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1"/>
  </p:notesMasterIdLst>
  <p:sldIdLst>
    <p:sldId id="480" r:id="rId3"/>
    <p:sldId id="303" r:id="rId4"/>
    <p:sldId id="313" r:id="rId5"/>
    <p:sldId id="567" r:id="rId6"/>
    <p:sldId id="563" r:id="rId7"/>
    <p:sldId id="513" r:id="rId8"/>
    <p:sldId id="515" r:id="rId9"/>
    <p:sldId id="787" r:id="rId10"/>
    <p:sldId id="692" r:id="rId11"/>
    <p:sldId id="732" r:id="rId12"/>
    <p:sldId id="734" r:id="rId13"/>
    <p:sldId id="736" r:id="rId14"/>
    <p:sldId id="693" r:id="rId15"/>
    <p:sldId id="694" r:id="rId16"/>
    <p:sldId id="754" r:id="rId17"/>
    <p:sldId id="756" r:id="rId18"/>
    <p:sldId id="758" r:id="rId19"/>
    <p:sldId id="785" r:id="rId20"/>
    <p:sldId id="762" r:id="rId21"/>
    <p:sldId id="764" r:id="rId22"/>
    <p:sldId id="766" r:id="rId23"/>
    <p:sldId id="768" r:id="rId24"/>
    <p:sldId id="795" r:id="rId25"/>
    <p:sldId id="796" r:id="rId26"/>
    <p:sldId id="798" r:id="rId27"/>
    <p:sldId id="799" r:id="rId28"/>
    <p:sldId id="800" r:id="rId29"/>
    <p:sldId id="770" r:id="rId30"/>
    <p:sldId id="772" r:id="rId31"/>
    <p:sldId id="789" r:id="rId32"/>
    <p:sldId id="791" r:id="rId33"/>
    <p:sldId id="774" r:id="rId34"/>
    <p:sldId id="776" r:id="rId35"/>
    <p:sldId id="779" r:id="rId36"/>
    <p:sldId id="778" r:id="rId37"/>
    <p:sldId id="781" r:id="rId38"/>
    <p:sldId id="783" r:id="rId39"/>
    <p:sldId id="695" r:id="rId40"/>
    <p:sldId id="704" r:id="rId41"/>
    <p:sldId id="801" r:id="rId42"/>
    <p:sldId id="802" r:id="rId43"/>
    <p:sldId id="726" r:id="rId44"/>
    <p:sldId id="803" r:id="rId45"/>
    <p:sldId id="804" r:id="rId46"/>
    <p:sldId id="730" r:id="rId47"/>
    <p:sldId id="750" r:id="rId48"/>
    <p:sldId id="49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67"/>
            <p14:sldId id="563"/>
            <p14:sldId id="513"/>
            <p14:sldId id="515"/>
            <p14:sldId id="787"/>
            <p14:sldId id="692"/>
            <p14:sldId id="732"/>
            <p14:sldId id="734"/>
            <p14:sldId id="736"/>
            <p14:sldId id="693"/>
            <p14:sldId id="694"/>
            <p14:sldId id="754"/>
            <p14:sldId id="756"/>
            <p14:sldId id="758"/>
            <p14:sldId id="785"/>
            <p14:sldId id="762"/>
            <p14:sldId id="764"/>
            <p14:sldId id="766"/>
            <p14:sldId id="768"/>
            <p14:sldId id="795"/>
            <p14:sldId id="796"/>
            <p14:sldId id="798"/>
            <p14:sldId id="799"/>
            <p14:sldId id="800"/>
            <p14:sldId id="770"/>
            <p14:sldId id="772"/>
            <p14:sldId id="789"/>
            <p14:sldId id="791"/>
            <p14:sldId id="774"/>
            <p14:sldId id="776"/>
            <p14:sldId id="779"/>
            <p14:sldId id="778"/>
            <p14:sldId id="781"/>
            <p14:sldId id="783"/>
            <p14:sldId id="695"/>
            <p14:sldId id="704"/>
            <p14:sldId id="801"/>
            <p14:sldId id="802"/>
            <p14:sldId id="726"/>
            <p14:sldId id="803"/>
            <p14:sldId id="804"/>
            <p14:sldId id="730"/>
            <p14:sldId id="750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8" Type="http://schemas.openxmlformats.org/officeDocument/2006/relationships/customXml" Target="../customXml/item3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customXml" Target="../customXml/item1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2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754A4-A17B-69A0-7C32-B63FB45D1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E301DA-A750-2317-A9BE-D77F8AA9BC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CF6C9A-FDBC-A587-7756-E85D5F582C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DB75E1-DFD6-AE80-F5DD-4329BC368F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6693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085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5" r:id="rId13"/>
    <p:sldLayoutId id="2147483667" r:id="rId14"/>
    <p:sldLayoutId id="2147483686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298191"/>
            <a:ext cx="786032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896620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To discuss the Scope of Procurement.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the role of sourcing in supply chain management.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strategic importance of sourcing decisions.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Differentiate between sourcing strategies.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Evaluate supplier selection criteria.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Compare outsourcing and insourcing.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global sourcing challenges.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Analyze sourcing risks and mitigation strategies.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sourcing concepts to real companies.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0306"/>
            <a:ext cx="4128422" cy="52535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5181" y="1248321"/>
            <a:ext cx="11632019" cy="5253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Refers</a:t>
            </a:r>
            <a:r>
              <a:rPr kumimoji="0" lang="en-US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 raw materials, component parts, and supplies bought from outside organizations to support a company’s operations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costs often range between 60%-80% of an organization’s revenues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Currently has a more strategic orientation in many organizations</a:t>
            </a:r>
          </a:p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manager may have responsibility for: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	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Reducing cycle times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Playing an integral role in product development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Generating additional revenues through collaboration with the marketing department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3162" y="26752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PROCUREMENT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4285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34946"/>
            <a:ext cx="4128422" cy="52353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84480" y="1297310"/>
            <a:ext cx="11518251" cy="52353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Procurement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The process of acquiring and evaluating goods and services beginning with determining needs through product utilization, conclusion of contracted service, or until the end of the useful life of a capital equipment item.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Purchasing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The process of “buying:” placing an order, receiving a product or service, and paying the supplier.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74891" y="325309"/>
            <a:ext cx="3642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is Procurement?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10075" y="858183"/>
            <a:ext cx="3804426" cy="58632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348107"/>
            <a:ext cx="11716929" cy="49445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Procurement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involves a more comprehensive scope of activities than does “purchasing”.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term “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purchasing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” is most similar to the term buying.</a:t>
            </a:r>
          </a:p>
          <a:p>
            <a:pPr marL="0" marR="0" lvl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Arial" panose="020B0604020202020204" pitchFamily="34" charset="0"/>
              <a:buNone/>
              <a:tabLst/>
              <a:defRPr/>
            </a:pP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Those with procurement responsibilities have two primary concerns: to identify and secure the products and services that will best allow the organization to meet the wants and needs of its customers, and to obtain them at a fair price.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74891" y="273408"/>
            <a:ext cx="36422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is Procurement?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4348" y="1600197"/>
            <a:ext cx="11403304" cy="42416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Obtain the </a:t>
            </a:r>
            <a:r>
              <a:rPr kumimoji="0" lang="en-US" alt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service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at the </a:t>
            </a:r>
            <a:r>
              <a:rPr kumimoji="0" lang="en-US" alt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price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the </a:t>
            </a:r>
            <a:r>
              <a:rPr kumimoji="0" lang="en-US" alt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source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the </a:t>
            </a:r>
            <a:r>
              <a:rPr kumimoji="0" lang="en-US" alt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quantity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at the </a:t>
            </a:r>
            <a:r>
              <a:rPr kumimoji="0" lang="en-US" altLang="en-US" sz="32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right</a:t>
            </a:r>
            <a:r>
              <a:rPr kumimoji="0" lang="en-US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time.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8579" y="411159"/>
            <a:ext cx="57229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Objectives of Effective Procurement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F1E1D-53AB-409D-E56C-6336090C9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>
            <a:extLst>
              <a:ext uri="{FF2B5EF4-FFF2-40B4-BE49-F238E27FC236}">
                <a16:creationId xmlns:a16="http://schemas.microsoft.com/office/drawing/2014/main" id="{DAA77F54-6523-1386-1902-DA357AE18D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What is Sourcing?</a:t>
            </a:r>
          </a:p>
        </p:txBody>
      </p:sp>
      <p:sp>
        <p:nvSpPr>
          <p:cNvPr id="21507" name="Rectangle 1027">
            <a:extLst>
              <a:ext uri="{FF2B5EF4-FFF2-40B4-BE49-F238E27FC236}">
                <a16:creationId xmlns:a16="http://schemas.microsoft.com/office/drawing/2014/main" id="{982581EF-7F2C-752A-7CEA-337C0CB0AE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7755" y="1375386"/>
            <a:ext cx="11696609" cy="49809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What is Sourcing?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Sourcing</a:t>
            </a:r>
            <a:r>
              <a:rPr lang="en-US" dirty="0"/>
              <a:t> is the process of selecting suppliers and determining where and how</a:t>
            </a:r>
          </a:p>
          <a:p>
            <a:pPr>
              <a:buNone/>
            </a:pPr>
            <a:r>
              <a:rPr lang="en-US" dirty="0"/>
              <a:t>products, materials, and services will be obtained.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It answers questions such as: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Who should supply us?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Where should we buy from?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How many suppliers should we use?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Should we produce internally or outsource?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Should we source locally or globally?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847EA9E-CBD2-C521-4AD9-9DBB979D2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DF10B1D-8DC1-B98C-1CBD-48FD0354AE34}"/>
              </a:ext>
            </a:extLst>
          </p:cNvPr>
          <p:cNvSpPr/>
          <p:nvPr/>
        </p:nvSpPr>
        <p:spPr>
          <a:xfrm>
            <a:off x="11460480" y="1155862"/>
            <a:ext cx="1473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C1B68A7-8C61-4E5F-467B-BC56445BE2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76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88695" y="246958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Why is sourcing important?</a:t>
            </a: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84480" y="1689100"/>
            <a:ext cx="11328399" cy="4114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Good sourcing decisions can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Improve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Increase flexibility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 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Improve innovation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Improve customer service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612879" y="1155862"/>
            <a:ext cx="182880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38200" y="13652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Why is sourcing important?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84480" y="1564640"/>
            <a:ext cx="11562080" cy="42490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Apple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Designs products internally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Sources processors from </a:t>
            </a:r>
            <a:r>
              <a:rPr lang="en-US" b="1" dirty="0"/>
              <a:t>TSMC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Displays from Samsung and </a:t>
            </a:r>
            <a:r>
              <a:rPr lang="en-US" b="1" dirty="0"/>
              <a:t>LG</a:t>
            </a:r>
            <a:r>
              <a:rPr lang="en-US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Assembles products through </a:t>
            </a:r>
            <a:r>
              <a:rPr lang="en-US" b="1" dirty="0"/>
              <a:t>Foxconn</a:t>
            </a:r>
            <a:r>
              <a:rPr lang="en-US" dirty="0"/>
              <a:t>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Apple focuses </a:t>
            </a:r>
            <a:r>
              <a:rPr lang="en-US" dirty="0"/>
              <a:t>on innovation while suppliers provide manufacturing expertise.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663680" y="1155862"/>
            <a:ext cx="16256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913480" y="13652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Objectives of Sourcing</a:t>
            </a: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0" y="1499245"/>
            <a:ext cx="11440160" cy="4114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Companies source to achieve: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Lower purchasing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Reliable deliveries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innovation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Shorter lead times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reduction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Sustainability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Competitive advantage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795760" y="1155862"/>
            <a:ext cx="13411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Types of Sourcing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80431" y="1079770"/>
            <a:ext cx="11279116" cy="4114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A. Single Sourcing</a:t>
            </a:r>
          </a:p>
          <a:p>
            <a:pPr>
              <a:buNone/>
            </a:pPr>
            <a:r>
              <a:rPr lang="en-US" sz="2600" dirty="0"/>
              <a:t>Only one supplier.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Strong relationship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Better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Lower coordination 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Volume discounts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High dependency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Supply disruption risk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 Example</a:t>
            </a:r>
          </a:p>
          <a:p>
            <a:pPr>
              <a:buNone/>
            </a:pPr>
            <a:r>
              <a:rPr lang="en-US" sz="2600" b="1" dirty="0"/>
              <a:t>Toyota</a:t>
            </a:r>
            <a:r>
              <a:rPr lang="en-US" sz="2600" dirty="0"/>
              <a:t> often uses long-term partnerships with strategic suppliers.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602720" y="1155862"/>
            <a:ext cx="168656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471329" cy="88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Types of Sourcing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180432" y="1248615"/>
            <a:ext cx="11431473" cy="495126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B. Multiple Sourcing</a:t>
            </a:r>
          </a:p>
          <a:p>
            <a:pPr>
              <a:buNone/>
            </a:pPr>
            <a:r>
              <a:rPr lang="en-US" dirty="0"/>
              <a:t>Several suppliers provide the same item.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Lower 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Increased competition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availability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Higher management effort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Less collaboration </a:t>
            </a:r>
          </a:p>
          <a:p>
            <a:pPr>
              <a:buNone/>
            </a:pPr>
            <a:r>
              <a:rPr lang="en-US" b="1" dirty="0"/>
              <a:t>Example</a:t>
            </a:r>
          </a:p>
          <a:p>
            <a:pPr>
              <a:buNone/>
            </a:pPr>
            <a:r>
              <a:rPr lang="en-US" dirty="0"/>
              <a:t>Hospitals purchasing medical gloves from several suppliers.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805920" y="1155862"/>
            <a:ext cx="13411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9311" y="79526"/>
            <a:ext cx="2305141" cy="101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759195" y="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Sourcing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80431" y="1229050"/>
            <a:ext cx="12011569" cy="49903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C. Sole Sourcing</a:t>
            </a:r>
          </a:p>
          <a:p>
            <a:pPr>
              <a:buNone/>
            </a:pPr>
            <a:r>
              <a:rPr lang="en-US" dirty="0"/>
              <a:t>Only one supplier exists because of patents or technology.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dirty="0"/>
              <a:t>A patented pharmaceutical ingredient.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D. Dual Sourcing</a:t>
            </a:r>
          </a:p>
          <a:p>
            <a:pPr>
              <a:buNone/>
            </a:pPr>
            <a:r>
              <a:rPr lang="en-US" dirty="0"/>
              <a:t>Two suppliers provide the same product.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Backup supplier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reduction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Moderate competition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FED70-FFFE-7B38-7C3C-77C611C54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5339166D-9D95-5282-FB05-48F414C1A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Insourcing vs Outsourcing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6247745F-F882-547E-4BFB-938D0966C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229050"/>
            <a:ext cx="12011569" cy="54882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Insourcing</a:t>
            </a:r>
          </a:p>
          <a:p>
            <a:pPr>
              <a:buNone/>
            </a:pPr>
            <a:r>
              <a:rPr lang="en-US" dirty="0"/>
              <a:t>Company performs activities internally.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control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Protects intellectual property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quality control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Higher investment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Higher operating costs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ADB25E-5B23-82A3-FE8D-AAA877370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C149FFE-D4C8-47B3-2D81-F36C84D499E2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60DE5E9-CDC2-1FFD-2DB4-78C482952B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86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515DE-F86F-CA87-7464-ECDB943E0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534B15FA-3C88-4B42-7981-756388FB2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Insourcing vs Outsourcing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C2C16545-C22A-A2FF-0A56-42650956E9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229050"/>
            <a:ext cx="12011569" cy="54882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Outsourcing</a:t>
            </a:r>
          </a:p>
          <a:p>
            <a:pPr>
              <a:buNone/>
            </a:pPr>
            <a:r>
              <a:rPr lang="en-US" dirty="0"/>
              <a:t>External suppliers perform activities.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Lower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Access to expertise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Focus on core competencies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Loss of control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Quality problems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dependence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DE9610-A589-83B9-2DCD-9C8525D08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B8960B-082A-CF2B-BB86-F098BDA497DC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0AE712A-FFA0-6D13-50F2-8205552081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48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39719-290C-0C1B-6DD4-D9E458889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29AA557F-81EF-AC96-04C1-289BCC366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760" y="136525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for Insourcing vs Outsourcing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B8E5B2CF-F88A-86D9-724F-E82323FBA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191" y="1513530"/>
            <a:ext cx="12011569" cy="54882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Nike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Product design internally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Manufacturing outsourced </a:t>
            </a:r>
          </a:p>
          <a:p>
            <a:pPr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Apple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Product development internally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Assembly outsourced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FBA296-FC0D-B57C-A096-0BEED4E86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4940E2-0FF1-88AC-E4F2-A3FF9D4474AB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FD5F0BE-65AC-6425-527B-10B9E1CF62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656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CEC4E-567A-030A-9151-B321C32A6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E9745002-FB7F-AF47-BCC0-CE9B0155C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In-House or Outsource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9826AC3D-60C1-B543-326F-43B3EA8AA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402" y="1514286"/>
            <a:ext cx="10515599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D76D908-7E1C-E22D-1814-3A5A695FA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C784433-3B8D-B50C-059D-B56A98A617A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0A32878-2187-E83A-24C1-22CD681F6F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499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AB0F1-12CB-17C2-8443-FE2984DC5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EB2CC666-4D04-76D0-4402-09460F81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126201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Make-or-Buy Decision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93AC62F9-344B-3DD1-5D17-D105A4617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1087"/>
            <a:ext cx="12597221" cy="548822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One of the most important sourcing decisions.</a:t>
            </a:r>
          </a:p>
          <a:p>
            <a:pPr>
              <a:buNone/>
            </a:pPr>
            <a:r>
              <a:rPr lang="en-US" sz="2600" b="1" dirty="0"/>
              <a:t>Should the company produce internally or purchase externally?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Factors</a:t>
            </a:r>
          </a:p>
          <a:p>
            <a:pPr>
              <a:buNone/>
            </a:pPr>
            <a:r>
              <a:rPr lang="en-US" sz="2600" dirty="0"/>
              <a:t>Cost</a:t>
            </a:r>
          </a:p>
          <a:p>
            <a:pPr>
              <a:buNone/>
            </a:pPr>
            <a:r>
              <a:rPr lang="en-US" sz="2600" dirty="0"/>
              <a:t>Quality</a:t>
            </a:r>
          </a:p>
          <a:p>
            <a:pPr>
              <a:buNone/>
            </a:pPr>
            <a:r>
              <a:rPr lang="en-US" sz="2600" dirty="0"/>
              <a:t>Capacity</a:t>
            </a:r>
          </a:p>
          <a:p>
            <a:pPr>
              <a:buNone/>
            </a:pPr>
            <a:r>
              <a:rPr lang="en-US" sz="2600" dirty="0"/>
              <a:t>Technology</a:t>
            </a:r>
          </a:p>
          <a:p>
            <a:pPr>
              <a:buNone/>
            </a:pPr>
            <a:r>
              <a:rPr lang="en-US" sz="2600" dirty="0"/>
              <a:t>Expertise</a:t>
            </a:r>
          </a:p>
          <a:p>
            <a:pPr>
              <a:buNone/>
            </a:pPr>
            <a:r>
              <a:rPr lang="en-US" sz="2600" dirty="0"/>
              <a:t>Strategic importance</a:t>
            </a:r>
          </a:p>
          <a:p>
            <a:pPr>
              <a:buNone/>
            </a:pPr>
            <a:r>
              <a:rPr lang="en-US" sz="2600" dirty="0"/>
              <a:t>Confidentiality</a:t>
            </a:r>
          </a:p>
          <a:p>
            <a:pPr>
              <a:buNone/>
            </a:pPr>
            <a:r>
              <a:rPr lang="en-US" sz="2600" dirty="0"/>
              <a:t>Risk</a:t>
            </a:r>
          </a:p>
          <a:p>
            <a:pPr>
              <a:buNone/>
            </a:pPr>
            <a:r>
              <a:rPr lang="en-US" b="1" dirty="0"/>
              <a:t>Example- </a:t>
            </a:r>
            <a:r>
              <a:rPr lang="en-US" b="1" dirty="0">
                <a:solidFill>
                  <a:srgbClr val="00B0F0"/>
                </a:solidFill>
              </a:rPr>
              <a:t>Tesla</a:t>
            </a:r>
          </a:p>
          <a:p>
            <a:pPr>
              <a:buNone/>
            </a:pPr>
            <a:r>
              <a:rPr lang="en-US" sz="2600" dirty="0"/>
              <a:t>Makes batteries with partners while purchasing many electronic components from suppliers.</a:t>
            </a:r>
          </a:p>
          <a:p>
            <a:pPr>
              <a:buNone/>
            </a:pPr>
            <a:endParaRPr lang="en-US" sz="2600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839476-4B83-6154-5A9D-909798415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6B2B0AD-424E-7BA9-622A-26432771792B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476A9F5-9518-D551-8F18-B3010600AA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5240" y="-26248"/>
            <a:ext cx="2197009" cy="79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9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8244E-4905-9AB2-4B08-E4147E53B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B0AFC90-23E6-A064-1C3C-0D50A629B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464" y="107568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Make-or-Buy Decision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BA9105D4-70B9-6B7F-B1A4-89BDBDE29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1155862"/>
            <a:ext cx="12709571" cy="6120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Local Sourcing</a:t>
            </a:r>
          </a:p>
          <a:p>
            <a:pPr>
              <a:buNone/>
            </a:pPr>
            <a:r>
              <a:rPr lang="en-US" dirty="0"/>
              <a:t>Buying from domestic suppliers.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Short lead times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Easier communication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Lower transportation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responsiveness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Higher prices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Limited supplier options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4D0D507-67F7-7A76-6616-CC7E0B93B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0B345E5-1C5D-CDE8-1FBA-113BB6CA54EE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D95E47D-0FBC-0BA3-9651-0351A08672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5240" y="-26248"/>
            <a:ext cx="2197009" cy="106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676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E976F-7C58-A961-CE93-DF9791F62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70F967E8-8E01-1DC0-6303-5074D4641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464" y="107568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Make-or-Buy Decision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10DEBBDF-FB64-60F4-645C-64A89B74C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1" y="565369"/>
            <a:ext cx="12668930" cy="5594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/>
              <a:t>Global Sourcing</a:t>
            </a:r>
          </a:p>
          <a:p>
            <a:pPr>
              <a:buNone/>
            </a:pPr>
            <a:r>
              <a:rPr lang="en-US" sz="2600" dirty="0"/>
              <a:t>Buying internationally.</a:t>
            </a:r>
          </a:p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Lower production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More supplier choices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Access to advanced technology </a:t>
            </a:r>
          </a:p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Long lead times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Exchange-rate fluctuations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Political risks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Customs delays </a:t>
            </a:r>
          </a:p>
          <a:p>
            <a:r>
              <a:rPr lang="en-US" sz="2600" b="1" dirty="0">
                <a:solidFill>
                  <a:srgbClr val="00B0F0"/>
                </a:solidFill>
              </a:rPr>
              <a:t>Example</a:t>
            </a:r>
          </a:p>
          <a:p>
            <a:r>
              <a:rPr lang="en-US" sz="2400" b="1" dirty="0"/>
              <a:t>Starbucks</a:t>
            </a:r>
            <a:r>
              <a:rPr lang="en-US" sz="2400" dirty="0"/>
              <a:t> sources coffee globally.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2C903E-F63A-5897-5D09-F3F59AA29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674E96B-47E0-0D1E-FBEF-933C7D841EC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3035041-6DF3-89B9-C711-6DC62809D7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5240" y="-26248"/>
            <a:ext cx="2197009" cy="72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2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83F10E-E0CD-136F-C81C-95C2DFECEF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F69F57E4-683B-AB9B-2C40-114E43270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344" y="-125865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Make-or-Buy Decision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1548BCFC-D790-CE47-541C-7D74071B8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069" y="657449"/>
            <a:ext cx="12740051" cy="5594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700" b="1" dirty="0"/>
              <a:t>Nearshoring, Offshoring, and Onshoring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Offshoring</a:t>
            </a:r>
          </a:p>
          <a:p>
            <a:pPr>
              <a:buNone/>
            </a:pPr>
            <a:r>
              <a:rPr lang="en-US" sz="2600" dirty="0"/>
              <a:t>Moving production to distant countries.</a:t>
            </a:r>
          </a:p>
          <a:p>
            <a:pPr>
              <a:buNone/>
            </a:pPr>
            <a:r>
              <a:rPr lang="en-US" sz="2600" b="1" dirty="0"/>
              <a:t>Example</a:t>
            </a:r>
          </a:p>
          <a:p>
            <a:pPr>
              <a:buNone/>
            </a:pPr>
            <a:r>
              <a:rPr lang="en-US" sz="2600" dirty="0"/>
              <a:t>US company manufacturing in Vietnam.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Nearshoring</a:t>
            </a:r>
          </a:p>
          <a:p>
            <a:pPr>
              <a:buNone/>
            </a:pPr>
            <a:r>
              <a:rPr lang="en-US" sz="2600" dirty="0"/>
              <a:t>Moving production closer.</a:t>
            </a:r>
          </a:p>
          <a:p>
            <a:pPr>
              <a:buNone/>
            </a:pPr>
            <a:r>
              <a:rPr lang="en-US" sz="2600" b="1" dirty="0"/>
              <a:t>Example</a:t>
            </a:r>
          </a:p>
          <a:p>
            <a:pPr>
              <a:buNone/>
            </a:pPr>
            <a:r>
              <a:rPr lang="en-US" sz="2600" dirty="0"/>
              <a:t>US company manufacturing in Mexico.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Onshoring</a:t>
            </a:r>
          </a:p>
          <a:p>
            <a:pPr>
              <a:buNone/>
            </a:pPr>
            <a:r>
              <a:rPr lang="en-US" sz="2600" dirty="0"/>
              <a:t>Returning production to the home country.</a:t>
            </a:r>
          </a:p>
          <a:p>
            <a:pPr>
              <a:buNone/>
            </a:pPr>
            <a:r>
              <a:rPr lang="en-US" sz="2600" b="1" dirty="0"/>
              <a:t>Example</a:t>
            </a:r>
          </a:p>
          <a:p>
            <a:pPr>
              <a:buNone/>
            </a:pPr>
            <a:r>
              <a:rPr lang="en-US" sz="2600" dirty="0"/>
              <a:t>European companies moving production back from Asia.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829F4B-4B7A-0A38-0B0B-59B8B4BE7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99325E-B721-0E30-D872-4A6C3DF0F280}"/>
              </a:ext>
            </a:extLst>
          </p:cNvPr>
          <p:cNvSpPr/>
          <p:nvPr/>
        </p:nvSpPr>
        <p:spPr>
          <a:xfrm>
            <a:off x="11353800" y="1010919"/>
            <a:ext cx="15443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44A490D-2BEB-9745-CF2E-4A0D65A645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649"/>
            <a:ext cx="2197009" cy="79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148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D7BB5-8760-3577-6AE8-964A27A9E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1A9BD8BB-E31F-B19C-8C36-47F3932E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344" y="-125865"/>
            <a:ext cx="10515600" cy="794935"/>
          </a:xfrm>
        </p:spPr>
        <p:txBody>
          <a:bodyPr>
            <a:norm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of Make-or-Buy Decision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n-ea"/>
                <a:cs typeface="Times New Roman"/>
              </a:rPr>
              <a:t>(</a:t>
            </a:r>
            <a:r>
              <a:rPr lang="en-US" sz="2800" b="1" dirty="0"/>
              <a:t>Onshoring)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A98004D2-FF80-5CEC-F9C7-F9D435F48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1" y="1064815"/>
            <a:ext cx="5608319" cy="5594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Example 1: General Motors (GM)</a:t>
            </a:r>
          </a:p>
          <a:p>
            <a:pPr>
              <a:buNone/>
            </a:pPr>
            <a:r>
              <a:rPr lang="en-US" sz="2600" b="1" dirty="0"/>
              <a:t>Industry: Automotive</a:t>
            </a:r>
          </a:p>
          <a:p>
            <a:pPr>
              <a:buNone/>
            </a:pPr>
            <a:r>
              <a:rPr lang="en-US" sz="2600" b="1" dirty="0"/>
              <a:t>GM</a:t>
            </a:r>
            <a:r>
              <a:rPr lang="en-US" sz="2600" dirty="0"/>
              <a:t> has invested billions of dollars to</a:t>
            </a:r>
          </a:p>
          <a:p>
            <a:pPr>
              <a:buNone/>
            </a:pPr>
            <a:r>
              <a:rPr lang="en-US" sz="2600" dirty="0"/>
              <a:t>manufacture electric vehicles (EVs)</a:t>
            </a:r>
          </a:p>
          <a:p>
            <a:pPr>
              <a:buNone/>
            </a:pPr>
            <a:r>
              <a:rPr lang="en-US" sz="2600" dirty="0"/>
              <a:t>and batteries in the United States</a:t>
            </a:r>
          </a:p>
          <a:p>
            <a:pPr>
              <a:buNone/>
            </a:pPr>
            <a:r>
              <a:rPr lang="en-US" sz="2600" dirty="0"/>
              <a:t>instead of relying solely on overseas</a:t>
            </a:r>
          </a:p>
          <a:p>
            <a:pPr>
              <a:buNone/>
            </a:pPr>
            <a:r>
              <a:rPr lang="en-US" sz="2600" dirty="0"/>
              <a:t>production.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Reason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Reduce supply chain disruptions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Support domestic manufacturing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Meet government incentives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Improve responsiveness 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2A4D951-D411-3C50-8501-D15A8352F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F9DE57A-1A0C-29E3-A990-D079E6E87903}"/>
              </a:ext>
            </a:extLst>
          </p:cNvPr>
          <p:cNvSpPr/>
          <p:nvPr/>
        </p:nvSpPr>
        <p:spPr>
          <a:xfrm>
            <a:off x="12192000" y="990599"/>
            <a:ext cx="1092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CEDF2C7-D04B-E18D-5D76-C766272394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649"/>
            <a:ext cx="2197009" cy="1042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95A59C-5627-DAC5-57A9-90C61EEBB949}"/>
              </a:ext>
            </a:extLst>
          </p:cNvPr>
          <p:cNvSpPr txBox="1"/>
          <p:nvPr/>
        </p:nvSpPr>
        <p:spPr>
          <a:xfrm>
            <a:off x="5445760" y="1121941"/>
            <a:ext cx="6896100" cy="5207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 2: Intel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Industry: Semiconductor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Intel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has expanded semiconductor manufacturing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 United States by building new fabrication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plants.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Reason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 supply chain security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 dependence on overseas chip manufacturers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Support national semiconductor production</a:t>
            </a:r>
          </a:p>
        </p:txBody>
      </p:sp>
    </p:spTree>
    <p:extLst>
      <p:ext uri="{BB962C8B-B14F-4D97-AF65-F5344CB8AC3E}">
        <p14:creationId xmlns:p14="http://schemas.microsoft.com/office/powerpoint/2010/main" val="40753775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CE4162-ACB2-5C8E-FC24-E2C6EB86F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2BE28232-C454-2D77-97BB-0DE1143AE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944" y="0"/>
            <a:ext cx="10515600" cy="794935"/>
          </a:xfrm>
        </p:spPr>
        <p:txBody>
          <a:bodyPr>
            <a:norm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of Make-or-Buy Decision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n-ea"/>
                <a:cs typeface="Times New Roman"/>
              </a:rPr>
              <a:t>(</a:t>
            </a:r>
            <a:r>
              <a:rPr lang="en-US" sz="2800" b="1" dirty="0"/>
              <a:t>Nearshoring)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EE8DFE10-1D4D-4983-BD68-3ACB8FAAA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1" y="1151566"/>
            <a:ext cx="5460999" cy="5594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 1: Tesla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Industry:</a:t>
            </a:r>
            <a:r>
              <a:rPr lang="en-US" dirty="0"/>
              <a:t> Automotive</a:t>
            </a:r>
          </a:p>
          <a:p>
            <a:pPr>
              <a:buNone/>
            </a:pPr>
            <a:r>
              <a:rPr lang="en-US" dirty="0"/>
              <a:t>Tesla manufactures vehicles in</a:t>
            </a:r>
          </a:p>
          <a:p>
            <a:pPr>
              <a:buNone/>
            </a:pPr>
            <a:r>
              <a:rPr lang="en-US" dirty="0"/>
              <a:t>Mexico to serve the North American</a:t>
            </a:r>
          </a:p>
          <a:p>
            <a:pPr>
              <a:buNone/>
            </a:pPr>
            <a:r>
              <a:rPr lang="en-US" dirty="0"/>
              <a:t>market.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Benefits</a:t>
            </a:r>
            <a:endParaRPr lang="en-US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Lower production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Close proximity to U.S. customers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Reduced transportation 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Faster delivery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91AC3C-4B13-6BE3-9F5C-7A5036032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32DAF4A-5436-CE2D-9CE9-2DF9723734E8}"/>
              </a:ext>
            </a:extLst>
          </p:cNvPr>
          <p:cNvSpPr/>
          <p:nvPr/>
        </p:nvSpPr>
        <p:spPr>
          <a:xfrm>
            <a:off x="11579859" y="990599"/>
            <a:ext cx="1092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1FA023E-8EF6-E205-0818-BBA2F52EC8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649"/>
            <a:ext cx="2197009" cy="1042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A50DC6-912E-8BB5-E8E6-79445384D217}"/>
              </a:ext>
            </a:extLst>
          </p:cNvPr>
          <p:cNvSpPr txBox="1"/>
          <p:nvPr/>
        </p:nvSpPr>
        <p:spPr>
          <a:xfrm>
            <a:off x="5689600" y="1081788"/>
            <a:ext cx="6355079" cy="5292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Example 2: Whirlpool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Whirlpool operates manufacturing facilities in Mexico to supply the U.S. market.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Reason</a:t>
            </a:r>
            <a:endParaRPr lang="en-US" sz="28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Lower labor costs than the U.S.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Short shipping distance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Quick replenishment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85149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6AB2-F780-CDDE-EF4E-95023DA6E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F705A0C-EEB0-B90A-88A6-02FFA2132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6944" y="0"/>
            <a:ext cx="10515600" cy="794935"/>
          </a:xfrm>
        </p:spPr>
        <p:txBody>
          <a:bodyPr>
            <a:normAutofit/>
          </a:bodyPr>
          <a:lstStyle/>
          <a:p>
            <a:pPr algn="ctr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of Make-or-Buy Decision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n-ea"/>
                <a:cs typeface="Times New Roman"/>
              </a:rPr>
              <a:t>(</a:t>
            </a:r>
            <a:r>
              <a:rPr lang="en-US" sz="2800" b="1" dirty="0"/>
              <a:t>Offshoring)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D4398EA3-23F4-724A-98C7-81619AE407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944342"/>
            <a:ext cx="5460999" cy="559457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 1: Apple</a:t>
            </a:r>
          </a:p>
          <a:p>
            <a:pPr>
              <a:buNone/>
            </a:pPr>
            <a:r>
              <a:rPr lang="en-US" sz="2700" b="1" dirty="0"/>
              <a:t>Industry:</a:t>
            </a:r>
            <a:r>
              <a:rPr lang="en-US" sz="2700" dirty="0"/>
              <a:t> Consumer Electronics</a:t>
            </a:r>
          </a:p>
          <a:p>
            <a:pPr>
              <a:buNone/>
            </a:pPr>
            <a:r>
              <a:rPr lang="en-US" sz="2700" dirty="0"/>
              <a:t>Apple designs products in the</a:t>
            </a:r>
          </a:p>
          <a:p>
            <a:pPr>
              <a:buNone/>
            </a:pPr>
            <a:r>
              <a:rPr lang="en-US" sz="2700" dirty="0"/>
              <a:t>United States but assembles many</a:t>
            </a:r>
          </a:p>
          <a:p>
            <a:pPr>
              <a:buNone/>
            </a:pPr>
            <a:r>
              <a:rPr lang="en-US" sz="2700" dirty="0"/>
              <a:t>products in China through</a:t>
            </a:r>
          </a:p>
          <a:p>
            <a:pPr>
              <a:buNone/>
            </a:pPr>
            <a:r>
              <a:rPr lang="en-US" sz="2700" dirty="0"/>
              <a:t>manufacturing partners such as</a:t>
            </a:r>
          </a:p>
          <a:p>
            <a:pPr>
              <a:buNone/>
            </a:pPr>
            <a:r>
              <a:rPr lang="en-US" sz="2700" dirty="0"/>
              <a:t>Foxconn and other suppliers.</a:t>
            </a:r>
          </a:p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Reason</a:t>
            </a:r>
            <a:endParaRPr lang="en-US" sz="27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Lower manufacturing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Highly skilled electronics manufacturing ecosystem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Large production capacity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51EDBC-7378-10C1-B0D4-12A4A0BB2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52B3BD-4DDA-60A9-172B-F7C34A044D30}"/>
              </a:ext>
            </a:extLst>
          </p:cNvPr>
          <p:cNvSpPr/>
          <p:nvPr/>
        </p:nvSpPr>
        <p:spPr>
          <a:xfrm>
            <a:off x="11883344" y="881057"/>
            <a:ext cx="91693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FE0C91E-BF30-B9CF-F57B-9C9E22A460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649"/>
            <a:ext cx="2197009" cy="10422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DF5A97-53B5-45AB-010B-FCF23C7E04ED}"/>
              </a:ext>
            </a:extLst>
          </p:cNvPr>
          <p:cNvSpPr txBox="1"/>
          <p:nvPr/>
        </p:nvSpPr>
        <p:spPr>
          <a:xfrm>
            <a:off x="5492093" y="990599"/>
            <a:ext cx="6588759" cy="5554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Example 2: Nike</a:t>
            </a:r>
          </a:p>
          <a:p>
            <a:pPr>
              <a:buNone/>
            </a:pPr>
            <a:r>
              <a:rPr lang="en-US" sz="2700" b="1" dirty="0"/>
              <a:t>Industry:</a:t>
            </a:r>
            <a:r>
              <a:rPr lang="en-US" sz="2700" dirty="0"/>
              <a:t> Sportswear</a:t>
            </a:r>
          </a:p>
          <a:p>
            <a:pPr>
              <a:buNone/>
            </a:pPr>
            <a:endParaRPr lang="en-US" sz="2700" dirty="0"/>
          </a:p>
          <a:p>
            <a:pPr>
              <a:buNone/>
            </a:pPr>
            <a:r>
              <a:rPr lang="en-US" sz="2700" dirty="0"/>
              <a:t>Nike outsources manufacturing to factories in countries such as Vietnam, Indonesia, and China.</a:t>
            </a:r>
          </a:p>
          <a:p>
            <a:pPr>
              <a:buNone/>
            </a:pPr>
            <a:endParaRPr lang="en-US" sz="2700" b="1" dirty="0"/>
          </a:p>
          <a:p>
            <a:pPr>
              <a:buNone/>
            </a:pPr>
            <a:endParaRPr lang="en-US" sz="2700" b="1" dirty="0"/>
          </a:p>
          <a:p>
            <a:pPr>
              <a:buNone/>
            </a:pPr>
            <a:r>
              <a:rPr lang="en-US" sz="2700" b="1" dirty="0">
                <a:solidFill>
                  <a:srgbClr val="00B0F0"/>
                </a:solidFill>
              </a:rPr>
              <a:t>Benefits</a:t>
            </a:r>
            <a:endParaRPr lang="en-US" sz="27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Lower production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Large manufacturing capacity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Flexibility during seasonal demand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28534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B798192-B447-2C0B-5606-23F1C0570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44873A-E210-CD1D-A2B8-7B1079D09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" y="0"/>
            <a:ext cx="1210056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41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9A62140-57CD-6689-2E1C-E19FEB374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6BD32E-FCAE-4C25-645C-0C8FF92939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72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2094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5A874-9C70-CDA4-5383-A10B89103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6A79D93E-8800-2AF0-E646-25CC144BA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Matrix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FEA507C-7D6F-1329-F5F2-D34A606C4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1EFE7A-21B4-2B38-558B-9CAF31EAAF54}"/>
              </a:ext>
            </a:extLst>
          </p:cNvPr>
          <p:cNvSpPr/>
          <p:nvPr/>
        </p:nvSpPr>
        <p:spPr>
          <a:xfrm>
            <a:off x="11353800" y="1010919"/>
            <a:ext cx="15443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74B84B0-28D0-7888-609B-C66FF268A9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51649"/>
            <a:ext cx="2197009" cy="1062568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2DD7A24-76C2-BFB1-36E3-ED156D0E20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2477128"/>
              </p:ext>
            </p:extLst>
          </p:nvPr>
        </p:nvGraphicFramePr>
        <p:xfrm>
          <a:off x="182880" y="1534160"/>
          <a:ext cx="11623040" cy="4145280"/>
        </p:xfrm>
        <a:graphic>
          <a:graphicData uri="http://schemas.openxmlformats.org/drawingml/2006/table">
            <a:tbl>
              <a:tblPr/>
              <a:tblGrid>
                <a:gridCol w="2905760">
                  <a:extLst>
                    <a:ext uri="{9D8B030D-6E8A-4147-A177-3AD203B41FA5}">
                      <a16:colId xmlns:a16="http://schemas.microsoft.com/office/drawing/2014/main" val="3318668868"/>
                    </a:ext>
                  </a:extLst>
                </a:gridCol>
                <a:gridCol w="2905760">
                  <a:extLst>
                    <a:ext uri="{9D8B030D-6E8A-4147-A177-3AD203B41FA5}">
                      <a16:colId xmlns:a16="http://schemas.microsoft.com/office/drawing/2014/main" val="4183600239"/>
                    </a:ext>
                  </a:extLst>
                </a:gridCol>
                <a:gridCol w="2854960">
                  <a:extLst>
                    <a:ext uri="{9D8B030D-6E8A-4147-A177-3AD203B41FA5}">
                      <a16:colId xmlns:a16="http://schemas.microsoft.com/office/drawing/2014/main" val="2901636152"/>
                    </a:ext>
                  </a:extLst>
                </a:gridCol>
                <a:gridCol w="2956560">
                  <a:extLst>
                    <a:ext uri="{9D8B030D-6E8A-4147-A177-3AD203B41FA5}">
                      <a16:colId xmlns:a16="http://schemas.microsoft.com/office/drawing/2014/main" val="2982791886"/>
                    </a:ext>
                  </a:extLst>
                </a:gridCol>
              </a:tblGrid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Criteria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Weight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Supplier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Supplier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100462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20%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4984762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Quality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30%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811525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20%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8737232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Technology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15%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4410207"/>
                  </a:ext>
                </a:extLst>
              </a:tr>
              <a:tr h="69088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Sustainability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15%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26268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38586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12FF1-4017-4868-F034-007D6815E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E8289B14-3973-841B-F81A-30A72F87E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969" y="204792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Supplier Relationship Management (SRM)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B3AD05BD-5158-5C92-8CB8-26698AF6C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155862"/>
            <a:ext cx="11422289" cy="6067898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Not all suppliers should be managed the same way.</a:t>
            </a:r>
          </a:p>
          <a:p>
            <a:r>
              <a:rPr lang="en-US" sz="2800" dirty="0">
                <a:effectLst/>
                <a:latin typeface="+mj-lt"/>
                <a:ea typeface="Times New Roman" panose="02020603050405020304" pitchFamily="18" charset="0"/>
              </a:rPr>
              <a:t>Supplier Relationship Management (SRM) aims to optimize the total value</a:t>
            </a:r>
          </a:p>
          <a:p>
            <a:pPr>
              <a:buNone/>
            </a:pPr>
            <a:r>
              <a:rPr lang="en-US" sz="2800" dirty="0">
                <a:effectLst/>
                <a:latin typeface="+mj-lt"/>
                <a:ea typeface="Times New Roman" panose="02020603050405020304" pitchFamily="18" charset="0"/>
              </a:rPr>
              <a:t>   created across the buyer–supplier relationship </a:t>
            </a:r>
            <a:endParaRPr lang="en-US" dirty="0">
              <a:solidFill>
                <a:srgbClr val="00B0F0"/>
              </a:solidFill>
              <a:latin typeface="+mj-lt"/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Relationship types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Strategic partnership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Long-term contracts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Transactional purchasing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Collaborative sourcing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b="1" dirty="0"/>
              <a:t>Toyota</a:t>
            </a:r>
            <a:r>
              <a:rPr lang="en-US" dirty="0"/>
              <a:t> develops suppliers through continuous improvement.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F8E4C1-4A91-5404-BF3D-5FA10FCDF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A046BD-1022-7EE5-6150-DB068E5A20D5}"/>
              </a:ext>
            </a:extLst>
          </p:cNvPr>
          <p:cNvSpPr/>
          <p:nvPr/>
        </p:nvSpPr>
        <p:spPr>
          <a:xfrm>
            <a:off x="11694160" y="1155862"/>
            <a:ext cx="13614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7ECC7CD-482C-714A-391F-067BB5306A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8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70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4C8A4-D849-A5CD-5D12-0F44E904D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EAF36B64-E4C4-F814-1CD2-A91BB415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136525"/>
            <a:ext cx="10515600" cy="562923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Examples of Supplier Relationship Management (SRM)                         in companies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1A50421D-8A39-F7B8-FFD5-699045AFA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956157"/>
            <a:ext cx="11653520" cy="612980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sz="3400" b="1" dirty="0"/>
              <a:t>Toyota – Long-Term Strategic Partnerships</a:t>
            </a:r>
          </a:p>
          <a:p>
            <a:pPr>
              <a:buNone/>
            </a:pPr>
            <a:r>
              <a:rPr lang="en-US" sz="3100" b="1" dirty="0">
                <a:solidFill>
                  <a:srgbClr val="00B0F0"/>
                </a:solidFill>
              </a:rPr>
              <a:t>Industry</a:t>
            </a:r>
          </a:p>
          <a:p>
            <a:pPr>
              <a:buNone/>
            </a:pPr>
            <a:r>
              <a:rPr lang="en-US" dirty="0"/>
              <a:t>Automotive</a:t>
            </a:r>
          </a:p>
          <a:p>
            <a:pPr>
              <a:buNone/>
            </a:pPr>
            <a:r>
              <a:rPr lang="en-US" sz="3100" b="1" dirty="0">
                <a:solidFill>
                  <a:srgbClr val="00B0F0"/>
                </a:solidFill>
              </a:rPr>
              <a:t>SRM Practice</a:t>
            </a:r>
          </a:p>
          <a:p>
            <a:pPr>
              <a:buNone/>
            </a:pPr>
            <a:r>
              <a:rPr lang="en-US" dirty="0"/>
              <a:t>Toyota builds long-term relationships with key suppliers instead of frequently changing</a:t>
            </a:r>
          </a:p>
          <a:p>
            <a:pPr>
              <a:buNone/>
            </a:pPr>
            <a:r>
              <a:rPr lang="en-US" dirty="0"/>
              <a:t> them. The company works closely with suppliers to improve quality, reduce costs, and eliminate</a:t>
            </a:r>
          </a:p>
          <a:p>
            <a:pPr>
              <a:buNone/>
            </a:pPr>
            <a:r>
              <a:rPr lang="en-US" dirty="0"/>
              <a:t>waste using Lean Manufacturing and the Toyota Production System (TPS).</a:t>
            </a:r>
          </a:p>
          <a:p>
            <a:pPr>
              <a:buNone/>
            </a:pPr>
            <a:r>
              <a:rPr lang="en-US" sz="3100" b="1" dirty="0">
                <a:solidFill>
                  <a:srgbClr val="00B0F0"/>
                </a:solidFill>
              </a:rPr>
              <a:t>Example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Engineers from Toyota regularly visit supplier facilities.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Toyota shares production schedules and demand forecasts.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Suppliers participate in continuous improvement (Kaizen) programs. </a:t>
            </a:r>
          </a:p>
          <a:p>
            <a:pPr>
              <a:buNone/>
            </a:pPr>
            <a:r>
              <a:rPr lang="en-US" sz="3100" b="1" dirty="0">
                <a:solidFill>
                  <a:srgbClr val="00B0F0"/>
                </a:solidFill>
              </a:rPr>
              <a:t>Benefits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 product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Reduced inventory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Reliable deliveries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Strong supplier loyalty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514F9E-882D-B9BE-9746-8DF66214F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A14E94D-8EDC-22EB-7F6C-AB7778D8729A}"/>
              </a:ext>
            </a:extLst>
          </p:cNvPr>
          <p:cNvSpPr/>
          <p:nvPr/>
        </p:nvSpPr>
        <p:spPr>
          <a:xfrm>
            <a:off x="11501120" y="1155862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4F858FE-3007-6373-8905-94B9201E9D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0"/>
            <a:ext cx="2014129" cy="81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0387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83246-083B-AE38-0D9C-F3B8B9C5E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05CEA4B-0D26-EA5B-EE46-F5B649A39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3840" y="151533"/>
            <a:ext cx="10515600" cy="562923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Examples of Supplier Relationship Management (SRM)                         in companies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14AAF3E8-D2A7-393E-33B6-BECA27672D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835973"/>
            <a:ext cx="11653520" cy="612980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000" b="1" dirty="0"/>
              <a:t>Apple – Supplier Performance Management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Industry</a:t>
            </a:r>
          </a:p>
          <a:p>
            <a:pPr>
              <a:buNone/>
            </a:pPr>
            <a:r>
              <a:rPr lang="en-US" sz="2400" dirty="0"/>
              <a:t>Consumer Electronics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SRM Practice</a:t>
            </a:r>
          </a:p>
          <a:p>
            <a:pPr>
              <a:buNone/>
            </a:pPr>
            <a:r>
              <a:rPr lang="en-US" sz="2400" dirty="0"/>
              <a:t>Apple collaborates closely with strategic suppliers such as TSMC, Foxconn, Samsung, and LG.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Example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Conducts regular supplier audits.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Measures supplier performance on quality, delivery, sustainability, and labor practices.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Provides technical support for process improvements.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Shares future product forecasts with key suppliers.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Benefits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High product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Faster product launches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Reliable supply of advanced components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Better supplier innovation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FFA6692-CD38-B8C8-F532-BDC1EFF43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96DAE3-F20D-71EB-FAA4-92E48E616AD9}"/>
              </a:ext>
            </a:extLst>
          </p:cNvPr>
          <p:cNvSpPr/>
          <p:nvPr/>
        </p:nvSpPr>
        <p:spPr>
          <a:xfrm>
            <a:off x="11501120" y="1155862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5CAB011-7596-2340-C4DA-52EF408A1A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0"/>
            <a:ext cx="2014129" cy="81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1552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125304-58FF-487B-A361-53BFB506E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EBD2D171-3C57-6077-7B0E-D2013094B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792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Strategic Sourcing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62245C6D-0A3B-9C7C-478D-7CBACB393C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155862"/>
            <a:ext cx="11055672" cy="5953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Strategic Sourcing</a:t>
            </a:r>
          </a:p>
          <a:p>
            <a:pPr>
              <a:buNone/>
            </a:pPr>
            <a:r>
              <a:rPr lang="en-US" dirty="0"/>
              <a:t>Strategic sourcing is a long-term purchasing process focused on obtaining</a:t>
            </a:r>
          </a:p>
          <a:p>
            <a:pPr>
              <a:buNone/>
            </a:pPr>
            <a:r>
              <a:rPr lang="en-US" dirty="0"/>
              <a:t>maximum value.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Steps</a:t>
            </a:r>
          </a:p>
          <a:p>
            <a:pPr>
              <a:buFont typeface="+mj-lt"/>
              <a:buAutoNum type="arabicPeriod"/>
            </a:pPr>
            <a:r>
              <a:rPr lang="en-US" dirty="0"/>
              <a:t>Analyze spending </a:t>
            </a:r>
          </a:p>
          <a:p>
            <a:pPr>
              <a:buFont typeface="+mj-lt"/>
              <a:buAutoNum type="arabicPeriod"/>
            </a:pPr>
            <a:r>
              <a:rPr lang="en-US" dirty="0"/>
              <a:t>Understand demand </a:t>
            </a:r>
          </a:p>
          <a:p>
            <a:pPr>
              <a:buFont typeface="+mj-lt"/>
              <a:buAutoNum type="arabicPeriod"/>
            </a:pPr>
            <a:r>
              <a:rPr lang="en-US" dirty="0"/>
              <a:t>Analyze supply market </a:t>
            </a:r>
          </a:p>
          <a:p>
            <a:pPr>
              <a:buFont typeface="+mj-lt"/>
              <a:buAutoNum type="arabicPeriod"/>
            </a:pPr>
            <a:r>
              <a:rPr lang="en-US" dirty="0"/>
              <a:t>Select suppliers </a:t>
            </a:r>
          </a:p>
          <a:p>
            <a:pPr>
              <a:buFont typeface="+mj-lt"/>
              <a:buAutoNum type="arabicPeriod"/>
            </a:pPr>
            <a:r>
              <a:rPr lang="en-US" dirty="0"/>
              <a:t>Negotiate contracts </a:t>
            </a:r>
          </a:p>
          <a:p>
            <a:pPr>
              <a:buFont typeface="+mj-lt"/>
              <a:buAutoNum type="arabicPeriod"/>
            </a:pPr>
            <a:r>
              <a:rPr lang="en-US" dirty="0"/>
              <a:t>Monitor supplier performance </a:t>
            </a:r>
          </a:p>
          <a:p>
            <a:pPr>
              <a:buFont typeface="+mj-lt"/>
              <a:buAutoNum type="arabicPeriod"/>
            </a:pPr>
            <a:r>
              <a:rPr lang="en-US" dirty="0"/>
              <a:t>Continuous improvement 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BAEF54-1C09-64D3-8227-A007CFCFF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C23B2FD-40B3-22A1-E156-CB1531A4E087}"/>
              </a:ext>
            </a:extLst>
          </p:cNvPr>
          <p:cNvSpPr/>
          <p:nvPr/>
        </p:nvSpPr>
        <p:spPr>
          <a:xfrm>
            <a:off x="11501120" y="1155862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DD09D9A-738A-0B93-BE73-4BBDCA72AE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9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0125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C03DB-FC4E-44DD-3186-7175E5B27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FEA9A699-71C6-6E1C-956E-4D15C9B5F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881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Risks in Sourcing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764F2F4F-FC9F-B2F1-4D68-5F555611F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155862"/>
            <a:ext cx="13218160" cy="601807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Risks in Sourcing</a:t>
            </a:r>
          </a:p>
          <a:p>
            <a:pPr>
              <a:buNone/>
            </a:pPr>
            <a:r>
              <a:rPr lang="en-US" b="1" dirty="0"/>
              <a:t>Major sourcing risks include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bankruptcy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Natural disasters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Political instability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Pandemics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Transportation disruption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Quality failures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Cybersecurity threats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Currency fluctuations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sz="2600" b="1" dirty="0"/>
              <a:t>COVID-19</a:t>
            </a:r>
            <a:r>
              <a:rPr lang="en-US" sz="2600" dirty="0"/>
              <a:t> disrupted global sourcing because factories closed and shipping was delayed.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481DCF2-9558-DAE4-567B-2A943043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C9688F6-63E2-B764-326B-DC60F4B39416}"/>
              </a:ext>
            </a:extLst>
          </p:cNvPr>
          <p:cNvSpPr/>
          <p:nvPr/>
        </p:nvSpPr>
        <p:spPr>
          <a:xfrm>
            <a:off x="11450320" y="942609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35FF4E7-FF33-7A07-3B13-8509E8F5DE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6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287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C4DB63-F3E2-897D-D7DF-DE6DFBE3F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0F68EE40-402F-463E-9236-CCC4819C6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640" y="215699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 Mitigation Strategies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C81F5139-2BD2-14A8-373D-F97141BE7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51" y="1267622"/>
            <a:ext cx="13218160" cy="60180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Companies reduce sourcing risk through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Multiple 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Safety stock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Backup suppliers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audits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Long-term contracts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Digital supplier visibility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Geographic diversification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Nearshoring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FAC8E-92ED-E2D5-39DB-2F90D343E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9F9FDE8-CBEC-1EA8-7342-1BAF19D8E871}"/>
              </a:ext>
            </a:extLst>
          </p:cNvPr>
          <p:cNvSpPr/>
          <p:nvPr/>
        </p:nvSpPr>
        <p:spPr>
          <a:xfrm>
            <a:off x="11450320" y="942609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34B8B1-5525-2C71-262C-95952D25E8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1756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F5D9A-2BB2-A6EB-D38E-CE7FD5221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EBA5B7A-31A4-2800-3D77-48053E350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881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Sustainable Sourcing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02D1DE22-A76D-6DE8-66E1-9C92E37816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399702"/>
            <a:ext cx="13218160" cy="60180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Modern sourcing also considers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Environmental protection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Ethical labor practices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Human rights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Carbon emissions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diversity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Circular economy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r>
              <a:rPr lang="en-US" b="1" dirty="0"/>
              <a:t>Unilever</a:t>
            </a:r>
            <a:r>
              <a:rPr lang="en-US" dirty="0"/>
              <a:t> requires suppliers to meet sustainability standards.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CCDC67-4025-80F1-A9A8-BA8FA9B18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A3EC473-6C6D-9A26-2981-CE9BED1E0251}"/>
              </a:ext>
            </a:extLst>
          </p:cNvPr>
          <p:cNvSpPr/>
          <p:nvPr/>
        </p:nvSpPr>
        <p:spPr>
          <a:xfrm>
            <a:off x="11450320" y="942609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F27127A-85EC-FEB8-0F4F-D07D69DD04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8101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D560A-57B8-F213-8840-056745EEE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F2DE941-9E24-235E-9DB4-BCD2A822D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080" y="229606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Digital Technologies in Sourcing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988209E2-D20F-74B2-4B50-3DA31A3F4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242769"/>
            <a:ext cx="13218160" cy="60180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Technology is transforming sourcing through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Artificial Intelligence (AI)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Machine Learning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Blockchain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Big Data Analytics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IoT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Digital Procurement Platforms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e-Sourcing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e-Auctions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Portals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Robotic Process Automation (RPA)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77C9E3-8972-C1D2-2A22-9F5D8ABA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BC30ADE-F38E-3D89-D0AF-05C80F8AAAA6}"/>
              </a:ext>
            </a:extLst>
          </p:cNvPr>
          <p:cNvSpPr/>
          <p:nvPr/>
        </p:nvSpPr>
        <p:spPr>
          <a:xfrm>
            <a:off x="11450320" y="942609"/>
            <a:ext cx="17170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DC29B6D-23B8-6554-D6DC-5C57C444B8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8229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2D36E-8B0B-533C-3C43-5BF5D56A6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5A420B22-94CD-AD29-D455-35AB41539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79526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Example of real-world companies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ED2115A-25E1-BAE2-A5B5-D0D3653E35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797" y="1223672"/>
            <a:ext cx="5905409" cy="60180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Apple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Strategic outsourcing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Global 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diversification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Strong supplier monitoring 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Toyota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Long-term supplier relationships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Lean 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development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Just-in-Time purchasing </a:t>
            </a:r>
          </a:p>
          <a:p>
            <a:pPr marL="0" indent="0" algn="just" eaLnBrk="1" hangingPunct="1">
              <a:buNone/>
            </a:pPr>
            <a:endParaRPr lang="en-US" altLang="en-US" sz="20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D96F6D7-8ADD-ADBD-3D24-0472D2FE4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02ACF8D-C10A-6042-DB8C-D5229A362B88}"/>
              </a:ext>
            </a:extLst>
          </p:cNvPr>
          <p:cNvSpPr/>
          <p:nvPr/>
        </p:nvSpPr>
        <p:spPr>
          <a:xfrm>
            <a:off x="11719560" y="942608"/>
            <a:ext cx="117856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5D65C89-3CBE-775B-8E97-F9E3E10DB1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47395"/>
            <a:ext cx="2305141" cy="10397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49BCD92-7C15-C90E-15B7-4F16C39DFAC0}"/>
              </a:ext>
            </a:extLst>
          </p:cNvPr>
          <p:cNvSpPr txBox="1"/>
          <p:nvPr/>
        </p:nvSpPr>
        <p:spPr>
          <a:xfrm>
            <a:off x="5379720" y="1378658"/>
            <a:ext cx="6812280" cy="202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Zara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Nearshoring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Local sourcing for fashion responsiveness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Fast supplier collaboration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4B4432-432F-0FC1-B634-7E2F2D4417F1}"/>
              </a:ext>
            </a:extLst>
          </p:cNvPr>
          <p:cNvSpPr txBox="1"/>
          <p:nvPr/>
        </p:nvSpPr>
        <p:spPr>
          <a:xfrm>
            <a:off x="5506743" y="4206115"/>
            <a:ext cx="6812280" cy="202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Amazon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Global supplier network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AI-driven sourcing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analytics </a:t>
            </a:r>
          </a:p>
        </p:txBody>
      </p:sp>
    </p:spTree>
    <p:extLst>
      <p:ext uri="{BB962C8B-B14F-4D97-AF65-F5344CB8AC3E}">
        <p14:creationId xmlns:p14="http://schemas.microsoft.com/office/powerpoint/2010/main" val="26066408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284480" y="1309523"/>
            <a:ext cx="11308080" cy="5468951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dirty="0"/>
              <a:t>50-70% of spending at a manufacturer comes from procurement</a:t>
            </a:r>
          </a:p>
          <a:p>
            <a:pPr algn="just"/>
            <a:r>
              <a:rPr lang="en-US" altLang="en-US" dirty="0"/>
              <a:t>80% of the cost of a purchased part is fixed in the design phase</a:t>
            </a:r>
          </a:p>
          <a:p>
            <a:pPr algn="just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endParaRPr lang="en-US" altLang="en-US" dirty="0"/>
          </a:p>
          <a:p>
            <a:pPr algn="just"/>
            <a:r>
              <a:rPr lang="en-US" altLang="en-US" sz="3000" b="1" dirty="0">
                <a:solidFill>
                  <a:srgbClr val="00B0F0"/>
                </a:solidFill>
              </a:rPr>
              <a:t>ESI has been defined as:</a:t>
            </a:r>
          </a:p>
          <a:p>
            <a:pPr algn="just"/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algn="just"/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724640" y="1155862"/>
            <a:ext cx="1219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1348720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684000" y="1155862"/>
            <a:ext cx="153416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9043-FAF5-110E-FF97-30A31B163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0796CE-D57D-4E69-70D0-24EDDB2E3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B78EF5-A33E-98CD-03DE-2FFED8D68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2E0729C-A43F-4600-5346-204CFDF9A4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120" y="0"/>
            <a:ext cx="1207008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5678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E5A67-51BA-4C3B-CDD3-9251A84AE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D5C9B-9CB2-4F7C-34C6-F192E1729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EFE0B1-2F3A-A210-B320-33B66BA4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BA64CD-15C9-E670-B008-175FD5FA4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059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877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57852" y="41760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19" y="1726741"/>
            <a:ext cx="11972266" cy="499473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Options with regard to whom and where to source from</a:t>
            </a:r>
          </a:p>
          <a:p>
            <a:pPr eaLnBrk="1" hangingPunct="1"/>
            <a:endParaRPr lang="en-US" altLang="en-US" b="1" dirty="0"/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Onshoring, near-shoring, and offshoring</a:t>
            </a:r>
          </a:p>
          <a:p>
            <a:pPr lvl="1" eaLnBrk="1" hangingPunct="1"/>
            <a:endParaRPr lang="en-US" altLang="en-US" sz="2800" b="1" dirty="0">
              <a:solidFill>
                <a:srgbClr val="00B0F0"/>
              </a:solidFill>
            </a:endParaRP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2011569" y="1155869"/>
            <a:ext cx="117477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1963329" cy="905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1B27B-6B11-5A87-E3E3-5E45963E9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A5954-2397-8EB3-4E1B-2E7F5058BA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611A60-125B-E949-CDDC-A8EB0140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0816BB-4CF1-E48C-EDB7-0723DA2F45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72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595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9A9F-1768-6306-0F92-0534A1A4A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8183D-CBC6-7870-DB8C-A702D4A1FC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9880C4-7D1D-77D8-BBB6-9D6494B28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84AA0F-50FA-A5D8-39A0-28A7D8877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00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4057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1330960" y="136525"/>
            <a:ext cx="10515600" cy="781287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Making Sourcing Decisions in Practice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406041"/>
            <a:ext cx="11584849" cy="5315434"/>
          </a:xfrm>
        </p:spPr>
        <p:txBody>
          <a:bodyPr>
            <a:noAutofit/>
          </a:bodyPr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Sourcing is a strategic supply chain decision that influences cost, quality, flexibility, and competitiveness.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Companies must balance cost with quality, risk, innovation, and sustainability.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Common sourcing strategies include single, multiple, sole, and dual sourcing, as well as insourcing versus outsourcing.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Global sourcing offers cost advantages but introduces additional risks, while local and nearshore sourcing improve responsiveness.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Effective supplier selection uses multiple criteria rather than price alone.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Digital technologies such as AI, blockchain, and analytics are transforming sourcing decisions and supplier management. 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sz="2600" dirty="0"/>
              <a:t>Building strong supplier relationships and proactively managing sourcing risks are essential for long-term supply chain resilience.</a:t>
            </a:r>
            <a:endParaRPr lang="en-US" altLang="en-US" sz="2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846560" y="1155862"/>
            <a:ext cx="122936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95409" cy="107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95847-72AF-3C33-9B7C-92BDA07A1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3D08FFA-5637-795B-69AF-BB8CE55EA6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9F4AC4A-7242-672B-A00D-D7A1ADEFED0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77EC1E2-5147-5F23-E476-EFEB1DA13975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1AA812D-3546-F338-A0AD-385BC272F8AF}"/>
              </a:ext>
            </a:extLst>
          </p:cNvPr>
          <p:cNvSpPr txBox="1"/>
          <p:nvPr/>
        </p:nvSpPr>
        <p:spPr>
          <a:xfrm>
            <a:off x="2997308" y="759379"/>
            <a:ext cx="6939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62BCE8B-EFA8-361A-3C51-75BDFCC8A9A0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To discuss the Scope of Procurement.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the role of sourcing in supply chain management.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strategic importance of sourcing decisions.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Differentiate between sourcing strategies.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Evaluate supplier selection criteria.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Compare outsourcing and insourcing.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global sourcing challenges.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Analyze sourcing risks and mitigation strategies.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sourcing concepts to real companies.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7AB1EBC-E2DD-F3C8-B0DF-0A785D3F228C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0E7C5C1-045D-C135-FFF1-47DF1EE451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75097" y="9681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9011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26161"/>
            <a:ext cx="4128422" cy="56152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330960"/>
            <a:ext cx="11626825" cy="50180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249ACFC-0DE9-44CA-9066-A64932614B12}"/>
</file>

<file path=customXml/itemProps2.xml><?xml version="1.0" encoding="utf-8"?>
<ds:datastoreItem xmlns:ds="http://schemas.openxmlformats.org/officeDocument/2006/customXml" ds:itemID="{FE442469-32FD-4AF4-8AD2-FDE622427A14}"/>
</file>

<file path=customXml/itemProps3.xml><?xml version="1.0" encoding="utf-8"?>
<ds:datastoreItem xmlns:ds="http://schemas.openxmlformats.org/officeDocument/2006/customXml" ds:itemID="{A20EF72E-8328-4DA2-8FFE-4D5F9DDB67C4}"/>
</file>

<file path=docProps/app.xml><?xml version="1.0" encoding="utf-8"?>
<Properties xmlns="http://schemas.openxmlformats.org/officeDocument/2006/extended-properties" xmlns:vt="http://schemas.openxmlformats.org/officeDocument/2006/docPropsVTypes">
  <TotalTime>10065</TotalTime>
  <Words>2155</Words>
  <Application>Microsoft Office PowerPoint</Application>
  <PresentationFormat>Widescreen</PresentationFormat>
  <Paragraphs>528</Paragraphs>
  <Slides>48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Sourcing?</vt:lpstr>
      <vt:lpstr>Why is sourcing important?</vt:lpstr>
      <vt:lpstr>Why is sourcing important?</vt:lpstr>
      <vt:lpstr>Objectives of Sourcing</vt:lpstr>
      <vt:lpstr>Types of Sourcing</vt:lpstr>
      <vt:lpstr>Types of Sourcing</vt:lpstr>
      <vt:lpstr>Types of Sourcing</vt:lpstr>
      <vt:lpstr>Insourcing vs Outsourcing</vt:lpstr>
      <vt:lpstr>Insourcing vs Outsourcing</vt:lpstr>
      <vt:lpstr>Examples for Insourcing vs Outsourcing</vt:lpstr>
      <vt:lpstr>In-House or Outsource</vt:lpstr>
      <vt:lpstr>Make-or-Buy Decision</vt:lpstr>
      <vt:lpstr>Make-or-Buy Decision</vt:lpstr>
      <vt:lpstr>Make-or-Buy Decision</vt:lpstr>
      <vt:lpstr>Make-or-Buy Decision</vt:lpstr>
      <vt:lpstr>Examples of Make-or-Buy Decision (Onshoring)</vt:lpstr>
      <vt:lpstr>Examples of Make-or-Buy Decision (Nearshoring)</vt:lpstr>
      <vt:lpstr>Examples of Make-or-Buy Decision (Offshoring)</vt:lpstr>
      <vt:lpstr>PowerPoint Presentation</vt:lpstr>
      <vt:lpstr>PowerPoint Presentation</vt:lpstr>
      <vt:lpstr>Supplier Evaluation Matrix</vt:lpstr>
      <vt:lpstr>Supplier Relationship Management (SRM)</vt:lpstr>
      <vt:lpstr>Examples of Supplier Relationship Management (SRM)                         in companies</vt:lpstr>
      <vt:lpstr>Examples of Supplier Relationship Management (SRM)                         in companies</vt:lpstr>
      <vt:lpstr>Strategic Sourcing</vt:lpstr>
      <vt:lpstr>Risks in Sourcing</vt:lpstr>
      <vt:lpstr>Risk Mitigation Strategies</vt:lpstr>
      <vt:lpstr>Sustainable Sourcing</vt:lpstr>
      <vt:lpstr>Digital Technologies in Sourcing</vt:lpstr>
      <vt:lpstr>Example of real-world companies</vt:lpstr>
      <vt:lpstr>Design Collaboration</vt:lpstr>
      <vt:lpstr>Third- and Fourth-Party  Logistics Providers</vt:lpstr>
      <vt:lpstr>PowerPoint Presentation</vt:lpstr>
      <vt:lpstr>PowerPoint Presentation</vt:lpstr>
      <vt:lpstr>Designing a Sourcing Portfolio:  Tailored Sourcing</vt:lpstr>
      <vt:lpstr>PowerPoint Presentation</vt:lpstr>
      <vt:lpstr>PowerPoint Presentation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222</cp:revision>
  <dcterms:created xsi:type="dcterms:W3CDTF">2023-04-29T09:08:23Z</dcterms:created>
  <dcterms:modified xsi:type="dcterms:W3CDTF">2026-07-25T15:10:08Z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