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8" r:id="rId2"/>
    <p:sldId id="342" r:id="rId3"/>
    <p:sldId id="343" r:id="rId4"/>
    <p:sldId id="392" r:id="rId5"/>
    <p:sldId id="344" r:id="rId6"/>
    <p:sldId id="346" r:id="rId7"/>
    <p:sldId id="347" r:id="rId8"/>
    <p:sldId id="393" r:id="rId9"/>
    <p:sldId id="371" r:id="rId10"/>
    <p:sldId id="372" r:id="rId11"/>
    <p:sldId id="383" r:id="rId12"/>
    <p:sldId id="384" r:id="rId13"/>
    <p:sldId id="385" r:id="rId14"/>
    <p:sldId id="386" r:id="rId15"/>
    <p:sldId id="318" r:id="rId16"/>
    <p:sldId id="322" r:id="rId17"/>
    <p:sldId id="323" r:id="rId18"/>
    <p:sldId id="324" r:id="rId19"/>
    <p:sldId id="325" r:id="rId20"/>
    <p:sldId id="326" r:id="rId21"/>
    <p:sldId id="361" r:id="rId22"/>
    <p:sldId id="390" r:id="rId23"/>
    <p:sldId id="295" r:id="rId24"/>
    <p:sldId id="296" r:id="rId25"/>
    <p:sldId id="297" r:id="rId26"/>
    <p:sldId id="298" r:id="rId27"/>
    <p:sldId id="299" r:id="rId28"/>
    <p:sldId id="300" r:id="rId29"/>
    <p:sldId id="301" r:id="rId30"/>
    <p:sldId id="302" r:id="rId31"/>
    <p:sldId id="303" r:id="rId32"/>
    <p:sldId id="304" r:id="rId33"/>
    <p:sldId id="305" r:id="rId34"/>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1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242E79-A996-4FC0-8A44-0B9066DAEEBF}" type="doc">
      <dgm:prSet loTypeId="urn:microsoft.com/office/officeart/2005/8/layout/target3" loCatId="list" qsTypeId="urn:microsoft.com/office/officeart/2005/8/quickstyle/simple1" qsCatId="simple" csTypeId="urn:microsoft.com/office/officeart/2005/8/colors/colorful1" csCatId="colorful" phldr="1"/>
      <dgm:spPr/>
      <dgm:t>
        <a:bodyPr/>
        <a:lstStyle/>
        <a:p>
          <a:pPr rtl="1"/>
          <a:endParaRPr lang="ar-EG"/>
        </a:p>
      </dgm:t>
    </dgm:pt>
    <dgm:pt modelId="{609AD376-825E-43F1-B2FE-B46FB6D6CF10}">
      <dgm:prSet phldrT="[Text]"/>
      <dgm:spPr/>
      <dgm:t>
        <a:bodyPr/>
        <a:lstStyle/>
        <a:p>
          <a:pPr rtl="1"/>
          <a:r>
            <a:rPr lang="en-US" dirty="0"/>
            <a:t>Have the risk elements changed?</a:t>
          </a:r>
          <a:endParaRPr lang="ar-EG" dirty="0"/>
        </a:p>
      </dgm:t>
    </dgm:pt>
    <dgm:pt modelId="{9B282776-DBF9-4990-AC18-65914439610A}" type="parTrans" cxnId="{5AA49BBA-2B2D-4A7D-901C-2E3953607948}">
      <dgm:prSet/>
      <dgm:spPr/>
      <dgm:t>
        <a:bodyPr/>
        <a:lstStyle/>
        <a:p>
          <a:pPr rtl="1"/>
          <a:endParaRPr lang="ar-EG"/>
        </a:p>
      </dgm:t>
    </dgm:pt>
    <dgm:pt modelId="{B6592679-F379-47B2-AC02-93C9F130B2B4}" type="sibTrans" cxnId="{5AA49BBA-2B2D-4A7D-901C-2E3953607948}">
      <dgm:prSet/>
      <dgm:spPr/>
      <dgm:t>
        <a:bodyPr/>
        <a:lstStyle/>
        <a:p>
          <a:pPr rtl="1"/>
          <a:endParaRPr lang="ar-EG"/>
        </a:p>
      </dgm:t>
    </dgm:pt>
    <dgm:pt modelId="{B71966AE-3997-473A-8258-5304B9613723}">
      <dgm:prSet phldrT="[Text]"/>
      <dgm:spPr/>
      <dgm:t>
        <a:bodyPr/>
        <a:lstStyle/>
        <a:p>
          <a:pPr rtl="1"/>
          <a:r>
            <a:rPr lang="en-US" dirty="0"/>
            <a:t>Have lower level, low priority risks become high priority risks?</a:t>
          </a:r>
          <a:endParaRPr lang="ar-EG" dirty="0"/>
        </a:p>
      </dgm:t>
    </dgm:pt>
    <dgm:pt modelId="{5F556092-FDF3-4E5E-BAF8-988DFF2274A7}" type="parTrans" cxnId="{60DC58F5-F8DC-4A71-908B-70956F28ED23}">
      <dgm:prSet/>
      <dgm:spPr/>
      <dgm:t>
        <a:bodyPr/>
        <a:lstStyle/>
        <a:p>
          <a:pPr rtl="1"/>
          <a:endParaRPr lang="ar-EG"/>
        </a:p>
      </dgm:t>
    </dgm:pt>
    <dgm:pt modelId="{5E325E80-61EF-4DFD-B851-0F6593979D49}" type="sibTrans" cxnId="{60DC58F5-F8DC-4A71-908B-70956F28ED23}">
      <dgm:prSet/>
      <dgm:spPr/>
      <dgm:t>
        <a:bodyPr/>
        <a:lstStyle/>
        <a:p>
          <a:pPr rtl="1"/>
          <a:endParaRPr lang="ar-EG"/>
        </a:p>
      </dgm:t>
    </dgm:pt>
    <dgm:pt modelId="{322AA90D-5285-459F-88C1-A73A17CF6688}">
      <dgm:prSet phldrT="[Text]"/>
      <dgm:spPr/>
      <dgm:t>
        <a:bodyPr/>
        <a:lstStyle/>
        <a:p>
          <a:pPr rtl="1"/>
          <a:r>
            <a:rPr lang="en-US" dirty="0"/>
            <a:t>Have certain risks been addressed, and be considered closed on the risk log?</a:t>
          </a:r>
          <a:endParaRPr lang="ar-EG" dirty="0"/>
        </a:p>
      </dgm:t>
    </dgm:pt>
    <dgm:pt modelId="{94BC7C35-4B2A-4457-B372-6F7097D2D854}" type="parTrans" cxnId="{B556B3AD-D039-4B83-8651-F6620719545F}">
      <dgm:prSet/>
      <dgm:spPr/>
      <dgm:t>
        <a:bodyPr/>
        <a:lstStyle/>
        <a:p>
          <a:pPr rtl="1"/>
          <a:endParaRPr lang="ar-EG"/>
        </a:p>
      </dgm:t>
    </dgm:pt>
    <dgm:pt modelId="{15CAC5A3-86FD-4F36-A5E7-516195FE94CB}" type="sibTrans" cxnId="{B556B3AD-D039-4B83-8651-F6620719545F}">
      <dgm:prSet/>
      <dgm:spPr/>
      <dgm:t>
        <a:bodyPr/>
        <a:lstStyle/>
        <a:p>
          <a:pPr rtl="1"/>
          <a:endParaRPr lang="ar-EG"/>
        </a:p>
      </dgm:t>
    </dgm:pt>
    <dgm:pt modelId="{2695955E-BC76-41D3-8C04-BDE0F1FFB3EE}">
      <dgm:prSet phldrT="[Text]"/>
      <dgm:spPr/>
      <dgm:t>
        <a:bodyPr/>
        <a:lstStyle/>
        <a:p>
          <a:pPr rtl="1"/>
          <a:r>
            <a:rPr lang="en-US" dirty="0"/>
            <a:t>Do contingency or management reserves need to be adjusted?</a:t>
          </a:r>
          <a:endParaRPr lang="ar-EG" dirty="0"/>
        </a:p>
      </dgm:t>
    </dgm:pt>
    <dgm:pt modelId="{CDEFBF42-F889-47A8-BB00-C90C56E5B0DA}" type="parTrans" cxnId="{2DBD0F3A-9B3B-4DD8-95E0-135BBC86972E}">
      <dgm:prSet/>
      <dgm:spPr/>
      <dgm:t>
        <a:bodyPr/>
        <a:lstStyle/>
        <a:p>
          <a:pPr rtl="1"/>
          <a:endParaRPr lang="ar-EG"/>
        </a:p>
      </dgm:t>
    </dgm:pt>
    <dgm:pt modelId="{AA19F78E-31AF-4F07-A676-EAC892A866FE}" type="sibTrans" cxnId="{2DBD0F3A-9B3B-4DD8-95E0-135BBC86972E}">
      <dgm:prSet/>
      <dgm:spPr/>
      <dgm:t>
        <a:bodyPr/>
        <a:lstStyle/>
        <a:p>
          <a:pPr rtl="1"/>
          <a:endParaRPr lang="ar-EG"/>
        </a:p>
      </dgm:t>
    </dgm:pt>
    <dgm:pt modelId="{70517671-B8BC-4AF5-BEB5-8506FA2D145A}" type="pres">
      <dgm:prSet presAssocID="{46242E79-A996-4FC0-8A44-0B9066DAEEBF}" presName="Name0" presStyleCnt="0">
        <dgm:presLayoutVars>
          <dgm:chMax val="7"/>
          <dgm:dir/>
          <dgm:animLvl val="lvl"/>
          <dgm:resizeHandles val="exact"/>
        </dgm:presLayoutVars>
      </dgm:prSet>
      <dgm:spPr/>
    </dgm:pt>
    <dgm:pt modelId="{97399ECB-A458-4F38-9A54-4559FDB6402E}" type="pres">
      <dgm:prSet presAssocID="{609AD376-825E-43F1-B2FE-B46FB6D6CF10}" presName="circle1" presStyleLbl="node1" presStyleIdx="0" presStyleCnt="4"/>
      <dgm:spPr/>
    </dgm:pt>
    <dgm:pt modelId="{FFFC095A-0E11-4313-9585-F0E8C20E53E1}" type="pres">
      <dgm:prSet presAssocID="{609AD376-825E-43F1-B2FE-B46FB6D6CF10}" presName="space" presStyleCnt="0"/>
      <dgm:spPr/>
    </dgm:pt>
    <dgm:pt modelId="{84E25BA7-7C5A-44EF-9D72-8EBFE33BEE50}" type="pres">
      <dgm:prSet presAssocID="{609AD376-825E-43F1-B2FE-B46FB6D6CF10}" presName="rect1" presStyleLbl="alignAcc1" presStyleIdx="0" presStyleCnt="4"/>
      <dgm:spPr/>
    </dgm:pt>
    <dgm:pt modelId="{36B52D01-D138-4D8E-AABA-873E5378C198}" type="pres">
      <dgm:prSet presAssocID="{B71966AE-3997-473A-8258-5304B9613723}" presName="vertSpace2" presStyleLbl="node1" presStyleIdx="0" presStyleCnt="4"/>
      <dgm:spPr/>
    </dgm:pt>
    <dgm:pt modelId="{984300FA-5A5C-4F2F-B949-540308B25A66}" type="pres">
      <dgm:prSet presAssocID="{B71966AE-3997-473A-8258-5304B9613723}" presName="circle2" presStyleLbl="node1" presStyleIdx="1" presStyleCnt="4"/>
      <dgm:spPr/>
    </dgm:pt>
    <dgm:pt modelId="{2CA6D15D-0BF1-4575-8BBB-D82591F41585}" type="pres">
      <dgm:prSet presAssocID="{B71966AE-3997-473A-8258-5304B9613723}" presName="rect2" presStyleLbl="alignAcc1" presStyleIdx="1" presStyleCnt="4"/>
      <dgm:spPr/>
    </dgm:pt>
    <dgm:pt modelId="{260298C8-A07A-4027-A919-19B649FB3976}" type="pres">
      <dgm:prSet presAssocID="{322AA90D-5285-459F-88C1-A73A17CF6688}" presName="vertSpace3" presStyleLbl="node1" presStyleIdx="1" presStyleCnt="4"/>
      <dgm:spPr/>
    </dgm:pt>
    <dgm:pt modelId="{D0D938AC-1922-4A9B-A3B7-9FA8BA584DCA}" type="pres">
      <dgm:prSet presAssocID="{322AA90D-5285-459F-88C1-A73A17CF6688}" presName="circle3" presStyleLbl="node1" presStyleIdx="2" presStyleCnt="4"/>
      <dgm:spPr/>
    </dgm:pt>
    <dgm:pt modelId="{8452B53E-3DBC-4386-A8C7-79D59C01FED4}" type="pres">
      <dgm:prSet presAssocID="{322AA90D-5285-459F-88C1-A73A17CF6688}" presName="rect3" presStyleLbl="alignAcc1" presStyleIdx="2" presStyleCnt="4"/>
      <dgm:spPr/>
    </dgm:pt>
    <dgm:pt modelId="{1CA9E43D-0E73-454C-86B7-7E75F7A6FEC3}" type="pres">
      <dgm:prSet presAssocID="{2695955E-BC76-41D3-8C04-BDE0F1FFB3EE}" presName="vertSpace4" presStyleLbl="node1" presStyleIdx="2" presStyleCnt="4"/>
      <dgm:spPr/>
    </dgm:pt>
    <dgm:pt modelId="{7677BA6D-5665-41A4-8DE0-BB6FD6B38739}" type="pres">
      <dgm:prSet presAssocID="{2695955E-BC76-41D3-8C04-BDE0F1FFB3EE}" presName="circle4" presStyleLbl="node1" presStyleIdx="3" presStyleCnt="4"/>
      <dgm:spPr/>
    </dgm:pt>
    <dgm:pt modelId="{2BEB1188-42D6-4251-87D1-BC2B4F8322DC}" type="pres">
      <dgm:prSet presAssocID="{2695955E-BC76-41D3-8C04-BDE0F1FFB3EE}" presName="rect4" presStyleLbl="alignAcc1" presStyleIdx="3" presStyleCnt="4"/>
      <dgm:spPr/>
    </dgm:pt>
    <dgm:pt modelId="{C0F92135-120B-48E7-938C-D7152DFB39CA}" type="pres">
      <dgm:prSet presAssocID="{609AD376-825E-43F1-B2FE-B46FB6D6CF10}" presName="rect1ParTxNoCh" presStyleLbl="alignAcc1" presStyleIdx="3" presStyleCnt="4">
        <dgm:presLayoutVars>
          <dgm:chMax val="1"/>
          <dgm:bulletEnabled val="1"/>
        </dgm:presLayoutVars>
      </dgm:prSet>
      <dgm:spPr/>
    </dgm:pt>
    <dgm:pt modelId="{A543E392-6394-4D7B-9C37-F1DB68E3E7CE}" type="pres">
      <dgm:prSet presAssocID="{B71966AE-3997-473A-8258-5304B9613723}" presName="rect2ParTxNoCh" presStyleLbl="alignAcc1" presStyleIdx="3" presStyleCnt="4">
        <dgm:presLayoutVars>
          <dgm:chMax val="1"/>
          <dgm:bulletEnabled val="1"/>
        </dgm:presLayoutVars>
      </dgm:prSet>
      <dgm:spPr/>
    </dgm:pt>
    <dgm:pt modelId="{0B6653A7-6332-4CD0-B397-13D9E188C784}" type="pres">
      <dgm:prSet presAssocID="{322AA90D-5285-459F-88C1-A73A17CF6688}" presName="rect3ParTxNoCh" presStyleLbl="alignAcc1" presStyleIdx="3" presStyleCnt="4">
        <dgm:presLayoutVars>
          <dgm:chMax val="1"/>
          <dgm:bulletEnabled val="1"/>
        </dgm:presLayoutVars>
      </dgm:prSet>
      <dgm:spPr/>
    </dgm:pt>
    <dgm:pt modelId="{54BE7ECF-A624-4AAD-80DE-FA686C9BA8A7}" type="pres">
      <dgm:prSet presAssocID="{2695955E-BC76-41D3-8C04-BDE0F1FFB3EE}" presName="rect4ParTxNoCh" presStyleLbl="alignAcc1" presStyleIdx="3" presStyleCnt="4">
        <dgm:presLayoutVars>
          <dgm:chMax val="1"/>
          <dgm:bulletEnabled val="1"/>
        </dgm:presLayoutVars>
      </dgm:prSet>
      <dgm:spPr/>
    </dgm:pt>
  </dgm:ptLst>
  <dgm:cxnLst>
    <dgm:cxn modelId="{F83CD01F-068D-4A34-968C-D21CA787E5A4}" type="presOf" srcId="{B71966AE-3997-473A-8258-5304B9613723}" destId="{2CA6D15D-0BF1-4575-8BBB-D82591F41585}" srcOrd="0" destOrd="0" presId="urn:microsoft.com/office/officeart/2005/8/layout/target3"/>
    <dgm:cxn modelId="{A88B9E34-E64C-4758-A66B-4F9D9A5BE693}" type="presOf" srcId="{B71966AE-3997-473A-8258-5304B9613723}" destId="{A543E392-6394-4D7B-9C37-F1DB68E3E7CE}" srcOrd="1" destOrd="0" presId="urn:microsoft.com/office/officeart/2005/8/layout/target3"/>
    <dgm:cxn modelId="{ECDCD738-81BB-4922-89CE-CD990DE192D7}" type="presOf" srcId="{609AD376-825E-43F1-B2FE-B46FB6D6CF10}" destId="{84E25BA7-7C5A-44EF-9D72-8EBFE33BEE50}" srcOrd="0" destOrd="0" presId="urn:microsoft.com/office/officeart/2005/8/layout/target3"/>
    <dgm:cxn modelId="{2DBD0F3A-9B3B-4DD8-95E0-135BBC86972E}" srcId="{46242E79-A996-4FC0-8A44-0B9066DAEEBF}" destId="{2695955E-BC76-41D3-8C04-BDE0F1FFB3EE}" srcOrd="3" destOrd="0" parTransId="{CDEFBF42-F889-47A8-BB00-C90C56E5B0DA}" sibTransId="{AA19F78E-31AF-4F07-A676-EAC892A866FE}"/>
    <dgm:cxn modelId="{A0186B62-9763-4F6E-8223-DEA570F93805}" type="presOf" srcId="{2695955E-BC76-41D3-8C04-BDE0F1FFB3EE}" destId="{2BEB1188-42D6-4251-87D1-BC2B4F8322DC}" srcOrd="0" destOrd="0" presId="urn:microsoft.com/office/officeart/2005/8/layout/target3"/>
    <dgm:cxn modelId="{0798E542-D7F5-485C-A097-E55E9FF5E32A}" type="presOf" srcId="{322AA90D-5285-459F-88C1-A73A17CF6688}" destId="{0B6653A7-6332-4CD0-B397-13D9E188C784}" srcOrd="1" destOrd="0" presId="urn:microsoft.com/office/officeart/2005/8/layout/target3"/>
    <dgm:cxn modelId="{E3AD499A-53E5-4E3C-9D2C-843D8425F4B2}" type="presOf" srcId="{46242E79-A996-4FC0-8A44-0B9066DAEEBF}" destId="{70517671-B8BC-4AF5-BEB5-8506FA2D145A}" srcOrd="0" destOrd="0" presId="urn:microsoft.com/office/officeart/2005/8/layout/target3"/>
    <dgm:cxn modelId="{B556B3AD-D039-4B83-8651-F6620719545F}" srcId="{46242E79-A996-4FC0-8A44-0B9066DAEEBF}" destId="{322AA90D-5285-459F-88C1-A73A17CF6688}" srcOrd="2" destOrd="0" parTransId="{94BC7C35-4B2A-4457-B372-6F7097D2D854}" sibTransId="{15CAC5A3-86FD-4F36-A5E7-516195FE94CB}"/>
    <dgm:cxn modelId="{C890E4AF-2B71-421B-BF23-33410989C6FF}" type="presOf" srcId="{609AD376-825E-43F1-B2FE-B46FB6D6CF10}" destId="{C0F92135-120B-48E7-938C-D7152DFB39CA}" srcOrd="1" destOrd="0" presId="urn:microsoft.com/office/officeart/2005/8/layout/target3"/>
    <dgm:cxn modelId="{86DDA2B1-4DCF-4A27-8497-0963D0A28BFA}" type="presOf" srcId="{322AA90D-5285-459F-88C1-A73A17CF6688}" destId="{8452B53E-3DBC-4386-A8C7-79D59C01FED4}" srcOrd="0" destOrd="0" presId="urn:microsoft.com/office/officeart/2005/8/layout/target3"/>
    <dgm:cxn modelId="{5AA49BBA-2B2D-4A7D-901C-2E3953607948}" srcId="{46242E79-A996-4FC0-8A44-0B9066DAEEBF}" destId="{609AD376-825E-43F1-B2FE-B46FB6D6CF10}" srcOrd="0" destOrd="0" parTransId="{9B282776-DBF9-4990-AC18-65914439610A}" sibTransId="{B6592679-F379-47B2-AC02-93C9F130B2B4}"/>
    <dgm:cxn modelId="{C46047BC-2708-4444-89B6-F1C27DB0B620}" type="presOf" srcId="{2695955E-BC76-41D3-8C04-BDE0F1FFB3EE}" destId="{54BE7ECF-A624-4AAD-80DE-FA686C9BA8A7}" srcOrd="1" destOrd="0" presId="urn:microsoft.com/office/officeart/2005/8/layout/target3"/>
    <dgm:cxn modelId="{60DC58F5-F8DC-4A71-908B-70956F28ED23}" srcId="{46242E79-A996-4FC0-8A44-0B9066DAEEBF}" destId="{B71966AE-3997-473A-8258-5304B9613723}" srcOrd="1" destOrd="0" parTransId="{5F556092-FDF3-4E5E-BAF8-988DFF2274A7}" sibTransId="{5E325E80-61EF-4DFD-B851-0F6593979D49}"/>
    <dgm:cxn modelId="{E6D59B95-D209-4D0D-94C5-E5109B04BE54}" type="presParOf" srcId="{70517671-B8BC-4AF5-BEB5-8506FA2D145A}" destId="{97399ECB-A458-4F38-9A54-4559FDB6402E}" srcOrd="0" destOrd="0" presId="urn:microsoft.com/office/officeart/2005/8/layout/target3"/>
    <dgm:cxn modelId="{50F96F45-95B9-48A6-B386-BF2237B88102}" type="presParOf" srcId="{70517671-B8BC-4AF5-BEB5-8506FA2D145A}" destId="{FFFC095A-0E11-4313-9585-F0E8C20E53E1}" srcOrd="1" destOrd="0" presId="urn:microsoft.com/office/officeart/2005/8/layout/target3"/>
    <dgm:cxn modelId="{5004A67F-EFE4-4EEA-A748-D23A3FB8A488}" type="presParOf" srcId="{70517671-B8BC-4AF5-BEB5-8506FA2D145A}" destId="{84E25BA7-7C5A-44EF-9D72-8EBFE33BEE50}" srcOrd="2" destOrd="0" presId="urn:microsoft.com/office/officeart/2005/8/layout/target3"/>
    <dgm:cxn modelId="{5036135D-B45D-4126-AFEA-78C4F53A46DB}" type="presParOf" srcId="{70517671-B8BC-4AF5-BEB5-8506FA2D145A}" destId="{36B52D01-D138-4D8E-AABA-873E5378C198}" srcOrd="3" destOrd="0" presId="urn:microsoft.com/office/officeart/2005/8/layout/target3"/>
    <dgm:cxn modelId="{68C45A4C-FFA8-4B75-9F45-A9300E16E7A9}" type="presParOf" srcId="{70517671-B8BC-4AF5-BEB5-8506FA2D145A}" destId="{984300FA-5A5C-4F2F-B949-540308B25A66}" srcOrd="4" destOrd="0" presId="urn:microsoft.com/office/officeart/2005/8/layout/target3"/>
    <dgm:cxn modelId="{9CC78857-2419-4735-8820-ECCBA134CE7D}" type="presParOf" srcId="{70517671-B8BC-4AF5-BEB5-8506FA2D145A}" destId="{2CA6D15D-0BF1-4575-8BBB-D82591F41585}" srcOrd="5" destOrd="0" presId="urn:microsoft.com/office/officeart/2005/8/layout/target3"/>
    <dgm:cxn modelId="{6728DD83-B3DD-4412-B6AA-96757F852219}" type="presParOf" srcId="{70517671-B8BC-4AF5-BEB5-8506FA2D145A}" destId="{260298C8-A07A-4027-A919-19B649FB3976}" srcOrd="6" destOrd="0" presId="urn:microsoft.com/office/officeart/2005/8/layout/target3"/>
    <dgm:cxn modelId="{5DDFB7CA-4D64-4E05-AB9F-F6918E47DEE4}" type="presParOf" srcId="{70517671-B8BC-4AF5-BEB5-8506FA2D145A}" destId="{D0D938AC-1922-4A9B-A3B7-9FA8BA584DCA}" srcOrd="7" destOrd="0" presId="urn:microsoft.com/office/officeart/2005/8/layout/target3"/>
    <dgm:cxn modelId="{0F1A3E25-5A43-4DDA-8FCB-D5455BFDA462}" type="presParOf" srcId="{70517671-B8BC-4AF5-BEB5-8506FA2D145A}" destId="{8452B53E-3DBC-4386-A8C7-79D59C01FED4}" srcOrd="8" destOrd="0" presId="urn:microsoft.com/office/officeart/2005/8/layout/target3"/>
    <dgm:cxn modelId="{10E8D562-1FA7-4CE0-B515-39FFCD41373D}" type="presParOf" srcId="{70517671-B8BC-4AF5-BEB5-8506FA2D145A}" destId="{1CA9E43D-0E73-454C-86B7-7E75F7A6FEC3}" srcOrd="9" destOrd="0" presId="urn:microsoft.com/office/officeart/2005/8/layout/target3"/>
    <dgm:cxn modelId="{A3EE4CCE-2236-4C56-AA1C-7F2BD35D5F6F}" type="presParOf" srcId="{70517671-B8BC-4AF5-BEB5-8506FA2D145A}" destId="{7677BA6D-5665-41A4-8DE0-BB6FD6B38739}" srcOrd="10" destOrd="0" presId="urn:microsoft.com/office/officeart/2005/8/layout/target3"/>
    <dgm:cxn modelId="{BA73602A-3E29-43C9-BF2C-A81C57BB5176}" type="presParOf" srcId="{70517671-B8BC-4AF5-BEB5-8506FA2D145A}" destId="{2BEB1188-42D6-4251-87D1-BC2B4F8322DC}" srcOrd="11" destOrd="0" presId="urn:microsoft.com/office/officeart/2005/8/layout/target3"/>
    <dgm:cxn modelId="{293F2087-945A-414F-838A-D2952C42B965}" type="presParOf" srcId="{70517671-B8BC-4AF5-BEB5-8506FA2D145A}" destId="{C0F92135-120B-48E7-938C-D7152DFB39CA}" srcOrd="12" destOrd="0" presId="urn:microsoft.com/office/officeart/2005/8/layout/target3"/>
    <dgm:cxn modelId="{97C9D9FE-5A1D-4304-83B3-9CBC53491EDE}" type="presParOf" srcId="{70517671-B8BC-4AF5-BEB5-8506FA2D145A}" destId="{A543E392-6394-4D7B-9C37-F1DB68E3E7CE}" srcOrd="13" destOrd="0" presId="urn:microsoft.com/office/officeart/2005/8/layout/target3"/>
    <dgm:cxn modelId="{9C0AE493-DD1B-47F0-B7B4-A14ECCB8E532}" type="presParOf" srcId="{70517671-B8BC-4AF5-BEB5-8506FA2D145A}" destId="{0B6653A7-6332-4CD0-B397-13D9E188C784}" srcOrd="14" destOrd="0" presId="urn:microsoft.com/office/officeart/2005/8/layout/target3"/>
    <dgm:cxn modelId="{C440573A-CEF5-42DF-B8FE-D016AC6011C3}" type="presParOf" srcId="{70517671-B8BC-4AF5-BEB5-8506FA2D145A}" destId="{54BE7ECF-A624-4AAD-80DE-FA686C9BA8A7}" srcOrd="15"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399ECB-A458-4F38-9A54-4559FDB6402E}">
      <dsp:nvSpPr>
        <dsp:cNvPr id="0" name=""/>
        <dsp:cNvSpPr/>
      </dsp:nvSpPr>
      <dsp:spPr>
        <a:xfrm>
          <a:off x="0" y="0"/>
          <a:ext cx="3637974" cy="3637974"/>
        </a:xfrm>
        <a:prstGeom prst="pie">
          <a:avLst>
            <a:gd name="adj1" fmla="val 5400000"/>
            <a:gd name="adj2" fmla="val 162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E25BA7-7C5A-44EF-9D72-8EBFE33BEE50}">
      <dsp:nvSpPr>
        <dsp:cNvPr id="0" name=""/>
        <dsp:cNvSpPr/>
      </dsp:nvSpPr>
      <dsp:spPr>
        <a:xfrm>
          <a:off x="1818987" y="0"/>
          <a:ext cx="8331777" cy="3637974"/>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en-US" sz="2100" kern="1200" dirty="0"/>
            <a:t>Have the risk elements changed?</a:t>
          </a:r>
          <a:endParaRPr lang="ar-EG" sz="2100" kern="1200" dirty="0"/>
        </a:p>
      </dsp:txBody>
      <dsp:txXfrm>
        <a:off x="1818987" y="0"/>
        <a:ext cx="8331777" cy="773069"/>
      </dsp:txXfrm>
    </dsp:sp>
    <dsp:sp modelId="{984300FA-5A5C-4F2F-B949-540308B25A66}">
      <dsp:nvSpPr>
        <dsp:cNvPr id="0" name=""/>
        <dsp:cNvSpPr/>
      </dsp:nvSpPr>
      <dsp:spPr>
        <a:xfrm>
          <a:off x="477484" y="773069"/>
          <a:ext cx="2683005" cy="2683005"/>
        </a:xfrm>
        <a:prstGeom prst="pie">
          <a:avLst>
            <a:gd name="adj1" fmla="val 5400000"/>
            <a:gd name="adj2" fmla="val 162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A6D15D-0BF1-4575-8BBB-D82591F41585}">
      <dsp:nvSpPr>
        <dsp:cNvPr id="0" name=""/>
        <dsp:cNvSpPr/>
      </dsp:nvSpPr>
      <dsp:spPr>
        <a:xfrm>
          <a:off x="1818987" y="773069"/>
          <a:ext cx="8331777" cy="2683005"/>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en-US" sz="2100" kern="1200" dirty="0"/>
            <a:t>Have lower level, low priority risks become high priority risks?</a:t>
          </a:r>
          <a:endParaRPr lang="ar-EG" sz="2100" kern="1200" dirty="0"/>
        </a:p>
      </dsp:txBody>
      <dsp:txXfrm>
        <a:off x="1818987" y="773069"/>
        <a:ext cx="8331777" cy="773069"/>
      </dsp:txXfrm>
    </dsp:sp>
    <dsp:sp modelId="{D0D938AC-1922-4A9B-A3B7-9FA8BA584DCA}">
      <dsp:nvSpPr>
        <dsp:cNvPr id="0" name=""/>
        <dsp:cNvSpPr/>
      </dsp:nvSpPr>
      <dsp:spPr>
        <a:xfrm>
          <a:off x="954968" y="1546138"/>
          <a:ext cx="1728037" cy="1728037"/>
        </a:xfrm>
        <a:prstGeom prst="pie">
          <a:avLst>
            <a:gd name="adj1" fmla="val 5400000"/>
            <a:gd name="adj2" fmla="val 162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52B53E-3DBC-4386-A8C7-79D59C01FED4}">
      <dsp:nvSpPr>
        <dsp:cNvPr id="0" name=""/>
        <dsp:cNvSpPr/>
      </dsp:nvSpPr>
      <dsp:spPr>
        <a:xfrm>
          <a:off x="1818987" y="1546138"/>
          <a:ext cx="8331777" cy="1728037"/>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en-US" sz="2100" kern="1200" dirty="0"/>
            <a:t>Have certain risks been addressed, and be considered closed on the risk log?</a:t>
          </a:r>
          <a:endParaRPr lang="ar-EG" sz="2100" kern="1200" dirty="0"/>
        </a:p>
      </dsp:txBody>
      <dsp:txXfrm>
        <a:off x="1818987" y="1546138"/>
        <a:ext cx="8331777" cy="773069"/>
      </dsp:txXfrm>
    </dsp:sp>
    <dsp:sp modelId="{7677BA6D-5665-41A4-8DE0-BB6FD6B38739}">
      <dsp:nvSpPr>
        <dsp:cNvPr id="0" name=""/>
        <dsp:cNvSpPr/>
      </dsp:nvSpPr>
      <dsp:spPr>
        <a:xfrm>
          <a:off x="1432452" y="2319208"/>
          <a:ext cx="773069" cy="773069"/>
        </a:xfrm>
        <a:prstGeom prst="pie">
          <a:avLst>
            <a:gd name="adj1" fmla="val 5400000"/>
            <a:gd name="adj2" fmla="val 162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EB1188-42D6-4251-87D1-BC2B4F8322DC}">
      <dsp:nvSpPr>
        <dsp:cNvPr id="0" name=""/>
        <dsp:cNvSpPr/>
      </dsp:nvSpPr>
      <dsp:spPr>
        <a:xfrm>
          <a:off x="1818987" y="2319208"/>
          <a:ext cx="8331777" cy="773069"/>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en-US" sz="2100" kern="1200" dirty="0"/>
            <a:t>Do contingency or management reserves need to be adjusted?</a:t>
          </a:r>
          <a:endParaRPr lang="ar-EG" sz="2100" kern="1200" dirty="0"/>
        </a:p>
      </dsp:txBody>
      <dsp:txXfrm>
        <a:off x="1818987" y="2319208"/>
        <a:ext cx="8331777" cy="773069"/>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7447E-476C-8561-BD2E-C7D6B42F781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2EB585B2-5F19-73CF-BC7B-C8BEB1EAF4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8CBF439B-9766-20B9-58F5-6157B7D3DBED}"/>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5" name="Footer Placeholder 4">
            <a:extLst>
              <a:ext uri="{FF2B5EF4-FFF2-40B4-BE49-F238E27FC236}">
                <a16:creationId xmlns:a16="http://schemas.microsoft.com/office/drawing/2014/main" id="{CCC337A0-E0FE-C276-85E8-7D87689F93D8}"/>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78B1798-A025-0DD2-F53D-C15C0C47DF3C}"/>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31392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74A74-0E18-E3DE-225F-90BC57A685F9}"/>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B42FD499-FC82-9EBC-B1AD-2908A277F8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73B2E06-2E94-DF9A-40DF-9DDF45467BAD}"/>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5" name="Footer Placeholder 4">
            <a:extLst>
              <a:ext uri="{FF2B5EF4-FFF2-40B4-BE49-F238E27FC236}">
                <a16:creationId xmlns:a16="http://schemas.microsoft.com/office/drawing/2014/main" id="{17E2B6A3-B14E-86CC-5693-83B55511468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CDBEF2E-7102-751A-34FF-0E77ED08CFFB}"/>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449014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F739C-EF5F-426F-7860-F74957FD4A5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78A67065-8C4A-8F7C-E09F-2BE20DDFBA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2AF60A-BE3C-3C46-DA8E-91A29F5E96DA}"/>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5" name="Footer Placeholder 4">
            <a:extLst>
              <a:ext uri="{FF2B5EF4-FFF2-40B4-BE49-F238E27FC236}">
                <a16:creationId xmlns:a16="http://schemas.microsoft.com/office/drawing/2014/main" id="{C79442CA-403B-5CD6-6C72-E23E96DF576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4BE8900-0158-2840-7893-84D33FEABBE4}"/>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4052177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71B17-C6D0-7417-48E4-B5208B8AF6D3}"/>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6F7D2B08-59AB-3DAD-2C1F-85B2FEA8D93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0645983C-D878-FFE9-B988-24BC24FEAC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D6786886-EDA8-CF1D-3A4F-6674D17B6DC1}"/>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6" name="Footer Placeholder 5">
            <a:extLst>
              <a:ext uri="{FF2B5EF4-FFF2-40B4-BE49-F238E27FC236}">
                <a16:creationId xmlns:a16="http://schemas.microsoft.com/office/drawing/2014/main" id="{DA25BA91-5FE2-CFF1-0B6B-D8819259AF9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1411215D-5C8F-41BE-B984-C494A38F19CE}"/>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378188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B39B1-6C78-8574-08E7-AE8C84F00212}"/>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C45208D5-414B-EC31-1517-5C5F140635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642455-210F-21DF-9CBC-55748AC4832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2D7D4766-A4AA-F3F5-6D0A-2D88237FA36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22D1EB7-656A-742E-7AF3-1D8EF64EC8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B09A5C98-80B0-6F14-AA30-4A0E08518E74}"/>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8" name="Footer Placeholder 7">
            <a:extLst>
              <a:ext uri="{FF2B5EF4-FFF2-40B4-BE49-F238E27FC236}">
                <a16:creationId xmlns:a16="http://schemas.microsoft.com/office/drawing/2014/main" id="{1BF2882A-CE87-8B01-76F5-BDD5CCD6DDD1}"/>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1337125-4584-287B-B459-22B210C48718}"/>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1913243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0849-CD80-34F3-7647-5E409F2C042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4810709C-3627-90C0-8D1D-7482DF648E08}"/>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4" name="Footer Placeholder 3">
            <a:extLst>
              <a:ext uri="{FF2B5EF4-FFF2-40B4-BE49-F238E27FC236}">
                <a16:creationId xmlns:a16="http://schemas.microsoft.com/office/drawing/2014/main" id="{86695442-895C-3630-F51E-DB394B37745A}"/>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31EDAA26-6695-4022-6EB2-110EE6B49820}"/>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2781871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A3A255-5F63-4568-F487-2AD6181D2623}"/>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3" name="Footer Placeholder 2">
            <a:extLst>
              <a:ext uri="{FF2B5EF4-FFF2-40B4-BE49-F238E27FC236}">
                <a16:creationId xmlns:a16="http://schemas.microsoft.com/office/drawing/2014/main" id="{E50F5F20-9993-3E97-AF70-5D783977AA09}"/>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FDCBC0A7-95B4-EA58-B53B-86573ADF5A3D}"/>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3975035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07935-309F-1529-518E-026DEEF04A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EC73A7CA-0561-5DE7-4699-FABDFEE981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23B00C0C-0353-46F7-C9B5-0BCF400902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E01ED13-5201-0DB7-45AA-FEE4E43CE085}"/>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6" name="Footer Placeholder 5">
            <a:extLst>
              <a:ext uri="{FF2B5EF4-FFF2-40B4-BE49-F238E27FC236}">
                <a16:creationId xmlns:a16="http://schemas.microsoft.com/office/drawing/2014/main" id="{86EFA349-3ED0-D59A-2FFE-4BCA0EE71776}"/>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F28E7B65-C677-0498-1257-E165603F1D16}"/>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397820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2F8AE-9911-6D24-8E89-043AEF3870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2F5D5BFE-D791-3D86-FCA0-8BA53E76BD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C1B4C4B3-DA6C-DC63-6132-4C715AECE4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4CC9D1-E927-AA23-C759-D541D436CB6A}"/>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6" name="Footer Placeholder 5">
            <a:extLst>
              <a:ext uri="{FF2B5EF4-FFF2-40B4-BE49-F238E27FC236}">
                <a16:creationId xmlns:a16="http://schemas.microsoft.com/office/drawing/2014/main" id="{D237D872-3C3B-7682-3C46-02E5DA903083}"/>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B5B68EDF-6512-C290-90E8-34E840836FE2}"/>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3326262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56D63-806A-C36A-1AA9-BE03DDD826B8}"/>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E9BF866C-89C8-332C-9C1C-945F17F733E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EF3DC56-E232-A104-30BC-5733321F8037}"/>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5" name="Footer Placeholder 4">
            <a:extLst>
              <a:ext uri="{FF2B5EF4-FFF2-40B4-BE49-F238E27FC236}">
                <a16:creationId xmlns:a16="http://schemas.microsoft.com/office/drawing/2014/main" id="{5D9D6C1B-0A1A-C4F8-BF26-C09633917BA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3E3186A-0BBE-98B7-292D-0B8E9293B5C9}"/>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1112065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778AD8-10E4-728C-79EC-C97B3A908C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648934F1-B30C-704C-001C-1836EEA6DA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A4C4A792-1773-9911-8B36-B6C5893DA5E1}"/>
              </a:ext>
            </a:extLst>
          </p:cNvPr>
          <p:cNvSpPr>
            <a:spLocks noGrp="1"/>
          </p:cNvSpPr>
          <p:nvPr>
            <p:ph type="dt" sz="half" idx="10"/>
          </p:nvPr>
        </p:nvSpPr>
        <p:spPr/>
        <p:txBody>
          <a:bodyPr/>
          <a:lstStyle/>
          <a:p>
            <a:fld id="{F91360B9-1EED-46F8-ADEE-BD3B07F3AFAF}" type="datetimeFigureOut">
              <a:rPr lang="ar-EG" smtClean="0"/>
              <a:t>12/04/1444</a:t>
            </a:fld>
            <a:endParaRPr lang="ar-EG"/>
          </a:p>
        </p:txBody>
      </p:sp>
      <p:sp>
        <p:nvSpPr>
          <p:cNvPr id="5" name="Footer Placeholder 4">
            <a:extLst>
              <a:ext uri="{FF2B5EF4-FFF2-40B4-BE49-F238E27FC236}">
                <a16:creationId xmlns:a16="http://schemas.microsoft.com/office/drawing/2014/main" id="{7F35BDAC-23D7-8185-F1E8-68FCB089993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DFBC340-3FDF-ED4A-7B3B-653760A4BD55}"/>
              </a:ext>
            </a:extLst>
          </p:cNvPr>
          <p:cNvSpPr>
            <a:spLocks noGrp="1"/>
          </p:cNvSpPr>
          <p:nvPr>
            <p:ph type="sldNum" sz="quarter" idx="12"/>
          </p:nvPr>
        </p:nvSpPr>
        <p:spPr/>
        <p:txBody>
          <a:bodyPr/>
          <a:lstStyle/>
          <a:p>
            <a:fld id="{DBCBDAEE-5C66-4FE4-9332-983FAEC9866E}" type="slidenum">
              <a:rPr lang="ar-EG" smtClean="0"/>
              <a:t>‹#›</a:t>
            </a:fld>
            <a:endParaRPr lang="ar-EG"/>
          </a:p>
        </p:txBody>
      </p:sp>
    </p:spTree>
    <p:extLst>
      <p:ext uri="{BB962C8B-B14F-4D97-AF65-F5344CB8AC3E}">
        <p14:creationId xmlns:p14="http://schemas.microsoft.com/office/powerpoint/2010/main" val="1801213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2174EC9-9D5D-D337-248A-63E0570122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1D65C738-8107-3854-64FF-826A28BA0F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F5F56183-D8E6-2BD5-8F59-C118B0CDC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1360B9-1EED-46F8-ADEE-BD3B07F3AFAF}" type="datetimeFigureOut">
              <a:rPr lang="ar-EG" smtClean="0"/>
              <a:t>12/04/1444</a:t>
            </a:fld>
            <a:endParaRPr lang="ar-EG"/>
          </a:p>
        </p:txBody>
      </p:sp>
      <p:sp>
        <p:nvSpPr>
          <p:cNvPr id="5" name="Footer Placeholder 4">
            <a:extLst>
              <a:ext uri="{FF2B5EF4-FFF2-40B4-BE49-F238E27FC236}">
                <a16:creationId xmlns:a16="http://schemas.microsoft.com/office/drawing/2014/main" id="{D8B8C0DB-5296-2B89-9432-17120DFB3C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BF6CDC67-E02E-2B4B-1E17-78CF1BF1D9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CBDAEE-5C66-4FE4-9332-983FAEC9866E}" type="slidenum">
              <a:rPr lang="ar-EG" smtClean="0"/>
              <a:t>‹#›</a:t>
            </a:fld>
            <a:endParaRPr lang="ar-EG"/>
          </a:p>
        </p:txBody>
      </p:sp>
    </p:spTree>
    <p:extLst>
      <p:ext uri="{BB962C8B-B14F-4D97-AF65-F5344CB8AC3E}">
        <p14:creationId xmlns:p14="http://schemas.microsoft.com/office/powerpoint/2010/main" val="16935414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6.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6.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7.png"/><Relationship Id="rId7" Type="http://schemas.openxmlformats.org/officeDocument/2006/relationships/diagramData" Target="../diagrams/data1.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emf"/><Relationship Id="rId11" Type="http://schemas.microsoft.com/office/2007/relationships/diagramDrawing" Target="../diagrams/drawing1.xml"/><Relationship Id="rId5" Type="http://schemas.openxmlformats.org/officeDocument/2006/relationships/image" Target="../media/image9.emf"/><Relationship Id="rId10" Type="http://schemas.openxmlformats.org/officeDocument/2006/relationships/diagramColors" Target="../diagrams/colors1.xml"/><Relationship Id="rId4" Type="http://schemas.openxmlformats.org/officeDocument/2006/relationships/image" Target="../media/image8.emf"/><Relationship Id="rId9"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3" y="-9313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6 </a:t>
            </a: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mc:Choice xmlns:p14="http://schemas.microsoft.com/office/powerpoint/2010/main" Requires="p14">
      <p:transition spd="slow" p14:dur="2000" advTm="118371"/>
    </mc:Choice>
    <mc:Fallback>
      <p:transition spd="slow" advTm="1183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73BB7DA-B138-CE83-12D6-00A8029D77C9}"/>
              </a:ext>
            </a:extLst>
          </p:cNvPr>
          <p:cNvPicPr>
            <a:picLocks noChangeAspect="1"/>
          </p:cNvPicPr>
          <p:nvPr/>
        </p:nvPicPr>
        <p:blipFill>
          <a:blip r:embed="rId2"/>
          <a:stretch>
            <a:fillRect/>
          </a:stretch>
        </p:blipFill>
        <p:spPr>
          <a:xfrm>
            <a:off x="-108036" y="-103564"/>
            <a:ext cx="9533101" cy="1610200"/>
          </a:xfrm>
          <a:prstGeom prst="rect">
            <a:avLst/>
          </a:prstGeom>
        </p:spPr>
      </p:pic>
      <p:sp>
        <p:nvSpPr>
          <p:cNvPr id="19458" name="Rectangle 2"/>
          <p:cNvSpPr>
            <a:spLocks noGrp="1" noChangeArrowheads="1"/>
          </p:cNvSpPr>
          <p:nvPr>
            <p:ph type="title"/>
          </p:nvPr>
        </p:nvSpPr>
        <p:spPr>
          <a:xfrm>
            <a:off x="1905000" y="228600"/>
            <a:ext cx="8305800" cy="990600"/>
          </a:xfrm>
        </p:spPr>
        <p:txBody>
          <a:bodyPr>
            <a:normAutofit/>
          </a:bodyPr>
          <a:lstStyle/>
          <a:p>
            <a:pPr algn="ctr"/>
            <a:r>
              <a:rPr lang="en-US" b="1" dirty="0">
                <a:solidFill>
                  <a:schemeClr val="accent2"/>
                </a:solidFill>
              </a:rPr>
              <a:t>Negative Risk</a:t>
            </a:r>
          </a:p>
        </p:txBody>
      </p:sp>
      <p:sp>
        <p:nvSpPr>
          <p:cNvPr id="19459" name="Rectangle 3"/>
          <p:cNvSpPr>
            <a:spLocks noGrp="1" noChangeArrowheads="1"/>
          </p:cNvSpPr>
          <p:nvPr>
            <p:ph idx="1"/>
          </p:nvPr>
        </p:nvSpPr>
        <p:spPr>
          <a:xfrm>
            <a:off x="1905000" y="1371600"/>
            <a:ext cx="9635260" cy="4572000"/>
          </a:xfrm>
        </p:spPr>
        <p:txBody>
          <a:bodyPr>
            <a:normAutofit/>
          </a:bodyPr>
          <a:lstStyle/>
          <a:p>
            <a:r>
              <a:rPr lang="en-US" sz="3600" dirty="0"/>
              <a:t>A dictionary definition of risk is “the possibility of loss or injury”</a:t>
            </a:r>
          </a:p>
          <a:p>
            <a:r>
              <a:rPr lang="en-US" sz="3600" dirty="0"/>
              <a:t>Negative risk involves understanding potential problems that might occur in the project and how they might impede project success</a:t>
            </a:r>
          </a:p>
          <a:p>
            <a:r>
              <a:rPr lang="en-US" sz="3600" dirty="0"/>
              <a:t>Negative risk management is like a form of insurance; it is an investment</a:t>
            </a:r>
          </a:p>
        </p:txBody>
      </p:sp>
      <p:sp>
        <p:nvSpPr>
          <p:cNvPr id="6" name="Slide Number Placeholder 5"/>
          <p:cNvSpPr>
            <a:spLocks noGrp="1"/>
          </p:cNvSpPr>
          <p:nvPr>
            <p:ph type="sldNum" sz="quarter" idx="11"/>
          </p:nvPr>
        </p:nvSpPr>
        <p:spPr/>
        <p:txBody>
          <a:bodyPr/>
          <a:lstStyle/>
          <a:p>
            <a:pPr>
              <a:defRPr/>
            </a:pPr>
            <a:fld id="{8029358A-A68A-4B39-848F-F2A98A0B2E8B}" type="slidenum">
              <a:rPr lang="en-US" smtClean="0"/>
              <a:pPr>
                <a:defRPr/>
              </a:pPr>
              <a:t>2</a:t>
            </a:fld>
            <a:endParaRPr lang="en-US" dirty="0"/>
          </a:p>
        </p:txBody>
      </p:sp>
      <p:pic>
        <p:nvPicPr>
          <p:cNvPr id="2" name="Picture 1">
            <a:extLst>
              <a:ext uri="{FF2B5EF4-FFF2-40B4-BE49-F238E27FC236}">
                <a16:creationId xmlns:a16="http://schemas.microsoft.com/office/drawing/2014/main" id="{24FAE527-9412-20F7-F4DA-2B1B55F370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6E3624FC-E4DD-B9E7-5F46-75ED1F84CC87}"/>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99294E1F-9FA7-72E3-8448-549B3CD23B68}"/>
              </a:ext>
            </a:extLst>
          </p:cNvPr>
          <p:cNvPicPr>
            <a:picLocks noChangeAspect="1"/>
          </p:cNvPicPr>
          <p:nvPr/>
        </p:nvPicPr>
        <p:blipFill>
          <a:blip r:embed="rId5"/>
          <a:stretch>
            <a:fillRect/>
          </a:stretch>
        </p:blipFill>
        <p:spPr>
          <a:xfrm>
            <a:off x="-108036" y="2214059"/>
            <a:ext cx="238650" cy="2709534"/>
          </a:xfrm>
          <a:prstGeom prst="rect">
            <a:avLst/>
          </a:prstGeom>
        </p:spPr>
      </p:pic>
      <p:pic>
        <p:nvPicPr>
          <p:cNvPr id="5" name="Picture 4">
            <a:extLst>
              <a:ext uri="{FF2B5EF4-FFF2-40B4-BE49-F238E27FC236}">
                <a16:creationId xmlns:a16="http://schemas.microsoft.com/office/drawing/2014/main" id="{497C6298-C27E-90C0-1825-ACF959E18DD1}"/>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8" name="TextBox 7">
            <a:extLst>
              <a:ext uri="{FF2B5EF4-FFF2-40B4-BE49-F238E27FC236}">
                <a16:creationId xmlns:a16="http://schemas.microsoft.com/office/drawing/2014/main" id="{0D1A2DA0-20EC-D03F-B69B-A2738936E2A0}"/>
              </a:ext>
            </a:extLst>
          </p:cNvPr>
          <p:cNvSpPr txBox="1"/>
          <p:nvPr/>
        </p:nvSpPr>
        <p:spPr>
          <a:xfrm>
            <a:off x="171826"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0226F-C939-01A0-8EE5-FBFAE8087E1D}"/>
              </a:ext>
            </a:extLst>
          </p:cNvPr>
          <p:cNvPicPr>
            <a:picLocks noChangeAspect="1"/>
          </p:cNvPicPr>
          <p:nvPr/>
        </p:nvPicPr>
        <p:blipFill>
          <a:blip r:embed="rId2"/>
          <a:stretch>
            <a:fillRect/>
          </a:stretch>
        </p:blipFill>
        <p:spPr>
          <a:xfrm>
            <a:off x="-108036" y="-103565"/>
            <a:ext cx="9533101" cy="1610200"/>
          </a:xfrm>
          <a:prstGeom prst="rect">
            <a:avLst/>
          </a:prstGeom>
        </p:spPr>
      </p:pic>
      <p:sp>
        <p:nvSpPr>
          <p:cNvPr id="20482" name="Rectangle 2"/>
          <p:cNvSpPr>
            <a:spLocks noGrp="1" noChangeArrowheads="1"/>
          </p:cNvSpPr>
          <p:nvPr>
            <p:ph type="title"/>
          </p:nvPr>
        </p:nvSpPr>
        <p:spPr>
          <a:xfrm>
            <a:off x="1905000" y="274638"/>
            <a:ext cx="8305800" cy="868362"/>
          </a:xfrm>
        </p:spPr>
        <p:txBody>
          <a:bodyPr/>
          <a:lstStyle/>
          <a:p>
            <a:pPr algn="ctr"/>
            <a:r>
              <a:rPr lang="en-US" b="1" dirty="0">
                <a:solidFill>
                  <a:schemeClr val="accent2"/>
                </a:solidFill>
              </a:rPr>
              <a:t>Risk Can Be Positive</a:t>
            </a:r>
          </a:p>
        </p:txBody>
      </p:sp>
      <p:sp>
        <p:nvSpPr>
          <p:cNvPr id="20483" name="Rectangle 3"/>
          <p:cNvSpPr>
            <a:spLocks noGrp="1" noChangeArrowheads="1"/>
          </p:cNvSpPr>
          <p:nvPr>
            <p:ph idx="1"/>
          </p:nvPr>
        </p:nvSpPr>
        <p:spPr>
          <a:xfrm>
            <a:off x="1752600" y="1371600"/>
            <a:ext cx="9787660" cy="4724400"/>
          </a:xfrm>
        </p:spPr>
        <p:txBody>
          <a:bodyPr>
            <a:normAutofit/>
          </a:bodyPr>
          <a:lstStyle/>
          <a:p>
            <a:r>
              <a:rPr lang="en-US" sz="3600" dirty="0"/>
              <a:t>Positive risks are risks that result in good things happening; sometimes called opportunities</a:t>
            </a:r>
          </a:p>
          <a:p>
            <a:r>
              <a:rPr lang="en-US" sz="3600" dirty="0"/>
              <a:t>A general definition of project risk is an uncertainty that can have a negative or positive effect on meeting project objectives</a:t>
            </a:r>
          </a:p>
          <a:p>
            <a:r>
              <a:rPr lang="en-US" sz="3600" dirty="0"/>
              <a:t>The goal of project risk management is to minimize potential negative risks while maximizing potential positive risks</a:t>
            </a:r>
          </a:p>
        </p:txBody>
      </p:sp>
      <p:sp>
        <p:nvSpPr>
          <p:cNvPr id="6" name="Slide Number Placeholder 5"/>
          <p:cNvSpPr>
            <a:spLocks noGrp="1"/>
          </p:cNvSpPr>
          <p:nvPr>
            <p:ph type="sldNum" sz="quarter" idx="11"/>
          </p:nvPr>
        </p:nvSpPr>
        <p:spPr/>
        <p:txBody>
          <a:bodyPr/>
          <a:lstStyle/>
          <a:p>
            <a:pPr>
              <a:defRPr/>
            </a:pPr>
            <a:fld id="{558848C3-6CA1-4DD7-8398-A9BCB5F1C19A}" type="slidenum">
              <a:rPr lang="en-US" smtClean="0"/>
              <a:pPr>
                <a:defRPr/>
              </a:pPr>
              <a:t>3</a:t>
            </a:fld>
            <a:endParaRPr lang="en-US" dirty="0"/>
          </a:p>
        </p:txBody>
      </p:sp>
      <p:pic>
        <p:nvPicPr>
          <p:cNvPr id="2" name="Picture 1">
            <a:extLst>
              <a:ext uri="{FF2B5EF4-FFF2-40B4-BE49-F238E27FC236}">
                <a16:creationId xmlns:a16="http://schemas.microsoft.com/office/drawing/2014/main" id="{57421BAE-982B-D478-3227-7B778D9C1C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032A0014-7DAC-9C6E-855D-931F259A651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5675CC4F-03C0-5534-5E1C-F45F6E95E1CA}"/>
              </a:ext>
            </a:extLst>
          </p:cNvPr>
          <p:cNvPicPr>
            <a:picLocks noChangeAspect="1"/>
          </p:cNvPicPr>
          <p:nvPr/>
        </p:nvPicPr>
        <p:blipFill>
          <a:blip r:embed="rId5"/>
          <a:stretch>
            <a:fillRect/>
          </a:stretch>
        </p:blipFill>
        <p:spPr>
          <a:xfrm>
            <a:off x="-108036" y="2214059"/>
            <a:ext cx="238650" cy="2709534"/>
          </a:xfrm>
          <a:prstGeom prst="rect">
            <a:avLst/>
          </a:prstGeom>
        </p:spPr>
      </p:pic>
      <p:pic>
        <p:nvPicPr>
          <p:cNvPr id="5" name="Picture 4">
            <a:extLst>
              <a:ext uri="{FF2B5EF4-FFF2-40B4-BE49-F238E27FC236}">
                <a16:creationId xmlns:a16="http://schemas.microsoft.com/office/drawing/2014/main" id="{572F0E78-2630-2B90-F11C-354CF869FA51}"/>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8" name="TextBox 7">
            <a:extLst>
              <a:ext uri="{FF2B5EF4-FFF2-40B4-BE49-F238E27FC236}">
                <a16:creationId xmlns:a16="http://schemas.microsoft.com/office/drawing/2014/main" id="{CF6B66A3-598F-534D-6627-5FF084A6BF59}"/>
              </a:ext>
            </a:extLst>
          </p:cNvPr>
          <p:cNvSpPr txBox="1"/>
          <p:nvPr/>
        </p:nvSpPr>
        <p:spPr>
          <a:xfrm>
            <a:off x="189088"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A46B207-D6DF-1C0D-AD0E-ABFBC406EB7A}"/>
              </a:ext>
            </a:extLst>
          </p:cNvPr>
          <p:cNvPicPr>
            <a:picLocks noChangeAspect="1"/>
          </p:cNvPicPr>
          <p:nvPr/>
        </p:nvPicPr>
        <p:blipFill>
          <a:blip r:embed="rId2"/>
          <a:stretch>
            <a:fillRect/>
          </a:stretch>
        </p:blipFill>
        <p:spPr>
          <a:xfrm>
            <a:off x="-108036" y="-81200"/>
            <a:ext cx="9533101" cy="1610200"/>
          </a:xfrm>
          <a:prstGeom prst="rect">
            <a:avLst/>
          </a:prstGeom>
        </p:spPr>
      </p:pic>
      <p:sp>
        <p:nvSpPr>
          <p:cNvPr id="21506" name="Title 1"/>
          <p:cNvSpPr>
            <a:spLocks noGrp="1"/>
          </p:cNvSpPr>
          <p:nvPr>
            <p:ph type="title"/>
          </p:nvPr>
        </p:nvSpPr>
        <p:spPr>
          <a:xfrm>
            <a:off x="1981200" y="152400"/>
            <a:ext cx="8229600" cy="1143000"/>
          </a:xfrm>
        </p:spPr>
        <p:txBody>
          <a:bodyPr/>
          <a:lstStyle/>
          <a:p>
            <a:pPr algn="ctr"/>
            <a:r>
              <a:rPr lang="en-US" b="1" dirty="0">
                <a:solidFill>
                  <a:schemeClr val="accent2"/>
                </a:solidFill>
              </a:rPr>
              <a:t>Best Practice</a:t>
            </a:r>
          </a:p>
        </p:txBody>
      </p:sp>
      <p:sp>
        <p:nvSpPr>
          <p:cNvPr id="21507" name="Content Placeholder 2"/>
          <p:cNvSpPr>
            <a:spLocks noGrp="1"/>
          </p:cNvSpPr>
          <p:nvPr>
            <p:ph idx="1"/>
          </p:nvPr>
        </p:nvSpPr>
        <p:spPr>
          <a:xfrm>
            <a:off x="1981200" y="1357086"/>
            <a:ext cx="8610600" cy="4843462"/>
          </a:xfrm>
        </p:spPr>
        <p:txBody>
          <a:bodyPr/>
          <a:lstStyle/>
          <a:p>
            <a:r>
              <a:rPr lang="en-US" dirty="0"/>
              <a:t>Some organizations make the mistake of only addressing tactical and negative risks when performing project risk management</a:t>
            </a:r>
          </a:p>
          <a:p>
            <a:r>
              <a:rPr lang="en-US" dirty="0"/>
              <a:t>David Hillson, (</a:t>
            </a:r>
            <a:r>
              <a:rPr lang="en-US" i="1" dirty="0"/>
              <a:t>www.risk-doctor.com) suggests </a:t>
            </a:r>
            <a:r>
              <a:rPr lang="en-US" dirty="0"/>
              <a:t>overcoming this problem by widening the scope of risk management to encompass both strategic risks and upside opportunities, which he refers to as integrated risk management</a:t>
            </a:r>
          </a:p>
          <a:p>
            <a:r>
              <a:rPr lang="en-US" dirty="0"/>
              <a:t>In a 2014 paper </a:t>
            </a:r>
            <a:r>
              <a:rPr lang="en-US" dirty="0" err="1"/>
              <a:t>Hillson</a:t>
            </a:r>
            <a:r>
              <a:rPr lang="en-US" dirty="0"/>
              <a:t> described the importance of good working relationships, especially between the project sponsor and project manager</a:t>
            </a:r>
          </a:p>
        </p:txBody>
      </p:sp>
      <p:sp>
        <p:nvSpPr>
          <p:cNvPr id="5" name="Slide Number Placeholder 4"/>
          <p:cNvSpPr>
            <a:spLocks noGrp="1"/>
          </p:cNvSpPr>
          <p:nvPr>
            <p:ph type="sldNum" sz="quarter" idx="11"/>
          </p:nvPr>
        </p:nvSpPr>
        <p:spPr/>
        <p:txBody>
          <a:bodyPr/>
          <a:lstStyle/>
          <a:p>
            <a:pPr>
              <a:defRPr/>
            </a:pPr>
            <a:fld id="{0156CAF0-BC6A-402F-985E-7C4CA09E96C3}" type="slidenum">
              <a:rPr lang="en-US" smtClean="0"/>
              <a:pPr>
                <a:defRPr/>
              </a:pPr>
              <a:t>4</a:t>
            </a:fld>
            <a:endParaRPr lang="en-US" dirty="0"/>
          </a:p>
        </p:txBody>
      </p:sp>
      <p:pic>
        <p:nvPicPr>
          <p:cNvPr id="2" name="Picture 1">
            <a:extLst>
              <a:ext uri="{FF2B5EF4-FFF2-40B4-BE49-F238E27FC236}">
                <a16:creationId xmlns:a16="http://schemas.microsoft.com/office/drawing/2014/main" id="{1A58860E-346F-BCA8-F08F-0F35B7EC26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6AAFD0BA-8C59-973E-3443-22C44FBFA03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A57D9048-6860-5EB7-CEDD-604271964D4D}"/>
              </a:ext>
            </a:extLst>
          </p:cNvPr>
          <p:cNvPicPr>
            <a:picLocks noChangeAspect="1"/>
          </p:cNvPicPr>
          <p:nvPr/>
        </p:nvPicPr>
        <p:blipFill>
          <a:blip r:embed="rId5"/>
          <a:stretch>
            <a:fillRect/>
          </a:stretch>
        </p:blipFill>
        <p:spPr>
          <a:xfrm>
            <a:off x="-108036" y="2214059"/>
            <a:ext cx="238650" cy="2709534"/>
          </a:xfrm>
          <a:prstGeom prst="rect">
            <a:avLst/>
          </a:prstGeom>
        </p:spPr>
      </p:pic>
      <p:pic>
        <p:nvPicPr>
          <p:cNvPr id="6" name="Picture 5">
            <a:extLst>
              <a:ext uri="{FF2B5EF4-FFF2-40B4-BE49-F238E27FC236}">
                <a16:creationId xmlns:a16="http://schemas.microsoft.com/office/drawing/2014/main" id="{BB407E7F-D16D-AE79-01F4-0514974F39A2}"/>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8" name="TextBox 7">
            <a:extLst>
              <a:ext uri="{FF2B5EF4-FFF2-40B4-BE49-F238E27FC236}">
                <a16:creationId xmlns:a16="http://schemas.microsoft.com/office/drawing/2014/main" id="{BF425A77-E417-2008-1D06-A4395E27BC45}"/>
              </a:ext>
            </a:extLst>
          </p:cNvPr>
          <p:cNvSpPr txBox="1"/>
          <p:nvPr/>
        </p:nvSpPr>
        <p:spPr>
          <a:xfrm>
            <a:off x="189088"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D2B3FBF-DD0C-07FB-231C-D9EF1DB1617E}"/>
              </a:ext>
            </a:extLst>
          </p:cNvPr>
          <p:cNvPicPr>
            <a:picLocks noChangeAspect="1"/>
          </p:cNvPicPr>
          <p:nvPr/>
        </p:nvPicPr>
        <p:blipFill>
          <a:blip r:embed="rId2"/>
          <a:stretch>
            <a:fillRect/>
          </a:stretch>
        </p:blipFill>
        <p:spPr>
          <a:xfrm>
            <a:off x="-108036" y="-101182"/>
            <a:ext cx="9533101" cy="1610200"/>
          </a:xfrm>
          <a:prstGeom prst="rect">
            <a:avLst/>
          </a:prstGeom>
        </p:spPr>
      </p:pic>
      <p:sp>
        <p:nvSpPr>
          <p:cNvPr id="22530" name="Rectangle 2"/>
          <p:cNvSpPr>
            <a:spLocks noGrp="1" noChangeArrowheads="1"/>
          </p:cNvSpPr>
          <p:nvPr>
            <p:ph type="title"/>
          </p:nvPr>
        </p:nvSpPr>
        <p:spPr>
          <a:xfrm>
            <a:off x="1874165" y="446088"/>
            <a:ext cx="8382000" cy="773113"/>
          </a:xfrm>
        </p:spPr>
        <p:txBody>
          <a:bodyPr>
            <a:normAutofit/>
          </a:bodyPr>
          <a:lstStyle/>
          <a:p>
            <a:pPr algn="ctr"/>
            <a:r>
              <a:rPr lang="en-US" sz="4800" b="1" dirty="0">
                <a:solidFill>
                  <a:schemeClr val="accent2"/>
                </a:solidFill>
              </a:rPr>
              <a:t>Risk Utility</a:t>
            </a:r>
          </a:p>
        </p:txBody>
      </p:sp>
      <p:sp>
        <p:nvSpPr>
          <p:cNvPr id="22531" name="Rectangle 3"/>
          <p:cNvSpPr>
            <a:spLocks noGrp="1" noChangeArrowheads="1"/>
          </p:cNvSpPr>
          <p:nvPr>
            <p:ph idx="1"/>
          </p:nvPr>
        </p:nvSpPr>
        <p:spPr>
          <a:xfrm>
            <a:off x="2057400" y="1219201"/>
            <a:ext cx="8186738" cy="4791075"/>
          </a:xfrm>
        </p:spPr>
        <p:txBody>
          <a:bodyPr/>
          <a:lstStyle/>
          <a:p>
            <a:pPr>
              <a:spcBef>
                <a:spcPct val="50000"/>
              </a:spcBef>
            </a:pPr>
            <a:r>
              <a:rPr lang="en-US" b="1" dirty="0"/>
              <a:t>Risk utility</a:t>
            </a:r>
            <a:r>
              <a:rPr lang="en-US" dirty="0"/>
              <a:t> or </a:t>
            </a:r>
            <a:r>
              <a:rPr lang="en-US" b="1" dirty="0"/>
              <a:t>risk tolerance</a:t>
            </a:r>
            <a:r>
              <a:rPr lang="en-US" dirty="0"/>
              <a:t> is the amount of satisfaction or pleasure received from a potential payoff</a:t>
            </a:r>
          </a:p>
          <a:p>
            <a:pPr lvl="1">
              <a:spcBef>
                <a:spcPct val="50000"/>
              </a:spcBef>
            </a:pPr>
            <a:r>
              <a:rPr lang="en-US" dirty="0"/>
              <a:t>Utility rises at a decreasing rate for people who are risk-averse</a:t>
            </a:r>
          </a:p>
          <a:p>
            <a:pPr lvl="1">
              <a:spcBef>
                <a:spcPct val="50000"/>
              </a:spcBef>
            </a:pPr>
            <a:r>
              <a:rPr lang="en-US" dirty="0"/>
              <a:t>Those who are risk-seeking have a higher tolerance for risk and their satisfaction increases when more payoff is at stake</a:t>
            </a:r>
          </a:p>
          <a:p>
            <a:pPr lvl="1">
              <a:spcBef>
                <a:spcPct val="50000"/>
              </a:spcBef>
            </a:pPr>
            <a:r>
              <a:rPr lang="en-US" dirty="0"/>
              <a:t>The risk-neutral approach achieves a balance between risk and payoff</a:t>
            </a:r>
          </a:p>
        </p:txBody>
      </p:sp>
      <p:sp>
        <p:nvSpPr>
          <p:cNvPr id="6" name="Slide Number Placeholder 5"/>
          <p:cNvSpPr>
            <a:spLocks noGrp="1"/>
          </p:cNvSpPr>
          <p:nvPr>
            <p:ph type="sldNum" sz="quarter" idx="11"/>
          </p:nvPr>
        </p:nvSpPr>
        <p:spPr/>
        <p:txBody>
          <a:bodyPr/>
          <a:lstStyle/>
          <a:p>
            <a:pPr>
              <a:defRPr/>
            </a:pPr>
            <a:fld id="{58ABAB08-9948-4967-A148-ED63955E7C80}" type="slidenum">
              <a:rPr lang="en-US" smtClean="0"/>
              <a:pPr>
                <a:defRPr/>
              </a:pPr>
              <a:t>5</a:t>
            </a:fld>
            <a:endParaRPr lang="en-US" dirty="0"/>
          </a:p>
        </p:txBody>
      </p:sp>
      <p:pic>
        <p:nvPicPr>
          <p:cNvPr id="2" name="Picture 1">
            <a:extLst>
              <a:ext uri="{FF2B5EF4-FFF2-40B4-BE49-F238E27FC236}">
                <a16:creationId xmlns:a16="http://schemas.microsoft.com/office/drawing/2014/main" id="{1D4351AB-3FFD-31E7-CD1F-D24B34DB8B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63BDC501-1525-8BF7-AEEC-4241483F4942}"/>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973E9556-6F90-E9C1-3A0B-CEF79264E888}"/>
              </a:ext>
            </a:extLst>
          </p:cNvPr>
          <p:cNvPicPr>
            <a:picLocks noChangeAspect="1"/>
          </p:cNvPicPr>
          <p:nvPr/>
        </p:nvPicPr>
        <p:blipFill>
          <a:blip r:embed="rId5"/>
          <a:stretch>
            <a:fillRect/>
          </a:stretch>
        </p:blipFill>
        <p:spPr>
          <a:xfrm>
            <a:off x="-108036" y="2214059"/>
            <a:ext cx="238650" cy="2709534"/>
          </a:xfrm>
          <a:prstGeom prst="rect">
            <a:avLst/>
          </a:prstGeom>
        </p:spPr>
      </p:pic>
      <p:pic>
        <p:nvPicPr>
          <p:cNvPr id="5" name="Picture 4">
            <a:extLst>
              <a:ext uri="{FF2B5EF4-FFF2-40B4-BE49-F238E27FC236}">
                <a16:creationId xmlns:a16="http://schemas.microsoft.com/office/drawing/2014/main" id="{F3B374DF-993F-C69E-6A0A-97A409FF5801}"/>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8" name="TextBox 7">
            <a:extLst>
              <a:ext uri="{FF2B5EF4-FFF2-40B4-BE49-F238E27FC236}">
                <a16:creationId xmlns:a16="http://schemas.microsoft.com/office/drawing/2014/main" id="{8CF92AC7-1621-8042-0F7D-6517FE82C344}"/>
              </a:ext>
            </a:extLst>
          </p:cNvPr>
          <p:cNvSpPr txBox="1"/>
          <p:nvPr/>
        </p:nvSpPr>
        <p:spPr>
          <a:xfrm>
            <a:off x="189088"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331266C-69FB-A5C9-7E52-3E9383CDC6C2}"/>
              </a:ext>
            </a:extLst>
          </p:cNvPr>
          <p:cNvPicPr>
            <a:picLocks noChangeAspect="1"/>
          </p:cNvPicPr>
          <p:nvPr/>
        </p:nvPicPr>
        <p:blipFill>
          <a:blip r:embed="rId2"/>
          <a:stretch>
            <a:fillRect/>
          </a:stretch>
        </p:blipFill>
        <p:spPr>
          <a:xfrm>
            <a:off x="-108036" y="-101182"/>
            <a:ext cx="11625585" cy="1610200"/>
          </a:xfrm>
          <a:prstGeom prst="rect">
            <a:avLst/>
          </a:prstGeom>
        </p:spPr>
      </p:pic>
      <p:pic>
        <p:nvPicPr>
          <p:cNvPr id="3" name="Picture 2">
            <a:extLst>
              <a:ext uri="{FF2B5EF4-FFF2-40B4-BE49-F238E27FC236}">
                <a16:creationId xmlns:a16="http://schemas.microsoft.com/office/drawing/2014/main" id="{06DD07E3-409F-94F6-ABA5-091100CDA1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886FC667-7F43-235A-26FB-ACF078B1946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A67A1DD0-0E30-3B0D-F861-8FD990234833}"/>
              </a:ext>
            </a:extLst>
          </p:cNvPr>
          <p:cNvPicPr>
            <a:picLocks noChangeAspect="1"/>
          </p:cNvPicPr>
          <p:nvPr/>
        </p:nvPicPr>
        <p:blipFill>
          <a:blip r:embed="rId5"/>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6B1D2766-20F4-BA24-997E-EEE40042DC8F}"/>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24578" name="Rectangle 2"/>
          <p:cNvSpPr>
            <a:spLocks noGrp="1" noChangeArrowheads="1"/>
          </p:cNvSpPr>
          <p:nvPr>
            <p:ph type="title"/>
          </p:nvPr>
        </p:nvSpPr>
        <p:spPr>
          <a:xfrm>
            <a:off x="2934511" y="35278"/>
            <a:ext cx="8382000" cy="1524000"/>
          </a:xfrm>
        </p:spPr>
        <p:txBody>
          <a:bodyPr>
            <a:normAutofit/>
          </a:bodyPr>
          <a:lstStyle/>
          <a:p>
            <a:pPr algn="ctr"/>
            <a:r>
              <a:rPr lang="en-US" sz="3600" b="1" dirty="0">
                <a:solidFill>
                  <a:schemeClr val="accent2"/>
                </a:solidFill>
              </a:rPr>
              <a:t>Project Risk Management Processes, Part 1</a:t>
            </a:r>
            <a:endParaRPr lang="en-US" sz="4000" b="1" dirty="0">
              <a:solidFill>
                <a:schemeClr val="accent2"/>
              </a:solidFill>
            </a:endParaRPr>
          </a:p>
        </p:txBody>
      </p:sp>
      <p:sp>
        <p:nvSpPr>
          <p:cNvPr id="24579" name="Rectangle 3"/>
          <p:cNvSpPr>
            <a:spLocks noGrp="1" noChangeArrowheads="1"/>
          </p:cNvSpPr>
          <p:nvPr>
            <p:ph idx="1"/>
          </p:nvPr>
        </p:nvSpPr>
        <p:spPr>
          <a:xfrm>
            <a:off x="1752600" y="1752600"/>
            <a:ext cx="8610600" cy="3810000"/>
          </a:xfrm>
        </p:spPr>
        <p:txBody>
          <a:bodyPr/>
          <a:lstStyle/>
          <a:p>
            <a:pPr>
              <a:lnSpc>
                <a:spcPct val="90000"/>
              </a:lnSpc>
            </a:pPr>
            <a:r>
              <a:rPr lang="en-US" b="1" dirty="0"/>
              <a:t>Planning risk management </a:t>
            </a:r>
            <a:r>
              <a:rPr lang="en-US" dirty="0"/>
              <a:t>: Deciding how to approach and plan the risk management activities for the project</a:t>
            </a:r>
          </a:p>
          <a:p>
            <a:r>
              <a:rPr lang="en-US" b="1" dirty="0"/>
              <a:t>Identifying risks</a:t>
            </a:r>
            <a:r>
              <a:rPr lang="en-US" dirty="0"/>
              <a:t>: Determining which risks are likely to affect a project and documenting the characteristics of each</a:t>
            </a:r>
          </a:p>
          <a:p>
            <a:r>
              <a:rPr lang="en-US" b="1" dirty="0"/>
              <a:t>Performing qualitative risk analysis</a:t>
            </a:r>
            <a:r>
              <a:rPr lang="en-US" dirty="0"/>
              <a:t>: Prioritizing risks based on their probability and impact of occurrence</a:t>
            </a:r>
          </a:p>
        </p:txBody>
      </p:sp>
      <p:sp>
        <p:nvSpPr>
          <p:cNvPr id="6" name="Slide Number Placeholder 5"/>
          <p:cNvSpPr>
            <a:spLocks noGrp="1"/>
          </p:cNvSpPr>
          <p:nvPr>
            <p:ph type="sldNum" sz="quarter" idx="11"/>
          </p:nvPr>
        </p:nvSpPr>
        <p:spPr/>
        <p:txBody>
          <a:bodyPr/>
          <a:lstStyle/>
          <a:p>
            <a:pPr>
              <a:defRPr/>
            </a:pPr>
            <a:fld id="{C51B7C3D-9A58-4760-8CBB-87268D473D4A}" type="slidenum">
              <a:rPr lang="en-US" smtClean="0"/>
              <a:pPr>
                <a:defRPr/>
              </a:pPr>
              <a:t>6</a:t>
            </a:fld>
            <a:endParaRPr lang="en-US" dirty="0"/>
          </a:p>
        </p:txBody>
      </p:sp>
      <p:sp>
        <p:nvSpPr>
          <p:cNvPr id="8" name="TextBox 7">
            <a:extLst>
              <a:ext uri="{FF2B5EF4-FFF2-40B4-BE49-F238E27FC236}">
                <a16:creationId xmlns:a16="http://schemas.microsoft.com/office/drawing/2014/main" id="{184AC6CE-2A13-A90C-0294-DE17D254E4C4}"/>
              </a:ext>
            </a:extLst>
          </p:cNvPr>
          <p:cNvSpPr txBox="1"/>
          <p:nvPr/>
        </p:nvSpPr>
        <p:spPr>
          <a:xfrm>
            <a:off x="189088"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11DF41-7B72-5AA6-C730-9EC73A3B808E}"/>
              </a:ext>
            </a:extLst>
          </p:cNvPr>
          <p:cNvPicPr>
            <a:picLocks noChangeAspect="1"/>
          </p:cNvPicPr>
          <p:nvPr/>
        </p:nvPicPr>
        <p:blipFill>
          <a:blip r:embed="rId2"/>
          <a:stretch>
            <a:fillRect/>
          </a:stretch>
        </p:blipFill>
        <p:spPr>
          <a:xfrm>
            <a:off x="-108036" y="-101182"/>
            <a:ext cx="10964104" cy="1610200"/>
          </a:xfrm>
          <a:prstGeom prst="rect">
            <a:avLst/>
          </a:prstGeom>
        </p:spPr>
      </p:pic>
      <p:sp>
        <p:nvSpPr>
          <p:cNvPr id="25602" name="Rectangle 2"/>
          <p:cNvSpPr>
            <a:spLocks noGrp="1" noChangeArrowheads="1"/>
          </p:cNvSpPr>
          <p:nvPr>
            <p:ph type="title"/>
          </p:nvPr>
        </p:nvSpPr>
        <p:spPr>
          <a:xfrm>
            <a:off x="2626468" y="26055"/>
            <a:ext cx="8229600" cy="1355725"/>
          </a:xfrm>
        </p:spPr>
        <p:txBody>
          <a:bodyPr>
            <a:normAutofit/>
          </a:bodyPr>
          <a:lstStyle/>
          <a:p>
            <a:pPr algn="ctr"/>
            <a:r>
              <a:rPr lang="en-US" sz="3600" b="1" dirty="0">
                <a:solidFill>
                  <a:schemeClr val="accent2"/>
                </a:solidFill>
              </a:rPr>
              <a:t>Project Risk Management Processes, Part 2</a:t>
            </a:r>
          </a:p>
        </p:txBody>
      </p:sp>
      <p:sp>
        <p:nvSpPr>
          <p:cNvPr id="25603" name="Rectangle 3"/>
          <p:cNvSpPr>
            <a:spLocks noGrp="1" noChangeArrowheads="1"/>
          </p:cNvSpPr>
          <p:nvPr>
            <p:ph idx="1"/>
          </p:nvPr>
        </p:nvSpPr>
        <p:spPr>
          <a:xfrm>
            <a:off x="1714500" y="1752600"/>
            <a:ext cx="8763000" cy="3962400"/>
          </a:xfrm>
        </p:spPr>
        <p:txBody>
          <a:bodyPr/>
          <a:lstStyle/>
          <a:p>
            <a:r>
              <a:rPr lang="en-US" b="1" dirty="0"/>
              <a:t>Performing quantitative risk analysis</a:t>
            </a:r>
            <a:r>
              <a:rPr lang="en-US" dirty="0"/>
              <a:t>:</a:t>
            </a:r>
            <a:r>
              <a:rPr lang="en-US" b="1" dirty="0"/>
              <a:t> </a:t>
            </a:r>
            <a:r>
              <a:rPr lang="en-US" dirty="0"/>
              <a:t>Numerically estimating the effects of risks on project objectives</a:t>
            </a:r>
          </a:p>
          <a:p>
            <a:r>
              <a:rPr lang="en-US" b="1" dirty="0"/>
              <a:t>Planning risk responses</a:t>
            </a:r>
            <a:r>
              <a:rPr lang="en-US" dirty="0"/>
              <a:t>:</a:t>
            </a:r>
            <a:r>
              <a:rPr lang="en-US" b="1" dirty="0"/>
              <a:t> </a:t>
            </a:r>
            <a:r>
              <a:rPr lang="en-US" dirty="0"/>
              <a:t>Taking steps to enhance opportunities and reduce threats to meeting project objectives</a:t>
            </a:r>
          </a:p>
          <a:p>
            <a:r>
              <a:rPr lang="en-US" b="1" dirty="0"/>
              <a:t>Controlling risk</a:t>
            </a:r>
            <a:r>
              <a:rPr lang="en-US" dirty="0"/>
              <a:t>: Monitoring identified and residual risks, identifying new risks, carrying out risk response plans, and evaluating the effectiveness of risk strategies throughout the life of the project</a:t>
            </a:r>
          </a:p>
        </p:txBody>
      </p:sp>
      <p:sp>
        <p:nvSpPr>
          <p:cNvPr id="6" name="Slide Number Placeholder 5"/>
          <p:cNvSpPr>
            <a:spLocks noGrp="1"/>
          </p:cNvSpPr>
          <p:nvPr>
            <p:ph type="sldNum" sz="quarter" idx="11"/>
          </p:nvPr>
        </p:nvSpPr>
        <p:spPr/>
        <p:txBody>
          <a:bodyPr/>
          <a:lstStyle/>
          <a:p>
            <a:pPr>
              <a:defRPr/>
            </a:pPr>
            <a:fld id="{B841AD95-1B73-4A38-9A8D-361269A6550B}" type="slidenum">
              <a:rPr lang="en-US" smtClean="0"/>
              <a:pPr>
                <a:defRPr/>
              </a:pPr>
              <a:t>7</a:t>
            </a:fld>
            <a:endParaRPr lang="en-US" dirty="0"/>
          </a:p>
        </p:txBody>
      </p:sp>
      <p:pic>
        <p:nvPicPr>
          <p:cNvPr id="3" name="Picture 2">
            <a:extLst>
              <a:ext uri="{FF2B5EF4-FFF2-40B4-BE49-F238E27FC236}">
                <a16:creationId xmlns:a16="http://schemas.microsoft.com/office/drawing/2014/main" id="{63DDC3F0-C0C7-7741-C7ED-046873E05A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29FD3EC6-1FF7-2DB4-5DC4-D5CE077A5D2B}"/>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8A702363-C0FA-CEFF-DB47-EB36E9CB3490}"/>
              </a:ext>
            </a:extLst>
          </p:cNvPr>
          <p:cNvPicPr>
            <a:picLocks noChangeAspect="1"/>
          </p:cNvPicPr>
          <p:nvPr/>
        </p:nvPicPr>
        <p:blipFill>
          <a:blip r:embed="rId5"/>
          <a:stretch>
            <a:fillRect/>
          </a:stretch>
        </p:blipFill>
        <p:spPr>
          <a:xfrm>
            <a:off x="-108036" y="2214059"/>
            <a:ext cx="238650" cy="2709534"/>
          </a:xfrm>
          <a:prstGeom prst="rect">
            <a:avLst/>
          </a:prstGeom>
        </p:spPr>
      </p:pic>
      <p:pic>
        <p:nvPicPr>
          <p:cNvPr id="7" name="Picture 6">
            <a:extLst>
              <a:ext uri="{FF2B5EF4-FFF2-40B4-BE49-F238E27FC236}">
                <a16:creationId xmlns:a16="http://schemas.microsoft.com/office/drawing/2014/main" id="{32F47A95-1617-6298-E625-CCFD6A493D1E}"/>
              </a:ext>
            </a:extLst>
          </p:cNvPr>
          <p:cNvPicPr>
            <a:picLocks noChangeAspect="1"/>
          </p:cNvPicPr>
          <p:nvPr/>
        </p:nvPicPr>
        <p:blipFill>
          <a:blip r:embed="rId5"/>
          <a:stretch>
            <a:fillRect/>
          </a:stretch>
        </p:blipFill>
        <p:spPr>
          <a:xfrm>
            <a:off x="12072675" y="2204822"/>
            <a:ext cx="238650" cy="2709534"/>
          </a:xfrm>
          <a:prstGeom prst="rect">
            <a:avLst/>
          </a:prstGeom>
        </p:spPr>
      </p:pic>
      <p:sp>
        <p:nvSpPr>
          <p:cNvPr id="8" name="TextBox 7">
            <a:extLst>
              <a:ext uri="{FF2B5EF4-FFF2-40B4-BE49-F238E27FC236}">
                <a16:creationId xmlns:a16="http://schemas.microsoft.com/office/drawing/2014/main" id="{A2BF0419-82E3-0C86-C47B-08FE6942A9EB}"/>
              </a:ext>
            </a:extLst>
          </p:cNvPr>
          <p:cNvSpPr txBox="1"/>
          <p:nvPr/>
        </p:nvSpPr>
        <p:spPr>
          <a:xfrm>
            <a:off x="189088"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CBC082-1497-248C-2D05-1EC71972BA83}"/>
              </a:ext>
            </a:extLst>
          </p:cNvPr>
          <p:cNvPicPr>
            <a:picLocks noChangeAspect="1"/>
          </p:cNvPicPr>
          <p:nvPr/>
        </p:nvPicPr>
        <p:blipFill>
          <a:blip r:embed="rId2"/>
          <a:stretch>
            <a:fillRect/>
          </a:stretch>
        </p:blipFill>
        <p:spPr>
          <a:xfrm>
            <a:off x="-108036" y="-101182"/>
            <a:ext cx="11742317" cy="1610200"/>
          </a:xfrm>
          <a:prstGeom prst="rect">
            <a:avLst/>
          </a:prstGeom>
        </p:spPr>
      </p:pic>
      <p:sp>
        <p:nvSpPr>
          <p:cNvPr id="26626" name="Title 1"/>
          <p:cNvSpPr>
            <a:spLocks noGrp="1"/>
          </p:cNvSpPr>
          <p:nvPr>
            <p:ph type="title"/>
          </p:nvPr>
        </p:nvSpPr>
        <p:spPr>
          <a:xfrm>
            <a:off x="2302212" y="27340"/>
            <a:ext cx="9533101" cy="1417638"/>
          </a:xfrm>
        </p:spPr>
        <p:txBody>
          <a:bodyPr>
            <a:normAutofit/>
          </a:bodyPr>
          <a:lstStyle/>
          <a:p>
            <a:pPr algn="ctr"/>
            <a:r>
              <a:rPr lang="en-US" sz="3600" b="1" dirty="0">
                <a:solidFill>
                  <a:schemeClr val="accent2"/>
                </a:solidFill>
              </a:rPr>
              <a:t> Project Risk Management Summary</a:t>
            </a:r>
          </a:p>
        </p:txBody>
      </p:sp>
      <p:sp>
        <p:nvSpPr>
          <p:cNvPr id="4" name="Content Placeholder 3"/>
          <p:cNvSpPr>
            <a:spLocks noGrp="1"/>
          </p:cNvSpPr>
          <p:nvPr>
            <p:ph idx="1"/>
          </p:nvPr>
        </p:nvSpPr>
        <p:spPr>
          <a:xfrm>
            <a:off x="3352800" y="1752600"/>
            <a:ext cx="5791200" cy="3581400"/>
          </a:xfrm>
        </p:spPr>
        <p:txBody>
          <a:bodyPr>
            <a:normAutofit fontScale="85000" lnSpcReduction="20000"/>
          </a:bodyPr>
          <a:lstStyle/>
          <a:p>
            <a:pPr marL="109537" indent="0">
              <a:buNone/>
            </a:pPr>
            <a:r>
              <a:rPr lang="en-US" sz="1100" b="1" dirty="0"/>
              <a:t>Planning </a:t>
            </a:r>
          </a:p>
          <a:p>
            <a:pPr marL="109537" indent="0">
              <a:buNone/>
            </a:pPr>
            <a:r>
              <a:rPr lang="en-US" sz="1100" dirty="0"/>
              <a:t>Process: </a:t>
            </a:r>
            <a:r>
              <a:rPr lang="en-US" sz="1100" b="1" dirty="0"/>
              <a:t>Plan risk management </a:t>
            </a:r>
          </a:p>
          <a:p>
            <a:pPr marL="109537" indent="0">
              <a:buNone/>
            </a:pPr>
            <a:r>
              <a:rPr lang="en-US" sz="1100" dirty="0"/>
              <a:t>Outputs: Risk, management plan </a:t>
            </a:r>
          </a:p>
          <a:p>
            <a:pPr marL="109537" indent="0">
              <a:buNone/>
            </a:pPr>
            <a:r>
              <a:rPr lang="en-US" sz="1100" dirty="0"/>
              <a:t>Process: </a:t>
            </a:r>
            <a:r>
              <a:rPr lang="en-US" sz="1100" b="1" dirty="0"/>
              <a:t>Identify risks </a:t>
            </a:r>
          </a:p>
          <a:p>
            <a:pPr marL="109537" indent="0">
              <a:buNone/>
            </a:pPr>
            <a:r>
              <a:rPr lang="en-US" sz="1100" dirty="0"/>
              <a:t>Outputs: Risk register </a:t>
            </a:r>
          </a:p>
          <a:p>
            <a:pPr marL="109537" indent="0">
              <a:buNone/>
            </a:pPr>
            <a:r>
              <a:rPr lang="en-US" sz="1100" dirty="0"/>
              <a:t>Process: </a:t>
            </a:r>
            <a:r>
              <a:rPr lang="en-US" sz="1100" b="1" dirty="0"/>
              <a:t>Perform qualitative risk analysis </a:t>
            </a:r>
          </a:p>
          <a:p>
            <a:pPr marL="109537" indent="0">
              <a:buNone/>
            </a:pPr>
            <a:r>
              <a:rPr lang="en-US" sz="1100" dirty="0"/>
              <a:t>Outputs: Project documents updates</a:t>
            </a:r>
          </a:p>
          <a:p>
            <a:pPr marL="109537" indent="0">
              <a:buNone/>
            </a:pPr>
            <a:r>
              <a:rPr lang="en-US" sz="1100" dirty="0"/>
              <a:t>Process: </a:t>
            </a:r>
            <a:r>
              <a:rPr lang="en-US" sz="1100" b="1" dirty="0"/>
              <a:t>Perform quantitative risk analysis</a:t>
            </a:r>
            <a:endParaRPr lang="en-US" sz="1100" dirty="0"/>
          </a:p>
          <a:p>
            <a:pPr marL="109537" indent="0">
              <a:buNone/>
            </a:pPr>
            <a:r>
              <a:rPr lang="en-US" sz="1100" dirty="0"/>
              <a:t>Outputs: Project documents updates </a:t>
            </a:r>
          </a:p>
          <a:p>
            <a:pPr marL="109537" indent="0">
              <a:buNone/>
            </a:pPr>
            <a:r>
              <a:rPr lang="en-US" sz="1100" dirty="0"/>
              <a:t>Process: </a:t>
            </a:r>
            <a:r>
              <a:rPr lang="en-US" sz="1100" b="1" dirty="0"/>
              <a:t> Plan risk responses</a:t>
            </a:r>
          </a:p>
          <a:p>
            <a:pPr marL="109537" indent="0">
              <a:buNone/>
            </a:pPr>
            <a:r>
              <a:rPr lang="en-US" sz="1100" dirty="0"/>
              <a:t>Outputs: Project management plan updates, project documents updates</a:t>
            </a:r>
          </a:p>
          <a:p>
            <a:pPr marL="109537" indent="0">
              <a:buNone/>
            </a:pPr>
            <a:r>
              <a:rPr lang="en-US" sz="1100" dirty="0"/>
              <a:t>project documents updates </a:t>
            </a:r>
          </a:p>
          <a:p>
            <a:pPr marL="109537" indent="0">
              <a:buNone/>
            </a:pPr>
            <a:r>
              <a:rPr lang="en-US" sz="1100" b="1" dirty="0"/>
              <a:t>Monitoring and Controlling</a:t>
            </a:r>
          </a:p>
          <a:p>
            <a:pPr marL="109537" indent="0">
              <a:buNone/>
            </a:pPr>
            <a:r>
              <a:rPr lang="en-US" sz="1100" dirty="0"/>
              <a:t>Process: </a:t>
            </a:r>
            <a:r>
              <a:rPr lang="en-US" sz="1100" b="1" dirty="0"/>
              <a:t>Control risks</a:t>
            </a:r>
          </a:p>
          <a:p>
            <a:pPr marL="109537" indent="0">
              <a:buNone/>
            </a:pPr>
            <a:r>
              <a:rPr lang="en-US" sz="1100" dirty="0"/>
              <a:t>Outputs: Work performance information, change requests, projects managements plan updates, project documents updates, organizational process assets updates. </a:t>
            </a:r>
          </a:p>
        </p:txBody>
      </p:sp>
      <p:pic>
        <p:nvPicPr>
          <p:cNvPr id="2" name="Picture 1" descr="A planning summary with three arrows that point left to right. The first arrow is between the planning and monitoring and controlling steps. The second arrow is after the monitoring and controlling step. And an arrow at the bottom goes from project start at the left to project finish at the righ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8376" y="1254868"/>
            <a:ext cx="9242364" cy="4993533"/>
          </a:xfrm>
          <a:prstGeom prst="rect">
            <a:avLst/>
          </a:prstGeom>
        </p:spPr>
      </p:pic>
      <p:sp>
        <p:nvSpPr>
          <p:cNvPr id="5" name="Slide Number Placeholder 4"/>
          <p:cNvSpPr>
            <a:spLocks noGrp="1"/>
          </p:cNvSpPr>
          <p:nvPr>
            <p:ph type="sldNum" sz="quarter" idx="11"/>
          </p:nvPr>
        </p:nvSpPr>
        <p:spPr/>
        <p:txBody>
          <a:bodyPr/>
          <a:lstStyle/>
          <a:p>
            <a:pPr>
              <a:defRPr/>
            </a:pPr>
            <a:fld id="{3C81FB6E-9A35-4BDF-BD69-3FAEEF5BD6CA}" type="slidenum">
              <a:rPr lang="en-US" smtClean="0"/>
              <a:pPr>
                <a:defRPr/>
              </a:pPr>
              <a:t>8</a:t>
            </a:fld>
            <a:endParaRPr lang="en-US" dirty="0"/>
          </a:p>
        </p:txBody>
      </p:sp>
      <p:pic>
        <p:nvPicPr>
          <p:cNvPr id="6" name="Picture 5">
            <a:extLst>
              <a:ext uri="{FF2B5EF4-FFF2-40B4-BE49-F238E27FC236}">
                <a16:creationId xmlns:a16="http://schemas.microsoft.com/office/drawing/2014/main" id="{7813FCB8-A5D6-7ADC-306F-72544A85442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77F7941E-8043-780E-2E5A-7C26DB2BCE8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536216C2-B882-5304-24AD-CB0D279890AE}"/>
              </a:ext>
            </a:extLst>
          </p:cNvPr>
          <p:cNvPicPr>
            <a:picLocks noChangeAspect="1"/>
          </p:cNvPicPr>
          <p:nvPr/>
        </p:nvPicPr>
        <p:blipFill>
          <a:blip r:embed="rId6"/>
          <a:stretch>
            <a:fillRect/>
          </a:stretch>
        </p:blipFill>
        <p:spPr>
          <a:xfrm>
            <a:off x="-108036" y="2214059"/>
            <a:ext cx="238650" cy="2709534"/>
          </a:xfrm>
          <a:prstGeom prst="rect">
            <a:avLst/>
          </a:prstGeom>
        </p:spPr>
      </p:pic>
      <p:pic>
        <p:nvPicPr>
          <p:cNvPr id="9" name="Picture 8">
            <a:extLst>
              <a:ext uri="{FF2B5EF4-FFF2-40B4-BE49-F238E27FC236}">
                <a16:creationId xmlns:a16="http://schemas.microsoft.com/office/drawing/2014/main" id="{1B521AF9-5AEC-5CAC-3301-7CE36A4DC37D}"/>
              </a:ext>
            </a:extLst>
          </p:cNvPr>
          <p:cNvPicPr>
            <a:picLocks noChangeAspect="1"/>
          </p:cNvPicPr>
          <p:nvPr/>
        </p:nvPicPr>
        <p:blipFill>
          <a:blip r:embed="rId6"/>
          <a:stretch>
            <a:fillRect/>
          </a:stretch>
        </p:blipFill>
        <p:spPr>
          <a:xfrm>
            <a:off x="12072675" y="2204822"/>
            <a:ext cx="238650" cy="2709534"/>
          </a:xfrm>
          <a:prstGeom prst="rect">
            <a:avLst/>
          </a:prstGeom>
        </p:spPr>
      </p:pic>
      <p:sp>
        <p:nvSpPr>
          <p:cNvPr id="10" name="TextBox 9">
            <a:extLst>
              <a:ext uri="{FF2B5EF4-FFF2-40B4-BE49-F238E27FC236}">
                <a16:creationId xmlns:a16="http://schemas.microsoft.com/office/drawing/2014/main" id="{B489DD40-3993-1396-D7CC-AAADD9C1A6B3}"/>
              </a:ext>
            </a:extLst>
          </p:cNvPr>
          <p:cNvSpPr txBox="1"/>
          <p:nvPr/>
        </p:nvSpPr>
        <p:spPr>
          <a:xfrm>
            <a:off x="189088"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27F534B-2B88-C5CD-8DB2-610D7BDEA4BE}"/>
              </a:ext>
            </a:extLst>
          </p:cNvPr>
          <p:cNvPicPr>
            <a:picLocks noChangeAspect="1"/>
          </p:cNvPicPr>
          <p:nvPr/>
        </p:nvPicPr>
        <p:blipFill>
          <a:blip r:embed="rId2"/>
          <a:stretch>
            <a:fillRect/>
          </a:stretch>
        </p:blipFill>
        <p:spPr>
          <a:xfrm>
            <a:off x="-119325" y="-132242"/>
            <a:ext cx="11742317" cy="1610200"/>
          </a:xfrm>
          <a:prstGeom prst="rect">
            <a:avLst/>
          </a:prstGeom>
        </p:spPr>
      </p:pic>
      <p:pic>
        <p:nvPicPr>
          <p:cNvPr id="2" name="Picture 1">
            <a:extLst>
              <a:ext uri="{FF2B5EF4-FFF2-40B4-BE49-F238E27FC236}">
                <a16:creationId xmlns:a16="http://schemas.microsoft.com/office/drawing/2014/main" id="{DA836C19-F17E-534F-38D1-2D9820D1DD8D}"/>
              </a:ext>
            </a:extLst>
          </p:cNvPr>
          <p:cNvPicPr>
            <a:picLocks noChangeAspect="1"/>
          </p:cNvPicPr>
          <p:nvPr/>
        </p:nvPicPr>
        <p:blipFill>
          <a:blip r:embed="rId2"/>
          <a:stretch>
            <a:fillRect/>
          </a:stretch>
        </p:blipFill>
        <p:spPr>
          <a:xfrm>
            <a:off x="-108036" y="-123005"/>
            <a:ext cx="11742317" cy="1610200"/>
          </a:xfrm>
          <a:prstGeom prst="rect">
            <a:avLst/>
          </a:prstGeom>
        </p:spPr>
      </p:pic>
      <p:sp>
        <p:nvSpPr>
          <p:cNvPr id="50178" name="Rectangle 2"/>
          <p:cNvSpPr>
            <a:spLocks noGrp="1" noChangeArrowheads="1"/>
          </p:cNvSpPr>
          <p:nvPr>
            <p:ph type="title"/>
          </p:nvPr>
        </p:nvSpPr>
        <p:spPr>
          <a:xfrm>
            <a:off x="1905000" y="274638"/>
            <a:ext cx="8305800" cy="792162"/>
          </a:xfrm>
        </p:spPr>
        <p:txBody>
          <a:bodyPr/>
          <a:lstStyle/>
          <a:p>
            <a:pPr algn="ctr"/>
            <a:r>
              <a:rPr lang="en-US" b="1" dirty="0">
                <a:solidFill>
                  <a:schemeClr val="accent2"/>
                </a:solidFill>
              </a:rPr>
              <a:t>Top Ten Risk Item Tracking</a:t>
            </a:r>
          </a:p>
        </p:txBody>
      </p:sp>
      <p:sp>
        <p:nvSpPr>
          <p:cNvPr id="50179" name="Rectangle 3"/>
          <p:cNvSpPr>
            <a:spLocks noGrp="1" noChangeArrowheads="1"/>
          </p:cNvSpPr>
          <p:nvPr>
            <p:ph idx="1"/>
          </p:nvPr>
        </p:nvSpPr>
        <p:spPr>
          <a:xfrm>
            <a:off x="1874165" y="1975234"/>
            <a:ext cx="9902229" cy="3023883"/>
          </a:xfrm>
        </p:spPr>
        <p:txBody>
          <a:bodyPr>
            <a:normAutofit lnSpcReduction="10000"/>
          </a:bodyPr>
          <a:lstStyle/>
          <a:p>
            <a:r>
              <a:rPr lang="en-US" b="1" dirty="0"/>
              <a:t>Top Ten Risk Item Tracking</a:t>
            </a:r>
            <a:r>
              <a:rPr lang="en-US" dirty="0"/>
              <a:t> is a qualitative risk analysis tool that helps to identify risks and maintain an awareness of risks throughout the life of a project</a:t>
            </a:r>
          </a:p>
          <a:p>
            <a:r>
              <a:rPr lang="en-US" dirty="0"/>
              <a:t>Establish a periodic review of the top ten project risk items</a:t>
            </a:r>
          </a:p>
          <a:p>
            <a:r>
              <a:rPr lang="en-US" dirty="0"/>
              <a:t>List the current ranking, previous ranking, number of times the risk appears on the list over a period of time, and a summary of progress made in resolving the risk item</a:t>
            </a:r>
          </a:p>
        </p:txBody>
      </p:sp>
      <p:sp>
        <p:nvSpPr>
          <p:cNvPr id="6" name="Slide Number Placeholder 5"/>
          <p:cNvSpPr>
            <a:spLocks noGrp="1"/>
          </p:cNvSpPr>
          <p:nvPr>
            <p:ph type="sldNum" sz="quarter" idx="11"/>
          </p:nvPr>
        </p:nvSpPr>
        <p:spPr/>
        <p:txBody>
          <a:bodyPr/>
          <a:lstStyle/>
          <a:p>
            <a:pPr>
              <a:defRPr/>
            </a:pPr>
            <a:fld id="{DFBD6705-183D-446B-BB8C-F0D6B1236EAD}" type="slidenum">
              <a:rPr lang="en-US" smtClean="0"/>
              <a:pPr>
                <a:defRPr/>
              </a:pPr>
              <a:t>9</a:t>
            </a:fld>
            <a:endParaRPr lang="en-US" dirty="0"/>
          </a:p>
        </p:txBody>
      </p:sp>
      <p:pic>
        <p:nvPicPr>
          <p:cNvPr id="3" name="Picture 2">
            <a:extLst>
              <a:ext uri="{FF2B5EF4-FFF2-40B4-BE49-F238E27FC236}">
                <a16:creationId xmlns:a16="http://schemas.microsoft.com/office/drawing/2014/main" id="{0DE4FC42-77BD-ACC0-9CB3-6ED25FF987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87156"/>
            <a:ext cx="1222425" cy="1096206"/>
          </a:xfrm>
          <a:prstGeom prst="rect">
            <a:avLst/>
          </a:prstGeom>
        </p:spPr>
      </p:pic>
      <p:pic>
        <p:nvPicPr>
          <p:cNvPr id="4" name="Picture 3">
            <a:extLst>
              <a:ext uri="{FF2B5EF4-FFF2-40B4-BE49-F238E27FC236}">
                <a16:creationId xmlns:a16="http://schemas.microsoft.com/office/drawing/2014/main" id="{D0EA1E94-C93E-D7E2-1EAC-4E01EB9EC8CF}"/>
              </a:ext>
            </a:extLst>
          </p:cNvPr>
          <p:cNvPicPr>
            <a:picLocks noChangeAspect="1"/>
          </p:cNvPicPr>
          <p:nvPr/>
        </p:nvPicPr>
        <p:blipFill>
          <a:blip r:embed="rId4"/>
          <a:stretch>
            <a:fillRect/>
          </a:stretch>
        </p:blipFill>
        <p:spPr>
          <a:xfrm>
            <a:off x="2440788" y="5927421"/>
            <a:ext cx="9902229" cy="204838"/>
          </a:xfrm>
          <a:prstGeom prst="rect">
            <a:avLst/>
          </a:prstGeom>
        </p:spPr>
      </p:pic>
      <p:pic>
        <p:nvPicPr>
          <p:cNvPr id="5" name="Picture 4">
            <a:extLst>
              <a:ext uri="{FF2B5EF4-FFF2-40B4-BE49-F238E27FC236}">
                <a16:creationId xmlns:a16="http://schemas.microsoft.com/office/drawing/2014/main" id="{5075E2E5-7EB5-8C22-0722-B902E7850684}"/>
              </a:ext>
            </a:extLst>
          </p:cNvPr>
          <p:cNvPicPr>
            <a:picLocks noChangeAspect="1"/>
          </p:cNvPicPr>
          <p:nvPr/>
        </p:nvPicPr>
        <p:blipFill>
          <a:blip r:embed="rId5"/>
          <a:stretch>
            <a:fillRect/>
          </a:stretch>
        </p:blipFill>
        <p:spPr>
          <a:xfrm>
            <a:off x="-108036" y="2192236"/>
            <a:ext cx="238650" cy="2709534"/>
          </a:xfrm>
          <a:prstGeom prst="rect">
            <a:avLst/>
          </a:prstGeom>
        </p:spPr>
      </p:pic>
      <p:pic>
        <p:nvPicPr>
          <p:cNvPr id="7" name="Picture 6">
            <a:extLst>
              <a:ext uri="{FF2B5EF4-FFF2-40B4-BE49-F238E27FC236}">
                <a16:creationId xmlns:a16="http://schemas.microsoft.com/office/drawing/2014/main" id="{0CDE293B-765D-5860-2FDE-F1A265D3A8A0}"/>
              </a:ext>
            </a:extLst>
          </p:cNvPr>
          <p:cNvPicPr>
            <a:picLocks noChangeAspect="1"/>
          </p:cNvPicPr>
          <p:nvPr/>
        </p:nvPicPr>
        <p:blipFill>
          <a:blip r:embed="rId5"/>
          <a:stretch>
            <a:fillRect/>
          </a:stretch>
        </p:blipFill>
        <p:spPr>
          <a:xfrm>
            <a:off x="12072675" y="2182999"/>
            <a:ext cx="238650" cy="2709534"/>
          </a:xfrm>
          <a:prstGeom prst="rect">
            <a:avLst/>
          </a:prstGeom>
        </p:spPr>
      </p:pic>
      <p:sp>
        <p:nvSpPr>
          <p:cNvPr id="8" name="TextBox 7">
            <a:extLst>
              <a:ext uri="{FF2B5EF4-FFF2-40B4-BE49-F238E27FC236}">
                <a16:creationId xmlns:a16="http://schemas.microsoft.com/office/drawing/2014/main" id="{8F5E77B3-A074-A8C7-C423-C33576690B5F}"/>
              </a:ext>
            </a:extLst>
          </p:cNvPr>
          <p:cNvSpPr txBox="1"/>
          <p:nvPr/>
        </p:nvSpPr>
        <p:spPr>
          <a:xfrm>
            <a:off x="189088"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8F43FF2D-F0E5-F73F-760D-56038955B62D}"/>
              </a:ext>
            </a:extLst>
          </p:cNvPr>
          <p:cNvPicPr>
            <a:picLocks noChangeAspect="1"/>
          </p:cNvPicPr>
          <p:nvPr/>
        </p:nvPicPr>
        <p:blipFill>
          <a:blip r:embed="rId5"/>
          <a:stretch>
            <a:fillRect/>
          </a:stretch>
        </p:blipFill>
        <p:spPr>
          <a:xfrm>
            <a:off x="-119325" y="2182999"/>
            <a:ext cx="238650" cy="270953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B808FC3-9526-092E-D59C-6D1EDDCB2067}"/>
              </a:ext>
            </a:extLst>
          </p:cNvPr>
          <p:cNvPicPr>
            <a:picLocks noChangeAspect="1"/>
          </p:cNvPicPr>
          <p:nvPr/>
        </p:nvPicPr>
        <p:blipFill>
          <a:blip r:embed="rId2"/>
          <a:stretch>
            <a:fillRect/>
          </a:stretch>
        </p:blipFill>
        <p:spPr>
          <a:xfrm>
            <a:off x="0" y="-29065"/>
            <a:ext cx="11742317" cy="1610200"/>
          </a:xfrm>
          <a:prstGeom prst="rect">
            <a:avLst/>
          </a:prstGeom>
        </p:spPr>
      </p:pic>
      <p:sp>
        <p:nvSpPr>
          <p:cNvPr id="51202" name="Rectangle 2"/>
          <p:cNvSpPr>
            <a:spLocks noGrp="1" noChangeArrowheads="1"/>
          </p:cNvSpPr>
          <p:nvPr>
            <p:ph type="title"/>
          </p:nvPr>
        </p:nvSpPr>
        <p:spPr>
          <a:xfrm>
            <a:off x="2062956" y="142875"/>
            <a:ext cx="8229600" cy="1189038"/>
          </a:xfrm>
        </p:spPr>
        <p:txBody>
          <a:bodyPr>
            <a:normAutofit/>
          </a:bodyPr>
          <a:lstStyle/>
          <a:p>
            <a:pPr algn="ctr"/>
            <a:r>
              <a:rPr lang="en-US" sz="3600" b="1" dirty="0">
                <a:solidFill>
                  <a:schemeClr val="accent2"/>
                </a:solidFill>
              </a:rPr>
              <a:t> Example of Top Ten Risk Item Tracking</a:t>
            </a:r>
          </a:p>
        </p:txBody>
      </p:sp>
      <p:graphicFrame>
        <p:nvGraphicFramePr>
          <p:cNvPr id="2" name="Table 1" descr="A table with five columns and six rows. The column headers are risk event, rank this month, rank last month, number of months in top ten, and risk resolution progress. "/>
          <p:cNvGraphicFramePr>
            <a:graphicFrameLocks noGrp="1"/>
          </p:cNvGraphicFramePr>
          <p:nvPr>
            <p:extLst>
              <p:ext uri="{D42A27DB-BD31-4B8C-83A1-F6EECF244321}">
                <p14:modId xmlns:p14="http://schemas.microsoft.com/office/powerpoint/2010/main" val="1680006507"/>
              </p:ext>
            </p:extLst>
          </p:nvPr>
        </p:nvGraphicFramePr>
        <p:xfrm>
          <a:off x="2301797" y="1614110"/>
          <a:ext cx="8472774" cy="3974706"/>
        </p:xfrm>
        <a:graphic>
          <a:graphicData uri="http://schemas.openxmlformats.org/drawingml/2006/table">
            <a:tbl>
              <a:tblPr firstRow="1" bandRow="1">
                <a:tableStyleId>{2D5ABB26-0587-4C30-8999-92F81FD0307C}</a:tableStyleId>
              </a:tblPr>
              <a:tblGrid>
                <a:gridCol w="1399615">
                  <a:extLst>
                    <a:ext uri="{9D8B030D-6E8A-4147-A177-3AD203B41FA5}">
                      <a16:colId xmlns:a16="http://schemas.microsoft.com/office/drawing/2014/main" val="20000"/>
                    </a:ext>
                  </a:extLst>
                </a:gridCol>
                <a:gridCol w="1329485">
                  <a:extLst>
                    <a:ext uri="{9D8B030D-6E8A-4147-A177-3AD203B41FA5}">
                      <a16:colId xmlns:a16="http://schemas.microsoft.com/office/drawing/2014/main" val="20001"/>
                    </a:ext>
                  </a:extLst>
                </a:gridCol>
                <a:gridCol w="1230787">
                  <a:extLst>
                    <a:ext uri="{9D8B030D-6E8A-4147-A177-3AD203B41FA5}">
                      <a16:colId xmlns:a16="http://schemas.microsoft.com/office/drawing/2014/main" val="20002"/>
                    </a:ext>
                  </a:extLst>
                </a:gridCol>
                <a:gridCol w="1805155">
                  <a:extLst>
                    <a:ext uri="{9D8B030D-6E8A-4147-A177-3AD203B41FA5}">
                      <a16:colId xmlns:a16="http://schemas.microsoft.com/office/drawing/2014/main" val="20003"/>
                    </a:ext>
                  </a:extLst>
                </a:gridCol>
                <a:gridCol w="2707732">
                  <a:extLst>
                    <a:ext uri="{9D8B030D-6E8A-4147-A177-3AD203B41FA5}">
                      <a16:colId xmlns:a16="http://schemas.microsoft.com/office/drawing/2014/main" val="20004"/>
                    </a:ext>
                  </a:extLst>
                </a:gridCol>
              </a:tblGrid>
              <a:tr h="674425">
                <a:tc>
                  <a:txBody>
                    <a:bodyPr/>
                    <a:lstStyle/>
                    <a:p>
                      <a:r>
                        <a:rPr lang="en-US" sz="1400" b="1" dirty="0"/>
                        <a:t>Risk</a:t>
                      </a:r>
                      <a:r>
                        <a:rPr lang="en-US" sz="1400" b="1" baseline="0" dirty="0"/>
                        <a:t> Event</a:t>
                      </a:r>
                      <a:endParaRPr lang="en-US" sz="1400" b="1" dirty="0"/>
                    </a:p>
                  </a:txBody>
                  <a:tcPr>
                    <a:lnL>
                      <a:noFill/>
                    </a:lnL>
                    <a:lnR w="12700" cap="flat" cmpd="sng" algn="ctr">
                      <a:noFill/>
                      <a:prstDash val="solid"/>
                      <a:round/>
                      <a:headEnd type="none" w="med" len="med"/>
                      <a:tailEnd type="none" w="med" len="med"/>
                    </a:lnR>
                    <a:lnT>
                      <a:noFill/>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b="1" dirty="0"/>
                        <a:t>Rank this month</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b="1" dirty="0"/>
                        <a:t>Rank last month</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b="1" dirty="0"/>
                        <a:t>Number of months in top ten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400" b="1" dirty="0"/>
                        <a:t>Risk resolution progress</a:t>
                      </a:r>
                    </a:p>
                  </a:txBody>
                  <a:tcPr>
                    <a:lnL w="12700" cap="flat" cmpd="sng" algn="ctr">
                      <a:noFill/>
                      <a:prstDash val="solid"/>
                      <a:round/>
                      <a:headEnd type="none" w="med" len="med"/>
                      <a:tailEnd type="none" w="med" len="med"/>
                    </a:lnL>
                    <a:lnR>
                      <a:noFill/>
                    </a:lnR>
                    <a:lnT>
                      <a:noFill/>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568292">
                <a:tc>
                  <a:txBody>
                    <a:bodyPr/>
                    <a:lstStyle/>
                    <a:p>
                      <a:r>
                        <a:rPr lang="en-US" sz="1400" dirty="0"/>
                        <a:t>Inadequate</a:t>
                      </a:r>
                      <a:r>
                        <a:rPr lang="en-US" sz="1400" baseline="0" dirty="0"/>
                        <a:t> planning</a:t>
                      </a:r>
                      <a:endParaRPr lang="en-US" sz="1400" dirty="0"/>
                    </a:p>
                  </a:txBody>
                  <a:tcPr>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1</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2</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4</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Working on revising</a:t>
                      </a:r>
                      <a:r>
                        <a:rPr lang="en-US" sz="1400" baseline="0" dirty="0"/>
                        <a:t> the entire project management plan</a:t>
                      </a:r>
                      <a:endParaRPr lang="en-US" sz="1400" dirty="0"/>
                    </a:p>
                  </a:txBody>
                  <a:tcPr>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1"/>
                  </a:ext>
                </a:extLst>
              </a:tr>
              <a:tr h="803855">
                <a:tc>
                  <a:txBody>
                    <a:bodyPr/>
                    <a:lstStyle/>
                    <a:p>
                      <a:r>
                        <a:rPr lang="en-US" sz="1400" dirty="0"/>
                        <a:t>Poor definition</a:t>
                      </a:r>
                    </a:p>
                  </a:txBody>
                  <a:tcPr>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2</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3</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3</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Holding</a:t>
                      </a:r>
                      <a:r>
                        <a:rPr lang="en-US" sz="1400" baseline="0" dirty="0"/>
                        <a:t> meetings with project customer and sponsor to clarify scope</a:t>
                      </a:r>
                      <a:endParaRPr lang="en-US" sz="1400" dirty="0"/>
                    </a:p>
                  </a:txBody>
                  <a:tcPr>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2"/>
                  </a:ext>
                </a:extLst>
              </a:tr>
              <a:tr h="791550">
                <a:tc>
                  <a:txBody>
                    <a:bodyPr/>
                    <a:lstStyle/>
                    <a:p>
                      <a:r>
                        <a:rPr lang="en-US" sz="1400" dirty="0"/>
                        <a:t>Absence of leadership</a:t>
                      </a:r>
                    </a:p>
                  </a:txBody>
                  <a:tcPr>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3</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1</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2</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After previous project manager quit, assigned a new one to lead the project</a:t>
                      </a:r>
                    </a:p>
                  </a:txBody>
                  <a:tcPr>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3"/>
                  </a:ext>
                </a:extLst>
              </a:tr>
              <a:tr h="568292">
                <a:tc>
                  <a:txBody>
                    <a:bodyPr/>
                    <a:lstStyle/>
                    <a:p>
                      <a:r>
                        <a:rPr lang="en-US" sz="1400" dirty="0"/>
                        <a:t>Poor cost</a:t>
                      </a:r>
                      <a:r>
                        <a:rPr lang="en-US" sz="1400" baseline="0" dirty="0"/>
                        <a:t> estimates</a:t>
                      </a:r>
                      <a:endParaRPr lang="en-US" sz="1400" dirty="0"/>
                    </a:p>
                  </a:txBody>
                  <a:tcPr>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4</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4</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3</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r>
                        <a:rPr lang="en-US" sz="1400" dirty="0"/>
                        <a:t>Revising cost estimates</a:t>
                      </a:r>
                    </a:p>
                  </a:txBody>
                  <a:tcPr>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4"/>
                  </a:ext>
                </a:extLst>
              </a:tr>
              <a:tr h="568292">
                <a:tc>
                  <a:txBody>
                    <a:bodyPr/>
                    <a:lstStyle/>
                    <a:p>
                      <a:r>
                        <a:rPr lang="en-US" sz="1400" dirty="0"/>
                        <a:t>Poor time</a:t>
                      </a:r>
                      <a:r>
                        <a:rPr lang="en-US" sz="1400" baseline="0" dirty="0"/>
                        <a:t> estimates</a:t>
                      </a:r>
                      <a:endParaRPr lang="en-US" sz="1400" dirty="0"/>
                    </a:p>
                  </a:txBody>
                  <a:tcPr>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tcPr>
                </a:tc>
                <a:tc>
                  <a:txBody>
                    <a:bodyPr/>
                    <a:lstStyle/>
                    <a:p>
                      <a:r>
                        <a:rPr lang="en-US" sz="1400" dirty="0"/>
                        <a:t>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tcPr>
                </a:tc>
                <a:tc>
                  <a:txBody>
                    <a:bodyPr/>
                    <a:lstStyle/>
                    <a:p>
                      <a:r>
                        <a:rPr lang="en-US" sz="1400" dirty="0"/>
                        <a:t>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tcPr>
                </a:tc>
                <a:tc>
                  <a:txBody>
                    <a:bodyPr/>
                    <a:lstStyle/>
                    <a:p>
                      <a:r>
                        <a:rPr lang="en-US" sz="1400" dirty="0"/>
                        <a:t>3</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tcPr>
                </a:tc>
                <a:tc>
                  <a:txBody>
                    <a:bodyPr/>
                    <a:lstStyle/>
                    <a:p>
                      <a:r>
                        <a:rPr lang="en-US" sz="1400" dirty="0"/>
                        <a:t>Revising schedule estimates </a:t>
                      </a:r>
                    </a:p>
                  </a:txBody>
                  <a:tcPr>
                    <a:lnL w="12700" cap="flat" cmpd="sng" algn="ctr">
                      <a:solidFill>
                        <a:schemeClr val="bg1">
                          <a:lumMod val="65000"/>
                        </a:schemeClr>
                      </a:solidFill>
                      <a:prstDash val="solid"/>
                      <a:round/>
                      <a:headEnd type="none" w="med" len="med"/>
                      <a:tailEnd type="none" w="med" len="med"/>
                    </a:lnL>
                    <a:lnT w="12700" cap="flat" cmpd="sng" algn="ctr">
                      <a:solidFill>
                        <a:schemeClr val="bg1">
                          <a:lumMod val="65000"/>
                        </a:schemeClr>
                      </a:solidFill>
                      <a:prstDash val="solid"/>
                      <a:round/>
                      <a:headEnd type="none" w="med" len="med"/>
                      <a:tailEnd type="none" w="med" len="med"/>
                    </a:lnT>
                  </a:tcPr>
                </a:tc>
                <a:extLst>
                  <a:ext uri="{0D108BD9-81ED-4DB2-BD59-A6C34878D82A}">
                    <a16:rowId xmlns:a16="http://schemas.microsoft.com/office/drawing/2014/main" val="10005"/>
                  </a:ext>
                </a:extLst>
              </a:tr>
            </a:tbl>
          </a:graphicData>
        </a:graphic>
      </p:graphicFrame>
      <p:sp>
        <p:nvSpPr>
          <p:cNvPr id="6" name="Slide Number Placeholder 5"/>
          <p:cNvSpPr>
            <a:spLocks noGrp="1"/>
          </p:cNvSpPr>
          <p:nvPr>
            <p:ph type="sldNum" sz="quarter" idx="11"/>
          </p:nvPr>
        </p:nvSpPr>
        <p:spPr/>
        <p:txBody>
          <a:bodyPr/>
          <a:lstStyle/>
          <a:p>
            <a:pPr>
              <a:buFontTx/>
              <a:buNone/>
              <a:defRPr/>
            </a:pPr>
            <a:fld id="{F263C860-02BA-4501-907E-6130C518FBDC}" type="slidenum">
              <a:rPr lang="en-US" smtClean="0"/>
              <a:pPr>
                <a:buFontTx/>
                <a:buNone/>
                <a:defRPr/>
              </a:pPr>
              <a:t>10</a:t>
            </a:fld>
            <a:endParaRPr lang="en-US" dirty="0"/>
          </a:p>
        </p:txBody>
      </p:sp>
      <p:pic>
        <p:nvPicPr>
          <p:cNvPr id="3" name="Picture 2">
            <a:extLst>
              <a:ext uri="{FF2B5EF4-FFF2-40B4-BE49-F238E27FC236}">
                <a16:creationId xmlns:a16="http://schemas.microsoft.com/office/drawing/2014/main" id="{A47EB288-93E8-7535-F275-32ED7D52D2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25" y="5833950"/>
            <a:ext cx="1222425" cy="1096206"/>
          </a:xfrm>
          <a:prstGeom prst="rect">
            <a:avLst/>
          </a:prstGeom>
        </p:spPr>
      </p:pic>
      <p:pic>
        <p:nvPicPr>
          <p:cNvPr id="4" name="Picture 3">
            <a:extLst>
              <a:ext uri="{FF2B5EF4-FFF2-40B4-BE49-F238E27FC236}">
                <a16:creationId xmlns:a16="http://schemas.microsoft.com/office/drawing/2014/main" id="{261A1284-8631-43CA-CDFC-E475C11CA52F}"/>
              </a:ext>
            </a:extLst>
          </p:cNvPr>
          <p:cNvPicPr>
            <a:picLocks noChangeAspect="1"/>
          </p:cNvPicPr>
          <p:nvPr/>
        </p:nvPicPr>
        <p:blipFill>
          <a:blip r:embed="rId4"/>
          <a:stretch>
            <a:fillRect/>
          </a:stretch>
        </p:blipFill>
        <p:spPr>
          <a:xfrm>
            <a:off x="2440788" y="5927421"/>
            <a:ext cx="9902229" cy="204838"/>
          </a:xfrm>
          <a:prstGeom prst="rect">
            <a:avLst/>
          </a:prstGeom>
        </p:spPr>
      </p:pic>
      <p:pic>
        <p:nvPicPr>
          <p:cNvPr id="5" name="Picture 4">
            <a:extLst>
              <a:ext uri="{FF2B5EF4-FFF2-40B4-BE49-F238E27FC236}">
                <a16:creationId xmlns:a16="http://schemas.microsoft.com/office/drawing/2014/main" id="{6FB1DA20-DB01-B9EF-100B-E4BDDC6DA324}"/>
              </a:ext>
            </a:extLst>
          </p:cNvPr>
          <p:cNvPicPr>
            <a:picLocks noChangeAspect="1"/>
          </p:cNvPicPr>
          <p:nvPr/>
        </p:nvPicPr>
        <p:blipFill>
          <a:blip r:embed="rId5"/>
          <a:stretch>
            <a:fillRect/>
          </a:stretch>
        </p:blipFill>
        <p:spPr>
          <a:xfrm>
            <a:off x="12072675" y="2182999"/>
            <a:ext cx="238650" cy="2709534"/>
          </a:xfrm>
          <a:prstGeom prst="rect">
            <a:avLst/>
          </a:prstGeom>
        </p:spPr>
      </p:pic>
      <p:pic>
        <p:nvPicPr>
          <p:cNvPr id="8" name="Picture 7">
            <a:extLst>
              <a:ext uri="{FF2B5EF4-FFF2-40B4-BE49-F238E27FC236}">
                <a16:creationId xmlns:a16="http://schemas.microsoft.com/office/drawing/2014/main" id="{C664AE17-BE51-9DB8-90C8-E4A5F348B011}"/>
              </a:ext>
            </a:extLst>
          </p:cNvPr>
          <p:cNvPicPr>
            <a:picLocks noChangeAspect="1"/>
          </p:cNvPicPr>
          <p:nvPr/>
        </p:nvPicPr>
        <p:blipFill>
          <a:blip r:embed="rId5"/>
          <a:stretch>
            <a:fillRect/>
          </a:stretch>
        </p:blipFill>
        <p:spPr>
          <a:xfrm>
            <a:off x="-119325" y="2182999"/>
            <a:ext cx="238650" cy="2709534"/>
          </a:xfrm>
          <a:prstGeom prst="rect">
            <a:avLst/>
          </a:prstGeom>
        </p:spPr>
      </p:pic>
      <p:sp>
        <p:nvSpPr>
          <p:cNvPr id="9" name="TextBox 8">
            <a:extLst>
              <a:ext uri="{FF2B5EF4-FFF2-40B4-BE49-F238E27FC236}">
                <a16:creationId xmlns:a16="http://schemas.microsoft.com/office/drawing/2014/main" id="{C2DC5807-4499-87A7-1A0D-D873A0AB9CAD}"/>
              </a:ext>
            </a:extLst>
          </p:cNvPr>
          <p:cNvSpPr txBox="1"/>
          <p:nvPr/>
        </p:nvSpPr>
        <p:spPr>
          <a:xfrm>
            <a:off x="189088"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Arrow: Notched Right 10">
            <a:extLst>
              <a:ext uri="{FF2B5EF4-FFF2-40B4-BE49-F238E27FC236}">
                <a16:creationId xmlns:a16="http://schemas.microsoft.com/office/drawing/2014/main" id="{0D43A306-F268-AD10-2A07-014C5046C53B}"/>
              </a:ext>
            </a:extLst>
          </p:cNvPr>
          <p:cNvSpPr/>
          <p:nvPr/>
        </p:nvSpPr>
        <p:spPr>
          <a:xfrm>
            <a:off x="119325" y="2182999"/>
            <a:ext cx="2195858" cy="920124"/>
          </a:xfrm>
          <a:prstGeom prst="notchedRightArrow">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ar-EG" b="1" dirty="0"/>
              <a:t>التخطيط غير كافي </a:t>
            </a:r>
          </a:p>
        </p:txBody>
      </p:sp>
      <p:sp>
        <p:nvSpPr>
          <p:cNvPr id="14" name="Rectangle 1">
            <a:extLst>
              <a:ext uri="{FF2B5EF4-FFF2-40B4-BE49-F238E27FC236}">
                <a16:creationId xmlns:a16="http://schemas.microsoft.com/office/drawing/2014/main" id="{D8E759DF-A5C1-50BA-430E-5F4937C70553}"/>
              </a:ext>
            </a:extLst>
          </p:cNvPr>
          <p:cNvSpPr>
            <a:spLocks noChangeArrowheads="1"/>
          </p:cNvSpPr>
          <p:nvPr/>
        </p:nvSpPr>
        <p:spPr bwMode="auto">
          <a:xfrm>
            <a:off x="10292556" y="1949597"/>
            <a:ext cx="1688411" cy="466803"/>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ar-EG" sz="1600" b="1" i="0" u="none" strike="noStrike" cap="none" normalizeH="0" baseline="0" dirty="0">
                <a:ln>
                  <a:noFill/>
                </a:ln>
                <a:solidFill>
                  <a:srgbClr val="202124"/>
                </a:solidFill>
                <a:effectLst/>
                <a:latin typeface="inherit"/>
                <a:cs typeface="Arial" panose="020B0604020202020204" pitchFamily="34" charset="0"/>
              </a:rPr>
              <a:t>العمل على مراجعة خطة إدارة المشروع بالكامل</a:t>
            </a:r>
            <a:r>
              <a:rPr kumimoji="0" lang="ar-EG" altLang="ar-EG" sz="500" b="1" i="0" u="none" strike="noStrike" cap="none" normalizeH="0" baseline="0" dirty="0">
                <a:ln>
                  <a:noFill/>
                </a:ln>
                <a:solidFill>
                  <a:schemeClr val="tx1"/>
                </a:solidFill>
                <a:effectLst/>
              </a:rPr>
              <a:t> </a:t>
            </a:r>
            <a:endParaRPr kumimoji="0" lang="ar-EG" altLang="ar-EG" sz="1200" b="1" i="0" u="none" strike="noStrike" cap="none" normalizeH="0" baseline="0" dirty="0">
              <a:ln>
                <a:noFill/>
              </a:ln>
              <a:solidFill>
                <a:schemeClr val="tx1"/>
              </a:solidFill>
              <a:effectLst/>
              <a:latin typeface="Arial" panose="020B0604020202020204" pitchFamily="34" charset="0"/>
            </a:endParaRPr>
          </a:p>
        </p:txBody>
      </p:sp>
      <p:sp>
        <p:nvSpPr>
          <p:cNvPr id="15" name="Rectangle 2">
            <a:extLst>
              <a:ext uri="{FF2B5EF4-FFF2-40B4-BE49-F238E27FC236}">
                <a16:creationId xmlns:a16="http://schemas.microsoft.com/office/drawing/2014/main" id="{1780AAD9-6BC2-1D23-61E8-76A71C949CEE}"/>
              </a:ext>
            </a:extLst>
          </p:cNvPr>
          <p:cNvSpPr>
            <a:spLocks noChangeArrowheads="1"/>
          </p:cNvSpPr>
          <p:nvPr/>
        </p:nvSpPr>
        <p:spPr bwMode="auto">
          <a:xfrm>
            <a:off x="10583607" y="2698626"/>
            <a:ext cx="1489067" cy="95924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ar-SA" altLang="ar-EG" sz="1600" b="1" i="0" u="none" strike="noStrike" cap="none" normalizeH="0" baseline="0" dirty="0">
                <a:ln>
                  <a:noFill/>
                </a:ln>
                <a:solidFill>
                  <a:srgbClr val="202124"/>
                </a:solidFill>
                <a:effectLst/>
                <a:latin typeface="inherit"/>
                <a:cs typeface="Arial" panose="020B0604020202020204" pitchFamily="34" charset="0"/>
              </a:rPr>
              <a:t>عقد اجتماعات مع العميل والراعي للمشروع لتوضيح المجال</a:t>
            </a:r>
            <a:r>
              <a:rPr kumimoji="0" lang="ar-EG" altLang="ar-EG" sz="500" b="1" i="0" u="none" strike="noStrike" cap="none" normalizeH="0" baseline="0" dirty="0">
                <a:ln>
                  <a:noFill/>
                </a:ln>
                <a:solidFill>
                  <a:schemeClr val="tx1"/>
                </a:solidFill>
                <a:effectLst/>
              </a:rPr>
              <a:t> </a:t>
            </a:r>
            <a:endParaRPr kumimoji="0" lang="ar-EG" altLang="ar-EG" sz="1200" b="1" i="0" u="none" strike="noStrike" cap="none" normalizeH="0" baseline="0" dirty="0">
              <a:ln>
                <a:noFill/>
              </a:ln>
              <a:solidFill>
                <a:schemeClr val="tx1"/>
              </a:solidFill>
              <a:effectLst/>
              <a:latin typeface="Arial" panose="020B0604020202020204" pitchFamily="34" charset="0"/>
            </a:endParaRPr>
          </a:p>
        </p:txBody>
      </p:sp>
      <p:sp>
        <p:nvSpPr>
          <p:cNvPr id="16" name="Arrow: Notched Right 15">
            <a:extLst>
              <a:ext uri="{FF2B5EF4-FFF2-40B4-BE49-F238E27FC236}">
                <a16:creationId xmlns:a16="http://schemas.microsoft.com/office/drawing/2014/main" id="{5799B3F1-6CF5-EA17-DB12-F138FDE97A99}"/>
              </a:ext>
            </a:extLst>
          </p:cNvPr>
          <p:cNvSpPr/>
          <p:nvPr/>
        </p:nvSpPr>
        <p:spPr>
          <a:xfrm>
            <a:off x="73471" y="2914953"/>
            <a:ext cx="2195858" cy="920124"/>
          </a:xfrm>
          <a:prstGeom prst="notchedRightArrow">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ar-EG" b="1" dirty="0"/>
              <a:t>تعريف ضعيف </a:t>
            </a:r>
          </a:p>
        </p:txBody>
      </p:sp>
      <p:sp>
        <p:nvSpPr>
          <p:cNvPr id="17" name="Rectangle 3">
            <a:extLst>
              <a:ext uri="{FF2B5EF4-FFF2-40B4-BE49-F238E27FC236}">
                <a16:creationId xmlns:a16="http://schemas.microsoft.com/office/drawing/2014/main" id="{35048323-5DA0-6DDC-6BC9-00B2576D09DA}"/>
              </a:ext>
            </a:extLst>
          </p:cNvPr>
          <p:cNvSpPr>
            <a:spLocks noChangeArrowheads="1"/>
          </p:cNvSpPr>
          <p:nvPr/>
        </p:nvSpPr>
        <p:spPr bwMode="auto">
          <a:xfrm>
            <a:off x="10583607" y="3519704"/>
            <a:ext cx="1489067" cy="1082356"/>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ar-SA" altLang="ar-EG" b="1" i="0" u="none" strike="noStrike" cap="none" normalizeH="0" baseline="0" dirty="0">
                <a:ln>
                  <a:noFill/>
                </a:ln>
                <a:solidFill>
                  <a:srgbClr val="202124"/>
                </a:solidFill>
                <a:effectLst/>
                <a:latin typeface="inherit"/>
                <a:cs typeface="Arial" panose="020B0604020202020204" pitchFamily="34" charset="0"/>
              </a:rPr>
              <a:t>بعد استقالة مدير المشروع السابق ، قم بتعيين مدير جديد لقيادة المشروع</a:t>
            </a:r>
            <a:r>
              <a:rPr kumimoji="0" lang="ar-EG" altLang="ar-EG" sz="600" b="1" i="0" u="none" strike="noStrike" cap="none" normalizeH="0" baseline="0" dirty="0">
                <a:ln>
                  <a:noFill/>
                </a:ln>
                <a:solidFill>
                  <a:schemeClr val="tx1"/>
                </a:solidFill>
                <a:effectLst/>
              </a:rPr>
              <a:t> </a:t>
            </a:r>
            <a:endParaRPr kumimoji="0" lang="ar-EG" altLang="ar-EG" sz="1400" b="1" i="0" u="none" strike="noStrike" cap="none" normalizeH="0" baseline="0" dirty="0">
              <a:ln>
                <a:noFill/>
              </a:ln>
              <a:solidFill>
                <a:schemeClr val="tx1"/>
              </a:solidFill>
              <a:effectLst/>
              <a:latin typeface="Arial" panose="020B0604020202020204" pitchFamily="34" charset="0"/>
            </a:endParaRPr>
          </a:p>
        </p:txBody>
      </p:sp>
      <p:sp>
        <p:nvSpPr>
          <p:cNvPr id="20" name="Arrow: Notched Right 19">
            <a:extLst>
              <a:ext uri="{FF2B5EF4-FFF2-40B4-BE49-F238E27FC236}">
                <a16:creationId xmlns:a16="http://schemas.microsoft.com/office/drawing/2014/main" id="{509DCB19-983E-C8CF-E3E1-CF5CFEB09A60}"/>
              </a:ext>
            </a:extLst>
          </p:cNvPr>
          <p:cNvSpPr/>
          <p:nvPr/>
        </p:nvSpPr>
        <p:spPr>
          <a:xfrm>
            <a:off x="119325" y="3516817"/>
            <a:ext cx="2195858" cy="920124"/>
          </a:xfrm>
          <a:prstGeom prst="notchedRightArrow">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ar-EG" b="1" dirty="0"/>
              <a:t>غياب  القيادة </a:t>
            </a:r>
          </a:p>
        </p:txBody>
      </p:sp>
      <p:sp>
        <p:nvSpPr>
          <p:cNvPr id="21" name="Arrow: Notched Right 20">
            <a:extLst>
              <a:ext uri="{FF2B5EF4-FFF2-40B4-BE49-F238E27FC236}">
                <a16:creationId xmlns:a16="http://schemas.microsoft.com/office/drawing/2014/main" id="{31699B3E-B91E-3CB2-9481-DA84893A7223}"/>
              </a:ext>
            </a:extLst>
          </p:cNvPr>
          <p:cNvSpPr/>
          <p:nvPr/>
        </p:nvSpPr>
        <p:spPr>
          <a:xfrm>
            <a:off x="64436" y="4949435"/>
            <a:ext cx="2195858" cy="920124"/>
          </a:xfrm>
          <a:prstGeom prst="notchedRightArrow">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ar-EG" b="1" dirty="0"/>
              <a:t>تقديراتوقت ضعيفة</a:t>
            </a:r>
          </a:p>
        </p:txBody>
      </p:sp>
      <p:sp>
        <p:nvSpPr>
          <p:cNvPr id="22" name="Arrow: Notched Right 21">
            <a:extLst>
              <a:ext uri="{FF2B5EF4-FFF2-40B4-BE49-F238E27FC236}">
                <a16:creationId xmlns:a16="http://schemas.microsoft.com/office/drawing/2014/main" id="{D8DC2A44-456C-EC5D-FC88-CF180B6CD8B0}"/>
              </a:ext>
            </a:extLst>
          </p:cNvPr>
          <p:cNvSpPr/>
          <p:nvPr/>
        </p:nvSpPr>
        <p:spPr>
          <a:xfrm>
            <a:off x="22933" y="4248771"/>
            <a:ext cx="2195858" cy="920124"/>
          </a:xfrm>
          <a:prstGeom prst="notchedRightArrow">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r>
              <a:rPr lang="ar-EG" b="1" dirty="0"/>
              <a:t>تقديرات تكلفة سيئة</a:t>
            </a:r>
          </a:p>
        </p:txBody>
      </p:sp>
      <p:sp>
        <p:nvSpPr>
          <p:cNvPr id="23" name="Rectangle 5">
            <a:extLst>
              <a:ext uri="{FF2B5EF4-FFF2-40B4-BE49-F238E27FC236}">
                <a16:creationId xmlns:a16="http://schemas.microsoft.com/office/drawing/2014/main" id="{BA11B4DF-0C83-EE8B-0855-2263F4E9CE53}"/>
              </a:ext>
            </a:extLst>
          </p:cNvPr>
          <p:cNvSpPr>
            <a:spLocks noChangeArrowheads="1"/>
          </p:cNvSpPr>
          <p:nvPr/>
        </p:nvSpPr>
        <p:spPr bwMode="auto">
          <a:xfrm>
            <a:off x="10167762" y="4707053"/>
            <a:ext cx="2062956" cy="29752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ar-EG" sz="2100" b="0" i="0" u="none" strike="noStrike" cap="none" normalizeH="0" baseline="0" dirty="0">
                <a:ln>
                  <a:noFill/>
                </a:ln>
                <a:solidFill>
                  <a:srgbClr val="202124"/>
                </a:solidFill>
                <a:effectLst/>
                <a:latin typeface="inherit"/>
                <a:cs typeface="Arial" panose="020B0604020202020204" pitchFamily="34" charset="0"/>
              </a:rPr>
              <a:t>مراجعة تقديرات التكلفة</a:t>
            </a:r>
            <a:r>
              <a:rPr kumimoji="0" lang="ar-EG" altLang="ar-EG" sz="800" b="0" i="0" u="none" strike="noStrike" cap="none" normalizeH="0" baseline="0" dirty="0">
                <a:ln>
                  <a:noFill/>
                </a:ln>
                <a:solidFill>
                  <a:schemeClr val="tx1"/>
                </a:solidFill>
                <a:effectLst/>
              </a:rPr>
              <a:t> </a:t>
            </a: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24" name="Rectangle 6">
            <a:extLst>
              <a:ext uri="{FF2B5EF4-FFF2-40B4-BE49-F238E27FC236}">
                <a16:creationId xmlns:a16="http://schemas.microsoft.com/office/drawing/2014/main" id="{94853B47-5405-9165-1A8E-5BD4CD29E4A6}"/>
              </a:ext>
            </a:extLst>
          </p:cNvPr>
          <p:cNvSpPr>
            <a:spLocks noChangeArrowheads="1"/>
          </p:cNvSpPr>
          <p:nvPr/>
        </p:nvSpPr>
        <p:spPr bwMode="auto">
          <a:xfrm>
            <a:off x="9698478" y="5463136"/>
            <a:ext cx="2519746"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ar-EG" b="1" i="0" u="none" strike="noStrike" cap="none" normalizeH="0" baseline="0" dirty="0">
                <a:ln>
                  <a:noFill/>
                </a:ln>
                <a:solidFill>
                  <a:srgbClr val="202124"/>
                </a:solidFill>
                <a:effectLst/>
                <a:latin typeface="inherit"/>
                <a:cs typeface="Arial" panose="020B0604020202020204" pitchFamily="34" charset="0"/>
              </a:rPr>
              <a:t>مراجعة تقديرات الجدول الزمني</a:t>
            </a:r>
            <a:r>
              <a:rPr kumimoji="0" lang="ar-EG" altLang="ar-EG" sz="600" b="1" i="0" u="none" strike="noStrike" cap="none" normalizeH="0" baseline="0" dirty="0">
                <a:ln>
                  <a:noFill/>
                </a:ln>
                <a:solidFill>
                  <a:schemeClr val="tx1"/>
                </a:solidFill>
                <a:effectLst/>
              </a:rPr>
              <a:t> </a:t>
            </a:r>
            <a:endParaRPr kumimoji="0" lang="ar-EG" altLang="ar-EG" sz="1400" b="1"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fill="hold"/>
                                        <p:tgtEl>
                                          <p:spTgt spid="22"/>
                                        </p:tgtEl>
                                        <p:attrNameLst>
                                          <p:attrName>ppt_x</p:attrName>
                                        </p:attrNameLst>
                                      </p:cBhvr>
                                      <p:tavLst>
                                        <p:tav tm="0">
                                          <p:val>
                                            <p:strVal val="#ppt_x"/>
                                          </p:val>
                                        </p:tav>
                                        <p:tav tm="100000">
                                          <p:val>
                                            <p:strVal val="#ppt_x"/>
                                          </p:val>
                                        </p:tav>
                                      </p:tavLst>
                                    </p:anim>
                                    <p:anim calcmode="lin" valueType="num">
                                      <p:cBhvr additive="base">
                                        <p:cTn id="4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ppt_x"/>
                                          </p:val>
                                        </p:tav>
                                        <p:tav tm="100000">
                                          <p:val>
                                            <p:strVal val="#ppt_x"/>
                                          </p:val>
                                        </p:tav>
                                      </p:tavLst>
                                    </p:anim>
                                    <p:anim calcmode="lin" valueType="num">
                                      <p:cBhvr additive="base">
                                        <p:cTn id="5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ppt_x"/>
                                          </p:val>
                                        </p:tav>
                                        <p:tav tm="100000">
                                          <p:val>
                                            <p:strVal val="#ppt_x"/>
                                          </p:val>
                                        </p:tav>
                                      </p:tavLst>
                                    </p:anim>
                                    <p:anim calcmode="lin" valueType="num">
                                      <p:cBhvr additive="base">
                                        <p:cTn id="5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fill="hold"/>
                                        <p:tgtEl>
                                          <p:spTgt spid="24"/>
                                        </p:tgtEl>
                                        <p:attrNameLst>
                                          <p:attrName>ppt_x</p:attrName>
                                        </p:attrNameLst>
                                      </p:cBhvr>
                                      <p:tavLst>
                                        <p:tav tm="0">
                                          <p:val>
                                            <p:strVal val="#ppt_x"/>
                                          </p:val>
                                        </p:tav>
                                        <p:tav tm="100000">
                                          <p:val>
                                            <p:strVal val="#ppt_x"/>
                                          </p:val>
                                        </p:tav>
                                      </p:tavLst>
                                    </p:anim>
                                    <p:anim calcmode="lin" valueType="num">
                                      <p:cBhvr additive="base">
                                        <p:cTn id="6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5" grpId="0" animBg="1"/>
      <p:bldP spid="16" grpId="0" animBg="1"/>
      <p:bldP spid="17" grpId="0" animBg="1"/>
      <p:bldP spid="20" grpId="0" animBg="1"/>
      <p:bldP spid="21" grpId="0" animBg="1"/>
      <p:bldP spid="22" grpId="0" animBg="1"/>
      <p:bldP spid="23"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15F632B-BEEE-3C23-A729-AA90BCBBC408}"/>
              </a:ext>
            </a:extLst>
          </p:cNvPr>
          <p:cNvPicPr>
            <a:picLocks noChangeAspect="1"/>
          </p:cNvPicPr>
          <p:nvPr/>
        </p:nvPicPr>
        <p:blipFill>
          <a:blip r:embed="rId2"/>
          <a:stretch>
            <a:fillRect/>
          </a:stretch>
        </p:blipFill>
        <p:spPr>
          <a:xfrm>
            <a:off x="-119325" y="-132242"/>
            <a:ext cx="11742317" cy="1610200"/>
          </a:xfrm>
          <a:prstGeom prst="rect">
            <a:avLst/>
          </a:prstGeom>
        </p:spPr>
      </p:pic>
      <p:sp>
        <p:nvSpPr>
          <p:cNvPr id="62466" name="Rectangle 2"/>
          <p:cNvSpPr>
            <a:spLocks noGrp="1" noChangeArrowheads="1"/>
          </p:cNvSpPr>
          <p:nvPr>
            <p:ph type="title"/>
          </p:nvPr>
        </p:nvSpPr>
        <p:spPr>
          <a:xfrm>
            <a:off x="1905000" y="274638"/>
            <a:ext cx="8305800" cy="792162"/>
          </a:xfrm>
        </p:spPr>
        <p:txBody>
          <a:bodyPr>
            <a:normAutofit/>
          </a:bodyPr>
          <a:lstStyle/>
          <a:p>
            <a:pPr algn="ctr"/>
            <a:r>
              <a:rPr lang="en-US" b="1" dirty="0">
                <a:solidFill>
                  <a:schemeClr val="accent2"/>
                </a:solidFill>
              </a:rPr>
              <a:t>Planning Risk Responses</a:t>
            </a:r>
          </a:p>
        </p:txBody>
      </p:sp>
      <p:sp>
        <p:nvSpPr>
          <p:cNvPr id="62467" name="Rectangle 3"/>
          <p:cNvSpPr>
            <a:spLocks noGrp="1" noChangeArrowheads="1"/>
          </p:cNvSpPr>
          <p:nvPr>
            <p:ph idx="1"/>
          </p:nvPr>
        </p:nvSpPr>
        <p:spPr>
          <a:xfrm>
            <a:off x="2363822" y="1771327"/>
            <a:ext cx="8866762" cy="3532877"/>
          </a:xfrm>
        </p:spPr>
        <p:txBody>
          <a:bodyPr>
            <a:normAutofit/>
          </a:bodyPr>
          <a:lstStyle/>
          <a:p>
            <a:r>
              <a:rPr lang="en-US" sz="3200" dirty="0"/>
              <a:t>After identifying and quantifying risks, you must decide how to respond to them</a:t>
            </a:r>
          </a:p>
          <a:p>
            <a:r>
              <a:rPr lang="en-US" sz="3200" dirty="0"/>
              <a:t>Four main response strategies for negative risks:</a:t>
            </a:r>
          </a:p>
          <a:p>
            <a:pPr lvl="1"/>
            <a:r>
              <a:rPr lang="en-US" sz="2800" dirty="0"/>
              <a:t>Risk avoidance</a:t>
            </a:r>
          </a:p>
          <a:p>
            <a:pPr lvl="1"/>
            <a:r>
              <a:rPr lang="en-US" sz="2800" dirty="0"/>
              <a:t>Risk acceptance</a:t>
            </a:r>
          </a:p>
          <a:p>
            <a:pPr lvl="1"/>
            <a:r>
              <a:rPr lang="en-US" sz="2800" dirty="0"/>
              <a:t>Risk transference</a:t>
            </a:r>
          </a:p>
          <a:p>
            <a:pPr lvl="1"/>
            <a:r>
              <a:rPr lang="en-US" sz="2800" dirty="0"/>
              <a:t>Risk mitigation</a:t>
            </a:r>
          </a:p>
        </p:txBody>
      </p:sp>
      <p:sp>
        <p:nvSpPr>
          <p:cNvPr id="62469" name="Footer Placeholder 6"/>
          <p:cNvSpPr>
            <a:spLocks noGrp="1"/>
          </p:cNvSpPr>
          <p:nvPr>
            <p:ph type="ftr" sz="quarter" idx="10"/>
          </p:nvPr>
        </p:nvSpPr>
        <p:spPr bwMode="auto">
          <a:noFill/>
          <a:ln>
            <a:miter lim="800000"/>
            <a:headEnd/>
            <a:tailEnd/>
          </a:ln>
        </p:spPr>
        <p:txBody>
          <a:bodyPr/>
          <a:lstStyle/>
          <a:p>
            <a:r>
              <a:rPr lang="en-US"/>
              <a:t>Information Technology Project Management, Eighth Edition</a:t>
            </a:r>
            <a:endParaRPr lang="en-US" dirty="0"/>
          </a:p>
        </p:txBody>
      </p:sp>
      <p:sp>
        <p:nvSpPr>
          <p:cNvPr id="6" name="Slide Number Placeholder 5"/>
          <p:cNvSpPr>
            <a:spLocks noGrp="1"/>
          </p:cNvSpPr>
          <p:nvPr>
            <p:ph type="sldNum" sz="quarter" idx="11"/>
          </p:nvPr>
        </p:nvSpPr>
        <p:spPr/>
        <p:txBody>
          <a:bodyPr/>
          <a:lstStyle/>
          <a:p>
            <a:pPr>
              <a:defRPr/>
            </a:pPr>
            <a:fld id="{AF9B80BF-4B15-47CC-B710-DAF212700692}" type="slidenum">
              <a:rPr lang="en-US" smtClean="0"/>
              <a:pPr>
                <a:defRPr/>
              </a:pPr>
              <a:t>11</a:t>
            </a:fld>
            <a:endParaRPr lang="en-US" dirty="0"/>
          </a:p>
        </p:txBody>
      </p:sp>
      <p:pic>
        <p:nvPicPr>
          <p:cNvPr id="3" name="Picture 2">
            <a:extLst>
              <a:ext uri="{FF2B5EF4-FFF2-40B4-BE49-F238E27FC236}">
                <a16:creationId xmlns:a16="http://schemas.microsoft.com/office/drawing/2014/main" id="{997823D0-B8AA-C0D5-9DE5-509DAB32E3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87156"/>
            <a:ext cx="1222425" cy="1096206"/>
          </a:xfrm>
          <a:prstGeom prst="rect">
            <a:avLst/>
          </a:prstGeom>
        </p:spPr>
      </p:pic>
      <p:pic>
        <p:nvPicPr>
          <p:cNvPr id="4" name="Picture 3">
            <a:extLst>
              <a:ext uri="{FF2B5EF4-FFF2-40B4-BE49-F238E27FC236}">
                <a16:creationId xmlns:a16="http://schemas.microsoft.com/office/drawing/2014/main" id="{3B79980D-01F5-5222-0D35-77298BFC2ED3}"/>
              </a:ext>
            </a:extLst>
          </p:cNvPr>
          <p:cNvPicPr>
            <a:picLocks noChangeAspect="1"/>
          </p:cNvPicPr>
          <p:nvPr/>
        </p:nvPicPr>
        <p:blipFill>
          <a:blip r:embed="rId4"/>
          <a:stretch>
            <a:fillRect/>
          </a:stretch>
        </p:blipFill>
        <p:spPr>
          <a:xfrm>
            <a:off x="2440788" y="5927421"/>
            <a:ext cx="9902229" cy="204838"/>
          </a:xfrm>
          <a:prstGeom prst="rect">
            <a:avLst/>
          </a:prstGeom>
        </p:spPr>
      </p:pic>
      <p:pic>
        <p:nvPicPr>
          <p:cNvPr id="5" name="Picture 4">
            <a:extLst>
              <a:ext uri="{FF2B5EF4-FFF2-40B4-BE49-F238E27FC236}">
                <a16:creationId xmlns:a16="http://schemas.microsoft.com/office/drawing/2014/main" id="{BBB8C67B-5665-CC07-2FD8-FD3F06DD376D}"/>
              </a:ext>
            </a:extLst>
          </p:cNvPr>
          <p:cNvPicPr>
            <a:picLocks noChangeAspect="1"/>
          </p:cNvPicPr>
          <p:nvPr/>
        </p:nvPicPr>
        <p:blipFill>
          <a:blip r:embed="rId5"/>
          <a:stretch>
            <a:fillRect/>
          </a:stretch>
        </p:blipFill>
        <p:spPr>
          <a:xfrm>
            <a:off x="12072675" y="2182999"/>
            <a:ext cx="238650" cy="2709534"/>
          </a:xfrm>
          <a:prstGeom prst="rect">
            <a:avLst/>
          </a:prstGeom>
        </p:spPr>
      </p:pic>
      <p:pic>
        <p:nvPicPr>
          <p:cNvPr id="7" name="Picture 6">
            <a:extLst>
              <a:ext uri="{FF2B5EF4-FFF2-40B4-BE49-F238E27FC236}">
                <a16:creationId xmlns:a16="http://schemas.microsoft.com/office/drawing/2014/main" id="{64724345-9FFE-9936-6391-2F880F113E46}"/>
              </a:ext>
            </a:extLst>
          </p:cNvPr>
          <p:cNvPicPr>
            <a:picLocks noChangeAspect="1"/>
          </p:cNvPicPr>
          <p:nvPr/>
        </p:nvPicPr>
        <p:blipFill>
          <a:blip r:embed="rId5"/>
          <a:stretch>
            <a:fillRect/>
          </a:stretch>
        </p:blipFill>
        <p:spPr>
          <a:xfrm>
            <a:off x="-119325" y="2182999"/>
            <a:ext cx="238650" cy="2709534"/>
          </a:xfrm>
          <a:prstGeom prst="rect">
            <a:avLst/>
          </a:prstGeom>
        </p:spPr>
      </p:pic>
      <p:sp>
        <p:nvSpPr>
          <p:cNvPr id="8" name="TextBox 7">
            <a:extLst>
              <a:ext uri="{FF2B5EF4-FFF2-40B4-BE49-F238E27FC236}">
                <a16:creationId xmlns:a16="http://schemas.microsoft.com/office/drawing/2014/main" id="{2D4EE6AC-5D1A-49B0-F8A5-9F1454DA95A4}"/>
              </a:ext>
            </a:extLst>
          </p:cNvPr>
          <p:cNvSpPr txBox="1"/>
          <p:nvPr/>
        </p:nvSpPr>
        <p:spPr>
          <a:xfrm>
            <a:off x="189088"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1CD6A2-46E9-39A0-F8E2-4F2FF5FD755C}"/>
              </a:ext>
            </a:extLst>
          </p:cNvPr>
          <p:cNvPicPr>
            <a:picLocks noChangeAspect="1"/>
          </p:cNvPicPr>
          <p:nvPr/>
        </p:nvPicPr>
        <p:blipFill>
          <a:blip r:embed="rId2"/>
          <a:stretch>
            <a:fillRect/>
          </a:stretch>
        </p:blipFill>
        <p:spPr>
          <a:xfrm>
            <a:off x="-119325" y="-132242"/>
            <a:ext cx="11742317" cy="1610200"/>
          </a:xfrm>
          <a:prstGeom prst="rect">
            <a:avLst/>
          </a:prstGeom>
        </p:spPr>
      </p:pic>
      <p:sp>
        <p:nvSpPr>
          <p:cNvPr id="63490" name="Rectangle 2"/>
          <p:cNvSpPr>
            <a:spLocks noGrp="1" noChangeArrowheads="1"/>
          </p:cNvSpPr>
          <p:nvPr>
            <p:ph type="title"/>
          </p:nvPr>
        </p:nvSpPr>
        <p:spPr>
          <a:xfrm>
            <a:off x="2613498" y="15407"/>
            <a:ext cx="8229600" cy="1600200"/>
          </a:xfrm>
        </p:spPr>
        <p:txBody>
          <a:bodyPr>
            <a:normAutofit/>
          </a:bodyPr>
          <a:lstStyle/>
          <a:p>
            <a:pPr algn="ctr"/>
            <a:r>
              <a:rPr lang="en-US" sz="2400" b="1" dirty="0">
                <a:solidFill>
                  <a:schemeClr val="accent2"/>
                </a:solidFill>
              </a:rPr>
              <a:t> General Risk Mitigation Strategies for Technical, Cost, and Schedule Risks</a:t>
            </a:r>
            <a:endParaRPr lang="en-US" sz="4000" b="1" dirty="0">
              <a:solidFill>
                <a:schemeClr val="accent2"/>
              </a:solidFill>
            </a:endParaRPr>
          </a:p>
        </p:txBody>
      </p:sp>
      <p:graphicFrame>
        <p:nvGraphicFramePr>
          <p:cNvPr id="2" name="Table 1" descr="Table with three columns and six rows. The column headers are technical risks, cost risks, and schedule risks. "/>
          <p:cNvGraphicFramePr>
            <a:graphicFrameLocks noGrp="1"/>
          </p:cNvGraphicFramePr>
          <p:nvPr>
            <p:extLst>
              <p:ext uri="{D42A27DB-BD31-4B8C-83A1-F6EECF244321}">
                <p14:modId xmlns:p14="http://schemas.microsoft.com/office/powerpoint/2010/main" val="3991692668"/>
              </p:ext>
            </p:extLst>
          </p:nvPr>
        </p:nvGraphicFramePr>
        <p:xfrm>
          <a:off x="2230066" y="1606572"/>
          <a:ext cx="8763001" cy="3862387"/>
        </p:xfrm>
        <a:graphic>
          <a:graphicData uri="http://schemas.openxmlformats.org/drawingml/2006/table">
            <a:tbl>
              <a:tblPr firstRow="1" bandRow="1">
                <a:tableStyleId>{5940675A-B579-460E-94D1-54222C63F5DA}</a:tableStyleId>
              </a:tblPr>
              <a:tblGrid>
                <a:gridCol w="2957513">
                  <a:extLst>
                    <a:ext uri="{9D8B030D-6E8A-4147-A177-3AD203B41FA5}">
                      <a16:colId xmlns:a16="http://schemas.microsoft.com/office/drawing/2014/main" val="20000"/>
                    </a:ext>
                  </a:extLst>
                </a:gridCol>
                <a:gridCol w="2884488">
                  <a:extLst>
                    <a:ext uri="{9D8B030D-6E8A-4147-A177-3AD203B41FA5}">
                      <a16:colId xmlns:a16="http://schemas.microsoft.com/office/drawing/2014/main" val="20001"/>
                    </a:ext>
                  </a:extLst>
                </a:gridCol>
                <a:gridCol w="2921000">
                  <a:extLst>
                    <a:ext uri="{9D8B030D-6E8A-4147-A177-3AD203B41FA5}">
                      <a16:colId xmlns:a16="http://schemas.microsoft.com/office/drawing/2014/main" val="20002"/>
                    </a:ext>
                  </a:extLst>
                </a:gridCol>
              </a:tblGrid>
              <a:tr h="370840">
                <a:tc>
                  <a:txBody>
                    <a:bodyPr/>
                    <a:lstStyle/>
                    <a:p>
                      <a:r>
                        <a:rPr lang="en-US" b="1" dirty="0"/>
                        <a:t>Technical Risks</a:t>
                      </a:r>
                    </a:p>
                  </a:txBody>
                  <a:tcPr>
                    <a:lnL w="12700" cmpd="sng">
                      <a:noFill/>
                    </a:lnL>
                    <a:lnR w="12700" cap="flat" cmpd="sng" algn="ctr">
                      <a:solidFill>
                        <a:schemeClr val="bg1">
                          <a:lumMod val="85000"/>
                        </a:schemeClr>
                      </a:solidFill>
                      <a:prstDash val="solid"/>
                      <a:round/>
                      <a:headEnd type="none" w="med" len="med"/>
                      <a:tailEnd type="none" w="med" len="med"/>
                    </a:lnR>
                    <a:lnT w="12700" cmpd="sng">
                      <a:noFill/>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b="1" dirty="0"/>
                        <a:t>Cost Risks</a:t>
                      </a: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mpd="sng">
                      <a:noFill/>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b="1" dirty="0"/>
                        <a:t>Schedule Risks</a:t>
                      </a:r>
                    </a:p>
                  </a:txBody>
                  <a:tcPr>
                    <a:lnL w="12700" cap="flat" cmpd="sng" algn="ctr">
                      <a:solidFill>
                        <a:schemeClr val="bg1">
                          <a:lumMod val="85000"/>
                        </a:schemeClr>
                      </a:solidFill>
                      <a:prstDash val="solid"/>
                      <a:round/>
                      <a:headEnd type="none" w="med" len="med"/>
                      <a:tailEnd type="none" w="med" len="med"/>
                    </a:lnL>
                    <a:lnR w="12700" cmpd="sng">
                      <a:noFill/>
                    </a:lnR>
                    <a:lnT w="12700" cmpd="sng">
                      <a:noFill/>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926147">
                <a:tc>
                  <a:txBody>
                    <a:bodyPr/>
                    <a:lstStyle/>
                    <a:p>
                      <a:r>
                        <a:rPr lang="en-US" dirty="0"/>
                        <a:t>Emphasize team support and</a:t>
                      </a:r>
                      <a:r>
                        <a:rPr lang="en-US" baseline="0" dirty="0"/>
                        <a:t> avoid stand-alone project structure</a:t>
                      </a:r>
                      <a:endParaRPr lang="en-US" dirty="0"/>
                    </a:p>
                  </a:txBody>
                  <a:tcP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dirty="0"/>
                        <a:t>Increase the</a:t>
                      </a:r>
                      <a:r>
                        <a:rPr lang="en-US" baseline="0" dirty="0"/>
                        <a:t> frequency of project monitoring</a:t>
                      </a:r>
                      <a:endParaRPr lang="en-US"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dirty="0"/>
                        <a:t>Increase the frequency of project monitoring</a:t>
                      </a:r>
                    </a:p>
                  </a:txBody>
                  <a:tcP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70840">
                <a:tc>
                  <a:txBody>
                    <a:bodyPr/>
                    <a:lstStyle/>
                    <a:p>
                      <a:r>
                        <a:rPr lang="en-US" dirty="0"/>
                        <a:t>Increase</a:t>
                      </a:r>
                      <a:r>
                        <a:rPr lang="en-US" baseline="0" dirty="0"/>
                        <a:t> project manager authority</a:t>
                      </a:r>
                      <a:endParaRPr lang="en-US" dirty="0"/>
                    </a:p>
                  </a:txBody>
                  <a:tcP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dirty="0"/>
                        <a:t>Use WBS and</a:t>
                      </a:r>
                      <a:r>
                        <a:rPr lang="en-US" baseline="0" dirty="0"/>
                        <a:t> CPM</a:t>
                      </a:r>
                      <a:endParaRPr lang="en-US"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dirty="0"/>
                        <a:t>Use WBS and CPM</a:t>
                      </a:r>
                    </a:p>
                  </a:txBody>
                  <a:tcP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70840">
                <a:tc>
                  <a:txBody>
                    <a:bodyPr/>
                    <a:lstStyle/>
                    <a:p>
                      <a:r>
                        <a:rPr lang="en-US" dirty="0"/>
                        <a:t>Improve problem</a:t>
                      </a:r>
                      <a:r>
                        <a:rPr lang="en-US" baseline="0" dirty="0"/>
                        <a:t> handing and communication</a:t>
                      </a:r>
                      <a:endParaRPr lang="en-US" dirty="0"/>
                    </a:p>
                  </a:txBody>
                  <a:tcP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dirty="0"/>
                        <a:t>Improve</a:t>
                      </a:r>
                      <a:r>
                        <a:rPr lang="en-US" baseline="0" dirty="0"/>
                        <a:t> communication, project goals understanding, and team support</a:t>
                      </a:r>
                      <a:endParaRPr lang="en-US"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dirty="0"/>
                        <a:t>Select the most experienced project manager</a:t>
                      </a:r>
                    </a:p>
                  </a:txBody>
                  <a:tcP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70840">
                <a:tc>
                  <a:txBody>
                    <a:bodyPr/>
                    <a:lstStyle/>
                    <a:p>
                      <a:r>
                        <a:rPr lang="en-US" dirty="0"/>
                        <a:t>Increase the frequency of project monitoring</a:t>
                      </a:r>
                    </a:p>
                  </a:txBody>
                  <a:tcP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dirty="0"/>
                        <a:t>Increase project manager authority</a:t>
                      </a: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dirty="0">
                          <a:solidFill>
                            <a:schemeClr val="bg1"/>
                          </a:solidFill>
                        </a:rPr>
                        <a:t>Empty cell</a:t>
                      </a:r>
                    </a:p>
                  </a:txBody>
                  <a:tcP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70840">
                <a:tc>
                  <a:txBody>
                    <a:bodyPr/>
                    <a:lstStyle/>
                    <a:p>
                      <a:r>
                        <a:rPr lang="en-US" dirty="0"/>
                        <a:t>Use WBS</a:t>
                      </a:r>
                      <a:r>
                        <a:rPr lang="en-US" baseline="0" dirty="0"/>
                        <a:t> and CPM</a:t>
                      </a:r>
                      <a:endParaRPr lang="en-US" dirty="0"/>
                    </a:p>
                  </a:txBody>
                  <a:tcP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r>
                        <a:rPr lang="en-US" dirty="0">
                          <a:solidFill>
                            <a:schemeClr val="bg1"/>
                          </a:solidFill>
                        </a:rPr>
                        <a:t>Empty cell </a:t>
                      </a: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r>
                        <a:rPr lang="en-US" dirty="0">
                          <a:solidFill>
                            <a:schemeClr val="bg1"/>
                          </a:solidFill>
                        </a:rPr>
                        <a:t>Empty cell</a:t>
                      </a:r>
                    </a:p>
                  </a:txBody>
                  <a:tcP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bl>
          </a:graphicData>
        </a:graphic>
      </p:graphicFrame>
      <p:sp>
        <p:nvSpPr>
          <p:cNvPr id="6" name="Slide Number Placeholder 5"/>
          <p:cNvSpPr>
            <a:spLocks noGrp="1"/>
          </p:cNvSpPr>
          <p:nvPr>
            <p:ph type="sldNum" sz="quarter" idx="11"/>
          </p:nvPr>
        </p:nvSpPr>
        <p:spPr/>
        <p:txBody>
          <a:bodyPr/>
          <a:lstStyle/>
          <a:p>
            <a:pPr>
              <a:buFontTx/>
              <a:buNone/>
              <a:defRPr/>
            </a:pPr>
            <a:fld id="{2382DC7E-47F0-4F29-BF92-387ECEECEA20}" type="slidenum">
              <a:rPr lang="en-US" smtClean="0"/>
              <a:pPr>
                <a:buFontTx/>
                <a:buNone/>
                <a:defRPr/>
              </a:pPr>
              <a:t>12</a:t>
            </a:fld>
            <a:endParaRPr lang="en-US" dirty="0"/>
          </a:p>
        </p:txBody>
      </p:sp>
      <p:pic>
        <p:nvPicPr>
          <p:cNvPr id="4" name="Picture 3">
            <a:extLst>
              <a:ext uri="{FF2B5EF4-FFF2-40B4-BE49-F238E27FC236}">
                <a16:creationId xmlns:a16="http://schemas.microsoft.com/office/drawing/2014/main" id="{B2AD6ABC-61B2-B33F-A4BA-D6D205D720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87156"/>
            <a:ext cx="1222425" cy="1096206"/>
          </a:xfrm>
          <a:prstGeom prst="rect">
            <a:avLst/>
          </a:prstGeom>
        </p:spPr>
      </p:pic>
      <p:pic>
        <p:nvPicPr>
          <p:cNvPr id="5" name="Picture 4">
            <a:extLst>
              <a:ext uri="{FF2B5EF4-FFF2-40B4-BE49-F238E27FC236}">
                <a16:creationId xmlns:a16="http://schemas.microsoft.com/office/drawing/2014/main" id="{452CCF21-6C0F-49E4-E949-775D6DFCBC9D}"/>
              </a:ext>
            </a:extLst>
          </p:cNvPr>
          <p:cNvPicPr>
            <a:picLocks noChangeAspect="1"/>
          </p:cNvPicPr>
          <p:nvPr/>
        </p:nvPicPr>
        <p:blipFill>
          <a:blip r:embed="rId4"/>
          <a:stretch>
            <a:fillRect/>
          </a:stretch>
        </p:blipFill>
        <p:spPr>
          <a:xfrm>
            <a:off x="2440788" y="5927421"/>
            <a:ext cx="9902229" cy="204838"/>
          </a:xfrm>
          <a:prstGeom prst="rect">
            <a:avLst/>
          </a:prstGeom>
        </p:spPr>
      </p:pic>
      <p:pic>
        <p:nvPicPr>
          <p:cNvPr id="7" name="Picture 6">
            <a:extLst>
              <a:ext uri="{FF2B5EF4-FFF2-40B4-BE49-F238E27FC236}">
                <a16:creationId xmlns:a16="http://schemas.microsoft.com/office/drawing/2014/main" id="{4B31F4A7-CFFC-ED43-16F2-7462584BD883}"/>
              </a:ext>
            </a:extLst>
          </p:cNvPr>
          <p:cNvPicPr>
            <a:picLocks noChangeAspect="1"/>
          </p:cNvPicPr>
          <p:nvPr/>
        </p:nvPicPr>
        <p:blipFill>
          <a:blip r:embed="rId5"/>
          <a:stretch>
            <a:fillRect/>
          </a:stretch>
        </p:blipFill>
        <p:spPr>
          <a:xfrm>
            <a:off x="12072675" y="2182999"/>
            <a:ext cx="238650" cy="2709534"/>
          </a:xfrm>
          <a:prstGeom prst="rect">
            <a:avLst/>
          </a:prstGeom>
        </p:spPr>
      </p:pic>
      <p:pic>
        <p:nvPicPr>
          <p:cNvPr id="8" name="Picture 7">
            <a:extLst>
              <a:ext uri="{FF2B5EF4-FFF2-40B4-BE49-F238E27FC236}">
                <a16:creationId xmlns:a16="http://schemas.microsoft.com/office/drawing/2014/main" id="{1BCB4088-B580-411D-EEB7-B72B66B06D96}"/>
              </a:ext>
            </a:extLst>
          </p:cNvPr>
          <p:cNvPicPr>
            <a:picLocks noChangeAspect="1"/>
          </p:cNvPicPr>
          <p:nvPr/>
        </p:nvPicPr>
        <p:blipFill>
          <a:blip r:embed="rId5"/>
          <a:stretch>
            <a:fillRect/>
          </a:stretch>
        </p:blipFill>
        <p:spPr>
          <a:xfrm>
            <a:off x="-119325" y="2182999"/>
            <a:ext cx="238650" cy="2709534"/>
          </a:xfrm>
          <a:prstGeom prst="rect">
            <a:avLst/>
          </a:prstGeom>
        </p:spPr>
      </p:pic>
      <p:sp>
        <p:nvSpPr>
          <p:cNvPr id="9" name="TextBox 8">
            <a:extLst>
              <a:ext uri="{FF2B5EF4-FFF2-40B4-BE49-F238E27FC236}">
                <a16:creationId xmlns:a16="http://schemas.microsoft.com/office/drawing/2014/main" id="{8D6818CD-DF71-4AB2-1CEC-DEEBE5499F1D}"/>
              </a:ext>
            </a:extLst>
          </p:cNvPr>
          <p:cNvSpPr txBox="1"/>
          <p:nvPr/>
        </p:nvSpPr>
        <p:spPr>
          <a:xfrm>
            <a:off x="189088" y="243087"/>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D6FE183-A8C6-603B-7FFB-14F2EE263043}"/>
              </a:ext>
            </a:extLst>
          </p:cNvPr>
          <p:cNvPicPr>
            <a:picLocks noChangeAspect="1"/>
          </p:cNvPicPr>
          <p:nvPr/>
        </p:nvPicPr>
        <p:blipFill>
          <a:blip r:embed="rId2"/>
          <a:stretch>
            <a:fillRect/>
          </a:stretch>
        </p:blipFill>
        <p:spPr>
          <a:xfrm>
            <a:off x="-119325" y="-132242"/>
            <a:ext cx="11742317" cy="1610200"/>
          </a:xfrm>
          <a:prstGeom prst="rect">
            <a:avLst/>
          </a:prstGeom>
        </p:spPr>
      </p:pic>
      <p:pic>
        <p:nvPicPr>
          <p:cNvPr id="3" name="Picture 2">
            <a:extLst>
              <a:ext uri="{FF2B5EF4-FFF2-40B4-BE49-F238E27FC236}">
                <a16:creationId xmlns:a16="http://schemas.microsoft.com/office/drawing/2014/main" id="{055C2FF5-C0D9-BDD0-08EF-4C25076BB9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87156"/>
            <a:ext cx="1222425" cy="1096206"/>
          </a:xfrm>
          <a:prstGeom prst="rect">
            <a:avLst/>
          </a:prstGeom>
        </p:spPr>
      </p:pic>
      <p:pic>
        <p:nvPicPr>
          <p:cNvPr id="4" name="Picture 3">
            <a:extLst>
              <a:ext uri="{FF2B5EF4-FFF2-40B4-BE49-F238E27FC236}">
                <a16:creationId xmlns:a16="http://schemas.microsoft.com/office/drawing/2014/main" id="{11661A4D-7B20-79F7-AD5A-02E24E4DB57C}"/>
              </a:ext>
            </a:extLst>
          </p:cNvPr>
          <p:cNvPicPr>
            <a:picLocks noChangeAspect="1"/>
          </p:cNvPicPr>
          <p:nvPr/>
        </p:nvPicPr>
        <p:blipFill>
          <a:blip r:embed="rId4"/>
          <a:stretch>
            <a:fillRect/>
          </a:stretch>
        </p:blipFill>
        <p:spPr>
          <a:xfrm>
            <a:off x="2440788" y="5927421"/>
            <a:ext cx="9902229" cy="204838"/>
          </a:xfrm>
          <a:prstGeom prst="rect">
            <a:avLst/>
          </a:prstGeom>
        </p:spPr>
      </p:pic>
      <p:pic>
        <p:nvPicPr>
          <p:cNvPr id="5" name="Picture 4">
            <a:extLst>
              <a:ext uri="{FF2B5EF4-FFF2-40B4-BE49-F238E27FC236}">
                <a16:creationId xmlns:a16="http://schemas.microsoft.com/office/drawing/2014/main" id="{AA9D0B81-3B21-C544-CB2B-647A44DF8D5C}"/>
              </a:ext>
            </a:extLst>
          </p:cNvPr>
          <p:cNvPicPr>
            <a:picLocks noChangeAspect="1"/>
          </p:cNvPicPr>
          <p:nvPr/>
        </p:nvPicPr>
        <p:blipFill>
          <a:blip r:embed="rId5"/>
          <a:stretch>
            <a:fillRect/>
          </a:stretch>
        </p:blipFill>
        <p:spPr>
          <a:xfrm>
            <a:off x="12072675" y="2182999"/>
            <a:ext cx="238650" cy="2709534"/>
          </a:xfrm>
          <a:prstGeom prst="rect">
            <a:avLst/>
          </a:prstGeom>
        </p:spPr>
      </p:pic>
      <p:pic>
        <p:nvPicPr>
          <p:cNvPr id="7" name="Picture 6">
            <a:extLst>
              <a:ext uri="{FF2B5EF4-FFF2-40B4-BE49-F238E27FC236}">
                <a16:creationId xmlns:a16="http://schemas.microsoft.com/office/drawing/2014/main" id="{9C9D1D20-BE79-3B64-6133-D920ADA3BDF4}"/>
              </a:ext>
            </a:extLst>
          </p:cNvPr>
          <p:cNvPicPr>
            <a:picLocks noChangeAspect="1"/>
          </p:cNvPicPr>
          <p:nvPr/>
        </p:nvPicPr>
        <p:blipFill>
          <a:blip r:embed="rId5"/>
          <a:stretch>
            <a:fillRect/>
          </a:stretch>
        </p:blipFill>
        <p:spPr>
          <a:xfrm>
            <a:off x="-119325" y="2182999"/>
            <a:ext cx="238650" cy="2709534"/>
          </a:xfrm>
          <a:prstGeom prst="rect">
            <a:avLst/>
          </a:prstGeom>
        </p:spPr>
      </p:pic>
      <p:sp>
        <p:nvSpPr>
          <p:cNvPr id="64514" name="Rectangle 2"/>
          <p:cNvSpPr>
            <a:spLocks noGrp="1" noChangeArrowheads="1"/>
          </p:cNvSpPr>
          <p:nvPr>
            <p:ph type="title"/>
          </p:nvPr>
        </p:nvSpPr>
        <p:spPr>
          <a:xfrm>
            <a:off x="3004224" y="-51393"/>
            <a:ext cx="8382000" cy="1447800"/>
          </a:xfrm>
        </p:spPr>
        <p:txBody>
          <a:bodyPr>
            <a:normAutofit/>
          </a:bodyPr>
          <a:lstStyle/>
          <a:p>
            <a:pPr algn="ctr"/>
            <a:r>
              <a:rPr lang="en-US" sz="4000" b="1" dirty="0">
                <a:solidFill>
                  <a:schemeClr val="accent2"/>
                </a:solidFill>
              </a:rPr>
              <a:t>Response Strategies for Positive Risks</a:t>
            </a:r>
          </a:p>
        </p:txBody>
      </p:sp>
      <p:sp>
        <p:nvSpPr>
          <p:cNvPr id="64515" name="Rectangle 3"/>
          <p:cNvSpPr>
            <a:spLocks noGrp="1" noChangeArrowheads="1"/>
          </p:cNvSpPr>
          <p:nvPr>
            <p:ph idx="1"/>
          </p:nvPr>
        </p:nvSpPr>
        <p:spPr>
          <a:xfrm>
            <a:off x="2801566" y="1935954"/>
            <a:ext cx="8458200" cy="1981200"/>
          </a:xfrm>
        </p:spPr>
        <p:txBody>
          <a:bodyPr>
            <a:noAutofit/>
          </a:bodyPr>
          <a:lstStyle/>
          <a:p>
            <a:r>
              <a:rPr lang="en-US" sz="4400" dirty="0"/>
              <a:t>Risk exploitation</a:t>
            </a:r>
          </a:p>
          <a:p>
            <a:r>
              <a:rPr lang="en-US" sz="4400" dirty="0"/>
              <a:t>Risk sharing</a:t>
            </a:r>
          </a:p>
          <a:p>
            <a:r>
              <a:rPr lang="en-US" sz="4400" dirty="0"/>
              <a:t>Risk enhancement</a:t>
            </a:r>
          </a:p>
          <a:p>
            <a:r>
              <a:rPr lang="en-US" sz="4400" dirty="0"/>
              <a:t>Risk acceptance</a:t>
            </a:r>
          </a:p>
        </p:txBody>
      </p:sp>
      <p:sp>
        <p:nvSpPr>
          <p:cNvPr id="6" name="Slide Number Placeholder 5"/>
          <p:cNvSpPr>
            <a:spLocks noGrp="1"/>
          </p:cNvSpPr>
          <p:nvPr>
            <p:ph type="sldNum" sz="quarter" idx="11"/>
          </p:nvPr>
        </p:nvSpPr>
        <p:spPr/>
        <p:txBody>
          <a:bodyPr/>
          <a:lstStyle/>
          <a:p>
            <a:pPr>
              <a:defRPr/>
            </a:pPr>
            <a:fld id="{8FE7571D-7F21-4BEA-AB98-A86F11288594}" type="slidenum">
              <a:rPr lang="en-US" smtClean="0"/>
              <a:pPr>
                <a:defRPr/>
              </a:pPr>
              <a:t>13</a:t>
            </a:fld>
            <a:endParaRPr lang="en-US" dirty="0"/>
          </a:p>
        </p:txBody>
      </p:sp>
      <p:sp>
        <p:nvSpPr>
          <p:cNvPr id="10" name="TextBox 9">
            <a:extLst>
              <a:ext uri="{FF2B5EF4-FFF2-40B4-BE49-F238E27FC236}">
                <a16:creationId xmlns:a16="http://schemas.microsoft.com/office/drawing/2014/main" id="{62DF1233-C531-3192-02A5-58124305A315}"/>
              </a:ext>
            </a:extLst>
          </p:cNvPr>
          <p:cNvSpPr txBox="1"/>
          <p:nvPr/>
        </p:nvSpPr>
        <p:spPr>
          <a:xfrm>
            <a:off x="189088" y="243087"/>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B8472C-44E9-A023-BD4B-A7ADCFB48196}"/>
              </a:ext>
            </a:extLst>
          </p:cNvPr>
          <p:cNvPicPr>
            <a:picLocks noChangeAspect="1"/>
          </p:cNvPicPr>
          <p:nvPr/>
        </p:nvPicPr>
        <p:blipFill>
          <a:blip r:embed="rId2"/>
          <a:stretch>
            <a:fillRect/>
          </a:stretch>
        </p:blipFill>
        <p:spPr>
          <a:xfrm>
            <a:off x="-119325" y="-129062"/>
            <a:ext cx="11742317" cy="1610200"/>
          </a:xfrm>
          <a:prstGeom prst="rect">
            <a:avLst/>
          </a:prstGeom>
        </p:spPr>
      </p:pic>
      <p:sp>
        <p:nvSpPr>
          <p:cNvPr id="65538" name="Rectangle 2"/>
          <p:cNvSpPr>
            <a:spLocks noGrp="1" noChangeArrowheads="1"/>
          </p:cNvSpPr>
          <p:nvPr>
            <p:ph type="title"/>
          </p:nvPr>
        </p:nvSpPr>
        <p:spPr>
          <a:xfrm>
            <a:off x="1905000" y="274638"/>
            <a:ext cx="8305800" cy="868362"/>
          </a:xfrm>
        </p:spPr>
        <p:txBody>
          <a:bodyPr/>
          <a:lstStyle/>
          <a:p>
            <a:pPr algn="ctr"/>
            <a:r>
              <a:rPr lang="en-US" b="1" dirty="0">
                <a:solidFill>
                  <a:schemeClr val="accent2"/>
                </a:solidFill>
              </a:rPr>
              <a:t>Residual and Secondary Risks</a:t>
            </a:r>
          </a:p>
        </p:txBody>
      </p:sp>
      <p:sp>
        <p:nvSpPr>
          <p:cNvPr id="65539" name="Rectangle 3"/>
          <p:cNvSpPr>
            <a:spLocks noGrp="1" noChangeArrowheads="1"/>
          </p:cNvSpPr>
          <p:nvPr>
            <p:ph idx="1"/>
          </p:nvPr>
        </p:nvSpPr>
        <p:spPr>
          <a:xfrm>
            <a:off x="2106098" y="1798925"/>
            <a:ext cx="9516894" cy="3810709"/>
          </a:xfrm>
        </p:spPr>
        <p:txBody>
          <a:bodyPr>
            <a:normAutofit/>
          </a:bodyPr>
          <a:lstStyle/>
          <a:p>
            <a:r>
              <a:rPr lang="en-US" sz="3200" dirty="0"/>
              <a:t>It’s also important to identify residual and secondary risks</a:t>
            </a:r>
          </a:p>
          <a:p>
            <a:r>
              <a:rPr lang="en-US" sz="3200" b="1" dirty="0"/>
              <a:t>Residual risks</a:t>
            </a:r>
            <a:r>
              <a:rPr lang="en-US" sz="3200" dirty="0"/>
              <a:t> are risks that remain after all of the response strategies have been implemented</a:t>
            </a:r>
          </a:p>
          <a:p>
            <a:r>
              <a:rPr lang="en-US" sz="3200" b="1" dirty="0"/>
              <a:t>Secondary risks</a:t>
            </a:r>
            <a:r>
              <a:rPr lang="en-US" sz="3200" dirty="0"/>
              <a:t> are a direct result of implementing a risk response</a:t>
            </a:r>
          </a:p>
        </p:txBody>
      </p:sp>
      <p:sp>
        <p:nvSpPr>
          <p:cNvPr id="6" name="Slide Number Placeholder 5"/>
          <p:cNvSpPr>
            <a:spLocks noGrp="1"/>
          </p:cNvSpPr>
          <p:nvPr>
            <p:ph type="sldNum" sz="quarter" idx="11"/>
          </p:nvPr>
        </p:nvSpPr>
        <p:spPr/>
        <p:txBody>
          <a:bodyPr/>
          <a:lstStyle/>
          <a:p>
            <a:pPr>
              <a:defRPr/>
            </a:pPr>
            <a:fld id="{CBE5EE92-422E-487F-9C87-A317F0017355}" type="slidenum">
              <a:rPr lang="en-US" smtClean="0"/>
              <a:pPr>
                <a:defRPr/>
              </a:pPr>
              <a:t>14</a:t>
            </a:fld>
            <a:endParaRPr lang="en-US" dirty="0"/>
          </a:p>
        </p:txBody>
      </p:sp>
      <p:pic>
        <p:nvPicPr>
          <p:cNvPr id="3" name="Picture 2">
            <a:extLst>
              <a:ext uri="{FF2B5EF4-FFF2-40B4-BE49-F238E27FC236}">
                <a16:creationId xmlns:a16="http://schemas.microsoft.com/office/drawing/2014/main" id="{D5064ABB-193C-6210-AF4C-FB63B1E455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487156"/>
            <a:ext cx="1222425" cy="1096206"/>
          </a:xfrm>
          <a:prstGeom prst="rect">
            <a:avLst/>
          </a:prstGeom>
        </p:spPr>
      </p:pic>
      <p:pic>
        <p:nvPicPr>
          <p:cNvPr id="4" name="Picture 3">
            <a:extLst>
              <a:ext uri="{FF2B5EF4-FFF2-40B4-BE49-F238E27FC236}">
                <a16:creationId xmlns:a16="http://schemas.microsoft.com/office/drawing/2014/main" id="{8A3986F4-8862-8962-0E46-3426B8A861E8}"/>
              </a:ext>
            </a:extLst>
          </p:cNvPr>
          <p:cNvPicPr>
            <a:picLocks noChangeAspect="1"/>
          </p:cNvPicPr>
          <p:nvPr/>
        </p:nvPicPr>
        <p:blipFill>
          <a:blip r:embed="rId4"/>
          <a:stretch>
            <a:fillRect/>
          </a:stretch>
        </p:blipFill>
        <p:spPr>
          <a:xfrm>
            <a:off x="2440788" y="5927421"/>
            <a:ext cx="9902229" cy="204838"/>
          </a:xfrm>
          <a:prstGeom prst="rect">
            <a:avLst/>
          </a:prstGeom>
        </p:spPr>
      </p:pic>
      <p:pic>
        <p:nvPicPr>
          <p:cNvPr id="5" name="Picture 4">
            <a:extLst>
              <a:ext uri="{FF2B5EF4-FFF2-40B4-BE49-F238E27FC236}">
                <a16:creationId xmlns:a16="http://schemas.microsoft.com/office/drawing/2014/main" id="{762AABFF-E6A9-5768-2087-B7B01805BF9E}"/>
              </a:ext>
            </a:extLst>
          </p:cNvPr>
          <p:cNvPicPr>
            <a:picLocks noChangeAspect="1"/>
          </p:cNvPicPr>
          <p:nvPr/>
        </p:nvPicPr>
        <p:blipFill>
          <a:blip r:embed="rId5"/>
          <a:stretch>
            <a:fillRect/>
          </a:stretch>
        </p:blipFill>
        <p:spPr>
          <a:xfrm>
            <a:off x="12072675" y="2182999"/>
            <a:ext cx="238650" cy="2709534"/>
          </a:xfrm>
          <a:prstGeom prst="rect">
            <a:avLst/>
          </a:prstGeom>
        </p:spPr>
      </p:pic>
      <p:pic>
        <p:nvPicPr>
          <p:cNvPr id="7" name="Picture 6">
            <a:extLst>
              <a:ext uri="{FF2B5EF4-FFF2-40B4-BE49-F238E27FC236}">
                <a16:creationId xmlns:a16="http://schemas.microsoft.com/office/drawing/2014/main" id="{AD45002D-CF0A-C56D-DD5E-2A441B6FF99E}"/>
              </a:ext>
            </a:extLst>
          </p:cNvPr>
          <p:cNvPicPr>
            <a:picLocks noChangeAspect="1"/>
          </p:cNvPicPr>
          <p:nvPr/>
        </p:nvPicPr>
        <p:blipFill>
          <a:blip r:embed="rId5"/>
          <a:stretch>
            <a:fillRect/>
          </a:stretch>
        </p:blipFill>
        <p:spPr>
          <a:xfrm>
            <a:off x="-119325" y="2182999"/>
            <a:ext cx="238650" cy="2709534"/>
          </a:xfrm>
          <a:prstGeom prst="rect">
            <a:avLst/>
          </a:prstGeom>
        </p:spPr>
      </p:pic>
      <p:sp>
        <p:nvSpPr>
          <p:cNvPr id="8" name="TextBox 7">
            <a:extLst>
              <a:ext uri="{FF2B5EF4-FFF2-40B4-BE49-F238E27FC236}">
                <a16:creationId xmlns:a16="http://schemas.microsoft.com/office/drawing/2014/main" id="{A923D757-BB8A-F76E-DB82-BDD2DEBE0762}"/>
              </a:ext>
            </a:extLst>
          </p:cNvPr>
          <p:cNvSpPr txBox="1"/>
          <p:nvPr/>
        </p:nvSpPr>
        <p:spPr>
          <a:xfrm>
            <a:off x="189088" y="243087"/>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4" name="TextBox 13">
            <a:extLst>
              <a:ext uri="{FF2B5EF4-FFF2-40B4-BE49-F238E27FC236}">
                <a16:creationId xmlns:a16="http://schemas.microsoft.com/office/drawing/2014/main" id="{57DFC3EA-BBDA-6A9F-9193-6ECCE84074F3}"/>
              </a:ext>
            </a:extLst>
          </p:cNvPr>
          <p:cNvSpPr txBox="1"/>
          <p:nvPr/>
        </p:nvSpPr>
        <p:spPr>
          <a:xfrm>
            <a:off x="1014365" y="2225719"/>
            <a:ext cx="10854362" cy="1815882"/>
          </a:xfrm>
          <a:prstGeom prst="rect">
            <a:avLst/>
          </a:prstGeom>
          <a:noFill/>
        </p:spPr>
        <p:txBody>
          <a:bodyPr wrap="square">
            <a:spAutoFit/>
          </a:bodyPr>
          <a:lstStyle/>
          <a:p>
            <a:pPr algn="justLow"/>
            <a:r>
              <a:rPr lang="en-US" sz="2800" b="0" i="0" u="none" strike="noStrike" baseline="0" dirty="0">
                <a:latin typeface="Calibri" panose="020F0502020204030204" pitchFamily="34" charset="0"/>
              </a:rPr>
              <a:t>The risk register is designed to be written to a level of detail that corresponds with the priority </a:t>
            </a:r>
            <a:r>
              <a:rPr lang="en-US" sz="2800" dirty="0">
                <a:latin typeface="Calibri" panose="020F0502020204030204" pitchFamily="34" charset="0"/>
              </a:rPr>
              <a:t>ranking of the risk and its associated response. Frequently, the lower level, low priority risks are placed on a’ watch list' for periodic review and monitoring. </a:t>
            </a:r>
          </a:p>
        </p:txBody>
      </p:sp>
      <p:sp>
        <p:nvSpPr>
          <p:cNvPr id="8" name="TextBox 7">
            <a:extLst>
              <a:ext uri="{FF2B5EF4-FFF2-40B4-BE49-F238E27FC236}">
                <a16:creationId xmlns:a16="http://schemas.microsoft.com/office/drawing/2014/main" id="{FFE15409-8209-907E-26CC-642C9BD0E1C6}"/>
              </a:ext>
            </a:extLst>
          </p:cNvPr>
          <p:cNvSpPr txBox="1"/>
          <p:nvPr/>
        </p:nvSpPr>
        <p:spPr>
          <a:xfrm>
            <a:off x="171826"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6319496"/>
      </p:ext>
    </p:extLst>
  </p:cSld>
  <p:clrMapOvr>
    <a:masterClrMapping/>
  </p:clrMapOvr>
  <mc:AlternateContent xmlns:mc="http://schemas.openxmlformats.org/markup-compatibility/2006" xmlns:p14="http://schemas.microsoft.com/office/powerpoint/2010/main">
    <mc:Choice Requires="p14">
      <p:transition spd="slow" p14:dur="2000" advTm="118501"/>
    </mc:Choice>
    <mc:Fallback xmlns="">
      <p:transition spd="slow" advTm="11850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ED2D7EB2-25CC-9092-EB60-0912F287B25C}"/>
              </a:ext>
            </a:extLst>
          </p:cNvPr>
          <p:cNvSpPr txBox="1"/>
          <p:nvPr/>
        </p:nvSpPr>
        <p:spPr>
          <a:xfrm>
            <a:off x="2983346" y="1392211"/>
            <a:ext cx="6225308" cy="523220"/>
          </a:xfrm>
          <a:prstGeom prst="rect">
            <a:avLst/>
          </a:prstGeom>
          <a:noFill/>
        </p:spPr>
        <p:txBody>
          <a:bodyPr wrap="square">
            <a:spAutoFit/>
          </a:bodyPr>
          <a:lstStyle/>
          <a:p>
            <a:r>
              <a:rPr lang="en-US" sz="2800" b="1" i="0" u="none" strike="noStrike" baseline="0" dirty="0">
                <a:solidFill>
                  <a:srgbClr val="4F82BE"/>
                </a:solidFill>
                <a:latin typeface="Cambria,Bold"/>
              </a:rPr>
              <a:t>Contingency Plans</a:t>
            </a:r>
            <a:endParaRPr lang="ar-EG" sz="2800" dirty="0"/>
          </a:p>
        </p:txBody>
      </p:sp>
      <p:sp>
        <p:nvSpPr>
          <p:cNvPr id="14" name="TextBox 13">
            <a:extLst>
              <a:ext uri="{FF2B5EF4-FFF2-40B4-BE49-F238E27FC236}">
                <a16:creationId xmlns:a16="http://schemas.microsoft.com/office/drawing/2014/main" id="{56400822-2654-C682-3731-C4FD2B5EA62B}"/>
              </a:ext>
            </a:extLst>
          </p:cNvPr>
          <p:cNvSpPr txBox="1"/>
          <p:nvPr/>
        </p:nvSpPr>
        <p:spPr>
          <a:xfrm>
            <a:off x="1191492" y="2225719"/>
            <a:ext cx="10317018" cy="2246769"/>
          </a:xfrm>
          <a:prstGeom prst="rect">
            <a:avLst/>
          </a:prstGeom>
          <a:noFill/>
        </p:spPr>
        <p:txBody>
          <a:bodyPr wrap="square">
            <a:spAutoFit/>
          </a:bodyPr>
          <a:lstStyle/>
          <a:p>
            <a:pPr algn="justLow"/>
            <a:r>
              <a:rPr lang="en-US" sz="2800" b="0" i="0" u="none" strike="noStrike" baseline="0" dirty="0">
                <a:latin typeface="Calibri" panose="020F0502020204030204" pitchFamily="34" charset="0"/>
              </a:rPr>
              <a:t>Contingency plans are developed for a specific risk. Contingency plans are generally developed </a:t>
            </a:r>
            <a:r>
              <a:rPr lang="en-US" sz="2800" dirty="0">
                <a:latin typeface="Calibri" panose="020F0502020204030204" pitchFamily="34" charset="0"/>
              </a:rPr>
              <a:t>when you have accepted a risk and now have developed a plan 'B' or plan 'C' as a contingent response. These plans are executed only under predefined conditions, and when there is sufficient warning to implement the plan.</a:t>
            </a:r>
            <a:endParaRPr lang="ar-EG" sz="2800" dirty="0"/>
          </a:p>
        </p:txBody>
      </p:sp>
      <p:sp>
        <p:nvSpPr>
          <p:cNvPr id="16" name="TextBox 15">
            <a:extLst>
              <a:ext uri="{FF2B5EF4-FFF2-40B4-BE49-F238E27FC236}">
                <a16:creationId xmlns:a16="http://schemas.microsoft.com/office/drawing/2014/main" id="{3603C761-D9D3-B14F-DA53-2EF35C5328CC}"/>
              </a:ext>
            </a:extLst>
          </p:cNvPr>
          <p:cNvSpPr txBox="1"/>
          <p:nvPr/>
        </p:nvSpPr>
        <p:spPr>
          <a:xfrm>
            <a:off x="2518104" y="5010811"/>
            <a:ext cx="9000259" cy="400110"/>
          </a:xfrm>
          <a:prstGeom prst="rect">
            <a:avLst/>
          </a:prstGeom>
          <a:noFill/>
        </p:spPr>
        <p:txBody>
          <a:bodyPr wrap="square">
            <a:spAutoFit/>
          </a:bodyPr>
          <a:lstStyle/>
          <a:p>
            <a:pPr algn="ctr"/>
            <a:r>
              <a:rPr lang="en-US" sz="2000" b="1" i="0" u="none" strike="noStrike" baseline="0" dirty="0">
                <a:solidFill>
                  <a:srgbClr val="FF0000"/>
                </a:solidFill>
                <a:latin typeface="Calibri" panose="020F0502020204030204" pitchFamily="34" charset="0"/>
              </a:rPr>
              <a:t>Fallback plans are implemented when a contingent response is not effective.</a:t>
            </a:r>
            <a:endParaRPr lang="ar-EG" sz="2000" b="1" dirty="0">
              <a:solidFill>
                <a:srgbClr val="FF0000"/>
              </a:solidFill>
            </a:endParaRPr>
          </a:p>
        </p:txBody>
      </p:sp>
      <p:sp>
        <p:nvSpPr>
          <p:cNvPr id="11" name="TextBox 10">
            <a:extLst>
              <a:ext uri="{FF2B5EF4-FFF2-40B4-BE49-F238E27FC236}">
                <a16:creationId xmlns:a16="http://schemas.microsoft.com/office/drawing/2014/main" id="{6FB74544-8E11-0727-E91C-E81A916776CD}"/>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094403245"/>
      </p:ext>
    </p:extLst>
  </p:cSld>
  <p:clrMapOvr>
    <a:masterClrMapping/>
  </p:clrMapOvr>
  <mc:AlternateContent xmlns:mc="http://schemas.openxmlformats.org/markup-compatibility/2006" xmlns:p14="http://schemas.microsoft.com/office/powerpoint/2010/main">
    <mc:Choice Requires="p14">
      <p:transition spd="slow" p14:dur="2000" advTm="114833"/>
    </mc:Choice>
    <mc:Fallback xmlns="">
      <p:transition spd="slow" advTm="1148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251193DF-776C-0CAF-DBE4-B51D793E6402}"/>
              </a:ext>
            </a:extLst>
          </p:cNvPr>
          <p:cNvSpPr txBox="1"/>
          <p:nvPr/>
        </p:nvSpPr>
        <p:spPr>
          <a:xfrm>
            <a:off x="2586183" y="1625219"/>
            <a:ext cx="6225308" cy="523220"/>
          </a:xfrm>
          <a:prstGeom prst="rect">
            <a:avLst/>
          </a:prstGeom>
          <a:noFill/>
        </p:spPr>
        <p:txBody>
          <a:bodyPr wrap="square">
            <a:spAutoFit/>
          </a:bodyPr>
          <a:lstStyle/>
          <a:p>
            <a:r>
              <a:rPr lang="en-US" sz="2800" b="1" i="0" u="none" strike="noStrike" baseline="0" dirty="0">
                <a:solidFill>
                  <a:srgbClr val="4F82BE"/>
                </a:solidFill>
                <a:latin typeface="Cambria,Bold"/>
              </a:rPr>
              <a:t>Residual and Secondary Risks</a:t>
            </a:r>
            <a:endParaRPr lang="ar-EG" sz="2800" dirty="0"/>
          </a:p>
        </p:txBody>
      </p:sp>
      <p:sp>
        <p:nvSpPr>
          <p:cNvPr id="14" name="TextBox 13">
            <a:extLst>
              <a:ext uri="{FF2B5EF4-FFF2-40B4-BE49-F238E27FC236}">
                <a16:creationId xmlns:a16="http://schemas.microsoft.com/office/drawing/2014/main" id="{CDCDBAAF-287C-2466-9C70-80E42E129FBB}"/>
              </a:ext>
            </a:extLst>
          </p:cNvPr>
          <p:cNvSpPr txBox="1"/>
          <p:nvPr/>
        </p:nvSpPr>
        <p:spPr>
          <a:xfrm>
            <a:off x="868218" y="2660317"/>
            <a:ext cx="10861963" cy="1815882"/>
          </a:xfrm>
          <a:prstGeom prst="rect">
            <a:avLst/>
          </a:prstGeom>
          <a:noFill/>
        </p:spPr>
        <p:txBody>
          <a:bodyPr wrap="square">
            <a:spAutoFit/>
          </a:bodyPr>
          <a:lstStyle/>
          <a:p>
            <a:r>
              <a:rPr lang="en-US" sz="2800" b="0" i="0" u="none" strike="noStrike" baseline="0" dirty="0">
                <a:latin typeface="Calibri" panose="020F0502020204030204" pitchFamily="34" charset="0"/>
              </a:rPr>
              <a:t>Residual risks are identified as risks that remain after a risk response strategy was implemented. It </a:t>
            </a:r>
            <a:r>
              <a:rPr lang="en-US" sz="2800" dirty="0">
                <a:latin typeface="Calibri" panose="020F0502020204030204" pitchFamily="34" charset="0"/>
              </a:rPr>
              <a:t>is possible that residual risks can be identified in the risk planning process, in which case they are subject to contingency and fallback planning.</a:t>
            </a:r>
            <a:endParaRPr lang="ar-EG" sz="2800" dirty="0"/>
          </a:p>
        </p:txBody>
      </p:sp>
      <p:sp>
        <p:nvSpPr>
          <p:cNvPr id="8" name="TextBox 7">
            <a:extLst>
              <a:ext uri="{FF2B5EF4-FFF2-40B4-BE49-F238E27FC236}">
                <a16:creationId xmlns:a16="http://schemas.microsoft.com/office/drawing/2014/main" id="{6879FA30-F8DC-FC82-360D-430760B4276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572394585"/>
      </p:ext>
    </p:extLst>
  </p:cSld>
  <p:clrMapOvr>
    <a:masterClrMapping/>
  </p:clrMapOvr>
  <mc:AlternateContent xmlns:mc="http://schemas.openxmlformats.org/markup-compatibility/2006" xmlns:p14="http://schemas.microsoft.com/office/powerpoint/2010/main">
    <mc:Choice Requires="p14">
      <p:transition spd="slow" p14:dur="2000" advTm="78981"/>
    </mc:Choice>
    <mc:Fallback xmlns="">
      <p:transition spd="slow" advTm="789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2" name="TextBox 11">
            <a:extLst>
              <a:ext uri="{FF2B5EF4-FFF2-40B4-BE49-F238E27FC236}">
                <a16:creationId xmlns:a16="http://schemas.microsoft.com/office/drawing/2014/main" id="{C0FB120A-9CB9-582C-8BF1-4B6A772D5B2C}"/>
              </a:ext>
            </a:extLst>
          </p:cNvPr>
          <p:cNvSpPr txBox="1"/>
          <p:nvPr/>
        </p:nvSpPr>
        <p:spPr>
          <a:xfrm>
            <a:off x="1747098" y="2276164"/>
            <a:ext cx="10093920" cy="3046988"/>
          </a:xfrm>
          <a:prstGeom prst="rect">
            <a:avLst/>
          </a:prstGeom>
          <a:noFill/>
        </p:spPr>
        <p:txBody>
          <a:bodyPr wrap="square">
            <a:spAutoFit/>
          </a:bodyPr>
          <a:lstStyle/>
          <a:p>
            <a:pPr marL="342900" indent="-342900">
              <a:buFont typeface="Wingdings" panose="05000000000000000000" pitchFamily="2" charset="2"/>
              <a:buChar char="q"/>
            </a:pPr>
            <a:r>
              <a:rPr lang="en-US" sz="2400" b="0" i="0" u="none" strike="noStrike" baseline="0" dirty="0">
                <a:latin typeface="Calibri" panose="020F0502020204030204" pitchFamily="34" charset="0"/>
              </a:rPr>
              <a:t>if you know that certain key personnel on the project might leave before the project </a:t>
            </a:r>
            <a:r>
              <a:rPr lang="en-US" sz="2400" dirty="0">
                <a:latin typeface="Calibri" panose="020F0502020204030204" pitchFamily="34" charset="0"/>
              </a:rPr>
              <a:t>is over, your risk response strategy many include required cross-training of other lower level resources.</a:t>
            </a:r>
          </a:p>
          <a:p>
            <a:pPr algn="l"/>
            <a:endParaRPr lang="en-US" sz="2400" b="0" i="0" u="none" strike="noStrike" baseline="0" dirty="0">
              <a:latin typeface="Calibri" panose="020F0502020204030204" pitchFamily="34" charset="0"/>
            </a:endParaRPr>
          </a:p>
          <a:p>
            <a:pPr marL="1257300" lvl="2" indent="-342900">
              <a:buFont typeface="Wingdings" panose="05000000000000000000" pitchFamily="2" charset="2"/>
              <a:buChar char="v"/>
            </a:pPr>
            <a:r>
              <a:rPr lang="en-US" sz="2400" b="0" i="0" u="none" strike="noStrike" baseline="0" dirty="0">
                <a:latin typeface="Calibri" panose="020F0502020204030204" pitchFamily="34" charset="0"/>
              </a:rPr>
              <a:t>There is a potential residual risk that even with cross-training, the lower level resources might </a:t>
            </a:r>
            <a:r>
              <a:rPr lang="en-US" sz="2400" dirty="0">
                <a:latin typeface="Calibri" panose="020F0502020204030204" pitchFamily="34" charset="0"/>
              </a:rPr>
              <a:t>not perform to the level expected. In this event, you may have identified a contingent or fallback plan to address the residual risk.</a:t>
            </a:r>
            <a:endParaRPr lang="ar-EG" sz="2400" dirty="0"/>
          </a:p>
        </p:txBody>
      </p:sp>
      <p:sp>
        <p:nvSpPr>
          <p:cNvPr id="8" name="TextBox 7">
            <a:extLst>
              <a:ext uri="{FF2B5EF4-FFF2-40B4-BE49-F238E27FC236}">
                <a16:creationId xmlns:a16="http://schemas.microsoft.com/office/drawing/2014/main" id="{567E63D5-F19D-4B12-51F2-C60BE39ADBA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8567249"/>
      </p:ext>
    </p:extLst>
  </p:cSld>
  <p:clrMapOvr>
    <a:masterClrMapping/>
  </p:clrMapOvr>
  <mc:AlternateContent xmlns:mc="http://schemas.openxmlformats.org/markup-compatibility/2006" xmlns:p14="http://schemas.microsoft.com/office/powerpoint/2010/main">
    <mc:Choice Requires="p14">
      <p:transition spd="slow" p14:dur="2000" advTm="120800"/>
    </mc:Choice>
    <mc:Fallback xmlns="">
      <p:transition spd="slow" advTm="1208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9A10DD9-8992-3B3A-5B6F-19A4D6F0845B}"/>
              </a:ext>
            </a:extLst>
          </p:cNvPr>
          <p:cNvSpPr txBox="1"/>
          <p:nvPr/>
        </p:nvSpPr>
        <p:spPr>
          <a:xfrm>
            <a:off x="1262951" y="1890799"/>
            <a:ext cx="10809723" cy="2062103"/>
          </a:xfrm>
          <a:prstGeom prst="rect">
            <a:avLst/>
          </a:prstGeom>
          <a:noFill/>
        </p:spPr>
        <p:txBody>
          <a:bodyPr wrap="square">
            <a:spAutoFit/>
          </a:bodyPr>
          <a:lstStyle/>
          <a:p>
            <a:r>
              <a:rPr lang="en-US" sz="3200" b="0" i="0" u="none" strike="noStrike" baseline="0" dirty="0">
                <a:latin typeface="Calibri" panose="020F0502020204030204" pitchFamily="34" charset="0"/>
              </a:rPr>
              <a:t>A secondary risk is a risk that results from implementing a risk response strategy. Secondary risks can </a:t>
            </a:r>
            <a:r>
              <a:rPr lang="en-US" sz="3200" dirty="0">
                <a:latin typeface="Calibri" panose="020F0502020204030204" pitchFamily="34" charset="0"/>
              </a:rPr>
              <a:t>be identified in the planning process, or they might occur as a result of discovery.</a:t>
            </a:r>
            <a:endParaRPr lang="ar-EG" sz="3200" dirty="0"/>
          </a:p>
          <a:p>
            <a:pPr algn="l"/>
            <a:endParaRPr lang="en-US" sz="3200" b="0" i="0" u="none" strike="noStrike" baseline="0" dirty="0">
              <a:latin typeface="Calibri" panose="020F0502020204030204" pitchFamily="34" charset="0"/>
            </a:endParaRPr>
          </a:p>
        </p:txBody>
      </p:sp>
      <p:pic>
        <p:nvPicPr>
          <p:cNvPr id="3074" name="Picture 2" descr="COVID 19: Cleaning and Disinfecting Protocols - Big Red Singapore">
            <a:extLst>
              <a:ext uri="{FF2B5EF4-FFF2-40B4-BE49-F238E27FC236}">
                <a16:creationId xmlns:a16="http://schemas.microsoft.com/office/drawing/2014/main" id="{9BBA78E6-0CDC-5B32-36B7-94EDBF0EE7A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2071" y="3787966"/>
            <a:ext cx="4964402" cy="188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576534"/>
      </p:ext>
    </p:extLst>
  </p:cSld>
  <p:clrMapOvr>
    <a:masterClrMapping/>
  </p:clrMapOvr>
  <mc:AlternateContent xmlns:mc="http://schemas.openxmlformats.org/markup-compatibility/2006" xmlns:p14="http://schemas.microsoft.com/office/powerpoint/2010/main">
    <mc:Choice Requires="p14">
      <p:transition spd="slow" p14:dur="2000" advTm="37835"/>
    </mc:Choice>
    <mc:Fallback xmlns="">
      <p:transition spd="slow" advTm="3783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128631"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 </a:t>
            </a:r>
            <a:endParaRPr lang="en-US" sz="4400" dirty="0">
              <a:solidFill>
                <a:schemeClr val="accent2"/>
              </a:solidFill>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0FFE3AC-1295-A094-E519-434580EDB8D2}"/>
              </a:ext>
            </a:extLst>
          </p:cNvPr>
          <p:cNvSpPr txBox="1"/>
          <p:nvPr/>
        </p:nvSpPr>
        <p:spPr>
          <a:xfrm>
            <a:off x="340514" y="2240331"/>
            <a:ext cx="10558395" cy="2677656"/>
          </a:xfrm>
          <a:prstGeom prst="rect">
            <a:avLst/>
          </a:prstGeom>
          <a:noFill/>
        </p:spPr>
        <p:txBody>
          <a:bodyPr wrap="square">
            <a:spAutoFit/>
          </a:bodyPr>
          <a:lstStyle/>
          <a:p>
            <a:r>
              <a:rPr lang="en-US" sz="2400" b="0" i="0" u="none" strike="noStrike" baseline="0" dirty="0">
                <a:latin typeface="Calibri" panose="020F0502020204030204" pitchFamily="34" charset="0"/>
              </a:rPr>
              <a:t>For example, you implemented a risk avoidance strategy by replacing an unreliable vendor with a </a:t>
            </a:r>
            <a:r>
              <a:rPr lang="en-US" sz="2400" dirty="0">
                <a:latin typeface="Calibri" panose="020F0502020204030204" pitchFamily="34" charset="0"/>
              </a:rPr>
              <a:t>highly  dependable vendor on a project. However, unknown to you at the time, the dependable vendor was in negotiations to be bought out by a larger company. The secondary risk with the dependable vendor may include elements such as unexpected price changes, changes in resource availability, or a complete change in the business model.</a:t>
            </a:r>
            <a:endParaRPr lang="ar-EG" sz="2400" dirty="0"/>
          </a:p>
          <a:p>
            <a:pPr algn="l"/>
            <a:endParaRPr lang="en-US" sz="2400" b="0" i="0" u="none" strike="noStrike" baseline="0" dirty="0">
              <a:latin typeface="Calibri" panose="020F0502020204030204" pitchFamily="34" charset="0"/>
            </a:endParaRPr>
          </a:p>
        </p:txBody>
      </p:sp>
    </p:spTree>
    <p:extLst>
      <p:ext uri="{BB962C8B-B14F-4D97-AF65-F5344CB8AC3E}">
        <p14:creationId xmlns:p14="http://schemas.microsoft.com/office/powerpoint/2010/main" val="1426752894"/>
      </p:ext>
    </p:extLst>
  </p:cSld>
  <p:clrMapOvr>
    <a:masterClrMapping/>
  </p:clrMapOvr>
  <mc:AlternateContent xmlns:mc="http://schemas.openxmlformats.org/markup-compatibility/2006" xmlns:p14="http://schemas.microsoft.com/office/powerpoint/2010/main">
    <mc:Choice Requires="p14">
      <p:transition spd="slow" p14:dur="2000" advTm="129066"/>
    </mc:Choice>
    <mc:Fallback xmlns="">
      <p:transition spd="slow" advTm="1290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209273"/>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3565"/>
            <a:ext cx="9533101" cy="1610200"/>
          </a:xfrm>
          <a:prstGeom prst="rect">
            <a:avLst/>
          </a:prstGeom>
        </p:spPr>
      </p:pic>
      <p:sp>
        <p:nvSpPr>
          <p:cNvPr id="7" name="TextBox 6"/>
          <p:cNvSpPr txBox="1"/>
          <p:nvPr/>
        </p:nvSpPr>
        <p:spPr>
          <a:xfrm>
            <a:off x="2677814" y="236724"/>
            <a:ext cx="6105326" cy="1015663"/>
          </a:xfrm>
          <a:prstGeom prst="rect">
            <a:avLst/>
          </a:prstGeom>
          <a:noFill/>
        </p:spPr>
        <p:txBody>
          <a:bodyPr wrap="none" rtlCol="0">
            <a:spAutoFit/>
          </a:bodyPr>
          <a:lstStyle/>
          <a:p>
            <a:r>
              <a:rPr lang="en-US" altLang="ar-EG" sz="6000" dirty="0">
                <a:solidFill>
                  <a:schemeClr val="accent2"/>
                </a:solidFill>
              </a:rPr>
              <a:t>Potential risk areas</a:t>
            </a:r>
            <a:endParaRPr lang="en-US" sz="3600" dirty="0">
              <a:solidFill>
                <a:schemeClr val="accent2"/>
              </a:solidFill>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4">
            <a:extLst>
              <a:ext uri="{FF2B5EF4-FFF2-40B4-BE49-F238E27FC236}">
                <a16:creationId xmlns:a16="http://schemas.microsoft.com/office/drawing/2014/main" id="{B2D20D1B-F71C-E1C1-B216-84280F3EE613}"/>
              </a:ext>
            </a:extLst>
          </p:cNvPr>
          <p:cNvGraphicFramePr>
            <a:graphicFrameLocks noChangeAspect="1"/>
          </p:cNvGraphicFramePr>
          <p:nvPr>
            <p:extLst>
              <p:ext uri="{D42A27DB-BD31-4B8C-83A1-F6EECF244321}">
                <p14:modId xmlns:p14="http://schemas.microsoft.com/office/powerpoint/2010/main" val="1920896541"/>
              </p:ext>
            </p:extLst>
          </p:nvPr>
        </p:nvGraphicFramePr>
        <p:xfrm>
          <a:off x="2440788" y="1232795"/>
          <a:ext cx="8444463" cy="5029200"/>
        </p:xfrm>
        <a:graphic>
          <a:graphicData uri="http://schemas.openxmlformats.org/presentationml/2006/ole">
            <mc:AlternateContent xmlns:mc="http://schemas.openxmlformats.org/markup-compatibility/2006">
              <mc:Choice xmlns:v="urn:schemas-microsoft-com:vml" Requires="v">
                <p:oleObj name="Document" r:id="rId6" imgW="5627434" imgH="4371979" progId="Word.Document.8">
                  <p:embed/>
                </p:oleObj>
              </mc:Choice>
              <mc:Fallback>
                <p:oleObj name="Document" r:id="rId6" imgW="5627434" imgH="4371979" progId="Word.Document.8">
                  <p:embed/>
                  <p:pic>
                    <p:nvPicPr>
                      <p:cNvPr id="340996" name="Object 4">
                        <a:extLst>
                          <a:ext uri="{FF2B5EF4-FFF2-40B4-BE49-F238E27FC236}">
                            <a16:creationId xmlns:a16="http://schemas.microsoft.com/office/drawing/2014/main" id="{4724ECE9-065F-3F9C-A476-6FB595271097}"/>
                          </a:ext>
                        </a:extLst>
                      </p:cNvPr>
                      <p:cNvPicPr>
                        <a:picLocks noChangeAspect="1" noChangeArrowheads="1"/>
                      </p:cNvPicPr>
                      <p:nvPr/>
                    </p:nvPicPr>
                    <p:blipFill>
                      <a:blip r:embed="rId7"/>
                      <a:srcRect/>
                      <a:stretch>
                        <a:fillRect/>
                      </a:stretch>
                    </p:blipFill>
                    <p:spPr bwMode="auto">
                      <a:xfrm>
                        <a:off x="2440788" y="1232795"/>
                        <a:ext cx="8444463" cy="5029200"/>
                      </a:xfrm>
                      <a:prstGeom prst="rect">
                        <a:avLst/>
                      </a:prstGeom>
                      <a:noFill/>
                      <a:ln>
                        <a:noFill/>
                      </a:ln>
                      <a:effectLst/>
                    </p:spPr>
                  </p:pic>
                </p:oleObj>
              </mc:Fallback>
            </mc:AlternateContent>
          </a:graphicData>
        </a:graphic>
      </p:graphicFrame>
      <p:pic>
        <p:nvPicPr>
          <p:cNvPr id="16" name="Picture 15">
            <a:extLst>
              <a:ext uri="{FF2B5EF4-FFF2-40B4-BE49-F238E27FC236}">
                <a16:creationId xmlns:a16="http://schemas.microsoft.com/office/drawing/2014/main" id="{12FE100F-0105-6C48-2407-A99E6FBB57E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17" name="Picture 16">
            <a:extLst>
              <a:ext uri="{FF2B5EF4-FFF2-40B4-BE49-F238E27FC236}">
                <a16:creationId xmlns:a16="http://schemas.microsoft.com/office/drawing/2014/main" id="{FF94D978-3D01-B39F-6595-52EDBAE36497}"/>
              </a:ext>
            </a:extLst>
          </p:cNvPr>
          <p:cNvPicPr>
            <a:picLocks noChangeAspect="1"/>
          </p:cNvPicPr>
          <p:nvPr/>
        </p:nvPicPr>
        <p:blipFill>
          <a:blip r:embed="rId3"/>
          <a:stretch>
            <a:fillRect/>
          </a:stretch>
        </p:blipFill>
        <p:spPr>
          <a:xfrm>
            <a:off x="2289771" y="6225364"/>
            <a:ext cx="9902229" cy="204838"/>
          </a:xfrm>
          <a:prstGeom prst="rect">
            <a:avLst/>
          </a:prstGeom>
        </p:spPr>
      </p:pic>
    </p:spTree>
    <p:extLst>
      <p:ext uri="{BB962C8B-B14F-4D97-AF65-F5344CB8AC3E}">
        <p14:creationId xmlns:p14="http://schemas.microsoft.com/office/powerpoint/2010/main" val="2795825827"/>
      </p:ext>
    </p:extLst>
  </p:cSld>
  <p:clrMapOvr>
    <a:masterClrMapping/>
  </p:clrMapOvr>
  <mc:AlternateContent xmlns:mc="http://schemas.openxmlformats.org/markup-compatibility/2006" xmlns:p14="http://schemas.microsoft.com/office/powerpoint/2010/main">
    <mc:Choice Requires="p14">
      <p:transition spd="slow" p14:dur="2000" advTm="129066"/>
    </mc:Choice>
    <mc:Fallback xmlns="">
      <p:transition spd="slow" advTm="1290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19DAD88-079A-64CE-8533-5B456C099419}"/>
              </a:ext>
            </a:extLst>
          </p:cNvPr>
          <p:cNvPicPr>
            <a:picLocks noChangeAspect="1"/>
          </p:cNvPicPr>
          <p:nvPr/>
        </p:nvPicPr>
        <p:blipFill>
          <a:blip r:embed="rId2"/>
          <a:stretch>
            <a:fillRect/>
          </a:stretch>
        </p:blipFill>
        <p:spPr>
          <a:xfrm>
            <a:off x="-108036" y="-103565"/>
            <a:ext cx="11022469" cy="1610200"/>
          </a:xfrm>
          <a:prstGeom prst="rect">
            <a:avLst/>
          </a:prstGeom>
        </p:spPr>
      </p:pic>
      <p:sp>
        <p:nvSpPr>
          <p:cNvPr id="69634" name="Rectangle 2"/>
          <p:cNvSpPr>
            <a:spLocks noGrp="1" noChangeArrowheads="1"/>
          </p:cNvSpPr>
          <p:nvPr>
            <p:ph type="title"/>
          </p:nvPr>
        </p:nvSpPr>
        <p:spPr>
          <a:xfrm>
            <a:off x="2117355" y="88997"/>
            <a:ext cx="9040269" cy="1417638"/>
          </a:xfrm>
        </p:spPr>
        <p:txBody>
          <a:bodyPr>
            <a:normAutofit/>
          </a:bodyPr>
          <a:lstStyle/>
          <a:p>
            <a:pPr algn="ctr"/>
            <a:r>
              <a:rPr lang="en-US" sz="3600" b="1" dirty="0">
                <a:solidFill>
                  <a:schemeClr val="accent2"/>
                </a:solidFill>
              </a:rPr>
              <a:t>Results of Good Project Risk Management</a:t>
            </a:r>
          </a:p>
        </p:txBody>
      </p:sp>
      <p:sp>
        <p:nvSpPr>
          <p:cNvPr id="69635" name="Rectangle 3"/>
          <p:cNvSpPr>
            <a:spLocks noGrp="1" noChangeArrowheads="1"/>
          </p:cNvSpPr>
          <p:nvPr>
            <p:ph idx="1"/>
          </p:nvPr>
        </p:nvSpPr>
        <p:spPr>
          <a:xfrm>
            <a:off x="1752599" y="1828799"/>
            <a:ext cx="10095690" cy="3968885"/>
          </a:xfrm>
        </p:spPr>
        <p:txBody>
          <a:bodyPr>
            <a:normAutofit/>
          </a:bodyPr>
          <a:lstStyle/>
          <a:p>
            <a:r>
              <a:rPr lang="en-US" sz="3200" dirty="0"/>
              <a:t>Unlike crisis management, good project risk management often goes unnoticed</a:t>
            </a:r>
          </a:p>
          <a:p>
            <a:r>
              <a:rPr lang="en-US" sz="3200" dirty="0"/>
              <a:t>Well-run projects appear to be almost effortless, but a lot of work goes into running a project well</a:t>
            </a:r>
          </a:p>
          <a:p>
            <a:r>
              <a:rPr lang="en-US" sz="3200" dirty="0"/>
              <a:t>Project managers should strive to make their jobs look easy to reflect the results of well-run projects</a:t>
            </a:r>
          </a:p>
        </p:txBody>
      </p:sp>
      <p:sp>
        <p:nvSpPr>
          <p:cNvPr id="69637" name="Footer Placeholder 6"/>
          <p:cNvSpPr>
            <a:spLocks noGrp="1"/>
          </p:cNvSpPr>
          <p:nvPr>
            <p:ph type="ftr" sz="quarter" idx="10"/>
          </p:nvPr>
        </p:nvSpPr>
        <p:spPr bwMode="auto">
          <a:noFill/>
          <a:ln>
            <a:miter lim="800000"/>
            <a:headEnd/>
            <a:tailEnd/>
          </a:ln>
        </p:spPr>
        <p:txBody>
          <a:bodyPr/>
          <a:lstStyle/>
          <a:p>
            <a:r>
              <a:rPr lang="en-US"/>
              <a:t>Information Technology Project Management, Eighth Edition</a:t>
            </a:r>
            <a:endParaRPr lang="en-US" dirty="0"/>
          </a:p>
        </p:txBody>
      </p:sp>
      <p:sp>
        <p:nvSpPr>
          <p:cNvPr id="6" name="Slide Number Placeholder 5"/>
          <p:cNvSpPr>
            <a:spLocks noGrp="1"/>
          </p:cNvSpPr>
          <p:nvPr>
            <p:ph type="sldNum" sz="quarter" idx="11"/>
          </p:nvPr>
        </p:nvSpPr>
        <p:spPr/>
        <p:txBody>
          <a:bodyPr/>
          <a:lstStyle/>
          <a:p>
            <a:pPr>
              <a:defRPr/>
            </a:pPr>
            <a:fld id="{C022DA2C-E156-4E5C-B119-0689D3C0A598}" type="slidenum">
              <a:rPr lang="en-US" smtClean="0"/>
              <a:pPr>
                <a:defRPr/>
              </a:pPr>
              <a:t>22</a:t>
            </a:fld>
            <a:endParaRPr lang="en-US" dirty="0"/>
          </a:p>
        </p:txBody>
      </p:sp>
      <p:pic>
        <p:nvPicPr>
          <p:cNvPr id="8" name="Picture 7">
            <a:extLst>
              <a:ext uri="{FF2B5EF4-FFF2-40B4-BE49-F238E27FC236}">
                <a16:creationId xmlns:a16="http://schemas.microsoft.com/office/drawing/2014/main" id="{08853BF9-3CEF-4728-31A7-B6ADB47180C4}"/>
              </a:ext>
            </a:extLst>
          </p:cNvPr>
          <p:cNvPicPr>
            <a:picLocks noChangeAspect="1"/>
          </p:cNvPicPr>
          <p:nvPr/>
        </p:nvPicPr>
        <p:blipFill>
          <a:blip r:embed="rId3"/>
          <a:stretch>
            <a:fillRect/>
          </a:stretch>
        </p:blipFill>
        <p:spPr>
          <a:xfrm>
            <a:off x="-108036" y="2214059"/>
            <a:ext cx="238650" cy="2709534"/>
          </a:xfrm>
          <a:prstGeom prst="rect">
            <a:avLst/>
          </a:prstGeom>
        </p:spPr>
      </p:pic>
      <p:pic>
        <p:nvPicPr>
          <p:cNvPr id="9" name="Picture 8">
            <a:extLst>
              <a:ext uri="{FF2B5EF4-FFF2-40B4-BE49-F238E27FC236}">
                <a16:creationId xmlns:a16="http://schemas.microsoft.com/office/drawing/2014/main" id="{9B1E29FB-279D-A25D-5B00-5A6336C89212}"/>
              </a:ext>
            </a:extLst>
          </p:cNvPr>
          <p:cNvPicPr>
            <a:picLocks noChangeAspect="1"/>
          </p:cNvPicPr>
          <p:nvPr/>
        </p:nvPicPr>
        <p:blipFill>
          <a:blip r:embed="rId3"/>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1936DE38-BCD2-3888-F8B1-42749CE510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12" name="Picture 11">
            <a:extLst>
              <a:ext uri="{FF2B5EF4-FFF2-40B4-BE49-F238E27FC236}">
                <a16:creationId xmlns:a16="http://schemas.microsoft.com/office/drawing/2014/main" id="{24670EEF-46B2-5150-14B8-C2B74563CDDB}"/>
              </a:ext>
            </a:extLst>
          </p:cNvPr>
          <p:cNvPicPr>
            <a:picLocks noChangeAspect="1"/>
          </p:cNvPicPr>
          <p:nvPr/>
        </p:nvPicPr>
        <p:blipFill>
          <a:blip r:embed="rId5"/>
          <a:stretch>
            <a:fillRect/>
          </a:stretch>
        </p:blipFill>
        <p:spPr>
          <a:xfrm>
            <a:off x="2289771" y="6225364"/>
            <a:ext cx="9902229" cy="204838"/>
          </a:xfrm>
          <a:prstGeom prst="rect">
            <a:avLst/>
          </a:prstGeom>
        </p:spPr>
      </p:pic>
      <p:sp>
        <p:nvSpPr>
          <p:cNvPr id="13" name="TextBox 12">
            <a:extLst>
              <a:ext uri="{FF2B5EF4-FFF2-40B4-BE49-F238E27FC236}">
                <a16:creationId xmlns:a16="http://schemas.microsoft.com/office/drawing/2014/main" id="{84133896-D50B-4EC6-A81E-3D32E911E450}"/>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650377" y="543490"/>
            <a:ext cx="4503349" cy="523220"/>
          </a:xfrm>
          <a:prstGeom prst="rect">
            <a:avLst/>
          </a:prstGeom>
          <a:noFill/>
        </p:spPr>
        <p:txBody>
          <a:bodyPr wrap="none" rtlCol="0">
            <a:spAutoFit/>
          </a:bodyPr>
          <a:lstStyle/>
          <a:p>
            <a:r>
              <a:rPr lang="en-US" sz="2800" b="1" i="0" u="none" strike="noStrike" baseline="0" dirty="0">
                <a:solidFill>
                  <a:schemeClr val="accent2"/>
                </a:solidFill>
                <a:latin typeface="Cambria,Bold"/>
              </a:rPr>
              <a:t>Monitor and Control Risks</a:t>
            </a:r>
            <a:endParaRPr lang="en-US" sz="4000" dirty="0">
              <a:solidFill>
                <a:schemeClr val="accent2"/>
              </a:solidFill>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664ED0C2-A820-9F89-74F4-D0C5B48CF064}"/>
              </a:ext>
            </a:extLst>
          </p:cNvPr>
          <p:cNvPicPr>
            <a:picLocks noChangeAspect="1"/>
          </p:cNvPicPr>
          <p:nvPr/>
        </p:nvPicPr>
        <p:blipFill>
          <a:blip r:embed="rId7"/>
          <a:stretch>
            <a:fillRect/>
          </a:stretch>
        </p:blipFill>
        <p:spPr>
          <a:xfrm>
            <a:off x="1333500" y="1338262"/>
            <a:ext cx="9525000" cy="4181475"/>
          </a:xfrm>
          <a:prstGeom prst="rect">
            <a:avLst/>
          </a:prstGeom>
        </p:spPr>
      </p:pic>
      <p:sp>
        <p:nvSpPr>
          <p:cNvPr id="15" name="TextBox 14">
            <a:extLst>
              <a:ext uri="{FF2B5EF4-FFF2-40B4-BE49-F238E27FC236}">
                <a16:creationId xmlns:a16="http://schemas.microsoft.com/office/drawing/2014/main" id="{7FF4055E-0C98-9291-8A1B-FF549C30D671}"/>
              </a:ext>
            </a:extLst>
          </p:cNvPr>
          <p:cNvSpPr txBox="1"/>
          <p:nvPr/>
        </p:nvSpPr>
        <p:spPr>
          <a:xfrm>
            <a:off x="8691418" y="5108634"/>
            <a:ext cx="3121891" cy="707886"/>
          </a:xfrm>
          <a:prstGeom prst="rect">
            <a:avLst/>
          </a:prstGeom>
          <a:noFill/>
        </p:spPr>
        <p:txBody>
          <a:bodyPr wrap="square">
            <a:spAutoFit/>
          </a:bodyPr>
          <a:lstStyle/>
          <a:p>
            <a:pPr algn="l"/>
            <a:r>
              <a:rPr lang="en-US" sz="2000" b="1" i="0" u="none" strike="noStrike" baseline="0" dirty="0">
                <a:solidFill>
                  <a:srgbClr val="FF0000"/>
                </a:solidFill>
                <a:latin typeface="GillSansMT,Bold"/>
              </a:rPr>
              <a:t>Goal: Change requests,</a:t>
            </a:r>
          </a:p>
          <a:p>
            <a:pPr algn="l"/>
            <a:r>
              <a:rPr lang="en-US" sz="2000" b="1" i="0" u="none" strike="noStrike" baseline="0" dirty="0">
                <a:solidFill>
                  <a:srgbClr val="FF0000"/>
                </a:solidFill>
                <a:latin typeface="GillSansMT,Bold"/>
              </a:rPr>
              <a:t>updates</a:t>
            </a:r>
            <a:endParaRPr lang="ar-EG" sz="2000" dirty="0"/>
          </a:p>
        </p:txBody>
      </p:sp>
    </p:spTree>
    <p:custDataLst>
      <p:tags r:id="rId1"/>
    </p:custDataLst>
    <p:extLst>
      <p:ext uri="{BB962C8B-B14F-4D97-AF65-F5344CB8AC3E}">
        <p14:creationId xmlns:p14="http://schemas.microsoft.com/office/powerpoint/2010/main" val="3760877059"/>
      </p:ext>
    </p:extLst>
  </p:cSld>
  <p:clrMapOvr>
    <a:masterClrMapping/>
  </p:clrMapOvr>
  <mc:AlternateContent xmlns:mc="http://schemas.openxmlformats.org/markup-compatibility/2006" xmlns:p14="http://schemas.microsoft.com/office/powerpoint/2010/main">
    <mc:Choice Requires="p14">
      <p:transition spd="slow" p14:dur="2000" advTm="163501"/>
    </mc:Choice>
    <mc:Fallback xmlns="">
      <p:transition spd="slow" advTm="16350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11" name="TextBox 10">
            <a:extLst>
              <a:ext uri="{FF2B5EF4-FFF2-40B4-BE49-F238E27FC236}">
                <a16:creationId xmlns:a16="http://schemas.microsoft.com/office/drawing/2014/main" id="{6C7A32F2-C4B5-226E-313C-20BD4F9BCBF9}"/>
              </a:ext>
            </a:extLst>
          </p:cNvPr>
          <p:cNvSpPr txBox="1"/>
          <p:nvPr/>
        </p:nvSpPr>
        <p:spPr>
          <a:xfrm>
            <a:off x="651740" y="2387938"/>
            <a:ext cx="11244696" cy="1200329"/>
          </a:xfrm>
          <a:prstGeom prst="rect">
            <a:avLst/>
          </a:prstGeom>
          <a:noFill/>
        </p:spPr>
        <p:txBody>
          <a:bodyPr wrap="square">
            <a:spAutoFit/>
          </a:bodyPr>
          <a:lstStyle/>
          <a:p>
            <a:r>
              <a:rPr lang="en-US" sz="2400" b="1" i="0" u="none" strike="noStrike" baseline="0" dirty="0">
                <a:latin typeface="Calibri" panose="020F0502020204030204" pitchFamily="34" charset="0"/>
              </a:rPr>
              <a:t>As in other monitor and controlling activities, it is assumed you have performed all the </a:t>
            </a:r>
            <a:r>
              <a:rPr lang="en-US" sz="2400" b="1" dirty="0">
                <a:latin typeface="Calibri" panose="020F0502020204030204" pitchFamily="34" charset="0"/>
              </a:rPr>
              <a:t>necessary elements to identify and quantify project risk, and have a created the necessary strategies to respond to risk on the project. </a:t>
            </a:r>
            <a:endParaRPr lang="en-US" sz="2400" b="1" i="1" dirty="0">
              <a:latin typeface="Calibri,Italic"/>
            </a:endParaRPr>
          </a:p>
        </p:txBody>
      </p:sp>
      <p:sp>
        <p:nvSpPr>
          <p:cNvPr id="12" name="TextBox 11">
            <a:extLst>
              <a:ext uri="{FF2B5EF4-FFF2-40B4-BE49-F238E27FC236}">
                <a16:creationId xmlns:a16="http://schemas.microsoft.com/office/drawing/2014/main" id="{0743B674-7E6F-E843-5BE5-F42ACA829081}"/>
              </a:ext>
            </a:extLst>
          </p:cNvPr>
          <p:cNvSpPr txBox="1"/>
          <p:nvPr/>
        </p:nvSpPr>
        <p:spPr>
          <a:xfrm>
            <a:off x="3117917" y="504014"/>
            <a:ext cx="4503349" cy="523220"/>
          </a:xfrm>
          <a:prstGeom prst="rect">
            <a:avLst/>
          </a:prstGeom>
          <a:noFill/>
        </p:spPr>
        <p:txBody>
          <a:bodyPr wrap="none" rtlCol="0">
            <a:spAutoFit/>
          </a:bodyPr>
          <a:lstStyle/>
          <a:p>
            <a:r>
              <a:rPr lang="en-US" sz="2800" b="1" i="0" u="none" strike="noStrike" baseline="0" dirty="0">
                <a:solidFill>
                  <a:schemeClr val="accent2"/>
                </a:solidFill>
                <a:latin typeface="Cambria,Bold"/>
              </a:rPr>
              <a:t>Monitor and Control Risks</a:t>
            </a:r>
            <a:endParaRPr lang="en-US" sz="4000" dirty="0">
              <a:solidFill>
                <a:schemeClr val="accent2"/>
              </a:solidFill>
              <a:cs typeface="Tajawal Medium" panose="00000600000000000000" pitchFamily="2" charset="-78"/>
            </a:endParaRPr>
          </a:p>
        </p:txBody>
      </p:sp>
      <p:sp>
        <p:nvSpPr>
          <p:cNvPr id="9" name="TextBox 8">
            <a:extLst>
              <a:ext uri="{FF2B5EF4-FFF2-40B4-BE49-F238E27FC236}">
                <a16:creationId xmlns:a16="http://schemas.microsoft.com/office/drawing/2014/main" id="{1D1344AB-D380-3450-3F5A-7FA8810B895D}"/>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488476078"/>
      </p:ext>
    </p:extLst>
  </p:cSld>
  <p:clrMapOvr>
    <a:masterClrMapping/>
  </p:clrMapOvr>
  <mc:AlternateContent xmlns:mc="http://schemas.openxmlformats.org/markup-compatibility/2006" xmlns:p14="http://schemas.microsoft.com/office/powerpoint/2010/main">
    <mc:Choice Requires="p14">
      <p:transition spd="slow" p14:dur="2000" advTm="32982"/>
    </mc:Choice>
    <mc:Fallback xmlns="">
      <p:transition spd="slow" advTm="3298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11" name="TextBox 10">
            <a:extLst>
              <a:ext uri="{FF2B5EF4-FFF2-40B4-BE49-F238E27FC236}">
                <a16:creationId xmlns:a16="http://schemas.microsoft.com/office/drawing/2014/main" id="{2B315B94-D260-2FAF-A6C1-89977FC07B75}"/>
              </a:ext>
            </a:extLst>
          </p:cNvPr>
          <p:cNvSpPr txBox="1"/>
          <p:nvPr/>
        </p:nvSpPr>
        <p:spPr>
          <a:xfrm>
            <a:off x="1874165" y="1368223"/>
            <a:ext cx="10039927" cy="830997"/>
          </a:xfrm>
          <a:prstGeom prst="rect">
            <a:avLst/>
          </a:prstGeom>
          <a:noFill/>
        </p:spPr>
        <p:txBody>
          <a:bodyPr wrap="square">
            <a:spAutoFit/>
          </a:bodyPr>
          <a:lstStyle/>
          <a:p>
            <a:r>
              <a:rPr lang="ar-EG" sz="2400" dirty="0"/>
              <a:t>Part of the process of monitoring and controlling risks is to perform risk reassessments of the project on a regular basis:</a:t>
            </a:r>
          </a:p>
        </p:txBody>
      </p:sp>
      <p:sp>
        <p:nvSpPr>
          <p:cNvPr id="12" name="TextBox 11">
            <a:extLst>
              <a:ext uri="{FF2B5EF4-FFF2-40B4-BE49-F238E27FC236}">
                <a16:creationId xmlns:a16="http://schemas.microsoft.com/office/drawing/2014/main" id="{5A9980D6-560C-BF0D-5402-91DA0A8252F0}"/>
              </a:ext>
            </a:extLst>
          </p:cNvPr>
          <p:cNvSpPr txBox="1"/>
          <p:nvPr/>
        </p:nvSpPr>
        <p:spPr>
          <a:xfrm>
            <a:off x="3117917" y="504014"/>
            <a:ext cx="4503349" cy="523220"/>
          </a:xfrm>
          <a:prstGeom prst="rect">
            <a:avLst/>
          </a:prstGeom>
          <a:noFill/>
        </p:spPr>
        <p:txBody>
          <a:bodyPr wrap="none" rtlCol="0">
            <a:spAutoFit/>
          </a:bodyPr>
          <a:lstStyle/>
          <a:p>
            <a:r>
              <a:rPr lang="en-US" sz="2800" b="1" i="0" u="none" strike="noStrike" baseline="0" dirty="0">
                <a:solidFill>
                  <a:schemeClr val="accent2"/>
                </a:solidFill>
                <a:latin typeface="Cambria,Bold"/>
              </a:rPr>
              <a:t>Monitor and Control Risks</a:t>
            </a:r>
            <a:endParaRPr lang="en-US" sz="4000" dirty="0">
              <a:solidFill>
                <a:schemeClr val="accent2"/>
              </a:solidFill>
              <a:cs typeface="Tajawal Medium" panose="00000600000000000000" pitchFamily="2" charset="-78"/>
            </a:endParaRPr>
          </a:p>
        </p:txBody>
      </p:sp>
      <p:graphicFrame>
        <p:nvGraphicFramePr>
          <p:cNvPr id="13" name="Diagram 12">
            <a:extLst>
              <a:ext uri="{FF2B5EF4-FFF2-40B4-BE49-F238E27FC236}">
                <a16:creationId xmlns:a16="http://schemas.microsoft.com/office/drawing/2014/main" id="{1C6FF4C5-99A5-A6C8-B521-9D2EA9F14875}"/>
              </a:ext>
            </a:extLst>
          </p:cNvPr>
          <p:cNvGraphicFramePr/>
          <p:nvPr/>
        </p:nvGraphicFramePr>
        <p:xfrm>
          <a:off x="1274619" y="2311270"/>
          <a:ext cx="10150764" cy="36379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 name="TextBox 8">
            <a:extLst>
              <a:ext uri="{FF2B5EF4-FFF2-40B4-BE49-F238E27FC236}">
                <a16:creationId xmlns:a16="http://schemas.microsoft.com/office/drawing/2014/main" id="{E493D779-5606-012D-2A5D-2C145D851BD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311690333"/>
      </p:ext>
    </p:extLst>
  </p:cSld>
  <p:clrMapOvr>
    <a:masterClrMapping/>
  </p:clrMapOvr>
  <mc:AlternateContent xmlns:mc="http://schemas.openxmlformats.org/markup-compatibility/2006" xmlns:p14="http://schemas.microsoft.com/office/powerpoint/2010/main">
    <mc:Choice Requires="p14">
      <p:transition spd="slow" p14:dur="2000" advTm="150191"/>
    </mc:Choice>
    <mc:Fallback xmlns="">
      <p:transition spd="slow" advTm="15019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67267"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Audits and Reviews</a:t>
            </a:r>
            <a:endParaRPr lang="en-US" sz="4400" dirty="0">
              <a:solidFill>
                <a:schemeClr val="accent2"/>
              </a:solidFill>
              <a:cs typeface="Tajawal Medium" panose="00000600000000000000" pitchFamily="2" charset="-78"/>
            </a:endParaRPr>
          </a:p>
        </p:txBody>
      </p:sp>
      <p:sp>
        <p:nvSpPr>
          <p:cNvPr id="10" name="TextBox 9">
            <a:extLst>
              <a:ext uri="{FF2B5EF4-FFF2-40B4-BE49-F238E27FC236}">
                <a16:creationId xmlns:a16="http://schemas.microsoft.com/office/drawing/2014/main" id="{40DCBC57-F584-3C03-F0D0-B42BF259624C}"/>
              </a:ext>
            </a:extLst>
          </p:cNvPr>
          <p:cNvSpPr txBox="1"/>
          <p:nvPr/>
        </p:nvSpPr>
        <p:spPr>
          <a:xfrm>
            <a:off x="341092" y="1727173"/>
            <a:ext cx="11199168" cy="3970318"/>
          </a:xfrm>
          <a:prstGeom prst="rect">
            <a:avLst/>
          </a:prstGeom>
          <a:noFill/>
        </p:spPr>
        <p:txBody>
          <a:bodyPr wrap="square">
            <a:spAutoFit/>
          </a:bodyPr>
          <a:lstStyle/>
          <a:p>
            <a:pPr marL="457200" indent="-457200" algn="justLow">
              <a:buFont typeface="Wingdings" panose="05000000000000000000" pitchFamily="2" charset="2"/>
              <a:buChar char="q"/>
            </a:pPr>
            <a:r>
              <a:rPr lang="en-US" sz="2800" b="0" i="0" u="none" strike="noStrike" baseline="0" dirty="0">
                <a:latin typeface="Calibri" panose="020F0502020204030204" pitchFamily="34" charset="0"/>
              </a:rPr>
              <a:t>In most large organizations, there are individuals who specialize in risk auditing and conducting </a:t>
            </a:r>
            <a:r>
              <a:rPr lang="en-US" sz="2800" dirty="0">
                <a:latin typeface="Calibri" panose="020F0502020204030204" pitchFamily="34" charset="0"/>
              </a:rPr>
              <a:t>risk reviews. </a:t>
            </a:r>
            <a:endParaRPr lang="en-US" sz="2800" b="0" i="0" u="none" strike="noStrike" baseline="0" dirty="0">
              <a:latin typeface="Calibri" panose="020F0502020204030204" pitchFamily="34" charset="0"/>
            </a:endParaRPr>
          </a:p>
          <a:p>
            <a:pPr marL="457200" indent="-457200" algn="justLow">
              <a:buFont typeface="Wingdings" panose="05000000000000000000" pitchFamily="2" charset="2"/>
              <a:buChar char="q"/>
            </a:pPr>
            <a:r>
              <a:rPr lang="en-US" sz="2800" b="0" i="0" u="none" strike="noStrike" baseline="0" dirty="0">
                <a:latin typeface="Calibri" panose="020F0502020204030204" pitchFamily="34" charset="0"/>
              </a:rPr>
              <a:t>You would do well to learn as much as you can from these individuals about project risk - it </a:t>
            </a:r>
            <a:r>
              <a:rPr lang="en-US" sz="2800" dirty="0">
                <a:latin typeface="Calibri" panose="020F0502020204030204" pitchFamily="34" charset="0"/>
              </a:rPr>
              <a:t>will help you do a better job of identifying risks and planning risk responses. </a:t>
            </a:r>
          </a:p>
          <a:p>
            <a:pPr marL="457200" indent="-457200" algn="justLow">
              <a:buFont typeface="Wingdings" panose="05000000000000000000" pitchFamily="2" charset="2"/>
              <a:buChar char="q"/>
            </a:pPr>
            <a:r>
              <a:rPr lang="en-US" sz="2800" dirty="0">
                <a:latin typeface="Calibri" panose="020F0502020204030204" pitchFamily="34" charset="0"/>
              </a:rPr>
              <a:t>Usually, risk audits are periodically scheduled throughout the project. </a:t>
            </a:r>
          </a:p>
          <a:p>
            <a:pPr marL="457200" indent="-457200" algn="justLow">
              <a:buFont typeface="Wingdings" panose="05000000000000000000" pitchFamily="2" charset="2"/>
              <a:buChar char="q"/>
            </a:pPr>
            <a:r>
              <a:rPr lang="en-US" sz="2800" dirty="0">
                <a:latin typeface="Calibri" panose="020F0502020204030204" pitchFamily="34" charset="0"/>
              </a:rPr>
              <a:t>They are typically conducted by people outside of your immediate organization. </a:t>
            </a:r>
          </a:p>
          <a:p>
            <a:pPr algn="justLow"/>
            <a:r>
              <a:rPr lang="en-US" sz="2800" dirty="0">
                <a:latin typeface="Calibri" panose="020F0502020204030204" pitchFamily="34" charset="0"/>
              </a:rPr>
              <a:t>                                               </a:t>
            </a:r>
            <a:r>
              <a:rPr lang="en-US" sz="2800" b="1" dirty="0">
                <a:solidFill>
                  <a:srgbClr val="FF0000"/>
                </a:solidFill>
                <a:latin typeface="Calibri" panose="020F0502020204030204" pitchFamily="34" charset="0"/>
              </a:rPr>
              <a:t>Why do you think that is so?</a:t>
            </a:r>
            <a:endParaRPr lang="ar-EG" sz="2800" b="1" dirty="0">
              <a:solidFill>
                <a:srgbClr val="FF0000"/>
              </a:solidFill>
            </a:endParaRPr>
          </a:p>
        </p:txBody>
      </p:sp>
      <p:sp>
        <p:nvSpPr>
          <p:cNvPr id="11" name="TextBox 10">
            <a:extLst>
              <a:ext uri="{FF2B5EF4-FFF2-40B4-BE49-F238E27FC236}">
                <a16:creationId xmlns:a16="http://schemas.microsoft.com/office/drawing/2014/main" id="{4D582739-B62A-5E1A-4485-355A50BF1A57}"/>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487661214"/>
      </p:ext>
    </p:extLst>
  </p:cSld>
  <p:clrMapOvr>
    <a:masterClrMapping/>
  </p:clrMapOvr>
  <mc:AlternateContent xmlns:mc="http://schemas.openxmlformats.org/markup-compatibility/2006" xmlns:p14="http://schemas.microsoft.com/office/powerpoint/2010/main">
    <mc:Choice Requires="p14">
      <p:transition spd="slow" p14:dur="2000" advTm="192549"/>
    </mc:Choice>
    <mc:Fallback xmlns="">
      <p:transition spd="slow" advTm="19254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89352" cy="523220"/>
          </a:xfrm>
          <a:prstGeom prst="rect">
            <a:avLst/>
          </a:prstGeom>
          <a:noFill/>
        </p:spPr>
        <p:txBody>
          <a:bodyPr wrap="none" rtlCol="0">
            <a:spAutoFit/>
          </a:bodyPr>
          <a:lstStyle/>
          <a:p>
            <a:r>
              <a:rPr lang="en-US" sz="2800" b="1" i="0" u="none" strike="noStrike" baseline="0" dirty="0">
                <a:solidFill>
                  <a:schemeClr val="accent2"/>
                </a:solidFill>
                <a:latin typeface="Cambria,Bold"/>
              </a:rPr>
              <a:t>Risk Audits and Reviews</a:t>
            </a:r>
            <a:endParaRPr lang="en-US" sz="4000" dirty="0">
              <a:solidFill>
                <a:schemeClr val="accent2"/>
              </a:solidFill>
              <a:cs typeface="Tajawal Medium" panose="00000600000000000000" pitchFamily="2" charset="-78"/>
            </a:endParaRPr>
          </a:p>
        </p:txBody>
      </p:sp>
      <p:sp>
        <p:nvSpPr>
          <p:cNvPr id="10" name="TextBox 9">
            <a:extLst>
              <a:ext uri="{FF2B5EF4-FFF2-40B4-BE49-F238E27FC236}">
                <a16:creationId xmlns:a16="http://schemas.microsoft.com/office/drawing/2014/main" id="{5125A4E8-4C9C-969C-2513-37FAD835B9EB}"/>
              </a:ext>
            </a:extLst>
          </p:cNvPr>
          <p:cNvSpPr txBox="1"/>
          <p:nvPr/>
        </p:nvSpPr>
        <p:spPr>
          <a:xfrm>
            <a:off x="822037" y="1554782"/>
            <a:ext cx="11055926" cy="523220"/>
          </a:xfrm>
          <a:prstGeom prst="rect">
            <a:avLst/>
          </a:prstGeom>
          <a:noFill/>
        </p:spPr>
        <p:txBody>
          <a:bodyPr wrap="square">
            <a:spAutoFit/>
          </a:bodyPr>
          <a:lstStyle/>
          <a:p>
            <a:r>
              <a:rPr lang="en-US" sz="2800" b="1" i="0" u="none" strike="noStrike" baseline="0" dirty="0">
                <a:solidFill>
                  <a:srgbClr val="00B0F0"/>
                </a:solidFill>
                <a:latin typeface="Calibri" panose="020F0502020204030204" pitchFamily="34" charset="0"/>
                <a:cs typeface="+mj-cs"/>
              </a:rPr>
              <a:t>There are several reasons why auditors are not part of the project team:</a:t>
            </a:r>
            <a:endParaRPr lang="ar-EG" sz="2800" b="1" dirty="0">
              <a:solidFill>
                <a:srgbClr val="00B0F0"/>
              </a:solidFill>
              <a:cs typeface="+mj-cs"/>
            </a:endParaRPr>
          </a:p>
        </p:txBody>
      </p:sp>
      <p:sp>
        <p:nvSpPr>
          <p:cNvPr id="11" name="Flowchart: Terminator 10">
            <a:extLst>
              <a:ext uri="{FF2B5EF4-FFF2-40B4-BE49-F238E27FC236}">
                <a16:creationId xmlns:a16="http://schemas.microsoft.com/office/drawing/2014/main" id="{F29B4D89-4EAC-F21A-7B36-19CB6A411D13}"/>
              </a:ext>
            </a:extLst>
          </p:cNvPr>
          <p:cNvSpPr/>
          <p:nvPr/>
        </p:nvSpPr>
        <p:spPr>
          <a:xfrm>
            <a:off x="3603208" y="2197130"/>
            <a:ext cx="4996873" cy="1115357"/>
          </a:xfrm>
          <a:prstGeom prst="flowChartTerminator">
            <a:avLst/>
          </a:prstGeom>
          <a:ln/>
        </p:spPr>
        <p:style>
          <a:lnRef idx="1">
            <a:schemeClr val="accent2"/>
          </a:lnRef>
          <a:fillRef idx="2">
            <a:schemeClr val="accent2"/>
          </a:fillRef>
          <a:effectRef idx="1">
            <a:schemeClr val="accent2"/>
          </a:effectRef>
          <a:fontRef idx="minor">
            <a:schemeClr val="dk1"/>
          </a:fontRef>
        </p:style>
        <p:txBody>
          <a:bodyPr rtlCol="1" anchor="ctr"/>
          <a:lstStyle/>
          <a:p>
            <a:pPr algn="ctr"/>
            <a:r>
              <a:rPr lang="en-US" sz="3200" b="1" i="0" u="none" strike="noStrike" baseline="0" dirty="0">
                <a:latin typeface="Calibri" panose="020F0502020204030204" pitchFamily="34" charset="0"/>
              </a:rPr>
              <a:t>Provides for an objective review of risks</a:t>
            </a:r>
            <a:endParaRPr lang="ar-EG" sz="3200" b="1" dirty="0"/>
          </a:p>
        </p:txBody>
      </p:sp>
      <p:sp>
        <p:nvSpPr>
          <p:cNvPr id="12" name="Teardrop 11">
            <a:extLst>
              <a:ext uri="{FF2B5EF4-FFF2-40B4-BE49-F238E27FC236}">
                <a16:creationId xmlns:a16="http://schemas.microsoft.com/office/drawing/2014/main" id="{88C03239-7BDA-F05E-68EC-6E6E1F9952F0}"/>
              </a:ext>
            </a:extLst>
          </p:cNvPr>
          <p:cNvSpPr/>
          <p:nvPr/>
        </p:nvSpPr>
        <p:spPr>
          <a:xfrm>
            <a:off x="330040" y="3751510"/>
            <a:ext cx="5587808" cy="1529733"/>
          </a:xfrm>
          <a:prstGeom prst="teardrop">
            <a:avLst/>
          </a:prstGeom>
          <a:ln/>
        </p:spPr>
        <p:style>
          <a:lnRef idx="1">
            <a:schemeClr val="accent4"/>
          </a:lnRef>
          <a:fillRef idx="2">
            <a:schemeClr val="accent4"/>
          </a:fillRef>
          <a:effectRef idx="1">
            <a:schemeClr val="accent4"/>
          </a:effectRef>
          <a:fontRef idx="minor">
            <a:schemeClr val="dk1"/>
          </a:fontRef>
        </p:style>
        <p:txBody>
          <a:bodyPr rtlCol="1" anchor="ctr"/>
          <a:lstStyle/>
          <a:p>
            <a:pPr algn="ctr"/>
            <a:r>
              <a:rPr lang="en-US" sz="2400" b="1" dirty="0"/>
              <a:t>Provides a fresh pair of eyes to review risk elements from a different perspective</a:t>
            </a:r>
            <a:endParaRPr lang="ar-EG" sz="2400" b="1" dirty="0"/>
          </a:p>
        </p:txBody>
      </p:sp>
      <p:sp>
        <p:nvSpPr>
          <p:cNvPr id="13" name="Rectangle: Rounded Corners 12">
            <a:extLst>
              <a:ext uri="{FF2B5EF4-FFF2-40B4-BE49-F238E27FC236}">
                <a16:creationId xmlns:a16="http://schemas.microsoft.com/office/drawing/2014/main" id="{C2324400-04C3-75FD-17FB-F76A4EE6B3FB}"/>
              </a:ext>
            </a:extLst>
          </p:cNvPr>
          <p:cNvSpPr/>
          <p:nvPr/>
        </p:nvSpPr>
        <p:spPr>
          <a:xfrm>
            <a:off x="6761017" y="3685309"/>
            <a:ext cx="4756727" cy="1238284"/>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sz="2800" b="1" dirty="0"/>
              <a:t>Can help identify risks not considered by the team</a:t>
            </a:r>
            <a:endParaRPr lang="ar-EG" sz="2800" b="1" dirty="0"/>
          </a:p>
        </p:txBody>
      </p:sp>
      <p:sp>
        <p:nvSpPr>
          <p:cNvPr id="14" name="TextBox 13">
            <a:extLst>
              <a:ext uri="{FF2B5EF4-FFF2-40B4-BE49-F238E27FC236}">
                <a16:creationId xmlns:a16="http://schemas.microsoft.com/office/drawing/2014/main" id="{9704023F-E79E-A9C0-E2D1-5984C38D6F7B}"/>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102075510"/>
      </p:ext>
    </p:extLst>
  </p:cSld>
  <p:clrMapOvr>
    <a:masterClrMapping/>
  </p:clrMapOvr>
  <mc:AlternateContent xmlns:mc="http://schemas.openxmlformats.org/markup-compatibility/2006" xmlns:p14="http://schemas.microsoft.com/office/powerpoint/2010/main">
    <mc:Choice Requires="p14">
      <p:transition spd="slow" p14:dur="2000" advTm="85598"/>
    </mc:Choice>
    <mc:Fallback xmlns="">
      <p:transition spd="slow" advTm="855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7" y="543490"/>
            <a:ext cx="5141600" cy="523220"/>
          </a:xfrm>
          <a:prstGeom prst="rect">
            <a:avLst/>
          </a:prstGeom>
          <a:noFill/>
        </p:spPr>
        <p:txBody>
          <a:bodyPr wrap="none" rtlCol="0">
            <a:spAutoFit/>
          </a:bodyPr>
          <a:lstStyle/>
          <a:p>
            <a:r>
              <a:rPr lang="en-US" sz="2800" b="1" i="0" u="none" strike="noStrike" baseline="0" dirty="0">
                <a:solidFill>
                  <a:srgbClr val="DB6413"/>
                </a:solidFill>
                <a:latin typeface="GillSansMT"/>
              </a:rPr>
              <a:t>Risk reassessment or risk reviews</a:t>
            </a:r>
            <a:endParaRPr lang="en-US" sz="4000" b="1" dirty="0">
              <a:solidFill>
                <a:srgbClr val="DB6413"/>
              </a:solidFill>
              <a:cs typeface="Tajawal Medium" panose="00000600000000000000" pitchFamily="2" charset="-78"/>
            </a:endParaRPr>
          </a:p>
        </p:txBody>
      </p:sp>
      <p:sp>
        <p:nvSpPr>
          <p:cNvPr id="11" name="TextBox 10">
            <a:extLst>
              <a:ext uri="{FF2B5EF4-FFF2-40B4-BE49-F238E27FC236}">
                <a16:creationId xmlns:a16="http://schemas.microsoft.com/office/drawing/2014/main" id="{908CFD86-87DE-8FF3-FDE9-4CEB80C71E72}"/>
              </a:ext>
            </a:extLst>
          </p:cNvPr>
          <p:cNvSpPr txBox="1"/>
          <p:nvPr/>
        </p:nvSpPr>
        <p:spPr>
          <a:xfrm>
            <a:off x="2923953" y="1641045"/>
            <a:ext cx="7536872" cy="1384995"/>
          </a:xfrm>
          <a:prstGeom prst="rect">
            <a:avLst/>
          </a:prstGeom>
          <a:noFill/>
        </p:spPr>
        <p:txBody>
          <a:bodyPr wrap="square">
            <a:spAutoFit/>
          </a:bodyPr>
          <a:lstStyle/>
          <a:p>
            <a:pPr marL="285750" indent="-285750">
              <a:buFont typeface="Wingdings" panose="05000000000000000000" pitchFamily="2" charset="2"/>
              <a:buChar char="q"/>
            </a:pPr>
            <a:r>
              <a:rPr lang="en-US" sz="2800" b="0" i="0" u="none" strike="noStrike" baseline="0" dirty="0">
                <a:solidFill>
                  <a:srgbClr val="464653"/>
                </a:solidFill>
                <a:latin typeface="GillSansMT"/>
              </a:rPr>
              <a:t>Periodic and scheduled</a:t>
            </a:r>
          </a:p>
          <a:p>
            <a:pPr marL="285750" indent="-285750" algn="l">
              <a:buFont typeface="Wingdings" panose="05000000000000000000" pitchFamily="2" charset="2"/>
              <a:buChar char="q"/>
            </a:pPr>
            <a:r>
              <a:rPr lang="en-US" sz="2800" b="0" i="0" u="none" strike="noStrike" baseline="0" dirty="0">
                <a:solidFill>
                  <a:srgbClr val="464653"/>
                </a:solidFill>
                <a:latin typeface="GillSansMT"/>
              </a:rPr>
              <a:t>Should occur to determine if any risk priorities or ratings have Changed</a:t>
            </a:r>
          </a:p>
        </p:txBody>
      </p:sp>
      <p:sp>
        <p:nvSpPr>
          <p:cNvPr id="13" name="TextBox 12">
            <a:extLst>
              <a:ext uri="{FF2B5EF4-FFF2-40B4-BE49-F238E27FC236}">
                <a16:creationId xmlns:a16="http://schemas.microsoft.com/office/drawing/2014/main" id="{F89F0D3B-F028-0FFC-125D-0E1930DAE7BF}"/>
              </a:ext>
            </a:extLst>
          </p:cNvPr>
          <p:cNvSpPr txBox="1"/>
          <p:nvPr/>
        </p:nvSpPr>
        <p:spPr>
          <a:xfrm>
            <a:off x="1014365" y="3121539"/>
            <a:ext cx="6225308" cy="584775"/>
          </a:xfrm>
          <a:prstGeom prst="rect">
            <a:avLst/>
          </a:prstGeom>
          <a:noFill/>
        </p:spPr>
        <p:txBody>
          <a:bodyPr wrap="square">
            <a:spAutoFit/>
          </a:bodyPr>
          <a:lstStyle/>
          <a:p>
            <a:r>
              <a:rPr lang="en-US" sz="3200" b="1" i="0" u="none" strike="noStrike" baseline="0" dirty="0">
                <a:solidFill>
                  <a:srgbClr val="FF0000"/>
                </a:solidFill>
                <a:latin typeface="GillSansMT"/>
              </a:rPr>
              <a:t>Risk audits</a:t>
            </a:r>
            <a:endParaRPr lang="ar-EG" sz="3200" b="1" dirty="0">
              <a:solidFill>
                <a:srgbClr val="FF0000"/>
              </a:solidFill>
            </a:endParaRPr>
          </a:p>
        </p:txBody>
      </p:sp>
      <p:sp>
        <p:nvSpPr>
          <p:cNvPr id="15" name="TextBox 14">
            <a:extLst>
              <a:ext uri="{FF2B5EF4-FFF2-40B4-BE49-F238E27FC236}">
                <a16:creationId xmlns:a16="http://schemas.microsoft.com/office/drawing/2014/main" id="{FA84F5AD-C5EF-7671-7E7D-704F75D31243}"/>
              </a:ext>
            </a:extLst>
          </p:cNvPr>
          <p:cNvSpPr txBox="1"/>
          <p:nvPr/>
        </p:nvSpPr>
        <p:spPr>
          <a:xfrm>
            <a:off x="2549237" y="3788873"/>
            <a:ext cx="10178473" cy="1077218"/>
          </a:xfrm>
          <a:prstGeom prst="rect">
            <a:avLst/>
          </a:prstGeom>
          <a:noFill/>
        </p:spPr>
        <p:txBody>
          <a:bodyPr wrap="square">
            <a:spAutoFit/>
          </a:bodyPr>
          <a:lstStyle/>
          <a:p>
            <a:pPr marL="457200" indent="-457200">
              <a:buFont typeface="Wingdings" panose="05000000000000000000" pitchFamily="2" charset="2"/>
              <a:buChar char="q"/>
            </a:pPr>
            <a:r>
              <a:rPr lang="en-US" sz="3200" b="0" i="0" u="none" strike="noStrike" baseline="0" dirty="0">
                <a:solidFill>
                  <a:srgbClr val="464653"/>
                </a:solidFill>
                <a:latin typeface="GillSansMT"/>
              </a:rPr>
              <a:t>Carried out throughout project life</a:t>
            </a:r>
          </a:p>
          <a:p>
            <a:pPr marL="285750" indent="-285750">
              <a:buFont typeface="Wingdings" panose="05000000000000000000" pitchFamily="2" charset="2"/>
              <a:buChar char="q"/>
            </a:pPr>
            <a:r>
              <a:rPr lang="en-US" sz="3200" b="0" i="0" u="none" strike="noStrike" baseline="0" dirty="0">
                <a:solidFill>
                  <a:srgbClr val="464653"/>
                </a:solidFill>
                <a:latin typeface="GillSansMT"/>
              </a:rPr>
              <a:t>Typically performed by experts outside project team</a:t>
            </a:r>
            <a:endParaRPr lang="ar-EG" sz="4400" dirty="0"/>
          </a:p>
        </p:txBody>
      </p:sp>
      <p:sp>
        <p:nvSpPr>
          <p:cNvPr id="10" name="TextBox 9">
            <a:extLst>
              <a:ext uri="{FF2B5EF4-FFF2-40B4-BE49-F238E27FC236}">
                <a16:creationId xmlns:a16="http://schemas.microsoft.com/office/drawing/2014/main" id="{2AAB5D2B-659A-E2B4-C156-CBD2334B0D4E}"/>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541461055"/>
      </p:ext>
    </p:extLst>
  </p:cSld>
  <p:clrMapOvr>
    <a:masterClrMapping/>
  </p:clrMapOvr>
  <mc:AlternateContent xmlns:mc="http://schemas.openxmlformats.org/markup-compatibility/2006" xmlns:p14="http://schemas.microsoft.com/office/powerpoint/2010/main">
    <mc:Choice Requires="p14">
      <p:transition spd="slow" p14:dur="2000" advTm="175901"/>
    </mc:Choice>
    <mc:Fallback xmlns="">
      <p:transition spd="slow" advTm="17590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846088" cy="584775"/>
          </a:xfrm>
          <a:prstGeom prst="rect">
            <a:avLst/>
          </a:prstGeom>
          <a:noFill/>
        </p:spPr>
        <p:txBody>
          <a:bodyPr wrap="none" rtlCol="0">
            <a:spAutoFit/>
          </a:bodyPr>
          <a:lstStyle/>
          <a:p>
            <a:r>
              <a:rPr lang="en-US" sz="3200" b="1" i="0" u="none" strike="noStrike" baseline="0" dirty="0">
                <a:solidFill>
                  <a:schemeClr val="accent2"/>
                </a:solidFill>
                <a:latin typeface="GillSansMT"/>
              </a:rPr>
              <a:t>Risk reassessment or risk reviews</a:t>
            </a:r>
            <a:endParaRPr lang="en-US" sz="4400" b="1" dirty="0">
              <a:solidFill>
                <a:schemeClr val="accent2"/>
              </a:solidFill>
              <a:cs typeface="Tajawal Medium" panose="00000600000000000000" pitchFamily="2" charset="-78"/>
            </a:endParaRPr>
          </a:p>
        </p:txBody>
      </p:sp>
      <p:sp>
        <p:nvSpPr>
          <p:cNvPr id="10" name="TextBox 9">
            <a:extLst>
              <a:ext uri="{FF2B5EF4-FFF2-40B4-BE49-F238E27FC236}">
                <a16:creationId xmlns:a16="http://schemas.microsoft.com/office/drawing/2014/main" id="{4A828E3B-5C3A-4B93-A13C-E1486685EE98}"/>
              </a:ext>
            </a:extLst>
          </p:cNvPr>
          <p:cNvSpPr txBox="1"/>
          <p:nvPr/>
        </p:nvSpPr>
        <p:spPr>
          <a:xfrm>
            <a:off x="2216728" y="1299645"/>
            <a:ext cx="6225308" cy="584775"/>
          </a:xfrm>
          <a:prstGeom prst="rect">
            <a:avLst/>
          </a:prstGeom>
          <a:noFill/>
        </p:spPr>
        <p:txBody>
          <a:bodyPr wrap="square">
            <a:spAutoFit/>
          </a:bodyPr>
          <a:lstStyle/>
          <a:p>
            <a:pPr algn="ctr"/>
            <a:r>
              <a:rPr lang="en-US" sz="3200" b="1" i="0" u="none" strike="noStrike" baseline="0" dirty="0">
                <a:solidFill>
                  <a:srgbClr val="4F82BE"/>
                </a:solidFill>
                <a:latin typeface="Cambria,Bold"/>
              </a:rPr>
              <a:t>Additional Risk Tools</a:t>
            </a:r>
            <a:endParaRPr lang="ar-EG" sz="3200" dirty="0"/>
          </a:p>
        </p:txBody>
      </p:sp>
      <p:sp>
        <p:nvSpPr>
          <p:cNvPr id="12" name="TextBox 11">
            <a:extLst>
              <a:ext uri="{FF2B5EF4-FFF2-40B4-BE49-F238E27FC236}">
                <a16:creationId xmlns:a16="http://schemas.microsoft.com/office/drawing/2014/main" id="{6C0F0F8A-F210-9B91-26A2-8931A2DC0D03}"/>
              </a:ext>
            </a:extLst>
          </p:cNvPr>
          <p:cNvSpPr txBox="1"/>
          <p:nvPr/>
        </p:nvSpPr>
        <p:spPr>
          <a:xfrm>
            <a:off x="766617" y="1974363"/>
            <a:ext cx="10991274" cy="1015663"/>
          </a:xfrm>
          <a:prstGeom prst="rect">
            <a:avLst/>
          </a:prstGeom>
          <a:noFill/>
        </p:spPr>
        <p:txBody>
          <a:bodyPr wrap="square">
            <a:spAutoFit/>
          </a:bodyPr>
          <a:lstStyle/>
          <a:p>
            <a:r>
              <a:rPr lang="en-US" sz="2000" b="1" i="0" u="none" strike="noStrike" baseline="0" dirty="0">
                <a:latin typeface="Calibri,Bold"/>
              </a:rPr>
              <a:t>Variance and Trend </a:t>
            </a:r>
            <a:r>
              <a:rPr lang="en-US" sz="2000" b="0" i="0" u="none" strike="noStrike" baseline="0" dirty="0">
                <a:latin typeface="Calibri" panose="020F0502020204030204" pitchFamily="34" charset="0"/>
              </a:rPr>
              <a:t>analysis compares planned results to the actual results. Variance tools such </a:t>
            </a:r>
            <a:r>
              <a:rPr lang="en-US" sz="2000" dirty="0">
                <a:latin typeface="Calibri" panose="020F0502020204030204" pitchFamily="34" charset="0"/>
              </a:rPr>
              <a:t>as earned value analysis can be used for monitoring overall project performance. As a result, potential forecasts of deviation at the project’s completion from cost and schedule targets are possible.</a:t>
            </a:r>
            <a:endParaRPr lang="ar-EG" sz="2000" dirty="0"/>
          </a:p>
        </p:txBody>
      </p:sp>
      <p:sp>
        <p:nvSpPr>
          <p:cNvPr id="14" name="TextBox 13">
            <a:extLst>
              <a:ext uri="{FF2B5EF4-FFF2-40B4-BE49-F238E27FC236}">
                <a16:creationId xmlns:a16="http://schemas.microsoft.com/office/drawing/2014/main" id="{02741F5D-F44E-0462-E12E-8DA15EF4A743}"/>
              </a:ext>
            </a:extLst>
          </p:cNvPr>
          <p:cNvSpPr txBox="1"/>
          <p:nvPr/>
        </p:nvSpPr>
        <p:spPr>
          <a:xfrm>
            <a:off x="766617" y="3201952"/>
            <a:ext cx="11106151" cy="1015663"/>
          </a:xfrm>
          <a:prstGeom prst="rect">
            <a:avLst/>
          </a:prstGeom>
          <a:noFill/>
        </p:spPr>
        <p:txBody>
          <a:bodyPr wrap="square">
            <a:spAutoFit/>
          </a:bodyPr>
          <a:lstStyle/>
          <a:p>
            <a:pPr algn="l"/>
            <a:r>
              <a:rPr lang="en-US" sz="2000" b="1" i="0" u="none" strike="noStrike" baseline="0" dirty="0">
                <a:latin typeface="Calibri,Bold"/>
              </a:rPr>
              <a:t>Technical Performance Measurement </a:t>
            </a:r>
            <a:r>
              <a:rPr lang="en-US" sz="2000" b="0" i="0" u="none" strike="noStrike" baseline="0" dirty="0">
                <a:latin typeface="Calibri" panose="020F0502020204030204" pitchFamily="34" charset="0"/>
              </a:rPr>
              <a:t>compares technical accomplishments during project execution to</a:t>
            </a:r>
          </a:p>
          <a:p>
            <a:pPr algn="l"/>
            <a:r>
              <a:rPr lang="en-US" sz="2000" b="0" i="0" u="none" strike="noStrike" baseline="0" dirty="0">
                <a:latin typeface="Calibri" panose="020F0502020204030204" pitchFamily="34" charset="0"/>
              </a:rPr>
              <a:t>the project management plan schedule of technical achievement. Quantifiable measurements are taken</a:t>
            </a:r>
          </a:p>
          <a:p>
            <a:pPr algn="l"/>
            <a:r>
              <a:rPr lang="en-US" sz="2000" b="0" i="0" u="none" strike="noStrike" baseline="0" dirty="0">
                <a:latin typeface="Calibri" panose="020F0502020204030204" pitchFamily="34" charset="0"/>
              </a:rPr>
              <a:t>and compared against actual results.</a:t>
            </a:r>
            <a:endParaRPr lang="ar-EG" sz="2000" dirty="0"/>
          </a:p>
        </p:txBody>
      </p:sp>
      <p:sp>
        <p:nvSpPr>
          <p:cNvPr id="16" name="TextBox 15">
            <a:extLst>
              <a:ext uri="{FF2B5EF4-FFF2-40B4-BE49-F238E27FC236}">
                <a16:creationId xmlns:a16="http://schemas.microsoft.com/office/drawing/2014/main" id="{46160149-B4AF-9953-F560-813BF50B9FB9}"/>
              </a:ext>
            </a:extLst>
          </p:cNvPr>
          <p:cNvSpPr txBox="1"/>
          <p:nvPr/>
        </p:nvSpPr>
        <p:spPr>
          <a:xfrm>
            <a:off x="924009" y="4509723"/>
            <a:ext cx="10991274" cy="707886"/>
          </a:xfrm>
          <a:prstGeom prst="rect">
            <a:avLst/>
          </a:prstGeom>
          <a:noFill/>
        </p:spPr>
        <p:txBody>
          <a:bodyPr wrap="square">
            <a:spAutoFit/>
          </a:bodyPr>
          <a:lstStyle/>
          <a:p>
            <a:pPr algn="l"/>
            <a:r>
              <a:rPr lang="en-US" sz="2000" b="1" i="0" u="none" strike="noStrike" baseline="0" dirty="0">
                <a:latin typeface="Calibri,Bold"/>
              </a:rPr>
              <a:t>Reserve Analysis </a:t>
            </a:r>
            <a:r>
              <a:rPr lang="en-US" sz="2000" b="0" i="0" u="none" strike="noStrike" baseline="0" dirty="0">
                <a:latin typeface="Calibri" panose="020F0502020204030204" pitchFamily="34" charset="0"/>
              </a:rPr>
              <a:t>compares the amount of contingency reserves remaining to the amount of risk</a:t>
            </a:r>
          </a:p>
          <a:p>
            <a:pPr algn="l"/>
            <a:r>
              <a:rPr lang="en-US" sz="2000" b="0" i="0" u="none" strike="noStrike" baseline="0" dirty="0">
                <a:latin typeface="Calibri" panose="020F0502020204030204" pitchFamily="34" charset="0"/>
              </a:rPr>
              <a:t>remaining at any time in the project.</a:t>
            </a:r>
            <a:endParaRPr lang="ar-EG" sz="2000" dirty="0"/>
          </a:p>
        </p:txBody>
      </p:sp>
      <p:sp>
        <p:nvSpPr>
          <p:cNvPr id="11" name="TextBox 10">
            <a:extLst>
              <a:ext uri="{FF2B5EF4-FFF2-40B4-BE49-F238E27FC236}">
                <a16:creationId xmlns:a16="http://schemas.microsoft.com/office/drawing/2014/main" id="{56E7BA09-E791-8729-1F99-ABF99985F3BF}"/>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152167090"/>
      </p:ext>
    </p:extLst>
  </p:cSld>
  <p:clrMapOvr>
    <a:masterClrMapping/>
  </p:clrMapOvr>
  <mc:AlternateContent xmlns:mc="http://schemas.openxmlformats.org/markup-compatibility/2006" xmlns:p14="http://schemas.microsoft.com/office/powerpoint/2010/main">
    <mc:Choice Requires="p14">
      <p:transition spd="slow" p14:dur="2000" advTm="211173"/>
    </mc:Choice>
    <mc:Fallback xmlns="">
      <p:transition spd="slow" advTm="2111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846088" cy="584775"/>
          </a:xfrm>
          <a:prstGeom prst="rect">
            <a:avLst/>
          </a:prstGeom>
          <a:noFill/>
        </p:spPr>
        <p:txBody>
          <a:bodyPr wrap="none" rtlCol="0">
            <a:spAutoFit/>
          </a:bodyPr>
          <a:lstStyle/>
          <a:p>
            <a:r>
              <a:rPr lang="en-US" sz="3200" b="1" i="0" u="none" strike="noStrike" baseline="0" dirty="0">
                <a:solidFill>
                  <a:schemeClr val="accent2"/>
                </a:solidFill>
                <a:latin typeface="GillSansMT"/>
              </a:rPr>
              <a:t>Risk reassessment or risk reviews</a:t>
            </a:r>
            <a:endParaRPr lang="en-US" sz="4400" b="1" dirty="0">
              <a:solidFill>
                <a:schemeClr val="accent2"/>
              </a:solidFill>
              <a:cs typeface="Tajawal Medium" panose="00000600000000000000" pitchFamily="2" charset="-78"/>
            </a:endParaRPr>
          </a:p>
        </p:txBody>
      </p:sp>
      <p:sp>
        <p:nvSpPr>
          <p:cNvPr id="10" name="TextBox 9">
            <a:extLst>
              <a:ext uri="{FF2B5EF4-FFF2-40B4-BE49-F238E27FC236}">
                <a16:creationId xmlns:a16="http://schemas.microsoft.com/office/drawing/2014/main" id="{6F788805-100D-B3E1-6565-45E3D028CFE8}"/>
              </a:ext>
            </a:extLst>
          </p:cNvPr>
          <p:cNvSpPr txBox="1"/>
          <p:nvPr/>
        </p:nvSpPr>
        <p:spPr>
          <a:xfrm>
            <a:off x="651740" y="2536593"/>
            <a:ext cx="11791043" cy="1754326"/>
          </a:xfrm>
          <a:prstGeom prst="rect">
            <a:avLst/>
          </a:prstGeom>
          <a:noFill/>
        </p:spPr>
        <p:txBody>
          <a:bodyPr wrap="square">
            <a:spAutoFit/>
          </a:bodyPr>
          <a:lstStyle/>
          <a:p>
            <a:r>
              <a:rPr lang="ar-EG" sz="3600" dirty="0"/>
              <a:t>reserve analysis and the funds set aside for contingencies apply only to the specific risks on the project for which they were set aside</a:t>
            </a:r>
          </a:p>
        </p:txBody>
      </p:sp>
      <p:sp>
        <p:nvSpPr>
          <p:cNvPr id="11" name="Cloud 10">
            <a:extLst>
              <a:ext uri="{FF2B5EF4-FFF2-40B4-BE49-F238E27FC236}">
                <a16:creationId xmlns:a16="http://schemas.microsoft.com/office/drawing/2014/main" id="{9FE9932E-EBD4-CD02-9AF0-5D0002DB0FD8}"/>
              </a:ext>
            </a:extLst>
          </p:cNvPr>
          <p:cNvSpPr/>
          <p:nvPr/>
        </p:nvSpPr>
        <p:spPr>
          <a:xfrm>
            <a:off x="9991574" y="906598"/>
            <a:ext cx="1625141" cy="1354464"/>
          </a:xfrm>
          <a:prstGeom prst="cloud">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800" b="1" dirty="0"/>
              <a:t>Notes</a:t>
            </a:r>
            <a:endParaRPr lang="ar-EG" b="1" dirty="0"/>
          </a:p>
        </p:txBody>
      </p:sp>
      <p:sp>
        <p:nvSpPr>
          <p:cNvPr id="12" name="TextBox 11">
            <a:extLst>
              <a:ext uri="{FF2B5EF4-FFF2-40B4-BE49-F238E27FC236}">
                <a16:creationId xmlns:a16="http://schemas.microsoft.com/office/drawing/2014/main" id="{474045CC-80CA-F41F-5B61-2DD17BE2C6F7}"/>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150745252"/>
      </p:ext>
    </p:extLst>
  </p:cSld>
  <p:clrMapOvr>
    <a:masterClrMapping/>
  </p:clrMapOvr>
  <mc:AlternateContent xmlns:mc="http://schemas.openxmlformats.org/markup-compatibility/2006" xmlns:p14="http://schemas.microsoft.com/office/powerpoint/2010/main">
    <mc:Choice Requires="p14">
      <p:transition spd="slow" p14:dur="2000" advTm="66446"/>
    </mc:Choice>
    <mc:Fallback xmlns="">
      <p:transition spd="slow" advTm="6644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141600" cy="523220"/>
          </a:xfrm>
          <a:prstGeom prst="rect">
            <a:avLst/>
          </a:prstGeom>
          <a:noFill/>
        </p:spPr>
        <p:txBody>
          <a:bodyPr wrap="none" rtlCol="0">
            <a:spAutoFit/>
          </a:bodyPr>
          <a:lstStyle/>
          <a:p>
            <a:r>
              <a:rPr lang="en-US" sz="2800" b="1" i="0" u="none" strike="noStrike" baseline="0" dirty="0">
                <a:solidFill>
                  <a:schemeClr val="accent2"/>
                </a:solidFill>
                <a:latin typeface="GillSansMT"/>
              </a:rPr>
              <a:t>Risk reassessment or risk reviews</a:t>
            </a:r>
            <a:endParaRPr lang="en-US" sz="4000" b="1" dirty="0">
              <a:solidFill>
                <a:schemeClr val="accent2"/>
              </a:solidFill>
              <a:cs typeface="Tajawal Medium" panose="00000600000000000000" pitchFamily="2" charset="-78"/>
            </a:endParaRPr>
          </a:p>
        </p:txBody>
      </p:sp>
      <p:sp>
        <p:nvSpPr>
          <p:cNvPr id="10" name="TextBox 9">
            <a:extLst>
              <a:ext uri="{FF2B5EF4-FFF2-40B4-BE49-F238E27FC236}">
                <a16:creationId xmlns:a16="http://schemas.microsoft.com/office/drawing/2014/main" id="{1B073ED1-650F-00C5-CDBA-3DA2DD391209}"/>
              </a:ext>
            </a:extLst>
          </p:cNvPr>
          <p:cNvSpPr txBox="1"/>
          <p:nvPr/>
        </p:nvSpPr>
        <p:spPr>
          <a:xfrm>
            <a:off x="651740" y="2225719"/>
            <a:ext cx="11230113" cy="3046988"/>
          </a:xfrm>
          <a:prstGeom prst="rect">
            <a:avLst/>
          </a:prstGeom>
          <a:noFill/>
        </p:spPr>
        <p:txBody>
          <a:bodyPr wrap="square">
            <a:spAutoFit/>
          </a:bodyPr>
          <a:lstStyle/>
          <a:p>
            <a:pPr marL="342900" indent="-342900">
              <a:buFont typeface="Wingdings" panose="05000000000000000000" pitchFamily="2" charset="2"/>
              <a:buChar char="q"/>
            </a:pPr>
            <a:r>
              <a:rPr lang="en-US" sz="3200" b="0" i="0" u="none" strike="noStrike" baseline="0" dirty="0">
                <a:latin typeface="Calibri" panose="020F0502020204030204" pitchFamily="34" charset="0"/>
                <a:cs typeface="+mj-cs"/>
              </a:rPr>
              <a:t>Workarounds are usually employed when no contingency plan exists, and are generally executed ‘</a:t>
            </a:r>
            <a:r>
              <a:rPr lang="en-US" sz="3200" dirty="0">
                <a:latin typeface="Calibri" panose="020F0502020204030204" pitchFamily="34" charset="0"/>
                <a:cs typeface="+mj-cs"/>
              </a:rPr>
              <a:t>on the-fly' to address some unplanned event. </a:t>
            </a:r>
          </a:p>
          <a:p>
            <a:pPr marL="342900" indent="-342900">
              <a:buFont typeface="Wingdings" panose="05000000000000000000" pitchFamily="2" charset="2"/>
              <a:buChar char="q"/>
            </a:pPr>
            <a:r>
              <a:rPr lang="en-US" sz="3200" dirty="0">
                <a:latin typeface="Calibri" panose="020F0502020204030204" pitchFamily="34" charset="0"/>
                <a:cs typeface="+mj-cs"/>
              </a:rPr>
              <a:t>The result of implementing a workaround can be the identification of an undiscovered risk for which the contingency and fallback planning can now be addressed.</a:t>
            </a:r>
            <a:endParaRPr lang="ar-EG" sz="3200" dirty="0">
              <a:cs typeface="+mj-cs"/>
            </a:endParaRPr>
          </a:p>
        </p:txBody>
      </p:sp>
      <p:sp>
        <p:nvSpPr>
          <p:cNvPr id="12" name="TextBox 11">
            <a:extLst>
              <a:ext uri="{FF2B5EF4-FFF2-40B4-BE49-F238E27FC236}">
                <a16:creationId xmlns:a16="http://schemas.microsoft.com/office/drawing/2014/main" id="{EB06E76B-AA79-1712-B7B3-0240B5933948}"/>
              </a:ext>
            </a:extLst>
          </p:cNvPr>
          <p:cNvSpPr txBox="1"/>
          <p:nvPr/>
        </p:nvSpPr>
        <p:spPr>
          <a:xfrm>
            <a:off x="2004291" y="1364340"/>
            <a:ext cx="6225308" cy="707886"/>
          </a:xfrm>
          <a:prstGeom prst="rect">
            <a:avLst/>
          </a:prstGeom>
          <a:noFill/>
        </p:spPr>
        <p:txBody>
          <a:bodyPr wrap="square">
            <a:spAutoFit/>
          </a:bodyPr>
          <a:lstStyle/>
          <a:p>
            <a:pPr algn="ctr"/>
            <a:r>
              <a:rPr lang="en-US" sz="4000" b="1" i="0" u="none" strike="noStrike" baseline="0" dirty="0">
                <a:solidFill>
                  <a:srgbClr val="4F82BE"/>
                </a:solidFill>
                <a:latin typeface="Cambria,Bold"/>
              </a:rPr>
              <a:t>Workarounds</a:t>
            </a:r>
            <a:endParaRPr lang="ar-EG" sz="4000" b="1" dirty="0"/>
          </a:p>
        </p:txBody>
      </p:sp>
      <p:sp>
        <p:nvSpPr>
          <p:cNvPr id="11" name="TextBox 10">
            <a:extLst>
              <a:ext uri="{FF2B5EF4-FFF2-40B4-BE49-F238E27FC236}">
                <a16:creationId xmlns:a16="http://schemas.microsoft.com/office/drawing/2014/main" id="{2B7E4859-2970-1B8D-B351-5AC4A8CB29C5}"/>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35753353"/>
      </p:ext>
    </p:extLst>
  </p:cSld>
  <p:clrMapOvr>
    <a:masterClrMapping/>
  </p:clrMapOvr>
  <mc:AlternateContent xmlns:mc="http://schemas.openxmlformats.org/markup-compatibility/2006" xmlns:p14="http://schemas.microsoft.com/office/powerpoint/2010/main">
    <mc:Choice Requires="p14">
      <p:transition spd="slow" p14:dur="2000" advTm="130320"/>
    </mc:Choice>
    <mc:Fallback xmlns="">
      <p:transition spd="slow" advTm="13032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1318" y="0"/>
            <a:ext cx="9902229" cy="1610200"/>
          </a:xfrm>
          <a:prstGeom prst="rect">
            <a:avLst/>
          </a:prstGeom>
        </p:spPr>
      </p:pic>
      <p:sp>
        <p:nvSpPr>
          <p:cNvPr id="7" name="TextBox 6"/>
          <p:cNvSpPr txBox="1"/>
          <p:nvPr/>
        </p:nvSpPr>
        <p:spPr>
          <a:xfrm>
            <a:off x="2225504" y="626617"/>
            <a:ext cx="7420173" cy="461665"/>
          </a:xfrm>
          <a:prstGeom prst="rect">
            <a:avLst/>
          </a:prstGeom>
          <a:noFill/>
        </p:spPr>
        <p:txBody>
          <a:bodyPr wrap="none" rtlCol="0">
            <a:spAutoFit/>
          </a:bodyPr>
          <a:lstStyle/>
          <a:p>
            <a:r>
              <a:rPr lang="en-US" sz="2400" b="1" i="0" u="none" strike="noStrike" baseline="0" dirty="0">
                <a:solidFill>
                  <a:schemeClr val="accent2"/>
                </a:solidFill>
                <a:latin typeface="Cambria,Bold"/>
              </a:rPr>
              <a:t>Project Risk Management: Key Process Interactions</a:t>
            </a:r>
            <a:endParaRPr lang="en-US" sz="3600" dirty="0">
              <a:solidFill>
                <a:schemeClr val="accent2"/>
              </a:solidFill>
              <a:cs typeface="Tajawal Medium" panose="00000600000000000000" pitchFamily="2" charset="-78"/>
            </a:endParaRPr>
          </a:p>
        </p:txBody>
      </p:sp>
      <p:pic>
        <p:nvPicPr>
          <p:cNvPr id="10" name="Picture 9">
            <a:extLst>
              <a:ext uri="{FF2B5EF4-FFF2-40B4-BE49-F238E27FC236}">
                <a16:creationId xmlns:a16="http://schemas.microsoft.com/office/drawing/2014/main" id="{6AE9B29A-895C-DE17-619D-34E803DDC2DB}"/>
              </a:ext>
            </a:extLst>
          </p:cNvPr>
          <p:cNvPicPr>
            <a:picLocks noChangeAspect="1"/>
          </p:cNvPicPr>
          <p:nvPr/>
        </p:nvPicPr>
        <p:blipFill>
          <a:blip r:embed="rId7"/>
          <a:stretch>
            <a:fillRect/>
          </a:stretch>
        </p:blipFill>
        <p:spPr>
          <a:xfrm>
            <a:off x="2008138" y="1190831"/>
            <a:ext cx="9902229" cy="5468330"/>
          </a:xfrm>
          <a:prstGeom prst="rect">
            <a:avLst/>
          </a:prstGeom>
        </p:spPr>
      </p:pic>
      <p:sp>
        <p:nvSpPr>
          <p:cNvPr id="11" name="TextBox 10">
            <a:extLst>
              <a:ext uri="{FF2B5EF4-FFF2-40B4-BE49-F238E27FC236}">
                <a16:creationId xmlns:a16="http://schemas.microsoft.com/office/drawing/2014/main" id="{D7D07409-9802-E7DA-6117-A2050328621C}"/>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878634052"/>
      </p:ext>
    </p:extLst>
  </p:cSld>
  <p:clrMapOvr>
    <a:masterClrMapping/>
  </p:clrMapOvr>
  <mc:AlternateContent xmlns:mc="http://schemas.openxmlformats.org/markup-compatibility/2006" xmlns:p14="http://schemas.microsoft.com/office/powerpoint/2010/main">
    <mc:Choice Requires="p14">
      <p:transition spd="slow" p14:dur="2000" advTm="286311"/>
    </mc:Choice>
    <mc:Fallback xmlns="">
      <p:transition spd="slow" advTm="28631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2222083"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In Summary </a:t>
            </a:r>
            <a:endParaRPr lang="en-US" sz="2800" dirty="0">
              <a:solidFill>
                <a:srgbClr val="FF9518"/>
              </a:solidFill>
              <a:cs typeface="Tajawal Medium" panose="00000600000000000000" pitchFamily="2" charset="-78"/>
            </a:endParaRPr>
          </a:p>
        </p:txBody>
      </p:sp>
      <p:sp>
        <p:nvSpPr>
          <p:cNvPr id="12" name="TextBox 11">
            <a:extLst>
              <a:ext uri="{FF2B5EF4-FFF2-40B4-BE49-F238E27FC236}">
                <a16:creationId xmlns:a16="http://schemas.microsoft.com/office/drawing/2014/main" id="{ECD212B1-CF21-6A68-A721-E239C54C710D}"/>
              </a:ext>
            </a:extLst>
          </p:cNvPr>
          <p:cNvSpPr txBox="1"/>
          <p:nvPr/>
        </p:nvSpPr>
        <p:spPr>
          <a:xfrm>
            <a:off x="1645355" y="1490652"/>
            <a:ext cx="10546645" cy="461665"/>
          </a:xfrm>
          <a:prstGeom prst="rect">
            <a:avLst/>
          </a:prstGeom>
          <a:noFill/>
        </p:spPr>
        <p:txBody>
          <a:bodyPr wrap="square">
            <a:spAutoFit/>
          </a:bodyPr>
          <a:lstStyle/>
          <a:p>
            <a:pPr marL="342900" indent="-342900">
              <a:buFont typeface="Wingdings" panose="05000000000000000000" pitchFamily="2" charset="2"/>
              <a:buChar char="q"/>
            </a:pPr>
            <a:r>
              <a:rPr lang="en-US" sz="2400" b="0" i="0" u="none" strike="noStrike" baseline="0" dirty="0">
                <a:latin typeface="Calibri" panose="020F0502020204030204" pitchFamily="34" charset="0"/>
              </a:rPr>
              <a:t>The benefit of using a risk breakdown structure</a:t>
            </a:r>
          </a:p>
        </p:txBody>
      </p:sp>
      <p:sp>
        <p:nvSpPr>
          <p:cNvPr id="14" name="TextBox 13">
            <a:extLst>
              <a:ext uri="{FF2B5EF4-FFF2-40B4-BE49-F238E27FC236}">
                <a16:creationId xmlns:a16="http://schemas.microsoft.com/office/drawing/2014/main" id="{EC0123EC-97BD-DD2E-FA78-EB199C5BBC55}"/>
              </a:ext>
            </a:extLst>
          </p:cNvPr>
          <p:cNvSpPr txBox="1"/>
          <p:nvPr/>
        </p:nvSpPr>
        <p:spPr>
          <a:xfrm>
            <a:off x="1645355" y="1990509"/>
            <a:ext cx="9252944" cy="830997"/>
          </a:xfrm>
          <a:prstGeom prst="rect">
            <a:avLst/>
          </a:prstGeom>
          <a:noFill/>
        </p:spPr>
        <p:txBody>
          <a:bodyPr wrap="square">
            <a:spAutoFit/>
          </a:bodyPr>
          <a:lstStyle/>
          <a:p>
            <a:pPr marL="285750" indent="-285750">
              <a:buFont typeface="Wingdings" panose="05000000000000000000" pitchFamily="2" charset="2"/>
              <a:buChar char="q"/>
            </a:pPr>
            <a:r>
              <a:rPr lang="en-US" sz="2400" dirty="0">
                <a:latin typeface="Calibri" panose="020F0502020204030204" pitchFamily="34" charset="0"/>
              </a:rPr>
              <a:t>Information gathering techniques: brainstorming, Delphi technique, interviewing, root cause identification, and SWOT analysis</a:t>
            </a:r>
            <a:endParaRPr lang="ar-EG" sz="2400" dirty="0">
              <a:latin typeface="Calibri" panose="020F0502020204030204" pitchFamily="34" charset="0"/>
            </a:endParaRPr>
          </a:p>
        </p:txBody>
      </p:sp>
      <p:sp>
        <p:nvSpPr>
          <p:cNvPr id="16" name="TextBox 15">
            <a:extLst>
              <a:ext uri="{FF2B5EF4-FFF2-40B4-BE49-F238E27FC236}">
                <a16:creationId xmlns:a16="http://schemas.microsoft.com/office/drawing/2014/main" id="{4D1504C1-35C4-68D4-AC4E-09085B1D9823}"/>
              </a:ext>
            </a:extLst>
          </p:cNvPr>
          <p:cNvSpPr txBox="1"/>
          <p:nvPr/>
        </p:nvSpPr>
        <p:spPr>
          <a:xfrm>
            <a:off x="1645355" y="2889949"/>
            <a:ext cx="9902229" cy="461665"/>
          </a:xfrm>
          <a:prstGeom prst="rect">
            <a:avLst/>
          </a:prstGeom>
          <a:noFill/>
        </p:spPr>
        <p:txBody>
          <a:bodyPr wrap="square">
            <a:spAutoFit/>
          </a:bodyPr>
          <a:lstStyle/>
          <a:p>
            <a:pPr marL="285750" indent="-285750" algn="l">
              <a:buFont typeface="Wingdings" panose="05000000000000000000" pitchFamily="2" charset="2"/>
              <a:buChar char="q"/>
            </a:pPr>
            <a:r>
              <a:rPr lang="en-US" sz="2400" dirty="0">
                <a:latin typeface="Calibri" panose="020F0502020204030204" pitchFamily="34" charset="0"/>
              </a:rPr>
              <a:t>Importance and components of the risk register</a:t>
            </a:r>
          </a:p>
        </p:txBody>
      </p:sp>
      <p:sp>
        <p:nvSpPr>
          <p:cNvPr id="18" name="TextBox 17">
            <a:extLst>
              <a:ext uri="{FF2B5EF4-FFF2-40B4-BE49-F238E27FC236}">
                <a16:creationId xmlns:a16="http://schemas.microsoft.com/office/drawing/2014/main" id="{D02C23FA-1FD4-66C8-D70D-949A842458DC}"/>
              </a:ext>
            </a:extLst>
          </p:cNvPr>
          <p:cNvSpPr txBox="1"/>
          <p:nvPr/>
        </p:nvSpPr>
        <p:spPr>
          <a:xfrm>
            <a:off x="1645355" y="3620996"/>
            <a:ext cx="9673419" cy="830997"/>
          </a:xfrm>
          <a:prstGeom prst="rect">
            <a:avLst/>
          </a:prstGeom>
          <a:noFill/>
        </p:spPr>
        <p:txBody>
          <a:bodyPr wrap="square">
            <a:spAutoFit/>
          </a:bodyPr>
          <a:lstStyle/>
          <a:p>
            <a:pPr marL="285750" indent="-285750">
              <a:buFont typeface="Wingdings" panose="05000000000000000000" pitchFamily="2" charset="2"/>
              <a:buChar char="q"/>
            </a:pPr>
            <a:r>
              <a:rPr lang="en-US" sz="2400" dirty="0">
                <a:latin typeface="Calibri" panose="020F0502020204030204" pitchFamily="34" charset="0"/>
              </a:rPr>
              <a:t>Deciding on the best risk response strategy: avoid, transfer, mitigate, exploit, share, enhance, or accept risk events</a:t>
            </a:r>
          </a:p>
        </p:txBody>
      </p:sp>
      <p:sp>
        <p:nvSpPr>
          <p:cNvPr id="10" name="TextBox 9">
            <a:extLst>
              <a:ext uri="{FF2B5EF4-FFF2-40B4-BE49-F238E27FC236}">
                <a16:creationId xmlns:a16="http://schemas.microsoft.com/office/drawing/2014/main" id="{9F8BCC52-A2BD-02BA-146C-D6EA0137E83E}"/>
              </a:ext>
            </a:extLst>
          </p:cNvPr>
          <p:cNvSpPr txBox="1"/>
          <p:nvPr/>
        </p:nvSpPr>
        <p:spPr>
          <a:xfrm>
            <a:off x="171829" y="217268"/>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599048696"/>
      </p:ext>
    </p:extLst>
  </p:cSld>
  <p:clrMapOvr>
    <a:masterClrMapping/>
  </p:clrMapOvr>
  <mc:AlternateContent xmlns:mc="http://schemas.openxmlformats.org/markup-compatibility/2006" xmlns:p14="http://schemas.microsoft.com/office/powerpoint/2010/main">
    <mc:Choice Requires="p14">
      <p:transition spd="slow" p14:dur="2000" advTm="144856"/>
    </mc:Choice>
    <mc:Fallback xmlns="">
      <p:transition spd="slow" advTm="1448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1|80.2"/>
</p:tagLst>
</file>

<file path=ppt/tags/tag2.xml><?xml version="1.0" encoding="utf-8"?>
<p:tagLst xmlns:a="http://schemas.openxmlformats.org/drawingml/2006/main" xmlns:r="http://schemas.openxmlformats.org/officeDocument/2006/relationships" xmlns:p="http://schemas.openxmlformats.org/presentationml/2006/main">
  <p:tag name="TIMING" val="|1.9"/>
</p:tagLst>
</file>

<file path=ppt/tags/tag3.xml><?xml version="1.0" encoding="utf-8"?>
<p:tagLst xmlns:a="http://schemas.openxmlformats.org/drawingml/2006/main" xmlns:r="http://schemas.openxmlformats.org/officeDocument/2006/relationships" xmlns:p="http://schemas.openxmlformats.org/presentationml/2006/main">
  <p:tag name="TIMING" val="|4.2"/>
</p:tagLst>
</file>

<file path=ppt/tags/tag4.xml><?xml version="1.0" encoding="utf-8"?>
<p:tagLst xmlns:a="http://schemas.openxmlformats.org/drawingml/2006/main" xmlns:r="http://schemas.openxmlformats.org/officeDocument/2006/relationships" xmlns:p="http://schemas.openxmlformats.org/presentationml/2006/main">
  <p:tag name="TIMING" val="|4.2"/>
</p:tagLst>
</file>

<file path=ppt/tags/tag5.xml><?xml version="1.0" encoding="utf-8"?>
<p:tagLst xmlns:a="http://schemas.openxmlformats.org/drawingml/2006/main" xmlns:r="http://schemas.openxmlformats.org/officeDocument/2006/relationships" xmlns:p="http://schemas.openxmlformats.org/presentationml/2006/main">
  <p:tag name="TIMING" val="|4.2"/>
</p:tagLst>
</file>

<file path=ppt/tags/tag6.xml><?xml version="1.0" encoding="utf-8"?>
<p:tagLst xmlns:a="http://schemas.openxmlformats.org/drawingml/2006/main" xmlns:r="http://schemas.openxmlformats.org/officeDocument/2006/relationships" xmlns:p="http://schemas.openxmlformats.org/presentationml/2006/main">
  <p:tag name="TIMING" val="|4.2"/>
</p:tagLst>
</file>

<file path=ppt/tags/tag7.xml><?xml version="1.0" encoding="utf-8"?>
<p:tagLst xmlns:a="http://schemas.openxmlformats.org/drawingml/2006/main" xmlns:r="http://schemas.openxmlformats.org/officeDocument/2006/relationships" xmlns:p="http://schemas.openxmlformats.org/presentationml/2006/main">
  <p:tag name="TIMING" val="|16.6|19.7"/>
</p:tagLst>
</file>

<file path=ppt/tags/tag8.xml><?xml version="1.0" encoding="utf-8"?>
<p:tagLst xmlns:a="http://schemas.openxmlformats.org/drawingml/2006/main" xmlns:r="http://schemas.openxmlformats.org/officeDocument/2006/relationships" xmlns:p="http://schemas.openxmlformats.org/presentationml/2006/main">
  <p:tag name="TIMING" val="|4.2"/>
</p:tagLst>
</file>

<file path=ppt/tags/tag9.xml><?xml version="1.0" encoding="utf-8"?>
<p:tagLst xmlns:a="http://schemas.openxmlformats.org/drawingml/2006/main" xmlns:r="http://schemas.openxmlformats.org/officeDocument/2006/relationships" xmlns:p="http://schemas.openxmlformats.org/presentationml/2006/main">
  <p:tag name="TIMING" val="|10.6|80.8|91.2"/>
</p:tagLst>
</file>

<file path=ppt/tags/tag10.xml><?xml version="1.0" encoding="utf-8"?>
<p:tagLst xmlns:a="http://schemas.openxmlformats.org/drawingml/2006/main" xmlns:r="http://schemas.openxmlformats.org/officeDocument/2006/relationships" xmlns:p="http://schemas.openxmlformats.org/presentationml/2006/main">
  <p:tag name="TIMING" val="|4.2"/>
</p:tagLst>
</file>

<file path=ppt/tags/tag11.xml><?xml version="1.0" encoding="utf-8"?>
<p:tagLst xmlns:a="http://schemas.openxmlformats.org/drawingml/2006/main" xmlns:r="http://schemas.openxmlformats.org/officeDocument/2006/relationships" xmlns:p="http://schemas.openxmlformats.org/presentationml/2006/main">
  <p:tag name="TIMING" val="|4.2"/>
</p:tagLst>
</file>

<file path=ppt/tags/tag12.xml><?xml version="1.0" encoding="utf-8"?>
<p:tagLst xmlns:a="http://schemas.openxmlformats.org/drawingml/2006/main" xmlns:r="http://schemas.openxmlformats.org/officeDocument/2006/relationships" xmlns:p="http://schemas.openxmlformats.org/presentationml/2006/main">
  <p:tag name="TIMING" val="|4.2"/>
</p:tagLst>
</file>

<file path=ppt/tags/tag13.xml><?xml version="1.0" encoding="utf-8"?>
<p:tagLst xmlns:a="http://schemas.openxmlformats.org/drawingml/2006/main" xmlns:r="http://schemas.openxmlformats.org/officeDocument/2006/relationships" xmlns:p="http://schemas.openxmlformats.org/presentationml/2006/main">
  <p:tag name="TIMING" val="|3.1|16.8|14.7|16.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TotalTime>
  <Words>1942</Words>
  <Application>Microsoft Office PowerPoint</Application>
  <PresentationFormat>Widescreen</PresentationFormat>
  <Paragraphs>245</Paragraphs>
  <Slides>33</Slides>
  <Notes>0</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46" baseType="lpstr">
      <vt:lpstr>Arial</vt:lpstr>
      <vt:lpstr>Calibri</vt:lpstr>
      <vt:lpstr>Calibri Light</vt:lpstr>
      <vt:lpstr>Calibri,Bold</vt:lpstr>
      <vt:lpstr>Calibri,Italic</vt:lpstr>
      <vt:lpstr>Cambria,Bold</vt:lpstr>
      <vt:lpstr>GillSansMT</vt:lpstr>
      <vt:lpstr>GillSansMT,Bold</vt:lpstr>
      <vt:lpstr>inherit</vt:lpstr>
      <vt:lpstr>Tajawal Medium</vt:lpstr>
      <vt:lpstr>Wingdings</vt:lpstr>
      <vt:lpstr>Office Theme</vt:lpstr>
      <vt:lpstr>Document</vt:lpstr>
      <vt:lpstr>PowerPoint Presentation</vt:lpstr>
      <vt:lpstr>Negative Risk</vt:lpstr>
      <vt:lpstr>Risk Can Be Positive</vt:lpstr>
      <vt:lpstr>Best Practice</vt:lpstr>
      <vt:lpstr>Risk Utility</vt:lpstr>
      <vt:lpstr>Project Risk Management Processes, Part 1</vt:lpstr>
      <vt:lpstr>Project Risk Management Processes, Part 2</vt:lpstr>
      <vt:lpstr> Project Risk Management Summary</vt:lpstr>
      <vt:lpstr>Top Ten Risk Item Tracking</vt:lpstr>
      <vt:lpstr> Example of Top Ten Risk Item Tracking</vt:lpstr>
      <vt:lpstr>Planning Risk Responses</vt:lpstr>
      <vt:lpstr> General Risk Mitigation Strategies for Technical, Cost, and Schedule Risks</vt:lpstr>
      <vt:lpstr>Response Strategies for Positive Risks</vt:lpstr>
      <vt:lpstr>Residual and Secondary Risks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Results of Good Project Risk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19</cp:revision>
  <dcterms:created xsi:type="dcterms:W3CDTF">2022-10-30T20:48:17Z</dcterms:created>
  <dcterms:modified xsi:type="dcterms:W3CDTF">2022-11-06T09:09:14Z</dcterms:modified>
</cp:coreProperties>
</file>