
<file path=[Content_Types].xml><?xml version="1.0" encoding="utf-8"?>
<Types xmlns="http://schemas.openxmlformats.org/package/2006/content-types">
  <Default Extension="png" ContentType="image/png"/>
  <Default Extension="svg" ContentType="image/svg+xml"/>
  <Default Extension="mp3" ContentType="audio/mpeg"/>
  <Default Extension="jpeg" ContentType="image/jpeg"/>
  <Default Extension="rels" ContentType="application/vnd.openxmlformats-package.relationships+xml"/>
  <Default Extension="xml" ContentType="application/xml"/>
  <Default Extension="tiff" ContentType="image/tif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50" r:id="rId2"/>
  </p:sldMasterIdLst>
  <p:notesMasterIdLst>
    <p:notesMasterId r:id="rId46"/>
  </p:notesMasterIdLst>
  <p:sldIdLst>
    <p:sldId id="480" r:id="rId3"/>
    <p:sldId id="256" r:id="rId4"/>
    <p:sldId id="481" r:id="rId5"/>
    <p:sldId id="257" r:id="rId6"/>
    <p:sldId id="259" r:id="rId7"/>
    <p:sldId id="488" r:id="rId8"/>
    <p:sldId id="292" r:id="rId9"/>
    <p:sldId id="293" r:id="rId10"/>
    <p:sldId id="482" r:id="rId11"/>
    <p:sldId id="484" r:id="rId12"/>
    <p:sldId id="288" r:id="rId13"/>
    <p:sldId id="291" r:id="rId14"/>
    <p:sldId id="262" r:id="rId15"/>
    <p:sldId id="289" r:id="rId16"/>
    <p:sldId id="263" r:id="rId17"/>
    <p:sldId id="487" r:id="rId18"/>
    <p:sldId id="290" r:id="rId19"/>
    <p:sldId id="296" r:id="rId20"/>
    <p:sldId id="264" r:id="rId21"/>
    <p:sldId id="298" r:id="rId22"/>
    <p:sldId id="265" r:id="rId23"/>
    <p:sldId id="486" r:id="rId24"/>
    <p:sldId id="266" r:id="rId25"/>
    <p:sldId id="297" r:id="rId26"/>
    <p:sldId id="267" r:id="rId27"/>
    <p:sldId id="299" r:id="rId28"/>
    <p:sldId id="269" r:id="rId29"/>
    <p:sldId id="270" r:id="rId30"/>
    <p:sldId id="271" r:id="rId31"/>
    <p:sldId id="272" r:id="rId32"/>
    <p:sldId id="273" r:id="rId33"/>
    <p:sldId id="275" r:id="rId34"/>
    <p:sldId id="276" r:id="rId35"/>
    <p:sldId id="277" r:id="rId36"/>
    <p:sldId id="279" r:id="rId37"/>
    <p:sldId id="280" r:id="rId38"/>
    <p:sldId id="483" r:id="rId39"/>
    <p:sldId id="281" r:id="rId40"/>
    <p:sldId id="282" r:id="rId41"/>
    <p:sldId id="284" r:id="rId42"/>
    <p:sldId id="285" r:id="rId43"/>
    <p:sldId id="287" r:id="rId44"/>
    <p:sldId id="294" r:id="rId45"/>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4" roundtripDataSignature="AMtx7mhoizROQ3TjxAk1aMf86P8qVebTRw=="/>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86574"/>
  </p:normalViewPr>
  <p:slideViewPr>
    <p:cSldViewPr snapToGrid="0">
      <p:cViewPr varScale="1">
        <p:scale>
          <a:sx n="96" d="100"/>
          <a:sy n="96" d="100"/>
        </p:scale>
        <p:origin x="2080" y="16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56"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799" cy="4572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2" y="0"/>
            <a:ext cx="2971799" cy="457200"/>
          </a:xfrm>
          <a:prstGeom prst="rect">
            <a:avLst/>
          </a:prstGeom>
          <a:noFill/>
          <a:ln>
            <a:noFill/>
          </a:ln>
        </p:spPr>
        <p:txBody>
          <a:bodyPr spcFirstLastPara="1" wrap="square" lIns="91425" tIns="91425" rIns="91425" bIns="91425" anchor="t" anchorCtr="0">
            <a:noAutofit/>
          </a:bodyPr>
          <a:lstStyle>
            <a:lvl1pPr marR="0" lvl="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
            <a:headEnd type="none" w="sm" len="sm"/>
            <a:tailEnd type="none" w="sm" len="sm"/>
          </a:ln>
        </p:spPr>
      </p:sp>
      <p:sp>
        <p:nvSpPr>
          <p:cNvPr id="6" name="Google Shape;6;n"/>
          <p:cNvSpPr txBox="1">
            <a:spLocks noGrp="1"/>
          </p:cNvSpPr>
          <p:nvPr>
            <p:ph type="body" idx="1"/>
          </p:nvPr>
        </p:nvSpPr>
        <p:spPr>
          <a:xfrm>
            <a:off x="685800" y="4343400"/>
            <a:ext cx="5486399" cy="41148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1"/>
            <a:ext cx="2971799" cy="457200"/>
          </a:xfrm>
          <a:prstGeom prst="rect">
            <a:avLst/>
          </a:prstGeom>
          <a:noFill/>
          <a:ln>
            <a:noFill/>
          </a:ln>
        </p:spPr>
        <p:txBody>
          <a:bodyPr spcFirstLastPara="1" wrap="square" lIns="91425" tIns="91425" rIns="91425" bIns="91425" anchor="b"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3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a:t>
            </a:fld>
            <a:endParaRPr sz="1200" b="0" i="0" u="none" strike="noStrike" cap="none">
              <a:solidFill>
                <a:srgbClr val="000000"/>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facebook.com/hashtag/%D8%A3%D8%B3%D9%83%D8%AA%D9%84%D9%86%D8%AF%D8%A7?__eep__=6&amp;__cft__%5b0%5d=AZUKEDjT6dUaYsfxx5YG_O5Gs9ZSmzgaWEhXjJMjZ2buUqu7ans0dGqgwMS6MqmWQ3ttl9yP23595irCKOwhkEip6Gwj5ke_t1QJ5fCB3I6-prnee0O0-474r_6DvYglil9nmz8ydBTYfOxb9TEPLF305Vwp02dkHLAvZ9qRdw_ZlvY9-gPMuUo5j_mm2b57HH4&amp;__tn__=*NK-R" TargetMode="External"/><Relationship Id="rId2" Type="http://schemas.openxmlformats.org/officeDocument/2006/relationships/slide" Target="../slides/slide11.xml"/><Relationship Id="rId1" Type="http://schemas.openxmlformats.org/officeDocument/2006/relationships/notesMaster" Target="../notesMasters/notesMaster1.xml"/><Relationship Id="rId4" Type="http://schemas.openxmlformats.org/officeDocument/2006/relationships/hyperlink" Target="https://www.facebook.com/watch/?v=913130346417919&amp;__cft__%5b0%5d=AZUKEDjT6dUaYsfxx5YG_O5Gs9ZSmzgaWEhXjJMjZ2buUqu7ans0dGqgwMS6MqmWQ3ttl9yP23595irCKOwhkEip6Gwj5ke_t1QJ5fCB3I6-prnee0O0-474r_6DvYglil9nmz8ydBTYfOxb9TEPLF305Vwp02dkHLAvZ9qRdw_ZlvY9-gPMuUo5j_mm2b57HH4&amp;__cft__%5b1%5d=AZVTCxhXGNbv5k0valqIy5XH0DXdlTyw9PgnDSyxpXdL3zhOLneG8p58AWXmd03fugcqJai2Fvg1cLGy-FAF00kvOixfZGQd3F2293VtjzX3AzMl1SV6tB5z5U9kFXkRyMcoUkAMcOsQUEvau9MWeABj&amp;__tn__=FH-R"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406665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
        <p:cNvGrpSpPr/>
        <p:nvPr/>
      </p:nvGrpSpPr>
      <p:grpSpPr>
        <a:xfrm>
          <a:off x="0" y="0"/>
          <a:ext cx="0" cy="0"/>
          <a:chOff x="0" y="0"/>
          <a:chExt cx="0" cy="0"/>
        </a:xfrm>
      </p:grpSpPr>
      <p:sp>
        <p:nvSpPr>
          <p:cNvPr id="31" name="Google Shape;31;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32" name="Google Shape;32;p1: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r>
              <a:rPr lang="ar" sz="1200" b="0" i="0" u="none" strike="noStrike" cap="none" dirty="0">
                <a:solidFill>
                  <a:schemeClr val="dk1"/>
                </a:solidFill>
                <a:effectLst/>
                <a:latin typeface="Arial"/>
                <a:ea typeface="Arial"/>
                <a:cs typeface="Arial"/>
                <a:sym typeface="Arial"/>
              </a:rPr>
              <a:t>التمييز في مكان العمل</a:t>
            </a:r>
            <a:r>
              <a:rPr lang="ar" dirty="0"/>
              <a:t> </a:t>
            </a:r>
            <a:r>
              <a:rPr lang="ar" sz="1200" b="0" i="0" u="none" strike="noStrike" cap="none" dirty="0">
                <a:solidFill>
                  <a:schemeClr val="dk1"/>
                </a:solidFill>
                <a:effectLst/>
                <a:latin typeface="Arial"/>
                <a:ea typeface="Arial"/>
                <a:cs typeface="Arial"/>
                <a:sym typeface="Arial"/>
              </a:rPr>
              <a:t>المضايقات في مكان العمل</a:t>
            </a:r>
            <a:r>
              <a:rPr lang="ar" dirty="0"/>
              <a:t> </a:t>
            </a:r>
            <a:r>
              <a:rPr lang="ar" sz="1200" b="0" i="0" u="none" strike="noStrike" cap="none" dirty="0">
                <a:solidFill>
                  <a:schemeClr val="dk1"/>
                </a:solidFill>
                <a:effectLst/>
                <a:latin typeface="Arial"/>
                <a:ea typeface="Arial"/>
                <a:cs typeface="Arial"/>
                <a:sym typeface="Arial"/>
              </a:rPr>
              <a:t>تضارب المصالح</a:t>
            </a:r>
            <a:r>
              <a:rPr lang="ar" dirty="0"/>
              <a:t> </a:t>
            </a:r>
            <a:r>
              <a:rPr lang="ar" sz="1200" b="0" i="0" u="none" strike="noStrike" cap="none" dirty="0">
                <a:solidFill>
                  <a:schemeClr val="dk1"/>
                </a:solidFill>
                <a:effectLst/>
                <a:latin typeface="Arial"/>
                <a:ea typeface="Arial"/>
                <a:cs typeface="Arial"/>
                <a:sym typeface="Arial"/>
              </a:rPr>
              <a:t>إساءة استخدام موارد الشركة</a:t>
            </a:r>
            <a:r>
              <a:rPr lang="ar" dirty="0"/>
              <a:t> </a:t>
            </a:r>
            <a:r>
              <a:rPr lang="ar" sz="1200" b="0" i="0" u="none" strike="noStrike" cap="none" dirty="0">
                <a:solidFill>
                  <a:schemeClr val="dk1"/>
                </a:solidFill>
                <a:effectLst/>
                <a:latin typeface="Arial"/>
                <a:ea typeface="Arial"/>
                <a:cs typeface="Arial"/>
                <a:sym typeface="Arial"/>
              </a:rPr>
              <a:t>المخالفات الأخلاقية في التسويق والإعلان</a:t>
            </a:r>
            <a:r>
              <a:rPr lang="ar" dirty="0"/>
              <a:t> </a:t>
            </a:r>
            <a:r>
              <a:rPr lang="ar" sz="1200" b="0" i="0" u="none" strike="noStrike" cap="none" dirty="0">
                <a:solidFill>
                  <a:schemeClr val="dk1"/>
                </a:solidFill>
                <a:effectLst/>
                <a:latin typeface="Arial"/>
                <a:ea typeface="Arial"/>
                <a:cs typeface="Arial"/>
                <a:sym typeface="Arial"/>
              </a:rPr>
              <a:t>ممارسات العمل غير العادلة</a:t>
            </a:r>
            <a:r>
              <a:rPr lang="ar" dirty="0"/>
              <a:t> </a:t>
            </a:r>
            <a:r>
              <a:rPr lang="ar" sz="1200" b="0" i="0" u="none" strike="noStrike" cap="none" dirty="0">
                <a:solidFill>
                  <a:schemeClr val="dk1"/>
                </a:solidFill>
                <a:effectLst/>
                <a:latin typeface="Arial"/>
                <a:ea typeface="Arial"/>
                <a:cs typeface="Arial"/>
                <a:sym typeface="Arial"/>
              </a:rPr>
              <a:t>سوء معاملة الموظفين</a:t>
            </a:r>
            <a:r>
              <a:rPr lang="ar" dirty="0"/>
              <a:t> </a:t>
            </a:r>
            <a:r>
              <a:rPr lang="ar" sz="1200" b="0" i="0" u="none" strike="noStrike" cap="none" dirty="0">
                <a:solidFill>
                  <a:schemeClr val="dk1"/>
                </a:solidFill>
                <a:effectLst/>
                <a:latin typeface="Arial"/>
                <a:ea typeface="Arial"/>
                <a:cs typeface="Arial"/>
                <a:sym typeface="Arial"/>
              </a:rPr>
              <a:t>مخالفات الصحة والسلامة</a:t>
            </a:r>
            <a:r>
              <a:rPr lang="ar" dirty="0"/>
              <a:t> </a:t>
            </a:r>
            <a:r>
              <a:rPr lang="ar" sz="1200" b="0" i="0" u="none" strike="noStrike" cap="none" dirty="0">
                <a:solidFill>
                  <a:schemeClr val="dk1"/>
                </a:solidFill>
                <a:effectLst/>
                <a:latin typeface="Arial"/>
                <a:ea typeface="Arial"/>
                <a:cs typeface="Arial"/>
                <a:sym typeface="Arial"/>
              </a:rPr>
              <a:t>القضايا البيئية المتعلقة بالعمليات التجارية</a:t>
            </a:r>
            <a:r>
              <a:rPr lang="ar" dirty="0"/>
              <a:t> </a:t>
            </a:r>
            <a:r>
              <a:rPr lang="ar" sz="1200" b="0" i="0" u="none" strike="noStrike" cap="none" dirty="0">
                <a:solidFill>
                  <a:schemeClr val="dk1"/>
                </a:solidFill>
                <a:effectLst/>
                <a:latin typeface="Arial"/>
                <a:ea typeface="Arial"/>
                <a:cs typeface="Arial"/>
                <a:sym typeface="Arial"/>
              </a:rPr>
              <a:t>الرشوة والفساد</a:t>
            </a:r>
            <a:r>
              <a:rPr lang="ar" dirty="0"/>
              <a:t> </a:t>
            </a:r>
            <a:r>
              <a:rPr lang="ar" sz="1200" b="0" i="0" u="none" strike="noStrike" cap="none" dirty="0">
                <a:solidFill>
                  <a:schemeClr val="dk1"/>
                </a:solidFill>
                <a:effectLst/>
                <a:latin typeface="Arial"/>
                <a:ea typeface="Arial"/>
                <a:cs typeface="Arial"/>
                <a:sym typeface="Arial"/>
              </a:rPr>
              <a:t>سرقة الأجور واستغلال العمال</a:t>
            </a:r>
            <a:r>
              <a:rPr lang="ar" dirty="0"/>
              <a:t> </a:t>
            </a:r>
            <a:r>
              <a:rPr lang="ar" sz="1200" b="0" i="0" u="none" strike="noStrike" cap="none" dirty="0">
                <a:solidFill>
                  <a:schemeClr val="dk1"/>
                </a:solidFill>
                <a:effectLst/>
                <a:latin typeface="Arial"/>
                <a:ea typeface="Arial"/>
                <a:cs typeface="Arial"/>
                <a:sym typeface="Arial"/>
              </a:rPr>
              <a:t>عدم توفير تسهيلات معقولة للموظفين ذوي الإعاقة أو ذوي الاحتياجات الخاصة</a:t>
            </a:r>
            <a:r>
              <a:rPr lang="ar" dirty="0"/>
              <a:t> </a:t>
            </a:r>
            <a:r>
              <a:rPr lang="ar" sz="1200" b="0" i="0" u="none" strike="noStrike" cap="none" dirty="0">
                <a:solidFill>
                  <a:schemeClr val="dk1"/>
                </a:solidFill>
                <a:effectLst/>
                <a:latin typeface="Arial"/>
                <a:ea typeface="Arial"/>
                <a:cs typeface="Arial"/>
                <a:sym typeface="Arial"/>
              </a:rPr>
              <a:t>انتهاك خصوصية الموظف</a:t>
            </a:r>
            <a:r>
              <a:rPr lang="ar" dirty="0"/>
              <a:t> </a:t>
            </a:r>
            <a:r>
              <a:rPr lang="ar" sz="1200" b="0" i="0" u="none" strike="noStrike" cap="none" dirty="0">
                <a:solidFill>
                  <a:schemeClr val="dk1"/>
                </a:solidFill>
                <a:effectLst/>
                <a:latin typeface="Arial"/>
                <a:ea typeface="Arial"/>
                <a:cs typeface="Arial"/>
                <a:sym typeface="Arial"/>
              </a:rPr>
              <a:t>الإساءة العاطفية والنفسية في مكان العمل</a:t>
            </a:r>
            <a:r>
              <a:rPr lang="ar" dirty="0"/>
              <a:t> </a:t>
            </a:r>
            <a:r>
              <a:rPr lang="ar" sz="1200" b="0" i="0" u="none" strike="noStrike" cap="none" dirty="0">
                <a:solidFill>
                  <a:schemeClr val="dk1"/>
                </a:solidFill>
                <a:effectLst/>
                <a:latin typeface="Arial"/>
                <a:ea typeface="Arial"/>
                <a:cs typeface="Arial"/>
                <a:sym typeface="Arial"/>
              </a:rPr>
              <a:t>الإبلاغ عن المخالفات وحماية حقوق الموظفين</a:t>
            </a:r>
            <a:r>
              <a:rPr lang="ar" dirty="0"/>
              <a:t> </a:t>
            </a:r>
            <a:r>
              <a:rPr lang="ar" sz="1200" b="0" i="0" u="none" strike="noStrike" cap="none" dirty="0">
                <a:solidFill>
                  <a:schemeClr val="dk1"/>
                </a:solidFill>
                <a:effectLst/>
                <a:latin typeface="Arial"/>
                <a:ea typeface="Arial"/>
                <a:cs typeface="Arial"/>
                <a:sym typeface="Arial"/>
              </a:rPr>
              <a:t>سرقة الملكية الفكرية والتعدي عليها</a:t>
            </a:r>
            <a:r>
              <a:rPr lang="ar" dirty="0"/>
              <a:t> </a:t>
            </a:r>
            <a:r>
              <a:rPr lang="ar" sz="1200" b="0" i="0" u="none" strike="noStrike" cap="none" dirty="0">
                <a:solidFill>
                  <a:schemeClr val="dk1"/>
                </a:solidFill>
                <a:effectLst/>
                <a:latin typeface="Arial"/>
                <a:ea typeface="Arial"/>
                <a:cs typeface="Arial"/>
                <a:sym typeface="Arial"/>
              </a:rPr>
              <a:t>الثقافة التنظيمية التي تعزز السلوك غير الأخلاقي</a:t>
            </a:r>
            <a:r>
              <a:rPr lang="ar" dirty="0"/>
              <a:t> </a:t>
            </a:r>
            <a:r>
              <a:rPr lang="ar" sz="1200" b="0" i="0" u="none" strike="noStrike" cap="none" dirty="0">
                <a:solidFill>
                  <a:schemeClr val="dk1"/>
                </a:solidFill>
                <a:effectLst/>
                <a:latin typeface="Arial"/>
                <a:ea typeface="Arial"/>
                <a:cs typeface="Arial"/>
                <a:sym typeface="Arial"/>
              </a:rPr>
              <a:t>التمييز في التوظيف والترقيات</a:t>
            </a:r>
            <a:r>
              <a:rPr lang="ar" dirty="0"/>
              <a:t> </a:t>
            </a:r>
            <a:r>
              <a:rPr lang="ar" sz="1200" b="0" i="0" u="none" strike="noStrike" cap="none" dirty="0">
                <a:solidFill>
                  <a:schemeClr val="dk1"/>
                </a:solidFill>
                <a:effectLst/>
                <a:latin typeface="Arial"/>
                <a:ea typeface="Arial"/>
                <a:cs typeface="Arial"/>
                <a:sym typeface="Arial"/>
              </a:rPr>
              <a:t>استخدام عمالة الأطفال أو العمل الشاق في سلاسل التوريد العالمية</a:t>
            </a:r>
            <a:r>
              <a:rPr lang="ar" dirty="0"/>
              <a:t> </a:t>
            </a:r>
            <a:r>
              <a:rPr lang="ar" sz="1200" b="0" i="0" u="none" strike="noStrike" cap="none" dirty="0">
                <a:solidFill>
                  <a:schemeClr val="dk1"/>
                </a:solidFill>
                <a:effectLst/>
                <a:latin typeface="Arial"/>
                <a:ea typeface="Arial"/>
                <a:cs typeface="Arial"/>
                <a:sym typeface="Arial"/>
              </a:rPr>
              <a:t>تحريف معلومات الشركة أو البيانات المالية</a:t>
            </a:r>
            <a:r>
              <a:rPr lang="ar" dirty="0"/>
              <a:t> </a:t>
            </a:r>
            <a:r>
              <a:rPr lang="ar" sz="1200" b="0" i="0" u="none" strike="noStrike" cap="none" dirty="0">
                <a:solidFill>
                  <a:schemeClr val="dk1"/>
                </a:solidFill>
                <a:effectLst/>
                <a:latin typeface="Arial"/>
                <a:ea typeface="Arial"/>
                <a:cs typeface="Arial"/>
                <a:sym typeface="Arial"/>
              </a:rPr>
              <a:t>تزوير وتزوير المستندات</a:t>
            </a:r>
            <a:r>
              <a:rPr lang="ar" dirty="0"/>
              <a:t> </a:t>
            </a:r>
            <a:r>
              <a:rPr lang="ar" sz="1200" b="0" i="0" u="none" strike="noStrike" cap="none" dirty="0">
                <a:solidFill>
                  <a:schemeClr val="dk1"/>
                </a:solidFill>
                <a:effectLst/>
                <a:latin typeface="Arial"/>
                <a:ea typeface="Arial"/>
                <a:cs typeface="Arial"/>
                <a:sym typeface="Arial"/>
              </a:rPr>
              <a:t>المحسوبية والمحسوبية في مكان العمل</a:t>
            </a:r>
            <a:r>
              <a:rPr lang="ar" dirty="0"/>
              <a:t> </a:t>
            </a:r>
            <a:r>
              <a:rPr lang="ar" sz="1200" b="0" i="0" u="none" strike="noStrike" cap="none" dirty="0">
                <a:solidFill>
                  <a:schemeClr val="dk1"/>
                </a:solidFill>
                <a:effectLst/>
                <a:latin typeface="Arial"/>
                <a:ea typeface="Arial"/>
                <a:cs typeface="Arial"/>
                <a:sym typeface="Arial"/>
              </a:rPr>
              <a:t>العمل الإضافي القسري</a:t>
            </a:r>
            <a:r>
              <a:rPr lang="ar" dirty="0"/>
              <a:t> </a:t>
            </a:r>
            <a:r>
              <a:rPr lang="ar" sz="1200" b="0" i="0" u="none" strike="noStrike" cap="none" dirty="0">
                <a:solidFill>
                  <a:schemeClr val="dk1"/>
                </a:solidFill>
                <a:effectLst/>
                <a:latin typeface="Arial"/>
                <a:ea typeface="Arial"/>
                <a:cs typeface="Arial"/>
                <a:sym typeface="Arial"/>
              </a:rPr>
              <a:t>سرقة واختلاس موظفين</a:t>
            </a:r>
            <a:r>
              <a:rPr lang="ar" dirty="0"/>
              <a:t> </a:t>
            </a:r>
            <a:r>
              <a:rPr lang="ar" sz="1200" b="0" i="0" u="none" strike="noStrike" cap="none" dirty="0">
                <a:solidFill>
                  <a:schemeClr val="dk1"/>
                </a:solidFill>
                <a:effectLst/>
                <a:latin typeface="Arial"/>
                <a:ea typeface="Arial"/>
                <a:cs typeface="Arial"/>
                <a:sym typeface="Arial"/>
              </a:rPr>
              <a:t>التدريب أو الإشراف غير الكافي للموظفين</a:t>
            </a:r>
            <a:r>
              <a:rPr lang="ar" dirty="0"/>
              <a:t> </a:t>
            </a:r>
            <a:r>
              <a:rPr lang="ar" sz="1200" b="0" i="0" u="none" strike="noStrike" cap="none" dirty="0">
                <a:solidFill>
                  <a:schemeClr val="dk1"/>
                </a:solidFill>
                <a:effectLst/>
                <a:latin typeface="Arial"/>
                <a:ea typeface="Arial"/>
                <a:cs typeface="Arial"/>
                <a:sym typeface="Arial"/>
              </a:rPr>
              <a:t>التمييز على أساس التوجه الجنسي أو الهوية الجنسية</a:t>
            </a:r>
            <a:r>
              <a:rPr lang="ar" dirty="0"/>
              <a:t> </a:t>
            </a:r>
            <a:r>
              <a:rPr lang="ar" sz="1200" b="0" i="0" u="none" strike="noStrike" cap="none" dirty="0">
                <a:solidFill>
                  <a:schemeClr val="dk1"/>
                </a:solidFill>
                <a:effectLst/>
                <a:latin typeface="Arial"/>
                <a:ea typeface="Arial"/>
                <a:cs typeface="Arial"/>
                <a:sym typeface="Arial"/>
              </a:rPr>
              <a:t>التنمر في العمل</a:t>
            </a:r>
            <a:r>
              <a:rPr lang="ar" dirty="0"/>
              <a:t> </a:t>
            </a:r>
            <a:r>
              <a:rPr lang="ar" sz="1200" b="0" i="0" u="none" strike="noStrike" cap="none" dirty="0">
                <a:solidFill>
                  <a:schemeClr val="dk1"/>
                </a:solidFill>
                <a:effectLst/>
                <a:latin typeface="Arial"/>
                <a:ea typeface="Arial"/>
                <a:cs typeface="Arial"/>
                <a:sym typeface="Arial"/>
              </a:rPr>
              <a:t>قلة التنوع والشمول في مكان العمل</a:t>
            </a:r>
            <a:r>
              <a:rPr lang="ar" dirty="0"/>
              <a:t> </a:t>
            </a:r>
            <a:r>
              <a:rPr lang="ar" sz="1200" b="0" i="0" u="none" strike="noStrike" cap="none" dirty="0">
                <a:solidFill>
                  <a:schemeClr val="dk1"/>
                </a:solidFill>
                <a:effectLst/>
                <a:latin typeface="Arial"/>
                <a:ea typeface="Arial"/>
                <a:cs typeface="Arial"/>
                <a:sym typeface="Arial"/>
              </a:rPr>
              <a:t>مخاطر الصحة والسلامة بسبب الصيانة غير الكافية</a:t>
            </a:r>
            <a:r>
              <a:rPr lang="ar" dirty="0"/>
              <a:t> </a:t>
            </a:r>
            <a:r>
              <a:rPr lang="ar" sz="1200" b="0" i="0" u="none" strike="noStrike" cap="none" dirty="0">
                <a:solidFill>
                  <a:schemeClr val="dk1"/>
                </a:solidFill>
                <a:effectLst/>
                <a:latin typeface="Arial"/>
                <a:ea typeface="Arial"/>
                <a:cs typeface="Arial"/>
                <a:sym typeface="Arial"/>
              </a:rPr>
              <a:t>ظروف العمل غير الآمنة بسبب التدابير الأمنية غير الكافية</a:t>
            </a:r>
            <a:r>
              <a:rPr lang="ar" dirty="0"/>
              <a:t> </a:t>
            </a:r>
            <a:r>
              <a:rPr lang="ar" sz="1200" b="0" i="0" u="none" strike="noStrike" cap="none" dirty="0">
                <a:solidFill>
                  <a:schemeClr val="dk1"/>
                </a:solidFill>
                <a:effectLst/>
                <a:latin typeface="Arial"/>
                <a:ea typeface="Arial"/>
                <a:cs typeface="Arial"/>
                <a:sym typeface="Arial"/>
              </a:rPr>
              <a:t>التمييز على أساس العمر</a:t>
            </a:r>
            <a:r>
              <a:rPr lang="ar" dirty="0"/>
              <a:t> </a:t>
            </a:r>
            <a:r>
              <a:rPr lang="ar" sz="1200" b="0" i="0" u="none" strike="noStrike" cap="none" dirty="0">
                <a:solidFill>
                  <a:schemeClr val="dk1"/>
                </a:solidFill>
                <a:effectLst/>
                <a:latin typeface="Arial"/>
                <a:ea typeface="Arial"/>
                <a:cs typeface="Arial"/>
                <a:sym typeface="Arial"/>
              </a:rPr>
              <a:t>إساءة استخدام الملكية الفكرية</a:t>
            </a:r>
            <a:r>
              <a:rPr lang="ar" dirty="0"/>
              <a:t> </a:t>
            </a:r>
            <a:r>
              <a:rPr lang="ar" sz="1200" b="0" i="0" u="none" strike="noStrike" cap="none" dirty="0">
                <a:solidFill>
                  <a:schemeClr val="dk1"/>
                </a:solidFill>
                <a:effectLst/>
                <a:latin typeface="Arial"/>
                <a:ea typeface="Arial"/>
                <a:cs typeface="Arial"/>
                <a:sym typeface="Arial"/>
              </a:rPr>
              <a:t>حماية غير كافية لحقوق الموظفين</a:t>
            </a:r>
            <a:r>
              <a:rPr lang="ar" dirty="0"/>
              <a:t> </a:t>
            </a:r>
            <a:r>
              <a:rPr lang="ar" sz="1200" b="0" i="0" u="none" strike="noStrike" cap="none" dirty="0">
                <a:solidFill>
                  <a:schemeClr val="dk1"/>
                </a:solidFill>
                <a:effectLst/>
                <a:latin typeface="Arial"/>
                <a:ea typeface="Arial"/>
                <a:cs typeface="Arial"/>
                <a:sym typeface="Arial"/>
              </a:rPr>
              <a:t>التمييز ضد الموظفين على أساس الدين أو المعتقدات</a:t>
            </a:r>
            <a:r>
              <a:rPr lang="ar" dirty="0"/>
              <a:t> </a:t>
            </a:r>
            <a:r>
              <a:rPr lang="ar" sz="1200" b="0" i="0" u="none" strike="noStrike" cap="none" dirty="0">
                <a:solidFill>
                  <a:schemeClr val="dk1"/>
                </a:solidFill>
                <a:effectLst/>
                <a:latin typeface="Arial"/>
                <a:ea typeface="Arial"/>
                <a:cs typeface="Arial"/>
                <a:sym typeface="Arial"/>
              </a:rPr>
              <a:t>استغلال المتدربين أو العمال المؤقتين</a:t>
            </a:r>
            <a:r>
              <a:rPr lang="ar" dirty="0"/>
              <a:t> </a:t>
            </a:r>
            <a:r>
              <a:rPr lang="ar" sz="1200" b="0" i="0" u="none" strike="noStrike" cap="none" dirty="0">
                <a:solidFill>
                  <a:schemeClr val="dk1"/>
                </a:solidFill>
                <a:effectLst/>
                <a:latin typeface="Arial"/>
                <a:ea typeface="Arial"/>
                <a:cs typeface="Arial"/>
                <a:sym typeface="Arial"/>
              </a:rPr>
              <a:t>الضغط للانخراط في ممارسات غير أخلاقية لتحقيق أهداف الأداء</a:t>
            </a:r>
            <a:r>
              <a:rPr lang="ar" dirty="0"/>
              <a:t> </a:t>
            </a:r>
            <a:r>
              <a:rPr lang="ar" sz="1200" b="0" i="0" u="none" strike="noStrike" cap="none" dirty="0">
                <a:solidFill>
                  <a:schemeClr val="dk1"/>
                </a:solidFill>
                <a:effectLst/>
                <a:latin typeface="Arial"/>
                <a:ea typeface="Arial"/>
                <a:cs typeface="Arial"/>
                <a:sym typeface="Arial"/>
              </a:rPr>
              <a:t>التعدي على خصوصية الموظف من خلال المراقبة أو المراقبة</a:t>
            </a:r>
            <a:r>
              <a:rPr lang="ar" dirty="0"/>
              <a:t> </a:t>
            </a:r>
            <a:r>
              <a:rPr lang="ar" sz="1200" b="0" i="0" u="none" strike="noStrike" cap="none" dirty="0">
                <a:solidFill>
                  <a:schemeClr val="dk1"/>
                </a:solidFill>
                <a:effectLst/>
                <a:latin typeface="Arial"/>
                <a:ea typeface="Arial"/>
                <a:cs typeface="Arial"/>
                <a:sym typeface="Arial"/>
              </a:rPr>
              <a:t>عدم كفاية توفير المنافع مثل الرعاية الصحية أو خطط التقاعد</a:t>
            </a:r>
            <a:r>
              <a:rPr lang="ar" dirty="0"/>
              <a:t> </a:t>
            </a:r>
            <a:r>
              <a:rPr lang="ar" sz="1200" b="0" i="0" u="none" strike="noStrike" cap="none" dirty="0">
                <a:solidFill>
                  <a:schemeClr val="dk1"/>
                </a:solidFill>
                <a:effectLst/>
                <a:latin typeface="Arial"/>
                <a:ea typeface="Arial"/>
                <a:cs typeface="Arial"/>
                <a:sym typeface="Arial"/>
              </a:rPr>
              <a:t>نقص الإمدادات الطبية بسبب التخزين أو ممارسات التوزيع غير الأخلاقية</a:t>
            </a:r>
            <a:r>
              <a:rPr lang="ar" dirty="0"/>
              <a:t> </a:t>
            </a:r>
            <a:r>
              <a:rPr lang="ar" sz="1200" b="0" i="0" u="none" strike="noStrike" cap="none" dirty="0">
                <a:solidFill>
                  <a:schemeClr val="dk1"/>
                </a:solidFill>
                <a:effectLst/>
                <a:latin typeface="Arial"/>
                <a:ea typeface="Arial"/>
                <a:cs typeface="Arial"/>
                <a:sym typeface="Arial"/>
              </a:rPr>
              <a:t>الاستجابة غير الكافية لحالات الطوارئ مثل الكوارث الطبيعية أو الأوبئة</a:t>
            </a:r>
            <a:r>
              <a:rPr lang="ar" dirty="0"/>
              <a:t> </a:t>
            </a:r>
            <a:r>
              <a:rPr lang="ar" sz="1200" b="0" i="0" u="none" strike="noStrike" cap="none" dirty="0">
                <a:solidFill>
                  <a:schemeClr val="dk1"/>
                </a:solidFill>
                <a:effectLst/>
                <a:latin typeface="Arial"/>
                <a:ea typeface="Arial"/>
                <a:cs typeface="Arial"/>
                <a:sym typeface="Arial"/>
              </a:rPr>
              <a:t>الدعاية والترويج الخادعة للمنتجات أو الخدمات</a:t>
            </a:r>
            <a:r>
              <a:rPr lang="ar" dirty="0"/>
              <a:t> </a:t>
            </a:r>
            <a:r>
              <a:rPr lang="ar" sz="1200" b="0" i="0" u="none" strike="noStrike" cap="none" dirty="0">
                <a:solidFill>
                  <a:schemeClr val="dk1"/>
                </a:solidFill>
                <a:effectLst/>
                <a:latin typeface="Arial"/>
                <a:ea typeface="Arial"/>
                <a:cs typeface="Arial"/>
                <a:sym typeface="Arial"/>
              </a:rPr>
              <a:t>تخريب أو تدمير ممتلكات الشركة</a:t>
            </a:r>
            <a:r>
              <a:rPr lang="ar" dirty="0"/>
              <a:t> </a:t>
            </a:r>
            <a:r>
              <a:rPr lang="ar" sz="1200" b="0" i="0" u="none" strike="noStrike" cap="none" dirty="0">
                <a:solidFill>
                  <a:schemeClr val="dk1"/>
                </a:solidFill>
                <a:effectLst/>
                <a:latin typeface="Arial"/>
                <a:ea typeface="Arial"/>
                <a:cs typeface="Arial"/>
                <a:sym typeface="Arial"/>
              </a:rPr>
              <a:t>الاستخدام غير الأخلاقي لبيانات العملاء والمعلومات الشخصية</a:t>
            </a:r>
            <a:r>
              <a:rPr lang="ar" dirty="0"/>
              <a:t> </a:t>
            </a:r>
            <a:r>
              <a:rPr lang="ar" sz="1200" b="0" i="0" u="none" strike="noStrike" cap="none" dirty="0">
                <a:solidFill>
                  <a:schemeClr val="dk1"/>
                </a:solidFill>
                <a:effectLst/>
                <a:latin typeface="Arial"/>
                <a:ea typeface="Arial"/>
                <a:cs typeface="Arial"/>
                <a:sym typeface="Arial"/>
              </a:rPr>
              <a:t>عدم كفاية التدريب والدعم للموظفين الذين يتعاملون مع عملاء أو مرضى مصابين بأمراض عقلية أو مضطربين عاطفيًا</a:t>
            </a:r>
            <a:r>
              <a:rPr lang="ar" dirty="0"/>
              <a:t> </a:t>
            </a:r>
            <a:r>
              <a:rPr lang="ar" sz="1200" b="0" i="0" u="none" strike="noStrike" cap="none" dirty="0">
                <a:solidFill>
                  <a:schemeClr val="dk1"/>
                </a:solidFill>
                <a:effectLst/>
                <a:latin typeface="Arial"/>
                <a:ea typeface="Arial"/>
                <a:cs typeface="Arial"/>
                <a:sym typeface="Arial"/>
              </a:rPr>
              <a:t>حماية غير كافية للموظفين الذين يتعاملون مع عملاء أو مرضى عنيفين أو خطرين</a:t>
            </a:r>
            <a:r>
              <a:rPr lang="ar" dirty="0"/>
              <a:t> </a:t>
            </a:r>
            <a:r>
              <a:rPr lang="ar" sz="1200" b="0" i="0" u="none" strike="noStrike" cap="none" dirty="0">
                <a:solidFill>
                  <a:schemeClr val="dk1"/>
                </a:solidFill>
                <a:effectLst/>
                <a:latin typeface="Arial"/>
                <a:ea typeface="Arial"/>
                <a:cs typeface="Arial"/>
                <a:sym typeface="Arial"/>
              </a:rPr>
              <a:t>التمييز ضد الموظفين بسبب مظهرهم الجسدي أو نوع أجسامهم</a:t>
            </a:r>
            <a:r>
              <a:rPr lang="ar" dirty="0"/>
              <a:t> </a:t>
            </a:r>
            <a:r>
              <a:rPr lang="ar" sz="1200" b="0" i="0" u="none" strike="noStrike" cap="none" dirty="0">
                <a:solidFill>
                  <a:schemeClr val="dk1"/>
                </a:solidFill>
                <a:effectLst/>
                <a:latin typeface="Arial"/>
                <a:ea typeface="Arial"/>
                <a:cs typeface="Arial"/>
                <a:sym typeface="Arial"/>
              </a:rPr>
              <a:t>خرق اتفاقيات السرية أو اتفاقيات عدم الإفشاء</a:t>
            </a:r>
            <a:r>
              <a:rPr lang="ar" dirty="0"/>
              <a:t> </a:t>
            </a:r>
            <a:r>
              <a:rPr lang="ar" sz="1200" b="0" i="0" u="none" strike="noStrike" cap="none" dirty="0">
                <a:solidFill>
                  <a:schemeClr val="dk1"/>
                </a:solidFill>
                <a:effectLst/>
                <a:latin typeface="Arial"/>
                <a:ea typeface="Arial"/>
                <a:cs typeface="Arial"/>
                <a:sym typeface="Arial"/>
              </a:rPr>
              <a:t>الاهتمام غير الكافي بالصحة العقلية وإدارة الإجهاد في مكان العمل</a:t>
            </a:r>
            <a:r>
              <a:rPr lang="ar" dirty="0"/>
              <a:t> </a:t>
            </a:r>
            <a:r>
              <a:rPr lang="ar" sz="1200" b="0" i="0" u="none" strike="noStrike" cap="none" dirty="0">
                <a:solidFill>
                  <a:schemeClr val="dk1"/>
                </a:solidFill>
                <a:effectLst/>
                <a:latin typeface="Arial"/>
                <a:ea typeface="Arial"/>
                <a:cs typeface="Arial"/>
                <a:sym typeface="Arial"/>
              </a:rPr>
              <a:t>التمييز ضد الموظفين على أساس خلفياتهم الاجتماعية والاقتصادية</a:t>
            </a:r>
            <a:r>
              <a:rPr lang="ar" dirty="0"/>
              <a:t> </a:t>
            </a:r>
            <a:r>
              <a:rPr lang="ar" sz="1200" b="0" i="0" u="none" strike="noStrike" cap="none" dirty="0">
                <a:solidFill>
                  <a:schemeClr val="dk1"/>
                </a:solidFill>
                <a:effectLst/>
                <a:latin typeface="Arial"/>
                <a:ea typeface="Arial"/>
                <a:cs typeface="Arial"/>
                <a:sym typeface="Arial"/>
              </a:rPr>
              <a:t>إساءة استخدام السلطة أو المنصب في مكان العمل لتحقيق مكاسب أو منفعة شخصية</a:t>
            </a:r>
            <a:r>
              <a:rPr lang="ar" dirty="0"/>
              <a:t> </a:t>
            </a:r>
            <a:r>
              <a:rPr lang="ar" sz="1200" b="0" i="0" u="none" strike="noStrike" cap="none" dirty="0">
                <a:solidFill>
                  <a:schemeClr val="dk1"/>
                </a:solidFill>
                <a:effectLst/>
                <a:latin typeface="Arial"/>
                <a:ea typeface="Arial"/>
                <a:cs typeface="Arial"/>
                <a:sym typeface="Arial"/>
              </a:rPr>
              <a:t>المشاركة القسرية أو القسرية في ممارسات أو سلوك غير أخلاقي</a:t>
            </a:r>
            <a:r>
              <a:rPr lang="ar" dirty="0"/>
              <a:t> </a:t>
            </a:r>
            <a:r>
              <a:rPr lang="ar" sz="1200" b="0" i="0" u="none" strike="noStrike" cap="none" dirty="0">
                <a:solidFill>
                  <a:schemeClr val="dk1"/>
                </a:solidFill>
                <a:effectLst/>
                <a:latin typeface="Arial"/>
                <a:ea typeface="Arial"/>
                <a:cs typeface="Arial"/>
                <a:sym typeface="Arial"/>
              </a:rPr>
              <a:t>السماح أو المشاركة في استغلال الفئات الضعيفة من السكان مثل اللاجئين أو العمال غير المسجلين</a:t>
            </a:r>
            <a:r>
              <a:rPr lang="ar" dirty="0"/>
              <a:t> </a:t>
            </a:r>
            <a:r>
              <a:rPr lang="ar" sz="1200" b="0" i="0" u="none" strike="noStrike" cap="none" dirty="0">
                <a:solidFill>
                  <a:schemeClr val="dk1"/>
                </a:solidFill>
                <a:effectLst/>
                <a:latin typeface="Arial"/>
                <a:ea typeface="Arial"/>
                <a:cs typeface="Arial"/>
                <a:sym typeface="Arial"/>
              </a:rPr>
              <a:t>إهمال الاعتبارات الأخلاقية في تصميم أو تنفيذ الأنظمة الآلية أو تقنيات الذكاء الاصطناعي في مكان العمل</a:t>
            </a:r>
            <a:r>
              <a:rPr lang="ar" dirty="0"/>
              <a:t> </a:t>
            </a:r>
            <a:r>
              <a:rPr lang="ar" sz="1200" b="0" i="0" u="none" strike="noStrike" cap="none" dirty="0">
                <a:solidFill>
                  <a:schemeClr val="dk1"/>
                </a:solidFill>
                <a:effectLst/>
                <a:latin typeface="Arial"/>
                <a:ea typeface="Arial"/>
                <a:cs typeface="Arial"/>
                <a:sym typeface="Arial"/>
              </a:rPr>
              <a:t>عدم كفاية حماية المبلغين عن المخالفات أو أولئك الذين يبلغون عن سلوك غير أخلاقي</a:t>
            </a:r>
            <a:r>
              <a:rPr lang="ar" dirty="0"/>
              <a:t> </a:t>
            </a:r>
            <a:r>
              <a:rPr lang="ar" sz="1200" b="0" i="0" u="none" strike="noStrike" cap="none" dirty="0">
                <a:solidFill>
                  <a:schemeClr val="dk1"/>
                </a:solidFill>
                <a:effectLst/>
                <a:latin typeface="Arial"/>
                <a:ea typeface="Arial"/>
                <a:cs typeface="Arial"/>
                <a:sym typeface="Arial"/>
              </a:rPr>
              <a:t>عدم كفاية الوصول إلى مزايا الموظفين أو الدعم بسبب التمييز أو التحيز</a:t>
            </a:r>
            <a:r>
              <a:rPr lang="ar" dirty="0"/>
              <a:t> </a:t>
            </a:r>
            <a:r>
              <a:rPr lang="ar" sz="1200" b="0" i="0" u="none" strike="noStrike" cap="none" dirty="0">
                <a:solidFill>
                  <a:schemeClr val="dk1"/>
                </a:solidFill>
                <a:effectLst/>
                <a:latin typeface="Arial"/>
                <a:ea typeface="Arial"/>
                <a:cs typeface="Arial"/>
                <a:sym typeface="Arial"/>
              </a:rPr>
              <a:t>استجابة غير كافية للاعتداء الجنسي أو التحرش في مكان العمل</a:t>
            </a:r>
            <a:r>
              <a:rPr lang="ar" dirty="0"/>
              <a:t> </a:t>
            </a:r>
            <a:r>
              <a:rPr lang="ar" sz="1200" b="0" i="0" u="none" strike="noStrike" cap="none" dirty="0">
                <a:solidFill>
                  <a:schemeClr val="dk1"/>
                </a:solidFill>
                <a:effectLst/>
                <a:latin typeface="Arial"/>
                <a:ea typeface="Arial"/>
                <a:cs typeface="Arial"/>
                <a:sym typeface="Arial"/>
              </a:rPr>
              <a:t>التمييز ضد الموظفين بسبب معتقداتهم السياسية أو انتماءاتهم</a:t>
            </a:r>
            <a:r>
              <a:rPr lang="ar" dirty="0"/>
              <a:t> </a:t>
            </a:r>
            <a:r>
              <a:rPr lang="ar" sz="1200" b="0" i="0" u="none" strike="noStrike" cap="none" dirty="0">
                <a:solidFill>
                  <a:schemeClr val="dk1"/>
                </a:solidFill>
                <a:effectLst/>
                <a:latin typeface="Arial"/>
                <a:ea typeface="Arial"/>
                <a:cs typeface="Arial"/>
                <a:sym typeface="Arial"/>
              </a:rPr>
              <a:t>إجراءات غير كافية ضد التنمر أو التحرش في مكان العمل</a:t>
            </a:r>
            <a:r>
              <a:rPr lang="ar" dirty="0"/>
              <a:t> </a:t>
            </a:r>
            <a:endParaRPr lang="en-US" sz="1200" b="0" i="0" u="none" strike="noStrike" cap="none" dirty="0">
              <a:solidFill>
                <a:schemeClr val="dk1"/>
              </a:solidFill>
              <a:effectLst/>
              <a:latin typeface="Arial"/>
              <a:ea typeface="Arial"/>
              <a:cs typeface="Arial"/>
              <a:sym typeface="Arial"/>
            </a:endParaRPr>
          </a:p>
          <a:p>
            <a:endParaRPr lang="en-US" sz="1200" b="0" i="0" u="none" strike="noStrike" cap="none" dirty="0">
              <a:solidFill>
                <a:schemeClr val="dk1"/>
              </a:solidFill>
              <a:effectLst/>
              <a:latin typeface="Arial"/>
              <a:ea typeface="Arial"/>
              <a:cs typeface="Arial"/>
              <a:sym typeface="Arial"/>
            </a:endParaRPr>
          </a:p>
          <a:p>
            <a:endParaRPr lang="en-US" sz="1200" b="0" i="0" u="none" strike="noStrike" cap="none" dirty="0">
              <a:solidFill>
                <a:schemeClr val="dk1"/>
              </a:solidFill>
              <a:effectLst/>
              <a:latin typeface="Arial"/>
              <a:ea typeface="Arial"/>
              <a:cs typeface="Arial"/>
              <a:sym typeface="Arial"/>
            </a:endParaRPr>
          </a:p>
          <a:p>
            <a:endParaRPr lang="en-US" sz="1200" b="0" i="0" u="none" strike="noStrike" cap="none" dirty="0">
              <a:solidFill>
                <a:schemeClr val="dk1"/>
              </a:solidFill>
              <a:effectLst/>
              <a:latin typeface="Arial"/>
              <a:ea typeface="Arial"/>
              <a:cs typeface="Arial"/>
              <a:sym typeface="Arial"/>
            </a:endParaRPr>
          </a:p>
          <a:p>
            <a:r>
              <a:rPr lang="en-US" sz="1200" b="0" i="0" u="none" strike="noStrike" cap="none" dirty="0">
                <a:solidFill>
                  <a:schemeClr val="dk1"/>
                </a:solidFill>
                <a:effectLst/>
                <a:latin typeface="Arial"/>
                <a:ea typeface="Arial"/>
                <a:cs typeface="Arial"/>
                <a:sym typeface="Arial"/>
              </a:rPr>
              <a:t>Workplace discrimination</a:t>
            </a:r>
          </a:p>
          <a:p>
            <a:r>
              <a:rPr lang="en-US" sz="1200" b="0" i="0" u="none" strike="noStrike" cap="none" dirty="0">
                <a:solidFill>
                  <a:schemeClr val="dk1"/>
                </a:solidFill>
                <a:effectLst/>
                <a:latin typeface="Arial"/>
                <a:ea typeface="Arial"/>
                <a:cs typeface="Arial"/>
                <a:sym typeface="Arial"/>
              </a:rPr>
              <a:t>Harassment in the workplace</a:t>
            </a:r>
          </a:p>
          <a:p>
            <a:r>
              <a:rPr lang="en-US" sz="1200" b="0" i="0" u="none" strike="noStrike" cap="none" dirty="0">
                <a:solidFill>
                  <a:schemeClr val="dk1"/>
                </a:solidFill>
                <a:effectLst/>
                <a:latin typeface="Arial"/>
                <a:ea typeface="Arial"/>
                <a:cs typeface="Arial"/>
                <a:sym typeface="Arial"/>
              </a:rPr>
              <a:t>Conflict of interest</a:t>
            </a:r>
          </a:p>
          <a:p>
            <a:r>
              <a:rPr lang="en-US" sz="1200" b="0" i="0" u="none" strike="noStrike" cap="none" dirty="0">
                <a:solidFill>
                  <a:schemeClr val="dk1"/>
                </a:solidFill>
                <a:effectLst/>
                <a:latin typeface="Arial"/>
                <a:ea typeface="Arial"/>
                <a:cs typeface="Arial"/>
                <a:sym typeface="Arial"/>
              </a:rPr>
              <a:t>Misuse of company resources</a:t>
            </a:r>
          </a:p>
          <a:p>
            <a:r>
              <a:rPr lang="en-US" sz="1200" b="0" i="0" u="none" strike="noStrike" cap="none" dirty="0">
                <a:solidFill>
                  <a:schemeClr val="dk1"/>
                </a:solidFill>
                <a:effectLst/>
                <a:latin typeface="Arial"/>
                <a:ea typeface="Arial"/>
                <a:cs typeface="Arial"/>
                <a:sym typeface="Arial"/>
              </a:rPr>
              <a:t>Ethical violations in marketing and advertising</a:t>
            </a:r>
          </a:p>
          <a:p>
            <a:r>
              <a:rPr lang="en-US" sz="1200" b="0" i="0" u="none" strike="noStrike" cap="none" dirty="0">
                <a:solidFill>
                  <a:schemeClr val="dk1"/>
                </a:solidFill>
                <a:effectLst/>
                <a:latin typeface="Arial"/>
                <a:ea typeface="Arial"/>
                <a:cs typeface="Arial"/>
                <a:sym typeface="Arial"/>
              </a:rPr>
              <a:t>Unfair labor practices</a:t>
            </a:r>
          </a:p>
          <a:p>
            <a:r>
              <a:rPr lang="en-US" sz="1200" b="0" i="0" u="none" strike="noStrike" cap="none" dirty="0">
                <a:solidFill>
                  <a:schemeClr val="dk1"/>
                </a:solidFill>
                <a:effectLst/>
                <a:latin typeface="Arial"/>
                <a:ea typeface="Arial"/>
                <a:cs typeface="Arial"/>
                <a:sym typeface="Arial"/>
              </a:rPr>
              <a:t>Mistreatment of employees</a:t>
            </a:r>
          </a:p>
          <a:p>
            <a:r>
              <a:rPr lang="en-US" sz="1200" b="0" i="0" u="none" strike="noStrike" cap="none" dirty="0">
                <a:solidFill>
                  <a:schemeClr val="dk1"/>
                </a:solidFill>
                <a:effectLst/>
                <a:latin typeface="Arial"/>
                <a:ea typeface="Arial"/>
                <a:cs typeface="Arial"/>
                <a:sym typeface="Arial"/>
              </a:rPr>
              <a:t>Health and safety violations</a:t>
            </a:r>
          </a:p>
          <a:p>
            <a:r>
              <a:rPr lang="en-US" sz="1200" b="0" i="0" u="none" strike="noStrike" cap="none" dirty="0">
                <a:solidFill>
                  <a:schemeClr val="dk1"/>
                </a:solidFill>
                <a:effectLst/>
                <a:latin typeface="Arial"/>
                <a:ea typeface="Arial"/>
                <a:cs typeface="Arial"/>
                <a:sym typeface="Arial"/>
              </a:rPr>
              <a:t>Environmental issues related to business operations</a:t>
            </a:r>
          </a:p>
          <a:p>
            <a:r>
              <a:rPr lang="en-US" sz="1200" b="0" i="0" u="none" strike="noStrike" cap="none" dirty="0">
                <a:solidFill>
                  <a:schemeClr val="dk1"/>
                </a:solidFill>
                <a:effectLst/>
                <a:latin typeface="Arial"/>
                <a:ea typeface="Arial"/>
                <a:cs typeface="Arial"/>
                <a:sym typeface="Arial"/>
              </a:rPr>
              <a:t>Bribery and corruption</a:t>
            </a:r>
          </a:p>
          <a:p>
            <a:r>
              <a:rPr lang="en-US" sz="1200" b="0" i="0" u="none" strike="noStrike" cap="none" dirty="0">
                <a:solidFill>
                  <a:schemeClr val="dk1"/>
                </a:solidFill>
                <a:effectLst/>
                <a:latin typeface="Arial"/>
                <a:ea typeface="Arial"/>
                <a:cs typeface="Arial"/>
                <a:sym typeface="Arial"/>
              </a:rPr>
              <a:t>Wage theft and labor exploitation</a:t>
            </a:r>
          </a:p>
          <a:p>
            <a:r>
              <a:rPr lang="en-US" sz="1200" b="0" i="0" u="none" strike="noStrike" cap="none" dirty="0">
                <a:solidFill>
                  <a:schemeClr val="dk1"/>
                </a:solidFill>
                <a:effectLst/>
                <a:latin typeface="Arial"/>
                <a:ea typeface="Arial"/>
                <a:cs typeface="Arial"/>
                <a:sym typeface="Arial"/>
              </a:rPr>
              <a:t>Failure to provide reasonable accommodations for employees with disabilities or special needs</a:t>
            </a:r>
          </a:p>
          <a:p>
            <a:r>
              <a:rPr lang="en-US" sz="1200" b="0" i="0" u="none" strike="noStrike" cap="none" dirty="0">
                <a:solidFill>
                  <a:schemeClr val="dk1"/>
                </a:solidFill>
                <a:effectLst/>
                <a:latin typeface="Arial"/>
                <a:ea typeface="Arial"/>
                <a:cs typeface="Arial"/>
                <a:sym typeface="Arial"/>
              </a:rPr>
              <a:t>Invasion of employee privacy</a:t>
            </a:r>
          </a:p>
          <a:p>
            <a:r>
              <a:rPr lang="en-US" sz="1200" b="0" i="0" u="none" strike="noStrike" cap="none" dirty="0">
                <a:solidFill>
                  <a:schemeClr val="dk1"/>
                </a:solidFill>
                <a:effectLst/>
                <a:latin typeface="Arial"/>
                <a:ea typeface="Arial"/>
                <a:cs typeface="Arial"/>
                <a:sym typeface="Arial"/>
              </a:rPr>
              <a:t>Emotional and psychological abuse in the workplace</a:t>
            </a:r>
          </a:p>
          <a:p>
            <a:r>
              <a:rPr lang="en-US" sz="1200" b="0" i="0" u="none" strike="noStrike" cap="none" dirty="0">
                <a:solidFill>
                  <a:schemeClr val="dk1"/>
                </a:solidFill>
                <a:effectLst/>
                <a:latin typeface="Arial"/>
                <a:ea typeface="Arial"/>
                <a:cs typeface="Arial"/>
                <a:sym typeface="Arial"/>
              </a:rPr>
              <a:t>Whistleblowing and protection of employee rights</a:t>
            </a:r>
          </a:p>
          <a:p>
            <a:r>
              <a:rPr lang="en-US" sz="1200" b="0" i="0" u="none" strike="noStrike" cap="none" dirty="0">
                <a:solidFill>
                  <a:schemeClr val="dk1"/>
                </a:solidFill>
                <a:effectLst/>
                <a:latin typeface="Arial"/>
                <a:ea typeface="Arial"/>
                <a:cs typeface="Arial"/>
                <a:sym typeface="Arial"/>
              </a:rPr>
              <a:t>Intellectual property theft and infringement</a:t>
            </a:r>
          </a:p>
          <a:p>
            <a:r>
              <a:rPr lang="en-US" sz="1200" b="0" i="0" u="none" strike="noStrike" cap="none" dirty="0">
                <a:solidFill>
                  <a:schemeClr val="dk1"/>
                </a:solidFill>
                <a:effectLst/>
                <a:latin typeface="Arial"/>
                <a:ea typeface="Arial"/>
                <a:cs typeface="Arial"/>
                <a:sym typeface="Arial"/>
              </a:rPr>
              <a:t>Organizational culture that promotes unethical behavior</a:t>
            </a:r>
          </a:p>
          <a:p>
            <a:r>
              <a:rPr lang="en-US" sz="1200" b="0" i="0" u="none" strike="noStrike" cap="none" dirty="0">
                <a:solidFill>
                  <a:schemeClr val="dk1"/>
                </a:solidFill>
                <a:effectLst/>
                <a:latin typeface="Arial"/>
                <a:ea typeface="Arial"/>
                <a:cs typeface="Arial"/>
                <a:sym typeface="Arial"/>
              </a:rPr>
              <a:t>Discrimination in hiring and promotions</a:t>
            </a:r>
          </a:p>
          <a:p>
            <a:r>
              <a:rPr lang="en-US" sz="1200" b="0" i="0" u="none" strike="noStrike" cap="none" dirty="0">
                <a:solidFill>
                  <a:schemeClr val="dk1"/>
                </a:solidFill>
                <a:effectLst/>
                <a:latin typeface="Arial"/>
                <a:ea typeface="Arial"/>
                <a:cs typeface="Arial"/>
                <a:sym typeface="Arial"/>
              </a:rPr>
              <a:t>Use of child labor or sweatshop labor in global supply chains</a:t>
            </a:r>
          </a:p>
          <a:p>
            <a:r>
              <a:rPr lang="en-US" sz="1200" b="0" i="0" u="none" strike="noStrike" cap="none" dirty="0">
                <a:solidFill>
                  <a:schemeClr val="dk1"/>
                </a:solidFill>
                <a:effectLst/>
                <a:latin typeface="Arial"/>
                <a:ea typeface="Arial"/>
                <a:cs typeface="Arial"/>
                <a:sym typeface="Arial"/>
              </a:rPr>
              <a:t>Misrepresentation of company information or financial statements</a:t>
            </a:r>
          </a:p>
          <a:p>
            <a:r>
              <a:rPr lang="en-US" sz="1200" b="0" i="0" u="none" strike="noStrike" cap="none" dirty="0">
                <a:solidFill>
                  <a:schemeClr val="dk1"/>
                </a:solidFill>
                <a:effectLst/>
                <a:latin typeface="Arial"/>
                <a:ea typeface="Arial"/>
                <a:cs typeface="Arial"/>
                <a:sym typeface="Arial"/>
              </a:rPr>
              <a:t>Forgery and falsification of documents</a:t>
            </a:r>
          </a:p>
          <a:p>
            <a:r>
              <a:rPr lang="en-US" sz="1200" b="0" i="0" u="none" strike="noStrike" cap="none" dirty="0">
                <a:solidFill>
                  <a:schemeClr val="dk1"/>
                </a:solidFill>
                <a:effectLst/>
                <a:latin typeface="Arial"/>
                <a:ea typeface="Arial"/>
                <a:cs typeface="Arial"/>
                <a:sym typeface="Arial"/>
              </a:rPr>
              <a:t>Nepotism and cronyism in the workplace</a:t>
            </a:r>
          </a:p>
          <a:p>
            <a:r>
              <a:rPr lang="en-US" sz="1200" b="0" i="0" u="none" strike="noStrike" cap="none" dirty="0">
                <a:solidFill>
                  <a:schemeClr val="dk1"/>
                </a:solidFill>
                <a:effectLst/>
                <a:latin typeface="Arial"/>
                <a:ea typeface="Arial"/>
                <a:cs typeface="Arial"/>
                <a:sym typeface="Arial"/>
              </a:rPr>
              <a:t>Forced overtime</a:t>
            </a:r>
          </a:p>
          <a:p>
            <a:r>
              <a:rPr lang="en-US" sz="1200" b="0" i="0" u="none" strike="noStrike" cap="none" dirty="0">
                <a:solidFill>
                  <a:schemeClr val="dk1"/>
                </a:solidFill>
                <a:effectLst/>
                <a:latin typeface="Arial"/>
                <a:ea typeface="Arial"/>
                <a:cs typeface="Arial"/>
                <a:sym typeface="Arial"/>
              </a:rPr>
              <a:t>Employee theft and embezzlement</a:t>
            </a:r>
          </a:p>
          <a:p>
            <a:r>
              <a:rPr lang="en-US" sz="1200" b="0" i="0" u="none" strike="noStrike" cap="none" dirty="0">
                <a:solidFill>
                  <a:schemeClr val="dk1"/>
                </a:solidFill>
                <a:effectLst/>
                <a:latin typeface="Arial"/>
                <a:ea typeface="Arial"/>
                <a:cs typeface="Arial"/>
                <a:sym typeface="Arial"/>
              </a:rPr>
              <a:t>Inadequate training or supervision of employees</a:t>
            </a:r>
          </a:p>
          <a:p>
            <a:r>
              <a:rPr lang="en-US" sz="1200" b="0" i="0" u="none" strike="noStrike" cap="none" dirty="0">
                <a:solidFill>
                  <a:schemeClr val="dk1"/>
                </a:solidFill>
                <a:effectLst/>
                <a:latin typeface="Arial"/>
                <a:ea typeface="Arial"/>
                <a:cs typeface="Arial"/>
                <a:sym typeface="Arial"/>
              </a:rPr>
              <a:t>Discrimination based on sexual orientation or gender identity</a:t>
            </a:r>
          </a:p>
          <a:p>
            <a:r>
              <a:rPr lang="en-US" sz="1200" b="0" i="0" u="none" strike="noStrike" cap="none" dirty="0">
                <a:solidFill>
                  <a:schemeClr val="dk1"/>
                </a:solidFill>
                <a:effectLst/>
                <a:latin typeface="Arial"/>
                <a:ea typeface="Arial"/>
                <a:cs typeface="Arial"/>
                <a:sym typeface="Arial"/>
              </a:rPr>
              <a:t>Workplace bullying</a:t>
            </a:r>
          </a:p>
          <a:p>
            <a:r>
              <a:rPr lang="en-US" sz="1200" b="0" i="0" u="none" strike="noStrike" cap="none" dirty="0">
                <a:solidFill>
                  <a:schemeClr val="dk1"/>
                </a:solidFill>
                <a:effectLst/>
                <a:latin typeface="Arial"/>
                <a:ea typeface="Arial"/>
                <a:cs typeface="Arial"/>
                <a:sym typeface="Arial"/>
              </a:rPr>
              <a:t>Lack of diversity and inclusion in the workplace</a:t>
            </a:r>
          </a:p>
          <a:p>
            <a:r>
              <a:rPr lang="en-US" sz="1200" b="0" i="0" u="none" strike="noStrike" cap="none" dirty="0">
                <a:solidFill>
                  <a:schemeClr val="dk1"/>
                </a:solidFill>
                <a:effectLst/>
                <a:latin typeface="Arial"/>
                <a:ea typeface="Arial"/>
                <a:cs typeface="Arial"/>
                <a:sym typeface="Arial"/>
              </a:rPr>
              <a:t>Health and safety hazards due to inadequate maintenance</a:t>
            </a:r>
          </a:p>
          <a:p>
            <a:r>
              <a:rPr lang="en-US" sz="1200" b="0" i="0" u="none" strike="noStrike" cap="none" dirty="0">
                <a:solidFill>
                  <a:schemeClr val="dk1"/>
                </a:solidFill>
                <a:effectLst/>
                <a:latin typeface="Arial"/>
                <a:ea typeface="Arial"/>
                <a:cs typeface="Arial"/>
                <a:sym typeface="Arial"/>
              </a:rPr>
              <a:t>Unsafe working conditions due to inadequate security measures</a:t>
            </a:r>
          </a:p>
          <a:p>
            <a:r>
              <a:rPr lang="en-US" sz="1200" b="0" i="0" u="none" strike="noStrike" cap="none" dirty="0">
                <a:solidFill>
                  <a:schemeClr val="dk1"/>
                </a:solidFill>
                <a:effectLst/>
                <a:latin typeface="Arial"/>
                <a:ea typeface="Arial"/>
                <a:cs typeface="Arial"/>
                <a:sym typeface="Arial"/>
              </a:rPr>
              <a:t>Discrimination based on age</a:t>
            </a:r>
          </a:p>
          <a:p>
            <a:r>
              <a:rPr lang="en-US" sz="1200" b="0" i="0" u="none" strike="noStrike" cap="none" dirty="0">
                <a:solidFill>
                  <a:schemeClr val="dk1"/>
                </a:solidFill>
                <a:effectLst/>
                <a:latin typeface="Arial"/>
                <a:ea typeface="Arial"/>
                <a:cs typeface="Arial"/>
                <a:sym typeface="Arial"/>
              </a:rPr>
              <a:t>Misuse of intellectual property</a:t>
            </a:r>
          </a:p>
          <a:p>
            <a:r>
              <a:rPr lang="en-US" sz="1200" b="0" i="0" u="none" strike="noStrike" cap="none" dirty="0">
                <a:solidFill>
                  <a:schemeClr val="dk1"/>
                </a:solidFill>
                <a:effectLst/>
                <a:latin typeface="Arial"/>
                <a:ea typeface="Arial"/>
                <a:cs typeface="Arial"/>
                <a:sym typeface="Arial"/>
              </a:rPr>
              <a:t>Inadequate protection of employee rights</a:t>
            </a:r>
          </a:p>
          <a:p>
            <a:r>
              <a:rPr lang="en-US" sz="1200" b="0" i="0" u="none" strike="noStrike" cap="none" dirty="0">
                <a:solidFill>
                  <a:schemeClr val="dk1"/>
                </a:solidFill>
                <a:effectLst/>
                <a:latin typeface="Arial"/>
                <a:ea typeface="Arial"/>
                <a:cs typeface="Arial"/>
                <a:sym typeface="Arial"/>
              </a:rPr>
              <a:t>Discrimination against employees based on religion or beliefs</a:t>
            </a:r>
          </a:p>
          <a:p>
            <a:r>
              <a:rPr lang="en-US" sz="1200" b="0" i="0" u="none" strike="noStrike" cap="none" dirty="0">
                <a:solidFill>
                  <a:schemeClr val="dk1"/>
                </a:solidFill>
                <a:effectLst/>
                <a:latin typeface="Arial"/>
                <a:ea typeface="Arial"/>
                <a:cs typeface="Arial"/>
                <a:sym typeface="Arial"/>
              </a:rPr>
              <a:t>Exploitation of interns or temporary workers</a:t>
            </a:r>
          </a:p>
          <a:p>
            <a:r>
              <a:rPr lang="en-US" sz="1200" b="0" i="0" u="none" strike="noStrike" cap="none" dirty="0">
                <a:solidFill>
                  <a:schemeClr val="dk1"/>
                </a:solidFill>
                <a:effectLst/>
                <a:latin typeface="Arial"/>
                <a:ea typeface="Arial"/>
                <a:cs typeface="Arial"/>
                <a:sym typeface="Arial"/>
              </a:rPr>
              <a:t>Pressure to engage in unethical practices to meet performance targets</a:t>
            </a:r>
          </a:p>
          <a:p>
            <a:r>
              <a:rPr lang="en-US" sz="1200" b="0" i="0" u="none" strike="noStrike" cap="none" dirty="0">
                <a:solidFill>
                  <a:schemeClr val="dk1"/>
                </a:solidFill>
                <a:effectLst/>
                <a:latin typeface="Arial"/>
                <a:ea typeface="Arial"/>
                <a:cs typeface="Arial"/>
                <a:sym typeface="Arial"/>
              </a:rPr>
              <a:t>Invasion of employee privacy through monitoring or surveillance</a:t>
            </a:r>
          </a:p>
          <a:p>
            <a:r>
              <a:rPr lang="en-US" sz="1200" b="0" i="0" u="none" strike="noStrike" cap="none" dirty="0">
                <a:solidFill>
                  <a:schemeClr val="dk1"/>
                </a:solidFill>
                <a:effectLst/>
                <a:latin typeface="Arial"/>
                <a:ea typeface="Arial"/>
                <a:cs typeface="Arial"/>
                <a:sym typeface="Arial"/>
              </a:rPr>
              <a:t>Inadequate provision of benefits such as healthcare or retirement plans</a:t>
            </a:r>
          </a:p>
          <a:p>
            <a:r>
              <a:rPr lang="en-US" sz="1200" b="0" i="0" u="none" strike="noStrike" cap="none" dirty="0">
                <a:solidFill>
                  <a:schemeClr val="dk1"/>
                </a:solidFill>
                <a:effectLst/>
                <a:latin typeface="Arial"/>
                <a:ea typeface="Arial"/>
                <a:cs typeface="Arial"/>
                <a:sym typeface="Arial"/>
              </a:rPr>
              <a:t>Shortage of medical supplies due to hoarding or unethical distribution practices</a:t>
            </a:r>
          </a:p>
          <a:p>
            <a:r>
              <a:rPr lang="en-US" sz="1200" b="0" i="0" u="none" strike="noStrike" cap="none" dirty="0">
                <a:solidFill>
                  <a:schemeClr val="dk1"/>
                </a:solidFill>
                <a:effectLst/>
                <a:latin typeface="Arial"/>
                <a:ea typeface="Arial"/>
                <a:cs typeface="Arial"/>
                <a:sym typeface="Arial"/>
              </a:rPr>
              <a:t>Inadequate response to emergency situations such as natural disasters or pandemics</a:t>
            </a:r>
          </a:p>
          <a:p>
            <a:r>
              <a:rPr lang="en-US" sz="1200" b="0" i="0" u="none" strike="noStrike" cap="none" dirty="0">
                <a:solidFill>
                  <a:schemeClr val="dk1"/>
                </a:solidFill>
                <a:effectLst/>
                <a:latin typeface="Arial"/>
                <a:ea typeface="Arial"/>
                <a:cs typeface="Arial"/>
                <a:sym typeface="Arial"/>
              </a:rPr>
              <a:t>Deceptive advertising and promotion of products or services</a:t>
            </a:r>
          </a:p>
          <a:p>
            <a:r>
              <a:rPr lang="en-US" sz="1200" b="0" i="0" u="none" strike="noStrike" cap="none" dirty="0">
                <a:solidFill>
                  <a:schemeClr val="dk1"/>
                </a:solidFill>
                <a:effectLst/>
                <a:latin typeface="Arial"/>
                <a:ea typeface="Arial"/>
                <a:cs typeface="Arial"/>
                <a:sym typeface="Arial"/>
              </a:rPr>
              <a:t>Sabotage or destruction of company property</a:t>
            </a:r>
          </a:p>
          <a:p>
            <a:r>
              <a:rPr lang="en-US" sz="1200" b="0" i="0" u="none" strike="noStrike" cap="none" dirty="0">
                <a:solidFill>
                  <a:schemeClr val="dk1"/>
                </a:solidFill>
                <a:effectLst/>
                <a:latin typeface="Arial"/>
                <a:ea typeface="Arial"/>
                <a:cs typeface="Arial"/>
                <a:sym typeface="Arial"/>
              </a:rPr>
              <a:t>Unethical use of customer data and personal information</a:t>
            </a:r>
          </a:p>
          <a:p>
            <a:r>
              <a:rPr lang="en-US" sz="1200" b="0" i="0" u="none" strike="noStrike" cap="none" dirty="0">
                <a:solidFill>
                  <a:schemeClr val="dk1"/>
                </a:solidFill>
                <a:effectLst/>
                <a:latin typeface="Arial"/>
                <a:ea typeface="Arial"/>
                <a:cs typeface="Arial"/>
                <a:sym typeface="Arial"/>
              </a:rPr>
              <a:t>Inadequate training and support for employees dealing with mentally ill or emotionally disturbed clients or patients</a:t>
            </a:r>
          </a:p>
          <a:p>
            <a:r>
              <a:rPr lang="en-US" sz="1200" b="0" i="0" u="none" strike="noStrike" cap="none" dirty="0">
                <a:solidFill>
                  <a:schemeClr val="dk1"/>
                </a:solidFill>
                <a:effectLst/>
                <a:latin typeface="Arial"/>
                <a:ea typeface="Arial"/>
                <a:cs typeface="Arial"/>
                <a:sym typeface="Arial"/>
              </a:rPr>
              <a:t>Inadequate protection of employees dealing with violent or dangerous clients or patients</a:t>
            </a:r>
          </a:p>
          <a:p>
            <a:r>
              <a:rPr lang="en-US" sz="1200" b="0" i="0" u="none" strike="noStrike" cap="none" dirty="0">
                <a:solidFill>
                  <a:schemeClr val="dk1"/>
                </a:solidFill>
                <a:effectLst/>
                <a:latin typeface="Arial"/>
                <a:ea typeface="Arial"/>
                <a:cs typeface="Arial"/>
                <a:sym typeface="Arial"/>
              </a:rPr>
              <a:t>Discrimination against employees due to their physical appearance or body type</a:t>
            </a:r>
          </a:p>
          <a:p>
            <a:r>
              <a:rPr lang="en-US" sz="1200" b="0" i="0" u="none" strike="noStrike" cap="none" dirty="0">
                <a:solidFill>
                  <a:schemeClr val="dk1"/>
                </a:solidFill>
                <a:effectLst/>
                <a:latin typeface="Arial"/>
                <a:ea typeface="Arial"/>
                <a:cs typeface="Arial"/>
                <a:sym typeface="Arial"/>
              </a:rPr>
              <a:t>Breach of confidentiality agreements or NDAs</a:t>
            </a:r>
          </a:p>
          <a:p>
            <a:r>
              <a:rPr lang="en-US" sz="1200" b="0" i="0" u="none" strike="noStrike" cap="none" dirty="0">
                <a:solidFill>
                  <a:schemeClr val="dk1"/>
                </a:solidFill>
                <a:effectLst/>
                <a:latin typeface="Arial"/>
                <a:ea typeface="Arial"/>
                <a:cs typeface="Arial"/>
                <a:sym typeface="Arial"/>
              </a:rPr>
              <a:t>Inadequate attention to mental health and stress management in the workplace</a:t>
            </a:r>
          </a:p>
          <a:p>
            <a:r>
              <a:rPr lang="en-US" sz="1200" b="0" i="0" u="none" strike="noStrike" cap="none" dirty="0">
                <a:solidFill>
                  <a:schemeClr val="dk1"/>
                </a:solidFill>
                <a:effectLst/>
                <a:latin typeface="Arial"/>
                <a:ea typeface="Arial"/>
                <a:cs typeface="Arial"/>
                <a:sym typeface="Arial"/>
              </a:rPr>
              <a:t>Discrimination against employees based on their socio-economic background</a:t>
            </a:r>
          </a:p>
          <a:p>
            <a:r>
              <a:rPr lang="en-US" sz="1200" b="0" i="0" u="none" strike="noStrike" cap="none" dirty="0">
                <a:solidFill>
                  <a:schemeClr val="dk1"/>
                </a:solidFill>
                <a:effectLst/>
                <a:latin typeface="Arial"/>
                <a:ea typeface="Arial"/>
                <a:cs typeface="Arial"/>
                <a:sym typeface="Arial"/>
              </a:rPr>
              <a:t>Misuse of workplace authority or position for personal gain or advantage</a:t>
            </a:r>
          </a:p>
          <a:p>
            <a:r>
              <a:rPr lang="en-US" sz="1200" b="0" i="0" u="none" strike="noStrike" cap="none" dirty="0">
                <a:solidFill>
                  <a:schemeClr val="dk1"/>
                </a:solidFill>
                <a:effectLst/>
                <a:latin typeface="Arial"/>
                <a:ea typeface="Arial"/>
                <a:cs typeface="Arial"/>
                <a:sym typeface="Arial"/>
              </a:rPr>
              <a:t>Forced or coerced participation in unethical practices or behavior</a:t>
            </a:r>
          </a:p>
          <a:p>
            <a:r>
              <a:rPr lang="en-US" sz="1200" b="0" i="0" u="none" strike="noStrike" cap="none" dirty="0">
                <a:solidFill>
                  <a:schemeClr val="dk1"/>
                </a:solidFill>
                <a:effectLst/>
                <a:latin typeface="Arial"/>
                <a:ea typeface="Arial"/>
                <a:cs typeface="Arial"/>
                <a:sym typeface="Arial"/>
              </a:rPr>
              <a:t>Allowing or participating in the exploitation of vulnerable populations such as refugees or undocumented workers</a:t>
            </a:r>
          </a:p>
          <a:p>
            <a:r>
              <a:rPr lang="en-US" sz="1200" b="0" i="0" u="none" strike="noStrike" cap="none" dirty="0">
                <a:solidFill>
                  <a:schemeClr val="dk1"/>
                </a:solidFill>
                <a:effectLst/>
                <a:latin typeface="Arial"/>
                <a:ea typeface="Arial"/>
                <a:cs typeface="Arial"/>
                <a:sym typeface="Arial"/>
              </a:rPr>
              <a:t>Neglect of ethical considerations in the design or implementation of automated systems or AI technologies in the workplace</a:t>
            </a:r>
          </a:p>
          <a:p>
            <a:r>
              <a:rPr lang="en-US" sz="1200" b="0" i="0" u="none" strike="noStrike" cap="none" dirty="0">
                <a:solidFill>
                  <a:schemeClr val="dk1"/>
                </a:solidFill>
                <a:effectLst/>
                <a:latin typeface="Arial"/>
                <a:ea typeface="Arial"/>
                <a:cs typeface="Arial"/>
                <a:sym typeface="Arial"/>
              </a:rPr>
              <a:t>Inadequate protection of whistleblowers or those who report unethical behavior</a:t>
            </a:r>
          </a:p>
          <a:p>
            <a:r>
              <a:rPr lang="en-US" sz="1200" b="0" i="0" u="none" strike="noStrike" cap="none" dirty="0">
                <a:solidFill>
                  <a:schemeClr val="dk1"/>
                </a:solidFill>
                <a:effectLst/>
                <a:latin typeface="Arial"/>
                <a:ea typeface="Arial"/>
                <a:cs typeface="Arial"/>
                <a:sym typeface="Arial"/>
              </a:rPr>
              <a:t>Inadequate access to employee benefits or support due to discrimination or biases</a:t>
            </a:r>
          </a:p>
          <a:p>
            <a:r>
              <a:rPr lang="en-US" sz="1200" b="0" i="0" u="none" strike="noStrike" cap="none" dirty="0">
                <a:solidFill>
                  <a:schemeClr val="dk1"/>
                </a:solidFill>
                <a:effectLst/>
                <a:latin typeface="Arial"/>
                <a:ea typeface="Arial"/>
                <a:cs typeface="Arial"/>
                <a:sym typeface="Arial"/>
              </a:rPr>
              <a:t>Inadequate response to sexual abuse or harassment in the workplace</a:t>
            </a:r>
          </a:p>
          <a:p>
            <a:r>
              <a:rPr lang="en-US" sz="1200" b="0" i="0" u="none" strike="noStrike" cap="none" dirty="0">
                <a:solidFill>
                  <a:schemeClr val="dk1"/>
                </a:solidFill>
                <a:effectLst/>
                <a:latin typeface="Arial"/>
                <a:ea typeface="Arial"/>
                <a:cs typeface="Arial"/>
                <a:sym typeface="Arial"/>
              </a:rPr>
              <a:t>Discrimination against employees due to their political beliefs or affiliations</a:t>
            </a:r>
          </a:p>
          <a:p>
            <a:r>
              <a:rPr lang="en-US" sz="1200" b="0" i="0" u="none" strike="noStrike" cap="none" dirty="0">
                <a:solidFill>
                  <a:schemeClr val="dk1"/>
                </a:solidFill>
                <a:effectLst/>
                <a:latin typeface="Arial"/>
                <a:ea typeface="Arial"/>
                <a:cs typeface="Arial"/>
                <a:sym typeface="Arial"/>
              </a:rPr>
              <a:t>Inadequate action against workplace bullying or harassment</a:t>
            </a:r>
          </a:p>
          <a:p>
            <a:r>
              <a:rPr lang="en-US" sz="1200" b="0" i="0" u="none" strike="noStrike" cap="none" dirty="0">
                <a:solidFill>
                  <a:schemeClr val="dk1"/>
                </a:solidFill>
                <a:effectLst/>
                <a:latin typeface="Arial"/>
                <a:ea typeface="Arial"/>
                <a:cs typeface="Arial"/>
                <a:sym typeface="Arial"/>
              </a:rPr>
              <a:t>Exploitation of</a:t>
            </a:r>
          </a:p>
          <a:p>
            <a:endParaRPr lang="en-US" sz="1200" b="0" i="0" u="none" strike="noStrike" cap="none" dirty="0">
              <a:solidFill>
                <a:schemeClr val="dk1"/>
              </a:solidFill>
              <a:effectLst/>
              <a:latin typeface="Arial"/>
              <a:ea typeface="Arial"/>
              <a:cs typeface="Arial"/>
              <a:sym typeface="Arial"/>
            </a:endParaRPr>
          </a:p>
          <a:p>
            <a:pPr marL="0" lvl="0" indent="0" algn="l" rtl="0">
              <a:spcBef>
                <a:spcPts val="0"/>
              </a:spcBef>
              <a:spcAft>
                <a:spcPts val="0"/>
              </a:spcAft>
              <a:buClr>
                <a:schemeClr val="dk1"/>
              </a:buClr>
              <a:buSzPts val="1200"/>
              <a:buFont typeface="Arial"/>
              <a:buNone/>
            </a:pPr>
            <a:endParaRPr dirty="0"/>
          </a:p>
        </p:txBody>
      </p:sp>
      <p:sp>
        <p:nvSpPr>
          <p:cNvPr id="33" name="Google Shape;33;p1: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2</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anose="020B0604020202020204" pitchFamily="34" charset="0"/>
              <a:buChar char="•"/>
            </a:pPr>
            <a:r>
              <a:rPr lang="en-US" b="1" dirty="0"/>
              <a:t>What is organizational ethics ?</a:t>
            </a:r>
          </a:p>
          <a:p>
            <a:r>
              <a:rPr lang="en-US" sz="1200" b="0" i="0" u="none" strike="noStrike" cap="none" dirty="0">
                <a:solidFill>
                  <a:schemeClr val="dk1"/>
                </a:solidFill>
                <a:effectLst/>
                <a:latin typeface="Arial"/>
                <a:ea typeface="Arial"/>
                <a:cs typeface="Arial"/>
                <a:sym typeface="Arial"/>
              </a:rPr>
              <a:t>Organizational ethics represent the ethical standards of a business, which shape company morale, corporate culture, and work environment standards</a:t>
            </a:r>
            <a:endParaRPr lang="en-US" sz="1200" b="0" i="0" u="none" strike="noStrike" cap="none" dirty="0">
              <a:solidFill>
                <a:schemeClr val="dk1"/>
              </a:solidFill>
              <a:effectLst/>
              <a:latin typeface="Arial"/>
              <a:cs typeface="Arial"/>
              <a:sym typeface="Arial"/>
            </a:endParaRPr>
          </a:p>
          <a:p>
            <a:pPr>
              <a:buFont typeface="Arial" panose="020B0604020202020204" pitchFamily="34" charset="0"/>
              <a:buChar char="•"/>
            </a:pPr>
            <a:r>
              <a:rPr lang="en-US" b="1" dirty="0"/>
              <a:t>What is organizational values ?</a:t>
            </a:r>
          </a:p>
          <a:p>
            <a:r>
              <a:rPr lang="en-US" sz="1200" b="0" i="0" u="none" strike="noStrike" cap="none" dirty="0" err="1">
                <a:solidFill>
                  <a:schemeClr val="dk1"/>
                </a:solidFill>
                <a:effectLst/>
                <a:latin typeface="Arial"/>
                <a:ea typeface="Arial"/>
                <a:cs typeface="Arial"/>
                <a:sym typeface="Arial"/>
              </a:rPr>
              <a:t>Organisational</a:t>
            </a:r>
            <a:r>
              <a:rPr lang="en-US" sz="1200" b="0" i="0" u="none" strike="noStrike" cap="none" dirty="0">
                <a:solidFill>
                  <a:schemeClr val="dk1"/>
                </a:solidFill>
                <a:effectLst/>
                <a:latin typeface="Arial"/>
                <a:ea typeface="Arial"/>
                <a:cs typeface="Arial"/>
                <a:sym typeface="Arial"/>
              </a:rPr>
              <a:t> values are a set of core beliefs held by an </a:t>
            </a:r>
            <a:r>
              <a:rPr lang="en-US" sz="1200" b="0" i="0" u="none" strike="noStrike" cap="none" dirty="0" err="1">
                <a:solidFill>
                  <a:schemeClr val="dk1"/>
                </a:solidFill>
                <a:effectLst/>
                <a:latin typeface="Arial"/>
                <a:ea typeface="Arial"/>
                <a:cs typeface="Arial"/>
                <a:sym typeface="Arial"/>
              </a:rPr>
              <a:t>organisation</a:t>
            </a:r>
            <a:r>
              <a:rPr lang="en-US" sz="1200" b="0" i="0" u="none" strike="noStrike" cap="none" dirty="0">
                <a:solidFill>
                  <a:schemeClr val="dk1"/>
                </a:solidFill>
                <a:effectLst/>
                <a:latin typeface="Arial"/>
                <a:ea typeface="Arial"/>
                <a:cs typeface="Arial"/>
                <a:sym typeface="Arial"/>
              </a:rPr>
              <a:t>.</a:t>
            </a:r>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300"/>
              <a:buFont typeface="Calibri"/>
              <a:buNone/>
            </a:pPr>
            <a:fld id="{00000000-1234-1234-1234-123412341234}" type="slidenum">
              <a:rPr lang="en-US" sz="1200" b="0" i="0" u="none" strike="noStrike" cap="none" smtClean="0">
                <a:solidFill>
                  <a:srgbClr val="000000"/>
                </a:solidFill>
                <a:latin typeface="Calibri"/>
                <a:ea typeface="Calibri"/>
                <a:cs typeface="Calibri"/>
                <a:sym typeface="Calibri"/>
              </a:rPr>
              <a:t>3</a:t>
            </a:fld>
            <a:endParaRPr lang="en-US"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1103242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
        <p:cNvGrpSpPr/>
        <p:nvPr/>
      </p:nvGrpSpPr>
      <p:grpSpPr>
        <a:xfrm>
          <a:off x="0" y="0"/>
          <a:ext cx="0" cy="0"/>
          <a:chOff x="0" y="0"/>
          <a:chExt cx="0" cy="0"/>
        </a:xfrm>
      </p:grpSpPr>
      <p:sp>
        <p:nvSpPr>
          <p:cNvPr id="43" name="Google Shape;43;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44" name="Google Shape;44;p2: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Arial"/>
              <a:buNone/>
            </a:pPr>
            <a:endParaRPr dirty="0"/>
          </a:p>
        </p:txBody>
      </p:sp>
      <p:sp>
        <p:nvSpPr>
          <p:cNvPr id="45" name="Google Shape;45;p2: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4</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58" name="Google Shape;58;p4: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Arial"/>
              <a:buNone/>
            </a:pPr>
            <a:endParaRPr dirty="0"/>
          </a:p>
        </p:txBody>
      </p:sp>
      <p:sp>
        <p:nvSpPr>
          <p:cNvPr id="59" name="Google Shape;59;p4: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5</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solidFill>
                  <a:srgbClr val="009999"/>
                </a:solidFill>
              </a:rPr>
              <a:t>Was it difficult </a:t>
            </a:r>
            <a:br>
              <a:rPr lang="en-US" sz="1200" b="1" dirty="0">
                <a:solidFill>
                  <a:srgbClr val="009999"/>
                </a:solidFill>
              </a:rPr>
            </a:br>
            <a:r>
              <a:rPr lang="en-US" sz="1200" b="1" dirty="0">
                <a:solidFill>
                  <a:srgbClr val="009999"/>
                </a:solidFill>
              </a:rPr>
              <a:t>to determine</a:t>
            </a:r>
            <a:br>
              <a:rPr lang="en-US" sz="1200" b="1" dirty="0">
                <a:solidFill>
                  <a:srgbClr val="009999"/>
                </a:solidFill>
              </a:rPr>
            </a:br>
            <a:r>
              <a:rPr lang="en-US" sz="1200" b="1" dirty="0">
                <a:solidFill>
                  <a:srgbClr val="009999"/>
                </a:solidFill>
              </a:rPr>
              <a:t>what was ethical  ?</a:t>
            </a:r>
            <a:r>
              <a:rPr lang="ar-SA" sz="1200" b="1" dirty="0">
                <a:solidFill>
                  <a:srgbClr val="009999"/>
                </a:solidFill>
              </a:rPr>
              <a:t> </a:t>
            </a:r>
            <a:br>
              <a:rPr lang="ar-SA" sz="1200" b="1" dirty="0">
                <a:solidFill>
                  <a:srgbClr val="009999"/>
                </a:solidFill>
              </a:rPr>
            </a:br>
            <a:endParaRPr lang="en-US" sz="1200" b="1" dirty="0">
              <a:solidFill>
                <a:srgbClr val="009999"/>
              </a:solidFill>
            </a:endParaRP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1" dirty="0">
                <a:solidFill>
                  <a:srgbClr val="009999"/>
                </a:solidFill>
              </a:rPr>
              <a:t>Clash between individual and organization values</a:t>
            </a:r>
          </a:p>
          <a:p>
            <a:endParaRPr lang="en-US" sz="1200" b="1" dirty="0">
              <a:solidFill>
                <a:srgbClr val="009999"/>
              </a:solidFill>
            </a:endParaRPr>
          </a:p>
          <a:p>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300"/>
              <a:buFont typeface="Calibri"/>
              <a:buNone/>
            </a:pPr>
            <a:fld id="{00000000-1234-1234-1234-123412341234}" type="slidenum">
              <a:rPr lang="en-US" sz="1200" b="0" i="0" u="none" strike="noStrike" cap="none" smtClean="0">
                <a:solidFill>
                  <a:srgbClr val="000000"/>
                </a:solidFill>
                <a:latin typeface="Calibri"/>
                <a:ea typeface="Calibri"/>
                <a:cs typeface="Calibri"/>
                <a:sym typeface="Calibri"/>
              </a:rPr>
              <a:t>9</a:t>
            </a:fld>
            <a:endParaRPr lang="en-US"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273622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 sz="1200" b="0" i="0" u="none" strike="noStrike" cap="none" dirty="0">
                <a:solidFill>
                  <a:schemeClr val="dk1"/>
                </a:solidFill>
                <a:effectLst/>
                <a:latin typeface="Arial"/>
                <a:ea typeface="Arial"/>
                <a:cs typeface="Arial"/>
                <a:sym typeface="Arial"/>
              </a:rPr>
              <a:t>نودع اليوم إيرين مضيفة الطيران التي خدمتنا طوال سنين بإخلاص وإيجابية عالية وحرفية. أتمنى ل</a:t>
            </a:r>
            <a:r>
              <a:rPr lang="en-US" sz="1200" b="0" i="0" u="none" strike="noStrike" cap="none" dirty="0">
                <a:solidFill>
                  <a:schemeClr val="dk1"/>
                </a:solidFill>
                <a:effectLst/>
                <a:latin typeface="Arial"/>
                <a:ea typeface="Arial"/>
                <a:cs typeface="Arial"/>
                <a:sym typeface="Arial"/>
              </a:rPr>
              <a:t>Erin </a:t>
            </a:r>
            <a:r>
              <a:rPr lang="ar" sz="1200" b="0" i="0" u="none" strike="noStrike" cap="none" dirty="0">
                <a:solidFill>
                  <a:schemeClr val="dk1"/>
                </a:solidFill>
                <a:effectLst/>
                <a:latin typeface="Arial"/>
                <a:ea typeface="Arial"/>
                <a:cs typeface="Arial"/>
                <a:sym typeface="Arial"/>
              </a:rPr>
              <a:t>كل التوفيق وهي عائدة لبلدها الأم </a:t>
            </a:r>
            <a:r>
              <a:rPr lang="en-US" sz="1200" b="0" i="0" u="none" strike="noStrike" cap="none" dirty="0">
                <a:solidFill>
                  <a:schemeClr val="dk1"/>
                </a:solidFill>
                <a:effectLst/>
                <a:latin typeface="Arial"/>
                <a:ea typeface="Arial"/>
                <a:cs typeface="Arial"/>
                <a:sym typeface="Arial"/>
              </a:rPr>
              <a:t>⁧‫</a:t>
            </a:r>
            <a:r>
              <a:rPr lang="en-US" sz="1200" b="0" i="0" u="none" strike="noStrike" cap="none" dirty="0">
                <a:solidFill>
                  <a:schemeClr val="dk1"/>
                </a:solidFill>
                <a:effectLst/>
                <a:latin typeface="Arial"/>
                <a:ea typeface="Arial"/>
                <a:cs typeface="Arial"/>
                <a:sym typeface="Arial"/>
                <a:hlinkClick r:id="rId3"/>
              </a:rPr>
              <a:t>#</a:t>
            </a:r>
            <a:r>
              <a:rPr lang="ar" sz="1200" b="0" i="0" u="none" strike="noStrike" cap="none" dirty="0">
                <a:solidFill>
                  <a:schemeClr val="dk1"/>
                </a:solidFill>
                <a:effectLst/>
                <a:latin typeface="Arial"/>
                <a:ea typeface="Arial"/>
                <a:cs typeface="Arial"/>
                <a:sym typeface="Arial"/>
                <a:hlinkClick r:id="rId3"/>
              </a:rPr>
              <a:t>أسكتلندا</a:t>
            </a:r>
            <a:r>
              <a:rPr lang="ar" sz="1200" b="0" i="0" u="none" strike="noStrike" cap="none" dirty="0">
                <a:solidFill>
                  <a:schemeClr val="dk1"/>
                </a:solidFill>
                <a:effectLst/>
                <a:latin typeface="Arial"/>
                <a:ea typeface="Arial"/>
                <a:cs typeface="Arial"/>
                <a:sym typeface="Arial"/>
              </a:rPr>
              <a:t>‬</a:t>
            </a:r>
            <a:r>
              <a:rPr lang="en-US" sz="1200" b="0" i="0" u="none" strike="noStrike" cap="none" dirty="0">
                <a:solidFill>
                  <a:schemeClr val="dk1"/>
                </a:solidFill>
                <a:effectLst/>
                <a:latin typeface="Arial"/>
                <a:ea typeface="Arial"/>
                <a:cs typeface="Arial"/>
                <a:sym typeface="Arial"/>
              </a:rPr>
              <a:t>⁩ </a:t>
            </a:r>
            <a:r>
              <a:rPr lang="ar" sz="1200" b="0" i="0" u="none" strike="noStrike" cap="none" dirty="0">
                <a:solidFill>
                  <a:schemeClr val="dk1"/>
                </a:solidFill>
                <a:effectLst/>
                <a:latin typeface="Arial"/>
                <a:ea typeface="Arial"/>
                <a:cs typeface="Arial"/>
                <a:sym typeface="Arial"/>
              </a:rPr>
              <a:t>وآمل أن تعود للانضمام إلى طاقم الطيران قريباً بإذن الله.</a:t>
            </a:r>
          </a:p>
          <a:p>
            <a:pPr algn="r"/>
            <a:r>
              <a:rPr lang="ar" sz="1200" b="0" i="0" u="none" strike="noStrike" cap="none" dirty="0">
                <a:solidFill>
                  <a:schemeClr val="dk1"/>
                </a:solidFill>
                <a:effectLst/>
                <a:latin typeface="Arial"/>
                <a:ea typeface="Arial"/>
                <a:cs typeface="Arial"/>
                <a:sym typeface="Arial"/>
              </a:rPr>
              <a:t>‏الموظفون المخلصون والإيجابيون هم قيمة مضافة وشركاء في النجاح، تصعب علي رؤيتهم يرحلون.</a:t>
            </a:r>
          </a:p>
          <a:p>
            <a:pPr algn="r"/>
            <a:endParaRPr lang="ar" sz="1200" b="0" i="0" u="none" strike="noStrike" cap="none" dirty="0">
              <a:solidFill>
                <a:schemeClr val="dk1"/>
              </a:solidFill>
              <a:effectLst/>
              <a:latin typeface="Arial"/>
              <a:ea typeface="Arial"/>
              <a:cs typeface="Arial"/>
              <a:sym typeface="Arial"/>
              <a:hlinkClick r:id="rId4"/>
            </a:endParaRPr>
          </a:p>
          <a:p>
            <a:pPr algn="r"/>
            <a:r>
              <a:rPr lang="en-US" sz="1200" b="0" i="0" u="none" strike="noStrike" cap="none" dirty="0">
                <a:solidFill>
                  <a:schemeClr val="dk1"/>
                </a:solidFill>
                <a:effectLst/>
                <a:latin typeface="Arial"/>
                <a:ea typeface="Arial"/>
                <a:cs typeface="Arial"/>
                <a:sym typeface="Arial"/>
                <a:hlinkClick r:id="rId4"/>
              </a:rPr>
              <a:t>https://www.facebook.com/khalafalhabtoor/videos/1031936734440368/ </a:t>
            </a:r>
            <a:br>
              <a:rPr lang="en-US" sz="1200" b="0" i="0" u="none" strike="noStrike" cap="none" dirty="0">
                <a:solidFill>
                  <a:schemeClr val="dk1"/>
                </a:solidFill>
                <a:effectLst/>
                <a:latin typeface="Arial"/>
                <a:ea typeface="Arial"/>
                <a:cs typeface="Arial"/>
                <a:sym typeface="Arial"/>
                <a:hlinkClick r:id="rId4"/>
              </a:rPr>
            </a:br>
            <a:endParaRPr lang="en-US" sz="1200" b="0" i="0" u="none" strike="noStrike" cap="none" dirty="0">
              <a:solidFill>
                <a:schemeClr val="dk1"/>
              </a:solidFill>
              <a:effectLst/>
              <a:latin typeface="Arial"/>
              <a:ea typeface="Arial"/>
              <a:cs typeface="Arial"/>
              <a:sym typeface="Arial"/>
              <a:hlinkClick r:id="rId4"/>
            </a:endParaRPr>
          </a:p>
          <a:p>
            <a:pPr marL="0" marR="0" lvl="0" indent="0" algn="r" rtl="0">
              <a:lnSpc>
                <a:spcPct val="80000"/>
              </a:lnSpc>
              <a:spcBef>
                <a:spcPts val="0"/>
              </a:spcBef>
              <a:spcAft>
                <a:spcPts val="0"/>
              </a:spcAft>
              <a:buClr>
                <a:schemeClr val="dk1"/>
              </a:buClr>
              <a:buSzPts val="550"/>
              <a:buFont typeface="Arial"/>
              <a:buNone/>
            </a:pPr>
            <a:endParaRPr lang="en-US" dirty="0"/>
          </a:p>
          <a:p>
            <a:pPr algn="r"/>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300"/>
              <a:buFont typeface="Calibri"/>
              <a:buNone/>
            </a:pPr>
            <a:fld id="{00000000-1234-1234-1234-123412341234}" type="slidenum">
              <a:rPr lang="en-US" sz="1200" b="0" i="0" u="none" strike="noStrike" cap="none" smtClean="0">
                <a:solidFill>
                  <a:srgbClr val="000000"/>
                </a:solidFill>
                <a:latin typeface="Calibri"/>
                <a:ea typeface="Calibri"/>
                <a:cs typeface="Calibri"/>
                <a:sym typeface="Calibri"/>
              </a:rPr>
              <a:t>11</a:t>
            </a:fld>
            <a:endParaRPr lang="en-US"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7185518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82" name="Google Shape;82;p7: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300"/>
              <a:buFont typeface="Arial"/>
              <a:buNone/>
            </a:pPr>
            <a:endParaRPr dirty="0"/>
          </a:p>
        </p:txBody>
      </p:sp>
      <p:sp>
        <p:nvSpPr>
          <p:cNvPr id="83" name="Google Shape;83;p7: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13</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90" name="Google Shape;90;p8: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300"/>
              <a:buFont typeface="Arial"/>
              <a:buNone/>
            </a:pPr>
            <a:r>
              <a:rPr lang="en-US" sz="1200" b="1" i="0" u="none" strike="noStrike" cap="none" dirty="0">
                <a:solidFill>
                  <a:schemeClr val="dk1"/>
                </a:solidFill>
                <a:effectLst/>
                <a:latin typeface="Arial"/>
                <a:ea typeface="Arial"/>
                <a:cs typeface="Arial"/>
                <a:sym typeface="Arial"/>
              </a:rPr>
              <a:t>Value congruence </a:t>
            </a:r>
            <a:r>
              <a:rPr lang="en-US" sz="1200" b="0" i="0" u="none" strike="noStrike" cap="none" dirty="0">
                <a:solidFill>
                  <a:schemeClr val="dk1"/>
                </a:solidFill>
                <a:effectLst/>
                <a:latin typeface="Arial"/>
                <a:ea typeface="Arial"/>
                <a:cs typeface="Arial"/>
                <a:sym typeface="Arial"/>
              </a:rPr>
              <a:t>refers to the degree to which an individual's values match the values found in their work environment.</a:t>
            </a:r>
          </a:p>
          <a:p>
            <a:pPr marL="0" marR="0" lvl="0" indent="0" algn="l" rtl="0">
              <a:lnSpc>
                <a:spcPct val="80000"/>
              </a:lnSpc>
              <a:spcBef>
                <a:spcPts val="0"/>
              </a:spcBef>
              <a:spcAft>
                <a:spcPts val="0"/>
              </a:spcAft>
              <a:buClr>
                <a:schemeClr val="dk1"/>
              </a:buClr>
              <a:buSzPts val="300"/>
              <a:buFont typeface="Arial"/>
              <a:buNone/>
            </a:pPr>
            <a:endParaRPr lang="en-US" sz="1200" b="0" i="0" u="none" strike="noStrike" cap="none" dirty="0">
              <a:solidFill>
                <a:schemeClr val="dk1"/>
              </a:solidFill>
              <a:effectLst/>
              <a:latin typeface="Arial"/>
              <a:cs typeface="Arial"/>
              <a:sym typeface="Arial"/>
            </a:endParaRPr>
          </a:p>
          <a:p>
            <a:pPr marL="0" marR="0" lvl="0" indent="0" algn="l" rtl="0">
              <a:lnSpc>
                <a:spcPct val="80000"/>
              </a:lnSpc>
              <a:spcBef>
                <a:spcPts val="0"/>
              </a:spcBef>
              <a:spcAft>
                <a:spcPts val="0"/>
              </a:spcAft>
              <a:buClr>
                <a:schemeClr val="dk1"/>
              </a:buClr>
              <a:buSzPts val="300"/>
              <a:buFont typeface="Arial"/>
              <a:buNone/>
            </a:pPr>
            <a:r>
              <a:rPr lang="en-US" sz="1200" b="1" dirty="0">
                <a:solidFill>
                  <a:schemeClr val="dk1"/>
                </a:solidFill>
              </a:rPr>
              <a:t>Organizational culture  :</a:t>
            </a:r>
            <a:endParaRPr lang="en-US" sz="1200" b="0" i="0" u="none" strike="noStrike" cap="none" dirty="0">
              <a:solidFill>
                <a:schemeClr val="dk1"/>
              </a:solidFill>
              <a:effectLst/>
              <a:latin typeface="Arial"/>
              <a:cs typeface="Arial"/>
              <a:sym typeface="Arial"/>
            </a:endParaRPr>
          </a:p>
          <a:p>
            <a:pPr marL="0" marR="0" lvl="0" indent="0" algn="l" rtl="0">
              <a:lnSpc>
                <a:spcPct val="80000"/>
              </a:lnSpc>
              <a:spcBef>
                <a:spcPts val="0"/>
              </a:spcBef>
              <a:spcAft>
                <a:spcPts val="0"/>
              </a:spcAft>
              <a:buClr>
                <a:schemeClr val="dk1"/>
              </a:buClr>
              <a:buSzPts val="300"/>
              <a:buFont typeface="Arial"/>
              <a:buNone/>
            </a:pPr>
            <a:r>
              <a:rPr lang="en-US" sz="1200" b="0" i="0" u="none" strike="noStrike" cap="none" dirty="0">
                <a:solidFill>
                  <a:schemeClr val="dk1"/>
                </a:solidFill>
                <a:effectLst/>
                <a:latin typeface="Arial"/>
                <a:ea typeface="Arial"/>
                <a:cs typeface="Arial"/>
                <a:sym typeface="Arial"/>
              </a:rPr>
              <a:t>The underlying beliefs, assumptions, values and ways of interacting that contribute to the unique social and psychological environment of an organization.</a:t>
            </a:r>
            <a:endParaRPr dirty="0"/>
          </a:p>
        </p:txBody>
      </p:sp>
      <p:sp>
        <p:nvSpPr>
          <p:cNvPr id="91" name="Google Shape;91;p8: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15</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www.cc.gov.eg</a:t>
            </a:r>
            <a:r>
              <a:rPr lang="en-US" dirty="0"/>
              <a:t>/</a:t>
            </a:r>
            <a:r>
              <a:rPr lang="en-US" dirty="0" err="1"/>
              <a:t>legislation_single?id</a:t>
            </a:r>
            <a:r>
              <a:rPr lang="en-US" dirty="0"/>
              <a:t>=417890#:~:text=%D9%8A%D9%87%D8%AF%D9%81%20%D9%87%D8%B0%D8%A7%20%D8%A7%D9%84%D9%82%D8%A7%D9%86%D9%88%D9%86%20%D9%81%D9%8A%20%D8%AD%D9%85%D8%A7%D9%8A%D8%A9,%D8%A7%D9%84%D9%85%D8%AC%D8%AA%D9%85%D8%B9%D8%8C%20%D9%88%D8%AA%D8%A3%D9%85%D9%8A%D9%86%20%D8%A7%D9%84%D8%AD%D9%8A%D8%A7%D8%A9%20%D8%A7%D9%84%D9%83%D8%B1%D9%8A%D9%85%D8%A9%20%D9%84%D9%87%D9%85.</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300"/>
              <a:buFont typeface="Calibri"/>
              <a:buNone/>
            </a:pPr>
            <a:fld id="{00000000-1234-1234-1234-123412341234}" type="slidenum">
              <a:rPr lang="en-US" sz="1200" b="0" i="0" u="none" strike="noStrike" cap="none" smtClean="0">
                <a:solidFill>
                  <a:srgbClr val="000000"/>
                </a:solidFill>
                <a:latin typeface="Calibri"/>
                <a:ea typeface="Calibri"/>
                <a:cs typeface="Calibri"/>
                <a:sym typeface="Calibri"/>
              </a:rPr>
              <a:t>16</a:t>
            </a:fld>
            <a:endParaRPr lang="en-US"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7535758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www.FB.com</a:t>
            </a:r>
            <a:r>
              <a:rPr lang="en-US" dirty="0"/>
              <a:t>/</a:t>
            </a:r>
            <a:r>
              <a:rPr lang="en-US" dirty="0" err="1"/>
              <a:t>PrinceAlwaleedBin</a:t>
            </a:r>
            <a:r>
              <a:rPr lang="en-US" dirty="0"/>
              <a:t>/photos/a.859684414049944/1786464518038591/ </a:t>
            </a:r>
          </a:p>
          <a:p>
            <a:r>
              <a:rPr lang="en-US" sz="1200" b="0" i="0" u="none" strike="noStrike" cap="none" dirty="0">
                <a:solidFill>
                  <a:schemeClr val="dk1"/>
                </a:solidFill>
                <a:effectLst/>
                <a:latin typeface="Arial"/>
                <a:ea typeface="Arial"/>
                <a:cs typeface="Arial"/>
                <a:sym typeface="Arial"/>
              </a:rPr>
              <a:t>Prince Alwaleed Awarded Medal of Recognition &amp; Appreciation by President of Sri Lanka</a:t>
            </a:r>
            <a:br>
              <a:rPr lang="en-US" dirty="0"/>
            </a:br>
            <a:r>
              <a:rPr lang="en-US" sz="1200" b="0" i="0" u="none" strike="noStrike" cap="none" dirty="0">
                <a:solidFill>
                  <a:schemeClr val="dk1"/>
                </a:solidFill>
                <a:effectLst/>
                <a:latin typeface="Arial"/>
                <a:ea typeface="Arial"/>
                <a:cs typeface="Arial"/>
                <a:sym typeface="Arial"/>
              </a:rPr>
              <a:t>HRH’s 85th Medal</a:t>
            </a:r>
            <a:br>
              <a:rPr lang="en-US" dirty="0"/>
            </a:br>
            <a:r>
              <a:rPr lang="en-US" sz="1200" b="0" i="0" u="none" strike="noStrike" cap="none" dirty="0">
                <a:solidFill>
                  <a:schemeClr val="dk1"/>
                </a:solidFill>
                <a:effectLst/>
                <a:latin typeface="Arial"/>
                <a:ea typeface="Arial"/>
                <a:cs typeface="Arial"/>
                <a:sym typeface="Arial"/>
              </a:rPr>
              <a:t>Prince Alwaleed Meets Sri Lanka’s President, PM &amp; Foreign Minister &amp; Visits Parliament</a:t>
            </a:r>
          </a:p>
          <a:p>
            <a:r>
              <a:rPr lang="en-US" sz="1200" b="0" i="0" u="none" strike="noStrike" cap="none" dirty="0">
                <a:solidFill>
                  <a:schemeClr val="dk1"/>
                </a:solidFill>
                <a:effectLst/>
                <a:latin typeface="Arial"/>
                <a:ea typeface="Arial"/>
                <a:cs typeface="Arial"/>
                <a:sym typeface="Arial"/>
              </a:rPr>
              <a:t>Cultural diversity.</a:t>
            </a:r>
          </a:p>
          <a:p>
            <a:r>
              <a:rPr lang="en-US" sz="1200" b="0" i="0" u="none" strike="noStrike" cap="none" dirty="0">
                <a:solidFill>
                  <a:schemeClr val="dk1"/>
                </a:solidFill>
                <a:effectLst/>
                <a:latin typeface="Arial"/>
                <a:ea typeface="Arial"/>
                <a:cs typeface="Arial"/>
                <a:sym typeface="Arial"/>
              </a:rPr>
              <a:t>Racial diversity.</a:t>
            </a:r>
          </a:p>
          <a:p>
            <a:r>
              <a:rPr lang="en-US" sz="1200" b="0" i="0" u="none" strike="noStrike" cap="none" dirty="0">
                <a:solidFill>
                  <a:schemeClr val="dk1"/>
                </a:solidFill>
                <a:effectLst/>
                <a:latin typeface="Arial"/>
                <a:ea typeface="Arial"/>
                <a:cs typeface="Arial"/>
                <a:sym typeface="Arial"/>
              </a:rPr>
              <a:t>Religious diversity.</a:t>
            </a:r>
          </a:p>
          <a:p>
            <a:r>
              <a:rPr lang="en-US" sz="1200" b="0" i="0" u="none" strike="noStrike" cap="none" dirty="0">
                <a:solidFill>
                  <a:schemeClr val="dk1"/>
                </a:solidFill>
                <a:effectLst/>
                <a:latin typeface="Arial"/>
                <a:ea typeface="Arial"/>
                <a:cs typeface="Arial"/>
                <a:sym typeface="Arial"/>
              </a:rPr>
              <a:t>Age diversity.</a:t>
            </a:r>
          </a:p>
          <a:p>
            <a:r>
              <a:rPr lang="en-US" sz="1200" b="0" i="0" u="none" strike="noStrike" cap="none" dirty="0">
                <a:solidFill>
                  <a:schemeClr val="dk1"/>
                </a:solidFill>
                <a:effectLst/>
                <a:latin typeface="Arial"/>
                <a:ea typeface="Arial"/>
                <a:cs typeface="Arial"/>
                <a:sym typeface="Arial"/>
              </a:rPr>
              <a:t>Sex / Gender diversity.</a:t>
            </a:r>
          </a:p>
          <a:p>
            <a:r>
              <a:rPr lang="en-US" sz="1200" b="0" i="0" u="none" strike="noStrike" cap="none" dirty="0">
                <a:solidFill>
                  <a:schemeClr val="dk1"/>
                </a:solidFill>
                <a:effectLst/>
                <a:latin typeface="Arial"/>
                <a:ea typeface="Arial"/>
                <a:cs typeface="Arial"/>
                <a:sym typeface="Arial"/>
              </a:rPr>
              <a:t>Sexual orientation.</a:t>
            </a:r>
          </a:p>
          <a:p>
            <a:r>
              <a:rPr lang="en-US" sz="1200" b="0" i="0" u="none" strike="noStrike" cap="none" dirty="0">
                <a:solidFill>
                  <a:schemeClr val="dk1"/>
                </a:solidFill>
                <a:effectLst/>
                <a:latin typeface="Arial"/>
                <a:ea typeface="Arial"/>
                <a:cs typeface="Arial"/>
                <a:sym typeface="Arial"/>
              </a:rPr>
              <a:t>Disability.</a:t>
            </a:r>
          </a:p>
          <a:p>
            <a:endParaRPr lang="en-US" sz="1200" b="0" i="0" u="none" strike="noStrike" cap="none" dirty="0">
              <a:solidFill>
                <a:schemeClr val="dk1"/>
              </a:solidFill>
              <a:effectLst/>
              <a:latin typeface="Arial"/>
              <a:ea typeface="Arial"/>
              <a:cs typeface="Arial"/>
              <a:sym typeface="Arial"/>
            </a:endParaRPr>
          </a:p>
          <a:p>
            <a:endParaRPr lang="en-US" sz="1200" b="0" i="0" u="none" strike="noStrike" cap="none" dirty="0">
              <a:solidFill>
                <a:schemeClr val="dk1"/>
              </a:solidFill>
              <a:effectLst/>
              <a:latin typeface="Arial"/>
              <a:cs typeface="Arial"/>
              <a:sym typeface="Arial"/>
            </a:endParaRPr>
          </a:p>
          <a:p>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300"/>
              <a:buFont typeface="Calibri"/>
              <a:buNone/>
            </a:pPr>
            <a:fld id="{00000000-1234-1234-1234-123412341234}" type="slidenum">
              <a:rPr lang="en-US" sz="1200" b="0" i="0" u="none" strike="noStrike" cap="none" smtClean="0">
                <a:solidFill>
                  <a:srgbClr val="000000"/>
                </a:solidFill>
                <a:latin typeface="Calibri"/>
                <a:ea typeface="Calibri"/>
                <a:cs typeface="Calibri"/>
                <a:sym typeface="Calibri"/>
              </a:rPr>
              <a:t>17</a:t>
            </a:fld>
            <a:endParaRPr lang="en-US"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3722072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98" name="Google Shape;98;p9: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Arial"/>
              <a:buNone/>
            </a:pPr>
            <a:r>
              <a:rPr lang="en-US" sz="1200" b="0" i="0" u="none" strike="noStrike" cap="none" dirty="0">
                <a:latin typeface="Arial"/>
                <a:ea typeface="Arial"/>
                <a:cs typeface="Arial"/>
                <a:sym typeface="Arial"/>
              </a:rPr>
              <a:t>broad desirable goals that motivate people's actions and serve as guiding principles in their lives</a:t>
            </a:r>
          </a:p>
          <a:p>
            <a:pPr marL="0" lvl="0" indent="0" algn="l" rtl="0">
              <a:spcBef>
                <a:spcPts val="0"/>
              </a:spcBef>
              <a:spcAft>
                <a:spcPts val="0"/>
              </a:spcAft>
              <a:buClr>
                <a:schemeClr val="dk1"/>
              </a:buClr>
              <a:buSzPts val="1200"/>
              <a:buFont typeface="Arial"/>
              <a:buNone/>
            </a:pPr>
            <a:endParaRPr lang="en-US" sz="1200" b="0" i="0" u="none" strike="noStrike" cap="none" dirty="0">
              <a:latin typeface="Arial"/>
              <a:ea typeface="Arial"/>
              <a:cs typeface="Arial"/>
              <a:sym typeface="Arial"/>
            </a:endParaRPr>
          </a:p>
          <a:p>
            <a:pPr marL="0" lvl="0" indent="0" algn="l" rtl="0">
              <a:spcBef>
                <a:spcPts val="0"/>
              </a:spcBef>
              <a:spcAft>
                <a:spcPts val="0"/>
              </a:spcAft>
              <a:buClr>
                <a:schemeClr val="dk1"/>
              </a:buClr>
              <a:buSzPts val="1200"/>
              <a:buFont typeface="Arial"/>
              <a:buNone/>
            </a:pPr>
            <a:r>
              <a:rPr lang="ar" sz="1200" b="0" i="0" u="none" strike="noStrike" cap="none" dirty="0">
                <a:latin typeface="Arial"/>
                <a:ea typeface="Arial"/>
                <a:cs typeface="Arial"/>
                <a:sym typeface="Arial"/>
              </a:rPr>
              <a:t>أهداف مرغوبة واسعة النطاق تحفز تصرفات الناس وتكون بمثابة مبادئ توجيهية في حياتهم</a:t>
            </a:r>
            <a:r>
              <a:rPr lang="en-US" sz="1200" b="0" i="0" u="none" strike="noStrike" cap="none" dirty="0">
                <a:latin typeface="Arial"/>
                <a:ea typeface="Arial"/>
                <a:cs typeface="Arial"/>
                <a:sym typeface="Arial"/>
              </a:rPr>
              <a:t> </a:t>
            </a:r>
            <a:endParaRPr sz="1200" b="0" i="0" u="none" strike="noStrike" cap="none" dirty="0">
              <a:latin typeface="Arial"/>
              <a:ea typeface="Arial"/>
              <a:cs typeface="Arial"/>
              <a:sym typeface="Arial"/>
            </a:endParaRPr>
          </a:p>
        </p:txBody>
      </p:sp>
      <p:sp>
        <p:nvSpPr>
          <p:cNvPr id="99" name="Google Shape;99;p9: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19</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106" name="Google Shape;106;p10: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Arial"/>
              <a:buNone/>
            </a:pPr>
            <a:endParaRPr/>
          </a:p>
        </p:txBody>
      </p:sp>
      <p:sp>
        <p:nvSpPr>
          <p:cNvPr id="107" name="Google Shape;107;p10: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21</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Page 134 ( Text Book ) </a:t>
            </a:r>
          </a:p>
          <a:p>
            <a:endParaRPr lang="en-US" dirty="0"/>
          </a:p>
          <a:p>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300"/>
              <a:buFont typeface="Calibri"/>
              <a:buNone/>
            </a:pPr>
            <a:fld id="{00000000-1234-1234-1234-123412341234}" type="slidenum">
              <a:rPr lang="en-US" sz="1200" b="0" i="0" u="none" strike="noStrike" cap="none" smtClean="0">
                <a:solidFill>
                  <a:srgbClr val="000000"/>
                </a:solidFill>
                <a:latin typeface="Calibri"/>
                <a:ea typeface="Calibri"/>
                <a:cs typeface="Calibri"/>
                <a:sym typeface="Calibri"/>
              </a:rPr>
              <a:t>22</a:t>
            </a:fld>
            <a:endParaRPr lang="en-US"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6633274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114" name="Google Shape;114;p11: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300"/>
              <a:buFont typeface="Arial"/>
              <a:buNone/>
            </a:pPr>
            <a:r>
              <a:rPr lang="en-US" sz="1800" b="1" i="0" u="none" strike="noStrike" cap="none" dirty="0">
                <a:solidFill>
                  <a:schemeClr val="dk1"/>
                </a:solidFill>
                <a:effectLst/>
                <a:latin typeface="Arial"/>
                <a:ea typeface="Arial"/>
                <a:cs typeface="Arial"/>
                <a:sym typeface="Arial"/>
              </a:rPr>
              <a:t>Values influence your behavior because you use them to decide between alternatives</a:t>
            </a:r>
            <a:r>
              <a:rPr lang="en-US" sz="1200" b="0" i="0" u="none" strike="noStrike" cap="none" dirty="0">
                <a:solidFill>
                  <a:schemeClr val="dk1"/>
                </a:solidFill>
                <a:effectLst/>
                <a:latin typeface="Arial"/>
                <a:ea typeface="Arial"/>
                <a:cs typeface="Arial"/>
                <a:sym typeface="Arial"/>
              </a:rPr>
              <a:t>. Values, attitudes, behaviors and beliefs are cornerstones of who we are and how we do things. They form the basis of how we see ourselves as individuals, how we see others, and how we interpret the world in general.</a:t>
            </a:r>
          </a:p>
          <a:p>
            <a:pPr marL="0" marR="0" lvl="0" indent="0" algn="l" rtl="0">
              <a:lnSpc>
                <a:spcPct val="80000"/>
              </a:lnSpc>
              <a:spcBef>
                <a:spcPts val="0"/>
              </a:spcBef>
              <a:spcAft>
                <a:spcPts val="0"/>
              </a:spcAft>
              <a:buClr>
                <a:schemeClr val="dk1"/>
              </a:buClr>
              <a:buSzPts val="300"/>
              <a:buFont typeface="Arial"/>
              <a:buNone/>
            </a:pPr>
            <a:endParaRPr lang="en-US" sz="1200" b="0" i="0" u="none" strike="noStrike" cap="none" dirty="0">
              <a:solidFill>
                <a:schemeClr val="dk1"/>
              </a:solidFill>
              <a:effectLst/>
              <a:latin typeface="Arial"/>
              <a:cs typeface="Arial"/>
              <a:sym typeface="Arial"/>
            </a:endParaRPr>
          </a:p>
          <a:p>
            <a:pPr marL="0" marR="0" lvl="0" indent="0" algn="l" rtl="0">
              <a:lnSpc>
                <a:spcPct val="80000"/>
              </a:lnSpc>
              <a:spcBef>
                <a:spcPts val="0"/>
              </a:spcBef>
              <a:spcAft>
                <a:spcPts val="0"/>
              </a:spcAft>
              <a:buClr>
                <a:schemeClr val="dk1"/>
              </a:buClr>
              <a:buSzPts val="300"/>
              <a:buFont typeface="Arial"/>
              <a:buNone/>
            </a:pPr>
            <a:endParaRPr lang="en-US" sz="1200" b="0" i="0" u="none" strike="noStrike" cap="none" dirty="0">
              <a:solidFill>
                <a:schemeClr val="dk1"/>
              </a:solidFill>
              <a:effectLst/>
              <a:latin typeface="Arial"/>
              <a:cs typeface="Arial"/>
              <a:sym typeface="Arial"/>
            </a:endParaRPr>
          </a:p>
          <a:p>
            <a:pPr marL="0" marR="0" lvl="0" indent="0" algn="l" rtl="0">
              <a:lnSpc>
                <a:spcPct val="80000"/>
              </a:lnSpc>
              <a:spcBef>
                <a:spcPts val="0"/>
              </a:spcBef>
              <a:spcAft>
                <a:spcPts val="0"/>
              </a:spcAft>
              <a:buClr>
                <a:schemeClr val="dk1"/>
              </a:buClr>
              <a:buSzPts val="300"/>
              <a:buFont typeface="Arial"/>
              <a:buNone/>
            </a:pPr>
            <a:endParaRPr dirty="0"/>
          </a:p>
        </p:txBody>
      </p:sp>
      <p:sp>
        <p:nvSpPr>
          <p:cNvPr id="115" name="Google Shape;115;p11: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23</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en-US" sz="1200" b="0" i="0" u="none" strike="noStrike" cap="none" dirty="0">
                <a:solidFill>
                  <a:schemeClr val="dk1"/>
                </a:solidFill>
                <a:effectLst/>
                <a:latin typeface="Arial"/>
                <a:ea typeface="Arial"/>
                <a:cs typeface="Arial"/>
                <a:sym typeface="Arial"/>
              </a:rPr>
              <a:t>https://</a:t>
            </a:r>
            <a:r>
              <a:rPr lang="en-US" sz="1200" b="0" i="0" u="none" strike="noStrike" cap="none" dirty="0" err="1">
                <a:solidFill>
                  <a:schemeClr val="dk1"/>
                </a:solidFill>
                <a:effectLst/>
                <a:latin typeface="Arial"/>
                <a:ea typeface="Arial"/>
                <a:cs typeface="Arial"/>
                <a:sym typeface="Arial"/>
              </a:rPr>
              <a:t>www.aramco.com</a:t>
            </a:r>
            <a:r>
              <a:rPr lang="en-US" sz="1200" b="0" i="0" u="none" strike="noStrike" cap="none" dirty="0">
                <a:solidFill>
                  <a:schemeClr val="dk1"/>
                </a:solidFill>
                <a:effectLst/>
                <a:latin typeface="Arial"/>
                <a:ea typeface="Arial"/>
                <a:cs typeface="Arial"/>
                <a:sym typeface="Arial"/>
              </a:rPr>
              <a:t>/</a:t>
            </a:r>
            <a:r>
              <a:rPr lang="en-US" sz="1200" b="0" i="0" u="none" strike="noStrike" cap="none" dirty="0" err="1">
                <a:solidFill>
                  <a:schemeClr val="dk1"/>
                </a:solidFill>
                <a:effectLst/>
                <a:latin typeface="Arial"/>
                <a:ea typeface="Arial"/>
                <a:cs typeface="Arial"/>
                <a:sym typeface="Arial"/>
              </a:rPr>
              <a:t>ar</a:t>
            </a:r>
            <a:r>
              <a:rPr lang="en-US" sz="1200" b="0" i="0" u="none" strike="noStrike" cap="none" dirty="0">
                <a:solidFill>
                  <a:schemeClr val="dk1"/>
                </a:solidFill>
                <a:effectLst/>
                <a:latin typeface="Arial"/>
                <a:ea typeface="Arial"/>
                <a:cs typeface="Arial"/>
                <a:sym typeface="Arial"/>
              </a:rPr>
              <a:t>/who-we-are/our-corporate-governance/living-our-values</a:t>
            </a:r>
          </a:p>
          <a:p>
            <a:pPr algn="r" rtl="1"/>
            <a:endParaRPr lang="en-US" sz="1200" b="0" i="0" u="none" strike="noStrike" cap="none" dirty="0">
              <a:solidFill>
                <a:schemeClr val="dk1"/>
              </a:solidFill>
              <a:effectLst/>
              <a:latin typeface="Arial"/>
              <a:ea typeface="Arial"/>
              <a:cs typeface="Arial"/>
              <a:sym typeface="Arial"/>
            </a:endParaRPr>
          </a:p>
          <a:p>
            <a:pPr algn="r" rtl="1"/>
            <a:r>
              <a:rPr lang="ar" sz="1200" b="0" i="0" u="none" strike="noStrike" cap="none" dirty="0">
                <a:solidFill>
                  <a:schemeClr val="dk1"/>
                </a:solidFill>
                <a:effectLst/>
                <a:latin typeface="Arial"/>
                <a:ea typeface="Arial"/>
                <a:cs typeface="Arial"/>
                <a:sym typeface="Arial"/>
              </a:rPr>
              <a:t>ما يميّز أرامكو، شركةً وموظفين ومواطنين، هو سلوكها. ويخضع كل ما تقوم به الشركة لقيمها المؤسسية وهي: التميز، والسلامة، والنزاهة، والمواطنة، والمسؤولية، كما أنها تحقق مستويات متميزة من الأداء والكفاءة بشكل مستمر، وذلك من خلال تطبيق قيمها واتباع ممارسات أعمال سليمة تُساعد على تحقيق مزيد من القيمة للشركة وعملائها وشركائها وللمجتمعات التي تعمل فيها.</a:t>
            </a:r>
          </a:p>
          <a:p>
            <a:pPr algn="r"/>
            <a:r>
              <a:rPr lang="ar" sz="1200" b="0" i="0" u="none" strike="noStrike" cap="none" dirty="0">
                <a:solidFill>
                  <a:schemeClr val="dk1"/>
                </a:solidFill>
                <a:effectLst/>
                <a:latin typeface="Arial"/>
                <a:ea typeface="Arial"/>
                <a:cs typeface="Arial"/>
                <a:sym typeface="Arial"/>
              </a:rPr>
              <a:t>التميز</a:t>
            </a:r>
          </a:p>
          <a:p>
            <a:pPr algn="r" rtl="1"/>
            <a:r>
              <a:rPr lang="ar" sz="1200" b="0" i="0" u="none" strike="noStrike" cap="none" dirty="0">
                <a:solidFill>
                  <a:schemeClr val="dk1"/>
                </a:solidFill>
                <a:effectLst/>
                <a:latin typeface="Arial"/>
                <a:ea typeface="Arial"/>
                <a:cs typeface="Arial"/>
                <a:sym typeface="Arial"/>
              </a:rPr>
              <a:t>يتجسد التميز في جميع مناحي بيئة عمل الشركة، وهناك التزام فردي وجماعي فيما يخص إتقان العمل، والسعي إلى تحقيق أفضل النتائج، والتحلي بالسرعة والمرونة في سبيل التصدي للتحديات الجديدة.</a:t>
            </a:r>
            <a:br>
              <a:rPr lang="ar" sz="1200" b="0" i="0" u="none" strike="noStrike" cap="none" dirty="0">
                <a:solidFill>
                  <a:schemeClr val="dk1"/>
                </a:solidFill>
                <a:effectLst/>
                <a:latin typeface="Arial"/>
                <a:ea typeface="Arial"/>
                <a:cs typeface="Arial"/>
                <a:sym typeface="Arial"/>
              </a:rPr>
            </a:br>
            <a:br>
              <a:rPr lang="ar" sz="1200" b="0" i="0" u="none" strike="noStrike" cap="none" dirty="0">
                <a:solidFill>
                  <a:schemeClr val="dk1"/>
                </a:solidFill>
                <a:effectLst/>
                <a:latin typeface="Arial"/>
                <a:ea typeface="Arial"/>
                <a:cs typeface="Arial"/>
                <a:sym typeface="Arial"/>
              </a:rPr>
            </a:br>
            <a:r>
              <a:rPr lang="ar" sz="1200" b="0" i="0" u="none" strike="noStrike" cap="none" dirty="0">
                <a:solidFill>
                  <a:schemeClr val="dk1"/>
                </a:solidFill>
                <a:effectLst/>
                <a:latin typeface="Arial"/>
                <a:ea typeface="Arial"/>
                <a:cs typeface="Arial"/>
                <a:sym typeface="Arial"/>
              </a:rPr>
              <a:t>كما تعزز الشركة قيمة التميز من خلال وضع أهداف حافلة بالتحديات، ومكافأة الموظفين على تميزهم وابتكارهم، والالتزام بتطويرهم، وتشجيع الإبداع والتنوع الفكري، وتشجيع روح الفريق والعمل الجماعي، وتعزيز التواصل بكل انفتاح وشفافية.</a:t>
            </a:r>
          </a:p>
          <a:p>
            <a:pPr algn="r"/>
            <a:r>
              <a:rPr lang="ar" sz="1200" b="0" i="0" u="none" strike="noStrike" cap="none" dirty="0">
                <a:solidFill>
                  <a:schemeClr val="dk1"/>
                </a:solidFill>
                <a:effectLst/>
                <a:latin typeface="Arial"/>
                <a:ea typeface="Arial"/>
                <a:cs typeface="Arial"/>
                <a:sym typeface="Arial"/>
              </a:rPr>
              <a:t>السلامة</a:t>
            </a:r>
          </a:p>
          <a:p>
            <a:pPr algn="r" rtl="1"/>
            <a:r>
              <a:rPr lang="ar" sz="1200" b="0" i="0" u="none" strike="noStrike" cap="none" dirty="0">
                <a:solidFill>
                  <a:schemeClr val="dk1"/>
                </a:solidFill>
                <a:effectLst/>
                <a:latin typeface="Arial"/>
                <a:ea typeface="Arial"/>
                <a:cs typeface="Arial"/>
                <a:sym typeface="Arial"/>
              </a:rPr>
              <a:t>السلامة جزء لا يتجزأ من ثقافة أرامكو، حيث تلتزم بتوفير بيئة عمل آمنة لموظفيها، وتطبق إجراءات وخطط مناسبة للسلامة وتحرص على تطبيقها في مواقع العمل وخارجها.</a:t>
            </a:r>
          </a:p>
          <a:p>
            <a:pPr algn="r" rtl="1"/>
            <a:r>
              <a:rPr lang="ar" sz="1200" b="0" i="0" u="none" strike="noStrike" cap="none" dirty="0">
                <a:solidFill>
                  <a:schemeClr val="dk1"/>
                </a:solidFill>
                <a:effectLst/>
                <a:latin typeface="Arial"/>
                <a:ea typeface="Arial"/>
                <a:cs typeface="Arial"/>
                <a:sym typeface="Arial"/>
              </a:rPr>
              <a:t>وتُعرّف الشركة السلامة بأنها عمل ينطوي على حمايتها وحماية الآخرين وحماية المستقبل.</a:t>
            </a:r>
          </a:p>
          <a:p>
            <a:pPr algn="r"/>
            <a:r>
              <a:rPr lang="ar" sz="1200" b="0" i="0" u="none" strike="noStrike" cap="none" dirty="0">
                <a:solidFill>
                  <a:schemeClr val="dk1"/>
                </a:solidFill>
                <a:effectLst/>
                <a:latin typeface="Arial"/>
                <a:ea typeface="Arial"/>
                <a:cs typeface="Arial"/>
                <a:sym typeface="Arial"/>
              </a:rPr>
              <a:t>النزاهة</a:t>
            </a:r>
          </a:p>
          <a:p>
            <a:pPr algn="r" rtl="1"/>
            <a:r>
              <a:rPr lang="ar" sz="1200" b="0" i="0" u="none" strike="noStrike" cap="none" dirty="0">
                <a:solidFill>
                  <a:schemeClr val="dk1"/>
                </a:solidFill>
                <a:effectLst/>
                <a:latin typeface="Arial"/>
                <a:ea typeface="Arial"/>
                <a:cs typeface="Arial"/>
                <a:sym typeface="Arial"/>
              </a:rPr>
              <a:t>تعتمد النزاهة في ممارسة الأعمال في أرامكو على المعايير والتصرفات الأخلاقية التي يتحلى بها الموظفون في أنشطتهم وأعمالهم اليومية، وهي أصل من الأصول الثمينة، ومرآة لسمعة الشركة، كما تعتمد نزاهة أي شركة على النزاهة الفردية لموظفيها في جميع مستويات الشركة.</a:t>
            </a:r>
          </a:p>
          <a:p>
            <a:pPr algn="r" rtl="1"/>
            <a:r>
              <a:rPr lang="ar" sz="1200" b="0" i="0" u="none" strike="noStrike" cap="none" dirty="0">
                <a:solidFill>
                  <a:schemeClr val="dk1"/>
                </a:solidFill>
                <a:effectLst/>
                <a:latin typeface="Arial"/>
                <a:ea typeface="Arial"/>
                <a:cs typeface="Arial"/>
                <a:sym typeface="Arial"/>
              </a:rPr>
              <a:t>وتُعامل الشركة موظفيها بعدل وإنصاف واحترام، وتتبنى تعدد الثقافات والاختلافات فيما بينهم، أما سوء السلوك فهو أمر لا تسمح به الشركة ولا تقبله.</a:t>
            </a:r>
          </a:p>
          <a:p>
            <a:pPr algn="r"/>
            <a:r>
              <a:rPr lang="ar" sz="1200" b="0" i="0" u="none" strike="noStrike" cap="none" dirty="0">
                <a:solidFill>
                  <a:schemeClr val="dk1"/>
                </a:solidFill>
                <a:effectLst/>
                <a:latin typeface="Arial"/>
                <a:ea typeface="Arial"/>
                <a:cs typeface="Arial"/>
                <a:sym typeface="Arial"/>
              </a:rPr>
              <a:t>المواطنة</a:t>
            </a:r>
          </a:p>
          <a:p>
            <a:pPr algn="r" rtl="1"/>
            <a:r>
              <a:rPr lang="ar" sz="1200" b="0" i="0" u="none" strike="noStrike" cap="none" dirty="0">
                <a:solidFill>
                  <a:schemeClr val="dk1"/>
                </a:solidFill>
                <a:effectLst/>
                <a:latin typeface="Arial"/>
                <a:ea typeface="Arial"/>
                <a:cs typeface="Arial"/>
                <a:sym typeface="Arial"/>
              </a:rPr>
              <a:t>تلتزم الشركة باحترام واجبات المواطنة في أي مكان تمارس أعمالها فيه على مستوى العالم. وبوصفها شركة عالمية، فإنها تضطلع بهذا الدور بكل جدية ودون هوادة.</a:t>
            </a:r>
          </a:p>
          <a:p>
            <a:pPr algn="r" rtl="1"/>
            <a:r>
              <a:rPr lang="ar" sz="1200" b="0" i="0" u="none" strike="noStrike" cap="none" dirty="0">
                <a:solidFill>
                  <a:schemeClr val="dk1"/>
                </a:solidFill>
                <a:effectLst/>
                <a:latin typeface="Arial"/>
                <a:ea typeface="Arial"/>
                <a:cs typeface="Arial"/>
                <a:sym typeface="Arial"/>
              </a:rPr>
              <a:t>ويتمثل تعريف الشركة للمواطنة في أن تكون عاملًا محفزًا للنمو الاقتصادي، وأن تثبت قدرتها على تحمل مسؤولياتها الاجتماعية، وأن تدعم وتسهم بشكل إيجابي في ازدهار المجتمعات التي تعمل فيها.</a:t>
            </a:r>
          </a:p>
          <a:p>
            <a:pPr algn="r"/>
            <a:r>
              <a:rPr lang="ar" sz="1200" b="0" i="0" u="none" strike="noStrike" cap="none" dirty="0">
                <a:solidFill>
                  <a:schemeClr val="dk1"/>
                </a:solidFill>
                <a:effectLst/>
                <a:latin typeface="Arial"/>
                <a:ea typeface="Arial"/>
                <a:cs typeface="Arial"/>
                <a:sym typeface="Arial"/>
              </a:rPr>
              <a:t>المسؤولية</a:t>
            </a:r>
          </a:p>
          <a:p>
            <a:pPr algn="r" rtl="1"/>
            <a:r>
              <a:rPr lang="ar" sz="1200" b="0" i="0" u="none" strike="noStrike" cap="none" dirty="0">
                <a:solidFill>
                  <a:schemeClr val="dk1"/>
                </a:solidFill>
                <a:effectLst/>
                <a:latin typeface="Arial"/>
                <a:ea typeface="Arial"/>
                <a:cs typeface="Arial"/>
                <a:sym typeface="Arial"/>
              </a:rPr>
              <a:t>المسؤولية بالنسبة لأرامكو هي أن يتحمّل جميع موظفي الشركة مسؤولية ما يقومون به من أعمال وتحقيق أهداف الشركة. وتحقيق الأهداف العامة للشركة تبدأ بالأهداف والغايات التي حددها رئيس الشركة وكبير إدارييها التنفيذيين لجميع قطاعات أعمالها حتى تشمل الشركة بأكملها.</a:t>
            </a:r>
            <a:br>
              <a:rPr lang="ar" sz="1200" b="0" i="0" u="none" strike="noStrike" cap="none" dirty="0">
                <a:solidFill>
                  <a:schemeClr val="dk1"/>
                </a:solidFill>
                <a:effectLst/>
                <a:latin typeface="Arial"/>
                <a:ea typeface="Arial"/>
                <a:cs typeface="Arial"/>
                <a:sym typeface="Arial"/>
              </a:rPr>
            </a:br>
            <a:br>
              <a:rPr lang="ar" sz="1200" b="0" i="0" u="none" strike="noStrike" cap="none" dirty="0">
                <a:solidFill>
                  <a:schemeClr val="dk1"/>
                </a:solidFill>
                <a:effectLst/>
                <a:latin typeface="Arial"/>
                <a:ea typeface="Arial"/>
                <a:cs typeface="Arial"/>
                <a:sym typeface="Arial"/>
              </a:rPr>
            </a:br>
            <a:r>
              <a:rPr lang="ar" sz="1200" b="0" i="0" u="none" strike="noStrike" cap="none" dirty="0">
                <a:solidFill>
                  <a:schemeClr val="dk1"/>
                </a:solidFill>
                <a:effectLst/>
                <a:latin typeface="Arial"/>
                <a:ea typeface="Arial"/>
                <a:cs typeface="Arial"/>
                <a:sym typeface="Arial"/>
              </a:rPr>
              <a:t>ويهدف موظفو الشركة إلى تحقيق هذه الأهداف وتوفية التزاماتهم، وتقديم الآراء البناءة لغيرهم من الموظفين الآخرين في الشركة.</a:t>
            </a:r>
          </a:p>
          <a:p>
            <a:pPr algn="r"/>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300"/>
              <a:buFont typeface="Calibri"/>
              <a:buNone/>
            </a:pPr>
            <a:fld id="{00000000-1234-1234-1234-123412341234}" type="slidenum">
              <a:rPr lang="en-US" sz="1200" b="0" i="0" u="none" strike="noStrike" cap="none" smtClean="0">
                <a:solidFill>
                  <a:srgbClr val="000000"/>
                </a:solidFill>
                <a:latin typeface="Calibri"/>
                <a:ea typeface="Calibri"/>
                <a:cs typeface="Calibri"/>
                <a:sym typeface="Calibri"/>
              </a:rPr>
              <a:t>24</a:t>
            </a:fld>
            <a:endParaRPr lang="en-US"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5249054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122" name="Google Shape;122;p12: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Arial"/>
              <a:buNone/>
            </a:pPr>
            <a:r>
              <a:rPr lang="en-US" sz="1200" b="1" i="0" u="none" strike="noStrike" cap="none" dirty="0">
                <a:solidFill>
                  <a:schemeClr val="dk1"/>
                </a:solidFill>
                <a:effectLst/>
                <a:latin typeface="Arial"/>
                <a:ea typeface="Arial"/>
                <a:cs typeface="Arial"/>
                <a:sym typeface="Arial"/>
              </a:rPr>
              <a:t>Treating others with respect, talking to the with respect, and hearing out their ideas, thoughts, and opinions and responsible</a:t>
            </a:r>
          </a:p>
          <a:p>
            <a:pPr marL="0" lvl="0" indent="0" algn="l" rtl="0">
              <a:spcBef>
                <a:spcPts val="0"/>
              </a:spcBef>
              <a:spcAft>
                <a:spcPts val="0"/>
              </a:spcAft>
              <a:buClr>
                <a:schemeClr val="dk1"/>
              </a:buClr>
              <a:buSzPts val="1200"/>
              <a:buFont typeface="Arial"/>
              <a:buNone/>
            </a:pPr>
            <a:endParaRPr dirty="0"/>
          </a:p>
        </p:txBody>
      </p:sp>
      <p:sp>
        <p:nvSpPr>
          <p:cNvPr id="123" name="Google Shape;123;p12: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25</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138" name="Google Shape;138;p14: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300"/>
              <a:buFont typeface="Arial"/>
              <a:buNone/>
            </a:pPr>
            <a:endParaRPr dirty="0"/>
          </a:p>
        </p:txBody>
      </p:sp>
      <p:sp>
        <p:nvSpPr>
          <p:cNvPr id="139" name="Google Shape;139;p14: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27</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146" name="Google Shape;146;p15: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lvl="0">
              <a:lnSpc>
                <a:spcPct val="80000"/>
              </a:lnSpc>
              <a:buClr>
                <a:schemeClr val="dk1"/>
              </a:buClr>
              <a:buSzPts val="300"/>
            </a:pPr>
            <a:r>
              <a:rPr lang="en-US" sz="1200" b="1" dirty="0"/>
              <a:t>Making Ethical Decisions</a:t>
            </a:r>
          </a:p>
          <a:p>
            <a:pPr lvl="0">
              <a:lnSpc>
                <a:spcPct val="80000"/>
              </a:lnSpc>
              <a:buClr>
                <a:schemeClr val="dk1"/>
              </a:buClr>
              <a:buSzPts val="300"/>
            </a:pPr>
            <a:endParaRPr lang="en-US" dirty="0"/>
          </a:p>
          <a:p>
            <a:pPr lvl="0">
              <a:lnSpc>
                <a:spcPct val="80000"/>
              </a:lnSpc>
              <a:buClr>
                <a:schemeClr val="dk1"/>
              </a:buClr>
              <a:buSzPts val="300"/>
            </a:pPr>
            <a:r>
              <a:rPr lang="en-US" sz="1200" dirty="0"/>
              <a:t>Point 1 – Utilitarian theory  </a:t>
            </a:r>
            <a:r>
              <a:rPr lang="ar" sz="1200" dirty="0"/>
              <a:t>نظرية النفعية</a:t>
            </a:r>
            <a:r>
              <a:rPr lang="en-US" sz="1200" dirty="0"/>
              <a:t> </a:t>
            </a:r>
            <a:endParaRPr lang="en-US" dirty="0"/>
          </a:p>
          <a:p>
            <a:pPr marL="457200" lvl="1" indent="-76200">
              <a:lnSpc>
                <a:spcPct val="80000"/>
              </a:lnSpc>
              <a:spcBef>
                <a:spcPts val="360"/>
              </a:spcBef>
              <a:buClr>
                <a:schemeClr val="dk1"/>
              </a:buClr>
              <a:buSzPts val="1200"/>
              <a:buFont typeface="Arial"/>
              <a:buChar char="•"/>
            </a:pPr>
            <a:r>
              <a:rPr lang="en-US" sz="1200" dirty="0"/>
              <a:t> </a:t>
            </a:r>
            <a:r>
              <a:rPr lang="en-US" sz="1200" dirty="0">
                <a:solidFill>
                  <a:schemeClr val="dk1"/>
                </a:solidFill>
              </a:rPr>
              <a:t>Actions are judged by their outcomes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Determines which will benefit the greatest number of individuals</a:t>
            </a:r>
          </a:p>
          <a:p>
            <a:pPr marL="381000" lvl="1">
              <a:lnSpc>
                <a:spcPct val="80000"/>
              </a:lnSpc>
              <a:spcBef>
                <a:spcPts val="360"/>
              </a:spcBef>
              <a:buClr>
                <a:schemeClr val="dk1"/>
              </a:buClr>
              <a:buSzPts val="1200"/>
            </a:pPr>
            <a:endParaRPr lang="en-US" dirty="0"/>
          </a:p>
          <a:p>
            <a:pPr lvl="0">
              <a:lnSpc>
                <a:spcPct val="80000"/>
              </a:lnSpc>
              <a:buClr>
                <a:schemeClr val="dk1"/>
              </a:buClr>
              <a:buSzPts val="300"/>
            </a:pPr>
            <a:r>
              <a:rPr lang="en-US" sz="1200" dirty="0"/>
              <a:t>Point 2 – Theory of rights </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Right to free consent </a:t>
            </a:r>
            <a:r>
              <a:rPr lang="ar-SA" sz="1200" dirty="0">
                <a:solidFill>
                  <a:schemeClr val="dk1"/>
                </a:solidFill>
              </a:rPr>
              <a:t>القبول </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Right to privacy</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Right to freedom of conscience</a:t>
            </a:r>
            <a:r>
              <a:rPr lang="ar-SA" sz="1200" dirty="0">
                <a:solidFill>
                  <a:schemeClr val="dk1"/>
                </a:solidFill>
              </a:rPr>
              <a:t> الضمير </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Right to free speech</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Right to due process</a:t>
            </a:r>
            <a:r>
              <a:rPr lang="ar-SA" sz="1200" dirty="0">
                <a:solidFill>
                  <a:schemeClr val="dk1"/>
                </a:solidFill>
              </a:rPr>
              <a:t>      الإجراءات </a:t>
            </a:r>
            <a:r>
              <a:rPr lang="ar-SA" sz="1200" dirty="0" err="1">
                <a:solidFill>
                  <a:schemeClr val="dk1"/>
                </a:solidFill>
              </a:rPr>
              <a:t>القانونيه</a:t>
            </a:r>
            <a:r>
              <a:rPr lang="ar-SA" sz="1200" dirty="0">
                <a:solidFill>
                  <a:schemeClr val="dk1"/>
                </a:solidFill>
              </a:rPr>
              <a:t> </a:t>
            </a:r>
            <a:endParaRPr lang="en-US" sz="1200" dirty="0">
              <a:solidFill>
                <a:schemeClr val="dk1"/>
              </a:solidFill>
            </a:endParaRPr>
          </a:p>
          <a:p>
            <a:pPr marL="381000" lvl="1">
              <a:lnSpc>
                <a:spcPct val="80000"/>
              </a:lnSpc>
              <a:spcBef>
                <a:spcPts val="360"/>
              </a:spcBef>
              <a:buClr>
                <a:schemeClr val="dk1"/>
              </a:buClr>
              <a:buSzPts val="1200"/>
            </a:pPr>
            <a:endParaRPr lang="en-US" dirty="0"/>
          </a:p>
          <a:p>
            <a:pPr lvl="0">
              <a:lnSpc>
                <a:spcPct val="80000"/>
              </a:lnSpc>
              <a:buClr>
                <a:schemeClr val="dk1"/>
              </a:buClr>
              <a:buSzPts val="300"/>
            </a:pPr>
            <a:r>
              <a:rPr lang="en-US" sz="1200" dirty="0"/>
              <a:t>Point 3 – Theory of justice</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Decision makers guided by impartiality, equity, fairness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Advent of issues of corporate social responsibility and sustainability</a:t>
            </a:r>
            <a:endParaRPr lang="en-US" dirty="0"/>
          </a:p>
          <a:p>
            <a:pPr marL="0" marR="0" lvl="0" indent="0" algn="l" rtl="0">
              <a:lnSpc>
                <a:spcPct val="80000"/>
              </a:lnSpc>
              <a:spcBef>
                <a:spcPts val="0"/>
              </a:spcBef>
              <a:spcAft>
                <a:spcPts val="0"/>
              </a:spcAft>
              <a:buClr>
                <a:schemeClr val="dk1"/>
              </a:buClr>
              <a:buSzPts val="300"/>
              <a:buFont typeface="Arial"/>
              <a:buNone/>
            </a:pPr>
            <a:endParaRPr dirty="0"/>
          </a:p>
        </p:txBody>
      </p:sp>
      <p:sp>
        <p:nvSpPr>
          <p:cNvPr id="147" name="Google Shape;147;p15: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28</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154" name="Google Shape;154;p16: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marR="0" lvl="0" indent="0" algn="r" rtl="1">
              <a:lnSpc>
                <a:spcPct val="80000"/>
              </a:lnSpc>
              <a:spcBef>
                <a:spcPts val="0"/>
              </a:spcBef>
              <a:spcAft>
                <a:spcPts val="0"/>
              </a:spcAft>
              <a:buClr>
                <a:schemeClr val="dk1"/>
              </a:buClr>
              <a:buSzPts val="300"/>
              <a:buFont typeface="Arial"/>
              <a:buNone/>
            </a:pPr>
            <a:r>
              <a:rPr lang="ar-SA" dirty="0"/>
              <a:t>هل قطر ستتواصل مع الاتحاد الدولي في ملف كآس العالم بنفس طرق ما قبل ٢٠٢٢ ؟ </a:t>
            </a:r>
          </a:p>
          <a:p>
            <a:pPr marL="0" marR="0" lvl="0" indent="0" algn="r" rtl="1">
              <a:lnSpc>
                <a:spcPct val="80000"/>
              </a:lnSpc>
              <a:spcBef>
                <a:spcPts val="0"/>
              </a:spcBef>
              <a:spcAft>
                <a:spcPts val="0"/>
              </a:spcAft>
              <a:buClr>
                <a:schemeClr val="dk1"/>
              </a:buClr>
              <a:buSzPts val="300"/>
              <a:buFont typeface="Arial"/>
              <a:buNone/>
            </a:pPr>
            <a:r>
              <a:rPr lang="ar-SA" dirty="0"/>
              <a:t>هل ارامكوا غيرت سياسات التواصل مع العملاء اثناء ازمة </a:t>
            </a:r>
            <a:r>
              <a:rPr lang="ar-SA" dirty="0" err="1"/>
              <a:t>كوفيد</a:t>
            </a:r>
            <a:r>
              <a:rPr lang="ar-SA" dirty="0"/>
              <a:t> ٢٠٢٠ ؟ </a:t>
            </a:r>
          </a:p>
          <a:p>
            <a:pPr marL="0" marR="0" lvl="0" indent="0" algn="r" rtl="1">
              <a:lnSpc>
                <a:spcPct val="80000"/>
              </a:lnSpc>
              <a:spcBef>
                <a:spcPts val="0"/>
              </a:spcBef>
              <a:spcAft>
                <a:spcPts val="0"/>
              </a:spcAft>
              <a:buClr>
                <a:schemeClr val="dk1"/>
              </a:buClr>
              <a:buSzPts val="300"/>
              <a:buFont typeface="Arial"/>
              <a:buNone/>
            </a:pPr>
            <a:endParaRPr lang="ar-SA" dirty="0"/>
          </a:p>
          <a:p>
            <a:pPr marL="0" marR="0" lvl="0" indent="0" algn="r" rtl="1">
              <a:lnSpc>
                <a:spcPct val="80000"/>
              </a:lnSpc>
              <a:spcBef>
                <a:spcPts val="0"/>
              </a:spcBef>
              <a:spcAft>
                <a:spcPts val="0"/>
              </a:spcAft>
              <a:buClr>
                <a:schemeClr val="dk1"/>
              </a:buClr>
              <a:buSzPts val="300"/>
              <a:buFont typeface="Arial"/>
              <a:buNone/>
            </a:pPr>
            <a:endParaRPr dirty="0"/>
          </a:p>
        </p:txBody>
      </p:sp>
      <p:sp>
        <p:nvSpPr>
          <p:cNvPr id="155" name="Google Shape;155;p16: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29</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162" name="Google Shape;162;p17: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300"/>
              <a:buFont typeface="Arial"/>
              <a:buNone/>
            </a:pPr>
            <a:endParaRPr dirty="0"/>
          </a:p>
        </p:txBody>
      </p:sp>
      <p:sp>
        <p:nvSpPr>
          <p:cNvPr id="163" name="Google Shape;163;p17: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30</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170" name="Google Shape;170;p18: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300"/>
              <a:buFont typeface="Arial"/>
              <a:buNone/>
            </a:pPr>
            <a:endParaRPr dirty="0"/>
          </a:p>
        </p:txBody>
      </p:sp>
      <p:sp>
        <p:nvSpPr>
          <p:cNvPr id="171" name="Google Shape;171;p18: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31</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186" name="Google Shape;186;p20: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rtl="1"/>
            <a:r>
              <a:rPr lang="ar" sz="1200" b="0" i="0" u="none" strike="noStrike" cap="none" dirty="0">
                <a:solidFill>
                  <a:schemeClr val="dk1"/>
                </a:solidFill>
                <a:effectLst/>
                <a:latin typeface="Arial"/>
                <a:ea typeface="Arial"/>
                <a:cs typeface="Arial"/>
                <a:sym typeface="Arial"/>
              </a:rPr>
              <a:t>الألغاز</a:t>
            </a:r>
          </a:p>
          <a:p>
            <a:pPr marL="0" marR="0" lvl="0" indent="0" algn="l" rtl="0">
              <a:lnSpc>
                <a:spcPct val="80000"/>
              </a:lnSpc>
              <a:spcBef>
                <a:spcPts val="0"/>
              </a:spcBef>
              <a:spcAft>
                <a:spcPts val="0"/>
              </a:spcAft>
              <a:buClr>
                <a:schemeClr val="dk1"/>
              </a:buClr>
              <a:buSzPts val="300"/>
              <a:buFont typeface="Arial"/>
              <a:buNone/>
            </a:pPr>
            <a:endParaRPr dirty="0"/>
          </a:p>
        </p:txBody>
      </p:sp>
      <p:sp>
        <p:nvSpPr>
          <p:cNvPr id="187" name="Google Shape;187;p20: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32</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194" name="Google Shape;194;p21: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Arial"/>
              <a:buNone/>
            </a:pPr>
            <a:endParaRPr/>
          </a:p>
        </p:txBody>
      </p:sp>
      <p:sp>
        <p:nvSpPr>
          <p:cNvPr id="195" name="Google Shape;195;p21: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33</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202" name="Google Shape;202;p22: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300"/>
              <a:buFont typeface="Arial"/>
              <a:buNone/>
            </a:pPr>
            <a:endParaRPr dirty="0"/>
          </a:p>
        </p:txBody>
      </p:sp>
      <p:sp>
        <p:nvSpPr>
          <p:cNvPr id="203" name="Google Shape;203;p22: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34</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218" name="Google Shape;218;p24: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300"/>
              <a:buFont typeface="Arial"/>
              <a:buNone/>
            </a:pPr>
            <a:endParaRPr dirty="0"/>
          </a:p>
        </p:txBody>
      </p:sp>
      <p:sp>
        <p:nvSpPr>
          <p:cNvPr id="219" name="Google Shape;219;p24: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35</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226" name="Google Shape;226;p25: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300"/>
              <a:buFont typeface="Arial"/>
              <a:buNone/>
            </a:pPr>
            <a:endParaRPr dirty="0"/>
          </a:p>
        </p:txBody>
      </p:sp>
      <p:sp>
        <p:nvSpPr>
          <p:cNvPr id="227" name="Google Shape;227;p25: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36</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234" name="Google Shape;234;p26: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300"/>
              <a:buFont typeface="Arial"/>
              <a:buNone/>
            </a:pPr>
            <a:endParaRPr dirty="0"/>
          </a:p>
        </p:txBody>
      </p:sp>
      <p:sp>
        <p:nvSpPr>
          <p:cNvPr id="235" name="Google Shape;235;p26: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38</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242" name="Google Shape;242;p27: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300"/>
              <a:buFont typeface="Arial"/>
              <a:buNone/>
            </a:pPr>
            <a:endParaRPr dirty="0"/>
          </a:p>
        </p:txBody>
      </p:sp>
      <p:sp>
        <p:nvSpPr>
          <p:cNvPr id="243" name="Google Shape;243;p27: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39</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258" name="Google Shape;258;p29: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300"/>
              <a:buFont typeface="Arial"/>
              <a:buNone/>
            </a:pPr>
            <a:endParaRPr dirty="0"/>
          </a:p>
        </p:txBody>
      </p:sp>
      <p:sp>
        <p:nvSpPr>
          <p:cNvPr id="259" name="Google Shape;259;p29: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40</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266" name="Google Shape;266;p30: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300"/>
              <a:buFont typeface="Arial"/>
              <a:buNone/>
            </a:pPr>
            <a:endParaRPr dirty="0"/>
          </a:p>
        </p:txBody>
      </p:sp>
      <p:sp>
        <p:nvSpPr>
          <p:cNvPr id="267" name="Google Shape;267;p30: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41</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
            <a:headEnd type="none" w="sm" len="sm"/>
            <a:tailEnd type="none" w="sm" len="sm"/>
          </a:ln>
        </p:spPr>
      </p:sp>
      <p:sp>
        <p:nvSpPr>
          <p:cNvPr id="282" name="Google Shape;282;p32:notes"/>
          <p:cNvSpPr txBox="1">
            <a:spLocks noGrp="1"/>
          </p:cNvSpPr>
          <p:nvPr>
            <p:ph type="body" idx="1"/>
          </p:nvPr>
        </p:nvSpPr>
        <p:spPr>
          <a:xfrm>
            <a:off x="685800" y="4343400"/>
            <a:ext cx="5486399" cy="41148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300"/>
              <a:buFont typeface="Arial"/>
              <a:buNone/>
            </a:pPr>
            <a:endParaRPr dirty="0"/>
          </a:p>
        </p:txBody>
      </p:sp>
      <p:sp>
        <p:nvSpPr>
          <p:cNvPr id="283" name="Google Shape;283;p32:notes"/>
          <p:cNvSpPr txBox="1"/>
          <p:nvPr/>
        </p:nvSpPr>
        <p:spPr>
          <a:xfrm>
            <a:off x="3884612" y="8685211"/>
            <a:ext cx="2971799"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450"/>
              <a:buFont typeface="Arial"/>
              <a:buNone/>
            </a:pPr>
            <a:fld id="{00000000-1234-1234-1234-123412341234}" type="slidenum">
              <a:rPr lang="en-US" sz="1800" b="0" i="0" u="none" strike="noStrike" cap="none">
                <a:solidFill>
                  <a:srgbClr val="000000"/>
                </a:solidFill>
                <a:latin typeface="Arial"/>
                <a:ea typeface="Arial"/>
                <a:cs typeface="Arial"/>
                <a:sym typeface="Arial"/>
              </a:rPr>
              <a:t>42</a:t>
            </a:fld>
            <a:endParaRPr sz="18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indent="-228600" algn="r" rtl="1">
              <a:lnSpc>
                <a:spcPct val="100000"/>
              </a:lnSpc>
              <a:spcBef>
                <a:spcPts val="0"/>
              </a:spcBef>
              <a:spcAft>
                <a:spcPts val="0"/>
              </a:spcAft>
              <a:buClr>
                <a:srgbClr val="000000"/>
              </a:buClr>
              <a:buSzPts val="1400"/>
              <a:buFont typeface="Arial"/>
              <a:buNone/>
            </a:pPr>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300"/>
              <a:buFont typeface="Calibri"/>
              <a:buNone/>
            </a:pPr>
            <a:fld id="{00000000-1234-1234-1234-123412341234}" type="slidenum">
              <a:rPr lang="en-US" sz="1200" b="0" i="0" u="none" strike="noStrike" cap="none" smtClean="0">
                <a:solidFill>
                  <a:srgbClr val="000000"/>
                </a:solidFill>
                <a:latin typeface="Calibri"/>
                <a:ea typeface="Calibri"/>
                <a:cs typeface="Calibri"/>
                <a:sym typeface="Calibri"/>
              </a:rPr>
              <a:t>43</a:t>
            </a:fld>
            <a:endParaRPr lang="en-US"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80147657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6"/>
        <p:cNvGrpSpPr/>
        <p:nvPr/>
      </p:nvGrpSpPr>
      <p:grpSpPr>
        <a:xfrm>
          <a:off x="0" y="0"/>
          <a:ext cx="0" cy="0"/>
          <a:chOff x="0" y="0"/>
          <a:chExt cx="0" cy="0"/>
        </a:xfrm>
      </p:grpSpPr>
      <p:pic>
        <p:nvPicPr>
          <p:cNvPr id="9" name="Picture Placeholder 3">
            <a:extLst>
              <a:ext uri="{FF2B5EF4-FFF2-40B4-BE49-F238E27FC236}">
                <a16:creationId xmlns:a16="http://schemas.microsoft.com/office/drawing/2014/main" id="{C4A22F28-53C9-8A44-9DEC-683DFD155324}"/>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sp>
        <p:nvSpPr>
          <p:cNvPr id="17" name="Google Shape;17;p34"/>
          <p:cNvSpPr txBox="1">
            <a:spLocks noGrp="1"/>
          </p:cNvSpPr>
          <p:nvPr>
            <p:ph type="ctrTitle"/>
          </p:nvPr>
        </p:nvSpPr>
        <p:spPr>
          <a:xfrm>
            <a:off x="1969634" y="146756"/>
            <a:ext cx="6564765" cy="996243"/>
          </a:xfrm>
          <a:prstGeom prst="rect">
            <a:avLst/>
          </a:prstGeom>
          <a:noFill/>
          <a:ln>
            <a:noFill/>
          </a:ln>
        </p:spPr>
        <p:txBody>
          <a:bodyPr spcFirstLastPara="1" wrap="square" lIns="91425" tIns="91425" rIns="91425" bIns="91425" anchor="t" anchorCtr="0">
            <a:noAutofit/>
          </a:bodyPr>
          <a:lstStyle>
            <a:lvl1pPr marR="0" lvl="0" algn="l">
              <a:lnSpc>
                <a:spcPct val="100000"/>
              </a:lnSpc>
              <a:spcBef>
                <a:spcPts val="0"/>
              </a:spcBef>
              <a:spcAft>
                <a:spcPts val="0"/>
              </a:spcAft>
              <a:buClr>
                <a:srgbClr val="000000"/>
              </a:buClr>
              <a:buSzPts val="1400"/>
              <a:buFont typeface="Arial"/>
              <a:buNone/>
              <a:defRPr/>
            </a:lvl1pPr>
            <a:lvl2pPr marR="0" lvl="1" algn="l">
              <a:lnSpc>
                <a:spcPct val="100000"/>
              </a:lnSpc>
              <a:spcBef>
                <a:spcPts val="0"/>
              </a:spcBef>
              <a:spcAft>
                <a:spcPts val="0"/>
              </a:spcAft>
              <a:buClr>
                <a:srgbClr val="000000"/>
              </a:buClr>
              <a:buSzPts val="1400"/>
              <a:buFont typeface="Arial"/>
              <a:buNone/>
              <a:defRPr/>
            </a:lvl2pPr>
            <a:lvl3pPr marR="0" lvl="2" algn="l">
              <a:spcBef>
                <a:spcPts val="0"/>
              </a:spcBef>
              <a:spcAft>
                <a:spcPts val="0"/>
              </a:spcAft>
              <a:buSzPts val="1400"/>
              <a:buNone/>
              <a:defRPr/>
            </a:lvl3pPr>
            <a:lvl4pPr marR="0" lvl="3" algn="l">
              <a:spcBef>
                <a:spcPts val="0"/>
              </a:spcBef>
              <a:spcAft>
                <a:spcPts val="0"/>
              </a:spcAft>
              <a:buSzPts val="1400"/>
              <a:buNone/>
              <a:defRPr/>
            </a:lvl4pPr>
            <a:lvl5pPr marR="0" lvl="4" algn="l">
              <a:spcBef>
                <a:spcPts val="0"/>
              </a:spcBef>
              <a:spcAft>
                <a:spcPts val="0"/>
              </a:spcAft>
              <a:buSzPts val="1400"/>
              <a:buNone/>
              <a:defRPr/>
            </a:lvl5pPr>
            <a:lvl6pPr marR="0" lvl="5" algn="l">
              <a:spcBef>
                <a:spcPts val="0"/>
              </a:spcBef>
              <a:spcAft>
                <a:spcPts val="0"/>
              </a:spcAft>
              <a:buSzPts val="1400"/>
              <a:buNone/>
              <a:defRPr/>
            </a:lvl6pPr>
            <a:lvl7pPr marR="0" lvl="6" algn="l">
              <a:spcBef>
                <a:spcPts val="0"/>
              </a:spcBef>
              <a:spcAft>
                <a:spcPts val="0"/>
              </a:spcAft>
              <a:buSzPts val="1400"/>
              <a:buNone/>
              <a:defRPr/>
            </a:lvl7pPr>
            <a:lvl8pPr marR="0" lvl="7" algn="l">
              <a:spcBef>
                <a:spcPts val="0"/>
              </a:spcBef>
              <a:spcAft>
                <a:spcPts val="0"/>
              </a:spcAft>
              <a:buSzPts val="1400"/>
              <a:buNone/>
              <a:defRPr/>
            </a:lvl8pPr>
            <a:lvl9pPr marR="0" lvl="8" algn="l">
              <a:spcBef>
                <a:spcPts val="0"/>
              </a:spcBef>
              <a:spcAft>
                <a:spcPts val="0"/>
              </a:spcAft>
              <a:buSzPts val="1400"/>
              <a:buNone/>
              <a:defRPr/>
            </a:lvl9pPr>
          </a:lstStyle>
          <a:p>
            <a:endParaRPr dirty="0"/>
          </a:p>
        </p:txBody>
      </p:sp>
      <p:sp>
        <p:nvSpPr>
          <p:cNvPr id="18" name="Google Shape;18;p34"/>
          <p:cNvSpPr txBox="1">
            <a:spLocks noGrp="1"/>
          </p:cNvSpPr>
          <p:nvPr>
            <p:ph type="subTitle" idx="1"/>
          </p:nvPr>
        </p:nvSpPr>
        <p:spPr>
          <a:xfrm>
            <a:off x="5029200" y="2057400"/>
            <a:ext cx="3657600" cy="4114800"/>
          </a:xfrm>
          <a:prstGeom prst="rect">
            <a:avLst/>
          </a:prstGeom>
          <a:noFill/>
          <a:ln>
            <a:noFill/>
          </a:ln>
        </p:spPr>
        <p:txBody>
          <a:bodyPr spcFirstLastPara="1" wrap="square" lIns="91425" tIns="91425" rIns="91425" bIns="91425" anchor="t" anchorCtr="0">
            <a:noAutofit/>
          </a:bodyPr>
          <a:lstStyle>
            <a:lvl1pPr marR="0" lvl="0" algn="l">
              <a:lnSpc>
                <a:spcPct val="100000"/>
              </a:lnSpc>
              <a:spcBef>
                <a:spcPts val="480"/>
              </a:spcBef>
              <a:spcAft>
                <a:spcPts val="0"/>
              </a:spcAft>
              <a:buClr>
                <a:schemeClr val="dk1"/>
              </a:buClr>
              <a:buSzPts val="1400"/>
              <a:buFont typeface="Arial"/>
              <a:buNone/>
              <a:defRPr/>
            </a:lvl1pPr>
            <a:lvl2pPr marR="0" lvl="1" algn="l">
              <a:lnSpc>
                <a:spcPct val="100000"/>
              </a:lnSpc>
              <a:spcBef>
                <a:spcPts val="560"/>
              </a:spcBef>
              <a:spcAft>
                <a:spcPts val="0"/>
              </a:spcAft>
              <a:buClr>
                <a:schemeClr val="dk1"/>
              </a:buClr>
              <a:buSzPts val="1400"/>
              <a:buFont typeface="Arial"/>
              <a:buChar char="–"/>
              <a:defRPr/>
            </a:lvl2pPr>
            <a:lvl3pPr marR="0" lvl="2" algn="l">
              <a:lnSpc>
                <a:spcPct val="100000"/>
              </a:lnSpc>
              <a:spcBef>
                <a:spcPts val="480"/>
              </a:spcBef>
              <a:spcAft>
                <a:spcPts val="0"/>
              </a:spcAft>
              <a:buClr>
                <a:schemeClr val="dk1"/>
              </a:buClr>
              <a:buSzPts val="1400"/>
              <a:buFont typeface="Arial"/>
              <a:buChar char="•"/>
              <a:defRPr/>
            </a:lvl3pPr>
            <a:lvl4pPr marR="0" lvl="3" algn="l">
              <a:lnSpc>
                <a:spcPct val="100000"/>
              </a:lnSpc>
              <a:spcBef>
                <a:spcPts val="400"/>
              </a:spcBef>
              <a:spcAft>
                <a:spcPts val="0"/>
              </a:spcAft>
              <a:buClr>
                <a:schemeClr val="dk1"/>
              </a:buClr>
              <a:buSzPts val="1400"/>
              <a:buFont typeface="Arial"/>
              <a:buChar char="–"/>
              <a:defRPr/>
            </a:lvl4pPr>
            <a:lvl5pPr marR="0" lvl="4" algn="l">
              <a:lnSpc>
                <a:spcPct val="100000"/>
              </a:lnSpc>
              <a:spcBef>
                <a:spcPts val="400"/>
              </a:spcBef>
              <a:spcAft>
                <a:spcPts val="0"/>
              </a:spcAft>
              <a:buClr>
                <a:schemeClr val="dk1"/>
              </a:buClr>
              <a:buSzPts val="1400"/>
              <a:buFont typeface="Arial"/>
              <a:buChar char="»"/>
              <a:defRPr/>
            </a:lvl5pPr>
            <a:lvl6pPr marR="0" lvl="5" algn="l">
              <a:lnSpc>
                <a:spcPct val="100000"/>
              </a:lnSpc>
              <a:spcBef>
                <a:spcPts val="400"/>
              </a:spcBef>
              <a:spcAft>
                <a:spcPts val="0"/>
              </a:spcAft>
              <a:buClr>
                <a:schemeClr val="dk1"/>
              </a:buClr>
              <a:buSzPts val="1400"/>
              <a:buFont typeface="Arial"/>
              <a:buChar char="»"/>
              <a:defRPr/>
            </a:lvl6pPr>
            <a:lvl7pPr marR="0" lvl="6" algn="l">
              <a:lnSpc>
                <a:spcPct val="100000"/>
              </a:lnSpc>
              <a:spcBef>
                <a:spcPts val="400"/>
              </a:spcBef>
              <a:spcAft>
                <a:spcPts val="0"/>
              </a:spcAft>
              <a:buClr>
                <a:schemeClr val="dk1"/>
              </a:buClr>
              <a:buSzPts val="1400"/>
              <a:buFont typeface="Arial"/>
              <a:buChar char="»"/>
              <a:defRPr/>
            </a:lvl7pPr>
            <a:lvl8pPr marR="0" lvl="7" algn="l">
              <a:lnSpc>
                <a:spcPct val="100000"/>
              </a:lnSpc>
              <a:spcBef>
                <a:spcPts val="400"/>
              </a:spcBef>
              <a:spcAft>
                <a:spcPts val="0"/>
              </a:spcAft>
              <a:buClr>
                <a:schemeClr val="dk1"/>
              </a:buClr>
              <a:buSzPts val="1400"/>
              <a:buFont typeface="Arial"/>
              <a:buChar char="»"/>
              <a:defRPr/>
            </a:lvl8pPr>
            <a:lvl9pPr marR="0" lvl="8" algn="l">
              <a:lnSpc>
                <a:spcPct val="100000"/>
              </a:lnSpc>
              <a:spcBef>
                <a:spcPts val="400"/>
              </a:spcBef>
              <a:spcAft>
                <a:spcPts val="0"/>
              </a:spcAft>
              <a:buClr>
                <a:schemeClr val="dk1"/>
              </a:buClr>
              <a:buSzPts val="1400"/>
              <a:buFont typeface="Arial"/>
              <a:buChar char="»"/>
              <a:defRPr/>
            </a:lvl9pPr>
          </a:lstStyle>
          <a:p>
            <a:endParaRPr/>
          </a:p>
        </p:txBody>
      </p:sp>
      <p:sp>
        <p:nvSpPr>
          <p:cNvPr id="5" name="Rectangle 4">
            <a:extLst>
              <a:ext uri="{FF2B5EF4-FFF2-40B4-BE49-F238E27FC236}">
                <a16:creationId xmlns:a16="http://schemas.microsoft.com/office/drawing/2014/main" id="{51108ECC-6C76-DB44-B6D2-B45F3CD32147}"/>
              </a:ext>
            </a:extLst>
          </p:cNvPr>
          <p:cNvSpPr/>
          <p:nvPr userDrawn="1"/>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6" name="Picture 5">
            <a:extLst>
              <a:ext uri="{FF2B5EF4-FFF2-40B4-BE49-F238E27FC236}">
                <a16:creationId xmlns:a16="http://schemas.microsoft.com/office/drawing/2014/main" id="{E6296F2A-A730-ED48-8503-A35C0FA2112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7" name="Graphic 6">
            <a:extLst>
              <a:ext uri="{FF2B5EF4-FFF2-40B4-BE49-F238E27FC236}">
                <a16:creationId xmlns:a16="http://schemas.microsoft.com/office/drawing/2014/main" id="{3D1266A7-D860-1F49-AFAD-04E91EAB5518}"/>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09795" y="6172200"/>
            <a:ext cx="1625603" cy="443746"/>
          </a:xfrm>
          <a:prstGeom prst="rect">
            <a:avLst/>
          </a:prstGeom>
        </p:spPr>
      </p:pic>
      <p:pic>
        <p:nvPicPr>
          <p:cNvPr id="8" name="Graphic 7">
            <a:extLst>
              <a:ext uri="{FF2B5EF4-FFF2-40B4-BE49-F238E27FC236}">
                <a16:creationId xmlns:a16="http://schemas.microsoft.com/office/drawing/2014/main" id="{B6DAE905-BAD0-434C-81D6-2752011649ED}"/>
              </a:ext>
            </a:extLst>
          </p:cNvPr>
          <p:cNvPicPr>
            <a:picLocks noChangeAspect="1"/>
          </p:cNvPicPr>
          <p:nvPr userDrawn="1"/>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734263" y="6278110"/>
            <a:ext cx="1409737" cy="231925"/>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pic>
        <p:nvPicPr>
          <p:cNvPr id="3" name="Picture Placeholder 3">
            <a:extLst>
              <a:ext uri="{FF2B5EF4-FFF2-40B4-BE49-F238E27FC236}">
                <a16:creationId xmlns:a16="http://schemas.microsoft.com/office/drawing/2014/main" id="{D80E991F-5B2E-C549-9FFA-C04559DA958D}"/>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sp>
        <p:nvSpPr>
          <p:cNvPr id="4" name="Rectangle 3">
            <a:extLst>
              <a:ext uri="{FF2B5EF4-FFF2-40B4-BE49-F238E27FC236}">
                <a16:creationId xmlns:a16="http://schemas.microsoft.com/office/drawing/2014/main" id="{8A352354-87EE-554D-B4FD-BEE688EC5DD4}"/>
              </a:ext>
            </a:extLst>
          </p:cNvPr>
          <p:cNvSpPr/>
          <p:nvPr userDrawn="1"/>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5" name="Picture 4">
            <a:extLst>
              <a:ext uri="{FF2B5EF4-FFF2-40B4-BE49-F238E27FC236}">
                <a16:creationId xmlns:a16="http://schemas.microsoft.com/office/drawing/2014/main" id="{DBA9B8EB-0554-674F-963B-8679D5FB6739}"/>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6" name="Graphic 5">
            <a:extLst>
              <a:ext uri="{FF2B5EF4-FFF2-40B4-BE49-F238E27FC236}">
                <a16:creationId xmlns:a16="http://schemas.microsoft.com/office/drawing/2014/main" id="{1F4F3F49-64E1-C649-88BF-4B43EA9F52AB}"/>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09795" y="6172200"/>
            <a:ext cx="1625603" cy="443746"/>
          </a:xfrm>
          <a:prstGeom prst="rect">
            <a:avLst/>
          </a:prstGeom>
        </p:spPr>
      </p:pic>
      <p:pic>
        <p:nvPicPr>
          <p:cNvPr id="7" name="Graphic 6">
            <a:extLst>
              <a:ext uri="{FF2B5EF4-FFF2-40B4-BE49-F238E27FC236}">
                <a16:creationId xmlns:a16="http://schemas.microsoft.com/office/drawing/2014/main" id="{9F61F314-2819-F248-9857-26452BEA2067}"/>
              </a:ext>
            </a:extLst>
          </p:cNvPr>
          <p:cNvPicPr>
            <a:picLocks noChangeAspect="1"/>
          </p:cNvPicPr>
          <p:nvPr userDrawn="1"/>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734263" y="6278110"/>
            <a:ext cx="1409737" cy="231925"/>
          </a:xfrm>
          <a:prstGeom prst="rect">
            <a:avLst/>
          </a:prstGeom>
        </p:spPr>
      </p:pic>
    </p:spTree>
    <p:extLst>
      <p:ext uri="{BB962C8B-B14F-4D97-AF65-F5344CB8AC3E}">
        <p14:creationId xmlns:p14="http://schemas.microsoft.com/office/powerpoint/2010/main" val="23284561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6"/>
        <p:cNvGrpSpPr/>
        <p:nvPr/>
      </p:nvGrpSpPr>
      <p:grpSpPr>
        <a:xfrm>
          <a:off x="0" y="0"/>
          <a:ext cx="0" cy="0"/>
          <a:chOff x="0" y="0"/>
          <a:chExt cx="0" cy="0"/>
        </a:xfrm>
      </p:grpSpPr>
      <p:sp>
        <p:nvSpPr>
          <p:cNvPr id="27" name="Google Shape;27;p36"/>
          <p:cNvSpPr txBox="1">
            <a:spLocks noGrp="1"/>
          </p:cNvSpPr>
          <p:nvPr>
            <p:ph type="title"/>
          </p:nvPr>
        </p:nvSpPr>
        <p:spPr>
          <a:xfrm>
            <a:off x="2122310" y="293510"/>
            <a:ext cx="6564489" cy="999948"/>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rgbClr val="000000"/>
              </a:buClr>
              <a:buSzPts val="1400"/>
              <a:buFont typeface="Arial"/>
              <a:buNone/>
              <a:defRPr/>
            </a:lvl1pPr>
            <a:lvl2pPr lvl="1" algn="l">
              <a:lnSpc>
                <a:spcPct val="100000"/>
              </a:lnSpc>
              <a:spcBef>
                <a:spcPts val="0"/>
              </a:spcBef>
              <a:spcAft>
                <a:spcPts val="0"/>
              </a:spcAft>
              <a:buClr>
                <a:srgbClr val="000000"/>
              </a:buClr>
              <a:buSzPts val="1400"/>
              <a:buFont typeface="Arial"/>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36"/>
          <p:cNvSpPr txBox="1">
            <a:spLocks noGrp="1"/>
          </p:cNvSpPr>
          <p:nvPr>
            <p:ph type="body" idx="1"/>
          </p:nvPr>
        </p:nvSpPr>
        <p:spPr>
          <a:xfrm>
            <a:off x="457200" y="1600200"/>
            <a:ext cx="8229600" cy="4525963"/>
          </a:xfrm>
          <a:prstGeom prst="rect">
            <a:avLst/>
          </a:prstGeom>
          <a:noFill/>
          <a:ln>
            <a:noFill/>
          </a:ln>
        </p:spPr>
        <p:txBody>
          <a:bodyPr spcFirstLastPara="1" wrap="square" lIns="91425" tIns="91425" rIns="91425" bIns="91425" anchor="t" anchorCtr="0">
            <a:noAutofit/>
          </a:bodyPr>
          <a:lstStyle>
            <a:lvl1pPr marL="457200" lvl="0" indent="-317500" algn="l">
              <a:lnSpc>
                <a:spcPct val="100000"/>
              </a:lnSpc>
              <a:spcBef>
                <a:spcPts val="640"/>
              </a:spcBef>
              <a:spcAft>
                <a:spcPts val="0"/>
              </a:spcAft>
              <a:buClr>
                <a:schemeClr val="dk1"/>
              </a:buClr>
              <a:buSzPts val="1400"/>
              <a:buFont typeface="Arial"/>
              <a:buChar char="•"/>
              <a:defRPr/>
            </a:lvl1pPr>
            <a:lvl2pPr marL="914400" lvl="1" indent="-317500" algn="l">
              <a:lnSpc>
                <a:spcPct val="100000"/>
              </a:lnSpc>
              <a:spcBef>
                <a:spcPts val="560"/>
              </a:spcBef>
              <a:spcAft>
                <a:spcPts val="0"/>
              </a:spcAft>
              <a:buClr>
                <a:schemeClr val="dk1"/>
              </a:buClr>
              <a:buSzPts val="1400"/>
              <a:buFont typeface="Arial"/>
              <a:buChar char="–"/>
              <a:defRPr/>
            </a:lvl2pPr>
            <a:lvl3pPr marL="1371600" lvl="2" indent="-317500" algn="l">
              <a:lnSpc>
                <a:spcPct val="100000"/>
              </a:lnSpc>
              <a:spcBef>
                <a:spcPts val="480"/>
              </a:spcBef>
              <a:spcAft>
                <a:spcPts val="0"/>
              </a:spcAft>
              <a:buClr>
                <a:schemeClr val="dk1"/>
              </a:buClr>
              <a:buSzPts val="1400"/>
              <a:buFont typeface="Arial"/>
              <a:buChar char="•"/>
              <a:defRPr/>
            </a:lvl3pPr>
            <a:lvl4pPr marL="1828800" lvl="3" indent="-317500" algn="l">
              <a:lnSpc>
                <a:spcPct val="100000"/>
              </a:lnSpc>
              <a:spcBef>
                <a:spcPts val="400"/>
              </a:spcBef>
              <a:spcAft>
                <a:spcPts val="0"/>
              </a:spcAft>
              <a:buClr>
                <a:schemeClr val="dk1"/>
              </a:buClr>
              <a:buSzPts val="1400"/>
              <a:buFont typeface="Arial"/>
              <a:buChar char="–"/>
              <a:defRPr/>
            </a:lvl4pPr>
            <a:lvl5pPr marL="2286000" lvl="4" indent="-317500" algn="l">
              <a:lnSpc>
                <a:spcPct val="100000"/>
              </a:lnSpc>
              <a:spcBef>
                <a:spcPts val="400"/>
              </a:spcBef>
              <a:spcAft>
                <a:spcPts val="0"/>
              </a:spcAft>
              <a:buClr>
                <a:schemeClr val="dk1"/>
              </a:buClr>
              <a:buSzPts val="1400"/>
              <a:buFont typeface="Arial"/>
              <a:buChar char="»"/>
              <a:defRPr/>
            </a:lvl5pPr>
            <a:lvl6pPr marL="2743200" lvl="5" indent="-317500" algn="l">
              <a:lnSpc>
                <a:spcPct val="100000"/>
              </a:lnSpc>
              <a:spcBef>
                <a:spcPts val="400"/>
              </a:spcBef>
              <a:spcAft>
                <a:spcPts val="0"/>
              </a:spcAft>
              <a:buClr>
                <a:schemeClr val="dk1"/>
              </a:buClr>
              <a:buSzPts val="1400"/>
              <a:buFont typeface="Arial"/>
              <a:buChar char="»"/>
              <a:defRPr/>
            </a:lvl6pPr>
            <a:lvl7pPr marL="3200400" lvl="6" indent="-317500" algn="l">
              <a:lnSpc>
                <a:spcPct val="100000"/>
              </a:lnSpc>
              <a:spcBef>
                <a:spcPts val="400"/>
              </a:spcBef>
              <a:spcAft>
                <a:spcPts val="0"/>
              </a:spcAft>
              <a:buClr>
                <a:schemeClr val="dk1"/>
              </a:buClr>
              <a:buSzPts val="1400"/>
              <a:buFont typeface="Arial"/>
              <a:buChar char="»"/>
              <a:defRPr/>
            </a:lvl7pPr>
            <a:lvl8pPr marL="3657600" lvl="7" indent="-317500" algn="l">
              <a:lnSpc>
                <a:spcPct val="100000"/>
              </a:lnSpc>
              <a:spcBef>
                <a:spcPts val="400"/>
              </a:spcBef>
              <a:spcAft>
                <a:spcPts val="0"/>
              </a:spcAft>
              <a:buClr>
                <a:schemeClr val="dk1"/>
              </a:buClr>
              <a:buSzPts val="1400"/>
              <a:buFont typeface="Arial"/>
              <a:buChar char="»"/>
              <a:defRPr/>
            </a:lvl8pPr>
            <a:lvl9pPr marL="4114800" lvl="8" indent="-317500" algn="l">
              <a:lnSpc>
                <a:spcPct val="100000"/>
              </a:lnSpc>
              <a:spcBef>
                <a:spcPts val="400"/>
              </a:spcBef>
              <a:spcAft>
                <a:spcPts val="0"/>
              </a:spcAft>
              <a:buClr>
                <a:schemeClr val="dk1"/>
              </a:buClr>
              <a:buSzPts val="1400"/>
              <a:buFont typeface="Arial"/>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theme" Target="../theme/theme2.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3" name="Google Shape;13;p33"/>
          <p:cNvSpPr txBox="1">
            <a:spLocks noGrp="1"/>
          </p:cNvSpPr>
          <p:nvPr>
            <p:ph type="title"/>
          </p:nvPr>
        </p:nvSpPr>
        <p:spPr>
          <a:xfrm>
            <a:off x="457200" y="274637"/>
            <a:ext cx="8229600" cy="11430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spcBef>
                <a:spcPts val="0"/>
              </a:spcBef>
              <a:spcAft>
                <a:spcPts val="0"/>
              </a:spcAft>
              <a:buSzPts val="1400"/>
              <a:buNone/>
              <a:defRPr sz="1800"/>
            </a:lvl3pPr>
            <a:lvl4pPr marR="0" lvl="3" algn="l" rtl="0">
              <a:spcBef>
                <a:spcPts val="0"/>
              </a:spcBef>
              <a:spcAft>
                <a:spcPts val="0"/>
              </a:spcAft>
              <a:buSzPts val="1400"/>
              <a:buNone/>
              <a:defRPr sz="1800"/>
            </a:lvl4pPr>
            <a:lvl5pPr marR="0" lvl="4" algn="l" rtl="0">
              <a:spcBef>
                <a:spcPts val="0"/>
              </a:spcBef>
              <a:spcAft>
                <a:spcPts val="0"/>
              </a:spcAft>
              <a:buSzPts val="1400"/>
              <a:buNone/>
              <a:defRPr sz="1800"/>
            </a:lvl5pPr>
            <a:lvl6pPr marR="0" lvl="5" algn="l" rtl="0">
              <a:spcBef>
                <a:spcPts val="0"/>
              </a:spcBef>
              <a:spcAft>
                <a:spcPts val="0"/>
              </a:spcAft>
              <a:buSzPts val="1400"/>
              <a:buNone/>
              <a:defRPr sz="1800"/>
            </a:lvl6pPr>
            <a:lvl7pPr marR="0" lvl="6" algn="l" rtl="0">
              <a:spcBef>
                <a:spcPts val="0"/>
              </a:spcBef>
              <a:spcAft>
                <a:spcPts val="0"/>
              </a:spcAft>
              <a:buSzPts val="1400"/>
              <a:buNone/>
              <a:defRPr sz="1800"/>
            </a:lvl7pPr>
            <a:lvl8pPr marR="0" lvl="7" algn="l" rtl="0">
              <a:spcBef>
                <a:spcPts val="0"/>
              </a:spcBef>
              <a:spcAft>
                <a:spcPts val="0"/>
              </a:spcAft>
              <a:buSzPts val="1400"/>
              <a:buNone/>
              <a:defRPr sz="1800"/>
            </a:lvl8pPr>
            <a:lvl9pPr marR="0" lvl="8" algn="l" rtl="0">
              <a:spcBef>
                <a:spcPts val="0"/>
              </a:spcBef>
              <a:spcAft>
                <a:spcPts val="0"/>
              </a:spcAft>
              <a:buSzPts val="1400"/>
              <a:buNone/>
              <a:defRPr sz="1800"/>
            </a:lvl9pPr>
          </a:lstStyle>
          <a:p>
            <a:endParaRPr/>
          </a:p>
        </p:txBody>
      </p:sp>
      <p:sp>
        <p:nvSpPr>
          <p:cNvPr id="14" name="Google Shape;14;p33"/>
          <p:cNvSpPr txBox="1">
            <a:spLocks noGrp="1"/>
          </p:cNvSpPr>
          <p:nvPr>
            <p:ph type="body" idx="1"/>
          </p:nvPr>
        </p:nvSpPr>
        <p:spPr>
          <a:xfrm>
            <a:off x="457200" y="1600200"/>
            <a:ext cx="8229600" cy="4525961"/>
          </a:xfrm>
          <a:prstGeom prst="rect">
            <a:avLst/>
          </a:prstGeom>
          <a:noFill/>
          <a:ln>
            <a:noFill/>
          </a:ln>
        </p:spPr>
        <p:txBody>
          <a:bodyPr spcFirstLastPara="1" wrap="square" lIns="91425" tIns="91425" rIns="91425" bIns="91425" anchor="t" anchorCtr="0">
            <a:noAutofit/>
          </a:bodyPr>
          <a:lstStyle>
            <a:lvl1pPr marL="457200" marR="0" lvl="0" indent="-317500" algn="l" rtl="0">
              <a:lnSpc>
                <a:spcPct val="100000"/>
              </a:lnSpc>
              <a:spcBef>
                <a:spcPts val="64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1pPr>
            <a:lvl2pPr marL="914400" marR="0" lvl="1" indent="-317500" algn="l" rtl="0">
              <a:lnSpc>
                <a:spcPct val="100000"/>
              </a:lnSpc>
              <a:spcBef>
                <a:spcPts val="56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2pPr>
            <a:lvl3pPr marL="1371600" marR="0" lvl="2" indent="-317500" algn="l" rtl="0">
              <a:lnSpc>
                <a:spcPct val="100000"/>
              </a:lnSpc>
              <a:spcBef>
                <a:spcPts val="48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3pPr>
            <a:lvl4pPr marL="1828800" marR="0" lvl="3"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4pPr>
            <a:lvl5pPr marL="2286000" marR="0" lvl="4"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5pPr>
            <a:lvl6pPr marL="2743200" marR="0" lvl="5"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6pPr>
            <a:lvl7pPr marL="3200400" marR="0" lvl="6"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7pPr>
            <a:lvl8pPr marL="3657600" marR="0" lvl="7"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8pPr>
            <a:lvl9pPr marL="4114800" marR="0" lvl="8"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9pPr>
          </a:lstStyle>
          <a:p>
            <a:endParaRPr dirty="0"/>
          </a:p>
        </p:txBody>
      </p:sp>
    </p:spTree>
  </p:cSld>
  <p:clrMap bg1="lt1" tx1="dk1" bg2="dk2" tx2="lt2" accent1="accent1" accent2="accent2" accent3="accent3" accent4="accent4" accent5="accent5" accent6="accent6" hlink="hlink" folHlink="folHlink"/>
  <p:sldLayoutIdLst>
    <p:sldLayoutId id="2147483649" r:id="rId1"/>
    <p:sldLayoutId id="2147483652"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0"/>
        <p:cNvGrpSpPr/>
        <p:nvPr/>
      </p:nvGrpSpPr>
      <p:grpSpPr>
        <a:xfrm>
          <a:off x="0" y="0"/>
          <a:ext cx="0" cy="0"/>
          <a:chOff x="0" y="0"/>
          <a:chExt cx="0" cy="0"/>
        </a:xfrm>
      </p:grpSpPr>
      <p:sp>
        <p:nvSpPr>
          <p:cNvPr id="23" name="Google Shape;23;p35"/>
          <p:cNvSpPr txBox="1">
            <a:spLocks noGrp="1"/>
          </p:cNvSpPr>
          <p:nvPr>
            <p:ph type="title"/>
          </p:nvPr>
        </p:nvSpPr>
        <p:spPr>
          <a:xfrm>
            <a:off x="457200" y="274637"/>
            <a:ext cx="8229600" cy="11430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spcBef>
                <a:spcPts val="0"/>
              </a:spcBef>
              <a:spcAft>
                <a:spcPts val="0"/>
              </a:spcAft>
              <a:buSzPts val="1400"/>
              <a:buNone/>
              <a:defRPr sz="1800"/>
            </a:lvl3pPr>
            <a:lvl4pPr marR="0" lvl="3" algn="l" rtl="0">
              <a:spcBef>
                <a:spcPts val="0"/>
              </a:spcBef>
              <a:spcAft>
                <a:spcPts val="0"/>
              </a:spcAft>
              <a:buSzPts val="1400"/>
              <a:buNone/>
              <a:defRPr sz="1800"/>
            </a:lvl4pPr>
            <a:lvl5pPr marR="0" lvl="4" algn="l" rtl="0">
              <a:spcBef>
                <a:spcPts val="0"/>
              </a:spcBef>
              <a:spcAft>
                <a:spcPts val="0"/>
              </a:spcAft>
              <a:buSzPts val="1400"/>
              <a:buNone/>
              <a:defRPr sz="1800"/>
            </a:lvl5pPr>
            <a:lvl6pPr marR="0" lvl="5" algn="l" rtl="0">
              <a:spcBef>
                <a:spcPts val="0"/>
              </a:spcBef>
              <a:spcAft>
                <a:spcPts val="0"/>
              </a:spcAft>
              <a:buSzPts val="1400"/>
              <a:buNone/>
              <a:defRPr sz="1800"/>
            </a:lvl6pPr>
            <a:lvl7pPr marR="0" lvl="6" algn="l" rtl="0">
              <a:spcBef>
                <a:spcPts val="0"/>
              </a:spcBef>
              <a:spcAft>
                <a:spcPts val="0"/>
              </a:spcAft>
              <a:buSzPts val="1400"/>
              <a:buNone/>
              <a:defRPr sz="1800"/>
            </a:lvl7pPr>
            <a:lvl8pPr marR="0" lvl="7" algn="l" rtl="0">
              <a:spcBef>
                <a:spcPts val="0"/>
              </a:spcBef>
              <a:spcAft>
                <a:spcPts val="0"/>
              </a:spcAft>
              <a:buSzPts val="1400"/>
              <a:buNone/>
              <a:defRPr sz="1800"/>
            </a:lvl8pPr>
            <a:lvl9pPr marR="0" lvl="8" algn="l" rtl="0">
              <a:spcBef>
                <a:spcPts val="0"/>
              </a:spcBef>
              <a:spcAft>
                <a:spcPts val="0"/>
              </a:spcAft>
              <a:buSzPts val="1400"/>
              <a:buNone/>
              <a:defRPr sz="1800"/>
            </a:lvl9pPr>
          </a:lstStyle>
          <a:p>
            <a:endParaRPr/>
          </a:p>
        </p:txBody>
      </p:sp>
      <p:sp>
        <p:nvSpPr>
          <p:cNvPr id="24" name="Google Shape;24;p35"/>
          <p:cNvSpPr txBox="1">
            <a:spLocks noGrp="1"/>
          </p:cNvSpPr>
          <p:nvPr>
            <p:ph type="body" idx="1"/>
          </p:nvPr>
        </p:nvSpPr>
        <p:spPr>
          <a:xfrm>
            <a:off x="457200" y="1600200"/>
            <a:ext cx="8229600" cy="4525961"/>
          </a:xfrm>
          <a:prstGeom prst="rect">
            <a:avLst/>
          </a:prstGeom>
          <a:noFill/>
          <a:ln>
            <a:noFill/>
          </a:ln>
        </p:spPr>
        <p:txBody>
          <a:bodyPr spcFirstLastPara="1" wrap="square" lIns="91425" tIns="91425" rIns="91425" bIns="91425" anchor="t" anchorCtr="0">
            <a:noAutofit/>
          </a:bodyPr>
          <a:lstStyle>
            <a:lvl1pPr marL="457200" marR="0" lvl="0" indent="-317500" algn="l" rtl="0">
              <a:lnSpc>
                <a:spcPct val="100000"/>
              </a:lnSpc>
              <a:spcBef>
                <a:spcPts val="64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1pPr>
            <a:lvl2pPr marL="914400" marR="0" lvl="1" indent="-317500" algn="l" rtl="0">
              <a:lnSpc>
                <a:spcPct val="100000"/>
              </a:lnSpc>
              <a:spcBef>
                <a:spcPts val="56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2pPr>
            <a:lvl3pPr marL="1371600" marR="0" lvl="2" indent="-317500" algn="l" rtl="0">
              <a:lnSpc>
                <a:spcPct val="100000"/>
              </a:lnSpc>
              <a:spcBef>
                <a:spcPts val="48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3pPr>
            <a:lvl4pPr marL="1828800" marR="0" lvl="3"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4pPr>
            <a:lvl5pPr marL="2286000" marR="0" lvl="4"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5pPr>
            <a:lvl6pPr marL="2743200" marR="0" lvl="5"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6pPr>
            <a:lvl7pPr marL="3200400" marR="0" lvl="6"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7pPr>
            <a:lvl8pPr marL="3657600" marR="0" lvl="7"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8pPr>
            <a:lvl9pPr marL="4114800" marR="0" lvl="8" indent="-317500" algn="l" rtl="0">
              <a:lnSpc>
                <a:spcPct val="100000"/>
              </a:lnSpc>
              <a:spcBef>
                <a:spcPts val="400"/>
              </a:spcBef>
              <a:spcAft>
                <a:spcPts val="0"/>
              </a:spcAft>
              <a:buClr>
                <a:schemeClr val="dk1"/>
              </a:buClr>
              <a:buSzPts val="1400"/>
              <a:buFont typeface="Arial"/>
              <a:buChar char="»"/>
              <a:defRPr sz="1400" b="0" i="0" u="none" strike="noStrike" cap="none">
                <a:solidFill>
                  <a:srgbClr val="000000"/>
                </a:solidFill>
                <a:latin typeface="Arial"/>
                <a:ea typeface="Arial"/>
                <a:cs typeface="Arial"/>
                <a:sym typeface="Arial"/>
              </a:defRPr>
            </a:lvl9pPr>
          </a:lstStyle>
          <a:p>
            <a:endParaRPr/>
          </a:p>
        </p:txBody>
      </p:sp>
      <p:sp>
        <p:nvSpPr>
          <p:cNvPr id="7" name="Rectangle 6">
            <a:extLst>
              <a:ext uri="{FF2B5EF4-FFF2-40B4-BE49-F238E27FC236}">
                <a16:creationId xmlns:a16="http://schemas.microsoft.com/office/drawing/2014/main" id="{088D89FC-3C02-9A4F-916C-630C985B918D}"/>
              </a:ext>
            </a:extLst>
          </p:cNvPr>
          <p:cNvSpPr/>
          <p:nvPr userDrawn="1"/>
        </p:nvSpPr>
        <p:spPr>
          <a:xfrm>
            <a:off x="1969634" y="1232925"/>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8" name="Picture 7">
            <a:extLst>
              <a:ext uri="{FF2B5EF4-FFF2-40B4-BE49-F238E27FC236}">
                <a16:creationId xmlns:a16="http://schemas.microsoft.com/office/drawing/2014/main" id="{FED09CD7-002B-3F47-B2D7-FBCF19746DC2}"/>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84395" y="577554"/>
            <a:ext cx="1527194" cy="1350745"/>
          </a:xfrm>
          <a:prstGeom prst="rect">
            <a:avLst/>
          </a:prstGeom>
        </p:spPr>
      </p:pic>
      <p:pic>
        <p:nvPicPr>
          <p:cNvPr id="9" name="Graphic 8">
            <a:extLst>
              <a:ext uri="{FF2B5EF4-FFF2-40B4-BE49-F238E27FC236}">
                <a16:creationId xmlns:a16="http://schemas.microsoft.com/office/drawing/2014/main" id="{213951EE-5139-5241-9766-F90CC110D344}"/>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09795" y="6172200"/>
            <a:ext cx="1625603" cy="443746"/>
          </a:xfrm>
          <a:prstGeom prst="rect">
            <a:avLst/>
          </a:prstGeom>
        </p:spPr>
      </p:pic>
      <p:pic>
        <p:nvPicPr>
          <p:cNvPr id="10" name="Graphic 9">
            <a:extLst>
              <a:ext uri="{FF2B5EF4-FFF2-40B4-BE49-F238E27FC236}">
                <a16:creationId xmlns:a16="http://schemas.microsoft.com/office/drawing/2014/main" id="{9C86506C-FC41-3542-9499-BCBCF0C75A18}"/>
              </a:ext>
            </a:extLst>
          </p:cNvPr>
          <p:cNvPicPr>
            <a:picLocks noChangeAspect="1"/>
          </p:cNvPicPr>
          <p:nvPr userDrawn="1"/>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734263" y="6278110"/>
            <a:ext cx="1409737" cy="231925"/>
          </a:xfrm>
          <a:prstGeom prst="rect">
            <a:avLst/>
          </a:prstGeom>
        </p:spPr>
      </p:pic>
      <p:pic>
        <p:nvPicPr>
          <p:cNvPr id="11" name="Picture Placeholder 3">
            <a:extLst>
              <a:ext uri="{FF2B5EF4-FFF2-40B4-BE49-F238E27FC236}">
                <a16:creationId xmlns:a16="http://schemas.microsoft.com/office/drawing/2014/main" id="{69FF8D5D-EBBF-BE42-85B0-0FFCA75E10E0}"/>
              </a:ext>
            </a:extLst>
          </p:cNvPr>
          <p:cNvPicPr>
            <a:picLocks noChangeAspect="1"/>
          </p:cNvPicPr>
          <p:nvPr userDrawn="1"/>
        </p:nvPicPr>
        <p:blipFill>
          <a:blip r:embed="rId8" cstate="screen">
            <a:extLst>
              <a:ext uri="{28A0092B-C50C-407E-A947-70E740481C1C}">
                <a14:useLocalDpi xmlns:a14="http://schemas.microsoft.com/office/drawing/2010/main"/>
              </a:ext>
            </a:extLst>
          </a:blip>
          <a:srcRect/>
          <a:stretch>
            <a:fillRect/>
          </a:stretch>
        </p:blipFill>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sp>
        <p:nvSpPr>
          <p:cNvPr id="12" name="Rectangle 11">
            <a:extLst>
              <a:ext uri="{FF2B5EF4-FFF2-40B4-BE49-F238E27FC236}">
                <a16:creationId xmlns:a16="http://schemas.microsoft.com/office/drawing/2014/main" id="{906C691E-66DD-D540-A881-74F7246CA682}"/>
              </a:ext>
            </a:extLst>
          </p:cNvPr>
          <p:cNvSpPr/>
          <p:nvPr userDrawn="1"/>
        </p:nvSpPr>
        <p:spPr>
          <a:xfrm>
            <a:off x="2122035" y="1385325"/>
            <a:ext cx="7021966" cy="13108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13" name="Picture 12">
            <a:extLst>
              <a:ext uri="{FF2B5EF4-FFF2-40B4-BE49-F238E27FC236}">
                <a16:creationId xmlns:a16="http://schemas.microsoft.com/office/drawing/2014/main" id="{DA8FE4F4-68E0-0A4C-8A47-CE367EB20BD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36795" y="729954"/>
            <a:ext cx="1527194" cy="1350745"/>
          </a:xfrm>
          <a:prstGeom prst="rect">
            <a:avLst/>
          </a:prstGeom>
        </p:spPr>
      </p:pic>
      <p:pic>
        <p:nvPicPr>
          <p:cNvPr id="14" name="Graphic 13">
            <a:extLst>
              <a:ext uri="{FF2B5EF4-FFF2-40B4-BE49-F238E27FC236}">
                <a16:creationId xmlns:a16="http://schemas.microsoft.com/office/drawing/2014/main" id="{01958522-A680-344E-8348-E7498C682402}"/>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62195" y="6324600"/>
            <a:ext cx="1625603" cy="443746"/>
          </a:xfrm>
          <a:prstGeom prst="rect">
            <a:avLst/>
          </a:prstGeom>
        </p:spPr>
      </p:pic>
      <p:pic>
        <p:nvPicPr>
          <p:cNvPr id="15" name="Graphic 14">
            <a:extLst>
              <a:ext uri="{FF2B5EF4-FFF2-40B4-BE49-F238E27FC236}">
                <a16:creationId xmlns:a16="http://schemas.microsoft.com/office/drawing/2014/main" id="{DDD34A16-25B5-2B48-BA97-4E83000A85DF}"/>
              </a:ext>
            </a:extLst>
          </p:cNvPr>
          <p:cNvPicPr>
            <a:picLocks noChangeAspect="1"/>
          </p:cNvPicPr>
          <p:nvPr userDrawn="1"/>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443747" y="6430510"/>
            <a:ext cx="1409737" cy="231925"/>
          </a:xfrm>
          <a:prstGeom prst="rect">
            <a:avLst/>
          </a:prstGeom>
        </p:spPr>
      </p:pic>
    </p:spTree>
  </p:cSld>
  <p:clrMap bg1="lt1" tx1="dk1" bg2="dk2" tx2="lt2" accent1="accent1" accent2="accent2" accent3="accent3" accent4="accent4" accent5="accent5" accent6="accent6" hlink="hlink" folHlink="folHlink"/>
  <p:sldLayoutIdLst>
    <p:sldLayoutId id="214748365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sv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4.tiff"/><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8.tiff"/><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9.tiff"/><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26.tiff"/><Relationship Id="rId3" Type="http://schemas.openxmlformats.org/officeDocument/2006/relationships/image" Target="../media/image21.jpeg"/><Relationship Id="rId7" Type="http://schemas.openxmlformats.org/officeDocument/2006/relationships/image" Target="../media/image25.tiff"/><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24.tiff"/><Relationship Id="rId5" Type="http://schemas.openxmlformats.org/officeDocument/2006/relationships/image" Target="../media/image23.png"/><Relationship Id="rId10" Type="http://schemas.openxmlformats.org/officeDocument/2006/relationships/image" Target="../media/image28.tiff"/><Relationship Id="rId4" Type="http://schemas.openxmlformats.org/officeDocument/2006/relationships/image" Target="../media/image22.png"/><Relationship Id="rId9" Type="http://schemas.openxmlformats.org/officeDocument/2006/relationships/image" Target="../media/image27.png"/></Relationships>
</file>

<file path=ppt/slides/_rels/slide10.xml.rels><?xml version="1.0" encoding="UTF-8" standalone="yes"?>
<Relationships xmlns="http://schemas.openxmlformats.org/package/2006/relationships"><Relationship Id="rId2" Type="http://schemas.openxmlformats.org/officeDocument/2006/relationships/image" Target="../media/image29.tiff"/><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31.png"/><Relationship Id="rId5" Type="http://schemas.openxmlformats.org/officeDocument/2006/relationships/image" Target="../media/image30.tiff"/><Relationship Id="rId4"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4.tiff"/><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5.tiff"/><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17.xml.rels><?xml version="1.0" encoding="UTF-8" standalone="yes"?>
<Relationships xmlns="http://schemas.openxmlformats.org/package/2006/relationships"><Relationship Id="rId3" Type="http://schemas.openxmlformats.org/officeDocument/2006/relationships/image" Target="../media/image38.tiff"/><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0.tiff"/><Relationship Id="rId2" Type="http://schemas.openxmlformats.org/officeDocument/2006/relationships/image" Target="../media/image39.tiff"/><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3.tiff"/><Relationship Id="rId2" Type="http://schemas.openxmlformats.org/officeDocument/2006/relationships/image" Target="../media/image42.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44.tiff"/><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45.tiff"/><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47.png"/></Relationships>
</file>

<file path=ppt/slides/_rels/slide2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0.tiff"/><Relationship Id="rId2" Type="http://schemas.openxmlformats.org/officeDocument/2006/relationships/image" Target="../media/image49.tiff"/><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5.xml"/><Relationship Id="rId1" Type="http://schemas.openxmlformats.org/officeDocument/2006/relationships/slideLayout" Target="../slideLayouts/slideLayout3.xml"/><Relationship Id="rId4" Type="http://schemas.openxmlformats.org/officeDocument/2006/relationships/image" Target="../media/image56.tiff"/></Relationships>
</file>

<file path=ppt/slides/_rels/slide3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59.tiff"/><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3">
            <a:extLst>
              <a:ext uri="{FF2B5EF4-FFF2-40B4-BE49-F238E27FC236}">
                <a16:creationId xmlns:a16="http://schemas.microsoft.com/office/drawing/2014/main" id="{A70DE975-0148-7D4C-9A34-F1A0D4DB3408}"/>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252" y="-2433"/>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grpSp>
        <p:nvGrpSpPr>
          <p:cNvPr id="17" name="Group 16">
            <a:extLst>
              <a:ext uri="{FF2B5EF4-FFF2-40B4-BE49-F238E27FC236}">
                <a16:creationId xmlns:a16="http://schemas.microsoft.com/office/drawing/2014/main" id="{FE9AD2FE-2C27-43F0-9E30-395F3F19C8D7}"/>
              </a:ext>
            </a:extLst>
          </p:cNvPr>
          <p:cNvGrpSpPr/>
          <p:nvPr/>
        </p:nvGrpSpPr>
        <p:grpSpPr>
          <a:xfrm>
            <a:off x="241300" y="857250"/>
            <a:ext cx="1518619" cy="14097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3667194" y="823912"/>
            <a:ext cx="1161982" cy="1547813"/>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0" name="TextBox 29">
            <a:extLst>
              <a:ext uri="{FF2B5EF4-FFF2-40B4-BE49-F238E27FC236}">
                <a16:creationId xmlns:a16="http://schemas.microsoft.com/office/drawing/2014/main" id="{1BBD67B8-DB49-942C-018D-7F74C671F260}"/>
              </a:ext>
            </a:extLst>
          </p:cNvPr>
          <p:cNvSpPr txBox="1"/>
          <p:nvPr/>
        </p:nvSpPr>
        <p:spPr>
          <a:xfrm>
            <a:off x="4945843" y="3816351"/>
            <a:ext cx="3891734" cy="369332"/>
          </a:xfrm>
          <a:prstGeom prst="rect">
            <a:avLst/>
          </a:prstGeom>
          <a:noFill/>
        </p:spPr>
        <p:txBody>
          <a:bodyPr wrap="square" rtlCol="0">
            <a:spAutoFit/>
          </a:bodyPr>
          <a:lstStyle/>
          <a:p>
            <a:r>
              <a:rPr lang="en-US" sz="1800" dirty="0">
                <a:solidFill>
                  <a:srgbClr val="2D3956"/>
                </a:solidFill>
                <a:latin typeface="Tajawal Medium" panose="00000600000000000000" pitchFamily="2" charset="-78"/>
                <a:cs typeface="Tajawal Medium" panose="00000600000000000000" pitchFamily="2" charset="-78"/>
              </a:rPr>
              <a:t>Prepared by Dr. </a:t>
            </a:r>
            <a:r>
              <a:rPr lang="en-US" sz="1800" dirty="0" err="1">
                <a:solidFill>
                  <a:srgbClr val="2D3956"/>
                </a:solidFill>
                <a:latin typeface="Tajawal Medium" panose="00000600000000000000" pitchFamily="2" charset="-78"/>
                <a:cs typeface="Tajawal Medium" panose="00000600000000000000" pitchFamily="2" charset="-78"/>
              </a:rPr>
              <a:t>Ibrahem</a:t>
            </a:r>
            <a:r>
              <a:rPr lang="en-US" sz="1800" dirty="0">
                <a:solidFill>
                  <a:srgbClr val="2D3956"/>
                </a:solidFill>
                <a:latin typeface="Tajawal Medium" panose="00000600000000000000" pitchFamily="2" charset="-78"/>
                <a:cs typeface="Tajawal Medium" panose="00000600000000000000" pitchFamily="2" charset="-78"/>
              </a:rPr>
              <a:t> </a:t>
            </a:r>
            <a:r>
              <a:rPr lang="en-US" sz="1800" dirty="0" err="1">
                <a:solidFill>
                  <a:srgbClr val="2D3956"/>
                </a:solidFill>
                <a:latin typeface="Tajawal Medium" panose="00000600000000000000" pitchFamily="2" charset="-78"/>
                <a:cs typeface="Tajawal Medium" panose="00000600000000000000" pitchFamily="2" charset="-78"/>
              </a:rPr>
              <a:t>Aboelseod</a:t>
            </a:r>
            <a:endParaRPr lang="en-US" sz="18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0" y="842963"/>
            <a:ext cx="5589000" cy="5184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4" cstate="screen">
              <a:alphaModFix amt="76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067317" y="2202144"/>
            <a:ext cx="3947985" cy="1661993"/>
          </a:xfrm>
          <a:prstGeom prst="rect">
            <a:avLst/>
          </a:prstGeom>
          <a:noFill/>
        </p:spPr>
        <p:txBody>
          <a:bodyPr wrap="square" rtlCol="0">
            <a:spAutoFit/>
          </a:bodyPr>
          <a:lstStyle/>
          <a:p>
            <a:r>
              <a:rPr lang="en-US" sz="3300" b="1" dirty="0">
                <a:solidFill>
                  <a:srgbClr val="8E5A6D"/>
                </a:solidFill>
                <a:latin typeface="Tajawal Medium" panose="00000600000000000000" pitchFamily="2" charset="-78"/>
                <a:cs typeface="Tajawal Medium" panose="00000600000000000000" pitchFamily="2" charset="-78"/>
              </a:rPr>
              <a:t>Fundamentals </a:t>
            </a:r>
            <a:r>
              <a:rPr lang="en-US" sz="2700" b="1" dirty="0">
                <a:solidFill>
                  <a:srgbClr val="8E5A6D"/>
                </a:solidFill>
                <a:latin typeface="Tajawal Medium" panose="00000600000000000000" pitchFamily="2" charset="-78"/>
                <a:cs typeface="Tajawal Medium" panose="00000600000000000000" pitchFamily="2" charset="-78"/>
              </a:rPr>
              <a:t>of</a:t>
            </a:r>
            <a:r>
              <a:rPr lang="en-US" sz="3300" b="1" dirty="0">
                <a:solidFill>
                  <a:srgbClr val="8E5A6D"/>
                </a:solidFill>
                <a:latin typeface="Tajawal Medium" panose="00000600000000000000" pitchFamily="2" charset="-78"/>
                <a:cs typeface="Tajawal Medium" panose="00000600000000000000" pitchFamily="2" charset="-78"/>
              </a:rPr>
              <a:t> </a:t>
            </a:r>
          </a:p>
          <a:p>
            <a:r>
              <a:rPr lang="en-US" sz="3600" b="1" dirty="0">
                <a:solidFill>
                  <a:srgbClr val="8E5A6D"/>
                </a:solidFill>
                <a:latin typeface="Tajawal Medium" panose="00000600000000000000" pitchFamily="2" charset="-78"/>
                <a:cs typeface="Tajawal Medium" panose="00000600000000000000" pitchFamily="2" charset="-78"/>
              </a:rPr>
              <a:t>Organizational </a:t>
            </a:r>
          </a:p>
          <a:p>
            <a:r>
              <a:rPr lang="en-US" sz="3300" b="1" dirty="0">
                <a:solidFill>
                  <a:srgbClr val="8E5A6D"/>
                </a:solidFill>
                <a:latin typeface="Tajawal Medium" panose="00000600000000000000" pitchFamily="2" charset="-78"/>
                <a:cs typeface="Tajawal Medium" panose="00000600000000000000" pitchFamily="2" charset="-78"/>
              </a:rPr>
              <a:t>Communication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945843" y="5389564"/>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rgbClr val="2D3956"/>
                </a:solidFill>
                <a:latin typeface="Tajawal Medium" panose="00000600000000000000" pitchFamily="2" charset="-78"/>
                <a:cs typeface="Tajawal Medium" panose="00000600000000000000" pitchFamily="2" charset="-78"/>
              </a:rPr>
              <a:t>Lecture  # 4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857782" y="513028"/>
            <a:ext cx="2157521" cy="1908245"/>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527551" y="4449379"/>
            <a:ext cx="3274443" cy="215035"/>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9" name="Right Triangle 28">
            <a:extLst>
              <a:ext uri="{FF2B5EF4-FFF2-40B4-BE49-F238E27FC236}">
                <a16:creationId xmlns:a16="http://schemas.microsoft.com/office/drawing/2014/main" id="{BB8EAA74-C5DA-C10D-66E7-603034FB0A86}"/>
              </a:ext>
            </a:extLst>
          </p:cNvPr>
          <p:cNvSpPr/>
          <p:nvPr/>
        </p:nvSpPr>
        <p:spPr>
          <a:xfrm>
            <a:off x="36612" y="2174778"/>
            <a:ext cx="1563588" cy="3857625"/>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235259" y="1136494"/>
            <a:ext cx="1843242" cy="503156"/>
          </a:xfrm>
          <a:prstGeom prst="rect">
            <a:avLst/>
          </a:prstGeom>
        </p:spPr>
      </p:pic>
      <p:sp>
        <p:nvSpPr>
          <p:cNvPr id="19" name="TextBox 18">
            <a:extLst>
              <a:ext uri="{FF2B5EF4-FFF2-40B4-BE49-F238E27FC236}">
                <a16:creationId xmlns:a16="http://schemas.microsoft.com/office/drawing/2014/main" id="{1FB48B91-9794-4A4E-87BF-B0E4722E5CB0}"/>
              </a:ext>
            </a:extLst>
          </p:cNvPr>
          <p:cNvSpPr txBox="1"/>
          <p:nvPr/>
        </p:nvSpPr>
        <p:spPr>
          <a:xfrm>
            <a:off x="5105400" y="1978223"/>
            <a:ext cx="1485883" cy="307777"/>
          </a:xfrm>
          <a:prstGeom prst="rect">
            <a:avLst/>
          </a:prstGeom>
          <a:noFill/>
        </p:spPr>
        <p:txBody>
          <a:bodyPr wrap="square" rtlCol="0">
            <a:spAutoFit/>
          </a:bodyPr>
          <a:lstStyle/>
          <a:p>
            <a:r>
              <a:rPr lang="en-US" b="1" dirty="0"/>
              <a:t>MGM332</a:t>
            </a:r>
          </a:p>
        </p:txBody>
      </p:sp>
    </p:spTree>
    <p:extLst>
      <p:ext uri="{BB962C8B-B14F-4D97-AF65-F5344CB8AC3E}">
        <p14:creationId xmlns:p14="http://schemas.microsoft.com/office/powerpoint/2010/main" val="989717683"/>
      </p:ext>
    </p:extLst>
  </p:cSld>
  <p:clrMapOvr>
    <a:masterClrMapping/>
  </p:clrMapOvr>
  <mc:AlternateContent xmlns:mc="http://schemas.openxmlformats.org/markup-compatibility/2006" xmlns:p14="http://schemas.microsoft.com/office/powerpoint/2010/main">
    <mc:Choice Requires="p14">
      <p:transition spd="slow" p14:dur="2000" advTm="13886"/>
    </mc:Choice>
    <mc:Fallback xmlns="">
      <p:transition spd="slow" advTm="138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1"/>
          <p:cNvSpPr txBox="1"/>
          <p:nvPr/>
        </p:nvSpPr>
        <p:spPr>
          <a:xfrm>
            <a:off x="0" y="0"/>
            <a:ext cx="9144000" cy="6858000"/>
          </a:xfrm>
          <a:prstGeom prst="rect">
            <a:avLst/>
          </a:prstGeom>
          <a:solidFill>
            <a:srgbClr val="CC6600"/>
          </a:solidFill>
          <a:ln>
            <a:noFill/>
          </a:ln>
        </p:spPr>
        <p:txBody>
          <a:bodyPr spcFirstLastPara="1" wrap="square" lIns="91425" tIns="45700" rIns="91425" bIns="45700"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36" name="Google Shape;36;p1"/>
          <p:cNvSpPr txBox="1">
            <a:spLocks noGrp="1"/>
          </p:cNvSpPr>
          <p:nvPr>
            <p:ph type="ctrTitle"/>
          </p:nvPr>
        </p:nvSpPr>
        <p:spPr>
          <a:xfrm>
            <a:off x="0" y="1022350"/>
            <a:ext cx="9144000" cy="1900237"/>
          </a:xfrm>
          <a:prstGeom prst="rect">
            <a:avLst/>
          </a:prstGeom>
          <a:solidFill>
            <a:srgbClr val="4597A0"/>
          </a:solidFill>
          <a:ln>
            <a:noFill/>
          </a:ln>
        </p:spPr>
        <p:txBody>
          <a:bodyPr spcFirstLastPara="1" wrap="square" lIns="4754875" tIns="45700" rIns="91425" bIns="45700" anchor="t" anchorCtr="0">
            <a:noAutofit/>
          </a:bodyPr>
          <a:lstStyle/>
          <a:p>
            <a:pPr marL="0" marR="0" lvl="0" indent="0" algn="l" rtl="0">
              <a:lnSpc>
                <a:spcPct val="100000"/>
              </a:lnSpc>
              <a:spcBef>
                <a:spcPts val="0"/>
              </a:spcBef>
              <a:spcAft>
                <a:spcPts val="0"/>
              </a:spcAft>
              <a:buClr>
                <a:schemeClr val="lt1"/>
              </a:buClr>
              <a:buSzPts val="700"/>
              <a:buFont typeface="Arial"/>
              <a:buNone/>
            </a:pPr>
            <a:r>
              <a:rPr lang="en-US" sz="2800" b="1" i="0" u="none" strike="noStrike" cap="none">
                <a:solidFill>
                  <a:schemeClr val="lt1"/>
                </a:solidFill>
                <a:latin typeface="Arial"/>
                <a:ea typeface="Arial"/>
                <a:cs typeface="Arial"/>
                <a:sym typeface="Arial"/>
              </a:rPr>
              <a:t>Shockley-Zalabak, </a:t>
            </a:r>
            <a:br>
              <a:rPr lang="en-US" sz="2800" b="1" i="0" u="none" strike="noStrike" cap="none">
                <a:solidFill>
                  <a:schemeClr val="lt1"/>
                </a:solidFill>
                <a:latin typeface="Arial"/>
                <a:ea typeface="Arial"/>
                <a:cs typeface="Arial"/>
                <a:sym typeface="Arial"/>
              </a:rPr>
            </a:br>
            <a:r>
              <a:rPr lang="en-US" sz="2800" b="1" i="0" u="none" strike="noStrike" cap="none">
                <a:solidFill>
                  <a:schemeClr val="lt1"/>
                </a:solidFill>
                <a:latin typeface="Arial"/>
                <a:ea typeface="Arial"/>
                <a:cs typeface="Arial"/>
                <a:sym typeface="Arial"/>
              </a:rPr>
              <a:t>9e Update</a:t>
            </a:r>
            <a:br>
              <a:rPr lang="en-US" sz="3000" b="1" i="0" u="none" strike="noStrike" cap="none">
                <a:solidFill>
                  <a:schemeClr val="lt1"/>
                </a:solidFill>
                <a:latin typeface="Arial"/>
                <a:ea typeface="Arial"/>
                <a:cs typeface="Arial"/>
                <a:sym typeface="Arial"/>
              </a:rPr>
            </a:br>
            <a:r>
              <a:rPr lang="en-US" sz="3000" b="1" i="0" u="none" strike="noStrike" cap="none">
                <a:solidFill>
                  <a:schemeClr val="lt1"/>
                </a:solidFill>
                <a:latin typeface="Arial"/>
                <a:ea typeface="Arial"/>
                <a:cs typeface="Arial"/>
                <a:sym typeface="Arial"/>
              </a:rPr>
              <a:t> </a:t>
            </a:r>
            <a:r>
              <a:rPr lang="en-US" sz="1800" b="1" i="0" u="none" strike="noStrike" cap="none">
                <a:solidFill>
                  <a:schemeClr val="lt1"/>
                </a:solidFill>
                <a:latin typeface="Arial"/>
                <a:ea typeface="Arial"/>
                <a:cs typeface="Arial"/>
                <a:sym typeface="Arial"/>
              </a:rPr>
              <a:t>Pamela S. Shockley-Zalabak</a:t>
            </a:r>
            <a:br>
              <a:rPr lang="en-US" sz="1800" b="1" i="0" u="none" strike="noStrike" cap="none">
                <a:solidFill>
                  <a:schemeClr val="lt1"/>
                </a:solidFill>
                <a:latin typeface="Arial"/>
                <a:ea typeface="Arial"/>
                <a:cs typeface="Arial"/>
                <a:sym typeface="Arial"/>
              </a:rPr>
            </a:br>
            <a:endParaRPr sz="1800" b="1" i="0" u="none" strike="noStrike" cap="none">
              <a:solidFill>
                <a:schemeClr val="lt1"/>
              </a:solidFill>
              <a:latin typeface="Arial"/>
              <a:ea typeface="Arial"/>
              <a:cs typeface="Arial"/>
              <a:sym typeface="Arial"/>
            </a:endParaRPr>
          </a:p>
        </p:txBody>
      </p:sp>
      <p:sp>
        <p:nvSpPr>
          <p:cNvPr id="38" name="Google Shape;38;p1"/>
          <p:cNvSpPr txBox="1">
            <a:spLocks noGrp="1"/>
          </p:cNvSpPr>
          <p:nvPr>
            <p:ph type="subTitle" idx="1"/>
          </p:nvPr>
        </p:nvSpPr>
        <p:spPr>
          <a:xfrm>
            <a:off x="4640262" y="3073400"/>
            <a:ext cx="4503736" cy="242728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800"/>
              <a:buFont typeface="Arial"/>
              <a:buNone/>
            </a:pPr>
            <a:r>
              <a:rPr lang="en-US" sz="3200" b="1" i="0" u="none" strike="noStrike" cap="none">
                <a:solidFill>
                  <a:schemeClr val="lt1"/>
                </a:solidFill>
                <a:latin typeface="Arial"/>
                <a:ea typeface="Arial"/>
                <a:cs typeface="Arial"/>
                <a:sym typeface="Arial"/>
              </a:rPr>
              <a:t>Chapter 4</a:t>
            </a:r>
            <a:endParaRPr/>
          </a:p>
          <a:p>
            <a:pPr marL="0" marR="0" lvl="0" indent="0" algn="l" rtl="0">
              <a:lnSpc>
                <a:spcPct val="100000"/>
              </a:lnSpc>
              <a:spcBef>
                <a:spcPts val="480"/>
              </a:spcBef>
              <a:spcAft>
                <a:spcPts val="0"/>
              </a:spcAft>
              <a:buClr>
                <a:schemeClr val="lt1"/>
              </a:buClr>
              <a:buSzPts val="600"/>
              <a:buFont typeface="Arial"/>
              <a:buNone/>
            </a:pPr>
            <a:r>
              <a:rPr lang="en-US" sz="2400" b="1" i="0" u="none" strike="noStrike" cap="none">
                <a:solidFill>
                  <a:schemeClr val="lt1"/>
                </a:solidFill>
                <a:latin typeface="Arial"/>
                <a:ea typeface="Arial"/>
                <a:cs typeface="Arial"/>
                <a:sym typeface="Arial"/>
              </a:rPr>
              <a:t>Organizational Communication: Values and Ethical Communication Behaviors</a:t>
            </a:r>
            <a:endParaRPr/>
          </a:p>
        </p:txBody>
      </p:sp>
      <p:pic>
        <p:nvPicPr>
          <p:cNvPr id="39" name="Google Shape;39;p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rot="-240000">
            <a:off x="517525" y="604836"/>
            <a:ext cx="3681411" cy="4598986"/>
          </a:xfrm>
          <a:prstGeom prst="rect">
            <a:avLst/>
          </a:prstGeom>
          <a:noFill/>
          <a:ln w="57150" cap="flat" cmpd="sng">
            <a:solidFill>
              <a:srgbClr val="FFFFFF"/>
            </a:solidFill>
            <a:prstDash val="solid"/>
            <a:miter lim="8000"/>
            <a:headEnd type="none" w="sm" len="sm"/>
            <a:tailEnd type="none" w="sm" len="sm"/>
          </a:ln>
        </p:spPr>
      </p:pic>
      <p:pic>
        <p:nvPicPr>
          <p:cNvPr id="40" name="Google Shape;40;p1"/>
          <p:cNvPicPr preferRelativeResize="0"/>
          <p:nvPr/>
        </p:nvPicPr>
        <p:blipFill rotWithShape="1">
          <a:blip r:embed="rId4">
            <a:alphaModFix/>
          </a:blip>
          <a:srcRect/>
          <a:stretch/>
        </p:blipFill>
        <p:spPr>
          <a:xfrm>
            <a:off x="1073150" y="933450"/>
            <a:ext cx="2743199" cy="3876675"/>
          </a:xfrm>
          <a:prstGeom prst="rect">
            <a:avLst/>
          </a:prstGeom>
          <a:noFill/>
          <a:ln>
            <a:noFill/>
          </a:ln>
        </p:spPr>
      </p:pic>
      <p:pic>
        <p:nvPicPr>
          <p:cNvPr id="41" name="Google Shape;41;p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292100" y="388937"/>
            <a:ext cx="4300536" cy="5629275"/>
          </a:xfrm>
          <a:prstGeom prst="rect">
            <a:avLst/>
          </a:prstGeom>
          <a:noFill/>
          <a:ln>
            <a:noFill/>
          </a:ln>
        </p:spPr>
      </p:pic>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A8D7609-2C40-CB49-9C12-254AC85A44AC}"/>
              </a:ext>
            </a:extLst>
          </p:cNvPr>
          <p:cNvPicPr>
            <a:picLocks noChangeAspect="1"/>
          </p:cNvPicPr>
          <p:nvPr/>
        </p:nvPicPr>
        <p:blipFill>
          <a:blip r:embed="rId3"/>
          <a:stretch>
            <a:fillRect/>
          </a:stretch>
        </p:blipFill>
        <p:spPr>
          <a:xfrm>
            <a:off x="0" y="0"/>
            <a:ext cx="9144000" cy="7443787"/>
          </a:xfrm>
          <a:prstGeom prst="rect">
            <a:avLst/>
          </a:prstGeom>
        </p:spPr>
      </p:pic>
      <p:pic>
        <p:nvPicPr>
          <p:cNvPr id="7" name="Picture 6">
            <a:extLst>
              <a:ext uri="{FF2B5EF4-FFF2-40B4-BE49-F238E27FC236}">
                <a16:creationId xmlns:a16="http://schemas.microsoft.com/office/drawing/2014/main" id="{6A487A63-607C-5940-9B1C-7C4EF4AC4FDA}"/>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241895" y="6225491"/>
            <a:ext cx="1527194" cy="1350745"/>
          </a:xfrm>
          <a:prstGeom prst="rect">
            <a:avLst/>
          </a:prstGeom>
        </p:spPr>
      </p:pic>
      <p:pic>
        <p:nvPicPr>
          <p:cNvPr id="8" name="Graphic 7">
            <a:extLst>
              <a:ext uri="{FF2B5EF4-FFF2-40B4-BE49-F238E27FC236}">
                <a16:creationId xmlns:a16="http://schemas.microsoft.com/office/drawing/2014/main" id="{CDA322F1-63DB-9E4D-95A5-F13780D616EE}"/>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324345" y="6717321"/>
            <a:ext cx="1625603" cy="443746"/>
          </a:xfrm>
          <a:prstGeom prst="rect">
            <a:avLst/>
          </a:prstGeom>
        </p:spPr>
      </p:pic>
      <p:pic>
        <p:nvPicPr>
          <p:cNvPr id="9" name="Graphic 8">
            <a:extLst>
              <a:ext uri="{FF2B5EF4-FFF2-40B4-BE49-F238E27FC236}">
                <a16:creationId xmlns:a16="http://schemas.microsoft.com/office/drawing/2014/main" id="{578F14D1-4617-0741-B545-29ACB8D440C5}"/>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7734263" y="6278110"/>
            <a:ext cx="1409737" cy="231925"/>
          </a:xfrm>
          <a:prstGeom prst="rect">
            <a:avLst/>
          </a:prstGeom>
        </p:spPr>
      </p:pic>
      <p:sp>
        <p:nvSpPr>
          <p:cNvPr id="10" name="Manual Input 9">
            <a:extLst>
              <a:ext uri="{FF2B5EF4-FFF2-40B4-BE49-F238E27FC236}">
                <a16:creationId xmlns:a16="http://schemas.microsoft.com/office/drawing/2014/main" id="{002562E5-7B35-F248-9776-4AA338EEF797}"/>
              </a:ext>
            </a:extLst>
          </p:cNvPr>
          <p:cNvSpPr/>
          <p:nvPr/>
        </p:nvSpPr>
        <p:spPr>
          <a:xfrm>
            <a:off x="866785" y="600252"/>
            <a:ext cx="7467581" cy="1471613"/>
          </a:xfrm>
          <a:prstGeom prst="flowChartManualInput">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B0A40B2A-ACBB-5745-A9E2-15D02B637E37}"/>
              </a:ext>
            </a:extLst>
          </p:cNvPr>
          <p:cNvSpPr/>
          <p:nvPr/>
        </p:nvSpPr>
        <p:spPr>
          <a:xfrm>
            <a:off x="1204583" y="868893"/>
            <a:ext cx="7058343" cy="1754326"/>
          </a:xfrm>
          <a:prstGeom prst="rect">
            <a:avLst/>
          </a:prstGeom>
        </p:spPr>
        <p:txBody>
          <a:bodyPr wrap="none">
            <a:spAutoFit/>
          </a:bodyPr>
          <a:lstStyle/>
          <a:p>
            <a:pPr>
              <a:buClr>
                <a:srgbClr val="009999"/>
              </a:buClr>
              <a:buSzPts val="900"/>
            </a:pPr>
            <a:r>
              <a:rPr lang="en-US" sz="3600" b="1" dirty="0">
                <a:solidFill>
                  <a:srgbClr val="009999"/>
                </a:solidFill>
              </a:rPr>
              <a:t>What is organizational ethics ?</a:t>
            </a:r>
          </a:p>
          <a:p>
            <a:pPr>
              <a:buClr>
                <a:srgbClr val="009999"/>
              </a:buClr>
              <a:buSzPts val="900"/>
            </a:pPr>
            <a:r>
              <a:rPr lang="en-US" sz="3600" b="1" dirty="0">
                <a:solidFill>
                  <a:srgbClr val="009999"/>
                </a:solidFill>
              </a:rPr>
              <a:t>What is organizational values ?</a:t>
            </a:r>
          </a:p>
          <a:p>
            <a:endParaRPr lang="en-US" sz="3600" b="1" dirty="0">
              <a:solidFill>
                <a:schemeClr val="bg1"/>
              </a:solidFill>
            </a:endParaRPr>
          </a:p>
        </p:txBody>
      </p:sp>
      <p:sp>
        <p:nvSpPr>
          <p:cNvPr id="11" name="Rectangle 10">
            <a:extLst>
              <a:ext uri="{FF2B5EF4-FFF2-40B4-BE49-F238E27FC236}">
                <a16:creationId xmlns:a16="http://schemas.microsoft.com/office/drawing/2014/main" id="{9405BBBF-F976-9941-92D1-E77DEFF3075C}"/>
              </a:ext>
            </a:extLst>
          </p:cNvPr>
          <p:cNvSpPr/>
          <p:nvPr/>
        </p:nvSpPr>
        <p:spPr>
          <a:xfrm>
            <a:off x="1142843" y="854605"/>
            <a:ext cx="7058343" cy="1754326"/>
          </a:xfrm>
          <a:prstGeom prst="rect">
            <a:avLst/>
          </a:prstGeom>
        </p:spPr>
        <p:txBody>
          <a:bodyPr wrap="none">
            <a:spAutoFit/>
          </a:bodyPr>
          <a:lstStyle/>
          <a:p>
            <a:pPr>
              <a:buClr>
                <a:srgbClr val="009999"/>
              </a:buClr>
              <a:buSzPts val="900"/>
            </a:pPr>
            <a:r>
              <a:rPr lang="en-US" sz="3600" b="1" dirty="0">
                <a:solidFill>
                  <a:schemeClr val="bg1"/>
                </a:solidFill>
              </a:rPr>
              <a:t>What is organizational ethics ?</a:t>
            </a:r>
          </a:p>
          <a:p>
            <a:pPr>
              <a:buClr>
                <a:srgbClr val="009999"/>
              </a:buClr>
              <a:buSzPts val="900"/>
            </a:pPr>
            <a:r>
              <a:rPr lang="en-US" sz="3600" b="1" dirty="0">
                <a:solidFill>
                  <a:schemeClr val="bg1"/>
                </a:solidFill>
              </a:rPr>
              <a:t>What is organizational values ?</a:t>
            </a:r>
          </a:p>
          <a:p>
            <a:endParaRPr lang="en-US" sz="3600" b="1" dirty="0">
              <a:solidFill>
                <a:schemeClr val="bg1"/>
              </a:solidFill>
            </a:endParaRPr>
          </a:p>
        </p:txBody>
      </p:sp>
    </p:spTree>
    <p:extLst>
      <p:ext uri="{BB962C8B-B14F-4D97-AF65-F5344CB8AC3E}">
        <p14:creationId xmlns:p14="http://schemas.microsoft.com/office/powerpoint/2010/main" val="596350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6"/>
        <p:cNvGrpSpPr/>
        <p:nvPr/>
      </p:nvGrpSpPr>
      <p:grpSpPr>
        <a:xfrm>
          <a:off x="0" y="0"/>
          <a:ext cx="0" cy="0"/>
          <a:chOff x="0" y="0"/>
          <a:chExt cx="0" cy="0"/>
        </a:xfrm>
      </p:grpSpPr>
      <p:pic>
        <p:nvPicPr>
          <p:cNvPr id="12" name="Picture 11">
            <a:extLst>
              <a:ext uri="{FF2B5EF4-FFF2-40B4-BE49-F238E27FC236}">
                <a16:creationId xmlns:a16="http://schemas.microsoft.com/office/drawing/2014/main" id="{8CF1C02A-7BB2-6644-A5DB-E4813E356CEA}"/>
              </a:ext>
            </a:extLst>
          </p:cNvPr>
          <p:cNvPicPr>
            <a:picLocks noChangeAspect="1"/>
          </p:cNvPicPr>
          <p:nvPr/>
        </p:nvPicPr>
        <p:blipFill>
          <a:blip r:embed="rId5"/>
          <a:stretch>
            <a:fillRect/>
          </a:stretch>
        </p:blipFill>
        <p:spPr>
          <a:xfrm>
            <a:off x="3200395" y="2016304"/>
            <a:ext cx="7232657" cy="4841696"/>
          </a:xfrm>
          <a:prstGeom prst="rect">
            <a:avLst/>
          </a:prstGeom>
        </p:spPr>
      </p:pic>
      <p:sp>
        <p:nvSpPr>
          <p:cNvPr id="47" name="Google Shape;47;p2"/>
          <p:cNvSpPr txBox="1">
            <a:spLocks noGrp="1"/>
          </p:cNvSpPr>
          <p:nvPr>
            <p:ph type="title"/>
          </p:nvPr>
        </p:nvSpPr>
        <p:spPr>
          <a:xfrm>
            <a:off x="2060575" y="528638"/>
            <a:ext cx="8229600" cy="1143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3600" b="1" i="0" u="none" strike="noStrike" cap="none" dirty="0">
                <a:solidFill>
                  <a:srgbClr val="009999"/>
                </a:solidFill>
                <a:latin typeface="Arial"/>
                <a:ea typeface="Arial"/>
                <a:cs typeface="Arial"/>
                <a:sym typeface="Arial"/>
              </a:rPr>
              <a:t>Learning Objectives </a:t>
            </a:r>
            <a:r>
              <a:rPr lang="en-US" sz="2400" b="1" i="0" u="none" strike="noStrike" cap="none" dirty="0">
                <a:solidFill>
                  <a:srgbClr val="009999"/>
                </a:solidFill>
                <a:latin typeface="Arial"/>
                <a:ea typeface="Arial"/>
                <a:cs typeface="Arial"/>
                <a:sym typeface="Arial"/>
              </a:rPr>
              <a:t>(1 of 2)</a:t>
            </a:r>
            <a:endParaRPr dirty="0"/>
          </a:p>
        </p:txBody>
      </p:sp>
      <p:sp>
        <p:nvSpPr>
          <p:cNvPr id="48" name="Google Shape;48;p2"/>
          <p:cNvSpPr txBox="1">
            <a:spLocks noGrp="1"/>
          </p:cNvSpPr>
          <p:nvPr>
            <p:ph type="body" idx="1"/>
          </p:nvPr>
        </p:nvSpPr>
        <p:spPr>
          <a:xfrm>
            <a:off x="346076" y="1614491"/>
            <a:ext cx="8669337" cy="528954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800"/>
              <a:buFont typeface="Arial"/>
              <a:buNone/>
            </a:pPr>
            <a:endParaRPr sz="2000" i="0" u="none" strike="noStrike" cap="none"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ts val="800"/>
              <a:buFont typeface="Arial"/>
              <a:buNone/>
            </a:pPr>
            <a:r>
              <a:rPr lang="en-US" sz="2000" i="0" u="none" strike="noStrike" cap="none" dirty="0">
                <a:solidFill>
                  <a:schemeClr val="dk1"/>
                </a:solidFill>
                <a:latin typeface="Arial"/>
                <a:ea typeface="Arial"/>
                <a:cs typeface="Arial"/>
                <a:sym typeface="Arial"/>
              </a:rPr>
              <a:t>4.1 Describe how knowledge, sensitivity, skills and values influence human communication within organizations</a:t>
            </a:r>
            <a:endParaRPr sz="2000" dirty="0"/>
          </a:p>
          <a:p>
            <a:pPr marL="0" marR="0" lvl="0" indent="0" algn="l" rtl="0">
              <a:lnSpc>
                <a:spcPct val="100000"/>
              </a:lnSpc>
              <a:spcBef>
                <a:spcPts val="640"/>
              </a:spcBef>
              <a:spcAft>
                <a:spcPts val="0"/>
              </a:spcAft>
              <a:buClr>
                <a:schemeClr val="dk1"/>
              </a:buClr>
              <a:buSzPts val="800"/>
              <a:buFont typeface="Arial"/>
              <a:buNone/>
            </a:pPr>
            <a:r>
              <a:rPr lang="en-US" sz="2000" i="0" u="none" strike="noStrike" cap="none" dirty="0">
                <a:solidFill>
                  <a:schemeClr val="dk1"/>
                </a:solidFill>
                <a:latin typeface="Arial"/>
                <a:ea typeface="Arial"/>
                <a:cs typeface="Arial"/>
                <a:sym typeface="Arial"/>
              </a:rPr>
              <a:t>4.2 Describe individual and organizational values</a:t>
            </a:r>
            <a:endParaRPr sz="2000" dirty="0"/>
          </a:p>
          <a:p>
            <a:pPr marL="0" marR="0" lvl="0" indent="0" algn="l" rtl="0">
              <a:lnSpc>
                <a:spcPct val="100000"/>
              </a:lnSpc>
              <a:spcBef>
                <a:spcPts val="640"/>
              </a:spcBef>
              <a:spcAft>
                <a:spcPts val="0"/>
              </a:spcAft>
              <a:buClr>
                <a:schemeClr val="dk1"/>
              </a:buClr>
              <a:buSzPts val="800"/>
              <a:buFont typeface="Arial"/>
              <a:buNone/>
            </a:pPr>
            <a:r>
              <a:rPr lang="en-US" sz="2000" i="0" u="none" strike="noStrike" cap="none" dirty="0">
                <a:solidFill>
                  <a:schemeClr val="dk1"/>
                </a:solidFill>
                <a:latin typeface="Arial"/>
                <a:ea typeface="Arial"/>
                <a:cs typeface="Arial"/>
                <a:sym typeface="Arial"/>
              </a:rPr>
              <a:t>4.3 Assess personal value systems and behaviors</a:t>
            </a:r>
            <a:endParaRPr sz="2000" dirty="0"/>
          </a:p>
          <a:p>
            <a:pPr marL="0" marR="0" lvl="0" indent="0" algn="l" rtl="0">
              <a:lnSpc>
                <a:spcPct val="100000"/>
              </a:lnSpc>
              <a:spcBef>
                <a:spcPts val="640"/>
              </a:spcBef>
              <a:spcAft>
                <a:spcPts val="0"/>
              </a:spcAft>
              <a:buClr>
                <a:schemeClr val="dk1"/>
              </a:buClr>
              <a:buSzPts val="800"/>
              <a:buFont typeface="Arial"/>
              <a:buNone/>
            </a:pPr>
            <a:r>
              <a:rPr lang="en-US" sz="2000" i="0" u="none" strike="noStrike" cap="none" dirty="0">
                <a:solidFill>
                  <a:schemeClr val="dk1"/>
                </a:solidFill>
                <a:latin typeface="Arial"/>
                <a:ea typeface="Arial"/>
                <a:cs typeface="Arial"/>
                <a:sym typeface="Arial"/>
              </a:rPr>
              <a:t>4.4 Define ethical communication</a:t>
            </a:r>
          </a:p>
          <a:p>
            <a:pPr marL="0" indent="0">
              <a:buSzPts val="800"/>
              <a:buNone/>
            </a:pPr>
            <a:r>
              <a:rPr lang="en-US" sz="2000" dirty="0">
                <a:solidFill>
                  <a:schemeClr val="dk1"/>
                </a:solidFill>
              </a:rPr>
              <a:t>4.5 Apply skills to case and dilemma analysis</a:t>
            </a:r>
          </a:p>
          <a:p>
            <a:pPr marL="0" indent="0">
              <a:buSzPts val="800"/>
              <a:buNone/>
            </a:pPr>
            <a:r>
              <a:rPr lang="en-US" sz="2000" dirty="0">
                <a:solidFill>
                  <a:schemeClr val="dk1"/>
                </a:solidFill>
              </a:rPr>
              <a:t>4.6 Recognize some of the Organizational</a:t>
            </a:r>
          </a:p>
          <a:p>
            <a:pPr marL="0" indent="0">
              <a:buSzPts val="800"/>
              <a:buNone/>
            </a:pPr>
            <a:r>
              <a:rPr lang="en-US" sz="2000" dirty="0">
                <a:solidFill>
                  <a:schemeClr val="dk1"/>
                </a:solidFill>
              </a:rPr>
              <a:t> Communication situations that have value and</a:t>
            </a:r>
          </a:p>
          <a:p>
            <a:pPr marL="0" indent="0">
              <a:buSzPts val="800"/>
              <a:buNone/>
            </a:pPr>
            <a:r>
              <a:rPr lang="en-US" sz="2000" dirty="0">
                <a:solidFill>
                  <a:schemeClr val="dk1"/>
                </a:solidFill>
              </a:rPr>
              <a:t> ethical implications</a:t>
            </a:r>
          </a:p>
          <a:p>
            <a:pPr marL="0" indent="0">
              <a:buSzPts val="800"/>
              <a:buNone/>
            </a:pPr>
            <a:r>
              <a:rPr lang="en-US" sz="2000" dirty="0">
                <a:solidFill>
                  <a:schemeClr val="dk1"/>
                </a:solidFill>
              </a:rPr>
              <a:t>4.7 Distinguishing between what we would do</a:t>
            </a:r>
          </a:p>
          <a:p>
            <a:pPr marL="0" indent="0">
              <a:buSzPts val="800"/>
              <a:buNone/>
            </a:pPr>
            <a:r>
              <a:rPr lang="en-US" sz="2000" dirty="0">
                <a:solidFill>
                  <a:schemeClr val="dk1"/>
                </a:solidFill>
              </a:rPr>
              <a:t> and what we should do </a:t>
            </a:r>
          </a:p>
          <a:p>
            <a:pPr marL="0" marR="0" lvl="0" indent="0" algn="l" rtl="0">
              <a:lnSpc>
                <a:spcPct val="100000"/>
              </a:lnSpc>
              <a:spcBef>
                <a:spcPts val="640"/>
              </a:spcBef>
              <a:spcAft>
                <a:spcPts val="0"/>
              </a:spcAft>
              <a:buClr>
                <a:schemeClr val="dk1"/>
              </a:buClr>
              <a:buSzPts val="800"/>
              <a:buFont typeface="Arial"/>
              <a:buNone/>
            </a:pPr>
            <a:endParaRPr sz="2000" dirty="0"/>
          </a:p>
        </p:txBody>
      </p:sp>
      <p:pic>
        <p:nvPicPr>
          <p:cNvPr id="2" name="Ethics-lec 4.mp3">
            <a:hlinkClick r:id="" action="ppaction://media"/>
            <a:extLst>
              <a:ext uri="{FF2B5EF4-FFF2-40B4-BE49-F238E27FC236}">
                <a16:creationId xmlns:a16="http://schemas.microsoft.com/office/drawing/2014/main" id="{8C5C5CB4-24D7-4040-A2D9-8E3FF646544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50849" y="325430"/>
            <a:ext cx="1077912" cy="1077912"/>
          </a:xfrm>
          <a:prstGeom prst="rect">
            <a:avLst/>
          </a:prstGeom>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23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4"/>
          <p:cNvSpPr txBox="1">
            <a:spLocks noGrp="1"/>
          </p:cNvSpPr>
          <p:nvPr>
            <p:ph type="title"/>
          </p:nvPr>
        </p:nvSpPr>
        <p:spPr>
          <a:xfrm>
            <a:off x="2071686" y="322860"/>
            <a:ext cx="8229600" cy="229711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2000" b="1" i="0" u="none" strike="noStrike" cap="none" dirty="0">
                <a:solidFill>
                  <a:srgbClr val="009999"/>
                </a:solidFill>
                <a:latin typeface="Arial"/>
                <a:ea typeface="Arial"/>
                <a:cs typeface="Arial"/>
                <a:sym typeface="Arial"/>
              </a:rPr>
              <a:t>Introduction: Organizational Communication: </a:t>
            </a:r>
            <a:br>
              <a:rPr lang="ar-SA" sz="2000" b="1" i="0" u="none" strike="noStrike" cap="none" dirty="0">
                <a:solidFill>
                  <a:srgbClr val="009999"/>
                </a:solidFill>
                <a:latin typeface="Arial"/>
                <a:ea typeface="Arial"/>
                <a:cs typeface="Arial"/>
                <a:sym typeface="Arial"/>
              </a:rPr>
            </a:br>
            <a:r>
              <a:rPr lang="en-US" sz="2000" b="1" i="0" u="none" strike="noStrike" cap="none" dirty="0">
                <a:solidFill>
                  <a:srgbClr val="009999"/>
                </a:solidFill>
                <a:latin typeface="Arial"/>
                <a:ea typeface="Arial"/>
                <a:cs typeface="Arial"/>
                <a:sym typeface="Arial"/>
              </a:rPr>
              <a:t>Values and Ethical Communication Behaviors </a:t>
            </a:r>
            <a:br>
              <a:rPr lang="en-US" sz="2000" b="1" i="0" u="none" strike="noStrike" cap="none" dirty="0">
                <a:solidFill>
                  <a:srgbClr val="009999"/>
                </a:solidFill>
                <a:latin typeface="Arial"/>
                <a:ea typeface="Arial"/>
                <a:cs typeface="Arial"/>
                <a:sym typeface="Arial"/>
              </a:rPr>
            </a:br>
            <a:r>
              <a:rPr lang="en-US" sz="2000" b="1" i="0" u="none" strike="noStrike" cap="none" dirty="0">
                <a:solidFill>
                  <a:srgbClr val="009999"/>
                </a:solidFill>
                <a:latin typeface="Arial"/>
                <a:ea typeface="Arial"/>
                <a:cs typeface="Arial"/>
                <a:sym typeface="Arial"/>
              </a:rPr>
              <a:t>( 1-2)</a:t>
            </a:r>
            <a:endParaRPr sz="1000" dirty="0"/>
          </a:p>
        </p:txBody>
      </p:sp>
      <p:sp>
        <p:nvSpPr>
          <p:cNvPr id="62" name="Google Shape;62;p4"/>
          <p:cNvSpPr txBox="1">
            <a:spLocks noGrp="1"/>
          </p:cNvSpPr>
          <p:nvPr>
            <p:ph type="body" idx="1"/>
          </p:nvPr>
        </p:nvSpPr>
        <p:spPr>
          <a:xfrm>
            <a:off x="780083" y="1471415"/>
            <a:ext cx="8229600" cy="355441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Arial"/>
              <a:buNone/>
            </a:pPr>
            <a:endParaRPr sz="3200" b="0" i="0" u="none" strike="noStrike" cap="none"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ts val="800"/>
              <a:buFont typeface="Arial"/>
              <a:buNone/>
            </a:pPr>
            <a:r>
              <a:rPr lang="en-US" sz="3200" b="0" i="0" u="none" strike="noStrike" cap="none" dirty="0">
                <a:solidFill>
                  <a:schemeClr val="dk1"/>
                </a:solidFill>
                <a:latin typeface="Arial"/>
                <a:ea typeface="Arial"/>
                <a:cs typeface="Arial"/>
                <a:sym typeface="Arial"/>
              </a:rPr>
              <a:t>Objective 4.1 Describe how knowledge, sensitivity, skills and values influence human communication within organizations</a:t>
            </a:r>
            <a:endParaRPr dirty="0"/>
          </a:p>
        </p:txBody>
      </p:sp>
      <p:pic>
        <p:nvPicPr>
          <p:cNvPr id="5" name="Picture 4">
            <a:extLst>
              <a:ext uri="{FF2B5EF4-FFF2-40B4-BE49-F238E27FC236}">
                <a16:creationId xmlns:a16="http://schemas.microsoft.com/office/drawing/2014/main" id="{B2FC4772-6B51-9946-A6CF-8C03891EAD48}"/>
              </a:ext>
            </a:extLst>
          </p:cNvPr>
          <p:cNvPicPr>
            <a:picLocks noChangeAspect="1"/>
          </p:cNvPicPr>
          <p:nvPr/>
        </p:nvPicPr>
        <p:blipFill>
          <a:blip r:embed="rId3"/>
          <a:stretch>
            <a:fillRect/>
          </a:stretch>
        </p:blipFill>
        <p:spPr>
          <a:xfrm>
            <a:off x="2415622" y="2924777"/>
            <a:ext cx="3917122" cy="3917122"/>
          </a:xfrm>
          <a:prstGeom prst="rect">
            <a:avLst/>
          </a:prstGeom>
        </p:spPr>
      </p:pic>
    </p:spTree>
  </p:cSld>
  <p:clrMapOvr>
    <a:masterClrMapping/>
  </p:clrMapOvr>
  <p:transition spd="slow">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16DC727-4D8D-D249-ABF3-B48E2787C46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12662" y="1938631"/>
            <a:ext cx="6921982" cy="4213195"/>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5" name="Google Shape;61;p4">
            <a:extLst>
              <a:ext uri="{FF2B5EF4-FFF2-40B4-BE49-F238E27FC236}">
                <a16:creationId xmlns:a16="http://schemas.microsoft.com/office/drawing/2014/main" id="{3B8FF660-34BC-0045-916C-99B154E36920}"/>
              </a:ext>
            </a:extLst>
          </p:cNvPr>
          <p:cNvSpPr txBox="1">
            <a:spLocks noGrp="1"/>
          </p:cNvSpPr>
          <p:nvPr>
            <p:ph type="title"/>
          </p:nvPr>
        </p:nvSpPr>
        <p:spPr>
          <a:xfrm>
            <a:off x="1912662" y="306146"/>
            <a:ext cx="8229600" cy="229711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2000" b="1" i="0" u="none" strike="noStrike" cap="none" dirty="0">
                <a:solidFill>
                  <a:srgbClr val="009999"/>
                </a:solidFill>
                <a:latin typeface="Arial"/>
                <a:ea typeface="Arial"/>
                <a:cs typeface="Arial"/>
                <a:sym typeface="Arial"/>
              </a:rPr>
              <a:t>Organizational Communication: </a:t>
            </a:r>
            <a:br>
              <a:rPr lang="ar-SA" sz="2000" b="1" i="0" u="none" strike="noStrike" cap="none" dirty="0">
                <a:solidFill>
                  <a:srgbClr val="009999"/>
                </a:solidFill>
                <a:latin typeface="Arial"/>
                <a:ea typeface="Arial"/>
                <a:cs typeface="Arial"/>
                <a:sym typeface="Arial"/>
              </a:rPr>
            </a:br>
            <a:r>
              <a:rPr lang="en-US" sz="2000" b="1" i="0" u="none" strike="noStrike" cap="none" dirty="0">
                <a:solidFill>
                  <a:srgbClr val="009999"/>
                </a:solidFill>
                <a:latin typeface="Arial"/>
                <a:ea typeface="Arial"/>
                <a:cs typeface="Arial"/>
                <a:sym typeface="Arial"/>
              </a:rPr>
              <a:t>Values and Ethical Communication Behaviors ( 2-2) </a:t>
            </a:r>
            <a:endParaRPr sz="1000" dirty="0"/>
          </a:p>
        </p:txBody>
      </p:sp>
      <p:sp>
        <p:nvSpPr>
          <p:cNvPr id="6" name="Right Arrow 5">
            <a:extLst>
              <a:ext uri="{FF2B5EF4-FFF2-40B4-BE49-F238E27FC236}">
                <a16:creationId xmlns:a16="http://schemas.microsoft.com/office/drawing/2014/main" id="{E10A350D-2775-CF49-A76B-E65CA8C88DEA}"/>
              </a:ext>
            </a:extLst>
          </p:cNvPr>
          <p:cNvSpPr/>
          <p:nvPr/>
        </p:nvSpPr>
        <p:spPr>
          <a:xfrm rot="5400000">
            <a:off x="1908496" y="1500310"/>
            <a:ext cx="374102" cy="195373"/>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Arrow 6">
            <a:extLst>
              <a:ext uri="{FF2B5EF4-FFF2-40B4-BE49-F238E27FC236}">
                <a16:creationId xmlns:a16="http://schemas.microsoft.com/office/drawing/2014/main" id="{709C8E04-8693-0441-AE7F-63A5A0D5B4C8}"/>
              </a:ext>
            </a:extLst>
          </p:cNvPr>
          <p:cNvSpPr/>
          <p:nvPr/>
        </p:nvSpPr>
        <p:spPr>
          <a:xfrm rot="5400000">
            <a:off x="7123228" y="1544066"/>
            <a:ext cx="374101" cy="195373"/>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Clr>
                <a:srgbClr val="000000"/>
              </a:buClr>
              <a:buFont typeface="Arial"/>
            </a:pPr>
            <a:endParaRPr lang="en-US"/>
          </a:p>
        </p:txBody>
      </p:sp>
    </p:spTree>
    <p:extLst>
      <p:ext uri="{BB962C8B-B14F-4D97-AF65-F5344CB8AC3E}">
        <p14:creationId xmlns:p14="http://schemas.microsoft.com/office/powerpoint/2010/main" val="3986456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F57B0-6962-AD4E-BA87-D117F3D1779A}"/>
              </a:ext>
            </a:extLst>
          </p:cNvPr>
          <p:cNvSpPr>
            <a:spLocks noGrp="1"/>
          </p:cNvSpPr>
          <p:nvPr>
            <p:ph type="title"/>
          </p:nvPr>
        </p:nvSpPr>
        <p:spPr>
          <a:xfrm>
            <a:off x="2029546" y="150630"/>
            <a:ext cx="6564489" cy="999948"/>
          </a:xfrm>
        </p:spPr>
        <p:txBody>
          <a:bodyPr/>
          <a:lstStyle/>
          <a:p>
            <a:r>
              <a:rPr lang="en-US" sz="3600" b="1" dirty="0">
                <a:solidFill>
                  <a:srgbClr val="009999"/>
                </a:solidFill>
              </a:rPr>
              <a:t>Clash between individual and organization values</a:t>
            </a:r>
          </a:p>
        </p:txBody>
      </p:sp>
      <p:pic>
        <p:nvPicPr>
          <p:cNvPr id="4" name="Picture 3">
            <a:extLst>
              <a:ext uri="{FF2B5EF4-FFF2-40B4-BE49-F238E27FC236}">
                <a16:creationId xmlns:a16="http://schemas.microsoft.com/office/drawing/2014/main" id="{3329E711-E4EE-4246-82BD-1A353A417640}"/>
              </a:ext>
            </a:extLst>
          </p:cNvPr>
          <p:cNvPicPr>
            <a:picLocks noChangeAspect="1"/>
          </p:cNvPicPr>
          <p:nvPr/>
        </p:nvPicPr>
        <p:blipFill>
          <a:blip r:embed="rId2"/>
          <a:stretch>
            <a:fillRect/>
          </a:stretch>
        </p:blipFill>
        <p:spPr>
          <a:xfrm>
            <a:off x="1731505" y="2175606"/>
            <a:ext cx="6805102" cy="402496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Right Arrow 4">
            <a:extLst>
              <a:ext uri="{FF2B5EF4-FFF2-40B4-BE49-F238E27FC236}">
                <a16:creationId xmlns:a16="http://schemas.microsoft.com/office/drawing/2014/main" id="{33997539-364E-554E-83D1-BE045D28A4E7}"/>
              </a:ext>
            </a:extLst>
          </p:cNvPr>
          <p:cNvSpPr/>
          <p:nvPr/>
        </p:nvSpPr>
        <p:spPr>
          <a:xfrm rot="5400000">
            <a:off x="1797165" y="1611639"/>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a:extLst>
              <a:ext uri="{FF2B5EF4-FFF2-40B4-BE49-F238E27FC236}">
                <a16:creationId xmlns:a16="http://schemas.microsoft.com/office/drawing/2014/main" id="{B96D3D29-5246-8E40-A3B8-88A0DDB32017}"/>
              </a:ext>
            </a:extLst>
          </p:cNvPr>
          <p:cNvSpPr/>
          <p:nvPr/>
        </p:nvSpPr>
        <p:spPr>
          <a:xfrm rot="5400000">
            <a:off x="7011897" y="1655396"/>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Clr>
                <a:srgbClr val="000000"/>
              </a:buClr>
              <a:buFont typeface="Arial"/>
            </a:pPr>
            <a:endParaRPr lang="en-US"/>
          </a:p>
        </p:txBody>
      </p:sp>
    </p:spTree>
    <p:extLst>
      <p:ext uri="{BB962C8B-B14F-4D97-AF65-F5344CB8AC3E}">
        <p14:creationId xmlns:p14="http://schemas.microsoft.com/office/powerpoint/2010/main" val="342205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89F39-5497-8C4E-AC7E-DFE293A4F176}"/>
              </a:ext>
            </a:extLst>
          </p:cNvPr>
          <p:cNvSpPr>
            <a:spLocks noGrp="1"/>
          </p:cNvSpPr>
          <p:nvPr>
            <p:ph type="title"/>
          </p:nvPr>
        </p:nvSpPr>
        <p:spPr>
          <a:xfrm>
            <a:off x="2063452" y="286503"/>
            <a:ext cx="8229600" cy="1143000"/>
          </a:xfrm>
        </p:spPr>
        <p:txBody>
          <a:bodyPr/>
          <a:lstStyle/>
          <a:p>
            <a:r>
              <a:rPr lang="en-US" sz="2800" b="1" dirty="0">
                <a:solidFill>
                  <a:srgbClr val="009999"/>
                </a:solidFill>
              </a:rPr>
              <a:t>Tendency to view values and ethics </a:t>
            </a:r>
            <a:br>
              <a:rPr lang="ar-SA" sz="2800" b="1" dirty="0">
                <a:solidFill>
                  <a:srgbClr val="009999"/>
                </a:solidFill>
              </a:rPr>
            </a:br>
            <a:r>
              <a:rPr lang="en-US" sz="2800" b="1" dirty="0">
                <a:solidFill>
                  <a:srgbClr val="009999"/>
                </a:solidFill>
              </a:rPr>
              <a:t>from our specific cultural perspectives</a:t>
            </a:r>
            <a:br>
              <a:rPr lang="en-US" sz="1100" dirty="0"/>
            </a:br>
            <a:endParaRPr lang="en-US" sz="1100" dirty="0"/>
          </a:p>
        </p:txBody>
      </p:sp>
      <p:pic>
        <p:nvPicPr>
          <p:cNvPr id="4" name="Picture 3">
            <a:extLst>
              <a:ext uri="{FF2B5EF4-FFF2-40B4-BE49-F238E27FC236}">
                <a16:creationId xmlns:a16="http://schemas.microsoft.com/office/drawing/2014/main" id="{88B95EC4-B7BA-D94E-A415-70AAA5E5661E}"/>
              </a:ext>
            </a:extLst>
          </p:cNvPr>
          <p:cNvPicPr>
            <a:picLocks noChangeAspect="1"/>
          </p:cNvPicPr>
          <p:nvPr/>
        </p:nvPicPr>
        <p:blipFill>
          <a:blip r:embed="rId2"/>
          <a:stretch>
            <a:fillRect/>
          </a:stretch>
        </p:blipFill>
        <p:spPr>
          <a:xfrm>
            <a:off x="1601977" y="2185987"/>
            <a:ext cx="6713348" cy="377625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060735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F3FF749-581C-F64B-A73D-13165E0C85A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587" t="-730"/>
          <a:stretch/>
        </p:blipFill>
        <p:spPr>
          <a:xfrm>
            <a:off x="2146852" y="224869"/>
            <a:ext cx="2517913" cy="141840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7" name="Picture 6">
            <a:extLst>
              <a:ext uri="{FF2B5EF4-FFF2-40B4-BE49-F238E27FC236}">
                <a16:creationId xmlns:a16="http://schemas.microsoft.com/office/drawing/2014/main" id="{5E46558F-5B38-ED42-AAA3-7AE8686B141B}"/>
              </a:ext>
            </a:extLst>
          </p:cNvPr>
          <p:cNvPicPr>
            <a:picLocks noChangeAspect="1"/>
          </p:cNvPicPr>
          <p:nvPr/>
        </p:nvPicPr>
        <p:blipFill>
          <a:blip r:embed="rId4"/>
          <a:stretch>
            <a:fillRect/>
          </a:stretch>
        </p:blipFill>
        <p:spPr>
          <a:xfrm>
            <a:off x="4297159" y="1860761"/>
            <a:ext cx="4765953" cy="325877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8" name="Multiply 7">
            <a:extLst>
              <a:ext uri="{FF2B5EF4-FFF2-40B4-BE49-F238E27FC236}">
                <a16:creationId xmlns:a16="http://schemas.microsoft.com/office/drawing/2014/main" id="{A65281D2-751D-5E46-B4B5-D6EFE8AB7198}"/>
              </a:ext>
            </a:extLst>
          </p:cNvPr>
          <p:cNvSpPr/>
          <p:nvPr/>
        </p:nvSpPr>
        <p:spPr>
          <a:xfrm>
            <a:off x="2189310" y="724870"/>
            <a:ext cx="693560" cy="671512"/>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9" name="Multiply 8">
            <a:extLst>
              <a:ext uri="{FF2B5EF4-FFF2-40B4-BE49-F238E27FC236}">
                <a16:creationId xmlns:a16="http://schemas.microsoft.com/office/drawing/2014/main" id="{CC9727F7-E4ED-0F4A-83E3-24979653A998}"/>
              </a:ext>
            </a:extLst>
          </p:cNvPr>
          <p:cNvSpPr/>
          <p:nvPr/>
        </p:nvSpPr>
        <p:spPr>
          <a:xfrm>
            <a:off x="3137359" y="1149493"/>
            <a:ext cx="693560" cy="671512"/>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pic>
        <p:nvPicPr>
          <p:cNvPr id="6" name="Picture 5">
            <a:extLst>
              <a:ext uri="{FF2B5EF4-FFF2-40B4-BE49-F238E27FC236}">
                <a16:creationId xmlns:a16="http://schemas.microsoft.com/office/drawing/2014/main" id="{1E87EC10-F191-B343-BBDE-449A4D2BD38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4698" y="3854272"/>
            <a:ext cx="3231598" cy="2584122"/>
          </a:xfrm>
          <a:prstGeom prst="rect">
            <a:avLst/>
          </a:prstGeom>
        </p:spPr>
      </p:pic>
      <p:pic>
        <p:nvPicPr>
          <p:cNvPr id="10" name="Picture 9">
            <a:extLst>
              <a:ext uri="{FF2B5EF4-FFF2-40B4-BE49-F238E27FC236}">
                <a16:creationId xmlns:a16="http://schemas.microsoft.com/office/drawing/2014/main" id="{0A102BED-4F54-AA4D-9ECE-3343F4E8D34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350526" y="2145169"/>
            <a:ext cx="1686871" cy="1686871"/>
          </a:xfrm>
          <a:prstGeom prst="rect">
            <a:avLst/>
          </a:prstGeom>
        </p:spPr>
      </p:pic>
      <p:pic>
        <p:nvPicPr>
          <p:cNvPr id="15" name="Picture 14">
            <a:extLst>
              <a:ext uri="{FF2B5EF4-FFF2-40B4-BE49-F238E27FC236}">
                <a16:creationId xmlns:a16="http://schemas.microsoft.com/office/drawing/2014/main" id="{950AB598-7552-D74C-9123-F6352462312B}"/>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84523" y="1643270"/>
            <a:ext cx="2690671" cy="2690671"/>
          </a:xfrm>
          <a:prstGeom prst="rect">
            <a:avLst/>
          </a:prstGeom>
        </p:spPr>
      </p:pic>
      <p:pic>
        <p:nvPicPr>
          <p:cNvPr id="17" name="Picture 16">
            <a:extLst>
              <a:ext uri="{FF2B5EF4-FFF2-40B4-BE49-F238E27FC236}">
                <a16:creationId xmlns:a16="http://schemas.microsoft.com/office/drawing/2014/main" id="{CA0903B5-20F5-404E-84B8-35E85E76AF2A}"/>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193961" y="5403940"/>
            <a:ext cx="1600489" cy="1600489"/>
          </a:xfrm>
          <a:prstGeom prst="rect">
            <a:avLst/>
          </a:prstGeom>
        </p:spPr>
      </p:pic>
      <p:pic>
        <p:nvPicPr>
          <p:cNvPr id="20" name="Picture 19">
            <a:extLst>
              <a:ext uri="{FF2B5EF4-FFF2-40B4-BE49-F238E27FC236}">
                <a16:creationId xmlns:a16="http://schemas.microsoft.com/office/drawing/2014/main" id="{E8D3C12E-DD76-974C-9D40-77E868A08639}"/>
              </a:ext>
            </a:extLst>
          </p:cNvPr>
          <p:cNvPicPr>
            <a:picLocks noChangeAspect="1"/>
          </p:cNvPicPr>
          <p:nvPr/>
        </p:nvPicPr>
        <p:blipFill>
          <a:blip r:embed="rId9"/>
          <a:stretch>
            <a:fillRect/>
          </a:stretch>
        </p:blipFill>
        <p:spPr>
          <a:xfrm>
            <a:off x="4932506" y="5974"/>
            <a:ext cx="3886200" cy="2082800"/>
          </a:xfrm>
          <a:prstGeom prst="rect">
            <a:avLst/>
          </a:prstGeom>
        </p:spPr>
      </p:pic>
      <p:pic>
        <p:nvPicPr>
          <p:cNvPr id="21" name="Picture 20">
            <a:extLst>
              <a:ext uri="{FF2B5EF4-FFF2-40B4-BE49-F238E27FC236}">
                <a16:creationId xmlns:a16="http://schemas.microsoft.com/office/drawing/2014/main" id="{0A35D83B-C550-0940-8EB3-938A27B2EDEB}"/>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5211418" y="5163337"/>
            <a:ext cx="1975678" cy="1975678"/>
          </a:xfrm>
          <a:prstGeom prst="rect">
            <a:avLst/>
          </a:prstGeom>
        </p:spPr>
      </p:pic>
    </p:spTree>
    <p:extLst>
      <p:ext uri="{BB962C8B-B14F-4D97-AF65-F5344CB8AC3E}">
        <p14:creationId xmlns:p14="http://schemas.microsoft.com/office/powerpoint/2010/main" val="982970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BA84A-688F-CD44-8B7B-195637E85A41}"/>
              </a:ext>
            </a:extLst>
          </p:cNvPr>
          <p:cNvSpPr>
            <a:spLocks noGrp="1"/>
          </p:cNvSpPr>
          <p:nvPr>
            <p:ph type="title"/>
          </p:nvPr>
        </p:nvSpPr>
        <p:spPr>
          <a:xfrm>
            <a:off x="2122310" y="399526"/>
            <a:ext cx="6564489" cy="999948"/>
          </a:xfrm>
        </p:spPr>
        <p:txBody>
          <a:bodyPr/>
          <a:lstStyle/>
          <a:p>
            <a:pPr>
              <a:buClr>
                <a:srgbClr val="009999"/>
              </a:buClr>
              <a:buSzPts val="900"/>
            </a:pPr>
            <a:r>
              <a:rPr lang="en-US" sz="2000" b="1" dirty="0">
                <a:solidFill>
                  <a:srgbClr val="009999"/>
                </a:solidFill>
              </a:rPr>
              <a:t>Imposing our values on complicated organizational issues</a:t>
            </a:r>
          </a:p>
        </p:txBody>
      </p:sp>
      <p:pic>
        <p:nvPicPr>
          <p:cNvPr id="4" name="Picture 3">
            <a:extLst>
              <a:ext uri="{FF2B5EF4-FFF2-40B4-BE49-F238E27FC236}">
                <a16:creationId xmlns:a16="http://schemas.microsoft.com/office/drawing/2014/main" id="{5C7814A3-A1D8-214A-9073-1B3FB5D85FCC}"/>
              </a:ext>
            </a:extLst>
          </p:cNvPr>
          <p:cNvPicPr>
            <a:picLocks noChangeAspect="1"/>
          </p:cNvPicPr>
          <p:nvPr/>
        </p:nvPicPr>
        <p:blipFill>
          <a:blip r:embed="rId2"/>
          <a:stretch>
            <a:fillRect/>
          </a:stretch>
        </p:blipFill>
        <p:spPr>
          <a:xfrm>
            <a:off x="1596288" y="2192832"/>
            <a:ext cx="6563532" cy="376133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Right Arrow 4">
            <a:extLst>
              <a:ext uri="{FF2B5EF4-FFF2-40B4-BE49-F238E27FC236}">
                <a16:creationId xmlns:a16="http://schemas.microsoft.com/office/drawing/2014/main" id="{B0C15812-F74B-F64C-9A50-B5B88272D36A}"/>
              </a:ext>
            </a:extLst>
          </p:cNvPr>
          <p:cNvSpPr/>
          <p:nvPr/>
        </p:nvSpPr>
        <p:spPr>
          <a:xfrm rot="5400000">
            <a:off x="1797165" y="1611639"/>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a:extLst>
              <a:ext uri="{FF2B5EF4-FFF2-40B4-BE49-F238E27FC236}">
                <a16:creationId xmlns:a16="http://schemas.microsoft.com/office/drawing/2014/main" id="{E555A11D-29B7-814D-A419-1AF7EFCC2862}"/>
              </a:ext>
            </a:extLst>
          </p:cNvPr>
          <p:cNvSpPr/>
          <p:nvPr/>
        </p:nvSpPr>
        <p:spPr>
          <a:xfrm rot="5400000">
            <a:off x="7011897" y="1655396"/>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25534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34A5AF0-2638-6B40-B0B0-727DEF8D4FBC}"/>
              </a:ext>
            </a:extLst>
          </p:cNvPr>
          <p:cNvPicPr>
            <a:picLocks noChangeAspect="1"/>
          </p:cNvPicPr>
          <p:nvPr/>
        </p:nvPicPr>
        <p:blipFill>
          <a:blip r:embed="rId5"/>
          <a:stretch>
            <a:fillRect/>
          </a:stretch>
        </p:blipFill>
        <p:spPr>
          <a:xfrm>
            <a:off x="1073950" y="1822657"/>
            <a:ext cx="4481162" cy="4481162"/>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5" name="الحبتور Ethics .mp4">
            <a:hlinkClick r:id="" action="ppaction://media"/>
            <a:extLst>
              <a:ext uri="{FF2B5EF4-FFF2-40B4-BE49-F238E27FC236}">
                <a16:creationId xmlns:a16="http://schemas.microsoft.com/office/drawing/2014/main" id="{7A7CB908-D9DC-254A-88E9-57B4DDE3EF6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6"/>
          <a:srcRect l="26356" r="25593"/>
          <a:stretch/>
        </p:blipFill>
        <p:spPr>
          <a:xfrm>
            <a:off x="5392817" y="2133054"/>
            <a:ext cx="2466498" cy="3849823"/>
          </a:xfrm>
          <a:prstGeom prst="rect">
            <a:avLst/>
          </a:prstGeom>
          <a:ln w="9525" cap="flat">
            <a:solidFill>
              <a:srgbClr val="383838"/>
            </a:solidFill>
          </a:ln>
          <a:effectLst>
            <a:outerShdw blurRad="152400" dist="317500" dir="6000000" sx="105000" sy="105000" algn="tl" rotWithShape="0">
              <a:srgbClr val="000000">
                <a:alpha val="30000"/>
              </a:srgbClr>
            </a:outerShdw>
          </a:effectLst>
          <a:scene3d>
            <a:camera prst="perspectiveRight" fov="2100000">
              <a:rot lat="0" lon="20400000" rev="0"/>
            </a:camera>
            <a:lightRig rig="threePt" dir="t"/>
          </a:scene3d>
          <a:sp3d extrusionH="889000" prstMaterial="matte">
            <a:extrusionClr>
              <a:srgbClr val="777777"/>
            </a:extrusionClr>
          </a:sp3d>
        </p:spPr>
      </p:pic>
      <p:sp>
        <p:nvSpPr>
          <p:cNvPr id="2" name="Rectangle 1">
            <a:extLst>
              <a:ext uri="{FF2B5EF4-FFF2-40B4-BE49-F238E27FC236}">
                <a16:creationId xmlns:a16="http://schemas.microsoft.com/office/drawing/2014/main" id="{6B34A82E-0DE4-9D4F-A347-0AF6A5507B33}"/>
              </a:ext>
            </a:extLst>
          </p:cNvPr>
          <p:cNvSpPr/>
          <p:nvPr/>
        </p:nvSpPr>
        <p:spPr>
          <a:xfrm>
            <a:off x="2054087" y="258701"/>
            <a:ext cx="8083825" cy="1508105"/>
          </a:xfrm>
          <a:prstGeom prst="rect">
            <a:avLst/>
          </a:prstGeom>
        </p:spPr>
        <p:txBody>
          <a:bodyPr wrap="square">
            <a:spAutoFit/>
          </a:bodyPr>
          <a:lstStyle/>
          <a:p>
            <a:pPr>
              <a:buClr>
                <a:srgbClr val="009999"/>
              </a:buClr>
              <a:buSzPts val="900"/>
            </a:pPr>
            <a:r>
              <a:rPr lang="en-US" sz="2800" b="1" dirty="0">
                <a:solidFill>
                  <a:srgbClr val="009999"/>
                </a:solidFill>
              </a:rPr>
              <a:t>Objective 4.2 Describe Individual </a:t>
            </a:r>
          </a:p>
          <a:p>
            <a:pPr>
              <a:buClr>
                <a:srgbClr val="009999"/>
              </a:buClr>
              <a:buSzPts val="900"/>
            </a:pPr>
            <a:r>
              <a:rPr lang="en-US" sz="2800" b="1" dirty="0">
                <a:solidFill>
                  <a:srgbClr val="009999"/>
                </a:solidFill>
              </a:rPr>
              <a:t>And Organizational Values  </a:t>
            </a:r>
          </a:p>
          <a:p>
            <a:pPr>
              <a:buClr>
                <a:srgbClr val="009999"/>
              </a:buClr>
              <a:buSzPts val="900"/>
            </a:pPr>
            <a:r>
              <a:rPr lang="en-US" sz="3600" b="1" dirty="0">
                <a:solidFill>
                  <a:srgbClr val="009999"/>
                </a:solidFill>
              </a:rPr>
              <a:t>	</a:t>
            </a:r>
          </a:p>
        </p:txBody>
      </p:sp>
      <p:sp>
        <p:nvSpPr>
          <p:cNvPr id="6" name="Right Arrow 5">
            <a:extLst>
              <a:ext uri="{FF2B5EF4-FFF2-40B4-BE49-F238E27FC236}">
                <a16:creationId xmlns:a16="http://schemas.microsoft.com/office/drawing/2014/main" id="{77B8972A-11AE-C647-AB50-B60D2858011B}"/>
              </a:ext>
            </a:extLst>
          </p:cNvPr>
          <p:cNvSpPr/>
          <p:nvPr/>
        </p:nvSpPr>
        <p:spPr>
          <a:xfrm rot="5400000">
            <a:off x="3153617" y="1474860"/>
            <a:ext cx="312105" cy="271791"/>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Arrow 6">
            <a:extLst>
              <a:ext uri="{FF2B5EF4-FFF2-40B4-BE49-F238E27FC236}">
                <a16:creationId xmlns:a16="http://schemas.microsoft.com/office/drawing/2014/main" id="{87C21629-A741-A644-B99C-D1E89331BEDC}"/>
              </a:ext>
            </a:extLst>
          </p:cNvPr>
          <p:cNvSpPr/>
          <p:nvPr/>
        </p:nvSpPr>
        <p:spPr>
          <a:xfrm rot="5400000">
            <a:off x="7011897" y="1655396"/>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10082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13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fill="hold" display="0">
                  <p:stCondLst>
                    <p:cond delay="indefinite"/>
                  </p:stCondLst>
                </p:cTn>
                <p:tgtEl>
                  <p:spTgt spid="5"/>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5A174-2CE0-5140-A0E4-D059D9F40862}"/>
              </a:ext>
            </a:extLst>
          </p:cNvPr>
          <p:cNvSpPr>
            <a:spLocks noGrp="1"/>
          </p:cNvSpPr>
          <p:nvPr>
            <p:ph type="title"/>
          </p:nvPr>
        </p:nvSpPr>
        <p:spPr>
          <a:xfrm>
            <a:off x="2050870" y="498508"/>
            <a:ext cx="6564489" cy="999948"/>
          </a:xfrm>
        </p:spPr>
        <p:txBody>
          <a:bodyPr/>
          <a:lstStyle/>
          <a:p>
            <a:pPr lvl="0">
              <a:spcBef>
                <a:spcPts val="640"/>
              </a:spcBef>
            </a:pPr>
            <a:r>
              <a:rPr lang="en-US" sz="3600" b="1" dirty="0">
                <a:solidFill>
                  <a:srgbClr val="009999"/>
                </a:solidFill>
              </a:rPr>
              <a:t>Organizational Values </a:t>
            </a:r>
            <a:br>
              <a:rPr lang="en-US" dirty="0">
                <a:solidFill>
                  <a:schemeClr val="dk1"/>
                </a:solidFill>
              </a:rPr>
            </a:br>
            <a:r>
              <a:rPr lang="en-US" dirty="0">
                <a:solidFill>
                  <a:schemeClr val="dk1"/>
                </a:solidFill>
              </a:rPr>
              <a:t>	</a:t>
            </a:r>
            <a:br>
              <a:rPr lang="en-US" dirty="0"/>
            </a:br>
            <a:endParaRPr lang="en-US" dirty="0"/>
          </a:p>
        </p:txBody>
      </p:sp>
      <p:pic>
        <p:nvPicPr>
          <p:cNvPr id="5" name="Picture 4">
            <a:extLst>
              <a:ext uri="{FF2B5EF4-FFF2-40B4-BE49-F238E27FC236}">
                <a16:creationId xmlns:a16="http://schemas.microsoft.com/office/drawing/2014/main" id="{C4304C4F-B012-D24C-A465-5E849711451C}"/>
              </a:ext>
            </a:extLst>
          </p:cNvPr>
          <p:cNvPicPr>
            <a:picLocks noChangeAspect="1"/>
          </p:cNvPicPr>
          <p:nvPr/>
        </p:nvPicPr>
        <p:blipFill>
          <a:blip r:embed="rId2"/>
          <a:stretch>
            <a:fillRect/>
          </a:stretch>
        </p:blipFill>
        <p:spPr>
          <a:xfrm>
            <a:off x="1558061" y="2199860"/>
            <a:ext cx="6645151" cy="382905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Right Arrow 2">
            <a:extLst>
              <a:ext uri="{FF2B5EF4-FFF2-40B4-BE49-F238E27FC236}">
                <a16:creationId xmlns:a16="http://schemas.microsoft.com/office/drawing/2014/main" id="{E684C131-635D-864D-B84C-C10663FBE0C3}"/>
              </a:ext>
            </a:extLst>
          </p:cNvPr>
          <p:cNvSpPr/>
          <p:nvPr/>
        </p:nvSpPr>
        <p:spPr>
          <a:xfrm rot="5400000">
            <a:off x="1797165" y="1611639"/>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a:extLst>
              <a:ext uri="{FF2B5EF4-FFF2-40B4-BE49-F238E27FC236}">
                <a16:creationId xmlns:a16="http://schemas.microsoft.com/office/drawing/2014/main" id="{27CE0ED2-DF39-104A-9E3F-77CCD872D0B3}"/>
              </a:ext>
            </a:extLst>
          </p:cNvPr>
          <p:cNvSpPr/>
          <p:nvPr/>
        </p:nvSpPr>
        <p:spPr>
          <a:xfrm rot="5400000">
            <a:off x="7011897" y="1655396"/>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Clr>
                <a:srgbClr val="000000"/>
              </a:buClr>
              <a:buFont typeface="Arial"/>
            </a:pPr>
            <a:endParaRPr lang="en-US"/>
          </a:p>
        </p:txBody>
      </p:sp>
    </p:spTree>
    <p:extLst>
      <p:ext uri="{BB962C8B-B14F-4D97-AF65-F5344CB8AC3E}">
        <p14:creationId xmlns:p14="http://schemas.microsoft.com/office/powerpoint/2010/main" val="1976090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7"/>
          <p:cNvSpPr txBox="1">
            <a:spLocks noGrp="1"/>
          </p:cNvSpPr>
          <p:nvPr>
            <p:ph type="title"/>
          </p:nvPr>
        </p:nvSpPr>
        <p:spPr>
          <a:xfrm>
            <a:off x="2043112" y="174622"/>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3600" b="1" i="0" u="none" strike="noStrike" cap="none" dirty="0">
                <a:solidFill>
                  <a:srgbClr val="009999"/>
                </a:solidFill>
                <a:latin typeface="Arial"/>
                <a:ea typeface="Arial"/>
                <a:cs typeface="Arial"/>
                <a:sym typeface="Arial"/>
              </a:rPr>
              <a:t>4.2 Values In Organizational Communication </a:t>
            </a:r>
            <a:r>
              <a:rPr lang="en-US" sz="2400" b="1" i="0" u="none" strike="noStrike" cap="none" dirty="0">
                <a:solidFill>
                  <a:srgbClr val="009999"/>
                </a:solidFill>
                <a:latin typeface="Arial"/>
                <a:ea typeface="Arial"/>
                <a:cs typeface="Arial"/>
                <a:sym typeface="Arial"/>
              </a:rPr>
              <a:t>(1 of 3)</a:t>
            </a:r>
            <a:endParaRPr dirty="0"/>
          </a:p>
        </p:txBody>
      </p:sp>
      <p:sp>
        <p:nvSpPr>
          <p:cNvPr id="86" name="Google Shape;86;p7"/>
          <p:cNvSpPr txBox="1">
            <a:spLocks noGrp="1"/>
          </p:cNvSpPr>
          <p:nvPr>
            <p:ph type="body" idx="1"/>
          </p:nvPr>
        </p:nvSpPr>
        <p:spPr>
          <a:xfrm>
            <a:off x="457200" y="2000250"/>
            <a:ext cx="8229600" cy="4125911"/>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a:t>
            </a:r>
            <a:endParaRPr dirty="0"/>
          </a:p>
        </p:txBody>
      </p:sp>
      <p:sp>
        <p:nvSpPr>
          <p:cNvPr id="4" name="Rectangle 3">
            <a:extLst>
              <a:ext uri="{FF2B5EF4-FFF2-40B4-BE49-F238E27FC236}">
                <a16:creationId xmlns:a16="http://schemas.microsoft.com/office/drawing/2014/main" id="{C4CC79EF-0760-DB49-9268-C02BF3587721}"/>
              </a:ext>
            </a:extLst>
          </p:cNvPr>
          <p:cNvSpPr/>
          <p:nvPr/>
        </p:nvSpPr>
        <p:spPr>
          <a:xfrm>
            <a:off x="2842189" y="4515223"/>
            <a:ext cx="4572000" cy="1951303"/>
          </a:xfrm>
          <a:prstGeom prst="rect">
            <a:avLst/>
          </a:prstGeom>
        </p:spPr>
        <p:txBody>
          <a:bodyPr>
            <a:spAutoFit/>
          </a:bodyPr>
          <a:lstStyle/>
          <a:p>
            <a:pPr marL="381000" lvl="1">
              <a:lnSpc>
                <a:spcPct val="80000"/>
              </a:lnSpc>
              <a:spcBef>
                <a:spcPts val="360"/>
              </a:spcBef>
              <a:buClr>
                <a:schemeClr val="dk1"/>
              </a:buClr>
              <a:buSzPts val="1200"/>
            </a:pPr>
            <a:endParaRPr lang="en-US" dirty="0"/>
          </a:p>
          <a:p>
            <a:pPr lvl="0">
              <a:lnSpc>
                <a:spcPct val="80000"/>
              </a:lnSpc>
              <a:buClr>
                <a:schemeClr val="dk1"/>
              </a:buClr>
              <a:buSzPts val="300"/>
            </a:pPr>
            <a:r>
              <a:rPr lang="en-US" sz="1200" dirty="0"/>
              <a:t>   – </a:t>
            </a:r>
            <a:r>
              <a:rPr lang="en-US" sz="2400" b="1" dirty="0"/>
              <a:t>Organizational values </a:t>
            </a:r>
          </a:p>
          <a:p>
            <a:pPr lvl="0">
              <a:lnSpc>
                <a:spcPct val="80000"/>
              </a:lnSpc>
              <a:buClr>
                <a:schemeClr val="dk1"/>
              </a:buClr>
              <a:buSzPts val="300"/>
            </a:pPr>
            <a:endParaRPr lang="en-US" dirty="0"/>
          </a:p>
          <a:p>
            <a:pPr marL="457200" lvl="1" indent="-76200">
              <a:lnSpc>
                <a:spcPct val="80000"/>
              </a:lnSpc>
              <a:spcBef>
                <a:spcPts val="360"/>
              </a:spcBef>
              <a:buClr>
                <a:schemeClr val="dk1"/>
              </a:buClr>
              <a:buSzPts val="1200"/>
              <a:buFont typeface="Arial"/>
              <a:buChar char="•"/>
            </a:pPr>
            <a:r>
              <a:rPr lang="en-US" sz="1200" dirty="0"/>
              <a:t> </a:t>
            </a:r>
            <a:r>
              <a:rPr lang="en-US" sz="1200" dirty="0">
                <a:solidFill>
                  <a:schemeClr val="dk1"/>
                </a:solidFill>
              </a:rPr>
              <a:t>Bedrock of an organization’s culture</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Transmitted, maintained, changed through</a:t>
            </a:r>
          </a:p>
          <a:p>
            <a:pPr marL="381000" lvl="1">
              <a:lnSpc>
                <a:spcPct val="80000"/>
              </a:lnSpc>
              <a:spcBef>
                <a:spcPts val="360"/>
              </a:spcBef>
              <a:buClr>
                <a:schemeClr val="dk1"/>
              </a:buClr>
              <a:buSzPts val="1200"/>
            </a:pPr>
            <a:r>
              <a:rPr lang="en-US" sz="1200" dirty="0">
                <a:solidFill>
                  <a:schemeClr val="dk1"/>
                </a:solidFill>
              </a:rPr>
              <a:t>    organizational communication processes</a:t>
            </a:r>
          </a:p>
          <a:p>
            <a:pPr marL="381000" lvl="1">
              <a:lnSpc>
                <a:spcPct val="80000"/>
              </a:lnSpc>
              <a:spcBef>
                <a:spcPts val="360"/>
              </a:spcBef>
              <a:buClr>
                <a:schemeClr val="dk1"/>
              </a:buClr>
              <a:buSzPts val="1200"/>
            </a:pP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Influences behaviors of current members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Influences hiring decisions</a:t>
            </a:r>
            <a:endParaRPr lang="en-US" dirty="0"/>
          </a:p>
        </p:txBody>
      </p:sp>
      <p:pic>
        <p:nvPicPr>
          <p:cNvPr id="7" name="Picture 6">
            <a:extLst>
              <a:ext uri="{FF2B5EF4-FFF2-40B4-BE49-F238E27FC236}">
                <a16:creationId xmlns:a16="http://schemas.microsoft.com/office/drawing/2014/main" id="{3A12BF75-E68D-7343-87B9-ED2D37F1B2C9}"/>
              </a:ext>
            </a:extLst>
          </p:cNvPr>
          <p:cNvPicPr>
            <a:picLocks noChangeAspect="1"/>
          </p:cNvPicPr>
          <p:nvPr/>
        </p:nvPicPr>
        <p:blipFill>
          <a:blip r:embed="rId3"/>
          <a:stretch>
            <a:fillRect/>
          </a:stretch>
        </p:blipFill>
        <p:spPr>
          <a:xfrm>
            <a:off x="654050" y="1422363"/>
            <a:ext cx="7835900" cy="3365500"/>
          </a:xfrm>
          <a:prstGeom prst="rect">
            <a:avLst/>
          </a:prstGeom>
        </p:spPr>
      </p:pic>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A3788F-70F3-E946-BBDE-26D05F60FCD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56729" y="2190956"/>
            <a:ext cx="7801508" cy="369302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6" name="Rectangle 5">
            <a:extLst>
              <a:ext uri="{FF2B5EF4-FFF2-40B4-BE49-F238E27FC236}">
                <a16:creationId xmlns:a16="http://schemas.microsoft.com/office/drawing/2014/main" id="{3053ADC7-9294-6741-B994-FB7C1284AD3D}"/>
              </a:ext>
            </a:extLst>
          </p:cNvPr>
          <p:cNvSpPr/>
          <p:nvPr/>
        </p:nvSpPr>
        <p:spPr>
          <a:xfrm>
            <a:off x="1680956" y="222510"/>
            <a:ext cx="6958013" cy="1126462"/>
          </a:xfrm>
          <a:prstGeom prst="rect">
            <a:avLst/>
          </a:prstGeom>
        </p:spPr>
        <p:txBody>
          <a:bodyPr wrap="square">
            <a:spAutoFit/>
          </a:bodyPr>
          <a:lstStyle/>
          <a:p>
            <a:pPr marL="381000" lvl="1">
              <a:lnSpc>
                <a:spcPct val="80000"/>
              </a:lnSpc>
              <a:spcBef>
                <a:spcPts val="360"/>
              </a:spcBef>
              <a:buClr>
                <a:schemeClr val="dk1"/>
              </a:buClr>
              <a:buSzPts val="1200"/>
            </a:pPr>
            <a:r>
              <a:rPr lang="ar-SA" sz="2400" b="1" dirty="0">
                <a:solidFill>
                  <a:srgbClr val="009999"/>
                </a:solidFill>
              </a:rPr>
              <a:t>ِِ</a:t>
            </a:r>
            <a:r>
              <a:rPr lang="en-US" sz="2800" b="1" dirty="0">
                <a:solidFill>
                  <a:srgbClr val="009999"/>
                </a:solidFill>
              </a:rPr>
              <a:t>Enduring organization of beliefs concerning preferable modes of conduct</a:t>
            </a:r>
            <a:endParaRPr lang="en-US" sz="2400" b="1" dirty="0">
              <a:solidFill>
                <a:srgbClr val="009999"/>
              </a:solidFill>
            </a:endParaRPr>
          </a:p>
        </p:txBody>
      </p:sp>
      <p:sp>
        <p:nvSpPr>
          <p:cNvPr id="5" name="Right Arrow 4">
            <a:extLst>
              <a:ext uri="{FF2B5EF4-FFF2-40B4-BE49-F238E27FC236}">
                <a16:creationId xmlns:a16="http://schemas.microsoft.com/office/drawing/2014/main" id="{C5491A0A-37C1-5C46-9030-C217A1EB61EB}"/>
              </a:ext>
            </a:extLst>
          </p:cNvPr>
          <p:cNvSpPr/>
          <p:nvPr/>
        </p:nvSpPr>
        <p:spPr>
          <a:xfrm rot="5400000">
            <a:off x="1797165" y="1611639"/>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Arrow 6">
            <a:extLst>
              <a:ext uri="{FF2B5EF4-FFF2-40B4-BE49-F238E27FC236}">
                <a16:creationId xmlns:a16="http://schemas.microsoft.com/office/drawing/2014/main" id="{4CEED230-7290-1440-AA37-9717E9326A4D}"/>
              </a:ext>
            </a:extLst>
          </p:cNvPr>
          <p:cNvSpPr/>
          <p:nvPr/>
        </p:nvSpPr>
        <p:spPr>
          <a:xfrm rot="5400000">
            <a:off x="7011897" y="1655396"/>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454022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8"/>
          <p:cNvSpPr txBox="1">
            <a:spLocks noGrp="1"/>
          </p:cNvSpPr>
          <p:nvPr>
            <p:ph type="title"/>
          </p:nvPr>
        </p:nvSpPr>
        <p:spPr>
          <a:xfrm>
            <a:off x="2143125" y="240604"/>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3600" b="1" i="0" u="none" strike="noStrike" cap="none" dirty="0">
                <a:solidFill>
                  <a:srgbClr val="009999"/>
                </a:solidFill>
                <a:latin typeface="Arial"/>
                <a:ea typeface="Arial"/>
                <a:cs typeface="Arial"/>
                <a:sym typeface="Arial"/>
              </a:rPr>
              <a:t>4.2 Values In Organizational Communication </a:t>
            </a:r>
            <a:r>
              <a:rPr lang="en-US" sz="2400" b="1" i="0" u="none" strike="noStrike" cap="none" dirty="0">
                <a:solidFill>
                  <a:srgbClr val="009999"/>
                </a:solidFill>
                <a:latin typeface="Arial"/>
                <a:ea typeface="Arial"/>
                <a:cs typeface="Arial"/>
                <a:sym typeface="Arial"/>
              </a:rPr>
              <a:t>(2 of 3)</a:t>
            </a:r>
            <a:endParaRPr dirty="0"/>
          </a:p>
        </p:txBody>
      </p:sp>
      <p:sp>
        <p:nvSpPr>
          <p:cNvPr id="94" name="Google Shape;94;p8"/>
          <p:cNvSpPr txBox="1">
            <a:spLocks noGrp="1"/>
          </p:cNvSpPr>
          <p:nvPr>
            <p:ph type="body" idx="1"/>
          </p:nvPr>
        </p:nvSpPr>
        <p:spPr>
          <a:xfrm>
            <a:off x="300038" y="1997869"/>
            <a:ext cx="8229600" cy="4125911"/>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3200"/>
              <a:buFont typeface="Arial"/>
              <a:buChar char="•"/>
            </a:pPr>
            <a:r>
              <a:rPr lang="en-US" sz="2000" b="0" i="0" u="none" strike="noStrike" cap="none" dirty="0">
                <a:solidFill>
                  <a:srgbClr val="FF0000"/>
                </a:solidFill>
                <a:latin typeface="Arial"/>
                <a:ea typeface="Arial"/>
                <a:cs typeface="Arial"/>
                <a:sym typeface="Arial"/>
              </a:rPr>
              <a:t> </a:t>
            </a:r>
            <a:r>
              <a:rPr lang="en-US" sz="2400" b="0" i="0" u="none" strike="noStrike" cap="none" dirty="0">
                <a:solidFill>
                  <a:srgbClr val="FF0000"/>
                </a:solidFill>
                <a:sym typeface="Arial"/>
              </a:rPr>
              <a:t>Organizational Values, Globalization, and Diversity</a:t>
            </a:r>
            <a:endParaRPr sz="1100" dirty="0">
              <a:solidFill>
                <a:srgbClr val="FF0000"/>
              </a:solidFill>
            </a:endParaRPr>
          </a:p>
          <a:p>
            <a:pPr marL="342900" marR="0" lvl="0" indent="-342900" algn="l" rtl="0">
              <a:lnSpc>
                <a:spcPct val="100000"/>
              </a:lnSpc>
              <a:spcBef>
                <a:spcPts val="640"/>
              </a:spcBef>
              <a:spcAft>
                <a:spcPts val="0"/>
              </a:spcAft>
              <a:buClr>
                <a:schemeClr val="dk1"/>
              </a:buClr>
              <a:buSzPts val="700"/>
              <a:buFont typeface="Arial"/>
              <a:buNone/>
            </a:pPr>
            <a:r>
              <a:rPr lang="en-US" sz="2000" b="0" i="0" u="none" strike="noStrike" cap="none" dirty="0">
                <a:solidFill>
                  <a:srgbClr val="FF0000"/>
                </a:solidFill>
                <a:latin typeface="Arial"/>
                <a:ea typeface="Arial"/>
                <a:cs typeface="Arial"/>
                <a:sym typeface="Arial"/>
              </a:rPr>
              <a:t>	- Diversity</a:t>
            </a:r>
            <a:r>
              <a:rPr lang="en-US" sz="2400" b="0" i="0" u="none" strike="noStrike" cap="none" dirty="0">
                <a:solidFill>
                  <a:srgbClr val="FF0000"/>
                </a:solidFill>
                <a:sym typeface="Arial"/>
              </a:rPr>
              <a:t> </a:t>
            </a:r>
            <a:endParaRPr sz="1100" dirty="0">
              <a:solidFill>
                <a:srgbClr val="FF0000"/>
              </a:solidFill>
            </a:endParaRPr>
          </a:p>
          <a:p>
            <a:pPr marL="342900" marR="0" lvl="0" indent="-342900" algn="l" rtl="0">
              <a:lnSpc>
                <a:spcPct val="100000"/>
              </a:lnSpc>
              <a:spcBef>
                <a:spcPts val="560"/>
              </a:spcBef>
              <a:spcAft>
                <a:spcPts val="0"/>
              </a:spcAft>
              <a:buClr>
                <a:schemeClr val="dk1"/>
              </a:buClr>
              <a:buSzPts val="700"/>
              <a:buFont typeface="Arial"/>
              <a:buNone/>
            </a:pPr>
            <a:r>
              <a:rPr lang="en-US" sz="2000" b="0" i="0" u="none" strike="noStrike" cap="none" dirty="0">
                <a:solidFill>
                  <a:srgbClr val="FF0000"/>
                </a:solidFill>
                <a:sym typeface="Arial"/>
              </a:rPr>
              <a:t>    - Value congruence</a:t>
            </a:r>
            <a:endParaRPr sz="1100" dirty="0">
              <a:solidFill>
                <a:srgbClr val="FF0000"/>
              </a:solidFill>
            </a:endParaRPr>
          </a:p>
          <a:p>
            <a:pPr marL="342900" marR="0" lvl="0" indent="-342900" algn="l" rtl="0">
              <a:lnSpc>
                <a:spcPct val="100000"/>
              </a:lnSpc>
              <a:spcBef>
                <a:spcPts val="560"/>
              </a:spcBef>
              <a:spcAft>
                <a:spcPts val="0"/>
              </a:spcAft>
              <a:buClr>
                <a:schemeClr val="dk1"/>
              </a:buClr>
              <a:buSzPts val="700"/>
              <a:buFont typeface="Arial"/>
              <a:buNone/>
            </a:pPr>
            <a:r>
              <a:rPr lang="en-US" sz="2000" b="0" i="0" u="none" strike="noStrike" cap="none" dirty="0">
                <a:solidFill>
                  <a:srgbClr val="FF0000"/>
                </a:solidFill>
                <a:sym typeface="Arial"/>
              </a:rPr>
              <a:t>    - Values</a:t>
            </a:r>
            <a:endParaRPr sz="1100" dirty="0">
              <a:solidFill>
                <a:srgbClr val="FF0000"/>
              </a:solidFill>
            </a:endParaRPr>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a:t>
            </a:r>
            <a:endParaRPr dirty="0"/>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a:t>
            </a:r>
            <a:endParaRPr dirty="0"/>
          </a:p>
        </p:txBody>
      </p:sp>
      <p:sp>
        <p:nvSpPr>
          <p:cNvPr id="2" name="Rectangle 1">
            <a:extLst>
              <a:ext uri="{FF2B5EF4-FFF2-40B4-BE49-F238E27FC236}">
                <a16:creationId xmlns:a16="http://schemas.microsoft.com/office/drawing/2014/main" id="{9A9DB3C6-3C92-E34B-8C07-3491DD08C53F}"/>
              </a:ext>
            </a:extLst>
          </p:cNvPr>
          <p:cNvSpPr/>
          <p:nvPr/>
        </p:nvSpPr>
        <p:spPr>
          <a:xfrm>
            <a:off x="4572000" y="2646228"/>
            <a:ext cx="4572000" cy="3161891"/>
          </a:xfrm>
          <a:prstGeom prst="rect">
            <a:avLst/>
          </a:prstGeom>
        </p:spPr>
        <p:txBody>
          <a:bodyPr>
            <a:spAutoFit/>
          </a:bodyPr>
          <a:lstStyle/>
          <a:p>
            <a:pPr lvl="0">
              <a:lnSpc>
                <a:spcPct val="80000"/>
              </a:lnSpc>
              <a:buClr>
                <a:schemeClr val="dk1"/>
              </a:buClr>
              <a:buSzPts val="300"/>
            </a:pPr>
            <a:r>
              <a:rPr lang="en-US" sz="1200" b="1" dirty="0"/>
              <a:t>Organizational Values, Globalization, and Diversity</a:t>
            </a:r>
          </a:p>
          <a:p>
            <a:pPr lvl="0">
              <a:lnSpc>
                <a:spcPct val="80000"/>
              </a:lnSpc>
              <a:buClr>
                <a:schemeClr val="dk1"/>
              </a:buClr>
              <a:buSzPts val="300"/>
            </a:pPr>
            <a:endParaRPr lang="en-US" dirty="0"/>
          </a:p>
          <a:p>
            <a:pPr marL="381000" lvl="1">
              <a:lnSpc>
                <a:spcPct val="80000"/>
              </a:lnSpc>
              <a:spcBef>
                <a:spcPts val="360"/>
              </a:spcBef>
              <a:buClr>
                <a:schemeClr val="dk1"/>
              </a:buClr>
              <a:buSzPts val="1200"/>
            </a:pPr>
            <a:endParaRPr lang="en-US" dirty="0"/>
          </a:p>
          <a:p>
            <a:pPr lvl="0">
              <a:lnSpc>
                <a:spcPct val="80000"/>
              </a:lnSpc>
              <a:buClr>
                <a:schemeClr val="dk1"/>
              </a:buClr>
              <a:buSzPts val="300"/>
            </a:pPr>
            <a:r>
              <a:rPr lang="en-US" sz="1200" dirty="0"/>
              <a:t>Point 2 – Value congruence</a:t>
            </a:r>
          </a:p>
          <a:p>
            <a:pPr lvl="0">
              <a:lnSpc>
                <a:spcPct val="80000"/>
              </a:lnSpc>
              <a:buClr>
                <a:schemeClr val="dk1"/>
              </a:buClr>
              <a:buSzPts val="300"/>
            </a:pP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The similarity between individual and organizational values </a:t>
            </a:r>
            <a:r>
              <a:rPr lang="ar-SA" sz="1200" dirty="0">
                <a:solidFill>
                  <a:schemeClr val="dk1"/>
                </a:solidFill>
              </a:rPr>
              <a:t> )</a:t>
            </a:r>
            <a:r>
              <a:rPr lang="en-US" sz="1200" dirty="0">
                <a:solidFill>
                  <a:srgbClr val="FF0000"/>
                </a:solidFill>
              </a:rPr>
              <a:t>check next slide sample </a:t>
            </a:r>
            <a:r>
              <a:rPr lang="en-US" sz="1200" dirty="0">
                <a:solidFill>
                  <a:schemeClr val="dk1"/>
                </a:solidFill>
              </a:rPr>
              <a:t>)</a:t>
            </a:r>
          </a:p>
          <a:p>
            <a:pPr marL="381000" lvl="1">
              <a:lnSpc>
                <a:spcPct val="80000"/>
              </a:lnSpc>
              <a:spcBef>
                <a:spcPts val="360"/>
              </a:spcBef>
              <a:buClr>
                <a:schemeClr val="dk1"/>
              </a:buClr>
              <a:buSzPts val="1200"/>
            </a:pP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Organizational culture specifies alternatives that are equally appreciated</a:t>
            </a:r>
          </a:p>
          <a:p>
            <a:pPr marL="381000" lvl="1">
              <a:lnSpc>
                <a:spcPct val="80000"/>
              </a:lnSpc>
              <a:spcBef>
                <a:spcPts val="360"/>
              </a:spcBef>
              <a:buClr>
                <a:schemeClr val="dk1"/>
              </a:buClr>
              <a:buSzPts val="1200"/>
            </a:pPr>
            <a:endParaRPr lang="en-US" dirty="0"/>
          </a:p>
          <a:p>
            <a:pPr lvl="0">
              <a:lnSpc>
                <a:spcPct val="80000"/>
              </a:lnSpc>
              <a:buClr>
                <a:schemeClr val="dk1"/>
              </a:buClr>
              <a:buSzPts val="300"/>
            </a:pPr>
            <a:r>
              <a:rPr lang="en-US" sz="1200" dirty="0"/>
              <a:t>Point 3 – Values</a:t>
            </a:r>
            <a:endParaRPr lang="en-US" dirty="0"/>
          </a:p>
          <a:p>
            <a:pPr marL="457200" lvl="1" indent="-76200">
              <a:lnSpc>
                <a:spcPct val="80000"/>
              </a:lnSpc>
              <a:spcBef>
                <a:spcPts val="360"/>
              </a:spcBef>
              <a:buClr>
                <a:schemeClr val="dk1"/>
              </a:buClr>
              <a:buSzPts val="1200"/>
              <a:buFont typeface="Arial"/>
              <a:buChar char="•"/>
            </a:pPr>
            <a:r>
              <a:rPr lang="en-US" sz="1200" dirty="0"/>
              <a:t> </a:t>
            </a:r>
            <a:r>
              <a:rPr lang="en-US" sz="1200" dirty="0">
                <a:solidFill>
                  <a:schemeClr val="dk1"/>
                </a:solidFill>
              </a:rPr>
              <a:t>Reflects the closely held beliefs of all organizational members</a:t>
            </a:r>
          </a:p>
          <a:p>
            <a:pPr marL="457200" lvl="1" indent="-76200">
              <a:lnSpc>
                <a:spcPct val="80000"/>
              </a:lnSpc>
              <a:spcBef>
                <a:spcPts val="360"/>
              </a:spcBef>
              <a:buClr>
                <a:schemeClr val="dk1"/>
              </a:buClr>
              <a:buSzPts val="1200"/>
              <a:buFont typeface="Arial"/>
              <a:buChar char="•"/>
            </a:pP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Differences within and between organizations expected to increase </a:t>
            </a:r>
            <a:endParaRPr lang="en-US" dirty="0"/>
          </a:p>
        </p:txBody>
      </p:sp>
      <p:pic>
        <p:nvPicPr>
          <p:cNvPr id="3" name="Picture 2">
            <a:extLst>
              <a:ext uri="{FF2B5EF4-FFF2-40B4-BE49-F238E27FC236}">
                <a16:creationId xmlns:a16="http://schemas.microsoft.com/office/drawing/2014/main" id="{4AA7E0D2-6514-8C4E-92F8-58002238315F}"/>
              </a:ext>
            </a:extLst>
          </p:cNvPr>
          <p:cNvPicPr>
            <a:picLocks noChangeAspect="1"/>
          </p:cNvPicPr>
          <p:nvPr/>
        </p:nvPicPr>
        <p:blipFill>
          <a:blip r:embed="rId3"/>
          <a:stretch>
            <a:fillRect/>
          </a:stretch>
        </p:blipFill>
        <p:spPr>
          <a:xfrm>
            <a:off x="300038" y="3636366"/>
            <a:ext cx="3986212" cy="209461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4" name="Rectangle 3">
            <a:extLst>
              <a:ext uri="{FF2B5EF4-FFF2-40B4-BE49-F238E27FC236}">
                <a16:creationId xmlns:a16="http://schemas.microsoft.com/office/drawing/2014/main" id="{8795C87C-F1D9-A74C-9A70-738E7D89CAC5}"/>
              </a:ext>
            </a:extLst>
          </p:cNvPr>
          <p:cNvSpPr/>
          <p:nvPr/>
        </p:nvSpPr>
        <p:spPr>
          <a:xfrm>
            <a:off x="6627230" y="3116086"/>
            <a:ext cx="872355" cy="307777"/>
          </a:xfrm>
          <a:prstGeom prst="rect">
            <a:avLst/>
          </a:prstGeom>
        </p:spPr>
        <p:txBody>
          <a:bodyPr wrap="none">
            <a:spAutoFit/>
          </a:bodyPr>
          <a:lstStyle/>
          <a:p>
            <a:r>
              <a:rPr lang="en-US" dirty="0"/>
              <a:t>تطابق القيمة</a:t>
            </a:r>
          </a:p>
        </p:txBody>
      </p:sp>
    </p:spTree>
  </p:cSld>
  <p:clrMapOvr>
    <a:masterClrMapping/>
  </p:clrMapOvr>
  <p:transition spd="slow">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9D124-1FEC-484A-ACEE-89C9B9E6EE71}"/>
              </a:ext>
            </a:extLst>
          </p:cNvPr>
          <p:cNvSpPr>
            <a:spLocks noGrp="1"/>
          </p:cNvSpPr>
          <p:nvPr>
            <p:ph type="title"/>
          </p:nvPr>
        </p:nvSpPr>
        <p:spPr/>
        <p:txBody>
          <a:bodyPr/>
          <a:lstStyle/>
          <a:p>
            <a:pPr>
              <a:buClr>
                <a:srgbClr val="009999"/>
              </a:buClr>
              <a:buSzPts val="900"/>
            </a:pPr>
            <a:r>
              <a:rPr lang="en-US" sz="2800" b="1" dirty="0">
                <a:solidFill>
                  <a:srgbClr val="009999"/>
                </a:solidFill>
              </a:rPr>
              <a:t>The similarity between individual and organizational values </a:t>
            </a:r>
            <a:br>
              <a:rPr lang="en-US" sz="2800" b="1" dirty="0">
                <a:solidFill>
                  <a:srgbClr val="009999"/>
                </a:solidFill>
              </a:rPr>
            </a:br>
            <a:endParaRPr lang="en-US" sz="2800" b="1" dirty="0">
              <a:solidFill>
                <a:srgbClr val="009999"/>
              </a:solidFill>
            </a:endParaRPr>
          </a:p>
        </p:txBody>
      </p:sp>
      <p:pic>
        <p:nvPicPr>
          <p:cNvPr id="5" name="Picture 4">
            <a:extLst>
              <a:ext uri="{FF2B5EF4-FFF2-40B4-BE49-F238E27FC236}">
                <a16:creationId xmlns:a16="http://schemas.microsoft.com/office/drawing/2014/main" id="{9F0BF069-36D5-E341-AD17-8E3374E6706D}"/>
              </a:ext>
            </a:extLst>
          </p:cNvPr>
          <p:cNvPicPr>
            <a:picLocks noChangeAspect="1"/>
          </p:cNvPicPr>
          <p:nvPr/>
        </p:nvPicPr>
        <p:blipFill>
          <a:blip r:embed="rId3"/>
          <a:stretch>
            <a:fillRect/>
          </a:stretch>
        </p:blipFill>
        <p:spPr>
          <a:xfrm>
            <a:off x="589721" y="2239189"/>
            <a:ext cx="8242852" cy="1838498"/>
          </a:xfrm>
          <a:prstGeom prst="rect">
            <a:avLst/>
          </a:prstGeom>
          <a:ln w="127000" cap="sq">
            <a:solidFill>
              <a:srgbClr val="8E5A6D"/>
            </a:solidFill>
            <a:miter lim="800000"/>
          </a:ln>
          <a:effectLst>
            <a:outerShdw blurRad="57150" dist="50800" dir="2700000" algn="tl" rotWithShape="0">
              <a:srgbClr val="000000">
                <a:alpha val="40000"/>
              </a:srgbClr>
            </a:outerShdw>
          </a:effectLst>
        </p:spPr>
      </p:pic>
      <p:pic>
        <p:nvPicPr>
          <p:cNvPr id="7" name="Picture 6">
            <a:extLst>
              <a:ext uri="{FF2B5EF4-FFF2-40B4-BE49-F238E27FC236}">
                <a16:creationId xmlns:a16="http://schemas.microsoft.com/office/drawing/2014/main" id="{A461252F-0B02-9249-A417-C428C74DAE1C}"/>
              </a:ext>
            </a:extLst>
          </p:cNvPr>
          <p:cNvPicPr>
            <a:picLocks noChangeAspect="1"/>
          </p:cNvPicPr>
          <p:nvPr/>
        </p:nvPicPr>
        <p:blipFill>
          <a:blip r:embed="rId4"/>
          <a:stretch>
            <a:fillRect/>
          </a:stretch>
        </p:blipFill>
        <p:spPr>
          <a:xfrm>
            <a:off x="629478" y="4918046"/>
            <a:ext cx="8189843" cy="949104"/>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8" name="Right Arrow 7">
            <a:extLst>
              <a:ext uri="{FF2B5EF4-FFF2-40B4-BE49-F238E27FC236}">
                <a16:creationId xmlns:a16="http://schemas.microsoft.com/office/drawing/2014/main" id="{FFF5DBCA-4484-0B42-BDE6-786E674C8042}"/>
              </a:ext>
            </a:extLst>
          </p:cNvPr>
          <p:cNvSpPr/>
          <p:nvPr/>
        </p:nvSpPr>
        <p:spPr>
          <a:xfrm rot="5400000">
            <a:off x="1797165" y="1611639"/>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Arrow 8">
            <a:extLst>
              <a:ext uri="{FF2B5EF4-FFF2-40B4-BE49-F238E27FC236}">
                <a16:creationId xmlns:a16="http://schemas.microsoft.com/office/drawing/2014/main" id="{B3126B51-E255-CC4F-A3F2-663AF2F7FE89}"/>
              </a:ext>
            </a:extLst>
          </p:cNvPr>
          <p:cNvSpPr/>
          <p:nvPr/>
        </p:nvSpPr>
        <p:spPr>
          <a:xfrm rot="5400000">
            <a:off x="7011897" y="1655396"/>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a:extLst>
              <a:ext uri="{FF2B5EF4-FFF2-40B4-BE49-F238E27FC236}">
                <a16:creationId xmlns:a16="http://schemas.microsoft.com/office/drawing/2014/main" id="{E1C962D0-C609-5242-912D-349D18012220}"/>
              </a:ext>
            </a:extLst>
          </p:cNvPr>
          <p:cNvSpPr/>
          <p:nvPr/>
        </p:nvSpPr>
        <p:spPr>
          <a:xfrm rot="5400000">
            <a:off x="1482521" y="4291475"/>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Arrow 10">
            <a:extLst>
              <a:ext uri="{FF2B5EF4-FFF2-40B4-BE49-F238E27FC236}">
                <a16:creationId xmlns:a16="http://schemas.microsoft.com/office/drawing/2014/main" id="{E7F85C48-2AE1-0049-984D-10D92FF0D633}"/>
              </a:ext>
            </a:extLst>
          </p:cNvPr>
          <p:cNvSpPr/>
          <p:nvPr/>
        </p:nvSpPr>
        <p:spPr>
          <a:xfrm rot="5400000">
            <a:off x="6697253" y="4308728"/>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431296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F026C-C419-0E45-957B-CDF0D406C2E1}"/>
              </a:ext>
            </a:extLst>
          </p:cNvPr>
          <p:cNvSpPr>
            <a:spLocks noGrp="1"/>
          </p:cNvSpPr>
          <p:nvPr>
            <p:ph type="title"/>
          </p:nvPr>
        </p:nvSpPr>
        <p:spPr>
          <a:xfrm>
            <a:off x="2060625" y="0"/>
            <a:ext cx="6913920" cy="999948"/>
          </a:xfrm>
        </p:spPr>
        <p:txBody>
          <a:bodyPr/>
          <a:lstStyle/>
          <a:p>
            <a:pPr lvl="0">
              <a:lnSpc>
                <a:spcPct val="80000"/>
              </a:lnSpc>
            </a:pPr>
            <a:br>
              <a:rPr lang="en-US" sz="2000" b="1" dirty="0">
                <a:solidFill>
                  <a:srgbClr val="009999"/>
                </a:solidFill>
              </a:rPr>
            </a:br>
            <a:r>
              <a:rPr lang="en-US" sz="3600" b="1" dirty="0">
                <a:solidFill>
                  <a:srgbClr val="009999"/>
                </a:solidFill>
              </a:rPr>
              <a:t>D</a:t>
            </a:r>
            <a:r>
              <a:rPr lang="en-US" sz="2000" b="1" dirty="0">
                <a:solidFill>
                  <a:srgbClr val="009999"/>
                </a:solidFill>
              </a:rPr>
              <a:t>IFFERENCES SET TO INCREASE</a:t>
            </a:r>
            <a:br>
              <a:rPr lang="en-US" sz="2000" b="1" dirty="0">
                <a:solidFill>
                  <a:srgbClr val="009999"/>
                </a:solidFill>
              </a:rPr>
            </a:br>
            <a:br>
              <a:rPr lang="en-US" sz="2000" b="1" dirty="0">
                <a:solidFill>
                  <a:srgbClr val="009999"/>
                </a:solidFill>
              </a:rPr>
            </a:br>
            <a:r>
              <a:rPr lang="en-US" sz="2000" b="1" dirty="0">
                <a:solidFill>
                  <a:srgbClr val="009999"/>
                </a:solidFill>
              </a:rPr>
              <a:t>IMPORTANT TO ORGANIZATIONS AND INDIVIDUALS</a:t>
            </a:r>
            <a:br>
              <a:rPr lang="en-US" dirty="0">
                <a:solidFill>
                  <a:schemeClr val="dk1"/>
                </a:solidFill>
              </a:rPr>
            </a:br>
            <a:endParaRPr lang="en-US" dirty="0"/>
          </a:p>
        </p:txBody>
      </p:sp>
      <p:pic>
        <p:nvPicPr>
          <p:cNvPr id="4" name="Picture 3">
            <a:extLst>
              <a:ext uri="{FF2B5EF4-FFF2-40B4-BE49-F238E27FC236}">
                <a16:creationId xmlns:a16="http://schemas.microsoft.com/office/drawing/2014/main" id="{05883112-C2D2-3940-9F4B-66B81DBDE3F1}"/>
              </a:ext>
            </a:extLst>
          </p:cNvPr>
          <p:cNvPicPr>
            <a:picLocks noChangeAspect="1"/>
          </p:cNvPicPr>
          <p:nvPr/>
        </p:nvPicPr>
        <p:blipFill>
          <a:blip r:embed="rId3"/>
          <a:stretch>
            <a:fillRect/>
          </a:stretch>
        </p:blipFill>
        <p:spPr>
          <a:xfrm>
            <a:off x="2314579" y="1805592"/>
            <a:ext cx="6634620" cy="375224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Rectangle 4">
            <a:extLst>
              <a:ext uri="{FF2B5EF4-FFF2-40B4-BE49-F238E27FC236}">
                <a16:creationId xmlns:a16="http://schemas.microsoft.com/office/drawing/2014/main" id="{EBF6D43B-2E11-E247-8725-26C1889A3046}"/>
              </a:ext>
            </a:extLst>
          </p:cNvPr>
          <p:cNvSpPr/>
          <p:nvPr/>
        </p:nvSpPr>
        <p:spPr>
          <a:xfrm>
            <a:off x="21702" y="2249571"/>
            <a:ext cx="1967205" cy="3354765"/>
          </a:xfrm>
          <a:prstGeom prst="rect">
            <a:avLst/>
          </a:prstGeom>
        </p:spPr>
        <p:txBody>
          <a:bodyPr wrap="none">
            <a:spAutoFit/>
          </a:bodyPr>
          <a:lstStyle/>
          <a:p>
            <a:r>
              <a:rPr lang="en-US" sz="3200" b="1" dirty="0">
                <a:solidFill>
                  <a:srgbClr val="009999"/>
                </a:solidFill>
              </a:rPr>
              <a:t>Diversity</a:t>
            </a:r>
          </a:p>
          <a:p>
            <a:endParaRPr lang="en-US" sz="3200" b="1" dirty="0">
              <a:solidFill>
                <a:srgbClr val="009999"/>
              </a:solidFill>
            </a:endParaRPr>
          </a:p>
          <a:p>
            <a:pPr marL="285750" indent="-285750">
              <a:buFont typeface="Wingdings" pitchFamily="2" charset="2"/>
              <a:buChar char="Ø"/>
            </a:pPr>
            <a:r>
              <a:rPr lang="en-US" dirty="0">
                <a:solidFill>
                  <a:schemeClr val="dk1"/>
                </a:solidFill>
              </a:rPr>
              <a:t>Cultural diversity.</a:t>
            </a:r>
          </a:p>
          <a:p>
            <a:pPr marL="285750" indent="-285750">
              <a:buFont typeface="Wingdings" pitchFamily="2" charset="2"/>
              <a:buChar char="Ø"/>
            </a:pPr>
            <a:r>
              <a:rPr lang="en-US" dirty="0">
                <a:solidFill>
                  <a:schemeClr val="dk1"/>
                </a:solidFill>
              </a:rPr>
              <a:t>Racial diversity.</a:t>
            </a:r>
          </a:p>
          <a:p>
            <a:pPr marL="285750" indent="-285750">
              <a:buFont typeface="Wingdings" pitchFamily="2" charset="2"/>
              <a:buChar char="Ø"/>
            </a:pPr>
            <a:r>
              <a:rPr lang="en-US" dirty="0">
                <a:solidFill>
                  <a:schemeClr val="dk1"/>
                </a:solidFill>
              </a:rPr>
              <a:t>Religious diversity.</a:t>
            </a:r>
          </a:p>
          <a:p>
            <a:pPr marL="285750" indent="-285750">
              <a:buFont typeface="Wingdings" pitchFamily="2" charset="2"/>
              <a:buChar char="Ø"/>
            </a:pPr>
            <a:r>
              <a:rPr lang="en-US" dirty="0">
                <a:solidFill>
                  <a:schemeClr val="dk1"/>
                </a:solidFill>
              </a:rPr>
              <a:t>Age diversity.</a:t>
            </a:r>
          </a:p>
          <a:p>
            <a:pPr marL="285750" indent="-285750">
              <a:buFont typeface="Wingdings" pitchFamily="2" charset="2"/>
              <a:buChar char="Ø"/>
            </a:pPr>
            <a:r>
              <a:rPr lang="en-US" dirty="0">
                <a:solidFill>
                  <a:schemeClr val="dk1"/>
                </a:solidFill>
              </a:rPr>
              <a:t>Gender diversity.</a:t>
            </a:r>
          </a:p>
          <a:p>
            <a:pPr marL="285750" indent="-285750">
              <a:buFont typeface="Wingdings" pitchFamily="2" charset="2"/>
              <a:buChar char="Ø"/>
            </a:pPr>
            <a:r>
              <a:rPr lang="en-US" dirty="0">
                <a:solidFill>
                  <a:schemeClr val="dk1"/>
                </a:solidFill>
              </a:rPr>
              <a:t>Disability.</a:t>
            </a:r>
          </a:p>
          <a:p>
            <a:endParaRPr lang="en-US" sz="3200" b="1" dirty="0">
              <a:solidFill>
                <a:srgbClr val="009999"/>
              </a:solidFill>
            </a:endParaRPr>
          </a:p>
          <a:p>
            <a:endParaRPr lang="en-US" sz="3200" dirty="0"/>
          </a:p>
        </p:txBody>
      </p:sp>
    </p:spTree>
    <p:extLst>
      <p:ext uri="{BB962C8B-B14F-4D97-AF65-F5344CB8AC3E}">
        <p14:creationId xmlns:p14="http://schemas.microsoft.com/office/powerpoint/2010/main" val="16222882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31FDE-A7C2-3040-8E7B-5A3A7541185A}"/>
              </a:ext>
            </a:extLst>
          </p:cNvPr>
          <p:cNvSpPr>
            <a:spLocks noGrp="1"/>
          </p:cNvSpPr>
          <p:nvPr>
            <p:ph type="title"/>
          </p:nvPr>
        </p:nvSpPr>
        <p:spPr>
          <a:xfrm>
            <a:off x="2062970" y="503428"/>
            <a:ext cx="8229600" cy="1143000"/>
          </a:xfrm>
        </p:spPr>
        <p:txBody>
          <a:bodyPr/>
          <a:lstStyle/>
          <a:p>
            <a:r>
              <a:rPr lang="en-US" sz="3600" b="1" dirty="0">
                <a:solidFill>
                  <a:srgbClr val="009999"/>
                </a:solidFill>
              </a:rPr>
              <a:t>Individual Values || </a:t>
            </a:r>
            <a:r>
              <a:rPr lang="en-US" sz="3600" dirty="0">
                <a:solidFill>
                  <a:schemeClr val="dk1"/>
                </a:solidFill>
              </a:rPr>
              <a:t>Religious</a:t>
            </a:r>
            <a:br>
              <a:rPr lang="en-US" sz="3600" dirty="0">
                <a:solidFill>
                  <a:schemeClr val="dk1"/>
                </a:solidFill>
              </a:rPr>
            </a:br>
            <a:r>
              <a:rPr lang="en-US" sz="3600" b="1" dirty="0">
                <a:solidFill>
                  <a:srgbClr val="009999"/>
                </a:solidFill>
              </a:rPr>
              <a:t> </a:t>
            </a:r>
            <a:br>
              <a:rPr lang="en-US" dirty="0"/>
            </a:br>
            <a:endParaRPr lang="en-US" dirty="0"/>
          </a:p>
        </p:txBody>
      </p:sp>
      <p:pic>
        <p:nvPicPr>
          <p:cNvPr id="4" name="Picture 3">
            <a:extLst>
              <a:ext uri="{FF2B5EF4-FFF2-40B4-BE49-F238E27FC236}">
                <a16:creationId xmlns:a16="http://schemas.microsoft.com/office/drawing/2014/main" id="{DEA6213D-6B14-DF46-8F44-F75AF42FE04D}"/>
              </a:ext>
            </a:extLst>
          </p:cNvPr>
          <p:cNvPicPr>
            <a:picLocks noChangeAspect="1"/>
          </p:cNvPicPr>
          <p:nvPr/>
        </p:nvPicPr>
        <p:blipFill>
          <a:blip r:embed="rId2"/>
          <a:stretch>
            <a:fillRect/>
          </a:stretch>
        </p:blipFill>
        <p:spPr>
          <a:xfrm>
            <a:off x="1767915" y="2195927"/>
            <a:ext cx="5999893" cy="399395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Right Arrow 4">
            <a:extLst>
              <a:ext uri="{FF2B5EF4-FFF2-40B4-BE49-F238E27FC236}">
                <a16:creationId xmlns:a16="http://schemas.microsoft.com/office/drawing/2014/main" id="{52F3D257-6219-B249-95DC-7413B379FDBE}"/>
              </a:ext>
            </a:extLst>
          </p:cNvPr>
          <p:cNvSpPr/>
          <p:nvPr/>
        </p:nvSpPr>
        <p:spPr>
          <a:xfrm rot="5400000">
            <a:off x="1797165" y="1611639"/>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a:extLst>
              <a:ext uri="{FF2B5EF4-FFF2-40B4-BE49-F238E27FC236}">
                <a16:creationId xmlns:a16="http://schemas.microsoft.com/office/drawing/2014/main" id="{D6A8A5E7-95E2-9042-AED8-09CE5BDADF0B}"/>
              </a:ext>
            </a:extLst>
          </p:cNvPr>
          <p:cNvSpPr/>
          <p:nvPr/>
        </p:nvSpPr>
        <p:spPr>
          <a:xfrm rot="5400000">
            <a:off x="7011897" y="1655396"/>
            <a:ext cx="682903" cy="281514"/>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E16321F4-B00A-444B-B6D3-C6E905A5915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402" y="1902596"/>
            <a:ext cx="3375025" cy="2004103"/>
          </a:xfrm>
          <a:prstGeom prst="rect">
            <a:avLst/>
          </a:prstGeom>
        </p:spPr>
      </p:pic>
    </p:spTree>
    <p:extLst>
      <p:ext uri="{BB962C8B-B14F-4D97-AF65-F5344CB8AC3E}">
        <p14:creationId xmlns:p14="http://schemas.microsoft.com/office/powerpoint/2010/main" val="2806843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9"/>
          <p:cNvSpPr txBox="1">
            <a:spLocks noGrp="1"/>
          </p:cNvSpPr>
          <p:nvPr>
            <p:ph type="title"/>
          </p:nvPr>
        </p:nvSpPr>
        <p:spPr>
          <a:xfrm>
            <a:off x="2085975" y="103187"/>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3600" b="1" i="0" u="none" strike="noStrike" cap="none" dirty="0">
                <a:solidFill>
                  <a:srgbClr val="009999"/>
                </a:solidFill>
                <a:latin typeface="Arial"/>
                <a:ea typeface="Arial"/>
                <a:cs typeface="Arial"/>
                <a:sym typeface="Arial"/>
              </a:rPr>
              <a:t>4.2 Values In Organizational Communication </a:t>
            </a:r>
            <a:r>
              <a:rPr lang="en-US" sz="2400" b="1" i="0" u="none" strike="noStrike" cap="none" dirty="0">
                <a:solidFill>
                  <a:srgbClr val="009999"/>
                </a:solidFill>
                <a:latin typeface="Arial"/>
                <a:ea typeface="Arial"/>
                <a:cs typeface="Arial"/>
                <a:sym typeface="Arial"/>
              </a:rPr>
              <a:t>(3 of 3)</a:t>
            </a:r>
            <a:endParaRPr dirty="0"/>
          </a:p>
        </p:txBody>
      </p:sp>
      <p:sp>
        <p:nvSpPr>
          <p:cNvPr id="2" name="Rectangle 1">
            <a:extLst>
              <a:ext uri="{FF2B5EF4-FFF2-40B4-BE49-F238E27FC236}">
                <a16:creationId xmlns:a16="http://schemas.microsoft.com/office/drawing/2014/main" id="{80F18D0C-5096-A64B-A30F-9D6A2DE0B94E}"/>
              </a:ext>
            </a:extLst>
          </p:cNvPr>
          <p:cNvSpPr/>
          <p:nvPr/>
        </p:nvSpPr>
        <p:spPr>
          <a:xfrm>
            <a:off x="4572000" y="2000249"/>
            <a:ext cx="4572000" cy="4312976"/>
          </a:xfrm>
          <a:prstGeom prst="rect">
            <a:avLst/>
          </a:prstGeom>
        </p:spPr>
        <p:txBody>
          <a:bodyPr>
            <a:spAutoFit/>
          </a:bodyPr>
          <a:lstStyle/>
          <a:p>
            <a:pPr lvl="0">
              <a:lnSpc>
                <a:spcPct val="80000"/>
              </a:lnSpc>
              <a:buClr>
                <a:schemeClr val="dk1"/>
              </a:buClr>
              <a:buSzPts val="300"/>
            </a:pPr>
            <a:r>
              <a:rPr lang="en-US" sz="3600" b="1" dirty="0"/>
              <a:t>Individual Values</a:t>
            </a:r>
            <a:r>
              <a:rPr lang="en-US" sz="3600" dirty="0"/>
              <a:t> </a:t>
            </a:r>
          </a:p>
          <a:p>
            <a:pPr lvl="0">
              <a:lnSpc>
                <a:spcPct val="80000"/>
              </a:lnSpc>
              <a:buClr>
                <a:schemeClr val="dk1"/>
              </a:buClr>
              <a:buSzPts val="300"/>
            </a:pPr>
            <a:endParaRPr lang="en-US" sz="1800" dirty="0"/>
          </a:p>
          <a:p>
            <a:pPr lvl="0">
              <a:lnSpc>
                <a:spcPct val="80000"/>
              </a:lnSpc>
              <a:buClr>
                <a:schemeClr val="dk1"/>
              </a:buClr>
              <a:buSzPts val="300"/>
            </a:pPr>
            <a:r>
              <a:rPr lang="en-US" sz="1600" dirty="0"/>
              <a:t>Point 1 – Value orientations </a:t>
            </a:r>
            <a:r>
              <a:rPr lang="ar-SA" sz="1600" dirty="0"/>
              <a:t>توجهات </a:t>
            </a:r>
            <a:r>
              <a:rPr lang="ar-SA" sz="1600" dirty="0" err="1"/>
              <a:t>القيمه</a:t>
            </a:r>
            <a:r>
              <a:rPr lang="ar-SA" sz="1600" dirty="0"/>
              <a:t> </a:t>
            </a:r>
            <a:endParaRPr lang="en-US" sz="1800" dirty="0"/>
          </a:p>
          <a:p>
            <a:pPr marL="457200" lvl="1" indent="-76200">
              <a:lnSpc>
                <a:spcPct val="80000"/>
              </a:lnSpc>
              <a:spcBef>
                <a:spcPts val="360"/>
              </a:spcBef>
              <a:buClr>
                <a:schemeClr val="dk1"/>
              </a:buClr>
              <a:buSzPts val="1200"/>
              <a:buFont typeface="Arial"/>
              <a:buChar char="•"/>
            </a:pPr>
            <a:r>
              <a:rPr lang="en-US" sz="1600" dirty="0"/>
              <a:t> </a:t>
            </a:r>
            <a:r>
              <a:rPr lang="en-US" sz="1600" dirty="0">
                <a:solidFill>
                  <a:schemeClr val="dk1"/>
                </a:solidFill>
              </a:rPr>
              <a:t> Economic</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Aesthetic</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Social</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Political</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Religious</a:t>
            </a:r>
          </a:p>
          <a:p>
            <a:pPr marL="381000" lvl="1">
              <a:lnSpc>
                <a:spcPct val="80000"/>
              </a:lnSpc>
              <a:spcBef>
                <a:spcPts val="360"/>
              </a:spcBef>
              <a:buClr>
                <a:schemeClr val="dk1"/>
              </a:buClr>
              <a:buSzPts val="1200"/>
            </a:pPr>
            <a:endParaRPr lang="en-US" sz="1800" dirty="0"/>
          </a:p>
          <a:p>
            <a:pPr lvl="0">
              <a:lnSpc>
                <a:spcPct val="80000"/>
              </a:lnSpc>
              <a:buClr>
                <a:schemeClr val="dk1"/>
              </a:buClr>
              <a:buSzPts val="300"/>
            </a:pPr>
            <a:r>
              <a:rPr lang="en-US" sz="1600" dirty="0"/>
              <a:t>Point 2 – Work values </a:t>
            </a:r>
          </a:p>
          <a:p>
            <a:pPr lvl="0">
              <a:lnSpc>
                <a:spcPct val="80000"/>
              </a:lnSpc>
              <a:buClr>
                <a:schemeClr val="dk1"/>
              </a:buClr>
              <a:buSzPts val="300"/>
            </a:pP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Locus of control</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Self-esteem</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Tolerance of ambiguity</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Social judgment</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Risk taking</a:t>
            </a:r>
            <a:endParaRPr lang="en-US" sz="1800" dirty="0"/>
          </a:p>
          <a:p>
            <a:pPr lvl="0">
              <a:buClr>
                <a:schemeClr val="dk1"/>
              </a:buClr>
              <a:buSzPts val="1200"/>
            </a:pPr>
            <a:endParaRPr lang="en-US" sz="1200" dirty="0"/>
          </a:p>
        </p:txBody>
      </p:sp>
      <p:pic>
        <p:nvPicPr>
          <p:cNvPr id="13" name="Picture 12">
            <a:extLst>
              <a:ext uri="{FF2B5EF4-FFF2-40B4-BE49-F238E27FC236}">
                <a16:creationId xmlns:a16="http://schemas.microsoft.com/office/drawing/2014/main" id="{0CEE40A6-0B0A-7B4B-928C-0B390BEC8912}"/>
              </a:ext>
            </a:extLst>
          </p:cNvPr>
          <p:cNvPicPr>
            <a:picLocks noChangeAspect="1"/>
          </p:cNvPicPr>
          <p:nvPr/>
        </p:nvPicPr>
        <p:blipFill>
          <a:blip r:embed="rId3"/>
          <a:stretch>
            <a:fillRect/>
          </a:stretch>
        </p:blipFill>
        <p:spPr>
          <a:xfrm>
            <a:off x="185736" y="1600198"/>
            <a:ext cx="4614863" cy="4614863"/>
          </a:xfrm>
          <a:prstGeom prst="rect">
            <a:avLst/>
          </a:prstGeom>
        </p:spPr>
      </p:pic>
    </p:spTree>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13C5046-0645-E544-9AF6-01D0112A459B}"/>
              </a:ext>
            </a:extLst>
          </p:cNvPr>
          <p:cNvPicPr>
            <a:picLocks noChangeAspect="1"/>
          </p:cNvPicPr>
          <p:nvPr/>
        </p:nvPicPr>
        <p:blipFill>
          <a:blip r:embed="rId2"/>
          <a:stretch>
            <a:fillRect/>
          </a:stretch>
        </p:blipFill>
        <p:spPr>
          <a:xfrm>
            <a:off x="4719556" y="1974850"/>
            <a:ext cx="3238500" cy="1765300"/>
          </a:xfrm>
          <a:prstGeom prst="rect">
            <a:avLst/>
          </a:prstGeom>
        </p:spPr>
      </p:pic>
      <p:pic>
        <p:nvPicPr>
          <p:cNvPr id="6" name="Picture 5">
            <a:extLst>
              <a:ext uri="{FF2B5EF4-FFF2-40B4-BE49-F238E27FC236}">
                <a16:creationId xmlns:a16="http://schemas.microsoft.com/office/drawing/2014/main" id="{22BA22B7-B279-3F46-A557-A158C0A8CA2B}"/>
              </a:ext>
            </a:extLst>
          </p:cNvPr>
          <p:cNvPicPr>
            <a:picLocks noChangeAspect="1"/>
          </p:cNvPicPr>
          <p:nvPr/>
        </p:nvPicPr>
        <p:blipFill>
          <a:blip r:embed="rId3"/>
          <a:stretch>
            <a:fillRect/>
          </a:stretch>
        </p:blipFill>
        <p:spPr>
          <a:xfrm>
            <a:off x="1530503" y="3740150"/>
            <a:ext cx="3175000" cy="1257300"/>
          </a:xfrm>
          <a:prstGeom prst="rect">
            <a:avLst/>
          </a:prstGeom>
        </p:spPr>
      </p:pic>
      <p:sp>
        <p:nvSpPr>
          <p:cNvPr id="7" name="Left Bracket 6">
            <a:extLst>
              <a:ext uri="{FF2B5EF4-FFF2-40B4-BE49-F238E27FC236}">
                <a16:creationId xmlns:a16="http://schemas.microsoft.com/office/drawing/2014/main" id="{4C3E6489-5A45-8A44-B19E-8E40C56A6754}"/>
              </a:ext>
            </a:extLst>
          </p:cNvPr>
          <p:cNvSpPr/>
          <p:nvPr/>
        </p:nvSpPr>
        <p:spPr>
          <a:xfrm>
            <a:off x="4928464" y="3053165"/>
            <a:ext cx="232474" cy="546544"/>
          </a:xfrm>
          <a:prstGeom prst="leftBracket">
            <a:avLst/>
          </a:prstGeom>
          <a:solidFill>
            <a:srgbClr val="FF0000"/>
          </a:solidFill>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Left Bracket 7">
            <a:extLst>
              <a:ext uri="{FF2B5EF4-FFF2-40B4-BE49-F238E27FC236}">
                <a16:creationId xmlns:a16="http://schemas.microsoft.com/office/drawing/2014/main" id="{7EEA3A17-12EF-F240-B35F-5C5ACB8300A2}"/>
              </a:ext>
            </a:extLst>
          </p:cNvPr>
          <p:cNvSpPr/>
          <p:nvPr/>
        </p:nvSpPr>
        <p:spPr>
          <a:xfrm>
            <a:off x="7702016" y="3053165"/>
            <a:ext cx="232474" cy="546544"/>
          </a:xfrm>
          <a:prstGeom prst="leftBracket">
            <a:avLst/>
          </a:prstGeom>
          <a:solidFill>
            <a:srgbClr val="FF0000"/>
          </a:solidFill>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Rectangle 8">
            <a:extLst>
              <a:ext uri="{FF2B5EF4-FFF2-40B4-BE49-F238E27FC236}">
                <a16:creationId xmlns:a16="http://schemas.microsoft.com/office/drawing/2014/main" id="{6819F428-6934-EA4B-A129-E0241D2E2EAE}"/>
              </a:ext>
            </a:extLst>
          </p:cNvPr>
          <p:cNvSpPr/>
          <p:nvPr/>
        </p:nvSpPr>
        <p:spPr>
          <a:xfrm>
            <a:off x="2069084" y="135310"/>
            <a:ext cx="3749744" cy="1200329"/>
          </a:xfrm>
          <a:prstGeom prst="rect">
            <a:avLst/>
          </a:prstGeom>
        </p:spPr>
        <p:txBody>
          <a:bodyPr wrap="none">
            <a:spAutoFit/>
          </a:bodyPr>
          <a:lstStyle/>
          <a:p>
            <a:pPr>
              <a:buClr>
                <a:srgbClr val="009999"/>
              </a:buClr>
              <a:buSzPts val="900"/>
            </a:pPr>
            <a:r>
              <a:rPr lang="en-US" sz="3600" b="1" dirty="0">
                <a:solidFill>
                  <a:srgbClr val="009999"/>
                </a:solidFill>
              </a:rPr>
              <a:t>Work values </a:t>
            </a:r>
          </a:p>
          <a:p>
            <a:pPr>
              <a:buClr>
                <a:srgbClr val="009999"/>
              </a:buClr>
              <a:buSzPts val="900"/>
            </a:pPr>
            <a:r>
              <a:rPr lang="en-US" sz="3600" b="1" dirty="0">
                <a:solidFill>
                  <a:srgbClr val="009999"/>
                </a:solidFill>
              </a:rPr>
              <a:t>Social judgment</a:t>
            </a:r>
          </a:p>
        </p:txBody>
      </p:sp>
      <p:sp>
        <p:nvSpPr>
          <p:cNvPr id="10" name="Right Arrow 9">
            <a:extLst>
              <a:ext uri="{FF2B5EF4-FFF2-40B4-BE49-F238E27FC236}">
                <a16:creationId xmlns:a16="http://schemas.microsoft.com/office/drawing/2014/main" id="{01849F32-B2CD-B84D-99AC-B77661D620A3}"/>
              </a:ext>
            </a:extLst>
          </p:cNvPr>
          <p:cNvSpPr/>
          <p:nvPr/>
        </p:nvSpPr>
        <p:spPr>
          <a:xfrm rot="5400000">
            <a:off x="923566" y="2485239"/>
            <a:ext cx="2329205" cy="180618"/>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Arrow 10">
            <a:extLst>
              <a:ext uri="{FF2B5EF4-FFF2-40B4-BE49-F238E27FC236}">
                <a16:creationId xmlns:a16="http://schemas.microsoft.com/office/drawing/2014/main" id="{1AFC918D-55B6-BC48-9EC5-A8A7657F0903}"/>
              </a:ext>
            </a:extLst>
          </p:cNvPr>
          <p:cNvSpPr/>
          <p:nvPr/>
        </p:nvSpPr>
        <p:spPr>
          <a:xfrm rot="5400000">
            <a:off x="7043578" y="1623718"/>
            <a:ext cx="520149" cy="182120"/>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11204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0"/>
          <p:cNvSpPr txBox="1">
            <a:spLocks noGrp="1"/>
          </p:cNvSpPr>
          <p:nvPr>
            <p:ph type="title"/>
          </p:nvPr>
        </p:nvSpPr>
        <p:spPr>
          <a:xfrm>
            <a:off x="2143125" y="103188"/>
            <a:ext cx="8229600" cy="229711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3600" b="1" i="0" u="none" strike="noStrike" cap="none" dirty="0">
                <a:solidFill>
                  <a:srgbClr val="009999"/>
                </a:solidFill>
                <a:latin typeface="Arial"/>
                <a:ea typeface="Arial"/>
                <a:cs typeface="Arial"/>
                <a:sym typeface="Arial"/>
              </a:rPr>
              <a:t>Appraising Your Individual </a:t>
            </a:r>
            <a:br>
              <a:rPr lang="en-US" sz="3600" b="1" i="0" u="none" strike="noStrike" cap="none" dirty="0">
                <a:solidFill>
                  <a:srgbClr val="009999"/>
                </a:solidFill>
                <a:latin typeface="Arial"/>
                <a:ea typeface="Arial"/>
                <a:cs typeface="Arial"/>
                <a:sym typeface="Arial"/>
              </a:rPr>
            </a:br>
            <a:r>
              <a:rPr lang="en-US" sz="3600" b="1" i="0" u="none" strike="noStrike" cap="none" dirty="0">
                <a:solidFill>
                  <a:srgbClr val="009999"/>
                </a:solidFill>
                <a:latin typeface="Arial"/>
                <a:ea typeface="Arial"/>
                <a:cs typeface="Arial"/>
                <a:sym typeface="Arial"/>
              </a:rPr>
              <a:t>Value System </a:t>
            </a:r>
            <a:endParaRPr dirty="0"/>
          </a:p>
        </p:txBody>
      </p:sp>
      <p:sp>
        <p:nvSpPr>
          <p:cNvPr id="110" name="Google Shape;110;p10"/>
          <p:cNvSpPr txBox="1">
            <a:spLocks noGrp="1"/>
          </p:cNvSpPr>
          <p:nvPr>
            <p:ph type="body" idx="1"/>
          </p:nvPr>
        </p:nvSpPr>
        <p:spPr>
          <a:xfrm>
            <a:off x="727075" y="2571750"/>
            <a:ext cx="8229600" cy="355441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Arial"/>
              <a:buNone/>
            </a:pPr>
            <a:endParaRPr sz="3200" b="0" i="0" u="none" strike="noStrike" cap="none"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ts val="800"/>
              <a:buFont typeface="Arial"/>
              <a:buNone/>
            </a:pPr>
            <a:r>
              <a:rPr lang="en-US" sz="3200" b="0" i="0" u="none" strike="noStrike" cap="none" dirty="0">
                <a:solidFill>
                  <a:schemeClr val="dk1"/>
                </a:solidFill>
                <a:latin typeface="Century Gothic" panose="020B0502020202020204" pitchFamily="34" charset="0"/>
                <a:sym typeface="Arial"/>
              </a:rPr>
              <a:t>Objective 4.3 Assess personal value systems and behaviors</a:t>
            </a:r>
            <a:endParaRPr dirty="0">
              <a:latin typeface="Century Gothic" panose="020B0502020202020204" pitchFamily="34" charset="0"/>
            </a:endParaRPr>
          </a:p>
        </p:txBody>
      </p:sp>
    </p:spTree>
  </p:cSld>
  <p:clrMapOvr>
    <a:masterClrMapping/>
  </p:clrMapOvr>
  <p:transition spd="slow">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3A021-3CCB-4B46-B96F-8DFB7601E1DB}"/>
              </a:ext>
            </a:extLst>
          </p:cNvPr>
          <p:cNvSpPr>
            <a:spLocks noGrp="1"/>
          </p:cNvSpPr>
          <p:nvPr>
            <p:ph type="title"/>
          </p:nvPr>
        </p:nvSpPr>
        <p:spPr/>
        <p:txBody>
          <a:bodyPr/>
          <a:lstStyle/>
          <a:p>
            <a:endParaRPr lang="en-US"/>
          </a:p>
        </p:txBody>
      </p:sp>
      <p:pic>
        <p:nvPicPr>
          <p:cNvPr id="4" name="Picture 3">
            <a:extLst>
              <a:ext uri="{FF2B5EF4-FFF2-40B4-BE49-F238E27FC236}">
                <a16:creationId xmlns:a16="http://schemas.microsoft.com/office/drawing/2014/main" id="{426E356D-ADA0-2B41-A4A8-7F0B1618544E}"/>
              </a:ext>
            </a:extLst>
          </p:cNvPr>
          <p:cNvPicPr>
            <a:picLocks noChangeAspect="1"/>
          </p:cNvPicPr>
          <p:nvPr/>
        </p:nvPicPr>
        <p:blipFill>
          <a:blip r:embed="rId3"/>
          <a:stretch>
            <a:fillRect/>
          </a:stretch>
        </p:blipFill>
        <p:spPr>
          <a:xfrm>
            <a:off x="1" y="0"/>
            <a:ext cx="9144000" cy="6858000"/>
          </a:xfrm>
          <a:prstGeom prst="rect">
            <a:avLst/>
          </a:prstGeom>
        </p:spPr>
      </p:pic>
      <p:sp>
        <p:nvSpPr>
          <p:cNvPr id="5" name="Rectangle 4">
            <a:extLst>
              <a:ext uri="{FF2B5EF4-FFF2-40B4-BE49-F238E27FC236}">
                <a16:creationId xmlns:a16="http://schemas.microsoft.com/office/drawing/2014/main" id="{0782808F-B0A3-C744-B6EC-A61395D7FF58}"/>
              </a:ext>
            </a:extLst>
          </p:cNvPr>
          <p:cNvSpPr/>
          <p:nvPr/>
        </p:nvSpPr>
        <p:spPr>
          <a:xfrm>
            <a:off x="5003124" y="6550223"/>
            <a:ext cx="4140877" cy="307777"/>
          </a:xfrm>
          <a:prstGeom prst="rect">
            <a:avLst/>
          </a:prstGeom>
        </p:spPr>
        <p:txBody>
          <a:bodyPr wrap="none">
            <a:spAutoFit/>
          </a:bodyPr>
          <a:lstStyle/>
          <a:p>
            <a:r>
              <a:rPr lang="en-US" b="1" dirty="0">
                <a:solidFill>
                  <a:srgbClr val="FF0000"/>
                </a:solidFill>
              </a:rPr>
              <a:t>Assess personal value systems and behaviors</a:t>
            </a:r>
          </a:p>
        </p:txBody>
      </p:sp>
    </p:spTree>
    <p:extLst>
      <p:ext uri="{BB962C8B-B14F-4D97-AF65-F5344CB8AC3E}">
        <p14:creationId xmlns:p14="http://schemas.microsoft.com/office/powerpoint/2010/main" val="28113176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1"/>
          <p:cNvSpPr txBox="1">
            <a:spLocks noGrp="1"/>
          </p:cNvSpPr>
          <p:nvPr>
            <p:ph type="title"/>
          </p:nvPr>
        </p:nvSpPr>
        <p:spPr>
          <a:xfrm>
            <a:off x="2014538" y="122257"/>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3600" b="1" i="0" u="none" strike="noStrike" cap="none" dirty="0">
                <a:solidFill>
                  <a:srgbClr val="009999"/>
                </a:solidFill>
                <a:latin typeface="Arial"/>
                <a:ea typeface="Arial"/>
                <a:cs typeface="Arial"/>
                <a:sym typeface="Arial"/>
              </a:rPr>
              <a:t>4.3 Appraising Your Individual </a:t>
            </a:r>
            <a:br>
              <a:rPr lang="en-US" sz="3600" b="1" i="0" u="none" strike="noStrike" cap="none" dirty="0">
                <a:solidFill>
                  <a:srgbClr val="009999"/>
                </a:solidFill>
                <a:latin typeface="Arial"/>
                <a:ea typeface="Arial"/>
                <a:cs typeface="Arial"/>
                <a:sym typeface="Arial"/>
              </a:rPr>
            </a:br>
            <a:r>
              <a:rPr lang="en-US" sz="3600" b="1" i="0" u="none" strike="noStrike" cap="none" dirty="0">
                <a:solidFill>
                  <a:srgbClr val="009999"/>
                </a:solidFill>
                <a:latin typeface="Arial"/>
                <a:ea typeface="Arial"/>
                <a:cs typeface="Arial"/>
                <a:sym typeface="Arial"/>
              </a:rPr>
              <a:t>Value System</a:t>
            </a:r>
            <a:endParaRPr dirty="0"/>
          </a:p>
        </p:txBody>
      </p:sp>
      <p:sp>
        <p:nvSpPr>
          <p:cNvPr id="118" name="Google Shape;118;p11"/>
          <p:cNvSpPr txBox="1">
            <a:spLocks noGrp="1"/>
          </p:cNvSpPr>
          <p:nvPr>
            <p:ph type="body" idx="1"/>
          </p:nvPr>
        </p:nvSpPr>
        <p:spPr>
          <a:xfrm>
            <a:off x="457200" y="2000250"/>
            <a:ext cx="8229600" cy="4125911"/>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  Personal value </a:t>
            </a:r>
            <a:endParaRPr dirty="0"/>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  Assessment </a:t>
            </a:r>
            <a:endParaRPr dirty="0"/>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a:t>
            </a:r>
            <a:endParaRPr dirty="0"/>
          </a:p>
        </p:txBody>
      </p:sp>
      <p:sp>
        <p:nvSpPr>
          <p:cNvPr id="2" name="Rectangle 1">
            <a:extLst>
              <a:ext uri="{FF2B5EF4-FFF2-40B4-BE49-F238E27FC236}">
                <a16:creationId xmlns:a16="http://schemas.microsoft.com/office/drawing/2014/main" id="{F26DA2C7-FF35-D948-B9A4-EFC03D7131B5}"/>
              </a:ext>
            </a:extLst>
          </p:cNvPr>
          <p:cNvSpPr/>
          <p:nvPr/>
        </p:nvSpPr>
        <p:spPr>
          <a:xfrm>
            <a:off x="582635" y="3235363"/>
            <a:ext cx="4572000" cy="2521716"/>
          </a:xfrm>
          <a:prstGeom prst="rect">
            <a:avLst/>
          </a:prstGeom>
        </p:spPr>
        <p:txBody>
          <a:bodyPr>
            <a:spAutoFit/>
          </a:bodyPr>
          <a:lstStyle/>
          <a:p>
            <a:pPr lvl="0">
              <a:lnSpc>
                <a:spcPct val="80000"/>
              </a:lnSpc>
              <a:buClr>
                <a:schemeClr val="dk1"/>
              </a:buClr>
              <a:buSzPts val="300"/>
            </a:pPr>
            <a:r>
              <a:rPr lang="en-US" sz="1200" dirty="0"/>
              <a:t>Point 1 – Personal value </a:t>
            </a:r>
          </a:p>
          <a:p>
            <a:pPr lvl="0">
              <a:lnSpc>
                <a:spcPct val="80000"/>
              </a:lnSpc>
              <a:buClr>
                <a:schemeClr val="dk1"/>
              </a:buClr>
              <a:buSzPts val="300"/>
            </a:pPr>
            <a:endParaRPr lang="en-US" dirty="0"/>
          </a:p>
          <a:p>
            <a:pPr marL="457200" lvl="1" indent="-76200">
              <a:lnSpc>
                <a:spcPct val="80000"/>
              </a:lnSpc>
              <a:spcBef>
                <a:spcPts val="360"/>
              </a:spcBef>
              <a:buClr>
                <a:schemeClr val="dk1"/>
              </a:buClr>
              <a:buSzPts val="1200"/>
              <a:buFont typeface="Arial"/>
              <a:buChar char="•"/>
            </a:pPr>
            <a:r>
              <a:rPr lang="en-US" sz="1200" dirty="0"/>
              <a:t> </a:t>
            </a:r>
            <a:r>
              <a:rPr lang="en-US" sz="1200" dirty="0">
                <a:solidFill>
                  <a:schemeClr val="dk1"/>
                </a:solidFill>
              </a:rPr>
              <a:t>Contribute to our ability to identify the careers and</a:t>
            </a:r>
          </a:p>
          <a:p>
            <a:pPr marL="381000" lvl="1">
              <a:lnSpc>
                <a:spcPct val="80000"/>
              </a:lnSpc>
              <a:spcBef>
                <a:spcPts val="360"/>
              </a:spcBef>
              <a:buClr>
                <a:schemeClr val="dk1"/>
              </a:buClr>
              <a:buSzPts val="1200"/>
            </a:pPr>
            <a:r>
              <a:rPr lang="en-US" sz="1200" dirty="0">
                <a:solidFill>
                  <a:schemeClr val="dk1"/>
                </a:solidFill>
              </a:rPr>
              <a:t>   organizations in which we can be the most productive        and satisfied</a:t>
            </a:r>
          </a:p>
          <a:p>
            <a:pPr marL="381000" lvl="1">
              <a:lnSpc>
                <a:spcPct val="80000"/>
              </a:lnSpc>
              <a:spcBef>
                <a:spcPts val="360"/>
              </a:spcBef>
              <a:buClr>
                <a:schemeClr val="dk1"/>
              </a:buClr>
              <a:buSzPts val="1200"/>
            </a:pP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Understand what is important to us </a:t>
            </a:r>
          </a:p>
          <a:p>
            <a:pPr marL="381000" lvl="1">
              <a:lnSpc>
                <a:spcPct val="80000"/>
              </a:lnSpc>
              <a:spcBef>
                <a:spcPts val="360"/>
              </a:spcBef>
              <a:buClr>
                <a:schemeClr val="dk1"/>
              </a:buClr>
              <a:buSzPts val="1200"/>
            </a:pPr>
            <a:endParaRPr lang="en-US" dirty="0"/>
          </a:p>
          <a:p>
            <a:pPr lvl="0">
              <a:lnSpc>
                <a:spcPct val="80000"/>
              </a:lnSpc>
              <a:buClr>
                <a:schemeClr val="dk1"/>
              </a:buClr>
              <a:buSzPts val="300"/>
            </a:pPr>
            <a:r>
              <a:rPr lang="en-US" sz="1200" dirty="0"/>
              <a:t>Point 2 – Assessment </a:t>
            </a:r>
            <a:endParaRPr lang="en-US" dirty="0"/>
          </a:p>
          <a:p>
            <a:pPr marL="457200" lvl="1" indent="-76200">
              <a:lnSpc>
                <a:spcPct val="80000"/>
              </a:lnSpc>
              <a:spcBef>
                <a:spcPts val="360"/>
              </a:spcBef>
              <a:buClr>
                <a:schemeClr val="dk1"/>
              </a:buClr>
              <a:buSzPts val="1200"/>
              <a:buFont typeface="Arial"/>
              <a:buChar char="•"/>
            </a:pPr>
            <a:r>
              <a:rPr lang="en-US" sz="1200" dirty="0"/>
              <a:t> </a:t>
            </a:r>
            <a:r>
              <a:rPr lang="en-US" sz="1200" dirty="0">
                <a:solidFill>
                  <a:schemeClr val="dk1"/>
                </a:solidFill>
              </a:rPr>
              <a:t>Identify how values influence behaviors</a:t>
            </a:r>
          </a:p>
          <a:p>
            <a:pPr marL="381000" lvl="1">
              <a:lnSpc>
                <a:spcPct val="80000"/>
              </a:lnSpc>
              <a:spcBef>
                <a:spcPts val="360"/>
              </a:spcBef>
              <a:buClr>
                <a:schemeClr val="dk1"/>
              </a:buClr>
              <a:buSzPts val="1200"/>
            </a:pP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Based on the assumption that consistent behaviors reflect value system</a:t>
            </a:r>
            <a:endParaRPr lang="en-US" dirty="0"/>
          </a:p>
        </p:txBody>
      </p:sp>
      <p:pic>
        <p:nvPicPr>
          <p:cNvPr id="3" name="Picture 2">
            <a:extLst>
              <a:ext uri="{FF2B5EF4-FFF2-40B4-BE49-F238E27FC236}">
                <a16:creationId xmlns:a16="http://schemas.microsoft.com/office/drawing/2014/main" id="{C37E0CF3-2267-D04F-9B7E-1E40E9D1EE78}"/>
              </a:ext>
            </a:extLst>
          </p:cNvPr>
          <p:cNvPicPr>
            <a:picLocks noChangeAspect="1"/>
          </p:cNvPicPr>
          <p:nvPr/>
        </p:nvPicPr>
        <p:blipFill>
          <a:blip r:embed="rId3"/>
          <a:stretch>
            <a:fillRect/>
          </a:stretch>
        </p:blipFill>
        <p:spPr>
          <a:xfrm>
            <a:off x="3122611" y="1503361"/>
            <a:ext cx="6588223" cy="5354639"/>
          </a:xfrm>
          <a:prstGeom prst="rect">
            <a:avLst/>
          </a:prstGeom>
        </p:spPr>
      </p:pic>
    </p:spTree>
  </p:cSld>
  <p:clrMapOvr>
    <a:masterClrMapping/>
  </p:clrMapOvr>
  <p:transition spd="slow">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8378C92-10EF-1641-BEC2-9C47598455C2}"/>
              </a:ext>
            </a:extLst>
          </p:cNvPr>
          <p:cNvSpPr>
            <a:spLocks noGrp="1"/>
          </p:cNvSpPr>
          <p:nvPr>
            <p:ph type="body" idx="1"/>
          </p:nvPr>
        </p:nvSpPr>
        <p:spPr/>
        <p:txBody>
          <a:bodyPr/>
          <a:lstStyle/>
          <a:p>
            <a:endParaRPr lang="en-US"/>
          </a:p>
        </p:txBody>
      </p:sp>
      <p:pic>
        <p:nvPicPr>
          <p:cNvPr id="6" name="Picture 5">
            <a:extLst>
              <a:ext uri="{FF2B5EF4-FFF2-40B4-BE49-F238E27FC236}">
                <a16:creationId xmlns:a16="http://schemas.microsoft.com/office/drawing/2014/main" id="{065FF674-CB13-274B-BDEB-C3D9D306B30C}"/>
              </a:ext>
            </a:extLst>
          </p:cNvPr>
          <p:cNvPicPr>
            <a:picLocks noChangeAspect="1"/>
          </p:cNvPicPr>
          <p:nvPr/>
        </p:nvPicPr>
        <p:blipFill>
          <a:blip r:embed="rId3"/>
          <a:stretch>
            <a:fillRect/>
          </a:stretch>
        </p:blipFill>
        <p:spPr>
          <a:xfrm>
            <a:off x="177800" y="1187450"/>
            <a:ext cx="8788400" cy="4483100"/>
          </a:xfrm>
          <a:prstGeom prst="rect">
            <a:avLst/>
          </a:prstGeom>
        </p:spPr>
      </p:pic>
      <p:pic>
        <p:nvPicPr>
          <p:cNvPr id="8" name="Picture 7">
            <a:extLst>
              <a:ext uri="{FF2B5EF4-FFF2-40B4-BE49-F238E27FC236}">
                <a16:creationId xmlns:a16="http://schemas.microsoft.com/office/drawing/2014/main" id="{43659680-A869-A34A-9FE7-0D6674FA031B}"/>
              </a:ext>
            </a:extLst>
          </p:cNvPr>
          <p:cNvPicPr>
            <a:picLocks noChangeAspect="1"/>
          </p:cNvPicPr>
          <p:nvPr/>
        </p:nvPicPr>
        <p:blipFill>
          <a:blip r:embed="rId4"/>
          <a:stretch>
            <a:fillRect/>
          </a:stretch>
        </p:blipFill>
        <p:spPr>
          <a:xfrm>
            <a:off x="299709" y="1766805"/>
            <a:ext cx="2273300" cy="939800"/>
          </a:xfrm>
          <a:prstGeom prst="rect">
            <a:avLst/>
          </a:prstGeom>
        </p:spPr>
      </p:pic>
    </p:spTree>
    <p:extLst>
      <p:ext uri="{BB962C8B-B14F-4D97-AF65-F5344CB8AC3E}">
        <p14:creationId xmlns:p14="http://schemas.microsoft.com/office/powerpoint/2010/main" val="20463628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12"/>
          <p:cNvSpPr txBox="1">
            <a:spLocks noGrp="1"/>
          </p:cNvSpPr>
          <p:nvPr>
            <p:ph type="title"/>
          </p:nvPr>
        </p:nvSpPr>
        <p:spPr>
          <a:xfrm>
            <a:off x="2057400" y="103188"/>
            <a:ext cx="8229600" cy="229711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3600" b="1" i="0" u="none" strike="noStrike" cap="none" dirty="0">
                <a:solidFill>
                  <a:srgbClr val="009999"/>
                </a:solidFill>
                <a:latin typeface="Arial"/>
                <a:ea typeface="Arial"/>
                <a:cs typeface="Arial"/>
                <a:sym typeface="Arial"/>
              </a:rPr>
              <a:t>Ethics In Organizational Communication </a:t>
            </a:r>
            <a:endParaRPr lang="en-US" dirty="0"/>
          </a:p>
        </p:txBody>
      </p:sp>
      <p:sp>
        <p:nvSpPr>
          <p:cNvPr id="126" name="Google Shape;126;p12"/>
          <p:cNvSpPr txBox="1">
            <a:spLocks noGrp="1"/>
          </p:cNvSpPr>
          <p:nvPr>
            <p:ph type="body" idx="1"/>
          </p:nvPr>
        </p:nvSpPr>
        <p:spPr>
          <a:xfrm>
            <a:off x="715500" y="1657350"/>
            <a:ext cx="8229600" cy="355441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Arial"/>
              <a:buNone/>
            </a:pPr>
            <a:endParaRPr sz="3200" b="0" i="0" u="none" strike="noStrike" cap="none"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ts val="800"/>
              <a:buFont typeface="Arial"/>
              <a:buNone/>
            </a:pPr>
            <a:r>
              <a:rPr lang="en-US" sz="3200" b="0" i="0" u="none" strike="noStrike" cap="none" dirty="0">
                <a:solidFill>
                  <a:schemeClr val="dk1"/>
                </a:solidFill>
                <a:latin typeface="Arial"/>
                <a:ea typeface="Arial"/>
                <a:cs typeface="Arial"/>
                <a:sym typeface="Arial"/>
              </a:rPr>
              <a:t>Objective 4.4 Define ethical communication</a:t>
            </a:r>
            <a:endParaRPr dirty="0"/>
          </a:p>
        </p:txBody>
      </p:sp>
      <p:pic>
        <p:nvPicPr>
          <p:cNvPr id="4" name="Picture 3">
            <a:extLst>
              <a:ext uri="{FF2B5EF4-FFF2-40B4-BE49-F238E27FC236}">
                <a16:creationId xmlns:a16="http://schemas.microsoft.com/office/drawing/2014/main" id="{5F463162-14E7-0947-BAAA-6FB9F0E170C8}"/>
              </a:ext>
            </a:extLst>
          </p:cNvPr>
          <p:cNvPicPr>
            <a:picLocks noChangeAspect="1"/>
          </p:cNvPicPr>
          <p:nvPr/>
        </p:nvPicPr>
        <p:blipFill>
          <a:blip r:embed="rId3"/>
          <a:stretch>
            <a:fillRect/>
          </a:stretch>
        </p:blipFill>
        <p:spPr>
          <a:xfrm>
            <a:off x="625033" y="2815486"/>
            <a:ext cx="7329137" cy="4458558"/>
          </a:xfrm>
          <a:prstGeom prst="rect">
            <a:avLst/>
          </a:prstGeom>
        </p:spPr>
      </p:pic>
    </p:spTree>
  </p:cSld>
  <p:clrMapOvr>
    <a:masterClrMapping/>
  </p:clrMapOvr>
  <p:transition spd="slow">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64D4D-AF93-9E49-8EDB-BFC76AC4A0F0}"/>
              </a:ext>
            </a:extLst>
          </p:cNvPr>
          <p:cNvSpPr>
            <a:spLocks noGrp="1"/>
          </p:cNvSpPr>
          <p:nvPr>
            <p:ph type="title"/>
          </p:nvPr>
        </p:nvSpPr>
        <p:spPr>
          <a:xfrm>
            <a:off x="2050873" y="600252"/>
            <a:ext cx="7378878" cy="999948"/>
          </a:xfrm>
        </p:spPr>
        <p:txBody>
          <a:bodyPr/>
          <a:lstStyle/>
          <a:p>
            <a:pPr>
              <a:buClr>
                <a:srgbClr val="009999"/>
              </a:buClr>
              <a:buSzPts val="900"/>
            </a:pPr>
            <a:r>
              <a:rPr lang="en-US" sz="3600" b="1" dirty="0">
                <a:solidFill>
                  <a:srgbClr val="009999"/>
                </a:solidFill>
              </a:rPr>
              <a:t>Email || ethical communication</a:t>
            </a:r>
          </a:p>
        </p:txBody>
      </p:sp>
      <p:pic>
        <p:nvPicPr>
          <p:cNvPr id="4" name="Picture 3">
            <a:extLst>
              <a:ext uri="{FF2B5EF4-FFF2-40B4-BE49-F238E27FC236}">
                <a16:creationId xmlns:a16="http://schemas.microsoft.com/office/drawing/2014/main" id="{11644D6E-A4B0-034D-83C5-F0CF589DEE6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328311" y="1757363"/>
            <a:ext cx="5229777" cy="481021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5" name="Picture 4">
            <a:extLst>
              <a:ext uri="{FF2B5EF4-FFF2-40B4-BE49-F238E27FC236}">
                <a16:creationId xmlns:a16="http://schemas.microsoft.com/office/drawing/2014/main" id="{6A037570-D0E5-B548-AD3A-13AF895D7BE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39712" y="2286909"/>
            <a:ext cx="3375025" cy="2004103"/>
          </a:xfrm>
          <a:prstGeom prst="rect">
            <a:avLst/>
          </a:prstGeom>
        </p:spPr>
      </p:pic>
    </p:spTree>
    <p:extLst>
      <p:ext uri="{BB962C8B-B14F-4D97-AF65-F5344CB8AC3E}">
        <p14:creationId xmlns:p14="http://schemas.microsoft.com/office/powerpoint/2010/main" val="24463134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4"/>
          <p:cNvSpPr txBox="1">
            <a:spLocks noGrp="1"/>
          </p:cNvSpPr>
          <p:nvPr>
            <p:ph type="title"/>
          </p:nvPr>
        </p:nvSpPr>
        <p:spPr>
          <a:xfrm>
            <a:off x="2071687" y="274638"/>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3600" b="1" i="0" u="none" strike="noStrike" cap="none" dirty="0">
                <a:solidFill>
                  <a:srgbClr val="009999"/>
                </a:solidFill>
                <a:latin typeface="Arial"/>
                <a:ea typeface="Arial"/>
                <a:cs typeface="Arial"/>
                <a:sym typeface="Arial"/>
              </a:rPr>
              <a:t>4.4 Ethics In Organizational Communication </a:t>
            </a:r>
            <a:r>
              <a:rPr lang="en-US" sz="2400" b="1" i="0" u="none" strike="noStrike" cap="none" dirty="0">
                <a:solidFill>
                  <a:srgbClr val="009999"/>
                </a:solidFill>
                <a:latin typeface="Arial"/>
                <a:ea typeface="Arial"/>
                <a:cs typeface="Arial"/>
                <a:sym typeface="Arial"/>
              </a:rPr>
              <a:t>(2 of 6)</a:t>
            </a:r>
            <a:endParaRPr dirty="0"/>
          </a:p>
        </p:txBody>
      </p:sp>
      <p:sp>
        <p:nvSpPr>
          <p:cNvPr id="142" name="Google Shape;142;p14"/>
          <p:cNvSpPr txBox="1">
            <a:spLocks noGrp="1"/>
          </p:cNvSpPr>
          <p:nvPr>
            <p:ph type="body" idx="1"/>
          </p:nvPr>
        </p:nvSpPr>
        <p:spPr>
          <a:xfrm>
            <a:off x="401348" y="1761711"/>
            <a:ext cx="8229600" cy="4125911"/>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560"/>
              </a:spcBef>
              <a:spcAft>
                <a:spcPts val="0"/>
              </a:spcAft>
              <a:buClr>
                <a:schemeClr val="dk1"/>
              </a:buClr>
              <a:buSzPts val="700"/>
              <a:buFont typeface="Arial"/>
              <a:buNone/>
            </a:pPr>
            <a:r>
              <a:rPr lang="en-US" sz="3600" b="0" i="0" u="none" strike="noStrike" cap="none" dirty="0">
                <a:solidFill>
                  <a:schemeClr val="dk1"/>
                </a:solidFill>
                <a:latin typeface="Arial"/>
                <a:ea typeface="Arial"/>
                <a:cs typeface="Arial"/>
                <a:sym typeface="Arial"/>
              </a:rPr>
              <a:t>- Standard for ethical judgement</a:t>
            </a:r>
            <a:r>
              <a:rPr lang="en-US" sz="4000" b="0" i="0" u="none" strike="noStrike" cap="none" dirty="0">
                <a:solidFill>
                  <a:schemeClr val="dk1"/>
                </a:solidFill>
                <a:latin typeface="Arial"/>
                <a:ea typeface="Arial"/>
                <a:cs typeface="Arial"/>
                <a:sym typeface="Arial"/>
              </a:rPr>
              <a:t> </a:t>
            </a:r>
            <a:endParaRPr sz="1800" dirty="0"/>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a:t>
            </a:r>
            <a:endParaRPr dirty="0"/>
          </a:p>
        </p:txBody>
      </p:sp>
      <p:sp>
        <p:nvSpPr>
          <p:cNvPr id="2" name="Rectangle 1">
            <a:extLst>
              <a:ext uri="{FF2B5EF4-FFF2-40B4-BE49-F238E27FC236}">
                <a16:creationId xmlns:a16="http://schemas.microsoft.com/office/drawing/2014/main" id="{D0243D18-823C-EE43-AB8A-B24B62DDB0F6}"/>
              </a:ext>
            </a:extLst>
          </p:cNvPr>
          <p:cNvSpPr/>
          <p:nvPr/>
        </p:nvSpPr>
        <p:spPr>
          <a:xfrm>
            <a:off x="69267" y="3059973"/>
            <a:ext cx="4572000" cy="1822037"/>
          </a:xfrm>
          <a:prstGeom prst="rect">
            <a:avLst/>
          </a:prstGeom>
        </p:spPr>
        <p:txBody>
          <a:bodyPr>
            <a:spAutoFit/>
          </a:bodyPr>
          <a:lstStyle/>
          <a:p>
            <a:pPr marL="457200" lvl="1" indent="-76200">
              <a:lnSpc>
                <a:spcPct val="80000"/>
              </a:lnSpc>
              <a:spcBef>
                <a:spcPts val="360"/>
              </a:spcBef>
              <a:buClr>
                <a:schemeClr val="dk1"/>
              </a:buClr>
              <a:buSzPts val="1200"/>
              <a:buFont typeface="Arial"/>
              <a:buChar char="•"/>
            </a:pPr>
            <a:r>
              <a:rPr lang="en-US" dirty="0"/>
              <a:t> </a:t>
            </a:r>
            <a:r>
              <a:rPr lang="en-US" sz="3200" dirty="0">
                <a:solidFill>
                  <a:schemeClr val="dk1"/>
                </a:solidFill>
              </a:rPr>
              <a:t>Honesty</a:t>
            </a:r>
          </a:p>
          <a:p>
            <a:pPr marL="457200" lvl="1" indent="-76200">
              <a:lnSpc>
                <a:spcPct val="80000"/>
              </a:lnSpc>
              <a:spcBef>
                <a:spcPts val="360"/>
              </a:spcBef>
              <a:buClr>
                <a:schemeClr val="dk1"/>
              </a:buClr>
              <a:buSzPts val="1200"/>
              <a:buFont typeface="Arial"/>
              <a:buChar char="•"/>
            </a:pPr>
            <a:r>
              <a:rPr lang="en-US" sz="3200" dirty="0">
                <a:solidFill>
                  <a:schemeClr val="dk1"/>
                </a:solidFill>
              </a:rPr>
              <a:t> Truthfulness</a:t>
            </a:r>
            <a:endParaRPr lang="en-US" sz="3600" dirty="0"/>
          </a:p>
          <a:p>
            <a:pPr marL="457200" lvl="1" indent="-76200">
              <a:lnSpc>
                <a:spcPct val="80000"/>
              </a:lnSpc>
              <a:spcBef>
                <a:spcPts val="360"/>
              </a:spcBef>
              <a:buClr>
                <a:schemeClr val="dk1"/>
              </a:buClr>
              <a:buSzPts val="1200"/>
              <a:buFont typeface="Arial"/>
              <a:buChar char="•"/>
            </a:pPr>
            <a:r>
              <a:rPr lang="en-US" sz="3200" dirty="0">
                <a:solidFill>
                  <a:schemeClr val="dk1"/>
                </a:solidFill>
              </a:rPr>
              <a:t> Fairness</a:t>
            </a:r>
            <a:endParaRPr lang="en-US" sz="3600" dirty="0"/>
          </a:p>
          <a:p>
            <a:pPr marL="457200" lvl="1" indent="-76200">
              <a:lnSpc>
                <a:spcPct val="80000"/>
              </a:lnSpc>
              <a:spcBef>
                <a:spcPts val="360"/>
              </a:spcBef>
              <a:buClr>
                <a:schemeClr val="dk1"/>
              </a:buClr>
              <a:buSzPts val="1200"/>
              <a:buFont typeface="Arial"/>
              <a:buChar char="•"/>
            </a:pPr>
            <a:r>
              <a:rPr lang="en-US" sz="3200" dirty="0">
                <a:solidFill>
                  <a:schemeClr val="dk1"/>
                </a:solidFill>
              </a:rPr>
              <a:t> Humaneness</a:t>
            </a:r>
            <a:endParaRPr lang="en-US" sz="3600" dirty="0"/>
          </a:p>
        </p:txBody>
      </p:sp>
      <p:sp>
        <p:nvSpPr>
          <p:cNvPr id="3" name="Rectangle 2">
            <a:extLst>
              <a:ext uri="{FF2B5EF4-FFF2-40B4-BE49-F238E27FC236}">
                <a16:creationId xmlns:a16="http://schemas.microsoft.com/office/drawing/2014/main" id="{FD4A01B3-83E0-5A44-BA3A-3FBA56C857B0}"/>
              </a:ext>
            </a:extLst>
          </p:cNvPr>
          <p:cNvSpPr/>
          <p:nvPr/>
        </p:nvSpPr>
        <p:spPr>
          <a:xfrm>
            <a:off x="6350332" y="3001495"/>
            <a:ext cx="2280616" cy="1938992"/>
          </a:xfrm>
          <a:prstGeom prst="rect">
            <a:avLst/>
          </a:prstGeom>
        </p:spPr>
        <p:txBody>
          <a:bodyPr wrap="square">
            <a:spAutoFit/>
          </a:bodyPr>
          <a:lstStyle/>
          <a:p>
            <a:pPr algn="r"/>
            <a:r>
              <a:rPr lang="en-US" sz="2400" b="1" dirty="0"/>
              <a:t>معيار الحكم الأخلاقي</a:t>
            </a:r>
          </a:p>
          <a:p>
            <a:pPr algn="r"/>
            <a:r>
              <a:rPr lang="en-US" sz="2400" dirty="0"/>
              <a:t>  أمانة</a:t>
            </a:r>
          </a:p>
          <a:p>
            <a:pPr algn="r"/>
            <a:r>
              <a:rPr lang="en-US" sz="2400" dirty="0"/>
              <a:t>  الصدق</a:t>
            </a:r>
          </a:p>
          <a:p>
            <a:pPr algn="r"/>
            <a:r>
              <a:rPr lang="en-US" sz="2400" dirty="0"/>
              <a:t>  الإنصاف</a:t>
            </a:r>
          </a:p>
          <a:p>
            <a:pPr algn="r"/>
            <a:r>
              <a:rPr lang="en-US" sz="2400" dirty="0"/>
              <a:t>  إنسانية</a:t>
            </a:r>
          </a:p>
        </p:txBody>
      </p:sp>
      <p:pic>
        <p:nvPicPr>
          <p:cNvPr id="6" name="Picture 5">
            <a:extLst>
              <a:ext uri="{FF2B5EF4-FFF2-40B4-BE49-F238E27FC236}">
                <a16:creationId xmlns:a16="http://schemas.microsoft.com/office/drawing/2014/main" id="{77CE3BBB-91BD-1743-B04F-8CCDE9EDD22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40562" y="2916668"/>
            <a:ext cx="4683704" cy="4164594"/>
          </a:xfrm>
          <a:prstGeom prst="rect">
            <a:avLst/>
          </a:prstGeom>
        </p:spPr>
      </p:pic>
    </p:spTree>
  </p:cSld>
  <p:clrMapOvr>
    <a:masterClrMapping/>
  </p:clrMapOvr>
  <p:transition spd="slow">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5"/>
          <p:cNvSpPr txBox="1">
            <a:spLocks noGrp="1"/>
          </p:cNvSpPr>
          <p:nvPr>
            <p:ph type="title"/>
          </p:nvPr>
        </p:nvSpPr>
        <p:spPr>
          <a:xfrm>
            <a:off x="2057400" y="103188"/>
            <a:ext cx="8229600" cy="1725612"/>
          </a:xfrm>
          <a:prstGeom prst="rect">
            <a:avLst/>
          </a:prstGeom>
          <a:noFill/>
          <a:ln>
            <a:noFill/>
          </a:ln>
        </p:spPr>
        <p:txBody>
          <a:bodyPr spcFirstLastPara="1" wrap="square" lIns="91425" tIns="45700" rIns="91425" bIns="45700" anchor="t" anchorCtr="0">
            <a:noAutofit/>
          </a:bodyPr>
          <a:lstStyle/>
          <a:p>
            <a:pPr lvl="0">
              <a:buClr>
                <a:srgbClr val="009999"/>
              </a:buClr>
              <a:buSzPts val="900"/>
            </a:pPr>
            <a:r>
              <a:rPr lang="en-US" sz="3600" b="1" i="0" u="none" strike="noStrike" cap="none" dirty="0">
                <a:solidFill>
                  <a:srgbClr val="009999"/>
                </a:solidFill>
                <a:latin typeface="Arial"/>
                <a:ea typeface="Arial"/>
                <a:cs typeface="Arial"/>
                <a:sym typeface="Arial"/>
              </a:rPr>
              <a:t>4.4 Ethics In Organizational Communication </a:t>
            </a:r>
            <a:r>
              <a:rPr lang="en-US" sz="2400" b="1" i="0" u="none" strike="noStrike" cap="none" dirty="0">
                <a:solidFill>
                  <a:srgbClr val="009999"/>
                </a:solidFill>
                <a:latin typeface="Arial"/>
                <a:ea typeface="Arial"/>
                <a:cs typeface="Arial"/>
                <a:sym typeface="Arial"/>
              </a:rPr>
              <a:t>(3 of 6)</a:t>
            </a:r>
            <a:r>
              <a:rPr lang="ar-SA" sz="2400" b="1" i="0" u="none" strike="noStrike" cap="none" dirty="0">
                <a:solidFill>
                  <a:srgbClr val="009999"/>
                </a:solidFill>
                <a:latin typeface="Arial"/>
                <a:ea typeface="Arial"/>
                <a:cs typeface="Arial"/>
                <a:sym typeface="Arial"/>
              </a:rPr>
              <a:t> || </a:t>
            </a:r>
            <a:r>
              <a:rPr lang="en-US" sz="3600" b="1" dirty="0">
                <a:solidFill>
                  <a:srgbClr val="009999"/>
                </a:solidFill>
              </a:rPr>
              <a:t>Theory</a:t>
            </a:r>
            <a:r>
              <a:rPr lang="ar-SA" sz="3600" b="1" dirty="0">
                <a:solidFill>
                  <a:srgbClr val="009999"/>
                </a:solidFill>
              </a:rPr>
              <a:t> </a:t>
            </a:r>
            <a:endParaRPr sz="3600" b="1" dirty="0">
              <a:solidFill>
                <a:srgbClr val="009999"/>
              </a:solidFill>
            </a:endParaRPr>
          </a:p>
        </p:txBody>
      </p:sp>
      <p:pic>
        <p:nvPicPr>
          <p:cNvPr id="4" name="Picture 3">
            <a:extLst>
              <a:ext uri="{FF2B5EF4-FFF2-40B4-BE49-F238E27FC236}">
                <a16:creationId xmlns:a16="http://schemas.microsoft.com/office/drawing/2014/main" id="{B17FE52C-2DB4-4B49-B61D-5988A47DBBAD}"/>
              </a:ext>
            </a:extLst>
          </p:cNvPr>
          <p:cNvPicPr>
            <a:picLocks noChangeAspect="1"/>
          </p:cNvPicPr>
          <p:nvPr/>
        </p:nvPicPr>
        <p:blipFill>
          <a:blip r:embed="rId3"/>
          <a:stretch>
            <a:fillRect/>
          </a:stretch>
        </p:blipFill>
        <p:spPr>
          <a:xfrm>
            <a:off x="-278296" y="2067340"/>
            <a:ext cx="9607825" cy="4601785"/>
          </a:xfrm>
          <a:prstGeom prst="rect">
            <a:avLst/>
          </a:prstGeom>
        </p:spPr>
      </p:pic>
    </p:spTree>
  </p:cSld>
  <p:clrMapOvr>
    <a:masterClrMapping/>
  </p:clrMapOvr>
  <p:transition spd="slow">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16"/>
          <p:cNvSpPr txBox="1">
            <a:spLocks noGrp="1"/>
          </p:cNvSpPr>
          <p:nvPr>
            <p:ph type="title"/>
          </p:nvPr>
        </p:nvSpPr>
        <p:spPr>
          <a:xfrm>
            <a:off x="2157412" y="142118"/>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3600" b="1" i="0" u="none" strike="noStrike" cap="none" dirty="0">
                <a:solidFill>
                  <a:srgbClr val="009999"/>
                </a:solidFill>
                <a:latin typeface="Arial"/>
                <a:ea typeface="Arial"/>
                <a:cs typeface="Arial"/>
                <a:sym typeface="Arial"/>
              </a:rPr>
              <a:t>4.4 Ethics In Organizational Communication </a:t>
            </a:r>
            <a:r>
              <a:rPr lang="en-US" sz="2400" b="1" i="0" u="none" strike="noStrike" cap="none" dirty="0">
                <a:solidFill>
                  <a:srgbClr val="009999"/>
                </a:solidFill>
                <a:latin typeface="Arial"/>
                <a:ea typeface="Arial"/>
                <a:cs typeface="Arial"/>
                <a:sym typeface="Arial"/>
              </a:rPr>
              <a:t>(4 of 6)</a:t>
            </a:r>
            <a:endParaRPr dirty="0"/>
          </a:p>
        </p:txBody>
      </p:sp>
      <p:sp>
        <p:nvSpPr>
          <p:cNvPr id="2" name="Rectangle 1">
            <a:extLst>
              <a:ext uri="{FF2B5EF4-FFF2-40B4-BE49-F238E27FC236}">
                <a16:creationId xmlns:a16="http://schemas.microsoft.com/office/drawing/2014/main" id="{8202E586-9689-C841-A453-EEBDB8DA2D47}"/>
              </a:ext>
            </a:extLst>
          </p:cNvPr>
          <p:cNvSpPr/>
          <p:nvPr/>
        </p:nvSpPr>
        <p:spPr>
          <a:xfrm>
            <a:off x="575122" y="2486196"/>
            <a:ext cx="4572000" cy="2099036"/>
          </a:xfrm>
          <a:prstGeom prst="rect">
            <a:avLst/>
          </a:prstGeom>
        </p:spPr>
        <p:txBody>
          <a:bodyPr>
            <a:spAutoFit/>
          </a:bodyPr>
          <a:lstStyle/>
          <a:p>
            <a:pPr lvl="0">
              <a:lnSpc>
                <a:spcPct val="80000"/>
              </a:lnSpc>
              <a:buClr>
                <a:schemeClr val="dk1"/>
              </a:buClr>
              <a:buSzPts val="300"/>
            </a:pPr>
            <a:r>
              <a:rPr lang="en-US" sz="1200" b="1" dirty="0"/>
              <a:t>Defining Ethical Communication</a:t>
            </a:r>
          </a:p>
          <a:p>
            <a:pPr lvl="0">
              <a:lnSpc>
                <a:spcPct val="80000"/>
              </a:lnSpc>
              <a:buClr>
                <a:schemeClr val="dk1"/>
              </a:buClr>
              <a:buSzPts val="300"/>
            </a:pPr>
            <a:endParaRPr lang="en-US" dirty="0"/>
          </a:p>
          <a:p>
            <a:pPr lvl="0">
              <a:lnSpc>
                <a:spcPct val="80000"/>
              </a:lnSpc>
              <a:buClr>
                <a:schemeClr val="dk1"/>
              </a:buClr>
              <a:buSzPts val="300"/>
            </a:pPr>
            <a:r>
              <a:rPr lang="en-US" sz="1200" dirty="0"/>
              <a:t>Point 1 – Ethical communication</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Communication competencies are related to our overall</a:t>
            </a:r>
            <a:endParaRPr lang="ar-SA" sz="1200" dirty="0">
              <a:solidFill>
                <a:schemeClr val="dk1"/>
              </a:solidFill>
            </a:endParaRPr>
          </a:p>
          <a:p>
            <a:pPr marL="381000" lvl="1">
              <a:lnSpc>
                <a:spcPct val="80000"/>
              </a:lnSpc>
              <a:spcBef>
                <a:spcPts val="360"/>
              </a:spcBef>
              <a:buClr>
                <a:schemeClr val="dk1"/>
              </a:buClr>
              <a:buSzPts val="1200"/>
            </a:pPr>
            <a:r>
              <a:rPr lang="ar-SA" sz="1200" dirty="0">
                <a:solidFill>
                  <a:schemeClr val="dk1"/>
                </a:solidFill>
              </a:rPr>
              <a:t>   </a:t>
            </a:r>
            <a:r>
              <a:rPr lang="en-US" sz="1200" dirty="0">
                <a:solidFill>
                  <a:schemeClr val="dk1"/>
                </a:solidFill>
              </a:rPr>
              <a:t> communication experiences</a:t>
            </a:r>
          </a:p>
          <a:p>
            <a:pPr marL="381000" lvl="1">
              <a:lnSpc>
                <a:spcPct val="80000"/>
              </a:lnSpc>
              <a:spcBef>
                <a:spcPts val="360"/>
              </a:spcBef>
              <a:buClr>
                <a:schemeClr val="dk1"/>
              </a:buClr>
              <a:buSzPts val="1200"/>
            </a:pPr>
            <a:endParaRPr lang="en-US" dirty="0"/>
          </a:p>
          <a:p>
            <a:pPr lvl="0">
              <a:lnSpc>
                <a:spcPct val="80000"/>
              </a:lnSpc>
              <a:buClr>
                <a:schemeClr val="dk1"/>
              </a:buClr>
              <a:buSzPts val="300"/>
            </a:pPr>
            <a:r>
              <a:rPr lang="en-US" sz="1200" dirty="0"/>
              <a:t>Point 2 – Elements of ethical communication</a:t>
            </a:r>
          </a:p>
          <a:p>
            <a:pPr lvl="0">
              <a:lnSpc>
                <a:spcPct val="80000"/>
              </a:lnSpc>
              <a:buClr>
                <a:schemeClr val="dk1"/>
              </a:buClr>
              <a:buSzPts val="300"/>
            </a:pP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Choice</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Reflects values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Has consequences</a:t>
            </a:r>
            <a:endParaRPr lang="en-US" dirty="0"/>
          </a:p>
        </p:txBody>
      </p:sp>
      <p:pic>
        <p:nvPicPr>
          <p:cNvPr id="4" name="Picture 3">
            <a:extLst>
              <a:ext uri="{FF2B5EF4-FFF2-40B4-BE49-F238E27FC236}">
                <a16:creationId xmlns:a16="http://schemas.microsoft.com/office/drawing/2014/main" id="{5FC046E6-3B22-7049-9FF5-EC72A05B2D24}"/>
              </a:ext>
            </a:extLst>
          </p:cNvPr>
          <p:cNvPicPr>
            <a:picLocks noChangeAspect="1"/>
          </p:cNvPicPr>
          <p:nvPr/>
        </p:nvPicPr>
        <p:blipFill>
          <a:blip r:embed="rId3"/>
          <a:stretch>
            <a:fillRect/>
          </a:stretch>
        </p:blipFill>
        <p:spPr>
          <a:xfrm>
            <a:off x="4181061" y="2662152"/>
            <a:ext cx="4697896" cy="3398857"/>
          </a:xfrm>
          <a:prstGeom prst="rect">
            <a:avLst/>
          </a:prstGeom>
        </p:spPr>
      </p:pic>
      <p:sp>
        <p:nvSpPr>
          <p:cNvPr id="5" name="Rectangle 4">
            <a:extLst>
              <a:ext uri="{FF2B5EF4-FFF2-40B4-BE49-F238E27FC236}">
                <a16:creationId xmlns:a16="http://schemas.microsoft.com/office/drawing/2014/main" id="{6D843F79-AE85-5244-869A-2A2E839C4D0E}"/>
              </a:ext>
            </a:extLst>
          </p:cNvPr>
          <p:cNvSpPr/>
          <p:nvPr/>
        </p:nvSpPr>
        <p:spPr>
          <a:xfrm>
            <a:off x="2496945" y="3795272"/>
            <a:ext cx="1371600" cy="738664"/>
          </a:xfrm>
          <a:prstGeom prst="rect">
            <a:avLst/>
          </a:prstGeom>
        </p:spPr>
        <p:txBody>
          <a:bodyPr wrap="square">
            <a:spAutoFit/>
          </a:bodyPr>
          <a:lstStyle/>
          <a:p>
            <a:pPr marL="285750" indent="-285750" algn="r" rtl="1">
              <a:buFont typeface="Arial" panose="020B0604020202020204" pitchFamily="34" charset="0"/>
              <a:buChar char="•"/>
            </a:pPr>
            <a:r>
              <a:rPr lang="en-US" dirty="0" err="1"/>
              <a:t>خيار</a:t>
            </a:r>
            <a:endParaRPr lang="en-US" dirty="0"/>
          </a:p>
          <a:p>
            <a:pPr marL="285750" indent="-285750" algn="r" rtl="1">
              <a:buFont typeface="Arial" panose="020B0604020202020204" pitchFamily="34" charset="0"/>
              <a:buChar char="•"/>
            </a:pPr>
            <a:r>
              <a:rPr lang="en-US" dirty="0" err="1"/>
              <a:t>يعكس</a:t>
            </a:r>
            <a:r>
              <a:rPr lang="en-US" dirty="0"/>
              <a:t> </a:t>
            </a:r>
            <a:r>
              <a:rPr lang="en-US" dirty="0" err="1"/>
              <a:t>القيم</a:t>
            </a:r>
            <a:endParaRPr lang="en-US" dirty="0"/>
          </a:p>
          <a:p>
            <a:pPr marL="285750" indent="-285750" algn="r" rtl="1">
              <a:buFont typeface="Arial" panose="020B0604020202020204" pitchFamily="34" charset="0"/>
              <a:buChar char="•"/>
            </a:pPr>
            <a:r>
              <a:rPr lang="en-US" dirty="0"/>
              <a:t>  </a:t>
            </a:r>
            <a:r>
              <a:rPr lang="en-US" dirty="0" err="1"/>
              <a:t>له</a:t>
            </a:r>
            <a:r>
              <a:rPr lang="en-US" dirty="0"/>
              <a:t> </a:t>
            </a:r>
            <a:r>
              <a:rPr lang="en-US" dirty="0" err="1"/>
              <a:t>عواقب</a:t>
            </a:r>
            <a:endParaRPr lang="en-US" dirty="0"/>
          </a:p>
        </p:txBody>
      </p:sp>
    </p:spTree>
  </p:cSld>
  <p:clrMapOvr>
    <a:masterClrMapping/>
  </p:clrMapOvr>
  <p:transition spd="slow">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17"/>
          <p:cNvSpPr txBox="1">
            <a:spLocks noGrp="1"/>
          </p:cNvSpPr>
          <p:nvPr>
            <p:ph type="title"/>
          </p:nvPr>
        </p:nvSpPr>
        <p:spPr>
          <a:xfrm>
            <a:off x="2146516" y="103188"/>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3600" b="1" i="0" u="none" strike="noStrike" cap="none" dirty="0">
                <a:solidFill>
                  <a:srgbClr val="009999"/>
                </a:solidFill>
                <a:latin typeface="Arial"/>
                <a:ea typeface="Arial"/>
                <a:cs typeface="Arial"/>
                <a:sym typeface="Arial"/>
              </a:rPr>
              <a:t>4.4 Ethics In Organizational Communication </a:t>
            </a:r>
            <a:r>
              <a:rPr lang="en-US" sz="2400" b="1" i="0" u="none" strike="noStrike" cap="none" dirty="0">
                <a:solidFill>
                  <a:srgbClr val="009999"/>
                </a:solidFill>
                <a:latin typeface="Arial"/>
                <a:ea typeface="Arial"/>
                <a:cs typeface="Arial"/>
                <a:sym typeface="Arial"/>
              </a:rPr>
              <a:t>(5 of 6)</a:t>
            </a:r>
            <a:endParaRPr dirty="0"/>
          </a:p>
        </p:txBody>
      </p:sp>
      <p:sp>
        <p:nvSpPr>
          <p:cNvPr id="2" name="Rectangle 1">
            <a:extLst>
              <a:ext uri="{FF2B5EF4-FFF2-40B4-BE49-F238E27FC236}">
                <a16:creationId xmlns:a16="http://schemas.microsoft.com/office/drawing/2014/main" id="{68729255-6386-034C-9A07-464F958685CE}"/>
              </a:ext>
            </a:extLst>
          </p:cNvPr>
          <p:cNvSpPr/>
          <p:nvPr/>
        </p:nvSpPr>
        <p:spPr>
          <a:xfrm>
            <a:off x="4906827" y="1828800"/>
            <a:ext cx="4396199" cy="2786404"/>
          </a:xfrm>
          <a:prstGeom prst="rect">
            <a:avLst/>
          </a:prstGeom>
        </p:spPr>
        <p:txBody>
          <a:bodyPr wrap="square">
            <a:spAutoFit/>
          </a:bodyPr>
          <a:lstStyle/>
          <a:p>
            <a:pPr lvl="0">
              <a:lnSpc>
                <a:spcPct val="80000"/>
              </a:lnSpc>
              <a:buClr>
                <a:schemeClr val="dk1"/>
              </a:buClr>
              <a:buSzPts val="300"/>
            </a:pPr>
            <a:r>
              <a:rPr lang="en-US" sz="2400" b="1" dirty="0"/>
              <a:t>Influences for Ethical Organizational Communication</a:t>
            </a:r>
          </a:p>
          <a:p>
            <a:pPr lvl="0">
              <a:lnSpc>
                <a:spcPct val="80000"/>
              </a:lnSpc>
              <a:buClr>
                <a:schemeClr val="dk1"/>
              </a:buClr>
              <a:buSzPts val="300"/>
            </a:pPr>
            <a:endParaRPr lang="en-US" sz="1200" b="1" dirty="0"/>
          </a:p>
          <a:p>
            <a:pPr lvl="0">
              <a:lnSpc>
                <a:spcPct val="80000"/>
              </a:lnSpc>
              <a:buClr>
                <a:schemeClr val="dk1"/>
              </a:buClr>
              <a:buSzPts val="300"/>
            </a:pPr>
            <a:endParaRPr lang="en-US" sz="1200" b="1" dirty="0"/>
          </a:p>
          <a:p>
            <a:pPr lvl="0">
              <a:lnSpc>
                <a:spcPct val="80000"/>
              </a:lnSpc>
              <a:buClr>
                <a:schemeClr val="dk1"/>
              </a:buClr>
              <a:buSzPts val="300"/>
            </a:pPr>
            <a:r>
              <a:rPr lang="en-US" sz="1200" dirty="0"/>
              <a:t>Point 2 – Approaches for ethical organization communication</a:t>
            </a:r>
            <a:endParaRPr lang="ar-SA" sz="1200" dirty="0"/>
          </a:p>
          <a:p>
            <a:pPr lvl="0">
              <a:lnSpc>
                <a:spcPct val="80000"/>
              </a:lnSpc>
              <a:buClr>
                <a:schemeClr val="dk1"/>
              </a:buClr>
              <a:buSzPts val="300"/>
            </a:pP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Ethical codes of conduct</a:t>
            </a:r>
          </a:p>
          <a:p>
            <a:pPr marL="381000" lvl="1">
              <a:lnSpc>
                <a:spcPct val="80000"/>
              </a:lnSpc>
              <a:spcBef>
                <a:spcPts val="360"/>
              </a:spcBef>
              <a:buClr>
                <a:schemeClr val="dk1"/>
              </a:buClr>
              <a:buSzPts val="1200"/>
            </a:pP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Ethics training</a:t>
            </a:r>
          </a:p>
          <a:p>
            <a:pPr marL="381000" lvl="1">
              <a:lnSpc>
                <a:spcPct val="80000"/>
              </a:lnSpc>
              <a:spcBef>
                <a:spcPts val="360"/>
              </a:spcBef>
              <a:buClr>
                <a:schemeClr val="dk1"/>
              </a:buClr>
              <a:buSzPts val="1200"/>
            </a:pP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Strategies to create more accessible, open and responsive structures and procedures  </a:t>
            </a:r>
            <a:endParaRPr lang="en-US" dirty="0"/>
          </a:p>
        </p:txBody>
      </p:sp>
      <p:pic>
        <p:nvPicPr>
          <p:cNvPr id="4" name="Picture 3">
            <a:extLst>
              <a:ext uri="{FF2B5EF4-FFF2-40B4-BE49-F238E27FC236}">
                <a16:creationId xmlns:a16="http://schemas.microsoft.com/office/drawing/2014/main" id="{87E7C8D0-0ED2-B44B-BAA6-10F98FF14D05}"/>
              </a:ext>
            </a:extLst>
          </p:cNvPr>
          <p:cNvPicPr>
            <a:picLocks noChangeAspect="1"/>
          </p:cNvPicPr>
          <p:nvPr/>
        </p:nvPicPr>
        <p:blipFill>
          <a:blip r:embed="rId3"/>
          <a:stretch>
            <a:fillRect/>
          </a:stretch>
        </p:blipFill>
        <p:spPr>
          <a:xfrm>
            <a:off x="-706014" y="2080593"/>
            <a:ext cx="6825399" cy="3843130"/>
          </a:xfrm>
          <a:prstGeom prst="rect">
            <a:avLst/>
          </a:prstGeom>
        </p:spPr>
      </p:pic>
    </p:spTree>
  </p:cSld>
  <p:clrMapOvr>
    <a:masterClrMapping/>
  </p:clrMapOvr>
  <p:transition spd="slow">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18"/>
          <p:cNvSpPr txBox="1">
            <a:spLocks noGrp="1"/>
          </p:cNvSpPr>
          <p:nvPr>
            <p:ph type="title"/>
          </p:nvPr>
        </p:nvSpPr>
        <p:spPr>
          <a:xfrm>
            <a:off x="2000250" y="103188"/>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3600" b="1" i="0" u="none" strike="noStrike" cap="none" dirty="0">
                <a:solidFill>
                  <a:srgbClr val="009999"/>
                </a:solidFill>
                <a:latin typeface="Arial"/>
                <a:ea typeface="Arial"/>
                <a:cs typeface="Arial"/>
                <a:sym typeface="Arial"/>
              </a:rPr>
              <a:t>4.4 Ethics In Organizational Communication </a:t>
            </a:r>
            <a:r>
              <a:rPr lang="en-US" sz="2400" b="1" i="0" u="none" strike="noStrike" cap="none" dirty="0">
                <a:solidFill>
                  <a:srgbClr val="009999"/>
                </a:solidFill>
                <a:latin typeface="Arial"/>
                <a:ea typeface="Arial"/>
                <a:cs typeface="Arial"/>
                <a:sym typeface="Arial"/>
              </a:rPr>
              <a:t>(6 of 6)</a:t>
            </a:r>
            <a:endParaRPr dirty="0"/>
          </a:p>
        </p:txBody>
      </p:sp>
      <p:sp>
        <p:nvSpPr>
          <p:cNvPr id="174" name="Google Shape;174;p18"/>
          <p:cNvSpPr txBox="1">
            <a:spLocks noGrp="1"/>
          </p:cNvSpPr>
          <p:nvPr>
            <p:ph type="body" idx="1"/>
          </p:nvPr>
        </p:nvSpPr>
        <p:spPr>
          <a:xfrm>
            <a:off x="457200" y="2000250"/>
            <a:ext cx="8229600" cy="4125911"/>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3200"/>
              <a:buFont typeface="Arial"/>
              <a:buChar char="•"/>
            </a:pPr>
            <a:r>
              <a:rPr lang="en-US" sz="3200" b="0" i="0" u="none" strike="noStrike" cap="none" dirty="0">
                <a:solidFill>
                  <a:schemeClr val="dk1"/>
                </a:solidFill>
                <a:latin typeface="Arial"/>
                <a:ea typeface="Arial"/>
                <a:cs typeface="Arial"/>
                <a:sym typeface="Arial"/>
              </a:rPr>
              <a:t>Evaluating Ethical Behavior</a:t>
            </a:r>
            <a:endParaRPr dirty="0"/>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 Ethical behavior</a:t>
            </a:r>
            <a:endParaRPr dirty="0"/>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 Guidelines</a:t>
            </a:r>
            <a:endParaRPr dirty="0"/>
          </a:p>
        </p:txBody>
      </p:sp>
      <p:sp>
        <p:nvSpPr>
          <p:cNvPr id="2" name="Rectangle 1">
            <a:extLst>
              <a:ext uri="{FF2B5EF4-FFF2-40B4-BE49-F238E27FC236}">
                <a16:creationId xmlns:a16="http://schemas.microsoft.com/office/drawing/2014/main" id="{4661C6E9-E857-2241-8864-454BE6E8D023}"/>
              </a:ext>
            </a:extLst>
          </p:cNvPr>
          <p:cNvSpPr/>
          <p:nvPr/>
        </p:nvSpPr>
        <p:spPr>
          <a:xfrm>
            <a:off x="3711844" y="3621658"/>
            <a:ext cx="4572000" cy="2447850"/>
          </a:xfrm>
          <a:prstGeom prst="rect">
            <a:avLst/>
          </a:prstGeom>
        </p:spPr>
        <p:txBody>
          <a:bodyPr>
            <a:spAutoFit/>
          </a:bodyPr>
          <a:lstStyle/>
          <a:p>
            <a:pPr lvl="0">
              <a:lnSpc>
                <a:spcPct val="80000"/>
              </a:lnSpc>
              <a:buClr>
                <a:schemeClr val="dk1"/>
              </a:buClr>
              <a:buSzPts val="300"/>
            </a:pPr>
            <a:r>
              <a:rPr lang="en-US" sz="1200" b="1" dirty="0"/>
              <a:t>Evaluating Ethical Behavior</a:t>
            </a:r>
          </a:p>
          <a:p>
            <a:pPr lvl="0">
              <a:lnSpc>
                <a:spcPct val="80000"/>
              </a:lnSpc>
              <a:buClr>
                <a:schemeClr val="dk1"/>
              </a:buClr>
              <a:buSzPts val="300"/>
            </a:pPr>
            <a:endParaRPr lang="en-US" dirty="0"/>
          </a:p>
          <a:p>
            <a:pPr lvl="0">
              <a:lnSpc>
                <a:spcPct val="80000"/>
              </a:lnSpc>
              <a:buClr>
                <a:schemeClr val="dk1"/>
              </a:buClr>
              <a:buSzPts val="300"/>
            </a:pPr>
            <a:r>
              <a:rPr lang="en-US" sz="1200" dirty="0"/>
              <a:t>Point 1 – Ethical behavior</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Sensitive to ethical implications of the communication choices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Decision makers sort through various value positions</a:t>
            </a:r>
          </a:p>
          <a:p>
            <a:pPr marL="381000" lvl="1">
              <a:lnSpc>
                <a:spcPct val="80000"/>
              </a:lnSpc>
              <a:spcBef>
                <a:spcPts val="360"/>
              </a:spcBef>
              <a:buClr>
                <a:schemeClr val="dk1"/>
              </a:buClr>
              <a:buSzPts val="1200"/>
            </a:pPr>
            <a:endParaRPr lang="en-US" sz="1200" dirty="0">
              <a:solidFill>
                <a:schemeClr val="dk1"/>
              </a:solidFill>
            </a:endParaRPr>
          </a:p>
          <a:p>
            <a:pPr marL="381000" lvl="1">
              <a:lnSpc>
                <a:spcPct val="80000"/>
              </a:lnSpc>
              <a:spcBef>
                <a:spcPts val="360"/>
              </a:spcBef>
              <a:buClr>
                <a:schemeClr val="dk1"/>
              </a:buClr>
              <a:buSzPts val="1200"/>
            </a:pPr>
            <a:r>
              <a:rPr lang="en-US" sz="1200" dirty="0">
                <a:solidFill>
                  <a:schemeClr val="dk1"/>
                </a:solidFill>
              </a:rPr>
              <a:t> </a:t>
            </a:r>
            <a:endParaRPr lang="en-US" dirty="0"/>
          </a:p>
          <a:p>
            <a:pPr lvl="0">
              <a:lnSpc>
                <a:spcPct val="80000"/>
              </a:lnSpc>
              <a:buClr>
                <a:schemeClr val="dk1"/>
              </a:buClr>
              <a:buSzPts val="300"/>
            </a:pPr>
            <a:r>
              <a:rPr lang="en-US" sz="1200" dirty="0"/>
              <a:t>Point 2 – Guidelines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Habit of search</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Habit of justice</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Habit of public versus private motivations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Habit of respect for dissent</a:t>
            </a:r>
            <a:endParaRPr lang="en-US" dirty="0"/>
          </a:p>
        </p:txBody>
      </p:sp>
    </p:spTree>
  </p:cSld>
  <p:clrMapOvr>
    <a:masterClrMapping/>
  </p:clrMapOvr>
  <p:transition spd="slow">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20"/>
          <p:cNvSpPr txBox="1">
            <a:spLocks noGrp="1"/>
          </p:cNvSpPr>
          <p:nvPr>
            <p:ph type="title"/>
          </p:nvPr>
        </p:nvSpPr>
        <p:spPr>
          <a:xfrm>
            <a:off x="2100263" y="274638"/>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3600" b="1" i="0" u="none" strike="noStrike" cap="none" dirty="0">
                <a:solidFill>
                  <a:srgbClr val="009999"/>
                </a:solidFill>
                <a:latin typeface="Arial"/>
                <a:ea typeface="Arial"/>
                <a:cs typeface="Arial"/>
                <a:sym typeface="Arial"/>
              </a:rPr>
              <a:t>4.5 Organizational Conundrums</a:t>
            </a:r>
            <a:endParaRPr dirty="0"/>
          </a:p>
        </p:txBody>
      </p:sp>
      <p:sp>
        <p:nvSpPr>
          <p:cNvPr id="190" name="Google Shape;190;p20"/>
          <p:cNvSpPr txBox="1">
            <a:spLocks noGrp="1"/>
          </p:cNvSpPr>
          <p:nvPr>
            <p:ph type="body" idx="1"/>
          </p:nvPr>
        </p:nvSpPr>
        <p:spPr>
          <a:xfrm>
            <a:off x="57151" y="2000250"/>
            <a:ext cx="8229600" cy="4125911"/>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 Conundrum</a:t>
            </a:r>
            <a:endParaRPr dirty="0"/>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 Ethical issues</a:t>
            </a:r>
            <a:endParaRPr dirty="0"/>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a:t>
            </a:r>
            <a:endParaRPr dirty="0"/>
          </a:p>
        </p:txBody>
      </p:sp>
      <p:sp>
        <p:nvSpPr>
          <p:cNvPr id="2" name="Rectangle 1">
            <a:extLst>
              <a:ext uri="{FF2B5EF4-FFF2-40B4-BE49-F238E27FC236}">
                <a16:creationId xmlns:a16="http://schemas.microsoft.com/office/drawing/2014/main" id="{0A1B93D3-146D-EE4B-B65A-90EF2C4989DD}"/>
              </a:ext>
            </a:extLst>
          </p:cNvPr>
          <p:cNvSpPr/>
          <p:nvPr/>
        </p:nvSpPr>
        <p:spPr>
          <a:xfrm>
            <a:off x="3038892" y="1626380"/>
            <a:ext cx="4572000" cy="4312976"/>
          </a:xfrm>
          <a:prstGeom prst="rect">
            <a:avLst/>
          </a:prstGeom>
        </p:spPr>
        <p:txBody>
          <a:bodyPr>
            <a:spAutoFit/>
          </a:bodyPr>
          <a:lstStyle/>
          <a:p>
            <a:pPr lvl="0">
              <a:lnSpc>
                <a:spcPct val="80000"/>
              </a:lnSpc>
              <a:buClr>
                <a:schemeClr val="dk1"/>
              </a:buClr>
              <a:buSzPts val="300"/>
            </a:pPr>
            <a:r>
              <a:rPr lang="en-US" sz="1200" b="1" dirty="0"/>
              <a:t>Evaluating Ethical Behavior</a:t>
            </a:r>
          </a:p>
          <a:p>
            <a:pPr lvl="0">
              <a:lnSpc>
                <a:spcPct val="80000"/>
              </a:lnSpc>
              <a:buClr>
                <a:schemeClr val="dk1"/>
              </a:buClr>
              <a:buSzPts val="300"/>
            </a:pPr>
            <a:endParaRPr lang="en-US" dirty="0"/>
          </a:p>
          <a:p>
            <a:pPr lvl="0">
              <a:lnSpc>
                <a:spcPct val="80000"/>
              </a:lnSpc>
              <a:buClr>
                <a:schemeClr val="dk1"/>
              </a:buClr>
              <a:buSzPts val="300"/>
            </a:pPr>
            <a:r>
              <a:rPr lang="en-US" sz="1200" dirty="0"/>
              <a:t>Point 1 – Conundrum</a:t>
            </a:r>
          </a:p>
          <a:p>
            <a:pPr lvl="0">
              <a:lnSpc>
                <a:spcPct val="80000"/>
              </a:lnSpc>
              <a:buClr>
                <a:schemeClr val="dk1"/>
              </a:buClr>
              <a:buSzPts val="300"/>
            </a:pP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Problem or puzzle</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Raise ethical issues </a:t>
            </a:r>
          </a:p>
          <a:p>
            <a:pPr marL="381000" lvl="1">
              <a:lnSpc>
                <a:spcPct val="80000"/>
              </a:lnSpc>
              <a:spcBef>
                <a:spcPts val="360"/>
              </a:spcBef>
              <a:buClr>
                <a:schemeClr val="dk1"/>
              </a:buClr>
              <a:buSzPts val="1200"/>
            </a:pPr>
            <a:endParaRPr lang="en-US" dirty="0"/>
          </a:p>
          <a:p>
            <a:pPr lvl="0">
              <a:lnSpc>
                <a:spcPct val="80000"/>
              </a:lnSpc>
              <a:buClr>
                <a:schemeClr val="dk1"/>
              </a:buClr>
              <a:buSzPts val="300"/>
            </a:pPr>
            <a:r>
              <a:rPr lang="en-US" sz="1200" dirty="0"/>
              <a:t>Point 2 – Ethical issues</a:t>
            </a:r>
            <a:endParaRPr lang="en-US" dirty="0"/>
          </a:p>
          <a:p>
            <a:pPr marL="457200" lvl="1" indent="-76200">
              <a:lnSpc>
                <a:spcPct val="80000"/>
              </a:lnSpc>
              <a:spcBef>
                <a:spcPts val="360"/>
              </a:spcBef>
              <a:buClr>
                <a:schemeClr val="dk1"/>
              </a:buClr>
              <a:buSzPts val="1200"/>
              <a:buFont typeface="Arial"/>
              <a:buChar char="•"/>
            </a:pPr>
            <a:r>
              <a:rPr lang="en-US" sz="1200" dirty="0"/>
              <a:t> </a:t>
            </a:r>
            <a:r>
              <a:rPr lang="en-US" sz="1200" dirty="0">
                <a:solidFill>
                  <a:schemeClr val="dk1"/>
                </a:solidFill>
              </a:rPr>
              <a:t>Privacy </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Free speech</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Diversity</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Persuasion and coercion</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Change</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Power and domination</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Authority and control</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Organizational democracy</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Discourse and dialogues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Legitimacy and corporate social responsibility</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Recruitment and socialization</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Ethical climate</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Public relations</a:t>
            </a:r>
          </a:p>
          <a:p>
            <a:pPr marL="381000" lvl="1">
              <a:lnSpc>
                <a:spcPct val="80000"/>
              </a:lnSpc>
              <a:spcBef>
                <a:spcPts val="360"/>
              </a:spcBef>
              <a:buClr>
                <a:schemeClr val="dk1"/>
              </a:buClr>
              <a:buSzPts val="1200"/>
            </a:pPr>
            <a:endParaRPr lang="en-US" dirty="0"/>
          </a:p>
        </p:txBody>
      </p:sp>
      <p:sp>
        <p:nvSpPr>
          <p:cNvPr id="3" name="Rectangle 2">
            <a:extLst>
              <a:ext uri="{FF2B5EF4-FFF2-40B4-BE49-F238E27FC236}">
                <a16:creationId xmlns:a16="http://schemas.microsoft.com/office/drawing/2014/main" id="{BF245498-F8ED-B748-BA5F-80F65F554B33}"/>
              </a:ext>
            </a:extLst>
          </p:cNvPr>
          <p:cNvSpPr/>
          <p:nvPr/>
        </p:nvSpPr>
        <p:spPr>
          <a:xfrm>
            <a:off x="6872082" y="2625387"/>
            <a:ext cx="2143330" cy="3323987"/>
          </a:xfrm>
          <a:prstGeom prst="rect">
            <a:avLst/>
          </a:prstGeom>
        </p:spPr>
        <p:txBody>
          <a:bodyPr wrap="square">
            <a:spAutoFit/>
          </a:bodyPr>
          <a:lstStyle/>
          <a:p>
            <a:pPr marL="285750" indent="-285750" algn="r" rtl="1">
              <a:buFont typeface="Arial" panose="020B0604020202020204" pitchFamily="34" charset="0"/>
              <a:buChar char="•"/>
            </a:pPr>
            <a:r>
              <a:rPr lang="en-US" dirty="0"/>
              <a:t>الخصوصية </a:t>
            </a:r>
          </a:p>
          <a:p>
            <a:pPr marL="285750" indent="-285750" algn="r" rtl="1">
              <a:buFont typeface="Arial" panose="020B0604020202020204" pitchFamily="34" charset="0"/>
              <a:buChar char="•"/>
            </a:pPr>
            <a:r>
              <a:rPr lang="en-US" dirty="0"/>
              <a:t>حرية التعبير</a:t>
            </a:r>
          </a:p>
          <a:p>
            <a:pPr marL="285750" indent="-285750" algn="r" rtl="1">
              <a:buFont typeface="Arial" panose="020B0604020202020204" pitchFamily="34" charset="0"/>
              <a:buChar char="•"/>
            </a:pPr>
            <a:r>
              <a:rPr lang="en-US" dirty="0"/>
              <a:t>  تنوع</a:t>
            </a:r>
          </a:p>
          <a:p>
            <a:pPr marL="285750" indent="-285750" algn="r" rtl="1">
              <a:buFont typeface="Arial" panose="020B0604020202020204" pitchFamily="34" charset="0"/>
              <a:buChar char="•"/>
            </a:pPr>
            <a:r>
              <a:rPr lang="en-US" dirty="0"/>
              <a:t>  الإقناع والإكراه</a:t>
            </a:r>
          </a:p>
          <a:p>
            <a:pPr marL="285750" indent="-285750" algn="r" rtl="1">
              <a:buFont typeface="Arial" panose="020B0604020202020204" pitchFamily="34" charset="0"/>
              <a:buChar char="•"/>
            </a:pPr>
            <a:r>
              <a:rPr lang="en-US" dirty="0"/>
              <a:t>  يتغير</a:t>
            </a:r>
          </a:p>
          <a:p>
            <a:pPr marL="285750" indent="-285750" algn="r" rtl="1">
              <a:buFont typeface="Arial" panose="020B0604020202020204" pitchFamily="34" charset="0"/>
              <a:buChar char="•"/>
            </a:pPr>
            <a:r>
              <a:rPr lang="en-US" dirty="0"/>
              <a:t>  القوة والهيمنة</a:t>
            </a:r>
          </a:p>
          <a:p>
            <a:pPr marL="285750" indent="-285750" algn="r" rtl="1">
              <a:buFont typeface="Arial" panose="020B0604020202020204" pitchFamily="34" charset="0"/>
              <a:buChar char="•"/>
            </a:pPr>
            <a:r>
              <a:rPr lang="en-US" dirty="0"/>
              <a:t>  السلطة والسيطرة</a:t>
            </a:r>
          </a:p>
          <a:p>
            <a:pPr marL="285750" indent="-285750" algn="r" rtl="1">
              <a:buFont typeface="Arial" panose="020B0604020202020204" pitchFamily="34" charset="0"/>
              <a:buChar char="•"/>
            </a:pPr>
            <a:r>
              <a:rPr lang="en-US" dirty="0"/>
              <a:t>  الديمقراطية التنظيمية</a:t>
            </a:r>
          </a:p>
          <a:p>
            <a:pPr marL="285750" indent="-285750" algn="r" rtl="1">
              <a:buFont typeface="Arial" panose="020B0604020202020204" pitchFamily="34" charset="0"/>
              <a:buChar char="•"/>
            </a:pPr>
            <a:r>
              <a:rPr lang="en-US" dirty="0"/>
              <a:t>  الخطاب والحوارات</a:t>
            </a:r>
            <a:endParaRPr lang="ar-SA" dirty="0"/>
          </a:p>
          <a:p>
            <a:pPr marL="285750" indent="-285750" algn="r" rtl="1">
              <a:buFont typeface="Arial" panose="020B0604020202020204" pitchFamily="34" charset="0"/>
              <a:buChar char="•"/>
            </a:pPr>
            <a:r>
              <a:rPr lang="en-US" dirty="0"/>
              <a:t> الشرعية والمسؤولية </a:t>
            </a:r>
            <a:endParaRPr lang="ar-SA" dirty="0"/>
          </a:p>
          <a:p>
            <a:pPr marL="285750" indent="-285750" algn="r" rtl="1">
              <a:buFont typeface="Arial" panose="020B0604020202020204" pitchFamily="34" charset="0"/>
              <a:buChar char="•"/>
            </a:pPr>
            <a:r>
              <a:rPr lang="ar-SA" dirty="0"/>
              <a:t>المسئولية المجتمعية للشركات</a:t>
            </a:r>
            <a:endParaRPr lang="en-US" dirty="0"/>
          </a:p>
          <a:p>
            <a:pPr marL="285750" indent="-285750" algn="r" rtl="1">
              <a:buFont typeface="Arial" panose="020B0604020202020204" pitchFamily="34" charset="0"/>
              <a:buChar char="•"/>
            </a:pPr>
            <a:r>
              <a:rPr lang="en-US" dirty="0"/>
              <a:t>  التوظيف والتنشئة الاجتماعية</a:t>
            </a:r>
          </a:p>
          <a:p>
            <a:pPr marL="285750" indent="-285750" algn="r" rtl="1">
              <a:buFont typeface="Arial" panose="020B0604020202020204" pitchFamily="34" charset="0"/>
              <a:buChar char="•"/>
            </a:pPr>
            <a:r>
              <a:rPr lang="en-US" dirty="0"/>
              <a:t>  المناخ الأخلاقي</a:t>
            </a:r>
          </a:p>
          <a:p>
            <a:pPr marL="285750" indent="-285750" algn="r" rtl="1">
              <a:buFont typeface="Arial" panose="020B0604020202020204" pitchFamily="34" charset="0"/>
              <a:buChar char="•"/>
            </a:pPr>
            <a:r>
              <a:rPr lang="en-US" dirty="0"/>
              <a:t>  العلاقات العامة</a:t>
            </a:r>
          </a:p>
        </p:txBody>
      </p:sp>
      <p:pic>
        <p:nvPicPr>
          <p:cNvPr id="5" name="Picture 4">
            <a:extLst>
              <a:ext uri="{FF2B5EF4-FFF2-40B4-BE49-F238E27FC236}">
                <a16:creationId xmlns:a16="http://schemas.microsoft.com/office/drawing/2014/main" id="{E1D4AE12-277B-BB43-8D39-D1B2C559E467}"/>
              </a:ext>
            </a:extLst>
          </p:cNvPr>
          <p:cNvPicPr>
            <a:picLocks noChangeAspect="1"/>
          </p:cNvPicPr>
          <p:nvPr/>
        </p:nvPicPr>
        <p:blipFill>
          <a:blip r:embed="rId3"/>
          <a:stretch>
            <a:fillRect/>
          </a:stretch>
        </p:blipFill>
        <p:spPr>
          <a:xfrm>
            <a:off x="504413" y="3265809"/>
            <a:ext cx="2683565" cy="2683565"/>
          </a:xfrm>
          <a:prstGeom prst="rect">
            <a:avLst/>
          </a:prstGeom>
        </p:spPr>
      </p:pic>
    </p:spTree>
  </p:cSld>
  <p:clrMapOvr>
    <a:masterClrMapping/>
  </p:clrMapOvr>
  <p:transition spd="slow">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21"/>
          <p:cNvSpPr txBox="1">
            <a:spLocks noGrp="1"/>
          </p:cNvSpPr>
          <p:nvPr>
            <p:ph type="title"/>
          </p:nvPr>
        </p:nvSpPr>
        <p:spPr>
          <a:xfrm>
            <a:off x="1957387" y="103188"/>
            <a:ext cx="8229600" cy="229711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3600" b="1" i="0" u="none" strike="noStrike" cap="none" dirty="0">
                <a:solidFill>
                  <a:srgbClr val="009999"/>
                </a:solidFill>
                <a:latin typeface="Arial"/>
                <a:ea typeface="Arial"/>
                <a:cs typeface="Arial"/>
                <a:sym typeface="Arial"/>
              </a:rPr>
              <a:t>Value and Ethical Challenges In Organizational Communication</a:t>
            </a:r>
            <a:endParaRPr dirty="0"/>
          </a:p>
        </p:txBody>
      </p:sp>
      <p:sp>
        <p:nvSpPr>
          <p:cNvPr id="198" name="Google Shape;198;p21"/>
          <p:cNvSpPr txBox="1">
            <a:spLocks noGrp="1"/>
          </p:cNvSpPr>
          <p:nvPr>
            <p:ph type="body" idx="1"/>
          </p:nvPr>
        </p:nvSpPr>
        <p:spPr>
          <a:xfrm>
            <a:off x="727075" y="2571750"/>
            <a:ext cx="8229600" cy="355441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Arial"/>
              <a:buNone/>
            </a:pPr>
            <a:endParaRPr sz="3200" b="0" i="0" u="none" strike="noStrike" cap="none"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ts val="800"/>
              <a:buFont typeface="Arial"/>
              <a:buNone/>
            </a:pPr>
            <a:r>
              <a:rPr lang="en-US" sz="3200" b="0" i="0" u="none" strike="noStrike" cap="none" dirty="0">
                <a:solidFill>
                  <a:schemeClr val="dk1"/>
                </a:solidFill>
                <a:latin typeface="Arial"/>
                <a:ea typeface="Arial"/>
                <a:cs typeface="Arial"/>
                <a:sym typeface="Arial"/>
              </a:rPr>
              <a:t>Objective 4.6 Recognize some of the Organizational Communication situations that have value and ethical implications</a:t>
            </a:r>
            <a:endParaRPr dirty="0"/>
          </a:p>
        </p:txBody>
      </p:sp>
    </p:spTree>
  </p:cSld>
  <p:clrMapOvr>
    <a:masterClrMapping/>
  </p:clrMapOvr>
  <p:transition spd="slow">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22"/>
          <p:cNvSpPr txBox="1">
            <a:spLocks noGrp="1"/>
          </p:cNvSpPr>
          <p:nvPr>
            <p:ph type="title"/>
          </p:nvPr>
        </p:nvSpPr>
        <p:spPr>
          <a:xfrm>
            <a:off x="2071688" y="274638"/>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2800" b="1" i="0" u="none" strike="noStrike" cap="none" dirty="0">
                <a:solidFill>
                  <a:srgbClr val="009999"/>
                </a:solidFill>
                <a:latin typeface="Arial"/>
                <a:ea typeface="Arial"/>
                <a:cs typeface="Arial"/>
                <a:sym typeface="Arial"/>
              </a:rPr>
              <a:t>4.6 Value and Ethical Challenges In Organizational Communication </a:t>
            </a:r>
            <a:r>
              <a:rPr lang="en-US" sz="1800" b="1" i="0" u="none" strike="noStrike" cap="none" dirty="0">
                <a:solidFill>
                  <a:srgbClr val="009999"/>
                </a:solidFill>
                <a:latin typeface="Arial"/>
                <a:ea typeface="Arial"/>
                <a:cs typeface="Arial"/>
                <a:sym typeface="Arial"/>
              </a:rPr>
              <a:t>(1 of 9)</a:t>
            </a:r>
            <a:endParaRPr sz="1100" dirty="0"/>
          </a:p>
        </p:txBody>
      </p:sp>
      <p:sp>
        <p:nvSpPr>
          <p:cNvPr id="206" name="Google Shape;206;p22"/>
          <p:cNvSpPr txBox="1">
            <a:spLocks noGrp="1"/>
          </p:cNvSpPr>
          <p:nvPr>
            <p:ph type="body" idx="1"/>
          </p:nvPr>
        </p:nvSpPr>
        <p:spPr>
          <a:xfrm>
            <a:off x="457200" y="2000250"/>
            <a:ext cx="8229600" cy="4125911"/>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3200"/>
              <a:buFont typeface="Arial"/>
              <a:buChar char="•"/>
            </a:pPr>
            <a:r>
              <a:rPr lang="en-US" sz="3200" b="0" i="0" u="none" strike="noStrike" cap="none">
                <a:solidFill>
                  <a:schemeClr val="dk1"/>
                </a:solidFill>
                <a:latin typeface="Arial"/>
                <a:ea typeface="Arial"/>
                <a:cs typeface="Arial"/>
                <a:sym typeface="Arial"/>
              </a:rPr>
              <a:t>Voice and Participation</a:t>
            </a:r>
            <a:endParaRPr/>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a:solidFill>
                  <a:schemeClr val="dk1"/>
                </a:solidFill>
                <a:latin typeface="Arial"/>
                <a:ea typeface="Arial"/>
                <a:cs typeface="Arial"/>
                <a:sym typeface="Arial"/>
              </a:rPr>
              <a:t>	- Voice</a:t>
            </a:r>
            <a:endParaRPr/>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a:solidFill>
                  <a:schemeClr val="dk1"/>
                </a:solidFill>
                <a:latin typeface="Arial"/>
                <a:ea typeface="Arial"/>
                <a:cs typeface="Arial"/>
                <a:sym typeface="Arial"/>
              </a:rPr>
              <a:t>    - Participation </a:t>
            </a:r>
            <a:endParaRPr/>
          </a:p>
        </p:txBody>
      </p:sp>
      <p:sp>
        <p:nvSpPr>
          <p:cNvPr id="2" name="Rectangle 1">
            <a:extLst>
              <a:ext uri="{FF2B5EF4-FFF2-40B4-BE49-F238E27FC236}">
                <a16:creationId xmlns:a16="http://schemas.microsoft.com/office/drawing/2014/main" id="{F6E8284E-CF8C-674C-B176-F99B50EEF6B3}"/>
              </a:ext>
            </a:extLst>
          </p:cNvPr>
          <p:cNvSpPr/>
          <p:nvPr/>
        </p:nvSpPr>
        <p:spPr>
          <a:xfrm>
            <a:off x="174862" y="3917431"/>
            <a:ext cx="4572000" cy="1727652"/>
          </a:xfrm>
          <a:prstGeom prst="rect">
            <a:avLst/>
          </a:prstGeom>
        </p:spPr>
        <p:txBody>
          <a:bodyPr>
            <a:spAutoFit/>
          </a:bodyPr>
          <a:lstStyle/>
          <a:p>
            <a:pPr lvl="0">
              <a:lnSpc>
                <a:spcPct val="80000"/>
              </a:lnSpc>
              <a:buClr>
                <a:schemeClr val="dk1"/>
              </a:buClr>
              <a:buSzPts val="300"/>
            </a:pPr>
            <a:r>
              <a:rPr lang="en-US" sz="1200" b="1" dirty="0"/>
              <a:t>Voice and Participation</a:t>
            </a:r>
            <a:endParaRPr lang="ar-SA" sz="1200" b="1" dirty="0"/>
          </a:p>
          <a:p>
            <a:pPr lvl="0">
              <a:lnSpc>
                <a:spcPct val="80000"/>
              </a:lnSpc>
              <a:buClr>
                <a:schemeClr val="dk1"/>
              </a:buClr>
              <a:buSzPts val="300"/>
            </a:pPr>
            <a:endParaRPr lang="en-US" dirty="0"/>
          </a:p>
          <a:p>
            <a:pPr lvl="0">
              <a:lnSpc>
                <a:spcPct val="80000"/>
              </a:lnSpc>
              <a:buClr>
                <a:schemeClr val="dk1"/>
              </a:buClr>
              <a:buSzPts val="300"/>
            </a:pPr>
            <a:r>
              <a:rPr lang="en-US" sz="1200" dirty="0"/>
              <a:t>Point 1 – Voice</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Ability to speak on issues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Values and ethical dimensions of issues</a:t>
            </a:r>
            <a:endParaRPr lang="ar-SA" sz="1200" dirty="0">
              <a:solidFill>
                <a:schemeClr val="dk1"/>
              </a:solidFill>
            </a:endParaRPr>
          </a:p>
          <a:p>
            <a:pPr marL="381000" lvl="1">
              <a:lnSpc>
                <a:spcPct val="80000"/>
              </a:lnSpc>
              <a:spcBef>
                <a:spcPts val="360"/>
              </a:spcBef>
              <a:buClr>
                <a:schemeClr val="dk1"/>
              </a:buClr>
              <a:buSzPts val="1200"/>
            </a:pPr>
            <a:endParaRPr lang="en-US" dirty="0"/>
          </a:p>
          <a:p>
            <a:pPr lvl="0">
              <a:lnSpc>
                <a:spcPct val="80000"/>
              </a:lnSpc>
              <a:buClr>
                <a:schemeClr val="dk1"/>
              </a:buClr>
              <a:buSzPts val="300"/>
            </a:pPr>
            <a:r>
              <a:rPr lang="en-US" sz="1200" dirty="0"/>
              <a:t>Point 2 – Participation</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Different approaches for varied potential circumstances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Both individual and organization-wide</a:t>
            </a:r>
            <a:endParaRPr lang="en-US" dirty="0"/>
          </a:p>
        </p:txBody>
      </p:sp>
      <p:pic>
        <p:nvPicPr>
          <p:cNvPr id="4" name="Picture 3">
            <a:extLst>
              <a:ext uri="{FF2B5EF4-FFF2-40B4-BE49-F238E27FC236}">
                <a16:creationId xmlns:a16="http://schemas.microsoft.com/office/drawing/2014/main" id="{C8ADD930-0C9F-4043-ABD1-2B4F1EBB5864}"/>
              </a:ext>
            </a:extLst>
          </p:cNvPr>
          <p:cNvPicPr>
            <a:picLocks noChangeAspect="1"/>
          </p:cNvPicPr>
          <p:nvPr/>
        </p:nvPicPr>
        <p:blipFill>
          <a:blip r:embed="rId3"/>
          <a:stretch>
            <a:fillRect/>
          </a:stretch>
        </p:blipFill>
        <p:spPr>
          <a:xfrm>
            <a:off x="4760114" y="2572808"/>
            <a:ext cx="4073353" cy="1841546"/>
          </a:xfrm>
          <a:prstGeom prst="rect">
            <a:avLst/>
          </a:prstGeom>
        </p:spPr>
      </p:pic>
      <p:pic>
        <p:nvPicPr>
          <p:cNvPr id="7" name="Picture 6">
            <a:extLst>
              <a:ext uri="{FF2B5EF4-FFF2-40B4-BE49-F238E27FC236}">
                <a16:creationId xmlns:a16="http://schemas.microsoft.com/office/drawing/2014/main" id="{4A44CE41-821B-EE45-9F56-7C3954A3131D}"/>
              </a:ext>
            </a:extLst>
          </p:cNvPr>
          <p:cNvPicPr>
            <a:picLocks noChangeAspect="1"/>
          </p:cNvPicPr>
          <p:nvPr/>
        </p:nvPicPr>
        <p:blipFill>
          <a:blip r:embed="rId4"/>
          <a:stretch>
            <a:fillRect/>
          </a:stretch>
        </p:blipFill>
        <p:spPr>
          <a:xfrm>
            <a:off x="4781682" y="3996943"/>
            <a:ext cx="3917784" cy="239274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slow">
    <p:cu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24"/>
          <p:cNvSpPr txBox="1">
            <a:spLocks noGrp="1"/>
          </p:cNvSpPr>
          <p:nvPr>
            <p:ph type="title"/>
          </p:nvPr>
        </p:nvSpPr>
        <p:spPr>
          <a:xfrm>
            <a:off x="1996632" y="297787"/>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2800" b="1" i="0" u="none" strike="noStrike" cap="none" dirty="0">
                <a:solidFill>
                  <a:srgbClr val="009999"/>
                </a:solidFill>
                <a:latin typeface="Arial"/>
                <a:ea typeface="Arial"/>
                <a:cs typeface="Arial"/>
                <a:sym typeface="Arial"/>
              </a:rPr>
              <a:t>4.6 Value and Ethical Challenges In Organizational Communication </a:t>
            </a:r>
            <a:r>
              <a:rPr lang="en-US" sz="1800" b="1" i="0" u="none" strike="noStrike" cap="none" dirty="0">
                <a:solidFill>
                  <a:srgbClr val="009999"/>
                </a:solidFill>
                <a:latin typeface="Arial"/>
                <a:ea typeface="Arial"/>
                <a:cs typeface="Arial"/>
                <a:sym typeface="Arial"/>
              </a:rPr>
              <a:t>(3 of 9)</a:t>
            </a:r>
            <a:endParaRPr sz="1100" dirty="0"/>
          </a:p>
        </p:txBody>
      </p:sp>
      <p:sp>
        <p:nvSpPr>
          <p:cNvPr id="2" name="Rectangle 1">
            <a:extLst>
              <a:ext uri="{FF2B5EF4-FFF2-40B4-BE49-F238E27FC236}">
                <a16:creationId xmlns:a16="http://schemas.microsoft.com/office/drawing/2014/main" id="{5AD686BA-A7B0-E54C-85D2-7765E4D769AB}"/>
              </a:ext>
            </a:extLst>
          </p:cNvPr>
          <p:cNvSpPr/>
          <p:nvPr/>
        </p:nvSpPr>
        <p:spPr>
          <a:xfrm>
            <a:off x="93650" y="2349678"/>
            <a:ext cx="6776977" cy="3116751"/>
          </a:xfrm>
          <a:prstGeom prst="rect">
            <a:avLst/>
          </a:prstGeom>
        </p:spPr>
        <p:txBody>
          <a:bodyPr wrap="square">
            <a:spAutoFit/>
          </a:bodyPr>
          <a:lstStyle/>
          <a:p>
            <a:pPr lvl="0">
              <a:lnSpc>
                <a:spcPct val="80000"/>
              </a:lnSpc>
              <a:buClr>
                <a:schemeClr val="dk1"/>
              </a:buClr>
              <a:buSzPts val="300"/>
            </a:pPr>
            <a:r>
              <a:rPr lang="en-US" sz="1200" b="1" dirty="0"/>
              <a:t>Communication Behaviors Related to Money</a:t>
            </a:r>
          </a:p>
          <a:p>
            <a:pPr lvl="0">
              <a:lnSpc>
                <a:spcPct val="80000"/>
              </a:lnSpc>
              <a:buClr>
                <a:schemeClr val="dk1"/>
              </a:buClr>
              <a:buSzPts val="300"/>
            </a:pPr>
            <a:endParaRPr lang="en-US" dirty="0"/>
          </a:p>
          <a:p>
            <a:pPr lvl="0">
              <a:lnSpc>
                <a:spcPct val="80000"/>
              </a:lnSpc>
              <a:buClr>
                <a:schemeClr val="dk1"/>
              </a:buClr>
              <a:buSzPts val="300"/>
            </a:pPr>
            <a:r>
              <a:rPr lang="en-US" sz="1200" dirty="0"/>
              <a:t>Point 1 – Communication behaviors</a:t>
            </a:r>
          </a:p>
          <a:p>
            <a:pPr lvl="0">
              <a:lnSpc>
                <a:spcPct val="80000"/>
              </a:lnSpc>
              <a:buClr>
                <a:schemeClr val="dk1"/>
              </a:buClr>
              <a:buSzPts val="300"/>
            </a:pP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Subject to ethical evaluation</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How should fees and services be described?</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How can the consultant establish charges for</a:t>
            </a:r>
          </a:p>
          <a:p>
            <a:pPr marL="381000" lvl="1">
              <a:lnSpc>
                <a:spcPct val="80000"/>
              </a:lnSpc>
              <a:spcBef>
                <a:spcPts val="360"/>
              </a:spcBef>
              <a:buClr>
                <a:schemeClr val="dk1"/>
              </a:buClr>
              <a:buSzPts val="1200"/>
            </a:pPr>
            <a:r>
              <a:rPr lang="en-US" sz="1200" dirty="0">
                <a:solidFill>
                  <a:schemeClr val="dk1"/>
                </a:solidFill>
              </a:rPr>
              <a:t>    diagnosing a problem?</a:t>
            </a:r>
          </a:p>
          <a:p>
            <a:pPr marL="457200" lvl="1" indent="-76200">
              <a:lnSpc>
                <a:spcPct val="80000"/>
              </a:lnSpc>
              <a:spcBef>
                <a:spcPts val="360"/>
              </a:spcBef>
              <a:buClr>
                <a:schemeClr val="dk1"/>
              </a:buClr>
              <a:buSzPts val="1200"/>
              <a:buFont typeface="Arial"/>
              <a:buChar char="•"/>
            </a:pPr>
            <a:endParaRPr lang="en-US" sz="1200" dirty="0">
              <a:solidFill>
                <a:schemeClr val="dk1"/>
              </a:solidFill>
            </a:endParaRPr>
          </a:p>
          <a:p>
            <a:pPr marL="381000" lvl="1">
              <a:lnSpc>
                <a:spcPct val="80000"/>
              </a:lnSpc>
              <a:spcBef>
                <a:spcPts val="360"/>
              </a:spcBef>
              <a:buClr>
                <a:schemeClr val="dk1"/>
              </a:buClr>
              <a:buSzPts val="1200"/>
            </a:pPr>
            <a:endParaRPr lang="en-US" dirty="0"/>
          </a:p>
          <a:p>
            <a:pPr marL="381000" lvl="1">
              <a:lnSpc>
                <a:spcPct val="80000"/>
              </a:lnSpc>
              <a:spcBef>
                <a:spcPts val="360"/>
              </a:spcBef>
              <a:buClr>
                <a:schemeClr val="dk1"/>
              </a:buClr>
              <a:buSzPts val="1200"/>
            </a:pPr>
            <a:endParaRPr lang="en-US" dirty="0"/>
          </a:p>
          <a:p>
            <a:pPr lvl="0">
              <a:lnSpc>
                <a:spcPct val="80000"/>
              </a:lnSpc>
              <a:buClr>
                <a:schemeClr val="dk1"/>
              </a:buClr>
              <a:buSzPts val="300"/>
            </a:pPr>
            <a:r>
              <a:rPr lang="en-US" sz="1200" dirty="0"/>
              <a:t>Point 2 – Organizational money</a:t>
            </a:r>
          </a:p>
          <a:p>
            <a:pPr lvl="0">
              <a:lnSpc>
                <a:spcPct val="80000"/>
              </a:lnSpc>
              <a:buClr>
                <a:schemeClr val="dk1"/>
              </a:buClr>
              <a:buSzPts val="300"/>
            </a:pPr>
            <a:endParaRPr lang="en-US" dirty="0"/>
          </a:p>
          <a:p>
            <a:pPr marL="457200" lvl="1" indent="-76200">
              <a:lnSpc>
                <a:spcPct val="80000"/>
              </a:lnSpc>
              <a:spcBef>
                <a:spcPts val="360"/>
              </a:spcBef>
              <a:buClr>
                <a:schemeClr val="dk1"/>
              </a:buClr>
              <a:buSzPts val="1200"/>
              <a:buFont typeface="Arial"/>
              <a:buChar char="•"/>
            </a:pPr>
            <a:r>
              <a:rPr lang="en-US" sz="1200" dirty="0"/>
              <a:t> </a:t>
            </a:r>
            <a:r>
              <a:rPr lang="en-US" sz="1200" dirty="0">
                <a:solidFill>
                  <a:schemeClr val="dk1"/>
                </a:solidFill>
              </a:rPr>
              <a:t>Individuals communicate their ethical standards when they use expense accounts</a:t>
            </a:r>
          </a:p>
          <a:p>
            <a:pPr marL="381000" lvl="1">
              <a:lnSpc>
                <a:spcPct val="80000"/>
              </a:lnSpc>
              <a:spcBef>
                <a:spcPts val="360"/>
              </a:spcBef>
              <a:buClr>
                <a:schemeClr val="dk1"/>
              </a:buClr>
              <a:buSzPts val="1200"/>
            </a:pP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Would we approve of our behavior?</a:t>
            </a:r>
            <a:endParaRPr lang="en-US" dirty="0"/>
          </a:p>
        </p:txBody>
      </p:sp>
      <p:pic>
        <p:nvPicPr>
          <p:cNvPr id="5" name="Picture 4">
            <a:extLst>
              <a:ext uri="{FF2B5EF4-FFF2-40B4-BE49-F238E27FC236}">
                <a16:creationId xmlns:a16="http://schemas.microsoft.com/office/drawing/2014/main" id="{388965E9-F081-EC41-9EFF-53476B3F71C5}"/>
              </a:ext>
            </a:extLst>
          </p:cNvPr>
          <p:cNvPicPr>
            <a:picLocks noChangeAspect="1"/>
          </p:cNvPicPr>
          <p:nvPr/>
        </p:nvPicPr>
        <p:blipFill>
          <a:blip r:embed="rId3"/>
          <a:stretch>
            <a:fillRect/>
          </a:stretch>
        </p:blipFill>
        <p:spPr>
          <a:xfrm>
            <a:off x="3803471" y="1687330"/>
            <a:ext cx="5287848" cy="3240672"/>
          </a:xfrm>
          <a:prstGeom prst="rect">
            <a:avLst/>
          </a:prstGeom>
        </p:spPr>
      </p:pic>
    </p:spTree>
  </p:cSld>
  <p:clrMapOvr>
    <a:masterClrMapping/>
  </p:clrMapOvr>
  <p:transition spd="slow">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5"/>
          <p:cNvSpPr txBox="1">
            <a:spLocks noGrp="1"/>
          </p:cNvSpPr>
          <p:nvPr>
            <p:ph type="title"/>
          </p:nvPr>
        </p:nvSpPr>
        <p:spPr>
          <a:xfrm>
            <a:off x="2085975" y="274638"/>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2800" b="1" i="0" u="none" strike="noStrike" cap="none" dirty="0">
                <a:solidFill>
                  <a:srgbClr val="009999"/>
                </a:solidFill>
                <a:latin typeface="Arial"/>
                <a:ea typeface="Arial"/>
                <a:cs typeface="Arial"/>
                <a:sym typeface="Arial"/>
              </a:rPr>
              <a:t>4.6 Value and Ethical Challenges In Organizational Communication </a:t>
            </a:r>
            <a:r>
              <a:rPr lang="en-US" sz="1800" b="1" i="0" u="none" strike="noStrike" cap="none" dirty="0">
                <a:solidFill>
                  <a:srgbClr val="009999"/>
                </a:solidFill>
                <a:latin typeface="Arial"/>
                <a:ea typeface="Arial"/>
                <a:cs typeface="Arial"/>
                <a:sym typeface="Arial"/>
              </a:rPr>
              <a:t>(4 of 9)</a:t>
            </a:r>
            <a:endParaRPr sz="1100" dirty="0"/>
          </a:p>
        </p:txBody>
      </p:sp>
      <p:sp>
        <p:nvSpPr>
          <p:cNvPr id="2" name="Rectangle 1">
            <a:extLst>
              <a:ext uri="{FF2B5EF4-FFF2-40B4-BE49-F238E27FC236}">
                <a16:creationId xmlns:a16="http://schemas.microsoft.com/office/drawing/2014/main" id="{A106F895-CA8E-7748-9424-8501A8A94D7D}"/>
              </a:ext>
            </a:extLst>
          </p:cNvPr>
          <p:cNvSpPr/>
          <p:nvPr/>
        </p:nvSpPr>
        <p:spPr>
          <a:xfrm>
            <a:off x="4572000" y="2230791"/>
            <a:ext cx="4572000" cy="3018262"/>
          </a:xfrm>
          <a:prstGeom prst="rect">
            <a:avLst/>
          </a:prstGeom>
        </p:spPr>
        <p:txBody>
          <a:bodyPr>
            <a:spAutoFit/>
          </a:bodyPr>
          <a:lstStyle/>
          <a:p>
            <a:pPr lvl="0">
              <a:lnSpc>
                <a:spcPct val="80000"/>
              </a:lnSpc>
              <a:buClr>
                <a:schemeClr val="dk1"/>
              </a:buClr>
              <a:buSzPts val="300"/>
            </a:pPr>
            <a:r>
              <a:rPr lang="en-US" sz="1200" b="1" dirty="0"/>
              <a:t>Communication Behaviors Related to Information Collection, Dissemination, Problem Solving, and Decision Making</a:t>
            </a:r>
          </a:p>
          <a:p>
            <a:pPr lvl="0">
              <a:lnSpc>
                <a:spcPct val="80000"/>
              </a:lnSpc>
              <a:buClr>
                <a:schemeClr val="dk1"/>
              </a:buClr>
              <a:buSzPts val="300"/>
            </a:pPr>
            <a:endParaRPr lang="en-US" dirty="0"/>
          </a:p>
          <a:p>
            <a:pPr lvl="0">
              <a:lnSpc>
                <a:spcPct val="80000"/>
              </a:lnSpc>
              <a:buClr>
                <a:schemeClr val="dk1"/>
              </a:buClr>
              <a:buSzPts val="300"/>
            </a:pPr>
            <a:r>
              <a:rPr lang="en-US" sz="1200" dirty="0"/>
              <a:t>Point 1 – Data collection activities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Interview</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Conduct surveys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Facilitate meetings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Advice and counsel individuals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Review documents</a:t>
            </a:r>
          </a:p>
          <a:p>
            <a:pPr marL="381000" lvl="1">
              <a:lnSpc>
                <a:spcPct val="80000"/>
              </a:lnSpc>
              <a:spcBef>
                <a:spcPts val="360"/>
              </a:spcBef>
              <a:buClr>
                <a:schemeClr val="dk1"/>
              </a:buClr>
              <a:buSzPts val="1200"/>
            </a:pPr>
            <a:endParaRPr lang="en-US" dirty="0"/>
          </a:p>
          <a:p>
            <a:pPr lvl="0">
              <a:lnSpc>
                <a:spcPct val="80000"/>
              </a:lnSpc>
              <a:buClr>
                <a:schemeClr val="dk1"/>
              </a:buClr>
              <a:buSzPts val="300"/>
            </a:pPr>
            <a:r>
              <a:rPr lang="en-US" sz="1200" dirty="0"/>
              <a:t>Point 2 – Ethical decisions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What should remain confidential?</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Who has a need to know?</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How accurate is the information?</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What are the criteria for interpretations?</a:t>
            </a:r>
            <a:endParaRPr lang="en-US" dirty="0"/>
          </a:p>
        </p:txBody>
      </p:sp>
      <p:pic>
        <p:nvPicPr>
          <p:cNvPr id="7" name="Picture 6">
            <a:extLst>
              <a:ext uri="{FF2B5EF4-FFF2-40B4-BE49-F238E27FC236}">
                <a16:creationId xmlns:a16="http://schemas.microsoft.com/office/drawing/2014/main" id="{82860D8A-D85E-D440-949C-3C6B51C1B838}"/>
              </a:ext>
            </a:extLst>
          </p:cNvPr>
          <p:cNvPicPr>
            <a:picLocks noChangeAspect="1"/>
          </p:cNvPicPr>
          <p:nvPr/>
        </p:nvPicPr>
        <p:blipFill>
          <a:blip r:embed="rId3"/>
          <a:stretch>
            <a:fillRect/>
          </a:stretch>
        </p:blipFill>
        <p:spPr>
          <a:xfrm>
            <a:off x="-200025" y="1792357"/>
            <a:ext cx="4533486" cy="4533486"/>
          </a:xfrm>
          <a:prstGeom prst="rect">
            <a:avLst/>
          </a:prstGeom>
        </p:spPr>
      </p:pic>
    </p:spTree>
  </p:cSld>
  <p:clrMapOvr>
    <a:masterClrMapping/>
  </p:clrMapOvr>
  <p:transition spd="slow">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1A803-9EAB-CC44-B99E-73F39ACA992B}"/>
              </a:ext>
            </a:extLst>
          </p:cNvPr>
          <p:cNvSpPr>
            <a:spLocks noGrp="1"/>
          </p:cNvSpPr>
          <p:nvPr>
            <p:ph type="title"/>
          </p:nvPr>
        </p:nvSpPr>
        <p:spPr>
          <a:xfrm>
            <a:off x="977551" y="359771"/>
            <a:ext cx="6564489" cy="999948"/>
          </a:xfrm>
        </p:spPr>
        <p:txBody>
          <a:bodyPr/>
          <a:lstStyle/>
          <a:p>
            <a:pPr algn="r" rtl="1">
              <a:buClr>
                <a:srgbClr val="009999"/>
              </a:buClr>
              <a:buSzPts val="900"/>
            </a:pPr>
            <a:r>
              <a:rPr lang="ar-SA" sz="5400" b="1" dirty="0">
                <a:solidFill>
                  <a:srgbClr val="009999"/>
                </a:solidFill>
              </a:rPr>
              <a:t>إنتقد هذا ال </a:t>
            </a:r>
            <a:r>
              <a:rPr lang="en-US" sz="5400" b="1" dirty="0">
                <a:solidFill>
                  <a:srgbClr val="009999"/>
                </a:solidFill>
              </a:rPr>
              <a:t>Email </a:t>
            </a:r>
          </a:p>
        </p:txBody>
      </p:sp>
      <p:pic>
        <p:nvPicPr>
          <p:cNvPr id="4" name="Picture 3">
            <a:extLst>
              <a:ext uri="{FF2B5EF4-FFF2-40B4-BE49-F238E27FC236}">
                <a16:creationId xmlns:a16="http://schemas.microsoft.com/office/drawing/2014/main" id="{27F16F8F-A4F8-D346-B9AB-FE31E91A2EDB}"/>
              </a:ext>
            </a:extLst>
          </p:cNvPr>
          <p:cNvPicPr>
            <a:picLocks noChangeAspect="1"/>
          </p:cNvPicPr>
          <p:nvPr/>
        </p:nvPicPr>
        <p:blipFill>
          <a:blip r:embed="rId2"/>
          <a:stretch>
            <a:fillRect/>
          </a:stretch>
        </p:blipFill>
        <p:spPr>
          <a:xfrm>
            <a:off x="977551" y="1973746"/>
            <a:ext cx="7923560" cy="4111625"/>
          </a:xfrm>
          <a:prstGeom prst="rect">
            <a:avLst/>
          </a:prstGeom>
          <a:ln w="127000" cap="sq">
            <a:solidFill>
              <a:srgbClr val="8E5A6D"/>
            </a:solidFill>
            <a:miter lim="800000"/>
          </a:ln>
          <a:effectLst>
            <a:outerShdw blurRad="57150" dist="50800" dir="2700000" algn="tl" rotWithShape="0">
              <a:srgbClr val="000000">
                <a:alpha val="40000"/>
              </a:srgbClr>
            </a:outerShdw>
          </a:effectLst>
        </p:spPr>
      </p:pic>
      <p:sp>
        <p:nvSpPr>
          <p:cNvPr id="5" name="Right Arrow 4">
            <a:extLst>
              <a:ext uri="{FF2B5EF4-FFF2-40B4-BE49-F238E27FC236}">
                <a16:creationId xmlns:a16="http://schemas.microsoft.com/office/drawing/2014/main" id="{8EB954C6-3DC7-D04A-8DEC-09BBAF6174FA}"/>
              </a:ext>
            </a:extLst>
          </p:cNvPr>
          <p:cNvSpPr/>
          <p:nvPr/>
        </p:nvSpPr>
        <p:spPr>
          <a:xfrm rot="5400000">
            <a:off x="1962281" y="1446525"/>
            <a:ext cx="400606" cy="329448"/>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a:extLst>
              <a:ext uri="{FF2B5EF4-FFF2-40B4-BE49-F238E27FC236}">
                <a16:creationId xmlns:a16="http://schemas.microsoft.com/office/drawing/2014/main" id="{8C9941B3-E572-644D-B49E-79A2D88546E8}"/>
              </a:ext>
            </a:extLst>
          </p:cNvPr>
          <p:cNvSpPr/>
          <p:nvPr/>
        </p:nvSpPr>
        <p:spPr>
          <a:xfrm rot="5400000">
            <a:off x="7177013" y="1490281"/>
            <a:ext cx="400605" cy="329448"/>
          </a:xfrm>
          <a:prstGeom prst="rightArrow">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0">
              <a:lnSpc>
                <a:spcPct val="100000"/>
              </a:lnSpc>
              <a:spcBef>
                <a:spcPts val="0"/>
              </a:spcBef>
              <a:spcAft>
                <a:spcPts val="0"/>
              </a:spcAft>
              <a:buClr>
                <a:srgbClr val="000000"/>
              </a:buClr>
              <a:buFont typeface="Arial"/>
            </a:pPr>
            <a:endParaRPr lang="en-US"/>
          </a:p>
        </p:txBody>
      </p:sp>
    </p:spTree>
    <p:extLst>
      <p:ext uri="{BB962C8B-B14F-4D97-AF65-F5344CB8AC3E}">
        <p14:creationId xmlns:p14="http://schemas.microsoft.com/office/powerpoint/2010/main" val="17685204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26"/>
          <p:cNvSpPr txBox="1">
            <a:spLocks noGrp="1"/>
          </p:cNvSpPr>
          <p:nvPr>
            <p:ph type="title"/>
          </p:nvPr>
        </p:nvSpPr>
        <p:spPr>
          <a:xfrm>
            <a:off x="2100263" y="274638"/>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2800" b="1" i="0" u="none" strike="noStrike" cap="none" dirty="0">
                <a:solidFill>
                  <a:srgbClr val="009999"/>
                </a:solidFill>
                <a:latin typeface="Arial"/>
                <a:ea typeface="Arial"/>
                <a:cs typeface="Arial"/>
                <a:sym typeface="Arial"/>
              </a:rPr>
              <a:t>4.6 Value and Ethical Challenges In Organizational Communication </a:t>
            </a:r>
            <a:r>
              <a:rPr lang="en-US" sz="1800" b="1" i="0" u="none" strike="noStrike" cap="none" dirty="0">
                <a:solidFill>
                  <a:srgbClr val="009999"/>
                </a:solidFill>
                <a:latin typeface="Arial"/>
                <a:ea typeface="Arial"/>
                <a:cs typeface="Arial"/>
                <a:sym typeface="Arial"/>
              </a:rPr>
              <a:t>(5 of 9)</a:t>
            </a:r>
            <a:endParaRPr sz="1100" dirty="0"/>
          </a:p>
        </p:txBody>
      </p:sp>
      <p:sp>
        <p:nvSpPr>
          <p:cNvPr id="238" name="Google Shape;238;p26"/>
          <p:cNvSpPr txBox="1">
            <a:spLocks noGrp="1"/>
          </p:cNvSpPr>
          <p:nvPr>
            <p:ph type="body" idx="1"/>
          </p:nvPr>
        </p:nvSpPr>
        <p:spPr>
          <a:xfrm>
            <a:off x="260579" y="1783455"/>
            <a:ext cx="8229600" cy="4125911"/>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3200"/>
              <a:buFont typeface="Arial"/>
              <a:buChar char="•"/>
            </a:pPr>
            <a:r>
              <a:rPr lang="en-US" sz="3200" b="0" i="0" u="none" strike="noStrike" cap="none" dirty="0">
                <a:solidFill>
                  <a:schemeClr val="dk1"/>
                </a:solidFill>
                <a:latin typeface="Arial"/>
                <a:ea typeface="Arial"/>
                <a:cs typeface="Arial"/>
                <a:sym typeface="Arial"/>
              </a:rPr>
              <a:t>Personal Communication Behaviors</a:t>
            </a:r>
            <a:endParaRPr dirty="0"/>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 Personal behaviors</a:t>
            </a:r>
            <a:endParaRPr dirty="0"/>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 Gossip</a:t>
            </a:r>
            <a:endParaRPr dirty="0"/>
          </a:p>
        </p:txBody>
      </p:sp>
      <p:sp>
        <p:nvSpPr>
          <p:cNvPr id="2" name="Rectangle 1">
            <a:extLst>
              <a:ext uri="{FF2B5EF4-FFF2-40B4-BE49-F238E27FC236}">
                <a16:creationId xmlns:a16="http://schemas.microsoft.com/office/drawing/2014/main" id="{004CB3BB-E370-2145-B860-C03D6D6B0FCA}"/>
              </a:ext>
            </a:extLst>
          </p:cNvPr>
          <p:cNvSpPr/>
          <p:nvPr/>
        </p:nvSpPr>
        <p:spPr>
          <a:xfrm>
            <a:off x="4384211" y="3288844"/>
            <a:ext cx="4768621" cy="2761782"/>
          </a:xfrm>
          <a:prstGeom prst="rect">
            <a:avLst/>
          </a:prstGeom>
        </p:spPr>
        <p:txBody>
          <a:bodyPr wrap="square">
            <a:spAutoFit/>
          </a:bodyPr>
          <a:lstStyle/>
          <a:p>
            <a:pPr lvl="0">
              <a:lnSpc>
                <a:spcPct val="80000"/>
              </a:lnSpc>
              <a:buClr>
                <a:schemeClr val="dk1"/>
              </a:buClr>
              <a:buSzPts val="300"/>
            </a:pPr>
            <a:r>
              <a:rPr lang="en-US" sz="1600" b="1" dirty="0"/>
              <a:t>Personal Communication Behaviors</a:t>
            </a:r>
          </a:p>
          <a:p>
            <a:pPr lvl="0">
              <a:lnSpc>
                <a:spcPct val="80000"/>
              </a:lnSpc>
              <a:buClr>
                <a:schemeClr val="dk1"/>
              </a:buClr>
              <a:buSzPts val="300"/>
            </a:pPr>
            <a:endParaRPr lang="en-US" sz="1800" dirty="0"/>
          </a:p>
          <a:p>
            <a:pPr lvl="0">
              <a:lnSpc>
                <a:spcPct val="80000"/>
              </a:lnSpc>
              <a:buClr>
                <a:schemeClr val="dk1"/>
              </a:buClr>
              <a:buSzPts val="300"/>
            </a:pPr>
            <a:r>
              <a:rPr lang="en-US" sz="1600" dirty="0"/>
              <a:t>Point 1 – Personal behaviors</a:t>
            </a:r>
            <a:r>
              <a:rPr lang="ar-SA" sz="1600" dirty="0"/>
              <a:t> </a:t>
            </a:r>
            <a:r>
              <a:rPr lang="ar-SA" sz="1600" b="1" dirty="0"/>
              <a:t>السلوك الشخصي  </a:t>
            </a:r>
            <a:endParaRPr lang="en-US" sz="1800" b="1" dirty="0"/>
          </a:p>
          <a:p>
            <a:pPr marL="457200" lvl="1" indent="-76200">
              <a:lnSpc>
                <a:spcPct val="80000"/>
              </a:lnSpc>
              <a:spcBef>
                <a:spcPts val="360"/>
              </a:spcBef>
              <a:buClr>
                <a:schemeClr val="dk1"/>
              </a:buClr>
              <a:buSzPts val="1200"/>
              <a:buFont typeface="Arial"/>
              <a:buChar char="•"/>
            </a:pPr>
            <a:r>
              <a:rPr lang="en-US" sz="1600" dirty="0">
                <a:solidFill>
                  <a:schemeClr val="dk1"/>
                </a:solidFill>
              </a:rPr>
              <a:t> Personal communication styles</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Ethics of organizational communication related to types of organizational responsibilities</a:t>
            </a:r>
          </a:p>
          <a:p>
            <a:pPr marL="381000" lvl="1">
              <a:lnSpc>
                <a:spcPct val="80000"/>
              </a:lnSpc>
              <a:spcBef>
                <a:spcPts val="360"/>
              </a:spcBef>
              <a:buClr>
                <a:schemeClr val="dk1"/>
              </a:buClr>
              <a:buSzPts val="1200"/>
            </a:pPr>
            <a:endParaRPr lang="en-US" sz="1800" dirty="0"/>
          </a:p>
          <a:p>
            <a:pPr lvl="0">
              <a:lnSpc>
                <a:spcPct val="80000"/>
              </a:lnSpc>
              <a:buClr>
                <a:schemeClr val="dk1"/>
              </a:buClr>
              <a:buSzPts val="300"/>
            </a:pPr>
            <a:r>
              <a:rPr lang="en-US" sz="1600" dirty="0"/>
              <a:t>Point 2 – Gossip </a:t>
            </a:r>
            <a:r>
              <a:rPr lang="ar-SA" sz="1600" b="1" dirty="0"/>
              <a:t>نميمه</a:t>
            </a:r>
            <a:r>
              <a:rPr lang="ar-SA" sz="1600" dirty="0"/>
              <a:t> </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Carries important value and ethical implications</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Talking about others interesting and exciting</a:t>
            </a:r>
            <a:endParaRPr lang="en-US" sz="1800" dirty="0"/>
          </a:p>
        </p:txBody>
      </p:sp>
      <p:pic>
        <p:nvPicPr>
          <p:cNvPr id="4" name="Picture 3">
            <a:extLst>
              <a:ext uri="{FF2B5EF4-FFF2-40B4-BE49-F238E27FC236}">
                <a16:creationId xmlns:a16="http://schemas.microsoft.com/office/drawing/2014/main" id="{F5FBD9E6-77DE-F644-A727-447035F33D28}"/>
              </a:ext>
            </a:extLst>
          </p:cNvPr>
          <p:cNvPicPr>
            <a:picLocks noChangeAspect="1"/>
          </p:cNvPicPr>
          <p:nvPr/>
        </p:nvPicPr>
        <p:blipFill>
          <a:blip r:embed="rId3"/>
          <a:stretch>
            <a:fillRect/>
          </a:stretch>
        </p:blipFill>
        <p:spPr>
          <a:xfrm>
            <a:off x="170967" y="3628335"/>
            <a:ext cx="3911600" cy="2082800"/>
          </a:xfrm>
          <a:prstGeom prst="rect">
            <a:avLst/>
          </a:prstGeom>
        </p:spPr>
      </p:pic>
    </p:spTree>
  </p:cSld>
  <p:clrMapOvr>
    <a:masterClrMapping/>
  </p:clrMapOvr>
  <p:transition spd="slow">
    <p:cu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7"/>
          <p:cNvSpPr txBox="1">
            <a:spLocks noGrp="1"/>
          </p:cNvSpPr>
          <p:nvPr>
            <p:ph type="title"/>
          </p:nvPr>
        </p:nvSpPr>
        <p:spPr>
          <a:xfrm>
            <a:off x="2143125" y="274638"/>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2800" b="1" i="0" u="none" strike="noStrike" cap="none" dirty="0">
                <a:solidFill>
                  <a:srgbClr val="009999"/>
                </a:solidFill>
                <a:latin typeface="Arial"/>
                <a:ea typeface="Arial"/>
                <a:cs typeface="Arial"/>
                <a:sym typeface="Arial"/>
              </a:rPr>
              <a:t>4.6 Value and Ethical Challenges In Organizational Communication </a:t>
            </a:r>
            <a:r>
              <a:rPr lang="en-US" sz="1800" b="1" i="0" u="none" strike="noStrike" cap="none" dirty="0">
                <a:solidFill>
                  <a:srgbClr val="009999"/>
                </a:solidFill>
                <a:latin typeface="Arial"/>
                <a:ea typeface="Arial"/>
                <a:cs typeface="Arial"/>
                <a:sym typeface="Arial"/>
              </a:rPr>
              <a:t>(6 of 9)</a:t>
            </a:r>
            <a:endParaRPr sz="1100" dirty="0"/>
          </a:p>
        </p:txBody>
      </p:sp>
      <p:sp>
        <p:nvSpPr>
          <p:cNvPr id="246" name="Google Shape;246;p27"/>
          <p:cNvSpPr txBox="1">
            <a:spLocks noGrp="1"/>
          </p:cNvSpPr>
          <p:nvPr>
            <p:ph type="body" idx="1"/>
          </p:nvPr>
        </p:nvSpPr>
        <p:spPr>
          <a:xfrm>
            <a:off x="457200" y="2000250"/>
            <a:ext cx="8229600" cy="4125911"/>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3200"/>
              <a:buFont typeface="Arial"/>
              <a:buChar char="•"/>
            </a:pPr>
            <a:r>
              <a:rPr lang="en-US" sz="3200" b="0" i="0" u="none" strike="noStrike" cap="none" dirty="0">
                <a:solidFill>
                  <a:schemeClr val="dk1"/>
                </a:solidFill>
                <a:latin typeface="Arial"/>
                <a:ea typeface="Arial"/>
                <a:cs typeface="Arial"/>
                <a:sym typeface="Arial"/>
              </a:rPr>
              <a:t>Communication Behaviors and Technology</a:t>
            </a:r>
            <a:endParaRPr dirty="0"/>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 Organizational responsibility</a:t>
            </a:r>
            <a:endParaRPr dirty="0"/>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 Technology</a:t>
            </a:r>
            <a:endParaRPr dirty="0"/>
          </a:p>
        </p:txBody>
      </p:sp>
      <p:sp>
        <p:nvSpPr>
          <p:cNvPr id="2" name="Rectangle 1">
            <a:extLst>
              <a:ext uri="{FF2B5EF4-FFF2-40B4-BE49-F238E27FC236}">
                <a16:creationId xmlns:a16="http://schemas.microsoft.com/office/drawing/2014/main" id="{5ACBE43F-F9F2-FF46-BC9C-BBC5C92ADD4A}"/>
              </a:ext>
            </a:extLst>
          </p:cNvPr>
          <p:cNvSpPr/>
          <p:nvPr/>
        </p:nvSpPr>
        <p:spPr>
          <a:xfrm>
            <a:off x="658678" y="4436994"/>
            <a:ext cx="4572000" cy="1727652"/>
          </a:xfrm>
          <a:prstGeom prst="rect">
            <a:avLst/>
          </a:prstGeom>
        </p:spPr>
        <p:txBody>
          <a:bodyPr>
            <a:spAutoFit/>
          </a:bodyPr>
          <a:lstStyle/>
          <a:p>
            <a:pPr lvl="0">
              <a:lnSpc>
                <a:spcPct val="80000"/>
              </a:lnSpc>
              <a:buClr>
                <a:schemeClr val="dk1"/>
              </a:buClr>
              <a:buSzPts val="300"/>
            </a:pPr>
            <a:r>
              <a:rPr lang="en-US" sz="1200" b="1" dirty="0"/>
              <a:t>Communication Behaviors and Technology</a:t>
            </a:r>
            <a:endParaRPr lang="ar-SA" sz="1200" b="1" dirty="0"/>
          </a:p>
          <a:p>
            <a:pPr lvl="0">
              <a:lnSpc>
                <a:spcPct val="80000"/>
              </a:lnSpc>
              <a:buClr>
                <a:schemeClr val="dk1"/>
              </a:buClr>
              <a:buSzPts val="300"/>
            </a:pPr>
            <a:endParaRPr lang="en-US" dirty="0"/>
          </a:p>
          <a:p>
            <a:pPr lvl="0">
              <a:lnSpc>
                <a:spcPct val="80000"/>
              </a:lnSpc>
              <a:buClr>
                <a:schemeClr val="dk1"/>
              </a:buClr>
              <a:buSzPts val="300"/>
            </a:pPr>
            <a:r>
              <a:rPr lang="en-US" sz="1200" dirty="0"/>
              <a:t>Point 1 – Organizational responsibility</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Maintaining confidentiality</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Security of information for e-commerce</a:t>
            </a:r>
          </a:p>
          <a:p>
            <a:pPr marL="381000" lvl="1">
              <a:lnSpc>
                <a:spcPct val="80000"/>
              </a:lnSpc>
              <a:spcBef>
                <a:spcPts val="360"/>
              </a:spcBef>
              <a:buClr>
                <a:schemeClr val="dk1"/>
              </a:buClr>
              <a:buSzPts val="1200"/>
            </a:pPr>
            <a:endParaRPr lang="en-US" dirty="0"/>
          </a:p>
          <a:p>
            <a:pPr lvl="0">
              <a:lnSpc>
                <a:spcPct val="80000"/>
              </a:lnSpc>
              <a:buClr>
                <a:schemeClr val="dk1"/>
              </a:buClr>
              <a:buSzPts val="300"/>
            </a:pPr>
            <a:r>
              <a:rPr lang="en-US" sz="1200" dirty="0"/>
              <a:t>Point 2 – Technology</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Widely used</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Controlled</a:t>
            </a:r>
            <a:endParaRPr lang="en-US" dirty="0"/>
          </a:p>
        </p:txBody>
      </p:sp>
      <p:pic>
        <p:nvPicPr>
          <p:cNvPr id="4" name="Picture 3">
            <a:extLst>
              <a:ext uri="{FF2B5EF4-FFF2-40B4-BE49-F238E27FC236}">
                <a16:creationId xmlns:a16="http://schemas.microsoft.com/office/drawing/2014/main" id="{26D681AA-91F1-B147-996C-15529622791A}"/>
              </a:ext>
            </a:extLst>
          </p:cNvPr>
          <p:cNvPicPr>
            <a:picLocks noChangeAspect="1"/>
          </p:cNvPicPr>
          <p:nvPr/>
        </p:nvPicPr>
        <p:blipFill>
          <a:blip r:embed="rId3"/>
          <a:stretch>
            <a:fillRect/>
          </a:stretch>
        </p:blipFill>
        <p:spPr>
          <a:xfrm>
            <a:off x="4413717" y="2640220"/>
            <a:ext cx="4730283" cy="3593548"/>
          </a:xfrm>
          <a:prstGeom prst="rect">
            <a:avLst/>
          </a:prstGeom>
        </p:spPr>
      </p:pic>
    </p:spTree>
  </p:cSld>
  <p:clrMapOvr>
    <a:masterClrMapping/>
  </p:clrMapOvr>
  <p:transition spd="slow">
    <p:cu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29"/>
          <p:cNvSpPr txBox="1">
            <a:spLocks noGrp="1"/>
          </p:cNvSpPr>
          <p:nvPr>
            <p:ph type="title"/>
          </p:nvPr>
        </p:nvSpPr>
        <p:spPr>
          <a:xfrm>
            <a:off x="2157412" y="496632"/>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2800" b="1" i="0" u="none" strike="noStrike" cap="none" dirty="0">
                <a:solidFill>
                  <a:srgbClr val="009999"/>
                </a:solidFill>
                <a:latin typeface="Arial"/>
                <a:ea typeface="Arial"/>
                <a:cs typeface="Arial"/>
                <a:sym typeface="Arial"/>
              </a:rPr>
              <a:t>4.6 Value and Ethical Challenges In Organizational Communication </a:t>
            </a:r>
            <a:r>
              <a:rPr lang="en-US" sz="1800" b="1" i="0" u="none" strike="noStrike" cap="none" dirty="0">
                <a:solidFill>
                  <a:srgbClr val="009999"/>
                </a:solidFill>
                <a:latin typeface="Arial"/>
                <a:ea typeface="Arial"/>
                <a:cs typeface="Arial"/>
                <a:sym typeface="Arial"/>
              </a:rPr>
              <a:t>(8 of 9)</a:t>
            </a:r>
            <a:endParaRPr sz="1100" dirty="0"/>
          </a:p>
        </p:txBody>
      </p:sp>
      <p:sp>
        <p:nvSpPr>
          <p:cNvPr id="2" name="Rectangle 1">
            <a:extLst>
              <a:ext uri="{FF2B5EF4-FFF2-40B4-BE49-F238E27FC236}">
                <a16:creationId xmlns:a16="http://schemas.microsoft.com/office/drawing/2014/main" id="{56C5BAE6-F513-1F48-B7EF-9AD0177396EA}"/>
              </a:ext>
            </a:extLst>
          </p:cNvPr>
          <p:cNvSpPr/>
          <p:nvPr/>
        </p:nvSpPr>
        <p:spPr>
          <a:xfrm>
            <a:off x="442549" y="2321321"/>
            <a:ext cx="5043851" cy="3557897"/>
          </a:xfrm>
          <a:prstGeom prst="rect">
            <a:avLst/>
          </a:prstGeom>
        </p:spPr>
        <p:txBody>
          <a:bodyPr wrap="square">
            <a:spAutoFit/>
          </a:bodyPr>
          <a:lstStyle/>
          <a:p>
            <a:pPr lvl="0">
              <a:lnSpc>
                <a:spcPct val="80000"/>
              </a:lnSpc>
              <a:buClr>
                <a:schemeClr val="dk1"/>
              </a:buClr>
              <a:buSzPts val="300"/>
            </a:pPr>
            <a:r>
              <a:rPr lang="en-US" sz="1600" b="1" dirty="0"/>
              <a:t>Planned and Strategic Organizational Communication</a:t>
            </a:r>
          </a:p>
          <a:p>
            <a:pPr lvl="0">
              <a:lnSpc>
                <a:spcPct val="80000"/>
              </a:lnSpc>
              <a:buClr>
                <a:schemeClr val="dk1"/>
              </a:buClr>
              <a:buSzPts val="300"/>
            </a:pPr>
            <a:endParaRPr lang="en-US" sz="1800" dirty="0"/>
          </a:p>
          <a:p>
            <a:pPr lvl="0">
              <a:lnSpc>
                <a:spcPct val="80000"/>
              </a:lnSpc>
              <a:buClr>
                <a:schemeClr val="dk1"/>
              </a:buClr>
              <a:buSzPts val="300"/>
            </a:pPr>
            <a:r>
              <a:rPr lang="en-US" sz="1600" dirty="0"/>
              <a:t>Point 1 – Organizational communication activities</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Hiring processes and decisions</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Promotional policies</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Assignment of work</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Working conditions</a:t>
            </a:r>
          </a:p>
          <a:p>
            <a:pPr marL="381000" lvl="1">
              <a:lnSpc>
                <a:spcPct val="80000"/>
              </a:lnSpc>
              <a:spcBef>
                <a:spcPts val="360"/>
              </a:spcBef>
              <a:buClr>
                <a:schemeClr val="dk1"/>
              </a:buClr>
              <a:buSzPts val="1200"/>
            </a:pPr>
            <a:endParaRPr lang="en-US" sz="1800" dirty="0"/>
          </a:p>
          <a:p>
            <a:pPr lvl="0">
              <a:lnSpc>
                <a:spcPct val="80000"/>
              </a:lnSpc>
              <a:buClr>
                <a:schemeClr val="dk1"/>
              </a:buClr>
              <a:buSzPts val="300"/>
            </a:pPr>
            <a:r>
              <a:rPr lang="en-US" sz="1600" dirty="0"/>
              <a:t>Point 2 – Strategic organizational communication</a:t>
            </a:r>
          </a:p>
          <a:p>
            <a:pPr lvl="0">
              <a:lnSpc>
                <a:spcPct val="80000"/>
              </a:lnSpc>
              <a:buClr>
                <a:schemeClr val="dk1"/>
              </a:buClr>
              <a:buSzPts val="300"/>
            </a:pP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Advertising</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Branding</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Public relations</a:t>
            </a:r>
            <a:endParaRPr lang="en-US" sz="1800" dirty="0"/>
          </a:p>
          <a:p>
            <a:pPr marL="457200" lvl="1" indent="-76200">
              <a:lnSpc>
                <a:spcPct val="80000"/>
              </a:lnSpc>
              <a:spcBef>
                <a:spcPts val="360"/>
              </a:spcBef>
              <a:buClr>
                <a:schemeClr val="dk1"/>
              </a:buClr>
              <a:buSzPts val="1200"/>
              <a:buFont typeface="Arial"/>
              <a:buChar char="•"/>
            </a:pPr>
            <a:r>
              <a:rPr lang="en-US" sz="1600" dirty="0">
                <a:solidFill>
                  <a:schemeClr val="dk1"/>
                </a:solidFill>
              </a:rPr>
              <a:t> Government and stockholder interactions</a:t>
            </a:r>
            <a:endParaRPr lang="en-US" sz="1800" dirty="0"/>
          </a:p>
        </p:txBody>
      </p:sp>
      <p:pic>
        <p:nvPicPr>
          <p:cNvPr id="5" name="Picture 4">
            <a:extLst>
              <a:ext uri="{FF2B5EF4-FFF2-40B4-BE49-F238E27FC236}">
                <a16:creationId xmlns:a16="http://schemas.microsoft.com/office/drawing/2014/main" id="{B7D35799-EF31-2147-8C34-EA0E6119BBE3}"/>
              </a:ext>
            </a:extLst>
          </p:cNvPr>
          <p:cNvPicPr>
            <a:picLocks noChangeAspect="1"/>
          </p:cNvPicPr>
          <p:nvPr/>
        </p:nvPicPr>
        <p:blipFill>
          <a:blip r:embed="rId3"/>
          <a:stretch>
            <a:fillRect/>
          </a:stretch>
        </p:blipFill>
        <p:spPr>
          <a:xfrm>
            <a:off x="4290391" y="2609853"/>
            <a:ext cx="5708414" cy="3269365"/>
          </a:xfrm>
          <a:prstGeom prst="rect">
            <a:avLst/>
          </a:prstGeom>
        </p:spPr>
      </p:pic>
    </p:spTree>
  </p:cSld>
  <p:clrMapOvr>
    <a:masterClrMapping/>
  </p:clrMapOvr>
  <p:transition spd="slow">
    <p:cu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30"/>
          <p:cNvSpPr txBox="1">
            <a:spLocks noGrp="1"/>
          </p:cNvSpPr>
          <p:nvPr>
            <p:ph type="title"/>
          </p:nvPr>
        </p:nvSpPr>
        <p:spPr>
          <a:xfrm>
            <a:off x="2087217" y="274638"/>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2800" b="1" i="0" u="none" strike="noStrike" cap="none" dirty="0">
                <a:solidFill>
                  <a:srgbClr val="009999"/>
                </a:solidFill>
                <a:latin typeface="Arial"/>
                <a:ea typeface="Arial"/>
                <a:cs typeface="Arial"/>
                <a:sym typeface="Arial"/>
              </a:rPr>
              <a:t>4.6 Value and Ethical Challenges In Organizational Communication </a:t>
            </a:r>
            <a:r>
              <a:rPr lang="en-US" sz="1800" b="1" i="0" u="none" strike="noStrike" cap="none" dirty="0">
                <a:solidFill>
                  <a:srgbClr val="009999"/>
                </a:solidFill>
                <a:latin typeface="Arial"/>
                <a:ea typeface="Arial"/>
                <a:cs typeface="Arial"/>
                <a:sym typeface="Arial"/>
              </a:rPr>
              <a:t>(9 of 9)</a:t>
            </a:r>
            <a:endParaRPr sz="1100" dirty="0"/>
          </a:p>
        </p:txBody>
      </p:sp>
      <p:sp>
        <p:nvSpPr>
          <p:cNvPr id="270" name="Google Shape;270;p30"/>
          <p:cNvSpPr txBox="1">
            <a:spLocks noGrp="1"/>
          </p:cNvSpPr>
          <p:nvPr>
            <p:ph type="body" idx="1"/>
          </p:nvPr>
        </p:nvSpPr>
        <p:spPr>
          <a:xfrm>
            <a:off x="457200" y="2000250"/>
            <a:ext cx="8229600" cy="4125911"/>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3200"/>
              <a:buFont typeface="Arial"/>
              <a:buChar char="•"/>
            </a:pPr>
            <a:r>
              <a:rPr lang="en-US" sz="3200" b="0" i="0" u="none" strike="noStrike" cap="none" dirty="0">
                <a:solidFill>
                  <a:schemeClr val="dk1"/>
                </a:solidFill>
                <a:latin typeface="Arial"/>
                <a:ea typeface="Arial"/>
                <a:cs typeface="Arial"/>
                <a:sym typeface="Arial"/>
              </a:rPr>
              <a:t>Courage, Responsibility, </a:t>
            </a:r>
          </a:p>
          <a:p>
            <a:pPr marL="0" marR="0" lvl="0" indent="0" algn="l" rtl="0">
              <a:lnSpc>
                <a:spcPct val="100000"/>
              </a:lnSpc>
              <a:spcBef>
                <a:spcPts val="0"/>
              </a:spcBef>
              <a:spcAft>
                <a:spcPts val="0"/>
              </a:spcAft>
              <a:buClr>
                <a:schemeClr val="dk1"/>
              </a:buClr>
              <a:buSzPts val="3200"/>
              <a:buNone/>
            </a:pPr>
            <a:r>
              <a:rPr lang="en-US" sz="3200" dirty="0">
                <a:solidFill>
                  <a:schemeClr val="dk1"/>
                </a:solidFill>
              </a:rPr>
              <a:t>    </a:t>
            </a:r>
            <a:r>
              <a:rPr lang="en-US" sz="3200" b="0" i="0" u="none" strike="noStrike" cap="none" dirty="0">
                <a:solidFill>
                  <a:schemeClr val="dk1"/>
                </a:solidFill>
                <a:latin typeface="Arial"/>
                <a:ea typeface="Arial"/>
                <a:cs typeface="Arial"/>
                <a:sym typeface="Arial"/>
              </a:rPr>
              <a:t>Trust, and Ethics</a:t>
            </a:r>
            <a:endParaRPr dirty="0"/>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 Ethical behaviors</a:t>
            </a:r>
            <a:endParaRPr dirty="0"/>
          </a:p>
          <a:p>
            <a:pPr marL="342900" marR="0" lvl="0" indent="-342900" algn="l" rtl="0">
              <a:lnSpc>
                <a:spcPct val="100000"/>
              </a:lnSpc>
              <a:spcBef>
                <a:spcPts val="560"/>
              </a:spcBef>
              <a:spcAft>
                <a:spcPts val="0"/>
              </a:spcAft>
              <a:buClr>
                <a:schemeClr val="dk1"/>
              </a:buClr>
              <a:buSzPts val="700"/>
              <a:buFont typeface="Arial"/>
              <a:buNone/>
            </a:pPr>
            <a:r>
              <a:rPr lang="en-US" sz="2800" b="0" i="0" u="none" strike="noStrike" cap="none" dirty="0">
                <a:solidFill>
                  <a:schemeClr val="dk1"/>
                </a:solidFill>
                <a:latin typeface="Arial"/>
                <a:ea typeface="Arial"/>
                <a:cs typeface="Arial"/>
                <a:sym typeface="Arial"/>
              </a:rPr>
              <a:t>    - Communication professionals</a:t>
            </a:r>
            <a:endParaRPr dirty="0"/>
          </a:p>
        </p:txBody>
      </p:sp>
      <p:sp>
        <p:nvSpPr>
          <p:cNvPr id="2" name="Rectangle 1">
            <a:extLst>
              <a:ext uri="{FF2B5EF4-FFF2-40B4-BE49-F238E27FC236}">
                <a16:creationId xmlns:a16="http://schemas.microsoft.com/office/drawing/2014/main" id="{0F971FFA-0ACB-3C4D-891D-80B09F078A93}"/>
              </a:ext>
            </a:extLst>
          </p:cNvPr>
          <p:cNvSpPr/>
          <p:nvPr/>
        </p:nvSpPr>
        <p:spPr>
          <a:xfrm>
            <a:off x="891153" y="4063205"/>
            <a:ext cx="4572000" cy="1727652"/>
          </a:xfrm>
          <a:prstGeom prst="rect">
            <a:avLst/>
          </a:prstGeom>
        </p:spPr>
        <p:txBody>
          <a:bodyPr>
            <a:spAutoFit/>
          </a:bodyPr>
          <a:lstStyle/>
          <a:p>
            <a:pPr lvl="0">
              <a:lnSpc>
                <a:spcPct val="80000"/>
              </a:lnSpc>
              <a:buClr>
                <a:schemeClr val="dk1"/>
              </a:buClr>
              <a:buSzPts val="300"/>
            </a:pPr>
            <a:r>
              <a:rPr lang="en-US" sz="1200" b="1" dirty="0"/>
              <a:t>Courage, Responsibility, Trust, and Ethics</a:t>
            </a:r>
          </a:p>
          <a:p>
            <a:pPr lvl="0">
              <a:lnSpc>
                <a:spcPct val="80000"/>
              </a:lnSpc>
              <a:buClr>
                <a:schemeClr val="dk1"/>
              </a:buClr>
              <a:buSzPts val="300"/>
            </a:pPr>
            <a:endParaRPr lang="en-US" dirty="0"/>
          </a:p>
          <a:p>
            <a:pPr lvl="0">
              <a:lnSpc>
                <a:spcPct val="80000"/>
              </a:lnSpc>
              <a:buClr>
                <a:schemeClr val="dk1"/>
              </a:buClr>
              <a:buSzPts val="300"/>
            </a:pPr>
            <a:r>
              <a:rPr lang="en-US" sz="1200" dirty="0"/>
              <a:t>Point 1 – Ethical behaviors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Both an individual and organizational responsibility</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Courageous and difficult behaviors</a:t>
            </a:r>
          </a:p>
          <a:p>
            <a:pPr marL="381000" lvl="1">
              <a:lnSpc>
                <a:spcPct val="80000"/>
              </a:lnSpc>
              <a:spcBef>
                <a:spcPts val="360"/>
              </a:spcBef>
              <a:buClr>
                <a:schemeClr val="dk1"/>
              </a:buClr>
              <a:buSzPts val="1200"/>
            </a:pPr>
            <a:endParaRPr lang="en-US" dirty="0"/>
          </a:p>
          <a:p>
            <a:pPr lvl="0">
              <a:lnSpc>
                <a:spcPct val="80000"/>
              </a:lnSpc>
              <a:buClr>
                <a:schemeClr val="dk1"/>
              </a:buClr>
              <a:buSzPts val="300"/>
            </a:pPr>
            <a:r>
              <a:rPr lang="en-US" sz="1200" dirty="0"/>
              <a:t>Point 2 – Communication professionals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Expected to behave ethically</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Advice in the development of policies and practices</a:t>
            </a:r>
            <a:endParaRPr lang="en-US" dirty="0"/>
          </a:p>
        </p:txBody>
      </p:sp>
      <p:pic>
        <p:nvPicPr>
          <p:cNvPr id="7" name="Picture 6">
            <a:extLst>
              <a:ext uri="{FF2B5EF4-FFF2-40B4-BE49-F238E27FC236}">
                <a16:creationId xmlns:a16="http://schemas.microsoft.com/office/drawing/2014/main" id="{C7A23DC7-EEBA-F84F-938C-8039E24516F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69976" y="1681457"/>
            <a:ext cx="2010001" cy="4505752"/>
          </a:xfrm>
          <a:prstGeom prst="rect">
            <a:avLst/>
          </a:prstGeom>
        </p:spPr>
      </p:pic>
    </p:spTree>
  </p:cSld>
  <p:clrMapOvr>
    <a:masterClrMapping/>
  </p:clrMapOvr>
  <p:transition spd="slow">
    <p:cu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32"/>
          <p:cNvSpPr txBox="1">
            <a:spLocks noGrp="1"/>
          </p:cNvSpPr>
          <p:nvPr>
            <p:ph type="title"/>
          </p:nvPr>
        </p:nvSpPr>
        <p:spPr>
          <a:xfrm>
            <a:off x="2100262" y="274638"/>
            <a:ext cx="8229600" cy="17256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9999"/>
              </a:buClr>
              <a:buSzPts val="900"/>
              <a:buFont typeface="Arial"/>
              <a:buNone/>
            </a:pPr>
            <a:r>
              <a:rPr lang="en-US" sz="2400" b="1" i="0" u="none" strike="noStrike" cap="none" dirty="0">
                <a:solidFill>
                  <a:srgbClr val="009999"/>
                </a:solidFill>
                <a:latin typeface="Arial"/>
                <a:ea typeface="Arial"/>
                <a:cs typeface="Arial"/>
                <a:sym typeface="Arial"/>
              </a:rPr>
              <a:t>4.7 Developing Ethical Standards in </a:t>
            </a:r>
            <a:br>
              <a:rPr lang="en-US" sz="2400" b="1" i="0" u="none" strike="noStrike" cap="none" dirty="0">
                <a:solidFill>
                  <a:srgbClr val="009999"/>
                </a:solidFill>
                <a:latin typeface="Arial"/>
                <a:ea typeface="Arial"/>
                <a:cs typeface="Arial"/>
                <a:sym typeface="Arial"/>
              </a:rPr>
            </a:br>
            <a:r>
              <a:rPr lang="en-US" sz="2400" b="1" i="0" u="none" strike="noStrike" cap="none" dirty="0">
                <a:solidFill>
                  <a:srgbClr val="009999"/>
                </a:solidFill>
                <a:latin typeface="Arial"/>
                <a:ea typeface="Arial"/>
                <a:cs typeface="Arial"/>
                <a:sym typeface="Arial"/>
              </a:rPr>
              <a:t>Organizational Communication</a:t>
            </a:r>
            <a:endParaRPr sz="1050" dirty="0"/>
          </a:p>
        </p:txBody>
      </p:sp>
      <p:sp>
        <p:nvSpPr>
          <p:cNvPr id="2" name="Rectangle 1">
            <a:extLst>
              <a:ext uri="{FF2B5EF4-FFF2-40B4-BE49-F238E27FC236}">
                <a16:creationId xmlns:a16="http://schemas.microsoft.com/office/drawing/2014/main" id="{C557276B-982F-C943-BC3E-C94AE15DD139}"/>
              </a:ext>
            </a:extLst>
          </p:cNvPr>
          <p:cNvSpPr/>
          <p:nvPr/>
        </p:nvSpPr>
        <p:spPr>
          <a:xfrm>
            <a:off x="621507" y="2628900"/>
            <a:ext cx="4572000" cy="3307572"/>
          </a:xfrm>
          <a:prstGeom prst="rect">
            <a:avLst/>
          </a:prstGeom>
        </p:spPr>
        <p:txBody>
          <a:bodyPr>
            <a:spAutoFit/>
          </a:bodyPr>
          <a:lstStyle/>
          <a:p>
            <a:pPr lvl="0">
              <a:lnSpc>
                <a:spcPct val="80000"/>
              </a:lnSpc>
              <a:buClr>
                <a:schemeClr val="dk1"/>
              </a:buClr>
              <a:buSzPts val="300"/>
            </a:pPr>
            <a:r>
              <a:rPr lang="en-US" sz="3200" b="1" dirty="0"/>
              <a:t>Ethical Dilemmas in Organizational Communication</a:t>
            </a:r>
            <a:endParaRPr lang="ar-SA" sz="3200" b="1" dirty="0"/>
          </a:p>
          <a:p>
            <a:pPr lvl="0">
              <a:lnSpc>
                <a:spcPct val="80000"/>
              </a:lnSpc>
              <a:buClr>
                <a:schemeClr val="dk1"/>
              </a:buClr>
              <a:buSzPts val="300"/>
            </a:pPr>
            <a:endParaRPr lang="en-US" dirty="0"/>
          </a:p>
          <a:p>
            <a:pPr lvl="0">
              <a:lnSpc>
                <a:spcPct val="80000"/>
              </a:lnSpc>
              <a:buClr>
                <a:schemeClr val="dk1"/>
              </a:buClr>
              <a:buSzPts val="300"/>
            </a:pPr>
            <a:r>
              <a:rPr lang="en-US" sz="1200" dirty="0"/>
              <a:t>Point 1 – Ethical dilemmas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What you would do vs what you should do</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What contributed to similarities</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Was it difficult to determine what was ethical </a:t>
            </a:r>
            <a:endParaRPr lang="ar-SA" sz="1200" dirty="0">
              <a:solidFill>
                <a:schemeClr val="dk1"/>
              </a:solidFill>
            </a:endParaRPr>
          </a:p>
          <a:p>
            <a:pPr marL="381000" lvl="1" algn="ctr">
              <a:lnSpc>
                <a:spcPct val="80000"/>
              </a:lnSpc>
              <a:spcBef>
                <a:spcPts val="360"/>
              </a:spcBef>
              <a:buClr>
                <a:schemeClr val="dk1"/>
              </a:buClr>
              <a:buSzPts val="1200"/>
            </a:pPr>
            <a:r>
              <a:rPr lang="ar-SA" sz="1200" b="1" dirty="0">
                <a:solidFill>
                  <a:srgbClr val="FF0000"/>
                </a:solidFill>
              </a:rPr>
              <a:t>جاوب علي هذه الأسئلة من فضلك ؟ </a:t>
            </a:r>
          </a:p>
          <a:p>
            <a:pPr marL="457200" lvl="1" indent="-76200">
              <a:lnSpc>
                <a:spcPct val="80000"/>
              </a:lnSpc>
              <a:spcBef>
                <a:spcPts val="360"/>
              </a:spcBef>
              <a:buClr>
                <a:schemeClr val="dk1"/>
              </a:buClr>
              <a:buSzPts val="1200"/>
              <a:buFont typeface="Arial"/>
              <a:buChar char="•"/>
            </a:pPr>
            <a:endParaRPr lang="en-US" dirty="0"/>
          </a:p>
          <a:p>
            <a:pPr lvl="0">
              <a:lnSpc>
                <a:spcPct val="80000"/>
              </a:lnSpc>
              <a:buClr>
                <a:schemeClr val="dk1"/>
              </a:buClr>
              <a:buSzPts val="300"/>
            </a:pPr>
            <a:r>
              <a:rPr lang="en-US" sz="1200" dirty="0"/>
              <a:t>Point 2 – Organizational communication</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Can you identify the standards you used as your criteria</a:t>
            </a:r>
            <a:endParaRPr lang="en-US" dirty="0"/>
          </a:p>
          <a:p>
            <a:pPr marL="457200" lvl="1" indent="-76200">
              <a:lnSpc>
                <a:spcPct val="80000"/>
              </a:lnSpc>
              <a:spcBef>
                <a:spcPts val="360"/>
              </a:spcBef>
              <a:buClr>
                <a:schemeClr val="dk1"/>
              </a:buClr>
              <a:buSzPts val="1200"/>
              <a:buFont typeface="Arial"/>
              <a:buChar char="•"/>
            </a:pPr>
            <a:r>
              <a:rPr lang="en-US" sz="1200" dirty="0">
                <a:solidFill>
                  <a:schemeClr val="dk1"/>
                </a:solidFill>
              </a:rPr>
              <a:t> Are the behaviors you would do and should do always the same</a:t>
            </a:r>
            <a:endParaRPr lang="en-US" dirty="0"/>
          </a:p>
        </p:txBody>
      </p:sp>
      <p:pic>
        <p:nvPicPr>
          <p:cNvPr id="6" name="Picture 5">
            <a:extLst>
              <a:ext uri="{FF2B5EF4-FFF2-40B4-BE49-F238E27FC236}">
                <a16:creationId xmlns:a16="http://schemas.microsoft.com/office/drawing/2014/main" id="{B3388F55-4D3E-0649-AEA2-B2F769B8699B}"/>
              </a:ext>
            </a:extLst>
          </p:cNvPr>
          <p:cNvPicPr>
            <a:picLocks noChangeAspect="1"/>
          </p:cNvPicPr>
          <p:nvPr/>
        </p:nvPicPr>
        <p:blipFill>
          <a:blip r:embed="rId3"/>
          <a:stretch>
            <a:fillRect/>
          </a:stretch>
        </p:blipFill>
        <p:spPr>
          <a:xfrm>
            <a:off x="4920491" y="1780761"/>
            <a:ext cx="3786187" cy="3786187"/>
          </a:xfrm>
          <a:prstGeom prst="rect">
            <a:avLst/>
          </a:prstGeom>
        </p:spPr>
      </p:pic>
    </p:spTree>
  </p:cSld>
  <p:clrMapOvr>
    <a:masterClrMapping/>
  </p:clrMapOvr>
  <p:transition spd="slow">
    <p:cu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88C247-37B4-5E43-96E1-F2DCDC5C898B}"/>
              </a:ext>
            </a:extLst>
          </p:cNvPr>
          <p:cNvSpPr>
            <a:spLocks noGrp="1"/>
          </p:cNvSpPr>
          <p:nvPr>
            <p:ph type="title"/>
          </p:nvPr>
        </p:nvSpPr>
        <p:spPr/>
        <p:txBody>
          <a:bodyPr/>
          <a:lstStyle/>
          <a:p>
            <a:pPr rtl="1"/>
            <a:r>
              <a:rPr lang="en-US" sz="2400" b="1" dirty="0">
                <a:solidFill>
                  <a:srgbClr val="009999"/>
                </a:solidFill>
              </a:rPr>
              <a:t>Ethical Dilemmas in Organizational Communication  </a:t>
            </a:r>
            <a:r>
              <a:rPr lang="en-US" sz="2800" b="1" dirty="0">
                <a:solidFill>
                  <a:srgbClr val="009999"/>
                </a:solidFill>
              </a:rPr>
              <a:t>( Home Assignment )</a:t>
            </a:r>
            <a:br>
              <a:rPr lang="en-US" sz="3600" b="1" dirty="0">
                <a:solidFill>
                  <a:srgbClr val="009999"/>
                </a:solidFill>
              </a:rPr>
            </a:br>
            <a:endParaRPr lang="en-US" sz="3600" b="1" dirty="0">
              <a:solidFill>
                <a:srgbClr val="009999"/>
              </a:solidFill>
            </a:endParaRPr>
          </a:p>
        </p:txBody>
      </p:sp>
      <p:pic>
        <p:nvPicPr>
          <p:cNvPr id="4" name="Picture 3">
            <a:extLst>
              <a:ext uri="{FF2B5EF4-FFF2-40B4-BE49-F238E27FC236}">
                <a16:creationId xmlns:a16="http://schemas.microsoft.com/office/drawing/2014/main" id="{4127115D-6BD0-DB4D-A925-1FB8E6F6680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0075" y="1941873"/>
            <a:ext cx="8229600" cy="4025713"/>
          </a:xfrm>
          <a:prstGeom prst="rect">
            <a:avLst/>
          </a:prstGeom>
          <a:solidFill>
            <a:srgbClr val="8E5A6D"/>
          </a:solidFill>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63467746"/>
      </p:ext>
    </p:extLst>
  </p:cSld>
  <p:clrMapOvr>
    <a:masterClrMapping/>
  </p:clrMapOvr>
</p:sld>
</file>

<file path=ppt/theme/theme1.xml><?xml version="1.0" encoding="utf-8"?>
<a:theme xmlns:a="http://schemas.openxmlformats.org/drawingml/2006/main" name="2_Main Slides">
  <a:themeElements>
    <a:clrScheme name="Main Slid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Main Slides">
  <a:themeElements>
    <a:clrScheme name="Main Slid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5227</TotalTime>
  <Words>3388</Words>
  <Application>Microsoft Macintosh PowerPoint</Application>
  <PresentationFormat>On-screen Show (4:3)</PresentationFormat>
  <Paragraphs>496</Paragraphs>
  <Slides>43</Slides>
  <Notes>33</Notes>
  <HiddenSlides>0</HiddenSlides>
  <MMClips>2</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43</vt:i4>
      </vt:variant>
    </vt:vector>
  </HeadingPairs>
  <TitlesOfParts>
    <vt:vector size="50" baseType="lpstr">
      <vt:lpstr>Arial</vt:lpstr>
      <vt:lpstr>Calibri</vt:lpstr>
      <vt:lpstr>Century Gothic</vt:lpstr>
      <vt:lpstr>Tajawal Medium</vt:lpstr>
      <vt:lpstr>Wingdings</vt:lpstr>
      <vt:lpstr>2_Main Slides</vt:lpstr>
      <vt:lpstr>3_Main Slides</vt:lpstr>
      <vt:lpstr>PowerPoint Presentation</vt:lpstr>
      <vt:lpstr>Shockley-Zalabak,  9e Update  Pamela S. Shockley-Zalabak </vt:lpstr>
      <vt:lpstr>PowerPoint Presentation</vt:lpstr>
      <vt:lpstr>Learning Objectives (1 of 2)</vt:lpstr>
      <vt:lpstr>Introduction: Organizational Communication:  Values and Ethical Communication Behaviors  ( 1-2)</vt:lpstr>
      <vt:lpstr>Organizational Communication:  Values and Ethical Communication Behaviors ( 2-2) </vt:lpstr>
      <vt:lpstr>Clash between individual and organization values</vt:lpstr>
      <vt:lpstr>Tendency to view values and ethics  from our specific cultural perspectives </vt:lpstr>
      <vt:lpstr>PowerPoint Presentation</vt:lpstr>
      <vt:lpstr>Imposing our values on complicated organizational issues</vt:lpstr>
      <vt:lpstr>PowerPoint Presentation</vt:lpstr>
      <vt:lpstr>Organizational Values    </vt:lpstr>
      <vt:lpstr>4.2 Values In Organizational Communication (1 of 3)</vt:lpstr>
      <vt:lpstr>PowerPoint Presentation</vt:lpstr>
      <vt:lpstr>4.2 Values In Organizational Communication (2 of 3)</vt:lpstr>
      <vt:lpstr>The similarity between individual and organizational values  </vt:lpstr>
      <vt:lpstr> DIFFERENCES SET TO INCREASE  IMPORTANT TO ORGANIZATIONS AND INDIVIDUALS </vt:lpstr>
      <vt:lpstr>Individual Values || Religious   </vt:lpstr>
      <vt:lpstr>4.2 Values In Organizational Communication (3 of 3)</vt:lpstr>
      <vt:lpstr>PowerPoint Presentation</vt:lpstr>
      <vt:lpstr>Appraising Your Individual  Value System </vt:lpstr>
      <vt:lpstr>PowerPoint Presentation</vt:lpstr>
      <vt:lpstr>4.3 Appraising Your Individual  Value System</vt:lpstr>
      <vt:lpstr>PowerPoint Presentation</vt:lpstr>
      <vt:lpstr>Ethics In Organizational Communication </vt:lpstr>
      <vt:lpstr>Email || ethical communication</vt:lpstr>
      <vt:lpstr>4.4 Ethics In Organizational Communication (2 of 6)</vt:lpstr>
      <vt:lpstr>4.4 Ethics In Organizational Communication (3 of 6) || Theory </vt:lpstr>
      <vt:lpstr>4.4 Ethics In Organizational Communication (4 of 6)</vt:lpstr>
      <vt:lpstr>4.4 Ethics In Organizational Communication (5 of 6)</vt:lpstr>
      <vt:lpstr>4.4 Ethics In Organizational Communication (6 of 6)</vt:lpstr>
      <vt:lpstr>4.5 Organizational Conundrums</vt:lpstr>
      <vt:lpstr>Value and Ethical Challenges In Organizational Communication</vt:lpstr>
      <vt:lpstr>4.6 Value and Ethical Challenges In Organizational Communication (1 of 9)</vt:lpstr>
      <vt:lpstr>4.6 Value and Ethical Challenges In Organizational Communication (3 of 9)</vt:lpstr>
      <vt:lpstr>4.6 Value and Ethical Challenges In Organizational Communication (4 of 9)</vt:lpstr>
      <vt:lpstr>إنتقد هذا ال Email </vt:lpstr>
      <vt:lpstr>4.6 Value and Ethical Challenges In Organizational Communication (5 of 9)</vt:lpstr>
      <vt:lpstr>4.6 Value and Ethical Challenges In Organizational Communication (6 of 9)</vt:lpstr>
      <vt:lpstr>4.6 Value and Ethical Challenges In Organizational Communication (8 of 9)</vt:lpstr>
      <vt:lpstr>4.6 Value and Ethical Challenges In Organizational Communication (9 of 9)</vt:lpstr>
      <vt:lpstr>4.7 Developing Ethical Standards in  Organizational Communication</vt:lpstr>
      <vt:lpstr>Ethical Dilemmas in Organizational Communication  ( Home Assignment ) </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Shockley-Zalabak,  9e Update  Pamela S. Shockley-Zalabak </dc:title>
  <dc:creator>paramita sengupta</dc:creator>
  <cp:lastModifiedBy>Microsoft Office User</cp:lastModifiedBy>
  <cp:revision>113</cp:revision>
  <cp:lastPrinted>2023-06-22T09:49:08Z</cp:lastPrinted>
  <dcterms:modified xsi:type="dcterms:W3CDTF">2023-06-22T09:57:35Z</dcterms:modified>
</cp:coreProperties>
</file>