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5"/>
  </p:notesMasterIdLst>
  <p:sldIdLst>
    <p:sldId id="480" r:id="rId5"/>
    <p:sldId id="559" r:id="rId6"/>
    <p:sldId id="558" r:id="rId7"/>
    <p:sldId id="271" r:id="rId8"/>
    <p:sldId id="276" r:id="rId9"/>
    <p:sldId id="578" r:id="rId10"/>
    <p:sldId id="594" r:id="rId11"/>
    <p:sldId id="602" r:id="rId12"/>
    <p:sldId id="606" r:id="rId13"/>
    <p:sldId id="537" r:id="rId14"/>
    <p:sldId id="588" r:id="rId15"/>
    <p:sldId id="532" r:id="rId16"/>
    <p:sldId id="607" r:id="rId17"/>
    <p:sldId id="595" r:id="rId18"/>
    <p:sldId id="610" r:id="rId19"/>
    <p:sldId id="611" r:id="rId20"/>
    <p:sldId id="612" r:id="rId21"/>
    <p:sldId id="613" r:id="rId22"/>
    <p:sldId id="590" r:id="rId23"/>
    <p:sldId id="597" r:id="rId24"/>
    <p:sldId id="596" r:id="rId25"/>
    <p:sldId id="589" r:id="rId26"/>
    <p:sldId id="614" r:id="rId27"/>
    <p:sldId id="615" r:id="rId28"/>
    <p:sldId id="539" r:id="rId29"/>
    <p:sldId id="560" r:id="rId30"/>
    <p:sldId id="496" r:id="rId31"/>
    <p:sldId id="608" r:id="rId32"/>
    <p:sldId id="616" r:id="rId33"/>
    <p:sldId id="617" r:id="rId34"/>
    <p:sldId id="618" r:id="rId35"/>
    <p:sldId id="619" r:id="rId36"/>
    <p:sldId id="621" r:id="rId37"/>
    <p:sldId id="598" r:id="rId38"/>
    <p:sldId id="538" r:id="rId39"/>
    <p:sldId id="313" r:id="rId40"/>
    <p:sldId id="609" r:id="rId41"/>
    <p:sldId id="622" r:id="rId42"/>
    <p:sldId id="592" r:id="rId43"/>
    <p:sldId id="349" r:id="rId44"/>
  </p:sldIdLst>
  <p:sldSz cx="12192000" cy="6858000"/>
  <p:notesSz cx="6858000" cy="9144000"/>
  <p:defaultTextStyle>
    <a:defPPr>
      <a:defRPr lang="a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59"/>
            <p14:sldId id="558"/>
            <p14:sldId id="271"/>
            <p14:sldId id="276"/>
            <p14:sldId id="578"/>
            <p14:sldId id="594"/>
            <p14:sldId id="602"/>
            <p14:sldId id="606"/>
            <p14:sldId id="537"/>
            <p14:sldId id="588"/>
            <p14:sldId id="532"/>
            <p14:sldId id="607"/>
            <p14:sldId id="595"/>
            <p14:sldId id="610"/>
            <p14:sldId id="611"/>
            <p14:sldId id="612"/>
            <p14:sldId id="613"/>
            <p14:sldId id="590"/>
            <p14:sldId id="597"/>
            <p14:sldId id="596"/>
            <p14:sldId id="589"/>
            <p14:sldId id="614"/>
            <p14:sldId id="615"/>
            <p14:sldId id="539"/>
            <p14:sldId id="560"/>
            <p14:sldId id="496"/>
            <p14:sldId id="608"/>
            <p14:sldId id="616"/>
            <p14:sldId id="617"/>
            <p14:sldId id="618"/>
            <p14:sldId id="619"/>
            <p14:sldId id="621"/>
            <p14:sldId id="598"/>
            <p14:sldId id="538"/>
            <p14:sldId id="313"/>
            <p14:sldId id="609"/>
            <p14:sldId id="622"/>
            <p14:sldId id="592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3E5F"/>
    <a:srgbClr val="F58221"/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61" d="100"/>
          <a:sy n="61" d="100"/>
        </p:scale>
        <p:origin x="106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344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6041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756FA-C2D4-5E72-A8A4-F7E68C8E5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96D2EE-5663-4F77-65E1-37CE8A1FE0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DD7303-5214-764B-1AC9-8D286E276B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4921C-515D-A5A9-7F8C-29335AAF96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3888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756FA-C2D4-5E72-A8A4-F7E68C8E5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96D2EE-5663-4F77-65E1-37CE8A1FE0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DD7303-5214-764B-1AC9-8D286E276B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4921C-515D-A5A9-7F8C-29335AAF96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952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756FA-C2D4-5E72-A8A4-F7E68C8E5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96D2EE-5663-4F77-65E1-37CE8A1FE0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DD7303-5214-764B-1AC9-8D286E276B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4921C-515D-A5A9-7F8C-29335AAF96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507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756FA-C2D4-5E72-A8A4-F7E68C8E5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96D2EE-5663-4F77-65E1-37CE8A1FE0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DD7303-5214-764B-1AC9-8D286E276B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4921C-515D-A5A9-7F8C-29335AAF96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7326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1756FA-C2D4-5E72-A8A4-F7E68C8E5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96D2EE-5663-4F77-65E1-37CE8A1FE0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DD7303-5214-764B-1AC9-8D286E276B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4921C-515D-A5A9-7F8C-29335AAF96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384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F0DBE0-E646-9E53-3143-42F2B228E7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8B8791-A987-2A7C-67AE-11B88B9E78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760109-E815-F565-8F42-37807F1D4F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878F49-99DF-7486-9B3B-A080D657A8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3158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E6F7A-796B-27A5-AFEA-06AE284BD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0D4978-6CE8-94E5-0067-3D1D1CCFF4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EA2822-E6E8-09AF-BBFD-67C9A99A55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3C9C2-C6BD-2C6B-153A-372C785E4D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670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BDE5F-C667-E3B1-C9F1-8270D6837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7C3B8D-6622-1D75-86A7-AB0126474E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925BD1-C14A-9716-C764-448317D8EA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BF77F4-6FE1-90E6-2169-510E86B724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8081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ABDF2-DAB6-EF89-F598-9FD25FE7D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2E166-73AD-CCE0-2C24-707A77A497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7E516-56E1-2488-C330-6EA72E256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C5ED47-FF31-BBDF-C323-A3CFB39B29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6163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ABDF2-DAB6-EF89-F598-9FD25FE7D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2E166-73AD-CCE0-2C24-707A77A497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7E516-56E1-2488-C330-6EA72E256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C5ED47-FF31-BBDF-C323-A3CFB39B29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1216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ABDF2-DAB6-EF89-F598-9FD25FE7D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2E166-73AD-CCE0-2C24-707A77A497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7E516-56E1-2488-C330-6EA72E256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C5ED47-FF31-BBDF-C323-A3CFB39B29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8680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3014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24822-8DFF-1D70-EF81-F8EE0225B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3575C3-6AE7-8BA4-2ED4-6534B2757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31661C-E6E0-3B08-2294-3DE5BBFF3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A08FB-C18F-22E3-0D19-872F4E5E8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6892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24822-8DFF-1D70-EF81-F8EE0225B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3575C3-6AE7-8BA4-2ED4-6534B2757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31661C-E6E0-3B08-2294-3DE5BBFF3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A08FB-C18F-22E3-0D19-872F4E5E8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9316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24822-8DFF-1D70-EF81-F8EE0225B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3575C3-6AE7-8BA4-2ED4-6534B2757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31661C-E6E0-3B08-2294-3DE5BBFF3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A08FB-C18F-22E3-0D19-872F4E5E8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1758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24822-8DFF-1D70-EF81-F8EE0225B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3575C3-6AE7-8BA4-2ED4-6534B2757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31661C-E6E0-3B08-2294-3DE5BBFF3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A08FB-C18F-22E3-0D19-872F4E5E8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3270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24822-8DFF-1D70-EF81-F8EE0225B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3575C3-6AE7-8BA4-2ED4-6534B2757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31661C-E6E0-3B08-2294-3DE5BBFF3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A08FB-C18F-22E3-0D19-872F4E5E8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530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24822-8DFF-1D70-EF81-F8EE0225B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3575C3-6AE7-8BA4-2ED4-6534B2757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31661C-E6E0-3B08-2294-3DE5BBFF3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A08FB-C18F-22E3-0D19-872F4E5E8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8209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24822-8DFF-1D70-EF81-F8EE0225B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3575C3-6AE7-8BA4-2ED4-6534B2757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31661C-E6E0-3B08-2294-3DE5BBFF3C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A08FB-C18F-22E3-0D19-872F4E5E85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5218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BAC43-029C-A145-5A3E-2E2D37C8C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625AD-7403-AC22-01DD-34055B6746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745F2D-43DE-7D34-381A-1664F16A55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F6C3E-8852-0C8A-668D-267F16DB74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3513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BAC43-029C-A145-5A3E-2E2D37C8C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625AD-7403-AC22-01DD-34055B6746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745F2D-43DE-7D34-381A-1664F16A55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F6C3E-8852-0C8A-668D-267F16DB74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2894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BAC43-029C-A145-5A3E-2E2D37C8C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625AD-7403-AC22-01DD-34055B6746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745F2D-43DE-7D34-381A-1664F16A55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F6C3E-8852-0C8A-668D-267F16DB74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57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7377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2639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  <p:sldLayoutId id="2147483664" r:id="rId15"/>
    <p:sldLayoutId id="2147483667" r:id="rId16"/>
    <p:sldLayoutId id="214748366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013945" y="4103589"/>
            <a:ext cx="1962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A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مدرس المادة</a:t>
            </a:r>
          </a:p>
          <a:p>
            <a:r>
              <a:rPr lang="ar-AE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د. أشرف الراعي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013946" y="3075057"/>
            <a:ext cx="19623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Digital Proof</a:t>
            </a:r>
          </a:p>
          <a:p>
            <a:r>
              <a:rPr lang="ar-AE" sz="2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الإثبات الرقمي</a:t>
            </a:r>
            <a:endParaRPr lang="en-US" sz="20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ar-AE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en-US" sz="2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141762" y="4958234"/>
            <a:ext cx="3817071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800" b="1" dirty="0">
                <a:solidFill>
                  <a:srgbClr val="11111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LAW637</a:t>
            </a:r>
            <a:endParaRPr lang="en-US" sz="2000" b="1" dirty="0">
              <a:latin typeface="Alexandria" charset="0"/>
              <a:cs typeface="Alexandria" charset="0"/>
            </a:endParaRPr>
          </a:p>
          <a:p>
            <a:r>
              <a:rPr lang="ar-AE" sz="2000" b="1" dirty="0">
                <a:latin typeface="Alexandria" charset="0"/>
                <a:cs typeface="Alexandria" charset="0"/>
              </a:rPr>
              <a:t>الماجستير في القانون الرقمي</a:t>
            </a:r>
            <a:endParaRPr lang="en-US" sz="2000" b="1" dirty="0">
              <a:latin typeface="Alexandria" charset="0"/>
              <a:cs typeface="Alexandria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1840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Digital Proof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</a:t>
            </a:r>
            <a:r>
              <a:rPr lang="ar-AE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10</a:t>
            </a:r>
            <a:endParaRPr lang="en-US" sz="28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Ashraf </a:t>
            </a:r>
            <a:r>
              <a:rPr lang="en-US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Alrai</a:t>
            </a:r>
            <a:endParaRPr lang="en-US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EA6902-6CFA-E903-CA07-CAFE1881BF48}"/>
              </a:ext>
            </a:extLst>
          </p:cNvPr>
          <p:cNvSpPr txBox="1"/>
          <p:nvPr/>
        </p:nvSpPr>
        <p:spPr>
          <a:xfrm>
            <a:off x="6686078" y="4918702"/>
            <a:ext cx="233980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solidFill>
                  <a:srgbClr val="11111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LAW637</a:t>
            </a:r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Master of Digital law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/>
          <p:cNvSpPr/>
          <p:nvPr/>
        </p:nvSpPr>
        <p:spPr>
          <a:xfrm>
            <a:off x="1226975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1323976" y="2066538"/>
            <a:ext cx="8911848" cy="1975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/>
            <a:r>
              <a:rPr lang="ar" b="1" dirty="0">
                <a:latin typeface="Alexandria" charset="0"/>
                <a:cs typeface="Alexandria" charset="0"/>
              </a:rPr>
              <a:t>بداية، اسمحوا لي أن أ</a:t>
            </a:r>
            <a:r>
              <a:rPr lang="ar-AE" b="1" dirty="0">
                <a:latin typeface="Alexandria" charset="0"/>
                <a:cs typeface="Alexandria" charset="0"/>
              </a:rPr>
              <a:t>شير إلى</a:t>
            </a:r>
            <a:r>
              <a:rPr lang="ar" b="1" dirty="0">
                <a:latin typeface="Alexandria" charset="0"/>
                <a:cs typeface="Alexandria" charset="0"/>
              </a:rPr>
              <a:t> المواضيع التي ناقشناها في المحاضرة السابقة، وهي كما يلي:</a:t>
            </a:r>
          </a:p>
          <a:p>
            <a:pPr algn="just" rtl="1"/>
            <a:endParaRPr lang="en-US" b="1" i="1" dirty="0">
              <a:solidFill>
                <a:srgbClr val="2D3956"/>
              </a:solidFill>
              <a:latin typeface="Alexandria" charset="0"/>
              <a:cs typeface="Alexandria" charset="0"/>
            </a:endParaRPr>
          </a:p>
          <a:p>
            <a:pPr marL="342900" marR="0" lvl="0" indent="-34290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Courier New" panose="02070309020205020404" pitchFamily="49" charset="0"/>
              <a:buChar char="o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المراقبة كبديل عن الحبس الاحتياطي.</a:t>
            </a:r>
          </a:p>
          <a:p>
            <a:pPr marL="342900" marR="0" lvl="0" indent="-34290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Courier New" panose="02070309020205020404" pitchFamily="49" charset="0"/>
              <a:buChar char="o"/>
            </a:pPr>
            <a:r>
              <a:rPr lang="ar-AE" sz="1400" b="1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التسجيل الصوتي.</a:t>
            </a:r>
          </a:p>
          <a:p>
            <a:pPr marL="342900" marR="0" lvl="0" indent="-34290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Courier New" panose="02070309020205020404" pitchFamily="49" charset="0"/>
              <a:buChar char="o"/>
            </a:pPr>
            <a:r>
              <a:rPr lang="ar-AE" sz="1400" b="1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التقاط الصورة</a:t>
            </a:r>
            <a:endParaRPr lang="ar-AE" sz="1400" dirty="0"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25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06809" y="1586519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76200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>
          <a:xfrm>
            <a:off x="1127760" y="619792"/>
            <a:ext cx="9936480" cy="4610100"/>
          </a:xfrm>
        </p:spPr>
      </p:pic>
      <p:sp>
        <p:nvSpPr>
          <p:cNvPr id="11" name="Rectangle 10"/>
          <p:cNvSpPr/>
          <p:nvPr/>
        </p:nvSpPr>
        <p:spPr>
          <a:xfrm>
            <a:off x="4979207" y="623951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/>
          <p:cNvSpPr/>
          <p:nvPr/>
        </p:nvSpPr>
        <p:spPr>
          <a:xfrm>
            <a:off x="1127760" y="4426095"/>
            <a:ext cx="4994435" cy="2129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360045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</a:pPr>
            <a:r>
              <a:rPr lang="en-US" sz="16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 </a:t>
            </a:r>
            <a:r>
              <a:rPr lang="ar-AE" sz="16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تعد الوسائل الرقمية بمثابة أدوات فنية تستخدم في أنظمة المعلومات التقنية، واستخدام الدليل الرقمي في الإثبات يمكن أن يترتب عليه العديد من الآثار، وتشمل بعضها:</a:t>
            </a:r>
          </a:p>
          <a:p>
            <a:pPr marL="0" marR="0" indent="360045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</a:pPr>
            <a:endParaRPr lang="en-US" sz="16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030099" y="579541"/>
            <a:ext cx="49373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AE" sz="2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الآثار المترتبة على استخدام الدليل الرقمي في الإثبات</a:t>
            </a:r>
          </a:p>
          <a:p>
            <a:pPr algn="r" rtl="1"/>
            <a:endParaRPr lang="ar-AE" sz="20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071821" y="769372"/>
            <a:ext cx="917148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4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056394" y="946156"/>
            <a:ext cx="942618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40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BC340DB0-A9C3-C261-C501-0217BC4A1C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3942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Söhne"/>
              </a:rPr>
              <a:t>o </a:t>
            </a:r>
            <a:r>
              <a:rPr kumimoji="0" lang="ar-SA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Söhne"/>
                <a:cs typeface="Arial" panose="020B0604020202020204" pitchFamily="34" charset="0"/>
              </a:rPr>
              <a:t>الآثار المترتبة على استخدام الدليل الرقمي في الإثبات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Söhne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Söhne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26140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762000" y="2699596"/>
            <a:ext cx="10541000" cy="23700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ar-AE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سهولة الوصول والتوفير العالي: يمكن الوصول إلى الدليل الرقمي بسهولة عبر الإنترنت في أي وقت ومن أي مكان، مما يزيد من توفر البيانات والمعلومات ويسهل عملية البحث والوصول إلى الوثائق والمعلومات المطلوبة للإثبات.</a:t>
            </a:r>
          </a:p>
          <a:p>
            <a:pPr marL="285750" marR="0" indent="-285750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ar-AE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الحفاظ على البيئة: باستخدام الدليل الرقمي، يمكن تقليل استخدام الورق والحفاظ على البيئة، حيث لا يتطلب الأمر طباعة الوثائق أو استخدام المواد الورقية التقليدية.</a:t>
            </a:r>
            <a:endParaRPr lang="en-US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95194C-C5CF-22E5-80B8-0167D1328C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7BBF7FF-BF19-67C6-B657-5427961447EE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2F24867-FCE8-BEC1-8406-294664BDAE47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5D6346-21FD-D3BA-9788-51D3AD0D1884}"/>
              </a:ext>
            </a:extLst>
          </p:cNvPr>
          <p:cNvSpPr/>
          <p:nvPr/>
        </p:nvSpPr>
        <p:spPr>
          <a:xfrm>
            <a:off x="1246025" y="1286660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51AAD72-3E43-E99D-183C-B4D6EA420B79}"/>
              </a:ext>
            </a:extLst>
          </p:cNvPr>
          <p:cNvSpPr txBox="1"/>
          <p:nvPr/>
        </p:nvSpPr>
        <p:spPr>
          <a:xfrm>
            <a:off x="1459101" y="2177316"/>
            <a:ext cx="8671947" cy="281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تسريع عملية المعالجة والتحقق: يمكن معالجة الوثائق الرقمية بشكل أسرع وأكثر كفاءة مقارنة بالوثائق الورقية، مما يؤدي إلى تسريع عمليات التحقق والمصادقة على البيانات والمعلومات.</a:t>
            </a:r>
          </a:p>
          <a:p>
            <a:pPr marL="285750" marR="0" indent="-285750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سهولة الاحتفاظ والتخزين: يمكن تخزين الوثائق الرقمية بشكل مريح على أجهزة التخزين الإلكتروني، وهذا يوفر مساحة كبيرة ويجعل عملية الاحتفاظ بها أكثر سهولة وفعالية.</a:t>
            </a:r>
            <a:endParaRPr lang="en-US" sz="18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4585A12-D826-6961-DC60-48557F8431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D4F5366-E570-CBD3-41ED-F3F7E27682B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60E09E-0E63-04E1-37B1-2937AA27F986}"/>
              </a:ext>
            </a:extLst>
          </p:cNvPr>
          <p:cNvSpPr txBox="1"/>
          <p:nvPr/>
        </p:nvSpPr>
        <p:spPr>
          <a:xfrm>
            <a:off x="1153149" y="975974"/>
            <a:ext cx="103482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11E32E-D6FE-5B8B-84B4-DB87E3346FDD}"/>
              </a:ext>
            </a:extLst>
          </p:cNvPr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1244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622A3-4589-47FA-7ECA-2881786B45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1A94DAE-15BD-F27D-05CF-DED99663008E}"/>
              </a:ext>
            </a:extLst>
          </p:cNvPr>
          <p:cNvSpPr/>
          <p:nvPr/>
        </p:nvSpPr>
        <p:spPr>
          <a:xfrm>
            <a:off x="617280" y="176711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7FBE3A-1629-9B8C-99C0-6A5A605D831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BD7B03-7FC0-7991-E2A1-575108BB8C32}"/>
              </a:ext>
            </a:extLst>
          </p:cNvPr>
          <p:cNvSpPr txBox="1"/>
          <p:nvPr/>
        </p:nvSpPr>
        <p:spPr>
          <a:xfrm>
            <a:off x="1153149" y="975974"/>
            <a:ext cx="103482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F1837F-481B-0D04-3DAB-EBA6E590DD60}"/>
              </a:ext>
            </a:extLst>
          </p:cNvPr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DC674BF-140A-E1C5-94E3-AE7B99324BE0}"/>
              </a:ext>
            </a:extLst>
          </p:cNvPr>
          <p:cNvSpPr txBox="1"/>
          <p:nvPr/>
        </p:nvSpPr>
        <p:spPr>
          <a:xfrm>
            <a:off x="617280" y="2988913"/>
            <a:ext cx="10541000" cy="19268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توفير التكاليف: يمكن تقليل التكاليف المتعلقة بطباعة الوثائق وتوزيعها، كما يمكن تقليل التكاليف المتعلقة بتخزين الوثائق الورقية وإدارتها.</a:t>
            </a:r>
          </a:p>
          <a:p>
            <a:pPr marL="285750" marR="0" indent="-285750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q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زيادة الأمان والحماية: يمكن تطبيق تقنيات التشفير والحماية على الوثائق الرقمية لضمان سرية وأمان المعلومات والبيانات المحفوظة في الدليل الرقمي.</a:t>
            </a:r>
            <a:endParaRPr lang="en-US" sz="1800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FB1774F-F8F0-75C6-535B-B01A27E7288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00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A7677-80C3-F2F9-74AF-4D9B3F492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69A5B7C-DEC3-BED7-13D9-DF0EFE476A72}"/>
              </a:ext>
            </a:extLst>
          </p:cNvPr>
          <p:cNvSpPr/>
          <p:nvPr/>
        </p:nvSpPr>
        <p:spPr>
          <a:xfrm>
            <a:off x="689640" y="160480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1B03DD-D652-4918-E616-18962B79E12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01725D-F1AE-CDCD-E5E0-17D7E67AB98C}"/>
              </a:ext>
            </a:extLst>
          </p:cNvPr>
          <p:cNvSpPr txBox="1"/>
          <p:nvPr/>
        </p:nvSpPr>
        <p:spPr>
          <a:xfrm>
            <a:off x="1153149" y="975974"/>
            <a:ext cx="103482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7D25C9-3031-C438-ABA5-FB6671C0DF41}"/>
              </a:ext>
            </a:extLst>
          </p:cNvPr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6A9B1E5-92BF-DAEB-853F-1F0D39B75844}"/>
              </a:ext>
            </a:extLst>
          </p:cNvPr>
          <p:cNvSpPr txBox="1"/>
          <p:nvPr/>
        </p:nvSpPr>
        <p:spPr>
          <a:xfrm>
            <a:off x="825500" y="2257045"/>
            <a:ext cx="10541000" cy="2538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50000"/>
              </a:lnSpc>
            </a:pPr>
            <a:endParaRPr lang="ar-AE" sz="18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توفير مرونة في الاستخدام: يمكن الوصول إلى الدليل الرقمي والتعامل معه بسهولة باستخدام مجموعة متنوعة من الأجهزة مثل الحواسيب الشخصية والهواتف الذكية والأجهزة اللوحية، مما يوفر مرونة كبيرة في الاستخدام.</a:t>
            </a: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المرونة في تحديث البيانات: يمكن تحديث البيانات والمعلومات في الدليل الرقمي بسهولة، مما يسمح بتوفير معلومات دقيقة ومحدثة بشكل مستمر.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7401A8A-7226-2829-D5EB-92D0F92106F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259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A7677-80C3-F2F9-74AF-4D9B3F492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69A5B7C-DEC3-BED7-13D9-DF0EFE476A72}"/>
              </a:ext>
            </a:extLst>
          </p:cNvPr>
          <p:cNvSpPr/>
          <p:nvPr/>
        </p:nvSpPr>
        <p:spPr>
          <a:xfrm>
            <a:off x="689640" y="190484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1B03DD-D652-4918-E616-18962B79E12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01725D-F1AE-CDCD-E5E0-17D7E67AB98C}"/>
              </a:ext>
            </a:extLst>
          </p:cNvPr>
          <p:cNvSpPr txBox="1"/>
          <p:nvPr/>
        </p:nvSpPr>
        <p:spPr>
          <a:xfrm>
            <a:off x="1153149" y="975974"/>
            <a:ext cx="103482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7D25C9-3031-C438-ABA5-FB6671C0DF41}"/>
              </a:ext>
            </a:extLst>
          </p:cNvPr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6A9B1E5-92BF-DAEB-853F-1F0D39B75844}"/>
              </a:ext>
            </a:extLst>
          </p:cNvPr>
          <p:cNvSpPr txBox="1"/>
          <p:nvPr/>
        </p:nvSpPr>
        <p:spPr>
          <a:xfrm>
            <a:off x="825500" y="2001230"/>
            <a:ext cx="10541000" cy="4616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50000"/>
              </a:lnSpc>
            </a:pPr>
            <a:endParaRPr lang="ar-AE" sz="1800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algn="just" rtl="1">
              <a:lnSpc>
                <a:spcPct val="150000"/>
              </a:lnSpc>
            </a:pPr>
            <a:endParaRPr lang="ar-AE" sz="1800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algn="just" rtl="1">
              <a:lnSpc>
                <a:spcPct val="150000"/>
              </a:lnSpc>
            </a:pPr>
            <a:endParaRPr lang="ar-AE" sz="1800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تسهيل التعاون والتشارك: يمكن مشاركة الوثائق الرقمية بسهولة بين مجموعات مختلفة من الأفراد أو الجهات، مما يسهل التعاون والتشارك في المعلومات والبيانات.</a:t>
            </a:r>
            <a:endParaRPr lang="en-US" sz="18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ar-AE" sz="18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kumimoji="0" lang="ar-AE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 pitchFamily="2" charset="-78"/>
                <a:cs typeface="Alexandria" pitchFamily="2" charset="-78"/>
              </a:rPr>
              <a:t>وبالتالي، </a:t>
            </a:r>
            <a:r>
              <a:rPr kumimoji="0" lang="ar-SA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 pitchFamily="2" charset="-78"/>
                <a:cs typeface="Alexandria" pitchFamily="2" charset="-78"/>
              </a:rPr>
              <a:t>يمكن أن يؤدي استخدام الدليل الرقمي إلى زيادة الكفاءة والفعالية في إدارة الوثائق والمعلومات، بالإضافة إلى توفير الوقت والجهد والموارد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lexandria" pitchFamily="2" charset="-78"/>
                <a:cs typeface="Alexandria" pitchFamily="2" charset="-78"/>
              </a:rPr>
              <a:t>.</a:t>
            </a:r>
            <a:endParaRPr lang="ar-AE" sz="18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ar-AE" b="1" i="0" dirty="0">
              <a:solidFill>
                <a:srgbClr val="333333"/>
              </a:solidFill>
              <a:effectLst/>
              <a:latin typeface="Alexandria" pitchFamily="2" charset="-78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ar-AE" b="1" dirty="0">
              <a:solidFill>
                <a:srgbClr val="333333"/>
              </a:solidFill>
              <a:latin typeface="Alexandria" pitchFamily="2" charset="-78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ar-AE" b="1" i="0" dirty="0">
              <a:solidFill>
                <a:srgbClr val="333333"/>
              </a:solidFill>
              <a:effectLst/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7401A8A-7226-2829-D5EB-92D0F92106F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D167FB9A-ED89-AFC6-C789-BAA67AE2AA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2418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Söhne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0406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274A41-A4F8-9AFC-03D1-9E294DBC6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التحقيق الجنائي الرقمي في ظل تطور تقنيات الذكاء الإصطناعي">
            <a:extLst>
              <a:ext uri="{FF2B5EF4-FFF2-40B4-BE49-F238E27FC236}">
                <a16:creationId xmlns:a16="http://schemas.microsoft.com/office/drawing/2014/main" id="{45E9797A-19F1-2752-6EE9-D1CE5E91A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680085"/>
            <a:ext cx="11277600" cy="5497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062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229851-28F7-3CC5-7E69-E704640D7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46CC258-9BB1-1E74-46B0-57D2553DDC73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07DD70-9C7A-D3C2-792B-D799CCF12F5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1A956-3198-3E61-A68D-BA0E3B1009B8}"/>
              </a:ext>
            </a:extLst>
          </p:cNvPr>
          <p:cNvSpPr txBox="1"/>
          <p:nvPr/>
        </p:nvSpPr>
        <p:spPr>
          <a:xfrm>
            <a:off x="1153149" y="975974"/>
            <a:ext cx="103482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AEE3E9-FFEC-4A1C-BE92-01566FCC0E98}"/>
              </a:ext>
            </a:extLst>
          </p:cNvPr>
          <p:cNvSpPr txBox="1"/>
          <p:nvPr/>
        </p:nvSpPr>
        <p:spPr>
          <a:xfrm>
            <a:off x="1214179" y="123178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9EA89BE-CF35-AC6E-1043-4E75ABA36658}"/>
              </a:ext>
            </a:extLst>
          </p:cNvPr>
          <p:cNvSpPr txBox="1"/>
          <p:nvPr/>
        </p:nvSpPr>
        <p:spPr>
          <a:xfrm>
            <a:off x="617280" y="3019545"/>
            <a:ext cx="10541000" cy="911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>
              <a:lnSpc>
                <a:spcPct val="150000"/>
              </a:lnSpc>
            </a:pPr>
            <a:r>
              <a:rPr lang="ar-AE" sz="4000" b="1" dirty="0">
                <a:solidFill>
                  <a:srgbClr val="333333"/>
                </a:solidFill>
                <a:latin typeface="Alexandria" pitchFamily="2" charset="-78"/>
                <a:cs typeface="Alexandria" pitchFamily="2" charset="-78"/>
              </a:rPr>
              <a:t>التطورات في الإثبات الرقمي مستقبلاً</a:t>
            </a:r>
            <a:endParaRPr lang="ar-AE" sz="4000" b="1" i="0" dirty="0">
              <a:solidFill>
                <a:srgbClr val="333333"/>
              </a:solidFill>
              <a:effectLst/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53FBA7-B51B-AFF3-2E41-3A7E0B3EEE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010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2323527"/>
            <a:ext cx="8417320" cy="2635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5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من المتوقع أن تشهد التطورات في مجال الإثبات الرقمي تطورات ملحوظة في المستقبل، مع تقدم التكنولوجيا وتطور الاحتياجات والمتطلبات القانونية والتنظيمية. إليك بعض التطورات المحتملة في هذا الصدد:</a:t>
            </a:r>
          </a:p>
          <a:p>
            <a:pPr algn="just" rtl="1">
              <a:lnSpc>
                <a:spcPct val="150000"/>
              </a:lnSpc>
            </a:pP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تطوير تقنيات التشفير والحماية: من المتوقع أن تشهد تقنيات التشفير والحماية تطورات مستمرة لتوفير مستويات أعلى من الأمان والسرية للبيانات والمعلومات الرقمية المستخدمة في الإثبات الرقمي.</a:t>
            </a:r>
            <a:endParaRPr lang="en-US" sz="16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405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463505" y="2562751"/>
            <a:ext cx="8417320" cy="3005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استخدام تقنيات الذكاء الاصطناعي والتعلم الآلي: قد تتبنى تقنيات الذكاء الاصطناعي والتعلم الآلي لتطوير أدوات وتطبيقات تسهل عمليات الإثبات الرقمي وتحسين دقتها وفعاليتها.</a:t>
            </a: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التطورات في تقنيات التوقيع الرقمي: قد تشهد تقنيات التوقيع الرقمي تطورات تجعلها أكثر ملاءمة وقابلة للتطبيق في مجموعة متنوعة من السيناريوهات والاستخدامات، مما يزيد من شيوع استخدامها.</a:t>
            </a:r>
          </a:p>
          <a:p>
            <a:pPr algn="just" rtl="1">
              <a:lnSpc>
                <a:spcPct val="150000"/>
              </a:lnSpc>
            </a:pPr>
            <a:endParaRPr lang="en-US" sz="16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10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DAB50-37DA-BE49-CABE-94296B30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1077BDE-B9DF-E1F3-9CB3-F2460F346F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A81A62C4-35DC-9841-51B4-A849149ABC8A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4838E0A-867E-1729-75F4-867416BF3C25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F2FBE3-3014-8C6D-B472-94D0921DE7AC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3849ED-8C40-CA14-AF12-C430190D43C3}"/>
              </a:ext>
            </a:extLst>
          </p:cNvPr>
          <p:cNvSpPr txBox="1"/>
          <p:nvPr/>
        </p:nvSpPr>
        <p:spPr>
          <a:xfrm>
            <a:off x="3437433" y="2856984"/>
            <a:ext cx="8417320" cy="1886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2000" b="1" i="0" dirty="0">
                <a:effectLst/>
                <a:latin typeface="Alexandria" pitchFamily="2" charset="-78"/>
                <a:cs typeface="Alexandria" pitchFamily="2" charset="-78"/>
              </a:rPr>
              <a:t>اعتماد المزيد من البلدان والجهات القانونية على الإثبات الرقمي: من المتوقع أن تزيد المزيد من البلدان والجهات القانونية من اعتمادها على الإثبات الرقمي كبديل عن الوثائق الورقية التقليدية، مما يسهم في تعزيز استخدامه وتطبيقه.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2F55E9-E66E-60D3-D6AF-ADEA4B8775FE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CE78186-1CC6-D22B-1B64-D8C2955453F5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24A3CF-EAE3-5D3A-6C43-1FD06ED8E36A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B64FB6B-9AC6-83EE-2F74-5D57E92E52B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624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DAB50-37DA-BE49-CABE-94296B30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1077BDE-B9DF-E1F3-9CB3-F2460F346F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A81A62C4-35DC-9841-51B4-A849149ABC8A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4838E0A-867E-1729-75F4-867416BF3C25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F2FBE3-3014-8C6D-B472-94D0921DE7AC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3849ED-8C40-CA14-AF12-C430190D43C3}"/>
              </a:ext>
            </a:extLst>
          </p:cNvPr>
          <p:cNvSpPr txBox="1"/>
          <p:nvPr/>
        </p:nvSpPr>
        <p:spPr>
          <a:xfrm>
            <a:off x="3385474" y="3102275"/>
            <a:ext cx="8417320" cy="1886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2000" b="1" i="0" dirty="0">
                <a:effectLst/>
                <a:latin typeface="Alexandria" pitchFamily="2" charset="-78"/>
                <a:cs typeface="Alexandria" pitchFamily="2" charset="-78"/>
              </a:rPr>
              <a:t>تطوير البنية التحتية التكنولوجية: يمكن توقع تطور البنية التحتية التكنولوجية التي تدعم الإثبات الرقمي، مثل تطوير شبكات الإنترنت وتقنيات الاتصالات الآمنة والسحابية، لتوفير بيئة أكثر أمانًا واستقرارًا لهذه التطبيقات.</a:t>
            </a:r>
            <a:endParaRPr lang="ar-AE" sz="2000" b="1" i="0" dirty="0">
              <a:solidFill>
                <a:srgbClr val="000000"/>
              </a:solidFill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2F55E9-E66E-60D3-D6AF-ADEA4B8775FE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CE78186-1CC6-D22B-1B64-D8C2955453F5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24A3CF-EAE3-5D3A-6C43-1FD06ED8E36A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B64FB6B-9AC6-83EE-2F74-5D57E92E52B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155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DAB50-37DA-BE49-CABE-94296B30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1077BDE-B9DF-E1F3-9CB3-F2460F346F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A81A62C4-35DC-9841-51B4-A849149ABC8A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4838E0A-867E-1729-75F4-867416BF3C25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F2FBE3-3014-8C6D-B472-94D0921DE7AC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3849ED-8C40-CA14-AF12-C430190D43C3}"/>
              </a:ext>
            </a:extLst>
          </p:cNvPr>
          <p:cNvSpPr txBox="1"/>
          <p:nvPr/>
        </p:nvSpPr>
        <p:spPr>
          <a:xfrm>
            <a:off x="3437433" y="3024401"/>
            <a:ext cx="8417320" cy="1886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2000" b="1" i="0" dirty="0">
                <a:effectLst/>
                <a:latin typeface="Alexandria" pitchFamily="2" charset="-78"/>
                <a:cs typeface="Alexandria" pitchFamily="2" charset="-78"/>
              </a:rPr>
              <a:t>تحسين قابلية التوافق والتكامل: قد تشهد التطورات المستقبلية جهودًا متزايدة لتحسين قابلية التوافق والتكامل بين أنظمة الإثبات الرقمي المختلفة، مما يسهل تبادل المعلومات والبيانات بينها بشكل فعال وسلس.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2F55E9-E66E-60D3-D6AF-ADEA4B8775FE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CE78186-1CC6-D22B-1B64-D8C2955453F5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24A3CF-EAE3-5D3A-6C43-1FD06ED8E36A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B64FB6B-9AC6-83EE-2F74-5D57E92E52B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3430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DAB50-37DA-BE49-CABE-94296B30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1077BDE-B9DF-E1F3-9CB3-F2460F346F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A81A62C4-35DC-9841-51B4-A849149ABC8A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4838E0A-867E-1729-75F4-867416BF3C25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F2FBE3-3014-8C6D-B472-94D0921DE7AC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3849ED-8C40-CA14-AF12-C430190D43C3}"/>
              </a:ext>
            </a:extLst>
          </p:cNvPr>
          <p:cNvSpPr txBox="1"/>
          <p:nvPr/>
        </p:nvSpPr>
        <p:spPr>
          <a:xfrm>
            <a:off x="3400455" y="3024401"/>
            <a:ext cx="8417320" cy="1886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2000" b="1" i="0" dirty="0">
                <a:effectLst/>
                <a:latin typeface="Alexandria" pitchFamily="2" charset="-78"/>
                <a:cs typeface="Alexandria" pitchFamily="2" charset="-78"/>
              </a:rPr>
              <a:t>التوسع في مجالات التطبيق: قد تتوسع مجالات تطبيق الإثبات الرقمي لتشمل مجموعة أوسع من القطاعات والصناعات، مثل الصحة والتعليم والمالية والحكومة الإلكترونية، مما يزيد من أهميته واستخدامه.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2F55E9-E66E-60D3-D6AF-ADEA4B8775FE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CE78186-1CC6-D22B-1B64-D8C2955453F5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24A3CF-EAE3-5D3A-6C43-1FD06ED8E36A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B64FB6B-9AC6-83EE-2F74-5D57E92E52B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991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DAB50-37DA-BE49-CABE-94296B30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1077BDE-B9DF-E1F3-9CB3-F2460F346F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A81A62C4-35DC-9841-51B4-A849149ABC8A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4838E0A-867E-1729-75F4-867416BF3C25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F2FBE3-3014-8C6D-B472-94D0921DE7AC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3849ED-8C40-CA14-AF12-C430190D43C3}"/>
              </a:ext>
            </a:extLst>
          </p:cNvPr>
          <p:cNvSpPr txBox="1"/>
          <p:nvPr/>
        </p:nvSpPr>
        <p:spPr>
          <a:xfrm>
            <a:off x="3400455" y="3024401"/>
            <a:ext cx="8417320" cy="1425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 rt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ar-AE" sz="2000" b="1" i="0" dirty="0">
                <a:effectLst/>
                <a:latin typeface="Alexandria" pitchFamily="2" charset="-78"/>
                <a:cs typeface="Alexandria" pitchFamily="2" charset="-78"/>
              </a:rPr>
              <a:t>بشكل عام، يمكن توقع أن تستمر التطورات في مجال الإثبات الرقمي بشكل مستمر، وذلك مع تطور التكنولوجيا وتغيرات الاحتياجات والتطلعات القانونية والمجتمعية.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2F55E9-E66E-60D3-D6AF-ADEA4B8775FE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CE78186-1CC6-D22B-1B64-D8C2955453F5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24A3CF-EAE3-5D3A-6C43-1FD06ED8E36A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B64FB6B-9AC6-83EE-2F74-5D57E92E52B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6438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D0F89-081B-9EAB-C3A8-8D5BB4EDF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2BB6391-660A-1F69-EEA9-0423ED047A4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31484083-8C29-8C0F-AB6E-BE13321F67DC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5E120858-9DB9-C5A7-A263-CE7A49D3CCDC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E58FC5B-42CD-BBC5-DE31-4D024E2A8A04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F647CAB-B734-4E5E-C973-0BF931235394}"/>
              </a:ext>
            </a:extLst>
          </p:cNvPr>
          <p:cNvSpPr txBox="1"/>
          <p:nvPr/>
        </p:nvSpPr>
        <p:spPr>
          <a:xfrm>
            <a:off x="3308270" y="2998274"/>
            <a:ext cx="8417320" cy="1660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>
              <a:lnSpc>
                <a:spcPct val="150000"/>
              </a:lnSpc>
            </a:pPr>
            <a:r>
              <a:rPr lang="ar-AE" sz="3600" b="1" i="0" dirty="0">
                <a:effectLst/>
                <a:latin typeface="Alexandria" pitchFamily="2" charset="-78"/>
                <a:cs typeface="Alexandria" pitchFamily="2" charset="-78"/>
              </a:rPr>
              <a:t>تطوير التشريعات القانونية في إطار الأخذ بالأدلة الرقمية</a:t>
            </a:r>
            <a:endParaRPr lang="en-US" sz="36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B15C28B-9067-40CD-C2D1-1FF1AABF6286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1F619E4-F67B-4495-D4B8-829623B0320C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9CC0E93-5F91-5F0F-FEBD-487735A6A0FA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DE330B6-6AC5-3B63-A41A-4A822B28029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7495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C89C03-6578-752A-19ED-93D37243D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BAA6659-6D05-D4E6-0503-1F73004F8E0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316D2B49-083F-A7BD-5FB5-9872A1A9F5E0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3623D3C4-DA44-9A1E-C760-709453CDFD81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616F15A-118E-3BBE-BACA-966322F4F443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2431716-A519-3979-2C6A-3C9ED3927A06}"/>
              </a:ext>
            </a:extLst>
          </p:cNvPr>
          <p:cNvSpPr txBox="1"/>
          <p:nvPr/>
        </p:nvSpPr>
        <p:spPr>
          <a:xfrm>
            <a:off x="3606383" y="2957327"/>
            <a:ext cx="8120726" cy="2380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</a:pPr>
            <a:r>
              <a:rPr lang="ar-AE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تطوير التشريعات المتعلقة بالأدلة الرقمية ذات أهمية كبيرة في العصر الرقمي الحالي، وذلك لعدة أسباب:</a:t>
            </a:r>
          </a:p>
          <a:p>
            <a:pPr marR="0" lvl="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</a:pPr>
            <a:endParaRPr lang="ar-AE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285750" marR="0" lvl="0" indent="-28575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ar-AE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ضمان الشفافية والعدالة: بوجود قوانين وتشريعات متطورة تتناول الأدلة الرقمية، يمكن ضمان شفافية وعدالة العملية القانونية، حيث يتم تحديد كيفية جمع واستخدام الأدلة الرقمية بطريقة تضمن النزاهة والموضوعية.</a:t>
            </a:r>
            <a:endParaRPr lang="en-US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D59AD7E-9152-476E-6D63-3B5297E57067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B45DC14-40E8-13E1-820C-3DE4F278D50B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32FAFD1-5623-1848-C0C7-897443678C26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388870C-7572-3A9E-B301-C3DA7EF064B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9979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0F6FDB-5731-501E-1BEB-2105C29435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C82E2F8-08D5-578D-51FF-C163BC410CB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52DDCFC7-A01C-1D71-2E51-FAE90FC85FF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C5B30F39-1D3A-CD09-4DB0-DEC12A9E0072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5B33DF-9A2E-F12B-B385-CE0FC9ACC433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2667308-CB4C-2A0A-2B6A-A01D556B5626}"/>
              </a:ext>
            </a:extLst>
          </p:cNvPr>
          <p:cNvSpPr txBox="1"/>
          <p:nvPr/>
        </p:nvSpPr>
        <p:spPr>
          <a:xfrm>
            <a:off x="3670820" y="2984193"/>
            <a:ext cx="8417320" cy="2353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360045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</a:pPr>
            <a:endParaRPr lang="ar-AE" b="0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marR="0" indent="-285750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تعزيز موثوقية الأدلة: التشريعات المتعلقة بالأدلة الرقمية توفر إطارًا قانونيًا لضمان موثوقية الأدلة وصحتها، بما في ذلك قواعد وإجراءات للتحقق من صحة البيانات الرقمية وتأمينها من التلاعب.</a:t>
            </a:r>
          </a:p>
          <a:p>
            <a:pPr marL="285750" marR="0" indent="-285750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endParaRPr lang="ar-AE" b="1" i="0" dirty="0"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07C72FB-0D46-7157-279C-D16D5BBDF545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AAD4E44-F6A1-943C-04E5-15CD899E37D3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1DB8DD0-CDB8-ECBC-161A-4FC0EF21A02D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1F5732D-7F56-E912-94D1-A2D3BBC8082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0204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A8012-0879-7F92-B435-60E2C3B46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00A6830-6741-8606-DD49-76B090E016B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10877DD5-5AF8-CC24-E4E8-B3BFAA0BA477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B8E5471A-EDD1-DB82-47F6-FE9CAD8517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AC64276-F60A-A48C-F378-83784BCE9A8F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2226C71-425D-FCF7-7CE0-77464F414C8D}"/>
              </a:ext>
            </a:extLst>
          </p:cNvPr>
          <p:cNvSpPr txBox="1"/>
          <p:nvPr/>
        </p:nvSpPr>
        <p:spPr>
          <a:xfrm>
            <a:off x="3463505" y="3135037"/>
            <a:ext cx="8417320" cy="129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مكافحة الجريمة الإلكترونية: التشريعات المتطورة تساهم في تعزيز القدرة على مكافحة الجرائم الإلكترونية من خلال توفير إطار قانوني يتناول جمع الأدلة الرقمية واستخدامها في محاكمة المتهمين.</a:t>
            </a:r>
            <a:endParaRPr lang="en-US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D7AB18-BD82-F8A4-BA7F-66A83E72D0FD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43B68D5-7217-5CA1-9160-84544FF49778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5392070-1E7A-7C3B-EEA4-7A29D6A7228C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AF1163A-2301-6FF5-2D49-AFCF162AAFE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0652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A8012-0879-7F92-B435-60E2C3B46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00A6830-6741-8606-DD49-76B090E016B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10877DD5-5AF8-CC24-E4E8-B3BFAA0BA477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B8E5471A-EDD1-DB82-47F6-FE9CAD8517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AC64276-F60A-A48C-F378-83784BCE9A8F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2226C71-425D-FCF7-7CE0-77464F414C8D}"/>
              </a:ext>
            </a:extLst>
          </p:cNvPr>
          <p:cNvSpPr txBox="1"/>
          <p:nvPr/>
        </p:nvSpPr>
        <p:spPr>
          <a:xfrm>
            <a:off x="3463505" y="3135037"/>
            <a:ext cx="8417320" cy="182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</a:pPr>
            <a:endParaRPr lang="ar-AE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marR="0" indent="-285750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تحديث النظم القانونية لمواكبة التكنولوجيا: بتطوير التشريعات المتعلقة بالأدلة الرقمية، يمكن للنظم القانونية الحفاظ على الركائز القانونية التقليدية وفي الوقت نفسه التكيف مع التطورات التكنولوجية الحديثة</a:t>
            </a:r>
            <a:endParaRPr lang="en-US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D7AB18-BD82-F8A4-BA7F-66A83E72D0FD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43B68D5-7217-5CA1-9160-84544FF49778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5392070-1E7A-7C3B-EEA4-7A29D6A7228C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AF1163A-2301-6FF5-2D49-AFCF162AAFE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3702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A8012-0879-7F92-B435-60E2C3B468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00A6830-6741-8606-DD49-76B090E016B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10877DD5-5AF8-CC24-E4E8-B3BFAA0BA477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B8E5471A-EDD1-DB82-47F6-FE9CAD8517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AC64276-F60A-A48C-F378-83784BCE9A8F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2226C71-425D-FCF7-7CE0-77464F414C8D}"/>
              </a:ext>
            </a:extLst>
          </p:cNvPr>
          <p:cNvSpPr txBox="1"/>
          <p:nvPr/>
        </p:nvSpPr>
        <p:spPr>
          <a:xfrm>
            <a:off x="3463505" y="2687708"/>
            <a:ext cx="8417320" cy="182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</a:pPr>
            <a:endParaRPr lang="ar-AE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marR="0" indent="-285750" algn="justLow" rtl="1">
              <a:lnSpc>
                <a:spcPct val="15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تعزيز الثقة في البيئة الرقمية: توفير إطار قانوني مناسب يتعامل بشكل فعال مع الأدلة الرقمية يعزز الثقة في البيئة الرقمية ويشجع على التبني الواسع للتكنولوجيا الرقمية في مختلف القطاعات.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D7AB18-BD82-F8A4-BA7F-66A83E72D0FD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43B68D5-7217-5CA1-9160-84544FF49778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5392070-1E7A-7C3B-EEA4-7A29D6A7228C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AF1163A-2301-6FF5-2D49-AFCF162AAFE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6405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606383" y="3418075"/>
            <a:ext cx="8120726" cy="1226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Low" rtl="1">
              <a:lnSpc>
                <a:spcPct val="160000"/>
              </a:lnSpc>
              <a:spcBef>
                <a:spcPts val="600"/>
              </a:spcBef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ar-AE" sz="1600" b="1" dirty="0">
                <a:latin typeface="Alexandria" pitchFamily="2" charset="-78"/>
                <a:cs typeface="Alexandria" pitchFamily="2" charset="-78"/>
              </a:rPr>
              <a:t>حماية حقوق الأفراد والأطراف الضعيفة: من خلال تطوير التشريعات، يمكن ضمان حماية حقوق الأفراد والأطراف الضعيفة فيما يتعلق بجمع واستخدام الأدلة الرقمية، مما يحافظ على خصوصيتهم ويمنحهم حق الوصول إلى العدالة.</a:t>
            </a:r>
            <a:endParaRPr lang="en-US" sz="1600" b="1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994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D41-BCF3-2FC0-014A-D7C3EDFBA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84C65F0-17B2-1E90-B919-DD6F18BB80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14445EE-2BCD-B5DF-F971-F68BD06809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B3E818E-37B2-185A-22B1-C2E7A85762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06933F-AA93-757A-95D1-A03FFDC5015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5028E9-BB35-2DC9-68C1-676F711A6A72}"/>
              </a:ext>
            </a:extLst>
          </p:cNvPr>
          <p:cNvSpPr txBox="1"/>
          <p:nvPr/>
        </p:nvSpPr>
        <p:spPr>
          <a:xfrm>
            <a:off x="3331954" y="3674083"/>
            <a:ext cx="8669584" cy="129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50000"/>
              </a:lnSpc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وبالتالي، إن تطوير التشريعات المتعلقة بالأدلة الرقمية ضروري لتوفير إطار قانوني مناسب يدعم ويشجع على التبني الواسع للتكنولوجيا الرقمية ويضمن العدالة والموثوقية في البيئة الرقمية</a:t>
            </a:r>
            <a:endParaRPr kumimoji="0" lang="en-US" altLang="en-US" b="1" i="0" u="none" strike="noStrike" cap="none" normalizeH="0" baseline="0" dirty="0">
              <a:ln>
                <a:noFill/>
              </a:ln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F943490-A20D-4D9D-B074-EA0F27D227EC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693D57-611E-9DDE-9014-39C5F2F47B32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8583E5-276E-6F98-5D65-EB0B6152DB03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1FAA744-2841-E2FC-6928-969F8CE209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5" name="AutoShape 8" descr="📜">
            <a:extLst>
              <a:ext uri="{FF2B5EF4-FFF2-40B4-BE49-F238E27FC236}">
                <a16:creationId xmlns:a16="http://schemas.microsoft.com/office/drawing/2014/main" id="{C8222C26-523B-5FC5-0DE8-CA25CF1A3E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128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9087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753140" y="3432320"/>
            <a:ext cx="1054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i="0" dirty="0">
                <a:solidFill>
                  <a:srgbClr val="344B61"/>
                </a:solidFill>
                <a:effectLst/>
                <a:latin typeface="Alexandria" pitchFamily="2" charset="-78"/>
                <a:cs typeface="Alexandria" pitchFamily="2" charset="-78"/>
              </a:rPr>
              <a:t>الخطوات اللازمة لتطوير التشريعات المتعلقة بالأدلة الرقمية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042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D41-BCF3-2FC0-014A-D7C3EDFBA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84C65F0-17B2-1E90-B919-DD6F18BB80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14445EE-2BCD-B5DF-F971-F68BD06809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B3E818E-37B2-185A-22B1-C2E7A85762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06933F-AA93-757A-95D1-A03FFDC5015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5028E9-BB35-2DC9-68C1-676F711A6A72}"/>
              </a:ext>
            </a:extLst>
          </p:cNvPr>
          <p:cNvSpPr txBox="1"/>
          <p:nvPr/>
        </p:nvSpPr>
        <p:spPr>
          <a:xfrm>
            <a:off x="3437433" y="2237374"/>
            <a:ext cx="8669584" cy="3369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تطوير التشريعات المتعلقة بالأدلة الرقمية يتطلب عملية شاملة ومنظمة تشمل الخطوات التالية:</a:t>
            </a: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ar-AE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تحليل الحاجات والتحديات: يجب أولاً فهم الحاجات والتحديات التي تواجه القانون الحالي في مجال الأدلة الرقمية، وذلك من خلال دراسة مستفيضة للتطورات التكنولوجية والتغيرات القانونية والاجتماعية.</a:t>
            </a:r>
          </a:p>
          <a:p>
            <a:pPr algn="just" rtl="1">
              <a:lnSpc>
                <a:spcPct val="150000"/>
              </a:lnSpc>
            </a:pPr>
            <a:br>
              <a:rPr lang="ar-AE" dirty="0">
                <a:latin typeface="Alexandria" pitchFamily="2" charset="-78"/>
                <a:cs typeface="Alexandria" pitchFamily="2" charset="-78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F943490-A20D-4D9D-B074-EA0F27D227EC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693D57-611E-9DDE-9014-39C5F2F47B32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8583E5-276E-6F98-5D65-EB0B6152DB03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1FAA744-2841-E2FC-6928-969F8CE209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5" name="AutoShape 8" descr="📜">
            <a:extLst>
              <a:ext uri="{FF2B5EF4-FFF2-40B4-BE49-F238E27FC236}">
                <a16:creationId xmlns:a16="http://schemas.microsoft.com/office/drawing/2014/main" id="{C8222C26-523B-5FC5-0DE8-CA25CF1A3E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128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2201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D41-BCF3-2FC0-014A-D7C3EDFBA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84C65F0-17B2-1E90-B919-DD6F18BB80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14445EE-2BCD-B5DF-F971-F68BD06809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B3E818E-37B2-185A-22B1-C2E7A85762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06933F-AA93-757A-95D1-A03FFDC5015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5028E9-BB35-2DC9-68C1-676F711A6A72}"/>
              </a:ext>
            </a:extLst>
          </p:cNvPr>
          <p:cNvSpPr txBox="1"/>
          <p:nvPr/>
        </p:nvSpPr>
        <p:spPr>
          <a:xfrm>
            <a:off x="3437433" y="2897099"/>
            <a:ext cx="8669584" cy="1707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ar-AE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استشارة الخبراء والأطراف المعنية: ينبغي استشارة خبراء في مجال التكنولوجيا والقانون والأطراف المعنية مثل المحامين والمدعين العامين وممثلي الشركات التقنية، لجمع آراء متعددة وضمان شمولية العملية.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F943490-A20D-4D9D-B074-EA0F27D227EC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693D57-611E-9DDE-9014-39C5F2F47B32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8583E5-276E-6F98-5D65-EB0B6152DB03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1FAA744-2841-E2FC-6928-969F8CE209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5" name="AutoShape 8" descr="📜">
            <a:extLst>
              <a:ext uri="{FF2B5EF4-FFF2-40B4-BE49-F238E27FC236}">
                <a16:creationId xmlns:a16="http://schemas.microsoft.com/office/drawing/2014/main" id="{C8222C26-523B-5FC5-0DE8-CA25CF1A3E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128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0443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D41-BCF3-2FC0-014A-D7C3EDFBA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84C65F0-17B2-1E90-B919-DD6F18BB80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14445EE-2BCD-B5DF-F971-F68BD06809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B3E818E-37B2-185A-22B1-C2E7A85762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06933F-AA93-757A-95D1-A03FFDC5015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5028E9-BB35-2DC9-68C1-676F711A6A72}"/>
              </a:ext>
            </a:extLst>
          </p:cNvPr>
          <p:cNvSpPr txBox="1"/>
          <p:nvPr/>
        </p:nvSpPr>
        <p:spPr>
          <a:xfrm>
            <a:off x="3437433" y="3242454"/>
            <a:ext cx="8669584" cy="129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صياغة القوانين والتشريعات الجديدة: يجب صياغة قوانين وتشريعات جديدة تعالج الفجوات في القانون الحالي وتوفر إطاراً قانونياً مناسباً لجمع واستخدام الأدلة الرقمية بشكل فعال وآمن.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F943490-A20D-4D9D-B074-EA0F27D227EC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693D57-611E-9DDE-9014-39C5F2F47B32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8583E5-276E-6F98-5D65-EB0B6152DB03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1FAA744-2841-E2FC-6928-969F8CE209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5" name="AutoShape 8" descr="📜">
            <a:extLst>
              <a:ext uri="{FF2B5EF4-FFF2-40B4-BE49-F238E27FC236}">
                <a16:creationId xmlns:a16="http://schemas.microsoft.com/office/drawing/2014/main" id="{C8222C26-523B-5FC5-0DE8-CA25CF1A3E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128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2209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D41-BCF3-2FC0-014A-D7C3EDFBA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84C65F0-17B2-1E90-B919-DD6F18BB80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14445EE-2BCD-B5DF-F971-F68BD06809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B3E818E-37B2-185A-22B1-C2E7A85762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06933F-AA93-757A-95D1-A03FFDC5015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5028E9-BB35-2DC9-68C1-676F711A6A72}"/>
              </a:ext>
            </a:extLst>
          </p:cNvPr>
          <p:cNvSpPr txBox="1"/>
          <p:nvPr/>
        </p:nvSpPr>
        <p:spPr>
          <a:xfrm>
            <a:off x="3385474" y="2998274"/>
            <a:ext cx="8669584" cy="1707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ar-AE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التحقق من التوافق مع التشريعات القائمة: ينبغي التحقق من توافق القوانين والتشريعات الجديدة مع التشريعات والأنظمة القانونية القائمة في البلاد، وضمان عدم وجود </a:t>
            </a:r>
            <a:r>
              <a:rPr lang="ar-AE" b="1" i="0" dirty="0" err="1">
                <a:effectLst/>
                <a:latin typeface="Alexandria" pitchFamily="2" charset="-78"/>
                <a:cs typeface="Alexandria" pitchFamily="2" charset="-78"/>
              </a:rPr>
              <a:t>تعارضات</a:t>
            </a: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 أو تضاربات بينها.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F943490-A20D-4D9D-B074-EA0F27D227EC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693D57-611E-9DDE-9014-39C5F2F47B32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8583E5-276E-6F98-5D65-EB0B6152DB03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1FAA744-2841-E2FC-6928-969F8CE209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5" name="AutoShape 8" descr="📜">
            <a:extLst>
              <a:ext uri="{FF2B5EF4-FFF2-40B4-BE49-F238E27FC236}">
                <a16:creationId xmlns:a16="http://schemas.microsoft.com/office/drawing/2014/main" id="{C8222C26-523B-5FC5-0DE8-CA25CF1A3E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128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3169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D41-BCF3-2FC0-014A-D7C3EDFBA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84C65F0-17B2-1E90-B919-DD6F18BB80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14445EE-2BCD-B5DF-F971-F68BD06809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B3E818E-37B2-185A-22B1-C2E7A85762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06933F-AA93-757A-95D1-A03FFDC5015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5028E9-BB35-2DC9-68C1-676F711A6A72}"/>
              </a:ext>
            </a:extLst>
          </p:cNvPr>
          <p:cNvSpPr txBox="1"/>
          <p:nvPr/>
        </p:nvSpPr>
        <p:spPr>
          <a:xfrm>
            <a:off x="3437433" y="3321854"/>
            <a:ext cx="8669584" cy="129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تعميم وتوعية الجمهور: يجب تعميم القوانين والتشريعات الجديدة بشكل فعال للجمهور المعني، بما في ذلك القضاة والمحامين والمدعين العامين والشركات والمستهلكين، وتوعيتهم بالتغييرات الجديدة والالتزامات القانونية.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F943490-A20D-4D9D-B074-EA0F27D227EC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693D57-611E-9DDE-9014-39C5F2F47B32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8583E5-276E-6F98-5D65-EB0B6152DB03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1FAA744-2841-E2FC-6928-969F8CE209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5" name="AutoShape 8" descr="📜">
            <a:extLst>
              <a:ext uri="{FF2B5EF4-FFF2-40B4-BE49-F238E27FC236}">
                <a16:creationId xmlns:a16="http://schemas.microsoft.com/office/drawing/2014/main" id="{C8222C26-523B-5FC5-0DE8-CA25CF1A3E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128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0647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D41-BCF3-2FC0-014A-D7C3EDFBA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84C65F0-17B2-1E90-B919-DD6F18BB80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14445EE-2BCD-B5DF-F971-F68BD06809F1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B3E818E-37B2-185A-22B1-C2E7A85762CF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06933F-AA93-757A-95D1-A03FFDC5015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95028E9-BB35-2DC9-68C1-676F711A6A72}"/>
              </a:ext>
            </a:extLst>
          </p:cNvPr>
          <p:cNvSpPr txBox="1"/>
          <p:nvPr/>
        </p:nvSpPr>
        <p:spPr>
          <a:xfrm>
            <a:off x="3437433" y="3321854"/>
            <a:ext cx="8669584" cy="129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rt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ar-AE" b="1" i="0" dirty="0">
                <a:effectLst/>
                <a:latin typeface="Alexandria" pitchFamily="2" charset="-78"/>
                <a:cs typeface="Alexandria" pitchFamily="2" charset="-78"/>
              </a:rPr>
              <a:t>التعديل والتحديث الدوري: يجب أن يكون التشريع مرنًا وقابلًا للتعديل والتحديث بمرور الوقت، بناءً على التطورات التكنولوجية والقانونية والاحتياجات المجتمعية الجديدة.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F943490-A20D-4D9D-B074-EA0F27D227EC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693D57-611E-9DDE-9014-39C5F2F47B32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E8583E5-276E-6F98-5D65-EB0B6152DB03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1FAA744-2841-E2FC-6928-969F8CE209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5" name="AutoShape 8" descr="📜">
            <a:extLst>
              <a:ext uri="{FF2B5EF4-FFF2-40B4-BE49-F238E27FC236}">
                <a16:creationId xmlns:a16="http://schemas.microsoft.com/office/drawing/2014/main" id="{C8222C26-523B-5FC5-0DE8-CA25CF1A3E2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128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168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7ADB4-D080-51F8-4C42-929614DAE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C335220-E822-A3E4-1CE6-09F0ED9D51D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66506110-F77B-E042-5A3E-5DEF84AA164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29A22F31-A64F-2176-724D-2AF850B3C7FC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557047F-B570-60AB-AD8F-3927B007B13A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F333971-BA66-BD62-500C-D6CC94DFEBA2}"/>
              </a:ext>
            </a:extLst>
          </p:cNvPr>
          <p:cNvSpPr txBox="1"/>
          <p:nvPr/>
        </p:nvSpPr>
        <p:spPr>
          <a:xfrm>
            <a:off x="3355001" y="2698793"/>
            <a:ext cx="8669584" cy="1497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20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إذن، يتطلب تطوير التشريعات المتعلقة بالأدلة الرقمية جهدًا شاملًا يشمل التحليل الدقيق، والاستشارة الواسعة، وصياغة القوانين، والتوعية، ومراقبة التطبيق والتحديث المستمر</a:t>
            </a:r>
            <a:endParaRPr lang="en-US" sz="1600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69BCA34-0AE7-1407-FFAD-517D95C7ECFB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6588EDD-84BB-768B-E1D5-3CCA3EA581F8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DEDD14D-B606-15D4-690C-1174DEA96B48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C33FCC8-CFDD-618D-5C4F-91E88115F1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928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F5304-4A15-4791-03AC-741BBDDAF6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Types of Cybercrime - Panda Security Mediacenter">
            <a:extLst>
              <a:ext uri="{FF2B5EF4-FFF2-40B4-BE49-F238E27FC236}">
                <a16:creationId xmlns:a16="http://schemas.microsoft.com/office/drawing/2014/main" id="{8DEB7AAE-B0BD-2FF5-DDE9-1E00A8F68E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6" r="6319" b="1"/>
          <a:stretch/>
        </p:blipFill>
        <p:spPr bwMode="auto">
          <a:xfrm>
            <a:off x="457200" y="457200"/>
            <a:ext cx="112776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0084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2466747" y="2900924"/>
            <a:ext cx="972244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000" b="1" i="0" dirty="0">
                <a:effectLst/>
                <a:latin typeface="Alexandria" pitchFamily="2" charset="-78"/>
                <a:cs typeface="Alexandria" pitchFamily="2" charset="-78"/>
              </a:rPr>
              <a:t>نماذج من التشريعات التي تستند إلى الأدلة الرقمية في الإثبات في القضايا الجزائية والمدنية</a:t>
            </a:r>
            <a:br>
              <a:rPr lang="ar-AE" dirty="0"/>
            </a:br>
            <a:endParaRPr lang="en-US" sz="1600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7ADB4-D080-51F8-4C42-929614DAE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C335220-E822-A3E4-1CE6-09F0ED9D51D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66506110-F77B-E042-5A3E-5DEF84AA164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29A22F31-A64F-2176-724D-2AF850B3C7FC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557047F-B570-60AB-AD8F-3927B007B13A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F333971-BA66-BD62-500C-D6CC94DFEBA2}"/>
              </a:ext>
            </a:extLst>
          </p:cNvPr>
          <p:cNvSpPr txBox="1"/>
          <p:nvPr/>
        </p:nvSpPr>
        <p:spPr>
          <a:xfrm>
            <a:off x="2257425" y="2983686"/>
            <a:ext cx="9718650" cy="3374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5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الولايات المتحدة الأمريكية:</a:t>
            </a:r>
          </a:p>
          <a:p>
            <a:pPr algn="just">
              <a:lnSpc>
                <a:spcPct val="150000"/>
              </a:lnSpc>
            </a:pPr>
            <a:r>
              <a:rPr lang="en-US" sz="1600" b="1" i="0" dirty="0">
                <a:effectLst/>
                <a:latin typeface="Alexandria" pitchFamily="2" charset="-78"/>
                <a:cs typeface="Alexandria" pitchFamily="2" charset="-78"/>
              </a:rPr>
              <a:t>Electronic Signatures in Global and National Commerce Act (ESIGN): </a:t>
            </a: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تم تبني هذا القانون في عام 2000، وهو يعطي تأثيراً قانونياً للتوقيعات الإلكترونية في المعاملات التجارية والقانونية.</a:t>
            </a:r>
          </a:p>
          <a:p>
            <a:pPr algn="just">
              <a:lnSpc>
                <a:spcPct val="150000"/>
              </a:lnSpc>
            </a:pPr>
            <a:r>
              <a:rPr lang="en-US" sz="1600" b="1" i="0" dirty="0">
                <a:effectLst/>
                <a:latin typeface="Alexandria" pitchFamily="2" charset="-78"/>
                <a:cs typeface="Alexandria" pitchFamily="2" charset="-78"/>
              </a:rPr>
              <a:t>Uniform Electronic Transactions Act (UETA): </a:t>
            </a: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algn="just">
              <a:lnSpc>
                <a:spcPct val="150000"/>
              </a:lnSpc>
            </a:pP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هذا القانون يتضمن قواعد لاستخدام الوثائق الإلكترونية والتوقيعات الإلكترونية في العقود والمعاملات القانونية.</a:t>
            </a:r>
          </a:p>
          <a:p>
            <a:pPr algn="just" rtl="1">
              <a:lnSpc>
                <a:spcPct val="150000"/>
              </a:lnSpc>
            </a:pP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69BCA34-0AE7-1407-FFAD-517D95C7ECFB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6588EDD-84BB-768B-E1D5-3CCA3EA581F8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DEDD14D-B606-15D4-690C-1174DEA96B48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C33FCC8-CFDD-618D-5C4F-91E88115F1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761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7ADB4-D080-51F8-4C42-929614DAE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C335220-E822-A3E4-1CE6-09F0ED9D51D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66506110-F77B-E042-5A3E-5DEF84AA164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29A22F31-A64F-2176-724D-2AF850B3C7FC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557047F-B570-60AB-AD8F-3927B007B13A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F333971-BA66-BD62-500C-D6CC94DFEBA2}"/>
              </a:ext>
            </a:extLst>
          </p:cNvPr>
          <p:cNvSpPr txBox="1"/>
          <p:nvPr/>
        </p:nvSpPr>
        <p:spPr>
          <a:xfrm>
            <a:off x="2146920" y="3030896"/>
            <a:ext cx="9744113" cy="2635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>
              <a:lnSpc>
                <a:spcPct val="15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الاتحاد الأوروبي:</a:t>
            </a:r>
          </a:p>
          <a:p>
            <a:pPr algn="just">
              <a:lnSpc>
                <a:spcPct val="150000"/>
              </a:lnSpc>
            </a:pPr>
            <a:r>
              <a:rPr lang="en-US" sz="1600" b="1" i="0" dirty="0" err="1">
                <a:effectLst/>
                <a:latin typeface="Alexandria" pitchFamily="2" charset="-78"/>
                <a:cs typeface="Alexandria" pitchFamily="2" charset="-78"/>
              </a:rPr>
              <a:t>eIDAS</a:t>
            </a:r>
            <a:r>
              <a:rPr lang="en-US" sz="1600" b="1" i="0" dirty="0">
                <a:effectLst/>
                <a:latin typeface="Alexandria" pitchFamily="2" charset="-78"/>
                <a:cs typeface="Alexandria" pitchFamily="2" charset="-78"/>
              </a:rPr>
              <a:t> Regulation: </a:t>
            </a: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 </a:t>
            </a:r>
          </a:p>
          <a:p>
            <a:pPr algn="just" rtl="1">
              <a:lnSpc>
                <a:spcPct val="15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هذه التشريعات تنظم الهويات الإلكترونية والخدمات الموثوقة للمعاملات الإلكترونية في الاتحاد الأوروبي، بما في ذلك توقيعات الكترونية والختم الإلكتروني.</a:t>
            </a:r>
          </a:p>
          <a:p>
            <a:pPr algn="just">
              <a:lnSpc>
                <a:spcPct val="150000"/>
              </a:lnSpc>
            </a:pPr>
            <a:r>
              <a:rPr lang="en-US" sz="1600" b="1" i="0" dirty="0">
                <a:effectLst/>
                <a:latin typeface="Alexandria" pitchFamily="2" charset="-78"/>
                <a:cs typeface="Alexandria" pitchFamily="2" charset="-78"/>
              </a:rPr>
              <a:t>GDPR (General Data Protection Regulation): </a:t>
            </a: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  <a:p>
            <a:pPr algn="just" rtl="1">
              <a:lnSpc>
                <a:spcPct val="150000"/>
              </a:lnSpc>
            </a:pPr>
            <a:r>
              <a:rPr lang="ar-AE" sz="1600" b="1" i="0" dirty="0">
                <a:effectLst/>
                <a:latin typeface="Alexandria" pitchFamily="2" charset="-78"/>
                <a:cs typeface="Alexandria" pitchFamily="2" charset="-78"/>
              </a:rPr>
              <a:t>ينص هذا القانون على ضرورة حماية البيانات الشخصية وتأمينها، مما يتطلب استخدام الأدلة الرقمية في حالات النزاعات المتعلقة بحماية </a:t>
            </a:r>
            <a:r>
              <a:rPr lang="ar-AE" sz="1600" b="1" i="0">
                <a:effectLst/>
                <a:latin typeface="Alexandria" pitchFamily="2" charset="-78"/>
                <a:cs typeface="Alexandria" pitchFamily="2" charset="-78"/>
              </a:rPr>
              <a:t>البيانات الشخصية</a:t>
            </a:r>
            <a:endParaRPr lang="ar-AE" sz="1600" b="1" i="0" dirty="0">
              <a:effectLst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69BCA34-0AE7-1407-FFAD-517D95C7ECFB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6588EDD-84BB-768B-E1D5-3CCA3EA581F8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الفصل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DEDD14D-B606-15D4-690C-1174DEA96B48}"/>
              </a:ext>
            </a:extLst>
          </p:cNvPr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ar" sz="3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C33FCC8-CFDD-618D-5C4F-91E88115F1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426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4B941-2F2A-535C-BC6B-21CECB178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14D849-98A3-78D1-67F5-565E05412142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0805A0B-0F4C-F591-5509-31C01122D4D2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1A75E6E-33C6-39D6-EA65-57BCE6405754}"/>
              </a:ext>
            </a:extLst>
          </p:cNvPr>
          <p:cNvSpPr/>
          <p:nvPr/>
        </p:nvSpPr>
        <p:spPr>
          <a:xfrm>
            <a:off x="1226975" y="1155869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A1665C6-E641-AB18-3A0D-75AD8A5BA468}"/>
              </a:ext>
            </a:extLst>
          </p:cNvPr>
          <p:cNvSpPr txBox="1"/>
          <p:nvPr/>
        </p:nvSpPr>
        <p:spPr>
          <a:xfrm>
            <a:off x="1563876" y="1765119"/>
            <a:ext cx="8671947" cy="2880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just" rtl="1">
              <a:lnSpc>
                <a:spcPct val="200000"/>
              </a:lnSpc>
              <a:spcBef>
                <a:spcPts val="600"/>
              </a:spcBef>
              <a:spcAft>
                <a:spcPts val="300"/>
              </a:spcAft>
            </a:pPr>
            <a:r>
              <a:rPr lang="ar-AE" sz="14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ختاماً اسمحوا لي أن أشكركم على حسن استماعكم، وأن أشير إلى الموضوعات التي تناولناها في هذه المحاضرة وهي على النحو الآتي:</a:t>
            </a:r>
          </a:p>
          <a:p>
            <a:pPr marL="342900" marR="0" lvl="0" indent="-34290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Courier New" panose="02070309020205020404" pitchFamily="49" charset="0"/>
              <a:buChar char="o"/>
            </a:pPr>
            <a:r>
              <a:rPr lang="ar-AE" sz="1800" b="1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الآثار المترتبة على استخدام الدليل الرقمي في الإثبات.</a:t>
            </a:r>
            <a:endParaRPr lang="en-US" sz="1800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Courier New" panose="02070309020205020404" pitchFamily="49" charset="0"/>
              <a:buChar char="o"/>
            </a:pPr>
            <a:r>
              <a:rPr lang="ar-AE" sz="1800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التطورات في الإثبات الرقمي مستقبلاً.</a:t>
            </a:r>
            <a:endParaRPr lang="en-US" sz="1800" dirty="0">
              <a:effectLst/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Courier New" panose="02070309020205020404" pitchFamily="49" charset="0"/>
              <a:buChar char="o"/>
            </a:pPr>
            <a:r>
              <a:rPr lang="ar-AE" sz="1800" dirty="0">
                <a:effectLst/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أهمية تطوير التشريعات المتعلقة للأخذ بالأدلة الرقمية.</a:t>
            </a:r>
            <a:endParaRPr lang="ar-AE" dirty="0"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07000"/>
              </a:lnSpc>
              <a:spcBef>
                <a:spcPts val="600"/>
              </a:spcBef>
              <a:spcAft>
                <a:spcPts val="300"/>
              </a:spcAft>
              <a:buFont typeface="Courier New" panose="02070309020205020404" pitchFamily="49" charset="0"/>
              <a:buChar char="o"/>
            </a:pPr>
            <a:r>
              <a:rPr lang="ar-AE" sz="1800" dirty="0">
                <a:effectLst/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نماذج من التشريعات التي تستند إلى الأدلة الرقمية في الإثبات في القضايا الجزائية والمدنية.</a:t>
            </a:r>
            <a:endParaRPr lang="ar-AE" sz="1400" dirty="0"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912B7B4-CB96-1ACB-1886-AEFF6F20E05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8848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AE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شكراً لكم</a:t>
            </a:r>
            <a:endParaRPr lang="ar" sz="4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72fdf276c93115d6eb6a9ae39e44b9c5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201e3470885003e0f21af8e364f037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35BE591-2E54-428A-AAA9-031089AAEFEB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2.xml><?xml version="1.0" encoding="utf-8"?>
<ds:datastoreItem xmlns:ds="http://schemas.openxmlformats.org/officeDocument/2006/customXml" ds:itemID="{941A535D-9E13-4770-980A-3AECCE638C5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F0EA28-A0E1-49E7-ABB1-A8E22BFB13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1437</TotalTime>
  <Words>1386</Words>
  <Application>Microsoft Office PowerPoint</Application>
  <PresentationFormat>شاشة عريضة</PresentationFormat>
  <Paragraphs>188</Paragraphs>
  <Slides>40</Slides>
  <Notes>27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9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40</vt:i4>
      </vt:variant>
    </vt:vector>
  </HeadingPairs>
  <TitlesOfParts>
    <vt:vector size="50" baseType="lpstr">
      <vt:lpstr>Alexandria</vt:lpstr>
      <vt:lpstr>Arial</vt:lpstr>
      <vt:lpstr>Calibri</vt:lpstr>
      <vt:lpstr>Calibri Light</vt:lpstr>
      <vt:lpstr>Courier New</vt:lpstr>
      <vt:lpstr>Roboto Light</vt:lpstr>
      <vt:lpstr>Segoe UI</vt:lpstr>
      <vt:lpstr>Söhne</vt:lpstr>
      <vt:lpstr>Wingdings</vt:lpstr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Amal Alghanem</cp:lastModifiedBy>
  <cp:revision>45</cp:revision>
  <dcterms:created xsi:type="dcterms:W3CDTF">2023-04-29T09:08:00Z</dcterms:created>
  <dcterms:modified xsi:type="dcterms:W3CDTF">2026-04-13T20:27:41Z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</Properties>
</file>