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96" r:id="rId2"/>
    <p:sldId id="523" r:id="rId3"/>
    <p:sldId id="271" r:id="rId4"/>
    <p:sldId id="276" r:id="rId5"/>
    <p:sldId id="604" r:id="rId6"/>
    <p:sldId id="619" r:id="rId7"/>
    <p:sldId id="632" r:id="rId8"/>
    <p:sldId id="720" r:id="rId9"/>
    <p:sldId id="633" r:id="rId10"/>
    <p:sldId id="725" r:id="rId11"/>
    <p:sldId id="718" r:id="rId12"/>
    <p:sldId id="721" r:id="rId13"/>
    <p:sldId id="722" r:id="rId14"/>
    <p:sldId id="723" r:id="rId15"/>
    <p:sldId id="724" r:id="rId16"/>
    <p:sldId id="729" r:id="rId17"/>
    <p:sldId id="726" r:id="rId18"/>
    <p:sldId id="728" r:id="rId19"/>
    <p:sldId id="730" r:id="rId20"/>
    <p:sldId id="731" r:id="rId21"/>
    <p:sldId id="727" r:id="rId22"/>
    <p:sldId id="732" r:id="rId23"/>
    <p:sldId id="739" r:id="rId24"/>
    <p:sldId id="733" r:id="rId25"/>
    <p:sldId id="742" r:id="rId26"/>
    <p:sldId id="734" r:id="rId27"/>
    <p:sldId id="741" r:id="rId28"/>
    <p:sldId id="735" r:id="rId29"/>
    <p:sldId id="740" r:id="rId30"/>
    <p:sldId id="736" r:id="rId31"/>
    <p:sldId id="743" r:id="rId32"/>
    <p:sldId id="737" r:id="rId33"/>
    <p:sldId id="738" r:id="rId34"/>
    <p:sldId id="744" r:id="rId35"/>
    <p:sldId id="747" r:id="rId36"/>
    <p:sldId id="745" r:id="rId37"/>
    <p:sldId id="746" r:id="rId38"/>
    <p:sldId id="748" r:id="rId39"/>
    <p:sldId id="749" r:id="rId40"/>
    <p:sldId id="750" r:id="rId41"/>
    <p:sldId id="75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0F2"/>
    <a:srgbClr val="2D8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1" d="100"/>
          <a:sy n="91" d="100"/>
        </p:scale>
        <p:origin x="2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organization</a:t>
          </a: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people</a:t>
          </a: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resource</a:t>
          </a: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Goals and objectives</a:t>
          </a: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9858AED-411E-44E5-BEEF-A128940A3A27}" type="pres">
      <dgm:prSet presAssocID="{80A32ECC-6C96-4A3F-AE58-6705E9489A30}" presName="centerShape" presStyleLbl="node0" presStyleIdx="0" presStyleCnt="1" custScaleX="179164"/>
      <dgm:spPr/>
    </dgm:pt>
    <dgm:pt modelId="{CBD1C184-B526-49AE-BD11-EDAE1C82872F}" type="pres">
      <dgm:prSet presAssocID="{B1DCBC38-787F-47B2-8657-0AC73C059226}" presName="parTrans" presStyleLbl="sibTrans2D1" presStyleIdx="0" presStyleCnt="3"/>
      <dgm:spPr/>
    </dgm:pt>
    <dgm:pt modelId="{4395E005-78E0-4C86-A8B3-E92A3259F16F}" type="pres">
      <dgm:prSet presAssocID="{B1DCBC38-787F-47B2-8657-0AC73C059226}" presName="connectorText" presStyleLbl="sibTrans2D1" presStyleIdx="0" presStyleCnt="3"/>
      <dgm:spPr/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</dgm:pt>
    <dgm:pt modelId="{144FBD08-CF5E-4D17-B9CC-F3D3A9CEEB59}" type="pres">
      <dgm:prSet presAssocID="{539BD093-C6C3-46B7-AE06-51DC75ABDAC9}" presName="parTrans" presStyleLbl="sibTrans2D1" presStyleIdx="1" presStyleCnt="3"/>
      <dgm:spPr/>
    </dgm:pt>
    <dgm:pt modelId="{9CC24F98-E060-4E8E-87BF-38FBE16F4952}" type="pres">
      <dgm:prSet presAssocID="{539BD093-C6C3-46B7-AE06-51DC75ABDAC9}" presName="connectorText" presStyleLbl="sibTrans2D1" presStyleIdx="1" presStyleCnt="3"/>
      <dgm:spPr/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</dgm:pt>
    <dgm:pt modelId="{55C30B57-AB82-43DE-B0BA-B2B9A801D7A5}" type="pres">
      <dgm:prSet presAssocID="{27073D61-6022-4758-A587-6C5BE1F23282}" presName="parTrans" presStyleLbl="sibTrans2D1" presStyleIdx="2" presStyleCnt="3"/>
      <dgm:spPr/>
    </dgm:pt>
    <dgm:pt modelId="{E094D895-DC49-4517-BDE1-B98478C50905}" type="pres">
      <dgm:prSet presAssocID="{27073D61-6022-4758-A587-6C5BE1F23282}" presName="connectorText" presStyleLbl="sibTrans2D1" presStyleIdx="2" presStyleCnt="3"/>
      <dgm:spPr/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</dgm:pt>
  </dgm:ptLst>
  <dgm:cxnLst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2015425" y="1897551"/>
          <a:ext cx="2279530" cy="12723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organization</a:t>
          </a:r>
        </a:p>
      </dsp:txBody>
      <dsp:txXfrm>
        <a:off x="2349254" y="2083877"/>
        <a:ext cx="1611872" cy="899662"/>
      </dsp:txXfrm>
    </dsp:sp>
    <dsp:sp modelId="{CBD1C184-B526-49AE-BD11-EDAE1C82872F}">
      <dsp:nvSpPr>
        <dsp:cNvPr id="0" name=""/>
        <dsp:cNvSpPr/>
      </dsp:nvSpPr>
      <dsp:spPr>
        <a:xfrm rot="16200000">
          <a:off x="3006298" y="1398437"/>
          <a:ext cx="297784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>
        <a:off x="3050966" y="1533750"/>
        <a:ext cx="208449" cy="271935"/>
      </dsp:txXfrm>
    </dsp:sp>
    <dsp:sp modelId="{978014A6-3676-49E5-A63A-4EFD5CE7A6ED}">
      <dsp:nvSpPr>
        <dsp:cNvPr id="0" name=""/>
        <dsp:cNvSpPr/>
      </dsp:nvSpPr>
      <dsp:spPr>
        <a:xfrm>
          <a:off x="2488682" y="2677"/>
          <a:ext cx="1333017" cy="133301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people</a:t>
          </a:r>
        </a:p>
      </dsp:txBody>
      <dsp:txXfrm>
        <a:off x="2683898" y="197893"/>
        <a:ext cx="942585" cy="942585"/>
      </dsp:txXfrm>
    </dsp:sp>
    <dsp:sp modelId="{144FBD08-CF5E-4D17-B9CC-F3D3A9CEEB59}">
      <dsp:nvSpPr>
        <dsp:cNvPr id="0" name=""/>
        <dsp:cNvSpPr/>
      </dsp:nvSpPr>
      <dsp:spPr>
        <a:xfrm rot="1800000">
          <a:off x="3973871" y="2805903"/>
          <a:ext cx="90557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>
        <a:off x="3975691" y="2889756"/>
        <a:ext cx="63390" cy="271935"/>
      </dsp:txXfrm>
    </dsp:sp>
    <dsp:sp modelId="{66A63487-2FAE-4D16-B51F-4A94AFC2325F}">
      <dsp:nvSpPr>
        <dsp:cNvPr id="0" name=""/>
        <dsp:cNvSpPr/>
      </dsp:nvSpPr>
      <dsp:spPr>
        <a:xfrm>
          <a:off x="3938685" y="2799461"/>
          <a:ext cx="1662459" cy="1333017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resource</a:t>
          </a:r>
        </a:p>
      </dsp:txBody>
      <dsp:txXfrm>
        <a:off x="4182146" y="2994677"/>
        <a:ext cx="1175537" cy="942585"/>
      </dsp:txXfrm>
    </dsp:sp>
    <dsp:sp modelId="{55C30B57-AB82-43DE-B0BA-B2B9A801D7A5}">
      <dsp:nvSpPr>
        <dsp:cNvPr id="0" name=""/>
        <dsp:cNvSpPr/>
      </dsp:nvSpPr>
      <dsp:spPr>
        <a:xfrm rot="9000000">
          <a:off x="2257281" y="2801892"/>
          <a:ext cx="81791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2280174" y="2886403"/>
        <a:ext cx="57254" cy="271935"/>
      </dsp:txXfrm>
    </dsp:sp>
    <dsp:sp modelId="{93807065-10FF-49B7-BD8A-85D706180AE8}">
      <dsp:nvSpPr>
        <dsp:cNvPr id="0" name=""/>
        <dsp:cNvSpPr/>
      </dsp:nvSpPr>
      <dsp:spPr>
        <a:xfrm>
          <a:off x="681983" y="2799461"/>
          <a:ext cx="1716966" cy="1333017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Goals and objectives</a:t>
          </a:r>
        </a:p>
      </dsp:txBody>
      <dsp:txXfrm>
        <a:off x="933427" y="2994677"/>
        <a:ext cx="1214078" cy="942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70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010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iftbase.com/blog/steps-to-implement-a-self-managed-tea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6815513" y="4613039"/>
            <a:ext cx="39509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</a:rPr>
              <a:t>Principle of Management</a:t>
            </a: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0930C4-41F1-11B9-37B7-60F6FABE270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6362319" y="2892988"/>
            <a:ext cx="580461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</a:p>
          <a:p>
            <a:pPr algn="ctr"/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Lecture 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1"/>
    </mc:Choice>
    <mc:Fallback xmlns="">
      <p:transition spd="slow" advTm="4138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294" y="1723876"/>
            <a:ext cx="578464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341085" y="2259674"/>
            <a:ext cx="5300441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Organizational Structure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Organization Structure Design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of the Lecture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43693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54D0DBD-E63A-B421-D88D-65E974C145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4" name="Picture 2" descr="Organizational structure ppt">
            <a:extLst>
              <a:ext uri="{FF2B5EF4-FFF2-40B4-BE49-F238E27FC236}">
                <a16:creationId xmlns:a16="http://schemas.microsoft.com/office/drawing/2014/main" id="{E4B88752-D571-C8CC-E73B-AF890AB10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135" y="867055"/>
            <a:ext cx="4962146" cy="256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725967"/>
      </p:ext>
    </p:extLst>
  </p:cSld>
  <p:clrMapOvr>
    <a:masterClrMapping/>
  </p:clrMapOvr>
  <p:transition spd="slow" advTm="33695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944423" y="1337368"/>
            <a:ext cx="3292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Organization?</a:t>
            </a:r>
            <a:endParaRPr lang="ar-SA" sz="2800" dirty="0">
              <a:solidFill>
                <a:srgbClr val="C00000"/>
              </a:solidFill>
              <a:latin typeface="Aharoni" panose="02010803020104030203" pitchFamily="2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D503DE0-0B6F-F227-3A32-C3A199D2DE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9" b="13919"/>
          <a:stretch>
            <a:fillRect/>
          </a:stretch>
        </p:blipFill>
        <p:spPr>
          <a:xfrm>
            <a:off x="1127760" y="1123952"/>
            <a:ext cx="9936480" cy="4610100"/>
          </a:xfrm>
        </p:spPr>
      </p:pic>
    </p:spTree>
    <p:extLst>
      <p:ext uri="{BB962C8B-B14F-4D97-AF65-F5344CB8AC3E}">
        <p14:creationId xmlns:p14="http://schemas.microsoft.com/office/powerpoint/2010/main" val="56756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9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The Organization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</a:rPr>
              <a:t>A group of people who work together in a structured way for a shared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</a:rPr>
              <a:t> is a two or more people who work together in a structured way to achieve a specific goal or set of goals</a:t>
            </a:r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can be any structured body such as department, business, company in private or public sector or nonprofit association.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8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9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Other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97344" y="3051063"/>
            <a:ext cx="38850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is an arrangement of people and resources to accomplish some specific purpose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21A1A528-55D7-4B8C-3278-366E8AB6FD8D}"/>
              </a:ext>
            </a:extLst>
          </p:cNvPr>
          <p:cNvGraphicFramePr>
            <a:graphicFrameLocks/>
          </p:cNvGraphicFramePr>
          <p:nvPr/>
        </p:nvGraphicFramePr>
        <p:xfrm>
          <a:off x="4908732" y="1882478"/>
          <a:ext cx="6283128" cy="4135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95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695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2800" dirty="0">
              <a:latin typeface="Aharoni" panose="02010803020104030203" pitchFamily="2" charset="-79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E:\مدرسة الابطال\lecuters\1\lectuers\Overview of management\IMG_٢٠٢٠١١٠٧_٠٥٥٤٢٩.jpg">
            <a:extLst>
              <a:ext uri="{FF2B5EF4-FFF2-40B4-BE49-F238E27FC236}">
                <a16:creationId xmlns:a16="http://schemas.microsoft.com/office/drawing/2014/main" id="{35A932C2-BE38-F88D-ED20-B8A3117EF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00139"/>
            <a:ext cx="10380921" cy="392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0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70822" y="1428065"/>
            <a:ext cx="5918623" cy="44145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284124" y="1846598"/>
            <a:ext cx="52441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formal arrangement of jobs within an organization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7123193" y="4493477"/>
            <a:ext cx="393495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1. Organizational Structure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4D737F8-8C2D-4D69-E892-93C8053238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146" name="Picture 2" descr="Implement the right organizational structure for your business">
            <a:extLst>
              <a:ext uri="{FF2B5EF4-FFF2-40B4-BE49-F238E27FC236}">
                <a16:creationId xmlns:a16="http://schemas.microsoft.com/office/drawing/2014/main" id="{0E3C593C-A833-7097-8140-BA9CC77C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095" y="738865"/>
            <a:ext cx="4962146" cy="27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054472"/>
      </p:ext>
    </p:extLst>
  </p:cSld>
  <p:clrMapOvr>
    <a:masterClrMapping/>
  </p:clrMapOvr>
  <p:transition spd="slow" advTm="203268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6744" y="141131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F8F151-5411-FC58-A9F2-FC8CC61DC6C2}"/>
              </a:ext>
            </a:extLst>
          </p:cNvPr>
          <p:cNvSpPr txBox="1"/>
          <p:nvPr/>
        </p:nvSpPr>
        <p:spPr>
          <a:xfrm>
            <a:off x="509913" y="1614340"/>
            <a:ext cx="6405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Organizational Structure</a:t>
            </a:r>
            <a:r>
              <a:rPr lang="ar-EG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>
                <a:solidFill>
                  <a:srgbClr val="C00000"/>
                </a:solidFill>
              </a:rPr>
              <a:t> Definition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DA96F-DA11-3D1C-1CE2-2322F4D68690}"/>
              </a:ext>
            </a:extLst>
          </p:cNvPr>
          <p:cNvSpPr txBox="1"/>
          <p:nvPr/>
        </p:nvSpPr>
        <p:spPr>
          <a:xfrm>
            <a:off x="346744" y="2459503"/>
            <a:ext cx="474026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SourceSansPro"/>
              </a:rPr>
              <a:t>An organizational structure is a system that outlines how certain activities are directed to achieve the goals of an organization. These activities can include rules, roles, and responsibilities.</a:t>
            </a:r>
            <a:endParaRPr lang="en-US" sz="24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CFD734-E92A-7F94-25A6-73FBEC7F47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09" t="23539" r="32958" b="35326"/>
          <a:stretch/>
        </p:blipFill>
        <p:spPr>
          <a:xfrm>
            <a:off x="5265683" y="2203152"/>
            <a:ext cx="4128422" cy="282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3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254003" y="1248998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4829" y="1526929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59592" y="1707812"/>
            <a:ext cx="409618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Why Do We Need the Organizational Structure</a:t>
            </a:r>
          </a:p>
          <a:p>
            <a:pPr algn="ctr"/>
            <a:endParaRPr lang="en-US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  <a:p>
            <a:pPr algn="ctr"/>
            <a:r>
              <a:rPr lang="en-US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Organizational structure 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provides a clear framework for decision-making and resource allocation, enabling a company to operate effectively and achieve its goals</a:t>
            </a:r>
            <a:r>
              <a:rPr lang="en-US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. The structure can vary widely depending on the size of the company, its industry, and its culture, among other factors</a:t>
            </a:r>
            <a:endParaRPr lang="en-US" dirty="0"/>
          </a:p>
          <a:p>
            <a:pPr algn="ctr"/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F1EF09DD-477F-E49D-45F3-AB1DE1547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839" y="1430643"/>
            <a:ext cx="5707158" cy="442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91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254003" y="1248998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4829" y="1526929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67062" y="1677916"/>
            <a:ext cx="4661988" cy="3998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Divides 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Allocates and deploys organizational resources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F1EF09DD-477F-E49D-45F3-AB1DE1547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839" y="2017986"/>
            <a:ext cx="5707158" cy="383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90589C-6C22-F24B-A44F-BB071022EF81}"/>
              </a:ext>
            </a:extLst>
          </p:cNvPr>
          <p:cNvSpPr txBox="1"/>
          <p:nvPr/>
        </p:nvSpPr>
        <p:spPr>
          <a:xfrm>
            <a:off x="3174957" y="567722"/>
            <a:ext cx="61117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Why Do We Need the Organizational Structure in details</a:t>
            </a:r>
          </a:p>
        </p:txBody>
      </p:sp>
    </p:spTree>
    <p:extLst>
      <p:ext uri="{BB962C8B-B14F-4D97-AF65-F5344CB8AC3E}">
        <p14:creationId xmlns:p14="http://schemas.microsoft.com/office/powerpoint/2010/main" val="278934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1. Hierarchical structure: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This is a traditional organizational structure with a transparent chain of command and relationships. Each employee reports to a single manager, and decision-making power flows from top to bottom.</a:t>
            </a:r>
            <a:endParaRPr lang="en-US" dirty="0"/>
          </a:p>
        </p:txBody>
      </p:sp>
      <p:pic>
        <p:nvPicPr>
          <p:cNvPr id="3076" name="Picture 4" descr="The 5 Types Of Organizational Structures: Part 1, The Hierarchy">
            <a:extLst>
              <a:ext uri="{FF2B5EF4-FFF2-40B4-BE49-F238E27FC236}">
                <a16:creationId xmlns:a16="http://schemas.microsoft.com/office/drawing/2014/main" id="{BB0136C7-08C3-C40D-F8F9-926147E57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275" y="1733194"/>
            <a:ext cx="6096000" cy="449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410819"/>
      </p:ext>
    </p:extLst>
  </p:cSld>
  <p:clrMapOvr>
    <a:masterClrMapping/>
  </p:clrMapOvr>
  <p:transition spd="slow" advTm="203268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2. Functional structure: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In an available form, departments are organized by function, such as marketing, finance, or operations. Each department is responsible for a specific set of tasks, and employees within each department have specialized skills.</a:t>
            </a:r>
            <a:endParaRPr lang="en-US" dirty="0"/>
          </a:p>
        </p:txBody>
      </p:sp>
      <p:pic>
        <p:nvPicPr>
          <p:cNvPr id="7170" name="Picture 2" descr="Example of an organization with a functional organizational structure.">
            <a:extLst>
              <a:ext uri="{FF2B5EF4-FFF2-40B4-BE49-F238E27FC236}">
                <a16:creationId xmlns:a16="http://schemas.microsoft.com/office/drawing/2014/main" id="{7FB107B8-3C46-C18B-5ECD-81F2B261D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985" y="1902197"/>
            <a:ext cx="6516915" cy="414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527337"/>
      </p:ext>
    </p:extLst>
  </p:cSld>
  <p:clrMapOvr>
    <a:masterClrMapping/>
  </p:clrMapOvr>
  <p:transition spd="slow" advTm="203268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3. Matrix structure: 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A matrix structure combines elements of both a functional org structure and project-based systems. Employees may report to an active manager and a project manager, allowing for greater collaboration and flexibility.</a:t>
            </a:r>
            <a:endParaRPr lang="en-US" dirty="0"/>
          </a:p>
        </p:txBody>
      </p:sp>
      <p:pic>
        <p:nvPicPr>
          <p:cNvPr id="8194" name="Picture 2" descr="Matrix Organization Structure">
            <a:extLst>
              <a:ext uri="{FF2B5EF4-FFF2-40B4-BE49-F238E27FC236}">
                <a16:creationId xmlns:a16="http://schemas.microsoft.com/office/drawing/2014/main" id="{69126F0C-0BAD-57CB-2525-86332EE84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503" y="1768666"/>
            <a:ext cx="6346494" cy="421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06811"/>
      </p:ext>
    </p:extLst>
  </p:cSld>
  <p:clrMapOvr>
    <a:masterClrMapping/>
  </p:clrMapOvr>
  <p:transition spd="slow" advTm="203268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4. Team-based organizational structure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: In a team-based system, the organization is divided into </a:t>
            </a:r>
            <a:r>
              <a:rPr lang="en-US" b="0" i="0" u="none" strike="noStrike" dirty="0">
                <a:effectLst/>
                <a:highlight>
                  <a:srgbClr val="FFFFFF"/>
                </a:highlight>
                <a:latin typeface="Open Sans" panose="020B0606030504020204" pitchFamily="34" charset="0"/>
                <a:hlinkClick r:id="rId3"/>
              </a:rPr>
              <a:t>self-managing teams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that work together to achieve a common goal. Each unit has a specific set of tasks and is responsible for deciding how to move human resources to accomplish them.</a:t>
            </a:r>
            <a:endParaRPr lang="en-US" dirty="0"/>
          </a:p>
        </p:txBody>
      </p:sp>
      <p:pic>
        <p:nvPicPr>
          <p:cNvPr id="9218" name="Picture 2" descr="11 Types of Organizational Structures (+ Examples)">
            <a:extLst>
              <a:ext uri="{FF2B5EF4-FFF2-40B4-BE49-F238E27FC236}">
                <a16:creationId xmlns:a16="http://schemas.microsoft.com/office/drawing/2014/main" id="{00C84E80-AE59-5AAD-B0B8-0D6BF5837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675" y="1890846"/>
            <a:ext cx="5269954" cy="395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999255"/>
      </p:ext>
    </p:extLst>
  </p:cSld>
  <p:clrMapOvr>
    <a:masterClrMapping/>
  </p:clrMapOvr>
  <p:transition spd="slow" advTm="203268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101828"/>
                </a:solidFill>
                <a:highlight>
                  <a:srgbClr val="FFFFFF"/>
                </a:highlight>
                <a:latin typeface="Open Sans" panose="020B0606030504020204" pitchFamily="34" charset="0"/>
              </a:rPr>
              <a:t>5. </a:t>
            </a:r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Divisional or multidivisional structure: 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A divisional structure is typically used by larger companies with multiple lines of business. Each division operates as a separate entity with its functional departments and reporting under one organizational structure.</a:t>
            </a:r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463DB15-2A22-0A82-90B9-9D1C000A2C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1" t="27123" r="9194" b="18674"/>
          <a:stretch/>
        </p:blipFill>
        <p:spPr bwMode="auto">
          <a:xfrm>
            <a:off x="6306206" y="1768666"/>
            <a:ext cx="5202621" cy="421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11734"/>
      </p:ext>
    </p:extLst>
  </p:cSld>
  <p:clrMapOvr>
    <a:masterClrMapping/>
  </p:clrMapOvr>
  <p:transition spd="slow" advTm="203268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70822" y="1428065"/>
            <a:ext cx="5918623" cy="44145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284124" y="1909658"/>
            <a:ext cx="52441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process for shaping the way organizations are structured and run. It involves many different aspects of life at work, including team formations, shift patterns, lines of reporting, decision-making procedures, communication channels, and more.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61EB05-79A7-ADDE-46ED-5AEEF4D04A14}"/>
              </a:ext>
            </a:extLst>
          </p:cNvPr>
          <p:cNvSpPr txBox="1"/>
          <p:nvPr/>
        </p:nvSpPr>
        <p:spPr>
          <a:xfrm>
            <a:off x="7123193" y="4493477"/>
            <a:ext cx="393495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2. Organization Structure Design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4D737F8-8C2D-4D69-E892-93C8053238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146" name="Picture 2" descr="Implement the right organizational structure for your business">
            <a:extLst>
              <a:ext uri="{FF2B5EF4-FFF2-40B4-BE49-F238E27FC236}">
                <a16:creationId xmlns:a16="http://schemas.microsoft.com/office/drawing/2014/main" id="{0E3C593C-A833-7097-8140-BA9CC77C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095" y="738865"/>
            <a:ext cx="4962146" cy="27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972311"/>
      </p:ext>
    </p:extLst>
  </p:cSld>
  <p:clrMapOvr>
    <a:masterClrMapping/>
  </p:clrMapOvr>
  <p:transition spd="slow" advTm="203268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2800" b="1" dirty="0">
                <a:solidFill>
                  <a:schemeClr val="tx1"/>
                </a:solidFill>
              </a:rPr>
              <a:t>It involves decisions about six key elements: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Work specialization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Departmentalization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Chain of command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Span of control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Centralization and decentralization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Formalization</a:t>
            </a:r>
          </a:p>
          <a:p>
            <a:pPr lvl="1" algn="ctr"/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16F1BB-D0E2-98CC-2796-CC6CECC06CD3}"/>
              </a:ext>
            </a:extLst>
          </p:cNvPr>
          <p:cNvSpPr txBox="1"/>
          <p:nvPr/>
        </p:nvSpPr>
        <p:spPr>
          <a:xfrm>
            <a:off x="2112579" y="64933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Design</a:t>
            </a:r>
          </a:p>
        </p:txBody>
      </p:sp>
    </p:spTree>
    <p:extLst>
      <p:ext uri="{BB962C8B-B14F-4D97-AF65-F5344CB8AC3E}">
        <p14:creationId xmlns:p14="http://schemas.microsoft.com/office/powerpoint/2010/main" val="1957492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US" sz="3200" b="1" dirty="0">
                <a:solidFill>
                  <a:schemeClr val="tx1"/>
                </a:solidFill>
              </a:rPr>
              <a:t>The degree to which tasks in the organization are divided into separate jobs with each step completed by a different person.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16F1BB-D0E2-98CC-2796-CC6CECC06CD3}"/>
              </a:ext>
            </a:extLst>
          </p:cNvPr>
          <p:cNvSpPr txBox="1"/>
          <p:nvPr/>
        </p:nvSpPr>
        <p:spPr>
          <a:xfrm>
            <a:off x="2112579" y="64933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Work Specialization</a:t>
            </a:r>
          </a:p>
        </p:txBody>
      </p:sp>
    </p:spTree>
    <p:extLst>
      <p:ext uri="{BB962C8B-B14F-4D97-AF65-F5344CB8AC3E}">
        <p14:creationId xmlns:p14="http://schemas.microsoft.com/office/powerpoint/2010/main" val="24538137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US" sz="3200" b="1" dirty="0">
                <a:solidFill>
                  <a:schemeClr val="tx1"/>
                </a:solidFill>
              </a:rPr>
              <a:t>Overspecialization can result in human diseconomies from boredom, fatigue, stress, poor quality, increased absenteeism, and higher turnover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16F1BB-D0E2-98CC-2796-CC6CECC06CD3}"/>
              </a:ext>
            </a:extLst>
          </p:cNvPr>
          <p:cNvSpPr txBox="1"/>
          <p:nvPr/>
        </p:nvSpPr>
        <p:spPr>
          <a:xfrm>
            <a:off x="2485572" y="148821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C00000"/>
                </a:solidFill>
              </a:rPr>
              <a:t>Remember</a:t>
            </a:r>
          </a:p>
        </p:txBody>
      </p:sp>
    </p:spTree>
    <p:extLst>
      <p:ext uri="{BB962C8B-B14F-4D97-AF65-F5344CB8AC3E}">
        <p14:creationId xmlns:p14="http://schemas.microsoft.com/office/powerpoint/2010/main" val="1957457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976FDC-9BC5-A8B7-126E-FAFFC8E1875F}"/>
              </a:ext>
            </a:extLst>
          </p:cNvPr>
          <p:cNvSpPr txBox="1"/>
          <p:nvPr/>
        </p:nvSpPr>
        <p:spPr>
          <a:xfrm>
            <a:off x="1738760" y="597231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en-US" sz="3200" b="1" dirty="0">
                <a:solidFill>
                  <a:srgbClr val="C00000"/>
                </a:solidFill>
              </a:rPr>
              <a:t>Departmentation by Type</a:t>
            </a:r>
          </a:p>
        </p:txBody>
      </p:sp>
      <p:pic>
        <p:nvPicPr>
          <p:cNvPr id="11" name="Picture 4" descr="bases methods types of departmentalization">
            <a:extLst>
              <a:ext uri="{FF2B5EF4-FFF2-40B4-BE49-F238E27FC236}">
                <a16:creationId xmlns:a16="http://schemas.microsoft.com/office/drawing/2014/main" id="{6D451096-77CE-9647-50C8-FAD9FA973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9" y="1235305"/>
            <a:ext cx="10089931" cy="487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505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33001" y="19831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Functional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Geographic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Customer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Combined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Time departmentalization.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9A02A8-23C5-E55D-642E-284104A66E79}"/>
              </a:ext>
            </a:extLst>
          </p:cNvPr>
          <p:cNvSpPr txBox="1"/>
          <p:nvPr/>
        </p:nvSpPr>
        <p:spPr>
          <a:xfrm>
            <a:off x="1457664" y="1647802"/>
            <a:ext cx="75602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Types of departmentalization are listed as follows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28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31562" y="1882193"/>
            <a:ext cx="50467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functional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segregated i.e. separated from each other based on functions or tasks they perform.</a:t>
            </a:r>
          </a:p>
          <a:p>
            <a:pPr algn="ctr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Examples; production department, finance department, marketing department, human resource (HR) department, etc. Here, all activities, which are directly or indirectly connected with production are grouped together to make a production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D6E1AFA-EB80-85CD-B27D-07EA3037F90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00" name="Picture 4" descr="functional departmentalization">
            <a:extLst>
              <a:ext uri="{FF2B5EF4-FFF2-40B4-BE49-F238E27FC236}">
                <a16:creationId xmlns:a16="http://schemas.microsoft.com/office/drawing/2014/main" id="{D0508329-8475-C3BE-78C4-D19726A02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571750"/>
            <a:ext cx="5356559" cy="242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196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26135" y="1677923"/>
            <a:ext cx="56993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D6E1AFA-EB80-85CD-B27D-07EA3037F90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00" name="Picture 4" descr="functional departmentalization">
            <a:extLst>
              <a:ext uri="{FF2B5EF4-FFF2-40B4-BE49-F238E27FC236}">
                <a16:creationId xmlns:a16="http://schemas.microsoft.com/office/drawing/2014/main" id="{D0508329-8475-C3BE-78C4-D19726A02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571750"/>
            <a:ext cx="5356559" cy="242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FFE77DB-AAE6-30F5-EE18-E3A0E9EA138D}"/>
              </a:ext>
            </a:extLst>
          </p:cNvPr>
          <p:cNvSpPr txBox="1"/>
          <p:nvPr/>
        </p:nvSpPr>
        <p:spPr>
          <a:xfrm>
            <a:off x="3048000" y="677103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Arial" pitchFamily="34" charset="0"/>
              </a:rPr>
              <a:t>Advantages Vs. Disadvantages of Functional Departmentalization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332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43885" y="1640732"/>
            <a:ext cx="504677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process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separated based on their role in a production process.</a:t>
            </a:r>
          </a:p>
          <a:p>
            <a:pPr algn="ctr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Best example can be seen in a textile mill where we may have a spinning department, weaving department, dyeing department, printing department, etc. Here, inside a textile mill, all activities, which are directly or indirectly related with spinning are grouped together to make a spinning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process departmentalization">
            <a:extLst>
              <a:ext uri="{FF2B5EF4-FFF2-40B4-BE49-F238E27FC236}">
                <a16:creationId xmlns:a16="http://schemas.microsoft.com/office/drawing/2014/main" id="{0CC28981-C731-DEEF-B88D-71D9FF62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414" y="2593145"/>
            <a:ext cx="5353042" cy="222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934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43885" y="1850939"/>
            <a:ext cx="5046778" cy="1680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More efficient flow of work activities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process departmentalization">
            <a:extLst>
              <a:ext uri="{FF2B5EF4-FFF2-40B4-BE49-F238E27FC236}">
                <a16:creationId xmlns:a16="http://schemas.microsoft.com/office/drawing/2014/main" id="{0CC28981-C731-DEEF-B88D-71D9FF62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414" y="2593145"/>
            <a:ext cx="5353042" cy="222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C2C94F-2F9C-B375-A995-73BBD36D552A}"/>
              </a:ext>
            </a:extLst>
          </p:cNvPr>
          <p:cNvSpPr txBox="1"/>
          <p:nvPr/>
        </p:nvSpPr>
        <p:spPr>
          <a:xfrm>
            <a:off x="2877514" y="73521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rial" pitchFamily="34" charset="0"/>
              </a:rPr>
              <a:t>Advantages Vs. Disadvantages of Process Departmentalization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10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155869"/>
            <a:ext cx="5316479" cy="5487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65681" y="1360641"/>
            <a:ext cx="520318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Product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separated based on a type of product produced by the company. Here, every individual department is responsible for producing and selling the type of product assigned to them.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A good example is witnessed in an automobile manufacturing company. In such a company, we generally see departments like a two-wheeler department, three-wheeler department, four-wheeler department, heavy motors department, etc., which manufacture vehicles such as motorcycles (bikes), auto-rickshaws, cars, buses and trucks, respectively. Here, inside an automobile company, all activities, which are directly or indirectly related to car manufacturing are grouped together and assigned to four-wheeler or car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product departmentalization">
            <a:extLst>
              <a:ext uri="{FF2B5EF4-FFF2-40B4-BE49-F238E27FC236}">
                <a16:creationId xmlns:a16="http://schemas.microsoft.com/office/drawing/2014/main" id="{E9E24D92-D78A-0C80-5A7E-088481F6D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483725"/>
            <a:ext cx="5415292" cy="248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651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59207"/>
            <a:ext cx="5316479" cy="50845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65681" y="1757773"/>
            <a:ext cx="5203186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Managers can become experts in their industry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Closer to customers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Duplication of functions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product departmentalization">
            <a:extLst>
              <a:ext uri="{FF2B5EF4-FFF2-40B4-BE49-F238E27FC236}">
                <a16:creationId xmlns:a16="http://schemas.microsoft.com/office/drawing/2014/main" id="{E9E24D92-D78A-0C80-5A7E-088481F6D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483725"/>
            <a:ext cx="5415292" cy="248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3C3624-FF60-60AF-1E8E-DFE91A32996D}"/>
              </a:ext>
            </a:extLst>
          </p:cNvPr>
          <p:cNvSpPr txBox="1"/>
          <p:nvPr/>
        </p:nvSpPr>
        <p:spPr>
          <a:xfrm>
            <a:off x="2815612" y="706869"/>
            <a:ext cx="7317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rial" pitchFamily="34" charset="0"/>
              </a:rPr>
              <a:t>Advantages Vs. Disadvantages of Product Departmentalization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50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43885" y="1557769"/>
            <a:ext cx="504677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geographic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separate departments are made based on the company's (i.e. institution's) operations to be carried out either over a vast area or within some restricted area through branches or offices established at different zones or places in that area.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large company may operate globally through its different zonal departments established on a country basis. In a similar context, a small business or firm may operate only within city boundaries through its offices established in east zone, west zone, north zone and south zone of the city.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170" name="Picture 2" descr="geographic departmentalization">
            <a:extLst>
              <a:ext uri="{FF2B5EF4-FFF2-40B4-BE49-F238E27FC236}">
                <a16:creationId xmlns:a16="http://schemas.microsoft.com/office/drawing/2014/main" id="{B1976C8E-60ED-DE11-7855-848974763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495058"/>
            <a:ext cx="5404781" cy="243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9622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43885" y="1860331"/>
            <a:ext cx="5046778" cy="3157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Serve needs of unique geographic markets better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</a:rPr>
              <a:t> Duplication of functions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170" name="Picture 2" descr="geographic departmentalization">
            <a:extLst>
              <a:ext uri="{FF2B5EF4-FFF2-40B4-BE49-F238E27FC236}">
                <a16:creationId xmlns:a16="http://schemas.microsoft.com/office/drawing/2014/main" id="{B1976C8E-60ED-DE11-7855-848974763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495058"/>
            <a:ext cx="5404781" cy="243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42073B9-70B7-A222-AAC4-4C03C1FCCDCC}"/>
              </a:ext>
            </a:extLst>
          </p:cNvPr>
          <p:cNvSpPr txBox="1"/>
          <p:nvPr/>
        </p:nvSpPr>
        <p:spPr>
          <a:xfrm>
            <a:off x="3048000" y="677103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latin typeface="Arial" pitchFamily="34" charset="0"/>
              </a:rPr>
              <a:t>Advantages Vs. Disadvantages of Geographical Departmentalization</a:t>
            </a:r>
            <a:endParaRPr lang="en-US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8541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76460" y="1620582"/>
            <a:ext cx="51816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customer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departments are separated from each other based on the types or groups of customers to be handled or dealt with.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customers can be classified under types such as, international or foreign customers, inland or domestic customers, bulk purchasing or wholesale customers, retail customers, etc.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Each group of customers needs different tactics and strategies to handle them better. Hence, an appropriate customer departmentalization serves this purpose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194" name="Picture 2" descr="customer departmentalization">
            <a:extLst>
              <a:ext uri="{FF2B5EF4-FFF2-40B4-BE49-F238E27FC236}">
                <a16:creationId xmlns:a16="http://schemas.microsoft.com/office/drawing/2014/main" id="{3D4FB0AD-F46E-6556-640F-17F40A1E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628900"/>
            <a:ext cx="5336464" cy="231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3306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76460" y="2324775"/>
            <a:ext cx="5181628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marL="342900" indent="-342900" algn="just" eaLnBrk="1" hangingPunct="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Duplication of functions</a:t>
            </a:r>
          </a:p>
          <a:p>
            <a:pPr marL="342900" indent="-342900" algn="just" eaLnBrk="1" hangingPunct="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Limited view of organizational goals</a:t>
            </a:r>
          </a:p>
          <a:p>
            <a:pPr algn="just"/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194" name="Picture 2" descr="customer departmentalization">
            <a:extLst>
              <a:ext uri="{FF2B5EF4-FFF2-40B4-BE49-F238E27FC236}">
                <a16:creationId xmlns:a16="http://schemas.microsoft.com/office/drawing/2014/main" id="{3D4FB0AD-F46E-6556-640F-17F40A1E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628900"/>
            <a:ext cx="5336464" cy="231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02436-4BD0-C271-F000-71C4FE996A04}"/>
              </a:ext>
            </a:extLst>
          </p:cNvPr>
          <p:cNvSpPr txBox="1"/>
          <p:nvPr/>
        </p:nvSpPr>
        <p:spPr>
          <a:xfrm>
            <a:off x="3267274" y="73427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C00000"/>
                </a:solidFill>
                <a:latin typeface="Arial" pitchFamily="34" charset="0"/>
              </a:rPr>
              <a:t>Advantages Vs. Disadvantages of Customer Departmentalization</a:t>
            </a:r>
            <a:endParaRPr lang="en-US" sz="1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780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76460" y="1951672"/>
            <a:ext cx="51816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combined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a company or an organization uses a mixture or combination or union of two or more different bases of departmentalization.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in practice, owing to rising market competition and emerging complexity of tasks most organizations often uses a combination of above-discussed.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218" name="Picture 2" descr="combined departmentalization">
            <a:extLst>
              <a:ext uri="{FF2B5EF4-FFF2-40B4-BE49-F238E27FC236}">
                <a16:creationId xmlns:a16="http://schemas.microsoft.com/office/drawing/2014/main" id="{0CD8D40B-9D63-2017-1D6E-356ED19C7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924" y="2217605"/>
            <a:ext cx="5303126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7785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676460" y="1620582"/>
            <a:ext cx="51816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Time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departments are separated based on the division of their working time or job shifts.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an example, departments can be made based on night shift, morning or regular shift, evening shift, etc.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method of departmentalization is generally seen among those organizations who render 24-hours emergency and/or essential public services for 365 days a year. Examples of such organizations include; hospitals, hotels, airports, police, security, and so 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42" name="Picture 2" descr="time departmentalization">
            <a:extLst>
              <a:ext uri="{FF2B5EF4-FFF2-40B4-BE49-F238E27FC236}">
                <a16:creationId xmlns:a16="http://schemas.microsoft.com/office/drawing/2014/main" id="{43441E14-A4D3-DA6F-5C3B-4433AD185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434" y="2246094"/>
            <a:ext cx="5267654" cy="303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5537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535463" y="1741884"/>
            <a:ext cx="51816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3200" b="1" dirty="0"/>
              <a:t>The continuous line of authority that extends from upper levels of an organization to the lowest levels of the organization and clarifies who reports to whom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Chain of Command</a:t>
            </a:r>
          </a:p>
        </p:txBody>
      </p:sp>
      <p:pic>
        <p:nvPicPr>
          <p:cNvPr id="11268" name="Picture 4" descr="What Is the Chain of Command in Organizational Structure - EdrawMind">
            <a:extLst>
              <a:ext uri="{FF2B5EF4-FFF2-40B4-BE49-F238E27FC236}">
                <a16:creationId xmlns:a16="http://schemas.microsoft.com/office/drawing/2014/main" id="{1B8E64A1-CCFE-3EDB-2C9C-3C75321CF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248" y="2248636"/>
            <a:ext cx="5547532" cy="311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275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39959" y="1569086"/>
            <a:ext cx="8745172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Chain of Command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647229-DC00-3B5A-7CAC-73B4804A5F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70" t="21840" r="32048" b="17701"/>
          <a:stretch/>
        </p:blipFill>
        <p:spPr>
          <a:xfrm>
            <a:off x="1108277" y="1639728"/>
            <a:ext cx="8608536" cy="41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297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980671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77200" y="1789860"/>
            <a:ext cx="947038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Authority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rights inherent in a managerial position to tell people what to do and to expect them to do 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Responsibility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obligation or expectation to perform. Responsibility brings with it accountability (the need to report and justify work to manager’s superiors)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Unity of Command</a:t>
            </a:r>
          </a:p>
          <a:p>
            <a:pPr lvl="1"/>
            <a:r>
              <a:rPr lang="en-US" b="1" dirty="0"/>
              <a:t>The concept that a person should have one boss and should report only to that person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Delegation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assignment of authority to another person to carry out specific duties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Chain of Command</a:t>
            </a:r>
          </a:p>
        </p:txBody>
      </p:sp>
    </p:spTree>
    <p:extLst>
      <p:ext uri="{BB962C8B-B14F-4D97-AF65-F5344CB8AC3E}">
        <p14:creationId xmlns:p14="http://schemas.microsoft.com/office/powerpoint/2010/main" val="18759681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739453" y="1936570"/>
            <a:ext cx="5699377" cy="3739932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036" y="1508100"/>
            <a:ext cx="569937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77200" y="1789860"/>
            <a:ext cx="51483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Advantages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I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ncreased efficiency,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C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lear directions,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S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tructured responsibility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Stability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b="0" i="0" dirty="0">
              <a:solidFill>
                <a:srgbClr val="202124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r>
              <a:rPr lang="en-US" sz="2000" b="1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Disadvantages:</a:t>
            </a:r>
            <a:endParaRPr lang="ar-EG" sz="2000" b="1" i="0" dirty="0">
              <a:solidFill>
                <a:srgbClr val="202124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less collaboration,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slower communication,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decreased employee empowerment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More competition</a:t>
            </a:r>
            <a:endParaRPr lang="en-US" sz="2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latin typeface="Indeed Sans"/>
              </a:rPr>
              <a:t>Chain of Command advantages Vs. Disadvantages</a:t>
            </a:r>
          </a:p>
        </p:txBody>
      </p:sp>
      <p:pic>
        <p:nvPicPr>
          <p:cNvPr id="12290" name="Picture 2" descr="chain-of-command">
            <a:extLst>
              <a:ext uri="{FF2B5EF4-FFF2-40B4-BE49-F238E27FC236}">
                <a16:creationId xmlns:a16="http://schemas.microsoft.com/office/drawing/2014/main" id="{01E71239-2894-107E-00DC-8F311CFE3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9" t="9203" b="27683"/>
          <a:stretch/>
        </p:blipFill>
        <p:spPr bwMode="auto">
          <a:xfrm>
            <a:off x="6999891" y="2144077"/>
            <a:ext cx="4971392" cy="332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455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12414" y="1508099"/>
            <a:ext cx="6095999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i="0" dirty="0">
                <a:solidFill>
                  <a:srgbClr val="C00000"/>
                </a:solidFill>
                <a:effectLst/>
                <a:latin typeface="Indeed Sans"/>
              </a:rPr>
              <a:t>Span of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A67537-A292-ECA7-4D65-91BB25BA7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03" t="24157" r="31302" b="40533"/>
          <a:stretch/>
        </p:blipFill>
        <p:spPr>
          <a:xfrm>
            <a:off x="6548717" y="1755905"/>
            <a:ext cx="5297215" cy="37920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The number of employees who can be effectively and efficiently supervised by a manager</a:t>
            </a:r>
          </a:p>
          <a:p>
            <a:endParaRPr lang="en-US" dirty="0"/>
          </a:p>
          <a:p>
            <a:r>
              <a:rPr lang="en-US" b="1" dirty="0"/>
              <a:t>Width of span is affected by: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Skills and abilities of the manager and the employees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Characteristics of the work being done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Similarity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Complexity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Physical proximity of subordinates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Standardization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Sophistication of the organization’s information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Strength of the organization’s culture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Preferred style of the manager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401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12415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3597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Centralize vs. Decentralize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1331FC1-74DD-21C8-907C-F78C6CF2A927}"/>
              </a:ext>
            </a:extLst>
          </p:cNvPr>
          <p:cNvSpPr/>
          <p:nvPr/>
        </p:nvSpPr>
        <p:spPr>
          <a:xfrm>
            <a:off x="6697276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180432" y="1666375"/>
            <a:ext cx="5210924" cy="453472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0000"/>
                </a:solidFill>
              </a:rPr>
              <a:t>Centralization</a:t>
            </a:r>
          </a:p>
          <a:p>
            <a:pPr algn="ctr"/>
            <a:endParaRPr lang="en-US" sz="2800" b="1" dirty="0">
              <a:solidFill>
                <a:srgbClr val="FF0000"/>
              </a:solidFill>
            </a:endParaRPr>
          </a:p>
          <a:p>
            <a:pPr algn="ctr"/>
            <a:r>
              <a:rPr lang="en-US" sz="2600" b="1" dirty="0"/>
              <a:t>The degree to which decision making is concentrated at a single point in the organization</a:t>
            </a:r>
          </a:p>
          <a:p>
            <a:pPr algn="ctr"/>
            <a:endParaRPr lang="en-US" sz="2600" b="1" dirty="0"/>
          </a:p>
          <a:p>
            <a:pPr lvl="1" algn="ctr"/>
            <a:r>
              <a:rPr lang="en-US" sz="2600" b="1" dirty="0"/>
              <a:t>Organizations in which top managers make all the decisions and lower-level employees simply carry out those orders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6852745" y="1717492"/>
            <a:ext cx="4845269" cy="4327742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b="1" dirty="0">
                <a:solidFill>
                  <a:srgbClr val="FF0000"/>
                </a:solidFill>
              </a:rPr>
              <a:t>Decentralization</a:t>
            </a:r>
            <a:endParaRPr lang="en-US" sz="3600" b="1" dirty="0">
              <a:solidFill>
                <a:srgbClr val="FF0000"/>
              </a:solidFill>
            </a:endParaRPr>
          </a:p>
          <a:p>
            <a:pPr algn="ctr"/>
            <a:endParaRPr lang="en-US" sz="3600" b="1" dirty="0">
              <a:solidFill>
                <a:srgbClr val="FF0000"/>
              </a:solidFill>
            </a:endParaRPr>
          </a:p>
          <a:p>
            <a:pPr algn="ctr"/>
            <a:r>
              <a:rPr lang="en-US" sz="2600" b="1" dirty="0"/>
              <a:t>The degree to which lower-level employees provide input or actually make decisions</a:t>
            </a: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Employee Empowerment</a:t>
            </a:r>
          </a:p>
          <a:p>
            <a:pPr algn="ctr"/>
            <a:r>
              <a:rPr lang="en-US" sz="2600" b="1" dirty="0"/>
              <a:t>Increasing the decision-making discretion of employees</a:t>
            </a:r>
          </a:p>
          <a:p>
            <a:pPr algn="ctr"/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73068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12415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3597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2250308" y="540804"/>
            <a:ext cx="7619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 Factors that Influence the Amount of Centralization and Decentralization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1331FC1-74DD-21C8-907C-F78C6CF2A927}"/>
              </a:ext>
            </a:extLst>
          </p:cNvPr>
          <p:cNvSpPr/>
          <p:nvPr/>
        </p:nvSpPr>
        <p:spPr>
          <a:xfrm>
            <a:off x="6697276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6852745" y="1717492"/>
            <a:ext cx="4845269" cy="4327742"/>
          </a:xfrm>
          <a:prstGeom prst="rect">
            <a:avLst/>
          </a:prstGeom>
          <a:ln>
            <a:noFill/>
          </a:ln>
        </p:spPr>
        <p:txBody>
          <a:bodyPr>
            <a:normAutofit fontScale="70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400" b="1" dirty="0">
                <a:solidFill>
                  <a:srgbClr val="C00000"/>
                </a:solidFill>
              </a:rPr>
              <a:t>More Decentralization</a:t>
            </a:r>
          </a:p>
          <a:p>
            <a:pPr algn="ctr"/>
            <a:endParaRPr lang="en-US" sz="3400" b="1" dirty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Environment is complex, uncertain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Lower-level managers are capable and experienced at making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Lower-level managers want a voice in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Decisions are relatively minor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Corporate culture is open to allowing managers to have a say in what happens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Company is geographically dispersed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Effective implementation of company strategies depends on managers having involvement and flexibility to make decisions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CB6490-0BD0-69A4-B832-FEC1ABA77B5C}"/>
              </a:ext>
            </a:extLst>
          </p:cNvPr>
          <p:cNvSpPr txBox="1"/>
          <p:nvPr/>
        </p:nvSpPr>
        <p:spPr>
          <a:xfrm>
            <a:off x="346068" y="1666375"/>
            <a:ext cx="4972166" cy="3890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</a:pPr>
            <a:r>
              <a:rPr lang="en-US" sz="2400" b="1" dirty="0">
                <a:solidFill>
                  <a:srgbClr val="C00000"/>
                </a:solidFill>
              </a:rPr>
              <a:t>More Centralization</a:t>
            </a:r>
          </a:p>
          <a:p>
            <a:pPr algn="ctr">
              <a:lnSpc>
                <a:spcPct val="80000"/>
              </a:lnSpc>
              <a:buClr>
                <a:srgbClr val="FF0000"/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Environment is stable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Lower-level managers are not as capable or experienced at making decisions as upper-level managers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Lower-level managers do not want to have a say in decisions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Decisions are significant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Organization is facing a crisis or the risk of company failure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Company is large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Effective implementation of company strategies depends on managers retaining say over what happens</a:t>
            </a:r>
          </a:p>
        </p:txBody>
      </p:sp>
    </p:spTree>
    <p:extLst>
      <p:ext uri="{BB962C8B-B14F-4D97-AF65-F5344CB8AC3E}">
        <p14:creationId xmlns:p14="http://schemas.microsoft.com/office/powerpoint/2010/main" val="2565075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28843" y="1508099"/>
            <a:ext cx="8258923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8CFD8-2FD3-016C-E33E-0F6C84A99166}"/>
              </a:ext>
            </a:extLst>
          </p:cNvPr>
          <p:cNvSpPr txBox="1"/>
          <p:nvPr/>
        </p:nvSpPr>
        <p:spPr>
          <a:xfrm>
            <a:off x="8745817" y="63597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F6C798-7113-4B84-4DFF-DBC7F19078F6}"/>
              </a:ext>
            </a:extLst>
          </p:cNvPr>
          <p:cNvSpPr txBox="1"/>
          <p:nvPr/>
        </p:nvSpPr>
        <p:spPr>
          <a:xfrm>
            <a:off x="4046483" y="767720"/>
            <a:ext cx="43828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Formalization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CB6490-0BD0-69A4-B832-FEC1ABA77B5C}"/>
              </a:ext>
            </a:extLst>
          </p:cNvPr>
          <p:cNvSpPr txBox="1"/>
          <p:nvPr/>
        </p:nvSpPr>
        <p:spPr>
          <a:xfrm>
            <a:off x="2338426" y="2491867"/>
            <a:ext cx="814038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en-US" sz="3600" b="1" dirty="0"/>
              <a:t>The degree to which jobs within the organization are standardized and the extent to which employee behavior is guided by rules and procedures.</a:t>
            </a:r>
          </a:p>
        </p:txBody>
      </p:sp>
    </p:spTree>
    <p:extLst>
      <p:ext uri="{BB962C8B-B14F-4D97-AF65-F5344CB8AC3E}">
        <p14:creationId xmlns:p14="http://schemas.microsoft.com/office/powerpoint/2010/main" val="20542253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3D459B5-8A01-4E6A-B21D-4465BA326C6B}"/>
</file>

<file path=customXml/itemProps2.xml><?xml version="1.0" encoding="utf-8"?>
<ds:datastoreItem xmlns:ds="http://schemas.openxmlformats.org/officeDocument/2006/customXml" ds:itemID="{89EB5D76-95A4-49E7-9315-297105E2EBBB}"/>
</file>

<file path=customXml/itemProps3.xml><?xml version="1.0" encoding="utf-8"?>
<ds:datastoreItem xmlns:ds="http://schemas.openxmlformats.org/officeDocument/2006/customXml" ds:itemID="{7282BF85-ECF7-4305-B586-52298471A20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2043</Words>
  <Application>Microsoft Office PowerPoint</Application>
  <PresentationFormat>Widescreen</PresentationFormat>
  <Paragraphs>237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5" baseType="lpstr">
      <vt:lpstr>Aharoni</vt:lpstr>
      <vt:lpstr>Alexandria</vt:lpstr>
      <vt:lpstr>Arial</vt:lpstr>
      <vt:lpstr>Calibri</vt:lpstr>
      <vt:lpstr>Calibri Light</vt:lpstr>
      <vt:lpstr>Google Sans</vt:lpstr>
      <vt:lpstr>Indeed Sans</vt:lpstr>
      <vt:lpstr>Open Sans</vt:lpstr>
      <vt:lpstr>Roboto Light</vt:lpstr>
      <vt:lpstr>SourceSansPro</vt:lpstr>
      <vt:lpstr>Tajawal ExtraBold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Bothaina Mahmoud Fouad</cp:lastModifiedBy>
  <cp:revision>226</cp:revision>
  <dcterms:created xsi:type="dcterms:W3CDTF">2024-05-21T09:15:01Z</dcterms:created>
  <dcterms:modified xsi:type="dcterms:W3CDTF">2024-07-17T13:25:57Z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