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303" r:id="rId2"/>
    <p:sldId id="598" r:id="rId3"/>
    <p:sldId id="567" r:id="rId4"/>
    <p:sldId id="566" r:id="rId5"/>
    <p:sldId id="569" r:id="rId6"/>
    <p:sldId id="589" r:id="rId7"/>
    <p:sldId id="602" r:id="rId8"/>
    <p:sldId id="597" r:id="rId9"/>
    <p:sldId id="558" r:id="rId10"/>
    <p:sldId id="556" r:id="rId11"/>
    <p:sldId id="555" r:id="rId12"/>
    <p:sldId id="554" r:id="rId13"/>
    <p:sldId id="553" r:id="rId14"/>
    <p:sldId id="552" r:id="rId15"/>
    <p:sldId id="551" r:id="rId16"/>
    <p:sldId id="550" r:id="rId17"/>
    <p:sldId id="549" r:id="rId18"/>
    <p:sldId id="601" r:id="rId19"/>
    <p:sldId id="547" r:id="rId20"/>
    <p:sldId id="548" r:id="rId21"/>
    <p:sldId id="546" r:id="rId22"/>
    <p:sldId id="545" r:id="rId23"/>
    <p:sldId id="544" r:id="rId24"/>
    <p:sldId id="543" r:id="rId25"/>
    <p:sldId id="600" r:id="rId26"/>
    <p:sldId id="542" r:id="rId27"/>
    <p:sldId id="541" r:id="rId28"/>
    <p:sldId id="540" r:id="rId29"/>
    <p:sldId id="538" r:id="rId30"/>
    <p:sldId id="539" r:id="rId31"/>
    <p:sldId id="536" r:id="rId32"/>
    <p:sldId id="534" r:id="rId33"/>
    <p:sldId id="532" r:id="rId34"/>
    <p:sldId id="599" r:id="rId35"/>
    <p:sldId id="528" r:id="rId36"/>
    <p:sldId id="593" r:id="rId37"/>
    <p:sldId id="592" r:id="rId38"/>
    <p:sldId id="590" r:id="rId39"/>
    <p:sldId id="505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98"/>
            <p14:sldId id="567"/>
            <p14:sldId id="566"/>
            <p14:sldId id="569"/>
            <p14:sldId id="589"/>
            <p14:sldId id="602"/>
            <p14:sldId id="597"/>
            <p14:sldId id="558"/>
            <p14:sldId id="556"/>
            <p14:sldId id="555"/>
            <p14:sldId id="554"/>
            <p14:sldId id="553"/>
            <p14:sldId id="552"/>
            <p14:sldId id="551"/>
            <p14:sldId id="550"/>
            <p14:sldId id="549"/>
            <p14:sldId id="601"/>
            <p14:sldId id="547"/>
            <p14:sldId id="548"/>
            <p14:sldId id="546"/>
            <p14:sldId id="545"/>
            <p14:sldId id="544"/>
            <p14:sldId id="543"/>
            <p14:sldId id="600"/>
            <p14:sldId id="542"/>
            <p14:sldId id="541"/>
            <p14:sldId id="540"/>
            <p14:sldId id="538"/>
            <p14:sldId id="539"/>
            <p14:sldId id="536"/>
            <p14:sldId id="534"/>
            <p14:sldId id="532"/>
            <p14:sldId id="599"/>
            <p14:sldId id="528"/>
            <p14:sldId id="593"/>
            <p14:sldId id="592"/>
            <p14:sldId id="590"/>
            <p14:sldId id="50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68" autoAdjust="0"/>
    <p:restoredTop sz="93738" autoAdjust="0"/>
  </p:normalViewPr>
  <p:slideViewPr>
    <p:cSldViewPr snapToGrid="0">
      <p:cViewPr varScale="1">
        <p:scale>
          <a:sx n="77" d="100"/>
          <a:sy n="77" d="100"/>
        </p:scale>
        <p:origin x="94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47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48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933661" y="2785710"/>
            <a:ext cx="64524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Accounting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631635" y="3429000"/>
            <a:ext cx="6933885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MGM 227      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  <a:p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Financial Statements Analysis and its interpretation </a:t>
            </a:r>
          </a:p>
          <a:p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2C89E2-98F5-099B-F747-D491CF9D54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6B2F0AC-E755-F35C-776C-77D381CDFF0D}"/>
              </a:ext>
            </a:extLst>
          </p:cNvPr>
          <p:cNvSpPr/>
          <p:nvPr/>
        </p:nvSpPr>
        <p:spPr>
          <a:xfrm>
            <a:off x="238539" y="238125"/>
            <a:ext cx="11787809" cy="616264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Financial Statements Analysis and its interpretation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(Part two)</a:t>
            </a: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Ratio Analysis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A314700A-68A2-4801-DE26-AFF40468F8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863F165-AB4F-E482-664A-7F7A07DF7DC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3540382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98783" y="438150"/>
            <a:ext cx="11847443" cy="607198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2"/>
            <a:ext cx="2070237" cy="68250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DFEE22-8EF3-C968-F6D6-8DD0E2C929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783" y="1003852"/>
            <a:ext cx="11794433" cy="550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738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28600" y="247651"/>
            <a:ext cx="11757991" cy="615311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EC3CBD-9E9A-6322-4D49-198733CC16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4821"/>
          <a:stretch/>
        </p:blipFill>
        <p:spPr>
          <a:xfrm>
            <a:off x="205409" y="1387680"/>
            <a:ext cx="11757991" cy="5013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853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08722" y="247651"/>
            <a:ext cx="11797748" cy="625253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0B23CF-4E3D-7E1E-3FB6-7F0C1FFF88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30" y="1190625"/>
            <a:ext cx="11797748" cy="5309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332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18662" y="247651"/>
            <a:ext cx="11817626" cy="615311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DE6C7C-EB44-66B7-FEE9-63A326ADB0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9642" y="2161394"/>
            <a:ext cx="9452716" cy="2535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948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7E9E13-8CA0-0CBE-E43E-52DECDA19F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3421B8E-00E0-C5F5-8AB1-E9AFE0A44496}"/>
              </a:ext>
            </a:extLst>
          </p:cNvPr>
          <p:cNvSpPr/>
          <p:nvPr/>
        </p:nvSpPr>
        <p:spPr>
          <a:xfrm>
            <a:off x="109331" y="114300"/>
            <a:ext cx="11936896" cy="638589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6000" b="1" kern="0" dirty="0">
              <a:solidFill>
                <a:srgbClr val="C0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5400" b="1" kern="0" dirty="0">
              <a:solidFill>
                <a:srgbClr val="C0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4800" b="1" kern="0" dirty="0">
                <a:solidFill>
                  <a:srgbClr val="C00000"/>
                </a:solidFill>
                <a:latin typeface="Arial"/>
                <a:cs typeface="Arial"/>
                <a:sym typeface="Arial"/>
              </a:rPr>
              <a:t>Liquidi</a:t>
            </a: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ty and efficiency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Ratios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2800" b="1" kern="0" dirty="0">
                <a:solidFill>
                  <a:schemeClr val="tx1"/>
                </a:solidFill>
                <a:latin typeface="Arial"/>
                <a:cs typeface="Arial"/>
                <a:sym typeface="Arial"/>
              </a:rPr>
              <a:t>Analyze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  <a:r>
              <a:rPr lang="en-US" sz="2800" b="1" kern="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/>
                <a:sym typeface="Arial"/>
              </a:rPr>
              <a:t>the a</a:t>
            </a:r>
            <a:r>
              <a:rPr kumimoji="0" lang="en-US" altLang="en-US" sz="2800" b="1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/>
                <a:sym typeface="Arial"/>
              </a:rPr>
              <a:t>bility</a:t>
            </a: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/>
                <a:sym typeface="Arial"/>
              </a:rPr>
              <a:t> to meet short-term obligations and to efficiently generate revenues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E84F056E-30E1-26CC-AEA3-CABB7F19A0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29F5CFC-682D-152D-360E-9744594316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0617641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54DC93-061C-BFD4-728E-6078B12E47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7D8C6E0-0428-B239-AF46-D2BFCA3D6CF1}"/>
              </a:ext>
            </a:extLst>
          </p:cNvPr>
          <p:cNvSpPr/>
          <p:nvPr/>
        </p:nvSpPr>
        <p:spPr>
          <a:xfrm>
            <a:off x="268357" y="516834"/>
            <a:ext cx="11807685" cy="544581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FC68AF71-3523-692B-2BD0-C09FD5FAD6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CFA8146-C71B-75EE-4241-8973E50FF06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D691CB-97FC-BDC7-8AEF-2919727CF2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357" y="1100477"/>
            <a:ext cx="11728173" cy="531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6398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8904" y="247651"/>
            <a:ext cx="11926957" cy="625253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737548-3040-5E23-18D6-D86FC8C6CF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8409" y="1299672"/>
            <a:ext cx="9588531" cy="4662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0170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58418" y="247651"/>
            <a:ext cx="11698356" cy="615311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C48707-6C7C-0248-0C18-A47F11624C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484" y="1091423"/>
            <a:ext cx="8438632" cy="4871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855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68357" y="159026"/>
            <a:ext cx="11748052" cy="633122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DE55EC-876D-5D35-E3B5-02142AF206A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422"/>
          <a:stretch/>
        </p:blipFill>
        <p:spPr>
          <a:xfrm>
            <a:off x="3203143" y="911897"/>
            <a:ext cx="5645582" cy="503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039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78296" y="247651"/>
            <a:ext cx="11718234" cy="571499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BE73F0-E596-05F0-AAA7-70B85D398F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96" y="1276349"/>
            <a:ext cx="11718233" cy="5143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789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19271" y="139149"/>
            <a:ext cx="11956772" cy="636104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6E8853-DE41-0926-183D-5551E9067E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2" y="1285875"/>
            <a:ext cx="10734675" cy="4691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3166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39148" y="139149"/>
            <a:ext cx="11867322" cy="638092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E68A8D-D1E6-27D3-31FA-77A465B16C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75" y="1219200"/>
            <a:ext cx="9659435" cy="4726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4134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98783" y="57123"/>
            <a:ext cx="11827565" cy="642318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D32A5C-4952-6AC5-BDDC-3D9D2C34DB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6" y="1314450"/>
            <a:ext cx="9359879" cy="4577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4477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49087" y="57125"/>
            <a:ext cx="11946835" cy="641325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2785F5-A6F7-DC78-F478-8FA0836E7E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9452" y="895350"/>
            <a:ext cx="8103622" cy="503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1586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8904" y="57124"/>
            <a:ext cx="11907079" cy="643312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D14D01-4775-31EC-70F7-64E17BFBD6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1271" y="1200150"/>
            <a:ext cx="8909457" cy="474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7177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880E43-8196-FDDE-7DAC-B885FC68C9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6C749DB-CDD7-0E98-C144-D96F495D5F08}"/>
              </a:ext>
            </a:extLst>
          </p:cNvPr>
          <p:cNvSpPr/>
          <p:nvPr/>
        </p:nvSpPr>
        <p:spPr>
          <a:xfrm>
            <a:off x="109331" y="114300"/>
            <a:ext cx="11936896" cy="638589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4800" b="1" kern="0" dirty="0">
              <a:solidFill>
                <a:srgbClr val="C0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4800" b="1" kern="0" dirty="0">
              <a:solidFill>
                <a:srgbClr val="C0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4800" b="1" kern="0" dirty="0">
              <a:solidFill>
                <a:srgbClr val="C0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4800" b="1" kern="0" dirty="0">
                <a:solidFill>
                  <a:srgbClr val="C00000"/>
                </a:solidFill>
                <a:latin typeface="Arial"/>
                <a:cs typeface="Arial"/>
                <a:sym typeface="Arial"/>
              </a:rPr>
              <a:t>Solvency</a:t>
            </a: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Ratios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Analyze the ability to generate future revenues and meet long-term obligations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A28FF4F3-AFEA-ED24-77A5-68BA7ACF5F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C7856B7-8390-9903-70F1-9863F9D020F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0818045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29209" y="57125"/>
            <a:ext cx="11966713" cy="643312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BDF12E-4107-3524-0D82-907054E311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450" y="1304924"/>
            <a:ext cx="9603697" cy="465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286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88843" y="57123"/>
            <a:ext cx="11877261" cy="642318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AAAEBA-5ACB-AC58-96F7-5B732AA74E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626" y="656815"/>
            <a:ext cx="7949698" cy="5305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4596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8904" y="129209"/>
            <a:ext cx="11877261" cy="636104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111BE9-457C-0650-539C-95E5DC50A6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55" y="1011495"/>
            <a:ext cx="6781690" cy="4835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3166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68966" y="149087"/>
            <a:ext cx="11926956" cy="635110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1D8804-11D3-9F1A-F2EB-EE0A7B8C6F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0628" y="1210690"/>
            <a:ext cx="6790744" cy="4436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6451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29209" y="57124"/>
            <a:ext cx="11986591" cy="644306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218A42-77AB-418C-2BBC-7134F2EF36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109" y="1295400"/>
            <a:ext cx="9516096" cy="466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5385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29210" y="139148"/>
            <a:ext cx="11966712" cy="638092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374E92-2D19-BEF1-73D9-FEA98DE84C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6716" y="1311986"/>
            <a:ext cx="8827968" cy="4726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0150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80D210-164E-4C7F-3DF4-C2B6586DCF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70154AF-2844-076B-D36A-C4B417651948}"/>
              </a:ext>
            </a:extLst>
          </p:cNvPr>
          <p:cNvSpPr/>
          <p:nvPr/>
        </p:nvSpPr>
        <p:spPr>
          <a:xfrm>
            <a:off x="109331" y="114300"/>
            <a:ext cx="11936896" cy="638589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4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4800" b="1" kern="0" dirty="0">
              <a:solidFill>
                <a:srgbClr val="C0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Profitability Ratios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Ability to provide financial rewards sufficient to attract and retain financing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9EB2CB4C-829A-171B-D516-8338645883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F226803-9CE2-4CE7-55D4-1A0453E2DB0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2067223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88844" y="129209"/>
            <a:ext cx="11897140" cy="627155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CA384B-CE0D-1106-C776-3D86A9803D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598" y="1317781"/>
            <a:ext cx="9434607" cy="4644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099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8904" y="129209"/>
            <a:ext cx="11847444" cy="627155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7230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3948C8-9BB0-53D6-4FED-B8634A797D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8897" y="970750"/>
            <a:ext cx="9534205" cy="4916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1436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49087" y="149087"/>
            <a:ext cx="11817625" cy="625167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D126C2-2F74-7FCE-EA2B-77AE0A8FCD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4256" y="817665"/>
            <a:ext cx="7614688" cy="5043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8455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99392" y="139147"/>
            <a:ext cx="11986592" cy="636104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D2A325-0DB4-4CD5-B49A-977F12BBD6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533" y="1050353"/>
            <a:ext cx="8248491" cy="4871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9741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59026" y="57124"/>
            <a:ext cx="11847444" cy="64828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DCA4F3-1259-FC89-D801-E6ADEAF57C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605" y="817665"/>
            <a:ext cx="8411469" cy="4952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4040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19269" y="139147"/>
            <a:ext cx="11986591" cy="634116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825643-C91C-428C-3B60-DA7AE5720E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364" y="1387680"/>
            <a:ext cx="8837022" cy="4574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9877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19270" y="57123"/>
            <a:ext cx="11936895" cy="642318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sz="3200" dirty="0">
              <a:solidFill>
                <a:srgbClr val="000000"/>
              </a:solidFill>
              <a:latin typeface="Roboto" panose="02000000000000000000" pitchFamily="2" charset="0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1419D0-5FF3-D93D-85D8-91122FE867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9652" y="1145749"/>
            <a:ext cx="8465795" cy="481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2607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98783" y="247651"/>
            <a:ext cx="11797747" cy="622272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                      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37EC3C-4100-3BE4-330B-222CF80E8C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1304924"/>
            <a:ext cx="9520325" cy="4600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131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568955-4D44-B14C-9DC9-2E64AB5B28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4083CF3-2979-C0BE-9F99-2076D2E76944}"/>
              </a:ext>
            </a:extLst>
          </p:cNvPr>
          <p:cNvSpPr/>
          <p:nvPr/>
        </p:nvSpPr>
        <p:spPr>
          <a:xfrm>
            <a:off x="109331" y="114300"/>
            <a:ext cx="11936896" cy="638589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6000" b="1" kern="0" dirty="0">
              <a:solidFill>
                <a:srgbClr val="C0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4800" b="1" kern="0" dirty="0">
                <a:solidFill>
                  <a:srgbClr val="C00000"/>
                </a:solidFill>
                <a:latin typeface="Arial"/>
                <a:cs typeface="Arial"/>
                <a:sym typeface="Arial"/>
              </a:rPr>
              <a:t>Market Ratios</a:t>
            </a: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/>
                <a:sym typeface="Arial"/>
              </a:rPr>
              <a:t>Ability to generate positive market expectations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7C6797DD-434D-CA60-59A6-3390418380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661BC7-6CA2-95EC-AE41-AF80118DE56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2116987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18661" y="188843"/>
            <a:ext cx="11807687" cy="623100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93100" y="438150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4196DF7-B82F-7C61-3ECE-D0C3EBC6D5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6020" y="1355559"/>
            <a:ext cx="7659960" cy="4146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1278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59026" y="57124"/>
            <a:ext cx="11917017" cy="645300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93100" y="438150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B3B19C-2E75-F8DB-46DE-938906EE05F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0325" b="4760"/>
          <a:stretch/>
        </p:blipFill>
        <p:spPr>
          <a:xfrm>
            <a:off x="1342479" y="2138758"/>
            <a:ext cx="8525421" cy="2580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4320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98784" y="57124"/>
            <a:ext cx="11847442" cy="636272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93100" y="438150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CEE392-4795-F53C-E144-B8C37844B2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090" y="1090339"/>
            <a:ext cx="9144869" cy="4753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7882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59026" y="129209"/>
            <a:ext cx="11936896" cy="636104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93100" y="438150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C7CF6B-7E18-8485-55E2-F6AD5D1B8F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6744" y="1085848"/>
            <a:ext cx="8918511" cy="4819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33615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09331" y="114300"/>
            <a:ext cx="11936896" cy="638589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0" b="1" kern="0" dirty="0">
                <a:solidFill>
                  <a:srgbClr val="C00000"/>
                </a:solidFill>
                <a:latin typeface="Arial"/>
                <a:cs typeface="Arial"/>
                <a:sym typeface="Arial"/>
              </a:rPr>
              <a:t>Thank you</a:t>
            </a:r>
            <a:r>
              <a:rPr lang="en-US" sz="2400" b="1" kern="0" dirty="0">
                <a:solidFill>
                  <a:srgbClr val="C00000"/>
                </a:solidFill>
                <a:latin typeface="Arial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400" b="1" kern="0" dirty="0">
              <a:solidFill>
                <a:srgbClr val="FF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400" b="1" kern="0" dirty="0">
              <a:solidFill>
                <a:srgbClr val="FF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4416699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B1F224A-1A1F-4D44-99E4-300C79EA3311}"/>
</file>

<file path=customXml/itemProps2.xml><?xml version="1.0" encoding="utf-8"?>
<ds:datastoreItem xmlns:ds="http://schemas.openxmlformats.org/officeDocument/2006/customXml" ds:itemID="{64B1A7AE-1C2C-4095-9732-3986CFC72408}"/>
</file>

<file path=customXml/itemProps3.xml><?xml version="1.0" encoding="utf-8"?>
<ds:datastoreItem xmlns:ds="http://schemas.openxmlformats.org/officeDocument/2006/customXml" ds:itemID="{D0D28875-5AA2-4CD0-8A9C-16280FACED11}"/>
</file>

<file path=docProps/app.xml><?xml version="1.0" encoding="utf-8"?>
<Properties xmlns="http://schemas.openxmlformats.org/officeDocument/2006/extended-properties" xmlns:vt="http://schemas.openxmlformats.org/officeDocument/2006/docPropsVTypes">
  <TotalTime>1293</TotalTime>
  <Words>288</Words>
  <Application>Microsoft Office PowerPoint</Application>
  <PresentationFormat>Widescreen</PresentationFormat>
  <Paragraphs>110</Paragraphs>
  <Slides>39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Calibri</vt:lpstr>
      <vt:lpstr>Calibri Light</vt:lpstr>
      <vt:lpstr>Roboto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80</cp:revision>
  <dcterms:created xsi:type="dcterms:W3CDTF">2023-04-29T09:08:23Z</dcterms:created>
  <dcterms:modified xsi:type="dcterms:W3CDTF">2024-02-19T08:46:39Z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