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entation.xml" ContentType="application/vnd.openxmlformats-officedocument.presentationml.presentation.main+xml"/>
  <Override PartName="/ppt/slides/slide1.xml" ContentType="application/vnd.openxmlformats-officedocument.presentationml.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257" r:id="rId2"/>
    <p:sldId id="258" r:id="rId3"/>
    <p:sldId id="271" r:id="rId4"/>
    <p:sldId id="342" r:id="rId5"/>
    <p:sldId id="400" r:id="rId6"/>
    <p:sldId id="401" r:id="rId7"/>
    <p:sldId id="355" r:id="rId8"/>
    <p:sldId id="402" r:id="rId9"/>
    <p:sldId id="354" r:id="rId10"/>
    <p:sldId id="353" r:id="rId11"/>
    <p:sldId id="356" r:id="rId12"/>
    <p:sldId id="357" r:id="rId13"/>
    <p:sldId id="360" r:id="rId14"/>
    <p:sldId id="359" r:id="rId15"/>
    <p:sldId id="409" r:id="rId16"/>
    <p:sldId id="358" r:id="rId17"/>
    <p:sldId id="368" r:id="rId18"/>
    <p:sldId id="366" r:id="rId19"/>
    <p:sldId id="365" r:id="rId20"/>
    <p:sldId id="370" r:id="rId21"/>
    <p:sldId id="403" r:id="rId22"/>
    <p:sldId id="364" r:id="rId23"/>
    <p:sldId id="388" r:id="rId24"/>
    <p:sldId id="404" r:id="rId25"/>
    <p:sldId id="386" r:id="rId26"/>
    <p:sldId id="385" r:id="rId27"/>
    <p:sldId id="384" r:id="rId28"/>
    <p:sldId id="383" r:id="rId29"/>
    <p:sldId id="382" r:id="rId30"/>
    <p:sldId id="381" r:id="rId31"/>
    <p:sldId id="380" r:id="rId32"/>
    <p:sldId id="378" r:id="rId33"/>
    <p:sldId id="397" r:id="rId34"/>
    <p:sldId id="408"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257"/>
            <p14:sldId id="258"/>
            <p14:sldId id="271"/>
            <p14:sldId id="342"/>
            <p14:sldId id="400"/>
            <p14:sldId id="401"/>
            <p14:sldId id="355"/>
            <p14:sldId id="402"/>
            <p14:sldId id="354"/>
            <p14:sldId id="353"/>
            <p14:sldId id="356"/>
            <p14:sldId id="357"/>
            <p14:sldId id="360"/>
            <p14:sldId id="359"/>
            <p14:sldId id="409"/>
            <p14:sldId id="358"/>
            <p14:sldId id="368"/>
            <p14:sldId id="366"/>
            <p14:sldId id="365"/>
            <p14:sldId id="370"/>
            <p14:sldId id="403"/>
            <p14:sldId id="364"/>
            <p14:sldId id="388"/>
            <p14:sldId id="404"/>
            <p14:sldId id="386"/>
            <p14:sldId id="385"/>
            <p14:sldId id="384"/>
            <p14:sldId id="383"/>
            <p14:sldId id="382"/>
            <p14:sldId id="381"/>
            <p14:sldId id="380"/>
            <p14:sldId id="378"/>
            <p14:sldId id="397"/>
            <p14:sldId id="408"/>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890"/>
    <p:restoredTop sz="93767" autoAdjust="0"/>
  </p:normalViewPr>
  <p:slideViewPr>
    <p:cSldViewPr snapToGrid="0">
      <p:cViewPr varScale="1">
        <p:scale>
          <a:sx n="114" d="100"/>
          <a:sy n="114" d="100"/>
        </p:scale>
        <p:origin x="960"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ustomXml" Target="../customXml/item3.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697408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753682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1418627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5/10/26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5/10/26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5/10/26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5/10/26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5/10/26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5/10/26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5/10/26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5/10/26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5/10/26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5/10/26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5/10/26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0992587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98518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84573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 id="2147483668" r:id="rId15"/>
    <p:sldLayoutId id="2147483669" r:id="rId16"/>
    <p:sldLayoutId id="2147483670"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9.png"/><Relationship Id="rId1" Type="http://schemas.openxmlformats.org/officeDocument/2006/relationships/slideLayout" Target="../slideLayouts/slideLayout13.xml"/><Relationship Id="rId5" Type="http://schemas.openxmlformats.org/officeDocument/2006/relationships/image" Target="../media/image13.jpg"/><Relationship Id="rId4" Type="http://schemas.openxmlformats.org/officeDocument/2006/relationships/image" Target="../media/image12.jp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9.png"/><Relationship Id="rId1" Type="http://schemas.openxmlformats.org/officeDocument/2006/relationships/slideLayout" Target="../slideLayouts/slideLayout13.xml"/><Relationship Id="rId4" Type="http://schemas.openxmlformats.org/officeDocument/2006/relationships/image" Target="../media/image22.png"/></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9.png"/><Relationship Id="rId1" Type="http://schemas.openxmlformats.org/officeDocument/2006/relationships/slideLayout" Target="../slideLayouts/slideLayout13.xml"/><Relationship Id="rId4" Type="http://schemas.openxmlformats.org/officeDocument/2006/relationships/image" Target="../media/image25.png"/></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14.xml"/><Relationship Id="rId5" Type="http://schemas.openxmlformats.org/officeDocument/2006/relationships/image" Target="../media/image9.png"/><Relationship Id="rId4" Type="http://schemas.openxmlformats.org/officeDocument/2006/relationships/image" Target="../media/image3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57825" y="3283885"/>
            <a:ext cx="5216525" cy="398780"/>
          </a:xfrm>
          <a:prstGeom prst="rect">
            <a:avLst/>
          </a:prstGeom>
          <a:noFill/>
        </p:spPr>
        <p:txBody>
          <a:bodyPr wrap="square" rtlCol="0">
            <a:spAutoFit/>
          </a:bodyPr>
          <a:lstStyle/>
          <a:p>
            <a:r>
              <a:rPr lang="en-US" sz="2000" dirty="0">
                <a:latin typeface="Alexandria" charset="0"/>
                <a:cs typeface="Alexandria" charset="0"/>
              </a:rPr>
              <a:t>Prepared by Dr. Ehab Mahmoud</a:t>
            </a:r>
          </a:p>
        </p:txBody>
      </p:sp>
      <p:sp>
        <p:nvSpPr>
          <p:cNvPr id="31" name="TextBox 30"/>
          <p:cNvSpPr txBox="1"/>
          <p:nvPr/>
        </p:nvSpPr>
        <p:spPr>
          <a:xfrm>
            <a:off x="763270" y="1837335"/>
            <a:ext cx="4308234"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Leadership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33">
            <a:extLst>
              <a:ext uri="{FF2B5EF4-FFF2-40B4-BE49-F238E27FC236}">
                <a16:creationId xmlns:a16="http://schemas.microsoft.com/office/drawing/2014/main" id="{AB49B4B6-8F4F-367A-CAA0-0236B49430B5}"/>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06</a:t>
            </a:r>
          </a:p>
        </p:txBody>
      </p:sp>
      <p:sp>
        <p:nvSpPr>
          <p:cNvPr id="3" name="TextBox 2">
            <a:extLst>
              <a:ext uri="{FF2B5EF4-FFF2-40B4-BE49-F238E27FC236}">
                <a16:creationId xmlns:a16="http://schemas.microsoft.com/office/drawing/2014/main" id="{C351DA4A-A8E0-6547-E5F4-719143799801}"/>
              </a:ext>
            </a:extLst>
          </p:cNvPr>
          <p:cNvSpPr txBox="1"/>
          <p:nvPr/>
        </p:nvSpPr>
        <p:spPr>
          <a:xfrm>
            <a:off x="329269" y="5104240"/>
            <a:ext cx="3690177" cy="707886"/>
          </a:xfrm>
          <a:prstGeom prst="rect">
            <a:avLst/>
          </a:prstGeom>
          <a:noFill/>
        </p:spPr>
        <p:txBody>
          <a:bodyPr wrap="none" rtlCol="0">
            <a:spAutoFit/>
          </a:bodyPr>
          <a:lstStyle/>
          <a:p>
            <a:r>
              <a:rPr lang="en-US" sz="2000" dirty="0">
                <a:latin typeface="Alexandria" charset="0"/>
                <a:cs typeface="Alexandria" charset="0"/>
              </a:rPr>
              <a:t>PMG 511</a:t>
            </a:r>
          </a:p>
          <a:p>
            <a:r>
              <a:rPr lang="en-US" sz="2000" dirty="0">
                <a:latin typeface="Alexandria" charset="0"/>
              </a:rPr>
              <a:t>Team Structure and Development</a:t>
            </a:r>
          </a:p>
        </p:txBody>
      </p:sp>
    </p:spTree>
    <p:extLst>
      <p:ext uri="{BB962C8B-B14F-4D97-AF65-F5344CB8AC3E}">
        <p14:creationId xmlns:p14="http://schemas.microsoft.com/office/powerpoint/2010/main" val="2093907501"/>
      </p:ext>
    </p:extLst>
  </p:cSld>
  <p:clrMapOvr>
    <a:masterClrMapping/>
  </p:clrMapOvr>
  <mc:AlternateContent xmlns:mc="http://schemas.openxmlformats.org/markup-compatibility/2006" xmlns:p14="http://schemas.microsoft.com/office/powerpoint/2010/main">
    <mc:Choice Requires="p14">
      <p:transition spd="slow" p14:dur="2000" advTm="5504"/>
    </mc:Choice>
    <mc:Fallback xmlns="">
      <p:transition spd="slow" advTm="550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31821"/>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912196"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Project Leadership </a:t>
            </a:r>
          </a:p>
        </p:txBody>
      </p:sp>
      <p:sp>
        <p:nvSpPr>
          <p:cNvPr id="10" name="Rectangle: Rounded Corners 9"/>
          <p:cNvSpPr/>
          <p:nvPr/>
        </p:nvSpPr>
        <p:spPr>
          <a:xfrm>
            <a:off x="6420175" y="3754506"/>
            <a:ext cx="3921030" cy="55482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6</a:t>
            </a:r>
          </a:p>
        </p:txBody>
      </p:sp>
      <p:sp>
        <p:nvSpPr>
          <p:cNvPr id="11" name="TextBox 10"/>
          <p:cNvSpPr txBox="1"/>
          <p:nvPr/>
        </p:nvSpPr>
        <p:spPr>
          <a:xfrm>
            <a:off x="6420175" y="4396881"/>
            <a:ext cx="3760324" cy="707886"/>
          </a:xfrm>
          <a:prstGeom prst="rect">
            <a:avLst/>
          </a:prstGeom>
          <a:noFill/>
        </p:spPr>
        <p:txBody>
          <a:bodyPr wrap="none" rtlCol="0">
            <a:spAutoFit/>
          </a:bodyPr>
          <a:lstStyle/>
          <a:p>
            <a:r>
              <a:rPr lang="en-US" sz="2000" dirty="0">
                <a:latin typeface="Alexandria" charset="0"/>
                <a:cs typeface="Alexandria" charset="0"/>
              </a:rPr>
              <a:t>PMG 511</a:t>
            </a:r>
          </a:p>
          <a:p>
            <a:r>
              <a:rPr lang="en-US" sz="2000" dirty="0">
                <a:latin typeface="Alexandria" charset="0"/>
              </a:rPr>
              <a:t>Team Structure and Development</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Ehab Mahmoud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99738008"/>
      </p:ext>
    </p:extLst>
  </p:cSld>
  <p:clrMapOvr>
    <a:masterClrMapping/>
  </p:clrMapOvr>
  <mc:AlternateContent xmlns:mc="http://schemas.openxmlformats.org/markup-compatibility/2006" xmlns:p14="http://schemas.microsoft.com/office/powerpoint/2010/main">
    <mc:Choice Requires="p14">
      <p:transition spd="slow" p14:dur="2000" advTm="10688"/>
    </mc:Choice>
    <mc:Fallback xmlns="">
      <p:transition spd="slow" advTm="1068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1367747"/>
          </a:xfrm>
          <a:prstGeom prst="rect">
            <a:avLst/>
          </a:prstGeom>
          <a:noFill/>
        </p:spPr>
        <p:txBody>
          <a:bodyPr wrap="square">
            <a:spAutoFit/>
          </a:bodyPr>
          <a:lstStyle/>
          <a:p>
            <a:pPr>
              <a:lnSpc>
                <a:spcPct val="120000"/>
              </a:lnSpc>
            </a:pPr>
            <a:r>
              <a:rPr lang="en-US" sz="1400" dirty="0">
                <a:latin typeface="Alexandria" charset="0"/>
                <a:cs typeface="Alexandria" charset="0"/>
              </a:rPr>
              <a:t>This lecture aims to identify the different stages for team development as well as the role of the leader in that stages. Moreover, what shall be considered to become an effective team </a:t>
            </a:r>
          </a:p>
          <a:p>
            <a:pPr>
              <a:lnSpc>
                <a:spcPct val="120000"/>
              </a:lnSpc>
            </a:pPr>
            <a:endParaRPr lang="en-US" sz="1400" dirty="0">
              <a:latin typeface="Alexandria" charset="0"/>
              <a:cs typeface="Alexandria" charset="0"/>
            </a:endParaRPr>
          </a:p>
        </p:txBody>
      </p:sp>
      <p:sp>
        <p:nvSpPr>
          <p:cNvPr id="41" name="TextBox 40"/>
          <p:cNvSpPr txBox="1"/>
          <p:nvPr/>
        </p:nvSpPr>
        <p:spPr>
          <a:xfrm>
            <a:off x="6301339" y="1259391"/>
            <a:ext cx="1745863"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Objectives</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Learning Outcomes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046988"/>
          </a:xfrm>
          <a:prstGeom prst="rect">
            <a:avLst/>
          </a:prstGeom>
          <a:noFill/>
        </p:spPr>
        <p:txBody>
          <a:bodyPr wrap="square" rtlCol="0">
            <a:spAutoFit/>
          </a:bodyPr>
          <a:lstStyle/>
          <a:p>
            <a:pPr marL="457200" indent="-457200">
              <a:buFont typeface="+mj-lt"/>
              <a:buAutoNum type="arabicPeriod"/>
            </a:pPr>
            <a:r>
              <a:rPr lang="en-US" sz="2400" dirty="0">
                <a:latin typeface="Times New Roman" panose="02020603050405020304" pitchFamily="18" charset="0"/>
                <a:cs typeface="Times New Roman" panose="02020603050405020304" pitchFamily="18" charset="0"/>
              </a:rPr>
              <a:t>Why teamwork?</a:t>
            </a:r>
          </a:p>
          <a:p>
            <a:pPr marL="457200" indent="-457200">
              <a:buFont typeface="+mj-lt"/>
              <a:buAutoNum type="arabicPeriod"/>
            </a:pPr>
            <a:r>
              <a:rPr lang="en-US" sz="2400" dirty="0">
                <a:latin typeface="Times New Roman" panose="02020603050405020304" pitchFamily="18" charset="0"/>
                <a:cs typeface="Times New Roman" panose="02020603050405020304" pitchFamily="18" charset="0"/>
              </a:rPr>
              <a:t>Leadership and team building.</a:t>
            </a:r>
          </a:p>
          <a:p>
            <a:pPr marL="457200" indent="-457200">
              <a:buFont typeface="+mj-lt"/>
              <a:buAutoNum type="arabicPeriod"/>
            </a:pPr>
            <a:r>
              <a:rPr lang="en-US" sz="2400" dirty="0">
                <a:latin typeface="Times New Roman" panose="02020603050405020304" pitchFamily="18" charset="0"/>
                <a:cs typeface="Times New Roman" panose="02020603050405020304" pitchFamily="18" charset="0"/>
              </a:rPr>
              <a:t>What Makes a Team Successful?</a:t>
            </a:r>
          </a:p>
          <a:p>
            <a:pPr marL="457200" indent="-457200">
              <a:buFont typeface="+mj-lt"/>
              <a:buAutoNum type="arabicPeriod"/>
            </a:pPr>
            <a:r>
              <a:rPr lang="en-US" sz="2400" dirty="0">
                <a:latin typeface="Times New Roman" panose="02020603050405020304" pitchFamily="18" charset="0"/>
                <a:cs typeface="Times New Roman" panose="02020603050405020304" pitchFamily="18" charset="0"/>
              </a:rPr>
              <a:t>Team Structure.</a:t>
            </a:r>
          </a:p>
          <a:p>
            <a:pPr marL="457200" indent="-457200">
              <a:buFont typeface="+mj-lt"/>
              <a:buAutoNum type="arabicPeriod"/>
            </a:pPr>
            <a:r>
              <a:rPr lang="en-US" sz="2400" dirty="0">
                <a:latin typeface="Times New Roman" panose="02020603050405020304" pitchFamily="18" charset="0"/>
                <a:cs typeface="Times New Roman" panose="02020603050405020304" pitchFamily="18" charset="0"/>
              </a:rPr>
              <a:t>Common Team Roles.</a:t>
            </a:r>
          </a:p>
          <a:p>
            <a:pPr marL="457200" indent="-457200">
              <a:buFont typeface="+mj-lt"/>
              <a:buAutoNum type="arabicPeriod"/>
            </a:pPr>
            <a:r>
              <a:rPr lang="en-US" sz="2400" dirty="0">
                <a:latin typeface="Times New Roman" panose="02020603050405020304" pitchFamily="18" charset="0"/>
                <a:cs typeface="Times New Roman" panose="02020603050405020304" pitchFamily="18" charset="0"/>
              </a:rPr>
              <a:t>Team Development.</a:t>
            </a:r>
          </a:p>
          <a:p>
            <a:pPr marL="457200" indent="-457200">
              <a:buFont typeface="+mj-lt"/>
              <a:buAutoNum type="arabicPeriod"/>
            </a:pPr>
            <a:r>
              <a:rPr lang="en-US" sz="2400" dirty="0">
                <a:latin typeface="Times New Roman" panose="02020603050405020304" pitchFamily="18" charset="0"/>
                <a:cs typeface="Times New Roman" panose="02020603050405020304" pitchFamily="18" charset="0"/>
              </a:rPr>
              <a:t>Needs and the Team.</a:t>
            </a:r>
          </a:p>
          <a:p>
            <a:pPr marL="457200" indent="-457200">
              <a:buFont typeface="+mj-lt"/>
              <a:buAutoNum type="arabicPeriod"/>
            </a:pPr>
            <a:r>
              <a:rPr lang="en-US" sz="2400" dirty="0">
                <a:latin typeface="Times New Roman" panose="02020603050405020304" pitchFamily="18" charset="0"/>
                <a:cs typeface="Times New Roman" panose="02020603050405020304" pitchFamily="18" charset="0"/>
              </a:rPr>
              <a:t>Summary and Conclusion.</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3715517"/>
      </p:ext>
    </p:extLst>
  </p:cSld>
  <p:clrMapOvr>
    <a:masterClrMapping/>
  </p:clrMapOvr>
  <mc:AlternateContent xmlns:mc="http://schemas.openxmlformats.org/markup-compatibility/2006" xmlns:p14="http://schemas.microsoft.com/office/powerpoint/2010/main">
    <mc:Choice Requires="p14">
      <p:transition spd="slow" p14:dur="2000" advTm="62240"/>
    </mc:Choice>
    <mc:Fallback xmlns="">
      <p:transition spd="slow" advTm="6224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2278" y="1089324"/>
            <a:ext cx="590138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Teamwork?</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4B6380FF-F499-B5BF-E1A2-07C0AC79A72B}"/>
              </a:ext>
            </a:extLst>
          </p:cNvPr>
          <p:cNvPicPr>
            <a:picLocks noChangeAspect="1"/>
          </p:cNvPicPr>
          <p:nvPr/>
        </p:nvPicPr>
        <p:blipFill>
          <a:blip r:embed="rId3"/>
          <a:stretch>
            <a:fillRect/>
          </a:stretch>
        </p:blipFill>
        <p:spPr>
          <a:xfrm>
            <a:off x="2893753" y="2242928"/>
            <a:ext cx="6370872" cy="3255546"/>
          </a:xfrm>
          <a:prstGeom prst="rect">
            <a:avLst/>
          </a:prstGeom>
        </p:spPr>
      </p:pic>
    </p:spTree>
    <p:extLst>
      <p:ext uri="{BB962C8B-B14F-4D97-AF65-F5344CB8AC3E}">
        <p14:creationId xmlns:p14="http://schemas.microsoft.com/office/powerpoint/2010/main" val="509295513"/>
      </p:ext>
    </p:extLst>
  </p:cSld>
  <p:clrMapOvr>
    <a:masterClrMapping/>
  </p:clrMapOvr>
  <mc:AlternateContent xmlns:mc="http://schemas.openxmlformats.org/markup-compatibility/2006" xmlns:p14="http://schemas.microsoft.com/office/powerpoint/2010/main">
    <mc:Choice Requires="p14">
      <p:transition p14:dur="10" advTm="78912"/>
    </mc:Choice>
    <mc:Fallback xmlns="">
      <p:transition advTm="78912"/>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0"/>
              </a:spcBef>
              <a:spcAft>
                <a:spcPts val="0"/>
              </a:spcAft>
              <a:buClr>
                <a:srgbClr val="415588"/>
              </a:buClr>
              <a:buSzPts val="3200"/>
              <a:buFont typeface="Arial"/>
              <a:buChar char="•"/>
              <a:tabLst/>
              <a:defRPr/>
            </a:pPr>
            <a:r>
              <a:rPr kumimoji="0" lang="en-US" sz="3200" b="1" i="0" u="none" strike="noStrike" kern="0" cap="none" spc="0" normalizeH="0" baseline="0" noProof="0" dirty="0">
                <a:ln>
                  <a:noFill/>
                </a:ln>
                <a:solidFill>
                  <a:srgbClr val="FF7E6D"/>
                </a:solidFill>
                <a:effectLst/>
                <a:uLnTx/>
                <a:uFillTx/>
                <a:latin typeface="Times New Roman" panose="02020603050405020304" pitchFamily="18" charset="0"/>
                <a:cs typeface="Times New Roman" panose="02020603050405020304" pitchFamily="18" charset="0"/>
                <a:sym typeface="Century Gothic"/>
              </a:rPr>
              <a:t>Teamwork is like photomosaic</a:t>
            </a:r>
          </a:p>
          <a:p>
            <a:pPr marL="228600" marR="0" lvl="0" indent="-228600" algn="l" defTabSz="914400" rtl="0" eaLnBrk="1" fontAlgn="auto" latinLnBrk="0" hangingPunct="1">
              <a:lnSpc>
                <a:spcPct val="120000"/>
              </a:lnSpc>
              <a:spcBef>
                <a:spcPts val="0"/>
              </a:spcBef>
              <a:spcAft>
                <a:spcPts val="0"/>
              </a:spcAft>
              <a:buClr>
                <a:srgbClr val="415588"/>
              </a:buClr>
              <a:buSzPts val="3200"/>
              <a:buFont typeface="Arial"/>
              <a:buChar char="•"/>
              <a:tabLst/>
              <a:defRPr/>
            </a:pPr>
            <a:endParaRPr lang="en-US" sz="3200" b="1" kern="0" dirty="0">
              <a:solidFill>
                <a:srgbClr val="FF7E6D"/>
              </a:solidFill>
              <a:latin typeface="Century Gothic"/>
              <a:sym typeface="Century Gothic"/>
            </a:endParaRPr>
          </a:p>
          <a:p>
            <a:pPr marL="228600" marR="0" lvl="0" indent="-228600" algn="l" defTabSz="914400" rtl="0" eaLnBrk="1" fontAlgn="auto" latinLnBrk="0" hangingPunct="1">
              <a:lnSpc>
                <a:spcPct val="120000"/>
              </a:lnSpc>
              <a:spcBef>
                <a:spcPts val="0"/>
              </a:spcBef>
              <a:spcAft>
                <a:spcPts val="0"/>
              </a:spcAft>
              <a:buClr>
                <a:srgbClr val="415588"/>
              </a:buClr>
              <a:buSzPts val="3200"/>
              <a:buFont typeface="Arial"/>
              <a:buChar char="•"/>
              <a:tabLst/>
              <a:defRPr/>
            </a:pPr>
            <a:endParaRPr kumimoji="0" lang="en-US" sz="3200" b="1" i="0" u="none" strike="noStrike" kern="0" cap="none" spc="0" normalizeH="0" baseline="0" noProof="0" dirty="0">
              <a:ln>
                <a:noFill/>
              </a:ln>
              <a:solidFill>
                <a:srgbClr val="FF7E6D"/>
              </a:solidFill>
              <a:effectLst/>
              <a:uLnTx/>
              <a:uFillTx/>
              <a:latin typeface="Century Gothic"/>
              <a:sym typeface="Century Gothic"/>
            </a:endParaRPr>
          </a:p>
          <a:p>
            <a:pPr marL="228600" marR="0" lvl="0" indent="-228600" algn="l" defTabSz="914400" rtl="0" eaLnBrk="1" fontAlgn="auto" latinLnBrk="0" hangingPunct="1">
              <a:lnSpc>
                <a:spcPct val="120000"/>
              </a:lnSpc>
              <a:spcBef>
                <a:spcPts val="0"/>
              </a:spcBef>
              <a:spcAft>
                <a:spcPts val="0"/>
              </a:spcAft>
              <a:buClr>
                <a:srgbClr val="415588"/>
              </a:buClr>
              <a:buSzPts val="3200"/>
              <a:buFont typeface="Arial"/>
              <a:buChar char="•"/>
              <a:tabLst/>
              <a:defRPr/>
            </a:pPr>
            <a:endParaRPr lang="en-US" sz="3200" b="1" kern="0" dirty="0">
              <a:solidFill>
                <a:srgbClr val="FF7E6D"/>
              </a:solidFill>
              <a:latin typeface="Century Gothic"/>
              <a:sym typeface="Century Gothic"/>
            </a:endParaRPr>
          </a:p>
          <a:p>
            <a:pPr marL="228600" marR="0" lvl="0" indent="-228600" algn="l" defTabSz="914400" rtl="0" eaLnBrk="1" fontAlgn="auto" latinLnBrk="0" hangingPunct="1">
              <a:lnSpc>
                <a:spcPct val="120000"/>
              </a:lnSpc>
              <a:spcBef>
                <a:spcPts val="0"/>
              </a:spcBef>
              <a:spcAft>
                <a:spcPts val="0"/>
              </a:spcAft>
              <a:buClr>
                <a:srgbClr val="415588"/>
              </a:buClr>
              <a:buSzPts val="3200"/>
              <a:buFont typeface="Arial"/>
              <a:buChar char="•"/>
              <a:tabLst/>
              <a:defRPr/>
            </a:pPr>
            <a:endParaRPr kumimoji="0" lang="en-US" sz="3200" b="1" i="0" u="none" strike="noStrike" kern="0" cap="none" spc="0" normalizeH="0" baseline="0" noProof="0" dirty="0">
              <a:ln>
                <a:noFill/>
              </a:ln>
              <a:solidFill>
                <a:srgbClr val="FF7E6D"/>
              </a:solidFill>
              <a:effectLst/>
              <a:uLnTx/>
              <a:uFillTx/>
              <a:latin typeface="Century Gothic"/>
              <a:sym typeface="Century Gothic"/>
            </a:endParaRPr>
          </a:p>
          <a:p>
            <a:pPr marL="228600" marR="0" lvl="0" indent="-228600" algn="l" defTabSz="914400" rtl="0" eaLnBrk="1" fontAlgn="auto" latinLnBrk="0" hangingPunct="1">
              <a:lnSpc>
                <a:spcPct val="120000"/>
              </a:lnSpc>
              <a:spcBef>
                <a:spcPts val="0"/>
              </a:spcBef>
              <a:spcAft>
                <a:spcPts val="0"/>
              </a:spcAft>
              <a:buClr>
                <a:srgbClr val="415588"/>
              </a:buClr>
              <a:buSzPts val="3200"/>
              <a:buFont typeface="Arial"/>
              <a:buChar char="•"/>
              <a:tabLst/>
              <a:defRPr/>
            </a:pPr>
            <a:endParaRPr kumimoji="0" lang="en-US" sz="2000" b="0" i="0" u="none" strike="noStrike" kern="0" cap="none" spc="0" normalizeH="0" baseline="0" noProof="0" dirty="0">
              <a:ln>
                <a:noFill/>
              </a:ln>
              <a:solidFill>
                <a:srgbClr val="000000"/>
              </a:solidFill>
              <a:effectLst/>
              <a:uLnTx/>
              <a:uFillTx/>
              <a:latin typeface="Century Gothic"/>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2278" y="1089324"/>
            <a:ext cx="590138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Teamwork?</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144;p5" descr="Rubber Teamwork Watermark And Recursion Businessmen Relations Icon Mosaic  Stock Vector - Illustration of meeting, imprint: 196062743">
            <a:extLst>
              <a:ext uri="{FF2B5EF4-FFF2-40B4-BE49-F238E27FC236}">
                <a16:creationId xmlns:a16="http://schemas.microsoft.com/office/drawing/2014/main" id="{59AA59CF-D8ED-F319-4864-07905EDCC05A}"/>
              </a:ext>
            </a:extLst>
          </p:cNvPr>
          <p:cNvPicPr preferRelativeResize="0"/>
          <p:nvPr/>
        </p:nvPicPr>
        <p:blipFill rotWithShape="1">
          <a:blip r:embed="rId3">
            <a:alphaModFix/>
          </a:blip>
          <a:srcRect t="8519" r="-79" b="13116"/>
          <a:stretch/>
        </p:blipFill>
        <p:spPr>
          <a:xfrm>
            <a:off x="7655635" y="2680257"/>
            <a:ext cx="3546699" cy="2277422"/>
          </a:xfrm>
          <a:prstGeom prst="rect">
            <a:avLst/>
          </a:prstGeom>
          <a:noFill/>
          <a:ln>
            <a:noFill/>
          </a:ln>
        </p:spPr>
      </p:pic>
      <p:pic>
        <p:nvPicPr>
          <p:cNvPr id="9" name="Google Shape;145;p5" descr="Premium Vector | Business team puzzle. professional people jigsaw, teamwork  mosaic and office workers flat illustration">
            <a:extLst>
              <a:ext uri="{FF2B5EF4-FFF2-40B4-BE49-F238E27FC236}">
                <a16:creationId xmlns:a16="http://schemas.microsoft.com/office/drawing/2014/main" id="{5FA31BFA-19CC-8F7A-B066-858CF98A0C28}"/>
              </a:ext>
            </a:extLst>
          </p:cNvPr>
          <p:cNvPicPr preferRelativeResize="0"/>
          <p:nvPr/>
        </p:nvPicPr>
        <p:blipFill rotWithShape="1">
          <a:blip r:embed="rId4">
            <a:alphaModFix/>
          </a:blip>
          <a:srcRect/>
          <a:stretch/>
        </p:blipFill>
        <p:spPr>
          <a:xfrm>
            <a:off x="722375" y="3316016"/>
            <a:ext cx="3060700" cy="2286000"/>
          </a:xfrm>
          <a:prstGeom prst="rect">
            <a:avLst/>
          </a:prstGeom>
          <a:noFill/>
          <a:ln>
            <a:noFill/>
          </a:ln>
        </p:spPr>
      </p:pic>
      <p:pic>
        <p:nvPicPr>
          <p:cNvPr id="11" name="Google Shape;146;p5" descr="6 Examples of Teamwork in Business | Ferguson Values">
            <a:extLst>
              <a:ext uri="{FF2B5EF4-FFF2-40B4-BE49-F238E27FC236}">
                <a16:creationId xmlns:a16="http://schemas.microsoft.com/office/drawing/2014/main" id="{4D89E6FF-1F76-1AAA-A02A-957914DFF291}"/>
              </a:ext>
            </a:extLst>
          </p:cNvPr>
          <p:cNvPicPr preferRelativeResize="0"/>
          <p:nvPr/>
        </p:nvPicPr>
        <p:blipFill rotWithShape="1">
          <a:blip r:embed="rId5">
            <a:alphaModFix/>
          </a:blip>
          <a:srcRect/>
          <a:stretch/>
        </p:blipFill>
        <p:spPr>
          <a:xfrm>
            <a:off x="4323925" y="3020290"/>
            <a:ext cx="2158089" cy="1438726"/>
          </a:xfrm>
          <a:prstGeom prst="rect">
            <a:avLst/>
          </a:prstGeom>
          <a:noFill/>
          <a:ln>
            <a:noFill/>
          </a:ln>
        </p:spPr>
      </p:pic>
    </p:spTree>
    <p:extLst>
      <p:ext uri="{BB962C8B-B14F-4D97-AF65-F5344CB8AC3E}">
        <p14:creationId xmlns:p14="http://schemas.microsoft.com/office/powerpoint/2010/main" val="3345518128"/>
      </p:ext>
    </p:extLst>
  </p:cSld>
  <p:clrMapOvr>
    <a:masterClrMapping/>
  </p:clrMapOvr>
  <mc:AlternateContent xmlns:mc="http://schemas.openxmlformats.org/markup-compatibility/2006" xmlns:p14="http://schemas.microsoft.com/office/powerpoint/2010/main">
    <mc:Choice Requires="p14">
      <p:transition p14:dur="10" advTm="67968"/>
    </mc:Choice>
    <mc:Fallback xmlns="">
      <p:transition advTm="6796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0">
              <a:lnSpc>
                <a:spcPct val="120000"/>
              </a:lnSpc>
              <a:spcBef>
                <a:spcPts val="0"/>
              </a:spcBef>
              <a:spcAft>
                <a:spcPts val="0"/>
              </a:spcAft>
              <a:buSzPts val="2000"/>
            </a:pP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155;p6">
            <a:extLst>
              <a:ext uri="{FF2B5EF4-FFF2-40B4-BE49-F238E27FC236}">
                <a16:creationId xmlns:a16="http://schemas.microsoft.com/office/drawing/2014/main" id="{0C738926-217F-AAB3-D264-898028CFDFCC}"/>
              </a:ext>
            </a:extLst>
          </p:cNvPr>
          <p:cNvPicPr preferRelativeResize="0"/>
          <p:nvPr/>
        </p:nvPicPr>
        <p:blipFill rotWithShape="1">
          <a:blip r:embed="rId3">
            <a:alphaModFix/>
          </a:blip>
          <a:srcRect/>
          <a:stretch/>
        </p:blipFill>
        <p:spPr>
          <a:xfrm>
            <a:off x="2823119" y="2099666"/>
            <a:ext cx="6401041" cy="3739265"/>
          </a:xfrm>
          <a:prstGeom prst="rect">
            <a:avLst/>
          </a:prstGeom>
          <a:noFill/>
          <a:ln>
            <a:noFill/>
          </a:ln>
        </p:spPr>
      </p:pic>
    </p:spTree>
    <p:extLst>
      <p:ext uri="{BB962C8B-B14F-4D97-AF65-F5344CB8AC3E}">
        <p14:creationId xmlns:p14="http://schemas.microsoft.com/office/powerpoint/2010/main" val="1806471017"/>
      </p:ext>
    </p:extLst>
  </p:cSld>
  <p:clrMapOvr>
    <a:masterClrMapping/>
  </p:clrMapOvr>
  <mc:AlternateContent xmlns:mc="http://schemas.openxmlformats.org/markup-compatibility/2006" xmlns:p14="http://schemas.microsoft.com/office/powerpoint/2010/main">
    <mc:Choice Requires="p14">
      <p:transition p14:dur="10" advTm="83296"/>
    </mc:Choice>
    <mc:Fallback xmlns="">
      <p:transition advTm="83296"/>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0">
              <a:lnSpc>
                <a:spcPct val="120000"/>
              </a:lnSpc>
              <a:spcBef>
                <a:spcPts val="0"/>
              </a:spcBef>
              <a:spcAft>
                <a:spcPts val="0"/>
              </a:spcAft>
              <a:buSzPts val="2000"/>
            </a:pP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467DFF5B-5BBA-CD27-C9AC-063550361E92}"/>
              </a:ext>
            </a:extLst>
          </p:cNvPr>
          <p:cNvPicPr>
            <a:picLocks noChangeAspect="1"/>
          </p:cNvPicPr>
          <p:nvPr/>
        </p:nvPicPr>
        <p:blipFill>
          <a:blip r:embed="rId3"/>
          <a:stretch>
            <a:fillRect/>
          </a:stretch>
        </p:blipFill>
        <p:spPr>
          <a:xfrm>
            <a:off x="2407600" y="2155120"/>
            <a:ext cx="7376799" cy="3814166"/>
          </a:xfrm>
          <a:prstGeom prst="rect">
            <a:avLst/>
          </a:prstGeom>
        </p:spPr>
      </p:pic>
    </p:spTree>
    <p:extLst>
      <p:ext uri="{BB962C8B-B14F-4D97-AF65-F5344CB8AC3E}">
        <p14:creationId xmlns:p14="http://schemas.microsoft.com/office/powerpoint/2010/main" val="1111034814"/>
      </p:ext>
    </p:extLst>
  </p:cSld>
  <p:clrMapOvr>
    <a:masterClrMapping/>
  </p:clrMapOvr>
  <mc:AlternateContent xmlns:mc="http://schemas.openxmlformats.org/markup-compatibility/2006" xmlns:p14="http://schemas.microsoft.com/office/powerpoint/2010/main">
    <mc:Choice Requires="p14">
      <p:transition p14:dur="10" advTm="10208"/>
    </mc:Choice>
    <mc:Fallback xmlns="">
      <p:transition advTm="10208"/>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90227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
                <a:srgbClr val="1607C2"/>
              </a:buClr>
              <a:buSzPts val="2800"/>
              <a:buFont typeface="Century Gothic"/>
              <a:buNone/>
              <a:tabLst/>
              <a:defRPr/>
            </a:pPr>
            <a:r>
              <a:rPr kumimoji="0" lang="en-US" sz="2800" b="1" i="0" u="none" strike="noStrike" kern="0" cap="none" spc="0" normalizeH="0" baseline="0" noProof="0" dirty="0">
                <a:ln>
                  <a:noFill/>
                </a:ln>
                <a:solidFill>
                  <a:srgbClr val="0070C0"/>
                </a:solidFill>
                <a:effectLst/>
                <a:uLnTx/>
                <a:uFillTx/>
                <a:latin typeface="Times New Roman" panose="02020603050405020304" pitchFamily="18" charset="0"/>
                <a:ea typeface="Century Gothic"/>
                <a:cs typeface="Times New Roman" panose="02020603050405020304" pitchFamily="18" charset="0"/>
                <a:sym typeface="Century Gothic"/>
              </a:rPr>
              <a:t>A team </a:t>
            </a: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is an organized group of people who work together to achieve a common goal, they are committed to work together to complete a well defined work.</a:t>
            </a:r>
            <a:endParaRPr kumimoji="0" lang="en-US" sz="11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a Team?</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C04243A3-03BA-EC30-ABF0-EF7F7B06CC9B}"/>
              </a:ext>
            </a:extLst>
          </p:cNvPr>
          <p:cNvPicPr>
            <a:picLocks noChangeAspect="1"/>
          </p:cNvPicPr>
          <p:nvPr/>
        </p:nvPicPr>
        <p:blipFill>
          <a:blip r:embed="rId3"/>
          <a:stretch>
            <a:fillRect/>
          </a:stretch>
        </p:blipFill>
        <p:spPr>
          <a:xfrm>
            <a:off x="9264625" y="4206211"/>
            <a:ext cx="1987146" cy="1623089"/>
          </a:xfrm>
          <a:prstGeom prst="rect">
            <a:avLst/>
          </a:prstGeom>
        </p:spPr>
      </p:pic>
    </p:spTree>
    <p:extLst>
      <p:ext uri="{BB962C8B-B14F-4D97-AF65-F5344CB8AC3E}">
        <p14:creationId xmlns:p14="http://schemas.microsoft.com/office/powerpoint/2010/main" val="221993531"/>
      </p:ext>
    </p:extLst>
  </p:cSld>
  <p:clrMapOvr>
    <a:masterClrMapping/>
  </p:clrMapOvr>
  <mc:AlternateContent xmlns:mc="http://schemas.openxmlformats.org/markup-compatibility/2006" xmlns:p14="http://schemas.microsoft.com/office/powerpoint/2010/main">
    <mc:Choice Requires="p14">
      <p:transition p14:dur="10" advTm="192960"/>
    </mc:Choice>
    <mc:Fallback xmlns="">
      <p:transition advTm="19296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109081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Formal - structured to perform specific tasks. </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Informal - emerge naturally in response to organizational or member interests. </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4082859"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Types of Teams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184;p9" descr="Erasmus+ Training Course: Teamwork &amp; Teambuilding">
            <a:extLst>
              <a:ext uri="{FF2B5EF4-FFF2-40B4-BE49-F238E27FC236}">
                <a16:creationId xmlns:a16="http://schemas.microsoft.com/office/drawing/2014/main" id="{2B8D250B-156F-65FE-BE27-9D22E8073F9E}"/>
              </a:ext>
            </a:extLst>
          </p:cNvPr>
          <p:cNvPicPr preferRelativeResize="0"/>
          <p:nvPr/>
        </p:nvPicPr>
        <p:blipFill rotWithShape="1">
          <a:blip r:embed="rId3">
            <a:alphaModFix/>
          </a:blip>
          <a:srcRect/>
          <a:stretch/>
        </p:blipFill>
        <p:spPr>
          <a:xfrm>
            <a:off x="10107872" y="4460737"/>
            <a:ext cx="1461828" cy="1250201"/>
          </a:xfrm>
          <a:prstGeom prst="rect">
            <a:avLst/>
          </a:prstGeom>
          <a:noFill/>
          <a:ln>
            <a:noFill/>
          </a:ln>
        </p:spPr>
      </p:pic>
    </p:spTree>
    <p:extLst>
      <p:ext uri="{BB962C8B-B14F-4D97-AF65-F5344CB8AC3E}">
        <p14:creationId xmlns:p14="http://schemas.microsoft.com/office/powerpoint/2010/main" val="770080243"/>
      </p:ext>
    </p:extLst>
  </p:cSld>
  <p:clrMapOvr>
    <a:masterClrMapping/>
  </p:clrMapOvr>
  <mc:AlternateContent xmlns:mc="http://schemas.openxmlformats.org/markup-compatibility/2006" xmlns:p14="http://schemas.microsoft.com/office/powerpoint/2010/main">
    <mc:Choice Requires="p14">
      <p:transition p14:dur="10" advTm="180192"/>
    </mc:Choice>
    <mc:Fallback xmlns="">
      <p:transition advTm="18019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The Process of Working Collaboratively With A Group Of People In Order To Achieve A Goal.</a:t>
            </a:r>
            <a:endPar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0" marR="0" lvl="0" indent="0" algn="l" defTabSz="914400" rtl="0" eaLnBrk="1" fontAlgn="auto" latinLnBrk="0" hangingPunct="1">
              <a:lnSpc>
                <a:spcPct val="80000"/>
              </a:lnSpc>
              <a:spcBef>
                <a:spcPts val="0"/>
              </a:spcBef>
              <a:spcAft>
                <a:spcPts val="0"/>
              </a:spcAft>
              <a:buClr>
                <a:srgbClr val="000000"/>
              </a:buClr>
              <a:buSzTx/>
              <a:buFont typeface="Arial"/>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Teamwork represents a set of values :</a:t>
            </a:r>
            <a:endParaRPr kumimoji="0" lang="en-US" sz="1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0" algn="l" defTabSz="914400" rtl="0" eaLnBrk="1" fontAlgn="auto" latinLnBrk="0" hangingPunct="1">
              <a:lnSpc>
                <a:spcPct val="80000"/>
              </a:lnSpc>
              <a:spcBef>
                <a:spcPts val="0"/>
              </a:spcBef>
              <a:spcAft>
                <a:spcPts val="0"/>
              </a:spcAft>
              <a:buClr>
                <a:srgbClr val="000000"/>
              </a:buClr>
              <a:buSzTx/>
              <a:buFont typeface="Arial"/>
              <a:buNone/>
              <a:tabLst/>
              <a:defRPr/>
            </a:pPr>
            <a:endParaRPr kumimoji="0" lang="en-US" sz="2400" b="1" i="1"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342900" marR="0" lvl="0" indent="-342900" algn="l" defTabSz="914400" rtl="0" eaLnBrk="1" fontAlgn="auto" latinLnBrk="0" hangingPunct="1">
              <a:lnSpc>
                <a:spcPct val="80000"/>
              </a:lnSpc>
              <a:spcBef>
                <a:spcPts val="0"/>
              </a:spcBef>
              <a:spcAft>
                <a:spcPts val="0"/>
              </a:spcAft>
              <a:buClr>
                <a:srgbClr val="1607C2"/>
              </a:buClr>
              <a:buSzPts val="2400"/>
              <a:buFont typeface="Noto Sans Symbols"/>
              <a:buChar char="❖"/>
              <a:tabLst/>
              <a:defRPr/>
            </a:pP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Encourages behaviors such as listening &amp; responding to view points of others, giving benefit of doubt to others.</a:t>
            </a:r>
            <a:endParaRPr kumimoji="0" lang="en-US" sz="1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342900" marR="0" lvl="0" indent="-190500" algn="l" defTabSz="914400" rtl="0" eaLnBrk="1" fontAlgn="auto" latinLnBrk="0" hangingPunct="1">
              <a:lnSpc>
                <a:spcPct val="80000"/>
              </a:lnSpc>
              <a:spcBef>
                <a:spcPts val="0"/>
              </a:spcBef>
              <a:spcAft>
                <a:spcPts val="0"/>
              </a:spcAft>
              <a:buClr>
                <a:srgbClr val="000000"/>
              </a:buClr>
              <a:buSzPts val="2400"/>
              <a:buFont typeface="Noto Sans Symbols"/>
              <a:buNone/>
              <a:tabLst/>
              <a:defRPr/>
            </a:pPr>
            <a:endPar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342900" marR="0" lvl="0" indent="-342900" algn="l" defTabSz="914400" rtl="0" eaLnBrk="1" fontAlgn="auto" latinLnBrk="0" hangingPunct="1">
              <a:lnSpc>
                <a:spcPct val="80000"/>
              </a:lnSpc>
              <a:spcBef>
                <a:spcPts val="0"/>
              </a:spcBef>
              <a:spcAft>
                <a:spcPts val="0"/>
              </a:spcAft>
              <a:buClr>
                <a:srgbClr val="1607C2"/>
              </a:buClr>
              <a:buSzPts val="2400"/>
              <a:buFont typeface="Noto Sans Symbols"/>
              <a:buChar char="❖"/>
              <a:tabLst/>
              <a:defRPr/>
            </a:pP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Providing support to those who need it.</a:t>
            </a:r>
            <a:endParaRPr kumimoji="0" lang="en-US" sz="1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342900" marR="0" lvl="0" indent="-190500" algn="l" defTabSz="914400" rtl="0" eaLnBrk="1" fontAlgn="auto" latinLnBrk="0" hangingPunct="1">
              <a:lnSpc>
                <a:spcPct val="80000"/>
              </a:lnSpc>
              <a:spcBef>
                <a:spcPts val="0"/>
              </a:spcBef>
              <a:spcAft>
                <a:spcPts val="0"/>
              </a:spcAft>
              <a:buClr>
                <a:srgbClr val="000000"/>
              </a:buClr>
              <a:buSzPts val="2400"/>
              <a:buFont typeface="Noto Sans Symbols"/>
              <a:buNone/>
              <a:tabLst/>
              <a:defRPr/>
            </a:pPr>
            <a:endPar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342900" marR="0" lvl="0" indent="-342900" algn="l" defTabSz="914400" rtl="0" eaLnBrk="1" fontAlgn="auto" latinLnBrk="0" hangingPunct="1">
              <a:lnSpc>
                <a:spcPct val="80000"/>
              </a:lnSpc>
              <a:spcBef>
                <a:spcPts val="0"/>
              </a:spcBef>
              <a:spcAft>
                <a:spcPts val="0"/>
              </a:spcAft>
              <a:buClr>
                <a:srgbClr val="1607C2"/>
              </a:buClr>
              <a:buSzPts val="2400"/>
              <a:buFont typeface="Noto Sans Symbols"/>
              <a:buChar char="❖"/>
              <a:tabLst/>
              <a:defRPr/>
            </a:pP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Recognizing the interests &amp; achievements of others.</a:t>
            </a:r>
            <a:endParaRPr kumimoji="0" lang="en-US" sz="1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342900" marR="0" lvl="0" indent="-190500" algn="l" defTabSz="914400" rtl="0" eaLnBrk="1" fontAlgn="auto" latinLnBrk="0" hangingPunct="1">
              <a:lnSpc>
                <a:spcPct val="80000"/>
              </a:lnSpc>
              <a:spcBef>
                <a:spcPts val="0"/>
              </a:spcBef>
              <a:spcAft>
                <a:spcPts val="0"/>
              </a:spcAft>
              <a:buClr>
                <a:srgbClr val="000000"/>
              </a:buClr>
              <a:buSzPts val="2400"/>
              <a:buFont typeface="Noto Sans Symbols"/>
              <a:buNone/>
              <a:tabLst/>
              <a:defRPr/>
            </a:pPr>
            <a:endPar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342900" marR="0" lvl="0" indent="-342900" algn="l" defTabSz="914400" rtl="0" eaLnBrk="1" fontAlgn="auto" latinLnBrk="0" hangingPunct="1">
              <a:lnSpc>
                <a:spcPct val="80000"/>
              </a:lnSpc>
              <a:spcBef>
                <a:spcPts val="0"/>
              </a:spcBef>
              <a:spcAft>
                <a:spcPts val="0"/>
              </a:spcAft>
              <a:buClr>
                <a:srgbClr val="1607C2"/>
              </a:buClr>
              <a:buSzPts val="2400"/>
              <a:buFont typeface="Noto Sans Symbols"/>
              <a:buChar char="❖"/>
              <a:tabLst/>
              <a:defRPr/>
            </a:pP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Also promote performance as individuals and the performance of the entire organization.</a:t>
            </a:r>
            <a:endParaRPr kumimoji="0" lang="en-US" sz="1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75754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Teamwork?</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833978506"/>
      </p:ext>
    </p:extLst>
  </p:cSld>
  <p:clrMapOvr>
    <a:masterClrMapping/>
  </p:clrMapOvr>
  <mc:AlternateContent xmlns:mc="http://schemas.openxmlformats.org/markup-compatibility/2006" xmlns:p14="http://schemas.microsoft.com/office/powerpoint/2010/main">
    <mc:Choice Requires="p14">
      <p:transition p14:dur="10" advTm="120576"/>
    </mc:Choice>
    <mc:Fallback xmlns="">
      <p:transition advTm="12057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rtl="0">
              <a:spcBef>
                <a:spcPts val="0"/>
              </a:spcBef>
              <a:spcAft>
                <a:spcPts val="0"/>
              </a:spcAft>
              <a:buNone/>
            </a:pPr>
            <a:r>
              <a:rPr lang="en-US" sz="2800" b="1" kern="0" baseline="30000" dirty="0">
                <a:solidFill>
                  <a:srgbClr val="002060"/>
                </a:solidFill>
                <a:latin typeface="Times New Roman" panose="02020603050405020304" pitchFamily="18" charset="0"/>
                <a:cs typeface="Times New Roman" panose="02020603050405020304" pitchFamily="18" charset="0"/>
                <a:sym typeface="Arial"/>
              </a:rPr>
              <a:t>The ability to build teams is a valuable leadership quality.</a:t>
            </a:r>
          </a:p>
          <a:p>
            <a:pPr marL="0" marR="0" lvl="0" indent="0" algn="l" rtl="0">
              <a:spcBef>
                <a:spcPts val="0"/>
              </a:spcBef>
              <a:spcAft>
                <a:spcPts val="0"/>
              </a:spcAft>
              <a:buNone/>
            </a:pPr>
            <a:endParaRPr lang="en-US" sz="2000" b="1" dirty="0">
              <a:solidFill>
                <a:srgbClr val="002060"/>
              </a:solidFill>
              <a:latin typeface="Times New Roman" panose="02020603050405020304" pitchFamily="18" charset="0"/>
              <a:ea typeface="Arial"/>
              <a:cs typeface="Times New Roman" panose="02020603050405020304" pitchFamily="18" charset="0"/>
              <a:sym typeface="Arial"/>
            </a:endParaRPr>
          </a:p>
          <a:p>
            <a:pPr marL="0" marR="0" lvl="0" indent="0" algn="l" rtl="0">
              <a:spcBef>
                <a:spcPts val="0"/>
              </a:spcBef>
              <a:spcAft>
                <a:spcPts val="0"/>
              </a:spcAft>
              <a:buNone/>
            </a:pPr>
            <a:endParaRPr lang="en-US" sz="2000" b="1" dirty="0">
              <a:solidFill>
                <a:srgbClr val="002060"/>
              </a:solidFill>
              <a:latin typeface="Times New Roman" panose="02020603050405020304" pitchFamily="18" charset="0"/>
              <a:ea typeface="Arial"/>
              <a:cs typeface="Times New Roman" panose="02020603050405020304" pitchFamily="18" charset="0"/>
              <a:sym typeface="Arial"/>
            </a:endParaRPr>
          </a:p>
          <a:p>
            <a:pPr marL="0" marR="0" lvl="0" indent="0" algn="l" rtl="0">
              <a:spcBef>
                <a:spcPts val="0"/>
              </a:spcBef>
              <a:spcAft>
                <a:spcPts val="0"/>
              </a:spcAft>
              <a:buNone/>
            </a:pPr>
            <a:endParaRPr lang="en-US" sz="2000" b="1" dirty="0">
              <a:solidFill>
                <a:srgbClr val="002060"/>
              </a:solidFill>
              <a:latin typeface="Times New Roman" panose="02020603050405020304" pitchFamily="18" charset="0"/>
              <a:ea typeface="Arial"/>
              <a:cs typeface="Times New Roman" panose="02020603050405020304" pitchFamily="18" charset="0"/>
              <a:sym typeface="Arial"/>
            </a:endParaRPr>
          </a:p>
          <a:p>
            <a:pPr marL="0" marR="0" lvl="0" indent="0" algn="l" rtl="0">
              <a:spcBef>
                <a:spcPts val="0"/>
              </a:spcBef>
              <a:spcAft>
                <a:spcPts val="0"/>
              </a:spcAft>
              <a:buNone/>
            </a:pPr>
            <a:endParaRPr lang="en-US" sz="2000" b="1" dirty="0">
              <a:solidFill>
                <a:srgbClr val="002060"/>
              </a:solidFill>
              <a:latin typeface="Times New Roman" panose="02020603050405020304" pitchFamily="18" charset="0"/>
              <a:ea typeface="Arial"/>
              <a:cs typeface="Times New Roman" panose="02020603050405020304" pitchFamily="18" charset="0"/>
              <a:sym typeface="Arial"/>
            </a:endParaRPr>
          </a:p>
          <a:p>
            <a:pPr marL="0" marR="0" lvl="0" indent="0" algn="l" rtl="0">
              <a:spcBef>
                <a:spcPts val="0"/>
              </a:spcBef>
              <a:spcAft>
                <a:spcPts val="0"/>
              </a:spcAft>
              <a:buNone/>
            </a:pPr>
            <a:endParaRPr lang="en-US" sz="2000" b="1" dirty="0">
              <a:solidFill>
                <a:srgbClr val="002060"/>
              </a:solidFill>
              <a:latin typeface="Times New Roman" panose="02020603050405020304" pitchFamily="18" charset="0"/>
              <a:ea typeface="Arial"/>
              <a:cs typeface="Times New Roman" panose="02020603050405020304" pitchFamily="18" charset="0"/>
              <a:sym typeface="Arial"/>
            </a:endParaRPr>
          </a:p>
          <a:p>
            <a:pPr marL="0" marR="0" lvl="0" indent="0" algn="l" rtl="0">
              <a:spcBef>
                <a:spcPts val="0"/>
              </a:spcBef>
              <a:spcAft>
                <a:spcPts val="0"/>
              </a:spcAft>
              <a:buNone/>
            </a:pPr>
            <a:endParaRPr lang="en-US" sz="2000" b="1" dirty="0">
              <a:solidFill>
                <a:srgbClr val="002060"/>
              </a:solidFill>
              <a:latin typeface="Times New Roman" panose="02020603050405020304" pitchFamily="18" charset="0"/>
              <a:ea typeface="Arial"/>
              <a:cs typeface="Times New Roman" panose="02020603050405020304" pitchFamily="18" charset="0"/>
              <a:sym typeface="Arial"/>
            </a:endParaRPr>
          </a:p>
          <a:p>
            <a:pPr marL="0" marR="0" lvl="0" indent="0" algn="l" rtl="0">
              <a:spcBef>
                <a:spcPts val="0"/>
              </a:spcBef>
              <a:spcAft>
                <a:spcPts val="0"/>
              </a:spcAft>
              <a:buNone/>
            </a:pPr>
            <a:endParaRPr lang="en-US" sz="2000" b="1" dirty="0">
              <a:solidFill>
                <a:srgbClr val="002060"/>
              </a:solidFill>
              <a:latin typeface="Times New Roman" panose="02020603050405020304" pitchFamily="18" charset="0"/>
              <a:ea typeface="Arial"/>
              <a:cs typeface="Times New Roman" panose="02020603050405020304" pitchFamily="18" charset="0"/>
              <a:sym typeface="Arial"/>
            </a:endParaRPr>
          </a:p>
          <a:p>
            <a:pPr marL="0" marR="0" lvl="0" indent="0" algn="l" rtl="0">
              <a:spcBef>
                <a:spcPts val="0"/>
              </a:spcBef>
              <a:spcAft>
                <a:spcPts val="0"/>
              </a:spcAft>
              <a:buNone/>
            </a:pPr>
            <a:endParaRPr lang="en-US" sz="2000" b="1" dirty="0">
              <a:solidFill>
                <a:srgbClr val="002060"/>
              </a:solidFill>
              <a:latin typeface="Times New Roman" panose="02020603050405020304" pitchFamily="18" charset="0"/>
              <a:ea typeface="Arial"/>
              <a:cs typeface="Times New Roman" panose="02020603050405020304" pitchFamily="18" charset="0"/>
              <a:sym typeface="Arial"/>
            </a:endParaRPr>
          </a:p>
          <a:p>
            <a:pPr marL="0" marR="0" lvl="0" indent="0" algn="l" rtl="0">
              <a:spcBef>
                <a:spcPts val="0"/>
              </a:spcBef>
              <a:spcAft>
                <a:spcPts val="0"/>
              </a:spcAft>
              <a:buNone/>
            </a:pPr>
            <a:r>
              <a:rPr lang="en-US" sz="2000" b="1" dirty="0">
                <a:solidFill>
                  <a:srgbClr val="002060"/>
                </a:solidFill>
                <a:latin typeface="Times New Roman" panose="02020603050405020304" pitchFamily="18" charset="0"/>
                <a:ea typeface="Arial"/>
                <a:cs typeface="Times New Roman" panose="02020603050405020304" pitchFamily="18" charset="0"/>
                <a:sym typeface="Arial"/>
              </a:rPr>
              <a:t> </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595593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To Build a Successful Team?</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203;p11">
            <a:extLst>
              <a:ext uri="{FF2B5EF4-FFF2-40B4-BE49-F238E27FC236}">
                <a16:creationId xmlns:a16="http://schemas.microsoft.com/office/drawing/2014/main" id="{1C24E0A0-63C8-F8E6-746F-68ADF6E71493}"/>
              </a:ext>
            </a:extLst>
          </p:cNvPr>
          <p:cNvSpPr/>
          <p:nvPr/>
        </p:nvSpPr>
        <p:spPr>
          <a:xfrm>
            <a:off x="723004" y="2982148"/>
            <a:ext cx="2929934" cy="2246729"/>
          </a:xfrm>
          <a:prstGeom prst="rect">
            <a:avLst/>
          </a:prstGeom>
          <a:noFill/>
          <a:ln>
            <a:noFill/>
          </a:ln>
        </p:spPr>
        <p:txBody>
          <a:bodyPr spcFirstLastPara="1" wrap="square" lIns="91425" tIns="45700" rIns="91425" bIns="45700" anchor="t" anchorCtr="0">
            <a:spAutoFit/>
          </a:bodyPr>
          <a:lstStyle/>
          <a:p>
            <a:pPr marL="571500" indent="-571500">
              <a:buClr>
                <a:srgbClr val="1607C2"/>
              </a:buClr>
              <a:buSzPts val="2400"/>
              <a:buFont typeface="Arial"/>
              <a:buChar char="•"/>
            </a:pPr>
            <a:r>
              <a:rPr lang="en-US" sz="2800" b="1" kern="0" baseline="30000" dirty="0">
                <a:solidFill>
                  <a:srgbClr val="002060"/>
                </a:solidFill>
                <a:latin typeface="Times New Roman" panose="02020603050405020304" pitchFamily="18" charset="0"/>
                <a:ea typeface="Century Gothic"/>
                <a:cs typeface="Times New Roman" panose="02020603050405020304" pitchFamily="18" charset="0"/>
                <a:sym typeface="Century Gothic"/>
              </a:rPr>
              <a:t>Problem solving.</a:t>
            </a:r>
            <a:endParaRPr sz="1600" kern="0" dirty="0">
              <a:solidFill>
                <a:srgbClr val="002060"/>
              </a:solidFill>
              <a:latin typeface="Times New Roman" panose="02020603050405020304" pitchFamily="18" charset="0"/>
              <a:cs typeface="Times New Roman" panose="02020603050405020304" pitchFamily="18" charset="0"/>
              <a:sym typeface="Arial"/>
            </a:endParaRPr>
          </a:p>
          <a:p>
            <a:pPr marL="571500" indent="-571500">
              <a:buClr>
                <a:srgbClr val="1607C2"/>
              </a:buClr>
              <a:buSzPts val="2400"/>
              <a:buFont typeface="Arial"/>
              <a:buChar char="•"/>
            </a:pPr>
            <a:r>
              <a:rPr lang="en-US" sz="2800" b="1" kern="0" baseline="30000" dirty="0">
                <a:solidFill>
                  <a:srgbClr val="002060"/>
                </a:solidFill>
                <a:latin typeface="Times New Roman" panose="02020603050405020304" pitchFamily="18" charset="0"/>
                <a:ea typeface="Century Gothic"/>
                <a:cs typeface="Times New Roman" panose="02020603050405020304" pitchFamily="18" charset="0"/>
                <a:sym typeface="Century Gothic"/>
              </a:rPr>
              <a:t>Data gathering.</a:t>
            </a:r>
            <a:endParaRPr sz="1600" kern="0" dirty="0">
              <a:solidFill>
                <a:srgbClr val="002060"/>
              </a:solidFill>
              <a:latin typeface="Times New Roman" panose="02020603050405020304" pitchFamily="18" charset="0"/>
              <a:cs typeface="Times New Roman" panose="02020603050405020304" pitchFamily="18" charset="0"/>
              <a:sym typeface="Arial"/>
            </a:endParaRPr>
          </a:p>
          <a:p>
            <a:pPr marL="571500" indent="-571500">
              <a:buClr>
                <a:srgbClr val="1607C2"/>
              </a:buClr>
              <a:buSzPts val="2400"/>
              <a:buFont typeface="Arial"/>
              <a:buChar char="•"/>
            </a:pPr>
            <a:r>
              <a:rPr lang="en-US" sz="2800" b="1" kern="0" baseline="30000" dirty="0">
                <a:solidFill>
                  <a:srgbClr val="002060"/>
                </a:solidFill>
                <a:latin typeface="Times New Roman" panose="02020603050405020304" pitchFamily="18" charset="0"/>
                <a:ea typeface="Century Gothic"/>
                <a:cs typeface="Times New Roman" panose="02020603050405020304" pitchFamily="18" charset="0"/>
                <a:sym typeface="Century Gothic"/>
              </a:rPr>
              <a:t>Diagnosis.</a:t>
            </a:r>
            <a:endParaRPr sz="1600" kern="0" dirty="0">
              <a:solidFill>
                <a:srgbClr val="002060"/>
              </a:solidFill>
              <a:latin typeface="Times New Roman" panose="02020603050405020304" pitchFamily="18" charset="0"/>
              <a:cs typeface="Times New Roman" panose="02020603050405020304" pitchFamily="18" charset="0"/>
              <a:sym typeface="Arial"/>
            </a:endParaRPr>
          </a:p>
          <a:p>
            <a:pPr marL="571500" indent="-571500">
              <a:buClr>
                <a:srgbClr val="1607C2"/>
              </a:buClr>
              <a:buSzPts val="2400"/>
              <a:buFont typeface="Arial"/>
              <a:buChar char="•"/>
            </a:pPr>
            <a:r>
              <a:rPr lang="en-US" sz="2800" b="1" kern="0" baseline="30000" dirty="0">
                <a:solidFill>
                  <a:srgbClr val="002060"/>
                </a:solidFill>
                <a:latin typeface="Times New Roman" panose="02020603050405020304" pitchFamily="18" charset="0"/>
                <a:ea typeface="Century Gothic"/>
                <a:cs typeface="Times New Roman" panose="02020603050405020304" pitchFamily="18" charset="0"/>
                <a:sym typeface="Century Gothic"/>
              </a:rPr>
              <a:t>Decision-making.</a:t>
            </a:r>
            <a:endParaRPr sz="1600" kern="0" dirty="0">
              <a:solidFill>
                <a:srgbClr val="002060"/>
              </a:solidFill>
              <a:latin typeface="Times New Roman" panose="02020603050405020304" pitchFamily="18" charset="0"/>
              <a:cs typeface="Times New Roman" panose="02020603050405020304" pitchFamily="18" charset="0"/>
              <a:sym typeface="Arial"/>
            </a:endParaRPr>
          </a:p>
          <a:p>
            <a:pPr marL="571500" indent="-571500">
              <a:buClr>
                <a:srgbClr val="1607C2"/>
              </a:buClr>
              <a:buSzPts val="2400"/>
              <a:buFont typeface="Arial"/>
              <a:buChar char="•"/>
            </a:pPr>
            <a:r>
              <a:rPr lang="en-US" sz="2800" b="1" kern="0" baseline="30000" dirty="0">
                <a:solidFill>
                  <a:srgbClr val="002060"/>
                </a:solidFill>
                <a:latin typeface="Times New Roman" panose="02020603050405020304" pitchFamily="18" charset="0"/>
                <a:ea typeface="Century Gothic"/>
                <a:cs typeface="Times New Roman" panose="02020603050405020304" pitchFamily="18" charset="0"/>
                <a:sym typeface="Century Gothic"/>
              </a:rPr>
              <a:t>Planning.</a:t>
            </a:r>
            <a:endParaRPr sz="1600" kern="0" dirty="0">
              <a:solidFill>
                <a:srgbClr val="002060"/>
              </a:solidFill>
              <a:latin typeface="Times New Roman" panose="02020603050405020304" pitchFamily="18" charset="0"/>
              <a:cs typeface="Times New Roman" panose="02020603050405020304" pitchFamily="18" charset="0"/>
              <a:sym typeface="Arial"/>
            </a:endParaRPr>
          </a:p>
        </p:txBody>
      </p:sp>
      <p:sp>
        <p:nvSpPr>
          <p:cNvPr id="8" name="Google Shape;205;p11">
            <a:extLst>
              <a:ext uri="{FF2B5EF4-FFF2-40B4-BE49-F238E27FC236}">
                <a16:creationId xmlns:a16="http://schemas.microsoft.com/office/drawing/2014/main" id="{5F023668-60AB-5DE9-46AF-86D9C9F6F726}"/>
              </a:ext>
            </a:extLst>
          </p:cNvPr>
          <p:cNvSpPr/>
          <p:nvPr/>
        </p:nvSpPr>
        <p:spPr>
          <a:xfrm>
            <a:off x="3652938" y="2962780"/>
            <a:ext cx="5348134" cy="1384954"/>
          </a:xfrm>
          <a:prstGeom prst="rect">
            <a:avLst/>
          </a:prstGeom>
          <a:noFill/>
          <a:ln>
            <a:noFill/>
          </a:ln>
        </p:spPr>
        <p:txBody>
          <a:bodyPr spcFirstLastPara="1" wrap="square" lIns="91425" tIns="45700" rIns="91425" bIns="45700" anchor="t" anchorCtr="0">
            <a:spAutoFit/>
          </a:bodyPr>
          <a:lstStyle/>
          <a:p>
            <a:pPr marL="571500" indent="-571500">
              <a:buClr>
                <a:srgbClr val="1607C2"/>
              </a:buClr>
              <a:buSzPts val="2400"/>
              <a:buFont typeface="Arial"/>
              <a:buChar char="•"/>
            </a:pPr>
            <a:r>
              <a:rPr lang="en-US" sz="2800" b="1" kern="0" baseline="30000" dirty="0">
                <a:solidFill>
                  <a:srgbClr val="002060"/>
                </a:solidFill>
                <a:latin typeface="Times New Roman" panose="02020603050405020304" pitchFamily="18" charset="0"/>
                <a:ea typeface="Century Gothic"/>
                <a:cs typeface="Times New Roman" panose="02020603050405020304" pitchFamily="18" charset="0"/>
                <a:sym typeface="Century Gothic"/>
              </a:rPr>
              <a:t>To set team goals and priorities. </a:t>
            </a:r>
            <a:endParaRPr sz="1600" kern="0" dirty="0">
              <a:solidFill>
                <a:srgbClr val="002060"/>
              </a:solidFill>
              <a:latin typeface="Times New Roman" panose="02020603050405020304" pitchFamily="18" charset="0"/>
              <a:cs typeface="Times New Roman" panose="02020603050405020304" pitchFamily="18" charset="0"/>
              <a:sym typeface="Arial"/>
            </a:endParaRPr>
          </a:p>
          <a:p>
            <a:pPr marL="571500" indent="-571500">
              <a:buClr>
                <a:srgbClr val="1607C2"/>
              </a:buClr>
              <a:buSzPts val="2400"/>
              <a:buFont typeface="Arial"/>
              <a:buChar char="•"/>
            </a:pPr>
            <a:r>
              <a:rPr lang="en-US" sz="2800" b="1" kern="0" baseline="30000" dirty="0">
                <a:solidFill>
                  <a:srgbClr val="002060"/>
                </a:solidFill>
                <a:latin typeface="Times New Roman" panose="02020603050405020304" pitchFamily="18" charset="0"/>
                <a:ea typeface="Century Gothic"/>
                <a:cs typeface="Times New Roman" panose="02020603050405020304" pitchFamily="18" charset="0"/>
                <a:sym typeface="Century Gothic"/>
              </a:rPr>
              <a:t>To analyze or </a:t>
            </a:r>
            <a:r>
              <a:rPr lang="en-US" sz="2800" b="1" kern="0" baseline="30000" dirty="0">
                <a:solidFill>
                  <a:srgbClr val="002060"/>
                </a:solidFill>
                <a:latin typeface="Times New Roman" panose="02020603050405020304" pitchFamily="18" charset="0"/>
                <a:cs typeface="Times New Roman" panose="02020603050405020304" pitchFamily="18" charset="0"/>
                <a:sym typeface="Century Gothic"/>
              </a:rPr>
              <a:t>allocate the work performed.</a:t>
            </a:r>
            <a:endParaRPr sz="2800" b="1" kern="0" baseline="30000" dirty="0">
              <a:solidFill>
                <a:srgbClr val="002060"/>
              </a:solidFill>
              <a:latin typeface="Times New Roman" panose="02020603050405020304" pitchFamily="18" charset="0"/>
              <a:cs typeface="Times New Roman" panose="02020603050405020304" pitchFamily="18" charset="0"/>
              <a:sym typeface="Arial"/>
            </a:endParaRPr>
          </a:p>
          <a:p>
            <a:pPr marL="571500" indent="-571500">
              <a:buClr>
                <a:srgbClr val="1607C2"/>
              </a:buClr>
              <a:buSzPts val="2400"/>
              <a:buFont typeface="Arial"/>
              <a:buChar char="•"/>
            </a:pPr>
            <a:r>
              <a:rPr lang="en-US" sz="2800" b="1" kern="0" baseline="30000" dirty="0">
                <a:solidFill>
                  <a:srgbClr val="002060"/>
                </a:solidFill>
                <a:latin typeface="Times New Roman" panose="02020603050405020304" pitchFamily="18" charset="0"/>
                <a:cs typeface="Times New Roman" panose="02020603050405020304" pitchFamily="18" charset="0"/>
                <a:sym typeface="Century Gothic"/>
              </a:rPr>
              <a:t>Combined strengths.</a:t>
            </a:r>
          </a:p>
          <a:p>
            <a:pPr marL="571500" indent="-571500">
              <a:buClr>
                <a:srgbClr val="1607C2"/>
              </a:buClr>
              <a:buSzPts val="2400"/>
              <a:buFont typeface="Arial"/>
              <a:buChar char="•"/>
            </a:pPr>
            <a:r>
              <a:rPr lang="en-US" sz="2800" b="1" kern="0" baseline="30000" dirty="0">
                <a:solidFill>
                  <a:srgbClr val="002060"/>
                </a:solidFill>
                <a:latin typeface="Times New Roman" panose="02020603050405020304" pitchFamily="18" charset="0"/>
                <a:cs typeface="Times New Roman" panose="02020603050405020304" pitchFamily="18" charset="0"/>
                <a:sym typeface="Century Gothic"/>
              </a:rPr>
              <a:t>Evaluation.</a:t>
            </a:r>
            <a:endParaRPr sz="2800" b="1" kern="0" baseline="30000" dirty="0">
              <a:solidFill>
                <a:srgbClr val="002060"/>
              </a:solidFill>
              <a:latin typeface="Times New Roman" panose="02020603050405020304" pitchFamily="18" charset="0"/>
              <a:cs typeface="Times New Roman" panose="02020603050405020304" pitchFamily="18" charset="0"/>
              <a:sym typeface="Century Gothic"/>
            </a:endParaRPr>
          </a:p>
        </p:txBody>
      </p:sp>
      <p:pic>
        <p:nvPicPr>
          <p:cNvPr id="9" name="Google Shape;202;p11" descr="6 Benefits of Teamwork in the Workplace | Sandler Training">
            <a:extLst>
              <a:ext uri="{FF2B5EF4-FFF2-40B4-BE49-F238E27FC236}">
                <a16:creationId xmlns:a16="http://schemas.microsoft.com/office/drawing/2014/main" id="{0169308F-F506-AB38-5B04-BDD1BB8E8A3E}"/>
              </a:ext>
            </a:extLst>
          </p:cNvPr>
          <p:cNvPicPr preferRelativeResize="0"/>
          <p:nvPr/>
        </p:nvPicPr>
        <p:blipFill rotWithShape="1">
          <a:blip r:embed="rId3">
            <a:alphaModFix/>
          </a:blip>
          <a:srcRect/>
          <a:stretch/>
        </p:blipFill>
        <p:spPr>
          <a:xfrm>
            <a:off x="8839200" y="3452562"/>
            <a:ext cx="2398290" cy="2349500"/>
          </a:xfrm>
          <a:prstGeom prst="rect">
            <a:avLst/>
          </a:prstGeom>
          <a:noFill/>
          <a:ln>
            <a:noFill/>
          </a:ln>
        </p:spPr>
      </p:pic>
    </p:spTree>
    <p:extLst>
      <p:ext uri="{BB962C8B-B14F-4D97-AF65-F5344CB8AC3E}">
        <p14:creationId xmlns:p14="http://schemas.microsoft.com/office/powerpoint/2010/main" val="956789105"/>
      </p:ext>
    </p:extLst>
  </p:cSld>
  <p:clrMapOvr>
    <a:masterClrMapping/>
  </p:clrMapOvr>
  <mc:AlternateContent xmlns:mc="http://schemas.openxmlformats.org/markup-compatibility/2006" xmlns:p14="http://schemas.microsoft.com/office/powerpoint/2010/main">
    <mc:Choice Requires="p14">
      <p:transition p14:dur="10" advTm="196576"/>
    </mc:Choice>
    <mc:Fallback xmlns="">
      <p:transition advTm="196576"/>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801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00000"/>
              </a:lnSpc>
              <a:spcBef>
                <a:spcPts val="0"/>
              </a:spcBef>
              <a:spcAft>
                <a:spcPts val="0"/>
              </a:spcAft>
              <a:buClr>
                <a:srgbClr val="FF7E6D"/>
              </a:buClr>
              <a:buSzPts val="2400"/>
              <a:buFont typeface="Arial"/>
              <a:buChar char="•"/>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Leaders</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need to be working towards developing great teams, the ability to build teams is a valuable leadership quality. </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342900" marR="0" lvl="0" indent="-190500" algn="l" defTabSz="914400" rtl="0" eaLnBrk="1" fontAlgn="auto" latinLnBrk="0" hangingPunct="1">
              <a:lnSpc>
                <a:spcPct val="100000"/>
              </a:lnSpc>
              <a:spcBef>
                <a:spcPts val="0"/>
              </a:spcBef>
              <a:spcAft>
                <a:spcPts val="0"/>
              </a:spcAft>
              <a:buClr>
                <a:srgbClr val="000000"/>
              </a:buClr>
              <a:buSzPts val="2400"/>
              <a:buFont typeface="Arial"/>
              <a:buNone/>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342900" marR="0" lvl="0" indent="-190500" algn="l" defTabSz="914400" rtl="0" eaLnBrk="1" fontAlgn="auto" latinLnBrk="0" hangingPunct="1">
              <a:lnSpc>
                <a:spcPct val="100000"/>
              </a:lnSpc>
              <a:spcBef>
                <a:spcPts val="0"/>
              </a:spcBef>
              <a:spcAft>
                <a:spcPts val="0"/>
              </a:spcAft>
              <a:buClr>
                <a:srgbClr val="000000"/>
              </a:buClr>
              <a:buSzPts val="2400"/>
              <a:buFont typeface="Arial"/>
              <a:buNone/>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342900" marR="0" lvl="0" indent="-342900" algn="l" defTabSz="914400" rtl="0" eaLnBrk="1" fontAlgn="auto" latinLnBrk="0" hangingPunct="1">
              <a:lnSpc>
                <a:spcPct val="100000"/>
              </a:lnSpc>
              <a:spcBef>
                <a:spcPts val="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When group interaction is necessary to job performance, </a:t>
            </a: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team building </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can be used to </a:t>
            </a: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foster team spirit</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a:t>
            </a: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cooperation and commitment to group success</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731388"/>
            <a:ext cx="6610302"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Why Leaders Need to Encourage and Prioritize Team Building?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41653062"/>
      </p:ext>
    </p:extLst>
  </p:cSld>
  <p:clrMapOvr>
    <a:masterClrMapping/>
  </p:clrMapOvr>
  <mc:AlternateContent xmlns:mc="http://schemas.openxmlformats.org/markup-compatibility/2006" xmlns:p14="http://schemas.microsoft.com/office/powerpoint/2010/main">
    <mc:Choice Requires="p14">
      <p:transition p14:dur="10" advTm="183456"/>
    </mc:Choice>
    <mc:Fallback xmlns="">
      <p:transition advTm="18345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just"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rPr>
              <a:t>Leadership focuses on “people” aspect of management and is based on the assumption that </a:t>
            </a: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rPr>
              <a:t>organizational effectiveness significantly depends on their motivation, effort and abilities</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rPr>
              <a:t>. </a:t>
            </a:r>
          </a:p>
          <a:p>
            <a:pPr marL="285750" marR="0" lvl="0" indent="-285750" algn="just"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rPr>
              <a:t>The human relations movement, the important role of employee motivation and group norms is the key of organizational success. </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607604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Leadership and Team Building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848581213"/>
      </p:ext>
    </p:extLst>
  </p:cSld>
  <p:clrMapOvr>
    <a:masterClrMapping/>
  </p:clrMapOvr>
  <mc:AlternateContent xmlns:mc="http://schemas.openxmlformats.org/markup-compatibility/2006" xmlns:p14="http://schemas.microsoft.com/office/powerpoint/2010/main">
    <mc:Choice Requires="p14">
      <p:transition p14:dur="10" advTm="237312"/>
    </mc:Choice>
    <mc:Fallback xmlns="">
      <p:transition advTm="23731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13DB76-CC25-61EF-8C13-646544A7F84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ACF3A1-99A2-97FD-1FFE-91A2F379A9C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just"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rPr>
              <a:t>This led to the recognition of leadership effectiveness as an important determinant of organizational effectiveness. </a:t>
            </a:r>
          </a:p>
          <a:p>
            <a:pPr marL="285750" marR="0" lvl="0" indent="-285750" algn="just"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rPr>
              <a:t>It is the manager in his leadership role who has to stimulate and inspire the employees to contribute willingly and cooperatively to the optimum achievement of organizational goals. </a:t>
            </a:r>
          </a:p>
        </p:txBody>
      </p:sp>
      <p:sp>
        <p:nvSpPr>
          <p:cNvPr id="3" name="TextBox 2">
            <a:extLst>
              <a:ext uri="{FF2B5EF4-FFF2-40B4-BE49-F238E27FC236}">
                <a16:creationId xmlns:a16="http://schemas.microsoft.com/office/drawing/2014/main" id="{828F259B-25B4-937C-7360-A21423C3309E}"/>
              </a:ext>
            </a:extLst>
          </p:cNvPr>
          <p:cNvSpPr txBox="1"/>
          <p:nvPr/>
        </p:nvSpPr>
        <p:spPr>
          <a:xfrm>
            <a:off x="2513150" y="1019069"/>
            <a:ext cx="607604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Leadership and Team Building</a:t>
            </a:r>
          </a:p>
        </p:txBody>
      </p:sp>
      <p:sp>
        <p:nvSpPr>
          <p:cNvPr id="5" name="Rectangle 4">
            <a:extLst>
              <a:ext uri="{FF2B5EF4-FFF2-40B4-BE49-F238E27FC236}">
                <a16:creationId xmlns:a16="http://schemas.microsoft.com/office/drawing/2014/main" id="{332C9F24-52B4-235C-F9D4-B25899E81B0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60BC74B-9128-383C-BD5E-3B9705DA300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CF6CD6E-CA73-5554-F6C8-E5F9837A11B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B22809E7-46C6-5CA1-CC9F-A68580C2DFC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546850793"/>
      </p:ext>
    </p:extLst>
  </p:cSld>
  <p:clrMapOvr>
    <a:masterClrMapping/>
  </p:clrMapOvr>
  <mc:AlternateContent xmlns:mc="http://schemas.openxmlformats.org/markup-compatibility/2006" xmlns:p14="http://schemas.microsoft.com/office/powerpoint/2010/main">
    <mc:Choice Requires="p14">
      <p:transition p14:dur="10" advTm="155488"/>
    </mc:Choice>
    <mc:Fallback xmlns="">
      <p:transition advTm="155488"/>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just"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rPr>
              <a:t>In this context, team members support one another. </a:t>
            </a:r>
          </a:p>
          <a:p>
            <a:pPr marL="285750" marR="0" lvl="0" indent="-285750" algn="just"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rPr>
              <a:t>They offer suggestions and give feedback to other members. </a:t>
            </a:r>
          </a:p>
          <a:p>
            <a:pPr marL="285750" marR="0" lvl="0" indent="-285750" algn="just"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rPr>
              <a:t>They may disagree but work to resolve differences and reach consensus. Each and every member of the team trust and support other members. </a:t>
            </a:r>
          </a:p>
          <a:p>
            <a:pPr marL="285750" marR="0" lvl="0" indent="-285750" algn="just"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rPr>
              <a:t>Anyone who acts as a model to others is often called a “leader”. </a:t>
            </a:r>
          </a:p>
          <a:p>
            <a:pPr marL="285750" marR="0" lvl="0" indent="-285750" algn="just"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rPr>
              <a:t>Leadership is an attribute of that person who is an ideal for the other members of the group. </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501976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Leadership and Team Building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690430624"/>
      </p:ext>
    </p:extLst>
  </p:cSld>
  <p:clrMapOvr>
    <a:masterClrMapping/>
  </p:clrMapOvr>
  <mc:AlternateContent xmlns:mc="http://schemas.openxmlformats.org/markup-compatibility/2006" xmlns:p14="http://schemas.microsoft.com/office/powerpoint/2010/main">
    <mc:Choice Requires="p14">
      <p:transition p14:dur="10" advTm="260064"/>
    </mc:Choice>
    <mc:Fallback xmlns="">
      <p:transition advTm="26006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113929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31" algn="l" defTabSz="914400" rtl="0" eaLnBrk="1" fontAlgn="auto" latinLnBrk="0" hangingPunct="1">
              <a:spcBef>
                <a:spcPts val="0"/>
              </a:spcBef>
              <a:spcAft>
                <a:spcPts val="0"/>
              </a:spcAft>
              <a:buClr>
                <a:srgbClr val="415588"/>
              </a:buClr>
              <a:buSzPct val="100000"/>
              <a:buFont typeface="Arial"/>
              <a:buChar char="•"/>
              <a:tabLst/>
              <a:defRPr/>
            </a:pPr>
            <a:endParaRPr kumimoji="0" lang="en-US" sz="1400" b="1" i="0" u="none" strike="noStrike" kern="0" cap="none" spc="0" normalizeH="0" baseline="0" noProof="0" dirty="0">
              <a:ln>
                <a:noFill/>
              </a:ln>
              <a:solidFill>
                <a:srgbClr val="0070C0"/>
              </a:solidFill>
              <a:effectLst/>
              <a:uLnTx/>
              <a:uFillTx/>
              <a:latin typeface="Century Gothic"/>
              <a:sym typeface="Century Gothic"/>
            </a:endParaRPr>
          </a:p>
          <a:p>
            <a:pPr marL="228600" marR="0" lvl="0" indent="-228631" algn="l" defTabSz="914400" rtl="0" eaLnBrk="1" fontAlgn="auto" latinLnBrk="0" hangingPunct="1">
              <a:spcBef>
                <a:spcPts val="0"/>
              </a:spcBef>
              <a:spcAft>
                <a:spcPts val="0"/>
              </a:spcAft>
              <a:buClr>
                <a:srgbClr val="415588"/>
              </a:buClr>
              <a:buSzPct val="100000"/>
              <a:buFont typeface="Arial"/>
              <a:buChar char="•"/>
              <a:tabLst/>
              <a:defRPr/>
            </a:pPr>
            <a:r>
              <a:rPr kumimoji="0" lang="en-US" sz="1400" b="1" i="0"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sym typeface="Century Gothic"/>
              </a:rPr>
              <a:t>Successful teams include one or more ‘ingredients’:</a:t>
            </a:r>
            <a:endParaRPr kumimoji="0" lang="en-US" sz="500" b="1" i="0"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sym typeface="Century Gothic"/>
            </a:endParaRPr>
          </a:p>
          <a:p>
            <a:pPr marL="228600" indent="-228631">
              <a:spcBef>
                <a:spcPts val="500"/>
              </a:spcBef>
              <a:buClr>
                <a:srgbClr val="415588"/>
              </a:buClr>
              <a:buSzPct val="100000"/>
              <a:buFont typeface="Arial"/>
              <a:buChar char="•"/>
              <a:defRPr/>
            </a:pPr>
            <a:r>
              <a:rPr kumimoji="0" lang="en-US" sz="1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Complimentary skillsets</a:t>
            </a:r>
            <a:endParaRPr kumimoji="0" lang="en-US" sz="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685800" lvl="1" indent="-228631">
              <a:spcBef>
                <a:spcPts val="500"/>
              </a:spcBef>
              <a:buClr>
                <a:srgbClr val="415588"/>
              </a:buClr>
              <a:buSzPct val="100000"/>
              <a:buFont typeface="Arial"/>
              <a:buChar char="•"/>
              <a:defRPr/>
            </a:pPr>
            <a:r>
              <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Some overlap, but intentional, effective diversity of skills.</a:t>
            </a:r>
            <a:endParaRPr kumimoji="0" lang="en-US" sz="3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228600" indent="-228631">
              <a:spcBef>
                <a:spcPts val="500"/>
              </a:spcBef>
              <a:buClr>
                <a:srgbClr val="415588"/>
              </a:buClr>
              <a:buSzPct val="100000"/>
              <a:buFont typeface="Arial"/>
              <a:buChar char="•"/>
              <a:defRPr/>
            </a:pPr>
            <a:r>
              <a:rPr kumimoji="0" lang="en-US" sz="1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Common purpose and goals</a:t>
            </a:r>
            <a:endParaRPr kumimoji="0" lang="en-US" sz="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685800" lvl="1" indent="-228631">
              <a:spcBef>
                <a:spcPts val="500"/>
              </a:spcBef>
              <a:buClr>
                <a:srgbClr val="415588"/>
              </a:buClr>
              <a:buSzPct val="100000"/>
              <a:buFont typeface="Arial"/>
              <a:buChar char="•"/>
              <a:defRPr/>
            </a:pPr>
            <a:r>
              <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All team members are aware of why their project is important.</a:t>
            </a:r>
            <a:endParaRPr kumimoji="0" lang="en-US" sz="3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228600" indent="-228631">
              <a:spcBef>
                <a:spcPts val="500"/>
              </a:spcBef>
              <a:buClr>
                <a:srgbClr val="415588"/>
              </a:buClr>
              <a:buSzPct val="100000"/>
              <a:buFont typeface="Arial"/>
              <a:buChar char="•"/>
              <a:defRPr/>
            </a:pPr>
            <a:r>
              <a:rPr kumimoji="0" lang="en-US" sz="1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Good planning</a:t>
            </a:r>
            <a:endParaRPr kumimoji="0" lang="en-US" sz="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685800" lvl="1" indent="-228631">
              <a:spcBef>
                <a:spcPts val="500"/>
              </a:spcBef>
              <a:buClr>
                <a:srgbClr val="415588"/>
              </a:buClr>
              <a:buSzPct val="100000"/>
              <a:buFont typeface="Arial"/>
              <a:buChar char="•"/>
              <a:defRPr/>
            </a:pPr>
            <a:r>
              <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Plans are laid-out ahead of time, and all team members can rely on each other to follow them.</a:t>
            </a:r>
            <a:endParaRPr kumimoji="0" lang="en-US" sz="3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228600" indent="-228631">
              <a:spcBef>
                <a:spcPts val="500"/>
              </a:spcBef>
              <a:buClr>
                <a:srgbClr val="415588"/>
              </a:buClr>
              <a:buSzPct val="100000"/>
              <a:buFont typeface="Arial"/>
              <a:buChar char="•"/>
              <a:defRPr/>
            </a:pPr>
            <a:r>
              <a:rPr kumimoji="0" lang="en-US" sz="1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Effective leadership</a:t>
            </a:r>
            <a:endParaRPr kumimoji="0" lang="en-US" sz="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685800" lvl="1" indent="-228631">
              <a:spcBef>
                <a:spcPts val="500"/>
              </a:spcBef>
              <a:buClr>
                <a:srgbClr val="415588"/>
              </a:buClr>
              <a:buSzPct val="100000"/>
              <a:buFont typeface="Arial"/>
              <a:buChar char="•"/>
              <a:defRPr/>
            </a:pPr>
            <a:r>
              <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Strong leaders that match the culture of the team and project.</a:t>
            </a:r>
            <a:endParaRPr kumimoji="0" lang="en-US" sz="3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228600" indent="-228631">
              <a:spcBef>
                <a:spcPts val="500"/>
              </a:spcBef>
              <a:buClr>
                <a:srgbClr val="415588"/>
              </a:buClr>
              <a:buSzPct val="100000"/>
              <a:buFont typeface="Arial"/>
              <a:buChar char="•"/>
              <a:defRPr/>
            </a:pPr>
            <a:r>
              <a:rPr kumimoji="0" lang="en-US" sz="1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Appropriate motivators</a:t>
            </a:r>
            <a:endParaRPr kumimoji="0" lang="en-US" sz="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685800" lvl="1" indent="-228631">
              <a:spcBef>
                <a:spcPts val="500"/>
              </a:spcBef>
              <a:buClr>
                <a:srgbClr val="415588"/>
              </a:buClr>
              <a:buSzPct val="100000"/>
              <a:buFont typeface="Arial"/>
              <a:buChar char="•"/>
              <a:defRPr/>
            </a:pPr>
            <a:r>
              <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Motivators that match the culture of the team as well as the individuals on it.</a:t>
            </a:r>
            <a:endParaRPr kumimoji="0" lang="en-US" sz="3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228600" indent="-228631">
              <a:spcBef>
                <a:spcPts val="500"/>
              </a:spcBef>
              <a:buClr>
                <a:srgbClr val="415588"/>
              </a:buClr>
              <a:buSzPct val="100000"/>
              <a:buFont typeface="Arial"/>
              <a:buChar char="•"/>
              <a:defRPr/>
            </a:pPr>
            <a:r>
              <a:rPr kumimoji="0" lang="en-US" sz="1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‘Chemistry’</a:t>
            </a:r>
            <a:endParaRPr kumimoji="0" lang="en-US" sz="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685800" lvl="1" indent="-228631">
              <a:spcBef>
                <a:spcPts val="500"/>
              </a:spcBef>
              <a:buClr>
                <a:srgbClr val="415588"/>
              </a:buClr>
              <a:buSzPct val="100000"/>
              <a:buFont typeface="Arial"/>
              <a:buChar char="•"/>
              <a:defRPr/>
            </a:pPr>
            <a:r>
              <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Chemistry is hard to define, but you’ll know it when you see it.</a:t>
            </a:r>
            <a:endParaRPr kumimoji="0" lang="en-US" sz="3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6650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Makes a Team Successful?</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639699230"/>
      </p:ext>
    </p:extLst>
  </p:cSld>
  <p:clrMapOvr>
    <a:masterClrMapping/>
  </p:clrMapOvr>
  <mc:AlternateContent xmlns:mc="http://schemas.openxmlformats.org/markup-compatibility/2006" xmlns:p14="http://schemas.microsoft.com/office/powerpoint/2010/main">
    <mc:Choice Requires="p14">
      <p:transition p14:dur="10" advTm="381792"/>
    </mc:Choice>
    <mc:Fallback xmlns="">
      <p:transition advTm="381792"/>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9980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0"/>
              </a:spcBef>
              <a:spcAft>
                <a:spcPts val="0"/>
              </a:spcAft>
              <a:buClr>
                <a:srgbClr val="415588"/>
              </a:buClr>
              <a:buSzPts val="2400"/>
              <a:buFont typeface="Arial"/>
              <a:buChar char="•"/>
              <a:tabLst/>
              <a:defRPr/>
            </a:pPr>
            <a:endParaRPr kumimoji="0" lang="en-US" sz="2400" b="1" i="0" u="none" strike="noStrike" kern="0" cap="none" spc="0" normalizeH="0" baseline="0" noProof="0" dirty="0">
              <a:ln>
                <a:noFill/>
              </a:ln>
              <a:solidFill>
                <a:srgbClr val="0070C0"/>
              </a:solidFill>
              <a:effectLst/>
              <a:uLnTx/>
              <a:uFillTx/>
              <a:latin typeface="Century Gothic"/>
              <a:ea typeface="+mn-ea"/>
              <a:cs typeface="+mn-cs"/>
              <a:sym typeface="Century Gothic"/>
            </a:endParaRPr>
          </a:p>
          <a:p>
            <a:pPr marL="228600" marR="0" lvl="0" indent="-228600" algn="l" defTabSz="914400" rtl="0" eaLnBrk="1" fontAlgn="auto" latinLnBrk="0" hangingPunct="1">
              <a:lnSpc>
                <a:spcPct val="120000"/>
              </a:lnSpc>
              <a:spcBef>
                <a:spcPts val="0"/>
              </a:spcBef>
              <a:spcAft>
                <a:spcPts val="0"/>
              </a:spcAft>
              <a:buClr>
                <a:srgbClr val="415588"/>
              </a:buClr>
              <a:buSzPts val="2400"/>
              <a:buFont typeface="Arial"/>
              <a:buChar char="•"/>
              <a:tabLst/>
              <a:defRPr/>
            </a:pPr>
            <a:endParaRPr lang="en-US" sz="2400" b="1" kern="0" dirty="0">
              <a:solidFill>
                <a:srgbClr val="0070C0"/>
              </a:solidFill>
              <a:latin typeface="Century Gothic"/>
              <a:sym typeface="Century Gothic"/>
            </a:endParaRPr>
          </a:p>
          <a:p>
            <a:pPr marL="228600" marR="0" lvl="0" indent="-228600" algn="l" defTabSz="914400" rtl="0" eaLnBrk="1" fontAlgn="auto" latinLnBrk="0" hangingPunct="1">
              <a:lnSpc>
                <a:spcPct val="120000"/>
              </a:lnSpc>
              <a:spcBef>
                <a:spcPts val="0"/>
              </a:spcBef>
              <a:spcAft>
                <a:spcPts val="0"/>
              </a:spcAft>
              <a:buClr>
                <a:srgbClr val="415588"/>
              </a:buClr>
              <a:buSzPts val="2400"/>
              <a:buFont typeface="Arial"/>
              <a:buChar char="•"/>
              <a:tabLst/>
              <a:defRPr/>
            </a:pPr>
            <a:endParaRPr kumimoji="0" lang="en-US" sz="2400" b="1" i="0" u="none" strike="noStrike" kern="0" cap="none" spc="0" normalizeH="0" baseline="0" noProof="0" dirty="0">
              <a:ln>
                <a:noFill/>
              </a:ln>
              <a:solidFill>
                <a:srgbClr val="0070C0"/>
              </a:solidFill>
              <a:effectLst/>
              <a:uLnTx/>
              <a:uFillTx/>
              <a:latin typeface="Century Gothic"/>
              <a:ea typeface="+mn-ea"/>
              <a:cs typeface="+mn-cs"/>
              <a:sym typeface="Century Gothic"/>
            </a:endParaRPr>
          </a:p>
          <a:p>
            <a:pPr marL="228600" marR="0" lvl="0" indent="-228600" algn="l" defTabSz="914400" rtl="0" eaLnBrk="1" fontAlgn="auto" latinLnBrk="0" hangingPunct="1">
              <a:lnSpc>
                <a:spcPct val="120000"/>
              </a:lnSpc>
              <a:spcBef>
                <a:spcPts val="0"/>
              </a:spcBef>
              <a:spcAft>
                <a:spcPts val="0"/>
              </a:spcAft>
              <a:buClr>
                <a:srgbClr val="415588"/>
              </a:buClr>
              <a:buSzPts val="2400"/>
              <a:buFont typeface="Arial"/>
              <a:buChar char="•"/>
              <a:tabLst/>
              <a:defRPr/>
            </a:pPr>
            <a:endParaRPr lang="en-US" sz="2400" b="1" kern="0" dirty="0">
              <a:solidFill>
                <a:srgbClr val="0070C0"/>
              </a:solidFill>
              <a:latin typeface="Century Gothic"/>
              <a:sym typeface="Century Gothic"/>
            </a:endParaRPr>
          </a:p>
          <a:p>
            <a:pPr marL="228600" marR="0" lvl="0" indent="-228600" algn="l" defTabSz="914400" rtl="0" eaLnBrk="1" fontAlgn="auto" latinLnBrk="0" hangingPunct="1">
              <a:lnSpc>
                <a:spcPct val="120000"/>
              </a:lnSpc>
              <a:spcBef>
                <a:spcPts val="0"/>
              </a:spcBef>
              <a:spcAft>
                <a:spcPts val="0"/>
              </a:spcAft>
              <a:buClr>
                <a:srgbClr val="415588"/>
              </a:buClr>
              <a:buSzPts val="2400"/>
              <a:buFont typeface="Arial"/>
              <a:buChar char="•"/>
              <a:tabLst/>
              <a:defRPr/>
            </a:pPr>
            <a:endParaRPr kumimoji="0" lang="en-US" sz="2400" b="1" i="0" u="none" strike="noStrike" kern="0" cap="none" spc="0" normalizeH="0" baseline="0" noProof="0" dirty="0">
              <a:ln>
                <a:noFill/>
              </a:ln>
              <a:solidFill>
                <a:srgbClr val="0070C0"/>
              </a:solidFill>
              <a:effectLst/>
              <a:uLnTx/>
              <a:uFillTx/>
              <a:latin typeface="Century Gothic"/>
              <a:ea typeface="+mn-ea"/>
              <a:cs typeface="+mn-cs"/>
              <a:sym typeface="Century Gothic"/>
            </a:endParaRPr>
          </a:p>
          <a:p>
            <a:pPr marL="228600" marR="0" lvl="0" indent="-228600" algn="l" defTabSz="914400" rtl="0" eaLnBrk="1" fontAlgn="auto" latinLnBrk="0" hangingPunct="1">
              <a:lnSpc>
                <a:spcPct val="120000"/>
              </a:lnSpc>
              <a:spcBef>
                <a:spcPts val="0"/>
              </a:spcBef>
              <a:spcAft>
                <a:spcPts val="0"/>
              </a:spcAft>
              <a:buClr>
                <a:srgbClr val="415588"/>
              </a:buClr>
              <a:buSzPts val="2400"/>
              <a:buFont typeface="Arial"/>
              <a:buChar char="•"/>
              <a:tabLst/>
              <a:defRPr/>
            </a:pPr>
            <a:endParaRPr lang="en-US" sz="2400" b="1" kern="0" dirty="0">
              <a:solidFill>
                <a:srgbClr val="0070C0"/>
              </a:solidFill>
              <a:latin typeface="Century Gothic"/>
              <a:sym typeface="Century Gothic"/>
            </a:endParaRPr>
          </a:p>
          <a:p>
            <a:pPr marL="228600" marR="0" lvl="0" indent="-228600" algn="l" defTabSz="914400" rtl="0" eaLnBrk="1" fontAlgn="auto" latinLnBrk="0" hangingPunct="1">
              <a:lnSpc>
                <a:spcPct val="120000"/>
              </a:lnSpc>
              <a:spcBef>
                <a:spcPts val="0"/>
              </a:spcBef>
              <a:spcAft>
                <a:spcPts val="0"/>
              </a:spcAft>
              <a:buClr>
                <a:srgbClr val="415588"/>
              </a:buClr>
              <a:buSzPts val="2400"/>
              <a:buFont typeface="Arial"/>
              <a:buChar char="•"/>
              <a:tabLst/>
              <a:defRPr/>
            </a:pPr>
            <a:endParaRPr kumimoji="0" lang="en-US" sz="2400" b="1" i="0" u="none" strike="noStrike" kern="0" cap="none" spc="0" normalizeH="0" baseline="0" noProof="0" dirty="0">
              <a:ln>
                <a:noFill/>
              </a:ln>
              <a:solidFill>
                <a:srgbClr val="0070C0"/>
              </a:solidFill>
              <a:effectLst/>
              <a:uLnTx/>
              <a:uFillTx/>
              <a:latin typeface="Century Gothic"/>
              <a:ea typeface="+mn-ea"/>
              <a:cs typeface="+mn-cs"/>
              <a:sym typeface="Century Gothic"/>
            </a:endParaRPr>
          </a:p>
          <a:p>
            <a:pPr marL="228600" marR="0" lvl="0" indent="-228600" algn="l" defTabSz="914400" rtl="0" eaLnBrk="1" fontAlgn="auto" latinLnBrk="0" hangingPunct="1">
              <a:spcBef>
                <a:spcPts val="0"/>
              </a:spcBef>
              <a:spcAft>
                <a:spcPts val="0"/>
              </a:spcAft>
              <a:buClr>
                <a:srgbClr val="415588"/>
              </a:buClr>
              <a:buSzPts val="2400"/>
              <a:buFont typeface="Arial"/>
              <a:buChar char="•"/>
              <a:tabLst/>
              <a:defRPr/>
            </a:pPr>
            <a:r>
              <a:rPr kumimoji="0" lang="en-US" sz="2400" b="1" i="0"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sym typeface="Century Gothic"/>
              </a:rPr>
              <a:t>Why this structure?</a:t>
            </a:r>
            <a:endParaRPr kumimoji="0" lang="en-US" sz="2000" b="1" i="0"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sym typeface="Century Gothic"/>
            </a:endParaRPr>
          </a:p>
          <a:p>
            <a:pPr marL="0" marR="0" lvl="0" indent="0" algn="l" defTabSz="914400" rtl="0" eaLnBrk="1" fontAlgn="auto" latinLnBrk="0" hangingPunct="1">
              <a:spcBef>
                <a:spcPts val="1000"/>
              </a:spcBef>
              <a:spcAft>
                <a:spcPts val="0"/>
              </a:spcAft>
              <a:buClr>
                <a:srgbClr val="415588"/>
              </a:buClr>
              <a:buSzPts val="2400"/>
              <a:buFont typeface="Arial"/>
              <a:buNone/>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Inexperienced team, extremely tight deadline, or organizational/ external pressures.</a:t>
            </a:r>
            <a:endPar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07795" y="1083696"/>
            <a:ext cx="691852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Common Team Structures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274;p19">
            <a:extLst>
              <a:ext uri="{FF2B5EF4-FFF2-40B4-BE49-F238E27FC236}">
                <a16:creationId xmlns:a16="http://schemas.microsoft.com/office/drawing/2014/main" id="{3E6CC9A1-ADC4-BE87-64E3-55BCB52B2DA5}"/>
              </a:ext>
            </a:extLst>
          </p:cNvPr>
          <p:cNvSpPr txBox="1">
            <a:spLocks/>
          </p:cNvSpPr>
          <p:nvPr/>
        </p:nvSpPr>
        <p:spPr>
          <a:xfrm>
            <a:off x="2850425" y="2095405"/>
            <a:ext cx="8890000" cy="2251031"/>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120000"/>
              </a:lnSpc>
              <a:spcBef>
                <a:spcPts val="1000"/>
              </a:spcBef>
              <a:spcAft>
                <a:spcPts val="0"/>
              </a:spcAft>
              <a:buClr>
                <a:schemeClr val="accent1"/>
              </a:buClr>
              <a:buSzPts val="1800"/>
              <a:buFont typeface="Arial"/>
              <a:buChar char="•"/>
              <a:defRPr sz="2000" b="0" i="0" u="none" strike="noStrike" cap="none">
                <a:solidFill>
                  <a:schemeClr val="dk1"/>
                </a:solidFill>
                <a:latin typeface="Century Gothic"/>
                <a:ea typeface="Century Gothic"/>
                <a:cs typeface="Century Gothic"/>
                <a:sym typeface="Century Gothic"/>
              </a:defRPr>
            </a:lvl1pPr>
            <a:lvl2pPr marL="914400" marR="0" lvl="1" indent="-342900" algn="l" rtl="0">
              <a:lnSpc>
                <a:spcPct val="120000"/>
              </a:lnSpc>
              <a:spcBef>
                <a:spcPts val="500"/>
              </a:spcBef>
              <a:spcAft>
                <a:spcPts val="0"/>
              </a:spcAft>
              <a:buClr>
                <a:schemeClr val="accent1"/>
              </a:buClr>
              <a:buSzPts val="1800"/>
              <a:buFont typeface="Arial"/>
              <a:buChar char="•"/>
              <a:defRPr sz="1800" b="0" i="0" u="none" strike="noStrike" cap="none">
                <a:solidFill>
                  <a:schemeClr val="dk1"/>
                </a:solidFill>
                <a:latin typeface="Century Gothic"/>
                <a:ea typeface="Century Gothic"/>
                <a:cs typeface="Century Gothic"/>
                <a:sym typeface="Century Gothic"/>
              </a:defRPr>
            </a:lvl2pPr>
            <a:lvl3pPr marL="1371600" marR="0" lvl="2" indent="-342900" algn="l" rtl="0">
              <a:lnSpc>
                <a:spcPct val="120000"/>
              </a:lnSpc>
              <a:spcBef>
                <a:spcPts val="500"/>
              </a:spcBef>
              <a:spcAft>
                <a:spcPts val="0"/>
              </a:spcAft>
              <a:buClr>
                <a:schemeClr val="accent1"/>
              </a:buClr>
              <a:buSzPts val="1800"/>
              <a:buFont typeface="Arial"/>
              <a:buChar char="•"/>
              <a:defRPr sz="1600" b="0" i="0" u="none" strike="noStrike" cap="none">
                <a:solidFill>
                  <a:schemeClr val="dk1"/>
                </a:solidFill>
                <a:latin typeface="Century Gothic"/>
                <a:ea typeface="Century Gothic"/>
                <a:cs typeface="Century Gothic"/>
                <a:sym typeface="Century Gothic"/>
              </a:defRPr>
            </a:lvl3pPr>
            <a:lvl4pPr marL="1828800" marR="0" lvl="3" indent="-342900" algn="l" rtl="0">
              <a:lnSpc>
                <a:spcPct val="120000"/>
              </a:lnSpc>
              <a:spcBef>
                <a:spcPts val="500"/>
              </a:spcBef>
              <a:spcAft>
                <a:spcPts val="0"/>
              </a:spcAft>
              <a:buClr>
                <a:schemeClr val="accent1"/>
              </a:buClr>
              <a:buSzPts val="1800"/>
              <a:buFont typeface="Arial"/>
              <a:buChar char="•"/>
              <a:defRPr sz="1400" b="0" i="0" u="none" strike="noStrike" cap="none">
                <a:solidFill>
                  <a:schemeClr val="dk1"/>
                </a:solidFill>
                <a:latin typeface="Century Gothic"/>
                <a:ea typeface="Century Gothic"/>
                <a:cs typeface="Century Gothic"/>
                <a:sym typeface="Century Gothic"/>
              </a:defRPr>
            </a:lvl4pPr>
            <a:lvl5pPr marL="2286000" marR="0" lvl="4" indent="-342900" algn="l" rtl="0">
              <a:lnSpc>
                <a:spcPct val="120000"/>
              </a:lnSpc>
              <a:spcBef>
                <a:spcPts val="500"/>
              </a:spcBef>
              <a:spcAft>
                <a:spcPts val="0"/>
              </a:spcAft>
              <a:buClr>
                <a:schemeClr val="accent1"/>
              </a:buClr>
              <a:buSzPts val="1800"/>
              <a:buFont typeface="Arial"/>
              <a:buChar char="•"/>
              <a:defRPr sz="1200" b="0" i="0" u="none" strike="noStrike" cap="none">
                <a:solidFill>
                  <a:schemeClr val="dk1"/>
                </a:solidFill>
                <a:latin typeface="Century Gothic"/>
                <a:ea typeface="Century Gothic"/>
                <a:cs typeface="Century Gothic"/>
                <a:sym typeface="Century Gothic"/>
              </a:defRPr>
            </a:lvl5pPr>
            <a:lvl6pPr marL="2743200" marR="0" lvl="5" indent="-342900" algn="l" rtl="0">
              <a:lnSpc>
                <a:spcPct val="120000"/>
              </a:lnSpc>
              <a:spcBef>
                <a:spcPts val="500"/>
              </a:spcBef>
              <a:spcAft>
                <a:spcPts val="0"/>
              </a:spcAft>
              <a:buClr>
                <a:schemeClr val="accent1"/>
              </a:buClr>
              <a:buSzPts val="1800"/>
              <a:buFont typeface="Arial"/>
              <a:buChar char="•"/>
              <a:defRPr sz="1200" b="0" i="0" u="none" strike="noStrike" cap="none">
                <a:solidFill>
                  <a:schemeClr val="dk1"/>
                </a:solidFill>
                <a:latin typeface="Century Gothic"/>
                <a:ea typeface="Century Gothic"/>
                <a:cs typeface="Century Gothic"/>
                <a:sym typeface="Century Gothic"/>
              </a:defRPr>
            </a:lvl6pPr>
            <a:lvl7pPr marL="3200400" marR="0" lvl="6" indent="-342900" algn="l" rtl="0">
              <a:lnSpc>
                <a:spcPct val="120000"/>
              </a:lnSpc>
              <a:spcBef>
                <a:spcPts val="500"/>
              </a:spcBef>
              <a:spcAft>
                <a:spcPts val="0"/>
              </a:spcAft>
              <a:buClr>
                <a:schemeClr val="accent1"/>
              </a:buClr>
              <a:buSzPts val="1800"/>
              <a:buFont typeface="Arial"/>
              <a:buChar char="•"/>
              <a:defRPr sz="1200" b="0" i="0" u="none" strike="noStrike" cap="none">
                <a:solidFill>
                  <a:schemeClr val="dk1"/>
                </a:solidFill>
                <a:latin typeface="Century Gothic"/>
                <a:ea typeface="Century Gothic"/>
                <a:cs typeface="Century Gothic"/>
                <a:sym typeface="Century Gothic"/>
              </a:defRPr>
            </a:lvl7pPr>
            <a:lvl8pPr marL="3657600" marR="0" lvl="7" indent="-342900" algn="l" rtl="0">
              <a:lnSpc>
                <a:spcPct val="120000"/>
              </a:lnSpc>
              <a:spcBef>
                <a:spcPts val="500"/>
              </a:spcBef>
              <a:spcAft>
                <a:spcPts val="0"/>
              </a:spcAft>
              <a:buClr>
                <a:schemeClr val="accent1"/>
              </a:buClr>
              <a:buSzPts val="1800"/>
              <a:buFont typeface="Arial"/>
              <a:buChar char="•"/>
              <a:defRPr sz="1200" b="0" i="0" u="none" strike="noStrike" cap="none">
                <a:solidFill>
                  <a:schemeClr val="dk1"/>
                </a:solidFill>
                <a:latin typeface="Century Gothic"/>
                <a:ea typeface="Century Gothic"/>
                <a:cs typeface="Century Gothic"/>
                <a:sym typeface="Century Gothic"/>
              </a:defRPr>
            </a:lvl8pPr>
            <a:lvl9pPr marL="4114800" marR="0" lvl="8" indent="-342900" algn="l" rtl="0">
              <a:lnSpc>
                <a:spcPct val="120000"/>
              </a:lnSpc>
              <a:spcBef>
                <a:spcPts val="500"/>
              </a:spcBef>
              <a:spcAft>
                <a:spcPts val="0"/>
              </a:spcAft>
              <a:buClr>
                <a:schemeClr val="accent1"/>
              </a:buClr>
              <a:buSzPts val="1800"/>
              <a:buFont typeface="Arial"/>
              <a:buChar char="•"/>
              <a:defRPr sz="1200" b="0" i="0" u="none" strike="noStrike" cap="none">
                <a:solidFill>
                  <a:schemeClr val="dk1"/>
                </a:solidFill>
                <a:latin typeface="Century Gothic"/>
                <a:ea typeface="Century Gothic"/>
                <a:cs typeface="Century Gothic"/>
                <a:sym typeface="Century Gothic"/>
              </a:defRPr>
            </a:lvl9pPr>
          </a:lstStyle>
          <a:p>
            <a:pPr marL="0" marR="0" lvl="0" indent="0" algn="l" defTabSz="914400" rtl="0" eaLnBrk="1" fontAlgn="auto" latinLnBrk="0" hangingPunct="1">
              <a:lnSpc>
                <a:spcPct val="100000"/>
              </a:lnSpc>
              <a:spcBef>
                <a:spcPts val="0"/>
              </a:spcBef>
              <a:spcAft>
                <a:spcPts val="0"/>
              </a:spcAft>
              <a:buClr>
                <a:srgbClr val="415588"/>
              </a:buClr>
              <a:buSzPts val="2400"/>
              <a:buFont typeface="Arial"/>
              <a:buNone/>
              <a:tabLst/>
              <a:defRPr/>
            </a:pPr>
            <a:r>
              <a:rPr kumimoji="0" lang="en-US" sz="2400" b="1" i="0" u="none" strike="noStrike" kern="0" cap="none" spc="0" normalizeH="0" baseline="0" noProof="0" dirty="0">
                <a:ln>
                  <a:noFill/>
                </a:ln>
                <a:solidFill>
                  <a:srgbClr val="0070C0"/>
                </a:solidFill>
                <a:effectLst/>
                <a:highlight>
                  <a:srgbClr val="F5FAA4"/>
                </a:highlight>
                <a:uLnTx/>
                <a:uFillTx/>
                <a:latin typeface="Times New Roman" panose="02020603050405020304" pitchFamily="18" charset="0"/>
                <a:cs typeface="Times New Roman" panose="02020603050405020304" pitchFamily="18" charset="0"/>
                <a:sym typeface="Century Gothic"/>
              </a:rPr>
              <a:t>1-Top-Down Teams</a:t>
            </a:r>
            <a:endParaRPr kumimoji="0" lang="en-US" sz="2000" b="0" i="0"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sym typeface="Century Gothic"/>
            </a:endParaRPr>
          </a:p>
          <a:p>
            <a:pPr marL="228600" marR="0" lvl="0" indent="-228600" algn="l" defTabSz="914400" rtl="0" eaLnBrk="1" fontAlgn="auto" latinLnBrk="0" hangingPunct="1">
              <a:lnSpc>
                <a:spcPct val="100000"/>
              </a:lnSpc>
              <a:spcBef>
                <a:spcPts val="1000"/>
              </a:spcBef>
              <a:spcAft>
                <a:spcPts val="0"/>
              </a:spcAft>
              <a:buClr>
                <a:srgbClr val="415588"/>
              </a:buClr>
              <a:buSzPts val="24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‘Classic’ team structure.</a:t>
            </a:r>
            <a:endPar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228600" marR="0" lvl="0" indent="-228600" algn="l" defTabSz="914400" rtl="0" eaLnBrk="1" fontAlgn="auto" latinLnBrk="0" hangingPunct="1">
              <a:lnSpc>
                <a:spcPct val="100000"/>
              </a:lnSpc>
              <a:spcBef>
                <a:spcPts val="1000"/>
              </a:spcBef>
              <a:spcAft>
                <a:spcPts val="0"/>
              </a:spcAft>
              <a:buClr>
                <a:srgbClr val="415588"/>
              </a:buClr>
              <a:buSzPts val="24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Team members’ </a:t>
            </a: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attachment is to the ‘boss</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who is primarily responsible for the success of the project (and can be singularly responsible for its failure).</a:t>
            </a:r>
            <a:endPar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228600" marR="0" lvl="0" indent="-228600" algn="l" defTabSz="914400" rtl="0" eaLnBrk="1" fontAlgn="auto" latinLnBrk="0" hangingPunct="1">
              <a:lnSpc>
                <a:spcPct val="100000"/>
              </a:lnSpc>
              <a:spcBef>
                <a:spcPts val="1000"/>
              </a:spcBef>
              <a:spcAft>
                <a:spcPts val="0"/>
              </a:spcAft>
              <a:buClr>
                <a:srgbClr val="415588"/>
              </a:buClr>
              <a:buSzPts val="2400"/>
              <a:buFont typeface="Arial"/>
              <a:buChar char="•"/>
              <a:tabLst/>
              <a:defRPr/>
            </a:pPr>
            <a:r>
              <a:rPr kumimoji="0" lang="en-US" sz="24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sym typeface="Century Gothic"/>
              </a:rPr>
              <a:t>Not necessarily an authoritarian style of leadership.</a:t>
            </a:r>
          </a:p>
          <a:p>
            <a:pPr marL="0" marR="0" lvl="0" indent="0" algn="l" defTabSz="914400" rtl="0" eaLnBrk="1" fontAlgn="auto" latinLnBrk="0" hangingPunct="1">
              <a:lnSpc>
                <a:spcPct val="120000"/>
              </a:lnSpc>
              <a:spcBef>
                <a:spcPts val="1000"/>
              </a:spcBef>
              <a:spcAft>
                <a:spcPts val="0"/>
              </a:spcAft>
              <a:buClr>
                <a:srgbClr val="415588"/>
              </a:buClr>
              <a:buSzPts val="2400"/>
              <a:buNone/>
              <a:tabLst/>
              <a:defRPr/>
            </a:pPr>
            <a:endParaRPr lang="en-US" sz="2400" b="1" kern="0" dirty="0">
              <a:solidFill>
                <a:srgbClr val="00B0F0"/>
              </a:solidFill>
            </a:endParaRPr>
          </a:p>
        </p:txBody>
      </p:sp>
      <p:pic>
        <p:nvPicPr>
          <p:cNvPr id="9" name="Google Shape;275;p19" descr="C:\Users\sam\Dropbox\Books\Project Team Leadership and Communication\curriculum\images\TeamStructure1.png">
            <a:extLst>
              <a:ext uri="{FF2B5EF4-FFF2-40B4-BE49-F238E27FC236}">
                <a16:creationId xmlns:a16="http://schemas.microsoft.com/office/drawing/2014/main" id="{31F383B3-9610-700B-80B3-5FFCF9011B3D}"/>
              </a:ext>
            </a:extLst>
          </p:cNvPr>
          <p:cNvPicPr preferRelativeResize="0"/>
          <p:nvPr/>
        </p:nvPicPr>
        <p:blipFill rotWithShape="1">
          <a:blip r:embed="rId3">
            <a:alphaModFix/>
          </a:blip>
          <a:srcRect/>
          <a:stretch/>
        </p:blipFill>
        <p:spPr>
          <a:xfrm>
            <a:off x="713932" y="2184493"/>
            <a:ext cx="1884663" cy="1441450"/>
          </a:xfrm>
          <a:prstGeom prst="rect">
            <a:avLst/>
          </a:prstGeom>
          <a:noFill/>
          <a:ln>
            <a:noFill/>
          </a:ln>
        </p:spPr>
      </p:pic>
    </p:spTree>
    <p:extLst>
      <p:ext uri="{BB962C8B-B14F-4D97-AF65-F5344CB8AC3E}">
        <p14:creationId xmlns:p14="http://schemas.microsoft.com/office/powerpoint/2010/main" val="1329199877"/>
      </p:ext>
    </p:extLst>
  </p:cSld>
  <p:clrMapOvr>
    <a:masterClrMapping/>
  </p:clrMapOvr>
  <mc:AlternateContent xmlns:mc="http://schemas.openxmlformats.org/markup-compatibility/2006" xmlns:p14="http://schemas.microsoft.com/office/powerpoint/2010/main">
    <mc:Choice Requires="p14">
      <p:transition p14:dur="10" advTm="203968"/>
    </mc:Choice>
    <mc:Fallback xmlns="">
      <p:transition advTm="20396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136671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spcBef>
                <a:spcPts val="0"/>
              </a:spcBef>
              <a:spcAft>
                <a:spcPts val="0"/>
              </a:spcAft>
              <a:buClr>
                <a:srgbClr val="415588"/>
              </a:buClr>
              <a:buSzPts val="2000"/>
              <a:buFont typeface="Arial"/>
              <a:buNone/>
              <a:tabLst/>
              <a:defRPr/>
            </a:pPr>
            <a:r>
              <a:rPr kumimoji="0" lang="en-US" sz="2400" b="1" i="0"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sym typeface="Century Gothic"/>
              </a:rPr>
              <a:t>2- Interdisciplinary Teams</a:t>
            </a:r>
            <a:endParaRPr kumimoji="0" lang="en-US" sz="2400" b="0" i="0"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sym typeface="Century Gothic"/>
            </a:endParaRPr>
          </a:p>
          <a:p>
            <a:pPr marL="228600" marR="0" lvl="0" indent="-228600" algn="l" defTabSz="914400" rtl="0" eaLnBrk="1" fontAlgn="auto" latinLnBrk="0" hangingPunct="1">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Characterized by </a:t>
            </a: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equal status of each team member</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who are each concerned with the success of the project.</a:t>
            </a:r>
          </a:p>
          <a:p>
            <a:pPr marL="228600" marR="0" lvl="0" indent="-228600" algn="l" defTabSz="914400" rtl="0" eaLnBrk="1" fontAlgn="auto" latinLnBrk="0" hangingPunct="1">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Each team member has one or more specialties/skillsets.</a:t>
            </a:r>
          </a:p>
          <a:p>
            <a:pPr marL="228600" marR="0" lvl="0" indent="-228600" algn="l" defTabSz="914400" rtl="0" eaLnBrk="1" fontAlgn="auto" latinLnBrk="0" hangingPunct="1">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Decisions are often made at the group level.</a:t>
            </a:r>
          </a:p>
          <a:p>
            <a:pPr marL="228600" marR="0" lvl="0" indent="-228600" algn="l" defTabSz="914400" rtl="0" eaLnBrk="1" fontAlgn="auto" latinLnBrk="0" hangingPunct="1">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Leader is an equal with organizational/communication skillsets.</a:t>
            </a:r>
          </a:p>
          <a:p>
            <a:pPr marR="0" lvl="0" algn="l" defTabSz="914400" rtl="0" eaLnBrk="1" fontAlgn="auto" latinLnBrk="0" hangingPunct="1">
              <a:spcBef>
                <a:spcPts val="1000"/>
              </a:spcBef>
              <a:spcAft>
                <a:spcPts val="0"/>
              </a:spcAft>
              <a:buClr>
                <a:srgbClr val="415588"/>
              </a:buClr>
              <a:buSzPts val="2000"/>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a:t>
            </a: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equality of members</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a:t>
            </a: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48836"/>
            <a:ext cx="484314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Common Team Structures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286;p20" descr="C:\Users\sam\Dropbox\Books\Project Team Leadership and Communication\curriculum\images\TeamStructure2.png">
            <a:extLst>
              <a:ext uri="{FF2B5EF4-FFF2-40B4-BE49-F238E27FC236}">
                <a16:creationId xmlns:a16="http://schemas.microsoft.com/office/drawing/2014/main" id="{AA196E62-3670-CE5C-8FAF-58D6B1AB40C3}"/>
              </a:ext>
            </a:extLst>
          </p:cNvPr>
          <p:cNvPicPr preferRelativeResize="0"/>
          <p:nvPr/>
        </p:nvPicPr>
        <p:blipFill rotWithShape="1">
          <a:blip r:embed="rId3">
            <a:alphaModFix/>
          </a:blip>
          <a:srcRect/>
          <a:stretch/>
        </p:blipFill>
        <p:spPr>
          <a:xfrm>
            <a:off x="9092020" y="3616392"/>
            <a:ext cx="2201291" cy="2162267"/>
          </a:xfrm>
          <a:prstGeom prst="rect">
            <a:avLst/>
          </a:prstGeom>
          <a:noFill/>
          <a:ln>
            <a:noFill/>
          </a:ln>
        </p:spPr>
      </p:pic>
    </p:spTree>
    <p:extLst>
      <p:ext uri="{BB962C8B-B14F-4D97-AF65-F5344CB8AC3E}">
        <p14:creationId xmlns:p14="http://schemas.microsoft.com/office/powerpoint/2010/main" val="1803372986"/>
      </p:ext>
    </p:extLst>
  </p:cSld>
  <p:clrMapOvr>
    <a:masterClrMapping/>
  </p:clrMapOvr>
  <mc:AlternateContent xmlns:mc="http://schemas.openxmlformats.org/markup-compatibility/2006" xmlns:p14="http://schemas.microsoft.com/office/powerpoint/2010/main">
    <mc:Choice Requires="p14">
      <p:transition p14:dur="10" advTm="115168"/>
    </mc:Choice>
    <mc:Fallback xmlns="">
      <p:transition advTm="115168"/>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107397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rtl="0">
              <a:spcBef>
                <a:spcPts val="0"/>
              </a:spcBef>
              <a:spcAft>
                <a:spcPts val="0"/>
              </a:spcAft>
              <a:buClr>
                <a:srgbClr val="2B2F33"/>
              </a:buClr>
              <a:buSzPts val="2000"/>
            </a:pPr>
            <a:endParaRPr lang="en-US" sz="1400" dirty="0">
              <a:solidFill>
                <a:srgbClr val="00206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48836"/>
            <a:ext cx="523356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Common Team Structures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295;p21" descr="C:\Users\sam\Dropbox\Books\Project Team Leadership and Communication\curriculum\images\TeamStructure3.png">
            <a:extLst>
              <a:ext uri="{FF2B5EF4-FFF2-40B4-BE49-F238E27FC236}">
                <a16:creationId xmlns:a16="http://schemas.microsoft.com/office/drawing/2014/main" id="{AD9D9ACF-D0D3-4E66-3E96-9D8A032EA9CD}"/>
              </a:ext>
            </a:extLst>
          </p:cNvPr>
          <p:cNvPicPr preferRelativeResize="0"/>
          <p:nvPr/>
        </p:nvPicPr>
        <p:blipFill rotWithShape="1">
          <a:blip r:embed="rId3">
            <a:alphaModFix/>
          </a:blip>
          <a:srcRect/>
          <a:stretch/>
        </p:blipFill>
        <p:spPr>
          <a:xfrm>
            <a:off x="1207634" y="2209499"/>
            <a:ext cx="2383743" cy="1128804"/>
          </a:xfrm>
          <a:prstGeom prst="rect">
            <a:avLst/>
          </a:prstGeom>
          <a:noFill/>
          <a:ln>
            <a:noFill/>
          </a:ln>
        </p:spPr>
      </p:pic>
      <p:sp>
        <p:nvSpPr>
          <p:cNvPr id="9" name="Google Shape;297;p21">
            <a:extLst>
              <a:ext uri="{FF2B5EF4-FFF2-40B4-BE49-F238E27FC236}">
                <a16:creationId xmlns:a16="http://schemas.microsoft.com/office/drawing/2014/main" id="{84C22C11-E188-8EAE-9A23-78F48C01713D}"/>
              </a:ext>
            </a:extLst>
          </p:cNvPr>
          <p:cNvSpPr txBox="1">
            <a:spLocks/>
          </p:cNvSpPr>
          <p:nvPr/>
        </p:nvSpPr>
        <p:spPr>
          <a:xfrm>
            <a:off x="1153149" y="4144397"/>
            <a:ext cx="5136243" cy="1619752"/>
          </a:xfrm>
          <a:prstGeom prst="rect">
            <a:avLst/>
          </a:prstGeom>
          <a:noFill/>
          <a:ln>
            <a:noFill/>
          </a:ln>
        </p:spPr>
        <p:txBody>
          <a:bodyPr spcFirstLastPara="1" wrap="square" lIns="91425" tIns="45700" rIns="91425" bIns="45700" anchor="t" anchorCtr="0">
            <a:normAutofit fontScale="85000" lnSpcReduction="10000"/>
          </a:bodyPr>
          <a:lstStyle>
            <a:defPPr marR="0" lvl="0" algn="l" rtl="0">
              <a:lnSpc>
                <a:spcPct val="100000"/>
              </a:lnSpc>
              <a:spcBef>
                <a:spcPts val="0"/>
              </a:spcBef>
              <a:spcAft>
                <a:spcPts val="0"/>
              </a:spcAft>
            </a:defPPr>
            <a:lvl1pPr marL="457200" marR="0" lvl="0" indent="-342900" algn="l" rtl="0">
              <a:lnSpc>
                <a:spcPct val="120000"/>
              </a:lnSpc>
              <a:spcBef>
                <a:spcPts val="1000"/>
              </a:spcBef>
              <a:spcAft>
                <a:spcPts val="0"/>
              </a:spcAft>
              <a:buClr>
                <a:schemeClr val="accent1"/>
              </a:buClr>
              <a:buSzPts val="1800"/>
              <a:buFont typeface="Arial"/>
              <a:buChar char="•"/>
              <a:defRPr sz="2000" b="0" i="0" u="none" strike="noStrike" cap="none">
                <a:solidFill>
                  <a:schemeClr val="dk1"/>
                </a:solidFill>
                <a:latin typeface="Century Gothic"/>
                <a:ea typeface="Century Gothic"/>
                <a:cs typeface="Century Gothic"/>
                <a:sym typeface="Century Gothic"/>
              </a:defRPr>
            </a:lvl1pPr>
            <a:lvl2pPr marL="914400" marR="0" lvl="1" indent="-342900" algn="l" rtl="0">
              <a:lnSpc>
                <a:spcPct val="120000"/>
              </a:lnSpc>
              <a:spcBef>
                <a:spcPts val="500"/>
              </a:spcBef>
              <a:spcAft>
                <a:spcPts val="0"/>
              </a:spcAft>
              <a:buClr>
                <a:schemeClr val="accent1"/>
              </a:buClr>
              <a:buSzPts val="1800"/>
              <a:buFont typeface="Arial"/>
              <a:buChar char="•"/>
              <a:defRPr sz="1800" b="0" i="0" u="none" strike="noStrike" cap="none">
                <a:solidFill>
                  <a:schemeClr val="dk1"/>
                </a:solidFill>
                <a:latin typeface="Century Gothic"/>
                <a:ea typeface="Century Gothic"/>
                <a:cs typeface="Century Gothic"/>
                <a:sym typeface="Century Gothic"/>
              </a:defRPr>
            </a:lvl2pPr>
            <a:lvl3pPr marL="1371600" marR="0" lvl="2" indent="-342900" algn="l" rtl="0">
              <a:lnSpc>
                <a:spcPct val="120000"/>
              </a:lnSpc>
              <a:spcBef>
                <a:spcPts val="500"/>
              </a:spcBef>
              <a:spcAft>
                <a:spcPts val="0"/>
              </a:spcAft>
              <a:buClr>
                <a:schemeClr val="accent1"/>
              </a:buClr>
              <a:buSzPts val="1800"/>
              <a:buFont typeface="Arial"/>
              <a:buChar char="•"/>
              <a:defRPr sz="1600" b="0" i="0" u="none" strike="noStrike" cap="none">
                <a:solidFill>
                  <a:schemeClr val="dk1"/>
                </a:solidFill>
                <a:latin typeface="Century Gothic"/>
                <a:ea typeface="Century Gothic"/>
                <a:cs typeface="Century Gothic"/>
                <a:sym typeface="Century Gothic"/>
              </a:defRPr>
            </a:lvl3pPr>
            <a:lvl4pPr marL="1828800" marR="0" lvl="3" indent="-342900" algn="l" rtl="0">
              <a:lnSpc>
                <a:spcPct val="120000"/>
              </a:lnSpc>
              <a:spcBef>
                <a:spcPts val="500"/>
              </a:spcBef>
              <a:spcAft>
                <a:spcPts val="0"/>
              </a:spcAft>
              <a:buClr>
                <a:schemeClr val="accent1"/>
              </a:buClr>
              <a:buSzPts val="1800"/>
              <a:buFont typeface="Arial"/>
              <a:buChar char="•"/>
              <a:defRPr sz="1400" b="0" i="0" u="none" strike="noStrike" cap="none">
                <a:solidFill>
                  <a:schemeClr val="dk1"/>
                </a:solidFill>
                <a:latin typeface="Century Gothic"/>
                <a:ea typeface="Century Gothic"/>
                <a:cs typeface="Century Gothic"/>
                <a:sym typeface="Century Gothic"/>
              </a:defRPr>
            </a:lvl4pPr>
            <a:lvl5pPr marL="2286000" marR="0" lvl="4" indent="-342900" algn="l" rtl="0">
              <a:lnSpc>
                <a:spcPct val="120000"/>
              </a:lnSpc>
              <a:spcBef>
                <a:spcPts val="500"/>
              </a:spcBef>
              <a:spcAft>
                <a:spcPts val="0"/>
              </a:spcAft>
              <a:buClr>
                <a:schemeClr val="accent1"/>
              </a:buClr>
              <a:buSzPts val="1800"/>
              <a:buFont typeface="Arial"/>
              <a:buChar char="•"/>
              <a:defRPr sz="1200" b="0" i="0" u="none" strike="noStrike" cap="none">
                <a:solidFill>
                  <a:schemeClr val="dk1"/>
                </a:solidFill>
                <a:latin typeface="Century Gothic"/>
                <a:ea typeface="Century Gothic"/>
                <a:cs typeface="Century Gothic"/>
                <a:sym typeface="Century Gothic"/>
              </a:defRPr>
            </a:lvl5pPr>
            <a:lvl6pPr marL="2743200" marR="0" lvl="5" indent="-342900" algn="l" rtl="0">
              <a:lnSpc>
                <a:spcPct val="120000"/>
              </a:lnSpc>
              <a:spcBef>
                <a:spcPts val="500"/>
              </a:spcBef>
              <a:spcAft>
                <a:spcPts val="0"/>
              </a:spcAft>
              <a:buClr>
                <a:schemeClr val="accent1"/>
              </a:buClr>
              <a:buSzPts val="1800"/>
              <a:buFont typeface="Arial"/>
              <a:buChar char="•"/>
              <a:defRPr sz="1200" b="0" i="0" u="none" strike="noStrike" cap="none">
                <a:solidFill>
                  <a:schemeClr val="dk1"/>
                </a:solidFill>
                <a:latin typeface="Century Gothic"/>
                <a:ea typeface="Century Gothic"/>
                <a:cs typeface="Century Gothic"/>
                <a:sym typeface="Century Gothic"/>
              </a:defRPr>
            </a:lvl6pPr>
            <a:lvl7pPr marL="3200400" marR="0" lvl="6" indent="-342900" algn="l" rtl="0">
              <a:lnSpc>
                <a:spcPct val="120000"/>
              </a:lnSpc>
              <a:spcBef>
                <a:spcPts val="500"/>
              </a:spcBef>
              <a:spcAft>
                <a:spcPts val="0"/>
              </a:spcAft>
              <a:buClr>
                <a:schemeClr val="accent1"/>
              </a:buClr>
              <a:buSzPts val="1800"/>
              <a:buFont typeface="Arial"/>
              <a:buChar char="•"/>
              <a:defRPr sz="1200" b="0" i="0" u="none" strike="noStrike" cap="none">
                <a:solidFill>
                  <a:schemeClr val="dk1"/>
                </a:solidFill>
                <a:latin typeface="Century Gothic"/>
                <a:ea typeface="Century Gothic"/>
                <a:cs typeface="Century Gothic"/>
                <a:sym typeface="Century Gothic"/>
              </a:defRPr>
            </a:lvl7pPr>
            <a:lvl8pPr marL="3657600" marR="0" lvl="7" indent="-342900" algn="l" rtl="0">
              <a:lnSpc>
                <a:spcPct val="120000"/>
              </a:lnSpc>
              <a:spcBef>
                <a:spcPts val="500"/>
              </a:spcBef>
              <a:spcAft>
                <a:spcPts val="0"/>
              </a:spcAft>
              <a:buClr>
                <a:schemeClr val="accent1"/>
              </a:buClr>
              <a:buSzPts val="1800"/>
              <a:buFont typeface="Arial"/>
              <a:buChar char="•"/>
              <a:defRPr sz="1200" b="0" i="0" u="none" strike="noStrike" cap="none">
                <a:solidFill>
                  <a:schemeClr val="dk1"/>
                </a:solidFill>
                <a:latin typeface="Century Gothic"/>
                <a:ea typeface="Century Gothic"/>
                <a:cs typeface="Century Gothic"/>
                <a:sym typeface="Century Gothic"/>
              </a:defRPr>
            </a:lvl8pPr>
            <a:lvl9pPr marL="4114800" marR="0" lvl="8" indent="-342900" algn="l" rtl="0">
              <a:lnSpc>
                <a:spcPct val="120000"/>
              </a:lnSpc>
              <a:spcBef>
                <a:spcPts val="500"/>
              </a:spcBef>
              <a:spcAft>
                <a:spcPts val="0"/>
              </a:spcAft>
              <a:buClr>
                <a:schemeClr val="accent1"/>
              </a:buClr>
              <a:buSzPts val="1800"/>
              <a:buFont typeface="Arial"/>
              <a:buChar char="•"/>
              <a:defRPr sz="1200" b="0" i="0" u="none" strike="noStrike" cap="none">
                <a:solidFill>
                  <a:schemeClr val="dk1"/>
                </a:solidFill>
                <a:latin typeface="Century Gothic"/>
                <a:ea typeface="Century Gothic"/>
                <a:cs typeface="Century Gothic"/>
                <a:sym typeface="Century Gothic"/>
              </a:defRPr>
            </a:lvl9pPr>
          </a:lstStyle>
          <a:p>
            <a:pPr marL="0" marR="0" lvl="0" indent="0" algn="l" defTabSz="914400" rtl="0" eaLnBrk="1" fontAlgn="auto" latinLnBrk="0" hangingPunct="1">
              <a:lnSpc>
                <a:spcPct val="120000"/>
              </a:lnSpc>
              <a:spcBef>
                <a:spcPts val="0"/>
              </a:spcBef>
              <a:spcAft>
                <a:spcPts val="0"/>
              </a:spcAft>
              <a:buClr>
                <a:srgbClr val="415588"/>
              </a:buClr>
              <a:buSzPct val="100000"/>
              <a:buFont typeface="Arial"/>
              <a:buNone/>
              <a:tabLst/>
              <a:defRPr/>
            </a:pPr>
            <a:r>
              <a:rPr kumimoji="0" lang="en-US" sz="1800" b="1" i="0"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sym typeface="Century Gothic"/>
              </a:rPr>
              <a:t>4- Large and Variable-Structure Teams</a:t>
            </a:r>
            <a:endParaRPr kumimoji="0" lang="en-US" sz="1800" b="0" i="0"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sym typeface="Century Gothic"/>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a:buChar char="•"/>
              <a:tabLst/>
              <a:defRPr/>
            </a:pPr>
            <a:r>
              <a:rPr kumimoji="0" lang="en-US" sz="18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Teams can </a:t>
            </a:r>
            <a:r>
              <a:rPr kumimoji="0" lang="en-US" sz="18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vary in size, structure, and stability.</a:t>
            </a:r>
            <a:endParaRPr kumimoji="0" lang="en-US" sz="18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a:buChar char="•"/>
              <a:tabLst/>
              <a:defRPr/>
            </a:pPr>
            <a:r>
              <a:rPr kumimoji="0" lang="en-US" sz="18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Difficult to organize and track efficiently.</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a:buChar char="•"/>
              <a:tabLst/>
              <a:defRPr/>
            </a:pPr>
            <a:r>
              <a:rPr kumimoji="0" lang="en-US" sz="18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Moving or adding team members efficiently is also difficult.</a:t>
            </a:r>
          </a:p>
        </p:txBody>
      </p:sp>
      <p:sp>
        <p:nvSpPr>
          <p:cNvPr id="11" name="Google Shape;298;p21">
            <a:extLst>
              <a:ext uri="{FF2B5EF4-FFF2-40B4-BE49-F238E27FC236}">
                <a16:creationId xmlns:a16="http://schemas.microsoft.com/office/drawing/2014/main" id="{1D2F7C62-4355-D60A-1318-1B119FA35691}"/>
              </a:ext>
            </a:extLst>
          </p:cNvPr>
          <p:cNvSpPr txBox="1">
            <a:spLocks/>
          </p:cNvSpPr>
          <p:nvPr/>
        </p:nvSpPr>
        <p:spPr>
          <a:xfrm>
            <a:off x="4150638" y="2092473"/>
            <a:ext cx="6827183" cy="1527920"/>
          </a:xfrm>
          <a:prstGeom prst="rect">
            <a:avLst/>
          </a:prstGeom>
          <a:noFill/>
          <a:ln>
            <a:noFill/>
          </a:ln>
        </p:spPr>
        <p:txBody>
          <a:bodyPr spcFirstLastPara="1" wrap="square" lIns="91425" tIns="45700" rIns="91425" bIns="45700" anchor="t" anchorCtr="0">
            <a:normAutofit fontScale="92500" lnSpcReduction="20000"/>
          </a:bodyPr>
          <a:lstStyle>
            <a:defPPr marR="0" lvl="0" algn="l" rtl="0">
              <a:lnSpc>
                <a:spcPct val="100000"/>
              </a:lnSpc>
              <a:spcBef>
                <a:spcPts val="0"/>
              </a:spcBef>
              <a:spcAft>
                <a:spcPts val="0"/>
              </a:spcAft>
            </a:defPPr>
            <a:lvl1pPr marL="457200" marR="0" lvl="0" indent="-342900" algn="l" rtl="0">
              <a:lnSpc>
                <a:spcPct val="120000"/>
              </a:lnSpc>
              <a:spcBef>
                <a:spcPts val="1000"/>
              </a:spcBef>
              <a:spcAft>
                <a:spcPts val="0"/>
              </a:spcAft>
              <a:buClr>
                <a:schemeClr val="accent1"/>
              </a:buClr>
              <a:buSzPts val="1800"/>
              <a:buFont typeface="Arial"/>
              <a:buChar char="•"/>
              <a:defRPr sz="2000" b="0" i="0" u="none" strike="noStrike" cap="none">
                <a:solidFill>
                  <a:schemeClr val="dk1"/>
                </a:solidFill>
                <a:latin typeface="Century Gothic"/>
                <a:ea typeface="Century Gothic"/>
                <a:cs typeface="Century Gothic"/>
                <a:sym typeface="Century Gothic"/>
              </a:defRPr>
            </a:lvl1pPr>
            <a:lvl2pPr marL="914400" marR="0" lvl="1" indent="-342900" algn="l" rtl="0">
              <a:lnSpc>
                <a:spcPct val="120000"/>
              </a:lnSpc>
              <a:spcBef>
                <a:spcPts val="500"/>
              </a:spcBef>
              <a:spcAft>
                <a:spcPts val="0"/>
              </a:spcAft>
              <a:buClr>
                <a:schemeClr val="accent1"/>
              </a:buClr>
              <a:buSzPts val="1800"/>
              <a:buFont typeface="Arial"/>
              <a:buChar char="•"/>
              <a:defRPr sz="1800" b="0" i="0" u="none" strike="noStrike" cap="none">
                <a:solidFill>
                  <a:schemeClr val="dk1"/>
                </a:solidFill>
                <a:latin typeface="Century Gothic"/>
                <a:ea typeface="Century Gothic"/>
                <a:cs typeface="Century Gothic"/>
                <a:sym typeface="Century Gothic"/>
              </a:defRPr>
            </a:lvl2pPr>
            <a:lvl3pPr marL="1371600" marR="0" lvl="2" indent="-342900" algn="l" rtl="0">
              <a:lnSpc>
                <a:spcPct val="120000"/>
              </a:lnSpc>
              <a:spcBef>
                <a:spcPts val="500"/>
              </a:spcBef>
              <a:spcAft>
                <a:spcPts val="0"/>
              </a:spcAft>
              <a:buClr>
                <a:schemeClr val="accent1"/>
              </a:buClr>
              <a:buSzPts val="1800"/>
              <a:buFont typeface="Arial"/>
              <a:buChar char="•"/>
              <a:defRPr sz="1600" b="0" i="0" u="none" strike="noStrike" cap="none">
                <a:solidFill>
                  <a:schemeClr val="dk1"/>
                </a:solidFill>
                <a:latin typeface="Century Gothic"/>
                <a:ea typeface="Century Gothic"/>
                <a:cs typeface="Century Gothic"/>
                <a:sym typeface="Century Gothic"/>
              </a:defRPr>
            </a:lvl3pPr>
            <a:lvl4pPr marL="1828800" marR="0" lvl="3" indent="-342900" algn="l" rtl="0">
              <a:lnSpc>
                <a:spcPct val="120000"/>
              </a:lnSpc>
              <a:spcBef>
                <a:spcPts val="500"/>
              </a:spcBef>
              <a:spcAft>
                <a:spcPts val="0"/>
              </a:spcAft>
              <a:buClr>
                <a:schemeClr val="accent1"/>
              </a:buClr>
              <a:buSzPts val="1800"/>
              <a:buFont typeface="Arial"/>
              <a:buChar char="•"/>
              <a:defRPr sz="1400" b="0" i="0" u="none" strike="noStrike" cap="none">
                <a:solidFill>
                  <a:schemeClr val="dk1"/>
                </a:solidFill>
                <a:latin typeface="Century Gothic"/>
                <a:ea typeface="Century Gothic"/>
                <a:cs typeface="Century Gothic"/>
                <a:sym typeface="Century Gothic"/>
              </a:defRPr>
            </a:lvl4pPr>
            <a:lvl5pPr marL="2286000" marR="0" lvl="4" indent="-342900" algn="l" rtl="0">
              <a:lnSpc>
                <a:spcPct val="120000"/>
              </a:lnSpc>
              <a:spcBef>
                <a:spcPts val="500"/>
              </a:spcBef>
              <a:spcAft>
                <a:spcPts val="0"/>
              </a:spcAft>
              <a:buClr>
                <a:schemeClr val="accent1"/>
              </a:buClr>
              <a:buSzPts val="1800"/>
              <a:buFont typeface="Arial"/>
              <a:buChar char="•"/>
              <a:defRPr sz="1200" b="0" i="0" u="none" strike="noStrike" cap="none">
                <a:solidFill>
                  <a:schemeClr val="dk1"/>
                </a:solidFill>
                <a:latin typeface="Century Gothic"/>
                <a:ea typeface="Century Gothic"/>
                <a:cs typeface="Century Gothic"/>
                <a:sym typeface="Century Gothic"/>
              </a:defRPr>
            </a:lvl5pPr>
            <a:lvl6pPr marL="2743200" marR="0" lvl="5" indent="-342900" algn="l" rtl="0">
              <a:lnSpc>
                <a:spcPct val="120000"/>
              </a:lnSpc>
              <a:spcBef>
                <a:spcPts val="500"/>
              </a:spcBef>
              <a:spcAft>
                <a:spcPts val="0"/>
              </a:spcAft>
              <a:buClr>
                <a:schemeClr val="accent1"/>
              </a:buClr>
              <a:buSzPts val="1800"/>
              <a:buFont typeface="Arial"/>
              <a:buChar char="•"/>
              <a:defRPr sz="1200" b="0" i="0" u="none" strike="noStrike" cap="none">
                <a:solidFill>
                  <a:schemeClr val="dk1"/>
                </a:solidFill>
                <a:latin typeface="Century Gothic"/>
                <a:ea typeface="Century Gothic"/>
                <a:cs typeface="Century Gothic"/>
                <a:sym typeface="Century Gothic"/>
              </a:defRPr>
            </a:lvl6pPr>
            <a:lvl7pPr marL="3200400" marR="0" lvl="6" indent="-342900" algn="l" rtl="0">
              <a:lnSpc>
                <a:spcPct val="120000"/>
              </a:lnSpc>
              <a:spcBef>
                <a:spcPts val="500"/>
              </a:spcBef>
              <a:spcAft>
                <a:spcPts val="0"/>
              </a:spcAft>
              <a:buClr>
                <a:schemeClr val="accent1"/>
              </a:buClr>
              <a:buSzPts val="1800"/>
              <a:buFont typeface="Arial"/>
              <a:buChar char="•"/>
              <a:defRPr sz="1200" b="0" i="0" u="none" strike="noStrike" cap="none">
                <a:solidFill>
                  <a:schemeClr val="dk1"/>
                </a:solidFill>
                <a:latin typeface="Century Gothic"/>
                <a:ea typeface="Century Gothic"/>
                <a:cs typeface="Century Gothic"/>
                <a:sym typeface="Century Gothic"/>
              </a:defRPr>
            </a:lvl7pPr>
            <a:lvl8pPr marL="3657600" marR="0" lvl="7" indent="-342900" algn="l" rtl="0">
              <a:lnSpc>
                <a:spcPct val="120000"/>
              </a:lnSpc>
              <a:spcBef>
                <a:spcPts val="500"/>
              </a:spcBef>
              <a:spcAft>
                <a:spcPts val="0"/>
              </a:spcAft>
              <a:buClr>
                <a:schemeClr val="accent1"/>
              </a:buClr>
              <a:buSzPts val="1800"/>
              <a:buFont typeface="Arial"/>
              <a:buChar char="•"/>
              <a:defRPr sz="1200" b="0" i="0" u="none" strike="noStrike" cap="none">
                <a:solidFill>
                  <a:schemeClr val="dk1"/>
                </a:solidFill>
                <a:latin typeface="Century Gothic"/>
                <a:ea typeface="Century Gothic"/>
                <a:cs typeface="Century Gothic"/>
                <a:sym typeface="Century Gothic"/>
              </a:defRPr>
            </a:lvl8pPr>
            <a:lvl9pPr marL="4114800" marR="0" lvl="8" indent="-342900" algn="l" rtl="0">
              <a:lnSpc>
                <a:spcPct val="120000"/>
              </a:lnSpc>
              <a:spcBef>
                <a:spcPts val="500"/>
              </a:spcBef>
              <a:spcAft>
                <a:spcPts val="0"/>
              </a:spcAft>
              <a:buClr>
                <a:schemeClr val="accent1"/>
              </a:buClr>
              <a:buSzPts val="1800"/>
              <a:buFont typeface="Arial"/>
              <a:buChar char="•"/>
              <a:defRPr sz="1200" b="0" i="0" u="none" strike="noStrike" cap="none">
                <a:solidFill>
                  <a:schemeClr val="dk1"/>
                </a:solidFill>
                <a:latin typeface="Century Gothic"/>
                <a:ea typeface="Century Gothic"/>
                <a:cs typeface="Century Gothic"/>
                <a:sym typeface="Century Gothic"/>
              </a:defRPr>
            </a:lvl9pPr>
          </a:lstStyle>
          <a:p>
            <a:pPr marL="0" marR="0" lvl="0" indent="0" algn="l" defTabSz="914400" rtl="0" eaLnBrk="1" fontAlgn="auto" latinLnBrk="0" hangingPunct="1">
              <a:lnSpc>
                <a:spcPct val="120000"/>
              </a:lnSpc>
              <a:spcBef>
                <a:spcPts val="0"/>
              </a:spcBef>
              <a:spcAft>
                <a:spcPts val="0"/>
              </a:spcAft>
              <a:buClr>
                <a:srgbClr val="415588"/>
              </a:buClr>
              <a:buSzPct val="100000"/>
              <a:buFont typeface="Arial"/>
              <a:buNone/>
              <a:tabLst/>
              <a:defRPr/>
            </a:pPr>
            <a:r>
              <a:rPr kumimoji="0" lang="en-US" sz="1800" b="1" i="0"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sym typeface="Century Gothic"/>
              </a:rPr>
              <a:t>3- Superstar-Support Teams</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a:buChar char="•"/>
              <a:tabLst/>
              <a:defRPr/>
            </a:pPr>
            <a:r>
              <a:rPr kumimoji="0" lang="en-US" sz="18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Like a surgical team: one member performs the most prominent work.</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a:buChar char="•"/>
              <a:tabLst/>
              <a:defRPr/>
            </a:pPr>
            <a:r>
              <a:rPr kumimoji="0" lang="en-US" sz="18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Other team members perform supportive functions.</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a:buChar char="•"/>
              <a:tabLst/>
              <a:defRPr/>
            </a:pPr>
            <a:r>
              <a:rPr kumimoji="0" lang="en-US" sz="18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‘Superstar’ must acknowledge importance of other team members</a:t>
            </a:r>
          </a:p>
        </p:txBody>
      </p:sp>
      <p:pic>
        <p:nvPicPr>
          <p:cNvPr id="12" name="Google Shape;299;p21" descr="C:\Users\sam\Dropbox\Books\Project Team Leadership and Communication\curriculum\images\TeamStructure4.png">
            <a:extLst>
              <a:ext uri="{FF2B5EF4-FFF2-40B4-BE49-F238E27FC236}">
                <a16:creationId xmlns:a16="http://schemas.microsoft.com/office/drawing/2014/main" id="{734AE99F-22C4-F164-8207-359FF7E7C325}"/>
              </a:ext>
            </a:extLst>
          </p:cNvPr>
          <p:cNvPicPr preferRelativeResize="0"/>
          <p:nvPr/>
        </p:nvPicPr>
        <p:blipFill rotWithShape="1">
          <a:blip r:embed="rId4">
            <a:alphaModFix/>
          </a:blip>
          <a:srcRect/>
          <a:stretch/>
        </p:blipFill>
        <p:spPr>
          <a:xfrm>
            <a:off x="7077522" y="4218431"/>
            <a:ext cx="4391474" cy="1488976"/>
          </a:xfrm>
          <a:prstGeom prst="rect">
            <a:avLst/>
          </a:prstGeom>
          <a:noFill/>
          <a:ln>
            <a:noFill/>
          </a:ln>
        </p:spPr>
      </p:pic>
    </p:spTree>
    <p:extLst>
      <p:ext uri="{BB962C8B-B14F-4D97-AF65-F5344CB8AC3E}">
        <p14:creationId xmlns:p14="http://schemas.microsoft.com/office/powerpoint/2010/main" val="1006273481"/>
      </p:ext>
    </p:extLst>
  </p:cSld>
  <p:clrMapOvr>
    <a:masterClrMapping/>
  </p:clrMapOvr>
  <mc:AlternateContent xmlns:mc="http://schemas.openxmlformats.org/markup-compatibility/2006" xmlns:p14="http://schemas.microsoft.com/office/powerpoint/2010/main">
    <mc:Choice Requires="p14">
      <p:transition p14:dur="10" advTm="320256"/>
    </mc:Choice>
    <mc:Fallback xmlns="">
      <p:transition advTm="32025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spcBef>
                <a:spcPts val="0"/>
              </a:spcBef>
              <a:spcAft>
                <a:spcPts val="0"/>
              </a:spcAft>
              <a:buClr>
                <a:srgbClr val="415588"/>
              </a:buClr>
              <a:buSzPct val="100000"/>
              <a:buFont typeface="Arial"/>
              <a:buChar char="•"/>
              <a:tabLst/>
              <a:defRPr/>
            </a:pPr>
            <a:endParaRPr kumimoji="0" lang="en-US" sz="1900" b="1" i="0" u="none" strike="noStrike" kern="0" cap="none" spc="0" normalizeH="0" baseline="0" noProof="0" dirty="0">
              <a:ln>
                <a:noFill/>
              </a:ln>
              <a:solidFill>
                <a:srgbClr val="002060"/>
              </a:solidFill>
              <a:effectLst/>
              <a:uLnTx/>
              <a:uFillTx/>
              <a:latin typeface="Century Gothic"/>
              <a:sym typeface="Century Gothic"/>
            </a:endParaRPr>
          </a:p>
          <a:p>
            <a:pPr marL="228600" marR="0" lvl="0" indent="-228600" algn="l" defTabSz="914400" rtl="0" eaLnBrk="1" fontAlgn="auto" latinLnBrk="0" hangingPunct="1">
              <a:spcBef>
                <a:spcPts val="0"/>
              </a:spcBef>
              <a:spcAft>
                <a:spcPts val="0"/>
              </a:spcAft>
              <a:buClr>
                <a:srgbClr val="415588"/>
              </a:buClr>
              <a:buSzPct val="100000"/>
              <a:buFont typeface="Arial"/>
              <a:buChar char="•"/>
              <a:tabLst/>
              <a:defRPr/>
            </a:pPr>
            <a:r>
              <a:rPr kumimoji="0" lang="en-US" sz="19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Leader</a:t>
            </a:r>
            <a:r>
              <a:rPr kumimoji="0" lang="en-US" sz="19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 guides the team towards the goal</a:t>
            </a:r>
          </a:p>
          <a:p>
            <a:pPr marL="685800" marR="0" lvl="1" indent="-228600" algn="l" defTabSz="914400" rtl="0" eaLnBrk="1" fontAlgn="auto" latinLnBrk="0" hangingPunct="1">
              <a:spcBef>
                <a:spcPts val="500"/>
              </a:spcBef>
              <a:spcAft>
                <a:spcPts val="0"/>
              </a:spcAft>
              <a:buClr>
                <a:srgbClr val="415588"/>
              </a:buClr>
              <a:buSzPct val="100000"/>
              <a:buFont typeface="Arial"/>
              <a:buChar char="•"/>
              <a:tabLst/>
              <a:defRPr/>
            </a:pPr>
            <a:r>
              <a:rPr kumimoji="0" lang="en-US" sz="17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Primary competencies: leadership, prioritization, and communication</a:t>
            </a:r>
          </a:p>
          <a:p>
            <a:pPr marL="228600" marR="0" lvl="0" indent="-228600" algn="l" defTabSz="914400" rtl="0" eaLnBrk="1" fontAlgn="auto" latinLnBrk="0" hangingPunct="1">
              <a:spcBef>
                <a:spcPts val="1000"/>
              </a:spcBef>
              <a:spcAft>
                <a:spcPts val="0"/>
              </a:spcAft>
              <a:buClr>
                <a:srgbClr val="415588"/>
              </a:buClr>
              <a:buSzPct val="100000"/>
              <a:buFont typeface="Arial"/>
              <a:buChar char="•"/>
              <a:tabLst/>
              <a:defRPr/>
            </a:pPr>
            <a:r>
              <a:rPr kumimoji="0" lang="en-US" sz="19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Information Manager </a:t>
            </a:r>
            <a:r>
              <a:rPr kumimoji="0" lang="en-US" sz="19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takes ownership of the documentation and data</a:t>
            </a:r>
          </a:p>
          <a:p>
            <a:pPr marL="685800" marR="0" lvl="1" indent="-228600" algn="l" defTabSz="914400" rtl="0" eaLnBrk="1" fontAlgn="auto" latinLnBrk="0" hangingPunct="1">
              <a:spcBef>
                <a:spcPts val="500"/>
              </a:spcBef>
              <a:spcAft>
                <a:spcPts val="0"/>
              </a:spcAft>
              <a:buClr>
                <a:srgbClr val="415588"/>
              </a:buClr>
              <a:buSzPct val="100000"/>
              <a:buFont typeface="Arial"/>
              <a:buChar char="•"/>
              <a:tabLst/>
              <a:defRPr/>
            </a:pPr>
            <a:r>
              <a:rPr kumimoji="0" lang="en-US" sz="17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Primary competencies: elicitation, organization, and reporting</a:t>
            </a:r>
          </a:p>
          <a:p>
            <a:pPr marL="228600" marR="0" lvl="0" indent="-228600" algn="l" defTabSz="914400" rtl="0" eaLnBrk="1" fontAlgn="auto" latinLnBrk="0" hangingPunct="1">
              <a:spcBef>
                <a:spcPts val="1000"/>
              </a:spcBef>
              <a:spcAft>
                <a:spcPts val="0"/>
              </a:spcAft>
              <a:buClr>
                <a:srgbClr val="415588"/>
              </a:buClr>
              <a:buSzPct val="100000"/>
              <a:buFont typeface="Arial"/>
              <a:buChar char="•"/>
              <a:tabLst/>
              <a:defRPr/>
            </a:pPr>
            <a:r>
              <a:rPr kumimoji="0" lang="en-US" sz="19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Externally-Facing</a:t>
            </a:r>
            <a:r>
              <a:rPr kumimoji="0" lang="en-US" sz="19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 intermediary between project team and external stakeholders</a:t>
            </a:r>
          </a:p>
          <a:p>
            <a:pPr marL="685800" marR="0" lvl="1" indent="-228600" algn="l" defTabSz="914400" rtl="0" eaLnBrk="1" fontAlgn="auto" latinLnBrk="0" hangingPunct="1">
              <a:spcBef>
                <a:spcPts val="500"/>
              </a:spcBef>
              <a:spcAft>
                <a:spcPts val="0"/>
              </a:spcAft>
              <a:buClr>
                <a:srgbClr val="415588"/>
              </a:buClr>
              <a:buSzPct val="100000"/>
              <a:buFont typeface="Arial"/>
              <a:buChar char="•"/>
              <a:tabLst/>
              <a:defRPr/>
            </a:pPr>
            <a:r>
              <a:rPr kumimoji="0" lang="en-US" sz="17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Primary competencies: perception, communication, and negotiation</a:t>
            </a:r>
          </a:p>
          <a:p>
            <a:pPr marL="228600" marR="0" lvl="0" indent="-228600" algn="l" defTabSz="914400" rtl="0" eaLnBrk="1" fontAlgn="auto" latinLnBrk="0" hangingPunct="1">
              <a:spcBef>
                <a:spcPts val="1000"/>
              </a:spcBef>
              <a:spcAft>
                <a:spcPts val="0"/>
              </a:spcAft>
              <a:buClr>
                <a:srgbClr val="415588"/>
              </a:buClr>
              <a:buSzPct val="100000"/>
              <a:buFont typeface="Arial"/>
              <a:buChar char="•"/>
              <a:tabLst/>
              <a:defRPr/>
            </a:pPr>
            <a:r>
              <a:rPr kumimoji="0" lang="en-US" sz="19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Problem-Solver</a:t>
            </a:r>
            <a:r>
              <a:rPr kumimoji="0" lang="en-US" sz="19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 finds and works through difficult problems</a:t>
            </a:r>
          </a:p>
          <a:p>
            <a:pPr marL="685800" marR="0" lvl="1" indent="-228600" algn="l" defTabSz="914400" rtl="0" eaLnBrk="1" fontAlgn="auto" latinLnBrk="0" hangingPunct="1">
              <a:spcBef>
                <a:spcPts val="500"/>
              </a:spcBef>
              <a:spcAft>
                <a:spcPts val="0"/>
              </a:spcAft>
              <a:buClr>
                <a:srgbClr val="415588"/>
              </a:buClr>
              <a:buSzPct val="100000"/>
              <a:buFont typeface="Arial"/>
              <a:buChar char="•"/>
              <a:tabLst/>
              <a:defRPr/>
            </a:pPr>
            <a:r>
              <a:rPr kumimoji="0" lang="en-US" sz="17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Primary competencies: evaluation, research, and implementation</a:t>
            </a:r>
          </a:p>
          <a:p>
            <a:pPr marL="228600" marR="0" lvl="0" indent="-228600" algn="l" defTabSz="914400" rtl="0" eaLnBrk="1" fontAlgn="auto" latinLnBrk="0" hangingPunct="1">
              <a:spcBef>
                <a:spcPts val="1000"/>
              </a:spcBef>
              <a:spcAft>
                <a:spcPts val="0"/>
              </a:spcAft>
              <a:buClr>
                <a:srgbClr val="415588"/>
              </a:buClr>
              <a:buSzPct val="100000"/>
              <a:buFont typeface="Arial"/>
              <a:buChar char="•"/>
              <a:tabLst/>
              <a:defRPr/>
            </a:pPr>
            <a:r>
              <a:rPr kumimoji="0" lang="en-US" sz="19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Specialist</a:t>
            </a:r>
            <a:r>
              <a:rPr kumimoji="0" lang="en-US" sz="19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 a </a:t>
            </a:r>
            <a:r>
              <a:rPr kumimoji="0" lang="en-US" sz="19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‘subject matter expert’ “SME’s” “technical specialist” </a:t>
            </a:r>
            <a:r>
              <a:rPr kumimoji="0" lang="en-US" sz="19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In one or more subject areas</a:t>
            </a:r>
          </a:p>
          <a:p>
            <a:pPr marL="685800" marR="0" lvl="1" indent="-228600" algn="l" defTabSz="914400" rtl="0" eaLnBrk="1" fontAlgn="auto" latinLnBrk="0" hangingPunct="1">
              <a:spcBef>
                <a:spcPts val="500"/>
              </a:spcBef>
              <a:spcAft>
                <a:spcPts val="0"/>
              </a:spcAft>
              <a:buClr>
                <a:srgbClr val="415588"/>
              </a:buClr>
              <a:buSzPct val="100000"/>
              <a:buFont typeface="Arial"/>
              <a:buChar char="•"/>
              <a:tabLst/>
              <a:defRPr/>
            </a:pPr>
            <a:r>
              <a:rPr kumimoji="0" lang="en-US" sz="17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Primary competencies: evaluation, anticipation, and articulation</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4627389"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Common Team Roles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091000173"/>
      </p:ext>
    </p:extLst>
  </p:cSld>
  <p:clrMapOvr>
    <a:masterClrMapping/>
  </p:clrMapOvr>
  <mc:AlternateContent xmlns:mc="http://schemas.openxmlformats.org/markup-compatibility/2006" xmlns:p14="http://schemas.microsoft.com/office/powerpoint/2010/main">
    <mc:Choice Requires="p14">
      <p:transition p14:dur="10" advTm="275936"/>
    </mc:Choice>
    <mc:Fallback xmlns="">
      <p:transition advTm="27593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20000"/>
              </a:lnSpc>
              <a:spcBef>
                <a:spcPts val="0"/>
              </a:spcBef>
              <a:spcAft>
                <a:spcPts val="0"/>
              </a:spcAft>
              <a:buClr>
                <a:srgbClr val="415588"/>
              </a:buClr>
              <a:buSzPts val="1600"/>
              <a:buFont typeface="Arial"/>
              <a:buNone/>
              <a:tabLst/>
              <a:defRPr/>
            </a:pPr>
            <a:endParaRPr kumimoji="0" lang="en-US" b="1" i="0" u="none" strike="noStrike" kern="0" cap="none" spc="0" normalizeH="0" baseline="0" noProof="0" dirty="0">
              <a:ln>
                <a:noFill/>
              </a:ln>
              <a:solidFill>
                <a:srgbClr val="0070C0"/>
              </a:solidFill>
              <a:effectLst/>
              <a:uLnTx/>
              <a:uFillTx/>
              <a:latin typeface="Century Gothic"/>
              <a:sym typeface="Century Gothic"/>
            </a:endParaRPr>
          </a:p>
          <a:p>
            <a:pPr marL="0" marR="0" lvl="0" indent="0" algn="l" defTabSz="914400" rtl="0" eaLnBrk="1" fontAlgn="auto" latinLnBrk="0" hangingPunct="1">
              <a:lnSpc>
                <a:spcPct val="120000"/>
              </a:lnSpc>
              <a:spcBef>
                <a:spcPts val="0"/>
              </a:spcBef>
              <a:spcAft>
                <a:spcPts val="0"/>
              </a:spcAft>
              <a:buClr>
                <a:srgbClr val="415588"/>
              </a:buClr>
              <a:buSzPts val="1600"/>
              <a:buFont typeface="Arial"/>
              <a:buNone/>
              <a:tabLst/>
              <a:defRPr/>
            </a:pPr>
            <a:r>
              <a:rPr kumimoji="0" lang="en-US" b="1" i="0"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sym typeface="Century Gothic"/>
              </a:rPr>
              <a:t>Dr. Bruce Tuckman articulates 4 stages which teams must</a:t>
            </a:r>
            <a:br>
              <a:rPr kumimoji="0" lang="en-US" b="1" i="0"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sym typeface="Century Gothic"/>
              </a:rPr>
            </a:br>
            <a:r>
              <a:rPr kumimoji="0" lang="en-US" b="1" i="0"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sym typeface="Century Gothic"/>
              </a:rPr>
              <a:t>pass as they develop:</a:t>
            </a:r>
            <a:endParaRPr kumimoji="0" lang="en-US" sz="2400" b="1" i="0"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sym typeface="Century Gothic"/>
            </a:endParaRPr>
          </a:p>
          <a:p>
            <a:pPr marL="228600" marR="0" lvl="0" indent="-228600" algn="l" defTabSz="914400" rtl="0" eaLnBrk="1" fontAlgn="auto" latinLnBrk="0" hangingPunct="1">
              <a:lnSpc>
                <a:spcPct val="120000"/>
              </a:lnSpc>
              <a:spcBef>
                <a:spcPts val="1000"/>
              </a:spcBef>
              <a:spcAft>
                <a:spcPts val="0"/>
              </a:spcAft>
              <a:buClr>
                <a:srgbClr val="415588"/>
              </a:buClr>
              <a:buSzPts val="1600"/>
              <a:buFont typeface="Arial"/>
              <a:buChar char="•"/>
              <a:tabLst/>
              <a:defRPr/>
            </a:pPr>
            <a:r>
              <a:rPr kumimoji="0" lang="en-US" sz="16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Forming</a:t>
            </a:r>
            <a:r>
              <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 the team comes together, and the project gains</a:t>
            </a:r>
            <a:br>
              <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br>
            <a:r>
              <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little benefit from the ‘team’ - productivity is similar to each</a:t>
            </a:r>
            <a:br>
              <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br>
            <a:r>
              <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working independently</a:t>
            </a:r>
            <a:endPar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228600" marR="0" lvl="0" indent="-228600" algn="l" defTabSz="914400" rtl="0" eaLnBrk="1" fontAlgn="auto" latinLnBrk="0" hangingPunct="1">
              <a:lnSpc>
                <a:spcPct val="120000"/>
              </a:lnSpc>
              <a:spcBef>
                <a:spcPts val="1000"/>
              </a:spcBef>
              <a:spcAft>
                <a:spcPts val="0"/>
              </a:spcAft>
              <a:buClr>
                <a:srgbClr val="415588"/>
              </a:buClr>
              <a:buSzPts val="1600"/>
              <a:buFont typeface="Arial"/>
              <a:buChar char="•"/>
              <a:tabLst/>
              <a:defRPr/>
            </a:pPr>
            <a:r>
              <a:rPr kumimoji="0" lang="en-US" sz="16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Storming</a:t>
            </a:r>
            <a:r>
              <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 clashes and disagreements begin as the team tries to determine leadership and ‘rules’ for how they will work together.  Productivity may drop</a:t>
            </a:r>
            <a:endPar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228600" marR="0" lvl="0" indent="-228600" algn="l" defTabSz="914400" rtl="0" eaLnBrk="1" fontAlgn="auto" latinLnBrk="0" hangingPunct="1">
              <a:lnSpc>
                <a:spcPct val="120000"/>
              </a:lnSpc>
              <a:spcBef>
                <a:spcPts val="1000"/>
              </a:spcBef>
              <a:spcAft>
                <a:spcPts val="0"/>
              </a:spcAft>
              <a:buClr>
                <a:srgbClr val="415588"/>
              </a:buClr>
              <a:buSzPts val="1600"/>
              <a:buFont typeface="Arial"/>
              <a:buChar char="•"/>
              <a:tabLst/>
              <a:defRPr/>
            </a:pPr>
            <a:r>
              <a:rPr kumimoji="0" lang="en-US" sz="16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Norming</a:t>
            </a:r>
            <a:r>
              <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 ‘storming’ is lessening and the ‘rules,’ or ‘norms’ for the group are rapidly developing.  Productivity begins to increase, the group starts to identify as a team</a:t>
            </a:r>
            <a:endPar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228600" marR="0" lvl="0" indent="-228600" algn="l" defTabSz="914400" rtl="0" eaLnBrk="1" fontAlgn="auto" latinLnBrk="0" hangingPunct="1">
              <a:lnSpc>
                <a:spcPct val="120000"/>
              </a:lnSpc>
              <a:spcBef>
                <a:spcPts val="1000"/>
              </a:spcBef>
              <a:spcAft>
                <a:spcPts val="0"/>
              </a:spcAft>
              <a:buClr>
                <a:srgbClr val="415588"/>
              </a:buClr>
              <a:buSzPts val="1600"/>
              <a:buFont typeface="Arial"/>
              <a:buChar char="•"/>
              <a:tabLst/>
              <a:defRPr/>
            </a:pPr>
            <a:r>
              <a:rPr kumimoji="0" lang="en-US" sz="16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Performing</a:t>
            </a:r>
            <a:r>
              <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 The team reaches increasing efficiency, gaining the efficiencies of working together rather than separate.  The team now focuses externally on the work at hand</a:t>
            </a:r>
            <a:endPar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417532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Team Development Stages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016862183"/>
      </p:ext>
    </p:extLst>
  </p:cSld>
  <p:clrMapOvr>
    <a:masterClrMapping/>
  </p:clrMapOvr>
  <mc:AlternateContent xmlns:mc="http://schemas.openxmlformats.org/markup-compatibility/2006" xmlns:p14="http://schemas.microsoft.com/office/powerpoint/2010/main">
    <mc:Choice Requires="p14">
      <p:transition p14:dur="10" advTm="492384"/>
    </mc:Choice>
    <mc:Fallback xmlns="">
      <p:transition advTm="49238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rtl="0">
              <a:lnSpc>
                <a:spcPct val="120000"/>
              </a:lnSpc>
              <a:spcBef>
                <a:spcPts val="0"/>
              </a:spcBef>
              <a:spcAft>
                <a:spcPts val="0"/>
              </a:spcAft>
              <a:buSzPct val="100000"/>
            </a:pPr>
            <a:endParaRPr lang="en-US" dirty="0">
              <a:solidFill>
                <a:srgbClr val="00206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B6566FBB-02E5-A56B-482F-7D0C7651E106}"/>
              </a:ext>
            </a:extLst>
          </p:cNvPr>
          <p:cNvPicPr>
            <a:picLocks noChangeAspect="1"/>
          </p:cNvPicPr>
          <p:nvPr/>
        </p:nvPicPr>
        <p:blipFill>
          <a:blip r:embed="rId3"/>
          <a:stretch>
            <a:fillRect/>
          </a:stretch>
        </p:blipFill>
        <p:spPr>
          <a:xfrm>
            <a:off x="2452278" y="1839908"/>
            <a:ext cx="8429873" cy="4061585"/>
          </a:xfrm>
          <a:prstGeom prst="rect">
            <a:avLst/>
          </a:prstGeom>
        </p:spPr>
      </p:pic>
      <p:sp>
        <p:nvSpPr>
          <p:cNvPr id="12" name="TextBox 11">
            <a:extLst>
              <a:ext uri="{FF2B5EF4-FFF2-40B4-BE49-F238E27FC236}">
                <a16:creationId xmlns:a16="http://schemas.microsoft.com/office/drawing/2014/main" id="{76258774-51A4-CD34-9CE3-432D9A20F019}"/>
              </a:ext>
            </a:extLst>
          </p:cNvPr>
          <p:cNvSpPr txBox="1"/>
          <p:nvPr/>
        </p:nvSpPr>
        <p:spPr>
          <a:xfrm>
            <a:off x="2513150" y="1019069"/>
            <a:ext cx="417532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Team Development Stages</a:t>
            </a:r>
          </a:p>
        </p:txBody>
      </p:sp>
    </p:spTree>
    <p:extLst>
      <p:ext uri="{BB962C8B-B14F-4D97-AF65-F5344CB8AC3E}">
        <p14:creationId xmlns:p14="http://schemas.microsoft.com/office/powerpoint/2010/main" val="355655375"/>
      </p:ext>
    </p:extLst>
  </p:cSld>
  <p:clrMapOvr>
    <a:masterClrMapping/>
  </p:clrMapOvr>
  <mc:AlternateContent xmlns:mc="http://schemas.openxmlformats.org/markup-compatibility/2006" xmlns:p14="http://schemas.microsoft.com/office/powerpoint/2010/main">
    <mc:Choice Requires="p14">
      <p:transition p14:dur="10" advTm="90336"/>
    </mc:Choice>
    <mc:Fallback xmlns="">
      <p:transition advTm="90336"/>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417532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Team Needs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361;p28">
            <a:extLst>
              <a:ext uri="{FF2B5EF4-FFF2-40B4-BE49-F238E27FC236}">
                <a16:creationId xmlns:a16="http://schemas.microsoft.com/office/drawing/2014/main" id="{B6001875-B27B-C35D-FD1F-D2F1A0B9DE81}"/>
              </a:ext>
            </a:extLst>
          </p:cNvPr>
          <p:cNvSpPr txBox="1">
            <a:spLocks/>
          </p:cNvSpPr>
          <p:nvPr/>
        </p:nvSpPr>
        <p:spPr>
          <a:xfrm>
            <a:off x="762000" y="4701204"/>
            <a:ext cx="9278007" cy="1105227"/>
          </a:xfrm>
          <a:prstGeom prst="rect">
            <a:avLst/>
          </a:prstGeom>
          <a:noFill/>
          <a:ln>
            <a:noFill/>
          </a:ln>
        </p:spPr>
        <p:txBody>
          <a:bodyPr spcFirstLastPara="1" wrap="square" lIns="91425" tIns="45700" rIns="91425" bIns="45700" anchor="t" anchorCtr="0">
            <a:normAutofit lnSpcReduction="10000"/>
          </a:bodyPr>
          <a:lstStyle>
            <a:defPPr marR="0" lvl="0" algn="l" rtl="0">
              <a:lnSpc>
                <a:spcPct val="100000"/>
              </a:lnSpc>
              <a:spcBef>
                <a:spcPts val="0"/>
              </a:spcBef>
              <a:spcAft>
                <a:spcPts val="0"/>
              </a:spcAft>
            </a:defPPr>
            <a:lvl1pPr marL="457200" marR="0" lvl="0" indent="-342900" algn="l" rtl="0">
              <a:lnSpc>
                <a:spcPct val="120000"/>
              </a:lnSpc>
              <a:spcBef>
                <a:spcPts val="1000"/>
              </a:spcBef>
              <a:spcAft>
                <a:spcPts val="0"/>
              </a:spcAft>
              <a:buClr>
                <a:schemeClr val="accent1"/>
              </a:buClr>
              <a:buSzPts val="1800"/>
              <a:buFont typeface="Arial"/>
              <a:buChar char="•"/>
              <a:defRPr sz="2000" b="0" i="0" u="none" strike="noStrike" cap="none">
                <a:solidFill>
                  <a:schemeClr val="dk1"/>
                </a:solidFill>
                <a:latin typeface="Century Gothic"/>
                <a:ea typeface="Century Gothic"/>
                <a:cs typeface="Century Gothic"/>
                <a:sym typeface="Century Gothic"/>
              </a:defRPr>
            </a:lvl1pPr>
            <a:lvl2pPr marL="914400" marR="0" lvl="1" indent="-342900" algn="l" rtl="0">
              <a:lnSpc>
                <a:spcPct val="120000"/>
              </a:lnSpc>
              <a:spcBef>
                <a:spcPts val="500"/>
              </a:spcBef>
              <a:spcAft>
                <a:spcPts val="0"/>
              </a:spcAft>
              <a:buClr>
                <a:schemeClr val="accent1"/>
              </a:buClr>
              <a:buSzPts val="1800"/>
              <a:buFont typeface="Arial"/>
              <a:buChar char="•"/>
              <a:defRPr sz="1800" b="0" i="0" u="none" strike="noStrike" cap="none">
                <a:solidFill>
                  <a:schemeClr val="dk1"/>
                </a:solidFill>
                <a:latin typeface="Century Gothic"/>
                <a:ea typeface="Century Gothic"/>
                <a:cs typeface="Century Gothic"/>
                <a:sym typeface="Century Gothic"/>
              </a:defRPr>
            </a:lvl2pPr>
            <a:lvl3pPr marL="1371600" marR="0" lvl="2" indent="-342900" algn="l" rtl="0">
              <a:lnSpc>
                <a:spcPct val="120000"/>
              </a:lnSpc>
              <a:spcBef>
                <a:spcPts val="500"/>
              </a:spcBef>
              <a:spcAft>
                <a:spcPts val="0"/>
              </a:spcAft>
              <a:buClr>
                <a:schemeClr val="accent1"/>
              </a:buClr>
              <a:buSzPts val="1800"/>
              <a:buFont typeface="Arial"/>
              <a:buChar char="•"/>
              <a:defRPr sz="1600" b="0" i="0" u="none" strike="noStrike" cap="none">
                <a:solidFill>
                  <a:schemeClr val="dk1"/>
                </a:solidFill>
                <a:latin typeface="Century Gothic"/>
                <a:ea typeface="Century Gothic"/>
                <a:cs typeface="Century Gothic"/>
                <a:sym typeface="Century Gothic"/>
              </a:defRPr>
            </a:lvl3pPr>
            <a:lvl4pPr marL="1828800" marR="0" lvl="3" indent="-342900" algn="l" rtl="0">
              <a:lnSpc>
                <a:spcPct val="120000"/>
              </a:lnSpc>
              <a:spcBef>
                <a:spcPts val="500"/>
              </a:spcBef>
              <a:spcAft>
                <a:spcPts val="0"/>
              </a:spcAft>
              <a:buClr>
                <a:schemeClr val="accent1"/>
              </a:buClr>
              <a:buSzPts val="1800"/>
              <a:buFont typeface="Arial"/>
              <a:buChar char="•"/>
              <a:defRPr sz="1400" b="0" i="0" u="none" strike="noStrike" cap="none">
                <a:solidFill>
                  <a:schemeClr val="dk1"/>
                </a:solidFill>
                <a:latin typeface="Century Gothic"/>
                <a:ea typeface="Century Gothic"/>
                <a:cs typeface="Century Gothic"/>
                <a:sym typeface="Century Gothic"/>
              </a:defRPr>
            </a:lvl4pPr>
            <a:lvl5pPr marL="2286000" marR="0" lvl="4" indent="-342900" algn="l" rtl="0">
              <a:lnSpc>
                <a:spcPct val="120000"/>
              </a:lnSpc>
              <a:spcBef>
                <a:spcPts val="500"/>
              </a:spcBef>
              <a:spcAft>
                <a:spcPts val="0"/>
              </a:spcAft>
              <a:buClr>
                <a:schemeClr val="accent1"/>
              </a:buClr>
              <a:buSzPts val="1800"/>
              <a:buFont typeface="Arial"/>
              <a:buChar char="•"/>
              <a:defRPr sz="1200" b="0" i="0" u="none" strike="noStrike" cap="none">
                <a:solidFill>
                  <a:schemeClr val="dk1"/>
                </a:solidFill>
                <a:latin typeface="Century Gothic"/>
                <a:ea typeface="Century Gothic"/>
                <a:cs typeface="Century Gothic"/>
                <a:sym typeface="Century Gothic"/>
              </a:defRPr>
            </a:lvl5pPr>
            <a:lvl6pPr marL="2743200" marR="0" lvl="5" indent="-342900" algn="l" rtl="0">
              <a:lnSpc>
                <a:spcPct val="120000"/>
              </a:lnSpc>
              <a:spcBef>
                <a:spcPts val="500"/>
              </a:spcBef>
              <a:spcAft>
                <a:spcPts val="0"/>
              </a:spcAft>
              <a:buClr>
                <a:schemeClr val="accent1"/>
              </a:buClr>
              <a:buSzPts val="1800"/>
              <a:buFont typeface="Arial"/>
              <a:buChar char="•"/>
              <a:defRPr sz="1200" b="0" i="0" u="none" strike="noStrike" cap="none">
                <a:solidFill>
                  <a:schemeClr val="dk1"/>
                </a:solidFill>
                <a:latin typeface="Century Gothic"/>
                <a:ea typeface="Century Gothic"/>
                <a:cs typeface="Century Gothic"/>
                <a:sym typeface="Century Gothic"/>
              </a:defRPr>
            </a:lvl6pPr>
            <a:lvl7pPr marL="3200400" marR="0" lvl="6" indent="-342900" algn="l" rtl="0">
              <a:lnSpc>
                <a:spcPct val="120000"/>
              </a:lnSpc>
              <a:spcBef>
                <a:spcPts val="500"/>
              </a:spcBef>
              <a:spcAft>
                <a:spcPts val="0"/>
              </a:spcAft>
              <a:buClr>
                <a:schemeClr val="accent1"/>
              </a:buClr>
              <a:buSzPts val="1800"/>
              <a:buFont typeface="Arial"/>
              <a:buChar char="•"/>
              <a:defRPr sz="1200" b="0" i="0" u="none" strike="noStrike" cap="none">
                <a:solidFill>
                  <a:schemeClr val="dk1"/>
                </a:solidFill>
                <a:latin typeface="Century Gothic"/>
                <a:ea typeface="Century Gothic"/>
                <a:cs typeface="Century Gothic"/>
                <a:sym typeface="Century Gothic"/>
              </a:defRPr>
            </a:lvl7pPr>
            <a:lvl8pPr marL="3657600" marR="0" lvl="7" indent="-342900" algn="l" rtl="0">
              <a:lnSpc>
                <a:spcPct val="120000"/>
              </a:lnSpc>
              <a:spcBef>
                <a:spcPts val="500"/>
              </a:spcBef>
              <a:spcAft>
                <a:spcPts val="0"/>
              </a:spcAft>
              <a:buClr>
                <a:schemeClr val="accent1"/>
              </a:buClr>
              <a:buSzPts val="1800"/>
              <a:buFont typeface="Arial"/>
              <a:buChar char="•"/>
              <a:defRPr sz="1200" b="0" i="0" u="none" strike="noStrike" cap="none">
                <a:solidFill>
                  <a:schemeClr val="dk1"/>
                </a:solidFill>
                <a:latin typeface="Century Gothic"/>
                <a:ea typeface="Century Gothic"/>
                <a:cs typeface="Century Gothic"/>
                <a:sym typeface="Century Gothic"/>
              </a:defRPr>
            </a:lvl8pPr>
            <a:lvl9pPr marL="4114800" marR="0" lvl="8" indent="-342900" algn="l" rtl="0">
              <a:lnSpc>
                <a:spcPct val="120000"/>
              </a:lnSpc>
              <a:spcBef>
                <a:spcPts val="500"/>
              </a:spcBef>
              <a:spcAft>
                <a:spcPts val="0"/>
              </a:spcAft>
              <a:buClr>
                <a:schemeClr val="accent1"/>
              </a:buClr>
              <a:buSzPts val="1800"/>
              <a:buFont typeface="Arial"/>
              <a:buChar char="•"/>
              <a:defRPr sz="1200" b="0" i="0" u="none" strike="noStrike" cap="none">
                <a:solidFill>
                  <a:schemeClr val="dk1"/>
                </a:solidFill>
                <a:latin typeface="Century Gothic"/>
                <a:ea typeface="Century Gothic"/>
                <a:cs typeface="Century Gothic"/>
                <a:sym typeface="Century Gothic"/>
              </a:defRPr>
            </a:lvl9pPr>
          </a:lstStyle>
          <a:p>
            <a:pPr marL="228600" marR="0" lvl="0" indent="-228600" algn="l" defTabSz="914400" rtl="0" eaLnBrk="1" fontAlgn="auto" latinLnBrk="0" hangingPunct="1">
              <a:lnSpc>
                <a:spcPct val="120000"/>
              </a:lnSpc>
              <a:spcBef>
                <a:spcPts val="0"/>
              </a:spcBef>
              <a:spcAft>
                <a:spcPts val="0"/>
              </a:spcAft>
              <a:buClr>
                <a:srgbClr val="415588"/>
              </a:buClr>
              <a:buSzPts val="2000"/>
              <a:buFont typeface="Arial"/>
              <a:buChar char="•"/>
              <a:tabLst/>
              <a:defRPr/>
            </a:pPr>
            <a:r>
              <a:rPr kumimoji="0" lang="en-US" sz="2000" b="0" i="0"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sym typeface="Century Gothic"/>
              </a:rPr>
              <a:t>Similar to </a:t>
            </a:r>
            <a:r>
              <a:rPr kumimoji="0" lang="en-US" sz="2000" b="1" i="0"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sym typeface="Century Gothic"/>
              </a:rPr>
              <a:t>Maslow’s hierarchy of needs</a:t>
            </a:r>
            <a:r>
              <a:rPr kumimoji="0" lang="en-US" sz="2000" b="0" i="0"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sym typeface="Century Gothic"/>
              </a:rPr>
              <a:t>, teams have basic needs</a:t>
            </a:r>
          </a:p>
          <a:p>
            <a:pPr marL="685800" marR="0" lvl="1" indent="-228600" algn="l" defTabSz="914400" rtl="0" eaLnBrk="1" fontAlgn="auto" latinLnBrk="0" hangingPunct="1">
              <a:lnSpc>
                <a:spcPct val="120000"/>
              </a:lnSpc>
              <a:spcBef>
                <a:spcPts val="500"/>
              </a:spcBef>
              <a:spcAft>
                <a:spcPts val="0"/>
              </a:spcAft>
              <a:buClr>
                <a:srgbClr val="415588"/>
              </a:buClr>
              <a:buSzPts val="1800"/>
              <a:buFont typeface="Arial"/>
              <a:buChar char="•"/>
              <a:tabLst/>
              <a:defRPr/>
            </a:pPr>
            <a:r>
              <a:rPr kumimoji="0" lang="en-US" sz="1800" b="0" i="0"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sym typeface="Century Gothic"/>
              </a:rPr>
              <a:t>Needs at the bottom (such as trust) must be satisfied before those higher-up can be addressed</a:t>
            </a:r>
          </a:p>
        </p:txBody>
      </p:sp>
      <p:pic>
        <p:nvPicPr>
          <p:cNvPr id="8" name="Google Shape;363;p28">
            <a:extLst>
              <a:ext uri="{FF2B5EF4-FFF2-40B4-BE49-F238E27FC236}">
                <a16:creationId xmlns:a16="http://schemas.microsoft.com/office/drawing/2014/main" id="{D46EDF51-1474-63F9-60B3-FFD07E3DC1E3}"/>
              </a:ext>
            </a:extLst>
          </p:cNvPr>
          <p:cNvPicPr preferRelativeResize="0">
            <a:picLocks/>
          </p:cNvPicPr>
          <p:nvPr/>
        </p:nvPicPr>
        <p:blipFill rotWithShape="1">
          <a:blip r:embed="rId3">
            <a:alphaModFix/>
          </a:blip>
          <a:srcRect/>
          <a:stretch/>
        </p:blipFill>
        <p:spPr>
          <a:xfrm>
            <a:off x="762000" y="2214085"/>
            <a:ext cx="4648812" cy="2281294"/>
          </a:xfrm>
          <a:prstGeom prst="rect">
            <a:avLst/>
          </a:prstGeom>
          <a:noFill/>
          <a:ln>
            <a:noFill/>
          </a:ln>
        </p:spPr>
      </p:pic>
      <p:pic>
        <p:nvPicPr>
          <p:cNvPr id="9" name="Google Shape;367;p28" descr="The New Hierarchy of Needs — Maslow's lost apex | by Jessi Christian |  Coachilla HQ | Medium">
            <a:extLst>
              <a:ext uri="{FF2B5EF4-FFF2-40B4-BE49-F238E27FC236}">
                <a16:creationId xmlns:a16="http://schemas.microsoft.com/office/drawing/2014/main" id="{C3D0248B-FC81-D303-1F37-9F5CA308E144}"/>
              </a:ext>
            </a:extLst>
          </p:cNvPr>
          <p:cNvPicPr preferRelativeResize="0"/>
          <p:nvPr/>
        </p:nvPicPr>
        <p:blipFill rotWithShape="1">
          <a:blip r:embed="rId4">
            <a:alphaModFix/>
          </a:blip>
          <a:srcRect/>
          <a:stretch/>
        </p:blipFill>
        <p:spPr>
          <a:xfrm>
            <a:off x="6743249" y="2155119"/>
            <a:ext cx="4534351" cy="2391821"/>
          </a:xfrm>
          <a:prstGeom prst="rect">
            <a:avLst/>
          </a:prstGeom>
          <a:noFill/>
          <a:ln>
            <a:noFill/>
          </a:ln>
        </p:spPr>
      </p:pic>
    </p:spTree>
    <p:extLst>
      <p:ext uri="{BB962C8B-B14F-4D97-AF65-F5344CB8AC3E}">
        <p14:creationId xmlns:p14="http://schemas.microsoft.com/office/powerpoint/2010/main" val="3696935936"/>
      </p:ext>
    </p:extLst>
  </p:cSld>
  <p:clrMapOvr>
    <a:masterClrMapping/>
  </p:clrMapOvr>
  <mc:AlternateContent xmlns:mc="http://schemas.openxmlformats.org/markup-compatibility/2006" xmlns:p14="http://schemas.microsoft.com/office/powerpoint/2010/main">
    <mc:Choice Requires="p14">
      <p:transition p14:dur="10" advTm="403104"/>
    </mc:Choice>
    <mc:Fallback xmlns="">
      <p:transition advTm="403104"/>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76917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0"/>
              </a:spcBef>
              <a:spcAft>
                <a:spcPts val="0"/>
              </a:spcAft>
              <a:buClr>
                <a:srgbClr val="415588"/>
              </a:buClr>
              <a:buSzPts val="2000"/>
              <a:buFont typeface="Arial"/>
              <a:buChar char="•"/>
              <a:tabLst/>
              <a:defRPr/>
            </a:pPr>
            <a:endParaRPr kumimoji="0" lang="en-US" sz="2000" b="0" i="0" u="none" strike="noStrike" kern="0" cap="none" spc="0" normalizeH="0" baseline="0" noProof="0" dirty="0">
              <a:ln>
                <a:noFill/>
              </a:ln>
              <a:solidFill>
                <a:srgbClr val="002060"/>
              </a:solidFill>
              <a:effectLst/>
              <a:uLnTx/>
              <a:uFillTx/>
              <a:latin typeface="Century Gothic"/>
              <a:sym typeface="Century Gothic"/>
            </a:endParaRPr>
          </a:p>
          <a:p>
            <a:pPr marL="228600" marR="0" lvl="0" indent="-228600" algn="l" defTabSz="914400" rtl="0" eaLnBrk="1" fontAlgn="auto" latinLnBrk="0" hangingPunct="1">
              <a:lnSpc>
                <a:spcPct val="120000"/>
              </a:lnSpc>
              <a:spcBef>
                <a:spcPts val="0"/>
              </a:spcBef>
              <a:spcAft>
                <a:spcPts val="0"/>
              </a:spcAft>
              <a:buClr>
                <a:srgbClr val="415588"/>
              </a:buClr>
              <a:buSzPts val="2000"/>
              <a:buFont typeface="Arial"/>
              <a:buChar char="•"/>
              <a:tabLst/>
              <a:defRPr/>
            </a:pP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The </a:t>
            </a:r>
            <a:r>
              <a:rPr kumimoji="0" lang="en-US" sz="20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foundation</a:t>
            </a: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the most vital to operate as a team.</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It </a:t>
            </a:r>
            <a:r>
              <a:rPr kumimoji="0" lang="en-US" sz="20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takes time</a:t>
            </a: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requiring consistently positive interactions.</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Deeper trust requires </a:t>
            </a:r>
            <a:r>
              <a:rPr kumimoji="0" lang="en-US" sz="2000" b="1" i="0" u="none" strike="noStrike" kern="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sym typeface="Century Gothic"/>
              </a:rPr>
              <a:t>vulnerability</a:t>
            </a: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(difficult for many).</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Needs to be maintained, rebuilt after damage.</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Leader must create and protect the ‘environment of trust’.</a:t>
            </a:r>
          </a:p>
          <a:p>
            <a:pPr marL="685800" marR="0" lvl="1" indent="-228600" algn="l" defTabSz="914400" rtl="0" eaLnBrk="1" fontAlgn="auto" latinLnBrk="0" hangingPunct="1">
              <a:lnSpc>
                <a:spcPct val="120000"/>
              </a:lnSpc>
              <a:spcBef>
                <a:spcPts val="500"/>
              </a:spcBef>
              <a:spcAft>
                <a:spcPts val="0"/>
              </a:spcAft>
              <a:buClr>
                <a:srgbClr val="415588"/>
              </a:buClr>
              <a:buSzPts val="1800"/>
              <a:buFont typeface="Arial"/>
              <a:buChar char="•"/>
              <a:tabLst/>
              <a:defRPr/>
            </a:pPr>
            <a:r>
              <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Take the lead in expressing trust-building vulnerability.</a:t>
            </a:r>
          </a:p>
          <a:p>
            <a:pPr marL="685800" marR="0" lvl="1" indent="-228600" algn="l" defTabSz="914400" rtl="0" eaLnBrk="1" fontAlgn="auto" latinLnBrk="0" hangingPunct="1">
              <a:lnSpc>
                <a:spcPct val="120000"/>
              </a:lnSpc>
              <a:spcBef>
                <a:spcPts val="500"/>
              </a:spcBef>
              <a:spcAft>
                <a:spcPts val="0"/>
              </a:spcAft>
              <a:buClr>
                <a:srgbClr val="415588"/>
              </a:buClr>
              <a:buSzPts val="1800"/>
              <a:buFont typeface="Arial"/>
              <a:buChar char="•"/>
              <a:tabLst/>
              <a:defRPr/>
            </a:pPr>
            <a:r>
              <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Seek and prevent trust-breaking actions such as bullying.</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Team-based personality tests and team-building activities are designed to build trust.</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417532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Building Trust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375;p29">
            <a:extLst>
              <a:ext uri="{FF2B5EF4-FFF2-40B4-BE49-F238E27FC236}">
                <a16:creationId xmlns:a16="http://schemas.microsoft.com/office/drawing/2014/main" id="{F1FEAD86-2381-CEE1-2618-10D19B403853}"/>
              </a:ext>
            </a:extLst>
          </p:cNvPr>
          <p:cNvPicPr preferRelativeResize="0"/>
          <p:nvPr/>
        </p:nvPicPr>
        <p:blipFill rotWithShape="1">
          <a:blip r:embed="rId3">
            <a:alphaModFix/>
          </a:blip>
          <a:srcRect/>
          <a:stretch/>
        </p:blipFill>
        <p:spPr>
          <a:xfrm>
            <a:off x="8294914" y="2337270"/>
            <a:ext cx="2940715" cy="721616"/>
          </a:xfrm>
          <a:prstGeom prst="rect">
            <a:avLst/>
          </a:prstGeom>
          <a:noFill/>
          <a:ln>
            <a:noFill/>
          </a:ln>
        </p:spPr>
      </p:pic>
    </p:spTree>
    <p:extLst>
      <p:ext uri="{BB962C8B-B14F-4D97-AF65-F5344CB8AC3E}">
        <p14:creationId xmlns:p14="http://schemas.microsoft.com/office/powerpoint/2010/main" val="3199429918"/>
      </p:ext>
    </p:extLst>
  </p:cSld>
  <p:clrMapOvr>
    <a:masterClrMapping/>
  </p:clrMapOvr>
  <mc:AlternateContent xmlns:mc="http://schemas.openxmlformats.org/markup-compatibility/2006" xmlns:p14="http://schemas.microsoft.com/office/powerpoint/2010/main">
    <mc:Choice Requires="p14">
      <p:transition p14:dur="10" advTm="115008"/>
    </mc:Choice>
    <mc:Fallback xmlns="">
      <p:transition advTm="11500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0"/>
              </a:spcBef>
              <a:spcAft>
                <a:spcPts val="0"/>
              </a:spcAft>
              <a:buClr>
                <a:srgbClr val="415588"/>
              </a:buClr>
              <a:buSzPts val="2000"/>
              <a:buFont typeface="Arial"/>
              <a:buChar char="•"/>
              <a:tabLst/>
              <a:defRPr/>
            </a:pPr>
            <a:r>
              <a:rPr kumimoji="0" lang="en-US" sz="2000" b="1" i="0" u="none" strike="noStrike" kern="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sym typeface="Century Gothic"/>
              </a:rPr>
              <a:t>Conflict isn’t bad </a:t>
            </a: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healthy debate means engaged, passionate team members and better decisions.</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Appropriate </a:t>
            </a:r>
            <a:r>
              <a:rPr kumimoji="0" lang="en-US" sz="20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conflict requires rules</a:t>
            </a: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or norms to be clear to all involved.  Examples:</a:t>
            </a:r>
          </a:p>
          <a:p>
            <a:pPr marL="685800" marR="0" lvl="1" indent="-228600" algn="l" defTabSz="914400" rtl="0" eaLnBrk="1" fontAlgn="auto" latinLnBrk="0" hangingPunct="1">
              <a:lnSpc>
                <a:spcPct val="120000"/>
              </a:lnSpc>
              <a:spcBef>
                <a:spcPts val="500"/>
              </a:spcBef>
              <a:spcAft>
                <a:spcPts val="0"/>
              </a:spcAft>
              <a:buClr>
                <a:srgbClr val="415588"/>
              </a:buClr>
              <a:buSzPts val="1800"/>
              <a:buFont typeface="Arial"/>
              <a:buChar char="•"/>
              <a:tabLst/>
              <a:defRPr/>
            </a:pPr>
            <a:r>
              <a:rPr kumimoji="0" lang="en-US"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Focus on the primary decision to be made (not secondary debates)</a:t>
            </a:r>
          </a:p>
          <a:p>
            <a:pPr marL="685800" marR="0" lvl="1" indent="-228600" algn="l" defTabSz="914400" rtl="0" eaLnBrk="1" fontAlgn="auto" latinLnBrk="0" hangingPunct="1">
              <a:lnSpc>
                <a:spcPct val="120000"/>
              </a:lnSpc>
              <a:spcBef>
                <a:spcPts val="500"/>
              </a:spcBef>
              <a:spcAft>
                <a:spcPts val="0"/>
              </a:spcAft>
              <a:buClr>
                <a:srgbClr val="415588"/>
              </a:buClr>
              <a:buSzPts val="1800"/>
              <a:buFont typeface="Arial"/>
              <a:buChar char="•"/>
              <a:tabLst/>
              <a:defRPr/>
            </a:pPr>
            <a:r>
              <a:rPr kumimoji="0" lang="en-US"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Avoid rhetoric, name-calling, or non-contributing statements, which erode trust</a:t>
            </a:r>
          </a:p>
          <a:p>
            <a:pPr marL="685800" marR="0" lvl="1" indent="-228600" algn="l" defTabSz="914400" rtl="0" eaLnBrk="1" fontAlgn="auto" latinLnBrk="0" hangingPunct="1">
              <a:lnSpc>
                <a:spcPct val="120000"/>
              </a:lnSpc>
              <a:spcBef>
                <a:spcPts val="500"/>
              </a:spcBef>
              <a:spcAft>
                <a:spcPts val="0"/>
              </a:spcAft>
              <a:buClr>
                <a:srgbClr val="415588"/>
              </a:buClr>
              <a:buSzPts val="1800"/>
              <a:buFont typeface="Arial"/>
              <a:buChar char="•"/>
              <a:tabLst/>
              <a:defRPr/>
            </a:pPr>
            <a:r>
              <a:rPr kumimoji="0" lang="en-US"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Agree to reach </a:t>
            </a:r>
            <a:r>
              <a:rPr kumimoji="0" lang="en-US" b="0" i="1"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consensus</a:t>
            </a:r>
            <a:r>
              <a:rPr kumimoji="0" lang="en-US"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with all parties pledging to support the outcome</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0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Trust is the foundation </a:t>
            </a: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of healthy conflict and debate.</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There are numerous conflict resolution tools and techniques.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117509"/>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Managing Conflict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634784455"/>
      </p:ext>
    </p:extLst>
  </p:cSld>
  <p:clrMapOvr>
    <a:masterClrMapping/>
  </p:clrMapOvr>
  <mc:AlternateContent xmlns:mc="http://schemas.openxmlformats.org/markup-compatibility/2006" xmlns:p14="http://schemas.microsoft.com/office/powerpoint/2010/main">
    <mc:Choice Requires="p14">
      <p:transition p14:dur="10" advTm="340672"/>
    </mc:Choice>
    <mc:Fallback xmlns="">
      <p:transition advTm="34067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85800" marR="0" lvl="1" indent="-228600" algn="l" defTabSz="914400" rtl="0" eaLnBrk="1" fontAlgn="auto" latinLnBrk="0" hangingPunct="1">
              <a:lnSpc>
                <a:spcPct val="120000"/>
              </a:lnSpc>
              <a:spcBef>
                <a:spcPts val="0"/>
              </a:spcBef>
              <a:spcAft>
                <a:spcPts val="0"/>
              </a:spcAft>
              <a:buClr>
                <a:srgbClr val="415588"/>
              </a:buClr>
              <a:buSzPts val="1800"/>
              <a:buFont typeface="Arial"/>
              <a:buChar char="•"/>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A- Confronting / Problem Solving</a:t>
            </a: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685800" marR="0" lvl="1" indent="-228600" algn="l" defTabSz="914400" rtl="0" eaLnBrk="1" fontAlgn="auto" latinLnBrk="0" hangingPunct="1">
              <a:lnSpc>
                <a:spcPct val="120000"/>
              </a:lnSpc>
              <a:spcBef>
                <a:spcPts val="500"/>
              </a:spcBef>
              <a:spcAft>
                <a:spcPts val="0"/>
              </a:spcAft>
              <a:buClr>
                <a:srgbClr val="415588"/>
              </a:buClr>
              <a:buSzPts val="1800"/>
              <a:buFont typeface="Arial"/>
              <a:buChar char="•"/>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B-Compromising</a:t>
            </a: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685800" marR="0" lvl="1" indent="-228600" algn="l" defTabSz="914400" rtl="0" eaLnBrk="1" fontAlgn="auto" latinLnBrk="0" hangingPunct="1">
              <a:lnSpc>
                <a:spcPct val="120000"/>
              </a:lnSpc>
              <a:spcBef>
                <a:spcPts val="500"/>
              </a:spcBef>
              <a:spcAft>
                <a:spcPts val="0"/>
              </a:spcAft>
              <a:buClr>
                <a:srgbClr val="415588"/>
              </a:buClr>
              <a:buSzPts val="1800"/>
              <a:buFont typeface="Arial"/>
              <a:buChar char="•"/>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C-Withdrawal / Avoidance</a:t>
            </a: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685800" marR="0" lvl="1" indent="-228600" algn="l" defTabSz="914400" rtl="0" eaLnBrk="1" fontAlgn="auto" latinLnBrk="0" hangingPunct="1">
              <a:lnSpc>
                <a:spcPct val="120000"/>
              </a:lnSpc>
              <a:spcBef>
                <a:spcPts val="500"/>
              </a:spcBef>
              <a:spcAft>
                <a:spcPts val="0"/>
              </a:spcAft>
              <a:buClr>
                <a:srgbClr val="415588"/>
              </a:buClr>
              <a:buSzPts val="1800"/>
              <a:buFont typeface="Arial"/>
              <a:buChar char="•"/>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D- Smoothing / Accommodating</a:t>
            </a: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685800" marR="0" lvl="1" indent="-228600" algn="l" defTabSz="914400" rtl="0" eaLnBrk="1" fontAlgn="auto" latinLnBrk="0" hangingPunct="1">
              <a:lnSpc>
                <a:spcPct val="120000"/>
              </a:lnSpc>
              <a:spcBef>
                <a:spcPts val="500"/>
              </a:spcBef>
              <a:spcAft>
                <a:spcPts val="0"/>
              </a:spcAft>
              <a:buClr>
                <a:srgbClr val="415588"/>
              </a:buClr>
              <a:buSzPts val="1800"/>
              <a:buFont typeface="Arial"/>
              <a:buChar char="•"/>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E- Collaborating</a:t>
            </a: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685800" marR="0" lvl="1" indent="-228600" algn="l" defTabSz="914400" rtl="0" eaLnBrk="1" fontAlgn="auto" latinLnBrk="0" hangingPunct="1">
              <a:lnSpc>
                <a:spcPct val="120000"/>
              </a:lnSpc>
              <a:spcBef>
                <a:spcPts val="500"/>
              </a:spcBef>
              <a:spcAft>
                <a:spcPts val="0"/>
              </a:spcAft>
              <a:buClr>
                <a:srgbClr val="415588"/>
              </a:buClr>
              <a:buSzPts val="1800"/>
              <a:buFont typeface="Arial"/>
              <a:buChar char="•"/>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F- Forcing</a:t>
            </a: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648701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Managing Conflict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387;p30">
            <a:extLst>
              <a:ext uri="{FF2B5EF4-FFF2-40B4-BE49-F238E27FC236}">
                <a16:creationId xmlns:a16="http://schemas.microsoft.com/office/drawing/2014/main" id="{CFB335AB-C841-8584-D842-3A0AB12C9BB4}"/>
              </a:ext>
            </a:extLst>
          </p:cNvPr>
          <p:cNvPicPr preferRelativeResize="0"/>
          <p:nvPr/>
        </p:nvPicPr>
        <p:blipFill rotWithShape="1">
          <a:blip r:embed="rId3">
            <a:alphaModFix/>
          </a:blip>
          <a:srcRect/>
          <a:stretch/>
        </p:blipFill>
        <p:spPr>
          <a:xfrm>
            <a:off x="8522433" y="2095405"/>
            <a:ext cx="2657196" cy="518932"/>
          </a:xfrm>
          <a:prstGeom prst="rect">
            <a:avLst/>
          </a:prstGeom>
          <a:noFill/>
          <a:ln>
            <a:noFill/>
          </a:ln>
        </p:spPr>
      </p:pic>
    </p:spTree>
    <p:extLst>
      <p:ext uri="{BB962C8B-B14F-4D97-AF65-F5344CB8AC3E}">
        <p14:creationId xmlns:p14="http://schemas.microsoft.com/office/powerpoint/2010/main" val="395403855"/>
      </p:ext>
    </p:extLst>
  </p:cSld>
  <p:clrMapOvr>
    <a:masterClrMapping/>
  </p:clrMapOvr>
  <mc:AlternateContent xmlns:mc="http://schemas.openxmlformats.org/markup-compatibility/2006" xmlns:p14="http://schemas.microsoft.com/office/powerpoint/2010/main">
    <mc:Choice Requires="p14">
      <p:transition p14:dur="10" advTm="205440"/>
    </mc:Choice>
    <mc:Fallback xmlns="">
      <p:transition advTm="20544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0"/>
              </a:spcBef>
              <a:spcAft>
                <a:spcPts val="0"/>
              </a:spcAft>
              <a:buClr>
                <a:srgbClr val="415588"/>
              </a:buClr>
              <a:buSzPct val="100000"/>
              <a:buFont typeface="Arial"/>
              <a:buChar char="•"/>
              <a:tabLst/>
              <a:defRPr/>
            </a:pPr>
            <a:endParaRPr kumimoji="0" lang="en-US" b="0" i="0" u="none" strike="noStrike" kern="0" cap="none" spc="0" normalizeH="0" baseline="0" noProof="0" dirty="0">
              <a:ln>
                <a:noFill/>
              </a:ln>
              <a:solidFill>
                <a:srgbClr val="002060"/>
              </a:solidFill>
              <a:effectLst/>
              <a:uLnTx/>
              <a:uFillTx/>
              <a:latin typeface="Century Gothic"/>
              <a:sym typeface="Century Gothic"/>
            </a:endParaRPr>
          </a:p>
          <a:p>
            <a:pPr marL="228600" marR="0" lvl="0" indent="-228600" algn="l" defTabSz="914400" rtl="0" eaLnBrk="1" fontAlgn="auto" latinLnBrk="0" hangingPunct="1">
              <a:lnSpc>
                <a:spcPct val="120000"/>
              </a:lnSpc>
              <a:spcBef>
                <a:spcPts val="0"/>
              </a:spcBef>
              <a:spcAft>
                <a:spcPts val="0"/>
              </a:spcAft>
              <a:buClr>
                <a:srgbClr val="415588"/>
              </a:buClr>
              <a:buSzPct val="100000"/>
              <a:buFont typeface="Arial"/>
              <a:buChar char="•"/>
              <a:tabLst/>
              <a:defRPr/>
            </a:pPr>
            <a:r>
              <a:rPr kumimoji="0" lang="en-US"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Commitment </a:t>
            </a:r>
            <a:r>
              <a:rPr kumimoji="0" lang="en-US"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requires clarity </a:t>
            </a:r>
            <a:r>
              <a:rPr kumimoji="0" lang="en-US"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to commit to something, it must be clear exactly what you’re committing to.</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a:buChar char="•"/>
              <a:tabLst/>
              <a:defRPr/>
            </a:pPr>
            <a:r>
              <a:rPr kumimoji="0" lang="en-US"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Each party or entity must commit to multiple others</a:t>
            </a:r>
          </a:p>
          <a:p>
            <a:pPr marL="342891" marR="0" lvl="1" indent="0" algn="l" defTabSz="914400" rtl="0" eaLnBrk="1" fontAlgn="auto" latinLnBrk="0" hangingPunct="1">
              <a:lnSpc>
                <a:spcPct val="120000"/>
              </a:lnSpc>
              <a:spcBef>
                <a:spcPts val="500"/>
              </a:spcBef>
              <a:spcAft>
                <a:spcPts val="0"/>
              </a:spcAft>
              <a:buClr>
                <a:srgbClr val="415588"/>
              </a:buClr>
              <a:buSzPct val="100000"/>
              <a:buFont typeface="Arial"/>
              <a:buNone/>
              <a:tabLst/>
              <a:defRPr/>
            </a:pPr>
            <a:r>
              <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Leader 🡪 Team		Team 🡪 Leader		Individual 🡪 The Work They’re Assigned</a:t>
            </a:r>
          </a:p>
          <a:p>
            <a:pPr marL="342891" marR="0" lvl="1" indent="0" algn="l" defTabSz="914400" rtl="0" eaLnBrk="1" fontAlgn="auto" latinLnBrk="0" hangingPunct="1">
              <a:lnSpc>
                <a:spcPct val="120000"/>
              </a:lnSpc>
              <a:spcBef>
                <a:spcPts val="500"/>
              </a:spcBef>
              <a:spcAft>
                <a:spcPts val="0"/>
              </a:spcAft>
              <a:buClr>
                <a:srgbClr val="415588"/>
              </a:buClr>
              <a:buSzPct val="100000"/>
              <a:buFont typeface="Arial"/>
              <a:buNone/>
              <a:tabLst/>
              <a:defRPr/>
            </a:pPr>
            <a:r>
              <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Leader 🡪 Project 		Team 🡪 Project		Individual 🡪 Team		</a:t>
            </a:r>
          </a:p>
          <a:p>
            <a:pPr marL="342891" marR="0" lvl="1" indent="0" algn="l" defTabSz="914400" rtl="0" eaLnBrk="1" fontAlgn="auto" latinLnBrk="0" hangingPunct="1">
              <a:lnSpc>
                <a:spcPct val="120000"/>
              </a:lnSpc>
              <a:spcBef>
                <a:spcPts val="500"/>
              </a:spcBef>
              <a:spcAft>
                <a:spcPts val="0"/>
              </a:spcAft>
              <a:buClr>
                <a:srgbClr val="415588"/>
              </a:buClr>
              <a:buSzPct val="100000"/>
              <a:buFont typeface="Arial"/>
              <a:buNone/>
              <a:tabLst/>
              <a:defRPr/>
            </a:pPr>
            <a:r>
              <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Team 🡪 Being a Good Team</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a:buChar char="•"/>
              <a:tabLst/>
              <a:defRPr/>
            </a:pPr>
            <a:r>
              <a:rPr kumimoji="0" lang="en-US"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Leaders set the example, so an uncommitted leader can destroy a project / team.</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a:buChar char="•"/>
              <a:tabLst/>
              <a:defRPr/>
            </a:pPr>
            <a:r>
              <a:rPr kumimoji="0" lang="en-US"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Teams must have a good structure, trust each other, and manage conflict properly.</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a:buChar char="•"/>
              <a:tabLst/>
              <a:defRPr/>
            </a:pPr>
            <a:r>
              <a:rPr kumimoji="0" lang="en-US"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Individuals can fail to commit for multiple reasons (not motivated, personal issues, etc.)</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Achieving Commitment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1" name="Google Shape;408;p32">
            <a:extLst>
              <a:ext uri="{FF2B5EF4-FFF2-40B4-BE49-F238E27FC236}">
                <a16:creationId xmlns:a16="http://schemas.microsoft.com/office/drawing/2014/main" id="{3F3E6E29-271E-3027-AEFE-8DCAFCA3E0CE}"/>
              </a:ext>
            </a:extLst>
          </p:cNvPr>
          <p:cNvPicPr preferRelativeResize="0"/>
          <p:nvPr/>
        </p:nvPicPr>
        <p:blipFill rotWithShape="1">
          <a:blip r:embed="rId3">
            <a:alphaModFix/>
          </a:blip>
          <a:srcRect/>
          <a:stretch/>
        </p:blipFill>
        <p:spPr>
          <a:xfrm>
            <a:off x="8253085" y="2770490"/>
            <a:ext cx="2851529" cy="520211"/>
          </a:xfrm>
          <a:prstGeom prst="rect">
            <a:avLst/>
          </a:prstGeom>
          <a:noFill/>
          <a:ln>
            <a:noFill/>
          </a:ln>
        </p:spPr>
      </p:pic>
    </p:spTree>
    <p:extLst>
      <p:ext uri="{BB962C8B-B14F-4D97-AF65-F5344CB8AC3E}">
        <p14:creationId xmlns:p14="http://schemas.microsoft.com/office/powerpoint/2010/main" val="1477986575"/>
      </p:ext>
    </p:extLst>
  </p:cSld>
  <p:clrMapOvr>
    <a:masterClrMapping/>
  </p:clrMapOvr>
  <mc:AlternateContent xmlns:mc="http://schemas.openxmlformats.org/markup-compatibility/2006" xmlns:p14="http://schemas.microsoft.com/office/powerpoint/2010/main">
    <mc:Choice Requires="p14">
      <p:transition p14:dur="10" advTm="77608"/>
    </mc:Choice>
    <mc:Fallback xmlns="">
      <p:transition advTm="7760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0" indent="0" algn="l" rtl="0">
              <a:lnSpc>
                <a:spcPct val="120000"/>
              </a:lnSpc>
              <a:spcBef>
                <a:spcPts val="0"/>
              </a:spcBef>
              <a:spcAft>
                <a:spcPts val="0"/>
              </a:spcAft>
              <a:buSzPts val="2000"/>
              <a:buNone/>
            </a:pPr>
            <a:endParaRPr lang="en-US" sz="2000" dirty="0">
              <a:solidFill>
                <a:srgbClr val="00206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417532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Achieving Commitment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417;p33">
            <a:extLst>
              <a:ext uri="{FF2B5EF4-FFF2-40B4-BE49-F238E27FC236}">
                <a16:creationId xmlns:a16="http://schemas.microsoft.com/office/drawing/2014/main" id="{6293B681-624F-336B-F522-BFDA5AE6C2F9}"/>
              </a:ext>
            </a:extLst>
          </p:cNvPr>
          <p:cNvSpPr txBox="1">
            <a:spLocks/>
          </p:cNvSpPr>
          <p:nvPr/>
        </p:nvSpPr>
        <p:spPr>
          <a:xfrm>
            <a:off x="762000" y="1976456"/>
            <a:ext cx="5124539" cy="4030224"/>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120000"/>
              </a:lnSpc>
              <a:spcBef>
                <a:spcPts val="1000"/>
              </a:spcBef>
              <a:spcAft>
                <a:spcPts val="0"/>
              </a:spcAft>
              <a:buClr>
                <a:schemeClr val="accent1"/>
              </a:buClr>
              <a:buSzPts val="1800"/>
              <a:buFont typeface="Arial"/>
              <a:buChar char="•"/>
              <a:defRPr sz="2000" b="0" i="0" u="none" strike="noStrike" cap="none">
                <a:solidFill>
                  <a:schemeClr val="dk1"/>
                </a:solidFill>
                <a:latin typeface="Century Gothic"/>
                <a:ea typeface="Century Gothic"/>
                <a:cs typeface="Century Gothic"/>
                <a:sym typeface="Century Gothic"/>
              </a:defRPr>
            </a:lvl1pPr>
            <a:lvl2pPr marL="914400" marR="0" lvl="1" indent="-342900" algn="l" rtl="0">
              <a:lnSpc>
                <a:spcPct val="120000"/>
              </a:lnSpc>
              <a:spcBef>
                <a:spcPts val="500"/>
              </a:spcBef>
              <a:spcAft>
                <a:spcPts val="0"/>
              </a:spcAft>
              <a:buClr>
                <a:schemeClr val="accent1"/>
              </a:buClr>
              <a:buSzPts val="1800"/>
              <a:buFont typeface="Arial"/>
              <a:buChar char="•"/>
              <a:defRPr sz="1800" b="0" i="0" u="none" strike="noStrike" cap="none">
                <a:solidFill>
                  <a:schemeClr val="dk1"/>
                </a:solidFill>
                <a:latin typeface="Century Gothic"/>
                <a:ea typeface="Century Gothic"/>
                <a:cs typeface="Century Gothic"/>
                <a:sym typeface="Century Gothic"/>
              </a:defRPr>
            </a:lvl2pPr>
            <a:lvl3pPr marL="1371600" marR="0" lvl="2" indent="-342900" algn="l" rtl="0">
              <a:lnSpc>
                <a:spcPct val="120000"/>
              </a:lnSpc>
              <a:spcBef>
                <a:spcPts val="500"/>
              </a:spcBef>
              <a:spcAft>
                <a:spcPts val="0"/>
              </a:spcAft>
              <a:buClr>
                <a:schemeClr val="accent1"/>
              </a:buClr>
              <a:buSzPts val="1800"/>
              <a:buFont typeface="Arial"/>
              <a:buChar char="•"/>
              <a:defRPr sz="1600" b="0" i="0" u="none" strike="noStrike" cap="none">
                <a:solidFill>
                  <a:schemeClr val="dk1"/>
                </a:solidFill>
                <a:latin typeface="Century Gothic"/>
                <a:ea typeface="Century Gothic"/>
                <a:cs typeface="Century Gothic"/>
                <a:sym typeface="Century Gothic"/>
              </a:defRPr>
            </a:lvl3pPr>
            <a:lvl4pPr marL="1828800" marR="0" lvl="3" indent="-342900" algn="l" rtl="0">
              <a:lnSpc>
                <a:spcPct val="120000"/>
              </a:lnSpc>
              <a:spcBef>
                <a:spcPts val="500"/>
              </a:spcBef>
              <a:spcAft>
                <a:spcPts val="0"/>
              </a:spcAft>
              <a:buClr>
                <a:schemeClr val="accent1"/>
              </a:buClr>
              <a:buSzPts val="1800"/>
              <a:buFont typeface="Arial"/>
              <a:buChar char="•"/>
              <a:defRPr sz="1400" b="0" i="0" u="none" strike="noStrike" cap="none">
                <a:solidFill>
                  <a:schemeClr val="dk1"/>
                </a:solidFill>
                <a:latin typeface="Century Gothic"/>
                <a:ea typeface="Century Gothic"/>
                <a:cs typeface="Century Gothic"/>
                <a:sym typeface="Century Gothic"/>
              </a:defRPr>
            </a:lvl4pPr>
            <a:lvl5pPr marL="2286000" marR="0" lvl="4" indent="-342900" algn="l" rtl="0">
              <a:lnSpc>
                <a:spcPct val="120000"/>
              </a:lnSpc>
              <a:spcBef>
                <a:spcPts val="500"/>
              </a:spcBef>
              <a:spcAft>
                <a:spcPts val="0"/>
              </a:spcAft>
              <a:buClr>
                <a:schemeClr val="accent1"/>
              </a:buClr>
              <a:buSzPts val="1800"/>
              <a:buFont typeface="Arial"/>
              <a:buChar char="•"/>
              <a:defRPr sz="1200" b="0" i="0" u="none" strike="noStrike" cap="none">
                <a:solidFill>
                  <a:schemeClr val="dk1"/>
                </a:solidFill>
                <a:latin typeface="Century Gothic"/>
                <a:ea typeface="Century Gothic"/>
                <a:cs typeface="Century Gothic"/>
                <a:sym typeface="Century Gothic"/>
              </a:defRPr>
            </a:lvl5pPr>
            <a:lvl6pPr marL="2743200" marR="0" lvl="5" indent="-342900" algn="l" rtl="0">
              <a:lnSpc>
                <a:spcPct val="120000"/>
              </a:lnSpc>
              <a:spcBef>
                <a:spcPts val="500"/>
              </a:spcBef>
              <a:spcAft>
                <a:spcPts val="0"/>
              </a:spcAft>
              <a:buClr>
                <a:schemeClr val="accent1"/>
              </a:buClr>
              <a:buSzPts val="1800"/>
              <a:buFont typeface="Arial"/>
              <a:buChar char="•"/>
              <a:defRPr sz="1200" b="0" i="0" u="none" strike="noStrike" cap="none">
                <a:solidFill>
                  <a:schemeClr val="dk1"/>
                </a:solidFill>
                <a:latin typeface="Century Gothic"/>
                <a:ea typeface="Century Gothic"/>
                <a:cs typeface="Century Gothic"/>
                <a:sym typeface="Century Gothic"/>
              </a:defRPr>
            </a:lvl6pPr>
            <a:lvl7pPr marL="3200400" marR="0" lvl="6" indent="-342900" algn="l" rtl="0">
              <a:lnSpc>
                <a:spcPct val="120000"/>
              </a:lnSpc>
              <a:spcBef>
                <a:spcPts val="500"/>
              </a:spcBef>
              <a:spcAft>
                <a:spcPts val="0"/>
              </a:spcAft>
              <a:buClr>
                <a:schemeClr val="accent1"/>
              </a:buClr>
              <a:buSzPts val="1800"/>
              <a:buFont typeface="Arial"/>
              <a:buChar char="•"/>
              <a:defRPr sz="1200" b="0" i="0" u="none" strike="noStrike" cap="none">
                <a:solidFill>
                  <a:schemeClr val="dk1"/>
                </a:solidFill>
                <a:latin typeface="Century Gothic"/>
                <a:ea typeface="Century Gothic"/>
                <a:cs typeface="Century Gothic"/>
                <a:sym typeface="Century Gothic"/>
              </a:defRPr>
            </a:lvl7pPr>
            <a:lvl8pPr marL="3657600" marR="0" lvl="7" indent="-342900" algn="l" rtl="0">
              <a:lnSpc>
                <a:spcPct val="120000"/>
              </a:lnSpc>
              <a:spcBef>
                <a:spcPts val="500"/>
              </a:spcBef>
              <a:spcAft>
                <a:spcPts val="0"/>
              </a:spcAft>
              <a:buClr>
                <a:schemeClr val="accent1"/>
              </a:buClr>
              <a:buSzPts val="1800"/>
              <a:buFont typeface="Arial"/>
              <a:buChar char="•"/>
              <a:defRPr sz="1200" b="0" i="0" u="none" strike="noStrike" cap="none">
                <a:solidFill>
                  <a:schemeClr val="dk1"/>
                </a:solidFill>
                <a:latin typeface="Century Gothic"/>
                <a:ea typeface="Century Gothic"/>
                <a:cs typeface="Century Gothic"/>
                <a:sym typeface="Century Gothic"/>
              </a:defRPr>
            </a:lvl8pPr>
            <a:lvl9pPr marL="4114800" marR="0" lvl="8" indent="-342900" algn="l" rtl="0">
              <a:lnSpc>
                <a:spcPct val="120000"/>
              </a:lnSpc>
              <a:spcBef>
                <a:spcPts val="500"/>
              </a:spcBef>
              <a:spcAft>
                <a:spcPts val="0"/>
              </a:spcAft>
              <a:buClr>
                <a:schemeClr val="accent1"/>
              </a:buClr>
              <a:buSzPts val="1800"/>
              <a:buFont typeface="Arial"/>
              <a:buChar char="•"/>
              <a:defRPr sz="1200" b="0" i="0" u="none" strike="noStrike" cap="none">
                <a:solidFill>
                  <a:schemeClr val="dk1"/>
                </a:solidFill>
                <a:latin typeface="Century Gothic"/>
                <a:ea typeface="Century Gothic"/>
                <a:cs typeface="Century Gothic"/>
                <a:sym typeface="Century Gothic"/>
              </a:defRPr>
            </a:lvl9pPr>
          </a:lstStyle>
          <a:p>
            <a:pPr marL="342900" marR="0" lvl="0" indent="-342900" algn="l" defTabSz="914400" rtl="0" eaLnBrk="1" fontAlgn="auto" latinLnBrk="0" hangingPunct="1">
              <a:lnSpc>
                <a:spcPct val="120000"/>
              </a:lnSpc>
              <a:spcBef>
                <a:spcPts val="0"/>
              </a:spcBef>
              <a:spcAft>
                <a:spcPts val="0"/>
              </a:spcAft>
              <a:buClr>
                <a:srgbClr val="415588"/>
              </a:buClr>
              <a:buSzPct val="100000"/>
              <a:buFont typeface="Wingdings" panose="05000000000000000000" pitchFamily="2" charset="2"/>
              <a:buChar char="q"/>
              <a:tabLst/>
              <a:defRPr/>
            </a:pPr>
            <a:r>
              <a:rPr kumimoji="0" lang="en-US" sz="18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Commitment requires:</a:t>
            </a:r>
            <a:endParaRPr kumimoji="0" lang="en-US" sz="18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a:buChar char="•"/>
              <a:tabLst/>
              <a:defRPr/>
            </a:pPr>
            <a:r>
              <a:rPr kumimoji="0" lang="en-US" sz="18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Leadership by example: the leader must show commitment to the project and team first</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a:buChar char="•"/>
              <a:tabLst/>
              <a:defRPr/>
            </a:pPr>
            <a:r>
              <a:rPr kumimoji="0" lang="en-US" sz="18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Trust and conflict management</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a:buChar char="•"/>
              <a:tabLst/>
              <a:defRPr/>
            </a:pPr>
            <a:r>
              <a:rPr kumimoji="0" lang="en-US" sz="18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Clear prioritization of multiple commitments</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a:buChar char="•"/>
              <a:tabLst/>
              <a:defRPr/>
            </a:pPr>
            <a:r>
              <a:rPr kumimoji="0" lang="en-US" sz="18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A healthy team and project; commitment requires fundamental issues to be solved</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a:buChar char="•"/>
              <a:tabLst/>
              <a:defRPr/>
            </a:pPr>
            <a:r>
              <a:rPr kumimoji="0" lang="en-US" sz="18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Good team structure</a:t>
            </a:r>
          </a:p>
        </p:txBody>
      </p:sp>
      <p:sp>
        <p:nvSpPr>
          <p:cNvPr id="9" name="Google Shape;418;p33">
            <a:extLst>
              <a:ext uri="{FF2B5EF4-FFF2-40B4-BE49-F238E27FC236}">
                <a16:creationId xmlns:a16="http://schemas.microsoft.com/office/drawing/2014/main" id="{E35EE218-BE2F-5CF4-60F0-4377A5F21F93}"/>
              </a:ext>
            </a:extLst>
          </p:cNvPr>
          <p:cNvSpPr txBox="1">
            <a:spLocks/>
          </p:cNvSpPr>
          <p:nvPr/>
        </p:nvSpPr>
        <p:spPr>
          <a:xfrm>
            <a:off x="6704009" y="2025684"/>
            <a:ext cx="4618498" cy="3980996"/>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120000"/>
              </a:lnSpc>
              <a:spcBef>
                <a:spcPts val="1000"/>
              </a:spcBef>
              <a:spcAft>
                <a:spcPts val="0"/>
              </a:spcAft>
              <a:buClr>
                <a:schemeClr val="accent1"/>
              </a:buClr>
              <a:buSzPts val="1800"/>
              <a:buFont typeface="Arial"/>
              <a:buChar char="•"/>
              <a:defRPr sz="2000" b="0" i="0" u="none" strike="noStrike" cap="none">
                <a:solidFill>
                  <a:schemeClr val="dk1"/>
                </a:solidFill>
                <a:latin typeface="Century Gothic"/>
                <a:ea typeface="Century Gothic"/>
                <a:cs typeface="Century Gothic"/>
                <a:sym typeface="Century Gothic"/>
              </a:defRPr>
            </a:lvl1pPr>
            <a:lvl2pPr marL="914400" marR="0" lvl="1" indent="-342900" algn="l" rtl="0">
              <a:lnSpc>
                <a:spcPct val="120000"/>
              </a:lnSpc>
              <a:spcBef>
                <a:spcPts val="500"/>
              </a:spcBef>
              <a:spcAft>
                <a:spcPts val="0"/>
              </a:spcAft>
              <a:buClr>
                <a:schemeClr val="accent1"/>
              </a:buClr>
              <a:buSzPts val="1800"/>
              <a:buFont typeface="Arial"/>
              <a:buChar char="•"/>
              <a:defRPr sz="1800" b="0" i="0" u="none" strike="noStrike" cap="none">
                <a:solidFill>
                  <a:schemeClr val="dk1"/>
                </a:solidFill>
                <a:latin typeface="Century Gothic"/>
                <a:ea typeface="Century Gothic"/>
                <a:cs typeface="Century Gothic"/>
                <a:sym typeface="Century Gothic"/>
              </a:defRPr>
            </a:lvl2pPr>
            <a:lvl3pPr marL="1371600" marR="0" lvl="2" indent="-342900" algn="l" rtl="0">
              <a:lnSpc>
                <a:spcPct val="120000"/>
              </a:lnSpc>
              <a:spcBef>
                <a:spcPts val="500"/>
              </a:spcBef>
              <a:spcAft>
                <a:spcPts val="0"/>
              </a:spcAft>
              <a:buClr>
                <a:schemeClr val="accent1"/>
              </a:buClr>
              <a:buSzPts val="1800"/>
              <a:buFont typeface="Arial"/>
              <a:buChar char="•"/>
              <a:defRPr sz="1600" b="0" i="0" u="none" strike="noStrike" cap="none">
                <a:solidFill>
                  <a:schemeClr val="dk1"/>
                </a:solidFill>
                <a:latin typeface="Century Gothic"/>
                <a:ea typeface="Century Gothic"/>
                <a:cs typeface="Century Gothic"/>
                <a:sym typeface="Century Gothic"/>
              </a:defRPr>
            </a:lvl3pPr>
            <a:lvl4pPr marL="1828800" marR="0" lvl="3" indent="-342900" algn="l" rtl="0">
              <a:lnSpc>
                <a:spcPct val="120000"/>
              </a:lnSpc>
              <a:spcBef>
                <a:spcPts val="500"/>
              </a:spcBef>
              <a:spcAft>
                <a:spcPts val="0"/>
              </a:spcAft>
              <a:buClr>
                <a:schemeClr val="accent1"/>
              </a:buClr>
              <a:buSzPts val="1800"/>
              <a:buFont typeface="Arial"/>
              <a:buChar char="•"/>
              <a:defRPr sz="1400" b="0" i="0" u="none" strike="noStrike" cap="none">
                <a:solidFill>
                  <a:schemeClr val="dk1"/>
                </a:solidFill>
                <a:latin typeface="Century Gothic"/>
                <a:ea typeface="Century Gothic"/>
                <a:cs typeface="Century Gothic"/>
                <a:sym typeface="Century Gothic"/>
              </a:defRPr>
            </a:lvl4pPr>
            <a:lvl5pPr marL="2286000" marR="0" lvl="4" indent="-342900" algn="l" rtl="0">
              <a:lnSpc>
                <a:spcPct val="120000"/>
              </a:lnSpc>
              <a:spcBef>
                <a:spcPts val="500"/>
              </a:spcBef>
              <a:spcAft>
                <a:spcPts val="0"/>
              </a:spcAft>
              <a:buClr>
                <a:schemeClr val="accent1"/>
              </a:buClr>
              <a:buSzPts val="1800"/>
              <a:buFont typeface="Arial"/>
              <a:buChar char="•"/>
              <a:defRPr sz="1200" b="0" i="0" u="none" strike="noStrike" cap="none">
                <a:solidFill>
                  <a:schemeClr val="dk1"/>
                </a:solidFill>
                <a:latin typeface="Century Gothic"/>
                <a:ea typeface="Century Gothic"/>
                <a:cs typeface="Century Gothic"/>
                <a:sym typeface="Century Gothic"/>
              </a:defRPr>
            </a:lvl5pPr>
            <a:lvl6pPr marL="2743200" marR="0" lvl="5" indent="-342900" algn="l" rtl="0">
              <a:lnSpc>
                <a:spcPct val="120000"/>
              </a:lnSpc>
              <a:spcBef>
                <a:spcPts val="500"/>
              </a:spcBef>
              <a:spcAft>
                <a:spcPts val="0"/>
              </a:spcAft>
              <a:buClr>
                <a:schemeClr val="accent1"/>
              </a:buClr>
              <a:buSzPts val="1800"/>
              <a:buFont typeface="Arial"/>
              <a:buChar char="•"/>
              <a:defRPr sz="1200" b="0" i="0" u="none" strike="noStrike" cap="none">
                <a:solidFill>
                  <a:schemeClr val="dk1"/>
                </a:solidFill>
                <a:latin typeface="Century Gothic"/>
                <a:ea typeface="Century Gothic"/>
                <a:cs typeface="Century Gothic"/>
                <a:sym typeface="Century Gothic"/>
              </a:defRPr>
            </a:lvl6pPr>
            <a:lvl7pPr marL="3200400" marR="0" lvl="6" indent="-342900" algn="l" rtl="0">
              <a:lnSpc>
                <a:spcPct val="120000"/>
              </a:lnSpc>
              <a:spcBef>
                <a:spcPts val="500"/>
              </a:spcBef>
              <a:spcAft>
                <a:spcPts val="0"/>
              </a:spcAft>
              <a:buClr>
                <a:schemeClr val="accent1"/>
              </a:buClr>
              <a:buSzPts val="1800"/>
              <a:buFont typeface="Arial"/>
              <a:buChar char="•"/>
              <a:defRPr sz="1200" b="0" i="0" u="none" strike="noStrike" cap="none">
                <a:solidFill>
                  <a:schemeClr val="dk1"/>
                </a:solidFill>
                <a:latin typeface="Century Gothic"/>
                <a:ea typeface="Century Gothic"/>
                <a:cs typeface="Century Gothic"/>
                <a:sym typeface="Century Gothic"/>
              </a:defRPr>
            </a:lvl7pPr>
            <a:lvl8pPr marL="3657600" marR="0" lvl="7" indent="-342900" algn="l" rtl="0">
              <a:lnSpc>
                <a:spcPct val="120000"/>
              </a:lnSpc>
              <a:spcBef>
                <a:spcPts val="500"/>
              </a:spcBef>
              <a:spcAft>
                <a:spcPts val="0"/>
              </a:spcAft>
              <a:buClr>
                <a:schemeClr val="accent1"/>
              </a:buClr>
              <a:buSzPts val="1800"/>
              <a:buFont typeface="Arial"/>
              <a:buChar char="•"/>
              <a:defRPr sz="1200" b="0" i="0" u="none" strike="noStrike" cap="none">
                <a:solidFill>
                  <a:schemeClr val="dk1"/>
                </a:solidFill>
                <a:latin typeface="Century Gothic"/>
                <a:ea typeface="Century Gothic"/>
                <a:cs typeface="Century Gothic"/>
                <a:sym typeface="Century Gothic"/>
              </a:defRPr>
            </a:lvl8pPr>
            <a:lvl9pPr marL="4114800" marR="0" lvl="8" indent="-342900" algn="l" rtl="0">
              <a:lnSpc>
                <a:spcPct val="120000"/>
              </a:lnSpc>
              <a:spcBef>
                <a:spcPts val="500"/>
              </a:spcBef>
              <a:spcAft>
                <a:spcPts val="0"/>
              </a:spcAft>
              <a:buClr>
                <a:schemeClr val="accent1"/>
              </a:buClr>
              <a:buSzPts val="1800"/>
              <a:buFont typeface="Arial"/>
              <a:buChar char="•"/>
              <a:defRPr sz="1200" b="0" i="0" u="none" strike="noStrike" cap="none">
                <a:solidFill>
                  <a:schemeClr val="dk1"/>
                </a:solidFill>
                <a:latin typeface="Century Gothic"/>
                <a:ea typeface="Century Gothic"/>
                <a:cs typeface="Century Gothic"/>
                <a:sym typeface="Century Gothic"/>
              </a:defRPr>
            </a:lvl9pPr>
          </a:lstStyle>
          <a:p>
            <a:pPr marL="342900" marR="0" lvl="0" indent="-342900" algn="l" defTabSz="914400" rtl="0" eaLnBrk="1" fontAlgn="auto" latinLnBrk="0" hangingPunct="1">
              <a:lnSpc>
                <a:spcPct val="120000"/>
              </a:lnSpc>
              <a:spcBef>
                <a:spcPts val="0"/>
              </a:spcBef>
              <a:spcAft>
                <a:spcPts val="0"/>
              </a:spcAft>
              <a:buClr>
                <a:srgbClr val="415588"/>
              </a:buClr>
              <a:buSzPct val="100000"/>
              <a:buFont typeface="Wingdings" panose="05000000000000000000" pitchFamily="2" charset="2"/>
              <a:buChar char="q"/>
              <a:tabLst/>
              <a:defRPr/>
            </a:pPr>
            <a:r>
              <a:rPr kumimoji="0" lang="en-US" sz="18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Strategies to gain commitment include:</a:t>
            </a:r>
            <a:endParaRPr kumimoji="0" lang="en-US" sz="18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a:buChar char="•"/>
              <a:tabLst/>
              <a:defRPr/>
            </a:pPr>
            <a:r>
              <a:rPr kumimoji="0" lang="en-US" sz="18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Communicating expectations clearly</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a:buChar char="•"/>
              <a:tabLst/>
              <a:defRPr/>
            </a:pPr>
            <a:r>
              <a:rPr kumimoji="0" lang="en-US" sz="18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Seeking factors affecting noncommittal parties.</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a:buChar char="•"/>
              <a:tabLst/>
              <a:defRPr/>
            </a:pPr>
            <a:r>
              <a:rPr kumimoji="0" lang="en-US" sz="18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Assigning leadership or ownership</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a:buChar char="•"/>
              <a:tabLst/>
              <a:defRPr/>
            </a:pPr>
            <a:r>
              <a:rPr kumimoji="0" lang="en-US" sz="18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Recognizing achievement (a primary motivator)</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a:buChar char="•"/>
              <a:tabLst/>
              <a:defRPr/>
            </a:pPr>
            <a:r>
              <a:rPr kumimoji="0" lang="en-US" sz="18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Engaging the creativity of individuals (another motivator)</a:t>
            </a:r>
          </a:p>
        </p:txBody>
      </p:sp>
    </p:spTree>
    <p:extLst>
      <p:ext uri="{BB962C8B-B14F-4D97-AF65-F5344CB8AC3E}">
        <p14:creationId xmlns:p14="http://schemas.microsoft.com/office/powerpoint/2010/main" val="1897029155"/>
      </p:ext>
    </p:extLst>
  </p:cSld>
  <p:clrMapOvr>
    <a:masterClrMapping/>
  </p:clrMapOvr>
  <mc:AlternateContent xmlns:mc="http://schemas.openxmlformats.org/markup-compatibility/2006" xmlns:p14="http://schemas.microsoft.com/office/powerpoint/2010/main">
    <mc:Choice Requires="p14">
      <p:transition p14:dur="10" advTm="225184"/>
    </mc:Choice>
    <mc:Fallback xmlns="">
      <p:transition advTm="225184"/>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95423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228600" algn="l" rtl="0">
              <a:lnSpc>
                <a:spcPct val="120000"/>
              </a:lnSpc>
              <a:spcBef>
                <a:spcPts val="0"/>
              </a:spcBef>
              <a:spcAft>
                <a:spcPts val="0"/>
              </a:spcAft>
              <a:buSzPct val="100000"/>
              <a:buChar char="•"/>
            </a:pPr>
            <a:endParaRPr lang="en-US" dirty="0">
              <a:solidFill>
                <a:srgbClr val="002060"/>
              </a:solidFill>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0"/>
              </a:spcBef>
              <a:spcAft>
                <a:spcPts val="0"/>
              </a:spcAft>
              <a:buClr>
                <a:srgbClr val="415588"/>
              </a:buClr>
              <a:buSzPts val="2000"/>
              <a:buFont typeface="Arial"/>
              <a:buChar char="•"/>
              <a:tabLst/>
              <a:defRPr/>
            </a:pP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Accountability is a readiness to </a:t>
            </a:r>
            <a:r>
              <a:rPr kumimoji="0" lang="en-US" sz="20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accept responsibility </a:t>
            </a: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for work or results.</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Each team member is accountable to:</a:t>
            </a:r>
          </a:p>
          <a:p>
            <a:pPr marL="685800" marR="0" lvl="1" indent="-228600" algn="l" defTabSz="914400" rtl="0" eaLnBrk="1" fontAlgn="auto" latinLnBrk="0" hangingPunct="1">
              <a:lnSpc>
                <a:spcPct val="120000"/>
              </a:lnSpc>
              <a:spcBef>
                <a:spcPts val="500"/>
              </a:spcBef>
              <a:spcAft>
                <a:spcPts val="0"/>
              </a:spcAft>
              <a:buClr>
                <a:srgbClr val="415588"/>
              </a:buClr>
              <a:buSzPts val="1800"/>
              <a:buFont typeface="Arial"/>
              <a:buChar char="•"/>
              <a:tabLst/>
              <a:defRPr/>
            </a:pPr>
            <a:r>
              <a:rPr kumimoji="0" lang="en-US" sz="18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The leader – the most common and natural type of accountability.</a:t>
            </a:r>
          </a:p>
          <a:p>
            <a:pPr marL="685800" marR="0" lvl="1" indent="-228600" algn="l" defTabSz="914400" rtl="0" eaLnBrk="1" fontAlgn="auto" latinLnBrk="0" hangingPunct="1">
              <a:lnSpc>
                <a:spcPct val="120000"/>
              </a:lnSpc>
              <a:spcBef>
                <a:spcPts val="500"/>
              </a:spcBef>
              <a:spcAft>
                <a:spcPts val="0"/>
              </a:spcAft>
              <a:buClr>
                <a:srgbClr val="415588"/>
              </a:buClr>
              <a:buSzPts val="1800"/>
              <a:buFont typeface="Arial"/>
              <a:buChar char="•"/>
              <a:tabLst/>
              <a:defRPr/>
            </a:pPr>
            <a:r>
              <a:rPr kumimoji="0" lang="en-US" sz="18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Themselves – also known as self-discipline.</a:t>
            </a:r>
          </a:p>
          <a:p>
            <a:pPr marL="685800" marR="0" lvl="1" indent="-228600" algn="l" defTabSz="914400" rtl="0" eaLnBrk="1" fontAlgn="auto" latinLnBrk="0" hangingPunct="1">
              <a:lnSpc>
                <a:spcPct val="120000"/>
              </a:lnSpc>
              <a:spcBef>
                <a:spcPts val="500"/>
              </a:spcBef>
              <a:spcAft>
                <a:spcPts val="0"/>
              </a:spcAft>
              <a:buClr>
                <a:srgbClr val="415588"/>
              </a:buClr>
              <a:buSzPts val="1800"/>
              <a:buFont typeface="Arial"/>
              <a:buChar char="•"/>
              <a:tabLst/>
              <a:defRPr/>
            </a:pPr>
            <a:r>
              <a:rPr kumimoji="0" lang="en-US" sz="18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Their fellow team members – often the strongest with the most ‘paths’ of accountability.</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Accountability requires the ability to </a:t>
            </a:r>
            <a:r>
              <a:rPr kumimoji="0" lang="en-US" sz="2000" b="0" i="1"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commit</a:t>
            </a: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as well as other’s ability to </a:t>
            </a:r>
            <a:r>
              <a:rPr kumimoji="0" lang="en-US" sz="2000" b="0" i="1"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trust</a:t>
            </a: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their word and actions.</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000" b="1" i="0"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sym typeface="Century Gothic"/>
              </a:rPr>
              <a:t>A great tool is the ‘RASCI” accountability matrix.</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544932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Embracing Accountability</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788282569"/>
      </p:ext>
    </p:extLst>
  </p:cSld>
  <p:clrMapOvr>
    <a:masterClrMapping/>
  </p:clrMapOvr>
  <mc:AlternateContent xmlns:mc="http://schemas.openxmlformats.org/markup-compatibility/2006" xmlns:p14="http://schemas.microsoft.com/office/powerpoint/2010/main">
    <mc:Choice Requires="p14">
      <p:transition p14:dur="10" advTm="169088"/>
    </mc:Choice>
    <mc:Fallback xmlns="">
      <p:transition advTm="169088"/>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l" rtl="0">
              <a:lnSpc>
                <a:spcPct val="120000"/>
              </a:lnSpc>
              <a:spcBef>
                <a:spcPts val="0"/>
              </a:spcBef>
              <a:spcAft>
                <a:spcPts val="0"/>
              </a:spcAft>
              <a:buSzPct val="100000"/>
              <a:buFont typeface="Arial" panose="020B0604020202020204" pitchFamily="34" charset="0"/>
              <a:buChar char="•"/>
            </a:pPr>
            <a:endParaRPr lang="en-US" sz="2000" b="1" dirty="0">
              <a:solidFill>
                <a:srgbClr val="002060"/>
              </a:solidFill>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0"/>
              </a:spcBef>
              <a:spcAft>
                <a:spcPts val="0"/>
              </a:spcAft>
              <a:buClr>
                <a:srgbClr val="415588"/>
              </a:buClr>
              <a:buSzPct val="100000"/>
              <a:buFont typeface="Arial"/>
              <a:buChar char="•"/>
              <a:tabLst/>
              <a:defRPr/>
            </a:pPr>
            <a:r>
              <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An accountability matrix is a tool for effectively assigning and communicating levels of accountability for project tasks of functions</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a:buChar char="•"/>
              <a:tabLst/>
              <a:defRPr/>
            </a:pPr>
            <a:r>
              <a:rPr kumimoji="0" lang="en-US" sz="1600" b="1" i="0"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sym typeface="Century Gothic"/>
              </a:rPr>
              <a:t>Each task or function must have at least </a:t>
            </a:r>
            <a:br>
              <a:rPr kumimoji="0" lang="en-US" sz="1600" b="1" i="0"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sym typeface="Century Gothic"/>
              </a:rPr>
            </a:br>
            <a:r>
              <a:rPr kumimoji="0" lang="en-US" sz="1600" b="1" i="0"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sym typeface="Century Gothic"/>
              </a:rPr>
              <a:t>one “A” as well as other letters:</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a:buChar char="•"/>
              <a:tabLst/>
              <a:defRPr/>
            </a:pPr>
            <a:r>
              <a:rPr kumimoji="0" lang="en-US" sz="16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“R” – Responsible.  </a:t>
            </a:r>
            <a:r>
              <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The party who is to </a:t>
            </a:r>
            <a:br>
              <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br>
            <a:r>
              <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complete the task or action.</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a:buChar char="•"/>
              <a:tabLst/>
              <a:defRPr/>
            </a:pPr>
            <a:r>
              <a:rPr kumimoji="0" lang="en-US" sz="16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“A” – Accountable.  </a:t>
            </a:r>
            <a:r>
              <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This party is ultimately </a:t>
            </a:r>
            <a:br>
              <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br>
            <a:r>
              <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answerable for the task or action’s completion.</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a:buChar char="•"/>
              <a:tabLst/>
              <a:defRPr/>
            </a:pPr>
            <a:r>
              <a:rPr kumimoji="0" lang="en-US" sz="16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“S” – Support.  </a:t>
            </a:r>
            <a:r>
              <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Similar to “R” but a secondary resource who may be called in if needed.</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a:buChar char="•"/>
              <a:tabLst/>
              <a:defRPr/>
            </a:pPr>
            <a:r>
              <a:rPr kumimoji="0" lang="en-US" sz="16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“C” – Consulted. </a:t>
            </a:r>
            <a:r>
              <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A specialist or expert who may be called upon to provide vital input.</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a:buChar char="•"/>
              <a:tabLst/>
              <a:defRPr/>
            </a:pPr>
            <a:r>
              <a:rPr kumimoji="0" lang="en-US" sz="16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“I” – Informed.  </a:t>
            </a:r>
            <a:r>
              <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This party must be informed if the task/function is completed, behind schedule.  Often the party who completes dependent tasks later in the timeline.</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00690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‘RASCI’ Accountability Matrix</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439;p35" descr="C:\Users\sam\Dropbox\Books\Project Team Leadership and Communication\curriculum\images\RASCI.png">
            <a:extLst>
              <a:ext uri="{FF2B5EF4-FFF2-40B4-BE49-F238E27FC236}">
                <a16:creationId xmlns:a16="http://schemas.microsoft.com/office/drawing/2014/main" id="{891AB1DC-4615-3DE3-1733-0A6A456581B9}"/>
              </a:ext>
            </a:extLst>
          </p:cNvPr>
          <p:cNvPicPr preferRelativeResize="0"/>
          <p:nvPr/>
        </p:nvPicPr>
        <p:blipFill rotWithShape="1">
          <a:blip r:embed="rId3">
            <a:alphaModFix/>
          </a:blip>
          <a:srcRect/>
          <a:stretch/>
        </p:blipFill>
        <p:spPr>
          <a:xfrm>
            <a:off x="6016603" y="2651313"/>
            <a:ext cx="5336440" cy="1555374"/>
          </a:xfrm>
          <a:prstGeom prst="rect">
            <a:avLst/>
          </a:prstGeom>
          <a:noFill/>
          <a:ln>
            <a:noFill/>
          </a:ln>
        </p:spPr>
      </p:pic>
    </p:spTree>
    <p:extLst>
      <p:ext uri="{BB962C8B-B14F-4D97-AF65-F5344CB8AC3E}">
        <p14:creationId xmlns:p14="http://schemas.microsoft.com/office/powerpoint/2010/main" val="743476113"/>
      </p:ext>
    </p:extLst>
  </p:cSld>
  <p:clrMapOvr>
    <a:masterClrMapping/>
  </p:clrMapOvr>
  <mc:AlternateContent xmlns:mc="http://schemas.openxmlformats.org/markup-compatibility/2006" xmlns:p14="http://schemas.microsoft.com/office/powerpoint/2010/main">
    <mc:Choice Requires="p14">
      <p:transition p14:dur="10" advTm="151744"/>
    </mc:Choice>
    <mc:Fallback xmlns="">
      <p:transition advTm="15174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76917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0"/>
              </a:spcBef>
              <a:spcAft>
                <a:spcPts val="0"/>
              </a:spcAft>
              <a:buClr>
                <a:srgbClr val="415588"/>
              </a:buClr>
              <a:buSzPts val="2000"/>
              <a:buFont typeface="Arial"/>
              <a:buChar char="•"/>
              <a:tabLst/>
              <a:defRPr/>
            </a:pPr>
            <a:endParaRPr kumimoji="0" lang="en-US" sz="2400" b="0" i="0" u="none" strike="noStrike" kern="0" cap="none" spc="0" normalizeH="0" baseline="0" noProof="0" dirty="0">
              <a:ln>
                <a:noFill/>
              </a:ln>
              <a:solidFill>
                <a:srgbClr val="002060"/>
              </a:solidFill>
              <a:effectLst/>
              <a:uLnTx/>
              <a:uFillTx/>
              <a:latin typeface="Century Gothic"/>
              <a:sym typeface="Century Gothic"/>
            </a:endParaRPr>
          </a:p>
          <a:p>
            <a:pPr marL="228600" marR="0" lvl="0" indent="-228600" algn="l" defTabSz="914400" rtl="0" eaLnBrk="1" fontAlgn="auto" latinLnBrk="0" hangingPunct="1">
              <a:lnSpc>
                <a:spcPct val="120000"/>
              </a:lnSpc>
              <a:spcBef>
                <a:spcPts val="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A results-focused team has solved issues related to trust, conflict, and commitment – it’s ready and willing to focus on the work at hand</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sym typeface="Century Gothic"/>
              </a:rPr>
              <a:t>Leadership and the team have new focuses:</a:t>
            </a:r>
          </a:p>
          <a:p>
            <a:pPr marL="685800" marR="0" lvl="1" indent="-228600" algn="l" defTabSz="914400" rtl="0" eaLnBrk="1" fontAlgn="auto" latinLnBrk="0" hangingPunct="1">
              <a:lnSpc>
                <a:spcPct val="120000"/>
              </a:lnSpc>
              <a:spcBef>
                <a:spcPts val="500"/>
              </a:spcBef>
              <a:spcAft>
                <a:spcPts val="0"/>
              </a:spcAft>
              <a:buClr>
                <a:srgbClr val="415588"/>
              </a:buClr>
              <a:buSzPts val="1800"/>
              <a:buFont typeface="Arial"/>
              <a:buChar char="•"/>
              <a:tabLst/>
              <a:defRPr/>
            </a:pPr>
            <a:r>
              <a:rPr kumimoji="0" lang="en-US" sz="2000" b="1" i="0"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sym typeface="Century Gothic"/>
              </a:rPr>
              <a:t>Clarity and priority </a:t>
            </a: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because the team working so well, it’s important that each team member knows what they’re working towards.</a:t>
            </a:r>
          </a:p>
          <a:p>
            <a:pPr marL="685800" marR="0" lvl="1" indent="-228600" algn="l" defTabSz="914400" rtl="0" eaLnBrk="1" fontAlgn="auto" latinLnBrk="0" hangingPunct="1">
              <a:lnSpc>
                <a:spcPct val="120000"/>
              </a:lnSpc>
              <a:spcBef>
                <a:spcPts val="500"/>
              </a:spcBef>
              <a:spcAft>
                <a:spcPts val="0"/>
              </a:spcAft>
              <a:buClr>
                <a:srgbClr val="415588"/>
              </a:buClr>
              <a:buSzPts val="1800"/>
              <a:buFont typeface="Arial"/>
              <a:buChar char="•"/>
              <a:tabLst/>
              <a:defRPr/>
            </a:pPr>
            <a:r>
              <a:rPr kumimoji="0" lang="en-US" sz="2000" b="1" i="0"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sym typeface="Century Gothic"/>
              </a:rPr>
              <a:t>Visibility</a:t>
            </a: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 understanding the bigger picture is more valuable for a team that is making decisions quickly and effectively</a:t>
            </a:r>
          </a:p>
          <a:p>
            <a:pPr marL="685800" marR="0" lvl="1" indent="-228600" algn="l" defTabSz="914400" rtl="0" eaLnBrk="1" fontAlgn="auto" latinLnBrk="0" hangingPunct="1">
              <a:lnSpc>
                <a:spcPct val="120000"/>
              </a:lnSpc>
              <a:spcBef>
                <a:spcPts val="500"/>
              </a:spcBef>
              <a:spcAft>
                <a:spcPts val="0"/>
              </a:spcAft>
              <a:buClr>
                <a:srgbClr val="415588"/>
              </a:buClr>
              <a:buSzPts val="1800"/>
              <a:buFont typeface="Arial"/>
              <a:buChar char="•"/>
              <a:tabLst/>
              <a:defRPr/>
            </a:pPr>
            <a:r>
              <a:rPr kumimoji="0" lang="en-US" sz="2000" b="1" i="0"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sym typeface="Century Gothic"/>
              </a:rPr>
              <a:t>Process</a:t>
            </a: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 creating and documenting process can make the team even more efficient</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417532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Focusing on Results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462;p37" descr="C:\Users\sam\Dropbox\Books\Project Team Leadership and Communication\curriculum\images\TeamNeedsResults.png">
            <a:extLst>
              <a:ext uri="{FF2B5EF4-FFF2-40B4-BE49-F238E27FC236}">
                <a16:creationId xmlns:a16="http://schemas.microsoft.com/office/drawing/2014/main" id="{33EDCD1F-658F-8F03-9EF2-76CB6318A887}"/>
              </a:ext>
            </a:extLst>
          </p:cNvPr>
          <p:cNvPicPr preferRelativeResize="0"/>
          <p:nvPr/>
        </p:nvPicPr>
        <p:blipFill rotWithShape="1">
          <a:blip r:embed="rId3">
            <a:alphaModFix/>
          </a:blip>
          <a:srcRect/>
          <a:stretch/>
        </p:blipFill>
        <p:spPr>
          <a:xfrm>
            <a:off x="9773287" y="2773421"/>
            <a:ext cx="1554214" cy="1097280"/>
          </a:xfrm>
          <a:prstGeom prst="rect">
            <a:avLst/>
          </a:prstGeom>
          <a:noFill/>
          <a:ln>
            <a:noFill/>
          </a:ln>
        </p:spPr>
      </p:pic>
    </p:spTree>
    <p:extLst>
      <p:ext uri="{BB962C8B-B14F-4D97-AF65-F5344CB8AC3E}">
        <p14:creationId xmlns:p14="http://schemas.microsoft.com/office/powerpoint/2010/main" val="3285256394"/>
      </p:ext>
    </p:extLst>
  </p:cSld>
  <p:clrMapOvr>
    <a:masterClrMapping/>
  </p:clrMapOvr>
  <mc:AlternateContent xmlns:mc="http://schemas.openxmlformats.org/markup-compatibility/2006" xmlns:p14="http://schemas.microsoft.com/office/powerpoint/2010/main">
    <mc:Choice Requires="p14">
      <p:transition p14:dur="10" advTm="136480"/>
    </mc:Choice>
    <mc:Fallback xmlns="">
      <p:transition advTm="13648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63241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0"/>
              </a:spcBef>
              <a:spcAft>
                <a:spcPts val="0"/>
              </a:spcAft>
              <a:buClr>
                <a:srgbClr val="415588"/>
              </a:buClr>
              <a:buSzPct val="100000"/>
              <a:buFont typeface="Arial"/>
              <a:buChar char="•"/>
              <a:tabLst/>
              <a:defRPr/>
            </a:pPr>
            <a:r>
              <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Team success comes from many factors, such as effective leadership, good planning, and established goals</a:t>
            </a:r>
            <a:endParaRPr kumimoji="0" lang="en-US" sz="11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a:buChar char="•"/>
              <a:tabLst/>
              <a:defRPr/>
            </a:pPr>
            <a:r>
              <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The structure and roles of a team are affected both by their work and the organization to which they belong.  Additionally, structures and roles affect how teams complete their work</a:t>
            </a:r>
            <a:endParaRPr kumimoji="0" lang="en-US" sz="11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a:buChar char="•"/>
              <a:tabLst/>
              <a:defRPr/>
            </a:pPr>
            <a:r>
              <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As teams mature, they progress through ‘forming,’ ‘storming,’ ‘norming,’ and ‘performing’ stages</a:t>
            </a:r>
            <a:endParaRPr kumimoji="0" lang="en-US" sz="11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a:buChar char="•"/>
              <a:tabLst/>
              <a:defRPr/>
            </a:pPr>
            <a:r>
              <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Teams must meet core needs such as building trust and effectively managing conflict before they can commit, become accountable, and achieve results effectively.</a:t>
            </a:r>
            <a:endParaRPr kumimoji="0" lang="en-US" sz="11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a:buChar char="•"/>
              <a:tabLst/>
              <a:defRPr/>
            </a:pPr>
            <a:r>
              <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Various tools and techniques are available for teams, such as various conflict management techniques (compromise, forcing, etc.) and the ‘RASCI’ accountability matrix.</a:t>
            </a:r>
            <a:endParaRPr kumimoji="0" lang="en-US" sz="11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45856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Summary and Conclusions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512311880"/>
      </p:ext>
    </p:extLst>
  </p:cSld>
  <p:clrMapOvr>
    <a:masterClrMapping/>
  </p:clrMapOvr>
  <mc:AlternateContent xmlns:mc="http://schemas.openxmlformats.org/markup-compatibility/2006" xmlns:p14="http://schemas.microsoft.com/office/powerpoint/2010/main">
    <mc:Choice Requires="p14">
      <p:transition p14:dur="10" advTm="63648"/>
    </mc:Choice>
    <mc:Fallback xmlns="">
      <p:transition advTm="63648"/>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1700954735"/>
      </p:ext>
    </p:extLst>
  </p:cSld>
  <p:clrMapOvr>
    <a:masterClrMapping/>
  </p:clrMapOvr>
  <mc:AlternateContent xmlns:mc="http://schemas.openxmlformats.org/markup-compatibility/2006" xmlns:p14="http://schemas.microsoft.com/office/powerpoint/2010/main">
    <mc:Choice Requires="p14">
      <p:transition spd="slow" p14:dur="2000" advTm="9322"/>
    </mc:Choice>
    <mc:Fallback xmlns="">
      <p:transition spd="slow" advTm="932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FAF2FBC-B4E5-445A-9F03-6C8EBCAB3287}"/>
</file>

<file path=customXml/itemProps2.xml><?xml version="1.0" encoding="utf-8"?>
<ds:datastoreItem xmlns:ds="http://schemas.openxmlformats.org/officeDocument/2006/customXml" ds:itemID="{2143D2F9-6CBD-4E6C-BD68-1D797E52EFFD}"/>
</file>

<file path=customXml/itemProps3.xml><?xml version="1.0" encoding="utf-8"?>
<ds:datastoreItem xmlns:ds="http://schemas.openxmlformats.org/officeDocument/2006/customXml" ds:itemID="{894F7B77-0C5A-402F-B695-93EEB8D4302B}"/>
</file>

<file path=docProps/app.xml><?xml version="1.0" encoding="utf-8"?>
<Properties xmlns="http://schemas.openxmlformats.org/officeDocument/2006/extended-properties" xmlns:vt="http://schemas.openxmlformats.org/officeDocument/2006/docPropsVTypes">
  <TotalTime>1518</TotalTime>
  <Words>2058</Words>
  <Application>Microsoft Macintosh PowerPoint</Application>
  <PresentationFormat>Widescreen</PresentationFormat>
  <Paragraphs>295</Paragraphs>
  <Slides>34</Slides>
  <Notes>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34</vt:i4>
      </vt:variant>
    </vt:vector>
  </HeadingPairs>
  <TitlesOfParts>
    <vt:vector size="44" baseType="lpstr">
      <vt:lpstr>Alexandria</vt:lpstr>
      <vt:lpstr>Arial</vt:lpstr>
      <vt:lpstr>Calibri</vt:lpstr>
      <vt:lpstr>Calibri Light</vt:lpstr>
      <vt:lpstr>Century Gothic</vt:lpstr>
      <vt:lpstr>Noto Sans Symbols</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Ehab Mahmoud</cp:lastModifiedBy>
  <cp:revision>118</cp:revision>
  <dcterms:created xsi:type="dcterms:W3CDTF">2023-04-29T09:08:23Z</dcterms:created>
  <dcterms:modified xsi:type="dcterms:W3CDTF">2026-05-10T17:40:19Z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