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3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42.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41.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45.xml" ContentType="application/vnd.openxmlformats-officedocument.presentationml.slide+xml"/>
  <Override PartName="/ppt/slides/slide43.xml" ContentType="application/vnd.openxmlformats-officedocument.presentationml.slide+xml"/>
  <Override PartName="/ppt/slides/slide29.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3.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9.xml" ContentType="application/vnd.openxmlformats-officedocument.presentationml.notesSlide+xml"/>
  <Override PartName="/ppt/notesSlides/notesSlide14.xml" ContentType="application/vnd.openxmlformats-officedocument.presentationml.notesSlide+xml"/>
  <Override PartName="/ppt/notesSlides/notesSlide21.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27.xml" ContentType="application/vnd.openxmlformats-officedocument.presentationml.notesSlide+xml"/>
  <Override PartName="/ppt/notesSlides/notesSlide20.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668" r:id="rId2"/>
    <p:sldId id="271" r:id="rId3"/>
    <p:sldId id="585" r:id="rId4"/>
    <p:sldId id="586" r:id="rId5"/>
    <p:sldId id="648" r:id="rId6"/>
    <p:sldId id="649" r:id="rId7"/>
    <p:sldId id="650" r:id="rId8"/>
    <p:sldId id="651" r:id="rId9"/>
    <p:sldId id="652" r:id="rId10"/>
    <p:sldId id="653" r:id="rId11"/>
    <p:sldId id="654" r:id="rId12"/>
    <p:sldId id="655" r:id="rId13"/>
    <p:sldId id="656" r:id="rId14"/>
    <p:sldId id="661" r:id="rId15"/>
    <p:sldId id="663" r:id="rId16"/>
    <p:sldId id="664" r:id="rId17"/>
    <p:sldId id="665" r:id="rId18"/>
    <p:sldId id="641" r:id="rId19"/>
    <p:sldId id="481" r:id="rId20"/>
    <p:sldId id="619" r:id="rId21"/>
    <p:sldId id="639" r:id="rId22"/>
    <p:sldId id="589" r:id="rId23"/>
    <p:sldId id="620" r:id="rId24"/>
    <p:sldId id="640" r:id="rId25"/>
    <p:sldId id="621" r:id="rId26"/>
    <p:sldId id="622" r:id="rId27"/>
    <p:sldId id="590" r:id="rId28"/>
    <p:sldId id="625" r:id="rId29"/>
    <p:sldId id="667" r:id="rId30"/>
    <p:sldId id="643" r:id="rId31"/>
    <p:sldId id="593" r:id="rId32"/>
    <p:sldId id="594" r:id="rId33"/>
    <p:sldId id="595" r:id="rId34"/>
    <p:sldId id="644" r:id="rId35"/>
    <p:sldId id="645" r:id="rId36"/>
    <p:sldId id="646" r:id="rId37"/>
    <p:sldId id="647" r:id="rId38"/>
    <p:sldId id="657" r:id="rId39"/>
    <p:sldId id="658" r:id="rId40"/>
    <p:sldId id="659" r:id="rId41"/>
    <p:sldId id="660" r:id="rId42"/>
    <p:sldId id="666" r:id="rId43"/>
    <p:sldId id="587" r:id="rId44"/>
    <p:sldId id="58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68"/>
            <p14:sldId id="271"/>
            <p14:sldId id="585"/>
            <p14:sldId id="586"/>
            <p14:sldId id="648"/>
            <p14:sldId id="649"/>
            <p14:sldId id="650"/>
            <p14:sldId id="651"/>
            <p14:sldId id="652"/>
            <p14:sldId id="653"/>
            <p14:sldId id="654"/>
            <p14:sldId id="655"/>
            <p14:sldId id="656"/>
            <p14:sldId id="661"/>
            <p14:sldId id="663"/>
            <p14:sldId id="664"/>
            <p14:sldId id="665"/>
            <p14:sldId id="641"/>
            <p14:sldId id="481"/>
            <p14:sldId id="619"/>
            <p14:sldId id="639"/>
            <p14:sldId id="589"/>
            <p14:sldId id="620"/>
            <p14:sldId id="640"/>
            <p14:sldId id="621"/>
            <p14:sldId id="622"/>
            <p14:sldId id="590"/>
            <p14:sldId id="625"/>
            <p14:sldId id="667"/>
            <p14:sldId id="643"/>
            <p14:sldId id="593"/>
            <p14:sldId id="594"/>
            <p14:sldId id="595"/>
            <p14:sldId id="644"/>
            <p14:sldId id="645"/>
            <p14:sldId id="646"/>
            <p14:sldId id="647"/>
            <p14:sldId id="657"/>
            <p14:sldId id="658"/>
            <p14:sldId id="659"/>
            <p14:sldId id="660"/>
            <p14:sldId id="666"/>
            <p14:sldId id="587"/>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15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9133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youtu.be/0bF16Ph3uEI?si=aM22UYDVHZcfo4Y2" TargetMode="External"/><Relationship Id="rId4" Type="http://schemas.openxmlformats.org/officeDocument/2006/relationships/image" Target="../media/image10.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youtu.be/ZpJM0TFVSCY?si=BBvMywqL8DhyWfyt" TargetMode="External"/><Relationship Id="rId4" Type="http://schemas.openxmlformats.org/officeDocument/2006/relationships/image" Target="../media/image16.jpe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ar-EG" sz="2800" b="1" dirty="0" smtClean="0">
                <a:solidFill>
                  <a:schemeClr val="tx1"/>
                </a:solidFill>
                <a:latin typeface="Alexandria" charset="0"/>
                <a:cs typeface="Alexandria" charset="0"/>
              </a:rPr>
              <a:t>8</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28714077"/>
      </p:ext>
    </p:extLst>
  </p:cSld>
  <p:clrMapOvr>
    <a:masterClrMapping/>
  </p:clrMapOvr>
  <mc:AlternateContent xmlns:mc="http://schemas.openxmlformats.org/markup-compatibility/2006" xmlns:p14="http://schemas.microsoft.com/office/powerpoint/2010/main">
    <mc:Choice Requires="p14">
      <p:transition spd="slow" p14:dur="2000" advTm="16980"/>
    </mc:Choice>
    <mc:Fallback xmlns="">
      <p:transition spd="slow" advTm="1698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498926"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384013" y="1739494"/>
            <a:ext cx="2674130"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عناصر المزيج الترويجى </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2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1776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83262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249"/>
    </mc:Choice>
    <mc:Fallback xmlns="">
      <p:transition spd="slow" advTm="1924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20734" r="22697"/>
          <a:stretch/>
        </p:blipFill>
        <p:spPr>
          <a:xfrm>
            <a:off x="0" y="1335074"/>
            <a:ext cx="3386537" cy="2017139"/>
          </a:xfrm>
          <a:prstGeom prst="rect">
            <a:avLst/>
          </a:prstGeom>
        </p:spPr>
      </p:pic>
      <p:sp>
        <p:nvSpPr>
          <p:cNvPr id="3" name="Rounded Rectangle 2"/>
          <p:cNvSpPr/>
          <p:nvPr/>
        </p:nvSpPr>
        <p:spPr>
          <a:xfrm>
            <a:off x="8405386" y="1323064"/>
            <a:ext cx="3778587" cy="57311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883934"/>
            <a:ext cx="8417320" cy="4247317"/>
          </a:xfrm>
          <a:prstGeom prst="rect">
            <a:avLst/>
          </a:prstGeom>
          <a:noFill/>
        </p:spPr>
        <p:txBody>
          <a:bodyPr wrap="square" rtlCol="0">
            <a:spAutoFit/>
          </a:bodyPr>
          <a:lstStyle/>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تمهيد.</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ماهية البيع الشخصى.</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ماهية التسويق المباشر.</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ماهية العلاقات العامة.</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ماهية الدعاية.</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ماهية النشر.</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ماهية تنشيط المبيعات.</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الخاتمة. </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المراجع.</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23273"/>
    </mc:Choice>
    <mc:Fallback xmlns="">
      <p:transition spd="slow" advTm="2327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20734" r="22697"/>
          <a:stretch/>
        </p:blipFill>
        <p:spPr>
          <a:xfrm>
            <a:off x="0" y="1335074"/>
            <a:ext cx="3386537"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rPr>
              <a:t>تمهيد </a:t>
            </a:r>
            <a:endParaRPr lang="en-US" sz="2400" b="1" dirty="0">
              <a:solidFill>
                <a:srgbClr val="00B0F0"/>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24675"/>
            <a:ext cx="8417320" cy="397031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latin typeface="Tajawal ExtraBold" panose="00000800000000000000" pitchFamily="2" charset="-78"/>
                <a:cs typeface="+mj-cs"/>
              </a:rPr>
              <a:t>تعد المنظمة مؤسسةً إنتاجيةً اجتماعيةً لا تقوم فقط على الوجود نفسه، حيث تسعى كل منظمة داخل المجتمع جاهدة إلى تحقيق هدف محدد أو تقديم خدمة أو سلعة معينة لأفراد هذا المجتمع الذين يعترفون بوجود هذه المنظمة. </a:t>
            </a:r>
          </a:p>
          <a:p>
            <a:pPr marL="342900" indent="-342900" algn="just" rtl="1">
              <a:lnSpc>
                <a:spcPct val="150000"/>
              </a:lnSpc>
              <a:buFont typeface="Arial" pitchFamily="34" charset="0"/>
              <a:buChar char="•"/>
            </a:pPr>
            <a:r>
              <a:rPr lang="ar-EG" sz="2100" spc="20" dirty="0">
                <a:latin typeface="Tajawal ExtraBold" panose="00000800000000000000" pitchFamily="2" charset="-78"/>
                <a:cs typeface="+mj-cs"/>
              </a:rPr>
              <a:t>أدركت الشركات والمؤسسات والمنظمات </a:t>
            </a:r>
            <a:r>
              <a:rPr lang="ar-EG" sz="2100" spc="20" dirty="0" smtClean="0">
                <a:latin typeface="Tajawal ExtraBold" panose="00000800000000000000" pitchFamily="2" charset="-78"/>
                <a:cs typeface="+mj-cs"/>
              </a:rPr>
              <a:t>انها عن طريق استخدام عناصر المزيج الترويجى جميعها على قدر المستطاع قد ينتج عنه الوصول إلى الأهداف المرجو تحقيقها بكل سهولة ويسر؛ ولكى نتعرف على كيفية وصول هذه الشركات إلى أهدافها التسويقية واقامة اتصال تسويقى ناجح، كان يجب علينا دراسة هذه العناصر وما هى مزايا كل عنصر منها وما هى عيوبه بعد دراسة العنصر الأول سابقًا قبل ذلك وهو الإعلان. </a:t>
            </a:r>
            <a:endParaRPr lang="ar-EG" sz="2100" spc="2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171363"/>
    </mc:Choice>
    <mc:Fallback xmlns="">
      <p:transition spd="slow" advTm="17136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4" y="1622658"/>
            <a:ext cx="9498926"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741373" y="1739494"/>
            <a:ext cx="2395207"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ماهية البيع الشخصى </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2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1776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83262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39482057"/>
      </p:ext>
    </p:extLst>
  </p:cSld>
  <p:clrMapOvr>
    <a:masterClrMapping/>
  </p:clrMapOvr>
  <mc:AlternateContent xmlns:mc="http://schemas.openxmlformats.org/markup-compatibility/2006" xmlns:p14="http://schemas.microsoft.com/office/powerpoint/2010/main">
    <mc:Choice Requires="p14">
      <p:transition spd="slow" p14:dur="2000" advTm="12073"/>
    </mc:Choice>
    <mc:Fallback xmlns="">
      <p:transition spd="slow" advTm="1207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smtClean="0">
                <a:solidFill>
                  <a:srgbClr val="00B0F0"/>
                </a:solidFill>
              </a:rPr>
              <a:t>أهداف رجل البيع الشخصى</a:t>
            </a:r>
            <a:endParaRPr lang="ar-EG" sz="2400" b="1" dirty="0">
              <a:solidFill>
                <a:srgbClr val="00B0F0"/>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3000821"/>
          </a:xfrm>
          <a:prstGeom prst="rect">
            <a:avLst/>
          </a:prstGeom>
          <a:noFill/>
        </p:spPr>
        <p:txBody>
          <a:bodyPr wrap="square" rtlCol="0">
            <a:spAutoFit/>
          </a:bodyPr>
          <a:lstStyle/>
          <a:p>
            <a:pPr marL="457200" indent="-457200" algn="just" rtl="1">
              <a:lnSpc>
                <a:spcPct val="150000"/>
              </a:lnSpc>
              <a:buSzPct val="150000"/>
              <a:buFont typeface="+mj-lt"/>
              <a:buAutoNum type="arabicPeriod"/>
            </a:pPr>
            <a:r>
              <a:rPr lang="ar-EG" sz="2100" spc="20" dirty="0" smtClean="0">
                <a:latin typeface="Tajawal ExtraBold" panose="00000800000000000000" pitchFamily="2" charset="-78"/>
                <a:cs typeface="+mj-cs"/>
              </a:rPr>
              <a:t>تعهدت أن أدرسك .. وأتعرف على احتياجات المستهلك الخاص بى ورغباته دائماً وأن أجد لمؤسستي القبول العام </a:t>
            </a:r>
            <a:r>
              <a:rPr lang="ar-EG" sz="2100" spc="20" dirty="0">
                <a:latin typeface="Tajawal ExtraBold" panose="00000800000000000000" pitchFamily="2" charset="-78"/>
                <a:cs typeface="+mj-cs"/>
              </a:rPr>
              <a:t>والمعرفة لاسمها و لمنتجاتها بين جمهور المتعاملين.</a:t>
            </a:r>
          </a:p>
          <a:p>
            <a:pPr marL="457200" indent="-457200" algn="just" rtl="1">
              <a:lnSpc>
                <a:spcPct val="150000"/>
              </a:lnSpc>
              <a:buSzPct val="150000"/>
              <a:buFont typeface="+mj-lt"/>
              <a:buAutoNum type="arabicPeriod"/>
            </a:pPr>
            <a:r>
              <a:rPr lang="ar-EG" sz="2100" spc="20" dirty="0" smtClean="0">
                <a:latin typeface="Tajawal ExtraBold" panose="00000800000000000000" pitchFamily="2" charset="-78"/>
                <a:cs typeface="+mj-cs"/>
              </a:rPr>
              <a:t>أن </a:t>
            </a:r>
            <a:r>
              <a:rPr lang="ar-EG" sz="2100" spc="20" dirty="0">
                <a:latin typeface="Tajawal ExtraBold" panose="00000800000000000000" pitchFamily="2" charset="-78"/>
                <a:cs typeface="+mj-cs"/>
              </a:rPr>
              <a:t>أسعى بكل جوارحي لأن أزيد حصة المؤسسة التسويقية في السوق </a:t>
            </a:r>
            <a:r>
              <a:rPr lang="ar-EG" sz="2100" spc="20" dirty="0" smtClean="0">
                <a:latin typeface="Tajawal ExtraBold" panose="00000800000000000000" pitchFamily="2" charset="-78"/>
                <a:cs typeface="+mj-cs"/>
              </a:rPr>
              <a:t>بالحفاظ على </a:t>
            </a:r>
            <a:r>
              <a:rPr lang="ar-EG" sz="2100" spc="20" dirty="0">
                <a:latin typeface="Tajawal ExtraBold" panose="00000800000000000000" pitchFamily="2" charset="-78"/>
                <a:cs typeface="+mj-cs"/>
              </a:rPr>
              <a:t>العملاء الحاليين أو جذب عملاء جدد.</a:t>
            </a:r>
          </a:p>
          <a:p>
            <a:pPr marL="457200" indent="-457200" algn="just" rtl="1">
              <a:lnSpc>
                <a:spcPct val="150000"/>
              </a:lnSpc>
              <a:buSzPct val="150000"/>
              <a:buFont typeface="+mj-lt"/>
              <a:buAutoNum type="arabicPeriod"/>
            </a:pPr>
            <a:r>
              <a:rPr lang="ar-EG" sz="2100" spc="20" dirty="0" smtClean="0">
                <a:latin typeface="Tajawal ExtraBold" panose="00000800000000000000" pitchFamily="2" charset="-78"/>
                <a:cs typeface="+mj-cs"/>
              </a:rPr>
              <a:t>أن </a:t>
            </a:r>
            <a:r>
              <a:rPr lang="ar-EG" sz="2100" spc="20" dirty="0">
                <a:latin typeface="Tajawal ExtraBold" panose="00000800000000000000" pitchFamily="2" charset="-78"/>
                <a:cs typeface="+mj-cs"/>
              </a:rPr>
              <a:t>أقدم منتجات تنافسية تمتاز عن منتجات الآخرين وتحقق إشباع أفضل لعملائي.. وتجدد مع أفكارهم.. وفى الحدود التي تسمح بها بيئة </a:t>
            </a:r>
            <a:r>
              <a:rPr lang="ar-EG" sz="2100" spc="20" dirty="0" smtClean="0">
                <a:latin typeface="Tajawal ExtraBold" panose="00000800000000000000" pitchFamily="2" charset="-78"/>
                <a:cs typeface="+mj-cs"/>
              </a:rPr>
              <a:t>النشاط والأعمال</a:t>
            </a:r>
            <a:r>
              <a:rPr lang="ar-EG" sz="2100" spc="20" dirty="0">
                <a:latin typeface="Tajawal ExtraBold" panose="00000800000000000000" pitchFamily="2" charset="-78"/>
                <a:cs typeface="+mj-cs"/>
              </a:rPr>
              <a:t>.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6474423"/>
      </p:ext>
    </p:extLst>
  </p:cSld>
  <p:clrMapOvr>
    <a:masterClrMapping/>
  </p:clrMapOvr>
  <mc:AlternateContent xmlns:mc="http://schemas.openxmlformats.org/markup-compatibility/2006" xmlns:p14="http://schemas.microsoft.com/office/powerpoint/2010/main">
    <mc:Choice Requires="p14">
      <p:transition spd="slow" p14:dur="2000" advTm="184971"/>
    </mc:Choice>
    <mc:Fallback xmlns="">
      <p:transition spd="slow" advTm="18497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أهداف البيع الشخصى</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24675"/>
            <a:ext cx="8417320" cy="3485570"/>
          </a:xfrm>
          <a:prstGeom prst="rect">
            <a:avLst/>
          </a:prstGeom>
          <a:noFill/>
        </p:spPr>
        <p:txBody>
          <a:bodyPr wrap="square" rtlCol="0">
            <a:spAutoFit/>
          </a:bodyPr>
          <a:lstStyle/>
          <a:p>
            <a:pPr marL="457200" indent="-457200" algn="just" rtl="1">
              <a:lnSpc>
                <a:spcPct val="150000"/>
              </a:lnSpc>
              <a:buSzPct val="150000"/>
              <a:buFont typeface="+mj-lt"/>
              <a:buAutoNum type="arabicPeriod" startAt="4"/>
            </a:pPr>
            <a:r>
              <a:rPr lang="ar-EG" sz="2100" spc="20" dirty="0" smtClean="0">
                <a:latin typeface="Tajawal ExtraBold" panose="00000800000000000000" pitchFamily="2" charset="-78"/>
                <a:cs typeface="+mj-cs"/>
              </a:rPr>
              <a:t>أن </a:t>
            </a:r>
            <a:r>
              <a:rPr lang="ar-EG" sz="2100" spc="20" dirty="0">
                <a:latin typeface="Tajawal ExtraBold" panose="00000800000000000000" pitchFamily="2" charset="-78"/>
                <a:cs typeface="+mj-cs"/>
              </a:rPr>
              <a:t>أوفر تغطية متكاملة لسوق الأعمال.. وبما يمكن من وصول منتجاتي إلى كافة فئات المتعاملين بشكل مربح </a:t>
            </a:r>
            <a:r>
              <a:rPr lang="ar-EG" sz="2100" spc="20" dirty="0" smtClean="0">
                <a:latin typeface="Tajawal ExtraBold" panose="00000800000000000000" pitchFamily="2" charset="-78"/>
                <a:cs typeface="+mj-cs"/>
              </a:rPr>
              <a:t>. </a:t>
            </a:r>
          </a:p>
          <a:p>
            <a:pPr marL="457200" indent="-457200" algn="just" rtl="1">
              <a:lnSpc>
                <a:spcPct val="150000"/>
              </a:lnSpc>
              <a:buSzPct val="150000"/>
              <a:buFont typeface="+mj-lt"/>
              <a:buAutoNum type="arabicPeriod" startAt="4"/>
            </a:pPr>
            <a:r>
              <a:rPr lang="ar-EG" sz="2100" spc="20" dirty="0" smtClean="0">
                <a:latin typeface="Tajawal ExtraBold" panose="00000800000000000000" pitchFamily="2" charset="-78"/>
                <a:cs typeface="+mj-cs"/>
              </a:rPr>
              <a:t>أن </a:t>
            </a:r>
            <a:r>
              <a:rPr lang="ar-EG" sz="2100" spc="20" dirty="0">
                <a:latin typeface="Tajawal ExtraBold" panose="00000800000000000000" pitchFamily="2" charset="-78"/>
                <a:cs typeface="+mj-cs"/>
              </a:rPr>
              <a:t>أدفع زملائي </a:t>
            </a:r>
            <a:r>
              <a:rPr lang="ar-EG" sz="2100" spc="20" dirty="0" smtClean="0">
                <a:latin typeface="Tajawal ExtraBold" panose="00000800000000000000" pitchFamily="2" charset="-78"/>
                <a:cs typeface="+mj-cs"/>
              </a:rPr>
              <a:t>وإخوتي </a:t>
            </a:r>
            <a:r>
              <a:rPr lang="ar-EG" sz="2100" spc="20" dirty="0">
                <a:latin typeface="Tajawal ExtraBold" panose="00000800000000000000" pitchFamily="2" charset="-78"/>
                <a:cs typeface="+mj-cs"/>
              </a:rPr>
              <a:t>على الفخر بمؤسستهم أو الإيمان بما تقدمه.. وأدفعهم في أن يقدموا أطيب الأداء ليرض العميل دائماً .. وأن يحركوا طاقاتهم الفردية الكامنة في استقراء رغباتهم واستغلال أدوات المنشأة بشكل فعال ومزيج </a:t>
            </a:r>
            <a:r>
              <a:rPr lang="ar-EG" sz="2100" spc="20" dirty="0" smtClean="0">
                <a:latin typeface="Tajawal ExtraBold" panose="00000800000000000000" pitchFamily="2" charset="-78"/>
                <a:cs typeface="+mj-cs"/>
              </a:rPr>
              <a:t>منتجاتنا لإشباعهم</a:t>
            </a:r>
            <a:r>
              <a:rPr lang="ar-EG" sz="2100" spc="20" dirty="0">
                <a:latin typeface="Tajawal ExtraBold" panose="00000800000000000000" pitchFamily="2" charset="-78"/>
                <a:cs typeface="+mj-cs"/>
              </a:rPr>
              <a:t>.</a:t>
            </a:r>
          </a:p>
          <a:p>
            <a:pPr marL="457200" indent="-457200" algn="just" rtl="1">
              <a:lnSpc>
                <a:spcPct val="150000"/>
              </a:lnSpc>
              <a:buSzPct val="150000"/>
              <a:buFont typeface="+mj-lt"/>
              <a:buAutoNum type="arabicPeriod" startAt="4"/>
            </a:pPr>
            <a:r>
              <a:rPr lang="ar-EG" sz="2100" spc="20" dirty="0" smtClean="0">
                <a:latin typeface="Tajawal ExtraBold" panose="00000800000000000000" pitchFamily="2" charset="-78"/>
                <a:cs typeface="+mj-cs"/>
              </a:rPr>
              <a:t>أن </a:t>
            </a:r>
            <a:r>
              <a:rPr lang="ar-EG" sz="2100" spc="20" dirty="0">
                <a:latin typeface="Tajawal ExtraBold" panose="00000800000000000000" pitchFamily="2" charset="-78"/>
                <a:cs typeface="+mj-cs"/>
              </a:rPr>
              <a:t>أضع سعراً لمنتجاتي غير مغال فيه .. يتحمله العميل عن طيب خاطر ويجد أنه يدفع سعراً فيه منافع حقيقة .. تبني على انه يكسب مقابل كل ما يدفع.</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3512980"/>
      </p:ext>
    </p:extLst>
  </p:cSld>
  <p:clrMapOvr>
    <a:masterClrMapping/>
  </p:clrMapOvr>
  <mc:AlternateContent xmlns:mc="http://schemas.openxmlformats.org/markup-compatibility/2006" xmlns:p14="http://schemas.microsoft.com/office/powerpoint/2010/main">
    <mc:Choice Requires="p14">
      <p:transition spd="slow" p14:dur="2000" advTm="130005"/>
    </mc:Choice>
    <mc:Fallback xmlns="">
      <p:transition spd="slow" advTm="13000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وظائف </a:t>
            </a:r>
            <a:r>
              <a:rPr lang="ar-EG" sz="2400" b="1" dirty="0" smtClean="0">
                <a:solidFill>
                  <a:srgbClr val="00B0F0"/>
                </a:solidFill>
              </a:rPr>
              <a:t>رجل </a:t>
            </a:r>
            <a:r>
              <a:rPr lang="ar-EG" sz="2400" b="1" dirty="0">
                <a:solidFill>
                  <a:srgbClr val="00B0F0"/>
                </a:solidFill>
              </a:rPr>
              <a:t>البيع </a:t>
            </a:r>
            <a:r>
              <a:rPr lang="ar-EG" sz="2400" b="1" dirty="0" smtClean="0">
                <a:solidFill>
                  <a:srgbClr val="00B0F0"/>
                </a:solidFill>
              </a:rPr>
              <a:t>الفعال</a:t>
            </a:r>
            <a:endParaRPr lang="ar-EG" sz="2400" b="1" dirty="0">
              <a:solidFill>
                <a:srgbClr val="00B0F0"/>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19949"/>
            <a:ext cx="8417320" cy="4939814"/>
          </a:xfrm>
          <a:prstGeom prst="rect">
            <a:avLst/>
          </a:prstGeom>
          <a:noFill/>
        </p:spPr>
        <p:txBody>
          <a:bodyPr wrap="square" rtlCol="0">
            <a:spAutoFit/>
          </a:bodyPr>
          <a:lstStyle/>
          <a:p>
            <a:pPr marL="457200" indent="-457200" algn="just" rtl="1">
              <a:lnSpc>
                <a:spcPct val="150000"/>
              </a:lnSpc>
              <a:buSzPct val="200000"/>
              <a:buFont typeface="+mj-lt"/>
              <a:buAutoNum type="arabicPeriod"/>
            </a:pPr>
            <a:r>
              <a:rPr lang="ar-EG" sz="2100" spc="20" dirty="0" smtClean="0">
                <a:latin typeface="Tajawal ExtraBold" panose="00000800000000000000" pitchFamily="2" charset="-78"/>
                <a:cs typeface="+mj-cs"/>
              </a:rPr>
              <a:t>سفير للمنشأة أمام الغير</a:t>
            </a:r>
            <a:r>
              <a:rPr lang="en-US" sz="2100" spc="20" dirty="0" smtClean="0">
                <a:latin typeface="Tajawal ExtraBold" panose="00000800000000000000" pitchFamily="2" charset="-78"/>
                <a:cs typeface="+mj-cs"/>
              </a:rPr>
              <a:t>، </a:t>
            </a:r>
            <a:r>
              <a:rPr lang="ar-EG" sz="2100" spc="20" dirty="0" smtClean="0">
                <a:latin typeface="Tajawal ExtraBold" panose="00000800000000000000" pitchFamily="2" charset="-78"/>
                <a:cs typeface="+mj-cs"/>
              </a:rPr>
              <a:t>فهو الواجهة المعبرة عن سياسات </a:t>
            </a:r>
            <a:r>
              <a:rPr lang="ar-EG" sz="2100" spc="20" dirty="0">
                <a:latin typeface="Tajawal ExtraBold" panose="00000800000000000000" pitchFamily="2" charset="-78"/>
                <a:cs typeface="+mj-cs"/>
              </a:rPr>
              <a:t>المنشأة </a:t>
            </a:r>
            <a:r>
              <a:rPr lang="ar-EG" sz="2100" spc="20" dirty="0" smtClean="0">
                <a:latin typeface="Tajawal ExtraBold" panose="00000800000000000000" pitchFamily="2" charset="-78"/>
                <a:cs typeface="+mj-cs"/>
              </a:rPr>
              <a:t>أمام </a:t>
            </a:r>
            <a:r>
              <a:rPr lang="ar-EG" sz="2100" spc="20" dirty="0">
                <a:latin typeface="Tajawal ExtraBold" panose="00000800000000000000" pitchFamily="2" charset="-78"/>
                <a:cs typeface="+mj-cs"/>
              </a:rPr>
              <a:t>الغير كما أنه ينقل وجهات نظر المنشأة إلى الغير والعكس.</a:t>
            </a:r>
          </a:p>
          <a:p>
            <a:pPr marL="457200" indent="-457200" algn="just" rtl="1">
              <a:lnSpc>
                <a:spcPct val="150000"/>
              </a:lnSpc>
              <a:buSzPct val="200000"/>
              <a:buFont typeface="+mj-lt"/>
              <a:buAutoNum type="arabicPeriod"/>
            </a:pPr>
            <a:r>
              <a:rPr lang="ar-EG" sz="2100" spc="20" dirty="0">
                <a:latin typeface="Tajawal ExtraBold" panose="00000800000000000000" pitchFamily="2" charset="-78"/>
                <a:cs typeface="+mj-cs"/>
              </a:rPr>
              <a:t>مستشار أمين </a:t>
            </a:r>
            <a:r>
              <a:rPr lang="ar-EG" sz="2100" spc="20" dirty="0" smtClean="0">
                <a:latin typeface="Tajawal ExtraBold" panose="00000800000000000000" pitchFamily="2" charset="-78"/>
                <a:cs typeface="+mj-cs"/>
              </a:rPr>
              <a:t>للعملاء</a:t>
            </a:r>
            <a:r>
              <a:rPr lang="en-US" sz="2100" spc="20" dirty="0" smtClean="0">
                <a:latin typeface="Tajawal ExtraBold" panose="00000800000000000000" pitchFamily="2" charset="-78"/>
                <a:cs typeface="+mj-cs"/>
              </a:rPr>
              <a:t>، </a:t>
            </a:r>
            <a:r>
              <a:rPr lang="ar-EG" sz="2100" spc="20" dirty="0">
                <a:latin typeface="Tajawal ExtraBold" panose="00000800000000000000" pitchFamily="2" charset="-78"/>
                <a:cs typeface="+mj-cs"/>
              </a:rPr>
              <a:t>يقدم لهم مداخل الربح، ومداخل المنفعة وإمكانيات حل المشاكل.</a:t>
            </a:r>
          </a:p>
          <a:p>
            <a:pPr marL="457200" indent="-457200" algn="just" rtl="1">
              <a:lnSpc>
                <a:spcPct val="150000"/>
              </a:lnSpc>
              <a:buSzPct val="200000"/>
              <a:buFont typeface="+mj-lt"/>
              <a:buAutoNum type="arabicPeriod"/>
            </a:pPr>
            <a:r>
              <a:rPr lang="ar-EG" sz="2100" spc="20" dirty="0" smtClean="0">
                <a:latin typeface="Tajawal ExtraBold" panose="00000800000000000000" pitchFamily="2" charset="-78"/>
                <a:cs typeface="+mj-cs"/>
              </a:rPr>
              <a:t>خبير </a:t>
            </a:r>
            <a:r>
              <a:rPr lang="ar-EG" sz="2100" spc="20" dirty="0">
                <a:latin typeface="Tajawal ExtraBold" panose="00000800000000000000" pitchFamily="2" charset="-78"/>
                <a:cs typeface="+mj-cs"/>
              </a:rPr>
              <a:t>فني </a:t>
            </a:r>
            <a:r>
              <a:rPr lang="ar-EG" sz="2100" spc="20" dirty="0" smtClean="0">
                <a:latin typeface="Tajawal ExtraBold" panose="00000800000000000000" pitchFamily="2" charset="-78"/>
                <a:cs typeface="+mj-cs"/>
              </a:rPr>
              <a:t>يعلم </a:t>
            </a:r>
            <a:r>
              <a:rPr lang="ar-EG" sz="2100" spc="20" dirty="0">
                <a:latin typeface="Tajawal ExtraBold" panose="00000800000000000000" pitchFamily="2" charset="-78"/>
                <a:cs typeface="+mj-cs"/>
              </a:rPr>
              <a:t>كل شئ عن المنتجات وينقلها إلى العملاء بخبرة العارف وأمانته .</a:t>
            </a:r>
          </a:p>
          <a:p>
            <a:pPr marL="457200" indent="-457200" algn="just" rtl="1">
              <a:lnSpc>
                <a:spcPct val="150000"/>
              </a:lnSpc>
              <a:buSzPct val="200000"/>
              <a:buFont typeface="+mj-lt"/>
              <a:buAutoNum type="arabicPeriod"/>
            </a:pPr>
            <a:r>
              <a:rPr lang="ar-EG" sz="2100" spc="20" dirty="0" smtClean="0">
                <a:latin typeface="Tajawal ExtraBold" panose="00000800000000000000" pitchFamily="2" charset="-78"/>
                <a:cs typeface="+mj-cs"/>
              </a:rPr>
              <a:t>عارض ممتاز</a:t>
            </a:r>
            <a:r>
              <a:rPr lang="en-US" sz="2100" spc="20" dirty="0" smtClean="0">
                <a:latin typeface="Tajawal ExtraBold" panose="00000800000000000000" pitchFamily="2" charset="-78"/>
                <a:cs typeface="+mj-cs"/>
              </a:rPr>
              <a:t>، </a:t>
            </a:r>
            <a:r>
              <a:rPr lang="ar-EG" sz="2100" spc="20" dirty="0">
                <a:latin typeface="Tajawal ExtraBold" panose="00000800000000000000" pitchFamily="2" charset="-78"/>
                <a:cs typeface="+mj-cs"/>
              </a:rPr>
              <a:t>لمنتجات المنشأة في كل مكان، يجذب العملاء ويقنعهم، قادر على تصنيف المنتجات وربطها بالعروض القوية .. يدعم جهود الإدارة في الترويج</a:t>
            </a:r>
            <a:r>
              <a:rPr lang="ar-EG" sz="2100" spc="20" dirty="0" smtClean="0">
                <a:latin typeface="Tajawal ExtraBold" panose="00000800000000000000" pitchFamily="2" charset="-78"/>
                <a:cs typeface="+mj-cs"/>
              </a:rPr>
              <a:t>.</a:t>
            </a:r>
          </a:p>
          <a:p>
            <a:pPr marL="457200" indent="-457200" algn="just" rtl="1">
              <a:lnSpc>
                <a:spcPct val="150000"/>
              </a:lnSpc>
              <a:buSzPct val="200000"/>
              <a:buFont typeface="+mj-lt"/>
              <a:buAutoNum type="arabicPeriod"/>
            </a:pPr>
            <a:r>
              <a:rPr lang="ar-EG" sz="2100" spc="20" dirty="0">
                <a:latin typeface="Tajawal ExtraBold" panose="00000800000000000000" pitchFamily="2" charset="-78"/>
                <a:cs typeface="+mj-cs"/>
              </a:rPr>
              <a:t>معلم.. يسعى لتعريف العملاء عن السلع والخدمات والأفكار الجديدة وبأساليب تتناسب مع المفاهيم السائدة لديهم.</a:t>
            </a:r>
          </a:p>
          <a:p>
            <a:pPr marL="457200" indent="-457200" algn="just" rtl="1">
              <a:lnSpc>
                <a:spcPct val="150000"/>
              </a:lnSpc>
              <a:buSzPct val="200000"/>
              <a:buFont typeface="+mj-lt"/>
              <a:buAutoNum type="arabicPeriod"/>
            </a:pPr>
            <a:endParaRPr lang="ar-EG" sz="2100" spc="20" dirty="0">
              <a:latin typeface="Tajawal ExtraBold" panose="00000800000000000000" pitchFamily="2" charset="-78"/>
              <a:cs typeface="+mj-cs"/>
            </a:endParaRPr>
          </a:p>
          <a:p>
            <a:pPr marL="457200" indent="-457200" algn="just" rtl="1">
              <a:lnSpc>
                <a:spcPct val="150000"/>
              </a:lnSpc>
              <a:buSzPct val="200000"/>
              <a:buFont typeface="+mj-lt"/>
              <a:buAutoNum type="arabicPeriod"/>
            </a:pPr>
            <a:endParaRPr lang="ar-EG" sz="2100" spc="2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32370379"/>
      </p:ext>
    </p:extLst>
  </p:cSld>
  <p:clrMapOvr>
    <a:masterClrMapping/>
  </p:clrMapOvr>
  <mc:AlternateContent xmlns:mc="http://schemas.openxmlformats.org/markup-compatibility/2006" xmlns:p14="http://schemas.microsoft.com/office/powerpoint/2010/main">
    <mc:Choice Requires="p14">
      <p:transition spd="slow" p14:dur="2000" advTm="237025"/>
    </mc:Choice>
    <mc:Fallback xmlns="">
      <p:transition spd="slow" advTm="23702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وظائف </a:t>
            </a:r>
            <a:r>
              <a:rPr lang="ar-EG" sz="2400" b="1" dirty="0" smtClean="0">
                <a:solidFill>
                  <a:srgbClr val="00B0F0"/>
                </a:solidFill>
              </a:rPr>
              <a:t>رجل </a:t>
            </a:r>
            <a:r>
              <a:rPr lang="ar-EG" sz="2400" b="1" dirty="0">
                <a:solidFill>
                  <a:srgbClr val="00B0F0"/>
                </a:solidFill>
              </a:rPr>
              <a:t>البيع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215476"/>
            <a:ext cx="8578137" cy="4247317"/>
          </a:xfrm>
          <a:prstGeom prst="rect">
            <a:avLst/>
          </a:prstGeom>
          <a:noFill/>
        </p:spPr>
        <p:txBody>
          <a:bodyPr wrap="square" rtlCol="0">
            <a:spAutoFit/>
          </a:bodyPr>
          <a:lstStyle/>
          <a:p>
            <a:pPr marL="457200" indent="-457200" algn="just" rtl="1">
              <a:lnSpc>
                <a:spcPct val="150000"/>
              </a:lnSpc>
              <a:buSzPct val="200000"/>
              <a:buFont typeface="+mj-lt"/>
              <a:buAutoNum type="arabicPeriod" startAt="6"/>
            </a:pPr>
            <a:r>
              <a:rPr lang="ar-EG" sz="2000" dirty="0">
                <a:latin typeface="Tajawal ExtraBold" panose="00000800000000000000" pitchFamily="2" charset="-78"/>
                <a:cs typeface="+mj-cs"/>
              </a:rPr>
              <a:t>متكيف .. يبيع الجديد دائماً إلى عملائه، يغير من أساليبه وفقاً لظروف التغير فيما يقدم إليهم من منتجات ووفقاً لظروف عملائه.</a:t>
            </a:r>
          </a:p>
          <a:p>
            <a:pPr marL="457200" indent="-457200" algn="just" rtl="1">
              <a:lnSpc>
                <a:spcPct val="150000"/>
              </a:lnSpc>
              <a:buSzPct val="200000"/>
              <a:buFont typeface="+mj-lt"/>
              <a:buAutoNum type="arabicPeriod" startAt="6"/>
            </a:pPr>
            <a:r>
              <a:rPr lang="ar-EG" sz="2000" dirty="0" smtClean="0">
                <a:latin typeface="Tajawal ExtraBold" panose="00000800000000000000" pitchFamily="2" charset="-78"/>
                <a:cs typeface="+mj-cs"/>
              </a:rPr>
              <a:t>يحل </a:t>
            </a:r>
            <a:r>
              <a:rPr lang="ar-EG" sz="2000" dirty="0">
                <a:latin typeface="Tajawal ExtraBold" panose="00000800000000000000" pitchFamily="2" charset="-78"/>
                <a:cs typeface="+mj-cs"/>
              </a:rPr>
              <a:t>مشاكل العملاء.. لن يتعامل مع العميل إلا إذا تم حل مشاكله ورجل البيع يبحث عن مشاكل العملاء.. ويسعى لحلها بتقديم خدماته وأفكاره.</a:t>
            </a:r>
          </a:p>
          <a:p>
            <a:pPr marL="457200" indent="-457200" algn="just" rtl="1">
              <a:lnSpc>
                <a:spcPct val="150000"/>
              </a:lnSpc>
              <a:buSzPct val="200000"/>
              <a:buFont typeface="+mj-lt"/>
              <a:buAutoNum type="arabicPeriod" startAt="6"/>
            </a:pPr>
            <a:r>
              <a:rPr lang="ar-EG" sz="2000" dirty="0" smtClean="0">
                <a:latin typeface="Tajawal ExtraBold" panose="00000800000000000000" pitchFamily="2" charset="-78"/>
                <a:cs typeface="+mj-cs"/>
              </a:rPr>
              <a:t>مبدع </a:t>
            </a:r>
            <a:r>
              <a:rPr lang="ar-EG" sz="2000" dirty="0">
                <a:latin typeface="Tajawal ExtraBold" panose="00000800000000000000" pitchFamily="2" charset="-78"/>
                <a:cs typeface="+mj-cs"/>
              </a:rPr>
              <a:t>.. </a:t>
            </a:r>
            <a:r>
              <a:rPr lang="ar-EG" sz="2000" dirty="0" smtClean="0">
                <a:latin typeface="Tajawal ExtraBold" panose="00000800000000000000" pitchFamily="2" charset="-78"/>
                <a:cs typeface="+mj-cs"/>
              </a:rPr>
              <a:t>حقاً </a:t>
            </a:r>
            <a:r>
              <a:rPr lang="ar-EG" sz="2000" dirty="0">
                <a:latin typeface="Tajawal ExtraBold" panose="00000800000000000000" pitchFamily="2" charset="-78"/>
                <a:cs typeface="+mj-cs"/>
              </a:rPr>
              <a:t>إن النجاح لشيء عظيم .. ولكن يحتاج إلى جهد خلاق وكبير . ولا يأتي ذلك إلا عندما يبذل رجل البيع كل طاقته فى تقديم أساليب جديدة للعرض والمفاوضة والإقناع. وهو الذي يعطى لرجال منشأته أفكار جديدة في تقديم المنتجات وما يتصل بها من خدمات لتتناسب مع حاجات ورغبات المتعاملين المرتقبين</a:t>
            </a:r>
          </a:p>
          <a:p>
            <a:pPr marL="457200" indent="-457200" algn="just" rtl="1">
              <a:lnSpc>
                <a:spcPct val="150000"/>
              </a:lnSpc>
              <a:buSzPct val="200000"/>
              <a:buFont typeface="+mj-lt"/>
              <a:buAutoNum type="arabicPeriod" startAt="6"/>
            </a:pPr>
            <a:endParaRPr lang="ar-EG" sz="20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551850"/>
      </p:ext>
    </p:extLst>
  </p:cSld>
  <p:clrMapOvr>
    <a:masterClrMapping/>
  </p:clrMapOvr>
  <mc:AlternateContent xmlns:mc="http://schemas.openxmlformats.org/markup-compatibility/2006" xmlns:p14="http://schemas.microsoft.com/office/powerpoint/2010/main">
    <mc:Choice Requires="p14">
      <p:transition spd="slow" p14:dur="2000" advTm="181537"/>
    </mc:Choice>
    <mc:Fallback xmlns="">
      <p:transition spd="slow" advTm="18153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وظائف </a:t>
            </a:r>
            <a:r>
              <a:rPr lang="ar-EG" sz="2400" b="1" dirty="0" smtClean="0">
                <a:solidFill>
                  <a:srgbClr val="00B0F0"/>
                </a:solidFill>
              </a:rPr>
              <a:t>رجل </a:t>
            </a:r>
            <a:r>
              <a:rPr lang="ar-EG" sz="2400" b="1" dirty="0">
                <a:solidFill>
                  <a:srgbClr val="00B0F0"/>
                </a:solidFill>
              </a:rPr>
              <a:t>البيع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555859"/>
            <a:ext cx="8578137" cy="3485570"/>
          </a:xfrm>
          <a:prstGeom prst="rect">
            <a:avLst/>
          </a:prstGeom>
          <a:noFill/>
        </p:spPr>
        <p:txBody>
          <a:bodyPr wrap="square" rtlCol="0">
            <a:spAutoFit/>
          </a:bodyPr>
          <a:lstStyle/>
          <a:p>
            <a:pPr marL="457200" indent="-457200" algn="just" rtl="1">
              <a:lnSpc>
                <a:spcPct val="150000"/>
              </a:lnSpc>
              <a:buSzPct val="200000"/>
              <a:buFont typeface="+mj-lt"/>
              <a:buAutoNum type="arabicPeriod" startAt="9"/>
            </a:pPr>
            <a:r>
              <a:rPr lang="ar-EG" sz="2100" dirty="0" smtClean="0">
                <a:latin typeface="Tajawal ExtraBold" panose="00000800000000000000" pitchFamily="2" charset="-78"/>
                <a:cs typeface="+mj-cs"/>
              </a:rPr>
              <a:t>مدير </a:t>
            </a:r>
            <a:r>
              <a:rPr lang="ar-EG" sz="2100" dirty="0">
                <a:latin typeface="Tajawal ExtraBold" panose="00000800000000000000" pitchFamily="2" charset="-78"/>
                <a:cs typeface="+mj-cs"/>
              </a:rPr>
              <a:t>.. يدير كل شئ .. وقته ومواعيد العملاء ومنطقته - ويدير حديثه البيعي مع الآخرين، ولعل أصعب الأمور قيادة هو أن تقود نفسك ووقتك وحركتك في السوق في بيئة </a:t>
            </a:r>
            <a:r>
              <a:rPr lang="ar-EG" sz="2100" dirty="0" smtClean="0">
                <a:latin typeface="Tajawal ExtraBold" panose="00000800000000000000" pitchFamily="2" charset="-78"/>
                <a:cs typeface="+mj-cs"/>
              </a:rPr>
              <a:t>متغيرة.</a:t>
            </a:r>
          </a:p>
          <a:p>
            <a:pPr marL="457200" indent="-457200" algn="just" rtl="1">
              <a:lnSpc>
                <a:spcPct val="150000"/>
              </a:lnSpc>
              <a:buSzPct val="200000"/>
              <a:buFont typeface="+mj-lt"/>
              <a:buAutoNum type="arabicPeriod" startAt="9"/>
            </a:pPr>
            <a:r>
              <a:rPr lang="ar-EG" sz="2100" dirty="0" smtClean="0">
                <a:latin typeface="Tajawal ExtraBold" panose="00000800000000000000" pitchFamily="2" charset="-78"/>
                <a:cs typeface="+mj-cs"/>
              </a:rPr>
              <a:t>باحث</a:t>
            </a:r>
            <a:r>
              <a:rPr lang="ar-EG" sz="2100" dirty="0">
                <a:latin typeface="Tajawal ExtraBold" panose="00000800000000000000" pitchFamily="2" charset="-78"/>
                <a:cs typeface="+mj-cs"/>
              </a:rPr>
              <a:t>.. يقع على رجل البيع العديد من المهام البحثية فهو الذي تتحدد عن طريقه جزء كبير من المعلومات الخاصة بحاجات ورغبات المتعاملين فهو نهر مستمر من المعلومات الواردة للمنشأة، والذاهبة إلى المتعاملين.. وللأسف فإن هذا الدور مازال قاصراً . </a:t>
            </a:r>
            <a:endParaRPr lang="ar-EG" sz="2100" dirty="0" smtClean="0">
              <a:latin typeface="Tajawal ExtraBold" panose="00000800000000000000" pitchFamily="2" charset="-78"/>
              <a:cs typeface="+mj-cs"/>
            </a:endParaRPr>
          </a:p>
          <a:p>
            <a:pPr marL="457200" indent="-457200" algn="just" rtl="1">
              <a:lnSpc>
                <a:spcPct val="150000"/>
              </a:lnSpc>
              <a:buSzPct val="200000"/>
              <a:buFont typeface="+mj-lt"/>
              <a:buAutoNum type="arabicPeriod" startAt="9"/>
            </a:pPr>
            <a:r>
              <a:rPr lang="ar-EG" sz="2100" dirty="0" smtClean="0">
                <a:latin typeface="Tajawal ExtraBold" panose="00000800000000000000" pitchFamily="2" charset="-78"/>
                <a:cs typeface="+mj-cs"/>
              </a:rPr>
              <a:t>يتنبأ </a:t>
            </a:r>
            <a:r>
              <a:rPr lang="ar-EG" sz="2100" dirty="0">
                <a:latin typeface="Tajawal ExtraBold" panose="00000800000000000000" pitchFamily="2" charset="-78"/>
                <a:cs typeface="+mj-cs"/>
              </a:rPr>
              <a:t>.. عندما تضع المنشأة خطتها للمستقبل.. فإنها لا تنسى تقدير الأرقام المستقبلية لكل منطقة .. ولرجل البيع دور كبير فى وضع شكل مبدئي للتنبؤ </a:t>
            </a:r>
            <a:r>
              <a:rPr lang="ar-EG" sz="2100" dirty="0" smtClean="0">
                <a:latin typeface="Tajawal ExtraBold" panose="00000800000000000000" pitchFamily="2" charset="-78"/>
                <a:cs typeface="+mj-cs"/>
              </a:rPr>
              <a:t>الذي تعتمد </a:t>
            </a:r>
            <a:r>
              <a:rPr lang="ar-EG" sz="2100" dirty="0">
                <a:latin typeface="Tajawal ExtraBold" panose="00000800000000000000" pitchFamily="2" charset="-78"/>
                <a:cs typeface="+mj-cs"/>
              </a:rPr>
              <a:t>عليه المنشأة في صياغة المستقبل</a:t>
            </a:r>
            <a:r>
              <a:rPr lang="ar-EG" sz="2100" dirty="0" smtClean="0">
                <a:latin typeface="Tajawal ExtraBold" panose="00000800000000000000" pitchFamily="2" charset="-78"/>
                <a:cs typeface="+mj-cs"/>
              </a:rPr>
              <a:t>.</a:t>
            </a:r>
            <a:endParaRPr lang="ar-EG" sz="21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4374168"/>
      </p:ext>
    </p:extLst>
  </p:cSld>
  <p:clrMapOvr>
    <a:masterClrMapping/>
  </p:clrMapOvr>
  <mc:AlternateContent xmlns:mc="http://schemas.openxmlformats.org/markup-compatibility/2006" xmlns:p14="http://schemas.microsoft.com/office/powerpoint/2010/main">
    <mc:Choice Requires="p14">
      <p:transition spd="slow" p14:dur="2000" advTm="148194"/>
    </mc:Choice>
    <mc:Fallback xmlns="">
      <p:transition spd="slow" advTm="14819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553839" y="1412953"/>
            <a:ext cx="4113898" cy="461665"/>
          </a:xfrm>
          <a:prstGeom prst="rect">
            <a:avLst/>
          </a:prstGeom>
          <a:noFill/>
        </p:spPr>
        <p:txBody>
          <a:bodyPr wrap="square" rtlCol="0">
            <a:spAutoFit/>
          </a:bodyPr>
          <a:lstStyle/>
          <a:p>
            <a:pPr algn="ctr"/>
            <a:r>
              <a:rPr lang="ar-EG" sz="2400" b="1" dirty="0">
                <a:solidFill>
                  <a:srgbClr val="00B0F0"/>
                </a:solidFill>
              </a:rPr>
              <a:t>وظائف </a:t>
            </a:r>
            <a:r>
              <a:rPr lang="ar-EG" sz="2400" b="1" dirty="0" smtClean="0">
                <a:solidFill>
                  <a:srgbClr val="00B0F0"/>
                </a:solidFill>
              </a:rPr>
              <a:t>رجل </a:t>
            </a:r>
            <a:r>
              <a:rPr lang="ar-EG" sz="2400" b="1" dirty="0">
                <a:solidFill>
                  <a:srgbClr val="00B0F0"/>
                </a:solidFill>
              </a:rPr>
              <a:t>البيع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69387"/>
            <a:ext cx="8578137" cy="3877985"/>
          </a:xfrm>
          <a:prstGeom prst="rect">
            <a:avLst/>
          </a:prstGeom>
          <a:noFill/>
        </p:spPr>
        <p:txBody>
          <a:bodyPr wrap="square" rtlCol="0">
            <a:spAutoFit/>
          </a:bodyPr>
          <a:lstStyle/>
          <a:p>
            <a:pPr marL="457200" indent="-457200" algn="just" rtl="1">
              <a:lnSpc>
                <a:spcPct val="150000"/>
              </a:lnSpc>
              <a:buSzPct val="200000"/>
              <a:buFont typeface="+mj-lt"/>
              <a:buAutoNum type="arabicPeriod" startAt="12"/>
            </a:pPr>
            <a:r>
              <a:rPr lang="ar-EG" sz="2000" dirty="0" smtClean="0">
                <a:latin typeface="Tajawal ExtraBold" panose="00000800000000000000" pitchFamily="2" charset="-78"/>
                <a:cs typeface="+mj-cs"/>
              </a:rPr>
              <a:t>عالم </a:t>
            </a:r>
            <a:r>
              <a:rPr lang="ar-EG" sz="2000" dirty="0">
                <a:latin typeface="Tajawal ExtraBold" panose="00000800000000000000" pitchFamily="2" charset="-78"/>
                <a:cs typeface="+mj-cs"/>
              </a:rPr>
              <a:t>نفسي.. يتعامل رجل البيع مع فئات متعددة من البشر ولذلك فإن عليه أن يتفهم كيف يفكر هؤلاء الناس؟ وكيف يشعرون ؟ وكيف يسلكون في تعاملهم اليـومـي؟.. وتؤثر درجة دقة المعرفة، وحساسية التعرف على دور رجل </a:t>
            </a:r>
            <a:r>
              <a:rPr lang="ar-EG" sz="2000" dirty="0" smtClean="0">
                <a:latin typeface="Tajawal ExtraBold" panose="00000800000000000000" pitchFamily="2" charset="-78"/>
                <a:cs typeface="+mj-cs"/>
              </a:rPr>
              <a:t>البيع وبخاصة </a:t>
            </a:r>
            <a:r>
              <a:rPr lang="ar-EG" sz="2000" dirty="0">
                <a:latin typeface="Tajawal ExtraBold" panose="00000800000000000000" pitchFamily="2" charset="-78"/>
                <a:cs typeface="+mj-cs"/>
              </a:rPr>
              <a:t>في العمل البيعي</a:t>
            </a:r>
            <a:r>
              <a:rPr lang="ar-EG" sz="2000" dirty="0" smtClean="0">
                <a:latin typeface="Tajawal ExtraBold" panose="00000800000000000000" pitchFamily="2" charset="-78"/>
                <a:cs typeface="+mj-cs"/>
              </a:rPr>
              <a:t>.</a:t>
            </a:r>
          </a:p>
          <a:p>
            <a:pPr algn="ctr" rtl="1">
              <a:lnSpc>
                <a:spcPct val="150000"/>
              </a:lnSpc>
              <a:buSzPct val="150000"/>
            </a:pPr>
            <a:r>
              <a:rPr lang="ar-EG" sz="2400" b="1" dirty="0" smtClean="0">
                <a:solidFill>
                  <a:srgbClr val="00B0F0"/>
                </a:solidFill>
                <a:latin typeface="Tajawal ExtraBold" panose="00000800000000000000" pitchFamily="2" charset="-78"/>
                <a:cs typeface="+mj-cs"/>
              </a:rPr>
              <a:t>واجبات رجل البيع الشخصى</a:t>
            </a:r>
            <a:endParaRPr lang="ar-EG" sz="2400" b="1" dirty="0">
              <a:solidFill>
                <a:srgbClr val="00B0F0"/>
              </a:solidFill>
              <a:latin typeface="Tajawal ExtraBold" panose="00000800000000000000" pitchFamily="2" charset="-78"/>
              <a:cs typeface="+mj-cs"/>
            </a:endParaRPr>
          </a:p>
          <a:p>
            <a:pPr algn="just" rtl="1">
              <a:lnSpc>
                <a:spcPct val="150000"/>
              </a:lnSpc>
              <a:buSzPct val="200000"/>
            </a:pPr>
            <a:r>
              <a:rPr lang="ar-EG" sz="2000" dirty="0" smtClean="0">
                <a:latin typeface="Tajawal ExtraBold" panose="00000800000000000000" pitchFamily="2" charset="-78"/>
                <a:cs typeface="+mj-cs"/>
              </a:rPr>
              <a:t>۱</a:t>
            </a:r>
            <a:r>
              <a:rPr lang="ar-EG" sz="2000" dirty="0">
                <a:latin typeface="Tajawal ExtraBold" panose="00000800000000000000" pitchFamily="2" charset="-78"/>
                <a:cs typeface="+mj-cs"/>
              </a:rPr>
              <a:t>) جمع المعلومات فرجل البيع هو خبير مصدر للمعلومات عن ظروف السوق المتغيرة ويمكنه أيضاً الاستمرار في الاتصال بمنافذ المفرق الجديدة فيها، والالتقاء بالمستهلكين والمتعاملين في كل مكان.</a:t>
            </a:r>
          </a:p>
          <a:p>
            <a:pPr algn="just" rtl="1">
              <a:lnSpc>
                <a:spcPct val="150000"/>
              </a:lnSpc>
              <a:buSzPct val="200000"/>
            </a:pPr>
            <a:r>
              <a:rPr lang="ar-EG" sz="2000" dirty="0">
                <a:latin typeface="Tajawal ExtraBold" panose="00000800000000000000" pitchFamily="2" charset="-78"/>
                <a:cs typeface="+mj-cs"/>
              </a:rPr>
              <a:t>۲) تقديم وعرض السلع والخدمات: أن رجل البيع وحده هو القادر على التركيز على مزايا السلعة وإقناع العميل بمزاياها عن السلع المنافسة وعرض مغرياتها البيعية الأساسية</a:t>
            </a:r>
            <a:r>
              <a:rPr lang="ar-EG" sz="2000" dirty="0" smtClean="0">
                <a:latin typeface="Tajawal ExtraBold" panose="00000800000000000000" pitchFamily="2" charset="-78"/>
                <a:cs typeface="+mj-cs"/>
              </a:rPr>
              <a:t>.</a:t>
            </a:r>
            <a:endParaRPr lang="ar-EG" sz="20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2489793"/>
      </p:ext>
    </p:extLst>
  </p:cSld>
  <p:clrMapOvr>
    <a:masterClrMapping/>
  </p:clrMapOvr>
  <mc:AlternateContent xmlns:mc="http://schemas.openxmlformats.org/markup-compatibility/2006" xmlns:p14="http://schemas.microsoft.com/office/powerpoint/2010/main">
    <mc:Choice Requires="p14">
      <p:transition spd="slow" p14:dur="2000" advTm="120114"/>
    </mc:Choice>
    <mc:Fallback xmlns="">
      <p:transition spd="slow" advTm="12011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واجبات رجل البيع الشخصى</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69387"/>
            <a:ext cx="8578137" cy="2400657"/>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2000" dirty="0">
                <a:latin typeface="Tajawal ExtraBold" panose="00000800000000000000" pitchFamily="2" charset="-78"/>
                <a:cs typeface="+mj-cs"/>
              </a:rPr>
              <a:t>معالجة الاعتراضات من عادة العملاء أن يثيروا الكثير من الاعتراضات وعلى رجل البيع أن يتغلب عليها ويقنع العميل بإحدى الطريقتين إما الاعتراف بأن الاعتراض سليم أو أن مزايا السلعة تفوق العيوب التي ذكرها العميل.</a:t>
            </a:r>
          </a:p>
          <a:p>
            <a:pPr marL="457200" indent="-457200" algn="just" rtl="1">
              <a:lnSpc>
                <a:spcPct val="150000"/>
              </a:lnSpc>
              <a:buSzPct val="180000"/>
              <a:buFont typeface="+mj-lt"/>
              <a:buAutoNum type="arabicPeriod" startAt="3"/>
            </a:pPr>
            <a:r>
              <a:rPr lang="ar-EG" sz="2000" dirty="0" smtClean="0">
                <a:latin typeface="Tajawal ExtraBold" panose="00000800000000000000" pitchFamily="2" charset="-78"/>
                <a:cs typeface="+mj-cs"/>
              </a:rPr>
              <a:t>مقابلة </a:t>
            </a:r>
            <a:r>
              <a:rPr lang="ar-EG" sz="2000" dirty="0">
                <a:latin typeface="Tajawal ExtraBold" panose="00000800000000000000" pitchFamily="2" charset="-78"/>
                <a:cs typeface="+mj-cs"/>
              </a:rPr>
              <a:t>العملاء واللقاء بهم: البائع النشط من واجباته أن يلتقي بالعملاء حيثما </a:t>
            </a:r>
            <a:r>
              <a:rPr lang="ar-EG" sz="2000" dirty="0" smtClean="0">
                <a:latin typeface="Tajawal ExtraBold" panose="00000800000000000000" pitchFamily="2" charset="-78"/>
                <a:cs typeface="+mj-cs"/>
              </a:rPr>
              <a:t>يكونون </a:t>
            </a:r>
            <a:r>
              <a:rPr lang="ar-EG" sz="2000" dirty="0">
                <a:latin typeface="Tajawal ExtraBold" panose="00000800000000000000" pitchFamily="2" charset="-78"/>
                <a:cs typeface="+mj-cs"/>
              </a:rPr>
              <a:t>في الوقت والمكان والزمان الذي يتناسب مع العميل ليعرض عليه </a:t>
            </a:r>
            <a:r>
              <a:rPr lang="ar-EG" sz="2000" dirty="0" smtClean="0">
                <a:latin typeface="Tajawal ExtraBold" panose="00000800000000000000" pitchFamily="2" charset="-78"/>
                <a:cs typeface="+mj-cs"/>
              </a:rPr>
              <a:t>بطريقة مقبولة ما يقدمه من سلع وخدمات.</a:t>
            </a:r>
            <a:endParaRPr lang="ar-EG" sz="20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6313522"/>
      </p:ext>
    </p:extLst>
  </p:cSld>
  <p:clrMapOvr>
    <a:masterClrMapping/>
  </p:clrMapOvr>
  <mc:AlternateContent xmlns:mc="http://schemas.openxmlformats.org/markup-compatibility/2006" xmlns:p14="http://schemas.microsoft.com/office/powerpoint/2010/main">
    <mc:Choice Requires="p14">
      <p:transition spd="slow" p14:dur="2000" advTm="77155"/>
    </mc:Choice>
    <mc:Fallback xmlns="">
      <p:transition spd="slow" advTm="7715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5"/>
            <a:ext cx="3385474"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واجبات رجل البيع الشخصى</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69387"/>
            <a:ext cx="8578137" cy="3693319"/>
          </a:xfrm>
          <a:prstGeom prst="rect">
            <a:avLst/>
          </a:prstGeom>
          <a:noFill/>
        </p:spPr>
        <p:txBody>
          <a:bodyPr wrap="square" rtlCol="0">
            <a:spAutoFit/>
          </a:bodyPr>
          <a:lstStyle/>
          <a:p>
            <a:pPr marL="457200" indent="-457200" algn="just" rtl="1">
              <a:lnSpc>
                <a:spcPct val="150000"/>
              </a:lnSpc>
              <a:buSzPct val="180000"/>
              <a:buFont typeface="+mj-lt"/>
              <a:buAutoNum type="arabicPeriod" startAt="5"/>
            </a:pPr>
            <a:r>
              <a:rPr lang="ar-EG" sz="1950" dirty="0">
                <a:latin typeface="Tajawal ExtraBold" panose="00000800000000000000" pitchFamily="2" charset="-78"/>
                <a:cs typeface="+mj-cs"/>
              </a:rPr>
              <a:t>مساعدة تجار المفرق فى عرض السلع: إن البائع يستطيع أن يقدم النصيحة إلى تاجر المفرق عن طريقة عرض السلع وافضل أوضاعها وهكذا يزيد </a:t>
            </a:r>
            <a:r>
              <a:rPr lang="ar-EG" sz="1950" dirty="0" smtClean="0">
                <a:latin typeface="Tajawal ExtraBold" panose="00000800000000000000" pitchFamily="2" charset="-78"/>
                <a:cs typeface="+mj-cs"/>
              </a:rPr>
              <a:t>حجم المبيعات</a:t>
            </a:r>
            <a:r>
              <a:rPr lang="ar-EG" sz="1950" dirty="0">
                <a:latin typeface="Tajawal ExtraBold" panose="00000800000000000000" pitchFamily="2" charset="-78"/>
                <a:cs typeface="+mj-cs"/>
              </a:rPr>
              <a:t>.</a:t>
            </a:r>
          </a:p>
          <a:p>
            <a:pPr marL="457200" indent="-457200" algn="just" rtl="1">
              <a:lnSpc>
                <a:spcPct val="150000"/>
              </a:lnSpc>
              <a:buSzPct val="180000"/>
              <a:buFont typeface="+mj-lt"/>
              <a:buAutoNum type="arabicPeriod" startAt="5"/>
            </a:pPr>
            <a:r>
              <a:rPr lang="ar-EG" sz="1950" dirty="0" smtClean="0">
                <a:latin typeface="Tajawal ExtraBold" panose="00000800000000000000" pitchFamily="2" charset="-78"/>
                <a:cs typeface="+mj-cs"/>
              </a:rPr>
              <a:t>الربط </a:t>
            </a:r>
            <a:r>
              <a:rPr lang="ar-EG" sz="1950" dirty="0">
                <a:latin typeface="Tajawal ExtraBold" panose="00000800000000000000" pitchFamily="2" charset="-78"/>
                <a:cs typeface="+mj-cs"/>
              </a:rPr>
              <a:t>بين الجودة والسعر يحتاج الكثير من العملاء إلى الاقتناع بمزايا شراء سلع ذات جودة أكثر منها سلع ذات سعر أرخص، بينما يحتاج آخرون عكس ذلك ويقوم رجل البيع بدوره فى بيان العلاقة الأساسية بين الجودة </a:t>
            </a:r>
            <a:r>
              <a:rPr lang="ar-EG" sz="1950" dirty="0" smtClean="0">
                <a:latin typeface="Tajawal ExtraBold" panose="00000800000000000000" pitchFamily="2" charset="-78"/>
                <a:cs typeface="+mj-cs"/>
              </a:rPr>
              <a:t>والسعر.</a:t>
            </a:r>
          </a:p>
          <a:p>
            <a:pPr marL="457200" indent="-457200" algn="just" rtl="1">
              <a:lnSpc>
                <a:spcPct val="150000"/>
              </a:lnSpc>
              <a:buSzPct val="180000"/>
              <a:buFont typeface="+mj-lt"/>
              <a:buAutoNum type="arabicPeriod" startAt="5"/>
            </a:pPr>
            <a:r>
              <a:rPr lang="ar-EG" sz="1950" dirty="0">
                <a:latin typeface="Tajawal ExtraBold" panose="00000800000000000000" pitchFamily="2" charset="-78"/>
                <a:cs typeface="+mj-cs"/>
              </a:rPr>
              <a:t>التحصيل: إن رجل البيع يؤدى وظيفة هامة جداً في تحصيل النقود </a:t>
            </a:r>
            <a:r>
              <a:rPr lang="ar-EG" sz="1950" dirty="0" smtClean="0">
                <a:latin typeface="Tajawal ExtraBold" panose="00000800000000000000" pitchFamily="2" charset="-78"/>
                <a:cs typeface="+mj-cs"/>
              </a:rPr>
              <a:t>وتصفية الديون</a:t>
            </a:r>
            <a:r>
              <a:rPr lang="ar-EG" sz="1950" dirty="0">
                <a:latin typeface="Tajawal ExtraBold" panose="00000800000000000000" pitchFamily="2" charset="-78"/>
                <a:cs typeface="+mj-cs"/>
              </a:rPr>
              <a:t>.</a:t>
            </a:r>
          </a:p>
          <a:p>
            <a:pPr marL="457200" indent="-457200" algn="just" rtl="1">
              <a:lnSpc>
                <a:spcPct val="150000"/>
              </a:lnSpc>
              <a:buSzPct val="180000"/>
              <a:buFont typeface="+mj-lt"/>
              <a:buAutoNum type="arabicPeriod" startAt="5"/>
            </a:pPr>
            <a:r>
              <a:rPr lang="ar-EG" sz="1950" dirty="0">
                <a:latin typeface="Tajawal ExtraBold" panose="00000800000000000000" pitchFamily="2" charset="-78"/>
                <a:cs typeface="+mj-cs"/>
              </a:rPr>
              <a:t>معالجة شكاوى العملاء مهما كانت الشركة في وضع متميز فان العميـل سـوف يساوره بعض الشكاوى بمبرر وبدون مبرر، ويستطيع رجل البيع تصحيح الموقف ويتأكد أن يظل العميل عميلاً للشركة</a:t>
            </a:r>
            <a:r>
              <a:rPr lang="ar-EG" sz="1950" dirty="0" smtClean="0">
                <a:latin typeface="Tajawal ExtraBold" panose="00000800000000000000" pitchFamily="2" charset="-78"/>
                <a:cs typeface="+mj-cs"/>
              </a:rPr>
              <a:t>.</a:t>
            </a:r>
            <a:endParaRPr lang="ar-EG" sz="195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3239741"/>
      </p:ext>
    </p:extLst>
  </p:cSld>
  <p:clrMapOvr>
    <a:masterClrMapping/>
  </p:clrMapOvr>
  <mc:AlternateContent xmlns:mc="http://schemas.openxmlformats.org/markup-compatibility/2006" xmlns:p14="http://schemas.microsoft.com/office/powerpoint/2010/main">
    <mc:Choice Requires="p14">
      <p:transition spd="slow" p14:dur="2000" advTm="167881"/>
    </mc:Choice>
    <mc:Fallback xmlns="">
      <p:transition spd="slow" advTm="16788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490613" y="1739494"/>
            <a:ext cx="2460930"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ماهية التسويق المباشر</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2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1776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83262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01003735"/>
      </p:ext>
    </p:extLst>
  </p:cSld>
  <p:clrMapOvr>
    <a:masterClrMapping/>
  </p:clrMapOvr>
  <mc:AlternateContent xmlns:mc="http://schemas.openxmlformats.org/markup-compatibility/2006" xmlns:p14="http://schemas.microsoft.com/office/powerpoint/2010/main">
    <mc:Choice Requires="p14">
      <p:transition spd="slow" p14:dur="2000" advTm="16215"/>
    </mc:Choice>
    <mc:Fallback xmlns="">
      <p:transition spd="slow" advTm="1621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77970"/>
            <a:ext cx="3385474" cy="177737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smtClean="0">
                <a:solidFill>
                  <a:srgbClr val="00B0F0"/>
                </a:solidFill>
              </a:rPr>
              <a:t>ماهية التسويق </a:t>
            </a:r>
            <a:r>
              <a:rPr lang="ar-EG" sz="2400" b="1" dirty="0">
                <a:solidFill>
                  <a:srgbClr val="00B0F0"/>
                </a:solidFill>
              </a:rPr>
              <a:t>المباشر</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69387"/>
            <a:ext cx="8578137" cy="1892826"/>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1950" dirty="0">
                <a:latin typeface="Tajawal ExtraBold" panose="00000800000000000000" pitchFamily="2" charset="-78"/>
                <a:cs typeface="+mj-cs"/>
              </a:rPr>
              <a:t>هو نظام تسويقي يمكن منشآت الأعمال من </a:t>
            </a:r>
            <a:r>
              <a:rPr lang="ar-EG" sz="1950" dirty="0" smtClean="0">
                <a:latin typeface="Tajawal ExtraBold" panose="00000800000000000000" pitchFamily="2" charset="-78"/>
                <a:cs typeface="+mj-cs"/>
              </a:rPr>
              <a:t>الاتصال </a:t>
            </a:r>
            <a:r>
              <a:rPr lang="ar-EG" sz="1950" dirty="0">
                <a:latin typeface="Tajawal ExtraBold" panose="00000800000000000000" pitchFamily="2" charset="-78"/>
                <a:cs typeface="+mj-cs"/>
              </a:rPr>
              <a:t>بشكل مباشر وبما يمكن من الحصول على </a:t>
            </a:r>
            <a:r>
              <a:rPr lang="ar-EG" sz="1950" dirty="0" smtClean="0">
                <a:latin typeface="Tajawal ExtraBold" panose="00000800000000000000" pitchFamily="2" charset="-78"/>
                <a:cs typeface="+mj-cs"/>
              </a:rPr>
              <a:t>استجابة </a:t>
            </a:r>
            <a:r>
              <a:rPr lang="ar-EG" sz="1950" dirty="0">
                <a:latin typeface="Tajawal ExtraBold" panose="00000800000000000000" pitchFamily="2" charset="-78"/>
                <a:cs typeface="+mj-cs"/>
              </a:rPr>
              <a:t>مباشرة سواء بالعميل المرتقب بالنسبة بالمستهلك أو بين منشآت </a:t>
            </a:r>
            <a:r>
              <a:rPr lang="ar-EG" sz="1950" dirty="0" smtClean="0">
                <a:latin typeface="Tajawal ExtraBold" panose="00000800000000000000" pitchFamily="2" charset="-78"/>
                <a:cs typeface="+mj-cs"/>
              </a:rPr>
              <a:t>الأعمال أو نظام </a:t>
            </a:r>
            <a:r>
              <a:rPr lang="ar-EG" sz="1950" dirty="0">
                <a:latin typeface="Tajawal ExtraBold" panose="00000800000000000000" pitchFamily="2" charset="-78"/>
                <a:cs typeface="+mj-cs"/>
              </a:rPr>
              <a:t>للاتصال التفاعلى في مجال </a:t>
            </a:r>
            <a:r>
              <a:rPr lang="ar-EG" sz="1950" dirty="0" smtClean="0">
                <a:latin typeface="Tajawal ExtraBold" panose="00000800000000000000" pitchFamily="2" charset="-78"/>
                <a:cs typeface="+mj-cs"/>
              </a:rPr>
              <a:t>التسويق</a:t>
            </a:r>
            <a:r>
              <a:rPr lang="en-US" sz="1950" dirty="0" smtClean="0">
                <a:latin typeface="Times New Roman" pitchFamily="18" charset="0"/>
                <a:cs typeface="Times New Roman" pitchFamily="18" charset="0"/>
              </a:rPr>
              <a:t>Interactive </a:t>
            </a:r>
            <a:r>
              <a:rPr lang="en-US" sz="1950" dirty="0">
                <a:latin typeface="Times New Roman" pitchFamily="18" charset="0"/>
                <a:cs typeface="Times New Roman" pitchFamily="18" charset="0"/>
              </a:rPr>
              <a:t>System </a:t>
            </a:r>
            <a:r>
              <a:rPr lang="ar-EG" sz="1950" dirty="0" smtClean="0">
                <a:latin typeface="Times New Roman" pitchFamily="18" charset="0"/>
                <a:cs typeface="Times New Roman" pitchFamily="18" charset="0"/>
              </a:rPr>
              <a:t> </a:t>
            </a:r>
            <a:r>
              <a:rPr lang="ar-EG" sz="1950" dirty="0" smtClean="0">
                <a:latin typeface="Tajawal ExtraBold" panose="00000800000000000000" pitchFamily="2" charset="-78"/>
                <a:cs typeface="+mj-cs"/>
              </a:rPr>
              <a:t>يضمن </a:t>
            </a:r>
            <a:r>
              <a:rPr lang="ar-EG" sz="1950" dirty="0">
                <a:latin typeface="Tajawal ExtraBold" panose="00000800000000000000" pitchFamily="2" charset="-78"/>
                <a:cs typeface="+mj-cs"/>
              </a:rPr>
              <a:t>استخدام مجموعة من الوسائل غير التقليدية والتى تحقق استجابة ملموسة بأقل جهد ممكن.</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9269266"/>
      </p:ext>
    </p:extLst>
  </p:cSld>
  <p:clrMapOvr>
    <a:masterClrMapping/>
  </p:clrMapOvr>
  <mc:AlternateContent xmlns:mc="http://schemas.openxmlformats.org/markup-compatibility/2006" xmlns:p14="http://schemas.microsoft.com/office/powerpoint/2010/main">
    <mc:Choice Requires="p14">
      <p:transition spd="slow" p14:dur="2000" advTm="57235"/>
    </mc:Choice>
    <mc:Fallback xmlns="">
      <p:transition spd="slow" advTm="5723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77970"/>
            <a:ext cx="3385474" cy="177737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solidFill>
                  <a:srgbClr val="00B0F0"/>
                </a:solidFill>
              </a:rPr>
              <a:t>مزايا التسويق المباشر</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69387"/>
            <a:ext cx="8578137" cy="3935693"/>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1850" dirty="0">
                <a:latin typeface="Tajawal ExtraBold" panose="00000800000000000000" pitchFamily="2" charset="-78"/>
                <a:cs typeface="+mj-cs"/>
              </a:rPr>
              <a:t>يحقق معدل وصول أكبر </a:t>
            </a:r>
            <a:r>
              <a:rPr lang="ar-EG" sz="1850" dirty="0" smtClean="0">
                <a:latin typeface="Tajawal ExtraBold" panose="00000800000000000000" pitchFamily="2" charset="-78"/>
                <a:cs typeface="+mj-cs"/>
              </a:rPr>
              <a:t>للعملاء</a:t>
            </a:r>
            <a:r>
              <a:rPr lang="en-US" sz="1850" dirty="0" smtClean="0">
                <a:latin typeface="Tajawal ExtraBold" panose="00000800000000000000" pitchFamily="2" charset="-78"/>
                <a:cs typeface="+mj-cs"/>
              </a:rPr>
              <a:t>، </a:t>
            </a:r>
            <a:r>
              <a:rPr lang="ar-EG" sz="1850" dirty="0">
                <a:latin typeface="Tajawal ExtraBold" panose="00000800000000000000" pitchFamily="2" charset="-78"/>
                <a:cs typeface="+mj-cs"/>
              </a:rPr>
              <a:t>حيث تعتمد أنشطته على قواعد معلومات قوية و مرنة .</a:t>
            </a:r>
          </a:p>
          <a:p>
            <a:pPr marL="342900" indent="-342900" algn="just" rtl="1">
              <a:lnSpc>
                <a:spcPct val="150000"/>
              </a:lnSpc>
              <a:buSzPct val="150000"/>
              <a:buFont typeface="Wingdings" pitchFamily="2" charset="2"/>
              <a:buChar char="Ø"/>
            </a:pPr>
            <a:r>
              <a:rPr lang="ar-EG" sz="1850" dirty="0" smtClean="0">
                <a:latin typeface="Tajawal ExtraBold" panose="00000800000000000000" pitchFamily="2" charset="-78"/>
                <a:cs typeface="+mj-cs"/>
              </a:rPr>
              <a:t> </a:t>
            </a:r>
            <a:r>
              <a:rPr lang="ar-EG" sz="1850" dirty="0">
                <a:latin typeface="Tajawal ExtraBold" panose="00000800000000000000" pitchFamily="2" charset="-78"/>
                <a:cs typeface="+mj-cs"/>
              </a:rPr>
              <a:t>يمكن من تجزئة السوق بطريقة أفضل حيث تحديد المنتجات الخاصة بفئة معينة و تحديد الأسم و السعر بما يتناسب مع متطلبات الجودة المدركة لهذه الفئات و يمكن التسويق المباشر من </a:t>
            </a:r>
            <a:r>
              <a:rPr lang="ar-EG" sz="1850" dirty="0" smtClean="0">
                <a:latin typeface="Tajawal ExtraBold" panose="00000800000000000000" pitchFamily="2" charset="-78"/>
                <a:cs typeface="+mj-cs"/>
              </a:rPr>
              <a:t>إعداد </a:t>
            </a:r>
            <a:r>
              <a:rPr lang="ar-EG" sz="1850" dirty="0">
                <a:latin typeface="Tajawal ExtraBold" panose="00000800000000000000" pitchFamily="2" charset="-78"/>
                <a:cs typeface="+mj-cs"/>
              </a:rPr>
              <a:t>أساليب إ</a:t>
            </a:r>
            <a:r>
              <a:rPr lang="ar-EG" sz="1850" dirty="0" smtClean="0">
                <a:latin typeface="Tajawal ExtraBold" panose="00000800000000000000" pitchFamily="2" charset="-78"/>
                <a:cs typeface="+mj-cs"/>
              </a:rPr>
              <a:t>علان وترویج </a:t>
            </a:r>
            <a:r>
              <a:rPr lang="ar-EG" sz="1850" dirty="0">
                <a:latin typeface="Tajawal ExtraBold" panose="00000800000000000000" pitchFamily="2" charset="-78"/>
                <a:cs typeface="+mj-cs"/>
              </a:rPr>
              <a:t>بوسائل مختلفة تتفق مع المفاهيم الخاصة بكل فئة.</a:t>
            </a:r>
          </a:p>
          <a:p>
            <a:pPr marL="342900" indent="-342900" algn="just" rtl="1">
              <a:lnSpc>
                <a:spcPct val="150000"/>
              </a:lnSpc>
              <a:buSzPct val="150000"/>
              <a:buFont typeface="Wingdings" pitchFamily="2" charset="2"/>
              <a:buChar char="Ø"/>
            </a:pPr>
            <a:r>
              <a:rPr lang="ar-EG" sz="1850" dirty="0" smtClean="0">
                <a:latin typeface="Tajawal ExtraBold" panose="00000800000000000000" pitchFamily="2" charset="-78"/>
                <a:cs typeface="+mj-cs"/>
              </a:rPr>
              <a:t>تسهيل </a:t>
            </a:r>
            <a:r>
              <a:rPr lang="ar-EG" sz="1850" dirty="0">
                <a:latin typeface="Tajawal ExtraBold" panose="00000800000000000000" pitchFamily="2" charset="-78"/>
                <a:cs typeface="+mj-cs"/>
              </a:rPr>
              <a:t>عمليات الشراء والتبادل للعملاء من خلال امكانية الرد المباشر والسريع حيث يوفر التسويق المباشر عدة وسائل ( البريد - الفاكس </a:t>
            </a:r>
            <a:r>
              <a:rPr lang="ar-EG" sz="1850" dirty="0" smtClean="0">
                <a:latin typeface="Tajawal ExtraBold" panose="00000800000000000000" pitchFamily="2" charset="-78"/>
                <a:cs typeface="+mj-cs"/>
              </a:rPr>
              <a:t>– الإنترنت) للرد </a:t>
            </a:r>
            <a:r>
              <a:rPr lang="ar-EG" sz="1850" dirty="0">
                <a:latin typeface="Tajawal ExtraBold" panose="00000800000000000000" pitchFamily="2" charset="-78"/>
                <a:cs typeface="+mj-cs"/>
              </a:rPr>
              <a:t>المباشر من جانب العميل مما يقلل فاقد الجهود التسويقية</a:t>
            </a:r>
            <a:r>
              <a:rPr lang="ar-EG" sz="1850" dirty="0" smtClean="0">
                <a:latin typeface="Tajawal ExtraBold" panose="00000800000000000000" pitchFamily="2" charset="-78"/>
                <a:cs typeface="+mj-cs"/>
              </a:rPr>
              <a:t>.</a:t>
            </a:r>
            <a:endParaRPr lang="ar-EG" sz="1850" dirty="0">
              <a:latin typeface="Tajawal ExtraBold" panose="00000800000000000000" pitchFamily="2" charset="-78"/>
              <a:cs typeface="+mj-cs"/>
            </a:endParaRPr>
          </a:p>
          <a:p>
            <a:pPr marL="342900" indent="-342900" algn="just" rtl="1">
              <a:lnSpc>
                <a:spcPct val="150000"/>
              </a:lnSpc>
              <a:buSzPct val="150000"/>
              <a:buFont typeface="Wingdings" pitchFamily="2" charset="2"/>
              <a:buChar char="Ø"/>
            </a:pPr>
            <a:r>
              <a:rPr lang="ar-EG" sz="1850" dirty="0" smtClean="0">
                <a:latin typeface="Tajawal ExtraBold" panose="00000800000000000000" pitchFamily="2" charset="-78"/>
                <a:cs typeface="+mj-cs"/>
              </a:rPr>
              <a:t>التفاعل </a:t>
            </a:r>
            <a:r>
              <a:rPr lang="ar-EG" sz="1850" dirty="0">
                <a:latin typeface="Tajawal ExtraBold" panose="00000800000000000000" pitchFamily="2" charset="-78"/>
                <a:cs typeface="+mj-cs"/>
              </a:rPr>
              <a:t>المباشر مع العملاء من خلال علاقة شخصية مباشرة تتفهم فيها الادارة مباشرة مطالب وحاجات العملاء و تسعى الى تحقيقها كما تتعرف علي ردة الفعل المباشرة من رضا العميل من السلع و الخدمات المقدمة وأسلوب تقديمها.</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27815489"/>
      </p:ext>
    </p:extLst>
  </p:cSld>
  <p:clrMapOvr>
    <a:masterClrMapping/>
  </p:clrMapOvr>
  <mc:AlternateContent xmlns:mc="http://schemas.openxmlformats.org/markup-compatibility/2006" xmlns:p14="http://schemas.microsoft.com/office/powerpoint/2010/main">
    <mc:Choice Requires="p14">
      <p:transition spd="slow" p14:dur="2000" advTm="237122"/>
    </mc:Choice>
    <mc:Fallback xmlns="">
      <p:transition spd="slow" advTm="23712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77970"/>
            <a:ext cx="3385474" cy="177737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solidFill>
                  <a:srgbClr val="00B0F0"/>
                </a:solidFill>
              </a:rPr>
              <a:t>عيوب التسويق المباشر</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69387"/>
            <a:ext cx="8578137" cy="1373453"/>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1850" dirty="0">
                <a:latin typeface="Tajawal ExtraBold" panose="00000800000000000000" pitchFamily="2" charset="-78"/>
                <a:cs typeface="+mj-cs"/>
              </a:rPr>
              <a:t>ترتبط بشكل مباشر بالصورة الذهنية .</a:t>
            </a:r>
          </a:p>
          <a:p>
            <a:pPr marL="342900" indent="-342900" algn="just" rtl="1">
              <a:lnSpc>
                <a:spcPct val="150000"/>
              </a:lnSpc>
              <a:buSzPct val="150000"/>
              <a:buFont typeface="Wingdings" pitchFamily="2" charset="2"/>
              <a:buChar char="Ø"/>
            </a:pPr>
            <a:r>
              <a:rPr lang="ar-EG" sz="1850" dirty="0">
                <a:latin typeface="Tajawal ExtraBold" panose="00000800000000000000" pitchFamily="2" charset="-78"/>
                <a:cs typeface="+mj-cs"/>
              </a:rPr>
              <a:t>تحتاج إلى دقة متناهية في التنفيذ.</a:t>
            </a:r>
          </a:p>
          <a:p>
            <a:pPr marL="342900" indent="-342900" algn="just" rtl="1">
              <a:lnSpc>
                <a:spcPct val="150000"/>
              </a:lnSpc>
              <a:buSzPct val="150000"/>
              <a:buFont typeface="Wingdings" pitchFamily="2" charset="2"/>
              <a:buChar char="Ø"/>
            </a:pPr>
            <a:r>
              <a:rPr lang="ar-EG" sz="1850" dirty="0">
                <a:latin typeface="Tajawal ExtraBold" panose="00000800000000000000" pitchFamily="2" charset="-78"/>
                <a:cs typeface="+mj-cs"/>
              </a:rPr>
              <a:t>تحتاج إلى دعم متكامل في محتوى ما يقدم للعملاء.</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4862679" y="3669052"/>
            <a:ext cx="4113898" cy="461665"/>
          </a:xfrm>
          <a:prstGeom prst="rect">
            <a:avLst/>
          </a:prstGeom>
          <a:noFill/>
        </p:spPr>
        <p:txBody>
          <a:bodyPr wrap="square" rtlCol="0">
            <a:spAutoFit/>
          </a:bodyPr>
          <a:lstStyle/>
          <a:p>
            <a:pPr algn="ctr" rtl="1"/>
            <a:r>
              <a:rPr lang="ar-EG" sz="2400" b="1" dirty="0" smtClean="0">
                <a:solidFill>
                  <a:srgbClr val="00B0F0"/>
                </a:solidFill>
              </a:rPr>
              <a:t>   خصائص </a:t>
            </a:r>
            <a:r>
              <a:rPr lang="ar-EG" sz="2400" b="1" dirty="0">
                <a:solidFill>
                  <a:srgbClr val="00B0F0"/>
                </a:solidFill>
              </a:rPr>
              <a:t>الاتصال المباشر</a:t>
            </a: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89833" y="4130717"/>
            <a:ext cx="8578137" cy="2227533"/>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1850" dirty="0" smtClean="0">
                <a:latin typeface="Tajawal ExtraBold" panose="00000800000000000000" pitchFamily="2" charset="-78"/>
                <a:cs typeface="+mj-cs"/>
              </a:rPr>
              <a:t>اتصال </a:t>
            </a:r>
            <a:r>
              <a:rPr lang="ar-EG" sz="1850" dirty="0">
                <a:latin typeface="Tajawal ExtraBold" panose="00000800000000000000" pitchFamily="2" charset="-78"/>
                <a:cs typeface="+mj-cs"/>
              </a:rPr>
              <a:t>وجها لوجه يحقق التفاعل بين السوق والعميل </a:t>
            </a:r>
            <a:r>
              <a:rPr lang="en-US" sz="1850" dirty="0" smtClean="0">
                <a:latin typeface="Times New Roman" pitchFamily="18" charset="0"/>
                <a:cs typeface="Times New Roman" pitchFamily="18" charset="0"/>
              </a:rPr>
              <a:t>Interactive</a:t>
            </a:r>
            <a:r>
              <a:rPr lang="ar-EG" sz="1850" dirty="0" smtClean="0">
                <a:latin typeface="Times New Roman" pitchFamily="18" charset="0"/>
                <a:cs typeface="Times New Roman" pitchFamily="18" charset="0"/>
              </a:rPr>
              <a:t>.</a:t>
            </a:r>
          </a:p>
          <a:p>
            <a:pPr marL="342900" indent="-342900" algn="just" rtl="1">
              <a:lnSpc>
                <a:spcPct val="150000"/>
              </a:lnSpc>
              <a:buSzPct val="150000"/>
              <a:buFont typeface="Wingdings" pitchFamily="2" charset="2"/>
              <a:buChar char="Ø"/>
            </a:pPr>
            <a:r>
              <a:rPr lang="ar-EG" sz="1850" dirty="0" smtClean="0">
                <a:latin typeface="Tajawal ExtraBold" panose="00000800000000000000" pitchFamily="2" charset="-78"/>
                <a:cs typeface="+mj-cs"/>
              </a:rPr>
              <a:t>استخدام </a:t>
            </a:r>
            <a:r>
              <a:rPr lang="ar-EG" sz="1850" dirty="0">
                <a:latin typeface="Tajawal ExtraBold" panose="00000800000000000000" pitchFamily="2" charset="-78"/>
                <a:cs typeface="+mj-cs"/>
              </a:rPr>
              <a:t>مجموعة من الوسائل .. </a:t>
            </a:r>
            <a:r>
              <a:rPr lang="en-US" sz="1850" dirty="0">
                <a:latin typeface="Times New Roman" pitchFamily="18" charset="0"/>
                <a:cs typeface="Times New Roman" pitchFamily="18" charset="0"/>
              </a:rPr>
              <a:t>Media</a:t>
            </a:r>
            <a:r>
              <a:rPr lang="en-US" sz="1850" dirty="0">
                <a:latin typeface="Tajawal ExtraBold" panose="00000800000000000000" pitchFamily="2" charset="-78"/>
                <a:cs typeface="+mj-cs"/>
              </a:rPr>
              <a:t> </a:t>
            </a:r>
            <a:r>
              <a:rPr lang="ar-EG" sz="1850" dirty="0" smtClean="0">
                <a:latin typeface="Tajawal ExtraBold" panose="00000800000000000000" pitchFamily="2" charset="-78"/>
                <a:cs typeface="+mj-cs"/>
              </a:rPr>
              <a:t> بدءا </a:t>
            </a:r>
            <a:r>
              <a:rPr lang="ar-EG" sz="1850" dirty="0">
                <a:latin typeface="Tajawal ExtraBold" panose="00000800000000000000" pitchFamily="2" charset="-78"/>
                <a:cs typeface="+mj-cs"/>
              </a:rPr>
              <a:t>من البريد المباشر وحتى استخدام شبكات الإنترنت .</a:t>
            </a:r>
          </a:p>
          <a:p>
            <a:pPr marL="342900" indent="-342900" algn="just" rtl="1">
              <a:lnSpc>
                <a:spcPct val="150000"/>
              </a:lnSpc>
              <a:buSzPct val="150000"/>
              <a:buFont typeface="Wingdings" pitchFamily="2" charset="2"/>
              <a:buChar char="Ø"/>
            </a:pPr>
            <a:r>
              <a:rPr lang="ar-EG" sz="1850" dirty="0" smtClean="0">
                <a:latin typeface="Tajawal ExtraBold" panose="00000800000000000000" pitchFamily="2" charset="-78"/>
                <a:cs typeface="+mj-cs"/>
              </a:rPr>
              <a:t>إمكانية </a:t>
            </a:r>
            <a:r>
              <a:rPr lang="ar-EG" sz="1850" dirty="0">
                <a:latin typeface="Tajawal ExtraBold" panose="00000800000000000000" pitchFamily="2" charset="-78"/>
                <a:cs typeface="+mj-cs"/>
              </a:rPr>
              <a:t>قياس ردة الفعل بشكل مباشر </a:t>
            </a:r>
            <a:r>
              <a:rPr lang="en-US" sz="1850" dirty="0">
                <a:latin typeface="Times New Roman" pitchFamily="18" charset="0"/>
                <a:cs typeface="Times New Roman" pitchFamily="18" charset="0"/>
              </a:rPr>
              <a:t>Measurable Response </a:t>
            </a:r>
            <a:r>
              <a:rPr lang="en-US" sz="1850" dirty="0">
                <a:latin typeface="Tajawal ExtraBold" panose="00000800000000000000" pitchFamily="2" charset="-78"/>
                <a:cs typeface="+mj-cs"/>
              </a:rPr>
              <a:t>- </a:t>
            </a:r>
            <a:r>
              <a:rPr lang="ar-EG" sz="1850" dirty="0" smtClean="0">
                <a:latin typeface="Tajawal ExtraBold" panose="00000800000000000000" pitchFamily="2" charset="-78"/>
                <a:cs typeface="+mj-cs"/>
              </a:rPr>
              <a:t> </a:t>
            </a:r>
          </a:p>
          <a:p>
            <a:pPr marL="342900" indent="-342900" algn="just" rtl="1">
              <a:lnSpc>
                <a:spcPct val="150000"/>
              </a:lnSpc>
              <a:buSzPct val="150000"/>
              <a:buFont typeface="Wingdings" pitchFamily="2" charset="2"/>
              <a:buChar char="Ø"/>
            </a:pPr>
            <a:r>
              <a:rPr lang="ar-EG" sz="1850" dirty="0" smtClean="0">
                <a:latin typeface="Tajawal ExtraBold" panose="00000800000000000000" pitchFamily="2" charset="-78"/>
                <a:cs typeface="+mj-cs"/>
              </a:rPr>
              <a:t>إمكانية </a:t>
            </a:r>
            <a:r>
              <a:rPr lang="ar-EG" sz="1850" dirty="0">
                <a:latin typeface="Tajawal ExtraBold" panose="00000800000000000000" pitchFamily="2" charset="-78"/>
                <a:cs typeface="+mj-cs"/>
              </a:rPr>
              <a:t>قيام العميل بالتفاعل مباشرة وتحديد طلباته - الوصول للعميل في أي مكان .</a:t>
            </a:r>
            <a:r>
              <a:rPr lang="en-US" sz="1850" dirty="0">
                <a:latin typeface="Times New Roman" pitchFamily="18" charset="0"/>
                <a:cs typeface="Times New Roman" pitchFamily="18" charset="0"/>
              </a:rPr>
              <a:t>Transaction at any </a:t>
            </a:r>
            <a:r>
              <a:rPr lang="en-US" sz="1850" dirty="0" smtClean="0">
                <a:latin typeface="Times New Roman" pitchFamily="18" charset="0"/>
                <a:cs typeface="Times New Roman" pitchFamily="18" charset="0"/>
              </a:rPr>
              <a:t>Location</a:t>
            </a:r>
            <a:r>
              <a:rPr lang="ar-EG" sz="1850" dirty="0" smtClean="0">
                <a:latin typeface="Times New Roman" pitchFamily="18" charset="0"/>
                <a:cs typeface="Times New Roman" pitchFamily="18" charset="0"/>
              </a:rPr>
              <a:t>.</a:t>
            </a:r>
            <a:endParaRPr lang="en-US" sz="1850" dirty="0">
              <a:latin typeface="Times New Roman" pitchFamily="18" charset="0"/>
              <a:cs typeface="Times New Roman" pitchFamily="18" charset="0"/>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2066569"/>
      </p:ext>
    </p:extLst>
  </p:cSld>
  <p:clrMapOvr>
    <a:masterClrMapping/>
  </p:clrMapOvr>
  <mc:AlternateContent xmlns:mc="http://schemas.openxmlformats.org/markup-compatibility/2006" xmlns:p14="http://schemas.microsoft.com/office/powerpoint/2010/main">
    <mc:Choice Requires="p14">
      <p:transition spd="slow" p14:dur="2000" advTm="136173"/>
    </mc:Choice>
    <mc:Fallback xmlns="">
      <p:transition spd="slow" advTm="13617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498926"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553928" y="1739494"/>
            <a:ext cx="2334293"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ماهية </a:t>
            </a:r>
            <a:r>
              <a:rPr lang="ar-EG" sz="2400" b="1" dirty="0">
                <a:solidFill>
                  <a:srgbClr val="00B0F0"/>
                </a:solidFill>
                <a:latin typeface="Tajawal Medium" panose="00000600000000000000" pitchFamily="2" charset="-78"/>
                <a:cs typeface="+mj-cs"/>
              </a:rPr>
              <a:t>العلاقات </a:t>
            </a:r>
            <a:r>
              <a:rPr lang="ar-EG" sz="2400" b="1" dirty="0" smtClean="0">
                <a:solidFill>
                  <a:srgbClr val="00B0F0"/>
                </a:solidFill>
                <a:latin typeface="Tajawal Medium" panose="00000600000000000000" pitchFamily="2" charset="-78"/>
                <a:cs typeface="+mj-cs"/>
              </a:rPr>
              <a:t>العامة</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2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1776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83262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8285067"/>
      </p:ext>
    </p:extLst>
  </p:cSld>
  <p:clrMapOvr>
    <a:masterClrMapping/>
  </p:clrMapOvr>
  <mc:AlternateContent xmlns:mc="http://schemas.openxmlformats.org/markup-compatibility/2006" xmlns:p14="http://schemas.microsoft.com/office/powerpoint/2010/main">
    <mc:Choice Requires="p14">
      <p:transition spd="slow" p14:dur="2000" advTm="12905"/>
    </mc:Choice>
    <mc:Fallback xmlns="">
      <p:transition spd="slow" advTm="1290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ماهية العلاقات العامة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022193"/>
            <a:ext cx="8417320" cy="3970318"/>
          </a:xfrm>
          <a:prstGeom prst="rect">
            <a:avLst/>
          </a:prstGeom>
          <a:noFill/>
        </p:spPr>
        <p:txBody>
          <a:bodyPr wrap="square" rtlCol="0">
            <a:spAutoFit/>
          </a:bodyPr>
          <a:lstStyle/>
          <a:p>
            <a:pPr marL="236538" indent="-236538" algn="just" rtl="1">
              <a:lnSpc>
                <a:spcPct val="150000"/>
              </a:lnSpc>
              <a:buFont typeface="Arial" pitchFamily="34" charset="0"/>
              <a:buChar char="•"/>
            </a:pPr>
            <a:r>
              <a:rPr lang="ar-EG" sz="2100" b="1" spc="20" dirty="0">
                <a:latin typeface="Times New Roman" pitchFamily="18" charset="0"/>
                <a:cs typeface="Times New Roman" pitchFamily="18" charset="0"/>
              </a:rPr>
              <a:t>مفهوم العلاقات العامة </a:t>
            </a:r>
            <a:r>
              <a:rPr lang="en-US" sz="2100" b="1" spc="20" dirty="0">
                <a:latin typeface="Times New Roman" pitchFamily="18" charset="0"/>
                <a:cs typeface="Times New Roman" pitchFamily="18" charset="0"/>
              </a:rPr>
              <a:t>Public Relations:</a:t>
            </a:r>
          </a:p>
          <a:p>
            <a:pPr marL="1146175" indent="-342900" algn="just" rtl="1">
              <a:lnSpc>
                <a:spcPct val="150000"/>
              </a:lnSpc>
              <a:buFont typeface="Arial" pitchFamily="34" charset="0"/>
              <a:buChar char="•"/>
            </a:pPr>
            <a:r>
              <a:rPr lang="ar-EG" sz="2100" spc="20" dirty="0">
                <a:latin typeface="Times New Roman" pitchFamily="18" charset="0"/>
                <a:cs typeface="Times New Roman" pitchFamily="18" charset="0"/>
              </a:rPr>
              <a:t>أولًا: إن كلمة </a:t>
            </a:r>
            <a:r>
              <a:rPr lang="en-US" sz="2100" spc="20" dirty="0" smtClean="0">
                <a:latin typeface="Times New Roman" pitchFamily="18" charset="0"/>
                <a:cs typeface="Times New Roman" pitchFamily="18" charset="0"/>
              </a:rPr>
              <a:t>public</a:t>
            </a:r>
            <a:r>
              <a:rPr lang="ar-EG" sz="2100" spc="20" dirty="0" smtClean="0">
                <a:latin typeface="Times New Roman" pitchFamily="18" charset="0"/>
                <a:cs typeface="Times New Roman" pitchFamily="18" charset="0"/>
              </a:rPr>
              <a:t> في </a:t>
            </a:r>
            <a:r>
              <a:rPr lang="ar-EG" sz="2100" spc="20" dirty="0">
                <a:latin typeface="Times New Roman" pitchFamily="18" charset="0"/>
                <a:cs typeface="Times New Roman" pitchFamily="18" charset="0"/>
              </a:rPr>
              <a:t>مصطلح </a:t>
            </a:r>
            <a:r>
              <a:rPr lang="en-US" sz="2100" spc="20" dirty="0" smtClean="0">
                <a:latin typeface="Times New Roman" pitchFamily="18" charset="0"/>
                <a:cs typeface="Times New Roman" pitchFamily="18" charset="0"/>
              </a:rPr>
              <a:t>public relations</a:t>
            </a:r>
            <a:r>
              <a:rPr lang="ar-EG" sz="2100" spc="20" dirty="0" smtClean="0">
                <a:latin typeface="Times New Roman" pitchFamily="18" charset="0"/>
                <a:cs typeface="Times New Roman" pitchFamily="18" charset="0"/>
              </a:rPr>
              <a:t> في </a:t>
            </a:r>
            <a:r>
              <a:rPr lang="ar-EG" sz="2100" spc="20" dirty="0">
                <a:latin typeface="Times New Roman" pitchFamily="18" charset="0"/>
                <a:cs typeface="Times New Roman" pitchFamily="18" charset="0"/>
              </a:rPr>
              <a:t>العلاقات العامة تشير إلى الجمهور والجماعة المستهدفة من العملية الاتصالية, التي تسعى المؤسسة إلى التفاعل </a:t>
            </a:r>
            <a:r>
              <a:rPr lang="ar-EG" sz="2100" spc="20" dirty="0" smtClean="0">
                <a:latin typeface="Times New Roman" pitchFamily="18" charset="0"/>
                <a:cs typeface="Times New Roman" pitchFamily="18" charset="0"/>
              </a:rPr>
              <a:t>معها، </a:t>
            </a:r>
            <a:r>
              <a:rPr lang="ar-EG" sz="2100" spc="20" dirty="0">
                <a:latin typeface="Times New Roman" pitchFamily="18" charset="0"/>
                <a:cs typeface="Times New Roman" pitchFamily="18" charset="0"/>
              </a:rPr>
              <a:t>من أجل تكوين العلاقات الطيبة معها, وإنشاء صورة طيبة وإيجابية لديها. </a:t>
            </a:r>
            <a:endParaRPr lang="ar-EG" sz="2100" spc="20" dirty="0" smtClean="0">
              <a:latin typeface="Times New Roman" pitchFamily="18" charset="0"/>
              <a:cs typeface="Times New Roman" pitchFamily="18" charset="0"/>
            </a:endParaRPr>
          </a:p>
          <a:p>
            <a:pPr marL="1146175" indent="-342900" algn="just" rtl="1">
              <a:lnSpc>
                <a:spcPct val="150000"/>
              </a:lnSpc>
              <a:buFont typeface="Arial" pitchFamily="34" charset="0"/>
              <a:buChar char="•"/>
            </a:pPr>
            <a:r>
              <a:rPr lang="ar-EG" sz="2100" spc="20" dirty="0" smtClean="0">
                <a:latin typeface="Times New Roman" pitchFamily="18" charset="0"/>
                <a:cs typeface="Times New Roman" pitchFamily="18" charset="0"/>
              </a:rPr>
              <a:t>إن </a:t>
            </a:r>
            <a:r>
              <a:rPr lang="ar-EG" sz="2100" spc="20" dirty="0">
                <a:latin typeface="Times New Roman" pitchFamily="18" charset="0"/>
                <a:cs typeface="Times New Roman" pitchFamily="18" charset="0"/>
              </a:rPr>
              <a:t>العلاقات العامة تستهدف أساسًا تحسين العلاقات الاجتماعية بين جماهير المنظمة الداخلية والخارجية, بما يمكنها من توفير ظروف عمل مواتية, مع الاهتمام </a:t>
            </a:r>
            <a:r>
              <a:rPr lang="ar-EG" sz="2100" spc="20" dirty="0" smtClean="0">
                <a:latin typeface="Times New Roman" pitchFamily="18" charset="0"/>
                <a:cs typeface="Times New Roman" pitchFamily="18" charset="0"/>
              </a:rPr>
              <a:t>بالعامل/ المستهلك </a:t>
            </a:r>
            <a:r>
              <a:rPr lang="ar-EG" sz="2100" spc="20" dirty="0">
                <a:latin typeface="Times New Roman" pitchFamily="18" charset="0"/>
                <a:cs typeface="Times New Roman" pitchFamily="18" charset="0"/>
              </a:rPr>
              <a:t>بصفته إنسانًا, له حاجاته المادية والصحية والثقافية.</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115812"/>
    </mc:Choice>
    <mc:Fallback xmlns="">
      <p:transition spd="slow" advTm="11581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solidFill>
                  <a:srgbClr val="00B0F0"/>
                </a:solidFill>
                <a:cs typeface="+mj-cs"/>
              </a:rPr>
              <a:t>مبادئ العلاقات العامة</a:t>
            </a:r>
            <a:endParaRPr lang="ar-EG" sz="2100" b="1" dirty="0">
              <a:solidFill>
                <a:srgbClr val="00B0F0"/>
              </a:solidFill>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00525"/>
            <a:ext cx="8417320" cy="148848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20" dirty="0" smtClean="0">
                <a:latin typeface="Times New Roman" pitchFamily="18" charset="0"/>
                <a:cs typeface="Times New Roman" pitchFamily="18" charset="0"/>
              </a:rPr>
              <a:t>أن تعتمد </a:t>
            </a:r>
            <a:r>
              <a:rPr lang="ar-EG" sz="2100" spc="20" dirty="0">
                <a:latin typeface="Times New Roman" pitchFamily="18" charset="0"/>
                <a:cs typeface="Times New Roman" pitchFamily="18" charset="0"/>
              </a:rPr>
              <a:t>العلاقات العامة في أداء عملها على </a:t>
            </a:r>
            <a:r>
              <a:rPr lang="ar-EG" sz="2100" spc="20" dirty="0" smtClean="0">
                <a:latin typeface="Times New Roman" pitchFamily="18" charset="0"/>
                <a:cs typeface="Times New Roman" pitchFamily="18" charset="0"/>
              </a:rPr>
              <a:t>المبادرة</a:t>
            </a:r>
            <a:r>
              <a:rPr lang="ar-EG" sz="2100" spc="20" dirty="0">
                <a:latin typeface="Times New Roman" pitchFamily="18" charset="0"/>
                <a:cs typeface="Times New Roman" pitchFamily="18" charset="0"/>
              </a:rPr>
              <a:t>, فعلى ممارسي العلاقات العامة التنبؤ والتحليل والتشخيص والاقتراح، ثم العرض على الإدارة العليا, من منطلق المبادرة, دون أن تحدد لهم الإدارة هذه الأدوار أو تفرضها عليهم</a:t>
            </a:r>
            <a:r>
              <a:rPr lang="ar-EG" sz="2100" spc="20" dirty="0" smtClean="0">
                <a:latin typeface="Times New Roman" pitchFamily="18" charset="0"/>
                <a:cs typeface="Times New Roman" pitchFamily="18" charset="0"/>
              </a:rPr>
              <a:t>.</a:t>
            </a:r>
            <a:endParaRPr lang="ar-EG" sz="21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5574714"/>
      </p:ext>
    </p:extLst>
  </p:cSld>
  <p:clrMapOvr>
    <a:masterClrMapping/>
  </p:clrMapOvr>
  <mc:AlternateContent xmlns:mc="http://schemas.openxmlformats.org/markup-compatibility/2006" xmlns:p14="http://schemas.microsoft.com/office/powerpoint/2010/main">
    <mc:Choice Requires="p14">
      <p:transition spd="slow" p14:dur="2000" advTm="83898"/>
    </mc:Choice>
    <mc:Fallback xmlns="">
      <p:transition spd="slow" advTm="8389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solidFill>
                  <a:srgbClr val="00B0F0"/>
                </a:solidFill>
                <a:cs typeface="+mj-cs"/>
              </a:rPr>
              <a:t>مبادئ العلاقات العامة</a:t>
            </a:r>
            <a:endParaRPr lang="ar-EG" sz="2100" b="1" dirty="0">
              <a:solidFill>
                <a:srgbClr val="00B0F0"/>
              </a:solidFill>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75843" y="2313757"/>
            <a:ext cx="8417320"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20" dirty="0">
                <a:latin typeface="Times New Roman" pitchFamily="18" charset="0"/>
                <a:cs typeface="Times New Roman" pitchFamily="18" charset="0"/>
              </a:rPr>
              <a:t>أن تعتمد العلاقات العامة في أداء عملها على المنهج العلمي, وهو ما يتطلب الاستناد إلى نتائج البحوث العلمية والدراسات الميدانية, بما يبعدها عن التخمين والعشوائية ومحاولة التجربة والخطأ</a:t>
            </a:r>
            <a:r>
              <a:rPr lang="ar-EG" sz="2100" b="1" spc="2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b="1" spc="20" dirty="0">
                <a:latin typeface="Times New Roman" pitchFamily="18" charset="0"/>
                <a:cs typeface="Times New Roman" pitchFamily="18" charset="0"/>
              </a:rPr>
              <a:t>أن تعتمد العلاقات العامة في أداء عملها على المعلومات والأخبار الصادقة, من خلال بيانات ومعلومات دقيقة وواضحة, حيث إن أخبار العلاقات العامة الموجهة إلى جماهير الرأي العام لا بد أن تكون صادقة دون تحريف  أو تهويل أو تهوين.</a:t>
            </a:r>
          </a:p>
          <a:p>
            <a:pPr marL="342900" indent="-342900" algn="just" rtl="1">
              <a:lnSpc>
                <a:spcPct val="150000"/>
              </a:lnSpc>
              <a:buFont typeface="Wingdings" pitchFamily="2" charset="2"/>
              <a:buChar char="Ø"/>
            </a:pPr>
            <a:endParaRPr lang="ar-EG" sz="2100" b="1"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5884219"/>
      </p:ext>
    </p:extLst>
  </p:cSld>
  <p:clrMapOvr>
    <a:masterClrMapping/>
  </p:clrMapOvr>
  <mc:AlternateContent xmlns:mc="http://schemas.openxmlformats.org/markup-compatibility/2006" xmlns:p14="http://schemas.microsoft.com/office/powerpoint/2010/main">
    <mc:Choice Requires="p14">
      <p:transition spd="slow" p14:dur="2000" advTm="163119"/>
    </mc:Choice>
    <mc:Fallback xmlns="">
      <p:transition spd="slow" advTm="16311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مبادئ العلاقات العامة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51202" y="2196933"/>
            <a:ext cx="8417320" cy="397031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20" dirty="0">
                <a:latin typeface="Times New Roman" pitchFamily="18" charset="0"/>
                <a:cs typeface="Times New Roman" pitchFamily="18" charset="0"/>
              </a:rPr>
              <a:t> أن تقوم العلاقات العامة في عملها على اعتبار الرأي العام المادة الخام لهذا العمل, حيث تعد آراء واتجاهات جماهير الرأي العام الداخلي والخارجي بمثابة المادة الخام الأساسية لعمل العلاقات العامة داخل أي مؤسسة</a:t>
            </a:r>
            <a:r>
              <a:rPr lang="ar-EG" sz="2100" b="1" spc="2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b="1" spc="20" dirty="0">
                <a:latin typeface="Times New Roman" pitchFamily="18" charset="0"/>
                <a:cs typeface="Times New Roman" pitchFamily="18" charset="0"/>
              </a:rPr>
              <a:t>أن تستهدف العلاقات العامة في الأساس تشكيل صورة ذهنية طيبة عن المنظمة لدى الرأي العام, والحفاظ على هذه الصورة ودعمها وتعزيزها.</a:t>
            </a:r>
          </a:p>
          <a:p>
            <a:pPr marL="342900" indent="-342900" algn="just" rtl="1">
              <a:lnSpc>
                <a:spcPct val="150000"/>
              </a:lnSpc>
              <a:buFont typeface="Wingdings" pitchFamily="2" charset="2"/>
              <a:buChar char="Ø"/>
            </a:pPr>
            <a:r>
              <a:rPr lang="ar-EG" sz="2100" b="1" spc="20" dirty="0">
                <a:latin typeface="Times New Roman" pitchFamily="18" charset="0"/>
                <a:cs typeface="Times New Roman" pitchFamily="18" charset="0"/>
              </a:rPr>
              <a:t>أن تكون ممارسة أعمال العلاقات العامة رشيدة ومنظمة, بحيث يمارسها كل من يعمل بالمنظمة, باعتبارها مسئولية كافة العاملين بها, ولا تقتصر أعمالها على العاملين في إدارتها فقط</a:t>
            </a:r>
            <a:r>
              <a:rPr lang="ar-EG" sz="2100" b="1" spc="20" dirty="0" smtClean="0">
                <a:latin typeface="Times New Roman" pitchFamily="18" charset="0"/>
                <a:cs typeface="Times New Roman" pitchFamily="18" charset="0"/>
              </a:rPr>
              <a:t>.</a:t>
            </a:r>
            <a:endParaRPr lang="ar-EG" sz="2100" b="1"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64842954"/>
      </p:ext>
    </p:extLst>
  </p:cSld>
  <p:clrMapOvr>
    <a:masterClrMapping/>
  </p:clrMapOvr>
  <mc:AlternateContent xmlns:mc="http://schemas.openxmlformats.org/markup-compatibility/2006" xmlns:p14="http://schemas.microsoft.com/office/powerpoint/2010/main">
    <mc:Choice Requires="p14">
      <p:transition spd="slow" p14:dur="2000" advTm="132669"/>
    </mc:Choice>
    <mc:Fallback xmlns="">
      <p:transition spd="slow" advTm="13266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مبادئ العلاقات العامة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22259" y="2369387"/>
            <a:ext cx="8417320" cy="364715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أن تتسم أعمال العلاقات العامة بالديناميكية, باعتبارها عملية أخذ وعطاء, حيث تنشأ العلاقات بين طرفين أو أكثر, فيؤثر كل منهما في الآخر ويتأثر به في نفس الوقت</a:t>
            </a:r>
            <a:r>
              <a:rPr lang="ar-EG" sz="2200" spc="2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 أن تكون العلاقات العامة وظيفة أساسية من وظائف الإدارة العليا, فتتم ممارسة وظائف التخطيط والتنظيم والرقابة على نحو فعال, ولا تكون لمثل هذه الوظائف أي قيمة لها ما لم تكن مصحوبة بالثقة المتبادلة بين الإدارة العليا من ناحية، وكافة الأطراف المرتبطة بالمنظمة من داخلها وخارجها من ناحية أخرى.</a:t>
            </a:r>
          </a:p>
          <a:p>
            <a:pPr marL="342900" indent="-342900" algn="just" rtl="1">
              <a:lnSpc>
                <a:spcPct val="150000"/>
              </a:lnSpc>
              <a:buFont typeface="Wingdings" pitchFamily="2" charset="2"/>
              <a:buChar char="Ø"/>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7151520"/>
      </p:ext>
    </p:extLst>
  </p:cSld>
  <p:clrMapOvr>
    <a:masterClrMapping/>
  </p:clrMapOvr>
  <mc:AlternateContent xmlns:mc="http://schemas.openxmlformats.org/markup-compatibility/2006" xmlns:p14="http://schemas.microsoft.com/office/powerpoint/2010/main">
    <mc:Choice Requires="p14">
      <p:transition spd="slow" p14:dur="2000" advTm="149008"/>
    </mc:Choice>
    <mc:Fallback xmlns="">
      <p:transition spd="slow" advTm="14900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مفهوم العلاقات العامة التسويقية</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57548"/>
            <a:ext cx="8417320" cy="31393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تقوم العلاقات العامة بدور فعال في الأنشطة التسويقية، من خلال إطلاق الحملات التي تستهدف التعريف بالمنتجات الجديدة، وزيادة الوعي بالعلامة التجارية، وتحسين صورتها لدى الجمهور.</a:t>
            </a:r>
          </a:p>
          <a:p>
            <a:pPr marL="342900" indent="-342900" algn="just" rtl="1">
              <a:lnSpc>
                <a:spcPct val="150000"/>
              </a:lnSpc>
              <a:buFont typeface="Wingdings" pitchFamily="2" charset="2"/>
              <a:buChar char="Ø"/>
            </a:pPr>
            <a:r>
              <a:rPr lang="ar-EG" sz="2200" spc="20" dirty="0">
                <a:latin typeface="Times New Roman" pitchFamily="18" charset="0"/>
                <a:cs typeface="Times New Roman" pitchFamily="18" charset="0"/>
              </a:rPr>
              <a:t>تتشابك جميع هذه الأنواع المذكورة سابقًا في طبيعة المهام والوظائف التي يؤديها كل نوع من أجل الوصول إلى الهدف النهائي؛ فالهدف الأساسي للعلاقات العامة هو إنشاء العلاقات بين المنظمة وجميع الأطراف التي تتفاعل معها. </a:t>
            </a: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1267326"/>
      </p:ext>
    </p:extLst>
  </p:cSld>
  <p:clrMapOvr>
    <a:masterClrMapping/>
  </p:clrMapOvr>
  <mc:AlternateContent xmlns:mc="http://schemas.openxmlformats.org/markup-compatibility/2006" xmlns:p14="http://schemas.microsoft.com/office/powerpoint/2010/main">
    <mc:Choice Requires="p14">
      <p:transition spd="slow" p14:dur="2000" advTm="59678"/>
    </mc:Choice>
    <mc:Fallback xmlns="">
      <p:transition spd="slow" advTm="5967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دور العلاقات العامة فى التسويق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51202" y="2369387"/>
            <a:ext cx="8417320" cy="15550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smtClean="0">
                <a:latin typeface="Times New Roman" pitchFamily="18" charset="0"/>
                <a:cs typeface="Times New Roman" pitchFamily="18" charset="0"/>
              </a:rPr>
              <a:t>يتجه الممارسون نحو </a:t>
            </a:r>
            <a:r>
              <a:rPr lang="ar-EG" sz="2200" spc="20" dirty="0">
                <a:latin typeface="Times New Roman" pitchFamily="18" charset="0"/>
                <a:cs typeface="Times New Roman" pitchFamily="18" charset="0"/>
              </a:rPr>
              <a:t>إدخال نشاط التسويق تحت جناح العلاقات العامة, اعتمادًا على اتساع مجالات نشاط العلاقات العامة الذي يستهدف إرضاء كافة جماهير المنظمة الداخلية والخارجية بمن فيهم العملاء</a:t>
            </a:r>
            <a:r>
              <a:rPr lang="ar-EG" sz="2200" spc="20" dirty="0" smtClean="0">
                <a:latin typeface="Times New Roman" pitchFamily="18" charset="0"/>
                <a:cs typeface="Times New Roman" pitchFamily="18" charset="0"/>
              </a:rPr>
              <a:t>.</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9061915"/>
      </p:ext>
    </p:extLst>
  </p:cSld>
  <p:clrMapOvr>
    <a:masterClrMapping/>
  </p:clrMapOvr>
  <mc:AlternateContent xmlns:mc="http://schemas.openxmlformats.org/markup-compatibility/2006" xmlns:p14="http://schemas.microsoft.com/office/powerpoint/2010/main">
    <mc:Choice Requires="p14">
      <p:transition spd="slow" p14:dur="2000" advTm="43832"/>
    </mc:Choice>
    <mc:Fallback xmlns="">
      <p:transition spd="slow" advTm="4383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دور العلاقات العامة فى التسويق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51202" y="2306217"/>
            <a:ext cx="8417320" cy="390106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20" dirty="0">
                <a:latin typeface="Times New Roman" pitchFamily="18" charset="0"/>
                <a:cs typeface="Times New Roman" pitchFamily="18" charset="0"/>
              </a:rPr>
              <a:t>يعد التسويق مجموعة من الأنشطة والأعمال المتكاملة التي تستهدف توفير السلعة أو الخدمة للعميل بالكميات والمواصفات المطلوبة، وفي الزمان والمكان المناسبين، وبأقل تكلفة ممكنة.</a:t>
            </a:r>
          </a:p>
          <a:p>
            <a:pPr marL="342900" indent="-342900" algn="just" rtl="1">
              <a:lnSpc>
                <a:spcPct val="150000"/>
              </a:lnSpc>
              <a:buFont typeface="Wingdings" pitchFamily="2" charset="2"/>
              <a:buChar char="Ø"/>
            </a:pPr>
            <a:r>
              <a:rPr lang="ar-EG" sz="2100" spc="20" dirty="0" smtClean="0">
                <a:latin typeface="Times New Roman" pitchFamily="18" charset="0"/>
                <a:cs typeface="Times New Roman" pitchFamily="18" charset="0"/>
              </a:rPr>
              <a:t>هكذا يأتي ارتباط أنشطة التسويق والعلاقات العامة, من خلال قيام كل منهما بالاتصال بالجماهير, بهدف التأثير على آرائهم ومواقفهم واتجاهاتهم.</a:t>
            </a:r>
          </a:p>
          <a:p>
            <a:pPr marL="342900" indent="-342900" algn="just" rtl="1">
              <a:lnSpc>
                <a:spcPct val="150000"/>
              </a:lnSpc>
              <a:buFont typeface="Wingdings" pitchFamily="2" charset="2"/>
              <a:buChar char="Ø"/>
            </a:pPr>
            <a:r>
              <a:rPr lang="ar-EG" sz="2100" b="1" spc="20" dirty="0" smtClean="0">
                <a:latin typeface="Times New Roman" pitchFamily="18" charset="0"/>
                <a:cs typeface="Times New Roman" pitchFamily="18" charset="0"/>
              </a:rPr>
              <a:t>يتضح </a:t>
            </a:r>
            <a:r>
              <a:rPr lang="ar-EG" sz="2100" b="1" spc="20" dirty="0">
                <a:latin typeface="Times New Roman" pitchFamily="18" charset="0"/>
                <a:cs typeface="Times New Roman" pitchFamily="18" charset="0"/>
              </a:rPr>
              <a:t>الفرق بين التسويق والعلاقات العامة فيما يلي:</a:t>
            </a:r>
          </a:p>
          <a:p>
            <a:pPr marL="914400" indent="-457200" algn="just" rtl="1">
              <a:lnSpc>
                <a:spcPct val="150000"/>
              </a:lnSpc>
              <a:buFont typeface="+mj-lt"/>
              <a:buAutoNum type="arabicPeriod"/>
            </a:pPr>
            <a:r>
              <a:rPr lang="ar-EG" sz="2000" spc="20" dirty="0">
                <a:latin typeface="Times New Roman" pitchFamily="18" charset="0"/>
                <a:cs typeface="Times New Roman" pitchFamily="18" charset="0"/>
              </a:rPr>
              <a:t>يهدف التسويق من خلال الاتصال بالعملاء إلى توفير المعلومات للعميل وإقناعه بشراء السلعة.</a:t>
            </a:r>
          </a:p>
          <a:p>
            <a:pPr marL="914400" indent="-457200" algn="just" rtl="1">
              <a:lnSpc>
                <a:spcPct val="150000"/>
              </a:lnSpc>
              <a:buFont typeface="+mj-lt"/>
              <a:buAutoNum type="arabicPeriod"/>
            </a:pPr>
            <a:r>
              <a:rPr lang="ar-EG" sz="2000" spc="20" dirty="0">
                <a:latin typeface="Times New Roman" pitchFamily="18" charset="0"/>
                <a:cs typeface="Times New Roman" pitchFamily="18" charset="0"/>
              </a:rPr>
              <a:t>تهدف العلاقات العامة من خلال الاتصال بالعملاء إلى كسب ثقة العملاء وتأييدهم للمنظمة</a:t>
            </a:r>
            <a:r>
              <a:rPr lang="ar-EG" sz="2000" spc="20" dirty="0" smtClean="0">
                <a:latin typeface="Times New Roman" pitchFamily="18" charset="0"/>
                <a:cs typeface="Times New Roman" pitchFamily="18" charset="0"/>
              </a:rPr>
              <a:t>.</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6594367"/>
      </p:ext>
    </p:extLst>
  </p:cSld>
  <p:clrMapOvr>
    <a:masterClrMapping/>
  </p:clrMapOvr>
  <mc:AlternateContent xmlns:mc="http://schemas.openxmlformats.org/markup-compatibility/2006" xmlns:p14="http://schemas.microsoft.com/office/powerpoint/2010/main">
    <mc:Choice Requires="p14">
      <p:transition spd="slow" p14:dur="2000" advTm="71919"/>
    </mc:Choice>
    <mc:Fallback xmlns="">
      <p:transition spd="slow" advTm="7191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دور العلاقات العامة فى التسويق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08955"/>
            <a:ext cx="8417320" cy="2031325"/>
          </a:xfrm>
          <a:prstGeom prst="rect">
            <a:avLst/>
          </a:prstGeom>
          <a:noFill/>
        </p:spPr>
        <p:txBody>
          <a:bodyPr wrap="square" rtlCol="0">
            <a:spAutoFit/>
          </a:bodyPr>
          <a:lstStyle/>
          <a:p>
            <a:pPr marL="850900" indent="-504825" algn="just" rtl="1">
              <a:lnSpc>
                <a:spcPct val="150000"/>
              </a:lnSpc>
              <a:buFont typeface="+mj-lt"/>
              <a:buAutoNum type="arabicPeriod" startAt="3"/>
            </a:pPr>
            <a:r>
              <a:rPr lang="ar-EG" sz="2100" spc="20" dirty="0">
                <a:latin typeface="Times New Roman" pitchFamily="18" charset="0"/>
                <a:cs typeface="Times New Roman" pitchFamily="18" charset="0"/>
              </a:rPr>
              <a:t>يمكن التعبير عن النشاط التسويقي من خلال أسس كمية, تتمثل في حجم المبيعات أو قيمتها، إلا أنه يصعب التعبير عن مقاييس نشاط العلاقات العامة بهذه الصورة الكمية</a:t>
            </a:r>
            <a:r>
              <a:rPr lang="ar-EG" sz="2100" spc="20" dirty="0" smtClean="0">
                <a:latin typeface="Times New Roman" pitchFamily="18" charset="0"/>
                <a:cs typeface="Times New Roman" pitchFamily="18" charset="0"/>
              </a:rPr>
              <a:t>.</a:t>
            </a:r>
          </a:p>
          <a:p>
            <a:pPr marL="850900" indent="-504825" algn="just" rtl="1">
              <a:lnSpc>
                <a:spcPct val="150000"/>
              </a:lnSpc>
              <a:buFont typeface="+mj-lt"/>
              <a:buAutoNum type="arabicPeriod" startAt="3"/>
            </a:pPr>
            <a:r>
              <a:rPr lang="ar-EG" sz="2100" spc="20" dirty="0">
                <a:latin typeface="Times New Roman" pitchFamily="18" charset="0"/>
                <a:cs typeface="Times New Roman" pitchFamily="18" charset="0"/>
              </a:rPr>
              <a:t>يتعلق التسويق أساسًا بالعملاء, في حين تركز العلاقات العامة جهودها على العملاء والموظفين والموردين وغيرهم من الجماهير الداخلية والخارجية</a:t>
            </a:r>
            <a:r>
              <a:rPr lang="ar-EG" sz="2100" spc="20" dirty="0" smtClean="0">
                <a:latin typeface="Times New Roman" pitchFamily="18" charset="0"/>
                <a:cs typeface="Times New Roman" pitchFamily="18" charset="0"/>
              </a:rPr>
              <a:t>.</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89856666"/>
      </p:ext>
    </p:extLst>
  </p:cSld>
  <p:clrMapOvr>
    <a:masterClrMapping/>
  </p:clrMapOvr>
  <mc:AlternateContent xmlns:mc="http://schemas.openxmlformats.org/markup-compatibility/2006" xmlns:p14="http://schemas.microsoft.com/office/powerpoint/2010/main">
    <mc:Choice Requires="p14">
      <p:transition spd="slow" p14:dur="2000" advTm="51267"/>
    </mc:Choice>
    <mc:Fallback xmlns="">
      <p:transition spd="slow" advTm="5126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العلاقة بين التسويق والعلاقات </a:t>
            </a:r>
            <a:r>
              <a:rPr lang="ar-EG" sz="2100" b="1" dirty="0" smtClean="0">
                <a:solidFill>
                  <a:srgbClr val="00B0F0"/>
                </a:solidFill>
                <a:cs typeface="+mj-cs"/>
              </a:rPr>
              <a:t>العامة</a:t>
            </a:r>
            <a:endParaRPr lang="ar-EG" sz="2100" b="1" dirty="0">
              <a:solidFill>
                <a:srgbClr val="00B0F0"/>
              </a:solidFill>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984666"/>
            <a:ext cx="8417320" cy="364715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spc="20" dirty="0">
                <a:latin typeface="Times New Roman" pitchFamily="18" charset="0"/>
                <a:cs typeface="Times New Roman" pitchFamily="18" charset="0"/>
              </a:rPr>
              <a:t>يمكن توضيح أبرز جوانب هذه العلاقة فيما يلي:</a:t>
            </a:r>
          </a:p>
          <a:p>
            <a:pPr marL="568325" indent="-284163" algn="just" rtl="1">
              <a:lnSpc>
                <a:spcPct val="150000"/>
              </a:lnSpc>
              <a:buFont typeface="+mj-lt"/>
              <a:buAutoNum type="arabicPeriod"/>
            </a:pPr>
            <a:r>
              <a:rPr lang="ar-EG" sz="2200" spc="20" dirty="0">
                <a:latin typeface="Times New Roman" pitchFamily="18" charset="0"/>
                <a:cs typeface="Times New Roman" pitchFamily="18" charset="0"/>
              </a:rPr>
              <a:t>إن العلاقات العامة والتسويق وظيفتان متساويتان من حيث الأهمية, في حين تختلف أهداف ووظائف كل منهما.</a:t>
            </a:r>
          </a:p>
          <a:p>
            <a:pPr marL="568325" indent="-284163" algn="just" rtl="1">
              <a:lnSpc>
                <a:spcPct val="150000"/>
              </a:lnSpc>
              <a:buFont typeface="+mj-lt"/>
              <a:buAutoNum type="arabicPeriod"/>
            </a:pPr>
            <a:r>
              <a:rPr lang="ar-EG" sz="2200" spc="20" dirty="0">
                <a:latin typeface="Times New Roman" pitchFamily="18" charset="0"/>
                <a:cs typeface="Times New Roman" pitchFamily="18" charset="0"/>
              </a:rPr>
              <a:t>يعد التسويق نشاطًا أساسيًا, </a:t>
            </a:r>
            <a:r>
              <a:rPr lang="ar-EG" sz="2200" spc="20" dirty="0" smtClean="0">
                <a:latin typeface="Times New Roman" pitchFamily="18" charset="0"/>
                <a:cs typeface="Times New Roman" pitchFamily="18" charset="0"/>
              </a:rPr>
              <a:t>حيث </a:t>
            </a:r>
            <a:r>
              <a:rPr lang="ar-EG" sz="2200" spc="20" dirty="0">
                <a:latin typeface="Times New Roman" pitchFamily="18" charset="0"/>
                <a:cs typeface="Times New Roman" pitchFamily="18" charset="0"/>
              </a:rPr>
              <a:t>أن العلاقات العامة أحد أدوات المزيج الترويجي لأي منشأة, فتكون خاضعة لنطاق إدارة التسويق ورقابتها. </a:t>
            </a:r>
            <a:endParaRPr lang="ar-EG" sz="2200" spc="20" dirty="0" smtClean="0">
              <a:latin typeface="Times New Roman" pitchFamily="18" charset="0"/>
              <a:cs typeface="Times New Roman" pitchFamily="18" charset="0"/>
            </a:endParaRPr>
          </a:p>
          <a:p>
            <a:pPr marL="568325" indent="-284163" algn="just" rtl="1">
              <a:lnSpc>
                <a:spcPct val="150000"/>
              </a:lnSpc>
              <a:buFont typeface="+mj-lt"/>
              <a:buAutoNum type="arabicPeriod"/>
            </a:pPr>
            <a:r>
              <a:rPr lang="ar-EG" sz="2200" spc="20" dirty="0">
                <a:latin typeface="Times New Roman" pitchFamily="18" charset="0"/>
                <a:cs typeface="Times New Roman" pitchFamily="18" charset="0"/>
              </a:rPr>
              <a:t>تعد العلاقات العامة نشاطًا أساسيًا, حيث يقوم عليه نجاح الشركة, وتشكيل صورتها الإيجابية وسمعتها الجيدة، من خلال كسب رضا الجمهور وتأييده. </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9553554"/>
      </p:ext>
    </p:extLst>
  </p:cSld>
  <p:clrMapOvr>
    <a:masterClrMapping/>
  </p:clrMapOvr>
  <mc:AlternateContent xmlns:mc="http://schemas.openxmlformats.org/markup-compatibility/2006" xmlns:p14="http://schemas.microsoft.com/office/powerpoint/2010/main">
    <mc:Choice Requires="p14">
      <p:transition spd="slow" p14:dur="2000" advTm="98755"/>
    </mc:Choice>
    <mc:Fallback xmlns="">
      <p:transition spd="slow" advTm="9875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حالة عملية عن إعلانات العلاقات </a:t>
            </a:r>
            <a:r>
              <a:rPr lang="ar-EG" sz="2100" b="1" dirty="0" smtClean="0">
                <a:solidFill>
                  <a:srgbClr val="00B0F0"/>
                </a:solidFill>
                <a:cs typeface="+mj-cs"/>
              </a:rPr>
              <a:t>العامة</a:t>
            </a:r>
            <a:endParaRPr lang="ar-EG" sz="2100" b="1" dirty="0">
              <a:solidFill>
                <a:srgbClr val="00B0F0"/>
              </a:solidFill>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98466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حالة عملية عن إعلانات العلاقات العامة:</a:t>
            </a:r>
            <a:endParaRPr lang="ar-EG" sz="2200"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074" name="Picture 2" descr="D:\Work\IAEMS 2\الاتصال التسويقى\Lecture 8\Case Study\العلاقات العامة\Untitle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9104" y="2702634"/>
            <a:ext cx="4228634" cy="2377446"/>
          </a:xfrm>
          <a:prstGeom prst="rect">
            <a:avLst/>
          </a:prstGeom>
          <a:solidFill>
            <a:srgbClr val="FFFFFF">
              <a:shade val="85000"/>
            </a:srgbClr>
          </a:solidFill>
          <a:ln w="889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TextBox 3"/>
          <p:cNvSpPr txBox="1"/>
          <p:nvPr/>
        </p:nvSpPr>
        <p:spPr>
          <a:xfrm>
            <a:off x="4193627" y="5338043"/>
            <a:ext cx="6741000" cy="646331"/>
          </a:xfrm>
          <a:prstGeom prst="rect">
            <a:avLst/>
          </a:prstGeom>
          <a:noFill/>
        </p:spPr>
        <p:txBody>
          <a:bodyPr wrap="square" rtlCol="0">
            <a:spAutoFit/>
          </a:bodyPr>
          <a:lstStyle/>
          <a:p>
            <a:pPr algn="ctr"/>
            <a:r>
              <a:rPr lang="en-US" b="1" dirty="0" err="1" smtClean="0">
                <a:effectLst>
                  <a:outerShdw blurRad="38100" dist="38100" dir="2700000" algn="tl">
                    <a:srgbClr val="000000">
                      <a:alpha val="43137"/>
                    </a:srgbClr>
                  </a:outerShdw>
                </a:effectLst>
                <a:latin typeface="Simplified Arabic" pitchFamily="18" charset="-78"/>
                <a:cs typeface="Simplified Arabic" pitchFamily="18" charset="-78"/>
              </a:rPr>
              <a:t>Zain</a:t>
            </a:r>
            <a:r>
              <a:rPr lang="ar-EG" b="1" dirty="0" smtClean="0">
                <a:effectLst>
                  <a:outerShdw blurRad="38100" dist="38100" dir="2700000" algn="tl">
                    <a:srgbClr val="000000">
                      <a:alpha val="43137"/>
                    </a:srgbClr>
                  </a:outerShdw>
                </a:effectLst>
                <a:latin typeface="Simplified Arabic" pitchFamily="18" charset="-78"/>
                <a:cs typeface="Simplified Arabic" pitchFamily="18" charset="-78"/>
              </a:rPr>
              <a:t>إعلان شركة </a:t>
            </a:r>
          </a:p>
          <a:p>
            <a:pPr algn="ctr"/>
            <a:r>
              <a:rPr lang="en-US"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https://</a:t>
            </a:r>
            <a:r>
              <a:rPr lang="en-US"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youtu.be/0bF16Ph3uEI?si=aM22UYDVHZcfo4Y2</a:t>
            </a:r>
            <a:r>
              <a:rPr lang="ar-EG"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rPr>
              <a:t> </a:t>
            </a:r>
            <a:endParaRPr lang="en-US"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9475041"/>
      </p:ext>
    </p:extLst>
  </p:cSld>
  <p:clrMapOvr>
    <a:masterClrMapping/>
  </p:clrMapOvr>
  <mc:AlternateContent xmlns:mc="http://schemas.openxmlformats.org/markup-compatibility/2006" xmlns:p14="http://schemas.microsoft.com/office/powerpoint/2010/main">
    <mc:Choice Requires="p14">
      <p:transition spd="slow" p14:dur="2000" advTm="51954"/>
    </mc:Choice>
    <mc:Fallback xmlns="">
      <p:transition spd="slow" advTm="5195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7182193" y="1739494"/>
            <a:ext cx="1513556"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ماهية الدعاية</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2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1776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83262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20985683"/>
      </p:ext>
    </p:extLst>
  </p:cSld>
  <p:clrMapOvr>
    <a:masterClrMapping/>
  </p:clrMapOvr>
  <mc:AlternateContent xmlns:mc="http://schemas.openxmlformats.org/markup-compatibility/2006" xmlns:p14="http://schemas.microsoft.com/office/powerpoint/2010/main">
    <mc:Choice Requires="p14">
      <p:transition spd="slow" p14:dur="2000" advTm="21179"/>
    </mc:Choice>
    <mc:Fallback xmlns="">
      <p:transition spd="slow" advTm="2117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29617"/>
            <a:ext cx="3385474" cy="1996907"/>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ماهية الدعاية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51300"/>
            <a:ext cx="8417320" cy="3647152"/>
          </a:xfrm>
          <a:prstGeom prst="rect">
            <a:avLst/>
          </a:prstGeom>
          <a:noFill/>
        </p:spPr>
        <p:txBody>
          <a:bodyPr wrap="square" rtlCol="0">
            <a:spAutoFit/>
          </a:bodyPr>
          <a:lstStyle/>
          <a:p>
            <a:pPr marL="568325" indent="-457200" algn="just" rtl="1">
              <a:lnSpc>
                <a:spcPct val="150000"/>
              </a:lnSpc>
              <a:buFont typeface="+mj-lt"/>
              <a:buAutoNum type="arabicPeriod"/>
              <a:tabLst>
                <a:tab pos="1150938" algn="l"/>
              </a:tabLst>
            </a:pPr>
            <a:r>
              <a:rPr lang="ar-EG" sz="2200" spc="20" dirty="0">
                <a:latin typeface="Times New Roman" pitchFamily="18" charset="0"/>
                <a:cs typeface="Times New Roman" pitchFamily="18" charset="0"/>
              </a:rPr>
              <a:t>يمكن تعريف الدعاية بأنها محاولة لتعريف الرأي العام برأي معين أو فكرة محددة, من أجل خدمة مصالح ذاتية، حيث تحاول فئة معينة السيطرة على عقول الجماهير والتحكم في تصرفاتها, بما يحقق مصلحة هذه الجهة.</a:t>
            </a:r>
          </a:p>
          <a:p>
            <a:pPr marL="568325" indent="-457200" algn="just" rtl="1">
              <a:lnSpc>
                <a:spcPct val="150000"/>
              </a:lnSpc>
              <a:buFont typeface="+mj-lt"/>
              <a:buAutoNum type="arabicPeriod"/>
              <a:tabLst>
                <a:tab pos="1150938" algn="l"/>
              </a:tabLst>
            </a:pPr>
            <a:r>
              <a:rPr lang="ar-EG" sz="2200" spc="20" dirty="0">
                <a:latin typeface="Times New Roman" pitchFamily="18" charset="0"/>
                <a:cs typeface="Times New Roman" pitchFamily="18" charset="0"/>
              </a:rPr>
              <a:t>قد تتضمن الدعاية عدة أساليب غير أخلاقية, مثل تشويه الصورة الحقيقية, والمبالغة في الأمور الواقعية؛ فهي تعتمد دائمًا على أساليب </a:t>
            </a:r>
            <a:r>
              <a:rPr lang="ar-EG" sz="2200" spc="20" dirty="0" smtClean="0">
                <a:latin typeface="Times New Roman" pitchFamily="18" charset="0"/>
                <a:cs typeface="Times New Roman" pitchFamily="18" charset="0"/>
              </a:rPr>
              <a:t>الإثارة والاستمالة </a:t>
            </a:r>
            <a:r>
              <a:rPr lang="ar-EG" sz="2200" spc="20" dirty="0">
                <a:latin typeface="Times New Roman" pitchFamily="18" charset="0"/>
                <a:cs typeface="Times New Roman" pitchFamily="18" charset="0"/>
              </a:rPr>
              <a:t>لخدمة مصالح شخصية</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a:p>
            <a:pPr marL="568325" indent="-457200" algn="just" rtl="1">
              <a:lnSpc>
                <a:spcPct val="150000"/>
              </a:lnSpc>
              <a:buFont typeface="+mj-lt"/>
              <a:buAutoNum type="arabicPeriod"/>
              <a:tabLst>
                <a:tab pos="1150938" algn="l"/>
              </a:tabLst>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390355"/>
      </p:ext>
    </p:extLst>
  </p:cSld>
  <p:clrMapOvr>
    <a:masterClrMapping/>
  </p:clrMapOvr>
  <mc:AlternateContent xmlns:mc="http://schemas.openxmlformats.org/markup-compatibility/2006" xmlns:p14="http://schemas.microsoft.com/office/powerpoint/2010/main">
    <mc:Choice Requires="p14">
      <p:transition spd="slow" p14:dur="2000" advTm="73918"/>
    </mc:Choice>
    <mc:Fallback xmlns="">
      <p:transition spd="slow" advTm="7391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29617"/>
            <a:ext cx="3385474" cy="1996907"/>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spc="20" dirty="0">
                <a:solidFill>
                  <a:srgbClr val="00B0F0"/>
                </a:solidFill>
                <a:cs typeface="+mj-cs"/>
              </a:rPr>
              <a:t>ماهية الدعاية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193396"/>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200" spc="20" dirty="0">
                <a:latin typeface="Times New Roman" pitchFamily="18" charset="0"/>
                <a:cs typeface="Times New Roman" pitchFamily="18" charset="0"/>
              </a:rPr>
              <a:t>في هذا الإطار, يري د. علي عجوة  أن الدعاية هي تلك الجهود المقصودة للتأثير في الآخر, من خلال تعريفه بفكرة أو رأي, أو كسب تأييده لقضية أو شخص أو منظمة,  أو تغيير الآراء والاتجاهات السائدة نحو موضوع محدد.</a:t>
            </a:r>
          </a:p>
          <a:p>
            <a:pPr marL="457200" indent="-457200" algn="just" rtl="1">
              <a:lnSpc>
                <a:spcPct val="150000"/>
              </a:lnSpc>
              <a:buFont typeface="+mj-lt"/>
              <a:buAutoNum type="arabicPeriod" startAt="3"/>
            </a:pPr>
            <a:r>
              <a:rPr lang="ar-EG" sz="2200" spc="20" dirty="0">
                <a:latin typeface="Times New Roman" pitchFamily="18" charset="0"/>
                <a:cs typeface="Times New Roman" pitchFamily="18" charset="0"/>
              </a:rPr>
              <a:t>تستخدم الدعاية أسلوبًا مستترًا لشرح تاريخ المنظمة ومنجزاتها ومزايا منتجاتها وكفاءة إدارتها. وقد تتخذ أشكالاً مختلفة, مثل مقال في صحيفة أو تحقيق في التليفزيون أو خبر قصير, وقد تتم عن طريق تنظيم المعارض أو عقد المؤتمرات الصحفية.</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Rectangle 22">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4" name="TextBox 2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6" name="TextBox 2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73957547"/>
      </p:ext>
    </p:extLst>
  </p:cSld>
  <p:clrMapOvr>
    <a:masterClrMapping/>
  </p:clrMapOvr>
  <mc:AlternateContent xmlns:mc="http://schemas.openxmlformats.org/markup-compatibility/2006" xmlns:p14="http://schemas.microsoft.com/office/powerpoint/2010/main">
    <mc:Choice Requires="p14">
      <p:transition spd="slow" p14:dur="2000" advTm="67872"/>
    </mc:Choice>
    <mc:Fallback xmlns="">
      <p:transition spd="slow" advTm="6787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29617"/>
            <a:ext cx="3385474" cy="1996907"/>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cs typeface="+mj-cs"/>
              </a:rPr>
              <a:t>الفرق بين الدعاية والعلاقات العامة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5510"/>
            <a:ext cx="8417320" cy="4662815"/>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تعتمد الدعاية </a:t>
            </a:r>
            <a:r>
              <a:rPr lang="ar-EG" sz="2200" spc="20" dirty="0" smtClean="0">
                <a:latin typeface="Times New Roman" pitchFamily="18" charset="0"/>
                <a:cs typeface="Times New Roman" pitchFamily="18" charset="0"/>
              </a:rPr>
              <a:t>على صيغة </a:t>
            </a:r>
            <a:r>
              <a:rPr lang="ar-EG" sz="2200" spc="20" dirty="0">
                <a:latin typeface="Times New Roman" pitchFamily="18" charset="0"/>
                <a:cs typeface="Times New Roman" pitchFamily="18" charset="0"/>
              </a:rPr>
              <a:t>المبالغة في ذكر الحقائق, في حين تعتمد العلاقات العامة صيغة الإعلام الصادق الهادف إلى خدمة المصلحة العامة.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تعتمد الدعاية أسلوب الإثارة والاستمالة بهدف التأثير في آراء أفراد الجمهور بما يخدم مصالح محددة، في حين تعتمد العلاقات العامة أسلوب الإقناع الذي يعرض الحقائق عن السلع والخدمات التي تقدمها المنظمة.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تؤكد العلاقات العامة العلاقة بين المصلحة الخاصة والمصلحة العامة, من خلال الإعلان الصريح والصادق عن أهدافها، في حين تحرص الدعاية على إخفاء أصحاب المصلحة الخاصة والهدف الحقيقي لها, فتكون مضللة وغير صادقة.</a:t>
            </a:r>
          </a:p>
          <a:p>
            <a:pPr marL="457200" indent="-457200" algn="just" rtl="1">
              <a:lnSpc>
                <a:spcPct val="150000"/>
              </a:lnSpc>
              <a:buFont typeface="+mj-lt"/>
              <a:buAutoNum type="arabicPeriod"/>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2112545"/>
      </p:ext>
    </p:extLst>
  </p:cSld>
  <p:clrMapOvr>
    <a:masterClrMapping/>
  </p:clrMapOvr>
  <mc:AlternateContent xmlns:mc="http://schemas.openxmlformats.org/markup-compatibility/2006" xmlns:p14="http://schemas.microsoft.com/office/powerpoint/2010/main">
    <mc:Choice Requires="p14">
      <p:transition spd="slow" p14:dur="2000" advTm="161493"/>
    </mc:Choice>
    <mc:Fallback xmlns="">
      <p:transition spd="slow" advTm="16149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498926"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7258337" y="1739494"/>
            <a:ext cx="1361270"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ماهية النشر</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2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1776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83262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8233478"/>
      </p:ext>
    </p:extLst>
  </p:cSld>
  <p:clrMapOvr>
    <a:masterClrMapping/>
  </p:clrMapOvr>
  <mc:AlternateContent xmlns:mc="http://schemas.openxmlformats.org/markup-compatibility/2006" xmlns:p14="http://schemas.microsoft.com/office/powerpoint/2010/main">
    <mc:Choice Requires="p14">
      <p:transition spd="slow" p14:dur="2000" advTm="12678"/>
    </mc:Choice>
    <mc:Fallback xmlns="">
      <p:transition spd="slow" advTm="1267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1869749"/>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591227"/>
            <a:ext cx="4113898" cy="415498"/>
          </a:xfrm>
          <a:prstGeom prst="rect">
            <a:avLst/>
          </a:prstGeom>
          <a:noFill/>
        </p:spPr>
        <p:txBody>
          <a:bodyPr wrap="square" rtlCol="0">
            <a:spAutoFit/>
          </a:bodyPr>
          <a:lstStyle/>
          <a:p>
            <a:pPr algn="ctr"/>
            <a:r>
              <a:rPr lang="ar-EG" sz="2100" b="1" dirty="0">
                <a:solidFill>
                  <a:srgbClr val="00B0F0"/>
                </a:solidFill>
                <a:cs typeface="+mj-cs"/>
              </a:rPr>
              <a:t>ماهية النشر</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51300"/>
            <a:ext cx="8417320" cy="3139321"/>
          </a:xfrm>
          <a:prstGeom prst="rect">
            <a:avLst/>
          </a:prstGeom>
          <a:noFill/>
        </p:spPr>
        <p:txBody>
          <a:bodyPr wrap="square" rtlCol="0">
            <a:spAutoFit/>
          </a:bodyPr>
          <a:lstStyle/>
          <a:p>
            <a:pPr marL="457200" indent="-457200" algn="just" rtl="1">
              <a:lnSpc>
                <a:spcPct val="150000"/>
              </a:lnSpc>
              <a:buFont typeface="Arial" pitchFamily="34" charset="0"/>
              <a:buChar char="•"/>
            </a:pPr>
            <a:r>
              <a:rPr lang="ar-EG" sz="2200" spc="20" dirty="0">
                <a:latin typeface="Times New Roman" pitchFamily="18" charset="0"/>
                <a:cs typeface="Times New Roman" pitchFamily="18" charset="0"/>
              </a:rPr>
              <a:t>هي وسيلة لتقديم </a:t>
            </a:r>
            <a:r>
              <a:rPr lang="ar-EG" sz="2200" spc="20" dirty="0" smtClean="0">
                <a:latin typeface="Times New Roman" pitchFamily="18" charset="0"/>
                <a:cs typeface="Times New Roman" pitchFamily="18" charset="0"/>
              </a:rPr>
              <a:t>أخبارًا </a:t>
            </a:r>
            <a:r>
              <a:rPr lang="ar-EG" sz="2200" spc="20" dirty="0">
                <a:latin typeface="Times New Roman" pitchFamily="18" charset="0"/>
                <a:cs typeface="Times New Roman" pitchFamily="18" charset="0"/>
              </a:rPr>
              <a:t>حول شخص أو منتج أو خدمة تظهر في وسائل الإعلام المسموعة والمرئية والمطبوعة . وهي بمثابة جزء من مجهود </a:t>
            </a:r>
            <a:r>
              <a:rPr lang="ar-EG" sz="2200" spc="20" dirty="0" smtClean="0">
                <a:latin typeface="Times New Roman" pitchFamily="18" charset="0"/>
                <a:cs typeface="Times New Roman" pitchFamily="18" charset="0"/>
              </a:rPr>
              <a:t>العلاقات العامة </a:t>
            </a:r>
            <a:r>
              <a:rPr lang="ar-EG" sz="2200" spc="20" dirty="0">
                <a:latin typeface="Times New Roman" pitchFamily="18" charset="0"/>
                <a:cs typeface="Times New Roman" pitchFamily="18" charset="0"/>
              </a:rPr>
              <a:t>.</a:t>
            </a:r>
          </a:p>
          <a:p>
            <a:pPr marL="457200" indent="-457200" algn="just" rtl="1">
              <a:lnSpc>
                <a:spcPct val="150000"/>
              </a:lnSpc>
              <a:buFont typeface="Arial" pitchFamily="34" charset="0"/>
              <a:buChar char="•"/>
            </a:pPr>
            <a:r>
              <a:rPr lang="ar-EG" sz="2200" spc="20" dirty="0">
                <a:latin typeface="Times New Roman" pitchFamily="18" charset="0"/>
                <a:cs typeface="Times New Roman" pitchFamily="18" charset="0"/>
              </a:rPr>
              <a:t>و النشر هي </a:t>
            </a:r>
            <a:r>
              <a:rPr lang="ar-EG" sz="2200" spc="20" dirty="0" smtClean="0">
                <a:latin typeface="Times New Roman" pitchFamily="18" charset="0"/>
                <a:cs typeface="Times New Roman" pitchFamily="18" charset="0"/>
              </a:rPr>
              <a:t>استراتيجية </a:t>
            </a:r>
            <a:r>
              <a:rPr lang="ar-EG" sz="2200" spc="20" dirty="0">
                <a:latin typeface="Times New Roman" pitchFamily="18" charset="0"/>
                <a:cs typeface="Times New Roman" pitchFamily="18" charset="0"/>
              </a:rPr>
              <a:t>قصيرة الأجل بينما نجد أن العلاقات العامة برنامج مخطط يمتد عبر فترة زمنية </a:t>
            </a:r>
            <a:r>
              <a:rPr lang="ar-EG" sz="2200" spc="20" dirty="0" smtClean="0">
                <a:latin typeface="Times New Roman" pitchFamily="18" charset="0"/>
                <a:cs typeface="Times New Roman" pitchFamily="18" charset="0"/>
              </a:rPr>
              <a:t>طويلة. </a:t>
            </a:r>
            <a:r>
              <a:rPr lang="ar-EG" sz="2200" spc="20" dirty="0">
                <a:latin typeface="Times New Roman" pitchFamily="18" charset="0"/>
                <a:cs typeface="Times New Roman" pitchFamily="18" charset="0"/>
              </a:rPr>
              <a:t>كما أن العلاقات العامة مصممة لتقديم معلومات إيجابية عن الشركة وتتحكم فيها الشركة بشكل مباشر بينما نجد أن النشر ليست دائما ايجابية وليست دائما تحت الرقابة والتحكم المباشر للمنشأة</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20884506"/>
      </p:ext>
    </p:extLst>
  </p:cSld>
  <p:clrMapOvr>
    <a:masterClrMapping/>
  </p:clrMapOvr>
  <mc:AlternateContent xmlns:mc="http://schemas.openxmlformats.org/markup-compatibility/2006" xmlns:p14="http://schemas.microsoft.com/office/powerpoint/2010/main">
    <mc:Choice Requires="p14">
      <p:transition spd="slow" p14:dur="2000" advTm="86749"/>
    </mc:Choice>
    <mc:Fallback xmlns="">
      <p:transition spd="slow" advTm="8674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1956482"/>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570467"/>
            <a:ext cx="4113898" cy="415498"/>
          </a:xfrm>
          <a:prstGeom prst="rect">
            <a:avLst/>
          </a:prstGeom>
          <a:noFill/>
        </p:spPr>
        <p:txBody>
          <a:bodyPr wrap="square" rtlCol="0">
            <a:spAutoFit/>
          </a:bodyPr>
          <a:lstStyle/>
          <a:p>
            <a:pPr algn="ctr"/>
            <a:r>
              <a:rPr lang="ar-EG" sz="2100" b="1" dirty="0">
                <a:solidFill>
                  <a:srgbClr val="00B0F0"/>
                </a:solidFill>
                <a:cs typeface="+mj-cs"/>
              </a:rPr>
              <a:t>ماهية النشر</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67339"/>
            <a:ext cx="8417320" cy="2570704"/>
          </a:xfrm>
          <a:prstGeom prst="rect">
            <a:avLst/>
          </a:prstGeom>
          <a:noFill/>
        </p:spPr>
        <p:txBody>
          <a:bodyPr wrap="square" rtlCol="0">
            <a:spAutoFit/>
          </a:bodyPr>
          <a:lstStyle/>
          <a:p>
            <a:pPr marL="457200" indent="-457200" algn="just" rtl="1">
              <a:lnSpc>
                <a:spcPct val="150000"/>
              </a:lnSpc>
              <a:buFont typeface="Arial" pitchFamily="34" charset="0"/>
              <a:buChar char="•"/>
            </a:pPr>
            <a:r>
              <a:rPr lang="ar-EG" sz="2200" spc="20" dirty="0">
                <a:latin typeface="Times New Roman" pitchFamily="18" charset="0"/>
                <a:cs typeface="Times New Roman" pitchFamily="18" charset="0"/>
              </a:rPr>
              <a:t>ويعتبر العديد من رجال التسويق أن النشر في أوقات كثيرة أقوي من الإعلان أو تنشيط المبيعات أو أشكال العلاقات العامة الأخرى </a:t>
            </a:r>
            <a:r>
              <a:rPr lang="ar-EG" sz="2200" spc="20" dirty="0" smtClean="0">
                <a:latin typeface="Times New Roman" pitchFamily="18" charset="0"/>
                <a:cs typeface="Times New Roman" pitchFamily="18" charset="0"/>
              </a:rPr>
              <a:t>. </a:t>
            </a:r>
            <a:r>
              <a:rPr lang="ar-EG" sz="2200" spc="20" dirty="0">
                <a:latin typeface="Times New Roman" pitchFamily="18" charset="0"/>
                <a:cs typeface="Times New Roman" pitchFamily="18" charset="0"/>
              </a:rPr>
              <a:t>حيث يعتبر النشر من وجهة نظر الجمهور أمرا ذات مصداقية عالية. فبخلاف الإعلان ووسائل تنشيط المبيعات فإن النشر لا ينظر لها عادة بأنها تحت رعاية الشركة . ويرى العديد من القراء أن هذه المعلومات بأنها موضوعية ويضعون ثقة أكبر فيها </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83663230"/>
      </p:ext>
    </p:extLst>
  </p:cSld>
  <p:clrMapOvr>
    <a:masterClrMapping/>
  </p:clrMapOvr>
  <mc:AlternateContent xmlns:mc="http://schemas.openxmlformats.org/markup-compatibility/2006" xmlns:p14="http://schemas.microsoft.com/office/powerpoint/2010/main">
    <mc:Choice Requires="p14">
      <p:transition spd="slow" p14:dur="2000" advTm="83764"/>
    </mc:Choice>
    <mc:Fallback xmlns="">
      <p:transition spd="slow" advTm="8376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29617"/>
            <a:ext cx="3385474" cy="1961939"/>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570467"/>
            <a:ext cx="4113898" cy="415498"/>
          </a:xfrm>
          <a:prstGeom prst="rect">
            <a:avLst/>
          </a:prstGeom>
          <a:noFill/>
        </p:spPr>
        <p:txBody>
          <a:bodyPr wrap="square" rtlCol="0">
            <a:spAutoFit/>
          </a:bodyPr>
          <a:lstStyle/>
          <a:p>
            <a:pPr algn="ctr"/>
            <a:r>
              <a:rPr lang="ar-EG" sz="2100" b="1" dirty="0">
                <a:solidFill>
                  <a:srgbClr val="00B0F0"/>
                </a:solidFill>
                <a:cs typeface="+mj-cs"/>
              </a:rPr>
              <a:t>ماهية النشر</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28142"/>
            <a:ext cx="8417320" cy="3586366"/>
          </a:xfrm>
          <a:prstGeom prst="rect">
            <a:avLst/>
          </a:prstGeom>
          <a:noFill/>
        </p:spPr>
        <p:txBody>
          <a:bodyPr wrap="square" rtlCol="0">
            <a:spAutoFit/>
          </a:bodyPr>
          <a:lstStyle/>
          <a:p>
            <a:pPr marL="457200" indent="-457200" algn="just" rtl="1">
              <a:lnSpc>
                <a:spcPct val="150000"/>
              </a:lnSpc>
              <a:buFont typeface="Arial" pitchFamily="34" charset="0"/>
              <a:buChar char="•"/>
            </a:pPr>
            <a:r>
              <a:rPr lang="ar-EG" sz="2200" spc="20" dirty="0" smtClean="0">
                <a:latin typeface="Times New Roman" pitchFamily="18" charset="0"/>
                <a:cs typeface="Times New Roman" pitchFamily="18" charset="0"/>
              </a:rPr>
              <a:t>رغم </a:t>
            </a:r>
            <a:r>
              <a:rPr lang="ar-EG" sz="2200" spc="20" dirty="0">
                <a:latin typeface="Times New Roman" pitchFamily="18" charset="0"/>
                <a:cs typeface="Times New Roman" pitchFamily="18" charset="0"/>
              </a:rPr>
              <a:t>ما يوفره النشر من مزايا غير عادية للمنشأة . . فهناك مشكلتان رئيسيتان تنشأ من استخدام النشر هما التوقيت أو الدقة فتوقيت النشر لا يكون دائما تحت سيطرة المسوق. فإذا لم تشعر جهة النشر أن المعلومات لها قيمة إخبارية عالية جداً فإن توقيت الإصدار يرجع برمته لوسائل الإعلام، وهكذا فإن المعلومات قد تصدر قبل وقتها أو متأخرة عن وقتها. كما أن المعلومة غير مدفوعة الأجر قد تختلف في النقل والترجمة أو إعادة التحرير .. بمعني أنها لا ترد تماما أو دائما مثلما تريدها المنشأة المصدرة لها ونتيجة لذلك فإن المعلومات الغير دقيقة أو الحذف أو الأخطاء الأخرى قد تحدث.</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0834264"/>
      </p:ext>
    </p:extLst>
  </p:cSld>
  <p:clrMapOvr>
    <a:masterClrMapping/>
  </p:clrMapOvr>
  <mc:AlternateContent xmlns:mc="http://schemas.openxmlformats.org/markup-compatibility/2006" xmlns:p14="http://schemas.microsoft.com/office/powerpoint/2010/main">
    <mc:Choice Requires="p14">
      <p:transition spd="slow" p14:dur="2000" advTm="114616"/>
    </mc:Choice>
    <mc:Fallback xmlns="">
      <p:transition spd="slow" advTm="11461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783048" y="1739494"/>
            <a:ext cx="2311851"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ماهية تنشيط المبيعات</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2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1776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83262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8899523"/>
      </p:ext>
    </p:extLst>
  </p:cSld>
  <p:clrMapOvr>
    <a:masterClrMapping/>
  </p:clrMapOvr>
  <mc:AlternateContent xmlns:mc="http://schemas.openxmlformats.org/markup-compatibility/2006" xmlns:p14="http://schemas.microsoft.com/office/powerpoint/2010/main">
    <mc:Choice Requires="p14">
      <p:transition spd="slow" p14:dur="2000" advTm="8162"/>
    </mc:Choice>
    <mc:Fallback xmlns="">
      <p:transition spd="slow" advTm="816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58422"/>
            <a:ext cx="3385474" cy="1904329"/>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570467"/>
            <a:ext cx="4113898" cy="415498"/>
          </a:xfrm>
          <a:prstGeom prst="rect">
            <a:avLst/>
          </a:prstGeom>
          <a:noFill/>
        </p:spPr>
        <p:txBody>
          <a:bodyPr wrap="square" rtlCol="0">
            <a:spAutoFit/>
          </a:bodyPr>
          <a:lstStyle/>
          <a:p>
            <a:pPr algn="ctr"/>
            <a:r>
              <a:rPr lang="ar-EG" sz="2100" b="1" dirty="0">
                <a:solidFill>
                  <a:srgbClr val="00B0F0"/>
                </a:solidFill>
                <a:cs typeface="+mj-cs"/>
              </a:rPr>
              <a:t>ماهية تنشيط المبيعات</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28142"/>
            <a:ext cx="8417320" cy="3078535"/>
          </a:xfrm>
          <a:prstGeom prst="rect">
            <a:avLst/>
          </a:prstGeom>
          <a:noFill/>
        </p:spPr>
        <p:txBody>
          <a:bodyPr wrap="square" rtlCol="0">
            <a:spAutoFit/>
          </a:bodyPr>
          <a:lstStyle/>
          <a:p>
            <a:pPr marL="457200" indent="-457200" algn="just" rtl="1">
              <a:lnSpc>
                <a:spcPct val="150000"/>
              </a:lnSpc>
              <a:buFont typeface="Arial" pitchFamily="34" charset="0"/>
              <a:buChar char="•"/>
            </a:pPr>
            <a:r>
              <a:rPr lang="ar-EG" sz="2200" spc="20" dirty="0" smtClean="0">
                <a:latin typeface="Times New Roman" pitchFamily="18" charset="0"/>
                <a:cs typeface="Times New Roman" pitchFamily="18" charset="0"/>
              </a:rPr>
              <a:t>هي </a:t>
            </a:r>
            <a:r>
              <a:rPr lang="ar-EG" sz="2200" spc="20" dirty="0">
                <a:latin typeface="Times New Roman" pitchFamily="18" charset="0"/>
                <a:cs typeface="Times New Roman" pitchFamily="18" charset="0"/>
              </a:rPr>
              <a:t>مجموعة من الأنشطة التي تقدم قيمة أو حافز إضافي سواء للباعة أو الوسطاء أو المستهلك النهائي بغرض بناء عملية الشراء الفوري للمنتجات .. وبما يحقق الولاء والإرتباط طويل الأجل بالعملاء؛ كما يعتبرها البعض أنها بمثابة المكافأة غير المتوقعة التي تعطيها لعميلك لتجذبه للتعامل معك .. أو تكافئه على الإستمرار في التعامل المستقبلي مع مؤسستك ..</a:t>
            </a:r>
          </a:p>
          <a:p>
            <a:pPr marL="457200" indent="-457200" algn="just" rtl="1">
              <a:lnSpc>
                <a:spcPct val="150000"/>
              </a:lnSpc>
              <a:buFont typeface="Arial" pitchFamily="34" charset="0"/>
              <a:buChar char="•"/>
            </a:pPr>
            <a:endParaRPr lang="ar-EG" sz="2200" spc="20" dirty="0">
              <a:solidFill>
                <a:srgbClr val="0A1F61"/>
              </a:solidFill>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5010092"/>
      </p:ext>
    </p:extLst>
  </p:cSld>
  <p:clrMapOvr>
    <a:masterClrMapping/>
  </p:clrMapOvr>
  <mc:AlternateContent xmlns:mc="http://schemas.openxmlformats.org/markup-compatibility/2006" xmlns:p14="http://schemas.microsoft.com/office/powerpoint/2010/main">
    <mc:Choice Requires="p14">
      <p:transition spd="slow" p14:dur="2000" advTm="110724"/>
    </mc:Choice>
    <mc:Fallback xmlns="">
      <p:transition spd="slow" advTm="11072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58422"/>
            <a:ext cx="3385474" cy="1904329"/>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809247" y="2011411"/>
            <a:ext cx="4113898" cy="415498"/>
          </a:xfrm>
          <a:prstGeom prst="rect">
            <a:avLst/>
          </a:prstGeom>
          <a:noFill/>
        </p:spPr>
        <p:txBody>
          <a:bodyPr wrap="square" rtlCol="0">
            <a:spAutoFit/>
          </a:bodyPr>
          <a:lstStyle/>
          <a:p>
            <a:pPr algn="ctr"/>
            <a:r>
              <a:rPr lang="ar-EG" sz="2100" b="1" dirty="0" smtClean="0">
                <a:solidFill>
                  <a:srgbClr val="00B0F0"/>
                </a:solidFill>
                <a:cs typeface="+mj-cs"/>
              </a:rPr>
              <a:t>خدمات تنشيط المبيعات</a:t>
            </a:r>
            <a:endParaRPr lang="ar-EG" sz="2100" b="1" dirty="0">
              <a:solidFill>
                <a:srgbClr val="00B0F0"/>
              </a:solidFill>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28142"/>
            <a:ext cx="8417320" cy="4385816"/>
          </a:xfrm>
          <a:prstGeom prst="rect">
            <a:avLst/>
          </a:prstGeom>
          <a:noFill/>
        </p:spPr>
        <p:txBody>
          <a:bodyPr wrap="square" rtlCol="0">
            <a:spAutoFit/>
          </a:bodyPr>
          <a:lstStyle/>
          <a:p>
            <a:pPr marL="457200" indent="-457200" algn="just" rtl="1">
              <a:lnSpc>
                <a:spcPct val="150000"/>
              </a:lnSpc>
              <a:buFont typeface="+mj-lt"/>
              <a:buAutoNum type="arabicPeriod"/>
            </a:pPr>
            <a:r>
              <a:rPr lang="ar-EG" sz="2000" spc="20" dirty="0" smtClean="0">
                <a:latin typeface="Times New Roman" pitchFamily="18" charset="0"/>
                <a:cs typeface="Times New Roman" pitchFamily="18" charset="0"/>
              </a:rPr>
              <a:t>بناء القبول الجيد للأصناف </a:t>
            </a:r>
            <a:r>
              <a:rPr lang="ar-EG" sz="2000" spc="20" dirty="0">
                <a:latin typeface="Times New Roman" pitchFamily="18" charset="0"/>
                <a:cs typeface="Times New Roman" pitchFamily="18" charset="0"/>
              </a:rPr>
              <a:t>على الطبيعة وإتاحة التجربة الفعلية للمنتجات الجديدة أو </a:t>
            </a:r>
            <a:r>
              <a:rPr lang="ar-EG" sz="2000" spc="20" dirty="0" smtClean="0">
                <a:latin typeface="Times New Roman" pitchFamily="18" charset="0"/>
                <a:cs typeface="Times New Roman" pitchFamily="18" charset="0"/>
              </a:rPr>
              <a:t>المطورة.</a:t>
            </a:r>
            <a:endParaRPr lang="ar-EG"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smtClean="0">
                <a:latin typeface="Times New Roman" pitchFamily="18" charset="0"/>
                <a:cs typeface="Times New Roman" pitchFamily="18" charset="0"/>
              </a:rPr>
              <a:t>التكوين </a:t>
            </a:r>
            <a:r>
              <a:rPr lang="ar-EG" sz="2000" spc="20" dirty="0">
                <a:latin typeface="Times New Roman" pitchFamily="18" charset="0"/>
                <a:cs typeface="Times New Roman" pitchFamily="18" charset="0"/>
              </a:rPr>
              <a:t>المتكامل </a:t>
            </a:r>
            <a:r>
              <a:rPr lang="ar-EG" sz="2000" spc="20" dirty="0" smtClean="0">
                <a:latin typeface="Times New Roman" pitchFamily="18" charset="0"/>
                <a:cs typeface="Times New Roman" pitchFamily="18" charset="0"/>
              </a:rPr>
              <a:t>لبناء العادة والإستخدام الدائم للمنتجات.</a:t>
            </a:r>
            <a:endParaRPr lang="ar-EG"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smtClean="0">
                <a:latin typeface="Times New Roman" pitchFamily="18" charset="0"/>
                <a:cs typeface="Times New Roman" pitchFamily="18" charset="0"/>
              </a:rPr>
              <a:t>تكوين </a:t>
            </a:r>
            <a:r>
              <a:rPr lang="ar-EG" sz="2000" spc="20" dirty="0">
                <a:latin typeface="Times New Roman" pitchFamily="18" charset="0"/>
                <a:cs typeface="Times New Roman" pitchFamily="18" charset="0"/>
              </a:rPr>
              <a:t>الصورة الذهنية للأصناف والعلامات التجارية. </a:t>
            </a:r>
            <a:endParaRPr lang="ar-EG" sz="2000" spc="20" dirty="0" smtClean="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smtClean="0">
                <a:latin typeface="Times New Roman" pitchFamily="18" charset="0"/>
                <a:cs typeface="Times New Roman" pitchFamily="18" charset="0"/>
              </a:rPr>
              <a:t>تصريف </a:t>
            </a:r>
            <a:r>
              <a:rPr lang="ar-EG" sz="2000" spc="20" dirty="0">
                <a:latin typeface="Times New Roman" pitchFamily="18" charset="0"/>
                <a:cs typeface="Times New Roman" pitchFamily="18" charset="0"/>
              </a:rPr>
              <a:t>المنتجات الراكدة وبطيئة الحركة.</a:t>
            </a:r>
          </a:p>
          <a:p>
            <a:pPr marL="457200" indent="-457200" algn="just" rtl="1">
              <a:lnSpc>
                <a:spcPct val="150000"/>
              </a:lnSpc>
              <a:buFont typeface="+mj-lt"/>
              <a:buAutoNum type="arabicPeriod"/>
            </a:pPr>
            <a:r>
              <a:rPr lang="ar-EG" sz="2000" spc="20" dirty="0" smtClean="0">
                <a:latin typeface="Times New Roman" pitchFamily="18" charset="0"/>
                <a:cs typeface="Times New Roman" pitchFamily="18" charset="0"/>
              </a:rPr>
              <a:t>الدفع </a:t>
            </a:r>
            <a:r>
              <a:rPr lang="ar-EG" sz="2000" spc="20" dirty="0">
                <a:latin typeface="Times New Roman" pitchFamily="18" charset="0"/>
                <a:cs typeface="Times New Roman" pitchFamily="18" charset="0"/>
              </a:rPr>
              <a:t>الفوري للعملاء للتجاوب مع السياسات التسويقية.</a:t>
            </a:r>
          </a:p>
          <a:p>
            <a:pPr algn="ctr" rtl="1">
              <a:lnSpc>
                <a:spcPct val="150000"/>
              </a:lnSpc>
            </a:pPr>
            <a:r>
              <a:rPr lang="ar-EG" sz="2200" b="1" spc="20" dirty="0">
                <a:solidFill>
                  <a:srgbClr val="00B0F0"/>
                </a:solidFill>
                <a:latin typeface="Times New Roman" pitchFamily="18" charset="0"/>
                <a:cs typeface="Times New Roman" pitchFamily="18" charset="0"/>
              </a:rPr>
              <a:t>الأنواع </a:t>
            </a:r>
            <a:r>
              <a:rPr lang="ar-EG" sz="2200" b="1" spc="20" dirty="0" smtClean="0">
                <a:solidFill>
                  <a:srgbClr val="00B0F0"/>
                </a:solidFill>
                <a:latin typeface="Times New Roman" pitchFamily="18" charset="0"/>
                <a:cs typeface="Times New Roman" pitchFamily="18" charset="0"/>
              </a:rPr>
              <a:t>والمكونات</a:t>
            </a:r>
          </a:p>
          <a:p>
            <a:pPr marL="342900" indent="-342900" algn="r" rtl="1">
              <a:lnSpc>
                <a:spcPct val="150000"/>
              </a:lnSpc>
              <a:buFont typeface="Wingdings" pitchFamily="2" charset="2"/>
              <a:buChar char="Ø"/>
            </a:pPr>
            <a:r>
              <a:rPr lang="ar-EG" sz="2100" b="1" spc="20" dirty="0" smtClean="0">
                <a:latin typeface="Times New Roman" pitchFamily="18" charset="0"/>
                <a:cs typeface="Times New Roman" pitchFamily="18" charset="0"/>
              </a:rPr>
              <a:t>الطرق المستخدمة عن طريق تجار التجزئة </a:t>
            </a:r>
          </a:p>
          <a:p>
            <a:pPr algn="r" rtl="1">
              <a:lnSpc>
                <a:spcPct val="150000"/>
              </a:lnSpc>
            </a:pPr>
            <a:r>
              <a:rPr lang="ar-EG" sz="2000" b="1" spc="20" dirty="0" smtClean="0">
                <a:latin typeface="Times New Roman" pitchFamily="18" charset="0"/>
                <a:cs typeface="Times New Roman" pitchFamily="18" charset="0"/>
              </a:rPr>
              <a:t>1.كوبونات </a:t>
            </a:r>
            <a:r>
              <a:rPr lang="ar-EG" sz="2000" b="1" spc="20" dirty="0">
                <a:latin typeface="Times New Roman" pitchFamily="18" charset="0"/>
                <a:cs typeface="Times New Roman" pitchFamily="18" charset="0"/>
              </a:rPr>
              <a:t>متاجر </a:t>
            </a:r>
            <a:r>
              <a:rPr lang="ar-EG" sz="2000" b="1" spc="20" dirty="0" smtClean="0">
                <a:latin typeface="Times New Roman" pitchFamily="18" charset="0"/>
                <a:cs typeface="Times New Roman" pitchFamily="18" charset="0"/>
              </a:rPr>
              <a:t>التجزئة.          2. الإعلان فى مواقع الشراء</a:t>
            </a:r>
          </a:p>
          <a:p>
            <a:pPr marL="457200" indent="-457200" algn="r" rtl="1">
              <a:lnSpc>
                <a:spcPct val="150000"/>
              </a:lnSpc>
              <a:buAutoNum type="arabicPeriod"/>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44379710"/>
      </p:ext>
    </p:extLst>
  </p:cSld>
  <p:clrMapOvr>
    <a:masterClrMapping/>
  </p:clrMapOvr>
  <mc:AlternateContent xmlns:mc="http://schemas.openxmlformats.org/markup-compatibility/2006" xmlns:p14="http://schemas.microsoft.com/office/powerpoint/2010/main">
    <mc:Choice Requires="p14">
      <p:transition spd="slow" p14:dur="2000" advTm="145748"/>
    </mc:Choice>
    <mc:Fallback xmlns="">
      <p:transition spd="slow" advTm="14574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58422"/>
            <a:ext cx="3385474" cy="1904329"/>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809247" y="1570467"/>
            <a:ext cx="4113898" cy="415498"/>
          </a:xfrm>
          <a:prstGeom prst="rect">
            <a:avLst/>
          </a:prstGeom>
          <a:noFill/>
        </p:spPr>
        <p:txBody>
          <a:bodyPr wrap="square" rtlCol="0">
            <a:spAutoFit/>
          </a:bodyPr>
          <a:lstStyle/>
          <a:p>
            <a:pPr algn="ctr"/>
            <a:r>
              <a:rPr lang="ar-EG" sz="2100" b="1" dirty="0">
                <a:solidFill>
                  <a:srgbClr val="00B0F0"/>
                </a:solidFill>
                <a:cs typeface="+mj-cs"/>
              </a:rPr>
              <a:t>الأنواع والمكونات</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28142"/>
            <a:ext cx="8417320" cy="110799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200" b="1" spc="20" dirty="0" smtClean="0">
                <a:latin typeface="Times New Roman" pitchFamily="18" charset="0"/>
                <a:cs typeface="Times New Roman" pitchFamily="18" charset="0"/>
              </a:rPr>
              <a:t>ثانيًا: الطرق التى تستخدم للمنتجات الجديدة:</a:t>
            </a:r>
          </a:p>
          <a:p>
            <a:pPr algn="r" rtl="1">
              <a:lnSpc>
                <a:spcPct val="150000"/>
              </a:lnSpc>
            </a:pPr>
            <a:r>
              <a:rPr lang="ar-EG" sz="2200" spc="20" dirty="0" smtClean="0">
                <a:latin typeface="Times New Roman" pitchFamily="18" charset="0"/>
                <a:cs typeface="Times New Roman" pitchFamily="18" charset="0"/>
              </a:rPr>
              <a:t>1.العينات المجانية.                            2.الكوبونات. </a:t>
            </a:r>
            <a:r>
              <a:rPr lang="en-US" sz="2200" spc="20" dirty="0" smtClean="0">
                <a:latin typeface="Times New Roman" pitchFamily="18" charset="0"/>
                <a:cs typeface="Times New Roman" pitchFamily="18" charset="0"/>
              </a:rPr>
              <a:t>             </a:t>
            </a:r>
            <a:r>
              <a:rPr lang="ar-EG" sz="2200" spc="20" dirty="0" smtClean="0">
                <a:latin typeface="Times New Roman" pitchFamily="18" charset="0"/>
                <a:cs typeface="Times New Roman" pitchFamily="18" charset="0"/>
              </a:rPr>
              <a:t>3.المردودات النقدية.</a:t>
            </a:r>
            <a:endParaRPr lang="en-US"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51202" y="3636138"/>
            <a:ext cx="8417320" cy="110799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200" b="1" spc="20" dirty="0" smtClean="0">
                <a:latin typeface="Times New Roman" pitchFamily="18" charset="0"/>
                <a:cs typeface="Times New Roman" pitchFamily="18" charset="0"/>
              </a:rPr>
              <a:t>ثالثًا: الطرق التى تستخدم للمنتجات القائمة:</a:t>
            </a:r>
          </a:p>
          <a:p>
            <a:pPr algn="r" rtl="1">
              <a:lnSpc>
                <a:spcPct val="150000"/>
              </a:lnSpc>
            </a:pPr>
            <a:r>
              <a:rPr lang="ar-EG" sz="2200" spc="20" dirty="0" smtClean="0">
                <a:latin typeface="Times New Roman" pitchFamily="18" charset="0"/>
                <a:cs typeface="Times New Roman" pitchFamily="18" charset="0"/>
              </a:rPr>
              <a:t>1.خصومات الأسعار.           2.المسابقات.</a:t>
            </a:r>
            <a:endParaRPr lang="en-US" sz="2200" spc="20"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51202" y="4744134"/>
            <a:ext cx="8417320" cy="110799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200" b="1" spc="20" dirty="0" smtClean="0">
                <a:latin typeface="Times New Roman" pitchFamily="18" charset="0"/>
                <a:cs typeface="Times New Roman" pitchFamily="18" charset="0"/>
              </a:rPr>
              <a:t>رابعًا: الطرق الموجهة إلى الوسطاء:</a:t>
            </a:r>
          </a:p>
          <a:p>
            <a:pPr algn="r" rtl="1">
              <a:lnSpc>
                <a:spcPct val="150000"/>
              </a:lnSpc>
            </a:pPr>
            <a:r>
              <a:rPr lang="ar-EG" sz="2200" spc="20" dirty="0" smtClean="0">
                <a:latin typeface="Times New Roman" pitchFamily="18" charset="0"/>
                <a:cs typeface="Times New Roman" pitchFamily="18" charset="0"/>
              </a:rPr>
              <a:t>1.حثهم على التعامل.                  2.زيادة مشترياتهم.          3.بذل جهود مكثفة لتصريفها.</a:t>
            </a:r>
            <a:endParaRPr lang="en-US" sz="2200" spc="20" dirty="0">
              <a:latin typeface="Times New Roman" pitchFamily="18" charset="0"/>
              <a:cs typeface="Times New Roman" pitchFamily="18" charset="0"/>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4" name="TextBox 23">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7235791"/>
      </p:ext>
    </p:extLst>
  </p:cSld>
  <p:clrMapOvr>
    <a:masterClrMapping/>
  </p:clrMapOvr>
  <mc:AlternateContent xmlns:mc="http://schemas.openxmlformats.org/markup-compatibility/2006" xmlns:p14="http://schemas.microsoft.com/office/powerpoint/2010/main">
    <mc:Choice Requires="p14">
      <p:transition spd="slow" p14:dur="2000" advTm="120638"/>
    </mc:Choice>
    <mc:Fallback xmlns="">
      <p:transition spd="slow" advTm="12063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58422"/>
            <a:ext cx="3385474" cy="1904329"/>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809247" y="1570467"/>
            <a:ext cx="4113898" cy="415498"/>
          </a:xfrm>
          <a:prstGeom prst="rect">
            <a:avLst/>
          </a:prstGeom>
          <a:noFill/>
        </p:spPr>
        <p:txBody>
          <a:bodyPr wrap="square" rtlCol="0">
            <a:spAutoFit/>
          </a:bodyPr>
          <a:lstStyle/>
          <a:p>
            <a:pPr algn="ctr"/>
            <a:r>
              <a:rPr lang="ar-EG" sz="2100" b="1" dirty="0" smtClean="0">
                <a:solidFill>
                  <a:srgbClr val="00B0F0"/>
                </a:solidFill>
                <a:cs typeface="+mj-cs"/>
              </a:rPr>
              <a:t>حالة عملية عن تنشيط المبيعات </a:t>
            </a:r>
            <a:endParaRPr lang="ar-EG" sz="2100" b="1" dirty="0">
              <a:solidFill>
                <a:srgbClr val="00B0F0"/>
              </a:solidFill>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28142"/>
            <a:ext cx="8417320" cy="539378"/>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200" b="1" u="sng" spc="20" dirty="0">
                <a:latin typeface="Times New Roman" pitchFamily="18" charset="0"/>
                <a:cs typeface="Times New Roman" pitchFamily="18" charset="0"/>
              </a:rPr>
              <a:t>ح</a:t>
            </a:r>
            <a:r>
              <a:rPr lang="ar-EG" sz="2200" b="1" u="sng" spc="20" dirty="0" smtClean="0">
                <a:latin typeface="Times New Roman" pitchFamily="18" charset="0"/>
                <a:cs typeface="Times New Roman" pitchFamily="18" charset="0"/>
              </a:rPr>
              <a:t>الة عملية عن إعلانات تنشيط المبيعات من خلال المردودات النقدية.</a:t>
            </a:r>
            <a:endParaRPr lang="en-US" sz="2200" b="1" u="sng"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descr="D:\Work\IAEMS 2\الاتصال التسويقى\Lecture 8\Case Study\تنشيط المبيعات\Untitle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45687" y="3193058"/>
            <a:ext cx="4051021" cy="2277587"/>
          </a:xfrm>
          <a:prstGeom prst="rect">
            <a:avLst/>
          </a:prstGeom>
          <a:solidFill>
            <a:srgbClr val="FFFFFF">
              <a:shade val="85000"/>
            </a:srgbClr>
          </a:solidFill>
          <a:ln w="889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598250" y="5612521"/>
            <a:ext cx="6554743" cy="646331"/>
          </a:xfrm>
          <a:prstGeom prst="rect">
            <a:avLst/>
          </a:prstGeom>
          <a:noFill/>
        </p:spPr>
        <p:txBody>
          <a:bodyPr wrap="square" rtlCol="0">
            <a:spAutoFit/>
          </a:bodyPr>
          <a:lstStyle/>
          <a:p>
            <a:pPr algn="ctr"/>
            <a:r>
              <a:rPr lang="ar-EG" b="1" dirty="0" smtClean="0">
                <a:latin typeface="Simplified Arabic" pitchFamily="18" charset="-78"/>
                <a:cs typeface="Simplified Arabic" pitchFamily="18" charset="-78"/>
              </a:rPr>
              <a:t> لتنشيط المبيعات عن طريق المردودات النقدية </a:t>
            </a:r>
            <a:r>
              <a:rPr lang="en-US" b="1" dirty="0" smtClean="0">
                <a:latin typeface="Simplified Arabic" pitchFamily="18" charset="-78"/>
                <a:cs typeface="Simplified Arabic" pitchFamily="18" charset="-78"/>
              </a:rPr>
              <a:t>Vodafone </a:t>
            </a:r>
            <a:r>
              <a:rPr lang="ar-EG" b="1" dirty="0" smtClean="0">
                <a:latin typeface="Simplified Arabic" pitchFamily="18" charset="-78"/>
                <a:cs typeface="Simplified Arabic" pitchFamily="18" charset="-78"/>
              </a:rPr>
              <a:t>إعلان شركة</a:t>
            </a:r>
          </a:p>
          <a:p>
            <a:pPr algn="ctr"/>
            <a:r>
              <a:rPr lang="en-US"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https://</a:t>
            </a:r>
            <a:r>
              <a:rPr lang="en-US"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youtu.be/ZpJM0TFVSCY?si=BBvMywqL8DhyWfyt</a:t>
            </a:r>
            <a:r>
              <a:rPr lang="ar-EG"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rPr>
              <a:t> </a:t>
            </a:r>
            <a:endParaRPr lang="en-US"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4" name="TextBox 23">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89507930"/>
      </p:ext>
    </p:extLst>
  </p:cSld>
  <p:clrMapOvr>
    <a:masterClrMapping/>
  </p:clrMapOvr>
  <mc:AlternateContent xmlns:mc="http://schemas.openxmlformats.org/markup-compatibility/2006" xmlns:p14="http://schemas.microsoft.com/office/powerpoint/2010/main">
    <mc:Choice Requires="p14">
      <p:transition spd="slow" p14:dur="2000" advTm="39160"/>
    </mc:Choice>
    <mc:Fallback xmlns="">
      <p:transition spd="slow" advTm="3916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20734" r="22697"/>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2374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30" dirty="0" smtClean="0">
                <a:latin typeface="Simplified Arabic" pitchFamily="18" charset="-78"/>
                <a:cs typeface="+mj-cs"/>
              </a:rPr>
              <a:t>بعد دراسة عنصر الإعلان سابقًا ناقشت </a:t>
            </a:r>
            <a:r>
              <a:rPr lang="ar-EG" sz="2100" b="1" spc="30" dirty="0">
                <a:latin typeface="Simplified Arabic" pitchFamily="18" charset="-78"/>
                <a:cs typeface="+mj-cs"/>
              </a:rPr>
              <a:t>المحاضرة الثامنة </a:t>
            </a:r>
            <a:r>
              <a:rPr lang="ar-EG" sz="2100" b="1" spc="30" dirty="0" smtClean="0">
                <a:latin typeface="Simplified Arabic" pitchFamily="18" charset="-78"/>
                <a:cs typeface="+mj-cs"/>
              </a:rPr>
              <a:t>باقى عناصر </a:t>
            </a:r>
            <a:r>
              <a:rPr lang="ar-EG" sz="2100" b="1" spc="30" dirty="0">
                <a:latin typeface="Simplified Arabic" pitchFamily="18" charset="-78"/>
                <a:cs typeface="+mj-cs"/>
              </a:rPr>
              <a:t>المزيج الترويجى</a:t>
            </a:r>
          </a:p>
          <a:p>
            <a:pPr marL="346075" algn="just" rtl="1">
              <a:lnSpc>
                <a:spcPct val="150000"/>
              </a:lnSpc>
            </a:pPr>
            <a:r>
              <a:rPr lang="ar-EG" sz="2000" b="1" spc="30" dirty="0" smtClean="0">
                <a:latin typeface="Simplified Arabic" pitchFamily="18" charset="-78"/>
                <a:cs typeface="Simplified Arabic" pitchFamily="18" charset="-78"/>
              </a:rPr>
              <a:t>( البيع الشخصى – التسويق المباشر – العلاقات العامة – الدعاية – النشر – تنشيط المبيعات) وذلك لإبراز دور كل عنصر منهما، اظهار كيفية استخدامهما من قبل المعلن للوصول إلى الجمهور المستهدف المراد الوصول إليه بكل نجاح لتحقيق الأهداف المرجوه من عملية الاتصال التسويقى.</a:t>
            </a:r>
            <a:endParaRPr lang="ar-EG" sz="2000" b="1" spc="30" dirty="0">
              <a:latin typeface="Simplified Arabic" pitchFamily="18" charset="-78"/>
              <a:cs typeface="Simplified Arabic" pitchFamily="18" charset="-78"/>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40929"/>
    </mc:Choice>
    <mc:Fallback xmlns="">
      <p:transition spd="slow" advTm="4092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20734" r="22697"/>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سلوى </a:t>
            </a:r>
            <a:r>
              <a:rPr lang="ar-EG" sz="2000" b="1" dirty="0">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صفوت </a:t>
            </a:r>
            <a:r>
              <a:rPr lang="ar-EG" sz="2000" b="1" dirty="0">
                <a:latin typeface="Simplified Arabic" pitchFamily="18" charset="-78"/>
                <a:cs typeface="Simplified Arabic" pitchFamily="18" charset="-78"/>
              </a:rPr>
              <a:t>العالم، عملية </a:t>
            </a:r>
            <a:r>
              <a:rPr lang="ar-EG" sz="2000" b="1" dirty="0" smtClean="0">
                <a:latin typeface="Simplified Arabic" pitchFamily="18" charset="-78"/>
                <a:cs typeface="Simplified Arabic" pitchFamily="18" charset="-78"/>
              </a:rPr>
              <a:t>الاتصال </a:t>
            </a:r>
            <a:r>
              <a:rPr lang="ar-EG" sz="2000" b="1" dirty="0">
                <a:latin typeface="Simplified Arabic" pitchFamily="18" charset="-78"/>
                <a:cs typeface="Simplified Arabic" pitchFamily="18" charset="-78"/>
              </a:rPr>
              <a:t>الإعلاني، القاهرة: مكتبة النهضة المصرية، 2004.</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latin typeface="Simplified Arabic" pitchFamily="18" charset="-78"/>
                <a:cs typeface="Simplified Arabic" pitchFamily="18" charset="-78"/>
              </a:rPr>
              <a:t>.</a:t>
            </a:r>
          </a:p>
          <a:p>
            <a:pPr algn="just" rtl="1">
              <a:lnSpc>
                <a:spcPct val="150000"/>
              </a:lnSpc>
            </a:pPr>
            <a:endParaRPr lang="ar-EG" sz="2000" b="1" dirty="0" smtClean="0">
              <a:latin typeface="Simplified Arabic" pitchFamily="18" charset="-78"/>
              <a:cs typeface="Simplified Arabic" pitchFamily="18" charset="-78"/>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11541"/>
    </mc:Choice>
    <mc:Fallback xmlns="">
      <p:transition spd="slow" advTm="1154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252" y="0"/>
            <a:ext cx="12192000" cy="6873766"/>
          </a:xfrm>
          <a:prstGeom prst="rect">
            <a:avLst/>
          </a:prstGeom>
        </p:spPr>
      </p:pic>
      <p:sp>
        <p:nvSpPr>
          <p:cNvPr id="12" name="Right Triangle 11"/>
          <p:cNvSpPr/>
          <p:nvPr/>
        </p:nvSpPr>
        <p:spPr>
          <a:xfrm flipH="1">
            <a:off x="6510393" y="314444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3"/>
          <p:cNvSpPr/>
          <p:nvPr/>
        </p:nvSpPr>
        <p:spPr>
          <a:xfrm rot="16200000" flipV="1">
            <a:off x="-2061196" y="439276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58" y="194546"/>
            <a:ext cx="2580006" cy="1204686"/>
          </a:xfrm>
          <a:prstGeom prst="rect">
            <a:avLst/>
          </a:prstGeom>
        </p:spPr>
      </p:pic>
      <p:pic>
        <p:nvPicPr>
          <p:cNvPr id="17" name="Graphic 12">
            <a:extLst>
              <a:ext uri="{FF2B5EF4-FFF2-40B4-BE49-F238E27FC236}">
                <a16:creationId xmlns:a16="http://schemas.microsoft.com/office/drawing/2014/main" xmlns="" id="{6632DC9F-5757-0B8A-BF9A-324C5DCF66B9}"/>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576180" y="6168740"/>
            <a:ext cx="2279266" cy="384052"/>
          </a:xfrm>
          <a:prstGeom prst="rect">
            <a:avLst/>
          </a:prstGeom>
        </p:spPr>
      </p:pic>
      <p:sp>
        <p:nvSpPr>
          <p:cNvPr id="18" name="TextBox 17">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529"/>
    </mc:Choice>
    <mc:Fallback xmlns="">
      <p:transition spd="slow" advTm="1552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B21801-6B4D-4FE6-9834-B14862023296}"/>
</file>

<file path=customXml/itemProps2.xml><?xml version="1.0" encoding="utf-8"?>
<ds:datastoreItem xmlns:ds="http://schemas.openxmlformats.org/officeDocument/2006/customXml" ds:itemID="{5E6951A2-7AA4-411B-9C31-DB4EC54DB098}"/>
</file>

<file path=customXml/itemProps3.xml><?xml version="1.0" encoding="utf-8"?>
<ds:datastoreItem xmlns:ds="http://schemas.openxmlformats.org/officeDocument/2006/customXml" ds:itemID="{24DC3E95-271D-49D1-8DD3-18C27B2DA821}"/>
</file>

<file path=docProps/app.xml><?xml version="1.0" encoding="utf-8"?>
<Properties xmlns="http://schemas.openxmlformats.org/officeDocument/2006/extended-properties" xmlns:vt="http://schemas.openxmlformats.org/officeDocument/2006/docPropsVTypes">
  <TotalTime>2589</TotalTime>
  <Words>2908</Words>
  <Application>Microsoft Office PowerPoint</Application>
  <PresentationFormat>Custom</PresentationFormat>
  <Paragraphs>285</Paragraphs>
  <Slides>45</Slides>
  <Notes>37</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181</cp:revision>
  <dcterms:created xsi:type="dcterms:W3CDTF">2023-04-29T09:08:23Z</dcterms:created>
  <dcterms:modified xsi:type="dcterms:W3CDTF">2025-01-08T19:40:14Z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