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1.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0.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6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480" r:id="rId2"/>
    <p:sldId id="313" r:id="rId3"/>
    <p:sldId id="482" r:id="rId4"/>
    <p:sldId id="483" r:id="rId5"/>
    <p:sldId id="484" r:id="rId6"/>
    <p:sldId id="485" r:id="rId7"/>
    <p:sldId id="487" r:id="rId8"/>
    <p:sldId id="488" r:id="rId9"/>
    <p:sldId id="489" r:id="rId10"/>
    <p:sldId id="490" r:id="rId11"/>
    <p:sldId id="491" r:id="rId12"/>
    <p:sldId id="492" r:id="rId13"/>
    <p:sldId id="528" r:id="rId14"/>
    <p:sldId id="493" r:id="rId15"/>
    <p:sldId id="494" r:id="rId16"/>
    <p:sldId id="495" r:id="rId17"/>
    <p:sldId id="497" r:id="rId18"/>
    <p:sldId id="499" r:id="rId19"/>
    <p:sldId id="498" r:id="rId20"/>
    <p:sldId id="501" r:id="rId21"/>
    <p:sldId id="502" r:id="rId22"/>
    <p:sldId id="505" r:id="rId23"/>
    <p:sldId id="529" r:id="rId24"/>
    <p:sldId id="530" r:id="rId25"/>
    <p:sldId id="506" r:id="rId26"/>
    <p:sldId id="507" r:id="rId27"/>
    <p:sldId id="508" r:id="rId28"/>
    <p:sldId id="524" r:id="rId29"/>
    <p:sldId id="531" r:id="rId30"/>
    <p:sldId id="532" r:id="rId31"/>
    <p:sldId id="525" r:id="rId32"/>
    <p:sldId id="526" r:id="rId33"/>
    <p:sldId id="538" r:id="rId34"/>
    <p:sldId id="503" r:id="rId35"/>
    <p:sldId id="533" r:id="rId36"/>
    <p:sldId id="534" r:id="rId37"/>
    <p:sldId id="535" r:id="rId38"/>
    <p:sldId id="536" r:id="rId39"/>
    <p:sldId id="537" r:id="rId40"/>
    <p:sldId id="527" r:id="rId41"/>
    <p:sldId id="539" r:id="rId42"/>
    <p:sldId id="542" r:id="rId43"/>
    <p:sldId id="540" r:id="rId44"/>
    <p:sldId id="541" r:id="rId45"/>
    <p:sldId id="543" r:id="rId46"/>
    <p:sldId id="544" r:id="rId47"/>
    <p:sldId id="545" r:id="rId48"/>
    <p:sldId id="546" r:id="rId49"/>
    <p:sldId id="547" r:id="rId50"/>
    <p:sldId id="548" r:id="rId51"/>
    <p:sldId id="549" r:id="rId52"/>
    <p:sldId id="551" r:id="rId53"/>
    <p:sldId id="550" r:id="rId54"/>
    <p:sldId id="510" r:id="rId55"/>
    <p:sldId id="511" r:id="rId56"/>
    <p:sldId id="552" r:id="rId57"/>
    <p:sldId id="554" r:id="rId58"/>
    <p:sldId id="553" r:id="rId59"/>
    <p:sldId id="512" r:id="rId60"/>
    <p:sldId id="555" r:id="rId61"/>
    <p:sldId id="556" r:id="rId62"/>
    <p:sldId id="557" r:id="rId63"/>
    <p:sldId id="558" r:id="rId64"/>
    <p:sldId id="513" r:id="rId65"/>
    <p:sldId id="514" r:id="rId66"/>
    <p:sldId id="515" r:id="rId67"/>
    <p:sldId id="559" r:id="rId68"/>
    <p:sldId id="560" r:id="rId69"/>
    <p:sldId id="516" r:id="rId70"/>
    <p:sldId id="561" r:id="rId71"/>
    <p:sldId id="517" r:id="rId72"/>
    <p:sldId id="562" r:id="rId73"/>
    <p:sldId id="518" r:id="rId74"/>
    <p:sldId id="519" r:id="rId75"/>
    <p:sldId id="520" r:id="rId76"/>
    <p:sldId id="521" r:id="rId77"/>
    <p:sldId id="349"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2"/>
            <p14:sldId id="483"/>
            <p14:sldId id="484"/>
            <p14:sldId id="485"/>
            <p14:sldId id="487"/>
            <p14:sldId id="488"/>
            <p14:sldId id="489"/>
            <p14:sldId id="490"/>
            <p14:sldId id="491"/>
            <p14:sldId id="492"/>
            <p14:sldId id="528"/>
            <p14:sldId id="493"/>
            <p14:sldId id="494"/>
            <p14:sldId id="495"/>
            <p14:sldId id="497"/>
            <p14:sldId id="499"/>
            <p14:sldId id="498"/>
            <p14:sldId id="501"/>
            <p14:sldId id="502"/>
            <p14:sldId id="505"/>
            <p14:sldId id="529"/>
            <p14:sldId id="530"/>
            <p14:sldId id="506"/>
            <p14:sldId id="507"/>
            <p14:sldId id="508"/>
            <p14:sldId id="524"/>
            <p14:sldId id="531"/>
            <p14:sldId id="532"/>
            <p14:sldId id="525"/>
            <p14:sldId id="526"/>
            <p14:sldId id="538"/>
            <p14:sldId id="503"/>
            <p14:sldId id="533"/>
            <p14:sldId id="534"/>
            <p14:sldId id="535"/>
            <p14:sldId id="536"/>
            <p14:sldId id="537"/>
            <p14:sldId id="527"/>
            <p14:sldId id="539"/>
            <p14:sldId id="542"/>
            <p14:sldId id="540"/>
            <p14:sldId id="541"/>
            <p14:sldId id="543"/>
            <p14:sldId id="544"/>
            <p14:sldId id="545"/>
            <p14:sldId id="546"/>
            <p14:sldId id="547"/>
            <p14:sldId id="548"/>
            <p14:sldId id="549"/>
            <p14:sldId id="551"/>
            <p14:sldId id="550"/>
            <p14:sldId id="510"/>
            <p14:sldId id="511"/>
            <p14:sldId id="552"/>
            <p14:sldId id="554"/>
            <p14:sldId id="553"/>
            <p14:sldId id="512"/>
            <p14:sldId id="555"/>
            <p14:sldId id="556"/>
            <p14:sldId id="557"/>
            <p14:sldId id="558"/>
            <p14:sldId id="513"/>
            <p14:sldId id="514"/>
            <p14:sldId id="515"/>
            <p14:sldId id="559"/>
            <p14:sldId id="560"/>
            <p14:sldId id="516"/>
            <p14:sldId id="561"/>
            <p14:sldId id="517"/>
            <p14:sldId id="562"/>
            <p14:sldId id="518"/>
            <p14:sldId id="519"/>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69"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customXml" Target="../customXml/item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85"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86"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48898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8932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33107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80413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50775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97899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1197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74042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11953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55225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1131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33458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96135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864261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5848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64201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95318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17207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926851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475937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068646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78033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78172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219008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67402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07115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682133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174939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370605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646630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219010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5802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698160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024620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595363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792355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812859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8864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276054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665587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601967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960149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7996416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0598512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934294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8037170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759650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5465317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55997715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33026355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4707585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4490868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68266327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72158580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614556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7275114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8596579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88432579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89992139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46351102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169032127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131072645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287795294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73</a:t>
            </a:fld>
            <a:endParaRPr lang="en-US"/>
          </a:p>
        </p:txBody>
      </p:sp>
    </p:spTree>
    <p:extLst>
      <p:ext uri="{BB962C8B-B14F-4D97-AF65-F5344CB8AC3E}">
        <p14:creationId xmlns:p14="http://schemas.microsoft.com/office/powerpoint/2010/main" val="216561093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74</a:t>
            </a:fld>
            <a:endParaRPr lang="en-US"/>
          </a:p>
        </p:txBody>
      </p:sp>
    </p:spTree>
    <p:extLst>
      <p:ext uri="{BB962C8B-B14F-4D97-AF65-F5344CB8AC3E}">
        <p14:creationId xmlns:p14="http://schemas.microsoft.com/office/powerpoint/2010/main" val="259860769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75</a:t>
            </a:fld>
            <a:endParaRPr lang="en-US"/>
          </a:p>
        </p:txBody>
      </p:sp>
    </p:spTree>
    <p:extLst>
      <p:ext uri="{BB962C8B-B14F-4D97-AF65-F5344CB8AC3E}">
        <p14:creationId xmlns:p14="http://schemas.microsoft.com/office/powerpoint/2010/main" val="38931870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76</a:t>
            </a:fld>
            <a:endParaRPr lang="en-US"/>
          </a:p>
        </p:txBody>
      </p:sp>
    </p:spTree>
    <p:extLst>
      <p:ext uri="{BB962C8B-B14F-4D97-AF65-F5344CB8AC3E}">
        <p14:creationId xmlns:p14="http://schemas.microsoft.com/office/powerpoint/2010/main" val="96287739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0.emf"/></Relationships>
</file>

<file path=ppt/slides/_rels/slide6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0.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23.jp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0" y="44959"/>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Prepared by Associate Professor. Ahmed Rageh Ismail</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912703" cy="707886"/>
          </a:xfrm>
          <a:prstGeom prst="rect">
            <a:avLst/>
          </a:prstGeom>
          <a:noFill/>
        </p:spPr>
        <p:txBody>
          <a:bodyPr wrap="none" rtlCol="0">
            <a:spAutoFit/>
          </a:bodyPr>
          <a:lstStyle/>
          <a:p>
            <a:r>
              <a:rPr lang="en-US" sz="2000" dirty="0">
                <a:solidFill>
                  <a:srgbClr val="262626"/>
                </a:solidFill>
                <a:latin typeface="Times New Roman" panose="02020603050405020304" pitchFamily="18" charset="0"/>
                <a:cs typeface="Times New Roman" panose="02020603050405020304" pitchFamily="18" charset="0"/>
              </a:rPr>
              <a:t>ENT 636</a:t>
            </a:r>
          </a:p>
          <a:p>
            <a:r>
              <a:rPr lang="en-US" sz="2000" dirty="0">
                <a:solidFill>
                  <a:srgbClr val="262626"/>
                </a:solidFill>
                <a:latin typeface="Times New Roman" panose="02020603050405020304" pitchFamily="18" charset="0"/>
                <a:cs typeface="Times New Roman" panose="02020603050405020304" pitchFamily="18" charset="0"/>
              </a:rPr>
              <a:t>Research Project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9361" y="1608216"/>
            <a:ext cx="8927614"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Choosing a research topic and</a:t>
            </a:r>
          </a:p>
          <a:p>
            <a:r>
              <a:rPr lang="en-US" sz="44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2"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9990" y="54079"/>
            <a:ext cx="3097992" cy="144655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85168"/>
            <a:ext cx="5547685" cy="3288320"/>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34520" y="2285168"/>
            <a:ext cx="11146305"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By the end of this chapter you should:</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 identify the characteristics of a good research topic;</a:t>
            </a:r>
          </a:p>
          <a:p>
            <a:r>
              <a:rPr lang="en-US" sz="2400" dirty="0">
                <a:solidFill>
                  <a:srgbClr val="262626"/>
                </a:solidFill>
                <a:latin typeface="Times New Roman" panose="02020603050405020304" pitchFamily="18" charset="0"/>
                <a:cs typeface="Times New Roman" panose="02020603050405020304" pitchFamily="18" charset="0"/>
              </a:rPr>
              <a:t>• generate and refine ideas to choose a suitable research topic;</a:t>
            </a:r>
          </a:p>
          <a:p>
            <a:r>
              <a:rPr lang="en-US" sz="2400" dirty="0">
                <a:solidFill>
                  <a:srgbClr val="262626"/>
                </a:solidFill>
                <a:latin typeface="Times New Roman" panose="02020603050405020304" pitchFamily="18" charset="0"/>
                <a:cs typeface="Times New Roman" panose="02020603050405020304" pitchFamily="18" charset="0"/>
              </a:rPr>
              <a:t>• express your research topic as a clear research question(s), and as an aim and objectives;</a:t>
            </a:r>
          </a:p>
          <a:p>
            <a:r>
              <a:rPr lang="en-US" sz="2400" dirty="0">
                <a:solidFill>
                  <a:srgbClr val="262626"/>
                </a:solidFill>
                <a:latin typeface="Times New Roman" panose="02020603050405020304" pitchFamily="18" charset="0"/>
                <a:cs typeface="Times New Roman" panose="02020603050405020304" pitchFamily="18" charset="0"/>
              </a:rPr>
              <a:t>• understand the relationship between the research question(s), research aim and research objectives;</a:t>
            </a:r>
          </a:p>
          <a:p>
            <a:r>
              <a:rPr lang="en-US" sz="2400" dirty="0">
                <a:solidFill>
                  <a:srgbClr val="262626"/>
                </a:solidFill>
                <a:latin typeface="Times New Roman" panose="02020603050405020304" pitchFamily="18" charset="0"/>
                <a:cs typeface="Times New Roman" panose="02020603050405020304" pitchFamily="18" charset="0"/>
              </a:rPr>
              <a:t>• recognize the role of theory in developing the research question(s),</a:t>
            </a:r>
          </a:p>
          <a:p>
            <a:r>
              <a:rPr lang="en-US" sz="2400" dirty="0">
                <a:solidFill>
                  <a:srgbClr val="262626"/>
                </a:solidFill>
                <a:latin typeface="Times New Roman" panose="02020603050405020304" pitchFamily="18" charset="0"/>
                <a:cs typeface="Times New Roman" panose="02020603050405020304" pitchFamily="18" charset="0"/>
              </a:rPr>
              <a:t>research aim and research objectives;</a:t>
            </a:r>
          </a:p>
          <a:p>
            <a:r>
              <a:rPr lang="en-US" sz="2400" dirty="0">
                <a:solidFill>
                  <a:srgbClr val="262626"/>
                </a:solidFill>
                <a:latin typeface="Times New Roman" panose="02020603050405020304" pitchFamily="18" charset="0"/>
                <a:cs typeface="Times New Roman" panose="02020603050405020304" pitchFamily="18" charset="0"/>
              </a:rPr>
              <a:t>• develop a written research proposal that outlines your proposed research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4051" y="0"/>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764845"/>
            <a:ext cx="5547685" cy="280864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73653" y="2764845"/>
            <a:ext cx="11407172"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Before you start your research, you need to have at least some idea of what you want to do. This is probably the most difficult, and yet the most important, part of your research project.</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If you are not clear about what you are going to research, it will be difficult to plan how you are going to research it..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Arriving at a clearly defined research topic is still likely to be iterative, involving you in a process of formulating, clarifying and re-formulating your research idea(s) until it becomes an acceptable and practical topic.</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6083"/>
            <a:ext cx="2305141" cy="1076343"/>
          </a:xfrm>
          <a:prstGeom prst="rect">
            <a:avLst/>
          </a:prstGeom>
        </p:spPr>
      </p:pic>
    </p:spTree>
    <p:extLst>
      <p:ext uri="{BB962C8B-B14F-4D97-AF65-F5344CB8AC3E}">
        <p14:creationId xmlns:p14="http://schemas.microsoft.com/office/powerpoint/2010/main" val="2378204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779838"/>
            <a:ext cx="5547685" cy="2793650"/>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779838"/>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Part of this process will involve you devising one or more research questions, a related aim and set of research objectives.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Once you are clear about your research topic, and the research question(s), aim and objectives that </a:t>
            </a:r>
            <a:r>
              <a:rPr lang="en-US" sz="2400" dirty="0" err="1">
                <a:solidFill>
                  <a:srgbClr val="262626"/>
                </a:solidFill>
                <a:latin typeface="Times New Roman" panose="02020603050405020304" pitchFamily="18" charset="0"/>
                <a:cs typeface="Times New Roman" panose="02020603050405020304" pitchFamily="18" charset="0"/>
              </a:rPr>
              <a:t>operationalise</a:t>
            </a:r>
            <a:r>
              <a:rPr lang="en-US" sz="2400" dirty="0">
                <a:solidFill>
                  <a:srgbClr val="262626"/>
                </a:solidFill>
                <a:latin typeface="Times New Roman" panose="02020603050405020304" pitchFamily="18" charset="0"/>
                <a:cs typeface="Times New Roman" panose="02020603050405020304" pitchFamily="18" charset="0"/>
              </a:rPr>
              <a:t> it, you will be better able to choose the most appropriate research strategy and data collection and analysis techniques;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processes involved in choosing your research topic and developing your research proposal will be time consuming. However, without spending time on this you are far less likely to achieve a successful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7026" y="9529"/>
            <a:ext cx="2305141" cy="1076343"/>
          </a:xfrm>
          <a:prstGeom prst="rect">
            <a:avLst/>
          </a:prstGeom>
        </p:spPr>
      </p:pic>
    </p:spTree>
    <p:extLst>
      <p:ext uri="{BB962C8B-B14F-4D97-AF65-F5344CB8AC3E}">
        <p14:creationId xmlns:p14="http://schemas.microsoft.com/office/powerpoint/2010/main" val="647372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50562"/>
            <a:ext cx="5547685" cy="5573488"/>
          </a:xfrm>
        </p:spPr>
      </p:pic>
      <p:sp>
        <p:nvSpPr>
          <p:cNvPr id="35" name="Photo Scrim"/>
          <p:cNvSpPr/>
          <p:nvPr/>
        </p:nvSpPr>
        <p:spPr>
          <a:xfrm>
            <a:off x="0" y="2841112"/>
            <a:ext cx="5547685" cy="2681814"/>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41112"/>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It is important to work on something that will sustain your interest throughout the months that you will need to complete it.</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Choosing your research project is a developmental exercise; not just in terms of generating</a:t>
            </a:r>
          </a:p>
          <a:p>
            <a:r>
              <a:rPr lang="en-US" sz="2400" dirty="0">
                <a:solidFill>
                  <a:srgbClr val="262626"/>
                </a:solidFill>
                <a:latin typeface="Times New Roman" panose="02020603050405020304" pitchFamily="18" charset="0"/>
                <a:cs typeface="Times New Roman" panose="02020603050405020304" pitchFamily="18" charset="0"/>
              </a:rPr>
              <a:t>and refining possible ideas and developing your research proposal, but also in terms of your</a:t>
            </a:r>
          </a:p>
          <a:p>
            <a:r>
              <a:rPr lang="en-US" sz="2400" dirty="0">
                <a:solidFill>
                  <a:srgbClr val="262626"/>
                </a:solidFill>
                <a:latin typeface="Times New Roman" panose="02020603050405020304" pitchFamily="18" charset="0"/>
                <a:cs typeface="Times New Roman" panose="02020603050405020304" pitchFamily="18" charset="0"/>
              </a:rPr>
              <a:t>self-development</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Undertaking a research project will involve engaging in personal reflectivity</a:t>
            </a:r>
          </a:p>
          <a:p>
            <a:r>
              <a:rPr lang="en-US" sz="2400" dirty="0">
                <a:solidFill>
                  <a:srgbClr val="262626"/>
                </a:solidFill>
                <a:latin typeface="Times New Roman" panose="02020603050405020304" pitchFamily="18" charset="0"/>
                <a:cs typeface="Times New Roman" panose="02020603050405020304" pitchFamily="18" charset="0"/>
              </a:rPr>
              <a:t>and reflexivity.</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160"/>
            <a:ext cx="2305141" cy="1076343"/>
          </a:xfrm>
          <a:prstGeom prst="rect">
            <a:avLst/>
          </a:prstGeom>
        </p:spPr>
      </p:pic>
    </p:spTree>
    <p:extLst>
      <p:ext uri="{BB962C8B-B14F-4D97-AF65-F5344CB8AC3E}">
        <p14:creationId xmlns:p14="http://schemas.microsoft.com/office/powerpoint/2010/main" val="2605469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899763"/>
            <a:ext cx="5547685" cy="2673725"/>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899763"/>
            <a:ext cx="11415964"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Lincoln et al. (2011) define reflexivity as ‘the process of reflecting critically on the</a:t>
            </a:r>
          </a:p>
          <a:p>
            <a:r>
              <a:rPr lang="en-US" sz="2400" dirty="0">
                <a:solidFill>
                  <a:srgbClr val="262626"/>
                </a:solidFill>
                <a:latin typeface="Times New Roman" panose="02020603050405020304" pitchFamily="18" charset="0"/>
                <a:cs typeface="Times New Roman" panose="02020603050405020304" pitchFamily="18" charset="0"/>
              </a:rPr>
              <a:t>self as researcher’. Research is like going on a journey.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is a journey that involves you making a number of decisions. Being reflexive will ensure</a:t>
            </a:r>
          </a:p>
          <a:p>
            <a:r>
              <a:rPr lang="en-US" sz="2400" dirty="0">
                <a:solidFill>
                  <a:srgbClr val="262626"/>
                </a:solidFill>
                <a:latin typeface="Times New Roman" panose="02020603050405020304" pitchFamily="18" charset="0"/>
                <a:cs typeface="Times New Roman" panose="02020603050405020304" pitchFamily="18" charset="0"/>
              </a:rPr>
              <a:t>you reflect on why you choose a research topic, why you prefer one research strategy over</a:t>
            </a:r>
          </a:p>
          <a:p>
            <a:r>
              <a:rPr lang="en-US" sz="2400" dirty="0">
                <a:solidFill>
                  <a:srgbClr val="262626"/>
                </a:solidFill>
                <a:latin typeface="Times New Roman" panose="02020603050405020304" pitchFamily="18" charset="0"/>
                <a:cs typeface="Times New Roman" panose="02020603050405020304" pitchFamily="18" charset="0"/>
              </a:rPr>
              <a:t>another, how you engage with those whom you wish to take part in your research, how</a:t>
            </a:r>
          </a:p>
          <a:p>
            <a:r>
              <a:rPr lang="en-US" sz="2400" dirty="0">
                <a:solidFill>
                  <a:srgbClr val="262626"/>
                </a:solidFill>
                <a:latin typeface="Times New Roman" panose="02020603050405020304" pitchFamily="18" charset="0"/>
                <a:cs typeface="Times New Roman" panose="02020603050405020304" pitchFamily="18" charset="0"/>
              </a:rPr>
              <a:t>you use the data they reveal to you, how you deal with any problems that confront you</a:t>
            </a:r>
          </a:p>
          <a:p>
            <a:r>
              <a:rPr lang="en-US" sz="2400" dirty="0">
                <a:solidFill>
                  <a:srgbClr val="262626"/>
                </a:solidFill>
                <a:latin typeface="Times New Roman" panose="02020603050405020304" pitchFamily="18" charset="0"/>
                <a:cs typeface="Times New Roman" panose="02020603050405020304" pitchFamily="18" charset="0"/>
              </a:rPr>
              <a:t>during your project, and so 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2036" y="16193"/>
            <a:ext cx="2305141" cy="1076343"/>
          </a:xfrm>
          <a:prstGeom prst="rect">
            <a:avLst/>
          </a:prstGeom>
        </p:spPr>
      </p:pic>
    </p:spTree>
    <p:extLst>
      <p:ext uri="{BB962C8B-B14F-4D97-AF65-F5344CB8AC3E}">
        <p14:creationId xmlns:p14="http://schemas.microsoft.com/office/powerpoint/2010/main" val="603316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905892"/>
            <a:ext cx="5547685" cy="266759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764" y="2905892"/>
            <a:ext cx="11460937"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It will allow you to surface any preconceived ideas that you may have about your topic and what you expect to find, and help you to be aware of your own biases.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Critical reflectivity may be approached not just through an introspective examination</a:t>
            </a:r>
          </a:p>
          <a:p>
            <a:r>
              <a:rPr lang="en-US" sz="2400" dirty="0">
                <a:solidFill>
                  <a:srgbClr val="262626"/>
                </a:solidFill>
                <a:latin typeface="Times New Roman" panose="02020603050405020304" pitchFamily="18" charset="0"/>
                <a:cs typeface="Times New Roman" panose="02020603050405020304" pitchFamily="18" charset="0"/>
              </a:rPr>
              <a:t>of the ways your attitudes and actions affect your role as researcher, but also in relation</a:t>
            </a:r>
          </a:p>
          <a:p>
            <a:r>
              <a:rPr lang="en-US" sz="2400" dirty="0">
                <a:solidFill>
                  <a:srgbClr val="262626"/>
                </a:solidFill>
                <a:latin typeface="Times New Roman" panose="02020603050405020304" pitchFamily="18" charset="0"/>
                <a:cs typeface="Times New Roman" panose="02020603050405020304" pitchFamily="18" charset="0"/>
              </a:rPr>
              <a:t>to the way broader social assumptions and context may influence it.</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Many preconceived ideas and personal biases have a social basis.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2755" y="37160"/>
            <a:ext cx="2305141" cy="1076343"/>
          </a:xfrm>
          <a:prstGeom prst="rect">
            <a:avLst/>
          </a:prstGeom>
        </p:spPr>
      </p:pic>
    </p:spTree>
    <p:extLst>
      <p:ext uri="{BB962C8B-B14F-4D97-AF65-F5344CB8AC3E}">
        <p14:creationId xmlns:p14="http://schemas.microsoft.com/office/powerpoint/2010/main" val="1418908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32700"/>
            <a:ext cx="5547685" cy="314078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11472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32700"/>
            <a:ext cx="11415964"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Appropriateness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scope of the research topic that you choose and the nature of the research proposal that you produce will need to meet the requirements of Midocean University.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 therefore need to check the assessment criteria for your research project and ensure that your choice of topic and the specification of your proposal will enable you to meet these criteria. If you are unsure, you should discuss any uncertainties with your supervisor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88346"/>
            <a:ext cx="2305141" cy="1076343"/>
          </a:xfrm>
          <a:prstGeom prst="rect">
            <a:avLst/>
          </a:prstGeom>
        </p:spPr>
      </p:pic>
    </p:spTree>
    <p:extLst>
      <p:ext uri="{BB962C8B-B14F-4D97-AF65-F5344CB8AC3E}">
        <p14:creationId xmlns:p14="http://schemas.microsoft.com/office/powerpoint/2010/main" val="669423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35067"/>
            <a:ext cx="5547685" cy="3138421"/>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71825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435067"/>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It will be important to use existing theory from the academic literature to inform your</a:t>
            </a:r>
          </a:p>
          <a:p>
            <a:r>
              <a:rPr lang="en-US" sz="2400" dirty="0">
                <a:solidFill>
                  <a:srgbClr val="262626"/>
                </a:solidFill>
                <a:latin typeface="Times New Roman" panose="02020603050405020304" pitchFamily="18" charset="0"/>
                <a:cs typeface="Times New Roman" panose="02020603050405020304" pitchFamily="18" charset="0"/>
              </a:rPr>
              <a:t>choice of research topic and in the development of your research proposal.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As part of your assessment criteria you are almost certain to be asked to consider the theoretical context of your research topic in your research proposal.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As we discussed earlier, using existing theory should help you to clarify your research topic and to inform your research question, aim and objectives.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Using theory should also help you to develop clear definitions of the concepts that you use in your research.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0201" y="28424"/>
            <a:ext cx="2305141" cy="1076343"/>
          </a:xfrm>
          <a:prstGeom prst="rect">
            <a:avLst/>
          </a:prstGeom>
        </p:spPr>
      </p:pic>
    </p:spTree>
    <p:extLst>
      <p:ext uri="{BB962C8B-B14F-4D97-AF65-F5344CB8AC3E}">
        <p14:creationId xmlns:p14="http://schemas.microsoft.com/office/powerpoint/2010/main" val="3267201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838962"/>
            <a:ext cx="5547685" cy="273452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03008" y="2838962"/>
            <a:ext cx="11415964"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It is also important that your topic will have symmetry of potential outcomes: that is,</a:t>
            </a:r>
          </a:p>
          <a:p>
            <a:r>
              <a:rPr lang="en-US" sz="2400" dirty="0">
                <a:solidFill>
                  <a:srgbClr val="262626"/>
                </a:solidFill>
                <a:latin typeface="Times New Roman" panose="02020603050405020304" pitchFamily="18" charset="0"/>
                <a:cs typeface="Times New Roman" panose="02020603050405020304" pitchFamily="18" charset="0"/>
              </a:rPr>
              <a:t>your results will be of similar value whatever you find out.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Without this symmetry you may spend a considerable amount of time researching your topic, only to find an answer of little importance.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Whatever the outcome, you need to ensure you have the scope to write an interesting project report.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5B3BF16-F865-45A3-7BC6-32B97E05D0A0}"/>
              </a:ext>
            </a:extLst>
          </p:cNvPr>
          <p:cNvPicPr>
            <a:picLocks noChangeAspect="1"/>
          </p:cNvPicPr>
          <p:nvPr/>
        </p:nvPicPr>
        <p:blipFill>
          <a:blip r:embed="rId4"/>
          <a:stretch>
            <a:fillRect/>
          </a:stretch>
        </p:blipFill>
        <p:spPr>
          <a:xfrm>
            <a:off x="4540713" y="1395540"/>
            <a:ext cx="6840305" cy="755970"/>
          </a:xfrm>
          <a:prstGeom prst="rect">
            <a:avLst/>
          </a:prstGeom>
        </p:spPr>
      </p:pic>
      <p:pic>
        <p:nvPicPr>
          <p:cNvPr id="7"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35006"/>
            <a:ext cx="2305141" cy="1076343"/>
          </a:xfrm>
          <a:prstGeom prst="rect">
            <a:avLst/>
          </a:prstGeom>
        </p:spPr>
      </p:pic>
    </p:spTree>
    <p:extLst>
      <p:ext uri="{BB962C8B-B14F-4D97-AF65-F5344CB8AC3E}">
        <p14:creationId xmlns:p14="http://schemas.microsoft.com/office/powerpoint/2010/main" val="2908071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032476"/>
            <a:ext cx="5547685" cy="3541012"/>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04931" y="2032476"/>
            <a:ext cx="11947159" cy="4524315"/>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Capability</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Your research topic must also be something you are capable of undertaking.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Capability can be considered in a variety of ways. At the personal level you need to feel comfortable that you have, or can develop, the skills that will be required to research the topic.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Hopefully, you will develop your research skills as part of undertaking your project, such</a:t>
            </a:r>
          </a:p>
          <a:p>
            <a:r>
              <a:rPr lang="en-US" sz="2400" dirty="0">
                <a:solidFill>
                  <a:srgbClr val="262626"/>
                </a:solidFill>
                <a:latin typeface="Times New Roman" panose="02020603050405020304" pitchFamily="18" charset="0"/>
                <a:cs typeface="Times New Roman" panose="02020603050405020304" pitchFamily="18" charset="0"/>
              </a:rPr>
              <a:t>as those related to data analysis.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However, some skills, for example, learning a new foreign language, may be impossible to acquire in the time you have available.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37E51F9-ABB1-5F28-FE81-7C3DC3359975}"/>
              </a:ext>
            </a:extLst>
          </p:cNvPr>
          <p:cNvPicPr>
            <a:picLocks noChangeAspect="1"/>
          </p:cNvPicPr>
          <p:nvPr/>
        </p:nvPicPr>
        <p:blipFill>
          <a:blip r:embed="rId4"/>
          <a:stretch>
            <a:fillRect/>
          </a:stretch>
        </p:blipFill>
        <p:spPr>
          <a:xfrm>
            <a:off x="9887512" y="65146"/>
            <a:ext cx="2304488" cy="1079086"/>
          </a:xfrm>
          <a:prstGeom prst="rect">
            <a:avLst/>
          </a:prstGeom>
        </p:spPr>
      </p:pic>
    </p:spTree>
    <p:extLst>
      <p:ext uri="{BB962C8B-B14F-4D97-AF65-F5344CB8AC3E}">
        <p14:creationId xmlns:p14="http://schemas.microsoft.com/office/powerpoint/2010/main" val="2669447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84965"/>
            <a:ext cx="5547685" cy="298852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584965"/>
            <a:ext cx="11415964"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Capability also means you must be reasonably certain of gaining access to any data you</a:t>
            </a:r>
          </a:p>
          <a:p>
            <a:r>
              <a:rPr lang="en-US" sz="2400" dirty="0">
                <a:solidFill>
                  <a:srgbClr val="262626"/>
                </a:solidFill>
                <a:latin typeface="Times New Roman" panose="02020603050405020304" pitchFamily="18" charset="0"/>
                <a:cs typeface="Times New Roman" panose="02020603050405020304" pitchFamily="18" charset="0"/>
              </a:rPr>
              <a:t>might need to collect.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Many people start with ideas where access to data will prove difficult. Certain, more sensitive topics, such as financial performance or decision making by senior managers, are potentially fascinating.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However, they may present considerable access problems. You should, therefore, discuss this with your project supervisor.</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DC72690-7483-D78B-A2C1-B935E6F96CE5}"/>
              </a:ext>
            </a:extLst>
          </p:cNvPr>
          <p:cNvPicPr>
            <a:picLocks noChangeAspect="1"/>
          </p:cNvPicPr>
          <p:nvPr/>
        </p:nvPicPr>
        <p:blipFill>
          <a:blip r:embed="rId4"/>
          <a:stretch>
            <a:fillRect/>
          </a:stretch>
        </p:blipFill>
        <p:spPr>
          <a:xfrm>
            <a:off x="9870580" y="34712"/>
            <a:ext cx="2304488" cy="1079086"/>
          </a:xfrm>
          <a:prstGeom prst="rect">
            <a:avLst/>
          </a:prstGeom>
        </p:spPr>
      </p:pic>
    </p:spTree>
    <p:extLst>
      <p:ext uri="{BB962C8B-B14F-4D97-AF65-F5344CB8AC3E}">
        <p14:creationId xmlns:p14="http://schemas.microsoft.com/office/powerpoint/2010/main" val="3947606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84965"/>
            <a:ext cx="5547685" cy="298852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584965"/>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Your ability to find the financial and time resources to undertake research on the topic</a:t>
            </a:r>
          </a:p>
          <a:p>
            <a:r>
              <a:rPr lang="en-US" sz="2400" dirty="0">
                <a:solidFill>
                  <a:srgbClr val="262626"/>
                </a:solidFill>
                <a:latin typeface="Times New Roman" panose="02020603050405020304" pitchFamily="18" charset="0"/>
                <a:cs typeface="Times New Roman" panose="02020603050405020304" pitchFamily="18" charset="0"/>
              </a:rPr>
              <a:t>will also affect your capability.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This relates, in part, to the concept of feasibility (will be discussed later). Some topics are unlikely to be possible to complete in the time allowed by your course of study. This may be because they require you to measure the impact of an intervention over a long time period or because of their complexity.</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Similarly, topics that are likely to require you to travel widely or use expensive equipment or specialist software not available at your university should also be disregarded unless financial resources permit.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F45E688-1463-8FBC-E775-347AE9BD11B9}"/>
              </a:ext>
            </a:extLst>
          </p:cNvPr>
          <p:cNvPicPr>
            <a:picLocks noChangeAspect="1"/>
          </p:cNvPicPr>
          <p:nvPr/>
        </p:nvPicPr>
        <p:blipFill>
          <a:blip r:embed="rId4"/>
          <a:stretch>
            <a:fillRect/>
          </a:stretch>
        </p:blipFill>
        <p:spPr>
          <a:xfrm>
            <a:off x="9832363" y="27898"/>
            <a:ext cx="2304488" cy="1079086"/>
          </a:xfrm>
          <a:prstGeom prst="rect">
            <a:avLst/>
          </a:prstGeom>
        </p:spPr>
      </p:pic>
    </p:spTree>
    <p:extLst>
      <p:ext uri="{BB962C8B-B14F-4D97-AF65-F5344CB8AC3E}">
        <p14:creationId xmlns:p14="http://schemas.microsoft.com/office/powerpoint/2010/main" val="3792431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66281B32-8BB2-6639-F053-09644DFF0BB5}"/>
              </a:ext>
            </a:extLst>
          </p:cNvPr>
          <p:cNvPicPr>
            <a:picLocks noChangeAspect="1"/>
          </p:cNvPicPr>
          <p:nvPr/>
        </p:nvPicPr>
        <p:blipFill>
          <a:blip r:embed="rId4"/>
          <a:stretch>
            <a:fillRect/>
          </a:stretch>
        </p:blipFill>
        <p:spPr>
          <a:xfrm>
            <a:off x="704905" y="183674"/>
            <a:ext cx="10445038" cy="6228004"/>
          </a:xfrm>
          <a:prstGeom prst="rect">
            <a:avLst/>
          </a:prstGeom>
        </p:spPr>
      </p:pic>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993450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65549"/>
            <a:ext cx="5547685" cy="3107939"/>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Generating and refining research topic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245036"/>
            <a:ext cx="11415964" cy="193899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If you have not been given a research idea there is a range of techniques that can be</a:t>
            </a:r>
          </a:p>
          <a:p>
            <a:r>
              <a:rPr lang="en-US" sz="2400" dirty="0">
                <a:solidFill>
                  <a:srgbClr val="262626"/>
                </a:solidFill>
                <a:latin typeface="Times New Roman" panose="02020603050405020304" pitchFamily="18" charset="0"/>
                <a:cs typeface="Times New Roman" panose="02020603050405020304" pitchFamily="18" charset="0"/>
              </a:rPr>
              <a:t>used to find and select a topic that you would like to research.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These can be divided into two groups: those that predominantly involve rational thinking and those that involve more creative thinking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4051" y="71922"/>
            <a:ext cx="2305141" cy="1076343"/>
          </a:xfrm>
          <a:prstGeom prst="rect">
            <a:avLst/>
          </a:prstGeom>
        </p:spPr>
      </p:pic>
    </p:spTree>
    <p:extLst>
      <p:ext uri="{BB962C8B-B14F-4D97-AF65-F5344CB8AC3E}">
        <p14:creationId xmlns:p14="http://schemas.microsoft.com/office/powerpoint/2010/main" val="2203735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More frequently used techniques for generating and refining research ideas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9971C07-9B3F-E8AC-5B48-AB33E3BF5614}"/>
              </a:ext>
            </a:extLst>
          </p:cNvPr>
          <p:cNvPicPr>
            <a:picLocks noChangeAspect="1"/>
          </p:cNvPicPr>
          <p:nvPr/>
        </p:nvPicPr>
        <p:blipFill>
          <a:blip r:embed="rId4"/>
          <a:stretch>
            <a:fillRect/>
          </a:stretch>
        </p:blipFill>
        <p:spPr>
          <a:xfrm>
            <a:off x="939142" y="2677562"/>
            <a:ext cx="10615501" cy="3038229"/>
          </a:xfrm>
          <a:prstGeom prst="rect">
            <a:avLst/>
          </a:prstGeom>
        </p:spPr>
      </p:pic>
      <p:pic>
        <p:nvPicPr>
          <p:cNvPr id="3" name="Picture 2">
            <a:extLst>
              <a:ext uri="{FF2B5EF4-FFF2-40B4-BE49-F238E27FC236}">
                <a16:creationId xmlns:a16="http://schemas.microsoft.com/office/drawing/2014/main" id="{1D568378-7E94-EAD4-D2EB-62495D44F8EC}"/>
              </a:ext>
            </a:extLst>
          </p:cNvPr>
          <p:cNvPicPr>
            <a:picLocks noChangeAspect="1"/>
          </p:cNvPicPr>
          <p:nvPr/>
        </p:nvPicPr>
        <p:blipFill>
          <a:blip r:embed="rId5"/>
          <a:stretch>
            <a:fillRect/>
          </a:stretch>
        </p:blipFill>
        <p:spPr>
          <a:xfrm>
            <a:off x="9915551" y="0"/>
            <a:ext cx="2304488" cy="1079086"/>
          </a:xfrm>
          <a:prstGeom prst="rect">
            <a:avLst/>
          </a:prstGeom>
        </p:spPr>
      </p:pic>
    </p:spTree>
    <p:extLst>
      <p:ext uri="{BB962C8B-B14F-4D97-AF65-F5344CB8AC3E}">
        <p14:creationId xmlns:p14="http://schemas.microsoft.com/office/powerpoint/2010/main" val="2979937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74498"/>
            <a:ext cx="5547685" cy="3298990"/>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7" y="2274498"/>
            <a:ext cx="11664073"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In my experience, it is usually better to use both rational and creative techniques. In order to do this you will need to have some understanding of the techniques and the ways in which they work. Therefore,  the possible ways they might be used to generate research ideas are discussed later.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These techniques will generate one of two outcomes:</a:t>
            </a:r>
          </a:p>
          <a:p>
            <a:r>
              <a:rPr lang="en-US" sz="2400" dirty="0">
                <a:solidFill>
                  <a:srgbClr val="262626"/>
                </a:solidFill>
                <a:latin typeface="Times New Roman" panose="02020603050405020304" pitchFamily="18" charset="0"/>
                <a:cs typeface="Times New Roman" panose="02020603050405020304" pitchFamily="18" charset="0"/>
              </a:rPr>
              <a:t>• one or more possible project ideas that you might undertake;</a:t>
            </a:r>
          </a:p>
          <a:p>
            <a:r>
              <a:rPr lang="en-US" sz="2400" dirty="0">
                <a:solidFill>
                  <a:srgbClr val="262626"/>
                </a:solidFill>
                <a:latin typeface="Times New Roman" panose="02020603050405020304" pitchFamily="18" charset="0"/>
                <a:cs typeface="Times New Roman" panose="02020603050405020304" pitchFamily="18" charset="0"/>
              </a:rPr>
              <a:t>• few ideas that relate to your interests. In this case you may want to revise the area in</a:t>
            </a:r>
          </a:p>
          <a:p>
            <a:r>
              <a:rPr lang="en-US" sz="2400" dirty="0">
                <a:solidFill>
                  <a:srgbClr val="262626"/>
                </a:solidFill>
                <a:latin typeface="Times New Roman" panose="02020603050405020304" pitchFamily="18" charset="0"/>
                <a:cs typeface="Times New Roman" panose="02020603050405020304" pitchFamily="18" charset="0"/>
              </a:rPr>
              <a:t>which you are interested, either by choosing another area or by refining and perhaps</a:t>
            </a:r>
          </a:p>
          <a:p>
            <a:r>
              <a:rPr lang="en-US" sz="2400" dirty="0">
                <a:solidFill>
                  <a:srgbClr val="262626"/>
                </a:solidFill>
                <a:latin typeface="Times New Roman" panose="02020603050405020304" pitchFamily="18" charset="0"/>
                <a:cs typeface="Times New Roman" panose="02020603050405020304" pitchFamily="18" charset="0"/>
              </a:rPr>
              <a:t>narrowing or widening your original area of interest. In either instance, it is suggested that you make some notes and arrange to talk to your supervisor.</a:t>
            </a:r>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341801F-436D-4BA1-3A66-6D731B754872}"/>
              </a:ext>
            </a:extLst>
          </p:cNvPr>
          <p:cNvPicPr>
            <a:picLocks noChangeAspect="1"/>
          </p:cNvPicPr>
          <p:nvPr/>
        </p:nvPicPr>
        <p:blipFill>
          <a:blip r:embed="rId4"/>
          <a:stretch>
            <a:fillRect/>
          </a:stretch>
        </p:blipFill>
        <p:spPr>
          <a:xfrm>
            <a:off x="9837542" y="25681"/>
            <a:ext cx="2304488" cy="1079086"/>
          </a:xfrm>
          <a:prstGeom prst="rect">
            <a:avLst/>
          </a:prstGeom>
        </p:spPr>
      </p:pic>
    </p:spTree>
    <p:extLst>
      <p:ext uri="{BB962C8B-B14F-4D97-AF65-F5344CB8AC3E}">
        <p14:creationId xmlns:p14="http://schemas.microsoft.com/office/powerpoint/2010/main" val="350519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909165"/>
            <a:ext cx="5547685" cy="266432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909165"/>
            <a:ext cx="11415964"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Examining your own strengths and interests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is important that you choose a topic in which you are likely to do well and, if possible,</a:t>
            </a:r>
          </a:p>
          <a:p>
            <a:r>
              <a:rPr lang="en-US" sz="2400" dirty="0">
                <a:solidFill>
                  <a:srgbClr val="262626"/>
                </a:solidFill>
                <a:latin typeface="Times New Roman" panose="02020603050405020304" pitchFamily="18" charset="0"/>
                <a:cs typeface="Times New Roman" panose="02020603050405020304" pitchFamily="18" charset="0"/>
              </a:rPr>
              <a:t>already have some academic knowledge. One way of doing this is to look at completed</a:t>
            </a:r>
          </a:p>
          <a:p>
            <a:r>
              <a:rPr lang="en-US" sz="2400" dirty="0">
                <a:solidFill>
                  <a:srgbClr val="262626"/>
                </a:solidFill>
                <a:latin typeface="Times New Roman" panose="02020603050405020304" pitchFamily="18" charset="0"/>
                <a:cs typeface="Times New Roman" panose="02020603050405020304" pitchFamily="18" charset="0"/>
              </a:rPr>
              <a:t>assignments for which you have received good grades. Many, if not most, of</a:t>
            </a:r>
          </a:p>
          <a:p>
            <a:r>
              <a:rPr lang="en-US" sz="2400" dirty="0">
                <a:solidFill>
                  <a:srgbClr val="262626"/>
                </a:solidFill>
                <a:latin typeface="Times New Roman" panose="02020603050405020304" pitchFamily="18" charset="0"/>
                <a:cs typeface="Times New Roman" panose="02020603050405020304" pitchFamily="18" charset="0"/>
              </a:rPr>
              <a:t>these assignments are likely to be in subject areas in which you have an interest. These</a:t>
            </a:r>
          </a:p>
          <a:p>
            <a:r>
              <a:rPr lang="en-US" sz="2400" dirty="0">
                <a:solidFill>
                  <a:srgbClr val="262626"/>
                </a:solidFill>
                <a:latin typeface="Times New Roman" panose="02020603050405020304" pitchFamily="18" charset="0"/>
                <a:cs typeface="Times New Roman" panose="02020603050405020304" pitchFamily="18" charset="0"/>
              </a:rPr>
              <a:t>assignments will provide you with subject areas in which to search and find a research</a:t>
            </a:r>
          </a:p>
          <a:p>
            <a:r>
              <a:rPr lang="en-US" sz="2400" dirty="0">
                <a:solidFill>
                  <a:srgbClr val="262626"/>
                </a:solidFill>
                <a:latin typeface="Times New Roman" panose="02020603050405020304" pitchFamily="18" charset="0"/>
                <a:cs typeface="Times New Roman" panose="02020603050405020304" pitchFamily="18" charset="0"/>
              </a:rPr>
              <a:t>idea. </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2787" y="112110"/>
            <a:ext cx="2305141" cy="1076343"/>
          </a:xfrm>
          <a:prstGeom prst="rect">
            <a:avLst/>
          </a:prstGeom>
        </p:spPr>
      </p:pic>
    </p:spTree>
    <p:extLst>
      <p:ext uri="{BB962C8B-B14F-4D97-AF65-F5344CB8AC3E}">
        <p14:creationId xmlns:p14="http://schemas.microsoft.com/office/powerpoint/2010/main" val="3283030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10905"/>
            <a:ext cx="5547685" cy="316258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410905"/>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Examining academic staff research interests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research area of academic staff at your university could be of interest for your own project. The subject area or areas taught by each member of staff are likely to demonstrate their particular research interests.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Try to get to know the publications and conference papers of your academic staff. These provide even more detail about the exact nature of their research interests. Working through this information may allow you to generate ideas for your own research and guide you to some initial reading to test this interest.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9967" y="43414"/>
            <a:ext cx="2305141" cy="1076343"/>
          </a:xfrm>
          <a:prstGeom prst="rect">
            <a:avLst/>
          </a:prstGeom>
        </p:spPr>
      </p:pic>
    </p:spTree>
    <p:extLst>
      <p:ext uri="{BB962C8B-B14F-4D97-AF65-F5344CB8AC3E}">
        <p14:creationId xmlns:p14="http://schemas.microsoft.com/office/powerpoint/2010/main" val="464106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394418"/>
            <a:ext cx="5547685" cy="3179070"/>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94418"/>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Looking at past project titles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Looking at past projects a useful way of generating research ideas. A common way of doing this is to scan a list of past project titles for anything that captures your imagination. Titles that look interesting or which grab your attention should be noted.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Based on this you can think of new ideas in the same general area that will enable you to provide fresh insights. Scanning actual research projects may also produce research ideas. However, you need to beware. The fact that a project you found is no guarantee of the quality of the arguments and observations it contains. </a:t>
            </a:r>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1B531F1-4933-0D78-1032-1D0BD56CADF2}"/>
              </a:ext>
            </a:extLst>
          </p:cNvPr>
          <p:cNvPicPr>
            <a:picLocks noChangeAspect="1"/>
          </p:cNvPicPr>
          <p:nvPr/>
        </p:nvPicPr>
        <p:blipFill>
          <a:blip r:embed="rId4"/>
          <a:stretch>
            <a:fillRect/>
          </a:stretch>
        </p:blipFill>
        <p:spPr>
          <a:xfrm>
            <a:off x="9887512" y="110739"/>
            <a:ext cx="2304488" cy="1079086"/>
          </a:xfrm>
          <a:prstGeom prst="rect">
            <a:avLst/>
          </a:prstGeom>
        </p:spPr>
      </p:pic>
    </p:spTree>
    <p:extLst>
      <p:ext uri="{BB962C8B-B14F-4D97-AF65-F5344CB8AC3E}">
        <p14:creationId xmlns:p14="http://schemas.microsoft.com/office/powerpoint/2010/main" val="16267737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394418"/>
            <a:ext cx="5547685" cy="3179070"/>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94418"/>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Discussion</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Colleagues, friends and university tutors are all potentially good sources of possible</a:t>
            </a:r>
          </a:p>
          <a:p>
            <a:r>
              <a:rPr lang="en-US" sz="2400" dirty="0">
                <a:solidFill>
                  <a:srgbClr val="262626"/>
                </a:solidFill>
                <a:latin typeface="Times New Roman" panose="02020603050405020304" pitchFamily="18" charset="0"/>
                <a:cs typeface="Times New Roman" panose="02020603050405020304" pitchFamily="18" charset="0"/>
              </a:rPr>
              <a:t>research ideas. Ideas can also be obtained by talking to people who work in, or have direct experience of, the topic area in which you are interested to develop a research idea. Self-employed people and small business owners may be useful to talk to depending on your proposed topic area.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is important that as well as discussing possible ideas you also make a note of them.</a:t>
            </a:r>
          </a:p>
          <a:p>
            <a:r>
              <a:rPr lang="en-US" sz="2400" dirty="0">
                <a:solidFill>
                  <a:srgbClr val="262626"/>
                </a:solidFill>
                <a:latin typeface="Times New Roman" panose="02020603050405020304" pitchFamily="18" charset="0"/>
                <a:cs typeface="Times New Roman" panose="02020603050405020304" pitchFamily="18" charset="0"/>
              </a:rPr>
              <a:t>What seemed like a good idea in the coffee shop may not be remembered quite so clearly</a:t>
            </a:r>
          </a:p>
          <a:p>
            <a:r>
              <a:rPr lang="en-US" sz="2400" dirty="0">
                <a:solidFill>
                  <a:srgbClr val="262626"/>
                </a:solidFill>
                <a:latin typeface="Times New Roman" panose="02020603050405020304" pitchFamily="18" charset="0"/>
                <a:cs typeface="Times New Roman" panose="02020603050405020304" pitchFamily="18" charset="0"/>
              </a:rPr>
              <a:t>after the following lecture!</a:t>
            </a:r>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FA66703-BEF2-DF5D-4C29-98A9862B08D1}"/>
              </a:ext>
            </a:extLst>
          </p:cNvPr>
          <p:cNvPicPr>
            <a:picLocks noChangeAspect="1"/>
          </p:cNvPicPr>
          <p:nvPr/>
        </p:nvPicPr>
        <p:blipFill>
          <a:blip r:embed="rId4"/>
          <a:stretch>
            <a:fillRect/>
          </a:stretch>
        </p:blipFill>
        <p:spPr>
          <a:xfrm>
            <a:off x="9830547" y="63615"/>
            <a:ext cx="2304488" cy="1079086"/>
          </a:xfrm>
          <a:prstGeom prst="rect">
            <a:avLst/>
          </a:prstGeom>
        </p:spPr>
      </p:pic>
    </p:spTree>
    <p:extLst>
      <p:ext uri="{BB962C8B-B14F-4D97-AF65-F5344CB8AC3E}">
        <p14:creationId xmlns:p14="http://schemas.microsoft.com/office/powerpoint/2010/main" val="3397249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24400"/>
            <a:ext cx="5547685" cy="314908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24400"/>
            <a:ext cx="11415964" cy="4524315"/>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Searching existing literature</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As part of your discussions, relevant literature may also be suggested. There are various</a:t>
            </a:r>
          </a:p>
          <a:p>
            <a:r>
              <a:rPr lang="en-US" sz="2400" dirty="0">
                <a:solidFill>
                  <a:srgbClr val="262626"/>
                </a:solidFill>
                <a:latin typeface="Times New Roman" panose="02020603050405020304" pitchFamily="18" charset="0"/>
                <a:cs typeface="Times New Roman" panose="02020603050405020304" pitchFamily="18" charset="0"/>
              </a:rPr>
              <a:t>types of literature that are of particular use for generating research ideas. These include:</a:t>
            </a:r>
          </a:p>
          <a:p>
            <a:r>
              <a:rPr lang="en-US" sz="2400" dirty="0">
                <a:solidFill>
                  <a:srgbClr val="262626"/>
                </a:solidFill>
                <a:latin typeface="Times New Roman" panose="02020603050405020304" pitchFamily="18" charset="0"/>
                <a:cs typeface="Times New Roman" panose="02020603050405020304" pitchFamily="18" charset="0"/>
              </a:rPr>
              <a:t>• articles in academic journals;</a:t>
            </a:r>
          </a:p>
          <a:p>
            <a:r>
              <a:rPr lang="en-US" sz="2400" dirty="0">
                <a:solidFill>
                  <a:srgbClr val="262626"/>
                </a:solidFill>
                <a:latin typeface="Times New Roman" panose="02020603050405020304" pitchFamily="18" charset="0"/>
                <a:cs typeface="Times New Roman" panose="02020603050405020304" pitchFamily="18" charset="0"/>
              </a:rPr>
              <a:t>• articles in professional journals;</a:t>
            </a:r>
          </a:p>
          <a:p>
            <a:r>
              <a:rPr lang="en-US" sz="2400" dirty="0">
                <a:solidFill>
                  <a:srgbClr val="262626"/>
                </a:solidFill>
                <a:latin typeface="Times New Roman" panose="02020603050405020304" pitchFamily="18" charset="0"/>
                <a:cs typeface="Times New Roman" panose="02020603050405020304" pitchFamily="18" charset="0"/>
              </a:rPr>
              <a:t>• reports;</a:t>
            </a:r>
          </a:p>
          <a:p>
            <a:r>
              <a:rPr lang="en-US" sz="2400" dirty="0">
                <a:solidFill>
                  <a:srgbClr val="262626"/>
                </a:solidFill>
                <a:latin typeface="Times New Roman" panose="02020603050405020304" pitchFamily="18" charset="0"/>
                <a:cs typeface="Times New Roman" panose="02020603050405020304" pitchFamily="18" charset="0"/>
              </a:rPr>
              <a:t>• books.</a:t>
            </a:r>
          </a:p>
          <a:p>
            <a:r>
              <a:rPr lang="en-US" sz="2400" dirty="0">
                <a:solidFill>
                  <a:srgbClr val="262626"/>
                </a:solidFill>
                <a:latin typeface="Times New Roman" panose="02020603050405020304" pitchFamily="18" charset="0"/>
                <a:cs typeface="Times New Roman" panose="02020603050405020304" pitchFamily="18" charset="0"/>
              </a:rPr>
              <a:t>Academic journal articles nearly always contain a section that reviews literature relevant</a:t>
            </a:r>
          </a:p>
          <a:p>
            <a:r>
              <a:rPr lang="en-US" sz="2400" dirty="0">
                <a:solidFill>
                  <a:srgbClr val="262626"/>
                </a:solidFill>
                <a:latin typeface="Times New Roman" panose="02020603050405020304" pitchFamily="18" charset="0"/>
                <a:cs typeface="Times New Roman" panose="02020603050405020304" pitchFamily="18" charset="0"/>
              </a:rPr>
              <a:t>to the article’s topic area. Given the nature of published research, such articles are generally highly specialized, focusing on a particular aspect of a entrepreneurship and innovation subject </a:t>
            </a:r>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CC6B900-334F-D47B-BC1C-77BFABC3F027}"/>
              </a:ext>
            </a:extLst>
          </p:cNvPr>
          <p:cNvPicPr>
            <a:picLocks noChangeAspect="1"/>
          </p:cNvPicPr>
          <p:nvPr/>
        </p:nvPicPr>
        <p:blipFill>
          <a:blip r:embed="rId4"/>
          <a:stretch>
            <a:fillRect/>
          </a:stretch>
        </p:blipFill>
        <p:spPr>
          <a:xfrm>
            <a:off x="9772403" y="94293"/>
            <a:ext cx="2304488" cy="1079086"/>
          </a:xfrm>
          <a:prstGeom prst="rect">
            <a:avLst/>
          </a:prstGeom>
        </p:spPr>
      </p:pic>
    </p:spTree>
    <p:extLst>
      <p:ext uri="{BB962C8B-B14F-4D97-AF65-F5344CB8AC3E}">
        <p14:creationId xmlns:p14="http://schemas.microsoft.com/office/powerpoint/2010/main" val="6287765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99350"/>
            <a:ext cx="5547685" cy="307413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99350"/>
            <a:ext cx="11415964" cy="4062651"/>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You will need to be prepared to undertake an extensive search lasting some hours (or even days) to find articles that might be helpful in generating research ideas related to your broader topic of interest. Useful online platform such as Google Scholar, </a:t>
            </a:r>
            <a:r>
              <a:rPr lang="en-US" sz="2400" dirty="0" err="1">
                <a:solidFill>
                  <a:srgbClr val="262626"/>
                </a:solidFill>
                <a:latin typeface="Times New Roman" panose="02020603050405020304" pitchFamily="18" charset="0"/>
                <a:cs typeface="Times New Roman" panose="02020603050405020304" pitchFamily="18" charset="0"/>
              </a:rPr>
              <a:t>Researchgate</a:t>
            </a:r>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Academia, etc.</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Of particular use, where you can find suitable ones, are academic review articles . Some</a:t>
            </a:r>
          </a:p>
          <a:p>
            <a:r>
              <a:rPr lang="en-US" sz="2400" dirty="0">
                <a:solidFill>
                  <a:srgbClr val="262626"/>
                </a:solidFill>
                <a:latin typeface="Times New Roman" panose="02020603050405020304" pitchFamily="18" charset="0"/>
                <a:cs typeface="Times New Roman" panose="02020603050405020304" pitchFamily="18" charset="0"/>
              </a:rPr>
              <a:t>journals only publish review articles – so look out for these! These articles contain a considered review of the state of knowledge in a particular topic area and are therefore likely to contain a wealth of ideas about that area. These ideas will act as pointers towards aspects where further research needs to be undertaken.</a:t>
            </a:r>
          </a:p>
          <a:p>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D04E6BC-7664-622D-03B2-B68DBD4AC11C}"/>
              </a:ext>
            </a:extLst>
          </p:cNvPr>
          <p:cNvPicPr>
            <a:picLocks noChangeAspect="1"/>
          </p:cNvPicPr>
          <p:nvPr/>
        </p:nvPicPr>
        <p:blipFill>
          <a:blip r:embed="rId4"/>
          <a:stretch>
            <a:fillRect/>
          </a:stretch>
        </p:blipFill>
        <p:spPr>
          <a:xfrm>
            <a:off x="9887512" y="110739"/>
            <a:ext cx="2304488" cy="1079086"/>
          </a:xfrm>
          <a:prstGeom prst="rect">
            <a:avLst/>
          </a:prstGeom>
        </p:spPr>
      </p:pic>
    </p:spTree>
    <p:extLst>
      <p:ext uri="{BB962C8B-B14F-4D97-AF65-F5344CB8AC3E}">
        <p14:creationId xmlns:p14="http://schemas.microsoft.com/office/powerpoint/2010/main" val="1752762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99350"/>
            <a:ext cx="5547685" cy="307413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99350"/>
            <a:ext cx="11415964" cy="4062651"/>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You will need to be prepared to undertake an extensive search lasting some hours (or even days) to find articles that might be helpful in generating research ideas related to your broader topic of interest. Useful online platform such as Google Scholar, </a:t>
            </a:r>
            <a:r>
              <a:rPr lang="en-US" sz="2400" dirty="0" err="1">
                <a:solidFill>
                  <a:srgbClr val="262626"/>
                </a:solidFill>
                <a:latin typeface="Times New Roman" panose="02020603050405020304" pitchFamily="18" charset="0"/>
                <a:cs typeface="Times New Roman" panose="02020603050405020304" pitchFamily="18" charset="0"/>
              </a:rPr>
              <a:t>Researchgate</a:t>
            </a:r>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Academia, etc.</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Of particular use, where you can find suitable ones, are academic review articles . Some</a:t>
            </a:r>
          </a:p>
          <a:p>
            <a:r>
              <a:rPr lang="en-US" sz="2400" dirty="0">
                <a:solidFill>
                  <a:srgbClr val="262626"/>
                </a:solidFill>
                <a:latin typeface="Times New Roman" panose="02020603050405020304" pitchFamily="18" charset="0"/>
                <a:cs typeface="Times New Roman" panose="02020603050405020304" pitchFamily="18" charset="0"/>
              </a:rPr>
              <a:t>journals only publish review articles – so look out for these! These articles contain a considered review of the state of knowledge in a particular topic area and are therefore likely to contain a wealth of ideas about that area. These ideas will act as pointers towards aspects where further research needs to be undertaken.</a:t>
            </a:r>
          </a:p>
          <a:p>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CCE2AF0-85E6-359F-01D4-C71EA85474A1}"/>
              </a:ext>
            </a:extLst>
          </p:cNvPr>
          <p:cNvPicPr>
            <a:picLocks noChangeAspect="1"/>
          </p:cNvPicPr>
          <p:nvPr/>
        </p:nvPicPr>
        <p:blipFill>
          <a:blip r:embed="rId4"/>
          <a:stretch>
            <a:fillRect/>
          </a:stretch>
        </p:blipFill>
        <p:spPr>
          <a:xfrm>
            <a:off x="9772403" y="139642"/>
            <a:ext cx="2304488" cy="1079086"/>
          </a:xfrm>
          <a:prstGeom prst="rect">
            <a:avLst/>
          </a:prstGeom>
        </p:spPr>
      </p:pic>
    </p:spTree>
    <p:extLst>
      <p:ext uri="{BB962C8B-B14F-4D97-AF65-F5344CB8AC3E}">
        <p14:creationId xmlns:p14="http://schemas.microsoft.com/office/powerpoint/2010/main" val="3833140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BE0EA15-C79E-4E77-D38D-401B4ACB8F36}"/>
              </a:ext>
            </a:extLst>
          </p:cNvPr>
          <p:cNvSpPr>
            <a:spLocks noGrp="1"/>
          </p:cNvSpPr>
          <p:nvPr>
            <p:ph type="pic" sz="quarter" idx="10"/>
          </p:nvPr>
        </p:nvSpPr>
        <p:spPr/>
        <p:txBody>
          <a:bodyPr/>
          <a:lstStyle/>
          <a:p>
            <a:endParaRPr lang="en-US"/>
          </a:p>
        </p:txBody>
      </p:sp>
      <p:pic>
        <p:nvPicPr>
          <p:cNvPr id="9" name="Picture 8">
            <a:extLst>
              <a:ext uri="{FF2B5EF4-FFF2-40B4-BE49-F238E27FC236}">
                <a16:creationId xmlns:a16="http://schemas.microsoft.com/office/drawing/2014/main" id="{5554B965-3EB8-4954-CEE6-D9B216A3DAF1}"/>
              </a:ext>
            </a:extLst>
          </p:cNvPr>
          <p:cNvPicPr>
            <a:picLocks noChangeAspect="1"/>
          </p:cNvPicPr>
          <p:nvPr/>
        </p:nvPicPr>
        <p:blipFill>
          <a:blip r:embed="rId2"/>
          <a:stretch>
            <a:fillRect/>
          </a:stretch>
        </p:blipFill>
        <p:spPr>
          <a:xfrm>
            <a:off x="2218544" y="953251"/>
            <a:ext cx="7365636" cy="1700008"/>
          </a:xfrm>
          <a:prstGeom prst="rect">
            <a:avLst/>
          </a:prstGeom>
        </p:spPr>
      </p:pic>
      <p:pic>
        <p:nvPicPr>
          <p:cNvPr id="11" name="Picture 10">
            <a:extLst>
              <a:ext uri="{FF2B5EF4-FFF2-40B4-BE49-F238E27FC236}">
                <a16:creationId xmlns:a16="http://schemas.microsoft.com/office/drawing/2014/main" id="{56839F68-30FE-7A14-E7E0-073243D04FBB}"/>
              </a:ext>
            </a:extLst>
          </p:cNvPr>
          <p:cNvPicPr>
            <a:picLocks noChangeAspect="1"/>
          </p:cNvPicPr>
          <p:nvPr/>
        </p:nvPicPr>
        <p:blipFill>
          <a:blip r:embed="rId3"/>
          <a:stretch>
            <a:fillRect/>
          </a:stretch>
        </p:blipFill>
        <p:spPr>
          <a:xfrm>
            <a:off x="2218543" y="3323556"/>
            <a:ext cx="7365635" cy="1762371"/>
          </a:xfrm>
          <a:prstGeom prst="rect">
            <a:avLst/>
          </a:prstGeom>
        </p:spPr>
      </p:pic>
    </p:spTree>
    <p:extLst>
      <p:ext uri="{BB962C8B-B14F-4D97-AF65-F5344CB8AC3E}">
        <p14:creationId xmlns:p14="http://schemas.microsoft.com/office/powerpoint/2010/main" val="1942365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01CF5D-1959-14A8-23AC-6437463465F0}"/>
              </a:ext>
            </a:extLst>
          </p:cNvPr>
          <p:cNvSpPr>
            <a:spLocks noGrp="1"/>
          </p:cNvSpPr>
          <p:nvPr>
            <p:ph type="pic" sz="quarter" idx="10"/>
          </p:nvPr>
        </p:nvSpPr>
        <p:spPr/>
        <p:txBody>
          <a:bodyPr/>
          <a:lstStyle/>
          <a:p>
            <a:endParaRPr lang="en-US"/>
          </a:p>
        </p:txBody>
      </p:sp>
      <p:pic>
        <p:nvPicPr>
          <p:cNvPr id="5" name="Picture 4">
            <a:extLst>
              <a:ext uri="{FF2B5EF4-FFF2-40B4-BE49-F238E27FC236}">
                <a16:creationId xmlns:a16="http://schemas.microsoft.com/office/drawing/2014/main" id="{ED0B6BAB-63A2-FE02-9FD9-FCE74E83D2FC}"/>
              </a:ext>
            </a:extLst>
          </p:cNvPr>
          <p:cNvPicPr>
            <a:picLocks noChangeAspect="1"/>
          </p:cNvPicPr>
          <p:nvPr/>
        </p:nvPicPr>
        <p:blipFill>
          <a:blip r:embed="rId2"/>
          <a:stretch>
            <a:fillRect/>
          </a:stretch>
        </p:blipFill>
        <p:spPr>
          <a:xfrm>
            <a:off x="2518862" y="577797"/>
            <a:ext cx="7154273" cy="1685717"/>
          </a:xfrm>
          <a:prstGeom prst="rect">
            <a:avLst/>
          </a:prstGeom>
        </p:spPr>
      </p:pic>
      <p:pic>
        <p:nvPicPr>
          <p:cNvPr id="7" name="Picture 6">
            <a:extLst>
              <a:ext uri="{FF2B5EF4-FFF2-40B4-BE49-F238E27FC236}">
                <a16:creationId xmlns:a16="http://schemas.microsoft.com/office/drawing/2014/main" id="{993EAA29-A5A6-3010-D2FF-8DB3C326C0A4}"/>
              </a:ext>
            </a:extLst>
          </p:cNvPr>
          <p:cNvPicPr>
            <a:picLocks noChangeAspect="1"/>
          </p:cNvPicPr>
          <p:nvPr/>
        </p:nvPicPr>
        <p:blipFill>
          <a:blip r:embed="rId3"/>
          <a:stretch>
            <a:fillRect/>
          </a:stretch>
        </p:blipFill>
        <p:spPr>
          <a:xfrm>
            <a:off x="2518862" y="2619262"/>
            <a:ext cx="7154273" cy="1619476"/>
          </a:xfrm>
          <a:prstGeom prst="rect">
            <a:avLst/>
          </a:prstGeom>
        </p:spPr>
      </p:pic>
      <p:pic>
        <p:nvPicPr>
          <p:cNvPr id="9" name="Picture 8">
            <a:extLst>
              <a:ext uri="{FF2B5EF4-FFF2-40B4-BE49-F238E27FC236}">
                <a16:creationId xmlns:a16="http://schemas.microsoft.com/office/drawing/2014/main" id="{A592B447-940C-ADEE-9E52-67FF1EACDC92}"/>
              </a:ext>
            </a:extLst>
          </p:cNvPr>
          <p:cNvPicPr>
            <a:picLocks noChangeAspect="1"/>
          </p:cNvPicPr>
          <p:nvPr/>
        </p:nvPicPr>
        <p:blipFill>
          <a:blip r:embed="rId4"/>
          <a:stretch>
            <a:fillRect/>
          </a:stretch>
        </p:blipFill>
        <p:spPr>
          <a:xfrm>
            <a:off x="2518861" y="4653091"/>
            <a:ext cx="7154273" cy="1685716"/>
          </a:xfrm>
          <a:prstGeom prst="rect">
            <a:avLst/>
          </a:prstGeom>
        </p:spPr>
      </p:pic>
    </p:spTree>
    <p:extLst>
      <p:ext uri="{BB962C8B-B14F-4D97-AF65-F5344CB8AC3E}">
        <p14:creationId xmlns:p14="http://schemas.microsoft.com/office/powerpoint/2010/main" val="5619882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083525"/>
            <a:ext cx="5547685" cy="248996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83525"/>
            <a:ext cx="11415964" cy="193899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Scanning the media</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Keeping up to date with items in the news can be a very rich source of ideas.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Example: Sustainable entrepreneurship </a:t>
            </a:r>
            <a:endParaRPr lang="en-US"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10550-BDCF-98AB-176F-F3DE73FB8B6B}"/>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7"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6950" y="141013"/>
            <a:ext cx="2305141" cy="1076343"/>
          </a:xfrm>
          <a:prstGeom prst="rect">
            <a:avLst/>
          </a:prstGeom>
        </p:spPr>
      </p:pic>
    </p:spTree>
    <p:extLst>
      <p:ext uri="{BB962C8B-B14F-4D97-AF65-F5344CB8AC3E}">
        <p14:creationId xmlns:p14="http://schemas.microsoft.com/office/powerpoint/2010/main" val="4089991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964042"/>
            <a:ext cx="5547685" cy="260944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964042"/>
            <a:ext cx="11415964"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Keeping a notebook of your ideas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One of the more creative techniques that we all use is to keep a notebook of ideas. This</a:t>
            </a:r>
          </a:p>
          <a:p>
            <a:r>
              <a:rPr lang="en-US" sz="2400" dirty="0">
                <a:solidFill>
                  <a:srgbClr val="262626"/>
                </a:solidFill>
                <a:latin typeface="Times New Roman" panose="02020603050405020304" pitchFamily="18" charset="0"/>
                <a:cs typeface="Times New Roman" panose="02020603050405020304" pitchFamily="18" charset="0"/>
              </a:rPr>
              <a:t>involves simply noting down any interesting research ideas as you think of them and, of</a:t>
            </a:r>
          </a:p>
          <a:p>
            <a:r>
              <a:rPr lang="en-US" sz="2400" dirty="0">
                <a:solidFill>
                  <a:srgbClr val="262626"/>
                </a:solidFill>
                <a:latin typeface="Times New Roman" panose="02020603050405020304" pitchFamily="18" charset="0"/>
                <a:cs typeface="Times New Roman" panose="02020603050405020304" pitchFamily="18" charset="0"/>
              </a:rPr>
              <a:t>equal importance, what sparked off your thought.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 can then pursue the idea using more rational thinking techniques later. Keep a notebook by your bed so you can jot down any flashes of inspiration that occur to you in the middle of the night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7"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4051" y="38119"/>
            <a:ext cx="2305141" cy="1076343"/>
          </a:xfrm>
          <a:prstGeom prst="rect">
            <a:avLst/>
          </a:prstGeom>
        </p:spPr>
      </p:pic>
    </p:spTree>
    <p:extLst>
      <p:ext uri="{BB962C8B-B14F-4D97-AF65-F5344CB8AC3E}">
        <p14:creationId xmlns:p14="http://schemas.microsoft.com/office/powerpoint/2010/main" val="5432623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964042"/>
            <a:ext cx="5547685" cy="260944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8759"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964042"/>
            <a:ext cx="11415964" cy="193899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Exploring personal preferences using past projects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One way to generate and evaluate possible project ideas is to explore your personal preferences by reading through a number of past project reports. To get started you need to search through these and select a number that you like and a number that you do not like.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7"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6950" y="94966"/>
            <a:ext cx="2305141" cy="1076343"/>
          </a:xfrm>
          <a:prstGeom prst="rect">
            <a:avLst/>
          </a:prstGeom>
        </p:spPr>
      </p:pic>
    </p:spTree>
    <p:extLst>
      <p:ext uri="{BB962C8B-B14F-4D97-AF65-F5344CB8AC3E}">
        <p14:creationId xmlns:p14="http://schemas.microsoft.com/office/powerpoint/2010/main" val="32393749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634262"/>
            <a:ext cx="5547685" cy="293922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8759"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34262"/>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For each project that you like, note down your first thoughts in response to each of the</a:t>
            </a:r>
          </a:p>
          <a:p>
            <a:r>
              <a:rPr lang="en-US" sz="2400" dirty="0">
                <a:solidFill>
                  <a:srgbClr val="262626"/>
                </a:solidFill>
                <a:latin typeface="Times New Roman" panose="02020603050405020304" pitchFamily="18" charset="0"/>
                <a:cs typeface="Times New Roman" panose="02020603050405020304" pitchFamily="18" charset="0"/>
              </a:rPr>
              <a:t>following questions:</a:t>
            </a:r>
          </a:p>
          <a:p>
            <a:r>
              <a:rPr lang="en-US" sz="2400" dirty="0">
                <a:solidFill>
                  <a:srgbClr val="262626"/>
                </a:solidFill>
                <a:latin typeface="Times New Roman" panose="02020603050405020304" pitchFamily="18" charset="0"/>
                <a:cs typeface="Times New Roman" panose="02020603050405020304" pitchFamily="18" charset="0"/>
              </a:rPr>
              <a:t>1 What do you like in general about the project?</a:t>
            </a:r>
          </a:p>
          <a:p>
            <a:r>
              <a:rPr lang="en-US" sz="2400" dirty="0">
                <a:solidFill>
                  <a:srgbClr val="262626"/>
                </a:solidFill>
                <a:latin typeface="Times New Roman" panose="02020603050405020304" pitchFamily="18" charset="0"/>
                <a:cs typeface="Times New Roman" panose="02020603050405020304" pitchFamily="18" charset="0"/>
              </a:rPr>
              <a:t>2 Why do you like the project?</a:t>
            </a:r>
          </a:p>
          <a:p>
            <a:r>
              <a:rPr lang="en-US" sz="2400" dirty="0">
                <a:solidFill>
                  <a:srgbClr val="262626"/>
                </a:solidFill>
                <a:latin typeface="Times New Roman" panose="02020603050405020304" pitchFamily="18" charset="0"/>
                <a:cs typeface="Times New Roman" panose="02020603050405020304" pitchFamily="18" charset="0"/>
              </a:rPr>
              <a:t>3 Which ideas in the project appeal to you?</a:t>
            </a:r>
          </a:p>
          <a:p>
            <a:r>
              <a:rPr lang="en-US" sz="2400" dirty="0">
                <a:solidFill>
                  <a:srgbClr val="262626"/>
                </a:solidFill>
                <a:latin typeface="Times New Roman" panose="02020603050405020304" pitchFamily="18" charset="0"/>
                <a:cs typeface="Times New Roman" panose="02020603050405020304" pitchFamily="18" charset="0"/>
              </a:rPr>
              <a:t>For each project that you do not like, note down your first thoughts in response to each</a:t>
            </a:r>
          </a:p>
          <a:p>
            <a:r>
              <a:rPr lang="en-US" sz="2400" dirty="0">
                <a:solidFill>
                  <a:srgbClr val="262626"/>
                </a:solidFill>
                <a:latin typeface="Times New Roman" panose="02020603050405020304" pitchFamily="18" charset="0"/>
                <a:cs typeface="Times New Roman" panose="02020603050405020304" pitchFamily="18" charset="0"/>
              </a:rPr>
              <a:t>of the following questions:</a:t>
            </a:r>
          </a:p>
          <a:p>
            <a:r>
              <a:rPr lang="en-US" sz="2400" dirty="0">
                <a:solidFill>
                  <a:srgbClr val="262626"/>
                </a:solidFill>
                <a:latin typeface="Times New Roman" panose="02020603050405020304" pitchFamily="18" charset="0"/>
                <a:cs typeface="Times New Roman" panose="02020603050405020304" pitchFamily="18" charset="0"/>
              </a:rPr>
              <a:t>1 What do you dislike in general about the project?</a:t>
            </a:r>
          </a:p>
          <a:p>
            <a:r>
              <a:rPr lang="en-US" sz="2400" dirty="0">
                <a:solidFill>
                  <a:srgbClr val="262626"/>
                </a:solidFill>
                <a:latin typeface="Times New Roman" panose="02020603050405020304" pitchFamily="18" charset="0"/>
                <a:cs typeface="Times New Roman" panose="02020603050405020304" pitchFamily="18" charset="0"/>
              </a:rPr>
              <a:t>2 Why do you dislike the project?</a:t>
            </a:r>
          </a:p>
          <a:p>
            <a:r>
              <a:rPr lang="en-US" sz="2400" dirty="0">
                <a:solidFill>
                  <a:srgbClr val="262626"/>
                </a:solidFill>
                <a:latin typeface="Times New Roman" panose="02020603050405020304" pitchFamily="18" charset="0"/>
                <a:cs typeface="Times New Roman" panose="02020603050405020304" pitchFamily="18" charset="0"/>
              </a:rPr>
              <a:t>3 Which ideas in the project do not appeal to you?</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7"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794" y="112110"/>
            <a:ext cx="2305141" cy="1076343"/>
          </a:xfrm>
          <a:prstGeom prst="rect">
            <a:avLst/>
          </a:prstGeom>
        </p:spPr>
      </p:pic>
    </p:spTree>
    <p:extLst>
      <p:ext uri="{BB962C8B-B14F-4D97-AF65-F5344CB8AC3E}">
        <p14:creationId xmlns:p14="http://schemas.microsoft.com/office/powerpoint/2010/main" val="1881507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40834"/>
            <a:ext cx="5547685" cy="3132654"/>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40834"/>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When you have completed this task, you may find it helpful to spend some time</a:t>
            </a:r>
          </a:p>
          <a:p>
            <a:r>
              <a:rPr lang="en-US" sz="2400" dirty="0">
                <a:solidFill>
                  <a:srgbClr val="262626"/>
                </a:solidFill>
                <a:latin typeface="Times New Roman" panose="02020603050405020304" pitchFamily="18" charset="0"/>
                <a:cs typeface="Times New Roman" panose="02020603050405020304" pitchFamily="18" charset="0"/>
              </a:rPr>
              <a:t>reflecting on each set of notes – for the projects you like and those you do not. By</a:t>
            </a:r>
          </a:p>
          <a:p>
            <a:r>
              <a:rPr lang="en-US" sz="2400" dirty="0">
                <a:solidFill>
                  <a:srgbClr val="262626"/>
                </a:solidFill>
                <a:latin typeface="Times New Roman" panose="02020603050405020304" pitchFamily="18" charset="0"/>
                <a:cs typeface="Times New Roman" panose="02020603050405020304" pitchFamily="18" charset="0"/>
              </a:rPr>
              <a:t>Reflecting on and thinking about each list you should begin to understand those project</a:t>
            </a:r>
          </a:p>
          <a:p>
            <a:r>
              <a:rPr lang="en-US" sz="2400" dirty="0">
                <a:solidFill>
                  <a:srgbClr val="262626"/>
                </a:solidFill>
                <a:latin typeface="Times New Roman" panose="02020603050405020304" pitchFamily="18" charset="0"/>
                <a:cs typeface="Times New Roman" panose="02020603050405020304" pitchFamily="18" charset="0"/>
              </a:rPr>
              <a:t>Characteristics that are important to you and with which you feel comfortable.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Of equal importance, you will have identified those with which you are uncomfortable and should avoid. This process has two benefits. Firstly, it may help you to generate possible research ideas. Secondly, you may use the project characteristics that emerge from exploring your personal preferences as parameters against which to evaluate possible research ideas.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35B41FC-2438-1D67-7D1F-E27010A4CA37}"/>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93342"/>
            <a:ext cx="2305141" cy="1076343"/>
          </a:xfrm>
          <a:prstGeom prst="rect">
            <a:avLst/>
          </a:prstGeom>
        </p:spPr>
      </p:pic>
    </p:spTree>
    <p:extLst>
      <p:ext uri="{BB962C8B-B14F-4D97-AF65-F5344CB8AC3E}">
        <p14:creationId xmlns:p14="http://schemas.microsoft.com/office/powerpoint/2010/main" val="27616960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42461"/>
            <a:ext cx="5547685" cy="3031027"/>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6" y="2542461"/>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Relevance trees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Relevance trees may also prove useful in generating research topics. In this instance, their</a:t>
            </a:r>
          </a:p>
          <a:p>
            <a:r>
              <a:rPr lang="en-US" sz="2400" dirty="0">
                <a:solidFill>
                  <a:srgbClr val="262626"/>
                </a:solidFill>
                <a:latin typeface="Times New Roman" panose="02020603050405020304" pitchFamily="18" charset="0"/>
                <a:cs typeface="Times New Roman" panose="02020603050405020304" pitchFamily="18" charset="0"/>
              </a:rPr>
              <a:t>use is similar to that of mind mapping in which you start with a broad concept from which you generate further (usually more specific) topics. Each of these topics forms a separate branch from which you can generate further, more detailed subbranches.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As you proceed down the sub-branches more ideas are generated and recorded.</a:t>
            </a:r>
          </a:p>
          <a:p>
            <a:r>
              <a:rPr lang="en-US" sz="2400" dirty="0">
                <a:solidFill>
                  <a:srgbClr val="262626"/>
                </a:solidFill>
                <a:latin typeface="Times New Roman" panose="02020603050405020304" pitchFamily="18" charset="0"/>
                <a:cs typeface="Times New Roman" panose="02020603050405020304" pitchFamily="18" charset="0"/>
              </a:rPr>
              <a:t>These can then be examined and a number selected and combined to provide a research</a:t>
            </a:r>
          </a:p>
          <a:p>
            <a:r>
              <a:rPr lang="en-US" sz="2400" dirty="0">
                <a:solidFill>
                  <a:srgbClr val="262626"/>
                </a:solidFill>
                <a:latin typeface="Times New Roman" panose="02020603050405020304" pitchFamily="18" charset="0"/>
                <a:cs typeface="Times New Roman" panose="02020603050405020304" pitchFamily="18" charset="0"/>
              </a:rPr>
              <a:t>idea. This technique is discussed in more detail later.</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6950" y="112110"/>
            <a:ext cx="2305141" cy="1076343"/>
          </a:xfrm>
          <a:prstGeom prst="rect">
            <a:avLst/>
          </a:prstGeom>
        </p:spPr>
      </p:pic>
    </p:spTree>
    <p:extLst>
      <p:ext uri="{BB962C8B-B14F-4D97-AF65-F5344CB8AC3E}">
        <p14:creationId xmlns:p14="http://schemas.microsoft.com/office/powerpoint/2010/main" val="933194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367060"/>
            <a:ext cx="5547685" cy="320642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184" y="2367060"/>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A relevance tree allows you to map out your initial ideas on a topic, in this case</a:t>
            </a:r>
          </a:p>
          <a:p>
            <a:r>
              <a:rPr lang="en-US" sz="2400" dirty="0">
                <a:solidFill>
                  <a:srgbClr val="262626"/>
                </a:solidFill>
                <a:latin typeface="Times New Roman" panose="02020603050405020304" pitchFamily="18" charset="0"/>
                <a:cs typeface="Times New Roman" panose="02020603050405020304" pitchFamily="18" charset="0"/>
              </a:rPr>
              <a:t>‘demand for transport’, and think through various sub-topics in order to help you</a:t>
            </a:r>
          </a:p>
          <a:p>
            <a:r>
              <a:rPr lang="en-US" sz="2400" dirty="0">
                <a:solidFill>
                  <a:srgbClr val="262626"/>
                </a:solidFill>
                <a:latin typeface="Times New Roman" panose="02020603050405020304" pitchFamily="18" charset="0"/>
                <a:cs typeface="Times New Roman" panose="02020603050405020304" pitchFamily="18" charset="0"/>
              </a:rPr>
              <a:t>identify a specific area to research. Here, TWO key factors are suggested as</a:t>
            </a:r>
          </a:p>
          <a:p>
            <a:r>
              <a:rPr lang="en-US" sz="2400" dirty="0">
                <a:solidFill>
                  <a:srgbClr val="262626"/>
                </a:solidFill>
                <a:latin typeface="Times New Roman" panose="02020603050405020304" pitchFamily="18" charset="0"/>
                <a:cs typeface="Times New Roman" panose="02020603050405020304" pitchFamily="18" charset="0"/>
              </a:rPr>
              <a:t>affecting ‘demand for transport’: ‘the individual’s ability to pay’ and the ‘need to</a:t>
            </a:r>
          </a:p>
          <a:p>
            <a:r>
              <a:rPr lang="en-US" sz="2400" dirty="0">
                <a:solidFill>
                  <a:srgbClr val="262626"/>
                </a:solidFill>
                <a:latin typeface="Times New Roman" panose="02020603050405020304" pitchFamily="18" charset="0"/>
                <a:cs typeface="Times New Roman" panose="02020603050405020304" pitchFamily="18" charset="0"/>
              </a:rPr>
              <a:t>travel’. Although a number of ideas are considered in response to the overall topic</a:t>
            </a:r>
          </a:p>
          <a:p>
            <a:r>
              <a:rPr lang="en-US" sz="2400" dirty="0">
                <a:solidFill>
                  <a:srgbClr val="262626"/>
                </a:solidFill>
                <a:latin typeface="Times New Roman" panose="02020603050405020304" pitchFamily="18" charset="0"/>
                <a:cs typeface="Times New Roman" panose="02020603050405020304" pitchFamily="18" charset="0"/>
              </a:rPr>
              <a:t>of ‘demand for transport’, the sub-topic of ‘work journeys’ as a branch from ‘need</a:t>
            </a:r>
          </a:p>
          <a:p>
            <a:r>
              <a:rPr lang="en-US" sz="2400" dirty="0">
                <a:solidFill>
                  <a:srgbClr val="262626"/>
                </a:solidFill>
                <a:latin typeface="Times New Roman" panose="02020603050405020304" pitchFamily="18" charset="0"/>
                <a:cs typeface="Times New Roman" panose="02020603050405020304" pitchFamily="18" charset="0"/>
              </a:rPr>
              <a:t>to travel’ appears to offer the best focus for a research project (this is placed in a</a:t>
            </a:r>
          </a:p>
          <a:p>
            <a:r>
              <a:rPr lang="en-US" sz="2400" dirty="0">
                <a:solidFill>
                  <a:srgbClr val="262626"/>
                </a:solidFill>
                <a:latin typeface="Times New Roman" panose="02020603050405020304" pitchFamily="18" charset="0"/>
                <a:cs typeface="Times New Roman" panose="02020603050405020304" pitchFamily="18" charset="0"/>
              </a:rPr>
              <a:t>circle). Thinking through a relevance tree, and perhaps adding notes regarding</a:t>
            </a:r>
          </a:p>
          <a:p>
            <a:r>
              <a:rPr lang="en-US" sz="2400" dirty="0">
                <a:solidFill>
                  <a:srgbClr val="262626"/>
                </a:solidFill>
                <a:latin typeface="Times New Roman" panose="02020603050405020304" pitchFamily="18" charset="0"/>
                <a:cs typeface="Times New Roman" panose="02020603050405020304" pitchFamily="18" charset="0"/>
              </a:rPr>
              <a:t>possible sources of information for each topic, can help you see whether your topic</a:t>
            </a:r>
          </a:p>
          <a:p>
            <a:r>
              <a:rPr lang="en-US" sz="2400" dirty="0">
                <a:solidFill>
                  <a:srgbClr val="262626"/>
                </a:solidFill>
                <a:latin typeface="Times New Roman" panose="02020603050405020304" pitchFamily="18" charset="0"/>
                <a:cs typeface="Times New Roman" panose="02020603050405020304" pitchFamily="18" charset="0"/>
              </a:rPr>
              <a:t>is too broad or too narrow to work as a dissertation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90185" y="45296"/>
            <a:ext cx="2305141" cy="1076343"/>
          </a:xfrm>
          <a:prstGeom prst="rect">
            <a:avLst/>
          </a:prstGeom>
        </p:spPr>
      </p:pic>
    </p:spTree>
    <p:extLst>
      <p:ext uri="{BB962C8B-B14F-4D97-AF65-F5344CB8AC3E}">
        <p14:creationId xmlns:p14="http://schemas.microsoft.com/office/powerpoint/2010/main" val="4159338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D503A90-652E-3A7E-35C1-FE9FDBEF1A1E}"/>
              </a:ext>
            </a:extLst>
          </p:cNvPr>
          <p:cNvPicPr>
            <a:picLocks noChangeAspect="1"/>
          </p:cNvPicPr>
          <p:nvPr/>
        </p:nvPicPr>
        <p:blipFill>
          <a:blip r:embed="rId4"/>
          <a:stretch>
            <a:fillRect/>
          </a:stretch>
        </p:blipFill>
        <p:spPr>
          <a:xfrm>
            <a:off x="1790952" y="464695"/>
            <a:ext cx="8642202" cy="5923658"/>
          </a:xfrm>
          <a:prstGeom prst="rect">
            <a:avLst/>
          </a:prstGeom>
        </p:spPr>
      </p:pic>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141013"/>
            <a:ext cx="2305141" cy="1076343"/>
          </a:xfrm>
          <a:prstGeom prst="rect">
            <a:avLst/>
          </a:prstGeom>
        </p:spPr>
      </p:pic>
    </p:spTree>
    <p:extLst>
      <p:ext uri="{BB962C8B-B14F-4D97-AF65-F5344CB8AC3E}">
        <p14:creationId xmlns:p14="http://schemas.microsoft.com/office/powerpoint/2010/main" val="1878057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20211"/>
            <a:ext cx="5547685" cy="3353277"/>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20211"/>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Brainstorming</a:t>
            </a:r>
          </a:p>
          <a:p>
            <a:r>
              <a:rPr lang="en-US" sz="2400" dirty="0">
                <a:solidFill>
                  <a:srgbClr val="262626"/>
                </a:solidFill>
                <a:latin typeface="Times New Roman" panose="02020603050405020304" pitchFamily="18" charset="0"/>
                <a:cs typeface="Times New Roman" panose="02020603050405020304" pitchFamily="18" charset="0"/>
              </a:rPr>
              <a:t>The technique of brainstorming can also be used to generate and refine research</a:t>
            </a:r>
          </a:p>
          <a:p>
            <a:r>
              <a:rPr lang="en-US" sz="2400" dirty="0">
                <a:solidFill>
                  <a:srgbClr val="262626"/>
                </a:solidFill>
                <a:latin typeface="Times New Roman" panose="02020603050405020304" pitchFamily="18" charset="0"/>
                <a:cs typeface="Times New Roman" panose="02020603050405020304" pitchFamily="18" charset="0"/>
              </a:rPr>
              <a:t>ideas. It is best undertaken with a group of people, although you can brainstorm on your</a:t>
            </a:r>
          </a:p>
          <a:p>
            <a:r>
              <a:rPr lang="en-US" sz="2400" dirty="0">
                <a:solidFill>
                  <a:srgbClr val="262626"/>
                </a:solidFill>
                <a:latin typeface="Times New Roman" panose="02020603050405020304" pitchFamily="18" charset="0"/>
                <a:cs typeface="Times New Roman" panose="02020603050405020304" pitchFamily="18" charset="0"/>
              </a:rPr>
              <a:t>own.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Brainstorming involves a number of stages:</a:t>
            </a:r>
          </a:p>
          <a:p>
            <a:r>
              <a:rPr lang="en-US" sz="2400" dirty="0">
                <a:solidFill>
                  <a:srgbClr val="262626"/>
                </a:solidFill>
                <a:latin typeface="Times New Roman" panose="02020603050405020304" pitchFamily="18" charset="0"/>
                <a:cs typeface="Times New Roman" panose="02020603050405020304" pitchFamily="18" charset="0"/>
              </a:rPr>
              <a:t>1 Defining the problem. This will focus on the sorts of ideas you are interested in – as</a:t>
            </a:r>
          </a:p>
          <a:p>
            <a:r>
              <a:rPr lang="en-US" sz="2400" dirty="0">
                <a:solidFill>
                  <a:srgbClr val="262626"/>
                </a:solidFill>
                <a:latin typeface="Times New Roman" panose="02020603050405020304" pitchFamily="18" charset="0"/>
                <a:cs typeface="Times New Roman" panose="02020603050405020304" pitchFamily="18" charset="0"/>
              </a:rPr>
              <a:t>precisely as possible. In the early stages of formulating a topic this may be as vague as,</a:t>
            </a:r>
          </a:p>
          <a:p>
            <a:r>
              <a:rPr lang="en-US" sz="2400" dirty="0">
                <a:solidFill>
                  <a:srgbClr val="262626"/>
                </a:solidFill>
                <a:latin typeface="Times New Roman" panose="02020603050405020304" pitchFamily="18" charset="0"/>
                <a:cs typeface="Times New Roman" panose="02020603050405020304" pitchFamily="18" charset="0"/>
              </a:rPr>
              <a:t>‘I am interested in social entrepreneurship but don’t know what to do for my research topic’.</a:t>
            </a:r>
          </a:p>
          <a:p>
            <a:r>
              <a:rPr lang="en-US" sz="2400" dirty="0">
                <a:solidFill>
                  <a:srgbClr val="262626"/>
                </a:solidFill>
                <a:latin typeface="Times New Roman" panose="02020603050405020304" pitchFamily="18" charset="0"/>
                <a:cs typeface="Times New Roman" panose="02020603050405020304" pitchFamily="18" charset="0"/>
              </a:rPr>
              <a:t>2 Asking for suggestions. These will relate to the problem.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6950" y="33762"/>
            <a:ext cx="2305141" cy="1076343"/>
          </a:xfrm>
          <a:prstGeom prst="rect">
            <a:avLst/>
          </a:prstGeom>
        </p:spPr>
      </p:pic>
    </p:spTree>
    <p:extLst>
      <p:ext uri="{BB962C8B-B14F-4D97-AF65-F5344CB8AC3E}">
        <p14:creationId xmlns:p14="http://schemas.microsoft.com/office/powerpoint/2010/main" val="23418003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42461"/>
            <a:ext cx="5547685" cy="3031027"/>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5" y="2542461"/>
            <a:ext cx="11657699"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3 Recording suggestions. As you record these you will need to observe the following rules:</a:t>
            </a:r>
          </a:p>
          <a:p>
            <a:r>
              <a:rPr lang="en-US" sz="2400" dirty="0">
                <a:solidFill>
                  <a:srgbClr val="262626"/>
                </a:solidFill>
                <a:latin typeface="Times New Roman" panose="02020603050405020304" pitchFamily="18" charset="0"/>
                <a:cs typeface="Times New Roman" panose="02020603050405020304" pitchFamily="18" charset="0"/>
              </a:rPr>
              <a:t>• No suggestion should be criticized or evaluated in any way before all ideas have been</a:t>
            </a:r>
          </a:p>
          <a:p>
            <a:r>
              <a:rPr lang="en-US" sz="2400" dirty="0">
                <a:solidFill>
                  <a:srgbClr val="262626"/>
                </a:solidFill>
                <a:latin typeface="Times New Roman" panose="02020603050405020304" pitchFamily="18" charset="0"/>
                <a:cs typeface="Times New Roman" panose="02020603050405020304" pitchFamily="18" charset="0"/>
              </a:rPr>
              <a:t>considered.</a:t>
            </a:r>
          </a:p>
          <a:p>
            <a:r>
              <a:rPr lang="en-US" sz="2400" dirty="0">
                <a:solidFill>
                  <a:srgbClr val="262626"/>
                </a:solidFill>
                <a:latin typeface="Times New Roman" panose="02020603050405020304" pitchFamily="18" charset="0"/>
                <a:cs typeface="Times New Roman" panose="02020603050405020304" pitchFamily="18" charset="0"/>
              </a:rPr>
              <a:t>• All suggestions, however wild, should be recorded and considered.</a:t>
            </a:r>
          </a:p>
          <a:p>
            <a:r>
              <a:rPr lang="en-US" sz="2400" dirty="0">
                <a:solidFill>
                  <a:srgbClr val="262626"/>
                </a:solidFill>
                <a:latin typeface="Times New Roman" panose="02020603050405020304" pitchFamily="18" charset="0"/>
                <a:cs typeface="Times New Roman" panose="02020603050405020304" pitchFamily="18" charset="0"/>
              </a:rPr>
              <a:t>• As many suggestions as possible should be recorded.</a:t>
            </a:r>
          </a:p>
          <a:p>
            <a:r>
              <a:rPr lang="en-US" sz="2400" dirty="0">
                <a:solidFill>
                  <a:srgbClr val="262626"/>
                </a:solidFill>
                <a:latin typeface="Times New Roman" panose="02020603050405020304" pitchFamily="18" charset="0"/>
                <a:cs typeface="Times New Roman" panose="02020603050405020304" pitchFamily="18" charset="0"/>
              </a:rPr>
              <a:t>4 Reviewing suggestions. You will seek to explore what is meant by each as you review</a:t>
            </a:r>
          </a:p>
          <a:p>
            <a:r>
              <a:rPr lang="en-US" sz="2400" dirty="0">
                <a:solidFill>
                  <a:srgbClr val="262626"/>
                </a:solidFill>
                <a:latin typeface="Times New Roman" panose="02020603050405020304" pitchFamily="18" charset="0"/>
                <a:cs typeface="Times New Roman" panose="02020603050405020304" pitchFamily="18" charset="0"/>
              </a:rPr>
              <a:t>these.</a:t>
            </a:r>
          </a:p>
          <a:p>
            <a:r>
              <a:rPr lang="en-US" sz="2400" dirty="0">
                <a:solidFill>
                  <a:srgbClr val="262626"/>
                </a:solidFill>
                <a:latin typeface="Times New Roman" panose="02020603050405020304" pitchFamily="18" charset="0"/>
                <a:cs typeface="Times New Roman" panose="02020603050405020304" pitchFamily="18" charset="0"/>
              </a:rPr>
              <a:t>5 Analyzing suggestions. Work through the list of ideas and decide which appeal to you</a:t>
            </a:r>
          </a:p>
          <a:p>
            <a:r>
              <a:rPr lang="en-US" sz="2400" dirty="0">
                <a:solidFill>
                  <a:srgbClr val="262626"/>
                </a:solidFill>
                <a:latin typeface="Times New Roman" panose="02020603050405020304" pitchFamily="18" charset="0"/>
                <a:cs typeface="Times New Roman" panose="02020603050405020304" pitchFamily="18" charset="0"/>
              </a:rPr>
              <a:t>most as research ideas and why.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pic>
        <p:nvPicPr>
          <p:cNvPr id="3" name="Picture 2">
            <a:extLst>
              <a:ext uri="{FF2B5EF4-FFF2-40B4-BE49-F238E27FC236}">
                <a16:creationId xmlns:a16="http://schemas.microsoft.com/office/drawing/2014/main" id="{187B94F6-B8E2-EF2A-35E0-29862ACD7149}"/>
              </a:ext>
            </a:extLst>
          </p:cNvPr>
          <p:cNvPicPr>
            <a:picLocks noChangeAspect="1"/>
          </p:cNvPicPr>
          <p:nvPr/>
        </p:nvPicPr>
        <p:blipFill>
          <a:blip r:embed="rId4"/>
          <a:stretch>
            <a:fillRect/>
          </a:stretch>
        </p:blipFill>
        <p:spPr>
          <a:xfrm>
            <a:off x="9884704" y="110739"/>
            <a:ext cx="2304488" cy="1079086"/>
          </a:xfrm>
          <a:prstGeom prst="rect">
            <a:avLst/>
          </a:prstGeom>
        </p:spPr>
      </p:pic>
    </p:spTree>
    <p:extLst>
      <p:ext uri="{BB962C8B-B14F-4D97-AF65-F5344CB8AC3E}">
        <p14:creationId xmlns:p14="http://schemas.microsoft.com/office/powerpoint/2010/main" val="14204505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42461"/>
            <a:ext cx="5547685" cy="3031027"/>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5" y="2542461"/>
            <a:ext cx="11657699"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Having generated a research idea you will need to refine it to choose a suitable topic and</a:t>
            </a:r>
          </a:p>
          <a:p>
            <a:r>
              <a:rPr lang="en-US" sz="2400" dirty="0">
                <a:solidFill>
                  <a:srgbClr val="262626"/>
                </a:solidFill>
                <a:latin typeface="Times New Roman" panose="02020603050405020304" pitchFamily="18" charset="0"/>
                <a:cs typeface="Times New Roman" panose="02020603050405020304" pitchFamily="18" charset="0"/>
              </a:rPr>
              <a:t>express it as a clear research question(s), an aim and objectives. This will involve searching</a:t>
            </a:r>
          </a:p>
          <a:p>
            <a:r>
              <a:rPr lang="en-US" sz="2400" dirty="0">
                <a:solidFill>
                  <a:srgbClr val="262626"/>
                </a:solidFill>
                <a:latin typeface="Times New Roman" panose="02020603050405020304" pitchFamily="18" charset="0"/>
                <a:cs typeface="Times New Roman" panose="02020603050405020304" pitchFamily="18" charset="0"/>
              </a:rPr>
              <a:t>for and evaluating literature and other related sources. Even if you searched the literature</a:t>
            </a:r>
          </a:p>
          <a:p>
            <a:r>
              <a:rPr lang="en-US" sz="2400" dirty="0">
                <a:solidFill>
                  <a:srgbClr val="262626"/>
                </a:solidFill>
                <a:latin typeface="Times New Roman" panose="02020603050405020304" pitchFamily="18" charset="0"/>
                <a:cs typeface="Times New Roman" panose="02020603050405020304" pitchFamily="18" charset="0"/>
              </a:rPr>
              <a:t>to generate your initial research idea, it is likely to be necessary to conduct another</a:t>
            </a:r>
          </a:p>
          <a:p>
            <a:r>
              <a:rPr lang="en-US" sz="2400" dirty="0">
                <a:solidFill>
                  <a:srgbClr val="262626"/>
                </a:solidFill>
                <a:latin typeface="Times New Roman" panose="02020603050405020304" pitchFamily="18" charset="0"/>
                <a:cs typeface="Times New Roman" panose="02020603050405020304" pitchFamily="18" charset="0"/>
              </a:rPr>
              <a:t>search of it in order to refine this idea into a workable research question.</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Once you have your initial research idea you can re-visit the literature with a much clearer focus to understand how this helps you to refine your research idea, choose your topic and to develop the research question(s), aim and set of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preliminary inquiry</a:t>
            </a:r>
          </a:p>
        </p:txBody>
      </p:sp>
      <p:pic>
        <p:nvPicPr>
          <p:cNvPr id="3" name="Picture 2">
            <a:extLst>
              <a:ext uri="{FF2B5EF4-FFF2-40B4-BE49-F238E27FC236}">
                <a16:creationId xmlns:a16="http://schemas.microsoft.com/office/drawing/2014/main" id="{57FD7642-1264-4A73-FF01-39AE97149B4A}"/>
              </a:ext>
            </a:extLst>
          </p:cNvPr>
          <p:cNvPicPr>
            <a:picLocks noChangeAspect="1"/>
          </p:cNvPicPr>
          <p:nvPr/>
        </p:nvPicPr>
        <p:blipFill>
          <a:blip r:embed="rId4"/>
          <a:stretch>
            <a:fillRect/>
          </a:stretch>
        </p:blipFill>
        <p:spPr>
          <a:xfrm>
            <a:off x="9884704" y="30723"/>
            <a:ext cx="2304488" cy="1079086"/>
          </a:xfrm>
          <a:prstGeom prst="rect">
            <a:avLst/>
          </a:prstGeom>
        </p:spPr>
      </p:pic>
    </p:spTree>
    <p:extLst>
      <p:ext uri="{BB962C8B-B14F-4D97-AF65-F5344CB8AC3E}">
        <p14:creationId xmlns:p14="http://schemas.microsoft.com/office/powerpoint/2010/main" val="129984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962187"/>
            <a:ext cx="5547685" cy="2611301"/>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5" y="2962187"/>
            <a:ext cx="11657699"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This search activity to refine, focus and </a:t>
            </a:r>
            <a:r>
              <a:rPr lang="en-US" sz="2400" dirty="0" err="1">
                <a:solidFill>
                  <a:srgbClr val="262626"/>
                </a:solidFill>
                <a:latin typeface="Times New Roman" panose="02020603050405020304" pitchFamily="18" charset="0"/>
                <a:cs typeface="Times New Roman" panose="02020603050405020304" pitchFamily="18" charset="0"/>
              </a:rPr>
              <a:t>operationalise</a:t>
            </a:r>
            <a:r>
              <a:rPr lang="en-US" sz="2400" dirty="0">
                <a:solidFill>
                  <a:srgbClr val="262626"/>
                </a:solidFill>
                <a:latin typeface="Times New Roman" panose="02020603050405020304" pitchFamily="18" charset="0"/>
                <a:cs typeface="Times New Roman" panose="02020603050405020304" pitchFamily="18" charset="0"/>
              </a:rPr>
              <a:t> your initial research idea into a</a:t>
            </a:r>
          </a:p>
          <a:p>
            <a:r>
              <a:rPr lang="en-US" sz="2400" dirty="0">
                <a:solidFill>
                  <a:srgbClr val="262626"/>
                </a:solidFill>
                <a:latin typeface="Times New Roman" panose="02020603050405020304" pitchFamily="18" charset="0"/>
                <a:cs typeface="Times New Roman" panose="02020603050405020304" pitchFamily="18" charset="0"/>
              </a:rPr>
              <a:t>suitable research topic and then into a research question(s), aim and objectives involves</a:t>
            </a:r>
          </a:p>
          <a:p>
            <a:r>
              <a:rPr lang="en-US" sz="2400" dirty="0">
                <a:solidFill>
                  <a:srgbClr val="262626"/>
                </a:solidFill>
                <a:latin typeface="Times New Roman" panose="02020603050405020304" pitchFamily="18" charset="0"/>
                <a:cs typeface="Times New Roman" panose="02020603050405020304" pitchFamily="18" charset="0"/>
              </a:rPr>
              <a:t>a preliminary inquiry or initial inquiry. This may lead to the first iteration of your critical</a:t>
            </a:r>
          </a:p>
          <a:p>
            <a:r>
              <a:rPr lang="en-US" sz="2400" dirty="0">
                <a:solidFill>
                  <a:srgbClr val="262626"/>
                </a:solidFill>
                <a:latin typeface="Times New Roman" panose="02020603050405020304" pitchFamily="18" charset="0"/>
                <a:cs typeface="Times New Roman" panose="02020603050405020304" pitchFamily="18" charset="0"/>
              </a:rPr>
              <a:t>literature review, or help to inform it.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For some researchers the preliminary inquiry may include informal discussions with</a:t>
            </a:r>
          </a:p>
          <a:p>
            <a:r>
              <a:rPr lang="en-US" sz="2400" dirty="0">
                <a:solidFill>
                  <a:srgbClr val="262626"/>
                </a:solidFill>
                <a:latin typeface="Times New Roman" panose="02020603050405020304" pitchFamily="18" charset="0"/>
                <a:cs typeface="Times New Roman" panose="02020603050405020304" pitchFamily="18" charset="0"/>
              </a:rPr>
              <a:t>people who have personal experience of and knowledge about your research ideas. It may</a:t>
            </a:r>
          </a:p>
          <a:p>
            <a:r>
              <a:rPr lang="en-US" sz="2400" dirty="0">
                <a:solidFill>
                  <a:srgbClr val="262626"/>
                </a:solidFill>
                <a:latin typeface="Times New Roman" panose="02020603050405020304" pitchFamily="18" charset="0"/>
                <a:cs typeface="Times New Roman" panose="02020603050405020304" pitchFamily="18" charset="0"/>
              </a:rPr>
              <a:t>also involve gaining a good understanding of your host organization.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preliminary inquiry</a:t>
            </a:r>
          </a:p>
        </p:txBody>
      </p:sp>
      <p:pic>
        <p:nvPicPr>
          <p:cNvPr id="3" name="Picture 2">
            <a:extLst>
              <a:ext uri="{FF2B5EF4-FFF2-40B4-BE49-F238E27FC236}">
                <a16:creationId xmlns:a16="http://schemas.microsoft.com/office/drawing/2014/main" id="{D06F8C5E-32BF-91C0-BED1-BA2AF3E005F9}"/>
              </a:ext>
            </a:extLst>
          </p:cNvPr>
          <p:cNvPicPr>
            <a:picLocks noChangeAspect="1"/>
          </p:cNvPicPr>
          <p:nvPr/>
        </p:nvPicPr>
        <p:blipFill>
          <a:blip r:embed="rId4"/>
          <a:stretch>
            <a:fillRect/>
          </a:stretch>
        </p:blipFill>
        <p:spPr>
          <a:xfrm>
            <a:off x="9884704" y="37467"/>
            <a:ext cx="2304488" cy="1079086"/>
          </a:xfrm>
          <a:prstGeom prst="rect">
            <a:avLst/>
          </a:prstGeom>
        </p:spPr>
      </p:pic>
    </p:spTree>
    <p:extLst>
      <p:ext uri="{BB962C8B-B14F-4D97-AF65-F5344CB8AC3E}">
        <p14:creationId xmlns:p14="http://schemas.microsoft.com/office/powerpoint/2010/main" val="14353350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1943537"/>
            <a:ext cx="5547685" cy="3629951"/>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6" y="1943537"/>
            <a:ext cx="11657699" cy="4893647"/>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Integrating ideas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Integrating ideas will help your research to have a clear purpose and direction.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‘Working up and narrowing down’ process is useful. It involves classifying each research idea first into its area, then its field, and finally the precise aspect in which you are interested.</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These represent an increasingly detailed description of the research idea. For example, your initial area, based on examining your coursework, might be accountancy. After searching through relevant journal articles and holding a discussion with colleagues this might become more focused on the field of financial accounting methods. After a further literature search and reading, and discussion with your project tutor you decide to focus on the aspect of activity-based costing.</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preliminary inquiry</a:t>
            </a:r>
          </a:p>
        </p:txBody>
      </p:sp>
      <p:pic>
        <p:nvPicPr>
          <p:cNvPr id="3" name="Picture 2">
            <a:extLst>
              <a:ext uri="{FF2B5EF4-FFF2-40B4-BE49-F238E27FC236}">
                <a16:creationId xmlns:a16="http://schemas.microsoft.com/office/drawing/2014/main" id="{7B6D0908-772A-D294-4EF0-C670856C36EF}"/>
              </a:ext>
            </a:extLst>
          </p:cNvPr>
          <p:cNvPicPr>
            <a:picLocks noChangeAspect="1"/>
          </p:cNvPicPr>
          <p:nvPr/>
        </p:nvPicPr>
        <p:blipFill>
          <a:blip r:embed="rId4"/>
          <a:stretch>
            <a:fillRect/>
          </a:stretch>
        </p:blipFill>
        <p:spPr>
          <a:xfrm>
            <a:off x="9772403" y="110739"/>
            <a:ext cx="2304488" cy="1079086"/>
          </a:xfrm>
          <a:prstGeom prst="rect">
            <a:avLst/>
          </a:prstGeom>
        </p:spPr>
      </p:pic>
    </p:spTree>
    <p:extLst>
      <p:ext uri="{BB962C8B-B14F-4D97-AF65-F5344CB8AC3E}">
        <p14:creationId xmlns:p14="http://schemas.microsoft.com/office/powerpoint/2010/main" val="22563862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40877"/>
            <a:ext cx="5547685" cy="3332611"/>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40877"/>
            <a:ext cx="11415964"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You will know when the process of generating and refining ideas is complete as you will</a:t>
            </a:r>
          </a:p>
          <a:p>
            <a:r>
              <a:rPr lang="en-US" sz="2400" dirty="0">
                <a:solidFill>
                  <a:srgbClr val="262626"/>
                </a:solidFill>
                <a:latin typeface="Times New Roman" panose="02020603050405020304" pitchFamily="18" charset="0"/>
                <a:cs typeface="Times New Roman" panose="02020603050405020304" pitchFamily="18" charset="0"/>
              </a:rPr>
              <a:t>be able to say, ‘I’d like to do some research on …’. At this point, you will have chosen</a:t>
            </a:r>
          </a:p>
          <a:p>
            <a:r>
              <a:rPr lang="en-US" sz="2400" dirty="0">
                <a:solidFill>
                  <a:srgbClr val="262626"/>
                </a:solidFill>
                <a:latin typeface="Times New Roman" panose="02020603050405020304" pitchFamily="18" charset="0"/>
                <a:cs typeface="Times New Roman" panose="02020603050405020304" pitchFamily="18" charset="0"/>
              </a:rPr>
              <a:t>your research topic based on a clearly defined research idea!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Obviously there is still a big gap between this and being able to start serious work on your research project. You will, however, be in position to develop your research proposal, commencing with expressing your research topic as a research question(s), related research aim and set of research objectives.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C8E329A6-5416-2CFB-BB14-2A155D45737D}"/>
              </a:ext>
            </a:extLst>
          </p:cNvPr>
          <p:cNvPicPr>
            <a:picLocks noChangeAspect="1"/>
          </p:cNvPicPr>
          <p:nvPr/>
        </p:nvPicPr>
        <p:blipFill>
          <a:blip r:embed="rId4"/>
          <a:stretch>
            <a:fillRect/>
          </a:stretch>
        </p:blipFill>
        <p:spPr>
          <a:xfrm>
            <a:off x="9884704" y="139642"/>
            <a:ext cx="2304488" cy="1079086"/>
          </a:xfrm>
          <a:prstGeom prst="rect">
            <a:avLst/>
          </a:prstGeom>
        </p:spPr>
      </p:pic>
    </p:spTree>
    <p:extLst>
      <p:ext uri="{BB962C8B-B14F-4D97-AF65-F5344CB8AC3E}">
        <p14:creationId xmlns:p14="http://schemas.microsoft.com/office/powerpoint/2010/main" val="24984890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101063"/>
            <a:ext cx="5547685" cy="3472425"/>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4853" y="2101063"/>
            <a:ext cx="11827238" cy="4524315"/>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Expressing your topic as a research question(s)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will be important for you to express your research topic as a clearly defined research</a:t>
            </a:r>
          </a:p>
          <a:p>
            <a:r>
              <a:rPr lang="en-US" sz="2400" dirty="0">
                <a:solidFill>
                  <a:srgbClr val="262626"/>
                </a:solidFill>
                <a:latin typeface="Times New Roman" panose="02020603050405020304" pitchFamily="18" charset="0"/>
                <a:cs typeface="Times New Roman" panose="02020603050405020304" pitchFamily="18" charset="0"/>
              </a:rPr>
              <a:t>question before commencing the research process. You are likely to be required to include a research question in your written research proposal. The importance of creating a clearly defined research question cannot be overemphasized. A research question will allow you to say what the issue or problem is that you wish to study and what your research project will seek to find out, explain and answer.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One of the key criteria of your research success will be whether you have developed a set of clear conclusions from the data you have collected. The extent to which you can do that will be determined largely by the clarity with which you have posed your research question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A094BB5C-E684-FF92-67DC-BAE4FFD30315}"/>
              </a:ext>
            </a:extLst>
          </p:cNvPr>
          <p:cNvPicPr>
            <a:picLocks noChangeAspect="1"/>
          </p:cNvPicPr>
          <p:nvPr/>
        </p:nvPicPr>
        <p:blipFill>
          <a:blip r:embed="rId4"/>
          <a:stretch>
            <a:fillRect/>
          </a:stretch>
        </p:blipFill>
        <p:spPr>
          <a:xfrm>
            <a:off x="9912496" y="26233"/>
            <a:ext cx="2304488" cy="1079086"/>
          </a:xfrm>
          <a:prstGeom prst="rect">
            <a:avLst/>
          </a:prstGeom>
        </p:spPr>
      </p:pic>
    </p:spTree>
    <p:extLst>
      <p:ext uri="{BB962C8B-B14F-4D97-AF65-F5344CB8AC3E}">
        <p14:creationId xmlns:p14="http://schemas.microsoft.com/office/powerpoint/2010/main" val="2108521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7530CB2-A4E7-CE83-A2DA-46043A3EA9BD}"/>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BE4500B9-7D13-2B70-AD3A-0892DF53E89E}"/>
              </a:ext>
            </a:extLst>
          </p:cNvPr>
          <p:cNvPicPr>
            <a:picLocks noChangeAspect="1"/>
          </p:cNvPicPr>
          <p:nvPr/>
        </p:nvPicPr>
        <p:blipFill>
          <a:blip r:embed="rId2"/>
          <a:stretch>
            <a:fillRect/>
          </a:stretch>
        </p:blipFill>
        <p:spPr>
          <a:xfrm>
            <a:off x="979812" y="1169233"/>
            <a:ext cx="10232376" cy="4916773"/>
          </a:xfrm>
          <a:prstGeom prst="rect">
            <a:avLst/>
          </a:prstGeom>
        </p:spPr>
      </p:pic>
    </p:spTree>
    <p:extLst>
      <p:ext uri="{BB962C8B-B14F-4D97-AF65-F5344CB8AC3E}">
        <p14:creationId xmlns:p14="http://schemas.microsoft.com/office/powerpoint/2010/main" val="33084601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200246"/>
            <a:ext cx="5547685" cy="2373242"/>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200246"/>
            <a:ext cx="11415964" cy="230832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Defining research questions, rather like generating research ideas, is not a straightforward matter. A question that only prompts a descriptive answer – for example, ‘What is the proportion of business graduates start their own business?’ – is far easier to answer than: ‘Why are business graduates are more likely to start their own business?’ However, answering the first question is unlikely to satisfy your examining committee as it only needs description.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121690"/>
            <a:ext cx="2305141" cy="1076343"/>
          </a:xfrm>
          <a:prstGeom prst="rect">
            <a:avLst/>
          </a:prstGeom>
        </p:spPr>
      </p:pic>
    </p:spTree>
    <p:extLst>
      <p:ext uri="{BB962C8B-B14F-4D97-AF65-F5344CB8AC3E}">
        <p14:creationId xmlns:p14="http://schemas.microsoft.com/office/powerpoint/2010/main" val="7904912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40877"/>
            <a:ext cx="5547685" cy="3332611"/>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40877"/>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Questions may be divided into ones that are exploratory, descriptive, explanatory or</a:t>
            </a:r>
          </a:p>
          <a:p>
            <a:r>
              <a:rPr lang="en-US" sz="2400" dirty="0">
                <a:solidFill>
                  <a:srgbClr val="262626"/>
                </a:solidFill>
                <a:latin typeface="Times New Roman" panose="02020603050405020304" pitchFamily="18" charset="0"/>
                <a:cs typeface="Times New Roman" panose="02020603050405020304" pitchFamily="18" charset="0"/>
              </a:rPr>
              <a:t>evaluative.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Any research question you ask is likely to begin with or include either ‘What’, ‘When’, ‘Where’, ‘Who’, ‘Why’, or ‘How’. Each of these will lead to an answer that is partly descriptive and sometimes entirely descriptive, such as: ‘How much did the marketing campaign for the new range of products cost?’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Exploratory questions are likely to begin with ‘How’ or ‘What’. For example, ‘How has the corporate rebranding strategy affected consumer attitudes?’</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6F7FECEE-9E49-B18A-FC26-CC0D6E7BC131}"/>
              </a:ext>
            </a:extLst>
          </p:cNvPr>
          <p:cNvPicPr>
            <a:picLocks noChangeAspect="1"/>
          </p:cNvPicPr>
          <p:nvPr/>
        </p:nvPicPr>
        <p:blipFill>
          <a:blip r:embed="rId4"/>
          <a:stretch>
            <a:fillRect/>
          </a:stretch>
        </p:blipFill>
        <p:spPr>
          <a:xfrm>
            <a:off x="9884704" y="110739"/>
            <a:ext cx="2304488" cy="1079086"/>
          </a:xfrm>
          <a:prstGeom prst="rect">
            <a:avLst/>
          </a:prstGeom>
        </p:spPr>
      </p:pic>
    </p:spTree>
    <p:extLst>
      <p:ext uri="{BB962C8B-B14F-4D97-AF65-F5344CB8AC3E}">
        <p14:creationId xmlns:p14="http://schemas.microsoft.com/office/powerpoint/2010/main" val="42453638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39833"/>
            <a:ext cx="5547685" cy="3033655"/>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539833"/>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Questions that seek explanations will either commence with ‘Why’ or contain this word within the question. For example, a question may ask customers what they think about a new product and why they like or dislike it.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Questions that are evaluative are also likely to begin with ‘How’ or ‘What’ but unlike the ‘How much…?’ or ‘How has…?’ questions, an evaluative question might ask, ‘How effective was the marketing campaign for the new range of products?’ Another way of wording this type of question might be, ‘To what extent was the marketing campaign effective and why?’ We discuss further the relationship between ‘How’, ‘What’ and ‘Why’ questions later.</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49B3C24C-7982-F63F-4919-EDB568771BEC}"/>
              </a:ext>
            </a:extLst>
          </p:cNvPr>
          <p:cNvPicPr>
            <a:picLocks noChangeAspect="1"/>
          </p:cNvPicPr>
          <p:nvPr/>
        </p:nvPicPr>
        <p:blipFill>
          <a:blip r:embed="rId4"/>
          <a:stretch>
            <a:fillRect/>
          </a:stretch>
        </p:blipFill>
        <p:spPr>
          <a:xfrm>
            <a:off x="9823420" y="32037"/>
            <a:ext cx="2304488" cy="1079086"/>
          </a:xfrm>
          <a:prstGeom prst="rect">
            <a:avLst/>
          </a:prstGeom>
        </p:spPr>
      </p:pic>
    </p:spTree>
    <p:extLst>
      <p:ext uri="{BB962C8B-B14F-4D97-AF65-F5344CB8AC3E}">
        <p14:creationId xmlns:p14="http://schemas.microsoft.com/office/powerpoint/2010/main" val="1556935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E02D94-4C6A-EC62-369B-D64BA64D574D}"/>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C778B3F6-F184-03CD-20F0-3A4E09E1C007}"/>
              </a:ext>
            </a:extLst>
          </p:cNvPr>
          <p:cNvPicPr>
            <a:picLocks noChangeAspect="1"/>
          </p:cNvPicPr>
          <p:nvPr/>
        </p:nvPicPr>
        <p:blipFill>
          <a:blip r:embed="rId2"/>
          <a:stretch>
            <a:fillRect/>
          </a:stretch>
        </p:blipFill>
        <p:spPr>
          <a:xfrm>
            <a:off x="665591" y="1289154"/>
            <a:ext cx="10849292" cy="4347148"/>
          </a:xfrm>
          <a:prstGeom prst="rect">
            <a:avLst/>
          </a:prstGeom>
        </p:spPr>
      </p:pic>
    </p:spTree>
    <p:extLst>
      <p:ext uri="{BB962C8B-B14F-4D97-AF65-F5344CB8AC3E}">
        <p14:creationId xmlns:p14="http://schemas.microsoft.com/office/powerpoint/2010/main" val="31095187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39833"/>
            <a:ext cx="5547685" cy="3033655"/>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539833"/>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Writing a research aim and set of research objectives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As well as your research question, you may also be required to formulate a research aim.</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 research aim is a brief statement of the purpose of the research project. It is often written</a:t>
            </a:r>
          </a:p>
          <a:p>
            <a:r>
              <a:rPr lang="en-US" sz="2400" dirty="0">
                <a:solidFill>
                  <a:srgbClr val="262626"/>
                </a:solidFill>
                <a:latin typeface="Times New Roman" panose="02020603050405020304" pitchFamily="18" charset="0"/>
                <a:cs typeface="Times New Roman" panose="02020603050405020304" pitchFamily="18" charset="0"/>
              </a:rPr>
              <a:t>as a sentence stating what you intend to achieve through your research.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To illustrate this, the examples of research questions in the table below have been matched to their research aims. You will see the close relationship between these – one stated as a question, the other as an aim.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931195EA-5DDF-E600-15EA-FCADFC1A2D52}"/>
              </a:ext>
            </a:extLst>
          </p:cNvPr>
          <p:cNvPicPr>
            <a:picLocks noChangeAspect="1"/>
          </p:cNvPicPr>
          <p:nvPr/>
        </p:nvPicPr>
        <p:blipFill>
          <a:blip r:embed="rId4"/>
          <a:stretch>
            <a:fillRect/>
          </a:stretch>
        </p:blipFill>
        <p:spPr>
          <a:xfrm>
            <a:off x="9884704" y="139642"/>
            <a:ext cx="2304488" cy="1079086"/>
          </a:xfrm>
          <a:prstGeom prst="rect">
            <a:avLst/>
          </a:prstGeom>
        </p:spPr>
      </p:pic>
    </p:spTree>
    <p:extLst>
      <p:ext uri="{BB962C8B-B14F-4D97-AF65-F5344CB8AC3E}">
        <p14:creationId xmlns:p14="http://schemas.microsoft.com/office/powerpoint/2010/main" val="407825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17B26EA-C95E-614A-233E-71E7DB5BECB6}"/>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643CCF0B-7EA8-D035-3DC0-6982BB8CF7D8}"/>
              </a:ext>
            </a:extLst>
          </p:cNvPr>
          <p:cNvPicPr>
            <a:picLocks noChangeAspect="1"/>
          </p:cNvPicPr>
          <p:nvPr/>
        </p:nvPicPr>
        <p:blipFill>
          <a:blip r:embed="rId2"/>
          <a:stretch>
            <a:fillRect/>
          </a:stretch>
        </p:blipFill>
        <p:spPr>
          <a:xfrm>
            <a:off x="1316070" y="644577"/>
            <a:ext cx="9476848" cy="5531371"/>
          </a:xfrm>
          <a:prstGeom prst="rect">
            <a:avLst/>
          </a:prstGeom>
        </p:spPr>
      </p:pic>
    </p:spTree>
    <p:extLst>
      <p:ext uri="{BB962C8B-B14F-4D97-AF65-F5344CB8AC3E}">
        <p14:creationId xmlns:p14="http://schemas.microsoft.com/office/powerpoint/2010/main" val="17167812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71283"/>
            <a:ext cx="5547685" cy="3102205"/>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471283"/>
            <a:ext cx="11415964"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Your research question and research aim are complementary ways of saying what your</a:t>
            </a:r>
          </a:p>
          <a:p>
            <a:r>
              <a:rPr lang="en-US" sz="2400" dirty="0">
                <a:solidFill>
                  <a:srgbClr val="262626"/>
                </a:solidFill>
                <a:latin typeface="Times New Roman" panose="02020603050405020304" pitchFamily="18" charset="0"/>
                <a:cs typeface="Times New Roman" panose="02020603050405020304" pitchFamily="18" charset="0"/>
              </a:rPr>
              <a:t>research is about. However, neither gives sufficient detail about the steps you will need</a:t>
            </a:r>
          </a:p>
          <a:p>
            <a:r>
              <a:rPr lang="en-US" sz="2400" dirty="0">
                <a:solidFill>
                  <a:srgbClr val="262626"/>
                </a:solidFill>
                <a:latin typeface="Times New Roman" panose="02020603050405020304" pitchFamily="18" charset="0"/>
                <a:cs typeface="Times New Roman" panose="02020603050405020304" pitchFamily="18" charset="0"/>
              </a:rPr>
              <a:t>to take to answer your question and achieve your aim.</a:t>
            </a:r>
          </a:p>
          <a:p>
            <a:endParaRPr lang="en-US" sz="2400" dirty="0">
              <a:solidFill>
                <a:srgbClr val="262626"/>
              </a:solidFill>
              <a:latin typeface="Times New Roman" panose="02020603050405020304" pitchFamily="18" charset="0"/>
              <a:cs typeface="Times New Roman" panose="02020603050405020304" pitchFamily="18" charset="0"/>
            </a:endParaRP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To do this you will need to devise a set of investigative questions or research objectives.</a:t>
            </a:r>
          </a:p>
          <a:p>
            <a:r>
              <a:rPr lang="en-US" sz="2400" dirty="0">
                <a:solidFill>
                  <a:srgbClr val="262626"/>
                </a:solidFill>
                <a:latin typeface="Times New Roman" panose="02020603050405020304" pitchFamily="18" charset="0"/>
                <a:cs typeface="Times New Roman" panose="02020603050405020304" pitchFamily="18" charset="0"/>
              </a:rPr>
              <a:t>Your research question may be used to generate more detailed investigative questions, or</a:t>
            </a:r>
          </a:p>
          <a:p>
            <a:r>
              <a:rPr lang="en-US" sz="2400" dirty="0">
                <a:solidFill>
                  <a:srgbClr val="262626"/>
                </a:solidFill>
                <a:latin typeface="Times New Roman" panose="02020603050405020304" pitchFamily="18" charset="0"/>
                <a:cs typeface="Times New Roman" panose="02020603050405020304" pitchFamily="18" charset="0"/>
              </a:rPr>
              <a:t>you may use it as a base from which to write a set of research objectives. </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F3EEDBFF-A0C5-86E3-5DB6-94C309D74FB9}"/>
              </a:ext>
            </a:extLst>
          </p:cNvPr>
          <p:cNvPicPr>
            <a:picLocks noChangeAspect="1"/>
          </p:cNvPicPr>
          <p:nvPr/>
        </p:nvPicPr>
        <p:blipFill>
          <a:blip r:embed="rId4"/>
          <a:stretch>
            <a:fillRect/>
          </a:stretch>
        </p:blipFill>
        <p:spPr>
          <a:xfrm>
            <a:off x="9884704" y="110739"/>
            <a:ext cx="2304488" cy="1079086"/>
          </a:xfrm>
          <a:prstGeom prst="rect">
            <a:avLst/>
          </a:prstGeom>
        </p:spPr>
      </p:pic>
    </p:spTree>
    <p:extLst>
      <p:ext uri="{BB962C8B-B14F-4D97-AF65-F5344CB8AC3E}">
        <p14:creationId xmlns:p14="http://schemas.microsoft.com/office/powerpoint/2010/main" val="203026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93725"/>
            <a:ext cx="5547685" cy="327976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93725"/>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Objectives are more generally acceptable to the research community as evidence of the researcher’s clear sense of purpose and direction.</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Research objectives allow you to </a:t>
            </a:r>
            <a:r>
              <a:rPr lang="en-US" sz="2400" dirty="0" err="1">
                <a:solidFill>
                  <a:srgbClr val="262626"/>
                </a:solidFill>
                <a:latin typeface="Times New Roman" panose="02020603050405020304" pitchFamily="18" charset="0"/>
                <a:cs typeface="Times New Roman" panose="02020603050405020304" pitchFamily="18" charset="0"/>
              </a:rPr>
              <a:t>operationalise</a:t>
            </a:r>
            <a:r>
              <a:rPr lang="en-US" sz="2400" dirty="0">
                <a:solidFill>
                  <a:srgbClr val="262626"/>
                </a:solidFill>
                <a:latin typeface="Times New Roman" panose="02020603050405020304" pitchFamily="18" charset="0"/>
                <a:cs typeface="Times New Roman" panose="02020603050405020304" pitchFamily="18" charset="0"/>
              </a:rPr>
              <a:t> your question – that is, to state the</a:t>
            </a:r>
          </a:p>
          <a:p>
            <a:r>
              <a:rPr lang="en-US" sz="2400" dirty="0">
                <a:solidFill>
                  <a:srgbClr val="262626"/>
                </a:solidFill>
                <a:latin typeface="Times New Roman" panose="02020603050405020304" pitchFamily="18" charset="0"/>
                <a:cs typeface="Times New Roman" panose="02020603050405020304" pitchFamily="18" charset="0"/>
              </a:rPr>
              <a:t>steps you intend to take to answer it. A similar way of thinking about the difference</a:t>
            </a:r>
          </a:p>
          <a:p>
            <a:r>
              <a:rPr lang="en-US" sz="2400" dirty="0">
                <a:solidFill>
                  <a:srgbClr val="262626"/>
                </a:solidFill>
                <a:latin typeface="Times New Roman" panose="02020603050405020304" pitchFamily="18" charset="0"/>
                <a:cs typeface="Times New Roman" panose="02020603050405020304" pitchFamily="18" charset="0"/>
              </a:rPr>
              <a:t>between questions, aims and objectives is related to ‘what’ and ‘how’. Research questions</a:t>
            </a:r>
          </a:p>
          <a:p>
            <a:r>
              <a:rPr lang="en-US" sz="2400" dirty="0">
                <a:solidFill>
                  <a:srgbClr val="262626"/>
                </a:solidFill>
                <a:latin typeface="Times New Roman" panose="02020603050405020304" pitchFamily="18" charset="0"/>
                <a:cs typeface="Times New Roman" panose="02020603050405020304" pitchFamily="18" charset="0"/>
              </a:rPr>
              <a:t>and aims express ‘what’ your research is about. Research objectives express ‘how’ you</a:t>
            </a:r>
          </a:p>
          <a:p>
            <a:r>
              <a:rPr lang="en-US" sz="2400" dirty="0">
                <a:solidFill>
                  <a:srgbClr val="262626"/>
                </a:solidFill>
                <a:latin typeface="Times New Roman" panose="02020603050405020304" pitchFamily="18" charset="0"/>
                <a:cs typeface="Times New Roman" panose="02020603050405020304" pitchFamily="18" charset="0"/>
              </a:rPr>
              <a:t>intend to structure the research process to answer your question and achieve your aim.</a:t>
            </a:r>
          </a:p>
          <a:p>
            <a:r>
              <a:rPr lang="en-US" sz="2400" dirty="0">
                <a:solidFill>
                  <a:srgbClr val="262626"/>
                </a:solidFill>
                <a:latin typeface="Times New Roman" panose="02020603050405020304" pitchFamily="18" charset="0"/>
                <a:cs typeface="Times New Roman" panose="02020603050405020304" pitchFamily="18" charset="0"/>
              </a:rPr>
              <a:t>In this way, research objectives can be seen to complement a research question and aim,</a:t>
            </a:r>
          </a:p>
          <a:p>
            <a:r>
              <a:rPr lang="en-US" sz="2400" dirty="0">
                <a:solidFill>
                  <a:srgbClr val="262626"/>
                </a:solidFill>
                <a:latin typeface="Times New Roman" panose="02020603050405020304" pitchFamily="18" charset="0"/>
                <a:cs typeface="Times New Roman" panose="02020603050405020304" pitchFamily="18" charset="0"/>
              </a:rPr>
              <a:t>through providing the means to </a:t>
            </a:r>
            <a:r>
              <a:rPr lang="en-US" sz="2400" dirty="0" err="1">
                <a:solidFill>
                  <a:srgbClr val="262626"/>
                </a:solidFill>
                <a:latin typeface="Times New Roman" panose="02020603050405020304" pitchFamily="18" charset="0"/>
                <a:cs typeface="Times New Roman" panose="02020603050405020304" pitchFamily="18" charset="0"/>
              </a:rPr>
              <a:t>operationalise</a:t>
            </a:r>
            <a:r>
              <a:rPr lang="en-US" sz="2400" dirty="0">
                <a:solidFill>
                  <a:srgbClr val="262626"/>
                </a:solidFill>
                <a:latin typeface="Times New Roman" panose="02020603050405020304" pitchFamily="18" charset="0"/>
                <a:cs typeface="Times New Roman" panose="02020603050405020304" pitchFamily="18" charset="0"/>
              </a:rPr>
              <a:t> them. They provide a key step to transform</a:t>
            </a:r>
          </a:p>
          <a:p>
            <a:r>
              <a:rPr lang="en-US" sz="2400" dirty="0">
                <a:solidFill>
                  <a:srgbClr val="262626"/>
                </a:solidFill>
                <a:latin typeface="Times New Roman" panose="02020603050405020304" pitchFamily="18" charset="0"/>
                <a:cs typeface="Times New Roman" panose="02020603050405020304" pitchFamily="18" charset="0"/>
              </a:rPr>
              <a:t>your research question and aim into your research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5F12D069-6BB6-CF15-23C2-04CBA2D37272}"/>
              </a:ext>
            </a:extLst>
          </p:cNvPr>
          <p:cNvPicPr>
            <a:picLocks noChangeAspect="1"/>
          </p:cNvPicPr>
          <p:nvPr/>
        </p:nvPicPr>
        <p:blipFill>
          <a:blip r:embed="rId4"/>
          <a:stretch>
            <a:fillRect/>
          </a:stretch>
        </p:blipFill>
        <p:spPr>
          <a:xfrm>
            <a:off x="9887512" y="67777"/>
            <a:ext cx="2304488" cy="1079086"/>
          </a:xfrm>
          <a:prstGeom prst="rect">
            <a:avLst/>
          </a:prstGeom>
        </p:spPr>
      </p:pic>
    </p:spTree>
    <p:extLst>
      <p:ext uri="{BB962C8B-B14F-4D97-AF65-F5344CB8AC3E}">
        <p14:creationId xmlns:p14="http://schemas.microsoft.com/office/powerpoint/2010/main" val="3188666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700883"/>
            <a:ext cx="5547685" cy="2872605"/>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530158" y="2700883"/>
            <a:ext cx="11415964" cy="2677656"/>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Writing useful research objectives requires you to fulfil a number of fit-for-purpose</a:t>
            </a:r>
          </a:p>
          <a:p>
            <a:r>
              <a:rPr lang="en-US" sz="2400" dirty="0">
                <a:solidFill>
                  <a:srgbClr val="262626"/>
                </a:solidFill>
                <a:latin typeface="Times New Roman" panose="02020603050405020304" pitchFamily="18" charset="0"/>
                <a:cs typeface="Times New Roman" panose="02020603050405020304" pitchFamily="18" charset="0"/>
              </a:rPr>
              <a:t>criteria.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table below sets out criteria to help you devise research objectives to </a:t>
            </a:r>
            <a:r>
              <a:rPr lang="en-US" sz="2400" dirty="0" err="1">
                <a:solidFill>
                  <a:srgbClr val="262626"/>
                </a:solidFill>
                <a:latin typeface="Times New Roman" panose="02020603050405020304" pitchFamily="18" charset="0"/>
                <a:cs typeface="Times New Roman" panose="02020603050405020304" pitchFamily="18" charset="0"/>
              </a:rPr>
              <a:t>operationalise</a:t>
            </a:r>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your research question and aim. Each of these criteria is also rephrased as a short question,</a:t>
            </a:r>
          </a:p>
          <a:p>
            <a:r>
              <a:rPr lang="en-US" sz="2400" dirty="0">
                <a:solidFill>
                  <a:srgbClr val="262626"/>
                </a:solidFill>
                <a:latin typeface="Times New Roman" panose="02020603050405020304" pitchFamily="18" charset="0"/>
                <a:cs typeface="Times New Roman" panose="02020603050405020304" pitchFamily="18" charset="0"/>
              </a:rPr>
              <a:t>which you can use as a checklist to evaluate your own draft research objectives.</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pic>
        <p:nvPicPr>
          <p:cNvPr id="3" name="Picture 2">
            <a:extLst>
              <a:ext uri="{FF2B5EF4-FFF2-40B4-BE49-F238E27FC236}">
                <a16:creationId xmlns:a16="http://schemas.microsoft.com/office/drawing/2014/main" id="{29A0EA94-5C78-3559-59AE-91288926B5DF}"/>
              </a:ext>
            </a:extLst>
          </p:cNvPr>
          <p:cNvPicPr>
            <a:picLocks noChangeAspect="1"/>
          </p:cNvPicPr>
          <p:nvPr/>
        </p:nvPicPr>
        <p:blipFill>
          <a:blip r:embed="rId4"/>
          <a:stretch>
            <a:fillRect/>
          </a:stretch>
        </p:blipFill>
        <p:spPr>
          <a:xfrm>
            <a:off x="9887512" y="-48488"/>
            <a:ext cx="2304488" cy="1079086"/>
          </a:xfrm>
          <a:prstGeom prst="rect">
            <a:avLst/>
          </a:prstGeom>
        </p:spPr>
      </p:pic>
    </p:spTree>
    <p:extLst>
      <p:ext uri="{BB962C8B-B14F-4D97-AF65-F5344CB8AC3E}">
        <p14:creationId xmlns:p14="http://schemas.microsoft.com/office/powerpoint/2010/main" val="27284069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FA98A41-895F-4AEE-90B9-E24137CE7DFA}"/>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C623761A-27F8-4073-A868-243C7AAA89E2}"/>
              </a:ext>
            </a:extLst>
          </p:cNvPr>
          <p:cNvPicPr>
            <a:picLocks noChangeAspect="1"/>
          </p:cNvPicPr>
          <p:nvPr/>
        </p:nvPicPr>
        <p:blipFill>
          <a:blip r:embed="rId2"/>
          <a:stretch>
            <a:fillRect/>
          </a:stretch>
        </p:blipFill>
        <p:spPr>
          <a:xfrm>
            <a:off x="1184223" y="864701"/>
            <a:ext cx="9833547" cy="5281265"/>
          </a:xfrm>
          <a:prstGeom prst="rect">
            <a:avLst/>
          </a:prstGeom>
        </p:spPr>
      </p:pic>
    </p:spTree>
    <p:extLst>
      <p:ext uri="{BB962C8B-B14F-4D97-AF65-F5344CB8AC3E}">
        <p14:creationId xmlns:p14="http://schemas.microsoft.com/office/powerpoint/2010/main" val="12585645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93725"/>
            <a:ext cx="5547685" cy="327976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93725"/>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 term theory is used to refer to ‘a systematic body of knowledge grounded in empirical</a:t>
            </a:r>
          </a:p>
          <a:p>
            <a:r>
              <a:rPr lang="en-US" sz="2400" dirty="0">
                <a:solidFill>
                  <a:srgbClr val="262626"/>
                </a:solidFill>
                <a:latin typeface="Times New Roman" panose="02020603050405020304" pitchFamily="18" charset="0"/>
                <a:cs typeface="Times New Roman" panose="02020603050405020304" pitchFamily="18" charset="0"/>
              </a:rPr>
              <a:t>evidence which can be used for explanatory or predictive purposes’. Theories are therefore based upon the development and examination of concepts, the clear definition of concepts being essential for testing and developing theory.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 theory uses related facts and concepts to provide an explanation or predict an outcome.</a:t>
            </a:r>
          </a:p>
          <a:p>
            <a:r>
              <a:rPr lang="en-US" sz="2400" dirty="0">
                <a:solidFill>
                  <a:srgbClr val="262626"/>
                </a:solidFill>
                <a:latin typeface="Times New Roman" panose="02020603050405020304" pitchFamily="18" charset="0"/>
                <a:cs typeface="Times New Roman" panose="02020603050405020304" pitchFamily="18" charset="0"/>
              </a:rPr>
              <a:t>The explanatory power of a theory is based on its ability to explain relationships between</a:t>
            </a:r>
          </a:p>
          <a:p>
            <a:r>
              <a:rPr lang="en-US" sz="2400" dirty="0">
                <a:solidFill>
                  <a:srgbClr val="262626"/>
                </a:solidFill>
                <a:latin typeface="Times New Roman" panose="02020603050405020304" pitchFamily="18" charset="0"/>
                <a:cs typeface="Times New Roman" panose="02020603050405020304" pitchFamily="18" charset="0"/>
              </a:rPr>
              <a:t>concepts. These explanations need to be capable of being confirmed, refined or contradicted</a:t>
            </a:r>
          </a:p>
          <a:p>
            <a:r>
              <a:rPr lang="en-US" sz="2400" dirty="0">
                <a:solidFill>
                  <a:srgbClr val="262626"/>
                </a:solidFill>
                <a:latin typeface="Times New Roman" panose="02020603050405020304" pitchFamily="18" charset="0"/>
                <a:cs typeface="Times New Roman" panose="02020603050405020304" pitchFamily="18" charset="0"/>
              </a:rPr>
              <a:t>as understandings develop and change based on further research.</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 </a:t>
            </a:r>
          </a:p>
        </p:txBody>
      </p:sp>
      <p:pic>
        <p:nvPicPr>
          <p:cNvPr id="3" name="Picture 2">
            <a:extLst>
              <a:ext uri="{FF2B5EF4-FFF2-40B4-BE49-F238E27FC236}">
                <a16:creationId xmlns:a16="http://schemas.microsoft.com/office/drawing/2014/main" id="{7C3C6E9D-831F-447D-FDD3-017EDC6BAE0B}"/>
              </a:ext>
            </a:extLst>
          </p:cNvPr>
          <p:cNvPicPr>
            <a:picLocks noChangeAspect="1"/>
          </p:cNvPicPr>
          <p:nvPr/>
        </p:nvPicPr>
        <p:blipFill>
          <a:blip r:embed="rId4"/>
          <a:stretch>
            <a:fillRect/>
          </a:stretch>
        </p:blipFill>
        <p:spPr>
          <a:xfrm>
            <a:off x="9887512" y="51868"/>
            <a:ext cx="2304488" cy="1079086"/>
          </a:xfrm>
          <a:prstGeom prst="rect">
            <a:avLst/>
          </a:prstGeom>
        </p:spPr>
      </p:pic>
    </p:spTree>
    <p:extLst>
      <p:ext uri="{BB962C8B-B14F-4D97-AF65-F5344CB8AC3E}">
        <p14:creationId xmlns:p14="http://schemas.microsoft.com/office/powerpoint/2010/main" val="860227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274495"/>
            <a:ext cx="5547685" cy="329899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74495"/>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To explore the question ‘what is theory?’ in more detail, Whetten (1989) identified that theory is composed of four elements, related to ‘what’, ‘how’, ‘why’ and a fourth group of ‘who’, ‘where’ and ‘when’.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first of these may be </a:t>
            </a:r>
            <a:r>
              <a:rPr lang="en-US" sz="2400" dirty="0" err="1">
                <a:solidFill>
                  <a:srgbClr val="262626"/>
                </a:solidFill>
                <a:latin typeface="Times New Roman" panose="02020603050405020304" pitchFamily="18" charset="0"/>
                <a:cs typeface="Times New Roman" panose="02020603050405020304" pitchFamily="18" charset="0"/>
              </a:rPr>
              <a:t>summarised</a:t>
            </a:r>
            <a:r>
              <a:rPr lang="en-US" sz="2400" dirty="0">
                <a:solidFill>
                  <a:srgbClr val="262626"/>
                </a:solidFill>
                <a:latin typeface="Times New Roman" panose="02020603050405020304" pitchFamily="18" charset="0"/>
                <a:cs typeface="Times New Roman" panose="02020603050405020304" pitchFamily="18" charset="0"/>
              </a:rPr>
              <a:t> as: what are the concepts or variables that the theory examines? For example, Trait Theory of Entrepreneurship. The trait theory of entrepreneurship focuses on the personal characteristics and attributes of entrepreneurs that contribute to their success. It suggests that certain innate traits, such as risk-taking propensity, passion, determination, creativity, and resilience, distinguish entrepreneurs from non-entrepreneurs.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03D64DB-F030-36AC-D890-6306286485B0}"/>
              </a:ext>
            </a:extLst>
          </p:cNvPr>
          <p:cNvPicPr>
            <a:picLocks noChangeAspect="1"/>
          </p:cNvPicPr>
          <p:nvPr/>
        </p:nvPicPr>
        <p:blipFill>
          <a:blip r:embed="rId4"/>
          <a:stretch>
            <a:fillRect/>
          </a:stretch>
        </p:blipFill>
        <p:spPr>
          <a:xfrm>
            <a:off x="9884704" y="168545"/>
            <a:ext cx="2304488" cy="1079086"/>
          </a:xfrm>
          <a:prstGeom prst="rect">
            <a:avLst/>
          </a:prstGeom>
        </p:spPr>
      </p:pic>
    </p:spTree>
    <p:extLst>
      <p:ext uri="{BB962C8B-B14F-4D97-AF65-F5344CB8AC3E}">
        <p14:creationId xmlns:p14="http://schemas.microsoft.com/office/powerpoint/2010/main" val="13778762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053982"/>
            <a:ext cx="5547685" cy="251950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 second element may be </a:t>
            </a:r>
            <a:r>
              <a:rPr lang="en-US" sz="2400" dirty="0" err="1">
                <a:solidFill>
                  <a:srgbClr val="262626"/>
                </a:solidFill>
                <a:latin typeface="Times New Roman" panose="02020603050405020304" pitchFamily="18" charset="0"/>
                <a:cs typeface="Times New Roman" panose="02020603050405020304" pitchFamily="18" charset="0"/>
              </a:rPr>
              <a:t>summarised</a:t>
            </a:r>
            <a:r>
              <a:rPr lang="en-US" sz="2400" dirty="0">
                <a:solidFill>
                  <a:srgbClr val="262626"/>
                </a:solidFill>
                <a:latin typeface="Times New Roman" panose="02020603050405020304" pitchFamily="18" charset="0"/>
                <a:cs typeface="Times New Roman" panose="02020603050405020304" pitchFamily="18" charset="0"/>
              </a:rPr>
              <a:t> as: how are these concepts or variables</a:t>
            </a:r>
          </a:p>
          <a:p>
            <a:r>
              <a:rPr lang="en-US" sz="2400" dirty="0">
                <a:solidFill>
                  <a:srgbClr val="262626"/>
                </a:solidFill>
                <a:latin typeface="Times New Roman" panose="02020603050405020304" pitchFamily="18" charset="0"/>
                <a:cs typeface="Times New Roman" panose="02020603050405020304" pitchFamily="18" charset="0"/>
              </a:rPr>
              <a:t>related?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 key aspect here is causality. Theory is concerned with cause and effect. Advocates of Trait Theory of Entrepreneurship argue that these traits are crucial in driving individuals to take on the uncertainties and challenges associated with entrepreneurial ventures. </a:t>
            </a:r>
          </a:p>
          <a:p>
            <a:r>
              <a:rPr lang="en-US" sz="2400" dirty="0">
                <a:solidFill>
                  <a:srgbClr val="262626"/>
                </a:solidFill>
                <a:latin typeface="Times New Roman" panose="02020603050405020304" pitchFamily="18" charset="0"/>
                <a:cs typeface="Times New Roman" panose="02020603050405020304" pitchFamily="18" charset="0"/>
              </a:rPr>
              <a:t>In other words, how did change in entrepreneur traits have an effect on their </a:t>
            </a:r>
            <a:r>
              <a:rPr lang="en-US" sz="2400" dirty="0" err="1">
                <a:solidFill>
                  <a:srgbClr val="262626"/>
                </a:solidFill>
                <a:latin typeface="Times New Roman" panose="02020603050405020304" pitchFamily="18" charset="0"/>
                <a:cs typeface="Times New Roman" panose="02020603050405020304" pitchFamily="18" charset="0"/>
              </a:rPr>
              <a:t>behaviour</a:t>
            </a:r>
            <a:r>
              <a:rPr lang="en-US" sz="2400" dirty="0">
                <a:solidFill>
                  <a:srgbClr val="262626"/>
                </a:solidFill>
                <a:latin typeface="Times New Roman" panose="02020603050405020304" pitchFamily="18" charset="0"/>
                <a:cs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E2B5D01-4CCB-5550-9E88-C27548A49390}"/>
              </a:ext>
            </a:extLst>
          </p:cNvPr>
          <p:cNvPicPr>
            <a:picLocks noChangeAspect="1"/>
          </p:cNvPicPr>
          <p:nvPr/>
        </p:nvPicPr>
        <p:blipFill>
          <a:blip r:embed="rId4"/>
          <a:stretch>
            <a:fillRect/>
          </a:stretch>
        </p:blipFill>
        <p:spPr>
          <a:xfrm>
            <a:off x="9772403" y="137690"/>
            <a:ext cx="2304488" cy="1079086"/>
          </a:xfrm>
          <a:prstGeom prst="rect">
            <a:avLst/>
          </a:prstGeom>
        </p:spPr>
      </p:pic>
    </p:spTree>
    <p:extLst>
      <p:ext uri="{BB962C8B-B14F-4D97-AF65-F5344CB8AC3E}">
        <p14:creationId xmlns:p14="http://schemas.microsoft.com/office/powerpoint/2010/main" val="41283251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053982"/>
            <a:ext cx="5547685" cy="251950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 second element may be </a:t>
            </a:r>
            <a:r>
              <a:rPr lang="en-US" sz="2400" dirty="0" err="1">
                <a:solidFill>
                  <a:srgbClr val="262626"/>
                </a:solidFill>
                <a:latin typeface="Times New Roman" panose="02020603050405020304" pitchFamily="18" charset="0"/>
                <a:cs typeface="Times New Roman" panose="02020603050405020304" pitchFamily="18" charset="0"/>
              </a:rPr>
              <a:t>summarised</a:t>
            </a:r>
            <a:r>
              <a:rPr lang="en-US" sz="2400" dirty="0">
                <a:solidFill>
                  <a:srgbClr val="262626"/>
                </a:solidFill>
                <a:latin typeface="Times New Roman" panose="02020603050405020304" pitchFamily="18" charset="0"/>
                <a:cs typeface="Times New Roman" panose="02020603050405020304" pitchFamily="18" charset="0"/>
              </a:rPr>
              <a:t> as: how are these concepts or variables</a:t>
            </a:r>
          </a:p>
          <a:p>
            <a:r>
              <a:rPr lang="en-US" sz="2400" dirty="0">
                <a:solidFill>
                  <a:srgbClr val="262626"/>
                </a:solidFill>
                <a:latin typeface="Times New Roman" panose="02020603050405020304" pitchFamily="18" charset="0"/>
                <a:cs typeface="Times New Roman" panose="02020603050405020304" pitchFamily="18" charset="0"/>
              </a:rPr>
              <a:t>related?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 key aspect here is causality. Theory is concerned with cause and effect. Advocates of Trait Theory of Entrepreneurship argue that these traits are crucial in driving individuals to take on the uncertainties and challenges associated with entrepreneurial ventures. </a:t>
            </a:r>
          </a:p>
          <a:p>
            <a:r>
              <a:rPr lang="en-US" sz="2400" dirty="0">
                <a:solidFill>
                  <a:srgbClr val="262626"/>
                </a:solidFill>
                <a:latin typeface="Times New Roman" panose="02020603050405020304" pitchFamily="18" charset="0"/>
                <a:cs typeface="Times New Roman" panose="02020603050405020304" pitchFamily="18" charset="0"/>
              </a:rPr>
              <a:t>In other words, how did change in entrepreneur traits have an effect on their </a:t>
            </a:r>
            <a:r>
              <a:rPr lang="en-US" sz="2400" dirty="0" err="1">
                <a:solidFill>
                  <a:srgbClr val="262626"/>
                </a:solidFill>
                <a:latin typeface="Times New Roman" panose="02020603050405020304" pitchFamily="18" charset="0"/>
                <a:cs typeface="Times New Roman" panose="02020603050405020304" pitchFamily="18" charset="0"/>
              </a:rPr>
              <a:t>behaviour</a:t>
            </a:r>
            <a:r>
              <a:rPr lang="en-US" sz="2400" dirty="0">
                <a:solidFill>
                  <a:srgbClr val="262626"/>
                </a:solidFill>
                <a:latin typeface="Times New Roman" panose="02020603050405020304" pitchFamily="18" charset="0"/>
                <a:cs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794B44C-8079-AFF5-DCBC-D1533E0D5194}"/>
              </a:ext>
            </a:extLst>
          </p:cNvPr>
          <p:cNvPicPr>
            <a:picLocks noChangeAspect="1"/>
          </p:cNvPicPr>
          <p:nvPr/>
        </p:nvPicPr>
        <p:blipFill>
          <a:blip r:embed="rId4"/>
          <a:stretch>
            <a:fillRect/>
          </a:stretch>
        </p:blipFill>
        <p:spPr>
          <a:xfrm>
            <a:off x="9887512" y="137690"/>
            <a:ext cx="2304488" cy="1079086"/>
          </a:xfrm>
          <a:prstGeom prst="rect">
            <a:avLst/>
          </a:prstGeom>
        </p:spPr>
      </p:pic>
    </p:spTree>
    <p:extLst>
      <p:ext uri="{BB962C8B-B14F-4D97-AF65-F5344CB8AC3E}">
        <p14:creationId xmlns:p14="http://schemas.microsoft.com/office/powerpoint/2010/main" val="40481077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88399"/>
            <a:ext cx="5547685" cy="2985089"/>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588399"/>
            <a:ext cx="11415964" cy="2677656"/>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 third element may be summarized as: why are these concepts or variables related?</a:t>
            </a:r>
          </a:p>
          <a:p>
            <a:r>
              <a:rPr lang="en-US" sz="2400" dirty="0">
                <a:solidFill>
                  <a:srgbClr val="262626"/>
                </a:solidFill>
                <a:latin typeface="Times New Roman" panose="02020603050405020304" pitchFamily="18" charset="0"/>
                <a:cs typeface="Times New Roman" panose="02020603050405020304" pitchFamily="18" charset="0"/>
              </a:rPr>
              <a:t>This is the critical element in a theory because it explains the reasons for relationships</a:t>
            </a:r>
          </a:p>
          <a:p>
            <a:r>
              <a:rPr lang="en-US" sz="2400" dirty="0">
                <a:solidFill>
                  <a:srgbClr val="262626"/>
                </a:solidFill>
                <a:latin typeface="Times New Roman" panose="02020603050405020304" pitchFamily="18" charset="0"/>
                <a:cs typeface="Times New Roman" panose="02020603050405020304" pitchFamily="18" charset="0"/>
              </a:rPr>
              <a:t>between the concepts or variables.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According to Whetten, ‘what’ and ‘how’ are descriptive; it is ‘why’ that explains the relationship. This point is worth developing, as you may be asking, ‘what is the difference between “how” and “why” in this context?’ Data will allow to recognize relationships.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D739C9F-D989-BA97-3D48-5A2F6D47F961}"/>
              </a:ext>
            </a:extLst>
          </p:cNvPr>
          <p:cNvPicPr>
            <a:picLocks noChangeAspect="1"/>
          </p:cNvPicPr>
          <p:nvPr/>
        </p:nvPicPr>
        <p:blipFill>
          <a:blip r:embed="rId4"/>
          <a:stretch>
            <a:fillRect/>
          </a:stretch>
        </p:blipFill>
        <p:spPr>
          <a:xfrm>
            <a:off x="9772403" y="168545"/>
            <a:ext cx="2304488" cy="1079086"/>
          </a:xfrm>
          <a:prstGeom prst="rect">
            <a:avLst/>
          </a:prstGeom>
        </p:spPr>
      </p:pic>
    </p:spTree>
    <p:extLst>
      <p:ext uri="{BB962C8B-B14F-4D97-AF65-F5344CB8AC3E}">
        <p14:creationId xmlns:p14="http://schemas.microsoft.com/office/powerpoint/2010/main" val="31345042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88399"/>
            <a:ext cx="5547685" cy="2985089"/>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588399"/>
            <a:ext cx="11415964"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While good theory has the power to explain and predict, it may also be subject to limitations. The scope of many theories will be limited by one or more constraints.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fourth group of elements that Whetten identified may therefore be </a:t>
            </a:r>
            <a:r>
              <a:rPr lang="en-US" sz="2400" dirty="0" err="1">
                <a:solidFill>
                  <a:srgbClr val="262626"/>
                </a:solidFill>
                <a:latin typeface="Times New Roman" panose="02020603050405020304" pitchFamily="18" charset="0"/>
                <a:cs typeface="Times New Roman" panose="02020603050405020304" pitchFamily="18" charset="0"/>
              </a:rPr>
              <a:t>summarised</a:t>
            </a:r>
            <a:r>
              <a:rPr lang="en-US" sz="2400" dirty="0">
                <a:solidFill>
                  <a:srgbClr val="262626"/>
                </a:solidFill>
                <a:latin typeface="Times New Roman" panose="02020603050405020304" pitchFamily="18" charset="0"/>
                <a:cs typeface="Times New Roman" panose="02020603050405020304" pitchFamily="18" charset="0"/>
              </a:rPr>
              <a:t> as: who does this theory apply to; where does this theory apply; when does this theory apply?</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In this way, the explanations of the cause-and-effect relationships between variables in</a:t>
            </a:r>
          </a:p>
          <a:p>
            <a:r>
              <a:rPr lang="en-US" sz="2400" dirty="0">
                <a:solidFill>
                  <a:srgbClr val="262626"/>
                </a:solidFill>
                <a:latin typeface="Times New Roman" panose="02020603050405020304" pitchFamily="18" charset="0"/>
                <a:cs typeface="Times New Roman" panose="02020603050405020304" pitchFamily="18" charset="0"/>
              </a:rPr>
              <a:t>a theory may be contextual and time limited, indicating constraints to their </a:t>
            </a:r>
            <a:r>
              <a:rPr lang="en-US" sz="2400" dirty="0" err="1">
                <a:solidFill>
                  <a:srgbClr val="262626"/>
                </a:solidFill>
                <a:latin typeface="Times New Roman" panose="02020603050405020304" pitchFamily="18" charset="0"/>
                <a:cs typeface="Times New Roman" panose="02020603050405020304" pitchFamily="18" charset="0"/>
              </a:rPr>
              <a:t>generalisability</a:t>
            </a:r>
            <a:r>
              <a:rPr lang="en-US" sz="2400" dirty="0">
                <a:solidFill>
                  <a:srgbClr val="262626"/>
                </a:solidFill>
                <a:latin typeface="Times New Roman" panose="02020603050405020304" pitchFamily="18" charset="0"/>
                <a:cs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D4857D4-60AB-FF91-C1AC-48EBB44084E3}"/>
              </a:ext>
            </a:extLst>
          </p:cNvPr>
          <p:cNvPicPr>
            <a:picLocks noChangeAspect="1"/>
          </p:cNvPicPr>
          <p:nvPr/>
        </p:nvPicPr>
        <p:blipFill>
          <a:blip r:embed="rId4"/>
          <a:stretch>
            <a:fillRect/>
          </a:stretch>
        </p:blipFill>
        <p:spPr>
          <a:xfrm>
            <a:off x="9772403" y="74612"/>
            <a:ext cx="2304488" cy="1079086"/>
          </a:xfrm>
          <a:prstGeom prst="rect">
            <a:avLst/>
          </a:prstGeom>
        </p:spPr>
      </p:pic>
    </p:spTree>
    <p:extLst>
      <p:ext uri="{BB962C8B-B14F-4D97-AF65-F5344CB8AC3E}">
        <p14:creationId xmlns:p14="http://schemas.microsoft.com/office/powerpoint/2010/main" val="2378080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815169"/>
            <a:ext cx="5547685" cy="2758319"/>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is theory developed and how does theory inform your research question and research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15169"/>
            <a:ext cx="11572980"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Theory published in the literature may inform your proposed research question in</a:t>
            </a:r>
          </a:p>
          <a:p>
            <a:r>
              <a:rPr lang="en-US" sz="2400" dirty="0">
                <a:solidFill>
                  <a:srgbClr val="262626"/>
                </a:solidFill>
                <a:latin typeface="Times New Roman" panose="02020603050405020304" pitchFamily="18" charset="0"/>
                <a:cs typeface="Times New Roman" panose="02020603050405020304" pitchFamily="18" charset="0"/>
              </a:rPr>
              <a:t>several ways. It will help you to formulate a research question that should lead to a theoretical explanation, rather than just a descriptive answer. </a:t>
            </a:r>
          </a:p>
          <a:p>
            <a:r>
              <a:rPr lang="en-US" sz="2400" dirty="0">
                <a:solidFill>
                  <a:srgbClr val="262626"/>
                </a:solidFill>
                <a:latin typeface="Times New Roman" panose="02020603050405020304" pitchFamily="18" charset="0"/>
                <a:cs typeface="Times New Roman" panose="02020603050405020304" pitchFamily="18" charset="0"/>
              </a:rPr>
              <a:t>It will allow you to find out whether others have asked similar questions to the question you propose. Where you find that a similar research question to yours has been addressed in the literature, you will be able to learn about the context within which it was explored and how the research was conducted. </a:t>
            </a:r>
          </a:p>
          <a:p>
            <a:r>
              <a:rPr lang="en-US" sz="2400" dirty="0">
                <a:solidFill>
                  <a:srgbClr val="262626"/>
                </a:solidFill>
                <a:latin typeface="Times New Roman" panose="02020603050405020304" pitchFamily="18" charset="0"/>
                <a:cs typeface="Times New Roman" panose="02020603050405020304" pitchFamily="18" charset="0"/>
              </a:rPr>
              <a:t>This may help to focus your question to provide you with a set of variables to test, or concepts to explore, to determine whether, how and why they are related in the</a:t>
            </a:r>
          </a:p>
          <a:p>
            <a:r>
              <a:rPr lang="en-US" sz="2400" dirty="0">
                <a:solidFill>
                  <a:srgbClr val="262626"/>
                </a:solidFill>
                <a:latin typeface="Times New Roman" panose="02020603050405020304" pitchFamily="18" charset="0"/>
                <a:cs typeface="Times New Roman" panose="02020603050405020304" pitchFamily="18" charset="0"/>
              </a:rPr>
              <a:t>context of your own research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29D5E25-D769-5438-86A3-A8223713FD26}"/>
              </a:ext>
            </a:extLst>
          </p:cNvPr>
          <p:cNvPicPr>
            <a:picLocks noChangeAspect="1"/>
          </p:cNvPicPr>
          <p:nvPr/>
        </p:nvPicPr>
        <p:blipFill>
          <a:blip r:embed="rId4"/>
          <a:stretch>
            <a:fillRect/>
          </a:stretch>
        </p:blipFill>
        <p:spPr>
          <a:xfrm>
            <a:off x="9884704" y="110739"/>
            <a:ext cx="2304488" cy="1079086"/>
          </a:xfrm>
          <a:prstGeom prst="rect">
            <a:avLst/>
          </a:prstGeom>
        </p:spPr>
      </p:pic>
    </p:spTree>
    <p:extLst>
      <p:ext uri="{BB962C8B-B14F-4D97-AF65-F5344CB8AC3E}">
        <p14:creationId xmlns:p14="http://schemas.microsoft.com/office/powerpoint/2010/main" val="25531054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815169"/>
            <a:ext cx="5547685" cy="2758319"/>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is theory developed and how does theory inform your research question and research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15169"/>
            <a:ext cx="11572980"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It is unlikely that you will fail to find any literature that relates to your proposed question, although where you find that you are working in a more </a:t>
            </a:r>
            <a:r>
              <a:rPr lang="en-US" sz="2400" dirty="0" err="1">
                <a:solidFill>
                  <a:srgbClr val="262626"/>
                </a:solidFill>
                <a:latin typeface="Times New Roman" panose="02020603050405020304" pitchFamily="18" charset="0"/>
                <a:cs typeface="Times New Roman" panose="02020603050405020304" pitchFamily="18" charset="0"/>
              </a:rPr>
              <a:t>specialised</a:t>
            </a:r>
            <a:r>
              <a:rPr lang="en-US" sz="2400" dirty="0">
                <a:solidFill>
                  <a:srgbClr val="262626"/>
                </a:solidFill>
                <a:latin typeface="Times New Roman" panose="02020603050405020304" pitchFamily="18" charset="0"/>
                <a:cs typeface="Times New Roman" panose="02020603050405020304" pitchFamily="18" charset="0"/>
              </a:rPr>
              <a:t> topic area, this discovery may also help to focus your research question to relate to the theory that you locate.</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will be important to discuss how the results of your research relate to theory, to be able to assess that theory in the context of your work and to demonstrate the theoretical contribution, no matter how limited, of your research.</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Where you simply find it difficult to formulate a research question from your research</a:t>
            </a:r>
          </a:p>
          <a:p>
            <a:r>
              <a:rPr lang="en-US" sz="2400" dirty="0">
                <a:solidFill>
                  <a:srgbClr val="262626"/>
                </a:solidFill>
                <a:latin typeface="Times New Roman" panose="02020603050405020304" pitchFamily="18" charset="0"/>
                <a:cs typeface="Times New Roman" panose="02020603050405020304" pitchFamily="18" charset="0"/>
              </a:rPr>
              <a:t>idea, using existing theory may also help you to achieve this.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4868E5E-6CC8-561B-BDB5-9359828F4756}"/>
              </a:ext>
            </a:extLst>
          </p:cNvPr>
          <p:cNvPicPr>
            <a:picLocks noChangeAspect="1"/>
          </p:cNvPicPr>
          <p:nvPr/>
        </p:nvPicPr>
        <p:blipFill>
          <a:blip r:embed="rId4"/>
          <a:stretch>
            <a:fillRect/>
          </a:stretch>
        </p:blipFill>
        <p:spPr>
          <a:xfrm>
            <a:off x="9772403" y="166140"/>
            <a:ext cx="2304488" cy="1079086"/>
          </a:xfrm>
          <a:prstGeom prst="rect">
            <a:avLst/>
          </a:prstGeom>
        </p:spPr>
      </p:pic>
    </p:spTree>
    <p:extLst>
      <p:ext uri="{BB962C8B-B14F-4D97-AF65-F5344CB8AC3E}">
        <p14:creationId xmlns:p14="http://schemas.microsoft.com/office/powerpoint/2010/main" val="33816283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0"/>
            <a:ext cx="5547685" cy="5573488"/>
          </a:xfrm>
        </p:spPr>
      </p:pic>
      <p:sp>
        <p:nvSpPr>
          <p:cNvPr id="35" name="Photo Scrim"/>
          <p:cNvSpPr/>
          <p:nvPr/>
        </p:nvSpPr>
        <p:spPr>
          <a:xfrm>
            <a:off x="0" y="2815169"/>
            <a:ext cx="5547685" cy="2758319"/>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is theory developed and how does theory inform your research question and research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15169"/>
            <a:ext cx="11572980"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How theory is developed also provides a crucial reason for </a:t>
            </a:r>
            <a:r>
              <a:rPr lang="en-US" sz="2400" dirty="0" err="1">
                <a:solidFill>
                  <a:srgbClr val="262626"/>
                </a:solidFill>
                <a:latin typeface="Times New Roman" panose="02020603050405020304" pitchFamily="18" charset="0"/>
                <a:cs typeface="Times New Roman" panose="02020603050405020304" pitchFamily="18" charset="0"/>
              </a:rPr>
              <a:t>recognising</a:t>
            </a:r>
            <a:r>
              <a:rPr lang="en-US" sz="2400" dirty="0">
                <a:solidFill>
                  <a:srgbClr val="262626"/>
                </a:solidFill>
                <a:latin typeface="Times New Roman" panose="02020603050405020304" pitchFamily="18" charset="0"/>
                <a:cs typeface="Times New Roman" panose="02020603050405020304" pitchFamily="18" charset="0"/>
              </a:rPr>
              <a:t> relevant theory</a:t>
            </a:r>
          </a:p>
          <a:p>
            <a:r>
              <a:rPr lang="en-US" sz="2400" dirty="0">
                <a:solidFill>
                  <a:srgbClr val="262626"/>
                </a:solidFill>
                <a:latin typeface="Times New Roman" panose="02020603050405020304" pitchFamily="18" charset="0"/>
                <a:cs typeface="Times New Roman" panose="02020603050405020304" pitchFamily="18" charset="0"/>
              </a:rPr>
              <a:t>when writing your research question and objectives.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Your research project will be designed to test a theory or to develop a theory. Where you wish to adopt a clear theoretical position that you will test through the collection of data, your research project will be theory driven and you will be using a deductive approach.</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Where you wish to explore a topic and develop a theoretical explanation as the data are collected and analyzed, your research project will be data driven and you will be adopting an inductive approach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FD6EFF7-60AA-3F4F-2BEF-6D5B78BFE9DD}"/>
              </a:ext>
            </a:extLst>
          </p:cNvPr>
          <p:cNvPicPr>
            <a:picLocks noChangeAspect="1"/>
          </p:cNvPicPr>
          <p:nvPr/>
        </p:nvPicPr>
        <p:blipFill>
          <a:blip r:embed="rId4"/>
          <a:stretch>
            <a:fillRect/>
          </a:stretch>
        </p:blipFill>
        <p:spPr>
          <a:xfrm>
            <a:off x="9887512" y="56213"/>
            <a:ext cx="2304488" cy="1079086"/>
          </a:xfrm>
          <a:prstGeom prst="rect">
            <a:avLst/>
          </a:prstGeom>
        </p:spPr>
      </p:pic>
    </p:spTree>
    <p:extLst>
      <p:ext uri="{BB962C8B-B14F-4D97-AF65-F5344CB8AC3E}">
        <p14:creationId xmlns:p14="http://schemas.microsoft.com/office/powerpoint/2010/main" val="31436130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20832"/>
            <a:ext cx="5547685" cy="315265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types of theoretical contribution might be made?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20832"/>
            <a:ext cx="11572980"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Not all theoretical contributions are the same and it is reassuring to look at the threefold</a:t>
            </a:r>
          </a:p>
          <a:p>
            <a:r>
              <a:rPr lang="en-US" sz="2400" dirty="0">
                <a:solidFill>
                  <a:srgbClr val="262626"/>
                </a:solidFill>
                <a:latin typeface="Times New Roman" panose="02020603050405020304" pitchFamily="18" charset="0"/>
                <a:cs typeface="Times New Roman" panose="02020603050405020304" pitchFamily="18" charset="0"/>
              </a:rPr>
              <a:t>typology of theories shown in figure below.</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‘Grand theories’ are usually thought to be the province of the natural scientists (e.g.</a:t>
            </a:r>
          </a:p>
          <a:p>
            <a:r>
              <a:rPr lang="en-US" sz="2400" dirty="0">
                <a:solidFill>
                  <a:srgbClr val="262626"/>
                </a:solidFill>
                <a:latin typeface="Times New Roman" panose="02020603050405020304" pitchFamily="18" charset="0"/>
                <a:cs typeface="Times New Roman" panose="02020603050405020304" pitchFamily="18" charset="0"/>
              </a:rPr>
              <a:t>Newton’s theory of gravity, Darwin’s theory of evolution or Einstein’s theory of relativity).</a:t>
            </a:r>
          </a:p>
          <a:p>
            <a:r>
              <a:rPr lang="en-US" sz="2400" dirty="0">
                <a:solidFill>
                  <a:srgbClr val="262626"/>
                </a:solidFill>
                <a:latin typeface="Times New Roman" panose="02020603050405020304" pitchFamily="18" charset="0"/>
                <a:cs typeface="Times New Roman" panose="02020603050405020304" pitchFamily="18" charset="0"/>
              </a:rPr>
              <a:t>These may be contrasted with ‘middle-range theories’, which lack the capacity to change</a:t>
            </a:r>
          </a:p>
          <a:p>
            <a:r>
              <a:rPr lang="en-US" sz="2400" dirty="0">
                <a:solidFill>
                  <a:srgbClr val="262626"/>
                </a:solidFill>
                <a:latin typeface="Times New Roman" panose="02020603050405020304" pitchFamily="18" charset="0"/>
                <a:cs typeface="Times New Roman" panose="02020603050405020304" pitchFamily="18" charset="0"/>
              </a:rPr>
              <a:t>the way in which we think about the world but are nonetheless of significance. Some theories</a:t>
            </a:r>
          </a:p>
          <a:p>
            <a:r>
              <a:rPr lang="en-US" sz="2400" dirty="0">
                <a:solidFill>
                  <a:srgbClr val="262626"/>
                </a:solidFill>
                <a:latin typeface="Times New Roman" panose="02020603050405020304" pitchFamily="18" charset="0"/>
                <a:cs typeface="Times New Roman" panose="02020603050405020304" pitchFamily="18" charset="0"/>
              </a:rPr>
              <a:t>such as Maslow’s (1943) hierarchy of needs and Herzberg et al.’s (1959) two-factor</a:t>
            </a:r>
          </a:p>
          <a:p>
            <a:r>
              <a:rPr lang="en-US" sz="2400" dirty="0">
                <a:solidFill>
                  <a:srgbClr val="262626"/>
                </a:solidFill>
                <a:latin typeface="Times New Roman" panose="02020603050405020304" pitchFamily="18" charset="0"/>
                <a:cs typeface="Times New Roman" panose="02020603050405020304" pitchFamily="18" charset="0"/>
              </a:rPr>
              <a:t>theory of motivation are well known to managers and would be in this category. However,</a:t>
            </a:r>
          </a:p>
          <a:p>
            <a:r>
              <a:rPr lang="en-US" sz="2400" dirty="0">
                <a:solidFill>
                  <a:srgbClr val="262626"/>
                </a:solidFill>
                <a:latin typeface="Times New Roman" panose="02020603050405020304" pitchFamily="18" charset="0"/>
                <a:cs typeface="Times New Roman" panose="02020603050405020304" pitchFamily="18" charset="0"/>
              </a:rPr>
              <a:t>most of us are concerned with ‘substantive theories’ that are restricted to a particular time,</a:t>
            </a:r>
          </a:p>
          <a:p>
            <a:r>
              <a:rPr lang="en-US" sz="2400" dirty="0">
                <a:solidFill>
                  <a:srgbClr val="262626"/>
                </a:solidFill>
                <a:latin typeface="Times New Roman" panose="02020603050405020304" pitchFamily="18" charset="0"/>
                <a:cs typeface="Times New Roman" panose="02020603050405020304" pitchFamily="18" charset="0"/>
              </a:rPr>
              <a:t>research setting, group or population or problem.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0DF5ADC-2633-38B5-0BBE-CDBDAFCF83D9}"/>
              </a:ext>
            </a:extLst>
          </p:cNvPr>
          <p:cNvPicPr>
            <a:picLocks noChangeAspect="1"/>
          </p:cNvPicPr>
          <p:nvPr/>
        </p:nvPicPr>
        <p:blipFill>
          <a:blip r:embed="rId4"/>
          <a:stretch>
            <a:fillRect/>
          </a:stretch>
        </p:blipFill>
        <p:spPr>
          <a:xfrm>
            <a:off x="9772403" y="131330"/>
            <a:ext cx="2304488" cy="1079086"/>
          </a:xfrm>
          <a:prstGeom prst="rect">
            <a:avLst/>
          </a:prstGeom>
        </p:spPr>
      </p:pic>
    </p:spTree>
    <p:extLst>
      <p:ext uri="{BB962C8B-B14F-4D97-AF65-F5344CB8AC3E}">
        <p14:creationId xmlns:p14="http://schemas.microsoft.com/office/powerpoint/2010/main" val="10215749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D79C545-8F78-06DC-1E73-04EEE67D8FC6}"/>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354A8B48-8DF5-934C-35F1-A15B8BDB4F38}"/>
              </a:ext>
            </a:extLst>
          </p:cNvPr>
          <p:cNvPicPr>
            <a:picLocks noChangeAspect="1"/>
          </p:cNvPicPr>
          <p:nvPr/>
        </p:nvPicPr>
        <p:blipFill>
          <a:blip r:embed="rId2"/>
          <a:stretch>
            <a:fillRect/>
          </a:stretch>
        </p:blipFill>
        <p:spPr>
          <a:xfrm>
            <a:off x="1130075" y="794479"/>
            <a:ext cx="10022605" cy="5036695"/>
          </a:xfrm>
          <a:prstGeom prst="rect">
            <a:avLst/>
          </a:prstGeom>
        </p:spPr>
      </p:pic>
    </p:spTree>
    <p:extLst>
      <p:ext uri="{BB962C8B-B14F-4D97-AF65-F5344CB8AC3E}">
        <p14:creationId xmlns:p14="http://schemas.microsoft.com/office/powerpoint/2010/main" val="26328654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511362"/>
            <a:ext cx="5547685" cy="306212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183" y="2511362"/>
            <a:ext cx="11415964" cy="1200329"/>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 research proposal , occasionally referred to as a protocol or outline, is a structured</a:t>
            </a:r>
          </a:p>
          <a:p>
            <a:r>
              <a:rPr lang="en-US" sz="2400" dirty="0">
                <a:solidFill>
                  <a:srgbClr val="262626"/>
                </a:solidFill>
                <a:latin typeface="Times New Roman" panose="02020603050405020304" pitchFamily="18" charset="0"/>
                <a:cs typeface="Times New Roman" panose="02020603050405020304" pitchFamily="18" charset="0"/>
              </a:rPr>
              <a:t>plan of your proposed research project. In this section I will discuss why it is necessary and</a:t>
            </a:r>
          </a:p>
          <a:p>
            <a:r>
              <a:rPr lang="en-US" sz="2400" dirty="0">
                <a:solidFill>
                  <a:srgbClr val="262626"/>
                </a:solidFill>
                <a:latin typeface="Times New Roman" panose="02020603050405020304" pitchFamily="18" charset="0"/>
                <a:cs typeface="Times New Roman" panose="02020603050405020304" pitchFamily="18" charset="0"/>
              </a:rPr>
              <a:t>how it may be structured.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33A7E13-7A46-C39A-73D0-07F77D0976CC}"/>
              </a:ext>
            </a:extLst>
          </p:cNvPr>
          <p:cNvPicPr>
            <a:picLocks noChangeAspect="1"/>
          </p:cNvPicPr>
          <p:nvPr/>
        </p:nvPicPr>
        <p:blipFill>
          <a:blip r:embed="rId4"/>
          <a:stretch>
            <a:fillRect/>
          </a:stretch>
        </p:blipFill>
        <p:spPr>
          <a:xfrm>
            <a:off x="9884704" y="33002"/>
            <a:ext cx="2304488" cy="1079086"/>
          </a:xfrm>
          <a:prstGeom prst="rect">
            <a:avLst/>
          </a:prstGeom>
        </p:spPr>
      </p:pic>
    </p:spTree>
    <p:extLst>
      <p:ext uri="{BB962C8B-B14F-4D97-AF65-F5344CB8AC3E}">
        <p14:creationId xmlns:p14="http://schemas.microsoft.com/office/powerpoint/2010/main" val="11773767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CD7BE757-9744-3EB0-B5A6-84215A4E5A3B}"/>
              </a:ext>
            </a:extLst>
          </p:cNvPr>
          <p:cNvPicPr>
            <a:picLocks noChangeAspect="1"/>
          </p:cNvPicPr>
          <p:nvPr/>
        </p:nvPicPr>
        <p:blipFill>
          <a:blip r:embed="rId4"/>
          <a:stretch>
            <a:fillRect/>
          </a:stretch>
        </p:blipFill>
        <p:spPr>
          <a:xfrm>
            <a:off x="1606056" y="2357923"/>
            <a:ext cx="9261811" cy="4317226"/>
          </a:xfrm>
          <a:prstGeom prst="rect">
            <a:avLst/>
          </a:prstGeom>
        </p:spPr>
      </p:pic>
      <p:pic>
        <p:nvPicPr>
          <p:cNvPr id="3" name="Picture 2">
            <a:extLst>
              <a:ext uri="{FF2B5EF4-FFF2-40B4-BE49-F238E27FC236}">
                <a16:creationId xmlns:a16="http://schemas.microsoft.com/office/drawing/2014/main" id="{490C7FB7-2E70-D7AA-4132-550E7C0C814D}"/>
              </a:ext>
            </a:extLst>
          </p:cNvPr>
          <p:cNvPicPr>
            <a:picLocks noChangeAspect="1"/>
          </p:cNvPicPr>
          <p:nvPr/>
        </p:nvPicPr>
        <p:blipFill>
          <a:blip r:embed="rId5"/>
          <a:stretch>
            <a:fillRect/>
          </a:stretch>
        </p:blipFill>
        <p:spPr>
          <a:xfrm>
            <a:off x="9884704" y="139642"/>
            <a:ext cx="2304488" cy="1079086"/>
          </a:xfrm>
          <a:prstGeom prst="rect">
            <a:avLst/>
          </a:prstGeom>
        </p:spPr>
      </p:pic>
    </p:spTree>
    <p:extLst>
      <p:ext uri="{BB962C8B-B14F-4D97-AF65-F5344CB8AC3E}">
        <p14:creationId xmlns:p14="http://schemas.microsoft.com/office/powerpoint/2010/main" val="301033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353950"/>
            <a:ext cx="5547685" cy="321953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We first consider three such criteria that are likely to be used to assess your research proposal: coherence, ethical considerations and feasibility.</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Coherence</a:t>
            </a:r>
          </a:p>
          <a:p>
            <a:r>
              <a:rPr lang="en-US" sz="2400" dirty="0">
                <a:solidFill>
                  <a:srgbClr val="262626"/>
                </a:solidFill>
                <a:latin typeface="Times New Roman" panose="02020603050405020304" pitchFamily="18" charset="0"/>
                <a:cs typeface="Times New Roman" panose="02020603050405020304" pitchFamily="18" charset="0"/>
              </a:rPr>
              <a:t>A research project is a complex and time-consuming activity. As indicated earlier, you</a:t>
            </a:r>
          </a:p>
          <a:p>
            <a:r>
              <a:rPr lang="en-US" sz="2400" dirty="0">
                <a:solidFill>
                  <a:srgbClr val="262626"/>
                </a:solidFill>
                <a:latin typeface="Times New Roman" panose="02020603050405020304" pitchFamily="18" charset="0"/>
                <a:cs typeface="Times New Roman" panose="02020603050405020304" pitchFamily="18" charset="0"/>
              </a:rPr>
              <a:t>are likely to benefit from creating a clear specification to guide your research project. Your</a:t>
            </a:r>
          </a:p>
          <a:p>
            <a:r>
              <a:rPr lang="en-US" sz="2400" dirty="0">
                <a:solidFill>
                  <a:srgbClr val="262626"/>
                </a:solidFill>
                <a:latin typeface="Times New Roman" panose="02020603050405020304" pitchFamily="18" charset="0"/>
                <a:cs typeface="Times New Roman" panose="02020603050405020304" pitchFamily="18" charset="0"/>
              </a:rPr>
              <a:t>project supervisor and any other assessor will be looking for evidence of coherence and lucidity in the way you have written your research proposal, to demonstrate that it will be fit for purpose and able to direct your research activity.</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5643895-A2D7-D72A-C5A7-7CD15778F289}"/>
              </a:ext>
            </a:extLst>
          </p:cNvPr>
          <p:cNvPicPr>
            <a:picLocks noChangeAspect="1"/>
          </p:cNvPicPr>
          <p:nvPr/>
        </p:nvPicPr>
        <p:blipFill>
          <a:blip r:embed="rId4"/>
          <a:stretch>
            <a:fillRect/>
          </a:stretch>
        </p:blipFill>
        <p:spPr>
          <a:xfrm>
            <a:off x="9772403" y="110739"/>
            <a:ext cx="2304488" cy="1079086"/>
          </a:xfrm>
          <a:prstGeom prst="rect">
            <a:avLst/>
          </a:prstGeom>
        </p:spPr>
      </p:pic>
    </p:spTree>
    <p:extLst>
      <p:ext uri="{BB962C8B-B14F-4D97-AF65-F5344CB8AC3E}">
        <p14:creationId xmlns:p14="http://schemas.microsoft.com/office/powerpoint/2010/main" val="302797311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353950"/>
            <a:ext cx="5547685" cy="321953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Ethical considerations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Part of the approval process for your research proposal may involve it being considered and</a:t>
            </a:r>
          </a:p>
          <a:p>
            <a:r>
              <a:rPr lang="en-US" sz="2400" dirty="0">
                <a:solidFill>
                  <a:srgbClr val="262626"/>
                </a:solidFill>
                <a:latin typeface="Times New Roman" panose="02020603050405020304" pitchFamily="18" charset="0"/>
                <a:cs typeface="Times New Roman" panose="02020603050405020304" pitchFamily="18" charset="0"/>
              </a:rPr>
              <a:t>approved by a research ethics committee. The university’s code of ethical practice is likely</a:t>
            </a:r>
          </a:p>
          <a:p>
            <a:r>
              <a:rPr lang="en-US" sz="2400" dirty="0">
                <a:solidFill>
                  <a:srgbClr val="262626"/>
                </a:solidFill>
                <a:latin typeface="Times New Roman" panose="02020603050405020304" pitchFamily="18" charset="0"/>
                <a:cs typeface="Times New Roman" panose="02020603050405020304" pitchFamily="18" charset="0"/>
              </a:rPr>
              <a:t>to require all research involving human participants to be considered and approved, especially where research involves young or vulnerable participants. It may also be necessary to state how data will be stored, whether they will be kept after the research is completed and under what conditions, in order to ensure the continuing anonymity of the participants and confidentiality of their data.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13E5075-C677-57BC-345A-3EC8D7FBF5E1}"/>
              </a:ext>
            </a:extLst>
          </p:cNvPr>
          <p:cNvPicPr>
            <a:picLocks noChangeAspect="1"/>
          </p:cNvPicPr>
          <p:nvPr/>
        </p:nvPicPr>
        <p:blipFill>
          <a:blip r:embed="rId4"/>
          <a:stretch>
            <a:fillRect/>
          </a:stretch>
        </p:blipFill>
        <p:spPr>
          <a:xfrm>
            <a:off x="9887512" y="26418"/>
            <a:ext cx="2304488" cy="1079086"/>
          </a:xfrm>
          <a:prstGeom prst="rect">
            <a:avLst/>
          </a:prstGeom>
        </p:spPr>
      </p:pic>
    </p:spTree>
    <p:extLst>
      <p:ext uri="{BB962C8B-B14F-4D97-AF65-F5344CB8AC3E}">
        <p14:creationId xmlns:p14="http://schemas.microsoft.com/office/powerpoint/2010/main" val="34707846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353950"/>
            <a:ext cx="5547685" cy="3219538"/>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415498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Feasibility</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 may have devised a coherent and well-structured research proposal that would create</a:t>
            </a:r>
          </a:p>
          <a:p>
            <a:r>
              <a:rPr lang="en-US" sz="2400" dirty="0">
                <a:solidFill>
                  <a:srgbClr val="262626"/>
                </a:solidFill>
                <a:latin typeface="Times New Roman" panose="02020603050405020304" pitchFamily="18" charset="0"/>
                <a:cs typeface="Times New Roman" panose="02020603050405020304" pitchFamily="18" charset="0"/>
              </a:rPr>
              <a:t>much interest but it may not be possible to achieve, or sensible to contemplate. Feasibility</a:t>
            </a:r>
          </a:p>
          <a:p>
            <a:r>
              <a:rPr lang="en-US" sz="2400" dirty="0">
                <a:solidFill>
                  <a:srgbClr val="262626"/>
                </a:solidFill>
                <a:latin typeface="Times New Roman" panose="02020603050405020304" pitchFamily="18" charset="0"/>
                <a:cs typeface="Times New Roman" panose="02020603050405020304" pitchFamily="18" charset="0"/>
              </a:rPr>
              <a:t>is a multifaceted criterion that your assessors will be concerned about. Your proposal may</a:t>
            </a:r>
          </a:p>
          <a:p>
            <a:r>
              <a:rPr lang="en-US" sz="2400" dirty="0">
                <a:solidFill>
                  <a:srgbClr val="262626"/>
                </a:solidFill>
                <a:latin typeface="Times New Roman" panose="02020603050405020304" pitchFamily="18" charset="0"/>
                <a:cs typeface="Times New Roman" panose="02020603050405020304" pitchFamily="18" charset="0"/>
              </a:rPr>
              <a:t>not be possible to achieve in the time available to undertake the research project and</a:t>
            </a:r>
          </a:p>
          <a:p>
            <a:r>
              <a:rPr lang="en-US" sz="2400" dirty="0">
                <a:solidFill>
                  <a:srgbClr val="262626"/>
                </a:solidFill>
                <a:latin typeface="Times New Roman" panose="02020603050405020304" pitchFamily="18" charset="0"/>
                <a:cs typeface="Times New Roman" panose="02020603050405020304" pitchFamily="18" charset="0"/>
              </a:rPr>
              <a:t>produce your dissertation. It may be that data collection would not be possible because you would not be able to gain access to participants, or it might not be practical and your tutor will tell you so! The proposal may require resources that are not available, finance commitments that are unaffordable or skills that you have not developed and would not be able to acquire in the timescale of the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45AA9B6-7D61-4DED-0661-BD081D92E043}"/>
              </a:ext>
            </a:extLst>
          </p:cNvPr>
          <p:cNvPicPr>
            <a:picLocks noChangeAspect="1"/>
          </p:cNvPicPr>
          <p:nvPr/>
        </p:nvPicPr>
        <p:blipFill>
          <a:blip r:embed="rId4"/>
          <a:stretch>
            <a:fillRect/>
          </a:stretch>
        </p:blipFill>
        <p:spPr>
          <a:xfrm>
            <a:off x="9884704" y="97889"/>
            <a:ext cx="2304488" cy="1079086"/>
          </a:xfrm>
          <a:prstGeom prst="rect">
            <a:avLst/>
          </a:prstGeom>
        </p:spPr>
      </p:pic>
    </p:spTree>
    <p:extLst>
      <p:ext uri="{BB962C8B-B14F-4D97-AF65-F5344CB8AC3E}">
        <p14:creationId xmlns:p14="http://schemas.microsoft.com/office/powerpoint/2010/main" val="16165088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664242"/>
            <a:ext cx="5547685" cy="290924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64242"/>
            <a:ext cx="11415964" cy="230832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Title</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title should simply and concisely </a:t>
            </a:r>
            <a:r>
              <a:rPr lang="en-US" sz="2400" dirty="0" err="1">
                <a:solidFill>
                  <a:srgbClr val="262626"/>
                </a:solidFill>
                <a:latin typeface="Times New Roman" panose="02020603050405020304" pitchFamily="18" charset="0"/>
                <a:cs typeface="Times New Roman" panose="02020603050405020304" pitchFamily="18" charset="0"/>
              </a:rPr>
              <a:t>summarise</a:t>
            </a:r>
            <a:r>
              <a:rPr lang="en-US" sz="2400" dirty="0">
                <a:solidFill>
                  <a:srgbClr val="262626"/>
                </a:solidFill>
                <a:latin typeface="Times New Roman" panose="02020603050405020304" pitchFamily="18" charset="0"/>
                <a:cs typeface="Times New Roman" panose="02020603050405020304" pitchFamily="18" charset="0"/>
              </a:rPr>
              <a:t> the research question. It should avoid</a:t>
            </a:r>
          </a:p>
          <a:p>
            <a:r>
              <a:rPr lang="en-US" sz="2400" dirty="0">
                <a:solidFill>
                  <a:srgbClr val="262626"/>
                </a:solidFill>
                <a:latin typeface="Times New Roman" panose="02020603050405020304" pitchFamily="18" charset="0"/>
                <a:cs typeface="Times New Roman" panose="02020603050405020304" pitchFamily="18" charset="0"/>
              </a:rPr>
              <a:t>unnecessary phrases such as, ‘A study to explore … ’ Instead it should reflect the concepts</a:t>
            </a:r>
          </a:p>
          <a:p>
            <a:r>
              <a:rPr lang="en-US" sz="2400" dirty="0">
                <a:solidFill>
                  <a:srgbClr val="262626"/>
                </a:solidFill>
                <a:latin typeface="Times New Roman" panose="02020603050405020304" pitchFamily="18" charset="0"/>
                <a:cs typeface="Times New Roman" panose="02020603050405020304" pitchFamily="18" charset="0"/>
              </a:rPr>
              <a:t>or variables in your research question . If your research question changes, this</a:t>
            </a:r>
          </a:p>
          <a:p>
            <a:r>
              <a:rPr lang="en-US" sz="2400" dirty="0">
                <a:solidFill>
                  <a:srgbClr val="262626"/>
                </a:solidFill>
                <a:latin typeface="Times New Roman" panose="02020603050405020304" pitchFamily="18" charset="0"/>
                <a:cs typeface="Times New Roman" panose="02020603050405020304" pitchFamily="18" charset="0"/>
              </a:rPr>
              <a:t>will naturally lead to a change to your title.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E49A169-E63C-2A5A-E883-63C160E254C5}"/>
              </a:ext>
            </a:extLst>
          </p:cNvPr>
          <p:cNvPicPr>
            <a:picLocks noChangeAspect="1"/>
          </p:cNvPicPr>
          <p:nvPr/>
        </p:nvPicPr>
        <p:blipFill>
          <a:blip r:embed="rId4"/>
          <a:stretch>
            <a:fillRect/>
          </a:stretch>
        </p:blipFill>
        <p:spPr>
          <a:xfrm>
            <a:off x="9887512" y="0"/>
            <a:ext cx="2304488" cy="1079086"/>
          </a:xfrm>
          <a:prstGeom prst="rect">
            <a:avLst/>
          </a:prstGeom>
        </p:spPr>
      </p:pic>
    </p:spTree>
    <p:extLst>
      <p:ext uri="{BB962C8B-B14F-4D97-AF65-F5344CB8AC3E}">
        <p14:creationId xmlns:p14="http://schemas.microsoft.com/office/powerpoint/2010/main" val="20664651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664242"/>
            <a:ext cx="5547685" cy="290924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64242"/>
            <a:ext cx="11415964" cy="3416320"/>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Background</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This section introduces the reader to the research issue or problem. This addresses the question, ‘what am I going to do?’ You also need to provide a rationale for your proposed research and to justify this. Your reader will be looking for some evidence that this is a topic in which you have sufficient interest to sustain the effort that will be required from you over the period of the research project. This may relate to the need to tackle a problem, to your intellectual curiosity, or to your intended career direction. It relates to the question, ‘why am I going to do this?’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8FC0B32-4421-7235-29D6-EBD5325B6F67}"/>
              </a:ext>
            </a:extLst>
          </p:cNvPr>
          <p:cNvPicPr>
            <a:picLocks noChangeAspect="1"/>
          </p:cNvPicPr>
          <p:nvPr/>
        </p:nvPicPr>
        <p:blipFill>
          <a:blip r:embed="rId4"/>
          <a:stretch>
            <a:fillRect/>
          </a:stretch>
        </p:blipFill>
        <p:spPr>
          <a:xfrm>
            <a:off x="9772403" y="110739"/>
            <a:ext cx="2304488" cy="1079086"/>
          </a:xfrm>
          <a:prstGeom prst="rect">
            <a:avLst/>
          </a:prstGeom>
        </p:spPr>
      </p:pic>
    </p:spTree>
    <p:extLst>
      <p:ext uri="{BB962C8B-B14F-4D97-AF65-F5344CB8AC3E}">
        <p14:creationId xmlns:p14="http://schemas.microsoft.com/office/powerpoint/2010/main" val="205506794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053982"/>
            <a:ext cx="5547685" cy="251950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The rationale will also need to address the question, ‘why is it worth doing?’</a:t>
            </a:r>
          </a:p>
          <a:p>
            <a:r>
              <a:rPr lang="en-US" sz="2400" dirty="0">
                <a:solidFill>
                  <a:srgbClr val="262626"/>
                </a:solidFill>
                <a:latin typeface="Times New Roman" panose="02020603050405020304" pitchFamily="18" charset="0"/>
                <a:cs typeface="Times New Roman" panose="02020603050405020304" pitchFamily="18" charset="0"/>
              </a:rPr>
              <a:t>This will relate to one of the following types of justification: the application of a theory to</a:t>
            </a:r>
          </a:p>
          <a:p>
            <a:r>
              <a:rPr lang="en-US" sz="2400" dirty="0">
                <a:solidFill>
                  <a:srgbClr val="262626"/>
                </a:solidFill>
                <a:latin typeface="Times New Roman" panose="02020603050405020304" pitchFamily="18" charset="0"/>
                <a:cs typeface="Times New Roman" panose="02020603050405020304" pitchFamily="18" charset="0"/>
              </a:rPr>
              <a:t>a particular context (such as within an </a:t>
            </a:r>
            <a:r>
              <a:rPr lang="en-US" sz="2400" dirty="0" err="1">
                <a:solidFill>
                  <a:srgbClr val="262626"/>
                </a:solidFill>
                <a:latin typeface="Times New Roman" panose="02020603050405020304" pitchFamily="18" charset="0"/>
                <a:cs typeface="Times New Roman" panose="02020603050405020304" pitchFamily="18" charset="0"/>
              </a:rPr>
              <a:t>organisation</a:t>
            </a:r>
            <a:r>
              <a:rPr lang="en-US" sz="2400" dirty="0">
                <a:solidFill>
                  <a:srgbClr val="262626"/>
                </a:solidFill>
                <a:latin typeface="Times New Roman" panose="02020603050405020304" pitchFamily="18" charset="0"/>
                <a:cs typeface="Times New Roman" panose="02020603050405020304" pitchFamily="18" charset="0"/>
              </a:rPr>
              <a:t>); the development of a theory within</a:t>
            </a:r>
          </a:p>
          <a:p>
            <a:r>
              <a:rPr lang="en-US" sz="2400" dirty="0">
                <a:solidFill>
                  <a:srgbClr val="262626"/>
                </a:solidFill>
                <a:latin typeface="Times New Roman" panose="02020603050405020304" pitchFamily="18" charset="0"/>
                <a:cs typeface="Times New Roman" panose="02020603050405020304" pitchFamily="18" charset="0"/>
              </a:rPr>
              <a:t>a research setting; testing a theory within a given context. Your research may propose</a:t>
            </a:r>
          </a:p>
          <a:p>
            <a:r>
              <a:rPr lang="en-US" sz="2400" dirty="0">
                <a:solidFill>
                  <a:srgbClr val="262626"/>
                </a:solidFill>
                <a:latin typeface="Times New Roman" panose="02020603050405020304" pitchFamily="18" charset="0"/>
                <a:cs typeface="Times New Roman" panose="02020603050405020304" pitchFamily="18" charset="0"/>
              </a:rPr>
              <a:t>other such justifications depending on its nature.</a:t>
            </a:r>
          </a:p>
          <a:p>
            <a:endParaRPr lang="en-US" sz="2400" dirty="0">
              <a:solidFill>
                <a:srgbClr val="262626"/>
              </a:solidFill>
              <a:latin typeface="Times New Roman" panose="02020603050405020304" pitchFamily="18" charset="0"/>
              <a:cs typeface="Times New Roman" panose="02020603050405020304" pitchFamily="18" charset="0"/>
            </a:endParaRP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6A796F6-4E62-0FFC-92FF-13D8460C0C46}"/>
              </a:ext>
            </a:extLst>
          </p:cNvPr>
          <p:cNvPicPr>
            <a:picLocks noChangeAspect="1"/>
          </p:cNvPicPr>
          <p:nvPr/>
        </p:nvPicPr>
        <p:blipFill>
          <a:blip r:embed="rId4"/>
          <a:stretch>
            <a:fillRect/>
          </a:stretch>
        </p:blipFill>
        <p:spPr>
          <a:xfrm>
            <a:off x="9884704" y="168545"/>
            <a:ext cx="2304488" cy="1079086"/>
          </a:xfrm>
          <a:prstGeom prst="rect">
            <a:avLst/>
          </a:prstGeom>
        </p:spPr>
      </p:pic>
    </p:spTree>
    <p:extLst>
      <p:ext uri="{BB962C8B-B14F-4D97-AF65-F5344CB8AC3E}">
        <p14:creationId xmlns:p14="http://schemas.microsoft.com/office/powerpoint/2010/main" val="332212373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49585"/>
            <a:ext cx="5547685" cy="312390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449585"/>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This leads to another function of this section: to demonstrate ‘how my research relates</a:t>
            </a:r>
          </a:p>
          <a:p>
            <a:r>
              <a:rPr lang="en-US" sz="2400" dirty="0">
                <a:solidFill>
                  <a:srgbClr val="262626"/>
                </a:solidFill>
                <a:latin typeface="Times New Roman" panose="02020603050405020304" pitchFamily="18" charset="0"/>
                <a:cs typeface="Times New Roman" panose="02020603050405020304" pitchFamily="18" charset="0"/>
              </a:rPr>
              <a:t>to what has been done before in this subject area’. In achieving this you will show your</a:t>
            </a:r>
          </a:p>
          <a:p>
            <a:r>
              <a:rPr lang="en-US" sz="2400" dirty="0">
                <a:solidFill>
                  <a:srgbClr val="262626"/>
                </a:solidFill>
                <a:latin typeface="Times New Roman" panose="02020603050405020304" pitchFamily="18" charset="0"/>
                <a:cs typeface="Times New Roman" panose="02020603050405020304" pitchFamily="18" charset="0"/>
              </a:rPr>
              <a:t>knowledge of relevant literature and clarify where your proposal fits into the debate in</a:t>
            </a:r>
          </a:p>
          <a:p>
            <a:r>
              <a:rPr lang="en-US" sz="2400" dirty="0">
                <a:solidFill>
                  <a:srgbClr val="262626"/>
                </a:solidFill>
                <a:latin typeface="Times New Roman" panose="02020603050405020304" pitchFamily="18" charset="0"/>
                <a:cs typeface="Times New Roman" panose="02020603050405020304" pitchFamily="18" charset="0"/>
              </a:rPr>
              <a:t>this literature.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You will also be able to begin to show ‘which theory or theories will inform what I am doing and how I will use it or them’. The intention will be not to write a detailed review of the literature but rather to provide an overview of key literature sources from which you will draw and the theory or theories within them. </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A959CF8-F9D9-137C-0E99-A9A510D20E83}"/>
              </a:ext>
            </a:extLst>
          </p:cNvPr>
          <p:cNvPicPr>
            <a:picLocks noChangeAspect="1"/>
          </p:cNvPicPr>
          <p:nvPr/>
        </p:nvPicPr>
        <p:blipFill>
          <a:blip r:embed="rId4"/>
          <a:stretch>
            <a:fillRect/>
          </a:stretch>
        </p:blipFill>
        <p:spPr>
          <a:xfrm>
            <a:off x="9772403" y="110739"/>
            <a:ext cx="2304488" cy="1079086"/>
          </a:xfrm>
          <a:prstGeom prst="rect">
            <a:avLst/>
          </a:prstGeom>
        </p:spPr>
      </p:pic>
    </p:spTree>
    <p:extLst>
      <p:ext uri="{BB962C8B-B14F-4D97-AF65-F5344CB8AC3E}">
        <p14:creationId xmlns:p14="http://schemas.microsoft.com/office/powerpoint/2010/main" val="25423904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698765"/>
            <a:ext cx="5547685" cy="2874723"/>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98765"/>
            <a:ext cx="11415964" cy="3046988"/>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Research question(s), aim and objectives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Background section should lead logically into a statement of your research question(s),</a:t>
            </a:r>
          </a:p>
          <a:p>
            <a:r>
              <a:rPr lang="en-US" sz="2400" dirty="0">
                <a:solidFill>
                  <a:srgbClr val="262626"/>
                </a:solidFill>
                <a:latin typeface="Times New Roman" panose="02020603050405020304" pitchFamily="18" charset="0"/>
                <a:cs typeface="Times New Roman" panose="02020603050405020304" pitchFamily="18" charset="0"/>
              </a:rPr>
              <a:t>aim and research objectives. </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These should leave the reader in no doubt about what your research seeks to achieve. Be careful here to ensure that your objectives are precisely written and will lead to observable outcomes.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95B72B4-E733-68C6-D65D-B698B1B51EA6}"/>
              </a:ext>
            </a:extLst>
          </p:cNvPr>
          <p:cNvPicPr>
            <a:picLocks noChangeAspect="1"/>
          </p:cNvPicPr>
          <p:nvPr/>
        </p:nvPicPr>
        <p:blipFill>
          <a:blip r:embed="rId4"/>
          <a:stretch>
            <a:fillRect/>
          </a:stretch>
        </p:blipFill>
        <p:spPr>
          <a:xfrm>
            <a:off x="9887512" y="9017"/>
            <a:ext cx="2304488" cy="1079086"/>
          </a:xfrm>
          <a:prstGeom prst="rect">
            <a:avLst/>
          </a:prstGeom>
        </p:spPr>
      </p:pic>
    </p:spTree>
    <p:extLst>
      <p:ext uri="{BB962C8B-B14F-4D97-AF65-F5344CB8AC3E}">
        <p14:creationId xmlns:p14="http://schemas.microsoft.com/office/powerpoint/2010/main" val="17105979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053982"/>
            <a:ext cx="5547685" cy="251950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2314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Method</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The Background and Method will be the longest sections of your proposal. The Method is</a:t>
            </a:r>
          </a:p>
          <a:p>
            <a:r>
              <a:rPr lang="en-US" sz="2400" dirty="0">
                <a:solidFill>
                  <a:srgbClr val="262626"/>
                </a:solidFill>
                <a:latin typeface="Times New Roman" panose="02020603050405020304" pitchFamily="18" charset="0"/>
                <a:cs typeface="Times New Roman" panose="02020603050405020304" pitchFamily="18" charset="0"/>
              </a:rPr>
              <a:t>designed to answer the question, ‘how shall I conduct my research?’ The Method may be</a:t>
            </a:r>
          </a:p>
          <a:p>
            <a:r>
              <a:rPr lang="en-US" sz="2400" dirty="0">
                <a:solidFill>
                  <a:srgbClr val="262626"/>
                </a:solidFill>
                <a:latin typeface="Times New Roman" panose="02020603050405020304" pitchFamily="18" charset="0"/>
                <a:cs typeface="Times New Roman" panose="02020603050405020304" pitchFamily="18" charset="0"/>
              </a:rPr>
              <a:t>divided into sub-sections that deal with research design, participants, techniques and</a:t>
            </a:r>
          </a:p>
          <a:p>
            <a:r>
              <a:rPr lang="en-US" sz="2400" dirty="0">
                <a:solidFill>
                  <a:srgbClr val="262626"/>
                </a:solidFill>
                <a:latin typeface="Times New Roman" panose="02020603050405020304" pitchFamily="18" charset="0"/>
                <a:cs typeface="Times New Roman" panose="02020603050405020304" pitchFamily="18" charset="0"/>
              </a:rPr>
              <a:t>procedures and ethical considerations. </a:t>
            </a:r>
          </a:p>
          <a:p>
            <a:endParaRPr lang="en-US" sz="2400" dirty="0">
              <a:solidFill>
                <a:srgbClr val="262626"/>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6058E85-2F7D-48F6-1C2A-5E4F51F4DF17}"/>
              </a:ext>
            </a:extLst>
          </p:cNvPr>
          <p:cNvPicPr>
            <a:picLocks noChangeAspect="1"/>
          </p:cNvPicPr>
          <p:nvPr/>
        </p:nvPicPr>
        <p:blipFill>
          <a:blip r:embed="rId4"/>
          <a:stretch>
            <a:fillRect/>
          </a:stretch>
        </p:blipFill>
        <p:spPr>
          <a:xfrm>
            <a:off x="9834737" y="47276"/>
            <a:ext cx="2304488" cy="1079086"/>
          </a:xfrm>
          <a:prstGeom prst="rect">
            <a:avLst/>
          </a:prstGeom>
        </p:spPr>
      </p:pic>
    </p:spTree>
    <p:extLst>
      <p:ext uri="{BB962C8B-B14F-4D97-AF65-F5344CB8AC3E}">
        <p14:creationId xmlns:p14="http://schemas.microsoft.com/office/powerpoint/2010/main" val="336314134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2481724"/>
            <a:ext cx="5547685" cy="3091764"/>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81724"/>
            <a:ext cx="11415964" cy="3785652"/>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Timescale</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is very useful to divide your research project into its constituent stages or tasks. You</a:t>
            </a:r>
          </a:p>
          <a:p>
            <a:r>
              <a:rPr lang="en-US" sz="2400" dirty="0">
                <a:solidFill>
                  <a:srgbClr val="262626"/>
                </a:solidFill>
                <a:latin typeface="Times New Roman" panose="02020603050405020304" pitchFamily="18" charset="0"/>
                <a:cs typeface="Times New Roman" panose="02020603050405020304" pitchFamily="18" charset="0"/>
              </a:rPr>
              <a:t>may estimate the amount of time that each stage or task should take to complete. Allocating</a:t>
            </a:r>
          </a:p>
          <a:p>
            <a:r>
              <a:rPr lang="en-US" sz="2400" dirty="0">
                <a:solidFill>
                  <a:srgbClr val="262626"/>
                </a:solidFill>
                <a:latin typeface="Times New Roman" panose="02020603050405020304" pitchFamily="18" charset="0"/>
                <a:cs typeface="Times New Roman" panose="02020603050405020304" pitchFamily="18" charset="0"/>
              </a:rPr>
              <a:t>each stage or task so much time should help you and your tutor decide on the feasibility</a:t>
            </a:r>
          </a:p>
          <a:p>
            <a:r>
              <a:rPr lang="en-US" sz="2400" dirty="0">
                <a:solidFill>
                  <a:srgbClr val="262626"/>
                </a:solidFill>
                <a:latin typeface="Times New Roman" panose="02020603050405020304" pitchFamily="18" charset="0"/>
                <a:cs typeface="Times New Roman" panose="02020603050405020304" pitchFamily="18" charset="0"/>
              </a:rPr>
              <a:t>of the research project, by giving you a clear idea as to what needs to be achieved</a:t>
            </a:r>
          </a:p>
          <a:p>
            <a:r>
              <a:rPr lang="en-US" sz="2400" dirty="0">
                <a:solidFill>
                  <a:srgbClr val="262626"/>
                </a:solidFill>
                <a:latin typeface="Times New Roman" panose="02020603050405020304" pitchFamily="18" charset="0"/>
                <a:cs typeface="Times New Roman" panose="02020603050405020304" pitchFamily="18" charset="0"/>
              </a:rPr>
              <a:t>during the time allowed. Experience shows that however well the researcher’s time is</a:t>
            </a:r>
          </a:p>
          <a:p>
            <a:r>
              <a:rPr lang="en-US" sz="2400" dirty="0" err="1">
                <a:solidFill>
                  <a:srgbClr val="262626"/>
                </a:solidFill>
                <a:latin typeface="Times New Roman" panose="02020603050405020304" pitchFamily="18" charset="0"/>
                <a:cs typeface="Times New Roman" panose="02020603050405020304" pitchFamily="18" charset="0"/>
              </a:rPr>
              <a:t>organised</a:t>
            </a:r>
            <a:r>
              <a:rPr lang="en-US" sz="2400" dirty="0">
                <a:solidFill>
                  <a:srgbClr val="262626"/>
                </a:solidFill>
                <a:latin typeface="Times New Roman" panose="02020603050405020304" pitchFamily="18" charset="0"/>
                <a:cs typeface="Times New Roman" panose="02020603050405020304" pitchFamily="18" charset="0"/>
              </a:rPr>
              <a:t>, the whole process seems to take longer than anticipated. Devising a timescale</a:t>
            </a:r>
          </a:p>
          <a:p>
            <a:r>
              <a:rPr lang="en-US" sz="2400" dirty="0">
                <a:solidFill>
                  <a:srgbClr val="262626"/>
                </a:solidFill>
                <a:latin typeface="Times New Roman" panose="02020603050405020304" pitchFamily="18" charset="0"/>
                <a:cs typeface="Times New Roman" panose="02020603050405020304" pitchFamily="18" charset="0"/>
              </a:rPr>
              <a:t>allows you to monitor your progress and indicates where you need to allocate more working</a:t>
            </a:r>
          </a:p>
          <a:p>
            <a:r>
              <a:rPr lang="en-US" sz="2400" dirty="0">
                <a:solidFill>
                  <a:srgbClr val="262626"/>
                </a:solidFill>
                <a:latin typeface="Times New Roman" panose="02020603050405020304" pitchFamily="18" charset="0"/>
                <a:cs typeface="Times New Roman" panose="02020603050405020304" pitchFamily="18" charset="0"/>
              </a:rPr>
              <a:t>hours to keep up with your intended schedule.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3F9AB38-9D14-A64C-92DB-29EDE91D41CD}"/>
              </a:ext>
            </a:extLst>
          </p:cNvPr>
          <p:cNvPicPr>
            <a:picLocks noChangeAspect="1"/>
          </p:cNvPicPr>
          <p:nvPr/>
        </p:nvPicPr>
        <p:blipFill>
          <a:blip r:embed="rId4"/>
          <a:stretch>
            <a:fillRect/>
          </a:stretch>
        </p:blipFill>
        <p:spPr>
          <a:xfrm>
            <a:off x="9884704" y="139642"/>
            <a:ext cx="2304488" cy="1079086"/>
          </a:xfrm>
          <a:prstGeom prst="rect">
            <a:avLst/>
          </a:prstGeom>
        </p:spPr>
      </p:pic>
    </p:spTree>
    <p:extLst>
      <p:ext uri="{BB962C8B-B14F-4D97-AF65-F5344CB8AC3E}">
        <p14:creationId xmlns:p14="http://schemas.microsoft.com/office/powerpoint/2010/main" val="343364794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35" name="Photo Scrim"/>
          <p:cNvSpPr/>
          <p:nvPr/>
        </p:nvSpPr>
        <p:spPr>
          <a:xfrm>
            <a:off x="2808" y="3053982"/>
            <a:ext cx="5547685" cy="2519506"/>
          </a:xfrm>
          <a:prstGeom prst="rect">
            <a:avLst/>
          </a:prstGeom>
          <a:solidFill>
            <a:schemeClr val="bg1">
              <a:alpha val="78000"/>
            </a:schemeClr>
          </a:solidFill>
          <a:ln>
            <a:noFill/>
          </a:ln>
        </p:spPr>
        <p:txBody>
          <a:bodyPr/>
          <a:lstStyle/>
          <a:p>
            <a:endParaRPr lang="en-US"/>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308324"/>
          </a:xfrm>
          <a:prstGeom prst="rect">
            <a:avLst/>
          </a:prstGeom>
          <a:noFill/>
        </p:spPr>
        <p:txBody>
          <a:bodyPr wrap="square" rtlCol="0">
            <a:spAutoFit/>
          </a:bodyPr>
          <a:lstStyle/>
          <a:p>
            <a:r>
              <a:rPr lang="en-US" sz="2400" dirty="0">
                <a:solidFill>
                  <a:srgbClr val="262626"/>
                </a:solidFill>
                <a:latin typeface="Times New Roman" panose="02020603050405020304" pitchFamily="18" charset="0"/>
                <a:cs typeface="Times New Roman" panose="02020603050405020304" pitchFamily="18" charset="0"/>
              </a:rPr>
              <a:t>References</a:t>
            </a:r>
          </a:p>
          <a:p>
            <a:endParaRPr lang="en-US" sz="2400" dirty="0">
              <a:solidFill>
                <a:srgbClr val="262626"/>
              </a:solidFill>
              <a:latin typeface="Times New Roman" panose="02020603050405020304" pitchFamily="18" charset="0"/>
              <a:cs typeface="Times New Roman" panose="02020603050405020304" pitchFamily="18" charset="0"/>
            </a:endParaRPr>
          </a:p>
          <a:p>
            <a:r>
              <a:rPr lang="en-US" sz="2400" dirty="0">
                <a:solidFill>
                  <a:srgbClr val="262626"/>
                </a:solidFill>
                <a:latin typeface="Times New Roman" panose="02020603050405020304" pitchFamily="18" charset="0"/>
                <a:cs typeface="Times New Roman" panose="02020603050405020304" pitchFamily="18" charset="0"/>
              </a:rPr>
              <a:t>It is not necessary to try to impress your proposal reader with an enormous list of references. A few key literature sources to which you have referred in the background section and which relate to the previous work and theory that directly informs your own proposal, as well as references to the methods literature, should be all that is necessary.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EAE0260-F263-E1C1-802D-089ED0A44567}"/>
              </a:ext>
            </a:extLst>
          </p:cNvPr>
          <p:cNvPicPr>
            <a:picLocks noChangeAspect="1"/>
          </p:cNvPicPr>
          <p:nvPr/>
        </p:nvPicPr>
        <p:blipFill>
          <a:blip r:embed="rId4"/>
          <a:stretch>
            <a:fillRect/>
          </a:stretch>
        </p:blipFill>
        <p:spPr>
          <a:xfrm>
            <a:off x="9887512" y="-4011"/>
            <a:ext cx="2304488" cy="1079086"/>
          </a:xfrm>
          <a:prstGeom prst="rect">
            <a:avLst/>
          </a:prstGeom>
        </p:spPr>
      </p:pic>
    </p:spTree>
    <p:extLst>
      <p:ext uri="{BB962C8B-B14F-4D97-AF65-F5344CB8AC3E}">
        <p14:creationId xmlns:p14="http://schemas.microsoft.com/office/powerpoint/2010/main" val="200484421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262626"/>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a:extLst>
              <a:ext uri="{FF2B5EF4-FFF2-40B4-BE49-F238E27FC236}">
                <a16:creationId xmlns:a16="http://schemas.microsoft.com/office/drawing/2014/main" id="{9C0ED0A0-39A8-F9A1-F80F-53AD09AAF232}"/>
              </a:ext>
            </a:extLst>
          </p:cNvPr>
          <p:cNvPicPr>
            <a:picLocks noChangeAspect="1"/>
          </p:cNvPicPr>
          <p:nvPr/>
        </p:nvPicPr>
        <p:blipFill>
          <a:blip r:embed="rId6"/>
          <a:stretch>
            <a:fillRect/>
          </a:stretch>
        </p:blipFill>
        <p:spPr>
          <a:xfrm>
            <a:off x="9849131" y="56619"/>
            <a:ext cx="2304488" cy="10790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8BA4A85-E231-4464-9E28-17D3FF0970AA}"/>
</file>

<file path=customXml/itemProps2.xml><?xml version="1.0" encoding="utf-8"?>
<ds:datastoreItem xmlns:ds="http://schemas.openxmlformats.org/officeDocument/2006/customXml" ds:itemID="{ABE6C527-0E11-4A6C-B265-763A91ED0DEE}"/>
</file>

<file path=customXml/itemProps3.xml><?xml version="1.0" encoding="utf-8"?>
<ds:datastoreItem xmlns:ds="http://schemas.openxmlformats.org/officeDocument/2006/customXml" ds:itemID="{5C137B33-0A0E-4ED7-A037-7F979FE38EAD}"/>
</file>

<file path=docProps/app.xml><?xml version="1.0" encoding="utf-8"?>
<Properties xmlns="http://schemas.openxmlformats.org/officeDocument/2006/extended-properties" xmlns:vt="http://schemas.openxmlformats.org/officeDocument/2006/docPropsVTypes">
  <TotalTime>2899</TotalTime>
  <Words>7011</Words>
  <Application>Microsoft Office PowerPoint</Application>
  <PresentationFormat>Widescreen</PresentationFormat>
  <Paragraphs>698</Paragraphs>
  <Slides>77</Slides>
  <Notes>70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77</vt:i4>
      </vt:variant>
    </vt:vector>
  </HeadingPairs>
  <TitlesOfParts>
    <vt:vector size="8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190</cp:revision>
  <dcterms:created xsi:type="dcterms:W3CDTF">2023-04-29T09:08:23Z</dcterms:created>
  <dcterms:modified xsi:type="dcterms:W3CDTF">2026-10-03T07:10:34Z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