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1.xml" ContentType="application/vnd.openxmlformats-officedocument.presentationml.tags+xml"/>
  <Override PartName="/ppt/notesSlides/notesSlide10.xml" ContentType="application/vnd.openxmlformats-officedocument.presentationml.notesSlide+xml"/>
  <Override PartName="/ppt/tags/tag2.xml" ContentType="application/vnd.openxmlformats-officedocument.presentationml.tags+xml"/>
  <Override PartName="/ppt/notesSlides/notesSlide11.xml" ContentType="application/vnd.openxmlformats-officedocument.presentationml.notesSlide+xml"/>
  <Override PartName="/ppt/tags/tag3.xml" ContentType="application/vnd.openxmlformats-officedocument.presentationml.tags+xml"/>
  <Override PartName="/ppt/notesSlides/notesSlide12.xml" ContentType="application/vnd.openxmlformats-officedocument.presentationml.notesSlide+xml"/>
  <Override PartName="/ppt/tags/tag4.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376" r:id="rId3"/>
    <p:sldId id="377" r:id="rId4"/>
    <p:sldId id="378" r:id="rId5"/>
    <p:sldId id="321" r:id="rId6"/>
    <p:sldId id="319" r:id="rId7"/>
    <p:sldId id="320" r:id="rId8"/>
    <p:sldId id="257" r:id="rId9"/>
    <p:sldId id="258" r:id="rId10"/>
    <p:sldId id="322" r:id="rId11"/>
    <p:sldId id="259" r:id="rId12"/>
    <p:sldId id="260" r:id="rId13"/>
    <p:sldId id="261" r:id="rId14"/>
    <p:sldId id="323" r:id="rId15"/>
    <p:sldId id="325" r:id="rId16"/>
    <p:sldId id="262" r:id="rId17"/>
    <p:sldId id="263" r:id="rId18"/>
    <p:sldId id="264" r:id="rId19"/>
    <p:sldId id="326" r:id="rId20"/>
    <p:sldId id="265" r:id="rId21"/>
    <p:sldId id="335" r:id="rId22"/>
    <p:sldId id="336" r:id="rId23"/>
    <p:sldId id="337" r:id="rId24"/>
    <p:sldId id="338" r:id="rId25"/>
    <p:sldId id="379" r:id="rId26"/>
    <p:sldId id="339" r:id="rId27"/>
    <p:sldId id="380" r:id="rId28"/>
    <p:sldId id="340" r:id="rId29"/>
    <p:sldId id="341" r:id="rId30"/>
    <p:sldId id="342" r:id="rId31"/>
    <p:sldId id="343" r:id="rId32"/>
    <p:sldId id="344" r:id="rId33"/>
    <p:sldId id="328" r:id="rId34"/>
    <p:sldId id="329" r:id="rId35"/>
    <p:sldId id="330" r:id="rId36"/>
    <p:sldId id="346" r:id="rId37"/>
    <p:sldId id="347" r:id="rId38"/>
    <p:sldId id="348" r:id="rId39"/>
    <p:sldId id="349" r:id="rId40"/>
    <p:sldId id="350" r:id="rId41"/>
    <p:sldId id="351" r:id="rId42"/>
    <p:sldId id="352" r:id="rId43"/>
    <p:sldId id="353" r:id="rId44"/>
    <p:sldId id="358" r:id="rId45"/>
    <p:sldId id="359" r:id="rId46"/>
    <p:sldId id="360" r:id="rId47"/>
    <p:sldId id="361" r:id="rId48"/>
    <p:sldId id="362" r:id="rId49"/>
    <p:sldId id="363" r:id="rId50"/>
    <p:sldId id="364" r:id="rId51"/>
    <p:sldId id="365" r:id="rId52"/>
    <p:sldId id="366" r:id="rId53"/>
    <p:sldId id="367" r:id="rId54"/>
    <p:sldId id="368" r:id="rId55"/>
    <p:sldId id="375" r:id="rId5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7" autoAdjust="0"/>
    <p:restoredTop sz="94660"/>
  </p:normalViewPr>
  <p:slideViewPr>
    <p:cSldViewPr>
      <p:cViewPr varScale="1">
        <p:scale>
          <a:sx n="82" d="100"/>
          <a:sy n="82" d="100"/>
        </p:scale>
        <p:origin x="1291"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EG"/>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5FA8085A-B07A-495F-B5D3-E52473EB9C30}" type="datetimeFigureOut">
              <a:rPr lang="ar-EG" smtClean="0"/>
              <a:t>23/11/1443</a:t>
            </a:fld>
            <a:endParaRPr lang="ar-EG"/>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EG"/>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EG"/>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84E532C-E44D-4702-8782-52E210364EDA}" type="slidenum">
              <a:rPr lang="ar-EG" smtClean="0"/>
              <a:t>‹#›</a:t>
            </a:fld>
            <a:endParaRPr lang="ar-EG"/>
          </a:p>
        </p:txBody>
      </p:sp>
    </p:spTree>
    <p:extLst>
      <p:ext uri="{BB962C8B-B14F-4D97-AF65-F5344CB8AC3E}">
        <p14:creationId xmlns:p14="http://schemas.microsoft.com/office/powerpoint/2010/main" val="2727260710"/>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530">
              <a:defRPr>
                <a:solidFill>
                  <a:schemeClr val="tx1"/>
                </a:solidFill>
                <a:latin typeface="Verdana" pitchFamily="34" charset="0"/>
                <a:ea typeface="MS PGothic" pitchFamily="34" charset="-128"/>
              </a:defRPr>
            </a:lvl1pPr>
            <a:lvl2pPr marL="729577" indent="-280607" defTabSz="913530">
              <a:defRPr>
                <a:solidFill>
                  <a:schemeClr val="tx1"/>
                </a:solidFill>
                <a:latin typeface="Verdana" pitchFamily="34" charset="0"/>
                <a:ea typeface="MS PGothic" pitchFamily="34" charset="-128"/>
              </a:defRPr>
            </a:lvl2pPr>
            <a:lvl3pPr marL="1122426" indent="-224485" defTabSz="913530">
              <a:defRPr>
                <a:solidFill>
                  <a:schemeClr val="tx1"/>
                </a:solidFill>
                <a:latin typeface="Verdana" pitchFamily="34" charset="0"/>
                <a:ea typeface="MS PGothic" pitchFamily="34" charset="-128"/>
              </a:defRPr>
            </a:lvl3pPr>
            <a:lvl4pPr marL="1571396" indent="-224485" defTabSz="913530">
              <a:defRPr>
                <a:solidFill>
                  <a:schemeClr val="tx1"/>
                </a:solidFill>
                <a:latin typeface="Verdana" pitchFamily="34" charset="0"/>
                <a:ea typeface="MS PGothic" pitchFamily="34" charset="-128"/>
              </a:defRPr>
            </a:lvl4pPr>
            <a:lvl5pPr marL="2020367" indent="-224485" defTabSz="913530">
              <a:defRPr>
                <a:solidFill>
                  <a:schemeClr val="tx1"/>
                </a:solidFill>
                <a:latin typeface="Verdana" pitchFamily="34" charset="0"/>
                <a:ea typeface="MS PGothic" pitchFamily="34" charset="-128"/>
              </a:defRPr>
            </a:lvl5pPr>
            <a:lvl6pPr marL="2469337"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6pPr>
            <a:lvl7pPr marL="291830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7pPr>
            <a:lvl8pPr marL="336727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8pPr>
            <a:lvl9pPr marL="381624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9pPr>
          </a:lstStyle>
          <a:p>
            <a:fld id="{0FE2DC18-279F-4341-BF95-C7602B151F37}" type="slidenum">
              <a:rPr lang="en-US" smtClean="0">
                <a:latin typeface="Times New Roman" pitchFamily="18" charset="0"/>
              </a:rPr>
              <a:pPr/>
              <a:t>1</a:t>
            </a:fld>
            <a:endParaRPr lang="en-US">
              <a:latin typeface="Times New Roman" pitchFamily="18"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33176970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ＭＳ Ｐゴシック" pitchFamily="34" charset="-128"/>
              </a:defRPr>
            </a:lvl1pPr>
            <a:lvl2pPr marL="702756" indent="-270291" defTabSz="914485">
              <a:defRPr>
                <a:solidFill>
                  <a:schemeClr val="tx1"/>
                </a:solidFill>
                <a:latin typeface="Verdana" pitchFamily="34" charset="0"/>
                <a:ea typeface="ＭＳ Ｐゴシック" pitchFamily="34" charset="-128"/>
              </a:defRPr>
            </a:lvl2pPr>
            <a:lvl3pPr marL="1081164" indent="-216233" defTabSz="914485">
              <a:defRPr>
                <a:solidFill>
                  <a:schemeClr val="tx1"/>
                </a:solidFill>
                <a:latin typeface="Verdana" pitchFamily="34" charset="0"/>
                <a:ea typeface="ＭＳ Ｐゴシック" pitchFamily="34" charset="-128"/>
              </a:defRPr>
            </a:lvl3pPr>
            <a:lvl4pPr marL="1513629" indent="-216233" defTabSz="914485">
              <a:defRPr>
                <a:solidFill>
                  <a:schemeClr val="tx1"/>
                </a:solidFill>
                <a:latin typeface="Verdana" pitchFamily="34" charset="0"/>
                <a:ea typeface="ＭＳ Ｐゴシック" pitchFamily="34" charset="-128"/>
              </a:defRPr>
            </a:lvl4pPr>
            <a:lvl5pPr marL="1946095" indent="-216233" defTabSz="914485">
              <a:defRPr>
                <a:solidFill>
                  <a:schemeClr val="tx1"/>
                </a:solidFill>
                <a:latin typeface="Verdana" pitchFamily="34" charset="0"/>
                <a:ea typeface="ＭＳ Ｐゴシック" pitchFamily="34" charset="-128"/>
              </a:defRPr>
            </a:lvl5pPr>
            <a:lvl6pPr marL="2378560" indent="-216233" defTabSz="914485"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811026" indent="-216233" defTabSz="914485"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243491" indent="-216233" defTabSz="914485"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675957" indent="-216233" defTabSz="914485"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fld id="{7EA28A20-2B42-4EF3-BB72-AECDBF8C251C}" type="slidenum">
              <a:rPr lang="ar-SA" smtClean="0">
                <a:latin typeface="Times New Roman" pitchFamily="18" charset="0"/>
              </a:rPr>
              <a:pPr/>
              <a:t>5</a:t>
            </a:fld>
            <a:endParaRPr lang="en-US">
              <a:latin typeface="Times New Roman" pitchFamily="18"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atin typeface="Times New Roman" pitchFamily="18" charset="0"/>
            </a:endParaRPr>
          </a:p>
        </p:txBody>
      </p:sp>
    </p:spTree>
    <p:extLst>
      <p:ext uri="{BB962C8B-B14F-4D97-AF65-F5344CB8AC3E}">
        <p14:creationId xmlns:p14="http://schemas.microsoft.com/office/powerpoint/2010/main" val="3814545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4485">
              <a:defRPr>
                <a:solidFill>
                  <a:schemeClr val="tx1"/>
                </a:solidFill>
                <a:latin typeface="Verdana" pitchFamily="34" charset="0"/>
                <a:ea typeface="ＭＳ Ｐゴシック" pitchFamily="34" charset="-128"/>
              </a:defRPr>
            </a:lvl1pPr>
            <a:lvl2pPr marL="702756" indent="-270291" defTabSz="914485">
              <a:defRPr>
                <a:solidFill>
                  <a:schemeClr val="tx1"/>
                </a:solidFill>
                <a:latin typeface="Verdana" pitchFamily="34" charset="0"/>
                <a:ea typeface="ＭＳ Ｐゴシック" pitchFamily="34" charset="-128"/>
              </a:defRPr>
            </a:lvl2pPr>
            <a:lvl3pPr marL="1081164" indent="-216233" defTabSz="914485">
              <a:defRPr>
                <a:solidFill>
                  <a:schemeClr val="tx1"/>
                </a:solidFill>
                <a:latin typeface="Verdana" pitchFamily="34" charset="0"/>
                <a:ea typeface="ＭＳ Ｐゴシック" pitchFamily="34" charset="-128"/>
              </a:defRPr>
            </a:lvl3pPr>
            <a:lvl4pPr marL="1513629" indent="-216233" defTabSz="914485">
              <a:defRPr>
                <a:solidFill>
                  <a:schemeClr val="tx1"/>
                </a:solidFill>
                <a:latin typeface="Verdana" pitchFamily="34" charset="0"/>
                <a:ea typeface="ＭＳ Ｐゴシック" pitchFamily="34" charset="-128"/>
              </a:defRPr>
            </a:lvl4pPr>
            <a:lvl5pPr marL="1946095" indent="-216233" defTabSz="914485">
              <a:defRPr>
                <a:solidFill>
                  <a:schemeClr val="tx1"/>
                </a:solidFill>
                <a:latin typeface="Verdana" pitchFamily="34" charset="0"/>
                <a:ea typeface="ＭＳ Ｐゴシック" pitchFamily="34" charset="-128"/>
              </a:defRPr>
            </a:lvl5pPr>
            <a:lvl6pPr marL="2378560" indent="-216233" defTabSz="914485"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811026" indent="-216233" defTabSz="914485"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243491" indent="-216233" defTabSz="914485"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675957" indent="-216233" defTabSz="914485"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fld id="{7EA28A20-2B42-4EF3-BB72-AECDBF8C251C}" type="slidenum">
              <a:rPr lang="ar-SA" smtClean="0">
                <a:latin typeface="Times New Roman" pitchFamily="18" charset="0"/>
              </a:rPr>
              <a:pPr/>
              <a:t>6</a:t>
            </a:fld>
            <a:endParaRPr lang="en-US">
              <a:latin typeface="Times New Roman" pitchFamily="18"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atin typeface="Times New Roman" pitchFamily="18" charset="0"/>
            </a:endParaRPr>
          </a:p>
        </p:txBody>
      </p:sp>
    </p:spTree>
    <p:extLst>
      <p:ext uri="{BB962C8B-B14F-4D97-AF65-F5344CB8AC3E}">
        <p14:creationId xmlns:p14="http://schemas.microsoft.com/office/powerpoint/2010/main" val="3216972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atin typeface="Times New Roman" pitchFamily="18" charset="0"/>
            </a:endParaRPr>
          </a:p>
        </p:txBody>
      </p:sp>
    </p:spTree>
    <p:extLst>
      <p:ext uri="{BB962C8B-B14F-4D97-AF65-F5344CB8AC3E}">
        <p14:creationId xmlns:p14="http://schemas.microsoft.com/office/powerpoint/2010/main" val="22639662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530">
              <a:defRPr>
                <a:solidFill>
                  <a:schemeClr val="tx1"/>
                </a:solidFill>
                <a:latin typeface="Verdana" pitchFamily="34" charset="0"/>
                <a:ea typeface="MS PGothic" pitchFamily="34" charset="-128"/>
              </a:defRPr>
            </a:lvl1pPr>
            <a:lvl2pPr marL="729577" indent="-280607" defTabSz="913530">
              <a:defRPr>
                <a:solidFill>
                  <a:schemeClr val="tx1"/>
                </a:solidFill>
                <a:latin typeface="Verdana" pitchFamily="34" charset="0"/>
                <a:ea typeface="MS PGothic" pitchFamily="34" charset="-128"/>
              </a:defRPr>
            </a:lvl2pPr>
            <a:lvl3pPr marL="1122426" indent="-224485" defTabSz="913530">
              <a:defRPr>
                <a:solidFill>
                  <a:schemeClr val="tx1"/>
                </a:solidFill>
                <a:latin typeface="Verdana" pitchFamily="34" charset="0"/>
                <a:ea typeface="MS PGothic" pitchFamily="34" charset="-128"/>
              </a:defRPr>
            </a:lvl3pPr>
            <a:lvl4pPr marL="1571396" indent="-224485" defTabSz="913530">
              <a:defRPr>
                <a:solidFill>
                  <a:schemeClr val="tx1"/>
                </a:solidFill>
                <a:latin typeface="Verdana" pitchFamily="34" charset="0"/>
                <a:ea typeface="MS PGothic" pitchFamily="34" charset="-128"/>
              </a:defRPr>
            </a:lvl4pPr>
            <a:lvl5pPr marL="2020367" indent="-224485" defTabSz="913530">
              <a:defRPr>
                <a:solidFill>
                  <a:schemeClr val="tx1"/>
                </a:solidFill>
                <a:latin typeface="Verdana" pitchFamily="34" charset="0"/>
                <a:ea typeface="MS PGothic" pitchFamily="34" charset="-128"/>
              </a:defRPr>
            </a:lvl5pPr>
            <a:lvl6pPr marL="2469337"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6pPr>
            <a:lvl7pPr marL="291830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7pPr>
            <a:lvl8pPr marL="336727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8pPr>
            <a:lvl9pPr marL="381624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9pPr>
          </a:lstStyle>
          <a:p>
            <a:fld id="{3E446C91-DE3D-464E-A1CB-596BC1FEE549}" type="slidenum">
              <a:rPr lang="en-US" smtClean="0">
                <a:latin typeface="Times New Roman" pitchFamily="18" charset="0"/>
              </a:rPr>
              <a:pPr/>
              <a:t>8</a:t>
            </a:fld>
            <a:endParaRPr lang="en-US">
              <a:latin typeface="Times New Roman" pitchFamily="18"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31431864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530">
              <a:defRPr>
                <a:solidFill>
                  <a:schemeClr val="tx1"/>
                </a:solidFill>
                <a:latin typeface="Verdana" pitchFamily="34" charset="0"/>
                <a:ea typeface="MS PGothic" pitchFamily="34" charset="-128"/>
              </a:defRPr>
            </a:lvl1pPr>
            <a:lvl2pPr marL="729577" indent="-280607" defTabSz="913530">
              <a:defRPr>
                <a:solidFill>
                  <a:schemeClr val="tx1"/>
                </a:solidFill>
                <a:latin typeface="Verdana" pitchFamily="34" charset="0"/>
                <a:ea typeface="MS PGothic" pitchFamily="34" charset="-128"/>
              </a:defRPr>
            </a:lvl2pPr>
            <a:lvl3pPr marL="1122426" indent="-224485" defTabSz="913530">
              <a:defRPr>
                <a:solidFill>
                  <a:schemeClr val="tx1"/>
                </a:solidFill>
                <a:latin typeface="Verdana" pitchFamily="34" charset="0"/>
                <a:ea typeface="MS PGothic" pitchFamily="34" charset="-128"/>
              </a:defRPr>
            </a:lvl3pPr>
            <a:lvl4pPr marL="1571396" indent="-224485" defTabSz="913530">
              <a:defRPr>
                <a:solidFill>
                  <a:schemeClr val="tx1"/>
                </a:solidFill>
                <a:latin typeface="Verdana" pitchFamily="34" charset="0"/>
                <a:ea typeface="MS PGothic" pitchFamily="34" charset="-128"/>
              </a:defRPr>
            </a:lvl4pPr>
            <a:lvl5pPr marL="2020367" indent="-224485" defTabSz="913530">
              <a:defRPr>
                <a:solidFill>
                  <a:schemeClr val="tx1"/>
                </a:solidFill>
                <a:latin typeface="Verdana" pitchFamily="34" charset="0"/>
                <a:ea typeface="MS PGothic" pitchFamily="34" charset="-128"/>
              </a:defRPr>
            </a:lvl5pPr>
            <a:lvl6pPr marL="2469337"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6pPr>
            <a:lvl7pPr marL="291830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7pPr>
            <a:lvl8pPr marL="336727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8pPr>
            <a:lvl9pPr marL="381624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9pPr>
          </a:lstStyle>
          <a:p>
            <a:fld id="{4261F4FF-7B25-4EEB-95F2-660D9C538C6E}" type="slidenum">
              <a:rPr lang="en-US" smtClean="0">
                <a:latin typeface="Times New Roman" pitchFamily="18" charset="0"/>
              </a:rPr>
              <a:pPr/>
              <a:t>9</a:t>
            </a:fld>
            <a:endParaRPr lang="en-US">
              <a:latin typeface="Times New Roman" pitchFamily="18"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4234041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atin typeface="Times New Roman" pitchFamily="18" charset="0"/>
            </a:endParaRPr>
          </a:p>
        </p:txBody>
      </p:sp>
    </p:spTree>
    <p:extLst>
      <p:ext uri="{BB962C8B-B14F-4D97-AF65-F5344CB8AC3E}">
        <p14:creationId xmlns:p14="http://schemas.microsoft.com/office/powerpoint/2010/main" val="17492492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530">
              <a:defRPr>
                <a:solidFill>
                  <a:schemeClr val="tx1"/>
                </a:solidFill>
                <a:latin typeface="Verdana" pitchFamily="34" charset="0"/>
                <a:ea typeface="MS PGothic" pitchFamily="34" charset="-128"/>
              </a:defRPr>
            </a:lvl1pPr>
            <a:lvl2pPr marL="729577" indent="-280607" defTabSz="913530">
              <a:defRPr>
                <a:solidFill>
                  <a:schemeClr val="tx1"/>
                </a:solidFill>
                <a:latin typeface="Verdana" pitchFamily="34" charset="0"/>
                <a:ea typeface="MS PGothic" pitchFamily="34" charset="-128"/>
              </a:defRPr>
            </a:lvl2pPr>
            <a:lvl3pPr marL="1122426" indent="-224485" defTabSz="913530">
              <a:defRPr>
                <a:solidFill>
                  <a:schemeClr val="tx1"/>
                </a:solidFill>
                <a:latin typeface="Verdana" pitchFamily="34" charset="0"/>
                <a:ea typeface="MS PGothic" pitchFamily="34" charset="-128"/>
              </a:defRPr>
            </a:lvl3pPr>
            <a:lvl4pPr marL="1571396" indent="-224485" defTabSz="913530">
              <a:defRPr>
                <a:solidFill>
                  <a:schemeClr val="tx1"/>
                </a:solidFill>
                <a:latin typeface="Verdana" pitchFamily="34" charset="0"/>
                <a:ea typeface="MS PGothic" pitchFamily="34" charset="-128"/>
              </a:defRPr>
            </a:lvl4pPr>
            <a:lvl5pPr marL="2020367" indent="-224485" defTabSz="913530">
              <a:defRPr>
                <a:solidFill>
                  <a:schemeClr val="tx1"/>
                </a:solidFill>
                <a:latin typeface="Verdana" pitchFamily="34" charset="0"/>
                <a:ea typeface="MS PGothic" pitchFamily="34" charset="-128"/>
              </a:defRPr>
            </a:lvl5pPr>
            <a:lvl6pPr marL="2469337"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6pPr>
            <a:lvl7pPr marL="291830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7pPr>
            <a:lvl8pPr marL="336727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8pPr>
            <a:lvl9pPr marL="381624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9pPr>
          </a:lstStyle>
          <a:p>
            <a:fld id="{A4362234-6490-4D9D-AB24-D08CFB635898}" type="slidenum">
              <a:rPr lang="en-US" smtClean="0">
                <a:latin typeface="Times New Roman" pitchFamily="18" charset="0"/>
              </a:rPr>
              <a:pPr/>
              <a:t>11</a:t>
            </a:fld>
            <a:endParaRPr lang="en-US">
              <a:latin typeface="Times New Roman" pitchFamily="18"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17708992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530">
              <a:defRPr>
                <a:solidFill>
                  <a:schemeClr val="tx1"/>
                </a:solidFill>
                <a:latin typeface="Verdana" pitchFamily="34" charset="0"/>
                <a:ea typeface="MS PGothic" pitchFamily="34" charset="-128"/>
              </a:defRPr>
            </a:lvl1pPr>
            <a:lvl2pPr marL="729577" indent="-280607" defTabSz="913530">
              <a:defRPr>
                <a:solidFill>
                  <a:schemeClr val="tx1"/>
                </a:solidFill>
                <a:latin typeface="Verdana" pitchFamily="34" charset="0"/>
                <a:ea typeface="MS PGothic" pitchFamily="34" charset="-128"/>
              </a:defRPr>
            </a:lvl2pPr>
            <a:lvl3pPr marL="1122426" indent="-224485" defTabSz="913530">
              <a:defRPr>
                <a:solidFill>
                  <a:schemeClr val="tx1"/>
                </a:solidFill>
                <a:latin typeface="Verdana" pitchFamily="34" charset="0"/>
                <a:ea typeface="MS PGothic" pitchFamily="34" charset="-128"/>
              </a:defRPr>
            </a:lvl3pPr>
            <a:lvl4pPr marL="1571396" indent="-224485" defTabSz="913530">
              <a:defRPr>
                <a:solidFill>
                  <a:schemeClr val="tx1"/>
                </a:solidFill>
                <a:latin typeface="Verdana" pitchFamily="34" charset="0"/>
                <a:ea typeface="MS PGothic" pitchFamily="34" charset="-128"/>
              </a:defRPr>
            </a:lvl4pPr>
            <a:lvl5pPr marL="2020367" indent="-224485" defTabSz="913530">
              <a:defRPr>
                <a:solidFill>
                  <a:schemeClr val="tx1"/>
                </a:solidFill>
                <a:latin typeface="Verdana" pitchFamily="34" charset="0"/>
                <a:ea typeface="MS PGothic" pitchFamily="34" charset="-128"/>
              </a:defRPr>
            </a:lvl5pPr>
            <a:lvl6pPr marL="2469337"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6pPr>
            <a:lvl7pPr marL="291830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7pPr>
            <a:lvl8pPr marL="336727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8pPr>
            <a:lvl9pPr marL="381624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9pPr>
          </a:lstStyle>
          <a:p>
            <a:fld id="{FD32D6A6-724F-4470-B6EA-9F75C692EA00}" type="slidenum">
              <a:rPr lang="en-US" smtClean="0">
                <a:latin typeface="Times New Roman" pitchFamily="18" charset="0"/>
              </a:rPr>
              <a:pPr/>
              <a:t>12</a:t>
            </a:fld>
            <a:endParaRPr lang="en-US">
              <a:latin typeface="Times New Roman" pitchFamily="18"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39066289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530">
              <a:defRPr>
                <a:solidFill>
                  <a:schemeClr val="tx1"/>
                </a:solidFill>
                <a:latin typeface="Verdana" pitchFamily="34" charset="0"/>
                <a:ea typeface="MS PGothic" pitchFamily="34" charset="-128"/>
              </a:defRPr>
            </a:lvl1pPr>
            <a:lvl2pPr marL="729577" indent="-280607" defTabSz="913530">
              <a:defRPr>
                <a:solidFill>
                  <a:schemeClr val="tx1"/>
                </a:solidFill>
                <a:latin typeface="Verdana" pitchFamily="34" charset="0"/>
                <a:ea typeface="MS PGothic" pitchFamily="34" charset="-128"/>
              </a:defRPr>
            </a:lvl2pPr>
            <a:lvl3pPr marL="1122426" indent="-224485" defTabSz="913530">
              <a:defRPr>
                <a:solidFill>
                  <a:schemeClr val="tx1"/>
                </a:solidFill>
                <a:latin typeface="Verdana" pitchFamily="34" charset="0"/>
                <a:ea typeface="MS PGothic" pitchFamily="34" charset="-128"/>
              </a:defRPr>
            </a:lvl3pPr>
            <a:lvl4pPr marL="1571396" indent="-224485" defTabSz="913530">
              <a:defRPr>
                <a:solidFill>
                  <a:schemeClr val="tx1"/>
                </a:solidFill>
                <a:latin typeface="Verdana" pitchFamily="34" charset="0"/>
                <a:ea typeface="MS PGothic" pitchFamily="34" charset="-128"/>
              </a:defRPr>
            </a:lvl4pPr>
            <a:lvl5pPr marL="2020367" indent="-224485" defTabSz="913530">
              <a:defRPr>
                <a:solidFill>
                  <a:schemeClr val="tx1"/>
                </a:solidFill>
                <a:latin typeface="Verdana" pitchFamily="34" charset="0"/>
                <a:ea typeface="MS PGothic" pitchFamily="34" charset="-128"/>
              </a:defRPr>
            </a:lvl5pPr>
            <a:lvl6pPr marL="2469337"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6pPr>
            <a:lvl7pPr marL="291830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7pPr>
            <a:lvl8pPr marL="336727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8pPr>
            <a:lvl9pPr marL="381624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9pPr>
          </a:lstStyle>
          <a:p>
            <a:fld id="{F7AD913C-3145-42E5-B01C-49F50B9D2B65}" type="slidenum">
              <a:rPr lang="en-US" smtClean="0">
                <a:latin typeface="Times New Roman" pitchFamily="18" charset="0"/>
              </a:rPr>
              <a:pPr/>
              <a:t>16</a:t>
            </a:fld>
            <a:endParaRPr lang="en-US">
              <a:latin typeface="Times New Roman" pitchFamily="18"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40020752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530">
              <a:defRPr>
                <a:solidFill>
                  <a:schemeClr val="tx1"/>
                </a:solidFill>
                <a:latin typeface="Verdana" pitchFamily="34" charset="0"/>
                <a:ea typeface="MS PGothic" pitchFamily="34" charset="-128"/>
              </a:defRPr>
            </a:lvl1pPr>
            <a:lvl2pPr marL="729577" indent="-280607" defTabSz="913530">
              <a:defRPr>
                <a:solidFill>
                  <a:schemeClr val="tx1"/>
                </a:solidFill>
                <a:latin typeface="Verdana" pitchFamily="34" charset="0"/>
                <a:ea typeface="MS PGothic" pitchFamily="34" charset="-128"/>
              </a:defRPr>
            </a:lvl2pPr>
            <a:lvl3pPr marL="1122426" indent="-224485" defTabSz="913530">
              <a:defRPr>
                <a:solidFill>
                  <a:schemeClr val="tx1"/>
                </a:solidFill>
                <a:latin typeface="Verdana" pitchFamily="34" charset="0"/>
                <a:ea typeface="MS PGothic" pitchFamily="34" charset="-128"/>
              </a:defRPr>
            </a:lvl3pPr>
            <a:lvl4pPr marL="1571396" indent="-224485" defTabSz="913530">
              <a:defRPr>
                <a:solidFill>
                  <a:schemeClr val="tx1"/>
                </a:solidFill>
                <a:latin typeface="Verdana" pitchFamily="34" charset="0"/>
                <a:ea typeface="MS PGothic" pitchFamily="34" charset="-128"/>
              </a:defRPr>
            </a:lvl4pPr>
            <a:lvl5pPr marL="2020367" indent="-224485" defTabSz="913530">
              <a:defRPr>
                <a:solidFill>
                  <a:schemeClr val="tx1"/>
                </a:solidFill>
                <a:latin typeface="Verdana" pitchFamily="34" charset="0"/>
                <a:ea typeface="MS PGothic" pitchFamily="34" charset="-128"/>
              </a:defRPr>
            </a:lvl5pPr>
            <a:lvl6pPr marL="2469337"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6pPr>
            <a:lvl7pPr marL="291830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7pPr>
            <a:lvl8pPr marL="336727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8pPr>
            <a:lvl9pPr marL="381624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9pPr>
          </a:lstStyle>
          <a:p>
            <a:fld id="{0CE1B712-3153-4413-9271-EF88E9539B16}" type="slidenum">
              <a:rPr lang="en-US" smtClean="0">
                <a:latin typeface="Times New Roman" pitchFamily="18" charset="0"/>
              </a:rPr>
              <a:pPr/>
              <a:t>17</a:t>
            </a:fld>
            <a:endParaRPr lang="en-US">
              <a:latin typeface="Times New Roman" pitchFamily="18"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19271755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530">
              <a:defRPr>
                <a:solidFill>
                  <a:schemeClr val="tx1"/>
                </a:solidFill>
                <a:latin typeface="Verdana" pitchFamily="34" charset="0"/>
                <a:ea typeface="MS PGothic" pitchFamily="34" charset="-128"/>
              </a:defRPr>
            </a:lvl1pPr>
            <a:lvl2pPr marL="729577" indent="-280607" defTabSz="913530">
              <a:defRPr>
                <a:solidFill>
                  <a:schemeClr val="tx1"/>
                </a:solidFill>
                <a:latin typeface="Verdana" pitchFamily="34" charset="0"/>
                <a:ea typeface="MS PGothic" pitchFamily="34" charset="-128"/>
              </a:defRPr>
            </a:lvl2pPr>
            <a:lvl3pPr marL="1122426" indent="-224485" defTabSz="913530">
              <a:defRPr>
                <a:solidFill>
                  <a:schemeClr val="tx1"/>
                </a:solidFill>
                <a:latin typeface="Verdana" pitchFamily="34" charset="0"/>
                <a:ea typeface="MS PGothic" pitchFamily="34" charset="-128"/>
              </a:defRPr>
            </a:lvl3pPr>
            <a:lvl4pPr marL="1571396" indent="-224485" defTabSz="913530">
              <a:defRPr>
                <a:solidFill>
                  <a:schemeClr val="tx1"/>
                </a:solidFill>
                <a:latin typeface="Verdana" pitchFamily="34" charset="0"/>
                <a:ea typeface="MS PGothic" pitchFamily="34" charset="-128"/>
              </a:defRPr>
            </a:lvl4pPr>
            <a:lvl5pPr marL="2020367" indent="-224485" defTabSz="913530">
              <a:defRPr>
                <a:solidFill>
                  <a:schemeClr val="tx1"/>
                </a:solidFill>
                <a:latin typeface="Verdana" pitchFamily="34" charset="0"/>
                <a:ea typeface="MS PGothic" pitchFamily="34" charset="-128"/>
              </a:defRPr>
            </a:lvl5pPr>
            <a:lvl6pPr marL="2469337"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6pPr>
            <a:lvl7pPr marL="291830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7pPr>
            <a:lvl8pPr marL="336727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8pPr>
            <a:lvl9pPr marL="381624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9pPr>
          </a:lstStyle>
          <a:p>
            <a:fld id="{57ECF7F7-716F-4088-8AE3-BB4B94D7F7A9}" type="slidenum">
              <a:rPr lang="en-US" smtClean="0">
                <a:latin typeface="Times New Roman" pitchFamily="18" charset="0"/>
              </a:rPr>
              <a:pPr/>
              <a:t>18</a:t>
            </a:fld>
            <a:endParaRPr lang="en-US">
              <a:latin typeface="Times New Roman" pitchFamily="18"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36915213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3530">
              <a:defRPr>
                <a:solidFill>
                  <a:schemeClr val="tx1"/>
                </a:solidFill>
                <a:latin typeface="Verdana" pitchFamily="34" charset="0"/>
                <a:ea typeface="MS PGothic" pitchFamily="34" charset="-128"/>
              </a:defRPr>
            </a:lvl1pPr>
            <a:lvl2pPr marL="729577" indent="-280607" defTabSz="913530">
              <a:defRPr>
                <a:solidFill>
                  <a:schemeClr val="tx1"/>
                </a:solidFill>
                <a:latin typeface="Verdana" pitchFamily="34" charset="0"/>
                <a:ea typeface="MS PGothic" pitchFamily="34" charset="-128"/>
              </a:defRPr>
            </a:lvl2pPr>
            <a:lvl3pPr marL="1122426" indent="-224485" defTabSz="913530">
              <a:defRPr>
                <a:solidFill>
                  <a:schemeClr val="tx1"/>
                </a:solidFill>
                <a:latin typeface="Verdana" pitchFamily="34" charset="0"/>
                <a:ea typeface="MS PGothic" pitchFamily="34" charset="-128"/>
              </a:defRPr>
            </a:lvl3pPr>
            <a:lvl4pPr marL="1571396" indent="-224485" defTabSz="913530">
              <a:defRPr>
                <a:solidFill>
                  <a:schemeClr val="tx1"/>
                </a:solidFill>
                <a:latin typeface="Verdana" pitchFamily="34" charset="0"/>
                <a:ea typeface="MS PGothic" pitchFamily="34" charset="-128"/>
              </a:defRPr>
            </a:lvl4pPr>
            <a:lvl5pPr marL="2020367" indent="-224485" defTabSz="913530">
              <a:defRPr>
                <a:solidFill>
                  <a:schemeClr val="tx1"/>
                </a:solidFill>
                <a:latin typeface="Verdana" pitchFamily="34" charset="0"/>
                <a:ea typeface="MS PGothic" pitchFamily="34" charset="-128"/>
              </a:defRPr>
            </a:lvl5pPr>
            <a:lvl6pPr marL="2469337"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6pPr>
            <a:lvl7pPr marL="291830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7pPr>
            <a:lvl8pPr marL="336727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8pPr>
            <a:lvl9pPr marL="3816248" indent="-224485" algn="l" defTabSz="913530" rtl="0" eaLnBrk="0" fontAlgn="base" hangingPunct="0">
              <a:spcBef>
                <a:spcPct val="0"/>
              </a:spcBef>
              <a:spcAft>
                <a:spcPct val="0"/>
              </a:spcAft>
              <a:defRPr>
                <a:solidFill>
                  <a:schemeClr val="tx1"/>
                </a:solidFill>
                <a:latin typeface="Verdana" pitchFamily="34" charset="0"/>
                <a:ea typeface="MS PGothic" pitchFamily="34" charset="-128"/>
              </a:defRPr>
            </a:lvl9pPr>
          </a:lstStyle>
          <a:p>
            <a:fld id="{9A00B653-0045-45AD-8C05-CE0132EDDA03}" type="slidenum">
              <a:rPr lang="en-US" smtClean="0">
                <a:latin typeface="Times New Roman" pitchFamily="18" charset="0"/>
              </a:rPr>
              <a:pPr/>
              <a:t>20</a:t>
            </a:fld>
            <a:endParaRPr lang="en-US">
              <a:latin typeface="Times New Roman" pitchFamily="18"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EG">
              <a:latin typeface="Times New Roman" pitchFamily="18" charset="0"/>
            </a:endParaRPr>
          </a:p>
        </p:txBody>
      </p:sp>
    </p:spTree>
    <p:extLst>
      <p:ext uri="{BB962C8B-B14F-4D97-AF65-F5344CB8AC3E}">
        <p14:creationId xmlns:p14="http://schemas.microsoft.com/office/powerpoint/2010/main" val="26460930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defRPr>
                <a:solidFill>
                  <a:schemeClr val="tx1"/>
                </a:solidFill>
                <a:latin typeface="Helvetica" panose="020B0604020202020204" pitchFamily="34" charset="0"/>
              </a:defRPr>
            </a:lvl1pPr>
            <a:lvl2pPr marL="742950" indent="-285750" defTabSz="966788">
              <a:defRPr>
                <a:solidFill>
                  <a:schemeClr val="tx1"/>
                </a:solidFill>
                <a:latin typeface="Helvetica" panose="020B0604020202020204" pitchFamily="34" charset="0"/>
              </a:defRPr>
            </a:lvl2pPr>
            <a:lvl3pPr marL="1143000" indent="-228600" defTabSz="966788">
              <a:defRPr>
                <a:solidFill>
                  <a:schemeClr val="tx1"/>
                </a:solidFill>
                <a:latin typeface="Helvetica" panose="020B0604020202020204" pitchFamily="34" charset="0"/>
              </a:defRPr>
            </a:lvl3pPr>
            <a:lvl4pPr marL="1600200" indent="-228600" defTabSz="966788">
              <a:defRPr>
                <a:solidFill>
                  <a:schemeClr val="tx1"/>
                </a:solidFill>
                <a:latin typeface="Helvetica" panose="020B0604020202020204" pitchFamily="34" charset="0"/>
              </a:defRPr>
            </a:lvl4pPr>
            <a:lvl5pPr marL="2057400" indent="-228600" defTabSz="966788">
              <a:defRPr>
                <a:solidFill>
                  <a:schemeClr val="tx1"/>
                </a:solidFill>
                <a:latin typeface="Helvetica" panose="020B0604020202020204" pitchFamily="34" charset="0"/>
              </a:defRPr>
            </a:lvl5pPr>
            <a:lvl6pPr marL="2514600" indent="-228600" algn="l" defTabSz="966788"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defTabSz="966788"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defTabSz="966788"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defTabSz="966788" rtl="0" eaLnBrk="0" fontAlgn="base" hangingPunct="0">
              <a:spcBef>
                <a:spcPct val="0"/>
              </a:spcBef>
              <a:spcAft>
                <a:spcPct val="0"/>
              </a:spcAft>
              <a:defRPr>
                <a:solidFill>
                  <a:schemeClr val="tx1"/>
                </a:solidFill>
                <a:latin typeface="Helvetica" panose="020B0604020202020204" pitchFamily="34" charset="0"/>
              </a:defRPr>
            </a:lvl9pPr>
          </a:lstStyle>
          <a:p>
            <a:fld id="{0CCD7C53-3995-4FF5-A087-D53B83C99CE4}" type="slidenum">
              <a:rPr lang="en-US" altLang="ar-SA">
                <a:latin typeface="Times New Roman" panose="02020603050405020304" pitchFamily="18" charset="0"/>
              </a:rPr>
              <a:pPr/>
              <a:t>32</a:t>
            </a:fld>
            <a:endParaRPr lang="en-US" altLang="ar-SA">
              <a:latin typeface="Times New Roman" panose="02020603050405020304" pitchFamily="18"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ar-SA" altLang="ar-SA"/>
          </a:p>
        </p:txBody>
      </p:sp>
    </p:spTree>
    <p:extLst>
      <p:ext uri="{BB962C8B-B14F-4D97-AF65-F5344CB8AC3E}">
        <p14:creationId xmlns:p14="http://schemas.microsoft.com/office/powerpoint/2010/main" val="1863362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6/22/2022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586570" y="6387987"/>
            <a:ext cx="2133600" cy="365125"/>
          </a:xfrm>
        </p:spPr>
        <p:txBody>
          <a:bodyPr/>
          <a:lstStyle/>
          <a:p>
            <a:fld id="{1D8BD707-D9CF-40AE-B4C6-C98DA3205C09}" type="datetimeFigureOut">
              <a:rPr lang="en-US" smtClean="0"/>
              <a:pPr/>
              <a:t>6/22/2022</a:t>
            </a:fld>
            <a:endParaRPr lang="en-US"/>
          </a:p>
        </p:txBody>
      </p:sp>
      <p:sp>
        <p:nvSpPr>
          <p:cNvPr id="5" name="Footer Placeholder 4"/>
          <p:cNvSpPr>
            <a:spLocks noGrp="1"/>
          </p:cNvSpPr>
          <p:nvPr>
            <p:ph type="ftr" sz="quarter" idx="11"/>
          </p:nvPr>
        </p:nvSpPr>
        <p:spPr>
          <a:xfrm>
            <a:off x="3800342" y="6448067"/>
            <a:ext cx="2895600" cy="365125"/>
          </a:xfrm>
        </p:spPr>
        <p:txBody>
          <a:bodyPr/>
          <a:lstStyle/>
          <a:p>
            <a:endParaRPr lang="en-US"/>
          </a:p>
        </p:txBody>
      </p:sp>
      <p:sp>
        <p:nvSpPr>
          <p:cNvPr id="6" name="Slide Number Placeholder 5"/>
          <p:cNvSpPr>
            <a:spLocks noGrp="1"/>
          </p:cNvSpPr>
          <p:nvPr>
            <p:ph type="sldNum" sz="quarter" idx="12"/>
          </p:nvPr>
        </p:nvSpPr>
        <p:spPr>
          <a:xfrm>
            <a:off x="7094225" y="6471877"/>
            <a:ext cx="2133600" cy="365125"/>
          </a:xfrm>
        </p:spPr>
        <p:txBody>
          <a:bodyPr/>
          <a:lstStyle/>
          <a:p>
            <a:fld id="{B6F15528-21DE-4FAA-801E-634DDDAF4B2B}" type="slidenum">
              <a:rPr lang="en-US" smtClean="0"/>
              <a:pPr/>
              <a:t>‹#›</a:t>
            </a:fld>
            <a:endParaRPr lang="en-US"/>
          </a:p>
        </p:txBody>
      </p:sp>
      <p:pic>
        <p:nvPicPr>
          <p:cNvPr id="7" name="Picture 10">
            <a:extLst>
              <a:ext uri="{FF2B5EF4-FFF2-40B4-BE49-F238E27FC236}">
                <a16:creationId xmlns:a16="http://schemas.microsoft.com/office/drawing/2014/main" id="{E0D82540-6044-5A09-BA04-390B85C98EA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37558"/>
            <a:ext cx="9190880" cy="148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1">
            <a:extLst>
              <a:ext uri="{FF2B5EF4-FFF2-40B4-BE49-F238E27FC236}">
                <a16:creationId xmlns:a16="http://schemas.microsoft.com/office/drawing/2014/main" id="{4D53762D-DEFA-DE60-CAA7-0E662730D5C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5740039"/>
            <a:ext cx="1276281"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2">
            <a:extLst>
              <a:ext uri="{FF2B5EF4-FFF2-40B4-BE49-F238E27FC236}">
                <a16:creationId xmlns:a16="http://schemas.microsoft.com/office/drawing/2014/main" id="{C288FBBD-F91C-C18B-FC2D-83F0DDC4EE18}"/>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46880" y="6787914"/>
            <a:ext cx="9190880" cy="182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3">
            <a:extLst>
              <a:ext uri="{FF2B5EF4-FFF2-40B4-BE49-F238E27FC236}">
                <a16:creationId xmlns:a16="http://schemas.microsoft.com/office/drawing/2014/main" id="{B0DBA0C1-A269-EF56-D197-84F57E080B74}"/>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9487" y="1996933"/>
            <a:ext cx="248626"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4">
            <a:extLst>
              <a:ext uri="{FF2B5EF4-FFF2-40B4-BE49-F238E27FC236}">
                <a16:creationId xmlns:a16="http://schemas.microsoft.com/office/drawing/2014/main" id="{7AC427C3-CF23-3AB8-CF1C-9B24AADE78B4}"/>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8895374" y="2119745"/>
            <a:ext cx="248626" cy="270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id="{5D20AA62-E8F7-8E14-5383-6757FC2F15C0}"/>
              </a:ext>
            </a:extLst>
          </p:cNvPr>
          <p:cNvSpPr txBox="1">
            <a:spLocks noChangeArrowheads="1"/>
          </p:cNvSpPr>
          <p:nvPr userDrawn="1"/>
        </p:nvSpPr>
        <p:spPr bwMode="auto">
          <a:xfrm>
            <a:off x="-35721" y="802420"/>
            <a:ext cx="2065171" cy="523220"/>
          </a:xfrm>
          <a:prstGeom prst="rect">
            <a:avLst/>
          </a:prstGeom>
          <a:noFill/>
          <a:ln>
            <a:noFill/>
          </a:ln>
        </p:spPr>
        <p:txBody>
          <a:bodyPr wrap="squar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defRPr/>
            </a:pPr>
            <a:r>
              <a:rPr lang="en-GB" altLang="en-US" sz="2800" dirty="0">
                <a:solidFill>
                  <a:srgbClr val="FF9518"/>
                </a:solidFill>
                <a:latin typeface="Tajawal Medium"/>
                <a:ea typeface="Tajawal Medium"/>
                <a:cs typeface="Tajawal Medium"/>
              </a:rPr>
              <a:t>                              </a:t>
            </a:r>
            <a:endParaRPr lang="en-US" altLang="en-US" sz="2800" dirty="0">
              <a:solidFill>
                <a:srgbClr val="FF9518"/>
              </a:solidFill>
              <a:latin typeface="Tajawal Medium"/>
              <a:ea typeface="Tajawal Medium"/>
              <a:cs typeface="Tajawal Medium"/>
            </a:endParaRPr>
          </a:p>
        </p:txBody>
      </p:sp>
      <p:sp>
        <p:nvSpPr>
          <p:cNvPr id="13" name="TextBox 12">
            <a:extLst>
              <a:ext uri="{FF2B5EF4-FFF2-40B4-BE49-F238E27FC236}">
                <a16:creationId xmlns:a16="http://schemas.microsoft.com/office/drawing/2014/main" id="{43210A42-A97E-4D3B-ACFB-D3BB19D62632}"/>
              </a:ext>
            </a:extLst>
          </p:cNvPr>
          <p:cNvSpPr txBox="1">
            <a:spLocks noChangeArrowheads="1"/>
          </p:cNvSpPr>
          <p:nvPr userDrawn="1"/>
        </p:nvSpPr>
        <p:spPr bwMode="auto">
          <a:xfrm>
            <a:off x="249095" y="136525"/>
            <a:ext cx="1663485" cy="954107"/>
          </a:xfrm>
          <a:prstGeom prst="rect">
            <a:avLst/>
          </a:prstGeom>
          <a:noFill/>
          <a:ln>
            <a:noFill/>
          </a:ln>
        </p:spPr>
        <p:txBody>
          <a:bodyPr wrap="square">
            <a:spAutoFit/>
          </a:bodyPr>
          <a:lstStyle>
            <a:lvl1pPr>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lgn="ctr">
              <a:defRPr/>
            </a:pPr>
            <a:r>
              <a:rPr lang="en-US" altLang="en-US" sz="2800" dirty="0">
                <a:solidFill>
                  <a:schemeClr val="bg1"/>
                </a:solidFill>
                <a:latin typeface="Tajawal Medium"/>
                <a:ea typeface="Tajawal Medium"/>
                <a:cs typeface="Tajawal Medium"/>
              </a:rPr>
              <a:t>Chapter</a:t>
            </a:r>
          </a:p>
          <a:p>
            <a:pPr algn="ctr">
              <a:defRPr/>
            </a:pPr>
            <a:r>
              <a:rPr lang="en-US" altLang="en-US" sz="2800" dirty="0">
                <a:solidFill>
                  <a:schemeClr val="bg1"/>
                </a:solidFill>
                <a:latin typeface="Tajawal Medium"/>
                <a:ea typeface="Tajawal Medium"/>
                <a:cs typeface="Tajawal Medium"/>
              </a:rPr>
              <a:t> 6</a:t>
            </a:r>
            <a:endParaRPr lang="en-US" altLang="en-US" sz="2800" dirty="0">
              <a:solidFill>
                <a:srgbClr val="FF9518"/>
              </a:solidFill>
              <a:latin typeface="Tajawal Medium"/>
              <a:ea typeface="Tajawal Medium"/>
              <a:cs typeface="Tajawal Medium"/>
            </a:endParaRPr>
          </a:p>
        </p:txBody>
      </p:sp>
      <p:sp>
        <p:nvSpPr>
          <p:cNvPr id="14" name="TextBox 13">
            <a:extLst>
              <a:ext uri="{FF2B5EF4-FFF2-40B4-BE49-F238E27FC236}">
                <a16:creationId xmlns:a16="http://schemas.microsoft.com/office/drawing/2014/main" id="{9812CDD5-3DB2-1B00-4797-41276294EC98}"/>
              </a:ext>
            </a:extLst>
          </p:cNvPr>
          <p:cNvSpPr txBox="1">
            <a:spLocks noChangeArrowheads="1"/>
          </p:cNvSpPr>
          <p:nvPr userDrawn="1"/>
        </p:nvSpPr>
        <p:spPr bwMode="auto">
          <a:xfrm>
            <a:off x="586570" y="2510667"/>
            <a:ext cx="8044292" cy="3140075"/>
          </a:xfrm>
          <a:prstGeom prst="rect">
            <a:avLst/>
          </a:prstGeom>
          <a:noFill/>
          <a:ln>
            <a:noFill/>
          </a:ln>
        </p:spPr>
        <p:txBody>
          <a:bodyPr wrap="square">
            <a:spAutoFit/>
          </a:bodyPr>
          <a:lstStyle>
            <a:lvl1pPr marL="285750" indent="-285750">
              <a:defRPr>
                <a:solidFill>
                  <a:schemeClr val="tx1"/>
                </a:solidFill>
                <a:latin typeface="Verdana" panose="020B0604030504040204" pitchFamily="34" charset="0"/>
                <a:cs typeface="Arial" panose="020B0604020202020204" pitchFamily="34" charset="0"/>
              </a:defRPr>
            </a:lvl1pPr>
            <a:lvl2pPr marL="742950" indent="-285750">
              <a:defRPr>
                <a:solidFill>
                  <a:schemeClr val="tx1"/>
                </a:solidFill>
                <a:latin typeface="Verdana" panose="020B0604030504040204" pitchFamily="34" charset="0"/>
                <a:cs typeface="Arial" panose="020B0604020202020204" pitchFamily="34" charset="0"/>
              </a:defRPr>
            </a:lvl2pPr>
            <a:lvl3pPr marL="1143000" indent="-228600">
              <a:defRPr>
                <a:solidFill>
                  <a:schemeClr val="tx1"/>
                </a:solidFill>
                <a:latin typeface="Verdana" panose="020B0604030504040204" pitchFamily="34" charset="0"/>
                <a:cs typeface="Arial" panose="020B0604020202020204" pitchFamily="34" charset="0"/>
              </a:defRPr>
            </a:lvl3pPr>
            <a:lvl4pPr marL="1600200" indent="-228600">
              <a:defRPr>
                <a:solidFill>
                  <a:schemeClr val="tx1"/>
                </a:solidFill>
                <a:latin typeface="Verdana" panose="020B0604030504040204" pitchFamily="34" charset="0"/>
                <a:cs typeface="Arial" panose="020B0604020202020204" pitchFamily="34" charset="0"/>
              </a:defRPr>
            </a:lvl4pPr>
            <a:lvl5pPr marL="2057400" indent="-22860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a:buFont typeface="Arial" panose="020B0604020202020204" pitchFamily="34" charset="0"/>
              <a:buChar char="•"/>
              <a:defRPr/>
            </a:pPr>
            <a:endParaRPr lang="en-GB" altLang="en-US" sz="1800"/>
          </a:p>
          <a:p>
            <a:pPr>
              <a:buFont typeface="Arial" panose="020B0604020202020204" pitchFamily="34" charset="0"/>
              <a:buChar char="•"/>
              <a:defRPr/>
            </a:pPr>
            <a:endParaRPr lang="en-US" altLang="en-US" sz="1800"/>
          </a:p>
          <a:p>
            <a:pPr>
              <a:buFont typeface="Arial" panose="020B0604020202020204" pitchFamily="34" charset="0"/>
              <a:buChar char="•"/>
              <a:defRPr/>
            </a:pPr>
            <a:endParaRPr lang="en-US" altLang="en-US" sz="1800"/>
          </a:p>
          <a:p>
            <a:pPr>
              <a:buFont typeface="Arial" panose="020B0604020202020204" pitchFamily="34" charset="0"/>
              <a:buChar char="•"/>
              <a:defRPr/>
            </a:pPr>
            <a:endParaRPr lang="en-US" altLang="en-US" sz="1800"/>
          </a:p>
          <a:p>
            <a:pPr>
              <a:buFont typeface="Arial" panose="020B0604020202020204" pitchFamily="34" charset="0"/>
              <a:buChar char="•"/>
              <a:defRPr/>
            </a:pPr>
            <a:endParaRPr lang="en-US" altLang="en-US" sz="1800"/>
          </a:p>
          <a:p>
            <a:pPr>
              <a:buFont typeface="Arial" panose="020B0604020202020204" pitchFamily="34" charset="0"/>
              <a:buChar char="•"/>
              <a:defRPr/>
            </a:pPr>
            <a:endParaRPr lang="en-US" altLang="en-US" sz="1800"/>
          </a:p>
          <a:p>
            <a:pPr>
              <a:buFont typeface="Arial" panose="020B0604020202020204" pitchFamily="34" charset="0"/>
              <a:buChar char="•"/>
              <a:defRPr/>
            </a:pPr>
            <a:endParaRPr lang="en-US" altLang="en-US" sz="1800"/>
          </a:p>
          <a:p>
            <a:pPr>
              <a:buFont typeface="Arial" panose="020B0604020202020204" pitchFamily="34" charset="0"/>
              <a:buChar char="•"/>
              <a:defRPr/>
            </a:pPr>
            <a:endParaRPr lang="en-US" altLang="en-US" sz="1800"/>
          </a:p>
          <a:p>
            <a:pPr>
              <a:buFont typeface="Arial" panose="020B0604020202020204" pitchFamily="34" charset="0"/>
              <a:buChar char="•"/>
              <a:defRPr/>
            </a:pPr>
            <a:endParaRPr lang="en-US" altLang="en-US" sz="1800"/>
          </a:p>
          <a:p>
            <a:pPr>
              <a:buFont typeface="Arial" panose="020B0604020202020204" pitchFamily="34" charset="0"/>
              <a:buChar char="•"/>
              <a:defRPr/>
            </a:pPr>
            <a:endParaRPr lang="en-US" altLang="en-US" sz="1800"/>
          </a:p>
          <a:p>
            <a:pPr>
              <a:buFont typeface="Arial" panose="020B0604020202020204" pitchFamily="34" charset="0"/>
              <a:buChar char="•"/>
              <a:defRPr/>
            </a:pPr>
            <a:endParaRPr lang="en-US" altLang="en-US" sz="1800"/>
          </a:p>
        </p:txBody>
      </p:sp>
      <p:sp>
        <p:nvSpPr>
          <p:cNvPr id="15" name="Title 13">
            <a:extLst>
              <a:ext uri="{FF2B5EF4-FFF2-40B4-BE49-F238E27FC236}">
                <a16:creationId xmlns:a16="http://schemas.microsoft.com/office/drawing/2014/main" id="{D20BB4DE-A01E-63EB-1E18-01135AE9D0A0}"/>
              </a:ext>
            </a:extLst>
          </p:cNvPr>
          <p:cNvSpPr txBox="1">
            <a:spLocks/>
          </p:cNvSpPr>
          <p:nvPr userDrawn="1"/>
        </p:nvSpPr>
        <p:spPr>
          <a:xfrm>
            <a:off x="-35716" y="712695"/>
            <a:ext cx="6499506" cy="576263"/>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3200" b="1" kern="1200">
                <a:solidFill>
                  <a:schemeClr val="bg1"/>
                </a:solidFill>
                <a:latin typeface="+mj-lt"/>
                <a:ea typeface="+mj-ea"/>
                <a:cs typeface="+mj-cs"/>
              </a:defRPr>
            </a:lvl1pPr>
          </a:lstStyle>
          <a:p>
            <a:r>
              <a:rPr lang="en-US"/>
              <a:t> </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6/22/2022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6/22/2022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6/22/2022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6/22/2022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6/22/2022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6/22/2022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6/22/2022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9.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6.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3.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6" name="Slide Number Placeholder 3"/>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29F6D8C0-F707-4140-844E-C14BAF280A2A}" type="slidenum">
              <a:rPr lang="en-US" smtClean="0">
                <a:solidFill>
                  <a:srgbClr val="FFFFFF"/>
                </a:solidFill>
              </a:rPr>
              <a:pPr/>
              <a:t>1</a:t>
            </a:fld>
            <a:endParaRPr lang="en-US">
              <a:solidFill>
                <a:srgbClr val="FFFFFF"/>
              </a:solidFill>
            </a:endParaRPr>
          </a:p>
        </p:txBody>
      </p:sp>
      <p:pic>
        <p:nvPicPr>
          <p:cNvPr id="13" name="Picture 12">
            <a:extLst>
              <a:ext uri="{FF2B5EF4-FFF2-40B4-BE49-F238E27FC236}">
                <a16:creationId xmlns:a16="http://schemas.microsoft.com/office/drawing/2014/main" id="{8B57AE85-400F-57D9-FA22-4A40F6534C97}"/>
              </a:ext>
            </a:extLst>
          </p:cNvPr>
          <p:cNvPicPr>
            <a:picLocks noChangeAspect="1"/>
          </p:cNvPicPr>
          <p:nvPr/>
        </p:nvPicPr>
        <p:blipFill>
          <a:blip r:embed="rId3"/>
          <a:stretch>
            <a:fillRect/>
          </a:stretch>
        </p:blipFill>
        <p:spPr>
          <a:xfrm>
            <a:off x="575549" y="0"/>
            <a:ext cx="11616451" cy="6680068"/>
          </a:xfrm>
          <a:prstGeom prst="rect">
            <a:avLst/>
          </a:prstGeom>
        </p:spPr>
      </p:pic>
      <p:sp>
        <p:nvSpPr>
          <p:cNvPr id="14" name="Rectangle 13">
            <a:extLst>
              <a:ext uri="{FF2B5EF4-FFF2-40B4-BE49-F238E27FC236}">
                <a16:creationId xmlns:a16="http://schemas.microsoft.com/office/drawing/2014/main" id="{3F5EDC64-E254-498A-2B14-3F4875EF71F2}"/>
              </a:ext>
            </a:extLst>
          </p:cNvPr>
          <p:cNvSpPr/>
          <p:nvPr/>
        </p:nvSpPr>
        <p:spPr>
          <a:xfrm rot="10800000">
            <a:off x="-39693"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0464435C-EC7A-FC38-ACAC-072EDB79995C}"/>
              </a:ext>
            </a:extLst>
          </p:cNvPr>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6" name="Picture 15">
            <a:extLst>
              <a:ext uri="{FF2B5EF4-FFF2-40B4-BE49-F238E27FC236}">
                <a16:creationId xmlns:a16="http://schemas.microsoft.com/office/drawing/2014/main" id="{3E71D6E9-3B19-9E79-1220-5FD86FED9D2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7" name="Picture 16">
            <a:extLst>
              <a:ext uri="{FF2B5EF4-FFF2-40B4-BE49-F238E27FC236}">
                <a16:creationId xmlns:a16="http://schemas.microsoft.com/office/drawing/2014/main" id="{FDEB87B4-1E7F-2A0F-8CA3-D65A2B119058}"/>
              </a:ext>
            </a:extLst>
          </p:cNvPr>
          <p:cNvPicPr>
            <a:picLocks noChangeAspect="1"/>
          </p:cNvPicPr>
          <p:nvPr/>
        </p:nvPicPr>
        <p:blipFill>
          <a:blip r:embed="rId6"/>
          <a:stretch>
            <a:fillRect/>
          </a:stretch>
        </p:blipFill>
        <p:spPr>
          <a:xfrm>
            <a:off x="-112889" y="422122"/>
            <a:ext cx="6714451" cy="1972334"/>
          </a:xfrm>
          <a:prstGeom prst="rect">
            <a:avLst/>
          </a:prstGeom>
        </p:spPr>
      </p:pic>
      <p:pic>
        <p:nvPicPr>
          <p:cNvPr id="18" name="Picture 17">
            <a:extLst>
              <a:ext uri="{FF2B5EF4-FFF2-40B4-BE49-F238E27FC236}">
                <a16:creationId xmlns:a16="http://schemas.microsoft.com/office/drawing/2014/main" id="{D112892B-CFE8-2C11-DF81-682D1EBCE563}"/>
              </a:ext>
            </a:extLst>
          </p:cNvPr>
          <p:cNvPicPr>
            <a:picLocks noChangeAspect="1"/>
          </p:cNvPicPr>
          <p:nvPr/>
        </p:nvPicPr>
        <p:blipFill>
          <a:blip r:embed="rId7"/>
          <a:stretch>
            <a:fillRect/>
          </a:stretch>
        </p:blipFill>
        <p:spPr>
          <a:xfrm>
            <a:off x="5324099" y="3436815"/>
            <a:ext cx="5882401" cy="1034667"/>
          </a:xfrm>
          <a:prstGeom prst="rect">
            <a:avLst/>
          </a:prstGeom>
        </p:spPr>
      </p:pic>
      <p:sp>
        <p:nvSpPr>
          <p:cNvPr id="19" name="TextBox 18">
            <a:extLst>
              <a:ext uri="{FF2B5EF4-FFF2-40B4-BE49-F238E27FC236}">
                <a16:creationId xmlns:a16="http://schemas.microsoft.com/office/drawing/2014/main" id="{A1CEE656-55C4-0A33-2DA7-F18C045F7B26}"/>
              </a:ext>
            </a:extLst>
          </p:cNvPr>
          <p:cNvSpPr txBox="1"/>
          <p:nvPr/>
        </p:nvSpPr>
        <p:spPr>
          <a:xfrm>
            <a:off x="121874" y="682500"/>
            <a:ext cx="616168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 510 OPERATING SYSTEMS</a:t>
            </a:r>
          </a:p>
          <a:p>
            <a:r>
              <a:rPr lang="en-US" sz="2800" dirty="0">
                <a:solidFill>
                  <a:srgbClr val="24A9E1"/>
                </a:solidFill>
                <a:latin typeface="Tajawal Medium" panose="00000600000000000000" pitchFamily="2" charset="-78"/>
                <a:cs typeface="Tajawal Medium" panose="00000600000000000000" pitchFamily="2" charset="-78"/>
              </a:rPr>
              <a:t>Prepared by Prof. Dr. Lamiaa Fattouh</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20" name="TextBox 19">
            <a:extLst>
              <a:ext uri="{FF2B5EF4-FFF2-40B4-BE49-F238E27FC236}">
                <a16:creationId xmlns:a16="http://schemas.microsoft.com/office/drawing/2014/main" id="{9A0F7BC4-F0BA-E4F6-4203-72822B231141}"/>
              </a:ext>
            </a:extLst>
          </p:cNvPr>
          <p:cNvSpPr txBox="1"/>
          <p:nvPr/>
        </p:nvSpPr>
        <p:spPr>
          <a:xfrm>
            <a:off x="5867400" y="3386327"/>
            <a:ext cx="4795800" cy="1077218"/>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CYB 510</a:t>
            </a:r>
          </a:p>
          <a:p>
            <a:r>
              <a:rPr lang="en-US" sz="3600" b="1" dirty="0">
                <a:solidFill>
                  <a:schemeClr val="bg1"/>
                </a:solidFill>
              </a:rPr>
              <a:t>Process Synchronization</a:t>
            </a:r>
            <a:endParaRPr lang="en-US" sz="3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54233408"/>
      </p:ext>
    </p:extLst>
  </p:cSld>
  <p:clrMapOvr>
    <a:masterClrMapping/>
  </p:clrMapOvr>
  <mc:AlternateContent xmlns:mc="http://schemas.openxmlformats.org/markup-compatibility/2006" xmlns:p14="http://schemas.microsoft.com/office/powerpoint/2010/main">
    <mc:Choice Requires="p14">
      <p:transition spd="slow" p14:dur="2000" advTm="22187"/>
    </mc:Choice>
    <mc:Fallback xmlns="">
      <p:transition spd="slow" advTm="2218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9CDD97-EDF5-AB7A-A8D0-71A9AFE0E11F}"/>
              </a:ext>
            </a:extLst>
          </p:cNvPr>
          <p:cNvSpPr txBox="1"/>
          <p:nvPr/>
        </p:nvSpPr>
        <p:spPr>
          <a:xfrm>
            <a:off x="1219200" y="1318022"/>
            <a:ext cx="7315200" cy="5539978"/>
          </a:xfrm>
          <a:prstGeom prst="rect">
            <a:avLst/>
          </a:prstGeom>
          <a:noFill/>
        </p:spPr>
        <p:txBody>
          <a:bodyPr wrap="square" rtlCol="0">
            <a:spAutoFit/>
          </a:bodyPr>
          <a:lstStyle/>
          <a:p>
            <a:pPr marL="571500" indent="-571500">
              <a:lnSpc>
                <a:spcPct val="150000"/>
              </a:lnSpc>
              <a:buFont typeface="Wingdings" panose="05000000000000000000" pitchFamily="2" charset="2"/>
              <a:buChar char="§"/>
              <a:defRPr/>
            </a:pPr>
            <a:r>
              <a:rPr lang="en-US" altLang="en-US" sz="3200" b="1" dirty="0">
                <a:latin typeface="Times New Roman" panose="02020603050405020304" pitchFamily="18" charset="0"/>
                <a:cs typeface="Times New Roman" panose="02020603050405020304" pitchFamily="18" charset="0"/>
              </a:rPr>
              <a:t>Background</a:t>
            </a:r>
          </a:p>
          <a:p>
            <a:pPr marL="571500" indent="-571500">
              <a:lnSpc>
                <a:spcPct val="150000"/>
              </a:lnSpc>
              <a:buFont typeface="Wingdings" panose="05000000000000000000" pitchFamily="2" charset="2"/>
              <a:buChar char="§"/>
              <a:defRPr/>
            </a:pPr>
            <a:r>
              <a:rPr lang="en-US" altLang="en-US" sz="3200" b="1" dirty="0">
                <a:latin typeface="Times New Roman" panose="02020603050405020304" pitchFamily="18" charset="0"/>
                <a:cs typeface="Times New Roman" panose="02020603050405020304" pitchFamily="18" charset="0"/>
              </a:rPr>
              <a:t>The Critical-Section Problem</a:t>
            </a:r>
          </a:p>
          <a:p>
            <a:pPr marL="571500" indent="-571500">
              <a:lnSpc>
                <a:spcPct val="150000"/>
              </a:lnSpc>
              <a:buFont typeface="Wingdings" panose="05000000000000000000" pitchFamily="2" charset="2"/>
              <a:buChar char="§"/>
              <a:defRPr/>
            </a:pPr>
            <a:r>
              <a:rPr lang="en-US" altLang="en-US" sz="3200" b="1" dirty="0">
                <a:latin typeface="Times New Roman" panose="02020603050405020304" pitchFamily="18" charset="0"/>
                <a:cs typeface="Times New Roman" panose="02020603050405020304" pitchFamily="18" charset="0"/>
              </a:rPr>
              <a:t>Peterson</a:t>
            </a:r>
            <a:r>
              <a:rPr lang="ja-JP" altLang="en-US" sz="3200" b="1" dirty="0">
                <a:latin typeface="Times New Roman" panose="02020603050405020304" pitchFamily="18" charset="0"/>
                <a:cs typeface="Times New Roman" panose="02020603050405020304" pitchFamily="18" charset="0"/>
              </a:rPr>
              <a:t>’</a:t>
            </a:r>
            <a:r>
              <a:rPr lang="en-US" altLang="ja-JP" sz="3200" b="1" dirty="0">
                <a:latin typeface="Times New Roman" panose="02020603050405020304" pitchFamily="18" charset="0"/>
                <a:cs typeface="Times New Roman" panose="02020603050405020304" pitchFamily="18" charset="0"/>
              </a:rPr>
              <a:t>s Solution</a:t>
            </a:r>
          </a:p>
          <a:p>
            <a:pPr marL="571500" indent="-571500">
              <a:lnSpc>
                <a:spcPct val="150000"/>
              </a:lnSpc>
              <a:buFont typeface="Wingdings" panose="05000000000000000000" pitchFamily="2" charset="2"/>
              <a:buChar char="§"/>
              <a:defRPr/>
            </a:pPr>
            <a:r>
              <a:rPr lang="en-US" altLang="en-US" sz="3200" b="1" dirty="0">
                <a:latin typeface="Times New Roman" panose="02020603050405020304" pitchFamily="18" charset="0"/>
                <a:cs typeface="Times New Roman" panose="02020603050405020304" pitchFamily="18" charset="0"/>
              </a:rPr>
              <a:t>Hardware Support for Synchronization</a:t>
            </a:r>
          </a:p>
          <a:p>
            <a:pPr marL="571500" indent="-571500">
              <a:lnSpc>
                <a:spcPct val="150000"/>
              </a:lnSpc>
              <a:buFont typeface="Wingdings" panose="05000000000000000000" pitchFamily="2" charset="2"/>
              <a:buChar char="§"/>
              <a:defRPr/>
            </a:pPr>
            <a:r>
              <a:rPr lang="en-US" altLang="en-US" sz="3200" b="1" dirty="0">
                <a:latin typeface="Times New Roman" panose="02020603050405020304" pitchFamily="18" charset="0"/>
                <a:cs typeface="Times New Roman" panose="02020603050405020304" pitchFamily="18" charset="0"/>
              </a:rPr>
              <a:t>Mutex Locks</a:t>
            </a:r>
          </a:p>
          <a:p>
            <a:pPr marL="571500" indent="-571500">
              <a:lnSpc>
                <a:spcPct val="150000"/>
              </a:lnSpc>
              <a:buFont typeface="Wingdings" panose="05000000000000000000" pitchFamily="2" charset="2"/>
              <a:buChar char="§"/>
              <a:defRPr/>
            </a:pPr>
            <a:r>
              <a:rPr lang="en-US" altLang="en-US" sz="3200" b="1" dirty="0">
                <a:latin typeface="Times New Roman" panose="02020603050405020304" pitchFamily="18" charset="0"/>
                <a:cs typeface="Times New Roman" panose="02020603050405020304" pitchFamily="18" charset="0"/>
              </a:rPr>
              <a:t>Semaphores</a:t>
            </a: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56FA11A-EC4C-4A98-0809-8FA3176846F7}"/>
              </a:ext>
            </a:extLst>
          </p:cNvPr>
          <p:cNvSpPr txBox="1"/>
          <p:nvPr/>
        </p:nvSpPr>
        <p:spPr>
          <a:xfrm>
            <a:off x="2566220" y="685800"/>
            <a:ext cx="4621160" cy="769441"/>
          </a:xfrm>
          <a:prstGeom prst="rect">
            <a:avLst/>
          </a:prstGeom>
          <a:noFill/>
        </p:spPr>
        <p:txBody>
          <a:bodyPr wrap="square">
            <a:spAutoFit/>
          </a:bodyPr>
          <a:lstStyle/>
          <a:p>
            <a:r>
              <a:rPr lang="en-US" altLang="en-US" sz="4400" b="1" dirty="0">
                <a:solidFill>
                  <a:schemeClr val="bg1"/>
                </a:solidFill>
              </a:rPr>
              <a:t>Outline</a:t>
            </a:r>
            <a:endParaRPr lang="en-US" sz="4400" b="1" dirty="0">
              <a:solidFill>
                <a:schemeClr val="bg1"/>
              </a:solidFill>
            </a:endParaRPr>
          </a:p>
        </p:txBody>
      </p:sp>
    </p:spTree>
    <p:extLst>
      <p:ext uri="{BB962C8B-B14F-4D97-AF65-F5344CB8AC3E}">
        <p14:creationId xmlns:p14="http://schemas.microsoft.com/office/powerpoint/2010/main" val="290585028"/>
      </p:ext>
    </p:extLst>
  </p:cSld>
  <p:clrMapOvr>
    <a:masterClrMapping/>
  </p:clrMapOvr>
  <mc:AlternateContent xmlns:mc="http://schemas.openxmlformats.org/markup-compatibility/2006" xmlns:p14="http://schemas.microsoft.com/office/powerpoint/2010/main">
    <mc:Choice Requires="p14">
      <p:transition spd="slow" p14:dur="2000" advTm="40866"/>
    </mc:Choice>
    <mc:Fallback xmlns="">
      <p:transition spd="slow" advTm="408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18744C8-9415-FDE2-5914-91A6EF11A18F}"/>
              </a:ext>
            </a:extLst>
          </p:cNvPr>
          <p:cNvPicPr>
            <a:picLocks noChangeAspect="1"/>
          </p:cNvPicPr>
          <p:nvPr/>
        </p:nvPicPr>
        <p:blipFill>
          <a:blip r:embed="rId2"/>
          <a:stretch>
            <a:fillRect/>
          </a:stretch>
        </p:blipFill>
        <p:spPr>
          <a:xfrm>
            <a:off x="1981200" y="114300"/>
            <a:ext cx="7162800" cy="5728002"/>
          </a:xfrm>
          <a:prstGeom prst="rect">
            <a:avLst/>
          </a:prstGeom>
        </p:spPr>
      </p:pic>
    </p:spTree>
    <p:extLst>
      <p:ext uri="{BB962C8B-B14F-4D97-AF65-F5344CB8AC3E}">
        <p14:creationId xmlns:p14="http://schemas.microsoft.com/office/powerpoint/2010/main" val="3241095490"/>
      </p:ext>
    </p:extLst>
  </p:cSld>
  <p:clrMapOvr>
    <a:masterClrMapping/>
  </p:clrMapOvr>
  <mc:AlternateContent xmlns:mc="http://schemas.openxmlformats.org/markup-compatibility/2006" xmlns:p14="http://schemas.microsoft.com/office/powerpoint/2010/main">
    <mc:Choice Requires="p14">
      <p:transition spd="slow" p14:dur="2000" advTm="77982"/>
    </mc:Choice>
    <mc:Fallback xmlns="">
      <p:transition spd="slow" advTm="7798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E23C616-1EA2-472B-0E74-EEDDE45477EA}"/>
              </a:ext>
            </a:extLst>
          </p:cNvPr>
          <p:cNvPicPr>
            <a:picLocks noChangeAspect="1"/>
          </p:cNvPicPr>
          <p:nvPr/>
        </p:nvPicPr>
        <p:blipFill>
          <a:blip r:embed="rId2"/>
          <a:stretch>
            <a:fillRect/>
          </a:stretch>
        </p:blipFill>
        <p:spPr>
          <a:xfrm>
            <a:off x="2064236" y="509587"/>
            <a:ext cx="7079764" cy="5662613"/>
          </a:xfrm>
          <a:prstGeom prst="rect">
            <a:avLst/>
          </a:prstGeom>
        </p:spPr>
      </p:pic>
    </p:spTree>
    <p:extLst>
      <p:ext uri="{BB962C8B-B14F-4D97-AF65-F5344CB8AC3E}">
        <p14:creationId xmlns:p14="http://schemas.microsoft.com/office/powerpoint/2010/main" val="3396731755"/>
      </p:ext>
    </p:extLst>
  </p:cSld>
  <p:clrMapOvr>
    <a:masterClrMapping/>
  </p:clrMapOvr>
  <mc:AlternateContent xmlns:mc="http://schemas.openxmlformats.org/markup-compatibility/2006" xmlns:p14="http://schemas.microsoft.com/office/powerpoint/2010/main">
    <mc:Choice Requires="p14">
      <p:transition spd="slow" p14:dur="2000" advTm="145831"/>
    </mc:Choice>
    <mc:Fallback xmlns="">
      <p:transition spd="slow" advTm="14583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4"/>
          <p:cNvSpPr>
            <a:spLocks noGrp="1" noChangeArrowheads="1"/>
          </p:cNvSpPr>
          <p:nvPr>
            <p:ph type="title" idx="4294967295"/>
          </p:nvPr>
        </p:nvSpPr>
        <p:spPr>
          <a:xfrm>
            <a:off x="1600200" y="762000"/>
            <a:ext cx="8229600" cy="419100"/>
          </a:xfrm>
        </p:spPr>
        <p:txBody>
          <a:bodyPr>
            <a:normAutofit fontScale="90000"/>
          </a:bodyPr>
          <a:lstStyle/>
          <a:p>
            <a:pPr eaLnBrk="1" hangingPunct="1"/>
            <a:r>
              <a:rPr lang="en-US" dirty="0">
                <a:solidFill>
                  <a:schemeClr val="bg1"/>
                </a:solidFill>
              </a:rPr>
              <a:t>Remember : producer- consumer</a:t>
            </a:r>
          </a:p>
        </p:txBody>
      </p:sp>
      <p:sp>
        <p:nvSpPr>
          <p:cNvPr id="7171" name="Rectangle 5"/>
          <p:cNvSpPr>
            <a:spLocks noGrp="1" noChangeArrowheads="1"/>
          </p:cNvSpPr>
          <p:nvPr>
            <p:ph type="body" idx="4294967295"/>
          </p:nvPr>
        </p:nvSpPr>
        <p:spPr>
          <a:xfrm>
            <a:off x="337574" y="1600200"/>
            <a:ext cx="8813800" cy="5667375"/>
          </a:xfrm>
        </p:spPr>
        <p:txBody>
          <a:bodyPr>
            <a:normAutofit/>
          </a:bodyPr>
          <a:lstStyle/>
          <a:p>
            <a:r>
              <a:rPr lang="en-US" sz="2800" dirty="0">
                <a:solidFill>
                  <a:srgbClr val="0070C0"/>
                </a:solidFill>
              </a:rPr>
              <a:t>Concurrent access to shared data</a:t>
            </a:r>
            <a:r>
              <a:rPr lang="en-US" sz="2800" dirty="0"/>
              <a:t> may result in </a:t>
            </a:r>
            <a:r>
              <a:rPr lang="en-US" sz="2800" b="1" dirty="0">
                <a:solidFill>
                  <a:srgbClr val="FF0000"/>
                </a:solidFill>
              </a:rPr>
              <a:t>data inconsistency</a:t>
            </a:r>
          </a:p>
          <a:p>
            <a:r>
              <a:rPr lang="en-US" sz="2800" dirty="0"/>
              <a:t>Maintaining </a:t>
            </a:r>
            <a:r>
              <a:rPr lang="en-US" sz="2800" dirty="0">
                <a:solidFill>
                  <a:srgbClr val="0000FF"/>
                </a:solidFill>
              </a:rPr>
              <a:t>data consistency</a:t>
            </a:r>
            <a:r>
              <a:rPr lang="en-US" sz="2800" dirty="0"/>
              <a:t> requires mechanisms to ensure </a:t>
            </a:r>
            <a:r>
              <a:rPr lang="en-US" sz="2800" dirty="0">
                <a:solidFill>
                  <a:srgbClr val="FF0000"/>
                </a:solidFill>
              </a:rPr>
              <a:t>the orderly execution of cooperating processes. </a:t>
            </a:r>
            <a:r>
              <a:rPr lang="en-US" sz="2800" dirty="0"/>
              <a:t>Producer-Consumer is an example of cooperating processes where data consistency is an important issue:</a:t>
            </a:r>
          </a:p>
          <a:p>
            <a:pPr lvl="1"/>
            <a:r>
              <a:rPr lang="en-US" dirty="0"/>
              <a:t>Compiler produces assembly code that is consumed by the assembler</a:t>
            </a:r>
          </a:p>
          <a:p>
            <a:pPr lvl="1"/>
            <a:r>
              <a:rPr lang="en-US" dirty="0"/>
              <a:t>Web-server  provides HTML files that is read by the internet browser</a:t>
            </a:r>
          </a:p>
        </p:txBody>
      </p:sp>
    </p:spTree>
    <p:extLst>
      <p:ext uri="{BB962C8B-B14F-4D97-AF65-F5344CB8AC3E}">
        <p14:creationId xmlns:p14="http://schemas.microsoft.com/office/powerpoint/2010/main" val="875971505"/>
      </p:ext>
    </p:extLst>
  </p:cSld>
  <p:clrMapOvr>
    <a:masterClrMapping/>
  </p:clrMapOvr>
  <mc:AlternateContent xmlns:mc="http://schemas.openxmlformats.org/markup-compatibility/2006" xmlns:p14="http://schemas.microsoft.com/office/powerpoint/2010/main">
    <mc:Choice Requires="p14">
      <p:transition spd="slow" p14:dur="2000" advTm="288"/>
    </mc:Choice>
    <mc:Fallback xmlns="">
      <p:transition spd="slow" advTm="28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4"/>
          <p:cNvSpPr>
            <a:spLocks noGrp="1" noChangeArrowheads="1"/>
          </p:cNvSpPr>
          <p:nvPr>
            <p:ph type="title" idx="4294967295"/>
          </p:nvPr>
        </p:nvSpPr>
        <p:spPr>
          <a:xfrm>
            <a:off x="1499394" y="715284"/>
            <a:ext cx="8229600" cy="419100"/>
          </a:xfrm>
        </p:spPr>
        <p:txBody>
          <a:bodyPr>
            <a:normAutofit fontScale="90000"/>
          </a:bodyPr>
          <a:lstStyle/>
          <a:p>
            <a:pPr eaLnBrk="1" hangingPunct="1"/>
            <a:r>
              <a:rPr lang="en-US" dirty="0">
                <a:solidFill>
                  <a:schemeClr val="bg1"/>
                </a:solidFill>
              </a:rPr>
              <a:t>Remember : producer- consumer</a:t>
            </a:r>
          </a:p>
        </p:txBody>
      </p:sp>
      <p:sp>
        <p:nvSpPr>
          <p:cNvPr id="7171" name="Rectangle 5"/>
          <p:cNvSpPr>
            <a:spLocks noGrp="1" noChangeArrowheads="1"/>
          </p:cNvSpPr>
          <p:nvPr>
            <p:ph type="body" idx="4294967295"/>
          </p:nvPr>
        </p:nvSpPr>
        <p:spPr>
          <a:xfrm>
            <a:off x="165100" y="1999696"/>
            <a:ext cx="8813800" cy="3381375"/>
          </a:xfrm>
        </p:spPr>
        <p:txBody>
          <a:bodyPr>
            <a:normAutofit/>
          </a:bodyPr>
          <a:lstStyle/>
          <a:p>
            <a:r>
              <a:rPr lang="en-US" sz="2800" dirty="0"/>
              <a:t>Suppose that we wanted to provide a solution to the consumer-producer problem that fills </a:t>
            </a:r>
            <a:r>
              <a:rPr lang="en-US" sz="2800" dirty="0">
                <a:solidFill>
                  <a:srgbClr val="FF0000"/>
                </a:solidFill>
              </a:rPr>
              <a:t>all </a:t>
            </a:r>
            <a:r>
              <a:rPr lang="en-US" sz="2800" dirty="0"/>
              <a:t>the buffers. We can do so by having an integer </a:t>
            </a:r>
            <a:r>
              <a:rPr lang="en-US" sz="2800" dirty="0">
                <a:solidFill>
                  <a:srgbClr val="FF0000"/>
                </a:solidFill>
              </a:rPr>
              <a:t>count</a:t>
            </a:r>
            <a:r>
              <a:rPr lang="en-US" sz="2800" dirty="0"/>
              <a:t> that keeps track of the number of full buffers.  Initially, count is set to 0. It is incremented by the producer after it produces a new buffer and is decremented by the consumer after it consumes a buffer.</a:t>
            </a:r>
          </a:p>
        </p:txBody>
      </p:sp>
      <p:grpSp>
        <p:nvGrpSpPr>
          <p:cNvPr id="7172" name="Group 28"/>
          <p:cNvGrpSpPr>
            <a:grpSpLocks/>
          </p:cNvGrpSpPr>
          <p:nvPr/>
        </p:nvGrpSpPr>
        <p:grpSpPr bwMode="auto">
          <a:xfrm>
            <a:off x="776288" y="5351463"/>
            <a:ext cx="7726362" cy="941387"/>
            <a:chOff x="1160060" y="4053384"/>
            <a:chExt cx="7726908" cy="1152184"/>
          </a:xfrm>
        </p:grpSpPr>
        <p:grpSp>
          <p:nvGrpSpPr>
            <p:cNvPr id="7173" name="Group 15"/>
            <p:cNvGrpSpPr>
              <a:grpSpLocks/>
            </p:cNvGrpSpPr>
            <p:nvPr/>
          </p:nvGrpSpPr>
          <p:grpSpPr bwMode="auto">
            <a:xfrm>
              <a:off x="3603009" y="4053384"/>
              <a:ext cx="2893324" cy="711958"/>
              <a:chOff x="2511188" y="4080680"/>
              <a:chExt cx="3521122" cy="711958"/>
            </a:xfrm>
          </p:grpSpPr>
          <p:sp>
            <p:nvSpPr>
              <p:cNvPr id="7179" name="Rectangle 5"/>
              <p:cNvSpPr>
                <a:spLocks noChangeArrowheads="1"/>
              </p:cNvSpPr>
              <p:nvPr/>
            </p:nvSpPr>
            <p:spPr bwMode="auto">
              <a:xfrm>
                <a:off x="2511188" y="4080681"/>
                <a:ext cx="3521122" cy="709683"/>
              </a:xfrm>
              <a:prstGeom prst="rect">
                <a:avLst/>
              </a:prstGeom>
              <a:solidFill>
                <a:schemeClr val="accent1"/>
              </a:solidFill>
              <a:ln w="9525" algn="ctr">
                <a:solidFill>
                  <a:schemeClr val="tx1"/>
                </a:solidFill>
                <a:round/>
                <a:headEnd/>
                <a:tailEnd/>
              </a:ln>
            </p:spPr>
            <p:txBody>
              <a:bodyPr wrap="none"/>
              <a:lstStyle/>
              <a:p>
                <a:endParaRPr lang="ar-SA"/>
              </a:p>
            </p:txBody>
          </p:sp>
          <p:cxnSp>
            <p:nvCxnSpPr>
              <p:cNvPr id="7180" name="Straight Connector 8"/>
              <p:cNvCxnSpPr>
                <a:cxnSpLocks noChangeShapeType="1"/>
                <a:stCxn id="7179" idx="0"/>
                <a:endCxn id="7179" idx="2"/>
              </p:cNvCxnSpPr>
              <p:nvPr/>
            </p:nvCxnSpPr>
            <p:spPr bwMode="auto">
              <a:xfrm rot="16200000" flipH="1">
                <a:off x="3916907" y="4435522"/>
                <a:ext cx="70968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181" name="Straight Connector 10"/>
              <p:cNvCxnSpPr>
                <a:cxnSpLocks noChangeShapeType="1"/>
              </p:cNvCxnSpPr>
              <p:nvPr/>
            </p:nvCxnSpPr>
            <p:spPr bwMode="auto">
              <a:xfrm rot="5400000">
                <a:off x="2988860" y="4435522"/>
                <a:ext cx="70968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7182" name="Straight Connector 11"/>
              <p:cNvCxnSpPr>
                <a:cxnSpLocks noChangeShapeType="1"/>
              </p:cNvCxnSpPr>
              <p:nvPr/>
            </p:nvCxnSpPr>
            <p:spPr bwMode="auto">
              <a:xfrm rot="5400000">
                <a:off x="4778993" y="4437797"/>
                <a:ext cx="70968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grpSp>
        <p:sp>
          <p:nvSpPr>
            <p:cNvPr id="6" name="TextBox 5"/>
            <p:cNvSpPr txBox="1"/>
            <p:nvPr/>
          </p:nvSpPr>
          <p:spPr>
            <a:xfrm>
              <a:off x="1160060" y="4216594"/>
              <a:ext cx="1446314" cy="516832"/>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en-US" sz="2000" b="1">
                  <a:solidFill>
                    <a:srgbClr val="CC6600"/>
                  </a:solidFill>
                  <a:ea typeface="MS PGothic" pitchFamily="34" charset="-128"/>
                </a:rPr>
                <a:t>Producer</a:t>
              </a:r>
              <a:endParaRPr lang="ar-SA" sz="2000" b="1">
                <a:solidFill>
                  <a:srgbClr val="CC6600"/>
                </a:solidFill>
                <a:ea typeface="MS PGothic" pitchFamily="34" charset="-128"/>
              </a:endParaRPr>
            </a:p>
          </p:txBody>
        </p:sp>
        <p:sp>
          <p:nvSpPr>
            <p:cNvPr id="7" name="TextBox 6"/>
            <p:cNvSpPr txBox="1"/>
            <p:nvPr/>
          </p:nvSpPr>
          <p:spPr>
            <a:xfrm>
              <a:off x="7440654" y="4218536"/>
              <a:ext cx="1446314" cy="516832"/>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en-US" sz="2000">
                  <a:solidFill>
                    <a:srgbClr val="CC6600"/>
                  </a:solidFill>
                  <a:ea typeface="MS PGothic" pitchFamily="34" charset="-128"/>
                </a:rPr>
                <a:t>Consumer</a:t>
              </a:r>
              <a:endParaRPr lang="ar-SA" sz="2000">
                <a:solidFill>
                  <a:srgbClr val="CC6600"/>
                </a:solidFill>
                <a:ea typeface="MS PGothic" pitchFamily="34" charset="-128"/>
              </a:endParaRPr>
            </a:p>
          </p:txBody>
        </p:sp>
        <p:cxnSp>
          <p:nvCxnSpPr>
            <p:cNvPr id="7176" name="Straight Arrow Connector 20"/>
            <p:cNvCxnSpPr>
              <a:cxnSpLocks noChangeShapeType="1"/>
              <a:stCxn id="6" idx="3"/>
              <a:endCxn id="7179" idx="1"/>
            </p:cNvCxnSpPr>
            <p:nvPr/>
          </p:nvCxnSpPr>
          <p:spPr bwMode="auto">
            <a:xfrm flipV="1">
              <a:off x="2606723" y="4408227"/>
              <a:ext cx="996286" cy="898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7177" name="Straight Arrow Connector 23"/>
            <p:cNvCxnSpPr>
              <a:cxnSpLocks noChangeShapeType="1"/>
              <a:stCxn id="7179" idx="3"/>
              <a:endCxn id="7" idx="1"/>
            </p:cNvCxnSpPr>
            <p:nvPr/>
          </p:nvCxnSpPr>
          <p:spPr bwMode="auto">
            <a:xfrm>
              <a:off x="6496333" y="4408227"/>
              <a:ext cx="943972" cy="112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7178" name="TextBox 27"/>
            <p:cNvSpPr txBox="1">
              <a:spLocks noChangeArrowheads="1"/>
            </p:cNvSpPr>
            <p:nvPr/>
          </p:nvSpPr>
          <p:spPr bwMode="auto">
            <a:xfrm>
              <a:off x="4531056" y="4805457"/>
              <a:ext cx="1064525" cy="400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ＭＳ Ｐゴシック" pitchFamily="34" charset="-128"/>
                </a:defRPr>
              </a:lvl1pPr>
              <a:lvl2pPr marL="742950" indent="-285750">
                <a:defRPr>
                  <a:solidFill>
                    <a:schemeClr val="tx1"/>
                  </a:solidFill>
                  <a:latin typeface="Verdana" pitchFamily="34" charset="0"/>
                  <a:ea typeface="ＭＳ Ｐゴシック" pitchFamily="34" charset="-128"/>
                </a:defRPr>
              </a:lvl2pPr>
              <a:lvl3pPr marL="1143000" indent="-228600">
                <a:defRPr>
                  <a:solidFill>
                    <a:schemeClr val="tx1"/>
                  </a:solidFill>
                  <a:latin typeface="Verdana" pitchFamily="34" charset="0"/>
                  <a:ea typeface="ＭＳ Ｐゴシック" pitchFamily="34" charset="-128"/>
                </a:defRPr>
              </a:lvl3pPr>
              <a:lvl4pPr marL="1600200" indent="-228600">
                <a:defRPr>
                  <a:solidFill>
                    <a:schemeClr val="tx1"/>
                  </a:solidFill>
                  <a:latin typeface="Verdana" pitchFamily="34" charset="0"/>
                  <a:ea typeface="ＭＳ Ｐゴシック" pitchFamily="34" charset="-128"/>
                </a:defRPr>
              </a:lvl4pPr>
              <a:lvl5pPr marL="2057400" indent="-228600">
                <a:defRPr>
                  <a:solidFill>
                    <a:schemeClr val="tx1"/>
                  </a:solidFill>
                  <a:latin typeface="Verdana"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r>
                <a:rPr lang="en-US" sz="2000">
                  <a:solidFill>
                    <a:srgbClr val="00B0F0"/>
                  </a:solidFill>
                </a:rPr>
                <a:t>Buffer</a:t>
              </a:r>
              <a:endParaRPr lang="ar-SA" sz="2000">
                <a:solidFill>
                  <a:srgbClr val="00B0F0"/>
                </a:solidFill>
              </a:endParaRPr>
            </a:p>
          </p:txBody>
        </p:sp>
      </p:grpSp>
    </p:spTree>
    <p:extLst>
      <p:ext uri="{BB962C8B-B14F-4D97-AF65-F5344CB8AC3E}">
        <p14:creationId xmlns:p14="http://schemas.microsoft.com/office/powerpoint/2010/main" val="2653786986"/>
      </p:ext>
    </p:extLst>
  </p:cSld>
  <p:clrMapOvr>
    <a:masterClrMapping/>
  </p:clrMapOvr>
  <mc:AlternateContent xmlns:mc="http://schemas.openxmlformats.org/markup-compatibility/2006" xmlns:p14="http://schemas.microsoft.com/office/powerpoint/2010/main">
    <mc:Choice Requires="p14">
      <p:transition spd="slow" p14:dur="2000" advTm="110653"/>
    </mc:Choice>
    <mc:Fallback xmlns="">
      <p:transition spd="slow" advTm="11065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idx="4294967295"/>
          </p:nvPr>
        </p:nvSpPr>
        <p:spPr>
          <a:xfrm>
            <a:off x="1069975" y="630742"/>
            <a:ext cx="8074025" cy="457200"/>
          </a:xfrm>
        </p:spPr>
        <p:txBody>
          <a:bodyPr>
            <a:noAutofit/>
          </a:bodyPr>
          <a:lstStyle/>
          <a:p>
            <a:r>
              <a:rPr lang="en-US" sz="3200" b="1" dirty="0">
                <a:solidFill>
                  <a:schemeClr val="bg1"/>
                </a:solidFill>
              </a:rPr>
              <a:t>Remember : producer- consumer</a:t>
            </a:r>
          </a:p>
        </p:txBody>
      </p:sp>
      <p:pic>
        <p:nvPicPr>
          <p:cNvPr id="8195" name="Picture 5"/>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76251" y="1250951"/>
            <a:ext cx="7273891" cy="4502150"/>
          </a:xfrm>
          <a:noFill/>
        </p:spPr>
      </p:pic>
      <p:grpSp>
        <p:nvGrpSpPr>
          <p:cNvPr id="8196" name="Group 5"/>
          <p:cNvGrpSpPr>
            <a:grpSpLocks/>
          </p:cNvGrpSpPr>
          <p:nvPr/>
        </p:nvGrpSpPr>
        <p:grpSpPr bwMode="auto">
          <a:xfrm rot="5400000">
            <a:off x="6236494" y="3498057"/>
            <a:ext cx="4149725" cy="1665287"/>
            <a:chOff x="1606227" y="3585619"/>
            <a:chExt cx="7033587" cy="1401918"/>
          </a:xfrm>
        </p:grpSpPr>
        <p:grpSp>
          <p:nvGrpSpPr>
            <p:cNvPr id="8208" name="Group 15"/>
            <p:cNvGrpSpPr>
              <a:grpSpLocks/>
            </p:cNvGrpSpPr>
            <p:nvPr/>
          </p:nvGrpSpPr>
          <p:grpSpPr bwMode="auto">
            <a:xfrm>
              <a:off x="3603009" y="4053384"/>
              <a:ext cx="2893324" cy="711958"/>
              <a:chOff x="2511188" y="4080680"/>
              <a:chExt cx="3521122" cy="711958"/>
            </a:xfrm>
          </p:grpSpPr>
          <p:sp>
            <p:nvSpPr>
              <p:cNvPr id="8214" name="Rectangle 12"/>
              <p:cNvSpPr>
                <a:spLocks noChangeArrowheads="1"/>
              </p:cNvSpPr>
              <p:nvPr/>
            </p:nvSpPr>
            <p:spPr bwMode="auto">
              <a:xfrm>
                <a:off x="2511188" y="4080681"/>
                <a:ext cx="3521122" cy="709683"/>
              </a:xfrm>
              <a:prstGeom prst="rect">
                <a:avLst/>
              </a:prstGeom>
              <a:solidFill>
                <a:schemeClr val="accent1"/>
              </a:solidFill>
              <a:ln w="9525" algn="ctr">
                <a:solidFill>
                  <a:schemeClr val="tx1"/>
                </a:solidFill>
                <a:round/>
                <a:headEnd/>
                <a:tailEnd/>
              </a:ln>
            </p:spPr>
            <p:txBody>
              <a:bodyPr wrap="none"/>
              <a:lstStyle/>
              <a:p>
                <a:endParaRPr lang="ar-SA"/>
              </a:p>
            </p:txBody>
          </p:sp>
          <p:cxnSp>
            <p:nvCxnSpPr>
              <p:cNvPr id="8215" name="Straight Connector 13"/>
              <p:cNvCxnSpPr>
                <a:cxnSpLocks noChangeShapeType="1"/>
                <a:stCxn id="8214" idx="0"/>
                <a:endCxn id="8214" idx="2"/>
              </p:cNvCxnSpPr>
              <p:nvPr/>
            </p:nvCxnSpPr>
            <p:spPr bwMode="auto">
              <a:xfrm rot="16200000" flipH="1">
                <a:off x="3916907" y="4435522"/>
                <a:ext cx="70968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216" name="Straight Connector 14"/>
              <p:cNvCxnSpPr>
                <a:cxnSpLocks noChangeShapeType="1"/>
              </p:cNvCxnSpPr>
              <p:nvPr/>
            </p:nvCxnSpPr>
            <p:spPr bwMode="auto">
              <a:xfrm rot="5400000">
                <a:off x="2988860" y="4435522"/>
                <a:ext cx="70968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cxnSp>
            <p:nvCxnSpPr>
              <p:cNvPr id="8217" name="Straight Connector 15"/>
              <p:cNvCxnSpPr>
                <a:cxnSpLocks noChangeShapeType="1"/>
              </p:cNvCxnSpPr>
              <p:nvPr/>
            </p:nvCxnSpPr>
            <p:spPr bwMode="auto">
              <a:xfrm rot="5400000">
                <a:off x="4778993" y="4437797"/>
                <a:ext cx="709683" cy="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grpSp>
        <p:sp>
          <p:nvSpPr>
            <p:cNvPr id="8" name="TextBox 7"/>
            <p:cNvSpPr txBox="1"/>
            <p:nvPr/>
          </p:nvSpPr>
          <p:spPr>
            <a:xfrm rot="16200000">
              <a:off x="1361496" y="4140403"/>
              <a:ext cx="1043754" cy="554292"/>
            </a:xfrm>
            <a:prstGeom prst="rect">
              <a:avLst/>
            </a:prstGeom>
          </p:spPr>
          <p:style>
            <a:lnRef idx="2">
              <a:schemeClr val="dk1"/>
            </a:lnRef>
            <a:fillRef idx="1">
              <a:schemeClr val="lt1"/>
            </a:fillRef>
            <a:effectRef idx="0">
              <a:schemeClr val="dk1"/>
            </a:effectRef>
            <a:fontRef idx="minor">
              <a:schemeClr val="dk1"/>
            </a:fontRef>
          </p:style>
          <p:txBody>
            <a:bodyPr rtlCol="1">
              <a:spAutoFit/>
            </a:bodyPr>
            <a:lstStyle/>
            <a:p>
              <a:pPr>
                <a:defRPr/>
              </a:pPr>
              <a:r>
                <a:rPr lang="en-US" sz="2000" dirty="0"/>
                <a:t>Producer</a:t>
              </a:r>
              <a:endParaRPr lang="ar-SA" sz="2000" dirty="0"/>
            </a:p>
          </p:txBody>
        </p:sp>
        <p:sp>
          <p:nvSpPr>
            <p:cNvPr id="9" name="TextBox 8"/>
            <p:cNvSpPr txBox="1"/>
            <p:nvPr/>
          </p:nvSpPr>
          <p:spPr>
            <a:xfrm rot="16200000">
              <a:off x="7703395" y="4031072"/>
              <a:ext cx="1194771" cy="678066"/>
            </a:xfrm>
            <a:prstGeom prst="rect">
              <a:avLst/>
            </a:prstGeom>
          </p:spPr>
          <p:style>
            <a:lnRef idx="2">
              <a:schemeClr val="dk1"/>
            </a:lnRef>
            <a:fillRef idx="1">
              <a:schemeClr val="lt1"/>
            </a:fillRef>
            <a:effectRef idx="0">
              <a:schemeClr val="dk1"/>
            </a:effectRef>
            <a:fontRef idx="minor">
              <a:schemeClr val="dk1"/>
            </a:fontRef>
          </p:style>
          <p:txBody>
            <a:bodyPr rtlCol="1">
              <a:spAutoFit/>
            </a:bodyPr>
            <a:lstStyle/>
            <a:p>
              <a:pPr>
                <a:defRPr/>
              </a:pPr>
              <a:r>
                <a:rPr lang="en-US" sz="2000" dirty="0"/>
                <a:t>Consumer</a:t>
              </a:r>
              <a:endParaRPr lang="ar-SA" sz="2000" dirty="0"/>
            </a:p>
          </p:txBody>
        </p:sp>
        <p:cxnSp>
          <p:nvCxnSpPr>
            <p:cNvPr id="8211" name="Straight Arrow Connector 9"/>
            <p:cNvCxnSpPr>
              <a:cxnSpLocks noChangeShapeType="1"/>
              <a:stCxn id="8" idx="2"/>
              <a:endCxn id="8214" idx="1"/>
            </p:cNvCxnSpPr>
            <p:nvPr/>
          </p:nvCxnSpPr>
          <p:spPr bwMode="auto">
            <a:xfrm rot="10800000" flipH="1">
              <a:off x="2160553" y="4408225"/>
              <a:ext cx="1442457" cy="898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8212" name="Straight Arrow Connector 10"/>
            <p:cNvCxnSpPr>
              <a:cxnSpLocks noChangeShapeType="1"/>
              <a:stCxn id="8214" idx="3"/>
              <a:endCxn id="9" idx="0"/>
            </p:cNvCxnSpPr>
            <p:nvPr/>
          </p:nvCxnSpPr>
          <p:spPr bwMode="auto">
            <a:xfrm rot="10800000" flipH="1">
              <a:off x="6496333" y="4389979"/>
              <a:ext cx="1465250" cy="18246"/>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8213" name="TextBox 11"/>
            <p:cNvSpPr txBox="1">
              <a:spLocks noChangeArrowheads="1"/>
            </p:cNvSpPr>
            <p:nvPr/>
          </p:nvSpPr>
          <p:spPr bwMode="auto">
            <a:xfrm>
              <a:off x="4213809" y="3585619"/>
              <a:ext cx="1735079" cy="336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ＭＳ Ｐゴシック" pitchFamily="34" charset="-128"/>
                </a:defRPr>
              </a:lvl1pPr>
              <a:lvl2pPr marL="742950" indent="-285750">
                <a:defRPr>
                  <a:solidFill>
                    <a:schemeClr val="tx1"/>
                  </a:solidFill>
                  <a:latin typeface="Verdana" pitchFamily="34" charset="0"/>
                  <a:ea typeface="ＭＳ Ｐゴシック" pitchFamily="34" charset="-128"/>
                </a:defRPr>
              </a:lvl2pPr>
              <a:lvl3pPr marL="1143000" indent="-228600">
                <a:defRPr>
                  <a:solidFill>
                    <a:schemeClr val="tx1"/>
                  </a:solidFill>
                  <a:latin typeface="Verdana" pitchFamily="34" charset="0"/>
                  <a:ea typeface="ＭＳ Ｐゴシック" pitchFamily="34" charset="-128"/>
                </a:defRPr>
              </a:lvl3pPr>
              <a:lvl4pPr marL="1600200" indent="-228600">
                <a:defRPr>
                  <a:solidFill>
                    <a:schemeClr val="tx1"/>
                  </a:solidFill>
                  <a:latin typeface="Verdana" pitchFamily="34" charset="0"/>
                  <a:ea typeface="ＭＳ Ｐゴシック" pitchFamily="34" charset="-128"/>
                </a:defRPr>
              </a:lvl4pPr>
              <a:lvl5pPr marL="2057400" indent="-228600">
                <a:defRPr>
                  <a:solidFill>
                    <a:schemeClr val="tx1"/>
                  </a:solidFill>
                  <a:latin typeface="Verdana"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r>
                <a:rPr lang="en-US" sz="2000">
                  <a:solidFill>
                    <a:srgbClr val="00B0F0"/>
                  </a:solidFill>
                </a:rPr>
                <a:t>Buffer</a:t>
              </a:r>
              <a:endParaRPr lang="ar-SA" sz="2000">
                <a:solidFill>
                  <a:srgbClr val="00B0F0"/>
                </a:solidFill>
              </a:endParaRPr>
            </a:p>
          </p:txBody>
        </p:sp>
      </p:grpSp>
      <p:sp>
        <p:nvSpPr>
          <p:cNvPr id="19" name="TextBox 18"/>
          <p:cNvSpPr txBox="1"/>
          <p:nvPr/>
        </p:nvSpPr>
        <p:spPr>
          <a:xfrm>
            <a:off x="6249988" y="2620963"/>
            <a:ext cx="1555750" cy="646112"/>
          </a:xfrm>
          <a:prstGeom prst="rect">
            <a:avLst/>
          </a:prstGeom>
          <a:noFill/>
          <a:ln>
            <a:solidFill>
              <a:srgbClr val="FF0000"/>
            </a:solidFill>
          </a:ln>
        </p:spPr>
        <p:txBody>
          <a:bodyPr rtlCol="1">
            <a:spAutoFit/>
          </a:bodyPr>
          <a:lstStyle/>
          <a:p>
            <a:pPr algn="ctr">
              <a:defRPr/>
            </a:pPr>
            <a:r>
              <a:rPr lang="en-US" dirty="0">
                <a:solidFill>
                  <a:srgbClr val="00B0F0"/>
                </a:solidFill>
                <a:ea typeface="MS PGothic" pitchFamily="34" charset="-128"/>
              </a:rPr>
              <a:t>Full</a:t>
            </a:r>
          </a:p>
          <a:p>
            <a:pPr>
              <a:defRPr/>
            </a:pPr>
            <a:r>
              <a:rPr kumimoji="1" lang="en-US" b="1" kern="0" dirty="0">
                <a:latin typeface="Monaco" charset="0"/>
                <a:ea typeface="MS PGothic" pitchFamily="34" charset="-128"/>
                <a:cs typeface="ＭＳ Ｐゴシック" charset="-128"/>
              </a:rPr>
              <a:t>Count = size</a:t>
            </a:r>
            <a:endParaRPr lang="ar-SA" dirty="0">
              <a:solidFill>
                <a:srgbClr val="00B0F0"/>
              </a:solidFill>
              <a:ea typeface="MS PGothic" pitchFamily="34" charset="-128"/>
            </a:endParaRPr>
          </a:p>
        </p:txBody>
      </p:sp>
      <p:sp>
        <p:nvSpPr>
          <p:cNvPr id="20" name="TextBox 19"/>
          <p:cNvSpPr txBox="1"/>
          <p:nvPr/>
        </p:nvSpPr>
        <p:spPr>
          <a:xfrm>
            <a:off x="6810375" y="5351463"/>
            <a:ext cx="1282700" cy="647700"/>
          </a:xfrm>
          <a:prstGeom prst="rect">
            <a:avLst/>
          </a:prstGeom>
          <a:noFill/>
          <a:ln>
            <a:solidFill>
              <a:srgbClr val="FF0000"/>
            </a:solidFill>
          </a:ln>
        </p:spPr>
        <p:txBody>
          <a:bodyPr rtlCol="1">
            <a:spAutoFit/>
          </a:bodyPr>
          <a:lstStyle/>
          <a:p>
            <a:pPr algn="ctr">
              <a:defRPr/>
            </a:pPr>
            <a:r>
              <a:rPr lang="en-US" dirty="0">
                <a:solidFill>
                  <a:srgbClr val="00B0F0"/>
                </a:solidFill>
                <a:ea typeface="MS PGothic" pitchFamily="34" charset="-128"/>
              </a:rPr>
              <a:t>Empty</a:t>
            </a:r>
          </a:p>
          <a:p>
            <a:pPr>
              <a:defRPr/>
            </a:pPr>
            <a:r>
              <a:rPr kumimoji="1" lang="en-US" b="1" kern="0" dirty="0">
                <a:latin typeface="Monaco" charset="0"/>
                <a:ea typeface="MS PGothic" pitchFamily="34" charset="-128"/>
                <a:cs typeface="ＭＳ Ｐゴシック" charset="-128"/>
              </a:rPr>
              <a:t>Count = 0</a:t>
            </a:r>
            <a:endParaRPr lang="ar-SA" dirty="0">
              <a:solidFill>
                <a:srgbClr val="00B0F0"/>
              </a:solidFill>
              <a:ea typeface="MS PGothic" pitchFamily="34" charset="-128"/>
            </a:endParaRPr>
          </a:p>
        </p:txBody>
      </p:sp>
      <p:cxnSp>
        <p:nvCxnSpPr>
          <p:cNvPr id="8199" name="Straight Arrow Connector 22"/>
          <p:cNvCxnSpPr>
            <a:cxnSpLocks noChangeShapeType="1"/>
            <a:stCxn id="19" idx="2"/>
          </p:cNvCxnSpPr>
          <p:nvPr/>
        </p:nvCxnSpPr>
        <p:spPr bwMode="auto">
          <a:xfrm rot="5400000">
            <a:off x="4792663" y="2432050"/>
            <a:ext cx="1400175" cy="3070225"/>
          </a:xfrm>
          <a:prstGeom prst="straightConnector1">
            <a:avLst/>
          </a:prstGeom>
          <a:noFill/>
          <a:ln w="9525" algn="ctr">
            <a:solidFill>
              <a:srgbClr val="FF0000"/>
            </a:solidFill>
            <a:round/>
            <a:headEnd/>
            <a:tailEnd type="arrow" w="med" len="med"/>
          </a:ln>
          <a:extLst>
            <a:ext uri="{909E8E84-426E-40DD-AFC4-6F175D3DCCD1}">
              <a14:hiddenFill xmlns:a14="http://schemas.microsoft.com/office/drawing/2010/main">
                <a:noFill/>
              </a14:hiddenFill>
            </a:ext>
          </a:extLst>
        </p:spPr>
      </p:cxnSp>
      <p:cxnSp>
        <p:nvCxnSpPr>
          <p:cNvPr id="8200" name="Straight Arrow Connector 24"/>
          <p:cNvCxnSpPr>
            <a:cxnSpLocks noChangeShapeType="1"/>
            <a:stCxn id="20" idx="1"/>
          </p:cNvCxnSpPr>
          <p:nvPr/>
        </p:nvCxnSpPr>
        <p:spPr bwMode="auto">
          <a:xfrm rot="10800000" flipV="1">
            <a:off x="3616325" y="5675313"/>
            <a:ext cx="3194050" cy="315912"/>
          </a:xfrm>
          <a:prstGeom prst="straightConnector1">
            <a:avLst/>
          </a:prstGeom>
          <a:noFill/>
          <a:ln w="9525" algn="ctr">
            <a:solidFill>
              <a:srgbClr val="FF0000"/>
            </a:solidFill>
            <a:round/>
            <a:headEnd/>
            <a:tailEnd type="arrow" w="med" len="med"/>
          </a:ln>
          <a:extLst>
            <a:ext uri="{909E8E84-426E-40DD-AFC4-6F175D3DCCD1}">
              <a14:hiddenFill xmlns:a14="http://schemas.microsoft.com/office/drawing/2010/main">
                <a:noFill/>
              </a14:hiddenFill>
            </a:ext>
          </a:extLst>
        </p:spPr>
      </p:cxnSp>
      <p:sp>
        <p:nvSpPr>
          <p:cNvPr id="8201" name="TextBox 25"/>
          <p:cNvSpPr txBox="1">
            <a:spLocks noChangeArrowheads="1"/>
          </p:cNvSpPr>
          <p:nvPr/>
        </p:nvSpPr>
        <p:spPr bwMode="auto">
          <a:xfrm rot="5400000">
            <a:off x="5402262" y="4433888"/>
            <a:ext cx="2238375" cy="400050"/>
          </a:xfrm>
          <a:prstGeom prst="rect">
            <a:avLst/>
          </a:prstGeom>
          <a:noFill/>
          <a:ln w="127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Verdana" pitchFamily="34" charset="0"/>
                <a:ea typeface="ＭＳ Ｐゴシック" pitchFamily="34" charset="-128"/>
              </a:defRPr>
            </a:lvl1pPr>
            <a:lvl2pPr marL="742950" indent="-285750">
              <a:defRPr>
                <a:solidFill>
                  <a:schemeClr val="tx1"/>
                </a:solidFill>
                <a:latin typeface="Verdana" pitchFamily="34" charset="0"/>
                <a:ea typeface="ＭＳ Ｐゴシック" pitchFamily="34" charset="-128"/>
              </a:defRPr>
            </a:lvl2pPr>
            <a:lvl3pPr marL="1143000" indent="-228600">
              <a:defRPr>
                <a:solidFill>
                  <a:schemeClr val="tx1"/>
                </a:solidFill>
                <a:latin typeface="Verdana" pitchFamily="34" charset="0"/>
                <a:ea typeface="ＭＳ Ｐゴシック" pitchFamily="34" charset="-128"/>
              </a:defRPr>
            </a:lvl3pPr>
            <a:lvl4pPr marL="1600200" indent="-228600">
              <a:defRPr>
                <a:solidFill>
                  <a:schemeClr val="tx1"/>
                </a:solidFill>
                <a:latin typeface="Verdana" pitchFamily="34" charset="0"/>
                <a:ea typeface="ＭＳ Ｐゴシック" pitchFamily="34" charset="-128"/>
              </a:defRPr>
            </a:lvl4pPr>
            <a:lvl5pPr marL="2057400" indent="-228600">
              <a:defRPr>
                <a:solidFill>
                  <a:schemeClr val="tx1"/>
                </a:solidFill>
                <a:latin typeface="Verdana"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r>
              <a:rPr lang="en-US" sz="2000"/>
              <a:t>Synchronization</a:t>
            </a:r>
            <a:endParaRPr lang="ar-SA" sz="2000"/>
          </a:p>
        </p:txBody>
      </p:sp>
      <p:sp>
        <p:nvSpPr>
          <p:cNvPr id="8202" name="TextBox 37"/>
          <p:cNvSpPr txBox="1">
            <a:spLocks noChangeArrowheads="1"/>
          </p:cNvSpPr>
          <p:nvPr/>
        </p:nvSpPr>
        <p:spPr bwMode="auto">
          <a:xfrm>
            <a:off x="7970838" y="3452813"/>
            <a:ext cx="436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ＭＳ Ｐゴシック" pitchFamily="34" charset="-128"/>
              </a:defRPr>
            </a:lvl1pPr>
            <a:lvl2pPr marL="742950" indent="-285750">
              <a:defRPr>
                <a:solidFill>
                  <a:schemeClr val="tx1"/>
                </a:solidFill>
                <a:latin typeface="Verdana" pitchFamily="34" charset="0"/>
                <a:ea typeface="ＭＳ Ｐゴシック" pitchFamily="34" charset="-128"/>
              </a:defRPr>
            </a:lvl2pPr>
            <a:lvl3pPr marL="1143000" indent="-228600">
              <a:defRPr>
                <a:solidFill>
                  <a:schemeClr val="tx1"/>
                </a:solidFill>
                <a:latin typeface="Verdana" pitchFamily="34" charset="0"/>
                <a:ea typeface="ＭＳ Ｐゴシック" pitchFamily="34" charset="-128"/>
              </a:defRPr>
            </a:lvl3pPr>
            <a:lvl4pPr marL="1600200" indent="-228600">
              <a:defRPr>
                <a:solidFill>
                  <a:schemeClr val="tx1"/>
                </a:solidFill>
                <a:latin typeface="Verdana" pitchFamily="34" charset="0"/>
                <a:ea typeface="ＭＳ Ｐゴシック" pitchFamily="34" charset="-128"/>
              </a:defRPr>
            </a:lvl4pPr>
            <a:lvl5pPr marL="2057400" indent="-228600">
              <a:defRPr>
                <a:solidFill>
                  <a:schemeClr val="tx1"/>
                </a:solidFill>
                <a:latin typeface="Verdana"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r>
              <a:rPr lang="en-US"/>
              <a:t>A</a:t>
            </a:r>
            <a:endParaRPr lang="ar-SA"/>
          </a:p>
        </p:txBody>
      </p:sp>
      <p:sp>
        <p:nvSpPr>
          <p:cNvPr id="8203" name="TextBox 39"/>
          <p:cNvSpPr txBox="1">
            <a:spLocks noChangeArrowheads="1"/>
          </p:cNvSpPr>
          <p:nvPr/>
        </p:nvSpPr>
        <p:spPr bwMode="auto">
          <a:xfrm>
            <a:off x="7999413" y="3878263"/>
            <a:ext cx="436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ＭＳ Ｐゴシック" pitchFamily="34" charset="-128"/>
              </a:defRPr>
            </a:lvl1pPr>
            <a:lvl2pPr marL="742950" indent="-285750">
              <a:defRPr>
                <a:solidFill>
                  <a:schemeClr val="tx1"/>
                </a:solidFill>
                <a:latin typeface="Verdana" pitchFamily="34" charset="0"/>
                <a:ea typeface="ＭＳ Ｐゴシック" pitchFamily="34" charset="-128"/>
              </a:defRPr>
            </a:lvl2pPr>
            <a:lvl3pPr marL="1143000" indent="-228600">
              <a:defRPr>
                <a:solidFill>
                  <a:schemeClr val="tx1"/>
                </a:solidFill>
                <a:latin typeface="Verdana" pitchFamily="34" charset="0"/>
                <a:ea typeface="ＭＳ Ｐゴシック" pitchFamily="34" charset="-128"/>
              </a:defRPr>
            </a:lvl3pPr>
            <a:lvl4pPr marL="1600200" indent="-228600">
              <a:defRPr>
                <a:solidFill>
                  <a:schemeClr val="tx1"/>
                </a:solidFill>
                <a:latin typeface="Verdana" pitchFamily="34" charset="0"/>
                <a:ea typeface="ＭＳ Ｐゴシック" pitchFamily="34" charset="-128"/>
              </a:defRPr>
            </a:lvl4pPr>
            <a:lvl5pPr marL="2057400" indent="-228600">
              <a:defRPr>
                <a:solidFill>
                  <a:schemeClr val="tx1"/>
                </a:solidFill>
                <a:latin typeface="Verdana"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r>
              <a:rPr lang="en-US"/>
              <a:t>B</a:t>
            </a:r>
            <a:endParaRPr lang="ar-SA"/>
          </a:p>
        </p:txBody>
      </p:sp>
      <p:cxnSp>
        <p:nvCxnSpPr>
          <p:cNvPr id="8204" name="Straight Arrow Connector 41"/>
          <p:cNvCxnSpPr>
            <a:cxnSpLocks noChangeShapeType="1"/>
          </p:cNvCxnSpPr>
          <p:nvPr/>
        </p:nvCxnSpPr>
        <p:spPr bwMode="auto">
          <a:xfrm>
            <a:off x="3343277" y="1490047"/>
            <a:ext cx="4462462" cy="1951037"/>
          </a:xfrm>
          <a:prstGeom prst="straightConnector1">
            <a:avLst/>
          </a:prstGeom>
          <a:noFill/>
          <a:ln w="9525" algn="ctr">
            <a:solidFill>
              <a:srgbClr val="00B0F0"/>
            </a:solidFill>
            <a:round/>
            <a:headEnd/>
            <a:tailEnd type="arrow" w="med" len="med"/>
          </a:ln>
          <a:extLst>
            <a:ext uri="{909E8E84-426E-40DD-AFC4-6F175D3DCCD1}">
              <a14:hiddenFill xmlns:a14="http://schemas.microsoft.com/office/drawing/2010/main">
                <a:noFill/>
              </a14:hiddenFill>
            </a:ext>
          </a:extLst>
        </p:spPr>
      </p:cxnSp>
      <p:cxnSp>
        <p:nvCxnSpPr>
          <p:cNvPr id="8205" name="Straight Arrow Connector 43"/>
          <p:cNvCxnSpPr>
            <a:cxnSpLocks noChangeShapeType="1"/>
          </p:cNvCxnSpPr>
          <p:nvPr/>
        </p:nvCxnSpPr>
        <p:spPr bwMode="auto">
          <a:xfrm>
            <a:off x="3289300" y="1419225"/>
            <a:ext cx="4462463" cy="3138488"/>
          </a:xfrm>
          <a:prstGeom prst="straightConnector1">
            <a:avLst/>
          </a:prstGeom>
          <a:noFill/>
          <a:ln w="9525" algn="ctr">
            <a:solidFill>
              <a:srgbClr val="00B0F0"/>
            </a:solidFill>
            <a:round/>
            <a:headEnd/>
            <a:tailEnd type="arrow" w="med" len="med"/>
          </a:ln>
          <a:extLst>
            <a:ext uri="{909E8E84-426E-40DD-AFC4-6F175D3DCCD1}">
              <a14:hiddenFill xmlns:a14="http://schemas.microsoft.com/office/drawing/2010/main">
                <a:noFill/>
              </a14:hiddenFill>
            </a:ext>
          </a:extLst>
        </p:spPr>
      </p:cxnSp>
      <p:sp>
        <p:nvSpPr>
          <p:cNvPr id="8206" name="Text Box 25"/>
          <p:cNvSpPr txBox="1">
            <a:spLocks noChangeArrowheads="1"/>
          </p:cNvSpPr>
          <p:nvPr/>
        </p:nvSpPr>
        <p:spPr bwMode="auto">
          <a:xfrm>
            <a:off x="7435850" y="4391025"/>
            <a:ext cx="2238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ＭＳ Ｐゴシック" pitchFamily="34" charset="-128"/>
              </a:defRPr>
            </a:lvl1pPr>
            <a:lvl2pPr marL="742950" indent="-285750">
              <a:defRPr>
                <a:solidFill>
                  <a:schemeClr val="tx1"/>
                </a:solidFill>
                <a:latin typeface="Verdana" pitchFamily="34" charset="0"/>
                <a:ea typeface="ＭＳ Ｐゴシック" pitchFamily="34" charset="-128"/>
              </a:defRPr>
            </a:lvl2pPr>
            <a:lvl3pPr marL="1143000" indent="-228600">
              <a:defRPr>
                <a:solidFill>
                  <a:schemeClr val="tx1"/>
                </a:solidFill>
                <a:latin typeface="Verdana" pitchFamily="34" charset="0"/>
                <a:ea typeface="ＭＳ Ｐゴシック" pitchFamily="34" charset="-128"/>
              </a:defRPr>
            </a:lvl3pPr>
            <a:lvl4pPr marL="1600200" indent="-228600">
              <a:defRPr>
                <a:solidFill>
                  <a:schemeClr val="tx1"/>
                </a:solidFill>
                <a:latin typeface="Verdana" pitchFamily="34" charset="0"/>
                <a:ea typeface="ＭＳ Ｐゴシック" pitchFamily="34" charset="-128"/>
              </a:defRPr>
            </a:lvl4pPr>
            <a:lvl5pPr marL="2057400" indent="-228600">
              <a:defRPr>
                <a:solidFill>
                  <a:schemeClr val="tx1"/>
                </a:solidFill>
                <a:latin typeface="Verdana"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pPr>
              <a:spcBef>
                <a:spcPct val="50000"/>
              </a:spcBef>
            </a:pPr>
            <a:r>
              <a:rPr lang="en-US" sz="1400">
                <a:solidFill>
                  <a:srgbClr val="AE471E"/>
                </a:solidFill>
              </a:rPr>
              <a:t>w</a:t>
            </a:r>
          </a:p>
        </p:txBody>
      </p:sp>
      <p:sp>
        <p:nvSpPr>
          <p:cNvPr id="8207" name="Text Box 26"/>
          <p:cNvSpPr txBox="1">
            <a:spLocks noChangeArrowheads="1"/>
          </p:cNvSpPr>
          <p:nvPr/>
        </p:nvSpPr>
        <p:spPr bwMode="auto">
          <a:xfrm>
            <a:off x="7392988" y="3463925"/>
            <a:ext cx="2238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ＭＳ Ｐゴシック" pitchFamily="34" charset="-128"/>
              </a:defRPr>
            </a:lvl1pPr>
            <a:lvl2pPr marL="742950" indent="-285750">
              <a:defRPr>
                <a:solidFill>
                  <a:schemeClr val="tx1"/>
                </a:solidFill>
                <a:latin typeface="Verdana" pitchFamily="34" charset="0"/>
                <a:ea typeface="ＭＳ Ｐゴシック" pitchFamily="34" charset="-128"/>
              </a:defRPr>
            </a:lvl2pPr>
            <a:lvl3pPr marL="1143000" indent="-228600">
              <a:defRPr>
                <a:solidFill>
                  <a:schemeClr val="tx1"/>
                </a:solidFill>
                <a:latin typeface="Verdana" pitchFamily="34" charset="0"/>
                <a:ea typeface="ＭＳ Ｐゴシック" pitchFamily="34" charset="-128"/>
              </a:defRPr>
            </a:lvl3pPr>
            <a:lvl4pPr marL="1600200" indent="-228600">
              <a:defRPr>
                <a:solidFill>
                  <a:schemeClr val="tx1"/>
                </a:solidFill>
                <a:latin typeface="Verdana" pitchFamily="34" charset="0"/>
                <a:ea typeface="ＭＳ Ｐゴシック" pitchFamily="34" charset="-128"/>
              </a:defRPr>
            </a:lvl4pPr>
            <a:lvl5pPr marL="2057400" indent="-228600">
              <a:defRPr>
                <a:solidFill>
                  <a:schemeClr val="tx1"/>
                </a:solidFill>
                <a:latin typeface="Verdana"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pPr>
              <a:spcBef>
                <a:spcPct val="50000"/>
              </a:spcBef>
            </a:pPr>
            <a:r>
              <a:rPr lang="en-US" sz="1400">
                <a:solidFill>
                  <a:srgbClr val="AE471E"/>
                </a:solidFill>
              </a:rPr>
              <a:t>R</a:t>
            </a:r>
          </a:p>
        </p:txBody>
      </p:sp>
    </p:spTree>
    <p:extLst>
      <p:ext uri="{BB962C8B-B14F-4D97-AF65-F5344CB8AC3E}">
        <p14:creationId xmlns:p14="http://schemas.microsoft.com/office/powerpoint/2010/main" val="4092748436"/>
      </p:ext>
    </p:extLst>
  </p:cSld>
  <p:clrMapOvr>
    <a:masterClrMapping/>
  </p:clrMapOvr>
  <mc:AlternateContent xmlns:mc="http://schemas.openxmlformats.org/markup-compatibility/2006" xmlns:p14="http://schemas.microsoft.com/office/powerpoint/2010/main">
    <mc:Choice Requires="p14">
      <p:transition spd="slow" p14:dur="2000" advTm="45915"/>
    </mc:Choice>
    <mc:Fallback xmlns="">
      <p:transition spd="slow" advTm="4591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8EB20318-F122-4C87-83B5-9175F02EF0AE}" type="slidenum">
              <a:rPr lang="en-US" smtClean="0">
                <a:solidFill>
                  <a:srgbClr val="FFFFFF"/>
                </a:solidFill>
              </a:rPr>
              <a:pPr/>
              <a:t>8</a:t>
            </a:fld>
            <a:endParaRPr lang="en-US">
              <a:solidFill>
                <a:srgbClr val="FFFFFF"/>
              </a:solidFill>
            </a:endParaRPr>
          </a:p>
        </p:txBody>
      </p:sp>
      <p:sp>
        <p:nvSpPr>
          <p:cNvPr id="7170" name="Rectangle 2"/>
          <p:cNvSpPr>
            <a:spLocks noGrp="1" noChangeArrowheads="1"/>
          </p:cNvSpPr>
          <p:nvPr>
            <p:ph type="title" idx="4294967295"/>
          </p:nvPr>
        </p:nvSpPr>
        <p:spPr>
          <a:xfrm>
            <a:off x="381000" y="320675"/>
            <a:ext cx="8229600" cy="1143000"/>
          </a:xfrm>
        </p:spPr>
        <p:txBody>
          <a:bodyPr/>
          <a:lstStyle/>
          <a:p>
            <a:pPr eaLnBrk="1" fontAlgn="auto" hangingPunct="1">
              <a:spcAft>
                <a:spcPts val="0"/>
              </a:spcAft>
              <a:defRPr/>
            </a:pPr>
            <a:r>
              <a:rPr lang="en-US" dirty="0">
                <a:solidFill>
                  <a:schemeClr val="bg1"/>
                </a:solidFill>
              </a:rPr>
              <a:t>Producer </a:t>
            </a:r>
          </a:p>
        </p:txBody>
      </p:sp>
      <p:sp>
        <p:nvSpPr>
          <p:cNvPr id="9219" name="Rectangle 3"/>
          <p:cNvSpPr>
            <a:spLocks noGrp="1" noChangeArrowheads="1"/>
          </p:cNvSpPr>
          <p:nvPr>
            <p:ph sz="quarter" idx="4294967295"/>
          </p:nvPr>
        </p:nvSpPr>
        <p:spPr>
          <a:xfrm>
            <a:off x="1433353" y="1371600"/>
            <a:ext cx="6732588" cy="4557712"/>
          </a:xfrm>
        </p:spPr>
        <p:txBody>
          <a:bodyPr>
            <a:noAutofit/>
          </a:bodyPr>
          <a:lstStyle/>
          <a:p>
            <a:pPr eaLnBrk="1" hangingPunct="1">
              <a:buFont typeface="Monotype Sorts" charset="2"/>
              <a:buNone/>
            </a:pPr>
            <a:r>
              <a:rPr lang="en-US" dirty="0">
                <a:solidFill>
                  <a:srgbClr val="0000FF"/>
                </a:solidFill>
              </a:rPr>
              <a:t>while (true) {</a:t>
            </a:r>
          </a:p>
          <a:p>
            <a:pPr eaLnBrk="1" hangingPunct="1">
              <a:buFont typeface="Monotype Sorts" charset="2"/>
              <a:buNone/>
            </a:pPr>
            <a:r>
              <a:rPr lang="en-US" dirty="0">
                <a:solidFill>
                  <a:srgbClr val="0000FF"/>
                </a:solidFill>
              </a:rPr>
              <a:t>               /*  produce an item and put in </a:t>
            </a:r>
            <a:r>
              <a:rPr lang="en-US" dirty="0" err="1">
                <a:solidFill>
                  <a:srgbClr val="0000FF"/>
                </a:solidFill>
              </a:rPr>
              <a:t>nextProduced</a:t>
            </a:r>
            <a:r>
              <a:rPr lang="en-US" dirty="0">
                <a:solidFill>
                  <a:srgbClr val="0000FF"/>
                </a:solidFill>
              </a:rPr>
              <a:t>  */</a:t>
            </a:r>
          </a:p>
          <a:p>
            <a:pPr eaLnBrk="1" hangingPunct="1">
              <a:buFont typeface="Monotype Sorts" charset="2"/>
              <a:buNone/>
            </a:pPr>
            <a:r>
              <a:rPr lang="en-US" dirty="0">
                <a:solidFill>
                  <a:srgbClr val="0000FF"/>
                </a:solidFill>
              </a:rPr>
              <a:t>	      while (count == BUFFER_SIZE)</a:t>
            </a:r>
          </a:p>
          <a:p>
            <a:pPr eaLnBrk="1" hangingPunct="1">
              <a:buFont typeface="Monotype Sorts" charset="2"/>
              <a:buNone/>
            </a:pPr>
            <a:r>
              <a:rPr lang="en-US" dirty="0">
                <a:solidFill>
                  <a:srgbClr val="0000FF"/>
                </a:solidFill>
              </a:rPr>
              <a:t>			; // do nothing</a:t>
            </a:r>
          </a:p>
          <a:p>
            <a:pPr eaLnBrk="1" hangingPunct="1">
              <a:buFont typeface="Monotype Sorts" charset="2"/>
              <a:buNone/>
            </a:pPr>
            <a:r>
              <a:rPr lang="en-US" dirty="0">
                <a:solidFill>
                  <a:srgbClr val="0000FF"/>
                </a:solidFill>
              </a:rPr>
              <a:t>		       buffer [in] = </a:t>
            </a:r>
            <a:r>
              <a:rPr lang="en-US" dirty="0" err="1">
                <a:solidFill>
                  <a:srgbClr val="0000FF"/>
                </a:solidFill>
              </a:rPr>
              <a:t>nextProduced</a:t>
            </a:r>
            <a:r>
              <a:rPr lang="en-US" dirty="0">
                <a:solidFill>
                  <a:srgbClr val="0000FF"/>
                </a:solidFill>
              </a:rPr>
              <a:t>;</a:t>
            </a:r>
          </a:p>
          <a:p>
            <a:pPr eaLnBrk="1" hangingPunct="1">
              <a:buFont typeface="Monotype Sorts" charset="2"/>
              <a:buNone/>
            </a:pPr>
            <a:r>
              <a:rPr lang="en-US" dirty="0">
                <a:solidFill>
                  <a:srgbClr val="0000FF"/>
                </a:solidFill>
              </a:rPr>
              <a:t>		       in = (in + 1) % BUFFER_SIZE;</a:t>
            </a:r>
          </a:p>
          <a:p>
            <a:pPr eaLnBrk="1" hangingPunct="1">
              <a:buFont typeface="Monotype Sorts" charset="2"/>
              <a:buNone/>
            </a:pPr>
            <a:r>
              <a:rPr lang="en-US" dirty="0">
                <a:solidFill>
                  <a:srgbClr val="0000FF"/>
                </a:solidFill>
              </a:rPr>
              <a:t>		       count++;</a:t>
            </a:r>
          </a:p>
          <a:p>
            <a:pPr eaLnBrk="1" hangingPunct="1">
              <a:buFont typeface="Monotype Sorts" charset="2"/>
              <a:buNone/>
            </a:pPr>
            <a:r>
              <a:rPr lang="en-US" dirty="0">
                <a:solidFill>
                  <a:srgbClr val="0000FF"/>
                </a:solidFill>
              </a:rPr>
              <a:t>}   </a:t>
            </a:r>
          </a:p>
        </p:txBody>
      </p:sp>
    </p:spTree>
    <p:extLst>
      <p:ext uri="{BB962C8B-B14F-4D97-AF65-F5344CB8AC3E}">
        <p14:creationId xmlns:p14="http://schemas.microsoft.com/office/powerpoint/2010/main" val="2271202000"/>
      </p:ext>
    </p:extLst>
  </p:cSld>
  <p:clrMapOvr>
    <a:masterClrMapping/>
  </p:clrMapOvr>
  <mc:AlternateContent xmlns:mc="http://schemas.openxmlformats.org/markup-compatibility/2006" xmlns:p14="http://schemas.microsoft.com/office/powerpoint/2010/main">
    <mc:Choice Requires="p14">
      <p:transition spd="slow" p14:dur="2000" advTm="62355"/>
    </mc:Choice>
    <mc:Fallback xmlns="">
      <p:transition spd="slow" advTm="6235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E49D680C-8C00-46BC-A1D7-DCA5CF4EC1B3}" type="slidenum">
              <a:rPr lang="en-US" smtClean="0">
                <a:solidFill>
                  <a:srgbClr val="FFFFFF"/>
                </a:solidFill>
              </a:rPr>
              <a:pPr/>
              <a:t>9</a:t>
            </a:fld>
            <a:endParaRPr lang="en-US">
              <a:solidFill>
                <a:srgbClr val="FFFFFF"/>
              </a:solidFill>
            </a:endParaRPr>
          </a:p>
        </p:txBody>
      </p:sp>
      <p:sp>
        <p:nvSpPr>
          <p:cNvPr id="8194" name="Rectangle 2"/>
          <p:cNvSpPr>
            <a:spLocks noGrp="1" noChangeArrowheads="1"/>
          </p:cNvSpPr>
          <p:nvPr>
            <p:ph type="title" idx="4294967295"/>
          </p:nvPr>
        </p:nvSpPr>
        <p:spPr>
          <a:xfrm>
            <a:off x="0" y="274638"/>
            <a:ext cx="8229600" cy="1143000"/>
          </a:xfrm>
        </p:spPr>
        <p:txBody>
          <a:bodyPr/>
          <a:lstStyle/>
          <a:p>
            <a:pPr eaLnBrk="1" fontAlgn="auto" hangingPunct="1">
              <a:spcAft>
                <a:spcPts val="0"/>
              </a:spcAft>
              <a:defRPr/>
            </a:pPr>
            <a:r>
              <a:rPr lang="en-US" dirty="0">
                <a:solidFill>
                  <a:schemeClr val="bg1"/>
                </a:solidFill>
              </a:rPr>
              <a:t>Consumer</a:t>
            </a:r>
          </a:p>
        </p:txBody>
      </p:sp>
      <p:sp>
        <p:nvSpPr>
          <p:cNvPr id="10243" name="Rectangle 3"/>
          <p:cNvSpPr>
            <a:spLocks noGrp="1" noChangeArrowheads="1"/>
          </p:cNvSpPr>
          <p:nvPr>
            <p:ph sz="quarter" idx="4294967295"/>
          </p:nvPr>
        </p:nvSpPr>
        <p:spPr>
          <a:xfrm>
            <a:off x="1600200" y="1371600"/>
            <a:ext cx="6877050" cy="4860925"/>
          </a:xfrm>
        </p:spPr>
        <p:txBody>
          <a:bodyPr>
            <a:normAutofit fontScale="92500" lnSpcReduction="20000"/>
          </a:bodyPr>
          <a:lstStyle/>
          <a:p>
            <a:pPr eaLnBrk="1" hangingPunct="1">
              <a:buFont typeface="Monotype Sorts" charset="2"/>
              <a:buNone/>
            </a:pPr>
            <a:endParaRPr lang="en-US" sz="2000" dirty="0"/>
          </a:p>
          <a:p>
            <a:pPr eaLnBrk="1" hangingPunct="1">
              <a:buFont typeface="Monotype Sorts" charset="2"/>
              <a:buNone/>
            </a:pPr>
            <a:r>
              <a:rPr lang="en-US" sz="2000" dirty="0">
                <a:solidFill>
                  <a:srgbClr val="0000FF"/>
                </a:solidFill>
              </a:rPr>
              <a:t>    </a:t>
            </a:r>
            <a:r>
              <a:rPr lang="en-US" dirty="0">
                <a:solidFill>
                  <a:srgbClr val="0000FF"/>
                </a:solidFill>
              </a:rPr>
              <a:t>while (true)  {</a:t>
            </a:r>
          </a:p>
          <a:p>
            <a:pPr eaLnBrk="1" hangingPunct="1">
              <a:buFont typeface="Monotype Sorts" charset="2"/>
              <a:buNone/>
            </a:pPr>
            <a:r>
              <a:rPr lang="en-US" dirty="0">
                <a:solidFill>
                  <a:srgbClr val="0000FF"/>
                </a:solidFill>
              </a:rPr>
              <a:t>	        while (count == 0)</a:t>
            </a:r>
          </a:p>
          <a:p>
            <a:pPr eaLnBrk="1" hangingPunct="1">
              <a:buFont typeface="Monotype Sorts" charset="2"/>
              <a:buNone/>
            </a:pPr>
            <a:r>
              <a:rPr lang="en-US" dirty="0">
                <a:solidFill>
                  <a:srgbClr val="0000FF"/>
                </a:solidFill>
              </a:rPr>
              <a:t>		        ; // do nothing</a:t>
            </a:r>
          </a:p>
          <a:p>
            <a:pPr eaLnBrk="1" hangingPunct="1">
              <a:buFont typeface="Monotype Sorts" charset="2"/>
              <a:buNone/>
            </a:pPr>
            <a:r>
              <a:rPr lang="en-US" dirty="0">
                <a:solidFill>
                  <a:srgbClr val="0000FF"/>
                </a:solidFill>
              </a:rPr>
              <a:t>		        </a:t>
            </a:r>
            <a:r>
              <a:rPr lang="en-US" dirty="0" err="1">
                <a:solidFill>
                  <a:srgbClr val="0000FF"/>
                </a:solidFill>
              </a:rPr>
              <a:t>nextConsumed</a:t>
            </a:r>
            <a:r>
              <a:rPr lang="en-US" dirty="0">
                <a:solidFill>
                  <a:srgbClr val="0000FF"/>
                </a:solidFill>
              </a:rPr>
              <a:t> =  buffer[out];</a:t>
            </a:r>
          </a:p>
          <a:p>
            <a:pPr eaLnBrk="1" hangingPunct="1">
              <a:buFont typeface="Monotype Sorts" charset="2"/>
              <a:buNone/>
            </a:pPr>
            <a:r>
              <a:rPr lang="en-US" dirty="0">
                <a:solidFill>
                  <a:srgbClr val="0000FF"/>
                </a:solidFill>
              </a:rPr>
              <a:t>		         out = (out + 1) % BUFFER_SIZE;</a:t>
            </a:r>
          </a:p>
          <a:p>
            <a:pPr eaLnBrk="1" hangingPunct="1">
              <a:buFont typeface="Monotype Sorts" charset="2"/>
              <a:buNone/>
            </a:pPr>
            <a:r>
              <a:rPr lang="en-US" dirty="0">
                <a:solidFill>
                  <a:srgbClr val="0000FF"/>
                </a:solidFill>
              </a:rPr>
              <a:t>	                  count--;</a:t>
            </a:r>
          </a:p>
          <a:p>
            <a:pPr eaLnBrk="1" hangingPunct="1">
              <a:buFont typeface="Monotype Sorts" charset="2"/>
              <a:buNone/>
            </a:pPr>
            <a:endParaRPr lang="en-US" dirty="0">
              <a:solidFill>
                <a:srgbClr val="0000FF"/>
              </a:solidFill>
            </a:endParaRPr>
          </a:p>
          <a:p>
            <a:pPr eaLnBrk="1" hangingPunct="1">
              <a:buFont typeface="Monotype Sorts" charset="2"/>
              <a:buNone/>
            </a:pPr>
            <a:r>
              <a:rPr lang="en-US" dirty="0">
                <a:solidFill>
                  <a:srgbClr val="0000FF"/>
                </a:solidFill>
              </a:rPr>
              <a:t>			/*  consume the item in </a:t>
            </a:r>
            <a:r>
              <a:rPr lang="en-US" dirty="0" err="1">
                <a:solidFill>
                  <a:srgbClr val="0000FF"/>
                </a:solidFill>
              </a:rPr>
              <a:t>nextConsumed</a:t>
            </a:r>
            <a:endParaRPr lang="en-US" dirty="0">
              <a:solidFill>
                <a:srgbClr val="0000FF"/>
              </a:solidFill>
            </a:endParaRPr>
          </a:p>
          <a:p>
            <a:pPr eaLnBrk="1" hangingPunct="1">
              <a:buFont typeface="Monotype Sorts" charset="2"/>
              <a:buNone/>
            </a:pPr>
            <a:r>
              <a:rPr lang="en-US" dirty="0">
                <a:solidFill>
                  <a:srgbClr val="0000FF"/>
                </a:solidFill>
              </a:rPr>
              <a:t>	}</a:t>
            </a:r>
          </a:p>
        </p:txBody>
      </p:sp>
    </p:spTree>
    <p:extLst>
      <p:ext uri="{BB962C8B-B14F-4D97-AF65-F5344CB8AC3E}">
        <p14:creationId xmlns:p14="http://schemas.microsoft.com/office/powerpoint/2010/main" val="1697791509"/>
      </p:ext>
    </p:extLst>
  </p:cSld>
  <p:clrMapOvr>
    <a:masterClrMapping/>
  </p:clrMapOvr>
  <mc:AlternateContent xmlns:mc="http://schemas.openxmlformats.org/markup-compatibility/2006" xmlns:p14="http://schemas.microsoft.com/office/powerpoint/2010/main">
    <mc:Choice Requires="p14">
      <p:transition spd="slow" p14:dur="2000" advTm="51604"/>
    </mc:Choice>
    <mc:Fallback xmlns="">
      <p:transition spd="slow" advTm="5160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3"/>
          <p:cNvSpPr txBox="1">
            <a:spLocks noChangeArrowheads="1"/>
          </p:cNvSpPr>
          <p:nvPr/>
        </p:nvSpPr>
        <p:spPr bwMode="auto">
          <a:xfrm>
            <a:off x="1309739" y="1508919"/>
            <a:ext cx="8877300" cy="2947987"/>
          </a:xfrm>
          <a:prstGeom prst="rect">
            <a:avLst/>
          </a:prstGeom>
          <a:noFill/>
          <a:ln w="9525">
            <a:noFill/>
            <a:miter lim="800000"/>
            <a:headEnd/>
            <a:tailEnd/>
          </a:ln>
        </p:spPr>
        <p:txBody>
          <a:bodyPr/>
          <a:lstStyle/>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while (true) {</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  produce an item and put in </a:t>
            </a:r>
            <a:r>
              <a:rPr kumimoji="1" lang="en-US" kern="0" dirty="0" err="1">
                <a:solidFill>
                  <a:srgbClr val="0000FF"/>
                </a:solidFill>
                <a:latin typeface="+mn-lt"/>
                <a:ea typeface="MS PGothic" pitchFamily="34" charset="-128"/>
                <a:cs typeface="ＭＳ Ｐゴシック" charset="-128"/>
              </a:rPr>
              <a:t>nextProduced</a:t>
            </a:r>
            <a:r>
              <a:rPr kumimoji="1" lang="en-US" kern="0" dirty="0">
                <a:solidFill>
                  <a:srgbClr val="0000FF"/>
                </a:solidFill>
                <a:latin typeface="+mn-lt"/>
                <a:ea typeface="MS PGothic" pitchFamily="34" charset="-128"/>
                <a:cs typeface="ＭＳ Ｐゴシック" charset="-128"/>
              </a:rPr>
              <a:t>  */</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while (count == BUFFER_SIZE)</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 // do nothing</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buffer [in] = </a:t>
            </a:r>
            <a:r>
              <a:rPr kumimoji="1" lang="en-US" kern="0" dirty="0" err="1">
                <a:solidFill>
                  <a:srgbClr val="0000FF"/>
                </a:solidFill>
                <a:latin typeface="+mn-lt"/>
                <a:ea typeface="MS PGothic" pitchFamily="34" charset="-128"/>
                <a:cs typeface="ＭＳ Ｐゴシック" charset="-128"/>
              </a:rPr>
              <a:t>nextProduced</a:t>
            </a:r>
            <a:r>
              <a:rPr kumimoji="1" lang="en-US" kern="0" dirty="0">
                <a:solidFill>
                  <a:srgbClr val="0000FF"/>
                </a:solidFill>
                <a:latin typeface="+mn-lt"/>
                <a:ea typeface="MS PGothic" pitchFamily="34" charset="-128"/>
                <a:cs typeface="ＭＳ Ｐゴシック" charset="-128"/>
              </a:rPr>
              <a:t>;</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in = (in + 1) % BUFFER_SIZE;</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count++;  //Do further</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a:t>
            </a:r>
          </a:p>
        </p:txBody>
      </p:sp>
      <p:sp>
        <p:nvSpPr>
          <p:cNvPr id="9219" name="Rectangle 2"/>
          <p:cNvSpPr>
            <a:spLocks noGrp="1" noChangeArrowheads="1"/>
          </p:cNvSpPr>
          <p:nvPr>
            <p:ph type="title" idx="4294967295"/>
          </p:nvPr>
        </p:nvSpPr>
        <p:spPr>
          <a:xfrm>
            <a:off x="1262063" y="638175"/>
            <a:ext cx="8229600" cy="576263"/>
          </a:xfrm>
        </p:spPr>
        <p:txBody>
          <a:bodyPr>
            <a:normAutofit fontScale="90000"/>
          </a:bodyPr>
          <a:lstStyle/>
          <a:p>
            <a:pPr eaLnBrk="1" hangingPunct="1"/>
            <a:r>
              <a:rPr lang="en-US" dirty="0">
                <a:solidFill>
                  <a:schemeClr val="bg1"/>
                </a:solidFill>
              </a:rPr>
              <a:t>Bounded-Buffer – Producer</a:t>
            </a:r>
          </a:p>
        </p:txBody>
      </p:sp>
      <p:sp>
        <p:nvSpPr>
          <p:cNvPr id="6" name="Rectangle 2"/>
          <p:cNvSpPr txBox="1">
            <a:spLocks noChangeArrowheads="1"/>
          </p:cNvSpPr>
          <p:nvPr/>
        </p:nvSpPr>
        <p:spPr bwMode="auto">
          <a:xfrm>
            <a:off x="0" y="3909220"/>
            <a:ext cx="8229600" cy="576262"/>
          </a:xfrm>
          <a:prstGeom prst="rect">
            <a:avLst/>
          </a:prstGeom>
          <a:noFill/>
          <a:ln w="9525">
            <a:noFill/>
            <a:miter lim="800000"/>
            <a:headEnd/>
            <a:tailEnd/>
          </a:ln>
        </p:spPr>
        <p:txBody>
          <a:bodyPr anchor="b"/>
          <a:lstStyle/>
          <a:p>
            <a:pPr algn="ctr">
              <a:defRPr/>
            </a:pPr>
            <a:r>
              <a:rPr lang="en-US" sz="3200" b="1" kern="0" dirty="0">
                <a:solidFill>
                  <a:srgbClr val="006699"/>
                </a:solidFill>
                <a:latin typeface="+mj-lt"/>
                <a:ea typeface="MS PGothic" pitchFamily="34" charset="-128"/>
                <a:cs typeface="ＭＳ Ｐゴシック" charset="-128"/>
              </a:rPr>
              <a:t>Bounded-Buffer – Consumer</a:t>
            </a:r>
          </a:p>
        </p:txBody>
      </p:sp>
      <p:sp>
        <p:nvSpPr>
          <p:cNvPr id="9221" name="TextBox 9"/>
          <p:cNvSpPr txBox="1">
            <a:spLocks noChangeArrowheads="1"/>
          </p:cNvSpPr>
          <p:nvPr/>
        </p:nvSpPr>
        <p:spPr bwMode="auto">
          <a:xfrm>
            <a:off x="3721100" y="5410200"/>
            <a:ext cx="5770563"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erdana" pitchFamily="34" charset="0"/>
                <a:ea typeface="ＭＳ Ｐゴシック" pitchFamily="34" charset="-128"/>
              </a:defRPr>
            </a:lvl1pPr>
            <a:lvl2pPr marL="742950" indent="-285750">
              <a:defRPr>
                <a:solidFill>
                  <a:schemeClr val="tx1"/>
                </a:solidFill>
                <a:latin typeface="Verdana" pitchFamily="34" charset="0"/>
                <a:ea typeface="ＭＳ Ｐゴシック" pitchFamily="34" charset="-128"/>
              </a:defRPr>
            </a:lvl2pPr>
            <a:lvl3pPr marL="1143000" indent="-228600">
              <a:defRPr>
                <a:solidFill>
                  <a:schemeClr val="tx1"/>
                </a:solidFill>
                <a:latin typeface="Verdana" pitchFamily="34" charset="0"/>
                <a:ea typeface="ＭＳ Ｐゴシック" pitchFamily="34" charset="-128"/>
              </a:defRPr>
            </a:lvl3pPr>
            <a:lvl4pPr marL="1600200" indent="-228600">
              <a:defRPr>
                <a:solidFill>
                  <a:schemeClr val="tx1"/>
                </a:solidFill>
                <a:latin typeface="Verdana" pitchFamily="34" charset="0"/>
                <a:ea typeface="ＭＳ Ｐゴシック" pitchFamily="34" charset="-128"/>
              </a:defRPr>
            </a:lvl4pPr>
            <a:lvl5pPr marL="2057400" indent="-228600">
              <a:defRPr>
                <a:solidFill>
                  <a:schemeClr val="tx1"/>
                </a:solidFill>
                <a:latin typeface="Verdana"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r>
              <a:rPr lang="en-US" sz="2000" b="1">
                <a:solidFill>
                  <a:srgbClr val="FF0000"/>
                </a:solidFill>
              </a:rPr>
              <a:t>Code correct? Yes but Only if no concurrency. What can happen </a:t>
            </a:r>
          </a:p>
          <a:p>
            <a:r>
              <a:rPr lang="en-US" sz="2000" b="1">
                <a:solidFill>
                  <a:srgbClr val="FF0000"/>
                </a:solidFill>
              </a:rPr>
              <a:t>if P and C run concurrently or multiple P or C run </a:t>
            </a:r>
            <a:r>
              <a:rPr lang="en-US" sz="2000" b="1">
                <a:solidFill>
                  <a:srgbClr val="0000FF"/>
                </a:solidFill>
              </a:rPr>
              <a:t>concurrently</a:t>
            </a:r>
            <a:r>
              <a:rPr lang="en-US" sz="2000" b="1">
                <a:solidFill>
                  <a:srgbClr val="CC6600"/>
                </a:solidFill>
              </a:rPr>
              <a:t>?</a:t>
            </a:r>
            <a:endParaRPr lang="ar-SA" sz="2000" b="1">
              <a:solidFill>
                <a:srgbClr val="CC6600"/>
              </a:solidFill>
            </a:endParaRPr>
          </a:p>
        </p:txBody>
      </p:sp>
      <p:sp>
        <p:nvSpPr>
          <p:cNvPr id="9222" name="Text Box 8"/>
          <p:cNvSpPr txBox="1">
            <a:spLocks noChangeArrowheads="1"/>
          </p:cNvSpPr>
          <p:nvPr/>
        </p:nvSpPr>
        <p:spPr bwMode="auto">
          <a:xfrm>
            <a:off x="7764463" y="2547938"/>
            <a:ext cx="1109662" cy="376237"/>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Verdana" pitchFamily="34" charset="0"/>
                <a:ea typeface="ＭＳ Ｐゴシック" pitchFamily="34" charset="-128"/>
              </a:defRPr>
            </a:lvl1pPr>
            <a:lvl2pPr marL="742950" indent="-285750">
              <a:defRPr>
                <a:solidFill>
                  <a:schemeClr val="tx1"/>
                </a:solidFill>
                <a:latin typeface="Verdana" pitchFamily="34" charset="0"/>
                <a:ea typeface="ＭＳ Ｐゴシック" pitchFamily="34" charset="-128"/>
              </a:defRPr>
            </a:lvl2pPr>
            <a:lvl3pPr marL="1143000" indent="-228600">
              <a:defRPr>
                <a:solidFill>
                  <a:schemeClr val="tx1"/>
                </a:solidFill>
                <a:latin typeface="Verdana" pitchFamily="34" charset="0"/>
                <a:ea typeface="ＭＳ Ｐゴシック" pitchFamily="34" charset="-128"/>
              </a:defRPr>
            </a:lvl3pPr>
            <a:lvl4pPr marL="1600200" indent="-228600">
              <a:defRPr>
                <a:solidFill>
                  <a:schemeClr val="tx1"/>
                </a:solidFill>
                <a:latin typeface="Verdana" pitchFamily="34" charset="0"/>
                <a:ea typeface="ＭＳ Ｐゴシック" pitchFamily="34" charset="-128"/>
              </a:defRPr>
            </a:lvl4pPr>
            <a:lvl5pPr marL="2057400" indent="-228600">
              <a:defRPr>
                <a:solidFill>
                  <a:schemeClr val="tx1"/>
                </a:solidFill>
                <a:latin typeface="Verdana" pitchFamily="34" charset="0"/>
                <a:ea typeface="ＭＳ Ｐゴシック" pitchFamily="34" charset="-128"/>
              </a:defRPr>
            </a:lvl5pPr>
            <a:lvl6pPr marL="2514600" indent="-228600" eaLnBrk="0" fontAlgn="base" hangingPunct="0">
              <a:spcBef>
                <a:spcPct val="0"/>
              </a:spcBef>
              <a:spcAft>
                <a:spcPct val="0"/>
              </a:spcAft>
              <a:defRPr>
                <a:solidFill>
                  <a:schemeClr val="tx1"/>
                </a:solidFill>
                <a:latin typeface="Verdana" pitchFamily="34" charset="0"/>
                <a:ea typeface="ＭＳ Ｐゴシック" pitchFamily="34" charset="-128"/>
              </a:defRPr>
            </a:lvl6pPr>
            <a:lvl7pPr marL="2971800" indent="-228600" eaLnBrk="0" fontAlgn="base" hangingPunct="0">
              <a:spcBef>
                <a:spcPct val="0"/>
              </a:spcBef>
              <a:spcAft>
                <a:spcPct val="0"/>
              </a:spcAft>
              <a:defRPr>
                <a:solidFill>
                  <a:schemeClr val="tx1"/>
                </a:solidFill>
                <a:latin typeface="Verdana" pitchFamily="34" charset="0"/>
                <a:ea typeface="ＭＳ Ｐゴシック" pitchFamily="34" charset="-128"/>
              </a:defRPr>
            </a:lvl7pPr>
            <a:lvl8pPr marL="3429000" indent="-228600" eaLnBrk="0" fontAlgn="base" hangingPunct="0">
              <a:spcBef>
                <a:spcPct val="0"/>
              </a:spcBef>
              <a:spcAft>
                <a:spcPct val="0"/>
              </a:spcAft>
              <a:defRPr>
                <a:solidFill>
                  <a:schemeClr val="tx1"/>
                </a:solidFill>
                <a:latin typeface="Verdana" pitchFamily="34" charset="0"/>
                <a:ea typeface="ＭＳ Ｐゴシック" pitchFamily="34" charset="-128"/>
              </a:defRPr>
            </a:lvl8pPr>
            <a:lvl9pPr marL="3886200" indent="-228600" eaLnBrk="0" fontAlgn="base" hangingPunct="0">
              <a:spcBef>
                <a:spcPct val="0"/>
              </a:spcBef>
              <a:spcAft>
                <a:spcPct val="0"/>
              </a:spcAft>
              <a:defRPr>
                <a:solidFill>
                  <a:schemeClr val="tx1"/>
                </a:solidFill>
                <a:latin typeface="Verdana" pitchFamily="34" charset="0"/>
                <a:ea typeface="ＭＳ Ｐゴシック" pitchFamily="34" charset="-128"/>
              </a:defRPr>
            </a:lvl9pPr>
          </a:lstStyle>
          <a:p>
            <a:pPr algn="ctr">
              <a:spcBef>
                <a:spcPct val="50000"/>
              </a:spcBef>
            </a:pPr>
            <a:r>
              <a:rPr lang="en-US"/>
              <a:t>Shared</a:t>
            </a:r>
          </a:p>
        </p:txBody>
      </p:sp>
      <p:sp>
        <p:nvSpPr>
          <p:cNvPr id="9223" name="Line 9"/>
          <p:cNvSpPr>
            <a:spLocks noChangeShapeType="1"/>
          </p:cNvSpPr>
          <p:nvPr/>
        </p:nvSpPr>
        <p:spPr bwMode="auto">
          <a:xfrm flipH="1" flipV="1">
            <a:off x="3505200" y="1214437"/>
            <a:ext cx="4845050" cy="13049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9224" name="Line 10"/>
          <p:cNvSpPr>
            <a:spLocks noChangeShapeType="1"/>
          </p:cNvSpPr>
          <p:nvPr/>
        </p:nvSpPr>
        <p:spPr bwMode="auto">
          <a:xfrm flipH="1">
            <a:off x="2057400" y="2936875"/>
            <a:ext cx="6292850" cy="11144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 name="Rectangle 3"/>
          <p:cNvSpPr txBox="1">
            <a:spLocks noChangeArrowheads="1"/>
          </p:cNvSpPr>
          <p:nvPr/>
        </p:nvSpPr>
        <p:spPr bwMode="auto">
          <a:xfrm>
            <a:off x="0" y="4191000"/>
            <a:ext cx="8966200" cy="3606800"/>
          </a:xfrm>
          <a:prstGeom prst="rect">
            <a:avLst/>
          </a:prstGeom>
          <a:noFill/>
          <a:ln w="9525">
            <a:noFill/>
            <a:miter lim="800000"/>
            <a:headEnd/>
            <a:tailEnd/>
          </a:ln>
        </p:spPr>
        <p:txBody>
          <a:bodyPr/>
          <a:lstStyle/>
          <a:p>
            <a:pPr marL="342900" indent="-342900">
              <a:spcBef>
                <a:spcPct val="35000"/>
              </a:spcBef>
              <a:buClr>
                <a:srgbClr val="993300"/>
              </a:buClr>
              <a:buSzPct val="90000"/>
              <a:buFont typeface="Monotype Sorts" charset="2"/>
              <a:buNone/>
              <a:defRPr/>
            </a:pPr>
            <a:r>
              <a:rPr kumimoji="1" lang="en-US" sz="2000" kern="0" dirty="0">
                <a:solidFill>
                  <a:srgbClr val="0000FF"/>
                </a:solidFill>
                <a:latin typeface="+mn-lt"/>
                <a:ea typeface="MS PGothic" pitchFamily="34" charset="-128"/>
                <a:cs typeface="ＭＳ Ｐゴシック" charset="-128"/>
              </a:rPr>
              <a:t>    </a:t>
            </a:r>
            <a:r>
              <a:rPr kumimoji="1" lang="en-US" kern="0" dirty="0">
                <a:solidFill>
                  <a:srgbClr val="0000FF"/>
                </a:solidFill>
                <a:latin typeface="+mn-lt"/>
                <a:ea typeface="MS PGothic" pitchFamily="34" charset="-128"/>
                <a:cs typeface="ＭＳ Ｐゴシック" charset="-128"/>
              </a:rPr>
              <a:t>while (true)  {</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while (count == 0)</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 // do nothing</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a:t>
            </a:r>
            <a:r>
              <a:rPr kumimoji="1" lang="en-US" kern="0" dirty="0" err="1">
                <a:solidFill>
                  <a:srgbClr val="0000FF"/>
                </a:solidFill>
                <a:latin typeface="+mn-lt"/>
                <a:ea typeface="MS PGothic" pitchFamily="34" charset="-128"/>
                <a:cs typeface="ＭＳ Ｐゴシック" charset="-128"/>
              </a:rPr>
              <a:t>nextConsumed</a:t>
            </a:r>
            <a:r>
              <a:rPr kumimoji="1" lang="en-US" kern="0" dirty="0">
                <a:solidFill>
                  <a:srgbClr val="0000FF"/>
                </a:solidFill>
                <a:latin typeface="+mn-lt"/>
                <a:ea typeface="MS PGothic" pitchFamily="34" charset="-128"/>
                <a:cs typeface="ＭＳ Ｐゴシック" charset="-128"/>
              </a:rPr>
              <a:t> =  buffer[out];</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out = (out + 1) % BUFFER_SIZE;</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count--;</a:t>
            </a:r>
          </a:p>
          <a:p>
            <a:pPr marL="342900" indent="-342900">
              <a:spcBef>
                <a:spcPct val="35000"/>
              </a:spcBef>
              <a:buClr>
                <a:srgbClr val="993300"/>
              </a:buClr>
              <a:buSzPct val="90000"/>
              <a:buFont typeface="Monotype Sorts" charset="2"/>
              <a:buNone/>
              <a:defRPr/>
            </a:pPr>
            <a:r>
              <a:rPr kumimoji="1" lang="en-US" kern="0" dirty="0">
                <a:solidFill>
                  <a:srgbClr val="0000FF"/>
                </a:solidFill>
                <a:latin typeface="+mn-lt"/>
                <a:ea typeface="MS PGothic" pitchFamily="34" charset="-128"/>
                <a:cs typeface="ＭＳ Ｐゴシック" charset="-128"/>
              </a:rPr>
              <a:t>		         /* Do further*/</a:t>
            </a:r>
          </a:p>
          <a:p>
            <a:pPr marL="342900" indent="-342900">
              <a:spcBef>
                <a:spcPct val="35000"/>
              </a:spcBef>
              <a:buClr>
                <a:srgbClr val="993300"/>
              </a:buClr>
              <a:buSzPct val="90000"/>
              <a:defRPr/>
            </a:pPr>
            <a:r>
              <a:rPr kumimoji="1" lang="en-US" kern="0" dirty="0">
                <a:solidFill>
                  <a:srgbClr val="0000FF"/>
                </a:solidFill>
                <a:latin typeface="+mn-lt"/>
                <a:ea typeface="MS PGothic" pitchFamily="34" charset="-128"/>
                <a:cs typeface="ＭＳ Ｐゴシック" charset="-128"/>
              </a:rPr>
              <a:t>	}</a:t>
            </a:r>
          </a:p>
        </p:txBody>
      </p:sp>
    </p:spTree>
    <p:extLst>
      <p:ext uri="{BB962C8B-B14F-4D97-AF65-F5344CB8AC3E}">
        <p14:creationId xmlns:p14="http://schemas.microsoft.com/office/powerpoint/2010/main" val="4021558752"/>
      </p:ext>
    </p:extLst>
  </p:cSld>
  <p:clrMapOvr>
    <a:masterClrMapping/>
  </p:clrMapOvr>
  <mc:AlternateContent xmlns:mc="http://schemas.openxmlformats.org/markup-compatibility/2006" xmlns:p14="http://schemas.microsoft.com/office/powerpoint/2010/main">
    <mc:Choice Requires="p14">
      <p:transition spd="slow" p14:dur="2000" advTm="80234"/>
    </mc:Choice>
    <mc:Fallback xmlns="">
      <p:transition spd="slow" advTm="802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A054974E-B01D-4B33-AD78-94F0FF20A8B4}" type="slidenum">
              <a:rPr lang="en-US" smtClean="0">
                <a:solidFill>
                  <a:srgbClr val="FFFFFF"/>
                </a:solidFill>
              </a:rPr>
              <a:pPr/>
              <a:t>11</a:t>
            </a:fld>
            <a:endParaRPr lang="en-US">
              <a:solidFill>
                <a:srgbClr val="FFFFFF"/>
              </a:solidFill>
            </a:endParaRPr>
          </a:p>
        </p:txBody>
      </p:sp>
      <p:sp>
        <p:nvSpPr>
          <p:cNvPr id="9218" name="Rectangle 1026"/>
          <p:cNvSpPr>
            <a:spLocks noGrp="1" noChangeArrowheads="1"/>
          </p:cNvSpPr>
          <p:nvPr>
            <p:ph type="title" idx="4294967295"/>
          </p:nvPr>
        </p:nvSpPr>
        <p:spPr>
          <a:xfrm>
            <a:off x="838200" y="354605"/>
            <a:ext cx="7467600" cy="1143000"/>
          </a:xfrm>
        </p:spPr>
        <p:txBody>
          <a:bodyPr/>
          <a:lstStyle/>
          <a:p>
            <a:pPr eaLnBrk="1" fontAlgn="auto" hangingPunct="1">
              <a:spcAft>
                <a:spcPts val="0"/>
              </a:spcAft>
              <a:defRPr/>
            </a:pPr>
            <a:r>
              <a:rPr lang="en-US" dirty="0">
                <a:solidFill>
                  <a:schemeClr val="bg1"/>
                </a:solidFill>
              </a:rPr>
              <a:t>Race</a:t>
            </a:r>
            <a:r>
              <a:rPr lang="en-US" dirty="0"/>
              <a:t> </a:t>
            </a:r>
            <a:r>
              <a:rPr lang="en-US" dirty="0">
                <a:solidFill>
                  <a:schemeClr val="bg1"/>
                </a:solidFill>
              </a:rPr>
              <a:t>Condition</a:t>
            </a:r>
          </a:p>
        </p:txBody>
      </p:sp>
      <p:sp>
        <p:nvSpPr>
          <p:cNvPr id="11267" name="Rectangle 1027"/>
          <p:cNvSpPr>
            <a:spLocks noGrp="1" noChangeArrowheads="1"/>
          </p:cNvSpPr>
          <p:nvPr>
            <p:ph sz="quarter" idx="4294967295"/>
          </p:nvPr>
        </p:nvSpPr>
        <p:spPr>
          <a:xfrm>
            <a:off x="614363" y="1600199"/>
            <a:ext cx="8529637" cy="4221163"/>
          </a:xfrm>
        </p:spPr>
        <p:txBody>
          <a:bodyPr/>
          <a:lstStyle/>
          <a:p>
            <a:pPr eaLnBrk="1" hangingPunct="1">
              <a:lnSpc>
                <a:spcPct val="90000"/>
              </a:lnSpc>
            </a:pPr>
            <a:r>
              <a:rPr lang="en-US" sz="2800" dirty="0">
                <a:solidFill>
                  <a:srgbClr val="0000FF"/>
                </a:solidFill>
              </a:rPr>
              <a:t>count++</a:t>
            </a:r>
            <a:r>
              <a:rPr lang="en-US" sz="2800" dirty="0"/>
              <a:t> could be implemented as</a:t>
            </a:r>
            <a:br>
              <a:rPr lang="en-US" sz="2800" dirty="0"/>
            </a:br>
            <a:br>
              <a:rPr lang="en-US" sz="2800" dirty="0"/>
            </a:br>
            <a:r>
              <a:rPr lang="en-US" sz="2800" dirty="0"/>
              <a:t>     </a:t>
            </a:r>
            <a:r>
              <a:rPr lang="en-US" sz="2800" dirty="0">
                <a:solidFill>
                  <a:srgbClr val="0000FF"/>
                </a:solidFill>
              </a:rPr>
              <a:t>register1 = count</a:t>
            </a:r>
            <a:br>
              <a:rPr lang="en-US" sz="2800" dirty="0">
                <a:solidFill>
                  <a:srgbClr val="0000FF"/>
                </a:solidFill>
              </a:rPr>
            </a:br>
            <a:r>
              <a:rPr lang="en-US" sz="2800" dirty="0">
                <a:solidFill>
                  <a:srgbClr val="0000FF"/>
                </a:solidFill>
              </a:rPr>
              <a:t>     register1 = register1 + 1</a:t>
            </a:r>
            <a:br>
              <a:rPr lang="en-US" sz="2800" dirty="0">
                <a:solidFill>
                  <a:srgbClr val="0000FF"/>
                </a:solidFill>
              </a:rPr>
            </a:br>
            <a:r>
              <a:rPr lang="en-US" sz="2800" dirty="0">
                <a:solidFill>
                  <a:srgbClr val="0000FF"/>
                </a:solidFill>
              </a:rPr>
              <a:t>     count = register1</a:t>
            </a:r>
          </a:p>
          <a:p>
            <a:pPr eaLnBrk="1" hangingPunct="1">
              <a:lnSpc>
                <a:spcPct val="90000"/>
              </a:lnSpc>
            </a:pPr>
            <a:r>
              <a:rPr lang="en-US" sz="2800" dirty="0">
                <a:solidFill>
                  <a:schemeClr val="tx2"/>
                </a:solidFill>
              </a:rPr>
              <a:t>count--</a:t>
            </a:r>
            <a:r>
              <a:rPr lang="en-US" sz="2800" dirty="0"/>
              <a:t> could be implemented as</a:t>
            </a:r>
            <a:br>
              <a:rPr lang="en-US" sz="2800" dirty="0"/>
            </a:br>
            <a:br>
              <a:rPr lang="en-US" sz="2800" dirty="0"/>
            </a:br>
            <a:r>
              <a:rPr lang="en-US" sz="2800" dirty="0"/>
              <a:t>     </a:t>
            </a:r>
            <a:r>
              <a:rPr lang="en-US" sz="2800" dirty="0">
                <a:solidFill>
                  <a:schemeClr val="tx2"/>
                </a:solidFill>
              </a:rPr>
              <a:t>register2 = count</a:t>
            </a:r>
            <a:br>
              <a:rPr lang="en-US" sz="2800" dirty="0">
                <a:solidFill>
                  <a:schemeClr val="tx2"/>
                </a:solidFill>
              </a:rPr>
            </a:br>
            <a:r>
              <a:rPr lang="en-US" sz="2800" dirty="0">
                <a:solidFill>
                  <a:schemeClr val="tx2"/>
                </a:solidFill>
              </a:rPr>
              <a:t>     register2 = register2 - 1</a:t>
            </a:r>
            <a:br>
              <a:rPr lang="en-US" sz="2800" dirty="0">
                <a:solidFill>
                  <a:schemeClr val="tx2"/>
                </a:solidFill>
              </a:rPr>
            </a:br>
            <a:r>
              <a:rPr lang="en-US" sz="2800" dirty="0">
                <a:solidFill>
                  <a:schemeClr val="tx2"/>
                </a:solidFill>
              </a:rPr>
              <a:t>     count = register2</a:t>
            </a:r>
          </a:p>
          <a:p>
            <a:pPr lvl="1" eaLnBrk="1" hangingPunct="1">
              <a:lnSpc>
                <a:spcPct val="90000"/>
              </a:lnSpc>
              <a:buFont typeface="Monotype Sorts" charset="2"/>
              <a:buNone/>
            </a:pPr>
            <a:endParaRPr lang="en-US" sz="2800" dirty="0"/>
          </a:p>
        </p:txBody>
      </p:sp>
    </p:spTree>
    <p:extLst>
      <p:ext uri="{BB962C8B-B14F-4D97-AF65-F5344CB8AC3E}">
        <p14:creationId xmlns:p14="http://schemas.microsoft.com/office/powerpoint/2010/main" val="3431176841"/>
      </p:ext>
    </p:extLst>
  </p:cSld>
  <p:clrMapOvr>
    <a:masterClrMapping/>
  </p:clrMapOvr>
  <mc:AlternateContent xmlns:mc="http://schemas.openxmlformats.org/markup-compatibility/2006" xmlns:p14="http://schemas.microsoft.com/office/powerpoint/2010/main">
    <mc:Choice Requires="p14">
      <p:transition spd="slow" p14:dur="2000" advTm="56759"/>
    </mc:Choice>
    <mc:Fallback xmlns="">
      <p:transition spd="slow" advTm="5675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169F3EE1-01EF-4854-AB5D-3D257F97FB09}" type="slidenum">
              <a:rPr lang="en-US" smtClean="0">
                <a:solidFill>
                  <a:srgbClr val="FFFFFF"/>
                </a:solidFill>
              </a:rPr>
              <a:pPr/>
              <a:t>12</a:t>
            </a:fld>
            <a:endParaRPr lang="en-US">
              <a:solidFill>
                <a:srgbClr val="FFFFFF"/>
              </a:solidFill>
            </a:endParaRPr>
          </a:p>
        </p:txBody>
      </p:sp>
      <p:sp>
        <p:nvSpPr>
          <p:cNvPr id="9218" name="Rectangle 1026"/>
          <p:cNvSpPr>
            <a:spLocks noGrp="1" noChangeArrowheads="1"/>
          </p:cNvSpPr>
          <p:nvPr>
            <p:ph type="title" idx="4294967295"/>
          </p:nvPr>
        </p:nvSpPr>
        <p:spPr>
          <a:xfrm>
            <a:off x="304800" y="304800"/>
            <a:ext cx="7467600" cy="1143000"/>
          </a:xfrm>
        </p:spPr>
        <p:txBody>
          <a:bodyPr/>
          <a:lstStyle/>
          <a:p>
            <a:pPr eaLnBrk="1" fontAlgn="auto" hangingPunct="1">
              <a:spcAft>
                <a:spcPts val="0"/>
              </a:spcAft>
              <a:defRPr/>
            </a:pPr>
            <a:r>
              <a:rPr lang="en-US" dirty="0">
                <a:solidFill>
                  <a:schemeClr val="bg1"/>
                </a:solidFill>
              </a:rPr>
              <a:t>Race Condition</a:t>
            </a:r>
          </a:p>
        </p:txBody>
      </p:sp>
      <p:sp>
        <p:nvSpPr>
          <p:cNvPr id="12291" name="Rectangle 1027"/>
          <p:cNvSpPr>
            <a:spLocks noGrp="1" noChangeArrowheads="1"/>
          </p:cNvSpPr>
          <p:nvPr>
            <p:ph sz="quarter" idx="4294967295"/>
          </p:nvPr>
        </p:nvSpPr>
        <p:spPr>
          <a:xfrm>
            <a:off x="381000" y="2057400"/>
            <a:ext cx="8529637" cy="5283200"/>
          </a:xfrm>
        </p:spPr>
        <p:txBody>
          <a:bodyPr/>
          <a:lstStyle/>
          <a:p>
            <a:pPr eaLnBrk="1" hangingPunct="1">
              <a:lnSpc>
                <a:spcPct val="90000"/>
              </a:lnSpc>
            </a:pPr>
            <a:r>
              <a:rPr lang="en-US" dirty="0"/>
              <a:t>Consider this execution interleaving with “count = 5” initially:</a:t>
            </a:r>
          </a:p>
          <a:p>
            <a:pPr eaLnBrk="1" hangingPunct="1">
              <a:lnSpc>
                <a:spcPct val="90000"/>
              </a:lnSpc>
            </a:pPr>
            <a:endParaRPr lang="en-US" dirty="0"/>
          </a:p>
          <a:p>
            <a:pPr lvl="1" eaLnBrk="1" hangingPunct="1">
              <a:lnSpc>
                <a:spcPct val="90000"/>
              </a:lnSpc>
              <a:buFont typeface="Monotype Sorts" charset="2"/>
              <a:buNone/>
            </a:pPr>
            <a:r>
              <a:rPr lang="en-US" sz="2400" dirty="0"/>
              <a:t>	</a:t>
            </a:r>
            <a:r>
              <a:rPr lang="en-US" sz="2000" dirty="0"/>
              <a:t>S0: producer execute </a:t>
            </a:r>
            <a:r>
              <a:rPr lang="en-US" sz="2000" dirty="0">
                <a:solidFill>
                  <a:srgbClr val="0000FF"/>
                </a:solidFill>
              </a:rPr>
              <a:t>register1 = count</a:t>
            </a:r>
            <a:r>
              <a:rPr lang="en-US" sz="2000" dirty="0"/>
              <a:t>   {register1 = 5}</a:t>
            </a:r>
            <a:br>
              <a:rPr lang="en-US" sz="2000" dirty="0"/>
            </a:br>
            <a:r>
              <a:rPr lang="en-US" sz="2000" dirty="0"/>
              <a:t>S1: producer execute </a:t>
            </a:r>
            <a:r>
              <a:rPr lang="en-US" sz="2000" dirty="0">
                <a:solidFill>
                  <a:srgbClr val="0000FF"/>
                </a:solidFill>
              </a:rPr>
              <a:t>register1 = register1 + 1  </a:t>
            </a:r>
            <a:r>
              <a:rPr lang="en-US" sz="2000" dirty="0"/>
              <a:t> {register1 = 6} </a:t>
            </a:r>
            <a:br>
              <a:rPr lang="en-US" sz="2000" dirty="0"/>
            </a:br>
            <a:r>
              <a:rPr lang="en-US" sz="2000" dirty="0"/>
              <a:t>S2: consumer execute </a:t>
            </a:r>
            <a:r>
              <a:rPr lang="en-US" sz="2000" dirty="0">
                <a:solidFill>
                  <a:schemeClr val="tx2"/>
                </a:solidFill>
              </a:rPr>
              <a:t>register2 = count</a:t>
            </a:r>
            <a:r>
              <a:rPr lang="en-US" sz="2000" dirty="0"/>
              <a:t>   {register2 = 5} </a:t>
            </a:r>
            <a:br>
              <a:rPr lang="en-US" sz="2000" dirty="0"/>
            </a:br>
            <a:r>
              <a:rPr lang="en-US" sz="2000" dirty="0"/>
              <a:t>S3: consumer execute </a:t>
            </a:r>
            <a:r>
              <a:rPr lang="en-US" sz="2000" dirty="0">
                <a:solidFill>
                  <a:schemeClr val="tx2"/>
                </a:solidFill>
              </a:rPr>
              <a:t>register2 = register2 - 1</a:t>
            </a:r>
            <a:r>
              <a:rPr lang="en-US" sz="2000" dirty="0"/>
              <a:t>   {register2 = 4} </a:t>
            </a:r>
            <a:br>
              <a:rPr lang="en-US" sz="2000" dirty="0"/>
            </a:br>
            <a:r>
              <a:rPr lang="en-US" sz="2000" dirty="0"/>
              <a:t>S4: producer execute </a:t>
            </a:r>
            <a:r>
              <a:rPr lang="en-US" sz="2000" dirty="0">
                <a:solidFill>
                  <a:srgbClr val="0000FF"/>
                </a:solidFill>
              </a:rPr>
              <a:t>count = register1</a:t>
            </a:r>
            <a:r>
              <a:rPr lang="en-US" sz="2000" dirty="0"/>
              <a:t>   {count = 6 } </a:t>
            </a:r>
            <a:br>
              <a:rPr lang="en-US" sz="2000" dirty="0"/>
            </a:br>
            <a:r>
              <a:rPr lang="en-US" sz="2000" dirty="0"/>
              <a:t>S5: consumer execute </a:t>
            </a:r>
            <a:r>
              <a:rPr lang="en-US" sz="2000" dirty="0">
                <a:solidFill>
                  <a:schemeClr val="tx2"/>
                </a:solidFill>
              </a:rPr>
              <a:t>count = register2</a:t>
            </a:r>
            <a:r>
              <a:rPr lang="en-US" sz="2000" dirty="0"/>
              <a:t>   {count = 4}</a:t>
            </a:r>
          </a:p>
          <a:p>
            <a:pPr lvl="1" eaLnBrk="1" hangingPunct="1">
              <a:lnSpc>
                <a:spcPct val="90000"/>
              </a:lnSpc>
              <a:buFont typeface="Monotype Sorts" charset="2"/>
              <a:buNone/>
            </a:pPr>
            <a:endParaRPr lang="en-US" sz="2000" dirty="0"/>
          </a:p>
        </p:txBody>
      </p:sp>
    </p:spTree>
    <p:extLst>
      <p:ext uri="{BB962C8B-B14F-4D97-AF65-F5344CB8AC3E}">
        <p14:creationId xmlns:p14="http://schemas.microsoft.com/office/powerpoint/2010/main" val="3588288482"/>
      </p:ext>
    </p:extLst>
  </p:cSld>
  <p:clrMapOvr>
    <a:masterClrMapping/>
  </p:clrMapOvr>
  <mc:AlternateContent xmlns:mc="http://schemas.openxmlformats.org/markup-compatibility/2006" xmlns:p14="http://schemas.microsoft.com/office/powerpoint/2010/main">
    <mc:Choice Requires="p14">
      <p:transition spd="slow" p14:dur="2000" advTm="147317"/>
    </mc:Choice>
    <mc:Fallback xmlns="">
      <p:transition spd="slow" advTm="14731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6"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528C5C42-9962-414F-883E-257B4139A2D9}" type="slidenum">
              <a:rPr lang="en-US" smtClean="0">
                <a:solidFill>
                  <a:srgbClr val="FFFFFF"/>
                </a:solidFill>
              </a:rPr>
              <a:pPr/>
              <a:t>13</a:t>
            </a:fld>
            <a:endParaRPr lang="en-US">
              <a:solidFill>
                <a:srgbClr val="FFFFFF"/>
              </a:solidFill>
            </a:endParaRPr>
          </a:p>
        </p:txBody>
      </p:sp>
      <p:sp>
        <p:nvSpPr>
          <p:cNvPr id="2" name="Title 1"/>
          <p:cNvSpPr>
            <a:spLocks noGrp="1"/>
          </p:cNvSpPr>
          <p:nvPr>
            <p:ph type="title" idx="4294967295"/>
          </p:nvPr>
        </p:nvSpPr>
        <p:spPr>
          <a:xfrm>
            <a:off x="0" y="274638"/>
            <a:ext cx="8229600" cy="1143000"/>
          </a:xfrm>
        </p:spPr>
        <p:txBody>
          <a:bodyPr/>
          <a:lstStyle/>
          <a:p>
            <a:pPr eaLnBrk="1" hangingPunct="1">
              <a:defRPr/>
            </a:pPr>
            <a:r>
              <a:rPr lang="en-US" dirty="0">
                <a:solidFill>
                  <a:schemeClr val="bg1"/>
                </a:solidFill>
              </a:rPr>
              <a:t>Race Condition</a:t>
            </a:r>
          </a:p>
        </p:txBody>
      </p:sp>
      <p:sp>
        <p:nvSpPr>
          <p:cNvPr id="13315" name="Content Placeholder 2"/>
          <p:cNvSpPr>
            <a:spLocks noGrp="1"/>
          </p:cNvSpPr>
          <p:nvPr>
            <p:ph sz="quarter" idx="4294967295"/>
          </p:nvPr>
        </p:nvSpPr>
        <p:spPr>
          <a:xfrm>
            <a:off x="762000" y="1478448"/>
            <a:ext cx="7467600" cy="4873625"/>
          </a:xfrm>
        </p:spPr>
        <p:txBody>
          <a:bodyPr>
            <a:normAutofit fontScale="92500"/>
          </a:bodyPr>
          <a:lstStyle/>
          <a:p>
            <a:r>
              <a:rPr lang="en-US" b="1" dirty="0">
                <a:solidFill>
                  <a:srgbClr val="FF0000"/>
                </a:solidFill>
              </a:rPr>
              <a:t>Race Condition</a:t>
            </a:r>
            <a:r>
              <a:rPr lang="en-US" dirty="0"/>
              <a:t> </a:t>
            </a:r>
            <a:r>
              <a:rPr lang="en-US" b="1" dirty="0"/>
              <a:t>is a </a:t>
            </a:r>
            <a:r>
              <a:rPr lang="en-US" b="1" dirty="0">
                <a:solidFill>
                  <a:srgbClr val="FF0000"/>
                </a:solidFill>
              </a:rPr>
              <a:t>situation</a:t>
            </a:r>
            <a:r>
              <a:rPr lang="en-US" b="1" dirty="0"/>
              <a:t> that occurs when two or more </a:t>
            </a:r>
            <a:r>
              <a:rPr lang="en-US" b="1" dirty="0">
                <a:solidFill>
                  <a:srgbClr val="FF0000"/>
                </a:solidFill>
              </a:rPr>
              <a:t>concurrently</a:t>
            </a:r>
            <a:r>
              <a:rPr lang="en-US" b="1" dirty="0"/>
              <a:t> </a:t>
            </a:r>
            <a:r>
              <a:rPr lang="en-US" b="1" dirty="0">
                <a:solidFill>
                  <a:srgbClr val="FF0000"/>
                </a:solidFill>
              </a:rPr>
              <a:t>processes</a:t>
            </a:r>
            <a:r>
              <a:rPr lang="en-US" b="1" dirty="0"/>
              <a:t> are </a:t>
            </a:r>
            <a:r>
              <a:rPr lang="en-US" b="1" dirty="0">
                <a:solidFill>
                  <a:srgbClr val="FF0000"/>
                </a:solidFill>
              </a:rPr>
              <a:t>access</a:t>
            </a:r>
            <a:r>
              <a:rPr lang="en-US" b="1" dirty="0"/>
              <a:t> (reading or writing) some </a:t>
            </a:r>
            <a:r>
              <a:rPr lang="en-US" b="1" dirty="0">
                <a:solidFill>
                  <a:srgbClr val="FF0000"/>
                </a:solidFill>
              </a:rPr>
              <a:t>shared data</a:t>
            </a:r>
            <a:r>
              <a:rPr lang="en-US" b="1" dirty="0"/>
              <a:t> and the final results (</a:t>
            </a:r>
            <a:r>
              <a:rPr lang="en-US" b="1" dirty="0">
                <a:solidFill>
                  <a:srgbClr val="FF0000"/>
                </a:solidFill>
              </a:rPr>
              <a:t>outcome</a:t>
            </a:r>
            <a:r>
              <a:rPr lang="en-US" b="1" dirty="0"/>
              <a:t> of the final result) depends on who runs precisely when (</a:t>
            </a:r>
            <a:r>
              <a:rPr lang="en-US" b="1" dirty="0">
                <a:solidFill>
                  <a:srgbClr val="FF0000"/>
                </a:solidFill>
              </a:rPr>
              <a:t>order of scheduling</a:t>
            </a:r>
            <a:r>
              <a:rPr lang="en-US" b="1" dirty="0"/>
              <a:t>) . It </a:t>
            </a:r>
            <a:r>
              <a:rPr lang="en-US" b="1" dirty="0">
                <a:solidFill>
                  <a:srgbClr val="FF0000"/>
                </a:solidFill>
              </a:rPr>
              <a:t>leads</a:t>
            </a:r>
            <a:r>
              <a:rPr lang="en-US" b="1" dirty="0"/>
              <a:t> to </a:t>
            </a:r>
            <a:r>
              <a:rPr lang="en-US" b="1" dirty="0">
                <a:solidFill>
                  <a:srgbClr val="FF0000"/>
                </a:solidFill>
              </a:rPr>
              <a:t>data inconsistency</a:t>
            </a:r>
            <a:r>
              <a:rPr lang="en-US" b="1" dirty="0"/>
              <a:t> and should be </a:t>
            </a:r>
            <a:r>
              <a:rPr lang="en-US" b="1" dirty="0">
                <a:solidFill>
                  <a:srgbClr val="FF0000"/>
                </a:solidFill>
              </a:rPr>
              <a:t>avoided</a:t>
            </a:r>
            <a:r>
              <a:rPr lang="en-US" b="1" dirty="0"/>
              <a:t> by guaranteeing that the communicating process are </a:t>
            </a:r>
            <a:r>
              <a:rPr lang="en-US" b="1" dirty="0">
                <a:solidFill>
                  <a:srgbClr val="FF0000"/>
                </a:solidFill>
              </a:rPr>
              <a:t>synchronized</a:t>
            </a:r>
            <a:r>
              <a:rPr lang="en-US" b="1" dirty="0"/>
              <a:t> and </a:t>
            </a:r>
            <a:r>
              <a:rPr lang="en-US" b="1" dirty="0">
                <a:solidFill>
                  <a:srgbClr val="FF0000"/>
                </a:solidFill>
              </a:rPr>
              <a:t>coordinating</a:t>
            </a:r>
            <a:r>
              <a:rPr lang="en-US" b="1" dirty="0"/>
              <a:t> in some way.</a:t>
            </a:r>
            <a:endParaRPr lang="en-US" b="1" dirty="0">
              <a:solidFill>
                <a:srgbClr val="0000FF"/>
              </a:solidFill>
            </a:endParaRPr>
          </a:p>
          <a:p>
            <a:pPr eaLnBrk="1" hangingPunct="1"/>
            <a:endParaRPr lang="en-US" dirty="0"/>
          </a:p>
        </p:txBody>
      </p:sp>
    </p:spTree>
    <p:extLst>
      <p:ext uri="{BB962C8B-B14F-4D97-AF65-F5344CB8AC3E}">
        <p14:creationId xmlns:p14="http://schemas.microsoft.com/office/powerpoint/2010/main" val="1497471810"/>
      </p:ext>
    </p:extLst>
  </p:cSld>
  <p:clrMapOvr>
    <a:masterClrMapping/>
  </p:clrMapOvr>
  <mc:AlternateContent xmlns:mc="http://schemas.openxmlformats.org/markup-compatibility/2006" xmlns:p14="http://schemas.microsoft.com/office/powerpoint/2010/main">
    <mc:Choice Requires="p14">
      <p:transition spd="slow" p14:dur="2000" advTm="65789"/>
    </mc:Choice>
    <mc:Fallback xmlns="">
      <p:transition spd="slow" advTm="65789"/>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Title 1"/>
          <p:cNvSpPr>
            <a:spLocks noGrp="1"/>
          </p:cNvSpPr>
          <p:nvPr>
            <p:ph type="title" idx="4294967295"/>
          </p:nvPr>
        </p:nvSpPr>
        <p:spPr>
          <a:xfrm>
            <a:off x="457200" y="685800"/>
            <a:ext cx="8229600" cy="495300"/>
          </a:xfrm>
        </p:spPr>
        <p:txBody>
          <a:bodyPr>
            <a:normAutofit fontScale="90000"/>
          </a:bodyPr>
          <a:lstStyle/>
          <a:p>
            <a:r>
              <a:rPr lang="en-US" b="1" dirty="0">
                <a:solidFill>
                  <a:schemeClr val="bg1"/>
                </a:solidFill>
              </a:rPr>
              <a:t>Critical Section</a:t>
            </a:r>
            <a:endParaRPr lang="ar-SA" b="1" dirty="0">
              <a:solidFill>
                <a:schemeClr val="bg1"/>
              </a:solidFill>
            </a:endParaRPr>
          </a:p>
        </p:txBody>
      </p:sp>
      <p:sp>
        <p:nvSpPr>
          <p:cNvPr id="13315" name="Content Placeholder 4"/>
          <p:cNvSpPr>
            <a:spLocks noGrp="1"/>
          </p:cNvSpPr>
          <p:nvPr>
            <p:ph idx="4294967295"/>
          </p:nvPr>
        </p:nvSpPr>
        <p:spPr>
          <a:xfrm>
            <a:off x="266700" y="1524000"/>
            <a:ext cx="8877300" cy="5791200"/>
          </a:xfrm>
        </p:spPr>
        <p:txBody>
          <a:bodyPr>
            <a:normAutofit/>
          </a:bodyPr>
          <a:lstStyle/>
          <a:p>
            <a:r>
              <a:rPr lang="en-US" dirty="0"/>
              <a:t>Let’s study the race condition situation more deeply to </a:t>
            </a:r>
            <a:r>
              <a:rPr lang="en-US" b="1" dirty="0">
                <a:solidFill>
                  <a:srgbClr val="00B0F0"/>
                </a:solidFill>
              </a:rPr>
              <a:t>guard against </a:t>
            </a:r>
            <a:r>
              <a:rPr lang="en-US" dirty="0"/>
              <a:t>it because Sharing for variable, files, … is needed everywhere.</a:t>
            </a:r>
          </a:p>
          <a:p>
            <a:r>
              <a:rPr lang="en-US" dirty="0">
                <a:solidFill>
                  <a:srgbClr val="CC6600"/>
                </a:solidFill>
              </a:rPr>
              <a:t>Avoiding</a:t>
            </a:r>
            <a:r>
              <a:rPr lang="en-US" dirty="0"/>
              <a:t> is possible if we guard the shared region (</a:t>
            </a:r>
            <a:r>
              <a:rPr lang="en-US" dirty="0">
                <a:solidFill>
                  <a:srgbClr val="FF0000"/>
                </a:solidFill>
              </a:rPr>
              <a:t>critical section (CS</a:t>
            </a:r>
            <a:r>
              <a:rPr lang="en-US" dirty="0"/>
              <a:t>). </a:t>
            </a:r>
          </a:p>
          <a:p>
            <a:r>
              <a:rPr lang="en-US" b="1" i="1" dirty="0"/>
              <a:t>Each process has a segment of code, called a </a:t>
            </a:r>
            <a:r>
              <a:rPr lang="en-US" b="1" i="1" dirty="0">
                <a:solidFill>
                  <a:srgbClr val="FF0000"/>
                </a:solidFill>
              </a:rPr>
              <a:t>critical section</a:t>
            </a:r>
            <a:r>
              <a:rPr lang="en-US" b="1" i="1" dirty="0"/>
              <a:t>, in which the process may be changing common variables, updating a table, writing a file, and so on.</a:t>
            </a:r>
          </a:p>
          <a:p>
            <a:pPr>
              <a:buFont typeface="Monotype Sorts"/>
              <a:buNone/>
            </a:pPr>
            <a:endParaRPr lang="en-US" dirty="0"/>
          </a:p>
          <a:p>
            <a:pPr>
              <a:buFont typeface="Monotype Sorts"/>
              <a:buNone/>
            </a:pPr>
            <a:endParaRPr lang="en-US" dirty="0"/>
          </a:p>
          <a:p>
            <a:pPr>
              <a:buFont typeface="Monotype Sorts"/>
              <a:buNone/>
            </a:pPr>
            <a:endParaRPr lang="en-US" dirty="0"/>
          </a:p>
          <a:p>
            <a:pPr>
              <a:buFont typeface="Monotype Sorts"/>
              <a:buNone/>
            </a:pPr>
            <a:endParaRPr lang="en-US" dirty="0"/>
          </a:p>
          <a:p>
            <a:pPr>
              <a:buFont typeface="Monotype Sorts"/>
              <a:buNone/>
            </a:pPr>
            <a:endParaRPr lang="en-US" dirty="0"/>
          </a:p>
          <a:p>
            <a:pPr>
              <a:buFont typeface="Monotype Sorts"/>
              <a:buNone/>
            </a:pPr>
            <a:endParaRPr lang="en-US" dirty="0"/>
          </a:p>
        </p:txBody>
      </p:sp>
    </p:spTree>
    <p:extLst>
      <p:ext uri="{BB962C8B-B14F-4D97-AF65-F5344CB8AC3E}">
        <p14:creationId xmlns:p14="http://schemas.microsoft.com/office/powerpoint/2010/main" val="2878959154"/>
      </p:ext>
    </p:extLst>
  </p:cSld>
  <p:clrMapOvr>
    <a:masterClrMapping/>
  </p:clrMapOvr>
  <mc:AlternateContent xmlns:mc="http://schemas.openxmlformats.org/markup-compatibility/2006" xmlns:p14="http://schemas.microsoft.com/office/powerpoint/2010/main">
    <mc:Choice Requires="p14">
      <p:transition spd="slow" p14:dur="2000" advTm="60859"/>
    </mc:Choice>
    <mc:Fallback xmlns="">
      <p:transition spd="slow" advTm="6085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Title 1"/>
          <p:cNvSpPr>
            <a:spLocks noGrp="1"/>
          </p:cNvSpPr>
          <p:nvPr>
            <p:ph type="title" idx="4294967295"/>
          </p:nvPr>
        </p:nvSpPr>
        <p:spPr>
          <a:xfrm>
            <a:off x="304800" y="762000"/>
            <a:ext cx="8229600" cy="495300"/>
          </a:xfrm>
        </p:spPr>
        <p:txBody>
          <a:bodyPr>
            <a:normAutofit fontScale="90000"/>
          </a:bodyPr>
          <a:lstStyle/>
          <a:p>
            <a:r>
              <a:rPr lang="en-US" b="1" dirty="0">
                <a:solidFill>
                  <a:schemeClr val="bg1"/>
                </a:solidFill>
              </a:rPr>
              <a:t>Critical Section</a:t>
            </a:r>
            <a:endParaRPr lang="ar-SA" b="1" dirty="0">
              <a:solidFill>
                <a:schemeClr val="bg1"/>
              </a:solidFill>
            </a:endParaRPr>
          </a:p>
        </p:txBody>
      </p:sp>
      <p:sp>
        <p:nvSpPr>
          <p:cNvPr id="13315" name="Content Placeholder 4"/>
          <p:cNvSpPr>
            <a:spLocks noGrp="1"/>
          </p:cNvSpPr>
          <p:nvPr>
            <p:ph idx="4294967295"/>
          </p:nvPr>
        </p:nvSpPr>
        <p:spPr>
          <a:xfrm>
            <a:off x="133350" y="1676400"/>
            <a:ext cx="8877300" cy="6426200"/>
          </a:xfrm>
        </p:spPr>
        <p:txBody>
          <a:bodyPr>
            <a:normAutofit/>
          </a:bodyPr>
          <a:lstStyle/>
          <a:p>
            <a:r>
              <a:rPr lang="en-US" dirty="0"/>
              <a:t>CS similar problem: “</a:t>
            </a:r>
            <a:r>
              <a:rPr lang="en-US" dirty="0">
                <a:solidFill>
                  <a:srgbClr val="FF0000"/>
                </a:solidFill>
              </a:rPr>
              <a:t>Design a protocol </a:t>
            </a:r>
            <a:r>
              <a:rPr lang="en-US" dirty="0"/>
              <a:t>for a </a:t>
            </a:r>
            <a:r>
              <a:rPr lang="en-US" dirty="0">
                <a:solidFill>
                  <a:srgbClr val="FF0000"/>
                </a:solidFill>
              </a:rPr>
              <a:t>shared room in an apartment</a:t>
            </a:r>
            <a:r>
              <a:rPr lang="en-US" dirty="0"/>
              <a:t> where no more than one person can be inside the room at any time”? Shared room is the CS which needs permission to </a:t>
            </a:r>
            <a:r>
              <a:rPr lang="en-US" b="1" u="sng" dirty="0"/>
              <a:t>use it alone </a:t>
            </a:r>
            <a:r>
              <a:rPr lang="en-US" dirty="0"/>
              <a:t>and when you finished just give others the chance to use it. </a:t>
            </a:r>
            <a:r>
              <a:rPr lang="en-US" b="1" dirty="0">
                <a:solidFill>
                  <a:srgbClr val="FF0000"/>
                </a:solidFill>
              </a:rPr>
              <a:t>Mutual exclusive Solution</a:t>
            </a:r>
            <a:r>
              <a:rPr lang="en-US" dirty="0"/>
              <a:t>? You  inside, others outside. </a:t>
            </a:r>
            <a:r>
              <a:rPr lang="en-US" dirty="0">
                <a:solidFill>
                  <a:srgbClr val="FF0000"/>
                </a:solidFill>
              </a:rPr>
              <a:t>Buy LOCK or Don’t Disturb sign and use the shared room without race condition.</a:t>
            </a:r>
          </a:p>
          <a:p>
            <a:pPr>
              <a:buFont typeface="Monotype Sorts"/>
              <a:buNone/>
            </a:pPr>
            <a:endParaRPr lang="en-US" dirty="0"/>
          </a:p>
          <a:p>
            <a:pPr>
              <a:buFont typeface="Monotype Sorts"/>
              <a:buNone/>
            </a:pPr>
            <a:endParaRPr lang="en-US" dirty="0"/>
          </a:p>
          <a:p>
            <a:pPr>
              <a:buFont typeface="Monotype Sorts"/>
              <a:buNone/>
            </a:pPr>
            <a:endParaRPr lang="en-US" dirty="0"/>
          </a:p>
          <a:p>
            <a:pPr>
              <a:buFont typeface="Monotype Sorts"/>
              <a:buNone/>
            </a:pPr>
            <a:endParaRPr lang="en-US" dirty="0"/>
          </a:p>
          <a:p>
            <a:pPr>
              <a:buFont typeface="Monotype Sorts"/>
              <a:buNone/>
            </a:pPr>
            <a:endParaRPr lang="en-US" dirty="0"/>
          </a:p>
          <a:p>
            <a:pPr>
              <a:buFont typeface="Monotype Sorts"/>
              <a:buNone/>
            </a:pPr>
            <a:endParaRPr lang="en-US" dirty="0"/>
          </a:p>
        </p:txBody>
      </p:sp>
    </p:spTree>
    <p:extLst>
      <p:ext uri="{BB962C8B-B14F-4D97-AF65-F5344CB8AC3E}">
        <p14:creationId xmlns:p14="http://schemas.microsoft.com/office/powerpoint/2010/main" val="709005404"/>
      </p:ext>
    </p:extLst>
  </p:cSld>
  <p:clrMapOvr>
    <a:masterClrMapping/>
  </p:clrMapOvr>
  <mc:AlternateContent xmlns:mc="http://schemas.openxmlformats.org/markup-compatibility/2006" xmlns:p14="http://schemas.microsoft.com/office/powerpoint/2010/main">
    <mc:Choice Requires="p14">
      <p:transition spd="slow" p14:dur="2000" advTm="77773"/>
    </mc:Choice>
    <mc:Fallback xmlns="">
      <p:transition spd="slow" advTm="7777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40"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DBBF63D7-B21F-4E2B-B019-616E679205B8}" type="slidenum">
              <a:rPr lang="en-US" smtClean="0">
                <a:solidFill>
                  <a:srgbClr val="FFFFFF"/>
                </a:solidFill>
              </a:rPr>
              <a:pPr/>
              <a:t>16</a:t>
            </a:fld>
            <a:endParaRPr lang="en-US">
              <a:solidFill>
                <a:srgbClr val="FFFFFF"/>
              </a:solidFill>
            </a:endParaRPr>
          </a:p>
        </p:txBody>
      </p:sp>
      <p:sp>
        <p:nvSpPr>
          <p:cNvPr id="10242" name="Rectangle 2"/>
          <p:cNvSpPr>
            <a:spLocks noGrp="1" noChangeArrowheads="1"/>
          </p:cNvSpPr>
          <p:nvPr>
            <p:ph type="title" idx="4294967295"/>
          </p:nvPr>
        </p:nvSpPr>
        <p:spPr>
          <a:xfrm>
            <a:off x="914400" y="304800"/>
            <a:ext cx="8229600" cy="1143000"/>
          </a:xfrm>
        </p:spPr>
        <p:txBody>
          <a:bodyPr>
            <a:normAutofit/>
          </a:bodyPr>
          <a:lstStyle/>
          <a:p>
            <a:pPr eaLnBrk="1" fontAlgn="auto" hangingPunct="1">
              <a:spcAft>
                <a:spcPts val="0"/>
              </a:spcAft>
              <a:defRPr/>
            </a:pPr>
            <a:r>
              <a:rPr lang="en-US" dirty="0">
                <a:solidFill>
                  <a:schemeClr val="bg1"/>
                </a:solidFill>
              </a:rPr>
              <a:t> Critical-Section Problem</a:t>
            </a:r>
          </a:p>
        </p:txBody>
      </p:sp>
      <p:sp>
        <p:nvSpPr>
          <p:cNvPr id="14339" name="Rectangle 3"/>
          <p:cNvSpPr>
            <a:spLocks noGrp="1" noChangeArrowheads="1"/>
          </p:cNvSpPr>
          <p:nvPr>
            <p:ph sz="quarter" idx="4294967295"/>
          </p:nvPr>
        </p:nvSpPr>
        <p:spPr>
          <a:xfrm>
            <a:off x="593725" y="1717675"/>
            <a:ext cx="8550275" cy="4703763"/>
          </a:xfrm>
        </p:spPr>
        <p:txBody>
          <a:bodyPr>
            <a:normAutofit/>
          </a:bodyPr>
          <a:lstStyle/>
          <a:p>
            <a:r>
              <a:rPr lang="en-US" dirty="0"/>
              <a:t>The important feature of the system is that, when one process is executing in its critical section, no other process is to be allowed to execute in its critical section.</a:t>
            </a:r>
          </a:p>
          <a:p>
            <a:r>
              <a:rPr lang="en-US" dirty="0"/>
              <a:t>That is, no two processes are executing in their critical sections at the same time.</a:t>
            </a:r>
          </a:p>
        </p:txBody>
      </p:sp>
    </p:spTree>
    <p:custDataLst>
      <p:tags r:id="rId1"/>
    </p:custDataLst>
    <p:extLst>
      <p:ext uri="{BB962C8B-B14F-4D97-AF65-F5344CB8AC3E}">
        <p14:creationId xmlns:p14="http://schemas.microsoft.com/office/powerpoint/2010/main" val="3268857908"/>
      </p:ext>
    </p:extLst>
  </p:cSld>
  <p:clrMapOvr>
    <a:masterClrMapping/>
  </p:clrMapOvr>
  <mc:AlternateContent xmlns:mc="http://schemas.openxmlformats.org/markup-compatibility/2006" xmlns:p14="http://schemas.microsoft.com/office/powerpoint/2010/main">
    <mc:Choice Requires="p14">
      <p:transition spd="slow" p14:dur="2000" advTm="76410"/>
    </mc:Choice>
    <mc:Fallback xmlns="">
      <p:transition spd="slow" advTm="76410"/>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box(in)">
                                      <p:cBhvr>
                                        <p:cTn id="7" dur="500"/>
                                        <p:tgtEl>
                                          <p:spTgt spid="143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box(in)">
                                      <p:cBhvr>
                                        <p:cTn id="12" dur="500"/>
                                        <p:tgtEl>
                                          <p:spTgt spid="143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DD09B0E5-0934-423A-8A0C-43353E421718}" type="slidenum">
              <a:rPr lang="en-US" smtClean="0">
                <a:solidFill>
                  <a:srgbClr val="FFFFFF"/>
                </a:solidFill>
              </a:rPr>
              <a:pPr/>
              <a:t>17</a:t>
            </a:fld>
            <a:endParaRPr lang="en-US">
              <a:solidFill>
                <a:srgbClr val="FFFFFF"/>
              </a:solidFill>
            </a:endParaRPr>
          </a:p>
        </p:txBody>
      </p:sp>
      <p:sp>
        <p:nvSpPr>
          <p:cNvPr id="10242" name="Rectangle 2"/>
          <p:cNvSpPr>
            <a:spLocks noGrp="1" noChangeArrowheads="1"/>
          </p:cNvSpPr>
          <p:nvPr>
            <p:ph type="title" idx="4294967295"/>
          </p:nvPr>
        </p:nvSpPr>
        <p:spPr>
          <a:xfrm>
            <a:off x="998225" y="304800"/>
            <a:ext cx="8229600" cy="1143000"/>
          </a:xfrm>
        </p:spPr>
        <p:txBody>
          <a:bodyPr>
            <a:normAutofit/>
          </a:bodyPr>
          <a:lstStyle/>
          <a:p>
            <a:pPr eaLnBrk="1" fontAlgn="auto" hangingPunct="1">
              <a:spcAft>
                <a:spcPts val="0"/>
              </a:spcAft>
              <a:defRPr/>
            </a:pPr>
            <a:r>
              <a:rPr lang="en-US" dirty="0">
                <a:solidFill>
                  <a:schemeClr val="bg1"/>
                </a:solidFill>
              </a:rPr>
              <a:t>Critical-Section Problem</a:t>
            </a:r>
          </a:p>
        </p:txBody>
      </p:sp>
      <p:sp>
        <p:nvSpPr>
          <p:cNvPr id="14339" name="Rectangle 3"/>
          <p:cNvSpPr>
            <a:spLocks noGrp="1" noChangeArrowheads="1"/>
          </p:cNvSpPr>
          <p:nvPr>
            <p:ph sz="quarter" idx="4294967295"/>
          </p:nvPr>
        </p:nvSpPr>
        <p:spPr>
          <a:xfrm>
            <a:off x="593725" y="1717675"/>
            <a:ext cx="8550275" cy="4703763"/>
          </a:xfrm>
        </p:spPr>
        <p:txBody>
          <a:bodyPr>
            <a:normAutofit/>
          </a:bodyPr>
          <a:lstStyle/>
          <a:p>
            <a:pPr eaLnBrk="1" hangingPunct="1"/>
            <a:r>
              <a:rPr lang="en-US" b="1" dirty="0"/>
              <a:t>Critical section problem: is</a:t>
            </a:r>
            <a:r>
              <a:rPr lang="en-US" dirty="0"/>
              <a:t> to design a protocol that the processes can use to cooperate. Each process  must request permission to enter its critical section.</a:t>
            </a:r>
          </a:p>
          <a:p>
            <a:r>
              <a:rPr lang="en-US" dirty="0"/>
              <a:t>The section of code implementing this request is the </a:t>
            </a:r>
            <a:r>
              <a:rPr lang="en-US" b="1" dirty="0"/>
              <a:t>entry section</a:t>
            </a:r>
            <a:r>
              <a:rPr lang="en-US" dirty="0"/>
              <a:t>. The critical section may be followed by an </a:t>
            </a:r>
            <a:r>
              <a:rPr lang="en-US" b="1" dirty="0"/>
              <a:t>exit section</a:t>
            </a:r>
            <a:r>
              <a:rPr lang="en-US" dirty="0"/>
              <a:t>.</a:t>
            </a:r>
          </a:p>
          <a:p>
            <a:r>
              <a:rPr lang="en-US" dirty="0"/>
              <a:t>The remaining code is the </a:t>
            </a:r>
            <a:r>
              <a:rPr lang="en-US" b="1" dirty="0"/>
              <a:t>remainder section</a:t>
            </a:r>
            <a:r>
              <a:rPr lang="en-US" dirty="0"/>
              <a:t>.</a:t>
            </a:r>
            <a:endParaRPr lang="en-US" b="1" dirty="0"/>
          </a:p>
        </p:txBody>
      </p:sp>
    </p:spTree>
    <p:custDataLst>
      <p:tags r:id="rId1"/>
    </p:custDataLst>
    <p:extLst>
      <p:ext uri="{BB962C8B-B14F-4D97-AF65-F5344CB8AC3E}">
        <p14:creationId xmlns:p14="http://schemas.microsoft.com/office/powerpoint/2010/main" val="4265802260"/>
      </p:ext>
    </p:extLst>
  </p:cSld>
  <p:clrMapOvr>
    <a:masterClrMapping/>
  </p:clrMapOvr>
  <mc:AlternateContent xmlns:mc="http://schemas.openxmlformats.org/markup-compatibility/2006" xmlns:p14="http://schemas.microsoft.com/office/powerpoint/2010/main">
    <mc:Choice Requires="p14">
      <p:transition spd="slow" p14:dur="2000" advTm="52844"/>
    </mc:Choice>
    <mc:Fallback xmlns="">
      <p:transition spd="slow" advTm="52844"/>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box(in)">
                                      <p:cBhvr>
                                        <p:cTn id="7" dur="500"/>
                                        <p:tgtEl>
                                          <p:spTgt spid="143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box(in)">
                                      <p:cBhvr>
                                        <p:cTn id="12" dur="500"/>
                                        <p:tgtEl>
                                          <p:spTgt spid="143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box(in)">
                                      <p:cBhvr>
                                        <p:cTn id="17" dur="500"/>
                                        <p:tgtEl>
                                          <p:spTgt spid="143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8"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2F04AE1A-5D03-4D06-AA3F-7C9B342B30AB}" type="slidenum">
              <a:rPr lang="en-US" smtClean="0">
                <a:solidFill>
                  <a:srgbClr val="FFFFFF"/>
                </a:solidFill>
              </a:rPr>
              <a:pPr/>
              <a:t>18</a:t>
            </a:fld>
            <a:endParaRPr lang="en-US">
              <a:solidFill>
                <a:srgbClr val="FFFFFF"/>
              </a:solidFill>
            </a:endParaRPr>
          </a:p>
        </p:txBody>
      </p:sp>
      <p:sp>
        <p:nvSpPr>
          <p:cNvPr id="10242" name="Rectangle 2"/>
          <p:cNvSpPr>
            <a:spLocks noGrp="1" noChangeArrowheads="1"/>
          </p:cNvSpPr>
          <p:nvPr>
            <p:ph type="title" idx="4294967295"/>
          </p:nvPr>
        </p:nvSpPr>
        <p:spPr>
          <a:xfrm>
            <a:off x="1066800" y="381000"/>
            <a:ext cx="8229600" cy="1143000"/>
          </a:xfrm>
        </p:spPr>
        <p:txBody>
          <a:bodyPr>
            <a:normAutofit/>
          </a:bodyPr>
          <a:lstStyle/>
          <a:p>
            <a:pPr eaLnBrk="1" fontAlgn="auto" hangingPunct="1">
              <a:spcAft>
                <a:spcPts val="0"/>
              </a:spcAft>
              <a:defRPr/>
            </a:pPr>
            <a:r>
              <a:rPr lang="en-US" dirty="0">
                <a:solidFill>
                  <a:schemeClr val="bg1"/>
                </a:solidFill>
              </a:rPr>
              <a:t>Critical-Section Problem</a:t>
            </a:r>
          </a:p>
        </p:txBody>
      </p:sp>
      <p:sp>
        <p:nvSpPr>
          <p:cNvPr id="14339" name="Rectangle 3"/>
          <p:cNvSpPr>
            <a:spLocks noGrp="1" noChangeArrowheads="1"/>
          </p:cNvSpPr>
          <p:nvPr>
            <p:ph sz="quarter" idx="4294967295"/>
          </p:nvPr>
        </p:nvSpPr>
        <p:spPr>
          <a:xfrm>
            <a:off x="593725" y="1717675"/>
            <a:ext cx="8550275" cy="4703763"/>
          </a:xfrm>
        </p:spPr>
        <p:txBody>
          <a:bodyPr/>
          <a:lstStyle/>
          <a:p>
            <a:pPr marL="0" indent="0">
              <a:buFont typeface="Wingdings" pitchFamily="2" charset="2"/>
              <a:buNone/>
            </a:pPr>
            <a:r>
              <a:rPr lang="en-US" dirty="0"/>
              <a:t>do </a:t>
            </a:r>
            <a:r>
              <a:rPr lang="en-US" i="1" dirty="0"/>
              <a:t>{</a:t>
            </a:r>
          </a:p>
          <a:p>
            <a:pPr marL="0" indent="0">
              <a:buFont typeface="Wingdings" pitchFamily="2" charset="2"/>
              <a:buNone/>
            </a:pPr>
            <a:r>
              <a:rPr lang="en-US" i="1" dirty="0"/>
              <a:t>	entry section</a:t>
            </a:r>
          </a:p>
          <a:p>
            <a:pPr marL="0" indent="0">
              <a:buFont typeface="Wingdings" pitchFamily="2" charset="2"/>
              <a:buNone/>
            </a:pPr>
            <a:r>
              <a:rPr lang="en-US" dirty="0"/>
              <a:t>		</a:t>
            </a:r>
            <a:r>
              <a:rPr lang="en-US" b="1" dirty="0">
                <a:solidFill>
                  <a:srgbClr val="FF0000"/>
                </a:solidFill>
              </a:rPr>
              <a:t>critical section</a:t>
            </a:r>
          </a:p>
          <a:p>
            <a:pPr marL="0" indent="0">
              <a:buFont typeface="Wingdings" pitchFamily="2" charset="2"/>
              <a:buNone/>
            </a:pPr>
            <a:r>
              <a:rPr lang="en-US" i="1" dirty="0"/>
              <a:t>	exit section</a:t>
            </a:r>
          </a:p>
          <a:p>
            <a:pPr marL="0" indent="0">
              <a:buFont typeface="Wingdings" pitchFamily="2" charset="2"/>
              <a:buNone/>
            </a:pPr>
            <a:r>
              <a:rPr lang="en-US" dirty="0"/>
              <a:t>	remainder section</a:t>
            </a:r>
          </a:p>
          <a:p>
            <a:pPr marL="0" indent="0">
              <a:buFont typeface="Wingdings" pitchFamily="2" charset="2"/>
              <a:buNone/>
            </a:pPr>
            <a:r>
              <a:rPr lang="en-US" i="1" dirty="0"/>
              <a:t>} </a:t>
            </a:r>
          </a:p>
          <a:p>
            <a:pPr marL="0" indent="0">
              <a:buFont typeface="Wingdings" pitchFamily="2" charset="2"/>
              <a:buNone/>
            </a:pPr>
            <a:r>
              <a:rPr lang="en-US" dirty="0"/>
              <a:t>while (TRUE);</a:t>
            </a:r>
            <a:endParaRPr lang="en-US" b="1" dirty="0"/>
          </a:p>
        </p:txBody>
      </p:sp>
    </p:spTree>
    <p:custDataLst>
      <p:tags r:id="rId1"/>
    </p:custDataLst>
    <p:extLst>
      <p:ext uri="{BB962C8B-B14F-4D97-AF65-F5344CB8AC3E}">
        <p14:creationId xmlns:p14="http://schemas.microsoft.com/office/powerpoint/2010/main" val="2491619592"/>
      </p:ext>
    </p:extLst>
  </p:cSld>
  <p:clrMapOvr>
    <a:masterClrMapping/>
  </p:clrMapOvr>
  <mc:AlternateContent xmlns:mc="http://schemas.openxmlformats.org/markup-compatibility/2006" xmlns:p14="http://schemas.microsoft.com/office/powerpoint/2010/main">
    <mc:Choice Requires="p14">
      <p:transition spd="slow" p14:dur="2000" advTm="27301"/>
    </mc:Choice>
    <mc:Fallback xmlns="">
      <p:transition spd="slow" advTm="2730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animEffect transition="in" filter="box(in)">
                                      <p:cBhvr>
                                        <p:cTn id="7" dur="500"/>
                                        <p:tgtEl>
                                          <p:spTgt spid="143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4339">
                                            <p:txEl>
                                              <p:pRg st="1" end="1"/>
                                            </p:txEl>
                                          </p:spTgt>
                                        </p:tgtEl>
                                        <p:attrNameLst>
                                          <p:attrName>style.visibility</p:attrName>
                                        </p:attrNameLst>
                                      </p:cBhvr>
                                      <p:to>
                                        <p:strVal val="visible"/>
                                      </p:to>
                                    </p:set>
                                    <p:animEffect transition="in" filter="box(in)">
                                      <p:cBhvr>
                                        <p:cTn id="12" dur="500"/>
                                        <p:tgtEl>
                                          <p:spTgt spid="143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4339">
                                            <p:txEl>
                                              <p:pRg st="2" end="2"/>
                                            </p:txEl>
                                          </p:spTgt>
                                        </p:tgtEl>
                                        <p:attrNameLst>
                                          <p:attrName>style.visibility</p:attrName>
                                        </p:attrNameLst>
                                      </p:cBhvr>
                                      <p:to>
                                        <p:strVal val="visible"/>
                                      </p:to>
                                    </p:set>
                                    <p:animEffect transition="in" filter="box(in)">
                                      <p:cBhvr>
                                        <p:cTn id="17" dur="500"/>
                                        <p:tgtEl>
                                          <p:spTgt spid="1433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4339">
                                            <p:txEl>
                                              <p:pRg st="3" end="3"/>
                                            </p:txEl>
                                          </p:spTgt>
                                        </p:tgtEl>
                                        <p:attrNameLst>
                                          <p:attrName>style.visibility</p:attrName>
                                        </p:attrNameLst>
                                      </p:cBhvr>
                                      <p:to>
                                        <p:strVal val="visible"/>
                                      </p:to>
                                    </p:set>
                                    <p:animEffect transition="in" filter="box(in)">
                                      <p:cBhvr>
                                        <p:cTn id="22" dur="500"/>
                                        <p:tgtEl>
                                          <p:spTgt spid="1433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4339">
                                            <p:txEl>
                                              <p:pRg st="4" end="4"/>
                                            </p:txEl>
                                          </p:spTgt>
                                        </p:tgtEl>
                                        <p:attrNameLst>
                                          <p:attrName>style.visibility</p:attrName>
                                        </p:attrNameLst>
                                      </p:cBhvr>
                                      <p:to>
                                        <p:strVal val="visible"/>
                                      </p:to>
                                    </p:set>
                                    <p:animEffect transition="in" filter="box(in)">
                                      <p:cBhvr>
                                        <p:cTn id="27" dur="500"/>
                                        <p:tgtEl>
                                          <p:spTgt spid="1433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14339">
                                            <p:txEl>
                                              <p:pRg st="5" end="5"/>
                                            </p:txEl>
                                          </p:spTgt>
                                        </p:tgtEl>
                                        <p:attrNameLst>
                                          <p:attrName>style.visibility</p:attrName>
                                        </p:attrNameLst>
                                      </p:cBhvr>
                                      <p:to>
                                        <p:strVal val="visible"/>
                                      </p:to>
                                    </p:set>
                                    <p:animEffect transition="in" filter="box(in)">
                                      <p:cBhvr>
                                        <p:cTn id="32" dur="500"/>
                                        <p:tgtEl>
                                          <p:spTgt spid="14339">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4339">
                                            <p:txEl>
                                              <p:pRg st="6" end="6"/>
                                            </p:txEl>
                                          </p:spTgt>
                                        </p:tgtEl>
                                        <p:attrNameLst>
                                          <p:attrName>style.visibility</p:attrName>
                                        </p:attrNameLst>
                                      </p:cBhvr>
                                      <p:to>
                                        <p:strVal val="visible"/>
                                      </p:to>
                                    </p:set>
                                    <p:animEffect transition="in" filter="box(in)">
                                      <p:cBhvr>
                                        <p:cTn id="37" dur="500"/>
                                        <p:tgtEl>
                                          <p:spTgt spid="1433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Title 1"/>
          <p:cNvSpPr>
            <a:spLocks noGrp="1"/>
          </p:cNvSpPr>
          <p:nvPr>
            <p:ph type="title" idx="4294967295"/>
          </p:nvPr>
        </p:nvSpPr>
        <p:spPr>
          <a:xfrm>
            <a:off x="381000" y="604837"/>
            <a:ext cx="8229600" cy="495300"/>
          </a:xfrm>
        </p:spPr>
        <p:txBody>
          <a:bodyPr>
            <a:normAutofit fontScale="90000"/>
          </a:bodyPr>
          <a:lstStyle/>
          <a:p>
            <a:r>
              <a:rPr lang="en-US" b="1" dirty="0">
                <a:solidFill>
                  <a:schemeClr val="bg1"/>
                </a:solidFill>
              </a:rPr>
              <a:t>Critical Section</a:t>
            </a:r>
            <a:endParaRPr lang="ar-SA" b="1" dirty="0">
              <a:solidFill>
                <a:schemeClr val="bg1"/>
              </a:solidFill>
            </a:endParaRPr>
          </a:p>
        </p:txBody>
      </p:sp>
      <p:grpSp>
        <p:nvGrpSpPr>
          <p:cNvPr id="13316" name="Group 13"/>
          <p:cNvGrpSpPr>
            <a:grpSpLocks/>
          </p:cNvGrpSpPr>
          <p:nvPr/>
        </p:nvGrpSpPr>
        <p:grpSpPr bwMode="auto">
          <a:xfrm>
            <a:off x="162718" y="2008187"/>
            <a:ext cx="8818563" cy="2841625"/>
            <a:chOff x="330201" y="2028322"/>
            <a:chExt cx="8819240" cy="3369177"/>
          </a:xfrm>
        </p:grpSpPr>
        <p:pic>
          <p:nvPicPr>
            <p:cNvPr id="1331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469900" y="2108198"/>
              <a:ext cx="3149602" cy="3428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2603676" y="2032086"/>
              <a:ext cx="3091100" cy="880880"/>
            </a:xfrm>
            <a:prstGeom prst="rect">
              <a:avLst/>
            </a:prstGeom>
          </p:spPr>
          <p:style>
            <a:lnRef idx="2">
              <a:schemeClr val="dk1"/>
            </a:lnRef>
            <a:fillRef idx="1">
              <a:schemeClr val="lt1"/>
            </a:fillRef>
            <a:effectRef idx="0">
              <a:schemeClr val="dk1"/>
            </a:effectRef>
            <a:fontRef idx="minor">
              <a:schemeClr val="dk1"/>
            </a:fontRef>
          </p:style>
          <p:txBody>
            <a:bodyPr rtlCol="1">
              <a:spAutoFit/>
            </a:bodyPr>
            <a:lstStyle/>
            <a:p>
              <a:pPr marL="342900" indent="-342900">
                <a:spcBef>
                  <a:spcPct val="35000"/>
                </a:spcBef>
                <a:buClr>
                  <a:srgbClr val="993300"/>
                </a:buClr>
                <a:buSzPct val="90000"/>
                <a:defRPr/>
              </a:pPr>
              <a:r>
                <a:rPr kumimoji="1" lang="en-US" kern="0" dirty="0" err="1">
                  <a:solidFill>
                    <a:srgbClr val="0000FF"/>
                  </a:solidFill>
                  <a:cs typeface="ＭＳ Ｐゴシック" charset="-128"/>
                </a:rPr>
                <a:t>buf</a:t>
              </a:r>
              <a:r>
                <a:rPr kumimoji="1" lang="en-US" kern="0" dirty="0">
                  <a:solidFill>
                    <a:srgbClr val="0000FF"/>
                  </a:solidFill>
                  <a:cs typeface="ＭＳ Ｐゴシック" charset="-128"/>
                </a:rPr>
                <a:t> [in] = </a:t>
              </a:r>
              <a:r>
                <a:rPr kumimoji="1" lang="en-US" kern="0" dirty="0" err="1">
                  <a:solidFill>
                    <a:srgbClr val="0000FF"/>
                  </a:solidFill>
                  <a:cs typeface="ＭＳ Ｐゴシック" charset="-128"/>
                </a:rPr>
                <a:t>nextP</a:t>
              </a:r>
              <a:r>
                <a:rPr kumimoji="1" lang="en-US" kern="0" dirty="0">
                  <a:solidFill>
                    <a:srgbClr val="0000FF"/>
                  </a:solidFill>
                  <a:cs typeface="ＭＳ Ｐゴシック" charset="-128"/>
                </a:rPr>
                <a:t>;</a:t>
              </a:r>
              <a:r>
                <a:rPr kumimoji="1" lang="en-US" sz="1600" kern="0" dirty="0">
                  <a:solidFill>
                    <a:srgbClr val="0000FF"/>
                  </a:solidFill>
                  <a:cs typeface="ＭＳ Ｐゴシック" charset="-128"/>
                </a:rPr>
                <a:t>//produce item</a:t>
              </a:r>
            </a:p>
            <a:p>
              <a:pPr marL="342900" indent="-342900">
                <a:spcBef>
                  <a:spcPct val="35000"/>
                </a:spcBef>
                <a:buClr>
                  <a:srgbClr val="993300"/>
                </a:buClr>
                <a:buSzPct val="90000"/>
                <a:defRPr/>
              </a:pPr>
              <a:r>
                <a:rPr kumimoji="1" lang="en-US" kern="0" dirty="0">
                  <a:solidFill>
                    <a:srgbClr val="0000FF"/>
                  </a:solidFill>
                  <a:cs typeface="ＭＳ Ｐゴシック" charset="-128"/>
                </a:rPr>
                <a:t>in = (in + 1) % BUF_SIZE;</a:t>
              </a:r>
            </a:p>
          </p:txBody>
        </p:sp>
        <p:sp>
          <p:nvSpPr>
            <p:cNvPr id="9" name="TextBox 8"/>
            <p:cNvSpPr txBox="1"/>
            <p:nvPr/>
          </p:nvSpPr>
          <p:spPr>
            <a:xfrm>
              <a:off x="3187920" y="3377876"/>
              <a:ext cx="1104985" cy="370797"/>
            </a:xfrm>
            <a:prstGeom prst="rect">
              <a:avLst/>
            </a:prstGeom>
          </p:spPr>
          <p:style>
            <a:lnRef idx="2">
              <a:schemeClr val="dk1"/>
            </a:lnRef>
            <a:fillRef idx="1">
              <a:schemeClr val="lt1"/>
            </a:fillRef>
            <a:effectRef idx="0">
              <a:schemeClr val="dk1"/>
            </a:effectRef>
            <a:fontRef idx="minor">
              <a:schemeClr val="dk1"/>
            </a:fontRef>
          </p:style>
          <p:txBody>
            <a:bodyPr rtlCol="1">
              <a:spAutoFit/>
            </a:bodyPr>
            <a:lstStyle/>
            <a:p>
              <a:pPr marL="342900" indent="-342900">
                <a:spcBef>
                  <a:spcPct val="35000"/>
                </a:spcBef>
                <a:buClr>
                  <a:srgbClr val="993300"/>
                </a:buClr>
                <a:buSzPct val="90000"/>
                <a:defRPr/>
              </a:pPr>
              <a:r>
                <a:rPr kumimoji="1" lang="en-US" kern="0" dirty="0">
                  <a:solidFill>
                    <a:srgbClr val="0000FF"/>
                  </a:solidFill>
                  <a:cs typeface="ＭＳ Ｐゴシック" charset="-128"/>
                </a:rPr>
                <a:t>Count++</a:t>
              </a:r>
            </a:p>
          </p:txBody>
        </p:sp>
        <p:sp>
          <p:nvSpPr>
            <p:cNvPr id="10" name="TextBox 9"/>
            <p:cNvSpPr txBox="1"/>
            <p:nvPr/>
          </p:nvSpPr>
          <p:spPr>
            <a:xfrm>
              <a:off x="3607053" y="4318987"/>
              <a:ext cx="1714632" cy="368915"/>
            </a:xfrm>
            <a:prstGeom prst="rect">
              <a:avLst/>
            </a:prstGeom>
          </p:spPr>
          <p:style>
            <a:lnRef idx="2">
              <a:schemeClr val="dk1"/>
            </a:lnRef>
            <a:fillRef idx="1">
              <a:schemeClr val="lt1"/>
            </a:fillRef>
            <a:effectRef idx="0">
              <a:schemeClr val="dk1"/>
            </a:effectRef>
            <a:fontRef idx="minor">
              <a:schemeClr val="dk1"/>
            </a:fontRef>
          </p:style>
          <p:txBody>
            <a:bodyPr rtlCol="1">
              <a:spAutoFit/>
            </a:bodyPr>
            <a:lstStyle/>
            <a:p>
              <a:pPr marL="342900" indent="-342900">
                <a:spcBef>
                  <a:spcPct val="35000"/>
                </a:spcBef>
                <a:buClr>
                  <a:srgbClr val="993300"/>
                </a:buClr>
                <a:buSzPct val="90000"/>
                <a:defRPr/>
              </a:pPr>
              <a:r>
                <a:rPr kumimoji="1" lang="en-US" kern="0" dirty="0" err="1">
                  <a:solidFill>
                    <a:srgbClr val="0000FF"/>
                  </a:solidFill>
                  <a:cs typeface="ＭＳ Ｐゴシック" charset="-128"/>
                </a:rPr>
                <a:t>readLine</a:t>
              </a:r>
              <a:r>
                <a:rPr kumimoji="1" lang="en-US" kern="0" dirty="0">
                  <a:solidFill>
                    <a:srgbClr val="0000FF"/>
                  </a:solidFill>
                  <a:cs typeface="ＭＳ Ｐゴシック" charset="-128"/>
                </a:rPr>
                <a:t>()….</a:t>
              </a:r>
            </a:p>
          </p:txBody>
        </p:sp>
        <p:sp>
          <p:nvSpPr>
            <p:cNvPr id="11" name="TextBox 10"/>
            <p:cNvSpPr txBox="1"/>
            <p:nvPr/>
          </p:nvSpPr>
          <p:spPr>
            <a:xfrm>
              <a:off x="5767806" y="2028322"/>
              <a:ext cx="3381635" cy="880880"/>
            </a:xfrm>
            <a:prstGeom prst="rect">
              <a:avLst/>
            </a:prstGeom>
          </p:spPr>
          <p:style>
            <a:lnRef idx="2">
              <a:schemeClr val="dk1"/>
            </a:lnRef>
            <a:fillRef idx="1">
              <a:schemeClr val="lt1"/>
            </a:fillRef>
            <a:effectRef idx="0">
              <a:schemeClr val="dk1"/>
            </a:effectRef>
            <a:fontRef idx="minor">
              <a:schemeClr val="dk1"/>
            </a:fontRef>
          </p:style>
          <p:txBody>
            <a:bodyPr rtlCol="1">
              <a:spAutoFit/>
            </a:bodyPr>
            <a:lstStyle/>
            <a:p>
              <a:pPr marL="342900" indent="-342900">
                <a:spcBef>
                  <a:spcPct val="35000"/>
                </a:spcBef>
                <a:buClr>
                  <a:srgbClr val="993300"/>
                </a:buClr>
                <a:buSzPct val="90000"/>
                <a:defRPr/>
              </a:pPr>
              <a:r>
                <a:rPr kumimoji="1" lang="en-US" kern="0" dirty="0" err="1">
                  <a:solidFill>
                    <a:srgbClr val="0000FF"/>
                  </a:solidFill>
                  <a:ea typeface="MS PGothic" pitchFamily="34" charset="-128"/>
                  <a:cs typeface="ＭＳ Ｐゴシック" charset="-128"/>
                </a:rPr>
                <a:t>nextC</a:t>
              </a:r>
              <a:r>
                <a:rPr kumimoji="1" lang="en-US" kern="0" dirty="0">
                  <a:solidFill>
                    <a:srgbClr val="0000FF"/>
                  </a:solidFill>
                  <a:ea typeface="MS PGothic" pitchFamily="34" charset="-128"/>
                  <a:cs typeface="ＭＳ Ｐゴシック" charset="-128"/>
                </a:rPr>
                <a:t> =  </a:t>
              </a:r>
              <a:r>
                <a:rPr kumimoji="1" lang="en-US" kern="0" dirty="0" err="1">
                  <a:solidFill>
                    <a:srgbClr val="0000FF"/>
                  </a:solidFill>
                  <a:ea typeface="MS PGothic" pitchFamily="34" charset="-128"/>
                  <a:cs typeface="ＭＳ Ｐゴシック" charset="-128"/>
                </a:rPr>
                <a:t>buf</a:t>
              </a:r>
              <a:r>
                <a:rPr kumimoji="1" lang="en-US" kern="0" dirty="0">
                  <a:solidFill>
                    <a:srgbClr val="0000FF"/>
                  </a:solidFill>
                  <a:ea typeface="MS PGothic" pitchFamily="34" charset="-128"/>
                  <a:cs typeface="ＭＳ Ｐゴシック" charset="-128"/>
                </a:rPr>
                <a:t>[out];//</a:t>
              </a:r>
              <a:r>
                <a:rPr kumimoji="1" lang="en-US" sz="1600" kern="0" dirty="0">
                  <a:solidFill>
                    <a:srgbClr val="0000FF"/>
                  </a:solidFill>
                  <a:ea typeface="MS PGothic" pitchFamily="34" charset="-128"/>
                  <a:cs typeface="ＭＳ Ｐゴシック" charset="-128"/>
                </a:rPr>
                <a:t>consume item</a:t>
              </a:r>
            </a:p>
            <a:p>
              <a:pPr marL="342900" indent="-342900">
                <a:spcBef>
                  <a:spcPct val="35000"/>
                </a:spcBef>
                <a:buClr>
                  <a:srgbClr val="993300"/>
                </a:buClr>
                <a:buSzPct val="90000"/>
                <a:defRPr/>
              </a:pPr>
              <a:r>
                <a:rPr kumimoji="1" lang="en-US" kern="0" dirty="0">
                  <a:solidFill>
                    <a:srgbClr val="0000FF"/>
                  </a:solidFill>
                  <a:ea typeface="MS PGothic" pitchFamily="34" charset="-128"/>
                  <a:cs typeface="ＭＳ Ｐゴシック" charset="-128"/>
                </a:rPr>
                <a:t>out = (out + 1) % BUF_SIZE</a:t>
              </a:r>
              <a:endParaRPr kumimoji="1" lang="en-US" kern="0" dirty="0">
                <a:solidFill>
                  <a:srgbClr val="0000FF"/>
                </a:solidFill>
                <a:cs typeface="ＭＳ Ｐゴシック" charset="-128"/>
              </a:endParaRPr>
            </a:p>
          </p:txBody>
        </p:sp>
        <p:sp>
          <p:nvSpPr>
            <p:cNvPr id="12" name="TextBox 11"/>
            <p:cNvSpPr txBox="1"/>
            <p:nvPr/>
          </p:nvSpPr>
          <p:spPr>
            <a:xfrm>
              <a:off x="6388566" y="3340231"/>
              <a:ext cx="1104985" cy="438557"/>
            </a:xfrm>
            <a:prstGeom prst="rect">
              <a:avLst/>
            </a:prstGeom>
          </p:spPr>
          <p:style>
            <a:lnRef idx="2">
              <a:schemeClr val="dk1"/>
            </a:lnRef>
            <a:fillRef idx="1">
              <a:schemeClr val="lt1"/>
            </a:fillRef>
            <a:effectRef idx="0">
              <a:schemeClr val="dk1"/>
            </a:effectRef>
            <a:fontRef idx="minor">
              <a:schemeClr val="dk1"/>
            </a:fontRef>
          </p:style>
          <p:txBody>
            <a:bodyPr rtlCol="1">
              <a:spAutoFit/>
            </a:bodyPr>
            <a:lstStyle/>
            <a:p>
              <a:pPr marL="342900" indent="-342900">
                <a:spcBef>
                  <a:spcPct val="35000"/>
                </a:spcBef>
                <a:buClr>
                  <a:srgbClr val="993300"/>
                </a:buClr>
                <a:buSzPct val="90000"/>
                <a:defRPr/>
              </a:pPr>
              <a:r>
                <a:rPr kumimoji="1" lang="en-US" kern="0" dirty="0">
                  <a:solidFill>
                    <a:srgbClr val="0000FF"/>
                  </a:solidFill>
                  <a:cs typeface="ＭＳ Ｐゴシック" charset="-128"/>
                </a:rPr>
                <a:t>Count--</a:t>
              </a:r>
            </a:p>
          </p:txBody>
        </p:sp>
        <p:sp>
          <p:nvSpPr>
            <p:cNvPr id="13" name="TextBox 12"/>
            <p:cNvSpPr txBox="1"/>
            <p:nvPr/>
          </p:nvSpPr>
          <p:spPr>
            <a:xfrm>
              <a:off x="6807698" y="4279459"/>
              <a:ext cx="1714632" cy="370798"/>
            </a:xfrm>
            <a:prstGeom prst="rect">
              <a:avLst/>
            </a:prstGeom>
          </p:spPr>
          <p:style>
            <a:lnRef idx="2">
              <a:schemeClr val="dk1"/>
            </a:lnRef>
            <a:fillRef idx="1">
              <a:schemeClr val="lt1"/>
            </a:fillRef>
            <a:effectRef idx="0">
              <a:schemeClr val="dk1"/>
            </a:effectRef>
            <a:fontRef idx="minor">
              <a:schemeClr val="dk1"/>
            </a:fontRef>
          </p:style>
          <p:txBody>
            <a:bodyPr rtlCol="1">
              <a:spAutoFit/>
            </a:bodyPr>
            <a:lstStyle/>
            <a:p>
              <a:pPr marL="342900" indent="-342900">
                <a:spcBef>
                  <a:spcPct val="35000"/>
                </a:spcBef>
                <a:buClr>
                  <a:srgbClr val="993300"/>
                </a:buClr>
                <a:buSzPct val="90000"/>
                <a:defRPr/>
              </a:pPr>
              <a:r>
                <a:rPr kumimoji="1" lang="en-US" kern="0" dirty="0" err="1">
                  <a:solidFill>
                    <a:srgbClr val="0000FF"/>
                  </a:solidFill>
                  <a:cs typeface="ＭＳ Ｐゴシック" charset="-128"/>
                </a:rPr>
                <a:t>Println</a:t>
              </a:r>
              <a:r>
                <a:rPr kumimoji="1" lang="en-US" kern="0" dirty="0">
                  <a:solidFill>
                    <a:srgbClr val="0000FF"/>
                  </a:solidFill>
                  <a:cs typeface="ＭＳ Ｐゴシック" charset="-128"/>
                </a:rPr>
                <a:t>()….</a:t>
              </a:r>
            </a:p>
          </p:txBody>
        </p:sp>
      </p:grpSp>
    </p:spTree>
    <p:extLst>
      <p:ext uri="{BB962C8B-B14F-4D97-AF65-F5344CB8AC3E}">
        <p14:creationId xmlns:p14="http://schemas.microsoft.com/office/powerpoint/2010/main" val="4074296224"/>
      </p:ext>
    </p:extLst>
  </p:cSld>
  <p:clrMapOvr>
    <a:masterClrMapping/>
  </p:clrMapOvr>
  <mc:AlternateContent xmlns:mc="http://schemas.openxmlformats.org/markup-compatibility/2006" xmlns:p14="http://schemas.microsoft.com/office/powerpoint/2010/main">
    <mc:Choice Requires="p14">
      <p:transition spd="slow" p14:dur="2000" advTm="47367"/>
    </mc:Choice>
    <mc:Fallback xmlns="">
      <p:transition spd="slow" advTm="4736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2"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a:defRPr>
                <a:solidFill>
                  <a:schemeClr val="tx1"/>
                </a:solidFill>
                <a:latin typeface="Verdana" pitchFamily="34" charset="0"/>
                <a:ea typeface="MS PGothic" pitchFamily="34" charset="-128"/>
              </a:defRPr>
            </a:lvl1pPr>
            <a:lvl2pPr marL="742950" indent="-285750">
              <a:defRPr>
                <a:solidFill>
                  <a:schemeClr val="tx1"/>
                </a:solidFill>
                <a:latin typeface="Verdana" pitchFamily="34" charset="0"/>
                <a:ea typeface="MS PGothic" pitchFamily="34" charset="-128"/>
              </a:defRPr>
            </a:lvl2pPr>
            <a:lvl3pPr marL="1143000" indent="-228600">
              <a:defRPr>
                <a:solidFill>
                  <a:schemeClr val="tx1"/>
                </a:solidFill>
                <a:latin typeface="Verdana" pitchFamily="34" charset="0"/>
                <a:ea typeface="MS PGothic" pitchFamily="34" charset="-128"/>
              </a:defRPr>
            </a:lvl3pPr>
            <a:lvl4pPr marL="1600200" indent="-228600">
              <a:defRPr>
                <a:solidFill>
                  <a:schemeClr val="tx1"/>
                </a:solidFill>
                <a:latin typeface="Verdana" pitchFamily="34" charset="0"/>
                <a:ea typeface="MS PGothic" pitchFamily="34" charset="-128"/>
              </a:defRPr>
            </a:lvl4pPr>
            <a:lvl5pPr marL="2057400" indent="-228600">
              <a:defRPr>
                <a:solidFill>
                  <a:schemeClr val="tx1"/>
                </a:solidFill>
                <a:latin typeface="Verdana" pitchFamily="34" charset="0"/>
                <a:ea typeface="MS PGothic" pitchFamily="34" charset="-128"/>
              </a:defRPr>
            </a:lvl5pPr>
            <a:lvl6pPr marL="2514600" indent="-228600" algn="l" rtl="0" eaLnBrk="0" fontAlgn="base" hangingPunct="0">
              <a:spcBef>
                <a:spcPct val="0"/>
              </a:spcBef>
              <a:spcAft>
                <a:spcPct val="0"/>
              </a:spcAft>
              <a:defRPr>
                <a:solidFill>
                  <a:schemeClr val="tx1"/>
                </a:solidFill>
                <a:latin typeface="Verdana" pitchFamily="34" charset="0"/>
                <a:ea typeface="MS PGothic" pitchFamily="34" charset="-128"/>
              </a:defRPr>
            </a:lvl6pPr>
            <a:lvl7pPr marL="2971800" indent="-228600" algn="l" rtl="0" eaLnBrk="0" fontAlgn="base" hangingPunct="0">
              <a:spcBef>
                <a:spcPct val="0"/>
              </a:spcBef>
              <a:spcAft>
                <a:spcPct val="0"/>
              </a:spcAft>
              <a:defRPr>
                <a:solidFill>
                  <a:schemeClr val="tx1"/>
                </a:solidFill>
                <a:latin typeface="Verdana" pitchFamily="34" charset="0"/>
                <a:ea typeface="MS PGothic" pitchFamily="34" charset="-128"/>
              </a:defRPr>
            </a:lvl7pPr>
            <a:lvl8pPr marL="3429000" indent="-228600" algn="l" rtl="0" eaLnBrk="0" fontAlgn="base" hangingPunct="0">
              <a:spcBef>
                <a:spcPct val="0"/>
              </a:spcBef>
              <a:spcAft>
                <a:spcPct val="0"/>
              </a:spcAft>
              <a:defRPr>
                <a:solidFill>
                  <a:schemeClr val="tx1"/>
                </a:solidFill>
                <a:latin typeface="Verdana" pitchFamily="34" charset="0"/>
                <a:ea typeface="MS PGothic" pitchFamily="34" charset="-128"/>
              </a:defRPr>
            </a:lvl8pPr>
            <a:lvl9pPr marL="3886200" indent="-228600" algn="l" rtl="0" eaLnBrk="0" fontAlgn="base" hangingPunct="0">
              <a:spcBef>
                <a:spcPct val="0"/>
              </a:spcBef>
              <a:spcAft>
                <a:spcPct val="0"/>
              </a:spcAft>
              <a:defRPr>
                <a:solidFill>
                  <a:schemeClr val="tx1"/>
                </a:solidFill>
                <a:latin typeface="Verdana" pitchFamily="34" charset="0"/>
                <a:ea typeface="MS PGothic" pitchFamily="34" charset="-128"/>
              </a:defRPr>
            </a:lvl9pPr>
          </a:lstStyle>
          <a:p>
            <a:fld id="{B6B9B158-222A-4996-82E9-1844108B5529}" type="slidenum">
              <a:rPr lang="en-US" smtClean="0">
                <a:solidFill>
                  <a:srgbClr val="FFFFFF"/>
                </a:solidFill>
              </a:rPr>
              <a:pPr/>
              <a:t>20</a:t>
            </a:fld>
            <a:endParaRPr lang="en-US">
              <a:solidFill>
                <a:srgbClr val="FFFFFF"/>
              </a:solidFill>
            </a:endParaRPr>
          </a:p>
        </p:txBody>
      </p:sp>
      <p:sp>
        <p:nvSpPr>
          <p:cNvPr id="10242" name="Rectangle 2"/>
          <p:cNvSpPr>
            <a:spLocks noGrp="1" noChangeArrowheads="1"/>
          </p:cNvSpPr>
          <p:nvPr>
            <p:ph type="title" idx="4294967295"/>
          </p:nvPr>
        </p:nvSpPr>
        <p:spPr>
          <a:xfrm>
            <a:off x="1752600" y="536885"/>
            <a:ext cx="7239000" cy="715962"/>
          </a:xfrm>
        </p:spPr>
        <p:txBody>
          <a:bodyPr>
            <a:normAutofit/>
          </a:bodyPr>
          <a:lstStyle/>
          <a:p>
            <a:pPr eaLnBrk="1" fontAlgn="auto" hangingPunct="1">
              <a:spcAft>
                <a:spcPts val="0"/>
              </a:spcAft>
              <a:defRPr/>
            </a:pPr>
            <a:r>
              <a:rPr lang="en-US" sz="3200" b="1" dirty="0">
                <a:solidFill>
                  <a:schemeClr val="bg1"/>
                </a:solidFill>
              </a:rPr>
              <a:t>Solution to Critical-Section Problem</a:t>
            </a:r>
          </a:p>
        </p:txBody>
      </p:sp>
      <p:sp>
        <p:nvSpPr>
          <p:cNvPr id="15363" name="Rectangle 3"/>
          <p:cNvSpPr>
            <a:spLocks noGrp="1" noChangeArrowheads="1"/>
          </p:cNvSpPr>
          <p:nvPr>
            <p:ph sz="quarter" idx="4294967295"/>
          </p:nvPr>
        </p:nvSpPr>
        <p:spPr>
          <a:xfrm>
            <a:off x="533400" y="1524000"/>
            <a:ext cx="8550275" cy="4703763"/>
          </a:xfrm>
        </p:spPr>
        <p:txBody>
          <a:bodyPr>
            <a:normAutofit fontScale="92500" lnSpcReduction="10000"/>
          </a:bodyPr>
          <a:lstStyle/>
          <a:p>
            <a:pPr marL="0" indent="0">
              <a:buNone/>
            </a:pPr>
            <a:r>
              <a:rPr lang="en-US" sz="2400" dirty="0"/>
              <a:t>A solution to the critical-section problem must satisfy the following three requirements:</a:t>
            </a:r>
            <a:endParaRPr lang="en-US" sz="2200" dirty="0"/>
          </a:p>
          <a:p>
            <a:pPr eaLnBrk="1" hangingPunct="1">
              <a:buFont typeface="Monotype Sorts" charset="2"/>
              <a:buNone/>
            </a:pPr>
            <a:r>
              <a:rPr lang="en-US" sz="2200" dirty="0"/>
              <a:t>1.	</a:t>
            </a:r>
            <a:r>
              <a:rPr lang="en-US" sz="2200" b="1" dirty="0">
                <a:solidFill>
                  <a:srgbClr val="000000"/>
                </a:solidFill>
              </a:rPr>
              <a:t>Mutual Exclusion </a:t>
            </a:r>
            <a:r>
              <a:rPr lang="en-US" sz="2200" dirty="0"/>
              <a:t>- If process </a:t>
            </a:r>
            <a:r>
              <a:rPr lang="en-US" sz="2200" dirty="0">
                <a:solidFill>
                  <a:srgbClr val="0000FF"/>
                </a:solidFill>
              </a:rPr>
              <a:t>P</a:t>
            </a:r>
            <a:r>
              <a:rPr lang="en-US" sz="2200" baseline="-25000" dirty="0">
                <a:solidFill>
                  <a:srgbClr val="0000FF"/>
                </a:solidFill>
              </a:rPr>
              <a:t>i</a:t>
            </a:r>
            <a:r>
              <a:rPr lang="en-US" sz="2200" dirty="0"/>
              <a:t> is executing in its critical section, then no other processes can be executing in their critical sections</a:t>
            </a:r>
          </a:p>
          <a:p>
            <a:pPr eaLnBrk="1" hangingPunct="1">
              <a:buFont typeface="Monotype Sorts" charset="2"/>
              <a:buNone/>
            </a:pPr>
            <a:r>
              <a:rPr lang="en-US" sz="2200" dirty="0"/>
              <a:t>2.	</a:t>
            </a:r>
            <a:r>
              <a:rPr lang="en-US" sz="2200" b="1" dirty="0">
                <a:solidFill>
                  <a:srgbClr val="000000"/>
                </a:solidFill>
              </a:rPr>
              <a:t>Progress</a:t>
            </a:r>
            <a:r>
              <a:rPr lang="en-US" sz="2200" dirty="0"/>
              <a:t> - If no process is executing in its critical section and there exist some processes that wish to enter their critical section, then the selection of the processes that will enter the critical section next cannot be postponed indefinitely</a:t>
            </a:r>
          </a:p>
          <a:p>
            <a:pPr marL="457200" indent="-457200" eaLnBrk="1" hangingPunct="1">
              <a:buFont typeface="Monotype Sorts" charset="2"/>
              <a:buAutoNum type="arabicPeriod" startAt="3"/>
            </a:pPr>
            <a:r>
              <a:rPr lang="en-US" sz="2200" b="1" dirty="0">
                <a:solidFill>
                  <a:srgbClr val="000000"/>
                </a:solidFill>
              </a:rPr>
              <a:t>Bounded Waiting </a:t>
            </a:r>
            <a:r>
              <a:rPr lang="en-US" sz="2200" dirty="0"/>
              <a:t>-  A bound must exist on the number of times that other processes are allowed to enter their critical sections after a process has made a request to enter its critical section and before that request is granted</a:t>
            </a:r>
          </a:p>
          <a:p>
            <a:pPr>
              <a:buSzPct val="125000"/>
              <a:buFont typeface="Wingdings 2" pitchFamily="18" charset="2"/>
              <a:buChar char=""/>
            </a:pPr>
            <a:r>
              <a:rPr lang="en-US" sz="2600" dirty="0"/>
              <a:t>Assume that each process executes at a nonzero speed </a:t>
            </a:r>
          </a:p>
          <a:p>
            <a:pPr>
              <a:buSzPct val="125000"/>
              <a:buFont typeface="Wingdings 2" pitchFamily="18" charset="2"/>
              <a:buChar char=""/>
            </a:pPr>
            <a:r>
              <a:rPr lang="en-US" sz="2600" dirty="0"/>
              <a:t>No assumption concerning relative speed of the </a:t>
            </a:r>
            <a:r>
              <a:rPr lang="en-US" sz="2600" dirty="0">
                <a:solidFill>
                  <a:srgbClr val="0000FF"/>
                </a:solidFill>
              </a:rPr>
              <a:t>N</a:t>
            </a:r>
            <a:r>
              <a:rPr lang="en-US" sz="2600" dirty="0"/>
              <a:t> processes</a:t>
            </a:r>
          </a:p>
        </p:txBody>
      </p:sp>
    </p:spTree>
    <p:custDataLst>
      <p:tags r:id="rId1"/>
    </p:custDataLst>
    <p:extLst>
      <p:ext uri="{BB962C8B-B14F-4D97-AF65-F5344CB8AC3E}">
        <p14:creationId xmlns:p14="http://schemas.microsoft.com/office/powerpoint/2010/main" val="3383696461"/>
      </p:ext>
    </p:extLst>
  </p:cSld>
  <p:clrMapOvr>
    <a:masterClrMapping/>
  </p:clrMapOvr>
  <mc:AlternateContent xmlns:mc="http://schemas.openxmlformats.org/markup-compatibility/2006" xmlns:p14="http://schemas.microsoft.com/office/powerpoint/2010/main">
    <mc:Choice Requires="p14">
      <p:transition spd="slow" p14:dur="2000" advTm="222484"/>
    </mc:Choice>
    <mc:Fallback xmlns="">
      <p:transition spd="slow" advTm="2224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circle(in)">
                                      <p:cBhvr>
                                        <p:cTn id="7" dur="2000"/>
                                        <p:tgtEl>
                                          <p:spTgt spid="1536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circle(in)">
                                      <p:cBhvr>
                                        <p:cTn id="12" dur="2000"/>
                                        <p:tgtEl>
                                          <p:spTgt spid="1536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5363">
                                            <p:txEl>
                                              <p:pRg st="2" end="2"/>
                                            </p:txEl>
                                          </p:spTgt>
                                        </p:tgtEl>
                                        <p:attrNameLst>
                                          <p:attrName>style.visibility</p:attrName>
                                        </p:attrNameLst>
                                      </p:cBhvr>
                                      <p:to>
                                        <p:strVal val="visible"/>
                                      </p:to>
                                    </p:set>
                                    <p:animEffect transition="in" filter="circle(in)">
                                      <p:cBhvr>
                                        <p:cTn id="17" dur="2000"/>
                                        <p:tgtEl>
                                          <p:spTgt spid="1536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5363">
                                            <p:txEl>
                                              <p:pRg st="3" end="3"/>
                                            </p:txEl>
                                          </p:spTgt>
                                        </p:tgtEl>
                                        <p:attrNameLst>
                                          <p:attrName>style.visibility</p:attrName>
                                        </p:attrNameLst>
                                      </p:cBhvr>
                                      <p:to>
                                        <p:strVal val="visible"/>
                                      </p:to>
                                    </p:set>
                                    <p:animEffect transition="in" filter="circle(in)">
                                      <p:cBhvr>
                                        <p:cTn id="22" dur="2000"/>
                                        <p:tgtEl>
                                          <p:spTgt spid="1536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15363">
                                            <p:txEl>
                                              <p:pRg st="4" end="4"/>
                                            </p:txEl>
                                          </p:spTgt>
                                        </p:tgtEl>
                                        <p:attrNameLst>
                                          <p:attrName>style.visibility</p:attrName>
                                        </p:attrNameLst>
                                      </p:cBhvr>
                                      <p:to>
                                        <p:strVal val="visible"/>
                                      </p:to>
                                    </p:set>
                                    <p:animEffect transition="in" filter="circle(in)">
                                      <p:cBhvr>
                                        <p:cTn id="27" dur="2000"/>
                                        <p:tgtEl>
                                          <p:spTgt spid="1536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15363">
                                            <p:txEl>
                                              <p:pRg st="5" end="5"/>
                                            </p:txEl>
                                          </p:spTgt>
                                        </p:tgtEl>
                                        <p:attrNameLst>
                                          <p:attrName>style.visibility</p:attrName>
                                        </p:attrNameLst>
                                      </p:cBhvr>
                                      <p:to>
                                        <p:strVal val="visible"/>
                                      </p:to>
                                    </p:set>
                                    <p:animEffect transition="in" filter="circle(in)">
                                      <p:cBhvr>
                                        <p:cTn id="32" dur="2000"/>
                                        <p:tgtEl>
                                          <p:spTgt spid="1536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981200" y="503237"/>
            <a:ext cx="7467600" cy="1143000"/>
          </a:xfrm>
        </p:spPr>
        <p:txBody>
          <a:bodyPr>
            <a:normAutofit/>
          </a:bodyPr>
          <a:lstStyle/>
          <a:p>
            <a:r>
              <a:rPr lang="en-US" sz="3200" b="1" dirty="0">
                <a:solidFill>
                  <a:schemeClr val="bg1"/>
                </a:solidFill>
              </a:rPr>
              <a:t>Test Solution to Critical-Section Problem </a:t>
            </a:r>
            <a:endParaRPr lang="ar-SA" sz="3200" b="1" dirty="0">
              <a:solidFill>
                <a:schemeClr val="bg1"/>
              </a:solidFill>
            </a:endParaRPr>
          </a:p>
        </p:txBody>
      </p:sp>
      <p:sp>
        <p:nvSpPr>
          <p:cNvPr id="3" name="Content Placeholder 2"/>
          <p:cNvSpPr>
            <a:spLocks noGrp="1"/>
          </p:cNvSpPr>
          <p:nvPr>
            <p:ph idx="4294967295"/>
          </p:nvPr>
        </p:nvSpPr>
        <p:spPr>
          <a:xfrm>
            <a:off x="381000" y="1828800"/>
            <a:ext cx="8229600" cy="4525963"/>
          </a:xfrm>
        </p:spPr>
        <p:txBody>
          <a:bodyPr>
            <a:normAutofit lnSpcReduction="10000"/>
          </a:bodyPr>
          <a:lstStyle/>
          <a:p>
            <a:pPr marL="514350" indent="-514350">
              <a:buFont typeface="+mj-lt"/>
              <a:buAutoNum type="arabicPeriod"/>
            </a:pPr>
            <a:r>
              <a:rPr lang="en-US" dirty="0"/>
              <a:t>If one process is in critical section  test the second process if the second process enter CS then Mutual Exclusion is not valid</a:t>
            </a:r>
          </a:p>
          <a:p>
            <a:pPr marL="514350" indent="-514350">
              <a:buFont typeface="+mj-lt"/>
              <a:buAutoNum type="arabicPeriod"/>
            </a:pPr>
            <a:r>
              <a:rPr lang="en-US" dirty="0"/>
              <a:t>If the two processes need to enter CS in the same time, if the two process </a:t>
            </a:r>
          </a:p>
          <a:p>
            <a:pPr marL="981075" indent="-441325">
              <a:buNone/>
            </a:pPr>
            <a:r>
              <a:rPr lang="en-US" dirty="0"/>
              <a:t> a) enter CS then Mutual Exclusion is not valid</a:t>
            </a:r>
          </a:p>
          <a:p>
            <a:pPr marL="981075" indent="-441325">
              <a:buNone/>
            </a:pPr>
            <a:r>
              <a:rPr lang="en-US" dirty="0"/>
              <a:t>b) Looping in the entry section ( progress is not valid)</a:t>
            </a:r>
          </a:p>
          <a:p>
            <a:pPr marL="981075" indent="-441325">
              <a:buNone/>
            </a:pPr>
            <a:endParaRPr lang="en-US" dirty="0"/>
          </a:p>
          <a:p>
            <a:pPr marL="0" indent="0">
              <a:buNone/>
            </a:pPr>
            <a:endParaRPr lang="en-US" dirty="0"/>
          </a:p>
        </p:txBody>
      </p:sp>
    </p:spTree>
    <p:extLst>
      <p:ext uri="{BB962C8B-B14F-4D97-AF65-F5344CB8AC3E}">
        <p14:creationId xmlns:p14="http://schemas.microsoft.com/office/powerpoint/2010/main" val="3856901599"/>
      </p:ext>
    </p:extLst>
  </p:cSld>
  <p:clrMapOvr>
    <a:masterClrMapping/>
  </p:clrMapOvr>
  <mc:AlternateContent xmlns:mc="http://schemas.openxmlformats.org/markup-compatibility/2006" xmlns:p14="http://schemas.microsoft.com/office/powerpoint/2010/main">
    <mc:Choice Requires="p14">
      <p:transition spd="slow" p14:dur="2000" advTm="164307"/>
    </mc:Choice>
    <mc:Fallback xmlns="">
      <p:transition spd="slow" advTm="16430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1600200"/>
            <a:ext cx="8229600" cy="4525963"/>
          </a:xfrm>
        </p:spPr>
        <p:txBody>
          <a:bodyPr/>
          <a:lstStyle/>
          <a:p>
            <a:pPr marL="514350" indent="-514350">
              <a:buFont typeface="+mj-lt"/>
              <a:buAutoNum type="arabicPeriod" startAt="3"/>
            </a:pPr>
            <a:r>
              <a:rPr lang="en-US" dirty="0"/>
              <a:t>If one process is in the remainder section and the second process need to enter its CS if it must wait for the first process the condition of progress is not valid</a:t>
            </a:r>
          </a:p>
          <a:p>
            <a:pPr marL="514350" indent="-514350">
              <a:buFont typeface="+mj-lt"/>
              <a:buAutoNum type="arabicPeriod" startAt="3"/>
            </a:pPr>
            <a:r>
              <a:rPr lang="en-US" dirty="0"/>
              <a:t>If the two process need to enter critical section if the first enter and leave the second must has the chance to enter the CS if not the bounded waiting is not valid</a:t>
            </a:r>
          </a:p>
        </p:txBody>
      </p:sp>
      <p:sp>
        <p:nvSpPr>
          <p:cNvPr id="4" name="Title 1">
            <a:extLst>
              <a:ext uri="{FF2B5EF4-FFF2-40B4-BE49-F238E27FC236}">
                <a16:creationId xmlns:a16="http://schemas.microsoft.com/office/drawing/2014/main" id="{4647CB7A-B631-A150-4AAE-E7AE3CFD4BC0}"/>
              </a:ext>
            </a:extLst>
          </p:cNvPr>
          <p:cNvSpPr txBox="1">
            <a:spLocks/>
          </p:cNvSpPr>
          <p:nvPr/>
        </p:nvSpPr>
        <p:spPr>
          <a:xfrm>
            <a:off x="1981200" y="503237"/>
            <a:ext cx="7467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a:solidFill>
                  <a:schemeClr val="bg1"/>
                </a:solidFill>
              </a:rPr>
              <a:t>Test Solution to Critical-Section Problem </a:t>
            </a:r>
            <a:endParaRPr lang="ar-SA" sz="3200" b="1" dirty="0">
              <a:solidFill>
                <a:schemeClr val="bg1"/>
              </a:solidFill>
            </a:endParaRPr>
          </a:p>
        </p:txBody>
      </p:sp>
    </p:spTree>
    <p:extLst>
      <p:ext uri="{BB962C8B-B14F-4D97-AF65-F5344CB8AC3E}">
        <p14:creationId xmlns:p14="http://schemas.microsoft.com/office/powerpoint/2010/main" val="3578884211"/>
      </p:ext>
    </p:extLst>
  </p:cSld>
  <p:clrMapOvr>
    <a:masterClrMapping/>
  </p:clrMapOvr>
  <mc:AlternateContent xmlns:mc="http://schemas.openxmlformats.org/markup-compatibility/2006" xmlns:p14="http://schemas.microsoft.com/office/powerpoint/2010/main">
    <mc:Choice Requires="p14">
      <p:transition spd="slow" p14:dur="2000" advTm="103070"/>
    </mc:Choice>
    <mc:Fallback xmlns="">
      <p:transition spd="slow" advTm="10307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2866" name="Rectangle 2"/>
          <p:cNvSpPr>
            <a:spLocks noGrp="1" noChangeArrowheads="1"/>
          </p:cNvSpPr>
          <p:nvPr>
            <p:ph type="title" idx="4294967295"/>
          </p:nvPr>
        </p:nvSpPr>
        <p:spPr>
          <a:xfrm>
            <a:off x="1905000" y="342900"/>
            <a:ext cx="7543800" cy="1143000"/>
          </a:xfrm>
        </p:spPr>
        <p:txBody>
          <a:bodyPr>
            <a:normAutofit fontScale="90000"/>
          </a:bodyPr>
          <a:lstStyle/>
          <a:p>
            <a:pPr>
              <a:defRPr/>
            </a:pPr>
            <a:r>
              <a:rPr lang="en-US" b="1" dirty="0">
                <a:solidFill>
                  <a:schemeClr val="bg1"/>
                </a:solidFill>
              </a:rPr>
              <a:t>Initial Attempts to Solve Problem</a:t>
            </a:r>
          </a:p>
        </p:txBody>
      </p:sp>
      <p:sp>
        <p:nvSpPr>
          <p:cNvPr id="14339" name="Rectangle 3"/>
          <p:cNvSpPr>
            <a:spLocks noGrp="1" noChangeArrowheads="1"/>
          </p:cNvSpPr>
          <p:nvPr>
            <p:ph type="body" idx="4294967295"/>
          </p:nvPr>
        </p:nvSpPr>
        <p:spPr>
          <a:xfrm>
            <a:off x="457200" y="1600200"/>
            <a:ext cx="8229600" cy="4525963"/>
          </a:xfrm>
        </p:spPr>
        <p:txBody>
          <a:bodyPr>
            <a:normAutofit fontScale="92500" lnSpcReduction="20000"/>
          </a:bodyPr>
          <a:lstStyle/>
          <a:p>
            <a:pPr>
              <a:tabLst>
                <a:tab pos="2286000" algn="l"/>
                <a:tab pos="2630488" algn="l"/>
                <a:tab pos="2911475" algn="l"/>
              </a:tabLst>
            </a:pPr>
            <a:r>
              <a:rPr lang="en-US" altLang="ar-SA" dirty="0"/>
              <a:t>Only 2  processes, </a:t>
            </a:r>
            <a:r>
              <a:rPr lang="en-US" altLang="ar-SA" i="1" dirty="0"/>
              <a:t>P</a:t>
            </a:r>
            <a:r>
              <a:rPr lang="en-US" altLang="ar-SA" baseline="-25000" dirty="0"/>
              <a:t>0</a:t>
            </a:r>
            <a:r>
              <a:rPr lang="en-US" altLang="ar-SA" dirty="0"/>
              <a:t> and </a:t>
            </a:r>
            <a:r>
              <a:rPr lang="en-US" altLang="ar-SA" i="1" dirty="0"/>
              <a:t>P</a:t>
            </a:r>
            <a:r>
              <a:rPr lang="en-US" altLang="ar-SA" baseline="-25000" dirty="0"/>
              <a:t>1</a:t>
            </a:r>
          </a:p>
          <a:p>
            <a:pPr>
              <a:tabLst>
                <a:tab pos="2286000" algn="l"/>
                <a:tab pos="2630488" algn="l"/>
                <a:tab pos="2911475" algn="l"/>
              </a:tabLst>
            </a:pPr>
            <a:r>
              <a:rPr lang="en-US" altLang="ar-SA" dirty="0"/>
              <a:t>General structure of process </a:t>
            </a:r>
            <a:r>
              <a:rPr lang="en-US" altLang="ar-SA" i="1" dirty="0"/>
              <a:t>P</a:t>
            </a:r>
            <a:r>
              <a:rPr lang="en-US" altLang="ar-SA" i="1" baseline="-25000" dirty="0"/>
              <a:t>i</a:t>
            </a:r>
            <a:r>
              <a:rPr lang="en-US" altLang="ar-SA" i="1" dirty="0"/>
              <a:t> </a:t>
            </a:r>
            <a:r>
              <a:rPr lang="en-US" altLang="ar-SA" dirty="0"/>
              <a:t>(other process </a:t>
            </a:r>
            <a:r>
              <a:rPr lang="en-US" altLang="ar-SA" i="1" dirty="0" err="1"/>
              <a:t>P</a:t>
            </a:r>
            <a:r>
              <a:rPr lang="en-US" altLang="ar-SA" i="1" baseline="-25000" dirty="0" err="1"/>
              <a:t>j</a:t>
            </a:r>
            <a:r>
              <a:rPr lang="en-US" altLang="ar-SA" dirty="0"/>
              <a:t>)</a:t>
            </a:r>
          </a:p>
          <a:p>
            <a:pPr>
              <a:buFont typeface="Monotype Sorts" pitchFamily="2" charset="2"/>
              <a:buNone/>
              <a:tabLst>
                <a:tab pos="2286000" algn="l"/>
                <a:tab pos="2630488" algn="l"/>
                <a:tab pos="2911475" algn="l"/>
              </a:tabLst>
            </a:pPr>
            <a:r>
              <a:rPr lang="en-US" altLang="ar-SA" dirty="0"/>
              <a:t>		</a:t>
            </a:r>
            <a:r>
              <a:rPr lang="en-US" altLang="ar-SA" b="1" dirty="0"/>
              <a:t>do</a:t>
            </a:r>
            <a:r>
              <a:rPr lang="en-US" altLang="ar-SA" dirty="0"/>
              <a:t> {</a:t>
            </a:r>
            <a:endParaRPr lang="en-US" altLang="ar-SA" b="1" dirty="0"/>
          </a:p>
          <a:p>
            <a:pPr>
              <a:buFont typeface="Monotype Sorts" pitchFamily="2" charset="2"/>
              <a:buNone/>
              <a:tabLst>
                <a:tab pos="2286000" algn="l"/>
                <a:tab pos="2630488" algn="l"/>
                <a:tab pos="2911475" algn="l"/>
              </a:tabLst>
            </a:pPr>
            <a:r>
              <a:rPr lang="en-US" altLang="ar-SA" dirty="0"/>
              <a:t>			</a:t>
            </a:r>
            <a:r>
              <a:rPr lang="en-US" altLang="ar-SA" i="1" dirty="0"/>
              <a:t>entry section</a:t>
            </a:r>
          </a:p>
          <a:p>
            <a:pPr>
              <a:buFont typeface="Monotype Sorts" pitchFamily="2" charset="2"/>
              <a:buNone/>
              <a:tabLst>
                <a:tab pos="2286000" algn="l"/>
                <a:tab pos="2630488" algn="l"/>
                <a:tab pos="2911475" algn="l"/>
              </a:tabLst>
            </a:pPr>
            <a:r>
              <a:rPr lang="en-US" altLang="ar-SA" dirty="0"/>
              <a:t>				critical section</a:t>
            </a:r>
          </a:p>
          <a:p>
            <a:pPr>
              <a:buFont typeface="Monotype Sorts" pitchFamily="2" charset="2"/>
              <a:buNone/>
              <a:tabLst>
                <a:tab pos="2286000" algn="l"/>
                <a:tab pos="2630488" algn="l"/>
                <a:tab pos="2911475" algn="l"/>
              </a:tabLst>
            </a:pPr>
            <a:r>
              <a:rPr lang="en-US" altLang="ar-SA" dirty="0"/>
              <a:t>			</a:t>
            </a:r>
            <a:r>
              <a:rPr lang="en-US" altLang="ar-SA" i="1" dirty="0"/>
              <a:t>exit section</a:t>
            </a:r>
            <a:endParaRPr lang="en-US" altLang="ar-SA" dirty="0"/>
          </a:p>
          <a:p>
            <a:pPr>
              <a:buFont typeface="Monotype Sorts" pitchFamily="2" charset="2"/>
              <a:buNone/>
              <a:tabLst>
                <a:tab pos="2286000" algn="l"/>
                <a:tab pos="2630488" algn="l"/>
                <a:tab pos="2911475" algn="l"/>
              </a:tabLst>
            </a:pPr>
            <a:r>
              <a:rPr lang="en-US" altLang="ar-SA" dirty="0"/>
              <a:t>				remainder section</a:t>
            </a:r>
          </a:p>
          <a:p>
            <a:pPr>
              <a:buFont typeface="Monotype Sorts" pitchFamily="2" charset="2"/>
              <a:buNone/>
              <a:tabLst>
                <a:tab pos="2286000" algn="l"/>
                <a:tab pos="2630488" algn="l"/>
                <a:tab pos="2911475" algn="l"/>
              </a:tabLst>
            </a:pPr>
            <a:r>
              <a:rPr lang="en-US" altLang="ar-SA" dirty="0"/>
              <a:t>		} </a:t>
            </a:r>
            <a:r>
              <a:rPr lang="en-US" altLang="ar-SA" b="1" dirty="0"/>
              <a:t>while (1)</a:t>
            </a:r>
            <a:r>
              <a:rPr lang="en-US" altLang="ar-SA" dirty="0"/>
              <a:t>;</a:t>
            </a:r>
          </a:p>
          <a:p>
            <a:pPr>
              <a:tabLst>
                <a:tab pos="2286000" algn="l"/>
                <a:tab pos="2630488" algn="l"/>
                <a:tab pos="2911475" algn="l"/>
              </a:tabLst>
            </a:pPr>
            <a:r>
              <a:rPr lang="en-US" altLang="ar-SA" dirty="0"/>
              <a:t>Processes may share some common variables to synchronize their actions.</a:t>
            </a:r>
          </a:p>
        </p:txBody>
      </p:sp>
      <p:sp>
        <p:nvSpPr>
          <p:cNvPr id="2" name="Rectangle 1"/>
          <p:cNvSpPr/>
          <p:nvPr/>
        </p:nvSpPr>
        <p:spPr>
          <a:xfrm>
            <a:off x="3124200" y="2971800"/>
            <a:ext cx="2286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8" name="Rectangle 7"/>
          <p:cNvSpPr/>
          <p:nvPr/>
        </p:nvSpPr>
        <p:spPr>
          <a:xfrm>
            <a:off x="3124200" y="3925745"/>
            <a:ext cx="2286000" cy="4572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1720601278"/>
      </p:ext>
    </p:extLst>
  </p:cSld>
  <p:clrMapOvr>
    <a:masterClrMapping/>
  </p:clrMapOvr>
  <mc:AlternateContent xmlns:mc="http://schemas.openxmlformats.org/markup-compatibility/2006" xmlns:p14="http://schemas.microsoft.com/office/powerpoint/2010/main">
    <mc:Choice Requires="p14">
      <p:transition spd="slow" p14:dur="2000" advTm="40259"/>
    </mc:Choice>
    <mc:Fallback xmlns="">
      <p:transition spd="slow" advTm="4025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3890" name="Rectangle 2"/>
          <p:cNvSpPr>
            <a:spLocks noGrp="1" noChangeArrowheads="1"/>
          </p:cNvSpPr>
          <p:nvPr>
            <p:ph type="title" idx="4294967295"/>
          </p:nvPr>
        </p:nvSpPr>
        <p:spPr>
          <a:xfrm>
            <a:off x="0" y="274638"/>
            <a:ext cx="8229600" cy="1143000"/>
          </a:xfrm>
        </p:spPr>
        <p:txBody>
          <a:bodyPr/>
          <a:lstStyle/>
          <a:p>
            <a:pPr>
              <a:defRPr/>
            </a:pPr>
            <a:r>
              <a:rPr lang="en-US" b="1" dirty="0">
                <a:solidFill>
                  <a:schemeClr val="bg1"/>
                </a:solidFill>
              </a:rPr>
              <a:t>Algorithm 1</a:t>
            </a:r>
          </a:p>
        </p:txBody>
      </p:sp>
      <p:sp>
        <p:nvSpPr>
          <p:cNvPr id="15363" name="Rectangle 3"/>
          <p:cNvSpPr>
            <a:spLocks noGrp="1" noChangeArrowheads="1"/>
          </p:cNvSpPr>
          <p:nvPr>
            <p:ph type="body" idx="4294967295"/>
          </p:nvPr>
        </p:nvSpPr>
        <p:spPr>
          <a:xfrm>
            <a:off x="1518009" y="1870076"/>
            <a:ext cx="7029450" cy="4114800"/>
          </a:xfrm>
        </p:spPr>
        <p:txBody>
          <a:bodyPr>
            <a:normAutofit fontScale="77500" lnSpcReduction="20000"/>
          </a:bodyPr>
          <a:lstStyle/>
          <a:p>
            <a:pPr>
              <a:lnSpc>
                <a:spcPct val="90000"/>
              </a:lnSpc>
              <a:tabLst>
                <a:tab pos="2005013" algn="l"/>
                <a:tab pos="2339975" algn="l"/>
                <a:tab pos="2630488" algn="l"/>
              </a:tabLst>
            </a:pPr>
            <a:r>
              <a:rPr lang="en-US" altLang="ar-SA" dirty="0"/>
              <a:t>Shared variables: </a:t>
            </a:r>
          </a:p>
          <a:p>
            <a:pPr lvl="1">
              <a:lnSpc>
                <a:spcPct val="90000"/>
              </a:lnSpc>
              <a:tabLst>
                <a:tab pos="2005013" algn="l"/>
                <a:tab pos="2339975" algn="l"/>
                <a:tab pos="2630488" algn="l"/>
              </a:tabLst>
            </a:pPr>
            <a:r>
              <a:rPr lang="en-US" altLang="ar-SA" b="1" dirty="0" err="1"/>
              <a:t>int</a:t>
            </a:r>
            <a:r>
              <a:rPr lang="en-US" altLang="ar-SA" b="1" dirty="0"/>
              <a:t> turn</a:t>
            </a:r>
            <a:r>
              <a:rPr lang="en-US" altLang="ar-SA" dirty="0"/>
              <a:t>;</a:t>
            </a:r>
            <a:br>
              <a:rPr lang="en-US" altLang="ar-SA" dirty="0"/>
            </a:br>
            <a:r>
              <a:rPr lang="en-US" altLang="ar-SA" dirty="0"/>
              <a:t>initially </a:t>
            </a:r>
            <a:r>
              <a:rPr lang="en-US" altLang="ar-SA" b="1" dirty="0"/>
              <a:t>turn = 0</a:t>
            </a:r>
          </a:p>
          <a:p>
            <a:pPr lvl="1">
              <a:lnSpc>
                <a:spcPct val="90000"/>
              </a:lnSpc>
              <a:tabLst>
                <a:tab pos="2005013" algn="l"/>
                <a:tab pos="2339975" algn="l"/>
                <a:tab pos="2630488" algn="l"/>
              </a:tabLst>
            </a:pPr>
            <a:r>
              <a:rPr lang="en-US" altLang="ar-SA" b="1" dirty="0"/>
              <a:t>turn </a:t>
            </a:r>
            <a:r>
              <a:rPr lang="ar-SA" altLang="ar-SA" b="1" dirty="0">
                <a:cs typeface="Arial" panose="020B0604020202020204" pitchFamily="34" charset="0"/>
              </a:rPr>
              <a:t>=</a:t>
            </a:r>
            <a:r>
              <a:rPr lang="en-US" altLang="ar-SA" b="1" dirty="0"/>
              <a:t> </a:t>
            </a:r>
            <a:r>
              <a:rPr lang="en-US" altLang="ar-SA" b="1" dirty="0" err="1"/>
              <a:t>i</a:t>
            </a:r>
            <a:r>
              <a:rPr lang="en-US" altLang="ar-SA" dirty="0"/>
              <a:t> </a:t>
            </a:r>
            <a:r>
              <a:rPr lang="en-US" altLang="ar-SA" dirty="0">
                <a:sym typeface="Symbol" panose="05050102010706020507" pitchFamily="18" charset="2"/>
              </a:rPr>
              <a:t> </a:t>
            </a:r>
            <a:r>
              <a:rPr lang="en-US" altLang="ar-SA" i="1" dirty="0">
                <a:sym typeface="Symbol" panose="05050102010706020507" pitchFamily="18" charset="2"/>
              </a:rPr>
              <a:t>P</a:t>
            </a:r>
            <a:r>
              <a:rPr lang="en-US" altLang="ar-SA" i="1" baseline="-25000" dirty="0">
                <a:sym typeface="Symbol" panose="05050102010706020507" pitchFamily="18" charset="2"/>
              </a:rPr>
              <a:t>i</a:t>
            </a:r>
            <a:r>
              <a:rPr lang="en-US" altLang="ar-SA" dirty="0">
                <a:sym typeface="Symbol" panose="05050102010706020507" pitchFamily="18" charset="2"/>
              </a:rPr>
              <a:t> can enter its critical section</a:t>
            </a:r>
          </a:p>
          <a:p>
            <a:pPr marL="457200" lvl="1" indent="0">
              <a:lnSpc>
                <a:spcPct val="90000"/>
              </a:lnSpc>
              <a:buNone/>
              <a:tabLst>
                <a:tab pos="2005013" algn="l"/>
                <a:tab pos="2339975" algn="l"/>
                <a:tab pos="2630488" algn="l"/>
              </a:tabLst>
            </a:pPr>
            <a:r>
              <a:rPr lang="en-US" altLang="ar-SA" dirty="0"/>
              <a:t>Process </a:t>
            </a:r>
            <a:r>
              <a:rPr lang="en-US" altLang="ar-SA" i="1" dirty="0"/>
              <a:t>P</a:t>
            </a:r>
            <a:r>
              <a:rPr lang="en-US" altLang="ar-SA" i="1" baseline="-25000" dirty="0"/>
              <a:t>i</a:t>
            </a:r>
            <a:endParaRPr lang="en-US" altLang="ar-SA" dirty="0"/>
          </a:p>
          <a:p>
            <a:pPr>
              <a:lnSpc>
                <a:spcPct val="90000"/>
              </a:lnSpc>
              <a:buFont typeface="Monotype Sorts" pitchFamily="2" charset="2"/>
              <a:buNone/>
              <a:tabLst>
                <a:tab pos="2005013" algn="l"/>
                <a:tab pos="2339975" algn="l"/>
                <a:tab pos="2630488" algn="l"/>
              </a:tabLst>
            </a:pPr>
            <a:r>
              <a:rPr lang="en-US" altLang="ar-SA" dirty="0"/>
              <a:t>		</a:t>
            </a:r>
            <a:r>
              <a:rPr lang="en-US" altLang="ar-SA" b="1" dirty="0"/>
              <a:t>do</a:t>
            </a:r>
            <a:r>
              <a:rPr lang="en-US" altLang="ar-SA" dirty="0"/>
              <a:t> {</a:t>
            </a:r>
          </a:p>
          <a:p>
            <a:pPr>
              <a:lnSpc>
                <a:spcPct val="90000"/>
              </a:lnSpc>
              <a:buFont typeface="Monotype Sorts" pitchFamily="2" charset="2"/>
              <a:buNone/>
              <a:tabLst>
                <a:tab pos="2005013" algn="l"/>
                <a:tab pos="2339975" algn="l"/>
                <a:tab pos="2630488" algn="l"/>
              </a:tabLst>
            </a:pPr>
            <a:r>
              <a:rPr lang="en-US" altLang="ar-SA" dirty="0"/>
              <a:t>			</a:t>
            </a:r>
            <a:r>
              <a:rPr lang="en-US" altLang="ar-SA" b="1" dirty="0"/>
              <a:t>while (turn !=</a:t>
            </a:r>
            <a:r>
              <a:rPr lang="en-US" altLang="ar-SA" b="1" dirty="0">
                <a:sym typeface="Symbol" panose="05050102010706020507" pitchFamily="18" charset="2"/>
              </a:rPr>
              <a:t> </a:t>
            </a:r>
            <a:r>
              <a:rPr lang="en-US" altLang="ar-SA" b="1" dirty="0" err="1">
                <a:sym typeface="Symbol" panose="05050102010706020507" pitchFamily="18" charset="2"/>
              </a:rPr>
              <a:t>i</a:t>
            </a:r>
            <a:r>
              <a:rPr lang="en-US" altLang="ar-SA" b="1" dirty="0">
                <a:sym typeface="Symbol" panose="05050102010706020507" pitchFamily="18" charset="2"/>
              </a:rPr>
              <a:t>) </a:t>
            </a:r>
            <a:r>
              <a:rPr lang="en-US" altLang="ar-SA" dirty="0">
                <a:sym typeface="Symbol" panose="05050102010706020507" pitchFamily="18" charset="2"/>
              </a:rPr>
              <a:t>;</a:t>
            </a:r>
          </a:p>
          <a:p>
            <a:pPr>
              <a:lnSpc>
                <a:spcPct val="90000"/>
              </a:lnSpc>
              <a:buFont typeface="Monotype Sorts" pitchFamily="2" charset="2"/>
              <a:buNone/>
              <a:tabLst>
                <a:tab pos="2005013" algn="l"/>
                <a:tab pos="2339975" algn="l"/>
                <a:tab pos="2630488" algn="l"/>
              </a:tabLst>
            </a:pPr>
            <a:r>
              <a:rPr lang="en-US" altLang="ar-SA" dirty="0">
                <a:sym typeface="Symbol" panose="05050102010706020507" pitchFamily="18" charset="2"/>
              </a:rPr>
              <a:t>				critical section</a:t>
            </a:r>
          </a:p>
          <a:p>
            <a:pPr>
              <a:lnSpc>
                <a:spcPct val="90000"/>
              </a:lnSpc>
              <a:buFont typeface="Monotype Sorts" pitchFamily="2" charset="2"/>
              <a:buNone/>
              <a:tabLst>
                <a:tab pos="2005013" algn="l"/>
                <a:tab pos="2339975" algn="l"/>
                <a:tab pos="2630488" algn="l"/>
              </a:tabLst>
            </a:pPr>
            <a:r>
              <a:rPr lang="en-US" altLang="ar-SA" dirty="0">
                <a:sym typeface="Symbol" panose="05050102010706020507" pitchFamily="18" charset="2"/>
              </a:rPr>
              <a:t>			</a:t>
            </a:r>
            <a:r>
              <a:rPr lang="en-US" altLang="ar-SA" b="1" dirty="0">
                <a:sym typeface="Symbol" panose="05050102010706020507" pitchFamily="18" charset="2"/>
              </a:rPr>
              <a:t>turn = j</a:t>
            </a:r>
            <a:r>
              <a:rPr lang="en-US" altLang="ar-SA" dirty="0">
                <a:sym typeface="Symbol" panose="05050102010706020507" pitchFamily="18" charset="2"/>
              </a:rPr>
              <a:t>;</a:t>
            </a:r>
          </a:p>
          <a:p>
            <a:pPr>
              <a:lnSpc>
                <a:spcPct val="90000"/>
              </a:lnSpc>
              <a:buFont typeface="Monotype Sorts" pitchFamily="2" charset="2"/>
              <a:buNone/>
              <a:tabLst>
                <a:tab pos="2005013" algn="l"/>
                <a:tab pos="2339975" algn="l"/>
                <a:tab pos="2630488" algn="l"/>
              </a:tabLst>
            </a:pPr>
            <a:r>
              <a:rPr lang="en-US" altLang="ar-SA" dirty="0">
                <a:sym typeface="Symbol" panose="05050102010706020507" pitchFamily="18" charset="2"/>
              </a:rPr>
              <a:t>				remainder section</a:t>
            </a:r>
          </a:p>
          <a:p>
            <a:pPr>
              <a:lnSpc>
                <a:spcPct val="90000"/>
              </a:lnSpc>
              <a:buFont typeface="Monotype Sorts" pitchFamily="2" charset="2"/>
              <a:buNone/>
              <a:tabLst>
                <a:tab pos="2005013" algn="l"/>
                <a:tab pos="2339975" algn="l"/>
                <a:tab pos="2630488" algn="l"/>
              </a:tabLst>
            </a:pPr>
            <a:r>
              <a:rPr lang="en-US" altLang="ar-SA" dirty="0">
                <a:sym typeface="Symbol" panose="05050102010706020507" pitchFamily="18" charset="2"/>
              </a:rPr>
              <a:t>		} </a:t>
            </a:r>
            <a:r>
              <a:rPr lang="en-US" altLang="ar-SA" b="1" dirty="0">
                <a:sym typeface="Symbol" panose="05050102010706020507" pitchFamily="18" charset="2"/>
              </a:rPr>
              <a:t>while (1)</a:t>
            </a:r>
            <a:r>
              <a:rPr lang="en-US" altLang="ar-SA" dirty="0">
                <a:sym typeface="Symbol" panose="05050102010706020507" pitchFamily="18" charset="2"/>
              </a:rPr>
              <a:t>;</a:t>
            </a:r>
          </a:p>
          <a:p>
            <a:pPr>
              <a:lnSpc>
                <a:spcPct val="90000"/>
              </a:lnSpc>
              <a:tabLst>
                <a:tab pos="2005013" algn="l"/>
                <a:tab pos="2339975" algn="l"/>
                <a:tab pos="2630488" algn="l"/>
              </a:tabLst>
            </a:pPr>
            <a:r>
              <a:rPr lang="en-US" altLang="ar-SA" dirty="0"/>
              <a:t>Satisfies mutual exclusion, but not progress</a:t>
            </a:r>
          </a:p>
        </p:txBody>
      </p:sp>
      <p:sp>
        <p:nvSpPr>
          <p:cNvPr id="15364" name="Rectangle 4"/>
          <p:cNvSpPr>
            <a:spLocks noChangeArrowheads="1"/>
          </p:cNvSpPr>
          <p:nvPr/>
        </p:nvSpPr>
        <p:spPr bwMode="auto">
          <a:xfrm>
            <a:off x="3381374" y="3400425"/>
            <a:ext cx="2867025" cy="63817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5365" name="Rectangle 5"/>
          <p:cNvSpPr>
            <a:spLocks noChangeArrowheads="1"/>
          </p:cNvSpPr>
          <p:nvPr/>
        </p:nvSpPr>
        <p:spPr bwMode="auto">
          <a:xfrm>
            <a:off x="3886200" y="4428331"/>
            <a:ext cx="1143000" cy="3921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5366" name="Text Box 6"/>
          <p:cNvSpPr txBox="1">
            <a:spLocks noChangeArrowheads="1"/>
          </p:cNvSpPr>
          <p:nvPr/>
        </p:nvSpPr>
        <p:spPr bwMode="auto">
          <a:xfrm>
            <a:off x="5961063" y="617538"/>
            <a:ext cx="25495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5367" name="Text Box 7"/>
          <p:cNvSpPr txBox="1">
            <a:spLocks noChangeArrowheads="1"/>
          </p:cNvSpPr>
          <p:nvPr/>
        </p:nvSpPr>
        <p:spPr bwMode="auto">
          <a:xfrm>
            <a:off x="6073841" y="1436688"/>
            <a:ext cx="3178175" cy="24368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r>
              <a:rPr kumimoji="1" lang="en-US" altLang="ar-SA" b="1" dirty="0"/>
              <a:t>Process P</a:t>
            </a:r>
            <a:r>
              <a:rPr kumimoji="1" lang="en-US" altLang="ar-SA" b="1" baseline="-25000" dirty="0"/>
              <a:t>J</a:t>
            </a:r>
            <a:endParaRPr kumimoji="1" lang="en-US" altLang="ar-SA" b="1" dirty="0"/>
          </a:p>
          <a:p>
            <a:r>
              <a:rPr kumimoji="1" lang="en-US" altLang="ar-SA" b="1" dirty="0"/>
              <a:t>do</a:t>
            </a:r>
            <a:r>
              <a:rPr kumimoji="1" lang="en-US" altLang="ar-SA" dirty="0"/>
              <a:t> {</a:t>
            </a:r>
          </a:p>
          <a:p>
            <a:r>
              <a:rPr kumimoji="1" lang="en-US" altLang="ar-SA" dirty="0"/>
              <a:t>	</a:t>
            </a:r>
            <a:r>
              <a:rPr kumimoji="1" lang="en-US" altLang="ar-SA" b="1" dirty="0"/>
              <a:t>while (turn !=</a:t>
            </a:r>
            <a:r>
              <a:rPr kumimoji="1" lang="en-US" altLang="ar-SA" b="1" dirty="0">
                <a:sym typeface="Symbol" panose="05050102010706020507" pitchFamily="18" charset="2"/>
              </a:rPr>
              <a:t> </a:t>
            </a:r>
            <a:r>
              <a:rPr kumimoji="1" lang="en-US" altLang="ar-SA" b="1" dirty="0">
                <a:cs typeface="Arial" panose="020B0604020202020204" pitchFamily="34" charset="0"/>
                <a:sym typeface="Symbol" panose="05050102010706020507" pitchFamily="18" charset="2"/>
              </a:rPr>
              <a:t>j</a:t>
            </a:r>
            <a:r>
              <a:rPr kumimoji="1" lang="en-US" altLang="ar-SA" b="1" dirty="0">
                <a:sym typeface="Symbol" panose="05050102010706020507" pitchFamily="18" charset="2"/>
              </a:rPr>
              <a:t>) </a:t>
            </a:r>
            <a:r>
              <a:rPr kumimoji="1" lang="en-US" altLang="ar-SA" dirty="0">
                <a:sym typeface="Symbol" panose="05050102010706020507" pitchFamily="18" charset="2"/>
              </a:rPr>
              <a:t>;</a:t>
            </a:r>
          </a:p>
          <a:p>
            <a:r>
              <a:rPr kumimoji="1" lang="en-US" altLang="ar-SA" dirty="0">
                <a:sym typeface="Symbol" panose="05050102010706020507" pitchFamily="18" charset="2"/>
              </a:rPr>
              <a:t>	critical section</a:t>
            </a:r>
          </a:p>
          <a:p>
            <a:r>
              <a:rPr kumimoji="1" lang="en-US" altLang="ar-SA" dirty="0">
                <a:sym typeface="Symbol" panose="05050102010706020507" pitchFamily="18" charset="2"/>
              </a:rPr>
              <a:t>	</a:t>
            </a:r>
            <a:r>
              <a:rPr kumimoji="1" lang="en-US" altLang="ar-SA" b="1" dirty="0">
                <a:sym typeface="Symbol" panose="05050102010706020507" pitchFamily="18" charset="2"/>
              </a:rPr>
              <a:t>turn = </a:t>
            </a:r>
            <a:r>
              <a:rPr kumimoji="1" lang="en-US" altLang="ar-SA" b="1" dirty="0" err="1">
                <a:sym typeface="Symbol" panose="05050102010706020507" pitchFamily="18" charset="2"/>
              </a:rPr>
              <a:t>i</a:t>
            </a:r>
            <a:r>
              <a:rPr kumimoji="1" lang="en-US" altLang="ar-SA" dirty="0">
                <a:sym typeface="Symbol" panose="05050102010706020507" pitchFamily="18" charset="2"/>
              </a:rPr>
              <a:t>;</a:t>
            </a:r>
          </a:p>
          <a:p>
            <a:r>
              <a:rPr kumimoji="1" lang="en-US" altLang="ar-SA" dirty="0">
                <a:sym typeface="Symbol" panose="05050102010706020507" pitchFamily="18" charset="2"/>
              </a:rPr>
              <a:t>	remainder section</a:t>
            </a:r>
          </a:p>
          <a:p>
            <a:r>
              <a:rPr kumimoji="1" lang="en-US" altLang="ar-SA" dirty="0">
                <a:sym typeface="Symbol" panose="05050102010706020507" pitchFamily="18" charset="2"/>
              </a:rPr>
              <a:t>	} </a:t>
            </a:r>
            <a:r>
              <a:rPr kumimoji="1" lang="en-US" altLang="ar-SA" b="1" dirty="0">
                <a:sym typeface="Symbol" panose="05050102010706020507" pitchFamily="18" charset="2"/>
              </a:rPr>
              <a:t>while (1)</a:t>
            </a:r>
            <a:r>
              <a:rPr kumimoji="1" lang="en-US" altLang="ar-SA" dirty="0">
                <a:sym typeface="Symbol" panose="05050102010706020507" pitchFamily="18" charset="2"/>
              </a:rPr>
              <a:t>;</a:t>
            </a:r>
          </a:p>
          <a:p>
            <a:pPr>
              <a:spcBef>
                <a:spcPct val="50000"/>
              </a:spcBef>
            </a:pPr>
            <a:endParaRPr lang="en-US" altLang="ar-SA" dirty="0"/>
          </a:p>
        </p:txBody>
      </p:sp>
      <p:sp>
        <p:nvSpPr>
          <p:cNvPr id="15368" name="Rectangle 8"/>
          <p:cNvSpPr>
            <a:spLocks noChangeArrowheads="1"/>
          </p:cNvSpPr>
          <p:nvPr/>
        </p:nvSpPr>
        <p:spPr bwMode="auto">
          <a:xfrm>
            <a:off x="7010400" y="1951832"/>
            <a:ext cx="1857375" cy="3476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5369" name="Rectangle 9"/>
          <p:cNvSpPr>
            <a:spLocks noChangeArrowheads="1"/>
          </p:cNvSpPr>
          <p:nvPr/>
        </p:nvSpPr>
        <p:spPr bwMode="auto">
          <a:xfrm>
            <a:off x="7010400" y="2536428"/>
            <a:ext cx="1017588" cy="3175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5370" name="Rectangle 10"/>
          <p:cNvSpPr>
            <a:spLocks noChangeArrowheads="1"/>
          </p:cNvSpPr>
          <p:nvPr/>
        </p:nvSpPr>
        <p:spPr bwMode="auto">
          <a:xfrm>
            <a:off x="1669438" y="3048000"/>
            <a:ext cx="5112362" cy="237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Tree>
    <p:extLst>
      <p:ext uri="{BB962C8B-B14F-4D97-AF65-F5344CB8AC3E}">
        <p14:creationId xmlns:p14="http://schemas.microsoft.com/office/powerpoint/2010/main" val="163135852"/>
      </p:ext>
    </p:extLst>
  </p:cSld>
  <p:clrMapOvr>
    <a:masterClrMapping/>
  </p:clrMapOvr>
  <mc:AlternateContent xmlns:mc="http://schemas.openxmlformats.org/markup-compatibility/2006" xmlns:p14="http://schemas.microsoft.com/office/powerpoint/2010/main">
    <mc:Choice Requires="p14">
      <p:transition spd="slow" p14:dur="2000" advTm="84806"/>
    </mc:Choice>
    <mc:Fallback xmlns="">
      <p:transition spd="slow" advTm="8480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8F5AA2-EE0F-FA82-FAFA-04829EA839ED}"/>
              </a:ext>
            </a:extLst>
          </p:cNvPr>
          <p:cNvSpPr>
            <a:spLocks noGrp="1"/>
          </p:cNvSpPr>
          <p:nvPr>
            <p:ph idx="4294967295"/>
          </p:nvPr>
        </p:nvSpPr>
        <p:spPr>
          <a:xfrm>
            <a:off x="990600" y="1600200"/>
            <a:ext cx="8229600" cy="4525963"/>
          </a:xfrm>
        </p:spPr>
        <p:txBody>
          <a:bodyPr>
            <a:normAutofit fontScale="77500" lnSpcReduction="20000"/>
          </a:bodyPr>
          <a:lstStyle/>
          <a:p>
            <a:pPr marL="0" indent="0">
              <a:buNone/>
            </a:pPr>
            <a:r>
              <a:rPr lang="en-US" dirty="0"/>
              <a:t>Test 1</a:t>
            </a:r>
          </a:p>
          <a:p>
            <a:pPr marL="0" indent="0">
              <a:buNone/>
            </a:pPr>
            <a:r>
              <a:rPr lang="en-US" dirty="0"/>
              <a:t>Processor run one instruction from P1 and one instruction from P2. Initial turn = 1</a:t>
            </a:r>
          </a:p>
          <a:p>
            <a:pPr marL="0" indent="0">
              <a:buNone/>
            </a:pPr>
            <a:r>
              <a:rPr lang="en-US" dirty="0"/>
              <a:t>1- P1→enter Critical section CS1</a:t>
            </a:r>
          </a:p>
          <a:p>
            <a:pPr marL="0" indent="0">
              <a:buNone/>
            </a:pPr>
            <a:r>
              <a:rPr lang="en-US" dirty="0"/>
              <a:t>2- P2 →LOOP</a:t>
            </a:r>
          </a:p>
          <a:p>
            <a:pPr marL="0" indent="0">
              <a:buNone/>
            </a:pPr>
            <a:r>
              <a:rPr lang="en-US" dirty="0"/>
              <a:t>3- P1 → exist CS1 and turn = 2</a:t>
            </a:r>
          </a:p>
          <a:p>
            <a:pPr marL="0" indent="0">
              <a:buNone/>
            </a:pPr>
            <a:r>
              <a:rPr lang="en-US" dirty="0"/>
              <a:t>4- P2 can enter CS2</a:t>
            </a:r>
          </a:p>
          <a:p>
            <a:pPr marL="0" indent="0">
              <a:buNone/>
            </a:pPr>
            <a:r>
              <a:rPr lang="en-US" b="1" dirty="0">
                <a:solidFill>
                  <a:srgbClr val="FF0000"/>
                </a:solidFill>
              </a:rPr>
              <a:t>Mutual execution is valid</a:t>
            </a:r>
          </a:p>
          <a:p>
            <a:pPr marL="0" indent="0">
              <a:buNone/>
            </a:pPr>
            <a:r>
              <a:rPr lang="en-US" dirty="0"/>
              <a:t>If P1 in remaining section and P2 finish CS2 and </a:t>
            </a:r>
          </a:p>
          <a:p>
            <a:pPr marL="0" indent="0">
              <a:buNone/>
            </a:pPr>
            <a:r>
              <a:rPr lang="en-US" dirty="0"/>
              <a:t>set turn = 1</a:t>
            </a:r>
          </a:p>
          <a:p>
            <a:pPr marL="0" indent="0">
              <a:buNone/>
            </a:pPr>
            <a:r>
              <a:rPr lang="en-US" dirty="0"/>
              <a:t> if P2 need to enter CS2 it can not enter </a:t>
            </a:r>
          </a:p>
          <a:p>
            <a:pPr marL="0" indent="0">
              <a:buNone/>
            </a:pPr>
            <a:r>
              <a:rPr lang="en-US" dirty="0"/>
              <a:t>Therefore, </a:t>
            </a:r>
            <a:r>
              <a:rPr lang="en-US" b="1" dirty="0">
                <a:solidFill>
                  <a:srgbClr val="FF0000"/>
                </a:solidFill>
              </a:rPr>
              <a:t>Progress is not valid</a:t>
            </a:r>
          </a:p>
        </p:txBody>
      </p:sp>
    </p:spTree>
    <p:extLst>
      <p:ext uri="{BB962C8B-B14F-4D97-AF65-F5344CB8AC3E}">
        <p14:creationId xmlns:p14="http://schemas.microsoft.com/office/powerpoint/2010/main" val="2990590772"/>
      </p:ext>
    </p:extLst>
  </p:cSld>
  <p:clrMapOvr>
    <a:masterClrMapping/>
  </p:clrMapOvr>
  <mc:AlternateContent xmlns:mc="http://schemas.openxmlformats.org/markup-compatibility/2006" xmlns:p14="http://schemas.microsoft.com/office/powerpoint/2010/main">
    <mc:Choice Requires="p14">
      <p:transition spd="slow" p14:dur="2000" advTm="176234"/>
    </mc:Choice>
    <mc:Fallback xmlns="">
      <p:transition spd="slow" advTm="1762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4914" name="Rectangle 2"/>
          <p:cNvSpPr>
            <a:spLocks noGrp="1" noChangeArrowheads="1"/>
          </p:cNvSpPr>
          <p:nvPr>
            <p:ph type="title" idx="4294967295"/>
          </p:nvPr>
        </p:nvSpPr>
        <p:spPr>
          <a:xfrm>
            <a:off x="0" y="274638"/>
            <a:ext cx="8229600" cy="1143000"/>
          </a:xfrm>
        </p:spPr>
        <p:txBody>
          <a:bodyPr/>
          <a:lstStyle/>
          <a:p>
            <a:pPr>
              <a:defRPr/>
            </a:pPr>
            <a:r>
              <a:rPr lang="en-US" dirty="0">
                <a:solidFill>
                  <a:schemeClr val="bg1"/>
                </a:solidFill>
              </a:rPr>
              <a:t>Algorithm 2</a:t>
            </a:r>
          </a:p>
        </p:txBody>
      </p:sp>
      <p:sp>
        <p:nvSpPr>
          <p:cNvPr id="16387" name="Rectangle 3"/>
          <p:cNvSpPr>
            <a:spLocks noGrp="1" noChangeArrowheads="1"/>
          </p:cNvSpPr>
          <p:nvPr>
            <p:ph type="body" idx="4294967295"/>
          </p:nvPr>
        </p:nvSpPr>
        <p:spPr>
          <a:xfrm>
            <a:off x="720725" y="1524000"/>
            <a:ext cx="7029450" cy="4114800"/>
          </a:xfrm>
        </p:spPr>
        <p:txBody>
          <a:bodyPr>
            <a:normAutofit fontScale="70000" lnSpcReduction="20000"/>
          </a:bodyPr>
          <a:lstStyle/>
          <a:p>
            <a:pPr>
              <a:lnSpc>
                <a:spcPct val="90000"/>
              </a:lnSpc>
              <a:tabLst>
                <a:tab pos="2403475" algn="l"/>
                <a:tab pos="2684463" algn="l"/>
                <a:tab pos="2974975" algn="l"/>
              </a:tabLst>
            </a:pPr>
            <a:r>
              <a:rPr lang="en-US" altLang="ar-SA" dirty="0"/>
              <a:t>Shared variables</a:t>
            </a:r>
          </a:p>
          <a:p>
            <a:pPr lvl="1">
              <a:lnSpc>
                <a:spcPct val="90000"/>
              </a:lnSpc>
              <a:tabLst>
                <a:tab pos="2403475" algn="l"/>
                <a:tab pos="2684463" algn="l"/>
                <a:tab pos="2974975" algn="l"/>
              </a:tabLst>
            </a:pPr>
            <a:r>
              <a:rPr lang="en-US" altLang="ar-SA" b="1" dirty="0" err="1"/>
              <a:t>boolean</a:t>
            </a:r>
            <a:r>
              <a:rPr lang="en-US" altLang="ar-SA" b="1" dirty="0"/>
              <a:t> flag[2]</a:t>
            </a:r>
            <a:r>
              <a:rPr lang="en-US" altLang="ar-SA" dirty="0"/>
              <a:t>;</a:t>
            </a:r>
            <a:br>
              <a:rPr lang="en-US" altLang="ar-SA" dirty="0"/>
            </a:br>
            <a:r>
              <a:rPr lang="en-US" altLang="ar-SA" dirty="0"/>
              <a:t>initially </a:t>
            </a:r>
            <a:r>
              <a:rPr lang="en-US" altLang="ar-SA" b="1" dirty="0"/>
              <a:t>flag [0] = flag [1] = false.</a:t>
            </a:r>
          </a:p>
          <a:p>
            <a:pPr lvl="1">
              <a:lnSpc>
                <a:spcPct val="90000"/>
              </a:lnSpc>
              <a:tabLst>
                <a:tab pos="2403475" algn="l"/>
                <a:tab pos="2684463" algn="l"/>
                <a:tab pos="2974975" algn="l"/>
              </a:tabLst>
            </a:pPr>
            <a:r>
              <a:rPr lang="en-US" altLang="ar-SA" b="1" dirty="0"/>
              <a:t>flag [</a:t>
            </a:r>
            <a:r>
              <a:rPr lang="en-US" altLang="ar-SA" b="1" dirty="0" err="1"/>
              <a:t>i</a:t>
            </a:r>
            <a:r>
              <a:rPr lang="en-US" altLang="ar-SA" b="1" dirty="0"/>
              <a:t>] = true</a:t>
            </a:r>
            <a:r>
              <a:rPr lang="en-US" altLang="ar-SA" dirty="0"/>
              <a:t> </a:t>
            </a:r>
            <a:r>
              <a:rPr lang="en-US" altLang="ar-SA" dirty="0">
                <a:sym typeface="Symbol" panose="05050102010706020507" pitchFamily="18" charset="2"/>
              </a:rPr>
              <a:t> </a:t>
            </a:r>
            <a:r>
              <a:rPr lang="en-US" altLang="ar-SA" i="1" dirty="0">
                <a:sym typeface="Symbol" panose="05050102010706020507" pitchFamily="18" charset="2"/>
              </a:rPr>
              <a:t>P</a:t>
            </a:r>
            <a:r>
              <a:rPr lang="en-US" altLang="ar-SA" i="1" baseline="-25000" dirty="0">
                <a:sym typeface="Symbol" panose="05050102010706020507" pitchFamily="18" charset="2"/>
              </a:rPr>
              <a:t>i</a:t>
            </a:r>
          </a:p>
          <a:p>
            <a:pPr lvl="1">
              <a:lnSpc>
                <a:spcPct val="90000"/>
              </a:lnSpc>
              <a:buFont typeface="Monotype Sorts" pitchFamily="2" charset="2"/>
              <a:buNone/>
              <a:tabLst>
                <a:tab pos="2403475" algn="l"/>
                <a:tab pos="2684463" algn="l"/>
                <a:tab pos="2974975" algn="l"/>
              </a:tabLst>
            </a:pPr>
            <a:r>
              <a:rPr lang="en-US" altLang="ar-SA" dirty="0">
                <a:sym typeface="Symbol" panose="05050102010706020507" pitchFamily="18" charset="2"/>
              </a:rPr>
              <a:t>   ready to enter its critical section</a:t>
            </a:r>
          </a:p>
          <a:p>
            <a:pPr>
              <a:lnSpc>
                <a:spcPct val="90000"/>
              </a:lnSpc>
              <a:tabLst>
                <a:tab pos="2403475" algn="l"/>
                <a:tab pos="2684463" algn="l"/>
                <a:tab pos="2974975" algn="l"/>
              </a:tabLst>
            </a:pPr>
            <a:r>
              <a:rPr lang="en-US" altLang="ar-SA" dirty="0"/>
              <a:t>Process </a:t>
            </a:r>
            <a:r>
              <a:rPr lang="en-US" altLang="ar-SA" i="1" dirty="0"/>
              <a:t>P</a:t>
            </a:r>
            <a:r>
              <a:rPr lang="en-US" altLang="ar-SA" i="1" baseline="-25000" dirty="0"/>
              <a:t>i</a:t>
            </a:r>
            <a:endParaRPr lang="en-US" altLang="ar-SA" dirty="0"/>
          </a:p>
          <a:p>
            <a:pPr>
              <a:lnSpc>
                <a:spcPct val="90000"/>
              </a:lnSpc>
              <a:buFont typeface="Monotype Sorts" pitchFamily="2" charset="2"/>
              <a:buNone/>
              <a:tabLst>
                <a:tab pos="2403475" algn="l"/>
                <a:tab pos="2684463" algn="l"/>
                <a:tab pos="2974975" algn="l"/>
                <a:tab pos="3540125" algn="l"/>
              </a:tabLst>
            </a:pPr>
            <a:r>
              <a:rPr lang="en-US" altLang="ar-SA" dirty="0"/>
              <a:t>		</a:t>
            </a:r>
            <a:r>
              <a:rPr lang="en-US" altLang="ar-SA" b="1" dirty="0"/>
              <a:t>do {</a:t>
            </a:r>
          </a:p>
          <a:p>
            <a:pPr>
              <a:lnSpc>
                <a:spcPct val="90000"/>
              </a:lnSpc>
              <a:buFont typeface="Monotype Sorts" pitchFamily="2" charset="2"/>
              <a:buNone/>
              <a:tabLst>
                <a:tab pos="2403475" algn="l"/>
                <a:tab pos="2684463" algn="l"/>
                <a:tab pos="2974975" algn="l"/>
                <a:tab pos="3540125" algn="l"/>
              </a:tabLst>
            </a:pPr>
            <a:r>
              <a:rPr lang="en-US" altLang="ar-SA" b="1" dirty="0"/>
              <a:t>			flag[</a:t>
            </a:r>
            <a:r>
              <a:rPr lang="en-US" altLang="ar-SA" b="1" dirty="0" err="1"/>
              <a:t>i</a:t>
            </a:r>
            <a:r>
              <a:rPr lang="en-US" altLang="ar-SA" b="1" dirty="0"/>
              <a:t>] := true;</a:t>
            </a:r>
            <a:br>
              <a:rPr lang="en-US" altLang="ar-SA" b="1" dirty="0"/>
            </a:br>
            <a:r>
              <a:rPr lang="en-US" altLang="ar-SA" b="1" dirty="0"/>
              <a:t>		while (flag[j]) ;						</a:t>
            </a:r>
            <a:r>
              <a:rPr lang="en-US" altLang="ar-SA" dirty="0"/>
              <a:t>critical section</a:t>
            </a:r>
          </a:p>
          <a:p>
            <a:pPr>
              <a:lnSpc>
                <a:spcPct val="90000"/>
              </a:lnSpc>
              <a:buFont typeface="Monotype Sorts" pitchFamily="2" charset="2"/>
              <a:buNone/>
              <a:tabLst>
                <a:tab pos="2403475" algn="l"/>
                <a:tab pos="2684463" algn="l"/>
                <a:tab pos="2974975" algn="l"/>
                <a:tab pos="3540125" algn="l"/>
              </a:tabLst>
            </a:pPr>
            <a:r>
              <a:rPr lang="en-US" altLang="ar-SA" b="1" dirty="0"/>
              <a:t>			flag [</a:t>
            </a:r>
            <a:r>
              <a:rPr lang="en-US" altLang="ar-SA" b="1" dirty="0" err="1"/>
              <a:t>i</a:t>
            </a:r>
            <a:r>
              <a:rPr lang="en-US" altLang="ar-SA" b="1" dirty="0"/>
              <a:t>] = false;</a:t>
            </a:r>
          </a:p>
          <a:p>
            <a:pPr>
              <a:lnSpc>
                <a:spcPct val="90000"/>
              </a:lnSpc>
              <a:buFont typeface="Monotype Sorts" pitchFamily="2" charset="2"/>
              <a:buNone/>
              <a:tabLst>
                <a:tab pos="2403475" algn="l"/>
                <a:tab pos="2684463" algn="l"/>
                <a:tab pos="2974975" algn="l"/>
                <a:tab pos="3540125" algn="l"/>
              </a:tabLst>
            </a:pPr>
            <a:r>
              <a:rPr lang="en-US" altLang="ar-SA" b="1" dirty="0"/>
              <a:t>				</a:t>
            </a:r>
            <a:r>
              <a:rPr lang="en-US" altLang="ar-SA" dirty="0"/>
              <a:t>remainder section</a:t>
            </a:r>
          </a:p>
          <a:p>
            <a:pPr>
              <a:lnSpc>
                <a:spcPct val="90000"/>
              </a:lnSpc>
              <a:buFont typeface="Monotype Sorts" pitchFamily="2" charset="2"/>
              <a:buNone/>
              <a:tabLst>
                <a:tab pos="2403475" algn="l"/>
                <a:tab pos="2684463" algn="l"/>
                <a:tab pos="2974975" algn="l"/>
                <a:tab pos="3540125" algn="l"/>
              </a:tabLst>
            </a:pPr>
            <a:r>
              <a:rPr lang="en-US" altLang="ar-SA" b="1" dirty="0"/>
              <a:t>		} while (1);</a:t>
            </a:r>
          </a:p>
          <a:p>
            <a:pPr>
              <a:lnSpc>
                <a:spcPct val="90000"/>
              </a:lnSpc>
              <a:tabLst>
                <a:tab pos="2403475" algn="l"/>
                <a:tab pos="2684463" algn="l"/>
                <a:tab pos="2974975" algn="l"/>
              </a:tabLst>
            </a:pPr>
            <a:r>
              <a:rPr lang="en-US" altLang="ar-SA" dirty="0"/>
              <a:t>Satisfies mutual exclusion, but not progress requirement.</a:t>
            </a:r>
          </a:p>
        </p:txBody>
      </p:sp>
      <p:sp>
        <p:nvSpPr>
          <p:cNvPr id="16390" name="Text Box 7"/>
          <p:cNvSpPr txBox="1">
            <a:spLocks noChangeArrowheads="1"/>
          </p:cNvSpPr>
          <p:nvPr/>
        </p:nvSpPr>
        <p:spPr bwMode="auto">
          <a:xfrm>
            <a:off x="5643563" y="1065212"/>
            <a:ext cx="3500437" cy="297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r>
              <a:rPr kumimoji="1" lang="en-US" altLang="ar-SA" dirty="0"/>
              <a:t>Process </a:t>
            </a:r>
            <a:r>
              <a:rPr kumimoji="1" lang="en-US" altLang="ar-SA" i="1" dirty="0" err="1"/>
              <a:t>Pj</a:t>
            </a:r>
            <a:endParaRPr kumimoji="1" lang="en-US" altLang="ar-SA" dirty="0"/>
          </a:p>
          <a:p>
            <a:r>
              <a:rPr kumimoji="1" lang="en-US" altLang="ar-SA" b="1" dirty="0"/>
              <a:t>do {</a:t>
            </a:r>
          </a:p>
          <a:p>
            <a:r>
              <a:rPr kumimoji="1" lang="en-US" altLang="ar-SA" b="1" dirty="0"/>
              <a:t>	flag[j] := true;</a:t>
            </a:r>
            <a:br>
              <a:rPr kumimoji="1" lang="en-US" altLang="ar-SA" b="1" dirty="0"/>
            </a:br>
            <a:r>
              <a:rPr kumimoji="1" lang="en-US" altLang="ar-SA" b="1" dirty="0"/>
              <a:t>	while (flag[</a:t>
            </a:r>
            <a:r>
              <a:rPr kumimoji="1" lang="en-US" altLang="ar-SA" b="1" dirty="0" err="1"/>
              <a:t>i</a:t>
            </a:r>
            <a:r>
              <a:rPr kumimoji="1" lang="en-US" altLang="ar-SA" b="1" dirty="0"/>
              <a:t>]) ;			</a:t>
            </a:r>
            <a:r>
              <a:rPr kumimoji="1" lang="en-US" altLang="ar-SA" dirty="0"/>
              <a:t>critical section</a:t>
            </a:r>
          </a:p>
          <a:p>
            <a:r>
              <a:rPr kumimoji="1" lang="en-US" altLang="ar-SA" b="1" dirty="0"/>
              <a:t>	flag [j] = false;</a:t>
            </a:r>
          </a:p>
          <a:p>
            <a:r>
              <a:rPr kumimoji="1" lang="en-US" altLang="ar-SA" b="1" dirty="0"/>
              <a:t>				</a:t>
            </a:r>
            <a:r>
              <a:rPr kumimoji="1" lang="en-US" altLang="ar-SA" dirty="0"/>
              <a:t>remainder section</a:t>
            </a:r>
          </a:p>
          <a:p>
            <a:r>
              <a:rPr kumimoji="1" lang="en-US" altLang="ar-SA" b="1" dirty="0"/>
              <a:t>} while (1);</a:t>
            </a:r>
          </a:p>
          <a:p>
            <a:pPr>
              <a:spcBef>
                <a:spcPct val="50000"/>
              </a:spcBef>
            </a:pPr>
            <a:endParaRPr lang="en-US" altLang="ar-SA" dirty="0"/>
          </a:p>
        </p:txBody>
      </p:sp>
      <p:sp>
        <p:nvSpPr>
          <p:cNvPr id="16393" name="Rectangle 10"/>
          <p:cNvSpPr>
            <a:spLocks noChangeArrowheads="1"/>
          </p:cNvSpPr>
          <p:nvPr/>
        </p:nvSpPr>
        <p:spPr bwMode="auto">
          <a:xfrm>
            <a:off x="5704682" y="1098967"/>
            <a:ext cx="3265487" cy="2932113"/>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6394" name="Rectangle 11"/>
          <p:cNvSpPr>
            <a:spLocks noChangeArrowheads="1"/>
          </p:cNvSpPr>
          <p:nvPr/>
        </p:nvSpPr>
        <p:spPr bwMode="auto">
          <a:xfrm>
            <a:off x="1393825" y="2974975"/>
            <a:ext cx="4659313" cy="2598738"/>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1" name="Rectangle 10"/>
          <p:cNvSpPr/>
          <p:nvPr/>
        </p:nvSpPr>
        <p:spPr>
          <a:xfrm>
            <a:off x="6053138" y="1690272"/>
            <a:ext cx="2481262" cy="51794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2" name="Rectangle 11"/>
          <p:cNvSpPr/>
          <p:nvPr/>
        </p:nvSpPr>
        <p:spPr>
          <a:xfrm>
            <a:off x="6205538" y="2457035"/>
            <a:ext cx="2481262" cy="3623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3" name="Rectangle 12"/>
          <p:cNvSpPr/>
          <p:nvPr/>
        </p:nvSpPr>
        <p:spPr>
          <a:xfrm>
            <a:off x="3149692" y="3464096"/>
            <a:ext cx="2481262" cy="49413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
        <p:nvSpPr>
          <p:cNvPr id="14" name="Rectangle 13"/>
          <p:cNvSpPr/>
          <p:nvPr/>
        </p:nvSpPr>
        <p:spPr>
          <a:xfrm>
            <a:off x="3331369" y="4276041"/>
            <a:ext cx="2481262" cy="25485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spTree>
    <p:extLst>
      <p:ext uri="{BB962C8B-B14F-4D97-AF65-F5344CB8AC3E}">
        <p14:creationId xmlns:p14="http://schemas.microsoft.com/office/powerpoint/2010/main" val="554074087"/>
      </p:ext>
    </p:extLst>
  </p:cSld>
  <p:clrMapOvr>
    <a:masterClrMapping/>
  </p:clrMapOvr>
  <mc:AlternateContent xmlns:mc="http://schemas.openxmlformats.org/markup-compatibility/2006" xmlns:p14="http://schemas.microsoft.com/office/powerpoint/2010/main">
    <mc:Choice Requires="p14">
      <p:transition spd="slow" p14:dur="2000" advTm="127806"/>
    </mc:Choice>
    <mc:Fallback xmlns="">
      <p:transition spd="slow" advTm="12780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157C8EC-8618-220C-5422-A0753401976B}"/>
              </a:ext>
            </a:extLst>
          </p:cNvPr>
          <p:cNvSpPr txBox="1"/>
          <p:nvPr/>
        </p:nvSpPr>
        <p:spPr>
          <a:xfrm>
            <a:off x="1219200" y="1828800"/>
            <a:ext cx="7467600" cy="3194721"/>
          </a:xfrm>
          <a:prstGeom prst="rect">
            <a:avLst/>
          </a:prstGeom>
          <a:noFill/>
        </p:spPr>
        <p:txBody>
          <a:bodyPr wrap="square" rtlCol="0">
            <a:spAutoFit/>
          </a:bodyPr>
          <a:lstStyle/>
          <a:p>
            <a:pPr>
              <a:lnSpc>
                <a:spcPct val="90000"/>
              </a:lnSpc>
              <a:buFont typeface="Monotype Sorts" pitchFamily="2" charset="2"/>
              <a:buNone/>
              <a:tabLst>
                <a:tab pos="2403475" algn="l"/>
                <a:tab pos="2684463" algn="l"/>
                <a:tab pos="2974975" algn="l"/>
                <a:tab pos="3540125" algn="l"/>
              </a:tabLst>
            </a:pPr>
            <a:r>
              <a:rPr lang="en-US" altLang="ar-SA" sz="2800" b="1" dirty="0"/>
              <a:t>Initial flag[1] = false and flag[2]=false</a:t>
            </a:r>
          </a:p>
          <a:p>
            <a:pPr>
              <a:lnSpc>
                <a:spcPct val="90000"/>
              </a:lnSpc>
              <a:buFont typeface="Monotype Sorts" pitchFamily="2" charset="2"/>
              <a:buNone/>
              <a:tabLst>
                <a:tab pos="2403475" algn="l"/>
                <a:tab pos="2684463" algn="l"/>
                <a:tab pos="2974975" algn="l"/>
                <a:tab pos="3540125" algn="l"/>
              </a:tabLst>
            </a:pPr>
            <a:r>
              <a:rPr lang="en-US" altLang="ar-SA" sz="2800" b="1" dirty="0"/>
              <a:t>T1: flag[</a:t>
            </a:r>
            <a:r>
              <a:rPr lang="en-US" altLang="ar-SA" sz="2800" b="1" dirty="0" err="1"/>
              <a:t>i</a:t>
            </a:r>
            <a:r>
              <a:rPr lang="en-US" altLang="ar-SA" sz="2800" b="1" dirty="0"/>
              <a:t>] := true;</a:t>
            </a:r>
            <a:br>
              <a:rPr lang="en-US" altLang="ar-SA" sz="2800" b="1" dirty="0"/>
            </a:br>
            <a:r>
              <a:rPr lang="en-US" altLang="ar-SA" sz="2800" b="1" dirty="0"/>
              <a:t>T2: flag[j] := true;</a:t>
            </a:r>
          </a:p>
          <a:p>
            <a:pPr>
              <a:lnSpc>
                <a:spcPct val="90000"/>
              </a:lnSpc>
              <a:buFont typeface="Monotype Sorts" pitchFamily="2" charset="2"/>
              <a:buNone/>
              <a:tabLst>
                <a:tab pos="2403475" algn="l"/>
                <a:tab pos="2684463" algn="l"/>
                <a:tab pos="2974975" algn="l"/>
                <a:tab pos="3540125" algn="l"/>
              </a:tabLst>
            </a:pPr>
            <a:r>
              <a:rPr lang="en-US" altLang="ar-SA" sz="2800" b="1" dirty="0"/>
              <a:t>T3: while (flag[j]) ;</a:t>
            </a:r>
          </a:p>
          <a:p>
            <a:pPr>
              <a:lnSpc>
                <a:spcPct val="90000"/>
              </a:lnSpc>
              <a:tabLst>
                <a:tab pos="2403475" algn="l"/>
                <a:tab pos="2684463" algn="l"/>
                <a:tab pos="2974975" algn="l"/>
                <a:tab pos="3540125" algn="l"/>
              </a:tabLst>
            </a:pPr>
            <a:r>
              <a:rPr lang="en-US" altLang="ar-SA" sz="2800" b="1" dirty="0"/>
              <a:t>T4: while (flag[</a:t>
            </a:r>
            <a:r>
              <a:rPr lang="en-US" altLang="ar-SA" sz="2800" b="1" dirty="0" err="1"/>
              <a:t>i</a:t>
            </a:r>
            <a:r>
              <a:rPr lang="en-US" altLang="ar-SA" sz="2800" b="1" dirty="0"/>
              <a:t>]) ;</a:t>
            </a:r>
          </a:p>
          <a:p>
            <a:pPr>
              <a:lnSpc>
                <a:spcPct val="90000"/>
              </a:lnSpc>
              <a:buFont typeface="Monotype Sorts" pitchFamily="2" charset="2"/>
              <a:buNone/>
              <a:tabLst>
                <a:tab pos="2403475" algn="l"/>
                <a:tab pos="2684463" algn="l"/>
                <a:tab pos="2974975" algn="l"/>
                <a:tab pos="3540125" algn="l"/>
              </a:tabLst>
            </a:pPr>
            <a:r>
              <a:rPr lang="en-US" altLang="ar-SA" sz="2800" b="1" dirty="0"/>
              <a:t>T5: P1 → LOOP</a:t>
            </a:r>
          </a:p>
          <a:p>
            <a:pPr>
              <a:lnSpc>
                <a:spcPct val="90000"/>
              </a:lnSpc>
              <a:buFont typeface="Monotype Sorts" pitchFamily="2" charset="2"/>
              <a:buNone/>
              <a:tabLst>
                <a:tab pos="2403475" algn="l"/>
                <a:tab pos="2684463" algn="l"/>
                <a:tab pos="2974975" algn="l"/>
                <a:tab pos="3540125" algn="l"/>
              </a:tabLst>
            </a:pPr>
            <a:r>
              <a:rPr lang="en-US" altLang="ar-SA" sz="2800" b="1" dirty="0"/>
              <a:t>T6: P2 → LOOP</a:t>
            </a:r>
          </a:p>
          <a:p>
            <a:pPr>
              <a:lnSpc>
                <a:spcPct val="90000"/>
              </a:lnSpc>
              <a:buFont typeface="Monotype Sorts" pitchFamily="2" charset="2"/>
              <a:buNone/>
              <a:tabLst>
                <a:tab pos="2403475" algn="l"/>
                <a:tab pos="2684463" algn="l"/>
                <a:tab pos="2974975" algn="l"/>
                <a:tab pos="3540125" algn="l"/>
              </a:tabLst>
            </a:pPr>
            <a:r>
              <a:rPr lang="en-US" sz="2800" b="1" dirty="0">
                <a:solidFill>
                  <a:srgbClr val="FF0000"/>
                </a:solidFill>
              </a:rPr>
              <a:t>Progress is not valid</a:t>
            </a:r>
            <a:endParaRPr lang="en-US" sz="2800" dirty="0">
              <a:solidFill>
                <a:srgbClr val="FF0000"/>
              </a:solidFill>
            </a:endParaRPr>
          </a:p>
        </p:txBody>
      </p:sp>
    </p:spTree>
    <p:extLst>
      <p:ext uri="{BB962C8B-B14F-4D97-AF65-F5344CB8AC3E}">
        <p14:creationId xmlns:p14="http://schemas.microsoft.com/office/powerpoint/2010/main" val="4256278004"/>
      </p:ext>
    </p:extLst>
  </p:cSld>
  <p:clrMapOvr>
    <a:masterClrMapping/>
  </p:clrMapOvr>
  <mc:AlternateContent xmlns:mc="http://schemas.openxmlformats.org/markup-compatibility/2006" xmlns:p14="http://schemas.microsoft.com/office/powerpoint/2010/main">
    <mc:Choice Requires="p14">
      <p:transition spd="slow" p14:dur="2000" advTm="128245"/>
    </mc:Choice>
    <mc:Fallback xmlns="">
      <p:transition spd="slow" advTm="12824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1666" name="Rectangle 2"/>
          <p:cNvSpPr>
            <a:spLocks noGrp="1" noChangeArrowheads="1"/>
          </p:cNvSpPr>
          <p:nvPr>
            <p:ph type="title" idx="4294967295"/>
          </p:nvPr>
        </p:nvSpPr>
        <p:spPr>
          <a:xfrm>
            <a:off x="914400" y="381000"/>
            <a:ext cx="8229600" cy="1143000"/>
          </a:xfrm>
        </p:spPr>
        <p:txBody>
          <a:bodyPr/>
          <a:lstStyle/>
          <a:p>
            <a:pPr>
              <a:defRPr/>
            </a:pPr>
            <a:r>
              <a:rPr lang="en-US" b="1" dirty="0">
                <a:solidFill>
                  <a:schemeClr val="bg1"/>
                </a:solidFill>
              </a:rPr>
              <a:t>Peterson’s Solution</a:t>
            </a:r>
          </a:p>
        </p:txBody>
      </p:sp>
      <p:sp>
        <p:nvSpPr>
          <p:cNvPr id="17411" name="Rectangle 3"/>
          <p:cNvSpPr>
            <a:spLocks noGrp="1" noChangeArrowheads="1"/>
          </p:cNvSpPr>
          <p:nvPr>
            <p:ph type="body" idx="4294967295"/>
          </p:nvPr>
        </p:nvSpPr>
        <p:spPr>
          <a:xfrm>
            <a:off x="1262856" y="1600200"/>
            <a:ext cx="6618288" cy="4376738"/>
          </a:xfrm>
        </p:spPr>
        <p:txBody>
          <a:bodyPr>
            <a:normAutofit fontScale="85000" lnSpcReduction="20000"/>
          </a:bodyPr>
          <a:lstStyle/>
          <a:p>
            <a:pPr>
              <a:lnSpc>
                <a:spcPct val="90000"/>
              </a:lnSpc>
              <a:tabLst>
                <a:tab pos="744538" algn="l"/>
                <a:tab pos="1025525" algn="l"/>
                <a:tab pos="1260475" algn="l"/>
              </a:tabLst>
            </a:pPr>
            <a:r>
              <a:rPr lang="en-US" altLang="ar-SA" dirty="0"/>
              <a:t>Two process solution</a:t>
            </a:r>
          </a:p>
          <a:p>
            <a:pPr>
              <a:lnSpc>
                <a:spcPct val="90000"/>
              </a:lnSpc>
              <a:tabLst>
                <a:tab pos="744538" algn="l"/>
                <a:tab pos="1025525" algn="l"/>
                <a:tab pos="1260475" algn="l"/>
              </a:tabLst>
            </a:pPr>
            <a:r>
              <a:rPr lang="en-US" altLang="ar-SA" dirty="0"/>
              <a:t>Assume that the LOAD and STORE instructions are atomic; that is, cannot be interrupted.</a:t>
            </a:r>
          </a:p>
          <a:p>
            <a:pPr>
              <a:lnSpc>
                <a:spcPct val="90000"/>
              </a:lnSpc>
              <a:tabLst>
                <a:tab pos="744538" algn="l"/>
                <a:tab pos="1025525" algn="l"/>
                <a:tab pos="1260475" algn="l"/>
              </a:tabLst>
            </a:pPr>
            <a:r>
              <a:rPr lang="en-US" altLang="ar-SA" dirty="0"/>
              <a:t>The two processes share two variables:</a:t>
            </a:r>
          </a:p>
          <a:p>
            <a:pPr lvl="1">
              <a:lnSpc>
                <a:spcPct val="90000"/>
              </a:lnSpc>
              <a:tabLst>
                <a:tab pos="744538" algn="l"/>
                <a:tab pos="1025525" algn="l"/>
                <a:tab pos="1260475" algn="l"/>
              </a:tabLst>
            </a:pPr>
            <a:r>
              <a:rPr lang="en-US" altLang="ar-SA" dirty="0"/>
              <a:t>int</a:t>
            </a:r>
            <a:r>
              <a:rPr lang="en-US" altLang="ar-SA" dirty="0">
                <a:solidFill>
                  <a:srgbClr val="FF0000"/>
                </a:solidFill>
              </a:rPr>
              <a:t> turn</a:t>
            </a:r>
            <a:r>
              <a:rPr lang="en-US" altLang="ar-SA" dirty="0"/>
              <a:t>; </a:t>
            </a:r>
          </a:p>
          <a:p>
            <a:pPr lvl="1">
              <a:lnSpc>
                <a:spcPct val="90000"/>
              </a:lnSpc>
              <a:tabLst>
                <a:tab pos="744538" algn="l"/>
                <a:tab pos="1025525" algn="l"/>
                <a:tab pos="1260475" algn="l"/>
              </a:tabLst>
            </a:pPr>
            <a:r>
              <a:rPr lang="en-US" altLang="ar-SA" dirty="0"/>
              <a:t>Boolean </a:t>
            </a:r>
            <a:r>
              <a:rPr lang="en-US" altLang="ar-SA" dirty="0">
                <a:solidFill>
                  <a:srgbClr val="FF0000"/>
                </a:solidFill>
              </a:rPr>
              <a:t>flag[2]</a:t>
            </a:r>
          </a:p>
          <a:p>
            <a:pPr>
              <a:lnSpc>
                <a:spcPct val="90000"/>
              </a:lnSpc>
              <a:tabLst>
                <a:tab pos="744538" algn="l"/>
                <a:tab pos="1025525" algn="l"/>
                <a:tab pos="1260475" algn="l"/>
              </a:tabLst>
            </a:pPr>
            <a:r>
              <a:rPr lang="en-US" altLang="ar-SA" dirty="0"/>
              <a:t>The variable </a:t>
            </a:r>
            <a:r>
              <a:rPr lang="en-US" altLang="ar-SA" dirty="0">
                <a:solidFill>
                  <a:srgbClr val="FF0000"/>
                </a:solidFill>
              </a:rPr>
              <a:t>turn</a:t>
            </a:r>
            <a:r>
              <a:rPr lang="en-US" altLang="ar-SA" dirty="0"/>
              <a:t> indicates whose turn it is to enter the critical section.  </a:t>
            </a:r>
          </a:p>
          <a:p>
            <a:pPr>
              <a:lnSpc>
                <a:spcPct val="90000"/>
              </a:lnSpc>
              <a:tabLst>
                <a:tab pos="744538" algn="l"/>
                <a:tab pos="1025525" algn="l"/>
                <a:tab pos="1260475" algn="l"/>
              </a:tabLst>
            </a:pPr>
            <a:r>
              <a:rPr lang="en-US" altLang="ar-SA" dirty="0"/>
              <a:t>The </a:t>
            </a:r>
            <a:r>
              <a:rPr lang="en-US" altLang="ar-SA" dirty="0">
                <a:solidFill>
                  <a:srgbClr val="FF0000"/>
                </a:solidFill>
              </a:rPr>
              <a:t>flag</a:t>
            </a:r>
            <a:r>
              <a:rPr lang="en-US" altLang="ar-SA" dirty="0"/>
              <a:t> array is used to indicate if a process is ready to enter the critical section. </a:t>
            </a:r>
            <a:r>
              <a:rPr lang="en-US" altLang="ar-SA" dirty="0">
                <a:solidFill>
                  <a:srgbClr val="FF0000"/>
                </a:solidFill>
              </a:rPr>
              <a:t>flag[</a:t>
            </a:r>
            <a:r>
              <a:rPr lang="en-US" altLang="ar-SA" dirty="0" err="1">
                <a:solidFill>
                  <a:srgbClr val="FF0000"/>
                </a:solidFill>
              </a:rPr>
              <a:t>i</a:t>
            </a:r>
            <a:r>
              <a:rPr lang="en-US" altLang="ar-SA" dirty="0">
                <a:solidFill>
                  <a:srgbClr val="FF0000"/>
                </a:solidFill>
              </a:rPr>
              <a:t>] </a:t>
            </a:r>
            <a:r>
              <a:rPr lang="en-US" altLang="ar-SA" dirty="0"/>
              <a:t>= true implies that process </a:t>
            </a:r>
            <a:r>
              <a:rPr lang="en-US" altLang="ar-SA" dirty="0">
                <a:solidFill>
                  <a:srgbClr val="0000FF"/>
                </a:solidFill>
              </a:rPr>
              <a:t>P</a:t>
            </a:r>
            <a:r>
              <a:rPr lang="en-US" altLang="ar-SA" baseline="-25000" dirty="0">
                <a:solidFill>
                  <a:srgbClr val="0000FF"/>
                </a:solidFill>
              </a:rPr>
              <a:t>i</a:t>
            </a:r>
            <a:r>
              <a:rPr lang="en-US" altLang="ar-SA" dirty="0"/>
              <a:t> is ready!</a:t>
            </a:r>
          </a:p>
        </p:txBody>
      </p:sp>
    </p:spTree>
    <p:extLst>
      <p:ext uri="{BB962C8B-B14F-4D97-AF65-F5344CB8AC3E}">
        <p14:creationId xmlns:p14="http://schemas.microsoft.com/office/powerpoint/2010/main" val="1966362502"/>
      </p:ext>
    </p:extLst>
  </p:cSld>
  <p:clrMapOvr>
    <a:masterClrMapping/>
  </p:clrMapOvr>
  <mc:AlternateContent xmlns:mc="http://schemas.openxmlformats.org/markup-compatibility/2006" xmlns:p14="http://schemas.microsoft.com/office/powerpoint/2010/main">
    <mc:Choice Requires="p14">
      <p:transition spd="slow" p14:dur="2000" advTm="84692"/>
    </mc:Choice>
    <mc:Fallback xmlns="">
      <p:transition spd="slow" advTm="8469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9986" name="Rectangle 2"/>
          <p:cNvSpPr>
            <a:spLocks noGrp="1" noChangeArrowheads="1"/>
          </p:cNvSpPr>
          <p:nvPr>
            <p:ph type="title" idx="4294967295"/>
          </p:nvPr>
        </p:nvSpPr>
        <p:spPr>
          <a:xfrm>
            <a:off x="0" y="274638"/>
            <a:ext cx="8229600" cy="1143000"/>
          </a:xfrm>
        </p:spPr>
        <p:txBody>
          <a:bodyPr/>
          <a:lstStyle/>
          <a:p>
            <a:pPr>
              <a:defRPr/>
            </a:pPr>
            <a:r>
              <a:rPr lang="en-US" b="1" dirty="0">
                <a:solidFill>
                  <a:schemeClr val="bg1"/>
                </a:solidFill>
              </a:rPr>
              <a:t>Algorithm 3</a:t>
            </a:r>
            <a:endParaRPr lang="en-US" b="1" baseline="-25000" dirty="0">
              <a:solidFill>
                <a:schemeClr val="bg1"/>
              </a:solidFill>
            </a:endParaRPr>
          </a:p>
        </p:txBody>
      </p:sp>
      <p:sp>
        <p:nvSpPr>
          <p:cNvPr id="18435" name="Rectangle 3"/>
          <p:cNvSpPr>
            <a:spLocks noGrp="1" noChangeArrowheads="1"/>
          </p:cNvSpPr>
          <p:nvPr>
            <p:ph type="body" idx="4294967295"/>
          </p:nvPr>
        </p:nvSpPr>
        <p:spPr>
          <a:xfrm>
            <a:off x="457200" y="1538288"/>
            <a:ext cx="6672263" cy="4413250"/>
          </a:xfrm>
        </p:spPr>
        <p:txBody>
          <a:bodyPr/>
          <a:lstStyle/>
          <a:p>
            <a:pPr marL="0">
              <a:lnSpc>
                <a:spcPct val="80000"/>
              </a:lnSpc>
              <a:buFont typeface="Monotype Sorts" pitchFamily="2" charset="2"/>
              <a:buNone/>
            </a:pPr>
            <a:r>
              <a:rPr kumimoji="1" lang="en-US" altLang="ar-SA" sz="1800" dirty="0">
                <a:solidFill>
                  <a:srgbClr val="0000FF"/>
                </a:solidFill>
                <a:latin typeface="Helvetica" panose="020B0604020202020204" pitchFamily="34" charset="0"/>
              </a:rPr>
              <a:t>Process </a:t>
            </a:r>
            <a:r>
              <a:rPr kumimoji="1" lang="en-US" altLang="ar-SA" sz="1800" dirty="0" err="1">
                <a:solidFill>
                  <a:srgbClr val="0000FF"/>
                </a:solidFill>
                <a:latin typeface="Helvetica" panose="020B0604020202020204" pitchFamily="34" charset="0"/>
              </a:rPr>
              <a:t>i</a:t>
            </a:r>
            <a:r>
              <a:rPr kumimoji="1" lang="en-US" altLang="ar-SA" sz="1800" dirty="0">
                <a:solidFill>
                  <a:srgbClr val="0000FF"/>
                </a:solidFill>
                <a:latin typeface="Helvetica" panose="020B0604020202020204" pitchFamily="34" charset="0"/>
              </a:rPr>
              <a:t>	</a:t>
            </a:r>
          </a:p>
          <a:p>
            <a:pPr marL="0">
              <a:lnSpc>
                <a:spcPct val="80000"/>
              </a:lnSpc>
              <a:buFont typeface="Monotype Sorts" pitchFamily="2" charset="2"/>
              <a:buNone/>
            </a:pPr>
            <a:r>
              <a:rPr kumimoji="1" lang="en-US" altLang="ar-SA" sz="1800" dirty="0">
                <a:solidFill>
                  <a:srgbClr val="0000FF"/>
                </a:solidFill>
                <a:latin typeface="Helvetica" panose="020B0604020202020204" pitchFamily="34" charset="0"/>
              </a:rPr>
              <a:t>do {</a:t>
            </a:r>
          </a:p>
          <a:p>
            <a:pPr marL="0">
              <a:lnSpc>
                <a:spcPct val="80000"/>
              </a:lnSpc>
              <a:buFont typeface="Monotype Sorts" pitchFamily="2" charset="2"/>
              <a:buNone/>
            </a:pPr>
            <a:r>
              <a:rPr kumimoji="1" lang="en-US" altLang="ar-SA" sz="1800" dirty="0">
                <a:solidFill>
                  <a:srgbClr val="0000FF"/>
                </a:solidFill>
                <a:latin typeface="Helvetica" panose="020B0604020202020204" pitchFamily="34" charset="0"/>
              </a:rPr>
              <a:t>               flag[</a:t>
            </a:r>
            <a:r>
              <a:rPr kumimoji="1" lang="en-US" altLang="ar-SA" sz="1800" dirty="0" err="1">
                <a:solidFill>
                  <a:srgbClr val="0000FF"/>
                </a:solidFill>
                <a:latin typeface="Helvetica" panose="020B0604020202020204" pitchFamily="34" charset="0"/>
              </a:rPr>
              <a:t>i</a:t>
            </a:r>
            <a:r>
              <a:rPr kumimoji="1" lang="en-US" altLang="ar-SA" sz="1800" dirty="0">
                <a:solidFill>
                  <a:srgbClr val="0000FF"/>
                </a:solidFill>
                <a:latin typeface="Helvetica" panose="020B0604020202020204" pitchFamily="34" charset="0"/>
              </a:rPr>
              <a:t>] = TRUE;</a:t>
            </a:r>
          </a:p>
          <a:p>
            <a:pPr marL="0">
              <a:lnSpc>
                <a:spcPct val="80000"/>
              </a:lnSpc>
              <a:buFont typeface="Monotype Sorts" pitchFamily="2" charset="2"/>
              <a:buNone/>
            </a:pPr>
            <a:r>
              <a:rPr kumimoji="1" lang="en-US" altLang="ar-SA" sz="1800" dirty="0">
                <a:solidFill>
                  <a:srgbClr val="0000FF"/>
                </a:solidFill>
                <a:latin typeface="Helvetica" panose="020B0604020202020204" pitchFamily="34" charset="0"/>
              </a:rPr>
              <a:t>               turn = j;</a:t>
            </a:r>
          </a:p>
          <a:p>
            <a:pPr marL="0">
              <a:lnSpc>
                <a:spcPct val="80000"/>
              </a:lnSpc>
              <a:buFont typeface="Monotype Sorts" pitchFamily="2" charset="2"/>
              <a:buNone/>
            </a:pPr>
            <a:r>
              <a:rPr kumimoji="1" lang="en-US" altLang="ar-SA" sz="1800" dirty="0">
                <a:solidFill>
                  <a:srgbClr val="0000FF"/>
                </a:solidFill>
                <a:latin typeface="Helvetica" panose="020B0604020202020204" pitchFamily="34" charset="0"/>
              </a:rPr>
              <a:t>               while ( flag[j] &amp;&amp; turn == j);</a:t>
            </a:r>
          </a:p>
          <a:p>
            <a:pPr marL="0">
              <a:lnSpc>
                <a:spcPct val="80000"/>
              </a:lnSpc>
              <a:buFont typeface="Monotype Sorts" pitchFamily="2" charset="2"/>
              <a:buNone/>
            </a:pPr>
            <a:endParaRPr kumimoji="1" lang="en-US" altLang="ar-SA" sz="1800" dirty="0">
              <a:solidFill>
                <a:srgbClr val="0000FF"/>
              </a:solidFill>
              <a:latin typeface="Helvetica" panose="020B0604020202020204" pitchFamily="34" charset="0"/>
            </a:endParaRPr>
          </a:p>
          <a:p>
            <a:pPr marL="0">
              <a:lnSpc>
                <a:spcPct val="80000"/>
              </a:lnSpc>
              <a:buFont typeface="Monotype Sorts" pitchFamily="2" charset="2"/>
              <a:buNone/>
            </a:pPr>
            <a:r>
              <a:rPr kumimoji="1" lang="en-US" altLang="ar-SA" sz="1800" dirty="0">
                <a:solidFill>
                  <a:srgbClr val="0000FF"/>
                </a:solidFill>
                <a:latin typeface="Helvetica" panose="020B0604020202020204" pitchFamily="34" charset="0"/>
              </a:rPr>
              <a:t>                     CRITICAL SECTION</a:t>
            </a:r>
          </a:p>
          <a:p>
            <a:pPr marL="0">
              <a:lnSpc>
                <a:spcPct val="80000"/>
              </a:lnSpc>
              <a:buFont typeface="Monotype Sorts" pitchFamily="2" charset="2"/>
              <a:buNone/>
            </a:pPr>
            <a:endParaRPr kumimoji="1" lang="en-US" altLang="ar-SA" sz="1800" dirty="0">
              <a:solidFill>
                <a:srgbClr val="0000FF"/>
              </a:solidFill>
              <a:latin typeface="Helvetica" panose="020B0604020202020204" pitchFamily="34" charset="0"/>
            </a:endParaRPr>
          </a:p>
          <a:p>
            <a:pPr marL="0">
              <a:lnSpc>
                <a:spcPct val="80000"/>
              </a:lnSpc>
              <a:buFont typeface="Monotype Sorts" pitchFamily="2" charset="2"/>
              <a:buNone/>
            </a:pPr>
            <a:r>
              <a:rPr kumimoji="1" lang="en-US" altLang="ar-SA" sz="1800" dirty="0">
                <a:solidFill>
                  <a:srgbClr val="0000FF"/>
                </a:solidFill>
                <a:latin typeface="Helvetica" panose="020B0604020202020204" pitchFamily="34" charset="0"/>
              </a:rPr>
              <a:t>               flag[</a:t>
            </a:r>
            <a:r>
              <a:rPr kumimoji="1" lang="en-US" altLang="ar-SA" sz="1800" dirty="0" err="1">
                <a:solidFill>
                  <a:srgbClr val="0000FF"/>
                </a:solidFill>
                <a:latin typeface="Helvetica" panose="020B0604020202020204" pitchFamily="34" charset="0"/>
              </a:rPr>
              <a:t>i</a:t>
            </a:r>
            <a:r>
              <a:rPr kumimoji="1" lang="en-US" altLang="ar-SA" sz="1800" dirty="0">
                <a:solidFill>
                  <a:srgbClr val="0000FF"/>
                </a:solidFill>
                <a:latin typeface="Helvetica" panose="020B0604020202020204" pitchFamily="34" charset="0"/>
              </a:rPr>
              <a:t>] = FALSE;</a:t>
            </a:r>
          </a:p>
          <a:p>
            <a:pPr marL="0">
              <a:lnSpc>
                <a:spcPct val="80000"/>
              </a:lnSpc>
              <a:buFont typeface="Monotype Sorts" pitchFamily="2" charset="2"/>
              <a:buNone/>
            </a:pPr>
            <a:endParaRPr kumimoji="1" lang="en-US" altLang="ar-SA" sz="1800" dirty="0">
              <a:solidFill>
                <a:srgbClr val="0000FF"/>
              </a:solidFill>
              <a:latin typeface="Helvetica" panose="020B0604020202020204" pitchFamily="34" charset="0"/>
            </a:endParaRPr>
          </a:p>
          <a:p>
            <a:pPr marL="0">
              <a:lnSpc>
                <a:spcPct val="80000"/>
              </a:lnSpc>
              <a:buFont typeface="Monotype Sorts" pitchFamily="2" charset="2"/>
              <a:buNone/>
            </a:pPr>
            <a:r>
              <a:rPr kumimoji="1" lang="en-US" altLang="ar-SA" sz="1800" dirty="0">
                <a:solidFill>
                  <a:srgbClr val="0000FF"/>
                </a:solidFill>
                <a:latin typeface="Helvetica" panose="020B0604020202020204" pitchFamily="34" charset="0"/>
              </a:rPr>
              <a:t>                       REMAINDER SECTION</a:t>
            </a:r>
          </a:p>
          <a:p>
            <a:pPr marL="0">
              <a:lnSpc>
                <a:spcPct val="80000"/>
              </a:lnSpc>
              <a:buFont typeface="Monotype Sorts" pitchFamily="2" charset="2"/>
              <a:buNone/>
            </a:pPr>
            <a:endParaRPr kumimoji="1" lang="en-US" altLang="ar-SA" sz="1800" dirty="0">
              <a:solidFill>
                <a:srgbClr val="0000FF"/>
              </a:solidFill>
              <a:latin typeface="Helvetica" panose="020B0604020202020204" pitchFamily="34" charset="0"/>
            </a:endParaRPr>
          </a:p>
          <a:p>
            <a:pPr marL="0">
              <a:lnSpc>
                <a:spcPct val="80000"/>
              </a:lnSpc>
              <a:buFont typeface="Monotype Sorts" pitchFamily="2" charset="2"/>
              <a:buNone/>
            </a:pPr>
            <a:r>
              <a:rPr kumimoji="1" lang="en-US" altLang="ar-SA" sz="1800" dirty="0">
                <a:solidFill>
                  <a:srgbClr val="0000FF"/>
                </a:solidFill>
                <a:latin typeface="Helvetica" panose="020B0604020202020204" pitchFamily="34" charset="0"/>
              </a:rPr>
              <a:t>          } while (TRUE);</a:t>
            </a:r>
          </a:p>
          <a:p>
            <a:pPr>
              <a:lnSpc>
                <a:spcPct val="80000"/>
              </a:lnSpc>
              <a:buFont typeface="Monotype Sorts" pitchFamily="2" charset="2"/>
              <a:buNone/>
            </a:pPr>
            <a:endParaRPr lang="en-US" altLang="ar-SA" sz="1600" dirty="0">
              <a:solidFill>
                <a:srgbClr val="0000FF"/>
              </a:solidFill>
            </a:endParaRPr>
          </a:p>
          <a:p>
            <a:pPr>
              <a:lnSpc>
                <a:spcPct val="80000"/>
              </a:lnSpc>
              <a:buFont typeface="Monotype Sorts" pitchFamily="2" charset="2"/>
              <a:buNone/>
            </a:pPr>
            <a:r>
              <a:rPr lang="en-US" altLang="ar-SA" sz="1600" dirty="0">
                <a:solidFill>
                  <a:srgbClr val="0000FF"/>
                </a:solidFill>
              </a:rPr>
              <a:t>	</a:t>
            </a:r>
            <a:endParaRPr lang="en-US" altLang="ar-SA" sz="1400" dirty="0">
              <a:solidFill>
                <a:srgbClr val="0000FF"/>
              </a:solidFill>
            </a:endParaRPr>
          </a:p>
        </p:txBody>
      </p:sp>
      <p:sp>
        <p:nvSpPr>
          <p:cNvPr id="18436" name="Rectangle 5"/>
          <p:cNvSpPr>
            <a:spLocks noChangeArrowheads="1"/>
          </p:cNvSpPr>
          <p:nvPr/>
        </p:nvSpPr>
        <p:spPr bwMode="auto">
          <a:xfrm>
            <a:off x="1447800" y="1905000"/>
            <a:ext cx="2878138" cy="9826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8437" name="Rectangle 6"/>
          <p:cNvSpPr>
            <a:spLocks noChangeArrowheads="1"/>
          </p:cNvSpPr>
          <p:nvPr/>
        </p:nvSpPr>
        <p:spPr bwMode="auto">
          <a:xfrm>
            <a:off x="1398921" y="3596481"/>
            <a:ext cx="1727200" cy="508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8438" name="Text Box 7"/>
          <p:cNvSpPr txBox="1">
            <a:spLocks noChangeArrowheads="1"/>
          </p:cNvSpPr>
          <p:nvPr/>
        </p:nvSpPr>
        <p:spPr bwMode="auto">
          <a:xfrm>
            <a:off x="5029200" y="1538288"/>
            <a:ext cx="3860800" cy="462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r>
              <a:rPr kumimoji="1" lang="en-US" altLang="ar-SA" dirty="0">
                <a:solidFill>
                  <a:srgbClr val="0000FF"/>
                </a:solidFill>
              </a:rPr>
              <a:t>Process J</a:t>
            </a:r>
          </a:p>
          <a:p>
            <a:r>
              <a:rPr kumimoji="1" lang="en-US" altLang="ar-SA" dirty="0">
                <a:solidFill>
                  <a:srgbClr val="0000FF"/>
                </a:solidFill>
              </a:rPr>
              <a:t>do {</a:t>
            </a:r>
          </a:p>
          <a:p>
            <a:r>
              <a:rPr kumimoji="1" lang="en-US" altLang="ar-SA" dirty="0">
                <a:solidFill>
                  <a:srgbClr val="0000FF"/>
                </a:solidFill>
              </a:rPr>
              <a:t>               flag[j] = TRUE;</a:t>
            </a:r>
          </a:p>
          <a:p>
            <a:r>
              <a:rPr kumimoji="1" lang="en-US" altLang="ar-SA" dirty="0">
                <a:solidFill>
                  <a:srgbClr val="0000FF"/>
                </a:solidFill>
              </a:rPr>
              <a:t>               turn = </a:t>
            </a:r>
            <a:r>
              <a:rPr kumimoji="1" lang="en-US" altLang="ar-SA" dirty="0" err="1">
                <a:solidFill>
                  <a:srgbClr val="0000FF"/>
                </a:solidFill>
              </a:rPr>
              <a:t>i</a:t>
            </a:r>
            <a:r>
              <a:rPr kumimoji="1" lang="en-US" altLang="ar-SA" dirty="0">
                <a:solidFill>
                  <a:srgbClr val="0000FF"/>
                </a:solidFill>
              </a:rPr>
              <a:t>;</a:t>
            </a:r>
          </a:p>
          <a:p>
            <a:r>
              <a:rPr kumimoji="1" lang="en-US" altLang="ar-SA" dirty="0">
                <a:solidFill>
                  <a:srgbClr val="0000FF"/>
                </a:solidFill>
              </a:rPr>
              <a:t>               while ( flag[</a:t>
            </a:r>
            <a:r>
              <a:rPr kumimoji="1" lang="en-US" altLang="ar-SA" dirty="0" err="1">
                <a:solidFill>
                  <a:srgbClr val="0000FF"/>
                </a:solidFill>
              </a:rPr>
              <a:t>i</a:t>
            </a:r>
            <a:r>
              <a:rPr kumimoji="1" lang="en-US" altLang="ar-SA" dirty="0">
                <a:solidFill>
                  <a:srgbClr val="0000FF"/>
                </a:solidFill>
              </a:rPr>
              <a:t>] &amp;&amp; turn == </a:t>
            </a:r>
            <a:r>
              <a:rPr kumimoji="1" lang="en-US" altLang="ar-SA" dirty="0" err="1">
                <a:solidFill>
                  <a:srgbClr val="0000FF"/>
                </a:solidFill>
              </a:rPr>
              <a:t>i</a:t>
            </a:r>
            <a:r>
              <a:rPr kumimoji="1" lang="en-US" altLang="ar-SA" dirty="0">
                <a:solidFill>
                  <a:srgbClr val="0000FF"/>
                </a:solidFill>
              </a:rPr>
              <a:t>);</a:t>
            </a:r>
          </a:p>
          <a:p>
            <a:endParaRPr kumimoji="1" lang="en-US" altLang="ar-SA" dirty="0">
              <a:solidFill>
                <a:srgbClr val="0000FF"/>
              </a:solidFill>
            </a:endParaRPr>
          </a:p>
          <a:p>
            <a:r>
              <a:rPr kumimoji="1" lang="en-US" altLang="ar-SA" dirty="0">
                <a:solidFill>
                  <a:srgbClr val="0000FF"/>
                </a:solidFill>
              </a:rPr>
              <a:t>                     CRITICAL SECTION</a:t>
            </a:r>
          </a:p>
          <a:p>
            <a:endParaRPr kumimoji="1" lang="en-US" altLang="ar-SA" dirty="0">
              <a:solidFill>
                <a:srgbClr val="0000FF"/>
              </a:solidFill>
            </a:endParaRPr>
          </a:p>
          <a:p>
            <a:r>
              <a:rPr kumimoji="1" lang="en-US" altLang="ar-SA" dirty="0">
                <a:solidFill>
                  <a:srgbClr val="0000FF"/>
                </a:solidFill>
              </a:rPr>
              <a:t>               flag[j] = FALSE;</a:t>
            </a:r>
          </a:p>
          <a:p>
            <a:endParaRPr kumimoji="1" lang="en-US" altLang="ar-SA" dirty="0">
              <a:solidFill>
                <a:srgbClr val="0000FF"/>
              </a:solidFill>
            </a:endParaRPr>
          </a:p>
          <a:p>
            <a:r>
              <a:rPr kumimoji="1" lang="en-US" altLang="ar-SA" dirty="0">
                <a:solidFill>
                  <a:srgbClr val="0000FF"/>
                </a:solidFill>
              </a:rPr>
              <a:t>               REMAINDER SECTION</a:t>
            </a:r>
          </a:p>
          <a:p>
            <a:endParaRPr kumimoji="1" lang="en-US" altLang="ar-SA" dirty="0">
              <a:solidFill>
                <a:srgbClr val="0000FF"/>
              </a:solidFill>
            </a:endParaRPr>
          </a:p>
          <a:p>
            <a:r>
              <a:rPr kumimoji="1" lang="en-US" altLang="ar-SA" dirty="0">
                <a:solidFill>
                  <a:srgbClr val="0000FF"/>
                </a:solidFill>
              </a:rPr>
              <a:t>          } while (TRUE);</a:t>
            </a:r>
          </a:p>
          <a:p>
            <a:endParaRPr kumimoji="1" lang="en-US" altLang="ar-SA" dirty="0">
              <a:solidFill>
                <a:srgbClr val="0000FF"/>
              </a:solidFill>
            </a:endParaRPr>
          </a:p>
          <a:p>
            <a:r>
              <a:rPr kumimoji="1" lang="en-US" altLang="ar-SA" dirty="0">
                <a:solidFill>
                  <a:srgbClr val="0000FF"/>
                </a:solidFill>
              </a:rPr>
              <a:t>	</a:t>
            </a:r>
          </a:p>
          <a:p>
            <a:pPr>
              <a:spcBef>
                <a:spcPct val="50000"/>
              </a:spcBef>
            </a:pPr>
            <a:endParaRPr lang="en-US" altLang="ar-SA" dirty="0"/>
          </a:p>
        </p:txBody>
      </p:sp>
      <p:sp>
        <p:nvSpPr>
          <p:cNvPr id="18439" name="Rectangle 8"/>
          <p:cNvSpPr>
            <a:spLocks noChangeArrowheads="1"/>
          </p:cNvSpPr>
          <p:nvPr/>
        </p:nvSpPr>
        <p:spPr bwMode="auto">
          <a:xfrm>
            <a:off x="5848350" y="2105025"/>
            <a:ext cx="2916238" cy="8985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18440" name="Rectangle 9"/>
          <p:cNvSpPr>
            <a:spLocks noChangeArrowheads="1"/>
          </p:cNvSpPr>
          <p:nvPr/>
        </p:nvSpPr>
        <p:spPr bwMode="auto">
          <a:xfrm>
            <a:off x="5834063" y="3743325"/>
            <a:ext cx="1887537" cy="4937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Tree>
    <p:extLst>
      <p:ext uri="{BB962C8B-B14F-4D97-AF65-F5344CB8AC3E}">
        <p14:creationId xmlns:p14="http://schemas.microsoft.com/office/powerpoint/2010/main" val="871037977"/>
      </p:ext>
    </p:extLst>
  </p:cSld>
  <p:clrMapOvr>
    <a:masterClrMapping/>
  </p:clrMapOvr>
  <mc:AlternateContent xmlns:mc="http://schemas.openxmlformats.org/markup-compatibility/2006" xmlns:p14="http://schemas.microsoft.com/office/powerpoint/2010/main">
    <mc:Choice Requires="p14">
      <p:transition spd="slow" p14:dur="2000" advTm="206484"/>
    </mc:Choice>
    <mc:Fallback xmlns="">
      <p:transition spd="slow" advTm="20648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0034" name="Rectangle 2"/>
          <p:cNvSpPr>
            <a:spLocks noGrp="1" noChangeArrowheads="1"/>
          </p:cNvSpPr>
          <p:nvPr>
            <p:ph type="title" idx="4294967295"/>
          </p:nvPr>
        </p:nvSpPr>
        <p:spPr>
          <a:xfrm>
            <a:off x="363538" y="329407"/>
            <a:ext cx="8229600" cy="1143000"/>
          </a:xfrm>
        </p:spPr>
        <p:txBody>
          <a:bodyPr/>
          <a:lstStyle/>
          <a:p>
            <a:pPr>
              <a:defRPr/>
            </a:pPr>
            <a:r>
              <a:rPr lang="en-US" b="1" dirty="0">
                <a:solidFill>
                  <a:schemeClr val="bg1"/>
                </a:solidFill>
              </a:rPr>
              <a:t>Bakery Algorithm</a:t>
            </a:r>
          </a:p>
        </p:txBody>
      </p:sp>
      <p:sp>
        <p:nvSpPr>
          <p:cNvPr id="19459" name="Rectangle 3"/>
          <p:cNvSpPr>
            <a:spLocks noGrp="1" noChangeArrowheads="1"/>
          </p:cNvSpPr>
          <p:nvPr>
            <p:ph type="body" idx="4294967295"/>
          </p:nvPr>
        </p:nvSpPr>
        <p:spPr>
          <a:xfrm>
            <a:off x="1143000" y="2133600"/>
            <a:ext cx="7029450" cy="4114800"/>
          </a:xfrm>
        </p:spPr>
        <p:txBody>
          <a:bodyPr>
            <a:normAutofit fontScale="92500" lnSpcReduction="20000"/>
          </a:bodyPr>
          <a:lstStyle/>
          <a:p>
            <a:r>
              <a:rPr lang="en-US" altLang="ar-SA" dirty="0"/>
              <a:t>Before entering its critical section, process receives a number. Holder of the smallest number enters the critical section.</a:t>
            </a:r>
          </a:p>
          <a:p>
            <a:r>
              <a:rPr lang="en-US" altLang="ar-SA" dirty="0"/>
              <a:t>If processes </a:t>
            </a:r>
            <a:r>
              <a:rPr lang="en-US" altLang="ar-SA" i="1" dirty="0"/>
              <a:t>P</a:t>
            </a:r>
            <a:r>
              <a:rPr lang="en-US" altLang="ar-SA" i="1" baseline="-25000" dirty="0"/>
              <a:t>i</a:t>
            </a:r>
            <a:r>
              <a:rPr lang="en-US" altLang="ar-SA" dirty="0"/>
              <a:t> and </a:t>
            </a:r>
            <a:r>
              <a:rPr lang="en-US" altLang="ar-SA" i="1" dirty="0" err="1"/>
              <a:t>P</a:t>
            </a:r>
            <a:r>
              <a:rPr lang="en-US" altLang="ar-SA" i="1" baseline="-25000" dirty="0" err="1"/>
              <a:t>j</a:t>
            </a:r>
            <a:r>
              <a:rPr lang="en-US" altLang="ar-SA" dirty="0"/>
              <a:t> receive the same number, if </a:t>
            </a:r>
            <a:r>
              <a:rPr lang="en-US" altLang="ar-SA" i="1" dirty="0" err="1"/>
              <a:t>i</a:t>
            </a:r>
            <a:r>
              <a:rPr lang="en-US" altLang="ar-SA" dirty="0"/>
              <a:t> &lt; </a:t>
            </a:r>
            <a:r>
              <a:rPr lang="en-US" altLang="ar-SA" i="1" dirty="0"/>
              <a:t>j</a:t>
            </a:r>
            <a:r>
              <a:rPr lang="en-US" altLang="ar-SA" dirty="0"/>
              <a:t>, then </a:t>
            </a:r>
            <a:r>
              <a:rPr lang="en-US" altLang="ar-SA" i="1" dirty="0"/>
              <a:t>P</a:t>
            </a:r>
            <a:r>
              <a:rPr lang="en-US" altLang="ar-SA" i="1" baseline="-25000" dirty="0"/>
              <a:t>i</a:t>
            </a:r>
            <a:r>
              <a:rPr lang="en-US" altLang="ar-SA" dirty="0"/>
              <a:t> is served first; else </a:t>
            </a:r>
            <a:r>
              <a:rPr lang="en-US" altLang="ar-SA" i="1" dirty="0" err="1"/>
              <a:t>P</a:t>
            </a:r>
            <a:r>
              <a:rPr lang="en-US" altLang="ar-SA" i="1" baseline="-25000" dirty="0" err="1"/>
              <a:t>j</a:t>
            </a:r>
            <a:r>
              <a:rPr lang="en-US" altLang="ar-SA" dirty="0"/>
              <a:t> is served first.</a:t>
            </a:r>
          </a:p>
          <a:p>
            <a:r>
              <a:rPr lang="en-US" altLang="ar-SA" dirty="0"/>
              <a:t>The numbering scheme always generates numbers in increasing order of enumeration; i.e., 1,2,3,3,3,3,4,5...</a:t>
            </a:r>
          </a:p>
        </p:txBody>
      </p:sp>
      <p:sp>
        <p:nvSpPr>
          <p:cNvPr id="19460" name="Text Box 4"/>
          <p:cNvSpPr txBox="1">
            <a:spLocks noChangeArrowheads="1"/>
          </p:cNvSpPr>
          <p:nvPr/>
        </p:nvSpPr>
        <p:spPr bwMode="auto">
          <a:xfrm>
            <a:off x="838200" y="1509713"/>
            <a:ext cx="36401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pPr>
              <a:spcBef>
                <a:spcPct val="50000"/>
              </a:spcBef>
            </a:pPr>
            <a:r>
              <a:rPr lang="en-US" altLang="ar-SA" sz="2000" dirty="0"/>
              <a:t>Critical section for n processes</a:t>
            </a:r>
          </a:p>
        </p:txBody>
      </p:sp>
    </p:spTree>
    <p:extLst>
      <p:ext uri="{BB962C8B-B14F-4D97-AF65-F5344CB8AC3E}">
        <p14:creationId xmlns:p14="http://schemas.microsoft.com/office/powerpoint/2010/main" val="2131950718"/>
      </p:ext>
    </p:extLst>
  </p:cSld>
  <p:clrMapOvr>
    <a:masterClrMapping/>
  </p:clrMapOvr>
  <mc:AlternateContent xmlns:mc="http://schemas.openxmlformats.org/markup-compatibility/2006" xmlns:p14="http://schemas.microsoft.com/office/powerpoint/2010/main">
    <mc:Choice Requires="p14">
      <p:transition spd="slow" p14:dur="2000" advTm="178690"/>
    </mc:Choice>
    <mc:Fallback xmlns="">
      <p:transition spd="slow" advTm="17869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1058" name="Rectangle 2"/>
          <p:cNvSpPr>
            <a:spLocks noGrp="1" noChangeArrowheads="1"/>
          </p:cNvSpPr>
          <p:nvPr>
            <p:ph type="title" idx="4294967295"/>
          </p:nvPr>
        </p:nvSpPr>
        <p:spPr>
          <a:xfrm>
            <a:off x="457200" y="304800"/>
            <a:ext cx="8229600" cy="1143000"/>
          </a:xfrm>
        </p:spPr>
        <p:txBody>
          <a:bodyPr/>
          <a:lstStyle/>
          <a:p>
            <a:pPr>
              <a:defRPr/>
            </a:pPr>
            <a:r>
              <a:rPr lang="en-US" dirty="0">
                <a:solidFill>
                  <a:schemeClr val="bg1"/>
                </a:solidFill>
              </a:rPr>
              <a:t>Bakery Algorithm </a:t>
            </a:r>
          </a:p>
        </p:txBody>
      </p:sp>
      <p:sp>
        <p:nvSpPr>
          <p:cNvPr id="20483" name="Rectangle 3"/>
          <p:cNvSpPr>
            <a:spLocks noGrp="1" noChangeArrowheads="1"/>
          </p:cNvSpPr>
          <p:nvPr>
            <p:ph type="body" idx="4294967295"/>
          </p:nvPr>
        </p:nvSpPr>
        <p:spPr>
          <a:xfrm>
            <a:off x="609600" y="1524000"/>
            <a:ext cx="8229600" cy="4525963"/>
          </a:xfrm>
        </p:spPr>
        <p:txBody>
          <a:bodyPr>
            <a:normAutofit fontScale="92500" lnSpcReduction="20000"/>
          </a:bodyPr>
          <a:lstStyle/>
          <a:p>
            <a:pPr>
              <a:tabLst>
                <a:tab pos="1316038" algn="l"/>
                <a:tab pos="1714500" algn="l"/>
              </a:tabLst>
            </a:pPr>
            <a:r>
              <a:rPr lang="en-US" altLang="ar-SA" dirty="0"/>
              <a:t>Notation &lt;</a:t>
            </a:r>
            <a:r>
              <a:rPr lang="en-US" altLang="ar-SA" dirty="0">
                <a:sym typeface="Symbol" panose="05050102010706020507" pitchFamily="18" charset="2"/>
              </a:rPr>
              <a:t> lexicographical order (ticket #, process id #)</a:t>
            </a:r>
          </a:p>
          <a:p>
            <a:pPr lvl="1">
              <a:tabLst>
                <a:tab pos="1316038" algn="l"/>
                <a:tab pos="1714500" algn="l"/>
              </a:tabLst>
            </a:pPr>
            <a:r>
              <a:rPr lang="en-US" altLang="ar-SA" dirty="0"/>
              <a:t>(</a:t>
            </a:r>
            <a:r>
              <a:rPr lang="en-US" altLang="ar-SA" i="1" dirty="0" err="1"/>
              <a:t>a,b</a:t>
            </a:r>
            <a:r>
              <a:rPr lang="en-US" altLang="ar-SA" dirty="0"/>
              <a:t>) &lt; (</a:t>
            </a:r>
            <a:r>
              <a:rPr lang="en-US" altLang="ar-SA" i="1" dirty="0" err="1"/>
              <a:t>c,d</a:t>
            </a:r>
            <a:r>
              <a:rPr lang="en-US" altLang="ar-SA" dirty="0"/>
              <a:t>) if </a:t>
            </a:r>
            <a:r>
              <a:rPr lang="en-US" altLang="ar-SA" i="1" dirty="0"/>
              <a:t>a</a:t>
            </a:r>
            <a:r>
              <a:rPr lang="en-US" altLang="ar-SA" dirty="0"/>
              <a:t> &lt; </a:t>
            </a:r>
            <a:r>
              <a:rPr lang="en-US" altLang="ar-SA" i="1" dirty="0"/>
              <a:t>c</a:t>
            </a:r>
            <a:r>
              <a:rPr lang="en-US" altLang="ar-SA" dirty="0"/>
              <a:t> or if </a:t>
            </a:r>
            <a:r>
              <a:rPr lang="en-US" altLang="ar-SA" i="1" dirty="0"/>
              <a:t>a</a:t>
            </a:r>
            <a:r>
              <a:rPr lang="en-US" altLang="ar-SA" dirty="0"/>
              <a:t> = </a:t>
            </a:r>
            <a:r>
              <a:rPr lang="en-US" altLang="ar-SA" i="1" dirty="0"/>
              <a:t>c</a:t>
            </a:r>
            <a:r>
              <a:rPr lang="en-US" altLang="ar-SA" dirty="0"/>
              <a:t> and </a:t>
            </a:r>
            <a:r>
              <a:rPr lang="en-US" altLang="ar-SA" i="1" dirty="0"/>
              <a:t>b </a:t>
            </a:r>
            <a:r>
              <a:rPr lang="en-US" altLang="ar-SA" dirty="0"/>
              <a:t>&lt; </a:t>
            </a:r>
            <a:r>
              <a:rPr lang="en-US" altLang="ar-SA" i="1" dirty="0"/>
              <a:t>d</a:t>
            </a:r>
            <a:endParaRPr lang="en-US" altLang="ar-SA" dirty="0"/>
          </a:p>
          <a:p>
            <a:pPr lvl="1">
              <a:tabLst>
                <a:tab pos="1316038" algn="l"/>
                <a:tab pos="1714500" algn="l"/>
              </a:tabLst>
            </a:pPr>
            <a:r>
              <a:rPr lang="en-US" altLang="ar-SA" dirty="0"/>
              <a:t>max (</a:t>
            </a:r>
            <a:r>
              <a:rPr lang="en-US" altLang="ar-SA" i="1" dirty="0"/>
              <a:t>a</a:t>
            </a:r>
            <a:r>
              <a:rPr lang="en-US" altLang="ar-SA" i="1" baseline="-25000" dirty="0"/>
              <a:t>0</a:t>
            </a:r>
            <a:r>
              <a:rPr lang="en-US" altLang="ar-SA" dirty="0"/>
              <a:t>,…, </a:t>
            </a:r>
            <a:r>
              <a:rPr lang="en-US" altLang="ar-SA" i="1" dirty="0"/>
              <a:t>a</a:t>
            </a:r>
            <a:r>
              <a:rPr lang="en-US" altLang="ar-SA" i="1" baseline="-25000" dirty="0"/>
              <a:t>n</a:t>
            </a:r>
            <a:r>
              <a:rPr lang="en-US" altLang="ar-SA" baseline="-25000" dirty="0"/>
              <a:t>-1</a:t>
            </a:r>
            <a:r>
              <a:rPr lang="en-US" altLang="ar-SA" dirty="0"/>
              <a:t>) is a number, </a:t>
            </a:r>
            <a:r>
              <a:rPr lang="en-US" altLang="ar-SA" i="1" dirty="0"/>
              <a:t>k</a:t>
            </a:r>
            <a:r>
              <a:rPr lang="en-US" altLang="ar-SA" dirty="0"/>
              <a:t>, such that </a:t>
            </a:r>
            <a:r>
              <a:rPr lang="en-US" altLang="ar-SA" i="1" dirty="0"/>
              <a:t>k</a:t>
            </a:r>
            <a:r>
              <a:rPr lang="en-US" altLang="ar-SA" dirty="0"/>
              <a:t> </a:t>
            </a:r>
            <a:r>
              <a:rPr lang="en-US" altLang="ar-SA" dirty="0">
                <a:sym typeface="Symbol" panose="05050102010706020507" pitchFamily="18" charset="2"/>
              </a:rPr>
              <a:t></a:t>
            </a:r>
            <a:r>
              <a:rPr lang="en-US" altLang="ar-SA" i="1" dirty="0">
                <a:sym typeface="Symbol" panose="05050102010706020507" pitchFamily="18" charset="2"/>
              </a:rPr>
              <a:t> a</a:t>
            </a:r>
            <a:r>
              <a:rPr lang="en-US" altLang="ar-SA" baseline="-25000" dirty="0">
                <a:sym typeface="Symbol" panose="05050102010706020507" pitchFamily="18" charset="2"/>
              </a:rPr>
              <a:t>i</a:t>
            </a:r>
            <a:r>
              <a:rPr lang="en-US" altLang="ar-SA" dirty="0">
                <a:sym typeface="Symbol" panose="05050102010706020507" pitchFamily="18" charset="2"/>
              </a:rPr>
              <a:t> for </a:t>
            </a:r>
            <a:r>
              <a:rPr lang="en-US" altLang="ar-SA" i="1" dirty="0" err="1">
                <a:sym typeface="Symbol" panose="05050102010706020507" pitchFamily="18" charset="2"/>
              </a:rPr>
              <a:t>i</a:t>
            </a:r>
            <a:r>
              <a:rPr lang="en-US" altLang="ar-SA" dirty="0">
                <a:sym typeface="Symbol" panose="05050102010706020507" pitchFamily="18" charset="2"/>
              </a:rPr>
              <a:t> = 0, </a:t>
            </a:r>
            <a:br>
              <a:rPr lang="en-US" altLang="ar-SA" dirty="0">
                <a:sym typeface="Symbol" panose="05050102010706020507" pitchFamily="18" charset="2"/>
              </a:rPr>
            </a:br>
            <a:r>
              <a:rPr lang="en-US" altLang="ar-SA" dirty="0">
                <a:sym typeface="Symbol" panose="05050102010706020507" pitchFamily="18" charset="2"/>
              </a:rPr>
              <a:t>…, </a:t>
            </a:r>
            <a:r>
              <a:rPr lang="en-US" altLang="ar-SA" i="1" dirty="0">
                <a:sym typeface="Symbol" panose="05050102010706020507" pitchFamily="18" charset="2"/>
              </a:rPr>
              <a:t>n</a:t>
            </a:r>
            <a:r>
              <a:rPr lang="en-US" altLang="ar-SA" dirty="0">
                <a:sym typeface="Symbol" panose="05050102010706020507" pitchFamily="18" charset="2"/>
              </a:rPr>
              <a:t> – 1</a:t>
            </a:r>
            <a:endParaRPr lang="en-US" altLang="ar-SA" dirty="0"/>
          </a:p>
          <a:p>
            <a:pPr>
              <a:tabLst>
                <a:tab pos="1316038" algn="l"/>
                <a:tab pos="1714500" algn="l"/>
              </a:tabLst>
            </a:pPr>
            <a:r>
              <a:rPr lang="en-US" altLang="ar-SA" dirty="0"/>
              <a:t>Shared data</a:t>
            </a:r>
          </a:p>
          <a:p>
            <a:pPr>
              <a:buFont typeface="Monotype Sorts" pitchFamily="2" charset="2"/>
              <a:buNone/>
              <a:tabLst>
                <a:tab pos="1316038" algn="l"/>
                <a:tab pos="1714500" algn="l"/>
              </a:tabLst>
            </a:pPr>
            <a:r>
              <a:rPr lang="en-US" altLang="ar-SA" dirty="0"/>
              <a:t>		</a:t>
            </a:r>
            <a:r>
              <a:rPr lang="en-US" altLang="ar-SA" b="1" dirty="0" err="1"/>
              <a:t>boolean</a:t>
            </a:r>
            <a:r>
              <a:rPr lang="en-US" altLang="ar-SA" b="1" dirty="0"/>
              <a:t> choosing[n]</a:t>
            </a:r>
            <a:r>
              <a:rPr lang="en-US" altLang="ar-SA" b="1" dirty="0">
                <a:sym typeface="Symbol" panose="05050102010706020507" pitchFamily="18" charset="2"/>
              </a:rPr>
              <a:t>;</a:t>
            </a:r>
          </a:p>
          <a:p>
            <a:pPr>
              <a:buFont typeface="Monotype Sorts" pitchFamily="2" charset="2"/>
              <a:buNone/>
              <a:tabLst>
                <a:tab pos="1316038" algn="l"/>
                <a:tab pos="1714500" algn="l"/>
              </a:tabLst>
            </a:pPr>
            <a:r>
              <a:rPr lang="en-US" altLang="ar-SA" b="1" dirty="0">
                <a:sym typeface="Symbol" panose="05050102010706020507" pitchFamily="18" charset="2"/>
              </a:rPr>
              <a:t>		int number[n];</a:t>
            </a:r>
          </a:p>
          <a:p>
            <a:pPr>
              <a:buFont typeface="Monotype Sorts" pitchFamily="2" charset="2"/>
              <a:buNone/>
              <a:tabLst>
                <a:tab pos="1316038" algn="l"/>
                <a:tab pos="1714500" algn="l"/>
              </a:tabLst>
            </a:pPr>
            <a:r>
              <a:rPr lang="en-US" altLang="ar-SA" dirty="0">
                <a:sym typeface="Symbol" panose="05050102010706020507" pitchFamily="18" charset="2"/>
              </a:rPr>
              <a:t>    Data structures are initialized to </a:t>
            </a:r>
            <a:r>
              <a:rPr lang="en-US" altLang="ar-SA" b="1" dirty="0">
                <a:sym typeface="Symbol" panose="05050102010706020507" pitchFamily="18" charset="2"/>
              </a:rPr>
              <a:t>false</a:t>
            </a:r>
            <a:r>
              <a:rPr lang="en-US" altLang="ar-SA" dirty="0">
                <a:sym typeface="Symbol" panose="05050102010706020507" pitchFamily="18" charset="2"/>
              </a:rPr>
              <a:t> and </a:t>
            </a:r>
            <a:r>
              <a:rPr lang="en-US" altLang="ar-SA" b="1" dirty="0">
                <a:sym typeface="Symbol" panose="05050102010706020507" pitchFamily="18" charset="2"/>
              </a:rPr>
              <a:t>0</a:t>
            </a:r>
            <a:r>
              <a:rPr lang="en-US" altLang="ar-SA" dirty="0">
                <a:sym typeface="Symbol" panose="05050102010706020507" pitchFamily="18" charset="2"/>
              </a:rPr>
              <a:t> respectively</a:t>
            </a:r>
          </a:p>
        </p:txBody>
      </p:sp>
    </p:spTree>
    <p:extLst>
      <p:ext uri="{BB962C8B-B14F-4D97-AF65-F5344CB8AC3E}">
        <p14:creationId xmlns:p14="http://schemas.microsoft.com/office/powerpoint/2010/main" val="3657348787"/>
      </p:ext>
    </p:extLst>
  </p:cSld>
  <p:clrMapOvr>
    <a:masterClrMapping/>
  </p:clrMapOvr>
  <mc:AlternateContent xmlns:mc="http://schemas.openxmlformats.org/markup-compatibility/2006" xmlns:p14="http://schemas.microsoft.com/office/powerpoint/2010/main">
    <mc:Choice Requires="p14">
      <p:transition spd="slow" p14:dur="2000" advTm="114645"/>
    </mc:Choice>
    <mc:Fallback xmlns="">
      <p:transition spd="slow" advTm="11464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2082" name="Rectangle 2"/>
          <p:cNvSpPr>
            <a:spLocks noGrp="1" noChangeArrowheads="1"/>
          </p:cNvSpPr>
          <p:nvPr>
            <p:ph type="title" idx="4294967295"/>
          </p:nvPr>
        </p:nvSpPr>
        <p:spPr>
          <a:xfrm>
            <a:off x="0" y="274638"/>
            <a:ext cx="8229600" cy="1143000"/>
          </a:xfrm>
        </p:spPr>
        <p:txBody>
          <a:bodyPr/>
          <a:lstStyle/>
          <a:p>
            <a:pPr>
              <a:defRPr/>
            </a:pPr>
            <a:r>
              <a:rPr lang="en-US" b="1">
                <a:solidFill>
                  <a:schemeClr val="bg1"/>
                </a:solidFill>
              </a:rPr>
              <a:t>Bakery Algorithm </a:t>
            </a:r>
          </a:p>
        </p:txBody>
      </p:sp>
      <p:sp>
        <p:nvSpPr>
          <p:cNvPr id="21507" name="Rectangle 3"/>
          <p:cNvSpPr>
            <a:spLocks noGrp="1" noChangeArrowheads="1"/>
          </p:cNvSpPr>
          <p:nvPr>
            <p:ph type="body" idx="4294967295"/>
          </p:nvPr>
        </p:nvSpPr>
        <p:spPr>
          <a:xfrm>
            <a:off x="923618" y="1524000"/>
            <a:ext cx="8134350" cy="4114800"/>
          </a:xfrm>
        </p:spPr>
        <p:txBody>
          <a:bodyPr>
            <a:normAutofit fontScale="70000" lnSpcReduction="20000"/>
          </a:bodyPr>
          <a:lstStyle/>
          <a:p>
            <a:pPr>
              <a:lnSpc>
                <a:spcPct val="90000"/>
              </a:lnSpc>
              <a:spcBef>
                <a:spcPct val="15000"/>
              </a:spcBef>
              <a:buFont typeface="Monotype Sorts" pitchFamily="2" charset="2"/>
              <a:buNone/>
              <a:tabLst>
                <a:tab pos="517525" algn="l"/>
                <a:tab pos="1196975" algn="l"/>
                <a:tab pos="1487488" algn="l"/>
                <a:tab pos="1831975" algn="l"/>
              </a:tabLst>
            </a:pPr>
            <a:r>
              <a:rPr lang="en-US" altLang="ar-SA" b="1" dirty="0"/>
              <a:t>do { </a:t>
            </a:r>
            <a:endParaRPr lang="en-US" altLang="ar-SA" dirty="0"/>
          </a:p>
          <a:p>
            <a:pPr>
              <a:lnSpc>
                <a:spcPct val="90000"/>
              </a:lnSpc>
              <a:spcBef>
                <a:spcPct val="15000"/>
              </a:spcBef>
              <a:buFont typeface="Monotype Sorts" pitchFamily="2" charset="2"/>
              <a:buNone/>
              <a:tabLst>
                <a:tab pos="517525" algn="l"/>
                <a:tab pos="1196975" algn="l"/>
                <a:tab pos="1487488" algn="l"/>
                <a:tab pos="1831975" algn="l"/>
              </a:tabLst>
            </a:pPr>
            <a:r>
              <a:rPr lang="en-US" altLang="ar-SA" dirty="0"/>
              <a:t>	</a:t>
            </a:r>
            <a:r>
              <a:rPr lang="en-US" altLang="ar-SA" b="1" dirty="0"/>
              <a:t>choosing[</a:t>
            </a:r>
            <a:r>
              <a:rPr lang="en-US" altLang="ar-SA" b="1" dirty="0" err="1"/>
              <a:t>i</a:t>
            </a:r>
            <a:r>
              <a:rPr lang="en-US" altLang="ar-SA" b="1" dirty="0"/>
              <a:t>] = true;</a:t>
            </a:r>
          </a:p>
          <a:p>
            <a:pPr>
              <a:lnSpc>
                <a:spcPct val="90000"/>
              </a:lnSpc>
              <a:spcBef>
                <a:spcPct val="15000"/>
              </a:spcBef>
              <a:buFont typeface="Monotype Sorts" pitchFamily="2" charset="2"/>
              <a:buNone/>
              <a:tabLst>
                <a:tab pos="517525" algn="l"/>
                <a:tab pos="1196975" algn="l"/>
                <a:tab pos="1487488" algn="l"/>
                <a:tab pos="1831975" algn="l"/>
              </a:tabLst>
            </a:pPr>
            <a:r>
              <a:rPr lang="en-US" altLang="ar-SA" b="1" dirty="0"/>
              <a:t>	number[</a:t>
            </a:r>
            <a:r>
              <a:rPr lang="en-US" altLang="ar-SA" b="1" dirty="0" err="1"/>
              <a:t>i</a:t>
            </a:r>
            <a:r>
              <a:rPr lang="en-US" altLang="ar-SA" b="1" dirty="0"/>
              <a:t>] = max(number[0], number[1], …, number [n – 1])+1;</a:t>
            </a:r>
          </a:p>
          <a:p>
            <a:pPr>
              <a:lnSpc>
                <a:spcPct val="90000"/>
              </a:lnSpc>
              <a:spcBef>
                <a:spcPct val="15000"/>
              </a:spcBef>
              <a:buFont typeface="Monotype Sorts" pitchFamily="2" charset="2"/>
              <a:buNone/>
              <a:tabLst>
                <a:tab pos="517525" algn="l"/>
                <a:tab pos="1196975" algn="l"/>
                <a:tab pos="1487488" algn="l"/>
                <a:tab pos="1831975" algn="l"/>
              </a:tabLst>
            </a:pPr>
            <a:r>
              <a:rPr lang="en-US" altLang="ar-SA" b="1" dirty="0"/>
              <a:t>	choosing[</a:t>
            </a:r>
            <a:r>
              <a:rPr lang="en-US" altLang="ar-SA" b="1" dirty="0" err="1"/>
              <a:t>i</a:t>
            </a:r>
            <a:r>
              <a:rPr lang="en-US" altLang="ar-SA" b="1" dirty="0"/>
              <a:t>] = false;</a:t>
            </a:r>
          </a:p>
          <a:p>
            <a:pPr>
              <a:lnSpc>
                <a:spcPct val="90000"/>
              </a:lnSpc>
              <a:spcBef>
                <a:spcPct val="15000"/>
              </a:spcBef>
              <a:buFont typeface="Monotype Sorts" pitchFamily="2" charset="2"/>
              <a:buNone/>
              <a:tabLst>
                <a:tab pos="517525" algn="l"/>
                <a:tab pos="1196975" algn="l"/>
                <a:tab pos="1487488" algn="l"/>
                <a:tab pos="1831975" algn="l"/>
              </a:tabLst>
            </a:pPr>
            <a:r>
              <a:rPr lang="en-US" altLang="ar-SA" dirty="0"/>
              <a:t>	</a:t>
            </a:r>
            <a:r>
              <a:rPr lang="en-US" altLang="ar-SA" b="1" dirty="0"/>
              <a:t>for (j = 0; j &lt; n; </a:t>
            </a:r>
            <a:r>
              <a:rPr lang="en-US" altLang="ar-SA" b="1" dirty="0" err="1"/>
              <a:t>j++</a:t>
            </a:r>
            <a:r>
              <a:rPr lang="en-US" altLang="ar-SA" b="1" dirty="0"/>
              <a:t>) {</a:t>
            </a:r>
          </a:p>
          <a:p>
            <a:pPr>
              <a:lnSpc>
                <a:spcPct val="90000"/>
              </a:lnSpc>
              <a:spcBef>
                <a:spcPct val="15000"/>
              </a:spcBef>
              <a:buFont typeface="Monotype Sorts" pitchFamily="2" charset="2"/>
              <a:buNone/>
              <a:tabLst>
                <a:tab pos="517525" algn="l"/>
                <a:tab pos="1196975" algn="l"/>
                <a:tab pos="1487488" algn="l"/>
                <a:tab pos="1831975" algn="l"/>
              </a:tabLst>
            </a:pPr>
            <a:r>
              <a:rPr lang="en-US" altLang="ar-SA" b="1" dirty="0"/>
              <a:t>			while (choosing[j]) ; </a:t>
            </a:r>
          </a:p>
          <a:p>
            <a:pPr>
              <a:lnSpc>
                <a:spcPct val="90000"/>
              </a:lnSpc>
              <a:spcBef>
                <a:spcPct val="15000"/>
              </a:spcBef>
              <a:buFont typeface="Monotype Sorts" pitchFamily="2" charset="2"/>
              <a:buNone/>
              <a:tabLst>
                <a:tab pos="517525" algn="l"/>
                <a:tab pos="1196975" algn="l"/>
                <a:tab pos="1487488" algn="l"/>
                <a:tab pos="1831975" algn="l"/>
              </a:tabLst>
            </a:pPr>
            <a:r>
              <a:rPr lang="en-US" altLang="ar-SA" b="1" dirty="0"/>
              <a:t>			while ((number[j] !=</a:t>
            </a:r>
            <a:r>
              <a:rPr lang="en-US" altLang="ar-SA" b="1" dirty="0">
                <a:sym typeface="Symbol" panose="05050102010706020507" pitchFamily="18" charset="2"/>
              </a:rPr>
              <a:t> 0) &amp;&amp; (number[j],j) &lt; (number[</a:t>
            </a:r>
            <a:r>
              <a:rPr lang="en-US" altLang="ar-SA" b="1" dirty="0" err="1">
                <a:sym typeface="Symbol" panose="05050102010706020507" pitchFamily="18" charset="2"/>
              </a:rPr>
              <a:t>i</a:t>
            </a:r>
            <a:r>
              <a:rPr lang="en-US" altLang="ar-SA" b="1" dirty="0">
                <a:sym typeface="Symbol" panose="05050102010706020507" pitchFamily="18" charset="2"/>
              </a:rPr>
              <a:t>],</a:t>
            </a:r>
            <a:r>
              <a:rPr lang="en-US" altLang="ar-SA" b="1" dirty="0" err="1">
                <a:sym typeface="Symbol" panose="05050102010706020507" pitchFamily="18" charset="2"/>
              </a:rPr>
              <a:t>i</a:t>
            </a:r>
            <a:r>
              <a:rPr lang="en-US" altLang="ar-SA" b="1" dirty="0">
                <a:sym typeface="Symbol" panose="05050102010706020507" pitchFamily="18" charset="2"/>
              </a:rPr>
              <a:t>)) ;</a:t>
            </a:r>
          </a:p>
          <a:p>
            <a:pPr>
              <a:lnSpc>
                <a:spcPct val="90000"/>
              </a:lnSpc>
              <a:spcBef>
                <a:spcPct val="15000"/>
              </a:spcBef>
              <a:buFont typeface="Monotype Sorts" pitchFamily="2" charset="2"/>
              <a:buNone/>
              <a:tabLst>
                <a:tab pos="517525" algn="l"/>
                <a:tab pos="1196975" algn="l"/>
                <a:tab pos="1487488" algn="l"/>
                <a:tab pos="1831975" algn="l"/>
              </a:tabLst>
            </a:pPr>
            <a:r>
              <a:rPr lang="en-US" altLang="ar-SA" b="1" dirty="0">
                <a:sym typeface="Symbol" panose="05050102010706020507" pitchFamily="18" charset="2"/>
              </a:rPr>
              <a:t>	}</a:t>
            </a:r>
          </a:p>
          <a:p>
            <a:pPr>
              <a:lnSpc>
                <a:spcPct val="90000"/>
              </a:lnSpc>
              <a:spcBef>
                <a:spcPct val="15000"/>
              </a:spcBef>
              <a:buFont typeface="Monotype Sorts" pitchFamily="2" charset="2"/>
              <a:buNone/>
              <a:tabLst>
                <a:tab pos="517525" algn="l"/>
                <a:tab pos="1196975" algn="l"/>
                <a:tab pos="1487488" algn="l"/>
                <a:tab pos="1831975" algn="l"/>
              </a:tabLst>
            </a:pPr>
            <a:r>
              <a:rPr lang="en-US" altLang="ar-SA" dirty="0">
                <a:sym typeface="Symbol" panose="05050102010706020507" pitchFamily="18" charset="2"/>
              </a:rPr>
              <a:t>		critical section</a:t>
            </a:r>
          </a:p>
          <a:p>
            <a:pPr>
              <a:lnSpc>
                <a:spcPct val="90000"/>
              </a:lnSpc>
              <a:spcBef>
                <a:spcPct val="15000"/>
              </a:spcBef>
              <a:buFont typeface="Monotype Sorts" pitchFamily="2" charset="2"/>
              <a:buNone/>
              <a:tabLst>
                <a:tab pos="517525" algn="l"/>
                <a:tab pos="1196975" algn="l"/>
                <a:tab pos="1487488" algn="l"/>
                <a:tab pos="1831975" algn="l"/>
              </a:tabLst>
            </a:pPr>
            <a:r>
              <a:rPr lang="en-US" altLang="ar-SA" dirty="0">
                <a:sym typeface="Symbol" panose="05050102010706020507" pitchFamily="18" charset="2"/>
              </a:rPr>
              <a:t>	</a:t>
            </a:r>
            <a:r>
              <a:rPr lang="en-US" altLang="ar-SA" b="1" dirty="0">
                <a:sym typeface="Symbol" panose="05050102010706020507" pitchFamily="18" charset="2"/>
              </a:rPr>
              <a:t>number[</a:t>
            </a:r>
            <a:r>
              <a:rPr lang="en-US" altLang="ar-SA" b="1" dirty="0" err="1">
                <a:sym typeface="Symbol" panose="05050102010706020507" pitchFamily="18" charset="2"/>
              </a:rPr>
              <a:t>i</a:t>
            </a:r>
            <a:r>
              <a:rPr lang="en-US" altLang="ar-SA" b="1" dirty="0">
                <a:sym typeface="Symbol" panose="05050102010706020507" pitchFamily="18" charset="2"/>
              </a:rPr>
              <a:t>] = 0;</a:t>
            </a:r>
          </a:p>
          <a:p>
            <a:pPr>
              <a:lnSpc>
                <a:spcPct val="90000"/>
              </a:lnSpc>
              <a:spcBef>
                <a:spcPct val="15000"/>
              </a:spcBef>
              <a:buFont typeface="Monotype Sorts" pitchFamily="2" charset="2"/>
              <a:buNone/>
              <a:tabLst>
                <a:tab pos="517525" algn="l"/>
                <a:tab pos="1196975" algn="l"/>
                <a:tab pos="1487488" algn="l"/>
                <a:tab pos="1831975" algn="l"/>
              </a:tabLst>
            </a:pPr>
            <a:r>
              <a:rPr lang="en-US" altLang="ar-SA" dirty="0">
                <a:sym typeface="Symbol" panose="05050102010706020507" pitchFamily="18" charset="2"/>
              </a:rPr>
              <a:t>		remainder section</a:t>
            </a:r>
          </a:p>
          <a:p>
            <a:pPr>
              <a:lnSpc>
                <a:spcPct val="90000"/>
              </a:lnSpc>
              <a:spcBef>
                <a:spcPct val="15000"/>
              </a:spcBef>
              <a:buFont typeface="Monotype Sorts" pitchFamily="2" charset="2"/>
              <a:buNone/>
              <a:tabLst>
                <a:tab pos="517525" algn="l"/>
                <a:tab pos="1196975" algn="l"/>
                <a:tab pos="1487488" algn="l"/>
                <a:tab pos="1831975" algn="l"/>
              </a:tabLst>
            </a:pPr>
            <a:r>
              <a:rPr lang="en-US" altLang="ar-SA" b="1" dirty="0">
                <a:sym typeface="Symbol" panose="05050102010706020507" pitchFamily="18" charset="2"/>
              </a:rPr>
              <a:t>} while (1);</a:t>
            </a:r>
            <a:endParaRPr lang="en-US" altLang="ar-SA" dirty="0"/>
          </a:p>
        </p:txBody>
      </p:sp>
      <p:sp>
        <p:nvSpPr>
          <p:cNvPr id="21508" name="Rectangle 4"/>
          <p:cNvSpPr>
            <a:spLocks noChangeArrowheads="1"/>
          </p:cNvSpPr>
          <p:nvPr/>
        </p:nvSpPr>
        <p:spPr bwMode="auto">
          <a:xfrm>
            <a:off x="1218892" y="1747222"/>
            <a:ext cx="7620307" cy="18145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
        <p:nvSpPr>
          <p:cNvPr id="21509" name="Rectangle 5"/>
          <p:cNvSpPr>
            <a:spLocks noChangeArrowheads="1"/>
          </p:cNvSpPr>
          <p:nvPr/>
        </p:nvSpPr>
        <p:spPr bwMode="auto">
          <a:xfrm>
            <a:off x="1218892" y="4078774"/>
            <a:ext cx="2032000" cy="3476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Helvetica" panose="020B0604020202020204" pitchFamily="34" charset="0"/>
              </a:defRPr>
            </a:lvl1pPr>
            <a:lvl2pPr marL="742950" indent="-285750">
              <a:defRPr>
                <a:solidFill>
                  <a:schemeClr val="tx1"/>
                </a:solidFill>
                <a:latin typeface="Helvetica" panose="020B0604020202020204" pitchFamily="34" charset="0"/>
              </a:defRPr>
            </a:lvl2pPr>
            <a:lvl3pPr marL="1143000" indent="-228600">
              <a:defRPr>
                <a:solidFill>
                  <a:schemeClr val="tx1"/>
                </a:solidFill>
                <a:latin typeface="Helvetica" panose="020B0604020202020204" pitchFamily="34" charset="0"/>
              </a:defRPr>
            </a:lvl3pPr>
            <a:lvl4pPr marL="1600200" indent="-228600">
              <a:defRPr>
                <a:solidFill>
                  <a:schemeClr val="tx1"/>
                </a:solidFill>
                <a:latin typeface="Helvetica" panose="020B0604020202020204" pitchFamily="34" charset="0"/>
              </a:defRPr>
            </a:lvl4pPr>
            <a:lvl5pPr marL="2057400" indent="-228600">
              <a:defRPr>
                <a:solidFill>
                  <a:schemeClr val="tx1"/>
                </a:solidFill>
                <a:latin typeface="Helvetica" panose="020B0604020202020204" pitchFamily="34" charset="0"/>
              </a:defRPr>
            </a:lvl5pPr>
            <a:lvl6pPr marL="2514600" indent="-228600" algn="l" rtl="0" eaLnBrk="0" fontAlgn="base" hangingPunct="0">
              <a:spcBef>
                <a:spcPct val="0"/>
              </a:spcBef>
              <a:spcAft>
                <a:spcPct val="0"/>
              </a:spcAft>
              <a:defRPr>
                <a:solidFill>
                  <a:schemeClr val="tx1"/>
                </a:solidFill>
                <a:latin typeface="Helvetica" panose="020B0604020202020204" pitchFamily="34" charset="0"/>
              </a:defRPr>
            </a:lvl6pPr>
            <a:lvl7pPr marL="2971800" indent="-228600" algn="l" rtl="0" eaLnBrk="0" fontAlgn="base" hangingPunct="0">
              <a:spcBef>
                <a:spcPct val="0"/>
              </a:spcBef>
              <a:spcAft>
                <a:spcPct val="0"/>
              </a:spcAft>
              <a:defRPr>
                <a:solidFill>
                  <a:schemeClr val="tx1"/>
                </a:solidFill>
                <a:latin typeface="Helvetica" panose="020B0604020202020204" pitchFamily="34" charset="0"/>
              </a:defRPr>
            </a:lvl7pPr>
            <a:lvl8pPr marL="3429000" indent="-228600" algn="l" rtl="0" eaLnBrk="0" fontAlgn="base" hangingPunct="0">
              <a:spcBef>
                <a:spcPct val="0"/>
              </a:spcBef>
              <a:spcAft>
                <a:spcPct val="0"/>
              </a:spcAft>
              <a:defRPr>
                <a:solidFill>
                  <a:schemeClr val="tx1"/>
                </a:solidFill>
                <a:latin typeface="Helvetica" panose="020B0604020202020204" pitchFamily="34" charset="0"/>
              </a:defRPr>
            </a:lvl8pPr>
            <a:lvl9pPr marL="3886200" indent="-228600" algn="l" rtl="0" eaLnBrk="0" fontAlgn="base" hangingPunct="0">
              <a:spcBef>
                <a:spcPct val="0"/>
              </a:spcBef>
              <a:spcAft>
                <a:spcPct val="0"/>
              </a:spcAft>
              <a:defRPr>
                <a:solidFill>
                  <a:schemeClr val="tx1"/>
                </a:solidFill>
                <a:latin typeface="Helvetica" panose="020B0604020202020204" pitchFamily="34" charset="0"/>
              </a:defRPr>
            </a:lvl9pPr>
          </a:lstStyle>
          <a:p>
            <a:endParaRPr lang="ar-SA" altLang="ar-SA"/>
          </a:p>
        </p:txBody>
      </p:sp>
    </p:spTree>
    <p:extLst>
      <p:ext uri="{BB962C8B-B14F-4D97-AF65-F5344CB8AC3E}">
        <p14:creationId xmlns:p14="http://schemas.microsoft.com/office/powerpoint/2010/main" val="2589810296"/>
      </p:ext>
    </p:extLst>
  </p:cSld>
  <p:clrMapOvr>
    <a:masterClrMapping/>
  </p:clrMapOvr>
  <mc:AlternateContent xmlns:mc="http://schemas.openxmlformats.org/markup-compatibility/2006" xmlns:p14="http://schemas.microsoft.com/office/powerpoint/2010/main">
    <mc:Choice Requires="p14">
      <p:transition spd="slow" p14:dur="2000" advTm="285730"/>
    </mc:Choice>
    <mc:Fallback xmlns="">
      <p:transition spd="slow" advTm="2857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1"/>
          <p:cNvSpPr>
            <a:spLocks noGrp="1"/>
          </p:cNvSpPr>
          <p:nvPr>
            <p:ph type="title" idx="4294967295"/>
          </p:nvPr>
        </p:nvSpPr>
        <p:spPr>
          <a:xfrm>
            <a:off x="1066800" y="381000"/>
            <a:ext cx="8229600" cy="1143000"/>
          </a:xfrm>
        </p:spPr>
        <p:txBody>
          <a:bodyPr/>
          <a:lstStyle/>
          <a:p>
            <a:r>
              <a:rPr lang="en-US" sz="2800" b="1" dirty="0">
                <a:solidFill>
                  <a:schemeClr val="bg1"/>
                </a:solidFill>
              </a:rPr>
              <a:t>Preemptive and Non-preemptive Kernel </a:t>
            </a:r>
            <a:endParaRPr lang="ar-SA" sz="2800" b="1" dirty="0">
              <a:solidFill>
                <a:schemeClr val="bg1"/>
              </a:solidFill>
            </a:endParaRPr>
          </a:p>
        </p:txBody>
      </p:sp>
      <p:sp>
        <p:nvSpPr>
          <p:cNvPr id="6147" name="Content Placeholder 2"/>
          <p:cNvSpPr>
            <a:spLocks noGrp="1"/>
          </p:cNvSpPr>
          <p:nvPr>
            <p:ph idx="4294967295"/>
          </p:nvPr>
        </p:nvSpPr>
        <p:spPr>
          <a:xfrm>
            <a:off x="304800" y="1951037"/>
            <a:ext cx="8229600" cy="4525963"/>
          </a:xfrm>
        </p:spPr>
        <p:txBody>
          <a:bodyPr>
            <a:normAutofit/>
          </a:bodyPr>
          <a:lstStyle/>
          <a:p>
            <a:r>
              <a:rPr lang="en-US" dirty="0"/>
              <a:t>OS itself consists of many modules (processes) that may run concurrently. What can happen to the shared data structures of the OS kernel? Say Process table, File table, memory allocation table.. </a:t>
            </a:r>
            <a:r>
              <a:rPr lang="en-US" dirty="0" err="1"/>
              <a:t>etc</a:t>
            </a:r>
            <a:r>
              <a:rPr lang="en-US" dirty="0"/>
              <a:t>?</a:t>
            </a:r>
          </a:p>
          <a:p>
            <a:r>
              <a:rPr lang="en-US" dirty="0"/>
              <a:t>There are 2 types of Kernel: preemptive and non-preemptive</a:t>
            </a:r>
          </a:p>
        </p:txBody>
      </p:sp>
    </p:spTree>
    <p:extLst>
      <p:ext uri="{BB962C8B-B14F-4D97-AF65-F5344CB8AC3E}">
        <p14:creationId xmlns:p14="http://schemas.microsoft.com/office/powerpoint/2010/main" val="2394522725"/>
      </p:ext>
    </p:extLst>
  </p:cSld>
  <p:clrMapOvr>
    <a:masterClrMapping/>
  </p:clrMapOvr>
  <mc:AlternateContent xmlns:mc="http://schemas.openxmlformats.org/markup-compatibility/2006" xmlns:p14="http://schemas.microsoft.com/office/powerpoint/2010/main">
    <mc:Choice Requires="p14">
      <p:transition spd="slow" p14:dur="2000" advTm="62988"/>
    </mc:Choice>
    <mc:Fallback xmlns="">
      <p:transition spd="slow" advTm="6298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Title 1"/>
          <p:cNvSpPr>
            <a:spLocks noGrp="1"/>
          </p:cNvSpPr>
          <p:nvPr>
            <p:ph type="title" idx="4294967295"/>
          </p:nvPr>
        </p:nvSpPr>
        <p:spPr>
          <a:xfrm>
            <a:off x="1066800" y="266700"/>
            <a:ext cx="8229600" cy="1143000"/>
          </a:xfrm>
        </p:spPr>
        <p:txBody>
          <a:bodyPr/>
          <a:lstStyle/>
          <a:p>
            <a:r>
              <a:rPr lang="en-US" sz="2800" b="1" dirty="0">
                <a:solidFill>
                  <a:schemeClr val="bg1"/>
                </a:solidFill>
              </a:rPr>
              <a:t>Preemptive and </a:t>
            </a:r>
            <a:r>
              <a:rPr lang="en-US" sz="2800" b="1" dirty="0" err="1">
                <a:solidFill>
                  <a:schemeClr val="bg1"/>
                </a:solidFill>
              </a:rPr>
              <a:t>Nonpreemptive</a:t>
            </a:r>
            <a:r>
              <a:rPr lang="en-US" sz="2800" b="1" dirty="0">
                <a:solidFill>
                  <a:schemeClr val="bg1"/>
                </a:solidFill>
              </a:rPr>
              <a:t> Kernel </a:t>
            </a:r>
            <a:endParaRPr lang="ar-SA" sz="2800" b="1" dirty="0">
              <a:solidFill>
                <a:schemeClr val="bg1"/>
              </a:solidFill>
            </a:endParaRPr>
          </a:p>
        </p:txBody>
      </p:sp>
      <p:sp>
        <p:nvSpPr>
          <p:cNvPr id="6147" name="Content Placeholder 2"/>
          <p:cNvSpPr>
            <a:spLocks noGrp="1"/>
          </p:cNvSpPr>
          <p:nvPr>
            <p:ph idx="4294967295"/>
          </p:nvPr>
        </p:nvSpPr>
        <p:spPr>
          <a:xfrm>
            <a:off x="0" y="1493838"/>
            <a:ext cx="8229600" cy="4525962"/>
          </a:xfrm>
        </p:spPr>
        <p:txBody>
          <a:bodyPr/>
          <a:lstStyle/>
          <a:p>
            <a:r>
              <a:rPr lang="en-US" sz="2000" dirty="0"/>
              <a:t>A </a:t>
            </a:r>
            <a:r>
              <a:rPr lang="en-US" sz="2000" b="1" dirty="0">
                <a:solidFill>
                  <a:srgbClr val="FF0000"/>
                </a:solidFill>
              </a:rPr>
              <a:t>non-preemptive kernel</a:t>
            </a:r>
            <a:r>
              <a:rPr lang="en-US" sz="2000" dirty="0"/>
              <a:t> allows a process to run until it exits kernel mode, block, or voluntarily yields control of CPU.</a:t>
            </a:r>
          </a:p>
          <a:p>
            <a:pPr lvl="1">
              <a:buClr>
                <a:srgbClr val="993300"/>
              </a:buClr>
              <a:buSzPct val="90000"/>
            </a:pPr>
            <a:r>
              <a:rPr lang="en-US" sz="2000" dirty="0"/>
              <a:t>Because there is max one process in kernel mode, </a:t>
            </a:r>
            <a:r>
              <a:rPr lang="en-US" sz="2000" b="1" dirty="0">
                <a:solidFill>
                  <a:srgbClr val="FF0000"/>
                </a:solidFill>
              </a:rPr>
              <a:t>it is free from race conditions (situation to be controlled )</a:t>
            </a:r>
            <a:r>
              <a:rPr lang="en-US" sz="2000" dirty="0"/>
              <a:t> on </a:t>
            </a:r>
            <a:r>
              <a:rPr lang="en-US" sz="2000" b="1" dirty="0">
                <a:solidFill>
                  <a:srgbClr val="0000FF"/>
                </a:solidFill>
              </a:rPr>
              <a:t>kernel</a:t>
            </a:r>
            <a:r>
              <a:rPr lang="en-US" sz="2000" dirty="0"/>
              <a:t> Data structure.</a:t>
            </a:r>
          </a:p>
          <a:p>
            <a:endParaRPr lang="en-US" sz="2000" b="1" dirty="0">
              <a:solidFill>
                <a:srgbClr val="FF0000"/>
              </a:solidFill>
            </a:endParaRPr>
          </a:p>
          <a:p>
            <a:r>
              <a:rPr lang="en-US" sz="2000" b="1" dirty="0">
                <a:solidFill>
                  <a:srgbClr val="FF0000"/>
                </a:solidFill>
              </a:rPr>
              <a:t>A preemptive kernel</a:t>
            </a:r>
            <a:r>
              <a:rPr lang="en-US" sz="2000" dirty="0"/>
              <a:t> preempts a process while it is running in kernel mode</a:t>
            </a:r>
          </a:p>
          <a:p>
            <a:pPr marL="457200" lvl="1" indent="0">
              <a:buClr>
                <a:srgbClr val="993300"/>
              </a:buClr>
              <a:buSzPct val="90000"/>
              <a:buNone/>
            </a:pPr>
            <a:r>
              <a:rPr lang="en-US" sz="2000" dirty="0"/>
              <a:t>Must be carefully designed to </a:t>
            </a:r>
            <a:r>
              <a:rPr lang="en-US" sz="2000" b="1" dirty="0"/>
              <a:t>ensure that </a:t>
            </a:r>
            <a:r>
              <a:rPr lang="en-US" sz="2000" b="1" dirty="0">
                <a:solidFill>
                  <a:srgbClr val="0000FF"/>
                </a:solidFill>
              </a:rPr>
              <a:t>kernel</a:t>
            </a:r>
            <a:r>
              <a:rPr lang="en-US" sz="2000" b="1" dirty="0"/>
              <a:t> shared data are free from race conditions</a:t>
            </a:r>
            <a:r>
              <a:rPr lang="en-US" sz="2000" dirty="0"/>
              <a:t> especially on SMP architectures.</a:t>
            </a:r>
          </a:p>
          <a:p>
            <a:pPr marL="457200" lvl="1" indent="0">
              <a:buClr>
                <a:srgbClr val="993300"/>
              </a:buClr>
              <a:buSzPct val="90000"/>
              <a:buNone/>
            </a:pPr>
            <a:r>
              <a:rPr lang="en-US" sz="2000" dirty="0"/>
              <a:t>More suitable for real time programming as it allows preemption</a:t>
            </a:r>
          </a:p>
          <a:p>
            <a:pPr marL="457200" lvl="1" indent="0">
              <a:buClr>
                <a:srgbClr val="993300"/>
              </a:buClr>
              <a:buSzPct val="90000"/>
              <a:buNone/>
            </a:pPr>
            <a:r>
              <a:rPr lang="en-US" sz="2000" dirty="0"/>
              <a:t>May be more responsive (a process can’t run for long period)</a:t>
            </a:r>
          </a:p>
        </p:txBody>
      </p:sp>
    </p:spTree>
    <p:extLst>
      <p:ext uri="{BB962C8B-B14F-4D97-AF65-F5344CB8AC3E}">
        <p14:creationId xmlns:p14="http://schemas.microsoft.com/office/powerpoint/2010/main" val="1997204727"/>
      </p:ext>
    </p:extLst>
  </p:cSld>
  <p:clrMapOvr>
    <a:masterClrMapping/>
  </p:clrMapOvr>
  <mc:AlternateContent xmlns:mc="http://schemas.openxmlformats.org/markup-compatibility/2006" xmlns:p14="http://schemas.microsoft.com/office/powerpoint/2010/main">
    <mc:Choice Requires="p14">
      <p:transition spd="slow" p14:dur="2000" advTm="146179"/>
    </mc:Choice>
    <mc:Fallback xmlns="">
      <p:transition spd="slow" advTm="14617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066800" y="457200"/>
            <a:ext cx="8229600" cy="868362"/>
          </a:xfrm>
        </p:spPr>
        <p:txBody>
          <a:bodyPr>
            <a:normAutofit/>
          </a:bodyPr>
          <a:lstStyle/>
          <a:p>
            <a:r>
              <a:rPr lang="en-US" sz="3200" b="1" dirty="0">
                <a:solidFill>
                  <a:schemeClr val="bg1"/>
                </a:solidFill>
              </a:rPr>
              <a:t>Preemptive and Non-preemptive Kernel </a:t>
            </a:r>
          </a:p>
        </p:txBody>
      </p:sp>
      <p:sp>
        <p:nvSpPr>
          <p:cNvPr id="3" name="Content Placeholder 2"/>
          <p:cNvSpPr>
            <a:spLocks noGrp="1"/>
          </p:cNvSpPr>
          <p:nvPr>
            <p:ph idx="4294967295"/>
          </p:nvPr>
        </p:nvSpPr>
        <p:spPr>
          <a:xfrm>
            <a:off x="533400" y="1600200"/>
            <a:ext cx="8229600" cy="4525963"/>
          </a:xfrm>
        </p:spPr>
        <p:txBody>
          <a:bodyPr>
            <a:normAutofit fontScale="92500" lnSpcReduction="20000"/>
          </a:bodyPr>
          <a:lstStyle/>
          <a:p>
            <a:r>
              <a:rPr lang="en-US" dirty="0"/>
              <a:t>Why, then, would anyone favor a preemptive kernel over a non-preemptive  one? </a:t>
            </a:r>
          </a:p>
          <a:p>
            <a:r>
              <a:rPr lang="en-US" dirty="0"/>
              <a:t>A preemptive kernel is </a:t>
            </a:r>
            <a:r>
              <a:rPr lang="en-US" b="1" dirty="0"/>
              <a:t>more suitable for real-time programming</a:t>
            </a:r>
            <a:r>
              <a:rPr lang="en-US" dirty="0"/>
              <a:t>, as it will  allow a real-time process to preempt a process currently running in the kernel.</a:t>
            </a:r>
          </a:p>
          <a:p>
            <a:r>
              <a:rPr lang="en-US" dirty="0"/>
              <a:t>Furthermore, a preemptive kernel </a:t>
            </a:r>
            <a:r>
              <a:rPr lang="en-US" b="1" dirty="0"/>
              <a:t>may be more responsive</a:t>
            </a:r>
            <a:r>
              <a:rPr lang="en-US" dirty="0"/>
              <a:t>, since there is less risk that a kernel-mode process will run for an arbitrarily long period before relinquishing the processor to waiting processes. </a:t>
            </a:r>
          </a:p>
        </p:txBody>
      </p:sp>
    </p:spTree>
    <p:extLst>
      <p:ext uri="{BB962C8B-B14F-4D97-AF65-F5344CB8AC3E}">
        <p14:creationId xmlns:p14="http://schemas.microsoft.com/office/powerpoint/2010/main" val="673682699"/>
      </p:ext>
    </p:extLst>
  </p:cSld>
  <p:clrMapOvr>
    <a:masterClrMapping/>
  </p:clrMapOvr>
  <mc:AlternateContent xmlns:mc="http://schemas.openxmlformats.org/markup-compatibility/2006" xmlns:p14="http://schemas.microsoft.com/office/powerpoint/2010/main">
    <mc:Choice Requires="p14">
      <p:transition spd="slow" p14:dur="2000" advTm="46165"/>
    </mc:Choice>
    <mc:Fallback xmlns="">
      <p:transition spd="slow" advTm="4616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title" idx="4294967295"/>
          </p:nvPr>
        </p:nvSpPr>
        <p:spPr>
          <a:xfrm>
            <a:off x="1066800" y="381000"/>
            <a:ext cx="8229600" cy="1143000"/>
          </a:xfrm>
        </p:spPr>
        <p:txBody>
          <a:bodyPr/>
          <a:lstStyle/>
          <a:p>
            <a:r>
              <a:rPr lang="en-US" altLang="ar-SA" b="1" dirty="0">
                <a:solidFill>
                  <a:schemeClr val="bg1"/>
                </a:solidFill>
              </a:rPr>
              <a:t>Synchronization Hardware</a:t>
            </a:r>
          </a:p>
        </p:txBody>
      </p:sp>
      <p:sp>
        <p:nvSpPr>
          <p:cNvPr id="55299" name="Rectangle 3"/>
          <p:cNvSpPr>
            <a:spLocks noGrp="1" noChangeArrowheads="1"/>
          </p:cNvSpPr>
          <p:nvPr>
            <p:ph type="body" idx="4294967295"/>
          </p:nvPr>
        </p:nvSpPr>
        <p:spPr>
          <a:xfrm>
            <a:off x="1262856" y="1752600"/>
            <a:ext cx="6618288" cy="4376738"/>
          </a:xfrm>
        </p:spPr>
        <p:txBody>
          <a:bodyPr>
            <a:normAutofit fontScale="85000" lnSpcReduction="20000"/>
          </a:bodyPr>
          <a:lstStyle/>
          <a:p>
            <a:pPr>
              <a:lnSpc>
                <a:spcPct val="90000"/>
              </a:lnSpc>
              <a:tabLst>
                <a:tab pos="744538" algn="l"/>
                <a:tab pos="1025525" algn="l"/>
                <a:tab pos="1260475" algn="l"/>
              </a:tabLst>
            </a:pPr>
            <a:r>
              <a:rPr lang="en-US" altLang="ar-SA" dirty="0"/>
              <a:t>Many systems provide hardware support for critical section code</a:t>
            </a:r>
          </a:p>
          <a:p>
            <a:pPr>
              <a:lnSpc>
                <a:spcPct val="90000"/>
              </a:lnSpc>
              <a:tabLst>
                <a:tab pos="744538" algn="l"/>
                <a:tab pos="1025525" algn="l"/>
                <a:tab pos="1260475" algn="l"/>
              </a:tabLst>
            </a:pPr>
            <a:r>
              <a:rPr lang="en-US" altLang="ar-SA" dirty="0"/>
              <a:t>Uniprocessors – could disable interrupts</a:t>
            </a:r>
          </a:p>
          <a:p>
            <a:pPr lvl="1">
              <a:lnSpc>
                <a:spcPct val="90000"/>
              </a:lnSpc>
              <a:tabLst>
                <a:tab pos="744538" algn="l"/>
                <a:tab pos="1025525" algn="l"/>
                <a:tab pos="1260475" algn="l"/>
              </a:tabLst>
            </a:pPr>
            <a:r>
              <a:rPr lang="en-US" altLang="ar-SA" dirty="0"/>
              <a:t>Currently running code would execute without preemption</a:t>
            </a:r>
          </a:p>
          <a:p>
            <a:pPr lvl="1">
              <a:lnSpc>
                <a:spcPct val="90000"/>
              </a:lnSpc>
              <a:tabLst>
                <a:tab pos="744538" algn="l"/>
                <a:tab pos="1025525" algn="l"/>
                <a:tab pos="1260475" algn="l"/>
              </a:tabLst>
            </a:pPr>
            <a:r>
              <a:rPr lang="en-US" altLang="ar-SA" dirty="0"/>
              <a:t>Generally too inefficient on multiprocessor systems</a:t>
            </a:r>
          </a:p>
          <a:p>
            <a:pPr lvl="2">
              <a:lnSpc>
                <a:spcPct val="90000"/>
              </a:lnSpc>
              <a:tabLst>
                <a:tab pos="744538" algn="l"/>
                <a:tab pos="1025525" algn="l"/>
                <a:tab pos="1260475" algn="l"/>
              </a:tabLst>
            </a:pPr>
            <a:r>
              <a:rPr lang="en-US" altLang="ar-SA" dirty="0"/>
              <a:t>Operating systems using this not broadly scalable</a:t>
            </a:r>
          </a:p>
          <a:p>
            <a:pPr>
              <a:lnSpc>
                <a:spcPct val="90000"/>
              </a:lnSpc>
              <a:tabLst>
                <a:tab pos="744538" algn="l"/>
                <a:tab pos="1025525" algn="l"/>
                <a:tab pos="1260475" algn="l"/>
              </a:tabLst>
            </a:pPr>
            <a:r>
              <a:rPr lang="en-US" altLang="ar-SA" dirty="0"/>
              <a:t>Modern machines provide special atomic hardware instructions</a:t>
            </a:r>
          </a:p>
          <a:p>
            <a:pPr lvl="2">
              <a:lnSpc>
                <a:spcPct val="90000"/>
              </a:lnSpc>
              <a:tabLst>
                <a:tab pos="744538" algn="l"/>
                <a:tab pos="1025525" algn="l"/>
                <a:tab pos="1260475" algn="l"/>
              </a:tabLst>
            </a:pPr>
            <a:r>
              <a:rPr lang="en-US" altLang="ar-SA" dirty="0">
                <a:solidFill>
                  <a:schemeClr val="tx2"/>
                </a:solidFill>
              </a:rPr>
              <a:t>Atomic = non-</a:t>
            </a:r>
            <a:r>
              <a:rPr lang="en-US" altLang="ar-SA" dirty="0" err="1">
                <a:solidFill>
                  <a:schemeClr val="tx2"/>
                </a:solidFill>
              </a:rPr>
              <a:t>interruptable</a:t>
            </a:r>
            <a:endParaRPr lang="en-US" altLang="ar-SA" dirty="0">
              <a:solidFill>
                <a:schemeClr val="tx2"/>
              </a:solidFill>
            </a:endParaRPr>
          </a:p>
          <a:p>
            <a:pPr lvl="1">
              <a:lnSpc>
                <a:spcPct val="90000"/>
              </a:lnSpc>
              <a:tabLst>
                <a:tab pos="744538" algn="l"/>
                <a:tab pos="1025525" algn="l"/>
                <a:tab pos="1260475" algn="l"/>
              </a:tabLst>
            </a:pPr>
            <a:r>
              <a:rPr lang="en-US" altLang="ar-SA" dirty="0"/>
              <a:t>Either test memory word and set value</a:t>
            </a:r>
          </a:p>
          <a:p>
            <a:pPr lvl="1">
              <a:lnSpc>
                <a:spcPct val="90000"/>
              </a:lnSpc>
              <a:tabLst>
                <a:tab pos="744538" algn="l"/>
                <a:tab pos="1025525" algn="l"/>
                <a:tab pos="1260475" algn="l"/>
              </a:tabLst>
            </a:pPr>
            <a:r>
              <a:rPr lang="en-US" altLang="ar-SA" dirty="0"/>
              <a:t>Or swap contents of two memory words</a:t>
            </a:r>
          </a:p>
        </p:txBody>
      </p:sp>
    </p:spTree>
    <p:extLst>
      <p:ext uri="{BB962C8B-B14F-4D97-AF65-F5344CB8AC3E}">
        <p14:creationId xmlns:p14="http://schemas.microsoft.com/office/powerpoint/2010/main" val="2278346234"/>
      </p:ext>
    </p:extLst>
  </p:cSld>
  <p:clrMapOvr>
    <a:masterClrMapping/>
  </p:clrMapOvr>
  <mc:AlternateContent xmlns:mc="http://schemas.openxmlformats.org/markup-compatibility/2006" xmlns:p14="http://schemas.microsoft.com/office/powerpoint/2010/main">
    <mc:Choice Requires="p14">
      <p:transition spd="slow" p14:dur="2000" advTm="192549"/>
    </mc:Choice>
    <mc:Fallback xmlns="">
      <p:transition spd="slow" advTm="19254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62" name="Rectangle 2"/>
          <p:cNvSpPr>
            <a:spLocks noGrp="1" noChangeArrowheads="1"/>
          </p:cNvSpPr>
          <p:nvPr>
            <p:ph type="title" idx="4294967295"/>
          </p:nvPr>
        </p:nvSpPr>
        <p:spPr>
          <a:xfrm>
            <a:off x="765110" y="381000"/>
            <a:ext cx="8229600" cy="1143000"/>
          </a:xfrm>
        </p:spPr>
        <p:txBody>
          <a:bodyPr/>
          <a:lstStyle/>
          <a:p>
            <a:r>
              <a:rPr lang="en-US" altLang="ar-SA" b="1" dirty="0" err="1">
                <a:solidFill>
                  <a:schemeClr val="bg1"/>
                </a:solidFill>
              </a:rPr>
              <a:t>TestAndSet</a:t>
            </a:r>
            <a:r>
              <a:rPr lang="en-US" altLang="ar-SA" b="1" dirty="0">
                <a:solidFill>
                  <a:schemeClr val="bg1"/>
                </a:solidFill>
              </a:rPr>
              <a:t> Instruction </a:t>
            </a:r>
          </a:p>
        </p:txBody>
      </p:sp>
      <p:sp>
        <p:nvSpPr>
          <p:cNvPr id="245763" name="Rectangle 3"/>
          <p:cNvSpPr>
            <a:spLocks noGrp="1" noChangeArrowheads="1"/>
          </p:cNvSpPr>
          <p:nvPr>
            <p:ph type="body" idx="4294967295"/>
          </p:nvPr>
        </p:nvSpPr>
        <p:spPr>
          <a:xfrm>
            <a:off x="0" y="1282700"/>
            <a:ext cx="6618288" cy="4376738"/>
          </a:xfrm>
        </p:spPr>
        <p:txBody>
          <a:bodyPr>
            <a:normAutofit fontScale="92500" lnSpcReduction="20000"/>
          </a:bodyPr>
          <a:lstStyle/>
          <a:p>
            <a:pPr>
              <a:lnSpc>
                <a:spcPct val="90000"/>
              </a:lnSpc>
              <a:buFont typeface="Monotype Sorts" pitchFamily="2" charset="2"/>
              <a:buNone/>
              <a:tabLst>
                <a:tab pos="744538" algn="l"/>
                <a:tab pos="1025525" algn="l"/>
                <a:tab pos="1260475" algn="l"/>
              </a:tabLst>
            </a:pPr>
            <a:endParaRPr lang="en-US" altLang="ar-SA"/>
          </a:p>
          <a:p>
            <a:pPr>
              <a:lnSpc>
                <a:spcPct val="90000"/>
              </a:lnSpc>
              <a:tabLst>
                <a:tab pos="744538" algn="l"/>
                <a:tab pos="1025525" algn="l"/>
                <a:tab pos="1260475" algn="l"/>
              </a:tabLst>
            </a:pPr>
            <a:r>
              <a:rPr lang="en-US" altLang="ar-SA"/>
              <a:t>Definition:</a:t>
            </a:r>
          </a:p>
          <a:p>
            <a:pPr>
              <a:lnSpc>
                <a:spcPct val="90000"/>
              </a:lnSpc>
              <a:tabLst>
                <a:tab pos="744538" algn="l"/>
                <a:tab pos="1025525" algn="l"/>
                <a:tab pos="1260475" algn="l"/>
              </a:tabLst>
            </a:pPr>
            <a:endParaRPr lang="en-US" altLang="ar-SA"/>
          </a:p>
          <a:p>
            <a:pPr>
              <a:lnSpc>
                <a:spcPct val="90000"/>
              </a:lnSpc>
              <a:buFont typeface="Monotype Sorts" pitchFamily="2" charset="2"/>
              <a:buNone/>
              <a:tabLst>
                <a:tab pos="744538" algn="l"/>
                <a:tab pos="1025525" algn="l"/>
                <a:tab pos="1260475" algn="l"/>
              </a:tabLst>
            </a:pPr>
            <a:r>
              <a:rPr lang="en-US" altLang="ar-SA"/>
              <a:t>         boolean TestAndSet (boolean *target)</a:t>
            </a:r>
          </a:p>
          <a:p>
            <a:pPr>
              <a:lnSpc>
                <a:spcPct val="90000"/>
              </a:lnSpc>
              <a:buFont typeface="Monotype Sorts" pitchFamily="2" charset="2"/>
              <a:buNone/>
              <a:tabLst>
                <a:tab pos="744538" algn="l"/>
                <a:tab pos="1025525" algn="l"/>
                <a:tab pos="1260475" algn="l"/>
              </a:tabLst>
            </a:pPr>
            <a:r>
              <a:rPr lang="en-US" altLang="ar-SA"/>
              <a:t>          {</a:t>
            </a:r>
          </a:p>
          <a:p>
            <a:pPr>
              <a:lnSpc>
                <a:spcPct val="90000"/>
              </a:lnSpc>
              <a:buFont typeface="Monotype Sorts" pitchFamily="2" charset="2"/>
              <a:buNone/>
              <a:tabLst>
                <a:tab pos="744538" algn="l"/>
                <a:tab pos="1025525" algn="l"/>
                <a:tab pos="1260475" algn="l"/>
              </a:tabLst>
            </a:pPr>
            <a:r>
              <a:rPr lang="en-US" altLang="ar-SA"/>
              <a:t>               boolean rv = *target;</a:t>
            </a:r>
          </a:p>
          <a:p>
            <a:pPr>
              <a:lnSpc>
                <a:spcPct val="90000"/>
              </a:lnSpc>
              <a:buFont typeface="Monotype Sorts" pitchFamily="2" charset="2"/>
              <a:buNone/>
              <a:tabLst>
                <a:tab pos="744538" algn="l"/>
                <a:tab pos="1025525" algn="l"/>
                <a:tab pos="1260475" algn="l"/>
              </a:tabLst>
            </a:pPr>
            <a:r>
              <a:rPr lang="en-US" altLang="ar-SA"/>
              <a:t>               *target = TRUE;</a:t>
            </a:r>
          </a:p>
          <a:p>
            <a:pPr>
              <a:lnSpc>
                <a:spcPct val="90000"/>
              </a:lnSpc>
              <a:buFont typeface="Monotype Sorts" pitchFamily="2" charset="2"/>
              <a:buNone/>
              <a:tabLst>
                <a:tab pos="744538" algn="l"/>
                <a:tab pos="1025525" algn="l"/>
                <a:tab pos="1260475" algn="l"/>
              </a:tabLst>
            </a:pPr>
            <a:r>
              <a:rPr lang="en-US" altLang="ar-SA"/>
              <a:t>               return rv:</a:t>
            </a:r>
          </a:p>
          <a:p>
            <a:pPr>
              <a:lnSpc>
                <a:spcPct val="90000"/>
              </a:lnSpc>
              <a:buFont typeface="Monotype Sorts" pitchFamily="2" charset="2"/>
              <a:buNone/>
              <a:tabLst>
                <a:tab pos="744538" algn="l"/>
                <a:tab pos="1025525" algn="l"/>
                <a:tab pos="1260475" algn="l"/>
              </a:tabLst>
            </a:pPr>
            <a:r>
              <a:rPr lang="en-US" altLang="ar-SA"/>
              <a:t>          }</a:t>
            </a:r>
          </a:p>
          <a:p>
            <a:pPr>
              <a:lnSpc>
                <a:spcPct val="90000"/>
              </a:lnSpc>
              <a:buFont typeface="Monotype Sorts" pitchFamily="2" charset="2"/>
              <a:buNone/>
              <a:tabLst>
                <a:tab pos="744538" algn="l"/>
                <a:tab pos="1025525" algn="l"/>
                <a:tab pos="1260475" algn="l"/>
              </a:tabLst>
            </a:pPr>
            <a:endParaRPr lang="en-US" altLang="ar-SA"/>
          </a:p>
        </p:txBody>
      </p:sp>
    </p:spTree>
    <p:extLst>
      <p:ext uri="{BB962C8B-B14F-4D97-AF65-F5344CB8AC3E}">
        <p14:creationId xmlns:p14="http://schemas.microsoft.com/office/powerpoint/2010/main" val="2555218098"/>
      </p:ext>
    </p:extLst>
  </p:cSld>
  <p:clrMapOvr>
    <a:masterClrMapping/>
  </p:clrMapOvr>
  <mc:AlternateContent xmlns:mc="http://schemas.openxmlformats.org/markup-compatibility/2006" xmlns:p14="http://schemas.microsoft.com/office/powerpoint/2010/main">
    <mc:Choice Requires="p14">
      <p:transition spd="slow" p14:dur="2000" advTm="89075"/>
    </mc:Choice>
    <mc:Fallback xmlns="">
      <p:transition spd="slow" advTm="8907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7810" name="Rectangle 2"/>
          <p:cNvSpPr>
            <a:spLocks noGrp="1" noChangeArrowheads="1"/>
          </p:cNvSpPr>
          <p:nvPr>
            <p:ph type="title" idx="4294967295"/>
          </p:nvPr>
        </p:nvSpPr>
        <p:spPr>
          <a:xfrm>
            <a:off x="1066800" y="304800"/>
            <a:ext cx="8229600" cy="1143000"/>
          </a:xfrm>
        </p:spPr>
        <p:txBody>
          <a:bodyPr/>
          <a:lstStyle/>
          <a:p>
            <a:r>
              <a:rPr lang="en-US" altLang="ar-SA" b="1" dirty="0">
                <a:solidFill>
                  <a:schemeClr val="bg1"/>
                </a:solidFill>
              </a:rPr>
              <a:t>Solution using </a:t>
            </a:r>
            <a:r>
              <a:rPr lang="en-US" altLang="ar-SA" b="1" dirty="0" err="1">
                <a:solidFill>
                  <a:schemeClr val="bg1"/>
                </a:solidFill>
              </a:rPr>
              <a:t>TestAndSet</a:t>
            </a:r>
            <a:endParaRPr lang="en-US" altLang="ar-SA" b="1" dirty="0">
              <a:solidFill>
                <a:schemeClr val="bg1"/>
              </a:solidFill>
            </a:endParaRPr>
          </a:p>
        </p:txBody>
      </p:sp>
      <p:sp>
        <p:nvSpPr>
          <p:cNvPr id="247811" name="Rectangle 3"/>
          <p:cNvSpPr>
            <a:spLocks noGrp="1" noChangeArrowheads="1"/>
          </p:cNvSpPr>
          <p:nvPr>
            <p:ph type="body" idx="4294967295"/>
          </p:nvPr>
        </p:nvSpPr>
        <p:spPr>
          <a:xfrm>
            <a:off x="0" y="1354138"/>
            <a:ext cx="6865938" cy="5030787"/>
          </a:xfrm>
        </p:spPr>
        <p:txBody>
          <a:bodyPr>
            <a:normAutofit fontScale="70000" lnSpcReduction="20000"/>
          </a:bodyPr>
          <a:lstStyle/>
          <a:p>
            <a:pPr>
              <a:lnSpc>
                <a:spcPct val="90000"/>
              </a:lnSpc>
              <a:tabLst>
                <a:tab pos="744538" algn="l"/>
                <a:tab pos="1025525" algn="l"/>
                <a:tab pos="1260475" algn="l"/>
              </a:tabLst>
            </a:pPr>
            <a:r>
              <a:rPr lang="en-US" altLang="ar-SA"/>
              <a:t>Shared boolean variable lock., initialized to false.</a:t>
            </a:r>
          </a:p>
          <a:p>
            <a:pPr>
              <a:lnSpc>
                <a:spcPct val="90000"/>
              </a:lnSpc>
              <a:tabLst>
                <a:tab pos="744538" algn="l"/>
                <a:tab pos="1025525" algn="l"/>
                <a:tab pos="1260475" algn="l"/>
              </a:tabLst>
            </a:pPr>
            <a:r>
              <a:rPr lang="en-US" altLang="ar-SA"/>
              <a:t>Solution:</a:t>
            </a:r>
          </a:p>
          <a:p>
            <a:pPr>
              <a:lnSpc>
                <a:spcPct val="90000"/>
              </a:lnSpc>
              <a:buFont typeface="Monotype Sorts" pitchFamily="2" charset="2"/>
              <a:buNone/>
              <a:tabLst>
                <a:tab pos="744538" algn="l"/>
                <a:tab pos="1025525" algn="l"/>
                <a:tab pos="1260475" algn="l"/>
              </a:tabLst>
            </a:pPr>
            <a:r>
              <a:rPr lang="en-US" altLang="ar-SA"/>
              <a:t>          do {</a:t>
            </a:r>
          </a:p>
          <a:p>
            <a:pPr>
              <a:lnSpc>
                <a:spcPct val="90000"/>
              </a:lnSpc>
              <a:buFont typeface="Monotype Sorts" pitchFamily="2" charset="2"/>
              <a:buNone/>
              <a:tabLst>
                <a:tab pos="744538" algn="l"/>
                <a:tab pos="1025525" algn="l"/>
                <a:tab pos="1260475" algn="l"/>
              </a:tabLst>
            </a:pPr>
            <a:r>
              <a:rPr lang="en-US" altLang="ar-SA"/>
              <a:t>             while ( TestAndSet (&amp;lock ))</a:t>
            </a:r>
          </a:p>
          <a:p>
            <a:pPr>
              <a:lnSpc>
                <a:spcPct val="90000"/>
              </a:lnSpc>
              <a:buFont typeface="Monotype Sorts" pitchFamily="2" charset="2"/>
              <a:buNone/>
              <a:tabLst>
                <a:tab pos="744538" algn="l"/>
                <a:tab pos="1025525" algn="l"/>
                <a:tab pos="1260475" algn="l"/>
              </a:tabLst>
            </a:pPr>
            <a:r>
              <a:rPr lang="en-US" altLang="ar-SA"/>
              <a:t>                        ;   /* do nothing</a:t>
            </a:r>
          </a:p>
          <a:p>
            <a:pPr>
              <a:lnSpc>
                <a:spcPct val="90000"/>
              </a:lnSpc>
              <a:buFont typeface="Monotype Sorts" pitchFamily="2" charset="2"/>
              <a:buNone/>
              <a:tabLst>
                <a:tab pos="744538" algn="l"/>
                <a:tab pos="1025525" algn="l"/>
                <a:tab pos="1260475" algn="l"/>
              </a:tabLst>
            </a:pPr>
            <a:endParaRPr lang="en-US" altLang="ar-SA"/>
          </a:p>
          <a:p>
            <a:pPr>
              <a:lnSpc>
                <a:spcPct val="90000"/>
              </a:lnSpc>
              <a:buFont typeface="Monotype Sorts" pitchFamily="2" charset="2"/>
              <a:buNone/>
              <a:tabLst>
                <a:tab pos="744538" algn="l"/>
                <a:tab pos="1025525" algn="l"/>
                <a:tab pos="1260475" algn="l"/>
              </a:tabLst>
            </a:pPr>
            <a:r>
              <a:rPr lang="en-US" altLang="ar-SA"/>
              <a:t>                 //    critical section</a:t>
            </a:r>
          </a:p>
          <a:p>
            <a:pPr>
              <a:lnSpc>
                <a:spcPct val="90000"/>
              </a:lnSpc>
              <a:buFont typeface="Monotype Sorts" pitchFamily="2" charset="2"/>
              <a:buNone/>
              <a:tabLst>
                <a:tab pos="744538" algn="l"/>
                <a:tab pos="1025525" algn="l"/>
                <a:tab pos="1260475" algn="l"/>
              </a:tabLst>
            </a:pPr>
            <a:endParaRPr lang="en-US" altLang="ar-SA"/>
          </a:p>
          <a:p>
            <a:pPr>
              <a:lnSpc>
                <a:spcPct val="90000"/>
              </a:lnSpc>
              <a:buFont typeface="Monotype Sorts" pitchFamily="2" charset="2"/>
              <a:buNone/>
              <a:tabLst>
                <a:tab pos="744538" algn="l"/>
                <a:tab pos="1025525" algn="l"/>
                <a:tab pos="1260475" algn="l"/>
              </a:tabLst>
            </a:pPr>
            <a:r>
              <a:rPr lang="en-US" altLang="ar-SA"/>
              <a:t>             lock = FALSE;</a:t>
            </a:r>
          </a:p>
          <a:p>
            <a:pPr>
              <a:lnSpc>
                <a:spcPct val="90000"/>
              </a:lnSpc>
              <a:buFont typeface="Monotype Sorts" pitchFamily="2" charset="2"/>
              <a:buNone/>
              <a:tabLst>
                <a:tab pos="744538" algn="l"/>
                <a:tab pos="1025525" algn="l"/>
                <a:tab pos="1260475" algn="l"/>
              </a:tabLst>
            </a:pPr>
            <a:endParaRPr lang="en-US" altLang="ar-SA"/>
          </a:p>
          <a:p>
            <a:pPr>
              <a:lnSpc>
                <a:spcPct val="90000"/>
              </a:lnSpc>
              <a:buFont typeface="Monotype Sorts" pitchFamily="2" charset="2"/>
              <a:buNone/>
              <a:tabLst>
                <a:tab pos="744538" algn="l"/>
                <a:tab pos="1025525" algn="l"/>
                <a:tab pos="1260475" algn="l"/>
              </a:tabLst>
            </a:pPr>
            <a:r>
              <a:rPr lang="en-US" altLang="ar-SA"/>
              <a:t>                 //      remainder section </a:t>
            </a:r>
          </a:p>
          <a:p>
            <a:pPr>
              <a:lnSpc>
                <a:spcPct val="90000"/>
              </a:lnSpc>
              <a:buFont typeface="Monotype Sorts" pitchFamily="2" charset="2"/>
              <a:buNone/>
              <a:tabLst>
                <a:tab pos="744538" algn="l"/>
                <a:tab pos="1025525" algn="l"/>
                <a:tab pos="1260475" algn="l"/>
              </a:tabLst>
            </a:pPr>
            <a:endParaRPr lang="en-US" altLang="ar-SA"/>
          </a:p>
          <a:p>
            <a:pPr>
              <a:lnSpc>
                <a:spcPct val="90000"/>
              </a:lnSpc>
              <a:buFont typeface="Monotype Sorts" pitchFamily="2" charset="2"/>
              <a:buNone/>
              <a:tabLst>
                <a:tab pos="744538" algn="l"/>
                <a:tab pos="1025525" algn="l"/>
                <a:tab pos="1260475" algn="l"/>
              </a:tabLst>
            </a:pPr>
            <a:r>
              <a:rPr lang="en-US" altLang="ar-SA"/>
              <a:t>           } while ( TRUE);</a:t>
            </a:r>
          </a:p>
          <a:p>
            <a:pPr>
              <a:lnSpc>
                <a:spcPct val="90000"/>
              </a:lnSpc>
              <a:buFont typeface="Monotype Sorts" pitchFamily="2" charset="2"/>
              <a:buNone/>
              <a:tabLst>
                <a:tab pos="744538" algn="l"/>
                <a:tab pos="1025525" algn="l"/>
                <a:tab pos="1260475" algn="l"/>
              </a:tabLst>
            </a:pPr>
            <a:endParaRPr lang="en-US" altLang="ar-SA"/>
          </a:p>
          <a:p>
            <a:pPr>
              <a:lnSpc>
                <a:spcPct val="90000"/>
              </a:lnSpc>
              <a:buFont typeface="Monotype Sorts" pitchFamily="2" charset="2"/>
              <a:buNone/>
              <a:tabLst>
                <a:tab pos="744538" algn="l"/>
                <a:tab pos="1025525" algn="l"/>
                <a:tab pos="1260475" algn="l"/>
              </a:tabLst>
            </a:pPr>
            <a:r>
              <a:rPr lang="en-US" altLang="ar-SA"/>
              <a:t>               </a:t>
            </a:r>
          </a:p>
        </p:txBody>
      </p:sp>
    </p:spTree>
    <p:extLst>
      <p:ext uri="{BB962C8B-B14F-4D97-AF65-F5344CB8AC3E}">
        <p14:creationId xmlns:p14="http://schemas.microsoft.com/office/powerpoint/2010/main" val="466309427"/>
      </p:ext>
    </p:extLst>
  </p:cSld>
  <p:clrMapOvr>
    <a:masterClrMapping/>
  </p:clrMapOvr>
  <mc:AlternateContent xmlns:mc="http://schemas.openxmlformats.org/markup-compatibility/2006" xmlns:p14="http://schemas.microsoft.com/office/powerpoint/2010/main">
    <mc:Choice Requires="p14">
      <p:transition spd="slow" p14:dur="2000" advTm="141671"/>
    </mc:Choice>
    <mc:Fallback xmlns="">
      <p:transition spd="slow" advTm="14167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6786" name="Rectangle 2"/>
          <p:cNvSpPr>
            <a:spLocks noGrp="1" noChangeArrowheads="1"/>
          </p:cNvSpPr>
          <p:nvPr>
            <p:ph type="title" idx="4294967295"/>
          </p:nvPr>
        </p:nvSpPr>
        <p:spPr>
          <a:xfrm>
            <a:off x="0" y="274638"/>
            <a:ext cx="8229600" cy="1143000"/>
          </a:xfrm>
        </p:spPr>
        <p:txBody>
          <a:bodyPr/>
          <a:lstStyle/>
          <a:p>
            <a:r>
              <a:rPr lang="en-US" altLang="ar-SA" b="1" dirty="0">
                <a:solidFill>
                  <a:schemeClr val="bg1"/>
                </a:solidFill>
              </a:rPr>
              <a:t>Swap  Instruction</a:t>
            </a:r>
          </a:p>
        </p:txBody>
      </p:sp>
      <p:sp>
        <p:nvSpPr>
          <p:cNvPr id="246787" name="Rectangle 3"/>
          <p:cNvSpPr>
            <a:spLocks noGrp="1" noChangeArrowheads="1"/>
          </p:cNvSpPr>
          <p:nvPr>
            <p:ph type="body" idx="4294967295"/>
          </p:nvPr>
        </p:nvSpPr>
        <p:spPr>
          <a:xfrm>
            <a:off x="0" y="1282700"/>
            <a:ext cx="6618288" cy="4376738"/>
          </a:xfrm>
        </p:spPr>
        <p:txBody>
          <a:bodyPr>
            <a:normAutofit fontScale="92500" lnSpcReduction="10000"/>
          </a:bodyPr>
          <a:lstStyle/>
          <a:p>
            <a:pPr>
              <a:lnSpc>
                <a:spcPct val="90000"/>
              </a:lnSpc>
              <a:buFont typeface="Monotype Sorts" pitchFamily="2" charset="2"/>
              <a:buNone/>
              <a:tabLst>
                <a:tab pos="744538" algn="l"/>
                <a:tab pos="1025525" algn="l"/>
                <a:tab pos="1260475" algn="l"/>
              </a:tabLst>
            </a:pPr>
            <a:endParaRPr lang="en-US" altLang="ar-SA"/>
          </a:p>
          <a:p>
            <a:pPr>
              <a:lnSpc>
                <a:spcPct val="90000"/>
              </a:lnSpc>
              <a:tabLst>
                <a:tab pos="744538" algn="l"/>
                <a:tab pos="1025525" algn="l"/>
                <a:tab pos="1260475" algn="l"/>
              </a:tabLst>
            </a:pPr>
            <a:r>
              <a:rPr lang="en-US" altLang="ar-SA"/>
              <a:t>Definition:</a:t>
            </a:r>
          </a:p>
          <a:p>
            <a:pPr>
              <a:lnSpc>
                <a:spcPct val="90000"/>
              </a:lnSpc>
              <a:tabLst>
                <a:tab pos="744538" algn="l"/>
                <a:tab pos="1025525" algn="l"/>
                <a:tab pos="1260475" algn="l"/>
              </a:tabLst>
            </a:pPr>
            <a:endParaRPr lang="en-US" altLang="ar-SA"/>
          </a:p>
          <a:p>
            <a:pPr>
              <a:lnSpc>
                <a:spcPct val="90000"/>
              </a:lnSpc>
              <a:buFont typeface="Monotype Sorts" pitchFamily="2" charset="2"/>
              <a:buNone/>
              <a:tabLst>
                <a:tab pos="744538" algn="l"/>
                <a:tab pos="1025525" algn="l"/>
                <a:tab pos="1260475" algn="l"/>
              </a:tabLst>
            </a:pPr>
            <a:r>
              <a:rPr lang="en-US" altLang="ar-SA"/>
              <a:t>         void Swap (boolean *a, boolean *b)</a:t>
            </a:r>
          </a:p>
          <a:p>
            <a:pPr>
              <a:lnSpc>
                <a:spcPct val="90000"/>
              </a:lnSpc>
              <a:buFont typeface="Monotype Sorts" pitchFamily="2" charset="2"/>
              <a:buNone/>
              <a:tabLst>
                <a:tab pos="744538" algn="l"/>
                <a:tab pos="1025525" algn="l"/>
                <a:tab pos="1260475" algn="l"/>
              </a:tabLst>
            </a:pPr>
            <a:r>
              <a:rPr lang="en-US" altLang="ar-SA"/>
              <a:t>          {</a:t>
            </a:r>
          </a:p>
          <a:p>
            <a:pPr>
              <a:lnSpc>
                <a:spcPct val="90000"/>
              </a:lnSpc>
              <a:buFont typeface="Monotype Sorts" pitchFamily="2" charset="2"/>
              <a:buNone/>
              <a:tabLst>
                <a:tab pos="744538" algn="l"/>
                <a:tab pos="1025525" algn="l"/>
                <a:tab pos="1260475" algn="l"/>
              </a:tabLst>
            </a:pPr>
            <a:r>
              <a:rPr lang="en-US" altLang="ar-SA"/>
              <a:t>               boolean temp = *a;</a:t>
            </a:r>
          </a:p>
          <a:p>
            <a:pPr>
              <a:lnSpc>
                <a:spcPct val="90000"/>
              </a:lnSpc>
              <a:buFont typeface="Monotype Sorts" pitchFamily="2" charset="2"/>
              <a:buNone/>
              <a:tabLst>
                <a:tab pos="744538" algn="l"/>
                <a:tab pos="1025525" algn="l"/>
                <a:tab pos="1260475" algn="l"/>
              </a:tabLst>
            </a:pPr>
            <a:r>
              <a:rPr lang="en-US" altLang="ar-SA"/>
              <a:t>               *a = *b;</a:t>
            </a:r>
          </a:p>
          <a:p>
            <a:pPr>
              <a:lnSpc>
                <a:spcPct val="90000"/>
              </a:lnSpc>
              <a:buFont typeface="Monotype Sorts" pitchFamily="2" charset="2"/>
              <a:buNone/>
              <a:tabLst>
                <a:tab pos="744538" algn="l"/>
                <a:tab pos="1025525" algn="l"/>
                <a:tab pos="1260475" algn="l"/>
              </a:tabLst>
            </a:pPr>
            <a:r>
              <a:rPr lang="en-US" altLang="ar-SA"/>
              <a:t>               *b = temp:</a:t>
            </a:r>
          </a:p>
          <a:p>
            <a:pPr>
              <a:lnSpc>
                <a:spcPct val="90000"/>
              </a:lnSpc>
              <a:buFont typeface="Monotype Sorts" pitchFamily="2" charset="2"/>
              <a:buNone/>
              <a:tabLst>
                <a:tab pos="744538" algn="l"/>
                <a:tab pos="1025525" algn="l"/>
                <a:tab pos="1260475" algn="l"/>
              </a:tabLst>
            </a:pPr>
            <a:r>
              <a:rPr lang="en-US" altLang="ar-SA"/>
              <a:t>          }</a:t>
            </a:r>
          </a:p>
          <a:p>
            <a:pPr>
              <a:lnSpc>
                <a:spcPct val="90000"/>
              </a:lnSpc>
              <a:buFont typeface="Monotype Sorts" pitchFamily="2" charset="2"/>
              <a:buNone/>
              <a:tabLst>
                <a:tab pos="744538" algn="l"/>
                <a:tab pos="1025525" algn="l"/>
                <a:tab pos="1260475" algn="l"/>
              </a:tabLst>
            </a:pPr>
            <a:endParaRPr lang="en-US" altLang="ar-SA"/>
          </a:p>
        </p:txBody>
      </p:sp>
    </p:spTree>
    <p:extLst>
      <p:ext uri="{BB962C8B-B14F-4D97-AF65-F5344CB8AC3E}">
        <p14:creationId xmlns:p14="http://schemas.microsoft.com/office/powerpoint/2010/main" val="2258730863"/>
      </p:ext>
    </p:extLst>
  </p:cSld>
  <p:clrMapOvr>
    <a:masterClrMapping/>
  </p:clrMapOvr>
  <mc:AlternateContent xmlns:mc="http://schemas.openxmlformats.org/markup-compatibility/2006" xmlns:p14="http://schemas.microsoft.com/office/powerpoint/2010/main">
    <mc:Choice Requires="p14">
      <p:transition spd="slow" p14:dur="2000" advTm="68090"/>
    </mc:Choice>
    <mc:Fallback xmlns="">
      <p:transition spd="slow" advTm="6809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9858" name="Rectangle 2"/>
          <p:cNvSpPr>
            <a:spLocks noGrp="1" noChangeArrowheads="1"/>
          </p:cNvSpPr>
          <p:nvPr>
            <p:ph type="title" idx="4294967295"/>
          </p:nvPr>
        </p:nvSpPr>
        <p:spPr>
          <a:xfrm>
            <a:off x="0" y="274638"/>
            <a:ext cx="8229600" cy="1143000"/>
          </a:xfrm>
        </p:spPr>
        <p:txBody>
          <a:bodyPr/>
          <a:lstStyle/>
          <a:p>
            <a:r>
              <a:rPr lang="en-US" altLang="ar-SA" b="1" dirty="0">
                <a:solidFill>
                  <a:schemeClr val="bg1"/>
                </a:solidFill>
              </a:rPr>
              <a:t>Solution using Swap</a:t>
            </a:r>
          </a:p>
        </p:txBody>
      </p:sp>
      <p:sp>
        <p:nvSpPr>
          <p:cNvPr id="249859" name="Rectangle 3"/>
          <p:cNvSpPr>
            <a:spLocks noGrp="1" noChangeArrowheads="1"/>
          </p:cNvSpPr>
          <p:nvPr>
            <p:ph type="body" idx="4294967295"/>
          </p:nvPr>
        </p:nvSpPr>
        <p:spPr>
          <a:xfrm>
            <a:off x="1295400" y="1577457"/>
            <a:ext cx="6865938" cy="5030787"/>
          </a:xfrm>
        </p:spPr>
        <p:txBody>
          <a:bodyPr>
            <a:normAutofit fontScale="62500" lnSpcReduction="20000"/>
          </a:bodyPr>
          <a:lstStyle/>
          <a:p>
            <a:pPr>
              <a:lnSpc>
                <a:spcPct val="90000"/>
              </a:lnSpc>
              <a:tabLst>
                <a:tab pos="744538" algn="l"/>
                <a:tab pos="1025525" algn="l"/>
                <a:tab pos="1260475" algn="l"/>
              </a:tabLst>
            </a:pPr>
            <a:r>
              <a:rPr lang="en-US" altLang="ar-SA" dirty="0"/>
              <a:t>Shared Boolean variable lock initialized to FALSE; Each process has a local Boolean variable key.</a:t>
            </a:r>
          </a:p>
          <a:p>
            <a:pPr>
              <a:lnSpc>
                <a:spcPct val="90000"/>
              </a:lnSpc>
              <a:tabLst>
                <a:tab pos="744538" algn="l"/>
                <a:tab pos="1025525" algn="l"/>
                <a:tab pos="1260475" algn="l"/>
              </a:tabLst>
            </a:pPr>
            <a:r>
              <a:rPr lang="en-US" altLang="ar-SA" dirty="0"/>
              <a:t>Solution:</a:t>
            </a:r>
          </a:p>
          <a:p>
            <a:pPr>
              <a:lnSpc>
                <a:spcPct val="90000"/>
              </a:lnSpc>
              <a:buFont typeface="Monotype Sorts" pitchFamily="2" charset="2"/>
              <a:buNone/>
              <a:tabLst>
                <a:tab pos="744538" algn="l"/>
                <a:tab pos="1025525" algn="l"/>
                <a:tab pos="1260475" algn="l"/>
              </a:tabLst>
            </a:pPr>
            <a:r>
              <a:rPr lang="en-US" altLang="ar-SA" dirty="0"/>
              <a:t>          do {</a:t>
            </a:r>
          </a:p>
          <a:p>
            <a:pPr>
              <a:lnSpc>
                <a:spcPct val="90000"/>
              </a:lnSpc>
              <a:buFont typeface="Monotype Sorts" pitchFamily="2" charset="2"/>
              <a:buNone/>
              <a:tabLst>
                <a:tab pos="744538" algn="l"/>
                <a:tab pos="1025525" algn="l"/>
                <a:tab pos="1260475" algn="l"/>
              </a:tabLst>
            </a:pPr>
            <a:r>
              <a:rPr lang="en-US" altLang="ar-SA" dirty="0"/>
              <a:t>                key = TRUE;</a:t>
            </a:r>
          </a:p>
          <a:p>
            <a:pPr>
              <a:lnSpc>
                <a:spcPct val="90000"/>
              </a:lnSpc>
              <a:buFont typeface="Monotype Sorts" pitchFamily="2" charset="2"/>
              <a:buNone/>
              <a:tabLst>
                <a:tab pos="744538" algn="l"/>
                <a:tab pos="1025525" algn="l"/>
                <a:tab pos="1260475" algn="l"/>
              </a:tabLst>
            </a:pPr>
            <a:r>
              <a:rPr lang="en-US" altLang="ar-SA" dirty="0"/>
              <a:t>                 while ( key == TRUE)</a:t>
            </a:r>
          </a:p>
          <a:p>
            <a:pPr>
              <a:lnSpc>
                <a:spcPct val="90000"/>
              </a:lnSpc>
              <a:buFont typeface="Monotype Sorts" pitchFamily="2" charset="2"/>
              <a:buNone/>
              <a:tabLst>
                <a:tab pos="744538" algn="l"/>
                <a:tab pos="1025525" algn="l"/>
                <a:tab pos="1260475" algn="l"/>
              </a:tabLst>
            </a:pPr>
            <a:r>
              <a:rPr lang="en-US" altLang="ar-SA" dirty="0"/>
              <a:t>                       Swap (&amp;lock, &amp;key );</a:t>
            </a:r>
          </a:p>
          <a:p>
            <a:pPr>
              <a:lnSpc>
                <a:spcPct val="90000"/>
              </a:lnSpc>
              <a:buFont typeface="Monotype Sorts" pitchFamily="2" charset="2"/>
              <a:buNone/>
              <a:tabLst>
                <a:tab pos="744538" algn="l"/>
                <a:tab pos="1025525" algn="l"/>
                <a:tab pos="1260475" algn="l"/>
              </a:tabLst>
            </a:pPr>
            <a:r>
              <a:rPr lang="en-US" altLang="ar-SA" dirty="0"/>
              <a:t>      </a:t>
            </a:r>
          </a:p>
          <a:p>
            <a:pPr>
              <a:lnSpc>
                <a:spcPct val="90000"/>
              </a:lnSpc>
              <a:buFont typeface="Monotype Sorts" pitchFamily="2" charset="2"/>
              <a:buNone/>
              <a:tabLst>
                <a:tab pos="744538" algn="l"/>
                <a:tab pos="1025525" algn="l"/>
                <a:tab pos="1260475" algn="l"/>
              </a:tabLst>
            </a:pPr>
            <a:r>
              <a:rPr lang="en-US" altLang="ar-SA" dirty="0"/>
              <a:t>                         //    critical section</a:t>
            </a:r>
          </a:p>
          <a:p>
            <a:pPr>
              <a:lnSpc>
                <a:spcPct val="90000"/>
              </a:lnSpc>
              <a:buFont typeface="Monotype Sorts" pitchFamily="2" charset="2"/>
              <a:buNone/>
              <a:tabLst>
                <a:tab pos="744538" algn="l"/>
                <a:tab pos="1025525" algn="l"/>
                <a:tab pos="1260475" algn="l"/>
              </a:tabLst>
            </a:pPr>
            <a:endParaRPr lang="en-US" altLang="ar-SA" dirty="0"/>
          </a:p>
          <a:p>
            <a:pPr>
              <a:lnSpc>
                <a:spcPct val="90000"/>
              </a:lnSpc>
              <a:buFont typeface="Monotype Sorts" pitchFamily="2" charset="2"/>
              <a:buNone/>
              <a:tabLst>
                <a:tab pos="744538" algn="l"/>
                <a:tab pos="1025525" algn="l"/>
                <a:tab pos="1260475" algn="l"/>
              </a:tabLst>
            </a:pPr>
            <a:r>
              <a:rPr lang="en-US" altLang="ar-SA" dirty="0"/>
              <a:t>                  lock = FALSE;</a:t>
            </a:r>
          </a:p>
          <a:p>
            <a:pPr>
              <a:lnSpc>
                <a:spcPct val="90000"/>
              </a:lnSpc>
              <a:buFont typeface="Monotype Sorts" pitchFamily="2" charset="2"/>
              <a:buNone/>
              <a:tabLst>
                <a:tab pos="744538" algn="l"/>
                <a:tab pos="1025525" algn="l"/>
                <a:tab pos="1260475" algn="l"/>
              </a:tabLst>
            </a:pPr>
            <a:endParaRPr lang="en-US" altLang="ar-SA" dirty="0"/>
          </a:p>
          <a:p>
            <a:pPr>
              <a:lnSpc>
                <a:spcPct val="90000"/>
              </a:lnSpc>
              <a:buFont typeface="Monotype Sorts" pitchFamily="2" charset="2"/>
              <a:buNone/>
              <a:tabLst>
                <a:tab pos="744538" algn="l"/>
                <a:tab pos="1025525" algn="l"/>
                <a:tab pos="1260475" algn="l"/>
              </a:tabLst>
            </a:pPr>
            <a:r>
              <a:rPr lang="en-US" altLang="ar-SA" dirty="0"/>
              <a:t>                       //      remainder section </a:t>
            </a:r>
          </a:p>
          <a:p>
            <a:pPr>
              <a:lnSpc>
                <a:spcPct val="90000"/>
              </a:lnSpc>
              <a:buFont typeface="Monotype Sorts" pitchFamily="2" charset="2"/>
              <a:buNone/>
              <a:tabLst>
                <a:tab pos="744538" algn="l"/>
                <a:tab pos="1025525" algn="l"/>
                <a:tab pos="1260475" algn="l"/>
              </a:tabLst>
            </a:pPr>
            <a:endParaRPr lang="en-US" altLang="ar-SA" dirty="0"/>
          </a:p>
          <a:p>
            <a:pPr>
              <a:lnSpc>
                <a:spcPct val="90000"/>
              </a:lnSpc>
              <a:buFont typeface="Monotype Sorts" pitchFamily="2" charset="2"/>
              <a:buNone/>
              <a:tabLst>
                <a:tab pos="744538" algn="l"/>
                <a:tab pos="1025525" algn="l"/>
                <a:tab pos="1260475" algn="l"/>
              </a:tabLst>
            </a:pPr>
            <a:r>
              <a:rPr lang="en-US" altLang="ar-SA" dirty="0"/>
              <a:t>               } while ( TRUE);</a:t>
            </a:r>
          </a:p>
          <a:p>
            <a:pPr>
              <a:lnSpc>
                <a:spcPct val="90000"/>
              </a:lnSpc>
              <a:buFont typeface="Monotype Sorts" pitchFamily="2" charset="2"/>
              <a:buNone/>
              <a:tabLst>
                <a:tab pos="744538" algn="l"/>
                <a:tab pos="1025525" algn="l"/>
                <a:tab pos="1260475" algn="l"/>
              </a:tabLst>
            </a:pPr>
            <a:endParaRPr lang="en-US" altLang="ar-SA" dirty="0"/>
          </a:p>
          <a:p>
            <a:pPr>
              <a:lnSpc>
                <a:spcPct val="90000"/>
              </a:lnSpc>
              <a:buFont typeface="Monotype Sorts" pitchFamily="2" charset="2"/>
              <a:buNone/>
              <a:tabLst>
                <a:tab pos="744538" algn="l"/>
                <a:tab pos="1025525" algn="l"/>
                <a:tab pos="1260475" algn="l"/>
              </a:tabLst>
            </a:pPr>
            <a:r>
              <a:rPr lang="en-US" altLang="ar-SA" dirty="0"/>
              <a:t>               </a:t>
            </a:r>
          </a:p>
        </p:txBody>
      </p:sp>
    </p:spTree>
    <p:extLst>
      <p:ext uri="{BB962C8B-B14F-4D97-AF65-F5344CB8AC3E}">
        <p14:creationId xmlns:p14="http://schemas.microsoft.com/office/powerpoint/2010/main" val="3681974669"/>
      </p:ext>
    </p:extLst>
  </p:cSld>
  <p:clrMapOvr>
    <a:masterClrMapping/>
  </p:clrMapOvr>
  <mc:AlternateContent xmlns:mc="http://schemas.openxmlformats.org/markup-compatibility/2006" xmlns:p14="http://schemas.microsoft.com/office/powerpoint/2010/main">
    <mc:Choice Requires="p14">
      <p:transition spd="slow" p14:dur="2000" advTm="197191"/>
    </mc:Choice>
    <mc:Fallback xmlns="">
      <p:transition spd="slow" advTm="197191"/>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7346" name="Rectangle 2"/>
          <p:cNvSpPr>
            <a:spLocks noGrp="1" noChangeArrowheads="1"/>
          </p:cNvSpPr>
          <p:nvPr>
            <p:ph type="title" idx="4294967295"/>
          </p:nvPr>
        </p:nvSpPr>
        <p:spPr>
          <a:xfrm>
            <a:off x="0" y="274638"/>
            <a:ext cx="8229600" cy="1143000"/>
          </a:xfrm>
        </p:spPr>
        <p:txBody>
          <a:bodyPr/>
          <a:lstStyle/>
          <a:p>
            <a:r>
              <a:rPr lang="en-US" altLang="ar-SA" b="1" dirty="0">
                <a:solidFill>
                  <a:schemeClr val="bg1"/>
                </a:solidFill>
              </a:rPr>
              <a:t>Semaphore</a:t>
            </a:r>
          </a:p>
        </p:txBody>
      </p:sp>
      <p:sp>
        <p:nvSpPr>
          <p:cNvPr id="57347" name="Rectangle 3"/>
          <p:cNvSpPr>
            <a:spLocks noGrp="1" noChangeArrowheads="1"/>
          </p:cNvSpPr>
          <p:nvPr>
            <p:ph type="body" idx="4294967295"/>
          </p:nvPr>
        </p:nvSpPr>
        <p:spPr>
          <a:xfrm>
            <a:off x="1447800" y="1417638"/>
            <a:ext cx="7921625" cy="5254625"/>
          </a:xfrm>
        </p:spPr>
        <p:txBody>
          <a:bodyPr>
            <a:normAutofit lnSpcReduction="10000"/>
          </a:bodyPr>
          <a:lstStyle/>
          <a:p>
            <a:pPr>
              <a:lnSpc>
                <a:spcPct val="90000"/>
              </a:lnSpc>
            </a:pPr>
            <a:r>
              <a:rPr lang="en-US" altLang="ar-SA" sz="1600" dirty="0"/>
              <a:t>Synchronization tool that does not require busy waiting </a:t>
            </a:r>
            <a:endParaRPr lang="en-US" altLang="ar-SA" sz="1600" i="1" dirty="0">
              <a:solidFill>
                <a:schemeClr val="tx2"/>
              </a:solidFill>
            </a:endParaRPr>
          </a:p>
          <a:p>
            <a:pPr>
              <a:lnSpc>
                <a:spcPct val="90000"/>
              </a:lnSpc>
            </a:pPr>
            <a:r>
              <a:rPr lang="en-US" altLang="ar-SA" sz="1600" dirty="0"/>
              <a:t>Semaphore </a:t>
            </a:r>
            <a:r>
              <a:rPr lang="en-US" altLang="ar-SA" sz="1600" i="1" dirty="0"/>
              <a:t>S</a:t>
            </a:r>
            <a:r>
              <a:rPr lang="en-US" altLang="ar-SA" sz="1600" dirty="0"/>
              <a:t> – integer variable</a:t>
            </a:r>
          </a:p>
          <a:p>
            <a:pPr>
              <a:lnSpc>
                <a:spcPct val="90000"/>
              </a:lnSpc>
            </a:pPr>
            <a:r>
              <a:rPr lang="en-US" altLang="ar-SA" sz="1600" dirty="0"/>
              <a:t>Two standard operations modify </a:t>
            </a:r>
            <a:r>
              <a:rPr lang="en-US" altLang="ar-SA" sz="1600" dirty="0">
                <a:solidFill>
                  <a:srgbClr val="0000FF"/>
                </a:solidFill>
              </a:rPr>
              <a:t>S: wait()</a:t>
            </a:r>
            <a:r>
              <a:rPr lang="en-US" altLang="ar-SA" sz="1600" dirty="0"/>
              <a:t> and </a:t>
            </a:r>
            <a:r>
              <a:rPr lang="en-US" altLang="ar-SA" sz="1600" dirty="0">
                <a:solidFill>
                  <a:srgbClr val="0000FF"/>
                </a:solidFill>
              </a:rPr>
              <a:t>signal()</a:t>
            </a:r>
          </a:p>
          <a:p>
            <a:pPr lvl="1">
              <a:lnSpc>
                <a:spcPct val="90000"/>
              </a:lnSpc>
            </a:pPr>
            <a:r>
              <a:rPr lang="en-US" altLang="ar-SA" dirty="0"/>
              <a:t>Originally called </a:t>
            </a:r>
            <a:r>
              <a:rPr lang="en-US" altLang="ar-SA" dirty="0">
                <a:solidFill>
                  <a:srgbClr val="0000FF"/>
                </a:solidFill>
              </a:rPr>
              <a:t>P()</a:t>
            </a:r>
            <a:r>
              <a:rPr lang="en-US" altLang="ar-SA" dirty="0"/>
              <a:t> and</a:t>
            </a:r>
            <a:r>
              <a:rPr lang="en-US" altLang="ar-SA" i="1" dirty="0"/>
              <a:t> </a:t>
            </a:r>
            <a:r>
              <a:rPr lang="en-US" altLang="ar-SA" dirty="0">
                <a:solidFill>
                  <a:srgbClr val="0000FF"/>
                </a:solidFill>
              </a:rPr>
              <a:t>V()</a:t>
            </a:r>
          </a:p>
          <a:p>
            <a:pPr>
              <a:lnSpc>
                <a:spcPct val="90000"/>
              </a:lnSpc>
            </a:pPr>
            <a:r>
              <a:rPr lang="en-US" altLang="ar-SA" sz="1600" dirty="0"/>
              <a:t>Less complicated</a:t>
            </a:r>
          </a:p>
          <a:p>
            <a:pPr>
              <a:lnSpc>
                <a:spcPct val="90000"/>
              </a:lnSpc>
            </a:pPr>
            <a:r>
              <a:rPr lang="en-US" altLang="ar-SA" sz="1600" dirty="0"/>
              <a:t>Can only be accessed via two indivisible (atomic) operations</a:t>
            </a:r>
          </a:p>
          <a:p>
            <a:pPr lvl="1">
              <a:lnSpc>
                <a:spcPct val="90000"/>
              </a:lnSpc>
            </a:pPr>
            <a:r>
              <a:rPr lang="en-US" altLang="ar-SA" dirty="0">
                <a:solidFill>
                  <a:srgbClr val="0000FF"/>
                </a:solidFill>
                <a:sym typeface="Symbol" panose="05050102010706020507" pitchFamily="18" charset="2"/>
              </a:rPr>
              <a:t>wait (S) { </a:t>
            </a:r>
          </a:p>
          <a:p>
            <a:pPr lvl="1">
              <a:lnSpc>
                <a:spcPct val="90000"/>
              </a:lnSpc>
              <a:buFont typeface="Monotype Sorts" pitchFamily="2" charset="2"/>
              <a:buNone/>
            </a:pPr>
            <a:r>
              <a:rPr lang="en-US" altLang="ar-SA" dirty="0">
                <a:solidFill>
                  <a:srgbClr val="0000FF"/>
                </a:solidFill>
                <a:sym typeface="Symbol" panose="05050102010706020507" pitchFamily="18" charset="2"/>
              </a:rPr>
              <a:t>           while S &lt;= 0</a:t>
            </a:r>
          </a:p>
          <a:p>
            <a:pPr lvl="1">
              <a:lnSpc>
                <a:spcPct val="90000"/>
              </a:lnSpc>
              <a:buFont typeface="Monotype Sorts" pitchFamily="2" charset="2"/>
              <a:buNone/>
            </a:pPr>
            <a:r>
              <a:rPr lang="en-US" altLang="ar-SA" dirty="0">
                <a:solidFill>
                  <a:srgbClr val="0000FF"/>
                </a:solidFill>
                <a:sym typeface="Symbol" panose="05050102010706020507" pitchFamily="18" charset="2"/>
              </a:rPr>
              <a:t>		          ; // no-op</a:t>
            </a:r>
          </a:p>
          <a:p>
            <a:pPr lvl="1">
              <a:lnSpc>
                <a:spcPct val="90000"/>
              </a:lnSpc>
              <a:buFont typeface="Monotype Sorts" pitchFamily="2" charset="2"/>
              <a:buNone/>
            </a:pPr>
            <a:r>
              <a:rPr lang="en-US" altLang="ar-SA" dirty="0">
                <a:solidFill>
                  <a:srgbClr val="0000FF"/>
                </a:solidFill>
                <a:sym typeface="Symbol" panose="05050102010706020507" pitchFamily="18" charset="2"/>
              </a:rPr>
              <a:t>              S--;</a:t>
            </a:r>
          </a:p>
          <a:p>
            <a:pPr lvl="1">
              <a:lnSpc>
                <a:spcPct val="90000"/>
              </a:lnSpc>
              <a:buFont typeface="Monotype Sorts" pitchFamily="2" charset="2"/>
              <a:buNone/>
            </a:pPr>
            <a:r>
              <a:rPr lang="en-US" altLang="ar-SA" dirty="0">
                <a:solidFill>
                  <a:srgbClr val="0000FF"/>
                </a:solidFill>
                <a:sym typeface="Symbol" panose="05050102010706020507" pitchFamily="18" charset="2"/>
              </a:rPr>
              <a:t>      }</a:t>
            </a:r>
          </a:p>
          <a:p>
            <a:pPr lvl="1">
              <a:lnSpc>
                <a:spcPct val="90000"/>
              </a:lnSpc>
            </a:pPr>
            <a:r>
              <a:rPr lang="en-US" altLang="ar-SA" dirty="0">
                <a:solidFill>
                  <a:srgbClr val="0000FF"/>
                </a:solidFill>
                <a:sym typeface="Symbol" panose="05050102010706020507" pitchFamily="18" charset="2"/>
              </a:rPr>
              <a:t>signal (S) { </a:t>
            </a:r>
          </a:p>
          <a:p>
            <a:pPr lvl="1">
              <a:lnSpc>
                <a:spcPct val="90000"/>
              </a:lnSpc>
              <a:buFont typeface="Monotype Sorts" pitchFamily="2" charset="2"/>
              <a:buNone/>
            </a:pPr>
            <a:r>
              <a:rPr lang="en-US" altLang="ar-SA" dirty="0">
                <a:solidFill>
                  <a:srgbClr val="0000FF"/>
                </a:solidFill>
                <a:sym typeface="Symbol" panose="05050102010706020507" pitchFamily="18" charset="2"/>
              </a:rPr>
              <a:t>        S++;</a:t>
            </a:r>
          </a:p>
          <a:p>
            <a:pPr lvl="1">
              <a:lnSpc>
                <a:spcPct val="90000"/>
              </a:lnSpc>
              <a:buFont typeface="Monotype Sorts" pitchFamily="2" charset="2"/>
              <a:buNone/>
            </a:pPr>
            <a:r>
              <a:rPr lang="en-US" altLang="ar-SA" dirty="0">
                <a:solidFill>
                  <a:srgbClr val="0000FF"/>
                </a:solidFill>
                <a:sym typeface="Symbol" panose="05050102010706020507" pitchFamily="18" charset="2"/>
              </a:rPr>
              <a:t>     }</a:t>
            </a:r>
          </a:p>
        </p:txBody>
      </p:sp>
    </p:spTree>
    <p:extLst>
      <p:ext uri="{BB962C8B-B14F-4D97-AF65-F5344CB8AC3E}">
        <p14:creationId xmlns:p14="http://schemas.microsoft.com/office/powerpoint/2010/main" val="3095367188"/>
      </p:ext>
    </p:extLst>
  </p:cSld>
  <p:clrMapOvr>
    <a:masterClrMapping/>
  </p:clrMapOvr>
  <mc:AlternateContent xmlns:mc="http://schemas.openxmlformats.org/markup-compatibility/2006" xmlns:p14="http://schemas.microsoft.com/office/powerpoint/2010/main">
    <mc:Choice Requires="p14">
      <p:transition spd="slow" p14:dur="2000" advTm="94935"/>
    </mc:Choice>
    <mc:Fallback xmlns="">
      <p:transition spd="slow" advTm="9493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title" idx="4294967295"/>
          </p:nvPr>
        </p:nvSpPr>
        <p:spPr>
          <a:xfrm>
            <a:off x="762000" y="609600"/>
            <a:ext cx="8534400" cy="457200"/>
          </a:xfrm>
        </p:spPr>
        <p:txBody>
          <a:bodyPr>
            <a:normAutofit fontScale="90000"/>
          </a:bodyPr>
          <a:lstStyle/>
          <a:p>
            <a:r>
              <a:rPr lang="en-US" altLang="ar-SA" sz="2800" b="1" dirty="0">
                <a:solidFill>
                  <a:schemeClr val="bg1"/>
                </a:solidFill>
              </a:rPr>
              <a:t>Semaphore as General Synchronization Tool</a:t>
            </a:r>
          </a:p>
        </p:txBody>
      </p:sp>
      <p:sp>
        <p:nvSpPr>
          <p:cNvPr id="61443" name="Rectangle 3"/>
          <p:cNvSpPr>
            <a:spLocks noGrp="1" noChangeArrowheads="1"/>
          </p:cNvSpPr>
          <p:nvPr>
            <p:ph type="body" idx="4294967295"/>
          </p:nvPr>
        </p:nvSpPr>
        <p:spPr>
          <a:xfrm>
            <a:off x="0" y="1600200"/>
            <a:ext cx="8229600" cy="4525963"/>
          </a:xfrm>
        </p:spPr>
        <p:txBody>
          <a:bodyPr/>
          <a:lstStyle/>
          <a:p>
            <a:pPr>
              <a:lnSpc>
                <a:spcPct val="150000"/>
              </a:lnSpc>
              <a:tabLst>
                <a:tab pos="2005013" algn="ctr"/>
                <a:tab pos="4518025" algn="ctr"/>
              </a:tabLst>
            </a:pPr>
            <a:r>
              <a:rPr lang="en-US" altLang="ar-SA" sz="1600">
                <a:solidFill>
                  <a:schemeClr val="tx2"/>
                </a:solidFill>
              </a:rPr>
              <a:t>Counting </a:t>
            </a:r>
            <a:r>
              <a:rPr lang="en-US" altLang="ar-SA" sz="1600"/>
              <a:t>semaphore – integer value can range over an unrestricted domain. Counting semaphores can be used to control access to a give resource consisting of a finite number of instances. The semaphore is initialized to the number of resources available. Each process that wishes to use a resource performs a wait() operation on the semaphore (thereby decrementing the count). When a process release a resource, it performs a signal() operation (incrementing the count). When the count for the semaphore goes to 0, all resources being used. After that, processes that wish to use a resource will block until the count becomes greater than 0.</a:t>
            </a:r>
          </a:p>
          <a:p>
            <a:pPr>
              <a:buFont typeface="Monotype Sorts" pitchFamily="2" charset="2"/>
              <a:buNone/>
              <a:tabLst>
                <a:tab pos="2005013" algn="ctr"/>
                <a:tab pos="4518025" algn="ctr"/>
              </a:tabLst>
            </a:pPr>
            <a:endParaRPr lang="en-US" altLang="ar-SA" sz="1400">
              <a:solidFill>
                <a:srgbClr val="0000FF"/>
              </a:solidFill>
              <a:sym typeface="MT Extra" pitchFamily="18" charset="2"/>
            </a:endParaRPr>
          </a:p>
        </p:txBody>
      </p:sp>
    </p:spTree>
    <p:extLst>
      <p:ext uri="{BB962C8B-B14F-4D97-AF65-F5344CB8AC3E}">
        <p14:creationId xmlns:p14="http://schemas.microsoft.com/office/powerpoint/2010/main" val="2227165974"/>
      </p:ext>
    </p:extLst>
  </p:cSld>
  <p:clrMapOvr>
    <a:masterClrMapping/>
  </p:clrMapOvr>
  <mc:AlternateContent xmlns:mc="http://schemas.openxmlformats.org/markup-compatibility/2006" xmlns:p14="http://schemas.microsoft.com/office/powerpoint/2010/main">
    <mc:Choice Requires="p14">
      <p:transition spd="slow" p14:dur="2000" advTm="153346"/>
    </mc:Choice>
    <mc:Fallback xmlns="">
      <p:transition spd="slow" advTm="15334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03" name="Rectangle 3"/>
          <p:cNvSpPr>
            <a:spLocks noGrp="1" noChangeArrowheads="1"/>
          </p:cNvSpPr>
          <p:nvPr>
            <p:ph type="body" idx="4294967295"/>
          </p:nvPr>
        </p:nvSpPr>
        <p:spPr>
          <a:xfrm>
            <a:off x="0" y="1600200"/>
            <a:ext cx="8229600" cy="4525963"/>
          </a:xfrm>
        </p:spPr>
        <p:txBody>
          <a:bodyPr>
            <a:normAutofit fontScale="92500" lnSpcReduction="10000"/>
          </a:bodyPr>
          <a:lstStyle/>
          <a:p>
            <a:r>
              <a:rPr lang="en-US" altLang="ar-SA" dirty="0">
                <a:solidFill>
                  <a:schemeClr val="tx2"/>
                </a:solidFill>
              </a:rPr>
              <a:t>Binary</a:t>
            </a:r>
            <a:r>
              <a:rPr lang="en-US" altLang="ar-SA" dirty="0"/>
              <a:t> semaphore – integer value can range only between 0 and 1; can be simpler to implement</a:t>
            </a:r>
          </a:p>
          <a:p>
            <a:pPr lvl="1"/>
            <a:r>
              <a:rPr lang="en-US" altLang="ar-SA" dirty="0">
                <a:sym typeface="MT Extra" pitchFamily="18" charset="2"/>
              </a:rPr>
              <a:t>Also known as </a:t>
            </a:r>
            <a:r>
              <a:rPr lang="en-US" altLang="ar-SA" dirty="0">
                <a:solidFill>
                  <a:schemeClr val="tx2"/>
                </a:solidFill>
                <a:sym typeface="MT Extra" pitchFamily="18" charset="2"/>
              </a:rPr>
              <a:t>mutex locks</a:t>
            </a:r>
            <a:endParaRPr lang="en-US" altLang="ar-SA" dirty="0">
              <a:solidFill>
                <a:schemeClr val="tx2"/>
              </a:solidFill>
            </a:endParaRPr>
          </a:p>
          <a:p>
            <a:r>
              <a:rPr lang="en-US" altLang="ar-SA" dirty="0"/>
              <a:t>Can implement a counting semaphore </a:t>
            </a:r>
            <a:r>
              <a:rPr lang="en-US" altLang="ar-SA" dirty="0">
                <a:solidFill>
                  <a:srgbClr val="0000FF"/>
                </a:solidFill>
              </a:rPr>
              <a:t>S</a:t>
            </a:r>
            <a:r>
              <a:rPr lang="en-US" altLang="ar-SA" dirty="0"/>
              <a:t> as a binary semaphore</a:t>
            </a:r>
          </a:p>
          <a:p>
            <a:r>
              <a:rPr lang="en-US" altLang="ar-SA" dirty="0">
                <a:sym typeface="MT Extra" pitchFamily="18" charset="2"/>
              </a:rPr>
              <a:t>Provides mutual exclusion</a:t>
            </a:r>
          </a:p>
          <a:p>
            <a:pPr lvl="1"/>
            <a:r>
              <a:rPr lang="en-US" altLang="ar-SA" dirty="0">
                <a:solidFill>
                  <a:srgbClr val="0000FF"/>
                </a:solidFill>
                <a:sym typeface="MT Extra" pitchFamily="18" charset="2"/>
              </a:rPr>
              <a:t>Semaphore S;    //  initialized to 1</a:t>
            </a:r>
          </a:p>
          <a:p>
            <a:pPr lvl="1"/>
            <a:r>
              <a:rPr lang="en-US" altLang="ar-SA" dirty="0">
                <a:solidFill>
                  <a:srgbClr val="0000FF"/>
                </a:solidFill>
                <a:sym typeface="MT Extra" pitchFamily="18" charset="2"/>
              </a:rPr>
              <a:t>wait (S);</a:t>
            </a:r>
          </a:p>
          <a:p>
            <a:pPr lvl="1">
              <a:buFont typeface="Monotype Sorts" pitchFamily="2" charset="2"/>
              <a:buNone/>
            </a:pPr>
            <a:r>
              <a:rPr lang="en-US" altLang="ar-SA" dirty="0">
                <a:solidFill>
                  <a:srgbClr val="0000FF"/>
                </a:solidFill>
                <a:sym typeface="MT Extra" pitchFamily="18" charset="2"/>
              </a:rPr>
              <a:t>            Critical Section</a:t>
            </a:r>
          </a:p>
          <a:p>
            <a:pPr lvl="1">
              <a:buFont typeface="Monotype Sorts" pitchFamily="2" charset="2"/>
              <a:buNone/>
            </a:pPr>
            <a:r>
              <a:rPr lang="en-US" altLang="ar-SA" dirty="0">
                <a:solidFill>
                  <a:srgbClr val="0000FF"/>
                </a:solidFill>
                <a:sym typeface="MT Extra" pitchFamily="18" charset="2"/>
              </a:rPr>
              <a:t>     signal (S);</a:t>
            </a:r>
          </a:p>
          <a:p>
            <a:pPr>
              <a:buFont typeface="Monotype Sorts" pitchFamily="2" charset="2"/>
              <a:buNone/>
            </a:pPr>
            <a:endParaRPr lang="en-US" altLang="ar-SA" dirty="0"/>
          </a:p>
        </p:txBody>
      </p:sp>
      <p:sp>
        <p:nvSpPr>
          <p:cNvPr id="4" name="TextBox 3">
            <a:extLst>
              <a:ext uri="{FF2B5EF4-FFF2-40B4-BE49-F238E27FC236}">
                <a16:creationId xmlns:a16="http://schemas.microsoft.com/office/drawing/2014/main" id="{F0BF8333-9BA0-25BD-CB22-A2A9FDBEEF2E}"/>
              </a:ext>
            </a:extLst>
          </p:cNvPr>
          <p:cNvSpPr txBox="1"/>
          <p:nvPr/>
        </p:nvSpPr>
        <p:spPr>
          <a:xfrm>
            <a:off x="2590800" y="731837"/>
            <a:ext cx="4660640" cy="523220"/>
          </a:xfrm>
          <a:prstGeom prst="rect">
            <a:avLst/>
          </a:prstGeom>
          <a:noFill/>
        </p:spPr>
        <p:txBody>
          <a:bodyPr wrap="square">
            <a:spAutoFit/>
          </a:bodyPr>
          <a:lstStyle/>
          <a:p>
            <a:r>
              <a:rPr lang="en-US" altLang="ar-SA" sz="2800" b="1" dirty="0">
                <a:solidFill>
                  <a:schemeClr val="bg1"/>
                </a:solidFill>
              </a:rPr>
              <a:t>Binary semaphore </a:t>
            </a:r>
            <a:endParaRPr lang="en-US" sz="2800" b="1" dirty="0">
              <a:solidFill>
                <a:schemeClr val="bg1"/>
              </a:solidFill>
            </a:endParaRPr>
          </a:p>
        </p:txBody>
      </p:sp>
    </p:spTree>
    <p:extLst>
      <p:ext uri="{BB962C8B-B14F-4D97-AF65-F5344CB8AC3E}">
        <p14:creationId xmlns:p14="http://schemas.microsoft.com/office/powerpoint/2010/main" val="291757869"/>
      </p:ext>
    </p:extLst>
  </p:cSld>
  <p:clrMapOvr>
    <a:masterClrMapping/>
  </p:clrMapOvr>
  <mc:AlternateContent xmlns:mc="http://schemas.openxmlformats.org/markup-compatibility/2006" xmlns:p14="http://schemas.microsoft.com/office/powerpoint/2010/main">
    <mc:Choice Requires="p14">
      <p:transition spd="slow" p14:dur="2000" advTm="80366"/>
    </mc:Choice>
    <mc:Fallback xmlns="">
      <p:transition spd="slow" advTm="8036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title" idx="4294967295"/>
          </p:nvPr>
        </p:nvSpPr>
        <p:spPr>
          <a:xfrm>
            <a:off x="901959" y="304800"/>
            <a:ext cx="8229600" cy="1143000"/>
          </a:xfrm>
        </p:spPr>
        <p:txBody>
          <a:bodyPr/>
          <a:lstStyle/>
          <a:p>
            <a:r>
              <a:rPr lang="en-US" altLang="ar-SA" b="1" dirty="0">
                <a:solidFill>
                  <a:schemeClr val="bg1"/>
                </a:solidFill>
              </a:rPr>
              <a:t>Deadlock and Starvation</a:t>
            </a:r>
          </a:p>
        </p:txBody>
      </p:sp>
      <p:sp>
        <p:nvSpPr>
          <p:cNvPr id="62467" name="Rectangle 3"/>
          <p:cNvSpPr>
            <a:spLocks noGrp="1" noChangeArrowheads="1"/>
          </p:cNvSpPr>
          <p:nvPr>
            <p:ph type="body" idx="4294967295"/>
          </p:nvPr>
        </p:nvSpPr>
        <p:spPr>
          <a:xfrm>
            <a:off x="0" y="1600200"/>
            <a:ext cx="8229600" cy="4525963"/>
          </a:xfrm>
        </p:spPr>
        <p:txBody>
          <a:bodyPr>
            <a:normAutofit fontScale="70000" lnSpcReduction="20000"/>
          </a:bodyPr>
          <a:lstStyle/>
          <a:p>
            <a:pPr>
              <a:lnSpc>
                <a:spcPct val="90000"/>
              </a:lnSpc>
              <a:tabLst>
                <a:tab pos="1887538" algn="ctr"/>
                <a:tab pos="4572000" algn="ctr"/>
              </a:tabLst>
            </a:pPr>
            <a:r>
              <a:rPr lang="en-US" altLang="ar-SA">
                <a:solidFill>
                  <a:schemeClr val="tx2"/>
                </a:solidFill>
              </a:rPr>
              <a:t>Deadlock </a:t>
            </a:r>
            <a:r>
              <a:rPr lang="en-US" altLang="ar-SA"/>
              <a:t>– two or more processes are waiting indefinitely for an event that can be caused by only one of the waiting processes</a:t>
            </a:r>
          </a:p>
          <a:p>
            <a:pPr>
              <a:lnSpc>
                <a:spcPct val="90000"/>
              </a:lnSpc>
              <a:tabLst>
                <a:tab pos="1887538" algn="ctr"/>
                <a:tab pos="4572000" algn="ctr"/>
              </a:tabLst>
            </a:pPr>
            <a:r>
              <a:rPr lang="en-US" altLang="ar-SA"/>
              <a:t>Let </a:t>
            </a:r>
            <a:r>
              <a:rPr lang="en-US" altLang="ar-SA" sz="1600">
                <a:solidFill>
                  <a:srgbClr val="0000FF"/>
                </a:solidFill>
              </a:rPr>
              <a:t>S</a:t>
            </a:r>
            <a:r>
              <a:rPr lang="en-US" altLang="ar-SA"/>
              <a:t> and </a:t>
            </a:r>
            <a:r>
              <a:rPr lang="en-US" altLang="ar-SA" sz="1600">
                <a:solidFill>
                  <a:srgbClr val="0000FF"/>
                </a:solidFill>
              </a:rPr>
              <a:t>Q</a:t>
            </a:r>
            <a:r>
              <a:rPr lang="en-US" altLang="ar-SA"/>
              <a:t> be two semaphores initialized to 1</a:t>
            </a:r>
          </a:p>
          <a:p>
            <a:pPr>
              <a:lnSpc>
                <a:spcPct val="90000"/>
              </a:lnSpc>
              <a:buFont typeface="Monotype Sorts" pitchFamily="2" charset="2"/>
              <a:buNone/>
              <a:tabLst>
                <a:tab pos="1887538" algn="ctr"/>
                <a:tab pos="4572000" algn="ctr"/>
              </a:tabLst>
            </a:pPr>
            <a:r>
              <a:rPr lang="en-US" altLang="ar-SA" i="1"/>
              <a:t>		</a:t>
            </a:r>
            <a:r>
              <a:rPr lang="en-US" altLang="ar-SA" i="1">
                <a:solidFill>
                  <a:srgbClr val="0000FF"/>
                </a:solidFill>
              </a:rPr>
              <a:t>P</a:t>
            </a:r>
            <a:r>
              <a:rPr lang="en-US" altLang="ar-SA" baseline="-25000">
                <a:solidFill>
                  <a:srgbClr val="0000FF"/>
                </a:solidFill>
              </a:rPr>
              <a:t>0</a:t>
            </a:r>
            <a:r>
              <a:rPr lang="en-US" altLang="ar-SA">
                <a:solidFill>
                  <a:srgbClr val="0000FF"/>
                </a:solidFill>
              </a:rPr>
              <a:t>		</a:t>
            </a:r>
            <a:r>
              <a:rPr lang="en-US" altLang="ar-SA" i="1">
                <a:solidFill>
                  <a:srgbClr val="0000FF"/>
                </a:solidFill>
              </a:rPr>
              <a:t>P</a:t>
            </a:r>
            <a:r>
              <a:rPr lang="en-US" altLang="ar-SA" baseline="-25000">
                <a:solidFill>
                  <a:srgbClr val="0000FF"/>
                </a:solidFill>
              </a:rPr>
              <a:t>1</a:t>
            </a:r>
          </a:p>
          <a:p>
            <a:pPr>
              <a:lnSpc>
                <a:spcPct val="90000"/>
              </a:lnSpc>
              <a:buFont typeface="Monotype Sorts" pitchFamily="2" charset="2"/>
              <a:buNone/>
              <a:tabLst>
                <a:tab pos="1887538" algn="ctr"/>
                <a:tab pos="4572000" algn="ctr"/>
              </a:tabLst>
            </a:pPr>
            <a:r>
              <a:rPr lang="en-US" altLang="ar-SA">
                <a:solidFill>
                  <a:srgbClr val="0000FF"/>
                </a:solidFill>
              </a:rPr>
              <a:t>		    </a:t>
            </a:r>
            <a:r>
              <a:rPr lang="en-US" altLang="ar-SA" sz="1600">
                <a:solidFill>
                  <a:srgbClr val="0000FF"/>
                </a:solidFill>
              </a:rPr>
              <a:t>wait (S); 	                                     wait (Q);</a:t>
            </a:r>
          </a:p>
          <a:p>
            <a:pPr>
              <a:lnSpc>
                <a:spcPct val="90000"/>
              </a:lnSpc>
              <a:buFont typeface="Monotype Sorts" pitchFamily="2" charset="2"/>
              <a:buNone/>
              <a:tabLst>
                <a:tab pos="1887538" algn="ctr"/>
                <a:tab pos="4572000" algn="ctr"/>
              </a:tabLst>
            </a:pPr>
            <a:r>
              <a:rPr lang="en-US" altLang="ar-SA" sz="1600">
                <a:solidFill>
                  <a:srgbClr val="0000FF"/>
                </a:solidFill>
              </a:rPr>
              <a:t>		      wait (Q); 	                                     wait (S);</a:t>
            </a:r>
          </a:p>
          <a:p>
            <a:pPr>
              <a:lnSpc>
                <a:spcPct val="90000"/>
              </a:lnSpc>
              <a:buFont typeface="Monotype Sorts" pitchFamily="2" charset="2"/>
              <a:buNone/>
              <a:tabLst>
                <a:tab pos="1887538" algn="ctr"/>
                <a:tab pos="4572000" algn="ctr"/>
              </a:tabLst>
            </a:pPr>
            <a:r>
              <a:rPr lang="en-US" altLang="ar-SA" sz="1600">
                <a:solidFill>
                  <a:srgbClr val="0000FF"/>
                </a:solidFill>
              </a:rPr>
              <a:t>		. 		.</a:t>
            </a:r>
          </a:p>
          <a:p>
            <a:pPr>
              <a:lnSpc>
                <a:spcPct val="90000"/>
              </a:lnSpc>
              <a:buFont typeface="Monotype Sorts" pitchFamily="2" charset="2"/>
              <a:buNone/>
              <a:tabLst>
                <a:tab pos="1887538" algn="ctr"/>
                <a:tab pos="4572000" algn="ctr"/>
              </a:tabLst>
            </a:pPr>
            <a:r>
              <a:rPr lang="en-US" altLang="ar-SA" sz="1600">
                <a:solidFill>
                  <a:srgbClr val="0000FF"/>
                </a:solidFill>
              </a:rPr>
              <a:t>		. 		.</a:t>
            </a:r>
          </a:p>
          <a:p>
            <a:pPr>
              <a:lnSpc>
                <a:spcPct val="90000"/>
              </a:lnSpc>
              <a:buFont typeface="Monotype Sorts" pitchFamily="2" charset="2"/>
              <a:buNone/>
              <a:tabLst>
                <a:tab pos="1887538" algn="ctr"/>
                <a:tab pos="4572000" algn="ctr"/>
              </a:tabLst>
            </a:pPr>
            <a:r>
              <a:rPr lang="en-US" altLang="ar-SA" sz="1600">
                <a:solidFill>
                  <a:srgbClr val="0000FF"/>
                </a:solidFill>
              </a:rPr>
              <a:t>		. 		.</a:t>
            </a:r>
          </a:p>
          <a:p>
            <a:pPr>
              <a:lnSpc>
                <a:spcPct val="90000"/>
              </a:lnSpc>
              <a:buFont typeface="Monotype Sorts" pitchFamily="2" charset="2"/>
              <a:buNone/>
              <a:tabLst>
                <a:tab pos="1887538" algn="ctr"/>
                <a:tab pos="4572000" algn="ctr"/>
              </a:tabLst>
            </a:pPr>
            <a:r>
              <a:rPr lang="en-US" altLang="ar-SA" sz="1600">
                <a:solidFill>
                  <a:srgbClr val="0000FF"/>
                </a:solidFill>
              </a:rPr>
              <a:t>		        signal  (S); 	                                       signal (Q);</a:t>
            </a:r>
          </a:p>
          <a:p>
            <a:pPr>
              <a:lnSpc>
                <a:spcPct val="90000"/>
              </a:lnSpc>
              <a:buFont typeface="Monotype Sorts" pitchFamily="2" charset="2"/>
              <a:buNone/>
              <a:tabLst>
                <a:tab pos="1887538" algn="ctr"/>
                <a:tab pos="4572000" algn="ctr"/>
              </a:tabLst>
            </a:pPr>
            <a:r>
              <a:rPr lang="en-US" altLang="ar-SA" sz="1600">
                <a:solidFill>
                  <a:srgbClr val="0000FF"/>
                </a:solidFill>
              </a:rPr>
              <a:t>		        signal (Q); 	                                       signal (S);</a:t>
            </a:r>
          </a:p>
          <a:p>
            <a:pPr>
              <a:lnSpc>
                <a:spcPct val="90000"/>
              </a:lnSpc>
              <a:tabLst>
                <a:tab pos="1887538" algn="ctr"/>
                <a:tab pos="4572000" algn="ctr"/>
              </a:tabLst>
            </a:pPr>
            <a:r>
              <a:rPr lang="en-US" altLang="ar-SA">
                <a:sym typeface="MT Extra" pitchFamily="18" charset="2"/>
              </a:rPr>
              <a:t>Another problem related to deadlocks is </a:t>
            </a:r>
            <a:r>
              <a:rPr lang="en-US" altLang="ar-SA">
                <a:solidFill>
                  <a:srgbClr val="FF0000"/>
                </a:solidFill>
                <a:sym typeface="MT Extra" pitchFamily="18" charset="2"/>
              </a:rPr>
              <a:t>indefinite blocking</a:t>
            </a:r>
            <a:r>
              <a:rPr lang="en-US" altLang="ar-SA">
                <a:sym typeface="MT Extra" pitchFamily="18" charset="2"/>
              </a:rPr>
              <a:t>, or </a:t>
            </a:r>
            <a:r>
              <a:rPr lang="en-US" altLang="ar-SA">
                <a:solidFill>
                  <a:srgbClr val="FF0000"/>
                </a:solidFill>
                <a:sym typeface="MT Extra" pitchFamily="18" charset="2"/>
              </a:rPr>
              <a:t>starvation</a:t>
            </a:r>
            <a:r>
              <a:rPr lang="en-US" altLang="ar-SA">
                <a:sym typeface="MT Extra" pitchFamily="18" charset="2"/>
              </a:rPr>
              <a:t>.</a:t>
            </a:r>
          </a:p>
          <a:p>
            <a:pPr>
              <a:lnSpc>
                <a:spcPct val="90000"/>
              </a:lnSpc>
              <a:tabLst>
                <a:tab pos="1887538" algn="ctr"/>
                <a:tab pos="4572000" algn="ctr"/>
              </a:tabLst>
            </a:pPr>
            <a:r>
              <a:rPr lang="en-US" altLang="ar-SA">
                <a:solidFill>
                  <a:schemeClr val="tx2"/>
                </a:solidFill>
                <a:sym typeface="MT Extra" pitchFamily="18" charset="2"/>
              </a:rPr>
              <a:t>Starvation</a:t>
            </a:r>
            <a:r>
              <a:rPr lang="en-US" altLang="ar-SA">
                <a:sym typeface="MT Extra" pitchFamily="18" charset="2"/>
              </a:rPr>
              <a:t> </a:t>
            </a:r>
            <a:r>
              <a:rPr lang="en-US" altLang="ar-SA"/>
              <a:t> – indefinite blocking.  A process may never be removed from the semaphore queue in which it is suspended. Indefinite blocking may occur if we add and remove processes from the list associated with a semaphore in LIFO (last-in, first-out) order.</a:t>
            </a:r>
          </a:p>
        </p:txBody>
      </p:sp>
    </p:spTree>
    <p:extLst>
      <p:ext uri="{BB962C8B-B14F-4D97-AF65-F5344CB8AC3E}">
        <p14:creationId xmlns:p14="http://schemas.microsoft.com/office/powerpoint/2010/main" val="1860718251"/>
      </p:ext>
    </p:extLst>
  </p:cSld>
  <p:clrMapOvr>
    <a:masterClrMapping/>
  </p:clrMapOvr>
  <mc:AlternateContent xmlns:mc="http://schemas.openxmlformats.org/markup-compatibility/2006" xmlns:p14="http://schemas.microsoft.com/office/powerpoint/2010/main">
    <mc:Choice Requires="p14">
      <p:transition spd="slow" p14:dur="2000" advTm="200859"/>
    </mc:Choice>
    <mc:Fallback xmlns="">
      <p:transition spd="slow" advTm="20085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6178" name="Rectangle 2"/>
          <p:cNvSpPr>
            <a:spLocks noGrp="1" noChangeArrowheads="1"/>
          </p:cNvSpPr>
          <p:nvPr>
            <p:ph type="title" idx="4294967295"/>
          </p:nvPr>
        </p:nvSpPr>
        <p:spPr>
          <a:xfrm>
            <a:off x="1219200" y="705400"/>
            <a:ext cx="8153400" cy="457200"/>
          </a:xfrm>
        </p:spPr>
        <p:txBody>
          <a:bodyPr>
            <a:normAutofit fontScale="90000"/>
          </a:bodyPr>
          <a:lstStyle/>
          <a:p>
            <a:r>
              <a:rPr lang="en-US" altLang="ar-SA" sz="2800" b="1" dirty="0">
                <a:solidFill>
                  <a:schemeClr val="bg1"/>
                </a:solidFill>
              </a:rPr>
              <a:t>Semaphore as a General Synchronization Tool</a:t>
            </a:r>
          </a:p>
        </p:txBody>
      </p:sp>
      <p:sp>
        <p:nvSpPr>
          <p:cNvPr id="306179" name="Rectangle 3"/>
          <p:cNvSpPr>
            <a:spLocks noGrp="1" noChangeArrowheads="1"/>
          </p:cNvSpPr>
          <p:nvPr>
            <p:ph type="body" idx="4294967295"/>
          </p:nvPr>
        </p:nvSpPr>
        <p:spPr>
          <a:xfrm>
            <a:off x="457200" y="1626637"/>
            <a:ext cx="8229600" cy="4525963"/>
          </a:xfrm>
        </p:spPr>
        <p:txBody>
          <a:bodyPr/>
          <a:lstStyle/>
          <a:p>
            <a:pPr>
              <a:tabLst>
                <a:tab pos="2005013" algn="ctr"/>
                <a:tab pos="4518025" algn="ctr"/>
              </a:tabLst>
            </a:pPr>
            <a:r>
              <a:rPr lang="en-US" altLang="ar-SA" dirty="0"/>
              <a:t>Execute </a:t>
            </a:r>
            <a:r>
              <a:rPr lang="en-US" altLang="ar-SA" i="1" dirty="0"/>
              <a:t>B</a:t>
            </a:r>
            <a:r>
              <a:rPr lang="en-US" altLang="ar-SA" dirty="0"/>
              <a:t> in </a:t>
            </a:r>
            <a:r>
              <a:rPr lang="en-US" altLang="ar-SA" i="1" dirty="0" err="1"/>
              <a:t>P</a:t>
            </a:r>
            <a:r>
              <a:rPr lang="en-US" altLang="ar-SA" baseline="-25000" dirty="0" err="1"/>
              <a:t>j</a:t>
            </a:r>
            <a:r>
              <a:rPr lang="en-US" altLang="ar-SA" dirty="0"/>
              <a:t> only after </a:t>
            </a:r>
            <a:r>
              <a:rPr lang="en-US" altLang="ar-SA" i="1" dirty="0"/>
              <a:t>A</a:t>
            </a:r>
            <a:r>
              <a:rPr lang="en-US" altLang="ar-SA" dirty="0"/>
              <a:t> executed in </a:t>
            </a:r>
            <a:r>
              <a:rPr lang="en-US" altLang="ar-SA" i="1" dirty="0"/>
              <a:t>P</a:t>
            </a:r>
            <a:r>
              <a:rPr lang="en-US" altLang="ar-SA" i="1" baseline="-25000" dirty="0"/>
              <a:t>i</a:t>
            </a:r>
            <a:endParaRPr lang="en-US" altLang="ar-SA" i="1" dirty="0"/>
          </a:p>
          <a:p>
            <a:pPr>
              <a:tabLst>
                <a:tab pos="2005013" algn="ctr"/>
                <a:tab pos="4518025" algn="ctr"/>
              </a:tabLst>
            </a:pPr>
            <a:r>
              <a:rPr lang="en-US" altLang="ar-SA" dirty="0"/>
              <a:t>Use semaphore </a:t>
            </a:r>
            <a:r>
              <a:rPr lang="en-US" altLang="ar-SA" i="1" dirty="0"/>
              <a:t>flag</a:t>
            </a:r>
            <a:r>
              <a:rPr lang="en-US" altLang="ar-SA" dirty="0"/>
              <a:t> initialized to 0</a:t>
            </a:r>
          </a:p>
          <a:p>
            <a:pPr>
              <a:tabLst>
                <a:tab pos="2005013" algn="ctr"/>
                <a:tab pos="4518025" algn="ctr"/>
              </a:tabLst>
            </a:pPr>
            <a:r>
              <a:rPr lang="en-US" altLang="ar-SA" dirty="0"/>
              <a:t>Code:</a:t>
            </a:r>
          </a:p>
          <a:p>
            <a:pPr>
              <a:buFont typeface="Monotype Sorts" pitchFamily="2" charset="2"/>
              <a:buNone/>
              <a:tabLst>
                <a:tab pos="2005013" algn="ctr"/>
                <a:tab pos="4518025" algn="ctr"/>
              </a:tabLst>
            </a:pPr>
            <a:r>
              <a:rPr lang="en-US" altLang="ar-SA" i="1" dirty="0"/>
              <a:t>		P</a:t>
            </a:r>
            <a:r>
              <a:rPr lang="en-US" altLang="ar-SA" i="1" baseline="-25000" dirty="0"/>
              <a:t>i</a:t>
            </a:r>
            <a:r>
              <a:rPr lang="en-US" altLang="ar-SA" i="1" dirty="0"/>
              <a:t>	</a:t>
            </a:r>
            <a:r>
              <a:rPr lang="en-US" altLang="ar-SA" i="1" dirty="0" err="1"/>
              <a:t>P</a:t>
            </a:r>
            <a:r>
              <a:rPr lang="en-US" altLang="ar-SA" i="1" baseline="-25000" dirty="0" err="1"/>
              <a:t>j</a:t>
            </a:r>
            <a:endParaRPr lang="en-US" altLang="ar-SA" i="1" dirty="0"/>
          </a:p>
          <a:p>
            <a:pPr>
              <a:buFont typeface="Monotype Sorts" pitchFamily="2" charset="2"/>
              <a:buNone/>
              <a:tabLst>
                <a:tab pos="2005013" algn="ctr"/>
                <a:tab pos="4518025" algn="ctr"/>
              </a:tabLst>
            </a:pPr>
            <a:r>
              <a:rPr lang="en-US" altLang="ar-SA" dirty="0"/>
              <a:t>		 </a:t>
            </a:r>
            <a:r>
              <a:rPr lang="en-US" altLang="ar-SA" dirty="0">
                <a:sym typeface="MT Extra" pitchFamily="18" charset="2"/>
              </a:rPr>
              <a:t></a:t>
            </a:r>
            <a:r>
              <a:rPr lang="en-US" altLang="ar-SA" dirty="0"/>
              <a:t> </a:t>
            </a:r>
            <a:r>
              <a:rPr lang="en-US" altLang="ar-SA" dirty="0">
                <a:sym typeface="MT Extra" pitchFamily="18" charset="2"/>
              </a:rPr>
              <a:t>	 </a:t>
            </a:r>
          </a:p>
          <a:p>
            <a:pPr>
              <a:buFont typeface="Monotype Sorts" pitchFamily="2" charset="2"/>
              <a:buNone/>
              <a:tabLst>
                <a:tab pos="2005013" algn="ctr"/>
                <a:tab pos="4518025" algn="ctr"/>
              </a:tabLst>
            </a:pPr>
            <a:r>
              <a:rPr lang="en-US" altLang="ar-SA" dirty="0">
                <a:sym typeface="MT Extra" pitchFamily="18" charset="2"/>
              </a:rPr>
              <a:t>		</a:t>
            </a:r>
            <a:r>
              <a:rPr lang="en-US" altLang="ar-SA" i="1" dirty="0">
                <a:sym typeface="MT Extra" pitchFamily="18" charset="2"/>
              </a:rPr>
              <a:t>A</a:t>
            </a:r>
            <a:r>
              <a:rPr lang="en-US" altLang="ar-SA" dirty="0">
                <a:sym typeface="MT Extra" pitchFamily="18" charset="2"/>
              </a:rPr>
              <a:t>	</a:t>
            </a:r>
            <a:r>
              <a:rPr lang="en-US" altLang="ar-SA" i="1" dirty="0">
                <a:sym typeface="MT Extra" pitchFamily="18" charset="2"/>
              </a:rPr>
              <a:t>wait</a:t>
            </a:r>
            <a:r>
              <a:rPr lang="en-US" altLang="ar-SA" dirty="0">
                <a:sym typeface="MT Extra" pitchFamily="18" charset="2"/>
              </a:rPr>
              <a:t>(</a:t>
            </a:r>
            <a:r>
              <a:rPr lang="en-US" altLang="ar-SA" i="1" dirty="0">
                <a:sym typeface="MT Extra" pitchFamily="18" charset="2"/>
              </a:rPr>
              <a:t>flag</a:t>
            </a:r>
            <a:r>
              <a:rPr lang="en-US" altLang="ar-SA" dirty="0">
                <a:sym typeface="MT Extra" pitchFamily="18" charset="2"/>
              </a:rPr>
              <a:t>)</a:t>
            </a:r>
          </a:p>
          <a:p>
            <a:pPr>
              <a:buFont typeface="Monotype Sorts" pitchFamily="2" charset="2"/>
              <a:buNone/>
              <a:tabLst>
                <a:tab pos="2005013" algn="ctr"/>
                <a:tab pos="4518025" algn="ctr"/>
              </a:tabLst>
            </a:pPr>
            <a:r>
              <a:rPr lang="en-US" altLang="ar-SA" dirty="0">
                <a:sym typeface="MT Extra" pitchFamily="18" charset="2"/>
              </a:rPr>
              <a:t>		</a:t>
            </a:r>
            <a:r>
              <a:rPr lang="en-US" altLang="ar-SA" i="1" dirty="0">
                <a:sym typeface="MT Extra" pitchFamily="18" charset="2"/>
              </a:rPr>
              <a:t>signal</a:t>
            </a:r>
            <a:r>
              <a:rPr lang="en-US" altLang="ar-SA" dirty="0">
                <a:sym typeface="MT Extra" pitchFamily="18" charset="2"/>
              </a:rPr>
              <a:t>(</a:t>
            </a:r>
            <a:r>
              <a:rPr lang="en-US" altLang="ar-SA" i="1" dirty="0">
                <a:sym typeface="MT Extra" pitchFamily="18" charset="2"/>
              </a:rPr>
              <a:t>flag</a:t>
            </a:r>
            <a:r>
              <a:rPr lang="en-US" altLang="ar-SA" dirty="0">
                <a:sym typeface="MT Extra" pitchFamily="18" charset="2"/>
              </a:rPr>
              <a:t>)	</a:t>
            </a:r>
            <a:r>
              <a:rPr lang="en-US" altLang="ar-SA" i="1" dirty="0">
                <a:sym typeface="MT Extra" pitchFamily="18" charset="2"/>
              </a:rPr>
              <a:t>B</a:t>
            </a:r>
            <a:endParaRPr lang="en-US" altLang="ar-SA" dirty="0">
              <a:sym typeface="MT Extra" pitchFamily="18" charset="2"/>
            </a:endParaRPr>
          </a:p>
        </p:txBody>
      </p:sp>
    </p:spTree>
    <p:extLst>
      <p:ext uri="{BB962C8B-B14F-4D97-AF65-F5344CB8AC3E}">
        <p14:creationId xmlns:p14="http://schemas.microsoft.com/office/powerpoint/2010/main" val="1708324638"/>
      </p:ext>
    </p:extLst>
  </p:cSld>
  <p:clrMapOvr>
    <a:masterClrMapping/>
  </p:clrMapOvr>
  <mc:AlternateContent xmlns:mc="http://schemas.openxmlformats.org/markup-compatibility/2006" xmlns:p14="http://schemas.microsoft.com/office/powerpoint/2010/main">
    <mc:Choice Requires="p14">
      <p:transition spd="slow" p14:dur="2000" advTm="77281"/>
    </mc:Choice>
    <mc:Fallback xmlns="">
      <p:transition spd="slow" advTm="77281"/>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9250" name="Rectangle 2"/>
          <p:cNvSpPr>
            <a:spLocks noGrp="1" noChangeArrowheads="1"/>
          </p:cNvSpPr>
          <p:nvPr>
            <p:ph type="title" idx="4294967295"/>
          </p:nvPr>
        </p:nvSpPr>
        <p:spPr>
          <a:xfrm>
            <a:off x="1396482" y="609600"/>
            <a:ext cx="7772400" cy="844550"/>
          </a:xfrm>
        </p:spPr>
        <p:txBody>
          <a:bodyPr>
            <a:normAutofit/>
          </a:bodyPr>
          <a:lstStyle/>
          <a:p>
            <a:r>
              <a:rPr lang="en-US" altLang="ar-SA" sz="3200" b="1" dirty="0">
                <a:solidFill>
                  <a:schemeClr val="bg1"/>
                </a:solidFill>
              </a:rPr>
              <a:t>Classical Problems of Synchronization</a:t>
            </a:r>
          </a:p>
        </p:txBody>
      </p:sp>
      <p:sp>
        <p:nvSpPr>
          <p:cNvPr id="309251" name="Rectangle 3"/>
          <p:cNvSpPr>
            <a:spLocks noGrp="1" noChangeArrowheads="1"/>
          </p:cNvSpPr>
          <p:nvPr>
            <p:ph type="body" idx="4294967295"/>
          </p:nvPr>
        </p:nvSpPr>
        <p:spPr>
          <a:xfrm>
            <a:off x="550976" y="1688614"/>
            <a:ext cx="8229600" cy="4525963"/>
          </a:xfrm>
        </p:spPr>
        <p:txBody>
          <a:bodyPr/>
          <a:lstStyle/>
          <a:p>
            <a:r>
              <a:rPr lang="en-US" altLang="ar-SA"/>
              <a:t>Bounded-Buffer Problem</a:t>
            </a:r>
            <a:br>
              <a:rPr lang="en-US" altLang="ar-SA"/>
            </a:br>
            <a:endParaRPr lang="en-US" altLang="ar-SA"/>
          </a:p>
          <a:p>
            <a:r>
              <a:rPr lang="en-US" altLang="ar-SA"/>
              <a:t>Readers and Writers Problem</a:t>
            </a:r>
            <a:br>
              <a:rPr lang="en-US" altLang="ar-SA"/>
            </a:br>
            <a:endParaRPr lang="en-US" altLang="ar-SA"/>
          </a:p>
          <a:p>
            <a:r>
              <a:rPr lang="en-US" altLang="ar-SA"/>
              <a:t>Dining-Philosophers Problem</a:t>
            </a:r>
          </a:p>
        </p:txBody>
      </p:sp>
    </p:spTree>
    <p:extLst>
      <p:ext uri="{BB962C8B-B14F-4D97-AF65-F5344CB8AC3E}">
        <p14:creationId xmlns:p14="http://schemas.microsoft.com/office/powerpoint/2010/main" val="563975067"/>
      </p:ext>
    </p:extLst>
  </p:cSld>
  <p:clrMapOvr>
    <a:masterClrMapping/>
  </p:clrMapOvr>
  <mc:AlternateContent xmlns:mc="http://schemas.openxmlformats.org/markup-compatibility/2006" xmlns:p14="http://schemas.microsoft.com/office/powerpoint/2010/main">
    <mc:Choice Requires="p14">
      <p:transition spd="slow" p14:dur="2000" advTm="41304"/>
    </mc:Choice>
    <mc:Fallback xmlns="">
      <p:transition spd="slow" advTm="4130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a:xfrm>
            <a:off x="990600" y="381000"/>
            <a:ext cx="8229600" cy="1143000"/>
          </a:xfrm>
        </p:spPr>
        <p:txBody>
          <a:bodyPr/>
          <a:lstStyle/>
          <a:p>
            <a:r>
              <a:rPr lang="en-US" altLang="ar-SA" b="1" dirty="0">
                <a:solidFill>
                  <a:schemeClr val="bg1"/>
                </a:solidFill>
              </a:rPr>
              <a:t>Bounded-Buffer Problem</a:t>
            </a:r>
          </a:p>
        </p:txBody>
      </p:sp>
      <p:sp>
        <p:nvSpPr>
          <p:cNvPr id="68611" name="Rectangle 3"/>
          <p:cNvSpPr>
            <a:spLocks noGrp="1" noChangeArrowheads="1"/>
          </p:cNvSpPr>
          <p:nvPr>
            <p:ph type="body" idx="4294967295"/>
          </p:nvPr>
        </p:nvSpPr>
        <p:spPr>
          <a:xfrm>
            <a:off x="838200" y="1676400"/>
            <a:ext cx="6440488" cy="3686175"/>
          </a:xfrm>
        </p:spPr>
        <p:txBody>
          <a:bodyPr>
            <a:normAutofit fontScale="85000" lnSpcReduction="20000"/>
          </a:bodyPr>
          <a:lstStyle/>
          <a:p>
            <a:r>
              <a:rPr lang="en-US" altLang="ar-SA" i="1" dirty="0"/>
              <a:t>N</a:t>
            </a:r>
            <a:r>
              <a:rPr lang="en-US" altLang="ar-SA" dirty="0"/>
              <a:t> buffers, each can hold one item</a:t>
            </a:r>
          </a:p>
          <a:p>
            <a:r>
              <a:rPr lang="en-US" altLang="ar-SA" dirty="0"/>
              <a:t>Semaphore </a:t>
            </a:r>
            <a:r>
              <a:rPr lang="en-US" altLang="ar-SA" dirty="0">
                <a:solidFill>
                  <a:srgbClr val="FF0000"/>
                </a:solidFill>
              </a:rPr>
              <a:t>mutex</a:t>
            </a:r>
            <a:r>
              <a:rPr lang="en-US" altLang="ar-SA" dirty="0"/>
              <a:t>  provides mutual exclusion for accesses to the buffer pool and initialized to the value 1</a:t>
            </a:r>
          </a:p>
          <a:p>
            <a:r>
              <a:rPr lang="en-US" altLang="ar-SA" dirty="0"/>
              <a:t>Semaphore </a:t>
            </a:r>
            <a:r>
              <a:rPr lang="en-US" altLang="ar-SA" dirty="0">
                <a:solidFill>
                  <a:srgbClr val="FF0000"/>
                </a:solidFill>
              </a:rPr>
              <a:t>full </a:t>
            </a:r>
            <a:r>
              <a:rPr lang="en-US" altLang="ar-SA" dirty="0"/>
              <a:t>initialized to the value 0</a:t>
            </a:r>
          </a:p>
          <a:p>
            <a:r>
              <a:rPr lang="en-US" altLang="ar-SA" dirty="0"/>
              <a:t>Semaphore </a:t>
            </a:r>
            <a:r>
              <a:rPr lang="en-US" altLang="ar-SA" dirty="0">
                <a:solidFill>
                  <a:srgbClr val="FF0000"/>
                </a:solidFill>
              </a:rPr>
              <a:t>empty</a:t>
            </a:r>
            <a:r>
              <a:rPr lang="en-US" altLang="ar-SA" dirty="0"/>
              <a:t> initialized to the value N.</a:t>
            </a:r>
          </a:p>
          <a:p>
            <a:r>
              <a:rPr lang="en-US" altLang="ar-SA" dirty="0"/>
              <a:t>The empty and full semaphores count the number of empty and full buffers. </a:t>
            </a:r>
          </a:p>
          <a:p>
            <a:endParaRPr lang="en-US" altLang="ar-SA" dirty="0"/>
          </a:p>
        </p:txBody>
      </p:sp>
      <p:sp>
        <p:nvSpPr>
          <p:cNvPr id="68613" name="Rectangle 5"/>
          <p:cNvSpPr>
            <a:spLocks noChangeArrowheads="1"/>
          </p:cNvSpPr>
          <p:nvPr/>
        </p:nvSpPr>
        <p:spPr bwMode="auto">
          <a:xfrm>
            <a:off x="2492375" y="324643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kumimoji="1" lang="ar-SA" altLang="ar-SA"/>
          </a:p>
        </p:txBody>
      </p:sp>
    </p:spTree>
    <p:extLst>
      <p:ext uri="{BB962C8B-B14F-4D97-AF65-F5344CB8AC3E}">
        <p14:creationId xmlns:p14="http://schemas.microsoft.com/office/powerpoint/2010/main" val="2792106873"/>
      </p:ext>
    </p:extLst>
  </p:cSld>
  <p:clrMapOvr>
    <a:masterClrMapping/>
  </p:clrMapOvr>
  <mc:AlternateContent xmlns:mc="http://schemas.openxmlformats.org/markup-compatibility/2006" xmlns:p14="http://schemas.microsoft.com/office/powerpoint/2010/main">
    <mc:Choice Requires="p14">
      <p:transition spd="slow" p14:dur="2000" advTm="87021"/>
    </mc:Choice>
    <mc:Fallback xmlns="">
      <p:transition spd="slow" advTm="87021"/>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0098" name="Rectangle 2"/>
          <p:cNvSpPr>
            <a:spLocks noGrp="1" noChangeArrowheads="1"/>
          </p:cNvSpPr>
          <p:nvPr>
            <p:ph type="title" idx="4294967295"/>
          </p:nvPr>
        </p:nvSpPr>
        <p:spPr>
          <a:xfrm>
            <a:off x="1104900" y="304800"/>
            <a:ext cx="8229600" cy="1143000"/>
          </a:xfrm>
        </p:spPr>
        <p:txBody>
          <a:bodyPr/>
          <a:lstStyle/>
          <a:p>
            <a:r>
              <a:rPr lang="en-US" altLang="ar-SA" b="1" dirty="0">
                <a:solidFill>
                  <a:schemeClr val="bg1"/>
                </a:solidFill>
              </a:rPr>
              <a:t>Bounded Buffer Problem (Cont.)</a:t>
            </a:r>
          </a:p>
        </p:txBody>
      </p:sp>
      <p:sp>
        <p:nvSpPr>
          <p:cNvPr id="260099" name="Rectangle 3"/>
          <p:cNvSpPr>
            <a:spLocks noGrp="1" noChangeArrowheads="1"/>
          </p:cNvSpPr>
          <p:nvPr>
            <p:ph type="body" idx="4294967295"/>
          </p:nvPr>
        </p:nvSpPr>
        <p:spPr>
          <a:xfrm>
            <a:off x="1676400" y="1611556"/>
            <a:ext cx="7848600" cy="4876800"/>
          </a:xfrm>
        </p:spPr>
        <p:txBody>
          <a:bodyPr/>
          <a:lstStyle/>
          <a:p>
            <a:r>
              <a:rPr lang="en-US" altLang="ar-SA" sz="1600" dirty="0"/>
              <a:t>The structure of the producer process</a:t>
            </a:r>
          </a:p>
          <a:p>
            <a:pPr>
              <a:buFont typeface="Monotype Sorts" pitchFamily="2" charset="2"/>
              <a:buNone/>
            </a:pPr>
            <a:endParaRPr lang="en-US" altLang="ar-SA" sz="1600" dirty="0"/>
          </a:p>
          <a:p>
            <a:pPr>
              <a:buFont typeface="Monotype Sorts" pitchFamily="2" charset="2"/>
              <a:buNone/>
            </a:pPr>
            <a:r>
              <a:rPr lang="en-US" altLang="ar-SA" sz="1600" dirty="0">
                <a:solidFill>
                  <a:srgbClr val="0000FF"/>
                </a:solidFill>
              </a:rPr>
              <a:t>           do {</a:t>
            </a:r>
            <a:br>
              <a:rPr lang="en-US" altLang="ar-SA" sz="1600" dirty="0">
                <a:solidFill>
                  <a:srgbClr val="0000FF"/>
                </a:solidFill>
              </a:rPr>
            </a:br>
            <a:endParaRPr lang="en-US" altLang="ar-SA" sz="1600" dirty="0">
              <a:solidFill>
                <a:srgbClr val="0000FF"/>
              </a:solidFill>
            </a:endParaRPr>
          </a:p>
          <a:p>
            <a:pPr>
              <a:buFont typeface="Monotype Sorts" pitchFamily="2" charset="2"/>
              <a:buNone/>
            </a:pPr>
            <a:r>
              <a:rPr lang="en-US" altLang="ar-SA" sz="1600" dirty="0">
                <a:solidFill>
                  <a:srgbClr val="0000FF"/>
                </a:solidFill>
              </a:rPr>
              <a:t>                     //   produce an item</a:t>
            </a:r>
          </a:p>
          <a:p>
            <a:pPr>
              <a:buFont typeface="Monotype Sorts" pitchFamily="2" charset="2"/>
              <a:buNone/>
            </a:pPr>
            <a:endParaRPr lang="en-US" altLang="ar-SA" sz="1600" dirty="0">
              <a:solidFill>
                <a:srgbClr val="0000FF"/>
              </a:solidFill>
            </a:endParaRPr>
          </a:p>
          <a:p>
            <a:pPr>
              <a:buFont typeface="Monotype Sorts" pitchFamily="2" charset="2"/>
              <a:buNone/>
            </a:pPr>
            <a:r>
              <a:rPr lang="en-US" altLang="ar-SA" sz="1600" dirty="0">
                <a:solidFill>
                  <a:srgbClr val="0000FF"/>
                </a:solidFill>
              </a:rPr>
              <a:t>               wait (empty);</a:t>
            </a:r>
          </a:p>
          <a:p>
            <a:pPr>
              <a:buFont typeface="Monotype Sorts" pitchFamily="2" charset="2"/>
              <a:buNone/>
            </a:pPr>
            <a:r>
              <a:rPr lang="en-US" altLang="ar-SA" sz="1600" dirty="0">
                <a:solidFill>
                  <a:srgbClr val="0000FF"/>
                </a:solidFill>
              </a:rPr>
              <a:t>               wait (mutex);</a:t>
            </a:r>
          </a:p>
          <a:p>
            <a:pPr>
              <a:buFont typeface="Monotype Sorts" pitchFamily="2" charset="2"/>
              <a:buNone/>
            </a:pPr>
            <a:endParaRPr lang="en-US" altLang="ar-SA" sz="1600" dirty="0">
              <a:solidFill>
                <a:srgbClr val="0000FF"/>
              </a:solidFill>
            </a:endParaRPr>
          </a:p>
          <a:p>
            <a:pPr>
              <a:buFont typeface="Monotype Sorts" pitchFamily="2" charset="2"/>
              <a:buNone/>
            </a:pPr>
            <a:r>
              <a:rPr lang="en-US" altLang="ar-SA" sz="1600" dirty="0">
                <a:solidFill>
                  <a:srgbClr val="0000FF"/>
                </a:solidFill>
              </a:rPr>
              <a:t>                   //  add the item to the  buffer</a:t>
            </a:r>
          </a:p>
          <a:p>
            <a:pPr>
              <a:buFont typeface="Monotype Sorts" pitchFamily="2" charset="2"/>
              <a:buNone/>
            </a:pPr>
            <a:endParaRPr lang="en-US" altLang="ar-SA" sz="1600" dirty="0">
              <a:solidFill>
                <a:srgbClr val="0000FF"/>
              </a:solidFill>
            </a:endParaRPr>
          </a:p>
          <a:p>
            <a:pPr>
              <a:buFont typeface="Monotype Sorts" pitchFamily="2" charset="2"/>
              <a:buNone/>
            </a:pPr>
            <a:r>
              <a:rPr lang="en-US" altLang="ar-SA" sz="1600" dirty="0">
                <a:solidFill>
                  <a:srgbClr val="0000FF"/>
                </a:solidFill>
              </a:rPr>
              <a:t>                signal (mutex);</a:t>
            </a:r>
          </a:p>
          <a:p>
            <a:pPr>
              <a:buFont typeface="Monotype Sorts" pitchFamily="2" charset="2"/>
              <a:buNone/>
            </a:pPr>
            <a:r>
              <a:rPr lang="en-US" altLang="ar-SA" sz="1600" dirty="0">
                <a:solidFill>
                  <a:srgbClr val="0000FF"/>
                </a:solidFill>
              </a:rPr>
              <a:t>                signal (full);</a:t>
            </a:r>
          </a:p>
          <a:p>
            <a:pPr>
              <a:buFont typeface="Monotype Sorts" pitchFamily="2" charset="2"/>
              <a:buNone/>
            </a:pPr>
            <a:r>
              <a:rPr lang="en-US" altLang="ar-SA" sz="1600" dirty="0">
                <a:solidFill>
                  <a:srgbClr val="0000FF"/>
                </a:solidFill>
              </a:rPr>
              <a:t>             } while (true);</a:t>
            </a:r>
          </a:p>
        </p:txBody>
      </p:sp>
    </p:spTree>
    <p:extLst>
      <p:ext uri="{BB962C8B-B14F-4D97-AF65-F5344CB8AC3E}">
        <p14:creationId xmlns:p14="http://schemas.microsoft.com/office/powerpoint/2010/main" val="1784000505"/>
      </p:ext>
    </p:extLst>
  </p:cSld>
  <p:clrMapOvr>
    <a:masterClrMapping/>
  </p:clrMapOvr>
  <mc:AlternateContent xmlns:mc="http://schemas.openxmlformats.org/markup-compatibility/2006" xmlns:p14="http://schemas.microsoft.com/office/powerpoint/2010/main">
    <mc:Choice Requires="p14">
      <p:transition spd="slow" p14:dur="2000" advTm="103422"/>
    </mc:Choice>
    <mc:Fallback xmlns="">
      <p:transition spd="slow" advTm="103422"/>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4690" name="Rectangle 2"/>
          <p:cNvSpPr>
            <a:spLocks noGrp="1" noChangeArrowheads="1"/>
          </p:cNvSpPr>
          <p:nvPr>
            <p:ph type="title" idx="4294967295"/>
          </p:nvPr>
        </p:nvSpPr>
        <p:spPr>
          <a:xfrm>
            <a:off x="1104900" y="304800"/>
            <a:ext cx="8229600" cy="1143000"/>
          </a:xfrm>
        </p:spPr>
        <p:txBody>
          <a:bodyPr/>
          <a:lstStyle/>
          <a:p>
            <a:r>
              <a:rPr lang="en-US" altLang="ar-SA" dirty="0">
                <a:solidFill>
                  <a:schemeClr val="bg1"/>
                </a:solidFill>
              </a:rPr>
              <a:t>Bounded Buffer Problem (Cont.)</a:t>
            </a:r>
          </a:p>
        </p:txBody>
      </p:sp>
      <p:sp>
        <p:nvSpPr>
          <p:cNvPr id="114691" name="Rectangle 3"/>
          <p:cNvSpPr>
            <a:spLocks noGrp="1" noChangeArrowheads="1"/>
          </p:cNvSpPr>
          <p:nvPr>
            <p:ph type="body" idx="4294967295"/>
          </p:nvPr>
        </p:nvSpPr>
        <p:spPr>
          <a:xfrm>
            <a:off x="1295400" y="1279525"/>
            <a:ext cx="7848600" cy="4876800"/>
          </a:xfrm>
        </p:spPr>
        <p:txBody>
          <a:bodyPr/>
          <a:lstStyle/>
          <a:p>
            <a:r>
              <a:rPr lang="en-US" altLang="ar-SA" sz="1600"/>
              <a:t>The structure of the consumer process</a:t>
            </a:r>
          </a:p>
          <a:p>
            <a:pPr>
              <a:buFont typeface="Monotype Sorts" pitchFamily="2" charset="2"/>
              <a:buNone/>
            </a:pPr>
            <a:endParaRPr lang="en-US" altLang="ar-SA" sz="1600"/>
          </a:p>
          <a:p>
            <a:pPr>
              <a:buFont typeface="Monotype Sorts" pitchFamily="2" charset="2"/>
              <a:buNone/>
            </a:pPr>
            <a:r>
              <a:rPr lang="en-US" altLang="ar-SA" sz="1600">
                <a:solidFill>
                  <a:srgbClr val="0000FF"/>
                </a:solidFill>
              </a:rPr>
              <a:t>           do {</a:t>
            </a:r>
          </a:p>
          <a:p>
            <a:pPr>
              <a:buFont typeface="Monotype Sorts" pitchFamily="2" charset="2"/>
              <a:buNone/>
            </a:pPr>
            <a:r>
              <a:rPr lang="en-US" altLang="ar-SA" sz="1600">
                <a:solidFill>
                  <a:srgbClr val="0000FF"/>
                </a:solidFill>
              </a:rPr>
              <a:t>               wait (full);</a:t>
            </a:r>
          </a:p>
          <a:p>
            <a:pPr>
              <a:buFont typeface="Monotype Sorts" pitchFamily="2" charset="2"/>
              <a:buNone/>
            </a:pPr>
            <a:r>
              <a:rPr lang="en-US" altLang="ar-SA" sz="1600">
                <a:solidFill>
                  <a:srgbClr val="0000FF"/>
                </a:solidFill>
              </a:rPr>
              <a:t>               wait (mutex);</a:t>
            </a:r>
          </a:p>
          <a:p>
            <a:pPr>
              <a:buFont typeface="Monotype Sorts" pitchFamily="2" charset="2"/>
              <a:buNone/>
            </a:pPr>
            <a:endParaRPr lang="en-US" altLang="ar-SA" sz="1600">
              <a:solidFill>
                <a:srgbClr val="0000FF"/>
              </a:solidFill>
            </a:endParaRPr>
          </a:p>
          <a:p>
            <a:pPr>
              <a:buFont typeface="Monotype Sorts" pitchFamily="2" charset="2"/>
              <a:buNone/>
            </a:pPr>
            <a:r>
              <a:rPr lang="en-US" altLang="ar-SA" sz="1600">
                <a:solidFill>
                  <a:srgbClr val="0000FF"/>
                </a:solidFill>
              </a:rPr>
              <a:t>                   //  remove an item from  buffer</a:t>
            </a:r>
          </a:p>
          <a:p>
            <a:pPr>
              <a:buFont typeface="Monotype Sorts" pitchFamily="2" charset="2"/>
              <a:buNone/>
            </a:pPr>
            <a:endParaRPr lang="en-US" altLang="ar-SA" sz="1600">
              <a:solidFill>
                <a:srgbClr val="0000FF"/>
              </a:solidFill>
            </a:endParaRPr>
          </a:p>
          <a:p>
            <a:pPr>
              <a:buFont typeface="Monotype Sorts" pitchFamily="2" charset="2"/>
              <a:buNone/>
            </a:pPr>
            <a:r>
              <a:rPr lang="en-US" altLang="ar-SA" sz="1600">
                <a:solidFill>
                  <a:srgbClr val="0000FF"/>
                </a:solidFill>
              </a:rPr>
              <a:t>                signal (mutex);</a:t>
            </a:r>
          </a:p>
          <a:p>
            <a:pPr>
              <a:buFont typeface="Monotype Sorts" pitchFamily="2" charset="2"/>
              <a:buNone/>
            </a:pPr>
            <a:r>
              <a:rPr lang="en-US" altLang="ar-SA" sz="1600">
                <a:solidFill>
                  <a:srgbClr val="0000FF"/>
                </a:solidFill>
              </a:rPr>
              <a:t>                signal (empty);</a:t>
            </a:r>
          </a:p>
          <a:p>
            <a:pPr>
              <a:buFont typeface="Monotype Sorts" pitchFamily="2" charset="2"/>
              <a:buNone/>
            </a:pPr>
            <a:r>
              <a:rPr lang="en-US" altLang="ar-SA" sz="1600">
                <a:solidFill>
                  <a:srgbClr val="0000FF"/>
                </a:solidFill>
              </a:rPr>
              <a:t>             </a:t>
            </a:r>
          </a:p>
          <a:p>
            <a:pPr>
              <a:buFont typeface="Monotype Sorts" pitchFamily="2" charset="2"/>
              <a:buNone/>
            </a:pPr>
            <a:r>
              <a:rPr lang="en-US" altLang="ar-SA" sz="1600">
                <a:solidFill>
                  <a:srgbClr val="0000FF"/>
                </a:solidFill>
              </a:rPr>
              <a:t>                    //  consume the removed item</a:t>
            </a:r>
          </a:p>
          <a:p>
            <a:pPr>
              <a:buFont typeface="Monotype Sorts" pitchFamily="2" charset="2"/>
              <a:buNone/>
            </a:pPr>
            <a:endParaRPr lang="en-US" altLang="ar-SA" sz="1600">
              <a:solidFill>
                <a:srgbClr val="0000FF"/>
              </a:solidFill>
            </a:endParaRPr>
          </a:p>
          <a:p>
            <a:pPr>
              <a:buFont typeface="Monotype Sorts" pitchFamily="2" charset="2"/>
              <a:buNone/>
            </a:pPr>
            <a:r>
              <a:rPr lang="en-US" altLang="ar-SA" sz="1600">
                <a:solidFill>
                  <a:srgbClr val="0000FF"/>
                </a:solidFill>
              </a:rPr>
              <a:t>           } while (true);</a:t>
            </a:r>
          </a:p>
        </p:txBody>
      </p:sp>
    </p:spTree>
    <p:extLst>
      <p:ext uri="{BB962C8B-B14F-4D97-AF65-F5344CB8AC3E}">
        <p14:creationId xmlns:p14="http://schemas.microsoft.com/office/powerpoint/2010/main" val="675048613"/>
      </p:ext>
    </p:extLst>
  </p:cSld>
  <p:clrMapOvr>
    <a:masterClrMapping/>
  </p:clrMapOvr>
  <mc:AlternateContent xmlns:mc="http://schemas.openxmlformats.org/markup-compatibility/2006" xmlns:p14="http://schemas.microsoft.com/office/powerpoint/2010/main">
    <mc:Choice Requires="p14">
      <p:transition spd="slow" p14:dur="2000" advTm="81790"/>
    </mc:Choice>
    <mc:Fallback xmlns="">
      <p:transition spd="slow" advTm="8179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1122" name="Rectangle 2"/>
          <p:cNvSpPr>
            <a:spLocks noGrp="1" noChangeArrowheads="1"/>
          </p:cNvSpPr>
          <p:nvPr>
            <p:ph type="title" idx="4294967295"/>
          </p:nvPr>
        </p:nvSpPr>
        <p:spPr>
          <a:xfrm>
            <a:off x="914400" y="247650"/>
            <a:ext cx="8229600" cy="1143000"/>
          </a:xfrm>
        </p:spPr>
        <p:txBody>
          <a:bodyPr/>
          <a:lstStyle/>
          <a:p>
            <a:r>
              <a:rPr lang="en-US" altLang="ar-SA" dirty="0">
                <a:solidFill>
                  <a:schemeClr val="bg1"/>
                </a:solidFill>
              </a:rPr>
              <a:t>Readers-Writers Problem</a:t>
            </a:r>
          </a:p>
        </p:txBody>
      </p:sp>
      <p:sp>
        <p:nvSpPr>
          <p:cNvPr id="261123" name="Rectangle 3"/>
          <p:cNvSpPr>
            <a:spLocks noGrp="1" noChangeArrowheads="1"/>
          </p:cNvSpPr>
          <p:nvPr>
            <p:ph type="body" idx="4294967295"/>
          </p:nvPr>
        </p:nvSpPr>
        <p:spPr>
          <a:xfrm>
            <a:off x="996156" y="1680823"/>
            <a:ext cx="7151688" cy="4759325"/>
          </a:xfrm>
        </p:spPr>
        <p:txBody>
          <a:bodyPr/>
          <a:lstStyle/>
          <a:p>
            <a:pPr>
              <a:lnSpc>
                <a:spcPct val="90000"/>
              </a:lnSpc>
            </a:pPr>
            <a:r>
              <a:rPr lang="en-US" altLang="ar-SA" sz="1600" dirty="0"/>
              <a:t>A data set is shared among a number of concurrent processes</a:t>
            </a:r>
          </a:p>
          <a:p>
            <a:pPr lvl="1">
              <a:lnSpc>
                <a:spcPct val="90000"/>
              </a:lnSpc>
            </a:pPr>
            <a:r>
              <a:rPr lang="en-US" altLang="ar-SA" sz="1600" dirty="0"/>
              <a:t>Readers – only read the data set; they do </a:t>
            </a:r>
            <a:r>
              <a:rPr lang="en-US" altLang="ar-SA" sz="1600" dirty="0">
                <a:solidFill>
                  <a:srgbClr val="0033CC"/>
                </a:solidFill>
              </a:rPr>
              <a:t>not</a:t>
            </a:r>
            <a:r>
              <a:rPr lang="en-US" altLang="ar-SA" sz="1600" dirty="0"/>
              <a:t> perform any updates</a:t>
            </a:r>
          </a:p>
          <a:p>
            <a:pPr lvl="1">
              <a:lnSpc>
                <a:spcPct val="90000"/>
              </a:lnSpc>
            </a:pPr>
            <a:r>
              <a:rPr lang="en-US" altLang="ar-SA" sz="1600" dirty="0"/>
              <a:t>Writers   – can both read and write.</a:t>
            </a:r>
          </a:p>
          <a:p>
            <a:pPr>
              <a:lnSpc>
                <a:spcPct val="90000"/>
              </a:lnSpc>
            </a:pPr>
            <a:r>
              <a:rPr lang="en-US" altLang="ar-SA" sz="1600" dirty="0"/>
              <a:t>Problem – allow multiple readers to read at the same time.  Only one single writer can access the shared data at the same time.</a:t>
            </a:r>
          </a:p>
          <a:p>
            <a:pPr>
              <a:lnSpc>
                <a:spcPct val="90000"/>
              </a:lnSpc>
            </a:pPr>
            <a:r>
              <a:rPr lang="en-US" altLang="ar-SA" sz="1600" dirty="0"/>
              <a:t>No reader will be kept waiting unless a writer has already obtained permission to use the shared object. Writers may starve.</a:t>
            </a:r>
          </a:p>
          <a:p>
            <a:pPr>
              <a:lnSpc>
                <a:spcPct val="90000"/>
              </a:lnSpc>
            </a:pPr>
            <a:r>
              <a:rPr lang="en-US" altLang="ar-SA" sz="1600" dirty="0"/>
              <a:t>Shared Data</a:t>
            </a:r>
          </a:p>
          <a:p>
            <a:pPr lvl="1">
              <a:lnSpc>
                <a:spcPct val="90000"/>
              </a:lnSpc>
            </a:pPr>
            <a:r>
              <a:rPr lang="en-US" altLang="ar-SA" sz="1600" dirty="0"/>
              <a:t>Data set</a:t>
            </a:r>
          </a:p>
          <a:p>
            <a:pPr lvl="1">
              <a:lnSpc>
                <a:spcPct val="90000"/>
              </a:lnSpc>
            </a:pPr>
            <a:r>
              <a:rPr lang="en-US" altLang="ar-SA" sz="1600" dirty="0"/>
              <a:t>Semaphore </a:t>
            </a:r>
            <a:r>
              <a:rPr lang="en-US" altLang="ar-SA" sz="1600" dirty="0" err="1">
                <a:solidFill>
                  <a:srgbClr val="FF0000"/>
                </a:solidFill>
              </a:rPr>
              <a:t>wrt</a:t>
            </a:r>
            <a:r>
              <a:rPr lang="en-US" altLang="ar-SA" sz="1600" dirty="0"/>
              <a:t> initialized to 1 and its functions as a mutual-exclusion semaphore for writers. it is also used by the first or last reader that enters or exists the critical section. It is not used by reader who enter or exit while other readers are in their critical sections.</a:t>
            </a:r>
          </a:p>
          <a:p>
            <a:pPr lvl="1">
              <a:lnSpc>
                <a:spcPct val="90000"/>
              </a:lnSpc>
            </a:pPr>
            <a:r>
              <a:rPr lang="en-US" altLang="ar-SA" sz="1600" dirty="0"/>
              <a:t>Integer </a:t>
            </a:r>
            <a:r>
              <a:rPr lang="en-US" altLang="ar-SA" sz="1600" dirty="0" err="1">
                <a:solidFill>
                  <a:srgbClr val="FF0000"/>
                </a:solidFill>
              </a:rPr>
              <a:t>readcount</a:t>
            </a:r>
            <a:r>
              <a:rPr lang="en-US" altLang="ar-SA" sz="1600" dirty="0"/>
              <a:t> initialized to 0. </a:t>
            </a:r>
            <a:r>
              <a:rPr lang="en-US" altLang="ar-SA" sz="1600" dirty="0" err="1"/>
              <a:t>Readcount</a:t>
            </a:r>
            <a:r>
              <a:rPr lang="en-US" altLang="ar-SA" sz="1600" dirty="0"/>
              <a:t> keeps track of how many processes are currently reading the object.  </a:t>
            </a:r>
          </a:p>
          <a:p>
            <a:pPr lvl="1">
              <a:lnSpc>
                <a:spcPct val="90000"/>
              </a:lnSpc>
            </a:pPr>
            <a:r>
              <a:rPr lang="en-US" altLang="ar-SA" sz="1600" dirty="0"/>
              <a:t>Semaphore </a:t>
            </a:r>
            <a:r>
              <a:rPr lang="en-US" altLang="ar-SA" sz="1600" dirty="0">
                <a:solidFill>
                  <a:srgbClr val="FF0000"/>
                </a:solidFill>
              </a:rPr>
              <a:t>mutex</a:t>
            </a:r>
            <a:r>
              <a:rPr lang="en-US" altLang="ar-SA" sz="1600" dirty="0"/>
              <a:t>  is used to ensure mutual exclusion when </a:t>
            </a:r>
            <a:r>
              <a:rPr lang="en-US" altLang="ar-SA" sz="1600" dirty="0" err="1"/>
              <a:t>readcount</a:t>
            </a:r>
            <a:r>
              <a:rPr lang="en-US" altLang="ar-SA" sz="1600" dirty="0"/>
              <a:t> is updated. Mutex is initialized to 1.</a:t>
            </a:r>
          </a:p>
          <a:p>
            <a:pPr lvl="1">
              <a:lnSpc>
                <a:spcPct val="90000"/>
              </a:lnSpc>
              <a:buFont typeface="Monotype Sorts" pitchFamily="2" charset="2"/>
              <a:buNone/>
            </a:pPr>
            <a:endParaRPr lang="en-US" altLang="ar-SA" sz="1600" dirty="0"/>
          </a:p>
          <a:p>
            <a:pPr lvl="1">
              <a:lnSpc>
                <a:spcPct val="90000"/>
              </a:lnSpc>
            </a:pPr>
            <a:endParaRPr lang="en-US" altLang="ar-SA" sz="1600" dirty="0"/>
          </a:p>
        </p:txBody>
      </p:sp>
    </p:spTree>
    <p:extLst>
      <p:ext uri="{BB962C8B-B14F-4D97-AF65-F5344CB8AC3E}">
        <p14:creationId xmlns:p14="http://schemas.microsoft.com/office/powerpoint/2010/main" val="2643207337"/>
      </p:ext>
    </p:extLst>
  </p:cSld>
  <p:clrMapOvr>
    <a:masterClrMapping/>
  </p:clrMapOvr>
  <mc:AlternateContent xmlns:mc="http://schemas.openxmlformats.org/markup-compatibility/2006" xmlns:p14="http://schemas.microsoft.com/office/powerpoint/2010/main">
    <mc:Choice Requires="p14">
      <p:transition spd="slow" p14:dur="2000" advTm="213285"/>
    </mc:Choice>
    <mc:Fallback xmlns="">
      <p:transition spd="slow" advTm="21328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0834" name="Rectangle 2"/>
          <p:cNvSpPr>
            <a:spLocks noGrp="1" noChangeArrowheads="1"/>
          </p:cNvSpPr>
          <p:nvPr>
            <p:ph type="title" idx="4294967295"/>
          </p:nvPr>
        </p:nvSpPr>
        <p:spPr>
          <a:xfrm>
            <a:off x="1295400" y="381000"/>
            <a:ext cx="8229600" cy="1143000"/>
          </a:xfrm>
        </p:spPr>
        <p:txBody>
          <a:bodyPr/>
          <a:lstStyle/>
          <a:p>
            <a:r>
              <a:rPr lang="en-US" altLang="ar-SA" b="1" dirty="0">
                <a:solidFill>
                  <a:schemeClr val="bg1"/>
                </a:solidFill>
              </a:rPr>
              <a:t>Readers-Writers Problem (Cont.)</a:t>
            </a:r>
          </a:p>
        </p:txBody>
      </p:sp>
      <p:sp>
        <p:nvSpPr>
          <p:cNvPr id="120835" name="Rectangle 3"/>
          <p:cNvSpPr>
            <a:spLocks noGrp="1" noChangeArrowheads="1"/>
          </p:cNvSpPr>
          <p:nvPr>
            <p:ph type="body" idx="4294967295"/>
          </p:nvPr>
        </p:nvSpPr>
        <p:spPr>
          <a:xfrm>
            <a:off x="1485900" y="1827245"/>
            <a:ext cx="7848600" cy="4876800"/>
          </a:xfrm>
        </p:spPr>
        <p:txBody>
          <a:bodyPr>
            <a:normAutofit fontScale="77500" lnSpcReduction="20000"/>
          </a:bodyPr>
          <a:lstStyle/>
          <a:p>
            <a:r>
              <a:rPr lang="en-US" altLang="ar-SA" dirty="0"/>
              <a:t>The structure of a writer process</a:t>
            </a:r>
          </a:p>
          <a:p>
            <a:pPr>
              <a:buFont typeface="Monotype Sorts" pitchFamily="2" charset="2"/>
              <a:buNone/>
            </a:pPr>
            <a:r>
              <a:rPr lang="en-US" altLang="ar-SA" dirty="0">
                <a:solidFill>
                  <a:srgbClr val="0000FF"/>
                </a:solidFill>
              </a:rPr>
              <a:t>        </a:t>
            </a:r>
          </a:p>
          <a:p>
            <a:pPr>
              <a:buFont typeface="Monotype Sorts" pitchFamily="2" charset="2"/>
              <a:buNone/>
            </a:pPr>
            <a:r>
              <a:rPr lang="en-US" altLang="ar-SA" dirty="0">
                <a:solidFill>
                  <a:srgbClr val="0000FF"/>
                </a:solidFill>
              </a:rPr>
              <a:t>              do  {</a:t>
            </a:r>
          </a:p>
          <a:p>
            <a:pPr>
              <a:buFont typeface="Monotype Sorts" pitchFamily="2" charset="2"/>
              <a:buNone/>
            </a:pPr>
            <a:r>
              <a:rPr lang="en-US" altLang="ar-SA" dirty="0">
                <a:solidFill>
                  <a:srgbClr val="0000FF"/>
                </a:solidFill>
              </a:rPr>
              <a:t>                     wait (</a:t>
            </a:r>
            <a:r>
              <a:rPr lang="en-US" altLang="ar-SA" dirty="0" err="1">
                <a:solidFill>
                  <a:srgbClr val="0000FF"/>
                </a:solidFill>
              </a:rPr>
              <a:t>wrt</a:t>
            </a:r>
            <a:r>
              <a:rPr lang="en-US" altLang="ar-SA" dirty="0">
                <a:solidFill>
                  <a:srgbClr val="0000FF"/>
                </a:solidFill>
              </a:rPr>
              <a:t>) ;</a:t>
            </a:r>
          </a:p>
          <a:p>
            <a:pPr>
              <a:buFont typeface="Monotype Sorts" pitchFamily="2" charset="2"/>
              <a:buNone/>
            </a:pPr>
            <a:r>
              <a:rPr lang="en-US" altLang="ar-SA" dirty="0">
                <a:solidFill>
                  <a:srgbClr val="0000FF"/>
                </a:solidFill>
              </a:rPr>
              <a:t>                </a:t>
            </a:r>
          </a:p>
          <a:p>
            <a:pPr>
              <a:buFont typeface="Monotype Sorts" pitchFamily="2" charset="2"/>
              <a:buNone/>
            </a:pPr>
            <a:r>
              <a:rPr lang="en-US" altLang="ar-SA" dirty="0">
                <a:solidFill>
                  <a:srgbClr val="0000FF"/>
                </a:solidFill>
              </a:rPr>
              <a:t>                       //    writing is performed</a:t>
            </a:r>
          </a:p>
          <a:p>
            <a:pPr>
              <a:buFont typeface="Monotype Sorts" pitchFamily="2" charset="2"/>
              <a:buNone/>
            </a:pPr>
            <a:endParaRPr lang="en-US" altLang="ar-SA" dirty="0">
              <a:solidFill>
                <a:srgbClr val="0000FF"/>
              </a:solidFill>
            </a:endParaRPr>
          </a:p>
          <a:p>
            <a:pPr>
              <a:buFont typeface="Monotype Sorts" pitchFamily="2" charset="2"/>
              <a:buNone/>
            </a:pPr>
            <a:r>
              <a:rPr lang="en-US" altLang="ar-SA" dirty="0">
                <a:solidFill>
                  <a:srgbClr val="0000FF"/>
                </a:solidFill>
              </a:rPr>
              <a:t>                     signal (</a:t>
            </a:r>
            <a:r>
              <a:rPr lang="en-US" altLang="ar-SA" dirty="0" err="1">
                <a:solidFill>
                  <a:srgbClr val="0000FF"/>
                </a:solidFill>
              </a:rPr>
              <a:t>wrt</a:t>
            </a:r>
            <a:r>
              <a:rPr lang="en-US" altLang="ar-SA" dirty="0">
                <a:solidFill>
                  <a:srgbClr val="0000FF"/>
                </a:solidFill>
              </a:rPr>
              <a:t>) ;</a:t>
            </a:r>
          </a:p>
          <a:p>
            <a:pPr>
              <a:buFont typeface="Monotype Sorts" pitchFamily="2" charset="2"/>
              <a:buNone/>
            </a:pPr>
            <a:r>
              <a:rPr lang="en-US" altLang="ar-SA" dirty="0">
                <a:solidFill>
                  <a:srgbClr val="0000FF"/>
                </a:solidFill>
              </a:rPr>
              <a:t>                } while (true)</a:t>
            </a:r>
          </a:p>
          <a:p>
            <a:pPr>
              <a:buFont typeface="Monotype Sorts" pitchFamily="2" charset="2"/>
              <a:buNone/>
            </a:pPr>
            <a:endParaRPr lang="en-US" altLang="ar-SA" dirty="0">
              <a:solidFill>
                <a:srgbClr val="0000FF"/>
              </a:solidFill>
            </a:endParaRPr>
          </a:p>
          <a:p>
            <a:pPr>
              <a:buFont typeface="Monotype Sorts" pitchFamily="2" charset="2"/>
              <a:buNone/>
            </a:pPr>
            <a:endParaRPr lang="en-US" altLang="ar-SA" dirty="0">
              <a:solidFill>
                <a:srgbClr val="0000FF"/>
              </a:solidFill>
            </a:endParaRPr>
          </a:p>
          <a:p>
            <a:pPr>
              <a:buFont typeface="Monotype Sorts" pitchFamily="2" charset="2"/>
              <a:buNone/>
            </a:pPr>
            <a:r>
              <a:rPr lang="en-US" altLang="ar-SA" dirty="0">
                <a:solidFill>
                  <a:srgbClr val="0000FF"/>
                </a:solidFill>
              </a:rPr>
              <a:t>       </a:t>
            </a:r>
          </a:p>
        </p:txBody>
      </p:sp>
    </p:spTree>
    <p:extLst>
      <p:ext uri="{BB962C8B-B14F-4D97-AF65-F5344CB8AC3E}">
        <p14:creationId xmlns:p14="http://schemas.microsoft.com/office/powerpoint/2010/main" val="176946932"/>
      </p:ext>
    </p:extLst>
  </p:cSld>
  <p:clrMapOvr>
    <a:masterClrMapping/>
  </p:clrMapOvr>
  <mc:AlternateContent xmlns:mc="http://schemas.openxmlformats.org/markup-compatibility/2006" xmlns:p14="http://schemas.microsoft.com/office/powerpoint/2010/main">
    <mc:Choice Requires="p14">
      <p:transition spd="slow" p14:dur="2000" advTm="51674"/>
    </mc:Choice>
    <mc:Fallback xmlns="">
      <p:transition spd="slow" advTm="51674"/>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2146" name="Rectangle 2"/>
          <p:cNvSpPr>
            <a:spLocks noGrp="1" noChangeArrowheads="1"/>
          </p:cNvSpPr>
          <p:nvPr>
            <p:ph type="title" idx="4294967295"/>
          </p:nvPr>
        </p:nvSpPr>
        <p:spPr>
          <a:xfrm>
            <a:off x="1155700" y="347663"/>
            <a:ext cx="8229600" cy="1143000"/>
          </a:xfrm>
        </p:spPr>
        <p:txBody>
          <a:bodyPr/>
          <a:lstStyle/>
          <a:p>
            <a:r>
              <a:rPr lang="en-US" altLang="ar-SA" b="1" dirty="0">
                <a:solidFill>
                  <a:schemeClr val="bg1"/>
                </a:solidFill>
              </a:rPr>
              <a:t>Readers-Writers Problem (Cont.)</a:t>
            </a:r>
          </a:p>
        </p:txBody>
      </p:sp>
      <p:sp>
        <p:nvSpPr>
          <p:cNvPr id="262147" name="Rectangle 3"/>
          <p:cNvSpPr>
            <a:spLocks noGrp="1" noChangeArrowheads="1"/>
          </p:cNvSpPr>
          <p:nvPr>
            <p:ph type="body" idx="4294967295"/>
          </p:nvPr>
        </p:nvSpPr>
        <p:spPr>
          <a:xfrm>
            <a:off x="1397000" y="1279525"/>
            <a:ext cx="7747000" cy="5065713"/>
          </a:xfrm>
        </p:spPr>
        <p:txBody>
          <a:bodyPr/>
          <a:lstStyle/>
          <a:p>
            <a:pPr marL="457200" indent="-165100">
              <a:lnSpc>
                <a:spcPct val="80000"/>
              </a:lnSpc>
            </a:pPr>
            <a:r>
              <a:rPr lang="en-US" altLang="ar-SA" sz="1200" dirty="0"/>
              <a:t>The structure of a reader process</a:t>
            </a:r>
          </a:p>
          <a:p>
            <a:pPr marL="457200" indent="-165100">
              <a:lnSpc>
                <a:spcPct val="80000"/>
              </a:lnSpc>
              <a:buFont typeface="Monotype Sorts" pitchFamily="2" charset="2"/>
              <a:buNone/>
            </a:pPr>
            <a:r>
              <a:rPr lang="en-US" altLang="ar-SA" sz="1200" dirty="0">
                <a:solidFill>
                  <a:srgbClr val="0000FF"/>
                </a:solidFill>
              </a:rPr>
              <a:t>        </a:t>
            </a:r>
          </a:p>
          <a:p>
            <a:pPr marL="457200" indent="-165100">
              <a:lnSpc>
                <a:spcPct val="80000"/>
              </a:lnSpc>
              <a:buFont typeface="Monotype Sorts" pitchFamily="2" charset="2"/>
              <a:buNone/>
            </a:pPr>
            <a:r>
              <a:rPr lang="en-US" altLang="ar-SA" sz="1200" dirty="0">
                <a:solidFill>
                  <a:srgbClr val="0000FF"/>
                </a:solidFill>
              </a:rPr>
              <a:t>              do  {</a:t>
            </a:r>
          </a:p>
          <a:p>
            <a:pPr marL="457200" indent="-165100">
              <a:lnSpc>
                <a:spcPct val="80000"/>
              </a:lnSpc>
              <a:buFont typeface="Monotype Sorts" pitchFamily="2" charset="2"/>
              <a:buNone/>
            </a:pPr>
            <a:r>
              <a:rPr lang="en-US" altLang="ar-SA" sz="1200" dirty="0">
                <a:solidFill>
                  <a:srgbClr val="0000FF"/>
                </a:solidFill>
              </a:rPr>
              <a:t>                     wait (mutex) ;</a:t>
            </a:r>
          </a:p>
          <a:p>
            <a:pPr marL="457200" indent="-165100">
              <a:lnSpc>
                <a:spcPct val="80000"/>
              </a:lnSpc>
              <a:buFont typeface="Monotype Sorts" pitchFamily="2" charset="2"/>
              <a:buNone/>
            </a:pPr>
            <a:r>
              <a:rPr lang="en-US" altLang="ar-SA" sz="1200" dirty="0">
                <a:solidFill>
                  <a:srgbClr val="0000FF"/>
                </a:solidFill>
              </a:rPr>
              <a:t>                     </a:t>
            </a:r>
            <a:r>
              <a:rPr lang="en-US" altLang="ar-SA" sz="1200" dirty="0" err="1">
                <a:solidFill>
                  <a:srgbClr val="0000FF"/>
                </a:solidFill>
              </a:rPr>
              <a:t>readcount</a:t>
            </a:r>
            <a:r>
              <a:rPr lang="en-US" altLang="ar-SA" sz="1200" dirty="0">
                <a:solidFill>
                  <a:srgbClr val="0000FF"/>
                </a:solidFill>
              </a:rPr>
              <a:t> ++ ;</a:t>
            </a:r>
          </a:p>
          <a:p>
            <a:pPr marL="457200" indent="-165100">
              <a:lnSpc>
                <a:spcPct val="80000"/>
              </a:lnSpc>
              <a:buFont typeface="Monotype Sorts" pitchFamily="2" charset="2"/>
              <a:buNone/>
            </a:pPr>
            <a:r>
              <a:rPr lang="en-US" altLang="ar-SA" sz="1200" dirty="0">
                <a:solidFill>
                  <a:srgbClr val="0000FF"/>
                </a:solidFill>
              </a:rPr>
              <a:t>                     if (</a:t>
            </a:r>
            <a:r>
              <a:rPr lang="en-US" altLang="ar-SA" sz="1200" dirty="0" err="1">
                <a:solidFill>
                  <a:srgbClr val="0000FF"/>
                </a:solidFill>
              </a:rPr>
              <a:t>readercount</a:t>
            </a:r>
            <a:r>
              <a:rPr lang="en-US" altLang="ar-SA" sz="1200" dirty="0">
                <a:solidFill>
                  <a:srgbClr val="0000FF"/>
                </a:solidFill>
              </a:rPr>
              <a:t> == 1)  wait (</a:t>
            </a:r>
            <a:r>
              <a:rPr lang="en-US" altLang="ar-SA" sz="1200" dirty="0" err="1">
                <a:solidFill>
                  <a:srgbClr val="0000FF"/>
                </a:solidFill>
              </a:rPr>
              <a:t>wrt</a:t>
            </a:r>
            <a:r>
              <a:rPr lang="en-US" altLang="ar-SA" sz="1200" dirty="0">
                <a:solidFill>
                  <a:srgbClr val="0000FF"/>
                </a:solidFill>
              </a:rPr>
              <a:t>) ;</a:t>
            </a:r>
          </a:p>
          <a:p>
            <a:pPr marL="457200" indent="-165100">
              <a:lnSpc>
                <a:spcPct val="80000"/>
              </a:lnSpc>
              <a:buFont typeface="Monotype Sorts" pitchFamily="2" charset="2"/>
              <a:buNone/>
            </a:pPr>
            <a:r>
              <a:rPr lang="en-US" altLang="ar-SA" sz="1200" dirty="0">
                <a:solidFill>
                  <a:srgbClr val="0000FF"/>
                </a:solidFill>
              </a:rPr>
              <a:t>                     signal (mutex)</a:t>
            </a:r>
          </a:p>
          <a:p>
            <a:pPr marL="457200" indent="-165100">
              <a:lnSpc>
                <a:spcPct val="80000"/>
              </a:lnSpc>
              <a:buFont typeface="Monotype Sorts" pitchFamily="2" charset="2"/>
              <a:buNone/>
            </a:pPr>
            <a:r>
              <a:rPr lang="en-US" altLang="ar-SA" sz="1200" dirty="0">
                <a:solidFill>
                  <a:srgbClr val="0000FF"/>
                </a:solidFill>
              </a:rPr>
              <a:t>                </a:t>
            </a:r>
          </a:p>
          <a:p>
            <a:pPr marL="457200" indent="-165100">
              <a:lnSpc>
                <a:spcPct val="80000"/>
              </a:lnSpc>
              <a:buFont typeface="Monotype Sorts" pitchFamily="2" charset="2"/>
              <a:buNone/>
            </a:pPr>
            <a:r>
              <a:rPr lang="en-US" altLang="ar-SA" sz="1200" dirty="0">
                <a:solidFill>
                  <a:srgbClr val="0000FF"/>
                </a:solidFill>
              </a:rPr>
              <a:t>                           // reading is performed</a:t>
            </a:r>
          </a:p>
          <a:p>
            <a:pPr marL="457200" indent="-165100">
              <a:lnSpc>
                <a:spcPct val="80000"/>
              </a:lnSpc>
              <a:buFont typeface="Monotype Sorts" pitchFamily="2" charset="2"/>
              <a:buNone/>
            </a:pPr>
            <a:endParaRPr lang="en-US" altLang="ar-SA" sz="1200" dirty="0">
              <a:solidFill>
                <a:srgbClr val="0000FF"/>
              </a:solidFill>
            </a:endParaRPr>
          </a:p>
          <a:p>
            <a:pPr marL="457200" indent="-165100">
              <a:lnSpc>
                <a:spcPct val="80000"/>
              </a:lnSpc>
              <a:buFont typeface="Monotype Sorts" pitchFamily="2" charset="2"/>
              <a:buNone/>
            </a:pPr>
            <a:r>
              <a:rPr lang="en-US" altLang="ar-SA" sz="1200" dirty="0">
                <a:solidFill>
                  <a:srgbClr val="0000FF"/>
                </a:solidFill>
              </a:rPr>
              <a:t>                     wait (mutex) ;</a:t>
            </a:r>
          </a:p>
          <a:p>
            <a:pPr marL="457200" indent="-165100">
              <a:lnSpc>
                <a:spcPct val="80000"/>
              </a:lnSpc>
              <a:buFont typeface="Monotype Sorts" pitchFamily="2" charset="2"/>
              <a:buNone/>
            </a:pPr>
            <a:r>
              <a:rPr lang="en-US" altLang="ar-SA" sz="1200" dirty="0">
                <a:solidFill>
                  <a:srgbClr val="0000FF"/>
                </a:solidFill>
              </a:rPr>
              <a:t>                     </a:t>
            </a:r>
            <a:r>
              <a:rPr lang="en-US" altLang="ar-SA" sz="1200" dirty="0" err="1">
                <a:solidFill>
                  <a:srgbClr val="0000FF"/>
                </a:solidFill>
              </a:rPr>
              <a:t>readcount</a:t>
            </a:r>
            <a:r>
              <a:rPr lang="en-US" altLang="ar-SA" sz="1200" dirty="0">
                <a:solidFill>
                  <a:srgbClr val="0000FF"/>
                </a:solidFill>
              </a:rPr>
              <a:t>  - - ;</a:t>
            </a:r>
          </a:p>
          <a:p>
            <a:pPr marL="457200" indent="-165100">
              <a:lnSpc>
                <a:spcPct val="80000"/>
              </a:lnSpc>
              <a:buFont typeface="Monotype Sorts" pitchFamily="2" charset="2"/>
              <a:buNone/>
            </a:pPr>
            <a:r>
              <a:rPr lang="en-US" altLang="ar-SA" sz="1200" dirty="0">
                <a:solidFill>
                  <a:srgbClr val="0000FF"/>
                </a:solidFill>
              </a:rPr>
              <a:t>                     if </a:t>
            </a:r>
            <a:r>
              <a:rPr lang="en-US" altLang="ar-SA" sz="1200" dirty="0" err="1">
                <a:solidFill>
                  <a:srgbClr val="0000FF"/>
                </a:solidFill>
              </a:rPr>
              <a:t>readcount</a:t>
            </a:r>
            <a:r>
              <a:rPr lang="en-US" altLang="ar-SA" sz="1200" dirty="0">
                <a:solidFill>
                  <a:srgbClr val="0000FF"/>
                </a:solidFill>
              </a:rPr>
              <a:t>  == 0)  signal (</a:t>
            </a:r>
            <a:r>
              <a:rPr lang="en-US" altLang="ar-SA" sz="1200" dirty="0" err="1">
                <a:solidFill>
                  <a:srgbClr val="0000FF"/>
                </a:solidFill>
              </a:rPr>
              <a:t>wrt</a:t>
            </a:r>
            <a:r>
              <a:rPr lang="en-US" altLang="ar-SA" sz="1200" dirty="0">
                <a:solidFill>
                  <a:srgbClr val="0000FF"/>
                </a:solidFill>
              </a:rPr>
              <a:t>) ;</a:t>
            </a:r>
          </a:p>
          <a:p>
            <a:pPr marL="457200" indent="-165100">
              <a:lnSpc>
                <a:spcPct val="80000"/>
              </a:lnSpc>
              <a:buFont typeface="Monotype Sorts" pitchFamily="2" charset="2"/>
              <a:buNone/>
            </a:pPr>
            <a:r>
              <a:rPr lang="en-US" altLang="ar-SA" sz="1200" dirty="0">
                <a:solidFill>
                  <a:srgbClr val="0000FF"/>
                </a:solidFill>
              </a:rPr>
              <a:t>                     signal (mutex) ;</a:t>
            </a:r>
          </a:p>
          <a:p>
            <a:pPr marL="457200" indent="-165100">
              <a:lnSpc>
                <a:spcPct val="80000"/>
              </a:lnSpc>
              <a:buFont typeface="Monotype Sorts" pitchFamily="2" charset="2"/>
              <a:buNone/>
            </a:pPr>
            <a:r>
              <a:rPr lang="en-US" altLang="ar-SA" sz="1200" dirty="0">
                <a:solidFill>
                  <a:srgbClr val="0000FF"/>
                </a:solidFill>
              </a:rPr>
              <a:t>                } while (true)</a:t>
            </a:r>
          </a:p>
          <a:p>
            <a:pPr marL="457200" indent="-165100">
              <a:lnSpc>
                <a:spcPct val="80000"/>
              </a:lnSpc>
              <a:buFont typeface="Monotype Sorts" pitchFamily="2" charset="2"/>
              <a:buNone/>
            </a:pPr>
            <a:endParaRPr lang="en-US" altLang="ar-SA" sz="1200" dirty="0">
              <a:solidFill>
                <a:srgbClr val="0000FF"/>
              </a:solidFill>
            </a:endParaRPr>
          </a:p>
          <a:p>
            <a:pPr marL="457200" indent="-165100">
              <a:lnSpc>
                <a:spcPct val="80000"/>
              </a:lnSpc>
            </a:pPr>
            <a:r>
              <a:rPr lang="en-US" altLang="ar-SA" sz="1200" dirty="0">
                <a:solidFill>
                  <a:srgbClr val="0000FF"/>
                </a:solidFill>
              </a:rPr>
              <a:t>Note that,</a:t>
            </a:r>
          </a:p>
          <a:p>
            <a:pPr marL="457200" indent="-165100">
              <a:lnSpc>
                <a:spcPct val="80000"/>
              </a:lnSpc>
              <a:buFont typeface="Monotype Sorts" pitchFamily="2" charset="2"/>
              <a:buAutoNum type="arabicPeriod"/>
            </a:pPr>
            <a:r>
              <a:rPr lang="en-US" altLang="ar-SA" sz="1200" dirty="0">
                <a:solidFill>
                  <a:srgbClr val="0000FF"/>
                </a:solidFill>
              </a:rPr>
              <a:t> if a writer is in the critical section and n readers are waiting, then one reader is queued on </a:t>
            </a:r>
            <a:r>
              <a:rPr lang="en-US" altLang="ar-SA" sz="1200" dirty="0" err="1">
                <a:solidFill>
                  <a:srgbClr val="0000FF"/>
                </a:solidFill>
              </a:rPr>
              <a:t>wrt</a:t>
            </a:r>
            <a:r>
              <a:rPr lang="en-US" altLang="ar-SA" sz="1200" dirty="0">
                <a:solidFill>
                  <a:srgbClr val="0000FF"/>
                </a:solidFill>
              </a:rPr>
              <a:t>, and n-1 readers are queued on mutex. </a:t>
            </a:r>
          </a:p>
          <a:p>
            <a:pPr marL="457200" indent="-165100">
              <a:lnSpc>
                <a:spcPct val="80000"/>
              </a:lnSpc>
              <a:buFont typeface="Monotype Sorts" pitchFamily="2" charset="2"/>
              <a:buAutoNum type="arabicPeriod"/>
            </a:pPr>
            <a:r>
              <a:rPr lang="en-US" altLang="ar-SA" sz="1200" dirty="0">
                <a:solidFill>
                  <a:srgbClr val="0000FF"/>
                </a:solidFill>
              </a:rPr>
              <a:t>When a writer executes signal(</a:t>
            </a:r>
            <a:r>
              <a:rPr lang="en-US" altLang="ar-SA" sz="1200" dirty="0" err="1">
                <a:solidFill>
                  <a:srgbClr val="0000FF"/>
                </a:solidFill>
              </a:rPr>
              <a:t>wrt</a:t>
            </a:r>
            <a:r>
              <a:rPr lang="en-US" altLang="ar-SA" sz="1200" dirty="0">
                <a:solidFill>
                  <a:srgbClr val="0000FF"/>
                </a:solidFill>
              </a:rPr>
              <a:t>), we may resume the execution of either the waiting readers or a single waiting writer. The selection is made by the scheduler.</a:t>
            </a:r>
          </a:p>
          <a:p>
            <a:pPr marL="457200" indent="-165100">
              <a:lnSpc>
                <a:spcPct val="80000"/>
              </a:lnSpc>
              <a:buFont typeface="Monotype Sorts" pitchFamily="2" charset="2"/>
              <a:buAutoNum type="arabicPeriod"/>
            </a:pPr>
            <a:endParaRPr lang="en-US" altLang="ar-SA" sz="1200" dirty="0">
              <a:solidFill>
                <a:srgbClr val="0000FF"/>
              </a:solidFill>
            </a:endParaRPr>
          </a:p>
          <a:p>
            <a:pPr marL="457200" indent="-165100">
              <a:lnSpc>
                <a:spcPct val="80000"/>
              </a:lnSpc>
            </a:pPr>
            <a:endParaRPr lang="en-US" altLang="ar-SA" sz="1200" dirty="0">
              <a:solidFill>
                <a:srgbClr val="0000FF"/>
              </a:solidFill>
            </a:endParaRPr>
          </a:p>
          <a:p>
            <a:pPr marL="457200" indent="-165100">
              <a:lnSpc>
                <a:spcPct val="80000"/>
              </a:lnSpc>
              <a:buFont typeface="Monotype Sorts" pitchFamily="2" charset="2"/>
              <a:buNone/>
            </a:pPr>
            <a:r>
              <a:rPr lang="en-US" altLang="ar-SA" sz="1200" dirty="0">
                <a:solidFill>
                  <a:srgbClr val="0000FF"/>
                </a:solidFill>
              </a:rPr>
              <a:t>       </a:t>
            </a:r>
          </a:p>
        </p:txBody>
      </p:sp>
    </p:spTree>
    <p:extLst>
      <p:ext uri="{BB962C8B-B14F-4D97-AF65-F5344CB8AC3E}">
        <p14:creationId xmlns:p14="http://schemas.microsoft.com/office/powerpoint/2010/main" val="1823408219"/>
      </p:ext>
    </p:extLst>
  </p:cSld>
  <p:clrMapOvr>
    <a:masterClrMapping/>
  </p:clrMapOvr>
  <mc:AlternateContent xmlns:mc="http://schemas.openxmlformats.org/markup-compatibility/2006" xmlns:p14="http://schemas.microsoft.com/office/powerpoint/2010/main">
    <mc:Choice Requires="p14">
      <p:transition spd="slow" p14:dur="2000" advTm="185566"/>
    </mc:Choice>
    <mc:Fallback xmlns="">
      <p:transition spd="slow" advTm="185566"/>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title" idx="4294967295"/>
          </p:nvPr>
        </p:nvSpPr>
        <p:spPr>
          <a:xfrm>
            <a:off x="1371600" y="266701"/>
            <a:ext cx="8229600" cy="1143000"/>
          </a:xfrm>
        </p:spPr>
        <p:txBody>
          <a:bodyPr/>
          <a:lstStyle/>
          <a:p>
            <a:r>
              <a:rPr lang="en-US" altLang="ar-SA" dirty="0">
                <a:solidFill>
                  <a:schemeClr val="bg1"/>
                </a:solidFill>
              </a:rPr>
              <a:t>Dining-Philosophers Problem</a:t>
            </a:r>
          </a:p>
        </p:txBody>
      </p:sp>
      <p:sp>
        <p:nvSpPr>
          <p:cNvPr id="73731" name="Rectangle 3"/>
          <p:cNvSpPr>
            <a:spLocks noGrp="1" noChangeArrowheads="1"/>
          </p:cNvSpPr>
          <p:nvPr>
            <p:ph type="body" idx="4294967295"/>
          </p:nvPr>
        </p:nvSpPr>
        <p:spPr>
          <a:xfrm>
            <a:off x="1143000" y="4800600"/>
            <a:ext cx="7029450" cy="1247775"/>
          </a:xfrm>
        </p:spPr>
        <p:txBody>
          <a:bodyPr>
            <a:normAutofit fontScale="92500" lnSpcReduction="10000"/>
          </a:bodyPr>
          <a:lstStyle/>
          <a:p>
            <a:pPr>
              <a:tabLst>
                <a:tab pos="1370013" algn="l"/>
                <a:tab pos="1541463" algn="l"/>
              </a:tabLst>
            </a:pPr>
            <a:r>
              <a:rPr lang="en-US" altLang="ar-SA" dirty="0"/>
              <a:t>Shared data </a:t>
            </a:r>
          </a:p>
          <a:p>
            <a:pPr lvl="1">
              <a:tabLst>
                <a:tab pos="1370013" algn="l"/>
                <a:tab pos="1541463" algn="l"/>
              </a:tabLst>
            </a:pPr>
            <a:r>
              <a:rPr lang="en-US" altLang="ar-SA" dirty="0"/>
              <a:t>Bowl of rice (data set)</a:t>
            </a:r>
          </a:p>
          <a:p>
            <a:pPr lvl="1">
              <a:tabLst>
                <a:tab pos="1370013" algn="l"/>
                <a:tab pos="1541463" algn="l"/>
              </a:tabLst>
            </a:pPr>
            <a:r>
              <a:rPr lang="en-US" altLang="ar-SA" sz="1600" dirty="0"/>
              <a:t>Semaphore </a:t>
            </a:r>
            <a:r>
              <a:rPr lang="en-US" altLang="ar-SA" sz="1600" dirty="0">
                <a:solidFill>
                  <a:srgbClr val="FF0000"/>
                </a:solidFill>
              </a:rPr>
              <a:t>chopstick [5]</a:t>
            </a:r>
            <a:r>
              <a:rPr lang="en-US" altLang="ar-SA" sz="1600" dirty="0"/>
              <a:t> initialized to 1</a:t>
            </a:r>
          </a:p>
        </p:txBody>
      </p:sp>
      <p:pic>
        <p:nvPicPr>
          <p:cNvPr id="73734"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l="11351" t="522" r="11351" b="522"/>
          <a:stretch>
            <a:fillRect/>
          </a:stretch>
        </p:blipFill>
        <p:spPr bwMode="auto">
          <a:xfrm>
            <a:off x="2706688" y="1703388"/>
            <a:ext cx="2693987" cy="2586037"/>
          </a:xfrm>
          <a:prstGeom prst="rect">
            <a:avLst/>
          </a:prstGeom>
          <a:noFill/>
          <a:ln w="38100" cmpd="dbl">
            <a:solidFill>
              <a:srgbClr val="CC66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5349419"/>
      </p:ext>
    </p:extLst>
  </p:cSld>
  <p:clrMapOvr>
    <a:masterClrMapping/>
  </p:clrMapOvr>
  <mc:AlternateContent xmlns:mc="http://schemas.openxmlformats.org/markup-compatibility/2006" xmlns:p14="http://schemas.microsoft.com/office/powerpoint/2010/main">
    <mc:Choice Requires="p14">
      <p:transition spd="slow" p14:dur="2000" advTm="70436"/>
    </mc:Choice>
    <mc:Fallback xmlns="">
      <p:transition spd="slow" advTm="70436"/>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title" idx="4294967295"/>
          </p:nvPr>
        </p:nvSpPr>
        <p:spPr>
          <a:xfrm>
            <a:off x="1219200" y="304800"/>
            <a:ext cx="8229600" cy="1143000"/>
          </a:xfrm>
        </p:spPr>
        <p:txBody>
          <a:bodyPr>
            <a:normAutofit fontScale="90000"/>
          </a:bodyPr>
          <a:lstStyle/>
          <a:p>
            <a:r>
              <a:rPr lang="en-US" altLang="ar-SA" b="1" dirty="0">
                <a:solidFill>
                  <a:schemeClr val="bg1"/>
                </a:solidFill>
              </a:rPr>
              <a:t>Dining-Philosophers Problem (Cont.)</a:t>
            </a:r>
          </a:p>
        </p:txBody>
      </p:sp>
      <p:sp>
        <p:nvSpPr>
          <p:cNvPr id="74755" name="Rectangle 3"/>
          <p:cNvSpPr>
            <a:spLocks noGrp="1" noChangeArrowheads="1"/>
          </p:cNvSpPr>
          <p:nvPr>
            <p:ph type="body" idx="4294967295"/>
          </p:nvPr>
        </p:nvSpPr>
        <p:spPr>
          <a:xfrm>
            <a:off x="1370563" y="1703631"/>
            <a:ext cx="7107238" cy="4784725"/>
          </a:xfrm>
        </p:spPr>
        <p:txBody>
          <a:bodyPr>
            <a:normAutofit fontScale="92500" lnSpcReduction="20000"/>
          </a:bodyPr>
          <a:lstStyle/>
          <a:p>
            <a:pPr marL="381000" indent="-381000">
              <a:lnSpc>
                <a:spcPct val="90000"/>
              </a:lnSpc>
              <a:tabLst>
                <a:tab pos="1712913" algn="l"/>
                <a:tab pos="2005013" algn="l"/>
                <a:tab pos="2232025" algn="l"/>
                <a:tab pos="2459038" algn="l"/>
              </a:tabLst>
            </a:pPr>
            <a:r>
              <a:rPr lang="en-US" altLang="ar-SA" dirty="0"/>
              <a:t>The structure of Philosopher</a:t>
            </a:r>
            <a:r>
              <a:rPr lang="en-US" altLang="ar-SA" i="1" dirty="0">
                <a:solidFill>
                  <a:srgbClr val="0000FF"/>
                </a:solidFill>
              </a:rPr>
              <a:t> i</a:t>
            </a:r>
            <a:r>
              <a:rPr lang="en-US" altLang="ar-SA" dirty="0"/>
              <a:t>:</a:t>
            </a:r>
          </a:p>
          <a:p>
            <a:pPr marL="381000" indent="-381000">
              <a:lnSpc>
                <a:spcPct val="90000"/>
              </a:lnSpc>
              <a:buFont typeface="Monotype Sorts" pitchFamily="2" charset="2"/>
              <a:buNone/>
              <a:tabLst>
                <a:tab pos="1712913" algn="l"/>
                <a:tab pos="2005013" algn="l"/>
                <a:tab pos="2232025" algn="l"/>
                <a:tab pos="2459038" algn="l"/>
              </a:tabLst>
            </a:pPr>
            <a:endParaRPr lang="en-US" altLang="ar-SA" dirty="0"/>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Do  { </a:t>
            </a:r>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      wait ( chopstick[</a:t>
            </a:r>
            <a:r>
              <a:rPr lang="en-US" altLang="ar-SA" dirty="0" err="1">
                <a:solidFill>
                  <a:srgbClr val="0000FF"/>
                </a:solidFill>
              </a:rPr>
              <a:t>i</a:t>
            </a:r>
            <a:r>
              <a:rPr lang="en-US" altLang="ar-SA" dirty="0">
                <a:solidFill>
                  <a:srgbClr val="0000FF"/>
                </a:solidFill>
              </a:rPr>
              <a:t>] );</a:t>
            </a:r>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	 wait ( </a:t>
            </a:r>
            <a:r>
              <a:rPr lang="en-US" altLang="ar-SA" dirty="0" err="1">
                <a:solidFill>
                  <a:srgbClr val="0000FF"/>
                </a:solidFill>
              </a:rPr>
              <a:t>chopStick</a:t>
            </a:r>
            <a:r>
              <a:rPr lang="en-US" altLang="ar-SA" dirty="0">
                <a:solidFill>
                  <a:srgbClr val="0000FF"/>
                </a:solidFill>
              </a:rPr>
              <a:t>[ (</a:t>
            </a:r>
            <a:r>
              <a:rPr lang="en-US" altLang="ar-SA" dirty="0" err="1">
                <a:solidFill>
                  <a:srgbClr val="0000FF"/>
                </a:solidFill>
              </a:rPr>
              <a:t>i</a:t>
            </a:r>
            <a:r>
              <a:rPr lang="en-US" altLang="ar-SA" dirty="0">
                <a:solidFill>
                  <a:srgbClr val="0000FF"/>
                </a:solidFill>
              </a:rPr>
              <a:t> + 1) % 5] );</a:t>
            </a:r>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	</a:t>
            </a:r>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	       //  eat</a:t>
            </a:r>
          </a:p>
          <a:p>
            <a:pPr marL="1200150" lvl="2" indent="-342900">
              <a:lnSpc>
                <a:spcPct val="90000"/>
              </a:lnSpc>
              <a:buFont typeface="Webdings" panose="05030102010509060703" pitchFamily="18" charset="2"/>
              <a:buNone/>
              <a:tabLst>
                <a:tab pos="1712913" algn="l"/>
                <a:tab pos="2005013" algn="l"/>
                <a:tab pos="2232025" algn="l"/>
                <a:tab pos="2459038" algn="l"/>
              </a:tabLst>
            </a:pPr>
            <a:endParaRPr lang="en-US" altLang="ar-SA" dirty="0">
              <a:solidFill>
                <a:srgbClr val="0000FF"/>
              </a:solidFill>
            </a:endParaRPr>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	 signal ( chopstick[</a:t>
            </a:r>
            <a:r>
              <a:rPr lang="en-US" altLang="ar-SA" dirty="0" err="1">
                <a:solidFill>
                  <a:srgbClr val="0000FF"/>
                </a:solidFill>
              </a:rPr>
              <a:t>i</a:t>
            </a:r>
            <a:r>
              <a:rPr lang="en-US" altLang="ar-SA" dirty="0">
                <a:solidFill>
                  <a:srgbClr val="0000FF"/>
                </a:solidFill>
              </a:rPr>
              <a:t>] );</a:t>
            </a:r>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	 signal (chopstick[ (</a:t>
            </a:r>
            <a:r>
              <a:rPr lang="en-US" altLang="ar-SA" dirty="0" err="1">
                <a:solidFill>
                  <a:srgbClr val="0000FF"/>
                </a:solidFill>
              </a:rPr>
              <a:t>i</a:t>
            </a:r>
            <a:r>
              <a:rPr lang="en-US" altLang="ar-SA" dirty="0">
                <a:solidFill>
                  <a:srgbClr val="0000FF"/>
                </a:solidFill>
              </a:rPr>
              <a:t> + 1) % 5] );</a:t>
            </a:r>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	</a:t>
            </a:r>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           //  think</a:t>
            </a:r>
          </a:p>
          <a:p>
            <a:pPr marL="1200150" lvl="2" indent="-342900">
              <a:lnSpc>
                <a:spcPct val="90000"/>
              </a:lnSpc>
              <a:buFont typeface="Webdings" panose="05030102010509060703" pitchFamily="18" charset="2"/>
              <a:buNone/>
              <a:tabLst>
                <a:tab pos="1712913" algn="l"/>
                <a:tab pos="2005013" algn="l"/>
                <a:tab pos="2232025" algn="l"/>
                <a:tab pos="2459038" algn="l"/>
              </a:tabLst>
            </a:pPr>
            <a:endParaRPr lang="en-US" altLang="ar-SA" dirty="0">
              <a:solidFill>
                <a:srgbClr val="0000FF"/>
              </a:solidFill>
            </a:endParaRPr>
          </a:p>
          <a:p>
            <a:pPr marL="1200150" lvl="2" indent="-342900">
              <a:lnSpc>
                <a:spcPct val="90000"/>
              </a:lnSpc>
              <a:buFont typeface="Webdings" panose="05030102010509060703" pitchFamily="18" charset="2"/>
              <a:buNone/>
              <a:tabLst>
                <a:tab pos="1712913" algn="l"/>
                <a:tab pos="2005013" algn="l"/>
                <a:tab pos="2232025" algn="l"/>
                <a:tab pos="2459038" algn="l"/>
              </a:tabLst>
            </a:pPr>
            <a:r>
              <a:rPr lang="en-US" altLang="ar-SA" dirty="0">
                <a:solidFill>
                  <a:srgbClr val="0000FF"/>
                </a:solidFill>
              </a:rPr>
              <a:t>} while (true) ;</a:t>
            </a:r>
          </a:p>
        </p:txBody>
      </p:sp>
    </p:spTree>
    <p:extLst>
      <p:ext uri="{BB962C8B-B14F-4D97-AF65-F5344CB8AC3E}">
        <p14:creationId xmlns:p14="http://schemas.microsoft.com/office/powerpoint/2010/main" val="4220503625"/>
      </p:ext>
    </p:extLst>
  </p:cSld>
  <p:clrMapOvr>
    <a:masterClrMapping/>
  </p:clrMapOvr>
  <mc:AlternateContent xmlns:mc="http://schemas.openxmlformats.org/markup-compatibility/2006" xmlns:p14="http://schemas.microsoft.com/office/powerpoint/2010/main">
    <mc:Choice Requires="p14">
      <p:transition spd="slow" p14:dur="2000" advTm="55361"/>
    </mc:Choice>
    <mc:Fallback xmlns="">
      <p:transition spd="slow" advTm="5536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1426" name="Rectangle 2"/>
          <p:cNvSpPr>
            <a:spLocks noGrp="1" noChangeArrowheads="1"/>
          </p:cNvSpPr>
          <p:nvPr>
            <p:ph type="ctrTitle" idx="4294967295"/>
          </p:nvPr>
        </p:nvSpPr>
        <p:spPr>
          <a:xfrm>
            <a:off x="0" y="2130425"/>
            <a:ext cx="7772400" cy="1470025"/>
          </a:xfrm>
        </p:spPr>
        <p:txBody>
          <a:bodyPr/>
          <a:lstStyle/>
          <a:p>
            <a:r>
              <a:rPr lang="en-US" altLang="ar-SA" dirty="0"/>
              <a:t>End of Chapter 6</a:t>
            </a:r>
          </a:p>
        </p:txBody>
      </p:sp>
    </p:spTree>
    <p:extLst>
      <p:ext uri="{BB962C8B-B14F-4D97-AF65-F5344CB8AC3E}">
        <p14:creationId xmlns:p14="http://schemas.microsoft.com/office/powerpoint/2010/main" val="2475013124"/>
      </p:ext>
    </p:extLst>
  </p:cSld>
  <p:clrMapOvr>
    <a:masterClrMapping/>
  </p:clrMapOvr>
  <mc:AlternateContent xmlns:mc="http://schemas.openxmlformats.org/markup-compatibility/2006" xmlns:p14="http://schemas.microsoft.com/office/powerpoint/2010/main">
    <mc:Choice Requires="p14">
      <p:transition spd="slow" p14:dur="2000" advTm="22322"/>
    </mc:Choice>
    <mc:Fallback xmlns="">
      <p:transition spd="slow" advTm="2232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6.8|18.6"/>
</p:tagLst>
</file>

<file path=ppt/tags/tag2.xml><?xml version="1.0" encoding="utf-8"?>
<p:tagLst xmlns:a="http://schemas.openxmlformats.org/drawingml/2006/main" xmlns:r="http://schemas.openxmlformats.org/officeDocument/2006/relationships" xmlns:p="http://schemas.openxmlformats.org/presentationml/2006/main">
  <p:tag name="TIMING" val="|2|1.8"/>
</p:tagLst>
</file>

<file path=ppt/tags/tag3.xml><?xml version="1.0" encoding="utf-8"?>
<p:tagLst xmlns:a="http://schemas.openxmlformats.org/drawingml/2006/main" xmlns:r="http://schemas.openxmlformats.org/officeDocument/2006/relationships" xmlns:p="http://schemas.openxmlformats.org/presentationml/2006/main">
  <p:tag name="TIMING" val="|1.9|2.7|1.3|1.1|0.8|8.1"/>
</p:tagLst>
</file>

<file path=ppt/tags/tag4.xml><?xml version="1.0" encoding="utf-8"?>
<p:tagLst xmlns:a="http://schemas.openxmlformats.org/drawingml/2006/main" xmlns:r="http://schemas.openxmlformats.org/officeDocument/2006/relationships" xmlns:p="http://schemas.openxmlformats.org/presentationml/2006/main">
  <p:tag name="TIMING" val="|6.7|2|1.4|0.7|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1518</TotalTime>
  <Words>3888</Words>
  <Application>Microsoft Office PowerPoint</Application>
  <PresentationFormat>On-screen Show (4:3)</PresentationFormat>
  <Paragraphs>521</Paragraphs>
  <Slides>55</Slides>
  <Notes>14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55</vt:i4>
      </vt:variant>
    </vt:vector>
  </HeadingPairs>
  <TitlesOfParts>
    <vt:vector size="67" baseType="lpstr">
      <vt:lpstr>Arial</vt:lpstr>
      <vt:lpstr>Calibri</vt:lpstr>
      <vt:lpstr>Helvetica</vt:lpstr>
      <vt:lpstr>Monaco</vt:lpstr>
      <vt:lpstr>Monotype Sorts</vt:lpstr>
      <vt:lpstr>Tajawal Medium</vt:lpstr>
      <vt:lpstr>Times New Roman</vt:lpstr>
      <vt:lpstr>Verdana</vt:lpstr>
      <vt:lpstr>Webdings</vt:lpstr>
      <vt:lpstr>Wingdings</vt:lpstr>
      <vt:lpstr>Wingdings 2</vt:lpstr>
      <vt:lpstr>Office Theme</vt:lpstr>
      <vt:lpstr>PowerPoint Presentation</vt:lpstr>
      <vt:lpstr>PowerPoint Presentation</vt:lpstr>
      <vt:lpstr>PowerPoint Presentation</vt:lpstr>
      <vt:lpstr>PowerPoint Presentation</vt:lpstr>
      <vt:lpstr>Remember : producer- consumer</vt:lpstr>
      <vt:lpstr>Remember : producer- consumer</vt:lpstr>
      <vt:lpstr>Remember : producer- consumer</vt:lpstr>
      <vt:lpstr>Producer </vt:lpstr>
      <vt:lpstr>Consumer</vt:lpstr>
      <vt:lpstr>Bounded-Buffer – Producer</vt:lpstr>
      <vt:lpstr>Race Condition</vt:lpstr>
      <vt:lpstr>Race Condition</vt:lpstr>
      <vt:lpstr>Race Condition</vt:lpstr>
      <vt:lpstr>Critical Section</vt:lpstr>
      <vt:lpstr>Critical Section</vt:lpstr>
      <vt:lpstr> Critical-Section Problem</vt:lpstr>
      <vt:lpstr>Critical-Section Problem</vt:lpstr>
      <vt:lpstr>Critical-Section Problem</vt:lpstr>
      <vt:lpstr>Critical Section</vt:lpstr>
      <vt:lpstr>Solution to Critical-Section Problem</vt:lpstr>
      <vt:lpstr>Test Solution to Critical-Section Problem </vt:lpstr>
      <vt:lpstr>PowerPoint Presentation</vt:lpstr>
      <vt:lpstr>Initial Attempts to Solve Problem</vt:lpstr>
      <vt:lpstr>Algorithm 1</vt:lpstr>
      <vt:lpstr>PowerPoint Presentation</vt:lpstr>
      <vt:lpstr>Algorithm 2</vt:lpstr>
      <vt:lpstr>PowerPoint Presentation</vt:lpstr>
      <vt:lpstr>Peterson’s Solution</vt:lpstr>
      <vt:lpstr>Algorithm 3</vt:lpstr>
      <vt:lpstr>Bakery Algorithm</vt:lpstr>
      <vt:lpstr>Bakery Algorithm </vt:lpstr>
      <vt:lpstr>Bakery Algorithm </vt:lpstr>
      <vt:lpstr>Preemptive and Non-preemptive Kernel </vt:lpstr>
      <vt:lpstr>Preemptive and Nonpreemptive Kernel </vt:lpstr>
      <vt:lpstr>Preemptive and Non-preemptive Kernel </vt:lpstr>
      <vt:lpstr>Synchronization Hardware</vt:lpstr>
      <vt:lpstr>TestAndSet Instruction </vt:lpstr>
      <vt:lpstr>Solution using TestAndSet</vt:lpstr>
      <vt:lpstr>Swap  Instruction</vt:lpstr>
      <vt:lpstr>Solution using Swap</vt:lpstr>
      <vt:lpstr>Semaphore</vt:lpstr>
      <vt:lpstr>Semaphore as General Synchronization Tool</vt:lpstr>
      <vt:lpstr>PowerPoint Presentation</vt:lpstr>
      <vt:lpstr>Deadlock and Starvation</vt:lpstr>
      <vt:lpstr>Semaphore as a General Synchronization Tool</vt:lpstr>
      <vt:lpstr>Classical Problems of Synchronization</vt:lpstr>
      <vt:lpstr>Bounded-Buffer Problem</vt:lpstr>
      <vt:lpstr>Bounded Buffer Problem (Cont.)</vt:lpstr>
      <vt:lpstr>Bounded Buffer Problem (Cont.)</vt:lpstr>
      <vt:lpstr>Readers-Writers Problem</vt:lpstr>
      <vt:lpstr>Readers-Writers Problem (Cont.)</vt:lpstr>
      <vt:lpstr>Readers-Writers Problem (Cont.)</vt:lpstr>
      <vt:lpstr>Dining-Philosophers Problem</vt:lpstr>
      <vt:lpstr>Dining-Philosophers Problem (Cont.)</vt:lpstr>
      <vt:lpstr>End of Chapter 6</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6:  Process Synchronization</dc:title>
  <dc:creator>nermin</dc:creator>
  <cp:lastModifiedBy>Lamyaa fattouh ibrahim</cp:lastModifiedBy>
  <cp:revision>37</cp:revision>
  <dcterms:created xsi:type="dcterms:W3CDTF">2006-08-16T00:00:00Z</dcterms:created>
  <dcterms:modified xsi:type="dcterms:W3CDTF">2022-06-22T04:30:19Z</dcterms:modified>
</cp:coreProperties>
</file>