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46" r:id="rId2"/>
    <p:sldId id="257" r:id="rId3"/>
    <p:sldId id="295" r:id="rId4"/>
    <p:sldId id="404" r:id="rId5"/>
    <p:sldId id="405" r:id="rId6"/>
    <p:sldId id="406" r:id="rId7"/>
    <p:sldId id="407" r:id="rId8"/>
    <p:sldId id="408" r:id="rId9"/>
    <p:sldId id="409" r:id="rId10"/>
    <p:sldId id="410" r:id="rId11"/>
    <p:sldId id="411" r:id="rId12"/>
    <p:sldId id="413" r:id="rId13"/>
    <p:sldId id="412" r:id="rId14"/>
    <p:sldId id="414" r:id="rId15"/>
    <p:sldId id="417" r:id="rId16"/>
    <p:sldId id="416" r:id="rId17"/>
    <p:sldId id="415" r:id="rId18"/>
    <p:sldId id="418" r:id="rId19"/>
    <p:sldId id="419" r:id="rId20"/>
    <p:sldId id="420" r:id="rId21"/>
    <p:sldId id="421" r:id="rId22"/>
    <p:sldId id="422" r:id="rId23"/>
    <p:sldId id="423" r:id="rId24"/>
    <p:sldId id="424" r:id="rId25"/>
    <p:sldId id="425" r:id="rId26"/>
    <p:sldId id="426" r:id="rId27"/>
    <p:sldId id="427" r:id="rId28"/>
    <p:sldId id="428" r:id="rId29"/>
    <p:sldId id="429" r:id="rId30"/>
    <p:sldId id="430" r:id="rId31"/>
    <p:sldId id="431" r:id="rId32"/>
    <p:sldId id="403" r:id="rId33"/>
    <p:sldId id="40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39152b396f56c85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F27A1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7" autoAdjust="0"/>
    <p:restoredTop sz="94660"/>
  </p:normalViewPr>
  <p:slideViewPr>
    <p:cSldViewPr snapToGrid="0">
      <p:cViewPr varScale="1">
        <p:scale>
          <a:sx n="86" d="100"/>
          <a:sy n="86" d="100"/>
        </p:scale>
        <p:origin x="96" y="8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6/24/2022</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tmp"/></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mailto:safwa@esu.ac.ae" TargetMode="External"/><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4.tmp"/></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17.png"/><Relationship Id="rId4" Type="http://schemas.openxmlformats.org/officeDocument/2006/relationships/image" Target="../media/image3.emf"/><Relationship Id="rId9" Type="http://schemas.openxmlformats.org/officeDocument/2006/relationships/image" Target="../media/image16.tmp"/></Relationships>
</file>

<file path=ppt/slides/_rels/slide1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11" Type="http://schemas.openxmlformats.org/officeDocument/2006/relationships/image" Target="../media/image19.png"/><Relationship Id="rId5" Type="http://schemas.openxmlformats.org/officeDocument/2006/relationships/image" Target="../media/image4.emf"/><Relationship Id="rId10" Type="http://schemas.openxmlformats.org/officeDocument/2006/relationships/image" Target="../media/image18.png"/><Relationship Id="rId4" Type="http://schemas.openxmlformats.org/officeDocument/2006/relationships/image" Target="../media/image3.emf"/><Relationship Id="rId9" Type="http://schemas.openxmlformats.org/officeDocument/2006/relationships/image" Target="../media/image16.tmp"/></Relationships>
</file>

<file path=ppt/slides/_rels/slide1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20.png"/><Relationship Id="rId4" Type="http://schemas.openxmlformats.org/officeDocument/2006/relationships/image" Target="../media/image3.emf"/><Relationship Id="rId9" Type="http://schemas.openxmlformats.org/officeDocument/2006/relationships/image" Target="../media/image16.tmp"/></Relationships>
</file>

<file path=ppt/slides/_rels/slide1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1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2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21.png"/><Relationship Id="rId4" Type="http://schemas.openxmlformats.org/officeDocument/2006/relationships/image" Target="../media/image3.emf"/><Relationship Id="rId9" Type="http://schemas.openxmlformats.org/officeDocument/2006/relationships/image" Target="../media/image16.tmp"/></Relationships>
</file>

<file path=ppt/slides/_rels/slide3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3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5.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tmp"/></Relationships>
</file>

<file path=ppt/slides/_rels/slide3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22.jpg"/></Relationships>
</file>

<file path=ppt/slides/_rels/slide3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comments" Target="../comments/comment1.xml"/><Relationship Id="rId4" Type="http://schemas.openxmlformats.org/officeDocument/2006/relationships/image" Target="../media/image3.emf"/><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4365" y="239130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3416320"/>
          </a:xfrm>
          <a:prstGeom prst="rect">
            <a:avLst/>
          </a:prstGeom>
          <a:noFill/>
        </p:spPr>
        <p:txBody>
          <a:bodyPr wrap="none" rtlCol="0">
            <a:spAutoFit/>
          </a:bodyPr>
          <a:lstStyle/>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750205" y="397229"/>
            <a:ext cx="3267424" cy="5907194"/>
          </a:xfrm>
          <a:prstGeom prst="rect">
            <a:avLst/>
          </a:prstGeom>
        </p:spPr>
      </p:pic>
      <p:pic>
        <p:nvPicPr>
          <p:cNvPr id="6" name="صورة 5"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25" y="27230"/>
            <a:ext cx="8730491" cy="5377179"/>
          </a:xfrm>
          <a:prstGeom prst="rect">
            <a:avLst/>
          </a:prstGeom>
        </p:spPr>
      </p:pic>
    </p:spTree>
    <p:extLst>
      <p:ext uri="{BB962C8B-B14F-4D97-AF65-F5344CB8AC3E}">
        <p14:creationId xmlns:p14="http://schemas.microsoft.com/office/powerpoint/2010/main" val="2004922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39045" y="4859981"/>
            <a:ext cx="6714451" cy="2085679"/>
          </a:xfrm>
          <a:prstGeom prst="rect">
            <a:avLst/>
          </a:prstGeom>
        </p:spPr>
      </p:pic>
      <p:sp>
        <p:nvSpPr>
          <p:cNvPr id="15" name="Google Shape;3126;p31">
            <a:extLst>
              <a:ext uri="{FF2B5EF4-FFF2-40B4-BE49-F238E27FC236}">
                <a16:creationId xmlns:a16="http://schemas.microsoft.com/office/drawing/2014/main" xmlns="" id="{964181D7-AC3C-3849-B4D9-50181B407EA5}"/>
              </a:ext>
            </a:extLst>
          </p:cNvPr>
          <p:cNvSpPr txBox="1">
            <a:spLocks noGrp="1"/>
          </p:cNvSpPr>
          <p:nvPr>
            <p:ph type="ctrTitle"/>
          </p:nvPr>
        </p:nvSpPr>
        <p:spPr>
          <a:xfrm>
            <a:off x="317013" y="5726906"/>
            <a:ext cx="5453100" cy="366893"/>
          </a:xfrm>
          <a:prstGeom prst="rect">
            <a:avLst/>
          </a:prstGeom>
        </p:spPr>
        <p:txBody>
          <a:bodyPr spcFirstLastPara="1" wrap="square" lIns="0" tIns="0" rIns="0" bIns="0" anchor="ctr" anchorCtr="0">
            <a:noAutofit/>
          </a:bodyPr>
          <a:lstStyle/>
          <a:p>
            <a:pPr lvl="0" algn="l">
              <a:spcBef>
                <a:spcPts val="0"/>
              </a:spcBef>
              <a:buClr>
                <a:schemeClr val="dk2"/>
              </a:buClr>
              <a:buSzPts val="1100"/>
            </a:pPr>
            <a:r>
              <a:rPr lang="af-ZA" sz="3200" b="1" dirty="0">
                <a:solidFill>
                  <a:srgbClr val="FF9518"/>
                </a:solidFill>
                <a:latin typeface="Poppins ExtraBold"/>
                <a:ea typeface="Poppins ExtraBold"/>
                <a:cs typeface="Poppins ExtraBold"/>
                <a:sym typeface="Poppins ExtraBold"/>
              </a:rPr>
              <a:t>PhD. M.SC. BSc</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PMP</a:t>
            </a:r>
            <a:r>
              <a:rPr lang="af-ZA" sz="3200" b="1" dirty="0">
                <a:solidFill>
                  <a:srgbClr val="FF9518"/>
                </a:solidFill>
                <a:latin typeface="Poppins ExtraBold"/>
                <a:ea typeface="Poppins ExtraBold"/>
                <a:cs typeface="Poppins ExtraBold"/>
                <a:sym typeface="Poppins ExtraBold"/>
              </a:rPr>
              <a:t>. PMI-ACP. PMI - PBA. P3O. 6Sigma</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Scrum </a:t>
            </a:r>
            <a:r>
              <a:rPr lang="af-ZA" sz="3200" b="1" dirty="0">
                <a:solidFill>
                  <a:srgbClr val="FF9518"/>
                </a:solidFill>
                <a:latin typeface="Poppins ExtraBold"/>
                <a:ea typeface="Poppins ExtraBold"/>
                <a:cs typeface="Poppins ExtraBold"/>
                <a:sym typeface="Poppins ExtraBold"/>
              </a:rPr>
              <a:t>master, TOT</a:t>
            </a:r>
            <a:endParaRPr sz="3200" b="1" dirty="0">
              <a:solidFill>
                <a:srgbClr val="FF9518"/>
              </a:solidFill>
              <a:latin typeface="Poppins ExtraBold"/>
              <a:ea typeface="Poppins ExtraBold"/>
              <a:cs typeface="Poppins ExtraBold"/>
              <a:sym typeface="Poppins ExtraBold"/>
            </a:endParaRPr>
          </a:p>
        </p:txBody>
      </p:sp>
      <p:sp>
        <p:nvSpPr>
          <p:cNvPr id="17" name="Google Shape;3176;p35">
            <a:extLst>
              <a:ext uri="{FF2B5EF4-FFF2-40B4-BE49-F238E27FC236}">
                <a16:creationId xmlns:a16="http://schemas.microsoft.com/office/drawing/2014/main" xmlns="" id="{50D3735A-24E9-B84C-A4AD-78A7275E23C5}"/>
              </a:ext>
            </a:extLst>
          </p:cNvPr>
          <p:cNvSpPr txBox="1">
            <a:spLocks/>
          </p:cNvSpPr>
          <p:nvPr/>
        </p:nvSpPr>
        <p:spPr>
          <a:xfrm>
            <a:off x="165300" y="5757149"/>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18" name="Picture 11"/>
          <p:cNvPicPr>
            <a:picLocks noChangeAspect="1"/>
          </p:cNvPicPr>
          <p:nvPr/>
        </p:nvPicPr>
        <p:blipFill>
          <a:blip r:embed="rId5"/>
          <a:stretch>
            <a:fillRect/>
          </a:stretch>
        </p:blipFill>
        <p:spPr>
          <a:xfrm rot="10800000">
            <a:off x="7327206" y="5384767"/>
            <a:ext cx="4911632" cy="966274"/>
          </a:xfrm>
          <a:prstGeom prst="rect">
            <a:avLst/>
          </a:prstGeom>
        </p:spPr>
      </p:pic>
      <p:sp>
        <p:nvSpPr>
          <p:cNvPr id="19" name="TextBox 15"/>
          <p:cNvSpPr txBox="1"/>
          <p:nvPr/>
        </p:nvSpPr>
        <p:spPr>
          <a:xfrm>
            <a:off x="6675406" y="5469493"/>
            <a:ext cx="5483881" cy="646331"/>
          </a:xfrm>
          <a:prstGeom prst="rect">
            <a:avLst/>
          </a:prstGeom>
          <a:noFill/>
        </p:spPr>
        <p:txBody>
          <a:bodyPr wrap="square" rtlCol="0">
            <a:spAutoFit/>
          </a:bodyPr>
          <a:lstStyle/>
          <a:p>
            <a:pPr lvl="0" algn="r"/>
            <a:r>
              <a:rPr lang="ar-SA" sz="36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د . صفوه العجب</a:t>
            </a:r>
            <a:r>
              <a:rPr lang="ar-SA" sz="24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  </a:t>
            </a:r>
            <a:endParaRPr lang="ar-SA" sz="2400" b="1" dirty="0">
              <a:solidFill>
                <a:srgbClr val="FF9518"/>
              </a:solidFill>
              <a:latin typeface="Bodoni MT Black" panose="02070A03080606020203" pitchFamily="18"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53018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65" y="567289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xmlns=""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3" name="Rounded Rectangle 42">
            <a:extLst>
              <a:ext uri="{FF2B5EF4-FFF2-40B4-BE49-F238E27FC236}">
                <a16:creationId xmlns:a16="http://schemas.microsoft.com/office/drawing/2014/main" xmlns="" id="{C0F626C6-94EE-C54E-B0E1-718B7579D5CA}"/>
              </a:ext>
            </a:extLst>
          </p:cNvPr>
          <p:cNvSpPr/>
          <p:nvPr/>
        </p:nvSpPr>
        <p:spPr>
          <a:xfrm>
            <a:off x="2440788" y="6309770"/>
            <a:ext cx="7163280"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hlinkClick r:id="rId6"/>
              </a:rPr>
              <a:t>safwa@esu.ac.ae</a:t>
            </a:r>
            <a:r>
              <a:rPr lang="en-US" dirty="0" smtClean="0">
                <a:solidFill>
                  <a:schemeClr val="tx1"/>
                </a:solidFill>
              </a:rPr>
              <a:t>                                                                Dr.Safwa Abdalbagi</a:t>
            </a:r>
            <a:endParaRPr lang="ar-SA" dirty="0">
              <a:solidFill>
                <a:schemeClr val="tx1"/>
              </a:solidFill>
            </a:endParaRPr>
          </a:p>
        </p:txBody>
      </p:sp>
      <p:pic>
        <p:nvPicPr>
          <p:cNvPr id="10" name="Picture 9">
            <a:extLst>
              <a:ext uri="{FF2B5EF4-FFF2-40B4-BE49-F238E27FC236}">
                <a16:creationId xmlns:a16="http://schemas.microsoft.com/office/drawing/2014/main" xmlns="" id="{02AA4E3B-3CDA-F153-BB97-55766510487C}"/>
              </a:ext>
            </a:extLst>
          </p:cNvPr>
          <p:cNvPicPr>
            <a:picLocks noChangeAspect="1"/>
          </p:cNvPicPr>
          <p:nvPr/>
        </p:nvPicPr>
        <p:blipFill>
          <a:blip r:embed="rId7"/>
          <a:stretch>
            <a:fillRect/>
          </a:stretch>
        </p:blipFill>
        <p:spPr>
          <a:xfrm>
            <a:off x="8397064" y="147271"/>
            <a:ext cx="3606689" cy="5907194"/>
          </a:xfrm>
          <a:prstGeom prst="rect">
            <a:avLst/>
          </a:prstGeom>
        </p:spPr>
      </p:pic>
      <p:sp>
        <p:nvSpPr>
          <p:cNvPr id="5" name="مربع نص 4"/>
          <p:cNvSpPr txBox="1"/>
          <p:nvPr/>
        </p:nvSpPr>
        <p:spPr>
          <a:xfrm>
            <a:off x="651740" y="2598003"/>
            <a:ext cx="8084589" cy="830997"/>
          </a:xfrm>
          <a:prstGeom prst="rect">
            <a:avLst/>
          </a:prstGeom>
          <a:noFill/>
        </p:spPr>
        <p:txBody>
          <a:bodyPr wrap="square" rtlCol="1">
            <a:spAutoFit/>
          </a:bodyPr>
          <a:lstStyle/>
          <a:p>
            <a:r>
              <a:rPr lang="en-US" sz="4800" b="1" dirty="0" smtClean="0">
                <a:solidFill>
                  <a:srgbClr val="24A9E1"/>
                </a:solidFill>
              </a:rPr>
              <a:t>  Project Cost Manegement</a:t>
            </a:r>
            <a:endParaRPr lang="ar-SA" sz="4800" b="1" dirty="0">
              <a:solidFill>
                <a:srgbClr val="24A9E1"/>
              </a:solidFill>
            </a:endParaRPr>
          </a:p>
        </p:txBody>
      </p:sp>
      <p:pic>
        <p:nvPicPr>
          <p:cNvPr id="6" name="صورة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821" y="-238445"/>
            <a:ext cx="8422862" cy="5672895"/>
          </a:xfrm>
          <a:prstGeom prst="rect">
            <a:avLst/>
          </a:prstGeom>
        </p:spPr>
      </p:pic>
      <p:sp>
        <p:nvSpPr>
          <p:cNvPr id="7" name="TextBox 6"/>
          <p:cNvSpPr txBox="1"/>
          <p:nvPr/>
        </p:nvSpPr>
        <p:spPr>
          <a:xfrm>
            <a:off x="2440788" y="3347447"/>
            <a:ext cx="652743" cy="1200329"/>
          </a:xfrm>
          <a:prstGeom prst="rect">
            <a:avLst/>
          </a:prstGeom>
          <a:noFill/>
        </p:spPr>
        <p:txBody>
          <a:bodyPr wrap="none" rtlCol="0">
            <a:spAutoFit/>
          </a:bodyPr>
          <a:lstStyle/>
          <a:p>
            <a:r>
              <a:rPr lang="en-US" sz="7200" b="1" dirty="0">
                <a:solidFill>
                  <a:schemeClr val="bg1"/>
                </a:solidFill>
              </a:rPr>
              <a:t>5</a:t>
            </a:r>
          </a:p>
        </p:txBody>
      </p:sp>
      <p:pic>
        <p:nvPicPr>
          <p:cNvPr id="12" name="Picture 11"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9092" y="77759"/>
            <a:ext cx="4230646" cy="2065702"/>
          </a:xfrm>
          <a:prstGeom prst="rect">
            <a:avLst/>
          </a:prstGeom>
        </p:spPr>
      </p:pic>
      <p:sp>
        <p:nvSpPr>
          <p:cNvPr id="14" name="TextBox 13"/>
          <p:cNvSpPr txBox="1"/>
          <p:nvPr/>
        </p:nvSpPr>
        <p:spPr>
          <a:xfrm>
            <a:off x="407902" y="903805"/>
            <a:ext cx="4195892" cy="369332"/>
          </a:xfrm>
          <a:prstGeom prst="rect">
            <a:avLst/>
          </a:prstGeom>
          <a:noFill/>
        </p:spPr>
        <p:txBody>
          <a:bodyPr wrap="none" rtlCol="0">
            <a:spAutoFit/>
          </a:bodyPr>
          <a:lstStyle/>
          <a:p>
            <a:r>
              <a:rPr lang="en-US" b="1" dirty="0" smtClean="0"/>
              <a:t>Introduction to construction management</a:t>
            </a:r>
            <a:endParaRPr lang="en-US" b="1" dirty="0"/>
          </a:p>
        </p:txBody>
      </p:sp>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762289"/>
            <a:ext cx="8707183" cy="3416320"/>
          </a:xfrm>
          <a:prstGeom prst="rect">
            <a:avLst/>
          </a:prstGeom>
          <a:noFill/>
        </p:spPr>
        <p:txBody>
          <a:bodyPr wrap="square" rtlCol="1">
            <a:spAutoFit/>
          </a:bodyPr>
          <a:lstStyle/>
          <a:p>
            <a:r>
              <a:rPr lang="en-US" b="1" dirty="0"/>
              <a:t>Introduction</a:t>
            </a:r>
            <a:r>
              <a:rPr lang="en-US" dirty="0"/>
              <a:t> </a:t>
            </a:r>
            <a:endParaRPr lang="en-US" dirty="0" smtClean="0"/>
          </a:p>
          <a:p>
            <a:endParaRPr lang="en-US" dirty="0" smtClean="0"/>
          </a:p>
          <a:p>
            <a:r>
              <a:rPr lang="en-US" dirty="0" smtClean="0"/>
              <a:t>This </a:t>
            </a:r>
            <a:r>
              <a:rPr lang="en-US" dirty="0"/>
              <a:t>chapter has been included along with other Cost Accounting and Financial Management topics to provide a brief overview and introduction to current construction management (CM) processes. It is important to introduce the reader to a few additional CM terms and processes before diving deeper into the accounting of construction. Neither this chapter on CM nor the next introductory chapter on estimating are meant to be stand-alone treaties on those very important topics. Each of those deserves their own book or separate class on just those areas</a:t>
            </a:r>
            <a:r>
              <a:rPr lang="en-US" dirty="0">
                <a:solidFill>
                  <a:srgbClr val="FF0000"/>
                </a:solidFill>
              </a:rPr>
              <a:t>. Our focus here is on the relationship between project management and estimating, and other CM topics, as it relates to jobsite cost accounting and financial management. </a:t>
            </a:r>
            <a:r>
              <a:rPr lang="en-US" dirty="0"/>
              <a:t>There are many good books on project management and estimating including Management of Construction </a:t>
            </a:r>
            <a:r>
              <a:rPr lang="en-US" dirty="0" smtClean="0"/>
              <a:t>Projects</a:t>
            </a:r>
            <a:r>
              <a:rPr lang="en-US" dirty="0"/>
              <a:t>.</a:t>
            </a:r>
            <a:endParaRPr lang="ar-SA" dirty="0"/>
          </a:p>
        </p:txBody>
      </p:sp>
    </p:spTree>
    <p:extLst>
      <p:ext uri="{BB962C8B-B14F-4D97-AF65-F5344CB8AC3E}">
        <p14:creationId xmlns:p14="http://schemas.microsoft.com/office/powerpoint/2010/main" val="2416441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762289"/>
            <a:ext cx="8707183" cy="3693319"/>
          </a:xfrm>
          <a:prstGeom prst="rect">
            <a:avLst/>
          </a:prstGeom>
          <a:noFill/>
        </p:spPr>
        <p:txBody>
          <a:bodyPr wrap="square" rtlCol="1">
            <a:spAutoFit/>
          </a:bodyPr>
          <a:lstStyle/>
          <a:p>
            <a:r>
              <a:rPr lang="en-US" dirty="0"/>
              <a:t>The focus of construction management here is on the role of the project manager (PM) as an individual. Many concepts and terms from one (CM or PM) apply to the other. The CM and the PM are both builders, but so are many other members of the built environment (BE) team. The term ‘builder’ is too generic; everyone on the project, including the owner, architect, general contractor (GC), and the craftsmen contribute to the building process and each is a ‘builder’ per se. The owner-architect-GC-craftsmen were in the beginning all one and the same; they were the builder. The qualities of the ancient builders included creativity, resourcefulness, intuition, </a:t>
            </a:r>
            <a:r>
              <a:rPr lang="en-US" dirty="0" smtClean="0"/>
              <a:t>problem </a:t>
            </a:r>
            <a:r>
              <a:rPr lang="en-US" dirty="0"/>
              <a:t>solving, among others. They just ‘knew’ what it took to get the job done. Later the owner and the builder, or master-builder, split into two separate functions. It was the owner who provided the need and the builder who satisfied those needs, in this case, with a building or a home. At that time the master-builder was both the designer and the builder, similar to the current design-build (DB) delivery method described later and shown in Figure 3.4</a:t>
            </a:r>
            <a:endParaRPr lang="ar-SA" dirty="0"/>
          </a:p>
        </p:txBody>
      </p:sp>
    </p:spTree>
    <p:extLst>
      <p:ext uri="{BB962C8B-B14F-4D97-AF65-F5344CB8AC3E}">
        <p14:creationId xmlns:p14="http://schemas.microsoft.com/office/powerpoint/2010/main" val="12672201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762289"/>
            <a:ext cx="8707183" cy="3970318"/>
          </a:xfrm>
          <a:prstGeom prst="rect">
            <a:avLst/>
          </a:prstGeom>
          <a:noFill/>
        </p:spPr>
        <p:txBody>
          <a:bodyPr wrap="square" rtlCol="1">
            <a:spAutoFit/>
          </a:bodyPr>
          <a:lstStyle/>
          <a:p>
            <a:r>
              <a:rPr lang="en-US" dirty="0"/>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lang="en-US" dirty="0">
                <a:solidFill>
                  <a:srgbClr val="FF0000"/>
                </a:solidFill>
              </a:rPr>
              <a:t>The project owner, sometimes also referred to as the client, and the lead designer or architect, and the general contractor or construction manager are the three major participants in any </a:t>
            </a:r>
            <a:r>
              <a:rPr lang="en-US" dirty="0" smtClean="0">
                <a:solidFill>
                  <a:srgbClr val="FF0000"/>
                </a:solidFill>
              </a:rPr>
              <a:t>organization </a:t>
            </a:r>
            <a:r>
              <a:rPr lang="en-US" dirty="0">
                <a:solidFill>
                  <a:srgbClr val="FF0000"/>
                </a:solidFill>
              </a:rPr>
              <a:t>or delivery method utilized in the BE as will be discussed in the next section</a:t>
            </a:r>
            <a:r>
              <a:rPr lang="en-US" dirty="0"/>
              <a:t>. There are many other BE participants including specialty engineers and consultants such as waterproofing or elevator consultants; the list is quite extensive. Many of these are listed here: </a:t>
            </a:r>
            <a:endParaRPr lang="en-US" dirty="0" smtClean="0"/>
          </a:p>
          <a:p>
            <a:r>
              <a:rPr lang="en-US" dirty="0" smtClean="0"/>
              <a:t>* Structural engineer</a:t>
            </a:r>
          </a:p>
          <a:p>
            <a:r>
              <a:rPr lang="en-US" dirty="0" smtClean="0"/>
              <a:t>* Civil </a:t>
            </a:r>
            <a:r>
              <a:rPr lang="en-US" dirty="0"/>
              <a:t>engineer </a:t>
            </a:r>
            <a:endParaRPr lang="en-US" dirty="0" smtClean="0"/>
          </a:p>
          <a:p>
            <a:r>
              <a:rPr lang="en-US" dirty="0" smtClean="0"/>
              <a:t>* Mechanical engineer</a:t>
            </a:r>
          </a:p>
          <a:p>
            <a:r>
              <a:rPr lang="en-US" dirty="0" smtClean="0"/>
              <a:t>* Electrical </a:t>
            </a:r>
            <a:r>
              <a:rPr lang="en-US" dirty="0"/>
              <a:t>engineer</a:t>
            </a:r>
            <a:endParaRPr lang="ar-SA" dirty="0"/>
          </a:p>
        </p:txBody>
      </p:sp>
    </p:spTree>
    <p:extLst>
      <p:ext uri="{BB962C8B-B14F-4D97-AF65-F5344CB8AC3E}">
        <p14:creationId xmlns:p14="http://schemas.microsoft.com/office/powerpoint/2010/main" val="2471529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679954"/>
            <a:ext cx="8707183" cy="4247317"/>
          </a:xfrm>
          <a:prstGeom prst="rect">
            <a:avLst/>
          </a:prstGeom>
          <a:noFill/>
        </p:spPr>
        <p:txBody>
          <a:bodyPr wrap="square" rtlCol="1">
            <a:spAutoFit/>
          </a:bodyPr>
          <a:lstStyle/>
          <a:p>
            <a:r>
              <a:rPr lang="en-US" dirty="0" smtClean="0"/>
              <a:t>  *    Kitchen consultant</a:t>
            </a:r>
          </a:p>
          <a:p>
            <a:pPr marL="285750" indent="-285750">
              <a:buFont typeface="Arial" panose="020B0604020202020204" pitchFamily="34" charset="0"/>
              <a:buChar char="•"/>
            </a:pPr>
            <a:r>
              <a:rPr lang="en-US" dirty="0" smtClean="0"/>
              <a:t>Landscape architect</a:t>
            </a:r>
          </a:p>
          <a:p>
            <a:pPr marL="285750" indent="-285750">
              <a:buFont typeface="Arial" panose="020B0604020202020204" pitchFamily="34" charset="0"/>
              <a:buChar char="•"/>
            </a:pPr>
            <a:r>
              <a:rPr lang="en-US" dirty="0" smtClean="0"/>
              <a:t>Interior designer</a:t>
            </a:r>
          </a:p>
          <a:p>
            <a:pPr marL="285750" indent="-285750">
              <a:buFont typeface="Arial" panose="020B0604020202020204" pitchFamily="34" charset="0"/>
              <a:buChar char="•"/>
            </a:pPr>
            <a:r>
              <a:rPr lang="en-US" dirty="0" smtClean="0"/>
              <a:t>Elevator consultant</a:t>
            </a:r>
          </a:p>
          <a:p>
            <a:pPr marL="285750" indent="-285750">
              <a:buFont typeface="Arial" panose="020B0604020202020204" pitchFamily="34" charset="0"/>
              <a:buChar char="•"/>
            </a:pPr>
            <a:r>
              <a:rPr lang="en-US" dirty="0" smtClean="0"/>
              <a:t>Accountant </a:t>
            </a:r>
          </a:p>
          <a:p>
            <a:pPr marL="285750" indent="-285750">
              <a:buFont typeface="Arial" panose="020B0604020202020204" pitchFamily="34" charset="0"/>
              <a:buChar char="•"/>
            </a:pPr>
            <a:r>
              <a:rPr lang="en-US" dirty="0" smtClean="0"/>
              <a:t> Bank</a:t>
            </a:r>
          </a:p>
          <a:p>
            <a:pPr marL="285750" indent="-285750">
              <a:buFont typeface="Arial" panose="020B0604020202020204" pitchFamily="34" charset="0"/>
              <a:buChar char="•"/>
            </a:pPr>
            <a:r>
              <a:rPr lang="en-US" dirty="0" smtClean="0"/>
              <a:t>City inspectors</a:t>
            </a:r>
          </a:p>
          <a:p>
            <a:pPr marL="285750" indent="-285750">
              <a:buFont typeface="Arial" panose="020B0604020202020204" pitchFamily="34" charset="0"/>
              <a:buChar char="•"/>
            </a:pPr>
            <a:r>
              <a:rPr lang="en-US" dirty="0" smtClean="0"/>
              <a:t>Third-party inspectors</a:t>
            </a:r>
          </a:p>
          <a:p>
            <a:pPr marL="285750" indent="-285750">
              <a:buFont typeface="Arial" panose="020B0604020202020204" pitchFamily="34" charset="0"/>
              <a:buChar char="•"/>
            </a:pPr>
            <a:r>
              <a:rPr lang="en-US" dirty="0" smtClean="0"/>
              <a:t>Commissioning agent</a:t>
            </a:r>
          </a:p>
          <a:p>
            <a:pPr marL="285750" indent="-285750">
              <a:buFont typeface="Arial" panose="020B0604020202020204" pitchFamily="34" charset="0"/>
              <a:buChar char="•"/>
            </a:pPr>
            <a:r>
              <a:rPr lang="en-US" dirty="0" smtClean="0"/>
              <a:t>Envelope consultant/waterproofing</a:t>
            </a:r>
          </a:p>
          <a:p>
            <a:pPr marL="285750" indent="-285750">
              <a:buFont typeface="Arial" panose="020B0604020202020204" pitchFamily="34" charset="0"/>
              <a:buChar char="•"/>
            </a:pPr>
            <a:r>
              <a:rPr lang="en-US" dirty="0" smtClean="0"/>
              <a:t> </a:t>
            </a:r>
            <a:r>
              <a:rPr lang="en-US" dirty="0"/>
              <a:t>This chapter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spTree>
    <p:extLst>
      <p:ext uri="{BB962C8B-B14F-4D97-AF65-F5344CB8AC3E}">
        <p14:creationId xmlns:p14="http://schemas.microsoft.com/office/powerpoint/2010/main" val="10378412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665270" y="1762289"/>
            <a:ext cx="8707183" cy="3693319"/>
          </a:xfrm>
          <a:prstGeom prst="rect">
            <a:avLst/>
          </a:prstGeom>
          <a:noFill/>
        </p:spPr>
        <p:txBody>
          <a:bodyPr wrap="square" rtlCol="1">
            <a:spAutoFit/>
          </a:bodyPr>
          <a:lstStyle/>
          <a:p>
            <a:r>
              <a:rPr lang="en-US" b="1" u="sng" dirty="0">
                <a:solidFill>
                  <a:srgbClr val="00B0F0"/>
                </a:solidFill>
              </a:rPr>
              <a:t>Delivery and procurement </a:t>
            </a:r>
            <a:r>
              <a:rPr lang="en-US" b="1" u="sng" dirty="0" smtClean="0">
                <a:solidFill>
                  <a:srgbClr val="00B0F0"/>
                </a:solidFill>
              </a:rPr>
              <a:t>methods</a:t>
            </a:r>
          </a:p>
          <a:p>
            <a:r>
              <a:rPr lang="en-US" dirty="0" smtClean="0"/>
              <a:t> </a:t>
            </a:r>
            <a:r>
              <a:rPr lang="en-US" dirty="0"/>
              <a:t>The three major companies and/or individuals which are </a:t>
            </a:r>
            <a:r>
              <a:rPr lang="en-US" dirty="0">
                <a:solidFill>
                  <a:srgbClr val="FF0000"/>
                </a:solidFill>
              </a:rPr>
              <a:t>the primary responsible parties in any construction project include the project owner or client, the designer (architect or engineer), and the general contractor. </a:t>
            </a:r>
            <a:r>
              <a:rPr lang="en-US" dirty="0"/>
              <a:t>The relationships among these participants are defined by the </a:t>
            </a:r>
            <a:r>
              <a:rPr lang="en-US" dirty="0" smtClean="0"/>
              <a:t>delivery method used </a:t>
            </a:r>
            <a:r>
              <a:rPr lang="en-US" dirty="0"/>
              <a:t>for the project. </a:t>
            </a:r>
            <a:r>
              <a:rPr lang="en-US" dirty="0">
                <a:solidFill>
                  <a:srgbClr val="FF0000"/>
                </a:solidFill>
              </a:rPr>
              <a:t>The choice of delivery method is the owner’s</a:t>
            </a:r>
            <a:r>
              <a:rPr lang="en-US" dirty="0"/>
              <a:t>, but it has an impact on the responsibilities of the contractor’s jobsite team, especially their financial responsibilities. The project owner selects a delivery method based on their experience and the risk they are willing to absorb or pass to either the GC or the design team. 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spTree>
    <p:extLst>
      <p:ext uri="{BB962C8B-B14F-4D97-AF65-F5344CB8AC3E}">
        <p14:creationId xmlns:p14="http://schemas.microsoft.com/office/powerpoint/2010/main" val="4451417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679954"/>
            <a:ext cx="8707183" cy="1200329"/>
          </a:xfrm>
          <a:prstGeom prst="rect">
            <a:avLst/>
          </a:prstGeom>
          <a:noFill/>
        </p:spPr>
        <p:txBody>
          <a:bodyPr wrap="square" rtlCol="1">
            <a:spAutoFit/>
          </a:bodyPr>
          <a:lstStyle/>
          <a:p>
            <a:r>
              <a:rPr lang="en-US" dirty="0">
                <a:solidFill>
                  <a:srgbClr val="FF0000"/>
                </a:solidFill>
              </a:rPr>
              <a:t>Traditional general contractor delivery </a:t>
            </a:r>
            <a:endParaRPr lang="en-US" dirty="0" smtClean="0">
              <a:solidFill>
                <a:srgbClr val="FF0000"/>
              </a:solidFill>
            </a:endParaRPr>
          </a:p>
          <a:p>
            <a:r>
              <a:rPr lang="en-US" dirty="0" smtClean="0"/>
              <a:t>The </a:t>
            </a:r>
            <a:r>
              <a:rPr lang="en-US" dirty="0"/>
              <a:t>most common method or project delivery is the traditional method and is represented in the simple Figure 3.1 organization chart. The owner has separate contracts with both the </a:t>
            </a:r>
            <a:r>
              <a:rPr lang="en-US" dirty="0"/>
              <a:t>designer and the general </a:t>
            </a:r>
            <a:r>
              <a:rPr lang="en-US" dirty="0" smtClean="0"/>
              <a:t>contractor.</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2846" y="4256303"/>
            <a:ext cx="335309" cy="243861"/>
          </a:xfrm>
          <a:prstGeom prst="rect">
            <a:avLst/>
          </a:prstGeom>
        </p:spPr>
      </p:pic>
      <p:pic>
        <p:nvPicPr>
          <p:cNvPr id="12" name="صورة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86913" y="3164185"/>
            <a:ext cx="6436443" cy="1750171"/>
          </a:xfrm>
          <a:prstGeom prst="rect">
            <a:avLst/>
          </a:prstGeom>
        </p:spPr>
      </p:pic>
    </p:spTree>
    <p:extLst>
      <p:ext uri="{BB962C8B-B14F-4D97-AF65-F5344CB8AC3E}">
        <p14:creationId xmlns:p14="http://schemas.microsoft.com/office/powerpoint/2010/main" val="23078079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15474" y="2535124"/>
            <a:ext cx="8707183" cy="1754326"/>
          </a:xfrm>
          <a:prstGeom prst="rect">
            <a:avLst/>
          </a:prstGeom>
          <a:noFill/>
        </p:spPr>
        <p:txBody>
          <a:bodyPr wrap="square" rtlCol="1">
            <a:spAutoFit/>
          </a:bodyPr>
          <a:lstStyle/>
          <a:p>
            <a:r>
              <a:rPr lang="en-US" dirty="0" smtClean="0"/>
              <a:t>. </a:t>
            </a:r>
            <a:r>
              <a:rPr lang="en-US" dirty="0"/>
              <a:t>There is no contractual relationship between the designer and the GC. </a:t>
            </a:r>
            <a:r>
              <a:rPr lang="en-US" dirty="0">
                <a:solidFill>
                  <a:srgbClr val="FF0000"/>
                </a:solidFill>
              </a:rPr>
              <a:t>Typically, the design is completed before the contractor is hired in this delivery method.</a:t>
            </a:r>
            <a:r>
              <a:rPr lang="en-US" dirty="0"/>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spTree>
    <p:extLst>
      <p:ext uri="{BB962C8B-B14F-4D97-AF65-F5344CB8AC3E}">
        <p14:creationId xmlns:p14="http://schemas.microsoft.com/office/powerpoint/2010/main" val="2193760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623424" y="1646530"/>
            <a:ext cx="8707183" cy="2862322"/>
          </a:xfrm>
          <a:prstGeom prst="rect">
            <a:avLst/>
          </a:prstGeom>
          <a:noFill/>
        </p:spPr>
        <p:txBody>
          <a:bodyPr wrap="square" rtlCol="1">
            <a:spAutoFit/>
          </a:bodyPr>
          <a:lstStyle/>
          <a:p>
            <a:r>
              <a:rPr lang="en-US" dirty="0">
                <a:solidFill>
                  <a:srgbClr val="FF0000"/>
                </a:solidFill>
              </a:rPr>
              <a:t>Construction management delivery </a:t>
            </a:r>
            <a:endParaRPr lang="en-US" dirty="0" smtClean="0">
              <a:solidFill>
                <a:srgbClr val="FF0000"/>
              </a:solidFill>
            </a:endParaRPr>
          </a:p>
          <a:p>
            <a:r>
              <a:rPr lang="en-US" dirty="0" smtClean="0"/>
              <a:t>There </a:t>
            </a:r>
            <a:r>
              <a:rPr lang="en-US" dirty="0"/>
              <a:t>are two basic construction management delivery methods. </a:t>
            </a:r>
            <a:r>
              <a:rPr lang="en-US" dirty="0">
                <a:solidFill>
                  <a:srgbClr val="FF0000"/>
                </a:solidFill>
              </a:rPr>
              <a:t>One is the agency CM and the other is the at-risk CM.</a:t>
            </a:r>
            <a:r>
              <a:rPr lang="en-US" dirty="0"/>
              <a:t> The agency CM does not employ any subcontractors or direct craftsmen and the pure at-risk CM employs all subcontractors and no direct craftsmen; different than the mix employed by the traditional GC as described earlier. The project owner has three separate contracts (one with the designer, one with the general </a:t>
            </a:r>
            <a:r>
              <a:rPr lang="en-US" dirty="0" smtClean="0"/>
              <a:t>contractor, </a:t>
            </a:r>
            <a:r>
              <a:rPr lang="en-US" dirty="0"/>
              <a:t>and one with the construction manager) in the agency construction management delivery method as shown in Figure 3.2. The CM acts as the owner’s agent and coordinates design and construction issues with the designer and the GC. The CM usually is the first contract awarded,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spTree>
    <p:extLst>
      <p:ext uri="{BB962C8B-B14F-4D97-AF65-F5344CB8AC3E}">
        <p14:creationId xmlns:p14="http://schemas.microsoft.com/office/powerpoint/2010/main" val="3813275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623424" y="1802446"/>
            <a:ext cx="8707183" cy="2862322"/>
          </a:xfrm>
          <a:prstGeom prst="rect">
            <a:avLst/>
          </a:prstGeom>
          <a:noFill/>
        </p:spPr>
        <p:txBody>
          <a:bodyPr wrap="square" rtlCol="1">
            <a:spAutoFit/>
          </a:bodyPr>
          <a:lstStyle/>
          <a:p>
            <a:r>
              <a:rPr lang="en-US" dirty="0"/>
              <a:t>and he or she is involved in hiring both the designer and the GC. In this delivery method the GC usually is not hired until the design is completed. The GC’s project manager has similar </a:t>
            </a:r>
            <a:r>
              <a:rPr lang="en-US" dirty="0" smtClean="0"/>
              <a:t>responsibilities </a:t>
            </a:r>
            <a:r>
              <a:rPr lang="en-US" dirty="0"/>
              <a:t>to those listed for the traditional delivery method</a:t>
            </a:r>
            <a:r>
              <a:rPr lang="en-US" dirty="0">
                <a:solidFill>
                  <a:srgbClr val="FF0000"/>
                </a:solidFill>
              </a:rPr>
              <a:t>. The primary difference is that the GC’s PM interfaces with the agency CM instead of the owner, as is the case in the traditional method.</a:t>
            </a:r>
            <a:r>
              <a:rPr lang="en-US" dirty="0"/>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8115" y="4420907"/>
            <a:ext cx="335309" cy="243861"/>
          </a:xfrm>
          <a:prstGeom prst="rect">
            <a:avLst/>
          </a:prstGeom>
        </p:spPr>
      </p:pic>
    </p:spTree>
    <p:extLst>
      <p:ext uri="{BB962C8B-B14F-4D97-AF65-F5344CB8AC3E}">
        <p14:creationId xmlns:p14="http://schemas.microsoft.com/office/powerpoint/2010/main" val="13210432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pic>
        <p:nvPicPr>
          <p:cNvPr id="11" name="صورة 10"/>
          <p:cNvPicPr>
            <a:picLocks noChangeAspect="1"/>
          </p:cNvPicPr>
          <p:nvPr/>
        </p:nvPicPr>
        <p:blipFill>
          <a:blip r:embed="rId10"/>
          <a:stretch>
            <a:fillRect/>
          </a:stretch>
        </p:blipFill>
        <p:spPr>
          <a:xfrm>
            <a:off x="1620516" y="1169241"/>
            <a:ext cx="6316009" cy="2560542"/>
          </a:xfrm>
          <a:prstGeom prst="rect">
            <a:avLst/>
          </a:prstGeom>
        </p:spPr>
      </p:pic>
      <p:pic>
        <p:nvPicPr>
          <p:cNvPr id="12" name="صورة 11"/>
          <p:cNvPicPr>
            <a:picLocks noChangeAspect="1"/>
          </p:cNvPicPr>
          <p:nvPr/>
        </p:nvPicPr>
        <p:blipFill>
          <a:blip r:embed="rId11"/>
          <a:stretch>
            <a:fillRect/>
          </a:stretch>
        </p:blipFill>
        <p:spPr>
          <a:xfrm>
            <a:off x="1620517" y="3729783"/>
            <a:ext cx="6918796" cy="1737511"/>
          </a:xfrm>
          <a:prstGeom prst="rect">
            <a:avLst/>
          </a:prstGeom>
        </p:spPr>
      </p:pic>
      <p:cxnSp>
        <p:nvCxnSpPr>
          <p:cNvPr id="19" name="رابط مستقيم 18"/>
          <p:cNvCxnSpPr>
            <a:stCxn id="4" idx="3"/>
            <a:endCxn id="10" idx="1"/>
          </p:cNvCxnSpPr>
          <p:nvPr/>
        </p:nvCxnSpPr>
        <p:spPr>
          <a:xfrm flipV="1">
            <a:off x="130614" y="3429000"/>
            <a:ext cx="9295814" cy="13058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01813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2308324"/>
          </a:xfrm>
          <a:prstGeom prst="rect">
            <a:avLst/>
          </a:prstGeom>
          <a:noFill/>
        </p:spPr>
        <p:txBody>
          <a:bodyPr wrap="square" rtlCol="1">
            <a:spAutoFit/>
          </a:bodyPr>
          <a:lstStyle/>
          <a:p>
            <a:r>
              <a:rPr lang="en-US" dirty="0"/>
              <a:t>In this case, the designer usually is hired first, but the CM/GC is also contracted early in the design </a:t>
            </a:r>
            <a:r>
              <a:rPr lang="en-US" dirty="0" smtClean="0"/>
              <a:t>development </a:t>
            </a:r>
            <a:r>
              <a:rPr lang="en-US" dirty="0"/>
              <a:t>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as fast-track or phased construction. The CM/GC’s project manager interfaces with the designer and manages the execution of preconstruction tasks and assumes similar responsibilities to those in the traditional method once construction starts.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spTree>
    <p:extLst>
      <p:ext uri="{BB962C8B-B14F-4D97-AF65-F5344CB8AC3E}">
        <p14:creationId xmlns:p14="http://schemas.microsoft.com/office/powerpoint/2010/main" val="25324932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970318"/>
          </a:xfrm>
          <a:prstGeom prst="rect">
            <a:avLst/>
          </a:prstGeom>
          <a:noFill/>
        </p:spPr>
        <p:txBody>
          <a:bodyPr wrap="square" rtlCol="1">
            <a:spAutoFit/>
          </a:bodyPr>
          <a:lstStyle/>
          <a:p>
            <a:r>
              <a:rPr lang="en-US" b="1" u="sng" dirty="0">
                <a:solidFill>
                  <a:srgbClr val="FF0000"/>
                </a:solidFill>
              </a:rPr>
              <a:t>Design-build </a:t>
            </a:r>
            <a:r>
              <a:rPr lang="en-US" b="1" u="sng" dirty="0" smtClean="0">
                <a:solidFill>
                  <a:srgbClr val="FF0000"/>
                </a:solidFill>
              </a:rPr>
              <a:t>delivery</a:t>
            </a:r>
          </a:p>
          <a:p>
            <a:endParaRPr lang="en-US" b="1" u="sng" dirty="0" smtClean="0">
              <a:solidFill>
                <a:srgbClr val="00B0F0"/>
              </a:solidFill>
            </a:endParaRPr>
          </a:p>
          <a:p>
            <a:r>
              <a:rPr lang="en-US" dirty="0" smtClean="0"/>
              <a:t> </a:t>
            </a:r>
            <a:r>
              <a:rPr lang="en-US" dirty="0"/>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lang="en-US" dirty="0">
                <a:solidFill>
                  <a:srgbClr val="FF0000"/>
                </a:solidFill>
              </a:rPr>
              <a:t>. In this delivery method, the GC’s project manager interfaces with the owner and manages both the design and construction</a:t>
            </a:r>
            <a:r>
              <a:rPr lang="en-US" dirty="0"/>
              <a:t>. This method is very similar to the ancient </a:t>
            </a:r>
            <a:r>
              <a:rPr lang="en-US" dirty="0" smtClean="0"/>
              <a:t>master builder </a:t>
            </a:r>
            <a:r>
              <a:rPr lang="en-US" dirty="0"/>
              <a:t>concept discussed earlier in this chapter. There are other versions of DB which extends the contractor’s involvement further into the life-cycle of the building, including: UÊ DBO – Design, build, and operate, UÊ DBOM – Design, build, operate, and maintain, and UÊ DBOMT – Design, build, operate, maintain, and transfer.</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0141" y="4482726"/>
            <a:ext cx="335309" cy="243861"/>
          </a:xfrm>
          <a:prstGeom prst="rect">
            <a:avLst/>
          </a:prstGeom>
        </p:spPr>
      </p:pic>
    </p:spTree>
    <p:extLst>
      <p:ext uri="{BB962C8B-B14F-4D97-AF65-F5344CB8AC3E}">
        <p14:creationId xmlns:p14="http://schemas.microsoft.com/office/powerpoint/2010/main" val="7802126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9731" y="4508852"/>
            <a:ext cx="335309" cy="243861"/>
          </a:xfrm>
          <a:prstGeom prst="rect">
            <a:avLst/>
          </a:prstGeom>
        </p:spPr>
      </p:pic>
      <p:pic>
        <p:nvPicPr>
          <p:cNvPr id="11" name="صورة 10"/>
          <p:cNvPicPr>
            <a:picLocks noChangeAspect="1"/>
          </p:cNvPicPr>
          <p:nvPr/>
        </p:nvPicPr>
        <p:blipFill>
          <a:blip r:embed="rId10"/>
          <a:stretch>
            <a:fillRect/>
          </a:stretch>
        </p:blipFill>
        <p:spPr>
          <a:xfrm>
            <a:off x="925040" y="1649481"/>
            <a:ext cx="7604391" cy="1762805"/>
          </a:xfrm>
          <a:prstGeom prst="rect">
            <a:avLst/>
          </a:prstGeom>
        </p:spPr>
      </p:pic>
      <p:sp>
        <p:nvSpPr>
          <p:cNvPr id="12" name="مربع نص 11"/>
          <p:cNvSpPr txBox="1"/>
          <p:nvPr/>
        </p:nvSpPr>
        <p:spPr>
          <a:xfrm>
            <a:off x="757385" y="3631689"/>
            <a:ext cx="8539529" cy="1477328"/>
          </a:xfrm>
          <a:prstGeom prst="rect">
            <a:avLst/>
          </a:prstGeom>
          <a:noFill/>
        </p:spPr>
        <p:txBody>
          <a:bodyPr wrap="square" rtlCol="1">
            <a:spAutoFit/>
          </a:bodyPr>
          <a:lstStyle/>
          <a:p>
            <a:r>
              <a:rPr lang="en-US" dirty="0"/>
              <a:t>There are a variety of other delivery methods</a:t>
            </a:r>
            <a:r>
              <a:rPr lang="en-US" dirty="0">
                <a:solidFill>
                  <a:srgbClr val="FF0000"/>
                </a:solidFill>
              </a:rPr>
              <a:t>, some of which are hybrids of these four</a:t>
            </a:r>
            <a:r>
              <a:rPr lang="en-US" dirty="0"/>
              <a:t>. The integrated project delivery (IPD) is a relatively new concept where all three prime parties sign the same agreement and share </a:t>
            </a:r>
            <a:r>
              <a:rPr lang="en-US" dirty="0" smtClean="0"/>
              <a:t>in the same risks .</a:t>
            </a:r>
          </a:p>
          <a:p>
            <a:r>
              <a:rPr lang="en-US" dirty="0" smtClean="0"/>
              <a:t>T</a:t>
            </a:r>
            <a:r>
              <a:rPr lang="en-US" dirty="0" smtClean="0"/>
              <a:t>he </a:t>
            </a:r>
            <a:r>
              <a:rPr lang="en-US" dirty="0"/>
              <a:t>project owner contracts with several general contractors or major subcontractors at the same time. </a:t>
            </a:r>
            <a:endParaRPr lang="ar-SA" dirty="0"/>
          </a:p>
        </p:txBody>
      </p:sp>
    </p:spTree>
    <p:extLst>
      <p:ext uri="{BB962C8B-B14F-4D97-AF65-F5344CB8AC3E}">
        <p14:creationId xmlns:p14="http://schemas.microsoft.com/office/powerpoint/2010/main" val="40667019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dirty="0"/>
              <a:t>This often includes a site work contractor, building shell and core contractor, tenant-improvement contractor, mechanical contractor, electrical contractor, and/or others. The multiple-prime delivery method usually requires a construction-experienced project owner to act as their own construction manager</a:t>
            </a:r>
            <a:r>
              <a:rPr lang="en-US" dirty="0" smtClean="0"/>
              <a:t>.</a:t>
            </a:r>
          </a:p>
          <a:p>
            <a:r>
              <a:rPr lang="en-US" dirty="0" smtClean="0"/>
              <a:t> </a:t>
            </a:r>
            <a:r>
              <a:rPr lang="en-US" dirty="0"/>
              <a:t>Another alternate delivery process is known as </a:t>
            </a:r>
            <a:r>
              <a:rPr lang="en-US" dirty="0" smtClean="0"/>
              <a:t>public-private partnership </a:t>
            </a:r>
            <a:r>
              <a:rPr lang="en-US" dirty="0"/>
              <a:t>(PPP or P3).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8564" y="4465310"/>
            <a:ext cx="335309" cy="243861"/>
          </a:xfrm>
          <a:prstGeom prst="rect">
            <a:avLst/>
          </a:prstGeom>
        </p:spPr>
      </p:pic>
    </p:spTree>
    <p:extLst>
      <p:ext uri="{BB962C8B-B14F-4D97-AF65-F5344CB8AC3E}">
        <p14:creationId xmlns:p14="http://schemas.microsoft.com/office/powerpoint/2010/main" val="7831554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b="1" u="sng" dirty="0" smtClean="0">
                <a:solidFill>
                  <a:srgbClr val="00B0F0"/>
                </a:solidFill>
              </a:rPr>
              <a:t>Procurement</a:t>
            </a:r>
          </a:p>
          <a:p>
            <a:endParaRPr lang="en-US" b="1" u="sng" dirty="0" smtClean="0">
              <a:solidFill>
                <a:srgbClr val="00B0F0"/>
              </a:solidFill>
            </a:endParaRPr>
          </a:p>
          <a:p>
            <a:r>
              <a:rPr lang="en-US" dirty="0" smtClean="0"/>
              <a:t> </a:t>
            </a:r>
            <a:r>
              <a:rPr lang="en-US" dirty="0"/>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a:t>
            </a:r>
            <a:r>
              <a:rPr lang="en-US" dirty="0" smtClean="0"/>
              <a:t>qualifications </a:t>
            </a:r>
            <a:r>
              <a:rPr lang="en-US" dirty="0"/>
              <a:t>which suit that specific project. </a:t>
            </a:r>
            <a:endParaRPr lang="ar-SA" dirty="0">
              <a:solidFill>
                <a:srgbClr val="FF0000"/>
              </a:solidFill>
            </a:endParaRP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8306" y="4430475"/>
            <a:ext cx="335309" cy="243861"/>
          </a:xfrm>
          <a:prstGeom prst="rect">
            <a:avLst/>
          </a:prstGeom>
        </p:spPr>
      </p:pic>
    </p:spTree>
    <p:extLst>
      <p:ext uri="{BB962C8B-B14F-4D97-AF65-F5344CB8AC3E}">
        <p14:creationId xmlns:p14="http://schemas.microsoft.com/office/powerpoint/2010/main" val="30135880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292562" y="3651959"/>
            <a:ext cx="8707183" cy="646331"/>
          </a:xfrm>
          <a:prstGeom prst="rect">
            <a:avLst/>
          </a:prstGeom>
          <a:noFill/>
        </p:spPr>
        <p:txBody>
          <a:bodyPr wrap="square" rtlCol="1">
            <a:spAutoFit/>
          </a:bodyPr>
          <a:lstStyle/>
          <a:p>
            <a:r>
              <a:rPr lang="en-US" dirty="0"/>
              <a:t>There are risks and advantages associated with either bidding or negotiating for the owner, architect, and contractor.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
        <p:nvSpPr>
          <p:cNvPr id="11" name="Rectangle 10"/>
          <p:cNvSpPr/>
          <p:nvPr/>
        </p:nvSpPr>
        <p:spPr>
          <a:xfrm>
            <a:off x="336403" y="2801166"/>
            <a:ext cx="6096000" cy="923330"/>
          </a:xfrm>
          <a:prstGeom prst="rect">
            <a:avLst/>
          </a:prstGeom>
        </p:spPr>
        <p:txBody>
          <a:bodyPr>
            <a:spAutoFit/>
          </a:bodyPr>
          <a:lstStyle/>
          <a:p>
            <a:r>
              <a:rPr lang="en-US" dirty="0" smtClean="0"/>
              <a:t> </a:t>
            </a:r>
            <a:r>
              <a:rPr lang="en-US" dirty="0">
                <a:solidFill>
                  <a:srgbClr val="FF0000"/>
                </a:solidFill>
              </a:rPr>
              <a:t>Prequalification helps reduce the client’s risk of an unqualified contractor submitting a bid which is too low for them to successfully complete the </a:t>
            </a:r>
            <a:r>
              <a:rPr lang="en-US" dirty="0" smtClean="0">
                <a:solidFill>
                  <a:srgbClr val="FF0000"/>
                </a:solidFill>
              </a:rPr>
              <a:t>project</a:t>
            </a:r>
            <a:r>
              <a:rPr lang="en-US" dirty="0" smtClean="0"/>
              <a:t>.</a:t>
            </a:r>
            <a:endParaRPr lang="en-US" dirty="0"/>
          </a:p>
        </p:txBody>
      </p:sp>
    </p:spTree>
    <p:extLst>
      <p:ext uri="{BB962C8B-B14F-4D97-AF65-F5344CB8AC3E}">
        <p14:creationId xmlns:p14="http://schemas.microsoft.com/office/powerpoint/2010/main" val="41357399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970318"/>
          </a:xfrm>
          <a:prstGeom prst="rect">
            <a:avLst/>
          </a:prstGeom>
          <a:noFill/>
        </p:spPr>
        <p:txBody>
          <a:bodyPr wrap="square" rtlCol="1">
            <a:spAutoFit/>
          </a:bodyPr>
          <a:lstStyle/>
          <a:p>
            <a:r>
              <a:rPr lang="en-US" b="1" u="sng" dirty="0">
                <a:solidFill>
                  <a:srgbClr val="00B0F0"/>
                </a:solidFill>
              </a:rPr>
              <a:t>Design phases </a:t>
            </a:r>
            <a:endParaRPr lang="en-US" b="1" u="sng" dirty="0" smtClean="0">
              <a:solidFill>
                <a:srgbClr val="00B0F0"/>
              </a:solidFill>
            </a:endParaRPr>
          </a:p>
          <a:p>
            <a:r>
              <a:rPr lang="en-US" dirty="0" smtClean="0"/>
              <a:t>All </a:t>
            </a:r>
            <a:r>
              <a:rPr lang="en-US" dirty="0"/>
              <a:t>elements of any given project are not designed at the same time; different elements are started earlier, and some proceed faster than others and include additional levels of detail. There are five major design phases that most built environment projects experience. In some cases, </a:t>
            </a:r>
            <a:r>
              <a:rPr lang="en-US" dirty="0" smtClean="0"/>
              <a:t>programming </a:t>
            </a:r>
            <a:r>
              <a:rPr lang="en-US" dirty="0"/>
              <a:t>and conceptual design may be combined into one phase for a total of four phases. These design phases influence all of the other introductory construction management topics discussed in this chapter including delivery, procurement, contracting, and pricing methods differently with respect to when the contractor estimates the project and when and how the contractor is chosen and begins their cost accounting processes. The design phases include</a:t>
            </a:r>
            <a:r>
              <a:rPr lang="en-US" dirty="0" smtClean="0"/>
              <a:t>:</a:t>
            </a:r>
          </a:p>
          <a:p>
            <a:r>
              <a:rPr lang="en-US" dirty="0" smtClean="0"/>
              <a:t>* Programming</a:t>
            </a:r>
            <a:r>
              <a:rPr lang="en-US" dirty="0"/>
              <a:t>, </a:t>
            </a:r>
            <a:endParaRPr lang="en-US" dirty="0" smtClean="0"/>
          </a:p>
          <a:p>
            <a:r>
              <a:rPr lang="en-US" dirty="0" smtClean="0"/>
              <a:t>* </a:t>
            </a:r>
            <a:r>
              <a:rPr lang="en-US" dirty="0"/>
              <a:t>Conceptual design</a:t>
            </a:r>
            <a:r>
              <a:rPr lang="en-US" dirty="0" smtClean="0"/>
              <a:t>,</a:t>
            </a:r>
          </a:p>
          <a:p>
            <a:r>
              <a:rPr lang="en-US" dirty="0" smtClean="0"/>
              <a:t>* Schematic </a:t>
            </a:r>
            <a:r>
              <a:rPr lang="en-US" dirty="0"/>
              <a:t>design (SD), </a:t>
            </a:r>
            <a:endParaRPr lang="en-US" dirty="0" smtClean="0"/>
          </a:p>
          <a:p>
            <a:r>
              <a:rPr lang="en-US" dirty="0" smtClean="0"/>
              <a:t>* </a:t>
            </a:r>
            <a:r>
              <a:rPr lang="en-US" dirty="0"/>
              <a:t>Design development (DD), and UÊ Construction documents (CDs).</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6742719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1754326"/>
          </a:xfrm>
          <a:prstGeom prst="rect">
            <a:avLst/>
          </a:prstGeom>
          <a:noFill/>
        </p:spPr>
        <p:txBody>
          <a:bodyPr wrap="square" rtlCol="1">
            <a:spAutoFit/>
          </a:bodyPr>
          <a:lstStyle/>
          <a:p>
            <a:r>
              <a:rPr lang="en-US" dirty="0"/>
              <a:t>Additional design definition and detail is added at each of these levels which allow the </a:t>
            </a:r>
            <a:r>
              <a:rPr lang="en-US" dirty="0" smtClean="0"/>
              <a:t>contractor </a:t>
            </a:r>
            <a:r>
              <a:rPr lang="en-US" dirty="0"/>
              <a:t>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6002704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b="1" u="sng" dirty="0" smtClean="0">
                <a:solidFill>
                  <a:srgbClr val="00B0F0"/>
                </a:solidFill>
              </a:rPr>
              <a:t>Pricing</a:t>
            </a:r>
          </a:p>
          <a:p>
            <a:r>
              <a:rPr lang="en-US" dirty="0" smtClean="0"/>
              <a:t> </a:t>
            </a:r>
            <a:r>
              <a:rPr lang="en-US" dirty="0"/>
              <a:t>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a:t>
            </a:r>
            <a:r>
              <a:rPr lang="en-US" dirty="0" smtClean="0"/>
              <a:t>compensation </a:t>
            </a:r>
            <a:r>
              <a:rPr lang="en-US" dirty="0"/>
              <a:t>for risk they assume and usually do so with increased fees or estimating contingencies. The most common pricing methods include: </a:t>
            </a:r>
            <a:endParaRPr lang="en-US" dirty="0" smtClean="0"/>
          </a:p>
          <a:p>
            <a:r>
              <a:rPr lang="en-US" dirty="0" smtClean="0"/>
              <a:t>* </a:t>
            </a:r>
            <a:r>
              <a:rPr lang="en-US" dirty="0"/>
              <a:t>Lump sum (LS</a:t>
            </a:r>
            <a:r>
              <a:rPr lang="en-US" dirty="0" smtClean="0"/>
              <a:t>),</a:t>
            </a:r>
          </a:p>
          <a:p>
            <a:r>
              <a:rPr lang="en-US" dirty="0" smtClean="0"/>
              <a:t> * Unit </a:t>
            </a:r>
            <a:r>
              <a:rPr lang="en-US" dirty="0"/>
              <a:t>price, </a:t>
            </a:r>
            <a:endParaRPr lang="en-US" dirty="0" smtClean="0"/>
          </a:p>
          <a:p>
            <a:r>
              <a:rPr lang="en-US" dirty="0" smtClean="0"/>
              <a:t>* </a:t>
            </a:r>
            <a:r>
              <a:rPr lang="en-US" dirty="0"/>
              <a:t>Cost plus fixed fee or cost plus percentage fee, </a:t>
            </a:r>
            <a:r>
              <a:rPr lang="en-US" dirty="0" smtClean="0"/>
              <a:t>and</a:t>
            </a:r>
          </a:p>
          <a:p>
            <a:r>
              <a:rPr lang="en-US" dirty="0" smtClean="0"/>
              <a:t>* Cost-plus </a:t>
            </a:r>
            <a:r>
              <a:rPr lang="en-US" dirty="0"/>
              <a:t>with a guaranteed maximum price (GMP).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6804933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dirty="0"/>
              <a:t>Lump sum, or stipulated sum, contracts are awarded on the basis of a single lump sum estimate for a specified scope of work. Unit-price contracts 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Cost-plus contracts are used when the complete scope of work cannot be defined. All of the contractor’s project-related costs are reimbursed by the owner, and a fee is paid to cover profit and contractor home office overhead. This is also known as a time and materials contract. A guaranteed-maximum-price contract is a cost-plus contract in which the contractor agrees not to exceed a specified cost.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13173627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2862322"/>
          </a:xfrm>
          <a:prstGeom prst="rect">
            <a:avLst/>
          </a:prstGeom>
          <a:noFill/>
        </p:spPr>
        <p:txBody>
          <a:bodyPr wrap="square" rtlCol="1">
            <a:spAutoFit/>
          </a:bodyPr>
          <a:lstStyle/>
          <a:p>
            <a:r>
              <a:rPr lang="en-US" dirty="0"/>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The GMP pricing method is utilized for the hotel case study and examples in this book as it introduces the reader to a variety of cost accounting </a:t>
            </a:r>
            <a:r>
              <a:rPr lang="en-US" dirty="0" smtClean="0"/>
              <a:t>operations </a:t>
            </a:r>
            <a:r>
              <a:rPr lang="en-US" dirty="0"/>
              <a:t>that the other pricing methods do not include, especially lump sum. There are many good project management and estimating books available, including MOCP, which include a more detailed discussion of these contract pricing methods, some of which is elaborated on in the next chapter on estimating.</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11142315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b="1" u="sng" dirty="0">
                <a:solidFill>
                  <a:srgbClr val="00B0F0"/>
                </a:solidFill>
              </a:rPr>
              <a:t>Construction contracts </a:t>
            </a:r>
            <a:endParaRPr lang="en-US" b="1" u="sng" dirty="0" smtClean="0">
              <a:solidFill>
                <a:srgbClr val="00B0F0"/>
              </a:solidFill>
            </a:endParaRPr>
          </a:p>
          <a:p>
            <a:r>
              <a:rPr lang="en-US" dirty="0" smtClean="0"/>
              <a:t>The </a:t>
            </a:r>
            <a:r>
              <a:rPr lang="en-US" dirty="0"/>
              <a:t>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r>
              <a:rPr lang="en-US" dirty="0" smtClean="0"/>
              <a:t>:</a:t>
            </a:r>
          </a:p>
          <a:p>
            <a:r>
              <a:rPr lang="en-US" dirty="0" smtClean="0"/>
              <a:t>* An </a:t>
            </a:r>
            <a:r>
              <a:rPr lang="en-US" dirty="0"/>
              <a:t>offer to perform a service, </a:t>
            </a:r>
            <a:endParaRPr lang="en-US" dirty="0" smtClean="0"/>
          </a:p>
          <a:p>
            <a:r>
              <a:rPr lang="en-US" dirty="0" smtClean="0"/>
              <a:t>*  </a:t>
            </a:r>
            <a:r>
              <a:rPr lang="en-US" dirty="0"/>
              <a:t>An acceptance of the offer, </a:t>
            </a:r>
            <a:endParaRPr lang="en-US" dirty="0" smtClean="0"/>
          </a:p>
          <a:p>
            <a:r>
              <a:rPr lang="en-US" dirty="0" smtClean="0"/>
              <a:t>*  </a:t>
            </a:r>
            <a:r>
              <a:rPr lang="en-US" dirty="0"/>
              <a:t>Some conveyance, i.e. transfer of a completed building for money</a:t>
            </a:r>
            <a:r>
              <a:rPr lang="en-US" dirty="0" smtClean="0"/>
              <a:t>,</a:t>
            </a:r>
          </a:p>
          <a:p>
            <a:r>
              <a:rPr lang="en-US" dirty="0" smtClean="0"/>
              <a:t>* A legal </a:t>
            </a:r>
            <a:r>
              <a:rPr lang="en-US" dirty="0"/>
              <a:t>agreement, and </a:t>
            </a:r>
            <a:endParaRPr lang="en-US" dirty="0" smtClean="0"/>
          </a:p>
          <a:p>
            <a:r>
              <a:rPr lang="en-US" dirty="0" smtClean="0"/>
              <a:t>* </a:t>
            </a:r>
            <a:r>
              <a:rPr lang="en-US" dirty="0"/>
              <a:t>Only authorized parties can sign the agreement, for example the officer-in-charge or chief executive officer (OIC or CEO</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11270190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89731" y="1921522"/>
            <a:ext cx="8707183" cy="3139321"/>
          </a:xfrm>
          <a:prstGeom prst="rect">
            <a:avLst/>
          </a:prstGeom>
          <a:noFill/>
        </p:spPr>
        <p:txBody>
          <a:bodyPr wrap="square" rtlCol="1">
            <a:spAutoFit/>
          </a:bodyPr>
          <a:lstStyle/>
          <a:p>
            <a:r>
              <a:rPr lang="en-US" dirty="0"/>
              <a:t>The intent of the contractual agreement and the contract documents describe the completed project and the terms and conditions the parties (usually the project owner and the general </a:t>
            </a:r>
            <a:r>
              <a:rPr lang="en-US" dirty="0" smtClean="0"/>
              <a:t>contractor) </a:t>
            </a:r>
            <a:r>
              <a:rPr lang="en-US" dirty="0"/>
              <a:t>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a:t>
            </a:r>
            <a:r>
              <a:rPr lang="en-US" dirty="0" smtClean="0"/>
              <a:t>example, </a:t>
            </a:r>
            <a:r>
              <a:rPr lang="en-US" dirty="0"/>
              <a:t>the contract documents will specify the dimension and sizes of structural steel columns and beams, but will not provide the design for erection aids, such as erection bolts or erection seats or hoisting and safety considerations.</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7402433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69449" y="1673531"/>
            <a:ext cx="8707183" cy="4247317"/>
          </a:xfrm>
          <a:prstGeom prst="rect">
            <a:avLst/>
          </a:prstGeom>
          <a:noFill/>
        </p:spPr>
        <p:txBody>
          <a:bodyPr wrap="square" rtlCol="1">
            <a:spAutoFit/>
          </a:bodyPr>
          <a:lstStyle/>
          <a:p>
            <a:r>
              <a:rPr lang="en-US" dirty="0"/>
              <a:t>. The contract documents usually include at least the following 28 Introduction to construction management five essential elements. They are listed here in what had been considered a relative order of </a:t>
            </a:r>
            <a:r>
              <a:rPr lang="en-US" dirty="0" smtClean="0"/>
              <a:t>precedence, </a:t>
            </a:r>
            <a:r>
              <a:rPr lang="en-US" dirty="0"/>
              <a:t>but today most see them as complementary; all of these documents must work together</a:t>
            </a:r>
            <a:r>
              <a:rPr lang="en-US" dirty="0" smtClean="0"/>
              <a:t>:</a:t>
            </a:r>
          </a:p>
          <a:p>
            <a:r>
              <a:rPr lang="en-US" dirty="0" smtClean="0"/>
              <a:t> </a:t>
            </a:r>
            <a:r>
              <a:rPr lang="en-US" dirty="0"/>
              <a:t>1. The contract agreement</a:t>
            </a:r>
            <a:r>
              <a:rPr lang="en-US" dirty="0" smtClean="0"/>
              <a:t>,</a:t>
            </a:r>
          </a:p>
          <a:p>
            <a:r>
              <a:rPr lang="en-US" dirty="0" smtClean="0"/>
              <a:t> </a:t>
            </a:r>
            <a:r>
              <a:rPr lang="en-US" dirty="0"/>
              <a:t>2. Special or supplemental conditions</a:t>
            </a:r>
            <a:r>
              <a:rPr lang="en-US" dirty="0" smtClean="0"/>
              <a:t>,</a:t>
            </a:r>
          </a:p>
          <a:p>
            <a:r>
              <a:rPr lang="en-US" dirty="0" smtClean="0"/>
              <a:t> </a:t>
            </a:r>
            <a:r>
              <a:rPr lang="en-US" dirty="0"/>
              <a:t>3. General conditions, </a:t>
            </a:r>
            <a:endParaRPr lang="en-US" dirty="0" smtClean="0"/>
          </a:p>
          <a:p>
            <a:r>
              <a:rPr lang="en-US" dirty="0" smtClean="0"/>
              <a:t>4</a:t>
            </a:r>
            <a:r>
              <a:rPr lang="en-US" dirty="0"/>
              <a:t>. Technical specifications, and </a:t>
            </a:r>
            <a:endParaRPr lang="en-US" dirty="0" smtClean="0"/>
          </a:p>
          <a:p>
            <a:r>
              <a:rPr lang="en-US" dirty="0" smtClean="0"/>
              <a:t>5</a:t>
            </a:r>
            <a:r>
              <a:rPr lang="en-US" dirty="0"/>
              <a:t>. Drawings. </a:t>
            </a:r>
            <a:endParaRPr lang="en-US" dirty="0" smtClean="0"/>
          </a:p>
          <a:p>
            <a:r>
              <a:rPr lang="en-US" dirty="0" smtClean="0">
                <a:solidFill>
                  <a:srgbClr val="FF0000"/>
                </a:solidFill>
              </a:rPr>
              <a:t>The </a:t>
            </a:r>
            <a:r>
              <a:rPr lang="en-US" dirty="0">
                <a:solidFill>
                  <a:srgbClr val="FF0000"/>
                </a:solidFill>
              </a:rPr>
              <a:t>terms and conditions of the relationship between the primary parties are defined solely within the contract documents. These documents should be read and completely understood by the contractor before deciding to pursue a project</a:t>
            </a:r>
            <a:r>
              <a:rPr lang="en-US" dirty="0"/>
              <a:t>. They also form the basis for creating a project estimate and schedule. To manage a project successfully, the project manager must understand the organization of the contract documents and the contractual requirements for his or her </a:t>
            </a:r>
            <a:r>
              <a:rPr lang="en-US" dirty="0" smtClean="0"/>
              <a:t>project</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13698445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69449" y="1673531"/>
            <a:ext cx="8707183" cy="3970318"/>
          </a:xfrm>
          <a:prstGeom prst="rect">
            <a:avLst/>
          </a:prstGeom>
          <a:noFill/>
        </p:spPr>
        <p:txBody>
          <a:bodyPr wrap="square" rtlCol="1">
            <a:spAutoFit/>
          </a:bodyPr>
          <a:lstStyle/>
          <a:p>
            <a:r>
              <a:rPr lang="en-US" dirty="0"/>
              <a:t>This knowledge is essential if the PM has any expectation of satisfying the expectations of his or her company executives as well as that of the project owner. The contract agreement itself is either a generic standard template or a specially prepared </a:t>
            </a:r>
            <a:r>
              <a:rPr lang="en-US" dirty="0" smtClean="0"/>
              <a:t>document </a:t>
            </a:r>
            <a:r>
              <a:rPr lang="en-US" dirty="0"/>
              <a:t>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ConsensusDocs headed up by the Associated General Contractors of America (AGC) and other contractor associations</a:t>
            </a:r>
            <a:r>
              <a:rPr lang="en-US" dirty="0">
                <a:solidFill>
                  <a:srgbClr val="FF0000"/>
                </a:solidFill>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lang="en-US" dirty="0"/>
              <a:t>Standard contract agreements have typically been developed by attorneys and have been tested in the legal system and deemed fair to the parties that willfully execute </a:t>
            </a:r>
            <a:r>
              <a:rPr lang="en-US" dirty="0" smtClean="0"/>
              <a:t>them.</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35320716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69449" y="1673531"/>
            <a:ext cx="8707183" cy="1477328"/>
          </a:xfrm>
          <a:prstGeom prst="rect">
            <a:avLst/>
          </a:prstGeom>
          <a:noFill/>
        </p:spPr>
        <p:txBody>
          <a:bodyPr wrap="square" rtlCol="1">
            <a:spAutoFit/>
          </a:bodyPr>
          <a:lstStyle/>
          <a:p>
            <a:r>
              <a:rPr lang="en-US" dirty="0"/>
              <a:t>The contract documents have a significant impact on the responsibilities of the jobsite project team and effect accounting processes. Specific requirements are contained in the general conditions and special conditions of the contract. A particular project could utilize many potential combinations of delivery, procurement, pricing methods, contract formats, and contractor organizational structures as shown in Figure 3.5. </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pic>
        <p:nvPicPr>
          <p:cNvPr id="11" name="صورة 10"/>
          <p:cNvPicPr>
            <a:picLocks noChangeAspect="1"/>
          </p:cNvPicPr>
          <p:nvPr/>
        </p:nvPicPr>
        <p:blipFill>
          <a:blip r:embed="rId10"/>
          <a:stretch>
            <a:fillRect/>
          </a:stretch>
        </p:blipFill>
        <p:spPr>
          <a:xfrm>
            <a:off x="1200493" y="3350826"/>
            <a:ext cx="7640831" cy="2692923"/>
          </a:xfrm>
          <a:prstGeom prst="rect">
            <a:avLst/>
          </a:prstGeom>
        </p:spPr>
      </p:pic>
    </p:spTree>
    <p:extLst>
      <p:ext uri="{BB962C8B-B14F-4D97-AF65-F5344CB8AC3E}">
        <p14:creationId xmlns:p14="http://schemas.microsoft.com/office/powerpoint/2010/main" val="6001580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69449" y="1673531"/>
            <a:ext cx="8707183" cy="646331"/>
          </a:xfrm>
          <a:prstGeom prst="rect">
            <a:avLst/>
          </a:prstGeom>
          <a:noFill/>
        </p:spPr>
        <p:txBody>
          <a:bodyPr wrap="square" rtlCol="1">
            <a:spAutoFit/>
          </a:bodyPr>
          <a:lstStyle/>
          <a:p>
            <a:r>
              <a:rPr lang="en-US" dirty="0"/>
              <a:t>There are several different accounting implications or rules the contractor must adhere to which will be defined in the contract documents. </a:t>
            </a:r>
            <a:r>
              <a:rPr lang="en-US" dirty="0" smtClean="0"/>
              <a:t>costs</a:t>
            </a:r>
            <a:r>
              <a:rPr lang="en-US" dirty="0"/>
              <a:t>.</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35701176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58098" y="2367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927183"/>
            <a:ext cx="1030785" cy="924353"/>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3704" y="355898"/>
            <a:ext cx="8628047" cy="461665"/>
          </a:xfrm>
          <a:prstGeom prst="rect">
            <a:avLst/>
          </a:prstGeom>
          <a:noFill/>
        </p:spPr>
        <p:txBody>
          <a:bodyPr wrap="square" rtlCol="1">
            <a:spAutoFit/>
          </a:bodyPr>
          <a:lstStyle/>
          <a:p>
            <a:r>
              <a:rPr lang="af-ZA" sz="2400" dirty="0">
                <a:solidFill>
                  <a:schemeClr val="bg1"/>
                </a:solidFill>
              </a:rPr>
              <a:t>Introduction to construction management</a:t>
            </a:r>
            <a:endParaRPr lang="ar-SA" sz="2400" dirty="0">
              <a:solidFill>
                <a:schemeClr val="bg1"/>
              </a:solidFill>
            </a:endParaRPr>
          </a:p>
        </p:txBody>
      </p:sp>
      <p:sp>
        <p:nvSpPr>
          <p:cNvPr id="15" name="مربع نص 14"/>
          <p:cNvSpPr txBox="1"/>
          <p:nvPr/>
        </p:nvSpPr>
        <p:spPr>
          <a:xfrm>
            <a:off x="569449" y="1673531"/>
            <a:ext cx="8707183" cy="4247317"/>
          </a:xfrm>
          <a:prstGeom prst="rect">
            <a:avLst/>
          </a:prstGeom>
          <a:noFill/>
        </p:spPr>
        <p:txBody>
          <a:bodyPr wrap="square" rtlCol="1">
            <a:spAutoFit/>
          </a:bodyPr>
          <a:lstStyle/>
          <a:p>
            <a:r>
              <a:rPr lang="en-US" dirty="0"/>
              <a:t>Closed-book lump sum projects are not auditable and are not subject to these clauses and articles. Both closed- and open-book contracts will define change order markups in their contract as well. Excerpts from AIA A102 Articles 7 and 8 pertinent to how the project will be estimated and accounted for follow</a:t>
            </a:r>
            <a:r>
              <a:rPr lang="en-US" dirty="0" smtClean="0"/>
              <a:t>.</a:t>
            </a:r>
          </a:p>
          <a:p>
            <a:r>
              <a:rPr lang="en-US" dirty="0" smtClean="0"/>
              <a:t> </a:t>
            </a:r>
            <a:r>
              <a:rPr lang="en-US" b="1" u="sng" dirty="0">
                <a:solidFill>
                  <a:srgbClr val="00B0F0"/>
                </a:solidFill>
              </a:rPr>
              <a:t>Article 7, Costs to be reimbursed</a:t>
            </a:r>
            <a:r>
              <a:rPr lang="en-US" dirty="0"/>
              <a:t>: </a:t>
            </a:r>
            <a:endParaRPr lang="en-US" dirty="0" smtClean="0"/>
          </a:p>
          <a:p>
            <a:r>
              <a:rPr lang="en-US" dirty="0" smtClean="0"/>
              <a:t>7.2.1</a:t>
            </a:r>
            <a:r>
              <a:rPr lang="en-US" dirty="0"/>
              <a:t>: Wages of construction workers employed at the site (i.e. carpenters and laborers) 7.2.2: Salaries of supervisory personnel stated at the site (i.e. superintendent, project manager, and jobsite cost accountant) </a:t>
            </a:r>
            <a:endParaRPr lang="en-US" dirty="0" smtClean="0"/>
          </a:p>
          <a:p>
            <a:r>
              <a:rPr lang="en-US" dirty="0" smtClean="0"/>
              <a:t>7.2.4</a:t>
            </a:r>
            <a:r>
              <a:rPr lang="en-US" dirty="0"/>
              <a:t>: Taxes, insurance, benefits for personnel (i.e. labor burden</a:t>
            </a:r>
            <a:r>
              <a:rPr lang="en-US" dirty="0" smtClean="0"/>
              <a:t>)</a:t>
            </a:r>
          </a:p>
          <a:p>
            <a:r>
              <a:rPr lang="en-US" dirty="0" smtClean="0"/>
              <a:t> </a:t>
            </a:r>
            <a:r>
              <a:rPr lang="en-US" dirty="0"/>
              <a:t>7.5.2: Rental charges for </a:t>
            </a:r>
            <a:r>
              <a:rPr lang="en-US" dirty="0" smtClean="0"/>
              <a:t>equipment</a:t>
            </a:r>
          </a:p>
          <a:p>
            <a:r>
              <a:rPr lang="en-US" b="1" u="sng" dirty="0" smtClean="0">
                <a:solidFill>
                  <a:srgbClr val="00B0F0"/>
                </a:solidFill>
              </a:rPr>
              <a:t> </a:t>
            </a:r>
            <a:r>
              <a:rPr lang="en-US" b="1" u="sng" dirty="0">
                <a:solidFill>
                  <a:srgbClr val="00B0F0"/>
                </a:solidFill>
              </a:rPr>
              <a:t>Article 8, Costs not to be reimbursed</a:t>
            </a:r>
            <a:r>
              <a:rPr lang="en-US" dirty="0" smtClean="0"/>
              <a:t>:</a:t>
            </a:r>
          </a:p>
          <a:p>
            <a:r>
              <a:rPr lang="en-US" dirty="0" smtClean="0"/>
              <a:t> </a:t>
            </a:r>
            <a:r>
              <a:rPr lang="en-US" dirty="0"/>
              <a:t>8.1.1: Salaries of personnel stationed at the office (i.e. CEO and accountants and marketing staff) </a:t>
            </a:r>
            <a:endParaRPr lang="en-US" dirty="0" smtClean="0"/>
          </a:p>
          <a:p>
            <a:r>
              <a:rPr lang="en-US" dirty="0" smtClean="0"/>
              <a:t>8.1.2</a:t>
            </a:r>
            <a:r>
              <a:rPr lang="en-US" dirty="0"/>
              <a:t>: Expenses of the principal office, other than the site office </a:t>
            </a:r>
            <a:endParaRPr lang="en-US" dirty="0" smtClean="0"/>
          </a:p>
          <a:p>
            <a:r>
              <a:rPr lang="en-US" dirty="0" smtClean="0"/>
              <a:t>8.1.3</a:t>
            </a:r>
            <a:r>
              <a:rPr lang="en-US" dirty="0"/>
              <a:t>: Home office overhead and general expenses</a:t>
            </a:r>
            <a:endParaRPr lang="ar-SA" dirty="0"/>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562" y="4465309"/>
            <a:ext cx="335309" cy="243861"/>
          </a:xfrm>
          <a:prstGeom prst="rect">
            <a:avLst/>
          </a:prstGeom>
        </p:spPr>
      </p:pic>
    </p:spTree>
    <p:extLst>
      <p:ext uri="{BB962C8B-B14F-4D97-AF65-F5344CB8AC3E}">
        <p14:creationId xmlns:p14="http://schemas.microsoft.com/office/powerpoint/2010/main" val="41625407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76361" y="198211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11" name="صورة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9700" y="1588"/>
            <a:ext cx="8729563" cy="5775343"/>
          </a:xfrm>
          <a:prstGeom prst="rect">
            <a:avLst/>
          </a:prstGeom>
        </p:spPr>
      </p:pic>
    </p:spTree>
    <p:extLst>
      <p:ext uri="{BB962C8B-B14F-4D97-AF65-F5344CB8AC3E}">
        <p14:creationId xmlns:p14="http://schemas.microsoft.com/office/powerpoint/2010/main" val="20337481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7" name="صورة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328" y="1633537"/>
            <a:ext cx="8861039" cy="4017225"/>
          </a:xfrm>
          <a:prstGeom prst="rect">
            <a:avLst/>
          </a:prstGeom>
        </p:spPr>
      </p:pic>
    </p:spTree>
    <p:extLst>
      <p:ext uri="{BB962C8B-B14F-4D97-AF65-F5344CB8AC3E}">
        <p14:creationId xmlns:p14="http://schemas.microsoft.com/office/powerpoint/2010/main" val="2047755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4891</TotalTime>
  <Words>3680</Words>
  <Application>Microsoft Office PowerPoint</Application>
  <PresentationFormat>Widescreen</PresentationFormat>
  <Paragraphs>186</Paragraphs>
  <Slides>33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Arial</vt:lpstr>
      <vt:lpstr>Bodoni MT Black</vt:lpstr>
      <vt:lpstr>Calibri</vt:lpstr>
      <vt:lpstr>Calibri Light</vt:lpstr>
      <vt:lpstr>Poppins ExtraBold</vt:lpstr>
      <vt:lpstr>Tahoma</vt:lpstr>
      <vt:lpstr>Tajawal ExtraBold</vt:lpstr>
      <vt:lpstr>Tajawal Medium</vt:lpstr>
      <vt:lpstr>Office Theme</vt:lpstr>
      <vt:lpstr>PowerPoint Presentation</vt:lpstr>
      <vt:lpstr>PhD. M.SC. BSc. PMP. PMI-ACP. PMI - PBA. P3O. 6Sigma, Scrum master, TOT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168</cp:revision>
  <dcterms:created xsi:type="dcterms:W3CDTF">2021-08-03T13:03:26Z</dcterms:created>
  <dcterms:modified xsi:type="dcterms:W3CDTF">2022-06-24T12:04:31Z</dcterms:modified>
</cp:coreProperties>
</file>