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501" r:id="rId5"/>
    <p:sldId id="502" r:id="rId6"/>
    <p:sldId id="503" r:id="rId7"/>
    <p:sldId id="504" r:id="rId8"/>
    <p:sldId id="505" r:id="rId9"/>
    <p:sldId id="537" r:id="rId10"/>
    <p:sldId id="538" r:id="rId11"/>
    <p:sldId id="539" r:id="rId12"/>
    <p:sldId id="506" r:id="rId13"/>
    <p:sldId id="540" r:id="rId14"/>
    <p:sldId id="541" r:id="rId15"/>
    <p:sldId id="542" r:id="rId16"/>
    <p:sldId id="507" r:id="rId17"/>
    <p:sldId id="508" r:id="rId18"/>
    <p:sldId id="509" r:id="rId19"/>
    <p:sldId id="510" r:id="rId20"/>
    <p:sldId id="511" r:id="rId21"/>
    <p:sldId id="543" r:id="rId22"/>
    <p:sldId id="544" r:id="rId23"/>
    <p:sldId id="545" r:id="rId24"/>
    <p:sldId id="546" r:id="rId25"/>
    <p:sldId id="547" r:id="rId26"/>
    <p:sldId id="512" r:id="rId27"/>
    <p:sldId id="513" r:id="rId28"/>
    <p:sldId id="548" r:id="rId29"/>
    <p:sldId id="514" r:id="rId30"/>
    <p:sldId id="549" r:id="rId31"/>
    <p:sldId id="515" r:id="rId32"/>
    <p:sldId id="516" r:id="rId33"/>
    <p:sldId id="550" r:id="rId34"/>
    <p:sldId id="551" r:id="rId35"/>
    <p:sldId id="552" r:id="rId36"/>
    <p:sldId id="517" r:id="rId37"/>
    <p:sldId id="532" r:id="rId38"/>
    <p:sldId id="536" r:id="rId39"/>
    <p:sldId id="48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3"/>
            <p14:sldId id="504"/>
            <p14:sldId id="505"/>
            <p14:sldId id="537"/>
            <p14:sldId id="538"/>
            <p14:sldId id="539"/>
            <p14:sldId id="506"/>
            <p14:sldId id="540"/>
            <p14:sldId id="541"/>
            <p14:sldId id="542"/>
            <p14:sldId id="507"/>
            <p14:sldId id="508"/>
            <p14:sldId id="509"/>
            <p14:sldId id="510"/>
            <p14:sldId id="511"/>
            <p14:sldId id="543"/>
            <p14:sldId id="544"/>
            <p14:sldId id="545"/>
            <p14:sldId id="546"/>
            <p14:sldId id="547"/>
            <p14:sldId id="512"/>
            <p14:sldId id="513"/>
            <p14:sldId id="548"/>
            <p14:sldId id="514"/>
            <p14:sldId id="549"/>
            <p14:sldId id="515"/>
            <p14:sldId id="516"/>
            <p14:sldId id="550"/>
            <p14:sldId id="551"/>
            <p14:sldId id="552"/>
            <p14:sldId id="517"/>
            <p14:sldId id="532"/>
            <p14:sldId id="53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q7qKb919FDc?start=75&amp;feature=oembed" TargetMode="Externa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4xsBd2iY0j8?feature=oembed" TargetMode="External"/><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PJHjtmoDy6U?feature=oembed" TargetMode="Externa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VPi9hgWQyg4?feature=oembed" TargetMode="External"/><Relationship Id="rId4" Type="http://schemas.openxmlformats.org/officeDocument/2006/relationships/image" Target="../media/image13.jpe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hyperlink" Target="https://vof1.com/%D8%A3%D9%86%D9%88%D8%A7%D8%B9-%D8%A7%D9%84%D8%AD%D9%85%D9%84%D8%A7%D8%AA-%D8%A7%D9%84%D8%A5%D8%B9%D9%84%D8%A7%D9%86%D9%8A%D8%A9-%D9%88%D8%A7%D9%84%D9%81%D8%B1%D9%82-%D8%A8%D9%8A%D9%86%D9%87%D9%85/" TargetMode="External"/><Relationship Id="rId2" Type="http://schemas.openxmlformats.org/officeDocument/2006/relationships/hyperlink" Target="https://drasah.com/Description.aspx?id=6576#div0"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خطوات تصميم حملات إ</a:t>
            </a:r>
            <a:r>
              <a:rPr lang="ar-EG" sz="3200" b="1" dirty="0" err="1">
                <a:solidFill>
                  <a:srgbClr val="00B0F0"/>
                </a:solidFill>
                <a:latin typeface="Times New Roman" panose="02020603050405020304" pitchFamily="18" charset="0"/>
                <a:cs typeface="Times New Roman" panose="02020603050405020304" pitchFamily="18" charset="0"/>
              </a:rPr>
              <a:t>علامية</a:t>
            </a:r>
            <a:r>
              <a:rPr lang="ar-SA" sz="3200" b="1" dirty="0">
                <a:solidFill>
                  <a:srgbClr val="00B0F0"/>
                </a:solidFill>
                <a:latin typeface="Times New Roman" panose="02020603050405020304" pitchFamily="18" charset="0"/>
                <a:cs typeface="Times New Roman" panose="02020603050405020304" pitchFamily="18" charset="0"/>
              </a:rPr>
              <a:t> بالاعتماد على الإعلام الجديد</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050711"/>
            <a:ext cx="8417320" cy="3970318"/>
          </a:xfrm>
          <a:prstGeom prst="rect">
            <a:avLst/>
          </a:prstGeom>
          <a:noFill/>
        </p:spPr>
        <p:txBody>
          <a:bodyPr wrap="square" rtlCol="0">
            <a:spAutoFit/>
          </a:bodyPr>
          <a:lstStyle/>
          <a:p>
            <a:pPr marL="342900" marR="459740" lvl="0" indent="-342900" algn="just"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أهمية الحملات الإعلامية</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just"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أنواع حملات الإعلامية.</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just"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خصائص الرسائل الإقناعية.</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just" rtl="1">
              <a:buFont typeface="Wingdings" panose="05000000000000000000" pitchFamily="2" charset="2"/>
              <a:buChar char=""/>
            </a:pPr>
            <a:r>
              <a:rPr lang="ar-SA" sz="2800" dirty="0" err="1">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الاستمالات</a:t>
            </a: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 التي يجب أن تتوفر في بناء الحملات الإقناعية. </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just"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الخطوات الإجرائية لحملات التوعية الإعلامية.</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647700" algn="just" rtl="1"/>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الخطوة الأولى: تحديد المشكلة.</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647700" algn="just" rtl="1"/>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الخطوة الثانية: تحديد الأهداف والاستراتيجيات.</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647700" algn="just" rtl="1"/>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الخطوة الثالثة: تحديد الجمهور المستهدف (تجزئة الجمهور).</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647700" algn="just" rtl="1"/>
            <a:r>
              <a:rPr lang="ar-SA"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الخطوة الرابعة: تحديد العوامل الأخرى المحيطة</a:t>
            </a:r>
            <a:endParaRPr lang="en-US" sz="2800" dirty="0">
              <a:solidFill>
                <a:schemeClr val="bg1"/>
              </a:solidFill>
              <a:latin typeface="Arial" panose="020B0604020202020204" pitchFamily="34" charset="0"/>
              <a:ea typeface="Calibri" panose="020F0502020204030204" pitchFamily="34" charset="0"/>
              <a:cs typeface="Simplified Arabic" panose="02020603050405020304" pitchFamily="18"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5119"/>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الحملات الإعلامية من أهم الموضوعات العلمية التي يجب أن تطـرح على الساحة الإعلامية بقوة خلال المرحلـة القادمـة، حيـث اختلفـت الحمـلات الإعلامية من حيث مفهومها، أهميتها، مدى فاعليتها، مميزاتها، وكيفية تصـميمها وتنفيذها عبر وسائل الإعلام الجديد عن مثيلتها في وسائل الإعلام التقليدية، حيـث أصبحت الحملات الإعلامية عبر الإعلام الجديد من خلال استخدام مواقع التواصل الاجتماعي ذات خصائص وسمات مختلفة، وفي ذات الوقـت تتطلـب مهـارات وتقنيات ضرورية لتصميمها بما يتوافق مع تطبيقات وأدوات الإعلام الجديد.</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وقد تكون الحملة الإعلامية عملاً مؤسسياً، أو جماعيـاً، تقوم به بعض المؤسسات، أو المنظمات الحكومية، أو غير الحكوميـة، أو بعـض الشركات، وذلك بهدف الوصول إلى جماهير محددة لتحقيق أهداف بعينها.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7999" y="403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70658" y="5819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52740" y="78244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0658" y="1875215"/>
            <a:ext cx="10541000"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تُعَد الحملات الإعلامية من النشاطات الاتصالية الهامة التي تعددت واختلفت بشأنها وجهات النظري حول وضع مفهوم أو تعريف محدد لها، وذلك من منطلق اختلاف الوظائف التي تؤديها الحملات الإعلامية وتعدد أهدافها، فهناك من عرف الحملات الإعلامية بأنها سلسلة من الرسائل الإعلامية المتصلة والموظفة بمقاييس محددة من أجل تحقيق أهداف بعينها معتمدة في ذلك على وسائل إعلامية متعددة، مع ضرورة اتساقها مع الوسائط الإعلامية التي تقوم بنقلها، وذلك بهدف الوصول إلى الجمهور المستهدف وتحقيق أكبر قدر من التأثير.</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هكذا وتعرف الحملات الإعلامية على أنها جهود اتصـالية مخططة على أسس علمية، ومصممة وفقاً لمعايير وتقنيات معينة، بما يتماشى مـع أهداف وموضوع الحملة، وخصائص الجمهور المستهدف والوسـائل الإعلاميـة المستخدمة، وتوظيف كافة الوسائط الإعلامية المتعددة، التي تتيح للمتلقي أكبر قدر من التفاعلية والمشاركة حول موضوع الحملة، وذلك بهدف الوصول بالحملة إلـى أكبر عدد ممكن من الجمهور المستهدف بهدف تحقيق تأثيرات معينة، خلال فتـرة زمنية محدده.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مفهوم الحملات الإعلامية</a:t>
            </a:r>
            <a:endParaRPr lang="en-US" sz="4000" b="1" dirty="0"/>
          </a:p>
        </p:txBody>
      </p:sp>
    </p:spTree>
    <p:extLst>
      <p:ext uri="{BB962C8B-B14F-4D97-AF65-F5344CB8AC3E}">
        <p14:creationId xmlns:p14="http://schemas.microsoft.com/office/powerpoint/2010/main" val="11762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تهدف الحملات الإعلامية إلى</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التوعية والتثقيف</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تغيير سلوك الجمهور حول مشكلة أو ظاهرة اجتماعية</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ولأهمية الحملات الإعلامية يقوم العديد من القطاعات الحكومية والخيرية بحملات توعوية تثقيفية، لكنها تخفق في كثير من الأحيان إلى الوصول إلى أهدافها مما يسبب هدرا في الوقت والمال. </a:t>
            </a: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أهداف الحملات الإعلامية</a:t>
            </a:r>
            <a:endParaRPr lang="en-US" sz="4000" b="1" dirty="0"/>
          </a:p>
        </p:txBody>
      </p:sp>
    </p:spTree>
    <p:extLst>
      <p:ext uri="{BB962C8B-B14F-4D97-AF65-F5344CB8AC3E}">
        <p14:creationId xmlns:p14="http://schemas.microsoft.com/office/powerpoint/2010/main" val="349960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الحملات </a:t>
            </a:r>
            <a:r>
              <a:rPr lang="ar-EG" sz="2400" dirty="0">
                <a:solidFill>
                  <a:srgbClr val="2D3956"/>
                </a:solidFill>
                <a:latin typeface="Times New Roman" panose="02020603050405020304" pitchFamily="18" charset="0"/>
                <a:cs typeface="Times New Roman" panose="02020603050405020304" pitchFamily="18" charset="0"/>
              </a:rPr>
              <a:t>الإعلانية: </a:t>
            </a:r>
            <a:r>
              <a:rPr lang="ar-SA" sz="2400" dirty="0">
                <a:solidFill>
                  <a:srgbClr val="2D3956"/>
                </a:solidFill>
                <a:latin typeface="Times New Roman" panose="02020603050405020304" pitchFamily="18" charset="0"/>
                <a:cs typeface="Times New Roman" panose="02020603050405020304" pitchFamily="18" charset="0"/>
              </a:rPr>
              <a:t>تستهدف الجانب الربحي والتسويقي</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r>
              <a:rPr lang="ar-EG" sz="2400" dirty="0">
                <a:solidFill>
                  <a:srgbClr val="2D3956"/>
                </a:solidFill>
                <a:latin typeface="Times New Roman" panose="02020603050405020304" pitchFamily="18" charset="0"/>
                <a:cs typeface="Times New Roman" panose="02020603050405020304" pitchFamily="18" charset="0"/>
              </a:rPr>
              <a:t>الحملة</a:t>
            </a:r>
            <a:r>
              <a:rPr lang="ar-SA" sz="2400" dirty="0">
                <a:solidFill>
                  <a:srgbClr val="2D3956"/>
                </a:solidFill>
                <a:latin typeface="Times New Roman" panose="02020603050405020304" pitchFamily="18" charset="0"/>
                <a:cs typeface="Times New Roman" panose="02020603050405020304" pitchFamily="18" charset="0"/>
              </a:rPr>
              <a:t> الإعلامية تهدف إلى التوعية والتثقيف، وقد تستخدم الحملات الإعلامية الإعلان كوسيلة اتصالية لإيصال رسالتها.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الفرق بين الحملة الإعلامية والإعلانية</a:t>
            </a:r>
            <a:endParaRPr lang="en-US" sz="4000" b="1" dirty="0"/>
          </a:p>
        </p:txBody>
      </p:sp>
    </p:spTree>
    <p:extLst>
      <p:ext uri="{BB962C8B-B14F-4D97-AF65-F5344CB8AC3E}">
        <p14:creationId xmlns:p14="http://schemas.microsoft.com/office/powerpoint/2010/main" val="1127600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تطويع أو تعديل السلوك الإنساني في الاتجاه المرغوب </a:t>
            </a:r>
            <a:r>
              <a:rPr lang="ar-SA" sz="2400" dirty="0" err="1">
                <a:solidFill>
                  <a:srgbClr val="2D3956"/>
                </a:solidFill>
                <a:latin typeface="Times New Roman" panose="02020603050405020304" pitchFamily="18" charset="0"/>
                <a:cs typeface="Times New Roman" panose="02020603050405020304" pitchFamily="18" charset="0"/>
              </a:rPr>
              <a:t>فیه</a:t>
            </a:r>
            <a:r>
              <a:rPr lang="ar-SA" sz="2400" dirty="0">
                <a:solidFill>
                  <a:srgbClr val="2D3956"/>
                </a:solidFill>
                <a:latin typeface="Times New Roman" panose="02020603050405020304" pitchFamily="18" charset="0"/>
                <a:cs typeface="Times New Roman" panose="02020603050405020304" pitchFamily="18" charset="0"/>
              </a:rPr>
              <a:t> من قبل القائم بالاتصال في الحملة الإعلامية ذلك</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أنها إذا تم تصميمها وتنفيذها من قبل الجهات المتخصصة والمؤهلة فإنها تؤدي إلى توعية الجمهور المستهدف وتساعده على التعرف على نقاط القوة والضعف الكامنة وراء قض</a:t>
            </a:r>
            <a:r>
              <a:rPr lang="ar-EG" sz="2400" dirty="0">
                <a:solidFill>
                  <a:srgbClr val="2D3956"/>
                </a:solidFill>
                <a:latin typeface="Times New Roman" panose="02020603050405020304" pitchFamily="18" charset="0"/>
                <a:cs typeface="Times New Roman" panose="02020603050405020304" pitchFamily="18" charset="0"/>
              </a:rPr>
              <a:t>ي</a:t>
            </a:r>
            <a:r>
              <a:rPr lang="ar-SA" sz="2400">
                <a:solidFill>
                  <a:srgbClr val="2D3956"/>
                </a:solidFill>
                <a:latin typeface="Times New Roman" panose="02020603050405020304" pitchFamily="18" charset="0"/>
                <a:cs typeface="Times New Roman" panose="02020603050405020304" pitchFamily="18" charset="0"/>
              </a:rPr>
              <a:t>ة </a:t>
            </a:r>
            <a:r>
              <a:rPr lang="ar-SA" sz="2400" dirty="0">
                <a:solidFill>
                  <a:srgbClr val="2D3956"/>
                </a:solidFill>
                <a:latin typeface="Times New Roman" panose="02020603050405020304" pitchFamily="18" charset="0"/>
                <a:cs typeface="Times New Roman" panose="02020603050405020304" pitchFamily="18" charset="0"/>
              </a:rPr>
              <a:t>ما كخطوة أولى، كما أنها معنية بتصويب سلوك الجمهور المستهدف نحو تحقيق الهدف المنشود كخطوة ثانية.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الحملات الإعلامية التي يقوم بها القائم بالاتصال ضرورة ملحة في عصرنا وتهدف هذه الحملات إلى الرفع من مستوى الوعي العام وتعزيز مشاركة الجماهير في العملية التنموية التي </a:t>
            </a:r>
            <a:r>
              <a:rPr lang="ar-SA" sz="2400" dirty="0" err="1">
                <a:solidFill>
                  <a:srgbClr val="2D3956"/>
                </a:solidFill>
                <a:latin typeface="Times New Roman" panose="02020603050405020304" pitchFamily="18" charset="0"/>
                <a:cs typeface="Times New Roman" panose="02020603050405020304" pitchFamily="18" charset="0"/>
              </a:rPr>
              <a:t>تدیرها</a:t>
            </a:r>
            <a:r>
              <a:rPr lang="ar-SA" sz="2400" dirty="0">
                <a:solidFill>
                  <a:srgbClr val="2D3956"/>
                </a:solidFill>
                <a:latin typeface="Times New Roman" panose="02020603050405020304" pitchFamily="18" charset="0"/>
                <a:cs typeface="Times New Roman" panose="02020603050405020304" pitchFamily="18" charset="0"/>
              </a:rPr>
              <a:t> وتنفذها العديد من المؤسسات، للتعريف بالإنجازات وتقوية الثقة </a:t>
            </a:r>
            <a:r>
              <a:rPr lang="ar-SA" sz="2400" dirty="0" err="1">
                <a:solidFill>
                  <a:srgbClr val="2D3956"/>
                </a:solidFill>
                <a:latin typeface="Times New Roman" panose="02020603050405020304" pitchFamily="18" charset="0"/>
                <a:cs typeface="Times New Roman" panose="02020603050405020304" pitchFamily="18" charset="0"/>
              </a:rPr>
              <a:t>بینها</a:t>
            </a:r>
            <a:r>
              <a:rPr lang="ar-SA" sz="2400" dirty="0">
                <a:solidFill>
                  <a:srgbClr val="2D3956"/>
                </a:solidFill>
                <a:latin typeface="Times New Roman" panose="02020603050405020304" pitchFamily="18" charset="0"/>
                <a:cs typeface="Times New Roman" panose="02020603050405020304" pitchFamily="18" charset="0"/>
              </a:rPr>
              <a:t> </a:t>
            </a:r>
            <a:r>
              <a:rPr lang="ar-SA" sz="2400" dirty="0" err="1">
                <a:solidFill>
                  <a:srgbClr val="2D3956"/>
                </a:solidFill>
                <a:latin typeface="Times New Roman" panose="02020603050405020304" pitchFamily="18" charset="0"/>
                <a:cs typeface="Times New Roman" panose="02020603050405020304" pitchFamily="18" charset="0"/>
              </a:rPr>
              <a:t>وبین</a:t>
            </a:r>
            <a:r>
              <a:rPr lang="ar-SA" sz="2400" dirty="0">
                <a:solidFill>
                  <a:srgbClr val="2D3956"/>
                </a:solidFill>
                <a:latin typeface="Times New Roman" panose="02020603050405020304" pitchFamily="18" charset="0"/>
                <a:cs typeface="Times New Roman" panose="02020603050405020304" pitchFamily="18" charset="0"/>
              </a:rPr>
              <a:t> الجماهير</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الحملات الإعلامية</a:t>
            </a:r>
            <a:endParaRPr lang="en-US" sz="4000" b="1" dirty="0"/>
          </a:p>
        </p:txBody>
      </p:sp>
    </p:spTree>
    <p:extLst>
      <p:ext uri="{BB962C8B-B14F-4D97-AF65-F5344CB8AC3E}">
        <p14:creationId xmlns:p14="http://schemas.microsoft.com/office/powerpoint/2010/main" val="2837424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رفع من المستوى الثقافي مما </a:t>
            </a:r>
            <a:r>
              <a:rPr lang="ar-SA" sz="2400" dirty="0" err="1">
                <a:solidFill>
                  <a:srgbClr val="2D3956"/>
                </a:solidFill>
                <a:latin typeface="Times New Roman" panose="02020603050405020304" pitchFamily="18" charset="0"/>
                <a:cs typeface="Times New Roman" panose="02020603050405020304" pitchFamily="18" charset="0"/>
              </a:rPr>
              <a:t>یساهم</a:t>
            </a:r>
            <a:r>
              <a:rPr lang="ar-SA" sz="2400" dirty="0">
                <a:solidFill>
                  <a:srgbClr val="2D3956"/>
                </a:solidFill>
                <a:latin typeface="Times New Roman" panose="02020603050405020304" pitchFamily="18" charset="0"/>
                <a:cs typeface="Times New Roman" panose="02020603050405020304" pitchFamily="18" charset="0"/>
              </a:rPr>
              <a:t> في تحديث المجتمع، </a:t>
            </a:r>
            <a:r>
              <a:rPr lang="ar-SA" sz="2400" dirty="0" err="1">
                <a:solidFill>
                  <a:srgbClr val="2D3956"/>
                </a:solidFill>
                <a:latin typeface="Times New Roman" panose="02020603050405020304" pitchFamily="18" charset="0"/>
                <a:cs typeface="Times New Roman" panose="02020603050405020304" pitchFamily="18" charset="0"/>
              </a:rPr>
              <a:t>ویساعد</a:t>
            </a:r>
            <a:r>
              <a:rPr lang="ar-SA" sz="2400" dirty="0">
                <a:solidFill>
                  <a:srgbClr val="2D3956"/>
                </a:solidFill>
                <a:latin typeface="Times New Roman" panose="02020603050405020304" pitchFamily="18" charset="0"/>
                <a:cs typeface="Times New Roman" panose="02020603050405020304" pitchFamily="18" charset="0"/>
              </a:rPr>
              <a:t> في قبول الأفكار والأنماط </a:t>
            </a:r>
            <a:r>
              <a:rPr lang="ar-SA" sz="2400" dirty="0" err="1">
                <a:solidFill>
                  <a:srgbClr val="2D3956"/>
                </a:solidFill>
                <a:latin typeface="Times New Roman" panose="02020603050405020304" pitchFamily="18" charset="0"/>
                <a:cs typeface="Times New Roman" panose="02020603050405020304" pitchFamily="18" charset="0"/>
              </a:rPr>
              <a:t>السلوكیة</a:t>
            </a:r>
            <a:r>
              <a:rPr lang="ar-SA" sz="2400" dirty="0">
                <a:solidFill>
                  <a:srgbClr val="2D3956"/>
                </a:solidFill>
                <a:latin typeface="Times New Roman" panose="02020603050405020304" pitchFamily="18" charset="0"/>
                <a:cs typeface="Times New Roman" panose="02020603050405020304" pitchFamily="18" charset="0"/>
              </a:rPr>
              <a:t> الحديثة، </a:t>
            </a:r>
            <a:r>
              <a:rPr lang="ar-SA" sz="2400" dirty="0" err="1">
                <a:solidFill>
                  <a:srgbClr val="2D3956"/>
                </a:solidFill>
                <a:latin typeface="Times New Roman" panose="02020603050405020304" pitchFamily="18" charset="0"/>
                <a:cs typeface="Times New Roman" panose="02020603050405020304" pitchFamily="18" charset="0"/>
              </a:rPr>
              <a:t>ویعجل</a:t>
            </a:r>
            <a:r>
              <a:rPr lang="ar-SA" sz="2400" dirty="0">
                <a:solidFill>
                  <a:srgbClr val="2D3956"/>
                </a:solidFill>
                <a:latin typeface="Times New Roman" panose="02020603050405020304" pitchFamily="18" charset="0"/>
                <a:cs typeface="Times New Roman" panose="02020603050405020304" pitchFamily="18" charset="0"/>
              </a:rPr>
              <a:t> في عملية تنمية المجتمع، </a:t>
            </a:r>
            <a:r>
              <a:rPr lang="ar-SA" sz="2400" dirty="0" err="1">
                <a:solidFill>
                  <a:srgbClr val="2D3956"/>
                </a:solidFill>
                <a:latin typeface="Times New Roman" panose="02020603050405020304" pitchFamily="18" charset="0"/>
                <a:cs typeface="Times New Roman" panose="02020603050405020304" pitchFamily="18" charset="0"/>
              </a:rPr>
              <a:t>ویزداد</a:t>
            </a:r>
            <a:r>
              <a:rPr lang="ar-SA" sz="2400" dirty="0">
                <a:solidFill>
                  <a:srgbClr val="2D3956"/>
                </a:solidFill>
                <a:latin typeface="Times New Roman" panose="02020603050405020304" pitchFamily="18" charset="0"/>
                <a:cs typeface="Times New Roman" panose="02020603050405020304" pitchFamily="18" charset="0"/>
              </a:rPr>
              <a:t> دور حملات الإعلامية عندما تحدث فجوة حضارية في المجتمعات التي حدث بها </a:t>
            </a:r>
            <a:r>
              <a:rPr lang="ar-SA" sz="2400" dirty="0" err="1">
                <a:solidFill>
                  <a:srgbClr val="2D3956"/>
                </a:solidFill>
                <a:latin typeface="Times New Roman" panose="02020603050405020304" pitchFamily="18" charset="0"/>
                <a:cs typeface="Times New Roman" panose="02020603050405020304" pitchFamily="18" charset="0"/>
              </a:rPr>
              <a:t>تغییر</a:t>
            </a:r>
            <a:r>
              <a:rPr lang="ar-SA" sz="2400" dirty="0">
                <a:solidFill>
                  <a:srgbClr val="2D3956"/>
                </a:solidFill>
                <a:latin typeface="Times New Roman" panose="02020603050405020304" pitchFamily="18" charset="0"/>
                <a:cs typeface="Times New Roman" panose="02020603050405020304" pitchFamily="18" charset="0"/>
              </a:rPr>
              <a:t> </a:t>
            </a:r>
            <a:r>
              <a:rPr lang="ar-SA" sz="2400" dirty="0" err="1">
                <a:solidFill>
                  <a:srgbClr val="2D3956"/>
                </a:solidFill>
                <a:latin typeface="Times New Roman" panose="02020603050405020304" pitchFamily="18" charset="0"/>
                <a:cs typeface="Times New Roman" panose="02020603050405020304" pitchFamily="18" charset="0"/>
              </a:rPr>
              <a:t>غیر</a:t>
            </a:r>
            <a:r>
              <a:rPr lang="ar-SA" sz="2400" dirty="0">
                <a:solidFill>
                  <a:srgbClr val="2D3956"/>
                </a:solidFill>
                <a:latin typeface="Times New Roman" panose="02020603050405020304" pitchFamily="18" charset="0"/>
                <a:cs typeface="Times New Roman" panose="02020603050405020304" pitchFamily="18" charset="0"/>
              </a:rPr>
              <a:t> مكافئ لأن عوامل التطور المادي (التطوير في البنية التحتية كالمنشآت والطرق والمناطق الصناعية </a:t>
            </a:r>
            <a:r>
              <a:rPr lang="ar-SA" sz="2400" dirty="0" err="1">
                <a:solidFill>
                  <a:srgbClr val="2D3956"/>
                </a:solidFill>
                <a:latin typeface="Times New Roman" panose="02020603050405020304" pitchFamily="18" charset="0"/>
                <a:cs typeface="Times New Roman" panose="02020603050405020304" pitchFamily="18" charset="0"/>
              </a:rPr>
              <a:t>وغیرها</a:t>
            </a:r>
            <a:r>
              <a:rPr lang="ar-SA" sz="2400" dirty="0">
                <a:solidFill>
                  <a:srgbClr val="2D3956"/>
                </a:solidFill>
                <a:latin typeface="Times New Roman" panose="02020603050405020304" pitchFamily="18" charset="0"/>
                <a:cs typeface="Times New Roman" panose="02020603050405020304" pitchFamily="18" charset="0"/>
              </a:rPr>
              <a:t>) من الممكن تأسيسها إذا توفرت (الإرادة، والمكان، والقدرة </a:t>
            </a:r>
            <a:r>
              <a:rPr lang="ar-SA" sz="2400" dirty="0" err="1">
                <a:solidFill>
                  <a:srgbClr val="2D3956"/>
                </a:solidFill>
                <a:latin typeface="Times New Roman" panose="02020603050405020304" pitchFamily="18" charset="0"/>
                <a:cs typeface="Times New Roman" panose="02020603050405020304" pitchFamily="18" charset="0"/>
              </a:rPr>
              <a:t>المالیة</a:t>
            </a:r>
            <a:r>
              <a:rPr lang="ar-SA" sz="2400" dirty="0">
                <a:solidFill>
                  <a:srgbClr val="2D3956"/>
                </a:solidFill>
                <a:latin typeface="Times New Roman" panose="02020603050405020304" pitchFamily="18" charset="0"/>
                <a:cs typeface="Times New Roman" panose="02020603050405020304" pitchFamily="18" charset="0"/>
              </a:rPr>
              <a:t>) التي توضح البحوث المصاحبة للحملات الإعلامية أثناء عملية تحليل الموقف الاتجاهات الحقيقة للجمهور المستهدف وكذلك رغباتهم </a:t>
            </a:r>
            <a:r>
              <a:rPr lang="ar-SA" sz="2400" dirty="0" err="1">
                <a:solidFill>
                  <a:srgbClr val="2D3956"/>
                </a:solidFill>
                <a:latin typeface="Times New Roman" panose="02020603050405020304" pitchFamily="18" charset="0"/>
                <a:cs typeface="Times New Roman" panose="02020603050405020304" pitchFamily="18" charset="0"/>
              </a:rPr>
              <a:t>واحتیاجاتهم</a:t>
            </a:r>
            <a:r>
              <a:rPr lang="ar-SA" sz="2400" dirty="0">
                <a:solidFill>
                  <a:srgbClr val="2D3956"/>
                </a:solidFill>
                <a:latin typeface="Times New Roman" panose="02020603050405020304" pitchFamily="18" charset="0"/>
                <a:cs typeface="Times New Roman" panose="02020603050405020304" pitchFamily="18" charset="0"/>
              </a:rPr>
              <a:t> بما </a:t>
            </a:r>
            <a:r>
              <a:rPr lang="ar-SA" sz="2400" dirty="0" err="1">
                <a:solidFill>
                  <a:srgbClr val="2D3956"/>
                </a:solidFill>
                <a:latin typeface="Times New Roman" panose="02020603050405020304" pitchFamily="18" charset="0"/>
                <a:cs typeface="Times New Roman" panose="02020603050405020304" pitchFamily="18" charset="0"/>
              </a:rPr>
              <a:t>یساعد</a:t>
            </a:r>
            <a:r>
              <a:rPr lang="ar-SA" sz="2400" dirty="0">
                <a:solidFill>
                  <a:srgbClr val="2D3956"/>
                </a:solidFill>
                <a:latin typeface="Times New Roman" panose="02020603050405020304" pitchFamily="18" charset="0"/>
                <a:cs typeface="Times New Roman" panose="02020603050405020304" pitchFamily="18" charset="0"/>
              </a:rPr>
              <a:t> القائم بالاتصال في الحملة الإعلامية على إعداد الرسالة </a:t>
            </a:r>
            <a:r>
              <a:rPr lang="ar-SA" sz="2400" dirty="0" err="1">
                <a:solidFill>
                  <a:srgbClr val="2D3956"/>
                </a:solidFill>
                <a:latin typeface="Times New Roman" panose="02020603050405020304" pitchFamily="18" charset="0"/>
                <a:cs typeface="Times New Roman" panose="02020603050405020304" pitchFamily="18" charset="0"/>
              </a:rPr>
              <a:t>واختیار</a:t>
            </a:r>
            <a:r>
              <a:rPr lang="ar-SA" sz="2400" dirty="0">
                <a:solidFill>
                  <a:srgbClr val="2D3956"/>
                </a:solidFill>
                <a:latin typeface="Times New Roman" panose="02020603050405020304" pitchFamily="18" charset="0"/>
                <a:cs typeface="Times New Roman" panose="02020603050405020304" pitchFamily="18" charset="0"/>
              </a:rPr>
              <a:t> الوسائل المناسبة.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أهمية الحملات الإعلامية</a:t>
            </a:r>
            <a:endParaRPr lang="en-US" sz="4000" b="1" dirty="0"/>
          </a:p>
        </p:txBody>
      </p:sp>
    </p:spTree>
    <p:extLst>
      <p:ext uri="{BB962C8B-B14F-4D97-AF65-F5344CB8AC3E}">
        <p14:creationId xmlns:p14="http://schemas.microsoft.com/office/powerpoint/2010/main" val="34860992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التقدم التكنولوجي في المجالات التي تؤثر على </a:t>
            </a:r>
            <a:r>
              <a:rPr lang="ar-SA" sz="2400" dirty="0" err="1">
                <a:solidFill>
                  <a:srgbClr val="2D3956"/>
                </a:solidFill>
                <a:latin typeface="Times New Roman" panose="02020603050405020304" pitchFamily="18" charset="0"/>
                <a:cs typeface="Times New Roman" panose="02020603050405020304" pitchFamily="18" charset="0"/>
              </a:rPr>
              <a:t>حیاة</a:t>
            </a:r>
            <a:r>
              <a:rPr lang="ar-SA" sz="2400" dirty="0">
                <a:solidFill>
                  <a:srgbClr val="2D3956"/>
                </a:solidFill>
                <a:latin typeface="Times New Roman" panose="02020603050405020304" pitchFamily="18" charset="0"/>
                <a:cs typeface="Times New Roman" panose="02020603050405020304" pitchFamily="18" charset="0"/>
              </a:rPr>
              <a:t> الأفراد أو الأسر </a:t>
            </a:r>
            <a:r>
              <a:rPr lang="ar-SA" sz="2400" dirty="0" err="1">
                <a:solidFill>
                  <a:srgbClr val="2D3956"/>
                </a:solidFill>
                <a:latin typeface="Times New Roman" panose="02020603050405020304" pitchFamily="18" charset="0"/>
                <a:cs typeface="Times New Roman" panose="02020603050405020304" pitchFamily="18" charset="0"/>
              </a:rPr>
              <a:t>یفرض</a:t>
            </a:r>
            <a:r>
              <a:rPr lang="ar-SA" sz="2400" dirty="0">
                <a:solidFill>
                  <a:srgbClr val="2D3956"/>
                </a:solidFill>
                <a:latin typeface="Times New Roman" panose="02020603050405020304" pitchFamily="18" charset="0"/>
                <a:cs typeface="Times New Roman" panose="02020603050405020304" pitchFamily="18" charset="0"/>
              </a:rPr>
              <a:t> تخطيط </a:t>
            </a:r>
            <a:r>
              <a:rPr lang="ar-SA" sz="2400" dirty="0" err="1">
                <a:solidFill>
                  <a:srgbClr val="2D3956"/>
                </a:solidFill>
                <a:latin typeface="Times New Roman" panose="02020603050405020304" pitchFamily="18" charset="0"/>
                <a:cs typeface="Times New Roman" panose="02020603050405020304" pitchFamily="18" charset="0"/>
              </a:rPr>
              <a:t>وتوجیه</a:t>
            </a:r>
            <a:r>
              <a:rPr lang="ar-SA" sz="2400" dirty="0">
                <a:solidFill>
                  <a:srgbClr val="2D3956"/>
                </a:solidFill>
                <a:latin typeface="Times New Roman" panose="02020603050405020304" pitchFamily="18" charset="0"/>
                <a:cs typeface="Times New Roman" panose="02020603050405020304" pitchFamily="18" charset="0"/>
              </a:rPr>
              <a:t> حملات إعلامية </a:t>
            </a:r>
            <a:r>
              <a:rPr lang="ar-SA" sz="2400" dirty="0" err="1">
                <a:solidFill>
                  <a:srgbClr val="2D3956"/>
                </a:solidFill>
                <a:latin typeface="Times New Roman" panose="02020603050405020304" pitchFamily="18" charset="0"/>
                <a:cs typeface="Times New Roman" panose="02020603050405020304" pitchFamily="18" charset="0"/>
              </a:rPr>
              <a:t>لتوعیة</a:t>
            </a:r>
            <a:r>
              <a:rPr lang="ar-SA" sz="2400" dirty="0">
                <a:solidFill>
                  <a:srgbClr val="2D3956"/>
                </a:solidFill>
                <a:latin typeface="Times New Roman" panose="02020603050405020304" pitchFamily="18" charset="0"/>
                <a:cs typeface="Times New Roman" panose="02020603050405020304" pitchFamily="18" charset="0"/>
              </a:rPr>
              <a:t>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تعمل الحملات الإعلامية على معالجة المشكلات التي </a:t>
            </a:r>
            <a:r>
              <a:rPr lang="ar-SA" sz="2400" dirty="0" err="1">
                <a:solidFill>
                  <a:srgbClr val="2D3956"/>
                </a:solidFill>
                <a:latin typeface="Times New Roman" panose="02020603050405020304" pitchFamily="18" charset="0"/>
                <a:cs typeface="Times New Roman" panose="02020603050405020304" pitchFamily="18" charset="0"/>
              </a:rPr>
              <a:t>یعیشها</a:t>
            </a:r>
            <a:r>
              <a:rPr lang="ar-SA" sz="2400" dirty="0">
                <a:solidFill>
                  <a:srgbClr val="2D3956"/>
                </a:solidFill>
                <a:latin typeface="Times New Roman" panose="02020603050405020304" pitchFamily="18" charset="0"/>
                <a:cs typeface="Times New Roman" panose="02020603050405020304" pitchFamily="18" charset="0"/>
              </a:rPr>
              <a:t> المجتمع ومحاولة </a:t>
            </a:r>
            <a:r>
              <a:rPr lang="ar-SA" sz="2400" dirty="0" err="1">
                <a:solidFill>
                  <a:srgbClr val="2D3956"/>
                </a:solidFill>
                <a:latin typeface="Times New Roman" panose="02020603050405020304" pitchFamily="18" charset="0"/>
                <a:cs typeface="Times New Roman" panose="02020603050405020304" pitchFamily="18" charset="0"/>
              </a:rPr>
              <a:t>إیجاد</a:t>
            </a:r>
            <a:r>
              <a:rPr lang="ar-SA" sz="2400" dirty="0">
                <a:solidFill>
                  <a:srgbClr val="2D3956"/>
                </a:solidFill>
                <a:latin typeface="Times New Roman" panose="02020603050405020304" pitchFamily="18" charset="0"/>
                <a:cs typeface="Times New Roman" panose="02020603050405020304" pitchFamily="18" charset="0"/>
              </a:rPr>
              <a:t> الحلول لها بالطرق </a:t>
            </a:r>
            <a:r>
              <a:rPr lang="ar-SA" sz="2400" dirty="0" err="1">
                <a:solidFill>
                  <a:srgbClr val="2D3956"/>
                </a:solidFill>
                <a:latin typeface="Times New Roman" panose="02020603050405020304" pitchFamily="18" charset="0"/>
                <a:cs typeface="Times New Roman" panose="02020603050405020304" pitchFamily="18" charset="0"/>
              </a:rPr>
              <a:t>العلمیة</a:t>
            </a:r>
            <a:r>
              <a:rPr lang="ar-SA" sz="2400" dirty="0">
                <a:solidFill>
                  <a:srgbClr val="2D3956"/>
                </a:solidFill>
                <a:latin typeface="Times New Roman" panose="02020603050405020304" pitchFamily="18" charset="0"/>
                <a:cs typeface="Times New Roman" panose="02020603050405020304" pitchFamily="18" charset="0"/>
              </a:rPr>
              <a:t> وفق تصميم محكم لمراحل الحملة الإعلامية بما </a:t>
            </a:r>
            <a:r>
              <a:rPr lang="ar-SA" sz="2400" dirty="0" err="1">
                <a:solidFill>
                  <a:srgbClr val="2D3956"/>
                </a:solidFill>
                <a:latin typeface="Times New Roman" panose="02020603050405020304" pitchFamily="18" charset="0"/>
                <a:cs typeface="Times New Roman" panose="02020603050405020304" pitchFamily="18" charset="0"/>
              </a:rPr>
              <a:t>یتوافق</a:t>
            </a:r>
            <a:r>
              <a:rPr lang="ar-SA" sz="2400" dirty="0">
                <a:solidFill>
                  <a:srgbClr val="2D3956"/>
                </a:solidFill>
                <a:latin typeface="Times New Roman" panose="02020603050405020304" pitchFamily="18" charset="0"/>
                <a:cs typeface="Times New Roman" panose="02020603050405020304" pitchFamily="18" charset="0"/>
              </a:rPr>
              <a:t> ومعطيات موضوع الحملة وما </a:t>
            </a:r>
            <a:r>
              <a:rPr lang="ar-SA" sz="2400" dirty="0" err="1">
                <a:solidFill>
                  <a:srgbClr val="2D3956"/>
                </a:solidFill>
                <a:latin typeface="Times New Roman" panose="02020603050405020304" pitchFamily="18" charset="0"/>
                <a:cs typeface="Times New Roman" panose="02020603050405020304" pitchFamily="18" charset="0"/>
              </a:rPr>
              <a:t>یتوفر</a:t>
            </a:r>
            <a:r>
              <a:rPr lang="ar-SA" sz="2400" dirty="0">
                <a:solidFill>
                  <a:srgbClr val="2D3956"/>
                </a:solidFill>
                <a:latin typeface="Times New Roman" panose="02020603050405020304" pitchFamily="18" charset="0"/>
                <a:cs typeface="Times New Roman" panose="02020603050405020304" pitchFamily="18" charset="0"/>
              </a:rPr>
              <a:t> من </a:t>
            </a:r>
            <a:r>
              <a:rPr lang="ar-SA" sz="2400" dirty="0" err="1">
                <a:solidFill>
                  <a:srgbClr val="2D3956"/>
                </a:solidFill>
                <a:latin typeface="Times New Roman" panose="02020603050405020304" pitchFamily="18" charset="0"/>
                <a:cs typeface="Times New Roman" panose="02020603050405020304" pitchFamily="18" charset="0"/>
              </a:rPr>
              <a:t>معطیات</a:t>
            </a:r>
            <a:r>
              <a:rPr lang="ar-SA" sz="2400" dirty="0">
                <a:solidFill>
                  <a:srgbClr val="2D3956"/>
                </a:solidFill>
                <a:latin typeface="Times New Roman" panose="02020603050405020304" pitchFamily="18" charset="0"/>
                <a:cs typeface="Times New Roman" panose="02020603050405020304" pitchFamily="18" charset="0"/>
              </a:rPr>
              <a:t> وبيانات تساهم في تحليل الموقف </a:t>
            </a:r>
            <a:r>
              <a:rPr lang="ar-SA" sz="2400" dirty="0" err="1">
                <a:solidFill>
                  <a:srgbClr val="2D3956"/>
                </a:solidFill>
                <a:latin typeface="Times New Roman" panose="02020603050405020304" pitchFamily="18" charset="0"/>
                <a:cs typeface="Times New Roman" panose="02020603050405020304" pitchFamily="18" charset="0"/>
              </a:rPr>
              <a:t>وإیجاد</a:t>
            </a:r>
            <a:r>
              <a:rPr lang="ar-SA" sz="2400" dirty="0">
                <a:solidFill>
                  <a:srgbClr val="2D3956"/>
                </a:solidFill>
                <a:latin typeface="Times New Roman" panose="02020603050405020304" pitchFamily="18" charset="0"/>
                <a:cs typeface="Times New Roman" panose="02020603050405020304" pitchFamily="18" charset="0"/>
              </a:rPr>
              <a:t> الحلول لهذه المشكلات.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تحقق الحملات </a:t>
            </a:r>
            <a:r>
              <a:rPr lang="ar-SA" sz="2400" dirty="0" err="1">
                <a:solidFill>
                  <a:srgbClr val="2D3956"/>
                </a:solidFill>
                <a:latin typeface="Times New Roman" panose="02020603050405020304" pitchFamily="18" charset="0"/>
                <a:cs typeface="Times New Roman" panose="02020603050405020304" pitchFamily="18" charset="0"/>
              </a:rPr>
              <a:t>الإعلامیة</a:t>
            </a:r>
            <a:r>
              <a:rPr lang="ar-SA" sz="2400" dirty="0">
                <a:solidFill>
                  <a:srgbClr val="2D3956"/>
                </a:solidFill>
                <a:latin typeface="Times New Roman" panose="02020603050405020304" pitchFamily="18" charset="0"/>
                <a:cs typeface="Times New Roman" panose="02020603050405020304" pitchFamily="18" charset="0"/>
              </a:rPr>
              <a:t> لجمهورها المستهدف كما معلوماتي حول المشكلات التي </a:t>
            </a:r>
            <a:r>
              <a:rPr lang="ar-SA" sz="2400" dirty="0" err="1">
                <a:solidFill>
                  <a:srgbClr val="2D3956"/>
                </a:solidFill>
                <a:latin typeface="Times New Roman" panose="02020603050405020304" pitchFamily="18" charset="0"/>
                <a:cs typeface="Times New Roman" panose="02020603050405020304" pitchFamily="18" charset="0"/>
              </a:rPr>
              <a:t>یعیشها</a:t>
            </a:r>
            <a:r>
              <a:rPr lang="ar-SA" sz="2400" dirty="0">
                <a:solidFill>
                  <a:srgbClr val="2D3956"/>
                </a:solidFill>
                <a:latin typeface="Times New Roman" panose="02020603050405020304" pitchFamily="18" charset="0"/>
                <a:cs typeface="Times New Roman" panose="02020603050405020304" pitchFamily="18" charset="0"/>
              </a:rPr>
              <a:t> وخدمات إنسانية متنوعة بما </a:t>
            </a:r>
            <a:r>
              <a:rPr lang="ar-SA" sz="2400" dirty="0" err="1">
                <a:solidFill>
                  <a:srgbClr val="2D3956"/>
                </a:solidFill>
                <a:latin typeface="Times New Roman" panose="02020603050405020304" pitchFamily="18" charset="0"/>
                <a:cs typeface="Times New Roman" panose="02020603050405020304" pitchFamily="18" charset="0"/>
              </a:rPr>
              <a:t>یعود</a:t>
            </a:r>
            <a:r>
              <a:rPr lang="ar-SA" sz="2400" dirty="0">
                <a:solidFill>
                  <a:srgbClr val="2D3956"/>
                </a:solidFill>
                <a:latin typeface="Times New Roman" panose="02020603050405020304" pitchFamily="18" charset="0"/>
                <a:cs typeface="Times New Roman" panose="02020603050405020304" pitchFamily="18" charset="0"/>
              </a:rPr>
              <a:t> </a:t>
            </a:r>
            <a:r>
              <a:rPr lang="ar-SA" sz="2400" dirty="0" err="1">
                <a:solidFill>
                  <a:srgbClr val="2D3956"/>
                </a:solidFill>
                <a:latin typeface="Times New Roman" panose="02020603050405020304" pitchFamily="18" charset="0"/>
                <a:cs typeface="Times New Roman" panose="02020603050405020304" pitchFamily="18" charset="0"/>
              </a:rPr>
              <a:t>علیهم</a:t>
            </a:r>
            <a:r>
              <a:rPr lang="ar-SA" sz="2400" dirty="0">
                <a:solidFill>
                  <a:srgbClr val="2D3956"/>
                </a:solidFill>
                <a:latin typeface="Times New Roman" panose="02020603050405020304" pitchFamily="18" charset="0"/>
                <a:cs typeface="Times New Roman" panose="02020603050405020304" pitchFamily="18" charset="0"/>
              </a:rPr>
              <a:t> بالنفع وبما </a:t>
            </a:r>
            <a:r>
              <a:rPr lang="ar-SA" sz="2400" dirty="0" err="1">
                <a:solidFill>
                  <a:srgbClr val="2D3956"/>
                </a:solidFill>
                <a:latin typeface="Times New Roman" panose="02020603050405020304" pitchFamily="18" charset="0"/>
                <a:cs typeface="Times New Roman" panose="02020603050405020304" pitchFamily="18" charset="0"/>
              </a:rPr>
              <a:t>یكفل</a:t>
            </a:r>
            <a:r>
              <a:rPr lang="ar-SA" sz="2400" dirty="0">
                <a:solidFill>
                  <a:srgbClr val="2D3956"/>
                </a:solidFill>
                <a:latin typeface="Times New Roman" panose="02020603050405020304" pitchFamily="18" charset="0"/>
                <a:cs typeface="Times New Roman" panose="02020603050405020304" pitchFamily="18" charset="0"/>
              </a:rPr>
              <a:t> لهم تحقيق التوازن الاجتماعي داخل المجتمع.</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أهمية الحملات الإعلامية</a:t>
            </a:r>
            <a:endParaRPr lang="en-US" sz="4000" b="1" dirty="0"/>
          </a:p>
        </p:txBody>
      </p:sp>
    </p:spTree>
    <p:extLst>
      <p:ext uri="{BB962C8B-B14F-4D97-AF65-F5344CB8AC3E}">
        <p14:creationId xmlns:p14="http://schemas.microsoft.com/office/powerpoint/2010/main" val="2438254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التأثير في المعرفة والاتجاهات والسلوك بما </a:t>
            </a:r>
            <a:r>
              <a:rPr lang="ar-SA" sz="2800" dirty="0" err="1">
                <a:solidFill>
                  <a:srgbClr val="2D3956"/>
                </a:solidFill>
                <a:latin typeface="Times New Roman" panose="02020603050405020304" pitchFamily="18" charset="0"/>
                <a:cs typeface="Times New Roman" panose="02020603050405020304" pitchFamily="18" charset="0"/>
              </a:rPr>
              <a:t>یخدم</a:t>
            </a:r>
            <a:r>
              <a:rPr lang="ar-SA" sz="2800" dirty="0">
                <a:solidFill>
                  <a:srgbClr val="2D3956"/>
                </a:solidFill>
                <a:latin typeface="Times New Roman" panose="02020603050405020304" pitchFamily="18" charset="0"/>
                <a:cs typeface="Times New Roman" panose="02020603050405020304" pitchFamily="18" charset="0"/>
              </a:rPr>
              <a:t> الصالح العام من خلال الرسائل المتتالية والكثافة في التغطية وعملية التكرار لتحقيق الهدف المنشود من الحملة الإعلامية. وذلك مثلا من خلال:</a:t>
            </a:r>
          </a:p>
          <a:p>
            <a:pPr marL="1198563" algn="just" rtl="1"/>
            <a:r>
              <a:rPr lang="ar-SA" sz="2800" dirty="0">
                <a:solidFill>
                  <a:srgbClr val="2D3956"/>
                </a:solidFill>
                <a:latin typeface="Times New Roman" panose="02020603050405020304" pitchFamily="18" charset="0"/>
                <a:cs typeface="Times New Roman" panose="02020603050405020304" pitchFamily="18" charset="0"/>
              </a:rPr>
              <a:t>أ. إقناع الناس المحايدين بوجهة نظرك وعدالة </a:t>
            </a:r>
            <a:r>
              <a:rPr lang="ar-SA" sz="2800" dirty="0" err="1">
                <a:solidFill>
                  <a:srgbClr val="2D3956"/>
                </a:solidFill>
                <a:latin typeface="Times New Roman" panose="02020603050405020304" pitchFamily="18" charset="0"/>
                <a:cs typeface="Times New Roman" panose="02020603050405020304" pitchFamily="18" charset="0"/>
              </a:rPr>
              <a:t>قضیتك</a:t>
            </a:r>
            <a:r>
              <a:rPr lang="ar-SA" sz="2800" dirty="0">
                <a:solidFill>
                  <a:srgbClr val="2D3956"/>
                </a:solidFill>
                <a:latin typeface="Times New Roman" panose="02020603050405020304" pitchFamily="18" charset="0"/>
                <a:cs typeface="Times New Roman" panose="02020603050405020304" pitchFamily="18" charset="0"/>
              </a:rPr>
              <a:t>.</a:t>
            </a:r>
          </a:p>
          <a:p>
            <a:pPr marL="1150938" algn="just" rtl="1"/>
            <a:r>
              <a:rPr lang="ar-SA" sz="2800" dirty="0">
                <a:solidFill>
                  <a:srgbClr val="2D3956"/>
                </a:solidFill>
                <a:latin typeface="Times New Roman" panose="02020603050405020304" pitchFamily="18" charset="0"/>
                <a:cs typeface="Times New Roman" panose="02020603050405020304" pitchFamily="18" charset="0"/>
              </a:rPr>
              <a:t>ب. حشد وتعبئة الأنصار ودفعهم للعمل والتحرك والرفع من معنوياتهم.</a:t>
            </a:r>
          </a:p>
          <a:p>
            <a:pPr marL="1150938" algn="just" rtl="1"/>
            <a:r>
              <a:rPr lang="ar-SA" sz="2800" dirty="0">
                <a:solidFill>
                  <a:srgbClr val="2D3956"/>
                </a:solidFill>
                <a:latin typeface="Times New Roman" panose="02020603050405020304" pitchFamily="18" charset="0"/>
                <a:cs typeface="Times New Roman" panose="02020603050405020304" pitchFamily="18" charset="0"/>
              </a:rPr>
              <a:t>ج. تثبيط وكسر معنويات العدو أو شق صفوفه أو استمالة </a:t>
            </a:r>
            <a:r>
              <a:rPr lang="ar-SA" sz="2800" dirty="0" err="1">
                <a:solidFill>
                  <a:srgbClr val="2D3956"/>
                </a:solidFill>
                <a:latin typeface="Times New Roman" panose="02020603050405020304" pitchFamily="18" charset="0"/>
                <a:cs typeface="Times New Roman" panose="02020603050405020304" pitchFamily="18" charset="0"/>
              </a:rPr>
              <a:t>المؤیدین</a:t>
            </a:r>
            <a:r>
              <a:rPr lang="ar-SA" sz="2800" dirty="0">
                <a:solidFill>
                  <a:srgbClr val="2D3956"/>
                </a:solidFill>
                <a:latin typeface="Times New Roman" panose="02020603050405020304" pitchFamily="18" charset="0"/>
                <a:cs typeface="Times New Roman" panose="02020603050405020304" pitchFamily="18" charset="0"/>
              </a:rPr>
              <a:t> له.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أهمية الحملات الإعلامية</a:t>
            </a:r>
            <a:endParaRPr lang="en-US" sz="4000" b="1" dirty="0"/>
          </a:p>
        </p:txBody>
      </p:sp>
    </p:spTree>
    <p:extLst>
      <p:ext uri="{BB962C8B-B14F-4D97-AF65-F5344CB8AC3E}">
        <p14:creationId xmlns:p14="http://schemas.microsoft.com/office/powerpoint/2010/main" val="19204179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الإخبارية: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النوع من الحملات الإعلامية يهتم بتوعية الجمهور من خلال إيصال معلومات توعوية مهمة متعلقة بما حدث أو ما سيحدث من الأخبار التي تهم شريحة معينة من الجمهور.</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التعليمية: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تهتم هذه الحملات الإعلامية بتعريف الجمهور بمعلومات محددة عادة ما تكون جديدة عليهم ولا يهدف هذا النوع من الحملات لإقناع الجمهور بقدر تركيزه على تعليمهم.</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الحملات الإعلامية</a:t>
            </a:r>
            <a:endParaRPr lang="en-US" sz="4000" b="1" dirty="0"/>
          </a:p>
        </p:txBody>
      </p:sp>
    </p:spTree>
    <p:extLst>
      <p:ext uri="{BB962C8B-B14F-4D97-AF65-F5344CB8AC3E}">
        <p14:creationId xmlns:p14="http://schemas.microsoft.com/office/powerpoint/2010/main" val="933774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الذهنية: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النوع من الحملات الإعلامية يهتم ببناء صورة إيجابية عن المنظمة أو الجهة من خلال التعريف بنفسها والجهود التي بذلتها في الماضي أو تبذلها في الحاضر أو ستبذلها في المستقبل.</a:t>
            </a:r>
          </a:p>
          <a:p>
            <a:pPr marL="342900" indent="-342900" algn="just" rtl="1">
              <a:buFont typeface="Arial" panose="020B0604020202020204" pitchFamily="34" charset="0"/>
              <a:buChar char="•"/>
            </a:pPr>
            <a:endParaRPr lang="ar-SA" sz="2400" dirty="0">
              <a:solidFill>
                <a:srgbClr val="2D3956"/>
              </a:solidFill>
              <a:highlight>
                <a:srgbClr val="FF00FF"/>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الإقناعية: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يهتم هذا النوع من الحملات الإعلامية بإقناع الجمهور من حيث تدعيم الاتجاهات </a:t>
            </a:r>
            <a:r>
              <a:rPr lang="ar-SA" sz="2400" dirty="0" err="1">
                <a:solidFill>
                  <a:srgbClr val="2D3956"/>
                </a:solidFill>
                <a:latin typeface="Times New Roman" panose="02020603050405020304" pitchFamily="18" charset="0"/>
                <a:cs typeface="Times New Roman" panose="02020603050405020304" pitchFamily="18" charset="0"/>
              </a:rPr>
              <a:t>او</a:t>
            </a:r>
            <a:r>
              <a:rPr lang="ar-SA" sz="2400" dirty="0">
                <a:solidFill>
                  <a:srgbClr val="2D3956"/>
                </a:solidFill>
                <a:latin typeface="Times New Roman" panose="02020603050405020304" pitchFamily="18" charset="0"/>
                <a:cs typeface="Times New Roman" panose="02020603050405020304" pitchFamily="18" charset="0"/>
              </a:rPr>
              <a:t> السلوكيات وضمان عدم تأثرها بحملات مضادة.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الحملات الإعلامية</a:t>
            </a:r>
            <a:endParaRPr lang="en-US" sz="4000" b="1" dirty="0"/>
          </a:p>
        </p:txBody>
      </p:sp>
    </p:spTree>
    <p:extLst>
      <p:ext uri="{BB962C8B-B14F-4D97-AF65-F5344CB8AC3E}">
        <p14:creationId xmlns:p14="http://schemas.microsoft.com/office/powerpoint/2010/main" val="3493580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43356"/>
            <a:ext cx="10541000"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التسويقية الرقمية: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هو النوع الأكثر استخداما من الحملات الإعلامية الموجودة اليوم؛ أحد الأسباب التي تجعل ذلك يتعلق بحقيقة أن الكثير من الناس يقضون الكثير من الوقت على الإنترنت.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يشمل التسويق الرقمي الإعلان على مواقع الويب وتسويق المحتوى وتسويق وسائل التواصل الاجتماعي وأي شيء تفعله داخل الفضاء الرقمي.</a:t>
            </a:r>
          </a:p>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 الحملات الإعلامية الإذاعية والتلفزيونية: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لا تزال الحملات الإعلامية الإذاعية والتلفزيونية أشكالا صالحة للإعلان. بالتأكيد لا تستخدم بقدر ما كانت عليه، ولكن لا تزال فعالة جدا لأنواع معينة من الشركات. في كثير من الأحيان، تعلن الشركات المحلية على شاشات التلفزيون والراديو لأن هذا ما فعلته دائما. لكن الشركات الجديدة غالبا ما تبدأ بالإعلانات الرقمية لأنها أكثر دراية بها.</a:t>
            </a:r>
          </a:p>
          <a:p>
            <a:pPr algn="just" rtl="1"/>
            <a:endParaRPr lang="ar-SA" sz="2400" dirty="0">
              <a:solidFill>
                <a:srgbClr val="2D3956"/>
              </a:solidFill>
              <a:highlight>
                <a:srgbClr val="FF00FF"/>
              </a:highligh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الحملات الإعلامية</a:t>
            </a:r>
            <a:endParaRPr lang="en-US" sz="4000" b="1" dirty="0"/>
          </a:p>
        </p:txBody>
      </p:sp>
    </p:spTree>
    <p:extLst>
      <p:ext uri="{BB962C8B-B14F-4D97-AF65-F5344CB8AC3E}">
        <p14:creationId xmlns:p14="http://schemas.microsoft.com/office/powerpoint/2010/main" val="1912484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43356"/>
            <a:ext cx="10541000"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خارج الصندوق: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واحدة من أنواع الحملات الإعلامية الموجودة هي الحملة خارج الصندوق. الحملة خارج الصندوق هي ببساطة حملة تسويقية غير عادية للغاية قد تتراوح من إنشاء فيديو فيروسي إلى استخدام الدعائم المادية فعليا لإغراء العملاء بتجربة شركة ما.</a:t>
            </a:r>
          </a:p>
          <a:p>
            <a:pPr algn="just" rtl="1"/>
            <a:endParaRPr lang="ar-SA" sz="2400" dirty="0">
              <a:solidFill>
                <a:srgbClr val="2D3956"/>
              </a:solidFill>
              <a:highlight>
                <a:srgbClr val="FF00FF"/>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00FF"/>
                </a:highlight>
                <a:latin typeface="Times New Roman" panose="02020603050405020304" pitchFamily="18" charset="0"/>
                <a:cs typeface="Times New Roman" panose="02020603050405020304" pitchFamily="18" charset="0"/>
              </a:rPr>
              <a:t>الحملات الإعلامية ذات البريد المباشر: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أن تكون الحملات الإعلامية ذات البريد المباشر واحدة من أفضل الطرق للمساعدة في تنمية عملك، ومن أهم الأنواع عند تعريف الحملات الإعلامية. يعتبر الكثير من الناس أن البريد المباشر ليس ذا صلة كما كان من قبل، ولكن الحقيقة هي أن حملات البريد المباشر يمكن أن تكون أكثر فعالية هذه الأيام لأن عددا أقل من الأشخاص يستخدمونها ويتم إرسال بريد أقل. وهذا يعني عندما يصل البريد المباشر أو الإعلان، هناك فرصة أكبر أن شخصا ما سوف نرى ذلك ويقوم بالرد عليه.</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أنواع الحملات الإعلامية</a:t>
            </a:r>
            <a:endParaRPr lang="en-US" sz="4000" b="1" dirty="0"/>
          </a:p>
        </p:txBody>
      </p:sp>
    </p:spTree>
    <p:extLst>
      <p:ext uri="{BB962C8B-B14F-4D97-AF65-F5344CB8AC3E}">
        <p14:creationId xmlns:p14="http://schemas.microsoft.com/office/powerpoint/2010/main" val="1348909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07677"/>
            <a:ext cx="10541000" cy="3970318"/>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للحملات الإعلامية التي تعتمد على تقنيات وتطبيقات الإعلام الجديد العديـد من الخصائص التي تتوافق مع كونها حملات إلكترونية، وهي كما يلي:</a:t>
            </a: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 تكون الحملة الإعلامية ذات رسالة واضحة تمس احتياجـات واهتمامـات الجمهور المستهدف.</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تحتوي بداخلها على عناصر تفاعلية لبناء مزيد من العلاقات التي تزيد من فهم الناس للحملة.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تتضمن عبارات موجزة قوية ومؤثره لكي تحقق التأثير على الجمهور بدلاً من العبارات الفضفاضة التي تشعر الجمهور بالملل فينصرف عنها.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خصائص الحملات الإعلامية الجيدة</a:t>
            </a:r>
            <a:endParaRPr lang="en-US" sz="4000" b="1" dirty="0"/>
          </a:p>
        </p:txBody>
      </p:sp>
    </p:spTree>
    <p:extLst>
      <p:ext uri="{BB962C8B-B14F-4D97-AF65-F5344CB8AC3E}">
        <p14:creationId xmlns:p14="http://schemas.microsoft.com/office/powerpoint/2010/main" val="446581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مخططة ومرتبة بشكل دقيق ومحكم، وفي ذات الوقت تتسـم بالمرونـة لكـي تستوعب أي تغيرات تطرأ على مسارها.</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محددة بأهداف واضحة، وفترة زمنية معينة.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تنتشر بسهولة وسرعة، وإلا ستكون غير فعاله.</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لها شعار يعبر عنها، يوضع على الموقع الخاص بالحملة.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تتوافق مع قيم ومعايير المجتمع وإلا ستواجه صعوبة في انتشارها.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خصائص الحملات الإعلامية الجيدة</a:t>
            </a:r>
          </a:p>
        </p:txBody>
      </p:sp>
    </p:spTree>
    <p:extLst>
      <p:ext uri="{BB962C8B-B14F-4D97-AF65-F5344CB8AC3E}">
        <p14:creationId xmlns:p14="http://schemas.microsoft.com/office/powerpoint/2010/main" val="39540586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تعتمد على هيكل تنظيمي مكون من فرق عمل ذات خبـرة ولهـا مسـئوليات محددة ومنظمة، تكون مسئولة عن تطور مسار الحملة بـدءً مـن تصـميمها والتخطيط لها، ومروراً ببثها على المواقع والمنتـديات والمـدونات وانتهـاءً برفعها من على الإنترنت.</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تنتقل من المجتمع الافتراضي إلى أرض الواقع، لتصبح أكثر تأثيراً وواقعية.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تعتمد على توظيف كافة الوسائط الإعلامية المتعددة، لتحقيق التواصل والتفاعل مع الجمهور.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خصائص الحملات الإعلامية الجيدة</a:t>
            </a:r>
          </a:p>
        </p:txBody>
      </p:sp>
    </p:spTree>
    <p:extLst>
      <p:ext uri="{BB962C8B-B14F-4D97-AF65-F5344CB8AC3E}">
        <p14:creationId xmlns:p14="http://schemas.microsoft.com/office/powerpoint/2010/main" val="3443736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التركيز على موضوع بعينه، خلال فترة زمنية محددة، لتحقيق أهداف معينة.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التأثير على اتجاهات الجمهور المستهدف بشأن موضوع الحملة.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الوصول بالحملة إلى أكبر عدد ممكن من الجمهور المستهدف عبر الإعـلام الجديد.</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التواصل مع جهات عديدة عبر الإنترنت.</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الوصول إليها على أرض الواقع خلال فترة زمنية وجيزة.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تجميع الآراء والمشاركات عبر شبكة الإنترنت، لتحقيق أهداف معينة.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الانتقال إلى أرض الواقع، بعد أن تحقق انتشاراً لدى مستخدمي الإنترنت.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أهداف الحملات الإعلامية عبر الإعلام الجديد</a:t>
            </a:r>
            <a:endParaRPr lang="en-US" sz="4000" b="1" dirty="0"/>
          </a:p>
        </p:txBody>
      </p:sp>
    </p:spTree>
    <p:extLst>
      <p:ext uri="{BB962C8B-B14F-4D97-AF65-F5344CB8AC3E}">
        <p14:creationId xmlns:p14="http://schemas.microsoft.com/office/powerpoint/2010/main" val="2966712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algn="just" rtl="1"/>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أولاً: فريق المخططين للحملة الإعلامية: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وهو فريق مكون من أفراد يمتلكون الخبـرة فـي كيفيـة التخطيط للحملات الإعلامية، فهم يرسمون مسار الحملة، وتحديـد أهـدافها، وصياغة رسالتها، وتحديد الوسـائل الإعلاميـة المسـتخدمة، وجمهورهـا المستهدف، بل وتحديد طريقة عملها، ونتائجها المتوقعة.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1836680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ثانياً: الفريق التقني للحملة الإعلامية: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وهو فريق مسئول عن إعداد المحتوى الرقمي مـن ملفـات، وصور، وفيديو، وجرافيكس، وشعارات، </a:t>
            </a:r>
            <a:r>
              <a:rPr lang="ar-SA" sz="2800" dirty="0" err="1">
                <a:solidFill>
                  <a:srgbClr val="2D3956"/>
                </a:solidFill>
                <a:latin typeface="Times New Roman" panose="02020603050405020304" pitchFamily="18" charset="0"/>
                <a:cs typeface="Times New Roman" panose="02020603050405020304" pitchFamily="18" charset="0"/>
              </a:rPr>
              <a:t>وبنرات</a:t>
            </a:r>
            <a:r>
              <a:rPr lang="ar-SA" sz="2800" dirty="0">
                <a:solidFill>
                  <a:srgbClr val="2D3956"/>
                </a:solidFill>
                <a:latin typeface="Times New Roman" panose="02020603050405020304" pitchFamily="18" charset="0"/>
                <a:cs typeface="Times New Roman" panose="02020603050405020304" pitchFamily="18" charset="0"/>
              </a:rPr>
              <a:t>، وكل ما تطلبه الحملة من أعمال فنية وتقنية.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2012629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ثالثاً: الفريق التنفيذي للحملة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ويشمل جميع الأفراد الذين يشاركون في تنفيذ الحملة، مثـل الأفراد الذين ينشرون المحتوى والروابط، ويقومون برفع الصور، ومقـاطع الفيديو، والمحتوى الخاص بالحملة على مواقع التواصل الاجتماعي كـالفيس بوك، وتويتر، واليوتيوب، وكذلك الأفـراد الـذين يتولـون تحليـل ردود الجمهور على المحتوى المطروح على موقع الحملة، أو عبر موقـع الفـيس بوك، أو تويتر وغيرها، وأيضاً يقومون بالرد على استفسارات وتسـاؤلات الجمهور حول موضوع الحملة.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42313548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رابعاً: فريق المتابعة والتقييم:</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وهو فريق مسئول عن متابعة مسار الحملة، وتقييم ما تم تنفيذه، ومتابعة خطواتها خطوة بخطوة، وقياس تفاعـل الجمهـور مـع الحملة، ومدى تأييده، أو رفضه لموضوع الحملة، من خلال طـرح تسـاؤل على الجمهور يتعلق بهذا الصدد، وبعد انتهاء الحملة يتولى هذا الفريق تحديد نقاط القوة في الحملة، وكذلك تحديد عوامل الضعف والقصور بهـا، وذلـك للاستفادة من الأخطاء وعدم تكرارها في تنفيذ حملات أخرى مستقبلية.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15422103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خامساً: فريق الداعمين والدعاة للحملة: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لابد من أن يتوافر للحملة جهـات تـدعمها وترعاهـا، مثـل منظمات غير حكومية، أو جهات حقوقية، أو خيرية، أو أي جهات لها ثقـل في المجتمع تعطي دافع معنوي لتحرك ونجاح الحملة.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809422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سادساً: المشرف العام على الحملة الإعلامية: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وتتحدد مسئوليته في متابعة تنفيذ مهام جميـع فـرق العمل، سواء فريق المخططين، أو فريق التقنيين، وكذلك فريـق المنفـذين، وفريق المتابعين للحملة، بل والإشراف العام على الحملة.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الهيكل التنظيمي للحملات الإعلامية عبر الإعلام الجديد</a:t>
            </a:r>
            <a:endParaRPr lang="en-US" sz="4000" b="1" dirty="0"/>
          </a:p>
        </p:txBody>
      </p:sp>
    </p:spTree>
    <p:extLst>
      <p:ext uri="{BB962C8B-B14F-4D97-AF65-F5344CB8AC3E}">
        <p14:creationId xmlns:p14="http://schemas.microsoft.com/office/powerpoint/2010/main" val="1213530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err="1">
                <a:solidFill>
                  <a:srgbClr val="2D3956"/>
                </a:solidFill>
                <a:highlight>
                  <a:srgbClr val="C0C0C0"/>
                </a:highlight>
                <a:latin typeface="Times New Roman" panose="02020603050405020304" pitchFamily="18" charset="0"/>
                <a:cs typeface="Times New Roman" panose="02020603050405020304" pitchFamily="18" charset="0"/>
              </a:rPr>
              <a:t>الاستمالات</a:t>
            </a:r>
            <a:r>
              <a:rPr lang="ar-SA" sz="2800" dirty="0">
                <a:solidFill>
                  <a:srgbClr val="2D3956"/>
                </a:solidFill>
                <a:highlight>
                  <a:srgbClr val="C0C0C0"/>
                </a:highlight>
                <a:latin typeface="Times New Roman" panose="02020603050405020304" pitchFamily="18" charset="0"/>
                <a:cs typeface="Times New Roman" panose="02020603050405020304" pitchFamily="18" charset="0"/>
              </a:rPr>
              <a:t> العاطفية: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تستهدف إحداث التغيّر لدى المُتلقّي بانفعالاته وإثارة الأمور النفسية والاجتماعية، كذلك مخاطبته بشكل مباشر بما يحقق الوظيفة الأساسية للقائم بالاتصال. وتعتمد </a:t>
            </a:r>
            <a:r>
              <a:rPr lang="ar-SA" sz="2800" dirty="0" err="1">
                <a:solidFill>
                  <a:srgbClr val="2D3956"/>
                </a:solidFill>
                <a:latin typeface="Times New Roman" panose="02020603050405020304" pitchFamily="18" charset="0"/>
                <a:cs typeface="Times New Roman" panose="02020603050405020304" pitchFamily="18" charset="0"/>
              </a:rPr>
              <a:t>الاستمالات</a:t>
            </a:r>
            <a:r>
              <a:rPr lang="ar-SA" sz="2800" dirty="0">
                <a:solidFill>
                  <a:srgbClr val="2D3956"/>
                </a:solidFill>
                <a:latin typeface="Times New Roman" panose="02020603050405020304" pitchFamily="18" charset="0"/>
                <a:cs typeface="Times New Roman" panose="02020603050405020304" pitchFamily="18" charset="0"/>
              </a:rPr>
              <a:t> العاطفية على الشعارات والرموز، الأساليب اللغوية، دلالات الألفاظ والمصادر.</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الاستمالات</a:t>
            </a:r>
            <a:r>
              <a:rPr lang="ar-EG" sz="4000" b="1" dirty="0"/>
              <a:t> التي يجب أن تتوفر في الرسالة الإعلامية</a:t>
            </a:r>
            <a:endParaRPr lang="en-US" sz="4000" b="1" dirty="0"/>
          </a:p>
        </p:txBody>
      </p:sp>
    </p:spTree>
    <p:extLst>
      <p:ext uri="{BB962C8B-B14F-4D97-AF65-F5344CB8AC3E}">
        <p14:creationId xmlns:p14="http://schemas.microsoft.com/office/powerpoint/2010/main" val="3911672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الاستمالات</a:t>
            </a:r>
            <a:r>
              <a:rPr lang="ar-EG" sz="4000" b="1" dirty="0"/>
              <a:t> العاطفية</a:t>
            </a:r>
            <a:endParaRPr lang="en-US" sz="4000" b="1" dirty="0"/>
          </a:p>
        </p:txBody>
      </p:sp>
      <p:pic>
        <p:nvPicPr>
          <p:cNvPr id="4" name="Online Media 3" title="اليوم – الفنان أكرم حسني بطل حملة &quot; 2 كفاية &quot; بالتعاون مع وزارة التضامن الاجتماعي">
            <a:hlinkClick r:id="" action="ppaction://media"/>
            <a:extLst>
              <a:ext uri="{FF2B5EF4-FFF2-40B4-BE49-F238E27FC236}">
                <a16:creationId xmlns:a16="http://schemas.microsoft.com/office/drawing/2014/main" id="{9732F99B-841A-220B-5BF2-46BDC88C1D04}"/>
              </a:ext>
            </a:extLst>
          </p:cNvPr>
          <p:cNvPicPr>
            <a:picLocks noRot="1" noChangeAspect="1"/>
          </p:cNvPicPr>
          <p:nvPr>
            <a:videoFile r:link="rId1"/>
          </p:nvPr>
        </p:nvPicPr>
        <p:blipFill>
          <a:blip r:embed="rId4"/>
          <a:stretch>
            <a:fillRect/>
          </a:stretch>
        </p:blipFill>
        <p:spPr>
          <a:xfrm>
            <a:off x="2230899" y="1685495"/>
            <a:ext cx="7666410" cy="4331522"/>
          </a:xfrm>
          <a:prstGeom prst="rect">
            <a:avLst/>
          </a:prstGeom>
        </p:spPr>
      </p:pic>
    </p:spTree>
    <p:extLst>
      <p:ext uri="{BB962C8B-B14F-4D97-AF65-F5344CB8AC3E}">
        <p14:creationId xmlns:p14="http://schemas.microsoft.com/office/powerpoint/2010/main" val="30489658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err="1">
                <a:solidFill>
                  <a:srgbClr val="2D3956"/>
                </a:solidFill>
                <a:highlight>
                  <a:srgbClr val="C0C0C0"/>
                </a:highlight>
                <a:latin typeface="Times New Roman" panose="02020603050405020304" pitchFamily="18" charset="0"/>
                <a:cs typeface="Times New Roman" panose="02020603050405020304" pitchFamily="18" charset="0"/>
              </a:rPr>
              <a:t>الاستمالات</a:t>
            </a:r>
            <a:r>
              <a:rPr lang="ar-SA" sz="2800" dirty="0">
                <a:solidFill>
                  <a:srgbClr val="2D3956"/>
                </a:solidFill>
                <a:highlight>
                  <a:srgbClr val="C0C0C0"/>
                </a:highlight>
                <a:latin typeface="Times New Roman" panose="02020603050405020304" pitchFamily="18" charset="0"/>
                <a:cs typeface="Times New Roman" panose="02020603050405020304" pitchFamily="18" charset="0"/>
              </a:rPr>
              <a:t> العقلانية: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تعتمد على التوجّه إلى المُتلقّي وتقديم البراهين والأدلة المنطقية والآراء المختلفة وإظهار جوانبها، مثل المعلومات والأحداث وتقديم الإحصاءات والأرقام.</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الاستمالات</a:t>
            </a:r>
            <a:r>
              <a:rPr lang="ar-EG" sz="4000" b="1" dirty="0"/>
              <a:t> التي يجب أن تتوفر في الرسالة الإعلامية</a:t>
            </a:r>
            <a:endParaRPr lang="en-US" sz="4000" b="1" dirty="0"/>
          </a:p>
        </p:txBody>
      </p:sp>
    </p:spTree>
    <p:extLst>
      <p:ext uri="{BB962C8B-B14F-4D97-AF65-F5344CB8AC3E}">
        <p14:creationId xmlns:p14="http://schemas.microsoft.com/office/powerpoint/2010/main" val="19271685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الاستمالات</a:t>
            </a:r>
            <a:r>
              <a:rPr lang="ar-EG" sz="4000" b="1" dirty="0"/>
              <a:t> العقلانية</a:t>
            </a:r>
            <a:endParaRPr lang="en-US" sz="4000" b="1" dirty="0"/>
          </a:p>
        </p:txBody>
      </p:sp>
      <p:pic>
        <p:nvPicPr>
          <p:cNvPr id="4" name="Online Media 3" title="حملة اعلامية بعنوان  &quot; الامان الالكتروني &quot;">
            <a:hlinkClick r:id="" action="ppaction://media"/>
            <a:extLst>
              <a:ext uri="{FF2B5EF4-FFF2-40B4-BE49-F238E27FC236}">
                <a16:creationId xmlns:a16="http://schemas.microsoft.com/office/drawing/2014/main" id="{1D52A9C8-1EC9-3C3E-1AD3-54CEFE5694D3}"/>
              </a:ext>
            </a:extLst>
          </p:cNvPr>
          <p:cNvPicPr>
            <a:picLocks noRot="1" noChangeAspect="1"/>
          </p:cNvPicPr>
          <p:nvPr>
            <a:videoFile r:link="rId1"/>
          </p:nvPr>
        </p:nvPicPr>
        <p:blipFill>
          <a:blip r:embed="rId4"/>
          <a:stretch>
            <a:fillRect/>
          </a:stretch>
        </p:blipFill>
        <p:spPr>
          <a:xfrm>
            <a:off x="3084348" y="2115619"/>
            <a:ext cx="6212678" cy="3510163"/>
          </a:xfrm>
          <a:prstGeom prst="rect">
            <a:avLst/>
          </a:prstGeom>
        </p:spPr>
      </p:pic>
    </p:spTree>
    <p:extLst>
      <p:ext uri="{BB962C8B-B14F-4D97-AF65-F5344CB8AC3E}">
        <p14:creationId xmlns:p14="http://schemas.microsoft.com/office/powerpoint/2010/main" val="38982708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err="1">
                <a:solidFill>
                  <a:srgbClr val="2D3956"/>
                </a:solidFill>
                <a:highlight>
                  <a:srgbClr val="C0C0C0"/>
                </a:highlight>
                <a:latin typeface="Times New Roman" panose="02020603050405020304" pitchFamily="18" charset="0"/>
                <a:cs typeface="Times New Roman" panose="02020603050405020304" pitchFamily="18" charset="0"/>
              </a:rPr>
              <a:t>استمالات</a:t>
            </a:r>
            <a:r>
              <a:rPr lang="ar-SA" sz="2400" dirty="0">
                <a:solidFill>
                  <a:srgbClr val="2D3956"/>
                </a:solidFill>
                <a:highlight>
                  <a:srgbClr val="C0C0C0"/>
                </a:highlight>
                <a:latin typeface="Times New Roman" panose="02020603050405020304" pitchFamily="18" charset="0"/>
                <a:cs typeface="Times New Roman" panose="02020603050405020304" pitchFamily="18" charset="0"/>
              </a:rPr>
              <a:t> التخويف: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تعمل </a:t>
            </a:r>
            <a:r>
              <a:rPr lang="ar-SA" sz="2400" dirty="0" err="1">
                <a:solidFill>
                  <a:srgbClr val="2D3956"/>
                </a:solidFill>
                <a:latin typeface="Times New Roman" panose="02020603050405020304" pitchFamily="18" charset="0"/>
                <a:cs typeface="Times New Roman" panose="02020603050405020304" pitchFamily="18" charset="0"/>
              </a:rPr>
              <a:t>استمالات</a:t>
            </a:r>
            <a:r>
              <a:rPr lang="ar-SA" sz="2400" dirty="0">
                <a:solidFill>
                  <a:srgbClr val="2D3956"/>
                </a:solidFill>
                <a:latin typeface="Times New Roman" panose="02020603050405020304" pitchFamily="18" charset="0"/>
                <a:cs typeface="Times New Roman" panose="02020603050405020304" pitchFamily="18" charset="0"/>
              </a:rPr>
              <a:t> التخويف على تحفيز التأثير العاطفي لدى المُتلقّي، مثل توبيخ الناس من شيء معين. </a:t>
            </a:r>
            <a:r>
              <a:rPr lang="ar-SA" sz="2400" dirty="0" err="1">
                <a:solidFill>
                  <a:srgbClr val="2D3956"/>
                </a:solidFill>
                <a:latin typeface="Times New Roman" panose="02020603050405020304" pitchFamily="18" charset="0"/>
                <a:cs typeface="Times New Roman" panose="02020603050405020304" pitchFamily="18" charset="0"/>
              </a:rPr>
              <a:t>واستمالات</a:t>
            </a:r>
            <a:r>
              <a:rPr lang="ar-SA" sz="2400" dirty="0">
                <a:solidFill>
                  <a:srgbClr val="2D3956"/>
                </a:solidFill>
                <a:latin typeface="Times New Roman" panose="02020603050405020304" pitchFamily="18" charset="0"/>
                <a:cs typeface="Times New Roman" panose="02020603050405020304" pitchFamily="18" charset="0"/>
              </a:rPr>
              <a:t> التخويف تجعل المُتلقّي لديه القدرة للاستجابة للرسالة من خلال شدة الانتباه، حيث تُشكّل دافعاً لدى المتلقي للاستجابة لمضمون الرسالة، كذلك تنبؤ الفرد لتجنّبه للمخاطر وتقليل التوتر عند الاستجابة لمحتوى الرسالة.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الاستمالات</a:t>
            </a:r>
            <a:r>
              <a:rPr lang="ar-EG" sz="4000" b="1" dirty="0"/>
              <a:t> التي يجب أن تتوفر في الرسالة الإعلامية</a:t>
            </a:r>
            <a:endParaRPr lang="en-US" sz="4000" b="1" dirty="0"/>
          </a:p>
        </p:txBody>
      </p:sp>
    </p:spTree>
    <p:extLst>
      <p:ext uri="{BB962C8B-B14F-4D97-AF65-F5344CB8AC3E}">
        <p14:creationId xmlns:p14="http://schemas.microsoft.com/office/powerpoint/2010/main" val="1011437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استمالات</a:t>
            </a:r>
            <a:r>
              <a:rPr lang="ar-EG" sz="4000" b="1" dirty="0"/>
              <a:t> التخويف</a:t>
            </a:r>
            <a:endParaRPr lang="en-US" sz="4000" b="1" dirty="0"/>
          </a:p>
        </p:txBody>
      </p:sp>
      <p:pic>
        <p:nvPicPr>
          <p:cNvPr id="4" name="Online Media 3" title="إعلان محمد صلاح الجديد إنت أقوى من المخدرات">
            <a:hlinkClick r:id="" action="ppaction://media"/>
            <a:extLst>
              <a:ext uri="{FF2B5EF4-FFF2-40B4-BE49-F238E27FC236}">
                <a16:creationId xmlns:a16="http://schemas.microsoft.com/office/drawing/2014/main" id="{790BCAAA-89D3-6401-A498-8DF1D8382DE1}"/>
              </a:ext>
            </a:extLst>
          </p:cNvPr>
          <p:cNvPicPr>
            <a:picLocks noRot="1" noChangeAspect="1"/>
          </p:cNvPicPr>
          <p:nvPr>
            <a:videoFile r:link="rId1"/>
          </p:nvPr>
        </p:nvPicPr>
        <p:blipFill>
          <a:blip r:embed="rId4"/>
          <a:stretch>
            <a:fillRect/>
          </a:stretch>
        </p:blipFill>
        <p:spPr>
          <a:xfrm>
            <a:off x="2407795" y="1818851"/>
            <a:ext cx="7187122" cy="4060724"/>
          </a:xfrm>
          <a:prstGeom prst="rect">
            <a:avLst/>
          </a:prstGeom>
        </p:spPr>
      </p:pic>
    </p:spTree>
    <p:extLst>
      <p:ext uri="{BB962C8B-B14F-4D97-AF65-F5344CB8AC3E}">
        <p14:creationId xmlns:p14="http://schemas.microsoft.com/office/powerpoint/2010/main" val="1301512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647700" algn="just" rtl="1"/>
            <a:r>
              <a:rPr lang="ar-SA" sz="2800" b="1" dirty="0">
                <a:solidFill>
                  <a:srgbClr val="FF0000"/>
                </a:solidFill>
                <a:effectLst/>
                <a:latin typeface="Arial" panose="020B0604020202020204" pitchFamily="34" charset="0"/>
                <a:ea typeface="Calibri" panose="020F0502020204030204" pitchFamily="34" charset="0"/>
                <a:cs typeface="Simplified Arabic" panose="02020603050405020304" pitchFamily="18" charset="-78"/>
              </a:rPr>
              <a:t>الخطوة الأولى: تحديد المشكلة</a:t>
            </a:r>
            <a:endParaRPr lang="ar-EG" sz="2800" b="1" dirty="0">
              <a:solidFill>
                <a:srgbClr val="FF0000"/>
              </a:solidFill>
              <a:effectLst/>
              <a:latin typeface="Arial" panose="020B0604020202020204" pitchFamily="34" charset="0"/>
              <a:ea typeface="Calibri" panose="020F0502020204030204" pitchFamily="34" charset="0"/>
              <a:cs typeface="Simplified Arabic" panose="02020603050405020304" pitchFamily="18" charset="-78"/>
            </a:endParaRPr>
          </a:p>
          <a:p>
            <a:pPr marL="647700" algn="just" rtl="1"/>
            <a:r>
              <a:rPr lang="ar-SA" sz="2800" dirty="0">
                <a:latin typeface="Arial" panose="020B0604020202020204" pitchFamily="34" charset="0"/>
                <a:ea typeface="Calibri" panose="020F0502020204030204" pitchFamily="34" charset="0"/>
                <a:cs typeface="Simplified Arabic" panose="02020603050405020304" pitchFamily="18" charset="-78"/>
              </a:rPr>
              <a:t>تبدأ كل حملة بناءً على هدفٍ ما، مثل تسليط الضوء على حقٍّ من حقوق الإنسان، أو تسليط الضوء إعلامياً على أمرٍ أو مدينة مُغيّبة </a:t>
            </a:r>
            <a:r>
              <a:rPr lang="ar-EG" sz="2800" dirty="0">
                <a:latin typeface="Arial" panose="020B0604020202020204" pitchFamily="34" charset="0"/>
                <a:ea typeface="Calibri" panose="020F0502020204030204" pitchFamily="34" charset="0"/>
                <a:cs typeface="Simplified Arabic" panose="02020603050405020304" pitchFamily="18" charset="-78"/>
              </a:rPr>
              <a:t>أو تسليط الضوء على مرض يجب الحرص منه، أو حتى ظاهرة مجتمعية ينبغي العمل على علاجها، </a:t>
            </a:r>
            <a:r>
              <a:rPr lang="ar-SA" sz="2800" dirty="0">
                <a:latin typeface="Arial" panose="020B0604020202020204" pitchFamily="34" charset="0"/>
                <a:ea typeface="Calibri" panose="020F0502020204030204" pitchFamily="34" charset="0"/>
                <a:cs typeface="Simplified Arabic" panose="02020603050405020304" pitchFamily="18" charset="-78"/>
              </a:rPr>
              <a:t>والكثير من الأهداف </a:t>
            </a:r>
            <a:r>
              <a:rPr lang="ar-SA" sz="2800" dirty="0" err="1">
                <a:latin typeface="Arial" panose="020B0604020202020204" pitchFamily="34" charset="0"/>
                <a:ea typeface="Calibri" panose="020F0502020204030204" pitchFamily="34" charset="0"/>
                <a:cs typeface="Simplified Arabic" panose="02020603050405020304" pitchFamily="18" charset="-78"/>
              </a:rPr>
              <a:t>الاخرى</a:t>
            </a:r>
            <a:r>
              <a:rPr lang="ar-SA" sz="2800" dirty="0">
                <a:latin typeface="Arial" panose="020B0604020202020204" pitchFamily="34" charset="0"/>
                <a:ea typeface="Calibri" panose="020F0502020204030204" pitchFamily="34" charset="0"/>
                <a:cs typeface="Simplified Arabic" panose="02020603050405020304" pitchFamily="18" charset="-78"/>
              </a:rPr>
              <a:t> التي تكون بصيغةٍ عامّة وهي أساس الحملة.</a:t>
            </a:r>
            <a:endParaRPr lang="en-US" sz="2800" dirty="0">
              <a:latin typeface="Arial" panose="020B0604020202020204" pitchFamily="34" charset="0"/>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الخطوات الإجرائية لتنفيذ الحملات الإعلامية</a:t>
            </a:r>
            <a:endParaRPr lang="en-US" sz="4000" b="1" dirty="0"/>
          </a:p>
        </p:txBody>
      </p:sp>
    </p:spTree>
    <p:extLst>
      <p:ext uri="{BB962C8B-B14F-4D97-AF65-F5344CB8AC3E}">
        <p14:creationId xmlns:p14="http://schemas.microsoft.com/office/powerpoint/2010/main" val="2457512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77437"/>
          </a:xfrm>
          <a:prstGeom prst="rect">
            <a:avLst/>
          </a:prstGeom>
          <a:noFill/>
        </p:spPr>
        <p:txBody>
          <a:bodyPr wrap="square" rtlCol="0">
            <a:spAutoFit/>
          </a:bodyPr>
          <a:lstStyle/>
          <a:p>
            <a:pPr marL="647700" algn="just" rtl="1"/>
            <a:r>
              <a:rPr lang="ar-SA" sz="3200" b="1" dirty="0">
                <a:solidFill>
                  <a:srgbClr val="FF0000"/>
                </a:solidFill>
                <a:latin typeface="Arial" panose="020B0604020202020204" pitchFamily="34" charset="0"/>
                <a:ea typeface="Calibri" panose="020F0502020204030204" pitchFamily="34" charset="0"/>
                <a:cs typeface="Simplified Arabic" panose="02020603050405020304" pitchFamily="18" charset="-78"/>
              </a:rPr>
              <a:t>الخطوة الثانية: تحديد الأهداف والاستراتيجيات</a:t>
            </a:r>
            <a:endParaRPr lang="ar-EG" sz="3200" b="1" dirty="0">
              <a:solidFill>
                <a:srgbClr val="FF0000"/>
              </a:solidFill>
              <a:latin typeface="Arial" panose="020B0604020202020204" pitchFamily="34" charset="0"/>
              <a:ea typeface="Calibri" panose="020F0502020204030204" pitchFamily="34" charset="0"/>
              <a:cs typeface="Simplified Arabic" panose="02020603050405020304" pitchFamily="18" charset="-78"/>
            </a:endParaRPr>
          </a:p>
          <a:p>
            <a:pPr marL="647700" algn="just" rtl="1"/>
            <a:r>
              <a:rPr lang="ar-SA" sz="2800" dirty="0">
                <a:latin typeface="Arial" panose="020B0604020202020204" pitchFamily="34" charset="0"/>
                <a:ea typeface="Calibri" panose="020F0502020204030204" pitchFamily="34" charset="0"/>
                <a:cs typeface="Simplified Arabic" panose="02020603050405020304" pitchFamily="18" charset="-78"/>
              </a:rPr>
              <a:t>يشمل هذا الجزء تحديد النتائج المرجوة من الحملة والطرق التي سيتم بها تحقيق هذه الأهداف. يجب أن تكون الأهداف قابلة للقياس والتحقيق، ويجب أن تتضمن الاستراتيجيات خططًا محددة للتنفيذ والتقييم.</a:t>
            </a:r>
            <a:endParaRPr lang="en-US" sz="2800" dirty="0">
              <a:latin typeface="Arial" panose="020B0604020202020204" pitchFamily="34" charset="0"/>
              <a:ea typeface="Calibri" panose="020F0502020204030204" pitchFamily="34"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الخطوات الإجرائية لتنفيذ الحملات الإعلامية</a:t>
            </a:r>
            <a:endParaRPr lang="en-US" sz="4000" b="1" dirty="0"/>
          </a:p>
        </p:txBody>
      </p:sp>
    </p:spTree>
    <p:extLst>
      <p:ext uri="{BB962C8B-B14F-4D97-AF65-F5344CB8AC3E}">
        <p14:creationId xmlns:p14="http://schemas.microsoft.com/office/powerpoint/2010/main" val="4350494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marL="647700" algn="just" rtl="1"/>
            <a:r>
              <a:rPr lang="ar-EG" sz="2800" b="1" dirty="0">
                <a:solidFill>
                  <a:srgbClr val="FF0000"/>
                </a:solidFill>
                <a:latin typeface="Arial" panose="020B0604020202020204" pitchFamily="34" charset="0"/>
                <a:ea typeface="Calibri" panose="020F0502020204030204" pitchFamily="34" charset="0"/>
                <a:cs typeface="Simplified Arabic" panose="02020603050405020304" pitchFamily="18" charset="-78"/>
              </a:rPr>
              <a:t>الخطوة الثالثة: </a:t>
            </a:r>
            <a:r>
              <a:rPr lang="ar-SA" sz="2800" b="1" dirty="0">
                <a:solidFill>
                  <a:srgbClr val="FF0000"/>
                </a:solidFill>
                <a:latin typeface="Arial" panose="020B0604020202020204" pitchFamily="34" charset="0"/>
                <a:ea typeface="Calibri" panose="020F0502020204030204" pitchFamily="34" charset="0"/>
                <a:cs typeface="Simplified Arabic" panose="02020603050405020304" pitchFamily="18" charset="-78"/>
              </a:rPr>
              <a:t>تحديد الجمهور المستهدف (تجزئة الجمهور): </a:t>
            </a:r>
          </a:p>
          <a:p>
            <a:pPr marL="647700" algn="just" rtl="1"/>
            <a:r>
              <a:rPr lang="ar-SA" sz="2400" dirty="0">
                <a:effectLst/>
                <a:latin typeface="Arial" panose="020B0604020202020204" pitchFamily="34" charset="0"/>
                <a:ea typeface="Calibri" panose="020F0502020204030204" pitchFamily="34" charset="0"/>
                <a:cs typeface="Simplified Arabic" panose="02020603050405020304" pitchFamily="18" charset="-78"/>
              </a:rPr>
              <a:t>يتضمن هذا الجزء تحديد من سيتم استهدافهم بالحملة. يجب تحليل الجمهور لفهم احتياجاتهم، اهتماماتهم، وكيفية الوصول إليهم بشكل فعّال. تجزئة الجمهور تساعد على تصميم رسائل مخصصة تلبي احتياجات كل فئة.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الخطوات الإجرائية لتنفيذ الحملات الإعلامية</a:t>
            </a:r>
            <a:endParaRPr lang="en-US" sz="4000" b="1" dirty="0"/>
          </a:p>
        </p:txBody>
      </p:sp>
      <p:pic>
        <p:nvPicPr>
          <p:cNvPr id="4" name="Picture 3">
            <a:extLst>
              <a:ext uri="{FF2B5EF4-FFF2-40B4-BE49-F238E27FC236}">
                <a16:creationId xmlns:a16="http://schemas.microsoft.com/office/drawing/2014/main" id="{B2120E8D-199B-5D7C-D320-1FB6380AC66B}"/>
              </a:ext>
            </a:extLst>
          </p:cNvPr>
          <p:cNvPicPr>
            <a:picLocks noChangeAspect="1"/>
          </p:cNvPicPr>
          <p:nvPr/>
        </p:nvPicPr>
        <p:blipFill>
          <a:blip r:embed="rId3"/>
          <a:stretch>
            <a:fillRect/>
          </a:stretch>
        </p:blipFill>
        <p:spPr>
          <a:xfrm>
            <a:off x="3359099" y="3961504"/>
            <a:ext cx="5011346" cy="1841152"/>
          </a:xfrm>
          <a:prstGeom prst="rect">
            <a:avLst/>
          </a:prstGeom>
        </p:spPr>
      </p:pic>
    </p:spTree>
    <p:extLst>
      <p:ext uri="{BB962C8B-B14F-4D97-AF65-F5344CB8AC3E}">
        <p14:creationId xmlns:p14="http://schemas.microsoft.com/office/powerpoint/2010/main" val="1998587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pPr marL="647700" algn="just" rtl="1"/>
            <a:r>
              <a:rPr lang="ar-EG" sz="2800" b="1" dirty="0">
                <a:solidFill>
                  <a:srgbClr val="FF0000"/>
                </a:solidFill>
                <a:latin typeface="Arial" panose="020B0604020202020204" pitchFamily="34" charset="0"/>
                <a:ea typeface="Calibri" panose="020F0502020204030204" pitchFamily="34" charset="0"/>
                <a:cs typeface="Simplified Arabic" panose="02020603050405020304" pitchFamily="18" charset="-78"/>
              </a:rPr>
              <a:t>الخطوة الرابعة: </a:t>
            </a:r>
            <a:r>
              <a:rPr lang="ar-SA" sz="2800" b="1" dirty="0">
                <a:solidFill>
                  <a:srgbClr val="FF0000"/>
                </a:solidFill>
                <a:latin typeface="Arial" panose="020B0604020202020204" pitchFamily="34" charset="0"/>
                <a:ea typeface="Calibri" panose="020F0502020204030204" pitchFamily="34" charset="0"/>
                <a:cs typeface="Simplified Arabic" panose="02020603050405020304" pitchFamily="18" charset="-78"/>
              </a:rPr>
              <a:t>تحديد العوامل الأخرى المحيطة: </a:t>
            </a:r>
          </a:p>
          <a:p>
            <a:pPr marL="647700" algn="just" rtl="1"/>
            <a:r>
              <a:rPr lang="ar-SA" sz="2800" dirty="0">
                <a:effectLst/>
                <a:latin typeface="Arial" panose="020B0604020202020204" pitchFamily="34" charset="0"/>
                <a:ea typeface="Calibri" panose="020F0502020204030204" pitchFamily="34" charset="0"/>
                <a:cs typeface="Simplified Arabic" panose="02020603050405020304" pitchFamily="18" charset="-78"/>
              </a:rPr>
              <a:t>يشمل هذا الجزء تحليل البيئة الخارجية التي قد تؤثر على فعالية الحملة. يتضمن ذلك العوامل الثقافية، الاجتماعية، السياسية، والاقتصادية. يجب أخذ هذه العوامل بعين الاعتبار عند تصميم وتنفيذ الحملة لضمان الوصول إلى الجمهور بأكثر الطرق فعالية.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الخطوات الإجرائية لتنفيذ الحملات الإعلامية</a:t>
            </a:r>
            <a:endParaRPr lang="en-US" sz="4000" b="1" dirty="0"/>
          </a:p>
        </p:txBody>
      </p:sp>
    </p:spTree>
    <p:extLst>
      <p:ext uri="{BB962C8B-B14F-4D97-AF65-F5344CB8AC3E}">
        <p14:creationId xmlns:p14="http://schemas.microsoft.com/office/powerpoint/2010/main" val="26697375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مثال تطبيقي</a:t>
            </a:r>
            <a:endParaRPr lang="en-US" sz="4000" b="1" dirty="0"/>
          </a:p>
        </p:txBody>
      </p:sp>
      <p:pic>
        <p:nvPicPr>
          <p:cNvPr id="4" name="Online Media 3" title="موضوع العنف ضد المرأة!">
            <a:hlinkClick r:id="" action="ppaction://media"/>
            <a:extLst>
              <a:ext uri="{FF2B5EF4-FFF2-40B4-BE49-F238E27FC236}">
                <a16:creationId xmlns:a16="http://schemas.microsoft.com/office/drawing/2014/main" id="{EFCB541B-63D4-CC91-28F3-A26C59251363}"/>
              </a:ext>
            </a:extLst>
          </p:cNvPr>
          <p:cNvPicPr>
            <a:picLocks noRot="1" noChangeAspect="1"/>
          </p:cNvPicPr>
          <p:nvPr>
            <a:videoFile r:link="rId1"/>
          </p:nvPr>
        </p:nvPicPr>
        <p:blipFill>
          <a:blip r:embed="rId4"/>
          <a:stretch>
            <a:fillRect/>
          </a:stretch>
        </p:blipFill>
        <p:spPr>
          <a:xfrm>
            <a:off x="2793124" y="1875215"/>
            <a:ext cx="6605752" cy="3732250"/>
          </a:xfrm>
          <a:prstGeom prst="rect">
            <a:avLst/>
          </a:prstGeom>
        </p:spPr>
      </p:pic>
    </p:spTree>
    <p:extLst>
      <p:ext uri="{BB962C8B-B14F-4D97-AF65-F5344CB8AC3E}">
        <p14:creationId xmlns:p14="http://schemas.microsoft.com/office/powerpoint/2010/main" val="1347737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أهمية الحملات الإعلامية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أنواع حملات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خصائص الرسائل الإقناعية.</a:t>
            </a:r>
          </a:p>
          <a:p>
            <a:pPr marL="342900" indent="-342900" algn="just" rtl="1">
              <a:buFont typeface="Arial" panose="020B0604020202020204" pitchFamily="34" charset="0"/>
              <a:buChar char="•"/>
            </a:pPr>
            <a:r>
              <a:rPr lang="ar-SA" sz="2400" dirty="0" err="1">
                <a:solidFill>
                  <a:srgbClr val="2D3956"/>
                </a:solidFill>
                <a:latin typeface="Times New Roman" panose="02020603050405020304" pitchFamily="18" charset="0"/>
                <a:cs typeface="Times New Roman" panose="02020603050405020304" pitchFamily="18" charset="0"/>
              </a:rPr>
              <a:t>الاستمالات</a:t>
            </a:r>
            <a:r>
              <a:rPr lang="ar-SA" sz="2400" dirty="0">
                <a:solidFill>
                  <a:srgbClr val="2D3956"/>
                </a:solidFill>
                <a:latin typeface="Times New Roman" panose="02020603050405020304" pitchFamily="18" charset="0"/>
                <a:cs typeface="Times New Roman" panose="02020603050405020304" pitchFamily="18" charset="0"/>
              </a:rPr>
              <a:t> التي يجب أن تتوفر في بناء الحملات الإقناعية.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الخطوات الإجرائية لحملات التوعية الإعلامية.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الخطوة الأولى: تحديد المشكلة.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الخطوة الثانية: تحديد الأهداف والاستراتيجيات.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الخطوة الثالثة: تحديد الجمهور المستهدف (تجزئة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الخطوة الرابعة: تحديد العوامل الأخرى المحيطة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الخاتمة</a:t>
            </a:r>
            <a:endParaRPr lang="en-US" sz="4000" b="1" dirty="0"/>
          </a:p>
        </p:txBody>
      </p:sp>
    </p:spTree>
    <p:extLst>
      <p:ext uri="{BB962C8B-B14F-4D97-AF65-F5344CB8AC3E}">
        <p14:creationId xmlns:p14="http://schemas.microsoft.com/office/powerpoint/2010/main" val="23287751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811" y="2192758"/>
            <a:ext cx="10541000" cy="2585323"/>
          </a:xfrm>
          <a:prstGeom prst="rect">
            <a:avLst/>
          </a:prstGeom>
          <a:noFill/>
        </p:spPr>
        <p:txBody>
          <a:bodyPr wrap="square" rtlCol="0">
            <a:spAutoFit/>
          </a:bodyPr>
          <a:lstStyle/>
          <a:p>
            <a:pPr algn="just" rtl="1"/>
            <a:r>
              <a:rPr lang="ar-EG" sz="1800" dirty="0">
                <a:effectLst/>
                <a:latin typeface="Arial" panose="020B0604020202020204" pitchFamily="34" charset="0"/>
                <a:ea typeface="Times New Roman" panose="02020603050405020304" pitchFamily="18" charset="0"/>
                <a:cs typeface="Times New Roman" panose="02020603050405020304" pitchFamily="18" charset="0"/>
              </a:rPr>
              <a:t>يحي سعد. (2022). الحملات الإعلامية، من خلال الرابط التالي: </a:t>
            </a:r>
            <a:r>
              <a:rPr lang="en-US" sz="18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a:t>
            </a:r>
            <a:r>
              <a:rPr lang="en-US" sz="18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drasah.com</a:t>
            </a:r>
            <a:r>
              <a:rPr lang="en-US" sz="18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a:t>
            </a:r>
            <a:r>
              <a:rPr lang="en-US" sz="18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Description.aspx?id</a:t>
            </a:r>
            <a:r>
              <a:rPr lang="en-US" sz="18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a:t>
            </a:r>
            <a:r>
              <a:rPr lang="en-US" sz="18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6576#div0</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800" dirty="0">
                <a:effectLst/>
                <a:latin typeface="Arial" panose="020B0604020202020204" pitchFamily="34" charset="0"/>
                <a:ea typeface="Times New Roman" panose="02020603050405020304" pitchFamily="18" charset="0"/>
                <a:cs typeface="Times New Roman" panose="02020603050405020304" pitchFamily="18" charset="0"/>
              </a:rPr>
              <a:t>حنان أحمد سليم. (2013). الحملات الإعلامية عبر الإعلام الجديد رؤية مستقبلية لنموذج تفاعلي. المجلة المصرية لبحوث الرأي العام، مج 12، </a:t>
            </a:r>
            <a:r>
              <a:rPr lang="ar-EG" sz="1800" dirty="0" err="1">
                <a:effectLst/>
                <a:latin typeface="Arial" panose="020B0604020202020204" pitchFamily="34" charset="0"/>
                <a:ea typeface="Times New Roman" panose="02020603050405020304" pitchFamily="18" charset="0"/>
                <a:cs typeface="Times New Roman" panose="02020603050405020304" pitchFamily="18" charset="0"/>
              </a:rPr>
              <a:t>ع1</a:t>
            </a:r>
            <a:r>
              <a:rPr lang="ar-EG" sz="1800" dirty="0">
                <a:effectLst/>
                <a:latin typeface="Arial" panose="020B0604020202020204" pitchFamily="34" charset="0"/>
                <a:ea typeface="Times New Roman" panose="02020603050405020304" pitchFamily="18" charset="0"/>
                <a:cs typeface="Times New Roman" panose="02020603050405020304" pitchFamily="18" charset="0"/>
              </a:rPr>
              <a:t>، ص 248- 295.</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r" rtl="1"/>
            <a:r>
              <a:rPr lang="ar-EG" sz="1800" kern="0" dirty="0">
                <a:effectLst/>
                <a:latin typeface="Arial" panose="020B0604020202020204" pitchFamily="34" charset="0"/>
                <a:ea typeface="Times New Roman" panose="02020603050405020304" pitchFamily="18" charset="0"/>
                <a:cs typeface="Times New Roman" panose="02020603050405020304" pitchFamily="18" charset="0"/>
              </a:rPr>
              <a:t>أنواع الحملات الإعلانية والفرق بينهم، من خلال الرابط التالي: </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vof1.com</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D8%A3%D9%86%D9%88%D8%A7%D8%B9</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D8%A7%D9%84%D8%AD%D9%85%D9%84%D8%A7%D8%AA</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D8%A7%D9%84%D8%A5%D8%B9%D9%84%D8%A7%D9%86%D9%8A%D8%A9</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D9%88%D8%A7%D9%84%D9%81%D8%B1%D9%82</a:t>
            </a:r>
            <a:r>
              <a:rPr lang="en-US"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u="sng" kern="0"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D8%A8%D9%8A%D9%86%D9%87%D9%85</a:t>
            </a:r>
            <a:r>
              <a:rPr lang="ar-EG" sz="1800" u="sng" kern="0"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المراجع</a:t>
            </a:r>
            <a:endParaRPr lang="en-US" sz="4000" b="1" dirty="0"/>
          </a:p>
        </p:txBody>
      </p:sp>
    </p:spTree>
    <p:extLst>
      <p:ext uri="{BB962C8B-B14F-4D97-AF65-F5344CB8AC3E}">
        <p14:creationId xmlns:p14="http://schemas.microsoft.com/office/powerpoint/2010/main" val="3969081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1090</TotalTime>
  <Words>2766</Words>
  <Application>Microsoft Office PowerPoint</Application>
  <PresentationFormat>Widescreen</PresentationFormat>
  <Paragraphs>267</Paragraphs>
  <Slides>40</Slides>
  <Notes>3</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29</cp:revision>
  <dcterms:created xsi:type="dcterms:W3CDTF">2023-04-29T09:08:23Z</dcterms:created>
  <dcterms:modified xsi:type="dcterms:W3CDTF">2023-11-29T04:04:04Z</dcterms:modified>
</cp:coreProperties>
</file>