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545" r:id="rId2"/>
    <p:sldId id="386" r:id="rId3"/>
    <p:sldId id="448" r:id="rId4"/>
    <p:sldId id="479" r:id="rId5"/>
    <p:sldId id="542" r:id="rId6"/>
    <p:sldId id="543" r:id="rId7"/>
    <p:sldId id="544" r:id="rId8"/>
    <p:sldId id="509" r:id="rId9"/>
    <p:sldId id="539" r:id="rId10"/>
    <p:sldId id="502" r:id="rId11"/>
    <p:sldId id="505" r:id="rId12"/>
    <p:sldId id="506" r:id="rId13"/>
    <p:sldId id="507" r:id="rId14"/>
    <p:sldId id="508" r:id="rId15"/>
    <p:sldId id="510" r:id="rId16"/>
    <p:sldId id="501" r:id="rId17"/>
    <p:sldId id="497" r:id="rId18"/>
    <p:sldId id="499" r:id="rId19"/>
    <p:sldId id="498" r:id="rId20"/>
    <p:sldId id="500" r:id="rId21"/>
    <p:sldId id="451" r:id="rId22"/>
    <p:sldId id="492" r:id="rId23"/>
    <p:sldId id="515" r:id="rId24"/>
    <p:sldId id="516" r:id="rId25"/>
    <p:sldId id="517" r:id="rId26"/>
    <p:sldId id="518" r:id="rId27"/>
    <p:sldId id="519" r:id="rId28"/>
    <p:sldId id="520" r:id="rId29"/>
    <p:sldId id="521" r:id="rId30"/>
    <p:sldId id="522" r:id="rId31"/>
    <p:sldId id="523" r:id="rId32"/>
    <p:sldId id="524" r:id="rId33"/>
    <p:sldId id="525" r:id="rId34"/>
    <p:sldId id="527" r:id="rId35"/>
    <p:sldId id="528" r:id="rId36"/>
    <p:sldId id="529" r:id="rId37"/>
    <p:sldId id="530" r:id="rId38"/>
    <p:sldId id="531" r:id="rId39"/>
    <p:sldId id="532" r:id="rId40"/>
    <p:sldId id="533" r:id="rId41"/>
    <p:sldId id="535" r:id="rId42"/>
    <p:sldId id="536" r:id="rId43"/>
    <p:sldId id="537" r:id="rId44"/>
    <p:sldId id="546" r:id="rId45"/>
    <p:sldId id="547" r:id="rId46"/>
    <p:sldId id="409" r:id="rId47"/>
    <p:sldId id="40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8458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266972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lexandria" charset="0"/>
                <a:cs typeface="Alexandria" charset="0"/>
              </a:rPr>
              <a:t>Creating the Right Tone </a:t>
            </a:r>
          </a:p>
          <a:p>
            <a:pPr algn="ctr"/>
            <a:r>
              <a:rPr lang="en-US" b="1" dirty="0">
                <a:solidFill>
                  <a:schemeClr val="bg1"/>
                </a:solidFill>
                <a:latin typeface="Alexandria" charset="0"/>
                <a:cs typeface="Alexandria" charset="0"/>
              </a:rPr>
              <a:t>of Communication</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4</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1048049068"/>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4333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53986" y="20945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sp>
        <p:nvSpPr>
          <p:cNvPr id="8" name="TextBox 7">
            <a:extLst>
              <a:ext uri="{FF2B5EF4-FFF2-40B4-BE49-F238E27FC236}">
                <a16:creationId xmlns:a16="http://schemas.microsoft.com/office/drawing/2014/main" id="{1D2F09E4-9624-5AB9-71BC-FF35018E9C3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805120815"/>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722951"/>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socially </a:t>
            </a:r>
          </a:p>
          <a:p>
            <a:pPr algn="ctr"/>
            <a:r>
              <a:rPr lang="en-US" sz="4000" b="1" dirty="0">
                <a:solidFill>
                  <a:srgbClr val="2E3957"/>
                </a:solidFill>
                <a:latin typeface="Tajawal ExtraBold" panose="00000800000000000000" pitchFamily="2" charset="-78"/>
                <a:cs typeface="Tajawal ExtraBold" panose="00000800000000000000" pitchFamily="2" charset="-78"/>
              </a:rPr>
              <a:t>acceptable behavior</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500" b="500"/>
          <a:stretch/>
        </p:blipFill>
        <p:spPr>
          <a:xfrm>
            <a:off x="3384855" y="3046390"/>
            <a:ext cx="5223059" cy="2904310"/>
          </a:xfrm>
          <a:prstGeom prst="rect">
            <a:avLst/>
          </a:prstGeom>
        </p:spPr>
      </p:pic>
      <p:sp>
        <p:nvSpPr>
          <p:cNvPr id="3" name="TextBox 2">
            <a:extLst>
              <a:ext uri="{FF2B5EF4-FFF2-40B4-BE49-F238E27FC236}">
                <a16:creationId xmlns:a16="http://schemas.microsoft.com/office/drawing/2014/main" id="{ECCA3466-12AB-961C-67D0-43863047121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26955553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Acceptable use policies (AUPs)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91863" y="2081231"/>
            <a:ext cx="9446683" cy="393954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acceptable and what is inappropriate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during business hours and outside of business hours (if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Let staff know that messages posted to social media sites will be monitored. This is vital</a:t>
            </a:r>
          </a:p>
        </p:txBody>
      </p:sp>
      <p:sp>
        <p:nvSpPr>
          <p:cNvPr id="8" name="TextBox 7">
            <a:extLst>
              <a:ext uri="{FF2B5EF4-FFF2-40B4-BE49-F238E27FC236}">
                <a16:creationId xmlns:a16="http://schemas.microsoft.com/office/drawing/2014/main" id="{90B77C0A-C9D3-DF01-56B3-D0F41E638A5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43211" y="2080916"/>
            <a:ext cx="10305578" cy="390876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Review all privacy settings on social media sites that contain your corporate profile. Educate staff about privacy settings too. Opting for minimal settings can expose your network to malware directed at popular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Consider developing multiple AUPs for globally distributed staff, to cater for the laws of different countries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Once you have taken these first steps, technology then can be used to remind employees of their responsibilities to protect company reputation and information. Rulesets within your email and web content management can then be used to enforce the social media AUP</a:t>
            </a:r>
          </a:p>
        </p:txBody>
      </p:sp>
      <p:sp>
        <p:nvSpPr>
          <p:cNvPr id="8" name="TextBox 7">
            <a:extLst>
              <a:ext uri="{FF2B5EF4-FFF2-40B4-BE49-F238E27FC236}">
                <a16:creationId xmlns:a16="http://schemas.microsoft.com/office/drawing/2014/main" id="{BC3E1D59-DC67-31FD-44D3-4B39566C50C5}"/>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Acceptable use policies (AUPs) </a:t>
            </a:r>
          </a:p>
        </p:txBody>
      </p:sp>
      <p:sp>
        <p:nvSpPr>
          <p:cNvPr id="9" name="TextBox 8">
            <a:extLst>
              <a:ext uri="{FF2B5EF4-FFF2-40B4-BE49-F238E27FC236}">
                <a16:creationId xmlns:a16="http://schemas.microsoft.com/office/drawing/2014/main" id="{BA906FB5-9267-AAA3-61F5-BB9B8B060D3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058364032"/>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8351" y="2078515"/>
            <a:ext cx="10618137" cy="390876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the posting of inappropriate language or brand names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inappropriate images from being posted</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Blocking of incoming or outgoing file types over social media (e.g. Excel spreadsheets and databases)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Blocking access to dangerous websites, such as gambling sites, that are known to be hosting malware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Dividing websites into work-related and non work-related sites, to track usage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Dividing social media access by job description, to manage non work-related usage</a:t>
            </a:r>
          </a:p>
        </p:txBody>
      </p:sp>
      <p:sp>
        <p:nvSpPr>
          <p:cNvPr id="8" name="TextBox 7">
            <a:extLst>
              <a:ext uri="{FF2B5EF4-FFF2-40B4-BE49-F238E27FC236}">
                <a16:creationId xmlns:a16="http://schemas.microsoft.com/office/drawing/2014/main" id="{01F6B6A8-88B5-736D-0BDE-33A02828792E}"/>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Acceptable use policies (AUPs) </a:t>
            </a:r>
          </a:p>
        </p:txBody>
      </p:sp>
      <p:sp>
        <p:nvSpPr>
          <p:cNvPr id="9" name="TextBox 8">
            <a:extLst>
              <a:ext uri="{FF2B5EF4-FFF2-40B4-BE49-F238E27FC236}">
                <a16:creationId xmlns:a16="http://schemas.microsoft.com/office/drawing/2014/main" id="{161C6BB9-FEB6-62AE-C75A-5DA0676D74A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334013970"/>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1793" y="2053433"/>
            <a:ext cx="10595337" cy="3847207"/>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Applying social media controls, such as read only rules on the corporate Facebook account, depending on employees' roles. Look for social network controls that can be set by network</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social media sites during working hours, to maintain productivity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non-work related sites and webmail during lunch breaks, before 9am and after 5pm</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Limit the installation of plug-ins such as games on social network sites, as these can impact productivity and network security. Look for social network controls that can be set by network</a:t>
            </a:r>
          </a:p>
        </p:txBody>
      </p:sp>
      <p:sp>
        <p:nvSpPr>
          <p:cNvPr id="8" name="TextBox 7">
            <a:extLst>
              <a:ext uri="{FF2B5EF4-FFF2-40B4-BE49-F238E27FC236}">
                <a16:creationId xmlns:a16="http://schemas.microsoft.com/office/drawing/2014/main" id="{6138C7FC-15E1-F935-A783-5BA7745DE764}"/>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Acceptable use policies (AUPs) </a:t>
            </a:r>
          </a:p>
        </p:txBody>
      </p:sp>
      <p:sp>
        <p:nvSpPr>
          <p:cNvPr id="9" name="TextBox 8">
            <a:extLst>
              <a:ext uri="{FF2B5EF4-FFF2-40B4-BE49-F238E27FC236}">
                <a16:creationId xmlns:a16="http://schemas.microsoft.com/office/drawing/2014/main" id="{5D709227-CA7F-52B9-3521-0BD17431861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551821777"/>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6463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Factors to Consider Before Posting </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l="9469" r="9469"/>
          <a:stretch/>
        </p:blipFill>
        <p:spPr>
          <a:xfrm>
            <a:off x="3384855" y="3138694"/>
            <a:ext cx="5223059" cy="2904310"/>
          </a:xfrm>
          <a:prstGeom prst="rect">
            <a:avLst/>
          </a:prstGeom>
        </p:spPr>
      </p:pic>
      <p:sp>
        <p:nvSpPr>
          <p:cNvPr id="5" name="TextBox 4">
            <a:extLst>
              <a:ext uri="{FF2B5EF4-FFF2-40B4-BE49-F238E27FC236}">
                <a16:creationId xmlns:a16="http://schemas.microsoft.com/office/drawing/2014/main" id="{42D3094F-8844-ED9E-6B8E-40841D3C17A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9954065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98195" y="2126951"/>
            <a:ext cx="10595609" cy="3416320"/>
          </a:xfrm>
          <a:prstGeom prst="rect">
            <a:avLst/>
          </a:prstGeom>
          <a:noFill/>
        </p:spPr>
        <p:txBody>
          <a:bodyPr wrap="square" rtlCol="0">
            <a:spAutoFit/>
          </a:bodyPr>
          <a:lstStyle/>
          <a:p>
            <a:pPr lvl="1" algn="just"/>
            <a:r>
              <a:rPr lang="en-US" sz="2400" b="1" dirty="0">
                <a:solidFill>
                  <a:srgbClr val="C00000"/>
                </a:solidFill>
              </a:rPr>
              <a:t>1. Identify the message goal</a:t>
            </a:r>
            <a:endParaRPr lang="en-US" sz="2400" b="1" dirty="0"/>
          </a:p>
          <a:p>
            <a:pPr algn="just"/>
            <a:r>
              <a:rPr lang="en-US" sz="2400" b="1" dirty="0"/>
              <a:t>It is counterproductive to create social media messages that do not have a specific goal. Furthermore, </a:t>
            </a:r>
            <a:r>
              <a:rPr lang="en-US" sz="2400" b="1" dirty="0">
                <a:solidFill>
                  <a:srgbClr val="C00000"/>
                </a:solidFill>
              </a:rPr>
              <a:t>social media message goals </a:t>
            </a:r>
            <a:r>
              <a:rPr lang="en-US" sz="2400" b="1" dirty="0"/>
              <a:t>should </a:t>
            </a:r>
            <a:r>
              <a:rPr lang="en-US" sz="2400" b="1" dirty="0">
                <a:solidFill>
                  <a:srgbClr val="C00000"/>
                </a:solidFill>
              </a:rPr>
              <a:t>reflect</a:t>
            </a:r>
            <a:r>
              <a:rPr lang="en-US" sz="2400" b="1" dirty="0"/>
              <a:t> the organization’s overall </a:t>
            </a:r>
            <a:r>
              <a:rPr lang="en-US" sz="2400" b="1" dirty="0">
                <a:solidFill>
                  <a:srgbClr val="C00000"/>
                </a:solidFill>
              </a:rPr>
              <a:t>mission</a:t>
            </a:r>
            <a:r>
              <a:rPr lang="en-US" sz="2400" b="1" dirty="0"/>
              <a:t>. Message goals can include increasing </a:t>
            </a:r>
            <a:r>
              <a:rPr lang="en-US" sz="2400" b="1" dirty="0">
                <a:solidFill>
                  <a:srgbClr val="C00000"/>
                </a:solidFill>
              </a:rPr>
              <a:t>brand awareness</a:t>
            </a:r>
            <a:r>
              <a:rPr lang="en-US" sz="2400" b="1" dirty="0"/>
              <a:t>, </a:t>
            </a:r>
            <a:r>
              <a:rPr lang="en-US" sz="2400" b="1" dirty="0">
                <a:solidFill>
                  <a:srgbClr val="C00000"/>
                </a:solidFill>
              </a:rPr>
              <a:t>creating a favorable perception</a:t>
            </a:r>
            <a:r>
              <a:rPr lang="en-US" sz="2400" b="1" dirty="0"/>
              <a:t> of an organization, and </a:t>
            </a:r>
            <a:r>
              <a:rPr lang="en-US" sz="2400" b="1" dirty="0">
                <a:solidFill>
                  <a:srgbClr val="C00000"/>
                </a:solidFill>
              </a:rPr>
              <a:t>convincing the audience to buy a product</a:t>
            </a:r>
            <a:r>
              <a:rPr lang="en-US" sz="2400" b="1" dirty="0"/>
              <a:t>. The goal should be </a:t>
            </a:r>
            <a:r>
              <a:rPr lang="en-US" sz="2400" b="1" dirty="0">
                <a:solidFill>
                  <a:srgbClr val="C00000"/>
                </a:solidFill>
              </a:rPr>
              <a:t>clearly articulated </a:t>
            </a:r>
            <a:r>
              <a:rPr lang="en-US" sz="2400" b="1" dirty="0"/>
              <a:t>in the content. Also, select the social media platform that would be the </a:t>
            </a:r>
            <a:r>
              <a:rPr lang="en-US" sz="2400" b="1" dirty="0">
                <a:solidFill>
                  <a:srgbClr val="C00000"/>
                </a:solidFill>
              </a:rPr>
              <a:t>most effective </a:t>
            </a:r>
            <a:r>
              <a:rPr lang="en-US" sz="2400" b="1" dirty="0"/>
              <a:t>in accomplishing the message goal. Each social media tool has specific characteristics and audiences, which will affect whether the message goals are achieved.</a:t>
            </a:r>
          </a:p>
        </p:txBody>
      </p:sp>
      <p:sp>
        <p:nvSpPr>
          <p:cNvPr id="8" name="TextBox 7">
            <a:extLst>
              <a:ext uri="{FF2B5EF4-FFF2-40B4-BE49-F238E27FC236}">
                <a16:creationId xmlns:a16="http://schemas.microsoft.com/office/drawing/2014/main" id="{8720E008-4E38-D9C8-2C75-CC77D2197BC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5978" y="2078907"/>
            <a:ext cx="10562582" cy="3416320"/>
          </a:xfrm>
          <a:prstGeom prst="rect">
            <a:avLst/>
          </a:prstGeom>
          <a:noFill/>
        </p:spPr>
        <p:txBody>
          <a:bodyPr wrap="square" rtlCol="0">
            <a:spAutoFit/>
          </a:bodyPr>
          <a:lstStyle/>
          <a:p>
            <a:pPr lvl="1" algn="just"/>
            <a:r>
              <a:rPr lang="en-US" sz="2400" b="1" dirty="0">
                <a:solidFill>
                  <a:srgbClr val="C00000"/>
                </a:solidFill>
              </a:rPr>
              <a:t>2. Identify the target audience</a:t>
            </a:r>
            <a:endParaRPr lang="en-US" sz="2400" b="1" dirty="0"/>
          </a:p>
          <a:p>
            <a:pPr algn="just"/>
            <a:r>
              <a:rPr lang="en-US" sz="2400" b="1" dirty="0"/>
              <a:t>Similar to public relations writing, </a:t>
            </a:r>
            <a:r>
              <a:rPr lang="en-US" sz="2400" b="1" dirty="0">
                <a:solidFill>
                  <a:srgbClr val="C00000"/>
                </a:solidFill>
              </a:rPr>
              <a:t>social media messages </a:t>
            </a:r>
            <a:r>
              <a:rPr lang="en-US" sz="2400" b="1" dirty="0"/>
              <a:t>need to be </a:t>
            </a:r>
            <a:r>
              <a:rPr lang="en-US" sz="2400" b="1" dirty="0">
                <a:solidFill>
                  <a:srgbClr val="C00000"/>
                </a:solidFill>
              </a:rPr>
              <a:t>targeted</a:t>
            </a:r>
            <a:r>
              <a:rPr lang="en-US" sz="2400" b="1" dirty="0"/>
              <a:t>. After identifying the </a:t>
            </a:r>
            <a:r>
              <a:rPr lang="en-US" sz="2400" b="1" dirty="0">
                <a:solidFill>
                  <a:srgbClr val="C00000"/>
                </a:solidFill>
              </a:rPr>
              <a:t>key audience</a:t>
            </a:r>
            <a:r>
              <a:rPr lang="en-US" sz="2400" b="1" dirty="0"/>
              <a:t>, examine what they’re talking about: </a:t>
            </a:r>
            <a:r>
              <a:rPr lang="en-US" sz="2400" b="1" dirty="0">
                <a:solidFill>
                  <a:srgbClr val="C00000"/>
                </a:solidFill>
              </a:rPr>
              <a:t>their interests, attitudes, and beliefs</a:t>
            </a:r>
            <a:r>
              <a:rPr lang="en-US" sz="2400" b="1" dirty="0"/>
              <a:t>. </a:t>
            </a:r>
          </a:p>
          <a:p>
            <a:pPr algn="just"/>
            <a:r>
              <a:rPr lang="en-US" sz="2400" b="1" dirty="0"/>
              <a:t>Social media content should reflect audience analysis research findings. As you </a:t>
            </a:r>
            <a:r>
              <a:rPr lang="en-US" sz="2400" b="1" dirty="0">
                <a:solidFill>
                  <a:srgbClr val="C00000"/>
                </a:solidFill>
              </a:rPr>
              <a:t>tailor the content of the message to this audience</a:t>
            </a:r>
            <a:r>
              <a:rPr lang="en-US" sz="2400" b="1" dirty="0"/>
              <a:t>, do not exaggerate attempts to be interesting or relevant. Because social media messages are audience centered, they’re not necessarily grounded in what you personally think is appealing.</a:t>
            </a:r>
          </a:p>
          <a:p>
            <a:pPr algn="just"/>
            <a:r>
              <a:rPr lang="en-US" sz="2400" b="1" dirty="0"/>
              <a:t>The lack of attention to audience analysis can have serious consequences.</a:t>
            </a:r>
          </a:p>
        </p:txBody>
      </p:sp>
      <p:sp>
        <p:nvSpPr>
          <p:cNvPr id="8" name="TextBox 7">
            <a:extLst>
              <a:ext uri="{FF2B5EF4-FFF2-40B4-BE49-F238E27FC236}">
                <a16:creationId xmlns:a16="http://schemas.microsoft.com/office/drawing/2014/main" id="{C35256BF-C8F4-2EFD-4D88-7EBF1274E54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9" name="TextBox 8">
            <a:extLst>
              <a:ext uri="{FF2B5EF4-FFF2-40B4-BE49-F238E27FC236}">
                <a16:creationId xmlns:a16="http://schemas.microsoft.com/office/drawing/2014/main" id="{129998C9-E646-1373-67C8-05190ACF61C1}"/>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379285812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5627" y="1980370"/>
            <a:ext cx="10511493" cy="4154984"/>
          </a:xfrm>
          <a:prstGeom prst="rect">
            <a:avLst/>
          </a:prstGeom>
          <a:noFill/>
        </p:spPr>
        <p:txBody>
          <a:bodyPr wrap="square" rtlCol="0">
            <a:spAutoFit/>
          </a:bodyPr>
          <a:lstStyle/>
          <a:p>
            <a:pPr lvl="1"/>
            <a:r>
              <a:rPr lang="en-US" sz="2400" b="1" dirty="0">
                <a:solidFill>
                  <a:srgbClr val="C00000"/>
                </a:solidFill>
              </a:rPr>
              <a:t>3. Identify the organization’s social media approach </a:t>
            </a:r>
            <a:endParaRPr lang="en-US" sz="2400" b="1" dirty="0"/>
          </a:p>
          <a:p>
            <a:pPr algn="just"/>
            <a:r>
              <a:rPr lang="en-US" sz="2400" b="1" dirty="0"/>
              <a:t>Communication choices should reflect organizational strategies. Wilson et al. (2011) identified </a:t>
            </a:r>
            <a:r>
              <a:rPr lang="en-US" sz="2400" b="1" dirty="0">
                <a:solidFill>
                  <a:srgbClr val="C00000"/>
                </a:solidFill>
              </a:rPr>
              <a:t>four general ways </a:t>
            </a:r>
            <a:r>
              <a:rPr lang="en-US" sz="2400" b="1" dirty="0"/>
              <a:t>in which companies use social media. They are determined by the “company’s tolerance for uncertain outcomes and the level of results sought”.</a:t>
            </a:r>
          </a:p>
          <a:p>
            <a:pPr algn="just"/>
            <a:r>
              <a:rPr lang="en-US" sz="2400" b="1" dirty="0">
                <a:solidFill>
                  <a:srgbClr val="C00000"/>
                </a:solidFill>
              </a:rPr>
              <a:t>The “predictive practitioner” approach </a:t>
            </a:r>
            <a:r>
              <a:rPr lang="en-US" sz="2400" b="1" dirty="0"/>
              <a:t>uses caution when sending out social media messages. Instead of launching a social media strategy that involves all departments in a company, only a specific department (example: marketing or human resources) uses its social media platforms. This allows more control of social media messaging and guarantees some level of certainty in accomplishing the stated objectives.</a:t>
            </a:r>
          </a:p>
        </p:txBody>
      </p:sp>
      <p:sp>
        <p:nvSpPr>
          <p:cNvPr id="8" name="TextBox 7">
            <a:extLst>
              <a:ext uri="{FF2B5EF4-FFF2-40B4-BE49-F238E27FC236}">
                <a16:creationId xmlns:a16="http://schemas.microsoft.com/office/drawing/2014/main" id="{8A1B3182-7ABE-203F-9866-CA989BC7923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9" name="TextBox 8">
            <a:extLst>
              <a:ext uri="{FF2B5EF4-FFF2-40B4-BE49-F238E27FC236}">
                <a16:creationId xmlns:a16="http://schemas.microsoft.com/office/drawing/2014/main" id="{8037F559-5ECA-0F83-097A-6850C17D41DF}"/>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114469834"/>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57411"/>
            <a:ext cx="9975495" cy="3508653"/>
          </a:xfrm>
          <a:prstGeom prst="rect">
            <a:avLst/>
          </a:prstGeom>
          <a:noFill/>
        </p:spPr>
        <p:txBody>
          <a:bodyPr wrap="square" rtlCol="0">
            <a:spAutoFit/>
          </a:bodyPr>
          <a:lstStyle/>
          <a:p>
            <a:pPr lvl="1"/>
            <a:r>
              <a:rPr lang="en-US" sz="2600" b="1" dirty="0">
                <a:solidFill>
                  <a:srgbClr val="C00000"/>
                </a:solidFill>
              </a:rPr>
              <a:t>3. Identify the organization’s social media approach </a:t>
            </a:r>
            <a:r>
              <a:rPr lang="en-US" sz="2800" b="1" dirty="0">
                <a:solidFill>
                  <a:srgbClr val="C00000"/>
                </a:solidFill>
              </a:rPr>
              <a:t>(Cont’d)</a:t>
            </a:r>
            <a:endParaRPr lang="en-US" sz="2800" b="1" dirty="0"/>
          </a:p>
          <a:p>
            <a:pPr lvl="1"/>
            <a:r>
              <a:rPr lang="en-US" sz="2600" b="1" dirty="0">
                <a:solidFill>
                  <a:srgbClr val="C00000"/>
                </a:solidFill>
              </a:rPr>
              <a:t> </a:t>
            </a:r>
            <a:endParaRPr lang="en-US" sz="2400" b="1" dirty="0"/>
          </a:p>
          <a:p>
            <a:pPr algn="just"/>
            <a:r>
              <a:rPr lang="en-US" sz="2400" b="1" dirty="0">
                <a:solidFill>
                  <a:srgbClr val="C00000"/>
                </a:solidFill>
              </a:rPr>
              <a:t>The “creative experimenter” approach </a:t>
            </a:r>
            <a:r>
              <a:rPr lang="en-US" sz="2400" b="1" dirty="0"/>
              <a:t>accepts </a:t>
            </a:r>
            <a:r>
              <a:rPr lang="en-US" sz="2400" b="1" dirty="0">
                <a:solidFill>
                  <a:srgbClr val="C00000"/>
                </a:solidFill>
              </a:rPr>
              <a:t>uncertainty</a:t>
            </a:r>
            <a:r>
              <a:rPr lang="en-US" sz="2400" b="1" dirty="0"/>
              <a:t> and deploys small social media </a:t>
            </a:r>
            <a:r>
              <a:rPr lang="en-US" sz="2400" b="1" dirty="0">
                <a:solidFill>
                  <a:srgbClr val="C00000"/>
                </a:solidFill>
              </a:rPr>
              <a:t>“experiments” to learn and improve </a:t>
            </a:r>
            <a:r>
              <a:rPr lang="en-US" sz="2400" b="1" dirty="0"/>
              <a:t>overall business functions. Sometimes, businesses will take to Facebook or Twitter to receive feedback on products or business practices from internal (example: employees) or external (example: customers) audiences. The overall goal is to listen and learn from interactions; therefore, </a:t>
            </a:r>
            <a:r>
              <a:rPr lang="en-US" sz="2400" b="1" dirty="0">
                <a:solidFill>
                  <a:srgbClr val="C00000"/>
                </a:solidFill>
              </a:rPr>
              <a:t>unpredictable results </a:t>
            </a:r>
            <a:r>
              <a:rPr lang="en-US" sz="2400" b="1" dirty="0"/>
              <a:t>are accepted.</a:t>
            </a:r>
          </a:p>
          <a:p>
            <a:pPr algn="just"/>
            <a:endParaRPr lang="en-US" sz="2400" b="1" dirty="0"/>
          </a:p>
        </p:txBody>
      </p:sp>
      <p:sp>
        <p:nvSpPr>
          <p:cNvPr id="8" name="TextBox 7">
            <a:extLst>
              <a:ext uri="{FF2B5EF4-FFF2-40B4-BE49-F238E27FC236}">
                <a16:creationId xmlns:a16="http://schemas.microsoft.com/office/drawing/2014/main" id="{F514FBE4-86BB-0B0F-AA34-FC9D4870D3C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9" name="TextBox 8">
            <a:extLst>
              <a:ext uri="{FF2B5EF4-FFF2-40B4-BE49-F238E27FC236}">
                <a16:creationId xmlns:a16="http://schemas.microsoft.com/office/drawing/2014/main" id="{59F31AE9-A480-D88C-CAF9-561657C3DAA8}"/>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232528433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218966"/>
            <a:ext cx="9975495" cy="3447098"/>
          </a:xfrm>
          <a:prstGeom prst="rect">
            <a:avLst/>
          </a:prstGeom>
          <a:noFill/>
        </p:spPr>
        <p:txBody>
          <a:bodyPr wrap="square" rtlCol="0">
            <a:spAutoFit/>
          </a:bodyPr>
          <a:lstStyle/>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lvl="1"/>
            <a:endParaRPr lang="en-US" sz="2400" b="1" dirty="0"/>
          </a:p>
          <a:p>
            <a:pPr algn="just"/>
            <a:r>
              <a:rPr lang="en-US" sz="2400" b="1" dirty="0">
                <a:solidFill>
                  <a:srgbClr val="C00000"/>
                </a:solidFill>
              </a:rPr>
              <a:t>The “social media champion” approach </a:t>
            </a:r>
            <a:r>
              <a:rPr lang="en-US" sz="2400" b="1" dirty="0"/>
              <a:t>takes strategies to a more advanced level. A designated team is in charge of the organization’s overall social media presence. The team also creates an official social media policy and guidelines for the organization. Larger social media projects typically use this strategy. Unlike the predictive practitioner strategy, this approach does not confine social media use to a particular department and considers social media messages across various functions.</a:t>
            </a:r>
          </a:p>
        </p:txBody>
      </p:sp>
      <p:sp>
        <p:nvSpPr>
          <p:cNvPr id="8" name="TextBox 7">
            <a:extLst>
              <a:ext uri="{FF2B5EF4-FFF2-40B4-BE49-F238E27FC236}">
                <a16:creationId xmlns:a16="http://schemas.microsoft.com/office/drawing/2014/main" id="{8C94DF34-E0EF-6232-F02F-52CF6E636FC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9" name="TextBox 8">
            <a:extLst>
              <a:ext uri="{FF2B5EF4-FFF2-40B4-BE49-F238E27FC236}">
                <a16:creationId xmlns:a16="http://schemas.microsoft.com/office/drawing/2014/main" id="{ED9B3B69-9F84-D529-AA1D-1F374331ABE6}"/>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223938084"/>
      </p:ext>
    </p:extLst>
  </p:cSld>
  <p:clrMapOvr>
    <a:masterClrMapping/>
  </p:clrMapOvr>
  <mc:AlternateContent xmlns:mc="http://schemas.openxmlformats.org/markup-compatibility/2006" xmlns:p14="http://schemas.microsoft.com/office/powerpoint/2010/main">
    <mc:Choice Requires="p14">
      <p:transition p14:dur="10" advTm="43050"/>
    </mc:Choice>
    <mc:Fallback xmlns="">
      <p:transition advTm="4305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1979971"/>
            <a:ext cx="10229518" cy="4031873"/>
          </a:xfrm>
          <a:prstGeom prst="rect">
            <a:avLst/>
          </a:prstGeom>
          <a:noFill/>
        </p:spPr>
        <p:txBody>
          <a:bodyPr wrap="square" rtlCol="0">
            <a:spAutoFit/>
          </a:bodyPr>
          <a:lstStyle/>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algn="just"/>
            <a:r>
              <a:rPr lang="en-US" sz="2300" b="1" dirty="0">
                <a:solidFill>
                  <a:srgbClr val="C00000"/>
                </a:solidFill>
              </a:rPr>
              <a:t>The “social media transformer” strategy </a:t>
            </a:r>
            <a:r>
              <a:rPr lang="en-US" sz="2300" b="1" dirty="0"/>
              <a:t>targets both internal and external audiences by launching large-scale projects that involve multiple departments. As with the social media champion approach, a team is devoted to planning, creating, and launching the organization’s social media projects. However, these projects are usually larger and more advanced than those using the social media champion approach. This strategy specifically considers how social media can influence business strategy, brand, and culture.</a:t>
            </a:r>
          </a:p>
          <a:p>
            <a:pPr algn="just"/>
            <a:r>
              <a:rPr lang="en-US" sz="2300" b="1" dirty="0">
                <a:solidFill>
                  <a:srgbClr val="C00000"/>
                </a:solidFill>
              </a:rPr>
              <a:t>Organizations can use multiple approaches </a:t>
            </a:r>
            <a:r>
              <a:rPr lang="en-US" sz="2300" b="1" dirty="0"/>
              <a:t>when designing a social media message. What is important is that they carefully consider their approach before posting any content to social media platforms.</a:t>
            </a:r>
          </a:p>
        </p:txBody>
      </p:sp>
      <p:sp>
        <p:nvSpPr>
          <p:cNvPr id="8" name="TextBox 7">
            <a:extLst>
              <a:ext uri="{FF2B5EF4-FFF2-40B4-BE49-F238E27FC236}">
                <a16:creationId xmlns:a16="http://schemas.microsoft.com/office/drawing/2014/main" id="{AB3A7C85-1C09-0FB3-66AF-90D6A2B872F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9" name="TextBox 8">
            <a:extLst>
              <a:ext uri="{FF2B5EF4-FFF2-40B4-BE49-F238E27FC236}">
                <a16:creationId xmlns:a16="http://schemas.microsoft.com/office/drawing/2014/main" id="{E1FA42D3-3596-56AA-DDD9-B36940371F2C}"/>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762640743"/>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91681" y="209422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 Media Messages</a:t>
            </a:r>
          </a:p>
        </p:txBody>
      </p:sp>
      <p:pic>
        <p:nvPicPr>
          <p:cNvPr id="3" name="Picture 2" descr="A group of people talking&#10;&#10;Description automatically generated">
            <a:extLst>
              <a:ext uri="{FF2B5EF4-FFF2-40B4-BE49-F238E27FC236}">
                <a16:creationId xmlns:a16="http://schemas.microsoft.com/office/drawing/2014/main" id="{19365994-8633-6DAA-0113-987A60F217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9493" y="2912899"/>
            <a:ext cx="3693013" cy="3037801"/>
          </a:xfrm>
          <a:prstGeom prst="rect">
            <a:avLst/>
          </a:prstGeom>
        </p:spPr>
      </p:pic>
      <p:sp>
        <p:nvSpPr>
          <p:cNvPr id="4" name="TextBox 3">
            <a:extLst>
              <a:ext uri="{FF2B5EF4-FFF2-40B4-BE49-F238E27FC236}">
                <a16:creationId xmlns:a16="http://schemas.microsoft.com/office/drawing/2014/main" id="{FD0A96A9-CDF9-3297-F7E9-313372D8137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964101033"/>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5767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Creating Social Media Messages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91021" y="2284006"/>
            <a:ext cx="9975495" cy="3416320"/>
          </a:xfrm>
          <a:prstGeom prst="rect">
            <a:avLst/>
          </a:prstGeom>
          <a:noFill/>
        </p:spPr>
        <p:txBody>
          <a:bodyPr wrap="square" rtlCol="0">
            <a:spAutoFit/>
          </a:bodyPr>
          <a:lstStyle/>
          <a:p>
            <a:pPr algn="just"/>
            <a:r>
              <a:rPr lang="en-US" sz="2400" b="1" dirty="0"/>
              <a:t>The goal of creating social media messages is not only </a:t>
            </a:r>
            <a:r>
              <a:rPr lang="en-US" sz="2400" b="1" dirty="0">
                <a:solidFill>
                  <a:srgbClr val="C00000"/>
                </a:solidFill>
              </a:rPr>
              <a:t>to reach your audience</a:t>
            </a:r>
            <a:r>
              <a:rPr lang="en-US" sz="2400" b="1" dirty="0"/>
              <a:t>, but also </a:t>
            </a:r>
            <a:r>
              <a:rPr lang="en-US" sz="2400" b="1" dirty="0">
                <a:solidFill>
                  <a:srgbClr val="C00000"/>
                </a:solidFill>
              </a:rPr>
              <a:t>to achieve an intended effect</a:t>
            </a:r>
            <a:r>
              <a:rPr lang="en-US" sz="2400" b="1" dirty="0"/>
              <a:t>. </a:t>
            </a:r>
          </a:p>
          <a:p>
            <a:pPr algn="just"/>
            <a:r>
              <a:rPr lang="en-US" sz="2400" b="1" dirty="0"/>
              <a:t>Proper </a:t>
            </a:r>
            <a:r>
              <a:rPr lang="en-US" sz="2400" b="1" dirty="0">
                <a:solidFill>
                  <a:srgbClr val="C00000"/>
                </a:solidFill>
              </a:rPr>
              <a:t>grammar and punctuation </a:t>
            </a:r>
            <a:r>
              <a:rPr lang="en-US" sz="2400" b="1" dirty="0"/>
              <a:t>are important in social media writing, as is </a:t>
            </a:r>
            <a:r>
              <a:rPr lang="en-US" sz="2400" b="1" dirty="0">
                <a:solidFill>
                  <a:srgbClr val="C00000"/>
                </a:solidFill>
              </a:rPr>
              <a:t>accuracy</a:t>
            </a:r>
            <a:r>
              <a:rPr lang="en-US" sz="2400" b="1" dirty="0"/>
              <a:t>. </a:t>
            </a:r>
          </a:p>
          <a:p>
            <a:pPr algn="just"/>
            <a:r>
              <a:rPr lang="en-US" sz="2400" b="1" dirty="0"/>
              <a:t>A careless error could undermine the credibility of your brand. Here are a few other factors to consider when creating social media messages.</a:t>
            </a:r>
          </a:p>
          <a:p>
            <a:pPr marL="914400" lvl="1" indent="-457200">
              <a:buFont typeface="+mj-lt"/>
              <a:buAutoNum type="arabicPeriod"/>
            </a:pPr>
            <a:r>
              <a:rPr lang="en-US" sz="2400" b="1" i="1" dirty="0">
                <a:solidFill>
                  <a:srgbClr val="0070C0"/>
                </a:solidFill>
              </a:rPr>
              <a:t>Engagement, engagement, engagement</a:t>
            </a:r>
            <a:endParaRPr lang="en-US" sz="2400" b="1" dirty="0">
              <a:solidFill>
                <a:srgbClr val="0070C0"/>
              </a:solidFill>
            </a:endParaRPr>
          </a:p>
          <a:p>
            <a:pPr marL="914400" lvl="1" indent="-457200">
              <a:buFont typeface="+mj-lt"/>
              <a:buAutoNum type="arabicPeriod"/>
            </a:pPr>
            <a:r>
              <a:rPr lang="en-US" sz="2400" b="1" i="1" dirty="0">
                <a:solidFill>
                  <a:srgbClr val="0070C0"/>
                </a:solidFill>
              </a:rPr>
              <a:t>Consistency</a:t>
            </a:r>
            <a:endParaRPr lang="en-US" sz="2400" b="1" dirty="0">
              <a:solidFill>
                <a:srgbClr val="0070C0"/>
              </a:solidFill>
            </a:endParaRPr>
          </a:p>
          <a:p>
            <a:pPr marL="914400" lvl="1" indent="-457200">
              <a:buFont typeface="+mj-lt"/>
              <a:buAutoNum type="arabicPeriod"/>
            </a:pPr>
            <a:r>
              <a:rPr lang="en-US" sz="2400" b="1" i="1" dirty="0">
                <a:solidFill>
                  <a:srgbClr val="0070C0"/>
                </a:solidFill>
              </a:rPr>
              <a:t>Concise writing</a:t>
            </a:r>
            <a:endParaRPr lang="en-US" sz="2400" b="1" dirty="0">
              <a:solidFill>
                <a:srgbClr val="0070C0"/>
              </a:solidFill>
            </a:endParaRPr>
          </a:p>
        </p:txBody>
      </p:sp>
      <p:sp>
        <p:nvSpPr>
          <p:cNvPr id="8" name="TextBox 7">
            <a:extLst>
              <a:ext uri="{FF2B5EF4-FFF2-40B4-BE49-F238E27FC236}">
                <a16:creationId xmlns:a16="http://schemas.microsoft.com/office/drawing/2014/main" id="{06CB282C-CAA7-48F1-ED8D-678CA8FFF3A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3537555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Creating social media messages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986" y="1772306"/>
            <a:ext cx="10527994" cy="4339650"/>
          </a:xfrm>
          <a:prstGeom prst="rect">
            <a:avLst/>
          </a:prstGeom>
          <a:noFill/>
        </p:spPr>
        <p:txBody>
          <a:bodyPr wrap="square" rtlCol="0">
            <a:spAutoFit/>
          </a:bodyPr>
          <a:lstStyle/>
          <a:p>
            <a:r>
              <a:rPr lang="en-US" sz="2300" b="1" dirty="0">
                <a:solidFill>
                  <a:srgbClr val="C00000"/>
                </a:solidFill>
              </a:rPr>
              <a:t>		Engagement, engagement, engagement</a:t>
            </a:r>
            <a:endParaRPr lang="en-US" sz="2300" b="1" dirty="0"/>
          </a:p>
          <a:p>
            <a:pPr algn="just"/>
            <a:r>
              <a:rPr lang="en-US" sz="2300" b="1" dirty="0"/>
              <a:t>More than many forms of communication, </a:t>
            </a:r>
            <a:r>
              <a:rPr lang="en-US" sz="2300" b="1" dirty="0">
                <a:solidFill>
                  <a:srgbClr val="C00000"/>
                </a:solidFill>
              </a:rPr>
              <a:t>social media messages </a:t>
            </a:r>
            <a:r>
              <a:rPr lang="en-US" sz="2300" b="1" dirty="0"/>
              <a:t>need to </a:t>
            </a:r>
            <a:r>
              <a:rPr lang="en-US" sz="2300" b="1" dirty="0">
                <a:solidFill>
                  <a:srgbClr val="C00000"/>
                </a:solidFill>
              </a:rPr>
              <a:t>motivate the audience to engage with the content</a:t>
            </a:r>
            <a:r>
              <a:rPr lang="en-US" sz="2300" b="1" dirty="0"/>
              <a:t>. Several </a:t>
            </a:r>
            <a:r>
              <a:rPr lang="en-US" sz="2300" b="1" dirty="0">
                <a:solidFill>
                  <a:srgbClr val="C00000"/>
                </a:solidFill>
              </a:rPr>
              <a:t>strategies</a:t>
            </a:r>
            <a:r>
              <a:rPr lang="en-US" sz="2300" b="1" dirty="0"/>
              <a:t> can encourage engagement, </a:t>
            </a:r>
            <a:r>
              <a:rPr lang="en-US" sz="2300" b="1" dirty="0">
                <a:solidFill>
                  <a:srgbClr val="C00000"/>
                </a:solidFill>
              </a:rPr>
              <a:t>such as responding quickly to feedback </a:t>
            </a:r>
            <a:r>
              <a:rPr lang="en-US" sz="2300" b="1" dirty="0"/>
              <a:t>from audience members, </a:t>
            </a:r>
            <a:r>
              <a:rPr lang="en-US" sz="2300" b="1" dirty="0">
                <a:solidFill>
                  <a:srgbClr val="C00000"/>
                </a:solidFill>
              </a:rPr>
              <a:t>creating contests</a:t>
            </a:r>
            <a:r>
              <a:rPr lang="en-US" sz="2300" b="1" dirty="0"/>
              <a:t>, and </a:t>
            </a:r>
            <a:r>
              <a:rPr lang="en-US" sz="2300" b="1" dirty="0">
                <a:solidFill>
                  <a:srgbClr val="C00000"/>
                </a:solidFill>
              </a:rPr>
              <a:t>inviting the audience to respond to a question</a:t>
            </a:r>
            <a:r>
              <a:rPr lang="en-US" sz="2300" b="1" dirty="0"/>
              <a:t>. Including </a:t>
            </a:r>
            <a:r>
              <a:rPr lang="en-US" sz="2300" b="1" dirty="0">
                <a:solidFill>
                  <a:srgbClr val="C00000"/>
                </a:solidFill>
              </a:rPr>
              <a:t>photos and videos </a:t>
            </a:r>
            <a:r>
              <a:rPr lang="en-US" sz="2300" b="1" dirty="0"/>
              <a:t>in social media posts substantially increases engagement, as does </a:t>
            </a:r>
            <a:r>
              <a:rPr lang="en-US" sz="2300" b="1" dirty="0">
                <a:solidFill>
                  <a:srgbClr val="C00000"/>
                </a:solidFill>
              </a:rPr>
              <a:t>integrating trending topics</a:t>
            </a:r>
            <a:r>
              <a:rPr lang="en-US" sz="2300" b="1" dirty="0"/>
              <a:t>. </a:t>
            </a:r>
          </a:p>
          <a:p>
            <a:pPr algn="just"/>
            <a:r>
              <a:rPr lang="en-US" sz="2300" b="1" dirty="0"/>
              <a:t>This requires careful consideration and research that will pay off if the trending hashtags are chosen wisely. </a:t>
            </a:r>
          </a:p>
          <a:p>
            <a:pPr algn="just"/>
            <a:r>
              <a:rPr lang="en-US" sz="2300" b="1" dirty="0"/>
              <a:t>Hai Poke, a startup restaurant in Columbus, did this by tapping into the </a:t>
            </a:r>
            <a:r>
              <a:rPr lang="en-US" sz="2300" b="1" dirty="0" err="1"/>
              <a:t>Pokemon</a:t>
            </a:r>
            <a:r>
              <a:rPr lang="en-US" sz="2300" b="1" dirty="0"/>
              <a:t> Go craze in the summer of 2016. The restaurant launched a social media contest and created a fun, timely, interactive message.</a:t>
            </a:r>
          </a:p>
        </p:txBody>
      </p:sp>
      <p:sp>
        <p:nvSpPr>
          <p:cNvPr id="8" name="TextBox 7">
            <a:extLst>
              <a:ext uri="{FF2B5EF4-FFF2-40B4-BE49-F238E27FC236}">
                <a16:creationId xmlns:a16="http://schemas.microsoft.com/office/drawing/2014/main" id="{4E9ECEA9-76A3-C240-E216-B79D138759F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648423839"/>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in a suit holding a phone&#10;&#10;Description automatically generated">
            <a:extLst>
              <a:ext uri="{FF2B5EF4-FFF2-40B4-BE49-F238E27FC236}">
                <a16:creationId xmlns:a16="http://schemas.microsoft.com/office/drawing/2014/main" id="{A1FB08C3-5CA0-030B-B211-842698BAA144}"/>
              </a:ext>
            </a:extLst>
          </p:cNvPr>
          <p:cNvPicPr>
            <a:picLocks noChangeAspect="1"/>
          </p:cNvPicPr>
          <p:nvPr/>
        </p:nvPicPr>
        <p:blipFill>
          <a:blip r:embed="rId2">
            <a:extLst>
              <a:ext uri="{28A0092B-C50C-407E-A947-70E740481C1C}">
                <a14:useLocalDpi xmlns:a14="http://schemas.microsoft.com/office/drawing/2010/main" val="0"/>
              </a:ext>
            </a:extLst>
          </a:blip>
          <a:srcRect t="47666"/>
          <a:stretch>
            <a:fillRect/>
          </a:stretch>
        </p:blipFill>
        <p:spPr>
          <a:xfrm>
            <a:off x="6027420" y="2969260"/>
            <a:ext cx="5342502" cy="2948938"/>
          </a:xfrm>
          <a:prstGeom prst="rect">
            <a:avLst/>
          </a:prstGeom>
        </p:spPr>
      </p:pic>
      <p:sp>
        <p:nvSpPr>
          <p:cNvPr id="10" name="TextBox 9">
            <a:extLst>
              <a:ext uri="{FF2B5EF4-FFF2-40B4-BE49-F238E27FC236}">
                <a16:creationId xmlns:a16="http://schemas.microsoft.com/office/drawing/2014/main" id="{39161AFF-A40E-A332-8363-44C8218CA7CC}"/>
              </a:ext>
            </a:extLst>
          </p:cNvPr>
          <p:cNvSpPr txBox="1"/>
          <p:nvPr/>
        </p:nvSpPr>
        <p:spPr>
          <a:xfrm>
            <a:off x="1163490" y="2289199"/>
            <a:ext cx="3663081" cy="646331"/>
          </a:xfrm>
          <a:prstGeom prst="rect">
            <a:avLst/>
          </a:prstGeom>
          <a:noFill/>
        </p:spPr>
        <p:txBody>
          <a:bodyPr wrap="square">
            <a:spAutoFit/>
          </a:bodyPr>
          <a:lstStyle/>
          <a:p>
            <a:r>
              <a:rPr lang="en-US" b="1" dirty="0">
                <a:solidFill>
                  <a:schemeClr val="accent2"/>
                </a:solidFill>
              </a:rPr>
              <a:t>“Poké” social media campaign image from Hai Poké’s Facebook page.</a:t>
            </a:r>
          </a:p>
        </p:txBody>
      </p:sp>
      <p:sp>
        <p:nvSpPr>
          <p:cNvPr id="9" name="TextBox 8">
            <a:extLst>
              <a:ext uri="{FF2B5EF4-FFF2-40B4-BE49-F238E27FC236}">
                <a16:creationId xmlns:a16="http://schemas.microsoft.com/office/drawing/2014/main" id="{B0D058C6-6043-8608-40AE-025797297629}"/>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Creating social media messages</a:t>
            </a:r>
          </a:p>
        </p:txBody>
      </p:sp>
      <p:sp>
        <p:nvSpPr>
          <p:cNvPr id="11" name="TextBox 10">
            <a:extLst>
              <a:ext uri="{FF2B5EF4-FFF2-40B4-BE49-F238E27FC236}">
                <a16:creationId xmlns:a16="http://schemas.microsoft.com/office/drawing/2014/main" id="{4664D289-474B-C484-1EA7-BFF5020884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pic>
        <p:nvPicPr>
          <p:cNvPr id="12" name="Picture 11" descr="A person in a suit holding a phone&#10;&#10;Description automatically generated">
            <a:extLst>
              <a:ext uri="{FF2B5EF4-FFF2-40B4-BE49-F238E27FC236}">
                <a16:creationId xmlns:a16="http://schemas.microsoft.com/office/drawing/2014/main" id="{A70F7DD1-410B-3384-F3CF-DA9A0857168B}"/>
              </a:ext>
            </a:extLst>
          </p:cNvPr>
          <p:cNvPicPr>
            <a:picLocks noChangeAspect="1"/>
          </p:cNvPicPr>
          <p:nvPr/>
        </p:nvPicPr>
        <p:blipFill>
          <a:blip r:embed="rId2">
            <a:extLst>
              <a:ext uri="{28A0092B-C50C-407E-A947-70E740481C1C}">
                <a14:useLocalDpi xmlns:a14="http://schemas.microsoft.com/office/drawing/2010/main" val="0"/>
              </a:ext>
            </a:extLst>
          </a:blip>
          <a:srcRect b="50423"/>
          <a:stretch>
            <a:fillRect/>
          </a:stretch>
        </p:blipFill>
        <p:spPr>
          <a:xfrm>
            <a:off x="731852" y="3090328"/>
            <a:ext cx="5342502" cy="2793580"/>
          </a:xfrm>
          <a:prstGeom prst="rect">
            <a:avLst/>
          </a:prstGeom>
        </p:spPr>
      </p:pic>
    </p:spTree>
    <p:extLst>
      <p:ext uri="{BB962C8B-B14F-4D97-AF65-F5344CB8AC3E}">
        <p14:creationId xmlns:p14="http://schemas.microsoft.com/office/powerpoint/2010/main" val="1889406566"/>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48171" y="2149811"/>
            <a:ext cx="9975495" cy="3108543"/>
          </a:xfrm>
          <a:prstGeom prst="rect">
            <a:avLst/>
          </a:prstGeom>
          <a:noFill/>
        </p:spPr>
        <p:txBody>
          <a:bodyPr wrap="square" rtlCol="0">
            <a:spAutoFit/>
          </a:bodyPr>
          <a:lstStyle/>
          <a:p>
            <a:pPr algn="just"/>
            <a:r>
              <a:rPr lang="en-US" sz="2800" b="1" dirty="0">
                <a:solidFill>
                  <a:srgbClr val="C00000"/>
                </a:solidFill>
              </a:rPr>
              <a:t>Consistency</a:t>
            </a:r>
          </a:p>
          <a:p>
            <a:pPr algn="just"/>
            <a:endParaRPr lang="en-US" sz="2800" b="1" dirty="0">
              <a:solidFill>
                <a:srgbClr val="C00000"/>
              </a:solidFill>
            </a:endParaRPr>
          </a:p>
          <a:p>
            <a:pPr algn="just"/>
            <a:r>
              <a:rPr lang="en-US" sz="2800" b="1" dirty="0"/>
              <a:t>The </a:t>
            </a:r>
            <a:r>
              <a:rPr lang="en-US" sz="2800" b="1" dirty="0">
                <a:solidFill>
                  <a:srgbClr val="C00000"/>
                </a:solidFill>
              </a:rPr>
              <a:t>core message </a:t>
            </a:r>
            <a:r>
              <a:rPr lang="en-US" sz="2800" b="1" dirty="0"/>
              <a:t>needs to be articulated </a:t>
            </a:r>
            <a:r>
              <a:rPr lang="en-US" sz="2800" b="1" dirty="0">
                <a:solidFill>
                  <a:srgbClr val="C00000"/>
                </a:solidFill>
              </a:rPr>
              <a:t>across all social media platforms </a:t>
            </a:r>
            <a:r>
              <a:rPr lang="en-US" sz="2800" b="1" dirty="0"/>
              <a:t>in a </a:t>
            </a:r>
            <a:r>
              <a:rPr lang="en-US" sz="2800" b="1" dirty="0">
                <a:solidFill>
                  <a:srgbClr val="C00000"/>
                </a:solidFill>
              </a:rPr>
              <a:t>consistent way </a:t>
            </a:r>
            <a:r>
              <a:rPr lang="en-US" sz="2800" b="1" dirty="0"/>
              <a:t>that conveys </a:t>
            </a:r>
            <a:r>
              <a:rPr lang="en-US" sz="2800" b="1" dirty="0">
                <a:solidFill>
                  <a:srgbClr val="C00000"/>
                </a:solidFill>
              </a:rPr>
              <a:t>a unified voice</a:t>
            </a:r>
            <a:r>
              <a:rPr lang="en-US" sz="2800" b="1" dirty="0"/>
              <a:t>. </a:t>
            </a:r>
          </a:p>
          <a:p>
            <a:pPr algn="just"/>
            <a:endParaRPr lang="en-US" sz="2800" b="1" dirty="0"/>
          </a:p>
          <a:p>
            <a:pPr algn="just"/>
            <a:r>
              <a:rPr lang="en-US" sz="2800" b="1" dirty="0"/>
              <a:t>The message also needs to </a:t>
            </a:r>
            <a:r>
              <a:rPr lang="en-US" sz="2800" b="1" dirty="0">
                <a:solidFill>
                  <a:srgbClr val="C00000"/>
                </a:solidFill>
              </a:rPr>
              <a:t>reflect the brand image</a:t>
            </a:r>
            <a:r>
              <a:rPr lang="en-US" sz="2800" b="1" dirty="0"/>
              <a:t>; in other words, it should </a:t>
            </a:r>
            <a:r>
              <a:rPr lang="en-US" sz="2800" b="1" dirty="0">
                <a:solidFill>
                  <a:srgbClr val="C00000"/>
                </a:solidFill>
              </a:rPr>
              <a:t>reinforce the brand “feel” or personality</a:t>
            </a:r>
            <a:r>
              <a:rPr lang="en-US" sz="2800" b="1" dirty="0"/>
              <a:t>. </a:t>
            </a:r>
          </a:p>
        </p:txBody>
      </p:sp>
      <p:sp>
        <p:nvSpPr>
          <p:cNvPr id="9" name="TextBox 8">
            <a:extLst>
              <a:ext uri="{FF2B5EF4-FFF2-40B4-BE49-F238E27FC236}">
                <a16:creationId xmlns:a16="http://schemas.microsoft.com/office/drawing/2014/main" id="{624B407F-A859-C619-65EF-3A348778EF54}"/>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Creating social media messages</a:t>
            </a:r>
          </a:p>
        </p:txBody>
      </p:sp>
      <p:sp>
        <p:nvSpPr>
          <p:cNvPr id="10" name="TextBox 9">
            <a:extLst>
              <a:ext uri="{FF2B5EF4-FFF2-40B4-BE49-F238E27FC236}">
                <a16:creationId xmlns:a16="http://schemas.microsoft.com/office/drawing/2014/main" id="{390DFB32-999F-9C53-15E5-274997F5BFA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795130963"/>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073596"/>
            <a:ext cx="9975495" cy="3970318"/>
          </a:xfrm>
          <a:prstGeom prst="rect">
            <a:avLst/>
          </a:prstGeom>
          <a:noFill/>
        </p:spPr>
        <p:txBody>
          <a:bodyPr wrap="square" rtlCol="0">
            <a:spAutoFit/>
          </a:bodyPr>
          <a:lstStyle/>
          <a:p>
            <a:pPr algn="just"/>
            <a:r>
              <a:rPr lang="en-US" sz="2800" b="1" dirty="0">
                <a:solidFill>
                  <a:srgbClr val="C00000"/>
                </a:solidFill>
              </a:rPr>
              <a:t>Concise writing</a:t>
            </a:r>
            <a:endParaRPr lang="en-US" sz="2800" b="1" dirty="0"/>
          </a:p>
          <a:p>
            <a:pPr algn="just"/>
            <a:r>
              <a:rPr lang="en-US" sz="2800" b="1" dirty="0"/>
              <a:t>Similar to news writing, social media writing is straightforward. Because you’re competing against countless other messages in the social media sphere, you do not have much time and space to capture the audience’s attention. </a:t>
            </a:r>
          </a:p>
          <a:p>
            <a:pPr algn="just"/>
            <a:r>
              <a:rPr lang="en-US" sz="2800" b="1" dirty="0"/>
              <a:t>This is especially the case with Twitter, with its current 140-character limit. You have to think carefully not only about what the message will say but how to say it in a concise manner that has the intended effect.</a:t>
            </a:r>
          </a:p>
        </p:txBody>
      </p:sp>
      <p:sp>
        <p:nvSpPr>
          <p:cNvPr id="8" name="TextBox 7">
            <a:extLst>
              <a:ext uri="{FF2B5EF4-FFF2-40B4-BE49-F238E27FC236}">
                <a16:creationId xmlns:a16="http://schemas.microsoft.com/office/drawing/2014/main" id="{50D34F65-3608-B5EA-C0AB-C17F739A777D}"/>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Creating social media messages</a:t>
            </a:r>
          </a:p>
        </p:txBody>
      </p:sp>
      <p:sp>
        <p:nvSpPr>
          <p:cNvPr id="9" name="TextBox 8">
            <a:extLst>
              <a:ext uri="{FF2B5EF4-FFF2-40B4-BE49-F238E27FC236}">
                <a16:creationId xmlns:a16="http://schemas.microsoft.com/office/drawing/2014/main" id="{04EA5FEA-2373-8E36-E15B-AE8A1F6741F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5305599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98462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a plan</a:t>
            </a:r>
          </a:p>
        </p:txBody>
      </p:sp>
      <p:pic>
        <p:nvPicPr>
          <p:cNvPr id="3" name="Picture 2" descr="A picture containing text, screenshot, font, cartoon&#10;&#10;Description automatically generated">
            <a:extLst>
              <a:ext uri="{FF2B5EF4-FFF2-40B4-BE49-F238E27FC236}">
                <a16:creationId xmlns:a16="http://schemas.microsoft.com/office/drawing/2014/main" id="{C2D336A2-6E19-BE26-2C83-9102D503AD27}"/>
              </a:ext>
            </a:extLst>
          </p:cNvPr>
          <p:cNvPicPr>
            <a:picLocks noChangeAspect="1"/>
          </p:cNvPicPr>
          <p:nvPr/>
        </p:nvPicPr>
        <p:blipFill rotWithShape="1">
          <a:blip r:embed="rId2">
            <a:extLst>
              <a:ext uri="{28A0092B-C50C-407E-A947-70E740481C1C}">
                <a14:useLocalDpi xmlns:a14="http://schemas.microsoft.com/office/drawing/2010/main" val="0"/>
              </a:ext>
            </a:extLst>
          </a:blip>
          <a:srcRect t="31979"/>
          <a:stretch/>
        </p:blipFill>
        <p:spPr>
          <a:xfrm>
            <a:off x="3500572" y="2865956"/>
            <a:ext cx="5107342" cy="2992582"/>
          </a:xfrm>
          <a:prstGeom prst="rect">
            <a:avLst/>
          </a:prstGeom>
        </p:spPr>
      </p:pic>
      <p:sp>
        <p:nvSpPr>
          <p:cNvPr id="5" name="TextBox 4">
            <a:extLst>
              <a:ext uri="{FF2B5EF4-FFF2-40B4-BE49-F238E27FC236}">
                <a16:creationId xmlns:a16="http://schemas.microsoft.com/office/drawing/2014/main" id="{F09D4A06-7B3D-A82D-3A24-FB0DA29E6EB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78433301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0867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68211" y="2126634"/>
            <a:ext cx="9975495" cy="3539430"/>
          </a:xfrm>
          <a:prstGeom prst="rect">
            <a:avLst/>
          </a:prstGeom>
          <a:noFill/>
        </p:spPr>
        <p:txBody>
          <a:bodyPr wrap="square" rtlCol="0">
            <a:spAutoFit/>
          </a:bodyPr>
          <a:lstStyle/>
          <a:p>
            <a:r>
              <a:rPr lang="en-US" sz="2800" b="1" dirty="0">
                <a:solidFill>
                  <a:srgbClr val="C00000"/>
                </a:solidFill>
              </a:rPr>
              <a:t>Develop an Integrated Crisis Communications Plan</a:t>
            </a:r>
          </a:p>
          <a:p>
            <a:endParaRPr lang="en-US" sz="2800" b="1" dirty="0">
              <a:solidFill>
                <a:srgbClr val="C00000"/>
              </a:solidFill>
            </a:endParaRPr>
          </a:p>
          <a:p>
            <a:pPr marL="1258888" indent="-457200">
              <a:buAutoNum type="arabicPeriod"/>
            </a:pPr>
            <a:r>
              <a:rPr lang="en-US" sz="2800" b="1" dirty="0"/>
              <a:t>Create a crisis communications team</a:t>
            </a:r>
          </a:p>
          <a:p>
            <a:pPr marL="1258888" indent="-457200">
              <a:buFontTx/>
              <a:buAutoNum type="arabicPeriod"/>
            </a:pPr>
            <a:r>
              <a:rPr lang="en-US" sz="2800" b="1" dirty="0"/>
              <a:t>Be prepared for different crisis scenarios</a:t>
            </a:r>
          </a:p>
          <a:p>
            <a:pPr marL="1258888" indent="-457200">
              <a:buFontTx/>
              <a:buAutoNum type="arabicPeriod"/>
            </a:pPr>
            <a:r>
              <a:rPr lang="en-US" sz="2800" b="1" dirty="0"/>
              <a:t>Develop your crisis assessment criteria</a:t>
            </a:r>
          </a:p>
          <a:p>
            <a:pPr marL="1258888" indent="-457200">
              <a:buFontTx/>
              <a:buAutoNum type="arabicPeriod"/>
            </a:pPr>
            <a:r>
              <a:rPr lang="en-US" sz="2800" b="1" dirty="0"/>
              <a:t>List communication and notification steps</a:t>
            </a:r>
          </a:p>
          <a:p>
            <a:pPr marL="1258888" indent="-457200">
              <a:buFontTx/>
              <a:buAutoNum type="arabicPeriod"/>
            </a:pPr>
            <a:r>
              <a:rPr lang="en-US" sz="2800" b="1" dirty="0"/>
              <a:t>Determine account access, policies and procedures</a:t>
            </a:r>
          </a:p>
          <a:p>
            <a:pPr marL="1258888" indent="-457200">
              <a:buFontTx/>
              <a:buAutoNum type="arabicPeriod"/>
            </a:pPr>
            <a:r>
              <a:rPr lang="en-US" sz="2800" b="1" dirty="0"/>
              <a:t>Get team and leadership buy-in for your plan</a:t>
            </a:r>
          </a:p>
        </p:txBody>
      </p:sp>
      <p:sp>
        <p:nvSpPr>
          <p:cNvPr id="9" name="TextBox 8">
            <a:extLst>
              <a:ext uri="{FF2B5EF4-FFF2-40B4-BE49-F238E27FC236}">
                <a16:creationId xmlns:a16="http://schemas.microsoft.com/office/drawing/2014/main" id="{1880D8D0-2CD3-E8EA-31EB-106460B0BE4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638063948"/>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06177" y="1200310"/>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16701" y="2079997"/>
            <a:ext cx="10284699" cy="3877985"/>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t>Crisis communications team leader (CCTL):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coordinator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sp>
        <p:nvSpPr>
          <p:cNvPr id="8" name="TextBox 7">
            <a:extLst>
              <a:ext uri="{FF2B5EF4-FFF2-40B4-BE49-F238E27FC236}">
                <a16:creationId xmlns:a16="http://schemas.microsoft.com/office/drawing/2014/main" id="{62CA7B17-04D9-2465-F64B-54CA1139F74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9196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5251" y="1829771"/>
            <a:ext cx="10639029" cy="4241930"/>
          </a:xfrm>
          <a:prstGeom prst="rect">
            <a:avLst/>
          </a:prstGeom>
          <a:noFill/>
        </p:spPr>
        <p:txBody>
          <a:bodyPr wrap="square" rtlCol="0">
            <a:spAutoFit/>
          </a:bodyPr>
          <a:lstStyle/>
          <a:p>
            <a:r>
              <a:rPr lang="ar-EG" sz="2400" b="1" dirty="0">
                <a:solidFill>
                  <a:srgbClr val="C00000"/>
                </a:solidFill>
              </a:rPr>
              <a:t>		</a:t>
            </a:r>
            <a:r>
              <a:rPr lang="en-US" sz="2400" b="1" dirty="0">
                <a:solidFill>
                  <a:srgbClr val="C00000"/>
                </a:solidFill>
              </a:rPr>
              <a:t>Develop an Integrated Crisis Communications Plan</a:t>
            </a:r>
          </a:p>
          <a:p>
            <a:pPr marL="457200" indent="-457200">
              <a:buAutoNum type="arabicPeriod"/>
            </a:pPr>
            <a:r>
              <a:rPr lang="en-US" sz="2400" b="1" dirty="0"/>
              <a:t>Create a crisis communications team (Cont’d)</a:t>
            </a:r>
          </a:p>
          <a:p>
            <a:pPr marL="342900" indent="-342900" algn="just">
              <a:buFont typeface="Arial" panose="020B0604020202020204" pitchFamily="34" charset="0"/>
              <a:buChar char="•"/>
            </a:pPr>
            <a:r>
              <a:rPr lang="en-US" sz="2200" b="1" dirty="0"/>
              <a:t>Final approver: </a:t>
            </a:r>
            <a:r>
              <a:rPr lang="en-US" sz="2200" dirty="0"/>
              <a:t>This person is a high-ranking executive and will provide final approval on all publicly disseminated information. They will also act as a spokesperson when necessary, whether in media statements or social content </a:t>
            </a:r>
            <a:r>
              <a:rPr lang="en-US" sz="2200" b="1" dirty="0"/>
              <a:t>that’s part of your response.</a:t>
            </a:r>
          </a:p>
          <a:p>
            <a:pPr marL="342900" indent="-342900" algn="just">
              <a:buFont typeface="Arial" panose="020B0604020202020204" pitchFamily="34" charset="0"/>
              <a:buChar char="•"/>
            </a:pPr>
            <a:r>
              <a:rPr lang="en-US" sz="2200" b="1" dirty="0"/>
              <a:t>Legal counsel: </a:t>
            </a:r>
            <a:r>
              <a:rPr lang="en-US" sz="2200" dirty="0"/>
              <a:t>This team member’s role is straightforward—they provide legal advice on communication strategies and the business impact of a given situation, and they approve formal company statements and/or the company’s messaging.</a:t>
            </a:r>
          </a:p>
          <a:p>
            <a:pPr marL="342900" indent="-342900" algn="just">
              <a:buFont typeface="Arial" panose="020B0604020202020204" pitchFamily="34" charset="0"/>
              <a:buChar char="•"/>
            </a:pPr>
            <a:r>
              <a:rPr lang="en-US" sz="2200" b="1" dirty="0"/>
              <a:t>IT and/or security: </a:t>
            </a:r>
            <a:r>
              <a:rPr lang="en-US" sz="2200" dirty="0"/>
              <a:t>This person will coordinate any technology needed to manage the situation and lead the investigation of any physical security issues.</a:t>
            </a:r>
          </a:p>
          <a:p>
            <a:pPr algn="just">
              <a:lnSpc>
                <a:spcPts val="1800"/>
              </a:lnSpc>
            </a:pPr>
            <a:r>
              <a:rPr lang="en-US" sz="2000" b="1" i="1" dirty="0">
                <a:solidFill>
                  <a:srgbClr val="7030A0"/>
                </a:solidFill>
              </a:rPr>
              <a:t>Of course, add other roles or executives from other functions as it applies to your organization. Your plan should include each team member’s name, role, contact information (work and home/personal) and who will serve as a backup if they are unavailable.</a:t>
            </a:r>
          </a:p>
        </p:txBody>
      </p:sp>
      <p:sp>
        <p:nvSpPr>
          <p:cNvPr id="8" name="TextBox 7">
            <a:extLst>
              <a:ext uri="{FF2B5EF4-FFF2-40B4-BE49-F238E27FC236}">
                <a16:creationId xmlns:a16="http://schemas.microsoft.com/office/drawing/2014/main" id="{A2AFDBED-041D-8F91-F92E-D1FDC93BDB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81968466"/>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83317" y="1231288"/>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3821" y="2013455"/>
            <a:ext cx="10593309" cy="3939540"/>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sp>
        <p:nvSpPr>
          <p:cNvPr id="8" name="TextBox 7">
            <a:extLst>
              <a:ext uri="{FF2B5EF4-FFF2-40B4-BE49-F238E27FC236}">
                <a16:creationId xmlns:a16="http://schemas.microsoft.com/office/drawing/2014/main" id="{35E51C53-BABA-A527-C5C8-47535B6AFFF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87458"/>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11862" y="1755952"/>
            <a:ext cx="10400968" cy="4278094"/>
          </a:xfrm>
          <a:prstGeom prst="rect">
            <a:avLst/>
          </a:prstGeom>
          <a:noFill/>
        </p:spPr>
        <p:txBody>
          <a:bodyPr wrap="square" rtlCol="0">
            <a:spAutoFit/>
          </a:bodyPr>
          <a:lstStyle/>
          <a:p>
            <a:r>
              <a:rPr lang="ar-EG" sz="2400" b="1" dirty="0">
                <a:solidFill>
                  <a:srgbClr val="C00000"/>
                </a:solidFill>
              </a:rPr>
              <a:t>		</a:t>
            </a:r>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Here’s an example of how you might list this information.</a:t>
            </a:r>
          </a:p>
          <a:p>
            <a:pPr algn="just"/>
            <a:r>
              <a:rPr lang="en-US" sz="2200" b="1" dirty="0">
                <a:solidFill>
                  <a:srgbClr val="00B0F0"/>
                </a:solidFill>
              </a:rPr>
              <a:t>Type of crisis: Business reputation</a:t>
            </a:r>
          </a:p>
          <a:p>
            <a:pPr marL="628650" indent="-342900" algn="just">
              <a:buFont typeface="Arial" panose="020B0604020202020204" pitchFamily="34" charset="0"/>
              <a:buChar char="•"/>
              <a:tabLst>
                <a:tab pos="569913" algn="l"/>
              </a:tabLst>
            </a:pPr>
            <a:r>
              <a:rPr lang="en-US" sz="2000" b="1" dirty="0">
                <a:solidFill>
                  <a:srgbClr val="C00000"/>
                </a:solidFill>
              </a:rPr>
              <a:t>Major product recall, failure or safety issue</a:t>
            </a:r>
          </a:p>
          <a:p>
            <a:pPr marL="628650" indent="-342900" algn="just">
              <a:tabLst>
                <a:tab pos="569913" algn="l"/>
              </a:tabLst>
            </a:pPr>
            <a:r>
              <a:rPr lang="en-US" sz="2000" b="1" dirty="0"/>
              <a:t>       	 Point person: CEO, chief product officer or head of product development for that line of business</a:t>
            </a:r>
          </a:p>
          <a:p>
            <a:pPr marL="628650" indent="-342900" algn="just">
              <a:buFont typeface="Arial" panose="020B0604020202020204" pitchFamily="34" charset="0"/>
              <a:buChar char="•"/>
              <a:tabLst>
                <a:tab pos="569913" algn="l"/>
              </a:tabLst>
            </a:pPr>
            <a:r>
              <a:rPr lang="en-US" sz="2000" b="1" dirty="0">
                <a:solidFill>
                  <a:srgbClr val="C00000"/>
                </a:solidFill>
              </a:rPr>
              <a:t>Leak of confidential information</a:t>
            </a:r>
          </a:p>
          <a:p>
            <a:pPr marL="628650" indent="-342900" algn="just">
              <a:tabLst>
                <a:tab pos="569913" algn="l"/>
              </a:tabLst>
            </a:pPr>
            <a:r>
              <a:rPr lang="en-US" sz="2000" b="1" dirty="0"/>
              <a:t>        	Point person: CEO or officer responsible for the relevant area of the business</a:t>
            </a:r>
          </a:p>
          <a:p>
            <a:pPr marL="628650" indent="-342900" algn="just">
              <a:buFont typeface="Arial" panose="020B0604020202020204" pitchFamily="34" charset="0"/>
              <a:buChar char="•"/>
              <a:tabLst>
                <a:tab pos="569913" algn="l"/>
              </a:tabLst>
            </a:pPr>
            <a:r>
              <a:rPr lang="en-US" sz="2000" b="1" dirty="0">
                <a:solidFill>
                  <a:srgbClr val="C00000"/>
                </a:solidFill>
              </a:rPr>
              <a:t>Controversial statements </a:t>
            </a:r>
            <a:r>
              <a:rPr lang="en-US" sz="2000" b="1" dirty="0"/>
              <a:t>by leadership or employee (on social media or elsewhere)</a:t>
            </a:r>
          </a:p>
          <a:p>
            <a:pPr marL="628650" indent="-342900" algn="just">
              <a:tabLst>
                <a:tab pos="569913" algn="l"/>
              </a:tabLst>
            </a:pPr>
            <a:r>
              <a:rPr lang="en-US" sz="2000" b="1" dirty="0"/>
              <a:t>       	 Point person: CEO if C-level; CMO or head of communications otherwise</a:t>
            </a:r>
          </a:p>
          <a:p>
            <a:pPr marL="628650" indent="-342900" algn="just">
              <a:buFont typeface="Arial" panose="020B0604020202020204" pitchFamily="34" charset="0"/>
              <a:buChar char="•"/>
              <a:tabLst>
                <a:tab pos="569913" algn="l"/>
              </a:tabLst>
            </a:pPr>
            <a:r>
              <a:rPr lang="en-US" sz="2000" b="1" dirty="0">
                <a:solidFill>
                  <a:srgbClr val="C00000"/>
                </a:solidFill>
              </a:rPr>
              <a:t>Offensive social media message </a:t>
            </a:r>
            <a:r>
              <a:rPr lang="en-US" sz="2000" b="1" dirty="0"/>
              <a:t>posted from brand account</a:t>
            </a:r>
          </a:p>
          <a:p>
            <a:pPr marL="628650" indent="-342900" algn="just">
              <a:tabLst>
                <a:tab pos="569913" algn="l"/>
              </a:tabLst>
            </a:pPr>
            <a:r>
              <a:rPr lang="en-US" sz="2000" b="1" dirty="0"/>
              <a:t>       	 Point person: CMO or head of communications</a:t>
            </a:r>
          </a:p>
        </p:txBody>
      </p:sp>
      <p:sp>
        <p:nvSpPr>
          <p:cNvPr id="8" name="TextBox 7">
            <a:extLst>
              <a:ext uri="{FF2B5EF4-FFF2-40B4-BE49-F238E27FC236}">
                <a16:creationId xmlns:a16="http://schemas.microsoft.com/office/drawing/2014/main" id="{9FDB5952-AC8F-A233-02D3-61D1355AE4D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34365490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94747" y="123945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94742" y="2016764"/>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Consider creating </a:t>
            </a:r>
            <a:r>
              <a:rPr lang="en-US" sz="2200" b="1" dirty="0">
                <a:solidFill>
                  <a:srgbClr val="C00000"/>
                </a:solidFill>
              </a:rPr>
              <a:t>templates for social media posts </a:t>
            </a:r>
            <a:r>
              <a:rPr lang="en-US" sz="2200" b="1" dirty="0"/>
              <a:t>you can use and adjust for each scenario. </a:t>
            </a:r>
            <a:r>
              <a:rPr lang="en-US" sz="2200" b="1" dirty="0">
                <a:solidFill>
                  <a:srgbClr val="C00000"/>
                </a:solidFill>
              </a:rPr>
              <a:t>Speed</a:t>
            </a:r>
            <a:r>
              <a:rPr lang="en-US" sz="2200" b="1" dirty="0"/>
              <a:t> is everything when it comes to communicating in a crisis. You don’t have to have all the information yet to put out a post that says, “We are currently investigating and will share more information as soon as we know more.” Brands that wait too long to respond to a crisis, or say nothing at all, appear indifferent or as if they have something to hide.</a:t>
            </a:r>
          </a:p>
          <a:p>
            <a:pPr algn="just"/>
            <a:endParaRPr lang="en-US" sz="2200" b="1" dirty="0"/>
          </a:p>
          <a:p>
            <a:pPr algn="just"/>
            <a:r>
              <a:rPr lang="en-US" sz="2200" b="1" dirty="0"/>
              <a:t>While crisis scenario planning may not be a pleasant exercise, doing it when your business isn’t at risk will give you one less worry in the event of an incident.</a:t>
            </a:r>
            <a:endParaRPr lang="en-US" sz="2000" b="1" dirty="0"/>
          </a:p>
        </p:txBody>
      </p:sp>
      <p:sp>
        <p:nvSpPr>
          <p:cNvPr id="8" name="TextBox 7">
            <a:extLst>
              <a:ext uri="{FF2B5EF4-FFF2-40B4-BE49-F238E27FC236}">
                <a16:creationId xmlns:a16="http://schemas.microsoft.com/office/drawing/2014/main" id="{1EF8C9CA-80B4-2AB8-60A6-7FB90348B1C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423542106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8252" y="2015934"/>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a:t>
            </a:r>
            <a:endParaRPr lang="en-US" sz="2200" b="1" dirty="0"/>
          </a:p>
          <a:p>
            <a:pPr algn="just"/>
            <a:r>
              <a:rPr lang="en-US" sz="2200" b="1" dirty="0"/>
              <a:t>The first step in managing a crisis is understanding </a:t>
            </a:r>
            <a:r>
              <a:rPr lang="en-US" sz="2200" b="1" dirty="0">
                <a:solidFill>
                  <a:srgbClr val="C00000"/>
                </a:solidFill>
              </a:rPr>
              <a:t>what happened and the severity </a:t>
            </a:r>
            <a:r>
              <a:rPr lang="en-US" sz="2200" b="1" dirty="0"/>
              <a:t>of the issue. Include a </a:t>
            </a:r>
            <a:r>
              <a:rPr lang="en-US" sz="2200" b="1" dirty="0">
                <a:solidFill>
                  <a:srgbClr val="C00000"/>
                </a:solidFill>
              </a:rPr>
              <a:t>list of crisis levels </a:t>
            </a:r>
            <a:r>
              <a:rPr lang="en-US" sz="2200" b="1" dirty="0"/>
              <a:t>and characteristics in your plan to help your team quickly ascertain the </a:t>
            </a:r>
            <a:r>
              <a:rPr lang="en-US" sz="2200" b="1" dirty="0">
                <a:solidFill>
                  <a:srgbClr val="C00000"/>
                </a:solidFill>
              </a:rPr>
              <a:t>appropriate level </a:t>
            </a:r>
            <a:r>
              <a:rPr lang="en-US" sz="2200" b="1" dirty="0"/>
              <a:t>of response when a crisis arises.</a:t>
            </a:r>
          </a:p>
          <a:p>
            <a:pPr algn="just"/>
            <a:endParaRPr lang="en-US" sz="2200" b="1" dirty="0"/>
          </a:p>
          <a:p>
            <a:pPr algn="just"/>
            <a:r>
              <a:rPr lang="en-US" sz="2200" b="1" dirty="0"/>
              <a:t>You might assign crisis severity levels ranging from level one (something that attracts very little attention) to level five (something that disrupts business and/or is an international news story). With this guidance, you can begin any crisis communications response planning by gathering the following information. This allows your crisis team leader to quickly identify the appropriate level and response.</a:t>
            </a:r>
            <a:endParaRPr lang="en-US" sz="2000" b="1" dirty="0"/>
          </a:p>
        </p:txBody>
      </p:sp>
      <p:sp>
        <p:nvSpPr>
          <p:cNvPr id="8" name="TextBox 7">
            <a:extLst>
              <a:ext uri="{FF2B5EF4-FFF2-40B4-BE49-F238E27FC236}">
                <a16:creationId xmlns:a16="http://schemas.microsoft.com/office/drawing/2014/main" id="{627FD60D-5DAA-B410-C0F8-118979B23B6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1547319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22713"/>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8252" y="1784564"/>
            <a:ext cx="9975495" cy="4260141"/>
          </a:xfrm>
          <a:prstGeom prst="rect">
            <a:avLst/>
          </a:prstGeom>
          <a:noFill/>
        </p:spPr>
        <p:txBody>
          <a:bodyPr wrap="square" rtlCol="0">
            <a:spAutoFit/>
          </a:bodyPr>
          <a:lstStyle/>
          <a:p>
            <a:pPr>
              <a:lnSpc>
                <a:spcPts val="2500"/>
              </a:lnSpc>
            </a:pPr>
            <a:r>
              <a:rPr lang="ar-EG" sz="2400" b="1" dirty="0">
                <a:solidFill>
                  <a:srgbClr val="C00000"/>
                </a:solidFill>
              </a:rPr>
              <a:t>	    </a:t>
            </a:r>
            <a:r>
              <a:rPr lang="en-US" sz="2400" b="1" dirty="0">
                <a:solidFill>
                  <a:srgbClr val="C00000"/>
                </a:solidFill>
              </a:rPr>
              <a:t>Develop an Integrated Crisis Communications Plan</a:t>
            </a:r>
          </a:p>
          <a:p>
            <a:pPr>
              <a:lnSpc>
                <a:spcPts val="2500"/>
              </a:lnSpc>
            </a:pPr>
            <a:r>
              <a:rPr lang="en-US" sz="2400" b="1" dirty="0"/>
              <a:t>3. Develop your crisis assessment criteria </a:t>
            </a:r>
            <a:r>
              <a:rPr lang="en-US" sz="2000" b="1" dirty="0"/>
              <a:t>(Cont’d)</a:t>
            </a:r>
            <a:endParaRPr lang="en-US" sz="2200" b="1" dirty="0"/>
          </a:p>
          <a:p>
            <a:pPr marL="800100" lvl="1" indent="-342900" algn="just">
              <a:lnSpc>
                <a:spcPts val="2500"/>
              </a:lnSpc>
              <a:buFont typeface="Arial" panose="020B0604020202020204" pitchFamily="34" charset="0"/>
              <a:buChar char="•"/>
            </a:pPr>
            <a:r>
              <a:rPr lang="en-US" sz="2200" b="1" dirty="0"/>
              <a:t>What happened and where?</a:t>
            </a:r>
          </a:p>
          <a:p>
            <a:pPr marL="800100" lvl="1" indent="-342900" algn="just">
              <a:lnSpc>
                <a:spcPts val="2500"/>
              </a:lnSpc>
              <a:buFont typeface="Arial" panose="020B0604020202020204" pitchFamily="34" charset="0"/>
              <a:buChar char="•"/>
            </a:pPr>
            <a:r>
              <a:rPr lang="en-US" sz="2200" b="1" dirty="0"/>
              <a:t>When did it happen?</a:t>
            </a:r>
          </a:p>
          <a:p>
            <a:pPr marL="800100" lvl="1" indent="-342900" algn="just">
              <a:lnSpc>
                <a:spcPts val="2500"/>
              </a:lnSpc>
              <a:buFont typeface="Arial" panose="020B0604020202020204" pitchFamily="34" charset="0"/>
              <a:buChar char="•"/>
            </a:pPr>
            <a:r>
              <a:rPr lang="en-US" sz="2200" b="1" dirty="0"/>
              <a:t>Who is involved?</a:t>
            </a:r>
          </a:p>
          <a:p>
            <a:pPr marL="800100" lvl="1" indent="-342900" algn="just">
              <a:lnSpc>
                <a:spcPts val="2500"/>
              </a:lnSpc>
              <a:buFont typeface="Arial" panose="020B0604020202020204" pitchFamily="34" charset="0"/>
              <a:buChar char="•"/>
            </a:pPr>
            <a:r>
              <a:rPr lang="en-US" sz="2200" b="1" dirty="0"/>
              <a:t>How did it happen?</a:t>
            </a:r>
          </a:p>
          <a:p>
            <a:pPr marL="800100" lvl="1" indent="-342900" algn="just">
              <a:lnSpc>
                <a:spcPts val="2500"/>
              </a:lnSpc>
              <a:buFont typeface="Arial" panose="020B0604020202020204" pitchFamily="34" charset="0"/>
              <a:buChar char="•"/>
            </a:pPr>
            <a:r>
              <a:rPr lang="en-US" sz="2200" b="1" dirty="0"/>
              <a:t>What is planned in response?</a:t>
            </a:r>
          </a:p>
          <a:p>
            <a:pPr marL="800100" lvl="1" indent="-342900" algn="just">
              <a:lnSpc>
                <a:spcPts val="2500"/>
              </a:lnSpc>
              <a:buFont typeface="Arial" panose="020B0604020202020204" pitchFamily="34" charset="0"/>
              <a:buChar char="•"/>
            </a:pPr>
            <a:r>
              <a:rPr lang="en-US" sz="2200" b="1" dirty="0"/>
              <a:t>How many people does this affect?</a:t>
            </a:r>
          </a:p>
          <a:p>
            <a:pPr marL="800100" lvl="1" indent="-342900" algn="just">
              <a:lnSpc>
                <a:spcPts val="2500"/>
              </a:lnSpc>
              <a:buFont typeface="Arial" panose="020B0604020202020204" pitchFamily="34" charset="0"/>
              <a:buChar char="•"/>
            </a:pPr>
            <a:r>
              <a:rPr lang="en-US" sz="2200" b="1" dirty="0"/>
              <a:t>How many people are aware?</a:t>
            </a:r>
            <a:endParaRPr lang="en-US" sz="2000" b="1" dirty="0"/>
          </a:p>
          <a:p>
            <a:pPr marL="0" lvl="1" algn="just">
              <a:lnSpc>
                <a:spcPts val="2500"/>
              </a:lnSpc>
            </a:pPr>
            <a:r>
              <a:rPr lang="en-US" sz="2200" b="1" dirty="0"/>
              <a:t>An offensive Tweet may only rate a level one and require a smaller team with an appropriately scaled down response—but if social media alerts you to a dangerous product problem or food poisoning cases from one of your restaurants, you might be ringing the four- or five-alarm bell.</a:t>
            </a:r>
          </a:p>
        </p:txBody>
      </p:sp>
      <p:sp>
        <p:nvSpPr>
          <p:cNvPr id="8" name="TextBox 7">
            <a:extLst>
              <a:ext uri="{FF2B5EF4-FFF2-40B4-BE49-F238E27FC236}">
                <a16:creationId xmlns:a16="http://schemas.microsoft.com/office/drawing/2014/main" id="{CA773C65-0BB0-BC60-BB1F-76FB7D03FF9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972862684"/>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2000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90971" y="1834491"/>
            <a:ext cx="10479009" cy="4216539"/>
          </a:xfrm>
          <a:prstGeom prst="rect">
            <a:avLst/>
          </a:prstGeom>
          <a:noFill/>
        </p:spPr>
        <p:txBody>
          <a:bodyPr wrap="square" rtlCol="0">
            <a:spAutoFit/>
          </a:bodyPr>
          <a:lstStyle/>
          <a:p>
            <a:r>
              <a:rPr lang="ar-EG" sz="2400" b="1" dirty="0">
                <a:solidFill>
                  <a:srgbClr val="C00000"/>
                </a:solidFill>
              </a:rPr>
              <a:t>		</a:t>
            </a:r>
            <a:r>
              <a:rPr lang="en-US" sz="2400" b="1" dirty="0">
                <a:solidFill>
                  <a:srgbClr val="C00000"/>
                </a:solidFill>
              </a:rPr>
              <a:t>Develop an Integrated Crisis Communications Plan</a:t>
            </a:r>
          </a:p>
          <a:p>
            <a:r>
              <a:rPr lang="en-US" sz="2400" b="1" dirty="0"/>
              <a:t>4. List communication and notification steps</a:t>
            </a:r>
            <a:endParaRPr lang="en-US" sz="2200" b="1" dirty="0"/>
          </a:p>
          <a:p>
            <a:pPr marL="0" lvl="1" algn="just"/>
            <a:r>
              <a:rPr lang="en-US" sz="2200" b="1" dirty="0"/>
              <a:t>In this section of your plan, lay out what </a:t>
            </a:r>
            <a:r>
              <a:rPr lang="en-US" sz="2200" b="1" dirty="0">
                <a:solidFill>
                  <a:srgbClr val="C00000"/>
                </a:solidFill>
              </a:rPr>
              <a:t>the internal chain of communication</a:t>
            </a:r>
            <a:r>
              <a:rPr lang="en-US" sz="2200" b="1" dirty="0"/>
              <a:t> looks like when you need to activate your plan. Generally this would begin when a member of your crisis communications team is first informed of a potential crisis. They would notify the crisis communications team leader, and it would continue from there, depending on the type and severity of the crisis.</a:t>
            </a:r>
          </a:p>
          <a:p>
            <a:pPr marL="0" lvl="1" algn="just"/>
            <a:endParaRPr lang="en-US" sz="2200" b="1" dirty="0"/>
          </a:p>
          <a:p>
            <a:pPr marL="0" lvl="1" algn="just"/>
            <a:r>
              <a:rPr lang="en-US" sz="2200" b="1" dirty="0"/>
              <a:t>This can also include </a:t>
            </a:r>
            <a:r>
              <a:rPr lang="en-US" sz="2200" b="1" dirty="0">
                <a:solidFill>
                  <a:srgbClr val="C00000"/>
                </a:solidFill>
              </a:rPr>
              <a:t>best practices </a:t>
            </a:r>
            <a:r>
              <a:rPr lang="en-US" sz="2200" b="1" dirty="0"/>
              <a:t>for how the crisis communications team will stay in touch while managing the situation. For example, establish a daily stand-up meeting and create a temporary Slack channel or Meta Workplace Group that you’ll use for real-time communication.</a:t>
            </a:r>
          </a:p>
        </p:txBody>
      </p:sp>
      <p:sp>
        <p:nvSpPr>
          <p:cNvPr id="8" name="TextBox 7">
            <a:extLst>
              <a:ext uri="{FF2B5EF4-FFF2-40B4-BE49-F238E27FC236}">
                <a16:creationId xmlns:a16="http://schemas.microsoft.com/office/drawing/2014/main" id="{C570F90C-4269-6110-80C0-F457B6059EE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89530871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66020"/>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2970" y="1866742"/>
            <a:ext cx="10180777" cy="4216539"/>
          </a:xfrm>
          <a:prstGeom prst="rect">
            <a:avLst/>
          </a:prstGeom>
          <a:noFill/>
        </p:spPr>
        <p:txBody>
          <a:bodyPr wrap="square" rtlCol="0">
            <a:spAutoFit/>
          </a:bodyPr>
          <a:lstStyle/>
          <a:p>
            <a:r>
              <a:rPr lang="ar-EG" sz="2400" b="1" dirty="0">
                <a:solidFill>
                  <a:srgbClr val="C00000"/>
                </a:solidFill>
              </a:rPr>
              <a:t>		</a:t>
            </a:r>
            <a:r>
              <a:rPr lang="en-US" sz="2400" b="1" dirty="0">
                <a:solidFill>
                  <a:srgbClr val="C00000"/>
                </a:solidFill>
              </a:rPr>
              <a:t>Develop an Integrated Crisis Communications Plan</a:t>
            </a:r>
          </a:p>
          <a:p>
            <a:r>
              <a:rPr lang="en-US" sz="2400" b="1" dirty="0"/>
              <a:t>4. List communication and notification steps </a:t>
            </a:r>
            <a:r>
              <a:rPr lang="en-US" sz="2000" b="1" dirty="0"/>
              <a:t>(Cont’d)</a:t>
            </a:r>
            <a:endParaRPr lang="en-US" sz="2200" b="1" dirty="0"/>
          </a:p>
          <a:p>
            <a:pPr marL="0" lvl="1" algn="just"/>
            <a:r>
              <a:rPr lang="en-US" sz="2200" b="1" dirty="0"/>
              <a:t>Several types of common internal communication :</a:t>
            </a:r>
          </a:p>
          <a:p>
            <a:pPr marL="342900" lvl="1" indent="-342900" algn="just">
              <a:buFont typeface="Arial" panose="020B0604020202020204" pitchFamily="34" charset="0"/>
              <a:buChar char="•"/>
            </a:pPr>
            <a:r>
              <a:rPr lang="en-US" sz="2200" b="1" u="sng" dirty="0"/>
              <a:t>Informational communications</a:t>
            </a:r>
            <a:r>
              <a:rPr lang="en-US" sz="2200" b="1" dirty="0"/>
              <a:t>: These give employees context and insight into what is happening.</a:t>
            </a:r>
          </a:p>
          <a:p>
            <a:pPr marL="342900" lvl="1" indent="-342900" algn="just">
              <a:buFont typeface="Arial" panose="020B0604020202020204" pitchFamily="34" charset="0"/>
              <a:buChar char="•"/>
            </a:pPr>
            <a:r>
              <a:rPr lang="en-US" sz="2200" b="1" u="sng" dirty="0"/>
              <a:t>Actionable communications</a:t>
            </a:r>
            <a:r>
              <a:rPr lang="en-US" sz="2200" b="1" dirty="0"/>
              <a:t>: These share next steps needed from employees, from reminders to keep information confidential to reaching out to customers.</a:t>
            </a:r>
          </a:p>
          <a:p>
            <a:pPr marL="342900" lvl="1" indent="-342900" algn="just">
              <a:buFont typeface="Arial" panose="020B0604020202020204" pitchFamily="34" charset="0"/>
              <a:buChar char="•"/>
            </a:pPr>
            <a:r>
              <a:rPr lang="en-US" sz="2200" b="1" u="sng" dirty="0"/>
              <a:t>Status update</a:t>
            </a:r>
            <a:r>
              <a:rPr lang="en-US" sz="2200" b="1" dirty="0"/>
              <a:t>: These give employees an ongoing debrief on what is happening, as the situation unfolds.</a:t>
            </a:r>
          </a:p>
          <a:p>
            <a:pPr marL="0" lvl="1" algn="just"/>
            <a:endParaRPr lang="en-US" sz="2200" b="1" dirty="0"/>
          </a:p>
          <a:p>
            <a:pPr marL="0" lvl="1" algn="just"/>
            <a:r>
              <a:rPr lang="en-US" sz="2200" b="1" dirty="0"/>
              <a:t>Having a point person for employees helps keep conversations focused and reduces the risk of people turning to others or share information they shouldn’t.</a:t>
            </a:r>
          </a:p>
        </p:txBody>
      </p:sp>
      <p:sp>
        <p:nvSpPr>
          <p:cNvPr id="8" name="TextBox 7">
            <a:extLst>
              <a:ext uri="{FF2B5EF4-FFF2-40B4-BE49-F238E27FC236}">
                <a16:creationId xmlns:a16="http://schemas.microsoft.com/office/drawing/2014/main" id="{D8DA9183-3F12-F22C-99A2-B4841737333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19772326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0339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8252" y="2138976"/>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5. Determine account access, policies and procedures</a:t>
            </a:r>
            <a:endParaRPr lang="en-US" sz="2200" b="1" dirty="0"/>
          </a:p>
          <a:p>
            <a:pPr marL="0" lvl="1" algn="just"/>
            <a:r>
              <a:rPr lang="en-US" sz="2200" b="1" dirty="0"/>
              <a:t>Who has the password to your organization’s Twitter account? What’s the two-step verification code for accessing your Instagram natively? Where do you respond if your main communications channels are compromised?</a:t>
            </a:r>
          </a:p>
          <a:p>
            <a:pPr marL="0" lvl="1" algn="just"/>
            <a:endParaRPr lang="en-US" sz="2200" b="1" dirty="0"/>
          </a:p>
          <a:p>
            <a:pPr marL="0" lvl="1" algn="just"/>
            <a:r>
              <a:rPr lang="en-US" sz="2200" b="1" dirty="0"/>
              <a:t>As part of your social media governance model, you want to make sure others can securely have access to your core channels if you’re not able to assist. Build a central repository of policies, procedures and other documentation for an extra layer of security. That way you aren’t relying only on somebody’s memory in a high-pressure situation and you aren’t stalled if a team member can’t be reached.</a:t>
            </a:r>
          </a:p>
        </p:txBody>
      </p:sp>
      <p:sp>
        <p:nvSpPr>
          <p:cNvPr id="8" name="TextBox 7">
            <a:extLst>
              <a:ext uri="{FF2B5EF4-FFF2-40B4-BE49-F238E27FC236}">
                <a16:creationId xmlns:a16="http://schemas.microsoft.com/office/drawing/2014/main" id="{7F8BA75C-E518-CEA9-1B55-CF7FB3EE487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45074828"/>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84860"/>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Communications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8252" y="2095856"/>
            <a:ext cx="9975495" cy="3570208"/>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6. Get team and leadership buy-in for your plan</a:t>
            </a:r>
          </a:p>
          <a:p>
            <a:endParaRPr lang="en-US" sz="2400" b="1" dirty="0"/>
          </a:p>
          <a:p>
            <a:pPr marL="0" lvl="1" algn="just"/>
            <a:r>
              <a:rPr lang="en-US" sz="2200" b="1" dirty="0"/>
              <a:t>The final step of creating a plan is making sure that the right people are aware and on board for their roles in managing a crisis. Share your plan with your direct manager and determine the best way to share with your organization’s leadership. Provide a window for feedback and, from there, make sure the plan is housed in an easy-to-access digital location like the policies and procedures section of your company’s intranet, central server or Wiki. Finally, review this plan on an annual basis to ensure your protocols and contact information remain up-to-date.</a:t>
            </a:r>
          </a:p>
        </p:txBody>
      </p:sp>
      <p:sp>
        <p:nvSpPr>
          <p:cNvPr id="8" name="TextBox 7">
            <a:extLst>
              <a:ext uri="{FF2B5EF4-FFF2-40B4-BE49-F238E27FC236}">
                <a16:creationId xmlns:a16="http://schemas.microsoft.com/office/drawing/2014/main" id="{091D0B9B-39AD-EF32-8634-76C4B707332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134496434"/>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02080" y="199516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Activate your social media plan</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2064" b="2064"/>
          <a:stretch/>
        </p:blipFill>
        <p:spPr>
          <a:xfrm>
            <a:off x="3316275" y="3012964"/>
            <a:ext cx="5223059" cy="2904310"/>
          </a:xfrm>
          <a:prstGeom prst="rect">
            <a:avLst/>
          </a:prstGeom>
        </p:spPr>
      </p:pic>
      <p:sp>
        <p:nvSpPr>
          <p:cNvPr id="3" name="TextBox 2">
            <a:extLst>
              <a:ext uri="{FF2B5EF4-FFF2-40B4-BE49-F238E27FC236}">
                <a16:creationId xmlns:a16="http://schemas.microsoft.com/office/drawing/2014/main" id="{040C5163-3477-368B-E5AB-87A16699E1B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9977238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2411" y="2186289"/>
            <a:ext cx="10376139" cy="3763979"/>
          </a:xfrm>
          <a:prstGeom prst="rect">
            <a:avLst/>
          </a:prstGeom>
          <a:noFill/>
        </p:spPr>
        <p:txBody>
          <a:bodyPr wrap="square" rtlCol="0">
            <a:spAutoFit/>
          </a:bodyPr>
          <a:lstStyle/>
          <a:p>
            <a:pPr algn="just">
              <a:lnSpc>
                <a:spcPts val="2200"/>
              </a:lnSpc>
            </a:pPr>
            <a:r>
              <a:rPr lang="en-US" sz="2400" b="1" dirty="0"/>
              <a:t>When it’s time to activate your plan, Remember, you’re prepared for this—which gives you a strong foundation and clear sense of next steps.</a:t>
            </a:r>
          </a:p>
          <a:p>
            <a:pPr algn="just">
              <a:lnSpc>
                <a:spcPts val="2200"/>
              </a:lnSpc>
            </a:pPr>
            <a:r>
              <a:rPr lang="en-US" sz="2400" b="1" dirty="0"/>
              <a:t>Now, your job is to find a resolution and put your audience at ease. </a:t>
            </a:r>
            <a:endParaRPr lang="en-US" sz="2000" b="1" dirty="0"/>
          </a:p>
          <a:p>
            <a:pPr marL="457200" indent="-457200" algn="just">
              <a:lnSpc>
                <a:spcPts val="2200"/>
              </a:lnSpc>
              <a:buAutoNum type="arabicPeriod"/>
            </a:pPr>
            <a:r>
              <a:rPr lang="en-US" sz="2400" b="1" dirty="0">
                <a:solidFill>
                  <a:srgbClr val="C00000"/>
                </a:solidFill>
              </a:rPr>
              <a:t>Remain flexible</a:t>
            </a:r>
          </a:p>
          <a:p>
            <a:pPr algn="just">
              <a:lnSpc>
                <a:spcPts val="2200"/>
              </a:lnSpc>
            </a:pPr>
            <a:r>
              <a:rPr lang="en-US" sz="2200" b="1" dirty="0"/>
              <a:t>A social media crisis communications plan, of course, should cover the most crucial steps, but your team should also feel empowered to take actions that best suit the challenge at hand. Just keep all stakeholders in the loop if you deviate from the established plan.</a:t>
            </a:r>
          </a:p>
          <a:p>
            <a:pPr algn="just">
              <a:lnSpc>
                <a:spcPts val="2200"/>
              </a:lnSpc>
            </a:pPr>
            <a:r>
              <a:rPr lang="en-US" sz="2200" b="1" dirty="0"/>
              <a:t>This flexibility extends to how you handle your scheduled social messages. Many brands have their social posts queued several days or weeks in advance to promote an ongoing campaign or to provide a signal boost to evergreen content. When an emergency hits, turn off any scheduled messages. It doesn’t reflect well on a business to share serious information about a product recall, then have a funny Tweet go out an hour later.</a:t>
            </a:r>
          </a:p>
        </p:txBody>
      </p:sp>
      <p:sp>
        <p:nvSpPr>
          <p:cNvPr id="8" name="TextBox 7">
            <a:extLst>
              <a:ext uri="{FF2B5EF4-FFF2-40B4-BE49-F238E27FC236}">
                <a16:creationId xmlns:a16="http://schemas.microsoft.com/office/drawing/2014/main" id="{4754E1C8-752C-0C0D-014A-DD659F61F52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216217426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9541" y="2058371"/>
            <a:ext cx="10536159" cy="4052841"/>
          </a:xfrm>
          <a:prstGeom prst="rect">
            <a:avLst/>
          </a:prstGeom>
          <a:noFill/>
        </p:spPr>
        <p:txBody>
          <a:bodyPr wrap="square" rtlCol="0">
            <a:spAutoFit/>
          </a:bodyPr>
          <a:lstStyle/>
          <a:p>
            <a:pPr algn="just">
              <a:lnSpc>
                <a:spcPts val="2200"/>
              </a:lnSpc>
            </a:pPr>
            <a:r>
              <a:rPr lang="en-US" sz="2400" b="1" dirty="0">
                <a:solidFill>
                  <a:srgbClr val="C00000"/>
                </a:solidFill>
              </a:rPr>
              <a:t>2. Develop a message protocol document</a:t>
            </a:r>
          </a:p>
          <a:p>
            <a:pPr algn="just">
              <a:lnSpc>
                <a:spcPts val="2200"/>
              </a:lnSpc>
            </a:pPr>
            <a:r>
              <a:rPr lang="en-US" sz="2400" dirty="0"/>
              <a:t>A social media crisis communications plan, of course, should cover the most you work with other communications stakeholders or the rest of your social team to plan your response, an agreed-upon message protocol document will be an invaluable resource.</a:t>
            </a:r>
          </a:p>
          <a:p>
            <a:pPr algn="just">
              <a:lnSpc>
                <a:spcPts val="2200"/>
              </a:lnSpc>
            </a:pPr>
            <a:r>
              <a:rPr lang="en-US" sz="2400" dirty="0"/>
              <a:t>Focus your social approach on responding to your community’s questions and fostering a sense of connection. Through this approach, you can position your brand as a leader, a pillar of support and source of helpful information—especially for larger, non-brand-specific crises.</a:t>
            </a:r>
          </a:p>
          <a:p>
            <a:pPr algn="just">
              <a:lnSpc>
                <a:spcPts val="2200"/>
              </a:lnSpc>
            </a:pPr>
            <a:r>
              <a:rPr lang="en-US" sz="2400" b="1" u="sng" dirty="0"/>
              <a:t>This document should outline:</a:t>
            </a:r>
          </a:p>
          <a:p>
            <a:pPr algn="just">
              <a:lnSpc>
                <a:spcPts val="2200"/>
              </a:lnSpc>
            </a:pPr>
            <a:r>
              <a:rPr lang="en-US" sz="2400" dirty="0"/>
              <a:t>    Your brand’s position, stance or formal response</a:t>
            </a:r>
          </a:p>
          <a:p>
            <a:pPr algn="just">
              <a:lnSpc>
                <a:spcPts val="2200"/>
              </a:lnSpc>
            </a:pPr>
            <a:r>
              <a:rPr lang="en-US" sz="2400" dirty="0"/>
              <a:t>    Your brand’s messaging strategy</a:t>
            </a:r>
          </a:p>
          <a:p>
            <a:pPr algn="just">
              <a:lnSpc>
                <a:spcPts val="2200"/>
              </a:lnSpc>
            </a:pPr>
            <a:r>
              <a:rPr lang="en-US" sz="2400" dirty="0"/>
              <a:t>    Approved social media copy to publish</a:t>
            </a:r>
          </a:p>
          <a:p>
            <a:pPr algn="just">
              <a:lnSpc>
                <a:spcPts val="2200"/>
              </a:lnSpc>
            </a:pPr>
            <a:r>
              <a:rPr lang="en-US" sz="2400" dirty="0"/>
              <a:t>    Approved social media messaging or 1:1 responses</a:t>
            </a:r>
          </a:p>
        </p:txBody>
      </p:sp>
      <p:sp>
        <p:nvSpPr>
          <p:cNvPr id="8" name="TextBox 7">
            <a:extLst>
              <a:ext uri="{FF2B5EF4-FFF2-40B4-BE49-F238E27FC236}">
                <a16:creationId xmlns:a16="http://schemas.microsoft.com/office/drawing/2014/main" id="{E31CFA33-BB59-19D8-B836-EF003A263E5F}"/>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B19D7C95-F7FC-B983-9D86-B067F1F3EE2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46022496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177480"/>
            <a:ext cx="9975495" cy="3488584"/>
          </a:xfrm>
          <a:prstGeom prst="rect">
            <a:avLst/>
          </a:prstGeom>
          <a:noFill/>
        </p:spPr>
        <p:txBody>
          <a:bodyPr wrap="square" rtlCol="0">
            <a:spAutoFit/>
          </a:bodyPr>
          <a:lstStyle/>
          <a:p>
            <a:pPr algn="just">
              <a:lnSpc>
                <a:spcPts val="2200"/>
              </a:lnSpc>
            </a:pPr>
            <a:r>
              <a:rPr lang="en-US" sz="2400" b="1" dirty="0">
                <a:solidFill>
                  <a:srgbClr val="C00000"/>
                </a:solidFill>
              </a:rPr>
              <a:t>2. Develop a message protocol document</a:t>
            </a:r>
            <a:endParaRPr lang="en-US" sz="2400" dirty="0"/>
          </a:p>
          <a:p>
            <a:pPr algn="just">
              <a:lnSpc>
                <a:spcPts val="2200"/>
              </a:lnSpc>
            </a:pPr>
            <a:endParaRPr lang="en-US" sz="2400" dirty="0"/>
          </a:p>
          <a:p>
            <a:pPr algn="just">
              <a:lnSpc>
                <a:spcPts val="2200"/>
              </a:lnSpc>
            </a:pPr>
            <a:r>
              <a:rPr lang="en-US" sz="2400" dirty="0"/>
              <a:t>This document should be approved by the crisis communications team leader as well as your company’s legal team as needed. With your message protocol in place, you’ll be ready to communicate with your audience as soon as you get the green light.</a:t>
            </a:r>
          </a:p>
          <a:p>
            <a:pPr algn="just">
              <a:lnSpc>
                <a:spcPts val="2200"/>
              </a:lnSpc>
            </a:pPr>
            <a:endParaRPr lang="en-US" sz="2400" b="1" dirty="0"/>
          </a:p>
          <a:p>
            <a:pPr algn="just">
              <a:lnSpc>
                <a:spcPts val="2200"/>
              </a:lnSpc>
            </a:pPr>
            <a:r>
              <a:rPr lang="en-US" sz="2400" b="1" dirty="0"/>
              <a:t>Pro tip: </a:t>
            </a:r>
            <a:r>
              <a:rPr lang="en-US" sz="2400" dirty="0"/>
              <a:t>Having pre-approved social media copy for FAQs you receive during a crisis—even if a response just includes a snippet of copy and a link to a page that offers more information—is crucial. In Sprout, the Asset Library simplifies collaborative publishing by making all of your pre-approved, go-to answers easy to find.</a:t>
            </a:r>
          </a:p>
        </p:txBody>
      </p:sp>
      <p:sp>
        <p:nvSpPr>
          <p:cNvPr id="8" name="TextBox 7">
            <a:extLst>
              <a:ext uri="{FF2B5EF4-FFF2-40B4-BE49-F238E27FC236}">
                <a16:creationId xmlns:a16="http://schemas.microsoft.com/office/drawing/2014/main" id="{FB904B04-721B-F7A3-7AAD-E67A9D30C16F}"/>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17310A83-FC4C-C2E5-C122-9CFAA4FB74A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300280951"/>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91872" y="2118340"/>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3. Set up your social media crisis communications operations </a:t>
            </a:r>
          </a:p>
          <a:p>
            <a:pPr algn="just">
              <a:lnSpc>
                <a:spcPts val="2200"/>
              </a:lnSpc>
            </a:pPr>
            <a:endParaRPr lang="en-US" sz="2400" dirty="0"/>
          </a:p>
          <a:p>
            <a:pPr algn="just">
              <a:lnSpc>
                <a:spcPts val="2200"/>
              </a:lnSpc>
            </a:pPr>
            <a:r>
              <a:rPr lang="en-US" sz="2400" dirty="0"/>
              <a:t>Next, you’ll want to establish your social media management plan and processes. On social, you’ll need to consider several factors:</a:t>
            </a:r>
          </a:p>
          <a:p>
            <a:pPr algn="just">
              <a:lnSpc>
                <a:spcPts val="2200"/>
              </a:lnSpc>
            </a:pPr>
            <a:endParaRPr lang="en-US" sz="2400" dirty="0"/>
          </a:p>
          <a:p>
            <a:pPr marL="342900" indent="-342900" algn="just">
              <a:lnSpc>
                <a:spcPts val="2200"/>
              </a:lnSpc>
              <a:buFont typeface="Arial" panose="020B0604020202020204" pitchFamily="34" charset="0"/>
              <a:buChar char="•"/>
            </a:pPr>
            <a:r>
              <a:rPr lang="en-US" sz="2400" b="1" dirty="0"/>
              <a:t>How you will publish information and which platforms to prioritize</a:t>
            </a:r>
          </a:p>
          <a:p>
            <a:pPr marL="342900" indent="-342900" algn="just">
              <a:lnSpc>
                <a:spcPts val="2200"/>
              </a:lnSpc>
              <a:buFont typeface="Arial" panose="020B0604020202020204" pitchFamily="34" charset="0"/>
              <a:buChar char="•"/>
            </a:pPr>
            <a:r>
              <a:rPr lang="en-US" sz="2400" b="1" dirty="0"/>
              <a:t>Communications going out on other channels (e.g. customer emails) and timing</a:t>
            </a:r>
          </a:p>
          <a:p>
            <a:pPr marL="342900" indent="-342900" algn="just">
              <a:lnSpc>
                <a:spcPts val="2200"/>
              </a:lnSpc>
              <a:buFont typeface="Arial" panose="020B0604020202020204" pitchFamily="34" charset="0"/>
              <a:buChar char="•"/>
            </a:pPr>
            <a:r>
              <a:rPr lang="en-US" sz="2400" b="1" dirty="0"/>
              <a:t>How you will manage and respond to inbound messages</a:t>
            </a:r>
          </a:p>
          <a:p>
            <a:pPr marL="342900" indent="-342900" algn="just">
              <a:lnSpc>
                <a:spcPts val="2200"/>
              </a:lnSpc>
              <a:buFont typeface="Arial" panose="020B0604020202020204" pitchFamily="34" charset="0"/>
              <a:buChar char="•"/>
            </a:pPr>
            <a:r>
              <a:rPr lang="en-US" sz="2400" b="1" dirty="0"/>
              <a:t>What language you will use in outbound communications</a:t>
            </a:r>
          </a:p>
          <a:p>
            <a:pPr marL="342900" indent="-342900" algn="just">
              <a:lnSpc>
                <a:spcPts val="2200"/>
              </a:lnSpc>
              <a:buFont typeface="Arial" panose="020B0604020202020204" pitchFamily="34" charset="0"/>
              <a:buChar char="•"/>
            </a:pPr>
            <a:r>
              <a:rPr lang="en-US" sz="2400" b="1" dirty="0"/>
              <a:t>Whether you will monitor any specific influencers amid the conversation</a:t>
            </a:r>
          </a:p>
          <a:p>
            <a:pPr marL="342900" indent="-342900" algn="just">
              <a:lnSpc>
                <a:spcPts val="2200"/>
              </a:lnSpc>
              <a:buFont typeface="Arial" panose="020B0604020202020204" pitchFamily="34" charset="0"/>
              <a:buChar char="•"/>
            </a:pPr>
            <a:r>
              <a:rPr lang="en-US" sz="2400" b="1" dirty="0"/>
              <a:t>How you will assess the situation (at the outset and through the end) and provide insights to the rest of your crisis communications team</a:t>
            </a:r>
          </a:p>
        </p:txBody>
      </p:sp>
      <p:sp>
        <p:nvSpPr>
          <p:cNvPr id="8" name="TextBox 7">
            <a:extLst>
              <a:ext uri="{FF2B5EF4-FFF2-40B4-BE49-F238E27FC236}">
                <a16:creationId xmlns:a16="http://schemas.microsoft.com/office/drawing/2014/main" id="{EB558769-1294-8989-F8B3-AC19D3C62854}"/>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25575FDA-3B26-C617-9536-54F2A726EC9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738688102"/>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13881" y="2275541"/>
            <a:ext cx="9975495" cy="2924327"/>
          </a:xfrm>
          <a:prstGeom prst="rect">
            <a:avLst/>
          </a:prstGeom>
          <a:noFill/>
        </p:spPr>
        <p:txBody>
          <a:bodyPr wrap="square" rtlCol="0">
            <a:spAutoFit/>
          </a:bodyPr>
          <a:lstStyle/>
          <a:p>
            <a:pPr algn="just">
              <a:lnSpc>
                <a:spcPts val="2200"/>
              </a:lnSpc>
            </a:pPr>
            <a:r>
              <a:rPr lang="en-US" sz="2400" b="1" dirty="0">
                <a:solidFill>
                  <a:srgbClr val="C00000"/>
                </a:solidFill>
              </a:rPr>
              <a:t>4. Choose the right platforms</a:t>
            </a:r>
          </a:p>
          <a:p>
            <a:pPr algn="just">
              <a:lnSpc>
                <a:spcPts val="2200"/>
              </a:lnSpc>
            </a:pPr>
            <a:endParaRPr lang="en-US" sz="2400" dirty="0"/>
          </a:p>
          <a:p>
            <a:pPr algn="just">
              <a:lnSpc>
                <a:spcPts val="2200"/>
              </a:lnSpc>
            </a:pPr>
            <a:r>
              <a:rPr lang="en-US" sz="2400" dirty="0"/>
              <a:t>Depending on the crisis at hand and the field you’re in, different social platforms may be better for distributing your messages. Know where your core audience is—and it may not just be on the biggest platforms.</a:t>
            </a:r>
          </a:p>
          <a:p>
            <a:pPr algn="just">
              <a:lnSpc>
                <a:spcPts val="2200"/>
              </a:lnSpc>
            </a:pPr>
            <a:endParaRPr lang="en-US" sz="2400" dirty="0"/>
          </a:p>
          <a:p>
            <a:pPr algn="just">
              <a:lnSpc>
                <a:spcPts val="2200"/>
              </a:lnSpc>
            </a:pPr>
            <a:r>
              <a:rPr lang="en-US" sz="2400" dirty="0"/>
              <a:t>The social platforms of choice should also make sense for the situation: a fire at one of your facilities may require immediate notification on Facebook, Instagram and Twitter, whereas a response to an insensitive public comment about an employee might require messaging on LinkedIn and Facebook.</a:t>
            </a:r>
            <a:endParaRPr lang="en-US" sz="2400" b="1" dirty="0"/>
          </a:p>
        </p:txBody>
      </p:sp>
      <p:sp>
        <p:nvSpPr>
          <p:cNvPr id="8" name="TextBox 7">
            <a:extLst>
              <a:ext uri="{FF2B5EF4-FFF2-40B4-BE49-F238E27FC236}">
                <a16:creationId xmlns:a16="http://schemas.microsoft.com/office/drawing/2014/main" id="{523F01DC-2330-5F09-9D9A-F3E00B5AA5AC}"/>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CBC2DD53-92B9-980E-A6F6-58BF0C90537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779052069"/>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0961" y="2054504"/>
            <a:ext cx="10616169" cy="4052841"/>
          </a:xfrm>
          <a:prstGeom prst="rect">
            <a:avLst/>
          </a:prstGeom>
          <a:noFill/>
        </p:spPr>
        <p:txBody>
          <a:bodyPr wrap="square" rtlCol="0">
            <a:spAutoFit/>
          </a:bodyPr>
          <a:lstStyle/>
          <a:p>
            <a:pPr algn="just">
              <a:lnSpc>
                <a:spcPts val="2200"/>
              </a:lnSpc>
            </a:pPr>
            <a:r>
              <a:rPr lang="en-US" sz="2400" b="1" dirty="0">
                <a:solidFill>
                  <a:srgbClr val="C00000"/>
                </a:solidFill>
              </a:rPr>
              <a:t>5. Manage and engage with inbound messages</a:t>
            </a:r>
          </a:p>
          <a:p>
            <a:pPr algn="just">
              <a:lnSpc>
                <a:spcPts val="2200"/>
              </a:lnSpc>
            </a:pPr>
            <a:r>
              <a:rPr lang="en-US" sz="2400" dirty="0"/>
              <a:t>Using the message protocol document you’ve developed, you’ll know what types of messages you can and should respond to. But in order to find all of the relevant messages, you’ll also need to be able to surface posts where people aren’t tagging your brand.</a:t>
            </a:r>
          </a:p>
          <a:p>
            <a:pPr algn="just">
              <a:lnSpc>
                <a:spcPts val="2200"/>
              </a:lnSpc>
            </a:pPr>
            <a:r>
              <a:rPr lang="en-US" sz="2400" dirty="0"/>
              <a:t>To mitigate major issues before or as they arise, have a solid monitoring process in place. </a:t>
            </a:r>
          </a:p>
          <a:p>
            <a:pPr algn="just">
              <a:lnSpc>
                <a:spcPts val="2200"/>
              </a:lnSpc>
            </a:pPr>
            <a:r>
              <a:rPr lang="en-US" sz="2400" dirty="0"/>
              <a:t>In times of crisis, your brand’s inbound message volume will likely surge. Determine what kinds of tools can help you provide swift and appropriate responses to people reaching out. Consider implementing or updating a social media chatbot to help get your community answers and resources as quickly as possible. Just make sure your chatbot is updated to reflect the current situation and questions being asked.</a:t>
            </a:r>
          </a:p>
          <a:p>
            <a:pPr algn="just">
              <a:lnSpc>
                <a:spcPts val="2200"/>
              </a:lnSpc>
            </a:pPr>
            <a:r>
              <a:rPr lang="en-US" sz="2400" dirty="0"/>
              <a:t>Considering more than 75% of consumers expect a response from brands in less than 24 hours, speed matters. </a:t>
            </a:r>
            <a:endParaRPr lang="en-US" sz="2400" b="1" dirty="0"/>
          </a:p>
        </p:txBody>
      </p:sp>
      <p:sp>
        <p:nvSpPr>
          <p:cNvPr id="8" name="TextBox 7">
            <a:extLst>
              <a:ext uri="{FF2B5EF4-FFF2-40B4-BE49-F238E27FC236}">
                <a16:creationId xmlns:a16="http://schemas.microsoft.com/office/drawing/2014/main" id="{B98A0048-4079-EE4E-3BFE-1C5465C29D9A}"/>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0FCCE795-8C41-068E-64F6-7A7891C2F0F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130147591"/>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36691" y="2055339"/>
            <a:ext cx="10364709" cy="4052841"/>
          </a:xfrm>
          <a:prstGeom prst="rect">
            <a:avLst/>
          </a:prstGeom>
          <a:noFill/>
        </p:spPr>
        <p:txBody>
          <a:bodyPr wrap="square" rtlCol="0">
            <a:spAutoFit/>
          </a:bodyPr>
          <a:lstStyle/>
          <a:p>
            <a:pPr algn="just">
              <a:lnSpc>
                <a:spcPts val="2200"/>
              </a:lnSpc>
            </a:pPr>
            <a:r>
              <a:rPr lang="en-US" sz="2400" b="1" dirty="0">
                <a:solidFill>
                  <a:srgbClr val="C00000"/>
                </a:solidFill>
              </a:rPr>
              <a:t>6. Assess big picture insights for company leadership </a:t>
            </a:r>
          </a:p>
          <a:p>
            <a:pPr algn="just">
              <a:lnSpc>
                <a:spcPts val="2200"/>
              </a:lnSpc>
            </a:pPr>
            <a:endParaRPr lang="en-US" sz="2400" dirty="0"/>
          </a:p>
          <a:p>
            <a:pPr algn="just">
              <a:lnSpc>
                <a:spcPts val="2200"/>
              </a:lnSpc>
            </a:pPr>
            <a:r>
              <a:rPr lang="en-US" sz="2400" dirty="0"/>
              <a:t>Use social listening to get a bird’s eye view of the situation, understand the trajectory of the crisis and identify what specific issues are driving negative sentiment.</a:t>
            </a:r>
          </a:p>
          <a:p>
            <a:pPr algn="just">
              <a:lnSpc>
                <a:spcPts val="2200"/>
              </a:lnSpc>
            </a:pPr>
            <a:r>
              <a:rPr lang="en-US" sz="2400" dirty="0"/>
              <a:t>One of the first things to do is set up a Listening Topic in Sprout or your tool of choice to access insights from aggregate social data. This will enable you to see how fluctuations in the volume of messages and sentiment about the issue, what moments in the social conversation caused inflection points and what specific messaging is or isn’t resonating with your audience.</a:t>
            </a:r>
          </a:p>
          <a:p>
            <a:pPr algn="just">
              <a:lnSpc>
                <a:spcPts val="2200"/>
              </a:lnSpc>
            </a:pPr>
            <a:r>
              <a:rPr lang="en-US" sz="2400" dirty="0"/>
              <a:t>With social listening, you can quickly export these insights as a report to share with your team and leadership. Doing this at the beginning of a crisis can inform a customer-centric messaging strategy and continuously empower you to adapt as the situation unfolds.</a:t>
            </a:r>
          </a:p>
        </p:txBody>
      </p:sp>
      <p:sp>
        <p:nvSpPr>
          <p:cNvPr id="8" name="TextBox 7">
            <a:extLst>
              <a:ext uri="{FF2B5EF4-FFF2-40B4-BE49-F238E27FC236}">
                <a16:creationId xmlns:a16="http://schemas.microsoft.com/office/drawing/2014/main" id="{EAEFA17B-54E0-B3AC-E474-3FDFF30F13C5}"/>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6B562B78-48C8-58DA-A83C-32B1E83FB6C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14451800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177480"/>
            <a:ext cx="9975495" cy="3488584"/>
          </a:xfrm>
          <a:prstGeom prst="rect">
            <a:avLst/>
          </a:prstGeom>
          <a:noFill/>
        </p:spPr>
        <p:txBody>
          <a:bodyPr wrap="square" rtlCol="0">
            <a:spAutoFit/>
          </a:bodyPr>
          <a:lstStyle/>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Whether you just went through a small hiccup or a major emergency, you should analyze your long-term audience response and the reaction over time on social. A comprehensive report that shows you impressions, shares, comments and sentiment, as well as internal metrics like average response time to critical questions, will help you to measure your success and outline areas for improvement moving forward.</a:t>
            </a:r>
          </a:p>
          <a:p>
            <a:pPr algn="just">
              <a:lnSpc>
                <a:spcPts val="2200"/>
              </a:lnSpc>
            </a:pPr>
            <a:endParaRPr lang="en-US" sz="2400" dirty="0"/>
          </a:p>
          <a:p>
            <a:pPr algn="just">
              <a:lnSpc>
                <a:spcPts val="2200"/>
              </a:lnSpc>
            </a:pPr>
            <a:r>
              <a:rPr lang="en-US" sz="2400" dirty="0"/>
              <a:t>Ideally, you will want to set the dates for what you measure so that you can compare your brand’s baseline performance at a normal time against how data points changed at the beginning, middle and end of a problem.</a:t>
            </a:r>
          </a:p>
        </p:txBody>
      </p:sp>
      <p:sp>
        <p:nvSpPr>
          <p:cNvPr id="8" name="TextBox 7">
            <a:extLst>
              <a:ext uri="{FF2B5EF4-FFF2-40B4-BE49-F238E27FC236}">
                <a16:creationId xmlns:a16="http://schemas.microsoft.com/office/drawing/2014/main" id="{865669B2-95B5-70CB-336D-44AB187276AB}"/>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A51EE9B8-801F-B309-C337-8FC7DF3B443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421758559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177480"/>
            <a:ext cx="9975495" cy="3488584"/>
          </a:xfrm>
          <a:prstGeom prst="rect">
            <a:avLst/>
          </a:prstGeom>
          <a:noFill/>
        </p:spPr>
        <p:txBody>
          <a:bodyPr wrap="square" rtlCol="0">
            <a:spAutoFit/>
          </a:bodyPr>
          <a:lstStyle/>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Major impacts of how a crisis was handled might not show up until much later in the form of decreased revenue or customer loss. But a social savvy organization can track customer sentiment in real time and use analytics to show how well a situation was handled. Remember that your success isn’t just about the numbers—it’s how well you connected with your audience.</a:t>
            </a:r>
          </a:p>
          <a:p>
            <a:pPr algn="just">
              <a:lnSpc>
                <a:spcPts val="2200"/>
              </a:lnSpc>
            </a:pPr>
            <a:endParaRPr lang="en-US" sz="2400" dirty="0"/>
          </a:p>
          <a:p>
            <a:pPr algn="just">
              <a:lnSpc>
                <a:spcPts val="2200"/>
              </a:lnSpc>
            </a:pPr>
            <a:r>
              <a:rPr lang="en-US" sz="2400" dirty="0"/>
              <a:t>After your brand has hopefully mitigated the crisis, you’ll also be able to report on the lifecycle of the situation and how your brand’s response changed the tone of the conversation. These insights will give your crisis communications team information to improve or build on your plan for the future. Just in case.</a:t>
            </a:r>
          </a:p>
        </p:txBody>
      </p:sp>
      <p:sp>
        <p:nvSpPr>
          <p:cNvPr id="8" name="TextBox 7">
            <a:extLst>
              <a:ext uri="{FF2B5EF4-FFF2-40B4-BE49-F238E27FC236}">
                <a16:creationId xmlns:a16="http://schemas.microsoft.com/office/drawing/2014/main" id="{EDCDD33C-5B97-4C40-BE83-964FAAFB7C88}"/>
              </a:ext>
            </a:extLst>
          </p:cNvPr>
          <p:cNvSpPr txBox="1"/>
          <p:nvPr/>
        </p:nvSpPr>
        <p:spPr>
          <a:xfrm>
            <a:off x="2340467" y="11667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Activate your social media plan</a:t>
            </a:r>
          </a:p>
        </p:txBody>
      </p:sp>
      <p:sp>
        <p:nvSpPr>
          <p:cNvPr id="9" name="TextBox 8">
            <a:extLst>
              <a:ext uri="{FF2B5EF4-FFF2-40B4-BE49-F238E27FC236}">
                <a16:creationId xmlns:a16="http://schemas.microsoft.com/office/drawing/2014/main" id="{726A0A95-4D05-3447-737C-4A562F5456C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427159503"/>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D2F09E4-9624-5AB9-71BC-FF35018E9C3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2" name="Rectangle: Rounded Corners 1">
            <a:extLst>
              <a:ext uri="{FF2B5EF4-FFF2-40B4-BE49-F238E27FC236}">
                <a16:creationId xmlns:a16="http://schemas.microsoft.com/office/drawing/2014/main" id="{B11ABE93-99EC-1B54-9716-6AF388BE43DD}"/>
              </a:ext>
            </a:extLst>
          </p:cNvPr>
          <p:cNvSpPr/>
          <p:nvPr/>
        </p:nvSpPr>
        <p:spPr>
          <a:xfrm>
            <a:off x="3547311" y="2124745"/>
            <a:ext cx="4690753" cy="145780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KFC Crisis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4" name="Picture 3" descr="Logo&#10;&#10;Description automatically generated">
            <a:extLst>
              <a:ext uri="{FF2B5EF4-FFF2-40B4-BE49-F238E27FC236}">
                <a16:creationId xmlns:a16="http://schemas.microsoft.com/office/drawing/2014/main" id="{7F678464-3F3B-A7B9-10E9-1DD4843A5D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0560" y="3923709"/>
            <a:ext cx="2824256" cy="1861106"/>
          </a:xfrm>
          <a:prstGeom prst="rect">
            <a:avLst/>
          </a:prstGeom>
        </p:spPr>
      </p:pic>
    </p:spTree>
    <p:extLst>
      <p:ext uri="{BB962C8B-B14F-4D97-AF65-F5344CB8AC3E}">
        <p14:creationId xmlns:p14="http://schemas.microsoft.com/office/powerpoint/2010/main" val="3074628361"/>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D2F09E4-9624-5AB9-71BC-FF35018E9C3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
        <p:nvSpPr>
          <p:cNvPr id="3" name="Flowchart: Connector 2">
            <a:extLst>
              <a:ext uri="{FF2B5EF4-FFF2-40B4-BE49-F238E27FC236}">
                <a16:creationId xmlns:a16="http://schemas.microsoft.com/office/drawing/2014/main" id="{E4B74186-9FCC-53D5-C2B9-240CFC26BE62}"/>
              </a:ext>
            </a:extLst>
          </p:cNvPr>
          <p:cNvSpPr/>
          <p:nvPr/>
        </p:nvSpPr>
        <p:spPr>
          <a:xfrm>
            <a:off x="2539518" y="775155"/>
            <a:ext cx="5964402" cy="744709"/>
          </a:xfrm>
          <a:prstGeom prst="flowChartConnector">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 </a:t>
            </a:r>
            <a:r>
              <a:rPr lang="en-US" sz="3200" dirty="0">
                <a:ln w="0"/>
                <a:solidFill>
                  <a:schemeClr val="accent2"/>
                </a:solidFill>
                <a:effectLst>
                  <a:outerShdw blurRad="38100" dist="19050" dir="2700000" algn="tl" rotWithShape="0">
                    <a:schemeClr val="dk1">
                      <a:alpha val="40000"/>
                    </a:schemeClr>
                  </a:outerShdw>
                </a:effectLst>
              </a:rPr>
              <a:t>#KFCCrisis</a:t>
            </a:r>
          </a:p>
        </p:txBody>
      </p:sp>
      <p:pic>
        <p:nvPicPr>
          <p:cNvPr id="5" name="Picture 4" descr="A red building with a sign on the side&#10;&#10;Description automatically generated">
            <a:extLst>
              <a:ext uri="{FF2B5EF4-FFF2-40B4-BE49-F238E27FC236}">
                <a16:creationId xmlns:a16="http://schemas.microsoft.com/office/drawing/2014/main" id="{3840C660-ECA8-A95C-F893-25C8C8BAC0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491989"/>
            <a:ext cx="2346651" cy="2346651"/>
          </a:xfrm>
          <a:prstGeom prst="rect">
            <a:avLst/>
          </a:prstGeom>
        </p:spPr>
      </p:pic>
      <p:sp>
        <p:nvSpPr>
          <p:cNvPr id="7" name="Rectangle 3">
            <a:extLst>
              <a:ext uri="{FF2B5EF4-FFF2-40B4-BE49-F238E27FC236}">
                <a16:creationId xmlns:a16="http://schemas.microsoft.com/office/drawing/2014/main" id="{88EA251F-EA20-47EE-EDAE-DDE88C1EDBA1}"/>
              </a:ext>
            </a:extLst>
          </p:cNvPr>
          <p:cNvSpPr>
            <a:spLocks noChangeArrowheads="1"/>
          </p:cNvSpPr>
          <p:nvPr/>
        </p:nvSpPr>
        <p:spPr bwMode="auto">
          <a:xfrm rot="10800000" flipV="1">
            <a:off x="616794" y="1610418"/>
            <a:ext cx="1075267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4" algn="just"/>
            <a:r>
              <a:rPr lang="en-US" sz="1600" dirty="0"/>
              <a:t>In 2018, KFC in the United Kingdom faced a major crisis due to a shortage in chicken supply, which led to the closure of hundreds of branches and significantly disrupted its operations.</a:t>
            </a:r>
          </a:p>
          <a:p>
            <a:pPr algn="just"/>
            <a:r>
              <a:rPr lang="en-US" sz="1600" b="1" dirty="0"/>
              <a:t>Causes of the Crisis:</a:t>
            </a:r>
            <a:endParaRPr lang="en-US" sz="1600" dirty="0"/>
          </a:p>
          <a:p>
            <a:pPr algn="just"/>
            <a:r>
              <a:rPr lang="en-US" sz="1600" b="1" dirty="0"/>
              <a:t>Supplier Change:</a:t>
            </a:r>
            <a:r>
              <a:rPr lang="en-US" sz="1600" dirty="0"/>
              <a:t> KFC decided to switch its logistics provider from Bidvest, a company specialized in food delivery, to DHL, aiming to reduce costs and improve services.</a:t>
            </a:r>
          </a:p>
          <a:p>
            <a:pPr algn="just"/>
            <a:r>
              <a:rPr lang="en-US" sz="1600" b="1" dirty="0"/>
              <a:t>Logistical Issues:</a:t>
            </a:r>
            <a:r>
              <a:rPr lang="en-US" sz="1600" dirty="0"/>
              <a:t> DHL encountered difficulties in managing the supply chain, leading to delays and irregular deliveries of chicken to KFC branches.</a:t>
            </a:r>
          </a:p>
          <a:p>
            <a:pPr algn="just"/>
            <a:r>
              <a:rPr lang="en-US" sz="1600" b="1" dirty="0"/>
              <a:t>Restaurant Closures:</a:t>
            </a:r>
            <a:r>
              <a:rPr lang="en-US" sz="1600" dirty="0"/>
              <a:t> Due to the chicken shortage, KFC was forced to temporarily close more than 800 branches across the UK, sparking customer outrage and widespread criticism.</a:t>
            </a:r>
          </a:p>
        </p:txBody>
      </p:sp>
      <p:sp>
        <p:nvSpPr>
          <p:cNvPr id="9" name="TextBox 8">
            <a:extLst>
              <a:ext uri="{FF2B5EF4-FFF2-40B4-BE49-F238E27FC236}">
                <a16:creationId xmlns:a16="http://schemas.microsoft.com/office/drawing/2014/main" id="{4DA011BD-5803-E6E7-846B-8B9BC17D35CB}"/>
              </a:ext>
            </a:extLst>
          </p:cNvPr>
          <p:cNvSpPr txBox="1"/>
          <p:nvPr/>
        </p:nvSpPr>
        <p:spPr>
          <a:xfrm>
            <a:off x="2539518" y="6206826"/>
            <a:ext cx="8524132" cy="369332"/>
          </a:xfrm>
          <a:prstGeom prst="rect">
            <a:avLst/>
          </a:prstGeom>
          <a:noFill/>
        </p:spPr>
        <p:txBody>
          <a:bodyPr wrap="square">
            <a:spAutoFit/>
          </a:bodyPr>
          <a:lstStyle/>
          <a:p>
            <a:r>
              <a:rPr lang="en-US" b="1" dirty="0"/>
              <a:t>https://changemanagementinsight.com/kfc-crisis-management-case-study/</a:t>
            </a:r>
          </a:p>
        </p:txBody>
      </p:sp>
      <p:sp>
        <p:nvSpPr>
          <p:cNvPr id="12" name="Rectangle 3">
            <a:extLst>
              <a:ext uri="{FF2B5EF4-FFF2-40B4-BE49-F238E27FC236}">
                <a16:creationId xmlns:a16="http://schemas.microsoft.com/office/drawing/2014/main" id="{24BDA9E6-BACD-B53D-10A6-4914BAE16378}"/>
              </a:ext>
            </a:extLst>
          </p:cNvPr>
          <p:cNvSpPr>
            <a:spLocks noChangeArrowheads="1"/>
          </p:cNvSpPr>
          <p:nvPr/>
        </p:nvSpPr>
        <p:spPr bwMode="auto">
          <a:xfrm rot="10800000" flipV="1">
            <a:off x="2352965" y="3807670"/>
            <a:ext cx="901650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1600" b="1" dirty="0"/>
              <a:t>KFC's Response:</a:t>
            </a:r>
            <a:endParaRPr lang="en-US" sz="1600" dirty="0"/>
          </a:p>
          <a:p>
            <a:pPr algn="just"/>
            <a:r>
              <a:rPr lang="en-US" sz="1600" dirty="0"/>
              <a:t>The company issued a humorous public apology through a newspaper ad, rearranging the letters of its logo from “KFC” to “FCK” in an attempt to ease the tension with humor. KFC quickly resumed collaboration with Bidvest in some areas to stabilize the supply chain.</a:t>
            </a:r>
          </a:p>
          <a:p>
            <a:pPr algn="just"/>
            <a:r>
              <a:rPr lang="en-US" sz="1600" b="1" dirty="0"/>
              <a:t>Results and Impact:</a:t>
            </a:r>
            <a:endParaRPr lang="en-US" sz="1600" dirty="0"/>
          </a:p>
          <a:p>
            <a:pPr algn="just"/>
            <a:r>
              <a:rPr lang="en-US" sz="1600" dirty="0"/>
              <a:t>KFC's reputation suffered briefly, but the brand regained customer trust thanks to its swift and transparent response. Other companies learned the importance of effective logistics planning when changing suppliers.</a:t>
            </a:r>
          </a:p>
          <a:p>
            <a:pPr algn="just"/>
            <a:r>
              <a:rPr lang="en-US" sz="1600" dirty="0"/>
              <a:t>This crisis became a clear example of the vital role supply chain management plays in business operations and corporate reputation.</a:t>
            </a:r>
          </a:p>
        </p:txBody>
      </p:sp>
    </p:spTree>
    <p:extLst>
      <p:ext uri="{BB962C8B-B14F-4D97-AF65-F5344CB8AC3E}">
        <p14:creationId xmlns:p14="http://schemas.microsoft.com/office/powerpoint/2010/main" val="3907643595"/>
      </p:ext>
    </p:extLst>
  </p:cSld>
  <p:clrMapOvr>
    <a:masterClrMapping/>
  </p:clrMapOvr>
  <mc:AlternateContent xmlns:mc="http://schemas.openxmlformats.org/markup-compatibility/2006" xmlns:p14="http://schemas.microsoft.com/office/powerpoint/2010/main">
    <mc:Choice Requires="p14">
      <p:transition p14:dur="10" advTm="483000"/>
    </mc:Choice>
    <mc:Fallback xmlns="">
      <p:transition advTm="483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57646"/>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1638" y="2160924"/>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sp>
        <p:nvSpPr>
          <p:cNvPr id="10" name="TextBox 9">
            <a:extLst>
              <a:ext uri="{FF2B5EF4-FFF2-40B4-BE49-F238E27FC236}">
                <a16:creationId xmlns:a16="http://schemas.microsoft.com/office/drawing/2014/main" id="{86F96206-99AF-7F5A-8EB1-9BD33D0FB8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8" y="1169104"/>
            <a:ext cx="547765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2654" y="2193306"/>
            <a:ext cx="10526692" cy="3798476"/>
          </a:xfrm>
          <a:prstGeom prst="rect">
            <a:avLst/>
          </a:prstGeom>
          <a:noFill/>
        </p:spPr>
        <p:txBody>
          <a:bodyPr wrap="square" rtlCol="0">
            <a:spAutoFit/>
          </a:bodyPr>
          <a:lstStyle/>
          <a:p>
            <a:pPr marL="285750" indent="-285750">
              <a:lnSpc>
                <a:spcPts val="1700"/>
              </a:lnSpc>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lnSpc>
                <a:spcPts val="1700"/>
              </a:lnSpc>
              <a:buFont typeface="Wingdings" panose="05000000000000000000" pitchFamily="2" charset="2"/>
              <a:buChar char="§"/>
            </a:pPr>
            <a:r>
              <a:rPr lang="en-US" sz="1600" i="0" dirty="0">
                <a:solidFill>
                  <a:srgbClr val="000000"/>
                </a:solidFill>
                <a:latin typeface="Segoe UI" panose="020B0502040204020203" pitchFamily="34" charset="0"/>
              </a:rPr>
              <a:t>Ward, C. A. (2011, June). Social Media and Crisis Communication: Are organizations using social media in times of crisis? (dissertation). SOCIAL MEDIA AND CRISIS COMMUNICATION: ARE ORGANIZATIONS USING SOCIAL MEDIA IN TIMES OF CRISIS? Retrieved May 2023, from https://cardinalscholar.bsu.edu/bitstream/handle/123456789/195041/WardC_2011-3_BODY.pdf?sequence=1. </a:t>
            </a:r>
          </a:p>
          <a:p>
            <a:pPr marL="285750" indent="-285750">
              <a:lnSpc>
                <a:spcPts val="1700"/>
              </a:lnSpc>
              <a:buFont typeface="Wingdings" panose="05000000000000000000" pitchFamily="2" charset="2"/>
              <a:buChar char="§"/>
            </a:pPr>
            <a:r>
              <a:rPr lang="en-US" sz="1600" dirty="0">
                <a:effectLst/>
              </a:rPr>
              <a:t>Roberts, J. (n.d.). </a:t>
            </a:r>
            <a:r>
              <a:rPr lang="en-US" sz="1600" i="1" dirty="0">
                <a:effectLst/>
              </a:rPr>
              <a:t>Creating social media messages</a:t>
            </a:r>
            <a:r>
              <a:rPr lang="en-US" sz="1600" dirty="0">
                <a:effectLst/>
              </a:rPr>
              <a:t>. Writing for Strategic Communication Industries. https://ohiostate.pressbooks.pub/stratcommwriting/chapter/creating-social-media-messages/ </a:t>
            </a:r>
          </a:p>
          <a:p>
            <a:pPr marL="285750" indent="-285750">
              <a:lnSpc>
                <a:spcPts val="1700"/>
              </a:lnSpc>
              <a:buFont typeface="Wingdings" panose="05000000000000000000" pitchFamily="2" charset="2"/>
              <a:buChar char="§"/>
            </a:pPr>
            <a:r>
              <a:rPr lang="en-US" sz="1600" dirty="0">
                <a:effectLst/>
              </a:rPr>
              <a:t>Roberts, J. (n.d.). </a:t>
            </a:r>
            <a:r>
              <a:rPr lang="en-US" sz="1600" i="1" dirty="0">
                <a:effectLst/>
              </a:rPr>
              <a:t>crafting-social-media</a:t>
            </a:r>
            <a:r>
              <a:rPr lang="en-US" sz="1600" dirty="0">
                <a:effectLst/>
              </a:rPr>
              <a:t>. Writing for Strategic Communication Industries. https://ohiostate.pressbooks.pub/stratcommwriting/chapter/crafting-social-media/</a:t>
            </a:r>
          </a:p>
          <a:p>
            <a:pPr marL="285750" indent="-285750">
              <a:lnSpc>
                <a:spcPts val="1700"/>
              </a:lnSpc>
              <a:buFont typeface="Wingdings" panose="05000000000000000000" pitchFamily="2" charset="2"/>
              <a:buChar char="§"/>
            </a:pPr>
            <a:r>
              <a:rPr lang="en-US" sz="1600" dirty="0" err="1">
                <a:effectLst/>
              </a:rPr>
              <a:t>Anstis</a:t>
            </a:r>
            <a:r>
              <a:rPr lang="en-US" sz="1600" dirty="0">
                <a:effectLst/>
              </a:rPr>
              <a:t>, B. (2011, January 11). </a:t>
            </a:r>
            <a:r>
              <a:rPr lang="en-US" sz="1600" i="1" dirty="0">
                <a:effectLst/>
              </a:rPr>
              <a:t>Socially acceptable - enforcing social media policies in the Workplace</a:t>
            </a:r>
            <a:r>
              <a:rPr lang="en-US" sz="1600" dirty="0">
                <a:effectLst/>
              </a:rPr>
              <a:t>. </a:t>
            </a:r>
            <a:r>
              <a:rPr lang="en-US" sz="1600" dirty="0" err="1">
                <a:effectLst/>
              </a:rPr>
              <a:t>HRZone</a:t>
            </a:r>
            <a:r>
              <a:rPr lang="en-US" sz="1600" dirty="0">
                <a:effectLst/>
              </a:rPr>
              <a:t>. https://www.hrzone.com/talent/retention/socially-acceptable-enforcing-social-media-policies-in-the-workplace </a:t>
            </a:r>
            <a:endParaRPr lang="en-US" sz="1600" i="1" dirty="0">
              <a:effectLst/>
            </a:endParaRPr>
          </a:p>
          <a:p>
            <a:pPr marL="285750" indent="-285750">
              <a:lnSpc>
                <a:spcPts val="1700"/>
              </a:lnSpc>
              <a:buFont typeface="Wingdings" panose="05000000000000000000" pitchFamily="2" charset="2"/>
              <a:buChar char="§"/>
            </a:pPr>
            <a:r>
              <a:rPr lang="en-US" sz="1600" i="1" dirty="0">
                <a:effectLst/>
              </a:rPr>
              <a:t>From crisis to connection: How to build a Social Media Crisis Management strategy</a:t>
            </a:r>
            <a:r>
              <a:rPr lang="en-US" sz="1600" dirty="0">
                <a:effectLst/>
              </a:rPr>
              <a:t>. Sprout Social. (2023, May 12). https://sproutsocial.com/insights/guides/social-media-crisis-management/#how-to-use-social-insights-to-inform-decision-making </a:t>
            </a:r>
            <a:endParaRPr lang="en-US" sz="1600" dirty="0">
              <a:solidFill>
                <a:srgbClr val="000000"/>
              </a:solidFill>
              <a:latin typeface="Segoe UI" panose="020B0502040204020203" pitchFamily="34" charset="0"/>
            </a:endParaRPr>
          </a:p>
        </p:txBody>
      </p:sp>
      <p:sp>
        <p:nvSpPr>
          <p:cNvPr id="9" name="TextBox 8">
            <a:extLst>
              <a:ext uri="{FF2B5EF4-FFF2-40B4-BE49-F238E27FC236}">
                <a16:creationId xmlns:a16="http://schemas.microsoft.com/office/drawing/2014/main" id="{D634C67D-7A4A-2202-1267-09C5F512A40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5</a:t>
            </a: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0014951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01A4A8-57C0-4734-AEF7-AD7C7FA756D3}"/>
</file>

<file path=customXml/itemProps2.xml><?xml version="1.0" encoding="utf-8"?>
<ds:datastoreItem xmlns:ds="http://schemas.openxmlformats.org/officeDocument/2006/customXml" ds:itemID="{EB4E682F-4D15-46AE-AEF5-C39B6DD4B279}"/>
</file>

<file path=customXml/itemProps3.xml><?xml version="1.0" encoding="utf-8"?>
<ds:datastoreItem xmlns:ds="http://schemas.openxmlformats.org/officeDocument/2006/customXml" ds:itemID="{CC8EF8B6-3A58-45B0-B127-AE0C0212157B}"/>
</file>

<file path=docProps/app.xml><?xml version="1.0" encoding="utf-8"?>
<Properties xmlns="http://schemas.openxmlformats.org/officeDocument/2006/extended-properties" xmlns:vt="http://schemas.openxmlformats.org/officeDocument/2006/docPropsVTypes">
  <TotalTime>2883</TotalTime>
  <Words>5043</Words>
  <Application>Microsoft Office PowerPoint</Application>
  <PresentationFormat>Widescreen</PresentationFormat>
  <Paragraphs>333</Paragraphs>
  <Slides>48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76</cp:revision>
  <dcterms:created xsi:type="dcterms:W3CDTF">2023-04-29T09:08:23Z</dcterms:created>
  <dcterms:modified xsi:type="dcterms:W3CDTF">2025-06-30T22:07:19Z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