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theme/themeOverride1.xml" ContentType="application/vnd.openxmlformats-officedocument.themeOverride+xml"/>
  <Override PartName="/ppt/notesSlides/notesSlide5.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507"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53" r:id="rId17"/>
    <p:sldId id="554" r:id="rId18"/>
    <p:sldId id="525" r:id="rId19"/>
    <p:sldId id="501" r:id="rId20"/>
    <p:sldId id="568" r:id="rId21"/>
    <p:sldId id="511" r:id="rId22"/>
    <p:sldId id="528" r:id="rId23"/>
    <p:sldId id="548" r:id="rId24"/>
    <p:sldId id="529" r:id="rId25"/>
    <p:sldId id="569" r:id="rId26"/>
    <p:sldId id="549" r:id="rId27"/>
    <p:sldId id="550" r:id="rId28"/>
    <p:sldId id="531" r:id="rId29"/>
    <p:sldId id="530" r:id="rId30"/>
    <p:sldId id="271" r:id="rId31"/>
    <p:sldId id="561" r:id="rId32"/>
    <p:sldId id="571" r:id="rId33"/>
    <p:sldId id="574" r:id="rId34"/>
    <p:sldId id="540" r:id="rId35"/>
    <p:sldId id="575" r:id="rId36"/>
    <p:sldId id="514" r:id="rId37"/>
    <p:sldId id="573" r:id="rId38"/>
    <p:sldId id="49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65"/>
            <p14:sldId id="484"/>
            <p14:sldId id="572"/>
            <p14:sldId id="498"/>
            <p14:sldId id="559"/>
            <p14:sldId id="557"/>
            <p14:sldId id="542"/>
            <p14:sldId id="566"/>
            <p14:sldId id="541"/>
            <p14:sldId id="556"/>
            <p14:sldId id="527"/>
            <p14:sldId id="521"/>
            <p14:sldId id="524"/>
            <p14:sldId id="553"/>
            <p14:sldId id="554"/>
            <p14:sldId id="525"/>
            <p14:sldId id="501"/>
            <p14:sldId id="568"/>
            <p14:sldId id="511"/>
            <p14:sldId id="528"/>
            <p14:sldId id="548"/>
            <p14:sldId id="529"/>
            <p14:sldId id="569"/>
            <p14:sldId id="549"/>
            <p14:sldId id="550"/>
            <p14:sldId id="531"/>
            <p14:sldId id="530"/>
            <p14:sldId id="271"/>
            <p14:sldId id="561"/>
            <p14:sldId id="571"/>
            <p14:sldId id="574"/>
            <p14:sldId id="540"/>
            <p14:sldId id="575"/>
            <p14:sldId id="514"/>
            <p14:sldId id="573"/>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66" d="100"/>
          <a:sy n="66" d="100"/>
        </p:scale>
        <p:origin x="84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dgm:spPr>
        <a:solidFill>
          <a:srgbClr val="4472C4"/>
        </a:solidFill>
      </dgm:spPr>
      <dgm:t>
        <a:bodyPr/>
        <a:lstStyle/>
        <a:p>
          <a:r>
            <a:rPr lang="ar-JO" dirty="0"/>
            <a:t>مفهوم صنع السياسات التعليمية</a:t>
          </a:r>
          <a:endParaRPr lang="en-US" dirty="0"/>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dirty="0"/>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dgm:spPr>
        <a:solidFill>
          <a:srgbClr val="4472C4"/>
        </a:solidFill>
      </dgm:spPr>
      <dgm:t>
        <a:bodyPr/>
        <a:lstStyle/>
        <a:p>
          <a:r>
            <a:rPr lang="ar-JO" dirty="0"/>
            <a:t>محاور ومعايير صنع السياسات التعليمية</a:t>
          </a:r>
          <a:endParaRPr lang="en-US" dirty="0"/>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dgm:spPr>
        <a:solidFill>
          <a:srgbClr val="4472C4"/>
        </a:solidFill>
      </dgm:spPr>
      <dgm:t>
        <a:bodyPr/>
        <a:lstStyle/>
        <a:p>
          <a:r>
            <a:rPr lang="ar-JO" dirty="0"/>
            <a:t>آلية وأساليب صنع السياسات التعليمية</a:t>
          </a:r>
          <a:endParaRPr lang="en-US" dirty="0"/>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dgm:spPr>
        <a:solidFill>
          <a:srgbClr val="4472C4"/>
        </a:solidFill>
      </dgm:spPr>
      <dgm:t>
        <a:bodyPr/>
        <a:lstStyle/>
        <a:p>
          <a:r>
            <a:rPr lang="ar-JO" dirty="0"/>
            <a:t>شروط الإعداد الجيد للسياسات التعليمية</a:t>
          </a:r>
          <a:endParaRPr lang="en-US" dirty="0"/>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t>
        <a:bodyPr/>
        <a:lstStyle/>
        <a:p>
          <a:endParaRPr lang="en-US"/>
        </a:p>
      </dgm:t>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t>
        <a:bodyPr/>
        <a:lstStyle/>
        <a:p>
          <a:endParaRPr lang="en-US"/>
        </a:p>
      </dgm:t>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t>
        <a:bodyPr/>
        <a:lstStyle/>
        <a:p>
          <a:endParaRPr lang="en-US"/>
        </a:p>
      </dgm:t>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t>
        <a:bodyPr/>
        <a:lstStyle/>
        <a:p>
          <a:endParaRPr lang="en-US"/>
        </a:p>
      </dgm:t>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t>
        <a:bodyPr/>
        <a:lstStyle/>
        <a:p>
          <a:endParaRPr lang="en-US"/>
        </a:p>
      </dgm:t>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t>
        <a:bodyPr/>
        <a:lstStyle/>
        <a:p>
          <a:endParaRPr lang="en-US"/>
        </a:p>
      </dgm:t>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t>
        <a:bodyPr/>
        <a:lstStyle/>
        <a:p>
          <a:endParaRPr lang="en-US"/>
        </a:p>
      </dgm:t>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t>
        <a:bodyPr/>
        <a:lstStyle/>
        <a:p>
          <a:endParaRPr lang="en-US"/>
        </a:p>
      </dgm:t>
    </dgm:pt>
  </dgm:ptLst>
  <dgm:cxnLst>
    <dgm:cxn modelId="{8ED31D5F-7A75-4E67-AFE7-0F9C50FB85F4}" type="presOf" srcId="{440900E9-AD37-4881-9025-FC03276E2FEC}" destId="{CB8F390E-2BC1-4FDB-9AFA-FADBBC071866}"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69F9AF72-1698-4CA3-B98A-8A2DC9CB5D94}" srcId="{46C780A0-5CE9-4157-A28E-A2A2EE3845FB}" destId="{440900E9-AD37-4881-9025-FC03276E2FEC}" srcOrd="0" destOrd="0" parTransId="{AC83248F-2CB0-49EA-B0FE-E4F981130DDF}" sibTransId="{735D1EC8-79FA-4F10-ABBA-5F106E242E84}"/>
    <dgm:cxn modelId="{A45BAEE6-B25D-4F68-8F72-3A38400D9CFF}" type="presOf" srcId="{35951E03-0991-47D3-B76F-4FE3AE303190}" destId="{218F360C-D13C-4DAF-A6CD-C8A33F597F0D}" srcOrd="0" destOrd="0" presId="urn:microsoft.com/office/officeart/2005/8/layout/StepDownProcess"/>
    <dgm:cxn modelId="{B1212DB7-BE13-4D9B-B545-8EC6FDB94F59}" srcId="{878E827B-EE5F-41A2-9494-1DB21BF5BCBB}" destId="{AF277A2B-6AC9-4BDA-8435-A83C6F096874}" srcOrd="3" destOrd="0" parTransId="{71368AE2-7C73-4EE2-A219-185B8594ED54}" sibTransId="{9484B91A-FDF0-4FFF-86C0-2D9701AA8A9F}"/>
    <dgm:cxn modelId="{6904727A-EB89-4776-8337-97B218C6CAD7}" type="presOf" srcId="{46C780A0-5CE9-4157-A28E-A2A2EE3845FB}" destId="{FDC6FBCA-6D58-48B9-B4CC-540064809743}"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181783A7-8BF0-4768-B19F-249FFCECCA3F}" srcId="{2132A25E-C5A5-4C0C-B83B-2CCAAD201E0A}" destId="{FA7529E5-EF7A-473A-9C15-0359BDF635DC}" srcOrd="0" destOrd="0" parTransId="{EC29A760-F97A-4F2D-A251-A8009AE1253B}" sibTransId="{1E387D33-4190-49C7-8E86-E0D5E94879E0}"/>
    <dgm:cxn modelId="{2479E7C9-06DD-4CE6-BD27-97230229ADD4}" type="presOf" srcId="{878E827B-EE5F-41A2-9494-1DB21BF5BCBB}" destId="{3666290E-A280-4435-A7A9-69379A6F3FAC}"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C2B0D994-44AB-4F0C-B86F-F6833F640C7C}" type="presOf" srcId="{FA7529E5-EF7A-473A-9C15-0359BDF635DC}" destId="{303E93EF-7DB7-45FF-ADED-CCEC1EBA0E89}" srcOrd="0" destOrd="0" presId="urn:microsoft.com/office/officeart/2005/8/layout/StepDownProcess"/>
    <dgm:cxn modelId="{5B0B1B78-4EEE-4B4E-BAB4-DF10C11A4D2F}" type="presOf" srcId="{AF277A2B-6AC9-4BDA-8435-A83C6F096874}" destId="{02C19E7B-BE5D-4AA8-8278-86AA5E8CC6E3}" srcOrd="0" destOrd="0" presId="urn:microsoft.com/office/officeart/2005/8/layout/StepDownProcess"/>
    <dgm:cxn modelId="{35434D5D-2F90-4CCB-BE2C-D6EAC368E0A3}" srcId="{E8865E67-DFCE-4B1B-BA7F-32E2683EEB5C}" destId="{35951E03-0991-47D3-B76F-4FE3AE303190}" srcOrd="0" destOrd="0" parTransId="{286366F6-A43E-4385-82C2-E1DEB99EC1CB}" sibTransId="{5FF1984F-2A2F-4EFF-A2C2-FD048BE96B24}"/>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3200" b="1" dirty="0"/>
            <a:t>مفهوم تحليل السياسات التعليمية</a:t>
          </a:r>
          <a:endParaRPr lang="en-US" sz="3200" b="1" dirty="0"/>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2400" b="1" dirty="0"/>
            <a:t>صفات المحلل الجيد ومبادئ عملية للتحليل السياسات</a:t>
          </a:r>
          <a:endParaRPr lang="en-US" sz="2400" b="1" dirty="0"/>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2800" b="1" dirty="0"/>
            <a:t>خصائص ومعوقات  وخطوات البحث التربوي</a:t>
          </a:r>
          <a:endParaRPr lang="en-US" sz="2800" b="1" dirty="0"/>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2800" b="1" dirty="0"/>
            <a:t>أهمية ومستويات تحليل السياسات التعليمية</a:t>
          </a:r>
          <a:endParaRPr lang="en-US" sz="2800" b="1" dirty="0"/>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2800" b="1" dirty="0"/>
            <a:t>مفهوم ومقومات وأهمية البحث التربوي</a:t>
          </a:r>
          <a:endParaRPr lang="en-US" sz="2800" b="1" dirty="0"/>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t>
        <a:bodyPr/>
        <a:lstStyle/>
        <a:p>
          <a:endParaRPr lang="en-US"/>
        </a:p>
      </dgm:t>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t>
        <a:bodyPr/>
        <a:lstStyle/>
        <a:p>
          <a:endParaRPr lang="en-US"/>
        </a:p>
      </dgm:t>
    </dgm:pt>
    <dgm:pt modelId="{748DF9FA-A674-449C-B69A-8006ED6F887F}" type="pres">
      <dgm:prSet presAssocID="{9D72FEBF-79BE-4FD1-8DD5-B614E5C2704D}" presName="parentText" presStyleLbl="node1" presStyleIdx="0" presStyleCnt="5">
        <dgm:presLayoutVars>
          <dgm:chMax val="0"/>
          <dgm:bulletEnabled val="1"/>
        </dgm:presLayoutVars>
      </dgm:prSet>
      <dgm:spPr/>
      <dgm:t>
        <a:bodyPr/>
        <a:lstStyle/>
        <a:p>
          <a:endParaRPr lang="en-US"/>
        </a:p>
      </dgm:t>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t>
        <a:bodyPr/>
        <a:lstStyle/>
        <a:p>
          <a:endParaRPr lang="en-US"/>
        </a:p>
      </dgm:t>
    </dgm:pt>
    <dgm:pt modelId="{2D7F1F81-A48B-4C62-AC94-C67A5E743883}" type="pres">
      <dgm:prSet presAssocID="{35C06FA6-5CCA-45D6-A2C4-DA44F3A9CA7D}" presName="parentText" presStyleLbl="node1" presStyleIdx="1" presStyleCnt="5">
        <dgm:presLayoutVars>
          <dgm:chMax val="0"/>
          <dgm:bulletEnabled val="1"/>
        </dgm:presLayoutVars>
      </dgm:prSet>
      <dgm:spPr/>
      <dgm:t>
        <a:bodyPr/>
        <a:lstStyle/>
        <a:p>
          <a:endParaRPr lang="en-US"/>
        </a:p>
      </dgm:t>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t>
        <a:bodyPr/>
        <a:lstStyle/>
        <a:p>
          <a:endParaRPr lang="en-US"/>
        </a:p>
      </dgm:t>
    </dgm:pt>
    <dgm:pt modelId="{438E1CAA-1C97-4860-862D-12FFF4922672}" type="pres">
      <dgm:prSet presAssocID="{F278D40B-03DB-40AF-A370-84900A5F4EDA}" presName="parentText" presStyleLbl="node1" presStyleIdx="2" presStyleCnt="5">
        <dgm:presLayoutVars>
          <dgm:chMax val="0"/>
          <dgm:bulletEnabled val="1"/>
        </dgm:presLayoutVars>
      </dgm:prSet>
      <dgm:spPr/>
      <dgm:t>
        <a:bodyPr/>
        <a:lstStyle/>
        <a:p>
          <a:endParaRPr lang="en-US"/>
        </a:p>
      </dgm:t>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t>
        <a:bodyPr/>
        <a:lstStyle/>
        <a:p>
          <a:endParaRPr lang="en-US"/>
        </a:p>
      </dgm:t>
    </dgm:pt>
    <dgm:pt modelId="{46524CF5-EEA5-47DC-90D3-CE64B5E29674}" type="pres">
      <dgm:prSet presAssocID="{2ABF1495-DEB2-4896-9F0E-2FCD94D4A89A}" presName="parentText" presStyleLbl="node1" presStyleIdx="3" presStyleCnt="5">
        <dgm:presLayoutVars>
          <dgm:chMax val="0"/>
          <dgm:bulletEnabled val="1"/>
        </dgm:presLayoutVars>
      </dgm:prSet>
      <dgm:spPr/>
      <dgm:t>
        <a:bodyPr/>
        <a:lstStyle/>
        <a:p>
          <a:endParaRPr lang="en-US"/>
        </a:p>
      </dgm:t>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t>
        <a:bodyPr/>
        <a:lstStyle/>
        <a:p>
          <a:endParaRPr lang="en-US"/>
        </a:p>
      </dgm:t>
    </dgm:pt>
    <dgm:pt modelId="{EE045247-1557-48A4-83D6-D467636581B3}" type="pres">
      <dgm:prSet presAssocID="{C396954B-9768-4FC5-B51E-FCB8516E10E9}" presName="parentText" presStyleLbl="node1" presStyleIdx="4" presStyleCnt="5">
        <dgm:presLayoutVars>
          <dgm:chMax val="0"/>
          <dgm:bulletEnabled val="1"/>
        </dgm:presLayoutVars>
      </dgm:prSet>
      <dgm:spPr/>
      <dgm:t>
        <a:bodyPr/>
        <a:lstStyle/>
        <a:p>
          <a:endParaRPr lang="en-US"/>
        </a:p>
      </dgm:t>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458C9FF5-D037-4277-9720-92898E864CBC}" type="presOf" srcId="{2ABF1495-DEB2-4896-9F0E-2FCD94D4A89A}" destId="{5AF1E949-538B-4E2F-B443-C4575C46FA11}" srcOrd="0" destOrd="0" presId="urn:microsoft.com/office/officeart/2005/8/layout/list1"/>
    <dgm:cxn modelId="{A0FCA4A9-F1A0-4EC6-94B3-9AA93A4ECBEC}" type="presOf" srcId="{9D72FEBF-79BE-4FD1-8DD5-B614E5C2704D}" destId="{6358AC2F-57E0-4D51-B017-66673F741F33}"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B7048161-243D-43AC-98BE-317A4DE6DA86}" type="presOf" srcId="{F278D40B-03DB-40AF-A370-84900A5F4EDA}" destId="{438E1CAA-1C97-4860-862D-12FFF4922672}" srcOrd="1" destOrd="0" presId="urn:microsoft.com/office/officeart/2005/8/layout/list1"/>
    <dgm:cxn modelId="{E2409884-3325-4F6C-A1A7-9ECC81363911}" type="presOf" srcId="{F278D40B-03DB-40AF-A370-84900A5F4EDA}" destId="{A80DDA17-DE51-4F27-BCD6-8B9BE254A2EF}" srcOrd="0" destOrd="0" presId="urn:microsoft.com/office/officeart/2005/8/layout/list1"/>
    <dgm:cxn modelId="{59465C3F-CEEF-4597-95D3-92EB2091A4B0}" srcId="{53E07A54-8AFF-4F0F-9AE6-C7343B5539DA}" destId="{9D72FEBF-79BE-4FD1-8DD5-B614E5C2704D}" srcOrd="0" destOrd="0" parTransId="{5AF78AA8-720D-4881-A072-FF006B93F8C1}" sibTransId="{24B0291D-F9AD-40C1-895F-ACB7C8959406}"/>
    <dgm:cxn modelId="{F31988A7-8BA8-4508-8209-D315BF0A16B3}" type="presOf" srcId="{C396954B-9768-4FC5-B51E-FCB8516E10E9}" destId="{EE045247-1557-48A4-83D6-D467636581B3}" srcOrd="1" destOrd="0" presId="urn:microsoft.com/office/officeart/2005/8/layout/list1"/>
    <dgm:cxn modelId="{CC459E1C-B7E4-4A83-9311-25DA815A8165}" type="presOf" srcId="{35C06FA6-5CCA-45D6-A2C4-DA44F3A9CA7D}" destId="{2D7F1F81-A48B-4C62-AC94-C67A5E743883}" srcOrd="1"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64773E20-EDDA-41F0-A421-344108EA1E0A}" srcId="{53E07A54-8AFF-4F0F-9AE6-C7343B5539DA}" destId="{2ABF1495-DEB2-4896-9F0E-2FCD94D4A89A}" srcOrd="3" destOrd="0" parTransId="{B83486EB-1454-4FF1-8ACE-965DA095E9A1}" sibTransId="{9C063F44-4C6D-4A38-89F3-6237448C038E}"/>
    <dgm:cxn modelId="{DDD7A368-B680-4E6A-9F8E-641FD6DCD2B3}" type="presOf" srcId="{9D72FEBF-79BE-4FD1-8DD5-B614E5C2704D}" destId="{748DF9FA-A674-449C-B69A-8006ED6F887F}" srcOrd="1"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5AD25E6B-D6D7-4735-995A-D193C2FC1F04}" type="presOf" srcId="{C396954B-9768-4FC5-B51E-FCB8516E10E9}" destId="{30C791BB-4639-414C-8149-FD3DA45E2A46}" srcOrd="0"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3200" b="1" dirty="0"/>
            <a:t>مفهوم تحليل السياسات التعليمية</a:t>
          </a:r>
          <a:endParaRPr lang="en-US" sz="3200" b="1" dirty="0"/>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2400" b="1" dirty="0"/>
            <a:t>صفات المحلل الجيد ومبادئ عملية للتحليل السياسات</a:t>
          </a:r>
          <a:endParaRPr lang="en-US" sz="2400" b="1" dirty="0"/>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2800" b="1" dirty="0"/>
            <a:t>خصائص ومعوقات  وخطوات البحث التربوي</a:t>
          </a:r>
          <a:endParaRPr lang="en-US" sz="2800" b="1" dirty="0"/>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2800" b="1" dirty="0"/>
            <a:t>أهمية ومستويات تحليل السياسات التعليمية</a:t>
          </a:r>
          <a:endParaRPr lang="en-US" sz="2800" b="1" dirty="0"/>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2800" b="1" dirty="0"/>
            <a:t>مفهوم ومقومات وأهمية البحث التربوي</a:t>
          </a:r>
          <a:endParaRPr lang="en-US" sz="2800" b="1" dirty="0"/>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t>
        <a:bodyPr/>
        <a:lstStyle/>
        <a:p>
          <a:endParaRPr lang="en-US"/>
        </a:p>
      </dgm:t>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t>
        <a:bodyPr/>
        <a:lstStyle/>
        <a:p>
          <a:endParaRPr lang="en-US"/>
        </a:p>
      </dgm:t>
    </dgm:pt>
    <dgm:pt modelId="{748DF9FA-A674-449C-B69A-8006ED6F887F}" type="pres">
      <dgm:prSet presAssocID="{9D72FEBF-79BE-4FD1-8DD5-B614E5C2704D}" presName="parentText" presStyleLbl="node1" presStyleIdx="0" presStyleCnt="5">
        <dgm:presLayoutVars>
          <dgm:chMax val="0"/>
          <dgm:bulletEnabled val="1"/>
        </dgm:presLayoutVars>
      </dgm:prSet>
      <dgm:spPr/>
      <dgm:t>
        <a:bodyPr/>
        <a:lstStyle/>
        <a:p>
          <a:endParaRPr lang="en-US"/>
        </a:p>
      </dgm:t>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t>
        <a:bodyPr/>
        <a:lstStyle/>
        <a:p>
          <a:endParaRPr lang="en-US"/>
        </a:p>
      </dgm:t>
    </dgm:pt>
    <dgm:pt modelId="{2D7F1F81-A48B-4C62-AC94-C67A5E743883}" type="pres">
      <dgm:prSet presAssocID="{35C06FA6-5CCA-45D6-A2C4-DA44F3A9CA7D}" presName="parentText" presStyleLbl="node1" presStyleIdx="1" presStyleCnt="5">
        <dgm:presLayoutVars>
          <dgm:chMax val="0"/>
          <dgm:bulletEnabled val="1"/>
        </dgm:presLayoutVars>
      </dgm:prSet>
      <dgm:spPr/>
      <dgm:t>
        <a:bodyPr/>
        <a:lstStyle/>
        <a:p>
          <a:endParaRPr lang="en-US"/>
        </a:p>
      </dgm:t>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t>
        <a:bodyPr/>
        <a:lstStyle/>
        <a:p>
          <a:endParaRPr lang="en-US"/>
        </a:p>
      </dgm:t>
    </dgm:pt>
    <dgm:pt modelId="{438E1CAA-1C97-4860-862D-12FFF4922672}" type="pres">
      <dgm:prSet presAssocID="{F278D40B-03DB-40AF-A370-84900A5F4EDA}" presName="parentText" presStyleLbl="node1" presStyleIdx="2" presStyleCnt="5">
        <dgm:presLayoutVars>
          <dgm:chMax val="0"/>
          <dgm:bulletEnabled val="1"/>
        </dgm:presLayoutVars>
      </dgm:prSet>
      <dgm:spPr/>
      <dgm:t>
        <a:bodyPr/>
        <a:lstStyle/>
        <a:p>
          <a:endParaRPr lang="en-US"/>
        </a:p>
      </dgm:t>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t>
        <a:bodyPr/>
        <a:lstStyle/>
        <a:p>
          <a:endParaRPr lang="en-US"/>
        </a:p>
      </dgm:t>
    </dgm:pt>
    <dgm:pt modelId="{46524CF5-EEA5-47DC-90D3-CE64B5E29674}" type="pres">
      <dgm:prSet presAssocID="{2ABF1495-DEB2-4896-9F0E-2FCD94D4A89A}" presName="parentText" presStyleLbl="node1" presStyleIdx="3" presStyleCnt="5">
        <dgm:presLayoutVars>
          <dgm:chMax val="0"/>
          <dgm:bulletEnabled val="1"/>
        </dgm:presLayoutVars>
      </dgm:prSet>
      <dgm:spPr/>
      <dgm:t>
        <a:bodyPr/>
        <a:lstStyle/>
        <a:p>
          <a:endParaRPr lang="en-US"/>
        </a:p>
      </dgm:t>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t>
        <a:bodyPr/>
        <a:lstStyle/>
        <a:p>
          <a:endParaRPr lang="en-US"/>
        </a:p>
      </dgm:t>
    </dgm:pt>
    <dgm:pt modelId="{EE045247-1557-48A4-83D6-D467636581B3}" type="pres">
      <dgm:prSet presAssocID="{C396954B-9768-4FC5-B51E-FCB8516E10E9}" presName="parentText" presStyleLbl="node1" presStyleIdx="4" presStyleCnt="5">
        <dgm:presLayoutVars>
          <dgm:chMax val="0"/>
          <dgm:bulletEnabled val="1"/>
        </dgm:presLayoutVars>
      </dgm:prSet>
      <dgm:spPr/>
      <dgm:t>
        <a:bodyPr/>
        <a:lstStyle/>
        <a:p>
          <a:endParaRPr lang="en-US"/>
        </a:p>
      </dgm:t>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458C9FF5-D037-4277-9720-92898E864CBC}" type="presOf" srcId="{2ABF1495-DEB2-4896-9F0E-2FCD94D4A89A}" destId="{5AF1E949-538B-4E2F-B443-C4575C46FA11}" srcOrd="0" destOrd="0" presId="urn:microsoft.com/office/officeart/2005/8/layout/list1"/>
    <dgm:cxn modelId="{A0FCA4A9-F1A0-4EC6-94B3-9AA93A4ECBEC}" type="presOf" srcId="{9D72FEBF-79BE-4FD1-8DD5-B614E5C2704D}" destId="{6358AC2F-57E0-4D51-B017-66673F741F33}"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B7048161-243D-43AC-98BE-317A4DE6DA86}" type="presOf" srcId="{F278D40B-03DB-40AF-A370-84900A5F4EDA}" destId="{438E1CAA-1C97-4860-862D-12FFF4922672}" srcOrd="1" destOrd="0" presId="urn:microsoft.com/office/officeart/2005/8/layout/list1"/>
    <dgm:cxn modelId="{E2409884-3325-4F6C-A1A7-9ECC81363911}" type="presOf" srcId="{F278D40B-03DB-40AF-A370-84900A5F4EDA}" destId="{A80DDA17-DE51-4F27-BCD6-8B9BE254A2EF}" srcOrd="0" destOrd="0" presId="urn:microsoft.com/office/officeart/2005/8/layout/list1"/>
    <dgm:cxn modelId="{59465C3F-CEEF-4597-95D3-92EB2091A4B0}" srcId="{53E07A54-8AFF-4F0F-9AE6-C7343B5539DA}" destId="{9D72FEBF-79BE-4FD1-8DD5-B614E5C2704D}" srcOrd="0" destOrd="0" parTransId="{5AF78AA8-720D-4881-A072-FF006B93F8C1}" sibTransId="{24B0291D-F9AD-40C1-895F-ACB7C8959406}"/>
    <dgm:cxn modelId="{F31988A7-8BA8-4508-8209-D315BF0A16B3}" type="presOf" srcId="{C396954B-9768-4FC5-B51E-FCB8516E10E9}" destId="{EE045247-1557-48A4-83D6-D467636581B3}" srcOrd="1" destOrd="0" presId="urn:microsoft.com/office/officeart/2005/8/layout/list1"/>
    <dgm:cxn modelId="{CC459E1C-B7E4-4A83-9311-25DA815A8165}" type="presOf" srcId="{35C06FA6-5CCA-45D6-A2C4-DA44F3A9CA7D}" destId="{2D7F1F81-A48B-4C62-AC94-C67A5E743883}" srcOrd="1"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64773E20-EDDA-41F0-A421-344108EA1E0A}" srcId="{53E07A54-8AFF-4F0F-9AE6-C7343B5539DA}" destId="{2ABF1495-DEB2-4896-9F0E-2FCD94D4A89A}" srcOrd="3" destOrd="0" parTransId="{B83486EB-1454-4FF1-8ACE-965DA095E9A1}" sibTransId="{9C063F44-4C6D-4A38-89F3-6237448C038E}"/>
    <dgm:cxn modelId="{DDD7A368-B680-4E6A-9F8E-641FD6DCD2B3}" type="presOf" srcId="{9D72FEBF-79BE-4FD1-8DD5-B614E5C2704D}" destId="{748DF9FA-A674-449C-B69A-8006ED6F887F}" srcOrd="1"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5AD25E6B-D6D7-4735-995A-D193C2FC1F04}" type="presOf" srcId="{C396954B-9768-4FC5-B51E-FCB8516E10E9}" destId="{30C791BB-4639-414C-8149-FD3DA45E2A46}" srcOrd="0"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329792"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460467" y="19832"/>
          <a:ext cx="2497448"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t>مفهوم صنع السياسات التعليمية</a:t>
          </a:r>
          <a:endParaRPr lang="en-US" sz="2000" kern="1200" dirty="0"/>
        </a:p>
      </dsp:txBody>
      <dsp:txXfrm>
        <a:off x="498312" y="57677"/>
        <a:ext cx="2421758" cy="699421"/>
      </dsp:txXfrm>
    </dsp:sp>
    <dsp:sp modelId="{218F360C-D13C-4DAF-A6CD-C8A33F597F0D}">
      <dsp:nvSpPr>
        <dsp:cNvPr id="0" name=""/>
        <dsp:cNvSpPr/>
      </dsp:nvSpPr>
      <dsp:spPr>
        <a:xfrm>
          <a:off x="2262868"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dirty="0"/>
        </a:p>
      </dsp:txBody>
      <dsp:txXfrm>
        <a:off x="2262868" y="93757"/>
        <a:ext cx="805383" cy="626479"/>
      </dsp:txXfrm>
    </dsp:sp>
    <dsp:sp modelId="{4A12DEF0-5721-47E8-8A08-83BF234EF9B0}">
      <dsp:nvSpPr>
        <dsp:cNvPr id="0" name=""/>
        <dsp:cNvSpPr/>
      </dsp:nvSpPr>
      <dsp:spPr>
        <a:xfrm rot="5400000">
          <a:off x="2715928"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1712204" y="890539"/>
          <a:ext cx="2766247"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t>محاور ومعايير صنع السياسات التعليمية</a:t>
          </a:r>
          <a:endParaRPr lang="en-US" sz="2000" kern="1200" dirty="0"/>
        </a:p>
      </dsp:txBody>
      <dsp:txXfrm>
        <a:off x="1750049" y="928384"/>
        <a:ext cx="2690557" cy="699421"/>
      </dsp:txXfrm>
    </dsp:sp>
    <dsp:sp modelId="{CB8F390E-2BC1-4FDB-9AFA-FADBBC071866}">
      <dsp:nvSpPr>
        <dsp:cNvPr id="0" name=""/>
        <dsp:cNvSpPr/>
      </dsp:nvSpPr>
      <dsp:spPr>
        <a:xfrm>
          <a:off x="3649004"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3649004" y="964463"/>
        <a:ext cx="805383" cy="626479"/>
      </dsp:txXfrm>
    </dsp:sp>
    <dsp:sp modelId="{6B41BF97-4CF8-440A-94F1-21AC07608081}">
      <dsp:nvSpPr>
        <dsp:cNvPr id="0" name=""/>
        <dsp:cNvSpPr/>
      </dsp:nvSpPr>
      <dsp:spPr>
        <a:xfrm rot="5400000">
          <a:off x="3858192"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2963940" y="1761245"/>
          <a:ext cx="2547301"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t>آلية وأساليب صنع السياسات التعليمية</a:t>
          </a:r>
          <a:endParaRPr lang="en-US" sz="2000" kern="1200" dirty="0"/>
        </a:p>
      </dsp:txBody>
      <dsp:txXfrm>
        <a:off x="3001785" y="1799090"/>
        <a:ext cx="2471611" cy="699421"/>
      </dsp:txXfrm>
    </dsp:sp>
    <dsp:sp modelId="{303E93EF-7DB7-45FF-ADED-CCEC1EBA0E89}">
      <dsp:nvSpPr>
        <dsp:cNvPr id="0" name=""/>
        <dsp:cNvSpPr/>
      </dsp:nvSpPr>
      <dsp:spPr>
        <a:xfrm>
          <a:off x="4791268"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791268" y="1835170"/>
        <a:ext cx="805383" cy="626479"/>
      </dsp:txXfrm>
    </dsp:sp>
    <dsp:sp modelId="{02C19E7B-BE5D-4AA8-8278-86AA5E8CC6E3}">
      <dsp:nvSpPr>
        <dsp:cNvPr id="0" name=""/>
        <dsp:cNvSpPr/>
      </dsp:nvSpPr>
      <dsp:spPr>
        <a:xfrm>
          <a:off x="4215677" y="2631952"/>
          <a:ext cx="3451855"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JO" sz="2000" kern="1200" dirty="0"/>
            <a:t>شروط الإعداد الجيد للسياسات التعليمية</a:t>
          </a:r>
          <a:endParaRPr lang="en-US" sz="2000" kern="1200" dirty="0"/>
        </a:p>
      </dsp:txBody>
      <dsp:txXfrm>
        <a:off x="4253522" y="2669797"/>
        <a:ext cx="3376165" cy="699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422400">
            <a:lnSpc>
              <a:spcPct val="90000"/>
            </a:lnSpc>
            <a:spcBef>
              <a:spcPct val="0"/>
            </a:spcBef>
            <a:spcAft>
              <a:spcPct val="35000"/>
            </a:spcAft>
          </a:pPr>
          <a:r>
            <a:rPr lang="ar-JO" sz="3200" b="1" kern="1200" dirty="0"/>
            <a:t>مفهوم تحليل السياسات التعليمية</a:t>
          </a:r>
          <a:endParaRPr lang="en-US" sz="3200" b="1" kern="1200" dirty="0"/>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أهمية ومستويات تحليل السياسات التعليمية</a:t>
          </a:r>
          <a:endParaRPr lang="en-US" sz="2800" b="1" kern="1200" dirty="0"/>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066800">
            <a:lnSpc>
              <a:spcPct val="90000"/>
            </a:lnSpc>
            <a:spcBef>
              <a:spcPct val="0"/>
            </a:spcBef>
            <a:spcAft>
              <a:spcPct val="35000"/>
            </a:spcAft>
          </a:pPr>
          <a:r>
            <a:rPr lang="ar-JO" sz="2400" b="1" kern="1200" dirty="0"/>
            <a:t>صفات المحلل الجيد ومبادئ عملية للتحليل السياسات</a:t>
          </a:r>
          <a:endParaRPr lang="en-US" sz="2400" b="1" kern="1200" dirty="0"/>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مفهوم ومقومات وأهمية البحث التربوي</a:t>
          </a:r>
          <a:endParaRPr lang="en-US" sz="2800" b="1" kern="1200" dirty="0"/>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خصائص ومعوقات  وخطوات البحث التربوي</a:t>
          </a:r>
          <a:endParaRPr lang="en-US" sz="2800" b="1" kern="1200" dirty="0"/>
        </a:p>
      </dsp:txBody>
      <dsp:txXfrm>
        <a:off x="430898" y="3170015"/>
        <a:ext cx="5640604" cy="452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422400">
            <a:lnSpc>
              <a:spcPct val="90000"/>
            </a:lnSpc>
            <a:spcBef>
              <a:spcPct val="0"/>
            </a:spcBef>
            <a:spcAft>
              <a:spcPct val="35000"/>
            </a:spcAft>
          </a:pPr>
          <a:r>
            <a:rPr lang="ar-JO" sz="3200" b="1" kern="1200" dirty="0"/>
            <a:t>مفهوم تحليل السياسات التعليمية</a:t>
          </a:r>
          <a:endParaRPr lang="en-US" sz="3200" b="1" kern="1200" dirty="0"/>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أهمية ومستويات تحليل السياسات التعليمية</a:t>
          </a:r>
          <a:endParaRPr lang="en-US" sz="2800" b="1" kern="1200" dirty="0"/>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066800">
            <a:lnSpc>
              <a:spcPct val="90000"/>
            </a:lnSpc>
            <a:spcBef>
              <a:spcPct val="0"/>
            </a:spcBef>
            <a:spcAft>
              <a:spcPct val="35000"/>
            </a:spcAft>
          </a:pPr>
          <a:r>
            <a:rPr lang="ar-JO" sz="2400" b="1" kern="1200" dirty="0"/>
            <a:t>صفات المحلل الجيد ومبادئ عملية للتحليل السياسات</a:t>
          </a:r>
          <a:endParaRPr lang="en-US" sz="2400" b="1" kern="1200" dirty="0"/>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مفهوم ومقومات وأهمية البحث التربوي</a:t>
          </a:r>
          <a:endParaRPr lang="en-US" sz="2800" b="1" kern="1200" dirty="0"/>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ctr" defTabSz="1244600">
            <a:lnSpc>
              <a:spcPct val="90000"/>
            </a:lnSpc>
            <a:spcBef>
              <a:spcPct val="0"/>
            </a:spcBef>
            <a:spcAft>
              <a:spcPct val="35000"/>
            </a:spcAft>
          </a:pPr>
          <a:r>
            <a:rPr lang="ar-JO" sz="2800" b="1" kern="1200" dirty="0"/>
            <a:t>خصائص ومعوقات  وخطوات البحث التربوي</a:t>
          </a:r>
          <a:endParaRPr lang="en-US" sz="2800" b="1" kern="1200" dirty="0"/>
        </a:p>
      </dsp:txBody>
      <dsp:txXfrm>
        <a:off x="430898" y="3170015"/>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4.png"/><Relationship Id="rId7" Type="http://schemas.openxmlformats.org/officeDocument/2006/relationships/image" Target="../media/image7.svg"/><Relationship Id="rId12"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11" Type="http://schemas.openxmlformats.org/officeDocument/2006/relationships/diagramColors" Target="../diagrams/colors1.xml"/><Relationship Id="rId10" Type="http://schemas.openxmlformats.org/officeDocument/2006/relationships/diagramQuickStyle" Target="../diagrams/quickStyle1.xml"/><Relationship Id="rId4" Type="http://schemas.openxmlformats.org/officeDocument/2006/relationships/image" Target="../media/image5.png"/><Relationship Id="rId9"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6.png"/><Relationship Id="rId1" Type="http://schemas.openxmlformats.org/officeDocument/2006/relationships/slideLayout" Target="../slideLayouts/slideLayout14.xml"/><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audio" Target="../media/media1.m4a"/><Relationship Id="rId7" Type="http://schemas.openxmlformats.org/officeDocument/2006/relationships/image" Target="../media/image10.jpg"/><Relationship Id="rId2" Type="http://schemas.microsoft.com/office/2007/relationships/media" Target="../media/media1.m4a"/><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abeerwasblogger.blogspot.com/2016/11/blog-post_27.html"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mawdoo3.com/%D8%AA%D8%B9%D8%B1%D9%8A%D9%81_%D8%A7%D9%84%D8%B9%D9%84%D9%85#cite_note-KLox4rynyp-4"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bts-academy.com/blog_det.php?page=1878&amp;title"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18.svg"/><Relationship Id="rId11" Type="http://schemas.openxmlformats.org/officeDocument/2006/relationships/image" Target="../media/image19.jpg"/><Relationship Id="rId10" Type="http://schemas.openxmlformats.org/officeDocument/2006/relationships/image" Target="../media/image18.jp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26098">
        <p14:prism isInverted="1"/>
      </p:transition>
    </mc:Choice>
    <mc:Fallback xmlns="">
      <p:transition spd="slow" advTm="26098">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9000"/>
            <a:lum/>
          </a:blip>
          <a:srcRect/>
          <a:stretch>
            <a:fillRect t="-39000" b="-39000"/>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09666" y="877938"/>
            <a:ext cx="11030427" cy="51930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69753" y="916026"/>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 xmlns:a16="http://schemas.microsoft.com/office/drawing/2014/main" id="{A91D58E4-9D96-8745-BD22-FAED22839841}"/>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954778" y="1063235"/>
            <a:ext cx="2167470" cy="591661"/>
          </a:xfrm>
          <a:prstGeom prst="rect">
            <a:avLst/>
          </a:prstGeom>
        </p:spPr>
      </p:pic>
      <p:sp>
        <p:nvSpPr>
          <p:cNvPr id="4" name="TextBox 3">
            <a:extLst>
              <a:ext uri="{FF2B5EF4-FFF2-40B4-BE49-F238E27FC236}">
                <a16:creationId xmlns=""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53776">
        <p14:prism isInverted="1"/>
      </p:transition>
    </mc:Choice>
    <mc:Fallback xmlns="">
      <p:transition spd="slow" advTm="53776">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311174" y="465512"/>
            <a:ext cx="11613242"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 xmlns:a16="http://schemas.microsoft.com/office/drawing/2014/main" id="{25760A6C-566F-B7E3-1EEE-CB29F0CF0113}"/>
              </a:ext>
            </a:extLst>
          </p:cNvPr>
          <p:cNvSpPr txBox="1"/>
          <p:nvPr/>
        </p:nvSpPr>
        <p:spPr>
          <a:xfrm>
            <a:off x="4081436" y="1012344"/>
            <a:ext cx="3956532" cy="646331"/>
          </a:xfrm>
          <a:prstGeom prst="rect">
            <a:avLst/>
          </a:prstGeom>
          <a:noFill/>
        </p:spPr>
        <p:txBody>
          <a:bodyPr wrap="non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نتاجات المحاضرة السابقة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 xmlns:a16="http://schemas.microsoft.com/office/drawing/2014/main" id="{A91D58E4-9D96-8745-BD22-FAED22839841}"/>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687309" y="587302"/>
            <a:ext cx="2167470" cy="591661"/>
          </a:xfrm>
          <a:prstGeom prst="rect">
            <a:avLst/>
          </a:prstGeom>
        </p:spPr>
      </p:pic>
      <p:graphicFrame>
        <p:nvGraphicFramePr>
          <p:cNvPr id="4" name="Diagram 3">
            <a:extLst>
              <a:ext uri="{FF2B5EF4-FFF2-40B4-BE49-F238E27FC236}">
                <a16:creationId xmlns="" xmlns:a16="http://schemas.microsoft.com/office/drawing/2014/main" id="{C12CD4AA-FDA4-4C3D-A453-D05C0168B5AC}"/>
              </a:ext>
            </a:extLst>
          </p:cNvPr>
          <p:cNvGraphicFramePr/>
          <p:nvPr>
            <p:extLst>
              <p:ext uri="{D42A27DB-BD31-4B8C-83A1-F6EECF244321}">
                <p14:modId xmlns:p14="http://schemas.microsoft.com/office/powerpoint/2010/main" val="1651733979"/>
              </p:ext>
            </p:extLst>
          </p:nvPr>
        </p:nvGraphicFramePr>
        <p:xfrm>
          <a:off x="1966366" y="2138388"/>
          <a:ext cx="8128000" cy="34268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98167">
        <p14:prism isInverted="1"/>
      </p:transition>
    </mc:Choice>
    <mc:Fallback xmlns="">
      <p:transition spd="slow" advTm="98167">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37286464"/>
              </p:ext>
            </p:extLst>
          </p:nvPr>
        </p:nvGraphicFramePr>
        <p:xfrm>
          <a:off x="2176847" y="2158764"/>
          <a:ext cx="7785920" cy="4098078"/>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 xmlns:a16="http://schemas.microsoft.com/office/drawing/2014/main" val="1807025547"/>
                    </a:ext>
                  </a:extLst>
                </a:gridCol>
                <a:gridCol w="4896464">
                  <a:extLst>
                    <a:ext uri="{9D8B030D-6E8A-4147-A177-3AD203B41FA5}">
                      <a16:colId xmlns="" xmlns:a16="http://schemas.microsoft.com/office/drawing/2014/main" val="1615406851"/>
                    </a:ext>
                  </a:extLst>
                </a:gridCol>
                <a:gridCol w="988142">
                  <a:extLst>
                    <a:ext uri="{9D8B030D-6E8A-4147-A177-3AD203B41FA5}">
                      <a16:colId xmlns="" xmlns:a16="http://schemas.microsoft.com/office/drawing/2014/main" val="3921856315"/>
                    </a:ext>
                  </a:extLst>
                </a:gridCol>
                <a:gridCol w="1150373">
                  <a:extLst>
                    <a:ext uri="{9D8B030D-6E8A-4147-A177-3AD203B41FA5}">
                      <a16:colId xmlns=""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rPr>
                        <a:t>خصخصة التعليم</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76860">
        <p14:prism isInverted="1"/>
      </p:transition>
    </mc:Choice>
    <mc:Fallback xmlns="">
      <p:transition spd="slow" advTm="1768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الثامنة</a:t>
            </a:r>
            <a:endParaRPr lang="en-US" sz="3200" dirty="0">
              <a:cs typeface="+mj-cs"/>
            </a:endParaRPr>
          </a:p>
        </p:txBody>
      </p:sp>
      <p:graphicFrame>
        <p:nvGraphicFramePr>
          <p:cNvPr id="2" name="Diagram 1">
            <a:extLst>
              <a:ext uri="{FF2B5EF4-FFF2-40B4-BE49-F238E27FC236}">
                <a16:creationId xmlns="" xmlns:a16="http://schemas.microsoft.com/office/drawing/2014/main" id="{8E3D88A7-D939-593C-3A0D-1833DA5F82D1}"/>
              </a:ext>
            </a:extLst>
          </p:cNvPr>
          <p:cNvGraphicFramePr/>
          <p:nvPr>
            <p:extLst>
              <p:ext uri="{D42A27DB-BD31-4B8C-83A1-F6EECF244321}">
                <p14:modId xmlns:p14="http://schemas.microsoft.com/office/powerpoint/2010/main" val="2058327462"/>
              </p:ext>
            </p:extLst>
          </p:nvPr>
        </p:nvGraphicFramePr>
        <p:xfrm>
          <a:off x="2659453" y="2116718"/>
          <a:ext cx="8128000" cy="3885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113919">
        <p14:prism isInverted="1"/>
      </p:transition>
    </mc:Choice>
    <mc:Fallback xmlns="">
      <p:transition spd="slow" advTm="1139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457034" y="462108"/>
            <a:ext cx="11277931"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1294973" y="5215262"/>
            <a:ext cx="10865535" cy="923330"/>
          </a:xfrm>
          <a:prstGeom prst="rect">
            <a:avLst/>
          </a:prstGeom>
          <a:noFill/>
        </p:spPr>
        <p:txBody>
          <a:bodyPr wrap="square" rtlCol="0">
            <a:spAutoFit/>
          </a:bodyPr>
          <a:lstStyle/>
          <a:p>
            <a:pPr algn="just" rtl="1">
              <a:lnSpc>
                <a:spcPct val="150000"/>
              </a:lnSpc>
            </a:pPr>
            <a:r>
              <a:rPr lang="ar-JO" sz="2000" dirty="0">
                <a:latin typeface="Simplified Arabic" panose="02020603050405020304" pitchFamily="18" charset="-78"/>
                <a:cs typeface="Simplified Arabic" panose="02020603050405020304" pitchFamily="18" charset="-78"/>
              </a:rPr>
              <a:t>  </a:t>
            </a:r>
            <a:endParaRPr lang="ar-JO" dirty="0">
              <a:solidFill>
                <a:srgbClr val="333333"/>
              </a:solidFill>
            </a:endParaRPr>
          </a:p>
          <a:p>
            <a:pPr algn="r" rtl="1"/>
            <a:r>
              <a:rPr lang="ar-JO" sz="2400" b="1" dirty="0">
                <a:solidFill>
                  <a:srgbClr val="0070C0"/>
                </a:solidFill>
                <a:effectLst/>
                <a:ea typeface="Calibri" panose="020F0502020204030204" pitchFamily="34" charset="0"/>
                <a:cs typeface="Simplified Arabic" panose="02020603050405020304" pitchFamily="18" charset="-78"/>
              </a:rPr>
              <a:t>                           فماذا نقصد بتحليل السياسات التعليمية</a:t>
            </a:r>
            <a:r>
              <a:rPr lang="ar-JO" sz="2400" b="1" dirty="0">
                <a:solidFill>
                  <a:srgbClr val="0070C0"/>
                </a:solidFill>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1" y="36937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Rectangle: Rounded Corners 3">
            <a:extLst>
              <a:ext uri="{FF2B5EF4-FFF2-40B4-BE49-F238E27FC236}">
                <a16:creationId xmlns="" xmlns:a16="http://schemas.microsoft.com/office/drawing/2014/main" id="{54FBFA77-14E0-4749-F1A2-DD411BDD4110}"/>
              </a:ext>
            </a:extLst>
          </p:cNvPr>
          <p:cNvSpPr/>
          <p:nvPr/>
        </p:nvSpPr>
        <p:spPr>
          <a:xfrm>
            <a:off x="668314" y="611892"/>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الثامنة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
        <p:nvSpPr>
          <p:cNvPr id="6" name="Rectangle 2">
            <a:extLst>
              <a:ext uri="{FF2B5EF4-FFF2-40B4-BE49-F238E27FC236}">
                <a16:creationId xmlns="" xmlns:a16="http://schemas.microsoft.com/office/drawing/2014/main" id="{6B6EDF5D-7851-1156-1780-AE583F2D2C71}"/>
              </a:ext>
            </a:extLst>
          </p:cNvPr>
          <p:cNvSpPr>
            <a:spLocks noChangeArrowheads="1"/>
          </p:cNvSpPr>
          <p:nvPr/>
        </p:nvSpPr>
        <p:spPr bwMode="auto">
          <a:xfrm>
            <a:off x="668314" y="1812220"/>
            <a:ext cx="1071596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36550" algn="just" defTabSz="914400" rtl="1" eaLnBrk="0" fontAlgn="base" latinLnBrk="0" hangingPunct="0">
              <a:lnSpc>
                <a:spcPct val="100000"/>
              </a:lnSpc>
              <a:spcBef>
                <a:spcPct val="0"/>
              </a:spcBef>
              <a:spcAft>
                <a:spcPct val="0"/>
              </a:spcAft>
              <a:buClrTx/>
              <a:buSzTx/>
              <a:buFontTx/>
              <a:buNone/>
              <a:tabLst/>
            </a:pPr>
            <a:r>
              <a:rPr kumimoji="0" lang="ar-JO" altLang="en-US" sz="2400" b="0" i="0" u="none" strike="noStrike" cap="none" normalizeH="0" baseline="0" dirty="0">
                <a:ln>
                  <a:noFill/>
                </a:ln>
                <a:solidFill>
                  <a:srgbClr val="000000"/>
                </a:solidFill>
                <a:effectLst/>
                <a:latin typeface="+mn-lt"/>
                <a:cs typeface="Simplified Arabic" panose="02020603050405020304" pitchFamily="18" charset="-78"/>
              </a:rPr>
              <a:t> </a:t>
            </a:r>
            <a:r>
              <a:rPr kumimoji="0" lang="ar-SA" altLang="en-US" sz="2800" b="0" i="0" u="none" strike="noStrike" cap="none" normalizeH="0" baseline="0" dirty="0">
                <a:ln>
                  <a:noFill/>
                </a:ln>
                <a:solidFill>
                  <a:srgbClr val="000000"/>
                </a:solidFill>
                <a:effectLst/>
                <a:latin typeface="+mn-lt"/>
                <a:cs typeface="Simplified Arabic" panose="02020603050405020304" pitchFamily="18" charset="-78"/>
              </a:rPr>
              <a:t>تعد السياسات </a:t>
            </a:r>
            <a:r>
              <a:rPr kumimoji="0" lang="ar-JO" altLang="en-US" sz="2800" b="0" i="0" u="none" strike="noStrike" cap="none" normalizeH="0" baseline="0" dirty="0">
                <a:ln>
                  <a:noFill/>
                </a:ln>
                <a:solidFill>
                  <a:srgbClr val="000000"/>
                </a:solidFill>
                <a:effectLst/>
                <a:latin typeface="+mn-lt"/>
                <a:cs typeface="Simplified Arabic" panose="02020603050405020304" pitchFamily="18" charset="-78"/>
              </a:rPr>
              <a:t>التعليمية</a:t>
            </a:r>
            <a:r>
              <a:rPr kumimoji="0" lang="ar-SA" altLang="en-US" sz="2800" b="0" i="0" u="none" strike="noStrike" cap="none" normalizeH="0" baseline="0" dirty="0">
                <a:ln>
                  <a:noFill/>
                </a:ln>
                <a:solidFill>
                  <a:srgbClr val="000000"/>
                </a:solidFill>
                <a:effectLst/>
                <a:latin typeface="+mn-lt"/>
                <a:cs typeface="Simplified Arabic" panose="02020603050405020304" pitchFamily="18" charset="-78"/>
              </a:rPr>
              <a:t> من أهم ركائز السياسة العامة </a:t>
            </a:r>
            <a:r>
              <a:rPr kumimoji="0" lang="ar-JO" altLang="en-US" sz="2800" b="0" i="0" u="none" strike="noStrike" cap="none" normalizeH="0" baseline="0" dirty="0">
                <a:ln>
                  <a:noFill/>
                </a:ln>
                <a:solidFill>
                  <a:srgbClr val="000000"/>
                </a:solidFill>
                <a:effectLst/>
                <a:latin typeface="+mn-lt"/>
                <a:cs typeface="Simplified Arabic" panose="02020603050405020304" pitchFamily="18" charset="-78"/>
              </a:rPr>
              <a:t>للدولة</a:t>
            </a:r>
            <a:r>
              <a:rPr kumimoji="0" lang="ar-SA" altLang="en-US" sz="2800" b="0" i="0" u="none" strike="noStrike" cap="none" normalizeH="0" baseline="0" dirty="0">
                <a:ln>
                  <a:noFill/>
                </a:ln>
                <a:solidFill>
                  <a:srgbClr val="000000"/>
                </a:solidFill>
                <a:effectLst/>
                <a:latin typeface="+mn-lt"/>
                <a:cs typeface="Simplified Arabic" panose="02020603050405020304" pitchFamily="18" charset="-78"/>
              </a:rPr>
              <a:t>، </a:t>
            </a:r>
            <a:r>
              <a:rPr lang="ar-JO" sz="2800" b="0" i="0" dirty="0">
                <a:solidFill>
                  <a:srgbClr val="000000"/>
                </a:solidFill>
                <a:effectLst/>
                <a:latin typeface="Simplified Arabic" panose="02020603050405020304" pitchFamily="18" charset="-78"/>
                <a:cs typeface="Simplified Arabic" panose="02020603050405020304" pitchFamily="18" charset="-78"/>
              </a:rPr>
              <a:t>وقد حظي </a:t>
            </a:r>
            <a:r>
              <a:rPr lang="ar-YE" sz="2800" b="0" i="0" dirty="0">
                <a:solidFill>
                  <a:srgbClr val="000000"/>
                </a:solidFill>
                <a:effectLst/>
                <a:latin typeface="Simplified Arabic" panose="02020603050405020304" pitchFamily="18" charset="-78"/>
                <a:cs typeface="Simplified Arabic" panose="02020603050405020304" pitchFamily="18" charset="-78"/>
              </a:rPr>
              <a:t>موضوع السياسات </a:t>
            </a:r>
            <a:r>
              <a:rPr lang="ar-JO" sz="2800" b="0" i="0" dirty="0">
                <a:solidFill>
                  <a:srgbClr val="000000"/>
                </a:solidFill>
                <a:effectLst/>
                <a:latin typeface="Simplified Arabic" panose="02020603050405020304" pitchFamily="18" charset="-78"/>
                <a:cs typeface="Simplified Arabic" panose="02020603050405020304" pitchFamily="18" charset="-78"/>
              </a:rPr>
              <a:t>التعليمية</a:t>
            </a:r>
            <a:r>
              <a:rPr lang="ar-YE" sz="2800" b="0" i="0" dirty="0">
                <a:solidFill>
                  <a:srgbClr val="000000"/>
                </a:solidFill>
                <a:effectLst/>
                <a:latin typeface="Simplified Arabic" panose="02020603050405020304" pitchFamily="18" charset="-78"/>
                <a:cs typeface="Simplified Arabic" panose="02020603050405020304" pitchFamily="18" charset="-78"/>
              </a:rPr>
              <a:t> باهتمام الباحثين في الوطن العربي</a:t>
            </a:r>
            <a:r>
              <a:rPr lang="ar-JO" sz="2800" b="0" i="0" dirty="0">
                <a:solidFill>
                  <a:srgbClr val="000000"/>
                </a:solidFill>
                <a:effectLst/>
                <a:latin typeface="Simplified Arabic" panose="02020603050405020304" pitchFamily="18" charset="-78"/>
                <a:cs typeface="Simplified Arabic" panose="02020603050405020304" pitchFamily="18" charset="-78"/>
              </a:rPr>
              <a:t> عندما</a:t>
            </a:r>
            <a:r>
              <a:rPr lang="ar-YE" sz="2800" b="0" i="0" dirty="0">
                <a:solidFill>
                  <a:srgbClr val="000000"/>
                </a:solidFill>
                <a:effectLst/>
                <a:latin typeface="Simplified Arabic" panose="02020603050405020304" pitchFamily="18" charset="-78"/>
                <a:cs typeface="Simplified Arabic" panose="02020603050405020304" pitchFamily="18" charset="-78"/>
              </a:rPr>
              <a:t> </a:t>
            </a:r>
            <a:r>
              <a:rPr lang="ar-JO" sz="2800" b="0" i="0" dirty="0">
                <a:solidFill>
                  <a:srgbClr val="000000"/>
                </a:solidFill>
                <a:effectLst/>
                <a:latin typeface="Simplified Arabic" panose="02020603050405020304" pitchFamily="18" charset="-78"/>
                <a:cs typeface="Simplified Arabic" panose="02020603050405020304" pitchFamily="18" charset="-78"/>
              </a:rPr>
              <a:t>ظهرت </a:t>
            </a:r>
            <a:r>
              <a:rPr lang="ar-YE" sz="2800" b="0" i="0" dirty="0">
                <a:solidFill>
                  <a:srgbClr val="000000"/>
                </a:solidFill>
                <a:effectLst/>
                <a:latin typeface="Simplified Arabic" panose="02020603050405020304" pitchFamily="18" charset="-78"/>
                <a:cs typeface="Simplified Arabic" panose="02020603050405020304" pitchFamily="18" charset="-78"/>
              </a:rPr>
              <a:t>المشكلات </a:t>
            </a:r>
            <a:r>
              <a:rPr lang="ar-JO" sz="2800" b="0" i="0" dirty="0">
                <a:solidFill>
                  <a:srgbClr val="000000"/>
                </a:solidFill>
                <a:effectLst/>
                <a:latin typeface="Simplified Arabic" panose="02020603050405020304" pitchFamily="18" charset="-78"/>
                <a:cs typeface="Simplified Arabic" panose="02020603050405020304" pitchFamily="18" charset="-78"/>
              </a:rPr>
              <a:t>في مجال التعليم</a:t>
            </a:r>
            <a:r>
              <a:rPr lang="ar-YE" sz="2800" b="0" i="0" dirty="0">
                <a:solidFill>
                  <a:srgbClr val="000000"/>
                </a:solidFill>
                <a:effectLst/>
                <a:latin typeface="Simplified Arabic" panose="02020603050405020304" pitchFamily="18" charset="-78"/>
                <a:cs typeface="Simplified Arabic" panose="02020603050405020304" pitchFamily="18" charset="-78"/>
              </a:rPr>
              <a:t>، و</a:t>
            </a:r>
            <a:r>
              <a:rPr lang="ar-JO" sz="2800" b="0" i="0" dirty="0">
                <a:solidFill>
                  <a:srgbClr val="000000"/>
                </a:solidFill>
                <a:effectLst/>
                <a:latin typeface="Simplified Arabic" panose="02020603050405020304" pitchFamily="18" charset="-78"/>
                <a:cs typeface="Simplified Arabic" panose="02020603050405020304" pitchFamily="18" charset="-78"/>
              </a:rPr>
              <a:t>كذلك </a:t>
            </a:r>
            <a:r>
              <a:rPr lang="ar-YE" sz="2800" b="0" i="0" dirty="0">
                <a:solidFill>
                  <a:srgbClr val="000000"/>
                </a:solidFill>
                <a:effectLst/>
                <a:latin typeface="Simplified Arabic" panose="02020603050405020304" pitchFamily="18" charset="-78"/>
                <a:cs typeface="Simplified Arabic" panose="02020603050405020304" pitchFamily="18" charset="-78"/>
              </a:rPr>
              <a:t>زيادة الضغوط لمواجهة هذه التحديات. وانطلاق</a:t>
            </a:r>
            <a:r>
              <a:rPr lang="ar-JO" sz="2800" b="0" i="0" dirty="0">
                <a:solidFill>
                  <a:srgbClr val="000000"/>
                </a:solidFill>
                <a:effectLst/>
                <a:latin typeface="Simplified Arabic" panose="02020603050405020304" pitchFamily="18" charset="-78"/>
                <a:cs typeface="Simplified Arabic" panose="02020603050405020304" pitchFamily="18" charset="-78"/>
              </a:rPr>
              <a:t>ً</a:t>
            </a:r>
            <a:r>
              <a:rPr lang="ar-YE" sz="2800" b="0" i="0" dirty="0">
                <a:solidFill>
                  <a:srgbClr val="000000"/>
                </a:solidFill>
                <a:effectLst/>
                <a:latin typeface="Simplified Arabic" panose="02020603050405020304" pitchFamily="18" charset="-78"/>
                <a:cs typeface="Simplified Arabic" panose="02020603050405020304" pitchFamily="18" charset="-78"/>
              </a:rPr>
              <a:t>ا من أهمية سياسات التعليم لارتباطها مع خطط التنمية وحاجات المجتمع، </a:t>
            </a:r>
            <a:r>
              <a:rPr lang="ar-JO" sz="2800" b="0" i="0" dirty="0">
                <a:solidFill>
                  <a:srgbClr val="000000"/>
                </a:solidFill>
                <a:effectLst/>
                <a:latin typeface="Simplified Arabic" panose="02020603050405020304" pitchFamily="18" charset="-78"/>
                <a:cs typeface="Simplified Arabic" panose="02020603050405020304" pitchFamily="18" charset="-78"/>
              </a:rPr>
              <a:t>اهتم صانعوا </a:t>
            </a:r>
            <a:r>
              <a:rPr lang="ar-YE" sz="2800" b="0" i="0" dirty="0">
                <a:solidFill>
                  <a:srgbClr val="000000"/>
                </a:solidFill>
                <a:effectLst/>
                <a:latin typeface="Simplified Arabic" panose="02020603050405020304" pitchFamily="18" charset="-78"/>
                <a:cs typeface="Simplified Arabic" panose="02020603050405020304" pitchFamily="18" charset="-78"/>
              </a:rPr>
              <a:t>السياسات </a:t>
            </a:r>
            <a:r>
              <a:rPr lang="ar-JO" sz="2800" dirty="0">
                <a:solidFill>
                  <a:srgbClr val="000000"/>
                </a:solidFill>
                <a:latin typeface="Simplified Arabic" panose="02020603050405020304" pitchFamily="18" charset="-78"/>
                <a:cs typeface="Simplified Arabic" panose="02020603050405020304" pitchFamily="18" charset="-78"/>
              </a:rPr>
              <a:t>ب</a:t>
            </a:r>
            <a:r>
              <a:rPr lang="ar-YE" sz="2800" b="0" i="0" dirty="0">
                <a:solidFill>
                  <a:srgbClr val="000000"/>
                </a:solidFill>
                <a:effectLst/>
                <a:latin typeface="Simplified Arabic" panose="02020603050405020304" pitchFamily="18" charset="-78"/>
                <a:cs typeface="Simplified Arabic" panose="02020603050405020304" pitchFamily="18" charset="-78"/>
              </a:rPr>
              <a:t>تطوير</a:t>
            </a:r>
            <a:r>
              <a:rPr lang="ar-JO" sz="2800" b="0" i="0" dirty="0">
                <a:solidFill>
                  <a:srgbClr val="000000"/>
                </a:solidFill>
                <a:effectLst/>
                <a:latin typeface="Simplified Arabic" panose="02020603050405020304" pitchFamily="18" charset="-78"/>
                <a:cs typeface="Simplified Arabic" panose="02020603050405020304" pitchFamily="18" charset="-78"/>
              </a:rPr>
              <a:t>ها </a:t>
            </a:r>
            <a:r>
              <a:rPr lang="ar-YE" sz="2800" b="0" i="0" dirty="0">
                <a:solidFill>
                  <a:srgbClr val="000000"/>
                </a:solidFill>
                <a:effectLst/>
                <a:latin typeface="Simplified Arabic" panose="02020603050405020304" pitchFamily="18" charset="-78"/>
                <a:cs typeface="Simplified Arabic" panose="02020603050405020304" pitchFamily="18" charset="-78"/>
              </a:rPr>
              <a:t>بحيث ترتكز على عناصر رئيسة تتمثل في ربط خططها بمخطط التنمية وحاجات المجتمع، وفي التعاون مع القطاع الخاص، وفي تكامل مجهودات مؤسسات التعليم التربوي، وفي تنمية الموارد المالية اللازمة والموارد البشرية العاملة في هذا القطاع، وفي تشجيع  البحوث العلمية ودعمها، وفي إنشاء قاعدة بيانات للبحث والتطوير</a:t>
            </a:r>
            <a:r>
              <a:rPr lang="ar-JO" sz="2800" b="0" i="0" dirty="0">
                <a:solidFill>
                  <a:srgbClr val="000000"/>
                </a:solidFill>
                <a:effectLst/>
                <a:latin typeface="Simplified Arabic" panose="02020603050405020304" pitchFamily="18" charset="-78"/>
                <a:cs typeface="Simplified Arabic" panose="02020603050405020304" pitchFamily="18" charset="-78"/>
              </a:rPr>
              <a:t> ولا يتم ذلك إلا من خلال تحليل السياسات التعليمية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102">
        <p14:prism isInverted="1"/>
      </p:transition>
    </mc:Choice>
    <mc:Fallback xmlns="">
      <p:transition spd="slow" advTm="144102">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تحليل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BB95FDC1-745B-5E08-C4A2-0B18A58E3720}"/>
              </a:ext>
            </a:extLst>
          </p:cNvPr>
          <p:cNvSpPr txBox="1"/>
          <p:nvPr/>
        </p:nvSpPr>
        <p:spPr>
          <a:xfrm>
            <a:off x="691276" y="1691610"/>
            <a:ext cx="10861836" cy="4490332"/>
          </a:xfrm>
          <a:prstGeom prst="rect">
            <a:avLst/>
          </a:prstGeom>
          <a:noFill/>
        </p:spPr>
        <p:txBody>
          <a:bodyPr wrap="square" rtlCol="0">
            <a:spAutoFit/>
          </a:bodyPr>
          <a:lstStyle/>
          <a:p>
            <a:pPr algn="just" rtl="1"/>
            <a:endParaRPr lang="ar-JO" sz="2400" kern="0" dirty="0">
              <a:solidFill>
                <a:srgbClr val="000000"/>
              </a:solidFill>
              <a:latin typeface="Dubai" panose="020B0503030403030204" pitchFamily="34" charset="-78"/>
              <a:cs typeface="Calibri" panose="020F0502020204030204" pitchFamily="34" charset="0"/>
            </a:endParaRPr>
          </a:p>
          <a:p>
            <a:pPr marL="0" marR="0" algn="r" rtl="1">
              <a:lnSpc>
                <a:spcPct val="107000"/>
              </a:lnSpc>
              <a:spcBef>
                <a:spcPts val="0"/>
              </a:spcBef>
              <a:spcAft>
                <a:spcPts val="0"/>
              </a:spcAft>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SA" sz="2800" dirty="0">
                <a:solidFill>
                  <a:srgbClr val="000000"/>
                </a:solidFill>
                <a:latin typeface="Simplified Arabic" panose="02020603050405020304" pitchFamily="18" charset="-78"/>
                <a:cs typeface="Simplified Arabic" panose="02020603050405020304" pitchFamily="18" charset="-78"/>
              </a:rPr>
              <a:t>حظي </a:t>
            </a:r>
            <a:r>
              <a:rPr lang="ar-JO" sz="2800" dirty="0">
                <a:solidFill>
                  <a:srgbClr val="000000"/>
                </a:solidFill>
                <a:latin typeface="Simplified Arabic" panose="02020603050405020304" pitchFamily="18" charset="-78"/>
                <a:cs typeface="Simplified Arabic" panose="02020603050405020304" pitchFamily="18" charset="-78"/>
              </a:rPr>
              <a:t>موضوع </a:t>
            </a:r>
            <a:r>
              <a:rPr lang="ar-SA" sz="2800" dirty="0">
                <a:solidFill>
                  <a:srgbClr val="000000"/>
                </a:solidFill>
                <a:latin typeface="Simplified Arabic" panose="02020603050405020304" pitchFamily="18" charset="-78"/>
                <a:cs typeface="Simplified Arabic" panose="02020603050405020304" pitchFamily="18" charset="-78"/>
              </a:rPr>
              <a:t>تحليل السياسات في السنوات الأخيرة باهتمام الأكاديميين والممارسيين وحازت على شهرة واسعه في مراكز البحوث و المؤسسات ذات العلاقه ب</a:t>
            </a:r>
            <a:r>
              <a:rPr lang="ar-JO" sz="2800" dirty="0">
                <a:solidFill>
                  <a:srgbClr val="000000"/>
                </a:solidFill>
                <a:latin typeface="Simplified Arabic" panose="02020603050405020304" pitchFamily="18" charset="-78"/>
                <a:cs typeface="Simplified Arabic" panose="02020603050405020304" pitchFamily="18" charset="-78"/>
              </a:rPr>
              <a:t>ا</a:t>
            </a:r>
            <a:r>
              <a:rPr lang="ar-SA" sz="2800" dirty="0">
                <a:solidFill>
                  <a:srgbClr val="000000"/>
                </a:solidFill>
                <a:latin typeface="Simplified Arabic" panose="02020603050405020304" pitchFamily="18" charset="-78"/>
                <a:cs typeface="Simplified Arabic" panose="02020603050405020304" pitchFamily="18" charset="-78"/>
              </a:rPr>
              <a:t>تخاذ القرارات</a:t>
            </a:r>
            <a:r>
              <a:rPr lang="ar-JO" sz="2800" dirty="0">
                <a:solidFill>
                  <a:srgbClr val="000000"/>
                </a:solidFill>
                <a:latin typeface="Simplified Arabic" panose="02020603050405020304" pitchFamily="18" charset="-78"/>
                <a:cs typeface="Simplified Arabic" panose="02020603050405020304" pitchFamily="18" charset="-78"/>
              </a:rPr>
              <a:t>، </a:t>
            </a:r>
            <a:r>
              <a:rPr lang="ar-SA" sz="2800" dirty="0">
                <a:solidFill>
                  <a:srgbClr val="000000"/>
                </a:solidFill>
                <a:latin typeface="Simplified Arabic" panose="02020603050405020304" pitchFamily="18" charset="-78"/>
                <a:cs typeface="Simplified Arabic" panose="02020603050405020304" pitchFamily="18" charset="-78"/>
              </a:rPr>
              <a:t>وأضحت عملية تحليل السياسات  تمثل مختلف جوانب الدراسات التحليليه للمشكلات </a:t>
            </a:r>
            <a:r>
              <a:rPr lang="ar-JO" sz="2800" dirty="0">
                <a:solidFill>
                  <a:srgbClr val="000000"/>
                </a:solidFill>
                <a:latin typeface="Simplified Arabic" panose="02020603050405020304" pitchFamily="18" charset="-78"/>
                <a:cs typeface="Simplified Arabic" panose="02020603050405020304" pitchFamily="18" charset="-78"/>
              </a:rPr>
              <a:t>التعليمية</a:t>
            </a:r>
            <a:r>
              <a:rPr lang="ar-SA" sz="2800" dirty="0">
                <a:solidFill>
                  <a:srgbClr val="000000"/>
                </a:solidFill>
                <a:latin typeface="Simplified Arabic" panose="02020603050405020304" pitchFamily="18" charset="-78"/>
                <a:cs typeface="Simplified Arabic" panose="02020603050405020304" pitchFamily="18" charset="-78"/>
              </a:rPr>
              <a:t> وتقويم البرامج .</a:t>
            </a:r>
            <a:endParaRPr lang="en-US" sz="2800" dirty="0">
              <a:solidFill>
                <a:srgbClr val="000000"/>
              </a:solidFill>
              <a:latin typeface="Simplified Arabic" panose="02020603050405020304" pitchFamily="18" charset="-78"/>
              <a:cs typeface="Simplified Arabic" panose="02020603050405020304" pitchFamily="18" charset="-78"/>
            </a:endParaRPr>
          </a:p>
          <a:p>
            <a:pPr marL="0" marR="0" algn="r" rtl="1">
              <a:lnSpc>
                <a:spcPct val="107000"/>
              </a:lnSpc>
              <a:spcBef>
                <a:spcPts val="0"/>
              </a:spcBef>
              <a:spcAft>
                <a:spcPts val="0"/>
              </a:spcAft>
            </a:pPr>
            <a:r>
              <a:rPr lang="ar-SA" sz="2800" dirty="0">
                <a:solidFill>
                  <a:srgbClr val="000000"/>
                </a:solidFill>
                <a:latin typeface="Simplified Arabic" panose="02020603050405020304" pitchFamily="18" charset="-78"/>
                <a:cs typeface="Simplified Arabic" panose="02020603050405020304" pitchFamily="18" charset="-78"/>
              </a:rPr>
              <a:t>  وعلى الرغم من التطور في أساليب </a:t>
            </a:r>
            <a:r>
              <a:rPr lang="ar-JO" sz="2800" dirty="0">
                <a:solidFill>
                  <a:srgbClr val="000000"/>
                </a:solidFill>
                <a:latin typeface="Simplified Arabic" panose="02020603050405020304" pitchFamily="18" charset="-78"/>
                <a:cs typeface="Simplified Arabic" panose="02020603050405020304" pitchFamily="18" charset="-78"/>
              </a:rPr>
              <a:t>البحث</a:t>
            </a:r>
            <a:r>
              <a:rPr lang="ar-SA" sz="2800" dirty="0">
                <a:solidFill>
                  <a:srgbClr val="000000"/>
                </a:solidFill>
                <a:latin typeface="Simplified Arabic" panose="02020603050405020304" pitchFamily="18" charset="-78"/>
                <a:cs typeface="Simplified Arabic" panose="02020603050405020304" pitchFamily="18" charset="-78"/>
              </a:rPr>
              <a:t> إلا أن تحليل السياسات لم يحتل مكانته المؤثرة لدى صناع السياسات بعد.</a:t>
            </a:r>
            <a:endParaRPr lang="en-US" sz="2800" dirty="0">
              <a:solidFill>
                <a:srgbClr val="000000"/>
              </a:solidFill>
              <a:latin typeface="Simplified Arabic" panose="02020603050405020304" pitchFamily="18" charset="-78"/>
              <a:cs typeface="Simplified Arabic" panose="02020603050405020304" pitchFamily="18" charset="-78"/>
            </a:endParaRPr>
          </a:p>
          <a:p>
            <a:pPr algn="r"/>
            <a:r>
              <a:rPr lang="ar-SA" sz="2800" dirty="0">
                <a:solidFill>
                  <a:srgbClr val="000000"/>
                </a:solidFill>
                <a:latin typeface="Simplified Arabic" panose="02020603050405020304" pitchFamily="18" charset="-78"/>
                <a:cs typeface="Simplified Arabic" panose="02020603050405020304" pitchFamily="18" charset="-78"/>
              </a:rPr>
              <a:t> </a:t>
            </a:r>
            <a:r>
              <a:rPr lang="ar-JO" sz="2800" dirty="0">
                <a:solidFill>
                  <a:srgbClr val="000000"/>
                </a:solidFill>
                <a:latin typeface="Simplified Arabic" panose="02020603050405020304" pitchFamily="18" charset="-78"/>
                <a:cs typeface="Simplified Arabic" panose="02020603050405020304" pitchFamily="18" charset="-78"/>
              </a:rPr>
              <a:t>وبدأ الحديث مؤخرًا </a:t>
            </a:r>
            <a:r>
              <a:rPr lang="ar-SA" sz="2800" dirty="0">
                <a:solidFill>
                  <a:srgbClr val="000000"/>
                </a:solidFill>
                <a:latin typeface="Simplified Arabic" panose="02020603050405020304" pitchFamily="18" charset="-78"/>
                <a:cs typeface="Simplified Arabic" panose="02020603050405020304" pitchFamily="18" charset="-78"/>
              </a:rPr>
              <a:t>حول التأثير المحدود لعملية تحليل السياسات</a:t>
            </a:r>
            <a:r>
              <a:rPr lang="ar-JO" sz="2800" dirty="0">
                <a:solidFill>
                  <a:srgbClr val="000000"/>
                </a:solidFill>
                <a:latin typeface="Simplified Arabic" panose="02020603050405020304" pitchFamily="18" charset="-78"/>
                <a:cs typeface="Simplified Arabic" panose="02020603050405020304" pitchFamily="18" charset="-78"/>
              </a:rPr>
              <a:t> التعليمية ، وحتى </a:t>
            </a:r>
            <a:r>
              <a:rPr lang="ar-SA" sz="2800" dirty="0">
                <a:solidFill>
                  <a:srgbClr val="000000"/>
                </a:solidFill>
                <a:latin typeface="Simplified Arabic" panose="02020603050405020304" pitchFamily="18" charset="-78"/>
                <a:cs typeface="Simplified Arabic" panose="02020603050405020304" pitchFamily="18" charset="-78"/>
              </a:rPr>
              <a:t>يكون تحليل السياسات مؤثرا يجب أن لا يكون بمعزل عن التحليل العلمي</a:t>
            </a:r>
            <a:r>
              <a:rPr lang="ar-JO" sz="2800" dirty="0">
                <a:solidFill>
                  <a:srgbClr val="000000"/>
                </a:solidFill>
                <a:latin typeface="Simplified Arabic" panose="02020603050405020304" pitchFamily="18" charset="-78"/>
                <a:cs typeface="Simplified Arabic" panose="02020603050405020304" pitchFamily="18" charset="-78"/>
              </a:rPr>
              <a:t>، </a:t>
            </a:r>
            <a:r>
              <a:rPr lang="ar-SA" sz="2800" dirty="0">
                <a:solidFill>
                  <a:srgbClr val="000000"/>
                </a:solidFill>
                <a:latin typeface="Simplified Arabic" panose="02020603050405020304" pitchFamily="18" charset="-78"/>
                <a:cs typeface="Simplified Arabic" panose="02020603050405020304" pitchFamily="18" charset="-78"/>
              </a:rPr>
              <a:t>وعلى العاملين في </a:t>
            </a:r>
            <a:r>
              <a:rPr lang="ar-JO" sz="2800" dirty="0">
                <a:solidFill>
                  <a:srgbClr val="000000"/>
                </a:solidFill>
                <a:latin typeface="Simplified Arabic" panose="02020603050405020304" pitchFamily="18" charset="-78"/>
                <a:cs typeface="Simplified Arabic" panose="02020603050405020304" pitchFamily="18" charset="-78"/>
              </a:rPr>
              <a:t>هذا</a:t>
            </a:r>
            <a:r>
              <a:rPr lang="ar-SA" sz="2800" dirty="0">
                <a:solidFill>
                  <a:srgbClr val="000000"/>
                </a:solidFill>
                <a:latin typeface="Simplified Arabic" panose="02020603050405020304" pitchFamily="18" charset="-78"/>
                <a:cs typeface="Simplified Arabic" panose="02020603050405020304" pitchFamily="18" charset="-78"/>
              </a:rPr>
              <a:t> المجال  أن يفهموا أنهم جزء اساسي من </a:t>
            </a:r>
            <a:r>
              <a:rPr lang="ar-JO" sz="2800" dirty="0">
                <a:solidFill>
                  <a:srgbClr val="000000"/>
                </a:solidFill>
                <a:latin typeface="Simplified Arabic" panose="02020603050405020304" pitchFamily="18" charset="-78"/>
                <a:cs typeface="Simplified Arabic" panose="02020603050405020304" pitchFamily="18" charset="-78"/>
              </a:rPr>
              <a:t>عملية تحليل السياسات </a:t>
            </a:r>
            <a:r>
              <a:rPr lang="ar-SA" sz="2800" dirty="0">
                <a:solidFill>
                  <a:srgbClr val="000000"/>
                </a:solidFill>
                <a:latin typeface="Simplified Arabic" panose="02020603050405020304" pitchFamily="18" charset="-78"/>
                <a:cs typeface="Simplified Arabic" panose="02020603050405020304" pitchFamily="18" charset="-78"/>
              </a:rPr>
              <a:t>وهذا يتطلب الإعداد الجيد </a:t>
            </a:r>
            <a:r>
              <a:rPr lang="ar-JO" sz="2800" dirty="0">
                <a:solidFill>
                  <a:srgbClr val="000000"/>
                </a:solidFill>
                <a:latin typeface="Simplified Arabic" panose="02020603050405020304" pitchFamily="18" charset="-78"/>
                <a:cs typeface="Simplified Arabic" panose="02020603050405020304" pitchFamily="18" charset="-78"/>
              </a:rPr>
              <a:t>لهم سواء أكان إعدادًا تخصصيًا أم إعدادًا علميًا بحثيًا.</a:t>
            </a:r>
            <a:endParaRPr lang="en-US" sz="2800" dirty="0">
              <a:solidFill>
                <a:srgbClr val="000000"/>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 xmlns:a16="http://schemas.microsoft.com/office/drawing/2014/main" id="{3899893D-7FCC-3E58-92E7-652912134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714" y="1273183"/>
            <a:ext cx="2895600" cy="783071"/>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3968">
        <p14:prism isInverted="1"/>
      </p:transition>
    </mc:Choice>
    <mc:Fallback xmlns="">
      <p:transition spd="slow" advTm="1439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a:t>
            </a:r>
            <a:r>
              <a:rPr lang="ar-SA" sz="2800" dirty="0">
                <a:effectLst/>
                <a:latin typeface="Calibri" panose="020F0502020204030204" pitchFamily="34" charset="0"/>
                <a:ea typeface="Calibri" panose="020F0502020204030204" pitchFamily="34" charset="0"/>
              </a:rPr>
              <a:t>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 xmlns:a16="http://schemas.microsoft.com/office/drawing/2014/main" id="{BC3D9100-5A72-2CF7-7DDC-6DB0CBE280DC}"/>
              </a:ext>
            </a:extLst>
          </p:cNvPr>
          <p:cNvSpPr txBox="1"/>
          <p:nvPr/>
        </p:nvSpPr>
        <p:spPr>
          <a:xfrm>
            <a:off x="3468696" y="1437702"/>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مفهوم تحليل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814864" y="2233266"/>
            <a:ext cx="10614659" cy="3452484"/>
          </a:xfrm>
          <a:prstGeom prst="rect">
            <a:avLst/>
          </a:prstGeom>
          <a:noFill/>
        </p:spPr>
        <p:txBody>
          <a:bodyPr wrap="square" rtlCol="0">
            <a:spAutoFit/>
          </a:bodyPr>
          <a:lstStyle/>
          <a:p>
            <a:pPr marL="171450" marR="0" indent="-342900" algn="r" rtl="1">
              <a:lnSpc>
                <a:spcPct val="107000"/>
              </a:lnSpc>
              <a:spcBef>
                <a:spcPts val="0"/>
              </a:spcBef>
              <a:spcAft>
                <a:spcPts val="750"/>
              </a:spcAft>
              <a:buFont typeface="Wingdings" panose="05000000000000000000" pitchFamily="2" charset="2"/>
              <a:buChar char="ü"/>
            </a:pPr>
            <a:r>
              <a:rPr lang="ar-YE"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يُعرّف مصطلح تحليل السياسات التعليمية:  بأنه </a:t>
            </a:r>
            <a:r>
              <a:rPr lang="ar-SA" sz="2400" dirty="0">
                <a:latin typeface="Simplified Arabic" panose="02020603050405020304" pitchFamily="18" charset="-78"/>
                <a:cs typeface="Simplified Arabic" panose="02020603050405020304" pitchFamily="18" charset="-78"/>
              </a:rPr>
              <a:t>التركيز على طبيعة وأسباب وآثار السياسات </a:t>
            </a:r>
            <a:r>
              <a:rPr lang="ar-JO" sz="2400" dirty="0">
                <a:latin typeface="Simplified Arabic" panose="02020603050405020304" pitchFamily="18" charset="-78"/>
                <a:cs typeface="Simplified Arabic" panose="02020603050405020304" pitchFamily="18" charset="-78"/>
              </a:rPr>
              <a:t>التعليمية </a:t>
            </a:r>
            <a:r>
              <a:rPr lang="ar-SA" sz="2400" dirty="0">
                <a:latin typeface="Simplified Arabic" panose="02020603050405020304" pitchFamily="18" charset="-78"/>
                <a:cs typeface="Simplified Arabic" panose="02020603050405020304" pitchFamily="18" charset="-78"/>
              </a:rPr>
              <a:t>البديلة التي تعالج مشكلات اجتماعية محددة وفعلية</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171450" marR="0" indent="-342900" algn="r" rtl="1">
              <a:lnSpc>
                <a:spcPct val="107000"/>
              </a:lnSpc>
              <a:spcBef>
                <a:spcPts val="0"/>
              </a:spcBef>
              <a:spcAft>
                <a:spcPts val="750"/>
              </a:spcAft>
              <a:buFont typeface="Wingdings" panose="05000000000000000000" pitchFamily="2" charset="2"/>
              <a:buChar char="ü"/>
            </a:pPr>
            <a:r>
              <a:rPr lang="ar-SA" sz="2400" dirty="0">
                <a:latin typeface="Simplified Arabic" panose="02020603050405020304" pitchFamily="18" charset="-78"/>
                <a:cs typeface="Simplified Arabic" panose="02020603050405020304" pitchFamily="18" charset="-78"/>
              </a:rPr>
              <a:t>عبارة عن محاولة متعمقة لفهم خيارات السياسات </a:t>
            </a:r>
            <a:r>
              <a:rPr lang="ar-JO" sz="2400" dirty="0">
                <a:latin typeface="Simplified Arabic" panose="02020603050405020304" pitchFamily="18" charset="-78"/>
                <a:cs typeface="Simplified Arabic" panose="02020603050405020304" pitchFamily="18" charset="-78"/>
              </a:rPr>
              <a:t>التعليمية</a:t>
            </a:r>
            <a:r>
              <a:rPr lang="ar-SA" sz="2400" dirty="0">
                <a:latin typeface="Simplified Arabic" panose="02020603050405020304" pitchFamily="18" charset="-78"/>
                <a:cs typeface="Simplified Arabic" panose="02020603050405020304" pitchFamily="18" charset="-78"/>
              </a:rPr>
              <a:t> والتحكم أو التأثير على عملية اتخاذ القرار، وذلك بتقديم معلومات حقيقية للعاملين الآخرين في المؤسسات المختلفة، ويمكن أن يتوصل محلل السياسات إلى البدائل الخاصة بالقضايا الحرجة والنتائج المتعلقة بكل مشكلة.</a:t>
            </a:r>
            <a:endParaRPr lang="ar-JO" sz="2400" dirty="0">
              <a:latin typeface="Simplified Arabic" panose="02020603050405020304" pitchFamily="18" charset="-78"/>
              <a:cs typeface="Simplified Arabic" panose="02020603050405020304" pitchFamily="18" charset="-78"/>
            </a:endParaRPr>
          </a:p>
          <a:p>
            <a:pPr marL="171450" marR="0" indent="-342900" algn="r" rtl="1">
              <a:lnSpc>
                <a:spcPct val="107000"/>
              </a:lnSpc>
              <a:spcBef>
                <a:spcPts val="0"/>
              </a:spcBef>
              <a:spcAft>
                <a:spcPts val="750"/>
              </a:spcAft>
              <a:buFont typeface="Wingdings" panose="05000000000000000000" pitchFamily="2" charset="2"/>
              <a:buChar char="ü"/>
            </a:pPr>
            <a:r>
              <a:rPr lang="ar-YE" sz="2400" dirty="0">
                <a:latin typeface="Simplified Arabic" panose="02020603050405020304" pitchFamily="18" charset="-78"/>
                <a:cs typeface="Simplified Arabic" panose="02020603050405020304" pitchFamily="18" charset="-78"/>
              </a:rPr>
              <a:t>الجهد المنظم للبحث والدراسة والتحليل لبدائل السياسات </a:t>
            </a:r>
            <a:r>
              <a:rPr lang="ar-JO" sz="2400" dirty="0">
                <a:latin typeface="Simplified Arabic" panose="02020603050405020304" pitchFamily="18" charset="-78"/>
                <a:cs typeface="Simplified Arabic" panose="02020603050405020304" pitchFamily="18" charset="-78"/>
              </a:rPr>
              <a:t>التعليمية</a:t>
            </a:r>
            <a:r>
              <a:rPr lang="ar-YE" sz="2400" dirty="0">
                <a:latin typeface="Simplified Arabic" panose="02020603050405020304" pitchFamily="18" charset="-78"/>
                <a:cs typeface="Simplified Arabic" panose="02020603050405020304" pitchFamily="18" charset="-78"/>
              </a:rPr>
              <a:t> بهدف توافر وتكامل المعلومات التي تحدد مواطن القوة والضعف في كل بديل، وذلك من خلال جمع وتفسير دلالات المعلومات, واستخدام أساليب حل المشكلات, ومحاولة استكشاف الآثار المترتبة على اختيار كل بديل من </a:t>
            </a:r>
            <a:r>
              <a:rPr lang="ar-JO" sz="2400" dirty="0">
                <a:latin typeface="Simplified Arabic" panose="02020603050405020304" pitchFamily="18" charset="-78"/>
                <a:cs typeface="Simplified Arabic" panose="02020603050405020304" pitchFamily="18" charset="-78"/>
              </a:rPr>
              <a:t>البدائل.</a:t>
            </a: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231075">
        <p14:prism isInverted="1"/>
      </p:transition>
    </mc:Choice>
    <mc:Fallback xmlns="">
      <p:transition spd="slow" advTm="2310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908964" y="1660666"/>
            <a:ext cx="10426460" cy="4325479"/>
          </a:xfrm>
          <a:prstGeom prst="rect">
            <a:avLst/>
          </a:prstGeom>
          <a:noFill/>
        </p:spPr>
        <p:txBody>
          <a:bodyPr wrap="square" rtlCol="0">
            <a:spAutoFit/>
          </a:bodyPr>
          <a:lstStyle/>
          <a:p>
            <a:pPr marL="0" marR="0" algn="r" rtl="1">
              <a:lnSpc>
                <a:spcPct val="107000"/>
              </a:lnSpc>
              <a:spcBef>
                <a:spcPts val="0"/>
              </a:spcBef>
              <a:spcAft>
                <a:spcPts val="0"/>
              </a:spcAft>
            </a:pPr>
            <a:endPar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يتطلب من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عملية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تحليل السياسات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التعليمية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دراسة السياق بما يشمله من القضايا الاجتماعية والثقافية والسكانية والاقتصادية والسياسية التي من المحتمل أن تؤثر في اتخاذ القرارات، وعمليات التنفيذ في قطاع التعليم، حيث يتناول هذا التحليل الجوانب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الآتية</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r" rtl="1">
              <a:lnSpc>
                <a:spcPct val="107000"/>
              </a:lnSpc>
              <a:spcBef>
                <a:spcPts val="0"/>
              </a:spcBef>
              <a:spcAft>
                <a:spcPts val="0"/>
              </a:spcAft>
            </a:pP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3335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1-  خلفية عامة عن الدولة .</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3335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2-  السياق السياسي.</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3335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3-  السياق الاقتصادي.</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3335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4-  قطاع التعليم.</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3335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5-</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السياق الاجتماعي والثقافي</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algn="r" rtl="1">
              <a:lnSpc>
                <a:spcPct val="107000"/>
              </a:lnSpc>
              <a:spcBef>
                <a:spcPts val="0"/>
              </a:spcBef>
              <a:spcAft>
                <a:spcPts val="0"/>
              </a:spcAft>
            </a:pPr>
            <a:r>
              <a:rPr lang="ar-SA" sz="1800"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endParaRPr lang="en-US" sz="1800" kern="1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4" name="Picture 3">
            <a:extLst>
              <a:ext uri="{FF2B5EF4-FFF2-40B4-BE49-F238E27FC236}">
                <a16:creationId xmlns="" xmlns:a16="http://schemas.microsoft.com/office/drawing/2014/main" id="{8BD10641-5775-7EF0-9D4D-5FD53569A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876" y="3857303"/>
            <a:ext cx="2190750" cy="2085975"/>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55487">
        <p14:prism isInverted="1"/>
      </p:transition>
    </mc:Choice>
    <mc:Fallback xmlns="">
      <p:transition spd="slow" advTm="1554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734266" y="1403180"/>
            <a:ext cx="10775855" cy="5197641"/>
          </a:xfrm>
          <a:prstGeom prst="rect">
            <a:avLst/>
          </a:prstGeom>
          <a:noFill/>
        </p:spPr>
        <p:txBody>
          <a:bodyPr wrap="square" rtlCol="0">
            <a:spAutoFit/>
          </a:bodyPr>
          <a:lstStyle/>
          <a:p>
            <a:pPr algn="r" rtl="1"/>
            <a:endParaRPr lang="ar-JO" sz="1200" dirty="0">
              <a:latin typeface="Simplified Arabic" panose="02020603050405020304" pitchFamily="18" charset="-78"/>
              <a:cs typeface="Simplified Arabic" panose="02020603050405020304" pitchFamily="18" charset="-78"/>
            </a:endParaRPr>
          </a:p>
          <a:p>
            <a:pPr algn="ctr" rtl="1">
              <a:lnSpc>
                <a:spcPct val="150000"/>
              </a:lnSpc>
            </a:pPr>
            <a:r>
              <a:rPr lang="ar-JO" sz="3200" b="1" dirty="0">
                <a:solidFill>
                  <a:srgbClr val="0070C0"/>
                </a:solidFill>
                <a:latin typeface="Simplified Arabic" panose="02020603050405020304" pitchFamily="18" charset="-78"/>
                <a:cs typeface="Simplified Arabic" panose="02020603050405020304" pitchFamily="18" charset="-78"/>
              </a:rPr>
              <a:t>أهمية تحليل السياسات التعليمية</a:t>
            </a:r>
          </a:p>
          <a:p>
            <a:pPr marL="457200" marR="0" indent="-457200" algn="just" rtl="1">
              <a:lnSpc>
                <a:spcPct val="107000"/>
              </a:lnSpc>
              <a:spcBef>
                <a:spcPts val="0"/>
              </a:spcBef>
              <a:spcAft>
                <a:spcPts val="0"/>
              </a:spcAft>
              <a:buFont typeface="+mj-lt"/>
              <a:buAutoNum type="arabicPeriod"/>
            </a:pP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التعامل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مع المشكلات الصعبة والغامضة التي قد تهدد أو تفيد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العملية التعليميةوتحقيق أهدافها.</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323850" marR="0" indent="-457200" algn="just" rtl="1">
              <a:lnSpc>
                <a:spcPct val="107000"/>
              </a:lnSpc>
              <a:spcBef>
                <a:spcPts val="0"/>
              </a:spcBef>
              <a:spcAft>
                <a:spcPts val="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فهم مستوى ونوعية الفوائد التي تحصل عليها المؤسسات الحكومية من جراء تبني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سياسات</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الجديدة أو تطوير أو حذف بعض السياسات</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323850" marR="0" indent="-457200" algn="just" rtl="1">
              <a:lnSpc>
                <a:spcPct val="107000"/>
              </a:lnSpc>
              <a:spcBef>
                <a:spcPts val="0"/>
              </a:spcBef>
              <a:spcAft>
                <a:spcPts val="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تعتبر عملية تحليل السياسات أداة، أو وسيلة لتحديد كيفية تطبيق الأهداف الديمقراطية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والمفاهيم الحديثة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تطبيقاً جيداً في المجتمعات. </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323850" marR="0" indent="-457200" algn="just" rtl="1">
              <a:lnSpc>
                <a:spcPct val="107000"/>
              </a:lnSpc>
              <a:spcBef>
                <a:spcPts val="0"/>
              </a:spcBef>
              <a:spcAft>
                <a:spcPts val="0"/>
              </a:spcAft>
              <a:buFont typeface="+mj-lt"/>
              <a:buAutoNum type="arabicPeriod"/>
            </a:pPr>
            <a:r>
              <a:rPr lang="ar-JO" sz="2400" kern="0" dirty="0">
                <a:solidFill>
                  <a:srgbClr val="222222"/>
                </a:solidFill>
                <a:latin typeface="Calibri" panose="020F0502020204030204" pitchFamily="34" charset="0"/>
                <a:ea typeface="Times New Roman" panose="02020603050405020304" pitchFamily="18" charset="0"/>
                <a:cs typeface="Calibri" panose="020F0502020204030204" pitchFamily="34" charset="0"/>
              </a:rPr>
              <a:t>دورها الهام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في مناقشة وتحليل القضايا السياسية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والاقتصادية والثقافية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التي تتبناها المؤسسات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التعليمية</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457200" indent="-457200" algn="just" rtl="1">
              <a:buFont typeface="+mj-lt"/>
              <a:buAutoNum type="arabicPeriod"/>
            </a:pPr>
            <a:r>
              <a:rPr lang="ar-SA" sz="2400" kern="0" dirty="0">
                <a:solidFill>
                  <a:srgbClr val="222222"/>
                </a:solidFill>
                <a:effectLst/>
                <a:ea typeface="Times New Roman" panose="02020603050405020304" pitchFamily="18" charset="0"/>
                <a:cs typeface="Calibri" panose="020F0502020204030204" pitchFamily="34" charset="0"/>
              </a:rPr>
              <a:t>أهمية تحليل السياسات </a:t>
            </a:r>
            <a:r>
              <a:rPr lang="ar-JO" sz="2400" kern="0" dirty="0">
                <a:solidFill>
                  <a:srgbClr val="222222"/>
                </a:solidFill>
                <a:effectLst/>
                <a:ea typeface="Times New Roman" panose="02020603050405020304" pitchFamily="18" charset="0"/>
                <a:cs typeface="Calibri" panose="020F0502020204030204" pitchFamily="34" charset="0"/>
              </a:rPr>
              <a:t>تظهر</a:t>
            </a:r>
            <a:r>
              <a:rPr lang="ar-SA" sz="2400" kern="0" dirty="0">
                <a:solidFill>
                  <a:srgbClr val="222222"/>
                </a:solidFill>
                <a:effectLst/>
                <a:ea typeface="Times New Roman" panose="02020603050405020304" pitchFamily="18" charset="0"/>
                <a:cs typeface="Calibri" panose="020F0502020204030204" pitchFamily="34" charset="0"/>
              </a:rPr>
              <a:t>في </a:t>
            </a:r>
            <a:r>
              <a:rPr lang="ar-JO" sz="2400" kern="0" dirty="0">
                <a:solidFill>
                  <a:srgbClr val="222222"/>
                </a:solidFill>
                <a:effectLst/>
                <a:ea typeface="Times New Roman" panose="02020603050405020304" pitchFamily="18" charset="0"/>
                <a:cs typeface="Calibri" panose="020F0502020204030204" pitchFamily="34" charset="0"/>
              </a:rPr>
              <a:t>نت</a:t>
            </a:r>
            <a:r>
              <a:rPr lang="ar-SA" sz="2400" kern="0" dirty="0">
                <a:solidFill>
                  <a:srgbClr val="222222"/>
                </a:solidFill>
                <a:effectLst/>
                <a:ea typeface="Times New Roman" panose="02020603050405020304" pitchFamily="18" charset="0"/>
                <a:cs typeface="Calibri" panose="020F0502020204030204" pitchFamily="34" charset="0"/>
              </a:rPr>
              <a:t>ا</a:t>
            </a:r>
            <a:r>
              <a:rPr lang="ar-JO" sz="2400" kern="0" dirty="0">
                <a:solidFill>
                  <a:srgbClr val="222222"/>
                </a:solidFill>
                <a:effectLst/>
                <a:ea typeface="Times New Roman" panose="02020603050405020304" pitchFamily="18" charset="0"/>
                <a:cs typeface="Calibri" panose="020F0502020204030204" pitchFamily="34" charset="0"/>
              </a:rPr>
              <a:t>ئ</a:t>
            </a:r>
            <a:r>
              <a:rPr lang="ar-SA" sz="2400" kern="0" dirty="0">
                <a:solidFill>
                  <a:srgbClr val="222222"/>
                </a:solidFill>
                <a:effectLst/>
                <a:ea typeface="Times New Roman" panose="02020603050405020304" pitchFamily="18" charset="0"/>
                <a:cs typeface="Calibri" panose="020F0502020204030204" pitchFamily="34" charset="0"/>
              </a:rPr>
              <a:t>ج تحليل السياسات </a:t>
            </a:r>
            <a:r>
              <a:rPr lang="ar-JO" sz="2400" kern="0" dirty="0">
                <a:solidFill>
                  <a:srgbClr val="222222"/>
                </a:solidFill>
                <a:effectLst/>
                <a:ea typeface="Times New Roman" panose="02020603050405020304" pitchFamily="18" charset="0"/>
                <a:cs typeface="Calibri" panose="020F0502020204030204" pitchFamily="34" charset="0"/>
              </a:rPr>
              <a:t>والذي </a:t>
            </a:r>
            <a:r>
              <a:rPr lang="ar-SA" sz="2400" kern="0" dirty="0">
                <a:solidFill>
                  <a:srgbClr val="222222"/>
                </a:solidFill>
                <a:effectLst/>
                <a:ea typeface="Times New Roman" panose="02020603050405020304" pitchFamily="18" charset="0"/>
                <a:cs typeface="Calibri" panose="020F0502020204030204" pitchFamily="34" charset="0"/>
              </a:rPr>
              <a:t>يتمثل في تقديم النصيحة لصانع السياسات في شكل بيان يربط بين عمل مقترح ونتيجته المحتملة</a:t>
            </a:r>
            <a:r>
              <a:rPr lang="ar-JO" sz="2400" kern="0" dirty="0">
                <a:solidFill>
                  <a:srgbClr val="222222"/>
                </a:solidFill>
                <a:effectLst/>
                <a:ea typeface="Times New Roman" panose="02020603050405020304" pitchFamily="18" charset="0"/>
                <a:cs typeface="Calibri" panose="020F0502020204030204" pitchFamily="34" charset="0"/>
              </a:rPr>
              <a:t>.</a:t>
            </a:r>
            <a:r>
              <a:rPr lang="ar-SA" sz="2400" kern="0" dirty="0">
                <a:solidFill>
                  <a:srgbClr val="222222"/>
                </a:solidFill>
                <a:effectLst/>
                <a:ea typeface="Times New Roman" panose="02020603050405020304" pitchFamily="18" charset="0"/>
                <a:cs typeface="Calibri" panose="020F0502020204030204" pitchFamily="34" charset="0"/>
              </a:rPr>
              <a:t> </a:t>
            </a:r>
            <a:endParaRPr lang="ar-JO" sz="3600" b="1" dirty="0">
              <a:solidFill>
                <a:srgbClr val="0070C0"/>
              </a:solidFill>
              <a:latin typeface="Simplified Arabic" panose="02020603050405020304" pitchFamily="18" charset="-78"/>
              <a:cs typeface="Simplified Arabic" panose="02020603050405020304" pitchFamily="18" charset="-78"/>
            </a:endParaRPr>
          </a:p>
          <a:p>
            <a:pPr algn="ctr" rtl="1">
              <a:lnSpc>
                <a:spcPct val="150000"/>
              </a:lnSpc>
            </a:pPr>
            <a:endParaRPr lang="ar-YE" sz="3200" dirty="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03356">
        <p14:prism isInverted="1"/>
      </p:transition>
    </mc:Choice>
    <mc:Fallback xmlns="">
      <p:transition spd="slow" advTm="2033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449990" y="1409713"/>
            <a:ext cx="10769922" cy="4108561"/>
          </a:xfrm>
          <a:prstGeom prst="rect">
            <a:avLst/>
          </a:prstGeom>
          <a:noFill/>
        </p:spPr>
        <p:txBody>
          <a:bodyPr wrap="square" rtlCol="0">
            <a:spAutoFit/>
          </a:bodyPr>
          <a:lstStyle/>
          <a:p>
            <a:pPr algn="ctr" rtl="1"/>
            <a:r>
              <a:rPr lang="ar-JO" sz="3200" b="1" dirty="0">
                <a:solidFill>
                  <a:srgbClr val="00B0F0"/>
                </a:solidFill>
                <a:latin typeface="Simplified Arabic" panose="02020603050405020304" pitchFamily="18" charset="-78"/>
                <a:cs typeface="Simplified Arabic" panose="02020603050405020304" pitchFamily="18" charset="-78"/>
              </a:rPr>
              <a:t>مستويات تحليل السياسات التعليمية</a:t>
            </a:r>
          </a:p>
          <a:p>
            <a:pPr algn="ctr" rtl="1"/>
            <a:endParaRPr lang="ar-JO" sz="3200" dirty="0">
              <a:solidFill>
                <a:srgbClr val="00B0F0"/>
              </a:solidFill>
              <a:latin typeface="Simplified Arabic" panose="02020603050405020304" pitchFamily="18" charset="-78"/>
              <a:cs typeface="Simplified Arabic" panose="02020603050405020304" pitchFamily="18" charset="-78"/>
            </a:endParaRPr>
          </a:p>
          <a:p>
            <a:pPr marL="0" marR="0" algn="r" rtl="1">
              <a:lnSpc>
                <a:spcPct val="107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تشير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المراجع المتخصصة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إلى ثلاث مستويات رئيسية مختلفة تتمثل في :بناء، وتنفيذ، وتقويم السياسات.</a:t>
            </a:r>
            <a:endPar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r" rtl="1">
              <a:lnSpc>
                <a:spcPct val="107000"/>
              </a:lnSpc>
              <a:spcBef>
                <a:spcPts val="0"/>
              </a:spcBef>
              <a:spcAft>
                <a:spcPts val="0"/>
              </a:spcAft>
            </a:pP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71450" algn="r" rtl="1">
              <a:lnSpc>
                <a:spcPct val="107000"/>
              </a:lnSpc>
              <a:spcBef>
                <a:spcPts val="0"/>
              </a:spcBef>
              <a:spcAft>
                <a:spcPts val="750"/>
              </a:spcAft>
            </a:pPr>
            <a:r>
              <a:rPr lang="ar-SA" sz="2400" u="sng"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1- </a:t>
            </a:r>
            <a:r>
              <a:rPr lang="ar-SA" sz="2400" b="1"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مستوى تشكيل، أو صنع السياسات</a:t>
            </a:r>
            <a:r>
              <a:rPr lang="ar-JO" sz="2400" b="1"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u="sng"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71450" algn="r" rtl="1">
              <a:lnSpc>
                <a:spcPct val="150000"/>
              </a:lnSpc>
              <a:spcBef>
                <a:spcPts val="0"/>
              </a:spcBef>
              <a:spcAft>
                <a:spcPts val="0"/>
              </a:spcAft>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وهو يمثل أهم مراحل تحليل السياسات كمدخل لصانع السياسة، أو متخذ القرار، حيث يقدم محللو السياسات الفنيين النصيحة لصانع السياسة، أو القرار بأسلوب عقلاني في إطار خطوات لحل مشكلة ما</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algn="just" rtl="1">
              <a:lnSpc>
                <a:spcPct val="200000"/>
              </a:lnSpc>
            </a:pPr>
            <a:endParaRPr lang="en-US" sz="2400" dirty="0"/>
          </a:p>
        </p:txBody>
      </p:sp>
      <p:pic>
        <p:nvPicPr>
          <p:cNvPr id="4" name="Picture 3">
            <a:extLst>
              <a:ext uri="{FF2B5EF4-FFF2-40B4-BE49-F238E27FC236}">
                <a16:creationId xmlns="" xmlns:a16="http://schemas.microsoft.com/office/drawing/2014/main" id="{E369A9B3-D726-8EC2-9860-B770F7F3D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73183"/>
            <a:ext cx="2466975" cy="1010089"/>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7563">
        <p14:prism isInverted="1"/>
      </p:transition>
    </mc:Choice>
    <mc:Fallback xmlns="">
      <p:transition spd="slow" advTm="975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 xmlns:a16="http://schemas.microsoft.com/office/drawing/2014/main" id="{3EE96C85-6F4E-5E24-0690-2F912C2E726A}"/>
              </a:ext>
            </a:extLst>
          </p:cNvPr>
          <p:cNvSpPr txBox="1"/>
          <p:nvPr/>
        </p:nvSpPr>
        <p:spPr>
          <a:xfrm>
            <a:off x="1127760" y="1544918"/>
            <a:ext cx="10333091" cy="4104072"/>
          </a:xfrm>
          <a:prstGeom prst="rect">
            <a:avLst/>
          </a:prstGeom>
          <a:noFill/>
        </p:spPr>
        <p:txBody>
          <a:bodyPr wrap="square" rtlCol="0">
            <a:spAutoFit/>
          </a:bodyPr>
          <a:lstStyle/>
          <a:p>
            <a:pPr indent="-171450" algn="r" rtl="1">
              <a:lnSpc>
                <a:spcPct val="107000"/>
              </a:lnSpc>
              <a:spcAft>
                <a:spcPts val="750"/>
              </a:spcAft>
            </a:pPr>
            <a:endParaRPr lang="ar-JO" sz="2400" b="1" u="sng" kern="0" dirty="0">
              <a:solidFill>
                <a:srgbClr val="222222"/>
              </a:solidFill>
              <a:latin typeface="Calibri" panose="020F0502020204030204" pitchFamily="34" charset="0"/>
              <a:cs typeface="Calibri" panose="020F0502020204030204" pitchFamily="34" charset="0"/>
            </a:endParaRPr>
          </a:p>
          <a:p>
            <a:pPr indent="-171450" algn="r" rtl="1">
              <a:lnSpc>
                <a:spcPct val="107000"/>
              </a:lnSpc>
              <a:spcAft>
                <a:spcPts val="750"/>
              </a:spcAft>
            </a:pPr>
            <a:r>
              <a:rPr lang="ar-JO" sz="2400" b="1" u="sng" kern="0" dirty="0">
                <a:solidFill>
                  <a:srgbClr val="222222"/>
                </a:solidFill>
                <a:latin typeface="Calibri" panose="020F0502020204030204" pitchFamily="34" charset="0"/>
                <a:cs typeface="Calibri" panose="020F0502020204030204" pitchFamily="34" charset="0"/>
              </a:rPr>
              <a:t>2</a:t>
            </a:r>
            <a:r>
              <a:rPr lang="ar-SA" sz="2400" b="1" u="sng" kern="0" dirty="0">
                <a:solidFill>
                  <a:srgbClr val="222222"/>
                </a:solidFill>
                <a:latin typeface="Calibri" panose="020F0502020204030204" pitchFamily="34" charset="0"/>
                <a:cs typeface="Calibri" panose="020F0502020204030204" pitchFamily="34" charset="0"/>
              </a:rPr>
              <a:t>-</a:t>
            </a:r>
            <a:r>
              <a:rPr lang="ar-JO" sz="2400" b="1" u="sng" kern="0" dirty="0">
                <a:solidFill>
                  <a:srgbClr val="222222"/>
                </a:solidFill>
                <a:latin typeface="Calibri" panose="020F0502020204030204" pitchFamily="34" charset="0"/>
                <a:cs typeface="Calibri" panose="020F0502020204030204" pitchFamily="34" charset="0"/>
              </a:rPr>
              <a:t> </a:t>
            </a:r>
            <a:r>
              <a:rPr lang="ar-SA" sz="2400" b="1" u="sng" kern="0" dirty="0">
                <a:solidFill>
                  <a:srgbClr val="222222"/>
                </a:solidFill>
                <a:latin typeface="Calibri" panose="020F0502020204030204" pitchFamily="34" charset="0"/>
                <a:cs typeface="Calibri" panose="020F0502020204030204" pitchFamily="34" charset="0"/>
              </a:rPr>
              <a:t>مستوى تنفيذ السياسات</a:t>
            </a:r>
            <a:endParaRPr lang="en-US" sz="2400" b="1" u="sng" kern="0" dirty="0">
              <a:solidFill>
                <a:srgbClr val="222222"/>
              </a:solidFill>
              <a:latin typeface="Calibri" panose="020F0502020204030204" pitchFamily="34" charset="0"/>
              <a:cs typeface="Calibri" panose="020F0502020204030204" pitchFamily="34" charset="0"/>
            </a:endParaRPr>
          </a:p>
          <a:p>
            <a:pPr algn="just" rtl="1"/>
            <a:r>
              <a:rPr lang="ar-SA" sz="1800" kern="0" dirty="0">
                <a:solidFill>
                  <a:srgbClr val="222222"/>
                </a:solidFill>
                <a:effectLst/>
                <a:ea typeface="Times New Roman" panose="02020603050405020304" pitchFamily="18" charset="0"/>
                <a:cs typeface="Calibri" panose="020F0502020204030204" pitchFamily="34" charset="0"/>
              </a:rPr>
              <a:t>   </a:t>
            </a:r>
            <a:r>
              <a:rPr lang="ar-SA" sz="2800" kern="0" dirty="0">
                <a:solidFill>
                  <a:srgbClr val="222222"/>
                </a:solidFill>
                <a:effectLst/>
                <a:ea typeface="Times New Roman" panose="02020603050405020304" pitchFamily="18" charset="0"/>
                <a:cs typeface="Calibri" panose="020F0502020204030204" pitchFamily="34" charset="0"/>
              </a:rPr>
              <a:t>يعتبر مستوى التنفيذ من المستويات المهمة التي يقوم بها الجهاز التنفيذي والإداري لتنفيذ السياسات لتحقيق أهدافها، وفي ذلك المستوى تقل الصراعات حول موضوع السياسة، كما يقل عدد المشاركين كما كان في مستوى تشكيل، أو صنع السياسة في بادئ الأمر، وإن كان التنفيذ يمثل استمراراً لعملية بناء، أو صنع السياسة، فمحلل السياسات ما زال دوره قائماً في تحليل مستوى التنفيذ بكل تطوراته وتداعياته، فالتنفيذ في حاجة دائمة لقرارات وسياسات للتأكد من ضمان تحقيق الأهداف المرجوة، وما يستلزم التنفيذ من موارد مادية، ومالية، وبشرية تعجل بنواتجه</a:t>
            </a:r>
            <a:r>
              <a:rPr lang="ar-JO" sz="2800" kern="0" dirty="0">
                <a:solidFill>
                  <a:srgbClr val="222222"/>
                </a:solidFill>
                <a:effectLst/>
                <a:ea typeface="Times New Roman" panose="02020603050405020304" pitchFamily="18" charset="0"/>
                <a:cs typeface="Calibri" panose="020F0502020204030204" pitchFamily="34" charset="0"/>
              </a:rPr>
              <a:t>.</a:t>
            </a:r>
            <a:endParaRPr lang="ar-YE" sz="36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70932">
        <p14:prism isInverted="1"/>
      </p:transition>
    </mc:Choice>
    <mc:Fallback xmlns="">
      <p:transition spd="slow" advTm="1709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 xmlns:a16="http://schemas.microsoft.com/office/drawing/2014/main" id="{C0D60A9B-459B-8284-662E-FE39E6A7D5BB}"/>
              </a:ext>
            </a:extLst>
          </p:cNvPr>
          <p:cNvSpPr txBox="1"/>
          <p:nvPr/>
        </p:nvSpPr>
        <p:spPr>
          <a:xfrm>
            <a:off x="863765" y="1333502"/>
            <a:ext cx="10657436" cy="4800481"/>
          </a:xfrm>
          <a:prstGeom prst="rect">
            <a:avLst/>
          </a:prstGeom>
          <a:noFill/>
        </p:spPr>
        <p:txBody>
          <a:bodyPr wrap="square" rtlCol="0">
            <a:spAutoFit/>
          </a:bodyPr>
          <a:lstStyle/>
          <a:p>
            <a:pPr algn="r" rtl="1">
              <a:lnSpc>
                <a:spcPct val="150000"/>
              </a:lnSpc>
            </a:pPr>
            <a:r>
              <a:rPr lang="ar-JO" sz="2400" b="1" u="sng"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3</a:t>
            </a:r>
            <a:r>
              <a:rPr lang="ar-SA" sz="2400" b="1" u="sng"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b="1"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مستوى تقويم السياسات</a:t>
            </a:r>
            <a:endParaRPr lang="en-US" sz="2400" b="1" u="sng"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71450" algn="just" rtl="1">
              <a:lnSpc>
                <a:spcPct val="150000"/>
              </a:lnSpc>
              <a:spcBef>
                <a:spcPts val="0"/>
              </a:spcBef>
              <a:spcAft>
                <a:spcPts val="750"/>
              </a:spcAft>
            </a:pPr>
            <a:r>
              <a:rPr lang="ar-SA" sz="18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r>
              <a:rPr lang="ar-SA" sz="22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يعتبر التقويم المستوى الثالث والأخير في عملية تحليل السياسات بما لديها من مؤشرات ومستويات لقياس الأداء الفعلي ومقارنته بالأداء المتوقع، وعلى أية حال هذه المرحلة في عملية تحليل السياسة لها مفهوم عام يتم رؤيته، وتقويمه داخل بيئة أوسع محكومة بقواعد دستورية، ومؤسسات سياسية وثقافة والرأي العام، ولكن تتبع عملية تقويم السياسة نموذج منتظم تماماً باعتبارها قضية، أو مشكلة يتناولها النظام </a:t>
            </a:r>
            <a:r>
              <a:rPr lang="ar-JO" sz="22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التعليمي</a:t>
            </a:r>
            <a:r>
              <a:rPr lang="ar-SA" sz="22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لتحقيق تغيير إيجابي، وأهداف محددة، فهي تتبع مساراً قد ينقسم إلى مراحل منفصلة، تشترك في مدة معينة، أو مؤسسات مختلفة، أو مجموعة متغيرة من محللي السياسات والفنيين.</a:t>
            </a:r>
            <a:endParaRPr lang="en-US" sz="2200" kern="100" dirty="0">
              <a:effectLst/>
              <a:latin typeface="Calibri" panose="020F0502020204030204" pitchFamily="34" charset="0"/>
              <a:ea typeface="Times New Roman" panose="02020603050405020304" pitchFamily="18" charset="0"/>
              <a:cs typeface="Arial" panose="020B0604020202020204" pitchFamily="34" charset="0"/>
            </a:endParaRPr>
          </a:p>
          <a:p>
            <a:pPr algn="just" rtl="1">
              <a:lnSpc>
                <a:spcPct val="150000"/>
              </a:lnSpc>
            </a:pPr>
            <a:r>
              <a:rPr lang="ar-SA" sz="2200" kern="0" dirty="0">
                <a:solidFill>
                  <a:srgbClr val="222222"/>
                </a:solidFill>
                <a:effectLst/>
                <a:ea typeface="Times New Roman" panose="02020603050405020304" pitchFamily="18" charset="0"/>
                <a:cs typeface="Calibri" panose="020F0502020204030204" pitchFamily="34" charset="0"/>
              </a:rPr>
              <a:t>   ويتم تقويم السياسات البديلة من خلال جمع المعلومات والبيانات التي تساعد على توضيح أسلوب، وكيفية صياغة ووصف هذه السياسات وشرح الأسباب والظروف المختلفة والكامنة وراء نجاحها، أو فشلها</a:t>
            </a:r>
            <a:r>
              <a:rPr lang="ar-JO" sz="2400" kern="0" dirty="0">
                <a:solidFill>
                  <a:srgbClr val="222222"/>
                </a:solidFill>
                <a:effectLst/>
                <a:ea typeface="Times New Roman" panose="02020603050405020304" pitchFamily="18" charset="0"/>
                <a:cs typeface="Calibri" panose="020F0502020204030204" pitchFamily="34" charset="0"/>
              </a:rPr>
              <a:t>.</a:t>
            </a:r>
            <a:r>
              <a:rPr lang="ar-SA" sz="2400" kern="0" dirty="0">
                <a:solidFill>
                  <a:srgbClr val="222222"/>
                </a:solidFill>
                <a:effectLst/>
                <a:ea typeface="Times New Roman" panose="02020603050405020304" pitchFamily="18" charset="0"/>
                <a:cs typeface="Calibri" panose="020F0502020204030204" pitchFamily="34" charset="0"/>
              </a:rPr>
              <a:t> </a:t>
            </a:r>
            <a:endParaRPr lang="ar-JO" sz="3200" kern="0" dirty="0">
              <a:solidFill>
                <a:srgbClr val="000000"/>
              </a:solidFill>
              <a:effectLst/>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604">
        <p14:prism isInverted="1"/>
      </p:transition>
    </mc:Choice>
    <mc:Fallback xmlns="">
      <p:transition spd="slow" advTm="1666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1075373" y="1459673"/>
            <a:ext cx="10279277" cy="5113387"/>
          </a:xfrm>
          <a:prstGeom prst="rect">
            <a:avLst/>
          </a:prstGeom>
          <a:noFill/>
        </p:spPr>
        <p:txBody>
          <a:bodyPr wrap="square" rtlCol="0">
            <a:spAutoFit/>
          </a:bodyPr>
          <a:lstStyle/>
          <a:p>
            <a:pPr marL="0" marR="0" algn="just" rtl="1">
              <a:lnSpc>
                <a:spcPct val="150000"/>
              </a:lnSpc>
              <a:spcBef>
                <a:spcPts val="0"/>
              </a:spcBef>
              <a:spcAft>
                <a:spcPts val="0"/>
              </a:spcAft>
            </a:pPr>
            <a:r>
              <a:rPr lang="ar-JO" sz="28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صفات محلل السياسة التعليمية الجيد.</a:t>
            </a:r>
            <a:endParaRPr lang="en-US" sz="1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JO" sz="2400" kern="0" dirty="0">
                <a:solidFill>
                  <a:srgbClr val="222222"/>
                </a:solidFill>
                <a:latin typeface="Calibri" panose="020F0502020204030204" pitchFamily="34" charset="0"/>
                <a:cs typeface="Calibri" panose="020F0502020204030204" pitchFamily="34" charset="0"/>
              </a:rPr>
              <a:t>1- إ</a:t>
            </a:r>
            <a:r>
              <a:rPr lang="ar-YE" sz="2400" kern="0" dirty="0">
                <a:solidFill>
                  <a:srgbClr val="222222"/>
                </a:solidFill>
                <a:latin typeface="Calibri" panose="020F0502020204030204" pitchFamily="34" charset="0"/>
                <a:cs typeface="Calibri" panose="020F0502020204030204" pitchFamily="34" charset="0"/>
              </a:rPr>
              <a:t>ن محلل السياسة العامة يجب ان يكون مبتك</a:t>
            </a:r>
            <a:r>
              <a:rPr lang="ar-JO" sz="2400" kern="0" dirty="0">
                <a:solidFill>
                  <a:srgbClr val="222222"/>
                </a:solidFill>
                <a:latin typeface="Calibri" panose="020F0502020204030204" pitchFamily="34" charset="0"/>
                <a:cs typeface="Calibri" panose="020F0502020204030204" pitchFamily="34" charset="0"/>
              </a:rPr>
              <a:t>رًا.</a:t>
            </a:r>
          </a:p>
          <a:p>
            <a:pPr algn="r" rtl="1">
              <a:lnSpc>
                <a:spcPct val="150000"/>
              </a:lnSpc>
            </a:pPr>
            <a:r>
              <a:rPr lang="ar-JO" sz="2400" kern="0" dirty="0">
                <a:solidFill>
                  <a:srgbClr val="222222"/>
                </a:solidFill>
                <a:latin typeface="Calibri" panose="020F0502020204030204" pitchFamily="34" charset="0"/>
                <a:cs typeface="Calibri" panose="020F0502020204030204" pitchFamily="34" charset="0"/>
              </a:rPr>
              <a:t>2- </a:t>
            </a:r>
            <a:r>
              <a:rPr lang="ar-YE" sz="2400" kern="0" dirty="0">
                <a:solidFill>
                  <a:srgbClr val="222222"/>
                </a:solidFill>
                <a:latin typeface="Calibri" panose="020F0502020204030204" pitchFamily="34" charset="0"/>
                <a:cs typeface="Calibri" panose="020F0502020204030204" pitchFamily="34" charset="0"/>
              </a:rPr>
              <a:t>يجب أن يكون </a:t>
            </a:r>
            <a:r>
              <a:rPr lang="ar-JO" sz="2400" kern="0" dirty="0">
                <a:solidFill>
                  <a:srgbClr val="222222"/>
                </a:solidFill>
                <a:latin typeface="Calibri" panose="020F0502020204030204" pitchFamily="34" charset="0"/>
                <a:cs typeface="Calibri" panose="020F0502020204030204" pitchFamily="34" charset="0"/>
              </a:rPr>
              <a:t>متبعًا </a:t>
            </a:r>
            <a:r>
              <a:rPr lang="ar-YE" sz="2400" kern="0" dirty="0">
                <a:solidFill>
                  <a:srgbClr val="222222"/>
                </a:solidFill>
                <a:latin typeface="Calibri" panose="020F0502020204030204" pitchFamily="34" charset="0"/>
                <a:cs typeface="Calibri" panose="020F0502020204030204" pitchFamily="34" charset="0"/>
              </a:rPr>
              <a:t>تحليل</a:t>
            </a:r>
            <a:r>
              <a:rPr lang="ar-JO" sz="2400" kern="0" dirty="0">
                <a:solidFill>
                  <a:srgbClr val="222222"/>
                </a:solidFill>
                <a:latin typeface="Calibri" panose="020F0502020204030204" pitchFamily="34" charset="0"/>
                <a:cs typeface="Calibri" panose="020F0502020204030204" pitchFamily="34" charset="0"/>
              </a:rPr>
              <a:t>ًا</a:t>
            </a:r>
            <a:r>
              <a:rPr lang="ar-YE" sz="2400" kern="0" dirty="0">
                <a:solidFill>
                  <a:srgbClr val="222222"/>
                </a:solidFill>
                <a:latin typeface="Calibri" panose="020F0502020204030204" pitchFamily="34" charset="0"/>
                <a:cs typeface="Calibri" panose="020F0502020204030204" pitchFamily="34" charset="0"/>
              </a:rPr>
              <a:t> واقعي</a:t>
            </a:r>
            <a:r>
              <a:rPr lang="ar-JO" sz="2400" kern="0" dirty="0">
                <a:solidFill>
                  <a:srgbClr val="222222"/>
                </a:solidFill>
                <a:latin typeface="Calibri" panose="020F0502020204030204" pitchFamily="34" charset="0"/>
                <a:cs typeface="Calibri" panose="020F0502020204030204" pitchFamily="34" charset="0"/>
              </a:rPr>
              <a:t>ًا</a:t>
            </a:r>
            <a:r>
              <a:rPr lang="ar-YE" sz="2400" kern="0" dirty="0">
                <a:solidFill>
                  <a:srgbClr val="222222"/>
                </a:solidFill>
                <a:latin typeface="Calibri" panose="020F0502020204030204" pitchFamily="34" charset="0"/>
                <a:cs typeface="Calibri" panose="020F0502020204030204" pitchFamily="34" charset="0"/>
              </a:rPr>
              <a:t> وعلمي</a:t>
            </a:r>
            <a:r>
              <a:rPr lang="ar-JO" sz="2400" kern="0" dirty="0">
                <a:solidFill>
                  <a:srgbClr val="222222"/>
                </a:solidFill>
                <a:latin typeface="Calibri" panose="020F0502020204030204" pitchFamily="34" charset="0"/>
                <a:cs typeface="Calibri" panose="020F0502020204030204" pitchFamily="34" charset="0"/>
              </a:rPr>
              <a:t>ًا</a:t>
            </a:r>
            <a:r>
              <a:rPr lang="ar-YE" sz="2400" kern="0" dirty="0">
                <a:solidFill>
                  <a:srgbClr val="222222"/>
                </a:solidFill>
                <a:latin typeface="Calibri" panose="020F0502020204030204" pitchFamily="34" charset="0"/>
                <a:cs typeface="Calibri" panose="020F0502020204030204" pitchFamily="34" charset="0"/>
              </a:rPr>
              <a:t> مبني</a:t>
            </a:r>
            <a:r>
              <a:rPr lang="ar-JO" sz="2400" kern="0" dirty="0">
                <a:solidFill>
                  <a:srgbClr val="222222"/>
                </a:solidFill>
                <a:latin typeface="Calibri" panose="020F0502020204030204" pitchFamily="34" charset="0"/>
                <a:cs typeface="Calibri" panose="020F0502020204030204" pitchFamily="34" charset="0"/>
              </a:rPr>
              <a:t>ًا</a:t>
            </a:r>
            <a:r>
              <a:rPr lang="ar-YE" sz="2400" kern="0" dirty="0">
                <a:solidFill>
                  <a:srgbClr val="222222"/>
                </a:solidFill>
                <a:latin typeface="Calibri" panose="020F0502020204030204" pitchFamily="34" charset="0"/>
                <a:cs typeface="Calibri" panose="020F0502020204030204" pitchFamily="34" charset="0"/>
              </a:rPr>
              <a:t> على حقائق يتم استخالصها بطريقة علمية لكل البيانات والمعلومات المتاحة</a:t>
            </a:r>
            <a:r>
              <a:rPr lang="ar-JO" sz="2400" kern="0" dirty="0">
                <a:solidFill>
                  <a:srgbClr val="222222"/>
                </a:solidFill>
                <a:latin typeface="Calibri" panose="020F0502020204030204" pitchFamily="34" charset="0"/>
                <a:cs typeface="Calibri" panose="020F0502020204030204" pitchFamily="34" charset="0"/>
              </a:rPr>
              <a:t>.</a:t>
            </a:r>
            <a:r>
              <a:rPr lang="ar-YE" sz="2400" kern="0" dirty="0">
                <a:solidFill>
                  <a:srgbClr val="222222"/>
                </a:solidFill>
                <a:latin typeface="Calibri" panose="020F0502020204030204" pitchFamily="34" charset="0"/>
                <a:cs typeface="Calibri" panose="020F0502020204030204" pitchFamily="34" charset="0"/>
              </a:rPr>
              <a:t> </a:t>
            </a:r>
            <a:endParaRPr lang="ar-JO" sz="2400" kern="0" dirty="0">
              <a:solidFill>
                <a:srgbClr val="222222"/>
              </a:solidFill>
              <a:latin typeface="Calibri" panose="020F0502020204030204" pitchFamily="34" charset="0"/>
              <a:cs typeface="Calibri" panose="020F0502020204030204" pitchFamily="34" charset="0"/>
            </a:endParaRPr>
          </a:p>
          <a:p>
            <a:pPr algn="r" rtl="1">
              <a:lnSpc>
                <a:spcPct val="150000"/>
              </a:lnSpc>
            </a:pPr>
            <a:r>
              <a:rPr lang="ar-JO" sz="2400" kern="0" dirty="0">
                <a:solidFill>
                  <a:srgbClr val="222222"/>
                </a:solidFill>
                <a:latin typeface="Calibri" panose="020F0502020204030204" pitchFamily="34" charset="0"/>
                <a:cs typeface="Calibri" panose="020F0502020204030204" pitchFamily="34" charset="0"/>
              </a:rPr>
              <a:t>3- الا</a:t>
            </a:r>
            <a:r>
              <a:rPr lang="ar-YE" sz="2400" kern="0" dirty="0">
                <a:solidFill>
                  <a:srgbClr val="222222"/>
                </a:solidFill>
                <a:latin typeface="Calibri" panose="020F0502020204030204" pitchFamily="34" charset="0"/>
                <a:cs typeface="Calibri" panose="020F0502020204030204" pitchFamily="34" charset="0"/>
              </a:rPr>
              <a:t>نفتاح و</a:t>
            </a:r>
            <a:r>
              <a:rPr lang="ar-JO" sz="2400" kern="0" dirty="0">
                <a:solidFill>
                  <a:srgbClr val="222222"/>
                </a:solidFill>
                <a:latin typeface="Calibri" panose="020F0502020204030204" pitchFamily="34" charset="0"/>
                <a:cs typeface="Calibri" panose="020F0502020204030204" pitchFamily="34" charset="0"/>
              </a:rPr>
              <a:t>ال</a:t>
            </a:r>
            <a:r>
              <a:rPr lang="ar-YE" sz="2400" kern="0" dirty="0">
                <a:solidFill>
                  <a:srgbClr val="222222"/>
                </a:solidFill>
                <a:latin typeface="Calibri" panose="020F0502020204030204" pitchFamily="34" charset="0"/>
                <a:cs typeface="Calibri" panose="020F0502020204030204" pitchFamily="34" charset="0"/>
              </a:rPr>
              <a:t>مرونة </a:t>
            </a:r>
            <a:r>
              <a:rPr lang="ar-JO" sz="2400" kern="0" dirty="0">
                <a:solidFill>
                  <a:srgbClr val="222222"/>
                </a:solidFill>
                <a:latin typeface="Calibri" panose="020F0502020204030204" pitchFamily="34" charset="0"/>
                <a:cs typeface="Calibri" panose="020F0502020204030204" pitchFamily="34" charset="0"/>
              </a:rPr>
              <a:t>وتوفر </a:t>
            </a:r>
            <a:r>
              <a:rPr lang="ar-YE" sz="2400" kern="0" dirty="0">
                <a:solidFill>
                  <a:srgbClr val="222222"/>
                </a:solidFill>
                <a:latin typeface="Calibri" panose="020F0502020204030204" pitchFamily="34" charset="0"/>
                <a:cs typeface="Calibri" panose="020F0502020204030204" pitchFamily="34" charset="0"/>
              </a:rPr>
              <a:t>مهارات الخطابة وا</a:t>
            </a:r>
            <a:r>
              <a:rPr lang="ar-JO" sz="2400" kern="0" dirty="0">
                <a:solidFill>
                  <a:srgbClr val="222222"/>
                </a:solidFill>
                <a:latin typeface="Calibri" panose="020F0502020204030204" pitchFamily="34" charset="0"/>
                <a:cs typeface="Calibri" panose="020F0502020204030204" pitchFamily="34" charset="0"/>
              </a:rPr>
              <a:t>لإ</a:t>
            </a:r>
            <a:r>
              <a:rPr lang="ar-YE" sz="2400" kern="0" dirty="0">
                <a:solidFill>
                  <a:srgbClr val="222222"/>
                </a:solidFill>
                <a:latin typeface="Calibri" panose="020F0502020204030204" pitchFamily="34" charset="0"/>
                <a:cs typeface="Calibri" panose="020F0502020204030204" pitchFamily="34" charset="0"/>
              </a:rPr>
              <a:t>قناع والتنظيم والفاعلية</a:t>
            </a:r>
            <a:r>
              <a:rPr lang="ar-JO" sz="2400" kern="0" dirty="0">
                <a:solidFill>
                  <a:srgbClr val="222222"/>
                </a:solidFill>
                <a:latin typeface="Calibri" panose="020F0502020204030204" pitchFamily="34" charset="0"/>
                <a:cs typeface="Calibri" panose="020F0502020204030204" pitchFamily="34" charset="0"/>
              </a:rPr>
              <a:t>.</a:t>
            </a:r>
          </a:p>
          <a:p>
            <a:pPr algn="r" rtl="1">
              <a:lnSpc>
                <a:spcPct val="150000"/>
              </a:lnSpc>
            </a:pPr>
            <a:r>
              <a:rPr lang="ar-JO" sz="2400" kern="0" dirty="0">
                <a:solidFill>
                  <a:srgbClr val="222222"/>
                </a:solidFill>
                <a:latin typeface="Calibri" panose="020F0502020204030204" pitchFamily="34" charset="0"/>
                <a:cs typeface="Calibri" panose="020F0502020204030204" pitchFamily="34" charset="0"/>
              </a:rPr>
              <a:t>4- </a:t>
            </a:r>
            <a:r>
              <a:rPr lang="ar-YE" sz="2400" kern="0" dirty="0">
                <a:solidFill>
                  <a:srgbClr val="222222"/>
                </a:solidFill>
                <a:latin typeface="Calibri" panose="020F0502020204030204" pitchFamily="34" charset="0"/>
                <a:cs typeface="Calibri" panose="020F0502020204030204" pitchFamily="34" charset="0"/>
              </a:rPr>
              <a:t>الكفاءة التقنية في الشخص </a:t>
            </a:r>
            <a:r>
              <a:rPr lang="ar-JO" sz="2400" kern="0" dirty="0">
                <a:solidFill>
                  <a:srgbClr val="222222"/>
                </a:solidFill>
                <a:latin typeface="Calibri" panose="020F0502020204030204" pitchFamily="34" charset="0"/>
                <a:cs typeface="Calibri" panose="020F0502020204030204" pitchFamily="34" charset="0"/>
              </a:rPr>
              <a:t>(</a:t>
            </a:r>
            <a:r>
              <a:rPr lang="ar-YE" sz="2400" kern="0" dirty="0">
                <a:solidFill>
                  <a:srgbClr val="222222"/>
                </a:solidFill>
                <a:latin typeface="Calibri" panose="020F0502020204030204" pitchFamily="34" charset="0"/>
                <a:cs typeface="Calibri" panose="020F0502020204030204" pitchFamily="34" charset="0"/>
              </a:rPr>
              <a:t> التحليل الكمي أو التحليل الكيفي</a:t>
            </a:r>
            <a:r>
              <a:rPr lang="ar-JO" sz="2400" kern="0" dirty="0">
                <a:solidFill>
                  <a:srgbClr val="222222"/>
                </a:solidFill>
                <a:latin typeface="Calibri" panose="020F0502020204030204" pitchFamily="34" charset="0"/>
                <a:cs typeface="Calibri" panose="020F0502020204030204" pitchFamily="34" charset="0"/>
              </a:rPr>
              <a:t> ).</a:t>
            </a:r>
          </a:p>
          <a:p>
            <a:pPr algn="r" rtl="1">
              <a:lnSpc>
                <a:spcPct val="150000"/>
              </a:lnSpc>
            </a:pPr>
            <a:r>
              <a:rPr lang="ar-JO" sz="2400" kern="0" dirty="0">
                <a:solidFill>
                  <a:srgbClr val="222222"/>
                </a:solidFill>
                <a:latin typeface="Calibri" panose="020F0502020204030204" pitchFamily="34" charset="0"/>
                <a:cs typeface="Calibri" panose="020F0502020204030204" pitchFamily="34" charset="0"/>
              </a:rPr>
              <a:t>5- أ</a:t>
            </a:r>
            <a:r>
              <a:rPr lang="ar-YE" sz="2400" kern="0" dirty="0">
                <a:solidFill>
                  <a:srgbClr val="222222"/>
                </a:solidFill>
                <a:latin typeface="Calibri" panose="020F0502020204030204" pitchFamily="34" charset="0"/>
                <a:cs typeface="Calibri" panose="020F0502020204030204" pitchFamily="34" charset="0"/>
              </a:rPr>
              <a:t>ن يركز محلل السياسة على مدخل تحليلي مهم </a:t>
            </a:r>
            <a:r>
              <a:rPr lang="ar-JO" sz="2400" kern="0" dirty="0">
                <a:solidFill>
                  <a:srgbClr val="222222"/>
                </a:solidFill>
                <a:latin typeface="Calibri" panose="020F0502020204030204" pitchFamily="34" charset="0"/>
                <a:cs typeface="Calibri" panose="020F0502020204030204" pitchFamily="34" charset="0"/>
              </a:rPr>
              <a:t> مثل </a:t>
            </a:r>
            <a:r>
              <a:rPr lang="ar-YE" sz="2400" kern="0" dirty="0">
                <a:solidFill>
                  <a:srgbClr val="222222"/>
                </a:solidFill>
                <a:latin typeface="Calibri" panose="020F0502020204030204" pitchFamily="34" charset="0"/>
                <a:cs typeface="Calibri" panose="020F0502020204030204" pitchFamily="34" charset="0"/>
              </a:rPr>
              <a:t>مدخل حل</a:t>
            </a:r>
            <a:r>
              <a:rPr lang="ar-JO" sz="2400" kern="0" dirty="0">
                <a:solidFill>
                  <a:srgbClr val="222222"/>
                </a:solidFill>
                <a:latin typeface="Calibri" panose="020F0502020204030204" pitchFamily="34" charset="0"/>
                <a:cs typeface="Calibri" panose="020F0502020204030204" pitchFamily="34" charset="0"/>
              </a:rPr>
              <a:t> المشكلات.</a:t>
            </a:r>
          </a:p>
          <a:p>
            <a:pPr algn="r" rtl="1">
              <a:lnSpc>
                <a:spcPct val="150000"/>
              </a:lnSpc>
            </a:pPr>
            <a:r>
              <a:rPr lang="ar-JO" sz="2400" kern="0" dirty="0">
                <a:solidFill>
                  <a:srgbClr val="222222"/>
                </a:solidFill>
                <a:effectLst/>
                <a:ea typeface="Times New Roman" panose="02020603050405020304" pitchFamily="18" charset="0"/>
                <a:cs typeface="Calibri" panose="020F0502020204030204" pitchFamily="34" charset="0"/>
              </a:rPr>
              <a:t>6- </a:t>
            </a:r>
            <a:r>
              <a:rPr lang="ar-SA" sz="2400" kern="0" dirty="0">
                <a:solidFill>
                  <a:srgbClr val="222222"/>
                </a:solidFill>
                <a:effectLst/>
                <a:ea typeface="Times New Roman" panose="02020603050405020304" pitchFamily="18" charset="0"/>
                <a:cs typeface="Calibri" panose="020F0502020204030204" pitchFamily="34" charset="0"/>
              </a:rPr>
              <a:t>القدرة على جمع المعلومات وتنظيمها وتوصيلها تحت وطأة محدودية الموارد والوقت</a:t>
            </a:r>
            <a:r>
              <a:rPr lang="ar-JO" sz="2400" kern="0" dirty="0">
                <a:solidFill>
                  <a:srgbClr val="222222"/>
                </a:solidFill>
                <a:effectLst/>
                <a:ea typeface="Times New Roman" panose="02020603050405020304" pitchFamily="18" charset="0"/>
                <a:cs typeface="Calibri" panose="020F0502020204030204" pitchFamily="34" charset="0"/>
              </a:rPr>
              <a:t>.</a:t>
            </a:r>
          </a:p>
          <a:p>
            <a:pPr algn="r" rtl="1">
              <a:lnSpc>
                <a:spcPct val="150000"/>
              </a:lnSpc>
            </a:pPr>
            <a:endParaRPr lang="en-US" sz="2400" kern="0" dirty="0">
              <a:solidFill>
                <a:srgbClr val="22222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 xmlns:a16="http://schemas.microsoft.com/office/drawing/2014/main" id="{097A8991-D1E8-C68C-28FD-3FAA7BB12B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7603" y="1458144"/>
            <a:ext cx="2857500" cy="976713"/>
          </a:xfrm>
          <a:prstGeom prst="rect">
            <a:avLst/>
          </a:prstGeom>
        </p:spPr>
      </p:pic>
      <p:pic>
        <p:nvPicPr>
          <p:cNvPr id="12" name="Audio 11">
            <a:hlinkClick r:id="" action="ppaction://media"/>
            <a:extLst>
              <a:ext uri="{FF2B5EF4-FFF2-40B4-BE49-F238E27FC236}">
                <a16:creationId xmlns="" xmlns:a16="http://schemas.microsoft.com/office/drawing/2014/main" id="{C8DE927D-4E8B-C49B-6FB8-DD5BBA2AF5C6}"/>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0000" t="-90625" r="-200000" b="-90625"/>
          <a:stretch>
            <a:fillRect/>
          </a:stretch>
        </p:blipFill>
        <p:spPr>
          <a:xfrm>
            <a:off x="-10256" y="4807634"/>
            <a:ext cx="3048000" cy="1714500"/>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80415">
        <p14:prism isInverted="1"/>
      </p:transition>
    </mc:Choice>
    <mc:Fallback xmlns="">
      <p:transition spd="slow" advTm="1804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12"/>
                </p:tgtEl>
              </p:cMediaNode>
            </p:audio>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167830" y="1643503"/>
            <a:ext cx="10891710" cy="5469702"/>
          </a:xfrm>
          <a:prstGeom prst="rect">
            <a:avLst/>
          </a:prstGeom>
          <a:noFill/>
        </p:spPr>
        <p:txBody>
          <a:bodyPr wrap="square" rtlCol="0">
            <a:spAutoFit/>
          </a:bodyPr>
          <a:lstStyle/>
          <a:p>
            <a:pPr marL="0" marR="0" algn="ctr" rtl="1">
              <a:lnSpc>
                <a:spcPts val="1620"/>
              </a:lnSpc>
              <a:spcBef>
                <a:spcPts val="0"/>
              </a:spcBef>
              <a:spcAft>
                <a:spcPts val="0"/>
              </a:spcAft>
            </a:pPr>
            <a:r>
              <a:rPr lang="ar-SA" sz="3200"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مبادئ عملية لمحللي السياسات</a:t>
            </a:r>
            <a:r>
              <a:rPr lang="ar-JO" sz="3200"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التعليمية</a:t>
            </a:r>
          </a:p>
          <a:p>
            <a:pPr marL="0" marR="0" algn="ctr" rtl="1">
              <a:lnSpc>
                <a:spcPts val="1620"/>
              </a:lnSpc>
              <a:spcBef>
                <a:spcPts val="0"/>
              </a:spcBef>
              <a:spcAft>
                <a:spcPts val="0"/>
              </a:spcAft>
            </a:pPr>
            <a:endParaRPr lang="ar-JO" sz="4000" dirty="0">
              <a:latin typeface="Simplified Arabic" panose="02020603050405020304" pitchFamily="18" charset="-78"/>
              <a:cs typeface="Simplified Arabic" panose="02020603050405020304" pitchFamily="18" charset="-78"/>
            </a:endParaRPr>
          </a:p>
          <a:p>
            <a:pPr marL="285750" marR="0" indent="-457200" algn="r" rtl="1">
              <a:lnSpc>
                <a:spcPct val="107000"/>
              </a:lnSpc>
              <a:spcBef>
                <a:spcPts val="0"/>
              </a:spcBef>
              <a:spcAft>
                <a:spcPts val="750"/>
              </a:spcAft>
              <a:buFont typeface="+mj-lt"/>
              <a:buAutoNum type="arabicPeriod"/>
            </a:pP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المعرفة</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في أنواع الإجراءات السياسية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والاقتصادية والاجتماعية والثقافية</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التي يمكن اتخاذها</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التعود على التعامل مع الشك</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ضرورة التحدث بلغة الأرقام</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والمعرفة بمداخل السياسات التعليمية وخاصة المدخل الاقتصادي</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أن يكون التحليل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علميًا وموضوعيًا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وشفافاً</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التحقق من النتائج</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ضرورة تعلم كيفية تأييد مواقف الآخرين والدفاع عنها</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التدريب</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على إعطاء </a:t>
            </a:r>
            <a:r>
              <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الجهات المختصة</a:t>
            </a: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تحليلاً لا قرارات</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285750" marR="0" indent="-457200" algn="r" rtl="1">
              <a:lnSpc>
                <a:spcPct val="107000"/>
              </a:lnSpc>
              <a:spcBef>
                <a:spcPts val="0"/>
              </a:spcBef>
              <a:spcAft>
                <a:spcPts val="750"/>
              </a:spcAft>
              <a:buFont typeface="+mj-lt"/>
              <a:buAutoNum type="arabicPeriod"/>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الوعي باستحالة وجود تحليل صحيح عقلاني وكامل على الإطلاق</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algn="r" rtl="1"/>
            <a:r>
              <a:rPr lang="en-US" sz="3200" dirty="0">
                <a:solidFill>
                  <a:srgbClr val="333333"/>
                </a:solidFill>
                <a:effectLst/>
                <a:latin typeface="Calibri" panose="020F0502020204030204" pitchFamily="34" charset="0"/>
                <a:ea typeface="Calibri" panose="020F0502020204030204" pitchFamily="34" charset="0"/>
              </a:rPr>
              <a:t/>
            </a:r>
            <a:br>
              <a:rPr lang="en-US" sz="3200" dirty="0">
                <a:solidFill>
                  <a:srgbClr val="333333"/>
                </a:solidFill>
                <a:effectLst/>
                <a:latin typeface="Calibri" panose="020F0502020204030204" pitchFamily="34" charset="0"/>
                <a:ea typeface="Calibri" panose="020F0502020204030204" pitchFamily="34" charset="0"/>
              </a:rPr>
            </a:br>
            <a:endParaRPr lang="en-US" sz="3200" b="1" i="0" u="none" strike="noStrike" baseline="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98159">
        <p14:prism isInverted="1"/>
      </p:transition>
    </mc:Choice>
    <mc:Fallback xmlns="">
      <p:transition spd="slow" advTm="1981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 xmlns:a16="http://schemas.microsoft.com/office/drawing/2014/main" id="{895D895A-C544-381F-36FD-E6E4DA144EED}"/>
              </a:ext>
            </a:extLst>
          </p:cNvPr>
          <p:cNvSpPr txBox="1"/>
          <p:nvPr/>
        </p:nvSpPr>
        <p:spPr>
          <a:xfrm>
            <a:off x="791570" y="1433015"/>
            <a:ext cx="10617958" cy="1308692"/>
          </a:xfrm>
          <a:prstGeom prst="rect">
            <a:avLst/>
          </a:prstGeom>
          <a:noFill/>
        </p:spPr>
        <p:txBody>
          <a:bodyPr wrap="square" rtlCol="0">
            <a:spAutoFit/>
          </a:bodyPr>
          <a:lstStyle/>
          <a:p>
            <a:pPr algn="just" rtl="1">
              <a:lnSpc>
                <a:spcPct val="150000"/>
              </a:lnSpc>
            </a:pPr>
            <a:endParaRPr lang="ar-JO" sz="2400" b="1" kern="0" dirty="0">
              <a:solidFill>
                <a:srgbClr val="00B0F0"/>
              </a:solidFill>
              <a:latin typeface="Calibri" panose="020F0502020204030204" pitchFamily="34" charset="0"/>
              <a:cs typeface="Calibri" panose="020F0502020204030204" pitchFamily="34" charset="0"/>
            </a:endParaRPr>
          </a:p>
          <a:p>
            <a:pPr algn="ctr" rtl="1">
              <a:lnSpc>
                <a:spcPct val="150000"/>
              </a:lnSpc>
            </a:pPr>
            <a:r>
              <a:rPr lang="ar-JO" sz="3200" b="1" kern="0" dirty="0">
                <a:solidFill>
                  <a:srgbClr val="00B0F0"/>
                </a:solidFill>
                <a:latin typeface="Calibri" panose="020F0502020204030204" pitchFamily="34" charset="0"/>
                <a:cs typeface="Calibri" panose="020F0502020204030204" pitchFamily="34" charset="0"/>
              </a:rPr>
              <a:t>تحليل السياسات التعليمية والبحث التربوي</a:t>
            </a:r>
          </a:p>
        </p:txBody>
      </p:sp>
      <p:pic>
        <p:nvPicPr>
          <p:cNvPr id="11" name="Picture 10">
            <a:extLst>
              <a:ext uri="{FF2B5EF4-FFF2-40B4-BE49-F238E27FC236}">
                <a16:creationId xmlns="" xmlns:a16="http://schemas.microsoft.com/office/drawing/2014/main" id="{172C18A4-55A6-85C8-E056-5722FB127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8362" y="3937547"/>
            <a:ext cx="4223340" cy="1935710"/>
          </a:xfrm>
          <a:prstGeom prst="rect">
            <a:avLst/>
          </a:prstGeom>
        </p:spPr>
      </p:pic>
      <p:pic>
        <p:nvPicPr>
          <p:cNvPr id="15" name="Picture 14">
            <a:extLst>
              <a:ext uri="{FF2B5EF4-FFF2-40B4-BE49-F238E27FC236}">
                <a16:creationId xmlns="" xmlns:a16="http://schemas.microsoft.com/office/drawing/2014/main" id="{AE1D8A97-5F8D-2BD9-442C-97C58736FF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7123" y="2951470"/>
            <a:ext cx="4134804" cy="2018736"/>
          </a:xfrm>
          <a:prstGeom prst="rect">
            <a:avLst/>
          </a:prstGeom>
        </p:spPr>
      </p:pic>
      <p:sp>
        <p:nvSpPr>
          <p:cNvPr id="16" name="TextBox 15">
            <a:extLst>
              <a:ext uri="{FF2B5EF4-FFF2-40B4-BE49-F238E27FC236}">
                <a16:creationId xmlns="" xmlns:a16="http://schemas.microsoft.com/office/drawing/2014/main" id="{907FAFC2-1546-752A-7D24-9DD7E17A194D}"/>
              </a:ext>
            </a:extLst>
          </p:cNvPr>
          <p:cNvSpPr txBox="1"/>
          <p:nvPr/>
        </p:nvSpPr>
        <p:spPr>
          <a:xfrm>
            <a:off x="7138219" y="4350774"/>
            <a:ext cx="1076633" cy="492688"/>
          </a:xfrm>
          <a:prstGeom prst="rect">
            <a:avLst/>
          </a:prstGeom>
          <a:solidFill>
            <a:schemeClr val="bg1"/>
          </a:solidFill>
          <a:ln>
            <a:noFill/>
          </a:ln>
        </p:spPr>
        <p:txBody>
          <a:bodyPr wrap="square" rtlCol="0">
            <a:spAutoFit/>
          </a:bodyPr>
          <a:lstStyle/>
          <a:p>
            <a:endParaRPr lang="en-US" dirty="0"/>
          </a:p>
        </p:txBody>
      </p:sp>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82655">
        <p14:prism isInverted="1"/>
      </p:transition>
    </mc:Choice>
    <mc:Fallback xmlns="">
      <p:transition spd="slow" advTm="826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6278BDE9-38C4-8979-CE01-06C214593AAA}"/>
              </a:ext>
            </a:extLst>
          </p:cNvPr>
          <p:cNvSpPr txBox="1"/>
          <p:nvPr/>
        </p:nvSpPr>
        <p:spPr>
          <a:xfrm>
            <a:off x="560440" y="1519803"/>
            <a:ext cx="10713720" cy="4649350"/>
          </a:xfrm>
          <a:prstGeom prst="rect">
            <a:avLst/>
          </a:prstGeom>
          <a:noFill/>
        </p:spPr>
        <p:txBody>
          <a:bodyPr wrap="square" rtlCol="0">
            <a:spAutoFit/>
          </a:bodyPr>
          <a:lstStyle/>
          <a:p>
            <a:pPr algn="r" rtl="1">
              <a:lnSpc>
                <a:spcPct val="150000"/>
              </a:lnSpc>
            </a:pPr>
            <a:r>
              <a:rPr lang="ar-JO" sz="3200" b="1" kern="0" dirty="0">
                <a:solidFill>
                  <a:srgbClr val="00B0F0"/>
                </a:solidFill>
                <a:cs typeface="Traditional Arabic" panose="02020603050405020304" pitchFamily="18" charset="-78"/>
              </a:rPr>
              <a:t>مفهوم البحث بشكل عام</a:t>
            </a:r>
          </a:p>
          <a:p>
            <a:pPr algn="r" rtl="1">
              <a:lnSpc>
                <a:spcPct val="150000"/>
              </a:lnSpc>
            </a:pPr>
            <a:r>
              <a:rPr lang="ar-SA"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البحث لغة:</a:t>
            </a:r>
            <a:r>
              <a:rPr lang="ar-JO" sz="24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من الفعل  بحَثَ </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يبحث أي ال</a:t>
            </a:r>
            <a:r>
              <a:rPr lang="ar-JO" sz="2400" dirty="0">
                <a:solidFill>
                  <a:srgbClr val="000000"/>
                </a:solidFill>
                <a:latin typeface="Calibri" panose="020F0502020204030204" pitchFamily="34" charset="0"/>
                <a:ea typeface="Calibri" panose="020F0502020204030204" pitchFamily="34" charset="0"/>
              </a:rPr>
              <a:t>فيتش</a:t>
            </a:r>
            <a:r>
              <a:rPr lang="ar-SA" sz="2400" dirty="0">
                <a:solidFill>
                  <a:srgbClr val="000000"/>
                </a:solidFill>
                <a:latin typeface="Calibri" panose="020F0502020204030204" pitchFamily="34" charset="0"/>
                <a:ea typeface="Calibri" panose="020F050202020403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تقصى لحقيقة من الحقائق أو العلم بحقائقها. ويأتي بمعنى الاجتهاد وبذل الجهد في موضوع ما</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من أجل الوصول </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لنتيجة</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2400" b="1" dirty="0">
                <a:solidFill>
                  <a:srgbClr val="000000"/>
                </a:solidFill>
                <a:effectLst/>
                <a:ea typeface="Calibri" panose="020F0502020204030204" pitchFamily="34" charset="0"/>
                <a:cs typeface="Arial" panose="020B0604020202020204" pitchFamily="34" charset="0"/>
              </a:rPr>
              <a:t>البحث اصطلاحًا: </a:t>
            </a:r>
            <a:r>
              <a:rPr lang="ar-SA" sz="2400" dirty="0">
                <a:solidFill>
                  <a:srgbClr val="000000"/>
                </a:solidFill>
                <a:effectLst/>
                <a:ea typeface="Calibri" panose="020F0502020204030204" pitchFamily="34" charset="0"/>
                <a:cs typeface="Arial" panose="020B0604020202020204" pitchFamily="34" charset="0"/>
              </a:rPr>
              <a:t>يفسر البحث ف</a:t>
            </a:r>
            <a:r>
              <a:rPr lang="ar-JO" sz="2400" dirty="0">
                <a:solidFill>
                  <a:srgbClr val="000000"/>
                </a:solidFill>
                <a:effectLst/>
                <a:ea typeface="Calibri" panose="020F0502020204030204" pitchFamily="34" charset="0"/>
                <a:cs typeface="Arial" panose="020B0604020202020204" pitchFamily="34" charset="0"/>
              </a:rPr>
              <a:t>ي</a:t>
            </a:r>
            <a:r>
              <a:rPr lang="ar-SA" sz="2400" dirty="0">
                <a:solidFill>
                  <a:srgbClr val="000000"/>
                </a:solidFill>
                <a:effectLst/>
                <a:ea typeface="Calibri" panose="020F0502020204030204" pitchFamily="34" charset="0"/>
                <a:cs typeface="Arial" panose="020B0604020202020204" pitchFamily="34" charset="0"/>
              </a:rPr>
              <a:t> ضوء رؤى مختلفة؛ كلها تدور حول كون البحث وسيلة للاستعلام والاستقصاء المنظم، الذي يقوم به الباحث بغرض اكتشاف معلوماتٍ جديدة أو تطوير وتصحيح</a:t>
            </a:r>
            <a:r>
              <a:rPr lang="ar-JO" sz="2400" dirty="0">
                <a:solidFill>
                  <a:srgbClr val="000000"/>
                </a:solidFill>
                <a:effectLst/>
                <a:ea typeface="Calibri" panose="020F0502020204030204" pitchFamily="34" charset="0"/>
                <a:cs typeface="Arial" panose="020B0604020202020204" pitchFamily="34" charset="0"/>
              </a:rPr>
              <a:t>.</a:t>
            </a:r>
          </a:p>
          <a:p>
            <a:pPr algn="just" rtl="1">
              <a:lnSpc>
                <a:spcPct val="150000"/>
              </a:lnSpc>
            </a:pPr>
            <a:r>
              <a:rPr lang="ar-SA" sz="2400" dirty="0">
                <a:solidFill>
                  <a:srgbClr val="000000"/>
                </a:solidFill>
                <a:effectLst/>
                <a:ea typeface="Calibri" panose="020F0502020204030204" pitchFamily="34" charset="0"/>
                <a:cs typeface="Arial" panose="020B0604020202020204" pitchFamily="34" charset="0"/>
              </a:rPr>
              <a:t> </a:t>
            </a:r>
            <a:r>
              <a:rPr lang="ar-JO" sz="2400" dirty="0">
                <a:solidFill>
                  <a:srgbClr val="000000"/>
                </a:solidFill>
                <a:effectLst/>
                <a:ea typeface="Calibri" panose="020F0502020204030204" pitchFamily="34" charset="0"/>
                <a:cs typeface="Arial" panose="020B0604020202020204" pitchFamily="34" charset="0"/>
              </a:rPr>
              <a:t>ومن</a:t>
            </a:r>
            <a:r>
              <a:rPr lang="ar-SA" sz="2400" dirty="0">
                <a:solidFill>
                  <a:srgbClr val="000000"/>
                </a:solidFill>
                <a:effectLst/>
                <a:ea typeface="Calibri" panose="020F0502020204030204" pitchFamily="34" charset="0"/>
                <a:cs typeface="Arial" panose="020B0604020202020204" pitchFamily="34" charset="0"/>
              </a:rPr>
              <a:t> هذه التعريفات بأنه "</a:t>
            </a:r>
            <a:r>
              <a:rPr lang="ar-JO" sz="2400" dirty="0">
                <a:solidFill>
                  <a:srgbClr val="000000"/>
                </a:solidFill>
                <a:effectLst/>
                <a:ea typeface="Calibri" panose="020F0502020204030204" pitchFamily="34" charset="0"/>
                <a:cs typeface="Arial" panose="020B0604020202020204" pitchFamily="34" charset="0"/>
              </a:rPr>
              <a:t>جهد</a:t>
            </a:r>
            <a:r>
              <a:rPr lang="ar-SA" sz="2400" dirty="0">
                <a:solidFill>
                  <a:srgbClr val="000000"/>
                </a:solidFill>
                <a:effectLst/>
                <a:ea typeface="Calibri" panose="020F0502020204030204" pitchFamily="34" charset="0"/>
                <a:cs typeface="Arial" panose="020B0604020202020204" pitchFamily="34" charset="0"/>
              </a:rPr>
              <a:t> منظم يهدف إلى اكتشاف حقائق وقواعد عامة يمكن التحقق منها مستقبلا. وهو وسيلة للدراسة يمكن بواسطتها الوصول إلى حلّ لمشكلة محدودة، وذلك عن طريق التقصي الشامل والدقيق لجميع الشواهد والأدلة، التي يمكن التحقق منها، والتي تتصل بهذه المشكلة المحددة"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 xmlns:a16="http://schemas.microsoft.com/office/drawing/2014/main" id="{8C700562-041C-D7FA-AB1B-1D3CC18FD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367331"/>
            <a:ext cx="3105150" cy="790346"/>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90683">
        <p14:prism isInverted="1"/>
      </p:transition>
    </mc:Choice>
    <mc:Fallback xmlns="">
      <p:transition spd="slow" advTm="906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34582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F2F0897-1643-8640-44A3-7468727F0497}"/>
              </a:ext>
            </a:extLst>
          </p:cNvPr>
          <p:cNvSpPr txBox="1"/>
          <p:nvPr/>
        </p:nvSpPr>
        <p:spPr>
          <a:xfrm>
            <a:off x="634181" y="1191648"/>
            <a:ext cx="11108239" cy="5209118"/>
          </a:xfrm>
          <a:prstGeom prst="rect">
            <a:avLst/>
          </a:prstGeom>
          <a:noFill/>
        </p:spPr>
        <p:txBody>
          <a:bodyPr wrap="square" rtlCol="0">
            <a:spAutoFit/>
          </a:bodyPr>
          <a:lstStyle/>
          <a:p>
            <a:pPr algn="just" rtl="1">
              <a:lnSpc>
                <a:spcPct val="150000"/>
              </a:lnSpc>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r>
              <a:rPr lang="ar-YE" sz="2800" b="1" kern="100" dirty="0">
                <a:solidFill>
                  <a:srgbClr val="00B0F0"/>
                </a:solidFill>
                <a:latin typeface="Calibri" panose="020F0502020204030204" pitchFamily="34" charset="0"/>
                <a:cs typeface="Calibri" panose="020F0502020204030204" pitchFamily="34" charset="0"/>
              </a:rPr>
              <a:t>• </a:t>
            </a:r>
            <a:r>
              <a:rPr lang="ar-JO" sz="2800" b="1" kern="100" dirty="0">
                <a:solidFill>
                  <a:srgbClr val="00B0F0"/>
                </a:solidFill>
                <a:latin typeface="Calibri" panose="020F0502020204030204" pitchFamily="34" charset="0"/>
                <a:cs typeface="Calibri" panose="020F0502020204030204" pitchFamily="34" charset="0"/>
              </a:rPr>
              <a:t>مفهوم البحث التربوي</a:t>
            </a:r>
          </a:p>
          <a:p>
            <a:pPr marL="457200" marR="0" algn="just" rtl="1">
              <a:lnSpc>
                <a:spcPct val="150000"/>
              </a:lnSpc>
              <a:spcBef>
                <a:spcPts val="0"/>
              </a:spcBef>
              <a:spcAft>
                <a:spcPts val="0"/>
              </a:spcAft>
              <a:tabLst>
                <a:tab pos="228600" algn="r"/>
              </a:tabLst>
            </a:pPr>
            <a:r>
              <a:rPr lang="ar-JO" sz="2800" dirty="0">
                <a:latin typeface="Simplified Arabic" panose="02020603050405020304" pitchFamily="18" charset="-78"/>
                <a:cs typeface="Simplified Arabic" panose="02020603050405020304" pitchFamily="18" charset="-78"/>
              </a:rPr>
              <a:t>  </a:t>
            </a:r>
            <a:r>
              <a:rPr lang="ar-SA" sz="2800" dirty="0">
                <a:latin typeface="Simplified Arabic" panose="02020603050405020304" pitchFamily="18" charset="-78"/>
                <a:cs typeface="Simplified Arabic" panose="02020603050405020304" pitchFamily="18" charset="-78"/>
              </a:rPr>
              <a:t>عرفت منظمة التعاون الاقتصادي والتنمية</a:t>
            </a:r>
            <a:r>
              <a:rPr lang="ar-JO" sz="2800" dirty="0">
                <a:latin typeface="Simplified Arabic" panose="02020603050405020304" pitchFamily="18" charset="-78"/>
                <a:cs typeface="Simplified Arabic" panose="02020603050405020304" pitchFamily="18" charset="-78"/>
              </a:rPr>
              <a:t> </a:t>
            </a:r>
            <a:r>
              <a:rPr lang="ar-SA" sz="2800" dirty="0">
                <a:latin typeface="Simplified Arabic" panose="02020603050405020304" pitchFamily="18" charset="-78"/>
                <a:cs typeface="Simplified Arabic" panose="02020603050405020304" pitchFamily="18" charset="-78"/>
              </a:rPr>
              <a:t>والذي وضعه مجموعة من الخبراء التربويين ممن يتمتعون بسمعة عالية وشهرة دولية ليؤكد على أن "البحث التربوي هو التقصي المنهجي المنظم والأصيل وما يرتبط به من نشاطات تنموية متعلقة بالبيئات الاجتماعية والثقافية والاقتصادية والسياسية التي تعمل فيها النظم التربوية وتجرى فيها عمليات التعلم والأهداف التعليمية وعمليات تعليم وتعلم الأطفال والشباب والكبار، وعمل المعلمين، وترتيبات الموارد والتنظيم لمساندة العمل التربوي، والسياسات والاستراتيجيات لتحقيق الأهداف التربوية والنتائج الاجتماعية والثقافية والسياسية والاقتصادية".</a:t>
            </a:r>
            <a:endParaRPr lang="en-US" sz="28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16838">
        <p14:prism isInverted="1"/>
      </p:transition>
    </mc:Choice>
    <mc:Fallback xmlns="">
      <p:transition spd="slow" advTm="1168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E663E696-5E6E-86A0-1BCC-CF18A434FEBA}"/>
              </a:ext>
            </a:extLst>
          </p:cNvPr>
          <p:cNvSpPr txBox="1"/>
          <p:nvPr/>
        </p:nvSpPr>
        <p:spPr>
          <a:xfrm>
            <a:off x="545910" y="1370598"/>
            <a:ext cx="10513630" cy="5440977"/>
          </a:xfrm>
          <a:prstGeom prst="rect">
            <a:avLst/>
          </a:prstGeom>
          <a:noFill/>
        </p:spPr>
        <p:txBody>
          <a:bodyPr wrap="square" rtlCol="0">
            <a:spAutoFit/>
          </a:bodyPr>
          <a:lstStyle/>
          <a:p>
            <a:pPr algn="ctr" rtl="1">
              <a:lnSpc>
                <a:spcPct val="150000"/>
              </a:lnSpc>
            </a:pPr>
            <a:r>
              <a:rPr lang="ar-JO" sz="3200" b="1" kern="0" dirty="0">
                <a:solidFill>
                  <a:srgbClr val="00B0F0"/>
                </a:solidFill>
                <a:cs typeface="Calibri" panose="020F0502020204030204" pitchFamily="34" charset="0"/>
              </a:rPr>
              <a:t>مقومات البحث التربوي</a:t>
            </a:r>
          </a:p>
          <a:p>
            <a:pPr marL="457200" marR="0" indent="-228600" algn="just" rtl="1">
              <a:lnSpc>
                <a:spcPct val="150000"/>
              </a:lnSpc>
              <a:spcBef>
                <a:spcPts val="0"/>
              </a:spcBef>
              <a:spcAft>
                <a:spcPts val="0"/>
              </a:spcAft>
              <a:tabLst>
                <a:tab pos="228600" algn="r"/>
              </a:tabLst>
            </a:pPr>
            <a:r>
              <a:rPr lang="ar-SA" sz="2800" dirty="0">
                <a:latin typeface="Simplified Arabic" panose="02020603050405020304" pitchFamily="18" charset="-78"/>
                <a:cs typeface="Simplified Arabic" panose="02020603050405020304" pitchFamily="18" charset="-78"/>
              </a:rPr>
              <a:t>لابد من توافر مجموعة من المقومات في البحث حتى يُطلق على البحث ( بحث تربوي)</a:t>
            </a:r>
            <a:endParaRPr lang="en-US" sz="2800" dirty="0">
              <a:latin typeface="Simplified Arabic" panose="02020603050405020304" pitchFamily="18" charset="-78"/>
              <a:cs typeface="Simplified Arabic" panose="02020603050405020304" pitchFamily="18"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800" dirty="0">
                <a:latin typeface="Simplified Arabic" panose="02020603050405020304" pitchFamily="18" charset="-78"/>
                <a:cs typeface="Simplified Arabic" panose="02020603050405020304" pitchFamily="18" charset="-78"/>
              </a:rPr>
              <a:t>أن يجرى بطريقة علمية معتمدًا على أساليب وطرق علمية في معالجة الظواهر.</a:t>
            </a:r>
            <a:endParaRPr lang="en-US" sz="2800" dirty="0">
              <a:latin typeface="Simplified Arabic" panose="02020603050405020304" pitchFamily="18" charset="-78"/>
              <a:cs typeface="Simplified Arabic" panose="02020603050405020304" pitchFamily="18"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800" dirty="0">
                <a:latin typeface="Simplified Arabic" panose="02020603050405020304" pitchFamily="18" charset="-78"/>
                <a:cs typeface="Simplified Arabic" panose="02020603050405020304" pitchFamily="18" charset="-78"/>
              </a:rPr>
              <a:t>أن يتم إعداد من يقوم بهذا البحث إعدادًا جيدًا داخل مؤسسات مختصة.</a:t>
            </a:r>
            <a:endParaRPr lang="en-US" sz="2800" dirty="0">
              <a:latin typeface="Simplified Arabic" panose="02020603050405020304" pitchFamily="18" charset="-78"/>
              <a:cs typeface="Simplified Arabic" panose="02020603050405020304" pitchFamily="18"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800" dirty="0">
                <a:latin typeface="Simplified Arabic" panose="02020603050405020304" pitchFamily="18" charset="-78"/>
                <a:cs typeface="Simplified Arabic" panose="02020603050405020304" pitchFamily="18" charset="-78"/>
              </a:rPr>
              <a:t>أن يكون له أهداف تعليمية وتربوية يراد تحقيقها.</a:t>
            </a:r>
            <a:endParaRPr lang="en-US" sz="2800" dirty="0">
              <a:latin typeface="Simplified Arabic" panose="02020603050405020304" pitchFamily="18" charset="-78"/>
              <a:cs typeface="Simplified Arabic" panose="02020603050405020304" pitchFamily="18"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800" dirty="0">
                <a:latin typeface="Simplified Arabic" panose="02020603050405020304" pitchFamily="18" charset="-78"/>
                <a:cs typeface="Simplified Arabic" panose="02020603050405020304" pitchFamily="18" charset="-78"/>
              </a:rPr>
              <a:t>أن يخضع لإجراءات و</a:t>
            </a:r>
            <a:r>
              <a:rPr lang="ar-JO" sz="2800" dirty="0">
                <a:latin typeface="Simplified Arabic" panose="02020603050405020304" pitchFamily="18" charset="-78"/>
                <a:cs typeface="Simplified Arabic" panose="02020603050405020304" pitchFamily="18" charset="-78"/>
              </a:rPr>
              <a:t>خ</a:t>
            </a:r>
            <a:r>
              <a:rPr lang="ar-SA" sz="2800" dirty="0">
                <a:latin typeface="Simplified Arabic" panose="02020603050405020304" pitchFamily="18" charset="-78"/>
                <a:cs typeface="Simplified Arabic" panose="02020603050405020304" pitchFamily="18" charset="-78"/>
              </a:rPr>
              <a:t>صائص البحث العلمي</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endParaRPr lang="en-US" sz="2400" dirty="0">
              <a:latin typeface="Simplified Arabic" panose="02020603050405020304" pitchFamily="18" charset="-78"/>
              <a:cs typeface="Simplified Arabic" panose="02020603050405020304" pitchFamily="18" charset="-78"/>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44411">
        <p14:prism isInverted="1"/>
      </p:transition>
    </mc:Choice>
    <mc:Fallback xmlns="">
      <p:transition spd="slow" advTm="1444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E663E696-5E6E-86A0-1BCC-CF18A434FEBA}"/>
              </a:ext>
            </a:extLst>
          </p:cNvPr>
          <p:cNvSpPr txBox="1"/>
          <p:nvPr/>
        </p:nvSpPr>
        <p:spPr>
          <a:xfrm>
            <a:off x="588463" y="1295244"/>
            <a:ext cx="10513630" cy="754694"/>
          </a:xfrm>
          <a:prstGeom prst="rect">
            <a:avLst/>
          </a:prstGeom>
          <a:noFill/>
        </p:spPr>
        <p:txBody>
          <a:bodyPr wrap="square" rtlCol="0">
            <a:spAutoFit/>
          </a:bodyPr>
          <a:lstStyle/>
          <a:p>
            <a:pPr algn="ctr" rtl="1">
              <a:lnSpc>
                <a:spcPct val="150000"/>
              </a:lnSpc>
            </a:pPr>
            <a:r>
              <a:rPr lang="ar-JO" sz="3200" b="1" kern="0" dirty="0">
                <a:solidFill>
                  <a:srgbClr val="00B0F0"/>
                </a:solidFill>
                <a:effectLst/>
                <a:ea typeface="Calibri" panose="020F0502020204030204" pitchFamily="34" charset="0"/>
                <a:cs typeface="Calibri" panose="020F0502020204030204" pitchFamily="34" charset="0"/>
              </a:rPr>
              <a:t>أهمية البحث التربوي</a:t>
            </a:r>
          </a:p>
        </p:txBody>
      </p:sp>
      <p:sp>
        <p:nvSpPr>
          <p:cNvPr id="3" name="TextBox 2">
            <a:extLst>
              <a:ext uri="{FF2B5EF4-FFF2-40B4-BE49-F238E27FC236}">
                <a16:creationId xmlns="" xmlns:a16="http://schemas.microsoft.com/office/drawing/2014/main" id="{F5A4C019-A807-89D1-EB1D-F884956BA4B6}"/>
              </a:ext>
            </a:extLst>
          </p:cNvPr>
          <p:cNvSpPr txBox="1"/>
          <p:nvPr/>
        </p:nvSpPr>
        <p:spPr>
          <a:xfrm>
            <a:off x="588463" y="1903563"/>
            <a:ext cx="10420717" cy="3745897"/>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mj-lt"/>
              <a:buAutoNum type="arabicPeriod"/>
              <a:tabLst>
                <a:tab pos="228600" algn="r"/>
              </a:tabLst>
            </a:pPr>
            <a:r>
              <a:rPr lang="ar-SA" sz="2600" dirty="0">
                <a:latin typeface="Simplified Arabic" panose="02020603050405020304" pitchFamily="18" charset="-78"/>
                <a:cs typeface="Simplified Arabic" panose="02020603050405020304" pitchFamily="18" charset="-78"/>
              </a:rPr>
              <a:t>البحث التربوي ضرورة شرعية وتربوية ووطنية فطلب العلم من الضرورات الشرعية، إذ دعت الكثير من الآيات القرآنية والأحاديث الشريفة إلى طلب العلم والبحث للتوصل للحقائق.</a:t>
            </a:r>
            <a:endParaRPr lang="en-US" sz="2600" dirty="0">
              <a:latin typeface="Simplified Arabic" panose="02020603050405020304" pitchFamily="18" charset="-78"/>
              <a:cs typeface="Simplified Arabic" panose="02020603050405020304" pitchFamily="18" charset="-78"/>
            </a:endParaRPr>
          </a:p>
          <a:p>
            <a:pPr marL="342900" marR="0" lvl="0" indent="-342900" algn="just" rtl="1">
              <a:lnSpc>
                <a:spcPct val="150000"/>
              </a:lnSpc>
              <a:spcBef>
                <a:spcPts val="0"/>
              </a:spcBef>
              <a:spcAft>
                <a:spcPts val="0"/>
              </a:spcAft>
              <a:buFont typeface="+mj-lt"/>
              <a:buAutoNum type="arabicPeriod"/>
              <a:tabLst>
                <a:tab pos="228600" algn="r"/>
              </a:tabLst>
            </a:pPr>
            <a:r>
              <a:rPr lang="ar-SA" sz="2600" dirty="0">
                <a:latin typeface="Simplified Arabic" panose="02020603050405020304" pitchFamily="18" charset="-78"/>
                <a:cs typeface="Simplified Arabic" panose="02020603050405020304" pitchFamily="18" charset="-78"/>
              </a:rPr>
              <a:t>الكشف عن المعارف التربوية المتجددة.</a:t>
            </a:r>
            <a:endParaRPr lang="en-US" sz="2600" dirty="0">
              <a:latin typeface="Simplified Arabic" panose="02020603050405020304" pitchFamily="18" charset="-78"/>
              <a:cs typeface="Simplified Arabic" panose="02020603050405020304" pitchFamily="18" charset="-78"/>
            </a:endParaRPr>
          </a:p>
          <a:p>
            <a:pPr marL="457200" marR="0" indent="-628650" algn="just" rtl="1">
              <a:lnSpc>
                <a:spcPct val="150000"/>
              </a:lnSpc>
              <a:spcBef>
                <a:spcPts val="0"/>
              </a:spcBef>
              <a:spcAft>
                <a:spcPts val="800"/>
              </a:spcAft>
              <a:tabLst>
                <a:tab pos="228600" algn="r"/>
              </a:tabLst>
            </a:pPr>
            <a:r>
              <a:rPr lang="ar-SA" sz="2600" dirty="0">
                <a:latin typeface="Simplified Arabic" panose="02020603050405020304" pitchFamily="18" charset="-78"/>
                <a:cs typeface="Simplified Arabic" panose="02020603050405020304" pitchFamily="18" charset="-78"/>
              </a:rPr>
              <a:t>يعد البحث التربوي أداة مهمة في تقدم المعرفة التربوية والانفتاح عليها، ودفع عجلة التقدم العلمي والتربوي إلى الأمام، وفي إيجاد حلول للمشكلات التي تواجهه. فالقيمة الجوهرية للبحوث العلمية التربوية تكمن في تمكين التربويين من بناء قاعدة معرفية رصينة لتخصصاتهم. </a:t>
            </a:r>
            <a:endParaRPr lang="en-US" sz="26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06175">
        <p14:prism isInverted="1"/>
      </p:transition>
    </mc:Choice>
    <mc:Fallback xmlns="">
      <p:transition spd="slow" advTm="1061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1EE01C9F-D15D-AFF6-71F8-123F8164663E}"/>
              </a:ext>
            </a:extLst>
          </p:cNvPr>
          <p:cNvSpPr txBox="1"/>
          <p:nvPr/>
        </p:nvSpPr>
        <p:spPr>
          <a:xfrm>
            <a:off x="997974" y="1542377"/>
            <a:ext cx="10567916" cy="5760551"/>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600" dirty="0">
                <a:latin typeface="Simplified Arabic" panose="02020603050405020304" pitchFamily="18" charset="-78"/>
                <a:cs typeface="Simplified Arabic" panose="02020603050405020304" pitchFamily="18" charset="-78"/>
              </a:rPr>
              <a:t>    3. </a:t>
            </a:r>
            <a:r>
              <a:rPr lang="ar-SA" sz="2600" dirty="0">
                <a:latin typeface="Simplified Arabic" panose="02020603050405020304" pitchFamily="18" charset="-78"/>
                <a:cs typeface="Simplified Arabic" panose="02020603050405020304" pitchFamily="18" charset="-78"/>
              </a:rPr>
              <a:t>التعامل مع مصادر المعرفة التربوية.</a:t>
            </a:r>
            <a:r>
              <a:rPr lang="ar-JO" sz="2600" dirty="0">
                <a:latin typeface="Simplified Arabic" panose="02020603050405020304" pitchFamily="18" charset="-78"/>
                <a:cs typeface="Simplified Arabic" panose="02020603050405020304" pitchFamily="18" charset="-78"/>
              </a:rPr>
              <a:t> و</a:t>
            </a:r>
            <a:r>
              <a:rPr lang="ar-SA" sz="2600" dirty="0">
                <a:latin typeface="Simplified Arabic" panose="02020603050405020304" pitchFamily="18" charset="-78"/>
                <a:cs typeface="Simplified Arabic" panose="02020603050405020304" pitchFamily="18" charset="-78"/>
              </a:rPr>
              <a:t>اتخاذ القرار التربوي السليم.</a:t>
            </a:r>
            <a:endParaRPr lang="en-US" sz="2600" dirty="0">
              <a:latin typeface="Simplified Arabic" panose="02020603050405020304" pitchFamily="18" charset="-78"/>
              <a:cs typeface="Simplified Arabic" panose="02020603050405020304" pitchFamily="18" charset="-78"/>
            </a:endParaRPr>
          </a:p>
          <a:p>
            <a:pPr marL="457200" marR="0" indent="-628650" algn="r" rtl="1">
              <a:lnSpc>
                <a:spcPct val="150000"/>
              </a:lnSpc>
              <a:spcBef>
                <a:spcPts val="0"/>
              </a:spcBef>
              <a:spcAft>
                <a:spcPts val="800"/>
              </a:spcAft>
              <a:tabLst>
                <a:tab pos="0" algn="r"/>
              </a:tabLst>
            </a:pPr>
            <a:r>
              <a:rPr lang="ar-JO" sz="2600" dirty="0">
                <a:latin typeface="Simplified Arabic" panose="02020603050405020304" pitchFamily="18" charset="-78"/>
                <a:cs typeface="Simplified Arabic" panose="02020603050405020304" pitchFamily="18" charset="-78"/>
              </a:rPr>
              <a:t>     </a:t>
            </a:r>
            <a:r>
              <a:rPr lang="ar-SA" sz="2600" dirty="0">
                <a:latin typeface="Simplified Arabic" panose="02020603050405020304" pitchFamily="18" charset="-78"/>
                <a:cs typeface="Simplified Arabic" panose="02020603050405020304" pitchFamily="18" charset="-78"/>
              </a:rPr>
              <a:t>للبحث العلمي التربوي أهمية كبيرة في اتخاذ القرارات التربوية الرشيدة، ولهذا فقد احتلت هذه الأهمية</a:t>
            </a:r>
            <a:r>
              <a:rPr lang="ar-JO" sz="2600" dirty="0">
                <a:latin typeface="Simplified Arabic" panose="02020603050405020304" pitchFamily="18" charset="-78"/>
                <a:cs typeface="Simplified Arabic" panose="02020603050405020304" pitchFamily="18" charset="-78"/>
              </a:rPr>
              <a:t> </a:t>
            </a:r>
            <a:r>
              <a:rPr lang="ar-SA" sz="2600" dirty="0">
                <a:latin typeface="Simplified Arabic" panose="02020603050405020304" pitchFamily="18" charset="-78"/>
                <a:cs typeface="Simplified Arabic" panose="02020603050405020304" pitchFamily="18" charset="-78"/>
              </a:rPr>
              <a:t>اهتماما واضحًا في معظم المشاركات التي يعقدها المتخصصون في صياغة القرار التربوي والتأكيد على أهميته الواضحة في تزويد متخذي القرارات في مجالات التنمية بمجموعة من المعلومات العلمية الجيدة التي من خلالها سيتخذ المسؤولون قراراتهم.</a:t>
            </a:r>
            <a:endParaRPr lang="ar-JO" sz="2600" dirty="0">
              <a:latin typeface="Simplified Arabic" panose="02020603050405020304" pitchFamily="18" charset="-78"/>
              <a:cs typeface="Simplified Arabic" panose="02020603050405020304" pitchFamily="18" charset="-78"/>
            </a:endParaRPr>
          </a:p>
          <a:p>
            <a:pPr marL="457200" marR="0" indent="-628650" algn="r" rtl="1">
              <a:lnSpc>
                <a:spcPct val="150000"/>
              </a:lnSpc>
              <a:spcBef>
                <a:spcPts val="0"/>
              </a:spcBef>
              <a:spcAft>
                <a:spcPts val="800"/>
              </a:spcAft>
              <a:tabLst>
                <a:tab pos="0" algn="r"/>
              </a:tabLst>
            </a:pPr>
            <a:r>
              <a:rPr lang="ar-JO" sz="2600" dirty="0">
                <a:latin typeface="Simplified Arabic" panose="02020603050405020304" pitchFamily="18" charset="-78"/>
                <a:cs typeface="Simplified Arabic" panose="02020603050405020304" pitchFamily="18" charset="-78"/>
              </a:rPr>
              <a:t>    4. </a:t>
            </a:r>
            <a:r>
              <a:rPr lang="ar-SA" sz="2600" dirty="0">
                <a:latin typeface="Simplified Arabic" panose="02020603050405020304" pitchFamily="18" charset="-78"/>
                <a:cs typeface="Simplified Arabic" panose="02020603050405020304" pitchFamily="18" charset="-78"/>
              </a:rPr>
              <a:t>يهدف البحث التربوي إلى اكتشاف مكامن القوة والضعف في الأنظمة التربوية، وبالتالي معالجة المناطق الضعيفة ، وتطوير الأماكن القوية</a:t>
            </a:r>
            <a:r>
              <a:rPr lang="en-US" sz="2600" dirty="0">
                <a:latin typeface="Simplified Arabic" panose="02020603050405020304" pitchFamily="18" charset="-78"/>
                <a:cs typeface="Simplified Arabic" panose="02020603050405020304" pitchFamily="18" charset="-78"/>
              </a:rPr>
              <a:t>.</a:t>
            </a:r>
          </a:p>
          <a:p>
            <a:pPr marL="0" marR="0" algn="r" rtl="1">
              <a:lnSpc>
                <a:spcPct val="107000"/>
              </a:lnSpc>
              <a:spcBef>
                <a:spcPts val="0"/>
              </a:spcBef>
              <a:spcAft>
                <a:spcPts val="0"/>
              </a:spcAft>
            </a:pPr>
            <a:r>
              <a:rPr lang="ar-YE" sz="3600" dirty="0"/>
              <a:t/>
            </a:r>
            <a:br>
              <a:rPr lang="ar-YE" sz="3600" dirty="0"/>
            </a:br>
            <a:endParaRPr lang="en-US" sz="3600" dirty="0"/>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98162">
        <p14:prism isInverted="1"/>
      </p:transition>
    </mc:Choice>
    <mc:Fallback xmlns="">
      <p:transition spd="slow" advTm="981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B3005F66-4963-5249-AF44-6666A630DE03}"/>
              </a:ext>
            </a:extLst>
          </p:cNvPr>
          <p:cNvSpPr txBox="1"/>
          <p:nvPr/>
        </p:nvSpPr>
        <p:spPr>
          <a:xfrm>
            <a:off x="508381" y="1569957"/>
            <a:ext cx="10673793" cy="4346062"/>
          </a:xfrm>
          <a:prstGeom prst="rect">
            <a:avLst/>
          </a:prstGeom>
          <a:noFill/>
        </p:spPr>
        <p:txBody>
          <a:bodyPr wrap="square" rtlCol="0">
            <a:spAutoFit/>
          </a:bodyPr>
          <a:lstStyle/>
          <a:p>
            <a:pPr marR="0" lvl="0" algn="just" rtl="1">
              <a:lnSpc>
                <a:spcPct val="150000"/>
              </a:lnSpc>
              <a:spcBef>
                <a:spcPts val="0"/>
              </a:spcBef>
              <a:spcAft>
                <a:spcPts val="800"/>
              </a:spcAft>
              <a:tabLst>
                <a:tab pos="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JO" sz="2600" dirty="0">
                <a:latin typeface="Simplified Arabic" panose="02020603050405020304" pitchFamily="18" charset="-78"/>
                <a:cs typeface="Simplified Arabic" panose="02020603050405020304" pitchFamily="18" charset="-78"/>
              </a:rPr>
              <a:t>5. </a:t>
            </a:r>
            <a:r>
              <a:rPr lang="ar-SA" sz="2600" dirty="0">
                <a:latin typeface="Simplified Arabic" panose="02020603050405020304" pitchFamily="18" charset="-78"/>
                <a:cs typeface="Simplified Arabic" panose="02020603050405020304" pitchFamily="18" charset="-78"/>
              </a:rPr>
              <a:t>تجويد العمل التعليمي.</a:t>
            </a:r>
            <a:endParaRPr lang="en-US" sz="2600" dirty="0">
              <a:latin typeface="Simplified Arabic" panose="02020603050405020304" pitchFamily="18" charset="-78"/>
              <a:cs typeface="Simplified Arabic" panose="02020603050405020304" pitchFamily="18" charset="-78"/>
            </a:endParaRPr>
          </a:p>
          <a:p>
            <a:pPr marL="457200" marR="0" indent="171450" algn="just" rtl="1">
              <a:lnSpc>
                <a:spcPct val="150000"/>
              </a:lnSpc>
              <a:spcBef>
                <a:spcPts val="0"/>
              </a:spcBef>
              <a:spcAft>
                <a:spcPts val="800"/>
              </a:spcAft>
              <a:tabLst>
                <a:tab pos="0" algn="r"/>
              </a:tabLst>
            </a:pPr>
            <a:r>
              <a:rPr lang="ar-SA" sz="2600" dirty="0">
                <a:latin typeface="Simplified Arabic" panose="02020603050405020304" pitchFamily="18" charset="-78"/>
                <a:cs typeface="Simplified Arabic" panose="02020603050405020304" pitchFamily="18" charset="-78"/>
              </a:rPr>
              <a:t>إذ لا إصلاح في العمل التعليمي ولا تجويد له بدون بحث تربوي جاد، وتلك حقيقة لا يمكن إنكارها في النظرة الموضوعية للبحث، باعتباره بحثاً علميا يسهم في تنمية وتطوير العملية التعليمية وتجويدها، فهو يسهم في وضع قضايا التعليم في قائمة الأولويات المهمة المطروحة للبحث والحوار لإيجاد أفضل البدائل والاختيارت من بينها لحلها أو للتخفيف من وطأتها، وهو يستحث صانعي السياسة التعليمية على اتخاذ إجراءات معينة مدروسة لحل المشكلات التعليمية القائمة والملحة على الساحة التربوية، ويساهم في تحقيق ما يشبه الإجماع حول قضية تربوية يكثر حولها الجدل</a:t>
            </a:r>
            <a:r>
              <a:rPr lang="ar-JO" sz="2600" dirty="0">
                <a:latin typeface="Simplified Arabic" panose="02020603050405020304" pitchFamily="18" charset="-78"/>
                <a:cs typeface="Simplified Arabic" panose="02020603050405020304" pitchFamily="18" charset="-78"/>
              </a:rPr>
              <a:t>.</a:t>
            </a:r>
            <a:endParaRPr lang="en-US" sz="26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52531">
        <p14:prism isInverted="1"/>
      </p:transition>
    </mc:Choice>
    <mc:Fallback xmlns="">
      <p:transition spd="slow" advTm="152531">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a:latin typeface="Arial" panose="020B0604020202020204" pitchFamily="34" charset="0"/>
                <a:cs typeface="+mj-cs"/>
              </a:rPr>
              <a:t>لاختلاف </a:t>
            </a:r>
            <a:r>
              <a:rPr lang="ar-SA" sz="1800" b="1" ker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a:latin typeface="Arial" panose="020B0604020202020204" pitchFamily="34" charset="0"/>
                <a:cs typeface="+mj-cs"/>
              </a:rPr>
              <a:t>تخصصاتجع</a:t>
            </a:r>
            <a:endParaRPr lang="ar-JO" sz="2800">
              <a:solidFill>
                <a:schemeClr val="tx1"/>
              </a:solidFill>
              <a:latin typeface="Arial" panose="020B0604020202020204" pitchFamily="34" charset="0"/>
              <a:cs typeface="+mj-cs"/>
            </a:endParaRPr>
          </a:p>
          <a:p>
            <a:pPr algn="l"/>
            <a:r>
              <a:rPr lang="ar-JO" sz="2800">
                <a:solidFill>
                  <a:schemeClr val="tx1"/>
                </a:solidFill>
                <a:latin typeface="Arial" panose="020B0604020202020204" pitchFamily="34" charset="0"/>
                <a:cs typeface="+mj-cs"/>
              </a:rPr>
              <a:t> </a:t>
            </a:r>
            <a:r>
              <a:rPr lang="ar-YE" sz="1800" b="1" i="0" u="none" strike="noStrike" baseline="0">
                <a:latin typeface="Arial-BoldMT"/>
              </a:rPr>
              <a:t>1 العوامل التاريخية:</a:t>
            </a:r>
          </a:p>
          <a:p>
            <a:pPr algn="l"/>
            <a:r>
              <a:rPr lang="ar-YE" sz="1800" b="1" i="0" u="none" strike="noStrike" baseline="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1EE01C9F-D15D-AFF6-71F8-123F8164663E}"/>
              </a:ext>
            </a:extLst>
          </p:cNvPr>
          <p:cNvSpPr txBox="1"/>
          <p:nvPr/>
        </p:nvSpPr>
        <p:spPr>
          <a:xfrm>
            <a:off x="1127760" y="1704189"/>
            <a:ext cx="10538933" cy="5097999"/>
          </a:xfrm>
          <a:prstGeom prst="rect">
            <a:avLst/>
          </a:prstGeom>
          <a:noFill/>
        </p:spPr>
        <p:txBody>
          <a:bodyPr wrap="square" rtlCol="0">
            <a:spAutoFit/>
          </a:bodyPr>
          <a:lstStyle/>
          <a:p>
            <a:pPr marR="0" lvl="0" algn="just" rtl="1">
              <a:lnSpc>
                <a:spcPct val="150000"/>
              </a:lnSpc>
              <a:spcBef>
                <a:spcPts val="0"/>
              </a:spcBef>
              <a:spcAft>
                <a:spcPts val="800"/>
              </a:spcAft>
              <a:tabLst>
                <a:tab pos="-57150" algn="r"/>
                <a:tab pos="0" algn="r"/>
                <a:tab pos="228600" algn="r"/>
              </a:tabLst>
            </a:pPr>
            <a:r>
              <a:rPr lang="ar-JO" sz="2600" dirty="0">
                <a:latin typeface="Simplified Arabic" panose="02020603050405020304" pitchFamily="18" charset="-78"/>
                <a:cs typeface="Simplified Arabic" panose="02020603050405020304" pitchFamily="18" charset="-78"/>
              </a:rPr>
              <a:t>6. </a:t>
            </a:r>
            <a:r>
              <a:rPr lang="ar-SA" sz="2600" dirty="0">
                <a:latin typeface="Simplified Arabic" panose="02020603050405020304" pitchFamily="18" charset="-78"/>
                <a:cs typeface="Simplified Arabic" panose="02020603050405020304" pitchFamily="18" charset="-78"/>
              </a:rPr>
              <a:t>إعداد الباحث للعمل التربوي، وذلك من خلال اطلاعهم على الدراسات والبحوث المتعلقة بالمجال التربوي، مما يؤدي إلى تنمية قدراتهم فيفهمون مجالات البحث التربوي وأسسه وأساليبه، ويؤدي إلى تعزيز قدرتهم على اختيار مشكلة البحث وتحديدها بدقة متناهية</a:t>
            </a:r>
            <a:r>
              <a:rPr lang="en-US" sz="2600" dirty="0">
                <a:latin typeface="Simplified Arabic" panose="02020603050405020304" pitchFamily="18" charset="-78"/>
                <a:cs typeface="Simplified Arabic" panose="02020603050405020304" pitchFamily="18" charset="-78"/>
              </a:rPr>
              <a:t>.</a:t>
            </a:r>
          </a:p>
          <a:p>
            <a:pPr marR="0" lvl="0" algn="just" rtl="1">
              <a:lnSpc>
                <a:spcPct val="150000"/>
              </a:lnSpc>
              <a:spcBef>
                <a:spcPts val="0"/>
              </a:spcBef>
              <a:spcAft>
                <a:spcPts val="800"/>
              </a:spcAft>
              <a:tabLst>
                <a:tab pos="-57150" algn="r"/>
                <a:tab pos="0" algn="r"/>
                <a:tab pos="228600" algn="r"/>
              </a:tabLst>
            </a:pPr>
            <a:r>
              <a:rPr lang="ar-JO" sz="2600" dirty="0">
                <a:latin typeface="Simplified Arabic" panose="02020603050405020304" pitchFamily="18" charset="-78"/>
                <a:cs typeface="Simplified Arabic" panose="02020603050405020304" pitchFamily="18" charset="-78"/>
              </a:rPr>
              <a:t>7. </a:t>
            </a:r>
            <a:r>
              <a:rPr lang="ar-SA" sz="2600" dirty="0">
                <a:latin typeface="Simplified Arabic" panose="02020603050405020304" pitchFamily="18" charset="-78"/>
                <a:cs typeface="Simplified Arabic" panose="02020603050405020304" pitchFamily="18" charset="-78"/>
              </a:rPr>
              <a:t>يساهم البحث التربوي في جعل الباحث متمكنا من القراءة التحليلية للبحوث، الأمر الذي يؤدي إلى إمكانية تلخيصها والحكم على الفائدة التي تقدمها في المجالات العلمية</a:t>
            </a:r>
            <a:r>
              <a:rPr lang="en-US" sz="2600" dirty="0">
                <a:latin typeface="Simplified Arabic" panose="02020603050405020304" pitchFamily="18" charset="-78"/>
                <a:cs typeface="Simplified Arabic" panose="02020603050405020304" pitchFamily="18" charset="-78"/>
              </a:rPr>
              <a:t>.</a:t>
            </a:r>
          </a:p>
          <a:p>
            <a:pPr marR="0" lvl="0" algn="just" rtl="1">
              <a:lnSpc>
                <a:spcPct val="150000"/>
              </a:lnSpc>
              <a:spcBef>
                <a:spcPts val="0"/>
              </a:spcBef>
              <a:spcAft>
                <a:spcPts val="800"/>
              </a:spcAft>
              <a:tabLst>
                <a:tab pos="-57150" algn="r"/>
                <a:tab pos="0" algn="r"/>
                <a:tab pos="228600" algn="r"/>
              </a:tabLst>
            </a:pPr>
            <a:r>
              <a:rPr lang="ar-JO" sz="2600" dirty="0">
                <a:latin typeface="Simplified Arabic" panose="02020603050405020304" pitchFamily="18" charset="-78"/>
                <a:cs typeface="Simplified Arabic" panose="02020603050405020304" pitchFamily="18" charset="-78"/>
              </a:rPr>
              <a:t>8. </a:t>
            </a:r>
            <a:r>
              <a:rPr lang="ar-SA" sz="2600" dirty="0">
                <a:latin typeface="Simplified Arabic" panose="02020603050405020304" pitchFamily="18" charset="-78"/>
                <a:cs typeface="Simplified Arabic" panose="02020603050405020304" pitchFamily="18" charset="-78"/>
              </a:rPr>
              <a:t>تساعد الباحث على تحويل الدراسة النظرية إلى دراسة عملية، فيقوم بتطبيق النظريات والفرضيات التي تعلمها على أرض الواقع</a:t>
            </a:r>
            <a:endParaRPr lang="en-US" sz="2600" dirty="0">
              <a:latin typeface="Simplified Arabic" panose="02020603050405020304" pitchFamily="18" charset="-78"/>
              <a:cs typeface="Simplified Arabic" panose="02020603050405020304" pitchFamily="18" charset="-78"/>
            </a:endParaRPr>
          </a:p>
          <a:p>
            <a:pPr marL="0" marR="0" indent="457200" algn="just" rtl="1">
              <a:lnSpc>
                <a:spcPct val="150000"/>
              </a:lnSpc>
              <a:spcBef>
                <a:spcPts val="0"/>
              </a:spcBef>
              <a:spcAft>
                <a:spcPts val="80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01555">
        <p14:prism isInverted="1"/>
      </p:transition>
    </mc:Choice>
    <mc:Fallback xmlns="">
      <p:transition spd="slow" advTm="101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1127760" y="1329093"/>
            <a:ext cx="10389053" cy="5272405"/>
          </a:xfrm>
          <a:prstGeom prst="rect">
            <a:avLst/>
          </a:prstGeom>
          <a:noFill/>
        </p:spPr>
        <p:txBody>
          <a:bodyPr wrap="square" rtlCol="0">
            <a:spAutoFit/>
          </a:bodyPr>
          <a:lstStyle/>
          <a:p>
            <a:pPr marL="0" marR="0" algn="ctr" rtl="1">
              <a:lnSpc>
                <a:spcPct val="107000"/>
              </a:lnSpc>
              <a:spcBef>
                <a:spcPts val="0"/>
              </a:spcBef>
              <a:spcAft>
                <a:spcPts val="800"/>
              </a:spcAft>
            </a:pP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خصائص البحث التربوي</a:t>
            </a:r>
          </a:p>
          <a:p>
            <a:pPr marL="0" marR="0" indent="-457200" algn="r" rtl="1">
              <a:lnSpc>
                <a:spcPct val="107000"/>
              </a:lnSpc>
              <a:spcBef>
                <a:spcPts val="750"/>
              </a:spcBef>
              <a:spcAft>
                <a:spcPts val="750"/>
              </a:spcAft>
            </a:pPr>
            <a:r>
              <a:rPr lang="ar-JO" sz="2100" dirty="0">
                <a:effectLst/>
                <a:latin typeface="Calibri" panose="020F0502020204030204" pitchFamily="34" charset="0"/>
                <a:ea typeface="Calibri" panose="020F0502020204030204" pitchFamily="34" charset="0"/>
                <a:cs typeface="Simplified Arabic" panose="02020603050405020304" pitchFamily="18" charset="-78"/>
              </a:rPr>
              <a:t> </a:t>
            </a: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1- يجب أن يكون البحث العلمي بحث موضوعي وصادق:</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وتعتبر من أهم خصائص البحث العلمي حيث يجب أن يبتعد الباحث عن التحيز وعن إضفاء الصفة الشخصية الخاص به التي قد تسبب في تشتت أو ضياع مسار البحث، حيث يجب أن يضع الباحث هدف لبحثه بحيث يشرح جميع الحقائق والبيانات التي تدعم بحثه ودراساته، ليتم التوصل إلى نتائج البحث المدعومة بكافة الأدلة والبراهين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2- اتخاذ منهج معين للبحث العلمي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يجب أن يتبع أي بحث علمي منهج معين ويقصد بالمنهج العلمي بأنه مجموعة من الخطوات والنظم المرتبة والهادفة والتي تسير البحث ضمن نسق علمي واضح ومرتب، وهناك مناهج مختلفة كالمنهج التاريخي أو الوصفي أو التجريبي وغيرها، وبإمكان الباحث أن يتخذ أكثر من منهج واحد في البحث نفسه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endParaRPr lang="ar-JO" sz="2100" dirty="0">
              <a:effectLst/>
              <a:latin typeface="Calibri" panose="020F0502020204030204" pitchFamily="34"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84526">
        <p14:prism isInverted="1"/>
      </p:transition>
    </mc:Choice>
    <mc:Fallback xmlns="">
      <p:transition spd="slow" advTm="18452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 xmlns:a16="http://schemas.microsoft.com/office/drawing/2014/main" id="{1EE01C9F-D15D-AFF6-71F8-123F8164663E}"/>
              </a:ext>
            </a:extLst>
          </p:cNvPr>
          <p:cNvSpPr txBox="1"/>
          <p:nvPr/>
        </p:nvSpPr>
        <p:spPr>
          <a:xfrm>
            <a:off x="826533" y="1542377"/>
            <a:ext cx="10538933" cy="4434547"/>
          </a:xfrm>
          <a:prstGeom prst="rect">
            <a:avLst/>
          </a:prstGeom>
          <a:noFill/>
        </p:spPr>
        <p:txBody>
          <a:bodyPr wrap="square" rtlCol="0">
            <a:spAutoFit/>
          </a:bodyPr>
          <a:lstStyle/>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3- الاختبارية والدقة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يجب أن يختار الباحث مشكلة البحث بحيث تكون قابلة للاختبار والفحص أي يستطيع الباحث إجراء الاختبارات والاحصاءات اللازمة عليه من أجل التأكد من المعلومات التي تم توصل لها، وبهدف وضع نتائج دقيقة وذات موثوقية ومصداقية عالية، فهناك كثير من الظواهر التي تكون معلوماتها سرية ومن الصعب الحصول عليها لذلك يجب على الباحث الابتعاد عن الظواهر ومشاكل البحث التي سيواجه صعوبات في دراستها وفي تحصيل البيانات النوعية والكمية المتعلقة بها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4- ثبات نتائج البحث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ويقصد بهذه الخاص</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ة أن تكون النتائج التي توصل إليها الباحث ثابته عند إعادة دراسة البحث ولكن بشرط أن تكون شروط وظروف الدراسة نفسها، والمنهجية العلمية نفسها، بحيث أذا تم تكرار تجربة البحث نحصل على النتائج ذاتها.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21409">
        <p14:prism isInverted="1"/>
      </p:transition>
    </mc:Choice>
    <mc:Fallback xmlns="">
      <p:transition spd="slow" advTm="121409">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 xmlns:a16="http://schemas.microsoft.com/office/drawing/2014/main" id="{2B44F1AA-1BD0-FF73-6B2F-F6E44C6107F8}"/>
              </a:ext>
            </a:extLst>
          </p:cNvPr>
          <p:cNvSpPr txBox="1"/>
          <p:nvPr/>
        </p:nvSpPr>
        <p:spPr>
          <a:xfrm>
            <a:off x="817107" y="1517656"/>
            <a:ext cx="10610174" cy="4449744"/>
          </a:xfrm>
          <a:prstGeom prst="rect">
            <a:avLst/>
          </a:prstGeom>
          <a:noFill/>
        </p:spPr>
        <p:txBody>
          <a:bodyPr wrap="square" rtlCol="0">
            <a:spAutoFit/>
          </a:bodyPr>
          <a:lstStyle/>
          <a:p>
            <a:pPr marL="0" marR="0" indent="-40005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5- اتباع اسلوب علمي في الدراسة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11430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حيث يتم دراسة مشكلة البحث المختارة من جميع جوانبها حتى يتم أيجاد الحلول المناسبة لها، وهنا يجب على الباحث العلمي أن يتبع أسلوب وطريقة علمية يصل من خلالها إلى هدفه من البحث، وثم يجب أن تصاغ نتائج البحث أيضا بأسلوب علمي واضح.</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6- الالتزام بالقواعد العلمية المتعلقة بالكثير من الدراسات التي ستواجه الباحث</a:t>
            </a:r>
            <a:r>
              <a:rPr lang="ar-JO"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فعند تجاوز أي قاعدة علمية أو اهمال أي منها فذلك سيؤثر سلبا على نتائج البحث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7- الحرية الفكرية في عند اجراء البحث والانفتاح على كل المستجدات العصرية، </a:t>
            </a:r>
            <a:endParaRPr lang="ar-JO" sz="2400" dirty="0">
              <a:latin typeface="Calibri" panose="020F0502020204030204" pitchFamily="34" charset="0"/>
              <a:ea typeface="Times New Roman" panose="02020603050405020304" pitchFamily="18"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يجب على الباحث العلمي البحث في مشكلة البحث ومناقشتها بعيدا عن معتقداته وأفكاره </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الخاصة والاطلاع على أفكار وتجارب الآخرين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حتى يتم الوصول إلى النتيجة الحقيقة.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51940">
        <p14:prism isInverted="1"/>
      </p:transition>
    </mc:Choice>
    <mc:Fallback xmlns="">
      <p:transition spd="slow" advTm="1519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764275" y="1419037"/>
            <a:ext cx="10618773" cy="4838953"/>
          </a:xfrm>
          <a:prstGeom prst="rect">
            <a:avLst/>
          </a:prstGeom>
          <a:noFill/>
        </p:spPr>
        <p:txBody>
          <a:bodyPr wrap="square" rtlCol="0">
            <a:spAutoFit/>
          </a:bodyPr>
          <a:lstStyle/>
          <a:p>
            <a:pPr marL="0" marR="0" indent="-457200" algn="r" rtl="1">
              <a:lnSpc>
                <a:spcPct val="107000"/>
              </a:lnSpc>
              <a:spcBef>
                <a:spcPts val="750"/>
              </a:spcBef>
              <a:spcAft>
                <a:spcPts val="750"/>
              </a:spcAft>
            </a:pPr>
            <a:r>
              <a:rPr lang="ar-JO"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8</a:t>
            </a: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 التأني في اعتماد النتائج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17145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وتعتبر من أهم خصائص البحث العلمي فيجب على الباحث العلمي أن لا يتسرع في تسجيل النتائج وفي اطلاق الأحكام ووضع الملاحظات والحقائق المتعلقة ببحثه.إذ يجب على الباحث أن يتحلى بالصبر والتأني بحيث عندما يضع نتائج بحثه تكون موثوقة ومدروسة ودقيقة وصحيحة ومثبتة بالأدلة والبراهين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9- الوضوح والاختصار:</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171450" algn="r"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وتعتبر من الخصائص المهمة، فكما اعتمد الباحث على الوضوح وعدم الإطالة في بحثه كلما كان البحث مميز أكثر، فذلك ليس بالأمر السهل ل</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أ</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 الأبحاث العلمية تأخذ الكثير من الوقت والجهد حتى يتم </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كمالها، وذلك يترافق مع الكثير من الدراسات والنتائج والتجارب، لكن الاختصار والتبسيط لا يقلل من أهمية الدراسات ودقتها، فيجب أن يكون الباحث دقيق في اختصار ما توصل إليه </a:t>
            </a: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من نتائج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وتوضيحه.</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YE" sz="2200" dirty="0"/>
              <a:t/>
            </a:r>
            <a:br>
              <a:rPr lang="ar-YE" sz="2200" dirty="0"/>
            </a:br>
            <a:r>
              <a:rPr lang="ar-JO" sz="2200" dirty="0"/>
              <a:t> </a:t>
            </a:r>
            <a:endParaRPr lang="ar-YE" sz="2200" b="0" i="0" u="none" strike="noStrike" baseline="0" dirty="0">
              <a:latin typeface="TraditionalArabic"/>
            </a:endParaRPr>
          </a:p>
        </p:txBody>
      </p:sp>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86705">
        <p14:prism isInverted="1"/>
      </p:transition>
    </mc:Choice>
    <mc:Fallback xmlns="">
      <p:transition spd="slow" advTm="867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6659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678426" y="1468066"/>
            <a:ext cx="10603875" cy="4808176"/>
          </a:xfrm>
          <a:prstGeom prst="rect">
            <a:avLst/>
          </a:prstGeom>
          <a:noFill/>
        </p:spPr>
        <p:txBody>
          <a:bodyPr wrap="square" rtlCol="0">
            <a:spAutoFit/>
          </a:bodyPr>
          <a:lstStyle/>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1</a:t>
            </a:r>
            <a:r>
              <a:rPr lang="ar-JO"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0</a:t>
            </a: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 الحجج والبراهين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4290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وتعتبر من الخصائص الضرورية في البحث العلمي، حيث ترفق النتائج بمجموعة من الأدلة والبراهين والحجج التي تؤكد صحتها ومصداقيتها، ومن الممكن أن تكون هذه الأدلة عبارة عن أرقام أو تجربة أو وصف معين وغير ذلك ما يثبت صحة النتائج، فالأبحاث العلمية بعيدة كل البعد عن الاحتمالية والشك.</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1</a:t>
            </a:r>
            <a:r>
              <a:rPr lang="ar-JO"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1</a:t>
            </a: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 التعميم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42900" algn="just"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تتميز الأبحاث العلمية بقدرتها على تعميم النتائج، بحيث تعمم نتيجة البحث على أكثر من ظاهرة مرتبطة مع بعضها ضمن الظروف المختلفة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457200" algn="r" rtl="1">
              <a:lnSpc>
                <a:spcPct val="107000"/>
              </a:lnSpc>
              <a:spcBef>
                <a:spcPts val="750"/>
              </a:spcBef>
              <a:spcAft>
                <a:spcPts val="750"/>
              </a:spcAft>
            </a:pP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1</a:t>
            </a:r>
            <a:r>
              <a:rPr lang="ar-JO"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2</a:t>
            </a:r>
            <a:r>
              <a:rPr lang="ar-SA" sz="2400" dirty="0">
                <a:solidFill>
                  <a:srgbClr val="C0392B"/>
                </a:solidFill>
                <a:effectLst/>
                <a:latin typeface="Calibri" panose="020F0502020204030204" pitchFamily="34" charset="0"/>
                <a:ea typeface="Times New Roman" panose="02020603050405020304" pitchFamily="18" charset="0"/>
                <a:cs typeface="Arial" panose="020B0604020202020204" pitchFamily="34" charset="0"/>
              </a:rPr>
              <a:t>- القدرة على توقع وتنبؤ المستقبل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285750" algn="r" rtl="1">
              <a:lnSpc>
                <a:spcPct val="107000"/>
              </a:lnSpc>
              <a:spcBef>
                <a:spcPts val="0"/>
              </a:spcBef>
              <a:spcAft>
                <a:spcPts val="750"/>
              </a:spcAf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البحث العلمي لا يتوقف عند حد معين، فبعدما ينهي الباحث العلمي بحثه ويضع النتائج تتكون صورة مستقبلية للظاهرة معتمد على أسس علمية وتحليل فكري للظاهرة المدروسة.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26098">
        <p14:prism isInverted="1"/>
      </p:transition>
    </mc:Choice>
    <mc:Fallback xmlns="">
      <p:transition spd="slow" advTm="1260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23387"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783492" y="1123950"/>
            <a:ext cx="10677403" cy="6287619"/>
          </a:xfrm>
          <a:prstGeom prst="rect">
            <a:avLst/>
          </a:prstGeom>
          <a:noFill/>
        </p:spPr>
        <p:txBody>
          <a:bodyPr wrap="square" rtlCol="0">
            <a:spAutoFit/>
          </a:bodyPr>
          <a:lstStyle/>
          <a:p>
            <a:pPr algn="ctr" rtl="1">
              <a:lnSpc>
                <a:spcPct val="150000"/>
              </a:lnSpc>
            </a:pPr>
            <a:r>
              <a:rPr lang="ar-JO" sz="2800" b="1" dirty="0">
                <a:solidFill>
                  <a:srgbClr val="00B0F0"/>
                </a:solidFill>
                <a:latin typeface="TraditionalArabic,Bold"/>
              </a:rPr>
              <a:t>صفات الباحث التربوي الجيد</a:t>
            </a:r>
          </a:p>
          <a:p>
            <a:pPr marL="342900" marR="0" lvl="0" indent="-342900" algn="just" rtl="1">
              <a:lnSpc>
                <a:spcPct val="150000"/>
              </a:lnSpc>
              <a:spcBef>
                <a:spcPts val="0"/>
              </a:spcBef>
              <a:spcAft>
                <a:spcPts val="800"/>
              </a:spcAft>
              <a:buFont typeface="+mj-lt"/>
              <a:buAutoNum type="arabicPeriod"/>
              <a:tabLst>
                <a:tab pos="228600" algn="r"/>
              </a:tabLst>
            </a:pP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المقومات والخصائص النفسية (الموضوعية والالتزام، الجدية، والرغبة في البحث والتقصي وحب الإبداع، الثقة بالنفس،الطموح والتواضع) .</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مهارات بحثية معرفية ( القراءة، التلخيص، استخدام مراجع ومصادر المعلومات</a:t>
            </a:r>
            <a:r>
              <a:rPr lang="ar-JO"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مناهج وطرق البحث، التحليل والتفسير والاستنتاج)</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المرونة الفكرية والانفتاح الفكر العالمي المتوافق مع قيمنا .</a:t>
            </a:r>
            <a:r>
              <a:rPr lang="ar-JO"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والأمانة العلمية.</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المهارات الاجتماعية وتعني الحساسية العالية تجاه قضايا المجتمع.</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mj-lt"/>
              <a:buAutoNum type="arabicPeriod"/>
              <a:tabLst>
                <a:tab pos="228600" algn="r"/>
              </a:tabLst>
            </a:pP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المقومات العلمية ( الالتزام بالمعايير البحثية العلمية المتعارف عليها، </a:t>
            </a:r>
            <a:r>
              <a:rPr lang="ar-JO"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SA" sz="22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خطوات البحث العلمي ومنهجيته، استخدام الأدوات المناسبة، حسن اختيار العينة)</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YE" sz="2200" dirty="0">
                <a:latin typeface="Calibri" panose="020F0502020204030204" pitchFamily="34" charset="0"/>
                <a:cs typeface="Simplified Arabic" panose="02020603050405020304" pitchFamily="18" charset="-78"/>
              </a:rPr>
              <a:t/>
            </a:r>
            <a:br>
              <a:rPr lang="ar-YE" sz="2200" dirty="0">
                <a:latin typeface="Calibri" panose="020F0502020204030204" pitchFamily="34" charset="0"/>
                <a:cs typeface="Simplified Arabic" panose="02020603050405020304" pitchFamily="18" charset="-78"/>
              </a:rPr>
            </a:br>
            <a:endParaRPr lang="ar-YE" sz="2200" dirty="0">
              <a:latin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203875">
        <p14:prism isInverted="1"/>
      </p:transition>
    </mc:Choice>
    <mc:Fallback xmlns="">
      <p:transition spd="slow" advTm="2038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740872" y="1415937"/>
            <a:ext cx="10762643" cy="5383525"/>
          </a:xfrm>
          <a:prstGeom prst="rect">
            <a:avLst/>
          </a:prstGeom>
          <a:noFill/>
        </p:spPr>
        <p:txBody>
          <a:bodyPr wrap="square" rtlCol="0">
            <a:spAutoFit/>
          </a:bodyPr>
          <a:lstStyle/>
          <a:p>
            <a:pPr marR="0" lvl="0" algn="ctr" rtl="1">
              <a:lnSpc>
                <a:spcPct val="107000"/>
              </a:lnSpc>
              <a:spcBef>
                <a:spcPts val="0"/>
              </a:spcBef>
              <a:spcAft>
                <a:spcPts val="800"/>
              </a:spcAft>
            </a:pPr>
            <a:r>
              <a:rPr lang="ar-JO" sz="28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معوقات البحث التربوي </a:t>
            </a:r>
            <a:endParaRPr lang="en-US" sz="28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tabLst>
                <a:tab pos="228600" algn="r"/>
              </a:tabLst>
            </a:pPr>
            <a:r>
              <a:rPr lang="ar-SA" sz="2400" dirty="0">
                <a:solidFill>
                  <a:srgbClr val="000000"/>
                </a:solidFill>
                <a:latin typeface="Calibri" panose="020F0502020204030204" pitchFamily="34" charset="0"/>
                <a:cs typeface="Arial" panose="020B0604020202020204" pitchFamily="34" charset="0"/>
              </a:rPr>
              <a:t>تواجه الباحث التربوي مجموعة من المعيقات البحثية أو المشكلات أثناء إجراءه للبحث التربوي ومن أهمها: </a:t>
            </a:r>
            <a:endParaRPr lang="ar-JO" sz="2400" dirty="0">
              <a:solidFill>
                <a:srgbClr val="000000"/>
              </a:solidFill>
              <a:latin typeface="Calibri" panose="020F0502020204030204" pitchFamily="34" charset="0"/>
              <a:cs typeface="Arial" panose="020B0604020202020204"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en-US" sz="2400" dirty="0">
                <a:solidFill>
                  <a:srgbClr val="000000"/>
                </a:solidFill>
                <a:latin typeface="Calibri" panose="020F0502020204030204" pitchFamily="34" charset="0"/>
                <a:cs typeface="Arial" panose="020B0604020202020204" pitchFamily="34" charset="0"/>
              </a:rPr>
              <a:t> </a:t>
            </a:r>
            <a:r>
              <a:rPr lang="ar-SA" sz="2400" dirty="0">
                <a:solidFill>
                  <a:srgbClr val="000000"/>
                </a:solidFill>
                <a:latin typeface="Calibri" panose="020F0502020204030204" pitchFamily="34" charset="0"/>
                <a:cs typeface="Arial" panose="020B0604020202020204" pitchFamily="34" charset="0"/>
              </a:rPr>
              <a:t>عدم وجود سياسة واضحة للبحث التربوي في بلادنا العربية. </a:t>
            </a:r>
            <a:endParaRPr lang="en-US" sz="2400" dirty="0">
              <a:solidFill>
                <a:srgbClr val="000000"/>
              </a:solidFill>
              <a:latin typeface="Calibri" panose="020F0502020204030204" pitchFamily="34" charset="0"/>
              <a:cs typeface="Arial" panose="020B0604020202020204"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sz="2400" dirty="0">
                <a:solidFill>
                  <a:srgbClr val="000000"/>
                </a:solidFill>
                <a:latin typeface="Calibri" panose="020F0502020204030204" pitchFamily="34" charset="0"/>
                <a:cs typeface="Arial" panose="020B0604020202020204" pitchFamily="34" charset="0"/>
              </a:rPr>
              <a:t>عدم توافر قاعدة بيانات إلكترونية مجانية حديثة يعتمد عليها الطالب وتوفر له مصادر المعلومات محليًا وعالميًا خاصة باللغة العربية في بعض المجالات البحثية. </a:t>
            </a:r>
            <a:endParaRPr lang="en-US" sz="2400" dirty="0">
              <a:solidFill>
                <a:srgbClr val="000000"/>
              </a:solidFill>
              <a:latin typeface="Calibri" panose="020F0502020204030204" pitchFamily="34" charset="0"/>
              <a:cs typeface="Arial" panose="020B0604020202020204" pitchFamily="34" charset="0"/>
            </a:endParaRPr>
          </a:p>
          <a:p>
            <a:pPr marL="457200" marR="0" indent="-457200" algn="just" rtl="1">
              <a:lnSpc>
                <a:spcPct val="150000"/>
              </a:lnSpc>
              <a:spcBef>
                <a:spcPts val="0"/>
              </a:spcBef>
              <a:spcAft>
                <a:spcPts val="800"/>
              </a:spcAft>
              <a:buFont typeface="+mj-lt"/>
              <a:buAutoNum type="arabicPeriod"/>
              <a:tabLst>
                <a:tab pos="228600" algn="r"/>
              </a:tabLst>
            </a:pPr>
            <a:r>
              <a:rPr lang="ar-SA" sz="2400" dirty="0">
                <a:solidFill>
                  <a:srgbClr val="000000"/>
                </a:solidFill>
                <a:latin typeface="Calibri" panose="020F0502020204030204" pitchFamily="34" charset="0"/>
                <a:cs typeface="Arial" panose="020B0604020202020204" pitchFamily="34" charset="0"/>
              </a:rPr>
              <a:t>قلة الكوادر البحثية المدربة والمؤهلة لممارسة العمل البحثي. </a:t>
            </a:r>
            <a:endParaRPr lang="ar-JO" sz="2400" dirty="0">
              <a:solidFill>
                <a:srgbClr val="000000"/>
              </a:solidFill>
              <a:latin typeface="Calibri" panose="020F0502020204030204" pitchFamily="34" charset="0"/>
              <a:cs typeface="Arial" panose="020B0604020202020204" pitchFamily="34" charset="0"/>
            </a:endParaRPr>
          </a:p>
          <a:p>
            <a:pPr marL="457200" indent="-457200" algn="just" rtl="1">
              <a:lnSpc>
                <a:spcPct val="150000"/>
              </a:lnSpc>
              <a:spcAft>
                <a:spcPts val="800"/>
              </a:spcAft>
              <a:buFont typeface="+mj-lt"/>
              <a:buAutoNum type="arabicPeriod"/>
              <a:tabLst>
                <a:tab pos="228600" algn="r"/>
              </a:tabLst>
            </a:pPr>
            <a:r>
              <a:rPr lang="ar-SA" sz="2400" dirty="0">
                <a:solidFill>
                  <a:srgbClr val="000000"/>
                </a:solidFill>
                <a:latin typeface="Calibri" panose="020F0502020204030204" pitchFamily="34" charset="0"/>
                <a:cs typeface="Arial" panose="020B0604020202020204" pitchFamily="34" charset="0"/>
              </a:rPr>
              <a:t>ضعف التفاعل بين البحث التربوي والنظام التعليمي. </a:t>
            </a:r>
            <a:endParaRPr lang="en-US" sz="2400" dirty="0">
              <a:solidFill>
                <a:srgbClr val="000000"/>
              </a:solidFill>
              <a:latin typeface="Calibri" panose="020F0502020204030204" pitchFamily="34" charset="0"/>
              <a:cs typeface="Arial" panose="020B0604020202020204" pitchFamily="34" charset="0"/>
            </a:endParaRPr>
          </a:p>
          <a:p>
            <a:pPr marL="0" marR="0" algn="just" rtl="1">
              <a:lnSpc>
                <a:spcPct val="150000"/>
              </a:lnSpc>
              <a:spcBef>
                <a:spcPts val="0"/>
              </a:spcBef>
              <a:spcAft>
                <a:spcPts val="800"/>
              </a:spcAft>
              <a:tabLst>
                <a:tab pos="228600" algn="r"/>
              </a:tabLst>
            </a:pPr>
            <a:endParaRPr lang="ar-JO" sz="18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tabLst>
                <a:tab pos="228600" algn="r"/>
              </a:tabLs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80048">
        <p14:prism isInverted="1"/>
      </p:transition>
    </mc:Choice>
    <mc:Fallback xmlns="">
      <p:transition spd="slow" advTm="1800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34575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895101" y="1333502"/>
            <a:ext cx="10454185" cy="3929281"/>
          </a:xfrm>
          <a:prstGeom prst="rect">
            <a:avLst/>
          </a:prstGeom>
          <a:noFill/>
        </p:spPr>
        <p:txBody>
          <a:bodyPr wrap="square" rtlCol="0">
            <a:spAutoFit/>
          </a:bodyPr>
          <a:lstStyle/>
          <a:p>
            <a:pPr algn="r" rtl="1">
              <a:lnSpc>
                <a:spcPct val="150000"/>
              </a:lnSpc>
            </a:pPr>
            <a:endParaRPr lang="ar-JO" sz="3600" b="1" u="sng" dirty="0">
              <a:latin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tabLst>
                <a:tab pos="228600" algn="r"/>
              </a:tabLst>
            </a:pPr>
            <a:r>
              <a:rPr lang="ar-JO" sz="2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5. </a:t>
            </a:r>
            <a:r>
              <a:rPr lang="ar-SA" sz="2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عدم كفاية الموارد المالية المخصصة للبحث وضعف تمويل الأبحاث.</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tabLst>
                <a:tab pos="228600" algn="r"/>
              </a:tabLst>
            </a:pPr>
            <a:r>
              <a:rPr lang="ar-SA" sz="2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JO" sz="2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6. </a:t>
            </a:r>
            <a:r>
              <a:rPr lang="ar-SA" sz="2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ضعف التواصل بين المنتجين للبحث والمستهلكين له خاصة المؤسسات التعليمية الرائدة والمجتمع المستفيد من الأبحاث.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solidFill>
                  <a:srgbClr val="000000"/>
                </a:solidFill>
                <a:effectLst/>
                <a:ea typeface="Calibri" panose="020F0502020204030204" pitchFamily="34" charset="0"/>
                <a:cs typeface="Arial" panose="020B0604020202020204" pitchFamily="34" charset="0"/>
              </a:rPr>
              <a:t>7. </a:t>
            </a:r>
            <a:r>
              <a:rPr lang="ar-SA" sz="2800" dirty="0">
                <a:solidFill>
                  <a:srgbClr val="000000"/>
                </a:solidFill>
                <a:effectLst/>
                <a:ea typeface="Calibri" panose="020F0502020204030204" pitchFamily="34" charset="0"/>
                <a:cs typeface="Arial" panose="020B0604020202020204" pitchFamily="34" charset="0"/>
              </a:rPr>
              <a:t>عدم فعالية نتائج البحث في الممارسة التربوية</a:t>
            </a:r>
            <a:r>
              <a:rPr lang="en-US" sz="2800" dirty="0">
                <a:solidFill>
                  <a:srgbClr val="000000"/>
                </a:solidFill>
                <a:effectLst/>
                <a:latin typeface="Arial" panose="020B0604020202020204" pitchFamily="34" charset="0"/>
                <a:ea typeface="Calibri" panose="020F0502020204030204" pitchFamily="34" charset="0"/>
              </a:rPr>
              <a:t>.</a:t>
            </a:r>
            <a:r>
              <a:rPr lang="ar-SA" sz="2800" dirty="0">
                <a:solidFill>
                  <a:srgbClr val="000000"/>
                </a:solidFill>
                <a:effectLst/>
                <a:latin typeface="Arial" panose="020B0604020202020204" pitchFamily="34" charset="0"/>
                <a:ea typeface="Calibri" panose="020F0502020204030204" pitchFamily="34" charset="0"/>
              </a:rPr>
              <a:t> وعدم الاهتمام بتطبيق نتائج الأبحاث بعد الانتهاء من الجانب النظري وبالتالي قلة معالجتها للمشاكل التربوية وتطور التعليم </a:t>
            </a:r>
            <a:endParaRPr lang="en-US" sz="3600" dirty="0">
              <a:latin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7988">
        <p14:prism isInverted="1"/>
      </p:transition>
    </mc:Choice>
    <mc:Fallback xmlns="">
      <p:transition spd="slow" advTm="779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449580" y="1333502"/>
            <a:ext cx="11092183" cy="4495718"/>
          </a:xfrm>
          <a:prstGeom prst="rect">
            <a:avLst/>
          </a:prstGeom>
          <a:noFill/>
        </p:spPr>
        <p:txBody>
          <a:bodyPr wrap="square" rtlCol="0">
            <a:spAutoFit/>
          </a:bodyPr>
          <a:lstStyle/>
          <a:p>
            <a:pPr algn="ctr" rtl="1">
              <a:lnSpc>
                <a:spcPct val="150000"/>
              </a:lnSpc>
            </a:pPr>
            <a:r>
              <a:rPr lang="ar-JO" sz="2800" b="1" dirty="0">
                <a:solidFill>
                  <a:srgbClr val="00B0F0"/>
                </a:solidFill>
                <a:latin typeface="Calibri" panose="020F0502020204030204" pitchFamily="34" charset="0"/>
                <a:cs typeface="Simplified Arabic" panose="02020603050405020304" pitchFamily="18" charset="-78"/>
              </a:rPr>
              <a:t> خطوات البحث التربوي</a:t>
            </a:r>
            <a:endParaRPr lang="ar-JO" sz="2400" b="1" dirty="0">
              <a:solidFill>
                <a:srgbClr val="00B0F0"/>
              </a:solidFill>
              <a:latin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اختلف العلماء في خطوات البحث العلمي فمنهم من حددها بعشرة ومنهم ذكر سبع خطوات واتفق أغلبهم على خمس خطوات رئيسة ومن هذه الخطوات ما يأتي:</a:t>
            </a:r>
            <a:endPar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mj-lt"/>
              <a:buAutoNum type="arabicPeriod"/>
              <a:tabLst>
                <a:tab pos="228600" algn="r"/>
              </a:tabLs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اختيار ميدان وموضوع البحث الذي يود القيام به</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mj-lt"/>
              <a:buAutoNum type="arabicPeriod"/>
              <a:tabLst>
                <a:tab pos="228600" algn="r"/>
              </a:tabLs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مسح الميدان ومشكلاته لغرض فهم مشكلة البحث </a:t>
            </a:r>
            <a:endParaRPr lang="ar-JO" sz="2400" dirty="0">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mj-lt"/>
              <a:buAutoNum type="arabicPeriod"/>
              <a:tabLst>
                <a:tab pos="228600" algn="r"/>
              </a:tabLs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تطوير قائمة بيبليوغرافية تناول مشكلة البحث</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mj-lt"/>
              <a:buAutoNum type="arabicPeriod"/>
              <a:tabLst>
                <a:tab pos="228600" algn="r"/>
              </a:tabLs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صياغة المشكلة وتحديدها</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mj-lt"/>
              <a:buAutoNum type="arabicPeriod"/>
              <a:tabLst>
                <a:tab pos="228600" algn="r"/>
              </a:tabLst>
            </a:pP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تمييز عناصر المشكلة وعزلها عن بعضها</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2536">
        <p14:prism isInverted="1"/>
      </p:transition>
    </mc:Choice>
    <mc:Fallback xmlns="">
      <p:transition spd="slow" advTm="1125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449580" y="1333502"/>
            <a:ext cx="11092183" cy="4600683"/>
          </a:xfrm>
          <a:prstGeom prst="rect">
            <a:avLst/>
          </a:prstGeom>
          <a:noFill/>
        </p:spPr>
        <p:txBody>
          <a:bodyPr wrap="square" rtlCol="0">
            <a:spAutoFit/>
          </a:bodyPr>
          <a:lstStyle/>
          <a:p>
            <a:pPr algn="ctr" rtl="1">
              <a:lnSpc>
                <a:spcPct val="150000"/>
              </a:lnSpc>
            </a:pPr>
            <a:r>
              <a:rPr lang="ar-JO" sz="2800" b="1" dirty="0">
                <a:solidFill>
                  <a:srgbClr val="00B0F0"/>
                </a:solidFill>
                <a:latin typeface="Calibri" panose="020F0502020204030204" pitchFamily="34" charset="0"/>
                <a:cs typeface="Simplified Arabic" panose="02020603050405020304" pitchFamily="18" charset="-78"/>
              </a:rPr>
              <a:t> خطوات البحث التربوي</a:t>
            </a:r>
            <a:endParaRPr lang="ar-JO" sz="2400" b="1" dirty="0">
              <a:solidFill>
                <a:srgbClr val="00B0F0"/>
              </a:solidFill>
              <a:latin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6. </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تصنيف عناصر المشكلة تبعاً لعلاقتها المباشرة وغير المباشرة بالمعلومات التي</a:t>
            </a:r>
            <a:r>
              <a:rPr lang="ar-JO" sz="2400" dirty="0">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يتم جمعها</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7.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تحديد البيانات المطلوبة في ضوء عناصر المشكلة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8.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التأكد من توفر البيانات المطلوبة</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9.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اختبار قابلية حل المشكلة</a:t>
            </a:r>
            <a:r>
              <a:rPr lang="en-US"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10. </a:t>
            </a:r>
            <a:r>
              <a:rPr lang="ar-SA"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جمع البيانات والمعلومات</a:t>
            </a:r>
            <a:endPar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tabLst>
                <a:tab pos="228600" algn="r"/>
              </a:tabLst>
            </a:pPr>
            <a:r>
              <a:rPr lang="ar-JO" sz="2400" dirty="0">
                <a:solidFill>
                  <a:srgbClr val="000000"/>
                </a:solidFill>
                <a:latin typeface="Calibri" panose="020F0502020204030204" pitchFamily="34" charset="0"/>
                <a:cs typeface="Arial" panose="020B0604020202020204" pitchFamily="34" charset="0"/>
              </a:rPr>
              <a:t>11. </a:t>
            </a:r>
            <a:r>
              <a:rPr lang="ar-SA" sz="2400" dirty="0">
                <a:solidFill>
                  <a:srgbClr val="000000"/>
                </a:solidFill>
                <a:latin typeface="Calibri" panose="020F0502020204030204" pitchFamily="34" charset="0"/>
                <a:cs typeface="Arial" panose="020B0604020202020204" pitchFamily="34" charset="0"/>
              </a:rPr>
              <a:t> تنظيم البيانات لتكون جاهزة للتحليل</a:t>
            </a:r>
            <a:r>
              <a:rPr lang="en-US" sz="2400" dirty="0">
                <a:solidFill>
                  <a:srgbClr val="000000"/>
                </a:solidFill>
                <a:latin typeface="Calibri" panose="020F0502020204030204" pitchFamily="34" charset="0"/>
                <a:cs typeface="Arial" panose="020B0604020202020204" pitchFamily="34" charset="0"/>
              </a:rPr>
              <a:t>.</a:t>
            </a:r>
          </a:p>
          <a:p>
            <a:pPr indent="-171450" algn="just" rtl="1">
              <a:lnSpc>
                <a:spcPct val="107000"/>
              </a:lnSpc>
              <a:spcAft>
                <a:spcPts val="800"/>
              </a:spcAft>
              <a:tabLst>
                <a:tab pos="228600" algn="r"/>
              </a:tabLst>
            </a:pPr>
            <a:r>
              <a:rPr lang="ar-JO" sz="2400" dirty="0">
                <a:solidFill>
                  <a:srgbClr val="000000"/>
                </a:solidFill>
                <a:latin typeface="Calibri" panose="020F0502020204030204" pitchFamily="34" charset="0"/>
                <a:cs typeface="Arial" panose="020B0604020202020204" pitchFamily="34" charset="0"/>
              </a:rPr>
              <a:t>12. </a:t>
            </a:r>
            <a:r>
              <a:rPr lang="en-US" sz="2400" dirty="0">
                <a:solidFill>
                  <a:srgbClr val="000000"/>
                </a:solidFill>
                <a:latin typeface="Calibri" panose="020F0502020204030204" pitchFamily="34" charset="0"/>
                <a:cs typeface="Arial" panose="020B0604020202020204" pitchFamily="34" charset="0"/>
              </a:rPr>
              <a:t> </a:t>
            </a:r>
            <a:r>
              <a:rPr lang="ar-SA" sz="2400" dirty="0">
                <a:solidFill>
                  <a:srgbClr val="000000"/>
                </a:solidFill>
                <a:latin typeface="Calibri" panose="020F0502020204030204" pitchFamily="34" charset="0"/>
                <a:cs typeface="Arial" panose="020B0604020202020204" pitchFamily="34" charset="0"/>
              </a:rPr>
              <a:t>تحليل وتفسير البيانات</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JO"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ar-JO" sz="2400" dirty="0">
                <a:solidFill>
                  <a:srgbClr val="000000"/>
                </a:solidFill>
                <a:latin typeface="Calibri" panose="020F0502020204030204" pitchFamily="34" charset="0"/>
                <a:cs typeface="Arial" panose="020B0604020202020204" pitchFamily="34" charset="0"/>
              </a:rPr>
              <a:t>عرض النتائج والخروج بالتوصيات.</a:t>
            </a:r>
            <a:endParaRPr lang="en-US" sz="2400" dirty="0">
              <a:solidFill>
                <a:srgbClr val="000000"/>
              </a:solidFill>
              <a:latin typeface="Calibri" panose="020F0502020204030204" pitchFamily="34" charset="0"/>
              <a:cs typeface="Arial" panose="020B0604020202020204" pitchFamily="34" charset="0"/>
            </a:endParaRPr>
          </a:p>
          <a:p>
            <a:pPr marL="0" marR="0" algn="just" rtl="1">
              <a:lnSpc>
                <a:spcPct val="107000"/>
              </a:lnSpc>
              <a:spcBef>
                <a:spcPts val="0"/>
              </a:spcBef>
              <a:spcAft>
                <a:spcPts val="800"/>
              </a:spcAft>
              <a:tabLst>
                <a:tab pos="228600" algn="r"/>
              </a:tabLst>
            </a:pP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5200621"/>
      </p:ext>
    </p:extLst>
  </p:cSld>
  <p:clrMapOvr>
    <a:masterClrMapping/>
  </p:clrMapOvr>
  <mc:AlternateContent xmlns:mc="http://schemas.openxmlformats.org/markup-compatibility/2006" xmlns:p14="http://schemas.microsoft.com/office/powerpoint/2010/main">
    <mc:Choice Requires="p14">
      <p:transition spd="slow" p14:dur="1600" advTm="110019">
        <p14:prism isInverted="1"/>
      </p:transition>
    </mc:Choice>
    <mc:Fallback xmlns="">
      <p:transition spd="slow" advTm="1100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 xmlns:a16="http://schemas.microsoft.com/office/drawing/2014/main" id="{E9080746-5912-5A9F-A0CE-239DE8EDA1EF}"/>
              </a:ext>
            </a:extLst>
          </p:cNvPr>
          <p:cNvSpPr txBox="1"/>
          <p:nvPr/>
        </p:nvSpPr>
        <p:spPr>
          <a:xfrm>
            <a:off x="515595" y="1528840"/>
            <a:ext cx="11108424" cy="4086503"/>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lnSpc>
                <a:spcPct val="150000"/>
              </a:lnSpc>
            </a:pPr>
            <a:r>
              <a:rPr lang="ar-JO" sz="2400" dirty="0"/>
              <a:t>   يمثل</a:t>
            </a:r>
            <a:r>
              <a:rPr lang="ar-JO" sz="3200" b="0" i="0" u="none" strike="noStrike" baseline="0" dirty="0">
                <a:latin typeface="Traditional Arabic" panose="02020603050405020304" pitchFamily="18" charset="-78"/>
                <a:cs typeface="Traditional Arabic" panose="02020603050405020304" pitchFamily="18" charset="-78"/>
              </a:rPr>
              <a:t> </a:t>
            </a:r>
            <a:r>
              <a:rPr lang="ar-YE" sz="2400" dirty="0"/>
              <a:t>تحليل </a:t>
            </a:r>
            <a:r>
              <a:rPr lang="ar-JO" sz="2400" dirty="0"/>
              <a:t>السياسات التعليمية </a:t>
            </a:r>
            <a:r>
              <a:rPr lang="ar-YE" sz="2400" dirty="0"/>
              <a:t>أداة قوية للتخفيف من </a:t>
            </a:r>
            <a:r>
              <a:rPr lang="ar-JO" sz="2400" dirty="0"/>
              <a:t>التحديات التي تواجه</a:t>
            </a:r>
            <a:r>
              <a:rPr lang="ar-YE" sz="2400" dirty="0"/>
              <a:t> </a:t>
            </a:r>
            <a:r>
              <a:rPr lang="ar-JO" sz="2400" dirty="0"/>
              <a:t>التعليم</a:t>
            </a:r>
            <a:r>
              <a:rPr lang="ar-YE" sz="2400" dirty="0"/>
              <a:t> </a:t>
            </a:r>
            <a:r>
              <a:rPr lang="ar-JO" sz="2400" dirty="0"/>
              <a:t>وتسهم في حل </a:t>
            </a:r>
            <a:r>
              <a:rPr lang="ar-YE" sz="2400" dirty="0"/>
              <a:t>المشكل</a:t>
            </a:r>
            <a:r>
              <a:rPr lang="ar-JO" sz="2400" dirty="0"/>
              <a:t>ات</a:t>
            </a:r>
            <a:r>
              <a:rPr lang="ar-YE" sz="2400" dirty="0"/>
              <a:t> </a:t>
            </a:r>
            <a:r>
              <a:rPr lang="ar-JO" sz="2400" dirty="0"/>
              <a:t>ال</a:t>
            </a:r>
            <a:r>
              <a:rPr lang="ar-YE" sz="2400" dirty="0"/>
              <a:t>اجتماعي</a:t>
            </a:r>
            <a:r>
              <a:rPr lang="ar-JO" sz="2400" dirty="0"/>
              <a:t>ة</a:t>
            </a:r>
            <a:r>
              <a:rPr lang="ar-YE" sz="2400" dirty="0"/>
              <a:t> </a:t>
            </a:r>
            <a:r>
              <a:rPr lang="ar-JO" sz="2400" dirty="0"/>
              <a:t>والاقتصادية والصناعية ومواكبة تطورات العصر</a:t>
            </a:r>
            <a:r>
              <a:rPr lang="ar-YE" sz="2400" dirty="0"/>
              <a:t>، </a:t>
            </a:r>
            <a:r>
              <a:rPr lang="ar-JO" sz="2400" dirty="0"/>
              <a:t>في حالة بناء التحليل وفقًا ل</a:t>
            </a:r>
            <a:r>
              <a:rPr lang="ar-YE" sz="2400" dirty="0"/>
              <a:t>معايير </a:t>
            </a:r>
            <a:r>
              <a:rPr lang="ar-JO" sz="2400" dirty="0"/>
              <a:t>علمية </a:t>
            </a:r>
            <a:r>
              <a:rPr lang="ar-YE" sz="2400" dirty="0"/>
              <a:t>متعارف عليها لازمة لحل </a:t>
            </a:r>
            <a:r>
              <a:rPr lang="ar-JO" sz="2400" dirty="0"/>
              <a:t>الإشكاليات</a:t>
            </a:r>
            <a:r>
              <a:rPr lang="ar-YE" sz="2400" dirty="0"/>
              <a:t> عبر تطبيق خطوات </a:t>
            </a:r>
            <a:r>
              <a:rPr lang="ar-JO" sz="2400" dirty="0"/>
              <a:t>ممنهجة</a:t>
            </a:r>
            <a:r>
              <a:rPr lang="ar-YE" sz="2400" dirty="0"/>
              <a:t>، </a:t>
            </a:r>
            <a:r>
              <a:rPr lang="ar-JO" sz="2400" dirty="0"/>
              <a:t>مثل </a:t>
            </a:r>
            <a:r>
              <a:rPr lang="ar-YE" sz="2400" dirty="0"/>
              <a:t>جمع معلومات موثوقة وموضوعية، </a:t>
            </a:r>
            <a:r>
              <a:rPr lang="ar-JO" sz="2400" dirty="0"/>
              <a:t>و</a:t>
            </a:r>
            <a:r>
              <a:rPr lang="ar-YE" sz="2400" dirty="0"/>
              <a:t>التفكير في مجموعة من الحلول </a:t>
            </a:r>
            <a:r>
              <a:rPr lang="ar-JO" sz="2400" dirty="0"/>
              <a:t>واختبارها </a:t>
            </a:r>
            <a:r>
              <a:rPr lang="ar-YE" sz="2400" dirty="0"/>
              <a:t>قبل </a:t>
            </a:r>
            <a:r>
              <a:rPr lang="ar-JO" sz="2400" dirty="0"/>
              <a:t>ال</a:t>
            </a:r>
            <a:r>
              <a:rPr lang="ar-YE" sz="2400" dirty="0"/>
              <a:t>اختيار</a:t>
            </a:r>
            <a:r>
              <a:rPr lang="ar-JO" sz="2400" dirty="0"/>
              <a:t>،</a:t>
            </a:r>
            <a:r>
              <a:rPr lang="ar-YE" sz="2400" dirty="0"/>
              <a:t> </a:t>
            </a:r>
            <a:r>
              <a:rPr lang="ar-JO" sz="2400" dirty="0"/>
              <a:t>لذلك يجب على ا</a:t>
            </a:r>
            <a:r>
              <a:rPr lang="ar-YE" sz="2400" dirty="0"/>
              <a:t>لمحللين والباحثين أن </a:t>
            </a:r>
            <a:r>
              <a:rPr lang="ar-JO" sz="2400" dirty="0"/>
              <a:t>يمتلكوا حججًا وأدلة قوية على اختيار السياسات المعنية </a:t>
            </a:r>
            <a:r>
              <a:rPr lang="ar-YE" sz="2400" dirty="0"/>
              <a:t> </a:t>
            </a:r>
            <a:r>
              <a:rPr lang="ar-JO" sz="2400" dirty="0"/>
              <a:t>بقصد تحقيق </a:t>
            </a:r>
            <a:r>
              <a:rPr lang="ar-YE" sz="2400" dirty="0"/>
              <a:t>مساندة الإعلام والجمهور</a:t>
            </a:r>
            <a:r>
              <a:rPr lang="ar-JO" sz="2400" dirty="0"/>
              <a:t> و</a:t>
            </a:r>
            <a:r>
              <a:rPr lang="ar-YE" sz="2400" dirty="0"/>
              <a:t>المجتمع المدني </a:t>
            </a:r>
            <a:r>
              <a:rPr lang="ar-JO" sz="2400" dirty="0"/>
              <a:t>لهذه السياسة. و</a:t>
            </a:r>
            <a:r>
              <a:rPr lang="ar-YE" sz="2400" dirty="0"/>
              <a:t>أن تسد </a:t>
            </a:r>
            <a:r>
              <a:rPr lang="ar-JO" sz="2400" dirty="0"/>
              <a:t>الفجوة</a:t>
            </a:r>
            <a:r>
              <a:rPr lang="ar-YE" sz="2400" dirty="0"/>
              <a:t> بين </a:t>
            </a:r>
            <a:r>
              <a:rPr lang="ar-JO" sz="2400" dirty="0"/>
              <a:t>محللي السياسات وصانعيها وبين المستفيدين منها وتقنعهم بأهميتها في تحقيق أهداف التعليم والتنمية الشاملة.</a:t>
            </a:r>
            <a:endParaRPr lang="ar-YE" sz="2400" b="0" i="0" u="none" strike="noStrike" baseline="0" dirty="0"/>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25108">
        <p14:prism isInverted="1"/>
      </p:transition>
    </mc:Choice>
    <mc:Fallback xmlns="">
      <p:transition spd="slow" advTm="1251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الثامنة</a:t>
            </a:r>
            <a:endParaRPr lang="en-US" sz="3200" dirty="0">
              <a:cs typeface="+mj-cs"/>
            </a:endParaRPr>
          </a:p>
        </p:txBody>
      </p:sp>
      <p:graphicFrame>
        <p:nvGraphicFramePr>
          <p:cNvPr id="2" name="Diagram 1">
            <a:extLst>
              <a:ext uri="{FF2B5EF4-FFF2-40B4-BE49-F238E27FC236}">
                <a16:creationId xmlns="" xmlns:a16="http://schemas.microsoft.com/office/drawing/2014/main" id="{8E3D88A7-D939-593C-3A0D-1833DA5F82D1}"/>
              </a:ext>
            </a:extLst>
          </p:cNvPr>
          <p:cNvGraphicFramePr/>
          <p:nvPr/>
        </p:nvGraphicFramePr>
        <p:xfrm>
          <a:off x="2659453" y="2116718"/>
          <a:ext cx="8128000" cy="3885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1373170"/>
      </p:ext>
    </p:extLst>
  </p:cSld>
  <p:clrMapOvr>
    <a:masterClrMapping/>
  </p:clrMapOvr>
  <mc:AlternateContent xmlns:mc="http://schemas.openxmlformats.org/markup-compatibility/2006" xmlns:p14="http://schemas.microsoft.com/office/powerpoint/2010/main">
    <mc:Choice Requires="p14">
      <p:transition spd="slow" p14:dur="1600" advTm="77654">
        <p14:prism isInverted="1"/>
      </p:transition>
    </mc:Choice>
    <mc:Fallback xmlns="">
      <p:transition spd="slow" advTm="776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C9CF143-F92C-63B3-D63E-FC85245276B6}"/>
              </a:ext>
            </a:extLst>
          </p:cNvPr>
          <p:cNvSpPr txBox="1"/>
          <p:nvPr/>
        </p:nvSpPr>
        <p:spPr>
          <a:xfrm>
            <a:off x="929390" y="1880142"/>
            <a:ext cx="10523095" cy="6138475"/>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JO" sz="2000" dirty="0"/>
              <a:t>حمود، محمد (2021).</a:t>
            </a:r>
            <a:r>
              <a:rPr lang="ar-JO" sz="2000" b="1" dirty="0"/>
              <a:t>تحليل </a:t>
            </a:r>
            <a:r>
              <a:rPr lang="ar-YE" sz="2000" b="1" dirty="0"/>
              <a:t>السياسات العامة وصفات ومهارات </a:t>
            </a:r>
            <a:r>
              <a:rPr lang="ar-JO" sz="2000" b="1" dirty="0"/>
              <a:t>المحلل</a:t>
            </a:r>
            <a:r>
              <a:rPr lang="ar-YE" sz="2000" b="1" dirty="0"/>
              <a:t> السياسي الناجح</a:t>
            </a:r>
            <a:r>
              <a:rPr lang="ar-JO" sz="2000" dirty="0"/>
              <a:t>،م</a:t>
            </a:r>
            <a:r>
              <a:rPr lang="ar-YE" sz="2000" dirty="0"/>
              <a:t>جلة كلية القانون للعلوم القانونية والسياسية/المجلد </a:t>
            </a:r>
            <a:r>
              <a:rPr lang="ar-JO" sz="2000" dirty="0"/>
              <a:t>(10)</a:t>
            </a:r>
            <a:r>
              <a:rPr lang="ar-YE" sz="2000" dirty="0"/>
              <a:t>العدد </a:t>
            </a:r>
            <a:r>
              <a:rPr lang="ar-JO" sz="2000" dirty="0"/>
              <a:t>37.</a:t>
            </a:r>
          </a:p>
          <a:p>
            <a:pPr marL="233680" marR="0" indent="-270510" algn="just" rtl="1">
              <a:lnSpc>
                <a:spcPct val="150000"/>
              </a:lnSpc>
              <a:spcBef>
                <a:spcPts val="0"/>
              </a:spcBef>
              <a:spcAft>
                <a:spcPts val="800"/>
              </a:spcAft>
            </a:pPr>
            <a:r>
              <a:rPr lang="ar-JO" sz="2000" dirty="0"/>
              <a:t>تلخيص كتاب تحليل السياسات التربوية وتخطيط التعليم . إشراف نجاة الصائغ</a:t>
            </a:r>
          </a:p>
          <a:p>
            <a:pPr marL="233680" marR="0" indent="-270510" rtl="1">
              <a:lnSpc>
                <a:spcPct val="150000"/>
              </a:lnSpc>
              <a:spcBef>
                <a:spcPts val="0"/>
              </a:spcBef>
              <a:spcAft>
                <a:spcPts val="800"/>
              </a:spcAft>
            </a:pPr>
            <a:r>
              <a:rPr lang="en-US" sz="2000" dirty="0">
                <a:hlinkClick r:id="rId3"/>
              </a:rPr>
              <a:t>https://abeerwasblogger.blogspot.com/2016/11/blog-post_27.html</a:t>
            </a:r>
            <a:endParaRPr lang="ar-JO" sz="2000" dirty="0"/>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المهدي، مجدي صلاح، (2019). </a:t>
            </a:r>
            <a:r>
              <a:rPr lang="ar-SA"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مناهج البحث التربوي ط1، </a:t>
            </a:r>
            <a:r>
              <a:rPr lang="ar-SA" sz="1800" dirty="0">
                <a:effectLst/>
                <a:latin typeface="Calibri" panose="020F0502020204030204" pitchFamily="34" charset="0"/>
                <a:ea typeface="Calibri" panose="020F0502020204030204" pitchFamily="34" charset="0"/>
                <a:cs typeface="Times New Roman" panose="02020603050405020304" pitchFamily="18" charset="0"/>
              </a:rPr>
              <a:t>دار الفكر العربي، القاهرة: مصر.</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النعيمي، محمد، والبياتي، عبدالجبار، وخليفة، غازي، ( 2014). </a:t>
            </a:r>
            <a:r>
              <a:rPr lang="ar-SA" sz="1800" b="1" dirty="0">
                <a:effectLst/>
                <a:latin typeface="Calibri" panose="020F0502020204030204" pitchFamily="34" charset="0"/>
                <a:ea typeface="Calibri" panose="020F0502020204030204" pitchFamily="34" charset="0"/>
                <a:cs typeface="Times New Roman" panose="02020603050405020304" pitchFamily="18" charset="0"/>
              </a:rPr>
              <a:t>طرق ومناهج البحث العلمي</a:t>
            </a:r>
            <a:r>
              <a:rPr lang="ar-SA" sz="1800" dirty="0">
                <a:effectLst/>
                <a:latin typeface="Calibri" panose="020F0502020204030204" pitchFamily="34" charset="0"/>
                <a:ea typeface="Calibri" panose="020F0502020204030204" pitchFamily="34" charset="0"/>
                <a:cs typeface="Times New Roman" panose="02020603050405020304" pitchFamily="18" charset="0"/>
              </a:rPr>
              <a:t>.الوراق للنشر والتوزيع: عمان، الأردن.</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Times New Roman" panose="02020603050405020304" pitchFamily="18" charset="0"/>
              <a:buChar char="-"/>
              <a:tabLst>
                <a:tab pos="228600" algn="r"/>
              </a:tabLst>
            </a:pPr>
            <a:r>
              <a:rPr lang="ar-SA" sz="1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محمد، طارق (2020). تعريف العلم. تم الاسترجاع 10/7/2023</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indent="-114300" algn="just" rtl="1">
              <a:lnSpc>
                <a:spcPct val="150000"/>
              </a:lnSpc>
              <a:spcBef>
                <a:spcPts val="0"/>
              </a:spcBef>
              <a:spcAft>
                <a:spcPts val="800"/>
              </a:spcAft>
              <a:tabLst>
                <a:tab pos="228600" algn="r"/>
              </a:tabLst>
            </a:pPr>
            <a:r>
              <a:rPr lang="en-US" sz="18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4"/>
              </a:rPr>
              <a:t>https://mawdoo3.com/%D8%AA%D8%B9%D8%B1%D9%8A%D9%81_%D8%A7%D9%84%D8%B9%D9%84%D9%85#cite_note-KLox4rynyp-4</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33680" marR="0" indent="-270510" rtl="1">
              <a:lnSpc>
                <a:spcPct val="150000"/>
              </a:lnSpc>
              <a:spcBef>
                <a:spcPts val="0"/>
              </a:spcBef>
              <a:spcAft>
                <a:spcPts val="800"/>
              </a:spcAft>
            </a:pPr>
            <a:endParaRPr lang="ar-JO" sz="2000" dirty="0"/>
          </a:p>
          <a:p>
            <a:pPr marL="233680" marR="0" indent="-270510" algn="just" rtl="1">
              <a:lnSpc>
                <a:spcPct val="150000"/>
              </a:lnSpc>
              <a:spcBef>
                <a:spcPts val="0"/>
              </a:spcBef>
              <a:spcAft>
                <a:spcPts val="800"/>
              </a:spcAft>
            </a:pP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sp>
        <p:nvSpPr>
          <p:cNvPr id="10" name="AutoShape 3">
            <a:extLst>
              <a:ext uri="{FF2B5EF4-FFF2-40B4-BE49-F238E27FC236}">
                <a16:creationId xmlns=""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59202">
        <p14:prism isInverted="1"/>
      </p:transition>
    </mc:Choice>
    <mc:Fallback xmlns="">
      <p:transition spd="slow" advTm="592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C9CF143-F92C-63B3-D63E-FC85245276B6}"/>
              </a:ext>
            </a:extLst>
          </p:cNvPr>
          <p:cNvSpPr txBox="1"/>
          <p:nvPr/>
        </p:nvSpPr>
        <p:spPr>
          <a:xfrm>
            <a:off x="929390" y="1880142"/>
            <a:ext cx="10523095" cy="3181512"/>
          </a:xfrm>
          <a:prstGeom prst="rect">
            <a:avLst/>
          </a:prstGeom>
          <a:noFill/>
        </p:spPr>
        <p:txBody>
          <a:bodyPr wrap="square" rtlCol="0">
            <a:spAutoFit/>
          </a:bodyPr>
          <a:lstStyle/>
          <a:p>
            <a:pPr marL="0" marR="0" algn="just" rtl="1">
              <a:lnSpc>
                <a:spcPct val="107000"/>
              </a:lnSpc>
              <a:spcBef>
                <a:spcPts val="0"/>
              </a:spcBef>
              <a:spcAft>
                <a:spcPts val="0"/>
              </a:spcAft>
            </a:pPr>
            <a:r>
              <a:rPr lang="ar-SA" sz="1800" b="1"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خصائص البحث العلمي  ( أكاديمية </a:t>
            </a:r>
            <a:r>
              <a:rPr lang="en-US" sz="18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BTS </a:t>
            </a:r>
            <a:r>
              <a:rPr lang="ar-JO" sz="1800" b="1" dirty="0">
                <a:solidFill>
                  <a:srgbClr val="222222"/>
                </a:solidFill>
                <a:effectLst/>
                <a:latin typeface="Calibri" panose="020F0502020204030204" pitchFamily="34" charset="0"/>
                <a:ea typeface="Times New Roman" panose="02020603050405020304" pitchFamily="18" charset="0"/>
                <a:cs typeface="Arial" panose="020B0604020202020204" pitchFamily="34" charset="0"/>
              </a:rPr>
              <a:t>) 13/2/22 استرجع بتاريخ 30/7/2023</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rtl="1">
              <a:lnSpc>
                <a:spcPct val="107000"/>
              </a:lnSpc>
              <a:spcBef>
                <a:spcPts val="0"/>
              </a:spcBef>
              <a:spcAft>
                <a:spcPts val="0"/>
              </a:spcAft>
            </a:pPr>
            <a:r>
              <a:rPr lang="en-US" sz="18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3"/>
              </a:rPr>
              <a:t>https://bts-academy.com/blog_det.php?page=1878&amp;title</a:t>
            </a:r>
            <a:endParaRPr lang="ar-JO" sz="18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algn="r" rtl="1">
              <a:lnSpc>
                <a:spcPct val="150000"/>
              </a:lnSpc>
              <a:spcBef>
                <a:spcPts val="0"/>
              </a:spcBef>
              <a:spcAft>
                <a:spcPts val="800"/>
              </a:spcAft>
              <a:tabLst>
                <a:tab pos="228600" algn="r"/>
              </a:tabLs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r"/>
            <a:r>
              <a:rPr lang="ar-SA" sz="1800" dirty="0">
                <a:effectLst/>
                <a:ea typeface="Calibri" panose="020F0502020204030204" pitchFamily="34" charset="0"/>
                <a:cs typeface="Times New Roman" panose="02020603050405020304" pitchFamily="18" charset="0"/>
              </a:rPr>
              <a:t>المهدي، مجدي صلاح، (2019). </a:t>
            </a:r>
            <a:r>
              <a:rPr lang="ar-SA" sz="1800" b="1" dirty="0">
                <a:solidFill>
                  <a:srgbClr val="000000"/>
                </a:solidFill>
                <a:effectLst/>
                <a:ea typeface="Times New Roman" panose="02020603050405020304" pitchFamily="18" charset="0"/>
                <a:cs typeface="Times New Roman" panose="02020603050405020304" pitchFamily="18" charset="0"/>
              </a:rPr>
              <a:t>مناهج البحث التربوي ط1، </a:t>
            </a:r>
            <a:r>
              <a:rPr lang="ar-SA" sz="1800" dirty="0">
                <a:effectLst/>
                <a:ea typeface="Calibri" panose="020F0502020204030204" pitchFamily="34" charset="0"/>
                <a:cs typeface="Times New Roman" panose="02020603050405020304" pitchFamily="18" charset="0"/>
              </a:rPr>
              <a:t>دار الفكر العربي، القاهرة: مصر</a:t>
            </a:r>
            <a:endParaRPr lang="ar-JO" sz="1800" dirty="0">
              <a:effectLst/>
              <a:ea typeface="Calibri" panose="020F0502020204030204" pitchFamily="34" charset="0"/>
              <a:cs typeface="Times New Roman" panose="02020603050405020304" pitchFamily="18" charset="0"/>
            </a:endParaRPr>
          </a:p>
          <a:p>
            <a:pPr algn="r"/>
            <a:endParaRPr lang="ar-JO" dirty="0">
              <a:cs typeface="Times New Roman" panose="02020603050405020304" pitchFamily="18" charset="0"/>
            </a:endParaRPr>
          </a:p>
          <a:p>
            <a:pPr algn="r"/>
            <a:r>
              <a:rPr lang="ar-SA" sz="1800" dirty="0">
                <a:effectLst/>
                <a:latin typeface="Calibri" panose="020F0502020204030204" pitchFamily="34" charset="0"/>
                <a:ea typeface="Calibri" panose="020F0502020204030204" pitchFamily="34" charset="0"/>
                <a:cs typeface="Times New Roman" panose="02020603050405020304" pitchFamily="18" charset="0"/>
              </a:rPr>
              <a:t>النعيمي، محمد، والبياتي، عبدالجبار، وخليفة، غازي، ( 2014). </a:t>
            </a:r>
            <a:r>
              <a:rPr lang="ar-SA" sz="1800" b="1" dirty="0">
                <a:effectLst/>
                <a:latin typeface="Calibri" panose="020F0502020204030204" pitchFamily="34" charset="0"/>
                <a:ea typeface="Calibri" panose="020F0502020204030204" pitchFamily="34" charset="0"/>
                <a:cs typeface="Times New Roman" panose="02020603050405020304" pitchFamily="18" charset="0"/>
              </a:rPr>
              <a:t>طرق ومناهج البحث العلمي</a:t>
            </a:r>
            <a:r>
              <a:rPr lang="ar-SA" sz="1800" dirty="0">
                <a:effectLst/>
                <a:latin typeface="Calibri" panose="020F0502020204030204" pitchFamily="34" charset="0"/>
                <a:ea typeface="Calibri" panose="020F0502020204030204" pitchFamily="34" charset="0"/>
                <a:cs typeface="Times New Roman" panose="02020603050405020304" pitchFamily="18" charset="0"/>
              </a:rPr>
              <a:t>.الوراق للنشر والتوزيع: عمان، الأردن.</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r"/>
            <a:endParaRPr lang="ar-JO" sz="2000" dirty="0"/>
          </a:p>
          <a:p>
            <a:pPr marL="233680" marR="0" indent="-270510" algn="just" rtl="1">
              <a:lnSpc>
                <a:spcPct val="150000"/>
              </a:lnSpc>
              <a:spcBef>
                <a:spcPts val="0"/>
              </a:spcBef>
              <a:spcAft>
                <a:spcPts val="800"/>
              </a:spcAft>
            </a:pP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sp>
        <p:nvSpPr>
          <p:cNvPr id="10" name="AutoShape 3">
            <a:extLst>
              <a:ext uri="{FF2B5EF4-FFF2-40B4-BE49-F238E27FC236}">
                <a16:creationId xmlns=""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39487">
        <p14:prism isInverted="1"/>
      </p:transition>
    </mc:Choice>
    <mc:Fallback xmlns="">
      <p:transition spd="slow" advTm="394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 xmlns:a16="http://schemas.microsoft.com/office/drawing/2014/main" id="{121B20AF-04F0-22A2-15B6-B1C1AE520C9F}"/>
              </a:ext>
            </a:extLst>
          </p:cNvPr>
          <p:cNvSpPr/>
          <p:nvPr/>
        </p:nvSpPr>
        <p:spPr>
          <a:xfrm>
            <a:off x="549691" y="1526521"/>
            <a:ext cx="11116283" cy="4318052"/>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 xmlns:a16="http://schemas.microsoft.com/office/drawing/2014/main" id="{E54443D3-5D2F-FA0A-5F54-4D82A22A0E2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54500">
        <p14:prism isInverted="1"/>
      </p:transition>
    </mc:Choice>
    <mc:Fallback xmlns="">
      <p:transition spd="slow" advTm="54500">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6666</TotalTime>
  <Words>3610</Words>
  <Application>Microsoft Office PowerPoint</Application>
  <PresentationFormat>Widescreen</PresentationFormat>
  <Paragraphs>376</Paragraphs>
  <Slides>39</Slides>
  <Notes>6</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39</vt:i4>
      </vt:variant>
    </vt:vector>
  </HeadingPairs>
  <TitlesOfParts>
    <vt:vector size="56" baseType="lpstr">
      <vt:lpstr>Aldhabi</vt:lpstr>
      <vt:lpstr>Arabic Typesetting</vt:lpstr>
      <vt:lpstr>Arial</vt:lpstr>
      <vt:lpstr>Arial-BoldMT</vt:lpstr>
      <vt:lpstr>Calibri</vt:lpstr>
      <vt:lpstr>Calibri Light</vt:lpstr>
      <vt:lpstr>DroidArabicKufi-Regular</vt:lpstr>
      <vt:lpstr>Dubai</vt:lpstr>
      <vt:lpstr>Roboto Light</vt:lpstr>
      <vt:lpstr>Rockwell Condensed</vt:lpstr>
      <vt:lpstr>Simplified Arabic</vt:lpstr>
      <vt:lpstr>Times New Roman</vt:lpstr>
      <vt:lpstr>Traditional Arabic</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Supervisor04</cp:lastModifiedBy>
  <cp:revision>951</cp:revision>
  <dcterms:created xsi:type="dcterms:W3CDTF">2023-04-29T09:08:23Z</dcterms:created>
  <dcterms:modified xsi:type="dcterms:W3CDTF">2023-11-22T07:22:18Z</dcterms:modified>
</cp:coreProperties>
</file>