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6" r:id="rId6"/>
    <p:sldId id="587" r:id="rId7"/>
    <p:sldId id="557" r:id="rId8"/>
    <p:sldId id="558" r:id="rId9"/>
    <p:sldId id="559" r:id="rId10"/>
    <p:sldId id="560" r:id="rId11"/>
    <p:sldId id="561" r:id="rId12"/>
    <p:sldId id="562" r:id="rId13"/>
    <p:sldId id="563" r:id="rId14"/>
    <p:sldId id="564" r:id="rId15"/>
    <p:sldId id="565" r:id="rId16"/>
    <p:sldId id="588" r:id="rId17"/>
    <p:sldId id="262" r:id="rId18"/>
    <p:sldId id="566" r:id="rId19"/>
    <p:sldId id="567" r:id="rId20"/>
    <p:sldId id="568" r:id="rId21"/>
    <p:sldId id="569" r:id="rId22"/>
    <p:sldId id="570" r:id="rId23"/>
    <p:sldId id="571" r:id="rId24"/>
    <p:sldId id="589" r:id="rId25"/>
    <p:sldId id="573" r:id="rId26"/>
    <p:sldId id="483" r:id="rId27"/>
    <p:sldId id="574" r:id="rId28"/>
    <p:sldId id="575" r:id="rId29"/>
    <p:sldId id="576" r:id="rId30"/>
    <p:sldId id="577" r:id="rId31"/>
    <p:sldId id="578" r:id="rId32"/>
    <p:sldId id="534" r:id="rId33"/>
    <p:sldId id="579" r:id="rId34"/>
    <p:sldId id="580" r:id="rId35"/>
    <p:sldId id="581" r:id="rId36"/>
    <p:sldId id="538" r:id="rId37"/>
    <p:sldId id="582" r:id="rId38"/>
    <p:sldId id="583" r:id="rId39"/>
    <p:sldId id="584" r:id="rId40"/>
    <p:sldId id="542" r:id="rId41"/>
    <p:sldId id="585" r:id="rId42"/>
    <p:sldId id="586" r:id="rId43"/>
    <p:sldId id="30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87"/>
            <p14:sldId id="557"/>
            <p14:sldId id="558"/>
            <p14:sldId id="559"/>
            <p14:sldId id="560"/>
            <p14:sldId id="561"/>
            <p14:sldId id="562"/>
            <p14:sldId id="563"/>
            <p14:sldId id="564"/>
            <p14:sldId id="565"/>
            <p14:sldId id="588"/>
            <p14:sldId id="262"/>
            <p14:sldId id="566"/>
            <p14:sldId id="567"/>
            <p14:sldId id="568"/>
            <p14:sldId id="569"/>
            <p14:sldId id="570"/>
            <p14:sldId id="571"/>
            <p14:sldId id="589"/>
            <p14:sldId id="573"/>
            <p14:sldId id="483"/>
            <p14:sldId id="574"/>
            <p14:sldId id="575"/>
            <p14:sldId id="576"/>
            <p14:sldId id="577"/>
            <p14:sldId id="578"/>
            <p14:sldId id="534"/>
            <p14:sldId id="579"/>
            <p14:sldId id="580"/>
            <p14:sldId id="581"/>
            <p14:sldId id="538"/>
            <p14:sldId id="582"/>
            <p14:sldId id="583"/>
            <p14:sldId id="584"/>
            <p14:sldId id="542"/>
            <p14:sldId id="585"/>
            <p14:sldId id="586"/>
            <p14:sldId id="30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43"/>
  </p:normalViewPr>
  <p:slideViewPr>
    <p:cSldViewPr snapToGrid="0">
      <p:cViewPr>
        <p:scale>
          <a:sx n="85" d="100"/>
          <a:sy n="85" d="100"/>
        </p:scale>
        <p:origin x="1496" y="8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1/27/25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598443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063583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834391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002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1/27/25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5.jpeg"/><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6.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7.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8.jpe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9.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0.jpe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1.jpe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2.jpeg"/><Relationship Id="rId9"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3.jpe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4.jpe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25.jpeg"/><Relationship Id="rId9" Type="http://schemas.openxmlformats.org/officeDocument/2006/relationships/image" Target="../media/image8.pn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26.jpe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4545346"/>
            <a:ext cx="5666282" cy="137962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Medium" pitchFamily="2" charset="-78"/>
                <a:cs typeface="Alexandria Medium" pitchFamily="2" charset="-78"/>
              </a:rPr>
              <a:t>DGM 113</a:t>
            </a:r>
          </a:p>
          <a:p>
            <a:pPr algn="ctr"/>
            <a:r>
              <a:rPr lang="en-US" sz="2400" dirty="0">
                <a:solidFill>
                  <a:schemeClr val="bg1"/>
                </a:solidFill>
                <a:latin typeface="Alexandria Medium" pitchFamily="2" charset="-78"/>
                <a:cs typeface="Alexandria Medium" pitchFamily="2" charset="-78"/>
              </a:rPr>
              <a:t>Lecture 9: </a:t>
            </a:r>
            <a:r>
              <a:rPr lang="ar-SA" sz="2400" dirty="0">
                <a:solidFill>
                  <a:schemeClr val="bg1"/>
                </a:solidFill>
                <a:latin typeface="Alexandria" pitchFamily="2" charset="-78"/>
                <a:cs typeface="Alexandria" pitchFamily="2" charset="-78"/>
              </a:rPr>
              <a:t>الموجات الكهرومغناطيسية</a:t>
            </a:r>
            <a:endParaRPr lang="en-US" sz="2400" dirty="0">
              <a:solidFill>
                <a:schemeClr val="bg1"/>
              </a:solidFill>
              <a:latin typeface="Alexandria" pitchFamily="2" charset="-78"/>
              <a:cs typeface="Alexandria" pitchFamily="2" charset="-78"/>
            </a:endParaRPr>
          </a:p>
          <a:p>
            <a:pPr algn="ctr"/>
            <a:r>
              <a:rPr lang="ar-SA" sz="2400" dirty="0">
                <a:solidFill>
                  <a:schemeClr val="bg1"/>
                </a:solidFill>
                <a:latin typeface="Alexandria" pitchFamily="2" charset="-78"/>
                <a:cs typeface="Alexandria" pitchFamily="2" charset="-78"/>
              </a:rPr>
              <a:t>والهاتف المحمول</a:t>
            </a:r>
            <a:endParaRPr lang="en-US" sz="2400" dirty="0">
              <a:solidFill>
                <a:schemeClr val="bg1"/>
              </a:solidFill>
              <a:latin typeface="Alexandria" pitchFamily="2" charset="-78"/>
              <a:cs typeface="Alexandria"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Audio Recording Jan 28, 2025 at 10:55:56 AM">
            <a:hlinkClick r:id="" action="ppaction://media"/>
            <a:extLst>
              <a:ext uri="{FF2B5EF4-FFF2-40B4-BE49-F238E27FC236}">
                <a16:creationId xmlns:a16="http://schemas.microsoft.com/office/drawing/2014/main" id="{FFA3CA98-2B8C-8A85-FC48-93947C8D188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974350" y="5680869"/>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5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595779" y="600294"/>
            <a:ext cx="315983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محتويات المحاضرة</a:t>
            </a:r>
            <a:endParaRPr lang="en-US" sz="2800" dirty="0">
              <a:solidFill>
                <a:srgbClr val="FF9518"/>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314010" y="2354613"/>
            <a:ext cx="11563980" cy="2204193"/>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pitchFamily="2" charset="-78"/>
                <a:cs typeface="Alexandria" pitchFamily="2" charset="-78"/>
              </a:rPr>
              <a:t>الموجات الكهرومغناطيسية</a:t>
            </a:r>
          </a:p>
          <a:p>
            <a:pPr marL="457200" indent="-457200" algn="just" rtl="1">
              <a:lnSpc>
                <a:spcPct val="200000"/>
              </a:lnSpc>
              <a:buFont typeface="Arial" panose="020B0604020202020204" pitchFamily="34" charset="0"/>
              <a:buChar char="•"/>
            </a:pPr>
            <a:r>
              <a:rPr lang="ar-SA" sz="2400" dirty="0">
                <a:latin typeface="Alexandria" pitchFamily="2" charset="-78"/>
                <a:cs typeface="Alexandria" pitchFamily="2" charset="-78"/>
              </a:rPr>
              <a:t>الهواتف المحمولة</a:t>
            </a:r>
          </a:p>
          <a:p>
            <a:pPr marL="457200" indent="-457200" algn="just" rtl="1">
              <a:lnSpc>
                <a:spcPct val="200000"/>
              </a:lnSpc>
              <a:buFont typeface="Arial" panose="020B0604020202020204" pitchFamily="34" charset="0"/>
              <a:buChar char="•"/>
            </a:pPr>
            <a:r>
              <a:rPr lang="ar-SA" sz="2400" dirty="0">
                <a:latin typeface="Alexandria" pitchFamily="2" charset="-78"/>
                <a:cs typeface="Alexandria" pitchFamily="2" charset="-78"/>
              </a:rPr>
              <a:t>مكونات الهاتف المحمول</a:t>
            </a:r>
          </a:p>
        </p:txBody>
      </p:sp>
      <p:pic>
        <p:nvPicPr>
          <p:cNvPr id="10" name="Audio Recording Mar 31, 2023 at 12:30:32 AM" descr="Audio Recording Mar 31, 2023 at 12:30:32 AM">
            <a:hlinkClick r:id="" action="ppaction://media"/>
            <a:extLst>
              <a:ext uri="{FF2B5EF4-FFF2-40B4-BE49-F238E27FC236}">
                <a16:creationId xmlns:a16="http://schemas.microsoft.com/office/drawing/2014/main" id="{9043D733-5171-1141-A4C6-6151A127378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C7BEC24E-A8DE-BBB8-368B-7CB76E0CCC5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5628334" y="4508444"/>
            <a:ext cx="5428089"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الموجات الكهرومغناطيسية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31, 2023 at 12:31:35 AM" descr="Audio Recording Mar 31, 2023 at 12:31:35 AM">
            <a:hlinkClick r:id="" action="ppaction://media"/>
            <a:extLst>
              <a:ext uri="{FF2B5EF4-FFF2-40B4-BE49-F238E27FC236}">
                <a16:creationId xmlns:a16="http://schemas.microsoft.com/office/drawing/2014/main" id="{A93F504C-EEDC-12DA-B524-1300B5BCF0F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5876242"/>
            <a:ext cx="812800" cy="812800"/>
          </a:xfrm>
          <a:prstGeom prst="rect">
            <a:avLst/>
          </a:prstGeom>
        </p:spPr>
      </p:pic>
    </p:spTree>
    <p:extLst>
      <p:ext uri="{BB962C8B-B14F-4D97-AF65-F5344CB8AC3E}">
        <p14:creationId xmlns:p14="http://schemas.microsoft.com/office/powerpoint/2010/main" val="133287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9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559005" y="589790"/>
            <a:ext cx="5644495"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ما هي الموجات الكهرومغناطيسية</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723458" y="1705588"/>
            <a:ext cx="11087654" cy="4197175"/>
          </a:xfrm>
          <a:prstGeom prst="rect">
            <a:avLst/>
          </a:prstGeom>
          <a:noFill/>
        </p:spPr>
        <p:txBody>
          <a:bodyPr wrap="square" rtlCol="0">
            <a:spAutoFit/>
          </a:bodyPr>
          <a:lstStyle/>
          <a:p>
            <a:pPr algn="just" rtl="1">
              <a:lnSpc>
                <a:spcPct val="150000"/>
              </a:lnSpc>
            </a:pPr>
            <a:r>
              <a:rPr lang="ar-EG" sz="2000" dirty="0">
                <a:solidFill>
                  <a:srgbClr val="2C2F34"/>
                </a:solidFill>
                <a:effectLst/>
                <a:latin typeface="Alexandria" pitchFamily="2" charset="-78"/>
                <a:cs typeface="Alexandria" pitchFamily="2" charset="-78"/>
              </a:rPr>
              <a:t>الموجات الكهرومغناطيسية أو الطيف الكهرومغناطيسي أو الأشعة الكهرومغناطيسية كلها مسميات تحمل نفس المعني وحين التحدث عن جزء خاص من هذه الأشعة الكهرومغناطيسية ونعطيها اسم مميز مثل الضوء المرئي والميكروويف و</a:t>
            </a:r>
            <a:r>
              <a:rPr lang="ar-SA" sz="2000" dirty="0" err="1">
                <a:solidFill>
                  <a:srgbClr val="2C2F34"/>
                </a:solidFill>
                <a:latin typeface="Alexandria" pitchFamily="2" charset="-78"/>
                <a:cs typeface="Alexandria" pitchFamily="2" charset="-78"/>
              </a:rPr>
              <a:t>أ</a:t>
            </a:r>
            <a:r>
              <a:rPr lang="ar-EG" sz="2000" dirty="0">
                <a:solidFill>
                  <a:srgbClr val="2C2F34"/>
                </a:solidFill>
                <a:effectLst/>
                <a:latin typeface="Alexandria" pitchFamily="2" charset="-78"/>
                <a:cs typeface="Alexandria" pitchFamily="2" charset="-78"/>
              </a:rPr>
              <a:t>شعة إكس وأشعة جاما وموجات التلفزيون والراديو فإن هذه التسمية الخاصة وضعت لتميز منطقة محددة من الطيف الكهرومغناطيسي فمثلاً نطلق اسم أشعة إكس على الاشعة التي لها طول موجي في حدود 1/10 انجستروم </a:t>
            </a:r>
            <a:r>
              <a:rPr lang="en-US" sz="2000" dirty="0" err="1">
                <a:solidFill>
                  <a:srgbClr val="2C2F34"/>
                </a:solidFill>
                <a:effectLst/>
                <a:latin typeface="Alexandria" pitchFamily="2" charset="-78"/>
                <a:cs typeface="Alexandria" pitchFamily="2" charset="-78"/>
              </a:rPr>
              <a:t>Angestrom</a:t>
            </a:r>
            <a:r>
              <a:rPr lang="ar-EG" sz="2000" dirty="0">
                <a:solidFill>
                  <a:srgbClr val="2C2F34"/>
                </a:solidFill>
                <a:effectLst/>
                <a:latin typeface="Alexandria" pitchFamily="2" charset="-78"/>
                <a:cs typeface="Alexandria" pitchFamily="2" charset="-78"/>
              </a:rPr>
              <a:t> (وحدة قياس الطول في الأبعاد المتناهية في الصغر والانجستروم يساوي ١/١٠ مليار من المتر) وكذلك الحال في أشعة الراديو فهي كلها عبارة</a:t>
            </a:r>
            <a:r>
              <a:rPr lang="ar-SA" sz="2000" dirty="0">
                <a:solidFill>
                  <a:srgbClr val="2C2F34"/>
                </a:solidFill>
                <a:effectLst/>
                <a:latin typeface="Alexandria" pitchFamily="2" charset="-78"/>
                <a:cs typeface="Alexandria" pitchFamily="2" charset="-78"/>
              </a:rPr>
              <a:t> ع</a:t>
            </a:r>
            <a:r>
              <a:rPr lang="ar-SA" sz="2000" dirty="0">
                <a:solidFill>
                  <a:srgbClr val="2C2F34"/>
                </a:solidFill>
                <a:latin typeface="Alexandria" pitchFamily="2" charset="-78"/>
                <a:cs typeface="Alexandria" pitchFamily="2" charset="-78"/>
              </a:rPr>
              <a:t>ن </a:t>
            </a:r>
            <a:r>
              <a:rPr lang="ar-EG" sz="2000" dirty="0">
                <a:solidFill>
                  <a:srgbClr val="2C2F34"/>
                </a:solidFill>
                <a:effectLst/>
                <a:latin typeface="Alexandria" pitchFamily="2" charset="-78"/>
                <a:cs typeface="Alexandria" pitchFamily="2" charset="-78"/>
              </a:rPr>
              <a:t>أشعة الكهرومغناطيسية </a:t>
            </a:r>
            <a:r>
              <a:rPr lang="en-US" sz="2000" dirty="0">
                <a:solidFill>
                  <a:srgbClr val="2C2F34"/>
                </a:solidFill>
                <a:effectLst/>
                <a:latin typeface="Alexandria" pitchFamily="2" charset="-78"/>
                <a:cs typeface="Alexandria" pitchFamily="2" charset="-78"/>
              </a:rPr>
              <a:t>Electromagnetic Radiation </a:t>
            </a:r>
            <a:r>
              <a:rPr lang="ar-SA" sz="2000" dirty="0">
                <a:solidFill>
                  <a:srgbClr val="2C2F34"/>
                </a:solidFill>
                <a:effectLst/>
                <a:latin typeface="Alexandria" pitchFamily="2" charset="-78"/>
                <a:cs typeface="Alexandria" pitchFamily="2" charset="-78"/>
              </a:rPr>
              <a:t> </a:t>
            </a:r>
            <a:r>
              <a:rPr lang="ar-EG" sz="2000" dirty="0">
                <a:solidFill>
                  <a:srgbClr val="2C2F34"/>
                </a:solidFill>
                <a:effectLst/>
                <a:latin typeface="Alexandria" pitchFamily="2" charset="-78"/>
                <a:cs typeface="Alexandria" pitchFamily="2" charset="-78"/>
              </a:rPr>
              <a:t>وكلها لها نفس الخصائص ولكنها تختلف في الطول الموجي </a:t>
            </a:r>
            <a:r>
              <a:rPr lang="en-US" sz="2000" dirty="0">
                <a:solidFill>
                  <a:srgbClr val="2C2F34"/>
                </a:solidFill>
                <a:effectLst/>
                <a:latin typeface="Alexandria" pitchFamily="2" charset="-78"/>
                <a:cs typeface="Alexandria" pitchFamily="2" charset="-78"/>
              </a:rPr>
              <a:t>Wavelength</a:t>
            </a:r>
            <a:r>
              <a:rPr lang="ar-SA" sz="2000" dirty="0">
                <a:solidFill>
                  <a:srgbClr val="2C2F34"/>
                </a:solidFill>
                <a:effectLst/>
                <a:latin typeface="Alexandria" pitchFamily="2" charset="-78"/>
                <a:cs typeface="Alexandria" pitchFamily="2" charset="-78"/>
              </a:rPr>
              <a:t> </a:t>
            </a:r>
            <a:r>
              <a:rPr lang="en-US" sz="2000" dirty="0">
                <a:solidFill>
                  <a:srgbClr val="2C2F34"/>
                </a:solidFill>
                <a:effectLst/>
                <a:latin typeface="Alexandria" pitchFamily="2" charset="-78"/>
                <a:cs typeface="Alexandria" pitchFamily="2" charset="-78"/>
              </a:rPr>
              <a:t> </a:t>
            </a:r>
            <a:r>
              <a:rPr lang="ar-EG" sz="2000" dirty="0">
                <a:solidFill>
                  <a:srgbClr val="2C2F34"/>
                </a:solidFill>
                <a:effectLst/>
                <a:latin typeface="Alexandria" pitchFamily="2" charset="-78"/>
                <a:cs typeface="Alexandria" pitchFamily="2" charset="-78"/>
              </a:rPr>
              <a:t>أو التردد </a:t>
            </a:r>
            <a:r>
              <a:rPr lang="en-US" sz="2000" dirty="0">
                <a:solidFill>
                  <a:srgbClr val="2C2F34"/>
                </a:solidFill>
                <a:effectLst/>
                <a:latin typeface="Alexandria" pitchFamily="2" charset="-78"/>
                <a:cs typeface="Alexandria" pitchFamily="2" charset="-78"/>
              </a:rPr>
              <a:t>Frequency</a:t>
            </a:r>
            <a:endParaRPr lang="ar-EG" sz="2000" dirty="0">
              <a:solidFill>
                <a:srgbClr val="333333"/>
              </a:solidFill>
              <a:effectLst/>
              <a:latin typeface="Alexandria" pitchFamily="2" charset="-78"/>
              <a:cs typeface="Alexandria" pitchFamily="2" charset="-78"/>
            </a:endParaRPr>
          </a:p>
        </p:txBody>
      </p:sp>
      <p:pic>
        <p:nvPicPr>
          <p:cNvPr id="10" name="Audio Recording Mar 31, 2023 at 12:36:09 AM" descr="Audio Recording Mar 31, 2023 at 12:36:09 AM">
            <a:hlinkClick r:id="" action="ppaction://media"/>
            <a:extLst>
              <a:ext uri="{FF2B5EF4-FFF2-40B4-BE49-F238E27FC236}">
                <a16:creationId xmlns:a16="http://schemas.microsoft.com/office/drawing/2014/main" id="{1C631BA3-4629-284A-AE38-500F54FF678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8312" y="6154082"/>
            <a:ext cx="812800" cy="812800"/>
          </a:xfrm>
          <a:prstGeom prst="rect">
            <a:avLst/>
          </a:prstGeom>
        </p:spPr>
      </p:pic>
      <p:pic>
        <p:nvPicPr>
          <p:cNvPr id="11" name="Picture 10">
            <a:extLst>
              <a:ext uri="{FF2B5EF4-FFF2-40B4-BE49-F238E27FC236}">
                <a16:creationId xmlns:a16="http://schemas.microsoft.com/office/drawing/2014/main" id="{197743E1-6424-220D-06E5-67A4E60C91D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366573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6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732129" y="589790"/>
            <a:ext cx="5471371"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سرعة الموجات الكهرومغناطيسية</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391891" y="1877412"/>
            <a:ext cx="7361358" cy="3910109"/>
          </a:xfrm>
          <a:prstGeom prst="rect">
            <a:avLst/>
          </a:prstGeom>
          <a:noFill/>
        </p:spPr>
        <p:txBody>
          <a:bodyPr wrap="square" rtlCol="0">
            <a:spAutoFit/>
          </a:bodyPr>
          <a:lstStyle/>
          <a:p>
            <a:pPr algn="just" rtl="1">
              <a:lnSpc>
                <a:spcPct val="150000"/>
              </a:lnSpc>
            </a:pPr>
            <a:r>
              <a:rPr lang="ar-EG" sz="2400" dirty="0">
                <a:solidFill>
                  <a:srgbClr val="2C2F34"/>
                </a:solidFill>
                <a:effectLst/>
                <a:latin typeface="Alexandria" pitchFamily="2" charset="-78"/>
                <a:cs typeface="Alexandria" pitchFamily="2" charset="-78"/>
              </a:rPr>
              <a:t>الموجات الكهرومغناطيسية تنتشر في الفراغ بسرعة ثابتة هي سرعة الضوء وقيمتها</a:t>
            </a:r>
            <a:r>
              <a:rPr lang="en-US" sz="2400" dirty="0">
                <a:solidFill>
                  <a:srgbClr val="2C2F34"/>
                </a:solidFill>
                <a:effectLst/>
                <a:latin typeface="Alexandria" pitchFamily="2" charset="-78"/>
                <a:cs typeface="Alexandria" pitchFamily="2" charset="-78"/>
              </a:rPr>
              <a:t>k</a:t>
            </a:r>
            <a:r>
              <a:rPr lang="en-US" sz="2400" dirty="0">
                <a:solidFill>
                  <a:srgbClr val="2C2F34"/>
                </a:solidFill>
                <a:latin typeface="Alexandria" pitchFamily="2" charset="-78"/>
                <a:cs typeface="Alexandria" pitchFamily="2" charset="-78"/>
              </a:rPr>
              <a:t>m/s </a:t>
            </a:r>
            <a:r>
              <a:rPr lang="ar-EG" sz="2400" dirty="0">
                <a:solidFill>
                  <a:srgbClr val="2C2F34"/>
                </a:solidFill>
                <a:effectLst/>
                <a:latin typeface="Alexandria" pitchFamily="2" charset="-78"/>
                <a:cs typeface="Alexandria" pitchFamily="2" charset="-78"/>
              </a:rPr>
              <a:t> </a:t>
            </a:r>
            <a:r>
              <a:rPr lang="en-US" sz="2400" dirty="0">
                <a:solidFill>
                  <a:srgbClr val="2C2F34"/>
                </a:solidFill>
                <a:effectLst/>
                <a:latin typeface="Alexandria" pitchFamily="2" charset="-78"/>
                <a:cs typeface="Alexandria" pitchFamily="2" charset="-78"/>
              </a:rPr>
              <a:t>300,000</a:t>
            </a:r>
            <a:r>
              <a:rPr lang="ar-EG" sz="2400" dirty="0">
                <a:solidFill>
                  <a:srgbClr val="2C2F34"/>
                </a:solidFill>
                <a:effectLst/>
                <a:latin typeface="Alexandria" pitchFamily="2" charset="-78"/>
                <a:cs typeface="Alexandria" pitchFamily="2" charset="-78"/>
              </a:rPr>
              <a:t> وهي سرعة كبيرة جداً بدليل ان الاشعة الكهرومغناطيسية تستطيع ان تلف محيط الكرة الارضية 7 مرات بمجرد ان تنتهي من نطق كلمة واحد</a:t>
            </a:r>
            <a:r>
              <a:rPr lang="ar-SA" sz="2400" dirty="0" err="1">
                <a:solidFill>
                  <a:srgbClr val="2C2F34"/>
                </a:solidFill>
                <a:latin typeface="Alexandria" pitchFamily="2" charset="-78"/>
                <a:cs typeface="Alexandria" pitchFamily="2" charset="-78"/>
              </a:rPr>
              <a:t>ة</a:t>
            </a:r>
            <a:r>
              <a:rPr lang="ar-EG" sz="2400" dirty="0">
                <a:solidFill>
                  <a:srgbClr val="2C2F34"/>
                </a:solidFill>
                <a:effectLst/>
                <a:latin typeface="Alexandria" pitchFamily="2" charset="-78"/>
                <a:cs typeface="Alexandria" pitchFamily="2" charset="-78"/>
              </a:rPr>
              <a:t>. وتنتقل هذه الاشعة في الفراغ وتنقل الطاقة من المصدر </a:t>
            </a:r>
            <a:r>
              <a:rPr lang="en-US" sz="2400" dirty="0">
                <a:solidFill>
                  <a:srgbClr val="2C2F34"/>
                </a:solidFill>
                <a:effectLst/>
                <a:latin typeface="Alexandria" pitchFamily="2" charset="-78"/>
                <a:cs typeface="Alexandria" pitchFamily="2" charset="-78"/>
              </a:rPr>
              <a:t>Source </a:t>
            </a:r>
            <a:r>
              <a:rPr lang="ar-SA" sz="2400" dirty="0">
                <a:solidFill>
                  <a:srgbClr val="2C2F34"/>
                </a:solidFill>
                <a:effectLst/>
                <a:latin typeface="Alexandria" pitchFamily="2" charset="-78"/>
                <a:cs typeface="Alexandria" pitchFamily="2" charset="-78"/>
              </a:rPr>
              <a:t> </a:t>
            </a:r>
            <a:r>
              <a:rPr lang="ar-EG" sz="2400" dirty="0">
                <a:solidFill>
                  <a:srgbClr val="2C2F34"/>
                </a:solidFill>
                <a:effectLst/>
                <a:latin typeface="Alexandria" pitchFamily="2" charset="-78"/>
                <a:cs typeface="Alexandria" pitchFamily="2" charset="-78"/>
              </a:rPr>
              <a:t>إلى المستقبل </a:t>
            </a:r>
            <a:r>
              <a:rPr lang="en-US" sz="2400" dirty="0">
                <a:solidFill>
                  <a:srgbClr val="2C2F34"/>
                </a:solidFill>
                <a:effectLst/>
                <a:latin typeface="Alexandria" pitchFamily="2" charset="-78"/>
                <a:cs typeface="Alexandria" pitchFamily="2" charset="-78"/>
              </a:rPr>
              <a:t>Receiver</a:t>
            </a:r>
            <a:r>
              <a:rPr lang="ar-SA" sz="2400" dirty="0">
                <a:solidFill>
                  <a:srgbClr val="2C2F34"/>
                </a:solidFill>
                <a:effectLst/>
                <a:latin typeface="Alexandria" pitchFamily="2" charset="-78"/>
                <a:cs typeface="Alexandria" pitchFamily="2" charset="-78"/>
              </a:rPr>
              <a:t>.</a:t>
            </a:r>
            <a:endParaRPr lang="ar-EG" sz="2400" dirty="0">
              <a:solidFill>
                <a:srgbClr val="333333"/>
              </a:solidFill>
              <a:effectLst/>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3C11CC5F-3EB1-F643-893A-0D19C419644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7543" y="1714490"/>
            <a:ext cx="3646490" cy="3524489"/>
          </a:xfrm>
          <a:prstGeom prst="rect">
            <a:avLst/>
          </a:prstGeom>
        </p:spPr>
      </p:pic>
      <p:pic>
        <p:nvPicPr>
          <p:cNvPr id="12" name="Audio Recording Mar 31, 2023 at 12:38:08 AM" descr="Audio Recording Mar 31, 2023 at 12:38:08 AM">
            <a:hlinkClick r:id="" action="ppaction://media"/>
            <a:extLst>
              <a:ext uri="{FF2B5EF4-FFF2-40B4-BE49-F238E27FC236}">
                <a16:creationId xmlns:a16="http://schemas.microsoft.com/office/drawing/2014/main" id="{069C4A86-F7F1-5641-9C84-CD59C4E4B27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pic>
        <p:nvPicPr>
          <p:cNvPr id="10" name="Picture 9">
            <a:extLst>
              <a:ext uri="{FF2B5EF4-FFF2-40B4-BE49-F238E27FC236}">
                <a16:creationId xmlns:a16="http://schemas.microsoft.com/office/drawing/2014/main" id="{436B1757-5ADA-A947-E010-AE671753243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424059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598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366646" y="589790"/>
            <a:ext cx="583685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اكتشاف</a:t>
            </a:r>
            <a:r>
              <a:rPr lang="ar-EG" sz="2800" dirty="0">
                <a:solidFill>
                  <a:schemeClr val="bg1"/>
                </a:solidFill>
                <a:effectLst/>
                <a:latin typeface="Alexandria" pitchFamily="2" charset="-78"/>
                <a:cs typeface="Alexandria" pitchFamily="2" charset="-78"/>
              </a:rPr>
              <a:t> الموجات الكهرومغناطيسية</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381595" y="1847453"/>
            <a:ext cx="5853874" cy="3907801"/>
          </a:xfrm>
          <a:prstGeom prst="rect">
            <a:avLst/>
          </a:prstGeom>
          <a:noFill/>
        </p:spPr>
        <p:txBody>
          <a:bodyPr wrap="square" rtlCol="0">
            <a:spAutoFit/>
          </a:bodyPr>
          <a:lstStyle/>
          <a:p>
            <a:pPr algn="just" rtl="1">
              <a:lnSpc>
                <a:spcPct val="150000"/>
              </a:lnSpc>
            </a:pPr>
            <a:r>
              <a:rPr lang="ar-EG" sz="2400" dirty="0">
                <a:solidFill>
                  <a:srgbClr val="2C2F34"/>
                </a:solidFill>
                <a:effectLst/>
                <a:latin typeface="Alexandria" pitchFamily="2" charset="-78"/>
                <a:cs typeface="Alexandria" pitchFamily="2" charset="-78"/>
              </a:rPr>
              <a:t>وقد تم اكتشاف هذه الموجات على مراحل حيث كان العالم هيرتز</a:t>
            </a:r>
            <a:r>
              <a:rPr lang="en-US" sz="2400" dirty="0">
                <a:solidFill>
                  <a:srgbClr val="2C2F34"/>
                </a:solidFill>
                <a:effectLst/>
                <a:latin typeface="Alexandria" pitchFamily="2" charset="-78"/>
                <a:cs typeface="Alexandria" pitchFamily="2" charset="-78"/>
              </a:rPr>
              <a:t> 1887 </a:t>
            </a:r>
            <a:r>
              <a:rPr lang="ar-EG" sz="2400" dirty="0">
                <a:solidFill>
                  <a:srgbClr val="2C2F34"/>
                </a:solidFill>
                <a:effectLst/>
                <a:latin typeface="Alexandria" pitchFamily="2" charset="-78"/>
                <a:cs typeface="Alexandria" pitchFamily="2" charset="-78"/>
              </a:rPr>
              <a:t>أول من عمل في هذا المجال وكان في ذلك الوقت فقط موجات الراديو وموجات الضوء المرئية ومن ثم تم اكتشاف باقي الطيف الكهرومغناطيسي من خلال الملاحظات والظواهر الفيزيائية العديدة.</a:t>
            </a:r>
          </a:p>
        </p:txBody>
      </p:sp>
      <p:pic>
        <p:nvPicPr>
          <p:cNvPr id="11" name="Picture 10">
            <a:extLst>
              <a:ext uri="{FF2B5EF4-FFF2-40B4-BE49-F238E27FC236}">
                <a16:creationId xmlns:a16="http://schemas.microsoft.com/office/drawing/2014/main" id="{62C03D73-0B15-5C4C-ACBB-6AFF5DC554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8588" y="1769526"/>
            <a:ext cx="3091927" cy="3580126"/>
          </a:xfrm>
          <a:prstGeom prst="rect">
            <a:avLst/>
          </a:prstGeom>
        </p:spPr>
      </p:pic>
      <p:pic>
        <p:nvPicPr>
          <p:cNvPr id="12" name="Audio Recording Mar 31, 2023 at 12:42:35 AM" descr="Audio Recording Mar 31, 2023 at 12:42:35 AM">
            <a:hlinkClick r:id="" action="ppaction://media"/>
            <a:extLst>
              <a:ext uri="{FF2B5EF4-FFF2-40B4-BE49-F238E27FC236}">
                <a16:creationId xmlns:a16="http://schemas.microsoft.com/office/drawing/2014/main" id="{3F8980E3-832F-9F45-9525-45C1A604E31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04776"/>
            <a:ext cx="812800" cy="812800"/>
          </a:xfrm>
          <a:prstGeom prst="rect">
            <a:avLst/>
          </a:prstGeom>
        </p:spPr>
      </p:pic>
      <p:pic>
        <p:nvPicPr>
          <p:cNvPr id="13" name="Picture 12">
            <a:extLst>
              <a:ext uri="{FF2B5EF4-FFF2-40B4-BE49-F238E27FC236}">
                <a16:creationId xmlns:a16="http://schemas.microsoft.com/office/drawing/2014/main" id="{52272932-1CF9-1F4B-B30E-F9A315A632E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24883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62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483938" y="589790"/>
            <a:ext cx="4719562"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علاقة الطول الموجي والتردد</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651740" y="2304942"/>
            <a:ext cx="11087654" cy="2804357"/>
          </a:xfrm>
          <a:prstGeom prst="rect">
            <a:avLst/>
          </a:prstGeom>
          <a:noFill/>
        </p:spPr>
        <p:txBody>
          <a:bodyPr wrap="square" rtlCol="0">
            <a:spAutoFit/>
          </a:bodyPr>
          <a:lstStyle/>
          <a:p>
            <a:pPr algn="just" rtl="1">
              <a:lnSpc>
                <a:spcPct val="150000"/>
              </a:lnSpc>
            </a:pPr>
            <a:r>
              <a:rPr lang="ar-EG" sz="2400" dirty="0">
                <a:solidFill>
                  <a:srgbClr val="2C2F34"/>
                </a:solidFill>
                <a:effectLst/>
                <a:latin typeface="Alexandria" pitchFamily="2" charset="-78"/>
                <a:cs typeface="Alexandria" pitchFamily="2" charset="-78"/>
              </a:rPr>
              <a:t>الأشعة الكهرومغناطيسية لها طول موجي وتردد يحدد خصائصها وترتبط سرعة الاشعة الكهرومغناطيسية مع التردد والطول الموجي من خلال السرعة حيث أن سرعة الأشعة الكهرومغناطيسية تساوي تردد الأشعة في طولها الموجي </a:t>
            </a:r>
          </a:p>
          <a:p>
            <a:pPr algn="just" rtl="1">
              <a:lnSpc>
                <a:spcPct val="150000"/>
              </a:lnSpc>
            </a:pPr>
            <a:r>
              <a:rPr lang="ar-EG" sz="2400" dirty="0">
                <a:solidFill>
                  <a:srgbClr val="2C2F34"/>
                </a:solidFill>
                <a:effectLst/>
                <a:latin typeface="Alexandria" pitchFamily="2" charset="-78"/>
                <a:cs typeface="Alexandria" pitchFamily="2" charset="-78"/>
              </a:rPr>
              <a:t>(تذكر أن السرعة ثابتة كما ذكرنا وهذا يعني انه اذا زاد الطول الموجي قل التردد واذا قل الطول الموجي ازداد التردد).</a:t>
            </a:r>
          </a:p>
        </p:txBody>
      </p:sp>
      <p:pic>
        <p:nvPicPr>
          <p:cNvPr id="10" name="Audio Recording Mar 31, 2023 at 12:44:56 AM" descr="Audio Recording Mar 31, 2023 at 12:44:56 AM">
            <a:hlinkClick r:id="" action="ppaction://media"/>
            <a:extLst>
              <a:ext uri="{FF2B5EF4-FFF2-40B4-BE49-F238E27FC236}">
                <a16:creationId xmlns:a16="http://schemas.microsoft.com/office/drawing/2014/main" id="{19C411DE-D729-D943-93CE-4F2F4146749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26594" y="6051663"/>
            <a:ext cx="812800" cy="812800"/>
          </a:xfrm>
          <a:prstGeom prst="rect">
            <a:avLst/>
          </a:prstGeom>
        </p:spPr>
      </p:pic>
      <p:pic>
        <p:nvPicPr>
          <p:cNvPr id="11" name="Picture 10">
            <a:extLst>
              <a:ext uri="{FF2B5EF4-FFF2-40B4-BE49-F238E27FC236}">
                <a16:creationId xmlns:a16="http://schemas.microsoft.com/office/drawing/2014/main" id="{BD1FB3FA-4AFF-8560-EE63-CE657BCAE34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85804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4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95805" y="589790"/>
            <a:ext cx="4150495"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الطيف الكهرومغناطيسي</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701710" y="1914508"/>
            <a:ext cx="11087654" cy="3271921"/>
          </a:xfrm>
          <a:prstGeom prst="rect">
            <a:avLst/>
          </a:prstGeom>
          <a:noFill/>
        </p:spPr>
        <p:txBody>
          <a:bodyPr wrap="square" rtlCol="0">
            <a:spAutoFit/>
          </a:bodyPr>
          <a:lstStyle/>
          <a:p>
            <a:pPr algn="just" rtl="1">
              <a:lnSpc>
                <a:spcPct val="150000"/>
              </a:lnSpc>
            </a:pPr>
            <a:r>
              <a:rPr lang="ar-EG" sz="2000" dirty="0">
                <a:solidFill>
                  <a:srgbClr val="2C2F34"/>
                </a:solidFill>
                <a:effectLst/>
                <a:latin typeface="Alexandria" pitchFamily="2" charset="-78"/>
                <a:cs typeface="Alexandria" pitchFamily="2" charset="-78"/>
              </a:rPr>
              <a:t>الشكل التالي يوضح مخطط كامل للطيف الكهرومغناطيسي حيث يبدأ من أمواج الراديو ذات الطول الموجي الطويل والتردد المنخفض ثم منطقة أشعة المايكروويف ومنطقة الأشعة تحت الحمراء ثم منطقة الأشعة المرئية ثم منطقة الأشعة فوق البنفسجية ثم منطقة أشعة اكس ثم منطقة أشعة جاما. وهذا التسلسل هو تبعاً لزيادة تردد هذه الموجات.  ولكل منطقة من مناطق الطيف الكهرومغناطيسي خصائص تميزها عن بعضها البعض وبناء عليه نتجت تطبيقات مختلفة لهذه الاشعة وللعلم فإن منطقة الطيف المرئي هي التي منحنا الله سبحانه وتعالى القدرة على رؤيتها وهي المنطقة التي تستجيب لها شبكية العين لتتمكن من رؤية الأشياء من حولنا.</a:t>
            </a:r>
          </a:p>
        </p:txBody>
      </p:sp>
      <p:pic>
        <p:nvPicPr>
          <p:cNvPr id="10" name="Audio Recording Mar 31, 2023 at 12:47:50 AM" descr="Audio Recording Mar 31, 2023 at 12:47:50 AM">
            <a:hlinkClick r:id="" action="ppaction://media"/>
            <a:extLst>
              <a:ext uri="{FF2B5EF4-FFF2-40B4-BE49-F238E27FC236}">
                <a16:creationId xmlns:a16="http://schemas.microsoft.com/office/drawing/2014/main" id="{0375AC1B-2B54-EA4A-9646-858416322A4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6564" y="6104097"/>
            <a:ext cx="812800" cy="812800"/>
          </a:xfrm>
          <a:prstGeom prst="rect">
            <a:avLst/>
          </a:prstGeom>
        </p:spPr>
      </p:pic>
      <p:pic>
        <p:nvPicPr>
          <p:cNvPr id="11" name="Picture 10">
            <a:extLst>
              <a:ext uri="{FF2B5EF4-FFF2-40B4-BE49-F238E27FC236}">
                <a16:creationId xmlns:a16="http://schemas.microsoft.com/office/drawing/2014/main" id="{DED7D314-A6E7-9BDA-5E10-0515FCAA7C9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422189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560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349434" y="589790"/>
            <a:ext cx="4150495"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الطيف الكهرومغناطيسي</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pic>
        <p:nvPicPr>
          <p:cNvPr id="10" name="Picture 9">
            <a:extLst>
              <a:ext uri="{FF2B5EF4-FFF2-40B4-BE49-F238E27FC236}">
                <a16:creationId xmlns:a16="http://schemas.microsoft.com/office/drawing/2014/main" id="{7530E36E-1440-894A-BCBF-5DCCBE4C06B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9758" y="1773626"/>
            <a:ext cx="5698708" cy="3607063"/>
          </a:xfrm>
          <a:prstGeom prst="rect">
            <a:avLst/>
          </a:prstGeom>
        </p:spPr>
      </p:pic>
      <p:sp>
        <p:nvSpPr>
          <p:cNvPr id="12" name="TextBox 11">
            <a:extLst>
              <a:ext uri="{FF2B5EF4-FFF2-40B4-BE49-F238E27FC236}">
                <a16:creationId xmlns:a16="http://schemas.microsoft.com/office/drawing/2014/main" id="{A2BA4AFF-5C0A-054E-81CE-65825F09DD38}"/>
              </a:ext>
            </a:extLst>
          </p:cNvPr>
          <p:cNvSpPr txBox="1"/>
          <p:nvPr/>
        </p:nvSpPr>
        <p:spPr>
          <a:xfrm>
            <a:off x="6470783" y="2128545"/>
            <a:ext cx="5409574" cy="3271921"/>
          </a:xfrm>
          <a:prstGeom prst="rect">
            <a:avLst/>
          </a:prstGeom>
          <a:noFill/>
        </p:spPr>
        <p:txBody>
          <a:bodyPr wrap="square" rtlCol="0">
            <a:spAutoFit/>
          </a:bodyPr>
          <a:lstStyle/>
          <a:p>
            <a:pPr algn="just" rtl="1">
              <a:lnSpc>
                <a:spcPct val="150000"/>
              </a:lnSpc>
            </a:pPr>
            <a:r>
              <a:rPr lang="ar-EG" sz="2000" dirty="0">
                <a:solidFill>
                  <a:srgbClr val="2C2F34"/>
                </a:solidFill>
                <a:effectLst/>
                <a:latin typeface="Alexandria" pitchFamily="2" charset="-78"/>
                <a:cs typeface="Alexandria" pitchFamily="2" charset="-78"/>
              </a:rPr>
              <a:t>نلاحظ من الشكل السابق للطيف الكهرومغناطيسي أن أشعة الميكروويف تقع في مدى الترددات الأقل من تردد الضوء المرئي وهذا يعني أن طاقة أشعة الميكروويف أقل من طاقة الضوء المرئي كما أنها تقع ضمن المنطقة المحددة بالأشعة الغير مؤينة </a:t>
            </a:r>
            <a:r>
              <a:rPr lang="en-US" sz="2000" dirty="0">
                <a:solidFill>
                  <a:srgbClr val="2C2F34"/>
                </a:solidFill>
                <a:effectLst/>
                <a:latin typeface="Alexandria" pitchFamily="2" charset="-78"/>
                <a:cs typeface="Alexandria" pitchFamily="2" charset="-78"/>
              </a:rPr>
              <a:t>non-ionizing radiation.</a:t>
            </a:r>
          </a:p>
        </p:txBody>
      </p:sp>
      <p:pic>
        <p:nvPicPr>
          <p:cNvPr id="13" name="Audio Recording Mar 31, 2023 at 12:50:09 AM" descr="Audio Recording Mar 31, 2023 at 12:50:09 AM">
            <a:hlinkClick r:id="" action="ppaction://media"/>
            <a:extLst>
              <a:ext uri="{FF2B5EF4-FFF2-40B4-BE49-F238E27FC236}">
                <a16:creationId xmlns:a16="http://schemas.microsoft.com/office/drawing/2014/main" id="{EB43F9C7-FFD5-FA45-8773-6C3F7301144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46391" y="6051663"/>
            <a:ext cx="812800" cy="812800"/>
          </a:xfrm>
          <a:prstGeom prst="rect">
            <a:avLst/>
          </a:prstGeom>
        </p:spPr>
      </p:pic>
      <p:pic>
        <p:nvPicPr>
          <p:cNvPr id="9" name="Picture 8">
            <a:extLst>
              <a:ext uri="{FF2B5EF4-FFF2-40B4-BE49-F238E27FC236}">
                <a16:creationId xmlns:a16="http://schemas.microsoft.com/office/drawing/2014/main" id="{1C08F5E0-E42A-D424-E94C-097A1D05B04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144799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880"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512678" y="589790"/>
            <a:ext cx="4150495"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الطيف الكهرومغناطيسي</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701710" y="2212883"/>
            <a:ext cx="11087654" cy="2804357"/>
          </a:xfrm>
          <a:prstGeom prst="rect">
            <a:avLst/>
          </a:prstGeom>
          <a:noFill/>
        </p:spPr>
        <p:txBody>
          <a:bodyPr wrap="square" rtlCol="0">
            <a:spAutoFit/>
          </a:bodyPr>
          <a:lstStyle/>
          <a:p>
            <a:pPr algn="just" rtl="1">
              <a:lnSpc>
                <a:spcPct val="150000"/>
              </a:lnSpc>
            </a:pPr>
            <a:r>
              <a:rPr lang="ar-EG" sz="2400" dirty="0">
                <a:solidFill>
                  <a:srgbClr val="2C2F34"/>
                </a:solidFill>
                <a:effectLst/>
                <a:latin typeface="Alexandria" pitchFamily="2" charset="-78"/>
                <a:cs typeface="Alexandria" pitchFamily="2" charset="-78"/>
              </a:rPr>
              <a:t>كلما زاد التردد ازدادت طاقة الأشعة الكهرومغناطيسية، وعليه فإن طاقة أشعة جاما أكبر ما يمكن في الطيف الكهرومغناطيسي وكما نعلم أن جسم الإنسان يتحمل طاقة اقصاها طاقة الطيف المرئي وتعتبر طاقة الطيف فوق البنفسجي</a:t>
            </a:r>
            <a:r>
              <a:rPr lang="en-US" sz="2400" dirty="0">
                <a:solidFill>
                  <a:srgbClr val="2C2F34"/>
                </a:solidFill>
                <a:effectLst/>
                <a:latin typeface="Alexandria" pitchFamily="2" charset="-78"/>
                <a:cs typeface="Alexandria" pitchFamily="2" charset="-78"/>
              </a:rPr>
              <a:t>ultra-violet </a:t>
            </a:r>
            <a:r>
              <a:rPr lang="ar-SA" sz="2400" dirty="0">
                <a:solidFill>
                  <a:srgbClr val="2C2F34"/>
                </a:solidFill>
                <a:effectLst/>
                <a:latin typeface="Alexandria" pitchFamily="2" charset="-78"/>
                <a:cs typeface="Alexandria" pitchFamily="2" charset="-78"/>
              </a:rPr>
              <a:t> </a:t>
            </a:r>
            <a:r>
              <a:rPr lang="ar-EG" sz="2400" dirty="0">
                <a:solidFill>
                  <a:srgbClr val="2C2F34"/>
                </a:solidFill>
                <a:effectLst/>
                <a:latin typeface="Alexandria" pitchFamily="2" charset="-78"/>
                <a:cs typeface="Alexandria" pitchFamily="2" charset="-78"/>
              </a:rPr>
              <a:t>ضارة وتسبب حرق لخلايا الجسم وكذلك طاقة اشعة إكس تستطيع اختراق جلد البشري والتعرض لها يسبب خطورة كبيرة.</a:t>
            </a:r>
          </a:p>
        </p:txBody>
      </p:sp>
      <p:pic>
        <p:nvPicPr>
          <p:cNvPr id="12" name="Audio Recording Mar 31, 2023 at 2:42:54 PM" descr="Audio Recording Mar 31, 2023 at 2:42:54 PM">
            <a:hlinkClick r:id="" action="ppaction://media"/>
            <a:extLst>
              <a:ext uri="{FF2B5EF4-FFF2-40B4-BE49-F238E27FC236}">
                <a16:creationId xmlns:a16="http://schemas.microsoft.com/office/drawing/2014/main" id="{BB88A52F-BB5E-344F-B53B-B4739C56593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51663"/>
            <a:ext cx="812800" cy="812800"/>
          </a:xfrm>
          <a:prstGeom prst="rect">
            <a:avLst/>
          </a:prstGeom>
        </p:spPr>
      </p:pic>
      <p:pic>
        <p:nvPicPr>
          <p:cNvPr id="10" name="Picture 9">
            <a:extLst>
              <a:ext uri="{FF2B5EF4-FFF2-40B4-BE49-F238E27FC236}">
                <a16:creationId xmlns:a16="http://schemas.microsoft.com/office/drawing/2014/main" id="{BF17A3D8-8808-0A35-4259-D8CA1D7B9BB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37675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681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88839" y="589790"/>
            <a:ext cx="513153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أنواع الاشعة الكهرومغناطيسية</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701710" y="1603412"/>
            <a:ext cx="11087654" cy="3912353"/>
          </a:xfrm>
          <a:prstGeom prst="rect">
            <a:avLst/>
          </a:prstGeom>
          <a:noFill/>
        </p:spPr>
        <p:txBody>
          <a:bodyPr wrap="square" rtlCol="0">
            <a:spAutoFit/>
          </a:bodyPr>
          <a:lstStyle/>
          <a:p>
            <a:pPr algn="just" rtl="1">
              <a:lnSpc>
                <a:spcPct val="150000"/>
              </a:lnSpc>
            </a:pPr>
            <a:r>
              <a:rPr lang="ar-EG" sz="2400" dirty="0">
                <a:solidFill>
                  <a:srgbClr val="2C2F34"/>
                </a:solidFill>
                <a:effectLst/>
                <a:latin typeface="Alexandria" pitchFamily="2" charset="-78"/>
                <a:cs typeface="Alexandria" pitchFamily="2" charset="-78"/>
              </a:rPr>
              <a:t>يمكن تقسيم الاشعة الكهرومغناطيسية إلى نوعين هما:</a:t>
            </a:r>
          </a:p>
          <a:p>
            <a:pPr algn="just" rtl="1">
              <a:lnSpc>
                <a:spcPct val="150000"/>
              </a:lnSpc>
            </a:pPr>
            <a:r>
              <a:rPr lang="ar-EG" sz="2400" dirty="0">
                <a:solidFill>
                  <a:srgbClr val="2C2F34"/>
                </a:solidFill>
                <a:effectLst/>
                <a:latin typeface="Alexandria" pitchFamily="2" charset="-78"/>
                <a:cs typeface="Alexandria" pitchFamily="2" charset="-78"/>
              </a:rPr>
              <a:t>أشعة مؤينة </a:t>
            </a:r>
            <a:r>
              <a:rPr lang="en-US" sz="2400" dirty="0">
                <a:solidFill>
                  <a:srgbClr val="2C2F34"/>
                </a:solidFill>
                <a:effectLst/>
                <a:latin typeface="Alexandria" pitchFamily="2" charset="-78"/>
                <a:cs typeface="Alexandria" pitchFamily="2" charset="-78"/>
              </a:rPr>
              <a:t>Ionizing radiation </a:t>
            </a:r>
            <a:r>
              <a:rPr lang="ar-SA" sz="2400" dirty="0">
                <a:solidFill>
                  <a:srgbClr val="2C2F34"/>
                </a:solidFill>
                <a:effectLst/>
                <a:latin typeface="Alexandria" pitchFamily="2" charset="-78"/>
                <a:cs typeface="Alexandria" pitchFamily="2" charset="-78"/>
              </a:rPr>
              <a:t>: </a:t>
            </a:r>
            <a:r>
              <a:rPr lang="ar-EG" sz="2400" dirty="0">
                <a:solidFill>
                  <a:srgbClr val="2C2F34"/>
                </a:solidFill>
                <a:effectLst/>
                <a:latin typeface="Alexandria" pitchFamily="2" charset="-78"/>
                <a:cs typeface="Alexandria" pitchFamily="2" charset="-78"/>
              </a:rPr>
              <a:t>وهي تلك الأشعة التي تحتوي على قدر من الطاقة كافي لإنتزاع الذرات والجزيئات من الخلايا الحية، وتعتبر أشعة جاما وأشعة </a:t>
            </a:r>
            <a:r>
              <a:rPr lang="ar-EG" sz="2400" dirty="0">
                <a:solidFill>
                  <a:srgbClr val="2C2F34"/>
                </a:solidFill>
                <a:latin typeface="Alexandria" pitchFamily="2" charset="-78"/>
                <a:cs typeface="Alexandria" pitchFamily="2" charset="-78"/>
              </a:rPr>
              <a:t>إ</a:t>
            </a:r>
            <a:r>
              <a:rPr lang="ar-EG" sz="2400" dirty="0">
                <a:solidFill>
                  <a:srgbClr val="2C2F34"/>
                </a:solidFill>
                <a:effectLst/>
                <a:latin typeface="Alexandria" pitchFamily="2" charset="-78"/>
                <a:cs typeface="Alexandria" pitchFamily="2" charset="-78"/>
              </a:rPr>
              <a:t>كس من الأشعة المؤينة.  وهذه الأشعة بدون شك تسبب اضراراً على الخلايا الحية.</a:t>
            </a:r>
          </a:p>
          <a:p>
            <a:pPr algn="just" rtl="1">
              <a:lnSpc>
                <a:spcPct val="150000"/>
              </a:lnSpc>
            </a:pPr>
            <a:r>
              <a:rPr lang="ar-EG" sz="2400" dirty="0">
                <a:solidFill>
                  <a:srgbClr val="2C2F34"/>
                </a:solidFill>
                <a:effectLst/>
                <a:latin typeface="Alexandria" pitchFamily="2" charset="-78"/>
                <a:cs typeface="Alexandria" pitchFamily="2" charset="-78"/>
              </a:rPr>
              <a:t>أشعة غير مؤينة</a:t>
            </a:r>
            <a:r>
              <a:rPr lang="en-US" sz="2400" dirty="0">
                <a:solidFill>
                  <a:srgbClr val="2C2F34"/>
                </a:solidFill>
                <a:effectLst/>
                <a:latin typeface="Alexandria" pitchFamily="2" charset="-78"/>
                <a:cs typeface="Alexandria" pitchFamily="2" charset="-78"/>
              </a:rPr>
              <a:t>Non-ionizing radiation </a:t>
            </a:r>
            <a:r>
              <a:rPr lang="ar-SA" sz="2400" dirty="0">
                <a:solidFill>
                  <a:srgbClr val="2C2F34"/>
                </a:solidFill>
                <a:effectLst/>
                <a:latin typeface="Alexandria" pitchFamily="2" charset="-78"/>
                <a:cs typeface="Alexandria" pitchFamily="2" charset="-78"/>
              </a:rPr>
              <a:t>: </a:t>
            </a:r>
            <a:r>
              <a:rPr lang="ar-EG" sz="2400" dirty="0">
                <a:solidFill>
                  <a:srgbClr val="2C2F34"/>
                </a:solidFill>
                <a:effectLst/>
                <a:latin typeface="Alexandria" pitchFamily="2" charset="-78"/>
                <a:cs typeface="Alexandria" pitchFamily="2" charset="-78"/>
              </a:rPr>
              <a:t>وهي اشعة أمنة ولا تشكل خطر على الإنسان. ولكن تسبب إرتفاع درجة حرارة الجزء من الجسم الذي يتعرض لها. ومن هذه الأشعة </a:t>
            </a:r>
            <a:r>
              <a:rPr lang="ar-EG" sz="2400" dirty="0">
                <a:solidFill>
                  <a:srgbClr val="2C2F34"/>
                </a:solidFill>
                <a:latin typeface="Alexandria" pitchFamily="2" charset="-78"/>
                <a:cs typeface="Alexandria" pitchFamily="2" charset="-78"/>
              </a:rPr>
              <a:t>موجات</a:t>
            </a:r>
            <a:r>
              <a:rPr lang="ar-EG" sz="2400" dirty="0">
                <a:solidFill>
                  <a:srgbClr val="2C2F34"/>
                </a:solidFill>
                <a:effectLst/>
                <a:latin typeface="Alexandria" pitchFamily="2" charset="-78"/>
                <a:cs typeface="Alexandria" pitchFamily="2" charset="-78"/>
              </a:rPr>
              <a:t> الراديو والضوء المرئي وموجات الميكروويف.</a:t>
            </a:r>
          </a:p>
        </p:txBody>
      </p:sp>
      <p:pic>
        <p:nvPicPr>
          <p:cNvPr id="10" name="Audio Recording Mar 31, 2023 at 2:45:33 PM" descr="Audio Recording Mar 31, 2023 at 2:45:33 PM">
            <a:hlinkClick r:id="" action="ppaction://media"/>
            <a:extLst>
              <a:ext uri="{FF2B5EF4-FFF2-40B4-BE49-F238E27FC236}">
                <a16:creationId xmlns:a16="http://schemas.microsoft.com/office/drawing/2014/main" id="{9BB2B528-9EE4-FB43-812D-21A86BA838F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70175"/>
            <a:ext cx="812800" cy="812800"/>
          </a:xfrm>
          <a:prstGeom prst="rect">
            <a:avLst/>
          </a:prstGeom>
        </p:spPr>
      </p:pic>
      <p:pic>
        <p:nvPicPr>
          <p:cNvPr id="11" name="Picture 10">
            <a:extLst>
              <a:ext uri="{FF2B5EF4-FFF2-40B4-BE49-F238E27FC236}">
                <a16:creationId xmlns:a16="http://schemas.microsoft.com/office/drawing/2014/main" id="{C3988062-A391-33D7-6E57-7AB3F3817F0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01898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0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781970" y="589790"/>
            <a:ext cx="5131534"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أنواع الاشعة الكهرومغناطيسية</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723741" y="1705588"/>
            <a:ext cx="11087654" cy="4101829"/>
          </a:xfrm>
          <a:prstGeom prst="rect">
            <a:avLst/>
          </a:prstGeom>
          <a:noFill/>
        </p:spPr>
        <p:txBody>
          <a:bodyPr wrap="square" rtlCol="0">
            <a:spAutoFit/>
          </a:bodyPr>
          <a:lstStyle/>
          <a:p>
            <a:pPr algn="just" rtl="1">
              <a:lnSpc>
                <a:spcPct val="150000"/>
              </a:lnSpc>
            </a:pPr>
            <a:r>
              <a:rPr lang="ar-EG" sz="2200" dirty="0">
                <a:solidFill>
                  <a:srgbClr val="2C2F34"/>
                </a:solidFill>
                <a:effectLst/>
                <a:latin typeface="Alexandria" pitchFamily="2" charset="-78"/>
                <a:cs typeface="Alexandria" pitchFamily="2" charset="-78"/>
              </a:rPr>
              <a:t>اثبتت الابحاث العلمية عدم وجود أية مخاطر للأشعة المنبعثة عن الجوال على صحة الانسان، ولكن هذا لا يعني انه لا يوجد أي ضرر من استخدام الجوال، فالأشعة الصادرة من الجوال هي من نوع أشعة الراديو </a:t>
            </a:r>
            <a:r>
              <a:rPr lang="en-US" sz="2200" dirty="0">
                <a:solidFill>
                  <a:srgbClr val="2C2F34"/>
                </a:solidFill>
                <a:effectLst/>
                <a:latin typeface="Alexandria" pitchFamily="2" charset="-78"/>
                <a:cs typeface="Alexandria" pitchFamily="2" charset="-78"/>
              </a:rPr>
              <a:t>RF </a:t>
            </a:r>
            <a:r>
              <a:rPr lang="ar-SA" sz="2200" dirty="0">
                <a:solidFill>
                  <a:srgbClr val="2C2F34"/>
                </a:solidFill>
                <a:effectLst/>
                <a:latin typeface="Alexandria" pitchFamily="2" charset="-78"/>
                <a:cs typeface="Alexandria" pitchFamily="2" charset="-78"/>
              </a:rPr>
              <a:t> </a:t>
            </a:r>
            <a:r>
              <a:rPr lang="ar-EG" sz="2200" dirty="0">
                <a:solidFill>
                  <a:srgbClr val="2C2F34"/>
                </a:solidFill>
                <a:effectLst/>
                <a:latin typeface="Alexandria" pitchFamily="2" charset="-78"/>
                <a:cs typeface="Alexandria" pitchFamily="2" charset="-78"/>
              </a:rPr>
              <a:t>وقد ثبت التأثير الضار لأشعة الراديو المركزة على خلايا الانسان، حيث أن لهذه الأشعة القدرة على تسخين الخلايا التي تتعرض لها بنفس فكرة موجات الميكروويف التي تستخدم في الأفران لتسخين الأطعمة.  وبالتالي فإن الضرر من هذه الأشعة يكمن في الأثر الحراري الذي تحدثه تلك الأشعة في الخلايا التي لا تستطيع تبديد الحرارة الزائدة بسهولة مثل الخلايا الموجودة في العين، حيث أن معدل تدفق الدم فيها قليل.  هذا بالإضافة إلى التأثير على المدى الزمني البعيد</a:t>
            </a:r>
          </a:p>
        </p:txBody>
      </p:sp>
      <p:pic>
        <p:nvPicPr>
          <p:cNvPr id="10" name="Audio Recording Mar 31, 2023 at 3:32:59 PM" descr="Audio Recording Mar 31, 2023 at 3:32:59 PM">
            <a:hlinkClick r:id="" action="ppaction://media"/>
            <a:extLst>
              <a:ext uri="{FF2B5EF4-FFF2-40B4-BE49-F238E27FC236}">
                <a16:creationId xmlns:a16="http://schemas.microsoft.com/office/drawing/2014/main" id="{0D03105C-40AA-2847-ADEF-6FCBB0218E0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71082" y="6109208"/>
            <a:ext cx="812800" cy="812800"/>
          </a:xfrm>
          <a:prstGeom prst="rect">
            <a:avLst/>
          </a:prstGeom>
        </p:spPr>
      </p:pic>
      <p:pic>
        <p:nvPicPr>
          <p:cNvPr id="11" name="Picture 10">
            <a:extLst>
              <a:ext uri="{FF2B5EF4-FFF2-40B4-BE49-F238E27FC236}">
                <a16:creationId xmlns:a16="http://schemas.microsoft.com/office/drawing/2014/main" id="{E8532447-08BA-EA1B-4BFF-CFB585643DB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045520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4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7365989" y="4508444"/>
            <a:ext cx="3690434"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الهواتف المحمولة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Mar 31, 2023 at 3:47:06 PM" descr="Audio Recording Mar 31, 2023 at 3:47:06 PM">
            <a:hlinkClick r:id="" action="ppaction://media"/>
            <a:extLst>
              <a:ext uri="{FF2B5EF4-FFF2-40B4-BE49-F238E27FC236}">
                <a16:creationId xmlns:a16="http://schemas.microsoft.com/office/drawing/2014/main" id="{DBC95948-0521-9D79-551C-DCF8AF04634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293106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8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24E48F-9FC1-8341-8364-05C61837A1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5625" y="3257717"/>
            <a:ext cx="4972039" cy="2796772"/>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788"/>
            <a:ext cx="9533101" cy="1610200"/>
          </a:xfrm>
          <a:prstGeom prst="rect">
            <a:avLst/>
          </a:prstGeom>
        </p:spPr>
      </p:pic>
      <p:sp>
        <p:nvSpPr>
          <p:cNvPr id="7" name="TextBox 6"/>
          <p:cNvSpPr txBox="1"/>
          <p:nvPr/>
        </p:nvSpPr>
        <p:spPr>
          <a:xfrm>
            <a:off x="3663260" y="589790"/>
            <a:ext cx="3903633"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تعريف الهاتف المحمول</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316585" y="1365090"/>
            <a:ext cx="11570119" cy="1890710"/>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pitchFamily="2" charset="-78"/>
                <a:cs typeface="Alexandria" pitchFamily="2" charset="-78"/>
              </a:rPr>
              <a:t>هو جهاز لاسلكي يتيح لمستخدميه إمكانية إرسال واستقبال المكالمات والرسائل النصية</a:t>
            </a:r>
            <a:r>
              <a:rPr lang="en-US" sz="2000" dirty="0">
                <a:solidFill>
                  <a:srgbClr val="333333"/>
                </a:solidFill>
                <a:latin typeface="Alexandria" pitchFamily="2" charset="-78"/>
                <a:cs typeface="Alexandria" pitchFamily="2" charset="-78"/>
              </a:rPr>
              <a:t>.</a:t>
            </a:r>
          </a:p>
          <a:p>
            <a:pPr algn="just" rtl="1">
              <a:lnSpc>
                <a:spcPct val="150000"/>
              </a:lnSpc>
            </a:pPr>
            <a:r>
              <a:rPr lang="ar-EG" sz="2000" dirty="0">
                <a:solidFill>
                  <a:srgbClr val="333333"/>
                </a:solidFill>
                <a:effectLst/>
                <a:latin typeface="Alexandria" pitchFamily="2" charset="-78"/>
                <a:cs typeface="Alexandria" pitchFamily="2" charset="-78"/>
              </a:rPr>
              <a:t>الجيل السابق من الهواتف المحمولة يقتصر على إجراء المكالمات وتلقيها لكن مع تطور التكنولوجيا ووسائل الاتصال فإنّ هواتف الجوّال اليوم أصبحت مليئة بالعديد من المميزات الإضافية مثل متصفحات الويب والألعاب والكاميرات ومشغلات الفيديو وحتى الأنظمة الملاحية.</a:t>
            </a:r>
          </a:p>
        </p:txBody>
      </p:sp>
      <p:pic>
        <p:nvPicPr>
          <p:cNvPr id="12" name="Audio Recording Mar 31, 2023 at 4:17:12 PM" descr="Audio Recording Mar 31, 2023 at 4:17:12 PM">
            <a:hlinkClick r:id="" action="ppaction://media"/>
            <a:extLst>
              <a:ext uri="{FF2B5EF4-FFF2-40B4-BE49-F238E27FC236}">
                <a16:creationId xmlns:a16="http://schemas.microsoft.com/office/drawing/2014/main" id="{79B95F38-085F-A646-B516-B7118BC3658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73904" y="6045200"/>
            <a:ext cx="812800" cy="812800"/>
          </a:xfrm>
          <a:prstGeom prst="rect">
            <a:avLst/>
          </a:prstGeom>
        </p:spPr>
      </p:pic>
      <p:pic>
        <p:nvPicPr>
          <p:cNvPr id="10" name="Picture 9">
            <a:extLst>
              <a:ext uri="{FF2B5EF4-FFF2-40B4-BE49-F238E27FC236}">
                <a16:creationId xmlns:a16="http://schemas.microsoft.com/office/drawing/2014/main" id="{16571E86-3ADE-97F1-6B84-361C272FA0F2}"/>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62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663260" y="589790"/>
            <a:ext cx="3903633"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تعريف الهاتف المحمول</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137796" y="1705588"/>
            <a:ext cx="6799800" cy="3693319"/>
          </a:xfrm>
          <a:prstGeom prst="rect">
            <a:avLst/>
          </a:prstGeom>
          <a:noFill/>
        </p:spPr>
        <p:txBody>
          <a:bodyPr wrap="square" rtlCol="0">
            <a:spAutoFit/>
          </a:bodyPr>
          <a:lstStyle/>
          <a:p>
            <a:pPr algn="just" rtl="1"/>
            <a:r>
              <a:rPr lang="ar-EG" dirty="0">
                <a:solidFill>
                  <a:srgbClr val="333333"/>
                </a:solidFill>
                <a:effectLst/>
                <a:latin typeface="Alexandria" pitchFamily="2" charset="-78"/>
                <a:cs typeface="Alexandria" pitchFamily="2" charset="-78"/>
              </a:rPr>
              <a:t>في أبسط صورة، الهاتف الذكي هو في الأساس راديو ثنائي الاتجاه، يتكون من راديو جهاز إرسال وراديو جهاز استقبال. عندما تدردش مع صديقك على هاتفك الخلوي ، يحول الهاتف صوتك إلى إشارة كهربائية، ثم تنتقل عبر موجات الراديو إلى أقرب برج خلوي. تقوم شبكة الأبراج الخلوية بعد ذلك بنقل الموجة اللاسلكية إلى الهاتف الخلوي لصديقك ، مما يحولها إلى إشارة كهربائية ثم يعود إلى الصوت مرة أخرى في الشكل نفسه اليك، يعمل الهاتف الخلوي تمامًا مثل جهاز اتصال لاسلكي.</a:t>
            </a:r>
          </a:p>
          <a:p>
            <a:pPr algn="just" rtl="1"/>
            <a:r>
              <a:rPr lang="ar-EG" dirty="0">
                <a:solidFill>
                  <a:srgbClr val="333333"/>
                </a:solidFill>
                <a:effectLst/>
                <a:latin typeface="Alexandria" pitchFamily="2" charset="-78"/>
                <a:cs typeface="Alexandria" pitchFamily="2" charset="-78"/>
              </a:rPr>
              <a:t>بالإضافة إلى الوظيفة الأساسية للمكالمات الصوتية، تأتي معظم الهواتف المحمولة الحديثة مزودة بوظائف إضافية مثل تصفح الويب والتقاط الصور وممارسة الألعاب وإرسال الرسائل النصية وتشغيل الموسيقى. يمكن للهواتف الذكية الأكثر تعقيدًا أن تؤدي وظائف مشابهة لجهاز كمبيوتر محمول.</a:t>
            </a:r>
          </a:p>
        </p:txBody>
      </p:sp>
      <p:pic>
        <p:nvPicPr>
          <p:cNvPr id="11" name="Picture 10">
            <a:extLst>
              <a:ext uri="{FF2B5EF4-FFF2-40B4-BE49-F238E27FC236}">
                <a16:creationId xmlns:a16="http://schemas.microsoft.com/office/drawing/2014/main" id="{130C3F5B-F97B-9647-835D-5F45104B9D1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0614" y="2101598"/>
            <a:ext cx="4909580" cy="2826002"/>
          </a:xfrm>
          <a:prstGeom prst="rect">
            <a:avLst/>
          </a:prstGeom>
        </p:spPr>
      </p:pic>
      <p:pic>
        <p:nvPicPr>
          <p:cNvPr id="12" name="Audio Recording Mar 31, 2023 at 4:21:05 PM" descr="Audio Recording Mar 31, 2023 at 4:21:05 PM">
            <a:hlinkClick r:id="" action="ppaction://media"/>
            <a:extLst>
              <a:ext uri="{FF2B5EF4-FFF2-40B4-BE49-F238E27FC236}">
                <a16:creationId xmlns:a16="http://schemas.microsoft.com/office/drawing/2014/main" id="{D9FAAA71-C64D-7342-9667-57B1CC22A52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51663"/>
            <a:ext cx="812800" cy="812800"/>
          </a:xfrm>
          <a:prstGeom prst="rect">
            <a:avLst/>
          </a:prstGeom>
        </p:spPr>
      </p:pic>
      <p:pic>
        <p:nvPicPr>
          <p:cNvPr id="10" name="Picture 9">
            <a:extLst>
              <a:ext uri="{FF2B5EF4-FFF2-40B4-BE49-F238E27FC236}">
                <a16:creationId xmlns:a16="http://schemas.microsoft.com/office/drawing/2014/main" id="{688E0FD8-C2DA-7D1A-EE27-6DF3281B2067}"/>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022851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016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663260" y="589790"/>
            <a:ext cx="3903633"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تعريف الهاتف المحمول</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29407" y="1679794"/>
            <a:ext cx="11288096" cy="4199035"/>
          </a:xfrm>
          <a:prstGeom prst="rect">
            <a:avLst/>
          </a:prstGeom>
          <a:noFill/>
        </p:spPr>
        <p:txBody>
          <a:bodyPr wrap="square" rtlCol="0">
            <a:spAutoFit/>
          </a:bodyPr>
          <a:lstStyle/>
          <a:p>
            <a:pPr algn="just" rtl="1" fontAlgn="base">
              <a:lnSpc>
                <a:spcPct val="150000"/>
              </a:lnSpc>
            </a:pPr>
            <a:r>
              <a:rPr lang="ar-EG" sz="2000" dirty="0">
                <a:solidFill>
                  <a:srgbClr val="333333"/>
                </a:solidFill>
                <a:effectLst/>
                <a:latin typeface="Alexandria" pitchFamily="2" charset="-78"/>
                <a:cs typeface="Alexandria" pitchFamily="2" charset="-78"/>
              </a:rPr>
              <a:t>تستخدم الهواتف الخلوية الموجات اللاسلكية للتواصل. تنقل موجات الراديو الصوت أو البيانات الرقمية في شكل ذبذبات كهربائية و مغناطيسية، وتسمى بالمجال الكهرومغناطيسي .</a:t>
            </a:r>
          </a:p>
          <a:p>
            <a:pPr algn="just" rtl="1" fontAlgn="base">
              <a:lnSpc>
                <a:spcPct val="150000"/>
              </a:lnSpc>
            </a:pPr>
            <a:r>
              <a:rPr lang="ar-EG" sz="2000" dirty="0">
                <a:solidFill>
                  <a:srgbClr val="333333"/>
                </a:solidFill>
                <a:effectLst/>
                <a:latin typeface="Alexandria" pitchFamily="2" charset="-78"/>
                <a:cs typeface="Alexandria" pitchFamily="2" charset="-78"/>
              </a:rPr>
              <a:t>يسمى معدل التذبذب أو التردد</a:t>
            </a:r>
            <a:r>
              <a:rPr lang="ar-SA" sz="2000" dirty="0">
                <a:solidFill>
                  <a:srgbClr val="333333"/>
                </a:solidFill>
                <a:effectLst/>
                <a:latin typeface="Alexandria" pitchFamily="2" charset="-78"/>
                <a:cs typeface="Alexandria" pitchFamily="2" charset="-78"/>
              </a:rPr>
              <a:t> (</a:t>
            </a:r>
            <a:r>
              <a:rPr lang="en-US" sz="2000" dirty="0">
                <a:solidFill>
                  <a:srgbClr val="333333"/>
                </a:solidFill>
                <a:effectLst/>
                <a:latin typeface="Alexandria" pitchFamily="2" charset="-78"/>
                <a:cs typeface="Alexandria" pitchFamily="2" charset="-78"/>
              </a:rPr>
              <a:t>EMF (Electromagnetic fields</a:t>
            </a:r>
            <a:r>
              <a:rPr lang="ar-SA" sz="2000" dirty="0">
                <a:solidFill>
                  <a:srgbClr val="333333"/>
                </a:solidFill>
                <a:effectLst/>
                <a:latin typeface="Alexandria" pitchFamily="2" charset="-78"/>
                <a:cs typeface="Alexandria" pitchFamily="2" charset="-78"/>
              </a:rPr>
              <a:t> </a:t>
            </a:r>
            <a:r>
              <a:rPr lang="ar-EG" sz="2000" dirty="0">
                <a:solidFill>
                  <a:srgbClr val="333333"/>
                </a:solidFill>
                <a:effectLst/>
                <a:latin typeface="Alexandria" pitchFamily="2" charset="-78"/>
                <a:cs typeface="Alexandria" pitchFamily="2" charset="-78"/>
              </a:rPr>
              <a:t>موجات الراديو هذه تحمل المعلومات وتسافر في الهواء بسرعة الضوء.</a:t>
            </a:r>
          </a:p>
          <a:p>
            <a:pPr algn="just" rtl="1" fontAlgn="base">
              <a:lnSpc>
                <a:spcPct val="150000"/>
              </a:lnSpc>
            </a:pPr>
            <a:r>
              <a:rPr lang="ar-EG" sz="2000" dirty="0">
                <a:solidFill>
                  <a:srgbClr val="333333"/>
                </a:solidFill>
                <a:effectLst/>
                <a:latin typeface="Alexandria" pitchFamily="2" charset="-78"/>
                <a:cs typeface="Alexandria" pitchFamily="2" charset="-78"/>
              </a:rPr>
              <a:t>ترسل الهواتف النقالة موجات الراديو في جميع الاتجاهات. يمكن امتصاص الموجات وعكسها بواسطة الأجسام المحيطة قبل أن تصل إلى أقرب برج خلوي. على سبيل المثال، عندما يتم وضع الهاتف بجانب رأسك أثناء المكالمة، يتم امتصاص جزء كبير (أكثر من النصف في كثير من الحالات) من الطاقة المنبعثة في رأسك وجسمك. في هذه الحالة ، يتم إهدار الكثير من طاقة </a:t>
            </a:r>
            <a:r>
              <a:rPr lang="en-US" sz="2000" dirty="0">
                <a:solidFill>
                  <a:srgbClr val="333333"/>
                </a:solidFill>
                <a:effectLst/>
                <a:latin typeface="Alexandria" pitchFamily="2" charset="-78"/>
                <a:cs typeface="Alexandria" pitchFamily="2" charset="-78"/>
              </a:rPr>
              <a:t>EMF</a:t>
            </a:r>
            <a:r>
              <a:rPr lang="ar-SA" sz="2000" dirty="0">
                <a:solidFill>
                  <a:srgbClr val="333333"/>
                </a:solidFill>
                <a:effectLst/>
                <a:latin typeface="Alexandria" pitchFamily="2" charset="-78"/>
                <a:cs typeface="Alexandria" pitchFamily="2" charset="-78"/>
              </a:rPr>
              <a:t> </a:t>
            </a:r>
            <a:r>
              <a:rPr lang="ar-EG" sz="2000" dirty="0">
                <a:solidFill>
                  <a:srgbClr val="333333"/>
                </a:solidFill>
                <a:effectLst/>
                <a:latin typeface="Alexandria" pitchFamily="2" charset="-78"/>
                <a:cs typeface="Alexandria" pitchFamily="2" charset="-78"/>
              </a:rPr>
              <a:t>للهاتف الخلوي ولم تعد متاحة للاتصال.</a:t>
            </a:r>
          </a:p>
        </p:txBody>
      </p:sp>
      <p:pic>
        <p:nvPicPr>
          <p:cNvPr id="10" name="Audio Recording Mar 31, 2023 at 4:25:36 PM" descr="Audio Recording Mar 31, 2023 at 4:25:36 PM">
            <a:hlinkClick r:id="" action="ppaction://media"/>
            <a:extLst>
              <a:ext uri="{FF2B5EF4-FFF2-40B4-BE49-F238E27FC236}">
                <a16:creationId xmlns:a16="http://schemas.microsoft.com/office/drawing/2014/main" id="{751449B1-FC73-CF41-A709-FCC07C10A1D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90074"/>
            <a:ext cx="812800" cy="812800"/>
          </a:xfrm>
          <a:prstGeom prst="rect">
            <a:avLst/>
          </a:prstGeom>
        </p:spPr>
      </p:pic>
      <p:pic>
        <p:nvPicPr>
          <p:cNvPr id="11" name="Picture 10">
            <a:extLst>
              <a:ext uri="{FF2B5EF4-FFF2-40B4-BE49-F238E27FC236}">
                <a16:creationId xmlns:a16="http://schemas.microsoft.com/office/drawing/2014/main" id="{22381133-156B-E223-695A-2C4D134AE77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76711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76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860155" y="589790"/>
            <a:ext cx="4706738" cy="523220"/>
          </a:xfrm>
          <a:prstGeom prst="rect">
            <a:avLst/>
          </a:prstGeom>
          <a:noFill/>
        </p:spPr>
        <p:txBody>
          <a:bodyPr wrap="none" rtlCol="0">
            <a:spAutoFit/>
          </a:bodyPr>
          <a:lstStyle/>
          <a:p>
            <a:pPr marL="0" algn="r" defTabSz="914400" rtl="1" eaLnBrk="1" latinLnBrk="0" hangingPunct="1"/>
            <a:r>
              <a:rPr lang="ar-EG" sz="2800" dirty="0">
                <a:solidFill>
                  <a:schemeClr val="bg1"/>
                </a:solidFill>
                <a:effectLst/>
                <a:latin typeface="Alexandria" pitchFamily="2" charset="-78"/>
                <a:cs typeface="Alexandria" pitchFamily="2" charset="-78"/>
              </a:rPr>
              <a:t>كيفية عمل الهاتف المحمول</a:t>
            </a:r>
            <a:endParaRPr lang="ar-SA"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106732" y="1400401"/>
            <a:ext cx="7688255" cy="963597"/>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pitchFamily="2" charset="-78"/>
                <a:cs typeface="Alexandria" pitchFamily="2" charset="-78"/>
              </a:rPr>
              <a:t>تعتمد عملية الاتصال بين الهواتف المحمولة على عامليين رئيسيين وهما</a:t>
            </a:r>
          </a:p>
        </p:txBody>
      </p:sp>
      <p:sp>
        <p:nvSpPr>
          <p:cNvPr id="10" name="TextBox 9">
            <a:extLst>
              <a:ext uri="{FF2B5EF4-FFF2-40B4-BE49-F238E27FC236}">
                <a16:creationId xmlns:a16="http://schemas.microsoft.com/office/drawing/2014/main" id="{6E4E3D3C-0502-194D-AFAD-9E56FA3F4A31}"/>
              </a:ext>
            </a:extLst>
          </p:cNvPr>
          <p:cNvSpPr txBox="1"/>
          <p:nvPr/>
        </p:nvSpPr>
        <p:spPr>
          <a:xfrm>
            <a:off x="1439872" y="3429198"/>
            <a:ext cx="1859805" cy="369332"/>
          </a:xfrm>
          <a:prstGeom prst="rect">
            <a:avLst/>
          </a:prstGeom>
          <a:noFill/>
        </p:spPr>
        <p:txBody>
          <a:bodyPr wrap="none" rtlCol="0">
            <a:spAutoFit/>
          </a:bodyPr>
          <a:lstStyle/>
          <a:p>
            <a:r>
              <a:rPr lang="ar-EG" sz="1800" dirty="0">
                <a:solidFill>
                  <a:srgbClr val="333333"/>
                </a:solidFill>
                <a:effectLst/>
                <a:latin typeface="Alexandria" pitchFamily="2" charset="-78"/>
                <a:cs typeface="Alexandria" pitchFamily="2" charset="-78"/>
              </a:rPr>
              <a:t>الهاتف المحمول</a:t>
            </a:r>
            <a:endParaRPr lang="en-EG" b="1" dirty="0"/>
          </a:p>
        </p:txBody>
      </p:sp>
      <p:sp>
        <p:nvSpPr>
          <p:cNvPr id="11" name="TextBox 10">
            <a:extLst>
              <a:ext uri="{FF2B5EF4-FFF2-40B4-BE49-F238E27FC236}">
                <a16:creationId xmlns:a16="http://schemas.microsoft.com/office/drawing/2014/main" id="{56E9F718-D120-9941-BFCB-C9F41D8E34E1}"/>
              </a:ext>
            </a:extLst>
          </p:cNvPr>
          <p:cNvSpPr txBox="1"/>
          <p:nvPr/>
        </p:nvSpPr>
        <p:spPr>
          <a:xfrm>
            <a:off x="9167525" y="3429198"/>
            <a:ext cx="2650084" cy="369332"/>
          </a:xfrm>
          <a:prstGeom prst="rect">
            <a:avLst/>
          </a:prstGeom>
          <a:noFill/>
        </p:spPr>
        <p:txBody>
          <a:bodyPr wrap="none" rtlCol="0">
            <a:spAutoFit/>
          </a:bodyPr>
          <a:lstStyle/>
          <a:p>
            <a:r>
              <a:rPr lang="ar-EG" sz="1800" dirty="0">
                <a:solidFill>
                  <a:srgbClr val="333333"/>
                </a:solidFill>
                <a:effectLst/>
                <a:latin typeface="Alexandria" pitchFamily="2" charset="-78"/>
                <a:cs typeface="Alexandria" pitchFamily="2" charset="-78"/>
              </a:rPr>
              <a:t>أبراج الإتصالات اللاسلكية</a:t>
            </a:r>
            <a:endParaRPr lang="en-EG" b="1" dirty="0"/>
          </a:p>
        </p:txBody>
      </p:sp>
      <p:pic>
        <p:nvPicPr>
          <p:cNvPr id="15" name="Picture 14">
            <a:extLst>
              <a:ext uri="{FF2B5EF4-FFF2-40B4-BE49-F238E27FC236}">
                <a16:creationId xmlns:a16="http://schemas.microsoft.com/office/drawing/2014/main" id="{A5C69CA9-D15D-4643-9CBD-C65C818E13E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45742" y="2147898"/>
            <a:ext cx="5800794" cy="3744037"/>
          </a:xfrm>
          <a:prstGeom prst="rect">
            <a:avLst/>
          </a:prstGeom>
        </p:spPr>
      </p:pic>
      <p:pic>
        <p:nvPicPr>
          <p:cNvPr id="16" name="Audio Recording Mar 31, 2023 at 4:26:58 PM" descr="Audio Recording Mar 31, 2023 at 4:26:58 PM">
            <a:hlinkClick r:id="" action="ppaction://media"/>
            <a:extLst>
              <a:ext uri="{FF2B5EF4-FFF2-40B4-BE49-F238E27FC236}">
                <a16:creationId xmlns:a16="http://schemas.microsoft.com/office/drawing/2014/main" id="{6B7549C8-A944-F246-AB51-6DDB97DDA42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98011" y="6051663"/>
            <a:ext cx="812800" cy="812800"/>
          </a:xfrm>
          <a:prstGeom prst="rect">
            <a:avLst/>
          </a:prstGeom>
        </p:spPr>
      </p:pic>
      <p:pic>
        <p:nvPicPr>
          <p:cNvPr id="12" name="Picture 11">
            <a:extLst>
              <a:ext uri="{FF2B5EF4-FFF2-40B4-BE49-F238E27FC236}">
                <a16:creationId xmlns:a16="http://schemas.microsoft.com/office/drawing/2014/main" id="{21A92B6B-8CA3-8D67-3861-1F7C1AC76E8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836220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40"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52974" y="589790"/>
            <a:ext cx="278794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الهاتف المحمول</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6603980" y="2382008"/>
            <a:ext cx="5061679" cy="2352375"/>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pitchFamily="2" charset="-78"/>
                <a:cs typeface="Alexandria" pitchFamily="2" charset="-78"/>
              </a:rPr>
              <a:t>يتكون الهاتف المحمول من جهاز إرسال واستقبال، أي أنّه عند إجراء مكالمة هاتفية يقوم الهاتف بتحويل الموجات الصوتية إلى إشارات كهربائية والتي تُحمّل بدورها على موجات الراديو وتنقل إلى </a:t>
            </a:r>
            <a:r>
              <a:rPr lang="ar-EG" sz="2000" dirty="0">
                <a:solidFill>
                  <a:srgbClr val="333333"/>
                </a:solidFill>
                <a:latin typeface="Alexandria" pitchFamily="2" charset="-78"/>
                <a:cs typeface="Alexandria" pitchFamily="2" charset="-78"/>
              </a:rPr>
              <a:t>أ</a:t>
            </a:r>
            <a:r>
              <a:rPr lang="ar-EG" sz="2000" dirty="0">
                <a:solidFill>
                  <a:srgbClr val="333333"/>
                </a:solidFill>
                <a:effectLst/>
                <a:latin typeface="Alexandria" pitchFamily="2" charset="-78"/>
                <a:cs typeface="Alexandria" pitchFamily="2" charset="-78"/>
              </a:rPr>
              <a:t>قرب برج اتصالات</a:t>
            </a:r>
          </a:p>
        </p:txBody>
      </p:sp>
      <p:pic>
        <p:nvPicPr>
          <p:cNvPr id="11" name="Picture 10">
            <a:extLst>
              <a:ext uri="{FF2B5EF4-FFF2-40B4-BE49-F238E27FC236}">
                <a16:creationId xmlns:a16="http://schemas.microsoft.com/office/drawing/2014/main" id="{D418AB18-2B5B-B443-9A3B-46314FA672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4401" y="1678688"/>
            <a:ext cx="4905792" cy="3830291"/>
          </a:xfrm>
          <a:prstGeom prst="rect">
            <a:avLst/>
          </a:prstGeom>
        </p:spPr>
      </p:pic>
      <p:pic>
        <p:nvPicPr>
          <p:cNvPr id="12" name="Audio Recording Mar 31, 2023 at 4:27:40 PM" descr="Audio Recording Mar 31, 2023 at 4:27:40 PM">
            <a:hlinkClick r:id="" action="ppaction://media"/>
            <a:extLst>
              <a:ext uri="{FF2B5EF4-FFF2-40B4-BE49-F238E27FC236}">
                <a16:creationId xmlns:a16="http://schemas.microsoft.com/office/drawing/2014/main" id="{27C71DCF-D786-4749-A62F-DA78EDAF7AE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0807"/>
            <a:ext cx="812800" cy="812800"/>
          </a:xfrm>
          <a:prstGeom prst="rect">
            <a:avLst/>
          </a:prstGeom>
        </p:spPr>
      </p:pic>
      <p:pic>
        <p:nvPicPr>
          <p:cNvPr id="10" name="Picture 9">
            <a:extLst>
              <a:ext uri="{FF2B5EF4-FFF2-40B4-BE49-F238E27FC236}">
                <a16:creationId xmlns:a16="http://schemas.microsoft.com/office/drawing/2014/main" id="{DBE4B457-FE57-A536-55E9-A95A3AB493D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1025226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41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83194" y="589790"/>
            <a:ext cx="245772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أبراج الاتصالات</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799619" y="1551222"/>
            <a:ext cx="6142334" cy="4195251"/>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pitchFamily="2" charset="-78"/>
                <a:cs typeface="Alexandria" pitchFamily="2" charset="-78"/>
              </a:rPr>
              <a:t>ومن الجدير بالذكر أنّ مجموعة أبراج الإتصالات القريبة من بعضها البعض تسمى خلية، تلك الخلية تقوم بنقل موجات الراديو من الهاتف المرسل إلى الهاتف الآخر المراد الوصول إليه الذي بدوره يحول موجات الراديو إلى إشارات كهربائية تترجم فيه إلى صوت مرة أخرى، ومع تطور الهواتف الخلويّة أصبحت لا تقتصر فقط على إجراء المكالمات واستقبالها، إذ أصبح بالإمكان أخذ الصور ولعب الالعاب وحتى استعملها كجهاز تحديد المواقع.</a:t>
            </a:r>
          </a:p>
        </p:txBody>
      </p:sp>
      <p:pic>
        <p:nvPicPr>
          <p:cNvPr id="11" name="Picture 10">
            <a:extLst>
              <a:ext uri="{FF2B5EF4-FFF2-40B4-BE49-F238E27FC236}">
                <a16:creationId xmlns:a16="http://schemas.microsoft.com/office/drawing/2014/main" id="{B0BB1ECD-F5DA-9C4D-9186-F4E64121546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6834" y="1659288"/>
            <a:ext cx="5272063" cy="3696023"/>
          </a:xfrm>
          <a:prstGeom prst="rect">
            <a:avLst/>
          </a:prstGeom>
        </p:spPr>
      </p:pic>
      <p:pic>
        <p:nvPicPr>
          <p:cNvPr id="12" name="Audio Recording Mar 31, 2023 at 4:30:26 PM" descr="Audio Recording Mar 31, 2023 at 4:30:26 PM">
            <a:hlinkClick r:id="" action="ppaction://media"/>
            <a:extLst>
              <a:ext uri="{FF2B5EF4-FFF2-40B4-BE49-F238E27FC236}">
                <a16:creationId xmlns:a16="http://schemas.microsoft.com/office/drawing/2014/main" id="{49F918A6-2DF1-C642-988B-49FDDDA9986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23299" y="6090010"/>
            <a:ext cx="812800" cy="812800"/>
          </a:xfrm>
          <a:prstGeom prst="rect">
            <a:avLst/>
          </a:prstGeom>
        </p:spPr>
      </p:pic>
      <p:pic>
        <p:nvPicPr>
          <p:cNvPr id="10" name="Picture 9">
            <a:extLst>
              <a:ext uri="{FF2B5EF4-FFF2-40B4-BE49-F238E27FC236}">
                <a16:creationId xmlns:a16="http://schemas.microsoft.com/office/drawing/2014/main" id="{3C827CF4-2FB7-E071-6A5F-69F996A62375}"/>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10637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43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373804" y="589790"/>
            <a:ext cx="4014240"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أبراج الاتصالات اللاسلكية</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964244" y="1607412"/>
            <a:ext cx="6869434" cy="4195251"/>
          </a:xfrm>
          <a:prstGeom prst="rect">
            <a:avLst/>
          </a:prstGeom>
          <a:noFill/>
        </p:spPr>
        <p:txBody>
          <a:bodyPr wrap="square" rtlCol="0">
            <a:spAutoFit/>
          </a:bodyPr>
          <a:lstStyle/>
          <a:p>
            <a:pPr algn="just" rtl="1">
              <a:lnSpc>
                <a:spcPct val="150000"/>
              </a:lnSpc>
            </a:pPr>
            <a:r>
              <a:rPr lang="ar-EG" sz="2000" dirty="0">
                <a:solidFill>
                  <a:srgbClr val="333333"/>
                </a:solidFill>
                <a:effectLst/>
                <a:latin typeface="Alexandria" pitchFamily="2" charset="-78"/>
                <a:cs typeface="Alexandria" pitchFamily="2" charset="-78"/>
              </a:rPr>
              <a:t>لكي يكون الهاتف المحمول اسماً على مسمى، فإنّه يحمل هوائياً مدمجاً يستخدم كمية صغيرة من الطاقة مما يدل على أنّ الهواتف المحمولة يمكنها إرسال موجات راديو قصيرة المدى، تمامًا مثل جهاز اتصال لاسلكي، لذلك وجب وجود برج اتصال لاسلكي، وهو برج أو عمود رأسي طويل يتضمن أجهزة إرسال واستقبال وأجهزة تحكم إلكترونية ومصادر طاقة إلكترونية إضافية، إذ تتحكم أجهزة الإرسال والإسقبال بعملية إرسال موجات الراديو والتوصيل بين الأجهزة الخلوية وجهاز التحكم في المحطة الأساسية لمزود خدمات الاتصال.</a:t>
            </a:r>
          </a:p>
        </p:txBody>
      </p:sp>
      <p:pic>
        <p:nvPicPr>
          <p:cNvPr id="11" name="Picture 10">
            <a:extLst>
              <a:ext uri="{FF2B5EF4-FFF2-40B4-BE49-F238E27FC236}">
                <a16:creationId xmlns:a16="http://schemas.microsoft.com/office/drawing/2014/main" id="{84736B80-BD32-F941-9B4E-350841B21BD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6327" y="2241555"/>
            <a:ext cx="4568921" cy="2570018"/>
          </a:xfrm>
          <a:prstGeom prst="rect">
            <a:avLst/>
          </a:prstGeom>
        </p:spPr>
      </p:pic>
      <p:pic>
        <p:nvPicPr>
          <p:cNvPr id="12" name="Audio Recording Mar 31, 2023 at 4:32:10 PM" descr="Audio Recording Mar 31, 2023 at 4:32:10 PM">
            <a:hlinkClick r:id="" action="ppaction://media"/>
            <a:extLst>
              <a:ext uri="{FF2B5EF4-FFF2-40B4-BE49-F238E27FC236}">
                <a16:creationId xmlns:a16="http://schemas.microsoft.com/office/drawing/2014/main" id="{FD19ADDF-6C1D-7345-A210-29458B04FC4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39213"/>
            <a:ext cx="812800" cy="812800"/>
          </a:xfrm>
          <a:prstGeom prst="rect">
            <a:avLst/>
          </a:prstGeom>
        </p:spPr>
      </p:pic>
      <p:pic>
        <p:nvPicPr>
          <p:cNvPr id="10" name="Picture 9">
            <a:extLst>
              <a:ext uri="{FF2B5EF4-FFF2-40B4-BE49-F238E27FC236}">
                <a16:creationId xmlns:a16="http://schemas.microsoft.com/office/drawing/2014/main" id="{F78FBEF9-9563-15C3-6318-B7BAC69B7493}"/>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56075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83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125265" y="4508444"/>
            <a:ext cx="4931158" cy="584775"/>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مكونات الهاتف المحمول</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Mar 31, 2023 at 4:32:40 PM" descr="Audio Recording Mar 31, 2023 at 4:32:40 PM">
            <a:hlinkClick r:id="" action="ppaction://media"/>
            <a:extLst>
              <a:ext uri="{FF2B5EF4-FFF2-40B4-BE49-F238E27FC236}">
                <a16:creationId xmlns:a16="http://schemas.microsoft.com/office/drawing/2014/main" id="{A2316F77-B8A5-515B-2993-1555AC5832C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5876242"/>
            <a:ext cx="812800" cy="812800"/>
          </a:xfrm>
          <a:prstGeom prst="rect">
            <a:avLst/>
          </a:prstGeom>
        </p:spPr>
      </p:pic>
    </p:spTree>
    <p:extLst>
      <p:ext uri="{BB962C8B-B14F-4D97-AF65-F5344CB8AC3E}">
        <p14:creationId xmlns:p14="http://schemas.microsoft.com/office/powerpoint/2010/main" val="393918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287241" y="589790"/>
            <a:ext cx="41008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مكونات الهاتف المحمول</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651740" y="1705588"/>
            <a:ext cx="11191202" cy="3880806"/>
          </a:xfrm>
          <a:prstGeom prst="rect">
            <a:avLst/>
          </a:prstGeom>
          <a:noFill/>
        </p:spPr>
        <p:txBody>
          <a:bodyPr wrap="square" rtlCol="0">
            <a:spAutoFit/>
          </a:bodyPr>
          <a:lstStyle/>
          <a:p>
            <a:pPr algn="just" rtl="1">
              <a:lnSpc>
                <a:spcPts val="2700"/>
              </a:lnSpc>
            </a:pPr>
            <a:r>
              <a:rPr lang="ar-EG" sz="2000" dirty="0">
                <a:solidFill>
                  <a:srgbClr val="2F2F2F"/>
                </a:solidFill>
                <a:latin typeface="Alexandria" pitchFamily="2" charset="-78"/>
                <a:cs typeface="Alexandria" pitchFamily="2" charset="-78"/>
              </a:rPr>
              <a:t>يتكون الهاتف من: (جسم خارجي، جسم داخلي، نظام تشغيل)</a:t>
            </a:r>
          </a:p>
          <a:p>
            <a:pPr algn="just" rtl="1">
              <a:lnSpc>
                <a:spcPts val="2700"/>
              </a:lnSpc>
            </a:pPr>
            <a:r>
              <a:rPr lang="ar-EG" sz="2000" dirty="0">
                <a:solidFill>
                  <a:srgbClr val="2F2F2F"/>
                </a:solidFill>
                <a:latin typeface="Alexandria" pitchFamily="2" charset="-78"/>
                <a:cs typeface="Alexandria" pitchFamily="2" charset="-78"/>
              </a:rPr>
              <a:t>وأهم هذه المكونات جميعاً هي  "شريحة المعالج" حيث أنها أحد المكونات الموجودة بجسم الهاتف الداخلي وأهم مكوناته</a:t>
            </a:r>
            <a:r>
              <a:rPr lang="ar-EG" sz="2000" dirty="0">
                <a:solidFill>
                  <a:srgbClr val="2F2F2F"/>
                </a:solidFill>
                <a:effectLst/>
                <a:latin typeface="Alexandria" pitchFamily="2" charset="-78"/>
                <a:cs typeface="Alexandria" pitchFamily="2" charset="-78"/>
              </a:rPr>
              <a:t>، فهي شريحة صغيرة تتصل بكل شيء بالهاتف (الشاشة، الكاميرا، البطارية…إلى آخره.) وهي عبارة عن رقاقة أو شريحة إلكترونية مصغرة تحتوي على آلاف بل ملايين من الدوائر والوحدات والأجزاء الإلكترونية الصغيرة والتي تتفاعل معاً بشكل منظم ومنتظم من أجل هدف واحد وهو تنفيذ الأوامر البرمجية المثبتة على وحدات المعالجة؛ وتعد شرائح النظام بمثابة طفرة نوعية أدت لظهور الهواتف بهذه التكنولوجيا المتطورة من الحوسبة بعدما كانت المعالجات منفصلة عن بعضها قديماً في أجهزة الحاسب الألى أصبحت مدمجة جميعاً في شريحة واحدة بمكونات ودوائر وأجزاء إلكترونية كثيرة ومتعددة لتظهر لنا بتلك الأحجام الصغيرة التي نراها بين أيدينا بهذه التكنولوجيا الحاسوبية المتطورة؛ ومعنى أن هناك عطل بالهاتف أي هناك واحد أو أكثر من هذه المكونات قد أصابه خلل ما، مما يؤثر على باقي أجزاء المنظومة.</a:t>
            </a:r>
            <a:endParaRPr lang="ar-EG" sz="2000" dirty="0">
              <a:solidFill>
                <a:srgbClr val="333333"/>
              </a:solidFill>
              <a:effectLst/>
              <a:latin typeface="Alexandria" pitchFamily="2" charset="-78"/>
              <a:cs typeface="Alexandria" pitchFamily="2" charset="-78"/>
            </a:endParaRPr>
          </a:p>
        </p:txBody>
      </p:sp>
      <p:pic>
        <p:nvPicPr>
          <p:cNvPr id="10" name="Audio Recording Mar 31, 2023 at 4:56:35 PM" descr="Audio Recording Mar 31, 2023 at 4:56:35 PM">
            <a:hlinkClick r:id="" action="ppaction://media"/>
            <a:extLst>
              <a:ext uri="{FF2B5EF4-FFF2-40B4-BE49-F238E27FC236}">
                <a16:creationId xmlns:a16="http://schemas.microsoft.com/office/drawing/2014/main" id="{8B5475AE-5EE0-F44D-9AAC-A6D7F5CC989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79095"/>
            <a:ext cx="812800" cy="812800"/>
          </a:xfrm>
          <a:prstGeom prst="rect">
            <a:avLst/>
          </a:prstGeom>
        </p:spPr>
      </p:pic>
      <p:pic>
        <p:nvPicPr>
          <p:cNvPr id="11" name="Picture 10">
            <a:extLst>
              <a:ext uri="{FF2B5EF4-FFF2-40B4-BE49-F238E27FC236}">
                <a16:creationId xmlns:a16="http://schemas.microsoft.com/office/drawing/2014/main" id="{3874E856-0A82-3A48-7B55-94E7A0506559}"/>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133998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6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77561" y="620188"/>
            <a:ext cx="3214341"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أولاً: الجسم الخارجي</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6404725" y="1548949"/>
            <a:ext cx="5507915" cy="4200445"/>
          </a:xfrm>
          <a:prstGeom prst="rect">
            <a:avLst/>
          </a:prstGeom>
          <a:noFill/>
        </p:spPr>
        <p:txBody>
          <a:bodyPr wrap="square" rtlCol="0">
            <a:spAutoFit/>
          </a:bodyPr>
          <a:lstStyle/>
          <a:p>
            <a:pPr algn="just" rtl="1">
              <a:lnSpc>
                <a:spcPct val="150000"/>
              </a:lnSpc>
            </a:pPr>
            <a:r>
              <a:rPr lang="ar-EG" dirty="0">
                <a:solidFill>
                  <a:srgbClr val="2F2F2F"/>
                </a:solidFill>
                <a:effectLst/>
                <a:latin typeface="Alexandria" pitchFamily="2" charset="-78"/>
                <a:cs typeface="Alexandria" pitchFamily="2" charset="-78"/>
              </a:rPr>
              <a:t>الجسم الخارجي للهاتف هو الجزء الظاهر منه، فهو أول ما تقع عليه عين المستهلك، كما أنه أكثر شيء يظل يراه المستهلك بعد شرائه للهاتف؛ لذا نجد الشركات تتسابق في إضفاء مزيد من الرونق والجمال على مظهر هواتفها الخارجية بالإضافة لاهتمامها بقوة ومرونة هذا الجسم ويحتوي الجسم الخارجي للهاتف على الأزرار الخارجية  والتي تعمل على تشغيل الجوال أو رفع الصوت عادة.</a:t>
            </a:r>
          </a:p>
          <a:p>
            <a:pPr algn="just" rtl="1">
              <a:lnSpc>
                <a:spcPct val="150000"/>
              </a:lnSpc>
            </a:pPr>
            <a:r>
              <a:rPr lang="ar-EG" dirty="0">
                <a:solidFill>
                  <a:srgbClr val="2F2F2F"/>
                </a:solidFill>
                <a:effectLst/>
                <a:latin typeface="Alexandria" pitchFamily="2" charset="-78"/>
                <a:cs typeface="Alexandria" pitchFamily="2" charset="-78"/>
              </a:rPr>
              <a:t> الأجسام الخارجية للهواتف مصنعة إما من البلاستيك أو المعدن أو الزجاج ولكل نوع مميزاته وعيوبه.</a:t>
            </a:r>
          </a:p>
        </p:txBody>
      </p:sp>
      <p:pic>
        <p:nvPicPr>
          <p:cNvPr id="11" name="Picture 10">
            <a:extLst>
              <a:ext uri="{FF2B5EF4-FFF2-40B4-BE49-F238E27FC236}">
                <a16:creationId xmlns:a16="http://schemas.microsoft.com/office/drawing/2014/main" id="{510414E1-966B-024C-A487-300B856F669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3679" y="1845494"/>
            <a:ext cx="6117769" cy="3290938"/>
          </a:xfrm>
          <a:prstGeom prst="rect">
            <a:avLst/>
          </a:prstGeom>
        </p:spPr>
      </p:pic>
      <p:pic>
        <p:nvPicPr>
          <p:cNvPr id="12" name="Audio Recording Mar 31, 2023 at 4:59:47 PM" descr="Audio Recording Mar 31, 2023 at 4:59:47 PM">
            <a:hlinkClick r:id="" action="ppaction://media"/>
            <a:extLst>
              <a:ext uri="{FF2B5EF4-FFF2-40B4-BE49-F238E27FC236}">
                <a16:creationId xmlns:a16="http://schemas.microsoft.com/office/drawing/2014/main" id="{3940C201-1182-DA47-9664-E6EADE2342D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99840" y="6070748"/>
            <a:ext cx="812800" cy="812800"/>
          </a:xfrm>
          <a:prstGeom prst="rect">
            <a:avLst/>
          </a:prstGeom>
        </p:spPr>
      </p:pic>
      <p:pic>
        <p:nvPicPr>
          <p:cNvPr id="10" name="Picture 9">
            <a:extLst>
              <a:ext uri="{FF2B5EF4-FFF2-40B4-BE49-F238E27FC236}">
                <a16:creationId xmlns:a16="http://schemas.microsoft.com/office/drawing/2014/main" id="{B6435DAB-52C3-B46B-CAC7-56C8D0B81CB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783132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510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809274" y="620188"/>
            <a:ext cx="4993675"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ثانياً: الأجزاء والمكونات الداخلية</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323437" y="1544128"/>
            <a:ext cx="11556414" cy="4197175"/>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يتكون الهاتف داخلياً من شريحة </a:t>
            </a:r>
            <a:r>
              <a:rPr lang="ar-SA" sz="2000" dirty="0">
                <a:solidFill>
                  <a:srgbClr val="2F2F2F"/>
                </a:solidFill>
                <a:latin typeface="Alexandria" pitchFamily="2" charset="-78"/>
                <a:cs typeface="Alexandria" pitchFamily="2" charset="-78"/>
              </a:rPr>
              <a:t>المعالج</a:t>
            </a:r>
            <a:r>
              <a:rPr lang="ar-EG" sz="2000" dirty="0">
                <a:solidFill>
                  <a:srgbClr val="2F2F2F"/>
                </a:solidFill>
                <a:effectLst/>
                <a:latin typeface="Alexandria" pitchFamily="2" charset="-78"/>
                <a:cs typeface="Alexandria" pitchFamily="2" charset="-78"/>
              </a:rPr>
              <a:t> والتي تحتوي على مجموعة كثيرة من الأجزاء الإلكترونية الصغيرة، هذه الأجزاء الصغيرة هي المكون للدوائر والوحدات الكبيرة بالإضافة إلى ملحقاتها (الشاشة، الكاميرا، البطارية…إلى آخره.) والتي تتفاعل معاً لتخرج لنا الهاتف بصورته النهائية التي نرها بين أيدينا.</a:t>
            </a:r>
          </a:p>
          <a:p>
            <a:pPr algn="just" rtl="1">
              <a:lnSpc>
                <a:spcPct val="150000"/>
              </a:lnSpc>
            </a:pPr>
            <a:r>
              <a:rPr lang="ar-EG" sz="2000" dirty="0">
                <a:solidFill>
                  <a:srgbClr val="2F2F2F"/>
                </a:solidFill>
                <a:effectLst/>
                <a:latin typeface="Alexandria" pitchFamily="2" charset="-78"/>
                <a:cs typeface="Alexandria" pitchFamily="2" charset="-78"/>
              </a:rPr>
              <a:t>تنقسم الأجزاء والمكونات الداخلية للهاتف مابين: مكونات أساسية، مكونات فرعية</a:t>
            </a:r>
          </a:p>
          <a:p>
            <a:pPr algn="just" rtl="1">
              <a:lnSpc>
                <a:spcPct val="150000"/>
              </a:lnSpc>
            </a:pPr>
            <a:r>
              <a:rPr lang="ar-EG" sz="2000" dirty="0">
                <a:solidFill>
                  <a:srgbClr val="2F2F2F"/>
                </a:solidFill>
                <a:effectLst/>
                <a:latin typeface="Alexandria" pitchFamily="2" charset="-78"/>
                <a:cs typeface="Alexandria" pitchFamily="2" charset="-78"/>
              </a:rPr>
              <a:t>المكونات الأساسية وهي:</a:t>
            </a:r>
          </a:p>
          <a:p>
            <a:pPr marL="342900" indent="-342900" algn="just"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البورد</a:t>
            </a:r>
          </a:p>
          <a:p>
            <a:pPr marL="342900" indent="-342900" algn="just"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وحدة المعالجة المركزية </a:t>
            </a:r>
            <a:r>
              <a:rPr lang="en-US" sz="2000" dirty="0">
                <a:solidFill>
                  <a:srgbClr val="2F2F2F"/>
                </a:solidFill>
                <a:effectLst/>
                <a:latin typeface="Alexandria" pitchFamily="2" charset="-78"/>
                <a:cs typeface="Alexandria" pitchFamily="2" charset="-78"/>
              </a:rPr>
              <a:t>CPU Central Processing Unit</a:t>
            </a:r>
          </a:p>
          <a:p>
            <a:pPr marL="342900" indent="-342900" algn="just" rtl="1">
              <a:lnSpc>
                <a:spcPct val="150000"/>
              </a:lnSpc>
              <a:buFont typeface="Arial" panose="020B0604020202020204" pitchFamily="34" charset="0"/>
              <a:buChar char="•"/>
            </a:pPr>
            <a:r>
              <a:rPr lang="en-US"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وحدة معالجة الرسوميات </a:t>
            </a:r>
            <a:r>
              <a:rPr lang="en-US" sz="2000" dirty="0">
                <a:solidFill>
                  <a:srgbClr val="2F2F2F"/>
                </a:solidFill>
                <a:effectLst/>
                <a:latin typeface="Alexandria" pitchFamily="2" charset="-78"/>
                <a:cs typeface="Alexandria" pitchFamily="2" charset="-78"/>
              </a:rPr>
              <a:t>GPU Graphics Processing Unit</a:t>
            </a:r>
          </a:p>
          <a:p>
            <a:pPr marL="342900" indent="-342900" algn="just" rtl="1">
              <a:lnSpc>
                <a:spcPct val="150000"/>
              </a:lnSpc>
              <a:buFont typeface="Arial" panose="020B0604020202020204" pitchFamily="34" charset="0"/>
              <a:buChar char="•"/>
            </a:pPr>
            <a:r>
              <a:rPr lang="en-US"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ذاكرة التخزين الثابتة</a:t>
            </a:r>
            <a:r>
              <a:rPr lang="en-US" sz="2000" dirty="0">
                <a:solidFill>
                  <a:srgbClr val="2F2F2F"/>
                </a:solidFill>
                <a:effectLst/>
                <a:latin typeface="Alexandria" pitchFamily="2" charset="-78"/>
                <a:cs typeface="Alexandria" pitchFamily="2" charset="-78"/>
              </a:rPr>
              <a:t>ROM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والمؤقتة</a:t>
            </a:r>
            <a:r>
              <a:rPr lang="en-US" sz="2000" dirty="0">
                <a:solidFill>
                  <a:srgbClr val="2F2F2F"/>
                </a:solidFill>
                <a:effectLst/>
                <a:latin typeface="Alexandria" pitchFamily="2" charset="-78"/>
                <a:cs typeface="Alexandria" pitchFamily="2" charset="-78"/>
              </a:rPr>
              <a:t>RAM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والخارجية </a:t>
            </a:r>
            <a:r>
              <a:rPr lang="en-US" sz="2000" dirty="0">
                <a:solidFill>
                  <a:srgbClr val="2F2F2F"/>
                </a:solidFill>
                <a:effectLst/>
                <a:latin typeface="Alexandria" pitchFamily="2" charset="-78"/>
                <a:cs typeface="Alexandria" pitchFamily="2" charset="-78"/>
              </a:rPr>
              <a:t>SSD</a:t>
            </a:r>
          </a:p>
        </p:txBody>
      </p:sp>
      <p:pic>
        <p:nvPicPr>
          <p:cNvPr id="10" name="Audio Recording Mar 31, 2023 at 5:09:40 PM" descr="Audio Recording Mar 31, 2023 at 5:09:40 PM">
            <a:hlinkClick r:id="" action="ppaction://media"/>
            <a:extLst>
              <a:ext uri="{FF2B5EF4-FFF2-40B4-BE49-F238E27FC236}">
                <a16:creationId xmlns:a16="http://schemas.microsoft.com/office/drawing/2014/main" id="{47CD0A42-649D-0745-96FD-F08C0130610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118137"/>
            <a:ext cx="812800" cy="812800"/>
          </a:xfrm>
          <a:prstGeom prst="rect">
            <a:avLst/>
          </a:prstGeom>
        </p:spPr>
      </p:pic>
      <p:pic>
        <p:nvPicPr>
          <p:cNvPr id="11" name="Picture 10">
            <a:extLst>
              <a:ext uri="{FF2B5EF4-FFF2-40B4-BE49-F238E27FC236}">
                <a16:creationId xmlns:a16="http://schemas.microsoft.com/office/drawing/2014/main" id="{DDAAAA72-A13E-5B0B-A7E0-399CA59ABC6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787509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7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130949" y="620188"/>
            <a:ext cx="2807179" cy="523220"/>
          </a:xfrm>
          <a:prstGeom prst="rect">
            <a:avLst/>
          </a:prstGeom>
          <a:noFill/>
        </p:spPr>
        <p:txBody>
          <a:bodyPr wrap="none" rtlCol="0">
            <a:spAutoFit/>
          </a:bodyPr>
          <a:lstStyle/>
          <a:p>
            <a:pPr algn="ctr"/>
            <a:r>
              <a:rPr lang="ar-EG" sz="2800" dirty="0">
                <a:solidFill>
                  <a:schemeClr val="bg1"/>
                </a:solidFill>
                <a:effectLst/>
                <a:latin typeface="Alexandria" pitchFamily="2" charset="-78"/>
                <a:cs typeface="Alexandria" pitchFamily="2" charset="-78"/>
              </a:rPr>
              <a:t>يتكون البورد من:</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931588" y="1922357"/>
            <a:ext cx="2989748" cy="3416320"/>
          </a:xfrm>
          <a:prstGeom prst="rect">
            <a:avLst/>
          </a:prstGeom>
          <a:noFill/>
        </p:spPr>
        <p:txBody>
          <a:bodyPr wrap="square" rtlCol="0">
            <a:spAutoFit/>
          </a:bodyPr>
          <a:lstStyle/>
          <a:p>
            <a:pPr algn="r" rtl="1"/>
            <a:r>
              <a:rPr lang="ar-EG" sz="2400" dirty="0">
                <a:solidFill>
                  <a:srgbClr val="2F2F2F"/>
                </a:solidFill>
                <a:effectLst/>
                <a:latin typeface="Alexandria" pitchFamily="2" charset="-78"/>
                <a:cs typeface="Alexandria" pitchFamily="2" charset="-78"/>
              </a:rPr>
              <a:t>-السيليكون</a:t>
            </a:r>
          </a:p>
          <a:p>
            <a:pPr algn="r" rtl="1"/>
            <a:r>
              <a:rPr lang="ar-EG" sz="2400" dirty="0">
                <a:solidFill>
                  <a:srgbClr val="2F2F2F"/>
                </a:solidFill>
                <a:effectLst/>
                <a:latin typeface="Alexandria" pitchFamily="2" charset="-78"/>
                <a:cs typeface="Alexandria" pitchFamily="2" charset="-78"/>
              </a:rPr>
              <a:t>– الفيوز</a:t>
            </a:r>
          </a:p>
          <a:p>
            <a:pPr algn="r" rtl="1"/>
            <a:r>
              <a:rPr lang="ar-EG" sz="2400" dirty="0">
                <a:solidFill>
                  <a:srgbClr val="2F2F2F"/>
                </a:solidFill>
                <a:effectLst/>
                <a:latin typeface="Alexandria" pitchFamily="2" charset="-78"/>
                <a:cs typeface="Alexandria" pitchFamily="2" charset="-78"/>
              </a:rPr>
              <a:t>– المقاومة</a:t>
            </a:r>
          </a:p>
          <a:p>
            <a:pPr algn="r" rtl="1"/>
            <a:r>
              <a:rPr lang="ar-EG" sz="2400" dirty="0">
                <a:solidFill>
                  <a:srgbClr val="2F2F2F"/>
                </a:solidFill>
                <a:effectLst/>
                <a:latin typeface="Alexandria" pitchFamily="2" charset="-78"/>
                <a:cs typeface="Alexandria" pitchFamily="2" charset="-78"/>
              </a:rPr>
              <a:t>– المكثف</a:t>
            </a:r>
          </a:p>
          <a:p>
            <a:pPr algn="r" rtl="1"/>
            <a:r>
              <a:rPr lang="ar-EG" sz="2400" dirty="0">
                <a:solidFill>
                  <a:srgbClr val="2F2F2F"/>
                </a:solidFill>
                <a:effectLst/>
                <a:latin typeface="Alexandria" pitchFamily="2" charset="-78"/>
                <a:cs typeface="Alexandria" pitchFamily="2" charset="-78"/>
              </a:rPr>
              <a:t>– الملف</a:t>
            </a:r>
          </a:p>
          <a:p>
            <a:pPr algn="r" rtl="1"/>
            <a:r>
              <a:rPr lang="ar-EG" sz="2400" dirty="0">
                <a:solidFill>
                  <a:srgbClr val="2F2F2F"/>
                </a:solidFill>
                <a:effectLst/>
                <a:latin typeface="Alexandria" pitchFamily="2" charset="-78"/>
                <a:cs typeface="Alexandria" pitchFamily="2" charset="-78"/>
              </a:rPr>
              <a:t>– الصمام المشع أو الليد</a:t>
            </a:r>
          </a:p>
          <a:p>
            <a:pPr algn="r" rtl="1"/>
            <a:r>
              <a:rPr lang="ar-EG" sz="2400" dirty="0">
                <a:solidFill>
                  <a:srgbClr val="2F2F2F"/>
                </a:solidFill>
                <a:effectLst/>
                <a:latin typeface="Alexandria" pitchFamily="2" charset="-78"/>
                <a:cs typeface="Alexandria" pitchFamily="2" charset="-78"/>
              </a:rPr>
              <a:t>– الثنائي الدايود</a:t>
            </a:r>
          </a:p>
          <a:p>
            <a:pPr algn="r" rtl="1"/>
            <a:r>
              <a:rPr lang="ar-EG" sz="2400" dirty="0">
                <a:solidFill>
                  <a:srgbClr val="2F2F2F"/>
                </a:solidFill>
                <a:effectLst/>
                <a:latin typeface="Alexandria" pitchFamily="2" charset="-78"/>
                <a:cs typeface="Alexandria" pitchFamily="2" charset="-78"/>
              </a:rPr>
              <a:t>– الترانزستور </a:t>
            </a:r>
          </a:p>
        </p:txBody>
      </p:sp>
      <p:sp>
        <p:nvSpPr>
          <p:cNvPr id="10" name="TextBox 9">
            <a:extLst>
              <a:ext uri="{FF2B5EF4-FFF2-40B4-BE49-F238E27FC236}">
                <a16:creationId xmlns:a16="http://schemas.microsoft.com/office/drawing/2014/main" id="{C0479736-F63B-4045-8A4B-85CDEF93EB82}"/>
              </a:ext>
            </a:extLst>
          </p:cNvPr>
          <p:cNvSpPr txBox="1"/>
          <p:nvPr/>
        </p:nvSpPr>
        <p:spPr>
          <a:xfrm>
            <a:off x="2413095" y="1851429"/>
            <a:ext cx="2989748" cy="3785652"/>
          </a:xfrm>
          <a:prstGeom prst="rect">
            <a:avLst/>
          </a:prstGeom>
          <a:noFill/>
        </p:spPr>
        <p:txBody>
          <a:bodyPr wrap="square" rtlCol="0">
            <a:spAutoFit/>
          </a:bodyPr>
          <a:lstStyle/>
          <a:p>
            <a:pPr algn="r" rtl="1"/>
            <a:r>
              <a:rPr lang="ar-EG" sz="2400" dirty="0">
                <a:solidFill>
                  <a:srgbClr val="2F2F2F"/>
                </a:solidFill>
                <a:effectLst/>
                <a:latin typeface="Alexandria" pitchFamily="2" charset="-78"/>
                <a:cs typeface="Alexandria" pitchFamily="2" charset="-78"/>
              </a:rPr>
              <a:t>– الكريستالة</a:t>
            </a:r>
          </a:p>
          <a:p>
            <a:pPr algn="r" rtl="1"/>
            <a:r>
              <a:rPr lang="ar-EG" sz="2400" dirty="0">
                <a:solidFill>
                  <a:srgbClr val="2F2F2F"/>
                </a:solidFill>
                <a:effectLst/>
                <a:latin typeface="Alexandria" pitchFamily="2" charset="-78"/>
                <a:cs typeface="Alexandria" pitchFamily="2" charset="-78"/>
              </a:rPr>
              <a:t>– البطارية الاحتياطية </a:t>
            </a:r>
          </a:p>
          <a:p>
            <a:pPr algn="r" rtl="1"/>
            <a:r>
              <a:rPr lang="ar-EG" sz="2400" dirty="0">
                <a:solidFill>
                  <a:srgbClr val="2F2F2F"/>
                </a:solidFill>
                <a:effectLst/>
                <a:latin typeface="Alexandria" pitchFamily="2" charset="-78"/>
                <a:cs typeface="Alexandria" pitchFamily="2" charset="-78"/>
              </a:rPr>
              <a:t>– السوكت </a:t>
            </a:r>
          </a:p>
          <a:p>
            <a:pPr algn="r" rtl="1"/>
            <a:r>
              <a:rPr lang="ar-EG" sz="2400" dirty="0">
                <a:solidFill>
                  <a:srgbClr val="2F2F2F"/>
                </a:solidFill>
                <a:effectLst/>
                <a:latin typeface="Alexandria" pitchFamily="2" charset="-78"/>
                <a:cs typeface="Alexandria" pitchFamily="2" charset="-78"/>
              </a:rPr>
              <a:t>– الفلات </a:t>
            </a:r>
            <a:r>
              <a:rPr lang="en-US" sz="2400" dirty="0">
                <a:solidFill>
                  <a:srgbClr val="2F2F2F"/>
                </a:solidFill>
                <a:effectLst/>
                <a:latin typeface="Alexandria" pitchFamily="2" charset="-78"/>
                <a:cs typeface="Alexandria" pitchFamily="2" charset="-78"/>
              </a:rPr>
              <a:t>Flat wires:</a:t>
            </a:r>
          </a:p>
          <a:p>
            <a:pPr algn="r" rtl="1"/>
            <a:r>
              <a:rPr lang="ar-EG" sz="2400" dirty="0">
                <a:solidFill>
                  <a:srgbClr val="2F2F2F"/>
                </a:solidFill>
                <a:effectLst/>
                <a:latin typeface="Alexandria" pitchFamily="2" charset="-78"/>
                <a:cs typeface="Alexandria" pitchFamily="2" charset="-78"/>
              </a:rPr>
              <a:t>– الكيبل المحوري </a:t>
            </a:r>
            <a:r>
              <a:rPr lang="en-US" sz="2400" dirty="0">
                <a:solidFill>
                  <a:srgbClr val="2F2F2F"/>
                </a:solidFill>
                <a:effectLst/>
                <a:latin typeface="Alexandria" pitchFamily="2" charset="-78"/>
                <a:cs typeface="Alexandria" pitchFamily="2" charset="-78"/>
              </a:rPr>
              <a:t>Coaxial cable:</a:t>
            </a:r>
            <a:endParaRPr lang="ar-SA" sz="2400" dirty="0">
              <a:solidFill>
                <a:srgbClr val="2F2F2F"/>
              </a:solidFill>
              <a:effectLst/>
              <a:latin typeface="Alexandria" pitchFamily="2" charset="-78"/>
              <a:cs typeface="Alexandria" pitchFamily="2" charset="-78"/>
            </a:endParaRPr>
          </a:p>
          <a:p>
            <a:pPr algn="r"/>
            <a:r>
              <a:rPr lang="ar-EG" sz="2400" dirty="0">
                <a:solidFill>
                  <a:srgbClr val="2F2F2F"/>
                </a:solidFill>
                <a:effectLst/>
                <a:latin typeface="Alexandria" pitchFamily="2" charset="-78"/>
                <a:cs typeface="Alexandria" pitchFamily="2" charset="-78"/>
              </a:rPr>
              <a:t>– الأي سي</a:t>
            </a:r>
          </a:p>
          <a:p>
            <a:pPr algn="r"/>
            <a:r>
              <a:rPr lang="ar-EG" sz="2400" dirty="0">
                <a:solidFill>
                  <a:srgbClr val="2F2F2F"/>
                </a:solidFill>
                <a:effectLst/>
                <a:latin typeface="Alexandria" pitchFamily="2" charset="-78"/>
                <a:cs typeface="Alexandria" pitchFamily="2" charset="-78"/>
              </a:rPr>
              <a:t>– الفلتر</a:t>
            </a:r>
          </a:p>
          <a:p>
            <a:pPr algn="r"/>
            <a:r>
              <a:rPr lang="ar-EG" sz="2400" dirty="0">
                <a:solidFill>
                  <a:srgbClr val="2F2F2F"/>
                </a:solidFill>
                <a:effectLst/>
                <a:latin typeface="Alexandria" pitchFamily="2" charset="-78"/>
                <a:cs typeface="Alexandria" pitchFamily="2" charset="-78"/>
              </a:rPr>
              <a:t>-الشيبس</a:t>
            </a:r>
          </a:p>
        </p:txBody>
      </p:sp>
      <p:pic>
        <p:nvPicPr>
          <p:cNvPr id="11" name="Audio Recording Mar 31, 2023 at 5:11:09 PM" descr="Audio Recording Mar 31, 2023 at 5:11:09 PM">
            <a:hlinkClick r:id="" action="ppaction://media"/>
            <a:extLst>
              <a:ext uri="{FF2B5EF4-FFF2-40B4-BE49-F238E27FC236}">
                <a16:creationId xmlns:a16="http://schemas.microsoft.com/office/drawing/2014/main" id="{421CE012-5F55-7E48-B245-014FA839A66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3120" y="6105073"/>
            <a:ext cx="812800" cy="812800"/>
          </a:xfrm>
          <a:prstGeom prst="rect">
            <a:avLst/>
          </a:prstGeom>
        </p:spPr>
      </p:pic>
      <p:pic>
        <p:nvPicPr>
          <p:cNvPr id="12" name="Picture 11">
            <a:extLst>
              <a:ext uri="{FF2B5EF4-FFF2-40B4-BE49-F238E27FC236}">
                <a16:creationId xmlns:a16="http://schemas.microsoft.com/office/drawing/2014/main" id="{4E1DF37A-2F20-DD49-50FF-07B0595D0FD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348084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4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36B0A7C-4E4E-5546-9052-23F0754FCB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5415" y="1822396"/>
            <a:ext cx="5414107" cy="3609404"/>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788"/>
            <a:ext cx="9533101" cy="1610200"/>
          </a:xfrm>
          <a:prstGeom prst="rect">
            <a:avLst/>
          </a:prstGeom>
        </p:spPr>
      </p:pic>
      <p:sp>
        <p:nvSpPr>
          <p:cNvPr id="7" name="TextBox 6"/>
          <p:cNvSpPr txBox="1"/>
          <p:nvPr/>
        </p:nvSpPr>
        <p:spPr>
          <a:xfrm>
            <a:off x="4599777" y="543490"/>
            <a:ext cx="1808508"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السيليكون</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774323" y="1334341"/>
            <a:ext cx="6103563" cy="4615944"/>
          </a:xfrm>
          <a:prstGeom prst="rect">
            <a:avLst/>
          </a:prstGeom>
          <a:noFill/>
        </p:spPr>
        <p:txBody>
          <a:bodyPr wrap="square" rtlCol="0">
            <a:spAutoFit/>
          </a:bodyPr>
          <a:lstStyle/>
          <a:p>
            <a:pPr algn="just" rtl="1">
              <a:lnSpc>
                <a:spcPct val="150000"/>
              </a:lnSpc>
            </a:pPr>
            <a:r>
              <a:rPr lang="ar-EG" dirty="0">
                <a:solidFill>
                  <a:srgbClr val="2F2F2F"/>
                </a:solidFill>
                <a:effectLst/>
                <a:latin typeface="Alexandria" pitchFamily="2" charset="-78"/>
                <a:cs typeface="Alexandria" pitchFamily="2" charset="-78"/>
              </a:rPr>
              <a:t>السيليكون من المكونات الأساسية في صناعة البورد، لأنه من اشباه الموصلات، وايضا هو عنصر رخيص الثمن، وينقل التيار بكل شحناته حتى مع وجود الحرارة المرتفعة، مما يضمن عدم هروب الشحنات أو بعضهاً نتيجة تأثير درجة الحرارة العالية التي يسببها المعالج اثناء معالجته للبيانات ودخول السيليكون في صناعة البورد كانت طفرة في عالم الالكترونيات وبداية جديدة نحو صنع دائرة متكاملة أكبر من الترانزستور معتمدة اعتمادا كلياً على السيليكون تستطيع في وقت أقل القيام بأعقد العمليات الحسابية ومعالجة كم كبير من البيانات بعدما كان الترانزستور قديماً يدعم بقطع من السيليكون.</a:t>
            </a:r>
          </a:p>
        </p:txBody>
      </p:sp>
      <p:pic>
        <p:nvPicPr>
          <p:cNvPr id="12" name="Audio Recording Mar 31, 2023 at 5:13:34 PM" descr="Audio Recording Mar 31, 2023 at 5:13:34 PM">
            <a:hlinkClick r:id="" action="ppaction://media"/>
            <a:extLst>
              <a:ext uri="{FF2B5EF4-FFF2-40B4-BE49-F238E27FC236}">
                <a16:creationId xmlns:a16="http://schemas.microsoft.com/office/drawing/2014/main" id="{30CAAF0C-B3FE-2C4D-AA5A-B9B2283C197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82875" y="6055967"/>
            <a:ext cx="812800" cy="812800"/>
          </a:xfrm>
          <a:prstGeom prst="rect">
            <a:avLst/>
          </a:prstGeom>
        </p:spPr>
      </p:pic>
      <p:pic>
        <p:nvPicPr>
          <p:cNvPr id="10" name="Picture 9">
            <a:extLst>
              <a:ext uri="{FF2B5EF4-FFF2-40B4-BE49-F238E27FC236}">
                <a16:creationId xmlns:a16="http://schemas.microsoft.com/office/drawing/2014/main" id="{EE5AB9A0-69B1-9C13-2C9E-8F6FCC40411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30248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09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271543" y="600091"/>
            <a:ext cx="3730509"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الصمام المشع أو الليد</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943600" y="1318399"/>
            <a:ext cx="5936250" cy="4658839"/>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عنصر يعمل على إصدار ضوء فهو دايود باعث للضوء</a:t>
            </a:r>
            <a:r>
              <a:rPr lang="en-US" sz="2000" dirty="0">
                <a:solidFill>
                  <a:srgbClr val="2F2F2F"/>
                </a:solidFill>
                <a:effectLst/>
                <a:latin typeface="Alexandria" pitchFamily="2" charset="-78"/>
                <a:cs typeface="Alexandria" pitchFamily="2" charset="-78"/>
              </a:rPr>
              <a:t>LED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تكون فيه طبقة الانبعاثات الكهربائية متكونة من فيلم أو طبقة من المركبات العضوية التي ينبعث منها ضوء استجابة للتيار الكهربائي وهو المسؤول عن منح الإضاءة لشاشة الهاتف </a:t>
            </a:r>
          </a:p>
          <a:p>
            <a:pPr algn="just" rtl="1">
              <a:lnSpc>
                <a:spcPct val="150000"/>
              </a:lnSpc>
            </a:pPr>
            <a:r>
              <a:rPr lang="ar-EG" sz="2000" dirty="0">
                <a:solidFill>
                  <a:srgbClr val="2F2F2F"/>
                </a:solidFill>
                <a:effectLst/>
                <a:latin typeface="Alexandria" pitchFamily="2" charset="-78"/>
                <a:cs typeface="Alexandria" pitchFamily="2" charset="-78"/>
              </a:rPr>
              <a:t>وينقسم إلى نوعين:</a:t>
            </a:r>
          </a:p>
          <a:p>
            <a:pPr marL="342900" indent="-342900" algn="just"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الثنائية العضوية الباعثة للضوء التي تستخدم الجزيئات الصغيرة </a:t>
            </a:r>
            <a:r>
              <a:rPr lang="en-US" sz="2000" dirty="0">
                <a:solidFill>
                  <a:srgbClr val="2F2F2F"/>
                </a:solidFill>
                <a:effectLst/>
                <a:latin typeface="Alexandria" pitchFamily="2" charset="-78"/>
                <a:cs typeface="Alexandria" pitchFamily="2" charset="-78"/>
              </a:rPr>
              <a:t>.LCD</a:t>
            </a:r>
          </a:p>
          <a:p>
            <a:pPr marL="342900" indent="-342900" algn="just"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الثنائية العضوية الباعثة للضوء </a:t>
            </a:r>
            <a:r>
              <a:rPr lang="ar-SA" sz="2000" dirty="0" err="1">
                <a:solidFill>
                  <a:srgbClr val="2F2F2F"/>
                </a:solidFill>
                <a:effectLst/>
                <a:latin typeface="Alexandria" pitchFamily="2" charset="-78"/>
                <a:cs typeface="Alexandria" pitchFamily="2" charset="-78"/>
              </a:rPr>
              <a:t>ا</a:t>
            </a:r>
            <a:r>
              <a:rPr lang="ar-EG" sz="2000" dirty="0">
                <a:solidFill>
                  <a:srgbClr val="2F2F2F"/>
                </a:solidFill>
                <a:effectLst/>
                <a:latin typeface="Alexandria" pitchFamily="2" charset="-78"/>
                <a:cs typeface="Alexandria" pitchFamily="2" charset="-78"/>
              </a:rPr>
              <a:t>لتي تستخدم البوليمرات </a:t>
            </a:r>
            <a:r>
              <a:rPr lang="en-US" sz="2000" dirty="0">
                <a:solidFill>
                  <a:srgbClr val="2F2F2F"/>
                </a:solidFill>
                <a:effectLst/>
                <a:latin typeface="Alexandria" pitchFamily="2" charset="-78"/>
                <a:cs typeface="Alexandria" pitchFamily="2" charset="-78"/>
              </a:rPr>
              <a:t>LED</a:t>
            </a:r>
            <a:r>
              <a:rPr lang="ar-SA" sz="2000" dirty="0">
                <a:solidFill>
                  <a:srgbClr val="2F2F2F"/>
                </a:solidFill>
                <a:effectLst/>
                <a:latin typeface="Alexandria" pitchFamily="2" charset="-78"/>
                <a:cs typeface="Alexandria" pitchFamily="2" charset="-78"/>
              </a:rPr>
              <a:t>.</a:t>
            </a:r>
            <a:endParaRPr lang="en-US" sz="2000" dirty="0">
              <a:solidFill>
                <a:srgbClr val="2F2F2F"/>
              </a:solidFill>
              <a:effectLst/>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3385A2FA-3D10-4840-B4BB-CACDB30F06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2150" y="1982801"/>
            <a:ext cx="5445747" cy="3063233"/>
          </a:xfrm>
          <a:prstGeom prst="rect">
            <a:avLst/>
          </a:prstGeom>
        </p:spPr>
      </p:pic>
      <p:pic>
        <p:nvPicPr>
          <p:cNvPr id="12" name="Audio Recording Mar 31, 2023 at 5:16:01 PM" descr="Audio Recording Mar 31, 2023 at 5:16:01 PM">
            <a:hlinkClick r:id="" action="ppaction://media"/>
            <a:extLst>
              <a:ext uri="{FF2B5EF4-FFF2-40B4-BE49-F238E27FC236}">
                <a16:creationId xmlns:a16="http://schemas.microsoft.com/office/drawing/2014/main" id="{75A6D66D-0D43-0D42-A01E-20A822D8FB2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4858" y="6154082"/>
            <a:ext cx="812800" cy="812800"/>
          </a:xfrm>
          <a:prstGeom prst="rect">
            <a:avLst/>
          </a:prstGeom>
        </p:spPr>
      </p:pic>
      <p:pic>
        <p:nvPicPr>
          <p:cNvPr id="10" name="Picture 9">
            <a:extLst>
              <a:ext uri="{FF2B5EF4-FFF2-40B4-BE49-F238E27FC236}">
                <a16:creationId xmlns:a16="http://schemas.microsoft.com/office/drawing/2014/main" id="{ED189E84-1F59-3382-2EC1-C4F689B47CE4}"/>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450412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600"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520656" y="600091"/>
            <a:ext cx="1754006"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الكريستالة</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357392" y="1828832"/>
            <a:ext cx="7585716" cy="3271921"/>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عنصر يعمل على توليد ترددات ثابتة أو متغيرة وتكون على نوعين:</a:t>
            </a:r>
          </a:p>
          <a:p>
            <a:pPr algn="just" rtl="1">
              <a:lnSpc>
                <a:spcPct val="150000"/>
              </a:lnSpc>
            </a:pPr>
            <a:r>
              <a:rPr lang="ar-EG" sz="2000" dirty="0">
                <a:solidFill>
                  <a:srgbClr val="2F2F2F"/>
                </a:solidFill>
                <a:effectLst/>
                <a:latin typeface="Alexandria" pitchFamily="2" charset="-78"/>
                <a:cs typeface="Alexandria" pitchFamily="2" charset="-78"/>
              </a:rPr>
              <a:t>كريستالة التوقيت: هي قطعة الكترونية تقوم بإخراج تردد لحساب الزمن الحقيقي للجهاز وحساب عملية الزمن عند عملية الإرسال والاستقبال في الشبكة.</a:t>
            </a:r>
          </a:p>
          <a:p>
            <a:pPr algn="just" rtl="1">
              <a:lnSpc>
                <a:spcPct val="150000"/>
              </a:lnSpc>
            </a:pPr>
            <a:r>
              <a:rPr lang="ar-EG" sz="2000" dirty="0">
                <a:solidFill>
                  <a:srgbClr val="2F2F2F"/>
                </a:solidFill>
                <a:effectLst/>
                <a:latin typeface="Alexandria" pitchFamily="2" charset="-78"/>
                <a:cs typeface="Alexandria" pitchFamily="2" charset="-78"/>
              </a:rPr>
              <a:t>كريستالة الباور: تتكون من أربع أطرف وتعمل على توليد إشارة التردد بقيم مختلفة وهي ذات أهمية سواء في دائرة الباور أو الشبكة ولا يمكن الاستغناء عنها وتكون بجوار أي سي الشبكة غالبا.</a:t>
            </a:r>
          </a:p>
        </p:txBody>
      </p:sp>
      <p:pic>
        <p:nvPicPr>
          <p:cNvPr id="11" name="Picture 10">
            <a:extLst>
              <a:ext uri="{FF2B5EF4-FFF2-40B4-BE49-F238E27FC236}">
                <a16:creationId xmlns:a16="http://schemas.microsoft.com/office/drawing/2014/main" id="{1C4A291B-B4B4-9546-88F3-9D78501D8FFC}"/>
              </a:ext>
            </a:extLst>
          </p:cNvPr>
          <p:cNvPicPr>
            <a:picLocks noChangeAspect="1"/>
          </p:cNvPicPr>
          <p:nvPr/>
        </p:nvPicPr>
        <p:blipFill rotWithShape="1">
          <a:blip r:embed="rId7">
            <a:extLst>
              <a:ext uri="{28A0092B-C50C-407E-A947-70E740481C1C}">
                <a14:useLocalDpi xmlns:a14="http://schemas.microsoft.com/office/drawing/2010/main" val="0"/>
              </a:ext>
            </a:extLst>
          </a:blip>
          <a:srcRect l="12254" r="13105"/>
          <a:stretch/>
        </p:blipFill>
        <p:spPr>
          <a:xfrm>
            <a:off x="1039091" y="1862735"/>
            <a:ext cx="3188734" cy="3204117"/>
          </a:xfrm>
          <a:prstGeom prst="rect">
            <a:avLst/>
          </a:prstGeom>
        </p:spPr>
      </p:pic>
      <p:pic>
        <p:nvPicPr>
          <p:cNvPr id="12" name="Audio Recording Mar 31, 2023 at 5:19:43 PM" descr="Audio Recording Mar 31, 2023 at 5:19:43 PM">
            <a:hlinkClick r:id="" action="ppaction://media"/>
            <a:extLst>
              <a:ext uri="{FF2B5EF4-FFF2-40B4-BE49-F238E27FC236}">
                <a16:creationId xmlns:a16="http://schemas.microsoft.com/office/drawing/2014/main" id="{1D3048AB-5235-BE4D-9653-D66E2CA96E5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46132" y="6097383"/>
            <a:ext cx="812800" cy="812800"/>
          </a:xfrm>
          <a:prstGeom prst="rect">
            <a:avLst/>
          </a:prstGeom>
        </p:spPr>
      </p:pic>
      <p:pic>
        <p:nvPicPr>
          <p:cNvPr id="10" name="Picture 9">
            <a:extLst>
              <a:ext uri="{FF2B5EF4-FFF2-40B4-BE49-F238E27FC236}">
                <a16:creationId xmlns:a16="http://schemas.microsoft.com/office/drawing/2014/main" id="{921EA0B8-42EC-E5D6-958D-BA93EAF443B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0399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816"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02099CA-8399-8046-87A8-E2BD28CA4D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3173" y="1480638"/>
            <a:ext cx="4157901" cy="415790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2788"/>
            <a:ext cx="9533101" cy="1610200"/>
          </a:xfrm>
          <a:prstGeom prst="rect">
            <a:avLst/>
          </a:prstGeom>
        </p:spPr>
      </p:pic>
      <p:sp>
        <p:nvSpPr>
          <p:cNvPr id="7" name="TextBox 6"/>
          <p:cNvSpPr txBox="1"/>
          <p:nvPr/>
        </p:nvSpPr>
        <p:spPr>
          <a:xfrm>
            <a:off x="4076623" y="600091"/>
            <a:ext cx="2198039" cy="523220"/>
          </a:xfrm>
          <a:prstGeom prst="rect">
            <a:avLst/>
          </a:prstGeom>
          <a:noFill/>
        </p:spPr>
        <p:txBody>
          <a:bodyPr wrap="none" rtlCol="0">
            <a:spAutoFit/>
          </a:bodyPr>
          <a:lstStyle/>
          <a:p>
            <a:pPr algn="r"/>
            <a:r>
              <a:rPr lang="ar-EG" sz="2800" dirty="0">
                <a:solidFill>
                  <a:schemeClr val="bg1"/>
                </a:solidFill>
                <a:effectLst/>
                <a:latin typeface="Alexandria" pitchFamily="2" charset="-78"/>
                <a:cs typeface="Alexandria" pitchFamily="2" charset="-78"/>
              </a:rPr>
              <a:t>الأي سي</a:t>
            </a:r>
            <a:r>
              <a:rPr lang="en-US" sz="2800" dirty="0">
                <a:solidFill>
                  <a:schemeClr val="bg1"/>
                </a:solidFill>
                <a:effectLst/>
                <a:latin typeface="Alexandria" pitchFamily="2" charset="-78"/>
                <a:cs typeface="Alexandria" pitchFamily="2" charset="-78"/>
              </a:rPr>
              <a:t> </a:t>
            </a:r>
            <a:r>
              <a:rPr lang="en-US" sz="2800" dirty="0">
                <a:solidFill>
                  <a:schemeClr val="bg1"/>
                </a:solidFill>
                <a:latin typeface="Alexandria" pitchFamily="2" charset="-78"/>
                <a:cs typeface="Alexandria" pitchFamily="2" charset="-78"/>
              </a:rPr>
              <a:t>ICs</a:t>
            </a:r>
            <a:endParaRPr lang="ar-EG" sz="2800" dirty="0">
              <a:solidFill>
                <a:schemeClr val="bg1"/>
              </a:solidFill>
              <a:effectLst/>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974949" y="2130885"/>
            <a:ext cx="5783850" cy="3275705"/>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الجزء المسؤول عن مضاعفة الطاقة وتقوية الإشارة فهو دائرة متكاملة مضغوطة أو عبارة عن مجموعة من الترانزستورات والمقاومات والمكثفات التي تم تجميعها وضغطها بتكنولوجيا خاصة في أي سي واحد لتنفيذ مهمة محددة وله أنواع متعددة مثل </a:t>
            </a:r>
            <a:r>
              <a:rPr lang="en-US" sz="2000" dirty="0">
                <a:solidFill>
                  <a:srgbClr val="2F2F2F"/>
                </a:solidFill>
                <a:effectLst/>
                <a:latin typeface="Alexandria" pitchFamily="2" charset="-78"/>
                <a:cs typeface="Alexandria" pitchFamily="2" charset="-78"/>
              </a:rPr>
              <a:t> IC</a:t>
            </a:r>
            <a:r>
              <a:rPr lang="ar-EG" sz="2000" dirty="0">
                <a:solidFill>
                  <a:srgbClr val="2F2F2F"/>
                </a:solidFill>
                <a:effectLst/>
                <a:latin typeface="Alexandria" pitchFamily="2" charset="-78"/>
                <a:cs typeface="Alexandria" pitchFamily="2" charset="-78"/>
              </a:rPr>
              <a:t>الشبكة و </a:t>
            </a:r>
            <a:r>
              <a:rPr lang="en-US" sz="2000" dirty="0">
                <a:solidFill>
                  <a:srgbClr val="2F2F2F"/>
                </a:solidFill>
                <a:effectLst/>
                <a:latin typeface="Alexandria" pitchFamily="2" charset="-78"/>
                <a:cs typeface="Alexandria" pitchFamily="2" charset="-78"/>
              </a:rPr>
              <a:t> IC </a:t>
            </a:r>
            <a:r>
              <a:rPr lang="ar-EG" sz="2000" dirty="0">
                <a:solidFill>
                  <a:srgbClr val="2F2F2F"/>
                </a:solidFill>
                <a:effectLst/>
                <a:latin typeface="Alexandria" pitchFamily="2" charset="-78"/>
                <a:cs typeface="Alexandria" pitchFamily="2" charset="-78"/>
              </a:rPr>
              <a:t>الباور و </a:t>
            </a:r>
            <a:r>
              <a:rPr lang="en-US" sz="2000" dirty="0">
                <a:solidFill>
                  <a:srgbClr val="2F2F2F"/>
                </a:solidFill>
                <a:effectLst/>
                <a:latin typeface="Alexandria" pitchFamily="2" charset="-78"/>
                <a:cs typeface="Alexandria" pitchFamily="2" charset="-78"/>
              </a:rPr>
              <a:t> IC</a:t>
            </a:r>
            <a:r>
              <a:rPr lang="ar-EG" sz="2000" dirty="0">
                <a:solidFill>
                  <a:srgbClr val="2F2F2F"/>
                </a:solidFill>
                <a:effectLst/>
                <a:latin typeface="Alexandria" pitchFamily="2" charset="-78"/>
                <a:cs typeface="Alexandria" pitchFamily="2" charset="-78"/>
              </a:rPr>
              <a:t>الصوت وغيرهم.</a:t>
            </a:r>
          </a:p>
        </p:txBody>
      </p:sp>
      <p:pic>
        <p:nvPicPr>
          <p:cNvPr id="12" name="Audio Recording Mar 31, 2023 at 5:21:47 PM" descr="Audio Recording Mar 31, 2023 at 5:21:47 PM">
            <a:hlinkClick r:id="" action="ppaction://media"/>
            <a:extLst>
              <a:ext uri="{FF2B5EF4-FFF2-40B4-BE49-F238E27FC236}">
                <a16:creationId xmlns:a16="http://schemas.microsoft.com/office/drawing/2014/main" id="{FEBDA916-37EA-C142-865E-F6C284B5446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18072" y="6108495"/>
            <a:ext cx="812800" cy="812800"/>
          </a:xfrm>
          <a:prstGeom prst="rect">
            <a:avLst/>
          </a:prstGeom>
        </p:spPr>
      </p:pic>
      <p:pic>
        <p:nvPicPr>
          <p:cNvPr id="10" name="Picture 9">
            <a:extLst>
              <a:ext uri="{FF2B5EF4-FFF2-40B4-BE49-F238E27FC236}">
                <a16:creationId xmlns:a16="http://schemas.microsoft.com/office/drawing/2014/main" id="{DB4519CA-2F2E-CD8C-6556-59E1169FA52C}"/>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332648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848"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06091" y="600091"/>
            <a:ext cx="226857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المعالج </a:t>
            </a:r>
            <a:r>
              <a:rPr lang="en-US" sz="2800" dirty="0">
                <a:solidFill>
                  <a:schemeClr val="bg1"/>
                </a:solidFill>
                <a:latin typeface="Alexandria" pitchFamily="2" charset="-78"/>
                <a:cs typeface="Alexandria" pitchFamily="2" charset="-78"/>
              </a:rPr>
              <a:t>CPU</a:t>
            </a:r>
            <a:endParaRPr lang="ar-EG" sz="2800" dirty="0">
              <a:solidFill>
                <a:schemeClr val="bg1"/>
              </a:solidFill>
              <a:effectLst/>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87589" y="1528852"/>
            <a:ext cx="11228111" cy="4226029"/>
          </a:xfrm>
          <a:prstGeom prst="rect">
            <a:avLst/>
          </a:prstGeom>
          <a:noFill/>
        </p:spPr>
        <p:txBody>
          <a:bodyPr wrap="square" rtlCol="0">
            <a:spAutoFit/>
          </a:bodyPr>
          <a:lstStyle/>
          <a:p>
            <a:pPr algn="just" rtl="1">
              <a:lnSpc>
                <a:spcPts val="2700"/>
              </a:lnSpc>
            </a:pPr>
            <a:r>
              <a:rPr lang="ar-EG" sz="2000" dirty="0">
                <a:solidFill>
                  <a:srgbClr val="2F2F2F"/>
                </a:solidFill>
                <a:effectLst/>
                <a:latin typeface="Alexandria" pitchFamily="2" charset="-78"/>
                <a:cs typeface="Alexandria" pitchFamily="2" charset="-78"/>
              </a:rPr>
              <a:t>الـ</a:t>
            </a:r>
            <a:r>
              <a:rPr lang="en-US" sz="2000" dirty="0">
                <a:solidFill>
                  <a:srgbClr val="2F2F2F"/>
                </a:solidFill>
                <a:effectLst/>
                <a:latin typeface="Alexandria" pitchFamily="2" charset="-78"/>
                <a:cs typeface="Alexandria" pitchFamily="2" charset="-78"/>
              </a:rPr>
              <a:t>CPU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أي</a:t>
            </a:r>
            <a:r>
              <a:rPr lang="en-US" sz="2000" dirty="0">
                <a:solidFill>
                  <a:srgbClr val="2F2F2F"/>
                </a:solidFill>
                <a:effectLst/>
                <a:latin typeface="Alexandria" pitchFamily="2" charset="-78"/>
                <a:cs typeface="Alexandria" pitchFamily="2" charset="-78"/>
              </a:rPr>
              <a:t>Central Processing Unit)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أو المعالج</a:t>
            </a:r>
            <a:r>
              <a:rPr lang="en-US" sz="2000" dirty="0">
                <a:solidFill>
                  <a:srgbClr val="2F2F2F"/>
                </a:solidFill>
                <a:effectLst/>
                <a:latin typeface="Alexandria" pitchFamily="2" charset="-78"/>
                <a:cs typeface="Alexandria" pitchFamily="2" charset="-78"/>
              </a:rPr>
              <a:t>Processor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هو أحد مكونات الهاتف التي تقوم بتفسير التعليمات ومعالجة البيانات التي تتضمنها البرمجيات، يعتبر المعالج بالإضافة للذاكرة الرئيسية ووحدات الإدخال والإخراج من أهم مكونات الحواسيب الدقيقة الحديثة </a:t>
            </a:r>
            <a:r>
              <a:rPr lang="en-US" sz="2000" dirty="0">
                <a:solidFill>
                  <a:srgbClr val="2F2F2F"/>
                </a:solidFill>
                <a:effectLst/>
                <a:latin typeface="Alexandria" pitchFamily="2" charset="-78"/>
                <a:cs typeface="Alexandria" pitchFamily="2" charset="-78"/>
              </a:rPr>
              <a:t>Micro-computers</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تُعرف المعالجات التي تم تصنيعها بواسطة الدائرات المتكاملة </a:t>
            </a:r>
            <a:r>
              <a:rPr lang="en-US" sz="2000" dirty="0">
                <a:solidFill>
                  <a:srgbClr val="2F2F2F"/>
                </a:solidFill>
                <a:effectLst/>
                <a:latin typeface="Alexandria" pitchFamily="2" charset="-78"/>
                <a:cs typeface="Alexandria" pitchFamily="2" charset="-78"/>
              </a:rPr>
              <a:t>Integrated Circuits</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بالمعالجات الدقيقة والتي بدأ تصنيعها منذ منتصف سبعينات القرن العشرين على شكل رقاقات مدمجة حلّت محل معظم أنواع المعالجات الأخرى، فهو يعمل كعمل الدماغ في جسم الإنسان، بحيث يقوم بعمل ملايين من العمليات الحسابية كل ثانية ويقوم بتنفيذ الأوامر التي يطلقها المستخدم للجهاز، لأنه المسؤول عن سرعة ودقة تنفيذ هذه الأوامر فحينما يتم إعطاء أحد الأوامر للهاتف يقوم هو بمعالجة البيانات ومن ثم إعطاء الأوامر لباقي مكونات الهاتف من خلال الأكواد البرمجية الموجودة بأنظمة التشغيل بالذاكرة الداخلية للهاتف، فهو عبارة عن الأي سي الرئيسي للهاتف ومع تلفه لن يعمل الهاتف مطلقاً ومن العوامل التي تتحكم بسرعة المعالج سرعة تحرك البيانات وعدد الأنوية</a:t>
            </a:r>
            <a:r>
              <a:rPr lang="en-US" sz="2000" dirty="0">
                <a:solidFill>
                  <a:srgbClr val="2F2F2F"/>
                </a:solidFill>
                <a:latin typeface="Alexandria" pitchFamily="2" charset="-78"/>
                <a:cs typeface="Alexandria" pitchFamily="2" charset="-78"/>
              </a:rPr>
              <a:t>Cores </a:t>
            </a:r>
            <a:r>
              <a:rPr lang="ar-EG" sz="2000" dirty="0">
                <a:solidFill>
                  <a:srgbClr val="2F2F2F"/>
                </a:solidFill>
                <a:effectLst/>
                <a:latin typeface="Alexandria" pitchFamily="2" charset="-78"/>
                <a:cs typeface="Alexandria" pitchFamily="2" charset="-78"/>
              </a:rPr>
              <a:t> بداخله بحيث كلما كان تردد المعالج أعلى وأنويته</a:t>
            </a:r>
            <a:r>
              <a:rPr lang="en-US" sz="2000" dirty="0">
                <a:solidFill>
                  <a:srgbClr val="2F2F2F"/>
                </a:solidFill>
                <a:effectLst/>
                <a:latin typeface="Alexandria" pitchFamily="2" charset="-78"/>
                <a:cs typeface="Alexandria" pitchFamily="2" charset="-78"/>
              </a:rPr>
              <a:t> Cores </a:t>
            </a:r>
            <a:r>
              <a:rPr lang="ar-EG" sz="2000" dirty="0">
                <a:solidFill>
                  <a:srgbClr val="2F2F2F"/>
                </a:solidFill>
                <a:effectLst/>
                <a:latin typeface="Alexandria" pitchFamily="2" charset="-78"/>
                <a:cs typeface="Alexandria" pitchFamily="2" charset="-78"/>
              </a:rPr>
              <a:t>أكثر كلما كان أداؤه أفضل.</a:t>
            </a:r>
          </a:p>
        </p:txBody>
      </p:sp>
      <p:pic>
        <p:nvPicPr>
          <p:cNvPr id="10" name="Audio Recording Mar 31, 2023 at 5:24:38 PM" descr="Audio Recording Mar 31, 2023 at 5:24:38 PM">
            <a:hlinkClick r:id="" action="ppaction://media"/>
            <a:extLst>
              <a:ext uri="{FF2B5EF4-FFF2-40B4-BE49-F238E27FC236}">
                <a16:creationId xmlns:a16="http://schemas.microsoft.com/office/drawing/2014/main" id="{8C83D5ED-8191-F942-939C-B2873BFFE02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02900" y="6080388"/>
            <a:ext cx="812800" cy="812800"/>
          </a:xfrm>
          <a:prstGeom prst="rect">
            <a:avLst/>
          </a:prstGeom>
        </p:spPr>
      </p:pic>
      <p:pic>
        <p:nvPicPr>
          <p:cNvPr id="11" name="Picture 10">
            <a:extLst>
              <a:ext uri="{FF2B5EF4-FFF2-40B4-BE49-F238E27FC236}">
                <a16:creationId xmlns:a16="http://schemas.microsoft.com/office/drawing/2014/main" id="{7348D73F-C6B7-4504-4635-65669D3183F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9022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6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433820" y="600091"/>
            <a:ext cx="3810659"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معالج الرسوميات </a:t>
            </a:r>
            <a:r>
              <a:rPr lang="en-US" sz="2800" dirty="0">
                <a:solidFill>
                  <a:schemeClr val="bg1"/>
                </a:solidFill>
                <a:latin typeface="Alexandria" pitchFamily="2" charset="-78"/>
                <a:cs typeface="Alexandria" pitchFamily="2" charset="-78"/>
              </a:rPr>
              <a:t>GPU</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658514" y="1528852"/>
            <a:ext cx="7254536" cy="4195251"/>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الـ</a:t>
            </a:r>
            <a:r>
              <a:rPr lang="en-US" sz="2000" dirty="0">
                <a:solidFill>
                  <a:srgbClr val="2F2F2F"/>
                </a:solidFill>
                <a:effectLst/>
                <a:latin typeface="Alexandria" pitchFamily="2" charset="-78"/>
                <a:cs typeface="Alexandria" pitchFamily="2" charset="-78"/>
              </a:rPr>
              <a:t>GPU </a:t>
            </a:r>
            <a:r>
              <a:rPr lang="ar-EG" sz="2000" dirty="0">
                <a:solidFill>
                  <a:srgbClr val="2F2F2F"/>
                </a:solidFill>
                <a:effectLst/>
                <a:latin typeface="Alexandria" pitchFamily="2" charset="-78"/>
                <a:cs typeface="Alexandria" pitchFamily="2" charset="-78"/>
              </a:rPr>
              <a:t>وحدة معالجة الرسوميات</a:t>
            </a:r>
            <a:r>
              <a:rPr lang="en-US" sz="2000" dirty="0">
                <a:solidFill>
                  <a:srgbClr val="2F2F2F"/>
                </a:solidFill>
                <a:effectLst/>
                <a:latin typeface="Alexandria" pitchFamily="2" charset="-78"/>
                <a:cs typeface="Alexandria" pitchFamily="2" charset="-78"/>
              </a:rPr>
              <a:t>Graphics Processing Unit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معالج يأتي مدمج مع المعالج الرئيسي، وظيفته هي معالجة البيانات الأكثر تعقيداً والخاصة بالرسوميات (الألعاب والفيديو والصور) فدوره هو معالجة البيانات المعقدة لتخفيف الحمل من على المعالج الأساسي لتشغيل الميديا علي الهاتف مثل الالعاب والصور والفيديوهات وهو المسئول عن جودتها؛ تتشابه بنية وحدة معالج الرسومات تقريبًا مع وحدة المعالج المركزي لكنه يركز أكثر على حساب البيانات الرسومية بحيث يقلل الضغط على وحدة المعالجة المركزية.</a:t>
            </a:r>
          </a:p>
        </p:txBody>
      </p:sp>
      <p:pic>
        <p:nvPicPr>
          <p:cNvPr id="11" name="Picture 10">
            <a:extLst>
              <a:ext uri="{FF2B5EF4-FFF2-40B4-BE49-F238E27FC236}">
                <a16:creationId xmlns:a16="http://schemas.microsoft.com/office/drawing/2014/main" id="{A941490D-4420-0F45-B755-32EB52A9CB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3108" y="2242717"/>
            <a:ext cx="4029357" cy="2671639"/>
          </a:xfrm>
          <a:prstGeom prst="rect">
            <a:avLst/>
          </a:prstGeom>
        </p:spPr>
      </p:pic>
      <p:pic>
        <p:nvPicPr>
          <p:cNvPr id="12" name="Audio Recording Mar 31, 2023 at 5:26:53 PM" descr="Audio Recording Mar 31, 2023 at 5:26:53 PM">
            <a:hlinkClick r:id="" action="ppaction://media"/>
            <a:extLst>
              <a:ext uri="{FF2B5EF4-FFF2-40B4-BE49-F238E27FC236}">
                <a16:creationId xmlns:a16="http://schemas.microsoft.com/office/drawing/2014/main" id="{CD72EE3D-F226-F641-AF38-88B1DA4B29F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00250" y="6068116"/>
            <a:ext cx="812800" cy="812800"/>
          </a:xfrm>
          <a:prstGeom prst="rect">
            <a:avLst/>
          </a:prstGeom>
        </p:spPr>
      </p:pic>
      <p:pic>
        <p:nvPicPr>
          <p:cNvPr id="10" name="Picture 9">
            <a:extLst>
              <a:ext uri="{FF2B5EF4-FFF2-40B4-BE49-F238E27FC236}">
                <a16:creationId xmlns:a16="http://schemas.microsoft.com/office/drawing/2014/main" id="{B64AFB40-B7B7-9193-0F36-ABB7E9569C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643670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7952"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980490" y="600091"/>
            <a:ext cx="12186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الذاكرة</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14764" y="1607412"/>
            <a:ext cx="11373761" cy="4199035"/>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ذاكرة الوصول المؤقتة </a:t>
            </a:r>
            <a:r>
              <a:rPr lang="en-US" sz="2000" dirty="0">
                <a:solidFill>
                  <a:srgbClr val="2F2F2F"/>
                </a:solidFill>
                <a:effectLst/>
                <a:latin typeface="Alexandria" pitchFamily="2" charset="-78"/>
                <a:cs typeface="Alexandria" pitchFamily="2" charset="-78"/>
              </a:rPr>
              <a:t>RAM</a:t>
            </a:r>
            <a:r>
              <a:rPr lang="ar-SA" sz="2000" dirty="0">
                <a:solidFill>
                  <a:srgbClr val="2F2F2F"/>
                </a:solidFill>
                <a:effectLst/>
                <a:latin typeface="Alexandria" pitchFamily="2" charset="-78"/>
                <a:cs typeface="Alexandria" pitchFamily="2" charset="-78"/>
              </a:rPr>
              <a:t> </a:t>
            </a:r>
            <a:endParaRPr lang="en-US" sz="2000" dirty="0">
              <a:solidFill>
                <a:srgbClr val="2F2F2F"/>
              </a:solidFill>
              <a:effectLst/>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الذاكرة الثابتة </a:t>
            </a:r>
            <a:r>
              <a:rPr lang="en-US" sz="2000" dirty="0">
                <a:solidFill>
                  <a:srgbClr val="2F2F2F"/>
                </a:solidFill>
                <a:effectLst/>
                <a:latin typeface="Alexandria" pitchFamily="2" charset="-78"/>
                <a:cs typeface="Alexandria" pitchFamily="2" charset="-78"/>
              </a:rPr>
              <a:t>ROM</a:t>
            </a:r>
            <a:r>
              <a:rPr lang="ar-SA" sz="2000" dirty="0">
                <a:solidFill>
                  <a:srgbClr val="2F2F2F"/>
                </a:solidFill>
                <a:effectLst/>
                <a:latin typeface="Alexandria" pitchFamily="2" charset="-78"/>
                <a:cs typeface="Alexandria" pitchFamily="2" charset="-78"/>
              </a:rPr>
              <a:t> </a:t>
            </a:r>
            <a:endParaRPr lang="en-US" sz="2000" dirty="0">
              <a:solidFill>
                <a:srgbClr val="2F2F2F"/>
              </a:solidFill>
              <a:effectLst/>
              <a:latin typeface="Alexandria" pitchFamily="2" charset="-78"/>
              <a:cs typeface="Alexandria" pitchFamily="2" charset="-78"/>
            </a:endParaRP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الذاكرة الخارجية </a:t>
            </a:r>
            <a:r>
              <a:rPr lang="en-US" sz="2000" dirty="0">
                <a:solidFill>
                  <a:srgbClr val="2F2F2F"/>
                </a:solidFill>
                <a:latin typeface="Alexandria" pitchFamily="2" charset="-78"/>
                <a:cs typeface="Alexandria" pitchFamily="2" charset="-78"/>
              </a:rPr>
              <a:t>SD Card</a:t>
            </a:r>
            <a:endParaRPr lang="ar-EG" sz="2000" b="0" i="0" dirty="0">
              <a:solidFill>
                <a:srgbClr val="2F2F2F"/>
              </a:solidFill>
              <a:effectLst/>
              <a:latin typeface="Cairo" pitchFamily="2" charset="-78"/>
              <a:cs typeface="Cairo" pitchFamily="2" charset="-78"/>
            </a:endParaRPr>
          </a:p>
          <a:p>
            <a:pPr algn="just" rtl="1">
              <a:lnSpc>
                <a:spcPct val="150000"/>
              </a:lnSpc>
            </a:pPr>
            <a:r>
              <a:rPr lang="ar-EG" sz="2000" dirty="0">
                <a:solidFill>
                  <a:srgbClr val="2F2F2F"/>
                </a:solidFill>
                <a:effectLst/>
                <a:latin typeface="Alexandria" pitchFamily="2" charset="-78"/>
                <a:cs typeface="Alexandria" pitchFamily="2" charset="-78"/>
              </a:rPr>
              <a:t>الذاكرة هي وحدة التخزين الخاصة بالهاتف، يخزن عليها كل شيء بالهاتف من نظام تشغيل وواجهة مستخدم وتطبيقات وبيانات وأشياء أخرى كثيرة، لها أنواع مختلفة وسعات مختلفة، لكل نوع سرعة تساعد على سرعة الهاتف بشكل عام؛ تتألف الذاكرة من عددٍ كبيرٍ من الأطراف، وتحتفظ بالمعلومات والبيانات وتسترجعها عند طلبها؛ حيث تُترجم البيانات المُخزّنة وتسلّمها للبروسيسور ومن غير الممكن أن يعمل الهاتف بدون وجود ذاكرة الوصول العشوائي</a:t>
            </a:r>
            <a:r>
              <a:rPr lang="en-US" sz="2000" dirty="0">
                <a:solidFill>
                  <a:srgbClr val="2F2F2F"/>
                </a:solidFill>
                <a:effectLst/>
                <a:latin typeface="Alexandria" pitchFamily="2" charset="-78"/>
                <a:cs typeface="Alexandria" pitchFamily="2" charset="-78"/>
              </a:rPr>
              <a:t>RAM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وذاكرة تخزين الثابتة</a:t>
            </a:r>
            <a:r>
              <a:rPr lang="en-US" sz="2000" dirty="0">
                <a:solidFill>
                  <a:srgbClr val="2F2F2F"/>
                </a:solidFill>
                <a:effectLst/>
                <a:latin typeface="Alexandria" pitchFamily="2" charset="-78"/>
                <a:cs typeface="Alexandria" pitchFamily="2" charset="-78"/>
              </a:rPr>
              <a:t>ROM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كما يوجد ذاكرة تخزين خارجية في معظم الأجهزة.</a:t>
            </a:r>
            <a:endParaRPr lang="en-US" sz="2000" dirty="0">
              <a:solidFill>
                <a:srgbClr val="2F2F2F"/>
              </a:solidFill>
              <a:effectLst/>
              <a:latin typeface="Alexandria" pitchFamily="2" charset="-78"/>
              <a:cs typeface="Alexandria" pitchFamily="2" charset="-78"/>
            </a:endParaRPr>
          </a:p>
        </p:txBody>
      </p:sp>
      <p:pic>
        <p:nvPicPr>
          <p:cNvPr id="10" name="Audio Recording Mar 31, 2023 at 5:28:24 PM" descr="Audio Recording Mar 31, 2023 at 5:28:24 PM">
            <a:hlinkClick r:id="" action="ppaction://media"/>
            <a:extLst>
              <a:ext uri="{FF2B5EF4-FFF2-40B4-BE49-F238E27FC236}">
                <a16:creationId xmlns:a16="http://schemas.microsoft.com/office/drawing/2014/main" id="{1ADDB025-3796-2B45-ADAD-0A7EB6F7154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75725" y="6051663"/>
            <a:ext cx="812800" cy="812800"/>
          </a:xfrm>
          <a:prstGeom prst="rect">
            <a:avLst/>
          </a:prstGeom>
        </p:spPr>
      </p:pic>
      <p:pic>
        <p:nvPicPr>
          <p:cNvPr id="11" name="Picture 10">
            <a:extLst>
              <a:ext uri="{FF2B5EF4-FFF2-40B4-BE49-F238E27FC236}">
                <a16:creationId xmlns:a16="http://schemas.microsoft.com/office/drawing/2014/main" id="{FB67CCA2-A6C7-BE6D-73E6-F37975505CB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67236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7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411951" y="600091"/>
            <a:ext cx="4123245"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 المكونات الفرعية للهاتف</a:t>
            </a:r>
            <a:endParaRPr lang="en-US" sz="2800" dirty="0">
              <a:solidFill>
                <a:schemeClr val="bg1"/>
              </a:solidFill>
              <a:latin typeface="Alexandria" pitchFamily="2" charset="-78"/>
              <a:cs typeface="Alexandria" pitchFamily="2" charset="-78"/>
            </a:endParaRP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09119" y="2100316"/>
            <a:ext cx="11373761" cy="2814040"/>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الشاشة</a:t>
            </a: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البطارية</a:t>
            </a: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الكاميرا</a:t>
            </a: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دائرة الصوت والمايك</a:t>
            </a: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دائرة الشبكة الاستقبال والإرسال</a:t>
            </a:r>
          </a:p>
          <a:p>
            <a:pPr marL="342900" indent="-342900" algn="r" rtl="1">
              <a:lnSpc>
                <a:spcPct val="150000"/>
              </a:lnSpc>
              <a:buFont typeface="Arial" panose="020B0604020202020204" pitchFamily="34" charset="0"/>
              <a:buChar char="•"/>
            </a:pPr>
            <a:r>
              <a:rPr lang="ar-EG" sz="2000" dirty="0">
                <a:solidFill>
                  <a:srgbClr val="2F2F2F"/>
                </a:solidFill>
                <a:effectLst/>
                <a:latin typeface="Alexandria" pitchFamily="2" charset="-78"/>
                <a:cs typeface="Alexandria" pitchFamily="2" charset="-78"/>
              </a:rPr>
              <a:t>الحساسات أو المُستشعرات</a:t>
            </a:r>
          </a:p>
        </p:txBody>
      </p:sp>
      <p:pic>
        <p:nvPicPr>
          <p:cNvPr id="10" name="Audio Recording Mar 31, 2023 at 5:29:56 PM" descr="Audio Recording Mar 31, 2023 at 5:29:56 PM">
            <a:hlinkClick r:id="" action="ppaction://media"/>
            <a:extLst>
              <a:ext uri="{FF2B5EF4-FFF2-40B4-BE49-F238E27FC236}">
                <a16:creationId xmlns:a16="http://schemas.microsoft.com/office/drawing/2014/main" id="{E548C5AC-CE64-2743-AAA6-6C5EEFA580D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6B3317DC-2344-A8B6-70EF-4815C9D1EED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61451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24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3835698" y="600091"/>
            <a:ext cx="2167581"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الشاشة </a:t>
            </a:r>
            <a:r>
              <a:rPr lang="en-US" sz="2800" dirty="0">
                <a:solidFill>
                  <a:schemeClr val="bg1"/>
                </a:solidFill>
                <a:latin typeface="Alexandria" pitchFamily="2" charset="-78"/>
                <a:cs typeface="Alexandria" pitchFamily="2" charset="-78"/>
              </a:rPr>
              <a:t>LCD</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09902" y="1642334"/>
            <a:ext cx="11383484" cy="4073487"/>
          </a:xfrm>
          <a:prstGeom prst="rect">
            <a:avLst/>
          </a:prstGeom>
          <a:noFill/>
        </p:spPr>
        <p:txBody>
          <a:bodyPr wrap="square" rtlCol="0">
            <a:spAutoFit/>
          </a:bodyPr>
          <a:lstStyle/>
          <a:p>
            <a:pPr marL="342900" indent="-342900" algn="just" rtl="1">
              <a:lnSpc>
                <a:spcPts val="2360"/>
              </a:lnSpc>
              <a:buFont typeface="Arial" panose="020B0604020202020204" pitchFamily="34" charset="0"/>
              <a:buChar char="•"/>
            </a:pPr>
            <a:r>
              <a:rPr lang="ar-EG" dirty="0">
                <a:solidFill>
                  <a:srgbClr val="2F2F2F"/>
                </a:solidFill>
                <a:effectLst/>
                <a:latin typeface="Alexandria" pitchFamily="2" charset="-78"/>
                <a:cs typeface="Alexandria" pitchFamily="2" charset="-78"/>
              </a:rPr>
              <a:t>الوحدة المسئولة عن عرض العمليات والبيانات المخزنة على الهاتف وتتكون من طبقتين يفصل بينهما مواد عضوية وفي الأجهزة الحديثة أصبحت ملتصقة بزجاج مستشعرات اللمس.</a:t>
            </a:r>
          </a:p>
          <a:p>
            <a:pPr marL="342900" indent="-342900" algn="just" rtl="1">
              <a:lnSpc>
                <a:spcPts val="2360"/>
              </a:lnSpc>
              <a:buFont typeface="Arial" panose="020B0604020202020204" pitchFamily="34" charset="0"/>
              <a:buChar char="•"/>
            </a:pPr>
            <a:r>
              <a:rPr lang="ar-EG" dirty="0">
                <a:solidFill>
                  <a:srgbClr val="2F2F2F"/>
                </a:solidFill>
                <a:effectLst/>
                <a:latin typeface="Alexandria" pitchFamily="2" charset="-78"/>
                <a:cs typeface="Alexandria" pitchFamily="2" charset="-78"/>
              </a:rPr>
              <a:t>وتُقسم حالياً إلى نوعين رئيسيين هما:</a:t>
            </a:r>
          </a:p>
          <a:p>
            <a:pPr marL="342900" indent="-342900" algn="just" rtl="1">
              <a:lnSpc>
                <a:spcPts val="2360"/>
              </a:lnSpc>
              <a:buFont typeface="Arial" panose="020B0604020202020204" pitchFamily="34" charset="0"/>
              <a:buChar char="•"/>
            </a:pPr>
            <a:r>
              <a:rPr lang="ar-EG" dirty="0">
                <a:solidFill>
                  <a:srgbClr val="2F2F2F"/>
                </a:solidFill>
                <a:effectLst/>
                <a:latin typeface="Alexandria" pitchFamily="2" charset="-78"/>
                <a:cs typeface="Alexandria" pitchFamily="2" charset="-78"/>
              </a:rPr>
              <a:t>شاشة الكريستال السائل </a:t>
            </a:r>
            <a:r>
              <a:rPr lang="en-US" dirty="0">
                <a:solidFill>
                  <a:srgbClr val="2F2F2F"/>
                </a:solidFill>
                <a:effectLst/>
                <a:latin typeface="Alexandria" pitchFamily="2" charset="-78"/>
                <a:cs typeface="Alexandria" pitchFamily="2" charset="-78"/>
              </a:rPr>
              <a:t>Liquid Crystal Display، </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المعروفة بشاشة أل سي دي</a:t>
            </a:r>
            <a:r>
              <a:rPr lang="en-US" dirty="0">
                <a:solidFill>
                  <a:srgbClr val="2F2F2F"/>
                </a:solidFill>
                <a:effectLst/>
                <a:latin typeface="Alexandria" pitchFamily="2" charset="-78"/>
                <a:cs typeface="Alexandria" pitchFamily="2" charset="-78"/>
              </a:rPr>
              <a:t>LCD ؛ </a:t>
            </a:r>
            <a:r>
              <a:rPr lang="ar-EG" dirty="0">
                <a:solidFill>
                  <a:srgbClr val="2F2F2F"/>
                </a:solidFill>
                <a:effectLst/>
                <a:latin typeface="Alexandria" pitchFamily="2" charset="-78"/>
                <a:cs typeface="Alexandria" pitchFamily="2" charset="-78"/>
              </a:rPr>
              <a:t>التي ينتج الضوء فيها من إضاءة خلفية تسطع عبر بعض المستقطبات </a:t>
            </a:r>
            <a:r>
              <a:rPr lang="en-US" dirty="0">
                <a:solidFill>
                  <a:srgbClr val="2F2F2F"/>
                </a:solidFill>
                <a:effectLst/>
                <a:latin typeface="Alexandria" pitchFamily="2" charset="-78"/>
                <a:cs typeface="Alexandria" pitchFamily="2" charset="-78"/>
              </a:rPr>
              <a:t>Polarizers</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والمرشحات </a:t>
            </a:r>
            <a:r>
              <a:rPr lang="en-US" dirty="0">
                <a:solidFill>
                  <a:srgbClr val="2F2F2F"/>
                </a:solidFill>
                <a:effectLst/>
                <a:latin typeface="Alexandria" pitchFamily="2" charset="-78"/>
                <a:cs typeface="Alexandria" pitchFamily="2" charset="-78"/>
              </a:rPr>
              <a:t>Filters</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وتتكون من ثلاثة أجزاء:</a:t>
            </a:r>
          </a:p>
          <a:p>
            <a:pPr marL="342900" indent="-342900" algn="just" rtl="1">
              <a:lnSpc>
                <a:spcPts val="2360"/>
              </a:lnSpc>
              <a:buFont typeface="Arial" panose="020B0604020202020204" pitchFamily="34" charset="0"/>
              <a:buChar char="•"/>
            </a:pPr>
            <a:endParaRPr lang="ar-EG" dirty="0">
              <a:solidFill>
                <a:srgbClr val="2F2F2F"/>
              </a:solidFill>
              <a:effectLst/>
              <a:latin typeface="Alexandria" pitchFamily="2" charset="-78"/>
              <a:cs typeface="Alexandria" pitchFamily="2" charset="-78"/>
            </a:endParaRPr>
          </a:p>
          <a:p>
            <a:pPr algn="just" rtl="1">
              <a:lnSpc>
                <a:spcPts val="2360"/>
              </a:lnSpc>
            </a:pPr>
            <a:r>
              <a:rPr lang="ar-SA" sz="1600" dirty="0">
                <a:solidFill>
                  <a:srgbClr val="2F2F2F"/>
                </a:solidFill>
                <a:effectLst/>
                <a:latin typeface="Alexandria" pitchFamily="2" charset="-78"/>
                <a:cs typeface="Alexandria" pitchFamily="2" charset="-78"/>
              </a:rPr>
              <a:t>- </a:t>
            </a:r>
            <a:r>
              <a:rPr lang="ar-EG" sz="1600" dirty="0">
                <a:solidFill>
                  <a:srgbClr val="2F2F2F"/>
                </a:solidFill>
                <a:effectLst/>
                <a:latin typeface="Alexandria" pitchFamily="2" charset="-78"/>
                <a:cs typeface="Alexandria" pitchFamily="2" charset="-78"/>
              </a:rPr>
              <a:t>طبقة الضوء: الطبقة المسئولة عن توفير ضوء السطوع للبكسيلات الشاشة، تتكون من ترانزستور واحد، يسمي مصباح الفلوريسنت او مصباح </a:t>
            </a:r>
            <a:r>
              <a:rPr lang="en-US" sz="1600" dirty="0">
                <a:solidFill>
                  <a:srgbClr val="2F2F2F"/>
                </a:solidFill>
                <a:effectLst/>
                <a:latin typeface="Alexandria" pitchFamily="2" charset="-78"/>
                <a:cs typeface="Alexandria" pitchFamily="2" charset="-78"/>
              </a:rPr>
              <a:t>CCFE </a:t>
            </a:r>
            <a:r>
              <a:rPr lang="ar-SA" sz="1600" dirty="0">
                <a:solidFill>
                  <a:srgbClr val="2F2F2F"/>
                </a:solidFill>
                <a:effectLst/>
                <a:latin typeface="Alexandria" pitchFamily="2" charset="-78"/>
                <a:cs typeface="Alexandria" pitchFamily="2" charset="-78"/>
              </a:rPr>
              <a:t> </a:t>
            </a:r>
            <a:r>
              <a:rPr lang="ar-EG" sz="1600" dirty="0">
                <a:solidFill>
                  <a:srgbClr val="2F2F2F"/>
                </a:solidFill>
                <a:effectLst/>
                <a:latin typeface="Alexandria" pitchFamily="2" charset="-78"/>
                <a:cs typeface="Alexandria" pitchFamily="2" charset="-78"/>
              </a:rPr>
              <a:t>الكاثودي.</a:t>
            </a:r>
          </a:p>
          <a:p>
            <a:pPr algn="just" rtl="1">
              <a:lnSpc>
                <a:spcPts val="2360"/>
              </a:lnSpc>
            </a:pPr>
            <a:r>
              <a:rPr lang="ar-EG" sz="1600" dirty="0">
                <a:solidFill>
                  <a:srgbClr val="2F2F2F"/>
                </a:solidFill>
                <a:effectLst/>
                <a:latin typeface="Alexandria" pitchFamily="2" charset="-78"/>
                <a:cs typeface="Alexandria" pitchFamily="2" charset="-78"/>
              </a:rPr>
              <a:t>- طبقة البكسيلات: الطبقة المسئولة عن عرض محتوي الهاتف، تتكون من عدد كبير من البكسيلات المصنوعة من الكريستال السائل، وهي الطبقة الرئيسية في الشاشة.</a:t>
            </a:r>
          </a:p>
          <a:p>
            <a:pPr algn="just" rtl="1">
              <a:lnSpc>
                <a:spcPts val="2360"/>
              </a:lnSpc>
            </a:pPr>
            <a:r>
              <a:rPr lang="ar-EG" sz="1600" dirty="0">
                <a:solidFill>
                  <a:srgbClr val="2F2F2F"/>
                </a:solidFill>
                <a:effectLst/>
                <a:latin typeface="Alexandria" pitchFamily="2" charset="-78"/>
                <a:cs typeface="Alexandria" pitchFamily="2" charset="-78"/>
              </a:rPr>
              <a:t>- طبقة التاتش: الطبقة المسئولة عن نقل اللمس من الشاشة إلى المعالج، ليقوم بترجمتها إلى عمليات ثم يعرضها على طبقة البكسيلات.</a:t>
            </a:r>
            <a:endParaRPr lang="ar-EG" dirty="0">
              <a:solidFill>
                <a:srgbClr val="2F2F2F"/>
              </a:solidFill>
              <a:effectLst/>
              <a:latin typeface="Alexandria" pitchFamily="2" charset="-78"/>
              <a:cs typeface="Alexandria" pitchFamily="2" charset="-78"/>
            </a:endParaRPr>
          </a:p>
          <a:p>
            <a:pPr algn="just" rtl="1">
              <a:lnSpc>
                <a:spcPts val="2360"/>
              </a:lnSpc>
            </a:pPr>
            <a:r>
              <a:rPr lang="ar-EG" dirty="0">
                <a:solidFill>
                  <a:srgbClr val="2F2F2F"/>
                </a:solidFill>
                <a:effectLst/>
                <a:latin typeface="Alexandria" pitchFamily="2" charset="-78"/>
                <a:cs typeface="Alexandria" pitchFamily="2" charset="-78"/>
              </a:rPr>
              <a:t>ومر هذا النوع من الشاشات</a:t>
            </a:r>
            <a:r>
              <a:rPr lang="en-US" dirty="0">
                <a:solidFill>
                  <a:srgbClr val="2F2F2F"/>
                </a:solidFill>
                <a:effectLst/>
                <a:latin typeface="Alexandria" pitchFamily="2" charset="-78"/>
                <a:cs typeface="Alexandria" pitchFamily="2" charset="-78"/>
              </a:rPr>
              <a:t> LCD </a:t>
            </a:r>
            <a:r>
              <a:rPr lang="ar-EG" dirty="0">
                <a:solidFill>
                  <a:srgbClr val="2F2F2F"/>
                </a:solidFill>
                <a:effectLst/>
                <a:latin typeface="Alexandria" pitchFamily="2" charset="-78"/>
                <a:cs typeface="Alexandria" pitchFamily="2" charset="-78"/>
              </a:rPr>
              <a:t>بمراحل تطور متعددة (</a:t>
            </a:r>
            <a:r>
              <a:rPr lang="en-US" dirty="0">
                <a:solidFill>
                  <a:srgbClr val="2F2F2F"/>
                </a:solidFill>
                <a:effectLst/>
                <a:latin typeface="Alexandria" pitchFamily="2" charset="-78"/>
                <a:cs typeface="Alexandria" pitchFamily="2" charset="-78"/>
              </a:rPr>
              <a:t>TFT – (IPS</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قبل أن تصل إلى النوع الثاني </a:t>
            </a:r>
            <a:r>
              <a:rPr lang="en-US" dirty="0">
                <a:solidFill>
                  <a:srgbClr val="2F2F2F"/>
                </a:solidFill>
                <a:effectLst/>
                <a:latin typeface="Alexandria" pitchFamily="2" charset="-78"/>
                <a:cs typeface="Alexandria" pitchFamily="2" charset="-78"/>
              </a:rPr>
              <a:t>LED</a:t>
            </a:r>
            <a:r>
              <a:rPr lang="ar-SA" dirty="0">
                <a:solidFill>
                  <a:srgbClr val="2F2F2F"/>
                </a:solidFill>
                <a:latin typeface="Alexandria" pitchFamily="2" charset="-78"/>
                <a:cs typeface="Alexandria" pitchFamily="2" charset="-78"/>
              </a:rPr>
              <a:t>.</a:t>
            </a:r>
            <a:endParaRPr lang="en-US" dirty="0">
              <a:solidFill>
                <a:srgbClr val="2F2F2F"/>
              </a:solidFill>
              <a:effectLst/>
              <a:latin typeface="Alexandria" pitchFamily="2" charset="-78"/>
              <a:cs typeface="Alexandria" pitchFamily="2" charset="-78"/>
            </a:endParaRPr>
          </a:p>
        </p:txBody>
      </p:sp>
      <p:pic>
        <p:nvPicPr>
          <p:cNvPr id="10" name="Audio Recording Mar 31, 2023 at 5:33:43 PM" descr="Audio Recording Mar 31, 2023 at 5:33:43 PM">
            <a:hlinkClick r:id="" action="ppaction://media"/>
            <a:extLst>
              <a:ext uri="{FF2B5EF4-FFF2-40B4-BE49-F238E27FC236}">
                <a16:creationId xmlns:a16="http://schemas.microsoft.com/office/drawing/2014/main" id="{FBA07B71-5ECB-8944-8066-86888942BD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732275" y="6067307"/>
            <a:ext cx="812800" cy="812800"/>
          </a:xfrm>
          <a:prstGeom prst="rect">
            <a:avLst/>
          </a:prstGeom>
        </p:spPr>
      </p:pic>
      <p:pic>
        <p:nvPicPr>
          <p:cNvPr id="11" name="Picture 10">
            <a:extLst>
              <a:ext uri="{FF2B5EF4-FFF2-40B4-BE49-F238E27FC236}">
                <a16:creationId xmlns:a16="http://schemas.microsoft.com/office/drawing/2014/main" id="{99682211-5C31-E9DE-7A4D-60701B44286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68161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6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4003326" y="600091"/>
            <a:ext cx="2249335"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الشاشة</a:t>
            </a:r>
            <a:r>
              <a:rPr lang="en-US" sz="2800" dirty="0">
                <a:solidFill>
                  <a:schemeClr val="bg1"/>
                </a:solidFill>
                <a:latin typeface="Alexandria" pitchFamily="2" charset="-78"/>
                <a:cs typeface="Alexandria" pitchFamily="2" charset="-78"/>
              </a:rPr>
              <a:t> LED </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27512" y="1599780"/>
            <a:ext cx="11383484" cy="4031873"/>
          </a:xfrm>
          <a:prstGeom prst="rect">
            <a:avLst/>
          </a:prstGeom>
          <a:noFill/>
        </p:spPr>
        <p:txBody>
          <a:bodyPr wrap="square" rtlCol="0">
            <a:spAutoFit/>
          </a:bodyPr>
          <a:lstStyle/>
          <a:p>
            <a:pPr marL="342900" indent="-342900" algn="just" rtl="1">
              <a:buFont typeface="Arial" panose="020B0604020202020204" pitchFamily="34" charset="0"/>
              <a:buChar char="•"/>
            </a:pPr>
            <a:r>
              <a:rPr lang="ar-EG" dirty="0">
                <a:solidFill>
                  <a:srgbClr val="2F2F2F"/>
                </a:solidFill>
                <a:effectLst/>
                <a:latin typeface="Alexandria" pitchFamily="2" charset="-78"/>
                <a:cs typeface="Alexandria" pitchFamily="2" charset="-78"/>
              </a:rPr>
              <a:t>شاشة الصمامات </a:t>
            </a:r>
            <a:r>
              <a:rPr lang="en-US" dirty="0">
                <a:solidFill>
                  <a:srgbClr val="2F2F2F"/>
                </a:solidFill>
                <a:effectLst/>
                <a:latin typeface="Alexandria" pitchFamily="2" charset="-78"/>
                <a:cs typeface="Alexandria" pitchFamily="2" charset="-78"/>
              </a:rPr>
              <a:t>Organic Light Emitting Diodes </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المعروفة بشاشة أل إي دي  </a:t>
            </a:r>
            <a:r>
              <a:rPr lang="en-US" dirty="0">
                <a:solidFill>
                  <a:srgbClr val="2F2F2F"/>
                </a:solidFill>
                <a:effectLst/>
                <a:latin typeface="Alexandria" pitchFamily="2" charset="-78"/>
                <a:cs typeface="Alexandria" pitchFamily="2" charset="-78"/>
              </a:rPr>
              <a:t>LED؛ </a:t>
            </a:r>
            <a:r>
              <a:rPr lang="ar-EG" dirty="0">
                <a:solidFill>
                  <a:srgbClr val="2F2F2F"/>
                </a:solidFill>
                <a:effectLst/>
                <a:latin typeface="Alexandria" pitchFamily="2" charset="-78"/>
                <a:cs typeface="Alexandria" pitchFamily="2" charset="-78"/>
              </a:rPr>
              <a:t>التي ينتج الضوء فيها من الصمامات الثنائية الباعثة للضوء </a:t>
            </a:r>
            <a:r>
              <a:rPr lang="en-US" dirty="0">
                <a:solidFill>
                  <a:srgbClr val="2F2F2F"/>
                </a:solidFill>
                <a:effectLst/>
                <a:latin typeface="Alexandria" pitchFamily="2" charset="-78"/>
                <a:cs typeface="Alexandria" pitchFamily="2" charset="-78"/>
              </a:rPr>
              <a:t>light-emitting-diodes</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وتنتج اللون الأحمر، والأخضر، والأزرق، ويمتاز هذا النوع باستهلاكه مقداراً أقل من الطاقة، لكنه أغلى ثمناً من النوع السابق وتتكون أيضاً من ثلاثة أجزاء:</a:t>
            </a:r>
          </a:p>
          <a:p>
            <a:pPr algn="just" rtl="1">
              <a:lnSpc>
                <a:spcPct val="150000"/>
              </a:lnSpc>
            </a:pPr>
            <a:r>
              <a:rPr lang="ar-EG" sz="1600" dirty="0">
                <a:solidFill>
                  <a:srgbClr val="2F2F2F"/>
                </a:solidFill>
                <a:effectLst/>
                <a:latin typeface="Alexandria" pitchFamily="2" charset="-78"/>
                <a:cs typeface="Alexandria" pitchFamily="2" charset="-78"/>
              </a:rPr>
              <a:t>- طبقة الغشاء الثنائي: طبقة شفافة يمر من خلالها الضوء تقع أسفل وأعلي الطبقة الرئيسية، مصنوعة من مادة تشبه البلاستيك مما يعطيها مرونة.</a:t>
            </a:r>
          </a:p>
          <a:p>
            <a:pPr algn="just" rtl="1">
              <a:lnSpc>
                <a:spcPct val="150000"/>
              </a:lnSpc>
            </a:pPr>
            <a:r>
              <a:rPr lang="ar-EG" sz="1600" dirty="0">
                <a:solidFill>
                  <a:srgbClr val="2F2F2F"/>
                </a:solidFill>
                <a:effectLst/>
                <a:latin typeface="Alexandria" pitchFamily="2" charset="-78"/>
                <a:cs typeface="Alexandria" pitchFamily="2" charset="-78"/>
              </a:rPr>
              <a:t>- الطبقة الرئيسية: طبقة تتكون من جزيئات من مواد عضوية موصلة للكهرباء (بكسيلات)، يضيء كل بكسل نفسه عندما يمر به تيار كهربائي بثلاث ألوان أساسية هم الأحمر والأزرق والأخضر، ويطفئ نفسه نهائياً عندما لا يكون هناك تيار كهربي أي لا يوجد محتوي لعرضه على هذا البيكسل.</a:t>
            </a:r>
          </a:p>
          <a:p>
            <a:pPr algn="just" rtl="1">
              <a:lnSpc>
                <a:spcPct val="150000"/>
              </a:lnSpc>
            </a:pPr>
            <a:r>
              <a:rPr lang="ar-EG" sz="1600" dirty="0">
                <a:solidFill>
                  <a:srgbClr val="2F2F2F"/>
                </a:solidFill>
                <a:effectLst/>
                <a:latin typeface="Alexandria" pitchFamily="2" charset="-78"/>
                <a:cs typeface="Alexandria" pitchFamily="2" charset="-78"/>
              </a:rPr>
              <a:t>- طبقة التاتش: هي طبقة رقيقة جداً تأتي أعلي الشاشة وتنقل اللمسات إلى المعالج ثم تعرضها على الطبقة الرئيسية.</a:t>
            </a:r>
          </a:p>
          <a:p>
            <a:pPr algn="just" rtl="1"/>
            <a:r>
              <a:rPr lang="ar-EG" dirty="0">
                <a:solidFill>
                  <a:srgbClr val="2F2F2F"/>
                </a:solidFill>
                <a:effectLst/>
                <a:latin typeface="Alexandria" pitchFamily="2" charset="-78"/>
                <a:cs typeface="Alexandria" pitchFamily="2" charset="-78"/>
              </a:rPr>
              <a:t>ومر هذا النوع من الشاشات أيضاً بمراحل تطور متعددة:</a:t>
            </a:r>
          </a:p>
          <a:p>
            <a:pPr algn="just" rtl="1"/>
            <a:r>
              <a:rPr lang="en-US" dirty="0">
                <a:solidFill>
                  <a:srgbClr val="2F2F2F"/>
                </a:solidFill>
                <a:effectLst/>
                <a:latin typeface="Alexandria" pitchFamily="2" charset="-78"/>
                <a:cs typeface="Alexandria" pitchFamily="2" charset="-78"/>
              </a:rPr>
              <a:t>Active Matrix – SUPER AMOLED – DYNAMIC AMOLED – RETINA</a:t>
            </a:r>
          </a:p>
        </p:txBody>
      </p:sp>
      <p:pic>
        <p:nvPicPr>
          <p:cNvPr id="10" name="Audio Recording Mar 31, 2023 at 5:39:07 PM" descr="Audio Recording Mar 31, 2023 at 5:39:07 PM">
            <a:hlinkClick r:id="" action="ppaction://media"/>
            <a:extLst>
              <a:ext uri="{FF2B5EF4-FFF2-40B4-BE49-F238E27FC236}">
                <a16:creationId xmlns:a16="http://schemas.microsoft.com/office/drawing/2014/main" id="{68601ADF-9295-2B4A-BDF4-FEB477318EF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14020" y="6118159"/>
            <a:ext cx="812800" cy="812800"/>
          </a:xfrm>
          <a:prstGeom prst="rect">
            <a:avLst/>
          </a:prstGeom>
        </p:spPr>
      </p:pic>
      <p:pic>
        <p:nvPicPr>
          <p:cNvPr id="11" name="Picture 10">
            <a:extLst>
              <a:ext uri="{FF2B5EF4-FFF2-40B4-BE49-F238E27FC236}">
                <a16:creationId xmlns:a16="http://schemas.microsoft.com/office/drawing/2014/main" id="{12391DC0-0523-BA2D-5FB3-5CC9B69B4CE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389015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315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1961234" y="600091"/>
            <a:ext cx="663675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pitchFamily="2" charset="-78"/>
                <a:cs typeface="Alexandria" pitchFamily="2" charset="-78"/>
              </a:rPr>
              <a:t>دائرة الشبكة الاستقبال والإرسال </a:t>
            </a:r>
            <a:r>
              <a:rPr lang="en-US" sz="2800" dirty="0">
                <a:solidFill>
                  <a:schemeClr val="bg1"/>
                </a:solidFill>
                <a:latin typeface="Alexandria" pitchFamily="2" charset="-78"/>
                <a:cs typeface="Alexandria" pitchFamily="2" charset="-78"/>
              </a:rPr>
              <a:t>Modem</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09902" y="1726190"/>
            <a:ext cx="11383484" cy="3784947"/>
          </a:xfrm>
          <a:prstGeom prst="rect">
            <a:avLst/>
          </a:prstGeom>
          <a:noFill/>
        </p:spPr>
        <p:txBody>
          <a:bodyPr wrap="square" rtlCol="0">
            <a:spAutoFit/>
          </a:bodyPr>
          <a:lstStyle/>
          <a:p>
            <a:pPr algn="just" rtl="1">
              <a:lnSpc>
                <a:spcPct val="150000"/>
              </a:lnSpc>
            </a:pPr>
            <a:r>
              <a:rPr lang="ar-EG" dirty="0">
                <a:solidFill>
                  <a:srgbClr val="2F2F2F"/>
                </a:solidFill>
                <a:effectLst/>
                <a:latin typeface="Alexandria" pitchFamily="2" charset="-78"/>
                <a:cs typeface="Alexandria" pitchFamily="2" charset="-78"/>
              </a:rPr>
              <a:t>من المعروف أن دائرة الشبكة من أهم الدوائر الإلكترونية، وذلك لأنها أساس تصنيع الهاتف فالهاتف في النهاية جهاز اتصال، لذلك سنجد أن شركات الهواتف قد سخرت معظم ايسيهات الجهاز لخدمة الشبكة والحفاظ عليها.</a:t>
            </a:r>
          </a:p>
          <a:p>
            <a:pPr algn="just" rtl="1">
              <a:lnSpc>
                <a:spcPct val="150000"/>
              </a:lnSpc>
            </a:pPr>
            <a:r>
              <a:rPr lang="ar-EG" dirty="0">
                <a:solidFill>
                  <a:srgbClr val="2F2F2F"/>
                </a:solidFill>
                <a:effectLst/>
                <a:latin typeface="Alexandria" pitchFamily="2" charset="-78"/>
                <a:cs typeface="Alexandria" pitchFamily="2" charset="-78"/>
              </a:rPr>
              <a:t>تتكون دائرة الشبكة من مجموعة من القطع الإلكترونية (الأنتنة باد – الأنتنة سوكت – الأنتنة سويتش – مضاعف الطاقة – آي سي الشبكة – بيت شريحة</a:t>
            </a:r>
            <a:r>
              <a:rPr lang="en-US" dirty="0">
                <a:solidFill>
                  <a:srgbClr val="2F2F2F"/>
                </a:solidFill>
                <a:effectLst/>
                <a:latin typeface="Alexandria" pitchFamily="2" charset="-78"/>
                <a:cs typeface="Alexandria" pitchFamily="2" charset="-78"/>
              </a:rPr>
              <a:t>SIM </a:t>
            </a:r>
            <a:r>
              <a:rPr lang="ar-SA" dirty="0">
                <a:solidFill>
                  <a:srgbClr val="2F2F2F"/>
                </a:solidFill>
                <a:effectLst/>
                <a:latin typeface="Alexandria" pitchFamily="2" charset="-78"/>
                <a:cs typeface="Alexandria" pitchFamily="2" charset="-78"/>
              </a:rPr>
              <a:t> ) </a:t>
            </a:r>
            <a:r>
              <a:rPr lang="ar-EG" dirty="0">
                <a:solidFill>
                  <a:srgbClr val="2F2F2F"/>
                </a:solidFill>
                <a:effectLst/>
                <a:latin typeface="Alexandria" pitchFamily="2" charset="-78"/>
                <a:cs typeface="Alexandria" pitchFamily="2" charset="-78"/>
              </a:rPr>
              <a:t>فبعض هذه القطع يقوم بمهمة إرسال الإشارة والبعض الأخر يكون مسؤولاً عن استقبالها وهناك من يشترك في كلتا المهمتين مثل أي سي الشبكة، ودائرة الشبكة مسؤولة عن إرسال واستقبال الإشارة من وإلى أبراج الشبكة وتحويل هذه الإشارة لدائرة الصوت لتحويلها إلي صوت مسموع أو استقبال الصوت عبر المايك وتحوله إلي إشارة ترسل لدائرة الشبكة تبثها دائرة الشبكة للأبراج القريبة منها لتنتقل عبر الأبراج لتصل في النهاية إلى الهاتف المحدد من خلال رقم التعريف المتفرد الخاص به والموجود على (بطاقة تعريف المشترك) شريحة</a:t>
            </a:r>
            <a:r>
              <a:rPr lang="en-US" dirty="0">
                <a:solidFill>
                  <a:srgbClr val="2F2F2F"/>
                </a:solidFill>
                <a:effectLst/>
                <a:latin typeface="Alexandria" pitchFamily="2" charset="-78"/>
                <a:cs typeface="Alexandria" pitchFamily="2" charset="-78"/>
              </a:rPr>
              <a:t>SIM </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ويتم تزويد هذه الدائرة بالطاقة من خلال كريستالة الباور وآي سي الباور.</a:t>
            </a:r>
          </a:p>
        </p:txBody>
      </p:sp>
      <p:pic>
        <p:nvPicPr>
          <p:cNvPr id="10" name="Audio Recording Mar 31, 2023 at 5:40:38 PM" descr="Audio Recording Mar 31, 2023 at 5:40:38 PM">
            <a:hlinkClick r:id="" action="ppaction://media"/>
            <a:extLst>
              <a:ext uri="{FF2B5EF4-FFF2-40B4-BE49-F238E27FC236}">
                <a16:creationId xmlns:a16="http://schemas.microsoft.com/office/drawing/2014/main" id="{A3D78B23-7CBF-D64F-A46B-2626CFDA28C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8196" y="6154082"/>
            <a:ext cx="812800" cy="812800"/>
          </a:xfrm>
          <a:prstGeom prst="rect">
            <a:avLst/>
          </a:prstGeom>
        </p:spPr>
      </p:pic>
      <p:pic>
        <p:nvPicPr>
          <p:cNvPr id="11" name="Picture 10">
            <a:extLst>
              <a:ext uri="{FF2B5EF4-FFF2-40B4-BE49-F238E27FC236}">
                <a16:creationId xmlns:a16="http://schemas.microsoft.com/office/drawing/2014/main" id="{BA9E578C-CE96-EB56-CB11-09C0820A26C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119415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64380" y="600091"/>
            <a:ext cx="5822428" cy="523220"/>
          </a:xfrm>
          <a:prstGeom prst="rect">
            <a:avLst/>
          </a:prstGeom>
          <a:noFill/>
        </p:spPr>
        <p:txBody>
          <a:bodyPr wrap="none" rtlCol="0">
            <a:spAutoFit/>
          </a:bodyPr>
          <a:lstStyle/>
          <a:p>
            <a:pPr algn="l" rtl="1"/>
            <a:r>
              <a:rPr lang="ar-EG" sz="2800" dirty="0">
                <a:solidFill>
                  <a:schemeClr val="bg1"/>
                </a:solidFill>
                <a:effectLst/>
                <a:latin typeface="Alexandria" pitchFamily="2" charset="-78"/>
                <a:cs typeface="Alexandria" pitchFamily="2" charset="-78"/>
              </a:rPr>
              <a:t>المستشعرات أو الحساسات </a:t>
            </a:r>
            <a:r>
              <a:rPr lang="en-US" sz="2800" dirty="0">
                <a:solidFill>
                  <a:schemeClr val="bg1"/>
                </a:solidFill>
                <a:effectLst/>
                <a:latin typeface="Alexandria" pitchFamily="2" charset="-78"/>
                <a:cs typeface="Alexandria" pitchFamily="2" charset="-78"/>
              </a:rPr>
              <a:t>Sensors</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27512" y="2252812"/>
            <a:ext cx="11383484" cy="2352375"/>
          </a:xfrm>
          <a:prstGeom prst="rect">
            <a:avLst/>
          </a:prstGeom>
          <a:noFill/>
        </p:spPr>
        <p:txBody>
          <a:bodyPr wrap="square" rtlCol="0">
            <a:spAutoFit/>
          </a:bodyPr>
          <a:lstStyle/>
          <a:p>
            <a:pPr algn="just" rtl="1">
              <a:lnSpc>
                <a:spcPct val="150000"/>
              </a:lnSpc>
            </a:pPr>
            <a:r>
              <a:rPr lang="ar-EG" sz="2000" dirty="0">
                <a:solidFill>
                  <a:srgbClr val="2F2F2F"/>
                </a:solidFill>
                <a:effectLst/>
                <a:latin typeface="Alexandria" pitchFamily="2" charset="-78"/>
                <a:cs typeface="Alexandria" pitchFamily="2" charset="-78"/>
              </a:rPr>
              <a:t>الحساسات هي مستشعرات إلكترونية دقيقة تقوم باستشعار أحد المهام المنوطة بها وتعمل على إدخال معلومات هامة للهاتف من خلال الاستشعار بالبيئة الخارجية للهاتف وتحويل ذلك إلى بيانات ومن ثم إرسالها لوحدة المعالجة ليستطيع النظام تحليلها وفهما للتعامل معها والقيام بإجراءات سريعة منها حساسات ظاهرة وأخرى بداخل اللوحة الأم لا نراها وفي الأغلب تظهر بنفس الشكل (شريحة إلكترونية صغيرة) ويجب قراءة مخطط الصيانة لمعرفة مكان وعمل كل حساس في الجوال.</a:t>
            </a:r>
          </a:p>
        </p:txBody>
      </p:sp>
      <p:pic>
        <p:nvPicPr>
          <p:cNvPr id="10" name="Audio Recording Mar 31, 2023 at 5:42:37 PM" descr="Audio Recording Mar 31, 2023 at 5:42:37 PM">
            <a:hlinkClick r:id="" action="ppaction://media"/>
            <a:extLst>
              <a:ext uri="{FF2B5EF4-FFF2-40B4-BE49-F238E27FC236}">
                <a16:creationId xmlns:a16="http://schemas.microsoft.com/office/drawing/2014/main" id="{E89309DC-E952-8140-9525-93EC93FF07D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8116"/>
            <a:ext cx="812800" cy="812800"/>
          </a:xfrm>
          <a:prstGeom prst="rect">
            <a:avLst/>
          </a:prstGeom>
        </p:spPr>
      </p:pic>
      <p:pic>
        <p:nvPicPr>
          <p:cNvPr id="11" name="Picture 10">
            <a:extLst>
              <a:ext uri="{FF2B5EF4-FFF2-40B4-BE49-F238E27FC236}">
                <a16:creationId xmlns:a16="http://schemas.microsoft.com/office/drawing/2014/main" id="{B2355C44-A63C-A734-E66A-93CC7A14549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411569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66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64380" y="600091"/>
            <a:ext cx="5822428" cy="523220"/>
          </a:xfrm>
          <a:prstGeom prst="rect">
            <a:avLst/>
          </a:prstGeom>
          <a:noFill/>
        </p:spPr>
        <p:txBody>
          <a:bodyPr wrap="none" rtlCol="0">
            <a:spAutoFit/>
          </a:bodyPr>
          <a:lstStyle/>
          <a:p>
            <a:pPr algn="l" rtl="1"/>
            <a:r>
              <a:rPr lang="ar-EG" sz="2800" dirty="0">
                <a:solidFill>
                  <a:schemeClr val="bg1"/>
                </a:solidFill>
                <a:effectLst/>
                <a:latin typeface="Alexandria" pitchFamily="2" charset="-78"/>
                <a:cs typeface="Alexandria" pitchFamily="2" charset="-78"/>
              </a:rPr>
              <a:t>المستشعرات أو الحساسات </a:t>
            </a:r>
            <a:r>
              <a:rPr lang="en-US" sz="2800" dirty="0">
                <a:solidFill>
                  <a:schemeClr val="bg1"/>
                </a:solidFill>
                <a:effectLst/>
                <a:latin typeface="Alexandria" pitchFamily="2" charset="-78"/>
                <a:cs typeface="Alexandria" pitchFamily="2" charset="-78"/>
              </a:rPr>
              <a:t>Sensors</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409902" y="1726190"/>
            <a:ext cx="11383484" cy="3784947"/>
          </a:xfrm>
          <a:prstGeom prst="rect">
            <a:avLst/>
          </a:prstGeom>
          <a:noFill/>
        </p:spPr>
        <p:txBody>
          <a:bodyPr wrap="square" rtlCol="0">
            <a:spAutoFit/>
          </a:bodyPr>
          <a:lstStyle/>
          <a:p>
            <a:pPr algn="just" rtl="1">
              <a:lnSpc>
                <a:spcPct val="150000"/>
              </a:lnSpc>
            </a:pPr>
            <a:r>
              <a:rPr lang="ar-EG" dirty="0">
                <a:solidFill>
                  <a:srgbClr val="2F2F2F"/>
                </a:solidFill>
                <a:effectLst/>
                <a:latin typeface="Alexandria" pitchFamily="2" charset="-78"/>
                <a:cs typeface="Alexandria" pitchFamily="2" charset="-78"/>
              </a:rPr>
              <a:t>يوجد أنواع رئيسية من الحساسات في الهواتف الذكية، سنستعرض أسماء أغلب الحساسات وأهميتها:</a:t>
            </a:r>
          </a:p>
          <a:p>
            <a:pPr marL="342900" indent="-342900" algn="just" rtl="1">
              <a:lnSpc>
                <a:spcPct val="150000"/>
              </a:lnSpc>
              <a:buFont typeface="Arial" panose="020B0604020202020204" pitchFamily="34" charset="0"/>
              <a:buChar char="•"/>
            </a:pPr>
            <a:r>
              <a:rPr lang="ar-EG" dirty="0">
                <a:solidFill>
                  <a:srgbClr val="2F2F2F"/>
                </a:solidFill>
                <a:effectLst/>
                <a:latin typeface="Alexandria" pitchFamily="2" charset="-78"/>
                <a:cs typeface="Alexandria" pitchFamily="2" charset="-78"/>
              </a:rPr>
              <a:t>مستشعر اللمس </a:t>
            </a:r>
            <a:r>
              <a:rPr lang="en-US" dirty="0">
                <a:solidFill>
                  <a:srgbClr val="2F2F2F"/>
                </a:solidFill>
                <a:effectLst/>
                <a:latin typeface="Alexandria" pitchFamily="2" charset="-78"/>
                <a:cs typeface="Alexandria" pitchFamily="2" charset="-78"/>
              </a:rPr>
              <a:t> Touch: </a:t>
            </a:r>
            <a:r>
              <a:rPr lang="ar-EG" dirty="0">
                <a:solidFill>
                  <a:srgbClr val="2F2F2F"/>
                </a:solidFill>
                <a:effectLst/>
                <a:latin typeface="Alexandria" pitchFamily="2" charset="-78"/>
                <a:cs typeface="Alexandria" pitchFamily="2" charset="-78"/>
              </a:rPr>
              <a:t>الطبقة المسئولة عن نقل اللمس من الشاشة إلى المعالج، ليقوم بترجمتها إلى عمليات ثم يعرضها على طبقة البكسيلات.</a:t>
            </a:r>
          </a:p>
          <a:p>
            <a:pPr marL="342900" indent="-342900" algn="just" rtl="1">
              <a:lnSpc>
                <a:spcPct val="150000"/>
              </a:lnSpc>
              <a:buFont typeface="Arial" panose="020B0604020202020204" pitchFamily="34" charset="0"/>
              <a:buChar char="•"/>
            </a:pPr>
            <a:r>
              <a:rPr lang="ar-EG" dirty="0">
                <a:solidFill>
                  <a:srgbClr val="2F2F2F"/>
                </a:solidFill>
                <a:effectLst/>
                <a:latin typeface="Alexandria" pitchFamily="2" charset="-78"/>
                <a:cs typeface="Alexandria" pitchFamily="2" charset="-78"/>
              </a:rPr>
              <a:t>حساس الوضع أو التسارع </a:t>
            </a:r>
            <a:r>
              <a:rPr lang="en-US" dirty="0">
                <a:solidFill>
                  <a:srgbClr val="2F2F2F"/>
                </a:solidFill>
                <a:effectLst/>
                <a:latin typeface="Alexandria" pitchFamily="2" charset="-78"/>
                <a:cs typeface="Alexandria" pitchFamily="2" charset="-78"/>
              </a:rPr>
              <a:t>Accelerometer:</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يستخدم من قبل مجموعة من التطبيقات لكشف اتجاه الجهاز وتحركاته، كما يوفر ميزات مثل تغيير الموسيقى من خلال هز الجهاز.</a:t>
            </a:r>
          </a:p>
          <a:p>
            <a:pPr marL="342900" indent="-342900" algn="just" rtl="1">
              <a:lnSpc>
                <a:spcPct val="150000"/>
              </a:lnSpc>
              <a:buFont typeface="Arial" panose="020B0604020202020204" pitchFamily="34" charset="0"/>
              <a:buChar char="•"/>
            </a:pPr>
            <a:r>
              <a:rPr lang="ar-EG" dirty="0">
                <a:solidFill>
                  <a:srgbClr val="2F2F2F"/>
                </a:solidFill>
                <a:effectLst/>
                <a:latin typeface="Alexandria" pitchFamily="2" charset="-78"/>
                <a:cs typeface="Alexandria" pitchFamily="2" charset="-78"/>
              </a:rPr>
              <a:t>حساس الميلان:</a:t>
            </a:r>
            <a:r>
              <a:rPr lang="en-US" dirty="0">
                <a:solidFill>
                  <a:srgbClr val="2F2F2F"/>
                </a:solidFill>
                <a:effectLst/>
                <a:latin typeface="Alexandria" pitchFamily="2" charset="-78"/>
                <a:cs typeface="Alexandria" pitchFamily="2" charset="-78"/>
              </a:rPr>
              <a:t>Gyroscope </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تستخدمه الجوالات لتحديد الاتجاه الدوراني والميلان فهو يعمل مع حساس التسارع لتحديد دوران الهاتف، ويمكن المستخدم من لعب بعض ألعاب المسابقات التي تعتمد على إمالة الهاتف.</a:t>
            </a:r>
          </a:p>
          <a:p>
            <a:pPr marL="342900" indent="-342900" algn="just" rtl="1">
              <a:lnSpc>
                <a:spcPct val="150000"/>
              </a:lnSpc>
              <a:buFont typeface="Arial" panose="020B0604020202020204" pitchFamily="34" charset="0"/>
              <a:buChar char="•"/>
            </a:pPr>
            <a:r>
              <a:rPr lang="ar-EG" dirty="0">
                <a:solidFill>
                  <a:srgbClr val="2F2F2F"/>
                </a:solidFill>
                <a:effectLst/>
                <a:latin typeface="Alexandria" pitchFamily="2" charset="-78"/>
                <a:cs typeface="Alexandria" pitchFamily="2" charset="-78"/>
              </a:rPr>
              <a:t>البوصلة الرقمية</a:t>
            </a:r>
            <a:r>
              <a:rPr lang="en-US" dirty="0">
                <a:solidFill>
                  <a:srgbClr val="2F2F2F"/>
                </a:solidFill>
                <a:effectLst/>
                <a:latin typeface="Alexandria" pitchFamily="2" charset="-78"/>
                <a:cs typeface="Alexandria" pitchFamily="2" charset="-78"/>
              </a:rPr>
              <a:t>Digital Compass: </a:t>
            </a:r>
            <a:r>
              <a:rPr lang="ar-SA" dirty="0">
                <a:solidFill>
                  <a:srgbClr val="2F2F2F"/>
                </a:solidFill>
                <a:effectLst/>
                <a:latin typeface="Alexandria" pitchFamily="2" charset="-78"/>
                <a:cs typeface="Alexandria" pitchFamily="2" charset="-78"/>
              </a:rPr>
              <a:t> </a:t>
            </a:r>
            <a:r>
              <a:rPr lang="ar-EG" dirty="0">
                <a:solidFill>
                  <a:srgbClr val="2F2F2F"/>
                </a:solidFill>
                <a:effectLst/>
                <a:latin typeface="Alexandria" pitchFamily="2" charset="-78"/>
                <a:cs typeface="Alexandria" pitchFamily="2" charset="-78"/>
              </a:rPr>
              <a:t>تساعد الهاتف على معرفة اتجاه الشمال لأغراض الملاحة وتتبع الخرائط.</a:t>
            </a:r>
          </a:p>
        </p:txBody>
      </p:sp>
      <p:pic>
        <p:nvPicPr>
          <p:cNvPr id="10" name="Audio Recording Mar 31, 2023 at 5:45:12 PM" descr="Audio Recording Mar 31, 2023 at 5:45:12 PM">
            <a:hlinkClick r:id="" action="ppaction://media"/>
            <a:extLst>
              <a:ext uri="{FF2B5EF4-FFF2-40B4-BE49-F238E27FC236}">
                <a16:creationId xmlns:a16="http://schemas.microsoft.com/office/drawing/2014/main" id="{19183CC4-164F-7840-9894-E493F00D700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14824"/>
            <a:ext cx="812800" cy="812800"/>
          </a:xfrm>
          <a:prstGeom prst="rect">
            <a:avLst/>
          </a:prstGeom>
        </p:spPr>
      </p:pic>
      <p:pic>
        <p:nvPicPr>
          <p:cNvPr id="11" name="Picture 10">
            <a:extLst>
              <a:ext uri="{FF2B5EF4-FFF2-40B4-BE49-F238E27FC236}">
                <a16:creationId xmlns:a16="http://schemas.microsoft.com/office/drawing/2014/main" id="{D510D40A-4D86-A8E9-A75F-3DA9BBA7AE5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81937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5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2788"/>
            <a:ext cx="9533101" cy="1610200"/>
          </a:xfrm>
          <a:prstGeom prst="rect">
            <a:avLst/>
          </a:prstGeom>
        </p:spPr>
      </p:pic>
      <p:sp>
        <p:nvSpPr>
          <p:cNvPr id="7" name="TextBox 6"/>
          <p:cNvSpPr txBox="1"/>
          <p:nvPr/>
        </p:nvSpPr>
        <p:spPr>
          <a:xfrm>
            <a:off x="2964380" y="600091"/>
            <a:ext cx="5822428" cy="523220"/>
          </a:xfrm>
          <a:prstGeom prst="rect">
            <a:avLst/>
          </a:prstGeom>
          <a:noFill/>
        </p:spPr>
        <p:txBody>
          <a:bodyPr wrap="none" rtlCol="0">
            <a:spAutoFit/>
          </a:bodyPr>
          <a:lstStyle/>
          <a:p>
            <a:pPr algn="l" rtl="1"/>
            <a:r>
              <a:rPr lang="ar-EG" sz="2800" dirty="0">
                <a:solidFill>
                  <a:schemeClr val="bg1"/>
                </a:solidFill>
                <a:effectLst/>
                <a:latin typeface="Alexandria" pitchFamily="2" charset="-78"/>
                <a:cs typeface="Alexandria" pitchFamily="2" charset="-78"/>
              </a:rPr>
              <a:t>المستشعرات أو الحساسات </a:t>
            </a:r>
            <a:r>
              <a:rPr lang="en-US" sz="2800" dirty="0">
                <a:solidFill>
                  <a:schemeClr val="bg1"/>
                </a:solidFill>
                <a:effectLst/>
                <a:latin typeface="Alexandria" pitchFamily="2" charset="-78"/>
                <a:cs typeface="Alexandria" pitchFamily="2" charset="-78"/>
              </a:rPr>
              <a:t>Sensors</a:t>
            </a:r>
          </a:p>
        </p:txBody>
      </p:sp>
      <p:sp>
        <p:nvSpPr>
          <p:cNvPr id="8" name="TextBox 7"/>
          <p:cNvSpPr txBox="1"/>
          <p:nvPr/>
        </p:nvSpPr>
        <p:spPr>
          <a:xfrm>
            <a:off x="126571" y="54349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sp>
        <p:nvSpPr>
          <p:cNvPr id="9" name="TextBox 8"/>
          <p:cNvSpPr txBox="1"/>
          <p:nvPr/>
        </p:nvSpPr>
        <p:spPr>
          <a:xfrm>
            <a:off x="558141" y="1819258"/>
            <a:ext cx="11383484" cy="3477875"/>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dirty="0">
                <a:solidFill>
                  <a:srgbClr val="2F2F2F"/>
                </a:solidFill>
                <a:effectLst/>
                <a:latin typeface="Alexandria" pitchFamily="2" charset="-78"/>
                <a:cs typeface="Alexandria" pitchFamily="2" charset="-78"/>
              </a:rPr>
              <a:t>حساس الضوء المحيط:</a:t>
            </a:r>
            <a:r>
              <a:rPr lang="en-US" sz="2000" dirty="0">
                <a:solidFill>
                  <a:srgbClr val="2F2F2F"/>
                </a:solidFill>
                <a:effectLst/>
                <a:latin typeface="Alexandria" pitchFamily="2" charset="-78"/>
                <a:cs typeface="Alexandria" pitchFamily="2" charset="-78"/>
              </a:rPr>
              <a:t>Ambient Light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يقيس شدة الاضاءة الخارجية بحيث يقوم أوتوماتيكيًا بتعديل سطوع الشاشة بالاعتماد على الضوء المحيط، كما يساعد على الحفاظ على طاقة البطارية.</a:t>
            </a:r>
          </a:p>
          <a:p>
            <a:pPr marL="342900" indent="-342900" algn="just" rtl="1">
              <a:buFont typeface="Arial" panose="020B0604020202020204" pitchFamily="34" charset="0"/>
              <a:buChar char="•"/>
            </a:pPr>
            <a:endParaRPr lang="ar-EG" sz="2000" dirty="0">
              <a:solidFill>
                <a:srgbClr val="2F2F2F"/>
              </a:solidFill>
              <a:effectLst/>
              <a:latin typeface="Alexandria" pitchFamily="2" charset="-78"/>
              <a:cs typeface="Alexandria" pitchFamily="2" charset="-78"/>
            </a:endParaRPr>
          </a:p>
          <a:p>
            <a:pPr marL="342900" indent="-342900" algn="just" rtl="1">
              <a:buFont typeface="Arial" panose="020B0604020202020204" pitchFamily="34" charset="0"/>
              <a:buChar char="•"/>
            </a:pPr>
            <a:r>
              <a:rPr lang="ar-EG" sz="2000" dirty="0">
                <a:solidFill>
                  <a:srgbClr val="2F2F2F"/>
                </a:solidFill>
                <a:effectLst/>
                <a:latin typeface="Alexandria" pitchFamily="2" charset="-78"/>
                <a:cs typeface="Alexandria" pitchFamily="2" charset="-78"/>
              </a:rPr>
              <a:t>حساس القرب :</a:t>
            </a:r>
            <a:r>
              <a:rPr lang="en-US" sz="2000" dirty="0">
                <a:solidFill>
                  <a:srgbClr val="2F2F2F"/>
                </a:solidFill>
                <a:effectLst/>
                <a:latin typeface="Alexandria" pitchFamily="2" charset="-78"/>
                <a:cs typeface="Alexandria" pitchFamily="2" charset="-78"/>
              </a:rPr>
              <a:t>Proximity Sensor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يستشعر اقتراب الأجسام من الشاشة بحيث إذا قمت بتقريب الهاتف من أذنك أثناء إجرائك لمكالمة فيقوم هذا الحساس بإجبار الشاشة على منع أوامر اللمس فيعمل على إغلاق الشاشة عندما تضع خدك عليها.</a:t>
            </a:r>
          </a:p>
          <a:p>
            <a:pPr marL="342900" indent="-342900" algn="just" rtl="1">
              <a:buFont typeface="Arial" panose="020B0604020202020204" pitchFamily="34" charset="0"/>
              <a:buChar char="•"/>
            </a:pPr>
            <a:endParaRPr lang="ar-EG" sz="2000" dirty="0">
              <a:solidFill>
                <a:srgbClr val="2F2F2F"/>
              </a:solidFill>
              <a:effectLst/>
              <a:latin typeface="Alexandria" pitchFamily="2" charset="-78"/>
              <a:cs typeface="Alexandria" pitchFamily="2" charset="-78"/>
            </a:endParaRPr>
          </a:p>
          <a:p>
            <a:pPr marL="342900" indent="-342900" algn="just" rtl="1">
              <a:buFont typeface="Arial" panose="020B0604020202020204" pitchFamily="34" charset="0"/>
              <a:buChar char="•"/>
            </a:pPr>
            <a:r>
              <a:rPr lang="ar-EG" sz="2000" dirty="0">
                <a:solidFill>
                  <a:srgbClr val="2F2F2F"/>
                </a:solidFill>
                <a:effectLst/>
                <a:latin typeface="Alexandria" pitchFamily="2" charset="-78"/>
                <a:cs typeface="Alexandria" pitchFamily="2" charset="-78"/>
              </a:rPr>
              <a:t>حساس الارتفاع</a:t>
            </a:r>
            <a:r>
              <a:rPr lang="en-US" sz="2000" dirty="0">
                <a:solidFill>
                  <a:srgbClr val="2F2F2F"/>
                </a:solidFill>
                <a:effectLst/>
                <a:latin typeface="Alexandria" pitchFamily="2" charset="-78"/>
                <a:cs typeface="Alexandria" pitchFamily="2" charset="-78"/>
              </a:rPr>
              <a:t>Barometer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يتمكن الباروميتر من قياس ضغط الجو ثم تحديد ارتفاع الجوال.</a:t>
            </a:r>
          </a:p>
          <a:p>
            <a:pPr marL="342900" indent="-342900" algn="just" rtl="1">
              <a:buFont typeface="Arial" panose="020B0604020202020204" pitchFamily="34" charset="0"/>
              <a:buChar char="•"/>
            </a:pPr>
            <a:endParaRPr lang="ar-EG" sz="2000" dirty="0">
              <a:solidFill>
                <a:srgbClr val="2F2F2F"/>
              </a:solidFill>
              <a:effectLst/>
              <a:latin typeface="Alexandria" pitchFamily="2" charset="-78"/>
              <a:cs typeface="Alexandria" pitchFamily="2" charset="-78"/>
            </a:endParaRPr>
          </a:p>
          <a:p>
            <a:pPr marL="342900" indent="-342900" algn="just" rtl="1">
              <a:buFont typeface="Arial" panose="020B0604020202020204" pitchFamily="34" charset="0"/>
              <a:buChar char="•"/>
            </a:pPr>
            <a:r>
              <a:rPr lang="ar-EG" sz="2000" dirty="0">
                <a:solidFill>
                  <a:srgbClr val="2F2F2F"/>
                </a:solidFill>
                <a:effectLst/>
                <a:latin typeface="Alexandria" pitchFamily="2" charset="-78"/>
                <a:cs typeface="Alexandria" pitchFamily="2" charset="-78"/>
              </a:rPr>
              <a:t>حساس البصمة</a:t>
            </a:r>
            <a:r>
              <a:rPr lang="en-US" sz="2000" dirty="0">
                <a:solidFill>
                  <a:srgbClr val="2F2F2F"/>
                </a:solidFill>
                <a:effectLst/>
                <a:latin typeface="Alexandria" pitchFamily="2" charset="-78"/>
                <a:cs typeface="Alexandria" pitchFamily="2" charset="-78"/>
              </a:rPr>
              <a:t>fingerprint sensor </a:t>
            </a:r>
            <a:r>
              <a:rPr lang="ar-SA" sz="2000" dirty="0">
                <a:solidFill>
                  <a:srgbClr val="2F2F2F"/>
                </a:solidFill>
                <a:effectLst/>
                <a:latin typeface="Alexandria" pitchFamily="2" charset="-78"/>
                <a:cs typeface="Alexandria" pitchFamily="2" charset="-78"/>
              </a:rPr>
              <a:t> </a:t>
            </a:r>
            <a:r>
              <a:rPr lang="ar-EG" sz="2000" dirty="0">
                <a:solidFill>
                  <a:srgbClr val="2F2F2F"/>
                </a:solidFill>
                <a:effectLst/>
                <a:latin typeface="Alexandria" pitchFamily="2" charset="-78"/>
                <a:cs typeface="Alexandria" pitchFamily="2" charset="-78"/>
              </a:rPr>
              <a:t>يقوم بقراءة البصمة لمطابقتها بالبصمة المخزنة بغرض الحماية يتم استخدامه لتأمين الجوال أو في عمليات الشراء.</a:t>
            </a:r>
          </a:p>
        </p:txBody>
      </p:sp>
      <p:pic>
        <p:nvPicPr>
          <p:cNvPr id="10" name="Audio Recording Mar 31, 2023 at 5:53:48 PM" descr="Audio Recording Mar 31, 2023 at 5:53:48 PM">
            <a:hlinkClick r:id="" action="ppaction://media"/>
            <a:extLst>
              <a:ext uri="{FF2B5EF4-FFF2-40B4-BE49-F238E27FC236}">
                <a16:creationId xmlns:a16="http://schemas.microsoft.com/office/drawing/2014/main" id="{B5DDCB32-140B-8547-B750-DFC16767B29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24996" y="6051663"/>
            <a:ext cx="812800" cy="812800"/>
          </a:xfrm>
          <a:prstGeom prst="rect">
            <a:avLst/>
          </a:prstGeom>
        </p:spPr>
      </p:pic>
      <p:pic>
        <p:nvPicPr>
          <p:cNvPr id="11" name="Picture 10">
            <a:extLst>
              <a:ext uri="{FF2B5EF4-FFF2-40B4-BE49-F238E27FC236}">
                <a16:creationId xmlns:a16="http://schemas.microsoft.com/office/drawing/2014/main" id="{D524EA28-8DD6-0F85-6371-A362D0FBFE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73367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46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502473" y="2838366"/>
            <a:ext cx="11198343" cy="1442446"/>
          </a:xfrm>
          <a:prstGeom prst="rect">
            <a:avLst/>
          </a:prstGeom>
          <a:noFill/>
        </p:spPr>
        <p:txBody>
          <a:bodyPr wrap="square">
            <a:spAutoFit/>
          </a:bodyPr>
          <a:lstStyle/>
          <a:p>
            <a:pPr marL="0" algn="just" defTabSz="914400" rtl="1" eaLnBrk="1" latinLnBrk="0" hangingPunct="1">
              <a:lnSpc>
                <a:spcPts val="3580"/>
              </a:lnSpc>
            </a:pPr>
            <a:r>
              <a:rPr lang="ar-SA" sz="2400" dirty="0">
                <a:latin typeface="Alexandria" pitchFamily="2" charset="-78"/>
                <a:cs typeface="Alexandria" pitchFamily="2" charset="-78"/>
              </a:rPr>
              <a:t>تعرفنا في هذه المحاضرة على معنى الموجات الكهرومغناطيسية وطريقة حملها للبيانات ونقلها من مكان لمكان، كما تعرفنا على الأبراج الهوائية للتليفون المحمول، وعرفنا الأجزاء الهامة في التليفون المحمول ووظيفة كل قطعة.</a:t>
            </a:r>
            <a:endParaRPr lang="ar-SA" sz="2200" dirty="0">
              <a:latin typeface="Alexandria" pitchFamily="2" charset="-78"/>
              <a:cs typeface="Alexandria"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exandria Medium" pitchFamily="2" charset="-78"/>
                <a:cs typeface="Alexandria Medium" pitchFamily="2" charset="-78"/>
              </a:rPr>
              <a:t>الخاتمــــــة</a:t>
            </a:r>
            <a:endParaRPr lang="ar-SA" sz="2800" dirty="0">
              <a:solidFill>
                <a:schemeClr val="bg1"/>
              </a:solidFill>
              <a:effectLst/>
              <a:latin typeface="Alexandria Medium" pitchFamily="2" charset="-78"/>
              <a:cs typeface="Alexandria Medium" pitchFamily="2" charset="-78"/>
            </a:endParaRPr>
          </a:p>
        </p:txBody>
      </p:sp>
      <p:sp>
        <p:nvSpPr>
          <p:cNvPr id="8" name="TextBox 7"/>
          <p:cNvSpPr txBox="1"/>
          <p:nvPr/>
        </p:nvSpPr>
        <p:spPr>
          <a:xfrm>
            <a:off x="128100" y="528500"/>
            <a:ext cx="1810112" cy="523220"/>
          </a:xfrm>
          <a:prstGeom prst="rect">
            <a:avLst/>
          </a:prstGeom>
          <a:noFill/>
        </p:spPr>
        <p:txBody>
          <a:bodyPr wrap="none" rtlCol="0">
            <a:spAutoFit/>
          </a:bodyPr>
          <a:lstStyle/>
          <a:p>
            <a:pPr algn="ctr"/>
            <a:r>
              <a:rPr lang="en-US" sz="2800" dirty="0">
                <a:solidFill>
                  <a:schemeClr val="bg1"/>
                </a:solidFill>
                <a:latin typeface="Alexandria" pitchFamily="2" charset="-78"/>
                <a:cs typeface="Alexandria" pitchFamily="2" charset="-78"/>
              </a:rPr>
              <a:t>Lecture </a:t>
            </a:r>
            <a:r>
              <a:rPr lang="ar-SA" sz="2800" dirty="0">
                <a:solidFill>
                  <a:schemeClr val="bg1"/>
                </a:solidFill>
                <a:latin typeface="Alexandria" pitchFamily="2" charset="-78"/>
                <a:cs typeface="Alexandria" pitchFamily="2" charset="-78"/>
              </a:rPr>
              <a:t>٩</a:t>
            </a:r>
            <a:endParaRPr lang="en-US" sz="2800" dirty="0">
              <a:solidFill>
                <a:srgbClr val="FF9518"/>
              </a:solidFill>
              <a:latin typeface="Alexandria" pitchFamily="2" charset="-78"/>
              <a:cs typeface="Alexandria" pitchFamily="2" charset="-78"/>
            </a:endParaRPr>
          </a:p>
        </p:txBody>
      </p:sp>
      <p:pic>
        <p:nvPicPr>
          <p:cNvPr id="10" name="Audio Recording Mar 31, 2023 at 5:55:49 PM" descr="Audio Recording Mar 31, 2023 at 5:55:49 PM">
            <a:hlinkClick r:id="" action="ppaction://media"/>
            <a:extLst>
              <a:ext uri="{FF2B5EF4-FFF2-40B4-BE49-F238E27FC236}">
                <a16:creationId xmlns:a16="http://schemas.microsoft.com/office/drawing/2014/main" id="{2B72F2AA-9825-BD4C-8DFC-6787D46AAAA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26650"/>
            <a:ext cx="812800" cy="812800"/>
          </a:xfrm>
          <a:prstGeom prst="rect">
            <a:avLst/>
          </a:prstGeom>
        </p:spPr>
      </p:pic>
      <p:pic>
        <p:nvPicPr>
          <p:cNvPr id="9" name="Picture 8">
            <a:extLst>
              <a:ext uri="{FF2B5EF4-FFF2-40B4-BE49-F238E27FC236}">
                <a16:creationId xmlns:a16="http://schemas.microsoft.com/office/drawing/2014/main" id="{37325E7F-AD55-2620-7DBD-3FFC766C9FD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53764" y="5543703"/>
            <a:ext cx="2364774" cy="954667"/>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7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DF14A18-EAE0-4DFA-B0F3-0D1B0628ED5D}"/>
</file>

<file path=docProps/app.xml><?xml version="1.0" encoding="utf-8"?>
<Properties xmlns="http://schemas.openxmlformats.org/officeDocument/2006/extended-properties" xmlns:vt="http://schemas.openxmlformats.org/officeDocument/2006/docPropsVTypes">
  <TotalTime>2780</TotalTime>
  <Words>3196</Words>
  <Application>Microsoft Macintosh PowerPoint</Application>
  <PresentationFormat>Widescreen</PresentationFormat>
  <Paragraphs>192</Paragraphs>
  <Slides>41</Slides>
  <Notes>4</Notes>
  <HiddenSlides>0</HiddenSlides>
  <MMClips>40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Alexandria ExtraBold</vt:lpstr>
      <vt:lpstr>Alexandria Light</vt:lpstr>
      <vt:lpstr>Alexandria Medium</vt:lpstr>
      <vt:lpstr>Alexandria SemiBold</vt:lpstr>
      <vt:lpstr>Arial</vt:lpstr>
      <vt:lpstr>Cairo</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40</cp:revision>
  <dcterms:created xsi:type="dcterms:W3CDTF">2023-04-29T09:08:00Z</dcterms:created>
  <dcterms:modified xsi:type="dcterms:W3CDTF">2025-01-28T08:56:21Z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