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480" r:id="rId2"/>
    <p:sldId id="484" r:id="rId3"/>
    <p:sldId id="485" r:id="rId4"/>
    <p:sldId id="486" r:id="rId5"/>
    <p:sldId id="487" r:id="rId6"/>
    <p:sldId id="488" r:id="rId7"/>
    <p:sldId id="489" r:id="rId8"/>
    <p:sldId id="490" r:id="rId9"/>
    <p:sldId id="491" r:id="rId10"/>
    <p:sldId id="492" r:id="rId11"/>
    <p:sldId id="493" r:id="rId12"/>
    <p:sldId id="494" r:id="rId13"/>
    <p:sldId id="495" r:id="rId14"/>
    <p:sldId id="496" r:id="rId15"/>
    <p:sldId id="497" r:id="rId16"/>
    <p:sldId id="498" r:id="rId17"/>
    <p:sldId id="499" r:id="rId18"/>
    <p:sldId id="500" r:id="rId19"/>
    <p:sldId id="501" r:id="rId20"/>
    <p:sldId id="502" r:id="rId21"/>
    <p:sldId id="503" r:id="rId22"/>
    <p:sldId id="504" r:id="rId23"/>
    <p:sldId id="505" r:id="rId24"/>
    <p:sldId id="506" r:id="rId25"/>
    <p:sldId id="507" r:id="rId26"/>
    <p:sldId id="508" r:id="rId27"/>
    <p:sldId id="509" r:id="rId28"/>
    <p:sldId id="510" r:id="rId29"/>
    <p:sldId id="511"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63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BF267E06-EB1E-9B34-38B9-64519A68A913}"/>
              </a:ext>
            </a:extLst>
          </p:cNvPr>
          <p:cNvPicPr>
            <a:picLocks noChangeAspect="1"/>
          </p:cNvPicPr>
          <p:nvPr userDrawn="1"/>
        </p:nvPicPr>
        <p:blipFill>
          <a:blip r:embed="rId16" cstate="hqprint">
            <a:extLst>
              <a:ext uri="{28A0092B-C50C-407E-A947-70E740481C1C}">
                <a14:useLocalDpi xmlns:a14="http://schemas.microsoft.com/office/drawing/2010/main" val="0"/>
              </a:ext>
            </a:extLst>
          </a:blip>
          <a:srcRect/>
          <a:stretch/>
        </p:blipFill>
        <p:spPr>
          <a:xfrm>
            <a:off x="9691058" y="87721"/>
            <a:ext cx="2383737" cy="1125123"/>
          </a:xfrm>
          <a:prstGeom prst="rect">
            <a:avLst/>
          </a:prstGeom>
        </p:spPr>
      </p:pic>
      <p:sp>
        <p:nvSpPr>
          <p:cNvPr id="8" name="Rectangle 7">
            <a:extLst>
              <a:ext uri="{FF2B5EF4-FFF2-40B4-BE49-F238E27FC236}">
                <a16:creationId xmlns:a16="http://schemas.microsoft.com/office/drawing/2014/main" id="{ADB57316-93DF-55FF-871F-F7A63A9FF2F0}"/>
              </a:ext>
            </a:extLst>
          </p:cNvPr>
          <p:cNvSpPr/>
          <p:nvPr userDrawn="1"/>
        </p:nvSpPr>
        <p:spPr>
          <a:xfrm flipV="1">
            <a:off x="-124683"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userDrawn="1"/>
        </p:nvSpPr>
        <p:spPr>
          <a:xfrm>
            <a:off x="87093" y="125884"/>
            <a:ext cx="168828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ajawal Medium" panose="00000600000000000000" pitchFamily="2" charset="-78"/>
                <a:cs typeface="Tajawal Medium" panose="00000600000000000000" pitchFamily="2" charset="-78"/>
              </a:rPr>
              <a:t>06</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scribbr.com/category/methodology/" TargetMode="External"/><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hyperlink" Target="https://www.scribbr.com/methodology/quantitative-research/" TargetMode="External"/><Relationship Id="rId4" Type="http://schemas.openxmlformats.org/officeDocument/2006/relationships/hyperlink" Target="https://www.scribbr.com/methodology/research-design/"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scribbr.com/methodology/research-design/" TargetMode="External"/><Relationship Id="rId2" Type="http://schemas.openxmlformats.org/officeDocument/2006/relationships/hyperlink" Target="https://www.scribbr.com/category/methodology/" TargetMode="External"/><Relationship Id="rId1" Type="http://schemas.openxmlformats.org/officeDocument/2006/relationships/slideLayout" Target="../slideLayouts/slideLayout7.xml"/><Relationship Id="rId4" Type="http://schemas.openxmlformats.org/officeDocument/2006/relationships/hyperlink" Target="https://www.scribbr.com/methodology/quantitative-research/"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www.scribbr.com/methodology/types-of-validity/#face-validity" TargetMode="External"/><Relationship Id="rId2" Type="http://schemas.openxmlformats.org/officeDocument/2006/relationships/hyperlink" Target="https://www.scribbr.com/methodology/types-of-validity/#content-validity" TargetMode="External"/><Relationship Id="rId1" Type="http://schemas.openxmlformats.org/officeDocument/2006/relationships/slideLayout" Target="../slideLayouts/slideLayout7.xml"/><Relationship Id="rId5" Type="http://schemas.openxmlformats.org/officeDocument/2006/relationships/hyperlink" Target="https://www.scribbr.com/methodology/types-of-validity/#construct-validity" TargetMode="External"/><Relationship Id="rId4" Type="http://schemas.openxmlformats.org/officeDocument/2006/relationships/hyperlink" Target="https://www.scribbr.com/methodology/types-of-validity/#criterion-validity"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hyperlink" Target="https://www.scribbr.com/methodology/types-of-reliability/#test-retest-reliability" TargetMode="Externa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hyperlink" Target="https://statisticsbyjim.com/glossary/standardization/" TargetMode="Externa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hyperlink" Target="https://www.scribbr.com/dissertation/write-conclusion/" TargetMode="External"/><Relationship Id="rId2" Type="http://schemas.openxmlformats.org/officeDocument/2006/relationships/hyperlink" Target="https://www.scribbr.com/research-paper/discussion/" TargetMode="Externa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jp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24210" y="4588015"/>
            <a:ext cx="4886463" cy="830997"/>
          </a:xfrm>
          <a:prstGeom prst="rect">
            <a:avLst/>
          </a:prstGeom>
          <a:noFill/>
        </p:spPr>
        <p:txBody>
          <a:bodyPr wrap="squar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Final Project</a:t>
            </a:r>
          </a:p>
          <a:p>
            <a:pPr algn="ctr"/>
            <a:r>
              <a:rPr lang="en-US" sz="2400" b="1" dirty="0">
                <a:solidFill>
                  <a:srgbClr val="24A9E1"/>
                </a:solidFill>
                <a:latin typeface="Tajawal Medium" panose="00000600000000000000" pitchFamily="2" charset="-78"/>
                <a:cs typeface="Tajawal Medium" panose="00000600000000000000" pitchFamily="2" charset="-78"/>
              </a:rPr>
              <a:t>Prepared by </a:t>
            </a:r>
            <a:r>
              <a:rPr lang="en-US" sz="2400" b="1" dirty="0" err="1">
                <a:solidFill>
                  <a:srgbClr val="24A9E1"/>
                </a:solidFill>
                <a:latin typeface="Tajawal Medium" panose="00000600000000000000" pitchFamily="2" charset="-78"/>
                <a:cs typeface="Tajawal Medium" panose="00000600000000000000" pitchFamily="2" charset="-78"/>
              </a:rPr>
              <a:t>Walid</a:t>
            </a:r>
            <a:r>
              <a:rPr lang="en-US" sz="2400" b="1" dirty="0">
                <a:solidFill>
                  <a:srgbClr val="24A9E1"/>
                </a:solidFill>
                <a:latin typeface="Tajawal Medium" panose="00000600000000000000" pitchFamily="2" charset="-78"/>
                <a:cs typeface="Tajawal Medium" panose="00000600000000000000" pitchFamily="2" charset="-78"/>
              </a:rPr>
              <a:t> </a:t>
            </a:r>
            <a:r>
              <a:rPr lang="en-US" sz="2400" b="1" dirty="0" err="1">
                <a:solidFill>
                  <a:srgbClr val="24A9E1"/>
                </a:solidFill>
                <a:latin typeface="Tajawal Medium" panose="00000600000000000000" pitchFamily="2" charset="-78"/>
                <a:cs typeface="Tajawal Medium" panose="00000600000000000000" pitchFamily="2" charset="-78"/>
              </a:rPr>
              <a:t>Soliman</a:t>
            </a:r>
            <a:endParaRPr lang="en-US" sz="2400" b="1" dirty="0">
              <a:solidFill>
                <a:srgbClr val="24A9E1"/>
              </a:solidFill>
              <a:latin typeface="Tajawal Medium" panose="00000600000000000000" pitchFamily="2" charset="-78"/>
              <a:cs typeface="Tajawal Medium" panose="00000600000000000000"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412107" y="2424037"/>
            <a:ext cx="577863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Validity and Reliability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50310" y="5776982"/>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8</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9CFD152-8498-7048-FAA5-E987B878C9D1}"/>
              </a:ext>
            </a:extLst>
          </p:cNvPr>
          <p:cNvPicPr>
            <a:picLocks noChangeAspect="1"/>
          </p:cNvPicPr>
          <p:nvPr/>
        </p:nvPicPr>
        <p:blipFill rotWithShape="1">
          <a:blip r:embed="rId2"/>
          <a:srcRect l="18015" t="18170" r="10735" b="8628"/>
          <a:stretch/>
        </p:blipFill>
        <p:spPr>
          <a:xfrm>
            <a:off x="651740" y="280466"/>
            <a:ext cx="5041448" cy="3529533"/>
          </a:xfrm>
          <a:prstGeom prst="rect">
            <a:avLst/>
          </a:prstGeom>
        </p:spPr>
      </p:pic>
      <p:pic>
        <p:nvPicPr>
          <p:cNvPr id="5" name="Picture 4">
            <a:extLst>
              <a:ext uri="{FF2B5EF4-FFF2-40B4-BE49-F238E27FC236}">
                <a16:creationId xmlns:a16="http://schemas.microsoft.com/office/drawing/2014/main" id="{6CFBADC9-BAAF-7D5E-8EAB-D2DC5950707A}"/>
              </a:ext>
            </a:extLst>
          </p:cNvPr>
          <p:cNvPicPr>
            <a:picLocks noChangeAspect="1"/>
          </p:cNvPicPr>
          <p:nvPr/>
        </p:nvPicPr>
        <p:blipFill rotWithShape="1">
          <a:blip r:embed="rId3"/>
          <a:srcRect l="18015" t="18955" r="28881" b="9167"/>
          <a:stretch/>
        </p:blipFill>
        <p:spPr>
          <a:xfrm>
            <a:off x="6247191" y="2254205"/>
            <a:ext cx="5293069" cy="4029924"/>
          </a:xfrm>
          <a:prstGeom prst="rect">
            <a:avLst/>
          </a:prstGeom>
        </p:spPr>
      </p:pic>
    </p:spTree>
    <p:extLst>
      <p:ext uri="{BB962C8B-B14F-4D97-AF65-F5344CB8AC3E}">
        <p14:creationId xmlns:p14="http://schemas.microsoft.com/office/powerpoint/2010/main" val="217695448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11" name="TextBox 10">
            <a:extLst>
              <a:ext uri="{FF2B5EF4-FFF2-40B4-BE49-F238E27FC236}">
                <a16:creationId xmlns:a16="http://schemas.microsoft.com/office/drawing/2014/main" id="{701153C9-CDCF-6382-03C6-A896310FFAB0}"/>
              </a:ext>
            </a:extLst>
          </p:cNvPr>
          <p:cNvSpPr txBox="1"/>
          <p:nvPr/>
        </p:nvSpPr>
        <p:spPr>
          <a:xfrm>
            <a:off x="1985611" y="1280414"/>
            <a:ext cx="6933581" cy="5019131"/>
          </a:xfrm>
          <a:prstGeom prst="rect">
            <a:avLst/>
          </a:prstGeom>
          <a:noFill/>
        </p:spPr>
        <p:txBody>
          <a:bodyPr wrap="square">
            <a:spAutoFit/>
          </a:bodyPr>
          <a:lstStyle/>
          <a:p>
            <a:pPr marL="457200" indent="-457200">
              <a:lnSpc>
                <a:spcPct val="150000"/>
              </a:lnSpc>
              <a:buFont typeface="+mj-lt"/>
              <a:buAutoNum type="arabicPeriod"/>
            </a:pPr>
            <a:r>
              <a:rPr lang="en-US" sz="2400" dirty="0">
                <a:solidFill>
                  <a:schemeClr val="bg1"/>
                </a:solidFill>
              </a:rPr>
              <a:t>Introduction</a:t>
            </a:r>
          </a:p>
          <a:p>
            <a:pPr marL="457200" indent="-457200">
              <a:lnSpc>
                <a:spcPct val="150000"/>
              </a:lnSpc>
              <a:buFont typeface="+mj-lt"/>
              <a:buAutoNum type="arabicPeriod"/>
            </a:pPr>
            <a:r>
              <a:rPr lang="en-US" sz="2400" dirty="0">
                <a:solidFill>
                  <a:schemeClr val="bg1"/>
                </a:solidFill>
              </a:rPr>
              <a:t>First:  </a:t>
            </a:r>
            <a:r>
              <a:rPr lang="en-US" sz="2400" b="1" dirty="0">
                <a:solidFill>
                  <a:schemeClr val="bg1"/>
                </a:solidFill>
                <a:latin typeface="Times New Roman" panose="02020603050405020304" pitchFamily="18" charset="0"/>
              </a:rPr>
              <a:t>Validity </a:t>
            </a:r>
            <a:endParaRPr lang="ar-SA" sz="2400" b="1" dirty="0">
              <a:solidFill>
                <a:schemeClr val="bg1"/>
              </a:solidFill>
              <a:latin typeface="Times New Roman" panose="02020603050405020304" pitchFamily="18" charset="0"/>
            </a:endParaRPr>
          </a:p>
          <a:p>
            <a:pPr marL="457200" indent="-457200">
              <a:lnSpc>
                <a:spcPct val="150000"/>
              </a:lnSpc>
              <a:buFont typeface="+mj-lt"/>
              <a:buAutoNum type="arabicPeriod"/>
            </a:pPr>
            <a:r>
              <a:rPr lang="en-US" sz="2400" dirty="0">
                <a:solidFill>
                  <a:schemeClr val="bg1"/>
                </a:solidFill>
              </a:rPr>
              <a:t>The concept of </a:t>
            </a:r>
            <a:r>
              <a:rPr lang="en-US" sz="2400" b="1" dirty="0">
                <a:solidFill>
                  <a:schemeClr val="bg1"/>
                </a:solidFill>
                <a:latin typeface="Times New Roman" panose="02020603050405020304" pitchFamily="18" charset="0"/>
              </a:rPr>
              <a:t>Validity  </a:t>
            </a:r>
          </a:p>
          <a:p>
            <a:pPr marL="457200" indent="-457200">
              <a:lnSpc>
                <a:spcPct val="150000"/>
              </a:lnSpc>
              <a:buFont typeface="+mj-lt"/>
              <a:buAutoNum type="arabicPeriod"/>
            </a:pPr>
            <a:r>
              <a:rPr lang="en-US" sz="2400" dirty="0">
                <a:solidFill>
                  <a:schemeClr val="bg1"/>
                </a:solidFill>
              </a:rPr>
              <a:t>Types of  </a:t>
            </a:r>
            <a:r>
              <a:rPr lang="en-US" sz="2400" b="1" dirty="0">
                <a:solidFill>
                  <a:schemeClr val="bg1"/>
                </a:solidFill>
                <a:latin typeface="Times New Roman" panose="02020603050405020304" pitchFamily="18" charset="0"/>
              </a:rPr>
              <a:t>Validity </a:t>
            </a:r>
            <a:r>
              <a:rPr lang="en-US" sz="2400" dirty="0">
                <a:solidFill>
                  <a:schemeClr val="bg1"/>
                </a:solidFill>
              </a:rPr>
              <a:t> </a:t>
            </a:r>
          </a:p>
          <a:p>
            <a:pPr marL="800100" lvl="1" indent="-342900">
              <a:lnSpc>
                <a:spcPct val="150000"/>
              </a:lnSpc>
              <a:buFont typeface="Arial" panose="020B0604020202020204" pitchFamily="34" charset="0"/>
              <a:buChar char="•"/>
            </a:pPr>
            <a:r>
              <a:rPr lang="en-US" sz="2400" dirty="0">
                <a:solidFill>
                  <a:schemeClr val="bg1"/>
                </a:solidFill>
              </a:rPr>
              <a:t> Face </a:t>
            </a:r>
            <a:r>
              <a:rPr lang="en-US" sz="2400" b="1" dirty="0">
                <a:solidFill>
                  <a:schemeClr val="bg1"/>
                </a:solidFill>
                <a:latin typeface="Times New Roman" panose="02020603050405020304" pitchFamily="18" charset="0"/>
              </a:rPr>
              <a:t>Validity </a:t>
            </a:r>
          </a:p>
          <a:p>
            <a:pPr marL="800100" lvl="1" indent="-342900">
              <a:lnSpc>
                <a:spcPct val="150000"/>
              </a:lnSpc>
              <a:buFont typeface="Arial" panose="020B0604020202020204" pitchFamily="34" charset="0"/>
              <a:buChar char="•"/>
            </a:pPr>
            <a:r>
              <a:rPr lang="en-US" sz="2400" dirty="0">
                <a:solidFill>
                  <a:schemeClr val="bg1"/>
                </a:solidFill>
              </a:rPr>
              <a:t> Content </a:t>
            </a:r>
            <a:r>
              <a:rPr lang="en-US" sz="2400" b="1" dirty="0">
                <a:solidFill>
                  <a:schemeClr val="bg1"/>
                </a:solidFill>
                <a:latin typeface="Times New Roman" panose="02020603050405020304" pitchFamily="18" charset="0"/>
              </a:rPr>
              <a:t>Validity</a:t>
            </a:r>
            <a:endParaRPr lang="en-US" sz="2400" dirty="0">
              <a:solidFill>
                <a:schemeClr val="bg1"/>
              </a:solidFill>
            </a:endParaRPr>
          </a:p>
          <a:p>
            <a:pPr marL="800100" lvl="1" indent="-342900">
              <a:lnSpc>
                <a:spcPct val="150000"/>
              </a:lnSpc>
              <a:buFont typeface="Arial" panose="020B0604020202020204" pitchFamily="34" charset="0"/>
              <a:buChar char="•"/>
            </a:pPr>
            <a:r>
              <a:rPr lang="en-US" sz="2400" dirty="0">
                <a:solidFill>
                  <a:schemeClr val="bg1"/>
                </a:solidFill>
              </a:rPr>
              <a:t> Criterion </a:t>
            </a:r>
            <a:r>
              <a:rPr lang="en-US" sz="2400" b="1" dirty="0">
                <a:solidFill>
                  <a:schemeClr val="bg1"/>
                </a:solidFill>
                <a:latin typeface="Times New Roman" panose="02020603050405020304" pitchFamily="18" charset="0"/>
              </a:rPr>
              <a:t>Validity </a:t>
            </a:r>
            <a:endParaRPr lang="en-US" sz="2400" dirty="0">
              <a:solidFill>
                <a:schemeClr val="bg1"/>
              </a:solidFill>
            </a:endParaRPr>
          </a:p>
          <a:p>
            <a:pPr marL="800100" lvl="1" indent="-342900">
              <a:lnSpc>
                <a:spcPct val="150000"/>
              </a:lnSpc>
              <a:buFont typeface="Arial" panose="020B0604020202020204" pitchFamily="34" charset="0"/>
              <a:buChar char="•"/>
            </a:pPr>
            <a:r>
              <a:rPr lang="en-US" sz="2400" dirty="0">
                <a:solidFill>
                  <a:schemeClr val="bg1"/>
                </a:solidFill>
              </a:rPr>
              <a:t> Predictive </a:t>
            </a:r>
            <a:r>
              <a:rPr lang="en-US" sz="2400" b="1" dirty="0">
                <a:solidFill>
                  <a:schemeClr val="bg1"/>
                </a:solidFill>
                <a:latin typeface="Times New Roman" panose="02020603050405020304" pitchFamily="18" charset="0"/>
              </a:rPr>
              <a:t>Validity </a:t>
            </a:r>
            <a:endParaRPr lang="en-US" sz="2400" dirty="0">
              <a:solidFill>
                <a:schemeClr val="bg1"/>
              </a:solidFill>
            </a:endParaRPr>
          </a:p>
          <a:p>
            <a:pPr marL="800100" lvl="1" indent="-342900">
              <a:lnSpc>
                <a:spcPct val="150000"/>
              </a:lnSpc>
              <a:buFont typeface="Arial" panose="020B0604020202020204" pitchFamily="34" charset="0"/>
              <a:buChar char="•"/>
            </a:pPr>
            <a:r>
              <a:rPr lang="en-US" sz="2400" dirty="0">
                <a:solidFill>
                  <a:schemeClr val="bg1"/>
                </a:solidFill>
              </a:rPr>
              <a:t> Factor </a:t>
            </a:r>
            <a:r>
              <a:rPr lang="en-US" sz="2400" b="1" dirty="0">
                <a:solidFill>
                  <a:schemeClr val="bg1"/>
                </a:solidFill>
                <a:latin typeface="Times New Roman" panose="02020603050405020304" pitchFamily="18" charset="0"/>
              </a:rPr>
              <a:t>Validity </a:t>
            </a:r>
            <a:endParaRPr lang="en-US" sz="2400" dirty="0">
              <a:solidFill>
                <a:schemeClr val="bg1"/>
              </a:solidFill>
            </a:endParaRPr>
          </a:p>
        </p:txBody>
      </p:sp>
    </p:spTree>
    <p:extLst>
      <p:ext uri="{BB962C8B-B14F-4D97-AF65-F5344CB8AC3E}">
        <p14:creationId xmlns:p14="http://schemas.microsoft.com/office/powerpoint/2010/main" val="413473364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11" name="TextBox 10">
            <a:extLst>
              <a:ext uri="{FF2B5EF4-FFF2-40B4-BE49-F238E27FC236}">
                <a16:creationId xmlns:a16="http://schemas.microsoft.com/office/drawing/2014/main" id="{701153C9-CDCF-6382-03C6-A896310FFAB0}"/>
              </a:ext>
            </a:extLst>
          </p:cNvPr>
          <p:cNvSpPr txBox="1"/>
          <p:nvPr/>
        </p:nvSpPr>
        <p:spPr>
          <a:xfrm>
            <a:off x="869430" y="1190475"/>
            <a:ext cx="11032760" cy="5262979"/>
          </a:xfrm>
          <a:prstGeom prst="rect">
            <a:avLst/>
          </a:prstGeom>
          <a:noFill/>
        </p:spPr>
        <p:txBody>
          <a:bodyPr wrap="square">
            <a:spAutoFit/>
          </a:bodyPr>
          <a:lstStyle/>
          <a:p>
            <a:pPr marL="457200" indent="-457200">
              <a:lnSpc>
                <a:spcPct val="150000"/>
              </a:lnSpc>
              <a:buFont typeface="+mj-lt"/>
              <a:buAutoNum type="arabicPeriod"/>
            </a:pPr>
            <a:r>
              <a:rPr lang="en-US" sz="2800" dirty="0">
                <a:solidFill>
                  <a:schemeClr val="bg1"/>
                </a:solidFill>
              </a:rPr>
              <a:t>Second: </a:t>
            </a:r>
            <a:r>
              <a:rPr lang="en-US" sz="2800" b="1" i="0" dirty="0">
                <a:solidFill>
                  <a:schemeClr val="bg1"/>
                </a:solidFill>
                <a:effectLst/>
                <a:latin typeface="Times New Roman" panose="02020603050405020304" pitchFamily="18" charset="0"/>
              </a:rPr>
              <a:t>Reliability</a:t>
            </a:r>
            <a:endParaRPr lang="en-US" sz="2800" dirty="0">
              <a:solidFill>
                <a:schemeClr val="bg1"/>
              </a:solidFill>
            </a:endParaRPr>
          </a:p>
          <a:p>
            <a:pPr marL="457200" indent="-457200">
              <a:lnSpc>
                <a:spcPct val="150000"/>
              </a:lnSpc>
              <a:buFont typeface="+mj-lt"/>
              <a:buAutoNum type="arabicPeriod"/>
            </a:pPr>
            <a:r>
              <a:rPr lang="en-US" sz="2800" dirty="0">
                <a:solidFill>
                  <a:schemeClr val="bg1"/>
                </a:solidFill>
              </a:rPr>
              <a:t>The concept of </a:t>
            </a:r>
            <a:r>
              <a:rPr lang="en-US" sz="2800" b="1" i="0" dirty="0">
                <a:solidFill>
                  <a:schemeClr val="bg1"/>
                </a:solidFill>
                <a:effectLst/>
                <a:latin typeface="Times New Roman" panose="02020603050405020304" pitchFamily="18" charset="0"/>
              </a:rPr>
              <a:t>Reliability</a:t>
            </a:r>
            <a:endParaRPr lang="en-US" sz="2800" dirty="0">
              <a:solidFill>
                <a:schemeClr val="bg1"/>
              </a:solidFill>
            </a:endParaRPr>
          </a:p>
          <a:p>
            <a:pPr marL="457200" indent="-457200">
              <a:lnSpc>
                <a:spcPct val="150000"/>
              </a:lnSpc>
              <a:buFont typeface="+mj-lt"/>
              <a:buAutoNum type="arabicPeriod"/>
            </a:pPr>
            <a:r>
              <a:rPr lang="en-US" sz="2800" dirty="0">
                <a:solidFill>
                  <a:schemeClr val="bg1"/>
                </a:solidFill>
              </a:rPr>
              <a:t>Methods for measuring </a:t>
            </a:r>
            <a:r>
              <a:rPr lang="en-US" sz="2800" b="1" i="0" dirty="0">
                <a:solidFill>
                  <a:schemeClr val="bg1"/>
                </a:solidFill>
                <a:effectLst/>
                <a:latin typeface="Times New Roman" panose="02020603050405020304" pitchFamily="18" charset="0"/>
              </a:rPr>
              <a:t>Reliability</a:t>
            </a:r>
            <a:endParaRPr lang="en-US" sz="2800" dirty="0">
              <a:solidFill>
                <a:schemeClr val="bg1"/>
              </a:solidFill>
            </a:endParaRPr>
          </a:p>
          <a:p>
            <a:pPr marL="800100" lvl="1" indent="-342900">
              <a:lnSpc>
                <a:spcPct val="150000"/>
              </a:lnSpc>
              <a:buFont typeface="Arial" panose="020B0604020202020204" pitchFamily="34" charset="0"/>
              <a:buChar char="•"/>
            </a:pPr>
            <a:r>
              <a:rPr lang="en-US" sz="2800" dirty="0">
                <a:solidFill>
                  <a:schemeClr val="bg1"/>
                </a:solidFill>
              </a:rPr>
              <a:t>The first method: test and re-test</a:t>
            </a:r>
          </a:p>
          <a:p>
            <a:pPr marL="800100" lvl="1" indent="-342900">
              <a:lnSpc>
                <a:spcPct val="150000"/>
              </a:lnSpc>
              <a:buFont typeface="Arial" panose="020B0604020202020204" pitchFamily="34" charset="0"/>
              <a:buChar char="•"/>
            </a:pPr>
            <a:r>
              <a:rPr lang="en-US" sz="2800" dirty="0">
                <a:solidFill>
                  <a:schemeClr val="bg1"/>
                </a:solidFill>
              </a:rPr>
              <a:t>The second method: half-partition (Split-half method)</a:t>
            </a:r>
          </a:p>
          <a:p>
            <a:pPr marL="800100" lvl="1" indent="-342900">
              <a:lnSpc>
                <a:spcPct val="150000"/>
              </a:lnSpc>
              <a:buFont typeface="Arial" panose="020B0604020202020204" pitchFamily="34" charset="0"/>
              <a:buChar char="•"/>
            </a:pPr>
            <a:r>
              <a:rPr lang="en-US" sz="2800" dirty="0">
                <a:solidFill>
                  <a:schemeClr val="bg1"/>
                </a:solidFill>
              </a:rPr>
              <a:t>The third method: Cronbach’s stability coefficient alpha</a:t>
            </a:r>
          </a:p>
          <a:p>
            <a:pPr marL="457200" indent="-457200">
              <a:lnSpc>
                <a:spcPct val="150000"/>
              </a:lnSpc>
              <a:buFont typeface="+mj-lt"/>
              <a:buAutoNum type="arabicPeriod"/>
            </a:pPr>
            <a:r>
              <a:rPr lang="en-US" sz="2800" dirty="0">
                <a:solidFill>
                  <a:schemeClr val="bg1"/>
                </a:solidFill>
              </a:rPr>
              <a:t>Factors affecting the </a:t>
            </a:r>
            <a:r>
              <a:rPr lang="en-US" sz="2800" b="1" i="0" dirty="0">
                <a:solidFill>
                  <a:schemeClr val="bg1"/>
                </a:solidFill>
                <a:effectLst/>
                <a:latin typeface="Times New Roman" panose="02020603050405020304" pitchFamily="18" charset="0"/>
              </a:rPr>
              <a:t>Reliability</a:t>
            </a:r>
            <a:r>
              <a:rPr lang="en-US" sz="2800" dirty="0">
                <a:solidFill>
                  <a:schemeClr val="bg1"/>
                </a:solidFill>
              </a:rPr>
              <a:t> of the questionnaire</a:t>
            </a:r>
          </a:p>
          <a:p>
            <a:pPr marL="457200" indent="-457200">
              <a:lnSpc>
                <a:spcPct val="150000"/>
              </a:lnSpc>
              <a:buFont typeface="+mj-lt"/>
              <a:buAutoNum type="arabicPeriod"/>
            </a:pPr>
            <a:r>
              <a:rPr lang="en-US" sz="2800" dirty="0">
                <a:solidFill>
                  <a:schemeClr val="bg1"/>
                </a:solidFill>
              </a:rPr>
              <a:t>The relationship between test </a:t>
            </a:r>
            <a:r>
              <a:rPr lang="en-US" sz="2800" b="1" dirty="0">
                <a:solidFill>
                  <a:schemeClr val="bg1"/>
                </a:solidFill>
                <a:latin typeface="Times New Roman" panose="02020603050405020304" pitchFamily="18" charset="0"/>
              </a:rPr>
              <a:t>Validity </a:t>
            </a:r>
            <a:r>
              <a:rPr lang="en-US" sz="2800" dirty="0">
                <a:solidFill>
                  <a:schemeClr val="bg1"/>
                </a:solidFill>
              </a:rPr>
              <a:t>and </a:t>
            </a:r>
            <a:r>
              <a:rPr lang="en-US" sz="2800" b="1" i="0" dirty="0">
                <a:solidFill>
                  <a:schemeClr val="bg1"/>
                </a:solidFill>
                <a:effectLst/>
                <a:latin typeface="Times New Roman" panose="02020603050405020304" pitchFamily="18" charset="0"/>
              </a:rPr>
              <a:t>Reliability</a:t>
            </a:r>
            <a:endParaRPr lang="en-US" sz="2800" b="0" i="0" dirty="0">
              <a:solidFill>
                <a:schemeClr val="bg1"/>
              </a:solidFill>
              <a:effectLst/>
              <a:latin typeface="Tajawal"/>
            </a:endParaRPr>
          </a:p>
        </p:txBody>
      </p:sp>
    </p:spTree>
    <p:extLst>
      <p:ext uri="{BB962C8B-B14F-4D97-AF65-F5344CB8AC3E}">
        <p14:creationId xmlns:p14="http://schemas.microsoft.com/office/powerpoint/2010/main" val="608848667"/>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B4AEBCB2-E6D3-D814-B5EC-A66877081B19}"/>
              </a:ext>
            </a:extLst>
          </p:cNvPr>
          <p:cNvSpPr txBox="1"/>
          <p:nvPr/>
        </p:nvSpPr>
        <p:spPr>
          <a:xfrm>
            <a:off x="494673" y="1385345"/>
            <a:ext cx="11060174" cy="4465133"/>
          </a:xfrm>
          <a:prstGeom prst="rect">
            <a:avLst/>
          </a:prstGeom>
          <a:noFill/>
        </p:spPr>
        <p:txBody>
          <a:bodyPr wrap="square" rtlCol="0">
            <a:spAutoFit/>
          </a:bodyPr>
          <a:lstStyle/>
          <a:p>
            <a:pPr algn="just">
              <a:lnSpc>
                <a:spcPct val="150000"/>
              </a:lnSpc>
            </a:pPr>
            <a:r>
              <a:rPr lang="en-US" sz="2400" b="1" u="sng" dirty="0">
                <a:solidFill>
                  <a:schemeClr val="bg1"/>
                </a:solidFill>
              </a:rPr>
              <a:t>By the end of this chapter you will understand the following knowledge:</a:t>
            </a:r>
            <a:endParaRPr lang="en-US" sz="2400" dirty="0">
              <a:solidFill>
                <a:schemeClr val="bg1"/>
              </a:solidFill>
            </a:endParaRPr>
          </a:p>
          <a:p>
            <a:pPr algn="just">
              <a:lnSpc>
                <a:spcPct val="150000"/>
              </a:lnSpc>
            </a:pPr>
            <a:r>
              <a:rPr lang="en-US" sz="2400" dirty="0">
                <a:solidFill>
                  <a:schemeClr val="bg1"/>
                </a:solidFill>
              </a:rPr>
              <a:t>- Understand the concept of </a:t>
            </a:r>
            <a:r>
              <a:rPr lang="en-US" sz="2400" b="1" i="0" dirty="0">
                <a:solidFill>
                  <a:schemeClr val="bg1"/>
                </a:solidFill>
                <a:effectLst/>
                <a:latin typeface="Times New Roman" panose="02020603050405020304" pitchFamily="18" charset="0"/>
              </a:rPr>
              <a:t>Reliability</a:t>
            </a:r>
            <a:r>
              <a:rPr lang="en-US" sz="2400" dirty="0">
                <a:solidFill>
                  <a:schemeClr val="bg1"/>
                </a:solidFill>
              </a:rPr>
              <a:t>.</a:t>
            </a:r>
          </a:p>
          <a:p>
            <a:pPr algn="just">
              <a:lnSpc>
                <a:spcPct val="150000"/>
              </a:lnSpc>
            </a:pPr>
            <a:r>
              <a:rPr lang="en-US" sz="2400" dirty="0">
                <a:solidFill>
                  <a:schemeClr val="bg1"/>
                </a:solidFill>
              </a:rPr>
              <a:t>- Learn about methods of measuring </a:t>
            </a:r>
            <a:r>
              <a:rPr lang="en-US" sz="2400" b="1" i="0" dirty="0">
                <a:solidFill>
                  <a:schemeClr val="bg1"/>
                </a:solidFill>
                <a:effectLst/>
                <a:latin typeface="Times New Roman" panose="02020603050405020304" pitchFamily="18" charset="0"/>
              </a:rPr>
              <a:t>Reliability</a:t>
            </a:r>
            <a:r>
              <a:rPr lang="en-US" sz="2400" dirty="0">
                <a:solidFill>
                  <a:schemeClr val="bg1"/>
                </a:solidFill>
              </a:rPr>
              <a:t> </a:t>
            </a:r>
          </a:p>
          <a:p>
            <a:pPr algn="just">
              <a:lnSpc>
                <a:spcPct val="150000"/>
              </a:lnSpc>
            </a:pPr>
            <a:r>
              <a:rPr lang="en-US" sz="2400" dirty="0">
                <a:solidFill>
                  <a:schemeClr val="bg1"/>
                </a:solidFill>
              </a:rPr>
              <a:t>- Identify the factors that affect the </a:t>
            </a:r>
            <a:r>
              <a:rPr lang="en-US" sz="2400" b="1" i="0" dirty="0">
                <a:solidFill>
                  <a:schemeClr val="bg1"/>
                </a:solidFill>
                <a:effectLst/>
                <a:latin typeface="Times New Roman" panose="02020603050405020304" pitchFamily="18" charset="0"/>
              </a:rPr>
              <a:t>Reliability</a:t>
            </a:r>
            <a:r>
              <a:rPr lang="en-US" sz="2400" dirty="0">
                <a:solidFill>
                  <a:schemeClr val="bg1"/>
                </a:solidFill>
              </a:rPr>
              <a:t> of the questionnaire.</a:t>
            </a:r>
          </a:p>
          <a:p>
            <a:pPr algn="just">
              <a:lnSpc>
                <a:spcPct val="150000"/>
              </a:lnSpc>
            </a:pPr>
            <a:r>
              <a:rPr lang="en-US" sz="2400" dirty="0">
                <a:solidFill>
                  <a:schemeClr val="bg1"/>
                </a:solidFill>
              </a:rPr>
              <a:t>- Understand the concept of  </a:t>
            </a:r>
            <a:r>
              <a:rPr lang="en-US" sz="2400" b="1" dirty="0">
                <a:solidFill>
                  <a:schemeClr val="bg1"/>
                </a:solidFill>
                <a:latin typeface="Times New Roman" panose="02020603050405020304" pitchFamily="18" charset="0"/>
              </a:rPr>
              <a:t>Validity</a:t>
            </a:r>
            <a:r>
              <a:rPr lang="en-US" sz="2400" dirty="0">
                <a:solidFill>
                  <a:schemeClr val="bg1"/>
                </a:solidFill>
              </a:rPr>
              <a:t>.</a:t>
            </a:r>
          </a:p>
          <a:p>
            <a:pPr algn="just">
              <a:lnSpc>
                <a:spcPct val="150000"/>
              </a:lnSpc>
            </a:pPr>
            <a:r>
              <a:rPr lang="en-US" sz="2400" dirty="0">
                <a:solidFill>
                  <a:schemeClr val="bg1"/>
                </a:solidFill>
              </a:rPr>
              <a:t>- Knowing the types of  </a:t>
            </a:r>
            <a:r>
              <a:rPr lang="en-US" sz="2400" b="1" dirty="0">
                <a:solidFill>
                  <a:schemeClr val="bg1"/>
                </a:solidFill>
                <a:latin typeface="Times New Roman" panose="02020603050405020304" pitchFamily="18" charset="0"/>
              </a:rPr>
              <a:t>Validity.</a:t>
            </a:r>
            <a:endParaRPr lang="en-US" sz="2400" dirty="0">
              <a:solidFill>
                <a:schemeClr val="bg1"/>
              </a:solidFill>
            </a:endParaRPr>
          </a:p>
          <a:p>
            <a:pPr algn="just">
              <a:lnSpc>
                <a:spcPct val="150000"/>
              </a:lnSpc>
            </a:pPr>
            <a:r>
              <a:rPr lang="en-US" sz="2400" dirty="0">
                <a:solidFill>
                  <a:schemeClr val="bg1"/>
                </a:solidFill>
              </a:rPr>
              <a:t> - Identify the relationship between </a:t>
            </a:r>
            <a:r>
              <a:rPr lang="en-US" sz="2400" b="1" dirty="0">
                <a:solidFill>
                  <a:schemeClr val="bg1"/>
                </a:solidFill>
                <a:latin typeface="Times New Roman" panose="02020603050405020304" pitchFamily="18" charset="0"/>
              </a:rPr>
              <a:t>Validity </a:t>
            </a:r>
            <a:r>
              <a:rPr lang="en-US" sz="2400" dirty="0">
                <a:solidFill>
                  <a:schemeClr val="bg1"/>
                </a:solidFill>
              </a:rPr>
              <a:t>and </a:t>
            </a:r>
            <a:r>
              <a:rPr lang="en-US" sz="2400" b="1" i="0" dirty="0">
                <a:solidFill>
                  <a:schemeClr val="bg1"/>
                </a:solidFill>
                <a:effectLst/>
                <a:latin typeface="Times New Roman" panose="02020603050405020304" pitchFamily="18" charset="0"/>
              </a:rPr>
              <a:t>Reliability</a:t>
            </a:r>
            <a:r>
              <a:rPr lang="en-US" sz="2400" dirty="0">
                <a:solidFill>
                  <a:schemeClr val="bg1"/>
                </a:solidFill>
              </a:rPr>
              <a:t>.</a:t>
            </a:r>
          </a:p>
          <a:p>
            <a:pPr algn="just">
              <a:lnSpc>
                <a:spcPct val="150000"/>
              </a:lnSpc>
            </a:pPr>
            <a:r>
              <a:rPr lang="en-US" sz="2400" dirty="0">
                <a:solidFill>
                  <a:schemeClr val="bg1"/>
                </a:solidFill>
              </a:rPr>
              <a:t>- Identify factors that increase the </a:t>
            </a:r>
            <a:r>
              <a:rPr lang="en-US" sz="2400" b="1" dirty="0">
                <a:solidFill>
                  <a:schemeClr val="bg1"/>
                </a:solidFill>
                <a:latin typeface="Times New Roman" panose="02020603050405020304" pitchFamily="18" charset="0"/>
              </a:rPr>
              <a:t>Validity </a:t>
            </a:r>
            <a:r>
              <a:rPr lang="en-US" sz="2400" dirty="0">
                <a:solidFill>
                  <a:schemeClr val="bg1"/>
                </a:solidFill>
              </a:rPr>
              <a:t>and </a:t>
            </a:r>
            <a:r>
              <a:rPr lang="en-US" sz="2400" b="1" i="0" dirty="0">
                <a:solidFill>
                  <a:schemeClr val="bg1"/>
                </a:solidFill>
                <a:effectLst/>
                <a:latin typeface="Times New Roman" panose="02020603050405020304" pitchFamily="18" charset="0"/>
              </a:rPr>
              <a:t>Reliability </a:t>
            </a:r>
            <a:r>
              <a:rPr lang="en-US" sz="2400" dirty="0">
                <a:solidFill>
                  <a:schemeClr val="bg1"/>
                </a:solidFill>
              </a:rPr>
              <a:t>of the data collection tool.</a:t>
            </a:r>
          </a:p>
        </p:txBody>
      </p:sp>
      <p:sp>
        <p:nvSpPr>
          <p:cNvPr id="10" name="TextBox 9">
            <a:extLst>
              <a:ext uri="{FF2B5EF4-FFF2-40B4-BE49-F238E27FC236}">
                <a16:creationId xmlns:a16="http://schemas.microsoft.com/office/drawing/2014/main" id="{8F693528-002F-E871-7BA2-AF47ED5DECB5}"/>
              </a:ext>
            </a:extLst>
          </p:cNvPr>
          <p:cNvSpPr txBox="1"/>
          <p:nvPr/>
        </p:nvSpPr>
        <p:spPr>
          <a:xfrm>
            <a:off x="4208413" y="557062"/>
            <a:ext cx="3445623" cy="584775"/>
          </a:xfrm>
          <a:prstGeom prst="rect">
            <a:avLst/>
          </a:prstGeom>
          <a:noFill/>
        </p:spPr>
        <p:txBody>
          <a:bodyPr wrap="square" rtlCol="0">
            <a:spAutoFit/>
          </a:bodyPr>
          <a:lstStyle/>
          <a:p>
            <a:pPr algn="ctr"/>
            <a:r>
              <a:rPr lang="en-US" sz="3200" b="1" dirty="0">
                <a:solidFill>
                  <a:srgbClr val="FF9518"/>
                </a:solidFill>
                <a:latin typeface="Tajawal Medium" panose="00000600000000000000" pitchFamily="2" charset="-78"/>
                <a:cs typeface="Tajawal Medium" panose="00000600000000000000" pitchFamily="2" charset="-78"/>
              </a:rPr>
              <a:t>Contents</a:t>
            </a:r>
          </a:p>
        </p:txBody>
      </p:sp>
    </p:spTree>
    <p:extLst>
      <p:ext uri="{BB962C8B-B14F-4D97-AF65-F5344CB8AC3E}">
        <p14:creationId xmlns:p14="http://schemas.microsoft.com/office/powerpoint/2010/main" val="2407891697"/>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148578" y="54590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9" name="TextBox 8">
            <a:extLst>
              <a:ext uri="{FF2B5EF4-FFF2-40B4-BE49-F238E27FC236}">
                <a16:creationId xmlns:a16="http://schemas.microsoft.com/office/drawing/2014/main" id="{25428D64-7AB7-E3B3-CD1B-130F6643DBE5}"/>
              </a:ext>
            </a:extLst>
          </p:cNvPr>
          <p:cNvSpPr txBox="1"/>
          <p:nvPr/>
        </p:nvSpPr>
        <p:spPr>
          <a:xfrm>
            <a:off x="299803" y="1676579"/>
            <a:ext cx="11377535" cy="4524315"/>
          </a:xfrm>
          <a:prstGeom prst="rect">
            <a:avLst/>
          </a:prstGeom>
          <a:noFill/>
        </p:spPr>
        <p:txBody>
          <a:bodyPr wrap="square" rtlCol="0">
            <a:spAutoFit/>
          </a:bodyPr>
          <a:lstStyle/>
          <a:p>
            <a:pPr algn="just">
              <a:lnSpc>
                <a:spcPct val="150000"/>
              </a:lnSpc>
            </a:pPr>
            <a:r>
              <a:rPr lang="en-US" sz="2400" b="1" u="sng" dirty="0">
                <a:solidFill>
                  <a:schemeClr val="bg1"/>
                </a:solidFill>
              </a:rPr>
              <a:t>By the end of this chapter you will possess the following Skills:</a:t>
            </a:r>
            <a:endParaRPr lang="en-US" sz="2400" dirty="0">
              <a:solidFill>
                <a:schemeClr val="bg1"/>
              </a:solidFill>
            </a:endParaRPr>
          </a:p>
          <a:p>
            <a:pPr marL="285750" indent="-285750" algn="just">
              <a:lnSpc>
                <a:spcPct val="150000"/>
              </a:lnSpc>
              <a:buFont typeface="Wingdings" panose="05000000000000000000" pitchFamily="2" charset="2"/>
              <a:buChar char="§"/>
            </a:pPr>
            <a:r>
              <a:rPr lang="en-US" sz="2400" dirty="0">
                <a:solidFill>
                  <a:schemeClr val="bg1"/>
                </a:solidFill>
              </a:rPr>
              <a:t>The ability to distinguish between different methods of measuring the reliability of a data collection tool.</a:t>
            </a:r>
          </a:p>
          <a:p>
            <a:pPr marL="285750" indent="-285750" algn="just">
              <a:lnSpc>
                <a:spcPct val="150000"/>
              </a:lnSpc>
              <a:buFont typeface="Wingdings" panose="05000000000000000000" pitchFamily="2" charset="2"/>
              <a:buChar char="§"/>
            </a:pPr>
            <a:r>
              <a:rPr lang="en-US" sz="2400" dirty="0">
                <a:solidFill>
                  <a:schemeClr val="bg1"/>
                </a:solidFill>
              </a:rPr>
              <a:t>The ability to distinguish between the different types of validity of the data collection tool.</a:t>
            </a:r>
          </a:p>
          <a:p>
            <a:pPr marL="285750" indent="-285750" algn="just">
              <a:lnSpc>
                <a:spcPct val="150000"/>
              </a:lnSpc>
              <a:buFont typeface="Wingdings" panose="05000000000000000000" pitchFamily="2" charset="2"/>
              <a:buChar char="§"/>
            </a:pPr>
            <a:r>
              <a:rPr lang="en-US" sz="2400" dirty="0">
                <a:solidFill>
                  <a:schemeClr val="bg1"/>
                </a:solidFill>
              </a:rPr>
              <a:t>The skills of measuring the reliability of the data collection tool.</a:t>
            </a:r>
          </a:p>
          <a:p>
            <a:pPr marL="285750" indent="-285750" algn="just">
              <a:lnSpc>
                <a:spcPct val="150000"/>
              </a:lnSpc>
              <a:buFont typeface="Wingdings" panose="05000000000000000000" pitchFamily="2" charset="2"/>
              <a:buChar char="§"/>
            </a:pPr>
            <a:r>
              <a:rPr lang="en-US" sz="2400" dirty="0">
                <a:solidFill>
                  <a:schemeClr val="bg1"/>
                </a:solidFill>
              </a:rPr>
              <a:t>The Skills of measuring the validity of the data collection tool.</a:t>
            </a:r>
          </a:p>
          <a:p>
            <a:pPr marL="285750" indent="-285750" algn="just">
              <a:lnSpc>
                <a:spcPct val="150000"/>
              </a:lnSpc>
              <a:buFont typeface="Wingdings" panose="05000000000000000000" pitchFamily="2" charset="2"/>
              <a:buChar char="§"/>
            </a:pPr>
            <a:r>
              <a:rPr lang="en-US" sz="2400" dirty="0">
                <a:solidFill>
                  <a:schemeClr val="bg1"/>
                </a:solidFill>
              </a:rPr>
              <a:t>Skills that maximize the reliability and validity of the data-gathering tool.</a:t>
            </a:r>
          </a:p>
        </p:txBody>
      </p:sp>
    </p:spTree>
    <p:extLst>
      <p:ext uri="{BB962C8B-B14F-4D97-AF65-F5344CB8AC3E}">
        <p14:creationId xmlns:p14="http://schemas.microsoft.com/office/powerpoint/2010/main" val="273987268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sp>
        <p:nvSpPr>
          <p:cNvPr id="7" name="TextBox 6"/>
          <p:cNvSpPr txBox="1"/>
          <p:nvPr/>
        </p:nvSpPr>
        <p:spPr>
          <a:xfrm>
            <a:off x="3801086" y="619747"/>
            <a:ext cx="2914580" cy="584775"/>
          </a:xfrm>
          <a:prstGeom prst="rect">
            <a:avLst/>
          </a:prstGeom>
          <a:noFill/>
        </p:spPr>
        <p:txBody>
          <a:bodyPr wrap="none" rtlCol="0">
            <a:spAutoFit/>
          </a:bodyPr>
          <a:lstStyle/>
          <a:p>
            <a:pPr algn="ctr"/>
            <a:r>
              <a:rPr lang="en-US" sz="3200" b="1" i="0" dirty="0">
                <a:solidFill>
                  <a:schemeClr val="bg1"/>
                </a:solidFill>
                <a:effectLst/>
                <a:latin typeface="Inter"/>
              </a:rPr>
              <a:t>Introduction  </a:t>
            </a:r>
            <a:r>
              <a:rPr lang="en-US" sz="3200" b="0" i="0" dirty="0">
                <a:solidFill>
                  <a:schemeClr val="bg1"/>
                </a:solidFill>
                <a:effectLst/>
                <a:latin typeface="Inter"/>
              </a:rPr>
              <a:t> </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14" name="TextBox 13">
            <a:extLst>
              <a:ext uri="{FF2B5EF4-FFF2-40B4-BE49-F238E27FC236}">
                <a16:creationId xmlns:a16="http://schemas.microsoft.com/office/drawing/2014/main" id="{C812E000-A005-6789-EA63-FDEF33B41A2A}"/>
              </a:ext>
            </a:extLst>
          </p:cNvPr>
          <p:cNvSpPr txBox="1"/>
          <p:nvPr/>
        </p:nvSpPr>
        <p:spPr>
          <a:xfrm>
            <a:off x="9583306" y="5861890"/>
            <a:ext cx="2653553" cy="338554"/>
          </a:xfrm>
          <a:prstGeom prst="rect">
            <a:avLst/>
          </a:prstGeom>
          <a:noFill/>
        </p:spPr>
        <p:txBody>
          <a:bodyPr wrap="square" rtlCol="0">
            <a:spAutoFit/>
          </a:bodyPr>
          <a:lstStyle/>
          <a:p>
            <a:r>
              <a:rPr lang="en-US" sz="1600" b="0" i="0" dirty="0">
                <a:solidFill>
                  <a:schemeClr val="bg1"/>
                </a:solidFill>
                <a:effectLst/>
                <a:latin typeface="Inter"/>
              </a:rPr>
              <a:t>(Bhandari, P , 2022)</a:t>
            </a:r>
            <a:endParaRPr lang="en-US" sz="1600" dirty="0">
              <a:solidFill>
                <a:schemeClr val="bg1"/>
              </a:solidFill>
            </a:endParaRPr>
          </a:p>
        </p:txBody>
      </p:sp>
      <p:sp>
        <p:nvSpPr>
          <p:cNvPr id="9" name="TextBox 8">
            <a:extLst>
              <a:ext uri="{FF2B5EF4-FFF2-40B4-BE49-F238E27FC236}">
                <a16:creationId xmlns:a16="http://schemas.microsoft.com/office/drawing/2014/main" id="{643D50C1-886A-7678-73F1-D37E1C93B1C3}"/>
              </a:ext>
            </a:extLst>
          </p:cNvPr>
          <p:cNvSpPr txBox="1"/>
          <p:nvPr/>
        </p:nvSpPr>
        <p:spPr>
          <a:xfrm>
            <a:off x="329785" y="1472818"/>
            <a:ext cx="11302582" cy="3170099"/>
          </a:xfrm>
          <a:prstGeom prst="rect">
            <a:avLst/>
          </a:prstGeom>
          <a:noFill/>
        </p:spPr>
        <p:txBody>
          <a:bodyPr wrap="square">
            <a:spAutoFit/>
          </a:bodyPr>
          <a:lstStyle/>
          <a:p>
            <a:pPr algn="just">
              <a:lnSpc>
                <a:spcPct val="200000"/>
              </a:lnSpc>
            </a:pPr>
            <a:r>
              <a:rPr lang="en-US" sz="2000" b="0" i="0" dirty="0">
                <a:solidFill>
                  <a:schemeClr val="bg1"/>
                </a:solidFill>
                <a:effectLst/>
              </a:rPr>
              <a:t>Reliability and validity are concepts used to evaluate the quality of research. They indicate how well a</a:t>
            </a:r>
            <a:r>
              <a:rPr lang="en-US" sz="2000" b="1" i="0" dirty="0">
                <a:solidFill>
                  <a:schemeClr val="bg1"/>
                </a:solidFill>
                <a:effectLst/>
              </a:rPr>
              <a:t> </a:t>
            </a:r>
            <a:r>
              <a:rPr lang="en-US" sz="2000" b="1" i="0" u="none" strike="noStrike" dirty="0">
                <a:solidFill>
                  <a:schemeClr val="bg1"/>
                </a:solidFill>
                <a:effectLst/>
                <a:hlinkClick r:id="rId3">
                  <a:extLst>
                    <a:ext uri="{A12FA001-AC4F-418D-AE19-62706E023703}">
                      <ahyp:hlinkClr xmlns:ahyp="http://schemas.microsoft.com/office/drawing/2018/hyperlinkcolor" val="tx"/>
                    </a:ext>
                  </a:extLst>
                </a:hlinkClick>
              </a:rPr>
              <a:t>method</a:t>
            </a:r>
            <a:r>
              <a:rPr lang="en-US" sz="2000" b="0" i="0" dirty="0">
                <a:solidFill>
                  <a:schemeClr val="bg1"/>
                </a:solidFill>
                <a:effectLst/>
              </a:rPr>
              <a:t>, technique or test measures something. Reliability is about the consistency of a measure, and validity is about the accuracy of a measure.</a:t>
            </a:r>
          </a:p>
          <a:p>
            <a:pPr algn="just">
              <a:lnSpc>
                <a:spcPct val="200000"/>
              </a:lnSpc>
            </a:pPr>
            <a:r>
              <a:rPr lang="en-US" sz="2000" b="0" i="0" dirty="0">
                <a:solidFill>
                  <a:schemeClr val="bg1"/>
                </a:solidFill>
                <a:effectLst/>
              </a:rPr>
              <a:t>It’s important to consider reliability and validity when you are creating your</a:t>
            </a:r>
            <a:r>
              <a:rPr lang="en-US" sz="2000" b="1" i="0" dirty="0">
                <a:solidFill>
                  <a:schemeClr val="bg1"/>
                </a:solidFill>
                <a:effectLst/>
              </a:rPr>
              <a:t> </a:t>
            </a:r>
            <a:r>
              <a:rPr lang="en-US" sz="2000" b="1" i="0" u="none" strike="noStrike" dirty="0">
                <a:solidFill>
                  <a:schemeClr val="bg1"/>
                </a:solidFill>
                <a:effectLst/>
                <a:hlinkClick r:id="rId4">
                  <a:extLst>
                    <a:ext uri="{A12FA001-AC4F-418D-AE19-62706E023703}">
                      <ahyp:hlinkClr xmlns:ahyp="http://schemas.microsoft.com/office/drawing/2018/hyperlinkcolor" val="tx"/>
                    </a:ext>
                  </a:extLst>
                </a:hlinkClick>
              </a:rPr>
              <a:t>research design</a:t>
            </a:r>
            <a:r>
              <a:rPr lang="en-US" sz="2000" b="0" i="0" dirty="0">
                <a:solidFill>
                  <a:schemeClr val="bg1"/>
                </a:solidFill>
                <a:effectLst/>
              </a:rPr>
              <a:t>, planning your methods, and writing up your results, especially in </a:t>
            </a:r>
            <a:r>
              <a:rPr lang="en-US" sz="2000" b="1" i="0" u="none" strike="noStrike" dirty="0">
                <a:solidFill>
                  <a:schemeClr val="bg1"/>
                </a:solidFill>
                <a:effectLst/>
                <a:hlinkClick r:id="rId5">
                  <a:extLst>
                    <a:ext uri="{A12FA001-AC4F-418D-AE19-62706E023703}">
                      <ahyp:hlinkClr xmlns:ahyp="http://schemas.microsoft.com/office/drawing/2018/hyperlinkcolor" val="tx"/>
                    </a:ext>
                  </a:extLst>
                </a:hlinkClick>
              </a:rPr>
              <a:t>quantitative research</a:t>
            </a:r>
            <a:r>
              <a:rPr lang="en-US" sz="2000" b="0" i="0" dirty="0">
                <a:solidFill>
                  <a:schemeClr val="bg1"/>
                </a:solidFill>
                <a:effectLst/>
              </a:rPr>
              <a:t>.</a:t>
            </a:r>
          </a:p>
        </p:txBody>
      </p:sp>
    </p:spTree>
    <p:extLst>
      <p:ext uri="{BB962C8B-B14F-4D97-AF65-F5344CB8AC3E}">
        <p14:creationId xmlns:p14="http://schemas.microsoft.com/office/powerpoint/2010/main" val="1140746382"/>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964175" y="514817"/>
            <a:ext cx="2588401" cy="584775"/>
          </a:xfrm>
          <a:prstGeom prst="rect">
            <a:avLst/>
          </a:prstGeom>
          <a:noFill/>
        </p:spPr>
        <p:txBody>
          <a:bodyPr wrap="none" rtlCol="0">
            <a:spAutoFit/>
          </a:bodyPr>
          <a:lstStyle/>
          <a:p>
            <a:pPr algn="ctr"/>
            <a:r>
              <a:rPr lang="en-US" sz="3200" b="1" i="0" dirty="0">
                <a:solidFill>
                  <a:schemeClr val="bg1"/>
                </a:solidFill>
                <a:effectLst/>
              </a:rPr>
              <a:t>Introduction  </a:t>
            </a:r>
            <a:r>
              <a:rPr lang="en-US" sz="3200" b="0" i="0" dirty="0">
                <a:solidFill>
                  <a:schemeClr val="bg1"/>
                </a:solidFill>
                <a:effectLst/>
              </a:rPr>
              <a:t> </a:t>
            </a:r>
            <a:endParaRPr lang="en-US" sz="3200" b="1" dirty="0">
              <a:solidFill>
                <a:schemeClr val="bg1"/>
              </a:solidFill>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14" name="TextBox 13">
            <a:extLst>
              <a:ext uri="{FF2B5EF4-FFF2-40B4-BE49-F238E27FC236}">
                <a16:creationId xmlns:a16="http://schemas.microsoft.com/office/drawing/2014/main" id="{C812E000-A005-6789-EA63-FDEF33B41A2A}"/>
              </a:ext>
            </a:extLst>
          </p:cNvPr>
          <p:cNvSpPr txBox="1"/>
          <p:nvPr/>
        </p:nvSpPr>
        <p:spPr>
          <a:xfrm>
            <a:off x="9643264" y="5861890"/>
            <a:ext cx="2653553" cy="338554"/>
          </a:xfrm>
          <a:prstGeom prst="rect">
            <a:avLst/>
          </a:prstGeom>
          <a:noFill/>
        </p:spPr>
        <p:txBody>
          <a:bodyPr wrap="square" rtlCol="0">
            <a:spAutoFit/>
          </a:bodyPr>
          <a:lstStyle/>
          <a:p>
            <a:r>
              <a:rPr lang="en-US" sz="1600" b="0" i="0" dirty="0">
                <a:solidFill>
                  <a:schemeClr val="bg1"/>
                </a:solidFill>
                <a:effectLst/>
                <a:latin typeface="Inter"/>
              </a:rPr>
              <a:t>(Bhandari, P , 2022)</a:t>
            </a:r>
            <a:endParaRPr lang="en-US" sz="1600" dirty="0">
              <a:solidFill>
                <a:schemeClr val="bg1"/>
              </a:solidFill>
            </a:endParaRPr>
          </a:p>
        </p:txBody>
      </p:sp>
      <p:sp>
        <p:nvSpPr>
          <p:cNvPr id="9" name="TextBox 8">
            <a:extLst>
              <a:ext uri="{FF2B5EF4-FFF2-40B4-BE49-F238E27FC236}">
                <a16:creationId xmlns:a16="http://schemas.microsoft.com/office/drawing/2014/main" id="{643D50C1-886A-7678-73F1-D37E1C93B1C3}"/>
              </a:ext>
            </a:extLst>
          </p:cNvPr>
          <p:cNvSpPr txBox="1"/>
          <p:nvPr/>
        </p:nvSpPr>
        <p:spPr>
          <a:xfrm>
            <a:off x="494675" y="1472818"/>
            <a:ext cx="11212643" cy="4420890"/>
          </a:xfrm>
          <a:prstGeom prst="rect">
            <a:avLst/>
          </a:prstGeom>
          <a:noFill/>
        </p:spPr>
        <p:txBody>
          <a:bodyPr wrap="square">
            <a:spAutoFit/>
          </a:bodyPr>
          <a:lstStyle/>
          <a:p>
            <a:pPr algn="just">
              <a:lnSpc>
                <a:spcPct val="200000"/>
              </a:lnSpc>
            </a:pPr>
            <a:r>
              <a:rPr lang="en-US" sz="2400" b="0" i="0" dirty="0">
                <a:solidFill>
                  <a:schemeClr val="bg1"/>
                </a:solidFill>
                <a:effectLst/>
              </a:rPr>
              <a:t>Reliability and validity are concepts used to evaluate the quality of research. They indicate how well a</a:t>
            </a:r>
            <a:r>
              <a:rPr lang="en-US" sz="2400" b="1" i="0" dirty="0">
                <a:solidFill>
                  <a:schemeClr val="bg1"/>
                </a:solidFill>
                <a:effectLst/>
              </a:rPr>
              <a:t> </a:t>
            </a:r>
            <a:r>
              <a:rPr lang="en-US" sz="2400" b="1" i="0" u="none" strike="noStrike" dirty="0">
                <a:solidFill>
                  <a:schemeClr val="bg1"/>
                </a:solidFill>
                <a:effectLst/>
                <a:hlinkClick r:id="rId2">
                  <a:extLst>
                    <a:ext uri="{A12FA001-AC4F-418D-AE19-62706E023703}">
                      <ahyp:hlinkClr xmlns:ahyp="http://schemas.microsoft.com/office/drawing/2018/hyperlinkcolor" val="tx"/>
                    </a:ext>
                  </a:extLst>
                </a:hlinkClick>
              </a:rPr>
              <a:t>method</a:t>
            </a:r>
            <a:r>
              <a:rPr lang="en-US" sz="2400" b="0" i="0" dirty="0">
                <a:solidFill>
                  <a:schemeClr val="bg1"/>
                </a:solidFill>
                <a:effectLst/>
              </a:rPr>
              <a:t>, technique or test measures something. Reliability is about the consistency of a measure, and validity is about the accuracy of a measure.</a:t>
            </a:r>
          </a:p>
          <a:p>
            <a:pPr algn="just">
              <a:lnSpc>
                <a:spcPct val="200000"/>
              </a:lnSpc>
            </a:pPr>
            <a:r>
              <a:rPr lang="en-US" sz="2400" b="0" i="0" dirty="0">
                <a:solidFill>
                  <a:schemeClr val="bg1"/>
                </a:solidFill>
                <a:effectLst/>
              </a:rPr>
              <a:t>It’s important to consider reliability and validity when you are creating your</a:t>
            </a:r>
            <a:r>
              <a:rPr lang="en-US" sz="2400" b="1" i="0" dirty="0">
                <a:solidFill>
                  <a:schemeClr val="bg1"/>
                </a:solidFill>
                <a:effectLst/>
              </a:rPr>
              <a:t> </a:t>
            </a:r>
            <a:r>
              <a:rPr lang="en-US" sz="2400" b="1" i="0" u="none" strike="noStrike" dirty="0">
                <a:solidFill>
                  <a:schemeClr val="bg1"/>
                </a:solidFill>
                <a:effectLst/>
                <a:hlinkClick r:id="rId3">
                  <a:extLst>
                    <a:ext uri="{A12FA001-AC4F-418D-AE19-62706E023703}">
                      <ahyp:hlinkClr xmlns:ahyp="http://schemas.microsoft.com/office/drawing/2018/hyperlinkcolor" val="tx"/>
                    </a:ext>
                  </a:extLst>
                </a:hlinkClick>
              </a:rPr>
              <a:t>research design</a:t>
            </a:r>
            <a:r>
              <a:rPr lang="en-US" sz="2400" b="0" i="0" dirty="0">
                <a:solidFill>
                  <a:schemeClr val="bg1"/>
                </a:solidFill>
                <a:effectLst/>
              </a:rPr>
              <a:t>, planning your methods, and writing up your results, especially in </a:t>
            </a:r>
            <a:r>
              <a:rPr lang="en-US" sz="2400" b="1" i="0" u="none" strike="noStrike" dirty="0">
                <a:solidFill>
                  <a:schemeClr val="bg1"/>
                </a:solidFill>
                <a:effectLst/>
                <a:hlinkClick r:id="rId4">
                  <a:extLst>
                    <a:ext uri="{A12FA001-AC4F-418D-AE19-62706E023703}">
                      <ahyp:hlinkClr xmlns:ahyp="http://schemas.microsoft.com/office/drawing/2018/hyperlinkcolor" val="tx"/>
                    </a:ext>
                  </a:extLst>
                </a:hlinkClick>
              </a:rPr>
              <a:t>quantitative research</a:t>
            </a:r>
            <a:r>
              <a:rPr lang="en-US" sz="2400" b="0" i="0" dirty="0">
                <a:solidFill>
                  <a:schemeClr val="bg1"/>
                </a:solidFill>
                <a:effectLst/>
              </a:rPr>
              <a:t>.</a:t>
            </a:r>
          </a:p>
        </p:txBody>
      </p:sp>
    </p:spTree>
    <p:extLst>
      <p:ext uri="{BB962C8B-B14F-4D97-AF65-F5344CB8AC3E}">
        <p14:creationId xmlns:p14="http://schemas.microsoft.com/office/powerpoint/2010/main" val="1909027976"/>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389375" y="632632"/>
            <a:ext cx="2393412" cy="584775"/>
          </a:xfrm>
          <a:prstGeom prst="rect">
            <a:avLst/>
          </a:prstGeom>
          <a:noFill/>
        </p:spPr>
        <p:txBody>
          <a:bodyPr wrap="none" rtlCol="0">
            <a:spAutoFit/>
          </a:bodyPr>
          <a:lstStyle/>
          <a:p>
            <a:r>
              <a:rPr lang="en-US" sz="3200" b="1" i="0" dirty="0">
                <a:solidFill>
                  <a:schemeClr val="bg1"/>
                </a:solidFill>
                <a:effectLst/>
              </a:rPr>
              <a:t>The Validity</a:t>
            </a:r>
            <a:r>
              <a:rPr lang="en-US" sz="3200" b="1" dirty="0">
                <a:solidFill>
                  <a:schemeClr val="bg1"/>
                </a:solidFill>
                <a:cs typeface="Times New Roman" pitchFamily="18" charset="0"/>
              </a:rPr>
              <a:t>  </a:t>
            </a:r>
          </a:p>
        </p:txBody>
      </p:sp>
      <p:sp>
        <p:nvSpPr>
          <p:cNvPr id="11" name="TextBox 10">
            <a:extLst>
              <a:ext uri="{FF2B5EF4-FFF2-40B4-BE49-F238E27FC236}">
                <a16:creationId xmlns:a16="http://schemas.microsoft.com/office/drawing/2014/main" id="{DD7F46A1-5387-C3B3-2264-EDACD63A5F95}"/>
              </a:ext>
            </a:extLst>
          </p:cNvPr>
          <p:cNvSpPr txBox="1"/>
          <p:nvPr/>
        </p:nvSpPr>
        <p:spPr>
          <a:xfrm>
            <a:off x="494675" y="1708879"/>
            <a:ext cx="11227633" cy="3785652"/>
          </a:xfrm>
          <a:prstGeom prst="rect">
            <a:avLst/>
          </a:prstGeom>
          <a:noFill/>
        </p:spPr>
        <p:txBody>
          <a:bodyPr wrap="square">
            <a:spAutoFit/>
          </a:bodyPr>
          <a:lstStyle/>
          <a:p>
            <a:pPr algn="just">
              <a:lnSpc>
                <a:spcPct val="200000"/>
              </a:lnSpc>
            </a:pPr>
            <a:r>
              <a:rPr lang="en-US" sz="2400" b="1" i="0" dirty="0">
                <a:solidFill>
                  <a:schemeClr val="bg1"/>
                </a:solidFill>
                <a:effectLst/>
              </a:rPr>
              <a:t>What is validity?</a:t>
            </a:r>
          </a:p>
          <a:p>
            <a:pPr algn="just">
              <a:lnSpc>
                <a:spcPct val="200000"/>
              </a:lnSpc>
            </a:pPr>
            <a:r>
              <a:rPr lang="en-US" sz="2400" b="0" i="0" dirty="0">
                <a:solidFill>
                  <a:schemeClr val="bg1"/>
                </a:solidFill>
                <a:effectLst/>
              </a:rPr>
              <a:t>Validity refers to how accurately a method measures what it is intended to measure. If research has high validity, that means it produces results that correspond to real properties, characteristics, and variations in the physical or social world.</a:t>
            </a:r>
          </a:p>
          <a:p>
            <a:pPr algn="just">
              <a:lnSpc>
                <a:spcPct val="200000"/>
              </a:lnSpc>
            </a:pPr>
            <a:r>
              <a:rPr lang="en-US" sz="2400" b="0" i="0" dirty="0">
                <a:solidFill>
                  <a:schemeClr val="bg1"/>
                </a:solidFill>
                <a:effectLst/>
              </a:rPr>
              <a:t>High reliability is one indicator that the measurement is valid.</a:t>
            </a:r>
            <a:endParaRPr lang="en-US" sz="2400" dirty="0">
              <a:solidFill>
                <a:schemeClr val="bg1"/>
              </a:solidFill>
            </a:endParaRPr>
          </a:p>
        </p:txBody>
      </p:sp>
    </p:spTree>
    <p:extLst>
      <p:ext uri="{BB962C8B-B14F-4D97-AF65-F5344CB8AC3E}">
        <p14:creationId xmlns:p14="http://schemas.microsoft.com/office/powerpoint/2010/main" val="22197792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389375" y="512712"/>
            <a:ext cx="2393412" cy="584775"/>
          </a:xfrm>
          <a:prstGeom prst="rect">
            <a:avLst/>
          </a:prstGeom>
          <a:noFill/>
        </p:spPr>
        <p:txBody>
          <a:bodyPr wrap="none" rtlCol="0">
            <a:spAutoFit/>
          </a:bodyPr>
          <a:lstStyle/>
          <a:p>
            <a:r>
              <a:rPr lang="en-US" sz="3200" b="1" i="0" dirty="0">
                <a:solidFill>
                  <a:schemeClr val="bg1"/>
                </a:solidFill>
                <a:effectLst/>
              </a:rPr>
              <a:t>The Validity</a:t>
            </a:r>
            <a:r>
              <a:rPr lang="en-US" sz="3200" b="1" dirty="0">
                <a:solidFill>
                  <a:schemeClr val="bg1"/>
                </a:solidFill>
                <a:cs typeface="Times New Roman" pitchFamily="18" charset="0"/>
              </a:rPr>
              <a:t>  </a:t>
            </a:r>
          </a:p>
        </p:txBody>
      </p:sp>
      <p:sp>
        <p:nvSpPr>
          <p:cNvPr id="11" name="TextBox 10">
            <a:extLst>
              <a:ext uri="{FF2B5EF4-FFF2-40B4-BE49-F238E27FC236}">
                <a16:creationId xmlns:a16="http://schemas.microsoft.com/office/drawing/2014/main" id="{DD7F46A1-5387-C3B3-2264-EDACD63A5F95}"/>
              </a:ext>
            </a:extLst>
          </p:cNvPr>
          <p:cNvSpPr txBox="1"/>
          <p:nvPr/>
        </p:nvSpPr>
        <p:spPr>
          <a:xfrm>
            <a:off x="374754" y="1511656"/>
            <a:ext cx="11413834" cy="4401205"/>
          </a:xfrm>
          <a:prstGeom prst="rect">
            <a:avLst/>
          </a:prstGeom>
          <a:noFill/>
        </p:spPr>
        <p:txBody>
          <a:bodyPr wrap="square">
            <a:spAutoFit/>
          </a:bodyPr>
          <a:lstStyle/>
          <a:p>
            <a:pPr algn="just">
              <a:lnSpc>
                <a:spcPct val="200000"/>
              </a:lnSpc>
            </a:pPr>
            <a:r>
              <a:rPr lang="en-US" sz="2000" b="1" i="0" dirty="0">
                <a:solidFill>
                  <a:schemeClr val="bg1"/>
                </a:solidFill>
                <a:effectLst/>
              </a:rPr>
              <a:t>What is Validity?</a:t>
            </a:r>
          </a:p>
          <a:p>
            <a:pPr algn="just">
              <a:lnSpc>
                <a:spcPct val="200000"/>
              </a:lnSpc>
            </a:pPr>
            <a:r>
              <a:rPr lang="en-US" sz="2000" b="1" u="sng" dirty="0">
                <a:solidFill>
                  <a:schemeClr val="bg1"/>
                </a:solidFill>
              </a:rPr>
              <a:t>Examples</a:t>
            </a:r>
            <a:r>
              <a:rPr lang="en-US" sz="2000" dirty="0">
                <a:solidFill>
                  <a:schemeClr val="bg1"/>
                </a:solidFill>
              </a:rPr>
              <a:t>: - </a:t>
            </a:r>
            <a:r>
              <a:rPr lang="en-US" sz="2000" b="0" i="0" dirty="0">
                <a:solidFill>
                  <a:schemeClr val="bg1"/>
                </a:solidFill>
                <a:effectLst/>
                <a:latin typeface="Inter"/>
              </a:rPr>
              <a:t>If the thermometer shows different temperatures each time, even though you have carefully controlled conditions to ensure the sample’s temperature stays the same, the thermometer is probably malfunctioning, and therefore its measurements are not valid.</a:t>
            </a:r>
          </a:p>
          <a:p>
            <a:pPr algn="just">
              <a:lnSpc>
                <a:spcPct val="200000"/>
              </a:lnSpc>
            </a:pPr>
            <a:r>
              <a:rPr lang="en-US" sz="2000" dirty="0">
                <a:solidFill>
                  <a:schemeClr val="bg1"/>
                </a:solidFill>
                <a:latin typeface="Inter"/>
              </a:rPr>
              <a:t>- </a:t>
            </a:r>
            <a:r>
              <a:rPr lang="en-US" sz="2000" b="0" i="0" dirty="0">
                <a:solidFill>
                  <a:schemeClr val="bg1"/>
                </a:solidFill>
                <a:effectLst/>
                <a:latin typeface="Inter"/>
              </a:rPr>
              <a:t>If a symptom questionnaire results in a reliable diagnosis when answered at different times and with different doctors, this indicates that it has high validity as a measurement of the medical condition.</a:t>
            </a:r>
            <a:endParaRPr lang="en-US" sz="2000" dirty="0">
              <a:solidFill>
                <a:schemeClr val="bg1"/>
              </a:solidFill>
            </a:endParaRPr>
          </a:p>
        </p:txBody>
      </p:sp>
    </p:spTree>
    <p:extLst>
      <p:ext uri="{BB962C8B-B14F-4D97-AF65-F5344CB8AC3E}">
        <p14:creationId xmlns:p14="http://schemas.microsoft.com/office/powerpoint/2010/main" val="268850768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389375" y="512712"/>
            <a:ext cx="2579360" cy="584775"/>
          </a:xfrm>
          <a:prstGeom prst="rect">
            <a:avLst/>
          </a:prstGeom>
          <a:noFill/>
        </p:spPr>
        <p:txBody>
          <a:bodyPr wrap="none" rtlCol="0">
            <a:spAutoFit/>
          </a:bodyPr>
          <a:lstStyle/>
          <a:p>
            <a:r>
              <a:rPr lang="en-US" sz="3200" b="1" i="0" dirty="0">
                <a:solidFill>
                  <a:schemeClr val="bg1"/>
                </a:solidFill>
                <a:effectLst/>
              </a:rPr>
              <a:t>The Validity</a:t>
            </a:r>
            <a:r>
              <a:rPr lang="en-US" sz="3200" b="1" dirty="0">
                <a:solidFill>
                  <a:schemeClr val="bg1"/>
                </a:solidFill>
                <a:cs typeface="Times New Roman" pitchFamily="18" charset="0"/>
              </a:rPr>
              <a:t>  </a:t>
            </a:r>
            <a:r>
              <a:rPr lang="en-US" sz="3200" b="1" dirty="0">
                <a:solidFill>
                  <a:schemeClr val="bg1"/>
                </a:solidFill>
                <a:latin typeface="Times New Roman" pitchFamily="18" charset="0"/>
                <a:cs typeface="Times New Roman" pitchFamily="18" charset="0"/>
              </a:rPr>
              <a:t>  </a:t>
            </a:r>
          </a:p>
        </p:txBody>
      </p:sp>
      <p:sp>
        <p:nvSpPr>
          <p:cNvPr id="11" name="TextBox 10">
            <a:extLst>
              <a:ext uri="{FF2B5EF4-FFF2-40B4-BE49-F238E27FC236}">
                <a16:creationId xmlns:a16="http://schemas.microsoft.com/office/drawing/2014/main" id="{DD7F46A1-5387-C3B3-2264-EDACD63A5F95}"/>
              </a:ext>
            </a:extLst>
          </p:cNvPr>
          <p:cNvSpPr txBox="1"/>
          <p:nvPr/>
        </p:nvSpPr>
        <p:spPr>
          <a:xfrm>
            <a:off x="119920" y="1511656"/>
            <a:ext cx="11557417" cy="3682226"/>
          </a:xfrm>
          <a:prstGeom prst="rect">
            <a:avLst/>
          </a:prstGeom>
          <a:noFill/>
        </p:spPr>
        <p:txBody>
          <a:bodyPr wrap="square">
            <a:spAutoFit/>
          </a:bodyPr>
          <a:lstStyle/>
          <a:p>
            <a:pPr algn="just">
              <a:lnSpc>
                <a:spcPct val="200000"/>
              </a:lnSpc>
            </a:pPr>
            <a:r>
              <a:rPr lang="en-US" sz="2400" b="1" i="0" dirty="0">
                <a:solidFill>
                  <a:schemeClr val="bg1"/>
                </a:solidFill>
                <a:effectLst/>
              </a:rPr>
              <a:t>However, reliability on its own is not enough to ensure validity. Even if a test is reliable, it may not accurately reflect the real situation.</a:t>
            </a:r>
          </a:p>
          <a:p>
            <a:pPr algn="just">
              <a:lnSpc>
                <a:spcPct val="200000"/>
              </a:lnSpc>
            </a:pPr>
            <a:r>
              <a:rPr lang="en-US" sz="2400" b="0" i="0" dirty="0">
                <a:solidFill>
                  <a:schemeClr val="bg1"/>
                </a:solidFill>
                <a:effectLst/>
              </a:rPr>
              <a:t>The thermometer that you used to test the sample gives reliable results. However, the thermometer has not been calibrated properly, so the result is 2 degrees lower than the true value. Therefore, the measurement is not valid.</a:t>
            </a:r>
            <a:endParaRPr lang="en-US" sz="2400" dirty="0">
              <a:solidFill>
                <a:schemeClr val="bg1"/>
              </a:solidFill>
            </a:endParaRPr>
          </a:p>
        </p:txBody>
      </p:sp>
    </p:spTree>
    <p:extLst>
      <p:ext uri="{BB962C8B-B14F-4D97-AF65-F5344CB8AC3E}">
        <p14:creationId xmlns:p14="http://schemas.microsoft.com/office/powerpoint/2010/main" val="354501469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389375" y="512712"/>
            <a:ext cx="2579360" cy="584775"/>
          </a:xfrm>
          <a:prstGeom prst="rect">
            <a:avLst/>
          </a:prstGeom>
          <a:noFill/>
        </p:spPr>
        <p:txBody>
          <a:bodyPr wrap="none" rtlCol="0">
            <a:spAutoFit/>
          </a:bodyPr>
          <a:lstStyle/>
          <a:p>
            <a:r>
              <a:rPr lang="en-US" sz="3200" b="1" i="0" dirty="0">
                <a:solidFill>
                  <a:schemeClr val="bg1"/>
                </a:solidFill>
                <a:effectLst/>
              </a:rPr>
              <a:t>The Validity</a:t>
            </a:r>
            <a:r>
              <a:rPr lang="en-US" sz="3200" b="1" dirty="0">
                <a:solidFill>
                  <a:schemeClr val="bg1"/>
                </a:solidFill>
                <a:cs typeface="Times New Roman" pitchFamily="18" charset="0"/>
              </a:rPr>
              <a:t>  </a:t>
            </a:r>
            <a:r>
              <a:rPr lang="en-US" sz="3200" b="1" dirty="0">
                <a:solidFill>
                  <a:schemeClr val="bg1"/>
                </a:solidFill>
                <a:latin typeface="Times New Roman" pitchFamily="18" charset="0"/>
                <a:cs typeface="Times New Roman" pitchFamily="18" charset="0"/>
              </a:rPr>
              <a:t>  </a:t>
            </a:r>
          </a:p>
        </p:txBody>
      </p:sp>
      <p:sp>
        <p:nvSpPr>
          <p:cNvPr id="11" name="TextBox 10">
            <a:extLst>
              <a:ext uri="{FF2B5EF4-FFF2-40B4-BE49-F238E27FC236}">
                <a16:creationId xmlns:a16="http://schemas.microsoft.com/office/drawing/2014/main" id="{DD7F46A1-5387-C3B3-2264-EDACD63A5F95}"/>
              </a:ext>
            </a:extLst>
          </p:cNvPr>
          <p:cNvSpPr txBox="1"/>
          <p:nvPr/>
        </p:nvSpPr>
        <p:spPr>
          <a:xfrm>
            <a:off x="359764" y="1511656"/>
            <a:ext cx="11527436" cy="3682226"/>
          </a:xfrm>
          <a:prstGeom prst="rect">
            <a:avLst/>
          </a:prstGeom>
          <a:noFill/>
        </p:spPr>
        <p:txBody>
          <a:bodyPr wrap="square">
            <a:spAutoFit/>
          </a:bodyPr>
          <a:lstStyle/>
          <a:p>
            <a:pPr algn="just">
              <a:lnSpc>
                <a:spcPct val="200000"/>
              </a:lnSpc>
            </a:pPr>
            <a:r>
              <a:rPr lang="en-US" sz="2400" b="1" i="0" u="sng" dirty="0">
                <a:solidFill>
                  <a:schemeClr val="bg1"/>
                </a:solidFill>
                <a:effectLst/>
              </a:rPr>
              <a:t>Example</a:t>
            </a:r>
            <a:r>
              <a:rPr lang="en-US" sz="2400" b="0" i="0" u="sng" dirty="0">
                <a:solidFill>
                  <a:schemeClr val="bg1"/>
                </a:solidFill>
                <a:effectLst/>
              </a:rPr>
              <a:t>:</a:t>
            </a:r>
          </a:p>
          <a:p>
            <a:pPr algn="just">
              <a:lnSpc>
                <a:spcPct val="200000"/>
              </a:lnSpc>
            </a:pPr>
            <a:r>
              <a:rPr lang="en-US" sz="2400" b="0" i="0" dirty="0">
                <a:solidFill>
                  <a:schemeClr val="bg1"/>
                </a:solidFill>
                <a:effectLst/>
              </a:rPr>
              <a:t>A group of participants take a test designed to measure working memory. The results are reliable, but participants’ scores correlate strongly with their level of reading comprehension. This indicates that the method might have low validity: the test may be measuring participants’ reading comprehension instead of their working memory.</a:t>
            </a:r>
            <a:endParaRPr lang="en-US" sz="2400" dirty="0">
              <a:solidFill>
                <a:schemeClr val="bg1"/>
              </a:solidFill>
            </a:endParaRPr>
          </a:p>
        </p:txBody>
      </p:sp>
    </p:spTree>
    <p:extLst>
      <p:ext uri="{BB962C8B-B14F-4D97-AF65-F5344CB8AC3E}">
        <p14:creationId xmlns:p14="http://schemas.microsoft.com/office/powerpoint/2010/main" val="96262929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60373" y="553426"/>
            <a:ext cx="3220497"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Validity </a:t>
            </a:r>
          </a:p>
        </p:txBody>
      </p:sp>
      <p:sp>
        <p:nvSpPr>
          <p:cNvPr id="9" name="TextBox 8">
            <a:extLst>
              <a:ext uri="{FF2B5EF4-FFF2-40B4-BE49-F238E27FC236}">
                <a16:creationId xmlns:a16="http://schemas.microsoft.com/office/drawing/2014/main" id="{99EA94C5-8190-8932-6B4D-AF047A4FA834}"/>
              </a:ext>
            </a:extLst>
          </p:cNvPr>
          <p:cNvSpPr txBox="1"/>
          <p:nvPr/>
        </p:nvSpPr>
        <p:spPr>
          <a:xfrm>
            <a:off x="616651" y="1537007"/>
            <a:ext cx="11050698" cy="5016758"/>
          </a:xfrm>
          <a:prstGeom prst="rect">
            <a:avLst/>
          </a:prstGeom>
          <a:noFill/>
        </p:spPr>
        <p:txBody>
          <a:bodyPr wrap="square">
            <a:spAutoFit/>
          </a:bodyPr>
          <a:lstStyle/>
          <a:p>
            <a:pPr algn="l">
              <a:lnSpc>
                <a:spcPct val="200000"/>
              </a:lnSpc>
            </a:pPr>
            <a:r>
              <a:rPr lang="en-US" sz="2000" b="1" i="0" u="sng" dirty="0">
                <a:solidFill>
                  <a:schemeClr val="bg1"/>
                </a:solidFill>
                <a:effectLst/>
              </a:rPr>
              <a:t>There are five main types of validity:</a:t>
            </a:r>
          </a:p>
          <a:p>
            <a:pPr algn="l">
              <a:lnSpc>
                <a:spcPct val="200000"/>
              </a:lnSpc>
            </a:pPr>
            <a:r>
              <a:rPr lang="en-US" sz="2000" b="1" i="0" u="none" strike="noStrike" dirty="0">
                <a:solidFill>
                  <a:schemeClr val="bg1"/>
                </a:solidFill>
                <a:effectLst/>
                <a:hlinkClick r:id="rId2"/>
              </a:rPr>
              <a:t>Content validity</a:t>
            </a:r>
            <a:r>
              <a:rPr lang="en-US" sz="2000" b="0" i="0" dirty="0">
                <a:solidFill>
                  <a:schemeClr val="bg1"/>
                </a:solidFill>
                <a:effectLst/>
              </a:rPr>
              <a:t>: Is the test fully representative of what it aims to measure?</a:t>
            </a:r>
          </a:p>
          <a:p>
            <a:pPr algn="l">
              <a:lnSpc>
                <a:spcPct val="200000"/>
              </a:lnSpc>
            </a:pPr>
            <a:r>
              <a:rPr lang="en-US" sz="2000" b="1" i="0" u="none" strike="noStrike" dirty="0">
                <a:solidFill>
                  <a:schemeClr val="bg1"/>
                </a:solidFill>
                <a:effectLst/>
                <a:hlinkClick r:id="rId3"/>
              </a:rPr>
              <a:t>Face validity</a:t>
            </a:r>
            <a:r>
              <a:rPr lang="en-US" sz="2000" b="0" i="0" dirty="0">
                <a:solidFill>
                  <a:schemeClr val="bg1"/>
                </a:solidFill>
                <a:effectLst/>
              </a:rPr>
              <a:t>: Does the content of the test appear to be suitable to its aims?</a:t>
            </a:r>
          </a:p>
          <a:p>
            <a:pPr algn="l">
              <a:lnSpc>
                <a:spcPct val="200000"/>
              </a:lnSpc>
            </a:pPr>
            <a:r>
              <a:rPr lang="en-US" sz="2000" b="1" i="0" u="none" strike="noStrike" dirty="0">
                <a:solidFill>
                  <a:schemeClr val="bg1"/>
                </a:solidFill>
                <a:effectLst/>
                <a:hlinkClick r:id="rId4"/>
              </a:rPr>
              <a:t>Criterion validity</a:t>
            </a:r>
            <a:r>
              <a:rPr lang="en-US" sz="2000" b="0" i="0" u="none" strike="noStrike" dirty="0">
                <a:solidFill>
                  <a:schemeClr val="bg1"/>
                </a:solidFill>
                <a:effectLst/>
                <a:hlinkClick r:id="rId4"/>
              </a:rPr>
              <a:t>:</a:t>
            </a:r>
            <a:r>
              <a:rPr lang="en-US" sz="2000" b="0" i="0" dirty="0">
                <a:solidFill>
                  <a:schemeClr val="bg1"/>
                </a:solidFill>
                <a:effectLst/>
              </a:rPr>
              <a:t> Do the results accurately measure the concrete outcome they are </a:t>
            </a:r>
            <a:r>
              <a:rPr lang="en-US" sz="2000" dirty="0">
                <a:solidFill>
                  <a:schemeClr val="bg1"/>
                </a:solidFill>
              </a:rPr>
              <a:t>designed to measure</a:t>
            </a:r>
          </a:p>
          <a:p>
            <a:pPr>
              <a:lnSpc>
                <a:spcPct val="200000"/>
              </a:lnSpc>
            </a:pPr>
            <a:r>
              <a:rPr lang="en-US" sz="2000" b="1" dirty="0">
                <a:solidFill>
                  <a:schemeClr val="bg1"/>
                </a:solidFill>
                <a:hlinkClick r:id="rId5"/>
              </a:rPr>
              <a:t>Predictive</a:t>
            </a:r>
            <a:r>
              <a:rPr lang="en-US" sz="2000" b="1" i="0" u="none" strike="noStrike" dirty="0">
                <a:solidFill>
                  <a:schemeClr val="bg1"/>
                </a:solidFill>
                <a:effectLst/>
                <a:hlinkClick r:id="rId5"/>
              </a:rPr>
              <a:t> validity</a:t>
            </a:r>
            <a:r>
              <a:rPr lang="en-US" sz="2000" b="0" i="0" dirty="0">
                <a:solidFill>
                  <a:schemeClr val="bg1"/>
                </a:solidFill>
                <a:effectLst/>
              </a:rPr>
              <a:t>: Does the </a:t>
            </a:r>
            <a:r>
              <a:rPr lang="en-US" sz="2000" b="0" i="0" dirty="0">
                <a:solidFill>
                  <a:schemeClr val="bg1"/>
                </a:solidFill>
                <a:effectLst/>
                <a:latin typeface="Inter"/>
              </a:rPr>
              <a:t>measurement predict </a:t>
            </a:r>
            <a:r>
              <a:rPr lang="en-US" sz="2000" dirty="0">
                <a:solidFill>
                  <a:schemeClr val="bg1"/>
                </a:solidFill>
                <a:latin typeface="Inter"/>
              </a:rPr>
              <a:t>The</a:t>
            </a:r>
            <a:r>
              <a:rPr lang="en-US" sz="2000" b="0" i="0" dirty="0">
                <a:solidFill>
                  <a:schemeClr val="bg1"/>
                </a:solidFill>
                <a:effectLst/>
                <a:latin typeface="Inter"/>
              </a:rPr>
              <a:t> future outcome</a:t>
            </a:r>
            <a:r>
              <a:rPr lang="en-US" sz="2000" b="0" i="0" dirty="0">
                <a:solidFill>
                  <a:schemeClr val="bg1"/>
                </a:solidFill>
                <a:effectLst/>
              </a:rPr>
              <a:t>?</a:t>
            </a:r>
          </a:p>
          <a:p>
            <a:pPr>
              <a:lnSpc>
                <a:spcPct val="200000"/>
              </a:lnSpc>
            </a:pPr>
            <a:r>
              <a:rPr lang="en-US" sz="2000" b="1" u="sng" dirty="0">
                <a:solidFill>
                  <a:schemeClr val="bg1"/>
                </a:solidFill>
              </a:rPr>
              <a:t>Factor Validity: </a:t>
            </a:r>
            <a:r>
              <a:rPr lang="en-US" sz="2000" b="0" i="0" dirty="0">
                <a:solidFill>
                  <a:schemeClr val="bg1"/>
                </a:solidFill>
                <a:effectLst/>
                <a:latin typeface="arial" panose="020B0604020202020204" pitchFamily="34" charset="0"/>
              </a:rPr>
              <a:t> </a:t>
            </a:r>
            <a:r>
              <a:rPr lang="en-US" sz="2000" dirty="0">
                <a:solidFill>
                  <a:schemeClr val="bg1"/>
                </a:solidFill>
              </a:rPr>
              <a:t>the degree to which the covariance of measured items matches the real covariance or behaviors in real life.</a:t>
            </a:r>
          </a:p>
          <a:p>
            <a:pPr algn="l">
              <a:lnSpc>
                <a:spcPct val="200000"/>
              </a:lnSpc>
            </a:pPr>
            <a:endParaRPr lang="en-US" sz="2000" dirty="0">
              <a:solidFill>
                <a:schemeClr val="bg1"/>
              </a:solidFill>
            </a:endParaRPr>
          </a:p>
        </p:txBody>
      </p:sp>
    </p:spTree>
    <p:extLst>
      <p:ext uri="{BB962C8B-B14F-4D97-AF65-F5344CB8AC3E}">
        <p14:creationId xmlns:p14="http://schemas.microsoft.com/office/powerpoint/2010/main" val="538927276"/>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60373" y="553426"/>
            <a:ext cx="3220497"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Validity </a:t>
            </a:r>
          </a:p>
        </p:txBody>
      </p:sp>
      <p:sp>
        <p:nvSpPr>
          <p:cNvPr id="11" name="TextBox 10">
            <a:extLst>
              <a:ext uri="{FF2B5EF4-FFF2-40B4-BE49-F238E27FC236}">
                <a16:creationId xmlns:a16="http://schemas.microsoft.com/office/drawing/2014/main" id="{3CA2733E-3BAB-7746-7F6C-902244176A55}"/>
              </a:ext>
            </a:extLst>
          </p:cNvPr>
          <p:cNvSpPr txBox="1"/>
          <p:nvPr/>
        </p:nvSpPr>
        <p:spPr>
          <a:xfrm>
            <a:off x="374754" y="1534228"/>
            <a:ext cx="11697921" cy="4619854"/>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b="1" i="0" dirty="0">
                <a:solidFill>
                  <a:schemeClr val="bg1"/>
                </a:solidFill>
                <a:effectLst/>
              </a:rPr>
              <a:t>Content </a:t>
            </a:r>
            <a:r>
              <a:rPr lang="en-US" b="1" dirty="0">
                <a:solidFill>
                  <a:schemeClr val="bg1"/>
                </a:solidFill>
              </a:rPr>
              <a:t>V</a:t>
            </a:r>
            <a:r>
              <a:rPr lang="en-US" b="1" i="0" dirty="0">
                <a:solidFill>
                  <a:schemeClr val="bg1"/>
                </a:solidFill>
                <a:effectLst/>
              </a:rPr>
              <a:t>alidity</a:t>
            </a:r>
          </a:p>
          <a:p>
            <a:pPr algn="just">
              <a:lnSpc>
                <a:spcPct val="150000"/>
              </a:lnSpc>
            </a:pPr>
            <a:r>
              <a:rPr lang="en-US" dirty="0">
                <a:solidFill>
                  <a:schemeClr val="bg1"/>
                </a:solidFill>
              </a:rPr>
              <a:t>- A</a:t>
            </a:r>
            <a:r>
              <a:rPr lang="en-US" b="0" i="0" dirty="0">
                <a:solidFill>
                  <a:schemeClr val="bg1"/>
                </a:solidFill>
                <a:effectLst/>
              </a:rPr>
              <a:t>ssesses whether a test is representative of all aspects of the construct.</a:t>
            </a:r>
          </a:p>
          <a:p>
            <a:pPr algn="just">
              <a:lnSpc>
                <a:spcPct val="150000"/>
              </a:lnSpc>
            </a:pPr>
            <a:r>
              <a:rPr lang="en-US" b="0" i="0" dirty="0">
                <a:solidFill>
                  <a:schemeClr val="bg1"/>
                </a:solidFill>
                <a:effectLst/>
              </a:rPr>
              <a:t>- To produce valid results, the content of a test, survey, or measurement method must cover all relevant parts of the subject it aims to measure. If some aspects are missing from the measurement the validity is threatened.</a:t>
            </a:r>
          </a:p>
          <a:p>
            <a:pPr algn="just">
              <a:lnSpc>
                <a:spcPct val="150000"/>
              </a:lnSpc>
            </a:pPr>
            <a:r>
              <a:rPr lang="en-US" b="1" i="0" dirty="0">
                <a:solidFill>
                  <a:schemeClr val="bg1"/>
                </a:solidFill>
                <a:effectLst/>
              </a:rPr>
              <a:t>Example</a:t>
            </a:r>
          </a:p>
          <a:p>
            <a:pPr algn="just">
              <a:lnSpc>
                <a:spcPct val="150000"/>
              </a:lnSpc>
            </a:pPr>
            <a:r>
              <a:rPr lang="en-US" b="0" i="0" dirty="0">
                <a:solidFill>
                  <a:schemeClr val="bg1"/>
                </a:solidFill>
                <a:effectLst/>
              </a:rPr>
              <a:t>A mathematics teacher develops an end-of-semester algebra test for her class. The test should cover every form of algebra that was taught in the class. If some types of algebra are left out, then the results may not be an accurate indication of students’ understanding of the subject. Similarly, if she includes questions that are not related to algebra, the results are no longer a valid measure of algebra knowledge.</a:t>
            </a:r>
          </a:p>
          <a:p>
            <a:pPr algn="just">
              <a:lnSpc>
                <a:spcPct val="150000"/>
              </a:lnSpc>
            </a:pPr>
            <a:endParaRPr lang="en-US" b="1" i="0" dirty="0">
              <a:solidFill>
                <a:schemeClr val="bg1"/>
              </a:solidFill>
              <a:effectLst/>
            </a:endParaRPr>
          </a:p>
          <a:p>
            <a:pPr algn="just">
              <a:lnSpc>
                <a:spcPct val="150000"/>
              </a:lnSpc>
            </a:pPr>
            <a:endParaRPr lang="en-US" b="0" i="0" dirty="0">
              <a:solidFill>
                <a:schemeClr val="bg1"/>
              </a:solidFill>
              <a:effectLst/>
            </a:endParaRPr>
          </a:p>
        </p:txBody>
      </p:sp>
    </p:spTree>
    <p:extLst>
      <p:ext uri="{BB962C8B-B14F-4D97-AF65-F5344CB8AC3E}">
        <p14:creationId xmlns:p14="http://schemas.microsoft.com/office/powerpoint/2010/main" val="288081068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60373" y="553426"/>
            <a:ext cx="3220497"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Validity </a:t>
            </a:r>
          </a:p>
        </p:txBody>
      </p:sp>
      <p:sp>
        <p:nvSpPr>
          <p:cNvPr id="11" name="TextBox 10">
            <a:extLst>
              <a:ext uri="{FF2B5EF4-FFF2-40B4-BE49-F238E27FC236}">
                <a16:creationId xmlns:a16="http://schemas.microsoft.com/office/drawing/2014/main" id="{3CA2733E-3BAB-7746-7F6C-902244176A55}"/>
              </a:ext>
            </a:extLst>
          </p:cNvPr>
          <p:cNvSpPr txBox="1"/>
          <p:nvPr/>
        </p:nvSpPr>
        <p:spPr>
          <a:xfrm>
            <a:off x="344774" y="1540997"/>
            <a:ext cx="11197652" cy="4524315"/>
          </a:xfrm>
          <a:prstGeom prst="rect">
            <a:avLst/>
          </a:prstGeom>
          <a:noFill/>
        </p:spPr>
        <p:txBody>
          <a:bodyPr wrap="square">
            <a:spAutoFit/>
          </a:bodyPr>
          <a:lstStyle/>
          <a:p>
            <a:pPr algn="just">
              <a:lnSpc>
                <a:spcPct val="200000"/>
              </a:lnSpc>
            </a:pPr>
            <a:r>
              <a:rPr lang="en-US" sz="2400" b="1" i="0" dirty="0">
                <a:solidFill>
                  <a:schemeClr val="bg1"/>
                </a:solidFill>
                <a:effectLst/>
              </a:rPr>
              <a:t>To use content validity, the following questions should be answered:</a:t>
            </a:r>
          </a:p>
          <a:p>
            <a:pPr marL="342900" indent="-342900" algn="just">
              <a:lnSpc>
                <a:spcPct val="200000"/>
              </a:lnSpc>
              <a:buFont typeface="+mj-lt"/>
              <a:buAutoNum type="arabicPeriod"/>
            </a:pPr>
            <a:r>
              <a:rPr lang="en-US" sz="2400" b="0" i="0" dirty="0">
                <a:solidFill>
                  <a:schemeClr val="bg1"/>
                </a:solidFill>
                <a:effectLst/>
              </a:rPr>
              <a:t>Does the test contains enough information to cover what it is supposed to measure?</a:t>
            </a:r>
          </a:p>
          <a:p>
            <a:pPr marL="342900" indent="-342900" algn="just">
              <a:lnSpc>
                <a:spcPct val="200000"/>
              </a:lnSpc>
              <a:buFont typeface="+mj-lt"/>
              <a:buAutoNum type="arabicPeriod"/>
            </a:pPr>
            <a:r>
              <a:rPr lang="en-US" sz="2400" b="0" i="0" dirty="0">
                <a:solidFill>
                  <a:schemeClr val="bg1"/>
                </a:solidFill>
                <a:effectLst/>
              </a:rPr>
              <a:t>Are the test questions appropriate and do the test measure the area to be measured?</a:t>
            </a:r>
          </a:p>
          <a:p>
            <a:pPr marL="342900" indent="-342900" algn="just">
              <a:lnSpc>
                <a:spcPct val="200000"/>
              </a:lnSpc>
              <a:buFont typeface="+mj-lt"/>
              <a:buAutoNum type="arabicPeriod"/>
            </a:pPr>
            <a:r>
              <a:rPr lang="en-US" sz="2400" b="0" i="0" dirty="0">
                <a:solidFill>
                  <a:schemeClr val="bg1"/>
                </a:solidFill>
                <a:effectLst/>
              </a:rPr>
              <a:t>What is the level of proficiency with which the test is measured?</a:t>
            </a:r>
          </a:p>
          <a:p>
            <a:pPr algn="just">
              <a:lnSpc>
                <a:spcPct val="200000"/>
              </a:lnSpc>
            </a:pPr>
            <a:r>
              <a:rPr lang="en-US" sz="2400" b="1" i="1" dirty="0">
                <a:solidFill>
                  <a:schemeClr val="bg1"/>
                </a:solidFill>
                <a:effectLst/>
              </a:rPr>
              <a:t>If these questions are answered with satisfactory answers, this indicates that the content of the test is good and characterized by Validity.</a:t>
            </a:r>
          </a:p>
        </p:txBody>
      </p:sp>
    </p:spTree>
    <p:extLst>
      <p:ext uri="{BB962C8B-B14F-4D97-AF65-F5344CB8AC3E}">
        <p14:creationId xmlns:p14="http://schemas.microsoft.com/office/powerpoint/2010/main" val="195645610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60373" y="553426"/>
            <a:ext cx="3220497"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Validity </a:t>
            </a:r>
          </a:p>
        </p:txBody>
      </p:sp>
      <p:sp>
        <p:nvSpPr>
          <p:cNvPr id="11" name="TextBox 10">
            <a:extLst>
              <a:ext uri="{FF2B5EF4-FFF2-40B4-BE49-F238E27FC236}">
                <a16:creationId xmlns:a16="http://schemas.microsoft.com/office/drawing/2014/main" id="{3CA2733E-3BAB-7746-7F6C-902244176A55}"/>
              </a:ext>
            </a:extLst>
          </p:cNvPr>
          <p:cNvSpPr txBox="1"/>
          <p:nvPr/>
        </p:nvSpPr>
        <p:spPr>
          <a:xfrm>
            <a:off x="344774" y="1540997"/>
            <a:ext cx="11392524" cy="5016758"/>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2000" b="1" i="0" dirty="0">
                <a:solidFill>
                  <a:schemeClr val="bg1"/>
                </a:solidFill>
                <a:effectLst/>
              </a:rPr>
              <a:t>Face validity</a:t>
            </a:r>
          </a:p>
          <a:p>
            <a:pPr algn="just">
              <a:lnSpc>
                <a:spcPct val="200000"/>
              </a:lnSpc>
            </a:pPr>
            <a:r>
              <a:rPr lang="en-US" sz="2000" b="0" i="0" dirty="0">
                <a:solidFill>
                  <a:schemeClr val="bg1"/>
                </a:solidFill>
                <a:effectLst/>
              </a:rPr>
              <a:t>considers how suitable the content of a test seems to be on the surface. It’s similar to content validity, but face validity is a more informal and subjective assessment.</a:t>
            </a:r>
          </a:p>
          <a:p>
            <a:pPr algn="just">
              <a:lnSpc>
                <a:spcPct val="200000"/>
              </a:lnSpc>
            </a:pPr>
            <a:r>
              <a:rPr lang="en-US" sz="2000" b="1" i="0" dirty="0">
                <a:solidFill>
                  <a:schemeClr val="bg1"/>
                </a:solidFill>
                <a:effectLst/>
              </a:rPr>
              <a:t>Example</a:t>
            </a:r>
          </a:p>
          <a:p>
            <a:pPr algn="just">
              <a:lnSpc>
                <a:spcPct val="200000"/>
              </a:lnSpc>
            </a:pPr>
            <a:r>
              <a:rPr lang="en-US" sz="2000" b="0" i="0" dirty="0">
                <a:solidFill>
                  <a:schemeClr val="bg1"/>
                </a:solidFill>
                <a:effectLst/>
              </a:rPr>
              <a:t>You create a survey to measure the regularity of people’s dietary habits. You review the survey items, which ask questions about every meal of the day and snacks eaten in between for every day of the week. On its surface, the survey seems like a good representation of what you want to test, so you consider it to have high face validity.</a:t>
            </a:r>
          </a:p>
        </p:txBody>
      </p:sp>
    </p:spTree>
    <p:extLst>
      <p:ext uri="{BB962C8B-B14F-4D97-AF65-F5344CB8AC3E}">
        <p14:creationId xmlns:p14="http://schemas.microsoft.com/office/powerpoint/2010/main" val="143472964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60373" y="553426"/>
            <a:ext cx="3220497"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Validity </a:t>
            </a:r>
          </a:p>
        </p:txBody>
      </p:sp>
      <p:sp>
        <p:nvSpPr>
          <p:cNvPr id="11" name="TextBox 10">
            <a:extLst>
              <a:ext uri="{FF2B5EF4-FFF2-40B4-BE49-F238E27FC236}">
                <a16:creationId xmlns:a16="http://schemas.microsoft.com/office/drawing/2014/main" id="{3CA2733E-3BAB-7746-7F6C-902244176A55}"/>
              </a:ext>
            </a:extLst>
          </p:cNvPr>
          <p:cNvSpPr txBox="1"/>
          <p:nvPr/>
        </p:nvSpPr>
        <p:spPr>
          <a:xfrm>
            <a:off x="284814" y="1538637"/>
            <a:ext cx="11632366" cy="4401205"/>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b="1" i="0" dirty="0">
                <a:solidFill>
                  <a:schemeClr val="bg1"/>
                </a:solidFill>
                <a:effectLst/>
              </a:rPr>
              <a:t>Criterion validity</a:t>
            </a:r>
          </a:p>
          <a:p>
            <a:pPr algn="just">
              <a:lnSpc>
                <a:spcPct val="200000"/>
              </a:lnSpc>
            </a:pPr>
            <a:r>
              <a:rPr lang="en-US" sz="2000" b="0" i="0" dirty="0">
                <a:solidFill>
                  <a:schemeClr val="bg1"/>
                </a:solidFill>
                <a:effectLst/>
              </a:rPr>
              <a:t>Criterion validity evaluates how well a test can predict a concrete outcome, or how well the results of your test approximate the results of another test.</a:t>
            </a:r>
          </a:p>
          <a:p>
            <a:pPr algn="just">
              <a:lnSpc>
                <a:spcPct val="200000"/>
              </a:lnSpc>
            </a:pPr>
            <a:r>
              <a:rPr lang="en-US" sz="2000" b="1" i="0" dirty="0">
                <a:solidFill>
                  <a:schemeClr val="bg1"/>
                </a:solidFill>
                <a:effectLst/>
              </a:rPr>
              <a:t>What is a criterion variable?</a:t>
            </a:r>
          </a:p>
          <a:p>
            <a:pPr algn="just">
              <a:lnSpc>
                <a:spcPct val="200000"/>
              </a:lnSpc>
            </a:pPr>
            <a:r>
              <a:rPr lang="en-US" sz="2000" b="0" i="0" dirty="0">
                <a:solidFill>
                  <a:schemeClr val="bg1"/>
                </a:solidFill>
                <a:effectLst/>
              </a:rPr>
              <a:t>A criterion variable is an established and effective measurement that is widely considered valid, sometimes referred to as a “gold standard” measurement. Criterion variables can be very difficult to find.</a:t>
            </a:r>
          </a:p>
          <a:p>
            <a:pPr marL="285750" indent="-285750" algn="just">
              <a:lnSpc>
                <a:spcPct val="200000"/>
              </a:lnSpc>
              <a:buFont typeface="Wingdings" panose="05000000000000000000" pitchFamily="2" charset="2"/>
              <a:buChar char="q"/>
            </a:pPr>
            <a:endParaRPr lang="en-US" sz="2000" b="1" i="0" dirty="0">
              <a:solidFill>
                <a:schemeClr val="bg1"/>
              </a:solidFill>
              <a:effectLst/>
            </a:endParaRPr>
          </a:p>
        </p:txBody>
      </p:sp>
    </p:spTree>
    <p:extLst>
      <p:ext uri="{BB962C8B-B14F-4D97-AF65-F5344CB8AC3E}">
        <p14:creationId xmlns:p14="http://schemas.microsoft.com/office/powerpoint/2010/main" val="274128216"/>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60373" y="553426"/>
            <a:ext cx="3220497"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Validity </a:t>
            </a:r>
          </a:p>
        </p:txBody>
      </p:sp>
      <p:sp>
        <p:nvSpPr>
          <p:cNvPr id="11" name="TextBox 10">
            <a:extLst>
              <a:ext uri="{FF2B5EF4-FFF2-40B4-BE49-F238E27FC236}">
                <a16:creationId xmlns:a16="http://schemas.microsoft.com/office/drawing/2014/main" id="{3CA2733E-3BAB-7746-7F6C-902244176A55}"/>
              </a:ext>
            </a:extLst>
          </p:cNvPr>
          <p:cNvSpPr txBox="1"/>
          <p:nvPr/>
        </p:nvSpPr>
        <p:spPr>
          <a:xfrm>
            <a:off x="464696" y="1538637"/>
            <a:ext cx="11287593" cy="3785652"/>
          </a:xfrm>
          <a:prstGeom prst="rect">
            <a:avLst/>
          </a:prstGeom>
          <a:noFill/>
        </p:spPr>
        <p:txBody>
          <a:bodyPr wrap="square">
            <a:spAutoFit/>
          </a:bodyPr>
          <a:lstStyle/>
          <a:p>
            <a:pPr algn="just">
              <a:lnSpc>
                <a:spcPct val="150000"/>
              </a:lnSpc>
            </a:pPr>
            <a:r>
              <a:rPr lang="en-US" sz="2000" b="0" i="0" dirty="0">
                <a:solidFill>
                  <a:schemeClr val="bg1"/>
                </a:solidFill>
                <a:effectLst/>
              </a:rPr>
              <a:t>To evaluate criterion validity, you calculate the </a:t>
            </a:r>
            <a:r>
              <a:rPr lang="en-US" sz="2000" dirty="0">
                <a:solidFill>
                  <a:schemeClr val="bg1"/>
                </a:solidFill>
              </a:rPr>
              <a:t>correlation</a:t>
            </a:r>
            <a:r>
              <a:rPr lang="en-US" sz="2000" b="0" i="0" dirty="0">
                <a:solidFill>
                  <a:schemeClr val="bg1"/>
                </a:solidFill>
                <a:effectLst/>
              </a:rPr>
              <a:t> between the results of your measurement and the results of the criterion measurement. If there is a high correlation, this gives a good indication that your test is measuring what it intends to measure.</a:t>
            </a:r>
          </a:p>
          <a:p>
            <a:pPr algn="just">
              <a:lnSpc>
                <a:spcPct val="150000"/>
              </a:lnSpc>
            </a:pPr>
            <a:r>
              <a:rPr lang="en-US" sz="2000" b="1" i="0" dirty="0">
                <a:solidFill>
                  <a:schemeClr val="bg1"/>
                </a:solidFill>
                <a:effectLst/>
              </a:rPr>
              <a:t>Example</a:t>
            </a:r>
          </a:p>
          <a:p>
            <a:pPr algn="just">
              <a:lnSpc>
                <a:spcPct val="150000"/>
              </a:lnSpc>
            </a:pPr>
            <a:r>
              <a:rPr lang="en-US" sz="2000" b="0" i="0" dirty="0">
                <a:solidFill>
                  <a:schemeClr val="bg1"/>
                </a:solidFill>
                <a:effectLst/>
              </a:rPr>
              <a:t>A university professor creates a new test to measure applicants’ English writing ability. To assess how well the test really does measure students’ writing ability, she finds an existing test that is considered a valid measurement of English writing ability and compares the results when the same group of students takes both tests. If the outcomes are very similar, the new test has high criterion validity.</a:t>
            </a:r>
            <a:endParaRPr lang="en-US" sz="2000" b="1" i="0" dirty="0">
              <a:solidFill>
                <a:schemeClr val="bg1"/>
              </a:solidFill>
              <a:effectLst/>
            </a:endParaRPr>
          </a:p>
        </p:txBody>
      </p:sp>
    </p:spTree>
    <p:extLst>
      <p:ext uri="{BB962C8B-B14F-4D97-AF65-F5344CB8AC3E}">
        <p14:creationId xmlns:p14="http://schemas.microsoft.com/office/powerpoint/2010/main" val="947039702"/>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60373" y="553426"/>
            <a:ext cx="3220497"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Validity </a:t>
            </a:r>
          </a:p>
        </p:txBody>
      </p:sp>
      <p:sp>
        <p:nvSpPr>
          <p:cNvPr id="11" name="TextBox 10">
            <a:extLst>
              <a:ext uri="{FF2B5EF4-FFF2-40B4-BE49-F238E27FC236}">
                <a16:creationId xmlns:a16="http://schemas.microsoft.com/office/drawing/2014/main" id="{3CA2733E-3BAB-7746-7F6C-902244176A55}"/>
              </a:ext>
            </a:extLst>
          </p:cNvPr>
          <p:cNvSpPr txBox="1"/>
          <p:nvPr/>
        </p:nvSpPr>
        <p:spPr>
          <a:xfrm>
            <a:off x="479684" y="1714121"/>
            <a:ext cx="11602388" cy="4236224"/>
          </a:xfrm>
          <a:prstGeom prst="rect">
            <a:avLst/>
          </a:prstGeom>
          <a:noFill/>
        </p:spPr>
        <p:txBody>
          <a:bodyPr wrap="square">
            <a:spAutoFit/>
          </a:bodyPr>
          <a:lstStyle/>
          <a:p>
            <a:pPr marL="285750" indent="-285750" algn="just">
              <a:buFont typeface="Wingdings" panose="05000000000000000000" pitchFamily="2" charset="2"/>
              <a:buChar char="q"/>
            </a:pPr>
            <a:r>
              <a:rPr lang="en-US" sz="2400" b="1" dirty="0">
                <a:solidFill>
                  <a:schemeClr val="bg1"/>
                </a:solidFill>
                <a:latin typeface="Gilmer"/>
              </a:rPr>
              <a:t>Predictive</a:t>
            </a:r>
            <a:r>
              <a:rPr lang="en-US" sz="2400" b="1" i="0" dirty="0">
                <a:solidFill>
                  <a:schemeClr val="bg1"/>
                </a:solidFill>
                <a:effectLst/>
                <a:latin typeface="Gilmer"/>
              </a:rPr>
              <a:t> validity</a:t>
            </a:r>
          </a:p>
          <a:p>
            <a:pPr algn="just">
              <a:lnSpc>
                <a:spcPct val="150000"/>
              </a:lnSpc>
            </a:pPr>
            <a:r>
              <a:rPr lang="en-US" sz="2400" dirty="0">
                <a:solidFill>
                  <a:schemeClr val="bg1"/>
                </a:solidFill>
              </a:rPr>
              <a:t>R</a:t>
            </a:r>
            <a:r>
              <a:rPr lang="en-US" sz="2400" b="0" i="0" dirty="0">
                <a:solidFill>
                  <a:schemeClr val="bg1"/>
                </a:solidFill>
                <a:effectLst/>
              </a:rPr>
              <a:t>efers to the ability of a test or other measurement to predict a future outcome. Here, an outcome can be a behavior, performance, or even disease that occurs at some point in the future.</a:t>
            </a:r>
          </a:p>
          <a:p>
            <a:pPr algn="just">
              <a:lnSpc>
                <a:spcPct val="200000"/>
              </a:lnSpc>
            </a:pPr>
            <a:r>
              <a:rPr lang="en-US" sz="2400" b="1" i="0" u="sng" dirty="0">
                <a:solidFill>
                  <a:schemeClr val="bg1"/>
                </a:solidFill>
                <a:effectLst/>
              </a:rPr>
              <a:t>Example</a:t>
            </a:r>
            <a:r>
              <a:rPr lang="en-US" sz="2400" b="1" i="0" dirty="0">
                <a:solidFill>
                  <a:schemeClr val="bg1"/>
                </a:solidFill>
                <a:effectLst/>
              </a:rPr>
              <a:t>:</a:t>
            </a:r>
          </a:p>
          <a:p>
            <a:pPr algn="just">
              <a:lnSpc>
                <a:spcPct val="200000"/>
              </a:lnSpc>
            </a:pPr>
            <a:r>
              <a:rPr lang="en-US" sz="2400" b="0" i="0" dirty="0">
                <a:solidFill>
                  <a:schemeClr val="bg1"/>
                </a:solidFill>
                <a:effectLst/>
              </a:rPr>
              <a:t>A pre-employment test has predictive validity when it can accurately identify the applicants who will perform well after a given amount of time, such as one year on the job.</a:t>
            </a:r>
          </a:p>
        </p:txBody>
      </p:sp>
    </p:spTree>
    <p:extLst>
      <p:ext uri="{BB962C8B-B14F-4D97-AF65-F5344CB8AC3E}">
        <p14:creationId xmlns:p14="http://schemas.microsoft.com/office/powerpoint/2010/main" val="1787867892"/>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60373" y="553426"/>
            <a:ext cx="3220497"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Validity </a:t>
            </a:r>
          </a:p>
        </p:txBody>
      </p:sp>
      <p:sp>
        <p:nvSpPr>
          <p:cNvPr id="11" name="TextBox 10">
            <a:extLst>
              <a:ext uri="{FF2B5EF4-FFF2-40B4-BE49-F238E27FC236}">
                <a16:creationId xmlns:a16="http://schemas.microsoft.com/office/drawing/2014/main" id="{3CA2733E-3BAB-7746-7F6C-902244176A55}"/>
              </a:ext>
            </a:extLst>
          </p:cNvPr>
          <p:cNvSpPr txBox="1"/>
          <p:nvPr/>
        </p:nvSpPr>
        <p:spPr>
          <a:xfrm>
            <a:off x="479685" y="1205635"/>
            <a:ext cx="11287594" cy="3822585"/>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2400" b="1" dirty="0">
                <a:solidFill>
                  <a:schemeClr val="bg1"/>
                </a:solidFill>
              </a:rPr>
              <a:t>Factor</a:t>
            </a:r>
            <a:r>
              <a:rPr lang="en-US" sz="2400" b="1" i="0" dirty="0">
                <a:solidFill>
                  <a:schemeClr val="bg1"/>
                </a:solidFill>
                <a:effectLst/>
              </a:rPr>
              <a:t> validity</a:t>
            </a:r>
          </a:p>
          <a:p>
            <a:pPr algn="just">
              <a:lnSpc>
                <a:spcPct val="200000"/>
              </a:lnSpc>
            </a:pPr>
            <a:r>
              <a:rPr lang="en-US" sz="2000" dirty="0">
                <a:solidFill>
                  <a:schemeClr val="bg1"/>
                </a:solidFill>
              </a:rPr>
              <a:t>It </a:t>
            </a:r>
            <a:r>
              <a:rPr lang="en-US" sz="2000" b="0" i="0" dirty="0">
                <a:solidFill>
                  <a:schemeClr val="bg1"/>
                </a:solidFill>
                <a:effectLst/>
              </a:rPr>
              <a:t>is </a:t>
            </a:r>
            <a:r>
              <a:rPr lang="en-US" sz="2000" b="1" i="0" dirty="0">
                <a:solidFill>
                  <a:schemeClr val="bg1"/>
                </a:solidFill>
                <a:effectLst/>
              </a:rPr>
              <a:t>the degree to which the covariance of measured items matches the real covariance or behaviors in real life</a:t>
            </a:r>
            <a:r>
              <a:rPr lang="en-US" sz="2000" b="0" i="0" dirty="0">
                <a:solidFill>
                  <a:schemeClr val="bg1"/>
                </a:solidFill>
                <a:effectLst/>
              </a:rPr>
              <a:t>. It is a type of validity that is the degree to which a test is measuring what it is intended to.</a:t>
            </a:r>
          </a:p>
          <a:p>
            <a:pPr algn="just">
              <a:lnSpc>
                <a:spcPct val="200000"/>
              </a:lnSpc>
            </a:pPr>
            <a:r>
              <a:rPr lang="en-US" sz="2000" dirty="0">
                <a:solidFill>
                  <a:schemeClr val="bg1"/>
                </a:solidFill>
              </a:rPr>
              <a:t>For example, a test that asks a student questions about the French language is not a valid measure of the student's mathematical abilities. This would be an invalid measurement. Factor validity is related to context validity which is how well the questionnaire items represent the construct being researched. </a:t>
            </a:r>
          </a:p>
        </p:txBody>
      </p:sp>
    </p:spTree>
    <p:extLst>
      <p:ext uri="{BB962C8B-B14F-4D97-AF65-F5344CB8AC3E}">
        <p14:creationId xmlns:p14="http://schemas.microsoft.com/office/powerpoint/2010/main" val="97072699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98445" y="512712"/>
            <a:ext cx="2788327" cy="584775"/>
          </a:xfrm>
          <a:prstGeom prst="rect">
            <a:avLst/>
          </a:prstGeom>
          <a:noFill/>
        </p:spPr>
        <p:txBody>
          <a:bodyPr wrap="none" rtlCol="0">
            <a:spAutoFit/>
          </a:bodyPr>
          <a:lstStyle/>
          <a:p>
            <a:r>
              <a:rPr lang="en-US" sz="3200" b="1" dirty="0">
                <a:solidFill>
                  <a:schemeClr val="bg1"/>
                </a:solidFill>
              </a:rPr>
              <a:t>The </a:t>
            </a:r>
            <a:r>
              <a:rPr lang="en-US" sz="3200" b="1" i="0" dirty="0">
                <a:solidFill>
                  <a:schemeClr val="bg1"/>
                </a:solidFill>
                <a:effectLst/>
              </a:rPr>
              <a:t>Reliability</a:t>
            </a:r>
            <a:r>
              <a:rPr lang="en-US" sz="3200" b="1" dirty="0">
                <a:solidFill>
                  <a:schemeClr val="bg1"/>
                </a:solidFill>
                <a:cs typeface="Times New Roman" pitchFamily="18" charset="0"/>
              </a:rPr>
              <a:t>  </a:t>
            </a:r>
          </a:p>
        </p:txBody>
      </p:sp>
      <p:sp>
        <p:nvSpPr>
          <p:cNvPr id="11" name="TextBox 10">
            <a:extLst>
              <a:ext uri="{FF2B5EF4-FFF2-40B4-BE49-F238E27FC236}">
                <a16:creationId xmlns:a16="http://schemas.microsoft.com/office/drawing/2014/main" id="{DD7F46A1-5387-C3B3-2264-EDACD63A5F95}"/>
              </a:ext>
            </a:extLst>
          </p:cNvPr>
          <p:cNvSpPr txBox="1"/>
          <p:nvPr/>
        </p:nvSpPr>
        <p:spPr>
          <a:xfrm>
            <a:off x="314793" y="1314432"/>
            <a:ext cx="11692328" cy="4313040"/>
          </a:xfrm>
          <a:prstGeom prst="rect">
            <a:avLst/>
          </a:prstGeom>
          <a:noFill/>
        </p:spPr>
        <p:txBody>
          <a:bodyPr wrap="square">
            <a:spAutoFit/>
          </a:bodyPr>
          <a:lstStyle/>
          <a:p>
            <a:pPr algn="just">
              <a:lnSpc>
                <a:spcPct val="200000"/>
              </a:lnSpc>
            </a:pPr>
            <a:r>
              <a:rPr lang="en-US" sz="2000" b="1" i="0" dirty="0">
                <a:solidFill>
                  <a:schemeClr val="bg1"/>
                </a:solidFill>
                <a:effectLst/>
                <a:latin typeface="Gilmer"/>
              </a:rPr>
              <a:t>What is reliability?</a:t>
            </a:r>
          </a:p>
          <a:p>
            <a:pPr algn="just">
              <a:lnSpc>
                <a:spcPct val="200000"/>
              </a:lnSpc>
            </a:pPr>
            <a:r>
              <a:rPr lang="en-US" sz="2000" b="0" i="0" dirty="0">
                <a:solidFill>
                  <a:schemeClr val="bg1"/>
                </a:solidFill>
                <a:effectLst/>
                <a:latin typeface="Inter"/>
              </a:rPr>
              <a:t>Reliability refers to how consistently a method measures something. If the same result can be consistently achieved by using the same methods under the same circumstances, the measurement is considered reliable.</a:t>
            </a:r>
          </a:p>
          <a:p>
            <a:pPr algn="just">
              <a:lnSpc>
                <a:spcPct val="200000"/>
              </a:lnSpc>
            </a:pPr>
            <a:r>
              <a:rPr lang="en-US" sz="2000" b="1" u="sng" dirty="0">
                <a:solidFill>
                  <a:schemeClr val="bg1"/>
                </a:solidFill>
              </a:rPr>
              <a:t>Example: </a:t>
            </a:r>
          </a:p>
          <a:p>
            <a:pPr algn="just">
              <a:lnSpc>
                <a:spcPct val="200000"/>
              </a:lnSpc>
            </a:pPr>
            <a:r>
              <a:rPr lang="en-US" sz="2000" b="0" i="0" dirty="0">
                <a:solidFill>
                  <a:schemeClr val="bg1"/>
                </a:solidFill>
                <a:effectLst/>
                <a:latin typeface="Inter"/>
              </a:rPr>
              <a:t>You measure the temperature of a liquid sample several times under identical conditions. The thermometer displays the same temperature every time, so the results are reliable.</a:t>
            </a:r>
            <a:endParaRPr lang="en-US" sz="2000" dirty="0">
              <a:solidFill>
                <a:schemeClr val="bg1"/>
              </a:solidFill>
            </a:endParaRPr>
          </a:p>
        </p:txBody>
      </p:sp>
    </p:spTree>
    <p:extLst>
      <p:ext uri="{BB962C8B-B14F-4D97-AF65-F5344CB8AC3E}">
        <p14:creationId xmlns:p14="http://schemas.microsoft.com/office/powerpoint/2010/main" val="200475689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182300" y="632632"/>
            <a:ext cx="2807563" cy="584775"/>
          </a:xfrm>
          <a:prstGeom prst="rect">
            <a:avLst/>
          </a:prstGeom>
          <a:noFill/>
        </p:spPr>
        <p:txBody>
          <a:bodyPr wrap="none" rtlCol="0">
            <a:spAutoFit/>
          </a:bodyPr>
          <a:lstStyle/>
          <a:p>
            <a:r>
              <a:rPr lang="en-US" sz="3200" b="1" dirty="0">
                <a:solidFill>
                  <a:schemeClr val="bg1"/>
                </a:solidFill>
                <a:latin typeface="Inter"/>
              </a:rPr>
              <a:t>The </a:t>
            </a:r>
            <a:r>
              <a:rPr lang="en-US" sz="3200" b="1" i="0" dirty="0">
                <a:solidFill>
                  <a:schemeClr val="bg1"/>
                </a:solidFill>
                <a:effectLst/>
                <a:latin typeface="Inter"/>
              </a:rPr>
              <a:t>Reliability</a:t>
            </a:r>
            <a:r>
              <a:rPr lang="en-US" sz="3200" b="1" dirty="0">
                <a:solidFill>
                  <a:schemeClr val="bg1"/>
                </a:solidFill>
                <a:latin typeface="Times New Roman" pitchFamily="18" charset="0"/>
                <a:cs typeface="Times New Roman" pitchFamily="18" charset="0"/>
              </a:rPr>
              <a:t>  </a:t>
            </a:r>
          </a:p>
        </p:txBody>
      </p:sp>
      <p:sp>
        <p:nvSpPr>
          <p:cNvPr id="11" name="TextBox 10">
            <a:extLst>
              <a:ext uri="{FF2B5EF4-FFF2-40B4-BE49-F238E27FC236}">
                <a16:creationId xmlns:a16="http://schemas.microsoft.com/office/drawing/2014/main" id="{DD7F46A1-5387-C3B3-2264-EDACD63A5F95}"/>
              </a:ext>
            </a:extLst>
          </p:cNvPr>
          <p:cNvSpPr txBox="1"/>
          <p:nvPr/>
        </p:nvSpPr>
        <p:spPr>
          <a:xfrm>
            <a:off x="584617" y="1708879"/>
            <a:ext cx="10740550" cy="4524315"/>
          </a:xfrm>
          <a:prstGeom prst="rect">
            <a:avLst/>
          </a:prstGeom>
          <a:noFill/>
        </p:spPr>
        <p:txBody>
          <a:bodyPr wrap="square">
            <a:spAutoFit/>
          </a:bodyPr>
          <a:lstStyle/>
          <a:p>
            <a:pPr algn="just">
              <a:lnSpc>
                <a:spcPct val="200000"/>
              </a:lnSpc>
            </a:pPr>
            <a:r>
              <a:rPr lang="en-US" sz="2400" b="1" i="0" dirty="0">
                <a:solidFill>
                  <a:schemeClr val="bg1"/>
                </a:solidFill>
                <a:effectLst/>
                <a:latin typeface="Gilmer"/>
              </a:rPr>
              <a:t>What is reliability?</a:t>
            </a:r>
          </a:p>
          <a:p>
            <a:pPr algn="just">
              <a:lnSpc>
                <a:spcPct val="200000"/>
              </a:lnSpc>
            </a:pPr>
            <a:r>
              <a:rPr lang="en-US" sz="2400" b="1" u="sng" dirty="0">
                <a:solidFill>
                  <a:schemeClr val="bg1"/>
                </a:solidFill>
              </a:rPr>
              <a:t>Example: </a:t>
            </a:r>
            <a:r>
              <a:rPr lang="en-US" sz="2400" b="0" i="0" dirty="0">
                <a:solidFill>
                  <a:schemeClr val="bg1"/>
                </a:solidFill>
                <a:effectLst/>
                <a:latin typeface="Inter"/>
              </a:rPr>
              <a:t>A doctor uses a symptom questionnaire to diagnose a patient with a long-term medical condition. Several different doctors use the same questionnaire with the same patient but give different diagnoses. This indicates that the questionnaire has low reliability as a measure of the condition.</a:t>
            </a:r>
            <a:endParaRPr lang="en-US" sz="2400" dirty="0">
              <a:solidFill>
                <a:schemeClr val="bg1"/>
              </a:solidFill>
            </a:endParaRPr>
          </a:p>
        </p:txBody>
      </p:sp>
    </p:spTree>
    <p:extLst>
      <p:ext uri="{BB962C8B-B14F-4D97-AF65-F5344CB8AC3E}">
        <p14:creationId xmlns:p14="http://schemas.microsoft.com/office/powerpoint/2010/main" val="36412202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DD7F46A1-5387-C3B3-2264-EDACD63A5F95}"/>
              </a:ext>
            </a:extLst>
          </p:cNvPr>
          <p:cNvSpPr txBox="1"/>
          <p:nvPr/>
        </p:nvSpPr>
        <p:spPr>
          <a:xfrm>
            <a:off x="529901" y="1318694"/>
            <a:ext cx="11462230" cy="4467057"/>
          </a:xfrm>
          <a:prstGeom prst="rect">
            <a:avLst/>
          </a:prstGeom>
          <a:noFill/>
        </p:spPr>
        <p:txBody>
          <a:bodyPr wrap="square">
            <a:spAutoFit/>
          </a:bodyPr>
          <a:lstStyle/>
          <a:p>
            <a:pPr algn="just">
              <a:lnSpc>
                <a:spcPct val="150000"/>
              </a:lnSpc>
            </a:pPr>
            <a:r>
              <a:rPr lang="en-US" sz="2400" b="0" i="0" dirty="0">
                <a:solidFill>
                  <a:schemeClr val="bg1"/>
                </a:solidFill>
                <a:effectLst/>
              </a:rPr>
              <a:t>Different types of reliability can be estimated through various statistical methods.</a:t>
            </a:r>
          </a:p>
          <a:p>
            <a:pPr marL="457200" indent="-457200" algn="just">
              <a:lnSpc>
                <a:spcPct val="150000"/>
              </a:lnSpc>
              <a:buFont typeface="+mj-lt"/>
              <a:buAutoNum type="arabicPeriod"/>
            </a:pPr>
            <a:r>
              <a:rPr lang="en-US" sz="2400" b="1" i="0" u="none" strike="noStrike" dirty="0">
                <a:solidFill>
                  <a:schemeClr val="bg1"/>
                </a:solidFill>
                <a:effectLst/>
                <a:hlinkClick r:id="rId2">
                  <a:extLst>
                    <a:ext uri="{A12FA001-AC4F-418D-AE19-62706E023703}">
                      <ahyp:hlinkClr xmlns:ahyp="http://schemas.microsoft.com/office/drawing/2018/hyperlinkcolor" val="tx"/>
                    </a:ext>
                  </a:extLst>
                </a:hlinkClick>
              </a:rPr>
              <a:t>Test-retest</a:t>
            </a:r>
            <a:r>
              <a:rPr lang="en-US" sz="2400" u="none" strike="noStrike" dirty="0">
                <a:solidFill>
                  <a:schemeClr val="bg1"/>
                </a:solidFill>
              </a:rPr>
              <a:t>:</a:t>
            </a:r>
          </a:p>
          <a:p>
            <a:pPr algn="just">
              <a:lnSpc>
                <a:spcPct val="150000"/>
              </a:lnSpc>
            </a:pPr>
            <a:r>
              <a:rPr lang="en-US" sz="2400" b="0" i="0" dirty="0">
                <a:solidFill>
                  <a:schemeClr val="bg1"/>
                </a:solidFill>
                <a:effectLst/>
              </a:rPr>
              <a:t>- The consistency of a measure </a:t>
            </a:r>
            <a:r>
              <a:rPr lang="en-US" sz="2400" b="1" i="0" dirty="0">
                <a:solidFill>
                  <a:schemeClr val="bg1"/>
                </a:solidFill>
                <a:effectLst/>
              </a:rPr>
              <a:t>across time</a:t>
            </a:r>
            <a:r>
              <a:rPr lang="en-US" sz="2400" b="0" i="0" dirty="0">
                <a:solidFill>
                  <a:schemeClr val="bg1"/>
                </a:solidFill>
                <a:effectLst/>
              </a:rPr>
              <a:t>: do you get the same results when you repeat the measurement?</a:t>
            </a:r>
            <a:endParaRPr lang="en-US" sz="2400" dirty="0">
              <a:solidFill>
                <a:schemeClr val="bg1"/>
              </a:solidFill>
            </a:endParaRPr>
          </a:p>
          <a:p>
            <a:pPr algn="just">
              <a:lnSpc>
                <a:spcPct val="150000"/>
              </a:lnSpc>
            </a:pPr>
            <a:r>
              <a:rPr lang="en-US" sz="2400" b="1" i="0" u="sng" dirty="0">
                <a:solidFill>
                  <a:schemeClr val="bg1"/>
                </a:solidFill>
                <a:effectLst/>
              </a:rPr>
              <a:t>Example: </a:t>
            </a:r>
          </a:p>
          <a:p>
            <a:pPr algn="just">
              <a:lnSpc>
                <a:spcPct val="150000"/>
              </a:lnSpc>
            </a:pPr>
            <a:r>
              <a:rPr lang="en-US" sz="2400" b="0" i="0" dirty="0">
                <a:solidFill>
                  <a:schemeClr val="bg1"/>
                </a:solidFill>
                <a:effectLst/>
              </a:rPr>
              <a:t>A group of participants complete a </a:t>
            </a:r>
            <a:r>
              <a:rPr lang="en-US" sz="2400" dirty="0">
                <a:solidFill>
                  <a:schemeClr val="bg1"/>
                </a:solidFill>
              </a:rPr>
              <a:t>questionnaire</a:t>
            </a:r>
            <a:r>
              <a:rPr lang="en-US" sz="2400" b="0" i="0" dirty="0">
                <a:solidFill>
                  <a:schemeClr val="bg1"/>
                </a:solidFill>
                <a:effectLst/>
              </a:rPr>
              <a:t> designed to measure personality traits. If they repeat the questionnaire days, weeks, or months apart and give the same answers, this indicates high test-retest reliability.</a:t>
            </a:r>
            <a:endParaRPr lang="en-US" sz="2400" u="none" strike="noStrike" dirty="0">
              <a:solidFill>
                <a:schemeClr val="bg1"/>
              </a:solidFill>
            </a:endParaRPr>
          </a:p>
        </p:txBody>
      </p:sp>
      <p:sp>
        <p:nvSpPr>
          <p:cNvPr id="15" name="TextBox 14">
            <a:extLst>
              <a:ext uri="{FF2B5EF4-FFF2-40B4-BE49-F238E27FC236}">
                <a16:creationId xmlns:a16="http://schemas.microsoft.com/office/drawing/2014/main" id="{8D5F9F42-03BC-1134-EE3B-8DBE300D78B9}"/>
              </a:ext>
            </a:extLst>
          </p:cNvPr>
          <p:cNvSpPr txBox="1"/>
          <p:nvPr/>
        </p:nvSpPr>
        <p:spPr>
          <a:xfrm>
            <a:off x="3860373" y="553426"/>
            <a:ext cx="3676006"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Reliability </a:t>
            </a:r>
          </a:p>
        </p:txBody>
      </p:sp>
    </p:spTree>
    <p:extLst>
      <p:ext uri="{BB962C8B-B14F-4D97-AF65-F5344CB8AC3E}">
        <p14:creationId xmlns:p14="http://schemas.microsoft.com/office/powerpoint/2010/main" val="255064562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DD7F46A1-5387-C3B3-2264-EDACD63A5F95}"/>
              </a:ext>
            </a:extLst>
          </p:cNvPr>
          <p:cNvSpPr txBox="1"/>
          <p:nvPr/>
        </p:nvSpPr>
        <p:spPr>
          <a:xfrm>
            <a:off x="284227" y="1402075"/>
            <a:ext cx="11677923" cy="4401205"/>
          </a:xfrm>
          <a:prstGeom prst="rect">
            <a:avLst/>
          </a:prstGeom>
          <a:noFill/>
        </p:spPr>
        <p:txBody>
          <a:bodyPr wrap="square">
            <a:spAutoFit/>
          </a:bodyPr>
          <a:lstStyle/>
          <a:p>
            <a:pPr marL="457200" indent="-457200" algn="just">
              <a:lnSpc>
                <a:spcPct val="200000"/>
              </a:lnSpc>
              <a:buFont typeface="+mj-lt"/>
              <a:buAutoNum type="arabicPeriod" startAt="2"/>
            </a:pPr>
            <a:r>
              <a:rPr lang="en-US" sz="2000" b="1" dirty="0">
                <a:solidFill>
                  <a:schemeClr val="bg1"/>
                </a:solidFill>
              </a:rPr>
              <a:t>Split-half reliability:</a:t>
            </a:r>
          </a:p>
          <a:p>
            <a:pPr marL="342900" indent="-342900" algn="just">
              <a:lnSpc>
                <a:spcPct val="200000"/>
              </a:lnSpc>
              <a:buFontTx/>
              <a:buChar char="-"/>
            </a:pPr>
            <a:r>
              <a:rPr lang="en-US" sz="2000" dirty="0">
                <a:solidFill>
                  <a:schemeClr val="bg1"/>
                </a:solidFill>
              </a:rPr>
              <a:t>A statistical method used to measure the consistency of the scores of a test. It is a form of internal consistency reliability and had been commonly used before the coefficient α was invented.</a:t>
            </a:r>
          </a:p>
          <a:p>
            <a:pPr marL="342900" indent="-342900" algn="just">
              <a:lnSpc>
                <a:spcPct val="200000"/>
              </a:lnSpc>
              <a:buFontTx/>
              <a:buChar char="-"/>
            </a:pPr>
            <a:r>
              <a:rPr lang="en-US" sz="2000" dirty="0">
                <a:solidFill>
                  <a:schemeClr val="bg1"/>
                </a:solidFill>
              </a:rPr>
              <a:t>the method involves splitting a test into halves and correlating examinees’ scores on the two halves of the test. The resulting correlation is then adjusted for test length using the Spearman-Brown prophecy formula. This entry introduces the basic principles and estimation procedures for this method and discusses its limitations.</a:t>
            </a:r>
          </a:p>
        </p:txBody>
      </p:sp>
      <p:sp>
        <p:nvSpPr>
          <p:cNvPr id="8" name="TextBox 7">
            <a:extLst>
              <a:ext uri="{FF2B5EF4-FFF2-40B4-BE49-F238E27FC236}">
                <a16:creationId xmlns:a16="http://schemas.microsoft.com/office/drawing/2014/main" id="{3998F94F-CA7B-CB32-74D4-865DDC4B020F}"/>
              </a:ext>
            </a:extLst>
          </p:cNvPr>
          <p:cNvSpPr txBox="1"/>
          <p:nvPr/>
        </p:nvSpPr>
        <p:spPr>
          <a:xfrm>
            <a:off x="3860373" y="553426"/>
            <a:ext cx="3676006"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Reliability </a:t>
            </a:r>
          </a:p>
        </p:txBody>
      </p:sp>
    </p:spTree>
    <p:extLst>
      <p:ext uri="{BB962C8B-B14F-4D97-AF65-F5344CB8AC3E}">
        <p14:creationId xmlns:p14="http://schemas.microsoft.com/office/powerpoint/2010/main" val="46495573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60373" y="553426"/>
            <a:ext cx="3676006"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Types of Reliability </a:t>
            </a:r>
          </a:p>
        </p:txBody>
      </p:sp>
      <p:sp>
        <p:nvSpPr>
          <p:cNvPr id="11" name="TextBox 10">
            <a:extLst>
              <a:ext uri="{FF2B5EF4-FFF2-40B4-BE49-F238E27FC236}">
                <a16:creationId xmlns:a16="http://schemas.microsoft.com/office/drawing/2014/main" id="{DD7F46A1-5387-C3B3-2264-EDACD63A5F95}"/>
              </a:ext>
            </a:extLst>
          </p:cNvPr>
          <p:cNvSpPr txBox="1"/>
          <p:nvPr/>
        </p:nvSpPr>
        <p:spPr>
          <a:xfrm>
            <a:off x="442315" y="1402076"/>
            <a:ext cx="11504845" cy="4524315"/>
          </a:xfrm>
          <a:prstGeom prst="rect">
            <a:avLst/>
          </a:prstGeom>
          <a:noFill/>
        </p:spPr>
        <p:txBody>
          <a:bodyPr wrap="square">
            <a:spAutoFit/>
          </a:bodyPr>
          <a:lstStyle/>
          <a:p>
            <a:pPr marL="457200" indent="-457200" algn="just">
              <a:lnSpc>
                <a:spcPct val="200000"/>
              </a:lnSpc>
              <a:buFont typeface="+mj-lt"/>
              <a:buAutoNum type="arabicPeriod" startAt="3"/>
            </a:pPr>
            <a:r>
              <a:rPr lang="en-US" sz="2400" b="1" u="sng" dirty="0">
                <a:solidFill>
                  <a:schemeClr val="bg1"/>
                </a:solidFill>
                <a:latin typeface="Inter"/>
              </a:rPr>
              <a:t>Cronbach’s Coefficient alpha</a:t>
            </a:r>
          </a:p>
          <a:p>
            <a:pPr marL="342900" indent="-342900" algn="just">
              <a:lnSpc>
                <a:spcPct val="200000"/>
              </a:lnSpc>
              <a:buFontTx/>
              <a:buChar char="-"/>
            </a:pPr>
            <a:r>
              <a:rPr lang="en-US" sz="2000" b="0" i="0" dirty="0">
                <a:solidFill>
                  <a:schemeClr val="bg1"/>
                </a:solidFill>
                <a:effectLst/>
              </a:rPr>
              <a:t>Cronbach’s alpha coefficient measures the internal consistency, or </a:t>
            </a:r>
            <a:r>
              <a:rPr lang="en-US" sz="2000" dirty="0">
                <a:solidFill>
                  <a:schemeClr val="bg1"/>
                </a:solidFill>
              </a:rPr>
              <a:t>reliability</a:t>
            </a:r>
            <a:r>
              <a:rPr lang="en-US" sz="2000" b="0" i="0" dirty="0">
                <a:solidFill>
                  <a:schemeClr val="bg1"/>
                </a:solidFill>
                <a:effectLst/>
              </a:rPr>
              <a:t>, of a set of survey items. Use this statistic to help determine whether a collection of items consistently measures the same characteristic. Cronbach’s alpha quantifies the level of agreement on a </a:t>
            </a:r>
            <a:r>
              <a:rPr lang="en-US" sz="2000" b="0" i="0" u="none" strike="noStrike" dirty="0">
                <a:solidFill>
                  <a:schemeClr val="bg1"/>
                </a:solidFill>
                <a:effectLst/>
                <a:hlinkClick r:id="rId2">
                  <a:extLst>
                    <a:ext uri="{A12FA001-AC4F-418D-AE19-62706E023703}">
                      <ahyp:hlinkClr xmlns:ahyp="http://schemas.microsoft.com/office/drawing/2018/hyperlinkcolor" val="tx"/>
                    </a:ext>
                  </a:extLst>
                </a:hlinkClick>
              </a:rPr>
              <a:t>standardized</a:t>
            </a:r>
            <a:r>
              <a:rPr lang="en-US" sz="2000" b="0" i="0" dirty="0">
                <a:solidFill>
                  <a:schemeClr val="bg1"/>
                </a:solidFill>
                <a:effectLst/>
              </a:rPr>
              <a:t> 0 to 1 scale. Higher values indicate higher agreement between items.</a:t>
            </a:r>
          </a:p>
          <a:p>
            <a:pPr marL="342900" indent="-342900" algn="just">
              <a:lnSpc>
                <a:spcPct val="200000"/>
              </a:lnSpc>
              <a:buFontTx/>
              <a:buChar char="-"/>
            </a:pPr>
            <a:r>
              <a:rPr lang="en-US" sz="2000" dirty="0">
                <a:solidFill>
                  <a:schemeClr val="bg1"/>
                </a:solidFill>
              </a:rPr>
              <a:t>High Cronbach’s alpha values indicate that response values for each participant across a set of questions are consistent.</a:t>
            </a:r>
          </a:p>
        </p:txBody>
      </p:sp>
    </p:spTree>
    <p:extLst>
      <p:ext uri="{BB962C8B-B14F-4D97-AF65-F5344CB8AC3E}">
        <p14:creationId xmlns:p14="http://schemas.microsoft.com/office/powerpoint/2010/main" val="956960546"/>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047896" y="782535"/>
            <a:ext cx="4256102" cy="584775"/>
          </a:xfrm>
          <a:prstGeom prst="rect">
            <a:avLst/>
          </a:prstGeom>
          <a:noFill/>
        </p:spPr>
        <p:txBody>
          <a:bodyPr wrap="none" rtlCol="0">
            <a:spAutoFit/>
          </a:bodyPr>
          <a:lstStyle/>
          <a:p>
            <a:r>
              <a:rPr lang="en-US" sz="3200" b="1" i="0" dirty="0">
                <a:solidFill>
                  <a:schemeClr val="bg1"/>
                </a:solidFill>
                <a:effectLst/>
                <a:latin typeface="Inter"/>
              </a:rPr>
              <a:t>Validity</a:t>
            </a:r>
            <a:r>
              <a:rPr lang="en-US" sz="3200" b="1" dirty="0">
                <a:solidFill>
                  <a:schemeClr val="bg1"/>
                </a:solidFill>
                <a:latin typeface="Times New Roman" pitchFamily="18" charset="0"/>
                <a:cs typeface="Times New Roman" pitchFamily="18" charset="0"/>
              </a:rPr>
              <a:t> and Reliability </a:t>
            </a:r>
          </a:p>
        </p:txBody>
      </p:sp>
      <p:sp>
        <p:nvSpPr>
          <p:cNvPr id="11" name="TextBox 10">
            <a:extLst>
              <a:ext uri="{FF2B5EF4-FFF2-40B4-BE49-F238E27FC236}">
                <a16:creationId xmlns:a16="http://schemas.microsoft.com/office/drawing/2014/main" id="{DD7F46A1-5387-C3B3-2264-EDACD63A5F95}"/>
              </a:ext>
            </a:extLst>
          </p:cNvPr>
          <p:cNvSpPr txBox="1"/>
          <p:nvPr/>
        </p:nvSpPr>
        <p:spPr>
          <a:xfrm>
            <a:off x="629587" y="1797497"/>
            <a:ext cx="11092721" cy="4401205"/>
          </a:xfrm>
          <a:prstGeom prst="rect">
            <a:avLst/>
          </a:prstGeom>
          <a:noFill/>
        </p:spPr>
        <p:txBody>
          <a:bodyPr wrap="square">
            <a:spAutoFit/>
          </a:bodyPr>
          <a:lstStyle/>
          <a:p>
            <a:pPr algn="just">
              <a:lnSpc>
                <a:spcPct val="200000"/>
              </a:lnSpc>
            </a:pPr>
            <a:r>
              <a:rPr lang="en-US" sz="2800" b="0" i="0" dirty="0">
                <a:solidFill>
                  <a:schemeClr val="bg1"/>
                </a:solidFill>
                <a:effectLst/>
              </a:rPr>
              <a:t>Validity is harder to assess than reliability, but it is even more important. To obtain useful results, the methods you use to collect your data must be valid: the research must be measuring what it claims to measure. This ensures that your </a:t>
            </a:r>
            <a:r>
              <a:rPr lang="en-US" sz="2800" b="0" i="0" u="none" strike="noStrike" dirty="0">
                <a:solidFill>
                  <a:schemeClr val="bg1"/>
                </a:solidFill>
                <a:effectLst/>
                <a:hlinkClick r:id="rId2">
                  <a:extLst>
                    <a:ext uri="{A12FA001-AC4F-418D-AE19-62706E023703}">
                      <ahyp:hlinkClr xmlns:ahyp="http://schemas.microsoft.com/office/drawing/2018/hyperlinkcolor" val="tx"/>
                    </a:ext>
                  </a:extLst>
                </a:hlinkClick>
              </a:rPr>
              <a:t>discussion</a:t>
            </a:r>
            <a:r>
              <a:rPr lang="en-US" sz="2800" b="0" i="0" dirty="0">
                <a:solidFill>
                  <a:schemeClr val="bg1"/>
                </a:solidFill>
                <a:effectLst/>
              </a:rPr>
              <a:t> of the data and the </a:t>
            </a:r>
            <a:r>
              <a:rPr lang="en-US" sz="2800" b="0" i="0" u="none" strike="noStrike" dirty="0">
                <a:solidFill>
                  <a:schemeClr val="bg1"/>
                </a:solidFill>
                <a:effectLst/>
                <a:hlinkClick r:id="rId3">
                  <a:extLst>
                    <a:ext uri="{A12FA001-AC4F-418D-AE19-62706E023703}">
                      <ahyp:hlinkClr xmlns:ahyp="http://schemas.microsoft.com/office/drawing/2018/hyperlinkcolor" val="tx"/>
                    </a:ext>
                  </a:extLst>
                </a:hlinkClick>
              </a:rPr>
              <a:t>conclusions</a:t>
            </a:r>
            <a:r>
              <a:rPr lang="en-US" sz="2800" b="0" i="0" dirty="0">
                <a:solidFill>
                  <a:schemeClr val="bg1"/>
                </a:solidFill>
                <a:effectLst/>
              </a:rPr>
              <a:t> you draw are also valid.</a:t>
            </a:r>
            <a:endParaRPr lang="en-US" sz="2800" dirty="0">
              <a:solidFill>
                <a:schemeClr val="bg1"/>
              </a:solidFill>
            </a:endParaRPr>
          </a:p>
        </p:txBody>
      </p:sp>
    </p:spTree>
    <p:extLst>
      <p:ext uri="{BB962C8B-B14F-4D97-AF65-F5344CB8AC3E}">
        <p14:creationId xmlns:p14="http://schemas.microsoft.com/office/powerpoint/2010/main" val="60560618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967949" y="512712"/>
            <a:ext cx="4256102" cy="584775"/>
          </a:xfrm>
          <a:prstGeom prst="rect">
            <a:avLst/>
          </a:prstGeom>
          <a:noFill/>
        </p:spPr>
        <p:txBody>
          <a:bodyPr wrap="none" rtlCol="0">
            <a:spAutoFit/>
          </a:bodyPr>
          <a:lstStyle/>
          <a:p>
            <a:r>
              <a:rPr lang="en-US" sz="3200" b="1" i="0" dirty="0">
                <a:solidFill>
                  <a:schemeClr val="bg1"/>
                </a:solidFill>
                <a:effectLst/>
                <a:latin typeface="Inter"/>
              </a:rPr>
              <a:t>Validity</a:t>
            </a:r>
            <a:r>
              <a:rPr lang="en-US" sz="3200" b="1" dirty="0">
                <a:solidFill>
                  <a:schemeClr val="bg1"/>
                </a:solidFill>
                <a:latin typeface="Times New Roman" pitchFamily="18" charset="0"/>
                <a:cs typeface="Times New Roman" pitchFamily="18" charset="0"/>
              </a:rPr>
              <a:t> and Reliability </a:t>
            </a:r>
          </a:p>
        </p:txBody>
      </p:sp>
      <p:sp>
        <p:nvSpPr>
          <p:cNvPr id="11" name="TextBox 10">
            <a:extLst>
              <a:ext uri="{FF2B5EF4-FFF2-40B4-BE49-F238E27FC236}">
                <a16:creationId xmlns:a16="http://schemas.microsoft.com/office/drawing/2014/main" id="{DD7F46A1-5387-C3B3-2264-EDACD63A5F95}"/>
              </a:ext>
            </a:extLst>
          </p:cNvPr>
          <p:cNvSpPr txBox="1"/>
          <p:nvPr/>
        </p:nvSpPr>
        <p:spPr>
          <a:xfrm>
            <a:off x="404736" y="1610199"/>
            <a:ext cx="11667344" cy="3682226"/>
          </a:xfrm>
          <a:prstGeom prst="rect">
            <a:avLst/>
          </a:prstGeom>
          <a:noFill/>
        </p:spPr>
        <p:txBody>
          <a:bodyPr wrap="square">
            <a:spAutoFit/>
          </a:bodyPr>
          <a:lstStyle/>
          <a:p>
            <a:pPr algn="just">
              <a:lnSpc>
                <a:spcPct val="200000"/>
              </a:lnSpc>
            </a:pPr>
            <a:r>
              <a:rPr lang="en-US" sz="2400" b="1" i="0" dirty="0">
                <a:solidFill>
                  <a:schemeClr val="bg1"/>
                </a:solidFill>
                <a:effectLst/>
              </a:rPr>
              <a:t>How are reliability and validity assessed?</a:t>
            </a:r>
          </a:p>
          <a:p>
            <a:pPr algn="just">
              <a:lnSpc>
                <a:spcPct val="200000"/>
              </a:lnSpc>
            </a:pPr>
            <a:r>
              <a:rPr lang="en-US" sz="2400" b="0" i="0" dirty="0">
                <a:solidFill>
                  <a:schemeClr val="bg1"/>
                </a:solidFill>
                <a:effectLst/>
              </a:rPr>
              <a:t>Reliability can be estimated by comparing different versions of the same measurement. Validity is harder to assess, but it can be estimated by comparing the results to other relevant data or theories. Methods of estimating reliability and validity are usually split up into different types.</a:t>
            </a:r>
          </a:p>
        </p:txBody>
      </p:sp>
    </p:spTree>
    <p:extLst>
      <p:ext uri="{BB962C8B-B14F-4D97-AF65-F5344CB8AC3E}">
        <p14:creationId xmlns:p14="http://schemas.microsoft.com/office/powerpoint/2010/main" val="179337831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60373" y="553426"/>
            <a:ext cx="3728906"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Ensuring Reliability</a:t>
            </a:r>
          </a:p>
        </p:txBody>
      </p:sp>
      <p:sp>
        <p:nvSpPr>
          <p:cNvPr id="11" name="TextBox 10">
            <a:extLst>
              <a:ext uri="{FF2B5EF4-FFF2-40B4-BE49-F238E27FC236}">
                <a16:creationId xmlns:a16="http://schemas.microsoft.com/office/drawing/2014/main" id="{3CA2733E-3BAB-7746-7F6C-902244176A55}"/>
              </a:ext>
            </a:extLst>
          </p:cNvPr>
          <p:cNvSpPr txBox="1"/>
          <p:nvPr/>
        </p:nvSpPr>
        <p:spPr>
          <a:xfrm>
            <a:off x="1944406" y="1401219"/>
            <a:ext cx="9533101" cy="506292"/>
          </a:xfrm>
          <a:prstGeom prst="rect">
            <a:avLst/>
          </a:prstGeom>
          <a:noFill/>
        </p:spPr>
        <p:txBody>
          <a:bodyPr wrap="square">
            <a:spAutoFit/>
          </a:bodyPr>
          <a:lstStyle/>
          <a:p>
            <a:pPr algn="l">
              <a:lnSpc>
                <a:spcPct val="150000"/>
              </a:lnSpc>
            </a:pPr>
            <a:endParaRPr lang="en-US" sz="2000" b="1" i="0" dirty="0">
              <a:solidFill>
                <a:srgbClr val="1B2B68"/>
              </a:solidFill>
              <a:effectLst/>
            </a:endParaRPr>
          </a:p>
        </p:txBody>
      </p:sp>
      <p:sp>
        <p:nvSpPr>
          <p:cNvPr id="9" name="TextBox 8">
            <a:extLst>
              <a:ext uri="{FF2B5EF4-FFF2-40B4-BE49-F238E27FC236}">
                <a16:creationId xmlns:a16="http://schemas.microsoft.com/office/drawing/2014/main" id="{434C9FA1-3F9A-5658-5715-BB0776A484F0}"/>
              </a:ext>
            </a:extLst>
          </p:cNvPr>
          <p:cNvSpPr txBox="1"/>
          <p:nvPr/>
        </p:nvSpPr>
        <p:spPr>
          <a:xfrm>
            <a:off x="524659" y="1521555"/>
            <a:ext cx="11222674" cy="3939540"/>
          </a:xfrm>
          <a:prstGeom prst="rect">
            <a:avLst/>
          </a:prstGeom>
          <a:noFill/>
        </p:spPr>
        <p:txBody>
          <a:bodyPr wrap="square">
            <a:spAutoFit/>
          </a:bodyPr>
          <a:lstStyle/>
          <a:p>
            <a:pPr marL="342900" indent="-342900">
              <a:lnSpc>
                <a:spcPct val="250000"/>
              </a:lnSpc>
              <a:buFont typeface="Wingdings" panose="05000000000000000000" pitchFamily="2" charset="2"/>
              <a:buChar char="v"/>
            </a:pPr>
            <a:r>
              <a:rPr lang="en-US" sz="2000" b="1" u="sng" dirty="0">
                <a:solidFill>
                  <a:schemeClr val="bg1"/>
                </a:solidFill>
              </a:rPr>
              <a:t>Factors affecting the </a:t>
            </a:r>
            <a:r>
              <a:rPr lang="en-US" sz="2000" b="1" i="0" u="sng" dirty="0">
                <a:solidFill>
                  <a:schemeClr val="bg1"/>
                </a:solidFill>
                <a:effectLst/>
                <a:latin typeface="Times New Roman" panose="02020603050405020304" pitchFamily="18" charset="0"/>
              </a:rPr>
              <a:t>Reliability</a:t>
            </a:r>
            <a:r>
              <a:rPr lang="en-US" sz="2000" b="1" u="sng" dirty="0">
                <a:solidFill>
                  <a:schemeClr val="bg1"/>
                </a:solidFill>
              </a:rPr>
              <a:t> of the questionnaire</a:t>
            </a:r>
            <a:r>
              <a:rPr lang="ar-SA" sz="2000" b="1" u="sng" dirty="0">
                <a:solidFill>
                  <a:schemeClr val="bg1"/>
                </a:solidFill>
              </a:rPr>
              <a:t>:</a:t>
            </a:r>
            <a:endParaRPr lang="ar-SA" sz="2000" b="1" i="0" u="sng" dirty="0">
              <a:solidFill>
                <a:schemeClr val="bg1"/>
              </a:solidFill>
              <a:effectLst/>
            </a:endParaRPr>
          </a:p>
          <a:p>
            <a:pPr marL="457200" indent="-457200" algn="l">
              <a:lnSpc>
                <a:spcPct val="250000"/>
              </a:lnSpc>
              <a:buFont typeface="+mj-lt"/>
              <a:buAutoNum type="arabicPeriod"/>
            </a:pPr>
            <a:r>
              <a:rPr lang="en-US" sz="2000" b="1" i="0" dirty="0">
                <a:solidFill>
                  <a:schemeClr val="bg1"/>
                </a:solidFill>
                <a:effectLst/>
              </a:rPr>
              <a:t>Questionnaire length</a:t>
            </a:r>
          </a:p>
          <a:p>
            <a:pPr marL="457200" indent="-457200" algn="l">
              <a:lnSpc>
                <a:spcPct val="250000"/>
              </a:lnSpc>
              <a:buFont typeface="+mj-lt"/>
              <a:buAutoNum type="arabicPeriod"/>
            </a:pPr>
            <a:r>
              <a:rPr lang="en-US" sz="2000" b="1" i="0" dirty="0">
                <a:solidFill>
                  <a:schemeClr val="bg1"/>
                </a:solidFill>
                <a:effectLst/>
              </a:rPr>
              <a:t>Time to fill out the questionnaire</a:t>
            </a:r>
          </a:p>
          <a:p>
            <a:pPr marL="457200" indent="-457200" algn="l">
              <a:lnSpc>
                <a:spcPct val="250000"/>
              </a:lnSpc>
              <a:buFont typeface="+mj-lt"/>
              <a:buAutoNum type="arabicPeriod"/>
            </a:pPr>
            <a:r>
              <a:rPr lang="en-US" sz="2000" b="1" i="0" dirty="0">
                <a:solidFill>
                  <a:schemeClr val="bg1"/>
                </a:solidFill>
                <a:effectLst/>
              </a:rPr>
              <a:t>The predictability of the questions</a:t>
            </a:r>
          </a:p>
          <a:p>
            <a:pPr marL="457200" indent="-457200" algn="l">
              <a:lnSpc>
                <a:spcPct val="250000"/>
              </a:lnSpc>
              <a:buFont typeface="+mj-lt"/>
              <a:buAutoNum type="arabicPeriod"/>
            </a:pPr>
            <a:r>
              <a:rPr lang="en-US" sz="2000" b="1" i="0" dirty="0">
                <a:solidFill>
                  <a:schemeClr val="bg1"/>
                </a:solidFill>
                <a:effectLst/>
              </a:rPr>
              <a:t>Questions formulation</a:t>
            </a:r>
            <a:r>
              <a:rPr lang="en-US" sz="2000" b="0" i="0" dirty="0">
                <a:solidFill>
                  <a:schemeClr val="bg1"/>
                </a:solidFill>
                <a:effectLst/>
              </a:rPr>
              <a:t>.</a:t>
            </a:r>
          </a:p>
        </p:txBody>
      </p:sp>
    </p:spTree>
    <p:extLst>
      <p:ext uri="{BB962C8B-B14F-4D97-AF65-F5344CB8AC3E}">
        <p14:creationId xmlns:p14="http://schemas.microsoft.com/office/powerpoint/2010/main" val="2759096789"/>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60373" y="553426"/>
            <a:ext cx="3928448"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Validity &amp; Reliability</a:t>
            </a:r>
          </a:p>
        </p:txBody>
      </p:sp>
      <p:sp>
        <p:nvSpPr>
          <p:cNvPr id="11" name="TextBox 10">
            <a:extLst>
              <a:ext uri="{FF2B5EF4-FFF2-40B4-BE49-F238E27FC236}">
                <a16:creationId xmlns:a16="http://schemas.microsoft.com/office/drawing/2014/main" id="{3CA2733E-3BAB-7746-7F6C-902244176A55}"/>
              </a:ext>
            </a:extLst>
          </p:cNvPr>
          <p:cNvSpPr txBox="1"/>
          <p:nvPr/>
        </p:nvSpPr>
        <p:spPr>
          <a:xfrm>
            <a:off x="1747098" y="1538637"/>
            <a:ext cx="9533101" cy="506292"/>
          </a:xfrm>
          <a:prstGeom prst="rect">
            <a:avLst/>
          </a:prstGeom>
          <a:noFill/>
        </p:spPr>
        <p:txBody>
          <a:bodyPr wrap="square">
            <a:spAutoFit/>
          </a:bodyPr>
          <a:lstStyle/>
          <a:p>
            <a:pPr algn="l">
              <a:lnSpc>
                <a:spcPct val="150000"/>
              </a:lnSpc>
            </a:pPr>
            <a:endParaRPr lang="en-US" sz="2000" b="1" i="0" dirty="0">
              <a:solidFill>
                <a:srgbClr val="1B2B68"/>
              </a:solidFill>
              <a:effectLst/>
            </a:endParaRPr>
          </a:p>
        </p:txBody>
      </p:sp>
      <p:sp>
        <p:nvSpPr>
          <p:cNvPr id="9" name="TextBox 8">
            <a:extLst>
              <a:ext uri="{FF2B5EF4-FFF2-40B4-BE49-F238E27FC236}">
                <a16:creationId xmlns:a16="http://schemas.microsoft.com/office/drawing/2014/main" id="{434C9FA1-3F9A-5658-5715-BB0776A484F0}"/>
              </a:ext>
            </a:extLst>
          </p:cNvPr>
          <p:cNvSpPr txBox="1"/>
          <p:nvPr/>
        </p:nvSpPr>
        <p:spPr>
          <a:xfrm>
            <a:off x="1199213" y="1245723"/>
            <a:ext cx="9245689" cy="4708981"/>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u="sng" dirty="0">
                <a:solidFill>
                  <a:schemeClr val="bg1"/>
                </a:solidFill>
              </a:rPr>
              <a:t>The relationship between test </a:t>
            </a:r>
            <a:r>
              <a:rPr lang="en-US" sz="2000" b="1" u="sng" dirty="0">
                <a:solidFill>
                  <a:schemeClr val="bg1"/>
                </a:solidFill>
                <a:latin typeface="Times New Roman" panose="02020603050405020304" pitchFamily="18" charset="0"/>
              </a:rPr>
              <a:t>Validity </a:t>
            </a:r>
            <a:r>
              <a:rPr lang="en-US" sz="2000" b="1" u="sng" dirty="0">
                <a:solidFill>
                  <a:schemeClr val="bg1"/>
                </a:solidFill>
              </a:rPr>
              <a:t>and </a:t>
            </a:r>
            <a:r>
              <a:rPr lang="en-US" sz="2000" b="1" i="0" u="sng" dirty="0">
                <a:solidFill>
                  <a:schemeClr val="bg1"/>
                </a:solidFill>
                <a:effectLst/>
                <a:latin typeface="Times New Roman" panose="02020603050405020304" pitchFamily="18" charset="0"/>
              </a:rPr>
              <a:t>Reliability</a:t>
            </a:r>
            <a:endParaRPr lang="en-US" sz="2000" b="1" i="0" u="sng" dirty="0">
              <a:solidFill>
                <a:schemeClr val="bg1"/>
              </a:solidFill>
              <a:effectLst/>
              <a:latin typeface="Tajawal"/>
            </a:endParaRPr>
          </a:p>
          <a:p>
            <a:pPr algn="l">
              <a:lnSpc>
                <a:spcPct val="150000"/>
              </a:lnSpc>
            </a:pPr>
            <a:r>
              <a:rPr lang="en-US" sz="2000" i="0" dirty="0">
                <a:solidFill>
                  <a:schemeClr val="bg1"/>
                </a:solidFill>
                <a:effectLst/>
              </a:rPr>
              <a:t>- Test must be valid and consistent (high correlation)</a:t>
            </a:r>
          </a:p>
          <a:p>
            <a:pPr algn="l">
              <a:lnSpc>
                <a:spcPct val="150000"/>
              </a:lnSpc>
            </a:pPr>
            <a:r>
              <a:rPr lang="en-US" sz="2000" b="1" i="0" dirty="0">
                <a:solidFill>
                  <a:schemeClr val="bg1"/>
                </a:solidFill>
                <a:effectLst/>
              </a:rPr>
              <a:t>- The reliability and validity of the questionnaire can be maximized by:</a:t>
            </a:r>
          </a:p>
          <a:p>
            <a:pPr marL="457200" indent="-457200" algn="l">
              <a:lnSpc>
                <a:spcPct val="150000"/>
              </a:lnSpc>
              <a:buFont typeface="+mj-lt"/>
              <a:buAutoNum type="arabicPeriod"/>
            </a:pPr>
            <a:r>
              <a:rPr lang="en-US" sz="2000" i="0" dirty="0">
                <a:solidFill>
                  <a:schemeClr val="bg1"/>
                </a:solidFill>
                <a:effectLst/>
              </a:rPr>
              <a:t>Clarify the purpose of the questionnaire.</a:t>
            </a:r>
          </a:p>
          <a:p>
            <a:pPr marL="457200" indent="-457200" algn="l">
              <a:lnSpc>
                <a:spcPct val="150000"/>
              </a:lnSpc>
              <a:buFont typeface="+mj-lt"/>
              <a:buAutoNum type="arabicPeriod"/>
            </a:pPr>
            <a:r>
              <a:rPr lang="en-US" sz="2000" i="0" dirty="0">
                <a:solidFill>
                  <a:schemeClr val="bg1"/>
                </a:solidFill>
                <a:effectLst/>
              </a:rPr>
              <a:t>The clarity of the questions.</a:t>
            </a:r>
          </a:p>
          <a:p>
            <a:pPr marL="457200" indent="-457200" algn="l">
              <a:lnSpc>
                <a:spcPct val="150000"/>
              </a:lnSpc>
              <a:buFont typeface="+mj-lt"/>
              <a:buAutoNum type="arabicPeriod"/>
            </a:pPr>
            <a:r>
              <a:rPr lang="en-US" sz="2000" i="0" dirty="0">
                <a:solidFill>
                  <a:schemeClr val="bg1"/>
                </a:solidFill>
                <a:effectLst/>
              </a:rPr>
              <a:t>Clear division of the questionnaire axes and paragraphs.</a:t>
            </a:r>
          </a:p>
          <a:p>
            <a:pPr marL="457200" indent="-457200" algn="l">
              <a:lnSpc>
                <a:spcPct val="150000"/>
              </a:lnSpc>
              <a:buFont typeface="+mj-lt"/>
              <a:buAutoNum type="arabicPeriod"/>
            </a:pPr>
            <a:r>
              <a:rPr lang="en-US" sz="2000" dirty="0">
                <a:solidFill>
                  <a:schemeClr val="bg1"/>
                </a:solidFill>
              </a:rPr>
              <a:t>Q</a:t>
            </a:r>
            <a:r>
              <a:rPr lang="en-US" sz="2000" i="0" dirty="0">
                <a:solidFill>
                  <a:schemeClr val="bg1"/>
                </a:solidFill>
                <a:effectLst/>
              </a:rPr>
              <a:t>uestionnaire pre-test.</a:t>
            </a:r>
          </a:p>
          <a:p>
            <a:pPr marL="457200" indent="-457200" algn="l">
              <a:lnSpc>
                <a:spcPct val="150000"/>
              </a:lnSpc>
              <a:buFont typeface="+mj-lt"/>
              <a:buAutoNum type="arabicPeriod"/>
            </a:pPr>
            <a:r>
              <a:rPr lang="en-US" sz="2000" i="0" dirty="0">
                <a:solidFill>
                  <a:schemeClr val="bg1"/>
                </a:solidFill>
                <a:effectLst/>
              </a:rPr>
              <a:t>Well managing the data collection process.</a:t>
            </a:r>
          </a:p>
          <a:p>
            <a:pPr marL="457200" indent="-457200" algn="l">
              <a:lnSpc>
                <a:spcPct val="150000"/>
              </a:lnSpc>
              <a:buFont typeface="+mj-lt"/>
              <a:buAutoNum type="arabicPeriod"/>
            </a:pPr>
            <a:r>
              <a:rPr lang="en-US" sz="2000" dirty="0">
                <a:solidFill>
                  <a:schemeClr val="bg1"/>
                </a:solidFill>
              </a:rPr>
              <a:t>Respondents’</a:t>
            </a:r>
            <a:r>
              <a:rPr lang="en-US" sz="2000" i="0" dirty="0">
                <a:solidFill>
                  <a:schemeClr val="bg1"/>
                </a:solidFill>
                <a:effectLst/>
              </a:rPr>
              <a:t> circumstances.</a:t>
            </a:r>
          </a:p>
          <a:p>
            <a:pPr marL="457200" indent="-457200" algn="l">
              <a:lnSpc>
                <a:spcPct val="150000"/>
              </a:lnSpc>
              <a:buFont typeface="+mj-lt"/>
              <a:buAutoNum type="arabicPeriod"/>
            </a:pPr>
            <a:r>
              <a:rPr lang="en-US" sz="2000" i="0" dirty="0">
                <a:solidFill>
                  <a:schemeClr val="bg1"/>
                </a:solidFill>
                <a:effectLst/>
              </a:rPr>
              <a:t>Confirmation of data confidentiality.</a:t>
            </a:r>
          </a:p>
        </p:txBody>
      </p:sp>
    </p:spTree>
    <p:extLst>
      <p:ext uri="{BB962C8B-B14F-4D97-AF65-F5344CB8AC3E}">
        <p14:creationId xmlns:p14="http://schemas.microsoft.com/office/powerpoint/2010/main" val="1707799361"/>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72596" y="80685"/>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1359</TotalTime>
  <Words>2097</Words>
  <Application>Microsoft Office PowerPoint</Application>
  <PresentationFormat>Widescreen</PresentationFormat>
  <Paragraphs>150</Paragraphs>
  <Slides>30</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30</vt:i4>
      </vt:variant>
    </vt:vector>
  </HeadingPairs>
  <TitlesOfParts>
    <vt:vector size="41" baseType="lpstr">
      <vt:lpstr>Arial</vt:lpstr>
      <vt:lpstr>Arial</vt:lpstr>
      <vt:lpstr>Calibri</vt:lpstr>
      <vt:lpstr>Calibri Light</vt:lpstr>
      <vt:lpstr>Gilmer</vt:lpstr>
      <vt:lpstr>Inter</vt:lpstr>
      <vt:lpstr>Tajawal</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Abdelgawwad Soliman Seddik</cp:lastModifiedBy>
  <cp:revision>26</cp:revision>
  <dcterms:created xsi:type="dcterms:W3CDTF">2023-04-29T09:08:23Z</dcterms:created>
  <dcterms:modified xsi:type="dcterms:W3CDTF">2023-10-10T15:23:44Z</dcterms:modified>
</cp:coreProperties>
</file>