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7" r:id="rId24"/>
    <p:sldId id="558" r:id="rId25"/>
    <p:sldId id="559" r:id="rId26"/>
    <p:sldId id="560" r:id="rId27"/>
    <p:sldId id="561" r:id="rId28"/>
    <p:sldId id="562" r:id="rId29"/>
    <p:sldId id="563" r:id="rId30"/>
    <p:sldId id="564" r:id="rId31"/>
    <p:sldId id="565" r:id="rId32"/>
    <p:sldId id="566" r:id="rId33"/>
    <p:sldId id="567" r:id="rId34"/>
    <p:sldId id="568" r:id="rId35"/>
    <p:sldId id="569" r:id="rId36"/>
    <p:sldId id="570" r:id="rId37"/>
    <p:sldId id="571" r:id="rId38"/>
    <p:sldId id="572" r:id="rId39"/>
    <p:sldId id="573" r:id="rId40"/>
    <p:sldId id="574" r:id="rId41"/>
    <p:sldId id="575" r:id="rId42"/>
    <p:sldId id="576" r:id="rId43"/>
    <p:sldId id="577" r:id="rId44"/>
    <p:sldId id="578" r:id="rId45"/>
    <p:sldId id="579" r:id="rId46"/>
    <p:sldId id="580" r:id="rId47"/>
    <p:sldId id="581" r:id="rId48"/>
    <p:sldId id="582" r:id="rId49"/>
    <p:sldId id="58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454991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21-Jul-24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6407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21-Jul-24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hubspot.com/business-templates/project-management" TargetMode="External"/><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NUL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134094"/>
            <a:ext cx="3613682" cy="400110"/>
          </a:xfrm>
          <a:prstGeom prst="rect">
            <a:avLst/>
          </a:prstGeom>
        </p:spPr>
        <p:txBody>
          <a:bodyPr wrap="none">
            <a:spAutoFit/>
          </a:bodyPr>
          <a:lstStyle/>
          <a:p>
            <a:r>
              <a:rPr lang="en-US" sz="2000" b="1" dirty="0">
                <a:solidFill>
                  <a:schemeClr val="tx2"/>
                </a:solidFill>
              </a:rPr>
              <a:t>Change management in projects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 part 2</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18587" y="87686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Change management</a:t>
            </a:r>
            <a:endParaRPr lang="en-US" sz="2000" b="1" dirty="0"/>
          </a:p>
        </p:txBody>
      </p:sp>
      <p:sp>
        <p:nvSpPr>
          <p:cNvPr id="17" name="Rectangle 16"/>
          <p:cNvSpPr/>
          <p:nvPr/>
        </p:nvSpPr>
        <p:spPr>
          <a:xfrm>
            <a:off x="7218587" y="1587056"/>
            <a:ext cx="4037114" cy="707886"/>
          </a:xfrm>
          <a:prstGeom prst="rect">
            <a:avLst/>
          </a:prstGeom>
          <a:solidFill>
            <a:schemeClr val="bg1"/>
          </a:solidFill>
          <a:ln>
            <a:solidFill>
              <a:schemeClr val="tx1"/>
            </a:solidFill>
          </a:ln>
        </p:spPr>
        <p:txBody>
          <a:bodyPr wrap="square">
            <a:spAutoFit/>
          </a:bodyPr>
          <a:lstStyle/>
          <a:p>
            <a:pPr algn="ctr"/>
            <a:r>
              <a:rPr lang="en-US" sz="2000" b="1" dirty="0"/>
              <a:t>ACMP’s Standard Change Management</a:t>
            </a:r>
          </a:p>
        </p:txBody>
      </p:sp>
      <p:sp>
        <p:nvSpPr>
          <p:cNvPr id="16" name="Rectangle 15"/>
          <p:cNvSpPr/>
          <p:nvPr/>
        </p:nvSpPr>
        <p:spPr>
          <a:xfrm>
            <a:off x="2211546" y="552847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6612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0989" y="1469367"/>
            <a:ext cx="2751074"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835501" y="2711550"/>
            <a:ext cx="5223866"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Communication tools – part 2</a:t>
            </a:r>
            <a:endParaRPr lang="en-US" sz="3200" b="1" dirty="0">
              <a:effectLst>
                <a:outerShdw blurRad="38100" dist="38100" dir="2700000" algn="tl">
                  <a:srgbClr val="000000">
                    <a:alpha val="43137"/>
                  </a:srgbClr>
                </a:outerShdw>
              </a:effectLst>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84787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67118"/>
            <a:ext cx="2193164"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noFill/>
          <a:ln>
            <a:solidFill>
              <a:schemeClr val="accent1"/>
            </a:solidFill>
          </a:ln>
        </p:spPr>
        <p:txBody>
          <a:bodyPr>
            <a:spAutoFit/>
          </a:bodyPr>
          <a:lstStyle/>
          <a:p>
            <a:r>
              <a:rPr lang="en-US" sz="2800" dirty="0"/>
              <a:t>Tools such as face-to-face presentations, interactive webinars, podcasts, or videos provide an excellent opportunity for communicating project information. </a:t>
            </a:r>
          </a:p>
        </p:txBody>
      </p:sp>
      <p:sp>
        <p:nvSpPr>
          <p:cNvPr id="9" name="Rectangle 8"/>
          <p:cNvSpPr/>
          <p:nvPr/>
        </p:nvSpPr>
        <p:spPr>
          <a:xfrm>
            <a:off x="-56547" y="4069105"/>
            <a:ext cx="7148525" cy="2246769"/>
          </a:xfrm>
          <a:prstGeom prst="rect">
            <a:avLst/>
          </a:prstGeom>
          <a:noFill/>
          <a:ln>
            <a:solidFill>
              <a:schemeClr val="accent1"/>
            </a:solidFill>
          </a:ln>
        </p:spPr>
        <p:txBody>
          <a:bodyPr wrap="square">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2" name="Rectangle 11"/>
          <p:cNvSpPr/>
          <p:nvPr/>
        </p:nvSpPr>
        <p:spPr>
          <a:xfrm>
            <a:off x="1851478" y="6429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423036" y="6519446"/>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1979" y="881628"/>
            <a:ext cx="4229100" cy="2824196"/>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09996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216502"/>
            <a:ext cx="3890168"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noFill/>
          <a:ln>
            <a:solidFill>
              <a:schemeClr val="accent1"/>
            </a:solidFill>
          </a:ln>
        </p:spPr>
        <p:txBody>
          <a:bodyPr>
            <a:spAutoFit/>
          </a:bodyPr>
          <a:lstStyle/>
          <a:p>
            <a:r>
              <a:rPr lang="en-US" sz="2800" dirty="0"/>
              <a:t>The benefit is that you can engage the audience and reduce uncertainty by directly addressing any project questions or concerns.</a:t>
            </a:r>
          </a:p>
        </p:txBody>
      </p:sp>
      <p:sp>
        <p:nvSpPr>
          <p:cNvPr id="9" name="Rectangle 8"/>
          <p:cNvSpPr/>
          <p:nvPr/>
        </p:nvSpPr>
        <p:spPr>
          <a:xfrm>
            <a:off x="-56547" y="4069105"/>
            <a:ext cx="6902189" cy="2246769"/>
          </a:xfrm>
          <a:prstGeom prst="rect">
            <a:avLst/>
          </a:prstGeom>
          <a:noFill/>
          <a:ln>
            <a:solidFill>
              <a:schemeClr val="accent1"/>
            </a:solidFill>
          </a:ln>
        </p:spPr>
        <p:txBody>
          <a:bodyPr wrap="square">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3" name="Rectangle 12"/>
          <p:cNvSpPr/>
          <p:nvPr/>
        </p:nvSpPr>
        <p:spPr>
          <a:xfrm>
            <a:off x="1851478" y="6429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9965" y="803837"/>
            <a:ext cx="4229100" cy="2901987"/>
          </a:xfrm>
          <a:prstGeom prst="rect">
            <a:avLst/>
          </a:prstGeom>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81617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78795"/>
            <a:ext cx="1695529"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noFill/>
          <a:ln>
            <a:solidFill>
              <a:schemeClr val="accent1"/>
            </a:solidFill>
          </a:ln>
        </p:spPr>
        <p:txBody>
          <a:bodyPr>
            <a:spAutoFit/>
          </a:bodyPr>
          <a:lstStyle/>
          <a:p>
            <a:r>
              <a:rPr lang="en-GB" sz="2800" dirty="0"/>
              <a:t>There is a template or form for just about everything! Don’t spend your time creating a form from a blank sheet of paper or screen. </a:t>
            </a:r>
            <a:endParaRPr lang="en-US" sz="2800" dirty="0"/>
          </a:p>
        </p:txBody>
      </p:sp>
      <p:sp>
        <p:nvSpPr>
          <p:cNvPr id="9" name="Rectangle 8"/>
          <p:cNvSpPr/>
          <p:nvPr/>
        </p:nvSpPr>
        <p:spPr>
          <a:xfrm>
            <a:off x="0" y="4241549"/>
            <a:ext cx="6096000" cy="954107"/>
          </a:xfrm>
          <a:prstGeom prst="rect">
            <a:avLst/>
          </a:prstGeom>
          <a:noFill/>
          <a:ln>
            <a:solidFill>
              <a:schemeClr val="accent1"/>
            </a:solidFill>
          </a:ln>
        </p:spPr>
        <p:txBody>
          <a:bodyPr>
            <a:spAutoFit/>
          </a:bodyPr>
          <a:lstStyle/>
          <a:p>
            <a:r>
              <a:rPr lang="en-GB" sz="2800" dirty="0"/>
              <a:t>Find a template, modify it, then use the same template for similar interactions. </a:t>
            </a:r>
            <a:endParaRPr lang="en-US" sz="2800" dirty="0"/>
          </a:p>
        </p:txBody>
      </p:sp>
      <p:sp>
        <p:nvSpPr>
          <p:cNvPr id="12" name="Rectangle 11"/>
          <p:cNvSpPr/>
          <p:nvPr/>
        </p:nvSpPr>
        <p:spPr>
          <a:xfrm>
            <a:off x="1851478" y="6429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3323" y="1178795"/>
            <a:ext cx="4703977" cy="2338937"/>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40155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213362"/>
            <a:ext cx="3392532"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Templates</a:t>
            </a:r>
            <a:endParaRPr lang="en-US" sz="2800" b="1" dirty="0">
              <a:effectLst>
                <a:outerShdw blurRad="38100" dist="38100" dir="2700000" algn="tl">
                  <a:srgbClr val="000000">
                    <a:alpha val="43137"/>
                  </a:srgbClr>
                </a:outerShdw>
              </a:effectLst>
            </a:endParaRPr>
          </a:p>
        </p:txBody>
      </p:sp>
      <p:sp>
        <p:nvSpPr>
          <p:cNvPr id="13" name="Rectangle 12"/>
          <p:cNvSpPr/>
          <p:nvPr/>
        </p:nvSpPr>
        <p:spPr>
          <a:xfrm>
            <a:off x="1851478" y="6429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9" name="Rectangle 8"/>
          <p:cNvSpPr/>
          <p:nvPr/>
        </p:nvSpPr>
        <p:spPr>
          <a:xfrm>
            <a:off x="0" y="4012544"/>
            <a:ext cx="6096000" cy="1384995"/>
          </a:xfrm>
          <a:prstGeom prst="rect">
            <a:avLst/>
          </a:prstGeom>
          <a:noFill/>
          <a:ln>
            <a:solidFill>
              <a:schemeClr val="accent1"/>
            </a:solidFill>
          </a:ln>
        </p:spPr>
        <p:txBody>
          <a:bodyPr>
            <a:spAutoFit/>
          </a:bodyPr>
          <a:lstStyle/>
          <a:p>
            <a:r>
              <a:rPr lang="en-GB" sz="2800" dirty="0"/>
              <a:t>Spend your time on the communication content, and not on creating, designing, and redesigning a form. </a:t>
            </a:r>
            <a:endParaRPr lang="en-US" sz="2800" dirty="0"/>
          </a:p>
        </p:txBody>
      </p:sp>
      <p:sp>
        <p:nvSpPr>
          <p:cNvPr id="11" name="Rectangle 10"/>
          <p:cNvSpPr/>
          <p:nvPr/>
        </p:nvSpPr>
        <p:spPr>
          <a:xfrm>
            <a:off x="0" y="563393"/>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0123" y="1350835"/>
            <a:ext cx="3823359" cy="2312326"/>
          </a:xfrm>
          <a:prstGeom prst="rect">
            <a:avLst/>
          </a:prstGeom>
        </p:spPr>
      </p:pic>
      <p:sp>
        <p:nvSpPr>
          <p:cNvPr id="2" name="Rectangle 1">
            <a:hlinkClick r:id="rId3"/>
          </p:cNvPr>
          <p:cNvSpPr/>
          <p:nvPr/>
        </p:nvSpPr>
        <p:spPr>
          <a:xfrm>
            <a:off x="344532" y="5730870"/>
            <a:ext cx="1427707" cy="523220"/>
          </a:xfrm>
          <a:prstGeom prst="rect">
            <a:avLst/>
          </a:prstGeom>
        </p:spPr>
        <p:txBody>
          <a:bodyPr wrap="square">
            <a:spAutoFit/>
          </a:bodyPr>
          <a:lstStyle/>
          <a:p>
            <a:r>
              <a:rPr lang="en-US" sz="2800" dirty="0" err="1" smtClean="0">
                <a:hlinkClick r:id="rId3"/>
              </a:rPr>
              <a:t>Hubspot</a:t>
            </a:r>
            <a:endParaRPr lang="en-US" sz="2800" dirty="0"/>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6" name="Rectangle 15"/>
          <p:cNvSpPr/>
          <p:nvPr/>
        </p:nvSpPr>
        <p:spPr>
          <a:xfrm>
            <a:off x="0" y="1847279"/>
            <a:ext cx="6096000" cy="1815882"/>
          </a:xfrm>
          <a:prstGeom prst="rect">
            <a:avLst/>
          </a:prstGeom>
          <a:noFill/>
          <a:ln>
            <a:solidFill>
              <a:schemeClr val="accent1"/>
            </a:solidFill>
          </a:ln>
        </p:spPr>
        <p:txBody>
          <a:bodyPr>
            <a:spAutoFit/>
          </a:bodyPr>
          <a:lstStyle/>
          <a:p>
            <a:r>
              <a:rPr lang="en-GB" sz="2800" dirty="0"/>
              <a:t>The benefit in using a template is that it provides consistent messaging and branding to support your project communication. </a:t>
            </a:r>
            <a:endParaRPr lang="en-US" sz="2800" dirty="0"/>
          </a:p>
        </p:txBody>
      </p:sp>
    </p:spTree>
    <p:extLst>
      <p:ext uri="{BB962C8B-B14F-4D97-AF65-F5344CB8AC3E}">
        <p14:creationId xmlns:p14="http://schemas.microsoft.com/office/powerpoint/2010/main" val="288996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66823"/>
            <a:ext cx="3670620"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2308324"/>
          </a:xfrm>
          <a:prstGeom prst="rect">
            <a:avLst/>
          </a:prstGeom>
          <a:noFill/>
          <a:ln>
            <a:solidFill>
              <a:schemeClr val="accent1"/>
            </a:solidFill>
          </a:ln>
        </p:spPr>
        <p:txBody>
          <a:bodyPr>
            <a:spAutoFit/>
          </a:bodyPr>
          <a:lstStyle/>
          <a:p>
            <a:r>
              <a:rPr lang="en-US" sz="2400" dirty="0"/>
              <a:t>Dashboards are an excellent communication tool to show a high-level overview of your project or multiple projects. They provide an opportunity to communicate key project information or a quick comparison of projects and the status of each.</a:t>
            </a:r>
          </a:p>
        </p:txBody>
      </p:sp>
      <p:sp>
        <p:nvSpPr>
          <p:cNvPr id="9" name="Rectangle 8"/>
          <p:cNvSpPr/>
          <p:nvPr/>
        </p:nvSpPr>
        <p:spPr>
          <a:xfrm>
            <a:off x="0" y="4780447"/>
            <a:ext cx="6096000" cy="830997"/>
          </a:xfrm>
          <a:prstGeom prst="rect">
            <a:avLst/>
          </a:prstGeom>
          <a:noFill/>
          <a:ln>
            <a:solidFill>
              <a:schemeClr val="accent1"/>
            </a:solidFill>
          </a:ln>
        </p:spPr>
        <p:txBody>
          <a:bodyPr>
            <a:spAutoFit/>
          </a:bodyPr>
          <a:lstStyle/>
          <a:p>
            <a:r>
              <a:rPr lang="en-US" sz="2400" dirty="0"/>
              <a:t>Dashboards can also be used to keep everyone informed of how the project is progressing.</a:t>
            </a:r>
          </a:p>
        </p:txBody>
      </p:sp>
      <p:sp>
        <p:nvSpPr>
          <p:cNvPr id="12" name="Rectangle 11"/>
          <p:cNvSpPr/>
          <p:nvPr/>
        </p:nvSpPr>
        <p:spPr>
          <a:xfrm>
            <a:off x="1851478" y="6429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6936" y="1207564"/>
            <a:ext cx="5602664" cy="2753011"/>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22142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103848" y="1216084"/>
            <a:ext cx="3670620"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2246769"/>
          </a:xfrm>
          <a:prstGeom prst="rect">
            <a:avLst/>
          </a:prstGeom>
          <a:noFill/>
          <a:ln>
            <a:solidFill>
              <a:schemeClr val="accent1"/>
            </a:solidFill>
          </a:ln>
        </p:spPr>
        <p:txBody>
          <a:bodyPr>
            <a:spAutoFit/>
          </a:bodyPr>
          <a:lstStyle/>
          <a:p>
            <a:r>
              <a:rPr lang="en-US" sz="2800" dirty="0"/>
              <a:t>The benefit in using a dashboard is that it is flexible depending on what information you choose to include and can be customized based on the needs of your stakeholders</a:t>
            </a:r>
            <a:r>
              <a:rPr lang="en-US" sz="2800" dirty="0" smtClean="0"/>
              <a:t>.</a:t>
            </a:r>
            <a:endParaRPr lang="en-US" sz="2800" dirty="0"/>
          </a:p>
        </p:txBody>
      </p:sp>
      <p:sp>
        <p:nvSpPr>
          <p:cNvPr id="12" name="Rectangle 11"/>
          <p:cNvSpPr/>
          <p:nvPr/>
        </p:nvSpPr>
        <p:spPr>
          <a:xfrm>
            <a:off x="1851478" y="6429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5936" y="1329668"/>
            <a:ext cx="4866064" cy="2937531"/>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41792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3206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59850"/>
            <a:ext cx="5281639"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dirty="0">
                <a:effectLst>
                  <a:outerShdw blurRad="38100" dist="38100" dir="2700000" algn="tl">
                    <a:srgbClr val="000000">
                      <a:alpha val="43137"/>
                    </a:srgbClr>
                  </a:outerShdw>
                </a:effectLst>
              </a:rPr>
              <a:t>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6418465" cy="1569660"/>
          </a:xfrm>
          <a:prstGeom prst="rect">
            <a:avLst/>
          </a:prstGeom>
          <a:noFill/>
          <a:ln>
            <a:solidFill>
              <a:schemeClr val="accent1"/>
            </a:solidFill>
          </a:ln>
        </p:spPr>
        <p:txBody>
          <a:bodyPr wrap="square">
            <a:spAutoFit/>
          </a:bodyPr>
          <a:lstStyle/>
          <a:p>
            <a:r>
              <a:rPr lang="en-US" sz="2400" dirty="0"/>
              <a:t>Invest the time and money to have at least one face-to-face meeting for a project team, especially at the beginning of the project. Face-to-face meetings are critical for all teams. </a:t>
            </a:r>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1" y="3974844"/>
            <a:ext cx="6286501" cy="2308324"/>
          </a:xfrm>
          <a:prstGeom prst="rect">
            <a:avLst/>
          </a:prstGeom>
          <a:noFill/>
          <a:ln>
            <a:solidFill>
              <a:schemeClr val="accent1"/>
            </a:solidFill>
          </a:ln>
        </p:spPr>
        <p:txBody>
          <a:bodyPr wrap="square">
            <a:spAutoFit/>
          </a:bodyPr>
          <a:lstStyle/>
          <a:p>
            <a:r>
              <a:rPr lang="en-US" sz="2400" dirty="0"/>
              <a:t>Research shows that “when teams are unable to meet face-to-face—even once—they are less able to handle cultural differences and to understand and appreciate one another.” Don’t underestimate the power and benefits of face-to-face meetings.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83224" y="-189183"/>
            <a:ext cx="4876800" cy="3278825"/>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09265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34564" y="1097702"/>
            <a:ext cx="5659178"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Downside  </a:t>
            </a:r>
            <a:r>
              <a:rPr lang="en-GB" sz="2800" b="1" dirty="0">
                <a:effectLst>
                  <a:outerShdw blurRad="38100" dist="38100" dir="2700000" algn="tl">
                    <a:srgbClr val="000000">
                      <a:alpha val="43137"/>
                    </a:srgbClr>
                  </a:outerShdw>
                </a:effectLst>
              </a:rPr>
              <a:t>of Face-to-Face Meetings </a:t>
            </a:r>
            <a:endParaRPr lang="en-US" sz="2800" b="1" dirty="0">
              <a:effectLst>
                <a:outerShdw blurRad="38100" dist="38100" dir="2700000" algn="tl">
                  <a:srgbClr val="000000">
                    <a:alpha val="43137"/>
                  </a:srgbClr>
                </a:outerShdw>
              </a:effectLst>
            </a:endParaRPr>
          </a:p>
        </p:txBody>
      </p:sp>
      <p:sp>
        <p:nvSpPr>
          <p:cNvPr id="12" name="Rectangle: Rounded Corners 22"/>
          <p:cNvSpPr/>
          <p:nvPr/>
        </p:nvSpPr>
        <p:spPr>
          <a:xfrm>
            <a:off x="8063577" y="2677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1889942"/>
            <a:ext cx="6524369" cy="3539430"/>
          </a:xfrm>
          <a:prstGeom prst="rect">
            <a:avLst/>
          </a:prstGeom>
          <a:noFill/>
          <a:ln>
            <a:solidFill>
              <a:schemeClr val="accent1"/>
            </a:solidFill>
          </a:ln>
        </p:spPr>
        <p:txBody>
          <a:bodyPr wrap="square">
            <a:spAutoFit/>
          </a:bodyPr>
          <a:lstStyle/>
          <a:p>
            <a:r>
              <a:rPr lang="en-US" sz="2800" dirty="0"/>
              <a:t>They are crucial to project and team success! The downside of face-to-face meetings is the difficulty in getting everyone scheduled to attend at the same time, and the costs that may be associated with them. However, there are greater costs when face-to-face meetings are not held. </a:t>
            </a:r>
          </a:p>
        </p:txBody>
      </p:sp>
      <p:sp>
        <p:nvSpPr>
          <p:cNvPr id="11" name="Rectangle 10"/>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8917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1" y="1232212"/>
            <a:ext cx="4587538"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Criteria </a:t>
            </a:r>
            <a:r>
              <a:rPr lang="en-GB" sz="2800" b="1" dirty="0">
                <a:effectLst>
                  <a:outerShdw blurRad="38100" dist="38100" dir="2700000" algn="tl">
                    <a:srgbClr val="000000">
                      <a:alpha val="43137"/>
                    </a:srgbClr>
                  </a:outerShdw>
                </a:effectLst>
              </a:rPr>
              <a:t>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noFill/>
          <a:ln>
            <a:solidFill>
              <a:schemeClr val="accent1"/>
            </a:solidFill>
          </a:ln>
        </p:spPr>
        <p:txBody>
          <a:bodyPr wrap="square">
            <a:spAutoFit/>
          </a:bodyPr>
          <a:lstStyle/>
          <a:p>
            <a:r>
              <a:rPr lang="en-US" sz="2800" dirty="0"/>
              <a:t>participants stand. </a:t>
            </a:r>
          </a:p>
        </p:txBody>
      </p:sp>
      <p:sp>
        <p:nvSpPr>
          <p:cNvPr id="9" name="Rectangle 8"/>
          <p:cNvSpPr/>
          <p:nvPr/>
        </p:nvSpPr>
        <p:spPr>
          <a:xfrm>
            <a:off x="-1" y="2500348"/>
            <a:ext cx="7035538" cy="523220"/>
          </a:xfrm>
          <a:prstGeom prst="rect">
            <a:avLst/>
          </a:prstGeom>
          <a:noFill/>
          <a:ln>
            <a:solidFill>
              <a:schemeClr val="accent1"/>
            </a:solidFill>
          </a:ln>
        </p:spPr>
        <p:txBody>
          <a:bodyPr wrap="square">
            <a:spAutoFit/>
          </a:bodyPr>
          <a:lstStyle/>
          <a:p>
            <a:r>
              <a:rPr lang="en-US" sz="2800" dirty="0"/>
              <a:t>They do not sit down. </a:t>
            </a:r>
          </a:p>
        </p:txBody>
      </p:sp>
      <p:sp>
        <p:nvSpPr>
          <p:cNvPr id="11" name="Rectangle 10"/>
          <p:cNvSpPr/>
          <p:nvPr/>
        </p:nvSpPr>
        <p:spPr>
          <a:xfrm>
            <a:off x="-1" y="3292588"/>
            <a:ext cx="7035538" cy="523220"/>
          </a:xfrm>
          <a:prstGeom prst="rect">
            <a:avLst/>
          </a:prstGeom>
          <a:noFill/>
          <a:ln>
            <a:solidFill>
              <a:schemeClr val="accent1"/>
            </a:solidFill>
          </a:ln>
        </p:spPr>
        <p:txBody>
          <a:bodyPr wrap="square">
            <a:spAutoFit/>
          </a:bodyPr>
          <a:lstStyle/>
          <a:p>
            <a:r>
              <a:rPr lang="en-US" sz="2800" dirty="0"/>
              <a:t>The meeting is short and focused.</a:t>
            </a:r>
          </a:p>
        </p:txBody>
      </p:sp>
      <p:sp>
        <p:nvSpPr>
          <p:cNvPr id="12" name="Rectangle 11"/>
          <p:cNvSpPr/>
          <p:nvPr/>
        </p:nvSpPr>
        <p:spPr>
          <a:xfrm>
            <a:off x="-1" y="4084828"/>
            <a:ext cx="7035538" cy="954107"/>
          </a:xfrm>
          <a:prstGeom prst="rect">
            <a:avLst/>
          </a:prstGeom>
          <a:noFill/>
          <a:ln>
            <a:solidFill>
              <a:schemeClr val="accent1"/>
            </a:solidFill>
          </a:ln>
        </p:spPr>
        <p:txBody>
          <a:bodyPr wrap="square">
            <a:spAutoFit/>
          </a:bodyPr>
          <a:lstStyle/>
          <a:p>
            <a:r>
              <a:rPr lang="en-US" sz="2800" dirty="0"/>
              <a:t>In traditional or hybrid teams, these meetings may </a:t>
            </a:r>
            <a:r>
              <a:rPr lang="en-US" sz="2800" dirty="0" smtClean="0"/>
              <a:t>occur weekly </a:t>
            </a:r>
            <a:r>
              <a:rPr lang="en-US" sz="2800" dirty="0"/>
              <a:t>and last longer. </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6" name="TextBox 15"/>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629526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1" y="1188619"/>
            <a:ext cx="4690130"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dirty="0">
                <a:effectLst>
                  <a:outerShdw blurRad="38100" dist="38100" dir="2700000" algn="tl">
                    <a:srgbClr val="000000">
                      <a:alpha val="43137"/>
                    </a:srgbClr>
                  </a:outerShdw>
                </a:effectLst>
              </a:rPr>
              <a:t>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2677656"/>
          </a:xfrm>
          <a:prstGeom prst="rect">
            <a:avLst/>
          </a:prstGeom>
          <a:noFill/>
          <a:ln>
            <a:solidFill>
              <a:schemeClr val="accent1"/>
            </a:solidFill>
          </a:ln>
        </p:spPr>
        <p:txBody>
          <a:bodyPr wrap="square">
            <a:spAutoFit/>
          </a:bodyPr>
          <a:lstStyle/>
          <a:p>
            <a:r>
              <a:rPr lang="en-US" sz="2800" dirty="0"/>
              <a:t>Regardless of the duration, the benefit of stand-up</a:t>
            </a:r>
          </a:p>
          <a:p>
            <a:r>
              <a:rPr lang="en-US" sz="2800" dirty="0"/>
              <a:t>meetings is that they are consistent, short, and focused. It is an opportunity to quickly identify problems, prioritize items, and provide support where needed. </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05433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2"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228" y="1188619"/>
            <a:ext cx="2967479"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384995"/>
          </a:xfrm>
          <a:prstGeom prst="rect">
            <a:avLst/>
          </a:prstGeom>
          <a:noFill/>
          <a:ln>
            <a:solidFill>
              <a:schemeClr val="accent1"/>
            </a:solidFill>
          </a:ln>
        </p:spPr>
        <p:txBody>
          <a:bodyPr wrap="square">
            <a:spAutoFit/>
          </a:bodyPr>
          <a:lstStyle/>
          <a:p>
            <a:r>
              <a:rPr lang="en-US" sz="2800" dirty="0"/>
              <a:t>When working with teams and conducting meetings, it is essential to communicate the meeting outcomes, goals, or intentions. </a:t>
            </a:r>
          </a:p>
        </p:txBody>
      </p:sp>
      <p:sp>
        <p:nvSpPr>
          <p:cNvPr id="9" name="Rectangle 8"/>
          <p:cNvSpPr/>
          <p:nvPr/>
        </p:nvSpPr>
        <p:spPr>
          <a:xfrm>
            <a:off x="-21727" y="3786301"/>
            <a:ext cx="7183225" cy="2677656"/>
          </a:xfrm>
          <a:prstGeom prst="rect">
            <a:avLst/>
          </a:prstGeom>
          <a:noFill/>
          <a:ln>
            <a:solidFill>
              <a:schemeClr val="accent1"/>
            </a:solidFill>
          </a:ln>
        </p:spPr>
        <p:txBody>
          <a:bodyPr wrap="square">
            <a:spAutoFit/>
          </a:bodyPr>
          <a:lstStyle/>
          <a:p>
            <a:r>
              <a:rPr lang="en-US" sz="2800" dirty="0"/>
              <a:t>Meeting outcomes should address the intended goal for the meeting, and expectations of what will be accomplished by the end of the meeting. Include the meeting outcomes on the meeting agenda and distribute the agenda well in </a:t>
            </a:r>
            <a:r>
              <a:rPr lang="en-US" sz="2800" dirty="0" smtClean="0"/>
              <a:t>advance of </a:t>
            </a:r>
            <a:r>
              <a:rPr lang="en-US" sz="2800" dirty="0"/>
              <a:t>the meeting time. </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53229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88619"/>
            <a:ext cx="4664482"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noFill/>
          <a:ln>
            <a:solidFill>
              <a:schemeClr val="accent1"/>
            </a:solidFill>
          </a:ln>
        </p:spPr>
        <p:txBody>
          <a:bodyPr wrap="square">
            <a:spAutoFit/>
          </a:bodyPr>
          <a:lstStyle/>
          <a:p>
            <a:r>
              <a:rPr lang="en-US" sz="2800" dirty="0"/>
              <a:t>The benefit in clearly stating meeting outcomes is </a:t>
            </a:r>
            <a:r>
              <a:rPr lang="en-US" sz="2800" dirty="0" smtClean="0"/>
              <a:t>that everyone </a:t>
            </a:r>
            <a:r>
              <a:rPr lang="en-US" sz="2800" dirty="0"/>
              <a:t>knows that their time and input is valued and respected, and can come prepared for focused discussions. </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919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8455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88619"/>
            <a:ext cx="2674899"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What is a talent?</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noFill/>
          <a:ln>
            <a:solidFill>
              <a:schemeClr val="accent1"/>
            </a:solidFill>
          </a:ln>
        </p:spPr>
        <p:txBody>
          <a:bodyPr wrap="square">
            <a:spAutoFit/>
          </a:bodyPr>
          <a:lstStyle/>
          <a:p>
            <a:r>
              <a:rPr lang="en-US" sz="2800" dirty="0"/>
              <a:t>It is a natural ability that a person is born with.</a:t>
            </a:r>
          </a:p>
        </p:txBody>
      </p:sp>
      <p:sp>
        <p:nvSpPr>
          <p:cNvPr id="9" name="Rectangle 8"/>
          <p:cNvSpPr/>
          <p:nvPr/>
        </p:nvSpPr>
        <p:spPr>
          <a:xfrm>
            <a:off x="0" y="2845247"/>
            <a:ext cx="3045962" cy="523220"/>
          </a:xfrm>
          <a:prstGeom prst="rect">
            <a:avLst/>
          </a:prstGeom>
          <a:solidFill>
            <a:schemeClr val="accent1">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What is a strength?</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21727" y="3616618"/>
            <a:ext cx="7183225" cy="2677656"/>
          </a:xfrm>
          <a:prstGeom prst="rect">
            <a:avLst/>
          </a:prstGeom>
          <a:noFill/>
          <a:ln>
            <a:solidFill>
              <a:schemeClr val="accent1"/>
            </a:solidFill>
          </a:ln>
        </p:spPr>
        <p:txBody>
          <a:bodyPr wrap="square">
            <a:spAutoFit/>
          </a:bodyPr>
          <a:lstStyle/>
          <a:p>
            <a:r>
              <a:rPr lang="en-US" sz="2400" dirty="0"/>
              <a:t>It is taking a talent and enhancing it by investing the time and effort to grow one’s skills and knowledge through learning and practice. This occurs over a person’s lifetime. A strength is the developed ability “to consistently provide near-perfect performance” in a given activity, including the activity of project communication.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8543" y="-302699"/>
            <a:ext cx="3200400" cy="4029075"/>
          </a:xfrm>
          <a:prstGeom prst="rect">
            <a:avLst/>
          </a:prstGeom>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7418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88619"/>
            <a:ext cx="9054658" cy="954107"/>
          </a:xfrm>
          <a:prstGeom prst="rect">
            <a:avLst/>
          </a:prstGeom>
          <a:noFill/>
          <a:ln>
            <a:solidFill>
              <a:schemeClr val="tx1"/>
            </a:solidFill>
          </a:ln>
        </p:spPr>
        <p:txBody>
          <a:bodyPr wrap="none">
            <a:spAutoFit/>
          </a:bodyPr>
          <a:lstStyle/>
          <a:p>
            <a:r>
              <a:rPr lang="en-US" sz="2800" b="1" dirty="0">
                <a:effectLst>
                  <a:outerShdw blurRad="38100" dist="38100" dir="2700000" algn="tl">
                    <a:srgbClr val="000000">
                      <a:alpha val="43137"/>
                    </a:srgbClr>
                  </a:outerShdw>
                </a:effectLst>
              </a:rPr>
              <a:t>How each project team member develops their own specific</a:t>
            </a:r>
          </a:p>
          <a:p>
            <a:r>
              <a:rPr lang="en-US" sz="2800" b="1" dirty="0">
                <a:effectLst>
                  <a:outerShdw blurRad="38100" dist="38100" dir="2700000" algn="tl">
                    <a:srgbClr val="000000">
                      <a:alpha val="43137"/>
                    </a:srgbClr>
                  </a:outerShdw>
                </a:effectLst>
              </a:rPr>
              <a:t>communication </a:t>
            </a:r>
            <a:r>
              <a:rPr lang="en-US" sz="2800" b="1" dirty="0" smtClean="0">
                <a:effectLst>
                  <a:outerShdw blurRad="38100" dist="38100" dir="2700000" algn="tl">
                    <a:srgbClr val="000000">
                      <a:alpha val="43137"/>
                    </a:srgbClr>
                  </a:outerShdw>
                </a:effectLst>
              </a:rPr>
              <a:t>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1384995"/>
          </a:xfrm>
          <a:prstGeom prst="rect">
            <a:avLst/>
          </a:prstGeom>
          <a:noFill/>
          <a:ln>
            <a:solidFill>
              <a:schemeClr val="accent1"/>
            </a:solidFill>
          </a:ln>
        </p:spPr>
        <p:txBody>
          <a:bodyPr wrap="square">
            <a:spAutoFit/>
          </a:bodyPr>
          <a:lstStyle/>
          <a:p>
            <a:r>
              <a:rPr lang="en-US" sz="2800" dirty="0"/>
              <a:t>It  will vary depending upon the person’s talents and the opportunities available to them for developing their talents into strengths.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23122" y="420461"/>
            <a:ext cx="3200400" cy="4029075"/>
          </a:xfrm>
          <a:prstGeom prst="rect">
            <a:avLst/>
          </a:prstGeom>
        </p:spPr>
      </p:pic>
      <p:sp>
        <p:nvSpPr>
          <p:cNvPr id="12" name="Rectangle 11"/>
          <p:cNvSpPr/>
          <p:nvPr/>
        </p:nvSpPr>
        <p:spPr>
          <a:xfrm>
            <a:off x="-21727" y="4370950"/>
            <a:ext cx="6856160" cy="1569660"/>
          </a:xfrm>
          <a:prstGeom prst="rect">
            <a:avLst/>
          </a:prstGeom>
          <a:noFill/>
          <a:ln>
            <a:solidFill>
              <a:schemeClr val="tx1"/>
            </a:solidFill>
          </a:ln>
        </p:spPr>
        <p:txBody>
          <a:bodyPr wrap="square">
            <a:spAutoFit/>
          </a:bodyPr>
          <a:lstStyle/>
          <a:p>
            <a:r>
              <a:rPr lang="en-US" sz="2400" b="1" dirty="0">
                <a:effectLst>
                  <a:outerShdw blurRad="38100" dist="38100" dir="2700000" algn="tl">
                    <a:srgbClr val="000000">
                      <a:alpha val="43137"/>
                    </a:srgbClr>
                  </a:outerShdw>
                </a:effectLst>
              </a:rPr>
              <a:t>The following are general examples of project team members who are engaging in the process of developing and using their communication strengths on their project teams: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54176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3539430"/>
          </a:xfrm>
          <a:prstGeom prst="rect">
            <a:avLst/>
          </a:prstGeom>
          <a:noFill/>
          <a:ln>
            <a:solidFill>
              <a:schemeClr val="accent1"/>
            </a:solidFill>
          </a:ln>
        </p:spPr>
        <p:txBody>
          <a:bodyPr wrap="square">
            <a:spAutoFit/>
          </a:bodyPr>
          <a:lstStyle/>
          <a:p>
            <a:r>
              <a:rPr lang="en-US" sz="2800" dirty="0"/>
              <a:t>If a project team member has the natural talent of “</a:t>
            </a:r>
            <a:r>
              <a:rPr lang="en-US" sz="2800" dirty="0" smtClean="0"/>
              <a:t>naturally understanding </a:t>
            </a:r>
            <a:r>
              <a:rPr lang="en-US" sz="2800" dirty="0"/>
              <a:t>how people feel,”  then he can acquire and invest the knowledge of “what goes into asking good questions” into his talent  to develop a strength for “creating an environment in which team members can communicate how they feel” about the progress of the project.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3281" y="-130675"/>
            <a:ext cx="3200400" cy="40290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78560"/>
            <a:ext cx="2414637" cy="1507528"/>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742207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3108543"/>
          </a:xfrm>
          <a:prstGeom prst="rect">
            <a:avLst/>
          </a:prstGeom>
          <a:noFill/>
          <a:ln>
            <a:solidFill>
              <a:schemeClr val="accent1"/>
            </a:solidFill>
          </a:ln>
        </p:spPr>
        <p:txBody>
          <a:bodyPr wrap="square">
            <a:spAutoFit/>
          </a:bodyPr>
          <a:lstStyle/>
          <a:p>
            <a:r>
              <a:rPr lang="en-US" sz="2800" dirty="0"/>
              <a:t>If a project team member has a natural talent to “write lists to keep track of project details,” then he can invest the skill of using a software program into his talent. to develop a strength for “communicating the progress of the</a:t>
            </a:r>
          </a:p>
          <a:p>
            <a:r>
              <a:rPr lang="en-US" sz="2800" dirty="0"/>
              <a:t>project team by making those lists available to and usable </a:t>
            </a:r>
            <a:r>
              <a:rPr lang="en-US" sz="2800" dirty="0" smtClean="0"/>
              <a:t>by other </a:t>
            </a:r>
            <a:r>
              <a:rPr lang="en-US" sz="2800" dirty="0"/>
              <a:t>project team members.”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0320"/>
            <a:ext cx="2414637" cy="1466888"/>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25983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1808712"/>
            <a:ext cx="7183225" cy="3785652"/>
          </a:xfrm>
          <a:prstGeom prst="rect">
            <a:avLst/>
          </a:prstGeom>
          <a:noFill/>
          <a:ln>
            <a:solidFill>
              <a:schemeClr val="accent1"/>
            </a:solidFill>
          </a:ln>
        </p:spPr>
        <p:txBody>
          <a:bodyPr wrap="square">
            <a:spAutoFit/>
          </a:bodyPr>
          <a:lstStyle/>
          <a:p>
            <a:r>
              <a:rPr lang="en-US" sz="2400" dirty="0"/>
              <a:t>If a project team member has a natural talent for “wanting to break down and test research and data,” which she has already developed into a strength for “analyzing data which is relevant for her project team,”  then she can invest further in her talents and strengths by practicing effective written and/or verbal articulation of her analysis to develop an additional strength for “communicating her analysis to the project team,” so that the project team can effectively use her analysis in the team’s decision-making processes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97056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 y="485481"/>
            <a:ext cx="12191998" cy="523220"/>
          </a:xfrm>
          <a:prstGeom prst="rect">
            <a:avLst/>
          </a:prstGeom>
          <a:solidFill>
            <a:schemeClr val="bg1"/>
          </a:solidFill>
          <a:ln>
            <a:solidFill>
              <a:schemeClr val="accent1"/>
            </a:solidFill>
          </a:ln>
        </p:spPr>
        <p:txBody>
          <a:bodyPr wrap="square">
            <a:spAutoFit/>
          </a:bodyPr>
          <a:lstStyle/>
          <a:p>
            <a:pPr algn="ctr"/>
            <a:r>
              <a:rPr lang="en-US" sz="2800" b="1" dirty="0" smtClean="0"/>
              <a:t>For traditional Teams</a:t>
            </a:r>
            <a:endParaRPr lang="en-US" sz="2800" b="1" dirty="0"/>
          </a:p>
        </p:txBody>
      </p:sp>
      <p:pic>
        <p:nvPicPr>
          <p:cNvPr id="8" name="Picture 7"/>
          <p:cNvPicPr/>
          <p:nvPr/>
        </p:nvPicPr>
        <p:blipFill rotWithShape="1">
          <a:blip r:embed="rId2"/>
          <a:srcRect l="26321" t="23395" r="39382" b="43048"/>
          <a:stretch/>
        </p:blipFill>
        <p:spPr bwMode="auto">
          <a:xfrm>
            <a:off x="0" y="1094072"/>
            <a:ext cx="7145518" cy="5763928"/>
          </a:xfrm>
          <a:prstGeom prst="rect">
            <a:avLst/>
          </a:prstGeom>
          <a:ln>
            <a:noFill/>
          </a:ln>
          <a:extLst>
            <a:ext uri="{53640926-AAD7-44D8-BBD7-CCE9431645EC}">
              <a14:shadowObscured xmlns:a14="http://schemas.microsoft.com/office/drawing/2010/main"/>
            </a:ext>
          </a:extLst>
        </p:spPr>
      </p:pic>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16114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 y="485481"/>
            <a:ext cx="12191998" cy="523220"/>
          </a:xfrm>
          <a:prstGeom prst="rect">
            <a:avLst/>
          </a:prstGeom>
          <a:solidFill>
            <a:schemeClr val="bg1"/>
          </a:solidFill>
          <a:ln>
            <a:solidFill>
              <a:schemeClr val="accent1"/>
            </a:solidFill>
          </a:ln>
        </p:spPr>
        <p:txBody>
          <a:bodyPr wrap="square">
            <a:spAutoFit/>
          </a:bodyPr>
          <a:lstStyle/>
          <a:p>
            <a:pPr algn="ctr"/>
            <a:r>
              <a:rPr lang="en-US" sz="2800" b="1" dirty="0" smtClean="0"/>
              <a:t>For Virtual Teams</a:t>
            </a:r>
            <a:endParaRPr lang="en-US" sz="2800" b="1" dirty="0"/>
          </a:p>
        </p:txBody>
      </p:sp>
      <p:pic>
        <p:nvPicPr>
          <p:cNvPr id="7" name="Picture 6"/>
          <p:cNvPicPr/>
          <p:nvPr/>
        </p:nvPicPr>
        <p:blipFill rotWithShape="1">
          <a:blip r:embed="rId2"/>
          <a:srcRect l="26454" t="19378" r="39249" b="27215"/>
          <a:stretch/>
        </p:blipFill>
        <p:spPr bwMode="auto">
          <a:xfrm>
            <a:off x="-1" y="1094072"/>
            <a:ext cx="6862713" cy="5763928"/>
          </a:xfrm>
          <a:prstGeom prst="rect">
            <a:avLst/>
          </a:prstGeom>
          <a:ln>
            <a:noFill/>
          </a:ln>
          <a:extLst>
            <a:ext uri="{53640926-AAD7-44D8-BBD7-CCE9431645EC}">
              <a14:shadowObscured xmlns:a14="http://schemas.microsoft.com/office/drawing/2010/main"/>
            </a:ext>
          </a:extLst>
        </p:spPr>
      </p:pic>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7392265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371192" y="2711552"/>
            <a:ext cx="3785203"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Change management</a:t>
            </a:r>
            <a:endParaRPr lang="en-US" sz="3200" b="1" dirty="0">
              <a:effectLst>
                <a:outerShdw blurRad="38100" dist="38100" dir="2700000" algn="tl">
                  <a:srgbClr val="000000">
                    <a:alpha val="43137"/>
                  </a:srgbClr>
                </a:outerShdw>
              </a:effectLst>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479393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9"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5" name="Rectangle 4"/>
          <p:cNvSpPr/>
          <p:nvPr/>
        </p:nvSpPr>
        <p:spPr>
          <a:xfrm>
            <a:off x="0" y="604829"/>
            <a:ext cx="12191999" cy="523220"/>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txBody>
          <a:bodyPr wrap="square">
            <a:spAutoFit/>
          </a:bodyPr>
          <a:lstStyle/>
          <a:p>
            <a:pPr algn="ctr"/>
            <a:r>
              <a:rPr lang="en-US" sz="2800" b="1" dirty="0">
                <a:effectLst>
                  <a:outerShdw blurRad="38100" dist="38100" dir="2700000" algn="tl">
                    <a:srgbClr val="000000">
                      <a:alpha val="43137"/>
                    </a:srgbClr>
                  </a:outerShdw>
                </a:effectLst>
              </a:rPr>
              <a:t>What Is Change Management?</a:t>
            </a:r>
          </a:p>
        </p:txBody>
      </p:sp>
      <p:sp>
        <p:nvSpPr>
          <p:cNvPr id="6" name="Rectangle 5"/>
          <p:cNvSpPr/>
          <p:nvPr/>
        </p:nvSpPr>
        <p:spPr>
          <a:xfrm>
            <a:off x="0" y="1351730"/>
            <a:ext cx="7355840" cy="1323439"/>
          </a:xfrm>
          <a:prstGeom prst="rect">
            <a:avLst/>
          </a:prstGeom>
          <a:noFill/>
          <a:ln>
            <a:solidFill>
              <a:schemeClr val="accent1"/>
            </a:solidFill>
          </a:ln>
        </p:spPr>
        <p:txBody>
          <a:bodyPr wrap="square">
            <a:spAutoFit/>
          </a:bodyPr>
          <a:lstStyle/>
          <a:p>
            <a:r>
              <a:rPr lang="en-US" sz="2000" dirty="0"/>
              <a:t>Change </a:t>
            </a:r>
            <a:r>
              <a:rPr lang="en-US" sz="2000" dirty="0" err="1"/>
              <a:t>is“the</a:t>
            </a:r>
            <a:r>
              <a:rPr lang="en-US" sz="2000" dirty="0"/>
              <a:t> transition from a current state to a future state.” Current state and future state bookend the change—they are defined respectively as the conditions at the start when the change begins, and at the end once the benefits of the change have been realized.</a:t>
            </a:r>
          </a:p>
        </p:txBody>
      </p:sp>
      <p:sp>
        <p:nvSpPr>
          <p:cNvPr id="7" name="Rectangle 6"/>
          <p:cNvSpPr/>
          <p:nvPr/>
        </p:nvSpPr>
        <p:spPr>
          <a:xfrm>
            <a:off x="0" y="3211290"/>
            <a:ext cx="7355840" cy="1015663"/>
          </a:xfrm>
          <a:prstGeom prst="rect">
            <a:avLst/>
          </a:prstGeom>
          <a:noFill/>
          <a:ln>
            <a:solidFill>
              <a:schemeClr val="accent1"/>
            </a:solidFill>
          </a:ln>
        </p:spPr>
        <p:txBody>
          <a:bodyPr wrap="square">
            <a:spAutoFit/>
          </a:bodyPr>
          <a:lstStyle/>
          <a:p>
            <a:r>
              <a:rPr lang="en-US" sz="2000" dirty="0"/>
              <a:t>Change management is “the practice of applying a structured approach to the transition of an organization from a current state to a future state to achieve expected benefits.”</a:t>
            </a:r>
          </a:p>
        </p:txBody>
      </p:sp>
      <p:sp>
        <p:nvSpPr>
          <p:cNvPr id="8" name="Rectangle 7"/>
          <p:cNvSpPr/>
          <p:nvPr/>
        </p:nvSpPr>
        <p:spPr>
          <a:xfrm>
            <a:off x="0" y="4701519"/>
            <a:ext cx="7355840" cy="1323439"/>
          </a:xfrm>
          <a:prstGeom prst="rect">
            <a:avLst/>
          </a:prstGeom>
          <a:noFill/>
          <a:ln>
            <a:solidFill>
              <a:schemeClr val="accent1"/>
            </a:solidFill>
          </a:ln>
        </p:spPr>
        <p:txBody>
          <a:bodyPr wrap="square">
            <a:spAutoFit/>
          </a:bodyPr>
          <a:lstStyle/>
          <a:p>
            <a:r>
              <a:rPr lang="en-US" sz="2000" dirty="0"/>
              <a:t>It focuses on the people within the organization who are affected by the change (all stakeholders, including the project team), and how to support them in accepting the change and transitioning to the future state.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5697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1" y="604829"/>
            <a:ext cx="12191999" cy="52322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7487920" cy="1015663"/>
          </a:xfrm>
          <a:prstGeom prst="rect">
            <a:avLst/>
          </a:prstGeom>
          <a:noFill/>
          <a:ln>
            <a:solidFill>
              <a:schemeClr val="accent1"/>
            </a:solidFill>
          </a:ln>
        </p:spPr>
        <p:txBody>
          <a:bodyPr wrap="square">
            <a:spAutoFit/>
          </a:bodyPr>
          <a:lstStyle/>
          <a:p>
            <a:r>
              <a:rPr lang="en-US" sz="2000" dirty="0"/>
              <a:t>The ACMP’s Standard for Change Management specifically calls out the relationship between change management and project management.</a:t>
            </a:r>
          </a:p>
        </p:txBody>
      </p:sp>
      <p:sp>
        <p:nvSpPr>
          <p:cNvPr id="7" name="Rectangle 6"/>
          <p:cNvSpPr/>
          <p:nvPr/>
        </p:nvSpPr>
        <p:spPr>
          <a:xfrm>
            <a:off x="0" y="2570267"/>
            <a:ext cx="7487920" cy="1323439"/>
          </a:xfrm>
          <a:prstGeom prst="rect">
            <a:avLst/>
          </a:prstGeom>
          <a:noFill/>
          <a:ln>
            <a:solidFill>
              <a:schemeClr val="accent1"/>
            </a:solidFill>
          </a:ln>
        </p:spPr>
        <p:txBody>
          <a:bodyPr wrap="square">
            <a:spAutoFit/>
          </a:bodyPr>
          <a:lstStyle/>
          <a:p>
            <a:r>
              <a:rPr lang="en-US" sz="2000" dirty="0"/>
              <a:t>Project management methodologies typically emphasize the organization and management of resources and activities required to complete projects (deliver the change) within the defined scope, budget, timeline, and quality standards. </a:t>
            </a:r>
          </a:p>
        </p:txBody>
      </p:sp>
      <p:sp>
        <p:nvSpPr>
          <p:cNvPr id="8" name="Rectangle 7"/>
          <p:cNvSpPr/>
          <p:nvPr/>
        </p:nvSpPr>
        <p:spPr>
          <a:xfrm>
            <a:off x="0" y="4701519"/>
            <a:ext cx="7487920" cy="1323439"/>
          </a:xfrm>
          <a:prstGeom prst="rect">
            <a:avLst/>
          </a:prstGeom>
          <a:noFill/>
          <a:ln>
            <a:solidFill>
              <a:schemeClr val="accent1"/>
            </a:solidFill>
          </a:ln>
        </p:spPr>
        <p:txBody>
          <a:bodyPr wrap="square">
            <a:spAutoFit/>
          </a:bodyPr>
          <a:lstStyle/>
          <a:p>
            <a:r>
              <a:rPr lang="en-US" sz="2000" dirty="0"/>
              <a:t>Change management methodologies typically emphasize the people side of change and the activities required to prepare the organization for the delivered change, facilitate the transition from the old way of working to the future state, and embed the change as the new norm.</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11548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1" y="604829"/>
            <a:ext cx="12191999" cy="523220"/>
          </a:xfrm>
          <a:prstGeom prst="rect">
            <a:avLst/>
          </a:prstGeom>
          <a:solidFill>
            <a:schemeClr val="bg1">
              <a:lumMod val="95000"/>
            </a:schemeClr>
          </a:solidFill>
          <a:ln>
            <a:solidFill>
              <a:schemeClr val="accent1"/>
            </a:solidFill>
          </a:ln>
          <a:effectLst>
            <a:outerShdw blurRad="50800" dist="38100" dir="2700000" algn="tl" rotWithShape="0">
              <a:prstClr val="black">
                <a:alpha val="40000"/>
              </a:prstClr>
            </a:outerShdw>
          </a:effectLst>
        </p:spPr>
        <p:txBody>
          <a:bodyPr wrap="square">
            <a:spAutoFit/>
          </a:bodyPr>
          <a:lstStyle/>
          <a:p>
            <a:pPr algn="ctr"/>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7955280" cy="1938992"/>
          </a:xfrm>
          <a:prstGeom prst="rect">
            <a:avLst/>
          </a:prstGeom>
          <a:noFill/>
          <a:ln>
            <a:solidFill>
              <a:schemeClr val="tx1"/>
            </a:solidFill>
          </a:ln>
        </p:spPr>
        <p:txBody>
          <a:bodyPr wrap="square">
            <a:spAutoFit/>
          </a:bodyPr>
          <a:lstStyle/>
          <a:p>
            <a:r>
              <a:rPr lang="en-US" sz="2400" dirty="0"/>
              <a:t>As you can see, change management and project management differ, but overlap and are often interdependent. Integrating the two can help ensure that the objectives of the project (and the organization) are achieved. The responsibility for that integration varies depending on the context of the project.</a:t>
            </a:r>
          </a:p>
        </p:txBody>
      </p:sp>
      <p:sp>
        <p:nvSpPr>
          <p:cNvPr id="7" name="Rectangle 6"/>
          <p:cNvSpPr/>
          <p:nvPr/>
        </p:nvSpPr>
        <p:spPr>
          <a:xfrm>
            <a:off x="0" y="3514403"/>
            <a:ext cx="7955280" cy="1938992"/>
          </a:xfrm>
          <a:prstGeom prst="rect">
            <a:avLst/>
          </a:prstGeom>
          <a:noFill/>
          <a:ln>
            <a:solidFill>
              <a:schemeClr val="tx1"/>
            </a:solidFill>
          </a:ln>
        </p:spPr>
        <p:txBody>
          <a:bodyPr wrap="square">
            <a:spAutoFit/>
          </a:bodyPr>
          <a:lstStyle/>
          <a:p>
            <a:r>
              <a:rPr lang="en-US" sz="2400" dirty="0"/>
              <a:t>Some organizations have change management offices, departments, and/or practitioners who specialize in this methodology. These practitioners are often part of the project team, and their role is to ensure the integration of change management principles into the life cycle of the project.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74609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2192000" cy="52322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2308324"/>
          </a:xfrm>
          <a:prstGeom prst="rect">
            <a:avLst/>
          </a:prstGeom>
          <a:noFill/>
          <a:ln>
            <a:solidFill>
              <a:schemeClr val="tx1"/>
            </a:solidFill>
          </a:ln>
        </p:spPr>
        <p:txBody>
          <a:bodyPr wrap="square">
            <a:spAutoFit/>
          </a:bodyPr>
          <a:lstStyle/>
          <a:p>
            <a:r>
              <a:rPr lang="en-US" sz="2400" dirty="0"/>
              <a:t>Other organizations expect communication professionals to address change management as part of their responsibilities within a project. In many projects, change management or communication resources are not available to the project team. In these cases, it is the responsibility of the project team to ensure that change management principles are addressed.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34404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2191999" cy="52322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800" b="1" dirty="0" smtClean="0">
                <a:effectLst>
                  <a:outerShdw blurRad="38100" dist="38100" dir="2700000" algn="tl">
                    <a:srgbClr val="000000">
                      <a:alpha val="43137"/>
                    </a:srgbClr>
                  </a:outerShdw>
                </a:effectLst>
              </a:rPr>
              <a:t>What are the change communication models?</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0" y="1351730"/>
            <a:ext cx="9285402" cy="830997"/>
          </a:xfrm>
          <a:prstGeom prst="rect">
            <a:avLst/>
          </a:prstGeom>
          <a:noFill/>
          <a:ln>
            <a:solidFill>
              <a:schemeClr val="tx1"/>
            </a:solidFill>
          </a:ln>
        </p:spPr>
        <p:txBody>
          <a:bodyPr wrap="square">
            <a:spAutoFit/>
          </a:bodyPr>
          <a:lstStyle/>
          <a:p>
            <a:r>
              <a:rPr lang="en-US" sz="2400" dirty="0"/>
              <a:t>There are a number of change management models available. Here is a brief overview of three of the most common: </a:t>
            </a:r>
          </a:p>
        </p:txBody>
      </p:sp>
      <p:cxnSp>
        <p:nvCxnSpPr>
          <p:cNvPr id="3" name="Straight Arrow Connector 2"/>
          <p:cNvCxnSpPr/>
          <p:nvPr/>
        </p:nvCxnSpPr>
        <p:spPr>
          <a:xfrm flipH="1">
            <a:off x="1385740" y="2182727"/>
            <a:ext cx="479237" cy="1017704"/>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1864977" y="2192627"/>
            <a:ext cx="1198909" cy="994886"/>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1862903" y="2191406"/>
            <a:ext cx="2455097" cy="1186396"/>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11" name="Rectangle 10"/>
          <p:cNvSpPr/>
          <p:nvPr/>
        </p:nvSpPr>
        <p:spPr>
          <a:xfrm>
            <a:off x="0" y="3246084"/>
            <a:ext cx="1927668"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Kotter’s eight-step model</a:t>
            </a:r>
          </a:p>
        </p:txBody>
      </p:sp>
      <p:sp>
        <p:nvSpPr>
          <p:cNvPr id="13" name="Rectangle 12"/>
          <p:cNvSpPr/>
          <p:nvPr/>
        </p:nvSpPr>
        <p:spPr>
          <a:xfrm>
            <a:off x="2350661" y="3377802"/>
            <a:ext cx="1256139" cy="830997"/>
          </a:xfrm>
          <a:prstGeom prst="rect">
            <a:avLst/>
          </a:prstGeom>
          <a:solidFill>
            <a:schemeClr val="accent1">
              <a:lumMod val="75000"/>
            </a:schemeClr>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4" name="Rectangle 13"/>
          <p:cNvSpPr/>
          <p:nvPr/>
        </p:nvSpPr>
        <p:spPr>
          <a:xfrm>
            <a:off x="4132948" y="3457087"/>
            <a:ext cx="1864936"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4909605"/>
            <a:ext cx="6786880"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Models like these can be useful frameworks to help you integrate change management principles into your project. </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08698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fltVal val="0"/>
                                          </p:val>
                                        </p:tav>
                                        <p:tav tm="100000">
                                          <p:val>
                                            <p:strVal val="#ppt_w"/>
                                          </p:val>
                                        </p:tav>
                                      </p:tavLst>
                                    </p:anim>
                                    <p:anim calcmode="lin" valueType="num">
                                      <p:cBhvr>
                                        <p:cTn id="27" dur="1000" fill="hold"/>
                                        <p:tgtEl>
                                          <p:spTgt spid="3"/>
                                        </p:tgtEl>
                                        <p:attrNameLst>
                                          <p:attrName>ppt_h</p:attrName>
                                        </p:attrNameLst>
                                      </p:cBhvr>
                                      <p:tavLst>
                                        <p:tav tm="0">
                                          <p:val>
                                            <p:fltVal val="0"/>
                                          </p:val>
                                        </p:tav>
                                        <p:tav tm="100000">
                                          <p:val>
                                            <p:strVal val="#ppt_h"/>
                                          </p:val>
                                        </p:tav>
                                      </p:tavLst>
                                    </p:anim>
                                    <p:anim calcmode="lin" valueType="num">
                                      <p:cBhvr>
                                        <p:cTn id="28" dur="1000" fill="hold"/>
                                        <p:tgtEl>
                                          <p:spTgt spid="3"/>
                                        </p:tgtEl>
                                        <p:attrNameLst>
                                          <p:attrName>style.rotation</p:attrName>
                                        </p:attrNameLst>
                                      </p:cBhvr>
                                      <p:tavLst>
                                        <p:tav tm="0">
                                          <p:val>
                                            <p:fltVal val="90"/>
                                          </p:val>
                                        </p:tav>
                                        <p:tav tm="100000">
                                          <p:val>
                                            <p:fltVal val="0"/>
                                          </p:val>
                                        </p:tav>
                                      </p:tavLst>
                                    </p:anim>
                                    <p:animEffect transition="in" filter="fade">
                                      <p:cBhvr>
                                        <p:cTn id="29" dur="1000"/>
                                        <p:tgtEl>
                                          <p:spTgt spid="3"/>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 calcmode="lin" valueType="num">
                                      <p:cBhvr>
                                        <p:cTn id="34" dur="1000" fill="hold"/>
                                        <p:tgtEl>
                                          <p:spTgt spid="11"/>
                                        </p:tgtEl>
                                        <p:attrNameLst>
                                          <p:attrName>style.rotation</p:attrName>
                                        </p:attrNameLst>
                                      </p:cBhvr>
                                      <p:tavLst>
                                        <p:tav tm="0">
                                          <p:val>
                                            <p:fltVal val="90"/>
                                          </p:val>
                                        </p:tav>
                                        <p:tav tm="100000">
                                          <p:val>
                                            <p:fltVal val="0"/>
                                          </p:val>
                                        </p:tav>
                                      </p:tavLst>
                                    </p:anim>
                                    <p:animEffect transition="in" filter="fade">
                                      <p:cBhvr>
                                        <p:cTn id="35" dur="1000"/>
                                        <p:tgtEl>
                                          <p:spTgt spid="11"/>
                                        </p:tgtEl>
                                      </p:cBhvr>
                                    </p:animEffect>
                                  </p:childTnLst>
                                </p:cTn>
                              </p:par>
                              <p:par>
                                <p:cTn id="36" presetID="31" presetClass="entr" presetSubtype="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1000" fill="hold"/>
                                        <p:tgtEl>
                                          <p:spTgt spid="7"/>
                                        </p:tgtEl>
                                        <p:attrNameLst>
                                          <p:attrName>ppt_w</p:attrName>
                                        </p:attrNameLst>
                                      </p:cBhvr>
                                      <p:tavLst>
                                        <p:tav tm="0">
                                          <p:val>
                                            <p:fltVal val="0"/>
                                          </p:val>
                                        </p:tav>
                                        <p:tav tm="100000">
                                          <p:val>
                                            <p:strVal val="#ppt_w"/>
                                          </p:val>
                                        </p:tav>
                                      </p:tavLst>
                                    </p:anim>
                                    <p:anim calcmode="lin" valueType="num">
                                      <p:cBhvr>
                                        <p:cTn id="39" dur="1000" fill="hold"/>
                                        <p:tgtEl>
                                          <p:spTgt spid="7"/>
                                        </p:tgtEl>
                                        <p:attrNameLst>
                                          <p:attrName>ppt_h</p:attrName>
                                        </p:attrNameLst>
                                      </p:cBhvr>
                                      <p:tavLst>
                                        <p:tav tm="0">
                                          <p:val>
                                            <p:fltVal val="0"/>
                                          </p:val>
                                        </p:tav>
                                        <p:tav tm="100000">
                                          <p:val>
                                            <p:strVal val="#ppt_h"/>
                                          </p:val>
                                        </p:tav>
                                      </p:tavLst>
                                    </p:anim>
                                    <p:anim calcmode="lin" valueType="num">
                                      <p:cBhvr>
                                        <p:cTn id="40" dur="1000" fill="hold"/>
                                        <p:tgtEl>
                                          <p:spTgt spid="7"/>
                                        </p:tgtEl>
                                        <p:attrNameLst>
                                          <p:attrName>style.rotation</p:attrName>
                                        </p:attrNameLst>
                                      </p:cBhvr>
                                      <p:tavLst>
                                        <p:tav tm="0">
                                          <p:val>
                                            <p:fltVal val="90"/>
                                          </p:val>
                                        </p:tav>
                                        <p:tav tm="100000">
                                          <p:val>
                                            <p:fltVal val="0"/>
                                          </p:val>
                                        </p:tav>
                                      </p:tavLst>
                                    </p:anim>
                                    <p:animEffect transition="in" filter="fade">
                                      <p:cBhvr>
                                        <p:cTn id="41" dur="1000"/>
                                        <p:tgtEl>
                                          <p:spTgt spid="7"/>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ppt_w</p:attrName>
                                        </p:attrNameLst>
                                      </p:cBhvr>
                                      <p:tavLst>
                                        <p:tav tm="0">
                                          <p:val>
                                            <p:fltVal val="0"/>
                                          </p:val>
                                        </p:tav>
                                        <p:tav tm="100000">
                                          <p:val>
                                            <p:strVal val="#ppt_w"/>
                                          </p:val>
                                        </p:tav>
                                      </p:tavLst>
                                    </p:anim>
                                    <p:anim calcmode="lin" valueType="num">
                                      <p:cBhvr>
                                        <p:cTn id="51" dur="1000" fill="hold"/>
                                        <p:tgtEl>
                                          <p:spTgt spid="9"/>
                                        </p:tgtEl>
                                        <p:attrNameLst>
                                          <p:attrName>ppt_h</p:attrName>
                                        </p:attrNameLst>
                                      </p:cBhvr>
                                      <p:tavLst>
                                        <p:tav tm="0">
                                          <p:val>
                                            <p:fltVal val="0"/>
                                          </p:val>
                                        </p:tav>
                                        <p:tav tm="100000">
                                          <p:val>
                                            <p:strVal val="#ppt_h"/>
                                          </p:val>
                                        </p:tav>
                                      </p:tavLst>
                                    </p:anim>
                                    <p:anim calcmode="lin" valueType="num">
                                      <p:cBhvr>
                                        <p:cTn id="52" dur="1000" fill="hold"/>
                                        <p:tgtEl>
                                          <p:spTgt spid="9"/>
                                        </p:tgtEl>
                                        <p:attrNameLst>
                                          <p:attrName>style.rotation</p:attrName>
                                        </p:attrNameLst>
                                      </p:cBhvr>
                                      <p:tavLst>
                                        <p:tav tm="0">
                                          <p:val>
                                            <p:fltVal val="90"/>
                                          </p:val>
                                        </p:tav>
                                        <p:tav tm="100000">
                                          <p:val>
                                            <p:fltVal val="0"/>
                                          </p:val>
                                        </p:tav>
                                      </p:tavLst>
                                    </p:anim>
                                    <p:animEffect transition="in" filter="fade">
                                      <p:cBhvr>
                                        <p:cTn id="53" dur="1000"/>
                                        <p:tgtEl>
                                          <p:spTgt spid="9"/>
                                        </p:tgtEl>
                                      </p:cBhvr>
                                    </p:animEffect>
                                  </p:childTnLst>
                                </p:cTn>
                              </p:par>
                              <p:par>
                                <p:cTn id="54" presetID="31"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ppt_x"/>
                                          </p:val>
                                        </p:tav>
                                        <p:tav tm="100000">
                                          <p:val>
                                            <p:strVal val="#ppt_x"/>
                                          </p:val>
                                        </p:tav>
                                      </p:tavLst>
                                    </p:anim>
                                    <p:anim calcmode="lin" valueType="num">
                                      <p:cBhvr additive="base">
                                        <p:cTn id="6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1" grpId="0" animBg="1"/>
      <p:bldP spid="13" grpId="0" animBg="1"/>
      <p:bldP spid="14"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063577" y="1289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a:t>
            </a:r>
            <a:r>
              <a:rPr lang="en-US" sz="2400" dirty="0" smtClean="0"/>
              <a:t>eight-step </a:t>
            </a:r>
            <a:r>
              <a:rPr lang="en-US" sz="2400" dirty="0"/>
              <a:t>plan to help organizations change successfully. He based his approach on his personal experience and research with dozens of organizational change initiatives.</a:t>
            </a:r>
          </a:p>
        </p:txBody>
      </p:sp>
      <p:sp>
        <p:nvSpPr>
          <p:cNvPr id="12" name="Rectangle 11"/>
          <p:cNvSpPr/>
          <p:nvPr/>
        </p:nvSpPr>
        <p:spPr>
          <a:xfrm>
            <a:off x="0" y="2997228"/>
            <a:ext cx="6532880" cy="830997"/>
          </a:xfrm>
          <a:prstGeom prst="rect">
            <a:avLst/>
          </a:prstGeom>
          <a:noFill/>
          <a:ln>
            <a:solidFill>
              <a:schemeClr val="tx1"/>
            </a:solidFill>
          </a:ln>
        </p:spPr>
        <p:txBody>
          <a:bodyPr wrap="square">
            <a:spAutoFit/>
          </a:bodyPr>
          <a:lstStyle/>
          <a:p>
            <a:r>
              <a:rPr lang="en-US" sz="2400" dirty="0"/>
              <a:t>Create a sense of urgency around identified crises or opportunities.</a:t>
            </a:r>
          </a:p>
        </p:txBody>
      </p:sp>
      <p:sp>
        <p:nvSpPr>
          <p:cNvPr id="15" name="Rectangle 14"/>
          <p:cNvSpPr/>
          <p:nvPr/>
        </p:nvSpPr>
        <p:spPr>
          <a:xfrm>
            <a:off x="0" y="3906139"/>
            <a:ext cx="6532880" cy="461665"/>
          </a:xfrm>
          <a:prstGeom prst="rect">
            <a:avLst/>
          </a:prstGeom>
          <a:noFill/>
          <a:ln>
            <a:solidFill>
              <a:schemeClr val="tx1"/>
            </a:solidFill>
          </a:ln>
        </p:spPr>
        <p:txBody>
          <a:bodyPr wrap="square">
            <a:spAutoFit/>
          </a:bodyPr>
          <a:lstStyle/>
          <a:p>
            <a:r>
              <a:rPr lang="en-US" sz="2400" dirty="0"/>
              <a:t>Build a team to lead the change.</a:t>
            </a:r>
          </a:p>
        </p:txBody>
      </p:sp>
      <p:sp>
        <p:nvSpPr>
          <p:cNvPr id="17" name="Rectangle 16"/>
          <p:cNvSpPr/>
          <p:nvPr/>
        </p:nvSpPr>
        <p:spPr>
          <a:xfrm>
            <a:off x="0" y="4544685"/>
            <a:ext cx="6532880" cy="830997"/>
          </a:xfrm>
          <a:prstGeom prst="rect">
            <a:avLst/>
          </a:prstGeom>
          <a:noFill/>
          <a:ln>
            <a:solidFill>
              <a:schemeClr val="tx1"/>
            </a:solidFill>
          </a:ln>
        </p:spPr>
        <p:txBody>
          <a:bodyPr wrap="square">
            <a:spAutoFit/>
          </a:bodyPr>
          <a:lstStyle/>
          <a:p>
            <a:r>
              <a:rPr lang="en-US" sz="2400" dirty="0"/>
              <a:t>Develop a vision for the change, and a strategy to achieve the vision.</a:t>
            </a:r>
          </a:p>
        </p:txBody>
      </p:sp>
      <p:sp>
        <p:nvSpPr>
          <p:cNvPr id="18" name="Rectangle 17"/>
          <p:cNvSpPr/>
          <p:nvPr/>
        </p:nvSpPr>
        <p:spPr>
          <a:xfrm>
            <a:off x="0" y="5552563"/>
            <a:ext cx="6532880" cy="830997"/>
          </a:xfrm>
          <a:prstGeom prst="rect">
            <a:avLst/>
          </a:prstGeom>
          <a:noFill/>
          <a:ln>
            <a:solidFill>
              <a:schemeClr val="tx1"/>
            </a:solidFill>
          </a:ln>
        </p:spPr>
        <p:txBody>
          <a:bodyPr wrap="square">
            <a:spAutoFit/>
          </a:bodyPr>
          <a:lstStyle/>
          <a:p>
            <a:r>
              <a:rPr lang="en-US" sz="2400" dirty="0"/>
              <a:t>Get everyone on board by communicating the change vision.</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1358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12191999" cy="461665"/>
          </a:xfrm>
          <a:prstGeom prst="rect">
            <a:avLst/>
          </a:prstGeom>
          <a:solidFill>
            <a:schemeClr val="accent1">
              <a:lumMod val="75000"/>
            </a:schemeClr>
          </a:solidFill>
          <a:ln>
            <a:solidFill>
              <a:schemeClr val="accent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a:t>
            </a:r>
            <a:r>
              <a:rPr lang="en-US" sz="2400" dirty="0" smtClean="0"/>
              <a:t>eight-step </a:t>
            </a:r>
            <a:r>
              <a:rPr lang="en-US" sz="2400" dirty="0"/>
              <a:t>plan to help organizations change successfully. He based his approach on his personal experience and research with dozens of organizational change initiatives.</a:t>
            </a:r>
          </a:p>
        </p:txBody>
      </p:sp>
      <p:sp>
        <p:nvSpPr>
          <p:cNvPr id="12" name="Rectangle 11"/>
          <p:cNvSpPr/>
          <p:nvPr/>
        </p:nvSpPr>
        <p:spPr>
          <a:xfrm>
            <a:off x="0" y="2997228"/>
            <a:ext cx="7132320" cy="830997"/>
          </a:xfrm>
          <a:prstGeom prst="rect">
            <a:avLst/>
          </a:prstGeom>
          <a:noFill/>
          <a:ln>
            <a:solidFill>
              <a:schemeClr val="tx1"/>
            </a:solidFill>
          </a:ln>
        </p:spPr>
        <p:txBody>
          <a:bodyPr wrap="square">
            <a:spAutoFit/>
          </a:bodyPr>
          <a:lstStyle/>
          <a:p>
            <a:r>
              <a:rPr lang="en-US" sz="2400" dirty="0"/>
              <a:t>Empower employees to action and remove barriers to change.</a:t>
            </a:r>
          </a:p>
        </p:txBody>
      </p:sp>
      <p:sp>
        <p:nvSpPr>
          <p:cNvPr id="15" name="Rectangle 14"/>
          <p:cNvSpPr/>
          <p:nvPr/>
        </p:nvSpPr>
        <p:spPr>
          <a:xfrm>
            <a:off x="0" y="3920745"/>
            <a:ext cx="7132320" cy="830997"/>
          </a:xfrm>
          <a:prstGeom prst="rect">
            <a:avLst/>
          </a:prstGeom>
          <a:noFill/>
          <a:ln>
            <a:solidFill>
              <a:schemeClr val="tx1"/>
            </a:solidFill>
          </a:ln>
        </p:spPr>
        <p:txBody>
          <a:bodyPr wrap="square">
            <a:spAutoFit/>
          </a:bodyPr>
          <a:lstStyle/>
          <a:p>
            <a:r>
              <a:rPr lang="en-US" sz="2400" dirty="0"/>
              <a:t>Generate short-term wins to build momentum and positive reaction to the change.</a:t>
            </a:r>
          </a:p>
        </p:txBody>
      </p:sp>
      <p:sp>
        <p:nvSpPr>
          <p:cNvPr id="17" name="Rectangle 16"/>
          <p:cNvSpPr/>
          <p:nvPr/>
        </p:nvSpPr>
        <p:spPr>
          <a:xfrm>
            <a:off x="0" y="4844262"/>
            <a:ext cx="7132320" cy="830997"/>
          </a:xfrm>
          <a:prstGeom prst="rect">
            <a:avLst/>
          </a:prstGeom>
          <a:noFill/>
          <a:ln>
            <a:solidFill>
              <a:schemeClr val="tx1"/>
            </a:solidFill>
          </a:ln>
        </p:spPr>
        <p:txBody>
          <a:bodyPr wrap="square">
            <a:spAutoFit/>
          </a:bodyPr>
          <a:lstStyle/>
          <a:p>
            <a:r>
              <a:rPr lang="en-US" sz="2400" dirty="0"/>
              <a:t>Continue the change momentum until the change vision is achieved.</a:t>
            </a:r>
          </a:p>
        </p:txBody>
      </p:sp>
      <p:sp>
        <p:nvSpPr>
          <p:cNvPr id="18" name="Rectangle 17"/>
          <p:cNvSpPr/>
          <p:nvPr/>
        </p:nvSpPr>
        <p:spPr>
          <a:xfrm>
            <a:off x="0" y="5768810"/>
            <a:ext cx="7132320" cy="461665"/>
          </a:xfrm>
          <a:prstGeom prst="rect">
            <a:avLst/>
          </a:prstGeom>
          <a:noFill/>
          <a:ln>
            <a:solidFill>
              <a:schemeClr val="tx1"/>
            </a:solidFill>
          </a:ln>
        </p:spPr>
        <p:txBody>
          <a:bodyPr wrap="square">
            <a:spAutoFit/>
          </a:bodyPr>
          <a:lstStyle/>
          <a:p>
            <a:r>
              <a:rPr lang="en-US" sz="2400" dirty="0"/>
              <a:t>Anchor the change within the organization’s culture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13064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12191999"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7934960" cy="1200329"/>
          </a:xfrm>
          <a:prstGeom prst="rect">
            <a:avLst/>
          </a:prstGeom>
          <a:noFill/>
          <a:ln>
            <a:solidFill>
              <a:schemeClr val="tx1"/>
            </a:solidFill>
          </a:ln>
        </p:spPr>
        <p:txBody>
          <a:bodyPr wrap="square">
            <a:spAutoFit/>
          </a:bodyPr>
          <a:lstStyle/>
          <a:p>
            <a:r>
              <a:rPr lang="en-US" sz="2400" dirty="0"/>
              <a:t>Step 1: Unfreeze—People and organizations must prepare for change. One strategy to accomplish this is to demonstrate the discrepancy between the current state and the desired state</a:t>
            </a:r>
          </a:p>
        </p:txBody>
      </p:sp>
      <p:sp>
        <p:nvSpPr>
          <p:cNvPr id="18" name="Rectangle 17"/>
          <p:cNvSpPr/>
          <p:nvPr/>
        </p:nvSpPr>
        <p:spPr>
          <a:xfrm>
            <a:off x="0" y="4499032"/>
            <a:ext cx="7934960" cy="1200329"/>
          </a:xfrm>
          <a:prstGeom prst="rect">
            <a:avLst/>
          </a:prstGeom>
          <a:noFill/>
          <a:ln>
            <a:solidFill>
              <a:schemeClr val="tx1"/>
            </a:solidFill>
          </a:ln>
        </p:spPr>
        <p:txBody>
          <a:bodyPr wrap="square">
            <a:spAutoFit/>
          </a:bodyPr>
          <a:lstStyle/>
          <a:p>
            <a:r>
              <a:rPr lang="en-US" sz="2400" dirty="0"/>
              <a:t>Step 2: Change—People must change behaviors and embrace new roles and responsibilities. This is where change is put into action through new structures and processes.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29023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6268720" cy="1569660"/>
          </a:xfrm>
          <a:prstGeom prst="rect">
            <a:avLst/>
          </a:prstGeom>
          <a:noFill/>
          <a:ln>
            <a:solidFill>
              <a:schemeClr val="tx1"/>
            </a:solidFill>
          </a:ln>
        </p:spPr>
        <p:txBody>
          <a:bodyPr wrap="square">
            <a:spAutoFit/>
          </a:bodyPr>
          <a:lstStyle/>
          <a:p>
            <a:r>
              <a:rPr lang="en-US" sz="2400" dirty="0"/>
              <a:t>Step 3: Refreeze—The new systems and behaviors are cemented into place. Support mechanisms like reward systems and reinforced cultural values can help accomplish this.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17751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1" y="651996"/>
            <a:ext cx="12191999"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Jeff Hiatt, founder of the change management consultancy and training organization </a:t>
            </a:r>
            <a:r>
              <a:rPr lang="en-US" sz="2400" dirty="0" err="1"/>
              <a:t>Prosci</a:t>
            </a:r>
            <a:r>
              <a:rPr lang="en-US" sz="2400" dirty="0"/>
              <a:t>, developed a model that can be a useful tool in understanding and facilitating the five outcomes that individuals need to achieve in order to make change “stick.”</a:t>
            </a:r>
          </a:p>
        </p:txBody>
      </p:sp>
      <p:sp>
        <p:nvSpPr>
          <p:cNvPr id="12" name="Rectangle 11"/>
          <p:cNvSpPr/>
          <p:nvPr/>
        </p:nvSpPr>
        <p:spPr>
          <a:xfrm>
            <a:off x="0" y="2997228"/>
            <a:ext cx="5537200" cy="461665"/>
          </a:xfrm>
          <a:prstGeom prst="rect">
            <a:avLst/>
          </a:prstGeom>
          <a:noFill/>
          <a:ln>
            <a:solidFill>
              <a:schemeClr val="tx1"/>
            </a:solidFill>
          </a:ln>
        </p:spPr>
        <p:txBody>
          <a:bodyPr wrap="square">
            <a:spAutoFit/>
          </a:bodyPr>
          <a:lstStyle/>
          <a:p>
            <a:r>
              <a:rPr lang="en-US" sz="2400" dirty="0"/>
              <a:t>Awareness of the reasons/need for change</a:t>
            </a:r>
          </a:p>
        </p:txBody>
      </p:sp>
      <p:sp>
        <p:nvSpPr>
          <p:cNvPr id="15" name="Rectangle 14"/>
          <p:cNvSpPr/>
          <p:nvPr/>
        </p:nvSpPr>
        <p:spPr>
          <a:xfrm>
            <a:off x="0" y="3620979"/>
            <a:ext cx="5537200" cy="461665"/>
          </a:xfrm>
          <a:prstGeom prst="rect">
            <a:avLst/>
          </a:prstGeom>
          <a:noFill/>
          <a:ln>
            <a:solidFill>
              <a:schemeClr val="tx1"/>
            </a:solidFill>
          </a:ln>
        </p:spPr>
        <p:txBody>
          <a:bodyPr wrap="square">
            <a:spAutoFit/>
          </a:bodyPr>
          <a:lstStyle/>
          <a:p>
            <a:r>
              <a:rPr lang="en-US" sz="2400" dirty="0"/>
              <a:t>Desire to participate in the change</a:t>
            </a:r>
          </a:p>
        </p:txBody>
      </p:sp>
      <p:sp>
        <p:nvSpPr>
          <p:cNvPr id="17" name="Rectangle 16"/>
          <p:cNvSpPr/>
          <p:nvPr/>
        </p:nvSpPr>
        <p:spPr>
          <a:xfrm>
            <a:off x="0" y="4643169"/>
            <a:ext cx="5537200" cy="461665"/>
          </a:xfrm>
          <a:prstGeom prst="rect">
            <a:avLst/>
          </a:prstGeom>
          <a:noFill/>
          <a:ln>
            <a:solidFill>
              <a:schemeClr val="tx1"/>
            </a:solidFill>
          </a:ln>
        </p:spPr>
        <p:txBody>
          <a:bodyPr wrap="square">
            <a:spAutoFit/>
          </a:bodyPr>
          <a:lstStyle/>
          <a:p>
            <a:r>
              <a:rPr lang="en-US" sz="2400" dirty="0"/>
              <a:t>Knowledge about how to change</a:t>
            </a:r>
          </a:p>
        </p:txBody>
      </p:sp>
      <p:sp>
        <p:nvSpPr>
          <p:cNvPr id="18" name="Rectangle 17"/>
          <p:cNvSpPr/>
          <p:nvPr/>
        </p:nvSpPr>
        <p:spPr>
          <a:xfrm>
            <a:off x="0" y="5516286"/>
            <a:ext cx="5537200" cy="461665"/>
          </a:xfrm>
          <a:prstGeom prst="rect">
            <a:avLst/>
          </a:prstGeom>
          <a:noFill/>
          <a:ln>
            <a:solidFill>
              <a:schemeClr val="tx1"/>
            </a:solidFill>
          </a:ln>
        </p:spPr>
        <p:txBody>
          <a:bodyPr wrap="square">
            <a:spAutoFit/>
          </a:bodyPr>
          <a:lstStyle/>
          <a:p>
            <a:r>
              <a:rPr lang="en-US" sz="2400" dirty="0"/>
              <a:t>Reinforcement of the change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72320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807220" y="2724346"/>
            <a:ext cx="6008248" cy="52322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ACMP’s Standard Change Management</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37493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651996"/>
            <a:ext cx="12192000" cy="461665"/>
          </a:xfrm>
          <a:prstGeom prst="rect">
            <a:avLst/>
          </a:prstGeom>
          <a:solidFill>
            <a:schemeClr val="accent5">
              <a:lumMod val="50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Communicating Change</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a:t>
            </a:r>
          </a:p>
        </p:txBody>
      </p:sp>
      <p:sp>
        <p:nvSpPr>
          <p:cNvPr id="12" name="Rectangle 11"/>
          <p:cNvSpPr/>
          <p:nvPr/>
        </p:nvSpPr>
        <p:spPr>
          <a:xfrm>
            <a:off x="0" y="2997228"/>
            <a:ext cx="5984240" cy="2308324"/>
          </a:xfrm>
          <a:prstGeom prst="rect">
            <a:avLst/>
          </a:prstGeom>
          <a:noFill/>
          <a:ln>
            <a:solidFill>
              <a:schemeClr val="tx1"/>
            </a:solidFill>
          </a:ln>
        </p:spPr>
        <p:txBody>
          <a:bodyPr wrap="square">
            <a:spAutoFit/>
          </a:bodyPr>
          <a:lstStyle/>
          <a:p>
            <a:r>
              <a:rPr lang="en-US" sz="2400" dirty="0"/>
              <a:t>The rest of this chapter outlines four change management concepts to build into your project communications. These concepts are drawn from the change management models described above, as well as the ACMP’s Standard for Change Management.</a:t>
            </a:r>
          </a:p>
        </p:txBody>
      </p:sp>
      <p:sp>
        <p:nvSpPr>
          <p:cNvPr id="9" name="Rectangle 8"/>
          <p:cNvSpPr/>
          <p:nvPr/>
        </p:nvSpPr>
        <p:spPr>
          <a:xfrm>
            <a:off x="2090783" y="0"/>
            <a:ext cx="6872587"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t>Integrate change management into a project through communications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15489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1" y="651996"/>
            <a:ext cx="12191999" cy="461665"/>
          </a:xfrm>
          <a:prstGeom prst="rect">
            <a:avLst/>
          </a:prstGeom>
          <a:solidFill>
            <a:schemeClr val="accent5">
              <a:lumMod val="50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ACMP’s Standard Change </a:t>
            </a:r>
            <a:r>
              <a:rPr lang="en-US" sz="2400" b="1" dirty="0" smtClean="0">
                <a:solidFill>
                  <a:schemeClr val="bg1"/>
                </a:solidFill>
                <a:effectLst>
                  <a:outerShdw blurRad="38100" dist="38100" dir="2700000" algn="tl">
                    <a:srgbClr val="000000">
                      <a:alpha val="43137"/>
                    </a:srgbClr>
                  </a:outerShdw>
                </a:effectLst>
              </a:rPr>
              <a:t>Management</a:t>
            </a:r>
            <a:endParaRPr lang="en-US" sz="2400" b="1" dirty="0">
              <a:solidFill>
                <a:schemeClr val="bg1"/>
              </a:solidFill>
              <a:effectLst>
                <a:outerShdw blurRad="38100" dist="38100" dir="2700000" algn="tl">
                  <a:srgbClr val="000000">
                    <a:alpha val="43137"/>
                  </a:srgbClr>
                </a:outerShdw>
              </a:effectLst>
            </a:endParaRPr>
          </a:p>
        </p:txBody>
      </p:sp>
      <p:sp>
        <p:nvSpPr>
          <p:cNvPr id="16" name="Rectangle 15"/>
          <p:cNvSpPr/>
          <p:nvPr/>
        </p:nvSpPr>
        <p:spPr>
          <a:xfrm>
            <a:off x="0" y="1266025"/>
            <a:ext cx="11308080" cy="1938992"/>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 which we have addressed throughout this book. The rest of this chapter outlines four change management concepts to build into your project communications. These concepts are drawn from the change management models described above, as well as the ACMP’s Standard for</a:t>
            </a:r>
          </a:p>
        </p:txBody>
      </p:sp>
      <p:sp>
        <p:nvSpPr>
          <p:cNvPr id="12" name="Rectangle 11"/>
          <p:cNvSpPr/>
          <p:nvPr/>
        </p:nvSpPr>
        <p:spPr>
          <a:xfrm>
            <a:off x="-1" y="3299279"/>
            <a:ext cx="2969443" cy="461665"/>
          </a:xfrm>
          <a:prstGeom prst="rect">
            <a:avLst/>
          </a:prstGeom>
          <a:noFill/>
          <a:ln>
            <a:solidFill>
              <a:schemeClr val="accent1"/>
            </a:solidFill>
          </a:ln>
        </p:spPr>
        <p:txBody>
          <a:bodyPr wrap="square">
            <a:spAutoFit/>
          </a:bodyPr>
          <a:lstStyle/>
          <a:p>
            <a:r>
              <a:rPr lang="en-US" sz="2400" dirty="0"/>
              <a:t>The need for </a:t>
            </a:r>
            <a:r>
              <a:rPr lang="en-US" sz="2400" dirty="0" smtClean="0"/>
              <a:t>change</a:t>
            </a:r>
            <a:endParaRPr lang="en-US" sz="2400" dirty="0"/>
          </a:p>
        </p:txBody>
      </p:sp>
      <p:sp>
        <p:nvSpPr>
          <p:cNvPr id="6" name="Rectangle 5"/>
          <p:cNvSpPr/>
          <p:nvPr/>
        </p:nvSpPr>
        <p:spPr>
          <a:xfrm>
            <a:off x="-1" y="3884962"/>
            <a:ext cx="5326144" cy="461665"/>
          </a:xfrm>
          <a:prstGeom prst="rect">
            <a:avLst/>
          </a:prstGeom>
          <a:noFill/>
          <a:ln>
            <a:solidFill>
              <a:schemeClr val="accent1"/>
            </a:solidFill>
          </a:ln>
        </p:spPr>
        <p:txBody>
          <a:bodyPr wrap="square">
            <a:spAutoFit/>
          </a:bodyPr>
          <a:lstStyle/>
          <a:p>
            <a:r>
              <a:rPr lang="en-US" sz="2400" dirty="0"/>
              <a:t>The effect of the change on stakeholders</a:t>
            </a:r>
          </a:p>
        </p:txBody>
      </p:sp>
      <p:sp>
        <p:nvSpPr>
          <p:cNvPr id="7" name="Rectangle 6"/>
          <p:cNvSpPr/>
          <p:nvPr/>
        </p:nvSpPr>
        <p:spPr>
          <a:xfrm>
            <a:off x="-1" y="4440889"/>
            <a:ext cx="5305720" cy="461665"/>
          </a:xfrm>
          <a:prstGeom prst="rect">
            <a:avLst/>
          </a:prstGeom>
          <a:noFill/>
          <a:ln>
            <a:solidFill>
              <a:schemeClr val="accent1"/>
            </a:solidFill>
          </a:ln>
        </p:spPr>
        <p:txBody>
          <a:bodyPr wrap="square">
            <a:spAutoFit/>
          </a:bodyPr>
          <a:lstStyle/>
          <a:p>
            <a:r>
              <a:rPr lang="en-US" sz="2400" dirty="0"/>
              <a:t>Stakeholder support through the change</a:t>
            </a:r>
          </a:p>
        </p:txBody>
      </p:sp>
      <p:sp>
        <p:nvSpPr>
          <p:cNvPr id="8" name="Rectangle 7"/>
          <p:cNvSpPr/>
          <p:nvPr/>
        </p:nvSpPr>
        <p:spPr>
          <a:xfrm>
            <a:off x="-2" y="5026572"/>
            <a:ext cx="2969443" cy="461665"/>
          </a:xfrm>
          <a:prstGeom prst="rect">
            <a:avLst/>
          </a:prstGeom>
          <a:noFill/>
          <a:ln>
            <a:solidFill>
              <a:schemeClr val="accent1"/>
            </a:solidFill>
          </a:ln>
        </p:spPr>
        <p:txBody>
          <a:bodyPr wrap="square">
            <a:spAutoFit/>
          </a:bodyPr>
          <a:lstStyle/>
          <a:p>
            <a:r>
              <a:rPr lang="en-US" sz="2400" dirty="0"/>
              <a:t>Change reinforcement</a:t>
            </a:r>
          </a:p>
        </p:txBody>
      </p:sp>
      <p:sp>
        <p:nvSpPr>
          <p:cNvPr id="10" name="Rectangle 9"/>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1219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6" grpId="0" animBg="1"/>
      <p:bldP spid="7" grpId="0" animBg="1"/>
      <p:bldP spid="8"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352931"/>
            <a:ext cx="9285402" cy="1569660"/>
          </a:xfrm>
          <a:prstGeom prst="rect">
            <a:avLst/>
          </a:prstGeom>
          <a:noFill/>
          <a:ln>
            <a:solidFill>
              <a:schemeClr val="tx1"/>
            </a:solidFill>
          </a:ln>
        </p:spPr>
        <p:txBody>
          <a:bodyPr wrap="square">
            <a:spAutoFit/>
          </a:bodyPr>
          <a:lstStyle/>
          <a:p>
            <a:r>
              <a:rPr lang="en-US" sz="2400" dirty="0"/>
              <a:t>Employees want to know that the change is coming and why it’s happening. This includes explaining why the change is necessary, how it is tied to the organization’s overall strategy, and what the risks are of not changing.</a:t>
            </a:r>
          </a:p>
        </p:txBody>
      </p:sp>
      <p:sp>
        <p:nvSpPr>
          <p:cNvPr id="12" name="Rectangle 11"/>
          <p:cNvSpPr/>
          <p:nvPr/>
        </p:nvSpPr>
        <p:spPr>
          <a:xfrm>
            <a:off x="0" y="505433"/>
            <a:ext cx="12191999" cy="461665"/>
          </a:xfrm>
          <a:prstGeom prst="rect">
            <a:avLst/>
          </a:prstGeom>
          <a:solidFill>
            <a:schemeClr val="accent3">
              <a:lumMod val="40000"/>
              <a:lumOff val="60000"/>
            </a:schemeClr>
          </a:solidFill>
          <a:ln>
            <a:solidFill>
              <a:schemeClr val="tx1"/>
            </a:solidFill>
          </a:ln>
        </p:spPr>
        <p:txBody>
          <a:bodyPr wrap="square">
            <a:spAutoFit/>
          </a:bodyPr>
          <a:lstStyle/>
          <a:p>
            <a:pPr algn="ctr"/>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6184"/>
            <a:ext cx="6636470" cy="3046988"/>
          </a:xfrm>
          <a:prstGeom prst="rect">
            <a:avLst/>
          </a:prstGeom>
          <a:noFill/>
          <a:ln>
            <a:solidFill>
              <a:schemeClr val="tx1"/>
            </a:solidFill>
          </a:ln>
        </p:spPr>
        <p:txBody>
          <a:bodyPr wrap="square">
            <a:spAutoFit/>
          </a:bodyPr>
          <a:lstStyle/>
          <a:p>
            <a:r>
              <a:rPr lang="en-US" sz="2400" dirty="0"/>
              <a:t>Communications about the need for change should start early in the project life cycle, and should clearly express the rationale for the project and relate it to the organization’s goals and/or purpose. Much of this information can often be found in project documents like the project charter and business case, as well as organizational information like mission, vision, and/or values statements.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63722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352931"/>
            <a:ext cx="6381946"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Communication should contain these principles: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12192000" cy="461665"/>
          </a:xfrm>
          <a:prstGeom prst="rect">
            <a:avLst/>
          </a:prstGeom>
          <a:solidFill>
            <a:schemeClr val="accent3">
              <a:lumMod val="40000"/>
              <a:lumOff val="60000"/>
            </a:schemeClr>
          </a:solidFill>
          <a:ln>
            <a:solidFill>
              <a:schemeClr val="tx1"/>
            </a:solidFill>
          </a:ln>
        </p:spPr>
        <p:txBody>
          <a:bodyPr wrap="square">
            <a:spAutoFit/>
          </a:bodyPr>
          <a:lstStyle/>
          <a:p>
            <a:pPr algn="ctr"/>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102266"/>
            <a:ext cx="5445760" cy="461665"/>
          </a:xfrm>
          <a:prstGeom prst="rect">
            <a:avLst/>
          </a:prstGeom>
          <a:noFill/>
          <a:ln>
            <a:solidFill>
              <a:schemeClr val="tx1"/>
            </a:solidFill>
          </a:ln>
        </p:spPr>
        <p:txBody>
          <a:bodyPr wrap="square">
            <a:spAutoFit/>
          </a:bodyPr>
          <a:lstStyle/>
          <a:p>
            <a:r>
              <a:rPr lang="en-US" sz="2400" dirty="0"/>
              <a:t>Address the need for the new change</a:t>
            </a:r>
          </a:p>
        </p:txBody>
      </p:sp>
      <p:sp>
        <p:nvSpPr>
          <p:cNvPr id="6" name="Rectangle 5"/>
          <p:cNvSpPr/>
          <p:nvPr/>
        </p:nvSpPr>
        <p:spPr>
          <a:xfrm>
            <a:off x="0" y="2979220"/>
            <a:ext cx="7620000" cy="830997"/>
          </a:xfrm>
          <a:prstGeom prst="rect">
            <a:avLst/>
          </a:prstGeom>
          <a:noFill/>
          <a:ln>
            <a:solidFill>
              <a:schemeClr val="tx1"/>
            </a:solidFill>
          </a:ln>
        </p:spPr>
        <p:txBody>
          <a:bodyPr wrap="square">
            <a:spAutoFit/>
          </a:bodyPr>
          <a:lstStyle/>
          <a:p>
            <a:r>
              <a:rPr lang="en-US" sz="2400" dirty="0"/>
              <a:t>Address the benefits of the new change and how it aligns with organizational goals</a:t>
            </a:r>
          </a:p>
        </p:txBody>
      </p:sp>
      <p:sp>
        <p:nvSpPr>
          <p:cNvPr id="7" name="Rectangle 6"/>
          <p:cNvSpPr/>
          <p:nvPr/>
        </p:nvSpPr>
        <p:spPr>
          <a:xfrm>
            <a:off x="0" y="4038280"/>
            <a:ext cx="6381946" cy="1938992"/>
          </a:xfrm>
          <a:prstGeom prst="rect">
            <a:avLst/>
          </a:prstGeom>
          <a:no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27480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0317" y="505433"/>
            <a:ext cx="3288384" cy="3630545"/>
          </a:xfrm>
          <a:prstGeom prst="rect">
            <a:avLst/>
          </a:prstGeom>
          <a:solidFill>
            <a:schemeClr val="bg2">
              <a:lumMod val="90000"/>
            </a:schemeClr>
          </a:solidFill>
        </p:spPr>
      </p:pic>
      <p:sp>
        <p:nvSpPr>
          <p:cNvPr id="16" name="Rectangle 15"/>
          <p:cNvSpPr/>
          <p:nvPr/>
        </p:nvSpPr>
        <p:spPr>
          <a:xfrm>
            <a:off x="0" y="1011825"/>
            <a:ext cx="5466080" cy="830997"/>
          </a:xfrm>
          <a:prstGeom prst="rect">
            <a:avLst/>
          </a:prstGeom>
          <a:solidFill>
            <a:schemeClr val="accent1">
              <a:lumMod val="7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Communication should contain these principles: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12191999" cy="461665"/>
          </a:xfrm>
          <a:prstGeom prst="rect">
            <a:avLst/>
          </a:prstGeom>
          <a:solidFill>
            <a:schemeClr val="bg2">
              <a:lumMod val="90000"/>
            </a:schemeClr>
          </a:solidFill>
          <a:ln>
            <a:solidFill>
              <a:schemeClr val="tx1"/>
            </a:solidFill>
          </a:ln>
        </p:spPr>
        <p:txBody>
          <a:bodyPr wrap="square">
            <a:spAutoFit/>
          </a:bodyPr>
          <a:lstStyle/>
          <a:p>
            <a:pPr algn="ctr"/>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7" name="Rectangle 6"/>
          <p:cNvSpPr/>
          <p:nvPr/>
        </p:nvSpPr>
        <p:spPr>
          <a:xfrm>
            <a:off x="-10198" y="1971669"/>
            <a:ext cx="7394262" cy="1569660"/>
          </a:xfrm>
          <a:prstGeom prst="rect">
            <a:avLst/>
          </a:prstGeom>
          <a:no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sp>
        <p:nvSpPr>
          <p:cNvPr id="8" name="Rectangle 7"/>
          <p:cNvSpPr/>
          <p:nvPr/>
        </p:nvSpPr>
        <p:spPr>
          <a:xfrm>
            <a:off x="0" y="3670177"/>
            <a:ext cx="7382758" cy="2677656"/>
          </a:xfrm>
          <a:prstGeom prst="rect">
            <a:avLst/>
          </a:prstGeom>
          <a:noFill/>
          <a:ln>
            <a:solidFill>
              <a:schemeClr val="tx1"/>
            </a:solidFill>
          </a:ln>
        </p:spPr>
        <p:txBody>
          <a:bodyPr wrap="square">
            <a:spAutoFit/>
          </a:bodyPr>
          <a:lstStyle/>
          <a:p>
            <a:r>
              <a:rPr lang="en-US" sz="2400" dirty="0"/>
              <a:t>A message from the chief financial officer could underscore the importance of the change and express a strong commitment to providing support to all employees affected by it. Supportive messages from immediate supervisors of directly impacted employees can also model a demonstrated need for and commitment to the change.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74905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7"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1" y="505433"/>
            <a:ext cx="12191999" cy="461665"/>
          </a:xfrm>
          <a:prstGeom prst="rect">
            <a:avLst/>
          </a:prstGeom>
          <a:solidFill>
            <a:schemeClr val="accent3">
              <a:lumMod val="40000"/>
              <a:lumOff val="60000"/>
            </a:schemeClr>
          </a:solidFill>
          <a:ln>
            <a:solidFill>
              <a:schemeClr val="tx1"/>
            </a:solidFill>
          </a:ln>
        </p:spPr>
        <p:txBody>
          <a:bodyPr wrap="square">
            <a:spAutoFit/>
          </a:bodyPr>
          <a:lstStyle/>
          <a:p>
            <a:pPr algn="ctr"/>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6353666" cy="1200329"/>
          </a:xfrm>
          <a:prstGeom prst="rect">
            <a:avLst/>
          </a:prstGeom>
          <a:noFill/>
          <a:ln>
            <a:solidFill>
              <a:schemeClr val="tx1"/>
            </a:solidFill>
          </a:ln>
        </p:spPr>
        <p:txBody>
          <a:bodyPr wrap="square">
            <a:spAutoFit/>
          </a:bodyPr>
          <a:lstStyle/>
          <a:p>
            <a:r>
              <a:rPr lang="en-US" sz="2400" dirty="0"/>
              <a:t>Communications about what to expect should also begin early in the project life cycle and continue throughout. </a:t>
            </a:r>
          </a:p>
        </p:txBody>
      </p:sp>
      <p:sp>
        <p:nvSpPr>
          <p:cNvPr id="7" name="Rectangle 6"/>
          <p:cNvSpPr/>
          <p:nvPr/>
        </p:nvSpPr>
        <p:spPr>
          <a:xfrm>
            <a:off x="0" y="4717010"/>
            <a:ext cx="6353666" cy="1200329"/>
          </a:xfrm>
          <a:prstGeom prst="rect">
            <a:avLst/>
          </a:prstGeom>
          <a:noFill/>
          <a:ln>
            <a:solidFill>
              <a:schemeClr val="tx1"/>
            </a:solidFill>
          </a:ln>
        </p:spPr>
        <p:txBody>
          <a:bodyPr wrap="square">
            <a:spAutoFit/>
          </a:bodyPr>
          <a:lstStyle/>
          <a:p>
            <a:r>
              <a:rPr lang="en-US" sz="2400" dirty="0"/>
              <a:t>Don’t expect to know and be able to share every aspect of this information up front; tell stakeholders what you can, when you can. </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864384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12192000" cy="461665"/>
          </a:xfrm>
          <a:prstGeom prst="rect">
            <a:avLst/>
          </a:prstGeom>
          <a:solidFill>
            <a:schemeClr val="bg2">
              <a:lumMod val="90000"/>
            </a:schemeClr>
          </a:solidFill>
          <a:ln>
            <a:solidFill>
              <a:schemeClr val="tx1"/>
            </a:solidFill>
          </a:ln>
        </p:spPr>
        <p:txBody>
          <a:bodyPr wrap="square">
            <a:spAutoFit/>
          </a:bodyPr>
          <a:lstStyle/>
          <a:p>
            <a:pPr algn="ctr"/>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626959"/>
            <a:ext cx="7394262" cy="1200329"/>
          </a:xfrm>
          <a:prstGeom prst="rect">
            <a:avLst/>
          </a:prstGeom>
          <a:noFill/>
          <a:ln>
            <a:solidFill>
              <a:schemeClr val="tx1"/>
            </a:solidFill>
          </a:ln>
        </p:spPr>
        <p:txBody>
          <a:bodyPr wrap="square">
            <a:spAutoFit/>
          </a:bodyPr>
          <a:lstStyle/>
          <a:p>
            <a:r>
              <a:rPr lang="en-US" sz="2400" dirty="0"/>
              <a:t>Don’t wait until every detail is finalized before you begin communicating, or stakeholders will begin to speculate on their own.</a:t>
            </a:r>
          </a:p>
        </p:txBody>
      </p:sp>
      <p:sp>
        <p:nvSpPr>
          <p:cNvPr id="7" name="Rectangle 6"/>
          <p:cNvSpPr/>
          <p:nvPr/>
        </p:nvSpPr>
        <p:spPr>
          <a:xfrm>
            <a:off x="0" y="4017288"/>
            <a:ext cx="7394262" cy="1200329"/>
          </a:xfrm>
          <a:prstGeom prst="rect">
            <a:avLst/>
          </a:prstGeom>
          <a:noFill/>
          <a:ln>
            <a:solidFill>
              <a:schemeClr val="tx1"/>
            </a:solidFill>
          </a:ln>
        </p:spPr>
        <p:txBody>
          <a:bodyPr wrap="square">
            <a:spAutoFit/>
          </a:bodyPr>
          <a:lstStyle/>
          <a:p>
            <a:r>
              <a:rPr lang="en-US" sz="2400" dirty="0"/>
              <a:t>Address any anticipated risks and uncertainties. If the new software will eliminate redundancies or create efficiencies, be clear about any impact on employee jobs.</a:t>
            </a:r>
          </a:p>
        </p:txBody>
      </p:sp>
      <p:sp>
        <p:nvSpPr>
          <p:cNvPr id="8" name="Rectangle 7"/>
          <p:cNvSpPr/>
          <p:nvPr/>
        </p:nvSpPr>
        <p:spPr>
          <a:xfrm>
            <a:off x="0" y="5407618"/>
            <a:ext cx="7394262" cy="461665"/>
          </a:xfrm>
          <a:prstGeom prst="rect">
            <a:avLst/>
          </a:prstGeom>
          <a:noFill/>
          <a:ln>
            <a:solidFill>
              <a:schemeClr val="tx1"/>
            </a:solidFill>
          </a:ln>
        </p:spPr>
        <p:txBody>
          <a:bodyPr wrap="square">
            <a:spAutoFit/>
          </a:bodyPr>
          <a:lstStyle/>
          <a:p>
            <a:r>
              <a:rPr lang="en-US" sz="2400" dirty="0"/>
              <a:t>Clearly outline expectations.</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08098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458670" y="6519446"/>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281811"/>
            <a:ext cx="12192000" cy="1569660"/>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r>
              <a:rPr lang="en-US" sz="2400" b="1" dirty="0" smtClean="0">
                <a:solidFill>
                  <a:schemeClr val="bg1"/>
                </a:solidFill>
                <a:effectLst>
                  <a:outerShdw blurRad="38100" dist="38100" dir="2700000" algn="tl">
                    <a:srgbClr val="000000">
                      <a:alpha val="43137"/>
                    </a:srgbClr>
                  </a:outerShdw>
                </a:effectLst>
              </a:rPr>
              <a:t>.</a:t>
            </a:r>
          </a:p>
          <a:p>
            <a:pPr algn="ctr"/>
            <a:r>
              <a:rPr lang="en-US" sz="2400" b="1" dirty="0">
                <a:solidFill>
                  <a:schemeClr val="bg1"/>
                </a:solidFill>
                <a:effectLst>
                  <a:outerShdw blurRad="38100" dist="38100" dir="2700000" algn="tl">
                    <a:srgbClr val="000000">
                      <a:alpha val="43137"/>
                    </a:srgbClr>
                  </a:outerShdw>
                </a:effectLst>
              </a:rPr>
              <a:t>you could use communications to</a:t>
            </a:r>
            <a:r>
              <a:rPr lang="en-US" sz="2400" b="1" dirty="0" smtClean="0">
                <a:solidFill>
                  <a:schemeClr val="bg1"/>
                </a:solidFill>
                <a:effectLst>
                  <a:outerShdw blurRad="38100" dist="38100" dir="2700000" algn="tl">
                    <a:srgbClr val="000000">
                      <a:alpha val="43137"/>
                    </a:srgbClr>
                  </a:outerShdw>
                </a:effectLst>
              </a:rPr>
              <a:t>: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1" y="505433"/>
            <a:ext cx="12191999" cy="461665"/>
          </a:xfrm>
          <a:prstGeom prst="rect">
            <a:avLst/>
          </a:prstGeom>
          <a:solidFill>
            <a:schemeClr val="bg2">
              <a:lumMod val="90000"/>
            </a:schemeClr>
          </a:solidFill>
          <a:ln>
            <a:solidFill>
              <a:schemeClr val="tx1"/>
            </a:solidFill>
          </a:ln>
        </p:spPr>
        <p:txBody>
          <a:bodyPr wrap="square">
            <a:spAutoFit/>
          </a:bodyPr>
          <a:lstStyle/>
          <a:p>
            <a:pPr algn="ctr"/>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1" y="2952079"/>
            <a:ext cx="7273901" cy="1200329"/>
          </a:xfrm>
          <a:prstGeom prst="rect">
            <a:avLst/>
          </a:prstGeom>
          <a:noFill/>
          <a:ln>
            <a:solidFill>
              <a:schemeClr val="tx1"/>
            </a:solidFill>
          </a:ln>
        </p:spPr>
        <p:txBody>
          <a:bodyPr wrap="square">
            <a:spAutoFit/>
          </a:bodyPr>
          <a:lstStyle/>
          <a:p>
            <a:r>
              <a:rPr lang="en-US" sz="2400" dirty="0"/>
              <a:t>Provide multiple educational tactics to suit employees’ different learning styles and give them a sense of control over how they will develop their knowledge. </a:t>
            </a:r>
          </a:p>
        </p:txBody>
      </p:sp>
      <p:sp>
        <p:nvSpPr>
          <p:cNvPr id="7" name="Rectangle 6"/>
          <p:cNvSpPr/>
          <p:nvPr/>
        </p:nvSpPr>
        <p:spPr>
          <a:xfrm>
            <a:off x="-1" y="4317831"/>
            <a:ext cx="7273901" cy="1938992"/>
          </a:xfrm>
          <a:prstGeom prst="rect">
            <a:avLst/>
          </a:prstGeom>
          <a:noFill/>
          <a:ln>
            <a:solidFill>
              <a:schemeClr val="tx1"/>
            </a:solidFill>
          </a:ln>
        </p:spPr>
        <p:txBody>
          <a:bodyPr wrap="square">
            <a:spAutoFit/>
          </a:bodyPr>
          <a:lstStyle/>
          <a:p>
            <a:r>
              <a:rPr lang="en-US" sz="2400" dirty="0"/>
              <a:t>Formal training sessions can walk employees through the new changes.</a:t>
            </a:r>
          </a:p>
          <a:p>
            <a:r>
              <a:rPr lang="en-US" sz="2400" dirty="0"/>
              <a:t>so that they can see how it works and practice using it. Follow-up videos and/or written documentation can reinforce the individual steps required.</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22612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281811"/>
            <a:ext cx="12192000" cy="1569660"/>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r>
              <a:rPr lang="en-US" sz="2400" b="1" dirty="0" smtClean="0">
                <a:solidFill>
                  <a:schemeClr val="bg1"/>
                </a:solidFill>
                <a:effectLst>
                  <a:outerShdw blurRad="38100" dist="38100" dir="2700000" algn="tl">
                    <a:srgbClr val="000000">
                      <a:alpha val="43137"/>
                    </a:srgbClr>
                  </a:outerShdw>
                </a:effectLst>
              </a:rPr>
              <a:t>.</a:t>
            </a:r>
          </a:p>
          <a:p>
            <a:pPr algn="ctr"/>
            <a:r>
              <a:rPr lang="en-US" sz="2400" b="1" dirty="0">
                <a:solidFill>
                  <a:schemeClr val="bg1"/>
                </a:solidFill>
                <a:effectLst>
                  <a:outerShdw blurRad="38100" dist="38100" dir="2700000" algn="tl">
                    <a:srgbClr val="000000">
                      <a:alpha val="43137"/>
                    </a:srgbClr>
                  </a:outerShdw>
                </a:effectLst>
              </a:rPr>
              <a:t>you could use communications to</a:t>
            </a:r>
            <a:r>
              <a:rPr lang="en-US" sz="2400" b="1" dirty="0" smtClean="0">
                <a:solidFill>
                  <a:schemeClr val="bg1"/>
                </a:solidFill>
                <a:effectLst>
                  <a:outerShdw blurRad="38100" dist="38100" dir="2700000" algn="tl">
                    <a:srgbClr val="000000">
                      <a:alpha val="43137"/>
                    </a:srgbClr>
                  </a:outerShdw>
                </a:effectLst>
              </a:rPr>
              <a:t>: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1" y="505433"/>
            <a:ext cx="12191999" cy="461665"/>
          </a:xfrm>
          <a:prstGeom prst="rect">
            <a:avLst/>
          </a:prstGeom>
          <a:solidFill>
            <a:schemeClr val="bg2">
              <a:lumMod val="90000"/>
            </a:schemeClr>
          </a:solidFill>
          <a:ln>
            <a:solidFill>
              <a:schemeClr val="tx1"/>
            </a:solidFill>
          </a:ln>
        </p:spPr>
        <p:txBody>
          <a:bodyPr wrap="square">
            <a:spAutoFit/>
          </a:bodyPr>
          <a:lstStyle/>
          <a:p>
            <a:pPr algn="ctr"/>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963731"/>
            <a:ext cx="7863840" cy="1938992"/>
          </a:xfrm>
          <a:prstGeom prst="rect">
            <a:avLst/>
          </a:prstGeom>
          <a:noFill/>
          <a:ln>
            <a:solidFill>
              <a:schemeClr val="tx1"/>
            </a:solidFill>
          </a:ln>
        </p:spPr>
        <p:txBody>
          <a:bodyPr wrap="square">
            <a:spAutoFit/>
          </a:bodyPr>
          <a:lstStyle/>
          <a:p>
            <a:r>
              <a:rPr lang="en-US" sz="2400" dirty="0"/>
              <a:t>An intranet forum can provide a place for users to ask questions and project team members to share tips and best practices. Challenge yourself to use the rule of seven by communicating a number of options for employees to learn, and then reinforce their learning.</a:t>
            </a:r>
          </a:p>
        </p:txBody>
      </p:sp>
      <p:sp>
        <p:nvSpPr>
          <p:cNvPr id="7" name="Rectangle 6"/>
          <p:cNvSpPr/>
          <p:nvPr/>
        </p:nvSpPr>
        <p:spPr>
          <a:xfrm>
            <a:off x="0" y="5049067"/>
            <a:ext cx="7863840" cy="1200329"/>
          </a:xfrm>
          <a:prstGeom prst="rect">
            <a:avLst/>
          </a:prstGeom>
          <a:noFill/>
          <a:ln>
            <a:solidFill>
              <a:schemeClr val="tx1"/>
            </a:solidFill>
          </a:ln>
        </p:spPr>
        <p:txBody>
          <a:bodyPr wrap="square">
            <a:spAutoFit/>
          </a:bodyPr>
          <a:lstStyle/>
          <a:p>
            <a:r>
              <a:rPr lang="en-US" sz="2400" dirty="0"/>
              <a:t>Solicit and address feedback about the change. Follow up with employees to identify any pain points they may be experiencing with the new changes.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10727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6" name="Rectangle 15"/>
          <p:cNvSpPr/>
          <p:nvPr/>
        </p:nvSpPr>
        <p:spPr>
          <a:xfrm>
            <a:off x="0" y="1281811"/>
            <a:ext cx="12192000" cy="1200329"/>
          </a:xfrm>
          <a:prstGeom prst="rect">
            <a:avLst/>
          </a:prstGeom>
          <a:solidFill>
            <a:schemeClr val="accent3">
              <a:lumMod val="50000"/>
            </a:schemeClr>
          </a:solidFill>
          <a:ln>
            <a:solidFill>
              <a:schemeClr val="tx1"/>
            </a:solidFill>
          </a:ln>
        </p:spPr>
        <p:txBody>
          <a:bodyPr wrap="square">
            <a:spAutoFit/>
          </a:bodyPr>
          <a:lstStyle/>
          <a:p>
            <a:pPr algn="ctr"/>
            <a:r>
              <a:rPr lang="en-US" sz="2400" dirty="0">
                <a:solidFill>
                  <a:schemeClr val="bg1"/>
                </a:solidFill>
              </a:rPr>
              <a:t>Reinforcement means ensuring the change is sustained. Human beings tend to revert back to old habits and patterns, so it’s important to keep the change and its purpose in front of stakeholders even after the project itself is complete.</a:t>
            </a:r>
          </a:p>
        </p:txBody>
      </p:sp>
      <p:sp>
        <p:nvSpPr>
          <p:cNvPr id="12" name="Rectangle 11"/>
          <p:cNvSpPr/>
          <p:nvPr/>
        </p:nvSpPr>
        <p:spPr>
          <a:xfrm>
            <a:off x="-1" y="505433"/>
            <a:ext cx="12191999" cy="461665"/>
          </a:xfrm>
          <a:prstGeom prst="rect">
            <a:avLst/>
          </a:prstGeom>
          <a:solidFill>
            <a:schemeClr val="bg1">
              <a:lumMod val="85000"/>
            </a:schemeClr>
          </a:solidFill>
          <a:ln>
            <a:solidFill>
              <a:schemeClr val="tx1"/>
            </a:solidFill>
          </a:ln>
        </p:spPr>
        <p:txBody>
          <a:bodyPr wrap="square">
            <a:spAutoFit/>
          </a:bodyPr>
          <a:lstStyle/>
          <a:p>
            <a:pPr algn="ctr"/>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671527"/>
            <a:ext cx="5730240" cy="461665"/>
          </a:xfrm>
          <a:prstGeom prst="rect">
            <a:avLst/>
          </a:prstGeom>
          <a:solidFill>
            <a:srgbClr val="669BBC"/>
          </a:solidFill>
          <a:ln>
            <a:solidFill>
              <a:schemeClr val="tx1"/>
            </a:solidFill>
          </a:ln>
        </p:spPr>
        <p:txBody>
          <a:bodyPr wrap="square">
            <a:spAutoFit/>
          </a:bodyPr>
          <a:lstStyle/>
          <a:p>
            <a:r>
              <a:rPr lang="en-US" sz="2400" b="1" dirty="0">
                <a:solidFill>
                  <a:schemeClr val="bg1"/>
                </a:solidFill>
              </a:rPr>
              <a:t>Does change stop after ending the project?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22579"/>
            <a:ext cx="6132563" cy="2955709"/>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29633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0867" y="4976263"/>
            <a:ext cx="7405129" cy="1569660"/>
          </a:xfrm>
          <a:prstGeom prst="rect">
            <a:avLst/>
          </a:prstGeom>
          <a:noFill/>
          <a:ln>
            <a:solidFill>
              <a:schemeClr val="tx1"/>
            </a:solidFill>
          </a:ln>
        </p:spPr>
        <p:txBody>
          <a:bodyPr wrap="square">
            <a:spAutoFit/>
          </a:bodyPr>
          <a:lstStyle/>
          <a:p>
            <a:r>
              <a:rPr lang="en-US" sz="2400" dirty="0"/>
              <a:t>Once the project is completed, team members move on to another project and/or return to their functional roles. However, you can include ongoing communications in your project close-out process. </a:t>
            </a:r>
          </a:p>
        </p:txBody>
      </p:sp>
      <p:sp>
        <p:nvSpPr>
          <p:cNvPr id="12" name="Rectangle 11"/>
          <p:cNvSpPr/>
          <p:nvPr/>
        </p:nvSpPr>
        <p:spPr>
          <a:xfrm>
            <a:off x="-1" y="505433"/>
            <a:ext cx="12191999" cy="461665"/>
          </a:xfrm>
          <a:prstGeom prst="rect">
            <a:avLst/>
          </a:prstGeom>
          <a:solidFill>
            <a:schemeClr val="bg2">
              <a:lumMod val="90000"/>
            </a:schemeClr>
          </a:solidFill>
          <a:ln>
            <a:solidFill>
              <a:schemeClr val="tx1"/>
            </a:solidFill>
          </a:ln>
        </p:spPr>
        <p:txBody>
          <a:bodyPr wrap="square">
            <a:spAutoFit/>
          </a:bodyPr>
          <a:lstStyle/>
          <a:p>
            <a:pPr algn="ctr"/>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1103199"/>
            <a:ext cx="5692010" cy="461665"/>
          </a:xfrm>
          <a:prstGeom prst="rect">
            <a:avLst/>
          </a:prstGeom>
          <a:solidFill>
            <a:schemeClr val="tx2">
              <a:lumMod val="40000"/>
              <a:lumOff val="60000"/>
            </a:schemeClr>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1700965"/>
            <a:ext cx="6513922" cy="3046988"/>
          </a:xfrm>
          <a:prstGeom prst="rect">
            <a:avLst/>
          </a:prstGeom>
          <a:noFill/>
          <a:ln>
            <a:solidFill>
              <a:schemeClr val="tx1"/>
            </a:solidFill>
          </a:ln>
        </p:spPr>
        <p:txBody>
          <a:bodyPr wrap="square">
            <a:spAutoFit/>
          </a:bodyPr>
          <a:lstStyle/>
          <a:p>
            <a:r>
              <a:rPr lang="en-US" sz="2400" dirty="0"/>
              <a:t>Projects generally come to an end when the objectives of the project are achieved. Change management, however, continues after the end of the project to ensure that the outcomes are successfully adopted and integrated into the organization. It is an ongoing process to continue to influence stakeholders’ engagement with and ability to implement the change.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
        <p:nvSpPr>
          <p:cNvPr id="14" name="TextBox 13"/>
          <p:cNvSpPr txBox="1"/>
          <p:nvPr/>
        </p:nvSpPr>
        <p:spPr>
          <a:xfrm>
            <a:off x="-458670" y="6571438"/>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6255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9" grpId="0" animBg="1"/>
      <p:bldP spid="10"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7" y="200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12" name="Rectangle 11"/>
          <p:cNvSpPr/>
          <p:nvPr/>
        </p:nvSpPr>
        <p:spPr>
          <a:xfrm>
            <a:off x="-1" y="505433"/>
            <a:ext cx="12191999" cy="461665"/>
          </a:xfrm>
          <a:prstGeom prst="rect">
            <a:avLst/>
          </a:prstGeom>
          <a:solidFill>
            <a:schemeClr val="bg1">
              <a:lumMod val="85000"/>
            </a:schemeClr>
          </a:solidFill>
          <a:ln>
            <a:solidFill>
              <a:schemeClr val="tx1"/>
            </a:solidFill>
          </a:ln>
        </p:spPr>
        <p:txBody>
          <a:bodyPr wrap="square">
            <a:spAutoFit/>
          </a:bodyPr>
          <a:lstStyle/>
          <a:p>
            <a:pPr algn="ctr"/>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1" y="1171857"/>
            <a:ext cx="5631050" cy="461665"/>
          </a:xfrm>
          <a:prstGeom prst="rect">
            <a:avLst/>
          </a:prstGeom>
          <a:solidFill>
            <a:schemeClr val="accent1">
              <a:lumMod val="60000"/>
              <a:lumOff val="40000"/>
            </a:schemeClr>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136849" cy="1938992"/>
          </a:xfrm>
          <a:prstGeom prst="rect">
            <a:avLst/>
          </a:prstGeom>
          <a:noFill/>
          <a:ln>
            <a:solidFill>
              <a:schemeClr val="tx1"/>
            </a:solidFill>
          </a:ln>
        </p:spPr>
        <p:txBody>
          <a:bodyPr wrap="square">
            <a:spAutoFit/>
          </a:bodyPr>
          <a:lstStyle/>
          <a:p>
            <a:r>
              <a:rPr lang="en-US" sz="2400" dirty="0"/>
              <a:t>Recommend to the sponsor or other stakeholders who will manage the outcomes of the project that they continue communicating to keep stakeholders engaged and inhibit regression back to the former state. </a:t>
            </a:r>
          </a:p>
        </p:txBody>
      </p:sp>
      <p:sp>
        <p:nvSpPr>
          <p:cNvPr id="8" name="Rectangle 7"/>
          <p:cNvSpPr/>
          <p:nvPr/>
        </p:nvSpPr>
        <p:spPr>
          <a:xfrm>
            <a:off x="0" y="4246004"/>
            <a:ext cx="6136849" cy="1569660"/>
          </a:xfrm>
          <a:prstGeom prst="rect">
            <a:avLst/>
          </a:prstGeom>
          <a:noFill/>
          <a:ln>
            <a:solidFill>
              <a:schemeClr val="tx1"/>
            </a:solidFill>
          </a:ln>
        </p:spPr>
        <p:txBody>
          <a:bodyPr wrap="square">
            <a:spAutoFit/>
          </a:bodyPr>
          <a:lstStyle/>
          <a:p>
            <a:r>
              <a:rPr lang="en-US" sz="2400" dirty="0"/>
              <a:t>You can even provide recommendations of what those communications should look like and include a transition management plan in your project.</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20722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extLst>
      <p:ext uri="{BB962C8B-B14F-4D97-AF65-F5344CB8AC3E}">
        <p14:creationId xmlns:p14="http://schemas.microsoft.com/office/powerpoint/2010/main" val="25220783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TotalTime>
  <Words>3319</Words>
  <Application>Microsoft Office PowerPoint</Application>
  <PresentationFormat>Widescreen</PresentationFormat>
  <Paragraphs>272</Paragraphs>
  <Slides>49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23</cp:revision>
  <dcterms:created xsi:type="dcterms:W3CDTF">2023-04-29T09:08:23Z</dcterms:created>
  <dcterms:modified xsi:type="dcterms:W3CDTF">2024-07-21T08:44:14Z</dcterms:modified>
</cp:coreProperties>
</file>