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9" r:id="rId2"/>
    <p:sldMasterId id="2147483687" r:id="rId3"/>
    <p:sldMasterId id="2147483706" r:id="rId4"/>
  </p:sldMasterIdLst>
  <p:notesMasterIdLst>
    <p:notesMasterId r:id="rId45"/>
  </p:notesMasterIdLst>
  <p:sldIdLst>
    <p:sldId id="494" r:id="rId5"/>
    <p:sldId id="683" r:id="rId6"/>
    <p:sldId id="541" r:id="rId7"/>
    <p:sldId id="537" r:id="rId8"/>
    <p:sldId id="542" r:id="rId9"/>
    <p:sldId id="580" r:id="rId10"/>
    <p:sldId id="581" r:id="rId11"/>
    <p:sldId id="583" r:id="rId12"/>
    <p:sldId id="582" r:id="rId13"/>
    <p:sldId id="588" r:id="rId14"/>
    <p:sldId id="585" r:id="rId15"/>
    <p:sldId id="592" r:id="rId16"/>
    <p:sldId id="593" r:id="rId17"/>
    <p:sldId id="591" r:id="rId18"/>
    <p:sldId id="590" r:id="rId19"/>
    <p:sldId id="594" r:id="rId20"/>
    <p:sldId id="584" r:id="rId21"/>
    <p:sldId id="589" r:id="rId22"/>
    <p:sldId id="595" r:id="rId23"/>
    <p:sldId id="586" r:id="rId24"/>
    <p:sldId id="587" r:id="rId25"/>
    <p:sldId id="536" r:id="rId26"/>
    <p:sldId id="483" r:id="rId27"/>
    <p:sldId id="598" r:id="rId28"/>
    <p:sldId id="599" r:id="rId29"/>
    <p:sldId id="600" r:id="rId30"/>
    <p:sldId id="686" r:id="rId31"/>
    <p:sldId id="699" r:id="rId32"/>
    <p:sldId id="700" r:id="rId33"/>
    <p:sldId id="701" r:id="rId34"/>
    <p:sldId id="597" r:id="rId35"/>
    <p:sldId id="692" r:id="rId36"/>
    <p:sldId id="702" r:id="rId37"/>
    <p:sldId id="693" r:id="rId38"/>
    <p:sldId id="694" r:id="rId39"/>
    <p:sldId id="695" r:id="rId40"/>
    <p:sldId id="697" r:id="rId41"/>
    <p:sldId id="696" r:id="rId42"/>
    <p:sldId id="698" r:id="rId43"/>
    <p:sldId id="680"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683"/>
            <p14:sldId id="541"/>
            <p14:sldId id="537"/>
            <p14:sldId id="542"/>
            <p14:sldId id="580"/>
            <p14:sldId id="581"/>
            <p14:sldId id="583"/>
            <p14:sldId id="582"/>
            <p14:sldId id="588"/>
            <p14:sldId id="585"/>
            <p14:sldId id="592"/>
            <p14:sldId id="593"/>
            <p14:sldId id="591"/>
            <p14:sldId id="590"/>
            <p14:sldId id="594"/>
            <p14:sldId id="584"/>
            <p14:sldId id="589"/>
            <p14:sldId id="595"/>
            <p14:sldId id="586"/>
            <p14:sldId id="587"/>
            <p14:sldId id="536"/>
            <p14:sldId id="483"/>
            <p14:sldId id="598"/>
            <p14:sldId id="599"/>
            <p14:sldId id="600"/>
            <p14:sldId id="686"/>
            <p14:sldId id="699"/>
            <p14:sldId id="700"/>
            <p14:sldId id="701"/>
            <p14:sldId id="597"/>
            <p14:sldId id="692"/>
            <p14:sldId id="702"/>
            <p14:sldId id="693"/>
            <p14:sldId id="694"/>
            <p14:sldId id="695"/>
            <p14:sldId id="697"/>
            <p14:sldId id="696"/>
            <p14:sldId id="698"/>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2D3956"/>
    <a:srgbClr val="669BBC"/>
    <a:srgbClr val="8E5A6D"/>
    <a:srgbClr val="000000"/>
    <a:srgbClr val="FFFFFF"/>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5" autoAdjust="0"/>
    <p:restoredTop sz="93738" autoAdjust="0"/>
  </p:normalViewPr>
  <p:slideViewPr>
    <p:cSldViewPr snapToGrid="0">
      <p:cViewPr varScale="1">
        <p:scale>
          <a:sx n="68" d="100"/>
          <a:sy n="68" d="100"/>
        </p:scale>
        <p:origin x="73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83543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2880078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3293729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4124815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6772603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9986150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2818683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2154452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3612413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7484465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4363049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4154128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376295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7302491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629780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1669369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437032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6150514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2064507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3064906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E8F9917-2B1A-4525-B3F4-8DDCDDE5270C}"/>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F608488-7B65-4751-B9DC-3492F52533E1}"/>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2CB677-4283-49B8-B74F-DE6F0721936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682538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900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1705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493709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38149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41812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0610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10350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46099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088865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887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6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086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48201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4374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5102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24357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6083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19547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266813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673826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185106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28667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47616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12789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811244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550790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3872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862304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512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54901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065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760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12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048453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877020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230726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422685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56360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03711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68108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047593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1276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888451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909136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8427D28B-1628-4C53-BB66-C9FB14E99EB2}"/>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4" name="Rectangle 3">
            <a:extLst>
              <a:ext uri="{FF2B5EF4-FFF2-40B4-BE49-F238E27FC236}">
                <a16:creationId xmlns:a16="http://schemas.microsoft.com/office/drawing/2014/main" id="{1E5F6DB9-1BA2-412F-B4CB-0B55D2EADEE7}"/>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D8118F06-7855-4DA4-9430-C5EBF847B5AE}"/>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9686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74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7321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1" name="TextBox 20">
            <a:extLst>
              <a:ext uri="{FF2B5EF4-FFF2-40B4-BE49-F238E27FC236}">
                <a16:creationId xmlns:a16="http://schemas.microsoft.com/office/drawing/2014/main" id="{DB490868-8D24-492B-B167-C0D54B62B613}"/>
              </a:ext>
            </a:extLst>
          </p:cNvPr>
          <p:cNvSpPr txBox="1"/>
          <p:nvPr userDrawn="1"/>
        </p:nvSpPr>
        <p:spPr>
          <a:xfrm>
            <a:off x="4840293" y="6457890"/>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22" name="Rectangle 21">
            <a:extLst>
              <a:ext uri="{FF2B5EF4-FFF2-40B4-BE49-F238E27FC236}">
                <a16:creationId xmlns:a16="http://schemas.microsoft.com/office/drawing/2014/main" id="{B582E84A-AC3B-4CEF-94A3-0FD0D5309A9C}"/>
              </a:ext>
            </a:extLst>
          </p:cNvPr>
          <p:cNvSpPr/>
          <p:nvPr userDrawn="1"/>
        </p:nvSpPr>
        <p:spPr>
          <a:xfrm>
            <a:off x="3203216" y="640571"/>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3" name="Graphic 21">
            <a:extLst>
              <a:ext uri="{FF2B5EF4-FFF2-40B4-BE49-F238E27FC236}">
                <a16:creationId xmlns:a16="http://schemas.microsoft.com/office/drawing/2014/main" id="{67628599-562C-43B4-B6A9-2732D0511BC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35392" y="116913"/>
            <a:ext cx="2305141" cy="1076343"/>
          </a:xfrm>
          <a:prstGeom prst="rect">
            <a:avLst/>
          </a:prstGeom>
        </p:spPr>
      </p:pic>
    </p:spTree>
    <p:extLst>
      <p:ext uri="{BB962C8B-B14F-4D97-AF65-F5344CB8AC3E}">
        <p14:creationId xmlns:p14="http://schemas.microsoft.com/office/powerpoint/2010/main" val="3771236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theme" Target="../theme/theme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image" Target="../media/image1.png"/><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theme" Target="../theme/theme3.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slideLayout" Target="../slideLayouts/slideLayout48.xml"/><Relationship Id="rId2" Type="http://schemas.openxmlformats.org/officeDocument/2006/relationships/slideLayout" Target="../slideLayouts/slideLayout33.xml"/><Relationship Id="rId16" Type="http://schemas.openxmlformats.org/officeDocument/2006/relationships/slideLayout" Target="../slideLayouts/slideLayout47.xml"/><Relationship Id="rId20" Type="http://schemas.openxmlformats.org/officeDocument/2006/relationships/image" Target="../media/image2.png"/><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19" Type="http://schemas.openxmlformats.org/officeDocument/2006/relationships/image" Target="../media/image1.png"/><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18" Type="http://schemas.openxmlformats.org/officeDocument/2006/relationships/image" Target="../media/image2.png"/><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image" Target="../media/image1.png"/><Relationship Id="rId2" Type="http://schemas.openxmlformats.org/officeDocument/2006/relationships/slideLayout" Target="../slideLayouts/slideLayout50.xml"/><Relationship Id="rId16" Type="http://schemas.openxmlformats.org/officeDocument/2006/relationships/theme" Target="../theme/theme4.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10" name="TextBox 9">
            <a:extLst>
              <a:ext uri="{FF2B5EF4-FFF2-40B4-BE49-F238E27FC236}">
                <a16:creationId xmlns:a16="http://schemas.microsoft.com/office/drawing/2014/main" id="{6BD72215-99C1-479D-9C66-50FAED742AAD}"/>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a:extLst>
              <a:ext uri="{FF2B5EF4-FFF2-40B4-BE49-F238E27FC236}">
                <a16:creationId xmlns:a16="http://schemas.microsoft.com/office/drawing/2014/main" id="{976A61E9-09A8-43FD-AA09-FB7AC98E2FB3}"/>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DE3BBD20-8EEF-476A-9763-D6AAD41D45A7}"/>
              </a:ext>
            </a:extLst>
          </p:cNvPr>
          <p:cNvPicPr>
            <a:picLocks noChangeAspect="1"/>
          </p:cNvPicPr>
          <p:nvPr userDrawn="1"/>
        </p:nvPicPr>
        <p:blipFill rotWithShape="1">
          <a:blip r:embed="rId1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17C3B96-424A-44D8-B386-B5AB2A124D65}"/>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51F38C9-7CE1-4DEC-9603-6F5CA2A88EF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7BE5667-EBD4-4EFF-8EE1-087A611691E7}"/>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0144006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4" r:id="rId14"/>
    <p:sldLayoutId id="2147483685" r:id="rId15"/>
    <p:sldLayoutId id="2147483686" r:id="rId16"/>
    <p:sldLayoutId id="2147483722"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17809B9-E4CB-45F4-9B67-A69F08C1EAD1}"/>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AAFB166B-3CDF-475E-B715-CFA979D254FA}"/>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13C5C39E-E355-4980-AFAF-C54EB7E3D870}"/>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7657731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1" r:id="rId13"/>
    <p:sldLayoutId id="2147483702" r:id="rId14"/>
    <p:sldLayoutId id="2147483703" r:id="rId15"/>
    <p:sldLayoutId id="2147483704" r:id="rId16"/>
    <p:sldLayoutId id="214748370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9089C39-E23E-4CC9-9FB2-4F2BBCA49B2A}"/>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3B5AC280-68DA-4787-A0B2-39429CE9BE41}"/>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A4E63995-2B32-4198-83C6-A308F7A2A3CB}"/>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7244688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60.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jpg"/><Relationship Id="rId1" Type="http://schemas.openxmlformats.org/officeDocument/2006/relationships/slideLayout" Target="../slideLayouts/slideLayout31.xml"/></Relationships>
</file>

<file path=ppt/slides/_rels/slide32.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5.svg"/><Relationship Id="rId2" Type="http://schemas.openxmlformats.org/officeDocument/2006/relationships/image" Target="../media/image13.jpeg"/><Relationship Id="rId1" Type="http://schemas.openxmlformats.org/officeDocument/2006/relationships/slideLayout" Target="../slideLayouts/slideLayout47.xml"/><Relationship Id="rId6" Type="http://schemas.openxmlformats.org/officeDocument/2006/relationships/image" Target="../media/image16.png"/><Relationship Id="rId5" Type="http://schemas.openxmlformats.org/officeDocument/2006/relationships/image" Target="../media/image2.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PMG496</a:t>
            </a:r>
          </a:p>
          <a:p>
            <a:pPr lvl="0" algn="ctr">
              <a:defRPr/>
            </a:pPr>
            <a:r>
              <a:rPr lang="en-US" sz="2000" dirty="0">
                <a:solidFill>
                  <a:srgbClr val="2D3956"/>
                </a:solidFill>
                <a:latin typeface="Times New Roman" panose="02020603050405020304" pitchFamily="18" charset="0"/>
                <a:cs typeface="Times New Roman" panose="02020603050405020304" pitchFamily="18" charset="0"/>
              </a:rPr>
              <a:t>Literature Review</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962455"/>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Mona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Moustafa</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Elashry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67188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64438" y="1354438"/>
            <a:ext cx="411389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18439" y="2157519"/>
            <a:ext cx="4936387" cy="3046988"/>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Literature Review</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Criteria for writing good literature review chapter</a:t>
            </a:r>
            <a:endParaRPr lang="ar-EG"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structure of Literature review`s Chapter</a:t>
            </a:r>
          </a:p>
          <a:p>
            <a:pPr marL="342900" indent="-342900">
              <a:buFont typeface="Arial" panose="020B0604020202020204" pitchFamily="34" charset="0"/>
              <a:buChar char="•"/>
            </a:pPr>
            <a:r>
              <a:rPr lang="en-US" sz="2400">
                <a:latin typeface="Times New Roman" panose="02020603050405020304" pitchFamily="18" charset="0"/>
                <a:cs typeface="Times New Roman" panose="02020603050405020304" pitchFamily="18" charset="0"/>
              </a:rPr>
              <a:t>Examples</a:t>
            </a:r>
            <a:endParaRPr lang="en-US" sz="24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83627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Literature Review</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مراجعة الأدبيات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105730424"/>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696405" y="2912011"/>
            <a:ext cx="6799189" cy="147710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ar-EG" sz="4400" b="1" dirty="0">
                <a:solidFill>
                  <a:srgbClr val="4472C4"/>
                </a:solidFill>
              </a:rPr>
              <a:t>ما هي مراجعة الأدبيات؟</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1949660"/>
            <a:ext cx="8979535" cy="707886"/>
          </a:xfrm>
          <a:prstGeom prst="rect">
            <a:avLst/>
          </a:prstGeom>
          <a:noFill/>
        </p:spPr>
        <p:txBody>
          <a:bodyPr wrap="square" rtlCol="0">
            <a:spAutoFit/>
          </a:bodyPr>
          <a:lstStyle/>
          <a:p>
            <a:pPr algn="ctr"/>
            <a:r>
              <a:rPr lang="en-US" sz="4000" b="1" dirty="0">
                <a:solidFill>
                  <a:srgbClr val="4472C4"/>
                </a:solidFill>
                <a:latin typeface="Times New Roman" panose="02020603050405020304" pitchFamily="18" charset="0"/>
                <a:cs typeface="Times New Roman" panose="02020603050405020304" pitchFamily="18" charset="0"/>
              </a:rPr>
              <a:t>What is Literature Review?</a:t>
            </a:r>
          </a:p>
        </p:txBody>
      </p:sp>
    </p:spTree>
    <p:extLst>
      <p:ext uri="{BB962C8B-B14F-4D97-AF65-F5344CB8AC3E}">
        <p14:creationId xmlns:p14="http://schemas.microsoft.com/office/powerpoint/2010/main" val="9592324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171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45191"/>
            <a:ext cx="11677625" cy="3970318"/>
          </a:xfrm>
          <a:prstGeom prst="rect">
            <a:avLst/>
          </a:prstGeom>
          <a:noFill/>
        </p:spPr>
        <p:txBody>
          <a:bodyPr wrap="square" rtlCol="0">
            <a:spAutoFit/>
          </a:bodyPr>
          <a:lstStyle/>
          <a:p>
            <a:pPr algn="just"/>
            <a:r>
              <a:rPr lang="en-US" sz="2800" dirty="0">
                <a:solidFill>
                  <a:srgbClr val="2D3956"/>
                </a:solidFill>
                <a:latin typeface="Times New Roman" panose="02020603050405020304" pitchFamily="18" charset="0"/>
                <a:cs typeface="Times New Roman" panose="02020603050405020304" pitchFamily="18" charset="0"/>
              </a:rPr>
              <a:t>A literature review is a critical analysis of existing research and scholarly articles on a particular topic. </a:t>
            </a:r>
          </a:p>
          <a:p>
            <a:pPr algn="just" rtl="1"/>
            <a:r>
              <a:rPr lang="ar-EG" sz="2800" dirty="0">
                <a:solidFill>
                  <a:srgbClr val="2D3956"/>
                </a:solidFill>
                <a:latin typeface="Times New Roman" panose="02020603050405020304" pitchFamily="18" charset="0"/>
                <a:cs typeface="Times New Roman" panose="02020603050405020304" pitchFamily="18" charset="0"/>
              </a:rPr>
              <a:t>مراجعة الأدبيات هي تحليل نقدي للأبحاث والمقالات العلمية الموجودة حول موضوع معين.</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In the field of management, project management, digital media, and digital marketing, conducting a literature review is essential to gain a comprehensive understanding of current knowledge and identify research gaps. </a:t>
            </a:r>
          </a:p>
          <a:p>
            <a:pPr algn="just" rtl="1"/>
            <a:r>
              <a:rPr lang="ar-EG" sz="2800" dirty="0">
                <a:solidFill>
                  <a:srgbClr val="2D3956"/>
                </a:solidFill>
                <a:latin typeface="Times New Roman" panose="02020603050405020304" pitchFamily="18" charset="0"/>
                <a:cs typeface="Times New Roman" panose="02020603050405020304" pitchFamily="18" charset="0"/>
              </a:rPr>
              <a:t>في مجال الإدارة وإدارة المشاريع والوسائط الرقمية والتسويق الرقمي، يعد إجراء مراجعة للأدبيات أمرًا ضروريًا للحصول على فهم شامل للمعرفة الحالية وتحديد الفجوات البحثية.</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3779881"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Literature Review</a:t>
            </a:r>
            <a:endParaRPr lang="en-US" sz="3200" b="1" dirty="0"/>
          </a:p>
        </p:txBody>
      </p:sp>
    </p:spTree>
    <p:extLst>
      <p:ext uri="{BB962C8B-B14F-4D97-AF65-F5344CB8AC3E}">
        <p14:creationId xmlns:p14="http://schemas.microsoft.com/office/powerpoint/2010/main" val="17910279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171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45191"/>
            <a:ext cx="11677625"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A literature review serves multiple purposes, including:</a:t>
            </a:r>
          </a:p>
          <a:p>
            <a:pPr algn="just"/>
            <a:r>
              <a:rPr lang="en-US" sz="2800" dirty="0">
                <a:solidFill>
                  <a:srgbClr val="2D3956"/>
                </a:solidFill>
                <a:latin typeface="Times New Roman" panose="02020603050405020304" pitchFamily="18" charset="0"/>
                <a:cs typeface="Times New Roman" panose="02020603050405020304" pitchFamily="18" charset="0"/>
              </a:rPr>
              <a:t>1. Providing an overview of existing knowledge</a:t>
            </a:r>
          </a:p>
          <a:p>
            <a:pPr algn="just"/>
            <a:r>
              <a:rPr lang="en-US" sz="2800" dirty="0">
                <a:solidFill>
                  <a:srgbClr val="2D3956"/>
                </a:solidFill>
                <a:latin typeface="Times New Roman" panose="02020603050405020304" pitchFamily="18" charset="0"/>
                <a:cs typeface="Times New Roman" panose="02020603050405020304" pitchFamily="18" charset="0"/>
              </a:rPr>
              <a:t>2. Identifying research gaps and unanswered questions</a:t>
            </a:r>
          </a:p>
          <a:p>
            <a:pPr algn="just"/>
            <a:r>
              <a:rPr lang="en-US" sz="2800" dirty="0">
                <a:solidFill>
                  <a:srgbClr val="2D3956"/>
                </a:solidFill>
                <a:latin typeface="Times New Roman" panose="02020603050405020304" pitchFamily="18" charset="0"/>
                <a:cs typeface="Times New Roman" panose="02020603050405020304" pitchFamily="18" charset="0"/>
              </a:rPr>
              <a:t>3. Evaluating the quality and reliability of existing research</a:t>
            </a:r>
          </a:p>
          <a:p>
            <a:pPr algn="just"/>
            <a:r>
              <a:rPr lang="en-US" sz="2800" dirty="0">
                <a:solidFill>
                  <a:srgbClr val="2D3956"/>
                </a:solidFill>
                <a:latin typeface="Times New Roman" panose="02020603050405020304" pitchFamily="18" charset="0"/>
                <a:cs typeface="Times New Roman" panose="02020603050405020304" pitchFamily="18" charset="0"/>
              </a:rPr>
              <a:t>4. Informing the development of research questions and hypotheses</a:t>
            </a:r>
          </a:p>
        </p:txBody>
      </p:sp>
      <p:sp>
        <p:nvSpPr>
          <p:cNvPr id="2" name="Rectangle 1">
            <a:extLst>
              <a:ext uri="{FF2B5EF4-FFF2-40B4-BE49-F238E27FC236}">
                <a16:creationId xmlns:a16="http://schemas.microsoft.com/office/drawing/2014/main" id="{90DD2832-B8AE-44A1-ABA2-7CE355E3C2A5}"/>
              </a:ext>
            </a:extLst>
          </p:cNvPr>
          <p:cNvSpPr/>
          <p:nvPr/>
        </p:nvSpPr>
        <p:spPr>
          <a:xfrm>
            <a:off x="2583820" y="585504"/>
            <a:ext cx="7024359"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Understanding Literature Reviews</a:t>
            </a:r>
          </a:p>
        </p:txBody>
      </p:sp>
      <p:sp>
        <p:nvSpPr>
          <p:cNvPr id="6" name="Rectangle 5">
            <a:extLst>
              <a:ext uri="{FF2B5EF4-FFF2-40B4-BE49-F238E27FC236}">
                <a16:creationId xmlns:a16="http://schemas.microsoft.com/office/drawing/2014/main" id="{205FC7B8-3E78-4DC5-B2C0-F26776F5CC42}"/>
              </a:ext>
            </a:extLst>
          </p:cNvPr>
          <p:cNvSpPr/>
          <p:nvPr/>
        </p:nvSpPr>
        <p:spPr>
          <a:xfrm>
            <a:off x="311176" y="3892034"/>
            <a:ext cx="11362663" cy="1664980"/>
          </a:xfrm>
          <a:prstGeom prst="rect">
            <a:avLst/>
          </a:prstGeom>
        </p:spPr>
        <p:txBody>
          <a:bodyPr wrap="square">
            <a:spAutoFit/>
          </a:bodyPr>
          <a:lstStyle/>
          <a:p>
            <a:pPr algn="just" rtl="1"/>
            <a:r>
              <a:rPr lang="ar-EG" sz="2000" b="1" dirty="0">
                <a:solidFill>
                  <a:srgbClr val="0070C0"/>
                </a:solidFill>
              </a:rPr>
              <a:t>تخدم مراجعة الأدبيات أغراضًا متعددة، بما في ذلك:</a:t>
            </a:r>
          </a:p>
          <a:p>
            <a:pPr algn="just" rtl="1"/>
            <a:r>
              <a:rPr lang="ar-EG" sz="2000" dirty="0"/>
              <a:t>1. تقديم لمحة عامة عن المعرفة الموجودة</a:t>
            </a:r>
          </a:p>
          <a:p>
            <a:pPr algn="just" rtl="1"/>
            <a:r>
              <a:rPr lang="ar-EG" sz="2000" dirty="0"/>
              <a:t>2. تحديد الفجوات البحثية والأسئلة التي لم تتم الإجابة عليها</a:t>
            </a:r>
          </a:p>
          <a:p>
            <a:pPr algn="just" rtl="1"/>
            <a:r>
              <a:rPr lang="ar-EG" sz="2000" dirty="0"/>
              <a:t>3. تقييم جودة وموثوقية الأبحاث الموجودة</a:t>
            </a:r>
          </a:p>
          <a:p>
            <a:pPr algn="just" rtl="1"/>
            <a:r>
              <a:rPr lang="ar-EG" sz="2000" dirty="0"/>
              <a:t>4. إعلام تطوير أسئلة البحث والفرضيات</a:t>
            </a:r>
            <a:endParaRPr lang="en-US" sz="2000" dirty="0"/>
          </a:p>
        </p:txBody>
      </p:sp>
    </p:spTree>
    <p:extLst>
      <p:ext uri="{BB962C8B-B14F-4D97-AF65-F5344CB8AC3E}">
        <p14:creationId xmlns:p14="http://schemas.microsoft.com/office/powerpoint/2010/main" val="3697521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581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94304"/>
            <a:ext cx="11677625"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Key Steps in Conducting a Literature Review</a:t>
            </a:r>
          </a:p>
          <a:p>
            <a:pPr algn="just"/>
            <a:endParaRPr lang="en-US" sz="2800" b="1" dirty="0">
              <a:solidFill>
                <a:srgbClr val="0070C0"/>
              </a:solidFill>
              <a:latin typeface="Times New Roman" panose="02020603050405020304" pitchFamily="18" charset="0"/>
              <a:cs typeface="Times New Roman" panose="02020603050405020304" pitchFamily="18" charset="0"/>
            </a:endParaRPr>
          </a:p>
          <a:p>
            <a:pPr marL="514350" indent="-514350" algn="just">
              <a:buAutoNum type="arabicPeriod"/>
            </a:pPr>
            <a:r>
              <a:rPr lang="en-US" sz="2800" b="1" dirty="0">
                <a:solidFill>
                  <a:srgbClr val="2D3956"/>
                </a:solidFill>
                <a:latin typeface="Times New Roman" panose="02020603050405020304" pitchFamily="18" charset="0"/>
                <a:cs typeface="Times New Roman" panose="02020603050405020304" pitchFamily="18" charset="0"/>
              </a:rPr>
              <a:t>Defining the research question</a:t>
            </a:r>
            <a:r>
              <a:rPr lang="en-US" sz="2800" dirty="0">
                <a:solidFill>
                  <a:srgbClr val="2D3956"/>
                </a:solidFill>
                <a:latin typeface="Times New Roman" panose="02020603050405020304" pitchFamily="18" charset="0"/>
                <a:cs typeface="Times New Roman" panose="02020603050405020304" pitchFamily="18" charset="0"/>
              </a:rPr>
              <a:t>: Clearly articulate the topic and objectives of the literature review.</a:t>
            </a:r>
          </a:p>
          <a:p>
            <a:pPr marL="514350" indent="-514350" algn="just" rtl="1">
              <a:buAutoNum type="arabicPeriod"/>
            </a:pPr>
            <a:r>
              <a:rPr lang="en-US" sz="2800" dirty="0">
                <a:solidFill>
                  <a:srgbClr val="2D3956"/>
                </a:solidFill>
                <a:latin typeface="Times New Roman" panose="02020603050405020304" pitchFamily="18" charset="0"/>
                <a:cs typeface="Times New Roman" panose="02020603050405020304" pitchFamily="18" charset="0"/>
              </a:rPr>
              <a:t>1</a:t>
            </a:r>
            <a:r>
              <a:rPr lang="ar-EG" sz="2800" dirty="0">
                <a:solidFill>
                  <a:srgbClr val="2D3956"/>
                </a:solidFill>
                <a:latin typeface="Times New Roman" panose="02020603050405020304" pitchFamily="18" charset="0"/>
                <a:cs typeface="Times New Roman" panose="02020603050405020304" pitchFamily="18" charset="0"/>
              </a:rPr>
              <a:t>. تحديد سؤال البحث: توضيح موضوع وأهداف مراجعة الأدبيات بوضوح.</a:t>
            </a:r>
            <a:endParaRPr lang="en-US" sz="2800" dirty="0">
              <a:solidFill>
                <a:srgbClr val="2D3956"/>
              </a:solidFill>
              <a:latin typeface="Times New Roman" panose="02020603050405020304" pitchFamily="18" charset="0"/>
              <a:cs typeface="Times New Roman" panose="02020603050405020304" pitchFamily="18" charset="0"/>
            </a:endParaRPr>
          </a:p>
          <a:p>
            <a:pPr marL="514350" indent="-514350" algn="just">
              <a:buAutoNum type="arabicPeriod"/>
            </a:pPr>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2. </a:t>
            </a:r>
            <a:r>
              <a:rPr lang="en-US" sz="2800" b="1" dirty="0">
                <a:solidFill>
                  <a:srgbClr val="2D3956"/>
                </a:solidFill>
                <a:latin typeface="Times New Roman" panose="02020603050405020304" pitchFamily="18" charset="0"/>
                <a:cs typeface="Times New Roman" panose="02020603050405020304" pitchFamily="18" charset="0"/>
              </a:rPr>
              <a:t>Searching for relevant literature</a:t>
            </a:r>
            <a:r>
              <a:rPr lang="en-US" sz="2800" dirty="0">
                <a:solidFill>
                  <a:srgbClr val="2D3956"/>
                </a:solidFill>
                <a:latin typeface="Times New Roman" panose="02020603050405020304" pitchFamily="18" charset="0"/>
                <a:cs typeface="Times New Roman" panose="02020603050405020304" pitchFamily="18" charset="0"/>
              </a:rPr>
              <a:t>: Utilize academic databases, search engines, and bibliographies of relevant articles to identify key sources.</a:t>
            </a:r>
          </a:p>
          <a:p>
            <a:pPr algn="just" rtl="1"/>
            <a:r>
              <a:rPr lang="ar-EG" sz="2800" dirty="0">
                <a:solidFill>
                  <a:srgbClr val="2D3956"/>
                </a:solidFill>
                <a:latin typeface="Times New Roman" panose="02020603050405020304" pitchFamily="18" charset="0"/>
                <a:cs typeface="Times New Roman" panose="02020603050405020304" pitchFamily="18" charset="0"/>
              </a:rPr>
              <a:t> 2. البحث عن الأدبيات ذات الصلة: استخدم قواعد البيانات الأكاديمية، ومحركات البحث، والببليوغرافيات للمقالات ذات الصلة لتحديد المصادر الرئيسية.</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2583820" y="585504"/>
            <a:ext cx="7024359"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Understanding Literature Reviews</a:t>
            </a:r>
          </a:p>
        </p:txBody>
      </p:sp>
    </p:spTree>
    <p:extLst>
      <p:ext uri="{BB962C8B-B14F-4D97-AF65-F5344CB8AC3E}">
        <p14:creationId xmlns:p14="http://schemas.microsoft.com/office/powerpoint/2010/main" val="1502937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483209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Key Steps in Conducting a Literature Review</a:t>
            </a:r>
          </a:p>
          <a:p>
            <a:pPr algn="just"/>
            <a:endParaRPr lang="en-US" sz="2800" b="1" dirty="0">
              <a:solidFill>
                <a:srgbClr val="0070C0"/>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3. Evaluating and selecting sources: Critically assess the quality, relevance, and credibility of each source.</a:t>
            </a:r>
          </a:p>
          <a:p>
            <a:pPr algn="just" rtl="1"/>
            <a:r>
              <a:rPr lang="en-US" sz="2800" dirty="0">
                <a:solidFill>
                  <a:srgbClr val="2D3956"/>
                </a:solidFill>
                <a:latin typeface="Times New Roman" panose="02020603050405020304" pitchFamily="18" charset="0"/>
                <a:cs typeface="Times New Roman" panose="02020603050405020304" pitchFamily="18" charset="0"/>
              </a:rPr>
              <a:t> 3. </a:t>
            </a:r>
            <a:r>
              <a:rPr lang="ar-EG" sz="2800" dirty="0">
                <a:solidFill>
                  <a:srgbClr val="2D3956"/>
                </a:solidFill>
                <a:latin typeface="Times New Roman" panose="02020603050405020304" pitchFamily="18" charset="0"/>
                <a:cs typeface="Times New Roman" panose="02020603050405020304" pitchFamily="18" charset="0"/>
              </a:rPr>
              <a:t>تقييم واختيار المصادر: قم بإجراء تقييم نقدي لجودة كل مصدر وأهميته ومصداقيته.</a:t>
            </a:r>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4. Analyzing and synthesizing the literature: Organize the selected sources thematically or chronologically and identify common themes, patterns, or controversies.</a:t>
            </a:r>
          </a:p>
          <a:p>
            <a:pPr algn="just" rtl="1"/>
            <a:r>
              <a:rPr lang="ar-EG" sz="2800" dirty="0">
                <a:solidFill>
                  <a:srgbClr val="2D3956"/>
                </a:solidFill>
                <a:latin typeface="Times New Roman" panose="02020603050405020304" pitchFamily="18" charset="0"/>
                <a:cs typeface="Times New Roman" panose="02020603050405020304" pitchFamily="18" charset="0"/>
              </a:rPr>
              <a:t>4. تحليل وتجميع الأدبيات: تنظيم المصادر المختارة حسب الموضوع أو التسلسل الزمني وتحديد المواضيع أو الأنماط أو الخلافات المشتركة.</a:t>
            </a:r>
          </a:p>
        </p:txBody>
      </p:sp>
      <p:sp>
        <p:nvSpPr>
          <p:cNvPr id="2" name="Rectangle 1">
            <a:extLst>
              <a:ext uri="{FF2B5EF4-FFF2-40B4-BE49-F238E27FC236}">
                <a16:creationId xmlns:a16="http://schemas.microsoft.com/office/drawing/2014/main" id="{90DD2832-B8AE-44A1-ABA2-7CE355E3C2A5}"/>
              </a:ext>
            </a:extLst>
          </p:cNvPr>
          <p:cNvSpPr/>
          <p:nvPr/>
        </p:nvSpPr>
        <p:spPr>
          <a:xfrm>
            <a:off x="2583820" y="585504"/>
            <a:ext cx="7024359"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Understanding Literature Reviews</a:t>
            </a:r>
          </a:p>
        </p:txBody>
      </p:sp>
    </p:spTree>
    <p:extLst>
      <p:ext uri="{BB962C8B-B14F-4D97-AF65-F5344CB8AC3E}">
        <p14:creationId xmlns:p14="http://schemas.microsoft.com/office/powerpoint/2010/main" val="2142122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171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64182"/>
            <a:ext cx="11677625"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Key Steps in Conducting a Literature Review</a:t>
            </a:r>
          </a:p>
          <a:p>
            <a:pPr algn="just"/>
            <a:endParaRPr lang="en-US" sz="2800" b="1" dirty="0">
              <a:solidFill>
                <a:srgbClr val="0070C0"/>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5. Writing the literature review: Present a coherent and logical narrative that summarizes and integrates the findings from the selected sources.</a:t>
            </a:r>
          </a:p>
          <a:p>
            <a:pPr algn="just" rtl="1"/>
            <a:r>
              <a:rPr lang="ar-EG" sz="2800" dirty="0">
                <a:solidFill>
                  <a:srgbClr val="2D3956"/>
                </a:solidFill>
                <a:latin typeface="Times New Roman" panose="02020603050405020304" pitchFamily="18" charset="0"/>
                <a:cs typeface="Times New Roman" panose="02020603050405020304" pitchFamily="18" charset="0"/>
              </a:rPr>
              <a:t>5. كتابة مراجعة الأدبيات: تقديم سرد متماسك ومنطقي يلخص ويدمج النتائج من المصادر المختارة.</a:t>
            </a:r>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6. Reflecting and revising: Continuously evaluate and refine the literature review as new research emerges.</a:t>
            </a:r>
          </a:p>
          <a:p>
            <a:pPr algn="just" rtl="1"/>
            <a:r>
              <a:rPr lang="ar-EG" sz="2800" dirty="0">
                <a:solidFill>
                  <a:srgbClr val="2D3956"/>
                </a:solidFill>
                <a:latin typeface="Times New Roman" panose="02020603050405020304" pitchFamily="18" charset="0"/>
                <a:cs typeface="Times New Roman" panose="02020603050405020304" pitchFamily="18" charset="0"/>
              </a:rPr>
              <a:t>6. التفكير والمراجعة: قم بتقييم مراجعة الأدبيات وتحسينها باستمرار مع ظهور أبحاث جديدة.</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2583820" y="585504"/>
            <a:ext cx="7024359"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Understanding Literature Reviews</a:t>
            </a:r>
          </a:p>
        </p:txBody>
      </p:sp>
    </p:spTree>
    <p:extLst>
      <p:ext uri="{BB962C8B-B14F-4D97-AF65-F5344CB8AC3E}">
        <p14:creationId xmlns:p14="http://schemas.microsoft.com/office/powerpoint/2010/main" val="3980601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2315420"/>
            <a:ext cx="8979535" cy="707886"/>
          </a:xfrm>
          <a:prstGeom prst="rect">
            <a:avLst/>
          </a:prstGeom>
          <a:noFill/>
        </p:spPr>
        <p:txBody>
          <a:bodyPr wrap="square" rtlCol="0">
            <a:spAutoFit/>
          </a:bodyPr>
          <a:lstStyle/>
          <a:p>
            <a:pPr algn="ctr"/>
            <a:r>
              <a:rPr lang="en-US" sz="4000" b="1" dirty="0">
                <a:solidFill>
                  <a:srgbClr val="4472C4"/>
                </a:solidFill>
                <a:latin typeface="Times New Roman" panose="02020603050405020304" pitchFamily="18" charset="0"/>
                <a:cs typeface="Times New Roman" panose="02020603050405020304" pitchFamily="18" charset="0"/>
              </a:rPr>
              <a:t>Types of Literature</a:t>
            </a:r>
          </a:p>
        </p:txBody>
      </p:sp>
    </p:spTree>
    <p:extLst>
      <p:ext uri="{BB962C8B-B14F-4D97-AF65-F5344CB8AC3E}">
        <p14:creationId xmlns:p14="http://schemas.microsoft.com/office/powerpoint/2010/main" val="7622243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Academic Journals:</a:t>
            </a:r>
          </a:p>
          <a:p>
            <a:pPr algn="just"/>
            <a:endParaRPr lang="en-US" sz="2800" b="1" dirty="0">
              <a:solidFill>
                <a:srgbClr val="4472C4"/>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Academic journals are an essential source of literature for students and professionals. </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They publish research articles, case studies, and theoretical papers written by experts in the field. </a:t>
            </a:r>
          </a:p>
          <a:p>
            <a:pPr marL="342900" indent="-342900" algn="just">
              <a:buFont typeface="Arial" panose="020B0604020202020204" pitchFamily="34" charset="0"/>
              <a:buChar char="•"/>
            </a:pPr>
            <a:r>
              <a:rPr lang="en-US" sz="2400" b="1" dirty="0">
                <a:solidFill>
                  <a:srgbClr val="002060"/>
                </a:solidFill>
                <a:latin typeface="Times New Roman" panose="02020603050405020304" pitchFamily="18" charset="0"/>
                <a:cs typeface="Times New Roman" panose="02020603050405020304" pitchFamily="18" charset="0"/>
              </a:rPr>
              <a:t>Examples </a:t>
            </a:r>
            <a:r>
              <a:rPr lang="en-US" sz="2400" dirty="0">
                <a:solidFill>
                  <a:srgbClr val="002060"/>
                </a:solidFill>
                <a:latin typeface="Times New Roman" panose="02020603050405020304" pitchFamily="18" charset="0"/>
                <a:cs typeface="Times New Roman" panose="02020603050405020304" pitchFamily="18" charset="0"/>
              </a:rPr>
              <a:t>of management, project management, digital media, and digital marketing journals include the Journal of Management, International Journal of Project Management, Journal of Digital Media &amp; Society, and Journal of Digital Marketing.</a:t>
            </a:r>
          </a:p>
          <a:p>
            <a:pPr algn="just"/>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98929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Types of Literature</a:t>
            </a:r>
          </a:p>
        </p:txBody>
      </p:sp>
      <p:sp>
        <p:nvSpPr>
          <p:cNvPr id="6" name="Rectangle 5">
            <a:extLst>
              <a:ext uri="{FF2B5EF4-FFF2-40B4-BE49-F238E27FC236}">
                <a16:creationId xmlns:a16="http://schemas.microsoft.com/office/drawing/2014/main" id="{C4C6D3B3-6CA1-43A2-8E02-FF5BECFEE9C9}"/>
              </a:ext>
            </a:extLst>
          </p:cNvPr>
          <p:cNvSpPr/>
          <p:nvPr/>
        </p:nvSpPr>
        <p:spPr>
          <a:xfrm>
            <a:off x="478302" y="5173162"/>
            <a:ext cx="11208532" cy="1323439"/>
          </a:xfrm>
          <a:prstGeom prst="rect">
            <a:avLst/>
          </a:prstGeom>
        </p:spPr>
        <p:txBody>
          <a:bodyPr wrap="square">
            <a:spAutoFit/>
          </a:bodyPr>
          <a:lstStyle/>
          <a:p>
            <a:pPr algn="just" rtl="1"/>
            <a:r>
              <a:rPr lang="ar-EG" sz="2000" dirty="0"/>
              <a:t>المجلات الأكاديمية هي مصدر أساسي للأدب للطلاب والمهنيين. ينشرون المقالات البحثية ودراسات الحالة والأوراق النظرية التي كتبها خبراء في هذا المجال.</a:t>
            </a:r>
            <a:endParaRPr lang="en-US" sz="2000" dirty="0"/>
          </a:p>
          <a:p>
            <a:pPr algn="just" rtl="1"/>
            <a:r>
              <a:rPr lang="ar-EG" sz="2000" dirty="0"/>
              <a:t> تشمل أمثلة مجلات الإدارة وإدارة المشاريع والوسائط الرقمية والتسويق الرقمي مجلة الإدارة والمجلة الدولية لإدارة المشاريع ومجلة الوسائط الرقمية والمجتمع ومجلة التسويق الرقمي.</a:t>
            </a:r>
            <a:endParaRPr lang="en-US" sz="2000" dirty="0"/>
          </a:p>
        </p:txBody>
      </p:sp>
    </p:spTree>
    <p:extLst>
      <p:ext uri="{BB962C8B-B14F-4D97-AF65-F5344CB8AC3E}">
        <p14:creationId xmlns:p14="http://schemas.microsoft.com/office/powerpoint/2010/main" val="2808364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347787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Conference Proceedings:</a:t>
            </a:r>
          </a:p>
          <a:p>
            <a:pPr marL="457200" indent="-457200" algn="just">
              <a:buFont typeface="Wingdings" panose="05000000000000000000"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Conference proceedings are collections of papers presented at academic conferences. </a:t>
            </a:r>
          </a:p>
          <a:p>
            <a:pPr marL="457200" indent="-457200" algn="just">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They provide an opportunity for researchers and practitioners to share their latest findings, insights, and innovations. </a:t>
            </a:r>
          </a:p>
          <a:p>
            <a:pPr marL="457200" indent="-457200" algn="just">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Students can access conference proceedings to explore cutting-edge research and emerging trends in management, project management, digital media, and digital marketing. </a:t>
            </a: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98929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Types of Literature</a:t>
            </a:r>
          </a:p>
        </p:txBody>
      </p:sp>
      <p:sp>
        <p:nvSpPr>
          <p:cNvPr id="6" name="Rectangle 5">
            <a:extLst>
              <a:ext uri="{FF2B5EF4-FFF2-40B4-BE49-F238E27FC236}">
                <a16:creationId xmlns:a16="http://schemas.microsoft.com/office/drawing/2014/main" id="{C4C6D3B3-6CA1-43A2-8E02-FF5BECFEE9C9}"/>
              </a:ext>
            </a:extLst>
          </p:cNvPr>
          <p:cNvSpPr/>
          <p:nvPr/>
        </p:nvSpPr>
        <p:spPr>
          <a:xfrm>
            <a:off x="657128" y="4623007"/>
            <a:ext cx="11208532" cy="1631216"/>
          </a:xfrm>
          <a:prstGeom prst="rect">
            <a:avLst/>
          </a:prstGeom>
        </p:spPr>
        <p:txBody>
          <a:bodyPr wrap="square">
            <a:spAutoFit/>
          </a:bodyPr>
          <a:lstStyle/>
          <a:p>
            <a:pPr algn="just" rtl="1"/>
            <a:r>
              <a:rPr lang="ar-EG" sz="2000" dirty="0"/>
              <a:t>وقائع المؤتمر:</a:t>
            </a:r>
          </a:p>
          <a:p>
            <a:pPr algn="just" rtl="1"/>
            <a:r>
              <a:rPr lang="ar-EG" sz="2000" dirty="0"/>
              <a:t>وقائع المؤتمر هي عبارة عن مجموعات من الأوراق المقدمة في المؤتمرات الأكاديمية.</a:t>
            </a:r>
          </a:p>
          <a:p>
            <a:pPr algn="just" rtl="1"/>
            <a:r>
              <a:rPr lang="ar-EG" sz="2000" dirty="0"/>
              <a:t>إنها توفر فرصة للباحثين والممارسين لمشاركة أحدث النتائج والرؤى والابتكارات.</a:t>
            </a:r>
          </a:p>
          <a:p>
            <a:pPr algn="just" rtl="1"/>
            <a:r>
              <a:rPr lang="ar-EG" sz="2000" dirty="0"/>
              <a:t>يمكن للطلاب الوصول إلى وقائع المؤتمر لاستكشاف أحدث الأبحاث والاتجاهات الناشئة في الإدارة وإدارة المشاريع والوسائط الرقمية والتسويق الرقمي.</a:t>
            </a:r>
          </a:p>
        </p:txBody>
      </p:sp>
    </p:spTree>
    <p:extLst>
      <p:ext uri="{BB962C8B-B14F-4D97-AF65-F5344CB8AC3E}">
        <p14:creationId xmlns:p14="http://schemas.microsoft.com/office/powerpoint/2010/main" val="6395366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236988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Conference Proceedings:</a:t>
            </a:r>
          </a:p>
          <a:p>
            <a:pPr marL="457200" indent="-457200" algn="just">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400" dirty="0">
                <a:solidFill>
                  <a:srgbClr val="002060"/>
                </a:solidFill>
                <a:latin typeface="Times New Roman" panose="02020603050405020304" pitchFamily="18" charset="0"/>
                <a:cs typeface="Times New Roman" panose="02020603050405020304" pitchFamily="18" charset="0"/>
              </a:rPr>
              <a:t>Examples of conferences in these fields include the Academy of Management Annual Meeting, International Project Management Association Research Conference, International Conference on Digital Media and Learning, and Digital Marketing World Forum.</a:t>
            </a: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98929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Types of Literature</a:t>
            </a:r>
          </a:p>
        </p:txBody>
      </p:sp>
      <p:sp>
        <p:nvSpPr>
          <p:cNvPr id="6" name="Rectangle 5">
            <a:extLst>
              <a:ext uri="{FF2B5EF4-FFF2-40B4-BE49-F238E27FC236}">
                <a16:creationId xmlns:a16="http://schemas.microsoft.com/office/drawing/2014/main" id="{C4C6D3B3-6CA1-43A2-8E02-FF5BECFEE9C9}"/>
              </a:ext>
            </a:extLst>
          </p:cNvPr>
          <p:cNvSpPr/>
          <p:nvPr/>
        </p:nvSpPr>
        <p:spPr>
          <a:xfrm>
            <a:off x="657128" y="4623007"/>
            <a:ext cx="11208532" cy="1200329"/>
          </a:xfrm>
          <a:prstGeom prst="rect">
            <a:avLst/>
          </a:prstGeom>
        </p:spPr>
        <p:txBody>
          <a:bodyPr wrap="square">
            <a:spAutoFit/>
          </a:bodyPr>
          <a:lstStyle/>
          <a:p>
            <a:pPr algn="just" rtl="1"/>
            <a:r>
              <a:rPr lang="ar-EG" sz="2400" dirty="0"/>
              <a:t>وقائع المؤتمر:</a:t>
            </a:r>
          </a:p>
          <a:p>
            <a:pPr algn="just" rtl="1"/>
            <a:r>
              <a:rPr lang="ar-EG" sz="2400" dirty="0"/>
              <a:t>ومن أمثلة المؤتمرات في هذه المجالات الاجتماع السنوي لأكاديمية الإدارة، والمؤتمر البحثي للجمعية الدولية لإدارة المشاريع، والمؤتمر الدولي حول الوسائط الرقمية والتعلم، والمنتدى العالمي للتسويق الرقمي.</a:t>
            </a:r>
          </a:p>
        </p:txBody>
      </p:sp>
    </p:spTree>
    <p:extLst>
      <p:ext uri="{BB962C8B-B14F-4D97-AF65-F5344CB8AC3E}">
        <p14:creationId xmlns:p14="http://schemas.microsoft.com/office/powerpoint/2010/main" val="7845068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Thesis/ Dissertation:</a:t>
            </a:r>
          </a:p>
          <a:p>
            <a:pPr marL="457200" indent="-457200" algn="just">
              <a:buFont typeface="Wingdings" panose="05000000000000000000" pitchFamily="2" charset="2"/>
              <a:buChar char="§"/>
            </a:pPr>
            <a:r>
              <a:rPr lang="en-US" sz="2400" dirty="0">
                <a:solidFill>
                  <a:srgbClr val="002060"/>
                </a:solidFill>
                <a:latin typeface="Times New Roman" panose="02020603050405020304" pitchFamily="18" charset="0"/>
                <a:cs typeface="Times New Roman" panose="02020603050405020304" pitchFamily="18" charset="0"/>
              </a:rPr>
              <a:t>A thesis is a comprehensive research document that presents original findings and analysis on a specific topic. It is typically written by students pursuing a master’s or doctorate degree. </a:t>
            </a:r>
          </a:p>
          <a:p>
            <a:pPr marL="457200" indent="-457200" algn="just">
              <a:buFont typeface="Wingdings" panose="05000000000000000000" pitchFamily="2" charset="2"/>
              <a:buChar char="§"/>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400" dirty="0">
                <a:solidFill>
                  <a:srgbClr val="002060"/>
                </a:solidFill>
                <a:latin typeface="Times New Roman" panose="02020603050405020304" pitchFamily="18" charset="0"/>
                <a:cs typeface="Times New Roman" panose="02020603050405020304" pitchFamily="18" charset="0"/>
              </a:rPr>
              <a:t>A dissertation is an extended research document that represents the culmination of a doctoral candidate's academic journey. It is a more extensive and rigorous piece of work compared to a thesis, and aim to make substantial contributions to the academic field. </a:t>
            </a:r>
            <a:endParaRPr lang="en-US" sz="1600" dirty="0">
              <a:solidFill>
                <a:srgbClr val="002060"/>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98929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Types of Literature</a:t>
            </a:r>
          </a:p>
        </p:txBody>
      </p:sp>
      <p:sp>
        <p:nvSpPr>
          <p:cNvPr id="6" name="Rectangle 5">
            <a:extLst>
              <a:ext uri="{FF2B5EF4-FFF2-40B4-BE49-F238E27FC236}">
                <a16:creationId xmlns:a16="http://schemas.microsoft.com/office/drawing/2014/main" id="{C4C6D3B3-6CA1-43A2-8E02-FF5BECFEE9C9}"/>
              </a:ext>
            </a:extLst>
          </p:cNvPr>
          <p:cNvSpPr/>
          <p:nvPr/>
        </p:nvSpPr>
        <p:spPr>
          <a:xfrm>
            <a:off x="672292" y="5077327"/>
            <a:ext cx="11208532" cy="1323439"/>
          </a:xfrm>
          <a:prstGeom prst="rect">
            <a:avLst/>
          </a:prstGeom>
        </p:spPr>
        <p:txBody>
          <a:bodyPr wrap="square">
            <a:spAutoFit/>
          </a:bodyPr>
          <a:lstStyle/>
          <a:p>
            <a:pPr marL="342900" indent="-342900" algn="just" rtl="1">
              <a:buFont typeface="Arial" panose="020B0604020202020204" pitchFamily="34" charset="0"/>
              <a:buChar char="•"/>
            </a:pPr>
            <a:r>
              <a:rPr lang="ar-EG" sz="2000" dirty="0"/>
              <a:t>الأطروحة هي وثيقة بحثية شاملة تقدم النتائج والتحليلات الأصلية حول موضوع معين. يتم كتابته عادةً من قبل الطلاب الذين يسعون للحصول على درجة الماجستير أو الدكتوراه.</a:t>
            </a:r>
            <a:endParaRPr lang="en-US" sz="2000" dirty="0"/>
          </a:p>
          <a:p>
            <a:pPr marL="342900" indent="-342900" algn="just" rtl="1">
              <a:buFont typeface="Arial" panose="020B0604020202020204" pitchFamily="34" charset="0"/>
              <a:buChar char="•"/>
            </a:pPr>
            <a:r>
              <a:rPr lang="ar-EG" sz="2000" dirty="0"/>
              <a:t>الأطروحة هي وثيقة بحثية موسعة تمثل تتويجا للرحلة الأكاديمية لمرشح الدكتوراه. إنه عمل أكثر شمولاً وصرامة مقارنة بارسالة الماجستير. تتعمق الأطروحات في مواضيع معقدة وتهدف إلى تقديم مساهمات كبيرة في المجال الأكاديمي.</a:t>
            </a:r>
            <a:endParaRPr lang="en-US" sz="2000" dirty="0"/>
          </a:p>
        </p:txBody>
      </p:sp>
    </p:spTree>
    <p:extLst>
      <p:ext uri="{BB962C8B-B14F-4D97-AF65-F5344CB8AC3E}">
        <p14:creationId xmlns:p14="http://schemas.microsoft.com/office/powerpoint/2010/main" val="20104899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3847207"/>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Books and Textbooks:</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Books and textbooks provide comprehensive coverage of various topics in management, project management, digital media, and digital marketing. </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They offer a structured approach to learning, combining theory with practical examples and case studies. </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Some recommended books in these areas are "Management: Principles and Practices" by Lussier and </a:t>
            </a:r>
            <a:r>
              <a:rPr lang="en-US" sz="2400" dirty="0" err="1">
                <a:solidFill>
                  <a:srgbClr val="002060"/>
                </a:solidFill>
                <a:latin typeface="Times New Roman" panose="02020603050405020304" pitchFamily="18" charset="0"/>
                <a:cs typeface="Times New Roman" panose="02020603050405020304" pitchFamily="18" charset="0"/>
              </a:rPr>
              <a:t>Achua</a:t>
            </a:r>
            <a:r>
              <a:rPr lang="en-US" sz="2400" dirty="0">
                <a:solidFill>
                  <a:srgbClr val="002060"/>
                </a:solidFill>
                <a:latin typeface="Times New Roman" panose="02020603050405020304" pitchFamily="18" charset="0"/>
                <a:cs typeface="Times New Roman" panose="02020603050405020304" pitchFamily="18" charset="0"/>
              </a:rPr>
              <a:t>, "A Guide to the Project Management Body of Knowledge (PMBOK® Guide)" by the Project Management Institute, "Digital Media and Society" by Adrian </a:t>
            </a:r>
            <a:r>
              <a:rPr lang="en-US" sz="2400" dirty="0" err="1">
                <a:solidFill>
                  <a:srgbClr val="002060"/>
                </a:solidFill>
                <a:latin typeface="Times New Roman" panose="02020603050405020304" pitchFamily="18" charset="0"/>
                <a:cs typeface="Times New Roman" panose="02020603050405020304" pitchFamily="18" charset="0"/>
              </a:rPr>
              <a:t>Athique</a:t>
            </a:r>
            <a:r>
              <a:rPr lang="en-US" sz="2400" dirty="0">
                <a:solidFill>
                  <a:srgbClr val="002060"/>
                </a:solidFill>
                <a:latin typeface="Times New Roman" panose="02020603050405020304" pitchFamily="18" charset="0"/>
                <a:cs typeface="Times New Roman" panose="02020603050405020304" pitchFamily="18" charset="0"/>
              </a:rPr>
              <a:t>, and "Digital Marketing: Strategy, Implementation, and Practice" by Dave Chaffey.</a:t>
            </a: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98929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Types of Literature</a:t>
            </a:r>
          </a:p>
        </p:txBody>
      </p:sp>
      <p:sp>
        <p:nvSpPr>
          <p:cNvPr id="6" name="Rectangle 5">
            <a:extLst>
              <a:ext uri="{FF2B5EF4-FFF2-40B4-BE49-F238E27FC236}">
                <a16:creationId xmlns:a16="http://schemas.microsoft.com/office/drawing/2014/main" id="{C4C6D3B3-6CA1-43A2-8E02-FF5BECFEE9C9}"/>
              </a:ext>
            </a:extLst>
          </p:cNvPr>
          <p:cNvSpPr/>
          <p:nvPr/>
        </p:nvSpPr>
        <p:spPr>
          <a:xfrm>
            <a:off x="491734" y="5441339"/>
            <a:ext cx="11208532" cy="1015663"/>
          </a:xfrm>
          <a:prstGeom prst="rect">
            <a:avLst/>
          </a:prstGeom>
        </p:spPr>
        <p:txBody>
          <a:bodyPr wrap="square">
            <a:spAutoFit/>
          </a:bodyPr>
          <a:lstStyle/>
          <a:p>
            <a:pPr algn="just" rtl="1"/>
            <a:r>
              <a:rPr lang="ar-EG" sz="2000" dirty="0"/>
              <a:t>المجلات الأكاديمية هي مصدر أساسي للأدب للطلاب والمهنيين. ينشرون المقالات البحثية ودراسات الحالة والأوراق النظرية التي كتبها خبراء في هذا المجال. تشمل أمثلة مجلات الإدارة وإدارة المشاريع والوسائط الرقمية والتسويق الرقمي مجلة الإدارة والمجلة الدولية لإدارة المشاريع ومجلة الوسائط الرقمية والمجتمع ومجلة التسويق الرقمي.</a:t>
            </a:r>
            <a:endParaRPr lang="en-US" sz="2000" dirty="0"/>
          </a:p>
        </p:txBody>
      </p:sp>
    </p:spTree>
    <p:extLst>
      <p:ext uri="{BB962C8B-B14F-4D97-AF65-F5344CB8AC3E}">
        <p14:creationId xmlns:p14="http://schemas.microsoft.com/office/powerpoint/2010/main" val="33950252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Industry Reports :</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Industry reports and white papers are valuable sources of information in the field of management, project management, digital media, and digital marketing. </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They provide insights into industry trends, market analysis, best practices, and case studies. </a:t>
            </a:r>
          </a:p>
          <a:p>
            <a:pPr marL="342900" indent="-3429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Students can access reports from reputable organizations such as Gartner, Forrester, Nielsen, and McKinsey to stay updated with the latest industry developments.</a:t>
            </a:r>
            <a:endParaRPr lang="ar-EG" sz="2400" dirty="0">
              <a:solidFill>
                <a:srgbClr val="002060"/>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en-US" sz="2400" dirty="0">
              <a:solidFill>
                <a:srgbClr val="002060"/>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en-US" sz="2400" dirty="0">
              <a:solidFill>
                <a:srgbClr val="002060"/>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endParaRPr lang="ar-EG" sz="2400" dirty="0">
              <a:solidFill>
                <a:srgbClr val="00206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Company Reports/ Website</a:t>
            </a:r>
          </a:p>
          <a:p>
            <a:pPr algn="just"/>
            <a:endParaRPr lang="en-US" sz="3200" b="1" dirty="0">
              <a:solidFill>
                <a:srgbClr val="4472C4"/>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98929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Types of Literature</a:t>
            </a:r>
          </a:p>
        </p:txBody>
      </p:sp>
      <p:sp>
        <p:nvSpPr>
          <p:cNvPr id="6" name="Rectangle 5">
            <a:extLst>
              <a:ext uri="{FF2B5EF4-FFF2-40B4-BE49-F238E27FC236}">
                <a16:creationId xmlns:a16="http://schemas.microsoft.com/office/drawing/2014/main" id="{C4C6D3B3-6CA1-43A2-8E02-FF5BECFEE9C9}"/>
              </a:ext>
            </a:extLst>
          </p:cNvPr>
          <p:cNvSpPr/>
          <p:nvPr/>
        </p:nvSpPr>
        <p:spPr>
          <a:xfrm>
            <a:off x="672292" y="3820746"/>
            <a:ext cx="11208532" cy="1477328"/>
          </a:xfrm>
          <a:prstGeom prst="rect">
            <a:avLst/>
          </a:prstGeom>
        </p:spPr>
        <p:txBody>
          <a:bodyPr wrap="square">
            <a:spAutoFit/>
          </a:bodyPr>
          <a:lstStyle/>
          <a:p>
            <a:pPr algn="just" rtl="1"/>
            <a:r>
              <a:rPr lang="ar-EG" dirty="0"/>
              <a:t>تقارير الصناعة :</a:t>
            </a:r>
          </a:p>
          <a:p>
            <a:pPr algn="just" rtl="1"/>
            <a:r>
              <a:rPr lang="ar-EG" dirty="0"/>
              <a:t>تعد تقارير الصناعة والأوراق البيضاء مصادر قيمة للمعلومات في مجال الإدارة وإدارة المشاريع والوسائط الرقمية والتسويق الرقمي.</a:t>
            </a:r>
          </a:p>
          <a:p>
            <a:pPr algn="just" rtl="1"/>
            <a:r>
              <a:rPr lang="ar-EG" dirty="0"/>
              <a:t>أنها توفر رؤى حول اتجاهات الصناعة، وتحليل السوق، وأفضل الممارسات، ودراسات الحالة.</a:t>
            </a:r>
          </a:p>
          <a:p>
            <a:pPr algn="just" rtl="1"/>
            <a:r>
              <a:rPr lang="ar-EG" dirty="0"/>
              <a:t>يمكن للطلاب الوصول إلى التقارير من المؤسسات ذات السمعة الطيبة مثل </a:t>
            </a:r>
            <a:r>
              <a:rPr lang="en-US" dirty="0"/>
              <a:t>Gartner </a:t>
            </a:r>
            <a:r>
              <a:rPr lang="ar-EG" dirty="0"/>
              <a:t>و</a:t>
            </a:r>
            <a:r>
              <a:rPr lang="en-US" dirty="0"/>
              <a:t>Forrester </a:t>
            </a:r>
            <a:r>
              <a:rPr lang="ar-EG" dirty="0"/>
              <a:t>و</a:t>
            </a:r>
            <a:r>
              <a:rPr lang="en-US" dirty="0"/>
              <a:t>Nielsen </a:t>
            </a:r>
            <a:r>
              <a:rPr lang="ar-EG" dirty="0"/>
              <a:t>و</a:t>
            </a:r>
            <a:r>
              <a:rPr lang="en-US" dirty="0"/>
              <a:t>McKinsey </a:t>
            </a:r>
            <a:r>
              <a:rPr lang="ar-EG" dirty="0"/>
              <a:t>للبقاء على اطلاع بأحدث تطورات الصناعة.</a:t>
            </a:r>
          </a:p>
        </p:txBody>
      </p:sp>
    </p:spTree>
    <p:extLst>
      <p:ext uri="{BB962C8B-B14F-4D97-AF65-F5344CB8AC3E}">
        <p14:creationId xmlns:p14="http://schemas.microsoft.com/office/powerpoint/2010/main" val="10316527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474720" y="3007649"/>
            <a:ext cx="6058486" cy="101433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ar-EG" sz="4000" b="1" dirty="0">
                <a:solidFill>
                  <a:srgbClr val="4472C4"/>
                </a:solidFill>
              </a:rPr>
              <a:t>العثور على الأدبيات السابقة</a:t>
            </a:r>
            <a:r>
              <a:rPr lang="en-US" sz="4000" b="1" dirty="0">
                <a:solidFill>
                  <a:srgbClr val="4472C4"/>
                </a:solidFill>
              </a:rPr>
              <a:t> </a:t>
            </a:r>
            <a:endParaRPr lang="ar-EG" sz="4000" b="1" dirty="0">
              <a:solidFill>
                <a:srgbClr val="4472C4"/>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1949660"/>
            <a:ext cx="8979535" cy="707886"/>
          </a:xfrm>
          <a:prstGeom prst="rect">
            <a:avLst/>
          </a:prstGeom>
          <a:noFill/>
        </p:spPr>
        <p:txBody>
          <a:bodyPr wrap="square" rtlCol="0">
            <a:spAutoFit/>
          </a:bodyPr>
          <a:lstStyle/>
          <a:p>
            <a:pPr algn="ctr"/>
            <a:r>
              <a:rPr lang="en-US" sz="4000" b="1" dirty="0">
                <a:solidFill>
                  <a:srgbClr val="4472C4"/>
                </a:solidFill>
                <a:latin typeface="Times New Roman" panose="02020603050405020304" pitchFamily="18" charset="0"/>
                <a:cs typeface="Times New Roman" panose="02020603050405020304" pitchFamily="18" charset="0"/>
              </a:rPr>
              <a:t>Finding Literature</a:t>
            </a:r>
          </a:p>
        </p:txBody>
      </p:sp>
    </p:spTree>
    <p:extLst>
      <p:ext uri="{BB962C8B-B14F-4D97-AF65-F5344CB8AC3E}">
        <p14:creationId xmlns:p14="http://schemas.microsoft.com/office/powerpoint/2010/main" val="16424736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421653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Academic Databases:</a:t>
            </a: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Utilize reputable academic databases such as JSTOR, ProQuest, and IEEE Xplore.</a:t>
            </a:r>
            <a:endParaRPr lang="ar-EG"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400" dirty="0">
                <a:solidFill>
                  <a:srgbClr val="002060"/>
                </a:solidFill>
                <a:latin typeface="Times New Roman" panose="02020603050405020304" pitchFamily="18" charset="0"/>
                <a:cs typeface="Times New Roman" panose="02020603050405020304" pitchFamily="18" charset="0"/>
              </a:rPr>
              <a:t>استخدم قواعد البيانات الأكاديمية ذات السمعة الطيبة مثل </a:t>
            </a:r>
            <a:r>
              <a:rPr lang="en-US" sz="2400" dirty="0">
                <a:solidFill>
                  <a:srgbClr val="002060"/>
                </a:solidFill>
                <a:latin typeface="Times New Roman" panose="02020603050405020304" pitchFamily="18" charset="0"/>
                <a:cs typeface="Times New Roman" panose="02020603050405020304" pitchFamily="18" charset="0"/>
              </a:rPr>
              <a:t>JSTOR </a:t>
            </a:r>
            <a:r>
              <a:rPr lang="ar-EG" sz="2400" dirty="0">
                <a:solidFill>
                  <a:srgbClr val="002060"/>
                </a:solidFill>
                <a:latin typeface="Times New Roman" panose="02020603050405020304" pitchFamily="18" charset="0"/>
                <a:cs typeface="Times New Roman" panose="02020603050405020304" pitchFamily="18" charset="0"/>
              </a:rPr>
              <a:t>و</a:t>
            </a:r>
            <a:r>
              <a:rPr lang="en-US" sz="2400" dirty="0">
                <a:solidFill>
                  <a:srgbClr val="002060"/>
                </a:solidFill>
                <a:latin typeface="Times New Roman" panose="02020603050405020304" pitchFamily="18" charset="0"/>
                <a:cs typeface="Times New Roman" panose="02020603050405020304" pitchFamily="18" charset="0"/>
              </a:rPr>
              <a:t>ProQuest </a:t>
            </a:r>
            <a:r>
              <a:rPr lang="ar-EG" sz="2400" dirty="0">
                <a:solidFill>
                  <a:srgbClr val="002060"/>
                </a:solidFill>
                <a:latin typeface="Times New Roman" panose="02020603050405020304" pitchFamily="18" charset="0"/>
                <a:cs typeface="Times New Roman" panose="02020603050405020304" pitchFamily="18" charset="0"/>
              </a:rPr>
              <a:t>و</a:t>
            </a:r>
            <a:r>
              <a:rPr lang="en-US" sz="2400" dirty="0">
                <a:solidFill>
                  <a:srgbClr val="002060"/>
                </a:solidFill>
                <a:latin typeface="Times New Roman" panose="02020603050405020304" pitchFamily="18" charset="0"/>
                <a:cs typeface="Times New Roman" panose="02020603050405020304" pitchFamily="18" charset="0"/>
              </a:rPr>
              <a:t>IEEE Xplore.</a:t>
            </a:r>
            <a:endParaRPr lang="ar-EG"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endParaRPr lang="ar-EG"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Use relevant keywords such as "literature review," "management," "project management," "digital media," and "digital marketing" to narrow down search results.</a:t>
            </a:r>
            <a:endParaRPr lang="ar-EG"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400" dirty="0">
                <a:solidFill>
                  <a:srgbClr val="002060"/>
                </a:solidFill>
                <a:latin typeface="Times New Roman" panose="02020603050405020304" pitchFamily="18" charset="0"/>
                <a:cs typeface="Times New Roman" panose="02020603050405020304" pitchFamily="18" charset="0"/>
              </a:rPr>
              <a:t>استخدم الكلمات الرئيسية ذات الصلة مثل "مراجعة الأدبيات" و"الإدارة" و"إدارة المشاريع" و"الوسائط الرقمية" و"التسويق الرقمي" لتضييق نطاق نتائج البحث.</a:t>
            </a:r>
          </a:p>
          <a:p>
            <a:pPr marL="457200" indent="-457200" algn="just" rtl="1">
              <a:buFont typeface="Arial" panose="020B0604020202020204" pitchFamily="34" charset="0"/>
              <a:buChar char="•"/>
            </a:pPr>
            <a:endParaRPr lang="ar-EG"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Refine search filters based on publication date, peer-reviewed articles, and relevance.</a:t>
            </a:r>
            <a:endParaRPr lang="ar-EG"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400" dirty="0">
                <a:solidFill>
                  <a:srgbClr val="002060"/>
                </a:solidFill>
                <a:latin typeface="Times New Roman" panose="02020603050405020304" pitchFamily="18" charset="0"/>
                <a:cs typeface="Times New Roman" panose="02020603050405020304" pitchFamily="18" charset="0"/>
              </a:rPr>
              <a:t>قم بتحسين عوامل تصفية البحث بناءً على تاريخ النشر، والمقالات التي راجعها النظراء، ومدى الصلة بالموضوع.</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882473"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Finding Literature</a:t>
            </a:r>
          </a:p>
        </p:txBody>
      </p:sp>
    </p:spTree>
    <p:extLst>
      <p:ext uri="{BB962C8B-B14F-4D97-AF65-F5344CB8AC3E}">
        <p14:creationId xmlns:p14="http://schemas.microsoft.com/office/powerpoint/2010/main" val="1067593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4">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8BB98FD-60FB-42A7-9D67-DE5849AEB91B}"/>
              </a:ext>
            </a:extLst>
          </p:cNvPr>
          <p:cNvPicPr>
            <a:picLocks noChangeAspect="1"/>
          </p:cNvPicPr>
          <p:nvPr/>
        </p:nvPicPr>
        <p:blipFill>
          <a:blip r:embed="rId2"/>
          <a:stretch>
            <a:fillRect/>
          </a:stretch>
        </p:blipFill>
        <p:spPr>
          <a:xfrm>
            <a:off x="1333500" y="1083212"/>
            <a:ext cx="9525000" cy="5208050"/>
          </a:xfrm>
          <a:prstGeom prst="rect">
            <a:avLst/>
          </a:prstGeom>
        </p:spPr>
      </p:pic>
    </p:spTree>
    <p:extLst>
      <p:ext uri="{BB962C8B-B14F-4D97-AF65-F5344CB8AC3E}">
        <p14:creationId xmlns:p14="http://schemas.microsoft.com/office/powerpoint/2010/main" val="22271430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8" y="1825270"/>
            <a:ext cx="11677625" cy="4154984"/>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Google Scholar:</a:t>
            </a: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Google Scholar is a valuable tool to search for scholarly literature, including literature reviews.</a:t>
            </a:r>
          </a:p>
          <a:p>
            <a:pPr marL="457200" indent="-457200" algn="just" rtl="1">
              <a:buFont typeface="Wingdings" panose="05000000000000000000" pitchFamily="2" charset="2"/>
              <a:buChar char="q"/>
            </a:pPr>
            <a:r>
              <a:rPr lang="ar-EG" sz="2400" dirty="0">
                <a:solidFill>
                  <a:srgbClr val="002060"/>
                </a:solidFill>
                <a:latin typeface="Times New Roman" panose="02020603050405020304" pitchFamily="18" charset="0"/>
                <a:cs typeface="Times New Roman" panose="02020603050405020304" pitchFamily="18" charset="0"/>
              </a:rPr>
              <a:t>- يعد الباحث العلمي من </a:t>
            </a:r>
            <a:r>
              <a:rPr lang="en-US" sz="2400" dirty="0">
                <a:solidFill>
                  <a:srgbClr val="002060"/>
                </a:solidFill>
                <a:latin typeface="Times New Roman" panose="02020603050405020304" pitchFamily="18" charset="0"/>
                <a:cs typeface="Times New Roman" panose="02020603050405020304" pitchFamily="18" charset="0"/>
              </a:rPr>
              <a:t>Google </a:t>
            </a:r>
            <a:r>
              <a:rPr lang="ar-EG" sz="2400" dirty="0">
                <a:solidFill>
                  <a:srgbClr val="002060"/>
                </a:solidFill>
                <a:latin typeface="Times New Roman" panose="02020603050405020304" pitchFamily="18" charset="0"/>
                <a:cs typeface="Times New Roman" panose="02020603050405020304" pitchFamily="18" charset="0"/>
              </a:rPr>
              <a:t>أداة قيمة للبحث عن الأدبيات العلمية، بما في ذلك مراجعات الأدبيات.</a:t>
            </a: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Use advanced search techniques like Boolean operators (AND, OR, , +,</a:t>
            </a:r>
            <a:r>
              <a:rPr lang="ar-EG" sz="2400" dirty="0">
                <a:solidFill>
                  <a:srgbClr val="002060"/>
                </a:solidFill>
                <a:latin typeface="Times New Roman" panose="02020603050405020304" pitchFamily="18" charset="0"/>
                <a:cs typeface="Times New Roman" panose="02020603050405020304" pitchFamily="18" charset="0"/>
              </a:rPr>
              <a:t>*</a:t>
            </a:r>
            <a:r>
              <a:rPr lang="en-US" sz="2400" dirty="0">
                <a:solidFill>
                  <a:srgbClr val="002060"/>
                </a:solidFill>
                <a:latin typeface="Times New Roman" panose="02020603050405020304" pitchFamily="18" charset="0"/>
                <a:cs typeface="Times New Roman" panose="02020603050405020304" pitchFamily="18" charset="0"/>
              </a:rPr>
              <a:t>) to refine search queries.</a:t>
            </a:r>
          </a:p>
          <a:p>
            <a:pPr marL="457200" indent="-457200" algn="just" rtl="1">
              <a:buFont typeface="Wingdings" panose="05000000000000000000" pitchFamily="2" charset="2"/>
              <a:buChar char="q"/>
            </a:pPr>
            <a:r>
              <a:rPr lang="ar-EG" sz="2400" dirty="0">
                <a:solidFill>
                  <a:srgbClr val="002060"/>
                </a:solidFill>
                <a:latin typeface="Times New Roman" panose="02020603050405020304" pitchFamily="18" charset="0"/>
                <a:cs typeface="Times New Roman" panose="02020603050405020304" pitchFamily="18" charset="0"/>
              </a:rPr>
              <a:t>- استخدم تقنيات البحث المتقدمة مثل عوامل التشغيل المنطقية </a:t>
            </a:r>
            <a:r>
              <a:rPr lang="en-US" sz="2400" dirty="0">
                <a:solidFill>
                  <a:srgbClr val="002060"/>
                </a:solidFill>
                <a:latin typeface="Times New Roman" panose="02020603050405020304" pitchFamily="18" charset="0"/>
                <a:cs typeface="Times New Roman" panose="02020603050405020304" pitchFamily="18" charset="0"/>
              </a:rPr>
              <a:t>AND، OR، </a:t>
            </a:r>
            <a:r>
              <a:rPr lang="ar-EG" sz="2400" dirty="0">
                <a:solidFill>
                  <a:srgbClr val="002060"/>
                </a:solidFill>
                <a:latin typeface="Times New Roman" panose="02020603050405020304" pitchFamily="18" charset="0"/>
                <a:cs typeface="Times New Roman" panose="02020603050405020304" pitchFamily="18" charset="0"/>
              </a:rPr>
              <a:t>*, + لتحسين استعلامات البحث.</a:t>
            </a: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882473"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Finding Literature</a:t>
            </a:r>
          </a:p>
        </p:txBody>
      </p:sp>
    </p:spTree>
    <p:extLst>
      <p:ext uri="{BB962C8B-B14F-4D97-AF65-F5344CB8AC3E}">
        <p14:creationId xmlns:p14="http://schemas.microsoft.com/office/powerpoint/2010/main" val="3805015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8" y="1555001"/>
            <a:ext cx="11677625" cy="495520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Professional Journals:</a:t>
            </a: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Explore professional journals in the field of management, project management, digital media, and digital marketing.</a:t>
            </a:r>
          </a:p>
          <a:p>
            <a:pPr marL="457200" indent="-457200" algn="just" rtl="1">
              <a:buFont typeface="Wingdings" panose="05000000000000000000" pitchFamily="2" charset="2"/>
              <a:buChar char="q"/>
            </a:pPr>
            <a:r>
              <a:rPr lang="ar-EG" sz="2400" dirty="0">
                <a:solidFill>
                  <a:srgbClr val="002060"/>
                </a:solidFill>
                <a:latin typeface="Times New Roman" panose="02020603050405020304" pitchFamily="18" charset="0"/>
                <a:cs typeface="Times New Roman" panose="02020603050405020304" pitchFamily="18" charset="0"/>
              </a:rPr>
              <a:t>استكشف المجلات المهنية في مجال الإدارة وإدارة المشاريع والوسائط الرقمية والتسويق الرقمي.</a:t>
            </a: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Browse through recent issues and look for articles labeled as literature reviews or review papers.</a:t>
            </a:r>
          </a:p>
          <a:p>
            <a:pPr marL="457200" indent="-457200" algn="just" rtl="1">
              <a:buFont typeface="Wingdings" panose="05000000000000000000" pitchFamily="2" charset="2"/>
              <a:buChar char="q"/>
            </a:pPr>
            <a:r>
              <a:rPr lang="ar-EG" sz="2400" dirty="0">
                <a:solidFill>
                  <a:srgbClr val="002060"/>
                </a:solidFill>
                <a:latin typeface="Times New Roman" panose="02020603050405020304" pitchFamily="18" charset="0"/>
                <a:cs typeface="Times New Roman" panose="02020603050405020304" pitchFamily="18" charset="0"/>
              </a:rPr>
              <a:t>تصفح الإصدارات الأخيرة وابحث عن المقالات المصنفة على أنها مراجعات للأدبيات أو أوراق المراجعة.</a:t>
            </a: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endParaRPr lang="en-US" sz="2400"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a:solidFill>
                  <a:srgbClr val="002060"/>
                </a:solidFill>
                <a:latin typeface="Times New Roman" panose="02020603050405020304" pitchFamily="18" charset="0"/>
                <a:cs typeface="Times New Roman" panose="02020603050405020304" pitchFamily="18" charset="0"/>
              </a:rPr>
              <a:t>Pay attention to reputable journals such as Harvard Business Review, Journal of Project Management, and Journal of Digital Marketing.</a:t>
            </a:r>
          </a:p>
          <a:p>
            <a:pPr marL="457200" indent="-457200" algn="just" rtl="1">
              <a:buFont typeface="Wingdings" panose="05000000000000000000" pitchFamily="2" charset="2"/>
              <a:buChar char="q"/>
            </a:pPr>
            <a:r>
              <a:rPr lang="ar-EG" sz="2400" dirty="0">
                <a:solidFill>
                  <a:srgbClr val="002060"/>
                </a:solidFill>
                <a:latin typeface="Times New Roman" panose="02020603050405020304" pitchFamily="18" charset="0"/>
                <a:cs typeface="Times New Roman" panose="02020603050405020304" pitchFamily="18" charset="0"/>
              </a:rPr>
              <a:t>انتبه إلى المجلات ذات السمعة الطيبة مثل </a:t>
            </a:r>
            <a:r>
              <a:rPr lang="en-US" sz="2400" dirty="0">
                <a:solidFill>
                  <a:srgbClr val="002060"/>
                </a:solidFill>
                <a:latin typeface="Times New Roman" panose="02020603050405020304" pitchFamily="18" charset="0"/>
                <a:cs typeface="Times New Roman" panose="02020603050405020304" pitchFamily="18" charset="0"/>
              </a:rPr>
              <a:t>Harvard Business Review، </a:t>
            </a:r>
            <a:r>
              <a:rPr lang="ar-EG" sz="2400" dirty="0">
                <a:solidFill>
                  <a:srgbClr val="002060"/>
                </a:solidFill>
                <a:latin typeface="Times New Roman" panose="02020603050405020304" pitchFamily="18" charset="0"/>
                <a:cs typeface="Times New Roman" panose="02020603050405020304" pitchFamily="18" charset="0"/>
              </a:rPr>
              <a:t>و</a:t>
            </a:r>
            <a:r>
              <a:rPr lang="en-US" sz="2400" dirty="0">
                <a:solidFill>
                  <a:srgbClr val="002060"/>
                </a:solidFill>
                <a:latin typeface="Times New Roman" panose="02020603050405020304" pitchFamily="18" charset="0"/>
                <a:cs typeface="Times New Roman" panose="02020603050405020304" pitchFamily="18" charset="0"/>
              </a:rPr>
              <a:t>Journal of Project Management، </a:t>
            </a:r>
            <a:r>
              <a:rPr lang="ar-EG" sz="2400" dirty="0">
                <a:solidFill>
                  <a:srgbClr val="002060"/>
                </a:solidFill>
                <a:latin typeface="Times New Roman" panose="02020603050405020304" pitchFamily="18" charset="0"/>
                <a:cs typeface="Times New Roman" panose="02020603050405020304" pitchFamily="18" charset="0"/>
              </a:rPr>
              <a:t>و</a:t>
            </a:r>
            <a:r>
              <a:rPr lang="en-US" sz="2400" dirty="0">
                <a:solidFill>
                  <a:srgbClr val="002060"/>
                </a:solidFill>
                <a:latin typeface="Times New Roman" panose="02020603050405020304" pitchFamily="18" charset="0"/>
                <a:cs typeface="Times New Roman" panose="02020603050405020304" pitchFamily="18" charset="0"/>
              </a:rPr>
              <a:t>Journal of Digital Marketing.</a:t>
            </a: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3882473"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Finding Literature</a:t>
            </a:r>
          </a:p>
        </p:txBody>
      </p:sp>
    </p:spTree>
    <p:extLst>
      <p:ext uri="{BB962C8B-B14F-4D97-AF65-F5344CB8AC3E}">
        <p14:creationId xmlns:p14="http://schemas.microsoft.com/office/powerpoint/2010/main" val="26308928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1949660"/>
            <a:ext cx="8979535" cy="707886"/>
          </a:xfrm>
          <a:prstGeom prst="rect">
            <a:avLst/>
          </a:prstGeom>
          <a:noFill/>
        </p:spPr>
        <p:txBody>
          <a:bodyPr wrap="square" rtlCol="0">
            <a:spAutoFit/>
          </a:bodyPr>
          <a:lstStyle/>
          <a:p>
            <a:pPr algn="ctr"/>
            <a:r>
              <a:rPr lang="en-US" sz="4000" b="1" dirty="0">
                <a:solidFill>
                  <a:srgbClr val="4472C4"/>
                </a:solidFill>
                <a:latin typeface="Times New Roman" panose="02020603050405020304" pitchFamily="18" charset="0"/>
                <a:cs typeface="Times New Roman" panose="02020603050405020304" pitchFamily="18" charset="0"/>
              </a:rPr>
              <a:t>Examples for Literature Review</a:t>
            </a:r>
          </a:p>
        </p:txBody>
      </p:sp>
    </p:spTree>
    <p:extLst>
      <p:ext uri="{BB962C8B-B14F-4D97-AF65-F5344CB8AC3E}">
        <p14:creationId xmlns:p14="http://schemas.microsoft.com/office/powerpoint/2010/main" val="10618066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42522" y="820080"/>
            <a:ext cx="11760439" cy="4190186"/>
          </a:xfrm>
          <a:prstGeom prst="rect">
            <a:avLst/>
          </a:prstGeom>
        </p:spPr>
        <p:txBody>
          <a:bodyPr wrap="square">
            <a:spAutoFit/>
          </a:bodyPr>
          <a:lstStyle/>
          <a:p>
            <a:pPr algn="just">
              <a:lnSpc>
                <a:spcPct val="120000"/>
              </a:lnSpc>
            </a:pPr>
            <a:r>
              <a:rPr lang="en-US" sz="2800" dirty="0">
                <a:latin typeface="Times New Roman" panose="02020603050405020304" pitchFamily="18" charset="0"/>
                <a:cs typeface="Times New Roman" panose="02020603050405020304" pitchFamily="18" charset="0"/>
              </a:rPr>
              <a:t>Topic: Leadership Styles in Project Management</a:t>
            </a:r>
          </a:p>
          <a:p>
            <a:pPr algn="just">
              <a:lnSpc>
                <a:spcPct val="120000"/>
              </a:lnSpc>
            </a:pPr>
            <a:endParaRPr lang="en-US" sz="2800" dirty="0">
              <a:latin typeface="Times New Roman" panose="02020603050405020304" pitchFamily="18" charset="0"/>
              <a:cs typeface="Times New Roman" panose="02020603050405020304" pitchFamily="18" charset="0"/>
            </a:endParaRPr>
          </a:p>
          <a:p>
            <a:pPr algn="just">
              <a:lnSpc>
                <a:spcPct val="120000"/>
              </a:lnSpc>
            </a:pPr>
            <a:r>
              <a:rPr lang="en-US" sz="2400" dirty="0">
                <a:latin typeface="Times New Roman" panose="02020603050405020304" pitchFamily="18" charset="0"/>
                <a:cs typeface="Times New Roman" panose="02020603050405020304" pitchFamily="18" charset="0"/>
              </a:rPr>
              <a:t>In the realm of project management, the debate on the most effective leadership style continues to be a subject of interest. Researchers have examined the contrasting approaches of autocratic, democratic, and laissez-faire leadership styles. According to Smith (2017), autocratic leadership may be suitable for projects requiring quick decision-making, while democratic leadership promotes team collaboration (Jones, 2019). In contrast, Roberts (2018) argues that a laissez-faire leadership style may lead to decreased accountability and project success.</a:t>
            </a:r>
          </a:p>
        </p:txBody>
      </p:sp>
      <p:sp>
        <p:nvSpPr>
          <p:cNvPr id="9" name="Rectangle 8">
            <a:extLst>
              <a:ext uri="{FF2B5EF4-FFF2-40B4-BE49-F238E27FC236}">
                <a16:creationId xmlns:a16="http://schemas.microsoft.com/office/drawing/2014/main" id="{A07846DF-3B24-4855-9785-56EFCD914F0C}"/>
              </a:ext>
            </a:extLst>
          </p:cNvPr>
          <p:cNvSpPr/>
          <p:nvPr/>
        </p:nvSpPr>
        <p:spPr>
          <a:xfrm>
            <a:off x="242522" y="4826675"/>
            <a:ext cx="11596390" cy="2031325"/>
          </a:xfrm>
          <a:prstGeom prst="rect">
            <a:avLst/>
          </a:prstGeom>
        </p:spPr>
        <p:txBody>
          <a:bodyPr wrap="square">
            <a:spAutoFit/>
          </a:bodyPr>
          <a:lstStyle/>
          <a:p>
            <a:pPr algn="just"/>
            <a:r>
              <a:rPr lang="en-US" dirty="0"/>
              <a:t>Roberts, L. (2018). The Role of Leadership Styles in Project Management. Project Management Journal, 49(6), 35-49.</a:t>
            </a:r>
          </a:p>
          <a:p>
            <a:pPr algn="just"/>
            <a:endParaRPr lang="en-US" dirty="0"/>
          </a:p>
          <a:p>
            <a:pPr algn="just"/>
            <a:r>
              <a:rPr lang="en-US" dirty="0"/>
              <a:t>Jones, R. (2019). The Impact of Leadership Styles on Project Success. International Journal of Project Management, 37(4), 789-803.</a:t>
            </a:r>
          </a:p>
          <a:p>
            <a:pPr algn="just"/>
            <a:endParaRPr lang="en-US" dirty="0"/>
          </a:p>
          <a:p>
            <a:pPr algn="just"/>
            <a:r>
              <a:rPr lang="en-US" dirty="0"/>
              <a:t>Smith, J. (2017). Autocratic vs. Democratic Leadership in Project Management. Journal of Leadership and Management, 12(4), 67-82.</a:t>
            </a:r>
          </a:p>
        </p:txBody>
      </p:sp>
    </p:spTree>
    <p:extLst>
      <p:ext uri="{BB962C8B-B14F-4D97-AF65-F5344CB8AC3E}">
        <p14:creationId xmlns:p14="http://schemas.microsoft.com/office/powerpoint/2010/main" val="1196292927"/>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42522" y="1102906"/>
            <a:ext cx="11760439" cy="3666645"/>
          </a:xfrm>
          <a:prstGeom prst="rect">
            <a:avLst/>
          </a:prstGeom>
        </p:spPr>
        <p:txBody>
          <a:bodyPr wrap="square">
            <a:spAutoFit/>
          </a:bodyPr>
          <a:lstStyle/>
          <a:p>
            <a:pPr algn="just" rtl="1">
              <a:lnSpc>
                <a:spcPct val="120000"/>
              </a:lnSpc>
            </a:pPr>
            <a:r>
              <a:rPr lang="ar-EG" sz="2800" b="1" dirty="0">
                <a:latin typeface="Times New Roman" panose="02020603050405020304" pitchFamily="18" charset="0"/>
                <a:cs typeface="Times New Roman" panose="02020603050405020304" pitchFamily="18" charset="0"/>
              </a:rPr>
              <a:t>الموضوع: أنماط القيادة في إدارة المشاريع</a:t>
            </a:r>
            <a:endParaRPr lang="en-US" sz="2800" b="1" dirty="0">
              <a:latin typeface="Times New Roman" panose="02020603050405020304" pitchFamily="18" charset="0"/>
              <a:cs typeface="Times New Roman" panose="02020603050405020304" pitchFamily="18" charset="0"/>
            </a:endParaRPr>
          </a:p>
          <a:p>
            <a:pPr marL="514350" indent="-514350" algn="just" rtl="1">
              <a:lnSpc>
                <a:spcPct val="120000"/>
              </a:lnSpc>
              <a:buAutoNum type="arabicPeriod"/>
            </a:pPr>
            <a:endParaRPr lang="en-US" sz="2800" dirty="0">
              <a:latin typeface="Times New Roman" panose="02020603050405020304" pitchFamily="18" charset="0"/>
              <a:cs typeface="Times New Roman" panose="02020603050405020304" pitchFamily="18" charset="0"/>
            </a:endParaRPr>
          </a:p>
          <a:p>
            <a:pPr algn="just" rtl="1">
              <a:lnSpc>
                <a:spcPct val="120000"/>
              </a:lnSpc>
            </a:pPr>
            <a:r>
              <a:rPr lang="ar-EG" sz="2800" dirty="0">
                <a:latin typeface="Times New Roman" panose="02020603050405020304" pitchFamily="18" charset="0"/>
                <a:cs typeface="Times New Roman" panose="02020603050405020304" pitchFamily="18" charset="0"/>
              </a:rPr>
              <a:t>في مجال إدارة المشاريع، لا يزال النقاش حول أسلوب القيادة الأكثر فعالية موضوعًا للاهتمام. لقد درس الباحثون الأساليب المتناقضة لأساليب القيادة الاستبدادية والديمقراطية وعدم التدخل. ووفقا لسميث (2017)، قد تكون القيادة الاستبدادية مناسبة للمشاريع التي تتطلب اتخاذ قرارات سريعة، في حين أن القيادة الديمقراطية تعزز التعاون الجماعي (جونز، 2019). في المقابل، يرى روبرتس (2018) أن أسلوب القيادة الذي يعتمد على مبدأ عدم التدخل قد يؤدي إلى تقليل المساءلة ونجاح المشروع.</a:t>
            </a:r>
            <a:endParaRPr lang="en-US" sz="2800"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AB03962A-5909-43D5-B807-2DAA9139F19C}"/>
              </a:ext>
            </a:extLst>
          </p:cNvPr>
          <p:cNvSpPr/>
          <p:nvPr/>
        </p:nvSpPr>
        <p:spPr>
          <a:xfrm>
            <a:off x="189039" y="4622659"/>
            <a:ext cx="11596390" cy="2031325"/>
          </a:xfrm>
          <a:prstGeom prst="rect">
            <a:avLst/>
          </a:prstGeom>
        </p:spPr>
        <p:txBody>
          <a:bodyPr wrap="square">
            <a:spAutoFit/>
          </a:bodyPr>
          <a:lstStyle/>
          <a:p>
            <a:pPr algn="just"/>
            <a:r>
              <a:rPr lang="en-US" dirty="0"/>
              <a:t>Roberts, L. (2018). The Role of Leadership Styles in Project Management. Project Management Journal, 49(6), 35-49.</a:t>
            </a:r>
          </a:p>
          <a:p>
            <a:pPr algn="just"/>
            <a:endParaRPr lang="en-US" dirty="0"/>
          </a:p>
          <a:p>
            <a:pPr algn="just"/>
            <a:r>
              <a:rPr lang="en-US" dirty="0"/>
              <a:t>Jones, R. (2019). The Impact of Leadership Styles on Project Success. International Journal of Project Management, 37(4), 789-803.</a:t>
            </a:r>
          </a:p>
          <a:p>
            <a:pPr algn="just"/>
            <a:endParaRPr lang="en-US" dirty="0"/>
          </a:p>
          <a:p>
            <a:pPr algn="just"/>
            <a:r>
              <a:rPr lang="en-US" dirty="0"/>
              <a:t>Smith, J. (2017). Autocratic vs. Democratic Leadership in Project Management. Journal of Leadership and Management, 12(4), 67-82.</a:t>
            </a:r>
          </a:p>
        </p:txBody>
      </p:sp>
    </p:spTree>
    <p:extLst>
      <p:ext uri="{BB962C8B-B14F-4D97-AF65-F5344CB8AC3E}">
        <p14:creationId xmlns:p14="http://schemas.microsoft.com/office/powerpoint/2010/main" val="2917731801"/>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42522" y="820080"/>
            <a:ext cx="11760439" cy="3746988"/>
          </a:xfrm>
          <a:prstGeom prst="rect">
            <a:avLst/>
          </a:prstGeom>
        </p:spPr>
        <p:txBody>
          <a:bodyPr wrap="square">
            <a:spAutoFit/>
          </a:bodyPr>
          <a:lstStyle/>
          <a:p>
            <a:pPr algn="just">
              <a:lnSpc>
                <a:spcPct val="120000"/>
              </a:lnSpc>
            </a:pPr>
            <a:r>
              <a:rPr lang="en-US" sz="2800" dirty="0">
                <a:latin typeface="Times New Roman" panose="02020603050405020304" pitchFamily="18" charset="0"/>
                <a:cs typeface="Times New Roman" panose="02020603050405020304" pitchFamily="18" charset="0"/>
              </a:rPr>
              <a:t>Topic: Social Media and Digital Marketing Strategies</a:t>
            </a:r>
          </a:p>
          <a:p>
            <a:pPr algn="just">
              <a:lnSpc>
                <a:spcPct val="120000"/>
              </a:lnSpc>
            </a:pPr>
            <a:endParaRPr lang="en-US" sz="2800" dirty="0">
              <a:latin typeface="Times New Roman" panose="02020603050405020304" pitchFamily="18" charset="0"/>
              <a:cs typeface="Times New Roman" panose="02020603050405020304" pitchFamily="18" charset="0"/>
            </a:endParaRPr>
          </a:p>
          <a:p>
            <a:pPr algn="just">
              <a:lnSpc>
                <a:spcPct val="120000"/>
              </a:lnSpc>
            </a:pPr>
            <a:r>
              <a:rPr lang="en-US" sz="2400" dirty="0">
                <a:latin typeface="Times New Roman" panose="02020603050405020304" pitchFamily="18" charset="0"/>
                <a:cs typeface="Times New Roman" panose="02020603050405020304" pitchFamily="18" charset="0"/>
              </a:rPr>
              <a:t>The rise of social media platforms has revolutionized digital marketing strategies. Researchers have debated the impact of social media on consumer behavior and the effectiveness of different marketing techniques. Johnson (2016) suggests that social media platforms provide opportunities for targeted advertising and direct customer engagement, leading to increased brand loyalty. However, Brown (2019) argues that social media marketing can be challenging due to information overload and the need for constant adaptation to changing algorithms.</a:t>
            </a:r>
            <a:endParaRPr lang="en-US" sz="2000" dirty="0">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A07846DF-3B24-4855-9785-56EFCD914F0C}"/>
              </a:ext>
            </a:extLst>
          </p:cNvPr>
          <p:cNvSpPr/>
          <p:nvPr/>
        </p:nvSpPr>
        <p:spPr>
          <a:xfrm>
            <a:off x="242522" y="4797392"/>
            <a:ext cx="11596390" cy="923330"/>
          </a:xfrm>
          <a:prstGeom prst="rect">
            <a:avLst/>
          </a:prstGeom>
        </p:spPr>
        <p:txBody>
          <a:bodyPr wrap="square">
            <a:spAutoFit/>
          </a:bodyPr>
          <a:lstStyle/>
          <a:p>
            <a:pPr algn="just"/>
            <a:r>
              <a:rPr lang="en-US" dirty="0"/>
              <a:t>Brown, A. (2019). The Challenges of Social Media Marketing. Journal of Digital Marketing, 15(2), 45-58.</a:t>
            </a:r>
          </a:p>
          <a:p>
            <a:pPr algn="just"/>
            <a:endParaRPr lang="en-US" dirty="0"/>
          </a:p>
          <a:p>
            <a:pPr algn="just"/>
            <a:r>
              <a:rPr lang="en-US" dirty="0"/>
              <a:t>Johnson, S. (2016). Social Media and Consumer Behavior. Journal of Marketing Research, 42(3), 356-371.</a:t>
            </a:r>
          </a:p>
        </p:txBody>
      </p:sp>
    </p:spTree>
    <p:extLst>
      <p:ext uri="{BB962C8B-B14F-4D97-AF65-F5344CB8AC3E}">
        <p14:creationId xmlns:p14="http://schemas.microsoft.com/office/powerpoint/2010/main" val="376706976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15780" y="1386638"/>
            <a:ext cx="11760439" cy="4183709"/>
          </a:xfrm>
          <a:prstGeom prst="rect">
            <a:avLst/>
          </a:prstGeom>
        </p:spPr>
        <p:txBody>
          <a:bodyPr wrap="square">
            <a:spAutoFit/>
          </a:bodyPr>
          <a:lstStyle/>
          <a:p>
            <a:pPr algn="just" rtl="1">
              <a:lnSpc>
                <a:spcPct val="120000"/>
              </a:lnSpc>
            </a:pPr>
            <a:r>
              <a:rPr lang="ar-EG" sz="2800" b="1" dirty="0">
                <a:latin typeface="Times New Roman" panose="02020603050405020304" pitchFamily="18" charset="0"/>
                <a:cs typeface="Times New Roman" panose="02020603050405020304" pitchFamily="18" charset="0"/>
              </a:rPr>
              <a:t>2. الموضوع: وسائل التواصل الاجتماعي واستراتيجيات التسويق الرقمي</a:t>
            </a:r>
            <a:endParaRPr lang="en-US" sz="2800" b="1" dirty="0">
              <a:latin typeface="Times New Roman" panose="02020603050405020304" pitchFamily="18" charset="0"/>
              <a:cs typeface="Times New Roman" panose="02020603050405020304" pitchFamily="18" charset="0"/>
            </a:endParaRPr>
          </a:p>
          <a:p>
            <a:pPr algn="just" rtl="1">
              <a:lnSpc>
                <a:spcPct val="120000"/>
              </a:lnSpc>
            </a:pPr>
            <a:endParaRPr lang="en-US" sz="2800" b="1" dirty="0">
              <a:latin typeface="Times New Roman" panose="02020603050405020304" pitchFamily="18" charset="0"/>
              <a:cs typeface="Times New Roman" panose="02020603050405020304" pitchFamily="18" charset="0"/>
            </a:endParaRPr>
          </a:p>
          <a:p>
            <a:pPr algn="just" rtl="1">
              <a:lnSpc>
                <a:spcPct val="120000"/>
              </a:lnSpc>
            </a:pPr>
            <a:r>
              <a:rPr lang="ar-EG" sz="2800" dirty="0">
                <a:latin typeface="Times New Roman" panose="02020603050405020304" pitchFamily="18" charset="0"/>
                <a:cs typeface="Times New Roman" panose="02020603050405020304" pitchFamily="18" charset="0"/>
              </a:rPr>
              <a:t>لقد أحدث ظهور منصات التواصل الاجتماعي ثورة في استراتيجيات التسويق الرقمي. ناقش الباحثون تأثير وسائل التواصل الاجتماعي على سلوك المستهلك وفعالية تقنيات التسويق المختلفة. ويشير جونسون (2016) إلى أن منصات وسائل التواصل الاجتماعي توفر فرصًا للإعلانات المستهدفة والمشاركة المباشرة للعملاء، مما يؤدي إلى زيادة الولاء للعلامة التجارية. ومع ذلك، يرى براون (2019) أن التسويق عبر وسائل التواصل الاجتماعي يمكن أن يمثل تحديًا بسبب الحمل الزائد للمعلومات والحاجة إلى التكيف المستمر مع الخوارزميات المتغيرة.</a:t>
            </a:r>
            <a:endParaRPr lang="en-US" sz="2800"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1B106477-874F-497B-8263-46A15B57C5DE}"/>
              </a:ext>
            </a:extLst>
          </p:cNvPr>
          <p:cNvSpPr/>
          <p:nvPr/>
        </p:nvSpPr>
        <p:spPr>
          <a:xfrm>
            <a:off x="297804" y="5523892"/>
            <a:ext cx="11596390" cy="923330"/>
          </a:xfrm>
          <a:prstGeom prst="rect">
            <a:avLst/>
          </a:prstGeom>
        </p:spPr>
        <p:txBody>
          <a:bodyPr wrap="square">
            <a:spAutoFit/>
          </a:bodyPr>
          <a:lstStyle/>
          <a:p>
            <a:pPr algn="just"/>
            <a:r>
              <a:rPr lang="en-US" dirty="0"/>
              <a:t>Brown, A. (2019). The Challenges of Social Media Marketing. Journal of Digital Marketing, 15(2), 45-58.</a:t>
            </a:r>
          </a:p>
          <a:p>
            <a:pPr algn="just"/>
            <a:endParaRPr lang="en-US" dirty="0"/>
          </a:p>
          <a:p>
            <a:pPr algn="just"/>
            <a:r>
              <a:rPr lang="en-US" dirty="0"/>
              <a:t>Johnson, S. (2016). Social Media and Consumer Behavior. Journal of Marketing Research, 42(3), 356-371.</a:t>
            </a:r>
          </a:p>
        </p:txBody>
      </p:sp>
    </p:spTree>
    <p:extLst>
      <p:ext uri="{BB962C8B-B14F-4D97-AF65-F5344CB8AC3E}">
        <p14:creationId xmlns:p14="http://schemas.microsoft.com/office/powerpoint/2010/main" val="471569155"/>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09895" y="2835504"/>
            <a:ext cx="4955591" cy="1081322"/>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 Criteria for writing good literature review chapter:</a:t>
            </a:r>
            <a:endParaRPr lang="ar-EG" sz="2800" b="1"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Rectangle 9">
            <a:extLst>
              <a:ext uri="{FF2B5EF4-FFF2-40B4-BE49-F238E27FC236}">
                <a16:creationId xmlns:a16="http://schemas.microsoft.com/office/drawing/2014/main" id="{D32B1285-824F-4F96-81A2-450B66B01A5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437A948-42FC-4A97-B121-DD8301EE871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98423661"/>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49484" y="1784530"/>
            <a:ext cx="11093032" cy="4380623"/>
          </a:xfrm>
          <a:prstGeom prst="rect">
            <a:avLst/>
          </a:prstGeom>
          <a:noFill/>
        </p:spPr>
        <p:txBody>
          <a:bodyPr wrap="square" rtlCol="0">
            <a:spAutoFit/>
          </a:bodyPr>
          <a:lstStyle/>
          <a:p>
            <a:pPr marL="342900" lvl="0" indent="-342900" algn="just">
              <a:lnSpc>
                <a:spcPct val="150000"/>
              </a:lnSpc>
              <a:tabLst>
                <a:tab pos="457200" algn="l"/>
              </a:tabLst>
            </a:pPr>
            <a:r>
              <a:rPr lang="en-US" sz="2000" b="1" dirty="0">
                <a:solidFill>
                  <a:srgbClr val="364152"/>
                </a:solidFill>
                <a:latin typeface="Times New Roman" panose="02020603050405020304" pitchFamily="18" charset="0"/>
                <a:ea typeface="Times New Roman" panose="02020603050405020304" pitchFamily="18" charset="0"/>
              </a:rPr>
              <a:t>Introduction to the Literature Review Chapter</a:t>
            </a:r>
            <a:r>
              <a:rPr lang="en-US" sz="2000" dirty="0">
                <a:solidFill>
                  <a:srgbClr val="364152"/>
                </a:solidFill>
                <a:latin typeface="Times New Roman" panose="02020603050405020304" pitchFamily="18" charset="0"/>
                <a:ea typeface="Times New Roman" panose="02020603050405020304" pitchFamily="18" charset="0"/>
              </a:rPr>
              <a:t>:</a:t>
            </a:r>
            <a:endParaRPr lang="en-US" sz="1600" dirty="0">
              <a:latin typeface="Arial" panose="020B0604020202020204" pitchFamily="34" charset="0"/>
              <a:ea typeface="Arial" panose="020B0604020202020204" pitchFamily="34" charset="0"/>
            </a:endParaRPr>
          </a:p>
          <a:p>
            <a:pPr marL="742950" marR="0" lvl="1" indent="-285750" algn="just">
              <a:lnSpc>
                <a:spcPct val="150000"/>
              </a:lnSpc>
              <a:spcBef>
                <a:spcPts val="0"/>
              </a:spcBef>
              <a:spcAft>
                <a:spcPts val="0"/>
              </a:spcAft>
              <a:buSzPts val="1000"/>
              <a:buFont typeface="Symbol" panose="05050102010706020507" pitchFamily="18" charset="2"/>
              <a:buChar char=""/>
              <a:tabLst>
                <a:tab pos="914400" algn="l"/>
              </a:tabLst>
            </a:pPr>
            <a:r>
              <a:rPr lang="en-US" sz="2000" dirty="0">
                <a:solidFill>
                  <a:srgbClr val="364152"/>
                </a:solidFill>
                <a:latin typeface="Times New Roman" panose="02020603050405020304" pitchFamily="18" charset="0"/>
                <a:ea typeface="Times New Roman" panose="02020603050405020304" pitchFamily="18" charset="0"/>
              </a:rPr>
              <a:t>Brief overview of the chapter's contents.</a:t>
            </a:r>
            <a:endParaRPr lang="en-US" dirty="0">
              <a:latin typeface="Arial" panose="020B0604020202020204" pitchFamily="34" charset="0"/>
              <a:ea typeface="Arial" panose="020B0604020202020204" pitchFamily="34" charset="0"/>
            </a:endParaRPr>
          </a:p>
          <a:p>
            <a:pPr marL="742950" marR="0" lvl="1" indent="-285750" algn="just">
              <a:lnSpc>
                <a:spcPct val="150000"/>
              </a:lnSpc>
              <a:spcBef>
                <a:spcPts val="300"/>
              </a:spcBef>
              <a:spcAft>
                <a:spcPts val="0"/>
              </a:spcAft>
              <a:buSzPts val="1000"/>
              <a:buFont typeface="Symbol" panose="05050102010706020507" pitchFamily="18" charset="2"/>
              <a:buChar char=""/>
              <a:tabLst>
                <a:tab pos="914400" algn="l"/>
              </a:tabLst>
            </a:pPr>
            <a:r>
              <a:rPr lang="en-US" sz="2000" dirty="0">
                <a:solidFill>
                  <a:srgbClr val="364152"/>
                </a:solidFill>
                <a:latin typeface="Times New Roman" panose="02020603050405020304" pitchFamily="18" charset="0"/>
                <a:ea typeface="Times New Roman" panose="02020603050405020304" pitchFamily="18" charset="0"/>
              </a:rPr>
              <a:t>Explanation of the importance of reviewing existing literature.</a:t>
            </a:r>
            <a:endParaRPr lang="ar-EG" sz="2000" dirty="0">
              <a:solidFill>
                <a:srgbClr val="364152"/>
              </a:solidFill>
              <a:latin typeface="Times New Roman" panose="02020603050405020304" pitchFamily="18" charset="0"/>
              <a:ea typeface="Times New Roman" panose="02020603050405020304" pitchFamily="18" charset="0"/>
            </a:endParaRPr>
          </a:p>
          <a:p>
            <a:pPr marL="742950" marR="0" lvl="1" indent="-285750" algn="just">
              <a:lnSpc>
                <a:spcPct val="150000"/>
              </a:lnSpc>
              <a:spcBef>
                <a:spcPts val="300"/>
              </a:spcBef>
              <a:spcAft>
                <a:spcPts val="0"/>
              </a:spcAft>
              <a:buSzPts val="1000"/>
              <a:buFont typeface="Symbol" panose="05050102010706020507" pitchFamily="18" charset="2"/>
              <a:buChar char=""/>
              <a:tabLst>
                <a:tab pos="914400" algn="l"/>
              </a:tabLst>
            </a:pPr>
            <a:endParaRPr lang="en-US" dirty="0">
              <a:latin typeface="Arial" panose="020B0604020202020204" pitchFamily="34" charset="0"/>
              <a:ea typeface="Arial" panose="020B0604020202020204" pitchFamily="34" charset="0"/>
            </a:endParaRPr>
          </a:p>
          <a:p>
            <a:pPr marL="342900" marR="0" lvl="0" indent="-342900" algn="just">
              <a:lnSpc>
                <a:spcPct val="150000"/>
              </a:lnSpc>
              <a:spcBef>
                <a:spcPts val="0"/>
              </a:spcBef>
              <a:spcAft>
                <a:spcPts val="0"/>
              </a:spcAft>
              <a:tabLst>
                <a:tab pos="457200" algn="l"/>
              </a:tabLst>
            </a:pPr>
            <a:r>
              <a:rPr lang="en-US" sz="2000" b="1" dirty="0">
                <a:solidFill>
                  <a:srgbClr val="364152"/>
                </a:solidFill>
                <a:latin typeface="Times New Roman" panose="02020603050405020304" pitchFamily="18" charset="0"/>
                <a:ea typeface="Times New Roman" panose="02020603050405020304" pitchFamily="18" charset="0"/>
              </a:rPr>
              <a:t>Identification of Variables</a:t>
            </a:r>
            <a:r>
              <a:rPr lang="en-US" sz="2000" dirty="0">
                <a:solidFill>
                  <a:srgbClr val="364152"/>
                </a:solidFill>
                <a:latin typeface="Times New Roman" panose="02020603050405020304" pitchFamily="18" charset="0"/>
                <a:ea typeface="Times New Roman" panose="02020603050405020304" pitchFamily="18" charset="0"/>
              </a:rPr>
              <a:t>:</a:t>
            </a:r>
            <a:endParaRPr lang="en-US" sz="1600" dirty="0">
              <a:latin typeface="Arial" panose="020B0604020202020204" pitchFamily="34" charset="0"/>
              <a:ea typeface="Arial" panose="020B0604020202020204" pitchFamily="34" charset="0"/>
            </a:endParaRPr>
          </a:p>
          <a:p>
            <a:pPr marL="742950" marR="0" lvl="1" indent="-285750" algn="just">
              <a:lnSpc>
                <a:spcPct val="150000"/>
              </a:lnSpc>
              <a:spcBef>
                <a:spcPts val="0"/>
              </a:spcBef>
              <a:spcAft>
                <a:spcPts val="0"/>
              </a:spcAft>
              <a:buSzPts val="1000"/>
              <a:buFont typeface="Symbol" panose="05050102010706020507" pitchFamily="18" charset="2"/>
              <a:buChar char=""/>
              <a:tabLst>
                <a:tab pos="914400" algn="l"/>
              </a:tabLst>
            </a:pPr>
            <a:r>
              <a:rPr lang="en-US" sz="2000" dirty="0">
                <a:solidFill>
                  <a:srgbClr val="364152"/>
                </a:solidFill>
                <a:latin typeface="Times New Roman" panose="02020603050405020304" pitchFamily="18" charset="0"/>
                <a:ea typeface="Times New Roman" panose="02020603050405020304" pitchFamily="18" charset="0"/>
              </a:rPr>
              <a:t>Sub-sections dedicated to each variable under study.</a:t>
            </a:r>
            <a:endParaRPr lang="en-US" dirty="0">
              <a:latin typeface="Arial" panose="020B0604020202020204" pitchFamily="34" charset="0"/>
              <a:ea typeface="Arial" panose="020B0604020202020204" pitchFamily="34" charset="0"/>
            </a:endParaRPr>
          </a:p>
          <a:p>
            <a:pPr marL="742950" marR="0" lvl="1" indent="-285750" algn="just">
              <a:lnSpc>
                <a:spcPct val="150000"/>
              </a:lnSpc>
              <a:spcBef>
                <a:spcPts val="300"/>
              </a:spcBef>
              <a:spcAft>
                <a:spcPts val="0"/>
              </a:spcAft>
              <a:buSzPts val="1000"/>
              <a:buFont typeface="Symbol" panose="05050102010706020507" pitchFamily="18" charset="2"/>
              <a:buChar char=""/>
              <a:tabLst>
                <a:tab pos="914400" algn="l"/>
              </a:tabLst>
            </a:pPr>
            <a:r>
              <a:rPr lang="en-US" sz="2000" dirty="0">
                <a:solidFill>
                  <a:srgbClr val="364152"/>
                </a:solidFill>
                <a:latin typeface="Times New Roman" panose="02020603050405020304" pitchFamily="18" charset="0"/>
                <a:ea typeface="Times New Roman" panose="02020603050405020304" pitchFamily="18" charset="0"/>
              </a:rPr>
              <a:t>Definition and explanation of how each variable is being examined.</a:t>
            </a:r>
            <a:endParaRPr lang="en-US" dirty="0">
              <a:latin typeface="Arial" panose="020B0604020202020204" pitchFamily="34" charset="0"/>
              <a:ea typeface="Arial" panose="020B0604020202020204" pitchFamily="34" charset="0"/>
            </a:endParaRPr>
          </a:p>
          <a:p>
            <a:pPr marL="742950" marR="0" lvl="1" indent="-285750" algn="just">
              <a:lnSpc>
                <a:spcPct val="150000"/>
              </a:lnSpc>
              <a:spcBef>
                <a:spcPts val="0"/>
              </a:spcBef>
              <a:spcAft>
                <a:spcPts val="0"/>
              </a:spcAft>
              <a:buSzPts val="1000"/>
              <a:buFont typeface="Symbol" panose="05050102010706020507" pitchFamily="18" charset="2"/>
              <a:buChar char=""/>
              <a:tabLst>
                <a:tab pos="914400" algn="l"/>
              </a:tabLst>
            </a:pPr>
            <a:r>
              <a:rPr lang="en-US" sz="2000" dirty="0">
                <a:solidFill>
                  <a:srgbClr val="364152"/>
                </a:solidFill>
                <a:latin typeface="Times New Roman" panose="02020603050405020304" pitchFamily="18" charset="0"/>
                <a:ea typeface="Times New Roman" panose="02020603050405020304" pitchFamily="18" charset="0"/>
              </a:rPr>
              <a:t>Detailed description of the theoretical perspectives guiding the examination of each variable.</a:t>
            </a:r>
            <a:endParaRPr lang="en-US" dirty="0">
              <a:latin typeface="Arial" panose="020B0604020202020204" pitchFamily="34" charset="0"/>
              <a:ea typeface="Arial" panose="020B0604020202020204" pitchFamily="34" charset="0"/>
            </a:endParaRPr>
          </a:p>
          <a:p>
            <a:pPr marL="742950" marR="0" lvl="1" indent="-285750" algn="just">
              <a:lnSpc>
                <a:spcPct val="150000"/>
              </a:lnSpc>
              <a:spcBef>
                <a:spcPts val="300"/>
              </a:spcBef>
              <a:spcAft>
                <a:spcPts val="0"/>
              </a:spcAft>
              <a:buSzPts val="1000"/>
              <a:buFont typeface="Symbol" panose="05050102010706020507" pitchFamily="18" charset="2"/>
              <a:buChar char=""/>
              <a:tabLst>
                <a:tab pos="914400" algn="l"/>
              </a:tabLst>
            </a:pPr>
            <a:r>
              <a:rPr lang="en-US" sz="2000" dirty="0">
                <a:solidFill>
                  <a:srgbClr val="364152"/>
                </a:solidFill>
                <a:latin typeface="Times New Roman" panose="02020603050405020304" pitchFamily="18" charset="0"/>
                <a:ea typeface="Times New Roman" panose="02020603050405020304" pitchFamily="18" charset="0"/>
              </a:rPr>
              <a:t>Integration of existing theories and concepts relevant to the variables under study</a:t>
            </a:r>
            <a:endParaRPr lang="ar-EG" sz="2000" dirty="0">
              <a:solidFill>
                <a:srgbClr val="364152"/>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271123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11015" y="1555002"/>
            <a:ext cx="11669808" cy="4353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7" y="1647842"/>
            <a:ext cx="11093032" cy="4571251"/>
          </a:xfrm>
          <a:prstGeom prst="rect">
            <a:avLst/>
          </a:prstGeom>
          <a:noFill/>
        </p:spPr>
        <p:txBody>
          <a:bodyPr wrap="square" rtlCol="0">
            <a:spAutoFit/>
          </a:bodyPr>
          <a:lstStyle/>
          <a:p>
            <a:pPr marL="342900" lvl="0" indent="-342900" algn="just">
              <a:lnSpc>
                <a:spcPct val="150000"/>
              </a:lnSpc>
              <a:tabLst>
                <a:tab pos="457200" algn="l"/>
              </a:tabLst>
            </a:pPr>
            <a:r>
              <a:rPr lang="en-US" sz="2400" b="1" dirty="0">
                <a:solidFill>
                  <a:srgbClr val="364152"/>
                </a:solidFill>
                <a:latin typeface="Times New Roman" panose="02020603050405020304" pitchFamily="18" charset="0"/>
                <a:ea typeface="Times New Roman" panose="02020603050405020304" pitchFamily="18" charset="0"/>
              </a:rPr>
              <a:t>Relationships Among Research Variables</a:t>
            </a:r>
            <a:r>
              <a:rPr lang="en-US" sz="2400" dirty="0">
                <a:solidFill>
                  <a:srgbClr val="364152"/>
                </a:solidFill>
                <a:latin typeface="Times New Roman" panose="02020603050405020304" pitchFamily="18" charset="0"/>
                <a:ea typeface="Times New Roman" panose="02020603050405020304" pitchFamily="18" charset="0"/>
              </a:rPr>
              <a:t>:</a:t>
            </a:r>
            <a:endParaRPr lang="en-US" sz="2400" dirty="0">
              <a:solidFill>
                <a:prstClr val="black"/>
              </a:solidFill>
              <a:latin typeface="Arial" panose="020B0604020202020204" pitchFamily="34" charset="0"/>
              <a:ea typeface="Arial" panose="020B0604020202020204" pitchFamily="34" charset="0"/>
            </a:endParaRPr>
          </a:p>
          <a:p>
            <a:pPr marL="742950" lvl="1" indent="-285750" algn="just">
              <a:lnSpc>
                <a:spcPct val="150000"/>
              </a:lnSpc>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Exploration of how the different variables interact with one another.</a:t>
            </a:r>
            <a:endParaRPr lang="en-US" sz="2400" dirty="0">
              <a:solidFill>
                <a:prstClr val="black"/>
              </a:solidFill>
              <a:latin typeface="Arial" panose="020B0604020202020204" pitchFamily="34" charset="0"/>
              <a:ea typeface="Arial" panose="020B0604020202020204" pitchFamily="34" charset="0"/>
            </a:endParaRPr>
          </a:p>
          <a:p>
            <a:pPr marL="742950" lvl="1" indent="-285750" algn="just">
              <a:lnSpc>
                <a:spcPct val="150000"/>
              </a:lnSpc>
              <a:spcBef>
                <a:spcPts val="300"/>
              </a:spcBef>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Discussions on the potential impacts of these relationships on the research outcomes.</a:t>
            </a:r>
            <a:endParaRPr lang="ar-EG" sz="2400" dirty="0">
              <a:solidFill>
                <a:srgbClr val="364152"/>
              </a:solidFill>
              <a:latin typeface="Times New Roman" panose="02020603050405020304" pitchFamily="18" charset="0"/>
              <a:ea typeface="Times New Roman" panose="02020603050405020304" pitchFamily="18" charset="0"/>
            </a:endParaRPr>
          </a:p>
          <a:p>
            <a:pPr marL="742950" lvl="1" indent="-285750" algn="just">
              <a:lnSpc>
                <a:spcPct val="150000"/>
              </a:lnSpc>
              <a:spcBef>
                <a:spcPts val="300"/>
              </a:spcBef>
              <a:buSzPts val="1000"/>
              <a:buFont typeface="Symbol" panose="05050102010706020507" pitchFamily="18" charset="2"/>
              <a:buChar char=""/>
              <a:tabLst>
                <a:tab pos="914400" algn="l"/>
              </a:tabLst>
            </a:pPr>
            <a:endParaRPr lang="en-US" sz="2400" dirty="0">
              <a:solidFill>
                <a:prstClr val="black"/>
              </a:solidFill>
              <a:latin typeface="Arial" panose="020B0604020202020204" pitchFamily="34" charset="0"/>
              <a:ea typeface="Arial" panose="020B0604020202020204" pitchFamily="34" charset="0"/>
            </a:endParaRPr>
          </a:p>
          <a:p>
            <a:pPr marL="342900" lvl="0" indent="-342900" algn="just">
              <a:lnSpc>
                <a:spcPct val="150000"/>
              </a:lnSpc>
              <a:tabLst>
                <a:tab pos="457200" algn="l"/>
              </a:tabLst>
            </a:pPr>
            <a:r>
              <a:rPr lang="en-US" sz="2400" b="1" dirty="0">
                <a:solidFill>
                  <a:srgbClr val="364152"/>
                </a:solidFill>
                <a:latin typeface="Times New Roman" panose="02020603050405020304" pitchFamily="18" charset="0"/>
                <a:ea typeface="Times New Roman" panose="02020603050405020304" pitchFamily="18" charset="0"/>
              </a:rPr>
              <a:t>References</a:t>
            </a:r>
            <a:r>
              <a:rPr lang="en-US" sz="2400" dirty="0">
                <a:solidFill>
                  <a:srgbClr val="364152"/>
                </a:solidFill>
                <a:latin typeface="Times New Roman" panose="02020603050405020304" pitchFamily="18" charset="0"/>
                <a:ea typeface="Times New Roman" panose="02020603050405020304" pitchFamily="18" charset="0"/>
              </a:rPr>
              <a:t>:</a:t>
            </a:r>
            <a:endParaRPr lang="en-US" sz="2400" dirty="0">
              <a:solidFill>
                <a:prstClr val="black"/>
              </a:solidFill>
              <a:latin typeface="Arial" panose="020B0604020202020204" pitchFamily="34" charset="0"/>
              <a:ea typeface="Arial" panose="020B0604020202020204" pitchFamily="34" charset="0"/>
            </a:endParaRPr>
          </a:p>
          <a:p>
            <a:pPr marL="742950" lvl="1" indent="-285750" algn="just">
              <a:lnSpc>
                <a:spcPct val="150000"/>
              </a:lnSpc>
              <a:spcBef>
                <a:spcPts val="300"/>
              </a:spcBef>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Proper citation of all references used in the literature review.</a:t>
            </a:r>
            <a:endParaRPr lang="en-US" sz="2400" dirty="0">
              <a:solidFill>
                <a:prstClr val="black"/>
              </a:solidFill>
              <a:latin typeface="Arial" panose="020B0604020202020204" pitchFamily="34" charset="0"/>
              <a:ea typeface="Arial" panose="020B0604020202020204" pitchFamily="34" charset="0"/>
            </a:endParaRPr>
          </a:p>
          <a:p>
            <a:pPr marL="342900" lvl="0" indent="-342900" algn="just">
              <a:lnSpc>
                <a:spcPct val="150000"/>
              </a:lnSpc>
              <a:tabLst>
                <a:tab pos="457200" algn="l"/>
              </a:tabLst>
            </a:pPr>
            <a:endParaRPr lang="en-US" sz="2400" dirty="0">
              <a:solidFill>
                <a:prstClr val="black"/>
              </a:solidFill>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28001438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61096" y="1402507"/>
            <a:ext cx="11669808" cy="45729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7" y="1402506"/>
            <a:ext cx="11093032" cy="4572983"/>
          </a:xfrm>
          <a:prstGeom prst="rect">
            <a:avLst/>
          </a:prstGeom>
          <a:noFill/>
        </p:spPr>
        <p:txBody>
          <a:bodyPr wrap="square" rtlCol="0">
            <a:spAutoFit/>
          </a:bodyPr>
          <a:lstStyle/>
          <a:p>
            <a:pPr marL="342900" lvl="0" indent="-342900" algn="just">
              <a:lnSpc>
                <a:spcPct val="150000"/>
              </a:lnSpc>
              <a:tabLst>
                <a:tab pos="457200" algn="l"/>
              </a:tabLst>
            </a:pPr>
            <a:r>
              <a:rPr lang="en-US" sz="2400" b="1" dirty="0">
                <a:solidFill>
                  <a:srgbClr val="364152"/>
                </a:solidFill>
                <a:latin typeface="Times New Roman" panose="02020603050405020304" pitchFamily="18" charset="0"/>
                <a:ea typeface="Times New Roman" panose="02020603050405020304" pitchFamily="18" charset="0"/>
              </a:rPr>
              <a:t>Utilizing Tables and Figures</a:t>
            </a:r>
            <a:r>
              <a:rPr lang="en-US" sz="2400" dirty="0">
                <a:solidFill>
                  <a:srgbClr val="364152"/>
                </a:solidFill>
                <a:latin typeface="Times New Roman" panose="02020603050405020304" pitchFamily="18" charset="0"/>
                <a:ea typeface="Times New Roman" panose="02020603050405020304" pitchFamily="18" charset="0"/>
              </a:rPr>
              <a:t>:</a:t>
            </a:r>
            <a:endParaRPr lang="en-US" sz="2400" dirty="0">
              <a:solidFill>
                <a:prstClr val="black"/>
              </a:solidFill>
              <a:latin typeface="Arial" panose="020B0604020202020204" pitchFamily="34" charset="0"/>
              <a:ea typeface="Arial" panose="020B0604020202020204" pitchFamily="34" charset="0"/>
            </a:endParaRPr>
          </a:p>
          <a:p>
            <a:pPr marL="742950" lvl="1" indent="-285750" algn="just">
              <a:lnSpc>
                <a:spcPct val="150000"/>
              </a:lnSpc>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Incorporation of tables and figures from previous research to support the analysis.</a:t>
            </a:r>
            <a:endParaRPr lang="en-US" sz="2400" dirty="0">
              <a:solidFill>
                <a:prstClr val="black"/>
              </a:solidFill>
              <a:latin typeface="Arial" panose="020B0604020202020204" pitchFamily="34" charset="0"/>
              <a:ea typeface="Arial" panose="020B0604020202020204" pitchFamily="34" charset="0"/>
            </a:endParaRPr>
          </a:p>
          <a:p>
            <a:pPr marL="742950" lvl="1" indent="-285750" algn="just">
              <a:lnSpc>
                <a:spcPct val="150000"/>
              </a:lnSpc>
              <a:spcBef>
                <a:spcPts val="300"/>
              </a:spcBef>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Visual representations to enhance understanding of the relationships among variables</a:t>
            </a:r>
            <a:endParaRPr lang="ar-EG" sz="2400" dirty="0">
              <a:solidFill>
                <a:srgbClr val="364152"/>
              </a:solidFill>
              <a:latin typeface="Times New Roman" panose="02020603050405020304" pitchFamily="18" charset="0"/>
              <a:ea typeface="Times New Roman" panose="02020603050405020304" pitchFamily="18" charset="0"/>
            </a:endParaRPr>
          </a:p>
          <a:p>
            <a:pPr marL="742950" lvl="1" indent="-285750" algn="just">
              <a:lnSpc>
                <a:spcPct val="150000"/>
              </a:lnSpc>
              <a:spcBef>
                <a:spcPts val="300"/>
              </a:spcBef>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a:t>
            </a:r>
            <a:endParaRPr lang="en-US" sz="2400" dirty="0">
              <a:solidFill>
                <a:prstClr val="black"/>
              </a:solidFill>
              <a:latin typeface="Arial" panose="020B0604020202020204" pitchFamily="34" charset="0"/>
              <a:ea typeface="Arial" panose="020B0604020202020204" pitchFamily="34" charset="0"/>
            </a:endParaRPr>
          </a:p>
          <a:p>
            <a:pPr marL="342900" lvl="0" indent="-342900" algn="just">
              <a:lnSpc>
                <a:spcPct val="150000"/>
              </a:lnSpc>
              <a:tabLst>
                <a:tab pos="457200" algn="l"/>
              </a:tabLst>
            </a:pPr>
            <a:r>
              <a:rPr lang="en-US" sz="2400" b="1" dirty="0">
                <a:solidFill>
                  <a:srgbClr val="364152"/>
                </a:solidFill>
                <a:latin typeface="Times New Roman" panose="02020603050405020304" pitchFamily="18" charset="0"/>
                <a:ea typeface="Times New Roman" panose="02020603050405020304" pitchFamily="18" charset="0"/>
              </a:rPr>
              <a:t>Conclusion of the Literature Review Chapter</a:t>
            </a:r>
            <a:r>
              <a:rPr lang="en-US" sz="2400" dirty="0">
                <a:solidFill>
                  <a:srgbClr val="364152"/>
                </a:solidFill>
                <a:latin typeface="Times New Roman" panose="02020603050405020304" pitchFamily="18" charset="0"/>
                <a:ea typeface="Times New Roman" panose="02020603050405020304" pitchFamily="18" charset="0"/>
              </a:rPr>
              <a:t>:</a:t>
            </a:r>
            <a:endParaRPr lang="en-US" sz="2400" dirty="0">
              <a:solidFill>
                <a:prstClr val="black"/>
              </a:solidFill>
              <a:latin typeface="Arial" panose="020B0604020202020204" pitchFamily="34" charset="0"/>
              <a:ea typeface="Arial" panose="020B0604020202020204" pitchFamily="34" charset="0"/>
            </a:endParaRPr>
          </a:p>
          <a:p>
            <a:pPr marL="742950" lvl="1" indent="-285750" algn="just">
              <a:lnSpc>
                <a:spcPct val="150000"/>
              </a:lnSpc>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Summary of key findings from the reviewed literature.</a:t>
            </a:r>
            <a:endParaRPr lang="en-US" sz="2400" dirty="0">
              <a:solidFill>
                <a:prstClr val="black"/>
              </a:solidFill>
              <a:latin typeface="Arial" panose="020B0604020202020204" pitchFamily="34" charset="0"/>
              <a:ea typeface="Arial" panose="020B0604020202020204" pitchFamily="34" charset="0"/>
            </a:endParaRPr>
          </a:p>
          <a:p>
            <a:pPr marL="742950" lvl="1" indent="-285750" algn="just">
              <a:lnSpc>
                <a:spcPct val="150000"/>
              </a:lnSpc>
              <a:spcBef>
                <a:spcPts val="300"/>
              </a:spcBef>
              <a:buSzPts val="1000"/>
              <a:buFont typeface="Symbol" panose="05050102010706020507" pitchFamily="18" charset="2"/>
              <a:buChar char=""/>
              <a:tabLst>
                <a:tab pos="914400" algn="l"/>
              </a:tabLst>
            </a:pPr>
            <a:r>
              <a:rPr lang="en-US" sz="2400" dirty="0">
                <a:solidFill>
                  <a:srgbClr val="364152"/>
                </a:solidFill>
                <a:latin typeface="Times New Roman" panose="02020603050405020304" pitchFamily="18" charset="0"/>
                <a:ea typeface="Times New Roman" panose="02020603050405020304" pitchFamily="18" charset="0"/>
              </a:rPr>
              <a:t>Implications of the literature review on the overall research study.</a:t>
            </a:r>
            <a:endParaRPr lang="en-US" sz="2400" dirty="0">
              <a:solidFill>
                <a:prstClr val="black"/>
              </a:solidFill>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29850910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The structure of Literature review`s Chapter</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18578013"/>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6258" y="823480"/>
            <a:ext cx="9214340" cy="57179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pic>
        <p:nvPicPr>
          <p:cNvPr id="3" name="Picture 2">
            <a:extLst>
              <a:ext uri="{FF2B5EF4-FFF2-40B4-BE49-F238E27FC236}">
                <a16:creationId xmlns:a16="http://schemas.microsoft.com/office/drawing/2014/main" id="{7B222200-B2EF-41E5-9FF4-9C4EE47979E9}"/>
              </a:ext>
            </a:extLst>
          </p:cNvPr>
          <p:cNvPicPr>
            <a:picLocks noChangeAspect="1"/>
          </p:cNvPicPr>
          <p:nvPr/>
        </p:nvPicPr>
        <p:blipFill>
          <a:blip r:embed="rId3"/>
          <a:stretch>
            <a:fillRect/>
          </a:stretch>
        </p:blipFill>
        <p:spPr>
          <a:xfrm>
            <a:off x="2560320" y="823481"/>
            <a:ext cx="7661422" cy="6034519"/>
          </a:xfrm>
          <a:prstGeom prst="rect">
            <a:avLst/>
          </a:prstGeom>
        </p:spPr>
      </p:pic>
    </p:spTree>
    <p:extLst>
      <p:ext uri="{BB962C8B-B14F-4D97-AF65-F5344CB8AC3E}">
        <p14:creationId xmlns:p14="http://schemas.microsoft.com/office/powerpoint/2010/main" val="28735610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6258" y="823480"/>
            <a:ext cx="9214340" cy="57179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pic>
        <p:nvPicPr>
          <p:cNvPr id="2" name="Picture 1">
            <a:extLst>
              <a:ext uri="{FF2B5EF4-FFF2-40B4-BE49-F238E27FC236}">
                <a16:creationId xmlns:a16="http://schemas.microsoft.com/office/drawing/2014/main" id="{18898102-A76D-435E-B11A-45ED74919F2F}"/>
              </a:ext>
            </a:extLst>
          </p:cNvPr>
          <p:cNvPicPr>
            <a:picLocks noChangeAspect="1"/>
          </p:cNvPicPr>
          <p:nvPr/>
        </p:nvPicPr>
        <p:blipFill>
          <a:blip r:embed="rId3"/>
          <a:stretch>
            <a:fillRect/>
          </a:stretch>
        </p:blipFill>
        <p:spPr>
          <a:xfrm>
            <a:off x="2180492" y="982488"/>
            <a:ext cx="8496886" cy="5558989"/>
          </a:xfrm>
          <a:prstGeom prst="rect">
            <a:avLst/>
          </a:prstGeom>
        </p:spPr>
      </p:pic>
    </p:spTree>
    <p:extLst>
      <p:ext uri="{BB962C8B-B14F-4D97-AF65-F5344CB8AC3E}">
        <p14:creationId xmlns:p14="http://schemas.microsoft.com/office/powerpoint/2010/main" val="4541612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15780" y="1443841"/>
            <a:ext cx="11760439" cy="4832092"/>
          </a:xfrm>
          <a:prstGeom prst="rect">
            <a:avLst/>
          </a:prstGeom>
        </p:spPr>
        <p:txBody>
          <a:bodyPr wrap="square">
            <a:spAutoFit/>
          </a:bodyPr>
          <a:lstStyle/>
          <a:p>
            <a:r>
              <a:rPr lang="en-US" sz="2800" b="1" dirty="0">
                <a:solidFill>
                  <a:srgbClr val="364152"/>
                </a:solidFill>
                <a:latin typeface="Inter"/>
              </a:rPr>
              <a:t>Example 1:</a:t>
            </a:r>
          </a:p>
          <a:p>
            <a:r>
              <a:rPr lang="en-US" sz="2800" b="1" dirty="0">
                <a:solidFill>
                  <a:srgbClr val="364152"/>
                </a:solidFill>
                <a:latin typeface="Inter"/>
              </a:rPr>
              <a:t>Research Title: The Impact of Leadership Styles on Employee Motivation</a:t>
            </a:r>
          </a:p>
          <a:p>
            <a:endParaRPr lang="en-US" sz="2800" b="1" dirty="0">
              <a:solidFill>
                <a:srgbClr val="364152"/>
              </a:solidFill>
              <a:latin typeface="Inter"/>
            </a:endParaRPr>
          </a:p>
          <a:p>
            <a:pPr>
              <a:buFont typeface="+mj-lt"/>
              <a:buAutoNum type="arabicPeriod"/>
            </a:pPr>
            <a:r>
              <a:rPr lang="en-US" sz="2800" dirty="0">
                <a:solidFill>
                  <a:srgbClr val="364152"/>
                </a:solidFill>
                <a:latin typeface="Inter"/>
              </a:rPr>
              <a:t>Leadership Styles</a:t>
            </a:r>
          </a:p>
          <a:p>
            <a:pPr>
              <a:buFont typeface="+mj-lt"/>
              <a:buAutoNum type="arabicPeriod"/>
            </a:pPr>
            <a:r>
              <a:rPr lang="en-US" sz="2800" dirty="0">
                <a:solidFill>
                  <a:srgbClr val="364152"/>
                </a:solidFill>
                <a:latin typeface="Inter"/>
              </a:rPr>
              <a:t>Employee Motivation</a:t>
            </a:r>
          </a:p>
          <a:p>
            <a:pPr>
              <a:buFont typeface="+mj-lt"/>
              <a:buAutoNum type="arabicPeriod"/>
            </a:pPr>
            <a:r>
              <a:rPr lang="en-US" sz="2800" dirty="0">
                <a:solidFill>
                  <a:srgbClr val="364152"/>
                </a:solidFill>
                <a:latin typeface="Inter"/>
              </a:rPr>
              <a:t>The Relationship Between Leadership Styles and Employee Motivation</a:t>
            </a:r>
          </a:p>
          <a:p>
            <a:endParaRPr lang="en-US" sz="2800" dirty="0">
              <a:solidFill>
                <a:srgbClr val="364152"/>
              </a:solidFill>
              <a:latin typeface="Inter"/>
            </a:endParaRPr>
          </a:p>
          <a:p>
            <a:r>
              <a:rPr lang="en-US" sz="2800" dirty="0">
                <a:solidFill>
                  <a:srgbClr val="364152"/>
                </a:solidFill>
                <a:latin typeface="Inter"/>
              </a:rPr>
              <a:t>When writing about leadership styles and employee motivation, it is important to delve into various leadership approaches, such as transformational, transactional, and laissez-faire, and assess their effects on different aspects of employee motivation.</a:t>
            </a:r>
          </a:p>
        </p:txBody>
      </p:sp>
    </p:spTree>
    <p:extLst>
      <p:ext uri="{BB962C8B-B14F-4D97-AF65-F5344CB8AC3E}">
        <p14:creationId xmlns:p14="http://schemas.microsoft.com/office/powerpoint/2010/main" val="344209915"/>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15780" y="1443841"/>
            <a:ext cx="11760439" cy="3970318"/>
          </a:xfrm>
          <a:prstGeom prst="rect">
            <a:avLst/>
          </a:prstGeom>
        </p:spPr>
        <p:txBody>
          <a:bodyPr wrap="square">
            <a:spAutoFit/>
          </a:bodyPr>
          <a:lstStyle/>
          <a:p>
            <a:pPr algn="r" rtl="1"/>
            <a:r>
              <a:rPr lang="ar-EG" sz="2800" b="1" dirty="0">
                <a:solidFill>
                  <a:srgbClr val="364152"/>
                </a:solidFill>
                <a:latin typeface="Inter"/>
              </a:rPr>
              <a:t>مثال 1:</a:t>
            </a:r>
            <a:endParaRPr lang="en-US" sz="2800" b="1" dirty="0">
              <a:solidFill>
                <a:srgbClr val="364152"/>
              </a:solidFill>
              <a:latin typeface="Inter"/>
            </a:endParaRPr>
          </a:p>
          <a:p>
            <a:pPr algn="r" rtl="1"/>
            <a:r>
              <a:rPr lang="ar-EG" sz="2800" b="1" dirty="0">
                <a:solidFill>
                  <a:srgbClr val="364152"/>
                </a:solidFill>
                <a:latin typeface="Inter"/>
              </a:rPr>
              <a:t>عنوان البحث: أثر أنماط القيادة على تحفيز الموظفين</a:t>
            </a:r>
            <a:endParaRPr lang="en-US" sz="2800" b="1" dirty="0">
              <a:solidFill>
                <a:srgbClr val="364152"/>
              </a:solidFill>
              <a:latin typeface="Inter"/>
            </a:endParaRPr>
          </a:p>
          <a:p>
            <a:pPr algn="r" rtl="1"/>
            <a:endParaRPr lang="ar-EG" sz="2800" dirty="0">
              <a:solidFill>
                <a:srgbClr val="364152"/>
              </a:solidFill>
              <a:latin typeface="Inter"/>
            </a:endParaRPr>
          </a:p>
          <a:p>
            <a:pPr algn="r" rtl="1"/>
            <a:r>
              <a:rPr lang="ar-EG" sz="2800" dirty="0">
                <a:solidFill>
                  <a:srgbClr val="364152"/>
                </a:solidFill>
                <a:latin typeface="Inter"/>
              </a:rPr>
              <a:t>أساليب القيادة</a:t>
            </a:r>
          </a:p>
          <a:p>
            <a:pPr algn="r" rtl="1"/>
            <a:r>
              <a:rPr lang="ar-EG" sz="2800" dirty="0">
                <a:solidFill>
                  <a:srgbClr val="364152"/>
                </a:solidFill>
                <a:latin typeface="Inter"/>
              </a:rPr>
              <a:t>تحفيز الموظف</a:t>
            </a:r>
          </a:p>
          <a:p>
            <a:pPr algn="r" rtl="1"/>
            <a:r>
              <a:rPr lang="ar-EG" sz="2800" dirty="0">
                <a:solidFill>
                  <a:srgbClr val="364152"/>
                </a:solidFill>
                <a:latin typeface="Inter"/>
              </a:rPr>
              <a:t>العلاقة بين أنماط القيادة وتحفيز الموظفين</a:t>
            </a:r>
            <a:endParaRPr lang="en-US" sz="2800" dirty="0">
              <a:solidFill>
                <a:srgbClr val="364152"/>
              </a:solidFill>
              <a:latin typeface="Inter"/>
            </a:endParaRPr>
          </a:p>
          <a:p>
            <a:pPr algn="r" rtl="1"/>
            <a:endParaRPr lang="ar-EG" sz="2800" dirty="0">
              <a:solidFill>
                <a:srgbClr val="364152"/>
              </a:solidFill>
              <a:latin typeface="Inter"/>
            </a:endParaRPr>
          </a:p>
          <a:p>
            <a:pPr algn="r" rtl="1"/>
            <a:r>
              <a:rPr lang="ar-EG" sz="2800" dirty="0">
                <a:solidFill>
                  <a:srgbClr val="364152"/>
                </a:solidFill>
                <a:latin typeface="Inter"/>
              </a:rPr>
              <a:t>عند الكتابة عن أساليب القيادة وتحفيز الموظفين، من المهم الخوض في أساليب القيادة المختلفة، مثل التحويلية، والمعاملات، وعدم التدخل، وتقييم آثارها على جوانب مختلفة من تحفيز الموظفين.</a:t>
            </a:r>
            <a:endParaRPr lang="en-US" sz="2800" dirty="0">
              <a:solidFill>
                <a:srgbClr val="364152"/>
              </a:solidFill>
              <a:latin typeface="Inter"/>
            </a:endParaRPr>
          </a:p>
        </p:txBody>
      </p:sp>
    </p:spTree>
    <p:extLst>
      <p:ext uri="{BB962C8B-B14F-4D97-AF65-F5344CB8AC3E}">
        <p14:creationId xmlns:p14="http://schemas.microsoft.com/office/powerpoint/2010/main" val="2531351927"/>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15780" y="1443841"/>
            <a:ext cx="11760439" cy="5262979"/>
          </a:xfrm>
          <a:prstGeom prst="rect">
            <a:avLst/>
          </a:prstGeom>
        </p:spPr>
        <p:txBody>
          <a:bodyPr wrap="square">
            <a:spAutoFit/>
          </a:bodyPr>
          <a:lstStyle/>
          <a:p>
            <a:r>
              <a:rPr lang="en-US" sz="2800" b="1" dirty="0">
                <a:solidFill>
                  <a:srgbClr val="364152"/>
                </a:solidFill>
                <a:latin typeface="Inter"/>
              </a:rPr>
              <a:t>Example 2:</a:t>
            </a:r>
          </a:p>
          <a:p>
            <a:r>
              <a:rPr lang="en-US" sz="2800" b="1" dirty="0">
                <a:solidFill>
                  <a:srgbClr val="364152"/>
                </a:solidFill>
                <a:latin typeface="Inter"/>
              </a:rPr>
              <a:t>Research Title: The Influence of Team Diversity on Project Performance</a:t>
            </a:r>
          </a:p>
          <a:p>
            <a:endParaRPr lang="en-US" sz="2800" b="1" dirty="0">
              <a:solidFill>
                <a:srgbClr val="364152"/>
              </a:solidFill>
              <a:latin typeface="Inter"/>
            </a:endParaRPr>
          </a:p>
          <a:p>
            <a:r>
              <a:rPr lang="en-US" sz="2800" dirty="0">
                <a:solidFill>
                  <a:srgbClr val="364152"/>
                </a:solidFill>
                <a:latin typeface="Inter"/>
              </a:rPr>
              <a:t>Team Diversity</a:t>
            </a:r>
          </a:p>
          <a:p>
            <a:r>
              <a:rPr lang="en-US" sz="2800" dirty="0">
                <a:solidFill>
                  <a:srgbClr val="364152"/>
                </a:solidFill>
                <a:latin typeface="Inter"/>
              </a:rPr>
              <a:t>Project Performance</a:t>
            </a:r>
          </a:p>
          <a:p>
            <a:r>
              <a:rPr lang="en-US" sz="2800" dirty="0">
                <a:solidFill>
                  <a:srgbClr val="364152"/>
                </a:solidFill>
                <a:latin typeface="Inter"/>
              </a:rPr>
              <a:t>The Relationship Between Team Diversity and Project Performance</a:t>
            </a:r>
          </a:p>
          <a:p>
            <a:endParaRPr lang="en-US" sz="2800" dirty="0">
              <a:solidFill>
                <a:srgbClr val="364152"/>
              </a:solidFill>
              <a:latin typeface="Inter"/>
            </a:endParaRPr>
          </a:p>
          <a:p>
            <a:pPr algn="just"/>
            <a:r>
              <a:rPr lang="en-US" sz="2800" dirty="0">
                <a:solidFill>
                  <a:srgbClr val="364152"/>
                </a:solidFill>
                <a:latin typeface="Inter"/>
              </a:rPr>
              <a:t>When examining team diversity and project performance, researchers should consider factors like demographic diversity, cognitive diversity, and cultural diversity within teams, and how these aspects impact the overall success of a project.</a:t>
            </a:r>
          </a:p>
          <a:p>
            <a:endParaRPr lang="en-US" sz="2800" b="1" dirty="0">
              <a:solidFill>
                <a:srgbClr val="364152"/>
              </a:solidFill>
              <a:latin typeface="Inter"/>
            </a:endParaRPr>
          </a:p>
        </p:txBody>
      </p:sp>
    </p:spTree>
    <p:extLst>
      <p:ext uri="{BB962C8B-B14F-4D97-AF65-F5344CB8AC3E}">
        <p14:creationId xmlns:p14="http://schemas.microsoft.com/office/powerpoint/2010/main" val="3881007670"/>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15780" y="1443841"/>
            <a:ext cx="11760439" cy="3970318"/>
          </a:xfrm>
          <a:prstGeom prst="rect">
            <a:avLst/>
          </a:prstGeom>
        </p:spPr>
        <p:txBody>
          <a:bodyPr wrap="square">
            <a:spAutoFit/>
          </a:bodyPr>
          <a:lstStyle/>
          <a:p>
            <a:pPr algn="r" rtl="1"/>
            <a:r>
              <a:rPr lang="ar-EG" sz="2800" b="1" dirty="0">
                <a:solidFill>
                  <a:srgbClr val="364152"/>
                </a:solidFill>
                <a:latin typeface="Inter"/>
              </a:rPr>
              <a:t>مثال 2:</a:t>
            </a:r>
          </a:p>
          <a:p>
            <a:pPr algn="r" rtl="1"/>
            <a:r>
              <a:rPr lang="ar-EG" sz="2800" b="1" dirty="0">
                <a:solidFill>
                  <a:srgbClr val="364152"/>
                </a:solidFill>
                <a:latin typeface="Inter"/>
              </a:rPr>
              <a:t>عنوان البحث: تأثير تنوع الفريق على أداء المشروع</a:t>
            </a:r>
          </a:p>
          <a:p>
            <a:pPr algn="r" rtl="1"/>
            <a:endParaRPr lang="ar-EG" sz="2800" dirty="0">
              <a:solidFill>
                <a:srgbClr val="364152"/>
              </a:solidFill>
              <a:latin typeface="Inter"/>
            </a:endParaRPr>
          </a:p>
          <a:p>
            <a:pPr algn="r" rtl="1"/>
            <a:r>
              <a:rPr lang="ar-EG" sz="2800" dirty="0">
                <a:solidFill>
                  <a:srgbClr val="364152"/>
                </a:solidFill>
                <a:latin typeface="Inter"/>
              </a:rPr>
              <a:t>تنوع الفريق</a:t>
            </a:r>
          </a:p>
          <a:p>
            <a:pPr algn="r" rtl="1"/>
            <a:r>
              <a:rPr lang="ar-EG" sz="2800" dirty="0">
                <a:solidFill>
                  <a:srgbClr val="364152"/>
                </a:solidFill>
                <a:latin typeface="Inter"/>
              </a:rPr>
              <a:t>أداء المشروع</a:t>
            </a:r>
          </a:p>
          <a:p>
            <a:pPr algn="r" rtl="1"/>
            <a:r>
              <a:rPr lang="ar-EG" sz="2800" dirty="0">
                <a:solidFill>
                  <a:srgbClr val="364152"/>
                </a:solidFill>
                <a:latin typeface="Inter"/>
              </a:rPr>
              <a:t>العلاقة بين تنوع الفريق وأداء المشروع</a:t>
            </a:r>
          </a:p>
          <a:p>
            <a:pPr algn="r" rtl="1"/>
            <a:endParaRPr lang="ar-EG" sz="2800" dirty="0">
              <a:solidFill>
                <a:srgbClr val="364152"/>
              </a:solidFill>
              <a:latin typeface="Inter"/>
            </a:endParaRPr>
          </a:p>
          <a:p>
            <a:pPr algn="r" rtl="1"/>
            <a:r>
              <a:rPr lang="ar-EG" sz="2800" dirty="0">
                <a:solidFill>
                  <a:srgbClr val="364152"/>
                </a:solidFill>
                <a:latin typeface="Inter"/>
              </a:rPr>
              <a:t>عند دراسة تنوع الفريق وأداء المشروع، يجب على الباحثين النظر في عوامل مثل التنوع الديموغرافي، والتنوع المعرفي، والتنوع الثقافي داخل الفرق، وكيف تؤثر هذه الجوانب على النجاح العام للمشروع.</a:t>
            </a:r>
            <a:endParaRPr lang="en-US" sz="2800" b="1" dirty="0">
              <a:solidFill>
                <a:srgbClr val="364152"/>
              </a:solidFill>
              <a:latin typeface="Inter"/>
            </a:endParaRPr>
          </a:p>
        </p:txBody>
      </p:sp>
    </p:spTree>
    <p:extLst>
      <p:ext uri="{BB962C8B-B14F-4D97-AF65-F5344CB8AC3E}">
        <p14:creationId xmlns:p14="http://schemas.microsoft.com/office/powerpoint/2010/main" val="1968933162"/>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15780" y="1078081"/>
            <a:ext cx="11760439" cy="5262979"/>
          </a:xfrm>
          <a:prstGeom prst="rect">
            <a:avLst/>
          </a:prstGeom>
        </p:spPr>
        <p:txBody>
          <a:bodyPr wrap="square">
            <a:spAutoFit/>
          </a:bodyPr>
          <a:lstStyle/>
          <a:p>
            <a:r>
              <a:rPr lang="en-US" sz="2800" b="1" dirty="0">
                <a:solidFill>
                  <a:srgbClr val="364152"/>
                </a:solidFill>
                <a:latin typeface="Inter"/>
              </a:rPr>
              <a:t>Example 3:</a:t>
            </a:r>
          </a:p>
          <a:p>
            <a:r>
              <a:rPr lang="en-US" sz="2800" b="1" dirty="0">
                <a:solidFill>
                  <a:srgbClr val="364152"/>
                </a:solidFill>
                <a:latin typeface="Inter"/>
              </a:rPr>
              <a:t>Research Title: The Role of Technology in Supply Chain Management</a:t>
            </a:r>
          </a:p>
          <a:p>
            <a:endParaRPr lang="en-US" sz="2800" b="1" dirty="0">
              <a:solidFill>
                <a:srgbClr val="364152"/>
              </a:solidFill>
              <a:latin typeface="Inter"/>
            </a:endParaRPr>
          </a:p>
          <a:p>
            <a:r>
              <a:rPr lang="en-US" sz="2800" dirty="0">
                <a:solidFill>
                  <a:srgbClr val="364152"/>
                </a:solidFill>
                <a:latin typeface="Inter"/>
              </a:rPr>
              <a:t>Technology in Supply Chain Management</a:t>
            </a:r>
          </a:p>
          <a:p>
            <a:r>
              <a:rPr lang="en-US" sz="2800" dirty="0">
                <a:solidFill>
                  <a:srgbClr val="364152"/>
                </a:solidFill>
                <a:latin typeface="Inter"/>
              </a:rPr>
              <a:t>Supply Chain Efficiency</a:t>
            </a:r>
          </a:p>
          <a:p>
            <a:pPr algn="just"/>
            <a:r>
              <a:rPr lang="en-US" sz="2800" dirty="0">
                <a:solidFill>
                  <a:srgbClr val="364152"/>
                </a:solidFill>
                <a:latin typeface="Inter"/>
              </a:rPr>
              <a:t>The Relationship Between Technology and Supply Chain Efficiency</a:t>
            </a:r>
          </a:p>
          <a:p>
            <a:pPr algn="just"/>
            <a:endParaRPr lang="en-US" sz="2800" dirty="0">
              <a:solidFill>
                <a:srgbClr val="364152"/>
              </a:solidFill>
              <a:latin typeface="Inter"/>
            </a:endParaRPr>
          </a:p>
          <a:p>
            <a:pPr algn="just"/>
            <a:r>
              <a:rPr lang="en-US" sz="2800" dirty="0">
                <a:solidFill>
                  <a:srgbClr val="364152"/>
                </a:solidFill>
                <a:latin typeface="Inter"/>
              </a:rPr>
              <a:t>Exploring the role of technology in supply chain management requires an analysis of various technological innovations, such as IoT, blockchain, and AI, and their effects on enhancing supply chain visibility, coordination, and optimization.</a:t>
            </a:r>
          </a:p>
          <a:p>
            <a:endParaRPr lang="en-US" sz="2800" b="1" dirty="0">
              <a:solidFill>
                <a:srgbClr val="364152"/>
              </a:solidFill>
              <a:latin typeface="Inter"/>
            </a:endParaRPr>
          </a:p>
        </p:txBody>
      </p:sp>
    </p:spTree>
    <p:extLst>
      <p:ext uri="{BB962C8B-B14F-4D97-AF65-F5344CB8AC3E}">
        <p14:creationId xmlns:p14="http://schemas.microsoft.com/office/powerpoint/2010/main" val="1346669486"/>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215780" y="1078081"/>
            <a:ext cx="11760439" cy="4401205"/>
          </a:xfrm>
          <a:prstGeom prst="rect">
            <a:avLst/>
          </a:prstGeom>
        </p:spPr>
        <p:txBody>
          <a:bodyPr wrap="square">
            <a:spAutoFit/>
          </a:bodyPr>
          <a:lstStyle/>
          <a:p>
            <a:pPr algn="r" rtl="1"/>
            <a:r>
              <a:rPr lang="ar-EG" sz="2800" b="1" dirty="0">
                <a:solidFill>
                  <a:srgbClr val="364152"/>
                </a:solidFill>
                <a:latin typeface="Inter"/>
              </a:rPr>
              <a:t>مثال 3:</a:t>
            </a:r>
          </a:p>
          <a:p>
            <a:pPr algn="r" rtl="1"/>
            <a:r>
              <a:rPr lang="ar-EG" sz="2800" b="1" dirty="0">
                <a:solidFill>
                  <a:srgbClr val="364152"/>
                </a:solidFill>
                <a:latin typeface="Inter"/>
              </a:rPr>
              <a:t>عنوان البحث: دور التكنولوجيا في إدارة سلسلة التوريد</a:t>
            </a:r>
          </a:p>
          <a:p>
            <a:pPr algn="r" rtl="1"/>
            <a:endParaRPr lang="ar-EG" sz="2800" dirty="0">
              <a:solidFill>
                <a:srgbClr val="364152"/>
              </a:solidFill>
              <a:latin typeface="Inter"/>
            </a:endParaRPr>
          </a:p>
          <a:p>
            <a:pPr algn="r" rtl="1"/>
            <a:r>
              <a:rPr lang="ar-EG" sz="2800" dirty="0">
                <a:solidFill>
                  <a:srgbClr val="364152"/>
                </a:solidFill>
                <a:latin typeface="Inter"/>
              </a:rPr>
              <a:t>التكنولوجيا في إدارة سلسلة التوريد</a:t>
            </a:r>
          </a:p>
          <a:p>
            <a:pPr algn="r" rtl="1"/>
            <a:r>
              <a:rPr lang="ar-EG" sz="2800" dirty="0">
                <a:solidFill>
                  <a:srgbClr val="364152"/>
                </a:solidFill>
                <a:latin typeface="Inter"/>
              </a:rPr>
              <a:t>كفاءة سلسلة التوريد</a:t>
            </a:r>
          </a:p>
          <a:p>
            <a:pPr algn="r" rtl="1"/>
            <a:r>
              <a:rPr lang="ar-EG" sz="2800" dirty="0">
                <a:solidFill>
                  <a:srgbClr val="364152"/>
                </a:solidFill>
                <a:latin typeface="Inter"/>
              </a:rPr>
              <a:t>العلاقة بين التكنولوجيا وكفاءة سلسلة التوريد</a:t>
            </a:r>
          </a:p>
          <a:p>
            <a:pPr algn="r" rtl="1"/>
            <a:endParaRPr lang="ar-EG" sz="2800" dirty="0">
              <a:solidFill>
                <a:srgbClr val="364152"/>
              </a:solidFill>
              <a:latin typeface="Inter"/>
            </a:endParaRPr>
          </a:p>
          <a:p>
            <a:pPr algn="r" rtl="1"/>
            <a:r>
              <a:rPr lang="ar-EG" sz="2800" dirty="0">
                <a:solidFill>
                  <a:srgbClr val="364152"/>
                </a:solidFill>
                <a:latin typeface="Inter"/>
              </a:rPr>
              <a:t>يتطلب استكشاف دور التكنولوجيا في إدارة سلسلة التوريد تحليلاً لمختلف الابتكارات التكنولوجية، مثل إنترنت الأشياء، وسلسلة الكتل، والذكاء الاصطناعي، وتأثيراتها على تعزيز رؤية سلسلة التوريد، والتنسيق، والتحسين.</a:t>
            </a:r>
            <a:endParaRPr lang="en-US" sz="2800" b="1" dirty="0">
              <a:solidFill>
                <a:srgbClr val="364152"/>
              </a:solidFill>
              <a:latin typeface="Inter"/>
            </a:endParaRPr>
          </a:p>
        </p:txBody>
      </p:sp>
    </p:spTree>
    <p:extLst>
      <p:ext uri="{BB962C8B-B14F-4D97-AF65-F5344CB8AC3E}">
        <p14:creationId xmlns:p14="http://schemas.microsoft.com/office/powerpoint/2010/main" val="226669064"/>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2594</TotalTime>
  <Words>2825</Words>
  <Application>Microsoft Office PowerPoint</Application>
  <PresentationFormat>Widescreen</PresentationFormat>
  <Paragraphs>422</Paragraphs>
  <Slides>40</Slides>
  <Notes>21</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40</vt:i4>
      </vt:variant>
    </vt:vector>
  </HeadingPairs>
  <TitlesOfParts>
    <vt:vector size="52" baseType="lpstr">
      <vt:lpstr>Arial</vt:lpstr>
      <vt:lpstr>Calibri</vt:lpstr>
      <vt:lpstr>Calibri Light</vt:lpstr>
      <vt:lpstr>Inter</vt:lpstr>
      <vt:lpstr>Roboto Light</vt:lpstr>
      <vt:lpstr>Symbol</vt:lpstr>
      <vt:lpstr>Times New Roman</vt:lpstr>
      <vt:lpstr>Wingdings</vt:lpstr>
      <vt:lpstr>Office Theme</vt:lpstr>
      <vt:lpstr>1_Office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331</cp:revision>
  <dcterms:created xsi:type="dcterms:W3CDTF">2023-04-29T09:08:23Z</dcterms:created>
  <dcterms:modified xsi:type="dcterms:W3CDTF">2024-03-05T16:03:22Z</dcterms:modified>
</cp:coreProperties>
</file>