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Lst>
  <p:notesMasterIdLst>
    <p:notesMasterId r:id="rId261"/>
  </p:notesMasterIdLst>
  <p:sldIdLst>
    <p:sldId id="494" r:id="rId3"/>
    <p:sldId id="587" r:id="rId4"/>
    <p:sldId id="938" r:id="rId5"/>
    <p:sldId id="937" r:id="rId6"/>
    <p:sldId id="562" r:id="rId7"/>
    <p:sldId id="583" r:id="rId8"/>
    <p:sldId id="565" r:id="rId9"/>
    <p:sldId id="504" r:id="rId10"/>
    <p:sldId id="505" r:id="rId11"/>
    <p:sldId id="580" r:id="rId12"/>
    <p:sldId id="581" r:id="rId13"/>
    <p:sldId id="506" r:id="rId14"/>
    <p:sldId id="582" r:id="rId15"/>
    <p:sldId id="564" r:id="rId16"/>
    <p:sldId id="507" r:id="rId17"/>
    <p:sldId id="508" r:id="rId18"/>
    <p:sldId id="520" r:id="rId19"/>
    <p:sldId id="566" r:id="rId20"/>
    <p:sldId id="521" r:id="rId21"/>
    <p:sldId id="259" r:id="rId22"/>
    <p:sldId id="569" r:id="rId23"/>
    <p:sldId id="570" r:id="rId24"/>
    <p:sldId id="588" r:id="rId25"/>
    <p:sldId id="590" r:id="rId26"/>
    <p:sldId id="591" r:id="rId27"/>
    <p:sldId id="592" r:id="rId28"/>
    <p:sldId id="593" r:id="rId29"/>
    <p:sldId id="594" r:id="rId30"/>
    <p:sldId id="595" r:id="rId31"/>
    <p:sldId id="596" r:id="rId32"/>
    <p:sldId id="597" r:id="rId33"/>
    <p:sldId id="598" r:id="rId34"/>
    <p:sldId id="599" r:id="rId35"/>
    <p:sldId id="600" r:id="rId36"/>
    <p:sldId id="601" r:id="rId37"/>
    <p:sldId id="602" r:id="rId38"/>
    <p:sldId id="608" r:id="rId39"/>
    <p:sldId id="609" r:id="rId40"/>
    <p:sldId id="610" r:id="rId41"/>
    <p:sldId id="611" r:id="rId42"/>
    <p:sldId id="612" r:id="rId43"/>
    <p:sldId id="613" r:id="rId44"/>
    <p:sldId id="614" r:id="rId45"/>
    <p:sldId id="626" r:id="rId46"/>
    <p:sldId id="628" r:id="rId47"/>
    <p:sldId id="629" r:id="rId48"/>
    <p:sldId id="630" r:id="rId49"/>
    <p:sldId id="631" r:id="rId50"/>
    <p:sldId id="632" r:id="rId51"/>
    <p:sldId id="633" r:id="rId52"/>
    <p:sldId id="634" r:id="rId53"/>
    <p:sldId id="635" r:id="rId54"/>
    <p:sldId id="636" r:id="rId55"/>
    <p:sldId id="637" r:id="rId56"/>
    <p:sldId id="638" r:id="rId57"/>
    <p:sldId id="639" r:id="rId58"/>
    <p:sldId id="640" r:id="rId59"/>
    <p:sldId id="641" r:id="rId60"/>
    <p:sldId id="642" r:id="rId61"/>
    <p:sldId id="643" r:id="rId62"/>
    <p:sldId id="644" r:id="rId63"/>
    <p:sldId id="645" r:id="rId64"/>
    <p:sldId id="646" r:id="rId65"/>
    <p:sldId id="647" r:id="rId66"/>
    <p:sldId id="648" r:id="rId67"/>
    <p:sldId id="649" r:id="rId68"/>
    <p:sldId id="650" r:id="rId69"/>
    <p:sldId id="651" r:id="rId70"/>
    <p:sldId id="653" r:id="rId71"/>
    <p:sldId id="654" r:id="rId72"/>
    <p:sldId id="660" r:id="rId73"/>
    <p:sldId id="661" r:id="rId74"/>
    <p:sldId id="663" r:id="rId75"/>
    <p:sldId id="665" r:id="rId76"/>
    <p:sldId id="666" r:id="rId77"/>
    <p:sldId id="671" r:id="rId78"/>
    <p:sldId id="672" r:id="rId79"/>
    <p:sldId id="673" r:id="rId80"/>
    <p:sldId id="674" r:id="rId81"/>
    <p:sldId id="675" r:id="rId82"/>
    <p:sldId id="676" r:id="rId83"/>
    <p:sldId id="677" r:id="rId84"/>
    <p:sldId id="678" r:id="rId85"/>
    <p:sldId id="679" r:id="rId86"/>
    <p:sldId id="680" r:id="rId87"/>
    <p:sldId id="681" r:id="rId88"/>
    <p:sldId id="682" r:id="rId89"/>
    <p:sldId id="683" r:id="rId90"/>
    <p:sldId id="693" r:id="rId91"/>
    <p:sldId id="694" r:id="rId92"/>
    <p:sldId id="695" r:id="rId93"/>
    <p:sldId id="696" r:id="rId94"/>
    <p:sldId id="697" r:id="rId95"/>
    <p:sldId id="698" r:id="rId96"/>
    <p:sldId id="699" r:id="rId97"/>
    <p:sldId id="700" r:id="rId98"/>
    <p:sldId id="702" r:id="rId99"/>
    <p:sldId id="703" r:id="rId100"/>
    <p:sldId id="704" r:id="rId101"/>
    <p:sldId id="705" r:id="rId102"/>
    <p:sldId id="706" r:id="rId103"/>
    <p:sldId id="707" r:id="rId104"/>
    <p:sldId id="708" r:id="rId105"/>
    <p:sldId id="718" r:id="rId106"/>
    <p:sldId id="719" r:id="rId107"/>
    <p:sldId id="720" r:id="rId108"/>
    <p:sldId id="721" r:id="rId109"/>
    <p:sldId id="722" r:id="rId110"/>
    <p:sldId id="723" r:id="rId111"/>
    <p:sldId id="724" r:id="rId112"/>
    <p:sldId id="725" r:id="rId113"/>
    <p:sldId id="726" r:id="rId114"/>
    <p:sldId id="727" r:id="rId115"/>
    <p:sldId id="728" r:id="rId116"/>
    <p:sldId id="729" r:id="rId117"/>
    <p:sldId id="730" r:id="rId118"/>
    <p:sldId id="731" r:id="rId119"/>
    <p:sldId id="732" r:id="rId120"/>
    <p:sldId id="733" r:id="rId121"/>
    <p:sldId id="734" r:id="rId122"/>
    <p:sldId id="735" r:id="rId123"/>
    <p:sldId id="736" r:id="rId124"/>
    <p:sldId id="737" r:id="rId125"/>
    <p:sldId id="738" r:id="rId126"/>
    <p:sldId id="740" r:id="rId127"/>
    <p:sldId id="741" r:id="rId128"/>
    <p:sldId id="742" r:id="rId129"/>
    <p:sldId id="743" r:id="rId130"/>
    <p:sldId id="745" r:id="rId131"/>
    <p:sldId id="746" r:id="rId132"/>
    <p:sldId id="747" r:id="rId133"/>
    <p:sldId id="748" r:id="rId134"/>
    <p:sldId id="749" r:id="rId135"/>
    <p:sldId id="751" r:id="rId136"/>
    <p:sldId id="752" r:id="rId137"/>
    <p:sldId id="753" r:id="rId138"/>
    <p:sldId id="754" r:id="rId139"/>
    <p:sldId id="755" r:id="rId140"/>
    <p:sldId id="756" r:id="rId141"/>
    <p:sldId id="757" r:id="rId142"/>
    <p:sldId id="758" r:id="rId143"/>
    <p:sldId id="759" r:id="rId144"/>
    <p:sldId id="658" r:id="rId145"/>
    <p:sldId id="939" r:id="rId146"/>
    <p:sldId id="763" r:id="rId147"/>
    <p:sldId id="764" r:id="rId148"/>
    <p:sldId id="766" r:id="rId149"/>
    <p:sldId id="767" r:id="rId150"/>
    <p:sldId id="768" r:id="rId151"/>
    <p:sldId id="769" r:id="rId152"/>
    <p:sldId id="770" r:id="rId153"/>
    <p:sldId id="771" r:id="rId154"/>
    <p:sldId id="772" r:id="rId155"/>
    <p:sldId id="773" r:id="rId156"/>
    <p:sldId id="774" r:id="rId157"/>
    <p:sldId id="775" r:id="rId158"/>
    <p:sldId id="777" r:id="rId159"/>
    <p:sldId id="778" r:id="rId160"/>
    <p:sldId id="781" r:id="rId161"/>
    <p:sldId id="782" r:id="rId162"/>
    <p:sldId id="783" r:id="rId163"/>
    <p:sldId id="784" r:id="rId164"/>
    <p:sldId id="940" r:id="rId165"/>
    <p:sldId id="786" r:id="rId166"/>
    <p:sldId id="787" r:id="rId167"/>
    <p:sldId id="789" r:id="rId168"/>
    <p:sldId id="791" r:id="rId169"/>
    <p:sldId id="792" r:id="rId170"/>
    <p:sldId id="793" r:id="rId171"/>
    <p:sldId id="794" r:id="rId172"/>
    <p:sldId id="687" r:id="rId173"/>
    <p:sldId id="796" r:id="rId174"/>
    <p:sldId id="797" r:id="rId175"/>
    <p:sldId id="798" r:id="rId176"/>
    <p:sldId id="799" r:id="rId177"/>
    <p:sldId id="800" r:id="rId178"/>
    <p:sldId id="801" r:id="rId179"/>
    <p:sldId id="802" r:id="rId180"/>
    <p:sldId id="803" r:id="rId181"/>
    <p:sldId id="804" r:id="rId182"/>
    <p:sldId id="814" r:id="rId183"/>
    <p:sldId id="817" r:id="rId184"/>
    <p:sldId id="818" r:id="rId185"/>
    <p:sldId id="819" r:id="rId186"/>
    <p:sldId id="823" r:id="rId187"/>
    <p:sldId id="824" r:id="rId188"/>
    <p:sldId id="825" r:id="rId189"/>
    <p:sldId id="826" r:id="rId190"/>
    <p:sldId id="829" r:id="rId191"/>
    <p:sldId id="830" r:id="rId192"/>
    <p:sldId id="831" r:id="rId193"/>
    <p:sldId id="832" r:id="rId194"/>
    <p:sldId id="833" r:id="rId195"/>
    <p:sldId id="838" r:id="rId196"/>
    <p:sldId id="839" r:id="rId197"/>
    <p:sldId id="840" r:id="rId198"/>
    <p:sldId id="841" r:id="rId199"/>
    <p:sldId id="844" r:id="rId200"/>
    <p:sldId id="845" r:id="rId201"/>
    <p:sldId id="846" r:id="rId202"/>
    <p:sldId id="847" r:id="rId203"/>
    <p:sldId id="850" r:id="rId204"/>
    <p:sldId id="851" r:id="rId205"/>
    <p:sldId id="855" r:id="rId206"/>
    <p:sldId id="857" r:id="rId207"/>
    <p:sldId id="861" r:id="rId208"/>
    <p:sldId id="862" r:id="rId209"/>
    <p:sldId id="863" r:id="rId210"/>
    <p:sldId id="870" r:id="rId211"/>
    <p:sldId id="871" r:id="rId212"/>
    <p:sldId id="872" r:id="rId213"/>
    <p:sldId id="873" r:id="rId214"/>
    <p:sldId id="874" r:id="rId215"/>
    <p:sldId id="875" r:id="rId216"/>
    <p:sldId id="876" r:id="rId217"/>
    <p:sldId id="877" r:id="rId218"/>
    <p:sldId id="878" r:id="rId219"/>
    <p:sldId id="881" r:id="rId220"/>
    <p:sldId id="882" r:id="rId221"/>
    <p:sldId id="883" r:id="rId222"/>
    <p:sldId id="884" r:id="rId223"/>
    <p:sldId id="885" r:id="rId224"/>
    <p:sldId id="886" r:id="rId225"/>
    <p:sldId id="887" r:id="rId226"/>
    <p:sldId id="888" r:id="rId227"/>
    <p:sldId id="889" r:id="rId228"/>
    <p:sldId id="890" r:id="rId229"/>
    <p:sldId id="891" r:id="rId230"/>
    <p:sldId id="892" r:id="rId231"/>
    <p:sldId id="893" r:id="rId232"/>
    <p:sldId id="895" r:id="rId233"/>
    <p:sldId id="896" r:id="rId234"/>
    <p:sldId id="897" r:id="rId235"/>
    <p:sldId id="898" r:id="rId236"/>
    <p:sldId id="899" r:id="rId237"/>
    <p:sldId id="900" r:id="rId238"/>
    <p:sldId id="901" r:id="rId239"/>
    <p:sldId id="902" r:id="rId240"/>
    <p:sldId id="904" r:id="rId241"/>
    <p:sldId id="905" r:id="rId242"/>
    <p:sldId id="909" r:id="rId243"/>
    <p:sldId id="911" r:id="rId244"/>
    <p:sldId id="913" r:id="rId245"/>
    <p:sldId id="914" r:id="rId246"/>
    <p:sldId id="916" r:id="rId247"/>
    <p:sldId id="918" r:id="rId248"/>
    <p:sldId id="919" r:id="rId249"/>
    <p:sldId id="920" r:id="rId250"/>
    <p:sldId id="921" r:id="rId251"/>
    <p:sldId id="922" r:id="rId252"/>
    <p:sldId id="923" r:id="rId253"/>
    <p:sldId id="925" r:id="rId254"/>
    <p:sldId id="928" r:id="rId255"/>
    <p:sldId id="930" r:id="rId256"/>
    <p:sldId id="931" r:id="rId257"/>
    <p:sldId id="933" r:id="rId258"/>
    <p:sldId id="935" r:id="rId259"/>
    <p:sldId id="936" r:id="rId2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170" Type="http://schemas.openxmlformats.org/officeDocument/2006/relationships/slide" Target="slides/slide168.xml"/><Relationship Id="rId226" Type="http://schemas.openxmlformats.org/officeDocument/2006/relationships/slide" Target="slides/slide22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slide" Target="slides/slide147.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slide" Target="slides/slide214.xml"/><Relationship Id="rId237" Type="http://schemas.openxmlformats.org/officeDocument/2006/relationships/slide" Target="slides/slide235.xml"/><Relationship Id="rId258" Type="http://schemas.openxmlformats.org/officeDocument/2006/relationships/slide" Target="slides/slide256.xml"/><Relationship Id="rId22" Type="http://schemas.openxmlformats.org/officeDocument/2006/relationships/slide" Target="slides/slide20.xml"/><Relationship Id="rId43" Type="http://schemas.openxmlformats.org/officeDocument/2006/relationships/slide" Target="slides/slide41.xml"/><Relationship Id="rId64" Type="http://schemas.openxmlformats.org/officeDocument/2006/relationships/slide" Target="slides/slide62.xml"/><Relationship Id="rId118" Type="http://schemas.openxmlformats.org/officeDocument/2006/relationships/slide" Target="slides/slide116.xml"/><Relationship Id="rId139" Type="http://schemas.openxmlformats.org/officeDocument/2006/relationships/slide" Target="slides/slide137.xml"/><Relationship Id="rId85" Type="http://schemas.openxmlformats.org/officeDocument/2006/relationships/slide" Target="slides/slide83.xml"/><Relationship Id="rId150" Type="http://schemas.openxmlformats.org/officeDocument/2006/relationships/slide" Target="slides/slide148.xml"/><Relationship Id="rId171" Type="http://schemas.openxmlformats.org/officeDocument/2006/relationships/slide" Target="slides/slide169.xml"/><Relationship Id="rId192" Type="http://schemas.openxmlformats.org/officeDocument/2006/relationships/slide" Target="slides/slide190.xml"/><Relationship Id="rId206" Type="http://schemas.openxmlformats.org/officeDocument/2006/relationships/slide" Target="slides/slide204.xml"/><Relationship Id="rId227" Type="http://schemas.openxmlformats.org/officeDocument/2006/relationships/slide" Target="slides/slide225.xml"/><Relationship Id="rId248" Type="http://schemas.openxmlformats.org/officeDocument/2006/relationships/slide" Target="slides/slide246.xml"/><Relationship Id="rId12" Type="http://schemas.openxmlformats.org/officeDocument/2006/relationships/slide" Target="slides/slide10.xml"/><Relationship Id="rId33" Type="http://schemas.openxmlformats.org/officeDocument/2006/relationships/slide" Target="slides/slide31.xml"/><Relationship Id="rId108" Type="http://schemas.openxmlformats.org/officeDocument/2006/relationships/slide" Target="slides/slide106.xml"/><Relationship Id="rId129" Type="http://schemas.openxmlformats.org/officeDocument/2006/relationships/slide" Target="slides/slide127.xml"/><Relationship Id="rId54" Type="http://schemas.openxmlformats.org/officeDocument/2006/relationships/slide" Target="slides/slide52.xml"/><Relationship Id="rId75" Type="http://schemas.openxmlformats.org/officeDocument/2006/relationships/slide" Target="slides/slide73.xml"/><Relationship Id="rId96" Type="http://schemas.openxmlformats.org/officeDocument/2006/relationships/slide" Target="slides/slide94.xml"/><Relationship Id="rId140" Type="http://schemas.openxmlformats.org/officeDocument/2006/relationships/slide" Target="slides/slide138.xml"/><Relationship Id="rId161" Type="http://schemas.openxmlformats.org/officeDocument/2006/relationships/slide" Target="slides/slide159.xml"/><Relationship Id="rId182" Type="http://schemas.openxmlformats.org/officeDocument/2006/relationships/slide" Target="slides/slide180.xml"/><Relationship Id="rId217" Type="http://schemas.openxmlformats.org/officeDocument/2006/relationships/slide" Target="slides/slide215.xml"/><Relationship Id="rId6" Type="http://schemas.openxmlformats.org/officeDocument/2006/relationships/slide" Target="slides/slide4.xml"/><Relationship Id="rId238" Type="http://schemas.openxmlformats.org/officeDocument/2006/relationships/slide" Target="slides/slide236.xml"/><Relationship Id="rId259" Type="http://schemas.openxmlformats.org/officeDocument/2006/relationships/slide" Target="slides/slide257.xml"/><Relationship Id="rId23" Type="http://schemas.openxmlformats.org/officeDocument/2006/relationships/slide" Target="slides/slide21.xml"/><Relationship Id="rId119" Type="http://schemas.openxmlformats.org/officeDocument/2006/relationships/slide" Target="slides/slide117.xml"/><Relationship Id="rId44" Type="http://schemas.openxmlformats.org/officeDocument/2006/relationships/slide" Target="slides/slide42.xml"/><Relationship Id="rId65" Type="http://schemas.openxmlformats.org/officeDocument/2006/relationships/slide" Target="slides/slide63.xml"/><Relationship Id="rId86" Type="http://schemas.openxmlformats.org/officeDocument/2006/relationships/slide" Target="slides/slide84.xml"/><Relationship Id="rId130" Type="http://schemas.openxmlformats.org/officeDocument/2006/relationships/slide" Target="slides/slide128.xml"/><Relationship Id="rId151" Type="http://schemas.openxmlformats.org/officeDocument/2006/relationships/slide" Target="slides/slide149.xml"/><Relationship Id="rId172" Type="http://schemas.openxmlformats.org/officeDocument/2006/relationships/slide" Target="slides/slide170.xml"/><Relationship Id="rId193" Type="http://schemas.openxmlformats.org/officeDocument/2006/relationships/slide" Target="slides/slide191.xml"/><Relationship Id="rId207" Type="http://schemas.openxmlformats.org/officeDocument/2006/relationships/slide" Target="slides/slide205.xml"/><Relationship Id="rId228" Type="http://schemas.openxmlformats.org/officeDocument/2006/relationships/slide" Target="slides/slide226.xml"/><Relationship Id="rId249" Type="http://schemas.openxmlformats.org/officeDocument/2006/relationships/slide" Target="slides/slide247.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4" Type="http://schemas.openxmlformats.org/officeDocument/2006/relationships/slide" Target="slides/slide32.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20" Type="http://schemas.openxmlformats.org/officeDocument/2006/relationships/slide" Target="slides/slide118.xml"/><Relationship Id="rId141" Type="http://schemas.openxmlformats.org/officeDocument/2006/relationships/slide" Target="slides/slide139.xml"/><Relationship Id="rId7" Type="http://schemas.openxmlformats.org/officeDocument/2006/relationships/slide" Target="slides/slide5.xml"/><Relationship Id="rId162" Type="http://schemas.openxmlformats.org/officeDocument/2006/relationships/slide" Target="slides/slide160.xml"/><Relationship Id="rId183" Type="http://schemas.openxmlformats.org/officeDocument/2006/relationships/slide" Target="slides/slide181.xml"/><Relationship Id="rId218" Type="http://schemas.openxmlformats.org/officeDocument/2006/relationships/slide" Target="slides/slide216.xml"/><Relationship Id="rId239" Type="http://schemas.openxmlformats.org/officeDocument/2006/relationships/slide" Target="slides/slide237.xml"/><Relationship Id="rId250" Type="http://schemas.openxmlformats.org/officeDocument/2006/relationships/slide" Target="slides/slide248.xml"/><Relationship Id="rId24" Type="http://schemas.openxmlformats.org/officeDocument/2006/relationships/slide" Target="slides/slide22.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31" Type="http://schemas.openxmlformats.org/officeDocument/2006/relationships/slide" Target="slides/slide129.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208" Type="http://schemas.openxmlformats.org/officeDocument/2006/relationships/slide" Target="slides/slide206.xml"/><Relationship Id="rId229" Type="http://schemas.openxmlformats.org/officeDocument/2006/relationships/slide" Target="slides/slide227.xml"/><Relationship Id="rId240" Type="http://schemas.openxmlformats.org/officeDocument/2006/relationships/slide" Target="slides/slide238.xml"/><Relationship Id="rId261" Type="http://schemas.openxmlformats.org/officeDocument/2006/relationships/notesMaster" Target="notesMasters/notesMaster1.xml"/><Relationship Id="rId14" Type="http://schemas.openxmlformats.org/officeDocument/2006/relationships/slide" Target="slides/slide12.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8" Type="http://schemas.openxmlformats.org/officeDocument/2006/relationships/slide" Target="slides/slide6.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219" Type="http://schemas.openxmlformats.org/officeDocument/2006/relationships/slide" Target="slides/slide217.xml"/><Relationship Id="rId230" Type="http://schemas.openxmlformats.org/officeDocument/2006/relationships/slide" Target="slides/slide228.xml"/><Relationship Id="rId251" Type="http://schemas.openxmlformats.org/officeDocument/2006/relationships/slide" Target="slides/slide249.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95" Type="http://schemas.openxmlformats.org/officeDocument/2006/relationships/slide" Target="slides/slide193.xml"/><Relationship Id="rId209" Type="http://schemas.openxmlformats.org/officeDocument/2006/relationships/slide" Target="slides/slide207.xml"/><Relationship Id="rId220" Type="http://schemas.openxmlformats.org/officeDocument/2006/relationships/slide" Target="slides/slide218.xml"/><Relationship Id="rId241" Type="http://schemas.openxmlformats.org/officeDocument/2006/relationships/slide" Target="slides/slide239.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262" Type="http://schemas.openxmlformats.org/officeDocument/2006/relationships/presProps" Target="presProps.xml"/><Relationship Id="rId78" Type="http://schemas.openxmlformats.org/officeDocument/2006/relationships/slide" Target="slides/slide76.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64" Type="http://schemas.openxmlformats.org/officeDocument/2006/relationships/slide" Target="slides/slide162.xml"/><Relationship Id="rId185" Type="http://schemas.openxmlformats.org/officeDocument/2006/relationships/slide" Target="slides/slide183.xml"/><Relationship Id="rId9" Type="http://schemas.openxmlformats.org/officeDocument/2006/relationships/slide" Target="slides/slide7.xml"/><Relationship Id="rId210" Type="http://schemas.openxmlformats.org/officeDocument/2006/relationships/slide" Target="slides/slide208.xml"/><Relationship Id="rId26" Type="http://schemas.openxmlformats.org/officeDocument/2006/relationships/slide" Target="slides/slide24.xml"/><Relationship Id="rId231" Type="http://schemas.openxmlformats.org/officeDocument/2006/relationships/slide" Target="slides/slide229.xml"/><Relationship Id="rId252" Type="http://schemas.openxmlformats.org/officeDocument/2006/relationships/slide" Target="slides/slide250.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slide" Target="slides/slide219.xml"/><Relationship Id="rId242" Type="http://schemas.openxmlformats.org/officeDocument/2006/relationships/slide" Target="slides/slide240.xml"/><Relationship Id="rId263" Type="http://schemas.openxmlformats.org/officeDocument/2006/relationships/viewProps" Target="viewProps.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 Id="rId211" Type="http://schemas.openxmlformats.org/officeDocument/2006/relationships/slide" Target="slides/slide209.xml"/><Relationship Id="rId232" Type="http://schemas.openxmlformats.org/officeDocument/2006/relationships/slide" Target="slides/slide230.xml"/><Relationship Id="rId253" Type="http://schemas.openxmlformats.org/officeDocument/2006/relationships/slide" Target="slides/slide251.xml"/><Relationship Id="rId27" Type="http://schemas.openxmlformats.org/officeDocument/2006/relationships/slide" Target="slides/slide25.xml"/><Relationship Id="rId48" Type="http://schemas.openxmlformats.org/officeDocument/2006/relationships/slide" Target="slides/slide46.xml"/><Relationship Id="rId69" Type="http://schemas.openxmlformats.org/officeDocument/2006/relationships/slide" Target="slides/slide67.xml"/><Relationship Id="rId113" Type="http://schemas.openxmlformats.org/officeDocument/2006/relationships/slide" Target="slides/slide111.xml"/><Relationship Id="rId134" Type="http://schemas.openxmlformats.org/officeDocument/2006/relationships/slide" Target="slides/slide132.xml"/><Relationship Id="rId80" Type="http://schemas.openxmlformats.org/officeDocument/2006/relationships/slide" Target="slides/slide78.xml"/><Relationship Id="rId155" Type="http://schemas.openxmlformats.org/officeDocument/2006/relationships/slide" Target="slides/slide153.xml"/><Relationship Id="rId176" Type="http://schemas.openxmlformats.org/officeDocument/2006/relationships/slide" Target="slides/slide174.xml"/><Relationship Id="rId197" Type="http://schemas.openxmlformats.org/officeDocument/2006/relationships/slide" Target="slides/slide195.xml"/><Relationship Id="rId201" Type="http://schemas.openxmlformats.org/officeDocument/2006/relationships/slide" Target="slides/slide199.xml"/><Relationship Id="rId222" Type="http://schemas.openxmlformats.org/officeDocument/2006/relationships/slide" Target="slides/slide220.xml"/><Relationship Id="rId243" Type="http://schemas.openxmlformats.org/officeDocument/2006/relationships/slide" Target="slides/slide241.xml"/><Relationship Id="rId264" Type="http://schemas.openxmlformats.org/officeDocument/2006/relationships/theme" Target="theme/theme1.xml"/><Relationship Id="rId17" Type="http://schemas.openxmlformats.org/officeDocument/2006/relationships/slide" Target="slides/slide15.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24" Type="http://schemas.openxmlformats.org/officeDocument/2006/relationships/slide" Target="slides/slide122.xml"/><Relationship Id="rId70" Type="http://schemas.openxmlformats.org/officeDocument/2006/relationships/slide" Target="slides/slide68.xml"/><Relationship Id="rId91" Type="http://schemas.openxmlformats.org/officeDocument/2006/relationships/slide" Target="slides/slide89.xml"/><Relationship Id="rId145" Type="http://schemas.openxmlformats.org/officeDocument/2006/relationships/slide" Target="slides/slide143.xml"/><Relationship Id="rId166" Type="http://schemas.openxmlformats.org/officeDocument/2006/relationships/slide" Target="slides/slide164.xml"/><Relationship Id="rId187" Type="http://schemas.openxmlformats.org/officeDocument/2006/relationships/slide" Target="slides/slide185.xml"/><Relationship Id="rId1" Type="http://schemas.openxmlformats.org/officeDocument/2006/relationships/slideMaster" Target="slideMasters/slideMaster1.xml"/><Relationship Id="rId212" Type="http://schemas.openxmlformats.org/officeDocument/2006/relationships/slide" Target="slides/slide210.xml"/><Relationship Id="rId233" Type="http://schemas.openxmlformats.org/officeDocument/2006/relationships/slide" Target="slides/slide231.xml"/><Relationship Id="rId254" Type="http://schemas.openxmlformats.org/officeDocument/2006/relationships/slide" Target="slides/slide252.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60" Type="http://schemas.openxmlformats.org/officeDocument/2006/relationships/slide" Target="slides/slide58.xml"/><Relationship Id="rId81" Type="http://schemas.openxmlformats.org/officeDocument/2006/relationships/slide" Target="slides/slide79.xml"/><Relationship Id="rId135" Type="http://schemas.openxmlformats.org/officeDocument/2006/relationships/slide" Target="slides/slide133.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202" Type="http://schemas.openxmlformats.org/officeDocument/2006/relationships/slide" Target="slides/slide200.xml"/><Relationship Id="rId223" Type="http://schemas.openxmlformats.org/officeDocument/2006/relationships/slide" Target="slides/slide221.xml"/><Relationship Id="rId244" Type="http://schemas.openxmlformats.org/officeDocument/2006/relationships/slide" Target="slides/slide242.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tableStyles" Target="tableStyles.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8064B1-8349-4AFA-8192-4725A4F6E209}" type="doc">
      <dgm:prSet loTypeId="urn:microsoft.com/office/officeart/2005/8/layout/matrix1" loCatId="matrix" qsTypeId="urn:microsoft.com/office/officeart/2005/8/quickstyle/3d3" qsCatId="3D" csTypeId="urn:microsoft.com/office/officeart/2005/8/colors/colorful1" csCatId="colorful" phldr="1"/>
      <dgm:spPr/>
      <dgm:t>
        <a:bodyPr/>
        <a:lstStyle/>
        <a:p>
          <a:endParaRPr lang="en-US"/>
        </a:p>
      </dgm:t>
    </dgm:pt>
    <dgm:pt modelId="{71AE5FF6-306F-4748-8866-68F51B44AD07}">
      <dgm:prSet phldrT="[Text]" custT="1"/>
      <dgm:spPr/>
      <dgm:t>
        <a:bodyPr/>
        <a:lstStyle/>
        <a:p>
          <a:r>
            <a:rPr lang="ar-EG" sz="2000" b="1" dirty="0">
              <a:solidFill>
                <a:schemeClr val="tx1"/>
              </a:solidFill>
            </a:rPr>
            <a:t>توازن الشخصية</a:t>
          </a:r>
          <a:endParaRPr lang="en-US" sz="2000" b="1" dirty="0">
            <a:solidFill>
              <a:schemeClr val="tx1"/>
            </a:solidFill>
          </a:endParaRPr>
        </a:p>
      </dgm:t>
    </dgm:pt>
    <dgm:pt modelId="{3961C38E-9964-4C3A-A311-127CC4B7E4EB}" type="parTrans" cxnId="{96D62B5C-9BF8-4E04-AD14-2C850C1B78E7}">
      <dgm:prSet/>
      <dgm:spPr/>
      <dgm:t>
        <a:bodyPr/>
        <a:lstStyle/>
        <a:p>
          <a:endParaRPr lang="en-US" sz="2000" b="1">
            <a:solidFill>
              <a:schemeClr val="tx1"/>
            </a:solidFill>
          </a:endParaRPr>
        </a:p>
      </dgm:t>
    </dgm:pt>
    <dgm:pt modelId="{7EE92D3C-5BB4-4558-B9F0-492EE9E36C82}" type="sibTrans" cxnId="{96D62B5C-9BF8-4E04-AD14-2C850C1B78E7}">
      <dgm:prSet/>
      <dgm:spPr/>
      <dgm:t>
        <a:bodyPr/>
        <a:lstStyle/>
        <a:p>
          <a:endParaRPr lang="en-US" sz="2000" b="1">
            <a:solidFill>
              <a:schemeClr val="tx1"/>
            </a:solidFill>
          </a:endParaRPr>
        </a:p>
      </dgm:t>
    </dgm:pt>
    <dgm:pt modelId="{57177B3D-53C0-45A7-AE68-3F160BFD103A}">
      <dgm:prSet phldrT="[Text]" custT="1"/>
      <dgm:spPr/>
      <dgm:t>
        <a:bodyPr/>
        <a:lstStyle/>
        <a:p>
          <a:r>
            <a:rPr lang="ar-EG" sz="2000" b="1" dirty="0">
              <a:solidFill>
                <a:schemeClr val="tx1"/>
              </a:solidFill>
            </a:rPr>
            <a:t>الجانب النفسي/الروحي</a:t>
          </a:r>
          <a:endParaRPr lang="en-US" sz="2000" b="1" dirty="0">
            <a:solidFill>
              <a:schemeClr val="tx1"/>
            </a:solidFill>
          </a:endParaRPr>
        </a:p>
      </dgm:t>
    </dgm:pt>
    <dgm:pt modelId="{2CA1181D-7EBB-40BD-8A30-A9B3A4AB9F0B}" type="parTrans" cxnId="{8D8F9A56-E680-4222-B00E-D0A36B8D57E9}">
      <dgm:prSet/>
      <dgm:spPr/>
      <dgm:t>
        <a:bodyPr/>
        <a:lstStyle/>
        <a:p>
          <a:endParaRPr lang="en-US" sz="2000" b="1">
            <a:solidFill>
              <a:schemeClr val="tx1"/>
            </a:solidFill>
          </a:endParaRPr>
        </a:p>
      </dgm:t>
    </dgm:pt>
    <dgm:pt modelId="{794921CA-B7DD-4942-8F6E-11FFF4299C98}" type="sibTrans" cxnId="{8D8F9A56-E680-4222-B00E-D0A36B8D57E9}">
      <dgm:prSet/>
      <dgm:spPr/>
      <dgm:t>
        <a:bodyPr/>
        <a:lstStyle/>
        <a:p>
          <a:endParaRPr lang="en-US" sz="2000" b="1">
            <a:solidFill>
              <a:schemeClr val="tx1"/>
            </a:solidFill>
          </a:endParaRPr>
        </a:p>
      </dgm:t>
    </dgm:pt>
    <dgm:pt modelId="{9D7A89E7-52FE-429F-88E7-ABD6C27C8CD8}">
      <dgm:prSet phldrT="[Text]" custT="1"/>
      <dgm:spPr/>
      <dgm:t>
        <a:bodyPr/>
        <a:lstStyle/>
        <a:p>
          <a:r>
            <a:rPr lang="ar-EG" sz="2000" b="1" dirty="0">
              <a:solidFill>
                <a:schemeClr val="tx1"/>
              </a:solidFill>
            </a:rPr>
            <a:t>الجانب العقلي</a:t>
          </a:r>
          <a:endParaRPr lang="en-US" sz="2000" b="1" dirty="0">
            <a:solidFill>
              <a:schemeClr val="tx1"/>
            </a:solidFill>
          </a:endParaRPr>
        </a:p>
      </dgm:t>
    </dgm:pt>
    <dgm:pt modelId="{56E951E4-F26A-4AB5-86B5-E003E831FC80}" type="parTrans" cxnId="{BE99973F-C4D0-4389-94B3-54E247706E49}">
      <dgm:prSet/>
      <dgm:spPr/>
      <dgm:t>
        <a:bodyPr/>
        <a:lstStyle/>
        <a:p>
          <a:endParaRPr lang="en-US" sz="2000" b="1">
            <a:solidFill>
              <a:schemeClr val="tx1"/>
            </a:solidFill>
          </a:endParaRPr>
        </a:p>
      </dgm:t>
    </dgm:pt>
    <dgm:pt modelId="{24E99395-0097-4D03-84DB-D395C1715D97}" type="sibTrans" cxnId="{BE99973F-C4D0-4389-94B3-54E247706E49}">
      <dgm:prSet/>
      <dgm:spPr/>
      <dgm:t>
        <a:bodyPr/>
        <a:lstStyle/>
        <a:p>
          <a:endParaRPr lang="en-US" sz="2000" b="1">
            <a:solidFill>
              <a:schemeClr val="tx1"/>
            </a:solidFill>
          </a:endParaRPr>
        </a:p>
      </dgm:t>
    </dgm:pt>
    <dgm:pt modelId="{37E36474-8C5A-4A1D-83F0-70235FDF618D}">
      <dgm:prSet phldrT="[Text]" custT="1"/>
      <dgm:spPr/>
      <dgm:t>
        <a:bodyPr/>
        <a:lstStyle/>
        <a:p>
          <a:r>
            <a:rPr lang="ar-EG" sz="2000" b="1" dirty="0">
              <a:solidFill>
                <a:schemeClr val="tx1"/>
              </a:solidFill>
            </a:rPr>
            <a:t>الجانب الاجتماعي</a:t>
          </a:r>
          <a:endParaRPr lang="en-US" sz="2000" b="1" dirty="0">
            <a:solidFill>
              <a:schemeClr val="tx1"/>
            </a:solidFill>
          </a:endParaRPr>
        </a:p>
      </dgm:t>
    </dgm:pt>
    <dgm:pt modelId="{6734E398-F899-4560-B313-9ED5DA29D1B0}" type="parTrans" cxnId="{7118AAF2-2FC0-4FA3-BFE3-65E28534F02F}">
      <dgm:prSet/>
      <dgm:spPr/>
      <dgm:t>
        <a:bodyPr/>
        <a:lstStyle/>
        <a:p>
          <a:endParaRPr lang="en-US" sz="2000" b="1">
            <a:solidFill>
              <a:schemeClr val="tx1"/>
            </a:solidFill>
          </a:endParaRPr>
        </a:p>
      </dgm:t>
    </dgm:pt>
    <dgm:pt modelId="{1A738DF8-6F94-48B7-9B15-E8F814E6960F}" type="sibTrans" cxnId="{7118AAF2-2FC0-4FA3-BFE3-65E28534F02F}">
      <dgm:prSet/>
      <dgm:spPr/>
      <dgm:t>
        <a:bodyPr/>
        <a:lstStyle/>
        <a:p>
          <a:endParaRPr lang="en-US" sz="2000" b="1">
            <a:solidFill>
              <a:schemeClr val="tx1"/>
            </a:solidFill>
          </a:endParaRPr>
        </a:p>
      </dgm:t>
    </dgm:pt>
    <dgm:pt modelId="{C72E5873-118F-4B3C-A9C3-8497C32DC5CD}">
      <dgm:prSet phldrT="[Text]" custT="1"/>
      <dgm:spPr/>
      <dgm:t>
        <a:bodyPr/>
        <a:lstStyle/>
        <a:p>
          <a:r>
            <a:rPr lang="ar-EG" sz="2000" b="1" dirty="0">
              <a:solidFill>
                <a:schemeClr val="tx1"/>
              </a:solidFill>
            </a:rPr>
            <a:t>الجانب الجسدي</a:t>
          </a:r>
          <a:endParaRPr lang="en-US" sz="2000" b="1" dirty="0">
            <a:solidFill>
              <a:schemeClr val="tx1"/>
            </a:solidFill>
          </a:endParaRPr>
        </a:p>
      </dgm:t>
    </dgm:pt>
    <dgm:pt modelId="{27F6E1A5-4339-48E6-8CA5-BAA7DBC35E0B}" type="parTrans" cxnId="{87DB122E-C421-4EE8-85F2-A675CB7F6E33}">
      <dgm:prSet/>
      <dgm:spPr/>
      <dgm:t>
        <a:bodyPr/>
        <a:lstStyle/>
        <a:p>
          <a:endParaRPr lang="en-US" sz="2000" b="1">
            <a:solidFill>
              <a:schemeClr val="tx1"/>
            </a:solidFill>
          </a:endParaRPr>
        </a:p>
      </dgm:t>
    </dgm:pt>
    <dgm:pt modelId="{4522B48A-A128-4160-8217-6BD3920DD085}" type="sibTrans" cxnId="{87DB122E-C421-4EE8-85F2-A675CB7F6E33}">
      <dgm:prSet/>
      <dgm:spPr/>
      <dgm:t>
        <a:bodyPr/>
        <a:lstStyle/>
        <a:p>
          <a:endParaRPr lang="en-US" sz="2000" b="1">
            <a:solidFill>
              <a:schemeClr val="tx1"/>
            </a:solidFill>
          </a:endParaRPr>
        </a:p>
      </dgm:t>
    </dgm:pt>
    <dgm:pt modelId="{4FDA1F05-3587-4882-B99A-5EEB54E7F6AE}" type="pres">
      <dgm:prSet presAssocID="{C88064B1-8349-4AFA-8192-4725A4F6E209}" presName="diagram" presStyleCnt="0">
        <dgm:presLayoutVars>
          <dgm:chMax val="1"/>
          <dgm:dir/>
          <dgm:animLvl val="ctr"/>
          <dgm:resizeHandles val="exact"/>
        </dgm:presLayoutVars>
      </dgm:prSet>
      <dgm:spPr/>
    </dgm:pt>
    <dgm:pt modelId="{8598A246-04BE-4848-94CC-27473A8400B9}" type="pres">
      <dgm:prSet presAssocID="{C88064B1-8349-4AFA-8192-4725A4F6E209}" presName="matrix" presStyleCnt="0"/>
      <dgm:spPr/>
    </dgm:pt>
    <dgm:pt modelId="{5641C932-EABE-449F-9684-353D5A4D2D02}" type="pres">
      <dgm:prSet presAssocID="{C88064B1-8349-4AFA-8192-4725A4F6E209}" presName="tile1" presStyleLbl="node1" presStyleIdx="0" presStyleCnt="4"/>
      <dgm:spPr/>
    </dgm:pt>
    <dgm:pt modelId="{32DB4356-E31E-447E-A036-EFC6140DC0AB}" type="pres">
      <dgm:prSet presAssocID="{C88064B1-8349-4AFA-8192-4725A4F6E209}" presName="tile1text" presStyleLbl="node1" presStyleIdx="0" presStyleCnt="4">
        <dgm:presLayoutVars>
          <dgm:chMax val="0"/>
          <dgm:chPref val="0"/>
          <dgm:bulletEnabled val="1"/>
        </dgm:presLayoutVars>
      </dgm:prSet>
      <dgm:spPr/>
    </dgm:pt>
    <dgm:pt modelId="{72435562-51E5-45DA-9928-70E177A154B9}" type="pres">
      <dgm:prSet presAssocID="{C88064B1-8349-4AFA-8192-4725A4F6E209}" presName="tile2" presStyleLbl="node1" presStyleIdx="1" presStyleCnt="4"/>
      <dgm:spPr/>
    </dgm:pt>
    <dgm:pt modelId="{6E6B7F05-E8D2-4570-B9FA-345676E70834}" type="pres">
      <dgm:prSet presAssocID="{C88064B1-8349-4AFA-8192-4725A4F6E209}" presName="tile2text" presStyleLbl="node1" presStyleIdx="1" presStyleCnt="4">
        <dgm:presLayoutVars>
          <dgm:chMax val="0"/>
          <dgm:chPref val="0"/>
          <dgm:bulletEnabled val="1"/>
        </dgm:presLayoutVars>
      </dgm:prSet>
      <dgm:spPr/>
    </dgm:pt>
    <dgm:pt modelId="{64724E18-38DD-40EC-8EF2-F356F659378A}" type="pres">
      <dgm:prSet presAssocID="{C88064B1-8349-4AFA-8192-4725A4F6E209}" presName="tile3" presStyleLbl="node1" presStyleIdx="2" presStyleCnt="4"/>
      <dgm:spPr/>
    </dgm:pt>
    <dgm:pt modelId="{CBBD60B5-042D-4D0F-BD79-A7E317E1798F}" type="pres">
      <dgm:prSet presAssocID="{C88064B1-8349-4AFA-8192-4725A4F6E209}" presName="tile3text" presStyleLbl="node1" presStyleIdx="2" presStyleCnt="4">
        <dgm:presLayoutVars>
          <dgm:chMax val="0"/>
          <dgm:chPref val="0"/>
          <dgm:bulletEnabled val="1"/>
        </dgm:presLayoutVars>
      </dgm:prSet>
      <dgm:spPr/>
    </dgm:pt>
    <dgm:pt modelId="{AB2B6339-0EBF-48BD-81A2-96CF5AA207B7}" type="pres">
      <dgm:prSet presAssocID="{C88064B1-8349-4AFA-8192-4725A4F6E209}" presName="tile4" presStyleLbl="node1" presStyleIdx="3" presStyleCnt="4"/>
      <dgm:spPr/>
    </dgm:pt>
    <dgm:pt modelId="{BF3DF461-7909-4C40-A9BF-270AC7AC32A3}" type="pres">
      <dgm:prSet presAssocID="{C88064B1-8349-4AFA-8192-4725A4F6E209}" presName="tile4text" presStyleLbl="node1" presStyleIdx="3" presStyleCnt="4">
        <dgm:presLayoutVars>
          <dgm:chMax val="0"/>
          <dgm:chPref val="0"/>
          <dgm:bulletEnabled val="1"/>
        </dgm:presLayoutVars>
      </dgm:prSet>
      <dgm:spPr/>
    </dgm:pt>
    <dgm:pt modelId="{4E8EEC82-7B89-46B3-8C0C-98583A20B6AE}" type="pres">
      <dgm:prSet presAssocID="{C88064B1-8349-4AFA-8192-4725A4F6E209}" presName="centerTile" presStyleLbl="fgShp" presStyleIdx="0" presStyleCnt="1" custScaleX="137234" custScaleY="93894">
        <dgm:presLayoutVars>
          <dgm:chMax val="0"/>
          <dgm:chPref val="0"/>
        </dgm:presLayoutVars>
      </dgm:prSet>
      <dgm:spPr/>
    </dgm:pt>
  </dgm:ptLst>
  <dgm:cxnLst>
    <dgm:cxn modelId="{449C6929-03FB-48DC-9394-C889AE24B60A}" type="presOf" srcId="{9D7A89E7-52FE-429F-88E7-ABD6C27C8CD8}" destId="{72435562-51E5-45DA-9928-70E177A154B9}" srcOrd="0" destOrd="0" presId="urn:microsoft.com/office/officeart/2005/8/layout/matrix1"/>
    <dgm:cxn modelId="{35A3402A-B39A-4A4F-8038-B9F7340C917D}" type="presOf" srcId="{C88064B1-8349-4AFA-8192-4725A4F6E209}" destId="{4FDA1F05-3587-4882-B99A-5EEB54E7F6AE}" srcOrd="0" destOrd="0" presId="urn:microsoft.com/office/officeart/2005/8/layout/matrix1"/>
    <dgm:cxn modelId="{87DB122E-C421-4EE8-85F2-A675CB7F6E33}" srcId="{71AE5FF6-306F-4748-8866-68F51B44AD07}" destId="{C72E5873-118F-4B3C-A9C3-8497C32DC5CD}" srcOrd="3" destOrd="0" parTransId="{27F6E1A5-4339-48E6-8CA5-BAA7DBC35E0B}" sibTransId="{4522B48A-A128-4160-8217-6BD3920DD085}"/>
    <dgm:cxn modelId="{3BD90E31-0C1D-440A-B947-AC92E73D5913}" type="presOf" srcId="{57177B3D-53C0-45A7-AE68-3F160BFD103A}" destId="{5641C932-EABE-449F-9684-353D5A4D2D02}" srcOrd="0" destOrd="0" presId="urn:microsoft.com/office/officeart/2005/8/layout/matrix1"/>
    <dgm:cxn modelId="{BE99973F-C4D0-4389-94B3-54E247706E49}" srcId="{71AE5FF6-306F-4748-8866-68F51B44AD07}" destId="{9D7A89E7-52FE-429F-88E7-ABD6C27C8CD8}" srcOrd="1" destOrd="0" parTransId="{56E951E4-F26A-4AB5-86B5-E003E831FC80}" sibTransId="{24E99395-0097-4D03-84DB-D395C1715D97}"/>
    <dgm:cxn modelId="{96D62B5C-9BF8-4E04-AD14-2C850C1B78E7}" srcId="{C88064B1-8349-4AFA-8192-4725A4F6E209}" destId="{71AE5FF6-306F-4748-8866-68F51B44AD07}" srcOrd="0" destOrd="0" parTransId="{3961C38E-9964-4C3A-A311-127CC4B7E4EB}" sibTransId="{7EE92D3C-5BB4-4558-B9F0-492EE9E36C82}"/>
    <dgm:cxn modelId="{6CAC946C-DDF5-4D91-AB1B-C5B600AE60C9}" type="presOf" srcId="{C72E5873-118F-4B3C-A9C3-8497C32DC5CD}" destId="{AB2B6339-0EBF-48BD-81A2-96CF5AA207B7}" srcOrd="0" destOrd="0" presId="urn:microsoft.com/office/officeart/2005/8/layout/matrix1"/>
    <dgm:cxn modelId="{18ADBD6E-0EE3-4011-8B54-BE92A83BD6B8}" type="presOf" srcId="{9D7A89E7-52FE-429F-88E7-ABD6C27C8CD8}" destId="{6E6B7F05-E8D2-4570-B9FA-345676E70834}" srcOrd="1" destOrd="0" presId="urn:microsoft.com/office/officeart/2005/8/layout/matrix1"/>
    <dgm:cxn modelId="{8D8F9A56-E680-4222-B00E-D0A36B8D57E9}" srcId="{71AE5FF6-306F-4748-8866-68F51B44AD07}" destId="{57177B3D-53C0-45A7-AE68-3F160BFD103A}" srcOrd="0" destOrd="0" parTransId="{2CA1181D-7EBB-40BD-8A30-A9B3A4AB9F0B}" sibTransId="{794921CA-B7DD-4942-8F6E-11FFF4299C98}"/>
    <dgm:cxn modelId="{ECCA3681-D06C-49A6-ABCF-92FD303EF31F}" type="presOf" srcId="{C72E5873-118F-4B3C-A9C3-8497C32DC5CD}" destId="{BF3DF461-7909-4C40-A9BF-270AC7AC32A3}" srcOrd="1" destOrd="0" presId="urn:microsoft.com/office/officeart/2005/8/layout/matrix1"/>
    <dgm:cxn modelId="{20CA8889-BFD0-41B3-B9AE-DC87747F093B}" type="presOf" srcId="{57177B3D-53C0-45A7-AE68-3F160BFD103A}" destId="{32DB4356-E31E-447E-A036-EFC6140DC0AB}" srcOrd="1" destOrd="0" presId="urn:microsoft.com/office/officeart/2005/8/layout/matrix1"/>
    <dgm:cxn modelId="{1C7E6E9D-F632-46E4-BD48-46746D262201}" type="presOf" srcId="{71AE5FF6-306F-4748-8866-68F51B44AD07}" destId="{4E8EEC82-7B89-46B3-8C0C-98583A20B6AE}" srcOrd="0" destOrd="0" presId="urn:microsoft.com/office/officeart/2005/8/layout/matrix1"/>
    <dgm:cxn modelId="{281426AF-3DCC-4822-9825-4D738D466401}" type="presOf" srcId="{37E36474-8C5A-4A1D-83F0-70235FDF618D}" destId="{64724E18-38DD-40EC-8EF2-F356F659378A}" srcOrd="0" destOrd="0" presId="urn:microsoft.com/office/officeart/2005/8/layout/matrix1"/>
    <dgm:cxn modelId="{5273CDB5-BC8C-4A9D-8300-76544E092564}" type="presOf" srcId="{37E36474-8C5A-4A1D-83F0-70235FDF618D}" destId="{CBBD60B5-042D-4D0F-BD79-A7E317E1798F}" srcOrd="1" destOrd="0" presId="urn:microsoft.com/office/officeart/2005/8/layout/matrix1"/>
    <dgm:cxn modelId="{7118AAF2-2FC0-4FA3-BFE3-65E28534F02F}" srcId="{71AE5FF6-306F-4748-8866-68F51B44AD07}" destId="{37E36474-8C5A-4A1D-83F0-70235FDF618D}" srcOrd="2" destOrd="0" parTransId="{6734E398-F899-4560-B313-9ED5DA29D1B0}" sibTransId="{1A738DF8-6F94-48B7-9B15-E8F814E6960F}"/>
    <dgm:cxn modelId="{CB3F3995-EEF6-45FD-A4BD-DF145A2F71A6}" type="presParOf" srcId="{4FDA1F05-3587-4882-B99A-5EEB54E7F6AE}" destId="{8598A246-04BE-4848-94CC-27473A8400B9}" srcOrd="0" destOrd="0" presId="urn:microsoft.com/office/officeart/2005/8/layout/matrix1"/>
    <dgm:cxn modelId="{2A138188-B148-49EE-A5DE-524B6C067505}" type="presParOf" srcId="{8598A246-04BE-4848-94CC-27473A8400B9}" destId="{5641C932-EABE-449F-9684-353D5A4D2D02}" srcOrd="0" destOrd="0" presId="urn:microsoft.com/office/officeart/2005/8/layout/matrix1"/>
    <dgm:cxn modelId="{4D5F10D2-4C26-47F2-9439-77DF66E1D339}" type="presParOf" srcId="{8598A246-04BE-4848-94CC-27473A8400B9}" destId="{32DB4356-E31E-447E-A036-EFC6140DC0AB}" srcOrd="1" destOrd="0" presId="urn:microsoft.com/office/officeart/2005/8/layout/matrix1"/>
    <dgm:cxn modelId="{56B21BF3-0384-4BEC-8C6B-32108044A374}" type="presParOf" srcId="{8598A246-04BE-4848-94CC-27473A8400B9}" destId="{72435562-51E5-45DA-9928-70E177A154B9}" srcOrd="2" destOrd="0" presId="urn:microsoft.com/office/officeart/2005/8/layout/matrix1"/>
    <dgm:cxn modelId="{6D945262-78D6-42A3-8CD0-F6CF3A4D35E3}" type="presParOf" srcId="{8598A246-04BE-4848-94CC-27473A8400B9}" destId="{6E6B7F05-E8D2-4570-B9FA-345676E70834}" srcOrd="3" destOrd="0" presId="urn:microsoft.com/office/officeart/2005/8/layout/matrix1"/>
    <dgm:cxn modelId="{67DC2FF1-309E-448C-B95E-68A3763F010A}" type="presParOf" srcId="{8598A246-04BE-4848-94CC-27473A8400B9}" destId="{64724E18-38DD-40EC-8EF2-F356F659378A}" srcOrd="4" destOrd="0" presId="urn:microsoft.com/office/officeart/2005/8/layout/matrix1"/>
    <dgm:cxn modelId="{3B9D592A-0A7D-453C-8EB9-DC8D68C51E5F}" type="presParOf" srcId="{8598A246-04BE-4848-94CC-27473A8400B9}" destId="{CBBD60B5-042D-4D0F-BD79-A7E317E1798F}" srcOrd="5" destOrd="0" presId="urn:microsoft.com/office/officeart/2005/8/layout/matrix1"/>
    <dgm:cxn modelId="{7E8D7692-B936-4F5E-9865-BE46021A3B10}" type="presParOf" srcId="{8598A246-04BE-4848-94CC-27473A8400B9}" destId="{AB2B6339-0EBF-48BD-81A2-96CF5AA207B7}" srcOrd="6" destOrd="0" presId="urn:microsoft.com/office/officeart/2005/8/layout/matrix1"/>
    <dgm:cxn modelId="{C005CC61-A305-40AF-B8BC-66BBD217F496}" type="presParOf" srcId="{8598A246-04BE-4848-94CC-27473A8400B9}" destId="{BF3DF461-7909-4C40-A9BF-270AC7AC32A3}" srcOrd="7" destOrd="0" presId="urn:microsoft.com/office/officeart/2005/8/layout/matrix1"/>
    <dgm:cxn modelId="{CDFF8340-8D36-4DA1-838F-7F665030D8B2}" type="presParOf" srcId="{4FDA1F05-3587-4882-B99A-5EEB54E7F6AE}" destId="{4E8EEC82-7B89-46B3-8C0C-98583A20B6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1C932-EABE-449F-9684-353D5A4D2D02}">
      <dsp:nvSpPr>
        <dsp:cNvPr id="0" name=""/>
        <dsp:cNvSpPr/>
      </dsp:nvSpPr>
      <dsp:spPr>
        <a:xfrm rot="16200000">
          <a:off x="208638" y="-208638"/>
          <a:ext cx="1215383" cy="1632660"/>
        </a:xfrm>
        <a:prstGeom prst="round1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النفسي/الروحي</a:t>
          </a:r>
          <a:endParaRPr lang="en-US" sz="2000" b="1" kern="1200" dirty="0">
            <a:solidFill>
              <a:schemeClr val="tx1"/>
            </a:solidFill>
          </a:endParaRPr>
        </a:p>
      </dsp:txBody>
      <dsp:txXfrm rot="5400000">
        <a:off x="0" y="0"/>
        <a:ext cx="1632660" cy="911537"/>
      </dsp:txXfrm>
    </dsp:sp>
    <dsp:sp modelId="{72435562-51E5-45DA-9928-70E177A154B9}">
      <dsp:nvSpPr>
        <dsp:cNvPr id="0" name=""/>
        <dsp:cNvSpPr/>
      </dsp:nvSpPr>
      <dsp:spPr>
        <a:xfrm>
          <a:off x="1632660" y="0"/>
          <a:ext cx="1632660" cy="1215383"/>
        </a:xfrm>
        <a:prstGeom prst="round1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العقلي</a:t>
          </a:r>
          <a:endParaRPr lang="en-US" sz="2000" b="1" kern="1200" dirty="0">
            <a:solidFill>
              <a:schemeClr val="tx1"/>
            </a:solidFill>
          </a:endParaRPr>
        </a:p>
      </dsp:txBody>
      <dsp:txXfrm>
        <a:off x="1632660" y="0"/>
        <a:ext cx="1632660" cy="911537"/>
      </dsp:txXfrm>
    </dsp:sp>
    <dsp:sp modelId="{64724E18-38DD-40EC-8EF2-F356F659378A}">
      <dsp:nvSpPr>
        <dsp:cNvPr id="0" name=""/>
        <dsp:cNvSpPr/>
      </dsp:nvSpPr>
      <dsp:spPr>
        <a:xfrm rot="10800000">
          <a:off x="0" y="1215383"/>
          <a:ext cx="1632660" cy="1215383"/>
        </a:xfrm>
        <a:prstGeom prst="round1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الاجتماعي</a:t>
          </a:r>
          <a:endParaRPr lang="en-US" sz="2000" b="1" kern="1200" dirty="0">
            <a:solidFill>
              <a:schemeClr val="tx1"/>
            </a:solidFill>
          </a:endParaRPr>
        </a:p>
      </dsp:txBody>
      <dsp:txXfrm rot="10800000">
        <a:off x="0" y="1519229"/>
        <a:ext cx="1632660" cy="911537"/>
      </dsp:txXfrm>
    </dsp:sp>
    <dsp:sp modelId="{AB2B6339-0EBF-48BD-81A2-96CF5AA207B7}">
      <dsp:nvSpPr>
        <dsp:cNvPr id="0" name=""/>
        <dsp:cNvSpPr/>
      </dsp:nvSpPr>
      <dsp:spPr>
        <a:xfrm rot="5400000">
          <a:off x="1841298" y="1006745"/>
          <a:ext cx="1215383" cy="1632660"/>
        </a:xfrm>
        <a:prstGeom prst="round1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الجسدي</a:t>
          </a:r>
          <a:endParaRPr lang="en-US" sz="2000" b="1" kern="1200" dirty="0">
            <a:solidFill>
              <a:schemeClr val="tx1"/>
            </a:solidFill>
          </a:endParaRPr>
        </a:p>
      </dsp:txBody>
      <dsp:txXfrm rot="-5400000">
        <a:off x="1632660" y="1519229"/>
        <a:ext cx="1632660" cy="911537"/>
      </dsp:txXfrm>
    </dsp:sp>
    <dsp:sp modelId="{4E8EEC82-7B89-46B3-8C0C-98583A20B6AE}">
      <dsp:nvSpPr>
        <dsp:cNvPr id="0" name=""/>
        <dsp:cNvSpPr/>
      </dsp:nvSpPr>
      <dsp:spPr>
        <a:xfrm>
          <a:off x="960490" y="930090"/>
          <a:ext cx="1344338" cy="570586"/>
        </a:xfrm>
        <a:prstGeom prst="roundRect">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توازن الشخصية</a:t>
          </a:r>
          <a:endParaRPr lang="en-US" sz="2000" b="1" kern="1200" dirty="0">
            <a:solidFill>
              <a:schemeClr val="tx1"/>
            </a:solidFill>
          </a:endParaRPr>
        </a:p>
      </dsp:txBody>
      <dsp:txXfrm>
        <a:off x="988344" y="957944"/>
        <a:ext cx="1288630" cy="51487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77704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dirty="0"/>
          </a:p>
        </p:txBody>
      </p:sp>
    </p:spTree>
    <p:extLst>
      <p:ext uri="{BB962C8B-B14F-4D97-AF65-F5344CB8AC3E}">
        <p14:creationId xmlns:p14="http://schemas.microsoft.com/office/powerpoint/2010/main" val="2995490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96</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110</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121</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144</a:t>
            </a:fld>
            <a:endParaRPr lang="en-US"/>
          </a:p>
        </p:txBody>
      </p:sp>
    </p:spTree>
    <p:extLst>
      <p:ext uri="{BB962C8B-B14F-4D97-AF65-F5344CB8AC3E}">
        <p14:creationId xmlns:p14="http://schemas.microsoft.com/office/powerpoint/2010/main" val="304759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156</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169</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172</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173</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182</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185</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186</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187</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188</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189</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199</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205</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209</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210</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211</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212</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213</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214</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215</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216</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217</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218</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219</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220</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221</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222</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223</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224</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225</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226</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227</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228</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229</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230</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231</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236</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241</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245</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252</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258</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67" r:id="rId14"/>
    <p:sldLayoutId id="2147483690"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7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9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1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35.jpg"/></Relationships>
</file>

<file path=ppt/slides/_rels/slide1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5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16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4.png"/><Relationship Id="rId1" Type="http://schemas.openxmlformats.org/officeDocument/2006/relationships/slideLayout" Target="../slideLayouts/slideLayout29.xml"/><Relationship Id="rId4" Type="http://schemas.openxmlformats.org/officeDocument/2006/relationships/image" Target="../media/image39.jpg"/></Relationships>
</file>

<file path=ppt/slides/_rels/slide17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7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17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png"/><Relationship Id="rId1" Type="http://schemas.openxmlformats.org/officeDocument/2006/relationships/slideLayout" Target="../slideLayouts/slideLayout29.xml"/></Relationships>
</file>

<file path=ppt/slides/_rels/slide18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8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42.gif"/></Relationships>
</file>

<file path=ppt/slides/_rels/slide18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43.gif"/></Relationships>
</file>

<file path=ppt/slides/_rels/slide18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18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18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44.gif"/></Relationships>
</file>

<file path=ppt/slides/_rels/slide18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45.gif"/></Relationships>
</file>

<file path=ppt/slides/_rels/slide19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9.xml"/><Relationship Id="rId4" Type="http://schemas.openxmlformats.org/officeDocument/2006/relationships/image" Target="../media/image47.gif"/></Relationships>
</file>

<file path=ppt/slides/_rels/slide20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0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20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2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2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2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2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9.xml"/><Relationship Id="rId4" Type="http://schemas.openxmlformats.org/officeDocument/2006/relationships/image" Target="../media/image49.gif"/></Relationships>
</file>

<file path=ppt/slides/_rels/slide2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2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2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2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2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2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2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2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2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18.xml"/><Relationship Id="rId5" Type="http://schemas.microsoft.com/office/2007/relationships/hdphoto" Target="../media/hdphoto1.wdp"/><Relationship Id="rId4" Type="http://schemas.openxmlformats.org/officeDocument/2006/relationships/image" Target="../media/image50.png"/></Relationships>
</file>

<file path=ppt/slides/_rels/slide2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2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51.jpeg"/></Relationships>
</file>

<file path=ppt/slides/_rels/slide2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2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2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7.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8.xml"/><Relationship Id="rId1" Type="http://schemas.openxmlformats.org/officeDocument/2006/relationships/slideLayout" Target="../slideLayouts/slideLayout29.xml"/><Relationship Id="rId4" Type="http://schemas.openxmlformats.org/officeDocument/2006/relationships/image" Target="../media/image53.jpg"/></Relationships>
</file>

<file path=ppt/slides/_rels/slide2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9.xml"/><Relationship Id="rId1" Type="http://schemas.openxmlformats.org/officeDocument/2006/relationships/slideLayout" Target="../slideLayouts/slideLayout29.xml"/><Relationship Id="rId4" Type="http://schemas.openxmlformats.org/officeDocument/2006/relationships/image" Target="../media/image55.png"/></Relationships>
</file>

<file path=ppt/slides/_rels/slide2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0.xml"/><Relationship Id="rId1" Type="http://schemas.openxmlformats.org/officeDocument/2006/relationships/slideLayout" Target="../slideLayouts/slideLayout29.xml"/><Relationship Id="rId4" Type="http://schemas.openxmlformats.org/officeDocument/2006/relationships/image" Target="../media/image59.png"/></Relationships>
</file>

<file path=ppt/slides/_rels/slide2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1.xml"/><Relationship Id="rId1" Type="http://schemas.openxmlformats.org/officeDocument/2006/relationships/slideLayout" Target="../slideLayouts/slideLayout29.xml"/><Relationship Id="rId4" Type="http://schemas.openxmlformats.org/officeDocument/2006/relationships/image" Target="../media/image60.gif"/></Relationships>
</file>

<file path=ppt/slides/_rels/slide2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2.xml"/><Relationship Id="rId1" Type="http://schemas.openxmlformats.org/officeDocument/2006/relationships/slideLayout" Target="../slideLayouts/slideLayout29.xml"/><Relationship Id="rId4" Type="http://schemas.openxmlformats.org/officeDocument/2006/relationships/image" Target="../media/image61.jpg"/></Relationships>
</file>

<file path=ppt/slides/_rels/slide2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7.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27.xml"/><Relationship Id="rId5" Type="http://schemas.openxmlformats.org/officeDocument/2006/relationships/image" Target="../media/image34.png"/><Relationship Id="rId4" Type="http://schemas.openxmlformats.org/officeDocument/2006/relationships/hyperlink" Target="https://books-library.net/free-68512381-download" TargetMode="External"/></Relationships>
</file>

<file path=ppt/slides/_rels/slide25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2.jpg"/><Relationship Id="rId7" Type="http://schemas.openxmlformats.org/officeDocument/2006/relationships/image" Target="../media/image64.svg"/><Relationship Id="rId2" Type="http://schemas.openxmlformats.org/officeDocument/2006/relationships/notesSlide" Target="../notesSlides/notesSlide53.xml"/><Relationship Id="rId1" Type="http://schemas.openxmlformats.org/officeDocument/2006/relationships/slideLayout" Target="../slideLayouts/slideLayout28.xml"/><Relationship Id="rId6" Type="http://schemas.openxmlformats.org/officeDocument/2006/relationships/image" Target="../media/image63.png"/><Relationship Id="rId5" Type="http://schemas.openxmlformats.org/officeDocument/2006/relationships/image" Target="../media/image5.svg"/><Relationship Id="rId10" Type="http://schemas.openxmlformats.org/officeDocument/2006/relationships/image" Target="../media/image7.png"/><Relationship Id="rId4" Type="http://schemas.openxmlformats.org/officeDocument/2006/relationships/image" Target="../media/image4.png"/><Relationship Id="rId9"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2140330"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المراجعة النهائية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36D828AA-7095-48CA-5333-DBE3DED94AA9}"/>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82F6DE-813C-396F-57BC-6F2C6CD2C4DF}"/>
              </a:ext>
            </a:extLst>
          </p:cNvPr>
          <p:cNvSpPr/>
          <p:nvPr/>
        </p:nvSpPr>
        <p:spPr>
          <a:xfrm>
            <a:off x="2620014" y="4265033"/>
            <a:ext cx="6560257"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السبت 28 ديسمبر 2024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a:ln w="0"/>
                <a:solidFill>
                  <a:srgbClr val="FF0000"/>
                </a:solidFill>
                <a:effectLst>
                  <a:outerShdw blurRad="38100" dist="19050" dir="2700000" algn="tl" rotWithShape="0">
                    <a:schemeClr val="dk1">
                      <a:alpha val="40000"/>
                    </a:schemeClr>
                  </a:outerShdw>
                </a:effectLst>
              </a:rPr>
              <a:t>من 6:30 إلى 7:30 </a:t>
            </a:r>
            <a:r>
              <a:rPr lang="ar-EG" sz="3600" b="1" dirty="0">
                <a:ln w="0"/>
                <a:solidFill>
                  <a:srgbClr val="FF0000"/>
                </a:solidFill>
                <a:effectLst>
                  <a:outerShdw blurRad="38100" dist="19050" dir="2700000" algn="tl" rotWithShape="0">
                    <a:schemeClr val="dk1">
                      <a:alpha val="40000"/>
                    </a:schemeClr>
                  </a:outerShdw>
                </a:effectLst>
              </a:rPr>
              <a:t>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7" name="TextBox 6">
            <a:extLst>
              <a:ext uri="{FF2B5EF4-FFF2-40B4-BE49-F238E27FC236}">
                <a16:creationId xmlns:a16="http://schemas.microsoft.com/office/drawing/2014/main" id="{B620642A-8AB0-321B-8452-F4E9AF7C0BEC}"/>
              </a:ext>
            </a:extLst>
          </p:cNvPr>
          <p:cNvSpPr txBox="1"/>
          <p:nvPr/>
        </p:nvSpPr>
        <p:spPr>
          <a:xfrm>
            <a:off x="3032199" y="634400"/>
            <a:ext cx="5043368" cy="954107"/>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ar-EG"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الامتحان النهائي – أسس ومهارات الإقناع</a:t>
            </a:r>
          </a:p>
          <a:p>
            <a:pPr algn="ctr"/>
            <a:r>
              <a:rPr lang="en-US" sz="2800" b="1" dirty="0">
                <a:latin typeface="Times New Roman" panose="02020603050405020304" pitchFamily="18" charset="0"/>
                <a:cs typeface="Times New Roman" panose="02020603050405020304" pitchFamily="18" charset="0"/>
              </a:rPr>
              <a:t>MKT124</a:t>
            </a:r>
            <a:endParaRPr lang="ar-EG" sz="28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ECD6C6B-D8E6-D91B-77D5-A55468B83DBA}"/>
              </a:ext>
            </a:extLst>
          </p:cNvPr>
          <p:cNvSpPr txBox="1"/>
          <p:nvPr/>
        </p:nvSpPr>
        <p:spPr>
          <a:xfrm>
            <a:off x="4456506" y="1371421"/>
            <a:ext cx="3229789" cy="2932341"/>
          </a:xfrm>
          <a:prstGeom prst="rect">
            <a:avLst/>
          </a:prstGeom>
          <a:noFill/>
        </p:spPr>
        <p:txBody>
          <a:bodyPr wrap="square" rtlCol="0">
            <a:spAutoFit/>
            <a:scene3d>
              <a:camera prst="orthographicFront"/>
              <a:lightRig rig="threePt" dir="t"/>
            </a:scene3d>
            <a:sp3d extrusionH="57150">
              <a:bevelT w="38100" h="38100"/>
            </a:sp3d>
          </a:bodyPr>
          <a:lstStyle/>
          <a:p>
            <a:pPr algn="just" rtl="1">
              <a:lnSpc>
                <a:spcPct val="200000"/>
              </a:lnSpc>
            </a:pPr>
            <a:r>
              <a:rPr lang="ar-EG" sz="2400" b="1" u="sng" dirty="0">
                <a:solidFill>
                  <a:srgbClr val="FF8C01"/>
                </a:solidFill>
                <a:latin typeface="Tajawal ExtraBold" panose="00000800000000000000" pitchFamily="2" charset="-78"/>
                <a:cs typeface="Tajawal ExtraBold" panose="00000800000000000000" pitchFamily="2" charset="-78"/>
              </a:rPr>
              <a:t>تصميم الامتحان</a:t>
            </a:r>
            <a:endParaRPr lang="en-US" sz="2400" b="1" u="sng" dirty="0">
              <a:solidFill>
                <a:srgbClr val="FF8C0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20 سؤال</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60 دقيقة</a:t>
            </a:r>
            <a:endParaRPr lang="en-US" sz="2400" b="1" dirty="0">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3 دقائق لكل سؤال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9361071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23717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9551082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الجهد المنظم المدروس الذي يستخدم وسائل مختلفة للتأثير على آراء الآخرين  وأفكارهم بحيث يجعلهم يقبلون ويوافقون على وجهة النظر في موضوعٍ معين ،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a:t>
            </a:r>
            <a:r>
              <a:rPr lang="ar-EG"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مهارة الإقناع اصطلاحًا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93173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شخصية المتلقي وقيمة احتياجاته 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مميزات الفكرة 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اختيار الأحوال المناسبة للإقناع :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070424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174722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2928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لنية المصدر 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ترتيب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منطقي</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وهي إحدى عناصر الإقناع التي تزيده فعالية،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على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058176" y="4763065"/>
            <a:ext cx="4169732"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الوسيلة الإعلامية والصورة الذهنية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7096609"/>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1870870"/>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الوسيلة الإعلامية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A55E209-A327-D06C-E750-3A50CA66BB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12" y="1259889"/>
            <a:ext cx="8382000" cy="5238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01056720"/>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009154" y="1414650"/>
            <a:ext cx="10173692" cy="452491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هي التي يتم من خلالها نقل الرسالة الإعلامية من المرسل إلى الجمهور المتلقي </a:t>
            </a:r>
          </a:p>
          <a:p>
            <a:pPr marL="0" indent="0" algn="just" rtl="1">
              <a:lnSpc>
                <a:spcPct val="150000"/>
              </a:lnSpc>
              <a:buNone/>
            </a:pPr>
            <a:endParaRPr lang="ar-SA" sz="12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يتوقف نجاح أو فشل الرسالة الإعلامية على مدى قدرة المرسل على الاختيار الصحيح للوسيلة في نقل الرسالة للجمهور </a:t>
            </a:r>
          </a:p>
          <a:p>
            <a:pPr marL="0" indent="0" algn="just" rtl="1">
              <a:lnSpc>
                <a:spcPct val="150000"/>
              </a:lnSpc>
              <a:buNone/>
            </a:pPr>
            <a:endParaRPr lang="ar-SA" sz="14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يعد المدخل النفسي للوسيلة الإعلامية من مداخل علم النفس الإعلامي الهامة لما تحتله من أهمية كبيرة في نجاح العملية الاتصالية </a:t>
            </a:r>
          </a:p>
        </p:txBody>
      </p:sp>
    </p:spTree>
    <p:extLst>
      <p:ext uri="{BB962C8B-B14F-4D97-AF65-F5344CB8AC3E}">
        <p14:creationId xmlns:p14="http://schemas.microsoft.com/office/powerpoint/2010/main" val="737701009"/>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671948" y="649797"/>
            <a:ext cx="6010713"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الوظائف النفسية لوسائل الإعلام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Cartoon of a person sitting in a chair watching television&#10;&#10;Description automatically generated">
            <a:extLst>
              <a:ext uri="{FF2B5EF4-FFF2-40B4-BE49-F238E27FC236}">
                <a16:creationId xmlns:a16="http://schemas.microsoft.com/office/drawing/2014/main" id="{3B27ABBF-17D0-8F90-53FD-0972E24380FF}"/>
              </a:ext>
            </a:extLst>
          </p:cNvPr>
          <p:cNvPicPr>
            <a:picLocks noChangeAspect="1"/>
          </p:cNvPicPr>
          <p:nvPr/>
        </p:nvPicPr>
        <p:blipFill rotWithShape="1">
          <a:blip r:embed="rId3">
            <a:extLst>
              <a:ext uri="{28A0092B-C50C-407E-A947-70E740481C1C}">
                <a14:useLocalDpi xmlns:a14="http://schemas.microsoft.com/office/drawing/2010/main" val="0"/>
              </a:ext>
            </a:extLst>
          </a:blip>
          <a:srcRect b="14831"/>
          <a:stretch/>
        </p:blipFill>
        <p:spPr>
          <a:xfrm>
            <a:off x="2671948" y="1337990"/>
            <a:ext cx="5828264" cy="4963866"/>
          </a:xfrm>
          <a:prstGeom prst="rect">
            <a:avLst/>
          </a:prstGeom>
        </p:spPr>
      </p:pic>
    </p:spTree>
    <p:extLst>
      <p:ext uri="{BB962C8B-B14F-4D97-AF65-F5344CB8AC3E}">
        <p14:creationId xmlns:p14="http://schemas.microsoft.com/office/powerpoint/2010/main" val="2981624411"/>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173626" y="1124744"/>
            <a:ext cx="829793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EG" b="1" kern="100" dirty="0">
                <a:solidFill>
                  <a:srgbClr val="0070C0"/>
                </a:solidFill>
                <a:latin typeface="Calibri" panose="020F0502020204030204" pitchFamily="34" charset="0"/>
                <a:cs typeface="Times New Roman" panose="02020603050405020304" pitchFamily="18" charset="0"/>
              </a:rPr>
              <a:t>1. </a:t>
            </a:r>
            <a:r>
              <a:rPr lang="ar-SA" b="1" kern="100" dirty="0">
                <a:solidFill>
                  <a:srgbClr val="0070C0"/>
                </a:solidFill>
                <a:latin typeface="Calibri" panose="020F0502020204030204" pitchFamily="34" charset="0"/>
                <a:cs typeface="Times New Roman" panose="02020603050405020304" pitchFamily="18" charset="0"/>
              </a:rPr>
              <a:t>تحقيق الإدراك والوعي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ويعني </a:t>
            </a:r>
            <a:r>
              <a:rPr lang="ar-SA" sz="2400" b="1" kern="100" dirty="0">
                <a:solidFill>
                  <a:srgbClr val="FF0000"/>
                </a:solidFill>
                <a:latin typeface="Calibri" panose="020F0502020204030204" pitchFamily="34" charset="0"/>
                <a:cs typeface="Arial" panose="020B0604020202020204" pitchFamily="34" charset="0"/>
              </a:rPr>
              <a:t>الوعي</a:t>
            </a:r>
            <a:r>
              <a:rPr lang="ar-SA" sz="2400" b="1" kern="100" dirty="0">
                <a:latin typeface="Calibri" panose="020F0502020204030204" pitchFamily="34" charset="0"/>
                <a:cs typeface="Arial" panose="020B0604020202020204" pitchFamily="34" charset="0"/>
              </a:rPr>
              <a:t> و</a:t>
            </a:r>
            <a:r>
              <a:rPr lang="ar-SA" sz="2400" b="1" kern="100" dirty="0">
                <a:solidFill>
                  <a:srgbClr val="FF0000"/>
                </a:solidFill>
                <a:latin typeface="Calibri" panose="020F0502020204030204" pitchFamily="34" charset="0"/>
                <a:cs typeface="Arial" panose="020B0604020202020204" pitchFamily="34" charset="0"/>
              </a:rPr>
              <a:t>الإدراك</a:t>
            </a:r>
            <a:r>
              <a:rPr lang="ar-SA" sz="2400" b="1" kern="100" dirty="0">
                <a:latin typeface="Calibri" panose="020F0502020204030204" pitchFamily="34" charset="0"/>
                <a:cs typeface="Arial" panose="020B0604020202020204" pitchFamily="34" charset="0"/>
              </a:rPr>
              <a:t>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a:t>
            </a:r>
          </a:p>
          <a:p>
            <a:pPr marL="0" indent="0" algn="just" rtl="1">
              <a:lnSpc>
                <a:spcPct val="150000"/>
              </a:lnSpc>
              <a:buNone/>
            </a:pPr>
            <a:r>
              <a:rPr lang="ar-SA" b="1" kern="100" dirty="0">
                <a:solidFill>
                  <a:srgbClr val="C00000"/>
                </a:solidFill>
                <a:latin typeface="Calibri" panose="020F0502020204030204" pitchFamily="34" charset="0"/>
                <a:cs typeface="Times New Roman" panose="02020603050405020304" pitchFamily="18" charset="0"/>
              </a:rPr>
              <a:t> دور وسائل الإعلام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خلق رأي عام قادر على التصدي لمشاكل المجتمع وحلها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إيقاظ الوعي الاجتماعي لدى الجمهور</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أن تعمل على تحقيق الوظائف الأربعة </a:t>
            </a:r>
            <a:r>
              <a:rPr lang="ar-EG" sz="2400" b="1" kern="100" dirty="0">
                <a:latin typeface="Calibri" panose="020F0502020204030204" pitchFamily="34" charset="0"/>
                <a:cs typeface="Arial" panose="020B0604020202020204" pitchFamily="34" charset="0"/>
              </a:rPr>
              <a:t>"</a:t>
            </a:r>
            <a:r>
              <a:rPr lang="ar-SA" sz="2400" b="1" kern="100" dirty="0">
                <a:latin typeface="Calibri" panose="020F0502020204030204" pitchFamily="34" charset="0"/>
                <a:cs typeface="Arial" panose="020B0604020202020204" pitchFamily="34" charset="0"/>
              </a:rPr>
              <a:t> المعرفة ،الإقناع،</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القرار،</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تأكيد القرار </a:t>
            </a:r>
            <a:r>
              <a:rPr lang="ar-EG" sz="2400" b="1" kern="100" dirty="0">
                <a:latin typeface="Calibri" panose="020F0502020204030204" pitchFamily="34" charset="0"/>
                <a:cs typeface="Arial" panose="020B0604020202020204" pitchFamily="34" charset="0"/>
              </a:rPr>
              <a:t>"</a:t>
            </a:r>
            <a:endParaRPr lang="ar-SA" sz="2400" b="1" kern="100" dirty="0">
              <a:latin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5AD09D2-EA1E-E8C6-3D8E-11E89451F5A7}"/>
              </a:ext>
            </a:extLst>
          </p:cNvPr>
          <p:cNvSpPr txBox="1"/>
          <p:nvPr/>
        </p:nvSpPr>
        <p:spPr>
          <a:xfrm>
            <a:off x="59771" y="1872578"/>
            <a:ext cx="3265320" cy="1316831"/>
          </a:xfrm>
          <a:prstGeom prst="verticalScroll">
            <a:avLst/>
          </a:prstGeom>
          <a:solidFill>
            <a:schemeClr val="accent2">
              <a:lumMod val="20000"/>
              <a:lumOff val="80000"/>
            </a:schemeClr>
          </a:solidFill>
          <a:ln>
            <a:solidFill>
              <a:schemeClr val="tx1"/>
            </a:solidFill>
          </a:ln>
        </p:spPr>
        <p:txBody>
          <a:bodyPr wrap="square">
            <a:spAutoFit/>
          </a:bodyPr>
          <a:lstStyle/>
          <a:p>
            <a:pPr algn="just" rtl="1"/>
            <a:r>
              <a:rPr lang="ar-EG" sz="1600" b="1" dirty="0">
                <a:solidFill>
                  <a:srgbClr val="FF0000"/>
                </a:solidFill>
              </a:rPr>
              <a:t>الإدراك</a:t>
            </a:r>
            <a:r>
              <a:rPr lang="ar-EG" sz="1600" b="1" dirty="0"/>
              <a:t> هو العملية العقلية التي يتم من خلالها تفسير وتأويل المثيرات وصياغتها على نحو يمكن فهمها، ومن ثم الخروج بتصور أو حكم أو قرار.</a:t>
            </a:r>
            <a:endParaRPr lang="en-US" sz="1600" b="1" dirty="0"/>
          </a:p>
        </p:txBody>
      </p:sp>
      <p:sp>
        <p:nvSpPr>
          <p:cNvPr id="13" name="TextBox 12">
            <a:extLst>
              <a:ext uri="{FF2B5EF4-FFF2-40B4-BE49-F238E27FC236}">
                <a16:creationId xmlns:a16="http://schemas.microsoft.com/office/drawing/2014/main" id="{6AC4DFE8-27DA-3112-CE1B-338ADABCE304}"/>
              </a:ext>
            </a:extLst>
          </p:cNvPr>
          <p:cNvSpPr txBox="1"/>
          <p:nvPr/>
        </p:nvSpPr>
        <p:spPr>
          <a:xfrm>
            <a:off x="931774" y="1338163"/>
            <a:ext cx="6855916" cy="451485"/>
          </a:xfrm>
          <a:prstGeom prst="verticalScroll">
            <a:avLst/>
          </a:prstGeom>
          <a:solidFill>
            <a:schemeClr val="accent2">
              <a:lumMod val="20000"/>
              <a:lumOff val="80000"/>
            </a:schemeClr>
          </a:solidFill>
          <a:ln>
            <a:solidFill>
              <a:schemeClr val="tx1"/>
            </a:solidFill>
          </a:ln>
        </p:spPr>
        <p:txBody>
          <a:bodyPr wrap="square">
            <a:spAutoFit/>
          </a:bodyPr>
          <a:lstStyle/>
          <a:p>
            <a:pPr algn="r" rtl="1"/>
            <a:r>
              <a:rPr lang="ar-EG" b="1" dirty="0">
                <a:solidFill>
                  <a:srgbClr val="FF0000"/>
                </a:solidFill>
              </a:rPr>
              <a:t>الوعي</a:t>
            </a:r>
            <a:r>
              <a:rPr lang="ar-EG" b="1" dirty="0"/>
              <a:t> </a:t>
            </a:r>
            <a:r>
              <a:rPr lang="ar-EG" dirty="0"/>
              <a:t>«</a:t>
            </a:r>
            <a:r>
              <a:rPr lang="ar-EG" b="1" dirty="0"/>
              <a:t>حالة فهم وإدراك شيء ما</a:t>
            </a:r>
            <a:r>
              <a:rPr lang="ar-EG" dirty="0"/>
              <a:t>» </a:t>
            </a:r>
            <a:r>
              <a:rPr lang="ar-EG" b="1" dirty="0"/>
              <a:t>وكذلك «حالة دراية المرء بمحيطه والاستجابة له»</a:t>
            </a:r>
            <a:endParaRPr lang="en-US" b="1" dirty="0"/>
          </a:p>
        </p:txBody>
      </p:sp>
      <p:graphicFrame>
        <p:nvGraphicFramePr>
          <p:cNvPr id="14" name="Diagram 13">
            <a:extLst>
              <a:ext uri="{FF2B5EF4-FFF2-40B4-BE49-F238E27FC236}">
                <a16:creationId xmlns:a16="http://schemas.microsoft.com/office/drawing/2014/main" id="{38E93933-7931-4FB1-923B-5B8726F30D2F}"/>
              </a:ext>
            </a:extLst>
          </p:cNvPr>
          <p:cNvGraphicFramePr/>
          <p:nvPr/>
        </p:nvGraphicFramePr>
        <p:xfrm>
          <a:off x="178744" y="3302110"/>
          <a:ext cx="3265320" cy="2430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63832C48-23D2-0152-F8EF-25D43F1C0BCB}"/>
              </a:ext>
            </a:extLst>
          </p:cNvPr>
          <p:cNvSpPr txBox="1"/>
          <p:nvPr/>
        </p:nvSpPr>
        <p:spPr>
          <a:xfrm>
            <a:off x="761999" y="5732877"/>
            <a:ext cx="2252439" cy="369332"/>
          </a:xfrm>
          <a:prstGeom prst="rect">
            <a:avLst/>
          </a:prstGeom>
          <a:solidFill>
            <a:schemeClr val="accent5">
              <a:lumMod val="40000"/>
              <a:lumOff val="60000"/>
            </a:schemeClr>
          </a:solidFill>
        </p:spPr>
        <p:txBody>
          <a:bodyPr wrap="square">
            <a:spAutoFit/>
          </a:bodyPr>
          <a:lstStyle/>
          <a:p>
            <a:pPr lvl="0"/>
            <a:r>
              <a:rPr lang="ar-EG" dirty="0">
                <a:solidFill>
                  <a:srgbClr val="C00000"/>
                </a:solidFill>
              </a:rPr>
              <a:t>جوانب الشخصية الأربعة </a:t>
            </a:r>
            <a:endParaRPr lang="en-US" dirty="0">
              <a:solidFill>
                <a:srgbClr val="C00000"/>
              </a:solidFill>
            </a:endParaRPr>
          </a:p>
        </p:txBody>
      </p:sp>
    </p:spTree>
    <p:extLst>
      <p:ext uri="{BB962C8B-B14F-4D97-AF65-F5344CB8AC3E}">
        <p14:creationId xmlns:p14="http://schemas.microsoft.com/office/powerpoint/2010/main" val="1765507631"/>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464228" y="1124744"/>
            <a:ext cx="10007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a:t>
            </a:r>
            <a:r>
              <a:rPr lang="ar-SA" b="1" kern="100" dirty="0">
                <a:solidFill>
                  <a:srgbClr val="0070C0"/>
                </a:solidFill>
                <a:latin typeface="Calibri" panose="020F0502020204030204" pitchFamily="34" charset="0"/>
                <a:cs typeface="Times New Roman" panose="02020603050405020304" pitchFamily="18" charset="0"/>
              </a:rPr>
              <a:t>اكتساب المعرفة </a:t>
            </a:r>
            <a:endParaRPr lang="ar-EG"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2400" b="1" kern="100" dirty="0">
                <a:latin typeface="Calibri" panose="020F0502020204030204" pitchFamily="34" charset="0"/>
                <a:cs typeface="Arial" panose="020B0604020202020204" pitchFamily="34" charset="0"/>
              </a:rPr>
              <a:t>وتعني معاونة الأفراد والجماعات على اكتساب خبرات متنوعة والتزود بفهم أساسي عن أسباب المشكلات وأساليب حلها والنتائج المترتبة عليها</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3.التحفيز على التغيير والتطوير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وتعني خلق الطموحات لدى المواطنين وخل</a:t>
            </a:r>
            <a:r>
              <a:rPr lang="ar-EG" sz="2400" b="1" kern="100" dirty="0">
                <a:latin typeface="Calibri" panose="020F0502020204030204" pitchFamily="34" charset="0"/>
                <a:cs typeface="Arial" panose="020B0604020202020204" pitchFamily="34" charset="0"/>
              </a:rPr>
              <a:t>ق</a:t>
            </a:r>
            <a:r>
              <a:rPr lang="ar-SA" sz="2400" b="1" kern="100" dirty="0">
                <a:latin typeface="Calibri" panose="020F0502020204030204" pitchFamily="34" charset="0"/>
                <a:cs typeface="Arial" panose="020B0604020202020204" pitchFamily="34" charset="0"/>
              </a:rPr>
              <a:t> الحافز لديهم بالتغيير الى الأفضل ودفعهم للتغلب على الصعاب والقيام ببعض التضحيات في سبيل الارتقاء والتطوير </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4. المشاركة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تعد المشاركة الأساسية للجمهور في خطط التنمية هي الهدف الأول والأساسي للعملية الاتصالية </a:t>
            </a:r>
          </a:p>
          <a:p>
            <a:pPr marL="342900" indent="-342900" algn="just" rtl="1">
              <a:lnSpc>
                <a:spcPct val="150000"/>
              </a:lnSpc>
              <a:buFont typeface="Wingdings" panose="05000000000000000000" pitchFamily="2" charset="2"/>
              <a:buChar char="q"/>
            </a:pPr>
            <a:endParaRPr lang="ar-SA" sz="2400" b="1"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3229414"/>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550722" y="1124744"/>
            <a:ext cx="792084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5.التأثير في الاتجاه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b="1" kern="100" dirty="0">
                <a:latin typeface="Calibri" panose="020F0502020204030204" pitchFamily="34" charset="0"/>
                <a:cs typeface="Arial" panose="020B0604020202020204" pitchFamily="34" charset="0"/>
              </a:rPr>
              <a:t>تهدف وسائل الإعلام في التأثير في اتجاهات المواطنين</a:t>
            </a:r>
            <a:r>
              <a:rPr lang="ar-EG" b="1" kern="100" dirty="0">
                <a:latin typeface="Calibri" panose="020F0502020204030204" pitchFamily="34" charset="0"/>
                <a:cs typeface="Arial" panose="020B0604020202020204" pitchFamily="34" charset="0"/>
              </a:rPr>
              <a:t> </a:t>
            </a:r>
            <a:r>
              <a:rPr lang="ar-SA" b="1" kern="100" dirty="0">
                <a:latin typeface="Calibri" panose="020F0502020204030204" pitchFamily="34" charset="0"/>
                <a:cs typeface="Arial" panose="020B0604020202020204" pitchFamily="34" charset="0"/>
              </a:rPr>
              <a:t>تجاه قضاياهم ومشكلات المجتمع من خلال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تدعيم الاتجاهات الإيجابية ومحاولة تعديل الاتجاهات السلبية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اتجاهات جديدة تجاه قضايا المجتمع ومشاكله</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معاونة أفراد المجتمع وجماعاته على اكتساب القيم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حوافز المشاركة الإيجابية في تحسين وحماية البيئة </a:t>
            </a:r>
          </a:p>
        </p:txBody>
      </p:sp>
    </p:spTree>
    <p:extLst>
      <p:ext uri="{BB962C8B-B14F-4D97-AF65-F5344CB8AC3E}">
        <p14:creationId xmlns:p14="http://schemas.microsoft.com/office/powerpoint/2010/main" val="3064293439"/>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850078" y="2169945"/>
            <a:ext cx="7623957" cy="31859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6.تعديل السلوك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يجب أن تعمل الرسالة على إقناع الأفراد أولا</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 بضرورة التغيير وربط ذلك بحياة الأفراد والقدرة على التكيف مع المجتمع.</a:t>
            </a:r>
          </a:p>
        </p:txBody>
      </p:sp>
    </p:spTree>
    <p:extLst>
      <p:ext uri="{BB962C8B-B14F-4D97-AF65-F5344CB8AC3E}">
        <p14:creationId xmlns:p14="http://schemas.microsoft.com/office/powerpoint/2010/main" val="767204826"/>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818371" y="358907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تأثيرات وسائل الإعلام</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uzzle pieces in the head of a person&#10;&#10;Description automatically generated">
            <a:extLst>
              <a:ext uri="{FF2B5EF4-FFF2-40B4-BE49-F238E27FC236}">
                <a16:creationId xmlns:a16="http://schemas.microsoft.com/office/drawing/2014/main" id="{393E8EAB-AF4E-B38F-8F21-205DE8211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61999" y="2133009"/>
            <a:ext cx="6186055" cy="3247679"/>
          </a:xfrm>
          <a:prstGeom prst="rect">
            <a:avLst/>
          </a:prstGeom>
        </p:spPr>
      </p:pic>
    </p:spTree>
    <p:extLst>
      <p:ext uri="{BB962C8B-B14F-4D97-AF65-F5344CB8AC3E}">
        <p14:creationId xmlns:p14="http://schemas.microsoft.com/office/powerpoint/2010/main" val="102731805"/>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274320" rIns="274320">
            <a:normAutofit lnSpcReduction="10000"/>
          </a:bodyPr>
          <a:lstStyle/>
          <a:p>
            <a:pPr marL="0" indent="0" algn="just" rtl="1">
              <a:buClr>
                <a:schemeClr val="accent2"/>
              </a:buClr>
              <a:buNone/>
            </a:pPr>
            <a:r>
              <a:rPr lang="ar-SA" sz="3500" b="1" dirty="0"/>
              <a:t>أنواع التأثر:</a:t>
            </a:r>
          </a:p>
          <a:p>
            <a:pPr marL="514350" indent="-514350" algn="just" rtl="1">
              <a:buFont typeface="+mj-lt"/>
              <a:buAutoNum type="arabicPeriod"/>
            </a:pPr>
            <a:r>
              <a:rPr lang="ar-SA" sz="3000" b="1" dirty="0"/>
              <a:t>تغيير الاتجاه أو الموقف:</a:t>
            </a:r>
            <a:r>
              <a:rPr lang="ar-SA" sz="3000" dirty="0"/>
              <a:t>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a:t>
            </a:r>
            <a:endParaRPr lang="en-US" sz="3000" dirty="0"/>
          </a:p>
          <a:p>
            <a:pPr marL="514350" indent="-514350" algn="just" rtl="1">
              <a:buFont typeface="+mj-lt"/>
              <a:buAutoNum type="arabicPeriod"/>
            </a:pPr>
            <a:r>
              <a:rPr lang="ar-SA" sz="3000" b="1" dirty="0"/>
              <a:t>التغيير المعرفي:</a:t>
            </a:r>
            <a:r>
              <a:rPr lang="ar-SA" sz="3000" dirty="0"/>
              <a:t> المعرفة</a:t>
            </a:r>
            <a:r>
              <a:rPr lang="ar-EG" sz="3000" dirty="0"/>
              <a:t> </a:t>
            </a:r>
            <a:r>
              <a:rPr lang="ar-SA" sz="3000" dirty="0"/>
              <a:t>هي مجموع المعلومات لدى الأفراد وهي بذلك أشمل من الموقف   </a:t>
            </a:r>
            <a:endParaRPr lang="en-US" sz="3000" dirty="0"/>
          </a:p>
          <a:p>
            <a:pPr marL="514350" indent="-514350" algn="just" rtl="1">
              <a:buFont typeface="+mj-lt"/>
              <a:buAutoNum type="arabicPeriod"/>
            </a:pPr>
            <a:r>
              <a:rPr lang="ar-SA" sz="3000" b="1" dirty="0"/>
              <a:t>التنشئة الاجتماعية:</a:t>
            </a:r>
            <a:r>
              <a:rPr lang="ar-SA" sz="3000" dirty="0"/>
              <a:t> هناك عدة مؤسسات تتولى عملية التنشئة الاجتماعية للأفراد ومنها (البيت – المدرسة – المراكز الدينية – ووسائل الاتصال- ووسائل الإعلام التي يتعرض لها الجميع من الكبار والأطفال )</a:t>
            </a:r>
            <a:endParaRPr lang="en-US" sz="3000" dirty="0"/>
          </a:p>
          <a:p>
            <a:pPr marL="0" indent="0" algn="just" rtl="1">
              <a:buClr>
                <a:schemeClr val="accent2"/>
              </a:buClr>
              <a:buNone/>
            </a:pPr>
            <a:endParaRPr lang="ar-SA" dirty="0"/>
          </a:p>
        </p:txBody>
      </p:sp>
      <p:sp>
        <p:nvSpPr>
          <p:cNvPr id="4" name="TextBox 3">
            <a:extLst>
              <a:ext uri="{FF2B5EF4-FFF2-40B4-BE49-F238E27FC236}">
                <a16:creationId xmlns:a16="http://schemas.microsoft.com/office/drawing/2014/main" id="{CEEC64AF-004C-4619-A683-E163615963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1664F2D-8F50-F561-7A0D-5EFB783408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6" name="Picture 5">
            <a:extLst>
              <a:ext uri="{FF2B5EF4-FFF2-40B4-BE49-F238E27FC236}">
                <a16:creationId xmlns:a16="http://schemas.microsoft.com/office/drawing/2014/main" id="{80D2ED27-6DBE-31D6-A0A3-18BDAFBBE3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B708AA26-6839-D981-28AE-5C16456F6A7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94A3626B-72D0-FE66-0CB8-44BBFCB516A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49A193B-B16E-E90C-3DC4-402032FDFF0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930386"/>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365760" rIns="274320">
            <a:normAutofit/>
          </a:bodyPr>
          <a:lstStyle/>
          <a:p>
            <a:pPr marL="0" indent="0" algn="just" rtl="1">
              <a:buClr>
                <a:schemeClr val="accent2"/>
              </a:buClr>
              <a:buNone/>
            </a:pPr>
            <a:r>
              <a:rPr lang="ar-SA" sz="3500" b="1" dirty="0"/>
              <a:t>أنواع التأثر:</a:t>
            </a:r>
          </a:p>
          <a:p>
            <a:pPr algn="just" rtl="1"/>
            <a:r>
              <a:rPr lang="ar-SA" b="1" dirty="0"/>
              <a:t>4</a:t>
            </a:r>
            <a:r>
              <a:rPr lang="ar-EG" b="1" dirty="0"/>
              <a:t>. </a:t>
            </a:r>
            <a:r>
              <a:rPr lang="ar-SA" b="1" dirty="0"/>
              <a:t>الإثارة الجماعية:</a:t>
            </a:r>
            <a:r>
              <a:rPr lang="ar-SA" dirty="0"/>
              <a:t> وسائل الإعلام تصل لقطاع كبير من الأفراد ويحدث أحياناً أن تصنع قلقاً جماعياً خاصة خلال فترات الأزمات والحروب مثل التهديد بالحرب والإرهاب.</a:t>
            </a:r>
            <a:endParaRPr lang="en-US" dirty="0"/>
          </a:p>
          <a:p>
            <a:pPr algn="just" rtl="1"/>
            <a:r>
              <a:rPr lang="ar-SA" b="1" dirty="0"/>
              <a:t>5</a:t>
            </a:r>
            <a:r>
              <a:rPr lang="ar-EG" b="1" dirty="0"/>
              <a:t>. </a:t>
            </a:r>
            <a:r>
              <a:rPr lang="ar-SA" b="1" dirty="0"/>
              <a:t>صياغة الواقع: </a:t>
            </a:r>
            <a:r>
              <a:rPr lang="ar-SA" dirty="0"/>
              <a:t>التعرض المستمر لوسائل الإعلام يصبح الواقع هو ذلك الجزء الذي تقدمة لنا وسائل الإعلام مما يشكل</a:t>
            </a:r>
            <a:r>
              <a:rPr lang="ar-EG" dirty="0"/>
              <a:t> الصورة</a:t>
            </a:r>
            <a:r>
              <a:rPr lang="ar-SA" dirty="0"/>
              <a:t> الذهنية ل</a:t>
            </a:r>
            <a:r>
              <a:rPr lang="ar-EG" dirty="0" err="1"/>
              <a:t>دى</a:t>
            </a:r>
            <a:r>
              <a:rPr lang="ar-EG" dirty="0"/>
              <a:t> ا</a:t>
            </a:r>
            <a:r>
              <a:rPr lang="ar-SA" dirty="0"/>
              <a:t>لمتلقي عن الواقع</a:t>
            </a:r>
            <a:r>
              <a:rPr lang="ar-EG" dirty="0"/>
              <a:t>.</a:t>
            </a:r>
            <a:r>
              <a:rPr lang="ar-SA" dirty="0"/>
              <a:t> ومن هنا تتضح خطورة الأداة الإعلامية في أيدي صناع القرار في الدول وتزداد الخطورة في الدول النامية أو ما يسمى دول العالم الثالث.</a:t>
            </a:r>
            <a:endParaRPr lang="en-US" dirty="0"/>
          </a:p>
        </p:txBody>
      </p:sp>
      <p:sp>
        <p:nvSpPr>
          <p:cNvPr id="6" name="TextBox 5">
            <a:extLst>
              <a:ext uri="{FF2B5EF4-FFF2-40B4-BE49-F238E27FC236}">
                <a16:creationId xmlns:a16="http://schemas.microsoft.com/office/drawing/2014/main" id="{68156EC4-9DF9-66F3-4C4A-C44DCB3BF3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DA91F77-41D9-9B67-4E28-A89E028F8DC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90BE0EA6-C1AC-9E23-D3C8-48CDE6019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BBB97B5-11BA-E735-0DC7-65A02595B78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08D2C8F-C7A8-2751-BBF8-88E43467C59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7C2A7A4-1E0D-287B-ADB6-5F0B56446C3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0060648"/>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sz="3200" b="1" dirty="0"/>
              <a:t>مستويات التأثير: مستوى تأثير وسائل الإعلام:</a:t>
            </a:r>
            <a:endParaRPr lang="ar-EG" sz="3200" b="1" dirty="0"/>
          </a:p>
          <a:p>
            <a:pPr marL="0" indent="0" algn="just" rtl="1">
              <a:buClr>
                <a:schemeClr val="accent2"/>
              </a:buClr>
              <a:buNone/>
            </a:pPr>
            <a:endParaRPr lang="ar-SA" sz="3200" b="1" dirty="0"/>
          </a:p>
          <a:p>
            <a:pPr algn="just" rtl="1"/>
            <a:r>
              <a:rPr lang="ar-SA" sz="3200" dirty="0"/>
              <a:t>تؤثر وسائل الإعلام على المتلقي من خلال التأثير على مستويين:</a:t>
            </a:r>
            <a:endParaRPr lang="en-US" sz="3200" dirty="0"/>
          </a:p>
          <a:p>
            <a:pPr marL="1258888" indent="-514350" algn="just" rtl="1">
              <a:buAutoNum type="arabic1Minus"/>
            </a:pPr>
            <a:r>
              <a:rPr lang="ar-SA" sz="3200" dirty="0"/>
              <a:t>مستوى التأثير النفسي    </a:t>
            </a:r>
            <a:endParaRPr lang="ar-EG" sz="3200" dirty="0"/>
          </a:p>
          <a:p>
            <a:pPr marL="1258888" indent="-514350" algn="just" rtl="1">
              <a:buAutoNum type="arabic1Minus"/>
            </a:pPr>
            <a:r>
              <a:rPr lang="ar-SA" sz="3200" dirty="0"/>
              <a:t>مستوى </a:t>
            </a:r>
            <a:r>
              <a:rPr lang="ar-SA" sz="3200" dirty="0" err="1"/>
              <a:t>التأث</a:t>
            </a:r>
            <a:r>
              <a:rPr lang="ar-EG" sz="3200" dirty="0"/>
              <a:t>ي</a:t>
            </a:r>
            <a:r>
              <a:rPr lang="ar-SA" sz="3200" dirty="0"/>
              <a:t>ر السلوكي</a:t>
            </a:r>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087553"/>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b="1" dirty="0"/>
              <a:t>مستويات التأثير: مستوى تأثير وسائل الإعلام:</a:t>
            </a:r>
          </a:p>
          <a:p>
            <a:pPr algn="just" rtl="1"/>
            <a:r>
              <a:rPr lang="ar-SA" b="1" dirty="0"/>
              <a:t>أ- مستوى التأثير النفسي</a:t>
            </a:r>
            <a:r>
              <a:rPr lang="ar-SA" dirty="0"/>
              <a:t>: يتم من خلال تأثير وسائل الإعلام على البناء النفسي للفرد مما يحدث </a:t>
            </a:r>
            <a:r>
              <a:rPr lang="ar-SA" dirty="0" err="1"/>
              <a:t>تغ</a:t>
            </a:r>
            <a:r>
              <a:rPr lang="ar-EG" dirty="0"/>
              <a:t>ي</a:t>
            </a:r>
            <a:r>
              <a:rPr lang="ar-SA" dirty="0" err="1"/>
              <a:t>يراً</a:t>
            </a:r>
            <a:r>
              <a:rPr lang="ar-SA" dirty="0"/>
              <a:t> في الاتجاهات وذلك من خلال أحد العمليات الآتية</a:t>
            </a:r>
            <a:r>
              <a:rPr lang="ar-SA" b="1" dirty="0"/>
              <a:t>:</a:t>
            </a:r>
            <a:endParaRPr lang="en-US" dirty="0"/>
          </a:p>
          <a:p>
            <a:pPr algn="just" rtl="1"/>
            <a:r>
              <a:rPr lang="ar-SA" dirty="0"/>
              <a:t>1)    تدعيم الاتجاه .</a:t>
            </a:r>
            <a:endParaRPr lang="en-US" dirty="0"/>
          </a:p>
          <a:p>
            <a:pPr algn="just" rtl="1"/>
            <a:r>
              <a:rPr lang="ar-SA" dirty="0"/>
              <a:t>2)    تغيير الاتجاه .</a:t>
            </a:r>
            <a:endParaRPr lang="en-US" dirty="0"/>
          </a:p>
          <a:p>
            <a:pPr algn="just" rtl="1"/>
            <a:r>
              <a:rPr lang="ar-SA" dirty="0"/>
              <a:t>3)    التأثير غير المقصود .</a:t>
            </a:r>
            <a:endParaRPr lang="en-US" dirty="0"/>
          </a:p>
          <a:p>
            <a:pPr algn="just" rtl="1"/>
            <a:r>
              <a:rPr lang="ar-SA" dirty="0"/>
              <a:t>4)    المحافظة على الاتجاه .</a:t>
            </a:r>
            <a:endParaRPr lang="en-US" dirty="0"/>
          </a:p>
          <a:p>
            <a:pPr algn="just" rtl="1"/>
            <a:r>
              <a:rPr lang="ar-SA" dirty="0"/>
              <a:t>5)    أقصى تأثير ممكن .</a:t>
            </a:r>
            <a:endParaRPr lang="en-US" dirty="0"/>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5101899"/>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a:normAutofit/>
          </a:bodyPr>
          <a:lstStyle/>
          <a:p>
            <a:pPr marL="0" indent="0" algn="just" rtl="1">
              <a:buClr>
                <a:schemeClr val="accent2"/>
              </a:buClr>
              <a:buNone/>
            </a:pPr>
            <a:r>
              <a:rPr lang="ar-SA" sz="3500" b="1" dirty="0"/>
              <a:t>مستويات التأثير: مستوى تأثير وسائل الإعلام:</a:t>
            </a:r>
          </a:p>
          <a:p>
            <a:pPr algn="just" rtl="1"/>
            <a:r>
              <a:rPr lang="ar-SA" sz="3200" b="1" dirty="0"/>
              <a:t>ب. مستوى التأثير السلوكي</a:t>
            </a:r>
            <a:r>
              <a:rPr lang="ar-SA" sz="3200" dirty="0"/>
              <a:t>: هو التعبير الظاهر الذي يمكن للآخرين ملاحظته وللاتصال دوراً هاماً في تغيير السلوك ومن مؤشرات تغيير السلوك المؤشرات المرتبطة بالعادات مثل قراءة صحف معينة أو متابعة قنوات تلفزيونية معينة </a:t>
            </a:r>
            <a:endParaRPr lang="ar-EG" sz="3200" dirty="0"/>
          </a:p>
          <a:p>
            <a:pPr algn="just" rtl="1"/>
            <a:r>
              <a:rPr lang="ar-SA" sz="3200" dirty="0"/>
              <a:t>المعوقات التي تواجه عملية تغيير السلوك أهمها:</a:t>
            </a:r>
            <a:endParaRPr lang="ar-EG" sz="3200" dirty="0"/>
          </a:p>
          <a:p>
            <a:pPr marL="0" indent="0" algn="just" rtl="1">
              <a:buNone/>
            </a:pPr>
            <a:endParaRPr lang="ar-SA" sz="2400" dirty="0"/>
          </a:p>
          <a:p>
            <a:pPr algn="just" rtl="1"/>
            <a:r>
              <a:rPr lang="ar-SA" sz="3200" b="1" dirty="0"/>
              <a:t>معوقات نفسية     معوقات اجتماعية</a:t>
            </a:r>
            <a:r>
              <a:rPr lang="ar-SA" sz="3200" dirty="0"/>
              <a:t>     </a:t>
            </a:r>
            <a:r>
              <a:rPr lang="ar-SA" sz="3200" b="1" dirty="0"/>
              <a:t>الاختيار الانتقائي</a:t>
            </a:r>
            <a:endParaRPr lang="en-US" dirty="0"/>
          </a:p>
        </p:txBody>
      </p:sp>
      <p:sp>
        <p:nvSpPr>
          <p:cNvPr id="6" name="TextBox 5">
            <a:extLst>
              <a:ext uri="{FF2B5EF4-FFF2-40B4-BE49-F238E27FC236}">
                <a16:creationId xmlns:a16="http://schemas.microsoft.com/office/drawing/2014/main" id="{44BB42CB-AFAF-8BC8-83A5-08C55DBBFB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10AA1E-5B7C-4CDC-79D6-9A67144672D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529703CB-70BC-D7E7-7CAB-85692A7694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66E406D1-FFBF-AE1D-5EC5-B9FD3A8D6D5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BE484F5-1414-BAF4-9A77-8A6DD6200C4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CAF73A5-DCFF-D2AC-34A0-2B8E7EAE16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12784"/>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549042" y="1064118"/>
            <a:ext cx="610896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وسائل الإعلام وبناء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skull with different colored icons&#10;&#10;Description automatically generated">
            <a:extLst>
              <a:ext uri="{FF2B5EF4-FFF2-40B4-BE49-F238E27FC236}">
                <a16:creationId xmlns:a16="http://schemas.microsoft.com/office/drawing/2014/main" id="{F96C0CE7-6C78-6F8D-9F7C-13EAB0CE4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2912" y="2234259"/>
            <a:ext cx="2181225" cy="3190875"/>
          </a:xfrm>
          <a:prstGeom prst="rect">
            <a:avLst/>
          </a:prstGeom>
        </p:spPr>
      </p:pic>
    </p:spTree>
    <p:extLst>
      <p:ext uri="{BB962C8B-B14F-4D97-AF65-F5344CB8AC3E}">
        <p14:creationId xmlns:p14="http://schemas.microsoft.com/office/powerpoint/2010/main" val="2382413723"/>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تعد وسائل الإعلام أقوى الوسائل المختلفة في تشكيل الصورة الذهنية عن الأفراد والجماعات والشعوب الخارجية</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تحدث عملية تحرك للصورة الذهنية المتكونة لدى الأفراد من المضامين الإعلامية المختلفة وهذا التحرك يكون في اتجاهين هما:</a:t>
            </a:r>
            <a:endParaRPr lang="en-US" b="1" kern="100" dirty="0">
              <a:latin typeface="Calibri" panose="020F0502020204030204" pitchFamily="34" charset="0"/>
              <a:cs typeface="Arial" panose="020B0604020202020204" pitchFamily="34" charset="0"/>
            </a:endParaRPr>
          </a:p>
          <a:p>
            <a:pPr marL="0" indent="0" algn="just" rtl="1">
              <a:lnSpc>
                <a:spcPct val="150000"/>
              </a:lnSpc>
              <a:buNone/>
            </a:pPr>
            <a:endParaRPr lang="ar-SA" sz="100" b="1" kern="100" dirty="0">
              <a:latin typeface="Calibri" panose="020F0502020204030204" pitchFamily="34" charset="0"/>
              <a:cs typeface="Arial" panose="020B0604020202020204" pitchFamily="34" charset="0"/>
            </a:endParaRP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الأول: تدعيم الصور الذهنية القائمة بالفعل من قبل. </a:t>
            </a: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الثاني : تغيير الصورة الذهنية القائمة من قبل سواء كان هذا التغيير جزئي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 أم كلي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a:t>
            </a:r>
          </a:p>
        </p:txBody>
      </p:sp>
      <p:sp>
        <p:nvSpPr>
          <p:cNvPr id="3" name="Rectangle: Beveled 2">
            <a:extLst>
              <a:ext uri="{FF2B5EF4-FFF2-40B4-BE49-F238E27FC236}">
                <a16:creationId xmlns:a16="http://schemas.microsoft.com/office/drawing/2014/main" id="{77994E59-1DDA-B515-FF1D-30004F7E0798}"/>
              </a:ext>
            </a:extLst>
          </p:cNvPr>
          <p:cNvSpPr/>
          <p:nvPr/>
        </p:nvSpPr>
        <p:spPr>
          <a:xfrm>
            <a:off x="59771" y="2556126"/>
            <a:ext cx="2968831" cy="2458193"/>
          </a:xfrm>
          <a:prstGeom prst="bevel">
            <a:avLst/>
          </a:prstGeom>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chemeClr val="tx1"/>
                </a:solidFill>
              </a:rPr>
              <a:t>الصورة الذهنية </a:t>
            </a:r>
          </a:p>
          <a:p>
            <a:pPr algn="ctr"/>
            <a:r>
              <a:rPr lang="ar-EG" b="1" dirty="0">
                <a:solidFill>
                  <a:schemeClr val="tx1"/>
                </a:solidFill>
              </a:rPr>
              <a:t>هي مجموعة الانطباعات التي تتكون في الأذهان عن قيم معينة سياسية أو شخصية، يساعد على تكوينها ما تبثه وسائل الاتصال الجماهيرية</a:t>
            </a:r>
            <a:endParaRPr lang="en-US" b="1" dirty="0">
              <a:solidFill>
                <a:schemeClr val="tx1"/>
              </a:solidFill>
            </a:endParaRPr>
          </a:p>
        </p:txBody>
      </p:sp>
    </p:spTree>
    <p:extLst>
      <p:ext uri="{BB962C8B-B14F-4D97-AF65-F5344CB8AC3E}">
        <p14:creationId xmlns:p14="http://schemas.microsoft.com/office/powerpoint/2010/main" val="3443611865"/>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2468117"/>
            <a:ext cx="5041987" cy="1200329"/>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وسائل الإعلام </a:t>
            </a:r>
            <a:endParaRPr lang="en-US" sz="3600" b="1">
              <a:solidFill>
                <a:srgbClr val="00B0F0"/>
              </a:solidFill>
              <a:latin typeface="Times New Roman" panose="02020603050405020304" pitchFamily="18" charset="0"/>
              <a:cs typeface="Times New Roman" panose="02020603050405020304" pitchFamily="18" charset="0"/>
            </a:endParaRPr>
          </a:p>
          <a:p>
            <a:pPr algn="ctr" rtl="1"/>
            <a:r>
              <a:rPr lang="ar-EG" sz="3600" b="1">
                <a:solidFill>
                  <a:srgbClr val="00B0F0"/>
                </a:solidFill>
                <a:latin typeface="Times New Roman" panose="02020603050405020304" pitchFamily="18" charset="0"/>
                <a:cs typeface="Times New Roman" panose="02020603050405020304" pitchFamily="18" charset="0"/>
              </a:rPr>
              <a:t>والصورة النمطية والذهنية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artoon of a person taking a selfie&#10;&#10;Description automatically generated">
            <a:extLst>
              <a:ext uri="{FF2B5EF4-FFF2-40B4-BE49-F238E27FC236}">
                <a16:creationId xmlns:a16="http://schemas.microsoft.com/office/drawing/2014/main" id="{3A214155-CEDF-D7E3-E6A5-FCAC78BBB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756" y="1387141"/>
            <a:ext cx="6191468" cy="4643601"/>
          </a:xfrm>
          <a:prstGeom prst="rect">
            <a:avLst/>
          </a:prstGeom>
        </p:spPr>
      </p:pic>
    </p:spTree>
    <p:extLst>
      <p:ext uri="{BB962C8B-B14F-4D97-AF65-F5344CB8AC3E}">
        <p14:creationId xmlns:p14="http://schemas.microsoft.com/office/powerpoint/2010/main" val="141216681"/>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وسائل الإعلام والصورة النمطية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705100" y="1124744"/>
            <a:ext cx="7766461"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تختلف الصورة النمطية عن الصورة الذهنية في أن الصورة النمطية تأخذ نمط</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عام</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جامد</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وتصبح سمة مشتركة لدى الأفراد.</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يحكم الأفراد على الأشياء من خلال الصور النمطية التي تشبه الرسوم داخل نفوس الأفراد والتي يصعب تغييرها.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كالصورة النمطية المتكونة عن </a:t>
            </a:r>
            <a:r>
              <a:rPr lang="ar-EG" b="1" kern="100" dirty="0">
                <a:latin typeface="Calibri" panose="020F0502020204030204" pitchFamily="34" charset="0"/>
                <a:cs typeface="Times New Roman" panose="02020603050405020304" pitchFamily="18" charset="0"/>
              </a:rPr>
              <a:t>دول ما </a:t>
            </a:r>
            <a:r>
              <a:rPr lang="ar-SA" b="1" kern="100" dirty="0">
                <a:latin typeface="Calibri" panose="020F0502020204030204" pitchFamily="34" charset="0"/>
                <a:cs typeface="Times New Roman" panose="02020603050405020304" pitchFamily="18" charset="0"/>
              </a:rPr>
              <a:t>من خلال الأفلام والمسلسلات بأنها أقوى دولة ويصعب التغلب عليها.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بذلك تحول الصورة النمطية الى شكل من أشكال التعميم التي يطلقها الأفراد على الدول، الشعوب أو الجهات </a:t>
            </a:r>
          </a:p>
        </p:txBody>
      </p:sp>
      <p:sp>
        <p:nvSpPr>
          <p:cNvPr id="4" name="TextBox 3">
            <a:extLst>
              <a:ext uri="{FF2B5EF4-FFF2-40B4-BE49-F238E27FC236}">
                <a16:creationId xmlns:a16="http://schemas.microsoft.com/office/drawing/2014/main" id="{2A73980D-CB57-2874-E459-3D4E60E747B2}"/>
              </a:ext>
            </a:extLst>
          </p:cNvPr>
          <p:cNvSpPr txBox="1"/>
          <p:nvPr/>
        </p:nvSpPr>
        <p:spPr>
          <a:xfrm>
            <a:off x="187962" y="2835415"/>
            <a:ext cx="3166024" cy="2860358"/>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 الصورة الذهنية تبنى على الحقائق الموضوعية والمعلومات الصادقة في حين أن الصورة النمطية تبنى على حقائق مبالغ فيها ومعلومات مشوهة. </a:t>
            </a:r>
            <a:endParaRPr lang="en-US" b="1" dirty="0"/>
          </a:p>
          <a:p>
            <a:pPr algn="just" rtl="1"/>
            <a:r>
              <a:rPr lang="ar-EG" b="1" dirty="0"/>
              <a:t>- الصورة الذهنية ليست بالضرورة مشحونة عاطفيًا، عكس الصورة النمطية التي تكون محملة بالمشاعر الذاتية والعواطف الشخصية</a:t>
            </a:r>
            <a:endParaRPr lang="en-US" b="1" dirty="0"/>
          </a:p>
        </p:txBody>
      </p:sp>
      <p:sp>
        <p:nvSpPr>
          <p:cNvPr id="11" name="TextBox 10">
            <a:extLst>
              <a:ext uri="{FF2B5EF4-FFF2-40B4-BE49-F238E27FC236}">
                <a16:creationId xmlns:a16="http://schemas.microsoft.com/office/drawing/2014/main" id="{F15AD9C3-C3F6-5472-C402-49939D396D31}"/>
              </a:ext>
            </a:extLst>
          </p:cNvPr>
          <p:cNvSpPr txBox="1"/>
          <p:nvPr/>
        </p:nvSpPr>
        <p:spPr>
          <a:xfrm>
            <a:off x="187962" y="1570851"/>
            <a:ext cx="3166024" cy="1021556"/>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الصورة النمطية، أو القالب النمطي ،أو الفكرة المُقولبة ،أو القَولبة، أو التنميط السلبي</a:t>
            </a:r>
            <a:endParaRPr lang="en-US" b="1" dirty="0"/>
          </a:p>
        </p:txBody>
      </p:sp>
    </p:spTree>
    <p:extLst>
      <p:ext uri="{BB962C8B-B14F-4D97-AF65-F5344CB8AC3E}">
        <p14:creationId xmlns:p14="http://schemas.microsoft.com/office/powerpoint/2010/main" val="2071082193"/>
      </p:ext>
    </p:extLst>
  </p:cSld>
  <p:clrMapOvr>
    <a:masterClrMapping/>
  </p:clrMapOvr>
  <p:transition spd="slow">
    <p:comb/>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تشكل آراء الفرد عن الآخرين:  تمثل الصورة الذهنية والنمطية إطار</a:t>
            </a:r>
            <a:r>
              <a:rPr lang="ar-EG" sz="3200" b="1" kern="100" dirty="0">
                <a:latin typeface="Calibri" panose="020F0502020204030204" pitchFamily="34" charset="0"/>
                <a:cs typeface="Times New Roman" panose="02020603050405020304" pitchFamily="18" charset="0"/>
              </a:rPr>
              <a:t>ً</a:t>
            </a:r>
            <a:r>
              <a:rPr lang="ar-SA" sz="3200" b="1" kern="100" dirty="0">
                <a:latin typeface="Calibri" panose="020F0502020204030204" pitchFamily="34" charset="0"/>
                <a:cs typeface="Times New Roman" panose="02020603050405020304" pitchFamily="18" charset="0"/>
              </a:rPr>
              <a:t>ا للذاكرة فهي عملية بناء تصورات وتفسير للصور والرموز والمشاعر والأفكار</a:t>
            </a:r>
          </a:p>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تؤثر على سلوك الفرد وتصرفاته: عقل الفرد عبارة عن مخزن للذكريات والخبرات النفسية ويعد هذا المخزون صورة ذهنية تؤثر على السلوك والتصرفات بطريقة لا يستطيع الفرد أن يفهمها </a:t>
            </a:r>
          </a:p>
        </p:txBody>
      </p:sp>
    </p:spTree>
    <p:extLst>
      <p:ext uri="{BB962C8B-B14F-4D97-AF65-F5344CB8AC3E}">
        <p14:creationId xmlns:p14="http://schemas.microsoft.com/office/powerpoint/2010/main" val="919853304"/>
      </p:ext>
    </p:extLst>
  </p:cSld>
  <p:clrMapOvr>
    <a:masterClrMapping/>
  </p:clrMapOvr>
  <p:transition spd="slow">
    <p:comb/>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دعم اتخاذ القرار: الصورة الذهنية توفر البيئة السيكولوجية التي يتم من خلالها صنع القرار وتساعد الشخص على التعرف على ردود الفعل لديه تجاه المواقف المختلفة .</a:t>
            </a:r>
          </a:p>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التأثير في العلاقات الدولية: تقوم الصورة بدور هام في حياة الدول والعلاقات الدولية، وتؤثر صورة الدولة الذهنية والنمطية على علاقتها الخارجية وآراء وتصرفات الدول الأخرى حتى تحقق أهدافها ومصالحها.</a:t>
            </a:r>
          </a:p>
          <a:p>
            <a:pPr marL="514350" indent="-514350" algn="just" rtl="1">
              <a:lnSpc>
                <a:spcPct val="150000"/>
              </a:lnSpc>
              <a:buFont typeface="+mj-lt"/>
              <a:buAutoNum type="arabicPeriod" startAt="3"/>
            </a:pPr>
            <a:endParaRPr lang="ar-SA" sz="3200" b="1"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195859"/>
      </p:ext>
    </p:extLst>
  </p:cSld>
  <p:clrMapOvr>
    <a:masterClrMapping/>
  </p:clrMapOvr>
  <p:transition spd="slow">
    <p:comb/>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a:t>
            </a:r>
            <a:r>
              <a:rPr lang="en-US" b="1" kern="100" dirty="0">
                <a:solidFill>
                  <a:srgbClr val="0070C0"/>
                </a:solidFill>
                <a:latin typeface="Calibri" panose="020F0502020204030204" pitchFamily="34" charset="0"/>
                <a:cs typeface="Times New Roman" panose="02020603050405020304" pitchFamily="18" charset="0"/>
              </a:rPr>
              <a:t>-</a:t>
            </a:r>
            <a:r>
              <a:rPr lang="ar-EG" b="1" kern="100" dirty="0">
                <a:solidFill>
                  <a:srgbClr val="0070C0"/>
                </a:solidFill>
                <a:latin typeface="Calibri" panose="020F0502020204030204" pitchFamily="34" charset="0"/>
                <a:cs typeface="Times New Roman" panose="02020603050405020304" pitchFamily="18" charset="0"/>
              </a:rPr>
              <a:t> </a:t>
            </a:r>
            <a:r>
              <a:rPr lang="ar-SA" b="1" kern="100" dirty="0">
                <a:solidFill>
                  <a:srgbClr val="0070C0"/>
                </a:solidFill>
                <a:latin typeface="Calibri" panose="020F0502020204030204" pitchFamily="34" charset="0"/>
                <a:cs typeface="Times New Roman" panose="02020603050405020304" pitchFamily="18" charset="0"/>
              </a:rPr>
              <a:t>البعد الثقافي والمعرفي: </a:t>
            </a:r>
          </a:p>
          <a:p>
            <a:pPr algn="r" rtl="1">
              <a:buFont typeface="Arial" panose="020B0604020202020204" pitchFamily="34" charset="0"/>
              <a:buNone/>
            </a:pPr>
            <a:r>
              <a:rPr lang="ar-SA" sz="3200" b="1" dirty="0"/>
              <a:t>ويقصد به ما لدى الفرد من معارف سابقة ومعلومات عن موضوع معين تجعله يدرك موضوع</a:t>
            </a:r>
            <a:r>
              <a:rPr lang="ar-EG" sz="3200" b="1" dirty="0"/>
              <a:t>ً</a:t>
            </a:r>
            <a:r>
              <a:rPr lang="ar-SA" sz="3200" b="1" dirty="0"/>
              <a:t>ا معين</a:t>
            </a:r>
            <a:r>
              <a:rPr lang="ar-EG" sz="3200" b="1" dirty="0"/>
              <a:t>ً</a:t>
            </a:r>
            <a:r>
              <a:rPr lang="ar-SA" sz="3200" b="1" dirty="0"/>
              <a:t>ا ويفهمه.</a:t>
            </a:r>
          </a:p>
          <a:p>
            <a:pPr algn="r" rtl="1">
              <a:buFont typeface="Wingdings" pitchFamily="2" charset="2"/>
              <a:buChar char="ü"/>
            </a:pPr>
            <a:r>
              <a:rPr lang="ar-SA" sz="3200" b="1" dirty="0"/>
              <a:t>التعرف على ثقافة الآخرين (لغتهم ،أسلوب حياتهم ،القيم والمعتقدات،</a:t>
            </a:r>
            <a:r>
              <a:rPr lang="ar-EG" sz="3200" b="1" dirty="0"/>
              <a:t> </a:t>
            </a:r>
            <a:r>
              <a:rPr lang="ar-SA" sz="3200" b="1" dirty="0"/>
              <a:t>العادات والتقاليد) تساعد على التنبؤ بردود أفعالهم .</a:t>
            </a:r>
          </a:p>
          <a:p>
            <a:pPr algn="r" rtl="1">
              <a:buFont typeface="Arial" panose="020B0604020202020204" pitchFamily="34" charset="0"/>
              <a:buNone/>
            </a:pPr>
            <a:endParaRPr lang="ar-SA" sz="700" b="1" dirty="0"/>
          </a:p>
          <a:p>
            <a:pPr marL="0" algn="just" rtl="1">
              <a:lnSpc>
                <a:spcPct val="150000"/>
              </a:lnSpc>
              <a:buFont typeface="Arial" panose="020B0604020202020204" pitchFamily="34" charset="0"/>
              <a:buNone/>
            </a:pPr>
            <a:r>
              <a:rPr lang="ar-SA" b="1" kern="100" dirty="0">
                <a:solidFill>
                  <a:srgbClr val="0070C0"/>
                </a:solidFill>
                <a:latin typeface="Calibri" panose="020F0502020204030204" pitchFamily="34" charset="0"/>
                <a:cs typeface="Times New Roman" panose="02020603050405020304" pitchFamily="18" charset="0"/>
              </a:rPr>
              <a:t>العوامل المؤثرة على دقة الصورة المتكونة:</a:t>
            </a:r>
          </a:p>
          <a:p>
            <a:pPr algn="r" rtl="1">
              <a:buFont typeface="Arial" panose="020B0604020202020204" pitchFamily="34" charset="0"/>
              <a:buNone/>
            </a:pPr>
            <a:r>
              <a:rPr lang="ar-SA" sz="3200" b="1" dirty="0"/>
              <a:t>1.كلما زادت معرفتنا بثقافة الفرد كلما أسهم في دقة الصورة المتكونة عنه</a:t>
            </a:r>
          </a:p>
          <a:p>
            <a:pPr algn="r" rtl="1">
              <a:buFont typeface="Arial" panose="020B0604020202020204" pitchFamily="34" charset="0"/>
              <a:buNone/>
            </a:pPr>
            <a:r>
              <a:rPr lang="ar-SA" sz="3200" b="1" dirty="0"/>
              <a:t>2.إن عدم معرفتنا بثقافة الفرد يؤدي </a:t>
            </a:r>
            <a:r>
              <a:rPr lang="ar-EG" sz="3200" b="1" dirty="0"/>
              <a:t>إ</a:t>
            </a:r>
            <a:r>
              <a:rPr lang="ar-SA" sz="3200" b="1" dirty="0" err="1"/>
              <a:t>لى</a:t>
            </a:r>
            <a:r>
              <a:rPr lang="ar-SA" sz="3200" b="1" dirty="0"/>
              <a:t> عدم دقة الصورة .</a:t>
            </a:r>
          </a:p>
        </p:txBody>
      </p:sp>
    </p:spTree>
    <p:extLst>
      <p:ext uri="{BB962C8B-B14F-4D97-AF65-F5344CB8AC3E}">
        <p14:creationId xmlns:p14="http://schemas.microsoft.com/office/powerpoint/2010/main" val="771524134"/>
      </p:ext>
    </p:extLst>
  </p:cSld>
  <p:clrMapOvr>
    <a:masterClrMapping/>
  </p:clrMapOvr>
  <p:transition spd="slow">
    <p:comb/>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8975"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2</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النفسي أو الوجداني:</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وهو يرتبط بالمشاعر مثل مدى رضا الفرد عن موضوع معين أو كراهيته له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النفسي يتحدد في ضوء السمات المدركة سواء بالرفض أو القبول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يتدرج البعد النفسي في الشدة بين الإيجابية والسلبية </a:t>
            </a:r>
          </a:p>
        </p:txBody>
      </p:sp>
    </p:spTree>
    <p:extLst>
      <p:ext uri="{BB962C8B-B14F-4D97-AF65-F5344CB8AC3E}">
        <p14:creationId xmlns:p14="http://schemas.microsoft.com/office/powerpoint/2010/main" val="3375479684"/>
      </p:ext>
    </p:extLst>
  </p:cSld>
  <p:clrMapOvr>
    <a:masterClrMapping/>
  </p:clrMapOvr>
  <p:transition spd="slow">
    <p:comb/>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000099" y="934738"/>
            <a:ext cx="863336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الاجتماعي: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ينتمي الفرد عادة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أكثر من جماعة من جماعات المجتمع مثل (الأسرة، الأقارب، الزملاء، الأصدقاء)..</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كلما حدث تغير اجتماعي كلما أدى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تعديل أو تغيير الصورة الذهنية السائدة في هذا المجتمع </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الاجتماعي يؤثر على استجابات الأفراد لموضوعات اجتماعية معينة مثل الهجرة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دولة أجنبية ..</a:t>
            </a:r>
          </a:p>
        </p:txBody>
      </p:sp>
    </p:spTree>
    <p:extLst>
      <p:ext uri="{BB962C8B-B14F-4D97-AF65-F5344CB8AC3E}">
        <p14:creationId xmlns:p14="http://schemas.microsoft.com/office/powerpoint/2010/main" val="1900282048"/>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229830"/>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263290"/>
      </p:ext>
    </p:extLst>
  </p:cSld>
  <p:clrMapOvr>
    <a:masterClrMapping/>
  </p:clrMapOvr>
  <p:transition spd="slow">
    <p:comb/>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144570"/>
      </p:ext>
    </p:extLst>
  </p:cSld>
  <p:clrMapOvr>
    <a:masterClrMapping/>
  </p:clrMapOvr>
  <p:transition spd="slow">
    <p:comb/>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1956629392"/>
      </p:ext>
    </p:extLst>
  </p:cSld>
  <p:clrMapOvr>
    <a:masterClrMapping/>
  </p:clrMapOvr>
  <p:transition spd="slow">
    <p:comb/>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فإن تقسيم السوق المستهدف الخاص بك يمكّنك من التسويق الفعّال، وذلك من خلال توفير خدمة العملاء المناسبة، وإرسال المحتوى المناسب لفئة الجمهور 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العملاء يتجاوبون بطرق مختلفة وفقًا لفئتهم العمرية 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فسلوك العائلات ذات الدخل المتوسط أو الميسور يهدف دائمًا للحصول على أفضل نتيجة بالتوازي مع توفير الأموال. وبالتالي، تلفت انتباههم الإعلانات التي تعدهم بهذا. وذلك، على عكس العائلات الأعلى دخلًا، فقد يميلون أكثر للإعلانات التي تشدّد على الرفاهية والتفرّد.</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عادات سكان الريف والحضر مثلًا، حيث تؤثّر المجتمعات على رغباتنا وتفضيلاتنا الشرائية 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من هم عملاؤك، يمكنك أن تقوم بجولة سريعة على منشوراتك أو منشورات منافسيك وتتفقّد حسابات المتابعين والمعلّقين والمتفاعلين بشكل عام. ومع تحليل ودراسة سريعة ستتمكن من وضع تصوّرات لأنماطهم وطبائعهم المختلفة.</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a:latin typeface="Calibri" panose="020F0502020204030204" pitchFamily="34" charset="0"/>
                <a:cs typeface="Times New Roman" panose="02020603050405020304" pitchFamily="18" charset="0"/>
              </a:rPr>
              <a:t>ولكن في بعض الأحوال، قد لا يتواجد عملاؤك المستهدفون على منصات التواصل الاجتماعي بالأساس.  وحتى أولئك العملاء الذين اشتروا منك مرةً واحدة فقط ولم يعاودوها، هم أيضًا من فئتك المستهدفة. يهمّك أن تعرف بالضبط أين يتواجدون، وكيف تعثر عليهم.</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من المستحيل إجراء مسح لجميع السكان بسبب مخاوف لوجستية وقيود الميزانية والقيود الزمنية. يعد تقسيم السكان بالكامل إلى أجزاء أصغر واستخلاص الاستنتاجات منها الطريقة الأكثر علمية للبحث عن عدد كبير من السكان.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a:t>
            </a:r>
            <a:r>
              <a:rPr lang="ar-EG" b="1" kern="100" dirty="0">
                <a:solidFill>
                  <a:srgbClr val="FF0000"/>
                </a:solidFill>
                <a:latin typeface="Calibri" panose="020F0502020204030204" pitchFamily="34" charset="0"/>
                <a:cs typeface="Times New Roman" panose="02020603050405020304" pitchFamily="18" charset="0"/>
              </a:rPr>
              <a:t>حدد هدف </a:t>
            </a:r>
            <a:r>
              <a:rPr lang="ar-EG" b="1" kern="100" dirty="0">
                <a:solidFill>
                  <a:srgbClr val="0070C0"/>
                </a:solidFill>
                <a:latin typeface="Calibri" panose="020F0502020204030204" pitchFamily="34" charset="0"/>
                <a:cs typeface="Times New Roman" panose="02020603050405020304" pitchFamily="18" charset="0"/>
              </a:rPr>
              <a:t>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هو طريقة للحصول على معلومات عن الأشخاص الذين يشكلون الجمهور المستهدف لفهم رغباتهم واحتياجاتهم وقيمهم ومواقفهم بشكل أفضل.</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النوع والعمر والعرق والحالة الاجتماعية والاقتصادية....إلخ.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الإعلام والتسويق الرقمي، يشير هذا إلى حجم الجمهور المستهدف، وموقفهم تجاه منتجك / شركتك، ومعرفتهم السابقة،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0142414"/>
      </p:ext>
    </p:extLst>
  </p:cSld>
  <p:clrMapOvr>
    <a:masterClrMapping/>
  </p:clrMapOvr>
  <p:transition spd="slow">
    <p:comb/>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 فن ومهارة وموهبة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a:t>
            </a:r>
            <a:r>
              <a:rPr lang="ar-EG" altLang="en-US" b="1" dirty="0">
                <a:solidFill>
                  <a:srgbClr val="FF0000"/>
                </a:solidFill>
              </a:rPr>
              <a:t>مهارة التحدث من المهارات الضرورية في الاتصال اليومي </a:t>
            </a:r>
            <a:r>
              <a:rPr lang="ar-EG" altLang="en-US" b="1" dirty="0"/>
              <a:t>وتتأكد أهميتها من خلال المؤشرات التي يرسلها الجمهور للمتحدث فتؤثر على عملية الاتصال إيجاباً أو سلباً وهذه ا</a:t>
            </a:r>
            <a:r>
              <a:rPr lang="ar-EG" altLang="en-US" b="1" dirty="0">
                <a:solidFill>
                  <a:srgbClr val="FF0000"/>
                </a:solidFill>
              </a:rPr>
              <a:t>لمؤشرات</a:t>
            </a:r>
            <a:r>
              <a:rPr lang="ar-EG" altLang="en-US" b="1" dirty="0"/>
              <a:t>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
        <p:nvSpPr>
          <p:cNvPr id="7" name="TextBox 6">
            <a:extLst>
              <a:ext uri="{FF2B5EF4-FFF2-40B4-BE49-F238E27FC236}">
                <a16:creationId xmlns:a16="http://schemas.microsoft.com/office/drawing/2014/main" id="{95CE63A9-943E-D249-FC2B-562B36C530A8}"/>
              </a:ext>
            </a:extLst>
          </p:cNvPr>
          <p:cNvSpPr txBox="1"/>
          <p:nvPr/>
        </p:nvSpPr>
        <p:spPr>
          <a:xfrm>
            <a:off x="1305434" y="863059"/>
            <a:ext cx="6662056" cy="586699"/>
          </a:xfrm>
          <a:prstGeom prst="rect">
            <a:avLst/>
          </a:prstGeom>
          <a:noFill/>
        </p:spPr>
        <p:txBody>
          <a:bodyPr wrap="square">
            <a:spAutoFit/>
          </a:bodyPr>
          <a:lstStyle/>
          <a:p>
            <a:pPr marL="0" indent="0" algn="just" rtl="1" eaLnBrk="1" hangingPunct="1">
              <a:lnSpc>
                <a:spcPct val="150000"/>
              </a:lnSpc>
              <a:buNone/>
            </a:pPr>
            <a:r>
              <a:rPr lang="ar-EG" altLang="en-US" sz="2400" b="1" dirty="0">
                <a:solidFill>
                  <a:srgbClr val="0070C0"/>
                </a:solidFill>
              </a:rPr>
              <a:t>مؤشر تفاعل الجمهور مع المتحدث</a:t>
            </a:r>
            <a:endParaRPr lang="en-US" altLang="en-US" sz="1000" b="1" dirty="0">
              <a:solidFill>
                <a:srgbClr val="0070C0"/>
              </a:solidFill>
            </a:endParaRPr>
          </a:p>
        </p:txBody>
      </p:sp>
    </p:spTree>
    <p:extLst>
      <p:ext uri="{BB962C8B-B14F-4D97-AF65-F5344CB8AC3E}">
        <p14:creationId xmlns:p14="http://schemas.microsoft.com/office/powerpoint/2010/main" val="3882677591"/>
      </p:ext>
    </p:extLst>
  </p:cSld>
  <p:clrMapOvr>
    <a:masterClrMapping/>
  </p:clrMapOvr>
  <p:transition spd="slow">
    <p:comb/>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BE0C2BE5-2C71-34FB-096F-DEC7384B174E}"/>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40027164"/>
      </p:ext>
    </p:extLst>
  </p:cSld>
  <p:clrMapOvr>
    <a:masterClrMapping/>
  </p:clrMapOvr>
  <p:transition spd="slow">
    <p:comb/>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
        <p:nvSpPr>
          <p:cNvPr id="6" name="TextBox 5">
            <a:extLst>
              <a:ext uri="{FF2B5EF4-FFF2-40B4-BE49-F238E27FC236}">
                <a16:creationId xmlns:a16="http://schemas.microsoft.com/office/drawing/2014/main" id="{DBFF1A95-FC76-7370-FF19-2481552C7FF9}"/>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2963695421"/>
      </p:ext>
    </p:extLst>
  </p:cSld>
  <p:clrMapOvr>
    <a:masterClrMapping/>
  </p:clrMapOvr>
  <p:transition spd="slow">
    <p:comb/>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79F5A0EE-F825-7153-4F4E-3271B63DCDDE}"/>
              </a:ext>
            </a:extLst>
          </p:cNvPr>
          <p:cNvSpPr txBox="1"/>
          <p:nvPr/>
        </p:nvSpPr>
        <p:spPr>
          <a:xfrm>
            <a:off x="584307" y="714351"/>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1443524286"/>
      </p:ext>
    </p:extLst>
  </p:cSld>
  <p:clrMapOvr>
    <a:masterClrMapping/>
  </p:clrMapOvr>
  <p:transition spd="slow">
    <p:comb/>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a:t>
            </a:r>
            <a:r>
              <a:rPr lang="ar-EG" altLang="en-US" b="1" dirty="0">
                <a:solidFill>
                  <a:srgbClr val="FF0000"/>
                </a:solidFill>
              </a:rPr>
              <a:t>مهارة الإلقاء </a:t>
            </a:r>
            <a:r>
              <a:rPr lang="ar-EG" altLang="en-US" b="1" dirty="0"/>
              <a:t>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26DDDEF2-678B-1C7A-D4A8-AECD7ED403F7}"/>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734410898"/>
      </p:ext>
    </p:extLst>
  </p:cSld>
  <p:clrMapOvr>
    <a:masterClrMapping/>
  </p:clrMapOvr>
  <p:transition spd="slow">
    <p:comb/>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06D6DCD7-BF0B-D724-B94E-048394D40469}"/>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57572193"/>
      </p:ext>
    </p:extLst>
  </p:cSld>
  <p:clrMapOvr>
    <a:masterClrMapping/>
  </p:clrMapOvr>
  <p:transition spd="slow">
    <p:comb/>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339095"/>
      </p:ext>
    </p:extLst>
  </p:cSld>
  <p:clrMapOvr>
    <a:masterClrMapping/>
  </p:clrMapOvr>
  <p:transition spd="slow">
    <p:comb/>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1795891645"/>
      </p:ext>
    </p:extLst>
  </p:cSld>
  <p:clrMapOvr>
    <a:masterClrMapping/>
  </p:clrMapOvr>
  <p:transition spd="slow">
    <p:comb/>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عملية التواصل بين طرفين أو أكثر ويتم من خلالها تبادل الآراء والأفكار ووجهات النظر حول موضوع معين 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النقاش شكلاً أكثر عمقاً من الحوار، حيث يرتبط النقاش غالباً باتخاذ قرار أو موقف.</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180553"/>
      </p:ext>
    </p:extLst>
  </p:cSld>
  <p:clrMapOvr>
    <a:masterClrMapping/>
  </p:clrMapOvr>
  <p:transition spd="slow">
    <p:comb/>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السلطة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جمع المعلومات 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يحدد نقطة القبول من وجهة نظره، ويحاول كل طرف تحديد ما يسمى بمجال الاتفاق 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a:t>
            </a:r>
            <a:r>
              <a:rPr lang="ar-EG" altLang="en-US" sz="3100" b="1"/>
              <a:t>وكن دبلوماسيًا </a:t>
            </a:r>
            <a:r>
              <a:rPr lang="ar-EG" altLang="en-US" sz="3100" b="1" dirty="0"/>
              <a:t>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مقنعًا ومؤثرًا في الآخرين فإنه يجب بناء ثقتك في نفسك في البداية وحتى تكون كلماتك لها الوقع الذي تريده على من تخاطبهم. </a:t>
            </a:r>
          </a:p>
          <a:p>
            <a:pPr algn="just" rtl="1">
              <a:lnSpc>
                <a:spcPct val="150000"/>
              </a:lnSpc>
            </a:pPr>
            <a:r>
              <a:rPr lang="ar-EG" altLang="en-US" sz="3100" b="1" dirty="0"/>
              <a:t>إذ تعتبر الثقة بالنفس من أبرز عناصر المعنويات والإرادة ومن عوامل الانتصار وتأخذ الثقة بالنفس موقعها المتميز في بناء وصقل الشخصية باعتبارها عنصرًا رئيسيًا في رفع الروح المعنوية والإرادة 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وللروح المعنوية قواعد وعوامل ونتائج ومظاهر على الفرد تجعله يعبر عن نفسه من خلالها. </a:t>
            </a:r>
          </a:p>
          <a:p>
            <a:pPr algn="just" rtl="1">
              <a:lnSpc>
                <a:spcPct val="150000"/>
              </a:lnSpc>
            </a:pPr>
            <a:r>
              <a:rPr lang="ar-EG" altLang="en-US" sz="3100" b="1" dirty="0"/>
              <a:t>ونجد أن قواعد المعنويات هي العقيدة والقيادة والإرادة والتدريب،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t>القدرة النفسية: وتتشكل من خلال اكتساب المهارات النفسية المختلفة بما فيها تقوية عناصر الشخصية وصفاتها الإيجابية وكذلك اكتساب العادات النفسية </a:t>
            </a:r>
            <a:r>
              <a:rPr lang="ar-EG" altLang="en-US" sz="3100" b="1"/>
              <a:t>السليمة مثل تقبل </a:t>
            </a:r>
            <a:r>
              <a:rPr lang="ar-EG" altLang="en-US" sz="3100" b="1" dirty="0"/>
              <a:t>الآخرين ومحبتهم والمبادرة الإيجابية تجاه الآخرين،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درجة المعرفة ومستوى التثقيف والتعليم والتدريب 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درجة الاعتقاد في المبادئ والقيم المختلفة والثقة بالهدف 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786159"/>
      </p:ext>
    </p:extLst>
  </p:cSld>
  <p:clrMapOvr>
    <a:masterClrMapping/>
  </p:clrMapOvr>
  <p:transition spd="slow">
    <p:comb/>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40539055"/>
      </p:ext>
    </p:extLst>
  </p:cSld>
  <p:clrMapOvr>
    <a:masterClrMapping/>
  </p:clrMapOvr>
  <p:transition spd="slow">
    <p:comb/>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الإدراك، التأثير، الاستجابة.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يكون مباشرة وفوريًا، ويشعر به الفرد بمجرد استقباله للرسالة.</a:t>
            </a:r>
          </a:p>
          <a:p>
            <a:pPr algn="just" rtl="1">
              <a:lnSpc>
                <a:spcPts val="4000"/>
              </a:lnSpc>
            </a:pPr>
            <a:r>
              <a:rPr lang="ar-EG" altLang="en-US" b="1" dirty="0"/>
              <a:t>ولكن يعاب عليه أنه تأثير وقتي يزول بزوال المؤثر، وقد يكون التأثير مستمرًا ولاحقًا؛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الرسالة هنا تستهدف التأثير في اتجاهات المستهلكين المرتقبين تجاه سلعة أو خدمة معينة، وزيادة رغبتهم في الحصول عليها،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وهي تعني إلى أي حد أثَّر الإعلان في سلوك المستقبلين،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زيادة المبيعات، وهذا يعني رد الفعل المنتظر 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خصائص الفرد مجموعة من الخصائص البيولوجية الموروثة، ومجموعة أخرى من العوامل البيولوجية جزئيًّا والمكتسبة جزئيًّا كالحالات والظروف الانفعالية، ومجموعة من العوامل المكتسبة التي تم تعلمها لتنظيم التركيب الإدراكي للفرد، ومن بين هذه الأنواع الثلاثة لا بد أن ترتكز استراتيجيات الإقناع إما على عوامل عاطفية أو على عوامل إدراكية، إذ من الواضح استحالة تعديل عامل بيولوجي موروث لكن من الممكن استخدام رسائل الاتصال لإثارة حالة انفعالية كالغضب والخوف،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الاستراتيجية الثقافية الاجتماعية فتقوم على فكرة مفادها أن الثقافة تؤدي وظيفة حيوية في تشكيل السلوك،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فالثقافة تحمل في طياتها الأشكال السلوكية والقوالب الفكرية التي يطبع عليها الفرد.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الضوابط الفردية. </a:t>
            </a:r>
          </a:p>
          <a:p>
            <a:pPr algn="just" rtl="1">
              <a:lnSpc>
                <a:spcPts val="4000"/>
              </a:lnSpc>
            </a:pPr>
            <a:r>
              <a:rPr lang="ar-EG" altLang="en-US" b="1" dirty="0"/>
              <a:t>وقد يجبر الفرد في بعض الأحيان على القيام ببعض السلوكيات ضمن جماعة اجتماعية معينة دون أن يكون مقتنعًا بذلك،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استراتيجية إنشاء المعاني فتمثل نهجًا ثالثًا للإقناع يكفل التأثير في المعاني أو بناء الصور الذهنية، وتستخدم وسائل الإعلام في إنشاء ودعم الصور الذهنية من خلال مصادر غير محدودة للمعلومات المتنافسة والتي تصوغ أو تعدل المعاني لدى الأفراد.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إنشاء جديد للمعاني أو استبدال المعاني بأخرى أو تثبيت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أربعة عناصر أساسية للتسويق الإقناعي 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ترتيب الحوار، أو كيفية تقديم المعلومات للمستهلك. والهدف من ذلك هو تحريك العميل على طول "منحنى الاندفاع" الخاص به، وتشجيع دافع العميل في البداية.</a:t>
            </a:r>
          </a:p>
          <a:p>
            <a:pPr algn="just" rtl="1">
              <a:lnSpc>
                <a:spcPts val="4000"/>
              </a:lnSpc>
            </a:pPr>
            <a:r>
              <a:rPr lang="ar-EG" altLang="en-US" sz="2400" b="1" dirty="0"/>
              <a:t>فخلال تصميم موقع الإنترنت، فإن الصفحة الأولى 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استخدام إطار سردي لاستدعاء ردود العملاء العاطفية واللاواعية،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استخدام الكلمات والعبارات الصحيحة للعناوين والتعليقات التوضيحية وأوصاف المنتج والنصوص الأخرى. ويقوم التسويق الإقناعي على اختبار أنواع مختلفة من كتابة الإعلانات، من أجل تحديد الصيغة التي من المرجح أن تنتج المشاعر أو الإجابة التي يبحث الأفراد عنها. 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أهم عنصر في التسويق الإقناعي،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t>فيعرض المسوقون الإعلانات أو تصميم المنتج للعملاء وتتبع ردود أفعالهم ونشاط عقولهم 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وتكشف البحوث النفسية عن معلومات حول العوامل المتنوعة التي تسهم في القرار وأن ما يقرب من 90 % من القرارات تحدث في اللاوعي،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علم نفس المستهلك أصبح يلعب دورًا أساسيًّا في أي حملة تسويقية إقناعية للمؤسسة سواء عبر منصات الإعلام التقليدي أو الإعلام الجديد وفي مقدمته شبكات التواصل الاجتماعي، حيث يجعل المؤسسة أو العلامة التجارية قادرة على جذب انتباه الجمهور المستهدف والتأثير على قراراته وتحفيزه للقيام بسلوك معين.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34554"/>
      </p:ext>
    </p:extLst>
  </p:cSld>
  <p:clrMapOvr>
    <a:masterClrMapping/>
  </p:clrMapOvr>
  <p:transition spd="slow">
    <p:comb/>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081049764"/>
      </p:ext>
    </p:extLst>
  </p:cSld>
  <p:clrMapOvr>
    <a:masterClrMapping/>
  </p:clrMapOvr>
  <p:transition spd="slow">
    <p:comb/>
  </p:transition>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788116414"/>
      </p:ext>
    </p:extLst>
  </p:cSld>
  <p:clrMapOvr>
    <a:masterClrMapping/>
  </p:clrMapOvr>
  <p:transition spd="slow">
    <p:comb/>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3920</TotalTime>
  <Words>16364</Words>
  <Application>Microsoft Office PowerPoint</Application>
  <PresentationFormat>Widescreen</PresentationFormat>
  <Paragraphs>2109</Paragraphs>
  <Slides>258</Slides>
  <Notes>53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258</vt:i4>
      </vt:variant>
    </vt:vector>
  </HeadingPairs>
  <TitlesOfParts>
    <vt:vector size="271" baseType="lpstr">
      <vt:lpstr>Arial</vt:lpstr>
      <vt:lpstr>Calibri</vt:lpstr>
      <vt:lpstr>Calibri Light</vt:lpstr>
      <vt:lpstr>Courier New</vt:lpstr>
      <vt:lpstr>Monotype Koufi</vt:lpstr>
      <vt:lpstr>Roboto Light</vt:lpstr>
      <vt:lpstr>Symbol</vt:lpstr>
      <vt:lpstr>Tajawal ExtraBold</vt:lpstr>
      <vt:lpstr>Tajawal Medium</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104</cp:revision>
  <dcterms:created xsi:type="dcterms:W3CDTF">2023-04-29T09:08:23Z</dcterms:created>
  <dcterms:modified xsi:type="dcterms:W3CDTF">2024-12-15T14:23:24Z</dcterms:modified>
</cp:coreProperties>
</file>