
<file path=[Content_Types].xml><?xml version="1.0" encoding="utf-8"?>
<Types xmlns="http://schemas.openxmlformats.org/package/2006/content-types">
  <Default Extension="jpeg" ContentType="image/jpeg"/>
  <Default Extension="mp4" ContentType="video/mp4"/>
  <Default Extension="png" ContentType="image/png"/>
  <Default Extension="rels" ContentType="application/vnd.openxmlformats-package.relationships+xml"/>
  <Default Extension="wdp" ContentType="image/vnd.ms-photo"/>
  <Default Extension="wmf" ContentType="image/x-wmf"/>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4"/>
    <p:sldMasterId id="2147483728" r:id="rId5"/>
  </p:sldMasterIdLst>
  <p:notesMasterIdLst>
    <p:notesMasterId r:id="rId66"/>
  </p:notesMasterIdLst>
  <p:handoutMasterIdLst>
    <p:handoutMasterId r:id="rId67"/>
  </p:handoutMasterIdLst>
  <p:sldIdLst>
    <p:sldId id="367" r:id="rId6"/>
    <p:sldId id="258" r:id="rId7"/>
    <p:sldId id="345" r:id="rId8"/>
    <p:sldId id="343" r:id="rId9"/>
    <p:sldId id="366" r:id="rId10"/>
    <p:sldId id="346" r:id="rId11"/>
    <p:sldId id="263" r:id="rId12"/>
    <p:sldId id="264" r:id="rId13"/>
    <p:sldId id="265" r:id="rId14"/>
    <p:sldId id="266" r:id="rId15"/>
    <p:sldId id="268" r:id="rId16"/>
    <p:sldId id="269" r:id="rId17"/>
    <p:sldId id="309" r:id="rId18"/>
    <p:sldId id="310" r:id="rId19"/>
    <p:sldId id="271" r:id="rId20"/>
    <p:sldId id="315" r:id="rId21"/>
    <p:sldId id="325" r:id="rId22"/>
    <p:sldId id="316" r:id="rId23"/>
    <p:sldId id="329" r:id="rId24"/>
    <p:sldId id="317" r:id="rId25"/>
    <p:sldId id="290" r:id="rId26"/>
    <p:sldId id="291" r:id="rId27"/>
    <p:sldId id="292" r:id="rId28"/>
    <p:sldId id="280" r:id="rId29"/>
    <p:sldId id="330" r:id="rId30"/>
    <p:sldId id="281" r:id="rId31"/>
    <p:sldId id="282" r:id="rId32"/>
    <p:sldId id="283" r:id="rId33"/>
    <p:sldId id="331" r:id="rId34"/>
    <p:sldId id="285" r:id="rId35"/>
    <p:sldId id="297" r:id="rId36"/>
    <p:sldId id="332" r:id="rId37"/>
    <p:sldId id="340" r:id="rId38"/>
    <p:sldId id="333" r:id="rId39"/>
    <p:sldId id="334" r:id="rId40"/>
    <p:sldId id="338" r:id="rId41"/>
    <p:sldId id="335" r:id="rId42"/>
    <p:sldId id="336" r:id="rId43"/>
    <p:sldId id="339" r:id="rId44"/>
    <p:sldId id="337" r:id="rId45"/>
    <p:sldId id="348" r:id="rId46"/>
    <p:sldId id="347" r:id="rId47"/>
    <p:sldId id="349" r:id="rId48"/>
    <p:sldId id="352" r:id="rId49"/>
    <p:sldId id="353" r:id="rId50"/>
    <p:sldId id="354" r:id="rId51"/>
    <p:sldId id="355" r:id="rId52"/>
    <p:sldId id="364" r:id="rId53"/>
    <p:sldId id="360" r:id="rId54"/>
    <p:sldId id="361" r:id="rId55"/>
    <p:sldId id="362" r:id="rId56"/>
    <p:sldId id="363" r:id="rId57"/>
    <p:sldId id="318" r:id="rId58"/>
    <p:sldId id="319" r:id="rId59"/>
    <p:sldId id="320" r:id="rId60"/>
    <p:sldId id="321" r:id="rId61"/>
    <p:sldId id="322" r:id="rId62"/>
    <p:sldId id="342" r:id="rId63"/>
    <p:sldId id="365" r:id="rId64"/>
    <p:sldId id="323" r:id="rId6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20"/>
    <p:restoredTop sz="95209" autoAdjust="0"/>
  </p:normalViewPr>
  <p:slideViewPr>
    <p:cSldViewPr snapToGrid="0">
      <p:cViewPr varScale="1">
        <p:scale>
          <a:sx n="112" d="100"/>
          <a:sy n="112" d="100"/>
        </p:scale>
        <p:origin x="516" y="96"/>
      </p:cViewPr>
      <p:guideLst>
        <p:guide orient="horz" pos="2160"/>
        <p:guide pos="3840"/>
      </p:guideLst>
    </p:cSldViewPr>
  </p:slideViewPr>
  <p:notesTextViewPr>
    <p:cViewPr>
      <p:scale>
        <a:sx n="1" d="1"/>
        <a:sy n="1" d="1"/>
      </p:scale>
      <p:origin x="0" y="0"/>
    </p:cViewPr>
  </p:notesTextViewPr>
  <p:notesViewPr>
    <p:cSldViewPr snapToGrid="0">
      <p:cViewPr varScale="1">
        <p:scale>
          <a:sx n="56" d="100"/>
          <a:sy n="56" d="100"/>
        </p:scale>
        <p:origin x="2856" y="72"/>
      </p:cViewPr>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1.xml"/><Relationship Id="rId21" Type="http://schemas.openxmlformats.org/officeDocument/2006/relationships/slide" Target="slides/slide16.xml"/><Relationship Id="rId42" Type="http://schemas.openxmlformats.org/officeDocument/2006/relationships/slide" Target="slides/slide37.xml"/><Relationship Id="rId47" Type="http://schemas.openxmlformats.org/officeDocument/2006/relationships/slide" Target="slides/slide42.xml"/><Relationship Id="rId63" Type="http://schemas.openxmlformats.org/officeDocument/2006/relationships/slide" Target="slides/slide58.xml"/><Relationship Id="rId68" Type="http://schemas.openxmlformats.org/officeDocument/2006/relationships/presProps" Target="presProps.xml"/><Relationship Id="rId7" Type="http://schemas.openxmlformats.org/officeDocument/2006/relationships/slide" Target="slides/slide2.xml"/><Relationship Id="rId71"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slide" Target="slides/slide48.xml"/><Relationship Id="rId58" Type="http://schemas.openxmlformats.org/officeDocument/2006/relationships/slide" Target="slides/slide53.xml"/><Relationship Id="rId66" Type="http://schemas.openxmlformats.org/officeDocument/2006/relationships/notesMaster" Target="notesMasters/notesMaster1.xml"/><Relationship Id="rId5" Type="http://schemas.openxmlformats.org/officeDocument/2006/relationships/slideMaster" Target="slideMasters/slideMaster2.xml"/><Relationship Id="rId61" Type="http://schemas.openxmlformats.org/officeDocument/2006/relationships/slide" Target="slides/slide56.xml"/><Relationship Id="rId19" Type="http://schemas.openxmlformats.org/officeDocument/2006/relationships/slide" Target="slides/slide1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openxmlformats.org/officeDocument/2006/relationships/slide" Target="slides/slide51.xml"/><Relationship Id="rId64" Type="http://schemas.openxmlformats.org/officeDocument/2006/relationships/slide" Target="slides/slide59.xml"/><Relationship Id="rId69" Type="http://schemas.openxmlformats.org/officeDocument/2006/relationships/viewProps" Target="viewProps.xml"/><Relationship Id="rId8" Type="http://schemas.openxmlformats.org/officeDocument/2006/relationships/slide" Target="slides/slide3.xml"/><Relationship Id="rId51" Type="http://schemas.openxmlformats.org/officeDocument/2006/relationships/slide" Target="slides/slide46.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59" Type="http://schemas.openxmlformats.org/officeDocument/2006/relationships/slide" Target="slides/slide54.xml"/><Relationship Id="rId67" Type="http://schemas.openxmlformats.org/officeDocument/2006/relationships/handoutMaster" Target="handoutMasters/handoutMaster1.xml"/><Relationship Id="rId20" Type="http://schemas.openxmlformats.org/officeDocument/2006/relationships/slide" Target="slides/slide15.xml"/><Relationship Id="rId41" Type="http://schemas.openxmlformats.org/officeDocument/2006/relationships/slide" Target="slides/slide36.xml"/><Relationship Id="rId54" Type="http://schemas.openxmlformats.org/officeDocument/2006/relationships/slide" Target="slides/slide49.xml"/><Relationship Id="rId62" Type="http://schemas.openxmlformats.org/officeDocument/2006/relationships/slide" Target="slides/slide57.xml"/><Relationship Id="rId7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57" Type="http://schemas.openxmlformats.org/officeDocument/2006/relationships/slide" Target="slides/slide52.xml"/><Relationship Id="rId10" Type="http://schemas.openxmlformats.org/officeDocument/2006/relationships/slide" Target="slides/slide5.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slide" Target="slides/slide47.xml"/><Relationship Id="rId60" Type="http://schemas.openxmlformats.org/officeDocument/2006/relationships/slide" Target="slides/slide55.xml"/><Relationship Id="rId65" Type="http://schemas.openxmlformats.org/officeDocument/2006/relationships/slide" Target="slides/slide60.xml"/><Relationship Id="rId4" Type="http://schemas.openxmlformats.org/officeDocument/2006/relationships/slideMaster" Target="slideMasters/slideMaster1.xml"/><Relationship Id="rId9" Type="http://schemas.openxmlformats.org/officeDocument/2006/relationships/slide" Target="slides/slide4.xml"/><Relationship Id="rId13" Type="http://schemas.openxmlformats.org/officeDocument/2006/relationships/slide" Target="slides/slide8.xml"/><Relationship Id="rId18" Type="http://schemas.openxmlformats.org/officeDocument/2006/relationships/slide" Target="slides/slide13.xml"/><Relationship Id="rId39" Type="http://schemas.openxmlformats.org/officeDocument/2006/relationships/slide" Target="slides/slide34.xml"/><Relationship Id="rId34" Type="http://schemas.openxmlformats.org/officeDocument/2006/relationships/slide" Target="slides/slide29.xml"/><Relationship Id="rId50" Type="http://schemas.openxmlformats.org/officeDocument/2006/relationships/slide" Target="slides/slide45.xml"/><Relationship Id="rId55" Type="http://schemas.openxmlformats.org/officeDocument/2006/relationships/slide" Target="slides/slide50.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CB906951-D560-4592-A54A-3E3F3E34AFBA}" type="datetimeFigureOut">
              <a:rPr lang="en-US" smtClean="0"/>
              <a:t>5/2/2025</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539CCFF2-9E87-47BA-BB54-AA4786D9755E}" type="slidenum">
              <a:rPr lang="en-US" smtClean="0"/>
              <a:t>‹#›</a:t>
            </a:fld>
            <a:endParaRPr lang="en-US"/>
          </a:p>
        </p:txBody>
      </p:sp>
    </p:spTree>
    <p:extLst>
      <p:ext uri="{BB962C8B-B14F-4D97-AF65-F5344CB8AC3E}">
        <p14:creationId xmlns:p14="http://schemas.microsoft.com/office/powerpoint/2010/main" val="5477715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C8C9439-AF84-4A8B-8340-13DCC62DE04C}" type="datetimeFigureOut">
              <a:rPr lang="en-US" smtClean="0"/>
              <a:t>5/2/2025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36C0AD9-F3EC-49D5-B219-D36EA4F2CDD0}" type="slidenum">
              <a:rPr lang="en-US" smtClean="0"/>
              <a:t>‹#›</a:t>
            </a:fld>
            <a:endParaRPr lang="en-US"/>
          </a:p>
        </p:txBody>
      </p:sp>
    </p:spTree>
    <p:extLst>
      <p:ext uri="{BB962C8B-B14F-4D97-AF65-F5344CB8AC3E}">
        <p14:creationId xmlns:p14="http://schemas.microsoft.com/office/powerpoint/2010/main" val="31894647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574154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36C0AD9-F3EC-49D5-B219-D36EA4F2CDD0}" type="slidenum">
              <a:rPr lang="en-US" smtClean="0"/>
              <a:t>31</a:t>
            </a:fld>
            <a:endParaRPr lang="en-US"/>
          </a:p>
        </p:txBody>
      </p:sp>
    </p:spTree>
    <p:extLst>
      <p:ext uri="{BB962C8B-B14F-4D97-AF65-F5344CB8AC3E}">
        <p14:creationId xmlns:p14="http://schemas.microsoft.com/office/powerpoint/2010/main" val="323803141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r>
              <a:rPr lang="ar-SY"/>
              <a:t>Lecture 1 Introduction to the World of Computers</a:t>
            </a:r>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9758338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r>
              <a:rPr lang="ar-SY"/>
              <a:t>Lecture 1 Introduction to the World of Computers</a:t>
            </a:r>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3334364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r>
              <a:rPr lang="ar-SY"/>
              <a:t>Lecture 1 Introduction to the World of Computers</a:t>
            </a:r>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7120315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r>
              <a:rPr lang="ar-SY"/>
              <a:t>Lecture 1 Introduction to the World of Computers</a:t>
            </a:r>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19001777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r>
              <a:rPr lang="ar-SY"/>
              <a:t>Lecture 1 Introduction to the World of Computers</a:t>
            </a:r>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268240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r>
              <a:rPr lang="ar-SY"/>
              <a:t>Lecture 1 Introduction to the World of Computers</a:t>
            </a:r>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2692954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r>
              <a:rPr lang="ar-SY"/>
              <a:t>Lecture 1 Introduction to the World of Computers</a:t>
            </a:r>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0713568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r>
              <a:rPr lang="ar-SY"/>
              <a:t>Lecture 1 Introduction to the World of Computers</a:t>
            </a:r>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2186792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r>
              <a:rPr lang="ar-SY"/>
              <a:t>Lecture 1 Introduction to the World of Computers</a:t>
            </a:r>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699737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r>
              <a:rPr lang="ar-SY"/>
              <a:t>Lecture 1 Introduction to the World of Computers</a:t>
            </a:r>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8829920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r>
              <a:rPr lang="ar-SY"/>
              <a:t>Lecture 1 Introduction to the World of Computers</a:t>
            </a:r>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781979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46664348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707082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8823341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4427022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0088120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41870023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3596730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r>
              <a:rPr lang="ar-SY"/>
              <a:t>Lecture 1 Introduction to the World of Computers</a:t>
            </a:r>
            <a:endParaRPr lang="en-US" dirty="0"/>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421103037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70647" y="469859"/>
            <a:ext cx="9224681" cy="655264"/>
          </a:xfrm>
        </p:spPr>
        <p:txBody>
          <a:bodyPr/>
          <a:lstStyle/>
          <a:p>
            <a:r>
              <a:rPr lang="en-US" dirty="0"/>
              <a:t>Click to edit Master title style</a:t>
            </a:r>
          </a:p>
        </p:txBody>
      </p:sp>
      <p:sp>
        <p:nvSpPr>
          <p:cNvPr id="3" name="Content Placeholder 2"/>
          <p:cNvSpPr>
            <a:spLocks noGrp="1"/>
          </p:cNvSpPr>
          <p:nvPr>
            <p:ph idx="1"/>
          </p:nvPr>
        </p:nvSpPr>
        <p:spPr/>
        <p:txBody>
          <a:bodyPr/>
          <a:lstStyle>
            <a:lvl1pPr algn="just">
              <a:lnSpc>
                <a:spcPct val="150000"/>
              </a:lnSpc>
              <a:defRPr/>
            </a:lvl1pPr>
            <a:lvl2pPr algn="just">
              <a:lnSpc>
                <a:spcPct val="150000"/>
              </a:lnSpc>
              <a:defRPr/>
            </a:lvl2pPr>
            <a:lvl3pPr algn="just">
              <a:lnSpc>
                <a:spcPct val="150000"/>
              </a:lnSpc>
              <a:defRPr/>
            </a:lvl3pPr>
            <a:lvl4pPr algn="just">
              <a:lnSpc>
                <a:spcPct val="150000"/>
              </a:lnSpc>
              <a:defRPr/>
            </a:lvl4pPr>
            <a:lvl5pPr algn="just">
              <a:lnSpc>
                <a:spcPct val="150000"/>
              </a:lnSpc>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a:extLst>
              <a:ext uri="{FF2B5EF4-FFF2-40B4-BE49-F238E27FC236}">
                <a16:creationId xmlns:a16="http://schemas.microsoft.com/office/drawing/2014/main" id="{C33C2188-4416-448A-93CC-3C79FD914749}"/>
              </a:ext>
            </a:extLst>
          </p:cNvPr>
          <p:cNvSpPr>
            <a:spLocks noGrp="1"/>
          </p:cNvSpPr>
          <p:nvPr>
            <p:ph type="dt" sz="half" idx="10"/>
          </p:nvPr>
        </p:nvSpPr>
        <p:spPr/>
        <p:txBody>
          <a:bodyPr/>
          <a:lstStyle/>
          <a:p>
            <a:r>
              <a:rPr lang="ar-SY"/>
              <a:t>Lecture 1 Introduction to the World of Computers</a:t>
            </a:r>
            <a:endParaRPr lang="en-US" dirty="0"/>
          </a:p>
        </p:txBody>
      </p:sp>
      <p:sp>
        <p:nvSpPr>
          <p:cNvPr id="8" name="Footer Placeholder 7">
            <a:extLst>
              <a:ext uri="{FF2B5EF4-FFF2-40B4-BE49-F238E27FC236}">
                <a16:creationId xmlns:a16="http://schemas.microsoft.com/office/drawing/2014/main" id="{35239E14-9DC3-43DA-8552-CC1630428310}"/>
              </a:ext>
            </a:extLst>
          </p:cNvPr>
          <p:cNvSpPr>
            <a:spLocks noGrp="1"/>
          </p:cNvSpPr>
          <p:nvPr>
            <p:ph type="ftr" sz="quarter" idx="11"/>
          </p:nvPr>
        </p:nvSpPr>
        <p:spPr>
          <a:xfrm>
            <a:off x="4242545" y="6473328"/>
            <a:ext cx="3706906" cy="365125"/>
          </a:xfrm>
        </p:spPr>
        <p:txBody>
          <a:bodyPr/>
          <a:lstStyle/>
          <a:p>
            <a:endParaRPr lang="en-US" dirty="0">
              <a:solidFill>
                <a:schemeClr val="bg1"/>
              </a:solidFill>
            </a:endParaRPr>
          </a:p>
        </p:txBody>
      </p:sp>
      <p:sp>
        <p:nvSpPr>
          <p:cNvPr id="9" name="Slide Number Placeholder 8">
            <a:extLst>
              <a:ext uri="{FF2B5EF4-FFF2-40B4-BE49-F238E27FC236}">
                <a16:creationId xmlns:a16="http://schemas.microsoft.com/office/drawing/2014/main" id="{8BA41D10-6636-4A65-8356-1F9DC04C3A45}"/>
              </a:ext>
            </a:extLst>
          </p:cNvPr>
          <p:cNvSpPr>
            <a:spLocks noGrp="1"/>
          </p:cNvSpPr>
          <p:nvPr>
            <p:ph type="sldNum" sz="quarter" idx="12"/>
          </p:nvPr>
        </p:nvSpPr>
        <p:spPr>
          <a:xfrm>
            <a:off x="8980227" y="6486976"/>
            <a:ext cx="3023085" cy="365125"/>
          </a:xfrm>
        </p:spPr>
        <p:txBody>
          <a:bodyPr/>
          <a:lstStyle/>
          <a:p>
            <a:pPr algn="ctr"/>
            <a:r>
              <a:rPr lang="en-US" dirty="0"/>
              <a:t>IT111 Introduction to Information Technology </a:t>
            </a:r>
          </a:p>
        </p:txBody>
      </p:sp>
    </p:spTree>
    <p:extLst>
      <p:ext uri="{BB962C8B-B14F-4D97-AF65-F5344CB8AC3E}">
        <p14:creationId xmlns:p14="http://schemas.microsoft.com/office/powerpoint/2010/main" val="12497975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
        <p:nvSpPr>
          <p:cNvPr id="3"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188685" y="6443434"/>
            <a:ext cx="4136571" cy="365125"/>
          </a:xfrm>
          <a:prstGeom prst="rect">
            <a:avLst/>
          </a:prstGeom>
        </p:spPr>
        <p:txBody>
          <a:bodyPr vert="horz" lIns="91440" tIns="45720" rIns="91440" bIns="45720" rtlCol="0" anchor="ctr"/>
          <a:lstStyle>
            <a:lvl1pPr algn="l">
              <a:defRPr sz="1200">
                <a:solidFill>
                  <a:schemeClr val="bg1"/>
                </a:solidFill>
              </a:defRPr>
            </a:lvl1pPr>
          </a:lstStyle>
          <a:p>
            <a:r>
              <a:rPr lang="ar-SY"/>
              <a:t>Lecture 1 Introduction to the World of Computers</a:t>
            </a:r>
            <a:endParaRPr lang="en-US" dirty="0"/>
          </a:p>
        </p:txBody>
      </p:sp>
      <p:sp>
        <p:nvSpPr>
          <p:cNvPr id="4"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949371" y="6436177"/>
            <a:ext cx="1729922"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sz="1200" dirty="0">
              <a:solidFill>
                <a:schemeClr val="bg1"/>
              </a:solidFill>
            </a:endParaRPr>
          </a:p>
        </p:txBody>
      </p:sp>
      <p:sp>
        <p:nvSpPr>
          <p:cNvPr id="5"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200571" y="6443434"/>
            <a:ext cx="3877129" cy="365125"/>
          </a:xfrm>
          <a:prstGeom prst="rect">
            <a:avLst/>
          </a:prstGeom>
        </p:spPr>
        <p:txBody>
          <a:bodyPr vert="horz" lIns="91440" tIns="45720" rIns="91440" bIns="45720" rtlCol="0" anchor="ctr"/>
          <a:lstStyle>
            <a:lvl1pPr algn="r">
              <a:defRPr sz="1200">
                <a:solidFill>
                  <a:schemeClr val="bg1"/>
                </a:solidFill>
              </a:defRPr>
            </a:lvl1pPr>
          </a:lstStyle>
          <a:p>
            <a:r>
              <a:rPr lang="en-US" dirty="0"/>
              <a:t>MGM331 Principles of Management Information Systems</a:t>
            </a:r>
          </a:p>
        </p:txBody>
      </p:sp>
    </p:spTree>
    <p:extLst>
      <p:ext uri="{BB962C8B-B14F-4D97-AF65-F5344CB8AC3E}">
        <p14:creationId xmlns:p14="http://schemas.microsoft.com/office/powerpoint/2010/main" val="15287505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70647" y="469859"/>
            <a:ext cx="9224681" cy="655264"/>
          </a:xfrm>
        </p:spPr>
        <p:txBody>
          <a:bodyPr/>
          <a:lstStyle/>
          <a:p>
            <a:r>
              <a:rPr lang="en-US" dirty="0"/>
              <a:t>Click to edit Master title style</a:t>
            </a:r>
          </a:p>
        </p:txBody>
      </p:sp>
      <p:sp>
        <p:nvSpPr>
          <p:cNvPr id="3" name="Content Placeholder 2"/>
          <p:cNvSpPr>
            <a:spLocks noGrp="1"/>
          </p:cNvSpPr>
          <p:nvPr>
            <p:ph idx="1"/>
          </p:nvPr>
        </p:nvSpPr>
        <p:spPr/>
        <p:txBody>
          <a:bodyPr/>
          <a:lstStyle>
            <a:lvl1pPr algn="just">
              <a:lnSpc>
                <a:spcPct val="150000"/>
              </a:lnSpc>
              <a:defRPr/>
            </a:lvl1pPr>
            <a:lvl2pPr algn="just">
              <a:lnSpc>
                <a:spcPct val="150000"/>
              </a:lnSpc>
              <a:defRPr/>
            </a:lvl2pPr>
            <a:lvl3pPr algn="just">
              <a:lnSpc>
                <a:spcPct val="150000"/>
              </a:lnSpc>
              <a:defRPr/>
            </a:lvl3pPr>
            <a:lvl4pPr algn="just">
              <a:lnSpc>
                <a:spcPct val="150000"/>
              </a:lnSpc>
              <a:defRPr/>
            </a:lvl4pPr>
            <a:lvl5pPr algn="just">
              <a:lnSpc>
                <a:spcPct val="150000"/>
              </a:lnSpc>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6" name="Date Placeholder 25"/>
          <p:cNvSpPr>
            <a:spLocks noGrp="1"/>
          </p:cNvSpPr>
          <p:nvPr>
            <p:ph type="dt" sz="half" idx="10"/>
          </p:nvPr>
        </p:nvSpPr>
        <p:spPr/>
        <p:txBody>
          <a:bodyPr/>
          <a:lstStyle/>
          <a:p>
            <a:r>
              <a:rPr lang="ar-SY"/>
              <a:t>Lecture 1 Introduction to the World of Computers</a:t>
            </a:r>
            <a:endParaRPr lang="en-US" dirty="0"/>
          </a:p>
        </p:txBody>
      </p:sp>
      <p:sp>
        <p:nvSpPr>
          <p:cNvPr id="27" name="Footer Placeholder 26"/>
          <p:cNvSpPr>
            <a:spLocks noGrp="1"/>
          </p:cNvSpPr>
          <p:nvPr>
            <p:ph type="ftr" sz="quarter" idx="11"/>
          </p:nvPr>
        </p:nvSpPr>
        <p:spPr/>
        <p:txBody>
          <a:bodyPr/>
          <a:lstStyle/>
          <a:p>
            <a:endParaRPr lang="en-US" dirty="0">
              <a:solidFill>
                <a:schemeClr val="bg1"/>
              </a:solidFill>
            </a:endParaRPr>
          </a:p>
        </p:txBody>
      </p:sp>
      <p:sp>
        <p:nvSpPr>
          <p:cNvPr id="28" name="Slide Number Placeholder 27"/>
          <p:cNvSpPr>
            <a:spLocks noGrp="1"/>
          </p:cNvSpPr>
          <p:nvPr>
            <p:ph type="sldNum" sz="quarter" idx="12"/>
          </p:nvPr>
        </p:nvSpPr>
        <p:spPr/>
        <p:txBody>
          <a:bodyPr/>
          <a:lstStyle/>
          <a:p>
            <a:r>
              <a:rPr lang="en-US" dirty="0"/>
              <a:t>MGM331 Principles of Management Information Systems</a:t>
            </a:r>
          </a:p>
        </p:txBody>
      </p:sp>
    </p:spTree>
    <p:extLst>
      <p:ext uri="{BB962C8B-B14F-4D97-AF65-F5344CB8AC3E}">
        <p14:creationId xmlns:p14="http://schemas.microsoft.com/office/powerpoint/2010/main" val="133017645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
        <p:nvSpPr>
          <p:cNvPr id="3"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188685" y="6443434"/>
            <a:ext cx="4136571" cy="365125"/>
          </a:xfrm>
          <a:prstGeom prst="rect">
            <a:avLst/>
          </a:prstGeom>
        </p:spPr>
        <p:txBody>
          <a:bodyPr vert="horz" lIns="91440" tIns="45720" rIns="91440" bIns="45720" rtlCol="0" anchor="ctr"/>
          <a:lstStyle>
            <a:lvl1pPr algn="l">
              <a:defRPr sz="1200">
                <a:solidFill>
                  <a:schemeClr val="bg1"/>
                </a:solidFill>
              </a:defRPr>
            </a:lvl1pPr>
          </a:lstStyle>
          <a:p>
            <a:r>
              <a:rPr lang="ar-SY"/>
              <a:t>Lecture 1 Introduction to the World of Computers</a:t>
            </a:r>
            <a:endParaRPr lang="en-US" dirty="0"/>
          </a:p>
        </p:txBody>
      </p:sp>
      <p:sp>
        <p:nvSpPr>
          <p:cNvPr id="4"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949371" y="6436177"/>
            <a:ext cx="1729922"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sz="1200" dirty="0">
              <a:solidFill>
                <a:schemeClr val="bg1"/>
              </a:solidFill>
            </a:endParaRPr>
          </a:p>
        </p:txBody>
      </p:sp>
      <p:sp>
        <p:nvSpPr>
          <p:cNvPr id="5"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200571" y="6443434"/>
            <a:ext cx="3877129" cy="365125"/>
          </a:xfrm>
          <a:prstGeom prst="rect">
            <a:avLst/>
          </a:prstGeom>
        </p:spPr>
        <p:txBody>
          <a:bodyPr vert="horz" lIns="91440" tIns="45720" rIns="91440" bIns="45720" rtlCol="0" anchor="ctr"/>
          <a:lstStyle>
            <a:lvl1pPr algn="r">
              <a:defRPr sz="1200">
                <a:solidFill>
                  <a:schemeClr val="bg1"/>
                </a:solidFill>
              </a:defRPr>
            </a:lvl1pPr>
          </a:lstStyle>
          <a:p>
            <a:r>
              <a:rPr lang="en-US" dirty="0"/>
              <a:t>MGM331 Principles of Management Information Systems</a:t>
            </a:r>
          </a:p>
        </p:txBody>
      </p:sp>
    </p:spTree>
    <p:extLst>
      <p:ext uri="{BB962C8B-B14F-4D97-AF65-F5344CB8AC3E}">
        <p14:creationId xmlns:p14="http://schemas.microsoft.com/office/powerpoint/2010/main" val="17760737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slideLayout" Target="../slideLayouts/slideLayout21.xml"/><Relationship Id="rId7" Type="http://schemas.openxmlformats.org/officeDocument/2006/relationships/image" Target="../media/image1.jpeg"/><Relationship Id="rId2" Type="http://schemas.openxmlformats.org/officeDocument/2006/relationships/slideLayout" Target="../slideLayouts/slideLayout20.xml"/><Relationship Id="rId1" Type="http://schemas.openxmlformats.org/officeDocument/2006/relationships/slideLayout" Target="../slideLayouts/slideLayout19.xml"/><Relationship Id="rId6" Type="http://schemas.openxmlformats.org/officeDocument/2006/relationships/theme" Target="../theme/theme2.xml"/><Relationship Id="rId5" Type="http://schemas.openxmlformats.org/officeDocument/2006/relationships/slideLayout" Target="../slideLayouts/slideLayout23.xml"/><Relationship Id="rId4"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ar-SY"/>
              <a:t>Lecture 1 Introduction to the World of Computers</a:t>
            </a:r>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2842814297"/>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 id="2147483708" r:id="rId12"/>
    <p:sldLayoutId id="2147483709" r:id="rId13"/>
    <p:sldLayoutId id="2147483710" r:id="rId14"/>
    <p:sldLayoutId id="2147483711" r:id="rId15"/>
    <p:sldLayoutId id="2147483712" r:id="rId16"/>
    <p:sldLayoutId id="2147483713" r:id="rId17"/>
    <p:sldLayoutId id="2147483714" r:id="rId18"/>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7"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8" name="Rectangle: Rounded Corners 24">
            <a:extLst>
              <a:ext uri="{FF2B5EF4-FFF2-40B4-BE49-F238E27FC236}">
                <a16:creationId xmlns:a16="http://schemas.microsoft.com/office/drawing/2014/main" id="{2BC869EB-5623-4AA1-9123-4AF9DF916049}"/>
              </a:ext>
            </a:extLst>
          </p:cNvPr>
          <p:cNvSpPr/>
          <p:nvPr userDrawn="1"/>
        </p:nvSpPr>
        <p:spPr>
          <a:xfrm>
            <a:off x="188686" y="1304511"/>
            <a:ext cx="11814627" cy="50518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Placeholder 1"/>
          <p:cNvSpPr>
            <a:spLocks noGrp="1"/>
          </p:cNvSpPr>
          <p:nvPr>
            <p:ph type="title"/>
          </p:nvPr>
        </p:nvSpPr>
        <p:spPr>
          <a:xfrm>
            <a:off x="-1" y="469859"/>
            <a:ext cx="9695329" cy="655264"/>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188685" y="1422213"/>
            <a:ext cx="11814627" cy="49341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159656" y="6474053"/>
            <a:ext cx="3478893" cy="378047"/>
          </a:xfrm>
          <a:prstGeom prst="rect">
            <a:avLst/>
          </a:prstGeom>
        </p:spPr>
        <p:txBody>
          <a:bodyPr vert="horz" lIns="91440" tIns="45720" rIns="91440" bIns="45720" rtlCol="0" anchor="ctr"/>
          <a:lstStyle>
            <a:lvl1pPr algn="l">
              <a:defRPr sz="1200">
                <a:solidFill>
                  <a:schemeClr val="bg1"/>
                </a:solidFill>
              </a:defRPr>
            </a:lvl1pPr>
          </a:lstStyle>
          <a:p>
            <a:r>
              <a:rPr lang="ar-SY"/>
              <a:t>Lecture 1 Introduction to the World of Computers</a:t>
            </a:r>
            <a:endParaRPr lang="en-US" dirty="0"/>
          </a:p>
        </p:txBody>
      </p:sp>
      <p:sp>
        <p:nvSpPr>
          <p:cNvPr id="5" name="Footer Placeholder 4"/>
          <p:cNvSpPr>
            <a:spLocks noGrp="1"/>
          </p:cNvSpPr>
          <p:nvPr>
            <p:ph type="ftr" sz="quarter" idx="3"/>
          </p:nvPr>
        </p:nvSpPr>
        <p:spPr>
          <a:xfrm>
            <a:off x="4242545" y="6486976"/>
            <a:ext cx="3706906" cy="365125"/>
          </a:xfrm>
          <a:prstGeom prst="rect">
            <a:avLst/>
          </a:prstGeom>
        </p:spPr>
        <p:txBody>
          <a:bodyPr vert="horz" lIns="91440" tIns="45720" rIns="91440" bIns="45720" rtlCol="0" anchor="ctr"/>
          <a:lstStyle>
            <a:lvl1pPr algn="ctr">
              <a:defRPr sz="1200" b="1">
                <a:solidFill>
                  <a:schemeClr val="bg1"/>
                </a:solidFill>
              </a:defRPr>
            </a:lvl1pPr>
          </a:lstStyle>
          <a:p>
            <a:endParaRPr lang="en-US" dirty="0"/>
          </a:p>
        </p:txBody>
      </p:sp>
      <p:sp>
        <p:nvSpPr>
          <p:cNvPr id="6" name="Slide Number Placeholder 5"/>
          <p:cNvSpPr>
            <a:spLocks noGrp="1"/>
          </p:cNvSpPr>
          <p:nvPr>
            <p:ph type="sldNum" sz="quarter" idx="4"/>
          </p:nvPr>
        </p:nvSpPr>
        <p:spPr>
          <a:xfrm>
            <a:off x="8095129" y="6486976"/>
            <a:ext cx="3908183" cy="365125"/>
          </a:xfrm>
          <a:prstGeom prst="rect">
            <a:avLst/>
          </a:prstGeom>
        </p:spPr>
        <p:txBody>
          <a:bodyPr vert="horz" lIns="91440" tIns="45720" rIns="91440" bIns="45720" rtlCol="0" anchor="ctr"/>
          <a:lstStyle>
            <a:lvl1pPr algn="r">
              <a:defRPr sz="1200">
                <a:solidFill>
                  <a:schemeClr val="bg1"/>
                </a:solidFill>
              </a:defRPr>
            </a:lvl1pPr>
          </a:lstStyle>
          <a:p>
            <a:pPr algn="ctr"/>
            <a:r>
              <a:rPr lang="en-US" dirty="0"/>
              <a:t>IT111 Introduction to Information Technology </a:t>
            </a:r>
          </a:p>
        </p:txBody>
      </p:sp>
      <p:pic>
        <p:nvPicPr>
          <p:cNvPr id="9" name="Picture 8" descr="Midocean 02-03">
            <a:extLst>
              <a:ext uri="{FF2B5EF4-FFF2-40B4-BE49-F238E27FC236}">
                <a16:creationId xmlns:a16="http://schemas.microsoft.com/office/drawing/2014/main" id="{5EBD861F-6CFA-4CCE-B483-D24068B37CB6}"/>
              </a:ext>
            </a:extLst>
          </p:cNvPr>
          <p:cNvPicPr>
            <a:picLocks noChangeAspect="1"/>
          </p:cNvPicPr>
          <p:nvPr userDrawn="1"/>
        </p:nvPicPr>
        <p:blipFill>
          <a:blip r:embed="rId8" cstate="email">
            <a:extLst>
              <a:ext uri="{28A0092B-C50C-407E-A947-70E740481C1C}">
                <a14:useLocalDpi xmlns:a14="http://schemas.microsoft.com/office/drawing/2010/main"/>
              </a:ext>
            </a:extLst>
          </a:blip>
          <a:stretch>
            <a:fillRect/>
          </a:stretch>
        </p:blipFill>
        <p:spPr>
          <a:xfrm>
            <a:off x="9783483" y="0"/>
            <a:ext cx="2233822" cy="1489487"/>
          </a:xfrm>
          <a:prstGeom prst="rect">
            <a:avLst/>
          </a:prstGeom>
        </p:spPr>
      </p:pic>
    </p:spTree>
    <p:extLst>
      <p:ext uri="{BB962C8B-B14F-4D97-AF65-F5344CB8AC3E}">
        <p14:creationId xmlns:p14="http://schemas.microsoft.com/office/powerpoint/2010/main" val="224446627"/>
      </p:ext>
    </p:extLst>
  </p:cSld>
  <p:clrMap bg1="lt1" tx1="dk1" bg2="lt2" tx2="dk2" accent1="accent1" accent2="accent2" accent3="accent3" accent4="accent4" accent5="accent5" accent6="accent6" hlink="hlink" folHlink="folHlink"/>
  <p:sldLayoutIdLst>
    <p:sldLayoutId id="2147483729" r:id="rId1"/>
    <p:sldLayoutId id="2147483730" r:id="rId2"/>
    <p:sldLayoutId id="2147483731" r:id="rId3"/>
    <p:sldLayoutId id="2147483717" r:id="rId4"/>
    <p:sldLayoutId id="2147483727" r:id="rId5"/>
  </p:sldLayoutIdLst>
  <p:hf hdr="0"/>
  <p:txStyles>
    <p:titleStyle>
      <a:lvl1pPr algn="l" defTabSz="914400" rtl="0" eaLnBrk="1" latinLnBrk="0" hangingPunct="1">
        <a:lnSpc>
          <a:spcPct val="90000"/>
        </a:lnSpc>
        <a:spcBef>
          <a:spcPct val="0"/>
        </a:spcBef>
        <a:buNone/>
        <a:defRPr sz="4000" kern="1200">
          <a:solidFill>
            <a:schemeClr val="bg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0.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0.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0.xml"/><Relationship Id="rId4" Type="http://schemas.openxmlformats.org/officeDocument/2006/relationships/image" Target="../media/image9.jpeg"/></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0.xml"/></Relationships>
</file>

<file path=ppt/slides/_rels/slide1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0.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0.xml"/></Relationships>
</file>

<file path=ppt/slides/_rels/slide1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0.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20.xml"/><Relationship Id="rId2" Type="http://schemas.openxmlformats.org/officeDocument/2006/relationships/video" Target="../media/media2.mp4"/><Relationship Id="rId1" Type="http://schemas.microsoft.com/office/2007/relationships/media" Target="../media/media2.mp4"/><Relationship Id="rId4" Type="http://schemas.openxmlformats.org/officeDocument/2006/relationships/image" Target="../media/image5.png"/></Relationships>
</file>

<file path=ppt/slides/_rels/slide1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jpeg"/><Relationship Id="rId1" Type="http://schemas.openxmlformats.org/officeDocument/2006/relationships/slideLayout" Target="../slideLayouts/slideLayout20.xml"/></Relationships>
</file>

<file path=ppt/slides/_rels/slide1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20.xml"/></Relationships>
</file>

<file path=ppt/slides/_rels/slide18.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png"/><Relationship Id="rId1" Type="http://schemas.openxmlformats.org/officeDocument/2006/relationships/slideLayout" Target="../slideLayouts/slideLayout20.xml"/></Relationships>
</file>

<file path=ppt/slides/_rels/slide19.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20.xml"/></Relationships>
</file>

<file path=ppt/slides/_rels/slide20.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20.xml"/></Relationships>
</file>

<file path=ppt/slides/_rels/slide2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4.png"/><Relationship Id="rId1" Type="http://schemas.openxmlformats.org/officeDocument/2006/relationships/slideLayout" Target="../slideLayouts/slideLayout20.xml"/><Relationship Id="rId4" Type="http://schemas.openxmlformats.org/officeDocument/2006/relationships/image" Target="../media/image25.jpeg"/></Relationships>
</file>

<file path=ppt/slides/_rels/slide22.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png"/><Relationship Id="rId1" Type="http://schemas.openxmlformats.org/officeDocument/2006/relationships/slideLayout" Target="../slideLayouts/slideLayout20.xml"/></Relationships>
</file>

<file path=ppt/slides/_rels/slide23.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0.xml"/></Relationships>
</file>

<file path=ppt/slides/_rels/slide24.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0.xml"/></Relationships>
</file>

<file path=ppt/slides/_rels/slide25.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0.xml"/></Relationships>
</file>

<file path=ppt/slides/_rels/slide26.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0.xml"/></Relationships>
</file>

<file path=ppt/slides/_rels/slide27.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20.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31.xml.rels><?xml version="1.0" encoding="UTF-8" standalone="yes"?>
<Relationships xmlns="http://schemas.openxmlformats.org/package/2006/relationships"><Relationship Id="rId3" Type="http://schemas.openxmlformats.org/officeDocument/2006/relationships/slideLayout" Target="../slideLayouts/slideLayout20.xml"/><Relationship Id="rId2" Type="http://schemas.openxmlformats.org/officeDocument/2006/relationships/video" Target="../media/media3.mp4"/><Relationship Id="rId1" Type="http://schemas.microsoft.com/office/2007/relationships/media" Target="../media/media3.mp4"/><Relationship Id="rId5" Type="http://schemas.openxmlformats.org/officeDocument/2006/relationships/image" Target="../media/image33.png"/><Relationship Id="rId4" Type="http://schemas.openxmlformats.org/officeDocument/2006/relationships/notesSlide" Target="../notesSlides/notesSlide2.xml"/></Relationships>
</file>

<file path=ppt/slides/_rels/slide32.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20.xml"/></Relationships>
</file>

<file path=ppt/slides/_rels/slide33.xml.rels><?xml version="1.0" encoding="UTF-8" standalone="yes"?>
<Relationships xmlns="http://schemas.openxmlformats.org/package/2006/relationships"><Relationship Id="rId3" Type="http://schemas.openxmlformats.org/officeDocument/2006/relationships/slideLayout" Target="../slideLayouts/slideLayout20.xml"/><Relationship Id="rId2" Type="http://schemas.openxmlformats.org/officeDocument/2006/relationships/video" Target="../media/media4.mp4"/><Relationship Id="rId1" Type="http://schemas.microsoft.com/office/2007/relationships/media" Target="../media/media4.mp4"/><Relationship Id="rId4" Type="http://schemas.openxmlformats.org/officeDocument/2006/relationships/image" Target="../media/image35.png"/></Relationships>
</file>

<file path=ppt/slides/_rels/slide34.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wmf"/><Relationship Id="rId1" Type="http://schemas.openxmlformats.org/officeDocument/2006/relationships/slideLayout" Target="../slideLayouts/slideLayout20.xml"/></Relationships>
</file>

<file path=ppt/slides/_rels/slide35.xml.rels><?xml version="1.0" encoding="UTF-8" standalone="yes"?>
<Relationships xmlns="http://schemas.openxmlformats.org/package/2006/relationships"><Relationship Id="rId3" Type="http://schemas.openxmlformats.org/officeDocument/2006/relationships/slideLayout" Target="../slideLayouts/slideLayout20.xml"/><Relationship Id="rId2" Type="http://schemas.openxmlformats.org/officeDocument/2006/relationships/video" Target="../media/media5.mp4"/><Relationship Id="rId1" Type="http://schemas.microsoft.com/office/2007/relationships/media" Target="../media/media5.mp4"/><Relationship Id="rId4" Type="http://schemas.openxmlformats.org/officeDocument/2006/relationships/image" Target="../media/image38.png"/></Relationships>
</file>

<file path=ppt/slides/_rels/slide36.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20.xml"/></Relationships>
</file>

<file path=ppt/slides/_rels/slide37.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png"/><Relationship Id="rId1" Type="http://schemas.openxmlformats.org/officeDocument/2006/relationships/slideLayout" Target="../slideLayouts/slideLayout20.xml"/></Relationships>
</file>

<file path=ppt/slides/_rels/slide38.xml.rels><?xml version="1.0" encoding="UTF-8" standalone="yes"?>
<Relationships xmlns="http://schemas.openxmlformats.org/package/2006/relationships"><Relationship Id="rId3" Type="http://schemas.openxmlformats.org/officeDocument/2006/relationships/slideLayout" Target="../slideLayouts/slideLayout20.xml"/><Relationship Id="rId2" Type="http://schemas.openxmlformats.org/officeDocument/2006/relationships/video" Target="../media/media6.mp4"/><Relationship Id="rId1" Type="http://schemas.microsoft.com/office/2007/relationships/media" Target="../media/media6.mp4"/><Relationship Id="rId4" Type="http://schemas.openxmlformats.org/officeDocument/2006/relationships/image" Target="../media/image42.png"/></Relationships>
</file>

<file path=ppt/slides/_rels/slide39.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20.xml"/></Relationships>
</file>

<file path=ppt/slides/_rels/slide40.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20.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45.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20.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47.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20.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5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0.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56.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0.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60.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2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email">
            <a:extLst>
              <a:ext uri="{28A0092B-C50C-407E-A947-70E740481C1C}">
                <a14:useLocalDpi xmlns:a14="http://schemas.microsoft.com/office/drawing/2010/main"/>
              </a:ext>
            </a:extLst>
          </a:blip>
          <a:srcRect/>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5821777" y="2785710"/>
            <a:ext cx="6370221" cy="144655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Introduction to Information Technology </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Lecture 1 </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4247188" cy="707886"/>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IT 111</a:t>
            </a:r>
          </a:p>
          <a:p>
            <a:pPr lvl="0"/>
            <a:r>
              <a:rPr lang="en-US" sz="2000" dirty="0">
                <a:solidFill>
                  <a:prstClr val="black"/>
                </a:solidFill>
                <a:latin typeface="Times New Roman" panose="02020603050405020304" pitchFamily="18" charset="0"/>
                <a:cs typeface="Times New Roman" panose="02020603050405020304" pitchFamily="18" charset="0"/>
              </a:rPr>
              <a:t>Introduction to the World of Computers</a:t>
            </a: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4A9E1"/>
                </a:solidFill>
                <a:effectLst/>
                <a:uLnTx/>
                <a:uFillTx/>
                <a:latin typeface="Times New Roman" panose="02020603050405020304" pitchFamily="18" charset="0"/>
                <a:ea typeface="+mn-ea"/>
                <a:cs typeface="Times New Roman" panose="02020603050405020304" pitchFamily="18" charset="0"/>
              </a:rPr>
              <a:t>Dr. Eng. Youssef </a:t>
            </a:r>
            <a:r>
              <a:rPr kumimoji="0" lang="en-US" sz="2800" b="1" i="0" u="none" strike="noStrike" kern="1200" cap="none" spc="0" normalizeH="0" baseline="0" noProof="0" dirty="0" err="1">
                <a:ln>
                  <a:noFill/>
                </a:ln>
                <a:solidFill>
                  <a:srgbClr val="24A9E1"/>
                </a:solidFill>
                <a:effectLst/>
                <a:uLnTx/>
                <a:uFillTx/>
                <a:latin typeface="Times New Roman" panose="02020603050405020304" pitchFamily="18" charset="0"/>
                <a:ea typeface="+mn-ea"/>
                <a:cs typeface="Times New Roman" panose="02020603050405020304" pitchFamily="18" charset="0"/>
              </a:rPr>
              <a:t>Ntefeh</a:t>
            </a:r>
            <a:endParaRPr kumimoji="0" lang="en-US" sz="2800" b="1" i="0" u="none" strike="noStrike" kern="1200" cap="none" spc="0" normalizeH="0" baseline="0" noProof="0" dirty="0">
              <a:ln>
                <a:noFill/>
              </a:ln>
              <a:solidFill>
                <a:srgbClr val="24A9E1"/>
              </a:solidFill>
              <a:effectLst/>
              <a:uLnTx/>
              <a:uFillTx/>
              <a:latin typeface="Times New Roman" panose="02020603050405020304" pitchFamily="18" charset="0"/>
              <a:ea typeface="+mn-ea"/>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Prepared by</a:t>
            </a:r>
          </a:p>
        </p:txBody>
      </p:sp>
      <p:pic>
        <p:nvPicPr>
          <p:cNvPr id="14" name="Graphic 21"/>
          <p:cNvPicPr>
            <a:picLocks noChangeAspect="1"/>
          </p:cNvPicPr>
          <p:nvPr/>
        </p:nvPicPr>
        <p:blipFill rotWithShape="1">
          <a:blip r:embed="rId4"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21528" y="168718"/>
            <a:ext cx="2305141" cy="1076343"/>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Course Topics </a:t>
            </a:r>
            <a:endParaRPr lang="en-US" dirty="0"/>
          </a:p>
        </p:txBody>
      </p:sp>
      <p:sp>
        <p:nvSpPr>
          <p:cNvPr id="3" name="Content Placeholder 2"/>
          <p:cNvSpPr>
            <a:spLocks noGrp="1"/>
          </p:cNvSpPr>
          <p:nvPr>
            <p:ph idx="1"/>
          </p:nvPr>
        </p:nvSpPr>
        <p:spPr/>
        <p:txBody>
          <a:bodyPr>
            <a:normAutofit fontScale="85000" lnSpcReduction="20000"/>
          </a:bodyPr>
          <a:lstStyle/>
          <a:p>
            <a:r>
              <a:rPr lang="en-US" dirty="0"/>
              <a:t>Introduction to information technology and computer types.</a:t>
            </a:r>
          </a:p>
          <a:p>
            <a:r>
              <a:rPr lang="en-US" dirty="0"/>
              <a:t>Digital logic and data representation.</a:t>
            </a:r>
          </a:p>
          <a:p>
            <a:r>
              <a:rPr lang="en-US" dirty="0"/>
              <a:t>Computer hardware: motherboards, CPU, Input/Output.</a:t>
            </a:r>
          </a:p>
          <a:p>
            <a:r>
              <a:rPr lang="en-US" dirty="0"/>
              <a:t>Storage media: Magnetic, Optical, Flash.</a:t>
            </a:r>
          </a:p>
          <a:p>
            <a:r>
              <a:rPr lang="en-US" dirty="0"/>
              <a:t>Operating systems.</a:t>
            </a:r>
          </a:p>
          <a:p>
            <a:r>
              <a:rPr lang="en-US" dirty="0"/>
              <a:t>Programming </a:t>
            </a:r>
            <a:r>
              <a:rPr lang="ar-SA" dirty="0"/>
              <a:t>‎</a:t>
            </a:r>
            <a:r>
              <a:rPr lang="en-US" dirty="0"/>
              <a:t>languages and database concepts.</a:t>
            </a:r>
          </a:p>
          <a:p>
            <a:r>
              <a:rPr lang="en-US" dirty="0"/>
              <a:t>Network fundamentals,</a:t>
            </a:r>
            <a:r>
              <a:rPr lang="ar-SA" dirty="0"/>
              <a:t> </a:t>
            </a:r>
            <a:r>
              <a:rPr lang="en-US" dirty="0"/>
              <a:t>Internet and web evolution and applications.</a:t>
            </a:r>
          </a:p>
          <a:p>
            <a:r>
              <a:rPr lang="en-US" dirty="0"/>
              <a:t>Ethics and health related issues.</a:t>
            </a:r>
          </a:p>
          <a:p>
            <a:endParaRPr lang="en-US" dirty="0"/>
          </a:p>
        </p:txBody>
      </p:sp>
      <p:sp>
        <p:nvSpPr>
          <p:cNvPr id="4" name="Date Placeholder 3">
            <a:extLst>
              <a:ext uri="{FF2B5EF4-FFF2-40B4-BE49-F238E27FC236}">
                <a16:creationId xmlns:a16="http://schemas.microsoft.com/office/drawing/2014/main" id="{FC55C3F0-02E0-483B-96B8-65E0941F76D9}"/>
              </a:ext>
            </a:extLst>
          </p:cNvPr>
          <p:cNvSpPr>
            <a:spLocks noGrp="1"/>
          </p:cNvSpPr>
          <p:nvPr>
            <p:ph type="dt" sz="half" idx="10"/>
          </p:nvPr>
        </p:nvSpPr>
        <p:spPr/>
        <p:txBody>
          <a:bodyPr/>
          <a:lstStyle/>
          <a:p>
            <a:r>
              <a:rPr lang="ar-SY"/>
              <a:t>Lecture 1 Introduction to the World of Computers</a:t>
            </a:r>
            <a:endParaRPr lang="en-US" dirty="0"/>
          </a:p>
        </p:txBody>
      </p:sp>
      <p:sp>
        <p:nvSpPr>
          <p:cNvPr id="5" name="Footer Placeholder 4">
            <a:extLst>
              <a:ext uri="{FF2B5EF4-FFF2-40B4-BE49-F238E27FC236}">
                <a16:creationId xmlns:a16="http://schemas.microsoft.com/office/drawing/2014/main" id="{93AE4D58-34B4-436C-AD05-570E0CA116AA}"/>
              </a:ext>
            </a:extLst>
          </p:cNvPr>
          <p:cNvSpPr>
            <a:spLocks noGrp="1"/>
          </p:cNvSpPr>
          <p:nvPr>
            <p:ph type="ftr" sz="quarter" idx="11"/>
          </p:nvPr>
        </p:nvSpPr>
        <p:spPr/>
        <p:txBody>
          <a:bodyPr/>
          <a:lstStyle/>
          <a:p>
            <a:endParaRPr lang="en-US" dirty="0">
              <a:solidFill>
                <a:schemeClr val="bg1"/>
              </a:solidFill>
            </a:endParaRPr>
          </a:p>
        </p:txBody>
      </p:sp>
      <p:sp>
        <p:nvSpPr>
          <p:cNvPr id="6" name="Slide Number Placeholder 5">
            <a:extLst>
              <a:ext uri="{FF2B5EF4-FFF2-40B4-BE49-F238E27FC236}">
                <a16:creationId xmlns:a16="http://schemas.microsoft.com/office/drawing/2014/main" id="{F943BF0E-404F-4FB7-BC53-17587EDA787F}"/>
              </a:ext>
            </a:extLst>
          </p:cNvPr>
          <p:cNvSpPr>
            <a:spLocks noGrp="1"/>
          </p:cNvSpPr>
          <p:nvPr>
            <p:ph type="sldNum" sz="quarter" idx="12"/>
          </p:nvPr>
        </p:nvSpPr>
        <p:spPr/>
        <p:txBody>
          <a:bodyPr/>
          <a:lstStyle/>
          <a:p>
            <a:pPr algn="ctr"/>
            <a:r>
              <a:rPr lang="en-US"/>
              <a:t>IT111 Introduction to Information Technology </a:t>
            </a:r>
            <a:endParaRPr lang="en-US" dirty="0"/>
          </a:p>
        </p:txBody>
      </p:sp>
    </p:spTree>
    <p:extLst>
      <p:ext uri="{BB962C8B-B14F-4D97-AF65-F5344CB8AC3E}">
        <p14:creationId xmlns:p14="http://schemas.microsoft.com/office/powerpoint/2010/main" val="2756512692"/>
      </p:ext>
    </p:extLst>
  </p:cSld>
  <p:clrMapOvr>
    <a:masterClrMapping/>
  </p:clrMapOvr>
  <mc:AlternateContent xmlns:mc="http://schemas.openxmlformats.org/markup-compatibility/2006" xmlns:p14="http://schemas.microsoft.com/office/powerpoint/2010/main">
    <mc:Choice Requires="p14">
      <p:transition spd="slow" p14:dur="2000" advTm="6371"/>
    </mc:Choice>
    <mc:Fallback xmlns="">
      <p:transition spd="slow" advTm="6371"/>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mph" presetSubtype="2" fill="hold" nodeType="clickEffect">
                                  <p:stCondLst>
                                    <p:cond delay="0"/>
                                  </p:stCondLst>
                                  <p:childTnLst>
                                    <p:animClr clrSpc="rgb" dir="cw">
                                      <p:cBhvr override="childStyle">
                                        <p:cTn id="6" dur="2000" fill="hold"/>
                                        <p:tgtEl>
                                          <p:spTgt spid="3">
                                            <p:txEl>
                                              <p:pRg st="0" end="0"/>
                                            </p:txEl>
                                          </p:spTgt>
                                        </p:tgtEl>
                                        <p:attrNameLst>
                                          <p:attrName>style.color</p:attrName>
                                        </p:attrNameLst>
                                      </p:cBhvr>
                                      <p:to>
                                        <a:srgbClr val="C00000"/>
                                      </p:to>
                                    </p:animClr>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extLst>
    <p:ext uri="{E180D4A7-C9FB-4DFB-919C-405C955672EB}">
      <p14:showEvtLst xmlns:p14="http://schemas.microsoft.com/office/powerpoint/2010/main">
        <p14:playEvt time="57" objId="4"/>
        <p14:stopEvt time="3317" objId="4"/>
        <p14:playEvt time="4139" objId="4"/>
        <p14:pauseEvt time="5027" objId="4"/>
        <p14:seekEvt time="5027" objId="4" seek="843"/>
        <p14:resumeEvt time="5223" objId="4"/>
      </p14:showEvtLst>
    </p:ext>
  </p:extLs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dirty="0"/>
              <a:t>Learning Objectives</a:t>
            </a:r>
            <a:endParaRPr lang="en-US" dirty="0"/>
          </a:p>
        </p:txBody>
      </p:sp>
      <p:sp>
        <p:nvSpPr>
          <p:cNvPr id="3" name="Content Placeholder 2"/>
          <p:cNvSpPr>
            <a:spLocks noGrp="1"/>
          </p:cNvSpPr>
          <p:nvPr>
            <p:ph idx="1"/>
          </p:nvPr>
        </p:nvSpPr>
        <p:spPr/>
        <p:txBody>
          <a:bodyPr>
            <a:normAutofit fontScale="92500" lnSpcReduction="10000"/>
          </a:bodyPr>
          <a:lstStyle/>
          <a:p>
            <a:pPr marL="457200" indent="-457200">
              <a:spcAft>
                <a:spcPct val="20000"/>
              </a:spcAft>
              <a:buFontTx/>
              <a:buAutoNum type="arabicPeriod"/>
            </a:pPr>
            <a:r>
              <a:rPr lang="en-US" altLang="en-US" dirty="0"/>
              <a:t>Explain why it is essential to learn about computers today and discuss several ways computers are integrated into our business and personal lives.</a:t>
            </a:r>
          </a:p>
          <a:p>
            <a:pPr marL="457200" indent="-457200">
              <a:spcAft>
                <a:spcPct val="20000"/>
              </a:spcAft>
              <a:buFontTx/>
              <a:buAutoNum type="arabicPeriod"/>
            </a:pPr>
            <a:r>
              <a:rPr lang="en-US" altLang="en-US" dirty="0"/>
              <a:t>Define a computer and describe its primary operations.</a:t>
            </a:r>
          </a:p>
          <a:p>
            <a:pPr marL="457200" indent="-457200">
              <a:spcAft>
                <a:spcPct val="20000"/>
              </a:spcAft>
              <a:buFontTx/>
              <a:buAutoNum type="arabicPeriod"/>
            </a:pPr>
            <a:r>
              <a:rPr lang="en-US" altLang="en-US" dirty="0"/>
              <a:t>List some important milestones in computer evolution.</a:t>
            </a:r>
          </a:p>
          <a:p>
            <a:pPr marL="457200" indent="-457200">
              <a:spcAft>
                <a:spcPct val="20000"/>
              </a:spcAft>
              <a:buFontTx/>
              <a:buAutoNum type="arabicPeriod"/>
            </a:pPr>
            <a:r>
              <a:rPr lang="en-US" altLang="en-US" dirty="0"/>
              <a:t>Identify the major parts of a personal computer, including input, processing, output, storage, and communications hardware.</a:t>
            </a:r>
          </a:p>
          <a:p>
            <a:pPr marL="457200" indent="-457200">
              <a:spcAft>
                <a:spcPct val="20000"/>
              </a:spcAft>
              <a:buFontTx/>
              <a:buAutoNum type="arabicPeriod"/>
            </a:pPr>
            <a:r>
              <a:rPr lang="en-US" altLang="en-US" dirty="0"/>
              <a:t>Define software and understand how it is used to instruct the computer what to do.</a:t>
            </a:r>
          </a:p>
          <a:p>
            <a:endParaRPr lang="en-US" dirty="0"/>
          </a:p>
        </p:txBody>
      </p:sp>
      <p:sp>
        <p:nvSpPr>
          <p:cNvPr id="4" name="Date Placeholder 3">
            <a:extLst>
              <a:ext uri="{FF2B5EF4-FFF2-40B4-BE49-F238E27FC236}">
                <a16:creationId xmlns:a16="http://schemas.microsoft.com/office/drawing/2014/main" id="{92F68CDC-334C-4B05-B138-354EC54EC6AA}"/>
              </a:ext>
            </a:extLst>
          </p:cNvPr>
          <p:cNvSpPr>
            <a:spLocks noGrp="1"/>
          </p:cNvSpPr>
          <p:nvPr>
            <p:ph type="dt" sz="half" idx="10"/>
          </p:nvPr>
        </p:nvSpPr>
        <p:spPr/>
        <p:txBody>
          <a:bodyPr/>
          <a:lstStyle/>
          <a:p>
            <a:r>
              <a:rPr lang="ar-SY"/>
              <a:t>Lecture 1 Introduction to the World of Computers</a:t>
            </a:r>
            <a:endParaRPr lang="en-US" dirty="0"/>
          </a:p>
        </p:txBody>
      </p:sp>
      <p:sp>
        <p:nvSpPr>
          <p:cNvPr id="5" name="Footer Placeholder 4">
            <a:extLst>
              <a:ext uri="{FF2B5EF4-FFF2-40B4-BE49-F238E27FC236}">
                <a16:creationId xmlns:a16="http://schemas.microsoft.com/office/drawing/2014/main" id="{C4DD5F4B-5C77-48EE-B069-3E7EB941EE3D}"/>
              </a:ext>
            </a:extLst>
          </p:cNvPr>
          <p:cNvSpPr>
            <a:spLocks noGrp="1"/>
          </p:cNvSpPr>
          <p:nvPr>
            <p:ph type="ftr" sz="quarter" idx="11"/>
          </p:nvPr>
        </p:nvSpPr>
        <p:spPr/>
        <p:txBody>
          <a:bodyPr/>
          <a:lstStyle/>
          <a:p>
            <a:endParaRPr lang="en-US" dirty="0">
              <a:solidFill>
                <a:schemeClr val="bg1"/>
              </a:solidFill>
            </a:endParaRPr>
          </a:p>
        </p:txBody>
      </p:sp>
      <p:sp>
        <p:nvSpPr>
          <p:cNvPr id="6" name="Slide Number Placeholder 5">
            <a:extLst>
              <a:ext uri="{FF2B5EF4-FFF2-40B4-BE49-F238E27FC236}">
                <a16:creationId xmlns:a16="http://schemas.microsoft.com/office/drawing/2014/main" id="{AE9371A9-08D0-4874-8A9A-DDA7C93B6367}"/>
              </a:ext>
            </a:extLst>
          </p:cNvPr>
          <p:cNvSpPr>
            <a:spLocks noGrp="1"/>
          </p:cNvSpPr>
          <p:nvPr>
            <p:ph type="sldNum" sz="quarter" idx="12"/>
          </p:nvPr>
        </p:nvSpPr>
        <p:spPr/>
        <p:txBody>
          <a:bodyPr/>
          <a:lstStyle/>
          <a:p>
            <a:pPr algn="ctr"/>
            <a:r>
              <a:rPr lang="en-US"/>
              <a:t>IT111 Introduction to Information Technology </a:t>
            </a:r>
            <a:endParaRPr lang="en-US" dirty="0"/>
          </a:p>
        </p:txBody>
      </p:sp>
    </p:spTree>
    <p:extLst>
      <p:ext uri="{BB962C8B-B14F-4D97-AF65-F5344CB8AC3E}">
        <p14:creationId xmlns:p14="http://schemas.microsoft.com/office/powerpoint/2010/main" val="298595366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dirty="0"/>
              <a:t>Learning Objectives</a:t>
            </a:r>
            <a:endParaRPr lang="en-US" dirty="0"/>
          </a:p>
        </p:txBody>
      </p:sp>
      <p:sp>
        <p:nvSpPr>
          <p:cNvPr id="3" name="Content Placeholder 2"/>
          <p:cNvSpPr>
            <a:spLocks noGrp="1"/>
          </p:cNvSpPr>
          <p:nvPr>
            <p:ph idx="1"/>
          </p:nvPr>
        </p:nvSpPr>
        <p:spPr/>
        <p:txBody>
          <a:bodyPr/>
          <a:lstStyle/>
          <a:p>
            <a:pPr marL="457200" indent="-457200">
              <a:spcAft>
                <a:spcPct val="20000"/>
              </a:spcAft>
              <a:buFontTx/>
              <a:buAutoNum type="arabicPeriod" startAt="6"/>
            </a:pPr>
            <a:r>
              <a:rPr lang="en-US" altLang="en-US" dirty="0"/>
              <a:t>List the basic types of computers, giving at least one example of each type of computer and stating what that computer might be used for.</a:t>
            </a:r>
          </a:p>
          <a:p>
            <a:pPr marL="457200" indent="-457200">
              <a:spcAft>
                <a:spcPct val="20000"/>
              </a:spcAft>
              <a:buFontTx/>
              <a:buAutoNum type="arabicPeriod" startAt="6"/>
            </a:pPr>
            <a:r>
              <a:rPr lang="en-US" altLang="en-US" dirty="0"/>
              <a:t>Explain what a network, the Internet, and the World Wide Web are, as well as how computers, people, and Web pages are identified on the Internet.</a:t>
            </a:r>
          </a:p>
          <a:p>
            <a:endParaRPr lang="en-US" dirty="0"/>
          </a:p>
        </p:txBody>
      </p:sp>
      <p:sp>
        <p:nvSpPr>
          <p:cNvPr id="4" name="Date Placeholder 3">
            <a:extLst>
              <a:ext uri="{FF2B5EF4-FFF2-40B4-BE49-F238E27FC236}">
                <a16:creationId xmlns:a16="http://schemas.microsoft.com/office/drawing/2014/main" id="{A65B1F43-2D01-4986-B4EC-8F831CED84A5}"/>
              </a:ext>
            </a:extLst>
          </p:cNvPr>
          <p:cNvSpPr>
            <a:spLocks noGrp="1"/>
          </p:cNvSpPr>
          <p:nvPr>
            <p:ph type="dt" sz="half" idx="10"/>
          </p:nvPr>
        </p:nvSpPr>
        <p:spPr/>
        <p:txBody>
          <a:bodyPr/>
          <a:lstStyle/>
          <a:p>
            <a:r>
              <a:rPr lang="ar-SY"/>
              <a:t>Lecture 1 Introduction to the World of Computers</a:t>
            </a:r>
            <a:endParaRPr lang="en-US" dirty="0"/>
          </a:p>
        </p:txBody>
      </p:sp>
      <p:sp>
        <p:nvSpPr>
          <p:cNvPr id="5" name="Footer Placeholder 4">
            <a:extLst>
              <a:ext uri="{FF2B5EF4-FFF2-40B4-BE49-F238E27FC236}">
                <a16:creationId xmlns:a16="http://schemas.microsoft.com/office/drawing/2014/main" id="{44EEEE3C-2DF9-454A-B383-984826320B08}"/>
              </a:ext>
            </a:extLst>
          </p:cNvPr>
          <p:cNvSpPr>
            <a:spLocks noGrp="1"/>
          </p:cNvSpPr>
          <p:nvPr>
            <p:ph type="ftr" sz="quarter" idx="11"/>
          </p:nvPr>
        </p:nvSpPr>
        <p:spPr/>
        <p:txBody>
          <a:bodyPr/>
          <a:lstStyle/>
          <a:p>
            <a:endParaRPr lang="en-US" dirty="0">
              <a:solidFill>
                <a:schemeClr val="bg1"/>
              </a:solidFill>
            </a:endParaRPr>
          </a:p>
        </p:txBody>
      </p:sp>
      <p:sp>
        <p:nvSpPr>
          <p:cNvPr id="6" name="Slide Number Placeholder 5">
            <a:extLst>
              <a:ext uri="{FF2B5EF4-FFF2-40B4-BE49-F238E27FC236}">
                <a16:creationId xmlns:a16="http://schemas.microsoft.com/office/drawing/2014/main" id="{B8DE07D1-CDB3-4119-AC98-043987C7A36C}"/>
              </a:ext>
            </a:extLst>
          </p:cNvPr>
          <p:cNvSpPr>
            <a:spLocks noGrp="1"/>
          </p:cNvSpPr>
          <p:nvPr>
            <p:ph type="sldNum" sz="quarter" idx="12"/>
          </p:nvPr>
        </p:nvSpPr>
        <p:spPr/>
        <p:txBody>
          <a:bodyPr/>
          <a:lstStyle/>
          <a:p>
            <a:pPr algn="ctr"/>
            <a:r>
              <a:rPr lang="en-US"/>
              <a:t>IT111 Introduction to Information Technology </a:t>
            </a:r>
            <a:endParaRPr lang="en-US" dirty="0"/>
          </a:p>
        </p:txBody>
      </p:sp>
    </p:spTree>
    <p:extLst>
      <p:ext uri="{BB962C8B-B14F-4D97-AF65-F5344CB8AC3E}">
        <p14:creationId xmlns:p14="http://schemas.microsoft.com/office/powerpoint/2010/main" val="133782221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Information Technology. Have you heard about it_">
            <a:hlinkClick r:id="" action="ppaction://media"/>
          </p:cNvPr>
          <p:cNvPicPr>
            <a:picLocks noGrp="1" noChangeAspect="1"/>
          </p:cNvPicPr>
          <p:nvPr>
            <p:ph idx="1"/>
            <a:videoFile r:link="rId2"/>
            <p:extLst>
              <p:ext uri="{DAA4B4D4-6D71-4841-9C94-3DE7FCFB9230}">
                <p14:media xmlns:p14="http://schemas.microsoft.com/office/powerpoint/2010/main" r:embed="rId1"/>
              </p:ext>
            </p:extLst>
          </p:nvPr>
        </p:nvPicPr>
        <p:blipFill>
          <a:blip r:embed="rId4"/>
          <a:stretch>
            <a:fillRect/>
          </a:stretch>
        </p:blipFill>
        <p:spPr>
          <a:xfrm>
            <a:off x="1524000" y="0"/>
            <a:ext cx="9144000" cy="6858000"/>
          </a:xfrm>
        </p:spPr>
      </p:pic>
      <p:sp>
        <p:nvSpPr>
          <p:cNvPr id="3" name="Date Placeholder 2">
            <a:extLst>
              <a:ext uri="{FF2B5EF4-FFF2-40B4-BE49-F238E27FC236}">
                <a16:creationId xmlns:a16="http://schemas.microsoft.com/office/drawing/2014/main" id="{AB975601-A3EE-4D4F-B38C-80FC2155D614}"/>
              </a:ext>
            </a:extLst>
          </p:cNvPr>
          <p:cNvSpPr>
            <a:spLocks noGrp="1"/>
          </p:cNvSpPr>
          <p:nvPr>
            <p:ph type="dt" sz="half" idx="10"/>
          </p:nvPr>
        </p:nvSpPr>
        <p:spPr/>
        <p:txBody>
          <a:bodyPr/>
          <a:lstStyle/>
          <a:p>
            <a:r>
              <a:rPr lang="ar-SY"/>
              <a:t>Lecture 1 Introduction to the World of Computers</a:t>
            </a:r>
            <a:endParaRPr lang="en-US" dirty="0"/>
          </a:p>
        </p:txBody>
      </p:sp>
      <p:sp>
        <p:nvSpPr>
          <p:cNvPr id="5" name="Footer Placeholder 4">
            <a:extLst>
              <a:ext uri="{FF2B5EF4-FFF2-40B4-BE49-F238E27FC236}">
                <a16:creationId xmlns:a16="http://schemas.microsoft.com/office/drawing/2014/main" id="{C9993199-5BCD-4F63-94C3-8E40BA2C8F15}"/>
              </a:ext>
            </a:extLst>
          </p:cNvPr>
          <p:cNvSpPr>
            <a:spLocks noGrp="1"/>
          </p:cNvSpPr>
          <p:nvPr>
            <p:ph type="ftr" sz="quarter" idx="11"/>
          </p:nvPr>
        </p:nvSpPr>
        <p:spPr/>
        <p:txBody>
          <a:bodyPr/>
          <a:lstStyle/>
          <a:p>
            <a:endParaRPr lang="en-US" dirty="0">
              <a:solidFill>
                <a:schemeClr val="bg1"/>
              </a:solidFill>
            </a:endParaRPr>
          </a:p>
        </p:txBody>
      </p:sp>
      <p:sp>
        <p:nvSpPr>
          <p:cNvPr id="6" name="Slide Number Placeholder 5">
            <a:extLst>
              <a:ext uri="{FF2B5EF4-FFF2-40B4-BE49-F238E27FC236}">
                <a16:creationId xmlns:a16="http://schemas.microsoft.com/office/drawing/2014/main" id="{60A74744-78BC-4728-B7EF-8922A6F31786}"/>
              </a:ext>
            </a:extLst>
          </p:cNvPr>
          <p:cNvSpPr>
            <a:spLocks noGrp="1"/>
          </p:cNvSpPr>
          <p:nvPr>
            <p:ph type="sldNum" sz="quarter" idx="12"/>
          </p:nvPr>
        </p:nvSpPr>
        <p:spPr/>
        <p:txBody>
          <a:bodyPr/>
          <a:lstStyle/>
          <a:p>
            <a:pPr algn="ctr"/>
            <a:r>
              <a:rPr lang="en-US"/>
              <a:t>IT111 Introduction to Information Technology </a:t>
            </a:r>
            <a:endParaRPr lang="en-US" dirty="0"/>
          </a:p>
        </p:txBody>
      </p:sp>
    </p:spTree>
    <p:extLst>
      <p:ext uri="{BB962C8B-B14F-4D97-AF65-F5344CB8AC3E}">
        <p14:creationId xmlns:p14="http://schemas.microsoft.com/office/powerpoint/2010/main" val="39712040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49992"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mute="1">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dirty="0"/>
              <a:t>What Is a Computer and What Does It Do?</a:t>
            </a:r>
            <a:endParaRPr lang="en-US" dirty="0"/>
          </a:p>
        </p:txBody>
      </p:sp>
      <p:sp>
        <p:nvSpPr>
          <p:cNvPr id="3" name="Content Placeholder 2"/>
          <p:cNvSpPr>
            <a:spLocks noGrp="1"/>
          </p:cNvSpPr>
          <p:nvPr>
            <p:ph idx="1"/>
          </p:nvPr>
        </p:nvSpPr>
        <p:spPr/>
        <p:txBody>
          <a:bodyPr>
            <a:normAutofit fontScale="85000" lnSpcReduction="20000"/>
          </a:bodyPr>
          <a:lstStyle/>
          <a:p>
            <a:pPr>
              <a:spcAft>
                <a:spcPct val="20000"/>
              </a:spcAft>
            </a:pPr>
            <a:r>
              <a:rPr lang="en-US" altLang="en-US" dirty="0"/>
              <a:t>Computer: A programmable, electronic device that accepts data, performs operations on that data, and stores the data or results as needed</a:t>
            </a:r>
          </a:p>
          <a:p>
            <a:pPr lvl="1">
              <a:spcAft>
                <a:spcPct val="20000"/>
              </a:spcAft>
            </a:pPr>
            <a:r>
              <a:rPr lang="en-US" altLang="en-US" sz="2200" dirty="0"/>
              <a:t>Computers follow instructions, called programs, which determine the tasks the computer will perform</a:t>
            </a:r>
          </a:p>
          <a:p>
            <a:pPr>
              <a:spcAft>
                <a:spcPct val="20000"/>
              </a:spcAft>
            </a:pPr>
            <a:r>
              <a:rPr lang="en-US" altLang="en-US" dirty="0"/>
              <a:t>Basic operations</a:t>
            </a:r>
          </a:p>
          <a:p>
            <a:pPr lvl="1">
              <a:spcAft>
                <a:spcPct val="20000"/>
              </a:spcAft>
            </a:pPr>
            <a:r>
              <a:rPr lang="en-US" altLang="en-US" sz="2200" dirty="0"/>
              <a:t>Input: Entering data into the computer</a:t>
            </a:r>
          </a:p>
          <a:p>
            <a:pPr lvl="1">
              <a:spcAft>
                <a:spcPct val="20000"/>
              </a:spcAft>
            </a:pPr>
            <a:r>
              <a:rPr lang="en-US" altLang="en-US" sz="2200" dirty="0"/>
              <a:t>Processing: Performing operations on the data</a:t>
            </a:r>
          </a:p>
          <a:p>
            <a:pPr lvl="1">
              <a:spcAft>
                <a:spcPct val="20000"/>
              </a:spcAft>
            </a:pPr>
            <a:r>
              <a:rPr lang="en-US" altLang="en-US" sz="2200" dirty="0"/>
              <a:t>Output: Presenting the results</a:t>
            </a:r>
          </a:p>
          <a:p>
            <a:pPr lvl="1">
              <a:spcAft>
                <a:spcPct val="20000"/>
              </a:spcAft>
            </a:pPr>
            <a:r>
              <a:rPr lang="en-US" altLang="en-US" sz="2200" dirty="0"/>
              <a:t>Storage: Saving data, programs, or output for future use</a:t>
            </a:r>
          </a:p>
          <a:p>
            <a:pPr lvl="1">
              <a:spcAft>
                <a:spcPct val="20000"/>
              </a:spcAft>
            </a:pPr>
            <a:r>
              <a:rPr lang="en-US" altLang="en-US" sz="2200" dirty="0"/>
              <a:t>Communications: Sending or receiving data</a:t>
            </a:r>
          </a:p>
          <a:p>
            <a:endParaRPr lang="en-US" dirty="0"/>
          </a:p>
        </p:txBody>
      </p:sp>
      <p:sp>
        <p:nvSpPr>
          <p:cNvPr id="4" name="Date Placeholder 3">
            <a:extLst>
              <a:ext uri="{FF2B5EF4-FFF2-40B4-BE49-F238E27FC236}">
                <a16:creationId xmlns:a16="http://schemas.microsoft.com/office/drawing/2014/main" id="{35BF904B-31CE-49D5-B76C-5CF78E5DA193}"/>
              </a:ext>
            </a:extLst>
          </p:cNvPr>
          <p:cNvSpPr>
            <a:spLocks noGrp="1"/>
          </p:cNvSpPr>
          <p:nvPr>
            <p:ph type="dt" sz="half" idx="10"/>
          </p:nvPr>
        </p:nvSpPr>
        <p:spPr/>
        <p:txBody>
          <a:bodyPr/>
          <a:lstStyle/>
          <a:p>
            <a:r>
              <a:rPr lang="ar-SY"/>
              <a:t>Lecture 1 Introduction to the World of Computers</a:t>
            </a:r>
            <a:endParaRPr lang="en-US" dirty="0"/>
          </a:p>
        </p:txBody>
      </p:sp>
      <p:sp>
        <p:nvSpPr>
          <p:cNvPr id="5" name="Footer Placeholder 4">
            <a:extLst>
              <a:ext uri="{FF2B5EF4-FFF2-40B4-BE49-F238E27FC236}">
                <a16:creationId xmlns:a16="http://schemas.microsoft.com/office/drawing/2014/main" id="{569EA779-91A0-4E32-8717-84FE250BF018}"/>
              </a:ext>
            </a:extLst>
          </p:cNvPr>
          <p:cNvSpPr>
            <a:spLocks noGrp="1"/>
          </p:cNvSpPr>
          <p:nvPr>
            <p:ph type="ftr" sz="quarter" idx="11"/>
          </p:nvPr>
        </p:nvSpPr>
        <p:spPr/>
        <p:txBody>
          <a:bodyPr/>
          <a:lstStyle/>
          <a:p>
            <a:endParaRPr lang="en-US" dirty="0">
              <a:solidFill>
                <a:schemeClr val="bg1"/>
              </a:solidFill>
            </a:endParaRPr>
          </a:p>
        </p:txBody>
      </p:sp>
      <p:sp>
        <p:nvSpPr>
          <p:cNvPr id="6" name="Slide Number Placeholder 5">
            <a:extLst>
              <a:ext uri="{FF2B5EF4-FFF2-40B4-BE49-F238E27FC236}">
                <a16:creationId xmlns:a16="http://schemas.microsoft.com/office/drawing/2014/main" id="{6B491D96-2BD5-4A51-B42A-C8B73E3086F0}"/>
              </a:ext>
            </a:extLst>
          </p:cNvPr>
          <p:cNvSpPr>
            <a:spLocks noGrp="1"/>
          </p:cNvSpPr>
          <p:nvPr>
            <p:ph type="sldNum" sz="quarter" idx="12"/>
          </p:nvPr>
        </p:nvSpPr>
        <p:spPr/>
        <p:txBody>
          <a:bodyPr/>
          <a:lstStyle/>
          <a:p>
            <a:pPr algn="ctr"/>
            <a:r>
              <a:rPr lang="en-US"/>
              <a:t>IT111 Introduction to Information Technology </a:t>
            </a:r>
            <a:endParaRPr lang="en-US" dirty="0"/>
          </a:p>
        </p:txBody>
      </p:sp>
    </p:spTree>
    <p:extLst>
      <p:ext uri="{BB962C8B-B14F-4D97-AF65-F5344CB8AC3E}">
        <p14:creationId xmlns:p14="http://schemas.microsoft.com/office/powerpoint/2010/main" val="218588246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fontAlgn="base"/>
            <a:r>
              <a:rPr lang="en-US" b="1" dirty="0"/>
              <a:t>Introduction to Computers</a:t>
            </a:r>
            <a:endParaRPr lang="en-US" dirty="0"/>
          </a:p>
        </p:txBody>
      </p:sp>
      <p:pic>
        <p:nvPicPr>
          <p:cNvPr id="1026" name="Picture 2" descr="Abstraction"/>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4699866" y="1828800"/>
            <a:ext cx="3057525" cy="4371975"/>
          </a:xfrm>
          <a:prstGeom prst="rect">
            <a:avLst/>
          </a:prstGeom>
          <a:noFill/>
          <a:extLst>
            <a:ext uri="{909E8E84-426E-40DD-AFC4-6F175D3DCCD1}">
              <a14:hiddenFill xmlns:a14="http://schemas.microsoft.com/office/drawing/2010/main">
                <a:solidFill>
                  <a:srgbClr val="FFFFFF"/>
                </a:solidFill>
              </a14:hiddenFill>
            </a:ext>
          </a:extLst>
        </p:spPr>
      </p:pic>
      <p:sp>
        <p:nvSpPr>
          <p:cNvPr id="3" name="Date Placeholder 2">
            <a:extLst>
              <a:ext uri="{FF2B5EF4-FFF2-40B4-BE49-F238E27FC236}">
                <a16:creationId xmlns:a16="http://schemas.microsoft.com/office/drawing/2014/main" id="{602182F2-C3B4-40D3-8853-385757E4D409}"/>
              </a:ext>
            </a:extLst>
          </p:cNvPr>
          <p:cNvSpPr>
            <a:spLocks noGrp="1"/>
          </p:cNvSpPr>
          <p:nvPr>
            <p:ph type="dt" sz="half" idx="10"/>
          </p:nvPr>
        </p:nvSpPr>
        <p:spPr/>
        <p:txBody>
          <a:bodyPr/>
          <a:lstStyle/>
          <a:p>
            <a:r>
              <a:rPr lang="ar-SY"/>
              <a:t>Lecture 1 Introduction to the World of Computers</a:t>
            </a:r>
            <a:endParaRPr lang="en-US" dirty="0"/>
          </a:p>
        </p:txBody>
      </p:sp>
      <p:sp>
        <p:nvSpPr>
          <p:cNvPr id="4" name="Footer Placeholder 3">
            <a:extLst>
              <a:ext uri="{FF2B5EF4-FFF2-40B4-BE49-F238E27FC236}">
                <a16:creationId xmlns:a16="http://schemas.microsoft.com/office/drawing/2014/main" id="{8D976112-7FE0-4C0E-ADC2-9EB36EB18B19}"/>
              </a:ext>
            </a:extLst>
          </p:cNvPr>
          <p:cNvSpPr>
            <a:spLocks noGrp="1"/>
          </p:cNvSpPr>
          <p:nvPr>
            <p:ph type="ftr" sz="quarter" idx="11"/>
          </p:nvPr>
        </p:nvSpPr>
        <p:spPr/>
        <p:txBody>
          <a:bodyPr/>
          <a:lstStyle/>
          <a:p>
            <a:endParaRPr lang="en-US" dirty="0">
              <a:solidFill>
                <a:schemeClr val="bg1"/>
              </a:solidFill>
            </a:endParaRPr>
          </a:p>
        </p:txBody>
      </p:sp>
      <p:sp>
        <p:nvSpPr>
          <p:cNvPr id="5" name="Slide Number Placeholder 4">
            <a:extLst>
              <a:ext uri="{FF2B5EF4-FFF2-40B4-BE49-F238E27FC236}">
                <a16:creationId xmlns:a16="http://schemas.microsoft.com/office/drawing/2014/main" id="{581C51D8-A9F0-492B-98EA-529F4ECBD6DA}"/>
              </a:ext>
            </a:extLst>
          </p:cNvPr>
          <p:cNvSpPr>
            <a:spLocks noGrp="1"/>
          </p:cNvSpPr>
          <p:nvPr>
            <p:ph type="sldNum" sz="quarter" idx="12"/>
          </p:nvPr>
        </p:nvSpPr>
        <p:spPr/>
        <p:txBody>
          <a:bodyPr/>
          <a:lstStyle/>
          <a:p>
            <a:pPr algn="ctr"/>
            <a:r>
              <a:rPr lang="en-US"/>
              <a:t>IT111 Introduction to Information Technology </a:t>
            </a:r>
            <a:endParaRPr lang="en-US" dirty="0"/>
          </a:p>
        </p:txBody>
      </p:sp>
    </p:spTree>
    <p:extLst>
      <p:ext uri="{BB962C8B-B14F-4D97-AF65-F5344CB8AC3E}">
        <p14:creationId xmlns:p14="http://schemas.microsoft.com/office/powerpoint/2010/main" val="323406945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Applications</a:t>
            </a:r>
            <a:endParaRPr lang="en-US" dirty="0"/>
          </a:p>
        </p:txBody>
      </p:sp>
      <p:sp>
        <p:nvSpPr>
          <p:cNvPr id="3" name="Content Placeholder 2"/>
          <p:cNvSpPr>
            <a:spLocks noGrp="1"/>
          </p:cNvSpPr>
          <p:nvPr>
            <p:ph idx="1"/>
          </p:nvPr>
        </p:nvSpPr>
        <p:spPr>
          <a:xfrm>
            <a:off x="307975" y="1513015"/>
            <a:ext cx="10121900" cy="4348163"/>
          </a:xfrm>
        </p:spPr>
        <p:txBody>
          <a:bodyPr>
            <a:normAutofit fontScale="92500" lnSpcReduction="10000"/>
          </a:bodyPr>
          <a:lstStyle/>
          <a:p>
            <a:pPr fontAlgn="base">
              <a:lnSpc>
                <a:spcPct val="150000"/>
              </a:lnSpc>
            </a:pPr>
            <a:r>
              <a:rPr lang="en-US" dirty="0"/>
              <a:t>Any program you run on your computer</a:t>
            </a:r>
          </a:p>
          <a:p>
            <a:pPr lvl="1" fontAlgn="base">
              <a:lnSpc>
                <a:spcPct val="150000"/>
              </a:lnSpc>
            </a:pPr>
            <a:r>
              <a:rPr lang="en-US" dirty="0"/>
              <a:t>Microsoft Word.</a:t>
            </a:r>
          </a:p>
          <a:p>
            <a:pPr lvl="1" fontAlgn="base">
              <a:lnSpc>
                <a:spcPct val="150000"/>
              </a:lnSpc>
            </a:pPr>
            <a:r>
              <a:rPr lang="en-US" dirty="0"/>
              <a:t>Google Chrome.</a:t>
            </a:r>
          </a:p>
          <a:p>
            <a:pPr lvl="1" fontAlgn="base">
              <a:lnSpc>
                <a:spcPct val="150000"/>
              </a:lnSpc>
            </a:pPr>
            <a:r>
              <a:rPr lang="en-US" dirty="0"/>
              <a:t>Note application.</a:t>
            </a:r>
          </a:p>
          <a:p>
            <a:pPr fontAlgn="base">
              <a:lnSpc>
                <a:spcPct val="150000"/>
              </a:lnSpc>
            </a:pPr>
            <a:r>
              <a:rPr lang="en-US" dirty="0"/>
              <a:t>.exe (Windows) or .app (Mac) file.</a:t>
            </a:r>
          </a:p>
          <a:p>
            <a:pPr fontAlgn="base">
              <a:lnSpc>
                <a:spcPct val="150000"/>
              </a:lnSpc>
            </a:pPr>
            <a:r>
              <a:rPr lang="en-US" dirty="0"/>
              <a:t>Can use without knowing how it works behind the scenes (</a:t>
            </a:r>
            <a:r>
              <a:rPr lang="en-US" b="1" dirty="0"/>
              <a:t>abstraction</a:t>
            </a:r>
            <a:r>
              <a:rPr lang="en-US" dirty="0"/>
              <a:t>).</a:t>
            </a:r>
          </a:p>
          <a:p>
            <a:pPr fontAlgn="base">
              <a:lnSpc>
                <a:spcPct val="150000"/>
              </a:lnSpc>
            </a:pPr>
            <a:r>
              <a:rPr lang="en-US" dirty="0"/>
              <a:t>Programs are written in </a:t>
            </a:r>
            <a:r>
              <a:rPr lang="en-US" b="1" dirty="0"/>
              <a:t>code</a:t>
            </a:r>
            <a:r>
              <a:rPr lang="en-US" dirty="0"/>
              <a:t>, the next layer of abstraction.</a:t>
            </a:r>
          </a:p>
        </p:txBody>
      </p:sp>
      <p:sp>
        <p:nvSpPr>
          <p:cNvPr id="7" name="AutoShape 6" descr="File:Microsoft Office 2013-2019 logo and wordmark.svg - Wikimedia Commons"/>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034" name="Picture 10" descr="File:Microsoft Office 2013-2019 logo and wordmark.svg - Wikimedia Commons"/>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3863079" y="2561891"/>
            <a:ext cx="1637562" cy="523892"/>
          </a:xfrm>
          <a:prstGeom prst="rect">
            <a:avLst/>
          </a:prstGeom>
          <a:noFill/>
          <a:extLst>
            <a:ext uri="{909E8E84-426E-40DD-AFC4-6F175D3DCCD1}">
              <a14:hiddenFill xmlns:a14="http://schemas.microsoft.com/office/drawing/2010/main">
                <a:solidFill>
                  <a:srgbClr val="FFFFFF"/>
                </a:solidFill>
              </a14:hiddenFill>
            </a:ext>
          </a:extLst>
        </p:spPr>
      </p:pic>
      <p:pic>
        <p:nvPicPr>
          <p:cNvPr id="1040" name="Picture 16" descr="Download Google Chrome Logo in SVG Vector or PNG File Format - Logo.wine"/>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5253037" y="2561891"/>
            <a:ext cx="1687809" cy="1125206"/>
          </a:xfrm>
          <a:prstGeom prst="rect">
            <a:avLst/>
          </a:prstGeom>
          <a:noFill/>
          <a:extLst>
            <a:ext uri="{909E8E84-426E-40DD-AFC4-6F175D3DCCD1}">
              <a14:hiddenFill xmlns:a14="http://schemas.microsoft.com/office/drawing/2010/main">
                <a:solidFill>
                  <a:srgbClr val="FFFFFF"/>
                </a:solidFill>
              </a14:hiddenFill>
            </a:ext>
          </a:extLst>
        </p:spPr>
      </p:pic>
      <p:pic>
        <p:nvPicPr>
          <p:cNvPr id="4098" name="Picture 2" descr="Computer abstraction Royalty Free Vector Image"/>
          <p:cNvPicPr>
            <a:picLocks noChangeAspect="1" noChangeArrowheads="1"/>
          </p:cNvPicPr>
          <p:nvPr/>
        </p:nvPicPr>
        <p:blipFill rotWithShape="1">
          <a:blip r:embed="rId4" cstate="email">
            <a:clrChange>
              <a:clrFrom>
                <a:srgbClr val="E6E6E6"/>
              </a:clrFrom>
              <a:clrTo>
                <a:srgbClr val="E6E6E6">
                  <a:alpha val="0"/>
                </a:srgbClr>
              </a:clrTo>
            </a:clrChange>
            <a:extLst>
              <a:ext uri="{28A0092B-C50C-407E-A947-70E740481C1C}">
                <a14:useLocalDpi xmlns:a14="http://schemas.microsoft.com/office/drawing/2010/main"/>
              </a:ext>
            </a:extLst>
          </a:blip>
          <a:srcRect/>
          <a:stretch/>
        </p:blipFill>
        <p:spPr bwMode="auto">
          <a:xfrm>
            <a:off x="8967399" y="3505199"/>
            <a:ext cx="1484701" cy="1440847"/>
          </a:xfrm>
          <a:prstGeom prst="rect">
            <a:avLst/>
          </a:prstGeom>
          <a:noFill/>
          <a:extLst>
            <a:ext uri="{909E8E84-426E-40DD-AFC4-6F175D3DCCD1}">
              <a14:hiddenFill xmlns:a14="http://schemas.microsoft.com/office/drawing/2010/main">
                <a:solidFill>
                  <a:srgbClr val="FFFFFF"/>
                </a:solidFill>
              </a14:hiddenFill>
            </a:ext>
          </a:extLst>
        </p:spPr>
      </p:pic>
      <p:sp>
        <p:nvSpPr>
          <p:cNvPr id="4" name="Date Placeholder 3">
            <a:extLst>
              <a:ext uri="{FF2B5EF4-FFF2-40B4-BE49-F238E27FC236}">
                <a16:creationId xmlns:a16="http://schemas.microsoft.com/office/drawing/2014/main" id="{6AEEAF0D-5796-49F3-AF50-6A8906CA0E83}"/>
              </a:ext>
            </a:extLst>
          </p:cNvPr>
          <p:cNvSpPr>
            <a:spLocks noGrp="1"/>
          </p:cNvSpPr>
          <p:nvPr>
            <p:ph type="dt" sz="half" idx="10"/>
          </p:nvPr>
        </p:nvSpPr>
        <p:spPr/>
        <p:txBody>
          <a:bodyPr/>
          <a:lstStyle/>
          <a:p>
            <a:r>
              <a:rPr lang="ar-SY"/>
              <a:t>Lecture 1 Introduction to the World of Computers</a:t>
            </a:r>
            <a:endParaRPr lang="en-US" dirty="0"/>
          </a:p>
        </p:txBody>
      </p:sp>
      <p:sp>
        <p:nvSpPr>
          <p:cNvPr id="5" name="Footer Placeholder 4">
            <a:extLst>
              <a:ext uri="{FF2B5EF4-FFF2-40B4-BE49-F238E27FC236}">
                <a16:creationId xmlns:a16="http://schemas.microsoft.com/office/drawing/2014/main" id="{370FBC12-D664-45D1-9098-141F86B3E031}"/>
              </a:ext>
            </a:extLst>
          </p:cNvPr>
          <p:cNvSpPr>
            <a:spLocks noGrp="1"/>
          </p:cNvSpPr>
          <p:nvPr>
            <p:ph type="ftr" sz="quarter" idx="11"/>
          </p:nvPr>
        </p:nvSpPr>
        <p:spPr/>
        <p:txBody>
          <a:bodyPr/>
          <a:lstStyle/>
          <a:p>
            <a:endParaRPr lang="en-US" dirty="0">
              <a:solidFill>
                <a:schemeClr val="bg1"/>
              </a:solidFill>
            </a:endParaRPr>
          </a:p>
        </p:txBody>
      </p:sp>
      <p:sp>
        <p:nvSpPr>
          <p:cNvPr id="6" name="Slide Number Placeholder 5">
            <a:extLst>
              <a:ext uri="{FF2B5EF4-FFF2-40B4-BE49-F238E27FC236}">
                <a16:creationId xmlns:a16="http://schemas.microsoft.com/office/drawing/2014/main" id="{C25541B5-305E-434C-AD36-B9B17D8B2A78}"/>
              </a:ext>
            </a:extLst>
          </p:cNvPr>
          <p:cNvSpPr>
            <a:spLocks noGrp="1"/>
          </p:cNvSpPr>
          <p:nvPr>
            <p:ph type="sldNum" sz="quarter" idx="12"/>
          </p:nvPr>
        </p:nvSpPr>
        <p:spPr/>
        <p:txBody>
          <a:bodyPr/>
          <a:lstStyle/>
          <a:p>
            <a:pPr algn="ctr"/>
            <a:r>
              <a:rPr lang="en-US"/>
              <a:t>IT111 Introduction to Information Technology </a:t>
            </a:r>
            <a:endParaRPr lang="en-US" dirty="0"/>
          </a:p>
        </p:txBody>
      </p:sp>
    </p:spTree>
    <p:extLst>
      <p:ext uri="{BB962C8B-B14F-4D97-AF65-F5344CB8AC3E}">
        <p14:creationId xmlns:p14="http://schemas.microsoft.com/office/powerpoint/2010/main" val="162334572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Pros and cons</a:t>
            </a:r>
          </a:p>
        </p:txBody>
      </p:sp>
      <p:sp>
        <p:nvSpPr>
          <p:cNvPr id="3" name="Content Placeholder 2"/>
          <p:cNvSpPr>
            <a:spLocks noGrp="1"/>
          </p:cNvSpPr>
          <p:nvPr>
            <p:ph idx="1"/>
          </p:nvPr>
        </p:nvSpPr>
        <p:spPr/>
        <p:txBody>
          <a:bodyPr>
            <a:normAutofit fontScale="85000" lnSpcReduction="20000"/>
          </a:bodyPr>
          <a:lstStyle/>
          <a:p>
            <a:pPr fontAlgn="base"/>
            <a:r>
              <a:rPr lang="en-US" b="1" dirty="0"/>
              <a:t>Strengths of Computers:</a:t>
            </a:r>
          </a:p>
          <a:p>
            <a:pPr fontAlgn="base"/>
            <a:r>
              <a:rPr lang="en-US" dirty="0"/>
              <a:t>Very fast (billions of operations per second).</a:t>
            </a:r>
          </a:p>
          <a:p>
            <a:pPr fontAlgn="base"/>
            <a:r>
              <a:rPr lang="en-US" dirty="0"/>
              <a:t>Very accurate.</a:t>
            </a:r>
          </a:p>
          <a:p>
            <a:pPr fontAlgn="base"/>
            <a:r>
              <a:rPr lang="en-US" b="1" dirty="0"/>
              <a:t>Weaknesses of Computers:</a:t>
            </a:r>
          </a:p>
          <a:p>
            <a:pPr fontAlgn="base"/>
            <a:r>
              <a:rPr lang="en-US" dirty="0"/>
              <a:t>Literal.</a:t>
            </a:r>
          </a:p>
          <a:p>
            <a:pPr fontAlgn="base"/>
            <a:r>
              <a:rPr lang="en-US" dirty="0"/>
              <a:t>Only simple operations.</a:t>
            </a:r>
          </a:p>
          <a:p>
            <a:pPr lvl="1" fontAlgn="base"/>
            <a:r>
              <a:rPr lang="en-US" dirty="0"/>
              <a:t>Addition.</a:t>
            </a:r>
          </a:p>
          <a:p>
            <a:pPr lvl="1" fontAlgn="base"/>
            <a:r>
              <a:rPr lang="en-US" dirty="0"/>
              <a:t>Comparison.</a:t>
            </a:r>
          </a:p>
          <a:p>
            <a:pPr lvl="1" fontAlgn="base"/>
            <a:r>
              <a:rPr lang="en-US" dirty="0"/>
              <a:t>Equality.</a:t>
            </a:r>
          </a:p>
        </p:txBody>
      </p:sp>
      <p:pic>
        <p:nvPicPr>
          <p:cNvPr id="5122" name="Picture 2" descr="What Determines the Speed and Power of a Computer?"/>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rot="1032901">
            <a:off x="8382453" y="2362462"/>
            <a:ext cx="3561258" cy="1863725"/>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4" name="Date Placeholder 3">
            <a:extLst>
              <a:ext uri="{FF2B5EF4-FFF2-40B4-BE49-F238E27FC236}">
                <a16:creationId xmlns:a16="http://schemas.microsoft.com/office/drawing/2014/main" id="{686D8DE9-1ADA-4BE7-B3A0-37FAB3598276}"/>
              </a:ext>
            </a:extLst>
          </p:cNvPr>
          <p:cNvSpPr>
            <a:spLocks noGrp="1"/>
          </p:cNvSpPr>
          <p:nvPr>
            <p:ph type="dt" sz="half" idx="10"/>
          </p:nvPr>
        </p:nvSpPr>
        <p:spPr/>
        <p:txBody>
          <a:bodyPr/>
          <a:lstStyle/>
          <a:p>
            <a:r>
              <a:rPr lang="ar-SY"/>
              <a:t>Lecture 1 Introduction to the World of Computers</a:t>
            </a:r>
            <a:endParaRPr lang="en-US" dirty="0"/>
          </a:p>
        </p:txBody>
      </p:sp>
      <p:sp>
        <p:nvSpPr>
          <p:cNvPr id="5" name="Footer Placeholder 4">
            <a:extLst>
              <a:ext uri="{FF2B5EF4-FFF2-40B4-BE49-F238E27FC236}">
                <a16:creationId xmlns:a16="http://schemas.microsoft.com/office/drawing/2014/main" id="{9D632277-4301-4825-9422-3789A38522FC}"/>
              </a:ext>
            </a:extLst>
          </p:cNvPr>
          <p:cNvSpPr>
            <a:spLocks noGrp="1"/>
          </p:cNvSpPr>
          <p:nvPr>
            <p:ph type="ftr" sz="quarter" idx="11"/>
          </p:nvPr>
        </p:nvSpPr>
        <p:spPr/>
        <p:txBody>
          <a:bodyPr/>
          <a:lstStyle/>
          <a:p>
            <a:endParaRPr lang="en-US" dirty="0">
              <a:solidFill>
                <a:schemeClr val="bg1"/>
              </a:solidFill>
            </a:endParaRPr>
          </a:p>
        </p:txBody>
      </p:sp>
      <p:sp>
        <p:nvSpPr>
          <p:cNvPr id="6" name="Slide Number Placeholder 5">
            <a:extLst>
              <a:ext uri="{FF2B5EF4-FFF2-40B4-BE49-F238E27FC236}">
                <a16:creationId xmlns:a16="http://schemas.microsoft.com/office/drawing/2014/main" id="{3EBCACBD-6C1D-4BC1-BE10-5CEF1BD943F1}"/>
              </a:ext>
            </a:extLst>
          </p:cNvPr>
          <p:cNvSpPr>
            <a:spLocks noGrp="1"/>
          </p:cNvSpPr>
          <p:nvPr>
            <p:ph type="sldNum" sz="quarter" idx="12"/>
          </p:nvPr>
        </p:nvSpPr>
        <p:spPr/>
        <p:txBody>
          <a:bodyPr/>
          <a:lstStyle/>
          <a:p>
            <a:pPr algn="ctr"/>
            <a:r>
              <a:rPr lang="en-US"/>
              <a:t>IT111 Introduction to Information Technology </a:t>
            </a:r>
            <a:endParaRPr lang="en-US" dirty="0"/>
          </a:p>
        </p:txBody>
      </p:sp>
    </p:spTree>
    <p:extLst>
      <p:ext uri="{BB962C8B-B14F-4D97-AF65-F5344CB8AC3E}">
        <p14:creationId xmlns:p14="http://schemas.microsoft.com/office/powerpoint/2010/main" val="257005771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70647" y="512762"/>
            <a:ext cx="9224681" cy="655264"/>
          </a:xfrm>
        </p:spPr>
        <p:txBody>
          <a:bodyPr>
            <a:normAutofit fontScale="90000"/>
          </a:bodyPr>
          <a:lstStyle/>
          <a:p>
            <a:r>
              <a:rPr lang="en-US" b="1" dirty="0"/>
              <a:t>Introduction to Code: How Computers Work</a:t>
            </a:r>
            <a:endParaRPr lang="en-US" dirty="0"/>
          </a:p>
        </p:txBody>
      </p:sp>
      <p:sp>
        <p:nvSpPr>
          <p:cNvPr id="3" name="Content Placeholder 2"/>
          <p:cNvSpPr>
            <a:spLocks noGrp="1"/>
          </p:cNvSpPr>
          <p:nvPr>
            <p:ph idx="1"/>
          </p:nvPr>
        </p:nvSpPr>
        <p:spPr/>
        <p:txBody>
          <a:bodyPr/>
          <a:lstStyle/>
          <a:p>
            <a:pPr fontAlgn="base">
              <a:lnSpc>
                <a:spcPct val="150000"/>
              </a:lnSpc>
            </a:pPr>
            <a:r>
              <a:rPr lang="en-US" dirty="0"/>
              <a:t>Code is a series of instructions.</a:t>
            </a:r>
          </a:p>
          <a:p>
            <a:pPr fontAlgn="base">
              <a:lnSpc>
                <a:spcPct val="150000"/>
              </a:lnSpc>
            </a:pPr>
            <a:r>
              <a:rPr lang="en-US" dirty="0"/>
              <a:t>Each instruction is an operation.</a:t>
            </a:r>
          </a:p>
          <a:p>
            <a:pPr fontAlgn="base">
              <a:lnSpc>
                <a:spcPct val="150000"/>
              </a:lnSpc>
            </a:pPr>
            <a:r>
              <a:rPr lang="en-US" dirty="0"/>
              <a:t>Computer follows each instruction, one after another.</a:t>
            </a:r>
          </a:p>
          <a:p>
            <a:pPr fontAlgn="base">
              <a:lnSpc>
                <a:spcPct val="150000"/>
              </a:lnSpc>
            </a:pPr>
            <a:r>
              <a:rPr lang="en-US" dirty="0"/>
              <a:t>Programs are comprised of millions of instructions.</a:t>
            </a:r>
          </a:p>
          <a:p>
            <a:pPr>
              <a:lnSpc>
                <a:spcPct val="150000"/>
              </a:lnSpc>
            </a:pPr>
            <a:endParaRPr lang="en-US" dirty="0"/>
          </a:p>
        </p:txBody>
      </p:sp>
      <p:pic>
        <p:nvPicPr>
          <p:cNvPr id="2050" name="Picture 2" descr="figure"/>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8897793" y="4002881"/>
            <a:ext cx="3000375" cy="1771651"/>
          </a:xfrm>
          <a:prstGeom prst="rect">
            <a:avLst/>
          </a:prstGeom>
          <a:noFill/>
          <a:extLst>
            <a:ext uri="{909E8E84-426E-40DD-AFC4-6F175D3DCCD1}">
              <a14:hiddenFill xmlns:a14="http://schemas.microsoft.com/office/drawing/2010/main">
                <a:solidFill>
                  <a:srgbClr val="FFFFFF"/>
                </a:solidFill>
              </a14:hiddenFill>
            </a:ext>
          </a:extLst>
        </p:spPr>
      </p:pic>
      <p:sp>
        <p:nvSpPr>
          <p:cNvPr id="4" name="Date Placeholder 3">
            <a:extLst>
              <a:ext uri="{FF2B5EF4-FFF2-40B4-BE49-F238E27FC236}">
                <a16:creationId xmlns:a16="http://schemas.microsoft.com/office/drawing/2014/main" id="{BBC5F5FC-40CC-4160-908D-6E763247DA58}"/>
              </a:ext>
            </a:extLst>
          </p:cNvPr>
          <p:cNvSpPr>
            <a:spLocks noGrp="1"/>
          </p:cNvSpPr>
          <p:nvPr>
            <p:ph type="dt" sz="half" idx="10"/>
          </p:nvPr>
        </p:nvSpPr>
        <p:spPr/>
        <p:txBody>
          <a:bodyPr/>
          <a:lstStyle/>
          <a:p>
            <a:r>
              <a:rPr lang="ar-SY"/>
              <a:t>Lecture 1 Introduction to the World of Computers</a:t>
            </a:r>
            <a:endParaRPr lang="en-US" dirty="0"/>
          </a:p>
        </p:txBody>
      </p:sp>
      <p:sp>
        <p:nvSpPr>
          <p:cNvPr id="5" name="Footer Placeholder 4">
            <a:extLst>
              <a:ext uri="{FF2B5EF4-FFF2-40B4-BE49-F238E27FC236}">
                <a16:creationId xmlns:a16="http://schemas.microsoft.com/office/drawing/2014/main" id="{AC059C64-1FD0-4875-A917-03FE2C589BFD}"/>
              </a:ext>
            </a:extLst>
          </p:cNvPr>
          <p:cNvSpPr>
            <a:spLocks noGrp="1"/>
          </p:cNvSpPr>
          <p:nvPr>
            <p:ph type="ftr" sz="quarter" idx="11"/>
          </p:nvPr>
        </p:nvSpPr>
        <p:spPr/>
        <p:txBody>
          <a:bodyPr/>
          <a:lstStyle/>
          <a:p>
            <a:endParaRPr lang="en-US" dirty="0">
              <a:solidFill>
                <a:schemeClr val="bg1"/>
              </a:solidFill>
            </a:endParaRPr>
          </a:p>
        </p:txBody>
      </p:sp>
      <p:sp>
        <p:nvSpPr>
          <p:cNvPr id="6" name="Slide Number Placeholder 5">
            <a:extLst>
              <a:ext uri="{FF2B5EF4-FFF2-40B4-BE49-F238E27FC236}">
                <a16:creationId xmlns:a16="http://schemas.microsoft.com/office/drawing/2014/main" id="{41A54DFB-4992-4755-A423-D4778D7B9A0B}"/>
              </a:ext>
            </a:extLst>
          </p:cNvPr>
          <p:cNvSpPr>
            <a:spLocks noGrp="1"/>
          </p:cNvSpPr>
          <p:nvPr>
            <p:ph type="sldNum" sz="quarter" idx="12"/>
          </p:nvPr>
        </p:nvSpPr>
        <p:spPr/>
        <p:txBody>
          <a:bodyPr/>
          <a:lstStyle/>
          <a:p>
            <a:pPr algn="ctr"/>
            <a:r>
              <a:rPr lang="en-US"/>
              <a:t>IT111 Introduction to Information Technology </a:t>
            </a:r>
            <a:endParaRPr lang="en-US" dirty="0"/>
          </a:p>
        </p:txBody>
      </p:sp>
    </p:spTree>
    <p:extLst>
      <p:ext uri="{BB962C8B-B14F-4D97-AF65-F5344CB8AC3E}">
        <p14:creationId xmlns:p14="http://schemas.microsoft.com/office/powerpoint/2010/main" val="312618498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fontAlgn="base"/>
            <a:r>
              <a:rPr lang="en-US" b="1" dirty="0"/>
              <a:t>Programming Languages</a:t>
            </a:r>
            <a:endParaRPr lang="en-US" dirty="0"/>
          </a:p>
        </p:txBody>
      </p:sp>
      <p:sp>
        <p:nvSpPr>
          <p:cNvPr id="3" name="Content Placeholder 2"/>
          <p:cNvSpPr>
            <a:spLocks noGrp="1"/>
          </p:cNvSpPr>
          <p:nvPr>
            <p:ph idx="1"/>
          </p:nvPr>
        </p:nvSpPr>
        <p:spPr>
          <a:xfrm>
            <a:off x="287482" y="1527151"/>
            <a:ext cx="12153900" cy="4543425"/>
          </a:xfrm>
        </p:spPr>
        <p:txBody>
          <a:bodyPr>
            <a:normAutofit fontScale="92500"/>
          </a:bodyPr>
          <a:lstStyle/>
          <a:p>
            <a:pPr fontAlgn="base">
              <a:lnSpc>
                <a:spcPct val="150000"/>
              </a:lnSpc>
            </a:pPr>
            <a:r>
              <a:rPr lang="en-US" dirty="0"/>
              <a:t>Code is written in a </a:t>
            </a:r>
            <a:r>
              <a:rPr lang="en-US" b="1" dirty="0"/>
              <a:t>programming language.</a:t>
            </a:r>
            <a:endParaRPr lang="en-US" dirty="0"/>
          </a:p>
          <a:p>
            <a:pPr fontAlgn="base">
              <a:lnSpc>
                <a:spcPct val="150000"/>
              </a:lnSpc>
            </a:pPr>
            <a:r>
              <a:rPr lang="en-US" dirty="0"/>
              <a:t>Gives the "rules" (syntax and commands) for the code.</a:t>
            </a:r>
          </a:p>
          <a:p>
            <a:pPr fontAlgn="base">
              <a:lnSpc>
                <a:spcPct val="150000"/>
              </a:lnSpc>
            </a:pPr>
            <a:r>
              <a:rPr lang="en-US" dirty="0"/>
              <a:t>What programming languages have you heard of?</a:t>
            </a:r>
          </a:p>
          <a:p>
            <a:pPr fontAlgn="base">
              <a:lnSpc>
                <a:spcPct val="150000"/>
              </a:lnSpc>
            </a:pPr>
            <a:r>
              <a:rPr lang="en-US" dirty="0"/>
              <a:t>Each has strengths and weaknesses and specializations (just like human languages).</a:t>
            </a:r>
          </a:p>
          <a:p>
            <a:pPr fontAlgn="base">
              <a:lnSpc>
                <a:spcPct val="150000"/>
              </a:lnSpc>
            </a:pPr>
            <a:r>
              <a:rPr lang="en-US" dirty="0"/>
              <a:t>High-level (closer to how humans think) vs. low-level (closer to computers, but much faster).</a:t>
            </a:r>
          </a:p>
        </p:txBody>
      </p:sp>
      <p:pic>
        <p:nvPicPr>
          <p:cNvPr id="6146" name="Picture 2" descr="Brief History of Programming Languages - Computer Science Degree Hub"/>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7831892" y="1662544"/>
            <a:ext cx="3925456" cy="1766455"/>
          </a:xfrm>
          <a:prstGeom prst="rect">
            <a:avLst/>
          </a:prstGeom>
          <a:noFill/>
          <a:extLst>
            <a:ext uri="{909E8E84-426E-40DD-AFC4-6F175D3DCCD1}">
              <a14:hiddenFill xmlns:a14="http://schemas.microsoft.com/office/drawing/2010/main">
                <a:solidFill>
                  <a:srgbClr val="FFFFFF"/>
                </a:solidFill>
              </a14:hiddenFill>
            </a:ext>
          </a:extLst>
        </p:spPr>
      </p:pic>
      <p:sp>
        <p:nvSpPr>
          <p:cNvPr id="4" name="Date Placeholder 3">
            <a:extLst>
              <a:ext uri="{FF2B5EF4-FFF2-40B4-BE49-F238E27FC236}">
                <a16:creationId xmlns:a16="http://schemas.microsoft.com/office/drawing/2014/main" id="{5C072330-7874-4AFD-90FF-C909C2A99043}"/>
              </a:ext>
            </a:extLst>
          </p:cNvPr>
          <p:cNvSpPr>
            <a:spLocks noGrp="1"/>
          </p:cNvSpPr>
          <p:nvPr>
            <p:ph type="dt" sz="half" idx="10"/>
          </p:nvPr>
        </p:nvSpPr>
        <p:spPr/>
        <p:txBody>
          <a:bodyPr/>
          <a:lstStyle/>
          <a:p>
            <a:r>
              <a:rPr lang="ar-SY"/>
              <a:t>Lecture 1 Introduction to the World of Computers</a:t>
            </a:r>
            <a:endParaRPr lang="en-US" dirty="0"/>
          </a:p>
        </p:txBody>
      </p:sp>
      <p:sp>
        <p:nvSpPr>
          <p:cNvPr id="5" name="Footer Placeholder 4">
            <a:extLst>
              <a:ext uri="{FF2B5EF4-FFF2-40B4-BE49-F238E27FC236}">
                <a16:creationId xmlns:a16="http://schemas.microsoft.com/office/drawing/2014/main" id="{AA6DEEC9-0619-4525-8102-67DEE101C6BF}"/>
              </a:ext>
            </a:extLst>
          </p:cNvPr>
          <p:cNvSpPr>
            <a:spLocks noGrp="1"/>
          </p:cNvSpPr>
          <p:nvPr>
            <p:ph type="ftr" sz="quarter" idx="11"/>
          </p:nvPr>
        </p:nvSpPr>
        <p:spPr/>
        <p:txBody>
          <a:bodyPr/>
          <a:lstStyle/>
          <a:p>
            <a:endParaRPr lang="en-US" dirty="0">
              <a:solidFill>
                <a:schemeClr val="bg1"/>
              </a:solidFill>
            </a:endParaRPr>
          </a:p>
        </p:txBody>
      </p:sp>
      <p:sp>
        <p:nvSpPr>
          <p:cNvPr id="6" name="Slide Number Placeholder 5">
            <a:extLst>
              <a:ext uri="{FF2B5EF4-FFF2-40B4-BE49-F238E27FC236}">
                <a16:creationId xmlns:a16="http://schemas.microsoft.com/office/drawing/2014/main" id="{4F6664D9-BFB3-47DC-BC0A-A9CBC73695FB}"/>
              </a:ext>
            </a:extLst>
          </p:cNvPr>
          <p:cNvSpPr>
            <a:spLocks noGrp="1"/>
          </p:cNvSpPr>
          <p:nvPr>
            <p:ph type="sldNum" sz="quarter" idx="12"/>
          </p:nvPr>
        </p:nvSpPr>
        <p:spPr/>
        <p:txBody>
          <a:bodyPr/>
          <a:lstStyle/>
          <a:p>
            <a:pPr algn="ctr"/>
            <a:r>
              <a:rPr lang="en-US"/>
              <a:t>IT111 Introduction to Information Technology </a:t>
            </a:r>
            <a:endParaRPr lang="en-US" dirty="0"/>
          </a:p>
        </p:txBody>
      </p:sp>
    </p:spTree>
    <p:extLst>
      <p:ext uri="{BB962C8B-B14F-4D97-AF65-F5344CB8AC3E}">
        <p14:creationId xmlns:p14="http://schemas.microsoft.com/office/powerpoint/2010/main" val="16363912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fontAlgn="base"/>
            <a:r>
              <a:rPr lang="en-US" b="1" dirty="0"/>
              <a:t>The Operating System</a:t>
            </a:r>
            <a:endParaRPr lang="en-US" dirty="0"/>
          </a:p>
        </p:txBody>
      </p:sp>
      <p:sp>
        <p:nvSpPr>
          <p:cNvPr id="3" name="Content Placeholder 2"/>
          <p:cNvSpPr>
            <a:spLocks noGrp="1"/>
          </p:cNvSpPr>
          <p:nvPr>
            <p:ph idx="1"/>
          </p:nvPr>
        </p:nvSpPr>
        <p:spPr/>
        <p:txBody>
          <a:bodyPr>
            <a:normAutofit fontScale="62500" lnSpcReduction="20000"/>
          </a:bodyPr>
          <a:lstStyle/>
          <a:p>
            <a:pPr fontAlgn="base"/>
            <a:r>
              <a:rPr lang="en-US" dirty="0"/>
              <a:t>Starts running when the computer "boots up"</a:t>
            </a:r>
          </a:p>
          <a:p>
            <a:pPr fontAlgn="base"/>
            <a:r>
              <a:rPr lang="en-US" dirty="0"/>
              <a:t>Manager/supervisor:</a:t>
            </a:r>
          </a:p>
          <a:p>
            <a:pPr lvl="1" fontAlgn="base"/>
            <a:r>
              <a:rPr lang="en-US" dirty="0"/>
              <a:t>Starting/runs/stopping programs.</a:t>
            </a:r>
          </a:p>
          <a:p>
            <a:pPr lvl="1" fontAlgn="base"/>
            <a:r>
              <a:rPr lang="en-US" dirty="0"/>
              <a:t>Manages all shared resources (like </a:t>
            </a:r>
            <a:r>
              <a:rPr lang="en-US" b="1" dirty="0"/>
              <a:t>memory</a:t>
            </a:r>
            <a:r>
              <a:rPr lang="en-US" dirty="0"/>
              <a:t>).</a:t>
            </a:r>
          </a:p>
          <a:p>
            <a:pPr lvl="1" fontAlgn="base"/>
            <a:r>
              <a:rPr lang="en-US" b="1" dirty="0"/>
              <a:t>No matter how a program ends, all resources must be released.</a:t>
            </a:r>
            <a:endParaRPr lang="en-US" dirty="0"/>
          </a:p>
          <a:p>
            <a:pPr fontAlgn="base"/>
            <a:r>
              <a:rPr lang="en-US" dirty="0"/>
              <a:t>Can run multiple programs at once ("sandboxing").</a:t>
            </a:r>
          </a:p>
          <a:p>
            <a:pPr fontAlgn="base"/>
            <a:r>
              <a:rPr lang="en-US" dirty="0"/>
              <a:t>Allows a computer to change over time (updates).</a:t>
            </a:r>
          </a:p>
          <a:p>
            <a:pPr fontAlgn="base"/>
            <a:r>
              <a:rPr lang="en-US" dirty="0"/>
              <a:t>Other responsibilities:</a:t>
            </a:r>
          </a:p>
          <a:p>
            <a:pPr lvl="1" fontAlgn="base"/>
            <a:r>
              <a:rPr lang="en-US" dirty="0"/>
              <a:t>File system.</a:t>
            </a:r>
          </a:p>
          <a:p>
            <a:pPr lvl="1" fontAlgn="base"/>
            <a:r>
              <a:rPr lang="en-US" dirty="0"/>
              <a:t>Manages windows.</a:t>
            </a:r>
          </a:p>
          <a:p>
            <a:pPr lvl="1" fontAlgn="base"/>
            <a:r>
              <a:rPr lang="en-US" dirty="0"/>
              <a:t>Some basic programs.</a:t>
            </a:r>
          </a:p>
        </p:txBody>
      </p:sp>
      <p:pic>
        <p:nvPicPr>
          <p:cNvPr id="7170" name="Picture 2" descr="What is an Operating System?"/>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7542213" y="4707809"/>
            <a:ext cx="3487738" cy="160726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4" name="Date Placeholder 3">
            <a:extLst>
              <a:ext uri="{FF2B5EF4-FFF2-40B4-BE49-F238E27FC236}">
                <a16:creationId xmlns:a16="http://schemas.microsoft.com/office/drawing/2014/main" id="{1071A4D7-6431-4879-8272-22FBF48B22F9}"/>
              </a:ext>
            </a:extLst>
          </p:cNvPr>
          <p:cNvSpPr>
            <a:spLocks noGrp="1"/>
          </p:cNvSpPr>
          <p:nvPr>
            <p:ph type="dt" sz="half" idx="10"/>
          </p:nvPr>
        </p:nvSpPr>
        <p:spPr/>
        <p:txBody>
          <a:bodyPr/>
          <a:lstStyle/>
          <a:p>
            <a:r>
              <a:rPr lang="ar-SY"/>
              <a:t>Lecture 1 Introduction to the World of Computers</a:t>
            </a:r>
            <a:endParaRPr lang="en-US" dirty="0"/>
          </a:p>
        </p:txBody>
      </p:sp>
      <p:sp>
        <p:nvSpPr>
          <p:cNvPr id="5" name="Footer Placeholder 4">
            <a:extLst>
              <a:ext uri="{FF2B5EF4-FFF2-40B4-BE49-F238E27FC236}">
                <a16:creationId xmlns:a16="http://schemas.microsoft.com/office/drawing/2014/main" id="{4CB848D2-1ED3-4E53-AF49-C168E8B4D0B9}"/>
              </a:ext>
            </a:extLst>
          </p:cNvPr>
          <p:cNvSpPr>
            <a:spLocks noGrp="1"/>
          </p:cNvSpPr>
          <p:nvPr>
            <p:ph type="ftr" sz="quarter" idx="11"/>
          </p:nvPr>
        </p:nvSpPr>
        <p:spPr/>
        <p:txBody>
          <a:bodyPr/>
          <a:lstStyle/>
          <a:p>
            <a:endParaRPr lang="en-US" dirty="0">
              <a:solidFill>
                <a:schemeClr val="bg1"/>
              </a:solidFill>
            </a:endParaRPr>
          </a:p>
        </p:txBody>
      </p:sp>
      <p:sp>
        <p:nvSpPr>
          <p:cNvPr id="6" name="Slide Number Placeholder 5">
            <a:extLst>
              <a:ext uri="{FF2B5EF4-FFF2-40B4-BE49-F238E27FC236}">
                <a16:creationId xmlns:a16="http://schemas.microsoft.com/office/drawing/2014/main" id="{4E0BA1F9-4B94-4919-901A-FF22C0D91428}"/>
              </a:ext>
            </a:extLst>
          </p:cNvPr>
          <p:cNvSpPr>
            <a:spLocks noGrp="1"/>
          </p:cNvSpPr>
          <p:nvPr>
            <p:ph type="sldNum" sz="quarter" idx="12"/>
          </p:nvPr>
        </p:nvSpPr>
        <p:spPr/>
        <p:txBody>
          <a:bodyPr/>
          <a:lstStyle/>
          <a:p>
            <a:pPr algn="ctr"/>
            <a:r>
              <a:rPr lang="en-US"/>
              <a:t>IT111 Introduction to Information Technology </a:t>
            </a:r>
            <a:endParaRPr lang="en-US" dirty="0"/>
          </a:p>
        </p:txBody>
      </p:sp>
    </p:spTree>
    <p:extLst>
      <p:ext uri="{BB962C8B-B14F-4D97-AF65-F5344CB8AC3E}">
        <p14:creationId xmlns:p14="http://schemas.microsoft.com/office/powerpoint/2010/main" val="69490156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History of Computer</a:t>
            </a:r>
          </a:p>
        </p:txBody>
      </p:sp>
      <p:sp>
        <p:nvSpPr>
          <p:cNvPr id="3" name="Content Placeholder 2"/>
          <p:cNvSpPr>
            <a:spLocks noGrp="1"/>
          </p:cNvSpPr>
          <p:nvPr>
            <p:ph idx="1"/>
          </p:nvPr>
        </p:nvSpPr>
        <p:spPr/>
        <p:txBody>
          <a:bodyPr/>
          <a:lstStyle/>
          <a:p>
            <a:pPr algn="just">
              <a:lnSpc>
                <a:spcPct val="150000"/>
              </a:lnSpc>
            </a:pPr>
            <a:r>
              <a:rPr lang="en-US" dirty="0"/>
              <a:t>The computer was born not for entertainment or email but out of a need to solve a serious number-crunching crisis.</a:t>
            </a:r>
          </a:p>
          <a:p>
            <a:pPr algn="just">
              <a:lnSpc>
                <a:spcPct val="150000"/>
              </a:lnSpc>
            </a:pPr>
            <a:r>
              <a:rPr lang="en-US" dirty="0"/>
              <a:t> By 1880, the U.S. population had grown so large that it took more than seven years to tabulate the U.S. Census results.</a:t>
            </a:r>
          </a:p>
          <a:p>
            <a:pPr algn="just">
              <a:lnSpc>
                <a:spcPct val="150000"/>
              </a:lnSpc>
            </a:pPr>
            <a:r>
              <a:rPr lang="en-US" dirty="0"/>
              <a:t> The government sought a faster way to get the job done, giving rise to punch-card based computers that took up entire rooms.</a:t>
            </a:r>
          </a:p>
        </p:txBody>
      </p:sp>
      <p:sp>
        <p:nvSpPr>
          <p:cNvPr id="4" name="Date Placeholder 3">
            <a:extLst>
              <a:ext uri="{FF2B5EF4-FFF2-40B4-BE49-F238E27FC236}">
                <a16:creationId xmlns:a16="http://schemas.microsoft.com/office/drawing/2014/main" id="{8FFEFCDA-FD24-40ED-87AA-38E412A0F8CC}"/>
              </a:ext>
            </a:extLst>
          </p:cNvPr>
          <p:cNvSpPr>
            <a:spLocks noGrp="1"/>
          </p:cNvSpPr>
          <p:nvPr>
            <p:ph type="dt" sz="half" idx="10"/>
          </p:nvPr>
        </p:nvSpPr>
        <p:spPr/>
        <p:txBody>
          <a:bodyPr/>
          <a:lstStyle/>
          <a:p>
            <a:r>
              <a:rPr lang="ar-SY"/>
              <a:t>Lecture 1 Introduction to the World of Computers</a:t>
            </a:r>
            <a:endParaRPr lang="en-US" dirty="0"/>
          </a:p>
        </p:txBody>
      </p:sp>
      <p:sp>
        <p:nvSpPr>
          <p:cNvPr id="5" name="Footer Placeholder 4">
            <a:extLst>
              <a:ext uri="{FF2B5EF4-FFF2-40B4-BE49-F238E27FC236}">
                <a16:creationId xmlns:a16="http://schemas.microsoft.com/office/drawing/2014/main" id="{74C3F86D-DF53-4F0A-AE2B-80CC17FB2B23}"/>
              </a:ext>
            </a:extLst>
          </p:cNvPr>
          <p:cNvSpPr>
            <a:spLocks noGrp="1"/>
          </p:cNvSpPr>
          <p:nvPr>
            <p:ph type="ftr" sz="quarter" idx="11"/>
          </p:nvPr>
        </p:nvSpPr>
        <p:spPr/>
        <p:txBody>
          <a:bodyPr/>
          <a:lstStyle/>
          <a:p>
            <a:endParaRPr lang="en-US" dirty="0">
              <a:solidFill>
                <a:schemeClr val="bg1"/>
              </a:solidFill>
            </a:endParaRPr>
          </a:p>
        </p:txBody>
      </p:sp>
      <p:sp>
        <p:nvSpPr>
          <p:cNvPr id="6" name="Slide Number Placeholder 5">
            <a:extLst>
              <a:ext uri="{FF2B5EF4-FFF2-40B4-BE49-F238E27FC236}">
                <a16:creationId xmlns:a16="http://schemas.microsoft.com/office/drawing/2014/main" id="{01A89287-BE0F-4E7F-8DFA-DBD95257BCF1}"/>
              </a:ext>
            </a:extLst>
          </p:cNvPr>
          <p:cNvSpPr>
            <a:spLocks noGrp="1"/>
          </p:cNvSpPr>
          <p:nvPr>
            <p:ph type="sldNum" sz="quarter" idx="12"/>
          </p:nvPr>
        </p:nvSpPr>
        <p:spPr/>
        <p:txBody>
          <a:bodyPr/>
          <a:lstStyle/>
          <a:p>
            <a:pPr algn="ctr"/>
            <a:r>
              <a:rPr lang="en-US"/>
              <a:t>IT111 Introduction to Information Technology </a:t>
            </a:r>
            <a:endParaRPr lang="en-US" dirty="0"/>
          </a:p>
        </p:txBody>
      </p:sp>
    </p:spTree>
    <p:extLst>
      <p:ext uri="{BB962C8B-B14F-4D97-AF65-F5344CB8AC3E}">
        <p14:creationId xmlns:p14="http://schemas.microsoft.com/office/powerpoint/2010/main" val="123770747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History of Computer</a:t>
            </a:r>
          </a:p>
        </p:txBody>
      </p:sp>
      <p:sp>
        <p:nvSpPr>
          <p:cNvPr id="3" name="Content Placeholder 2"/>
          <p:cNvSpPr>
            <a:spLocks noGrp="1"/>
          </p:cNvSpPr>
          <p:nvPr>
            <p:ph idx="1"/>
          </p:nvPr>
        </p:nvSpPr>
        <p:spPr/>
        <p:txBody>
          <a:bodyPr/>
          <a:lstStyle/>
          <a:p>
            <a:pPr algn="just">
              <a:lnSpc>
                <a:spcPct val="150000"/>
              </a:lnSpc>
            </a:pPr>
            <a:r>
              <a:rPr lang="en-US" dirty="0"/>
              <a:t>Today, we carry more computing power on our smartphones than was available in these early models.</a:t>
            </a:r>
          </a:p>
          <a:p>
            <a:pPr algn="just">
              <a:lnSpc>
                <a:spcPct val="150000"/>
              </a:lnSpc>
            </a:pPr>
            <a:r>
              <a:rPr lang="en-US" dirty="0"/>
              <a:t> The following brief history of computing is a timeline of how computers evolved from their humble beginnings to the machines of today that surf the Internet, play games and stream multimedia in addition to crunching numbers.</a:t>
            </a:r>
          </a:p>
        </p:txBody>
      </p:sp>
      <p:sp>
        <p:nvSpPr>
          <p:cNvPr id="4" name="Date Placeholder 3">
            <a:extLst>
              <a:ext uri="{FF2B5EF4-FFF2-40B4-BE49-F238E27FC236}">
                <a16:creationId xmlns:a16="http://schemas.microsoft.com/office/drawing/2014/main" id="{CAE6D2BF-B6C9-46F9-83B7-269AB7D0B49E}"/>
              </a:ext>
            </a:extLst>
          </p:cNvPr>
          <p:cNvSpPr>
            <a:spLocks noGrp="1"/>
          </p:cNvSpPr>
          <p:nvPr>
            <p:ph type="dt" sz="half" idx="10"/>
          </p:nvPr>
        </p:nvSpPr>
        <p:spPr/>
        <p:txBody>
          <a:bodyPr/>
          <a:lstStyle/>
          <a:p>
            <a:r>
              <a:rPr lang="ar-SY"/>
              <a:t>Lecture 1 Introduction to the World of Computers</a:t>
            </a:r>
            <a:endParaRPr lang="en-US" dirty="0"/>
          </a:p>
        </p:txBody>
      </p:sp>
      <p:sp>
        <p:nvSpPr>
          <p:cNvPr id="5" name="Footer Placeholder 4">
            <a:extLst>
              <a:ext uri="{FF2B5EF4-FFF2-40B4-BE49-F238E27FC236}">
                <a16:creationId xmlns:a16="http://schemas.microsoft.com/office/drawing/2014/main" id="{E9B98D0B-D82B-463B-A76A-691798AEC11A}"/>
              </a:ext>
            </a:extLst>
          </p:cNvPr>
          <p:cNvSpPr>
            <a:spLocks noGrp="1"/>
          </p:cNvSpPr>
          <p:nvPr>
            <p:ph type="ftr" sz="quarter" idx="11"/>
          </p:nvPr>
        </p:nvSpPr>
        <p:spPr/>
        <p:txBody>
          <a:bodyPr/>
          <a:lstStyle/>
          <a:p>
            <a:endParaRPr lang="en-US" dirty="0">
              <a:solidFill>
                <a:schemeClr val="bg1"/>
              </a:solidFill>
            </a:endParaRPr>
          </a:p>
        </p:txBody>
      </p:sp>
      <p:sp>
        <p:nvSpPr>
          <p:cNvPr id="6" name="Slide Number Placeholder 5">
            <a:extLst>
              <a:ext uri="{FF2B5EF4-FFF2-40B4-BE49-F238E27FC236}">
                <a16:creationId xmlns:a16="http://schemas.microsoft.com/office/drawing/2014/main" id="{C556FD47-E46F-4240-B4A6-60D66B4D4E31}"/>
              </a:ext>
            </a:extLst>
          </p:cNvPr>
          <p:cNvSpPr>
            <a:spLocks noGrp="1"/>
          </p:cNvSpPr>
          <p:nvPr>
            <p:ph type="sldNum" sz="quarter" idx="12"/>
          </p:nvPr>
        </p:nvSpPr>
        <p:spPr/>
        <p:txBody>
          <a:bodyPr/>
          <a:lstStyle/>
          <a:p>
            <a:pPr algn="ctr"/>
            <a:r>
              <a:rPr lang="en-US"/>
              <a:t>IT111 Introduction to Information Technology </a:t>
            </a:r>
            <a:endParaRPr lang="en-US" dirty="0"/>
          </a:p>
        </p:txBody>
      </p:sp>
    </p:spTree>
    <p:extLst>
      <p:ext uri="{BB962C8B-B14F-4D97-AF65-F5344CB8AC3E}">
        <p14:creationId xmlns:p14="http://schemas.microsoft.com/office/powerpoint/2010/main" val="427894993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History of Computing</a:t>
            </a:r>
          </a:p>
        </p:txBody>
      </p:sp>
      <p:pic>
        <p:nvPicPr>
          <p:cNvPr id="4" name="A Brief History of Computing">
            <a:hlinkClick r:id="" action="ppaction://media"/>
          </p:cNvPr>
          <p:cNvPicPr>
            <a:picLocks noGrp="1" noChangeAspect="1"/>
          </p:cNvPicPr>
          <p:nvPr>
            <p:ph idx="1"/>
            <a:videoFile r:link="rId2"/>
            <p:extLst>
              <p:ext uri="{DAA4B4D4-6D71-4841-9C94-3DE7FCFB9230}">
                <p14:media xmlns:p14="http://schemas.microsoft.com/office/powerpoint/2010/main" r:embed="rId1"/>
              </p:ext>
            </p:extLst>
          </p:nvPr>
        </p:nvPicPr>
        <p:blipFill>
          <a:blip r:embed="rId4"/>
          <a:stretch>
            <a:fillRect/>
          </a:stretch>
        </p:blipFill>
        <p:spPr>
          <a:xfrm>
            <a:off x="2772408" y="1346802"/>
            <a:ext cx="6647179" cy="4985384"/>
          </a:xfrm>
        </p:spPr>
      </p:pic>
      <p:sp>
        <p:nvSpPr>
          <p:cNvPr id="3" name="Date Placeholder 2">
            <a:extLst>
              <a:ext uri="{FF2B5EF4-FFF2-40B4-BE49-F238E27FC236}">
                <a16:creationId xmlns:a16="http://schemas.microsoft.com/office/drawing/2014/main" id="{AF4B4802-A03A-4640-B3AC-2FD28BBBAF7E}"/>
              </a:ext>
            </a:extLst>
          </p:cNvPr>
          <p:cNvSpPr>
            <a:spLocks noGrp="1"/>
          </p:cNvSpPr>
          <p:nvPr>
            <p:ph type="dt" sz="half" idx="10"/>
          </p:nvPr>
        </p:nvSpPr>
        <p:spPr/>
        <p:txBody>
          <a:bodyPr/>
          <a:lstStyle/>
          <a:p>
            <a:r>
              <a:rPr lang="ar-SY"/>
              <a:t>Lecture 1 Introduction to the World of Computers</a:t>
            </a:r>
            <a:endParaRPr lang="en-US" dirty="0"/>
          </a:p>
        </p:txBody>
      </p:sp>
      <p:sp>
        <p:nvSpPr>
          <p:cNvPr id="5" name="Footer Placeholder 4">
            <a:extLst>
              <a:ext uri="{FF2B5EF4-FFF2-40B4-BE49-F238E27FC236}">
                <a16:creationId xmlns:a16="http://schemas.microsoft.com/office/drawing/2014/main" id="{C1A4D822-4CE4-4893-88AF-68922180FB48}"/>
              </a:ext>
            </a:extLst>
          </p:cNvPr>
          <p:cNvSpPr>
            <a:spLocks noGrp="1"/>
          </p:cNvSpPr>
          <p:nvPr>
            <p:ph type="ftr" sz="quarter" idx="11"/>
          </p:nvPr>
        </p:nvSpPr>
        <p:spPr/>
        <p:txBody>
          <a:bodyPr/>
          <a:lstStyle/>
          <a:p>
            <a:endParaRPr lang="en-US" dirty="0">
              <a:solidFill>
                <a:schemeClr val="bg1"/>
              </a:solidFill>
            </a:endParaRPr>
          </a:p>
        </p:txBody>
      </p:sp>
      <p:sp>
        <p:nvSpPr>
          <p:cNvPr id="6" name="Slide Number Placeholder 5">
            <a:extLst>
              <a:ext uri="{FF2B5EF4-FFF2-40B4-BE49-F238E27FC236}">
                <a16:creationId xmlns:a16="http://schemas.microsoft.com/office/drawing/2014/main" id="{9F7EE581-F2D0-4F10-A166-421D7CCC25B0}"/>
              </a:ext>
            </a:extLst>
          </p:cNvPr>
          <p:cNvSpPr>
            <a:spLocks noGrp="1"/>
          </p:cNvSpPr>
          <p:nvPr>
            <p:ph type="sldNum" sz="quarter" idx="12"/>
          </p:nvPr>
        </p:nvSpPr>
        <p:spPr/>
        <p:txBody>
          <a:bodyPr/>
          <a:lstStyle/>
          <a:p>
            <a:pPr algn="ctr"/>
            <a:r>
              <a:rPr lang="en-US"/>
              <a:t>IT111 Introduction to Information Technology </a:t>
            </a:r>
            <a:endParaRPr lang="en-US" dirty="0"/>
          </a:p>
        </p:txBody>
      </p:sp>
    </p:spTree>
    <p:extLst>
      <p:ext uri="{BB962C8B-B14F-4D97-AF65-F5344CB8AC3E}">
        <p14:creationId xmlns:p14="http://schemas.microsoft.com/office/powerpoint/2010/main" val="17907023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98298"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0" mute="1">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History of Computer</a:t>
            </a:r>
          </a:p>
        </p:txBody>
      </p:sp>
      <p:sp>
        <p:nvSpPr>
          <p:cNvPr id="3" name="Content Placeholder 2"/>
          <p:cNvSpPr>
            <a:spLocks noGrp="1"/>
          </p:cNvSpPr>
          <p:nvPr>
            <p:ph idx="1"/>
          </p:nvPr>
        </p:nvSpPr>
        <p:spPr>
          <a:xfrm>
            <a:off x="393698" y="1454727"/>
            <a:ext cx="5702300" cy="4348163"/>
          </a:xfrm>
        </p:spPr>
        <p:txBody>
          <a:bodyPr>
            <a:normAutofit fontScale="77500" lnSpcReduction="20000"/>
          </a:bodyPr>
          <a:lstStyle/>
          <a:p>
            <a:pPr algn="just">
              <a:lnSpc>
                <a:spcPct val="160000"/>
              </a:lnSpc>
            </a:pPr>
            <a:r>
              <a:rPr lang="en-US" b="1" dirty="0"/>
              <a:t>1985</a:t>
            </a:r>
            <a:r>
              <a:rPr lang="en-US" dirty="0"/>
              <a:t>: The first dot-com domain name is registered, years before the World Wide Web would mark the formal beginning of Internet history. The Symbolic Computer Company registers Symbolics.com. More than two years later, only 100 dot-coms had been registered.</a:t>
            </a:r>
          </a:p>
          <a:p>
            <a:pPr algn="just" fontAlgn="base">
              <a:lnSpc>
                <a:spcPct val="160000"/>
              </a:lnSpc>
            </a:pPr>
            <a:r>
              <a:rPr lang="en-US" b="1" dirty="0"/>
              <a:t>1996</a:t>
            </a:r>
            <a:r>
              <a:rPr lang="en-US" dirty="0"/>
              <a:t>: Sergey </a:t>
            </a:r>
            <a:r>
              <a:rPr lang="en-US" dirty="0" err="1"/>
              <a:t>Brin</a:t>
            </a:r>
            <a:r>
              <a:rPr lang="en-US" dirty="0"/>
              <a:t> and Larry Page develop the Google search engine at Stanford University.</a:t>
            </a:r>
          </a:p>
        </p:txBody>
      </p:sp>
      <p:pic>
        <p:nvPicPr>
          <p:cNvPr id="12290" name="Picture 2" descr="Symbolics.com: World&amp;#39;s First Dot-Com Domain Turns 32! - Pakistan  Advertisers Society"/>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8327118" y="1828800"/>
            <a:ext cx="3864882" cy="1932441"/>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12292" name="Picture 4" descr="Search Engine Before Google 1996"/>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6989535" y="4002881"/>
            <a:ext cx="3867150" cy="2352675"/>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4" name="Date Placeholder 3">
            <a:extLst>
              <a:ext uri="{FF2B5EF4-FFF2-40B4-BE49-F238E27FC236}">
                <a16:creationId xmlns:a16="http://schemas.microsoft.com/office/drawing/2014/main" id="{4D85FD9E-3327-49E6-B131-F845B5EC9B5D}"/>
              </a:ext>
            </a:extLst>
          </p:cNvPr>
          <p:cNvSpPr>
            <a:spLocks noGrp="1"/>
          </p:cNvSpPr>
          <p:nvPr>
            <p:ph type="dt" sz="half" idx="10"/>
          </p:nvPr>
        </p:nvSpPr>
        <p:spPr/>
        <p:txBody>
          <a:bodyPr/>
          <a:lstStyle/>
          <a:p>
            <a:r>
              <a:rPr lang="ar-SY"/>
              <a:t>Lecture 1 Introduction to the World of Computers</a:t>
            </a:r>
            <a:endParaRPr lang="en-US" dirty="0"/>
          </a:p>
        </p:txBody>
      </p:sp>
      <p:sp>
        <p:nvSpPr>
          <p:cNvPr id="5" name="Footer Placeholder 4">
            <a:extLst>
              <a:ext uri="{FF2B5EF4-FFF2-40B4-BE49-F238E27FC236}">
                <a16:creationId xmlns:a16="http://schemas.microsoft.com/office/drawing/2014/main" id="{85D5A70E-03DB-47CE-BCD6-CBEF1BF0E2D9}"/>
              </a:ext>
            </a:extLst>
          </p:cNvPr>
          <p:cNvSpPr>
            <a:spLocks noGrp="1"/>
          </p:cNvSpPr>
          <p:nvPr>
            <p:ph type="ftr" sz="quarter" idx="11"/>
          </p:nvPr>
        </p:nvSpPr>
        <p:spPr/>
        <p:txBody>
          <a:bodyPr/>
          <a:lstStyle/>
          <a:p>
            <a:endParaRPr lang="en-US" dirty="0">
              <a:solidFill>
                <a:schemeClr val="bg1"/>
              </a:solidFill>
            </a:endParaRPr>
          </a:p>
        </p:txBody>
      </p:sp>
      <p:sp>
        <p:nvSpPr>
          <p:cNvPr id="6" name="Slide Number Placeholder 5">
            <a:extLst>
              <a:ext uri="{FF2B5EF4-FFF2-40B4-BE49-F238E27FC236}">
                <a16:creationId xmlns:a16="http://schemas.microsoft.com/office/drawing/2014/main" id="{573ABED6-8B4A-4625-A530-6C266641D7DC}"/>
              </a:ext>
            </a:extLst>
          </p:cNvPr>
          <p:cNvSpPr>
            <a:spLocks noGrp="1"/>
          </p:cNvSpPr>
          <p:nvPr>
            <p:ph type="sldNum" sz="quarter" idx="12"/>
          </p:nvPr>
        </p:nvSpPr>
        <p:spPr/>
        <p:txBody>
          <a:bodyPr/>
          <a:lstStyle/>
          <a:p>
            <a:pPr algn="ctr"/>
            <a:r>
              <a:rPr lang="en-US"/>
              <a:t>IT111 Introduction to Information Technology </a:t>
            </a:r>
            <a:endParaRPr lang="en-US" dirty="0"/>
          </a:p>
        </p:txBody>
      </p:sp>
    </p:spTree>
    <p:extLst>
      <p:ext uri="{BB962C8B-B14F-4D97-AF65-F5344CB8AC3E}">
        <p14:creationId xmlns:p14="http://schemas.microsoft.com/office/powerpoint/2010/main" val="249197429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History of Computer</a:t>
            </a:r>
          </a:p>
        </p:txBody>
      </p:sp>
      <p:sp>
        <p:nvSpPr>
          <p:cNvPr id="3" name="Content Placeholder 2"/>
          <p:cNvSpPr>
            <a:spLocks noGrp="1"/>
          </p:cNvSpPr>
          <p:nvPr>
            <p:ph idx="1"/>
          </p:nvPr>
        </p:nvSpPr>
        <p:spPr>
          <a:xfrm>
            <a:off x="402335" y="1690688"/>
            <a:ext cx="8409156" cy="5029200"/>
          </a:xfrm>
        </p:spPr>
        <p:txBody>
          <a:bodyPr>
            <a:noAutofit/>
          </a:bodyPr>
          <a:lstStyle/>
          <a:p>
            <a:pPr>
              <a:lnSpc>
                <a:spcPct val="170000"/>
              </a:lnSpc>
            </a:pPr>
            <a:r>
              <a:rPr lang="en-US" sz="2400" b="1" dirty="0"/>
              <a:t>1999</a:t>
            </a:r>
            <a:r>
              <a:rPr lang="en-US" sz="2400" dirty="0"/>
              <a:t>: The term Wi-Fi becomes part of the computing language and users begin connecting to the Internet without wires.</a:t>
            </a:r>
          </a:p>
          <a:p>
            <a:pPr fontAlgn="base">
              <a:lnSpc>
                <a:spcPct val="170000"/>
              </a:lnSpc>
            </a:pPr>
            <a:r>
              <a:rPr lang="en-US" sz="2400" b="1" dirty="0"/>
              <a:t>2004</a:t>
            </a:r>
            <a:r>
              <a:rPr lang="en-US" sz="2400" dirty="0"/>
              <a:t>: Mozilla's Firefox 1.0 challenges Microsoft's Internet Explorer, the dominant Web browser. Facebook, a social networking site, launches.</a:t>
            </a:r>
          </a:p>
        </p:txBody>
      </p:sp>
      <p:pic>
        <p:nvPicPr>
          <p:cNvPr id="13318" name="Picture 6" descr="Mozilla Firefox 1.0 - 2004 | Web Design Museum"/>
          <p:cNvPicPr>
            <a:picLocks noChangeAspect="1" noChangeArrowheads="1"/>
          </p:cNvPicPr>
          <p:nvPr/>
        </p:nvPicPr>
        <p:blipFill rotWithShape="1">
          <a:blip r:embed="rId2" cstate="email">
            <a:extLst>
              <a:ext uri="{28A0092B-C50C-407E-A947-70E740481C1C}">
                <a14:useLocalDpi xmlns:a14="http://schemas.microsoft.com/office/drawing/2010/main"/>
              </a:ext>
            </a:extLst>
          </a:blip>
          <a:srcRect l="31446" t="19324" r="31625" b="12873"/>
          <a:stretch/>
        </p:blipFill>
        <p:spPr bwMode="auto">
          <a:xfrm>
            <a:off x="9508189" y="2598990"/>
            <a:ext cx="2426356" cy="3488820"/>
          </a:xfrm>
          <a:prstGeom prst="rect">
            <a:avLst/>
          </a:prstGeom>
          <a:noFill/>
          <a:extLst>
            <a:ext uri="{909E8E84-426E-40DD-AFC4-6F175D3DCCD1}">
              <a14:hiddenFill xmlns:a14="http://schemas.microsoft.com/office/drawing/2010/main">
                <a:solidFill>
                  <a:srgbClr val="FFFFFF"/>
                </a:solidFill>
              </a14:hiddenFill>
            </a:ext>
          </a:extLst>
        </p:spPr>
      </p:pic>
      <p:pic>
        <p:nvPicPr>
          <p:cNvPr id="13316" name="Picture 4" descr="The History of WiFi: 1971 to Today - CableFree"/>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8223063" y="2048256"/>
            <a:ext cx="2149426" cy="1378857"/>
          </a:xfrm>
          <a:prstGeom prst="rect">
            <a:avLst/>
          </a:prstGeom>
          <a:noFill/>
          <a:extLst>
            <a:ext uri="{909E8E84-426E-40DD-AFC4-6F175D3DCCD1}">
              <a14:hiddenFill xmlns:a14="http://schemas.microsoft.com/office/drawing/2010/main">
                <a:solidFill>
                  <a:srgbClr val="FFFFFF"/>
                </a:solidFill>
              </a14:hiddenFill>
            </a:ext>
          </a:extLst>
        </p:spPr>
      </p:pic>
      <p:sp>
        <p:nvSpPr>
          <p:cNvPr id="4" name="Date Placeholder 3">
            <a:extLst>
              <a:ext uri="{FF2B5EF4-FFF2-40B4-BE49-F238E27FC236}">
                <a16:creationId xmlns:a16="http://schemas.microsoft.com/office/drawing/2014/main" id="{442F2E82-1B78-4885-BFFC-0AD2BDDCB8B4}"/>
              </a:ext>
            </a:extLst>
          </p:cNvPr>
          <p:cNvSpPr>
            <a:spLocks noGrp="1"/>
          </p:cNvSpPr>
          <p:nvPr>
            <p:ph type="dt" sz="half" idx="10"/>
          </p:nvPr>
        </p:nvSpPr>
        <p:spPr/>
        <p:txBody>
          <a:bodyPr/>
          <a:lstStyle/>
          <a:p>
            <a:r>
              <a:rPr lang="ar-SY"/>
              <a:t>Lecture 1 Introduction to the World of Computers</a:t>
            </a:r>
            <a:endParaRPr lang="en-US" dirty="0"/>
          </a:p>
        </p:txBody>
      </p:sp>
      <p:sp>
        <p:nvSpPr>
          <p:cNvPr id="5" name="Footer Placeholder 4">
            <a:extLst>
              <a:ext uri="{FF2B5EF4-FFF2-40B4-BE49-F238E27FC236}">
                <a16:creationId xmlns:a16="http://schemas.microsoft.com/office/drawing/2014/main" id="{BC39DDAE-991B-42CC-9915-8755404E3B91}"/>
              </a:ext>
            </a:extLst>
          </p:cNvPr>
          <p:cNvSpPr>
            <a:spLocks noGrp="1"/>
          </p:cNvSpPr>
          <p:nvPr>
            <p:ph type="ftr" sz="quarter" idx="11"/>
          </p:nvPr>
        </p:nvSpPr>
        <p:spPr/>
        <p:txBody>
          <a:bodyPr/>
          <a:lstStyle/>
          <a:p>
            <a:endParaRPr lang="en-US" dirty="0">
              <a:solidFill>
                <a:schemeClr val="bg1"/>
              </a:solidFill>
            </a:endParaRPr>
          </a:p>
        </p:txBody>
      </p:sp>
      <p:sp>
        <p:nvSpPr>
          <p:cNvPr id="6" name="Slide Number Placeholder 5">
            <a:extLst>
              <a:ext uri="{FF2B5EF4-FFF2-40B4-BE49-F238E27FC236}">
                <a16:creationId xmlns:a16="http://schemas.microsoft.com/office/drawing/2014/main" id="{314C27E9-45C8-4414-93CF-46575214D07D}"/>
              </a:ext>
            </a:extLst>
          </p:cNvPr>
          <p:cNvSpPr>
            <a:spLocks noGrp="1"/>
          </p:cNvSpPr>
          <p:nvPr>
            <p:ph type="sldNum" sz="quarter" idx="12"/>
          </p:nvPr>
        </p:nvSpPr>
        <p:spPr/>
        <p:txBody>
          <a:bodyPr/>
          <a:lstStyle/>
          <a:p>
            <a:pPr algn="ctr"/>
            <a:r>
              <a:rPr lang="en-US"/>
              <a:t>IT111 Introduction to Information Technology </a:t>
            </a:r>
            <a:endParaRPr lang="en-US" dirty="0"/>
          </a:p>
        </p:txBody>
      </p:sp>
    </p:spTree>
    <p:extLst>
      <p:ext uri="{BB962C8B-B14F-4D97-AF65-F5344CB8AC3E}">
        <p14:creationId xmlns:p14="http://schemas.microsoft.com/office/powerpoint/2010/main" val="370454411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History of Computer</a:t>
            </a:r>
          </a:p>
        </p:txBody>
      </p:sp>
      <p:sp>
        <p:nvSpPr>
          <p:cNvPr id="3" name="Content Placeholder 2"/>
          <p:cNvSpPr>
            <a:spLocks noGrp="1"/>
          </p:cNvSpPr>
          <p:nvPr>
            <p:ph idx="1"/>
          </p:nvPr>
        </p:nvSpPr>
        <p:spPr>
          <a:xfrm>
            <a:off x="270164" y="1440873"/>
            <a:ext cx="7099300" cy="4348163"/>
          </a:xfrm>
        </p:spPr>
        <p:txBody>
          <a:bodyPr>
            <a:normAutofit/>
          </a:bodyPr>
          <a:lstStyle/>
          <a:p>
            <a:pPr fontAlgn="base">
              <a:lnSpc>
                <a:spcPct val="170000"/>
              </a:lnSpc>
            </a:pPr>
            <a:r>
              <a:rPr lang="en-US" b="1" dirty="0"/>
              <a:t>2005</a:t>
            </a:r>
            <a:r>
              <a:rPr lang="en-US" dirty="0"/>
              <a:t>: YouTube, a video sharing service, is founded. Google acquires Android, a Linux-based mobile phone operating system.</a:t>
            </a:r>
          </a:p>
          <a:p>
            <a:pPr>
              <a:lnSpc>
                <a:spcPct val="170000"/>
              </a:lnSpc>
            </a:pPr>
            <a:r>
              <a:rPr lang="en-US" b="1" dirty="0"/>
              <a:t>2007</a:t>
            </a:r>
            <a:r>
              <a:rPr lang="en-US" dirty="0"/>
              <a:t>: The iPhone brings many computer functions to the smartphone.</a:t>
            </a:r>
            <a:endParaRPr lang="en-US" b="1" dirty="0"/>
          </a:p>
        </p:txBody>
      </p:sp>
      <p:pic>
        <p:nvPicPr>
          <p:cNvPr id="5" name="Picture 8" descr="YouTube in 2005 | Web Design Museum"/>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8185552" y="1828800"/>
            <a:ext cx="2943971" cy="2802093"/>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10" descr="Read these hilariously negative reactions to the original iPhone  announcement"/>
          <p:cNvPicPr>
            <a:picLocks noChangeAspect="1" noChangeArrowheads="1"/>
          </p:cNvPicPr>
          <p:nvPr/>
        </p:nvPicPr>
        <p:blipFill>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6966879" y="4630893"/>
            <a:ext cx="2548493" cy="1782607"/>
          </a:xfrm>
          <a:prstGeom prst="rect">
            <a:avLst/>
          </a:prstGeom>
          <a:noFill/>
          <a:extLst>
            <a:ext uri="{909E8E84-426E-40DD-AFC4-6F175D3DCCD1}">
              <a14:hiddenFill xmlns:a14="http://schemas.microsoft.com/office/drawing/2010/main">
                <a:solidFill>
                  <a:srgbClr val="FFFFFF"/>
                </a:solidFill>
              </a14:hiddenFill>
            </a:ext>
          </a:extLst>
        </p:spPr>
      </p:pic>
      <p:sp>
        <p:nvSpPr>
          <p:cNvPr id="4" name="Date Placeholder 3">
            <a:extLst>
              <a:ext uri="{FF2B5EF4-FFF2-40B4-BE49-F238E27FC236}">
                <a16:creationId xmlns:a16="http://schemas.microsoft.com/office/drawing/2014/main" id="{DA373645-BF0B-4F7D-A536-CC6AEDC065BE}"/>
              </a:ext>
            </a:extLst>
          </p:cNvPr>
          <p:cNvSpPr>
            <a:spLocks noGrp="1"/>
          </p:cNvSpPr>
          <p:nvPr>
            <p:ph type="dt" sz="half" idx="10"/>
          </p:nvPr>
        </p:nvSpPr>
        <p:spPr/>
        <p:txBody>
          <a:bodyPr/>
          <a:lstStyle/>
          <a:p>
            <a:r>
              <a:rPr lang="ar-SY"/>
              <a:t>Lecture 1 Introduction to the World of Computers</a:t>
            </a:r>
            <a:endParaRPr lang="en-US" dirty="0"/>
          </a:p>
        </p:txBody>
      </p:sp>
      <p:sp>
        <p:nvSpPr>
          <p:cNvPr id="7" name="Footer Placeholder 6">
            <a:extLst>
              <a:ext uri="{FF2B5EF4-FFF2-40B4-BE49-F238E27FC236}">
                <a16:creationId xmlns:a16="http://schemas.microsoft.com/office/drawing/2014/main" id="{9CBDB4CA-571F-4057-9DA0-4A6586152ECB}"/>
              </a:ext>
            </a:extLst>
          </p:cNvPr>
          <p:cNvSpPr>
            <a:spLocks noGrp="1"/>
          </p:cNvSpPr>
          <p:nvPr>
            <p:ph type="ftr" sz="quarter" idx="11"/>
          </p:nvPr>
        </p:nvSpPr>
        <p:spPr/>
        <p:txBody>
          <a:bodyPr/>
          <a:lstStyle/>
          <a:p>
            <a:endParaRPr lang="en-US" dirty="0">
              <a:solidFill>
                <a:schemeClr val="bg1"/>
              </a:solidFill>
            </a:endParaRPr>
          </a:p>
        </p:txBody>
      </p:sp>
      <p:sp>
        <p:nvSpPr>
          <p:cNvPr id="8" name="Slide Number Placeholder 7">
            <a:extLst>
              <a:ext uri="{FF2B5EF4-FFF2-40B4-BE49-F238E27FC236}">
                <a16:creationId xmlns:a16="http://schemas.microsoft.com/office/drawing/2014/main" id="{887C8623-997F-4E88-9E6C-318F3886DF7E}"/>
              </a:ext>
            </a:extLst>
          </p:cNvPr>
          <p:cNvSpPr>
            <a:spLocks noGrp="1"/>
          </p:cNvSpPr>
          <p:nvPr>
            <p:ph type="sldNum" sz="quarter" idx="12"/>
          </p:nvPr>
        </p:nvSpPr>
        <p:spPr/>
        <p:txBody>
          <a:bodyPr/>
          <a:lstStyle/>
          <a:p>
            <a:pPr algn="ctr"/>
            <a:r>
              <a:rPr lang="en-US"/>
              <a:t>IT111 Introduction to Information Technology </a:t>
            </a:r>
            <a:endParaRPr lang="en-US" dirty="0"/>
          </a:p>
        </p:txBody>
      </p:sp>
    </p:spTree>
    <p:extLst>
      <p:ext uri="{BB962C8B-B14F-4D97-AF65-F5344CB8AC3E}">
        <p14:creationId xmlns:p14="http://schemas.microsoft.com/office/powerpoint/2010/main" val="426476170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History of Computer</a:t>
            </a:r>
          </a:p>
        </p:txBody>
      </p:sp>
      <p:sp>
        <p:nvSpPr>
          <p:cNvPr id="3" name="Content Placeholder 2"/>
          <p:cNvSpPr>
            <a:spLocks noGrp="1"/>
          </p:cNvSpPr>
          <p:nvPr>
            <p:ph idx="1"/>
          </p:nvPr>
        </p:nvSpPr>
        <p:spPr>
          <a:xfrm>
            <a:off x="470647" y="1482436"/>
            <a:ext cx="7251700" cy="4348163"/>
          </a:xfrm>
        </p:spPr>
        <p:txBody>
          <a:bodyPr>
            <a:normAutofit fontScale="77500" lnSpcReduction="20000"/>
          </a:bodyPr>
          <a:lstStyle/>
          <a:p>
            <a:pPr algn="just" fontAlgn="base">
              <a:lnSpc>
                <a:spcPct val="170000"/>
              </a:lnSpc>
            </a:pPr>
            <a:r>
              <a:rPr lang="en-US" b="1" dirty="0"/>
              <a:t>2009</a:t>
            </a:r>
            <a:r>
              <a:rPr lang="en-US" dirty="0"/>
              <a:t>: Microsoft launches Windows 7, which offers the ability to pin applications to the taskbar and advances in touch and handwriting recognition, among other features.</a:t>
            </a:r>
            <a:endParaRPr lang="en-US" b="1" dirty="0"/>
          </a:p>
          <a:p>
            <a:pPr algn="just" fontAlgn="base">
              <a:lnSpc>
                <a:spcPct val="170000"/>
              </a:lnSpc>
            </a:pPr>
            <a:r>
              <a:rPr lang="en-US" b="1" dirty="0"/>
              <a:t>2010</a:t>
            </a:r>
            <a:r>
              <a:rPr lang="en-US" dirty="0"/>
              <a:t>: Apple unveils the iPad, changing the way consumers view media and jumpstarting the dormant tablet computer segment.</a:t>
            </a:r>
          </a:p>
          <a:p>
            <a:pPr algn="just" fontAlgn="base">
              <a:lnSpc>
                <a:spcPct val="170000"/>
              </a:lnSpc>
            </a:pPr>
            <a:r>
              <a:rPr lang="en-US" b="1" dirty="0"/>
              <a:t>2012</a:t>
            </a:r>
            <a:r>
              <a:rPr lang="en-US" dirty="0"/>
              <a:t>: Facebook gains 1 billion users on October 4.</a:t>
            </a:r>
          </a:p>
          <a:p>
            <a:endParaRPr lang="en-US" dirty="0"/>
          </a:p>
        </p:txBody>
      </p:sp>
      <p:pic>
        <p:nvPicPr>
          <p:cNvPr id="14338" name="Picture 2" descr="Microsoft to discontinue Windows 7 and 8.1 next November - CNET"/>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9584267" y="1828800"/>
            <a:ext cx="2607733" cy="146685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pic>
        <p:nvPicPr>
          <p:cNvPr id="14340" name="Picture 4" descr="The original iPad: Macworld&amp;#39;s complete review"/>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8212045" y="3433762"/>
            <a:ext cx="3084606" cy="1717017"/>
          </a:xfrm>
          <a:prstGeom prst="rect">
            <a:avLst/>
          </a:prstGeom>
          <a:noFill/>
          <a:extLst>
            <a:ext uri="{909E8E84-426E-40DD-AFC4-6F175D3DCCD1}">
              <a14:hiddenFill xmlns:a14="http://schemas.microsoft.com/office/drawing/2010/main">
                <a:solidFill>
                  <a:srgbClr val="FFFFFF"/>
                </a:solidFill>
              </a14:hiddenFill>
            </a:ext>
          </a:extLst>
        </p:spPr>
      </p:pic>
      <p:sp>
        <p:nvSpPr>
          <p:cNvPr id="4" name="Date Placeholder 3">
            <a:extLst>
              <a:ext uri="{FF2B5EF4-FFF2-40B4-BE49-F238E27FC236}">
                <a16:creationId xmlns:a16="http://schemas.microsoft.com/office/drawing/2014/main" id="{61048C5D-B199-473A-926E-F2B1EF9EB9C7}"/>
              </a:ext>
            </a:extLst>
          </p:cNvPr>
          <p:cNvSpPr>
            <a:spLocks noGrp="1"/>
          </p:cNvSpPr>
          <p:nvPr>
            <p:ph type="dt" sz="half" idx="10"/>
          </p:nvPr>
        </p:nvSpPr>
        <p:spPr/>
        <p:txBody>
          <a:bodyPr/>
          <a:lstStyle/>
          <a:p>
            <a:r>
              <a:rPr lang="ar-SY"/>
              <a:t>Lecture 1 Introduction to the World of Computers</a:t>
            </a:r>
            <a:endParaRPr lang="en-US" dirty="0"/>
          </a:p>
        </p:txBody>
      </p:sp>
      <p:sp>
        <p:nvSpPr>
          <p:cNvPr id="5" name="Footer Placeholder 4">
            <a:extLst>
              <a:ext uri="{FF2B5EF4-FFF2-40B4-BE49-F238E27FC236}">
                <a16:creationId xmlns:a16="http://schemas.microsoft.com/office/drawing/2014/main" id="{D31D21AE-27D6-44AC-8CF7-A11610F165FC}"/>
              </a:ext>
            </a:extLst>
          </p:cNvPr>
          <p:cNvSpPr>
            <a:spLocks noGrp="1"/>
          </p:cNvSpPr>
          <p:nvPr>
            <p:ph type="ftr" sz="quarter" idx="11"/>
          </p:nvPr>
        </p:nvSpPr>
        <p:spPr/>
        <p:txBody>
          <a:bodyPr/>
          <a:lstStyle/>
          <a:p>
            <a:endParaRPr lang="en-US" dirty="0">
              <a:solidFill>
                <a:schemeClr val="bg1"/>
              </a:solidFill>
            </a:endParaRPr>
          </a:p>
        </p:txBody>
      </p:sp>
      <p:sp>
        <p:nvSpPr>
          <p:cNvPr id="6" name="Slide Number Placeholder 5">
            <a:extLst>
              <a:ext uri="{FF2B5EF4-FFF2-40B4-BE49-F238E27FC236}">
                <a16:creationId xmlns:a16="http://schemas.microsoft.com/office/drawing/2014/main" id="{A3113AAC-BA36-4B3B-94BC-730F232C9F75}"/>
              </a:ext>
            </a:extLst>
          </p:cNvPr>
          <p:cNvSpPr>
            <a:spLocks noGrp="1"/>
          </p:cNvSpPr>
          <p:nvPr>
            <p:ph type="sldNum" sz="quarter" idx="12"/>
          </p:nvPr>
        </p:nvSpPr>
        <p:spPr/>
        <p:txBody>
          <a:bodyPr/>
          <a:lstStyle/>
          <a:p>
            <a:pPr algn="ctr"/>
            <a:r>
              <a:rPr lang="en-US"/>
              <a:t>IT111 Introduction to Information Technology </a:t>
            </a:r>
            <a:endParaRPr lang="en-US" dirty="0"/>
          </a:p>
        </p:txBody>
      </p:sp>
    </p:spTree>
    <p:extLst>
      <p:ext uri="{BB962C8B-B14F-4D97-AF65-F5344CB8AC3E}">
        <p14:creationId xmlns:p14="http://schemas.microsoft.com/office/powerpoint/2010/main" val="158397363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History of Computer</a:t>
            </a:r>
          </a:p>
        </p:txBody>
      </p:sp>
      <p:sp>
        <p:nvSpPr>
          <p:cNvPr id="3" name="Content Placeholder 2"/>
          <p:cNvSpPr>
            <a:spLocks noGrp="1"/>
          </p:cNvSpPr>
          <p:nvPr>
            <p:ph idx="1"/>
          </p:nvPr>
        </p:nvSpPr>
        <p:spPr>
          <a:xfrm>
            <a:off x="311150" y="1452598"/>
            <a:ext cx="8423275" cy="4348163"/>
          </a:xfrm>
        </p:spPr>
        <p:txBody>
          <a:bodyPr>
            <a:normAutofit/>
          </a:bodyPr>
          <a:lstStyle/>
          <a:p>
            <a:pPr fontAlgn="base">
              <a:lnSpc>
                <a:spcPct val="150000"/>
              </a:lnSpc>
            </a:pPr>
            <a:r>
              <a:rPr lang="en-US" b="1" dirty="0"/>
              <a:t>2015</a:t>
            </a:r>
            <a:r>
              <a:rPr lang="en-US" dirty="0"/>
              <a:t>: Apple releases the Apple Watch. Microsoft releases Windows 10.</a:t>
            </a:r>
          </a:p>
          <a:p>
            <a:pPr fontAlgn="base">
              <a:lnSpc>
                <a:spcPct val="150000"/>
              </a:lnSpc>
            </a:pPr>
            <a:r>
              <a:rPr lang="en-US" b="1" dirty="0"/>
              <a:t>2016:</a:t>
            </a:r>
            <a:r>
              <a:rPr lang="en-US" dirty="0"/>
              <a:t> The first reprogrammable quantum computer was created</a:t>
            </a:r>
          </a:p>
        </p:txBody>
      </p:sp>
      <p:pic>
        <p:nvPicPr>
          <p:cNvPr id="16386" name="Picture 2" descr="2015: Apple releases the Apple Watch. Microsoft... | Sutori"/>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9261475" y="1828800"/>
            <a:ext cx="2619375" cy="1743076"/>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pic>
        <p:nvPicPr>
          <p:cNvPr id="16388" name="Picture 4" descr="Researchers Have Built The First Reprogrammable Quantum Computer"/>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rot="10800000">
            <a:off x="6064848" y="4048133"/>
            <a:ext cx="4977844" cy="2017389"/>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sp>
        <p:nvSpPr>
          <p:cNvPr id="4" name="Date Placeholder 3">
            <a:extLst>
              <a:ext uri="{FF2B5EF4-FFF2-40B4-BE49-F238E27FC236}">
                <a16:creationId xmlns:a16="http://schemas.microsoft.com/office/drawing/2014/main" id="{7E785265-40AE-4373-9539-7A2121752FE5}"/>
              </a:ext>
            </a:extLst>
          </p:cNvPr>
          <p:cNvSpPr>
            <a:spLocks noGrp="1"/>
          </p:cNvSpPr>
          <p:nvPr>
            <p:ph type="dt" sz="half" idx="10"/>
          </p:nvPr>
        </p:nvSpPr>
        <p:spPr/>
        <p:txBody>
          <a:bodyPr/>
          <a:lstStyle/>
          <a:p>
            <a:r>
              <a:rPr lang="ar-SY"/>
              <a:t>Lecture 1 Introduction to the World of Computers</a:t>
            </a:r>
            <a:endParaRPr lang="en-US" dirty="0"/>
          </a:p>
        </p:txBody>
      </p:sp>
      <p:sp>
        <p:nvSpPr>
          <p:cNvPr id="5" name="Footer Placeholder 4">
            <a:extLst>
              <a:ext uri="{FF2B5EF4-FFF2-40B4-BE49-F238E27FC236}">
                <a16:creationId xmlns:a16="http://schemas.microsoft.com/office/drawing/2014/main" id="{C1C85E32-56B3-4D3B-8746-3068B78FB443}"/>
              </a:ext>
            </a:extLst>
          </p:cNvPr>
          <p:cNvSpPr>
            <a:spLocks noGrp="1"/>
          </p:cNvSpPr>
          <p:nvPr>
            <p:ph type="ftr" sz="quarter" idx="11"/>
          </p:nvPr>
        </p:nvSpPr>
        <p:spPr/>
        <p:txBody>
          <a:bodyPr/>
          <a:lstStyle/>
          <a:p>
            <a:endParaRPr lang="en-US" dirty="0">
              <a:solidFill>
                <a:schemeClr val="bg1"/>
              </a:solidFill>
            </a:endParaRPr>
          </a:p>
        </p:txBody>
      </p:sp>
      <p:sp>
        <p:nvSpPr>
          <p:cNvPr id="6" name="Slide Number Placeholder 5">
            <a:extLst>
              <a:ext uri="{FF2B5EF4-FFF2-40B4-BE49-F238E27FC236}">
                <a16:creationId xmlns:a16="http://schemas.microsoft.com/office/drawing/2014/main" id="{73319B26-2579-4EE1-ABFF-3901E99D0B6B}"/>
              </a:ext>
            </a:extLst>
          </p:cNvPr>
          <p:cNvSpPr>
            <a:spLocks noGrp="1"/>
          </p:cNvSpPr>
          <p:nvPr>
            <p:ph type="sldNum" sz="quarter" idx="12"/>
          </p:nvPr>
        </p:nvSpPr>
        <p:spPr/>
        <p:txBody>
          <a:bodyPr/>
          <a:lstStyle/>
          <a:p>
            <a:pPr algn="ctr"/>
            <a:r>
              <a:rPr lang="en-US"/>
              <a:t>IT111 Introduction to Information Technology </a:t>
            </a:r>
            <a:endParaRPr lang="en-US" dirty="0"/>
          </a:p>
        </p:txBody>
      </p:sp>
    </p:spTree>
    <p:extLst>
      <p:ext uri="{BB962C8B-B14F-4D97-AF65-F5344CB8AC3E}">
        <p14:creationId xmlns:p14="http://schemas.microsoft.com/office/powerpoint/2010/main" val="386691426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dirty="0"/>
              <a:t>Computers Then and Now</a:t>
            </a:r>
            <a:endParaRPr lang="en-US" dirty="0"/>
          </a:p>
        </p:txBody>
      </p:sp>
      <p:sp>
        <p:nvSpPr>
          <p:cNvPr id="3" name="Content Placeholder 2"/>
          <p:cNvSpPr>
            <a:spLocks noGrp="1"/>
          </p:cNvSpPr>
          <p:nvPr>
            <p:ph idx="1"/>
          </p:nvPr>
        </p:nvSpPr>
        <p:spPr/>
        <p:txBody>
          <a:bodyPr>
            <a:normAutofit fontScale="92500" lnSpcReduction="20000"/>
          </a:bodyPr>
          <a:lstStyle/>
          <a:p>
            <a:pPr>
              <a:spcAft>
                <a:spcPct val="20000"/>
              </a:spcAft>
            </a:pPr>
            <a:r>
              <a:rPr lang="en-US" altLang="en-US" dirty="0"/>
              <a:t>First-generation computers (1946-1957)</a:t>
            </a:r>
          </a:p>
          <a:p>
            <a:pPr lvl="1">
              <a:spcAft>
                <a:spcPct val="20000"/>
              </a:spcAft>
            </a:pPr>
            <a:r>
              <a:rPr lang="en-US" altLang="en-US" dirty="0"/>
              <a:t>Enormous and powered by vacuum tubes.</a:t>
            </a:r>
          </a:p>
          <a:p>
            <a:pPr lvl="1">
              <a:spcAft>
                <a:spcPct val="20000"/>
              </a:spcAft>
            </a:pPr>
            <a:r>
              <a:rPr lang="en-US" altLang="en-US" dirty="0"/>
              <a:t>Used a great deal of electricity, and generated a lot of heat.</a:t>
            </a:r>
          </a:p>
          <a:p>
            <a:pPr lvl="1">
              <a:spcAft>
                <a:spcPct val="20000"/>
              </a:spcAft>
            </a:pPr>
            <a:r>
              <a:rPr lang="en-US" altLang="en-US" dirty="0"/>
              <a:t>ENIAC and UNIVAC.</a:t>
            </a:r>
          </a:p>
          <a:p>
            <a:pPr>
              <a:spcAft>
                <a:spcPct val="20000"/>
              </a:spcAft>
            </a:pPr>
            <a:r>
              <a:rPr lang="en-US" altLang="en-US" dirty="0"/>
              <a:t>Second-generation computers (1958-1963)</a:t>
            </a:r>
          </a:p>
          <a:p>
            <a:pPr lvl="1">
              <a:spcAft>
                <a:spcPct val="20000"/>
              </a:spcAft>
            </a:pPr>
            <a:r>
              <a:rPr lang="en-US" altLang="en-US" dirty="0"/>
              <a:t>Used transistors.</a:t>
            </a:r>
          </a:p>
          <a:p>
            <a:pPr lvl="1">
              <a:spcAft>
                <a:spcPct val="20000"/>
              </a:spcAft>
            </a:pPr>
            <a:r>
              <a:rPr lang="en-US" altLang="en-US" dirty="0"/>
              <a:t>Computers were smaller, more powerful, cheaper, more energy-efficient, and more reliable.</a:t>
            </a:r>
          </a:p>
          <a:p>
            <a:pPr lvl="1">
              <a:spcAft>
                <a:spcPct val="20000"/>
              </a:spcAft>
            </a:pPr>
            <a:r>
              <a:rPr lang="en-US" altLang="en-US" dirty="0"/>
              <a:t>Punch cards and magnetic tape were used to input and store data.</a:t>
            </a:r>
          </a:p>
        </p:txBody>
      </p:sp>
      <p:pic>
        <p:nvPicPr>
          <p:cNvPr id="2052" name="Picture 4" descr="How Vacuum Tubes Work — Tropical Fish"/>
          <p:cNvPicPr>
            <a:picLocks noChangeAspect="1" noChangeArrowheads="1"/>
          </p:cNvPicPr>
          <p:nvPr/>
        </p:nvPicPr>
        <p:blipFill rotWithShape="1">
          <a:blip r:embed="rId2" cstate="email">
            <a:clrChange>
              <a:clrFrom>
                <a:srgbClr val="0C365C"/>
              </a:clrFrom>
              <a:clrTo>
                <a:srgbClr val="0C365C">
                  <a:alpha val="0"/>
                </a:srgbClr>
              </a:clrTo>
            </a:clrChange>
            <a:extLst>
              <a:ext uri="{BEBA8EAE-BF5A-486C-A8C5-ECC9F3942E4B}">
                <a14:imgProps xmlns:a14="http://schemas.microsoft.com/office/drawing/2010/main">
                  <a14:imgLayer r:embed="rId3">
                    <a14:imgEffect>
                      <a14:colorTemperature colorTemp="4700"/>
                    </a14:imgEffect>
                    <a14:imgEffect>
                      <a14:saturation sat="400000"/>
                    </a14:imgEffect>
                  </a14:imgLayer>
                </a14:imgProps>
              </a:ext>
              <a:ext uri="{28A0092B-C50C-407E-A947-70E740481C1C}">
                <a14:useLocalDpi xmlns:a14="http://schemas.microsoft.com/office/drawing/2010/main"/>
              </a:ext>
            </a:extLst>
          </a:blip>
          <a:srcRect/>
          <a:stretch/>
        </p:blipFill>
        <p:spPr bwMode="auto">
          <a:xfrm>
            <a:off x="9351819" y="1828800"/>
            <a:ext cx="1066799" cy="2257950"/>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TECHDELIVERS® BC547 NPN TO 92 General Purpose Transistor (100 Pieces) :  Amazon.in: Industrial &amp;amp; Scientific"/>
          <p:cNvPicPr>
            <a:picLocks noChangeAspect="1" noChangeArrowheads="1"/>
          </p:cNvPicPr>
          <p:nvPr/>
        </p:nvPicPr>
        <p:blipFill rotWithShape="1">
          <a:blip r:embed="rId4"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bwMode="auto">
          <a:xfrm rot="16200000">
            <a:off x="10460143" y="4730791"/>
            <a:ext cx="1049769" cy="2244550"/>
          </a:xfrm>
          <a:prstGeom prst="rect">
            <a:avLst/>
          </a:prstGeom>
          <a:noFill/>
          <a:extLst>
            <a:ext uri="{909E8E84-426E-40DD-AFC4-6F175D3DCCD1}">
              <a14:hiddenFill xmlns:a14="http://schemas.microsoft.com/office/drawing/2010/main">
                <a:solidFill>
                  <a:srgbClr val="FFFFFF"/>
                </a:solidFill>
              </a14:hiddenFill>
            </a:ext>
          </a:extLst>
        </p:spPr>
      </p:pic>
      <p:sp>
        <p:nvSpPr>
          <p:cNvPr id="4" name="Date Placeholder 3">
            <a:extLst>
              <a:ext uri="{FF2B5EF4-FFF2-40B4-BE49-F238E27FC236}">
                <a16:creationId xmlns:a16="http://schemas.microsoft.com/office/drawing/2014/main" id="{03E01E38-3B7F-4ED6-A630-2BA369E5F890}"/>
              </a:ext>
            </a:extLst>
          </p:cNvPr>
          <p:cNvSpPr>
            <a:spLocks noGrp="1"/>
          </p:cNvSpPr>
          <p:nvPr>
            <p:ph type="dt" sz="half" idx="10"/>
          </p:nvPr>
        </p:nvSpPr>
        <p:spPr/>
        <p:txBody>
          <a:bodyPr/>
          <a:lstStyle/>
          <a:p>
            <a:r>
              <a:rPr lang="ar-SY"/>
              <a:t>Lecture 1 Introduction to the World of Computers</a:t>
            </a:r>
            <a:endParaRPr lang="en-US" dirty="0"/>
          </a:p>
        </p:txBody>
      </p:sp>
      <p:sp>
        <p:nvSpPr>
          <p:cNvPr id="5" name="Footer Placeholder 4">
            <a:extLst>
              <a:ext uri="{FF2B5EF4-FFF2-40B4-BE49-F238E27FC236}">
                <a16:creationId xmlns:a16="http://schemas.microsoft.com/office/drawing/2014/main" id="{EF1B3DCE-0FAD-4757-BB51-BE81724ADE5C}"/>
              </a:ext>
            </a:extLst>
          </p:cNvPr>
          <p:cNvSpPr>
            <a:spLocks noGrp="1"/>
          </p:cNvSpPr>
          <p:nvPr>
            <p:ph type="ftr" sz="quarter" idx="11"/>
          </p:nvPr>
        </p:nvSpPr>
        <p:spPr/>
        <p:txBody>
          <a:bodyPr/>
          <a:lstStyle/>
          <a:p>
            <a:endParaRPr lang="en-US" dirty="0">
              <a:solidFill>
                <a:schemeClr val="bg1"/>
              </a:solidFill>
            </a:endParaRPr>
          </a:p>
        </p:txBody>
      </p:sp>
      <p:sp>
        <p:nvSpPr>
          <p:cNvPr id="6" name="Slide Number Placeholder 5">
            <a:extLst>
              <a:ext uri="{FF2B5EF4-FFF2-40B4-BE49-F238E27FC236}">
                <a16:creationId xmlns:a16="http://schemas.microsoft.com/office/drawing/2014/main" id="{F8E17AA4-266C-4487-920B-DEC52692E00D}"/>
              </a:ext>
            </a:extLst>
          </p:cNvPr>
          <p:cNvSpPr>
            <a:spLocks noGrp="1"/>
          </p:cNvSpPr>
          <p:nvPr>
            <p:ph type="sldNum" sz="quarter" idx="12"/>
          </p:nvPr>
        </p:nvSpPr>
        <p:spPr/>
        <p:txBody>
          <a:bodyPr/>
          <a:lstStyle/>
          <a:p>
            <a:pPr algn="ctr"/>
            <a:r>
              <a:rPr lang="en-US"/>
              <a:t>IT111 Introduction to Information Technology </a:t>
            </a:r>
            <a:endParaRPr lang="en-US" dirty="0"/>
          </a:p>
        </p:txBody>
      </p:sp>
    </p:spTree>
    <p:extLst>
      <p:ext uri="{BB962C8B-B14F-4D97-AF65-F5344CB8AC3E}">
        <p14:creationId xmlns:p14="http://schemas.microsoft.com/office/powerpoint/2010/main" val="127117313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dirty="0"/>
              <a:t>Computers Then and Now</a:t>
            </a:r>
            <a:endParaRPr lang="en-US" dirty="0"/>
          </a:p>
        </p:txBody>
      </p:sp>
      <p:sp>
        <p:nvSpPr>
          <p:cNvPr id="3" name="Content Placeholder 2"/>
          <p:cNvSpPr>
            <a:spLocks noGrp="1"/>
          </p:cNvSpPr>
          <p:nvPr>
            <p:ph idx="1"/>
          </p:nvPr>
        </p:nvSpPr>
        <p:spPr/>
        <p:txBody>
          <a:bodyPr>
            <a:normAutofit fontScale="77500" lnSpcReduction="20000"/>
          </a:bodyPr>
          <a:lstStyle/>
          <a:p>
            <a:pPr>
              <a:spcAft>
                <a:spcPct val="20000"/>
              </a:spcAft>
            </a:pPr>
            <a:r>
              <a:rPr lang="en-US" altLang="en-US" dirty="0"/>
              <a:t>Third-generation computers (1964-1970)</a:t>
            </a:r>
          </a:p>
          <a:p>
            <a:pPr lvl="1">
              <a:spcAft>
                <a:spcPct val="20000"/>
              </a:spcAft>
            </a:pPr>
            <a:r>
              <a:rPr lang="en-US" altLang="en-US" dirty="0"/>
              <a:t>Used integrated circuits (ICs).</a:t>
            </a:r>
          </a:p>
          <a:p>
            <a:pPr lvl="1">
              <a:spcAft>
                <a:spcPct val="20000"/>
              </a:spcAft>
            </a:pPr>
            <a:r>
              <a:rPr lang="en-US" altLang="en-US" dirty="0"/>
              <a:t>Keyboards and monitors introduced.</a:t>
            </a:r>
          </a:p>
          <a:p>
            <a:pPr>
              <a:spcAft>
                <a:spcPct val="20000"/>
              </a:spcAft>
            </a:pPr>
            <a:r>
              <a:rPr lang="en-US" altLang="en-US" dirty="0"/>
              <a:t>Fourth-generation computers (1971-present)</a:t>
            </a:r>
          </a:p>
          <a:p>
            <a:pPr lvl="1">
              <a:spcAft>
                <a:spcPct val="20000"/>
              </a:spcAft>
            </a:pPr>
            <a:r>
              <a:rPr lang="en-US" altLang="en-US" dirty="0"/>
              <a:t>Use microprocessors.</a:t>
            </a:r>
          </a:p>
          <a:p>
            <a:pPr lvl="1">
              <a:spcAft>
                <a:spcPct val="20000"/>
              </a:spcAft>
            </a:pPr>
            <a:r>
              <a:rPr lang="en-US" altLang="en-US" dirty="0"/>
              <a:t>IBM PC, Apple Macintosh.</a:t>
            </a:r>
          </a:p>
          <a:p>
            <a:pPr lvl="1">
              <a:spcAft>
                <a:spcPct val="20000"/>
              </a:spcAft>
            </a:pPr>
            <a:r>
              <a:rPr lang="en-US" altLang="en-US" dirty="0"/>
              <a:t>Use keyboards, mice, monitors, and printers.</a:t>
            </a:r>
          </a:p>
          <a:p>
            <a:pPr lvl="1">
              <a:spcAft>
                <a:spcPct val="20000"/>
              </a:spcAft>
            </a:pPr>
            <a:r>
              <a:rPr lang="en-US" altLang="en-US" dirty="0"/>
              <a:t>Use magnetic disks, flash memory, and optical disks for storage.</a:t>
            </a:r>
          </a:p>
          <a:p>
            <a:pPr lvl="1">
              <a:spcAft>
                <a:spcPct val="20000"/>
              </a:spcAft>
            </a:pPr>
            <a:r>
              <a:rPr lang="en-US" altLang="en-US" dirty="0"/>
              <a:t>Computer networks, wireless technologies, Internet introduced.</a:t>
            </a:r>
          </a:p>
          <a:p>
            <a:pPr lvl="1">
              <a:spcAft>
                <a:spcPct val="20000"/>
              </a:spcAft>
            </a:pPr>
            <a:endParaRPr lang="en-US" altLang="en-US" dirty="0"/>
          </a:p>
          <a:p>
            <a:endParaRPr lang="en-US" dirty="0"/>
          </a:p>
        </p:txBody>
      </p:sp>
      <p:pic>
        <p:nvPicPr>
          <p:cNvPr id="3074" name="Picture 2" descr="CD4017 DIP CD4011, For Electronics, Rs 20 /piece Maulee Electronics | ID:  19276615355"/>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8967066" y="1828800"/>
            <a:ext cx="1704109" cy="1704109"/>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ELECTRONICS 101-MICROCONTROLLER VS MICROPROCESSOR – celebratelife24x7"/>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10160773" y="4604256"/>
            <a:ext cx="1456210" cy="1572707"/>
          </a:xfrm>
          <a:prstGeom prst="rect">
            <a:avLst/>
          </a:prstGeom>
          <a:noFill/>
          <a:extLst>
            <a:ext uri="{909E8E84-426E-40DD-AFC4-6F175D3DCCD1}">
              <a14:hiddenFill xmlns:a14="http://schemas.microsoft.com/office/drawing/2010/main">
                <a:solidFill>
                  <a:srgbClr val="FFFFFF"/>
                </a:solidFill>
              </a14:hiddenFill>
            </a:ext>
          </a:extLst>
        </p:spPr>
      </p:pic>
      <p:sp>
        <p:nvSpPr>
          <p:cNvPr id="4" name="Date Placeholder 3">
            <a:extLst>
              <a:ext uri="{FF2B5EF4-FFF2-40B4-BE49-F238E27FC236}">
                <a16:creationId xmlns:a16="http://schemas.microsoft.com/office/drawing/2014/main" id="{108A40C6-63A6-4567-B66D-260FA7D2CE3A}"/>
              </a:ext>
            </a:extLst>
          </p:cNvPr>
          <p:cNvSpPr>
            <a:spLocks noGrp="1"/>
          </p:cNvSpPr>
          <p:nvPr>
            <p:ph type="dt" sz="half" idx="10"/>
          </p:nvPr>
        </p:nvSpPr>
        <p:spPr/>
        <p:txBody>
          <a:bodyPr/>
          <a:lstStyle/>
          <a:p>
            <a:r>
              <a:rPr lang="ar-SY"/>
              <a:t>Lecture 1 Introduction to the World of Computers</a:t>
            </a:r>
            <a:endParaRPr lang="en-US" dirty="0"/>
          </a:p>
        </p:txBody>
      </p:sp>
      <p:sp>
        <p:nvSpPr>
          <p:cNvPr id="5" name="Footer Placeholder 4">
            <a:extLst>
              <a:ext uri="{FF2B5EF4-FFF2-40B4-BE49-F238E27FC236}">
                <a16:creationId xmlns:a16="http://schemas.microsoft.com/office/drawing/2014/main" id="{7B8D668E-867B-4CE3-B53E-DF569D3597F1}"/>
              </a:ext>
            </a:extLst>
          </p:cNvPr>
          <p:cNvSpPr>
            <a:spLocks noGrp="1"/>
          </p:cNvSpPr>
          <p:nvPr>
            <p:ph type="ftr" sz="quarter" idx="11"/>
          </p:nvPr>
        </p:nvSpPr>
        <p:spPr/>
        <p:txBody>
          <a:bodyPr/>
          <a:lstStyle/>
          <a:p>
            <a:endParaRPr lang="en-US" dirty="0">
              <a:solidFill>
                <a:schemeClr val="bg1"/>
              </a:solidFill>
            </a:endParaRPr>
          </a:p>
        </p:txBody>
      </p:sp>
      <p:sp>
        <p:nvSpPr>
          <p:cNvPr id="6" name="Slide Number Placeholder 5">
            <a:extLst>
              <a:ext uri="{FF2B5EF4-FFF2-40B4-BE49-F238E27FC236}">
                <a16:creationId xmlns:a16="http://schemas.microsoft.com/office/drawing/2014/main" id="{A5C410E0-5173-4646-A982-BCDD4EC37AF0}"/>
              </a:ext>
            </a:extLst>
          </p:cNvPr>
          <p:cNvSpPr>
            <a:spLocks noGrp="1"/>
          </p:cNvSpPr>
          <p:nvPr>
            <p:ph type="sldNum" sz="quarter" idx="12"/>
          </p:nvPr>
        </p:nvSpPr>
        <p:spPr/>
        <p:txBody>
          <a:bodyPr/>
          <a:lstStyle/>
          <a:p>
            <a:pPr algn="ctr"/>
            <a:r>
              <a:rPr lang="en-US"/>
              <a:t>IT111 Introduction to Information Technology </a:t>
            </a:r>
            <a:endParaRPr lang="en-US" dirty="0"/>
          </a:p>
        </p:txBody>
      </p:sp>
    </p:spTree>
    <p:extLst>
      <p:ext uri="{BB962C8B-B14F-4D97-AF65-F5344CB8AC3E}">
        <p14:creationId xmlns:p14="http://schemas.microsoft.com/office/powerpoint/2010/main" val="146759217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dirty="0"/>
              <a:t>Computers Then and Now</a:t>
            </a:r>
            <a:endParaRPr lang="en-US" dirty="0"/>
          </a:p>
        </p:txBody>
      </p:sp>
      <p:sp>
        <p:nvSpPr>
          <p:cNvPr id="3" name="Content Placeholder 2"/>
          <p:cNvSpPr>
            <a:spLocks noGrp="1"/>
          </p:cNvSpPr>
          <p:nvPr>
            <p:ph idx="1"/>
          </p:nvPr>
        </p:nvSpPr>
        <p:spPr/>
        <p:txBody>
          <a:bodyPr/>
          <a:lstStyle/>
          <a:p>
            <a:pPr>
              <a:lnSpc>
                <a:spcPct val="150000"/>
              </a:lnSpc>
              <a:spcAft>
                <a:spcPct val="20000"/>
              </a:spcAft>
            </a:pPr>
            <a:r>
              <a:rPr lang="en-US" altLang="en-US" dirty="0"/>
              <a:t>Fifth-generation (now and the future)</a:t>
            </a:r>
          </a:p>
          <a:p>
            <a:pPr lvl="1">
              <a:lnSpc>
                <a:spcPct val="150000"/>
              </a:lnSpc>
              <a:spcAft>
                <a:spcPct val="20000"/>
              </a:spcAft>
            </a:pPr>
            <a:r>
              <a:rPr lang="en-US" altLang="en-US" dirty="0"/>
              <a:t>Infancy stage.</a:t>
            </a:r>
          </a:p>
          <a:p>
            <a:pPr lvl="1">
              <a:lnSpc>
                <a:spcPct val="150000"/>
              </a:lnSpc>
              <a:spcAft>
                <a:spcPct val="20000"/>
              </a:spcAft>
            </a:pPr>
            <a:r>
              <a:rPr lang="en-US" altLang="en-US" dirty="0"/>
              <a:t>No precise classification.</a:t>
            </a:r>
          </a:p>
          <a:p>
            <a:pPr lvl="1">
              <a:lnSpc>
                <a:spcPct val="150000"/>
              </a:lnSpc>
              <a:spcAft>
                <a:spcPct val="20000"/>
              </a:spcAft>
            </a:pPr>
            <a:r>
              <a:rPr lang="en-US" altLang="en-US" dirty="0"/>
              <a:t>May be based on artificial intelligence (AI).</a:t>
            </a:r>
          </a:p>
          <a:p>
            <a:pPr lvl="1">
              <a:lnSpc>
                <a:spcPct val="150000"/>
              </a:lnSpc>
              <a:spcAft>
                <a:spcPct val="20000"/>
              </a:spcAft>
            </a:pPr>
            <a:r>
              <a:rPr lang="en-US" altLang="en-US" dirty="0"/>
              <a:t>Likely use voice and touch input.</a:t>
            </a:r>
          </a:p>
          <a:p>
            <a:pPr lvl="1">
              <a:lnSpc>
                <a:spcPct val="150000"/>
              </a:lnSpc>
              <a:spcAft>
                <a:spcPct val="20000"/>
              </a:spcAft>
            </a:pPr>
            <a:r>
              <a:rPr lang="en-US" altLang="en-US" dirty="0"/>
              <a:t>May be based on optical computers and utilize nanotechnology.</a:t>
            </a:r>
          </a:p>
        </p:txBody>
      </p:sp>
      <p:pic>
        <p:nvPicPr>
          <p:cNvPr id="4098" name="Picture 2" descr="Fifth Generation Computers"/>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8456613" y="2127250"/>
            <a:ext cx="2628900" cy="1743076"/>
          </a:xfrm>
          <a:prstGeom prst="rect">
            <a:avLst/>
          </a:prstGeom>
          <a:noFill/>
          <a:extLst>
            <a:ext uri="{909E8E84-426E-40DD-AFC4-6F175D3DCCD1}">
              <a14:hiddenFill xmlns:a14="http://schemas.microsoft.com/office/drawing/2010/main">
                <a:solidFill>
                  <a:srgbClr val="FFFFFF"/>
                </a:solidFill>
              </a14:hiddenFill>
            </a:ext>
          </a:extLst>
        </p:spPr>
      </p:pic>
      <p:sp>
        <p:nvSpPr>
          <p:cNvPr id="4" name="Date Placeholder 3">
            <a:extLst>
              <a:ext uri="{FF2B5EF4-FFF2-40B4-BE49-F238E27FC236}">
                <a16:creationId xmlns:a16="http://schemas.microsoft.com/office/drawing/2014/main" id="{A9BB5D63-6C7A-4835-883B-C4035B009ADE}"/>
              </a:ext>
            </a:extLst>
          </p:cNvPr>
          <p:cNvSpPr>
            <a:spLocks noGrp="1"/>
          </p:cNvSpPr>
          <p:nvPr>
            <p:ph type="dt" sz="half" idx="10"/>
          </p:nvPr>
        </p:nvSpPr>
        <p:spPr/>
        <p:txBody>
          <a:bodyPr/>
          <a:lstStyle/>
          <a:p>
            <a:r>
              <a:rPr lang="ar-SY"/>
              <a:t>Lecture 1 Introduction to the World of Computers</a:t>
            </a:r>
            <a:endParaRPr lang="en-US" dirty="0"/>
          </a:p>
        </p:txBody>
      </p:sp>
      <p:sp>
        <p:nvSpPr>
          <p:cNvPr id="5" name="Footer Placeholder 4">
            <a:extLst>
              <a:ext uri="{FF2B5EF4-FFF2-40B4-BE49-F238E27FC236}">
                <a16:creationId xmlns:a16="http://schemas.microsoft.com/office/drawing/2014/main" id="{D5C641C6-87E0-4373-8AAF-AF23A3568805}"/>
              </a:ext>
            </a:extLst>
          </p:cNvPr>
          <p:cNvSpPr>
            <a:spLocks noGrp="1"/>
          </p:cNvSpPr>
          <p:nvPr>
            <p:ph type="ftr" sz="quarter" idx="11"/>
          </p:nvPr>
        </p:nvSpPr>
        <p:spPr/>
        <p:txBody>
          <a:bodyPr/>
          <a:lstStyle/>
          <a:p>
            <a:endParaRPr lang="en-US" dirty="0">
              <a:solidFill>
                <a:schemeClr val="bg1"/>
              </a:solidFill>
            </a:endParaRPr>
          </a:p>
        </p:txBody>
      </p:sp>
      <p:sp>
        <p:nvSpPr>
          <p:cNvPr id="6" name="Slide Number Placeholder 5">
            <a:extLst>
              <a:ext uri="{FF2B5EF4-FFF2-40B4-BE49-F238E27FC236}">
                <a16:creationId xmlns:a16="http://schemas.microsoft.com/office/drawing/2014/main" id="{FC7B6D03-125A-4C0D-B815-907238865078}"/>
              </a:ext>
            </a:extLst>
          </p:cNvPr>
          <p:cNvSpPr>
            <a:spLocks noGrp="1"/>
          </p:cNvSpPr>
          <p:nvPr>
            <p:ph type="sldNum" sz="quarter" idx="12"/>
          </p:nvPr>
        </p:nvSpPr>
        <p:spPr/>
        <p:txBody>
          <a:bodyPr/>
          <a:lstStyle/>
          <a:p>
            <a:pPr algn="ctr"/>
            <a:r>
              <a:rPr lang="en-US"/>
              <a:t>IT111 Introduction to Information Technology </a:t>
            </a:r>
            <a:endParaRPr lang="en-US" dirty="0"/>
          </a:p>
        </p:txBody>
      </p:sp>
    </p:spTree>
    <p:extLst>
      <p:ext uri="{BB962C8B-B14F-4D97-AF65-F5344CB8AC3E}">
        <p14:creationId xmlns:p14="http://schemas.microsoft.com/office/powerpoint/2010/main" val="191413073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1202" name="Rectangle 2"/>
          <p:cNvSpPr>
            <a:spLocks noGrp="1" noChangeArrowheads="1"/>
          </p:cNvSpPr>
          <p:nvPr>
            <p:ph type="title"/>
          </p:nvPr>
        </p:nvSpPr>
        <p:spPr/>
        <p:txBody>
          <a:bodyPr/>
          <a:lstStyle/>
          <a:p>
            <a:r>
              <a:rPr lang="en-ZA" altLang="en-US" dirty="0"/>
              <a:t>Hardware</a:t>
            </a:r>
            <a:endParaRPr lang="en-GB" altLang="en-US" dirty="0"/>
          </a:p>
        </p:txBody>
      </p:sp>
      <p:sp>
        <p:nvSpPr>
          <p:cNvPr id="691203" name="Rectangle 3"/>
          <p:cNvSpPr>
            <a:spLocks noGrp="1" noChangeArrowheads="1"/>
          </p:cNvSpPr>
          <p:nvPr>
            <p:ph idx="1"/>
          </p:nvPr>
        </p:nvSpPr>
        <p:spPr>
          <a:xfrm>
            <a:off x="159656" y="1431131"/>
            <a:ext cx="5870575" cy="4348163"/>
          </a:xfrm>
        </p:spPr>
        <p:txBody>
          <a:bodyPr>
            <a:normAutofit fontScale="85000" lnSpcReduction="10000"/>
          </a:bodyPr>
          <a:lstStyle/>
          <a:p>
            <a:pPr>
              <a:lnSpc>
                <a:spcPct val="150000"/>
              </a:lnSpc>
            </a:pPr>
            <a:r>
              <a:rPr lang="en-ZA" altLang="en-US" b="1" dirty="0"/>
              <a:t>Hardware</a:t>
            </a:r>
            <a:r>
              <a:rPr lang="en-ZA" altLang="en-US" dirty="0"/>
              <a:t> refers to the physical parts of the computer.</a:t>
            </a:r>
          </a:p>
          <a:p>
            <a:pPr lvl="1">
              <a:lnSpc>
                <a:spcPct val="150000"/>
              </a:lnSpc>
              <a:spcAft>
                <a:spcPct val="20000"/>
              </a:spcAft>
            </a:pPr>
            <a:r>
              <a:rPr lang="en-US" altLang="en-US" dirty="0"/>
              <a:t>Internal hardware</a:t>
            </a:r>
          </a:p>
          <a:p>
            <a:pPr lvl="2">
              <a:lnSpc>
                <a:spcPct val="150000"/>
              </a:lnSpc>
              <a:spcAft>
                <a:spcPct val="20000"/>
              </a:spcAft>
            </a:pPr>
            <a:r>
              <a:rPr lang="en-US" altLang="en-US" dirty="0"/>
              <a:t>Located inside the main box (system unit) of the computer.</a:t>
            </a:r>
          </a:p>
          <a:p>
            <a:pPr lvl="1">
              <a:lnSpc>
                <a:spcPct val="150000"/>
              </a:lnSpc>
              <a:spcAft>
                <a:spcPct val="20000"/>
              </a:spcAft>
            </a:pPr>
            <a:r>
              <a:rPr lang="en-US" altLang="en-US" dirty="0"/>
              <a:t>External hardware</a:t>
            </a:r>
          </a:p>
          <a:p>
            <a:pPr lvl="2">
              <a:lnSpc>
                <a:spcPct val="150000"/>
              </a:lnSpc>
              <a:spcAft>
                <a:spcPct val="20000"/>
              </a:spcAft>
            </a:pPr>
            <a:r>
              <a:rPr lang="en-US" altLang="en-US" dirty="0"/>
              <a:t>Located outside the system unit.</a:t>
            </a:r>
          </a:p>
          <a:p>
            <a:pPr lvl="2">
              <a:lnSpc>
                <a:spcPct val="150000"/>
              </a:lnSpc>
              <a:spcAft>
                <a:spcPct val="20000"/>
              </a:spcAft>
            </a:pPr>
            <a:r>
              <a:rPr lang="en-US" altLang="en-US" dirty="0"/>
              <a:t>Connect to the computer via a wired or wireless connection.</a:t>
            </a:r>
            <a:endParaRPr lang="en-ZA" altLang="en-US" dirty="0"/>
          </a:p>
        </p:txBody>
      </p:sp>
      <p:pic>
        <p:nvPicPr>
          <p:cNvPr id="17412" name="Picture 4" descr="All about the HARDWARE】 ▷ What is it, Types, How it works"/>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5448300" y="2340768"/>
            <a:ext cx="6743700" cy="3438526"/>
          </a:xfrm>
          <a:prstGeom prst="rect">
            <a:avLst/>
          </a:prstGeom>
          <a:noFill/>
          <a:extLst>
            <a:ext uri="{909E8E84-426E-40DD-AFC4-6F175D3DCCD1}">
              <a14:hiddenFill xmlns:a14="http://schemas.microsoft.com/office/drawing/2010/main">
                <a:solidFill>
                  <a:srgbClr val="FFFFFF"/>
                </a:solidFill>
              </a14:hiddenFill>
            </a:ext>
          </a:extLst>
        </p:spPr>
      </p:pic>
      <p:sp>
        <p:nvSpPr>
          <p:cNvPr id="2" name="Date Placeholder 1">
            <a:extLst>
              <a:ext uri="{FF2B5EF4-FFF2-40B4-BE49-F238E27FC236}">
                <a16:creationId xmlns:a16="http://schemas.microsoft.com/office/drawing/2014/main" id="{8B2A9CD6-B6E5-4365-98E4-FFEB8B303205}"/>
              </a:ext>
            </a:extLst>
          </p:cNvPr>
          <p:cNvSpPr>
            <a:spLocks noGrp="1"/>
          </p:cNvSpPr>
          <p:nvPr>
            <p:ph type="dt" sz="half" idx="10"/>
          </p:nvPr>
        </p:nvSpPr>
        <p:spPr/>
        <p:txBody>
          <a:bodyPr/>
          <a:lstStyle/>
          <a:p>
            <a:r>
              <a:rPr lang="ar-SY"/>
              <a:t>Lecture 1 Introduction to the World of Computers</a:t>
            </a:r>
            <a:endParaRPr lang="en-US" dirty="0"/>
          </a:p>
        </p:txBody>
      </p:sp>
      <p:sp>
        <p:nvSpPr>
          <p:cNvPr id="3" name="Footer Placeholder 2">
            <a:extLst>
              <a:ext uri="{FF2B5EF4-FFF2-40B4-BE49-F238E27FC236}">
                <a16:creationId xmlns:a16="http://schemas.microsoft.com/office/drawing/2014/main" id="{C8A1FAD5-29FA-48E3-B252-72F0FFFD076F}"/>
              </a:ext>
            </a:extLst>
          </p:cNvPr>
          <p:cNvSpPr>
            <a:spLocks noGrp="1"/>
          </p:cNvSpPr>
          <p:nvPr>
            <p:ph type="ftr" sz="quarter" idx="11"/>
          </p:nvPr>
        </p:nvSpPr>
        <p:spPr/>
        <p:txBody>
          <a:bodyPr/>
          <a:lstStyle/>
          <a:p>
            <a:endParaRPr lang="en-US" dirty="0">
              <a:solidFill>
                <a:schemeClr val="bg1"/>
              </a:solidFill>
            </a:endParaRPr>
          </a:p>
        </p:txBody>
      </p:sp>
      <p:sp>
        <p:nvSpPr>
          <p:cNvPr id="4" name="Slide Number Placeholder 3">
            <a:extLst>
              <a:ext uri="{FF2B5EF4-FFF2-40B4-BE49-F238E27FC236}">
                <a16:creationId xmlns:a16="http://schemas.microsoft.com/office/drawing/2014/main" id="{DF7BBC5B-C9BA-4759-A8BF-2F933D3043C6}"/>
              </a:ext>
            </a:extLst>
          </p:cNvPr>
          <p:cNvSpPr>
            <a:spLocks noGrp="1"/>
          </p:cNvSpPr>
          <p:nvPr>
            <p:ph type="sldNum" sz="quarter" idx="12"/>
          </p:nvPr>
        </p:nvSpPr>
        <p:spPr/>
        <p:txBody>
          <a:bodyPr/>
          <a:lstStyle/>
          <a:p>
            <a:pPr algn="ctr"/>
            <a:r>
              <a:rPr lang="en-US"/>
              <a:t>IT111 Introduction to Information Technology </a:t>
            </a:r>
            <a:endParaRPr lang="en-US" dirty="0"/>
          </a:p>
        </p:txBody>
      </p:sp>
    </p:spTree>
    <p:extLst>
      <p:ext uri="{BB962C8B-B14F-4D97-AF65-F5344CB8AC3E}">
        <p14:creationId xmlns:p14="http://schemas.microsoft.com/office/powerpoint/2010/main" val="374250780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altLang="en-US" b="1" dirty="0"/>
              <a:t>Software</a:t>
            </a:r>
            <a:endParaRPr lang="en-US" dirty="0"/>
          </a:p>
        </p:txBody>
      </p:sp>
      <p:sp>
        <p:nvSpPr>
          <p:cNvPr id="3" name="Content Placeholder 2"/>
          <p:cNvSpPr>
            <a:spLocks noGrp="1"/>
          </p:cNvSpPr>
          <p:nvPr>
            <p:ph idx="1"/>
          </p:nvPr>
        </p:nvSpPr>
        <p:spPr/>
        <p:txBody>
          <a:bodyPr>
            <a:normAutofit/>
          </a:bodyPr>
          <a:lstStyle/>
          <a:p>
            <a:pPr>
              <a:lnSpc>
                <a:spcPct val="150000"/>
              </a:lnSpc>
            </a:pPr>
            <a:r>
              <a:rPr lang="en-ZA" altLang="en-US" sz="3200" b="1" dirty="0"/>
              <a:t>Software</a:t>
            </a:r>
            <a:r>
              <a:rPr lang="en-ZA" altLang="en-US" sz="3200" dirty="0"/>
              <a:t> refers to the set(s) of instructions given to the computer to execute one or more tasks.</a:t>
            </a:r>
          </a:p>
          <a:p>
            <a:pPr lvl="1">
              <a:lnSpc>
                <a:spcPct val="150000"/>
              </a:lnSpc>
            </a:pPr>
            <a:r>
              <a:rPr lang="en-ZA" altLang="en-US" dirty="0"/>
              <a:t>Software is sometimes referred to as programs.</a:t>
            </a:r>
          </a:p>
          <a:p>
            <a:pPr lvl="1">
              <a:lnSpc>
                <a:spcPct val="150000"/>
              </a:lnSpc>
            </a:pPr>
            <a:r>
              <a:rPr lang="en-ZA" altLang="en-US" dirty="0"/>
              <a:t>E.g., Microsoft Office, Firefox.</a:t>
            </a:r>
            <a:endParaRPr lang="en-GB" altLang="en-US" dirty="0"/>
          </a:p>
          <a:p>
            <a:pPr>
              <a:lnSpc>
                <a:spcPct val="150000"/>
              </a:lnSpc>
            </a:pPr>
            <a:endParaRPr lang="en-US" sz="3200" dirty="0"/>
          </a:p>
        </p:txBody>
      </p:sp>
      <p:pic>
        <p:nvPicPr>
          <p:cNvPr id="18440" name="Picture 8" descr="Software, Econometric and Input-Output | Sirius Project"/>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7608795" y="3322712"/>
            <a:ext cx="4298166" cy="2854251"/>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4" name="Date Placeholder 3">
            <a:extLst>
              <a:ext uri="{FF2B5EF4-FFF2-40B4-BE49-F238E27FC236}">
                <a16:creationId xmlns:a16="http://schemas.microsoft.com/office/drawing/2014/main" id="{86860B81-EDFF-446E-BB83-260AB69DAC1C}"/>
              </a:ext>
            </a:extLst>
          </p:cNvPr>
          <p:cNvSpPr>
            <a:spLocks noGrp="1"/>
          </p:cNvSpPr>
          <p:nvPr>
            <p:ph type="dt" sz="half" idx="10"/>
          </p:nvPr>
        </p:nvSpPr>
        <p:spPr/>
        <p:txBody>
          <a:bodyPr/>
          <a:lstStyle/>
          <a:p>
            <a:r>
              <a:rPr lang="ar-SY"/>
              <a:t>Lecture 1 Introduction to the World of Computers</a:t>
            </a:r>
            <a:endParaRPr lang="en-US" dirty="0"/>
          </a:p>
        </p:txBody>
      </p:sp>
      <p:sp>
        <p:nvSpPr>
          <p:cNvPr id="5" name="Footer Placeholder 4">
            <a:extLst>
              <a:ext uri="{FF2B5EF4-FFF2-40B4-BE49-F238E27FC236}">
                <a16:creationId xmlns:a16="http://schemas.microsoft.com/office/drawing/2014/main" id="{2787B840-83BD-44AE-8865-CD1D31A2172E}"/>
              </a:ext>
            </a:extLst>
          </p:cNvPr>
          <p:cNvSpPr>
            <a:spLocks noGrp="1"/>
          </p:cNvSpPr>
          <p:nvPr>
            <p:ph type="ftr" sz="quarter" idx="11"/>
          </p:nvPr>
        </p:nvSpPr>
        <p:spPr/>
        <p:txBody>
          <a:bodyPr/>
          <a:lstStyle/>
          <a:p>
            <a:endParaRPr lang="en-US" dirty="0">
              <a:solidFill>
                <a:schemeClr val="bg1"/>
              </a:solidFill>
            </a:endParaRPr>
          </a:p>
        </p:txBody>
      </p:sp>
      <p:sp>
        <p:nvSpPr>
          <p:cNvPr id="6" name="Slide Number Placeholder 5">
            <a:extLst>
              <a:ext uri="{FF2B5EF4-FFF2-40B4-BE49-F238E27FC236}">
                <a16:creationId xmlns:a16="http://schemas.microsoft.com/office/drawing/2014/main" id="{D54F52F9-B8B2-4FE5-83C6-33F35E87B28B}"/>
              </a:ext>
            </a:extLst>
          </p:cNvPr>
          <p:cNvSpPr>
            <a:spLocks noGrp="1"/>
          </p:cNvSpPr>
          <p:nvPr>
            <p:ph type="sldNum" sz="quarter" idx="12"/>
          </p:nvPr>
        </p:nvSpPr>
        <p:spPr/>
        <p:txBody>
          <a:bodyPr/>
          <a:lstStyle/>
          <a:p>
            <a:pPr algn="ctr"/>
            <a:r>
              <a:rPr lang="en-US"/>
              <a:t>IT111 Introduction to Information Technology </a:t>
            </a:r>
            <a:endParaRPr lang="en-US" dirty="0"/>
          </a:p>
        </p:txBody>
      </p:sp>
    </p:spTree>
    <p:extLst>
      <p:ext uri="{BB962C8B-B14F-4D97-AF65-F5344CB8AC3E}">
        <p14:creationId xmlns:p14="http://schemas.microsoft.com/office/powerpoint/2010/main" val="388227139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0114" name="Rectangle 2"/>
          <p:cNvSpPr>
            <a:spLocks noGrp="1" noChangeArrowheads="1"/>
          </p:cNvSpPr>
          <p:nvPr>
            <p:ph type="title"/>
          </p:nvPr>
        </p:nvSpPr>
        <p:spPr/>
        <p:txBody>
          <a:bodyPr/>
          <a:lstStyle/>
          <a:p>
            <a:r>
              <a:rPr lang="en-ZA" altLang="en-US" dirty="0"/>
              <a:t>The Von Neumann Architecture</a:t>
            </a:r>
            <a:endParaRPr lang="en-GB" altLang="en-US" dirty="0"/>
          </a:p>
        </p:txBody>
      </p:sp>
      <p:sp>
        <p:nvSpPr>
          <p:cNvPr id="730115" name="Rectangle 3"/>
          <p:cNvSpPr>
            <a:spLocks noGrp="1" noChangeArrowheads="1"/>
          </p:cNvSpPr>
          <p:nvPr>
            <p:ph idx="1"/>
          </p:nvPr>
        </p:nvSpPr>
        <p:spPr/>
        <p:txBody>
          <a:bodyPr>
            <a:normAutofit/>
          </a:bodyPr>
          <a:lstStyle/>
          <a:p>
            <a:pPr>
              <a:lnSpc>
                <a:spcPct val="150000"/>
              </a:lnSpc>
            </a:pPr>
            <a:r>
              <a:rPr lang="en-ZA" altLang="en-US" dirty="0"/>
              <a:t>This describes how a conceptual computing device works:</a:t>
            </a:r>
          </a:p>
          <a:p>
            <a:pPr lvl="1">
              <a:lnSpc>
                <a:spcPct val="150000"/>
              </a:lnSpc>
            </a:pPr>
            <a:r>
              <a:rPr lang="en-ZA" altLang="en-US" dirty="0"/>
              <a:t>Memory stores data and instructions.</a:t>
            </a:r>
          </a:p>
          <a:p>
            <a:pPr lvl="1">
              <a:lnSpc>
                <a:spcPct val="150000"/>
              </a:lnSpc>
            </a:pPr>
            <a:r>
              <a:rPr lang="en-ZA" altLang="en-US" dirty="0"/>
              <a:t>Control Unit (CU) obtains and executes instructions.</a:t>
            </a:r>
          </a:p>
          <a:p>
            <a:pPr lvl="1">
              <a:lnSpc>
                <a:spcPct val="150000"/>
              </a:lnSpc>
            </a:pPr>
            <a:r>
              <a:rPr lang="en-ZA" altLang="en-US" dirty="0"/>
              <a:t>Arithmetic Logic Unit (ALU) does calculations.</a:t>
            </a:r>
          </a:p>
          <a:p>
            <a:pPr lvl="1">
              <a:lnSpc>
                <a:spcPct val="150000"/>
              </a:lnSpc>
            </a:pPr>
            <a:r>
              <a:rPr lang="en-ZA" altLang="en-US" dirty="0"/>
              <a:t>Input is process of getting data into machine.</a:t>
            </a:r>
          </a:p>
          <a:p>
            <a:pPr lvl="1">
              <a:lnSpc>
                <a:spcPct val="150000"/>
              </a:lnSpc>
            </a:pPr>
            <a:r>
              <a:rPr lang="en-ZA" altLang="en-US" dirty="0"/>
              <a:t>Output is process of obtaining data from machine.</a:t>
            </a:r>
          </a:p>
          <a:p>
            <a:pPr>
              <a:lnSpc>
                <a:spcPct val="150000"/>
              </a:lnSpc>
            </a:pPr>
            <a:r>
              <a:rPr lang="en-ZA" altLang="en-US" dirty="0"/>
              <a:t>Most modern computers are Von Neumann machines!</a:t>
            </a:r>
          </a:p>
          <a:p>
            <a:pPr>
              <a:lnSpc>
                <a:spcPct val="150000"/>
              </a:lnSpc>
            </a:pPr>
            <a:endParaRPr lang="en-GB" altLang="en-US" dirty="0"/>
          </a:p>
        </p:txBody>
      </p:sp>
      <p:pic>
        <p:nvPicPr>
          <p:cNvPr id="730117" name="Picture 5"/>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8542338" y="2460192"/>
            <a:ext cx="3649662" cy="3417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Date Placeholder 1">
            <a:extLst>
              <a:ext uri="{FF2B5EF4-FFF2-40B4-BE49-F238E27FC236}">
                <a16:creationId xmlns:a16="http://schemas.microsoft.com/office/drawing/2014/main" id="{B49D5F03-B6B8-4082-A05F-6343CEFCFC79}"/>
              </a:ext>
            </a:extLst>
          </p:cNvPr>
          <p:cNvSpPr>
            <a:spLocks noGrp="1"/>
          </p:cNvSpPr>
          <p:nvPr>
            <p:ph type="dt" sz="half" idx="10"/>
          </p:nvPr>
        </p:nvSpPr>
        <p:spPr/>
        <p:txBody>
          <a:bodyPr/>
          <a:lstStyle/>
          <a:p>
            <a:r>
              <a:rPr lang="ar-SY"/>
              <a:t>Lecture 1 Introduction to the World of Computers</a:t>
            </a:r>
            <a:endParaRPr lang="en-US" dirty="0"/>
          </a:p>
        </p:txBody>
      </p:sp>
      <p:sp>
        <p:nvSpPr>
          <p:cNvPr id="3" name="Footer Placeholder 2">
            <a:extLst>
              <a:ext uri="{FF2B5EF4-FFF2-40B4-BE49-F238E27FC236}">
                <a16:creationId xmlns:a16="http://schemas.microsoft.com/office/drawing/2014/main" id="{07DFD78E-660B-417F-A0C1-AB2FE5D9C128}"/>
              </a:ext>
            </a:extLst>
          </p:cNvPr>
          <p:cNvSpPr>
            <a:spLocks noGrp="1"/>
          </p:cNvSpPr>
          <p:nvPr>
            <p:ph type="ftr" sz="quarter" idx="11"/>
          </p:nvPr>
        </p:nvSpPr>
        <p:spPr/>
        <p:txBody>
          <a:bodyPr/>
          <a:lstStyle/>
          <a:p>
            <a:endParaRPr lang="en-US" dirty="0">
              <a:solidFill>
                <a:schemeClr val="bg1"/>
              </a:solidFill>
            </a:endParaRPr>
          </a:p>
        </p:txBody>
      </p:sp>
      <p:sp>
        <p:nvSpPr>
          <p:cNvPr id="4" name="Slide Number Placeholder 3">
            <a:extLst>
              <a:ext uri="{FF2B5EF4-FFF2-40B4-BE49-F238E27FC236}">
                <a16:creationId xmlns:a16="http://schemas.microsoft.com/office/drawing/2014/main" id="{09A2C0C5-0EA1-4F7E-80CC-88A2524F619A}"/>
              </a:ext>
            </a:extLst>
          </p:cNvPr>
          <p:cNvSpPr>
            <a:spLocks noGrp="1"/>
          </p:cNvSpPr>
          <p:nvPr>
            <p:ph type="sldNum" sz="quarter" idx="12"/>
          </p:nvPr>
        </p:nvSpPr>
        <p:spPr/>
        <p:txBody>
          <a:bodyPr/>
          <a:lstStyle/>
          <a:p>
            <a:pPr algn="ctr"/>
            <a:r>
              <a:rPr lang="en-US"/>
              <a:t>IT111 Introduction to Information Technology </a:t>
            </a:r>
            <a:endParaRPr lang="en-US" dirty="0"/>
          </a:p>
        </p:txBody>
      </p:sp>
    </p:spTree>
    <p:extLst>
      <p:ext uri="{BB962C8B-B14F-4D97-AF65-F5344CB8AC3E}">
        <p14:creationId xmlns:p14="http://schemas.microsoft.com/office/powerpoint/2010/main" val="68834333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2226" name="Rectangle 2"/>
          <p:cNvSpPr>
            <a:spLocks noGrp="1" noChangeArrowheads="1"/>
          </p:cNvSpPr>
          <p:nvPr>
            <p:ph type="title"/>
          </p:nvPr>
        </p:nvSpPr>
        <p:spPr/>
        <p:txBody>
          <a:bodyPr/>
          <a:lstStyle/>
          <a:p>
            <a:r>
              <a:rPr lang="en-ZA" altLang="en-US"/>
              <a:t>Parts of a Modern Computer 1/2</a:t>
            </a:r>
            <a:endParaRPr lang="en-GB" altLang="en-US"/>
          </a:p>
        </p:txBody>
      </p:sp>
      <p:pic>
        <p:nvPicPr>
          <p:cNvPr id="692229" name="Picture 5" descr="j0402147"/>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5716732" y="1690688"/>
            <a:ext cx="4679950" cy="4254500"/>
          </a:xfrm>
          <a:prstGeom prst="rect">
            <a:avLst/>
          </a:prstGeom>
          <a:noFill/>
          <a:extLst>
            <a:ext uri="{909E8E84-426E-40DD-AFC4-6F175D3DCCD1}">
              <a14:hiddenFill xmlns:a14="http://schemas.microsoft.com/office/drawing/2010/main">
                <a:solidFill>
                  <a:srgbClr val="FFFFFF"/>
                </a:solidFill>
              </a14:hiddenFill>
            </a:ext>
          </a:extLst>
        </p:spPr>
      </p:pic>
      <p:sp>
        <p:nvSpPr>
          <p:cNvPr id="692230" name="Text Box 6"/>
          <p:cNvSpPr txBox="1">
            <a:spLocks noChangeArrowheads="1"/>
          </p:cNvSpPr>
          <p:nvPr/>
        </p:nvSpPr>
        <p:spPr bwMode="auto">
          <a:xfrm>
            <a:off x="1634837" y="2349501"/>
            <a:ext cx="4605628"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defPPr>
              <a:defRPr lang="en-US"/>
            </a:defPPr>
            <a:lvl1pPr>
              <a:spcBef>
                <a:spcPct val="50000"/>
              </a:spcBef>
              <a:defRPr sz="2400">
                <a:latin typeface="Times New Roman" panose="02020603050405020304" pitchFamily="18" charset="0"/>
                <a:cs typeface="Times New Roman" panose="02020603050405020304" pitchFamily="18" charset="0"/>
              </a:defRPr>
            </a:lvl1pPr>
          </a:lstStyle>
          <a:p>
            <a:r>
              <a:rPr lang="en-ZA" altLang="en-US" dirty="0"/>
              <a:t>Monitor: for displaying output</a:t>
            </a:r>
            <a:endParaRPr lang="en-GB" altLang="en-US" dirty="0"/>
          </a:p>
        </p:txBody>
      </p:sp>
      <p:sp>
        <p:nvSpPr>
          <p:cNvPr id="692232" name="Text Box 8"/>
          <p:cNvSpPr txBox="1">
            <a:spLocks noChangeArrowheads="1"/>
          </p:cNvSpPr>
          <p:nvPr/>
        </p:nvSpPr>
        <p:spPr bwMode="auto">
          <a:xfrm>
            <a:off x="1911374" y="3633061"/>
            <a:ext cx="3960811"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defPPr>
              <a:defRPr lang="en-US"/>
            </a:defPPr>
            <a:lvl1pPr>
              <a:spcBef>
                <a:spcPct val="50000"/>
              </a:spcBef>
              <a:defRPr sz="2400">
                <a:latin typeface="Times New Roman" panose="02020603050405020304" pitchFamily="18" charset="0"/>
                <a:cs typeface="Times New Roman" panose="02020603050405020304" pitchFamily="18" charset="0"/>
              </a:defRPr>
            </a:lvl1pPr>
          </a:lstStyle>
          <a:p>
            <a:r>
              <a:rPr lang="en-ZA" altLang="en-US" dirty="0"/>
              <a:t>System Unit: CPU, Memory, Hard drive,…</a:t>
            </a:r>
            <a:endParaRPr lang="en-GB" altLang="en-US" dirty="0"/>
          </a:p>
        </p:txBody>
      </p:sp>
      <p:sp>
        <p:nvSpPr>
          <p:cNvPr id="692233" name="Text Box 9"/>
          <p:cNvSpPr txBox="1">
            <a:spLocks noChangeArrowheads="1"/>
          </p:cNvSpPr>
          <p:nvPr/>
        </p:nvSpPr>
        <p:spPr bwMode="auto">
          <a:xfrm>
            <a:off x="1955800" y="5221674"/>
            <a:ext cx="4248150"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defPPr>
              <a:defRPr lang="en-US"/>
            </a:defPPr>
            <a:lvl1pPr>
              <a:spcBef>
                <a:spcPct val="50000"/>
              </a:spcBef>
              <a:defRPr sz="2400">
                <a:latin typeface="Times New Roman" panose="02020603050405020304" pitchFamily="18" charset="0"/>
                <a:cs typeface="Times New Roman" panose="02020603050405020304" pitchFamily="18" charset="0"/>
              </a:defRPr>
            </a:lvl1pPr>
          </a:lstStyle>
          <a:p>
            <a:r>
              <a:rPr lang="en-ZA" altLang="en-US" dirty="0"/>
              <a:t>Keyboard and Mouse: for input</a:t>
            </a:r>
            <a:endParaRPr lang="en-GB" altLang="en-US" dirty="0"/>
          </a:p>
        </p:txBody>
      </p:sp>
      <p:sp>
        <p:nvSpPr>
          <p:cNvPr id="692234" name="Line 10"/>
          <p:cNvSpPr>
            <a:spLocks noChangeShapeType="1"/>
          </p:cNvSpPr>
          <p:nvPr/>
        </p:nvSpPr>
        <p:spPr bwMode="auto">
          <a:xfrm>
            <a:off x="5664200" y="4076700"/>
            <a:ext cx="1079500" cy="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692235" name="Line 11"/>
          <p:cNvSpPr>
            <a:spLocks noChangeShapeType="1"/>
          </p:cNvSpPr>
          <p:nvPr/>
        </p:nvSpPr>
        <p:spPr bwMode="auto">
          <a:xfrm>
            <a:off x="6311901" y="5373688"/>
            <a:ext cx="936625" cy="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692236" name="Line 12"/>
          <p:cNvSpPr>
            <a:spLocks noChangeShapeType="1"/>
          </p:cNvSpPr>
          <p:nvPr/>
        </p:nvSpPr>
        <p:spPr bwMode="auto">
          <a:xfrm>
            <a:off x="6240463" y="2565400"/>
            <a:ext cx="792162" cy="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 name="Date Placeholder 1">
            <a:extLst>
              <a:ext uri="{FF2B5EF4-FFF2-40B4-BE49-F238E27FC236}">
                <a16:creationId xmlns:a16="http://schemas.microsoft.com/office/drawing/2014/main" id="{CCD9500E-4E5F-4767-94C8-99EA7D83C4C6}"/>
              </a:ext>
            </a:extLst>
          </p:cNvPr>
          <p:cNvSpPr>
            <a:spLocks noGrp="1"/>
          </p:cNvSpPr>
          <p:nvPr>
            <p:ph type="dt" sz="half" idx="10"/>
          </p:nvPr>
        </p:nvSpPr>
        <p:spPr/>
        <p:txBody>
          <a:bodyPr/>
          <a:lstStyle/>
          <a:p>
            <a:r>
              <a:rPr lang="ar-SY"/>
              <a:t>Lecture 1 Introduction to the World of Computers</a:t>
            </a:r>
            <a:endParaRPr lang="en-US" dirty="0"/>
          </a:p>
        </p:txBody>
      </p:sp>
      <p:sp>
        <p:nvSpPr>
          <p:cNvPr id="3" name="Footer Placeholder 2">
            <a:extLst>
              <a:ext uri="{FF2B5EF4-FFF2-40B4-BE49-F238E27FC236}">
                <a16:creationId xmlns:a16="http://schemas.microsoft.com/office/drawing/2014/main" id="{E0555047-5533-415A-9EA1-22FC03C3E367}"/>
              </a:ext>
            </a:extLst>
          </p:cNvPr>
          <p:cNvSpPr>
            <a:spLocks noGrp="1"/>
          </p:cNvSpPr>
          <p:nvPr>
            <p:ph type="ftr" sz="quarter" idx="11"/>
          </p:nvPr>
        </p:nvSpPr>
        <p:spPr/>
        <p:txBody>
          <a:bodyPr/>
          <a:lstStyle/>
          <a:p>
            <a:endParaRPr lang="en-US" dirty="0">
              <a:solidFill>
                <a:schemeClr val="bg1"/>
              </a:solidFill>
            </a:endParaRPr>
          </a:p>
        </p:txBody>
      </p:sp>
      <p:sp>
        <p:nvSpPr>
          <p:cNvPr id="4" name="Slide Number Placeholder 3">
            <a:extLst>
              <a:ext uri="{FF2B5EF4-FFF2-40B4-BE49-F238E27FC236}">
                <a16:creationId xmlns:a16="http://schemas.microsoft.com/office/drawing/2014/main" id="{F94D2EC9-1B2C-4838-B955-9DD4D0141EBB}"/>
              </a:ext>
            </a:extLst>
          </p:cNvPr>
          <p:cNvSpPr>
            <a:spLocks noGrp="1"/>
          </p:cNvSpPr>
          <p:nvPr>
            <p:ph type="sldNum" sz="quarter" idx="12"/>
          </p:nvPr>
        </p:nvSpPr>
        <p:spPr/>
        <p:txBody>
          <a:bodyPr/>
          <a:lstStyle/>
          <a:p>
            <a:pPr algn="ctr"/>
            <a:r>
              <a:rPr lang="en-US"/>
              <a:t>IT111 Introduction to Information Technology </a:t>
            </a:r>
            <a:endParaRPr lang="en-US" dirty="0"/>
          </a:p>
        </p:txBody>
      </p:sp>
    </p:spTree>
    <p:extLst>
      <p:ext uri="{BB962C8B-B14F-4D97-AF65-F5344CB8AC3E}">
        <p14:creationId xmlns:p14="http://schemas.microsoft.com/office/powerpoint/2010/main" val="396916015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1138" name="Rectangle 2"/>
          <p:cNvSpPr>
            <a:spLocks noGrp="1" noChangeArrowheads="1"/>
          </p:cNvSpPr>
          <p:nvPr>
            <p:ph type="title"/>
          </p:nvPr>
        </p:nvSpPr>
        <p:spPr/>
        <p:txBody>
          <a:bodyPr/>
          <a:lstStyle/>
          <a:p>
            <a:r>
              <a:rPr lang="en-ZA" altLang="en-US"/>
              <a:t>Parts of a Modern Computer 2/2</a:t>
            </a:r>
            <a:endParaRPr lang="en-GB" altLang="en-US"/>
          </a:p>
        </p:txBody>
      </p:sp>
      <p:sp>
        <p:nvSpPr>
          <p:cNvPr id="731139" name="Rectangle 3"/>
          <p:cNvSpPr>
            <a:spLocks noGrp="1" noChangeArrowheads="1"/>
          </p:cNvSpPr>
          <p:nvPr>
            <p:ph idx="1"/>
          </p:nvPr>
        </p:nvSpPr>
        <p:spPr>
          <a:xfrm>
            <a:off x="418118" y="1450984"/>
            <a:ext cx="11413664" cy="4682836"/>
          </a:xfrm>
        </p:spPr>
        <p:txBody>
          <a:bodyPr>
            <a:normAutofit/>
          </a:bodyPr>
          <a:lstStyle/>
          <a:p>
            <a:pPr algn="just">
              <a:lnSpc>
                <a:spcPct val="160000"/>
              </a:lnSpc>
            </a:pPr>
            <a:r>
              <a:rPr lang="en-ZA" altLang="en-US" sz="2400" b="1" dirty="0"/>
              <a:t>Central Processing Unit (CPU)</a:t>
            </a:r>
            <a:r>
              <a:rPr lang="en-ZA" altLang="en-US" sz="2400" dirty="0"/>
              <a:t>: microchip that performs core computation. It usually contains the ALU and CU.</a:t>
            </a:r>
          </a:p>
          <a:p>
            <a:pPr algn="just">
              <a:lnSpc>
                <a:spcPct val="160000"/>
              </a:lnSpc>
            </a:pPr>
            <a:r>
              <a:rPr lang="en-ZA" altLang="en-US" sz="2400" b="1" dirty="0"/>
              <a:t>Memory </a:t>
            </a:r>
            <a:r>
              <a:rPr lang="en-ZA" altLang="en-US" sz="2400" dirty="0"/>
              <a:t>(</a:t>
            </a:r>
            <a:r>
              <a:rPr lang="en-ZA" altLang="en-US" sz="2400" b="1" dirty="0"/>
              <a:t>primary storage</a:t>
            </a:r>
            <a:r>
              <a:rPr lang="en-ZA" altLang="en-US" sz="2400" dirty="0"/>
              <a:t>): microchips that store data which can be accessed while computer is switched on.</a:t>
            </a:r>
          </a:p>
          <a:p>
            <a:pPr lvl="1" algn="just">
              <a:lnSpc>
                <a:spcPct val="160000"/>
              </a:lnSpc>
            </a:pPr>
            <a:r>
              <a:rPr lang="en-ZA" altLang="en-US" b="1" dirty="0"/>
              <a:t>Random Access Memory (RAM)</a:t>
            </a:r>
            <a:r>
              <a:rPr lang="en-ZA" altLang="en-US" dirty="0"/>
              <a:t> is volatile and modifiable.</a:t>
            </a:r>
          </a:p>
          <a:p>
            <a:pPr lvl="1" algn="just">
              <a:lnSpc>
                <a:spcPct val="160000"/>
              </a:lnSpc>
            </a:pPr>
            <a:r>
              <a:rPr lang="en-ZA" altLang="en-US" b="1" dirty="0"/>
              <a:t>Read-Only Memory (ROM)</a:t>
            </a:r>
            <a:r>
              <a:rPr lang="en-ZA" altLang="en-US" dirty="0"/>
              <a:t> cannot be changed.</a:t>
            </a:r>
          </a:p>
        </p:txBody>
      </p:sp>
      <p:sp>
        <p:nvSpPr>
          <p:cNvPr id="2" name="Date Placeholder 1">
            <a:extLst>
              <a:ext uri="{FF2B5EF4-FFF2-40B4-BE49-F238E27FC236}">
                <a16:creationId xmlns:a16="http://schemas.microsoft.com/office/drawing/2014/main" id="{3F7F1CE3-406E-427F-8D7D-21322B014779}"/>
              </a:ext>
            </a:extLst>
          </p:cNvPr>
          <p:cNvSpPr>
            <a:spLocks noGrp="1"/>
          </p:cNvSpPr>
          <p:nvPr>
            <p:ph type="dt" sz="half" idx="10"/>
          </p:nvPr>
        </p:nvSpPr>
        <p:spPr/>
        <p:txBody>
          <a:bodyPr/>
          <a:lstStyle/>
          <a:p>
            <a:r>
              <a:rPr lang="ar-SY"/>
              <a:t>Lecture 1 Introduction to the World of Computers</a:t>
            </a:r>
            <a:endParaRPr lang="en-US" dirty="0"/>
          </a:p>
        </p:txBody>
      </p:sp>
      <p:sp>
        <p:nvSpPr>
          <p:cNvPr id="3" name="Footer Placeholder 2">
            <a:extLst>
              <a:ext uri="{FF2B5EF4-FFF2-40B4-BE49-F238E27FC236}">
                <a16:creationId xmlns:a16="http://schemas.microsoft.com/office/drawing/2014/main" id="{F85B832C-373B-4252-9613-AF4AB85C32FE}"/>
              </a:ext>
            </a:extLst>
          </p:cNvPr>
          <p:cNvSpPr>
            <a:spLocks noGrp="1"/>
          </p:cNvSpPr>
          <p:nvPr>
            <p:ph type="ftr" sz="quarter" idx="11"/>
          </p:nvPr>
        </p:nvSpPr>
        <p:spPr/>
        <p:txBody>
          <a:bodyPr/>
          <a:lstStyle/>
          <a:p>
            <a:endParaRPr lang="en-US" dirty="0">
              <a:solidFill>
                <a:schemeClr val="bg1"/>
              </a:solidFill>
            </a:endParaRPr>
          </a:p>
        </p:txBody>
      </p:sp>
      <p:sp>
        <p:nvSpPr>
          <p:cNvPr id="4" name="Slide Number Placeholder 3">
            <a:extLst>
              <a:ext uri="{FF2B5EF4-FFF2-40B4-BE49-F238E27FC236}">
                <a16:creationId xmlns:a16="http://schemas.microsoft.com/office/drawing/2014/main" id="{2F05F903-50E7-445F-8F34-56ACA3021889}"/>
              </a:ext>
            </a:extLst>
          </p:cNvPr>
          <p:cNvSpPr>
            <a:spLocks noGrp="1"/>
          </p:cNvSpPr>
          <p:nvPr>
            <p:ph type="sldNum" sz="quarter" idx="12"/>
          </p:nvPr>
        </p:nvSpPr>
        <p:spPr/>
        <p:txBody>
          <a:bodyPr/>
          <a:lstStyle/>
          <a:p>
            <a:pPr algn="ctr"/>
            <a:r>
              <a:rPr lang="en-US"/>
              <a:t>IT111 Introduction to Information Technology </a:t>
            </a:r>
            <a:endParaRPr lang="en-US" dirty="0"/>
          </a:p>
        </p:txBody>
      </p:sp>
    </p:spTree>
    <p:extLst>
      <p:ext uri="{BB962C8B-B14F-4D97-AF65-F5344CB8AC3E}">
        <p14:creationId xmlns:p14="http://schemas.microsoft.com/office/powerpoint/2010/main" val="244585425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1138" name="Rectangle 2"/>
          <p:cNvSpPr>
            <a:spLocks noGrp="1" noChangeArrowheads="1"/>
          </p:cNvSpPr>
          <p:nvPr>
            <p:ph type="title"/>
          </p:nvPr>
        </p:nvSpPr>
        <p:spPr/>
        <p:txBody>
          <a:bodyPr/>
          <a:lstStyle/>
          <a:p>
            <a:r>
              <a:rPr lang="en-ZA" altLang="en-US"/>
              <a:t>Parts of a Modern Computer 2/2</a:t>
            </a:r>
            <a:endParaRPr lang="en-GB" altLang="en-US"/>
          </a:p>
        </p:txBody>
      </p:sp>
      <p:sp>
        <p:nvSpPr>
          <p:cNvPr id="731139" name="Rectangle 3"/>
          <p:cNvSpPr>
            <a:spLocks noGrp="1" noChangeArrowheads="1"/>
          </p:cNvSpPr>
          <p:nvPr>
            <p:ph idx="1"/>
          </p:nvPr>
        </p:nvSpPr>
        <p:spPr>
          <a:xfrm>
            <a:off x="329043" y="1450984"/>
            <a:ext cx="11533909" cy="4682836"/>
          </a:xfrm>
        </p:spPr>
        <p:txBody>
          <a:bodyPr>
            <a:normAutofit/>
          </a:bodyPr>
          <a:lstStyle/>
          <a:p>
            <a:pPr algn="just">
              <a:lnSpc>
                <a:spcPct val="150000"/>
              </a:lnSpc>
            </a:pPr>
            <a:r>
              <a:rPr lang="en-ZA" altLang="en-US" sz="3200" b="1" dirty="0"/>
              <a:t>Hard drive</a:t>
            </a:r>
            <a:r>
              <a:rPr lang="en-ZA" altLang="en-US" sz="3200" dirty="0"/>
              <a:t> (</a:t>
            </a:r>
            <a:r>
              <a:rPr lang="en-ZA" altLang="en-US" sz="3200" b="1" dirty="0"/>
              <a:t>secondary storage</a:t>
            </a:r>
            <a:r>
              <a:rPr lang="en-ZA" altLang="en-US" sz="3200" dirty="0"/>
              <a:t>): store data on magnetic discs permanently i.e., the data is not lost when the computer is switched off.</a:t>
            </a:r>
          </a:p>
          <a:p>
            <a:pPr algn="just">
              <a:lnSpc>
                <a:spcPct val="150000"/>
              </a:lnSpc>
            </a:pPr>
            <a:r>
              <a:rPr lang="en-ZA" altLang="en-US" sz="3200" b="1" dirty="0" err="1"/>
              <a:t>Input/Output</a:t>
            </a:r>
            <a:r>
              <a:rPr lang="en-ZA" altLang="en-US" sz="3200" b="1" dirty="0"/>
              <a:t> devices</a:t>
            </a:r>
            <a:r>
              <a:rPr lang="en-ZA" altLang="en-US" sz="3200" dirty="0"/>
              <a:t>: transfers data from operator to machine and vice versa.</a:t>
            </a:r>
          </a:p>
        </p:txBody>
      </p:sp>
      <p:sp>
        <p:nvSpPr>
          <p:cNvPr id="2" name="Date Placeholder 1">
            <a:extLst>
              <a:ext uri="{FF2B5EF4-FFF2-40B4-BE49-F238E27FC236}">
                <a16:creationId xmlns:a16="http://schemas.microsoft.com/office/drawing/2014/main" id="{2A07C04B-45CD-4905-918D-1FDC5FA7B499}"/>
              </a:ext>
            </a:extLst>
          </p:cNvPr>
          <p:cNvSpPr>
            <a:spLocks noGrp="1"/>
          </p:cNvSpPr>
          <p:nvPr>
            <p:ph type="dt" sz="half" idx="10"/>
          </p:nvPr>
        </p:nvSpPr>
        <p:spPr/>
        <p:txBody>
          <a:bodyPr/>
          <a:lstStyle/>
          <a:p>
            <a:r>
              <a:rPr lang="ar-SY"/>
              <a:t>Lecture 1 Introduction to the World of Computers</a:t>
            </a:r>
            <a:endParaRPr lang="en-US" dirty="0"/>
          </a:p>
        </p:txBody>
      </p:sp>
      <p:sp>
        <p:nvSpPr>
          <p:cNvPr id="3" name="Footer Placeholder 2">
            <a:extLst>
              <a:ext uri="{FF2B5EF4-FFF2-40B4-BE49-F238E27FC236}">
                <a16:creationId xmlns:a16="http://schemas.microsoft.com/office/drawing/2014/main" id="{6E6E9613-21EB-4EDA-B36F-9210886D445D}"/>
              </a:ext>
            </a:extLst>
          </p:cNvPr>
          <p:cNvSpPr>
            <a:spLocks noGrp="1"/>
          </p:cNvSpPr>
          <p:nvPr>
            <p:ph type="ftr" sz="quarter" idx="11"/>
          </p:nvPr>
        </p:nvSpPr>
        <p:spPr/>
        <p:txBody>
          <a:bodyPr/>
          <a:lstStyle/>
          <a:p>
            <a:endParaRPr lang="en-US" dirty="0">
              <a:solidFill>
                <a:schemeClr val="bg1"/>
              </a:solidFill>
            </a:endParaRPr>
          </a:p>
        </p:txBody>
      </p:sp>
      <p:sp>
        <p:nvSpPr>
          <p:cNvPr id="4" name="Slide Number Placeholder 3">
            <a:extLst>
              <a:ext uri="{FF2B5EF4-FFF2-40B4-BE49-F238E27FC236}">
                <a16:creationId xmlns:a16="http://schemas.microsoft.com/office/drawing/2014/main" id="{7CCA2A86-B8FF-4120-952A-B794ECBE1F43}"/>
              </a:ext>
            </a:extLst>
          </p:cNvPr>
          <p:cNvSpPr>
            <a:spLocks noGrp="1"/>
          </p:cNvSpPr>
          <p:nvPr>
            <p:ph type="sldNum" sz="quarter" idx="12"/>
          </p:nvPr>
        </p:nvSpPr>
        <p:spPr/>
        <p:txBody>
          <a:bodyPr/>
          <a:lstStyle/>
          <a:p>
            <a:pPr algn="ctr"/>
            <a:r>
              <a:rPr lang="en-US"/>
              <a:t>IT111 Introduction to Information Technology </a:t>
            </a:r>
            <a:endParaRPr lang="en-US" dirty="0"/>
          </a:p>
        </p:txBody>
      </p:sp>
    </p:spTree>
    <p:extLst>
      <p:ext uri="{BB962C8B-B14F-4D97-AF65-F5344CB8AC3E}">
        <p14:creationId xmlns:p14="http://schemas.microsoft.com/office/powerpoint/2010/main" val="57547319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dirty="0"/>
              <a:t>Data vs. Information</a:t>
            </a:r>
            <a:endParaRPr lang="en-US" dirty="0"/>
          </a:p>
        </p:txBody>
      </p:sp>
      <p:sp>
        <p:nvSpPr>
          <p:cNvPr id="3" name="Content Placeholder 2"/>
          <p:cNvSpPr>
            <a:spLocks noGrp="1"/>
          </p:cNvSpPr>
          <p:nvPr>
            <p:ph idx="1"/>
          </p:nvPr>
        </p:nvSpPr>
        <p:spPr/>
        <p:txBody>
          <a:bodyPr>
            <a:normAutofit fontScale="92500"/>
          </a:bodyPr>
          <a:lstStyle/>
          <a:p>
            <a:pPr>
              <a:spcAft>
                <a:spcPct val="20000"/>
              </a:spcAft>
            </a:pPr>
            <a:r>
              <a:rPr lang="en-US" altLang="en-US" dirty="0"/>
              <a:t>Data </a:t>
            </a:r>
          </a:p>
          <a:p>
            <a:pPr lvl="1">
              <a:spcAft>
                <a:spcPct val="20000"/>
              </a:spcAft>
            </a:pPr>
            <a:r>
              <a:rPr lang="en-US" altLang="en-US" dirty="0"/>
              <a:t>Raw, unorganized facts.</a:t>
            </a:r>
          </a:p>
          <a:p>
            <a:pPr lvl="1">
              <a:spcAft>
                <a:spcPct val="20000"/>
              </a:spcAft>
            </a:pPr>
            <a:r>
              <a:rPr lang="en-US" altLang="en-US" dirty="0"/>
              <a:t>Can be in the form of text, graphics, audio, or video.</a:t>
            </a:r>
          </a:p>
          <a:p>
            <a:pPr>
              <a:spcAft>
                <a:spcPct val="20000"/>
              </a:spcAft>
            </a:pPr>
            <a:r>
              <a:rPr lang="en-US" altLang="en-US" dirty="0"/>
              <a:t>Information</a:t>
            </a:r>
          </a:p>
          <a:p>
            <a:pPr lvl="1">
              <a:spcAft>
                <a:spcPct val="20000"/>
              </a:spcAft>
            </a:pPr>
            <a:r>
              <a:rPr lang="en-US" altLang="en-US" dirty="0"/>
              <a:t>Data that has been processed into a meaningful form.</a:t>
            </a:r>
          </a:p>
          <a:p>
            <a:pPr>
              <a:spcAft>
                <a:spcPct val="20000"/>
              </a:spcAft>
            </a:pPr>
            <a:r>
              <a:rPr lang="en-US" altLang="en-US" dirty="0"/>
              <a:t>Information processing</a:t>
            </a:r>
          </a:p>
          <a:p>
            <a:pPr lvl="1">
              <a:spcAft>
                <a:spcPct val="20000"/>
              </a:spcAft>
            </a:pPr>
            <a:r>
              <a:rPr lang="en-US" altLang="en-US" dirty="0"/>
              <a:t>Converting data into information.</a:t>
            </a:r>
          </a:p>
          <a:p>
            <a:endParaRPr lang="en-US" dirty="0"/>
          </a:p>
        </p:txBody>
      </p:sp>
      <p:sp>
        <p:nvSpPr>
          <p:cNvPr id="4" name="Date Placeholder 3">
            <a:extLst>
              <a:ext uri="{FF2B5EF4-FFF2-40B4-BE49-F238E27FC236}">
                <a16:creationId xmlns:a16="http://schemas.microsoft.com/office/drawing/2014/main" id="{6A8D3415-2029-4CB1-A8EA-07CA9CB6E0F5}"/>
              </a:ext>
            </a:extLst>
          </p:cNvPr>
          <p:cNvSpPr>
            <a:spLocks noGrp="1"/>
          </p:cNvSpPr>
          <p:nvPr>
            <p:ph type="dt" sz="half" idx="10"/>
          </p:nvPr>
        </p:nvSpPr>
        <p:spPr/>
        <p:txBody>
          <a:bodyPr/>
          <a:lstStyle/>
          <a:p>
            <a:r>
              <a:rPr lang="ar-SY"/>
              <a:t>Lecture 1 Introduction to the World of Computers</a:t>
            </a:r>
            <a:endParaRPr lang="en-US" dirty="0"/>
          </a:p>
        </p:txBody>
      </p:sp>
      <p:sp>
        <p:nvSpPr>
          <p:cNvPr id="5" name="Footer Placeholder 4">
            <a:extLst>
              <a:ext uri="{FF2B5EF4-FFF2-40B4-BE49-F238E27FC236}">
                <a16:creationId xmlns:a16="http://schemas.microsoft.com/office/drawing/2014/main" id="{897129FD-30F8-4A53-878A-8CBB8BD85EE7}"/>
              </a:ext>
            </a:extLst>
          </p:cNvPr>
          <p:cNvSpPr>
            <a:spLocks noGrp="1"/>
          </p:cNvSpPr>
          <p:nvPr>
            <p:ph type="ftr" sz="quarter" idx="11"/>
          </p:nvPr>
        </p:nvSpPr>
        <p:spPr/>
        <p:txBody>
          <a:bodyPr/>
          <a:lstStyle/>
          <a:p>
            <a:endParaRPr lang="en-US" dirty="0">
              <a:solidFill>
                <a:schemeClr val="bg1"/>
              </a:solidFill>
            </a:endParaRPr>
          </a:p>
        </p:txBody>
      </p:sp>
      <p:sp>
        <p:nvSpPr>
          <p:cNvPr id="6" name="Slide Number Placeholder 5">
            <a:extLst>
              <a:ext uri="{FF2B5EF4-FFF2-40B4-BE49-F238E27FC236}">
                <a16:creationId xmlns:a16="http://schemas.microsoft.com/office/drawing/2014/main" id="{D04F49C2-7336-42DC-9683-0152871A1BC0}"/>
              </a:ext>
            </a:extLst>
          </p:cNvPr>
          <p:cNvSpPr>
            <a:spLocks noGrp="1"/>
          </p:cNvSpPr>
          <p:nvPr>
            <p:ph type="sldNum" sz="quarter" idx="12"/>
          </p:nvPr>
        </p:nvSpPr>
        <p:spPr/>
        <p:txBody>
          <a:bodyPr/>
          <a:lstStyle/>
          <a:p>
            <a:pPr algn="ctr"/>
            <a:r>
              <a:rPr lang="en-US"/>
              <a:t>IT111 Introduction to Information Technology </a:t>
            </a:r>
            <a:endParaRPr lang="en-US" dirty="0"/>
          </a:p>
        </p:txBody>
      </p:sp>
    </p:spTree>
    <p:extLst>
      <p:ext uri="{BB962C8B-B14F-4D97-AF65-F5344CB8AC3E}">
        <p14:creationId xmlns:p14="http://schemas.microsoft.com/office/powerpoint/2010/main" val="420224573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How The Computer Works</a:t>
            </a:r>
          </a:p>
        </p:txBody>
      </p:sp>
      <p:pic>
        <p:nvPicPr>
          <p:cNvPr id="4" name="Inside your computer - Bettina Bair">
            <a:hlinkClick r:id="" action="ppaction://media"/>
          </p:cNvPr>
          <p:cNvPicPr>
            <a:picLocks noGrp="1" noChangeAspect="1"/>
          </p:cNvPicPr>
          <p:nvPr>
            <p:ph idx="1"/>
            <a:videoFile r:link="rId2"/>
            <p:extLst>
              <p:ext uri="{DAA4B4D4-6D71-4841-9C94-3DE7FCFB9230}">
                <p14:media xmlns:p14="http://schemas.microsoft.com/office/powerpoint/2010/main" r:embed="rId1"/>
              </p:ext>
            </p:extLst>
          </p:nvPr>
        </p:nvPicPr>
        <p:blipFill>
          <a:blip r:embed="rId5"/>
          <a:stretch>
            <a:fillRect/>
          </a:stretch>
        </p:blipFill>
        <p:spPr>
          <a:xfrm>
            <a:off x="1709738" y="1422400"/>
            <a:ext cx="8770937" cy="4933950"/>
          </a:xfrm>
        </p:spPr>
      </p:pic>
      <p:sp>
        <p:nvSpPr>
          <p:cNvPr id="3" name="Date Placeholder 2">
            <a:extLst>
              <a:ext uri="{FF2B5EF4-FFF2-40B4-BE49-F238E27FC236}">
                <a16:creationId xmlns:a16="http://schemas.microsoft.com/office/drawing/2014/main" id="{264C5E48-22AA-4EFA-9266-2D6D3B39D448}"/>
              </a:ext>
            </a:extLst>
          </p:cNvPr>
          <p:cNvSpPr>
            <a:spLocks noGrp="1"/>
          </p:cNvSpPr>
          <p:nvPr>
            <p:ph type="dt" sz="half" idx="10"/>
          </p:nvPr>
        </p:nvSpPr>
        <p:spPr/>
        <p:txBody>
          <a:bodyPr/>
          <a:lstStyle/>
          <a:p>
            <a:r>
              <a:rPr lang="ar-SY"/>
              <a:t>Lecture 1 Introduction to the World of Computers</a:t>
            </a:r>
            <a:endParaRPr lang="en-US" dirty="0"/>
          </a:p>
        </p:txBody>
      </p:sp>
      <p:sp>
        <p:nvSpPr>
          <p:cNvPr id="5" name="Footer Placeholder 4">
            <a:extLst>
              <a:ext uri="{FF2B5EF4-FFF2-40B4-BE49-F238E27FC236}">
                <a16:creationId xmlns:a16="http://schemas.microsoft.com/office/drawing/2014/main" id="{26D31111-6037-4FB8-9D07-A479A95F8CB5}"/>
              </a:ext>
            </a:extLst>
          </p:cNvPr>
          <p:cNvSpPr>
            <a:spLocks noGrp="1"/>
          </p:cNvSpPr>
          <p:nvPr>
            <p:ph type="ftr" sz="quarter" idx="11"/>
          </p:nvPr>
        </p:nvSpPr>
        <p:spPr/>
        <p:txBody>
          <a:bodyPr/>
          <a:lstStyle/>
          <a:p>
            <a:endParaRPr lang="en-US" dirty="0">
              <a:solidFill>
                <a:schemeClr val="bg1"/>
              </a:solidFill>
            </a:endParaRPr>
          </a:p>
        </p:txBody>
      </p:sp>
      <p:sp>
        <p:nvSpPr>
          <p:cNvPr id="6" name="Slide Number Placeholder 5">
            <a:extLst>
              <a:ext uri="{FF2B5EF4-FFF2-40B4-BE49-F238E27FC236}">
                <a16:creationId xmlns:a16="http://schemas.microsoft.com/office/drawing/2014/main" id="{2E67F6C6-CC0C-4262-B08E-720E1A4CA3D3}"/>
              </a:ext>
            </a:extLst>
          </p:cNvPr>
          <p:cNvSpPr>
            <a:spLocks noGrp="1"/>
          </p:cNvSpPr>
          <p:nvPr>
            <p:ph type="sldNum" sz="quarter" idx="12"/>
          </p:nvPr>
        </p:nvSpPr>
        <p:spPr/>
        <p:txBody>
          <a:bodyPr/>
          <a:lstStyle/>
          <a:p>
            <a:pPr algn="ctr"/>
            <a:r>
              <a:rPr lang="en-US"/>
              <a:t>IT111 Introduction to Information Technology </a:t>
            </a:r>
            <a:endParaRPr lang="en-US" dirty="0"/>
          </a:p>
        </p:txBody>
      </p:sp>
    </p:spTree>
    <p:extLst>
      <p:ext uri="{BB962C8B-B14F-4D97-AF65-F5344CB8AC3E}">
        <p14:creationId xmlns:p14="http://schemas.microsoft.com/office/powerpoint/2010/main" val="15485846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12782"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60606" mute="1">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r>
              <a:rPr lang="en-US" dirty="0"/>
              <a:t>Types of computers: </a:t>
            </a:r>
            <a:r>
              <a:rPr dirty="0"/>
              <a:t>Supercomputers</a:t>
            </a:r>
          </a:p>
        </p:txBody>
      </p:sp>
      <p:sp>
        <p:nvSpPr>
          <p:cNvPr id="3" name="Content Placeholder 2"/>
          <p:cNvSpPr>
            <a:spLocks noGrp="1"/>
          </p:cNvSpPr>
          <p:nvPr>
            <p:ph idx="1"/>
          </p:nvPr>
        </p:nvSpPr>
        <p:spPr>
          <a:xfrm>
            <a:off x="280416" y="1516748"/>
            <a:ext cx="11911584" cy="4348163"/>
          </a:xfrm>
        </p:spPr>
        <p:txBody>
          <a:bodyPr>
            <a:normAutofit/>
          </a:bodyPr>
          <a:lstStyle/>
          <a:p>
            <a:pPr>
              <a:lnSpc>
                <a:spcPct val="170000"/>
              </a:lnSpc>
              <a:buClr>
                <a:schemeClr val="accent5">
                  <a:lumMod val="75000"/>
                </a:schemeClr>
              </a:buClr>
              <a:tabLst>
                <a:tab pos="274320" algn="l"/>
              </a:tabLst>
              <a:defRPr/>
            </a:pPr>
            <a:r>
              <a:rPr dirty="0"/>
              <a:t>Priced from $1</a:t>
            </a:r>
            <a:r>
              <a:rPr lang="en-US" dirty="0"/>
              <a:t>00</a:t>
            </a:r>
            <a:r>
              <a:rPr dirty="0"/>
              <a:t> million to over $1 billion</a:t>
            </a:r>
            <a:r>
              <a:rPr lang="en-US" dirty="0"/>
              <a:t>.</a:t>
            </a:r>
            <a:endParaRPr dirty="0"/>
          </a:p>
          <a:p>
            <a:pPr marL="274320" indent="-274320">
              <a:lnSpc>
                <a:spcPct val="170000"/>
              </a:lnSpc>
              <a:buClr>
                <a:schemeClr val="accent5">
                  <a:lumMod val="75000"/>
                </a:schemeClr>
              </a:buClr>
              <a:tabLst>
                <a:tab pos="274320" algn="l"/>
              </a:tabLst>
              <a:defRPr/>
            </a:pPr>
            <a:r>
              <a:rPr dirty="0"/>
              <a:t>High-capacity machines with thousands of processors</a:t>
            </a:r>
            <a:r>
              <a:rPr lang="en-US" dirty="0"/>
              <a:t>.</a:t>
            </a:r>
            <a:endParaRPr dirty="0"/>
          </a:p>
          <a:p>
            <a:pPr marL="274320" indent="-274320">
              <a:lnSpc>
                <a:spcPct val="170000"/>
              </a:lnSpc>
              <a:buClr>
                <a:schemeClr val="accent5">
                  <a:lumMod val="75000"/>
                </a:schemeClr>
              </a:buClr>
              <a:tabLst>
                <a:tab pos="274320" algn="l"/>
              </a:tabLst>
              <a:defRPr/>
            </a:pPr>
            <a:r>
              <a:rPr dirty="0"/>
              <a:t>Multi-user systems</a:t>
            </a:r>
            <a:r>
              <a:rPr lang="en-US" dirty="0"/>
              <a:t>.</a:t>
            </a:r>
            <a:endParaRPr dirty="0"/>
          </a:p>
          <a:p>
            <a:pPr marL="274320" indent="-274320">
              <a:lnSpc>
                <a:spcPct val="170000"/>
              </a:lnSpc>
              <a:buClr>
                <a:schemeClr val="accent5">
                  <a:lumMod val="75000"/>
                </a:schemeClr>
              </a:buClr>
              <a:tabLst>
                <a:tab pos="274320" algn="l"/>
              </a:tabLst>
              <a:defRPr/>
            </a:pPr>
            <a:r>
              <a:rPr dirty="0"/>
              <a:t>Used for Census, weather forecasting, designing aircraft, scientific projects, etc.</a:t>
            </a:r>
          </a:p>
          <a:p>
            <a:pPr marL="274320" indent="-274320">
              <a:lnSpc>
                <a:spcPct val="170000"/>
              </a:lnSpc>
              <a:buClr>
                <a:schemeClr val="accent5">
                  <a:lumMod val="75000"/>
                </a:schemeClr>
              </a:buClr>
              <a:tabLst>
                <a:tab pos="274320" algn="l"/>
              </a:tabLst>
              <a:defRPr/>
            </a:pPr>
            <a:r>
              <a:rPr lang="en-US" dirty="0"/>
              <a:t>Frontier </a:t>
            </a:r>
            <a:r>
              <a:rPr dirty="0"/>
              <a:t>is the </a:t>
            </a:r>
            <a:r>
              <a:rPr lang="en-US" dirty="0"/>
              <a:t>most powerful supercomputer today in 2022 .</a:t>
            </a:r>
            <a:endParaRPr sz="2000" dirty="0"/>
          </a:p>
        </p:txBody>
      </p:sp>
      <p:pic>
        <p:nvPicPr>
          <p:cNvPr id="6" name="Picture 2"/>
          <p:cNvPicPr>
            <a:picLocks noChangeAspect="1" noChangeArrowheads="1"/>
          </p:cNvPicPr>
          <p:nvPr/>
        </p:nvPicPr>
        <p:blipFill rotWithShape="1">
          <a:blip r:embed="rId2" cstate="email">
            <a:extLst>
              <a:ext uri="{28A0092B-C50C-407E-A947-70E740481C1C}">
                <a14:useLocalDpi xmlns:a14="http://schemas.microsoft.com/office/drawing/2010/main"/>
              </a:ext>
            </a:extLst>
          </a:blip>
          <a:srcRect/>
          <a:stretch/>
        </p:blipFill>
        <p:spPr bwMode="auto">
          <a:xfrm>
            <a:off x="8878105" y="1828800"/>
            <a:ext cx="3313895" cy="2092469"/>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4" name="Date Placeholder 3">
            <a:extLst>
              <a:ext uri="{FF2B5EF4-FFF2-40B4-BE49-F238E27FC236}">
                <a16:creationId xmlns:a16="http://schemas.microsoft.com/office/drawing/2014/main" id="{C2A889CB-CA51-49F8-AEE7-2024BE910E82}"/>
              </a:ext>
            </a:extLst>
          </p:cNvPr>
          <p:cNvSpPr>
            <a:spLocks noGrp="1"/>
          </p:cNvSpPr>
          <p:nvPr>
            <p:ph type="dt" sz="half" idx="10"/>
          </p:nvPr>
        </p:nvSpPr>
        <p:spPr/>
        <p:txBody>
          <a:bodyPr/>
          <a:lstStyle/>
          <a:p>
            <a:r>
              <a:rPr lang="ar-SY"/>
              <a:t>Lecture 1 Introduction to the World of Computers</a:t>
            </a:r>
            <a:endParaRPr lang="en-US" dirty="0"/>
          </a:p>
        </p:txBody>
      </p:sp>
      <p:sp>
        <p:nvSpPr>
          <p:cNvPr id="5" name="Footer Placeholder 4">
            <a:extLst>
              <a:ext uri="{FF2B5EF4-FFF2-40B4-BE49-F238E27FC236}">
                <a16:creationId xmlns:a16="http://schemas.microsoft.com/office/drawing/2014/main" id="{5541F12D-34B5-4839-833E-DE67DF327E36}"/>
              </a:ext>
            </a:extLst>
          </p:cNvPr>
          <p:cNvSpPr>
            <a:spLocks noGrp="1"/>
          </p:cNvSpPr>
          <p:nvPr>
            <p:ph type="ftr" sz="quarter" idx="11"/>
          </p:nvPr>
        </p:nvSpPr>
        <p:spPr/>
        <p:txBody>
          <a:bodyPr/>
          <a:lstStyle/>
          <a:p>
            <a:endParaRPr lang="en-US" dirty="0">
              <a:solidFill>
                <a:schemeClr val="bg1"/>
              </a:solidFill>
            </a:endParaRPr>
          </a:p>
        </p:txBody>
      </p:sp>
      <p:sp>
        <p:nvSpPr>
          <p:cNvPr id="7" name="Slide Number Placeholder 6">
            <a:extLst>
              <a:ext uri="{FF2B5EF4-FFF2-40B4-BE49-F238E27FC236}">
                <a16:creationId xmlns:a16="http://schemas.microsoft.com/office/drawing/2014/main" id="{EE39E7AD-8752-4E71-B95C-1F4B89664DEF}"/>
              </a:ext>
            </a:extLst>
          </p:cNvPr>
          <p:cNvSpPr>
            <a:spLocks noGrp="1"/>
          </p:cNvSpPr>
          <p:nvPr>
            <p:ph type="sldNum" sz="quarter" idx="12"/>
          </p:nvPr>
        </p:nvSpPr>
        <p:spPr/>
        <p:txBody>
          <a:bodyPr/>
          <a:lstStyle/>
          <a:p>
            <a:pPr algn="ctr"/>
            <a:r>
              <a:rPr lang="en-US"/>
              <a:t>IT111 Introduction to Information Technology </a:t>
            </a:r>
            <a:endParaRPr lang="en-US" dirty="0"/>
          </a:p>
        </p:txBody>
      </p:sp>
    </p:spTree>
    <p:extLst>
      <p:ext uri="{BB962C8B-B14F-4D97-AF65-F5344CB8AC3E}">
        <p14:creationId xmlns:p14="http://schemas.microsoft.com/office/powerpoint/2010/main" val="345346959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pic>
        <p:nvPicPr>
          <p:cNvPr id="4" name="Frontier_ The World's First Exascale Supercomputer Has Arrived">
            <a:hlinkClick r:id="" action="ppaction://media"/>
          </p:cNvPr>
          <p:cNvPicPr>
            <a:picLocks noGrp="1" noChangeAspect="1"/>
          </p:cNvPicPr>
          <p:nvPr>
            <p:ph idx="1"/>
            <a:videoFile r:link="rId2"/>
            <p:extLst>
              <p:ext uri="{DAA4B4D4-6D71-4841-9C94-3DE7FCFB9230}">
                <p14:media xmlns:p14="http://schemas.microsoft.com/office/powerpoint/2010/main" r:embed="rId1"/>
              </p:ext>
            </p:extLst>
          </p:nvPr>
        </p:nvPicPr>
        <p:blipFill>
          <a:blip r:embed="rId4"/>
          <a:stretch>
            <a:fillRect/>
          </a:stretch>
        </p:blipFill>
        <p:spPr>
          <a:xfrm>
            <a:off x="2800130" y="1361206"/>
            <a:ext cx="6591739" cy="4943805"/>
          </a:xfrm>
        </p:spPr>
      </p:pic>
      <p:sp>
        <p:nvSpPr>
          <p:cNvPr id="3" name="Date Placeholder 2">
            <a:extLst>
              <a:ext uri="{FF2B5EF4-FFF2-40B4-BE49-F238E27FC236}">
                <a16:creationId xmlns:a16="http://schemas.microsoft.com/office/drawing/2014/main" id="{9B5DFBEC-9D23-4412-8893-0489C3C9E267}"/>
              </a:ext>
            </a:extLst>
          </p:cNvPr>
          <p:cNvSpPr>
            <a:spLocks noGrp="1"/>
          </p:cNvSpPr>
          <p:nvPr>
            <p:ph type="dt" sz="half" idx="10"/>
          </p:nvPr>
        </p:nvSpPr>
        <p:spPr/>
        <p:txBody>
          <a:bodyPr/>
          <a:lstStyle/>
          <a:p>
            <a:r>
              <a:rPr lang="ar-SY"/>
              <a:t>Lecture 1 Introduction to the World of Computers</a:t>
            </a:r>
            <a:endParaRPr lang="en-US" dirty="0"/>
          </a:p>
        </p:txBody>
      </p:sp>
      <p:sp>
        <p:nvSpPr>
          <p:cNvPr id="5" name="Footer Placeholder 4">
            <a:extLst>
              <a:ext uri="{FF2B5EF4-FFF2-40B4-BE49-F238E27FC236}">
                <a16:creationId xmlns:a16="http://schemas.microsoft.com/office/drawing/2014/main" id="{BA5235F8-5E9D-41FB-B90E-E4C03B984CB9}"/>
              </a:ext>
            </a:extLst>
          </p:cNvPr>
          <p:cNvSpPr>
            <a:spLocks noGrp="1"/>
          </p:cNvSpPr>
          <p:nvPr>
            <p:ph type="ftr" sz="quarter" idx="11"/>
          </p:nvPr>
        </p:nvSpPr>
        <p:spPr/>
        <p:txBody>
          <a:bodyPr/>
          <a:lstStyle/>
          <a:p>
            <a:endParaRPr lang="en-US" dirty="0">
              <a:solidFill>
                <a:schemeClr val="bg1"/>
              </a:solidFill>
            </a:endParaRPr>
          </a:p>
        </p:txBody>
      </p:sp>
      <p:sp>
        <p:nvSpPr>
          <p:cNvPr id="6" name="Slide Number Placeholder 5">
            <a:extLst>
              <a:ext uri="{FF2B5EF4-FFF2-40B4-BE49-F238E27FC236}">
                <a16:creationId xmlns:a16="http://schemas.microsoft.com/office/drawing/2014/main" id="{F3FD54E5-1205-4C7A-94C8-0966B5E92A40}"/>
              </a:ext>
            </a:extLst>
          </p:cNvPr>
          <p:cNvSpPr>
            <a:spLocks noGrp="1"/>
          </p:cNvSpPr>
          <p:nvPr>
            <p:ph type="sldNum" sz="quarter" idx="12"/>
          </p:nvPr>
        </p:nvSpPr>
        <p:spPr/>
        <p:txBody>
          <a:bodyPr/>
          <a:lstStyle/>
          <a:p>
            <a:pPr algn="ctr"/>
            <a:r>
              <a:rPr lang="en-US"/>
              <a:t>IT111 Introduction to Information Technology </a:t>
            </a:r>
            <a:endParaRPr lang="en-US" dirty="0"/>
          </a:p>
        </p:txBody>
      </p:sp>
    </p:spTree>
    <p:extLst>
      <p:ext uri="{BB962C8B-B14F-4D97-AF65-F5344CB8AC3E}">
        <p14:creationId xmlns:p14="http://schemas.microsoft.com/office/powerpoint/2010/main" val="11664238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5150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r>
              <a:rPr lang="en-US" dirty="0"/>
              <a:t>Types of computers: </a:t>
            </a:r>
            <a:r>
              <a:rPr dirty="0"/>
              <a:t>Mainframes</a:t>
            </a:r>
          </a:p>
        </p:txBody>
      </p:sp>
      <p:sp>
        <p:nvSpPr>
          <p:cNvPr id="5" name="Content Placeholder 2"/>
          <p:cNvSpPr>
            <a:spLocks noGrp="1"/>
          </p:cNvSpPr>
          <p:nvPr>
            <p:ph idx="1"/>
          </p:nvPr>
        </p:nvSpPr>
        <p:spPr>
          <a:xfrm>
            <a:off x="159656" y="1372033"/>
            <a:ext cx="6111366" cy="4350448"/>
          </a:xfrm>
        </p:spPr>
        <p:txBody>
          <a:bodyPr>
            <a:normAutofit/>
          </a:bodyPr>
          <a:lstStyle/>
          <a:p>
            <a:pPr lvl="1" algn="just">
              <a:lnSpc>
                <a:spcPct val="150000"/>
              </a:lnSpc>
              <a:buClr>
                <a:schemeClr val="accent5">
                  <a:lumMod val="75000"/>
                </a:schemeClr>
              </a:buClr>
              <a:tabLst>
                <a:tab pos="274320" algn="l"/>
              </a:tabLst>
              <a:defRPr/>
            </a:pPr>
            <a:r>
              <a:rPr sz="2800" dirty="0"/>
              <a:t>Priced from $5,000 to $5 million</a:t>
            </a:r>
            <a:r>
              <a:rPr lang="en-US" sz="2800" dirty="0"/>
              <a:t>.</a:t>
            </a:r>
            <a:endParaRPr sz="2800" dirty="0"/>
          </a:p>
          <a:p>
            <a:pPr lvl="1" algn="just">
              <a:lnSpc>
                <a:spcPct val="150000"/>
              </a:lnSpc>
              <a:buClr>
                <a:schemeClr val="accent5">
                  <a:lumMod val="75000"/>
                </a:schemeClr>
              </a:buClr>
              <a:tabLst>
                <a:tab pos="274320" algn="l"/>
              </a:tabLst>
              <a:defRPr/>
            </a:pPr>
            <a:r>
              <a:rPr sz="2800" dirty="0"/>
              <a:t>Water-cooled or air-cooled</a:t>
            </a:r>
            <a:r>
              <a:rPr lang="en-US" sz="2800" dirty="0"/>
              <a:t>.</a:t>
            </a:r>
            <a:endParaRPr sz="2800" dirty="0"/>
          </a:p>
          <a:p>
            <a:pPr lvl="1" algn="just">
              <a:lnSpc>
                <a:spcPct val="150000"/>
              </a:lnSpc>
              <a:buClr>
                <a:schemeClr val="accent5">
                  <a:lumMod val="75000"/>
                </a:schemeClr>
              </a:buClr>
              <a:tabLst>
                <a:tab pos="274320" algn="l"/>
              </a:tabLst>
              <a:defRPr/>
            </a:pPr>
            <a:r>
              <a:rPr sz="2800" dirty="0"/>
              <a:t>Used by banks, airlines, colleges, and the like for millions of</a:t>
            </a:r>
            <a:r>
              <a:rPr lang="en-US" sz="2800" dirty="0"/>
              <a:t> </a:t>
            </a:r>
            <a:r>
              <a:rPr sz="2800" dirty="0"/>
              <a:t>transactions</a:t>
            </a:r>
            <a:r>
              <a:rPr lang="en-US" sz="2800" dirty="0"/>
              <a:t>.</a:t>
            </a:r>
            <a:endParaRPr sz="2800" b="1" dirty="0">
              <a:solidFill>
                <a:schemeClr val="tx2">
                  <a:lumMod val="75000"/>
                </a:schemeClr>
              </a:solidFill>
            </a:endParaRPr>
          </a:p>
          <a:p>
            <a:pPr marL="0" indent="0" algn="just">
              <a:lnSpc>
                <a:spcPct val="150000"/>
              </a:lnSpc>
              <a:buClr>
                <a:schemeClr val="accent5">
                  <a:lumMod val="75000"/>
                </a:schemeClr>
              </a:buClr>
              <a:buNone/>
              <a:tabLst>
                <a:tab pos="274320" algn="l"/>
              </a:tabLst>
              <a:defRPr/>
            </a:pPr>
            <a:endParaRPr sz="2000" dirty="0"/>
          </a:p>
          <a:p>
            <a:pPr marL="274320" indent="-274320" algn="just">
              <a:lnSpc>
                <a:spcPct val="150000"/>
              </a:lnSpc>
              <a:buClr>
                <a:schemeClr val="accent5">
                  <a:lumMod val="75000"/>
                </a:schemeClr>
              </a:buClr>
              <a:tabLst>
                <a:tab pos="274320" algn="l"/>
              </a:tabLst>
              <a:defRPr/>
            </a:pPr>
            <a:endParaRPr dirty="0"/>
          </a:p>
        </p:txBody>
      </p:sp>
      <p:pic>
        <p:nvPicPr>
          <p:cNvPr id="6146" name="Picture 2" descr="C:\Users\user\AppData\Local\Microsoft\Windows\Temporary Internet Files\Content.IE5\14NT4GSZ\MC900044849[1].wmf"/>
          <p:cNvPicPr>
            <a:picLocks noChangeAspect="1" noChangeArrowheads="1"/>
          </p:cNvPicPr>
          <p:nvPr/>
        </p:nvPicPr>
        <p:blipFill>
          <a:blip r:embed="rId2" cstate="print"/>
          <a:srcRect/>
          <a:stretch>
            <a:fillRect/>
          </a:stretch>
        </p:blipFill>
        <p:spPr bwMode="auto">
          <a:xfrm rot="20405637">
            <a:off x="3510370" y="4716501"/>
            <a:ext cx="1745293" cy="1745293"/>
          </a:xfrm>
          <a:prstGeom prst="rect">
            <a:avLst/>
          </a:prstGeom>
          <a:noFill/>
          <a:ln>
            <a:noFill/>
          </a:ln>
          <a:effectLst>
            <a:outerShdw blurRad="127000" dist="38100" dir="2700000" algn="ctr">
              <a:srgbClr val="000000">
                <a:alpha val="45000"/>
              </a:srgbClr>
            </a:outerShdw>
          </a:effectLst>
          <a:scene3d>
            <a:camera prst="perspectiveFront" fov="2700000">
              <a:rot lat="20376000" lon="1938000" rev="20112001"/>
            </a:camera>
            <a:lightRig rig="soft" dir="t">
              <a:rot lat="0" lon="0" rev="0"/>
            </a:lightRig>
          </a:scene3d>
          <a:sp3d prstMaterial="translucentPowder">
            <a:bevelT w="203200" h="50800" prst="softRound"/>
          </a:sp3d>
        </p:spPr>
      </p:pic>
      <p:pic>
        <p:nvPicPr>
          <p:cNvPr id="1026" name="Picture 2" descr="What is Mainframe Computers? – All From Tech"/>
          <p:cNvPicPr>
            <a:picLocks noChangeAspect="1" noChangeArrowheads="1"/>
          </p:cNvPicPr>
          <p:nvPr/>
        </p:nvPicPr>
        <p:blipFill>
          <a:blip r:embed="rId3">
            <a:clrChange>
              <a:clrFrom>
                <a:srgbClr val="FEFEFE"/>
              </a:clrFrom>
              <a:clrTo>
                <a:srgbClr val="FEFEFE">
                  <a:alpha val="0"/>
                </a:srgbClr>
              </a:clrTo>
            </a:clrChange>
            <a:extLst>
              <a:ext uri="{28A0092B-C50C-407E-A947-70E740481C1C}">
                <a14:useLocalDpi xmlns:a14="http://schemas.microsoft.com/office/drawing/2010/main"/>
              </a:ext>
            </a:extLst>
          </a:blip>
          <a:srcRect/>
          <a:stretch>
            <a:fillRect/>
          </a:stretch>
        </p:blipFill>
        <p:spPr bwMode="auto">
          <a:xfrm>
            <a:off x="6290657" y="2122293"/>
            <a:ext cx="6172200" cy="3466854"/>
          </a:xfrm>
          <a:prstGeom prst="rect">
            <a:avLst/>
          </a:prstGeom>
          <a:noFill/>
          <a:extLst>
            <a:ext uri="{909E8E84-426E-40DD-AFC4-6F175D3DCCD1}">
              <a14:hiddenFill xmlns:a14="http://schemas.microsoft.com/office/drawing/2010/main">
                <a:solidFill>
                  <a:srgbClr val="FFFFFF"/>
                </a:solidFill>
              </a14:hiddenFill>
            </a:ext>
          </a:extLst>
        </p:spPr>
      </p:pic>
      <p:sp>
        <p:nvSpPr>
          <p:cNvPr id="3" name="Date Placeholder 2">
            <a:extLst>
              <a:ext uri="{FF2B5EF4-FFF2-40B4-BE49-F238E27FC236}">
                <a16:creationId xmlns:a16="http://schemas.microsoft.com/office/drawing/2014/main" id="{B8A83920-53FF-4EED-82BB-BA46AFFDF00C}"/>
              </a:ext>
            </a:extLst>
          </p:cNvPr>
          <p:cNvSpPr>
            <a:spLocks noGrp="1"/>
          </p:cNvSpPr>
          <p:nvPr>
            <p:ph type="dt" sz="half" idx="10"/>
          </p:nvPr>
        </p:nvSpPr>
        <p:spPr/>
        <p:txBody>
          <a:bodyPr/>
          <a:lstStyle/>
          <a:p>
            <a:r>
              <a:rPr lang="ar-SY"/>
              <a:t>Lecture 1 Introduction to the World of Computers</a:t>
            </a:r>
            <a:endParaRPr lang="en-US" dirty="0"/>
          </a:p>
        </p:txBody>
      </p:sp>
      <p:sp>
        <p:nvSpPr>
          <p:cNvPr id="4" name="Footer Placeholder 3">
            <a:extLst>
              <a:ext uri="{FF2B5EF4-FFF2-40B4-BE49-F238E27FC236}">
                <a16:creationId xmlns:a16="http://schemas.microsoft.com/office/drawing/2014/main" id="{443D6424-574F-4FBA-BF00-68877597F9D4}"/>
              </a:ext>
            </a:extLst>
          </p:cNvPr>
          <p:cNvSpPr>
            <a:spLocks noGrp="1"/>
          </p:cNvSpPr>
          <p:nvPr>
            <p:ph type="ftr" sz="quarter" idx="11"/>
          </p:nvPr>
        </p:nvSpPr>
        <p:spPr/>
        <p:txBody>
          <a:bodyPr/>
          <a:lstStyle/>
          <a:p>
            <a:endParaRPr lang="en-US" dirty="0">
              <a:solidFill>
                <a:schemeClr val="bg1"/>
              </a:solidFill>
            </a:endParaRPr>
          </a:p>
        </p:txBody>
      </p:sp>
      <p:sp>
        <p:nvSpPr>
          <p:cNvPr id="6" name="Slide Number Placeholder 5">
            <a:extLst>
              <a:ext uri="{FF2B5EF4-FFF2-40B4-BE49-F238E27FC236}">
                <a16:creationId xmlns:a16="http://schemas.microsoft.com/office/drawing/2014/main" id="{FC577DA7-EF9D-49D5-8BB2-CBEFE21C86EE}"/>
              </a:ext>
            </a:extLst>
          </p:cNvPr>
          <p:cNvSpPr>
            <a:spLocks noGrp="1"/>
          </p:cNvSpPr>
          <p:nvPr>
            <p:ph type="sldNum" sz="quarter" idx="12"/>
          </p:nvPr>
        </p:nvSpPr>
        <p:spPr/>
        <p:txBody>
          <a:bodyPr/>
          <a:lstStyle/>
          <a:p>
            <a:pPr algn="ctr"/>
            <a:r>
              <a:rPr lang="en-US"/>
              <a:t>IT111 Introduction to Information Technology </a:t>
            </a:r>
            <a:endParaRPr lang="en-US" dirty="0"/>
          </a:p>
        </p:txBody>
      </p:sp>
    </p:spTree>
    <p:extLst>
      <p:ext uri="{BB962C8B-B14F-4D97-AF65-F5344CB8AC3E}">
        <p14:creationId xmlns:p14="http://schemas.microsoft.com/office/powerpoint/2010/main" val="415876070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r>
              <a:rPr lang="en-US" dirty="0"/>
              <a:t>Types of computers: </a:t>
            </a:r>
            <a:r>
              <a:rPr dirty="0"/>
              <a:t>Workstations</a:t>
            </a:r>
          </a:p>
        </p:txBody>
      </p:sp>
      <p:pic>
        <p:nvPicPr>
          <p:cNvPr id="4" name="20220915_180747">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rotWithShape="1">
          <a:blip r:embed="rId4"/>
          <a:srcRect t="15822" b="15733"/>
          <a:stretch/>
        </p:blipFill>
        <p:spPr>
          <a:xfrm>
            <a:off x="750830" y="1519505"/>
            <a:ext cx="10690335" cy="4573088"/>
          </a:xfrm>
          <a:prstGeom prst="rect">
            <a:avLst/>
          </a:prstGeom>
        </p:spPr>
      </p:pic>
      <p:sp>
        <p:nvSpPr>
          <p:cNvPr id="3" name="Date Placeholder 2">
            <a:extLst>
              <a:ext uri="{FF2B5EF4-FFF2-40B4-BE49-F238E27FC236}">
                <a16:creationId xmlns:a16="http://schemas.microsoft.com/office/drawing/2014/main" id="{73D6766C-FC8B-4972-8805-8798B5C93477}"/>
              </a:ext>
            </a:extLst>
          </p:cNvPr>
          <p:cNvSpPr>
            <a:spLocks noGrp="1"/>
          </p:cNvSpPr>
          <p:nvPr>
            <p:ph type="dt" sz="half" idx="10"/>
          </p:nvPr>
        </p:nvSpPr>
        <p:spPr/>
        <p:txBody>
          <a:bodyPr/>
          <a:lstStyle/>
          <a:p>
            <a:r>
              <a:rPr lang="ar-SY"/>
              <a:t>Lecture 1 Introduction to the World of Computers</a:t>
            </a:r>
            <a:endParaRPr lang="en-US" dirty="0"/>
          </a:p>
        </p:txBody>
      </p:sp>
      <p:sp>
        <p:nvSpPr>
          <p:cNvPr id="5" name="Footer Placeholder 4">
            <a:extLst>
              <a:ext uri="{FF2B5EF4-FFF2-40B4-BE49-F238E27FC236}">
                <a16:creationId xmlns:a16="http://schemas.microsoft.com/office/drawing/2014/main" id="{163AD796-D707-4138-9974-71254E7196D8}"/>
              </a:ext>
            </a:extLst>
          </p:cNvPr>
          <p:cNvSpPr>
            <a:spLocks noGrp="1"/>
          </p:cNvSpPr>
          <p:nvPr>
            <p:ph type="ftr" sz="quarter" idx="11"/>
          </p:nvPr>
        </p:nvSpPr>
        <p:spPr/>
        <p:txBody>
          <a:bodyPr/>
          <a:lstStyle/>
          <a:p>
            <a:endParaRPr lang="en-US" dirty="0">
              <a:solidFill>
                <a:schemeClr val="bg1"/>
              </a:solidFill>
            </a:endParaRPr>
          </a:p>
        </p:txBody>
      </p:sp>
      <p:sp>
        <p:nvSpPr>
          <p:cNvPr id="6" name="Slide Number Placeholder 5">
            <a:extLst>
              <a:ext uri="{FF2B5EF4-FFF2-40B4-BE49-F238E27FC236}">
                <a16:creationId xmlns:a16="http://schemas.microsoft.com/office/drawing/2014/main" id="{3CE17927-DC9B-47CA-A89B-346DD4DD413E}"/>
              </a:ext>
            </a:extLst>
          </p:cNvPr>
          <p:cNvSpPr>
            <a:spLocks noGrp="1"/>
          </p:cNvSpPr>
          <p:nvPr>
            <p:ph type="sldNum" sz="quarter" idx="12"/>
          </p:nvPr>
        </p:nvSpPr>
        <p:spPr/>
        <p:txBody>
          <a:bodyPr/>
          <a:lstStyle/>
          <a:p>
            <a:pPr algn="ctr"/>
            <a:r>
              <a:rPr lang="en-US"/>
              <a:t>IT111 Introduction to Information Technology </a:t>
            </a:r>
            <a:endParaRPr lang="en-US" dirty="0"/>
          </a:p>
        </p:txBody>
      </p:sp>
    </p:spTree>
    <p:extLst>
      <p:ext uri="{BB962C8B-B14F-4D97-AF65-F5344CB8AC3E}">
        <p14:creationId xmlns:p14="http://schemas.microsoft.com/office/powerpoint/2010/main" val="37918685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65086"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mute="1">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r>
              <a:rPr lang="en-US" dirty="0"/>
              <a:t>Types of computers: </a:t>
            </a:r>
            <a:r>
              <a:rPr dirty="0"/>
              <a:t>Workstations</a:t>
            </a:r>
          </a:p>
        </p:txBody>
      </p:sp>
      <p:sp>
        <p:nvSpPr>
          <p:cNvPr id="7171" name="Content Placeholder 2"/>
          <p:cNvSpPr>
            <a:spLocks noGrp="1"/>
          </p:cNvSpPr>
          <p:nvPr>
            <p:ph idx="1"/>
          </p:nvPr>
        </p:nvSpPr>
        <p:spPr>
          <a:xfrm>
            <a:off x="-228601" y="1917700"/>
            <a:ext cx="11303001" cy="4308475"/>
          </a:xfrm>
        </p:spPr>
        <p:txBody>
          <a:bodyPr/>
          <a:lstStyle/>
          <a:p>
            <a:pPr lvl="1" algn="just">
              <a:lnSpc>
                <a:spcPct val="150000"/>
              </a:lnSpc>
            </a:pPr>
            <a:r>
              <a:rPr altLang="en-US" sz="2800" dirty="0"/>
              <a:t>Expensive, powerful personal computers</a:t>
            </a:r>
            <a:r>
              <a:rPr lang="en-US" altLang="en-US" sz="2800" dirty="0"/>
              <a:t>.</a:t>
            </a:r>
            <a:endParaRPr altLang="en-US" sz="2800" dirty="0"/>
          </a:p>
          <a:p>
            <a:pPr lvl="1" algn="just">
              <a:lnSpc>
                <a:spcPct val="150000"/>
              </a:lnSpc>
            </a:pPr>
            <a:r>
              <a:rPr altLang="en-US" sz="2800" dirty="0"/>
              <a:t>Required for scientific, mathematical, engineering, computer-aided design (CAD), computer-aided manufacturing (CAM)</a:t>
            </a:r>
            <a:r>
              <a:rPr lang="en-US" altLang="en-US" sz="2800" dirty="0"/>
              <a:t>.</a:t>
            </a:r>
            <a:endParaRPr altLang="en-US" sz="2800" dirty="0"/>
          </a:p>
          <a:p>
            <a:pPr lvl="1" algn="just">
              <a:lnSpc>
                <a:spcPct val="150000"/>
              </a:lnSpc>
            </a:pPr>
            <a:r>
              <a:rPr altLang="en-US" sz="2800" dirty="0"/>
              <a:t>Used for designing cars, drugs, movie special effects</a:t>
            </a:r>
            <a:r>
              <a:rPr lang="en-US" altLang="en-US" dirty="0"/>
              <a:t>.</a:t>
            </a:r>
            <a:endParaRPr altLang="en-US" sz="2800" dirty="0"/>
          </a:p>
        </p:txBody>
      </p:sp>
      <p:pic>
        <p:nvPicPr>
          <p:cNvPr id="5122" name="Picture 2" descr="Dell Workstation Computer, Maitri Technologies | ID: 14126287991"/>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9067347" y="3392488"/>
            <a:ext cx="2381250" cy="2381250"/>
          </a:xfrm>
          <a:prstGeom prst="rect">
            <a:avLst/>
          </a:prstGeom>
          <a:noFill/>
          <a:extLst>
            <a:ext uri="{909E8E84-426E-40DD-AFC4-6F175D3DCCD1}">
              <a14:hiddenFill xmlns:a14="http://schemas.microsoft.com/office/drawing/2010/main">
                <a:solidFill>
                  <a:srgbClr val="FFFFFF"/>
                </a:solidFill>
              </a14:hiddenFill>
            </a:ext>
          </a:extLst>
        </p:spPr>
      </p:pic>
      <p:sp>
        <p:nvSpPr>
          <p:cNvPr id="3" name="Date Placeholder 2">
            <a:extLst>
              <a:ext uri="{FF2B5EF4-FFF2-40B4-BE49-F238E27FC236}">
                <a16:creationId xmlns:a16="http://schemas.microsoft.com/office/drawing/2014/main" id="{9F183578-3B4D-46A6-8442-D20EC2DFD4C4}"/>
              </a:ext>
            </a:extLst>
          </p:cNvPr>
          <p:cNvSpPr>
            <a:spLocks noGrp="1"/>
          </p:cNvSpPr>
          <p:nvPr>
            <p:ph type="dt" sz="half" idx="10"/>
          </p:nvPr>
        </p:nvSpPr>
        <p:spPr/>
        <p:txBody>
          <a:bodyPr/>
          <a:lstStyle/>
          <a:p>
            <a:r>
              <a:rPr lang="ar-SY"/>
              <a:t>Lecture 1 Introduction to the World of Computers</a:t>
            </a:r>
            <a:endParaRPr lang="en-US" dirty="0"/>
          </a:p>
        </p:txBody>
      </p:sp>
      <p:sp>
        <p:nvSpPr>
          <p:cNvPr id="4" name="Footer Placeholder 3">
            <a:extLst>
              <a:ext uri="{FF2B5EF4-FFF2-40B4-BE49-F238E27FC236}">
                <a16:creationId xmlns:a16="http://schemas.microsoft.com/office/drawing/2014/main" id="{0F1CA15A-8FA5-400A-8D1F-8CB631498D4B}"/>
              </a:ext>
            </a:extLst>
          </p:cNvPr>
          <p:cNvSpPr>
            <a:spLocks noGrp="1"/>
          </p:cNvSpPr>
          <p:nvPr>
            <p:ph type="ftr" sz="quarter" idx="11"/>
          </p:nvPr>
        </p:nvSpPr>
        <p:spPr/>
        <p:txBody>
          <a:bodyPr/>
          <a:lstStyle/>
          <a:p>
            <a:endParaRPr lang="en-US" dirty="0">
              <a:solidFill>
                <a:schemeClr val="bg1"/>
              </a:solidFill>
            </a:endParaRPr>
          </a:p>
        </p:txBody>
      </p:sp>
      <p:sp>
        <p:nvSpPr>
          <p:cNvPr id="5" name="Slide Number Placeholder 4">
            <a:extLst>
              <a:ext uri="{FF2B5EF4-FFF2-40B4-BE49-F238E27FC236}">
                <a16:creationId xmlns:a16="http://schemas.microsoft.com/office/drawing/2014/main" id="{30983EE9-CBB2-4A85-B096-4A4B7FCE74EF}"/>
              </a:ext>
            </a:extLst>
          </p:cNvPr>
          <p:cNvSpPr>
            <a:spLocks noGrp="1"/>
          </p:cNvSpPr>
          <p:nvPr>
            <p:ph type="sldNum" sz="quarter" idx="12"/>
          </p:nvPr>
        </p:nvSpPr>
        <p:spPr/>
        <p:txBody>
          <a:bodyPr/>
          <a:lstStyle/>
          <a:p>
            <a:pPr algn="ctr"/>
            <a:r>
              <a:rPr lang="en-US"/>
              <a:t>IT111 Introduction to Information Technology </a:t>
            </a:r>
            <a:endParaRPr lang="en-US" dirty="0"/>
          </a:p>
        </p:txBody>
      </p:sp>
    </p:spTree>
    <p:extLst>
      <p:ext uri="{BB962C8B-B14F-4D97-AF65-F5344CB8AC3E}">
        <p14:creationId xmlns:p14="http://schemas.microsoft.com/office/powerpoint/2010/main" val="26598538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r>
              <a:rPr dirty="0"/>
              <a:t>Microcomputers</a:t>
            </a:r>
          </a:p>
        </p:txBody>
      </p:sp>
      <p:sp>
        <p:nvSpPr>
          <p:cNvPr id="8195" name="Content Placeholder 2"/>
          <p:cNvSpPr>
            <a:spLocks noGrp="1"/>
          </p:cNvSpPr>
          <p:nvPr>
            <p:ph idx="1"/>
          </p:nvPr>
        </p:nvSpPr>
        <p:spPr>
          <a:xfrm>
            <a:off x="249383" y="1817689"/>
            <a:ext cx="9199418" cy="4308475"/>
          </a:xfrm>
        </p:spPr>
        <p:txBody>
          <a:bodyPr>
            <a:normAutofit/>
          </a:bodyPr>
          <a:lstStyle/>
          <a:p>
            <a:pPr lvl="1" algn="just" eaLnBrk="1" hangingPunct="1">
              <a:lnSpc>
                <a:spcPct val="150000"/>
              </a:lnSpc>
            </a:pPr>
            <a:r>
              <a:rPr altLang="en-US" sz="2800" dirty="0"/>
              <a:t>Personal computers that cost $500 to $5,000</a:t>
            </a:r>
            <a:r>
              <a:rPr lang="en-US" altLang="en-US" sz="2800" dirty="0"/>
              <a:t>.</a:t>
            </a:r>
            <a:endParaRPr altLang="en-US" sz="2800" dirty="0"/>
          </a:p>
          <a:p>
            <a:pPr lvl="1" algn="just" eaLnBrk="1" hangingPunct="1">
              <a:lnSpc>
                <a:spcPct val="150000"/>
              </a:lnSpc>
            </a:pPr>
            <a:r>
              <a:rPr altLang="en-US" sz="2800" dirty="0"/>
              <a:t>Used either stand-alone or in a network</a:t>
            </a:r>
            <a:r>
              <a:rPr lang="en-US" altLang="en-US" sz="2800" dirty="0"/>
              <a:t>.</a:t>
            </a:r>
            <a:endParaRPr altLang="en-US" sz="2800" dirty="0"/>
          </a:p>
          <a:p>
            <a:pPr lvl="1" algn="just" eaLnBrk="1" hangingPunct="1">
              <a:lnSpc>
                <a:spcPct val="150000"/>
              </a:lnSpc>
            </a:pPr>
            <a:r>
              <a:rPr altLang="en-US" sz="2800" dirty="0"/>
              <a:t>Types include: desktop, tower, notebooks (laptops), netbooks, tablets</a:t>
            </a:r>
            <a:r>
              <a:rPr lang="en-US" altLang="en-US" sz="2800" dirty="0"/>
              <a:t>.</a:t>
            </a:r>
            <a:endParaRPr altLang="en-US" sz="2800" dirty="0"/>
          </a:p>
        </p:txBody>
      </p:sp>
      <p:pic>
        <p:nvPicPr>
          <p:cNvPr id="8197" name="Picture 6" descr="C:\Users\user\AppData\Local\Microsoft\Windows\Temporary Internet Files\Content.IE5\NJ54PAKZ\MC900432646[1].png"/>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9607297" y="1817689"/>
            <a:ext cx="2437862" cy="2437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6" name="Picture 2" descr="HP Laptop 15-dw3203nia | HP® Official Site"/>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3807413" y="3726597"/>
            <a:ext cx="3386455" cy="2539841"/>
          </a:xfrm>
          <a:prstGeom prst="rect">
            <a:avLst/>
          </a:prstGeom>
          <a:noFill/>
          <a:extLst>
            <a:ext uri="{909E8E84-426E-40DD-AFC4-6F175D3DCCD1}">
              <a14:hiddenFill xmlns:a14="http://schemas.microsoft.com/office/drawing/2010/main">
                <a:solidFill>
                  <a:srgbClr val="FFFFFF"/>
                </a:solidFill>
              </a14:hiddenFill>
            </a:ext>
          </a:extLst>
        </p:spPr>
      </p:pic>
      <p:sp>
        <p:nvSpPr>
          <p:cNvPr id="3" name="Date Placeholder 2">
            <a:extLst>
              <a:ext uri="{FF2B5EF4-FFF2-40B4-BE49-F238E27FC236}">
                <a16:creationId xmlns:a16="http://schemas.microsoft.com/office/drawing/2014/main" id="{18C2E6E6-77C3-4E2F-AA6F-066F6D1756D9}"/>
              </a:ext>
            </a:extLst>
          </p:cNvPr>
          <p:cNvSpPr>
            <a:spLocks noGrp="1"/>
          </p:cNvSpPr>
          <p:nvPr>
            <p:ph type="dt" sz="half" idx="10"/>
          </p:nvPr>
        </p:nvSpPr>
        <p:spPr/>
        <p:txBody>
          <a:bodyPr/>
          <a:lstStyle/>
          <a:p>
            <a:r>
              <a:rPr lang="ar-SY"/>
              <a:t>Lecture 1 Introduction to the World of Computers</a:t>
            </a:r>
            <a:endParaRPr lang="en-US" dirty="0"/>
          </a:p>
        </p:txBody>
      </p:sp>
      <p:sp>
        <p:nvSpPr>
          <p:cNvPr id="4" name="Footer Placeholder 3">
            <a:extLst>
              <a:ext uri="{FF2B5EF4-FFF2-40B4-BE49-F238E27FC236}">
                <a16:creationId xmlns:a16="http://schemas.microsoft.com/office/drawing/2014/main" id="{98848E15-7704-42A3-9784-05F90A07E7B6}"/>
              </a:ext>
            </a:extLst>
          </p:cNvPr>
          <p:cNvSpPr>
            <a:spLocks noGrp="1"/>
          </p:cNvSpPr>
          <p:nvPr>
            <p:ph type="ftr" sz="quarter" idx="11"/>
          </p:nvPr>
        </p:nvSpPr>
        <p:spPr/>
        <p:txBody>
          <a:bodyPr/>
          <a:lstStyle/>
          <a:p>
            <a:endParaRPr lang="en-US" dirty="0">
              <a:solidFill>
                <a:schemeClr val="bg1"/>
              </a:solidFill>
            </a:endParaRPr>
          </a:p>
        </p:txBody>
      </p:sp>
      <p:sp>
        <p:nvSpPr>
          <p:cNvPr id="5" name="Slide Number Placeholder 4">
            <a:extLst>
              <a:ext uri="{FF2B5EF4-FFF2-40B4-BE49-F238E27FC236}">
                <a16:creationId xmlns:a16="http://schemas.microsoft.com/office/drawing/2014/main" id="{FB7A87BF-70F4-4B8F-9F61-25B9F1E7751E}"/>
              </a:ext>
            </a:extLst>
          </p:cNvPr>
          <p:cNvSpPr>
            <a:spLocks noGrp="1"/>
          </p:cNvSpPr>
          <p:nvPr>
            <p:ph type="sldNum" sz="quarter" idx="12"/>
          </p:nvPr>
        </p:nvSpPr>
        <p:spPr/>
        <p:txBody>
          <a:bodyPr/>
          <a:lstStyle/>
          <a:p>
            <a:pPr algn="ctr"/>
            <a:r>
              <a:rPr lang="en-US"/>
              <a:t>IT111 Introduction to Information Technology </a:t>
            </a:r>
            <a:endParaRPr lang="en-US" dirty="0"/>
          </a:p>
        </p:txBody>
      </p:sp>
    </p:spTree>
    <p:extLst>
      <p:ext uri="{BB962C8B-B14F-4D97-AF65-F5344CB8AC3E}">
        <p14:creationId xmlns:p14="http://schemas.microsoft.com/office/powerpoint/2010/main" val="15194531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r>
              <a:rPr lang="en-US" dirty="0"/>
              <a:t>Types of computers: </a:t>
            </a:r>
            <a:r>
              <a:rPr dirty="0"/>
              <a:t>Microcontrollers</a:t>
            </a:r>
          </a:p>
        </p:txBody>
      </p:sp>
      <p:pic>
        <p:nvPicPr>
          <p:cNvPr id="4" name="How Microcontrollers Work">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0" y="0"/>
            <a:ext cx="12192000" cy="6858000"/>
          </a:xfrm>
          <a:prstGeom prst="rect">
            <a:avLst/>
          </a:prstGeom>
        </p:spPr>
      </p:pic>
      <p:sp>
        <p:nvSpPr>
          <p:cNvPr id="3" name="Date Placeholder 2">
            <a:extLst>
              <a:ext uri="{FF2B5EF4-FFF2-40B4-BE49-F238E27FC236}">
                <a16:creationId xmlns:a16="http://schemas.microsoft.com/office/drawing/2014/main" id="{AC375541-DA20-4C50-A01F-A23EAB005AAD}"/>
              </a:ext>
            </a:extLst>
          </p:cNvPr>
          <p:cNvSpPr>
            <a:spLocks noGrp="1"/>
          </p:cNvSpPr>
          <p:nvPr>
            <p:ph type="dt" sz="half" idx="10"/>
          </p:nvPr>
        </p:nvSpPr>
        <p:spPr/>
        <p:txBody>
          <a:bodyPr/>
          <a:lstStyle/>
          <a:p>
            <a:r>
              <a:rPr lang="ar-SY"/>
              <a:t>Lecture 1 Introduction to the World of Computers</a:t>
            </a:r>
            <a:endParaRPr lang="en-US" dirty="0"/>
          </a:p>
        </p:txBody>
      </p:sp>
      <p:sp>
        <p:nvSpPr>
          <p:cNvPr id="5" name="Footer Placeholder 4">
            <a:extLst>
              <a:ext uri="{FF2B5EF4-FFF2-40B4-BE49-F238E27FC236}">
                <a16:creationId xmlns:a16="http://schemas.microsoft.com/office/drawing/2014/main" id="{63FC233A-6957-4DE7-8A46-A75B4366825F}"/>
              </a:ext>
            </a:extLst>
          </p:cNvPr>
          <p:cNvSpPr>
            <a:spLocks noGrp="1"/>
          </p:cNvSpPr>
          <p:nvPr>
            <p:ph type="ftr" sz="quarter" idx="11"/>
          </p:nvPr>
        </p:nvSpPr>
        <p:spPr/>
        <p:txBody>
          <a:bodyPr/>
          <a:lstStyle/>
          <a:p>
            <a:endParaRPr lang="en-US" dirty="0">
              <a:solidFill>
                <a:schemeClr val="bg1"/>
              </a:solidFill>
            </a:endParaRPr>
          </a:p>
        </p:txBody>
      </p:sp>
      <p:sp>
        <p:nvSpPr>
          <p:cNvPr id="6" name="Slide Number Placeholder 5">
            <a:extLst>
              <a:ext uri="{FF2B5EF4-FFF2-40B4-BE49-F238E27FC236}">
                <a16:creationId xmlns:a16="http://schemas.microsoft.com/office/drawing/2014/main" id="{D35B815D-1BFD-4B36-B1C7-73AAAD217D1D}"/>
              </a:ext>
            </a:extLst>
          </p:cNvPr>
          <p:cNvSpPr>
            <a:spLocks noGrp="1"/>
          </p:cNvSpPr>
          <p:nvPr>
            <p:ph type="sldNum" sz="quarter" idx="12"/>
          </p:nvPr>
        </p:nvSpPr>
        <p:spPr/>
        <p:txBody>
          <a:bodyPr/>
          <a:lstStyle/>
          <a:p>
            <a:pPr algn="ctr"/>
            <a:r>
              <a:rPr lang="en-US"/>
              <a:t>IT111 Introduction to Information Technology </a:t>
            </a:r>
            <a:endParaRPr lang="en-US" dirty="0"/>
          </a:p>
        </p:txBody>
      </p:sp>
    </p:spTree>
    <p:extLst>
      <p:ext uri="{BB962C8B-B14F-4D97-AF65-F5344CB8AC3E}">
        <p14:creationId xmlns:p14="http://schemas.microsoft.com/office/powerpoint/2010/main" val="33876247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39624"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93939" mute="1">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r>
              <a:rPr lang="en-US" dirty="0"/>
              <a:t>Types of computers: </a:t>
            </a:r>
            <a:r>
              <a:rPr dirty="0"/>
              <a:t>Microcontrollers</a:t>
            </a:r>
          </a:p>
        </p:txBody>
      </p:sp>
      <p:sp>
        <p:nvSpPr>
          <p:cNvPr id="9219" name="Content Placeholder 2"/>
          <p:cNvSpPr>
            <a:spLocks noGrp="1"/>
          </p:cNvSpPr>
          <p:nvPr>
            <p:ph idx="1"/>
          </p:nvPr>
        </p:nvSpPr>
        <p:spPr>
          <a:xfrm>
            <a:off x="0" y="1397669"/>
            <a:ext cx="10515600" cy="4348163"/>
          </a:xfrm>
        </p:spPr>
        <p:txBody>
          <a:bodyPr/>
          <a:lstStyle/>
          <a:p>
            <a:pPr marL="644525" lvl="1" indent="-257175" algn="just" defTabSz="1031875">
              <a:lnSpc>
                <a:spcPct val="150000"/>
              </a:lnSpc>
            </a:pPr>
            <a:r>
              <a:rPr altLang="en-US" sz="2800" dirty="0"/>
              <a:t>Tiny, specialized microprocessors inside appliances &amp; automobiles</a:t>
            </a:r>
            <a:r>
              <a:rPr lang="en-US" altLang="en-US" sz="2800" dirty="0"/>
              <a:t>.</a:t>
            </a:r>
            <a:endParaRPr altLang="en-US" sz="2800" dirty="0"/>
          </a:p>
          <a:p>
            <a:pPr marL="644525" lvl="1" indent="-257175" algn="just" defTabSz="1031875">
              <a:lnSpc>
                <a:spcPct val="150000"/>
              </a:lnSpc>
            </a:pPr>
            <a:r>
              <a:rPr altLang="en-US" sz="2800" dirty="0"/>
              <a:t>They are in microwaves, programmable ovens, blood-pressure monitors, air bag sensors, vibration sensors, MP3 players, digital cameras, keyboards, car systems, etc.</a:t>
            </a:r>
          </a:p>
        </p:txBody>
      </p:sp>
      <p:pic>
        <p:nvPicPr>
          <p:cNvPr id="3" name="Picture 2" descr="Microcontrollers, Meet MicroBlocks"/>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7242629" y="3624341"/>
            <a:ext cx="4659992" cy="2810045"/>
          </a:xfrm>
          <a:prstGeom prst="rect">
            <a:avLst/>
          </a:prstGeom>
          <a:noFill/>
          <a:extLst>
            <a:ext uri="{909E8E84-426E-40DD-AFC4-6F175D3DCCD1}">
              <a14:hiddenFill xmlns:a14="http://schemas.microsoft.com/office/drawing/2010/main">
                <a:solidFill>
                  <a:srgbClr val="FFFFFF"/>
                </a:solidFill>
              </a14:hiddenFill>
            </a:ext>
          </a:extLst>
        </p:spPr>
      </p:pic>
      <p:sp>
        <p:nvSpPr>
          <p:cNvPr id="4" name="Date Placeholder 3">
            <a:extLst>
              <a:ext uri="{FF2B5EF4-FFF2-40B4-BE49-F238E27FC236}">
                <a16:creationId xmlns:a16="http://schemas.microsoft.com/office/drawing/2014/main" id="{96DE8916-EDB3-49BC-9C35-2175279B74D7}"/>
              </a:ext>
            </a:extLst>
          </p:cNvPr>
          <p:cNvSpPr>
            <a:spLocks noGrp="1"/>
          </p:cNvSpPr>
          <p:nvPr>
            <p:ph type="dt" sz="half" idx="10"/>
          </p:nvPr>
        </p:nvSpPr>
        <p:spPr/>
        <p:txBody>
          <a:bodyPr/>
          <a:lstStyle/>
          <a:p>
            <a:r>
              <a:rPr lang="ar-SY"/>
              <a:t>Lecture 1 Introduction to the World of Computers</a:t>
            </a:r>
            <a:endParaRPr lang="en-US" dirty="0"/>
          </a:p>
        </p:txBody>
      </p:sp>
      <p:sp>
        <p:nvSpPr>
          <p:cNvPr id="5" name="Footer Placeholder 4">
            <a:extLst>
              <a:ext uri="{FF2B5EF4-FFF2-40B4-BE49-F238E27FC236}">
                <a16:creationId xmlns:a16="http://schemas.microsoft.com/office/drawing/2014/main" id="{7C27550C-84DC-4555-A785-0BB7B109740D}"/>
              </a:ext>
            </a:extLst>
          </p:cNvPr>
          <p:cNvSpPr>
            <a:spLocks noGrp="1"/>
          </p:cNvSpPr>
          <p:nvPr>
            <p:ph type="ftr" sz="quarter" idx="11"/>
          </p:nvPr>
        </p:nvSpPr>
        <p:spPr/>
        <p:txBody>
          <a:bodyPr/>
          <a:lstStyle/>
          <a:p>
            <a:endParaRPr lang="en-US" dirty="0">
              <a:solidFill>
                <a:schemeClr val="bg1"/>
              </a:solidFill>
            </a:endParaRPr>
          </a:p>
        </p:txBody>
      </p:sp>
      <p:sp>
        <p:nvSpPr>
          <p:cNvPr id="6" name="Slide Number Placeholder 5">
            <a:extLst>
              <a:ext uri="{FF2B5EF4-FFF2-40B4-BE49-F238E27FC236}">
                <a16:creationId xmlns:a16="http://schemas.microsoft.com/office/drawing/2014/main" id="{FBD40044-B677-4CE6-8B7B-A0B5CDEE265A}"/>
              </a:ext>
            </a:extLst>
          </p:cNvPr>
          <p:cNvSpPr>
            <a:spLocks noGrp="1"/>
          </p:cNvSpPr>
          <p:nvPr>
            <p:ph type="sldNum" sz="quarter" idx="12"/>
          </p:nvPr>
        </p:nvSpPr>
        <p:spPr/>
        <p:txBody>
          <a:bodyPr/>
          <a:lstStyle/>
          <a:p>
            <a:pPr algn="ctr"/>
            <a:r>
              <a:rPr lang="en-US"/>
              <a:t>IT111 Introduction to Information Technology </a:t>
            </a:r>
            <a:endParaRPr lang="en-US" dirty="0"/>
          </a:p>
        </p:txBody>
      </p:sp>
    </p:spTree>
    <p:extLst>
      <p:ext uri="{BB962C8B-B14F-4D97-AF65-F5344CB8AC3E}">
        <p14:creationId xmlns:p14="http://schemas.microsoft.com/office/powerpoint/2010/main" val="255254571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r>
              <a:rPr lang="en-US" dirty="0"/>
              <a:t>Types of computers: </a:t>
            </a:r>
            <a:r>
              <a:rPr dirty="0"/>
              <a:t>Servers</a:t>
            </a:r>
          </a:p>
        </p:txBody>
      </p:sp>
      <p:sp>
        <p:nvSpPr>
          <p:cNvPr id="3" name="Content Placeholder 2"/>
          <p:cNvSpPr>
            <a:spLocks noGrp="1"/>
          </p:cNvSpPr>
          <p:nvPr>
            <p:ph idx="1"/>
          </p:nvPr>
        </p:nvSpPr>
        <p:spPr>
          <a:xfrm>
            <a:off x="159656" y="1521619"/>
            <a:ext cx="8264236" cy="4308475"/>
          </a:xfrm>
        </p:spPr>
        <p:txBody>
          <a:bodyPr>
            <a:normAutofit fontScale="85000" lnSpcReduction="20000"/>
          </a:bodyPr>
          <a:lstStyle/>
          <a:p>
            <a:pPr marL="274320" indent="-274320" algn="just">
              <a:lnSpc>
                <a:spcPct val="150000"/>
              </a:lnSpc>
              <a:buClr>
                <a:schemeClr val="accent5">
                  <a:lumMod val="75000"/>
                </a:schemeClr>
              </a:buClr>
              <a:tabLst>
                <a:tab pos="274320" algn="l"/>
              </a:tabLst>
              <a:defRPr/>
            </a:pPr>
            <a:r>
              <a:rPr dirty="0"/>
              <a:t>The word </a:t>
            </a:r>
            <a:r>
              <a:rPr b="1" i="1" dirty="0"/>
              <a:t>server</a:t>
            </a:r>
            <a:r>
              <a:rPr dirty="0"/>
              <a:t> describes the way a computer—whether mainframe, workstation, or PC—is used. </a:t>
            </a:r>
          </a:p>
          <a:p>
            <a:pPr marL="274320" indent="-274320" algn="just">
              <a:lnSpc>
                <a:spcPct val="150000"/>
              </a:lnSpc>
              <a:buClr>
                <a:schemeClr val="accent5">
                  <a:lumMod val="75000"/>
                </a:schemeClr>
              </a:buClr>
              <a:tabLst>
                <a:tab pos="274320" algn="l"/>
              </a:tabLst>
              <a:defRPr/>
            </a:pPr>
            <a:r>
              <a:rPr dirty="0"/>
              <a:t>A central computer connected (wired or wirelessly) to other computers on a client/server network</a:t>
            </a:r>
            <a:r>
              <a:rPr lang="en-US" dirty="0"/>
              <a:t>.</a:t>
            </a:r>
            <a:endParaRPr dirty="0"/>
          </a:p>
          <a:p>
            <a:pPr marL="274320" indent="-274320" algn="just">
              <a:lnSpc>
                <a:spcPct val="150000"/>
              </a:lnSpc>
              <a:buClr>
                <a:schemeClr val="accent5">
                  <a:lumMod val="75000"/>
                </a:schemeClr>
              </a:buClr>
              <a:tabLst>
                <a:tab pos="274320" algn="l"/>
              </a:tabLst>
              <a:defRPr/>
            </a:pPr>
            <a:r>
              <a:rPr dirty="0"/>
              <a:t>Purpose: Hold data and programs for clients to access and to supply services for clients</a:t>
            </a:r>
            <a:r>
              <a:rPr lang="en-US" dirty="0"/>
              <a:t>.</a:t>
            </a:r>
            <a:endParaRPr dirty="0"/>
          </a:p>
          <a:p>
            <a:pPr lvl="1" algn="just">
              <a:lnSpc>
                <a:spcPct val="150000"/>
              </a:lnSpc>
              <a:buClr>
                <a:schemeClr val="accent5">
                  <a:lumMod val="75000"/>
                </a:schemeClr>
              </a:buClr>
              <a:tabLst>
                <a:tab pos="274320" algn="l"/>
              </a:tabLst>
              <a:defRPr/>
            </a:pPr>
            <a:r>
              <a:rPr sz="2800" dirty="0"/>
              <a:t>Clients are other computers, such as PCs or workstations, on which users run applications</a:t>
            </a:r>
          </a:p>
          <a:p>
            <a:pPr marL="274320" indent="-274320" algn="just">
              <a:lnSpc>
                <a:spcPct val="150000"/>
              </a:lnSpc>
              <a:buClr>
                <a:schemeClr val="accent5">
                  <a:lumMod val="75000"/>
                </a:schemeClr>
              </a:buClr>
              <a:tabLst>
                <a:tab pos="274320" algn="l"/>
              </a:tabLst>
              <a:defRPr/>
            </a:pPr>
            <a:endParaRPr dirty="0"/>
          </a:p>
        </p:txBody>
      </p:sp>
      <p:pic>
        <p:nvPicPr>
          <p:cNvPr id="3074" name="Picture 2" descr="File:Server-based-network.svg - Wikimedia Commons"/>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7229139" y="738335"/>
            <a:ext cx="5238751" cy="5413376"/>
          </a:xfrm>
          <a:prstGeom prst="rect">
            <a:avLst/>
          </a:prstGeom>
          <a:noFill/>
          <a:extLst>
            <a:ext uri="{909E8E84-426E-40DD-AFC4-6F175D3DCCD1}">
              <a14:hiddenFill xmlns:a14="http://schemas.microsoft.com/office/drawing/2010/main">
                <a:solidFill>
                  <a:srgbClr val="FFFFFF"/>
                </a:solidFill>
              </a14:hiddenFill>
            </a:ext>
          </a:extLst>
        </p:spPr>
      </p:pic>
      <p:sp>
        <p:nvSpPr>
          <p:cNvPr id="4" name="Date Placeholder 3">
            <a:extLst>
              <a:ext uri="{FF2B5EF4-FFF2-40B4-BE49-F238E27FC236}">
                <a16:creationId xmlns:a16="http://schemas.microsoft.com/office/drawing/2014/main" id="{F9A79955-6DA9-4071-967D-1A8C6FD481B4}"/>
              </a:ext>
            </a:extLst>
          </p:cNvPr>
          <p:cNvSpPr>
            <a:spLocks noGrp="1"/>
          </p:cNvSpPr>
          <p:nvPr>
            <p:ph type="dt" sz="half" idx="10"/>
          </p:nvPr>
        </p:nvSpPr>
        <p:spPr/>
        <p:txBody>
          <a:bodyPr/>
          <a:lstStyle/>
          <a:p>
            <a:r>
              <a:rPr lang="ar-SY"/>
              <a:t>Lecture 1 Introduction to the World of Computers</a:t>
            </a:r>
            <a:endParaRPr lang="en-US" dirty="0"/>
          </a:p>
        </p:txBody>
      </p:sp>
      <p:sp>
        <p:nvSpPr>
          <p:cNvPr id="5" name="Footer Placeholder 4">
            <a:extLst>
              <a:ext uri="{FF2B5EF4-FFF2-40B4-BE49-F238E27FC236}">
                <a16:creationId xmlns:a16="http://schemas.microsoft.com/office/drawing/2014/main" id="{A2FD0B20-39EA-4496-94CA-581A02DB8CEE}"/>
              </a:ext>
            </a:extLst>
          </p:cNvPr>
          <p:cNvSpPr>
            <a:spLocks noGrp="1"/>
          </p:cNvSpPr>
          <p:nvPr>
            <p:ph type="ftr" sz="quarter" idx="11"/>
          </p:nvPr>
        </p:nvSpPr>
        <p:spPr/>
        <p:txBody>
          <a:bodyPr/>
          <a:lstStyle/>
          <a:p>
            <a:endParaRPr lang="en-US" dirty="0">
              <a:solidFill>
                <a:schemeClr val="bg1"/>
              </a:solidFill>
            </a:endParaRPr>
          </a:p>
        </p:txBody>
      </p:sp>
      <p:sp>
        <p:nvSpPr>
          <p:cNvPr id="6" name="Slide Number Placeholder 5">
            <a:extLst>
              <a:ext uri="{FF2B5EF4-FFF2-40B4-BE49-F238E27FC236}">
                <a16:creationId xmlns:a16="http://schemas.microsoft.com/office/drawing/2014/main" id="{F988F614-4A2B-409E-BBD7-8A0A3032BB96}"/>
              </a:ext>
            </a:extLst>
          </p:cNvPr>
          <p:cNvSpPr>
            <a:spLocks noGrp="1"/>
          </p:cNvSpPr>
          <p:nvPr>
            <p:ph type="sldNum" sz="quarter" idx="12"/>
          </p:nvPr>
        </p:nvSpPr>
        <p:spPr/>
        <p:txBody>
          <a:bodyPr/>
          <a:lstStyle/>
          <a:p>
            <a:pPr algn="ctr"/>
            <a:r>
              <a:rPr lang="en-US"/>
              <a:t>IT111 Introduction to Information Technology </a:t>
            </a:r>
            <a:endParaRPr lang="en-US" dirty="0"/>
          </a:p>
        </p:txBody>
      </p:sp>
    </p:spTree>
    <p:extLst>
      <p:ext uri="{BB962C8B-B14F-4D97-AF65-F5344CB8AC3E}">
        <p14:creationId xmlns:p14="http://schemas.microsoft.com/office/powerpoint/2010/main" val="230972120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dirty="0"/>
              <a:t>Computer Networks and the Internet</a:t>
            </a:r>
            <a:endParaRPr lang="en-US" dirty="0"/>
          </a:p>
        </p:txBody>
      </p:sp>
      <p:sp>
        <p:nvSpPr>
          <p:cNvPr id="3" name="Content Placeholder 2"/>
          <p:cNvSpPr>
            <a:spLocks noGrp="1"/>
          </p:cNvSpPr>
          <p:nvPr>
            <p:ph idx="1"/>
          </p:nvPr>
        </p:nvSpPr>
        <p:spPr>
          <a:xfrm>
            <a:off x="367144" y="1451759"/>
            <a:ext cx="10994571" cy="4337277"/>
          </a:xfrm>
        </p:spPr>
        <p:txBody>
          <a:bodyPr>
            <a:normAutofit lnSpcReduction="10000"/>
          </a:bodyPr>
          <a:lstStyle/>
          <a:p>
            <a:pPr>
              <a:spcAft>
                <a:spcPct val="20000"/>
              </a:spcAft>
            </a:pPr>
            <a:r>
              <a:rPr lang="en-US" altLang="en-US" dirty="0"/>
              <a:t>Computer network: A collection of computers and other devices that are connected together.</a:t>
            </a:r>
          </a:p>
          <a:p>
            <a:pPr lvl="1">
              <a:spcAft>
                <a:spcPct val="20000"/>
              </a:spcAft>
            </a:pPr>
            <a:r>
              <a:rPr lang="en-US" altLang="en-US" sz="2200" dirty="0"/>
              <a:t>Users can share hardware, software, and data</a:t>
            </a:r>
          </a:p>
          <a:p>
            <a:pPr lvl="1">
              <a:spcAft>
                <a:spcPct val="20000"/>
              </a:spcAft>
            </a:pPr>
            <a:r>
              <a:rPr lang="en-US" altLang="en-US" sz="2200" dirty="0"/>
              <a:t>Users  can communicate with each other</a:t>
            </a:r>
          </a:p>
          <a:p>
            <a:pPr>
              <a:spcAft>
                <a:spcPct val="20000"/>
              </a:spcAft>
            </a:pPr>
            <a:r>
              <a:rPr lang="en-US" altLang="en-US" dirty="0"/>
              <a:t>Network servers: Manage resources on a network</a:t>
            </a:r>
          </a:p>
          <a:p>
            <a:pPr>
              <a:spcAft>
                <a:spcPct val="20000"/>
              </a:spcAft>
            </a:pPr>
            <a:r>
              <a:rPr lang="en-US" altLang="en-US" dirty="0"/>
              <a:t>Clients: Access resources through the network server</a:t>
            </a:r>
          </a:p>
          <a:p>
            <a:pPr marL="0" indent="0">
              <a:buNone/>
            </a:pPr>
            <a:endParaRPr lang="en-US" dirty="0"/>
          </a:p>
        </p:txBody>
      </p:sp>
      <p:sp>
        <p:nvSpPr>
          <p:cNvPr id="4" name="Date Placeholder 3">
            <a:extLst>
              <a:ext uri="{FF2B5EF4-FFF2-40B4-BE49-F238E27FC236}">
                <a16:creationId xmlns:a16="http://schemas.microsoft.com/office/drawing/2014/main" id="{63D7444E-BA6A-48B4-800C-26DBBAB5E1A4}"/>
              </a:ext>
            </a:extLst>
          </p:cNvPr>
          <p:cNvSpPr>
            <a:spLocks noGrp="1"/>
          </p:cNvSpPr>
          <p:nvPr>
            <p:ph type="dt" sz="half" idx="10"/>
          </p:nvPr>
        </p:nvSpPr>
        <p:spPr/>
        <p:txBody>
          <a:bodyPr/>
          <a:lstStyle/>
          <a:p>
            <a:r>
              <a:rPr lang="ar-SY"/>
              <a:t>Lecture 1 Introduction to the World of Computers</a:t>
            </a:r>
            <a:endParaRPr lang="en-US" dirty="0"/>
          </a:p>
        </p:txBody>
      </p:sp>
      <p:sp>
        <p:nvSpPr>
          <p:cNvPr id="5" name="Footer Placeholder 4">
            <a:extLst>
              <a:ext uri="{FF2B5EF4-FFF2-40B4-BE49-F238E27FC236}">
                <a16:creationId xmlns:a16="http://schemas.microsoft.com/office/drawing/2014/main" id="{8988A97E-F115-44C4-972F-F9DBEE712809}"/>
              </a:ext>
            </a:extLst>
          </p:cNvPr>
          <p:cNvSpPr>
            <a:spLocks noGrp="1"/>
          </p:cNvSpPr>
          <p:nvPr>
            <p:ph type="ftr" sz="quarter" idx="11"/>
          </p:nvPr>
        </p:nvSpPr>
        <p:spPr/>
        <p:txBody>
          <a:bodyPr/>
          <a:lstStyle/>
          <a:p>
            <a:endParaRPr lang="en-US" dirty="0">
              <a:solidFill>
                <a:schemeClr val="bg1"/>
              </a:solidFill>
            </a:endParaRPr>
          </a:p>
        </p:txBody>
      </p:sp>
      <p:sp>
        <p:nvSpPr>
          <p:cNvPr id="6" name="Slide Number Placeholder 5">
            <a:extLst>
              <a:ext uri="{FF2B5EF4-FFF2-40B4-BE49-F238E27FC236}">
                <a16:creationId xmlns:a16="http://schemas.microsoft.com/office/drawing/2014/main" id="{342F7AFC-CCD1-4ACA-90D4-9C1FFCB40086}"/>
              </a:ext>
            </a:extLst>
          </p:cNvPr>
          <p:cNvSpPr>
            <a:spLocks noGrp="1"/>
          </p:cNvSpPr>
          <p:nvPr>
            <p:ph type="sldNum" sz="quarter" idx="12"/>
          </p:nvPr>
        </p:nvSpPr>
        <p:spPr/>
        <p:txBody>
          <a:bodyPr/>
          <a:lstStyle/>
          <a:p>
            <a:pPr algn="ctr"/>
            <a:r>
              <a:rPr lang="en-US"/>
              <a:t>IT111 Introduction to Information Technology </a:t>
            </a:r>
            <a:endParaRPr lang="en-US" dirty="0"/>
          </a:p>
        </p:txBody>
      </p:sp>
    </p:spTree>
    <p:extLst>
      <p:ext uri="{BB962C8B-B14F-4D97-AF65-F5344CB8AC3E}">
        <p14:creationId xmlns:p14="http://schemas.microsoft.com/office/powerpoint/2010/main" val="110692963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dirty="0"/>
              <a:t>Computer Networks and the Internet</a:t>
            </a:r>
            <a:endParaRPr lang="en-US" dirty="0"/>
          </a:p>
        </p:txBody>
      </p:sp>
      <p:sp>
        <p:nvSpPr>
          <p:cNvPr id="3" name="Content Placeholder 2"/>
          <p:cNvSpPr>
            <a:spLocks noGrp="1"/>
          </p:cNvSpPr>
          <p:nvPr>
            <p:ph idx="1"/>
          </p:nvPr>
        </p:nvSpPr>
        <p:spPr>
          <a:xfrm>
            <a:off x="159656" y="1368631"/>
            <a:ext cx="10994571" cy="4337277"/>
          </a:xfrm>
        </p:spPr>
        <p:txBody>
          <a:bodyPr>
            <a:normAutofit/>
          </a:bodyPr>
          <a:lstStyle/>
          <a:p>
            <a:pPr>
              <a:spcAft>
                <a:spcPct val="20000"/>
              </a:spcAft>
            </a:pPr>
            <a:r>
              <a:rPr lang="en-US" altLang="en-US" dirty="0"/>
              <a:t>Computer networks exist in many sizes and types</a:t>
            </a:r>
          </a:p>
          <a:p>
            <a:pPr lvl="1">
              <a:spcAft>
                <a:spcPct val="20000"/>
              </a:spcAft>
            </a:pPr>
            <a:r>
              <a:rPr lang="en-US" altLang="en-US" sz="2200" dirty="0"/>
              <a:t>Home networks</a:t>
            </a:r>
          </a:p>
          <a:p>
            <a:pPr lvl="1">
              <a:spcAft>
                <a:spcPct val="20000"/>
              </a:spcAft>
            </a:pPr>
            <a:r>
              <a:rPr lang="en-US" altLang="en-US" sz="2200" dirty="0"/>
              <a:t>University and small business networks</a:t>
            </a:r>
          </a:p>
          <a:p>
            <a:pPr lvl="1">
              <a:spcAft>
                <a:spcPct val="20000"/>
              </a:spcAft>
            </a:pPr>
            <a:r>
              <a:rPr lang="en-US" altLang="en-US" sz="2200" dirty="0"/>
              <a:t>Large corporate</a:t>
            </a:r>
          </a:p>
          <a:p>
            <a:pPr lvl="1">
              <a:spcAft>
                <a:spcPct val="20000"/>
              </a:spcAft>
            </a:pPr>
            <a:r>
              <a:rPr lang="en-US" altLang="en-US" sz="2200" dirty="0"/>
              <a:t>The Internet</a:t>
            </a:r>
          </a:p>
          <a:p>
            <a:endParaRPr lang="en-US" dirty="0"/>
          </a:p>
        </p:txBody>
      </p:sp>
      <p:sp>
        <p:nvSpPr>
          <p:cNvPr id="4" name="Date Placeholder 3">
            <a:extLst>
              <a:ext uri="{FF2B5EF4-FFF2-40B4-BE49-F238E27FC236}">
                <a16:creationId xmlns:a16="http://schemas.microsoft.com/office/drawing/2014/main" id="{CE14ABEE-BE91-4362-8770-4277C9FCF0E2}"/>
              </a:ext>
            </a:extLst>
          </p:cNvPr>
          <p:cNvSpPr>
            <a:spLocks noGrp="1"/>
          </p:cNvSpPr>
          <p:nvPr>
            <p:ph type="dt" sz="half" idx="10"/>
          </p:nvPr>
        </p:nvSpPr>
        <p:spPr/>
        <p:txBody>
          <a:bodyPr/>
          <a:lstStyle/>
          <a:p>
            <a:r>
              <a:rPr lang="ar-SY"/>
              <a:t>Lecture 1 Introduction to the World of Computers</a:t>
            </a:r>
            <a:endParaRPr lang="en-US" dirty="0"/>
          </a:p>
        </p:txBody>
      </p:sp>
      <p:sp>
        <p:nvSpPr>
          <p:cNvPr id="5" name="Footer Placeholder 4">
            <a:extLst>
              <a:ext uri="{FF2B5EF4-FFF2-40B4-BE49-F238E27FC236}">
                <a16:creationId xmlns:a16="http://schemas.microsoft.com/office/drawing/2014/main" id="{0B16B922-C253-4D08-87E8-BD865B221097}"/>
              </a:ext>
            </a:extLst>
          </p:cNvPr>
          <p:cNvSpPr>
            <a:spLocks noGrp="1"/>
          </p:cNvSpPr>
          <p:nvPr>
            <p:ph type="ftr" sz="quarter" idx="11"/>
          </p:nvPr>
        </p:nvSpPr>
        <p:spPr/>
        <p:txBody>
          <a:bodyPr/>
          <a:lstStyle/>
          <a:p>
            <a:endParaRPr lang="en-US" dirty="0">
              <a:solidFill>
                <a:schemeClr val="bg1"/>
              </a:solidFill>
            </a:endParaRPr>
          </a:p>
        </p:txBody>
      </p:sp>
      <p:sp>
        <p:nvSpPr>
          <p:cNvPr id="6" name="Slide Number Placeholder 5">
            <a:extLst>
              <a:ext uri="{FF2B5EF4-FFF2-40B4-BE49-F238E27FC236}">
                <a16:creationId xmlns:a16="http://schemas.microsoft.com/office/drawing/2014/main" id="{BFB5B7AC-AF19-4793-9825-1355C39DF666}"/>
              </a:ext>
            </a:extLst>
          </p:cNvPr>
          <p:cNvSpPr>
            <a:spLocks noGrp="1"/>
          </p:cNvSpPr>
          <p:nvPr>
            <p:ph type="sldNum" sz="quarter" idx="12"/>
          </p:nvPr>
        </p:nvSpPr>
        <p:spPr/>
        <p:txBody>
          <a:bodyPr/>
          <a:lstStyle/>
          <a:p>
            <a:pPr algn="ctr"/>
            <a:r>
              <a:rPr lang="en-US"/>
              <a:t>IT111 Introduction to Information Technology </a:t>
            </a:r>
            <a:endParaRPr lang="en-US" dirty="0"/>
          </a:p>
        </p:txBody>
      </p:sp>
    </p:spTree>
    <p:extLst>
      <p:ext uri="{BB962C8B-B14F-4D97-AF65-F5344CB8AC3E}">
        <p14:creationId xmlns:p14="http://schemas.microsoft.com/office/powerpoint/2010/main" val="335162076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altLang="en-US" dirty="0"/>
              <a:t>What Are the Internet and the </a:t>
            </a:r>
            <a:br>
              <a:rPr lang="en-US" altLang="en-US" dirty="0"/>
            </a:br>
            <a:r>
              <a:rPr lang="en-US" altLang="en-US" dirty="0"/>
              <a:t>World Wide Web?</a:t>
            </a:r>
            <a:endParaRPr lang="en-US" dirty="0"/>
          </a:p>
        </p:txBody>
      </p:sp>
      <p:sp>
        <p:nvSpPr>
          <p:cNvPr id="3" name="Content Placeholder 2"/>
          <p:cNvSpPr>
            <a:spLocks noGrp="1"/>
          </p:cNvSpPr>
          <p:nvPr>
            <p:ph idx="1"/>
          </p:nvPr>
        </p:nvSpPr>
        <p:spPr>
          <a:xfrm>
            <a:off x="297873" y="1469320"/>
            <a:ext cx="10515600" cy="4659086"/>
          </a:xfrm>
        </p:spPr>
        <p:txBody>
          <a:bodyPr>
            <a:normAutofit fontScale="92500" lnSpcReduction="10000"/>
          </a:bodyPr>
          <a:lstStyle/>
          <a:p>
            <a:pPr algn="just">
              <a:lnSpc>
                <a:spcPct val="170000"/>
              </a:lnSpc>
              <a:spcBef>
                <a:spcPct val="15000"/>
              </a:spcBef>
              <a:spcAft>
                <a:spcPct val="15000"/>
              </a:spcAft>
            </a:pPr>
            <a:r>
              <a:rPr lang="en-US" altLang="en-US" dirty="0"/>
              <a:t>Internet: The largest and most well-known computer network in the world.</a:t>
            </a:r>
          </a:p>
          <a:p>
            <a:pPr algn="just">
              <a:lnSpc>
                <a:spcPct val="170000"/>
              </a:lnSpc>
              <a:spcBef>
                <a:spcPct val="15000"/>
              </a:spcBef>
              <a:spcAft>
                <a:spcPct val="15000"/>
              </a:spcAft>
            </a:pPr>
            <a:r>
              <a:rPr lang="en-US" altLang="en-US" dirty="0"/>
              <a:t>Individuals connect to the Internet using an Internet service provider (ISP).</a:t>
            </a:r>
          </a:p>
          <a:p>
            <a:pPr algn="just">
              <a:lnSpc>
                <a:spcPct val="170000"/>
              </a:lnSpc>
              <a:spcBef>
                <a:spcPct val="15000"/>
              </a:spcBef>
              <a:spcAft>
                <a:spcPct val="15000"/>
              </a:spcAft>
            </a:pPr>
            <a:r>
              <a:rPr lang="en-US" altLang="en-US" dirty="0"/>
              <a:t>World Wide Web: One resource (a vast collection of Web pages) available through the Internet.</a:t>
            </a:r>
          </a:p>
          <a:p>
            <a:pPr lvl="1" algn="just">
              <a:lnSpc>
                <a:spcPct val="170000"/>
              </a:lnSpc>
              <a:spcBef>
                <a:spcPct val="15000"/>
              </a:spcBef>
              <a:spcAft>
                <a:spcPct val="15000"/>
              </a:spcAft>
            </a:pPr>
            <a:r>
              <a:rPr lang="en-US" altLang="en-US" dirty="0"/>
              <a:t>Web sites contain Web pages stored on Web servers.</a:t>
            </a:r>
          </a:p>
          <a:p>
            <a:pPr lvl="1" algn="just">
              <a:lnSpc>
                <a:spcPct val="170000"/>
              </a:lnSpc>
              <a:spcBef>
                <a:spcPct val="15000"/>
              </a:spcBef>
              <a:spcAft>
                <a:spcPct val="15000"/>
              </a:spcAft>
            </a:pPr>
            <a:r>
              <a:rPr lang="en-US" altLang="en-US" dirty="0"/>
              <a:t>Web pages viewed using a Web browser (Internet Explorer, Chrome, Safari, Firefox, Opera, etc.)</a:t>
            </a:r>
          </a:p>
        </p:txBody>
      </p:sp>
      <p:sp>
        <p:nvSpPr>
          <p:cNvPr id="4" name="Date Placeholder 3">
            <a:extLst>
              <a:ext uri="{FF2B5EF4-FFF2-40B4-BE49-F238E27FC236}">
                <a16:creationId xmlns:a16="http://schemas.microsoft.com/office/drawing/2014/main" id="{E5558CDC-F021-4ED9-AB29-D44C6B358CBF}"/>
              </a:ext>
            </a:extLst>
          </p:cNvPr>
          <p:cNvSpPr>
            <a:spLocks noGrp="1"/>
          </p:cNvSpPr>
          <p:nvPr>
            <p:ph type="dt" sz="half" idx="10"/>
          </p:nvPr>
        </p:nvSpPr>
        <p:spPr/>
        <p:txBody>
          <a:bodyPr/>
          <a:lstStyle/>
          <a:p>
            <a:r>
              <a:rPr lang="ar-SY"/>
              <a:t>Lecture 1 Introduction to the World of Computers</a:t>
            </a:r>
            <a:endParaRPr lang="en-US" dirty="0"/>
          </a:p>
        </p:txBody>
      </p:sp>
      <p:sp>
        <p:nvSpPr>
          <p:cNvPr id="5" name="Footer Placeholder 4">
            <a:extLst>
              <a:ext uri="{FF2B5EF4-FFF2-40B4-BE49-F238E27FC236}">
                <a16:creationId xmlns:a16="http://schemas.microsoft.com/office/drawing/2014/main" id="{033223D5-B54E-4260-B324-AAF819D023CF}"/>
              </a:ext>
            </a:extLst>
          </p:cNvPr>
          <p:cNvSpPr>
            <a:spLocks noGrp="1"/>
          </p:cNvSpPr>
          <p:nvPr>
            <p:ph type="ftr" sz="quarter" idx="11"/>
          </p:nvPr>
        </p:nvSpPr>
        <p:spPr/>
        <p:txBody>
          <a:bodyPr/>
          <a:lstStyle/>
          <a:p>
            <a:endParaRPr lang="en-US" dirty="0">
              <a:solidFill>
                <a:schemeClr val="bg1"/>
              </a:solidFill>
            </a:endParaRPr>
          </a:p>
        </p:txBody>
      </p:sp>
      <p:sp>
        <p:nvSpPr>
          <p:cNvPr id="6" name="Slide Number Placeholder 5">
            <a:extLst>
              <a:ext uri="{FF2B5EF4-FFF2-40B4-BE49-F238E27FC236}">
                <a16:creationId xmlns:a16="http://schemas.microsoft.com/office/drawing/2014/main" id="{64FC31A1-59F6-4B4A-9F69-E0FC3F01DFB3}"/>
              </a:ext>
            </a:extLst>
          </p:cNvPr>
          <p:cNvSpPr>
            <a:spLocks noGrp="1"/>
          </p:cNvSpPr>
          <p:nvPr>
            <p:ph type="sldNum" sz="quarter" idx="12"/>
          </p:nvPr>
        </p:nvSpPr>
        <p:spPr/>
        <p:txBody>
          <a:bodyPr/>
          <a:lstStyle/>
          <a:p>
            <a:pPr algn="ctr"/>
            <a:r>
              <a:rPr lang="en-US"/>
              <a:t>IT111 Introduction to Information Technology </a:t>
            </a:r>
            <a:endParaRPr lang="en-US" dirty="0"/>
          </a:p>
        </p:txBody>
      </p:sp>
    </p:spTree>
    <p:extLst>
      <p:ext uri="{BB962C8B-B14F-4D97-AF65-F5344CB8AC3E}">
        <p14:creationId xmlns:p14="http://schemas.microsoft.com/office/powerpoint/2010/main" val="133762312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dirty="0"/>
              <a:t>Accessing a Network or the Internet</a:t>
            </a:r>
            <a:endParaRPr lang="en-US" dirty="0"/>
          </a:p>
        </p:txBody>
      </p:sp>
      <p:sp>
        <p:nvSpPr>
          <p:cNvPr id="3" name="Content Placeholder 2"/>
          <p:cNvSpPr>
            <a:spLocks noGrp="1"/>
          </p:cNvSpPr>
          <p:nvPr>
            <p:ph idx="1"/>
          </p:nvPr>
        </p:nvSpPr>
        <p:spPr>
          <a:xfrm>
            <a:off x="367145" y="1440872"/>
            <a:ext cx="11034486" cy="4348163"/>
          </a:xfrm>
        </p:spPr>
        <p:txBody>
          <a:bodyPr>
            <a:normAutofit/>
          </a:bodyPr>
          <a:lstStyle/>
          <a:p>
            <a:pPr algn="just">
              <a:lnSpc>
                <a:spcPct val="150000"/>
              </a:lnSpc>
              <a:spcBef>
                <a:spcPct val="5000"/>
              </a:spcBef>
              <a:spcAft>
                <a:spcPct val="5000"/>
              </a:spcAft>
            </a:pPr>
            <a:r>
              <a:rPr lang="en-US" altLang="en-US" dirty="0"/>
              <a:t>Internet addresses</a:t>
            </a:r>
            <a:r>
              <a:rPr lang="en-US" altLang="en-US" i="1" dirty="0"/>
              <a:t> </a:t>
            </a:r>
            <a:r>
              <a:rPr lang="en-US" altLang="en-US" dirty="0"/>
              <a:t>are used to access resources on the Internet</a:t>
            </a:r>
          </a:p>
          <a:p>
            <a:pPr lvl="1" algn="just">
              <a:lnSpc>
                <a:spcPct val="150000"/>
              </a:lnSpc>
              <a:spcAft>
                <a:spcPct val="20000"/>
              </a:spcAft>
            </a:pPr>
            <a:r>
              <a:rPr lang="en-US" altLang="en-US" sz="2200" dirty="0"/>
              <a:t>IP address: Numeric address that identifies computers </a:t>
            </a:r>
            <a:r>
              <a:rPr lang="en-US" altLang="en-US" sz="2000" dirty="0"/>
              <a:t>(207.46.197.32).</a:t>
            </a:r>
          </a:p>
          <a:p>
            <a:pPr lvl="1" algn="just">
              <a:lnSpc>
                <a:spcPct val="150000"/>
              </a:lnSpc>
              <a:spcAft>
                <a:spcPct val="20000"/>
              </a:spcAft>
            </a:pPr>
            <a:r>
              <a:rPr lang="en-US" altLang="en-US" sz="2200" dirty="0"/>
              <a:t>Domain name: Text-based address that identifies computers </a:t>
            </a:r>
            <a:r>
              <a:rPr lang="en-US" altLang="en-US" sz="2000" dirty="0"/>
              <a:t>(microsoft.com).</a:t>
            </a:r>
          </a:p>
          <a:p>
            <a:pPr lvl="1" algn="just">
              <a:lnSpc>
                <a:spcPct val="150000"/>
              </a:lnSpc>
              <a:spcAft>
                <a:spcPct val="20000"/>
              </a:spcAft>
            </a:pPr>
            <a:r>
              <a:rPr lang="en-US" altLang="en-US" sz="2200" dirty="0"/>
              <a:t>Uniform resource locator (URL): Identifies Web pages </a:t>
            </a:r>
            <a:r>
              <a:rPr lang="en-US" altLang="en-US" sz="2000" dirty="0"/>
              <a:t>(http://twitter.com/jobs/index.html).</a:t>
            </a:r>
          </a:p>
        </p:txBody>
      </p:sp>
      <p:sp>
        <p:nvSpPr>
          <p:cNvPr id="4" name="Date Placeholder 3">
            <a:extLst>
              <a:ext uri="{FF2B5EF4-FFF2-40B4-BE49-F238E27FC236}">
                <a16:creationId xmlns:a16="http://schemas.microsoft.com/office/drawing/2014/main" id="{3B5ED30E-3311-49F6-B675-5AA810F58B14}"/>
              </a:ext>
            </a:extLst>
          </p:cNvPr>
          <p:cNvSpPr>
            <a:spLocks noGrp="1"/>
          </p:cNvSpPr>
          <p:nvPr>
            <p:ph type="dt" sz="half" idx="10"/>
          </p:nvPr>
        </p:nvSpPr>
        <p:spPr/>
        <p:txBody>
          <a:bodyPr/>
          <a:lstStyle/>
          <a:p>
            <a:r>
              <a:rPr lang="ar-SY"/>
              <a:t>Lecture 1 Introduction to the World of Computers</a:t>
            </a:r>
            <a:endParaRPr lang="en-US" dirty="0"/>
          </a:p>
        </p:txBody>
      </p:sp>
      <p:sp>
        <p:nvSpPr>
          <p:cNvPr id="5" name="Footer Placeholder 4">
            <a:extLst>
              <a:ext uri="{FF2B5EF4-FFF2-40B4-BE49-F238E27FC236}">
                <a16:creationId xmlns:a16="http://schemas.microsoft.com/office/drawing/2014/main" id="{87033B6E-DD63-4687-B256-1FC6DAAB2B36}"/>
              </a:ext>
            </a:extLst>
          </p:cNvPr>
          <p:cNvSpPr>
            <a:spLocks noGrp="1"/>
          </p:cNvSpPr>
          <p:nvPr>
            <p:ph type="ftr" sz="quarter" idx="11"/>
          </p:nvPr>
        </p:nvSpPr>
        <p:spPr/>
        <p:txBody>
          <a:bodyPr/>
          <a:lstStyle/>
          <a:p>
            <a:endParaRPr lang="en-US" dirty="0">
              <a:solidFill>
                <a:schemeClr val="bg1"/>
              </a:solidFill>
            </a:endParaRPr>
          </a:p>
        </p:txBody>
      </p:sp>
      <p:sp>
        <p:nvSpPr>
          <p:cNvPr id="6" name="Slide Number Placeholder 5">
            <a:extLst>
              <a:ext uri="{FF2B5EF4-FFF2-40B4-BE49-F238E27FC236}">
                <a16:creationId xmlns:a16="http://schemas.microsoft.com/office/drawing/2014/main" id="{C099D9F9-AFB6-4C22-886A-B86EBF14B781}"/>
              </a:ext>
            </a:extLst>
          </p:cNvPr>
          <p:cNvSpPr>
            <a:spLocks noGrp="1"/>
          </p:cNvSpPr>
          <p:nvPr>
            <p:ph type="sldNum" sz="quarter" idx="12"/>
          </p:nvPr>
        </p:nvSpPr>
        <p:spPr/>
        <p:txBody>
          <a:bodyPr/>
          <a:lstStyle/>
          <a:p>
            <a:pPr algn="ctr"/>
            <a:r>
              <a:rPr lang="en-US"/>
              <a:t>IT111 Introduction to Information Technology </a:t>
            </a:r>
            <a:endParaRPr lang="en-US" dirty="0"/>
          </a:p>
        </p:txBody>
      </p:sp>
    </p:spTree>
    <p:extLst>
      <p:ext uri="{BB962C8B-B14F-4D97-AF65-F5344CB8AC3E}">
        <p14:creationId xmlns:p14="http://schemas.microsoft.com/office/powerpoint/2010/main" val="1117850582"/>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dirty="0"/>
              <a:t>IP Addresses and Domain Names</a:t>
            </a:r>
            <a:endParaRPr lang="en-US" dirty="0"/>
          </a:p>
        </p:txBody>
      </p:sp>
      <p:sp>
        <p:nvSpPr>
          <p:cNvPr id="3" name="Content Placeholder 2"/>
          <p:cNvSpPr>
            <a:spLocks noGrp="1"/>
          </p:cNvSpPr>
          <p:nvPr>
            <p:ph idx="1"/>
          </p:nvPr>
        </p:nvSpPr>
        <p:spPr>
          <a:xfrm>
            <a:off x="470647" y="1597073"/>
            <a:ext cx="6767946" cy="4348163"/>
          </a:xfrm>
        </p:spPr>
        <p:txBody>
          <a:bodyPr/>
          <a:lstStyle/>
          <a:p>
            <a:pPr>
              <a:lnSpc>
                <a:spcPct val="150000"/>
              </a:lnSpc>
            </a:pPr>
            <a:r>
              <a:rPr lang="en-US" altLang="en-US" dirty="0"/>
              <a:t>IP addresses are numeric and unique</a:t>
            </a:r>
          </a:p>
          <a:p>
            <a:pPr>
              <a:lnSpc>
                <a:spcPct val="150000"/>
              </a:lnSpc>
            </a:pPr>
            <a:r>
              <a:rPr lang="en-US" altLang="en-US" dirty="0"/>
              <a:t>Domain names: Correspond to IP addresses</a:t>
            </a:r>
          </a:p>
          <a:p>
            <a:pPr lvl="1">
              <a:lnSpc>
                <a:spcPct val="150000"/>
              </a:lnSpc>
            </a:pPr>
            <a:r>
              <a:rPr lang="en-US" altLang="en-US" dirty="0"/>
              <a:t>Top-level domains (TLDs) identifies type of organization or its location</a:t>
            </a:r>
          </a:p>
        </p:txBody>
      </p:sp>
      <p:pic>
        <p:nvPicPr>
          <p:cNvPr id="4" name="Picture 2"/>
          <p:cNvPicPr>
            <a:picLocks noChangeAspect="1" noChangeArrowheads="1"/>
          </p:cNvPicPr>
          <p:nvPr/>
        </p:nvPicPr>
        <p:blipFill rotWithShape="1">
          <a:blip r:embed="rId2" cstate="email">
            <a:extLst>
              <a:ext uri="{28A0092B-C50C-407E-A947-70E740481C1C}">
                <a14:useLocalDpi xmlns:a14="http://schemas.microsoft.com/office/drawing/2010/main"/>
              </a:ext>
            </a:extLst>
          </a:blip>
          <a:srcRect/>
          <a:stretch/>
        </p:blipFill>
        <p:spPr bwMode="auto">
          <a:xfrm>
            <a:off x="7949451" y="1253553"/>
            <a:ext cx="3809999" cy="5015877"/>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5" name="Date Placeholder 4">
            <a:extLst>
              <a:ext uri="{FF2B5EF4-FFF2-40B4-BE49-F238E27FC236}">
                <a16:creationId xmlns:a16="http://schemas.microsoft.com/office/drawing/2014/main" id="{0B979386-32AC-49E0-980A-2BA84C5B8FD0}"/>
              </a:ext>
            </a:extLst>
          </p:cNvPr>
          <p:cNvSpPr>
            <a:spLocks noGrp="1"/>
          </p:cNvSpPr>
          <p:nvPr>
            <p:ph type="dt" sz="half" idx="10"/>
          </p:nvPr>
        </p:nvSpPr>
        <p:spPr/>
        <p:txBody>
          <a:bodyPr/>
          <a:lstStyle/>
          <a:p>
            <a:r>
              <a:rPr lang="ar-SY"/>
              <a:t>Lecture 1 Introduction to the World of Computers</a:t>
            </a:r>
            <a:endParaRPr lang="en-US" dirty="0"/>
          </a:p>
        </p:txBody>
      </p:sp>
      <p:sp>
        <p:nvSpPr>
          <p:cNvPr id="6" name="Footer Placeholder 5">
            <a:extLst>
              <a:ext uri="{FF2B5EF4-FFF2-40B4-BE49-F238E27FC236}">
                <a16:creationId xmlns:a16="http://schemas.microsoft.com/office/drawing/2014/main" id="{D2792C0E-867E-45EA-BC95-E87C3F5F8780}"/>
              </a:ext>
            </a:extLst>
          </p:cNvPr>
          <p:cNvSpPr>
            <a:spLocks noGrp="1"/>
          </p:cNvSpPr>
          <p:nvPr>
            <p:ph type="ftr" sz="quarter" idx="11"/>
          </p:nvPr>
        </p:nvSpPr>
        <p:spPr/>
        <p:txBody>
          <a:bodyPr/>
          <a:lstStyle/>
          <a:p>
            <a:endParaRPr lang="en-US" dirty="0">
              <a:solidFill>
                <a:schemeClr val="bg1"/>
              </a:solidFill>
            </a:endParaRPr>
          </a:p>
        </p:txBody>
      </p:sp>
      <p:sp>
        <p:nvSpPr>
          <p:cNvPr id="7" name="Slide Number Placeholder 6">
            <a:extLst>
              <a:ext uri="{FF2B5EF4-FFF2-40B4-BE49-F238E27FC236}">
                <a16:creationId xmlns:a16="http://schemas.microsoft.com/office/drawing/2014/main" id="{4819DA97-9307-4C59-8714-2C041E52A01C}"/>
              </a:ext>
            </a:extLst>
          </p:cNvPr>
          <p:cNvSpPr>
            <a:spLocks noGrp="1"/>
          </p:cNvSpPr>
          <p:nvPr>
            <p:ph type="sldNum" sz="quarter" idx="12"/>
          </p:nvPr>
        </p:nvSpPr>
        <p:spPr/>
        <p:txBody>
          <a:bodyPr/>
          <a:lstStyle/>
          <a:p>
            <a:pPr algn="ctr"/>
            <a:r>
              <a:rPr lang="en-US"/>
              <a:t>IT111 Introduction to Information Technology </a:t>
            </a:r>
            <a:endParaRPr lang="en-US" dirty="0"/>
          </a:p>
        </p:txBody>
      </p:sp>
    </p:spTree>
    <p:extLst>
      <p:ext uri="{BB962C8B-B14F-4D97-AF65-F5344CB8AC3E}">
        <p14:creationId xmlns:p14="http://schemas.microsoft.com/office/powerpoint/2010/main" val="3957825875"/>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dirty="0"/>
              <a:t>Uniform Resource Locators (URLs)</a:t>
            </a:r>
            <a:endParaRPr lang="en-US" dirty="0"/>
          </a:p>
        </p:txBody>
      </p:sp>
      <p:sp>
        <p:nvSpPr>
          <p:cNvPr id="3" name="Content Placeholder 2"/>
          <p:cNvSpPr>
            <a:spLocks noGrp="1"/>
          </p:cNvSpPr>
          <p:nvPr>
            <p:ph idx="1"/>
          </p:nvPr>
        </p:nvSpPr>
        <p:spPr/>
        <p:txBody>
          <a:bodyPr>
            <a:normAutofit fontScale="85000" lnSpcReduction="20000"/>
          </a:bodyPr>
          <a:lstStyle/>
          <a:p>
            <a:r>
              <a:rPr lang="en-US" altLang="en-US" dirty="0"/>
              <a:t>URL: Uniquely identifies a Web page</a:t>
            </a:r>
          </a:p>
          <a:p>
            <a:pPr lvl="1"/>
            <a:r>
              <a:rPr lang="en-US" altLang="en-US" dirty="0"/>
              <a:t>Consists of:</a:t>
            </a:r>
          </a:p>
          <a:p>
            <a:pPr lvl="2"/>
            <a:r>
              <a:rPr lang="en-US" altLang="en-US" sz="2200" dirty="0"/>
              <a:t>Protocol or standard being used.</a:t>
            </a:r>
          </a:p>
          <a:p>
            <a:pPr lvl="2"/>
            <a:r>
              <a:rPr lang="en-US" altLang="en-US" sz="2200" dirty="0"/>
              <a:t>Identification of the Web server.</a:t>
            </a:r>
          </a:p>
          <a:p>
            <a:pPr lvl="2"/>
            <a:r>
              <a:rPr lang="en-US" altLang="en-US" sz="2200" dirty="0"/>
              <a:t>Names of folders in which the Web page file is stored.</a:t>
            </a:r>
          </a:p>
          <a:p>
            <a:pPr lvl="2"/>
            <a:r>
              <a:rPr lang="en-US" altLang="en-US" sz="2200" dirty="0"/>
              <a:t>Web page’s filename.</a:t>
            </a:r>
          </a:p>
          <a:p>
            <a:r>
              <a:rPr lang="en-US" altLang="en-US" dirty="0"/>
              <a:t>Protocols:</a:t>
            </a:r>
          </a:p>
          <a:p>
            <a:pPr lvl="1">
              <a:spcAft>
                <a:spcPct val="20000"/>
              </a:spcAft>
            </a:pPr>
            <a:r>
              <a:rPr lang="en-US" altLang="en-US" dirty="0"/>
              <a:t>Hypertext Transfer Protocol (http://) is typically used to display Web pages (https:// is used for secure Web pages).</a:t>
            </a:r>
          </a:p>
          <a:p>
            <a:pPr lvl="1">
              <a:spcAft>
                <a:spcPct val="20000"/>
              </a:spcAft>
            </a:pPr>
            <a:r>
              <a:rPr lang="en-US" altLang="en-US" dirty="0"/>
              <a:t>File Transfer Protocol (ftp://) is often used for file exchange.</a:t>
            </a:r>
          </a:p>
        </p:txBody>
      </p:sp>
      <p:sp>
        <p:nvSpPr>
          <p:cNvPr id="4" name="Date Placeholder 3">
            <a:extLst>
              <a:ext uri="{FF2B5EF4-FFF2-40B4-BE49-F238E27FC236}">
                <a16:creationId xmlns:a16="http://schemas.microsoft.com/office/drawing/2014/main" id="{F61A16E2-B4F2-41EC-983D-2C853CFF8169}"/>
              </a:ext>
            </a:extLst>
          </p:cNvPr>
          <p:cNvSpPr>
            <a:spLocks noGrp="1"/>
          </p:cNvSpPr>
          <p:nvPr>
            <p:ph type="dt" sz="half" idx="10"/>
          </p:nvPr>
        </p:nvSpPr>
        <p:spPr/>
        <p:txBody>
          <a:bodyPr/>
          <a:lstStyle/>
          <a:p>
            <a:r>
              <a:rPr lang="ar-SY"/>
              <a:t>Lecture 1 Introduction to the World of Computers</a:t>
            </a:r>
            <a:endParaRPr lang="en-US" dirty="0"/>
          </a:p>
        </p:txBody>
      </p:sp>
      <p:sp>
        <p:nvSpPr>
          <p:cNvPr id="5" name="Footer Placeholder 4">
            <a:extLst>
              <a:ext uri="{FF2B5EF4-FFF2-40B4-BE49-F238E27FC236}">
                <a16:creationId xmlns:a16="http://schemas.microsoft.com/office/drawing/2014/main" id="{46D8FDA2-CD5F-4A8E-9FD4-525A57ECBC78}"/>
              </a:ext>
            </a:extLst>
          </p:cNvPr>
          <p:cNvSpPr>
            <a:spLocks noGrp="1"/>
          </p:cNvSpPr>
          <p:nvPr>
            <p:ph type="ftr" sz="quarter" idx="11"/>
          </p:nvPr>
        </p:nvSpPr>
        <p:spPr/>
        <p:txBody>
          <a:bodyPr/>
          <a:lstStyle/>
          <a:p>
            <a:endParaRPr lang="en-US" dirty="0">
              <a:solidFill>
                <a:schemeClr val="bg1"/>
              </a:solidFill>
            </a:endParaRPr>
          </a:p>
        </p:txBody>
      </p:sp>
      <p:sp>
        <p:nvSpPr>
          <p:cNvPr id="6" name="Slide Number Placeholder 5">
            <a:extLst>
              <a:ext uri="{FF2B5EF4-FFF2-40B4-BE49-F238E27FC236}">
                <a16:creationId xmlns:a16="http://schemas.microsoft.com/office/drawing/2014/main" id="{2D46F21E-D609-4443-A302-5181126BD5F7}"/>
              </a:ext>
            </a:extLst>
          </p:cNvPr>
          <p:cNvSpPr>
            <a:spLocks noGrp="1"/>
          </p:cNvSpPr>
          <p:nvPr>
            <p:ph type="sldNum" sz="quarter" idx="12"/>
          </p:nvPr>
        </p:nvSpPr>
        <p:spPr/>
        <p:txBody>
          <a:bodyPr/>
          <a:lstStyle/>
          <a:p>
            <a:pPr algn="ctr"/>
            <a:r>
              <a:rPr lang="en-US"/>
              <a:t>IT111 Introduction to Information Technology </a:t>
            </a:r>
            <a:endParaRPr lang="en-US" dirty="0"/>
          </a:p>
        </p:txBody>
      </p:sp>
    </p:spTree>
    <p:extLst>
      <p:ext uri="{BB962C8B-B14F-4D97-AF65-F5344CB8AC3E}">
        <p14:creationId xmlns:p14="http://schemas.microsoft.com/office/powerpoint/2010/main" val="1156635012"/>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dirty="0"/>
              <a:t>Uniform Resource Locators (URLs)</a:t>
            </a:r>
            <a:endParaRPr lang="en-US" dirty="0"/>
          </a:p>
        </p:txBody>
      </p:sp>
      <p:sp>
        <p:nvSpPr>
          <p:cNvPr id="3" name="Content Placeholder 2"/>
          <p:cNvSpPr>
            <a:spLocks noGrp="1"/>
          </p:cNvSpPr>
          <p:nvPr>
            <p:ph idx="1"/>
          </p:nvPr>
        </p:nvSpPr>
        <p:spPr/>
        <p:txBody>
          <a:bodyPr/>
          <a:lstStyle/>
          <a:p>
            <a:endParaRPr lang="en-US"/>
          </a:p>
        </p:txBody>
      </p:sp>
      <p:grpSp>
        <p:nvGrpSpPr>
          <p:cNvPr id="6" name="Group 5"/>
          <p:cNvGrpSpPr/>
          <p:nvPr/>
        </p:nvGrpSpPr>
        <p:grpSpPr>
          <a:xfrm>
            <a:off x="2798716" y="1828800"/>
            <a:ext cx="6497684" cy="4371239"/>
            <a:chOff x="2798716" y="1828800"/>
            <a:chExt cx="6497684" cy="4371239"/>
          </a:xfrm>
        </p:grpSpPr>
        <p:pic>
          <p:nvPicPr>
            <p:cNvPr id="4" name="Picture 2"/>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2798716" y="1828800"/>
              <a:ext cx="6497684" cy="4371239"/>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5" name="Rectangle 4"/>
            <p:cNvSpPr/>
            <p:nvPr/>
          </p:nvSpPr>
          <p:spPr>
            <a:xfrm>
              <a:off x="6567055" y="5484214"/>
              <a:ext cx="2466109" cy="69274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7" name="Date Placeholder 6">
            <a:extLst>
              <a:ext uri="{FF2B5EF4-FFF2-40B4-BE49-F238E27FC236}">
                <a16:creationId xmlns:a16="http://schemas.microsoft.com/office/drawing/2014/main" id="{804530CC-38FA-42A2-9C72-B4D0349865EC}"/>
              </a:ext>
            </a:extLst>
          </p:cNvPr>
          <p:cNvSpPr>
            <a:spLocks noGrp="1"/>
          </p:cNvSpPr>
          <p:nvPr>
            <p:ph type="dt" sz="half" idx="10"/>
          </p:nvPr>
        </p:nvSpPr>
        <p:spPr/>
        <p:txBody>
          <a:bodyPr/>
          <a:lstStyle/>
          <a:p>
            <a:r>
              <a:rPr lang="ar-SY"/>
              <a:t>Lecture 1 Introduction to the World of Computers</a:t>
            </a:r>
            <a:endParaRPr lang="en-US" dirty="0"/>
          </a:p>
        </p:txBody>
      </p:sp>
      <p:sp>
        <p:nvSpPr>
          <p:cNvPr id="8" name="Footer Placeholder 7">
            <a:extLst>
              <a:ext uri="{FF2B5EF4-FFF2-40B4-BE49-F238E27FC236}">
                <a16:creationId xmlns:a16="http://schemas.microsoft.com/office/drawing/2014/main" id="{FB01D89F-6C2F-41C6-9F9C-BE9ECA014517}"/>
              </a:ext>
            </a:extLst>
          </p:cNvPr>
          <p:cNvSpPr>
            <a:spLocks noGrp="1"/>
          </p:cNvSpPr>
          <p:nvPr>
            <p:ph type="ftr" sz="quarter" idx="11"/>
          </p:nvPr>
        </p:nvSpPr>
        <p:spPr/>
        <p:txBody>
          <a:bodyPr/>
          <a:lstStyle/>
          <a:p>
            <a:endParaRPr lang="en-US" dirty="0">
              <a:solidFill>
                <a:schemeClr val="bg1"/>
              </a:solidFill>
            </a:endParaRPr>
          </a:p>
        </p:txBody>
      </p:sp>
      <p:sp>
        <p:nvSpPr>
          <p:cNvPr id="9" name="Slide Number Placeholder 8">
            <a:extLst>
              <a:ext uri="{FF2B5EF4-FFF2-40B4-BE49-F238E27FC236}">
                <a16:creationId xmlns:a16="http://schemas.microsoft.com/office/drawing/2014/main" id="{F3F3581F-D1AF-44BE-B381-01FC6DF6B574}"/>
              </a:ext>
            </a:extLst>
          </p:cNvPr>
          <p:cNvSpPr>
            <a:spLocks noGrp="1"/>
          </p:cNvSpPr>
          <p:nvPr>
            <p:ph type="sldNum" sz="quarter" idx="12"/>
          </p:nvPr>
        </p:nvSpPr>
        <p:spPr/>
        <p:txBody>
          <a:bodyPr/>
          <a:lstStyle/>
          <a:p>
            <a:pPr algn="ctr"/>
            <a:r>
              <a:rPr lang="en-US"/>
              <a:t>IT111 Introduction to Information Technology </a:t>
            </a:r>
            <a:endParaRPr lang="en-US" dirty="0"/>
          </a:p>
        </p:txBody>
      </p:sp>
    </p:spTree>
    <p:extLst>
      <p:ext uri="{BB962C8B-B14F-4D97-AF65-F5344CB8AC3E}">
        <p14:creationId xmlns:p14="http://schemas.microsoft.com/office/powerpoint/2010/main" val="4097663587"/>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dirty="0"/>
              <a:t>Why It’s Important</a:t>
            </a:r>
            <a:endParaRPr lang="en-US" dirty="0"/>
          </a:p>
        </p:txBody>
      </p:sp>
      <p:sp>
        <p:nvSpPr>
          <p:cNvPr id="3" name="Content Placeholder 2"/>
          <p:cNvSpPr>
            <a:spLocks noGrp="1"/>
          </p:cNvSpPr>
          <p:nvPr>
            <p:ph idx="1"/>
          </p:nvPr>
        </p:nvSpPr>
        <p:spPr>
          <a:xfrm>
            <a:off x="337764" y="1482437"/>
            <a:ext cx="10972799" cy="4348163"/>
          </a:xfrm>
        </p:spPr>
        <p:txBody>
          <a:bodyPr>
            <a:noAutofit/>
          </a:bodyPr>
          <a:lstStyle/>
          <a:p>
            <a:pPr algn="just">
              <a:lnSpc>
                <a:spcPct val="170000"/>
              </a:lnSpc>
            </a:pPr>
            <a:r>
              <a:rPr lang="en-US" altLang="en-US" sz="2400" b="1" dirty="0"/>
              <a:t>Technology:</a:t>
            </a:r>
            <a:r>
              <a:rPr lang="en-US" altLang="en-US" sz="2400" dirty="0"/>
              <a:t> refers to the tools and machines people have invented to make life easier.</a:t>
            </a:r>
          </a:p>
          <a:p>
            <a:pPr algn="just">
              <a:lnSpc>
                <a:spcPct val="170000"/>
              </a:lnSpc>
            </a:pPr>
            <a:r>
              <a:rPr lang="en-US" altLang="en-US" sz="2400" dirty="0"/>
              <a:t> Knowing how technology has influenced business sheds light on new and future industries. </a:t>
            </a:r>
          </a:p>
          <a:p>
            <a:pPr marL="0" indent="0" algn="just">
              <a:lnSpc>
                <a:spcPct val="170000"/>
              </a:lnSpc>
              <a:buNone/>
            </a:pPr>
            <a:endParaRPr lang="en-US" altLang="en-US" sz="2400" dirty="0"/>
          </a:p>
        </p:txBody>
      </p:sp>
      <p:sp>
        <p:nvSpPr>
          <p:cNvPr id="4" name="Date Placeholder 3">
            <a:extLst>
              <a:ext uri="{FF2B5EF4-FFF2-40B4-BE49-F238E27FC236}">
                <a16:creationId xmlns:a16="http://schemas.microsoft.com/office/drawing/2014/main" id="{2FC3504E-39F9-4562-9D54-057B5E2BE66B}"/>
              </a:ext>
            </a:extLst>
          </p:cNvPr>
          <p:cNvSpPr>
            <a:spLocks noGrp="1"/>
          </p:cNvSpPr>
          <p:nvPr>
            <p:ph type="dt" sz="half" idx="10"/>
          </p:nvPr>
        </p:nvSpPr>
        <p:spPr/>
        <p:txBody>
          <a:bodyPr/>
          <a:lstStyle/>
          <a:p>
            <a:r>
              <a:rPr lang="ar-SY"/>
              <a:t>Lecture 1 Introduction to the World of Computers</a:t>
            </a:r>
            <a:endParaRPr lang="en-US" dirty="0"/>
          </a:p>
        </p:txBody>
      </p:sp>
      <p:sp>
        <p:nvSpPr>
          <p:cNvPr id="5" name="Footer Placeholder 4">
            <a:extLst>
              <a:ext uri="{FF2B5EF4-FFF2-40B4-BE49-F238E27FC236}">
                <a16:creationId xmlns:a16="http://schemas.microsoft.com/office/drawing/2014/main" id="{E729A974-9BB2-40B3-BF70-4976D2720FB7}"/>
              </a:ext>
            </a:extLst>
          </p:cNvPr>
          <p:cNvSpPr>
            <a:spLocks noGrp="1"/>
          </p:cNvSpPr>
          <p:nvPr>
            <p:ph type="ftr" sz="quarter" idx="11"/>
          </p:nvPr>
        </p:nvSpPr>
        <p:spPr/>
        <p:txBody>
          <a:bodyPr/>
          <a:lstStyle/>
          <a:p>
            <a:endParaRPr lang="en-US" dirty="0">
              <a:solidFill>
                <a:schemeClr val="bg1"/>
              </a:solidFill>
            </a:endParaRPr>
          </a:p>
        </p:txBody>
      </p:sp>
      <p:sp>
        <p:nvSpPr>
          <p:cNvPr id="6" name="Slide Number Placeholder 5">
            <a:extLst>
              <a:ext uri="{FF2B5EF4-FFF2-40B4-BE49-F238E27FC236}">
                <a16:creationId xmlns:a16="http://schemas.microsoft.com/office/drawing/2014/main" id="{760E38AD-9020-4546-B20E-CF200C6E43F5}"/>
              </a:ext>
            </a:extLst>
          </p:cNvPr>
          <p:cNvSpPr>
            <a:spLocks noGrp="1"/>
          </p:cNvSpPr>
          <p:nvPr>
            <p:ph type="sldNum" sz="quarter" idx="12"/>
          </p:nvPr>
        </p:nvSpPr>
        <p:spPr/>
        <p:txBody>
          <a:bodyPr/>
          <a:lstStyle/>
          <a:p>
            <a:pPr algn="ctr"/>
            <a:r>
              <a:rPr lang="en-US"/>
              <a:t>IT111 Introduction to Information Technology </a:t>
            </a:r>
            <a:endParaRPr lang="en-US" dirty="0"/>
          </a:p>
        </p:txBody>
      </p:sp>
    </p:spTree>
    <p:extLst>
      <p:ext uri="{BB962C8B-B14F-4D97-AF65-F5344CB8AC3E}">
        <p14:creationId xmlns:p14="http://schemas.microsoft.com/office/powerpoint/2010/main" val="374035735"/>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dirty="0"/>
              <a:t>Technology in the Past </a:t>
            </a:r>
            <a:endParaRPr lang="en-US" dirty="0"/>
          </a:p>
        </p:txBody>
      </p:sp>
      <p:sp>
        <p:nvSpPr>
          <p:cNvPr id="3" name="Content Placeholder 2"/>
          <p:cNvSpPr>
            <a:spLocks noGrp="1"/>
          </p:cNvSpPr>
          <p:nvPr>
            <p:ph idx="1"/>
          </p:nvPr>
        </p:nvSpPr>
        <p:spPr/>
        <p:txBody>
          <a:bodyPr>
            <a:normAutofit/>
          </a:bodyPr>
          <a:lstStyle/>
          <a:p>
            <a:pPr>
              <a:lnSpc>
                <a:spcPct val="170000"/>
              </a:lnSpc>
            </a:pPr>
            <a:r>
              <a:rPr lang="en-US" altLang="en-US" dirty="0"/>
              <a:t>Even the simplest invention, like the plow, had a huge impact on business. </a:t>
            </a:r>
          </a:p>
          <a:p>
            <a:pPr>
              <a:lnSpc>
                <a:spcPct val="170000"/>
              </a:lnSpc>
            </a:pPr>
            <a:r>
              <a:rPr lang="en-US" altLang="en-US" dirty="0"/>
              <a:t>Before the plow was invented, people had to dig in the earth with their hands. </a:t>
            </a:r>
          </a:p>
          <a:p>
            <a:pPr>
              <a:lnSpc>
                <a:spcPct val="170000"/>
              </a:lnSpc>
            </a:pPr>
            <a:r>
              <a:rPr lang="en-US" altLang="en-US" dirty="0"/>
              <a:t>Because of the plow, more corn could be planted which meant more corn could be produced. </a:t>
            </a:r>
          </a:p>
          <a:p>
            <a:pPr>
              <a:lnSpc>
                <a:spcPct val="170000"/>
              </a:lnSpc>
            </a:pPr>
            <a:r>
              <a:rPr lang="en-US" altLang="en-US" dirty="0"/>
              <a:t>Increased corn production meant hiring more people to harvest the corn, selling more corn in the market, and building a corn-selling business. </a:t>
            </a:r>
          </a:p>
          <a:p>
            <a:pPr>
              <a:lnSpc>
                <a:spcPct val="170000"/>
              </a:lnSpc>
            </a:pPr>
            <a:endParaRPr lang="en-US" dirty="0"/>
          </a:p>
        </p:txBody>
      </p:sp>
      <p:sp>
        <p:nvSpPr>
          <p:cNvPr id="4" name="Date Placeholder 3">
            <a:extLst>
              <a:ext uri="{FF2B5EF4-FFF2-40B4-BE49-F238E27FC236}">
                <a16:creationId xmlns:a16="http://schemas.microsoft.com/office/drawing/2014/main" id="{D9B15FB0-68A5-4C9F-A856-01C44F598AF8}"/>
              </a:ext>
            </a:extLst>
          </p:cNvPr>
          <p:cNvSpPr>
            <a:spLocks noGrp="1"/>
          </p:cNvSpPr>
          <p:nvPr>
            <p:ph type="dt" sz="half" idx="10"/>
          </p:nvPr>
        </p:nvSpPr>
        <p:spPr/>
        <p:txBody>
          <a:bodyPr/>
          <a:lstStyle/>
          <a:p>
            <a:r>
              <a:rPr lang="ar-SY"/>
              <a:t>Lecture 1 Introduction to the World of Computers</a:t>
            </a:r>
            <a:endParaRPr lang="en-US" dirty="0"/>
          </a:p>
        </p:txBody>
      </p:sp>
      <p:sp>
        <p:nvSpPr>
          <p:cNvPr id="5" name="Footer Placeholder 4">
            <a:extLst>
              <a:ext uri="{FF2B5EF4-FFF2-40B4-BE49-F238E27FC236}">
                <a16:creationId xmlns:a16="http://schemas.microsoft.com/office/drawing/2014/main" id="{5830B135-F11C-4808-82DB-8080331C65DF}"/>
              </a:ext>
            </a:extLst>
          </p:cNvPr>
          <p:cNvSpPr>
            <a:spLocks noGrp="1"/>
          </p:cNvSpPr>
          <p:nvPr>
            <p:ph type="ftr" sz="quarter" idx="11"/>
          </p:nvPr>
        </p:nvSpPr>
        <p:spPr/>
        <p:txBody>
          <a:bodyPr/>
          <a:lstStyle/>
          <a:p>
            <a:endParaRPr lang="en-US" dirty="0">
              <a:solidFill>
                <a:schemeClr val="bg1"/>
              </a:solidFill>
            </a:endParaRPr>
          </a:p>
        </p:txBody>
      </p:sp>
      <p:sp>
        <p:nvSpPr>
          <p:cNvPr id="6" name="Slide Number Placeholder 5">
            <a:extLst>
              <a:ext uri="{FF2B5EF4-FFF2-40B4-BE49-F238E27FC236}">
                <a16:creationId xmlns:a16="http://schemas.microsoft.com/office/drawing/2014/main" id="{4206FFF3-0DB2-4FED-AA47-6C59295C36CC}"/>
              </a:ext>
            </a:extLst>
          </p:cNvPr>
          <p:cNvSpPr>
            <a:spLocks noGrp="1"/>
          </p:cNvSpPr>
          <p:nvPr>
            <p:ph type="sldNum" sz="quarter" idx="12"/>
          </p:nvPr>
        </p:nvSpPr>
        <p:spPr/>
        <p:txBody>
          <a:bodyPr/>
          <a:lstStyle/>
          <a:p>
            <a:pPr algn="ctr"/>
            <a:r>
              <a:rPr lang="en-US"/>
              <a:t>IT111 Introduction to Information Technology </a:t>
            </a:r>
            <a:endParaRPr lang="en-US" dirty="0"/>
          </a:p>
        </p:txBody>
      </p:sp>
    </p:spTree>
    <p:extLst>
      <p:ext uri="{BB962C8B-B14F-4D97-AF65-F5344CB8AC3E}">
        <p14:creationId xmlns:p14="http://schemas.microsoft.com/office/powerpoint/2010/main" val="2417312687"/>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Modern Technology </a:t>
            </a:r>
          </a:p>
        </p:txBody>
      </p:sp>
      <p:sp>
        <p:nvSpPr>
          <p:cNvPr id="3" name="Content Placeholder 2"/>
          <p:cNvSpPr>
            <a:spLocks noGrp="1"/>
          </p:cNvSpPr>
          <p:nvPr>
            <p:ph idx="1"/>
          </p:nvPr>
        </p:nvSpPr>
        <p:spPr>
          <a:xfrm>
            <a:off x="470646" y="1528173"/>
            <a:ext cx="11153317" cy="4692518"/>
          </a:xfrm>
        </p:spPr>
        <p:txBody>
          <a:bodyPr>
            <a:normAutofit fontScale="85000" lnSpcReduction="10000"/>
          </a:bodyPr>
          <a:lstStyle/>
          <a:p>
            <a:pPr algn="just">
              <a:lnSpc>
                <a:spcPct val="170000"/>
              </a:lnSpc>
            </a:pPr>
            <a:r>
              <a:rPr lang="en-US" altLang="en-US" dirty="0"/>
              <a:t>In the past 50 years, electronics revolutionized business and society. </a:t>
            </a:r>
          </a:p>
          <a:p>
            <a:pPr algn="just">
              <a:lnSpc>
                <a:spcPct val="170000"/>
              </a:lnSpc>
            </a:pPr>
            <a:r>
              <a:rPr lang="en-US" altLang="en-US" dirty="0">
                <a:cs typeface="Arial" panose="020B0604020202020204" pitchFamily="34" charset="0"/>
              </a:rPr>
              <a:t>There is a never-ending demand to make electronic goods smaller, faster, cheaper, and more powerful.</a:t>
            </a:r>
          </a:p>
          <a:p>
            <a:pPr algn="just">
              <a:lnSpc>
                <a:spcPct val="170000"/>
              </a:lnSpc>
            </a:pPr>
            <a:r>
              <a:rPr lang="en-US" altLang="en-US" dirty="0"/>
              <a:t>Computers can store thousands of files electronically, saving time and office space. </a:t>
            </a:r>
          </a:p>
          <a:p>
            <a:pPr algn="just">
              <a:lnSpc>
                <a:spcPct val="170000"/>
              </a:lnSpc>
            </a:pPr>
            <a:r>
              <a:rPr lang="en-US" altLang="en-US" dirty="0"/>
              <a:t>The computer created a boom in nearly all business industries. </a:t>
            </a:r>
          </a:p>
          <a:p>
            <a:pPr algn="just">
              <a:lnSpc>
                <a:spcPct val="170000"/>
              </a:lnSpc>
            </a:pPr>
            <a:r>
              <a:rPr lang="en-US" altLang="en-US" b="1" dirty="0">
                <a:solidFill>
                  <a:srgbClr val="AD253C"/>
                </a:solidFill>
                <a:effectLst>
                  <a:outerShdw blurRad="38100" dist="38100" dir="2700000" algn="tl">
                    <a:srgbClr val="C0C0C0"/>
                  </a:outerShdw>
                </a:effectLst>
              </a:rPr>
              <a:t>New Jobs: </a:t>
            </a:r>
            <a:r>
              <a:rPr lang="en-US" altLang="en-US" dirty="0"/>
              <a:t>The Internet has created a demand for new jobs such as software writers, online writers, and Web page designers. </a:t>
            </a:r>
            <a:endParaRPr lang="en-US" altLang="en-US" b="1" dirty="0">
              <a:solidFill>
                <a:srgbClr val="AD253C"/>
              </a:solidFill>
              <a:effectLst>
                <a:outerShdw blurRad="38100" dist="38100" dir="2700000" algn="tl">
                  <a:srgbClr val="C0C0C0"/>
                </a:outerShdw>
              </a:effectLst>
            </a:endParaRPr>
          </a:p>
        </p:txBody>
      </p:sp>
      <p:sp>
        <p:nvSpPr>
          <p:cNvPr id="4" name="Date Placeholder 3">
            <a:extLst>
              <a:ext uri="{FF2B5EF4-FFF2-40B4-BE49-F238E27FC236}">
                <a16:creationId xmlns:a16="http://schemas.microsoft.com/office/drawing/2014/main" id="{06C658D7-9AB4-44E6-AC42-7D4210C4FE8A}"/>
              </a:ext>
            </a:extLst>
          </p:cNvPr>
          <p:cNvSpPr>
            <a:spLocks noGrp="1"/>
          </p:cNvSpPr>
          <p:nvPr>
            <p:ph type="dt" sz="half" idx="10"/>
          </p:nvPr>
        </p:nvSpPr>
        <p:spPr/>
        <p:txBody>
          <a:bodyPr/>
          <a:lstStyle/>
          <a:p>
            <a:r>
              <a:rPr lang="ar-SY"/>
              <a:t>Lecture 1 Introduction to the World of Computers</a:t>
            </a:r>
            <a:endParaRPr lang="en-US" dirty="0"/>
          </a:p>
        </p:txBody>
      </p:sp>
      <p:sp>
        <p:nvSpPr>
          <p:cNvPr id="5" name="Footer Placeholder 4">
            <a:extLst>
              <a:ext uri="{FF2B5EF4-FFF2-40B4-BE49-F238E27FC236}">
                <a16:creationId xmlns:a16="http://schemas.microsoft.com/office/drawing/2014/main" id="{6F7B0272-1B97-4112-BDB5-79E6E8EB7CC9}"/>
              </a:ext>
            </a:extLst>
          </p:cNvPr>
          <p:cNvSpPr>
            <a:spLocks noGrp="1"/>
          </p:cNvSpPr>
          <p:nvPr>
            <p:ph type="ftr" sz="quarter" idx="11"/>
          </p:nvPr>
        </p:nvSpPr>
        <p:spPr/>
        <p:txBody>
          <a:bodyPr/>
          <a:lstStyle/>
          <a:p>
            <a:endParaRPr lang="en-US" dirty="0">
              <a:solidFill>
                <a:schemeClr val="bg1"/>
              </a:solidFill>
            </a:endParaRPr>
          </a:p>
        </p:txBody>
      </p:sp>
      <p:sp>
        <p:nvSpPr>
          <p:cNvPr id="6" name="Slide Number Placeholder 5">
            <a:extLst>
              <a:ext uri="{FF2B5EF4-FFF2-40B4-BE49-F238E27FC236}">
                <a16:creationId xmlns:a16="http://schemas.microsoft.com/office/drawing/2014/main" id="{1BE492D3-3EBA-4576-ABFD-C61A1DF8AC97}"/>
              </a:ext>
            </a:extLst>
          </p:cNvPr>
          <p:cNvSpPr>
            <a:spLocks noGrp="1"/>
          </p:cNvSpPr>
          <p:nvPr>
            <p:ph type="sldNum" sz="quarter" idx="12"/>
          </p:nvPr>
        </p:nvSpPr>
        <p:spPr/>
        <p:txBody>
          <a:bodyPr/>
          <a:lstStyle/>
          <a:p>
            <a:pPr algn="ctr"/>
            <a:r>
              <a:rPr lang="en-US"/>
              <a:t>IT111 Introduction to Information Technology </a:t>
            </a:r>
            <a:endParaRPr lang="en-US" dirty="0"/>
          </a:p>
        </p:txBody>
      </p:sp>
    </p:spTree>
    <p:extLst>
      <p:ext uri="{BB962C8B-B14F-4D97-AF65-F5344CB8AC3E}">
        <p14:creationId xmlns:p14="http://schemas.microsoft.com/office/powerpoint/2010/main" val="2777789847"/>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dirty="0"/>
              <a:t>Virtual Business </a:t>
            </a:r>
            <a:endParaRPr lang="en-US" dirty="0"/>
          </a:p>
        </p:txBody>
      </p:sp>
      <p:sp>
        <p:nvSpPr>
          <p:cNvPr id="3" name="Content Placeholder 2"/>
          <p:cNvSpPr>
            <a:spLocks noGrp="1"/>
          </p:cNvSpPr>
          <p:nvPr>
            <p:ph idx="1"/>
          </p:nvPr>
        </p:nvSpPr>
        <p:spPr>
          <a:xfrm>
            <a:off x="257982" y="1468582"/>
            <a:ext cx="11054255" cy="4348163"/>
          </a:xfrm>
        </p:spPr>
        <p:txBody>
          <a:bodyPr>
            <a:normAutofit fontScale="85000" lnSpcReduction="10000"/>
          </a:bodyPr>
          <a:lstStyle/>
          <a:p>
            <a:pPr algn="just">
              <a:lnSpc>
                <a:spcPct val="170000"/>
              </a:lnSpc>
            </a:pPr>
            <a:r>
              <a:rPr lang="en-US" altLang="en-US" dirty="0"/>
              <a:t>The ease of doing business online has created a boom in new businesses, or </a:t>
            </a:r>
            <a:r>
              <a:rPr lang="en-US" altLang="en-US" b="1" dirty="0"/>
              <a:t>start-ups</a:t>
            </a:r>
            <a:r>
              <a:rPr lang="en-US" altLang="en-US" dirty="0"/>
              <a:t>. </a:t>
            </a:r>
          </a:p>
          <a:p>
            <a:pPr algn="just">
              <a:lnSpc>
                <a:spcPct val="170000"/>
              </a:lnSpc>
            </a:pPr>
            <a:r>
              <a:rPr lang="en-US" altLang="en-US" dirty="0"/>
              <a:t>This type of business is called a </a:t>
            </a:r>
            <a:r>
              <a:rPr lang="en-US" altLang="en-US" i="1" dirty="0"/>
              <a:t>virtual business</a:t>
            </a:r>
            <a:r>
              <a:rPr lang="en-US" altLang="en-US" dirty="0"/>
              <a:t>.</a:t>
            </a:r>
          </a:p>
          <a:p>
            <a:pPr algn="just">
              <a:lnSpc>
                <a:spcPct val="170000"/>
              </a:lnSpc>
            </a:pPr>
            <a:r>
              <a:rPr lang="en-US" altLang="en-US" dirty="0"/>
              <a:t>Vocational schools, universities, colleges, and community centers offer technical training or degrees for people interested in expanding their technology skills.</a:t>
            </a:r>
          </a:p>
          <a:p>
            <a:pPr algn="just">
              <a:lnSpc>
                <a:spcPct val="170000"/>
              </a:lnSpc>
            </a:pPr>
            <a:r>
              <a:rPr lang="en-US" altLang="en-US" dirty="0"/>
              <a:t>Technology skills will make you very attractive to an employer.</a:t>
            </a:r>
          </a:p>
        </p:txBody>
      </p:sp>
      <p:sp>
        <p:nvSpPr>
          <p:cNvPr id="4" name="Date Placeholder 3">
            <a:extLst>
              <a:ext uri="{FF2B5EF4-FFF2-40B4-BE49-F238E27FC236}">
                <a16:creationId xmlns:a16="http://schemas.microsoft.com/office/drawing/2014/main" id="{46A026E8-2972-478A-824A-F0416079E45B}"/>
              </a:ext>
            </a:extLst>
          </p:cNvPr>
          <p:cNvSpPr>
            <a:spLocks noGrp="1"/>
          </p:cNvSpPr>
          <p:nvPr>
            <p:ph type="dt" sz="half" idx="10"/>
          </p:nvPr>
        </p:nvSpPr>
        <p:spPr/>
        <p:txBody>
          <a:bodyPr/>
          <a:lstStyle/>
          <a:p>
            <a:r>
              <a:rPr lang="ar-SY"/>
              <a:t>Lecture 1 Introduction to the World of Computers</a:t>
            </a:r>
            <a:endParaRPr lang="en-US" dirty="0"/>
          </a:p>
        </p:txBody>
      </p:sp>
      <p:sp>
        <p:nvSpPr>
          <p:cNvPr id="5" name="Footer Placeholder 4">
            <a:extLst>
              <a:ext uri="{FF2B5EF4-FFF2-40B4-BE49-F238E27FC236}">
                <a16:creationId xmlns:a16="http://schemas.microsoft.com/office/drawing/2014/main" id="{C4F19E63-13AF-4C8C-B62F-8AB42219008A}"/>
              </a:ext>
            </a:extLst>
          </p:cNvPr>
          <p:cNvSpPr>
            <a:spLocks noGrp="1"/>
          </p:cNvSpPr>
          <p:nvPr>
            <p:ph type="ftr" sz="quarter" idx="11"/>
          </p:nvPr>
        </p:nvSpPr>
        <p:spPr/>
        <p:txBody>
          <a:bodyPr/>
          <a:lstStyle/>
          <a:p>
            <a:endParaRPr lang="en-US" dirty="0">
              <a:solidFill>
                <a:schemeClr val="bg1"/>
              </a:solidFill>
            </a:endParaRPr>
          </a:p>
        </p:txBody>
      </p:sp>
      <p:sp>
        <p:nvSpPr>
          <p:cNvPr id="6" name="Slide Number Placeholder 5">
            <a:extLst>
              <a:ext uri="{FF2B5EF4-FFF2-40B4-BE49-F238E27FC236}">
                <a16:creationId xmlns:a16="http://schemas.microsoft.com/office/drawing/2014/main" id="{99F094B1-76D1-40A8-936F-5CD4E4D6927B}"/>
              </a:ext>
            </a:extLst>
          </p:cNvPr>
          <p:cNvSpPr>
            <a:spLocks noGrp="1"/>
          </p:cNvSpPr>
          <p:nvPr>
            <p:ph type="sldNum" sz="quarter" idx="12"/>
          </p:nvPr>
        </p:nvSpPr>
        <p:spPr/>
        <p:txBody>
          <a:bodyPr/>
          <a:lstStyle/>
          <a:p>
            <a:pPr algn="ctr"/>
            <a:r>
              <a:rPr lang="en-US"/>
              <a:t>IT111 Introduction to Information Technology </a:t>
            </a:r>
            <a:endParaRPr lang="en-US" dirty="0"/>
          </a:p>
        </p:txBody>
      </p:sp>
    </p:spTree>
    <p:extLst>
      <p:ext uri="{BB962C8B-B14F-4D97-AF65-F5344CB8AC3E}">
        <p14:creationId xmlns:p14="http://schemas.microsoft.com/office/powerpoint/2010/main" val="3048680343"/>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E-commerce</a:t>
            </a:r>
          </a:p>
        </p:txBody>
      </p:sp>
      <p:sp>
        <p:nvSpPr>
          <p:cNvPr id="3" name="Content Placeholder 2"/>
          <p:cNvSpPr>
            <a:spLocks noGrp="1"/>
          </p:cNvSpPr>
          <p:nvPr>
            <p:ph idx="1"/>
          </p:nvPr>
        </p:nvSpPr>
        <p:spPr/>
        <p:txBody>
          <a:bodyPr>
            <a:normAutofit lnSpcReduction="10000"/>
          </a:bodyPr>
          <a:lstStyle/>
          <a:p>
            <a:pPr>
              <a:lnSpc>
                <a:spcPct val="150000"/>
              </a:lnSpc>
            </a:pPr>
            <a:r>
              <a:rPr lang="en-US" altLang="en-US" dirty="0"/>
              <a:t>Electronic commerce, or </a:t>
            </a:r>
            <a:r>
              <a:rPr lang="en-US" altLang="en-US" b="1" dirty="0"/>
              <a:t>E-commerce</a:t>
            </a:r>
            <a:r>
              <a:rPr lang="en-US" altLang="en-US" dirty="0"/>
              <a:t>, has made it possible for businesses to directly reach customers anywhere in the world. </a:t>
            </a:r>
          </a:p>
          <a:p>
            <a:pPr>
              <a:lnSpc>
                <a:spcPct val="150000"/>
              </a:lnSpc>
            </a:pPr>
            <a:r>
              <a:rPr lang="en-US" altLang="en-US" b="1" dirty="0"/>
              <a:t>E-commerce </a:t>
            </a:r>
            <a:r>
              <a:rPr lang="en-US" altLang="en-US" dirty="0"/>
              <a:t>is a disadvantage to the consumer in four major ways:</a:t>
            </a:r>
          </a:p>
          <a:p>
            <a:pPr>
              <a:lnSpc>
                <a:spcPct val="150000"/>
              </a:lnSpc>
              <a:buClr>
                <a:srgbClr val="AD253C"/>
              </a:buClr>
              <a:buFontTx/>
              <a:buChar char="•"/>
            </a:pPr>
            <a:r>
              <a:rPr lang="en-US" altLang="en-US" dirty="0"/>
              <a:t>Buying power (overspending).</a:t>
            </a:r>
          </a:p>
          <a:p>
            <a:pPr>
              <a:lnSpc>
                <a:spcPct val="150000"/>
              </a:lnSpc>
              <a:buClr>
                <a:srgbClr val="AD253C"/>
              </a:buClr>
              <a:buFontTx/>
              <a:buChar char="•"/>
            </a:pPr>
            <a:r>
              <a:rPr lang="en-US" altLang="en-US" dirty="0"/>
              <a:t>Other charges (shipping).</a:t>
            </a:r>
          </a:p>
          <a:p>
            <a:pPr>
              <a:lnSpc>
                <a:spcPct val="150000"/>
              </a:lnSpc>
              <a:buClr>
                <a:srgbClr val="AD253C"/>
              </a:buClr>
              <a:buFontTx/>
              <a:buChar char="•"/>
            </a:pPr>
            <a:r>
              <a:rPr lang="en-US" altLang="en-US" dirty="0"/>
              <a:t>Immediacy (waiting for product).</a:t>
            </a:r>
          </a:p>
          <a:p>
            <a:pPr>
              <a:lnSpc>
                <a:spcPct val="150000"/>
              </a:lnSpc>
              <a:buClr>
                <a:srgbClr val="AD253C"/>
              </a:buClr>
              <a:buFontTx/>
              <a:buChar char="•"/>
            </a:pPr>
            <a:r>
              <a:rPr lang="en-US" altLang="en-US" dirty="0"/>
              <a:t>Relying on observation (not being able to see products directly).</a:t>
            </a:r>
          </a:p>
        </p:txBody>
      </p:sp>
      <p:sp>
        <p:nvSpPr>
          <p:cNvPr id="4" name="Date Placeholder 3">
            <a:extLst>
              <a:ext uri="{FF2B5EF4-FFF2-40B4-BE49-F238E27FC236}">
                <a16:creationId xmlns:a16="http://schemas.microsoft.com/office/drawing/2014/main" id="{887B78A1-4C67-4445-9564-60BFB882E87C}"/>
              </a:ext>
            </a:extLst>
          </p:cNvPr>
          <p:cNvSpPr>
            <a:spLocks noGrp="1"/>
          </p:cNvSpPr>
          <p:nvPr>
            <p:ph type="dt" sz="half" idx="10"/>
          </p:nvPr>
        </p:nvSpPr>
        <p:spPr/>
        <p:txBody>
          <a:bodyPr/>
          <a:lstStyle/>
          <a:p>
            <a:r>
              <a:rPr lang="ar-SY"/>
              <a:t>Lecture 1 Introduction to the World of Computers</a:t>
            </a:r>
            <a:endParaRPr lang="en-US" dirty="0"/>
          </a:p>
        </p:txBody>
      </p:sp>
      <p:sp>
        <p:nvSpPr>
          <p:cNvPr id="5" name="Footer Placeholder 4">
            <a:extLst>
              <a:ext uri="{FF2B5EF4-FFF2-40B4-BE49-F238E27FC236}">
                <a16:creationId xmlns:a16="http://schemas.microsoft.com/office/drawing/2014/main" id="{C4823A21-B4F3-42C5-A5FB-D75CD1D0D77A}"/>
              </a:ext>
            </a:extLst>
          </p:cNvPr>
          <p:cNvSpPr>
            <a:spLocks noGrp="1"/>
          </p:cNvSpPr>
          <p:nvPr>
            <p:ph type="ftr" sz="quarter" idx="11"/>
          </p:nvPr>
        </p:nvSpPr>
        <p:spPr/>
        <p:txBody>
          <a:bodyPr/>
          <a:lstStyle/>
          <a:p>
            <a:endParaRPr lang="en-US" dirty="0">
              <a:solidFill>
                <a:schemeClr val="bg1"/>
              </a:solidFill>
            </a:endParaRPr>
          </a:p>
        </p:txBody>
      </p:sp>
      <p:sp>
        <p:nvSpPr>
          <p:cNvPr id="6" name="Slide Number Placeholder 5">
            <a:extLst>
              <a:ext uri="{FF2B5EF4-FFF2-40B4-BE49-F238E27FC236}">
                <a16:creationId xmlns:a16="http://schemas.microsoft.com/office/drawing/2014/main" id="{ACFE3596-99C6-4837-BFD5-DEE56E502F94}"/>
              </a:ext>
            </a:extLst>
          </p:cNvPr>
          <p:cNvSpPr>
            <a:spLocks noGrp="1"/>
          </p:cNvSpPr>
          <p:nvPr>
            <p:ph type="sldNum" sz="quarter" idx="12"/>
          </p:nvPr>
        </p:nvSpPr>
        <p:spPr/>
        <p:txBody>
          <a:bodyPr/>
          <a:lstStyle/>
          <a:p>
            <a:pPr algn="ctr"/>
            <a:r>
              <a:rPr lang="en-US"/>
              <a:t>IT111 Introduction to Information Technology </a:t>
            </a:r>
            <a:endParaRPr lang="en-US" dirty="0"/>
          </a:p>
        </p:txBody>
      </p:sp>
    </p:spTree>
    <p:extLst>
      <p:ext uri="{BB962C8B-B14F-4D97-AF65-F5344CB8AC3E}">
        <p14:creationId xmlns:p14="http://schemas.microsoft.com/office/powerpoint/2010/main" val="3172650341"/>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Review </a:t>
            </a:r>
          </a:p>
        </p:txBody>
      </p:sp>
      <p:sp>
        <p:nvSpPr>
          <p:cNvPr id="3" name="Content Placeholder 2"/>
          <p:cNvSpPr>
            <a:spLocks noGrp="1"/>
          </p:cNvSpPr>
          <p:nvPr>
            <p:ph idx="1"/>
          </p:nvPr>
        </p:nvSpPr>
        <p:spPr>
          <a:xfrm>
            <a:off x="470647" y="1385455"/>
            <a:ext cx="7131339" cy="4348163"/>
          </a:xfrm>
        </p:spPr>
        <p:txBody>
          <a:bodyPr>
            <a:normAutofit fontScale="92500" lnSpcReduction="10000"/>
          </a:bodyPr>
          <a:lstStyle/>
          <a:p>
            <a:r>
              <a:rPr lang="en-US" b="1" dirty="0"/>
              <a:t>Applications: </a:t>
            </a:r>
            <a:r>
              <a:rPr lang="en-US" dirty="0"/>
              <a:t>Any program you run on your computer.</a:t>
            </a:r>
          </a:p>
          <a:p>
            <a:r>
              <a:rPr lang="en-US" dirty="0"/>
              <a:t>Programs are comprised of millions of instructions.</a:t>
            </a:r>
          </a:p>
          <a:p>
            <a:r>
              <a:rPr lang="en-US" b="1" dirty="0"/>
              <a:t>The Operating System: </a:t>
            </a:r>
            <a:r>
              <a:rPr lang="en-US" dirty="0"/>
              <a:t>Starts running when the computer boots up. Manager/supervisor Can run multiple programs at once .</a:t>
            </a:r>
          </a:p>
          <a:p>
            <a:endParaRPr lang="en-US" dirty="0"/>
          </a:p>
        </p:txBody>
      </p:sp>
      <p:pic>
        <p:nvPicPr>
          <p:cNvPr id="5" name="Picture 2" descr="Abstraction"/>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7969539" y="1690688"/>
            <a:ext cx="3057525" cy="4371975"/>
          </a:xfrm>
          <a:prstGeom prst="rect">
            <a:avLst/>
          </a:prstGeom>
          <a:noFill/>
          <a:extLst>
            <a:ext uri="{909E8E84-426E-40DD-AFC4-6F175D3DCCD1}">
              <a14:hiddenFill xmlns:a14="http://schemas.microsoft.com/office/drawing/2010/main">
                <a:solidFill>
                  <a:srgbClr val="FFFFFF"/>
                </a:solidFill>
              </a14:hiddenFill>
            </a:ext>
          </a:extLst>
        </p:spPr>
      </p:pic>
      <p:sp>
        <p:nvSpPr>
          <p:cNvPr id="4" name="Date Placeholder 3">
            <a:extLst>
              <a:ext uri="{FF2B5EF4-FFF2-40B4-BE49-F238E27FC236}">
                <a16:creationId xmlns:a16="http://schemas.microsoft.com/office/drawing/2014/main" id="{72B24486-8938-47E4-B3C0-8A760738F1FB}"/>
              </a:ext>
            </a:extLst>
          </p:cNvPr>
          <p:cNvSpPr>
            <a:spLocks noGrp="1"/>
          </p:cNvSpPr>
          <p:nvPr>
            <p:ph type="dt" sz="half" idx="10"/>
          </p:nvPr>
        </p:nvSpPr>
        <p:spPr/>
        <p:txBody>
          <a:bodyPr/>
          <a:lstStyle/>
          <a:p>
            <a:r>
              <a:rPr lang="ar-SY"/>
              <a:t>Lecture 1 Introduction to the World of Computers</a:t>
            </a:r>
            <a:endParaRPr lang="en-US" dirty="0"/>
          </a:p>
        </p:txBody>
      </p:sp>
      <p:sp>
        <p:nvSpPr>
          <p:cNvPr id="6" name="Footer Placeholder 5">
            <a:extLst>
              <a:ext uri="{FF2B5EF4-FFF2-40B4-BE49-F238E27FC236}">
                <a16:creationId xmlns:a16="http://schemas.microsoft.com/office/drawing/2014/main" id="{A88380C0-35FC-445E-B576-47D0DA269561}"/>
              </a:ext>
            </a:extLst>
          </p:cNvPr>
          <p:cNvSpPr>
            <a:spLocks noGrp="1"/>
          </p:cNvSpPr>
          <p:nvPr>
            <p:ph type="ftr" sz="quarter" idx="11"/>
          </p:nvPr>
        </p:nvSpPr>
        <p:spPr/>
        <p:txBody>
          <a:bodyPr/>
          <a:lstStyle/>
          <a:p>
            <a:endParaRPr lang="en-US" dirty="0">
              <a:solidFill>
                <a:schemeClr val="bg1"/>
              </a:solidFill>
            </a:endParaRPr>
          </a:p>
        </p:txBody>
      </p:sp>
      <p:sp>
        <p:nvSpPr>
          <p:cNvPr id="7" name="Slide Number Placeholder 6">
            <a:extLst>
              <a:ext uri="{FF2B5EF4-FFF2-40B4-BE49-F238E27FC236}">
                <a16:creationId xmlns:a16="http://schemas.microsoft.com/office/drawing/2014/main" id="{0E26554A-24CB-4906-90C1-49848F5684E5}"/>
              </a:ext>
            </a:extLst>
          </p:cNvPr>
          <p:cNvSpPr>
            <a:spLocks noGrp="1"/>
          </p:cNvSpPr>
          <p:nvPr>
            <p:ph type="sldNum" sz="quarter" idx="12"/>
          </p:nvPr>
        </p:nvSpPr>
        <p:spPr/>
        <p:txBody>
          <a:bodyPr/>
          <a:lstStyle/>
          <a:p>
            <a:pPr algn="ctr"/>
            <a:r>
              <a:rPr lang="en-US"/>
              <a:t>IT111 Introduction to Information Technology </a:t>
            </a:r>
            <a:endParaRPr lang="en-US" dirty="0"/>
          </a:p>
        </p:txBody>
      </p:sp>
    </p:spTree>
    <p:extLst>
      <p:ext uri="{BB962C8B-B14F-4D97-AF65-F5344CB8AC3E}">
        <p14:creationId xmlns:p14="http://schemas.microsoft.com/office/powerpoint/2010/main" val="1159230679"/>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Review: History </a:t>
            </a:r>
          </a:p>
        </p:txBody>
      </p:sp>
      <p:sp>
        <p:nvSpPr>
          <p:cNvPr id="3" name="Content Placeholder 2"/>
          <p:cNvSpPr>
            <a:spLocks noGrp="1"/>
          </p:cNvSpPr>
          <p:nvPr>
            <p:ph idx="1"/>
          </p:nvPr>
        </p:nvSpPr>
        <p:spPr>
          <a:xfrm>
            <a:off x="838200" y="1828800"/>
            <a:ext cx="10619509" cy="4348163"/>
          </a:xfrm>
        </p:spPr>
        <p:txBody>
          <a:bodyPr/>
          <a:lstStyle/>
          <a:p>
            <a:r>
              <a:rPr lang="en-US" dirty="0"/>
              <a:t>History</a:t>
            </a:r>
          </a:p>
          <a:p>
            <a:endParaRPr lang="en-US" dirty="0"/>
          </a:p>
        </p:txBody>
      </p:sp>
      <p:graphicFrame>
        <p:nvGraphicFramePr>
          <p:cNvPr id="4" name="Table 3"/>
          <p:cNvGraphicFramePr>
            <a:graphicFrameLocks noGrp="1"/>
          </p:cNvGraphicFramePr>
          <p:nvPr>
            <p:extLst>
              <p:ext uri="{D42A27DB-BD31-4B8C-83A1-F6EECF244321}">
                <p14:modId xmlns:p14="http://schemas.microsoft.com/office/powerpoint/2010/main" val="2839602799"/>
              </p:ext>
            </p:extLst>
          </p:nvPr>
        </p:nvGraphicFramePr>
        <p:xfrm>
          <a:off x="694944" y="2572511"/>
          <a:ext cx="10399776" cy="3490898"/>
        </p:xfrm>
        <a:graphic>
          <a:graphicData uri="http://schemas.openxmlformats.org/drawingml/2006/table">
            <a:tbl>
              <a:tblPr firstRow="1" bandRow="1">
                <a:tableStyleId>{5C22544A-7EE6-4342-B048-85BDC9FD1C3A}</a:tableStyleId>
              </a:tblPr>
              <a:tblGrid>
                <a:gridCol w="2048256">
                  <a:extLst>
                    <a:ext uri="{9D8B030D-6E8A-4147-A177-3AD203B41FA5}">
                      <a16:colId xmlns:a16="http://schemas.microsoft.com/office/drawing/2014/main" val="1228786330"/>
                    </a:ext>
                  </a:extLst>
                </a:gridCol>
                <a:gridCol w="3151632">
                  <a:extLst>
                    <a:ext uri="{9D8B030D-6E8A-4147-A177-3AD203B41FA5}">
                      <a16:colId xmlns:a16="http://schemas.microsoft.com/office/drawing/2014/main" val="2975917232"/>
                    </a:ext>
                  </a:extLst>
                </a:gridCol>
                <a:gridCol w="2212848">
                  <a:extLst>
                    <a:ext uri="{9D8B030D-6E8A-4147-A177-3AD203B41FA5}">
                      <a16:colId xmlns:a16="http://schemas.microsoft.com/office/drawing/2014/main" val="2640229578"/>
                    </a:ext>
                  </a:extLst>
                </a:gridCol>
                <a:gridCol w="2987040">
                  <a:extLst>
                    <a:ext uri="{9D8B030D-6E8A-4147-A177-3AD203B41FA5}">
                      <a16:colId xmlns:a16="http://schemas.microsoft.com/office/drawing/2014/main" val="2310607771"/>
                    </a:ext>
                  </a:extLst>
                </a:gridCol>
              </a:tblGrid>
              <a:tr h="325200">
                <a:tc>
                  <a:txBody>
                    <a:bodyPr/>
                    <a:lstStyle/>
                    <a:p>
                      <a:pPr algn="ctr"/>
                      <a:r>
                        <a:rPr lang="en-US" sz="1800" b="1" dirty="0">
                          <a:latin typeface="Times New Roman" panose="02020603050405020304" pitchFamily="18" charset="0"/>
                          <a:cs typeface="Times New Roman" panose="02020603050405020304" pitchFamily="18" charset="0"/>
                        </a:rPr>
                        <a:t>Date</a:t>
                      </a:r>
                    </a:p>
                  </a:txBody>
                  <a:tcPr/>
                </a:tc>
                <a:tc>
                  <a:txBody>
                    <a:bodyPr/>
                    <a:lstStyle/>
                    <a:p>
                      <a:pPr algn="ctr"/>
                      <a:r>
                        <a:rPr lang="en-US" sz="1800" b="1" dirty="0">
                          <a:latin typeface="Times New Roman" panose="02020603050405020304" pitchFamily="18" charset="0"/>
                          <a:cs typeface="Times New Roman" panose="02020603050405020304" pitchFamily="18" charset="0"/>
                        </a:rPr>
                        <a:t>event</a:t>
                      </a:r>
                    </a:p>
                  </a:txBody>
                  <a:tcPr/>
                </a:tc>
                <a:tc>
                  <a:txBody>
                    <a:bodyPr/>
                    <a:lstStyle/>
                    <a:p>
                      <a:pPr algn="ctr"/>
                      <a:r>
                        <a:rPr lang="en-US" sz="1800" b="1" dirty="0">
                          <a:latin typeface="Times New Roman" panose="02020603050405020304" pitchFamily="18" charset="0"/>
                          <a:cs typeface="Times New Roman" panose="02020603050405020304" pitchFamily="18" charset="0"/>
                        </a:rPr>
                        <a:t>Date</a:t>
                      </a:r>
                    </a:p>
                  </a:txBody>
                  <a:tcPr/>
                </a:tc>
                <a:tc>
                  <a:txBody>
                    <a:bodyPr/>
                    <a:lstStyle/>
                    <a:p>
                      <a:pPr algn="ctr"/>
                      <a:r>
                        <a:rPr lang="en-US" sz="1800" b="1" dirty="0">
                          <a:latin typeface="Times New Roman" panose="02020603050405020304" pitchFamily="18" charset="0"/>
                          <a:cs typeface="Times New Roman" panose="02020603050405020304" pitchFamily="18" charset="0"/>
                        </a:rPr>
                        <a:t>event</a:t>
                      </a:r>
                    </a:p>
                  </a:txBody>
                  <a:tcPr/>
                </a:tc>
                <a:extLst>
                  <a:ext uri="{0D108BD9-81ED-4DB2-BD59-A6C34878D82A}">
                    <a16:rowId xmlns:a16="http://schemas.microsoft.com/office/drawing/2014/main" val="1216494145"/>
                  </a:ext>
                </a:extLst>
              </a:tr>
              <a:tr h="588753">
                <a:tc>
                  <a:txBody>
                    <a:bodyPr/>
                    <a:lstStyle/>
                    <a:p>
                      <a:pPr algn="ctr"/>
                      <a:r>
                        <a:rPr lang="en-US" sz="1800" b="1" dirty="0">
                          <a:latin typeface="Times New Roman" panose="02020603050405020304" pitchFamily="18" charset="0"/>
                          <a:cs typeface="Times New Roman" panose="02020603050405020304" pitchFamily="18" charset="0"/>
                        </a:rPr>
                        <a:t>1985</a:t>
                      </a:r>
                    </a:p>
                  </a:txBody>
                  <a:tcPr/>
                </a:tc>
                <a:tc>
                  <a:txBody>
                    <a:bodyPr/>
                    <a:lstStyle/>
                    <a:p>
                      <a:pPr algn="ctr"/>
                      <a:r>
                        <a:rPr lang="en-US" sz="1800" b="1" dirty="0">
                          <a:latin typeface="Times New Roman" panose="02020603050405020304" pitchFamily="18" charset="0"/>
                          <a:cs typeface="Times New Roman" panose="02020603050405020304" pitchFamily="18" charset="0"/>
                        </a:rPr>
                        <a:t>First Dot-com </a:t>
                      </a:r>
                    </a:p>
                  </a:txBody>
                  <a:tcPr/>
                </a:tc>
                <a:tc>
                  <a:txBody>
                    <a:bodyPr/>
                    <a:lstStyle/>
                    <a:p>
                      <a:pPr algn="ctr"/>
                      <a:r>
                        <a:rPr lang="en-US" sz="1800" b="1" dirty="0">
                          <a:latin typeface="Times New Roman" panose="02020603050405020304" pitchFamily="18" charset="0"/>
                          <a:cs typeface="Times New Roman" panose="02020603050405020304" pitchFamily="18" charset="0"/>
                        </a:rPr>
                        <a:t>2009</a:t>
                      </a:r>
                    </a:p>
                  </a:txBody>
                  <a:tcPr/>
                </a:tc>
                <a:tc>
                  <a:txBody>
                    <a:bodyPr/>
                    <a:lstStyle/>
                    <a:p>
                      <a:pPr algn="ctr"/>
                      <a:r>
                        <a:rPr lang="en-US" sz="1800" b="1" dirty="0">
                          <a:latin typeface="Times New Roman" panose="02020603050405020304" pitchFamily="18" charset="0"/>
                          <a:cs typeface="Times New Roman" panose="02020603050405020304" pitchFamily="18" charset="0"/>
                        </a:rPr>
                        <a:t>Windows 7</a:t>
                      </a:r>
                    </a:p>
                  </a:txBody>
                  <a:tcPr/>
                </a:tc>
                <a:extLst>
                  <a:ext uri="{0D108BD9-81ED-4DB2-BD59-A6C34878D82A}">
                    <a16:rowId xmlns:a16="http://schemas.microsoft.com/office/drawing/2014/main" val="398385566"/>
                  </a:ext>
                </a:extLst>
              </a:tr>
              <a:tr h="639915">
                <a:tc>
                  <a:txBody>
                    <a:bodyPr/>
                    <a:lstStyle/>
                    <a:p>
                      <a:pPr algn="ctr"/>
                      <a:r>
                        <a:rPr lang="en-US" sz="1800" b="1" dirty="0">
                          <a:latin typeface="Times New Roman" panose="02020603050405020304" pitchFamily="18" charset="0"/>
                          <a:cs typeface="Times New Roman" panose="02020603050405020304" pitchFamily="18" charset="0"/>
                        </a:rPr>
                        <a:t>1996</a:t>
                      </a:r>
                    </a:p>
                  </a:txBody>
                  <a:tcPr/>
                </a:tc>
                <a:tc>
                  <a:txBody>
                    <a:bodyPr/>
                    <a:lstStyle/>
                    <a:p>
                      <a:pPr algn="ctr"/>
                      <a:r>
                        <a:rPr lang="en-US" sz="1800" b="1" dirty="0">
                          <a:latin typeface="Times New Roman" panose="02020603050405020304" pitchFamily="18" charset="0"/>
                          <a:cs typeface="Times New Roman" panose="02020603050405020304" pitchFamily="18" charset="0"/>
                        </a:rPr>
                        <a:t>Google</a:t>
                      </a:r>
                    </a:p>
                  </a:txBody>
                  <a:tcPr/>
                </a:tc>
                <a:tc>
                  <a:txBody>
                    <a:bodyPr/>
                    <a:lstStyle/>
                    <a:p>
                      <a:pPr algn="ctr"/>
                      <a:r>
                        <a:rPr lang="en-US" sz="1800" b="1" dirty="0">
                          <a:latin typeface="Times New Roman" panose="02020603050405020304" pitchFamily="18" charset="0"/>
                          <a:cs typeface="Times New Roman" panose="02020603050405020304" pitchFamily="18" charset="0"/>
                        </a:rPr>
                        <a:t>2010</a:t>
                      </a:r>
                    </a:p>
                  </a:txBody>
                  <a:tcPr/>
                </a:tc>
                <a:tc>
                  <a:txBody>
                    <a:bodyPr/>
                    <a:lstStyle/>
                    <a:p>
                      <a:pPr algn="ctr"/>
                      <a:r>
                        <a:rPr lang="en-US" sz="1800" b="1" dirty="0">
                          <a:latin typeface="Times New Roman" panose="02020603050405020304" pitchFamily="18" charset="0"/>
                          <a:cs typeface="Times New Roman" panose="02020603050405020304" pitchFamily="18" charset="0"/>
                        </a:rPr>
                        <a:t>iPad</a:t>
                      </a:r>
                    </a:p>
                  </a:txBody>
                  <a:tcPr/>
                </a:tc>
                <a:extLst>
                  <a:ext uri="{0D108BD9-81ED-4DB2-BD59-A6C34878D82A}">
                    <a16:rowId xmlns:a16="http://schemas.microsoft.com/office/drawing/2014/main" val="1515456206"/>
                  </a:ext>
                </a:extLst>
              </a:tr>
              <a:tr h="569100">
                <a:tc>
                  <a:txBody>
                    <a:bodyPr/>
                    <a:lstStyle/>
                    <a:p>
                      <a:pPr algn="ctr"/>
                      <a:r>
                        <a:rPr lang="en-US" sz="1800" b="1" dirty="0">
                          <a:latin typeface="Times New Roman" panose="02020603050405020304" pitchFamily="18" charset="0"/>
                          <a:cs typeface="Times New Roman" panose="02020603050405020304" pitchFamily="18" charset="0"/>
                        </a:rPr>
                        <a:t>1999</a:t>
                      </a:r>
                    </a:p>
                  </a:txBody>
                  <a:tcPr/>
                </a:tc>
                <a:tc>
                  <a:txBody>
                    <a:bodyPr/>
                    <a:lstStyle/>
                    <a:p>
                      <a:pPr algn="ctr"/>
                      <a:r>
                        <a:rPr lang="en-US" sz="1800" b="1" dirty="0">
                          <a:latin typeface="Times New Roman" panose="02020603050405020304" pitchFamily="18" charset="0"/>
                          <a:cs typeface="Times New Roman" panose="02020603050405020304" pitchFamily="18" charset="0"/>
                        </a:rPr>
                        <a:t>Wi-Fi</a:t>
                      </a:r>
                    </a:p>
                  </a:txBody>
                  <a:tcPr/>
                </a:tc>
                <a:tc>
                  <a:txBody>
                    <a:bodyPr/>
                    <a:lstStyle/>
                    <a:p>
                      <a:pPr algn="ctr"/>
                      <a:r>
                        <a:rPr lang="en-US" sz="1800" b="1" dirty="0">
                          <a:latin typeface="Times New Roman" panose="02020603050405020304" pitchFamily="18" charset="0"/>
                          <a:cs typeface="Times New Roman" panose="02020603050405020304" pitchFamily="18" charset="0"/>
                        </a:rPr>
                        <a:t>2012</a:t>
                      </a:r>
                    </a:p>
                  </a:txBody>
                  <a:tcPr/>
                </a:tc>
                <a:tc>
                  <a:txBody>
                    <a:bodyPr/>
                    <a:lstStyle/>
                    <a:p>
                      <a:pPr algn="ctr"/>
                      <a:r>
                        <a:rPr lang="en-US" sz="1800" b="1" dirty="0">
                          <a:latin typeface="Times New Roman" panose="02020603050405020304" pitchFamily="18" charset="0"/>
                          <a:cs typeface="Times New Roman" panose="02020603050405020304" pitchFamily="18" charset="0"/>
                        </a:rPr>
                        <a:t>1 billion users of</a:t>
                      </a:r>
                      <a:r>
                        <a:rPr lang="en-US" sz="1800" b="1" baseline="0" dirty="0">
                          <a:latin typeface="Times New Roman" panose="02020603050405020304" pitchFamily="18" charset="0"/>
                          <a:cs typeface="Times New Roman" panose="02020603050405020304" pitchFamily="18" charset="0"/>
                        </a:rPr>
                        <a:t> </a:t>
                      </a:r>
                      <a:r>
                        <a:rPr lang="en-US" sz="1800" b="1" dirty="0">
                          <a:latin typeface="Times New Roman" panose="02020603050405020304" pitchFamily="18" charset="0"/>
                          <a:cs typeface="Times New Roman" panose="02020603050405020304" pitchFamily="18" charset="0"/>
                        </a:rPr>
                        <a:t>Facebook</a:t>
                      </a:r>
                    </a:p>
                  </a:txBody>
                  <a:tcPr/>
                </a:tc>
                <a:extLst>
                  <a:ext uri="{0D108BD9-81ED-4DB2-BD59-A6C34878D82A}">
                    <a16:rowId xmlns:a16="http://schemas.microsoft.com/office/drawing/2014/main" val="1593300572"/>
                  </a:ext>
                </a:extLst>
              </a:tr>
              <a:tr h="663685">
                <a:tc>
                  <a:txBody>
                    <a:bodyPr/>
                    <a:lstStyle/>
                    <a:p>
                      <a:pPr algn="ctr"/>
                      <a:r>
                        <a:rPr lang="en-US" sz="1800" b="1" dirty="0">
                          <a:latin typeface="Times New Roman" panose="02020603050405020304" pitchFamily="18" charset="0"/>
                          <a:cs typeface="Times New Roman" panose="02020603050405020304" pitchFamily="18" charset="0"/>
                        </a:rPr>
                        <a:t>2004</a:t>
                      </a:r>
                    </a:p>
                  </a:txBody>
                  <a:tcPr/>
                </a:tc>
                <a:tc>
                  <a:txBody>
                    <a:bodyPr/>
                    <a:lstStyle/>
                    <a:p>
                      <a:pPr algn="ctr"/>
                      <a:r>
                        <a:rPr lang="en-US" sz="1800" b="1" dirty="0">
                          <a:latin typeface="Times New Roman" panose="02020603050405020304" pitchFamily="18" charset="0"/>
                          <a:cs typeface="Times New Roman" panose="02020603050405020304" pitchFamily="18" charset="0"/>
                        </a:rPr>
                        <a:t>Facebook - Firefox</a:t>
                      </a:r>
                    </a:p>
                  </a:txBody>
                  <a:tcPr/>
                </a:tc>
                <a:tc>
                  <a:txBody>
                    <a:bodyPr/>
                    <a:lstStyle/>
                    <a:p>
                      <a:pPr algn="ctr"/>
                      <a:r>
                        <a:rPr lang="en-US" b="1" dirty="0">
                          <a:latin typeface="Times New Roman" panose="02020603050405020304" pitchFamily="18" charset="0"/>
                          <a:cs typeface="Times New Roman" panose="02020603050405020304" pitchFamily="18" charset="0"/>
                        </a:rPr>
                        <a:t>2015</a:t>
                      </a:r>
                    </a:p>
                  </a:txBody>
                  <a:tcPr/>
                </a:tc>
                <a:tc>
                  <a:txBody>
                    <a:bodyPr/>
                    <a:lstStyle/>
                    <a:p>
                      <a:pPr algn="ctr"/>
                      <a:r>
                        <a:rPr lang="en-US" b="1" dirty="0">
                          <a:latin typeface="Times New Roman" panose="02020603050405020304" pitchFamily="18" charset="0"/>
                          <a:cs typeface="Times New Roman" panose="02020603050405020304" pitchFamily="18" charset="0"/>
                        </a:rPr>
                        <a:t>Apple Watch</a:t>
                      </a:r>
                    </a:p>
                  </a:txBody>
                  <a:tcPr/>
                </a:tc>
                <a:extLst>
                  <a:ext uri="{0D108BD9-81ED-4DB2-BD59-A6C34878D82A}">
                    <a16:rowId xmlns:a16="http://schemas.microsoft.com/office/drawing/2014/main" val="1896450878"/>
                  </a:ext>
                </a:extLst>
              </a:tr>
              <a:tr h="663685">
                <a:tc>
                  <a:txBody>
                    <a:bodyPr/>
                    <a:lstStyle/>
                    <a:p>
                      <a:pPr algn="ctr"/>
                      <a:r>
                        <a:rPr lang="en-US" sz="1800" b="1" dirty="0">
                          <a:latin typeface="Times New Roman" panose="02020603050405020304" pitchFamily="18" charset="0"/>
                          <a:cs typeface="Times New Roman" panose="02020603050405020304" pitchFamily="18" charset="0"/>
                        </a:rPr>
                        <a:t>2005</a:t>
                      </a:r>
                    </a:p>
                  </a:txBody>
                  <a:tcPr/>
                </a:tc>
                <a:tc>
                  <a:txBody>
                    <a:bodyPr/>
                    <a:lstStyle/>
                    <a:p>
                      <a:pPr algn="ctr"/>
                      <a:r>
                        <a:rPr lang="en-US" sz="1800" b="1" dirty="0">
                          <a:latin typeface="Times New Roman" panose="02020603050405020304" pitchFamily="18" charset="0"/>
                          <a:cs typeface="Times New Roman" panose="02020603050405020304" pitchFamily="18" charset="0"/>
                        </a:rPr>
                        <a:t>YouTube - Android</a:t>
                      </a:r>
                    </a:p>
                  </a:txBody>
                  <a:tcPr/>
                </a:tc>
                <a:tc>
                  <a:txBody>
                    <a:bodyPr/>
                    <a:lstStyle/>
                    <a:p>
                      <a:pPr algn="ctr"/>
                      <a:r>
                        <a:rPr lang="en-US" sz="1800" b="1" dirty="0">
                          <a:latin typeface="Times New Roman" panose="02020603050405020304" pitchFamily="18" charset="0"/>
                          <a:cs typeface="Times New Roman" panose="02020603050405020304" pitchFamily="18" charset="0"/>
                        </a:rPr>
                        <a:t>2016</a:t>
                      </a:r>
                    </a:p>
                  </a:txBody>
                  <a:tcPr/>
                </a:tc>
                <a:tc>
                  <a:txBody>
                    <a:bodyPr/>
                    <a:lstStyle/>
                    <a:p>
                      <a:pPr algn="ctr"/>
                      <a:r>
                        <a:rPr lang="en-US" sz="1800" b="1" dirty="0">
                          <a:latin typeface="Times New Roman" panose="02020603050405020304" pitchFamily="18" charset="0"/>
                          <a:cs typeface="Times New Roman" panose="02020603050405020304" pitchFamily="18" charset="0"/>
                        </a:rPr>
                        <a:t>Quantum Computer</a:t>
                      </a:r>
                    </a:p>
                  </a:txBody>
                  <a:tcPr/>
                </a:tc>
                <a:extLst>
                  <a:ext uri="{0D108BD9-81ED-4DB2-BD59-A6C34878D82A}">
                    <a16:rowId xmlns:a16="http://schemas.microsoft.com/office/drawing/2014/main" val="1156222198"/>
                  </a:ext>
                </a:extLst>
              </a:tr>
            </a:tbl>
          </a:graphicData>
        </a:graphic>
      </p:graphicFrame>
      <p:sp>
        <p:nvSpPr>
          <p:cNvPr id="5" name="Date Placeholder 4">
            <a:extLst>
              <a:ext uri="{FF2B5EF4-FFF2-40B4-BE49-F238E27FC236}">
                <a16:creationId xmlns:a16="http://schemas.microsoft.com/office/drawing/2014/main" id="{A40DB729-0A44-457D-8B9D-435350E91B82}"/>
              </a:ext>
            </a:extLst>
          </p:cNvPr>
          <p:cNvSpPr>
            <a:spLocks noGrp="1"/>
          </p:cNvSpPr>
          <p:nvPr>
            <p:ph type="dt" sz="half" idx="10"/>
          </p:nvPr>
        </p:nvSpPr>
        <p:spPr/>
        <p:txBody>
          <a:bodyPr/>
          <a:lstStyle/>
          <a:p>
            <a:r>
              <a:rPr lang="ar-SY"/>
              <a:t>Lecture 1 Introduction to the World of Computers</a:t>
            </a:r>
            <a:endParaRPr lang="en-US" dirty="0"/>
          </a:p>
        </p:txBody>
      </p:sp>
      <p:sp>
        <p:nvSpPr>
          <p:cNvPr id="6" name="Footer Placeholder 5">
            <a:extLst>
              <a:ext uri="{FF2B5EF4-FFF2-40B4-BE49-F238E27FC236}">
                <a16:creationId xmlns:a16="http://schemas.microsoft.com/office/drawing/2014/main" id="{E6D3F3EE-F447-4398-B3D5-1F6B937C7137}"/>
              </a:ext>
            </a:extLst>
          </p:cNvPr>
          <p:cNvSpPr>
            <a:spLocks noGrp="1"/>
          </p:cNvSpPr>
          <p:nvPr>
            <p:ph type="ftr" sz="quarter" idx="11"/>
          </p:nvPr>
        </p:nvSpPr>
        <p:spPr/>
        <p:txBody>
          <a:bodyPr/>
          <a:lstStyle/>
          <a:p>
            <a:endParaRPr lang="en-US" dirty="0">
              <a:solidFill>
                <a:schemeClr val="bg1"/>
              </a:solidFill>
            </a:endParaRPr>
          </a:p>
        </p:txBody>
      </p:sp>
      <p:sp>
        <p:nvSpPr>
          <p:cNvPr id="7" name="Slide Number Placeholder 6">
            <a:extLst>
              <a:ext uri="{FF2B5EF4-FFF2-40B4-BE49-F238E27FC236}">
                <a16:creationId xmlns:a16="http://schemas.microsoft.com/office/drawing/2014/main" id="{B0E30CB1-C5C0-46C9-BD98-C770214CEBC1}"/>
              </a:ext>
            </a:extLst>
          </p:cNvPr>
          <p:cNvSpPr>
            <a:spLocks noGrp="1"/>
          </p:cNvSpPr>
          <p:nvPr>
            <p:ph type="sldNum" sz="quarter" idx="12"/>
          </p:nvPr>
        </p:nvSpPr>
        <p:spPr/>
        <p:txBody>
          <a:bodyPr/>
          <a:lstStyle/>
          <a:p>
            <a:pPr algn="ctr"/>
            <a:r>
              <a:rPr lang="en-US"/>
              <a:t>IT111 Introduction to Information Technology </a:t>
            </a:r>
            <a:endParaRPr lang="en-US" dirty="0"/>
          </a:p>
        </p:txBody>
      </p:sp>
    </p:spTree>
    <p:extLst>
      <p:ext uri="{BB962C8B-B14F-4D97-AF65-F5344CB8AC3E}">
        <p14:creationId xmlns:p14="http://schemas.microsoft.com/office/powerpoint/2010/main" val="97705973"/>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Review: Generations</a:t>
            </a:r>
          </a:p>
        </p:txBody>
      </p:sp>
      <p:sp>
        <p:nvSpPr>
          <p:cNvPr id="3" name="Content Placeholder 2"/>
          <p:cNvSpPr>
            <a:spLocks noGrp="1"/>
          </p:cNvSpPr>
          <p:nvPr>
            <p:ph idx="1"/>
          </p:nvPr>
        </p:nvSpPr>
        <p:spPr/>
        <p:txBody>
          <a:bodyPr>
            <a:normAutofit lnSpcReduction="10000"/>
          </a:bodyPr>
          <a:lstStyle/>
          <a:p>
            <a:r>
              <a:rPr lang="en-US" altLang="en-US" dirty="0"/>
              <a:t>Computers generations:</a:t>
            </a:r>
          </a:p>
          <a:p>
            <a:r>
              <a:rPr lang="en-US" altLang="en-US" dirty="0"/>
              <a:t>First: vacuum tubes.</a:t>
            </a:r>
          </a:p>
          <a:p>
            <a:r>
              <a:rPr lang="en-US" altLang="en-US" dirty="0"/>
              <a:t>Second: transistors.</a:t>
            </a:r>
          </a:p>
          <a:p>
            <a:r>
              <a:rPr lang="en-US" altLang="en-US" dirty="0"/>
              <a:t>Third: ICs, Keyboards and monitors.</a:t>
            </a:r>
          </a:p>
          <a:p>
            <a:r>
              <a:rPr lang="en-US" altLang="en-US" dirty="0"/>
              <a:t>Fourth: microprocessors, printers, mouse, magnetic disks, flash memory, and optical disks, wireless, Internet.</a:t>
            </a:r>
          </a:p>
          <a:p>
            <a:r>
              <a:rPr lang="en-US" altLang="en-US" dirty="0"/>
              <a:t>Fifth: AI, voice and touch, optical computers.</a:t>
            </a:r>
          </a:p>
          <a:p>
            <a:endParaRPr lang="en-US" altLang="en-US" dirty="0"/>
          </a:p>
          <a:p>
            <a:endParaRPr lang="en-US" dirty="0"/>
          </a:p>
        </p:txBody>
      </p:sp>
      <p:sp>
        <p:nvSpPr>
          <p:cNvPr id="4" name="Date Placeholder 3">
            <a:extLst>
              <a:ext uri="{FF2B5EF4-FFF2-40B4-BE49-F238E27FC236}">
                <a16:creationId xmlns:a16="http://schemas.microsoft.com/office/drawing/2014/main" id="{663A6AF5-D4B3-4E21-877C-466A1E8FB8C0}"/>
              </a:ext>
            </a:extLst>
          </p:cNvPr>
          <p:cNvSpPr>
            <a:spLocks noGrp="1"/>
          </p:cNvSpPr>
          <p:nvPr>
            <p:ph type="dt" sz="half" idx="10"/>
          </p:nvPr>
        </p:nvSpPr>
        <p:spPr/>
        <p:txBody>
          <a:bodyPr/>
          <a:lstStyle/>
          <a:p>
            <a:r>
              <a:rPr lang="ar-SY"/>
              <a:t>Lecture 1 Introduction to the World of Computers</a:t>
            </a:r>
            <a:endParaRPr lang="en-US" dirty="0"/>
          </a:p>
        </p:txBody>
      </p:sp>
      <p:sp>
        <p:nvSpPr>
          <p:cNvPr id="5" name="Footer Placeholder 4">
            <a:extLst>
              <a:ext uri="{FF2B5EF4-FFF2-40B4-BE49-F238E27FC236}">
                <a16:creationId xmlns:a16="http://schemas.microsoft.com/office/drawing/2014/main" id="{E601BB7C-08A8-47E4-844F-D3331F8A79F7}"/>
              </a:ext>
            </a:extLst>
          </p:cNvPr>
          <p:cNvSpPr>
            <a:spLocks noGrp="1"/>
          </p:cNvSpPr>
          <p:nvPr>
            <p:ph type="ftr" sz="quarter" idx="11"/>
          </p:nvPr>
        </p:nvSpPr>
        <p:spPr/>
        <p:txBody>
          <a:bodyPr/>
          <a:lstStyle/>
          <a:p>
            <a:endParaRPr lang="en-US" dirty="0">
              <a:solidFill>
                <a:schemeClr val="bg1"/>
              </a:solidFill>
            </a:endParaRPr>
          </a:p>
        </p:txBody>
      </p:sp>
      <p:sp>
        <p:nvSpPr>
          <p:cNvPr id="6" name="Slide Number Placeholder 5">
            <a:extLst>
              <a:ext uri="{FF2B5EF4-FFF2-40B4-BE49-F238E27FC236}">
                <a16:creationId xmlns:a16="http://schemas.microsoft.com/office/drawing/2014/main" id="{262E11AF-A464-4B8F-B337-457FD44DFF56}"/>
              </a:ext>
            </a:extLst>
          </p:cNvPr>
          <p:cNvSpPr>
            <a:spLocks noGrp="1"/>
          </p:cNvSpPr>
          <p:nvPr>
            <p:ph type="sldNum" sz="quarter" idx="12"/>
          </p:nvPr>
        </p:nvSpPr>
        <p:spPr/>
        <p:txBody>
          <a:bodyPr/>
          <a:lstStyle/>
          <a:p>
            <a:pPr algn="ctr"/>
            <a:r>
              <a:rPr lang="en-US"/>
              <a:t>IT111 Introduction to Information Technology </a:t>
            </a:r>
            <a:endParaRPr lang="en-US" dirty="0"/>
          </a:p>
        </p:txBody>
      </p:sp>
    </p:spTree>
    <p:extLst>
      <p:ext uri="{BB962C8B-B14F-4D97-AF65-F5344CB8AC3E}">
        <p14:creationId xmlns:p14="http://schemas.microsoft.com/office/powerpoint/2010/main" val="1729462758"/>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Review: </a:t>
            </a:r>
            <a:r>
              <a:rPr lang="en-ZA" altLang="en-US" dirty="0"/>
              <a:t>Von Neumann Architecture</a:t>
            </a:r>
            <a:endParaRPr lang="en-US" dirty="0"/>
          </a:p>
        </p:txBody>
      </p:sp>
      <p:sp>
        <p:nvSpPr>
          <p:cNvPr id="3" name="Content Placeholder 2"/>
          <p:cNvSpPr>
            <a:spLocks noGrp="1"/>
          </p:cNvSpPr>
          <p:nvPr>
            <p:ph idx="1"/>
          </p:nvPr>
        </p:nvSpPr>
        <p:spPr>
          <a:xfrm>
            <a:off x="464514" y="1828799"/>
            <a:ext cx="5036127" cy="4348163"/>
          </a:xfrm>
        </p:spPr>
        <p:txBody>
          <a:bodyPr/>
          <a:lstStyle/>
          <a:p>
            <a:r>
              <a:rPr lang="en-ZA" altLang="en-US" dirty="0"/>
              <a:t>Von Neumann Architecture</a:t>
            </a:r>
          </a:p>
          <a:p>
            <a:endParaRPr lang="en-US" dirty="0"/>
          </a:p>
        </p:txBody>
      </p:sp>
      <p:pic>
        <p:nvPicPr>
          <p:cNvPr id="4" name="Picture 5"/>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1157746" y="2612592"/>
            <a:ext cx="3649662" cy="3417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Content Placeholder 2"/>
          <p:cNvSpPr txBox="1">
            <a:spLocks/>
          </p:cNvSpPr>
          <p:nvPr/>
        </p:nvSpPr>
        <p:spPr>
          <a:xfrm>
            <a:off x="6851460" y="4544291"/>
            <a:ext cx="5036127" cy="163267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Times New Roman" panose="02020603050405020304" pitchFamily="18" charset="0"/>
                <a:ea typeface="+mn-ea"/>
                <a:cs typeface="Times New Roman" panose="02020603050405020304" pitchFamily="18"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Times New Roman" panose="02020603050405020304" pitchFamily="18" charset="0"/>
                <a:ea typeface="+mn-ea"/>
                <a:cs typeface="Times New Roman" panose="02020603050405020304" pitchFamily="18"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Times New Roman" panose="02020603050405020304" pitchFamily="18" charset="0"/>
                <a:ea typeface="+mn-ea"/>
                <a:cs typeface="Times New Roman" panose="02020603050405020304" pitchFamily="18"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ZA" altLang="en-US" dirty="0"/>
              <a:t>Most modern computers are Von Neumann machines.</a:t>
            </a:r>
            <a:endParaRPr lang="en-US" dirty="0"/>
          </a:p>
        </p:txBody>
      </p:sp>
      <p:sp>
        <p:nvSpPr>
          <p:cNvPr id="6" name="Date Placeholder 5">
            <a:extLst>
              <a:ext uri="{FF2B5EF4-FFF2-40B4-BE49-F238E27FC236}">
                <a16:creationId xmlns:a16="http://schemas.microsoft.com/office/drawing/2014/main" id="{6EE6BC12-79D1-401F-AC2B-02F2B5BC2222}"/>
              </a:ext>
            </a:extLst>
          </p:cNvPr>
          <p:cNvSpPr>
            <a:spLocks noGrp="1"/>
          </p:cNvSpPr>
          <p:nvPr>
            <p:ph type="dt" sz="half" idx="10"/>
          </p:nvPr>
        </p:nvSpPr>
        <p:spPr/>
        <p:txBody>
          <a:bodyPr/>
          <a:lstStyle/>
          <a:p>
            <a:r>
              <a:rPr lang="ar-SY"/>
              <a:t>Lecture 1 Introduction to the World of Computers</a:t>
            </a:r>
            <a:endParaRPr lang="en-US" dirty="0"/>
          </a:p>
        </p:txBody>
      </p:sp>
      <p:sp>
        <p:nvSpPr>
          <p:cNvPr id="7" name="Footer Placeholder 6">
            <a:extLst>
              <a:ext uri="{FF2B5EF4-FFF2-40B4-BE49-F238E27FC236}">
                <a16:creationId xmlns:a16="http://schemas.microsoft.com/office/drawing/2014/main" id="{73152BD1-B3DB-49A5-B8F7-EBEC2A659546}"/>
              </a:ext>
            </a:extLst>
          </p:cNvPr>
          <p:cNvSpPr>
            <a:spLocks noGrp="1"/>
          </p:cNvSpPr>
          <p:nvPr>
            <p:ph type="ftr" sz="quarter" idx="11"/>
          </p:nvPr>
        </p:nvSpPr>
        <p:spPr/>
        <p:txBody>
          <a:bodyPr/>
          <a:lstStyle/>
          <a:p>
            <a:endParaRPr lang="en-US" dirty="0">
              <a:solidFill>
                <a:schemeClr val="bg1"/>
              </a:solidFill>
            </a:endParaRPr>
          </a:p>
        </p:txBody>
      </p:sp>
      <p:sp>
        <p:nvSpPr>
          <p:cNvPr id="8" name="Slide Number Placeholder 7">
            <a:extLst>
              <a:ext uri="{FF2B5EF4-FFF2-40B4-BE49-F238E27FC236}">
                <a16:creationId xmlns:a16="http://schemas.microsoft.com/office/drawing/2014/main" id="{02F93205-237C-4B75-BA73-399DB68DCC0B}"/>
              </a:ext>
            </a:extLst>
          </p:cNvPr>
          <p:cNvSpPr>
            <a:spLocks noGrp="1"/>
          </p:cNvSpPr>
          <p:nvPr>
            <p:ph type="sldNum" sz="quarter" idx="12"/>
          </p:nvPr>
        </p:nvSpPr>
        <p:spPr/>
        <p:txBody>
          <a:bodyPr/>
          <a:lstStyle/>
          <a:p>
            <a:pPr algn="ctr"/>
            <a:r>
              <a:rPr lang="en-US"/>
              <a:t>IT111 Introduction to Information Technology </a:t>
            </a:r>
            <a:endParaRPr lang="en-US" dirty="0"/>
          </a:p>
        </p:txBody>
      </p:sp>
    </p:spTree>
    <p:extLst>
      <p:ext uri="{BB962C8B-B14F-4D97-AF65-F5344CB8AC3E}">
        <p14:creationId xmlns:p14="http://schemas.microsoft.com/office/powerpoint/2010/main" val="2788900088"/>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Review: Memory</a:t>
            </a:r>
          </a:p>
        </p:txBody>
      </p:sp>
      <p:sp>
        <p:nvSpPr>
          <p:cNvPr id="3" name="Content Placeholder 2"/>
          <p:cNvSpPr>
            <a:spLocks noGrp="1"/>
          </p:cNvSpPr>
          <p:nvPr>
            <p:ph idx="1"/>
          </p:nvPr>
        </p:nvSpPr>
        <p:spPr/>
        <p:txBody>
          <a:bodyPr/>
          <a:lstStyle/>
          <a:p>
            <a:r>
              <a:rPr lang="en-ZA" altLang="en-US" dirty="0"/>
              <a:t>Random Access Memory (RAM).</a:t>
            </a:r>
          </a:p>
          <a:p>
            <a:r>
              <a:rPr lang="en-ZA" altLang="en-US" dirty="0"/>
              <a:t>Read-Only Memory (ROM).</a:t>
            </a:r>
          </a:p>
          <a:p>
            <a:r>
              <a:rPr lang="en-ZA" altLang="en-US" dirty="0"/>
              <a:t>Hard drive.</a:t>
            </a:r>
            <a:endParaRPr lang="en-US" dirty="0"/>
          </a:p>
        </p:txBody>
      </p:sp>
      <p:sp>
        <p:nvSpPr>
          <p:cNvPr id="4" name="Date Placeholder 3">
            <a:extLst>
              <a:ext uri="{FF2B5EF4-FFF2-40B4-BE49-F238E27FC236}">
                <a16:creationId xmlns:a16="http://schemas.microsoft.com/office/drawing/2014/main" id="{A4689B9E-7BCB-486F-87E0-932C73E7BB08}"/>
              </a:ext>
            </a:extLst>
          </p:cNvPr>
          <p:cNvSpPr>
            <a:spLocks noGrp="1"/>
          </p:cNvSpPr>
          <p:nvPr>
            <p:ph type="dt" sz="half" idx="10"/>
          </p:nvPr>
        </p:nvSpPr>
        <p:spPr/>
        <p:txBody>
          <a:bodyPr/>
          <a:lstStyle/>
          <a:p>
            <a:r>
              <a:rPr lang="ar-SY"/>
              <a:t>Lecture 1 Introduction to the World of Computers</a:t>
            </a:r>
            <a:endParaRPr lang="en-US" dirty="0"/>
          </a:p>
        </p:txBody>
      </p:sp>
      <p:sp>
        <p:nvSpPr>
          <p:cNvPr id="5" name="Footer Placeholder 4">
            <a:extLst>
              <a:ext uri="{FF2B5EF4-FFF2-40B4-BE49-F238E27FC236}">
                <a16:creationId xmlns:a16="http://schemas.microsoft.com/office/drawing/2014/main" id="{00465F4E-2136-4A62-BDF9-175CA892F1E6}"/>
              </a:ext>
            </a:extLst>
          </p:cNvPr>
          <p:cNvSpPr>
            <a:spLocks noGrp="1"/>
          </p:cNvSpPr>
          <p:nvPr>
            <p:ph type="ftr" sz="quarter" idx="11"/>
          </p:nvPr>
        </p:nvSpPr>
        <p:spPr/>
        <p:txBody>
          <a:bodyPr/>
          <a:lstStyle/>
          <a:p>
            <a:endParaRPr lang="en-US" dirty="0">
              <a:solidFill>
                <a:schemeClr val="bg1"/>
              </a:solidFill>
            </a:endParaRPr>
          </a:p>
        </p:txBody>
      </p:sp>
      <p:sp>
        <p:nvSpPr>
          <p:cNvPr id="6" name="Slide Number Placeholder 5">
            <a:extLst>
              <a:ext uri="{FF2B5EF4-FFF2-40B4-BE49-F238E27FC236}">
                <a16:creationId xmlns:a16="http://schemas.microsoft.com/office/drawing/2014/main" id="{D72B7E49-63E5-41D8-8E05-3C9EAD0C4004}"/>
              </a:ext>
            </a:extLst>
          </p:cNvPr>
          <p:cNvSpPr>
            <a:spLocks noGrp="1"/>
          </p:cNvSpPr>
          <p:nvPr>
            <p:ph type="sldNum" sz="quarter" idx="12"/>
          </p:nvPr>
        </p:nvSpPr>
        <p:spPr/>
        <p:txBody>
          <a:bodyPr/>
          <a:lstStyle/>
          <a:p>
            <a:pPr algn="ctr"/>
            <a:r>
              <a:rPr lang="en-US"/>
              <a:t>IT111 Introduction to Information Technology </a:t>
            </a:r>
            <a:endParaRPr lang="en-US" dirty="0"/>
          </a:p>
        </p:txBody>
      </p:sp>
    </p:spTree>
    <p:extLst>
      <p:ext uri="{BB962C8B-B14F-4D97-AF65-F5344CB8AC3E}">
        <p14:creationId xmlns:p14="http://schemas.microsoft.com/office/powerpoint/2010/main" val="4106417106"/>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Review: Types of computers </a:t>
            </a:r>
          </a:p>
        </p:txBody>
      </p:sp>
      <p:sp>
        <p:nvSpPr>
          <p:cNvPr id="3" name="Content Placeholder 2"/>
          <p:cNvSpPr>
            <a:spLocks noGrp="1"/>
          </p:cNvSpPr>
          <p:nvPr>
            <p:ph idx="1"/>
          </p:nvPr>
        </p:nvSpPr>
        <p:spPr/>
        <p:txBody>
          <a:bodyPr>
            <a:normAutofit fontScale="92500" lnSpcReduction="20000"/>
          </a:bodyPr>
          <a:lstStyle/>
          <a:p>
            <a:pPr>
              <a:lnSpc>
                <a:spcPct val="150000"/>
              </a:lnSpc>
            </a:pPr>
            <a:r>
              <a:rPr lang="en-US" b="1" i="1" dirty="0"/>
              <a:t>Supercomputers</a:t>
            </a:r>
            <a:r>
              <a:rPr lang="en-US" dirty="0"/>
              <a:t>: (weather forecasting, designing aircraft).</a:t>
            </a:r>
          </a:p>
          <a:p>
            <a:pPr>
              <a:lnSpc>
                <a:spcPct val="150000"/>
              </a:lnSpc>
            </a:pPr>
            <a:r>
              <a:rPr lang="en-US" b="1" i="1" dirty="0"/>
              <a:t>Mainframes:</a:t>
            </a:r>
            <a:r>
              <a:rPr lang="en-US" dirty="0"/>
              <a:t> (banks, airlines, colleges).</a:t>
            </a:r>
          </a:p>
          <a:p>
            <a:pPr>
              <a:lnSpc>
                <a:spcPct val="150000"/>
              </a:lnSpc>
            </a:pPr>
            <a:r>
              <a:rPr lang="en-US" b="1" i="1" dirty="0"/>
              <a:t>Workstations</a:t>
            </a:r>
            <a:r>
              <a:rPr lang="en-US" dirty="0"/>
              <a:t>: </a:t>
            </a:r>
            <a:r>
              <a:rPr lang="en-US" altLang="en-US" dirty="0"/>
              <a:t>powerful personal computers (designing cars, drugs, movie special effects).</a:t>
            </a:r>
          </a:p>
          <a:p>
            <a:pPr>
              <a:lnSpc>
                <a:spcPct val="150000"/>
              </a:lnSpc>
            </a:pPr>
            <a:r>
              <a:rPr lang="en-US" b="1" i="1" dirty="0"/>
              <a:t>Microcomputers</a:t>
            </a:r>
            <a:r>
              <a:rPr lang="en-US" dirty="0"/>
              <a:t>: (</a:t>
            </a:r>
            <a:r>
              <a:rPr lang="en-US" altLang="en-US" dirty="0"/>
              <a:t>desktop, laptops, tablets, mobile).</a:t>
            </a:r>
          </a:p>
          <a:p>
            <a:pPr>
              <a:lnSpc>
                <a:spcPct val="150000"/>
              </a:lnSpc>
            </a:pPr>
            <a:r>
              <a:rPr lang="en-US" b="1" i="1" dirty="0"/>
              <a:t>Microcontrollers</a:t>
            </a:r>
            <a:r>
              <a:rPr lang="en-US" dirty="0"/>
              <a:t>: </a:t>
            </a:r>
            <a:r>
              <a:rPr lang="en-US" altLang="en-US" i="1" dirty="0"/>
              <a:t>embedded computers(</a:t>
            </a:r>
            <a:r>
              <a:rPr lang="en-US" altLang="en-US" dirty="0"/>
              <a:t>microwaves, air bag sensors, MP3 players, digital cameras, keyboards, car systems).</a:t>
            </a:r>
          </a:p>
          <a:p>
            <a:pPr>
              <a:lnSpc>
                <a:spcPct val="150000"/>
              </a:lnSpc>
            </a:pPr>
            <a:r>
              <a:rPr lang="en-US" b="1" i="1" dirty="0"/>
              <a:t>Servers</a:t>
            </a:r>
            <a:r>
              <a:rPr lang="en-US" dirty="0"/>
              <a:t>: central computer Hold data and programs for clients.</a:t>
            </a:r>
          </a:p>
        </p:txBody>
      </p:sp>
      <p:sp>
        <p:nvSpPr>
          <p:cNvPr id="4" name="Date Placeholder 3">
            <a:extLst>
              <a:ext uri="{FF2B5EF4-FFF2-40B4-BE49-F238E27FC236}">
                <a16:creationId xmlns:a16="http://schemas.microsoft.com/office/drawing/2014/main" id="{EE9030AD-4D6F-488E-BAF4-40C07734FC00}"/>
              </a:ext>
            </a:extLst>
          </p:cNvPr>
          <p:cNvSpPr>
            <a:spLocks noGrp="1"/>
          </p:cNvSpPr>
          <p:nvPr>
            <p:ph type="dt" sz="half" idx="10"/>
          </p:nvPr>
        </p:nvSpPr>
        <p:spPr/>
        <p:txBody>
          <a:bodyPr/>
          <a:lstStyle/>
          <a:p>
            <a:r>
              <a:rPr lang="ar-SY"/>
              <a:t>Lecture 1 Introduction to the World of Computers</a:t>
            </a:r>
            <a:endParaRPr lang="en-US" dirty="0"/>
          </a:p>
        </p:txBody>
      </p:sp>
      <p:sp>
        <p:nvSpPr>
          <p:cNvPr id="5" name="Footer Placeholder 4">
            <a:extLst>
              <a:ext uri="{FF2B5EF4-FFF2-40B4-BE49-F238E27FC236}">
                <a16:creationId xmlns:a16="http://schemas.microsoft.com/office/drawing/2014/main" id="{71D4F029-61AC-49BF-B549-BCE51FAA7AD9}"/>
              </a:ext>
            </a:extLst>
          </p:cNvPr>
          <p:cNvSpPr>
            <a:spLocks noGrp="1"/>
          </p:cNvSpPr>
          <p:nvPr>
            <p:ph type="ftr" sz="quarter" idx="11"/>
          </p:nvPr>
        </p:nvSpPr>
        <p:spPr/>
        <p:txBody>
          <a:bodyPr/>
          <a:lstStyle/>
          <a:p>
            <a:endParaRPr lang="en-US" dirty="0">
              <a:solidFill>
                <a:schemeClr val="bg1"/>
              </a:solidFill>
            </a:endParaRPr>
          </a:p>
        </p:txBody>
      </p:sp>
      <p:sp>
        <p:nvSpPr>
          <p:cNvPr id="6" name="Slide Number Placeholder 5">
            <a:extLst>
              <a:ext uri="{FF2B5EF4-FFF2-40B4-BE49-F238E27FC236}">
                <a16:creationId xmlns:a16="http://schemas.microsoft.com/office/drawing/2014/main" id="{250E8969-31D1-45CA-B7C6-A6AA0FBBCFB6}"/>
              </a:ext>
            </a:extLst>
          </p:cNvPr>
          <p:cNvSpPr>
            <a:spLocks noGrp="1"/>
          </p:cNvSpPr>
          <p:nvPr>
            <p:ph type="sldNum" sz="quarter" idx="12"/>
          </p:nvPr>
        </p:nvSpPr>
        <p:spPr/>
        <p:txBody>
          <a:bodyPr/>
          <a:lstStyle/>
          <a:p>
            <a:pPr algn="ctr"/>
            <a:r>
              <a:rPr lang="en-US"/>
              <a:t>IT111 Introduction to Information Technology </a:t>
            </a:r>
            <a:endParaRPr lang="en-US" dirty="0"/>
          </a:p>
        </p:txBody>
      </p:sp>
    </p:spTree>
    <p:extLst>
      <p:ext uri="{BB962C8B-B14F-4D97-AF65-F5344CB8AC3E}">
        <p14:creationId xmlns:p14="http://schemas.microsoft.com/office/powerpoint/2010/main" val="745712336"/>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Review: </a:t>
            </a:r>
            <a:r>
              <a:rPr lang="en-US" altLang="en-US" b="1" dirty="0"/>
              <a:t>E-commerce</a:t>
            </a:r>
            <a:r>
              <a:rPr lang="en-US" dirty="0"/>
              <a:t> </a:t>
            </a:r>
          </a:p>
        </p:txBody>
      </p:sp>
      <p:sp>
        <p:nvSpPr>
          <p:cNvPr id="3" name="Content Placeholder 2"/>
          <p:cNvSpPr>
            <a:spLocks noGrp="1"/>
          </p:cNvSpPr>
          <p:nvPr>
            <p:ph idx="1"/>
          </p:nvPr>
        </p:nvSpPr>
        <p:spPr/>
        <p:txBody>
          <a:bodyPr>
            <a:normAutofit/>
          </a:bodyPr>
          <a:lstStyle/>
          <a:p>
            <a:pPr algn="just">
              <a:lnSpc>
                <a:spcPct val="150000"/>
              </a:lnSpc>
            </a:pPr>
            <a:r>
              <a:rPr lang="en-US" altLang="en-US" b="1" i="1" dirty="0"/>
              <a:t>Virtual Business</a:t>
            </a:r>
            <a:r>
              <a:rPr lang="en-US" altLang="en-US" dirty="0"/>
              <a:t>: doing business online.</a:t>
            </a:r>
          </a:p>
          <a:p>
            <a:pPr algn="just">
              <a:lnSpc>
                <a:spcPct val="150000"/>
              </a:lnSpc>
            </a:pPr>
            <a:r>
              <a:rPr lang="en-US" altLang="en-US" b="1" i="1" dirty="0"/>
              <a:t>E-commerce</a:t>
            </a:r>
            <a:r>
              <a:rPr lang="en-US" altLang="en-US" dirty="0"/>
              <a:t> disadvantage: overspending – shipping – Immediacy- observation.</a:t>
            </a:r>
          </a:p>
          <a:p>
            <a:pPr algn="just">
              <a:lnSpc>
                <a:spcPct val="150000"/>
              </a:lnSpc>
            </a:pPr>
            <a:r>
              <a:rPr lang="af-ZA" altLang="en-US" b="1" i="1" dirty="0"/>
              <a:t>Data </a:t>
            </a:r>
            <a:r>
              <a:rPr lang="af-ZA" altLang="en-US" dirty="0"/>
              <a:t>is raw facts </a:t>
            </a:r>
            <a:r>
              <a:rPr lang="af-ZA" altLang="en-US" b="1" i="1" dirty="0"/>
              <a:t>Information</a:t>
            </a:r>
            <a:r>
              <a:rPr lang="af-ZA" altLang="en-US" dirty="0"/>
              <a:t> is menaningful data.</a:t>
            </a:r>
          </a:p>
        </p:txBody>
      </p:sp>
      <p:sp>
        <p:nvSpPr>
          <p:cNvPr id="4" name="Date Placeholder 3">
            <a:extLst>
              <a:ext uri="{FF2B5EF4-FFF2-40B4-BE49-F238E27FC236}">
                <a16:creationId xmlns:a16="http://schemas.microsoft.com/office/drawing/2014/main" id="{12DBF751-BEDF-4766-969F-9D06943B16EB}"/>
              </a:ext>
            </a:extLst>
          </p:cNvPr>
          <p:cNvSpPr>
            <a:spLocks noGrp="1"/>
          </p:cNvSpPr>
          <p:nvPr>
            <p:ph type="dt" sz="half" idx="10"/>
          </p:nvPr>
        </p:nvSpPr>
        <p:spPr/>
        <p:txBody>
          <a:bodyPr/>
          <a:lstStyle/>
          <a:p>
            <a:r>
              <a:rPr lang="ar-SY"/>
              <a:t>Lecture 1 Introduction to the World of Computers</a:t>
            </a:r>
            <a:endParaRPr lang="en-US" dirty="0"/>
          </a:p>
        </p:txBody>
      </p:sp>
      <p:sp>
        <p:nvSpPr>
          <p:cNvPr id="5" name="Footer Placeholder 4">
            <a:extLst>
              <a:ext uri="{FF2B5EF4-FFF2-40B4-BE49-F238E27FC236}">
                <a16:creationId xmlns:a16="http://schemas.microsoft.com/office/drawing/2014/main" id="{0D4C7EA2-14FB-4224-9D98-F3395155942E}"/>
              </a:ext>
            </a:extLst>
          </p:cNvPr>
          <p:cNvSpPr>
            <a:spLocks noGrp="1"/>
          </p:cNvSpPr>
          <p:nvPr>
            <p:ph type="ftr" sz="quarter" idx="11"/>
          </p:nvPr>
        </p:nvSpPr>
        <p:spPr/>
        <p:txBody>
          <a:bodyPr/>
          <a:lstStyle/>
          <a:p>
            <a:endParaRPr lang="en-US" dirty="0">
              <a:solidFill>
                <a:schemeClr val="bg1"/>
              </a:solidFill>
            </a:endParaRPr>
          </a:p>
        </p:txBody>
      </p:sp>
      <p:sp>
        <p:nvSpPr>
          <p:cNvPr id="6" name="Slide Number Placeholder 5">
            <a:extLst>
              <a:ext uri="{FF2B5EF4-FFF2-40B4-BE49-F238E27FC236}">
                <a16:creationId xmlns:a16="http://schemas.microsoft.com/office/drawing/2014/main" id="{319928ED-E413-4EB9-9591-B05BF46455B0}"/>
              </a:ext>
            </a:extLst>
          </p:cNvPr>
          <p:cNvSpPr>
            <a:spLocks noGrp="1"/>
          </p:cNvSpPr>
          <p:nvPr>
            <p:ph type="sldNum" sz="quarter" idx="12"/>
          </p:nvPr>
        </p:nvSpPr>
        <p:spPr/>
        <p:txBody>
          <a:bodyPr/>
          <a:lstStyle/>
          <a:p>
            <a:pPr algn="ctr"/>
            <a:r>
              <a:rPr lang="en-US"/>
              <a:t>IT111 Introduction to Information Technology </a:t>
            </a:r>
            <a:endParaRPr lang="en-US" dirty="0"/>
          </a:p>
        </p:txBody>
      </p:sp>
    </p:spTree>
    <p:extLst>
      <p:ext uri="{BB962C8B-B14F-4D97-AF65-F5344CB8AC3E}">
        <p14:creationId xmlns:p14="http://schemas.microsoft.com/office/powerpoint/2010/main" val="3848179057"/>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Reference</a:t>
            </a:r>
          </a:p>
        </p:txBody>
      </p:sp>
      <p:sp>
        <p:nvSpPr>
          <p:cNvPr id="3" name="Content Placeholder 2">
            <a:extLst>
              <a:ext uri="{FF2B5EF4-FFF2-40B4-BE49-F238E27FC236}">
                <a16:creationId xmlns:a16="http://schemas.microsoft.com/office/drawing/2014/main" id="{C1D8F222-C33A-4BD8-B0CC-5349F2015D67}"/>
              </a:ext>
            </a:extLst>
          </p:cNvPr>
          <p:cNvSpPr>
            <a:spLocks noGrp="1"/>
          </p:cNvSpPr>
          <p:nvPr>
            <p:ph idx="1"/>
          </p:nvPr>
        </p:nvSpPr>
        <p:spPr/>
        <p:txBody>
          <a:bodyPr/>
          <a:lstStyle/>
          <a:p>
            <a:endParaRPr lang="ar-SY"/>
          </a:p>
        </p:txBody>
      </p:sp>
      <p:pic>
        <p:nvPicPr>
          <p:cNvPr id="5" name="Picture 10" descr="Understanding Computers_ Today and Tomorrow, Comprehensive ( PDFDrive )">
            <a:extLst>
              <a:ext uri="{FF2B5EF4-FFF2-40B4-BE49-F238E27FC236}">
                <a16:creationId xmlns:a16="http://schemas.microsoft.com/office/drawing/2014/main" id="{D9352E68-BADB-4EA9-9832-E325835F7E60}"/>
              </a:ext>
            </a:extLst>
          </p:cNvPr>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4138603" y="1301858"/>
            <a:ext cx="3870854" cy="5029200"/>
          </a:xfrm>
          <a:prstGeom prst="rect">
            <a:avLst/>
          </a:prstGeom>
          <a:noFill/>
          <a:extLst>
            <a:ext uri="{909E8E84-426E-40DD-AFC4-6F175D3DCCD1}">
              <a14:hiddenFill xmlns:a14="http://schemas.microsoft.com/office/drawing/2010/main">
                <a:solidFill>
                  <a:srgbClr val="FFFFFF"/>
                </a:solidFill>
              </a14:hiddenFill>
            </a:ext>
          </a:extLst>
        </p:spPr>
      </p:pic>
      <p:sp>
        <p:nvSpPr>
          <p:cNvPr id="4" name="Date Placeholder 3">
            <a:extLst>
              <a:ext uri="{FF2B5EF4-FFF2-40B4-BE49-F238E27FC236}">
                <a16:creationId xmlns:a16="http://schemas.microsoft.com/office/drawing/2014/main" id="{5E4882B7-72A1-48BD-BE9C-6D986B94AFCE}"/>
              </a:ext>
            </a:extLst>
          </p:cNvPr>
          <p:cNvSpPr>
            <a:spLocks noGrp="1"/>
          </p:cNvSpPr>
          <p:nvPr>
            <p:ph type="dt" sz="half" idx="10"/>
          </p:nvPr>
        </p:nvSpPr>
        <p:spPr/>
        <p:txBody>
          <a:bodyPr/>
          <a:lstStyle/>
          <a:p>
            <a:r>
              <a:rPr lang="ar-SY"/>
              <a:t>Lecture 1 Introduction to the World of Computers</a:t>
            </a:r>
            <a:endParaRPr lang="en-US" dirty="0"/>
          </a:p>
        </p:txBody>
      </p:sp>
      <p:sp>
        <p:nvSpPr>
          <p:cNvPr id="6" name="Footer Placeholder 5">
            <a:extLst>
              <a:ext uri="{FF2B5EF4-FFF2-40B4-BE49-F238E27FC236}">
                <a16:creationId xmlns:a16="http://schemas.microsoft.com/office/drawing/2014/main" id="{D9D8290A-D8F1-46FA-8988-62A50E999BC0}"/>
              </a:ext>
            </a:extLst>
          </p:cNvPr>
          <p:cNvSpPr>
            <a:spLocks noGrp="1"/>
          </p:cNvSpPr>
          <p:nvPr>
            <p:ph type="ftr" sz="quarter" idx="11"/>
          </p:nvPr>
        </p:nvSpPr>
        <p:spPr/>
        <p:txBody>
          <a:bodyPr/>
          <a:lstStyle/>
          <a:p>
            <a:endParaRPr lang="en-US" dirty="0">
              <a:solidFill>
                <a:schemeClr val="bg1"/>
              </a:solidFill>
            </a:endParaRPr>
          </a:p>
        </p:txBody>
      </p:sp>
      <p:sp>
        <p:nvSpPr>
          <p:cNvPr id="7" name="Slide Number Placeholder 6">
            <a:extLst>
              <a:ext uri="{FF2B5EF4-FFF2-40B4-BE49-F238E27FC236}">
                <a16:creationId xmlns:a16="http://schemas.microsoft.com/office/drawing/2014/main" id="{829FADD4-C27C-446E-8AB2-1D52ECA7C996}"/>
              </a:ext>
            </a:extLst>
          </p:cNvPr>
          <p:cNvSpPr>
            <a:spLocks noGrp="1"/>
          </p:cNvSpPr>
          <p:nvPr>
            <p:ph type="sldNum" sz="quarter" idx="12"/>
          </p:nvPr>
        </p:nvSpPr>
        <p:spPr/>
        <p:txBody>
          <a:bodyPr/>
          <a:lstStyle/>
          <a:p>
            <a:pPr algn="ctr"/>
            <a:r>
              <a:rPr lang="en-US"/>
              <a:t>IT111 Introduction to Information Technology </a:t>
            </a:r>
            <a:endParaRPr lang="en-US" dirty="0"/>
          </a:p>
        </p:txBody>
      </p:sp>
    </p:spTree>
    <p:extLst>
      <p:ext uri="{BB962C8B-B14F-4D97-AF65-F5344CB8AC3E}">
        <p14:creationId xmlns:p14="http://schemas.microsoft.com/office/powerpoint/2010/main" val="1113278803"/>
      </p:ext>
    </p:extLst>
  </p:cSld>
  <p:clrMapOvr>
    <a:masterClrMapping/>
  </p:clrMapOvr>
</p:sld>
</file>

<file path=ppt/theme/theme1.xml><?xml version="1.0" encoding="utf-8"?>
<a:theme xmlns:a="http://schemas.openxmlformats.org/drawingml/2006/main" name="3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5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ana">
      <a:majorFont>
        <a:latin typeface="Times New Roman"/>
        <a:ea typeface=""/>
        <a:cs typeface="Times New Roman"/>
      </a:majorFont>
      <a:minorFont>
        <a:latin typeface="Times New Roman"/>
        <a:ea typeface=""/>
        <a:cs typeface="Times New Roma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620555b5da0b2e7a8b0125b4063a2327">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07b825fe9b2234ea84872814b078fd7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MediaServiceSearchProperties" minOccurs="0"/>
                <xsd:element ref="ns3:SharedWithUsers" minOccurs="0"/>
                <xsd:element ref="ns3:SharedWithDetails"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SearchProperties" ma:index="15" nillable="true" ma:displayName="MediaServiceSearchProperties" ma:hidden="true" ma:internalName="MediaServiceSearchProperties" ma:readOnly="true">
      <xsd:simpleType>
        <xsd:restriction base="dms:Note"/>
      </xsd:simpleType>
    </xsd:element>
    <xsd:element name="lcf76f155ced4ddcb4097134ff3c332f" ma:index="1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element name="TaxCatchAll" ma:index="20" nillable="true" ma:displayName="Taxonomy Catch All Column" ma:hidden="true" ma:list="{2e7f495a-9f7b-4790-bf02-f985d85d70f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2135CC7-494E-45DD-B288-33884AF4349D}">
  <ds:schemaRefs>
    <ds:schemaRef ds:uri="http://schemas.microsoft.com/sharepoint/v3/contenttype/forms"/>
  </ds:schemaRefs>
</ds:datastoreItem>
</file>

<file path=customXml/itemProps2.xml><?xml version="1.0" encoding="utf-8"?>
<ds:datastoreItem xmlns:ds="http://schemas.openxmlformats.org/officeDocument/2006/customXml" ds:itemID="{91AA3799-6ECD-43C6-9933-626C087B55B0}">
  <ds:schemaRefs>
    <ds:schemaRef ds:uri="http://schemas.openxmlformats.org/package/2006/metadata/core-properties"/>
    <ds:schemaRef ds:uri="49100919-8a76-4266-be0c-7dc583902cb4"/>
    <ds:schemaRef ds:uri="http://www.w3.org/XML/1998/namespace"/>
    <ds:schemaRef ds:uri="http://purl.org/dc/elements/1.1/"/>
    <ds:schemaRef ds:uri="d13aca44-ef33-4cf4-9980-7f0b00e6eeb9"/>
    <ds:schemaRef ds:uri="http://schemas.microsoft.com/office/2006/documentManagement/types"/>
    <ds:schemaRef ds:uri="http://purl.org/dc/dcmitype/"/>
    <ds:schemaRef ds:uri="http://schemas.microsoft.com/office/infopath/2007/PartnerControls"/>
    <ds:schemaRef ds:uri="http://schemas.microsoft.com/office/2006/metadata/properties"/>
    <ds:schemaRef ds:uri="http://purl.org/dc/terms/"/>
  </ds:schemaRefs>
</ds:datastoreItem>
</file>

<file path=customXml/itemProps3.xml><?xml version="1.0" encoding="utf-8"?>
<ds:datastoreItem xmlns:ds="http://schemas.openxmlformats.org/officeDocument/2006/customXml" ds:itemID="{E63490C9-860C-4663-A039-3D1D53104D9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4736</TotalTime>
  <Words>3496</Words>
  <Application>Microsoft Office PowerPoint</Application>
  <PresentationFormat>Widescreen</PresentationFormat>
  <Paragraphs>433</Paragraphs>
  <Slides>60</Slides>
  <Notes>2</Notes>
  <HiddenSlides>0</HiddenSlides>
  <MMClips>6</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60</vt:i4>
      </vt:variant>
    </vt:vector>
  </HeadingPairs>
  <TitlesOfParts>
    <vt:vector size="66" baseType="lpstr">
      <vt:lpstr>Arial</vt:lpstr>
      <vt:lpstr>Calibri</vt:lpstr>
      <vt:lpstr>Calibri Light</vt:lpstr>
      <vt:lpstr>Times New Roman</vt:lpstr>
      <vt:lpstr>3_Office Theme</vt:lpstr>
      <vt:lpstr>5_Office Theme</vt:lpstr>
      <vt:lpstr>PowerPoint Presentation</vt:lpstr>
      <vt:lpstr>Course Topics </vt:lpstr>
      <vt:lpstr>Learning Objectives</vt:lpstr>
      <vt:lpstr>Learning Objectives</vt:lpstr>
      <vt:lpstr>PowerPoint Presentation</vt:lpstr>
      <vt:lpstr>What Is a Computer and What Does It Do?</vt:lpstr>
      <vt:lpstr>Introduction to Computers</vt:lpstr>
      <vt:lpstr>Applications</vt:lpstr>
      <vt:lpstr>Pros and cons</vt:lpstr>
      <vt:lpstr>Introduction to Code: How Computers Work</vt:lpstr>
      <vt:lpstr>Programming Languages</vt:lpstr>
      <vt:lpstr>The Operating System</vt:lpstr>
      <vt:lpstr>History of Computer</vt:lpstr>
      <vt:lpstr>History of Computer</vt:lpstr>
      <vt:lpstr>History of Computing</vt:lpstr>
      <vt:lpstr>History of Computer</vt:lpstr>
      <vt:lpstr>History of Computer</vt:lpstr>
      <vt:lpstr>History of Computer</vt:lpstr>
      <vt:lpstr>History of Computer</vt:lpstr>
      <vt:lpstr>History of Computer</vt:lpstr>
      <vt:lpstr>Computers Then and Now</vt:lpstr>
      <vt:lpstr>Computers Then and Now</vt:lpstr>
      <vt:lpstr>Computers Then and Now</vt:lpstr>
      <vt:lpstr>Hardware</vt:lpstr>
      <vt:lpstr>Software</vt:lpstr>
      <vt:lpstr>The Von Neumann Architecture</vt:lpstr>
      <vt:lpstr>Parts of a Modern Computer 1/2</vt:lpstr>
      <vt:lpstr>Parts of a Modern Computer 2/2</vt:lpstr>
      <vt:lpstr>Parts of a Modern Computer 2/2</vt:lpstr>
      <vt:lpstr>Data vs. Information</vt:lpstr>
      <vt:lpstr>How The Computer Works</vt:lpstr>
      <vt:lpstr>Types of computers: Supercomputers</vt:lpstr>
      <vt:lpstr>PowerPoint Presentation</vt:lpstr>
      <vt:lpstr>Types of computers: Mainframes</vt:lpstr>
      <vt:lpstr>Types of computers: Workstations</vt:lpstr>
      <vt:lpstr>Types of computers: Workstations</vt:lpstr>
      <vt:lpstr>Microcomputers</vt:lpstr>
      <vt:lpstr>Types of computers: Microcontrollers</vt:lpstr>
      <vt:lpstr>Types of computers: Microcontrollers</vt:lpstr>
      <vt:lpstr>Types of computers: Servers</vt:lpstr>
      <vt:lpstr>Computer Networks and the Internet</vt:lpstr>
      <vt:lpstr>Computer Networks and the Internet</vt:lpstr>
      <vt:lpstr>What Are the Internet and the  World Wide Web?</vt:lpstr>
      <vt:lpstr>Accessing a Network or the Internet</vt:lpstr>
      <vt:lpstr>IP Addresses and Domain Names</vt:lpstr>
      <vt:lpstr>Uniform Resource Locators (URLs)</vt:lpstr>
      <vt:lpstr>Uniform Resource Locators (URLs)</vt:lpstr>
      <vt:lpstr>Why It’s Important</vt:lpstr>
      <vt:lpstr>Technology in the Past </vt:lpstr>
      <vt:lpstr>Modern Technology </vt:lpstr>
      <vt:lpstr>Virtual Business </vt:lpstr>
      <vt:lpstr>E-commerce</vt:lpstr>
      <vt:lpstr>Review </vt:lpstr>
      <vt:lpstr>Review: History </vt:lpstr>
      <vt:lpstr>Review: Generations</vt:lpstr>
      <vt:lpstr>Review: Von Neumann Architecture</vt:lpstr>
      <vt:lpstr>Review: Memory</vt:lpstr>
      <vt:lpstr>Review: Types of computers </vt:lpstr>
      <vt:lpstr>Review: E-commerce </vt:lpstr>
      <vt:lpstr>Reference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zwa</dc:creator>
  <cp:lastModifiedBy>Ramy Elbadry</cp:lastModifiedBy>
  <cp:revision>159</cp:revision>
  <dcterms:created xsi:type="dcterms:W3CDTF">2021-06-09T17:43:05Z</dcterms:created>
  <dcterms:modified xsi:type="dcterms:W3CDTF">2025-02-05T11:41:30Z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