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4"/>
  </p:notesMasterIdLst>
  <p:sldIdLst>
    <p:sldId id="256" r:id="rId2"/>
    <p:sldId id="342" r:id="rId3"/>
    <p:sldId id="392" r:id="rId4"/>
    <p:sldId id="343" r:id="rId5"/>
    <p:sldId id="389" r:id="rId6"/>
    <p:sldId id="387" r:id="rId7"/>
    <p:sldId id="390" r:id="rId8"/>
    <p:sldId id="383" r:id="rId9"/>
    <p:sldId id="391" r:id="rId10"/>
    <p:sldId id="384" r:id="rId11"/>
    <p:sldId id="385" r:id="rId12"/>
    <p:sldId id="386" r:id="rId13"/>
    <p:sldId id="395" r:id="rId14"/>
    <p:sldId id="393" r:id="rId15"/>
    <p:sldId id="394" r:id="rId16"/>
    <p:sldId id="344" r:id="rId17"/>
    <p:sldId id="360" r:id="rId18"/>
    <p:sldId id="345" r:id="rId19"/>
    <p:sldId id="362" r:id="rId20"/>
    <p:sldId id="363" r:id="rId21"/>
    <p:sldId id="347" r:id="rId22"/>
    <p:sldId id="364" r:id="rId23"/>
    <p:sldId id="367" r:id="rId24"/>
    <p:sldId id="372" r:id="rId25"/>
    <p:sldId id="373" r:id="rId26"/>
    <p:sldId id="355" r:id="rId27"/>
    <p:sldId id="374" r:id="rId28"/>
    <p:sldId id="376" r:id="rId29"/>
    <p:sldId id="377" r:id="rId30"/>
    <p:sldId id="379" r:id="rId31"/>
    <p:sldId id="380" r:id="rId32"/>
    <p:sldId id="382" r:id="rId33"/>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80"/>
    <p:restoredTop sz="83241" autoAdjust="0"/>
  </p:normalViewPr>
  <p:slideViewPr>
    <p:cSldViewPr>
      <p:cViewPr varScale="1">
        <p:scale>
          <a:sx n="57" d="100"/>
          <a:sy n="57" d="100"/>
        </p:scale>
        <p:origin x="162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FEDE0B5-B0F2-7C45-8230-79707856E25E}"/>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lnSpc>
                <a:spcPct val="100000"/>
              </a:lnSpc>
              <a:defRPr sz="1200">
                <a:effectLst/>
              </a:defRPr>
            </a:lvl1pPr>
          </a:lstStyle>
          <a:p>
            <a:pPr>
              <a:defRPr/>
            </a:pPr>
            <a:endParaRPr lang="en-US" altLang="en-US"/>
          </a:p>
        </p:txBody>
      </p:sp>
      <p:sp>
        <p:nvSpPr>
          <p:cNvPr id="4099" name="Rectangle 3">
            <a:extLst>
              <a:ext uri="{FF2B5EF4-FFF2-40B4-BE49-F238E27FC236}">
                <a16:creationId xmlns:a16="http://schemas.microsoft.com/office/drawing/2014/main" id="{D9AA6D2D-B989-5242-90FC-24B295809769}"/>
              </a:ext>
            </a:extLst>
          </p:cNvPr>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lnSpc>
                <a:spcPct val="100000"/>
              </a:lnSpc>
              <a:defRPr sz="1200">
                <a:effectLst/>
              </a:defRPr>
            </a:lvl1pPr>
          </a:lstStyle>
          <a:p>
            <a:pPr>
              <a:defRPr/>
            </a:pPr>
            <a:endParaRPr lang="en-US" altLang="en-US"/>
          </a:p>
        </p:txBody>
      </p:sp>
      <p:sp>
        <p:nvSpPr>
          <p:cNvPr id="13316" name="Rectangle 4">
            <a:extLst>
              <a:ext uri="{FF2B5EF4-FFF2-40B4-BE49-F238E27FC236}">
                <a16:creationId xmlns:a16="http://schemas.microsoft.com/office/drawing/2014/main" id="{12393D71-49F3-F49B-053F-CFCFEA590A08}"/>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34BC642B-6E23-7C46-A332-014EE8000E75}"/>
              </a:ext>
            </a:extLst>
          </p:cNvPr>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102" name="Rectangle 6">
            <a:extLst>
              <a:ext uri="{FF2B5EF4-FFF2-40B4-BE49-F238E27FC236}">
                <a16:creationId xmlns:a16="http://schemas.microsoft.com/office/drawing/2014/main" id="{5032DC4D-E5C5-6949-A261-1D10E2E7E2B8}"/>
              </a:ext>
            </a:extLst>
          </p:cNvPr>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lnSpc>
                <a:spcPct val="100000"/>
              </a:lnSpc>
              <a:defRPr sz="1200">
                <a:effectLst/>
              </a:defRPr>
            </a:lvl1pPr>
          </a:lstStyle>
          <a:p>
            <a:pPr>
              <a:defRPr/>
            </a:pPr>
            <a:endParaRPr lang="en-US" altLang="en-US"/>
          </a:p>
        </p:txBody>
      </p:sp>
      <p:sp>
        <p:nvSpPr>
          <p:cNvPr id="4103" name="Rectangle 7">
            <a:extLst>
              <a:ext uri="{FF2B5EF4-FFF2-40B4-BE49-F238E27FC236}">
                <a16:creationId xmlns:a16="http://schemas.microsoft.com/office/drawing/2014/main" id="{EB50BEAA-18F7-BA4D-AC25-19D211C48DFD}"/>
              </a:ext>
            </a:extLst>
          </p:cNvPr>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832954E0-F186-4CFC-864F-162F4DC7C3CD}"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a:extLst>
              <a:ext uri="{FF2B5EF4-FFF2-40B4-BE49-F238E27FC236}">
                <a16:creationId xmlns:a16="http://schemas.microsoft.com/office/drawing/2014/main" id="{982007E4-570A-E94D-EDB4-26502BBB8966}"/>
              </a:ext>
            </a:extLst>
          </p:cNvPr>
          <p:cNvSpPr>
            <a:spLocks noGrp="1" noRot="1" noChangeAspect="1" noChangeArrowheads="1" noTextEdit="1"/>
          </p:cNvSpPr>
          <p:nvPr>
            <p:ph type="sldImg"/>
          </p:nvPr>
        </p:nvSpPr>
        <p:spPr>
          <a:ln/>
        </p:spPr>
      </p:sp>
      <p:sp>
        <p:nvSpPr>
          <p:cNvPr id="48130" name="Notes Placeholder 2">
            <a:extLst>
              <a:ext uri="{FF2B5EF4-FFF2-40B4-BE49-F238E27FC236}">
                <a16:creationId xmlns:a16="http://schemas.microsoft.com/office/drawing/2014/main" id="{396ED2E5-BA0D-0519-68E6-C50CF20166A1}"/>
              </a:ext>
            </a:extLst>
          </p:cNvPr>
          <p:cNvSpPr>
            <a:spLocks noGrp="1" noChangeArrowheads="1"/>
          </p:cNvSpPr>
          <p:nvPr>
            <p:ph type="body" idx="1"/>
          </p:nvPr>
        </p:nvSpPr>
        <p:spPr>
          <a:noFill/>
        </p:spPr>
        <p:txBody>
          <a:bodyPr/>
          <a:lstStyle/>
          <a:p>
            <a:r>
              <a:rPr lang="en-US" altLang="en-US" dirty="0"/>
              <a:t>https://www.linkedin.com/posts/yahia-elsenosy_justabrforabrfun-ugcPost-7034495215964938241-iplZ?utm_source=share&amp;utm_medium=member_ios </a:t>
            </a:r>
          </a:p>
        </p:txBody>
      </p:sp>
      <p:sp>
        <p:nvSpPr>
          <p:cNvPr id="48131" name="Slide Number Placeholder 3">
            <a:extLst>
              <a:ext uri="{FF2B5EF4-FFF2-40B4-BE49-F238E27FC236}">
                <a16:creationId xmlns:a16="http://schemas.microsoft.com/office/drawing/2014/main" id="{E4284970-B690-D0BF-0A87-B3C62CD68FDE}"/>
              </a:ext>
            </a:extLst>
          </p:cNvPr>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EB73529-AAEB-4A5F-9C4E-B20191F466DC}" type="slidenum">
              <a:rPr lang="en-US" altLang="en-US" sz="1200"/>
              <a:pPr/>
              <a:t>3</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a:extLst>
              <a:ext uri="{FF2B5EF4-FFF2-40B4-BE49-F238E27FC236}">
                <a16:creationId xmlns:a16="http://schemas.microsoft.com/office/drawing/2014/main" id="{F27CEB6C-67CE-33D9-A1DD-89BB0F9522E6}"/>
              </a:ext>
            </a:extLst>
          </p:cNvPr>
          <p:cNvSpPr>
            <a:spLocks noGrp="1" noRot="1" noChangeAspect="1" noChangeArrowheads="1" noTextEdit="1"/>
          </p:cNvSpPr>
          <p:nvPr>
            <p:ph type="sldImg"/>
          </p:nvPr>
        </p:nvSpPr>
        <p:spPr>
          <a:ln/>
        </p:spPr>
      </p:sp>
      <p:sp>
        <p:nvSpPr>
          <p:cNvPr id="18434" name="Notes Placeholder 2">
            <a:extLst>
              <a:ext uri="{FF2B5EF4-FFF2-40B4-BE49-F238E27FC236}">
                <a16:creationId xmlns:a16="http://schemas.microsoft.com/office/drawing/2014/main" id="{BF788B64-6106-8FB5-C2AF-F7FAE0DADD7B}"/>
              </a:ext>
            </a:extLst>
          </p:cNvPr>
          <p:cNvSpPr>
            <a:spLocks noGrp="1" noChangeArrowheads="1"/>
          </p:cNvSpPr>
          <p:nvPr>
            <p:ph type="body" idx="1"/>
          </p:nvPr>
        </p:nvSpPr>
        <p:spPr>
          <a:noFill/>
        </p:spPr>
        <p:txBody>
          <a:bodyPr/>
          <a:lstStyle/>
          <a:p>
            <a:r>
              <a:rPr lang="en-US" altLang="en-US"/>
              <a:t>Ref :</a:t>
            </a:r>
          </a:p>
          <a:p>
            <a:endParaRPr lang="en-US" altLang="en-US"/>
          </a:p>
          <a:p>
            <a:r>
              <a:rPr lang="en-US" altLang="en-US"/>
              <a:t>https://dictionary.cambridge.org/dictionary/english/personnel </a:t>
            </a:r>
          </a:p>
        </p:txBody>
      </p:sp>
      <p:sp>
        <p:nvSpPr>
          <p:cNvPr id="18435" name="Slide Number Placeholder 3">
            <a:extLst>
              <a:ext uri="{FF2B5EF4-FFF2-40B4-BE49-F238E27FC236}">
                <a16:creationId xmlns:a16="http://schemas.microsoft.com/office/drawing/2014/main" id="{0D27F247-7CC2-EEE6-9D3E-23BFD3F7B648}"/>
              </a:ext>
            </a:extLst>
          </p:cNvPr>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7B4AAE3-19F6-490D-8D2C-A12171CAA217}" type="slidenum">
              <a:rPr lang="en-US" altLang="en-US" sz="1200"/>
              <a:pPr/>
              <a:t>5</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a:extLst>
              <a:ext uri="{FF2B5EF4-FFF2-40B4-BE49-F238E27FC236}">
                <a16:creationId xmlns:a16="http://schemas.microsoft.com/office/drawing/2014/main" id="{B33EC806-E24A-3581-C76A-A80CA8B2D540}"/>
              </a:ext>
            </a:extLst>
          </p:cNvPr>
          <p:cNvSpPr>
            <a:spLocks noGrp="1" noRot="1" noChangeAspect="1" noChangeArrowheads="1" noTextEdit="1"/>
          </p:cNvSpPr>
          <p:nvPr>
            <p:ph type="sldImg"/>
          </p:nvPr>
        </p:nvSpPr>
        <p:spPr>
          <a:ln/>
        </p:spPr>
      </p:sp>
      <p:sp>
        <p:nvSpPr>
          <p:cNvPr id="21506" name="Notes Placeholder 2">
            <a:extLst>
              <a:ext uri="{FF2B5EF4-FFF2-40B4-BE49-F238E27FC236}">
                <a16:creationId xmlns:a16="http://schemas.microsoft.com/office/drawing/2014/main" id="{585DCF7F-3316-A9F6-D58D-7B8C4C19407F}"/>
              </a:ext>
            </a:extLst>
          </p:cNvPr>
          <p:cNvSpPr>
            <a:spLocks noGrp="1" noChangeArrowheads="1"/>
          </p:cNvSpPr>
          <p:nvPr>
            <p:ph type="body" idx="1"/>
          </p:nvPr>
        </p:nvSpPr>
        <p:spPr>
          <a:noFill/>
        </p:spPr>
        <p:txBody>
          <a:bodyPr/>
          <a:lstStyle/>
          <a:p>
            <a:r>
              <a:rPr lang="en-US" altLang="en-US" b="1" dirty="0"/>
              <a:t>Personnel management is a little old and a more traditional way of handling employees at the workplace. In contrast, HRM is a more modern and specific approach to managing an organization’s human resources.</a:t>
            </a:r>
          </a:p>
          <a:p>
            <a:endParaRPr lang="en-US" altLang="en-US" b="1" dirty="0"/>
          </a:p>
          <a:p>
            <a:r>
              <a:rPr lang="en-US" altLang="en-US" b="1" dirty="0"/>
              <a:t>Their focuses are different. For example,, Personnel Management focuses on the organization’s administration, the welfare of employees, and maintaining relationships with the labor. However, HRM emphasizes maintaining human resources by acquiring, developing, and motivating them.</a:t>
            </a:r>
          </a:p>
          <a:p>
            <a:endParaRPr lang="en-US" altLang="en-US" b="1" dirty="0"/>
          </a:p>
          <a:p>
            <a:r>
              <a:rPr lang="en-US" altLang="en-US" b="1" dirty="0"/>
              <a:t>Both their assumptions also differ; personnel management assumes that, unlike other resources, even H.R. is an input to achieve the desired output for the company; however, as per HRM, human resource is the most important and valuable resource to help you achieve the desired organizational goals.</a:t>
            </a:r>
          </a:p>
          <a:p>
            <a:endParaRPr lang="en-US" altLang="en-US" b="1" dirty="0"/>
          </a:p>
          <a:p>
            <a:r>
              <a:rPr lang="en-US" altLang="en-US" b="1" dirty="0"/>
              <a:t>As per personnel management, employee satisfaction is achieved by personnel functions, and administrative functions achieve HRM organizational goals.</a:t>
            </a:r>
          </a:p>
          <a:p>
            <a:r>
              <a:rPr lang="en-US" altLang="en-US" b="1" dirty="0"/>
              <a:t>In personnel management, job distribution and allocation are done by dividing jobs amongst labor or employees; however, as per HRM, the job is designed and distributed amongst groups and teams as per their skills and expertise.</a:t>
            </a:r>
          </a:p>
          <a:p>
            <a:endParaRPr lang="en-US" altLang="en-US" b="1" dirty="0"/>
          </a:p>
          <a:p>
            <a:r>
              <a:rPr lang="en-US" altLang="en-US" b="1" dirty="0"/>
              <a:t>The two terms have a huge gap in their understandings. For example,, personnel management does not provide the employees with great training and development opportunities; they restrict the employees to minimum training and development opportunities; whereas HRM believes in giving the employees the opportunity of growing and developing by giving them more and more training and development opportunities to help them and the organization grow and reach the organizational goals.</a:t>
            </a:r>
          </a:p>
          <a:p>
            <a:endParaRPr lang="en-US" altLang="en-US" b="1" dirty="0"/>
          </a:p>
          <a:p>
            <a:r>
              <a:rPr lang="en-US" altLang="en-US" b="1" dirty="0"/>
              <a:t>Personnel management draws a line between the top management and the other employees by giving them the authority to make decisions alone under the set rules and regulations of the organization; however,, HRM believes in making decisions collectively after considering the employee participation, decentralization, authority,, and the competitive environment in the organization, etc.</a:t>
            </a:r>
          </a:p>
          <a:p>
            <a:endParaRPr lang="en-US" altLang="en-US" b="1" dirty="0"/>
          </a:p>
          <a:p>
            <a:r>
              <a:rPr lang="en-US" altLang="en-US" b="1" dirty="0"/>
              <a:t>The aim of personnel management largely refrains; it aims only to increase their business in terms of production; however, HRM aims and manages employee participation, increasing productivity, the work culture of the company or the organization, and its effects on both the employees and the organization collectively.</a:t>
            </a:r>
          </a:p>
          <a:p>
            <a:endParaRPr lang="en-US" altLang="en-US" b="1" dirty="0"/>
          </a:p>
          <a:p>
            <a:endParaRPr lang="en-US" altLang="en-US" b="1" dirty="0"/>
          </a:p>
          <a:p>
            <a:r>
              <a:rPr lang="en-US" altLang="en-US" b="1" dirty="0"/>
              <a:t>Personnel management also has very few concerns as this system is related only to the top management and personnel managers;; however, the HRM is concerned with the managers at all levels and all departments.</a:t>
            </a:r>
          </a:p>
          <a:p>
            <a:endParaRPr lang="en-US" altLang="en-US" b="1" dirty="0"/>
          </a:p>
          <a:p>
            <a:r>
              <a:rPr lang="en-US" altLang="en-US" b="1" dirty="0"/>
              <a:t>The functions of personnel management are very routine, whereas the functions of HRM are very strategic as it is based on several strategies.</a:t>
            </a:r>
          </a:p>
          <a:p>
            <a:r>
              <a:rPr lang="en-US" altLang="en-US" b="1" dirty="0"/>
              <a:t>Personnel management focuses on dealing with the employees within the organization; however,, HRM focuses on utilizing the H.R. of the organization in the best possible way.</a:t>
            </a:r>
          </a:p>
          <a:p>
            <a:endParaRPr lang="en-US" altLang="en-US" b="1" dirty="0"/>
          </a:p>
          <a:p>
            <a:r>
              <a:rPr lang="en-US" altLang="en-US" b="1" dirty="0"/>
              <a:t>For personnel management, H.R. is like any other organization tool; however, for HRM, employees are the best available asset to lead the organization towards its goals.</a:t>
            </a:r>
          </a:p>
          <a:p>
            <a:r>
              <a:rPr lang="en-US" altLang="en-US" b="1" dirty="0"/>
              <a:t>HRM is a revised and more advanced version of Personnel Management.</a:t>
            </a:r>
          </a:p>
          <a:p>
            <a:endParaRPr lang="en-US" altLang="en-US" b="1" dirty="0"/>
          </a:p>
          <a:p>
            <a:r>
              <a:rPr lang="en-US" altLang="en-US" b="1" dirty="0"/>
              <a:t>Personnel Management is very slow in making decisions, whereas HRM is much faster in making and implementing its decisions.</a:t>
            </a:r>
          </a:p>
          <a:p>
            <a:r>
              <a:rPr lang="en-US" altLang="en-US" b="1" dirty="0"/>
              <a:t>In Personnel Management, the union leader comes into the picture, for the bargaining is done collectively with the union; however, in HRM, the company has separate contracts with the employees; hence union is required.</a:t>
            </a:r>
          </a:p>
          <a:p>
            <a:endParaRPr lang="en-US" altLang="en-US" b="1" dirty="0"/>
          </a:p>
          <a:p>
            <a:r>
              <a:rPr lang="en-US" altLang="en-US" b="1" dirty="0"/>
              <a:t>Personnel Management pays the employees their salaries per their job evaluations; however, in HRM, the company pays the employees basis their performance.</a:t>
            </a:r>
          </a:p>
          <a:p>
            <a:endParaRPr lang="en-US" altLang="en-US" b="1" dirty="0"/>
          </a:p>
          <a:p>
            <a:r>
              <a:rPr lang="en-US" altLang="en-US" b="1" dirty="0"/>
              <a:t>Personnel Management treats the employees like other resources with no feelings and special skills to perform their jobs; however, in HRM, employees are treated sensitively, keeping their ego, emotions, and feelings undamaged and intact.</a:t>
            </a:r>
          </a:p>
          <a:p>
            <a:endParaRPr lang="en-US" altLang="en-US" b="1" dirty="0"/>
          </a:p>
        </p:txBody>
      </p:sp>
      <p:sp>
        <p:nvSpPr>
          <p:cNvPr id="21507" name="Slide Number Placeholder 3">
            <a:extLst>
              <a:ext uri="{FF2B5EF4-FFF2-40B4-BE49-F238E27FC236}">
                <a16:creationId xmlns:a16="http://schemas.microsoft.com/office/drawing/2014/main" id="{B72AF38B-9711-407D-50CB-35DE1C3CA367}"/>
              </a:ext>
            </a:extLst>
          </p:cNvPr>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34E8C49-409B-44AA-9745-3D619712D8B1}" type="slidenum">
              <a:rPr lang="en-US" altLang="en-US" sz="1200"/>
              <a:pPr/>
              <a:t>7</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2954E0-F186-4CFC-864F-162F4DC7C3CD}" type="slidenum">
              <a:rPr lang="en-US" altLang="en-US" smtClean="0"/>
              <a:pPr/>
              <a:t>9</a:t>
            </a:fld>
            <a:endParaRPr lang="en-US" altLang="en-US"/>
          </a:p>
        </p:txBody>
      </p:sp>
    </p:spTree>
    <p:extLst>
      <p:ext uri="{BB962C8B-B14F-4D97-AF65-F5344CB8AC3E}">
        <p14:creationId xmlns:p14="http://schemas.microsoft.com/office/powerpoint/2010/main" val="3265678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DAE40-14C8-C349-8974-5CD2AE504820}"/>
              </a:ext>
            </a:extLst>
          </p:cNvPr>
          <p:cNvSpPr>
            <a:spLocks noGrp="1"/>
          </p:cNvSpPr>
          <p:nvPr>
            <p:ph type="ctrTitle"/>
          </p:nvPr>
        </p:nvSpPr>
        <p:spPr>
          <a:xfrm>
            <a:off x="2208182" y="980728"/>
            <a:ext cx="5013176" cy="504056"/>
          </a:xfrm>
        </p:spPr>
        <p:txBody>
          <a:bodyPr anchor="b"/>
          <a:lstStyle>
            <a:lvl1pPr algn="ctr">
              <a:defRPr sz="2000"/>
            </a:lvl1pPr>
          </a:lstStyle>
          <a:p>
            <a:r>
              <a:rPr lang="en-US" dirty="0"/>
              <a:t>Click to edit Master title style</a:t>
            </a:r>
          </a:p>
        </p:txBody>
      </p:sp>
      <p:sp>
        <p:nvSpPr>
          <p:cNvPr id="3" name="Subtitle 2">
            <a:extLst>
              <a:ext uri="{FF2B5EF4-FFF2-40B4-BE49-F238E27FC236}">
                <a16:creationId xmlns:a16="http://schemas.microsoft.com/office/drawing/2014/main" id="{0E08173F-1BC9-0D49-BEC6-0BF9FC7E89D2}"/>
              </a:ext>
            </a:extLst>
          </p:cNvPr>
          <p:cNvSpPr>
            <a:spLocks noGrp="1"/>
          </p:cNvSpPr>
          <p:nvPr>
            <p:ph type="subTitle" idx="1"/>
          </p:nvPr>
        </p:nvSpPr>
        <p:spPr>
          <a:xfrm>
            <a:off x="971600" y="2204864"/>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6">
            <a:extLst>
              <a:ext uri="{FF2B5EF4-FFF2-40B4-BE49-F238E27FC236}">
                <a16:creationId xmlns:a16="http://schemas.microsoft.com/office/drawing/2014/main" id="{02582F48-34C9-BC68-6A58-719320C79BCF}"/>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3800746F-1D40-4878-B2D5-A3BFCF1C511C}" type="slidenum">
              <a:rPr lang="en-US" altLang="en-US"/>
              <a:pPr/>
              <a:t>‹#›</a:t>
            </a:fld>
            <a:endParaRPr lang="en-US" altLang="en-US"/>
          </a:p>
        </p:txBody>
      </p:sp>
    </p:spTree>
    <p:extLst>
      <p:ext uri="{BB962C8B-B14F-4D97-AF65-F5344CB8AC3E}">
        <p14:creationId xmlns:p14="http://schemas.microsoft.com/office/powerpoint/2010/main" val="1739684424"/>
      </p:ext>
    </p:extLst>
  </p:cSld>
  <p:clrMapOvr>
    <a:masterClrMapping/>
  </p:clrMapOvr>
  <p:transition>
    <p:cut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50E26-445C-3B44-9E26-3E80B18448A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685D60-8C9C-F041-BB36-CEC7CE1BDE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4360692F-76D1-E1B9-2139-2749DC1CDD55}"/>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302D92D2-5B5A-483B-85DB-B3CCE1C4DDA8}" type="slidenum">
              <a:rPr lang="en-US" altLang="en-US"/>
              <a:pPr/>
              <a:t>‹#›</a:t>
            </a:fld>
            <a:endParaRPr lang="en-US" altLang="en-US"/>
          </a:p>
        </p:txBody>
      </p:sp>
    </p:spTree>
    <p:extLst>
      <p:ext uri="{BB962C8B-B14F-4D97-AF65-F5344CB8AC3E}">
        <p14:creationId xmlns:p14="http://schemas.microsoft.com/office/powerpoint/2010/main" val="3961467057"/>
      </p:ext>
    </p:extLst>
  </p:cSld>
  <p:clrMapOvr>
    <a:masterClrMapping/>
  </p:clrMapOvr>
  <p:transition>
    <p:cut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56FA9-E43D-8F4C-ACCF-4DABA0F95131}"/>
              </a:ext>
            </a:extLst>
          </p:cNvPr>
          <p:cNvSpPr>
            <a:spLocks noGrp="1"/>
          </p:cNvSpPr>
          <p:nvPr>
            <p:ph type="title"/>
          </p:nvPr>
        </p:nvSpPr>
        <p:spPr>
          <a:xfrm>
            <a:off x="1835696" y="1412776"/>
            <a:ext cx="5688632" cy="557411"/>
          </a:xfrm>
        </p:spPr>
        <p:txBody>
          <a:bodyPr anchor="b"/>
          <a:lstStyle>
            <a:lvl1pPr>
              <a:defRPr sz="2800"/>
            </a:lvl1pPr>
          </a:lstStyle>
          <a:p>
            <a:r>
              <a:rPr lang="en-US" dirty="0"/>
              <a:t>Click to edit Master title style</a:t>
            </a:r>
          </a:p>
        </p:txBody>
      </p:sp>
      <p:sp>
        <p:nvSpPr>
          <p:cNvPr id="3" name="Text Placeholder 2">
            <a:extLst>
              <a:ext uri="{FF2B5EF4-FFF2-40B4-BE49-F238E27FC236}">
                <a16:creationId xmlns:a16="http://schemas.microsoft.com/office/drawing/2014/main" id="{D81877D5-2E52-4847-A220-62C576F46E05}"/>
              </a:ext>
            </a:extLst>
          </p:cNvPr>
          <p:cNvSpPr>
            <a:spLocks noGrp="1"/>
          </p:cNvSpPr>
          <p:nvPr>
            <p:ph type="body" idx="1"/>
          </p:nvPr>
        </p:nvSpPr>
        <p:spPr>
          <a:xfrm>
            <a:off x="736662" y="2636912"/>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6">
            <a:extLst>
              <a:ext uri="{FF2B5EF4-FFF2-40B4-BE49-F238E27FC236}">
                <a16:creationId xmlns:a16="http://schemas.microsoft.com/office/drawing/2014/main" id="{7DE72E9A-A13E-C93D-2EE5-FA20C5E6AA9D}"/>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1C569E00-4AF3-4A2C-9B72-A4690161EDB8}" type="slidenum">
              <a:rPr lang="en-US" altLang="en-US"/>
              <a:pPr/>
              <a:t>‹#›</a:t>
            </a:fld>
            <a:endParaRPr lang="en-US" altLang="en-US"/>
          </a:p>
        </p:txBody>
      </p:sp>
    </p:spTree>
    <p:extLst>
      <p:ext uri="{BB962C8B-B14F-4D97-AF65-F5344CB8AC3E}">
        <p14:creationId xmlns:p14="http://schemas.microsoft.com/office/powerpoint/2010/main" val="222867593"/>
      </p:ext>
    </p:extLst>
  </p:cSld>
  <p:clrMapOvr>
    <a:masterClrMapping/>
  </p:clrMapOvr>
  <p:transition>
    <p:cut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EE367-6D8A-4048-973E-2B9258DE07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A22FDC-23D0-C149-B216-B9FF816D94C3}"/>
              </a:ext>
            </a:extLst>
          </p:cNvPr>
          <p:cNvSpPr>
            <a:spLocks noGrp="1"/>
          </p:cNvSpPr>
          <p:nvPr>
            <p:ph sz="half" idx="1"/>
          </p:nvPr>
        </p:nvSpPr>
        <p:spPr>
          <a:xfrm>
            <a:off x="867131" y="2132856"/>
            <a:ext cx="3810000" cy="51054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B36E73-0043-8E48-B2D0-9861E7FA1CD8}"/>
              </a:ext>
            </a:extLst>
          </p:cNvPr>
          <p:cNvSpPr>
            <a:spLocks noGrp="1"/>
          </p:cNvSpPr>
          <p:nvPr>
            <p:ph sz="half" idx="2"/>
          </p:nvPr>
        </p:nvSpPr>
        <p:spPr>
          <a:xfrm>
            <a:off x="4860032" y="2132856"/>
            <a:ext cx="3810000" cy="51054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
            <a:extLst>
              <a:ext uri="{FF2B5EF4-FFF2-40B4-BE49-F238E27FC236}">
                <a16:creationId xmlns:a16="http://schemas.microsoft.com/office/drawing/2014/main" id="{7A06B225-CD00-11D1-4960-A657E26108F2}"/>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BEF6D5F2-905E-4C0E-8886-6D223BFEAC6D}" type="slidenum">
              <a:rPr lang="en-US" altLang="en-US"/>
              <a:pPr/>
              <a:t>‹#›</a:t>
            </a:fld>
            <a:endParaRPr lang="en-US" altLang="en-US"/>
          </a:p>
        </p:txBody>
      </p:sp>
    </p:spTree>
    <p:extLst>
      <p:ext uri="{BB962C8B-B14F-4D97-AF65-F5344CB8AC3E}">
        <p14:creationId xmlns:p14="http://schemas.microsoft.com/office/powerpoint/2010/main" val="3322996360"/>
      </p:ext>
    </p:extLst>
  </p:cSld>
  <p:clrMapOvr>
    <a:masterClrMapping/>
  </p:clrMapOvr>
  <p:transition>
    <p:cut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FEDE6-9200-0446-BC25-08ABE85EA76F}"/>
              </a:ext>
            </a:extLst>
          </p:cNvPr>
          <p:cNvSpPr>
            <a:spLocks noGrp="1"/>
          </p:cNvSpPr>
          <p:nvPr>
            <p:ph type="title"/>
          </p:nvPr>
        </p:nvSpPr>
        <p:spPr>
          <a:xfrm>
            <a:off x="2593986" y="1091183"/>
            <a:ext cx="4752528" cy="484411"/>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5A1B3AA-79BA-E442-A732-449E67F73B1B}"/>
              </a:ext>
            </a:extLst>
          </p:cNvPr>
          <p:cNvSpPr>
            <a:spLocks noGrp="1"/>
          </p:cNvSpPr>
          <p:nvPr>
            <p:ph type="body" idx="1"/>
          </p:nvPr>
        </p:nvSpPr>
        <p:spPr>
          <a:xfrm>
            <a:off x="659617" y="2132856"/>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50ACD0E-2534-CD4D-81A9-18652284B002}"/>
              </a:ext>
            </a:extLst>
          </p:cNvPr>
          <p:cNvSpPr>
            <a:spLocks noGrp="1"/>
          </p:cNvSpPr>
          <p:nvPr>
            <p:ph sz="half" idx="2"/>
          </p:nvPr>
        </p:nvSpPr>
        <p:spPr>
          <a:xfrm>
            <a:off x="659617" y="3021012"/>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206C410-C67A-DF4F-8355-81434E0FCB8B}"/>
              </a:ext>
            </a:extLst>
          </p:cNvPr>
          <p:cNvSpPr>
            <a:spLocks noGrp="1"/>
          </p:cNvSpPr>
          <p:nvPr>
            <p:ph type="body" sz="quarter" idx="3"/>
          </p:nvPr>
        </p:nvSpPr>
        <p:spPr>
          <a:xfrm>
            <a:off x="4629150" y="1988840"/>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7D9995A-2A33-114A-AA3B-ABFDA22A445F}"/>
              </a:ext>
            </a:extLst>
          </p:cNvPr>
          <p:cNvSpPr>
            <a:spLocks noGrp="1"/>
          </p:cNvSpPr>
          <p:nvPr>
            <p:ph sz="quarter" idx="4"/>
          </p:nvPr>
        </p:nvSpPr>
        <p:spPr>
          <a:xfrm>
            <a:off x="4629150" y="3021012"/>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CA768865-A4BA-6824-FFB4-D6115864CC5D}"/>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103840BE-28AB-4BF6-8D7A-55EF5B75B3A9}" type="slidenum">
              <a:rPr lang="en-US" altLang="en-US"/>
              <a:pPr/>
              <a:t>‹#›</a:t>
            </a:fld>
            <a:endParaRPr lang="en-US" altLang="en-US"/>
          </a:p>
        </p:txBody>
      </p:sp>
    </p:spTree>
    <p:extLst>
      <p:ext uri="{BB962C8B-B14F-4D97-AF65-F5344CB8AC3E}">
        <p14:creationId xmlns:p14="http://schemas.microsoft.com/office/powerpoint/2010/main" val="1409946496"/>
      </p:ext>
    </p:extLst>
  </p:cSld>
  <p:clrMapOvr>
    <a:masterClrMapping/>
  </p:clrMapOvr>
  <p:transition>
    <p:cut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84671-0C2F-344E-8EF7-7589234EB453}"/>
              </a:ext>
            </a:extLst>
          </p:cNvPr>
          <p:cNvSpPr>
            <a:spLocks noGrp="1"/>
          </p:cNvSpPr>
          <p:nvPr>
            <p:ph type="title"/>
          </p:nvPr>
        </p:nvSpPr>
        <p:spPr/>
        <p:txBody>
          <a:bodyPr/>
          <a:lstStyle/>
          <a:p>
            <a:r>
              <a:rPr lang="en-US"/>
              <a:t>Click to edit Master title style</a:t>
            </a:r>
          </a:p>
        </p:txBody>
      </p:sp>
      <p:sp>
        <p:nvSpPr>
          <p:cNvPr id="3" name="Rectangle 6">
            <a:extLst>
              <a:ext uri="{FF2B5EF4-FFF2-40B4-BE49-F238E27FC236}">
                <a16:creationId xmlns:a16="http://schemas.microsoft.com/office/drawing/2014/main" id="{B0B3B0FA-04AD-546C-4827-701FE3126CD5}"/>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9EB70B2D-D920-4797-90FF-7EEBB389D534}" type="slidenum">
              <a:rPr lang="en-US" altLang="en-US"/>
              <a:pPr/>
              <a:t>‹#›</a:t>
            </a:fld>
            <a:endParaRPr lang="en-US" altLang="en-US"/>
          </a:p>
        </p:txBody>
      </p:sp>
    </p:spTree>
    <p:extLst>
      <p:ext uri="{BB962C8B-B14F-4D97-AF65-F5344CB8AC3E}">
        <p14:creationId xmlns:p14="http://schemas.microsoft.com/office/powerpoint/2010/main" val="1664208008"/>
      </p:ext>
    </p:extLst>
  </p:cSld>
  <p:clrMapOvr>
    <a:masterClrMapping/>
  </p:clrMapOvr>
  <p:transition>
    <p:cut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DD86F81F-4E54-9485-9BF0-71CC5EA2193A}"/>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C0C2E86B-3907-41F9-8C97-EA3A79FC5327}" type="slidenum">
              <a:rPr lang="en-US" altLang="en-US"/>
              <a:pPr/>
              <a:t>‹#›</a:t>
            </a:fld>
            <a:endParaRPr lang="en-US" altLang="en-US"/>
          </a:p>
        </p:txBody>
      </p:sp>
    </p:spTree>
    <p:extLst>
      <p:ext uri="{BB962C8B-B14F-4D97-AF65-F5344CB8AC3E}">
        <p14:creationId xmlns:p14="http://schemas.microsoft.com/office/powerpoint/2010/main" val="1050842493"/>
      </p:ext>
    </p:extLst>
  </p:cSld>
  <p:clrMapOvr>
    <a:masterClrMapping/>
  </p:clrMapOvr>
  <p:transition>
    <p:cut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0A07B-07DF-8046-BDD4-BB52811B6EAD}"/>
              </a:ext>
            </a:extLst>
          </p:cNvPr>
          <p:cNvSpPr>
            <a:spLocks noGrp="1"/>
          </p:cNvSpPr>
          <p:nvPr>
            <p:ph type="title"/>
          </p:nvPr>
        </p:nvSpPr>
        <p:spPr>
          <a:xfrm>
            <a:off x="539552" y="2492896"/>
            <a:ext cx="2949575" cy="1220688"/>
          </a:xfrm>
        </p:spPr>
        <p:txBody>
          <a:bodyPr anchor="b"/>
          <a:lstStyle>
            <a:lvl1pPr>
              <a:defRPr sz="2400"/>
            </a:lvl1pPr>
          </a:lstStyle>
          <a:p>
            <a:r>
              <a:rPr lang="en-US" dirty="0"/>
              <a:t>Click to edit Master title style</a:t>
            </a:r>
          </a:p>
        </p:txBody>
      </p:sp>
      <p:sp>
        <p:nvSpPr>
          <p:cNvPr id="3" name="Content Placeholder 2">
            <a:extLst>
              <a:ext uri="{FF2B5EF4-FFF2-40B4-BE49-F238E27FC236}">
                <a16:creationId xmlns:a16="http://schemas.microsoft.com/office/drawing/2014/main" id="{B256FA08-D88E-8E43-B16F-373855D06ED0}"/>
              </a:ext>
            </a:extLst>
          </p:cNvPr>
          <p:cNvSpPr>
            <a:spLocks noGrp="1"/>
          </p:cNvSpPr>
          <p:nvPr>
            <p:ph idx="1"/>
          </p:nvPr>
        </p:nvSpPr>
        <p:spPr>
          <a:xfrm>
            <a:off x="3923928" y="249289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662923-6174-434C-8E1A-87399CB62E9A}"/>
              </a:ext>
            </a:extLst>
          </p:cNvPr>
          <p:cNvSpPr>
            <a:spLocks noGrp="1"/>
          </p:cNvSpPr>
          <p:nvPr>
            <p:ph type="body" sz="half" idx="2"/>
          </p:nvPr>
        </p:nvSpPr>
        <p:spPr>
          <a:xfrm>
            <a:off x="539552" y="3955256"/>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6">
            <a:extLst>
              <a:ext uri="{FF2B5EF4-FFF2-40B4-BE49-F238E27FC236}">
                <a16:creationId xmlns:a16="http://schemas.microsoft.com/office/drawing/2014/main" id="{0BE5CACE-701C-8AE6-FF00-90B219F9BB03}"/>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FA04787B-CBE1-4B9C-ACEE-13114B5E6119}" type="slidenum">
              <a:rPr lang="en-US" altLang="en-US"/>
              <a:pPr/>
              <a:t>‹#›</a:t>
            </a:fld>
            <a:endParaRPr lang="en-US" altLang="en-US"/>
          </a:p>
        </p:txBody>
      </p:sp>
    </p:spTree>
    <p:extLst>
      <p:ext uri="{BB962C8B-B14F-4D97-AF65-F5344CB8AC3E}">
        <p14:creationId xmlns:p14="http://schemas.microsoft.com/office/powerpoint/2010/main" val="2085570318"/>
      </p:ext>
    </p:extLst>
  </p:cSld>
  <p:clrMapOvr>
    <a:masterClrMapping/>
  </p:clrMapOvr>
  <p:transition>
    <p:cut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0AB1C-06D7-8848-8139-F878875567F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1E097C0-FF84-9549-B387-B9F51D3545FF}"/>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a:extLst>
              <a:ext uri="{FF2B5EF4-FFF2-40B4-BE49-F238E27FC236}">
                <a16:creationId xmlns:a16="http://schemas.microsoft.com/office/drawing/2014/main" id="{56163CC8-F1E0-B146-9F85-09382D49E2B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6">
            <a:extLst>
              <a:ext uri="{FF2B5EF4-FFF2-40B4-BE49-F238E27FC236}">
                <a16:creationId xmlns:a16="http://schemas.microsoft.com/office/drawing/2014/main" id="{F7ECCB20-B86C-C73D-CF80-C7FC20DC55B4}"/>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1500842B-6C25-4E1F-A356-52E67D922E0E}" type="slidenum">
              <a:rPr lang="en-US" altLang="en-US"/>
              <a:pPr/>
              <a:t>‹#›</a:t>
            </a:fld>
            <a:endParaRPr lang="en-US" altLang="en-US"/>
          </a:p>
        </p:txBody>
      </p:sp>
    </p:spTree>
    <p:extLst>
      <p:ext uri="{BB962C8B-B14F-4D97-AF65-F5344CB8AC3E}">
        <p14:creationId xmlns:p14="http://schemas.microsoft.com/office/powerpoint/2010/main" val="2096757078"/>
      </p:ext>
    </p:extLst>
  </p:cSld>
  <p:clrMapOvr>
    <a:masterClrMapping/>
  </p:clrMapOvr>
  <p:transition>
    <p:cut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3DDD5-474B-3642-B3CB-2E13C47AFCA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8000B30-7938-3B4C-82D7-8B09D0E37FA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12F05A10-83BC-41FD-A22C-4BE62A6D2B21}"/>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161C0ABF-2585-407D-87C8-8A8DBB37B0D8}" type="slidenum">
              <a:rPr lang="en-US" altLang="en-US"/>
              <a:pPr/>
              <a:t>‹#›</a:t>
            </a:fld>
            <a:endParaRPr lang="en-US" altLang="en-US"/>
          </a:p>
        </p:txBody>
      </p:sp>
    </p:spTree>
    <p:extLst>
      <p:ext uri="{BB962C8B-B14F-4D97-AF65-F5344CB8AC3E}">
        <p14:creationId xmlns:p14="http://schemas.microsoft.com/office/powerpoint/2010/main" val="717962104"/>
      </p:ext>
    </p:extLst>
  </p:cSld>
  <p:clrMapOvr>
    <a:masterClrMapping/>
  </p:clrMapOvr>
  <p:transition>
    <p:cut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EFA77F-B1DA-344A-8F83-24950C821AD5}"/>
              </a:ext>
            </a:extLst>
          </p:cNvPr>
          <p:cNvSpPr>
            <a:spLocks noGrp="1"/>
          </p:cNvSpPr>
          <p:nvPr>
            <p:ph type="title" orient="vert"/>
          </p:nvPr>
        </p:nvSpPr>
        <p:spPr>
          <a:xfrm>
            <a:off x="6591300" y="381000"/>
            <a:ext cx="2019300" cy="59436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4B069F4-CDF7-C84D-AE3D-04D9B6B61731}"/>
              </a:ext>
            </a:extLst>
          </p:cNvPr>
          <p:cNvSpPr>
            <a:spLocks noGrp="1"/>
          </p:cNvSpPr>
          <p:nvPr>
            <p:ph type="body" orient="vert" idx="1"/>
          </p:nvPr>
        </p:nvSpPr>
        <p:spPr>
          <a:xfrm>
            <a:off x="1259632" y="1842120"/>
            <a:ext cx="4896544" cy="4863480"/>
          </a:xfrm>
        </p:spPr>
        <p:txBody>
          <a:bodyPr vert="eaVert"/>
          <a:lstStyle>
            <a:lvl1pPr>
              <a:defRPr sz="2000"/>
            </a:lvl1pPr>
            <a:lvl2pPr>
              <a:defRPr sz="1800"/>
            </a:lvl2pPr>
            <a:lvl3pPr>
              <a:defRPr sz="1600"/>
            </a:lvl3pPr>
            <a:lvl4pPr>
              <a:defRPr sz="1600"/>
            </a:lvl4pPr>
            <a:lvl5pPr>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6">
            <a:extLst>
              <a:ext uri="{FF2B5EF4-FFF2-40B4-BE49-F238E27FC236}">
                <a16:creationId xmlns:a16="http://schemas.microsoft.com/office/drawing/2014/main" id="{B5FAC1DA-47A0-3BBF-AF21-A12A0F1DAA6E}"/>
              </a:ext>
            </a:extLst>
          </p:cNvPr>
          <p:cNvSpPr>
            <a:spLocks noGrp="1" noChangeArrowheads="1"/>
          </p:cNvSpPr>
          <p:nvPr>
            <p:ph type="sldNum" sz="quarter" idx="10"/>
          </p:nvPr>
        </p:nvSpPr>
        <p:spPr>
          <a:ln/>
        </p:spPr>
        <p:txBody>
          <a:bodyPr/>
          <a:lstStyle>
            <a:lvl1pPr>
              <a:defRPr/>
            </a:lvl1pPr>
          </a:lstStyle>
          <a:p>
            <a:r>
              <a:rPr lang="en-US" altLang="en-US"/>
              <a:t>13</a:t>
            </a:r>
            <a:r>
              <a:rPr lang="en-US" altLang="en-US">
                <a:cs typeface="Arial" panose="020B0604020202020204" pitchFamily="34" charset="0"/>
              </a:rPr>
              <a:t>–</a:t>
            </a:r>
            <a:fld id="{7A2373B4-A959-4F3E-BFBB-34EE46D9B25D}" type="slidenum">
              <a:rPr lang="en-US" altLang="en-US"/>
              <a:pPr/>
              <a:t>‹#›</a:t>
            </a:fld>
            <a:endParaRPr lang="en-US" altLang="en-US"/>
          </a:p>
        </p:txBody>
      </p:sp>
    </p:spTree>
    <p:extLst>
      <p:ext uri="{BB962C8B-B14F-4D97-AF65-F5344CB8AC3E}">
        <p14:creationId xmlns:p14="http://schemas.microsoft.com/office/powerpoint/2010/main" val="2938362304"/>
      </p:ext>
    </p:extLst>
  </p:cSld>
  <p:clrMapOvr>
    <a:masterClrMapping/>
  </p:clrMapOvr>
  <p:transition>
    <p:cut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3">
            <a:extLst>
              <a:ext uri="{FF2B5EF4-FFF2-40B4-BE49-F238E27FC236}">
                <a16:creationId xmlns:a16="http://schemas.microsoft.com/office/drawing/2014/main" id="{15599BC3-0D9F-E8C0-F5DA-CF593DB06B02}"/>
              </a:ext>
            </a:extLst>
          </p:cNvPr>
          <p:cNvSpPr>
            <a:spLocks noGrp="1" noChangeArrowheads="1"/>
          </p:cNvSpPr>
          <p:nvPr>
            <p:ph type="body" idx="1"/>
          </p:nvPr>
        </p:nvSpPr>
        <p:spPr bwMode="auto">
          <a:xfrm>
            <a:off x="1187450" y="2146300"/>
            <a:ext cx="77724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0" name="Rectangle 6">
            <a:extLst>
              <a:ext uri="{FF2B5EF4-FFF2-40B4-BE49-F238E27FC236}">
                <a16:creationId xmlns:a16="http://schemas.microsoft.com/office/drawing/2014/main" id="{B049BC27-28DC-094E-AB2B-5A8C1A6A8781}"/>
              </a:ext>
            </a:extLst>
          </p:cNvPr>
          <p:cNvSpPr>
            <a:spLocks noGrp="1" noChangeArrowheads="1"/>
          </p:cNvSpPr>
          <p:nvPr>
            <p:ph type="sldNum" sz="quarter" idx="4"/>
          </p:nvPr>
        </p:nvSpPr>
        <p:spPr bwMode="auto">
          <a:xfrm>
            <a:off x="6019800" y="6400800"/>
            <a:ext cx="24384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lvl1pPr algn="r" eaLnBrk="1" hangingPunct="1">
              <a:defRPr sz="1000">
                <a:latin typeface="Arial" panose="020B0604020202020204" pitchFamily="34" charset="0"/>
              </a:defRPr>
            </a:lvl1pPr>
          </a:lstStyle>
          <a:p>
            <a:r>
              <a:rPr lang="en-US" altLang="en-US"/>
              <a:t>13</a:t>
            </a:r>
            <a:r>
              <a:rPr lang="en-US" altLang="en-US">
                <a:cs typeface="Arial" panose="020B0604020202020204" pitchFamily="34" charset="0"/>
              </a:rPr>
              <a:t>–</a:t>
            </a:r>
            <a:fld id="{A457339E-3718-43FE-A179-B136C565FC23}" type="slidenum">
              <a:rPr lang="en-US" altLang="en-US"/>
              <a:pPr/>
              <a:t>‹#›</a:t>
            </a:fld>
            <a:endParaRPr lang="en-US" altLang="en-US"/>
          </a:p>
        </p:txBody>
      </p:sp>
      <p:pic>
        <p:nvPicPr>
          <p:cNvPr id="1028" name="Picture 5">
            <a:extLst>
              <a:ext uri="{FF2B5EF4-FFF2-40B4-BE49-F238E27FC236}">
                <a16:creationId xmlns:a16="http://schemas.microsoft.com/office/drawing/2014/main" id="{18843D28-C7EC-A35F-F8BB-10D1F4536C1F}"/>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88950" y="4989513"/>
            <a:ext cx="9159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6">
            <a:extLst>
              <a:ext uri="{FF2B5EF4-FFF2-40B4-BE49-F238E27FC236}">
                <a16:creationId xmlns:a16="http://schemas.microsoft.com/office/drawing/2014/main" id="{616EEEE1-4A05-8C6B-9E2E-B53851CFCC3B}"/>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830388" y="5319713"/>
            <a:ext cx="742632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7">
            <a:extLst>
              <a:ext uri="{FF2B5EF4-FFF2-40B4-BE49-F238E27FC236}">
                <a16:creationId xmlns:a16="http://schemas.microsoft.com/office/drawing/2014/main" id="{2B4308B3-44EE-21C5-40F8-AA4CF780A235}"/>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80963" y="2511425"/>
            <a:ext cx="179388"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8">
            <a:extLst>
              <a:ext uri="{FF2B5EF4-FFF2-40B4-BE49-F238E27FC236}">
                <a16:creationId xmlns:a16="http://schemas.microsoft.com/office/drawing/2014/main" id="{6D297585-6BE0-EED7-8DA1-72F13D1872DF}"/>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9055100" y="2511425"/>
            <a:ext cx="1778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a:extLst>
              <a:ext uri="{FF2B5EF4-FFF2-40B4-BE49-F238E27FC236}">
                <a16:creationId xmlns:a16="http://schemas.microsoft.com/office/drawing/2014/main" id="{BCEB6247-B2B3-7CC2-8E97-B56417918ADC}"/>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80963" y="857250"/>
            <a:ext cx="7150101" cy="120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7E39AD2A-1D34-5247-9031-7DF8017237E3}"/>
              </a:ext>
            </a:extLst>
          </p:cNvPr>
          <p:cNvSpPr txBox="1"/>
          <p:nvPr userDrawn="1"/>
        </p:nvSpPr>
        <p:spPr>
          <a:xfrm>
            <a:off x="190500" y="1035050"/>
            <a:ext cx="1139825" cy="774700"/>
          </a:xfrm>
          <a:prstGeom prst="rect">
            <a:avLst/>
          </a:prstGeom>
          <a:noFill/>
        </p:spPr>
        <p:txBody>
          <a:bodyPr wrap="none">
            <a:spAutoFit/>
          </a:bodyPr>
          <a:lstStyle/>
          <a:p>
            <a:pPr algn="ctr" eaLnBrk="1" hangingPunct="1">
              <a:lnSpc>
                <a:spcPct val="70000"/>
              </a:lnSpc>
              <a:defRPr/>
            </a:pPr>
            <a:r>
              <a:rPr lang="en-US" sz="21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eaLnBrk="1" hangingPunct="1">
              <a:lnSpc>
                <a:spcPct val="70000"/>
              </a:lnSpc>
              <a:defRPr/>
            </a:pPr>
            <a:endParaRPr lang="en-US" sz="21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eaLnBrk="1" hangingPunct="1">
              <a:lnSpc>
                <a:spcPct val="70000"/>
              </a:lnSpc>
              <a:defRPr/>
            </a:pPr>
            <a:r>
              <a:rPr lang="en-US" sz="21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13</a:t>
            </a:r>
            <a:endParaRPr lang="en-US" sz="21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26" name="AutoShape 2">
            <a:extLst>
              <a:ext uri="{FF2B5EF4-FFF2-40B4-BE49-F238E27FC236}">
                <a16:creationId xmlns:a16="http://schemas.microsoft.com/office/drawing/2014/main" id="{83298CB9-3945-A740-83FF-AE8C08185B47}"/>
              </a:ext>
            </a:extLst>
          </p:cNvPr>
          <p:cNvSpPr>
            <a:spLocks noGrp="1" noChangeArrowheads="1"/>
          </p:cNvSpPr>
          <p:nvPr>
            <p:ph type="title"/>
          </p:nvPr>
        </p:nvSpPr>
        <p:spPr bwMode="blackWhite">
          <a:xfrm>
            <a:off x="1881188" y="1263650"/>
            <a:ext cx="5486400" cy="476250"/>
          </a:xfrm>
          <a:prstGeom prst="roundRect">
            <a:avLst>
              <a:gd name="adj" fmla="val 32815"/>
            </a:avLst>
          </a:prstGeom>
          <a:gradFill rotWithShape="0">
            <a:gsLst>
              <a:gs pos="0">
                <a:srgbClr val="CC6600">
                  <a:gamma/>
                  <a:shade val="46275"/>
                  <a:invGamma/>
                </a:srgbClr>
              </a:gs>
              <a:gs pos="50000">
                <a:srgbClr val="CC6600"/>
              </a:gs>
              <a:gs pos="100000">
                <a:srgbClr val="CC6600">
                  <a:gamma/>
                  <a:shade val="46275"/>
                  <a:invGamma/>
                </a:srgbClr>
              </a:gs>
            </a:gsLst>
            <a:lin ang="5400000" scaled="1"/>
          </a:gradFill>
          <a:ln w="9525">
            <a:solidFill>
              <a:schemeClr val="tx1"/>
            </a:solidFill>
            <a:round/>
            <a:headEnd/>
            <a:tailEnd/>
          </a:ln>
          <a:effectLst>
            <a:outerShdw dist="107763" dir="2700000" algn="ctr" rotWithShape="0">
              <a:schemeClr val="tx1">
                <a:alpha val="50000"/>
              </a:schemeClr>
            </a:outerShdw>
          </a:effectLst>
        </p:spPr>
        <p:txBody>
          <a:bodyPr vert="horz" wrap="square" lIns="91440" tIns="45720" rIns="91440" bIns="45720" numCol="1" anchor="ctr" anchorCtr="1" compatLnSpc="1">
            <a:prstTxWarp prst="textNoShape">
              <a:avLst/>
            </a:prstTxWarp>
          </a:bodyPr>
          <a:lstStyle/>
          <a:p>
            <a:pPr lvl="0"/>
            <a:r>
              <a:rPr lang="en-US" altLang="en-US" dirty="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1026">
                                            <p:txEl>
                                              <p:charRg st="0" end="0"/>
                                            </p:txEl>
                                          </p:spTgt>
                                        </p:tgtEl>
                                        <p:attrNameLst>
                                          <p:attrName>style.visibility</p:attrName>
                                        </p:attrNameLst>
                                      </p:cBhvr>
                                      <p:to>
                                        <p:strVal val="visible"/>
                                      </p:to>
                                    </p:set>
                                    <p:anim calcmode="lin" valueType="num">
                                      <p:cBhvr>
                                        <p:cTn id="7" dur="500" fill="hold"/>
                                        <p:tgtEl>
                                          <p:spTgt spid="1026">
                                            <p:txEl>
                                              <p:charRg st="0" end="0"/>
                                            </p:txEl>
                                          </p:spTgt>
                                        </p:tgtEl>
                                        <p:attrNameLst>
                                          <p:attrName>ppt_w</p:attrName>
                                        </p:attrNameLst>
                                      </p:cBhvr>
                                      <p:tavLst>
                                        <p:tav tm="0">
                                          <p:val>
                                            <p:fltVal val="0"/>
                                          </p:val>
                                        </p:tav>
                                        <p:tav tm="100000">
                                          <p:val>
                                            <p:strVal val="#ppt_w"/>
                                          </p:val>
                                        </p:tav>
                                      </p:tavLst>
                                    </p:anim>
                                    <p:anim calcmode="lin" valueType="num">
                                      <p:cBhvr>
                                        <p:cTn id="8" dur="500" fill="hold"/>
                                        <p:tgtEl>
                                          <p:spTgt spid="1026">
                                            <p:txEl>
                                              <p:char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027">
                                            <p:txEl>
                                              <p:pRg st="0" end="0"/>
                                            </p:txEl>
                                          </p:spTgt>
                                        </p:tgtEl>
                                        <p:attrNameLst>
                                          <p:attrName>style.visibility</p:attrName>
                                        </p:attrNameLst>
                                      </p:cBhvr>
                                      <p:to>
                                        <p:strVal val="visible"/>
                                      </p:to>
                                    </p:set>
                                    <p:animEffect transition="in" filter="wipe(left)">
                                      <p:cBhvr>
                                        <p:cTn id="13" dur="500"/>
                                        <p:tgtEl>
                                          <p:spTgt spid="1027">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1027">
                                            <p:txEl>
                                              <p:pRg st="1" end="1"/>
                                            </p:txEl>
                                          </p:spTgt>
                                        </p:tgtEl>
                                        <p:attrNameLst>
                                          <p:attrName>style.visibility</p:attrName>
                                        </p:attrNameLst>
                                      </p:cBhvr>
                                      <p:to>
                                        <p:strVal val="visible"/>
                                      </p:to>
                                    </p:set>
                                    <p:animEffect transition="in" filter="wipe(left)">
                                      <p:cBhvr>
                                        <p:cTn id="18" dur="500"/>
                                        <p:tgtEl>
                                          <p:spTgt spid="1027">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1027">
                                            <p:txEl>
                                              <p:pRg st="2" end="2"/>
                                            </p:txEl>
                                          </p:spTgt>
                                        </p:tgtEl>
                                        <p:attrNameLst>
                                          <p:attrName>style.visibility</p:attrName>
                                        </p:attrNameLst>
                                      </p:cBhvr>
                                      <p:to>
                                        <p:strVal val="visible"/>
                                      </p:to>
                                    </p:set>
                                    <p:animEffect transition="in" filter="wipe(left)">
                                      <p:cBhvr>
                                        <p:cTn id="23" dur="500"/>
                                        <p:tgtEl>
                                          <p:spTgt spid="1027">
                                            <p:txEl>
                                              <p:pRg st="2" end="2"/>
                                            </p:txEl>
                                          </p:spTgt>
                                        </p:tgtEl>
                                      </p:cBhvr>
                                    </p:animEffect>
                                  </p:childTnLst>
                                </p:cTn>
                              </p:par>
                              <p:par>
                                <p:cTn id="24" presetID="22" presetClass="entr" presetSubtype="8" fill="hold" nodeType="withEffect">
                                  <p:stCondLst>
                                    <p:cond delay="0"/>
                                  </p:stCondLst>
                                  <p:childTnLst>
                                    <p:set>
                                      <p:cBhvr>
                                        <p:cTn id="25" dur="1" fill="hold">
                                          <p:stCondLst>
                                            <p:cond delay="0"/>
                                          </p:stCondLst>
                                        </p:cTn>
                                        <p:tgtEl>
                                          <p:spTgt spid="1027">
                                            <p:txEl>
                                              <p:pRg st="3" end="3"/>
                                            </p:txEl>
                                          </p:spTgt>
                                        </p:tgtEl>
                                        <p:attrNameLst>
                                          <p:attrName>style.visibility</p:attrName>
                                        </p:attrNameLst>
                                      </p:cBhvr>
                                      <p:to>
                                        <p:strVal val="visible"/>
                                      </p:to>
                                    </p:set>
                                    <p:animEffect transition="in" filter="wipe(left)">
                                      <p:cBhvr>
                                        <p:cTn id="26" dur="500"/>
                                        <p:tgtEl>
                                          <p:spTgt spid="1027">
                                            <p:txEl>
                                              <p:pRg st="3" end="3"/>
                                            </p:txEl>
                                          </p:spTgt>
                                        </p:tgtEl>
                                      </p:cBhvr>
                                    </p:animEffect>
                                  </p:childTnLst>
                                </p:cTn>
                              </p:par>
                              <p:par>
                                <p:cTn id="27" presetID="22" presetClass="entr" presetSubtype="8" fill="hold" nodeType="withEffect">
                                  <p:stCondLst>
                                    <p:cond delay="0"/>
                                  </p:stCondLst>
                                  <p:childTnLst>
                                    <p:set>
                                      <p:cBhvr>
                                        <p:cTn id="28" dur="1" fill="hold">
                                          <p:stCondLst>
                                            <p:cond delay="0"/>
                                          </p:stCondLst>
                                        </p:cTn>
                                        <p:tgtEl>
                                          <p:spTgt spid="1027">
                                            <p:txEl>
                                              <p:pRg st="4" end="4"/>
                                            </p:txEl>
                                          </p:spTgt>
                                        </p:tgtEl>
                                        <p:attrNameLst>
                                          <p:attrName>style.visibility</p:attrName>
                                        </p:attrNameLst>
                                      </p:cBhvr>
                                      <p:to>
                                        <p:strVal val="visible"/>
                                      </p:to>
                                    </p:set>
                                    <p:animEffect transition="in" filter="wipe(left)">
                                      <p:cBhvr>
                                        <p:cTn id="29"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Lst>
      </p:bldP>
      <p:bldP spid="1026" grpId="0" autoUpdateAnimBg="0"/>
    </p:bldLst>
  </p:timing>
  <p:hf hdr="0" dt="0"/>
  <p:txStyles>
    <p:titleStyle>
      <a:lvl1pPr algn="ctr" rtl="0" eaLnBrk="0" fontAlgn="base" hangingPunct="0">
        <a:spcBef>
          <a:spcPct val="0"/>
        </a:spcBef>
        <a:spcAft>
          <a:spcPct val="0"/>
        </a:spcAft>
        <a:defRPr sz="2400" b="1" kern="1200">
          <a:solidFill>
            <a:schemeClr val="bg1"/>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2400" b="1">
          <a:solidFill>
            <a:schemeClr val="bg1"/>
          </a:solidFill>
          <a:effectLst>
            <a:outerShdw blurRad="38100" dist="38100" dir="2700000" algn="tl">
              <a:srgbClr val="000000"/>
            </a:outerShdw>
          </a:effectLst>
          <a:latin typeface="Arial" panose="020B0604020202020204" pitchFamily="34" charset="0"/>
        </a:defRPr>
      </a:lvl2pPr>
      <a:lvl3pPr algn="ctr" rtl="0" eaLnBrk="0" fontAlgn="base" hangingPunct="0">
        <a:spcBef>
          <a:spcPct val="0"/>
        </a:spcBef>
        <a:spcAft>
          <a:spcPct val="0"/>
        </a:spcAft>
        <a:defRPr sz="2400" b="1">
          <a:solidFill>
            <a:schemeClr val="bg1"/>
          </a:solidFill>
          <a:effectLst>
            <a:outerShdw blurRad="38100" dist="38100" dir="2700000" algn="tl">
              <a:srgbClr val="000000"/>
            </a:outerShdw>
          </a:effectLst>
          <a:latin typeface="Arial" panose="020B0604020202020204" pitchFamily="34" charset="0"/>
        </a:defRPr>
      </a:lvl3pPr>
      <a:lvl4pPr algn="ctr" rtl="0" eaLnBrk="0" fontAlgn="base" hangingPunct="0">
        <a:spcBef>
          <a:spcPct val="0"/>
        </a:spcBef>
        <a:spcAft>
          <a:spcPct val="0"/>
        </a:spcAft>
        <a:defRPr sz="2400" b="1">
          <a:solidFill>
            <a:schemeClr val="bg1"/>
          </a:solidFill>
          <a:effectLst>
            <a:outerShdw blurRad="38100" dist="38100" dir="2700000" algn="tl">
              <a:srgbClr val="000000"/>
            </a:outerShdw>
          </a:effectLst>
          <a:latin typeface="Arial" panose="020B0604020202020204" pitchFamily="34" charset="0"/>
        </a:defRPr>
      </a:lvl4pPr>
      <a:lvl5pPr algn="ctr" rtl="0" eaLnBrk="0" fontAlgn="base" hangingPunct="0">
        <a:spcBef>
          <a:spcPct val="0"/>
        </a:spcBef>
        <a:spcAft>
          <a:spcPct val="0"/>
        </a:spcAft>
        <a:defRPr sz="2400" b="1">
          <a:solidFill>
            <a:schemeClr val="bg1"/>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2800" b="1">
          <a:solidFill>
            <a:schemeClr val="bg1"/>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2800" b="1">
          <a:solidFill>
            <a:schemeClr val="bg1"/>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2800" b="1">
          <a:solidFill>
            <a:schemeClr val="bg1"/>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2800" b="1">
          <a:solidFill>
            <a:schemeClr val="bg1"/>
          </a:solidFill>
          <a:effectLst>
            <a:outerShdw blurRad="38100" dist="38100" dir="2700000" algn="tl">
              <a:srgbClr val="000000"/>
            </a:outerShdw>
          </a:effectLst>
          <a:latin typeface="Arial" panose="020B0604020202020204" pitchFamily="34" charset="0"/>
        </a:defRPr>
      </a:lvl9pPr>
    </p:titleStyle>
    <p:bodyStyle>
      <a:lvl1pPr marL="222250" indent="-222250" algn="l" rtl="0" eaLnBrk="0" fontAlgn="base" hangingPunct="0">
        <a:spcBef>
          <a:spcPct val="20000"/>
        </a:spcBef>
        <a:spcAft>
          <a:spcPct val="0"/>
        </a:spcAft>
        <a:buSzPct val="75000"/>
        <a:buFont typeface="Wingdings" panose="05000000000000000000" pitchFamily="2" charset="2"/>
        <a:buChar char="§"/>
        <a:defRPr sz="2800" kern="1200">
          <a:solidFill>
            <a:schemeClr val="tx1"/>
          </a:solidFill>
          <a:latin typeface="+mn-lt"/>
          <a:ea typeface="+mn-ea"/>
          <a:cs typeface="+mn-cs"/>
        </a:defRPr>
      </a:lvl1pPr>
      <a:lvl2pPr marL="566738" indent="-222250" algn="l" rtl="0" eaLnBrk="0" fontAlgn="base" hangingPunct="0">
        <a:spcBef>
          <a:spcPct val="20000"/>
        </a:spcBef>
        <a:spcAft>
          <a:spcPct val="0"/>
        </a:spcAft>
        <a:buChar char="–"/>
        <a:defRPr sz="2400" kern="1200">
          <a:solidFill>
            <a:srgbClr val="993300"/>
          </a:solidFill>
          <a:latin typeface="+mn-lt"/>
          <a:ea typeface="+mn-ea"/>
          <a:cs typeface="+mn-cs"/>
        </a:defRPr>
      </a:lvl2pPr>
      <a:lvl3pPr marL="854075" indent="-173038" algn="l" rtl="0" eaLnBrk="0" fontAlgn="base" hangingPunct="0">
        <a:spcBef>
          <a:spcPct val="20000"/>
        </a:spcBef>
        <a:spcAft>
          <a:spcPct val="0"/>
        </a:spcAft>
        <a:buChar char="•"/>
        <a:defRPr sz="2000" b="1" kern="1200">
          <a:solidFill>
            <a:schemeClr val="tx1"/>
          </a:solidFill>
          <a:latin typeface="+mj-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1.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dictionary.cambridge.org/dictionary/english/deal" TargetMode="External"/><Relationship Id="rId13" Type="http://schemas.openxmlformats.org/officeDocument/2006/relationships/hyperlink" Target="https://dictionary.cambridge.org/dictionary/english/problem" TargetMode="External"/><Relationship Id="rId3" Type="http://schemas.openxmlformats.org/officeDocument/2006/relationships/hyperlink" Target="https://dictionary.cambridge.org/dictionary/english/people" TargetMode="External"/><Relationship Id="rId7" Type="http://schemas.openxmlformats.org/officeDocument/2006/relationships/hyperlink" Target="https://dictionary.cambridge.org/dictionary/english/department" TargetMode="External"/><Relationship Id="rId12" Type="http://schemas.openxmlformats.org/officeDocument/2006/relationships/hyperlink" Target="https://dictionary.cambridge.org/dictionary/english/trainin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dictionary.cambridge.org/dictionary/english/organization" TargetMode="External"/><Relationship Id="rId11" Type="http://schemas.openxmlformats.org/officeDocument/2006/relationships/hyperlink" Target="https://dictionary.cambridge.org/dictionary/english/join" TargetMode="External"/><Relationship Id="rId5" Type="http://schemas.openxmlformats.org/officeDocument/2006/relationships/hyperlink" Target="https://dictionary.cambridge.org/dictionary/english/company" TargetMode="External"/><Relationship Id="rId10" Type="http://schemas.openxmlformats.org/officeDocument/2006/relationships/hyperlink" Target="https://dictionary.cambridge.org/dictionary/english/employee" TargetMode="External"/><Relationship Id="rId4" Type="http://schemas.openxmlformats.org/officeDocument/2006/relationships/hyperlink" Target="https://dictionary.cambridge.org/dictionary/english/employed" TargetMode="External"/><Relationship Id="rId9" Type="http://schemas.openxmlformats.org/officeDocument/2006/relationships/hyperlink" Target="https://dictionary.cambridge.org/dictionary/english/it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oleObject" Target="../embeddings/oleObject1.bin"/><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a:extLst>
              <a:ext uri="{FF2B5EF4-FFF2-40B4-BE49-F238E27FC236}">
                <a16:creationId xmlns:a16="http://schemas.microsoft.com/office/drawing/2014/main" id="{21FD2189-58E6-1DA1-9F7E-57622E3FC2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00" y="857250"/>
            <a:ext cx="8712200" cy="501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Rectangle 10">
            <a:extLst>
              <a:ext uri="{FF2B5EF4-FFF2-40B4-BE49-F238E27FC236}">
                <a16:creationId xmlns:a16="http://schemas.microsoft.com/office/drawing/2014/main" id="{8CD0A174-12B4-FA97-DA6A-5D6B4B6BBD84}"/>
              </a:ext>
            </a:extLst>
          </p:cNvPr>
          <p:cNvGrpSpPr>
            <a:grpSpLocks/>
          </p:cNvGrpSpPr>
          <p:nvPr/>
        </p:nvGrpSpPr>
        <p:grpSpPr bwMode="auto">
          <a:xfrm>
            <a:off x="-63500" y="774700"/>
            <a:ext cx="9271000" cy="5295900"/>
            <a:chOff x="-40" y="488"/>
            <a:chExt cx="5840" cy="3336"/>
          </a:xfrm>
        </p:grpSpPr>
        <p:pic>
          <p:nvPicPr>
            <p:cNvPr id="14338" name="Rectangle 10">
              <a:extLst>
                <a:ext uri="{FF2B5EF4-FFF2-40B4-BE49-F238E27FC236}">
                  <a16:creationId xmlns:a16="http://schemas.microsoft.com/office/drawing/2014/main" id="{671C679A-A427-81DD-F640-423C269867E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 y="488"/>
              <a:ext cx="5840" cy="3336"/>
            </a:xfrm>
            <a:prstGeom prst="rect">
              <a:avLst/>
            </a:prstGeom>
            <a:noFill/>
            <a:extLst>
              <a:ext uri="{909E8E84-426E-40DD-AFC4-6F175D3DCCD1}">
                <a14:hiddenFill xmlns:a14="http://schemas.microsoft.com/office/drawing/2010/main">
                  <a:solidFill>
                    <a:srgbClr val="FFFFFF"/>
                  </a:solidFill>
                </a14:hiddenFill>
              </a:ext>
            </a:extLst>
          </p:spPr>
        </p:pic>
        <p:sp>
          <p:nvSpPr>
            <p:cNvPr id="14339" name="Text Box 3">
              <a:extLst>
                <a:ext uri="{FF2B5EF4-FFF2-40B4-BE49-F238E27FC236}">
                  <a16:creationId xmlns:a16="http://schemas.microsoft.com/office/drawing/2014/main" id="{D4EEF46F-3AD1-5C8A-6288-9F245F45E822}"/>
                </a:ext>
              </a:extLst>
            </p:cNvPr>
            <p:cNvSpPr txBox="1">
              <a:spLocks noChangeArrowheads="1"/>
            </p:cNvSpPr>
            <p:nvPr/>
          </p:nvSpPr>
          <p:spPr bwMode="auto">
            <a:xfrm rot="10800000">
              <a:off x="-37" y="496"/>
              <a:ext cx="5834" cy="3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lnSpc>
                  <a:spcPct val="70000"/>
                </a:lnSpc>
              </a:pPr>
              <a:endParaRPr lang="en-US" altLang="en-US" sz="1800">
                <a:solidFill>
                  <a:srgbClr val="FFFFFF"/>
                </a:solidFill>
                <a:effectLst>
                  <a:outerShdw blurRad="38100" dist="38100" dir="2700000" algn="tl">
                    <a:srgbClr val="C0C0C0"/>
                  </a:outerShdw>
                </a:effectLst>
                <a:latin typeface="Tahoma" panose="020B0604030504040204" pitchFamily="34" charset="0"/>
              </a:endParaRPr>
            </a:p>
          </p:txBody>
        </p:sp>
      </p:grpSp>
      <p:pic>
        <p:nvPicPr>
          <p:cNvPr id="14341" name="Picture 3">
            <a:extLst>
              <a:ext uri="{FF2B5EF4-FFF2-40B4-BE49-F238E27FC236}">
                <a16:creationId xmlns:a16="http://schemas.microsoft.com/office/drawing/2014/main" id="{1D13F608-D76E-25CF-D3F5-40671E594F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984" r="914" b="11911"/>
          <a:stretch>
            <a:fillRect/>
          </a:stretch>
        </p:blipFill>
        <p:spPr bwMode="auto">
          <a:xfrm>
            <a:off x="0" y="4006850"/>
            <a:ext cx="91503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5">
            <a:extLst>
              <a:ext uri="{FF2B5EF4-FFF2-40B4-BE49-F238E27FC236}">
                <a16:creationId xmlns:a16="http://schemas.microsoft.com/office/drawing/2014/main" id="{EA134F75-F762-8550-AA30-8BC81EC60B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7688" y="4579938"/>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11">
            <a:extLst>
              <a:ext uri="{FF2B5EF4-FFF2-40B4-BE49-F238E27FC236}">
                <a16:creationId xmlns:a16="http://schemas.microsoft.com/office/drawing/2014/main" id="{60398338-C758-F1A9-5339-ECC3CF72EA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138" y="1173163"/>
            <a:ext cx="5035551"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2">
            <a:extLst>
              <a:ext uri="{FF2B5EF4-FFF2-40B4-BE49-F238E27FC236}">
                <a16:creationId xmlns:a16="http://schemas.microsoft.com/office/drawing/2014/main" id="{59F42243-0315-C963-C1EA-A76340E147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26000" y="3201988"/>
            <a:ext cx="441166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C4B46DC1-92BC-954C-BDA6-55506253DD98}"/>
              </a:ext>
            </a:extLst>
          </p:cNvPr>
          <p:cNvSpPr txBox="1"/>
          <p:nvPr/>
        </p:nvSpPr>
        <p:spPr>
          <a:xfrm>
            <a:off x="107504" y="1393825"/>
            <a:ext cx="4457374" cy="1061829"/>
          </a:xfrm>
          <a:prstGeom prst="rect">
            <a:avLst/>
          </a:prstGeom>
          <a:noFill/>
        </p:spPr>
        <p:txBody>
          <a:bodyPr wrap="none">
            <a:spAutoFit/>
          </a:bodyPr>
          <a:lstStyle/>
          <a:p>
            <a:pPr eaLnBrk="1" hangingPunct="1">
              <a:defRPr/>
            </a:pPr>
            <a:r>
              <a:rPr lang="en-US" sz="21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Human Resources Management </a:t>
            </a:r>
          </a:p>
          <a:p>
            <a:pPr eaLnBrk="1" hangingPunct="1">
              <a:defRPr/>
            </a:pPr>
            <a:r>
              <a:rPr lang="en-US" sz="21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a:t>
            </a:r>
            <a:r>
              <a:rPr lang="en-US" sz="2100" dirty="0" err="1">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Ibrahem</a:t>
            </a:r>
            <a:r>
              <a:rPr lang="en-US" sz="21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100" dirty="0" err="1">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Aboelseod</a:t>
            </a:r>
            <a:endParaRPr lang="en-US" sz="21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eaLnBrk="1" hangingPunct="1">
              <a:defRPr/>
            </a:pPr>
            <a:r>
              <a:rPr lang="en-US" sz="21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7</a:t>
            </a:r>
          </a:p>
        </p:txBody>
      </p:sp>
      <p:sp>
        <p:nvSpPr>
          <p:cNvPr id="16" name="TextBox 15">
            <a:extLst>
              <a:ext uri="{FF2B5EF4-FFF2-40B4-BE49-F238E27FC236}">
                <a16:creationId xmlns:a16="http://schemas.microsoft.com/office/drawing/2014/main" id="{2D66D9A4-AC99-1C47-92FB-A849FF1FFA1B}"/>
              </a:ext>
            </a:extLst>
          </p:cNvPr>
          <p:cNvSpPr txBox="1"/>
          <p:nvPr/>
        </p:nvSpPr>
        <p:spPr>
          <a:xfrm>
            <a:off x="5246688" y="3227388"/>
            <a:ext cx="3689087" cy="707886"/>
          </a:xfrm>
          <a:prstGeom prst="rect">
            <a:avLst/>
          </a:prstGeom>
          <a:noFill/>
        </p:spPr>
        <p:txBody>
          <a:bodyPr wrap="none">
            <a:spAutoFit/>
          </a:bodyPr>
          <a:lstStyle/>
          <a:p>
            <a:pPr algn="l" eaLnBrk="1" hangingPunct="1">
              <a:spcBef>
                <a:spcPct val="50000"/>
              </a:spcBef>
              <a:buSzTx/>
              <a:buFontTx/>
              <a:buNone/>
              <a:defRPr/>
            </a:pPr>
            <a:r>
              <a:rPr lang="en-US" altLang="en-US" sz="2000" b="1" dirty="0">
                <a:effectLst>
                  <a:outerShdw blurRad="38100" dist="38100" dir="2700000" algn="tl">
                    <a:srgbClr val="C0C0C0"/>
                  </a:outerShdw>
                </a:effectLst>
                <a:latin typeface="Arial" panose="020B0604020202020204" pitchFamily="34" charset="0"/>
              </a:rPr>
              <a:t>Personnel - Variable Pay and</a:t>
            </a:r>
            <a:br>
              <a:rPr lang="en-US" altLang="en-US" sz="2000" b="1" dirty="0">
                <a:effectLst>
                  <a:outerShdw blurRad="38100" dist="38100" dir="2700000" algn="tl">
                    <a:srgbClr val="C0C0C0"/>
                  </a:outerShdw>
                </a:effectLst>
                <a:latin typeface="Arial" panose="020B0604020202020204" pitchFamily="34" charset="0"/>
              </a:rPr>
            </a:br>
            <a:r>
              <a:rPr lang="en-US" altLang="en-US" sz="2000" b="1" dirty="0">
                <a:effectLst>
                  <a:outerShdw blurRad="38100" dist="38100" dir="2700000" algn="tl">
                    <a:srgbClr val="C0C0C0"/>
                  </a:outerShdw>
                </a:effectLst>
                <a:latin typeface="Arial" panose="020B0604020202020204" pitchFamily="34" charset="0"/>
              </a:rPr>
              <a:t>Executive </a:t>
            </a:r>
          </a:p>
        </p:txBody>
      </p:sp>
    </p:spTree>
  </p:cSld>
  <p:clrMapOvr>
    <a:masterClrMapping/>
  </p:clrMapOvr>
  <p:transition advTm="11200">
    <p:cut thruBlk="1"/>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45" name="AutoShape 21">
            <a:extLst>
              <a:ext uri="{FF2B5EF4-FFF2-40B4-BE49-F238E27FC236}">
                <a16:creationId xmlns:a16="http://schemas.microsoft.com/office/drawing/2014/main" id="{42408017-741A-834C-9436-327ED96E9210}"/>
              </a:ext>
            </a:extLst>
          </p:cNvPr>
          <p:cNvSpPr>
            <a:spLocks noChangeArrowheads="1"/>
          </p:cNvSpPr>
          <p:nvPr/>
        </p:nvSpPr>
        <p:spPr bwMode="auto">
          <a:xfrm>
            <a:off x="974725" y="3779838"/>
            <a:ext cx="1235075" cy="411162"/>
          </a:xfrm>
          <a:prstGeom prst="roundRect">
            <a:avLst>
              <a:gd name="adj" fmla="val 16667"/>
            </a:avLst>
          </a:prstGeom>
          <a:solidFill>
            <a:schemeClr val="bg1"/>
          </a:solidFill>
          <a:ln>
            <a:noFill/>
          </a:ln>
          <a:effectLst>
            <a:outerShdw dist="107763" dir="2700000" algn="ctr" rotWithShape="0">
              <a:schemeClr val="bg2">
                <a:alpha val="50000"/>
              </a:schemeClr>
            </a:outerShdw>
          </a:effectLst>
          <a:extLst>
            <a:ext uri="{91240B29-F687-4F45-9708-019B960494DF}">
              <a14:hiddenLine xmlns:a14="http://schemas.microsoft.com/office/drawing/2010/main" w="12700">
                <a:solidFill>
                  <a:schemeClr val="tx1"/>
                </a:solidFill>
                <a:round/>
                <a:headEnd/>
                <a:tailEnd/>
              </a14:hiddenLine>
            </a:ext>
          </a:extLst>
        </p:spPr>
        <p:txBody>
          <a:bodyPr wrap="none"/>
          <a:lstStyle/>
          <a:p>
            <a:pPr eaLnBrk="1" hangingPunct="1">
              <a:spcBef>
                <a:spcPct val="50000"/>
              </a:spcBef>
              <a:defRPr/>
            </a:pPr>
            <a:endParaRPr lang="en-US" altLang="en-US" sz="1800">
              <a:solidFill>
                <a:schemeClr val="bg1"/>
              </a:solidFill>
              <a:effectLst>
                <a:outerShdw blurRad="38100" dist="38100" dir="2700000" algn="tl">
                  <a:srgbClr val="C0C0C0"/>
                </a:outerShdw>
              </a:effectLst>
              <a:latin typeface="Arial" panose="020B0604020202020204" pitchFamily="34" charset="0"/>
            </a:endParaRPr>
          </a:p>
        </p:txBody>
      </p:sp>
      <p:sp>
        <p:nvSpPr>
          <p:cNvPr id="333826" name="AutoShape 2">
            <a:extLst>
              <a:ext uri="{FF2B5EF4-FFF2-40B4-BE49-F238E27FC236}">
                <a16:creationId xmlns:a16="http://schemas.microsoft.com/office/drawing/2014/main" id="{7A2E8872-10EE-3640-B6C9-83061BD8F39A}"/>
              </a:ext>
            </a:extLst>
          </p:cNvPr>
          <p:cNvSpPr>
            <a:spLocks noGrp="1" noChangeArrowheads="1"/>
          </p:cNvSpPr>
          <p:nvPr>
            <p:ph type="ctrTitle"/>
          </p:nvPr>
        </p:nvSpPr>
        <p:spPr>
          <a:xfrm>
            <a:off x="1701800" y="806450"/>
            <a:ext cx="5181600" cy="1676400"/>
          </a:xfrm>
          <a:noFill/>
          <a:ln>
            <a:noFill/>
          </a:ln>
          <a:effectLst/>
          <a:extLst>
            <a:ext uri="{909E8E84-426E-40DD-AFC4-6F175D3DCCD1}">
              <a14:hiddenFill xmlns:a14="http://schemas.microsoft.com/office/drawing/2010/main">
                <a:gradFill rotWithShape="0">
                  <a:gsLst>
                    <a:gs pos="0">
                      <a:srgbClr val="CC6600">
                        <a:gamma/>
                        <a:shade val="46275"/>
                        <a:invGamma/>
                      </a:srgbClr>
                    </a:gs>
                    <a:gs pos="50000">
                      <a:srgbClr val="CC6600"/>
                    </a:gs>
                    <a:gs pos="100000">
                      <a:srgbClr val="CC6600">
                        <a:gamma/>
                        <a:shade val="46275"/>
                        <a:invGamma/>
                      </a:srgbClr>
                    </a:gs>
                  </a:gsLst>
                  <a:lin ang="5400000" scaled="1"/>
                </a:gradFill>
              </a14:hiddenFill>
            </a:ext>
            <a:ext uri="{91240B29-F687-4F45-9708-019B960494DF}">
              <a14:hiddenLine xmlns:a14="http://schemas.microsoft.com/office/drawing/2010/main" w="9525">
                <a:solidFill>
                  <a:schemeClr val="tx1"/>
                </a:solidFill>
                <a:round/>
                <a:headEnd type="none" w="med" len="med"/>
                <a:tailEnd type="none" w="med" len="med"/>
              </a14:hiddenLine>
            </a:ext>
            <a:ext uri="{AF507438-7753-43E0-B8FC-AC1667EBCBE1}">
              <a14:hiddenEffects xmlns:a14="http://schemas.microsoft.com/office/drawing/2010/main">
                <a:effectLst>
                  <a:outerShdw dist="107763" dir="2700000" algn="ctr" rotWithShape="0">
                    <a:schemeClr val="tx1">
                      <a:alpha val="50000"/>
                    </a:schemeClr>
                  </a:outerShdw>
                </a:effectLst>
              </a14:hiddenEffects>
            </a:ext>
          </a:extLst>
        </p:spPr>
        <p:txBody>
          <a:bodyPr anchor="ctr"/>
          <a:lstStyle/>
          <a:p>
            <a:pPr eaLnBrk="1" hangingPunct="1">
              <a:lnSpc>
                <a:spcPct val="70000"/>
              </a:lnSpc>
              <a:defRPr/>
            </a:pPr>
            <a:r>
              <a:rPr lang="en-US" altLang="en-US" b="0" dirty="0">
                <a:effectLst>
                  <a:outerShdw blurRad="38100" dist="38100" dir="2700000" algn="tl">
                    <a:srgbClr val="C0C0C0"/>
                  </a:outerShdw>
                </a:effectLst>
                <a:latin typeface="Times New Roman" panose="02020603050405020304" pitchFamily="18" charset="0"/>
              </a:rPr>
              <a:t>Human Resource</a:t>
            </a:r>
            <a:br>
              <a:rPr lang="en-US" altLang="en-US" b="0" dirty="0">
                <a:effectLst>
                  <a:outerShdw blurRad="38100" dist="38100" dir="2700000" algn="tl">
                    <a:srgbClr val="C0C0C0"/>
                  </a:outerShdw>
                </a:effectLst>
                <a:latin typeface="Times New Roman" panose="02020603050405020304" pitchFamily="18" charset="0"/>
              </a:rPr>
            </a:br>
            <a:r>
              <a:rPr lang="en-US" altLang="en-US" b="0" dirty="0">
                <a:effectLst>
                  <a:outerShdw blurRad="38100" dist="38100" dir="2700000" algn="tl">
                    <a:srgbClr val="C0C0C0"/>
                  </a:outerShdw>
                </a:effectLst>
                <a:latin typeface="Times New Roman" panose="02020603050405020304" pitchFamily="18" charset="0"/>
              </a:rPr>
              <a:t>Management</a:t>
            </a:r>
            <a:r>
              <a:rPr lang="en-US" altLang="en-US" sz="1000" b="0" dirty="0">
                <a:effectLst>
                  <a:outerShdw blurRad="38100" dist="38100" dir="2700000" algn="tl">
                    <a:srgbClr val="C0C0C0"/>
                  </a:outerShdw>
                </a:effectLst>
                <a:latin typeface="Times New Roman" panose="02020603050405020304" pitchFamily="18" charset="0"/>
              </a:rPr>
              <a:t> </a:t>
            </a:r>
            <a:br>
              <a:rPr lang="en-US" altLang="en-US" sz="1000" b="0" dirty="0">
                <a:effectLst>
                  <a:outerShdw blurRad="38100" dist="38100" dir="2700000" algn="tl">
                    <a:srgbClr val="C0C0C0"/>
                  </a:outerShdw>
                </a:effectLst>
                <a:latin typeface="Times New Roman" panose="02020603050405020304" pitchFamily="18" charset="0"/>
              </a:rPr>
            </a:br>
            <a:br>
              <a:rPr lang="en-US" altLang="en-US" sz="1000" b="0" dirty="0">
                <a:effectLst>
                  <a:outerShdw blurRad="38100" dist="38100" dir="2700000" algn="tl">
                    <a:srgbClr val="C0C0C0"/>
                  </a:outerShdw>
                </a:effectLst>
                <a:latin typeface="Times New Roman" panose="02020603050405020304" pitchFamily="18" charset="0"/>
              </a:rPr>
            </a:br>
            <a:r>
              <a:rPr lang="en-US" altLang="en-US" sz="900" dirty="0">
                <a:solidFill>
                  <a:schemeClr val="tx1"/>
                </a:solidFill>
                <a:effectLst>
                  <a:outerShdw blurRad="38100" dist="38100" dir="2700000" algn="tl">
                    <a:srgbClr val="C0C0C0"/>
                  </a:outerShdw>
                </a:effectLst>
                <a:latin typeface="Times New Roman" panose="02020603050405020304" pitchFamily="18" charset="0"/>
              </a:rPr>
              <a:t>TENTH EDITON</a:t>
            </a:r>
          </a:p>
        </p:txBody>
      </p:sp>
      <p:sp>
        <p:nvSpPr>
          <p:cNvPr id="333831" name="AutoShape 7">
            <a:extLst>
              <a:ext uri="{FF2B5EF4-FFF2-40B4-BE49-F238E27FC236}">
                <a16:creationId xmlns:a16="http://schemas.microsoft.com/office/drawing/2014/main" id="{FED89DEE-9728-F14C-91BC-4AE5882ED8BB}"/>
              </a:ext>
            </a:extLst>
          </p:cNvPr>
          <p:cNvSpPr>
            <a:spLocks noGrp="1" noChangeArrowheads="1"/>
          </p:cNvSpPr>
          <p:nvPr>
            <p:ph type="subTitle" idx="1"/>
          </p:nvPr>
        </p:nvSpPr>
        <p:spPr bwMode="gray">
          <a:xfrm>
            <a:off x="1066800" y="2971800"/>
            <a:ext cx="4800600" cy="1371600"/>
          </a:xfrm>
          <a:prstGeom prst="roundRect">
            <a:avLst>
              <a:gd name="adj" fmla="val 8681"/>
            </a:avLst>
          </a:prstGeom>
          <a:solidFill>
            <a:schemeClr val="bg1"/>
          </a:solidFill>
          <a:ln w="12700">
            <a:solidFill>
              <a:schemeClr val="tx1"/>
            </a:solidFill>
            <a:round/>
            <a:headEnd type="none" w="med" len="med"/>
            <a:tailEnd type="none" w="med" len="med"/>
          </a:ln>
          <a:effectLst>
            <a:outerShdw dist="107763" dir="2700000" algn="ctr" rotWithShape="0">
              <a:schemeClr val="bg2">
                <a:alpha val="50000"/>
              </a:schemeClr>
            </a:outerShdw>
          </a:effectLst>
        </p:spPr>
        <p:txBody>
          <a:bodyPr anchor="ctr" anchorCtr="1"/>
          <a:lstStyle/>
          <a:p>
            <a:pPr algn="l" eaLnBrk="1" hangingPunct="1">
              <a:spcBef>
                <a:spcPct val="50000"/>
              </a:spcBef>
              <a:buSzTx/>
              <a:buFontTx/>
              <a:buNone/>
              <a:defRPr/>
            </a:pPr>
            <a:r>
              <a:rPr lang="en-US" altLang="en-US" b="1" dirty="0">
                <a:effectLst>
                  <a:outerShdw blurRad="38100" dist="38100" dir="2700000" algn="tl">
                    <a:srgbClr val="C0C0C0"/>
                  </a:outerShdw>
                </a:effectLst>
                <a:latin typeface="Arial" panose="020B0604020202020204" pitchFamily="34" charset="0"/>
              </a:rPr>
              <a:t>Personnel - Variable Pay and</a:t>
            </a:r>
            <a:br>
              <a:rPr lang="en-US" altLang="en-US" b="1" dirty="0">
                <a:effectLst>
                  <a:outerShdw blurRad="38100" dist="38100" dir="2700000" algn="tl">
                    <a:srgbClr val="C0C0C0"/>
                  </a:outerShdw>
                </a:effectLst>
                <a:latin typeface="Arial" panose="020B0604020202020204" pitchFamily="34" charset="0"/>
              </a:rPr>
            </a:br>
            <a:r>
              <a:rPr lang="en-US" altLang="en-US" b="1" dirty="0">
                <a:effectLst>
                  <a:outerShdw blurRad="38100" dist="38100" dir="2700000" algn="tl">
                    <a:srgbClr val="C0C0C0"/>
                  </a:outerShdw>
                </a:effectLst>
                <a:latin typeface="Arial" panose="020B0604020202020204" pitchFamily="34" charset="0"/>
              </a:rPr>
              <a:t>Executive </a:t>
            </a:r>
          </a:p>
        </p:txBody>
      </p:sp>
      <p:sp>
        <p:nvSpPr>
          <p:cNvPr id="333846" name="AutoShape 22">
            <a:extLst>
              <a:ext uri="{FF2B5EF4-FFF2-40B4-BE49-F238E27FC236}">
                <a16:creationId xmlns:a16="http://schemas.microsoft.com/office/drawing/2014/main" id="{50FCC640-822B-7E41-B798-513DF4DC4143}"/>
              </a:ext>
            </a:extLst>
          </p:cNvPr>
          <p:cNvSpPr>
            <a:spLocks noChangeArrowheads="1"/>
          </p:cNvSpPr>
          <p:nvPr/>
        </p:nvSpPr>
        <p:spPr bwMode="blackWhite">
          <a:xfrm>
            <a:off x="341313" y="2887663"/>
            <a:ext cx="1358900" cy="411162"/>
          </a:xfrm>
          <a:prstGeom prst="roundRect">
            <a:avLst>
              <a:gd name="adj" fmla="val 16667"/>
            </a:avLst>
          </a:prstGeom>
          <a:solidFill>
            <a:srgbClr val="CC3300"/>
          </a:solidFill>
          <a:ln w="12700">
            <a:solidFill>
              <a:schemeClr val="tx1"/>
            </a:solidFill>
            <a:round/>
            <a:headEnd/>
            <a:tailEnd/>
          </a:ln>
          <a:effectLst/>
          <a:extLs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spAutoFit/>
          </a:bodyPr>
          <a:lstStyle/>
          <a:p>
            <a:pPr eaLnBrk="1" hangingPunct="1">
              <a:spcBef>
                <a:spcPct val="50000"/>
              </a:spcBef>
              <a:defRPr/>
            </a:pPr>
            <a:r>
              <a:rPr lang="en-US" altLang="en-US" sz="1800">
                <a:solidFill>
                  <a:schemeClr val="bg1"/>
                </a:solidFill>
                <a:effectLst>
                  <a:outerShdw blurRad="38100" dist="38100" dir="2700000" algn="tl">
                    <a:srgbClr val="000000"/>
                  </a:outerShdw>
                </a:effectLst>
                <a:latin typeface="Arial" panose="020B0604020202020204" pitchFamily="34" charset="0"/>
              </a:rPr>
              <a:t>Chapter 13</a:t>
            </a:r>
          </a:p>
        </p:txBody>
      </p:sp>
      <p:sp>
        <p:nvSpPr>
          <p:cNvPr id="333849" name="Text Box 25">
            <a:extLst>
              <a:ext uri="{FF2B5EF4-FFF2-40B4-BE49-F238E27FC236}">
                <a16:creationId xmlns:a16="http://schemas.microsoft.com/office/drawing/2014/main" id="{D19E873D-94C2-C040-831E-F2045B4555AE}"/>
              </a:ext>
            </a:extLst>
          </p:cNvPr>
          <p:cNvSpPr txBox="1">
            <a:spLocks noChangeArrowheads="1"/>
          </p:cNvSpPr>
          <p:nvPr/>
        </p:nvSpPr>
        <p:spPr bwMode="gray">
          <a:xfrm>
            <a:off x="1371600" y="2438400"/>
            <a:ext cx="41910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eaLnBrk="1" hangingPunct="1">
              <a:lnSpc>
                <a:spcPct val="70000"/>
              </a:lnSpc>
              <a:spcBef>
                <a:spcPct val="50000"/>
              </a:spcBef>
              <a:defRPr/>
            </a:pPr>
            <a:r>
              <a:rPr lang="en-US" altLang="en-US" sz="2000">
                <a:effectLst>
                  <a:outerShdw blurRad="38100" dist="38100" dir="2700000" algn="tl">
                    <a:srgbClr val="C0C0C0"/>
                  </a:outerShdw>
                </a:effectLst>
              </a:rPr>
              <a:t>Robert L. Mathis   </a:t>
            </a:r>
            <a:r>
              <a:rPr lang="en-US" altLang="en-US" sz="2000">
                <a:effectLst>
                  <a:outerShdw blurRad="38100" dist="38100" dir="2700000" algn="tl">
                    <a:srgbClr val="C0C0C0"/>
                  </a:outerShdw>
                </a:effectLst>
                <a:sym typeface="Symbol" pitchFamily="2" charset="2"/>
              </a:rPr>
              <a:t>   </a:t>
            </a:r>
            <a:r>
              <a:rPr lang="en-US" altLang="en-US" sz="2000">
                <a:effectLst>
                  <a:outerShdw blurRad="38100" dist="38100" dir="2700000" algn="tl">
                    <a:srgbClr val="C0C0C0"/>
                  </a:outerShdw>
                </a:effectLst>
              </a:rPr>
              <a:t>John H. Jackson</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iterate type="lt">
                                    <p:tmPct val="100000"/>
                                  </p:iterate>
                                  <p:childTnLst>
                                    <p:set>
                                      <p:cBhvr>
                                        <p:cTn id="6" dur="1" fill="hold">
                                          <p:stCondLst>
                                            <p:cond delay="0"/>
                                          </p:stCondLst>
                                        </p:cTn>
                                        <p:tgtEl>
                                          <p:spTgt spid="333831">
                                            <p:txEl>
                                              <p:pRg st="0" end="0"/>
                                            </p:txEl>
                                          </p:spTgt>
                                        </p:tgtEl>
                                        <p:attrNameLst>
                                          <p:attrName>style.visibility</p:attrName>
                                        </p:attrNameLst>
                                      </p:cBhvr>
                                      <p:to>
                                        <p:strVal val="visible"/>
                                      </p:to>
                                    </p:set>
                                    <p:animEffect transition="in" filter="wipe(left)">
                                      <p:cBhvr>
                                        <p:cTn id="7" dur="75"/>
                                        <p:tgtEl>
                                          <p:spTgt spid="3338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31" grpId="0" build="p" bldLvl="3" autoUpdateAnimBg="0"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DE508-E69B-CB41-B4DB-A900F52E2106}"/>
              </a:ext>
            </a:extLst>
          </p:cNvPr>
          <p:cNvSpPr>
            <a:spLocks noGrp="1"/>
          </p:cNvSpPr>
          <p:nvPr>
            <p:ph type="title"/>
          </p:nvPr>
        </p:nvSpPr>
        <p:spPr/>
        <p:txBody>
          <a:bodyPr/>
          <a:lstStyle/>
          <a:p>
            <a:pPr>
              <a:defRPr/>
            </a:pPr>
            <a:r>
              <a:rPr lang="en-US" dirty="0"/>
              <a:t>What is this ! </a:t>
            </a:r>
          </a:p>
        </p:txBody>
      </p:sp>
      <p:sp>
        <p:nvSpPr>
          <p:cNvPr id="4" name="Slide Number Placeholder 3">
            <a:extLst>
              <a:ext uri="{FF2B5EF4-FFF2-40B4-BE49-F238E27FC236}">
                <a16:creationId xmlns:a16="http://schemas.microsoft.com/office/drawing/2014/main" id="{545AA3A8-444C-5443-BC47-0923C0AD0B09}"/>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60D894FB-07DE-439E-86FE-B3B782760293}" type="slidenum">
              <a:rPr lang="en-US" altLang="en-US" sz="1000">
                <a:latin typeface="Arial" panose="020B0604020202020204" pitchFamily="34" charset="0"/>
              </a:rPr>
              <a:pPr/>
              <a:t>3</a:t>
            </a:fld>
            <a:endParaRPr lang="en-US" altLang="en-US" sz="1000">
              <a:latin typeface="Arial" panose="020B0604020202020204" pitchFamily="34" charset="0"/>
            </a:endParaRPr>
          </a:p>
        </p:txBody>
      </p:sp>
      <p:pic>
        <p:nvPicPr>
          <p:cNvPr id="6" name="VIDEO-2023-03-09-17-47-56 (1)">
            <a:hlinkClick r:id="" action="ppaction://media"/>
            <a:extLst>
              <a:ext uri="{FF2B5EF4-FFF2-40B4-BE49-F238E27FC236}">
                <a16:creationId xmlns:a16="http://schemas.microsoft.com/office/drawing/2014/main" id="{C18F6045-F634-3F4A-6469-B32C909D59A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47664" y="1960262"/>
            <a:ext cx="7455644" cy="4220176"/>
          </a:xfrm>
          <a:prstGeom prst="rect">
            <a:avLst/>
          </a:prstGeom>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56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FC2BCBE-392F-8240-A632-D45B6AE9A785}"/>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A720C543-F8FE-4BA6-AF85-F583EBEB1F9D}" type="slidenum">
              <a:rPr lang="en-US" altLang="en-US" sz="1000">
                <a:latin typeface="Arial" panose="020B0604020202020204" pitchFamily="34" charset="0"/>
              </a:rPr>
              <a:pPr/>
              <a:t>4</a:t>
            </a:fld>
            <a:endParaRPr lang="en-US" altLang="en-US" sz="1000">
              <a:latin typeface="Arial" panose="020B0604020202020204" pitchFamily="34" charset="0"/>
            </a:endParaRPr>
          </a:p>
        </p:txBody>
      </p:sp>
      <p:sp>
        <p:nvSpPr>
          <p:cNvPr id="334853" name="AutoShape 5">
            <a:extLst>
              <a:ext uri="{FF2B5EF4-FFF2-40B4-BE49-F238E27FC236}">
                <a16:creationId xmlns:a16="http://schemas.microsoft.com/office/drawing/2014/main" id="{42EC66A7-D375-F44B-933A-74445976E4EC}"/>
              </a:ext>
            </a:extLst>
          </p:cNvPr>
          <p:cNvSpPr>
            <a:spLocks noGrp="1" noChangeArrowheads="1"/>
          </p:cNvSpPr>
          <p:nvPr>
            <p:ph type="title"/>
          </p:nvPr>
        </p:nvSpPr>
        <p:spPr/>
        <p:txBody>
          <a:bodyPr/>
          <a:lstStyle/>
          <a:p>
            <a:pPr eaLnBrk="1" hangingPunct="1">
              <a:defRPr/>
            </a:pPr>
            <a:r>
              <a:rPr lang="en-US" altLang="en-US"/>
              <a:t>Learning Objectives</a:t>
            </a:r>
          </a:p>
        </p:txBody>
      </p:sp>
      <p:sp>
        <p:nvSpPr>
          <p:cNvPr id="16387" name="Rectangle 6">
            <a:extLst>
              <a:ext uri="{FF2B5EF4-FFF2-40B4-BE49-F238E27FC236}">
                <a16:creationId xmlns:a16="http://schemas.microsoft.com/office/drawing/2014/main" id="{229285C8-6D5A-B0CB-5738-479E66032EDE}"/>
              </a:ext>
            </a:extLst>
          </p:cNvPr>
          <p:cNvSpPr>
            <a:spLocks noGrp="1" noChangeArrowheads="1"/>
          </p:cNvSpPr>
          <p:nvPr>
            <p:ph type="body" idx="1"/>
          </p:nvPr>
        </p:nvSpPr>
        <p:spPr/>
        <p:txBody>
          <a:bodyPr/>
          <a:lstStyle/>
          <a:p>
            <a:pPr marL="0" indent="0" eaLnBrk="1" hangingPunct="1">
              <a:spcAft>
                <a:spcPct val="20000"/>
              </a:spcAft>
              <a:buFont typeface="Wingdings" panose="05000000000000000000" pitchFamily="2" charset="2"/>
              <a:buNone/>
            </a:pPr>
            <a:r>
              <a:rPr lang="en-US" altLang="en-US" sz="2000" dirty="0"/>
              <a:t>After you have read this chapter, you should be able to:</a:t>
            </a:r>
          </a:p>
          <a:p>
            <a:pPr lvl="1" eaLnBrk="1" hangingPunct="1">
              <a:spcAft>
                <a:spcPct val="20000"/>
              </a:spcAft>
            </a:pPr>
            <a:r>
              <a:rPr lang="en-US" altLang="en-US" sz="1800" dirty="0"/>
              <a:t>Define Personnel .</a:t>
            </a:r>
          </a:p>
          <a:p>
            <a:pPr lvl="1" eaLnBrk="1" hangingPunct="1">
              <a:spcAft>
                <a:spcPct val="20000"/>
              </a:spcAft>
            </a:pPr>
            <a:r>
              <a:rPr lang="en-US" altLang="en-US" sz="1800" dirty="0"/>
              <a:t>Identify difference between personnel management and HRM.</a:t>
            </a:r>
          </a:p>
          <a:p>
            <a:pPr lvl="1" eaLnBrk="1" hangingPunct="1">
              <a:spcAft>
                <a:spcPct val="20000"/>
              </a:spcAft>
            </a:pPr>
            <a:r>
              <a:rPr lang="en-US" altLang="en-US" sz="1800" dirty="0"/>
              <a:t>Discuss three types of individual incentives.</a:t>
            </a:r>
          </a:p>
          <a:p>
            <a:pPr lvl="1" eaLnBrk="1" hangingPunct="1">
              <a:spcAft>
                <a:spcPct val="20000"/>
              </a:spcAft>
            </a:pPr>
            <a:r>
              <a:rPr lang="en-US" altLang="en-US" sz="1800" dirty="0"/>
              <a:t>Explain three different way that sales employees typically are compensated ( Case Study )</a:t>
            </a:r>
          </a:p>
          <a:p>
            <a:pPr lvl="1" eaLnBrk="1" hangingPunct="1">
              <a:spcAft>
                <a:spcPct val="20000"/>
              </a:spcAft>
            </a:pPr>
            <a:r>
              <a:rPr lang="en-US" altLang="en-US" sz="1800" dirty="0"/>
              <a:t>Identify key factors that must be addressed when using team variable pay plans.</a:t>
            </a:r>
            <a:endParaRPr lang="en-US" altLang="en-US" sz="1800" dirty="0">
              <a:cs typeface="Tahoma" panose="020B0604030504040204" pitchFamily="34" charset="0"/>
            </a:endParaRPr>
          </a:p>
        </p:txBody>
      </p:sp>
    </p:spTree>
  </p:cSld>
  <p:clrMapOvr>
    <a:masterClrMapping/>
  </p:clrMapOvr>
  <p:transition>
    <p:cut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89D6C-5472-E749-AAD5-263B2C4D761B}"/>
              </a:ext>
            </a:extLst>
          </p:cNvPr>
          <p:cNvSpPr>
            <a:spLocks noGrp="1"/>
          </p:cNvSpPr>
          <p:nvPr>
            <p:ph type="title"/>
          </p:nvPr>
        </p:nvSpPr>
        <p:spPr/>
        <p:txBody>
          <a:bodyPr/>
          <a:lstStyle/>
          <a:p>
            <a:pPr>
              <a:defRPr/>
            </a:pPr>
            <a:r>
              <a:rPr lang="en-US" dirty="0"/>
              <a:t>Personnel Definition </a:t>
            </a:r>
          </a:p>
        </p:txBody>
      </p:sp>
      <p:sp>
        <p:nvSpPr>
          <p:cNvPr id="17410" name="Content Placeholder 2">
            <a:extLst>
              <a:ext uri="{FF2B5EF4-FFF2-40B4-BE49-F238E27FC236}">
                <a16:creationId xmlns:a16="http://schemas.microsoft.com/office/drawing/2014/main" id="{0FD45F84-5CFE-6BE5-E5CD-3B5BB3A276A9}"/>
              </a:ext>
            </a:extLst>
          </p:cNvPr>
          <p:cNvSpPr>
            <a:spLocks noGrp="1" noChangeArrowheads="1"/>
          </p:cNvSpPr>
          <p:nvPr>
            <p:ph idx="1"/>
          </p:nvPr>
        </p:nvSpPr>
        <p:spPr>
          <a:xfrm>
            <a:off x="0" y="2146300"/>
            <a:ext cx="8959850" cy="5105400"/>
          </a:xfrm>
        </p:spPr>
        <p:txBody>
          <a:bodyPr/>
          <a:lstStyle/>
          <a:p>
            <a:pPr lvl="1" eaLnBrk="1" hangingPunct="1">
              <a:spcAft>
                <a:spcPct val="20000"/>
              </a:spcAft>
            </a:pPr>
            <a:r>
              <a:rPr lang="en-US" altLang="en-US">
                <a:solidFill>
                  <a:srgbClr val="FF0000"/>
                </a:solidFill>
                <a:cs typeface="Tahoma" panose="020B0604030504040204" pitchFamily="34" charset="0"/>
              </a:rPr>
              <a:t>The </a:t>
            </a:r>
            <a:r>
              <a:rPr lang="en-US" altLang="en-US">
                <a:solidFill>
                  <a:srgbClr val="FF0000"/>
                </a:solidFill>
                <a:cs typeface="Tahoma" panose="020B0604030504040204" pitchFamily="34" charset="0"/>
                <a:hlinkClick r:id="rId3" tooltip="people"/>
              </a:rPr>
              <a:t>people</a:t>
            </a:r>
            <a:r>
              <a:rPr lang="en-US" altLang="en-US">
                <a:solidFill>
                  <a:srgbClr val="FF0000"/>
                </a:solidFill>
                <a:cs typeface="Tahoma" panose="020B0604030504040204" pitchFamily="34" charset="0"/>
              </a:rPr>
              <a:t> who are </a:t>
            </a:r>
            <a:r>
              <a:rPr lang="en-US" altLang="en-US">
                <a:solidFill>
                  <a:srgbClr val="FF0000"/>
                </a:solidFill>
                <a:cs typeface="Tahoma" panose="020B0604030504040204" pitchFamily="34" charset="0"/>
                <a:hlinkClick r:id="rId4" tooltip="employed"/>
              </a:rPr>
              <a:t>employed</a:t>
            </a:r>
            <a:r>
              <a:rPr lang="en-US" altLang="en-US">
                <a:solidFill>
                  <a:srgbClr val="FF0000"/>
                </a:solidFill>
                <a:cs typeface="Tahoma" panose="020B0604030504040204" pitchFamily="34" charset="0"/>
              </a:rPr>
              <a:t> in a </a:t>
            </a:r>
            <a:r>
              <a:rPr lang="en-US" altLang="en-US">
                <a:solidFill>
                  <a:srgbClr val="FF0000"/>
                </a:solidFill>
                <a:cs typeface="Tahoma" panose="020B0604030504040204" pitchFamily="34" charset="0"/>
                <a:hlinkClick r:id="rId5" tooltip="company"/>
              </a:rPr>
              <a:t>company</a:t>
            </a:r>
            <a:r>
              <a:rPr lang="en-US" altLang="en-US">
                <a:solidFill>
                  <a:srgbClr val="FF0000"/>
                </a:solidFill>
                <a:cs typeface="Tahoma" panose="020B0604030504040204" pitchFamily="34" charset="0"/>
              </a:rPr>
              <a:t>, </a:t>
            </a:r>
            <a:r>
              <a:rPr lang="en-US" altLang="en-US">
                <a:solidFill>
                  <a:srgbClr val="FF0000"/>
                </a:solidFill>
                <a:cs typeface="Tahoma" panose="020B0604030504040204" pitchFamily="34" charset="0"/>
                <a:hlinkClick r:id="rId6" tooltip="organization"/>
              </a:rPr>
              <a:t>organizatio</a:t>
            </a:r>
            <a:r>
              <a:rPr lang="en-US" altLang="en-US">
                <a:solidFill>
                  <a:srgbClr val="FF0000"/>
                </a:solidFill>
                <a:cs typeface="Tahoma" panose="020B0604030504040204" pitchFamily="34" charset="0"/>
              </a:rPr>
              <a:t>n </a:t>
            </a:r>
          </a:p>
          <a:p>
            <a:pPr lvl="1" eaLnBrk="1" hangingPunct="1">
              <a:spcAft>
                <a:spcPct val="20000"/>
              </a:spcAft>
            </a:pPr>
            <a:endParaRPr lang="en-US" altLang="en-US">
              <a:solidFill>
                <a:srgbClr val="FF0000"/>
              </a:solidFill>
              <a:cs typeface="Tahoma" panose="020B0604030504040204" pitchFamily="34" charset="0"/>
            </a:endParaRPr>
          </a:p>
          <a:p>
            <a:pPr lvl="1" eaLnBrk="1" hangingPunct="1">
              <a:spcAft>
                <a:spcPct val="20000"/>
              </a:spcAft>
            </a:pPr>
            <a:r>
              <a:rPr lang="en-US" altLang="en-US">
                <a:solidFill>
                  <a:srgbClr val="FF0000"/>
                </a:solidFill>
                <a:cs typeface="Tahoma" panose="020B0604030504040204" pitchFamily="34" charset="0"/>
              </a:rPr>
              <a:t>The </a:t>
            </a:r>
            <a:r>
              <a:rPr lang="en-US" altLang="en-US">
                <a:solidFill>
                  <a:srgbClr val="FF0000"/>
                </a:solidFill>
                <a:cs typeface="Tahoma" panose="020B0604030504040204" pitchFamily="34" charset="0"/>
                <a:hlinkClick r:id="rId7" tooltip="department"/>
              </a:rPr>
              <a:t>department</a:t>
            </a:r>
            <a:r>
              <a:rPr lang="en-US" altLang="en-US">
                <a:solidFill>
                  <a:srgbClr val="FF0000"/>
                </a:solidFill>
                <a:cs typeface="Tahoma" panose="020B0604030504040204" pitchFamily="34" charset="0"/>
              </a:rPr>
              <a:t>  a </a:t>
            </a:r>
            <a:r>
              <a:rPr lang="en-US" altLang="en-US">
                <a:solidFill>
                  <a:srgbClr val="FF0000"/>
                </a:solidFill>
                <a:cs typeface="Tahoma" panose="020B0604030504040204" pitchFamily="34" charset="0"/>
                <a:hlinkClick r:id="rId5" tooltip="company"/>
              </a:rPr>
              <a:t>company</a:t>
            </a:r>
            <a:r>
              <a:rPr lang="en-US" altLang="en-US">
                <a:solidFill>
                  <a:srgbClr val="FF0000"/>
                </a:solidFill>
                <a:cs typeface="Tahoma" panose="020B0604030504040204" pitchFamily="34" charset="0"/>
              </a:rPr>
              <a:t> or </a:t>
            </a:r>
            <a:r>
              <a:rPr lang="en-US" altLang="en-US">
                <a:solidFill>
                  <a:srgbClr val="FF0000"/>
                </a:solidFill>
                <a:cs typeface="Tahoma" panose="020B0604030504040204" pitchFamily="34" charset="0"/>
                <a:hlinkClick r:id="rId6" tooltip="organization"/>
              </a:rPr>
              <a:t>organization</a:t>
            </a:r>
            <a:r>
              <a:rPr lang="en-US" altLang="en-US">
                <a:solidFill>
                  <a:srgbClr val="FF0000"/>
                </a:solidFill>
                <a:cs typeface="Tahoma" panose="020B0604030504040204" pitchFamily="34" charset="0"/>
              </a:rPr>
              <a:t> that </a:t>
            </a:r>
            <a:r>
              <a:rPr lang="en-US" altLang="en-US">
                <a:solidFill>
                  <a:srgbClr val="FF0000"/>
                </a:solidFill>
                <a:cs typeface="Tahoma" panose="020B0604030504040204" pitchFamily="34" charset="0"/>
                <a:hlinkClick r:id="rId8" tooltip="deals"/>
              </a:rPr>
              <a:t>deals</a:t>
            </a:r>
            <a:r>
              <a:rPr lang="en-US" altLang="en-US">
                <a:solidFill>
                  <a:srgbClr val="FF0000"/>
                </a:solidFill>
                <a:cs typeface="Tahoma" panose="020B0604030504040204" pitchFamily="34" charset="0"/>
              </a:rPr>
              <a:t> with </a:t>
            </a:r>
            <a:r>
              <a:rPr lang="en-US" altLang="en-US">
                <a:solidFill>
                  <a:srgbClr val="FF0000"/>
                </a:solidFill>
                <a:cs typeface="Tahoma" panose="020B0604030504040204" pitchFamily="34" charset="0"/>
                <a:hlinkClick r:id="rId9" tooltip="its"/>
              </a:rPr>
              <a:t>its</a:t>
            </a:r>
            <a:r>
              <a:rPr lang="en-US" altLang="en-US">
                <a:solidFill>
                  <a:srgbClr val="FF0000"/>
                </a:solidFill>
                <a:cs typeface="Tahoma" panose="020B0604030504040204" pitchFamily="34" charset="0"/>
              </a:rPr>
              <a:t> </a:t>
            </a:r>
            <a:r>
              <a:rPr lang="en-US" altLang="en-US">
                <a:solidFill>
                  <a:srgbClr val="FF0000"/>
                </a:solidFill>
                <a:cs typeface="Tahoma" panose="020B0604030504040204" pitchFamily="34" charset="0"/>
                <a:hlinkClick r:id="rId10" tooltip="employees"/>
              </a:rPr>
              <a:t>employees</a:t>
            </a:r>
            <a:r>
              <a:rPr lang="en-US" altLang="en-US">
                <a:solidFill>
                  <a:srgbClr val="FF0000"/>
                </a:solidFill>
                <a:cs typeface="Tahoma" panose="020B0604030504040204" pitchFamily="34" charset="0"/>
              </a:rPr>
              <a:t> when they first </a:t>
            </a:r>
            <a:r>
              <a:rPr lang="en-US" altLang="en-US">
                <a:solidFill>
                  <a:srgbClr val="FF0000"/>
                </a:solidFill>
                <a:cs typeface="Tahoma" panose="020B0604030504040204" pitchFamily="34" charset="0"/>
                <a:hlinkClick r:id="rId11" tooltip="join"/>
              </a:rPr>
              <a:t>join</a:t>
            </a:r>
            <a:r>
              <a:rPr lang="en-US" altLang="en-US">
                <a:solidFill>
                  <a:srgbClr val="FF0000"/>
                </a:solidFill>
                <a:cs typeface="Tahoma" panose="020B0604030504040204" pitchFamily="34" charset="0"/>
              </a:rPr>
              <a:t>, when they need </a:t>
            </a:r>
            <a:r>
              <a:rPr lang="en-US" altLang="en-US">
                <a:solidFill>
                  <a:srgbClr val="FF0000"/>
                </a:solidFill>
                <a:cs typeface="Tahoma" panose="020B0604030504040204" pitchFamily="34" charset="0"/>
                <a:hlinkClick r:id="rId12" tooltip="training"/>
              </a:rPr>
              <a:t>training</a:t>
            </a:r>
            <a:r>
              <a:rPr lang="en-US" altLang="en-US">
                <a:solidFill>
                  <a:srgbClr val="FF0000"/>
                </a:solidFill>
                <a:cs typeface="Tahoma" panose="020B0604030504040204" pitchFamily="34" charset="0"/>
              </a:rPr>
              <a:t>, or when they have any </a:t>
            </a:r>
            <a:r>
              <a:rPr lang="en-US" altLang="en-US">
                <a:solidFill>
                  <a:srgbClr val="FF0000"/>
                </a:solidFill>
                <a:cs typeface="Tahoma" panose="020B0604030504040204" pitchFamily="34" charset="0"/>
                <a:hlinkClick r:id="rId13" tooltip="problems"/>
              </a:rPr>
              <a:t>problems</a:t>
            </a:r>
            <a:endParaRPr lang="en-US" altLang="en-US">
              <a:solidFill>
                <a:srgbClr val="FF0000"/>
              </a:solidFill>
              <a:cs typeface="Tahoma" panose="020B0604030504040204" pitchFamily="34" charset="0"/>
            </a:endParaRPr>
          </a:p>
          <a:p>
            <a:pPr lvl="1" eaLnBrk="1" hangingPunct="1">
              <a:spcAft>
                <a:spcPct val="20000"/>
              </a:spcAft>
            </a:pPr>
            <a:endParaRPr lang="en-US" altLang="en-US" sz="2000">
              <a:cs typeface="Tahoma" panose="020B0604030504040204" pitchFamily="34" charset="0"/>
            </a:endParaRPr>
          </a:p>
          <a:p>
            <a:pPr lvl="1" eaLnBrk="1" hangingPunct="1">
              <a:spcAft>
                <a:spcPct val="20000"/>
              </a:spcAft>
            </a:pPr>
            <a:endParaRPr lang="en-US" altLang="en-US" sz="2000">
              <a:cs typeface="Tahoma" panose="020B0604030504040204" pitchFamily="34" charset="0"/>
            </a:endParaRPr>
          </a:p>
        </p:txBody>
      </p:sp>
      <p:sp>
        <p:nvSpPr>
          <p:cNvPr id="4" name="Slide Number Placeholder 3">
            <a:extLst>
              <a:ext uri="{FF2B5EF4-FFF2-40B4-BE49-F238E27FC236}">
                <a16:creationId xmlns:a16="http://schemas.microsoft.com/office/drawing/2014/main" id="{0EF6778D-65F2-EB49-A2F2-59CD208EA4EB}"/>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F917D553-2AD1-4FFE-BA8C-AD7880EF79CD}" type="slidenum">
              <a:rPr lang="en-US" altLang="en-US" sz="1000">
                <a:latin typeface="Arial" panose="020B0604020202020204" pitchFamily="34" charset="0"/>
              </a:rPr>
              <a:pPr/>
              <a:t>5</a:t>
            </a:fld>
            <a:endParaRPr lang="en-US" altLang="en-US" sz="1000">
              <a:latin typeface="Arial" panose="020B0604020202020204" pitchFamily="34" charset="0"/>
            </a:endParaRPr>
          </a:p>
        </p:txBody>
      </p:sp>
    </p:spTree>
  </p:cSld>
  <p:clrMapOvr>
    <a:masterClrMapping/>
  </p:clrMapOvr>
  <p:transition>
    <p:cut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6F10A-1402-734C-BDB9-B7EFB0EEC44E}"/>
              </a:ext>
            </a:extLst>
          </p:cNvPr>
          <p:cNvSpPr>
            <a:spLocks noGrp="1"/>
          </p:cNvSpPr>
          <p:nvPr>
            <p:ph type="title"/>
          </p:nvPr>
        </p:nvSpPr>
        <p:spPr/>
        <p:txBody>
          <a:bodyPr/>
          <a:lstStyle/>
          <a:p>
            <a:pPr>
              <a:defRPr/>
            </a:pPr>
            <a:r>
              <a:rPr lang="en-US" altLang="en-US" dirty="0">
                <a:effectLst>
                  <a:outerShdw blurRad="38100" dist="38100" dir="2700000" algn="tl">
                    <a:srgbClr val="C0C0C0"/>
                  </a:outerShdw>
                </a:effectLst>
              </a:rPr>
              <a:t>Personnel </a:t>
            </a:r>
            <a:endParaRPr lang="en-US" dirty="0"/>
          </a:p>
        </p:txBody>
      </p:sp>
      <p:sp>
        <p:nvSpPr>
          <p:cNvPr id="3" name="Content Placeholder 2">
            <a:extLst>
              <a:ext uri="{FF2B5EF4-FFF2-40B4-BE49-F238E27FC236}">
                <a16:creationId xmlns:a16="http://schemas.microsoft.com/office/drawing/2014/main" id="{883EE788-5089-5047-80F1-92F955504C3A}"/>
              </a:ext>
            </a:extLst>
          </p:cNvPr>
          <p:cNvSpPr>
            <a:spLocks noGrp="1"/>
          </p:cNvSpPr>
          <p:nvPr>
            <p:ph idx="1"/>
          </p:nvPr>
        </p:nvSpPr>
        <p:spPr>
          <a:xfrm>
            <a:off x="1187450" y="1916113"/>
            <a:ext cx="7772400" cy="5105400"/>
          </a:xfrm>
        </p:spPr>
        <p:txBody>
          <a:bodyPr/>
          <a:lstStyle/>
          <a:p>
            <a:pPr lvl="1" eaLnBrk="1" hangingPunct="1">
              <a:spcAft>
                <a:spcPct val="20000"/>
              </a:spcAft>
              <a:defRPr/>
            </a:pPr>
            <a:r>
              <a:rPr lang="en-US" sz="1600" b="1" dirty="0">
                <a:solidFill>
                  <a:schemeClr val="tx1"/>
                </a:solidFill>
                <a:cs typeface="Tahoma" panose="020B0604030504040204" pitchFamily="34" charset="0"/>
              </a:rPr>
              <a:t>Salary and Wage Administration</a:t>
            </a:r>
          </a:p>
          <a:p>
            <a:pPr marL="344488" lvl="1" indent="0" eaLnBrk="1" hangingPunct="1">
              <a:spcAft>
                <a:spcPct val="20000"/>
              </a:spcAft>
              <a:buFontTx/>
              <a:buNone/>
              <a:defRPr/>
            </a:pPr>
            <a:r>
              <a:rPr lang="en-US" sz="1600" dirty="0">
                <a:cs typeface="Tahoma" panose="020B0604030504040204" pitchFamily="34" charset="0"/>
              </a:rPr>
              <a:t>It is the responsibility of the personnel department to see to it that every member of staff in the company gets their salary or wages as at when due.</a:t>
            </a:r>
          </a:p>
          <a:p>
            <a:pPr lvl="1" eaLnBrk="1" hangingPunct="1">
              <a:spcAft>
                <a:spcPct val="20000"/>
              </a:spcAft>
              <a:defRPr/>
            </a:pPr>
            <a:r>
              <a:rPr lang="en-US" sz="1600" b="1" dirty="0">
                <a:solidFill>
                  <a:schemeClr val="tx1"/>
                </a:solidFill>
                <a:cs typeface="Tahoma" panose="020B0604030504040204" pitchFamily="34" charset="0"/>
              </a:rPr>
              <a:t>Personnel Research / Documentation </a:t>
            </a:r>
          </a:p>
          <a:p>
            <a:pPr lvl="1" eaLnBrk="1" hangingPunct="1">
              <a:spcAft>
                <a:spcPct val="20000"/>
              </a:spcAft>
              <a:defRPr/>
            </a:pPr>
            <a:r>
              <a:rPr lang="en-US" sz="1600" dirty="0">
                <a:cs typeface="Tahoma" panose="020B0604030504040204" pitchFamily="34" charset="0"/>
              </a:rPr>
              <a:t>conduct attitude surveys, rating devices, analyzing exit interviews sharing with recruitment team if exist , turnovers, and absences, and improving forms, standards, and procedures. The loss of workers and their replacement by management is what is referred to as turnover.</a:t>
            </a:r>
          </a:p>
          <a:p>
            <a:pPr lvl="1" eaLnBrk="1" hangingPunct="1">
              <a:spcAft>
                <a:spcPct val="20000"/>
              </a:spcAft>
              <a:defRPr/>
            </a:pPr>
            <a:r>
              <a:rPr lang="en-US" sz="1600" b="1" dirty="0">
                <a:solidFill>
                  <a:schemeClr val="tx1"/>
                </a:solidFill>
              </a:rPr>
              <a:t>Maintenance (Health, Safety and Security)</a:t>
            </a:r>
            <a:endParaRPr lang="en-US" sz="1600" b="1" dirty="0">
              <a:solidFill>
                <a:schemeClr val="tx1"/>
              </a:solidFill>
              <a:cs typeface="Tahoma" panose="020B0604030504040204" pitchFamily="34" charset="0"/>
            </a:endParaRPr>
          </a:p>
          <a:p>
            <a:pPr lvl="1" eaLnBrk="1" hangingPunct="1">
              <a:spcAft>
                <a:spcPct val="20000"/>
              </a:spcAft>
              <a:defRPr/>
            </a:pPr>
            <a:r>
              <a:rPr lang="en-US" sz="1600" b="1" dirty="0">
                <a:solidFill>
                  <a:schemeClr val="tx1"/>
                </a:solidFill>
                <a:cs typeface="Tahoma" panose="020B0604030504040204" pitchFamily="34" charset="0"/>
              </a:rPr>
              <a:t>HR Policies and Procedures </a:t>
            </a:r>
          </a:p>
          <a:p>
            <a:pPr marL="0" indent="0">
              <a:buFont typeface="Wingdings" panose="05000000000000000000" pitchFamily="2" charset="2"/>
              <a:buNone/>
              <a:defRPr/>
            </a:pPr>
            <a:endParaRPr lang="en-US" sz="1600" dirty="0"/>
          </a:p>
        </p:txBody>
      </p:sp>
      <p:sp>
        <p:nvSpPr>
          <p:cNvPr id="4" name="Slide Number Placeholder 3">
            <a:extLst>
              <a:ext uri="{FF2B5EF4-FFF2-40B4-BE49-F238E27FC236}">
                <a16:creationId xmlns:a16="http://schemas.microsoft.com/office/drawing/2014/main" id="{955B595C-7896-2443-A127-516CA18569FC}"/>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93F860F9-D380-4F0B-BEBC-8C8609C9618F}" type="slidenum">
              <a:rPr lang="en-US" altLang="en-US" sz="1000">
                <a:latin typeface="Arial" panose="020B0604020202020204" pitchFamily="34" charset="0"/>
              </a:rPr>
              <a:pPr/>
              <a:t>6</a:t>
            </a:fld>
            <a:endParaRPr lang="en-US" altLang="en-US" sz="1000">
              <a:latin typeface="Arial" panose="020B0604020202020204" pitchFamily="34" charset="0"/>
            </a:endParaRPr>
          </a:p>
        </p:txBody>
      </p:sp>
    </p:spTree>
  </p:cSld>
  <p:clrMapOvr>
    <a:masterClrMapping/>
  </p:clrMapOvr>
  <p:transition>
    <p:cut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1B2BB-5621-DC41-AC44-123E06AD9AEC}"/>
              </a:ext>
            </a:extLst>
          </p:cNvPr>
          <p:cNvSpPr>
            <a:spLocks noGrp="1"/>
          </p:cNvSpPr>
          <p:nvPr>
            <p:ph type="title"/>
          </p:nvPr>
        </p:nvSpPr>
        <p:spPr>
          <a:xfrm>
            <a:off x="1908175" y="1123950"/>
            <a:ext cx="5486400" cy="476250"/>
          </a:xfrm>
        </p:spPr>
        <p:txBody>
          <a:bodyPr/>
          <a:lstStyle/>
          <a:p>
            <a:pPr>
              <a:defRPr/>
            </a:pPr>
            <a:br>
              <a:rPr lang="en-US" sz="1600" dirty="0"/>
            </a:br>
            <a:r>
              <a:rPr lang="en-US" sz="1600" dirty="0"/>
              <a:t>Difference between HRM and Personnel Management</a:t>
            </a:r>
            <a:br>
              <a:rPr lang="en-US" sz="1600" dirty="0"/>
            </a:br>
            <a:endParaRPr lang="en-US" sz="1600" dirty="0"/>
          </a:p>
        </p:txBody>
      </p:sp>
      <p:sp>
        <p:nvSpPr>
          <p:cNvPr id="4" name="Slide Number Placeholder 3">
            <a:extLst>
              <a:ext uri="{FF2B5EF4-FFF2-40B4-BE49-F238E27FC236}">
                <a16:creationId xmlns:a16="http://schemas.microsoft.com/office/drawing/2014/main" id="{8D8E5399-B01D-CA41-89DC-F1166B9FA2DC}"/>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46575208-8D51-4650-9074-BA0D6065DDD1}" type="slidenum">
              <a:rPr lang="en-US" altLang="en-US" sz="1000">
                <a:latin typeface="Arial" panose="020B0604020202020204" pitchFamily="34" charset="0"/>
              </a:rPr>
              <a:pPr/>
              <a:t>7</a:t>
            </a:fld>
            <a:endParaRPr lang="en-US" altLang="en-US" sz="1000">
              <a:latin typeface="Arial" panose="020B0604020202020204" pitchFamily="34" charset="0"/>
            </a:endParaRPr>
          </a:p>
        </p:txBody>
      </p:sp>
      <p:pic>
        <p:nvPicPr>
          <p:cNvPr id="20483" name="Picture 5">
            <a:extLst>
              <a:ext uri="{FF2B5EF4-FFF2-40B4-BE49-F238E27FC236}">
                <a16:creationId xmlns:a16="http://schemas.microsoft.com/office/drawing/2014/main" id="{2CFD8D00-E579-53E7-0D69-037462174E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7492"/>
          <a:stretch>
            <a:fillRect/>
          </a:stretch>
        </p:blipFill>
        <p:spPr bwMode="auto">
          <a:xfrm>
            <a:off x="1908175" y="2060575"/>
            <a:ext cx="6405563"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DD175-52C0-ED42-BEAF-514E190FC62E}"/>
              </a:ext>
            </a:extLst>
          </p:cNvPr>
          <p:cNvSpPr>
            <a:spLocks noGrp="1"/>
          </p:cNvSpPr>
          <p:nvPr>
            <p:ph type="title"/>
          </p:nvPr>
        </p:nvSpPr>
        <p:spPr/>
        <p:txBody>
          <a:bodyPr/>
          <a:lstStyle/>
          <a:p>
            <a:pPr>
              <a:defRPr/>
            </a:pPr>
            <a:r>
              <a:rPr lang="en-US" dirty="0"/>
              <a:t>Salaries Vs Wages definitions</a:t>
            </a:r>
          </a:p>
        </p:txBody>
      </p:sp>
      <p:sp>
        <p:nvSpPr>
          <p:cNvPr id="22530" name="Content Placeholder 2">
            <a:extLst>
              <a:ext uri="{FF2B5EF4-FFF2-40B4-BE49-F238E27FC236}">
                <a16:creationId xmlns:a16="http://schemas.microsoft.com/office/drawing/2014/main" id="{A8772E53-6998-67DC-6571-9C408326E13D}"/>
              </a:ext>
            </a:extLst>
          </p:cNvPr>
          <p:cNvSpPr>
            <a:spLocks noGrp="1" noChangeArrowheads="1"/>
          </p:cNvSpPr>
          <p:nvPr>
            <p:ph idx="1"/>
          </p:nvPr>
        </p:nvSpPr>
        <p:spPr>
          <a:xfrm>
            <a:off x="468313" y="2276475"/>
            <a:ext cx="7772400" cy="5105400"/>
          </a:xfrm>
        </p:spPr>
        <p:txBody>
          <a:bodyPr/>
          <a:lstStyle/>
          <a:p>
            <a:pPr lvl="1" eaLnBrk="1" hangingPunct="1">
              <a:spcAft>
                <a:spcPct val="20000"/>
              </a:spcAft>
            </a:pPr>
            <a:r>
              <a:rPr lang="en-US" altLang="en-US" b="1">
                <a:solidFill>
                  <a:schemeClr val="tx1"/>
                </a:solidFill>
                <a:cs typeface="Tahoma" panose="020B0604030504040204" pitchFamily="34" charset="0"/>
              </a:rPr>
              <a:t>Salary</a:t>
            </a:r>
            <a:r>
              <a:rPr lang="en-US" altLang="en-US">
                <a:cs typeface="Tahoma" panose="020B0604030504040204" pitchFamily="34" charset="0"/>
              </a:rPr>
              <a:t> :the fixed amount of compensation which is paid for the performance of an employee. </a:t>
            </a:r>
          </a:p>
          <a:p>
            <a:pPr lvl="1" eaLnBrk="1" hangingPunct="1">
              <a:spcAft>
                <a:spcPct val="20000"/>
              </a:spcAft>
            </a:pPr>
            <a:r>
              <a:rPr lang="en-US" altLang="en-US" b="1">
                <a:solidFill>
                  <a:schemeClr val="tx1"/>
                </a:solidFill>
                <a:cs typeface="Tahoma" panose="020B0604030504040204" pitchFamily="34" charset="0"/>
              </a:rPr>
              <a:t>Wage</a:t>
            </a:r>
            <a:r>
              <a:rPr lang="en-US" altLang="en-US">
                <a:cs typeface="Tahoma" panose="020B0604030504040204" pitchFamily="34" charset="0"/>
              </a:rPr>
              <a:t> : the variable amount of compensation which is paid on the basis of hours spent in finishing a certain amount of work</a:t>
            </a:r>
          </a:p>
        </p:txBody>
      </p:sp>
      <p:sp>
        <p:nvSpPr>
          <p:cNvPr id="4" name="Slide Number Placeholder 3">
            <a:extLst>
              <a:ext uri="{FF2B5EF4-FFF2-40B4-BE49-F238E27FC236}">
                <a16:creationId xmlns:a16="http://schemas.microsoft.com/office/drawing/2014/main" id="{3E7A5E75-01B9-364F-8A01-3F55633E0071}"/>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4C5AD8E0-091B-488A-826E-9246E09A83D8}" type="slidenum">
              <a:rPr lang="en-US" altLang="en-US" sz="1000">
                <a:latin typeface="Arial" panose="020B0604020202020204" pitchFamily="34" charset="0"/>
              </a:rPr>
              <a:pPr/>
              <a:t>8</a:t>
            </a:fld>
            <a:endParaRPr lang="en-US" altLang="en-US" sz="1000">
              <a:latin typeface="Arial" panose="020B0604020202020204" pitchFamily="34" charset="0"/>
            </a:endParaRPr>
          </a:p>
        </p:txBody>
      </p:sp>
    </p:spTree>
  </p:cSld>
  <p:clrMapOvr>
    <a:masterClrMapping/>
  </p:clrMapOvr>
  <p:transition>
    <p:cut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63612-1FCF-4F48-B06A-6680E738450D}"/>
              </a:ext>
            </a:extLst>
          </p:cNvPr>
          <p:cNvSpPr>
            <a:spLocks noGrp="1"/>
          </p:cNvSpPr>
          <p:nvPr>
            <p:ph type="title"/>
          </p:nvPr>
        </p:nvSpPr>
        <p:spPr/>
        <p:txBody>
          <a:bodyPr/>
          <a:lstStyle/>
          <a:p>
            <a:pPr>
              <a:defRPr/>
            </a:pPr>
            <a:r>
              <a:rPr lang="en-US" dirty="0"/>
              <a:t>Net Salary </a:t>
            </a:r>
          </a:p>
        </p:txBody>
      </p:sp>
      <p:sp>
        <p:nvSpPr>
          <p:cNvPr id="4" name="Slide Number Placeholder 3">
            <a:extLst>
              <a:ext uri="{FF2B5EF4-FFF2-40B4-BE49-F238E27FC236}">
                <a16:creationId xmlns:a16="http://schemas.microsoft.com/office/drawing/2014/main" id="{21911D67-2713-1841-A8DD-32E875B8480F}"/>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6B4FAD87-D380-4841-975F-2A39867C0F42}" type="slidenum">
              <a:rPr lang="en-US" altLang="en-US" sz="1000">
                <a:latin typeface="Arial" panose="020B0604020202020204" pitchFamily="34" charset="0"/>
              </a:rPr>
              <a:pPr/>
              <a:t>9</a:t>
            </a:fld>
            <a:endParaRPr lang="en-US" altLang="en-US" sz="1000">
              <a:latin typeface="Arial" panose="020B0604020202020204" pitchFamily="34" charset="0"/>
            </a:endParaRPr>
          </a:p>
        </p:txBody>
      </p:sp>
      <p:pic>
        <p:nvPicPr>
          <p:cNvPr id="23555" name="Picture 5">
            <a:extLst>
              <a:ext uri="{FF2B5EF4-FFF2-40B4-BE49-F238E27FC236}">
                <a16:creationId xmlns:a16="http://schemas.microsoft.com/office/drawing/2014/main" id="{DB6933A1-6006-73DF-A184-20E9487A05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2300" y="2205038"/>
            <a:ext cx="5580063"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39961-1F94-BA4E-B64E-8BA5BC6637A5}"/>
              </a:ext>
            </a:extLst>
          </p:cNvPr>
          <p:cNvSpPr>
            <a:spLocks noGrp="1"/>
          </p:cNvSpPr>
          <p:nvPr>
            <p:ph type="title"/>
          </p:nvPr>
        </p:nvSpPr>
        <p:spPr/>
        <p:txBody>
          <a:bodyPr/>
          <a:lstStyle/>
          <a:p>
            <a:pPr>
              <a:defRPr/>
            </a:pPr>
            <a:r>
              <a:rPr lang="en-US" dirty="0"/>
              <a:t> Income Tax </a:t>
            </a:r>
          </a:p>
        </p:txBody>
      </p:sp>
      <p:sp>
        <p:nvSpPr>
          <p:cNvPr id="4" name="Slide Number Placeholder 3">
            <a:extLst>
              <a:ext uri="{FF2B5EF4-FFF2-40B4-BE49-F238E27FC236}">
                <a16:creationId xmlns:a16="http://schemas.microsoft.com/office/drawing/2014/main" id="{03D4F642-089B-BA4B-B681-A95519613636}"/>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1365AC86-55F8-4545-B16A-247751AC28C6}" type="slidenum">
              <a:rPr lang="en-US" altLang="en-US" sz="1000">
                <a:latin typeface="Arial" panose="020B0604020202020204" pitchFamily="34" charset="0"/>
              </a:rPr>
              <a:pPr/>
              <a:t>10</a:t>
            </a:fld>
            <a:endParaRPr lang="en-US" altLang="en-US" sz="1000">
              <a:latin typeface="Arial" panose="020B0604020202020204" pitchFamily="34" charset="0"/>
            </a:endParaRPr>
          </a:p>
        </p:txBody>
      </p:sp>
      <p:pic>
        <p:nvPicPr>
          <p:cNvPr id="24579" name="Picture 9">
            <a:extLst>
              <a:ext uri="{FF2B5EF4-FFF2-40B4-BE49-F238E27FC236}">
                <a16:creationId xmlns:a16="http://schemas.microsoft.com/office/drawing/2014/main" id="{5EF8DAC7-E58B-D05A-6371-3BF1C56FBD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1933575"/>
            <a:ext cx="4144962" cy="440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0F704-6D8E-9D4E-AD88-75E8801B765B}"/>
              </a:ext>
            </a:extLst>
          </p:cNvPr>
          <p:cNvSpPr>
            <a:spLocks noGrp="1"/>
          </p:cNvSpPr>
          <p:nvPr>
            <p:ph type="title"/>
          </p:nvPr>
        </p:nvSpPr>
        <p:spPr/>
        <p:txBody>
          <a:bodyPr/>
          <a:lstStyle/>
          <a:p>
            <a:pPr>
              <a:defRPr/>
            </a:pPr>
            <a:r>
              <a:rPr lang="en-US" dirty="0" err="1"/>
              <a:t>Payslip</a:t>
            </a:r>
            <a:r>
              <a:rPr lang="en-US" dirty="0"/>
              <a:t> Includes !</a:t>
            </a:r>
          </a:p>
        </p:txBody>
      </p:sp>
      <p:sp>
        <p:nvSpPr>
          <p:cNvPr id="4" name="Slide Number Placeholder 3">
            <a:extLst>
              <a:ext uri="{FF2B5EF4-FFF2-40B4-BE49-F238E27FC236}">
                <a16:creationId xmlns:a16="http://schemas.microsoft.com/office/drawing/2014/main" id="{A63BFD4A-D192-1843-AA33-D306F9638E0D}"/>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DB744962-8F5B-45A9-920D-84346F2E6B8E}" type="slidenum">
              <a:rPr lang="en-US" altLang="en-US" sz="1000">
                <a:latin typeface="Arial" panose="020B0604020202020204" pitchFamily="34" charset="0"/>
              </a:rPr>
              <a:pPr/>
              <a:t>11</a:t>
            </a:fld>
            <a:endParaRPr lang="en-US" altLang="en-US" sz="1000">
              <a:latin typeface="Arial" panose="020B0604020202020204" pitchFamily="34" charset="0"/>
            </a:endParaRPr>
          </a:p>
        </p:txBody>
      </p:sp>
      <p:pic>
        <p:nvPicPr>
          <p:cNvPr id="25603" name="Picture 4">
            <a:extLst>
              <a:ext uri="{FF2B5EF4-FFF2-40B4-BE49-F238E27FC236}">
                <a16:creationId xmlns:a16="http://schemas.microsoft.com/office/drawing/2014/main" id="{64B8882D-53F4-A62E-D16D-DC7DB32536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1163" y="2012950"/>
            <a:ext cx="5535612" cy="454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D355F-73A5-AF48-8B46-AC222F2F1B84}"/>
              </a:ext>
            </a:extLst>
          </p:cNvPr>
          <p:cNvSpPr>
            <a:spLocks noGrp="1"/>
          </p:cNvSpPr>
          <p:nvPr>
            <p:ph type="title"/>
          </p:nvPr>
        </p:nvSpPr>
        <p:spPr>
          <a:xfrm>
            <a:off x="185738" y="2781300"/>
            <a:ext cx="2655887" cy="1295400"/>
          </a:xfrm>
        </p:spPr>
        <p:txBody>
          <a:bodyPr/>
          <a:lstStyle/>
          <a:p>
            <a:pPr>
              <a:defRPr/>
            </a:pPr>
            <a:r>
              <a:rPr lang="en-US" dirty="0" err="1"/>
              <a:t>Payslip</a:t>
            </a:r>
            <a:endParaRPr lang="en-US" dirty="0"/>
          </a:p>
        </p:txBody>
      </p:sp>
      <p:sp>
        <p:nvSpPr>
          <p:cNvPr id="4" name="Slide Number Placeholder 3">
            <a:extLst>
              <a:ext uri="{FF2B5EF4-FFF2-40B4-BE49-F238E27FC236}">
                <a16:creationId xmlns:a16="http://schemas.microsoft.com/office/drawing/2014/main" id="{FD6D857B-2F60-0743-818A-E7074604DC14}"/>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ED553BFD-EDDB-44C0-8D94-3EC9F360A6F0}" type="slidenum">
              <a:rPr lang="en-US" altLang="en-US" sz="1000">
                <a:latin typeface="Arial" panose="020B0604020202020204" pitchFamily="34" charset="0"/>
              </a:rPr>
              <a:pPr/>
              <a:t>12</a:t>
            </a:fld>
            <a:endParaRPr lang="en-US" altLang="en-US" sz="1000">
              <a:latin typeface="Arial" panose="020B0604020202020204" pitchFamily="34" charset="0"/>
            </a:endParaRPr>
          </a:p>
        </p:txBody>
      </p:sp>
      <p:pic>
        <p:nvPicPr>
          <p:cNvPr id="26627" name="Picture 4">
            <a:extLst>
              <a:ext uri="{FF2B5EF4-FFF2-40B4-BE49-F238E27FC236}">
                <a16:creationId xmlns:a16="http://schemas.microsoft.com/office/drawing/2014/main" id="{4A29A86D-6B90-EECA-A23C-FA57EDFCED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675" y="0"/>
            <a:ext cx="5299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D355F-73A5-AF48-8B46-AC222F2F1B84}"/>
              </a:ext>
            </a:extLst>
          </p:cNvPr>
          <p:cNvSpPr>
            <a:spLocks noGrp="1"/>
          </p:cNvSpPr>
          <p:nvPr>
            <p:ph type="title"/>
          </p:nvPr>
        </p:nvSpPr>
        <p:spPr>
          <a:xfrm>
            <a:off x="185738" y="2781300"/>
            <a:ext cx="2655887" cy="1295400"/>
          </a:xfrm>
        </p:spPr>
        <p:txBody>
          <a:bodyPr/>
          <a:lstStyle/>
          <a:p>
            <a:pPr>
              <a:defRPr/>
            </a:pPr>
            <a:r>
              <a:rPr lang="en-US" dirty="0"/>
              <a:t>Labor Law</a:t>
            </a:r>
          </a:p>
        </p:txBody>
      </p:sp>
      <p:sp>
        <p:nvSpPr>
          <p:cNvPr id="4" name="Slide Number Placeholder 3">
            <a:extLst>
              <a:ext uri="{FF2B5EF4-FFF2-40B4-BE49-F238E27FC236}">
                <a16:creationId xmlns:a16="http://schemas.microsoft.com/office/drawing/2014/main" id="{FD6D857B-2F60-0743-818A-E7074604DC14}"/>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7C786117-71C4-42BC-9275-7ACB01EE8736}" type="slidenum">
              <a:rPr lang="en-US" altLang="en-US" sz="1000">
                <a:latin typeface="Arial" panose="020B0604020202020204" pitchFamily="34" charset="0"/>
              </a:rPr>
              <a:pPr/>
              <a:t>13</a:t>
            </a:fld>
            <a:endParaRPr lang="en-US" altLang="en-US" sz="1000">
              <a:latin typeface="Arial" panose="020B0604020202020204" pitchFamily="34" charset="0"/>
            </a:endParaRPr>
          </a:p>
        </p:txBody>
      </p:sp>
      <p:pic>
        <p:nvPicPr>
          <p:cNvPr id="5" name="Picture 4">
            <a:extLst>
              <a:ext uri="{FF2B5EF4-FFF2-40B4-BE49-F238E27FC236}">
                <a16:creationId xmlns:a16="http://schemas.microsoft.com/office/drawing/2014/main" id="{82E1A090-A1F6-1C88-B659-BB91E5CB7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7900" y="127000"/>
            <a:ext cx="43307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3C8F5E3-41FC-7E71-EFB4-70A8BC6A01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00" y="3213100"/>
            <a:ext cx="4216400" cy="3454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EA1ED-6C01-B747-AA9A-548439D64195}"/>
              </a:ext>
            </a:extLst>
          </p:cNvPr>
          <p:cNvSpPr>
            <a:spLocks noGrp="1"/>
          </p:cNvSpPr>
          <p:nvPr>
            <p:ph type="title"/>
          </p:nvPr>
        </p:nvSpPr>
        <p:spPr>
          <a:xfrm>
            <a:off x="1979613" y="188913"/>
            <a:ext cx="5486400" cy="476250"/>
          </a:xfrm>
        </p:spPr>
        <p:txBody>
          <a:bodyPr/>
          <a:lstStyle/>
          <a:p>
            <a:pPr>
              <a:defRPr/>
            </a:pPr>
            <a:r>
              <a:rPr lang="en-US" dirty="0"/>
              <a:t>HR Forms </a:t>
            </a:r>
          </a:p>
        </p:txBody>
      </p:sp>
      <p:sp>
        <p:nvSpPr>
          <p:cNvPr id="4" name="Slide Number Placeholder 3">
            <a:extLst>
              <a:ext uri="{FF2B5EF4-FFF2-40B4-BE49-F238E27FC236}">
                <a16:creationId xmlns:a16="http://schemas.microsoft.com/office/drawing/2014/main" id="{18BB572F-46FE-B440-A3DE-EBA4C12C4026}"/>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441D54A3-E4B8-4A36-8115-9A0E05B7F6BF}" type="slidenum">
              <a:rPr lang="en-US" altLang="en-US" sz="1000">
                <a:latin typeface="Arial" panose="020B0604020202020204" pitchFamily="34" charset="0"/>
              </a:rPr>
              <a:pPr/>
              <a:t>14</a:t>
            </a:fld>
            <a:endParaRPr lang="en-US" altLang="en-US" sz="1000">
              <a:latin typeface="Arial" panose="020B0604020202020204" pitchFamily="34" charset="0"/>
            </a:endParaRPr>
          </a:p>
        </p:txBody>
      </p:sp>
      <p:pic>
        <p:nvPicPr>
          <p:cNvPr id="6" name="Picture 5">
            <a:extLst>
              <a:ext uri="{FF2B5EF4-FFF2-40B4-BE49-F238E27FC236}">
                <a16:creationId xmlns:a16="http://schemas.microsoft.com/office/drawing/2014/main" id="{CFBA163A-6A74-4687-BCDE-40E8AB1584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558800"/>
            <a:ext cx="4292600" cy="45466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59088290-C2D8-C822-4045-570A049A33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286000"/>
            <a:ext cx="4546600" cy="44577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AA6F5A36-A7D2-862B-8900-0F640BC921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1028700"/>
            <a:ext cx="3835400" cy="4559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F86E1BA-1259-3043-9648-591915441EA7}"/>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70BE6E33-E7FE-4467-9CDB-1F300A11F308}" type="slidenum">
              <a:rPr lang="en-US" altLang="en-US" sz="1000">
                <a:latin typeface="Arial" panose="020B0604020202020204" pitchFamily="34" charset="0"/>
              </a:rPr>
              <a:pPr/>
              <a:t>15</a:t>
            </a:fld>
            <a:endParaRPr lang="en-US" altLang="en-US" sz="1000">
              <a:latin typeface="Arial" panose="020B0604020202020204" pitchFamily="34" charset="0"/>
            </a:endParaRPr>
          </a:p>
        </p:txBody>
      </p:sp>
      <p:pic>
        <p:nvPicPr>
          <p:cNvPr id="50178" name="Picture 5">
            <a:extLst>
              <a:ext uri="{FF2B5EF4-FFF2-40B4-BE49-F238E27FC236}">
                <a16:creationId xmlns:a16="http://schemas.microsoft.com/office/drawing/2014/main" id="{B5A28AC4-2068-D548-76AE-AFB02803AB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575" y="0"/>
            <a:ext cx="57610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7FCC5D30-3A9A-2B43-A0CD-FE1318871AB0}"/>
              </a:ext>
            </a:extLst>
          </p:cNvPr>
          <p:cNvSpPr>
            <a:spLocks noGrp="1"/>
          </p:cNvSpPr>
          <p:nvPr>
            <p:ph type="title"/>
          </p:nvPr>
        </p:nvSpPr>
        <p:spPr>
          <a:xfrm>
            <a:off x="2124075" y="4851400"/>
            <a:ext cx="2952750" cy="1844675"/>
          </a:xfrm>
        </p:spPr>
        <p:txBody>
          <a:bodyPr/>
          <a:lstStyle/>
          <a:p>
            <a:pPr>
              <a:defRPr/>
            </a:pPr>
            <a:br>
              <a:rPr lang="en-US" dirty="0">
                <a:effectLst/>
              </a:rPr>
            </a:br>
            <a:r>
              <a:rPr lang="en-US" dirty="0">
                <a:effectLst/>
              </a:rPr>
              <a:t>Employee Handbook</a:t>
            </a:r>
            <a:br>
              <a:rPr lang="en-US" dirty="0">
                <a:effectLst/>
              </a:rPr>
            </a:br>
            <a:endParaRPr lang="en-US" dirty="0"/>
          </a:p>
        </p:txBody>
      </p:sp>
    </p:spTree>
  </p:cSld>
  <p:clrMapOvr>
    <a:masterClrMapping/>
  </p:clrMapOvr>
  <p:transition>
    <p:cut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E14837B1-7394-DB43-AB30-86B6A6E3667C}"/>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EAF8FFAE-976A-4E12-8B7A-A902352AB914}" type="slidenum">
              <a:rPr lang="en-US" altLang="en-US" sz="1000">
                <a:latin typeface="Arial" panose="020B0604020202020204" pitchFamily="34" charset="0"/>
              </a:rPr>
              <a:pPr/>
              <a:t>16</a:t>
            </a:fld>
            <a:endParaRPr lang="en-US" altLang="en-US" sz="1000">
              <a:latin typeface="Arial" panose="020B0604020202020204" pitchFamily="34" charset="0"/>
            </a:endParaRPr>
          </a:p>
        </p:txBody>
      </p:sp>
      <p:sp>
        <p:nvSpPr>
          <p:cNvPr id="335874" name="AutoShape 2">
            <a:extLst>
              <a:ext uri="{FF2B5EF4-FFF2-40B4-BE49-F238E27FC236}">
                <a16:creationId xmlns:a16="http://schemas.microsoft.com/office/drawing/2014/main" id="{827F04C0-54C6-314D-B019-56B9A1790D88}"/>
              </a:ext>
            </a:extLst>
          </p:cNvPr>
          <p:cNvSpPr>
            <a:spLocks noGrp="1" noChangeArrowheads="1"/>
          </p:cNvSpPr>
          <p:nvPr>
            <p:ph type="title"/>
          </p:nvPr>
        </p:nvSpPr>
        <p:spPr/>
        <p:txBody>
          <a:bodyPr/>
          <a:lstStyle/>
          <a:p>
            <a:pPr eaLnBrk="1" hangingPunct="1">
              <a:defRPr/>
            </a:pPr>
            <a:r>
              <a:rPr lang="en-US" altLang="en-US" i="1"/>
              <a:t>Types of Variable Pay Plans</a:t>
            </a:r>
          </a:p>
        </p:txBody>
      </p:sp>
      <p:sp>
        <p:nvSpPr>
          <p:cNvPr id="28675" name="Rectangle 3">
            <a:extLst>
              <a:ext uri="{FF2B5EF4-FFF2-40B4-BE49-F238E27FC236}">
                <a16:creationId xmlns:a16="http://schemas.microsoft.com/office/drawing/2014/main" id="{74ABC909-A83C-C810-9F68-304902F71DEE}"/>
              </a:ext>
            </a:extLst>
          </p:cNvPr>
          <p:cNvSpPr>
            <a:spLocks noChangeArrowheads="1"/>
          </p:cNvSpPr>
          <p:nvPr/>
        </p:nvSpPr>
        <p:spPr bwMode="auto">
          <a:xfrm>
            <a:off x="7391400" y="6370638"/>
            <a:ext cx="1066800" cy="182562"/>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spcBef>
                <a:spcPct val="20000"/>
              </a:spcBef>
              <a:buSzPct val="75000"/>
              <a:buFont typeface="Wingdings" panose="05000000000000000000" pitchFamily="2" charset="2"/>
              <a:buChar char="§"/>
              <a:defRPr sz="2800">
                <a:solidFill>
                  <a:schemeClr val="tx1"/>
                </a:solidFill>
                <a:latin typeface="Tahoma" panose="020B0604030504040204" pitchFamily="34" charset="0"/>
              </a:defRPr>
            </a:lvl1pPr>
            <a:lvl2pPr marL="742950" indent="-285750">
              <a:spcBef>
                <a:spcPct val="20000"/>
              </a:spcBef>
              <a:buChar char="–"/>
              <a:defRPr sz="2400">
                <a:solidFill>
                  <a:srgbClr val="993300"/>
                </a:solidFill>
                <a:latin typeface="Tahoma" panose="020B0604030504040204" pitchFamily="34" charset="0"/>
              </a:defRPr>
            </a:lvl2pPr>
            <a:lvl3pPr marL="1143000" indent="-228600">
              <a:spcBef>
                <a:spcPct val="20000"/>
              </a:spcBef>
              <a:buChar char="•"/>
              <a:defRPr sz="2000" b="1">
                <a:solidFill>
                  <a:schemeClr val="tx1"/>
                </a:solidFill>
                <a:latin typeface="Arial" panose="020B060402020202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50000"/>
              </a:spcBef>
              <a:buSzTx/>
              <a:buFontTx/>
              <a:buNone/>
            </a:pPr>
            <a:r>
              <a:rPr lang="en-US" altLang="en-US" sz="1200" b="1" i="1">
                <a:latin typeface="Arial" panose="020B0604020202020204" pitchFamily="34" charset="0"/>
              </a:rPr>
              <a:t>Figure 13</a:t>
            </a:r>
            <a:r>
              <a:rPr lang="en-US" altLang="en-US" sz="1200" b="1" i="1">
                <a:latin typeface="Arial" panose="020B0604020202020204" pitchFamily="34" charset="0"/>
                <a:cs typeface="Arial" panose="020B0604020202020204" pitchFamily="34" charset="0"/>
              </a:rPr>
              <a:t>–1</a:t>
            </a:r>
            <a:endParaRPr lang="en-US" altLang="en-US" sz="1200" b="1" i="1">
              <a:latin typeface="Arial" panose="020B0604020202020204" pitchFamily="34" charset="0"/>
            </a:endParaRPr>
          </a:p>
        </p:txBody>
      </p:sp>
      <p:pic>
        <p:nvPicPr>
          <p:cNvPr id="28676" name="Picture 8" descr="C:\My Documents\PowerPoint Files\Books\South-Western\HRM10e\HRM10e GIFS\13-01a.gif">
            <a:extLst>
              <a:ext uri="{FF2B5EF4-FFF2-40B4-BE49-F238E27FC236}">
                <a16:creationId xmlns:a16="http://schemas.microsoft.com/office/drawing/2014/main" id="{C2A60F85-7EDE-EEAC-8B9D-D6A66BEB4F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2133600"/>
            <a:ext cx="5919787" cy="305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3">
            <a:extLst>
              <a:ext uri="{FF2B5EF4-FFF2-40B4-BE49-F238E27FC236}">
                <a16:creationId xmlns:a16="http://schemas.microsoft.com/office/drawing/2014/main" id="{D0DCB488-78A9-3B4B-90D9-3E9B7A3B6EE0}"/>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915FF116-B06B-4E80-B640-30285FA43044}" type="slidenum">
              <a:rPr lang="en-US" altLang="en-US" sz="1000">
                <a:latin typeface="Arial" panose="020B0604020202020204" pitchFamily="34" charset="0"/>
              </a:rPr>
              <a:pPr/>
              <a:t>17</a:t>
            </a:fld>
            <a:endParaRPr lang="en-US" altLang="en-US" sz="1000">
              <a:latin typeface="Arial" panose="020B0604020202020204" pitchFamily="34" charset="0"/>
            </a:endParaRPr>
          </a:p>
        </p:txBody>
      </p:sp>
      <p:sp>
        <p:nvSpPr>
          <p:cNvPr id="353282" name="AutoShape 2">
            <a:extLst>
              <a:ext uri="{FF2B5EF4-FFF2-40B4-BE49-F238E27FC236}">
                <a16:creationId xmlns:a16="http://schemas.microsoft.com/office/drawing/2014/main" id="{28983A79-D089-2046-8724-266E829C4670}"/>
              </a:ext>
            </a:extLst>
          </p:cNvPr>
          <p:cNvSpPr>
            <a:spLocks noGrp="1" noChangeArrowheads="1"/>
          </p:cNvSpPr>
          <p:nvPr>
            <p:ph type="title"/>
          </p:nvPr>
        </p:nvSpPr>
        <p:spPr>
          <a:xfrm>
            <a:off x="2124075" y="696913"/>
            <a:ext cx="5486400" cy="476250"/>
          </a:xfrm>
        </p:spPr>
        <p:txBody>
          <a:bodyPr/>
          <a:lstStyle/>
          <a:p>
            <a:pPr eaLnBrk="1" hangingPunct="1">
              <a:defRPr/>
            </a:pPr>
            <a:r>
              <a:rPr lang="en-US" altLang="en-US" sz="1800" dirty="0"/>
              <a:t>Factors Affecting Variable Pay Plans</a:t>
            </a:r>
          </a:p>
        </p:txBody>
      </p:sp>
      <p:grpSp>
        <p:nvGrpSpPr>
          <p:cNvPr id="353290" name="Group 10">
            <a:extLst>
              <a:ext uri="{FF2B5EF4-FFF2-40B4-BE49-F238E27FC236}">
                <a16:creationId xmlns:a16="http://schemas.microsoft.com/office/drawing/2014/main" id="{B84C4F79-4429-E567-30CF-4C1FF1FC30FE}"/>
              </a:ext>
            </a:extLst>
          </p:cNvPr>
          <p:cNvGrpSpPr>
            <a:grpSpLocks/>
          </p:cNvGrpSpPr>
          <p:nvPr/>
        </p:nvGrpSpPr>
        <p:grpSpPr bwMode="auto">
          <a:xfrm>
            <a:off x="2590800" y="1524000"/>
            <a:ext cx="5943600" cy="4419600"/>
            <a:chOff x="1632" y="960"/>
            <a:chExt cx="3744" cy="2784"/>
          </a:xfrm>
        </p:grpSpPr>
        <p:sp>
          <p:nvSpPr>
            <p:cNvPr id="353284" name="Rectangle 4">
              <a:extLst>
                <a:ext uri="{FF2B5EF4-FFF2-40B4-BE49-F238E27FC236}">
                  <a16:creationId xmlns:a16="http://schemas.microsoft.com/office/drawing/2014/main" id="{5B4F80B1-B1C5-1C4A-BF2A-05C3FF43155E}"/>
                </a:ext>
              </a:extLst>
            </p:cNvPr>
            <p:cNvSpPr>
              <a:spLocks noChangeArrowheads="1"/>
            </p:cNvSpPr>
            <p:nvPr/>
          </p:nvSpPr>
          <p:spPr bwMode="blackWhite">
            <a:xfrm>
              <a:off x="1632" y="960"/>
              <a:ext cx="2016" cy="720"/>
            </a:xfrm>
            <a:prstGeom prst="rect">
              <a:avLst/>
            </a:prstGeom>
            <a:solidFill>
              <a:schemeClr val="accent2"/>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Does the plan fit</a:t>
              </a:r>
              <a:br>
                <a:rPr lang="en-US" altLang="en-US" sz="2000" b="1">
                  <a:solidFill>
                    <a:schemeClr val="bg1"/>
                  </a:solidFill>
                  <a:effectLst>
                    <a:outerShdw blurRad="38100" dist="38100" dir="2700000" algn="tl">
                      <a:srgbClr val="000000"/>
                    </a:outerShdw>
                  </a:effectLst>
                  <a:latin typeface="Arial" panose="020B0604020202020204" pitchFamily="34" charset="0"/>
                </a:rPr>
              </a:br>
              <a:r>
                <a:rPr lang="en-US" altLang="en-US" sz="2000" b="1">
                  <a:solidFill>
                    <a:schemeClr val="bg1"/>
                  </a:solidFill>
                  <a:effectLst>
                    <a:outerShdw blurRad="38100" dist="38100" dir="2700000" algn="tl">
                      <a:srgbClr val="000000"/>
                    </a:outerShdw>
                  </a:effectLst>
                  <a:latin typeface="Arial" panose="020B0604020202020204" pitchFamily="34" charset="0"/>
                </a:rPr>
                <a:t>the organization?</a:t>
              </a:r>
            </a:p>
          </p:txBody>
        </p:sp>
        <p:sp>
          <p:nvSpPr>
            <p:cNvPr id="353285" name="Rectangle 5">
              <a:extLst>
                <a:ext uri="{FF2B5EF4-FFF2-40B4-BE49-F238E27FC236}">
                  <a16:creationId xmlns:a16="http://schemas.microsoft.com/office/drawing/2014/main" id="{2DF872AF-13BB-D141-B7A2-8E888BF6F957}"/>
                </a:ext>
              </a:extLst>
            </p:cNvPr>
            <p:cNvSpPr>
              <a:spLocks noChangeArrowheads="1"/>
            </p:cNvSpPr>
            <p:nvPr/>
          </p:nvSpPr>
          <p:spPr bwMode="blackWhite">
            <a:xfrm>
              <a:off x="3408" y="2064"/>
              <a:ext cx="1968" cy="720"/>
            </a:xfrm>
            <a:prstGeom prst="rect">
              <a:avLst/>
            </a:prstGeom>
            <a:solidFill>
              <a:srgbClr val="808000"/>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Are the right behaviors</a:t>
              </a:r>
              <a:br>
                <a:rPr lang="en-US" altLang="en-US" sz="2000" b="1">
                  <a:solidFill>
                    <a:schemeClr val="bg1"/>
                  </a:solidFill>
                  <a:effectLst>
                    <a:outerShdw blurRad="38100" dist="38100" dir="2700000" algn="tl">
                      <a:srgbClr val="000000"/>
                    </a:outerShdw>
                  </a:effectLst>
                  <a:latin typeface="Arial" panose="020B0604020202020204" pitchFamily="34" charset="0"/>
                </a:rPr>
              </a:br>
              <a:r>
                <a:rPr lang="en-US" altLang="en-US" sz="2000" b="1">
                  <a:solidFill>
                    <a:schemeClr val="bg1"/>
                  </a:solidFill>
                  <a:effectLst>
                    <a:outerShdw blurRad="38100" dist="38100" dir="2700000" algn="tl">
                      <a:srgbClr val="000000"/>
                    </a:outerShdw>
                  </a:effectLst>
                  <a:latin typeface="Arial" panose="020B0604020202020204" pitchFamily="34" charset="0"/>
                </a:rPr>
                <a:t>encouraged by the plan?</a:t>
              </a:r>
            </a:p>
          </p:txBody>
        </p:sp>
        <p:sp>
          <p:nvSpPr>
            <p:cNvPr id="353286" name="Rectangle 6">
              <a:extLst>
                <a:ext uri="{FF2B5EF4-FFF2-40B4-BE49-F238E27FC236}">
                  <a16:creationId xmlns:a16="http://schemas.microsoft.com/office/drawing/2014/main" id="{F0638335-C6FD-1942-8E89-D888490CF928}"/>
                </a:ext>
              </a:extLst>
            </p:cNvPr>
            <p:cNvSpPr>
              <a:spLocks noChangeArrowheads="1"/>
            </p:cNvSpPr>
            <p:nvPr/>
          </p:nvSpPr>
          <p:spPr bwMode="blackWhite">
            <a:xfrm>
              <a:off x="1632" y="3100"/>
              <a:ext cx="2016" cy="644"/>
            </a:xfrm>
            <a:prstGeom prst="rect">
              <a:avLst/>
            </a:prstGeom>
            <a:solidFill>
              <a:srgbClr val="CC3300"/>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Is the plan being</a:t>
              </a:r>
              <a:br>
                <a:rPr lang="en-US" altLang="en-US" sz="2000" b="1">
                  <a:solidFill>
                    <a:schemeClr val="bg1"/>
                  </a:solidFill>
                  <a:effectLst>
                    <a:outerShdw blurRad="38100" dist="38100" dir="2700000" algn="tl">
                      <a:srgbClr val="000000"/>
                    </a:outerShdw>
                  </a:effectLst>
                  <a:latin typeface="Arial" panose="020B0604020202020204" pitchFamily="34" charset="0"/>
                </a:rPr>
              </a:br>
              <a:r>
                <a:rPr lang="en-US" altLang="en-US" sz="2000" b="1">
                  <a:solidFill>
                    <a:schemeClr val="bg1"/>
                  </a:solidFill>
                  <a:effectLst>
                    <a:outerShdw blurRad="38100" dist="38100" dir="2700000" algn="tl">
                      <a:srgbClr val="000000"/>
                    </a:outerShdw>
                  </a:effectLst>
                  <a:latin typeface="Arial" panose="020B0604020202020204" pitchFamily="34" charset="0"/>
                </a:rPr>
                <a:t>administered properly?</a:t>
              </a:r>
            </a:p>
          </p:txBody>
        </p:sp>
      </p:grpSp>
      <p:graphicFrame>
        <p:nvGraphicFramePr>
          <p:cNvPr id="353287" name="Object 7">
            <a:extLst>
              <a:ext uri="{FF2B5EF4-FFF2-40B4-BE49-F238E27FC236}">
                <a16:creationId xmlns:a16="http://schemas.microsoft.com/office/drawing/2014/main" id="{80314627-9620-3932-39BD-2F4A4084850E}"/>
              </a:ext>
            </a:extLst>
          </p:cNvPr>
          <p:cNvGraphicFramePr>
            <a:graphicFrameLocks noChangeAspect="1"/>
          </p:cNvGraphicFramePr>
          <p:nvPr/>
        </p:nvGraphicFramePr>
        <p:xfrm>
          <a:off x="1752600" y="2551113"/>
          <a:ext cx="3733800" cy="2554287"/>
        </p:xfrm>
        <a:graphic>
          <a:graphicData uri="http://schemas.openxmlformats.org/presentationml/2006/ole">
            <mc:AlternateContent xmlns:mc="http://schemas.openxmlformats.org/markup-compatibility/2006">
              <mc:Choice xmlns:v="urn:schemas-microsoft-com:vml" Requires="v">
                <p:oleObj name="Clip" r:id="rId2" imgW="0" imgH="0" progId="MS_ClipArt_Gallery.5">
                  <p:embed/>
                </p:oleObj>
              </mc:Choice>
              <mc:Fallback>
                <p:oleObj name="Clip" r:id="rId2" imgW="0" imgH="0" progId="MS_ClipArt_Gallery.5">
                  <p:embed/>
                  <p:pic>
                    <p:nvPicPr>
                      <p:cNvPr id="0" name="Object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1752600" y="2551113"/>
                        <a:ext cx="3733800" cy="2554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53288" name="Text Box 8">
            <a:extLst>
              <a:ext uri="{FF2B5EF4-FFF2-40B4-BE49-F238E27FC236}">
                <a16:creationId xmlns:a16="http://schemas.microsoft.com/office/drawing/2014/main" id="{302AFBB4-D056-2247-BFF0-8810F9390D7A}"/>
              </a:ext>
            </a:extLst>
          </p:cNvPr>
          <p:cNvSpPr txBox="1">
            <a:spLocks noChangeArrowheads="1"/>
          </p:cNvSpPr>
          <p:nvPr/>
        </p:nvSpPr>
        <p:spPr bwMode="blackWhite">
          <a:xfrm>
            <a:off x="609600" y="3200400"/>
            <a:ext cx="2438400" cy="1143000"/>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anchor="ctr" anchorCtr="1"/>
          <a:lstStyle/>
          <a:p>
            <a:pPr algn="ctr" eaLnBrk="1" hangingPunct="1">
              <a:spcBef>
                <a:spcPct val="50000"/>
              </a:spcBef>
              <a:defRPr/>
            </a:pPr>
            <a:r>
              <a:rPr lang="en-US" altLang="en-US" b="1">
                <a:solidFill>
                  <a:schemeClr val="bg1"/>
                </a:solidFill>
                <a:effectLst>
                  <a:outerShdw blurRad="38100" dist="38100" dir="2700000" algn="tl">
                    <a:srgbClr val="000000"/>
                  </a:outerShdw>
                </a:effectLst>
                <a:latin typeface="Arial" panose="020B0604020202020204" pitchFamily="34" charset="0"/>
              </a:rPr>
              <a:t>Variable Pay Plan Success</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353288"/>
                                        </p:tgtEl>
                                        <p:attrNameLst>
                                          <p:attrName>style.visibility</p:attrName>
                                        </p:attrNameLst>
                                      </p:cBhvr>
                                      <p:to>
                                        <p:strVal val="visible"/>
                                      </p:to>
                                    </p:set>
                                    <p:animEffect transition="in" filter="wipe(left)">
                                      <p:cBhvr>
                                        <p:cTn id="7" dur="500"/>
                                        <p:tgtEl>
                                          <p:spTgt spid="353288"/>
                                        </p:tgtEl>
                                      </p:cBhvr>
                                    </p:animEffect>
                                  </p:childTnLst>
                                </p:cTn>
                              </p:par>
                            </p:childTnLst>
                          </p:cTn>
                        </p:par>
                        <p:par>
                          <p:cTn id="8" fill="hold" nodeType="afterGroup">
                            <p:stCondLst>
                              <p:cond delay="500"/>
                            </p:stCondLst>
                            <p:childTnLst>
                              <p:par>
                                <p:cTn id="9" presetID="16" presetClass="entr" presetSubtype="42" fill="hold" nodeType="afterEffect">
                                  <p:stCondLst>
                                    <p:cond delay="0"/>
                                  </p:stCondLst>
                                  <p:childTnLst>
                                    <p:set>
                                      <p:cBhvr>
                                        <p:cTn id="10" dur="1" fill="hold">
                                          <p:stCondLst>
                                            <p:cond delay="0"/>
                                          </p:stCondLst>
                                        </p:cTn>
                                        <p:tgtEl>
                                          <p:spTgt spid="353287"/>
                                        </p:tgtEl>
                                        <p:attrNameLst>
                                          <p:attrName>style.visibility</p:attrName>
                                        </p:attrNameLst>
                                      </p:cBhvr>
                                      <p:to>
                                        <p:strVal val="visible"/>
                                      </p:to>
                                    </p:set>
                                    <p:animEffect transition="in" filter="barn(outHorizontal)">
                                      <p:cBhvr>
                                        <p:cTn id="11" dur="500"/>
                                        <p:tgtEl>
                                          <p:spTgt spid="353287"/>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53290"/>
                                        </p:tgtEl>
                                        <p:attrNameLst>
                                          <p:attrName>style.visibility</p:attrName>
                                        </p:attrNameLst>
                                      </p:cBhvr>
                                      <p:to>
                                        <p:strVal val="visible"/>
                                      </p:to>
                                    </p:set>
                                    <p:animEffect transition="in" filter="box(out)">
                                      <p:cBhvr>
                                        <p:cTn id="15" dur="500"/>
                                        <p:tgtEl>
                                          <p:spTgt spid="353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8"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3444EE3C-8F2A-A04A-8E65-AEE1EDD3BE3F}"/>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98C97757-9587-4682-A437-E3553D611484}" type="slidenum">
              <a:rPr lang="en-US" altLang="en-US" sz="1000">
                <a:latin typeface="Arial" panose="020B0604020202020204" pitchFamily="34" charset="0"/>
              </a:rPr>
              <a:pPr/>
              <a:t>18</a:t>
            </a:fld>
            <a:endParaRPr lang="en-US" altLang="en-US" sz="1000">
              <a:latin typeface="Arial" panose="020B0604020202020204" pitchFamily="34" charset="0"/>
            </a:endParaRPr>
          </a:p>
        </p:txBody>
      </p:sp>
      <p:pic>
        <p:nvPicPr>
          <p:cNvPr id="30722" name="Picture 6" descr="C:\My Documents\PowerPoint Files\Books\South-Western\HRM10e\HRM10e GIFS\13-02.gif">
            <a:extLst>
              <a:ext uri="{FF2B5EF4-FFF2-40B4-BE49-F238E27FC236}">
                <a16:creationId xmlns:a16="http://schemas.microsoft.com/office/drawing/2014/main" id="{0BB3CFE8-71EF-4ECB-2047-DB95FCA7BD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666750"/>
            <a:ext cx="5676900" cy="567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6898" name="AutoShape 2">
            <a:extLst>
              <a:ext uri="{FF2B5EF4-FFF2-40B4-BE49-F238E27FC236}">
                <a16:creationId xmlns:a16="http://schemas.microsoft.com/office/drawing/2014/main" id="{EE82C0E6-0477-4C45-90AC-875235CE4E2A}"/>
              </a:ext>
            </a:extLst>
          </p:cNvPr>
          <p:cNvSpPr>
            <a:spLocks noGrp="1" noChangeArrowheads="1"/>
          </p:cNvSpPr>
          <p:nvPr>
            <p:ph type="title"/>
          </p:nvPr>
        </p:nvSpPr>
        <p:spPr>
          <a:xfrm>
            <a:off x="201613" y="2636838"/>
            <a:ext cx="2209800" cy="1368425"/>
          </a:xfrm>
        </p:spPr>
        <p:txBody>
          <a:bodyPr/>
          <a:lstStyle/>
          <a:p>
            <a:pPr eaLnBrk="1" hangingPunct="1">
              <a:defRPr/>
            </a:pPr>
            <a:r>
              <a:rPr lang="en-US" altLang="en-US" sz="2000" i="1" dirty="0"/>
              <a:t>Factors for Successful Variable Pay Plans</a:t>
            </a:r>
          </a:p>
        </p:txBody>
      </p:sp>
      <p:sp>
        <p:nvSpPr>
          <p:cNvPr id="30724" name="Rectangle 3">
            <a:extLst>
              <a:ext uri="{FF2B5EF4-FFF2-40B4-BE49-F238E27FC236}">
                <a16:creationId xmlns:a16="http://schemas.microsoft.com/office/drawing/2014/main" id="{5C8719B5-219B-92B6-0CF6-E564CC73AD59}"/>
              </a:ext>
            </a:extLst>
          </p:cNvPr>
          <p:cNvSpPr>
            <a:spLocks noChangeArrowheads="1"/>
          </p:cNvSpPr>
          <p:nvPr/>
        </p:nvSpPr>
        <p:spPr bwMode="auto">
          <a:xfrm>
            <a:off x="7391400" y="6370638"/>
            <a:ext cx="1066800" cy="182562"/>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spcBef>
                <a:spcPct val="20000"/>
              </a:spcBef>
              <a:buSzPct val="75000"/>
              <a:buFont typeface="Wingdings" panose="05000000000000000000" pitchFamily="2" charset="2"/>
              <a:buChar char="§"/>
              <a:defRPr sz="2800">
                <a:solidFill>
                  <a:schemeClr val="tx1"/>
                </a:solidFill>
                <a:latin typeface="Tahoma" panose="020B0604030504040204" pitchFamily="34" charset="0"/>
              </a:defRPr>
            </a:lvl1pPr>
            <a:lvl2pPr marL="742950" indent="-285750">
              <a:spcBef>
                <a:spcPct val="20000"/>
              </a:spcBef>
              <a:buChar char="–"/>
              <a:defRPr sz="2400">
                <a:solidFill>
                  <a:srgbClr val="993300"/>
                </a:solidFill>
                <a:latin typeface="Tahoma" panose="020B0604030504040204" pitchFamily="34" charset="0"/>
              </a:defRPr>
            </a:lvl2pPr>
            <a:lvl3pPr marL="1143000" indent="-228600">
              <a:spcBef>
                <a:spcPct val="20000"/>
              </a:spcBef>
              <a:buChar char="•"/>
              <a:defRPr sz="2000" b="1">
                <a:solidFill>
                  <a:schemeClr val="tx1"/>
                </a:solidFill>
                <a:latin typeface="Arial" panose="020B060402020202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50000"/>
              </a:spcBef>
              <a:buSzTx/>
              <a:buFontTx/>
              <a:buNone/>
            </a:pPr>
            <a:r>
              <a:rPr lang="en-US" altLang="en-US" sz="1200" b="1" i="1">
                <a:latin typeface="Arial" panose="020B0604020202020204" pitchFamily="34" charset="0"/>
              </a:rPr>
              <a:t>Figure 13</a:t>
            </a:r>
            <a:r>
              <a:rPr lang="en-US" altLang="en-US" sz="1200" b="1" i="1">
                <a:latin typeface="Arial" panose="020B0604020202020204" pitchFamily="34" charset="0"/>
                <a:cs typeface="Arial" panose="020B0604020202020204" pitchFamily="34" charset="0"/>
              </a:rPr>
              <a:t>–2</a:t>
            </a:r>
            <a:endParaRPr lang="en-US" altLang="en-US" sz="1200" b="1" i="1">
              <a:latin typeface="Arial" panose="020B0604020202020204" pitchFamily="34" charset="0"/>
            </a:endParaRPr>
          </a:p>
        </p:txBody>
      </p:sp>
    </p:spTree>
  </p:cSld>
  <p:clrMapOvr>
    <a:masterClrMapping/>
  </p:clrMapOvr>
  <p:transition>
    <p:cut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24A3DDD-A74E-9741-90E6-4FBCD762B6BB}"/>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A04A5738-DEAB-4AB5-9EED-59384078D320}" type="slidenum">
              <a:rPr lang="en-US" altLang="en-US" sz="1000">
                <a:latin typeface="Arial" panose="020B0604020202020204" pitchFamily="34" charset="0"/>
              </a:rPr>
              <a:pPr/>
              <a:t>19</a:t>
            </a:fld>
            <a:endParaRPr lang="en-US" altLang="en-US" sz="1000">
              <a:latin typeface="Arial" panose="020B0604020202020204" pitchFamily="34" charset="0"/>
            </a:endParaRPr>
          </a:p>
        </p:txBody>
      </p:sp>
      <p:sp>
        <p:nvSpPr>
          <p:cNvPr id="355330" name="AutoShape 2">
            <a:extLst>
              <a:ext uri="{FF2B5EF4-FFF2-40B4-BE49-F238E27FC236}">
                <a16:creationId xmlns:a16="http://schemas.microsoft.com/office/drawing/2014/main" id="{27EF0B6D-8F42-144C-B325-D6A7E3F6BD3C}"/>
              </a:ext>
            </a:extLst>
          </p:cNvPr>
          <p:cNvSpPr>
            <a:spLocks noGrp="1" noChangeArrowheads="1"/>
          </p:cNvSpPr>
          <p:nvPr>
            <p:ph type="title"/>
          </p:nvPr>
        </p:nvSpPr>
        <p:spPr/>
        <p:txBody>
          <a:bodyPr/>
          <a:lstStyle/>
          <a:p>
            <a:pPr eaLnBrk="1" hangingPunct="1">
              <a:defRPr/>
            </a:pPr>
            <a:r>
              <a:rPr lang="en-US" altLang="en-US"/>
              <a:t>Piece-Rate Systems</a:t>
            </a:r>
          </a:p>
        </p:txBody>
      </p:sp>
      <p:sp>
        <p:nvSpPr>
          <p:cNvPr id="31747" name="Rectangle 3">
            <a:extLst>
              <a:ext uri="{FF2B5EF4-FFF2-40B4-BE49-F238E27FC236}">
                <a16:creationId xmlns:a16="http://schemas.microsoft.com/office/drawing/2014/main" id="{DBAF52A0-2556-A609-7EB6-557E0355C968}"/>
              </a:ext>
            </a:extLst>
          </p:cNvPr>
          <p:cNvSpPr>
            <a:spLocks noGrp="1" noChangeArrowheads="1"/>
          </p:cNvSpPr>
          <p:nvPr>
            <p:ph type="body" idx="1"/>
          </p:nvPr>
        </p:nvSpPr>
        <p:spPr>
          <a:xfrm>
            <a:off x="1347788" y="1916113"/>
            <a:ext cx="7772400" cy="5105400"/>
          </a:xfrm>
        </p:spPr>
        <p:txBody>
          <a:bodyPr/>
          <a:lstStyle/>
          <a:p>
            <a:pPr eaLnBrk="1" hangingPunct="1"/>
            <a:r>
              <a:rPr lang="en-US" altLang="en-US"/>
              <a:t>Straight Piece-Rate Systems</a:t>
            </a:r>
          </a:p>
          <a:p>
            <a:pPr lvl="1" eaLnBrk="1" hangingPunct="1"/>
            <a:r>
              <a:rPr lang="en-US" altLang="en-US"/>
              <a:t>Wages are determined by multiplying the number of pieces produced by the piece rate for one unit.</a:t>
            </a:r>
          </a:p>
          <a:p>
            <a:pPr eaLnBrk="1" hangingPunct="1"/>
            <a:r>
              <a:rPr lang="en-US" altLang="en-US"/>
              <a:t>Differential Piece-Rate Systems</a:t>
            </a:r>
          </a:p>
          <a:p>
            <a:pPr lvl="1" eaLnBrk="1" hangingPunct="1"/>
            <a:r>
              <a:rPr lang="en-US" altLang="en-US"/>
              <a:t>Employees are paid one piece-rate for units produced up to a standard output and a higher piece-rate wage for units produced over the standard.</a:t>
            </a:r>
          </a:p>
        </p:txBody>
      </p:sp>
    </p:spTree>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CCADFC6-B0D7-B147-AFF2-6B64E4BA3139}"/>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86C740E9-6852-4C61-8DBC-2B995B5F8C31}" type="slidenum">
              <a:rPr lang="en-US" altLang="en-US" sz="1000">
                <a:latin typeface="Arial" panose="020B0604020202020204" pitchFamily="34" charset="0"/>
              </a:rPr>
              <a:pPr/>
              <a:t>20</a:t>
            </a:fld>
            <a:endParaRPr lang="en-US" altLang="en-US" sz="1000">
              <a:latin typeface="Arial" panose="020B0604020202020204" pitchFamily="34" charset="0"/>
            </a:endParaRPr>
          </a:p>
        </p:txBody>
      </p:sp>
      <p:sp>
        <p:nvSpPr>
          <p:cNvPr id="356354" name="AutoShape 2">
            <a:extLst>
              <a:ext uri="{FF2B5EF4-FFF2-40B4-BE49-F238E27FC236}">
                <a16:creationId xmlns:a16="http://schemas.microsoft.com/office/drawing/2014/main" id="{AFBBE209-C203-1D45-BBFB-4EA867E0577F}"/>
              </a:ext>
            </a:extLst>
          </p:cNvPr>
          <p:cNvSpPr>
            <a:spLocks noGrp="1" noChangeArrowheads="1"/>
          </p:cNvSpPr>
          <p:nvPr>
            <p:ph type="title"/>
          </p:nvPr>
        </p:nvSpPr>
        <p:spPr/>
        <p:txBody>
          <a:bodyPr/>
          <a:lstStyle/>
          <a:p>
            <a:pPr eaLnBrk="1" hangingPunct="1">
              <a:defRPr/>
            </a:pPr>
            <a:r>
              <a:rPr lang="en-US" altLang="en-US" sz="2000" dirty="0"/>
              <a:t>Bonuses and Special Incentive Programs</a:t>
            </a:r>
          </a:p>
        </p:txBody>
      </p:sp>
      <p:sp>
        <p:nvSpPr>
          <p:cNvPr id="32771" name="Rectangle 3">
            <a:extLst>
              <a:ext uri="{FF2B5EF4-FFF2-40B4-BE49-F238E27FC236}">
                <a16:creationId xmlns:a16="http://schemas.microsoft.com/office/drawing/2014/main" id="{8EBA313D-672D-01E5-0CF5-343659E04FE7}"/>
              </a:ext>
            </a:extLst>
          </p:cNvPr>
          <p:cNvSpPr>
            <a:spLocks noGrp="1" noChangeArrowheads="1"/>
          </p:cNvSpPr>
          <p:nvPr>
            <p:ph type="body" idx="1"/>
          </p:nvPr>
        </p:nvSpPr>
        <p:spPr/>
        <p:txBody>
          <a:bodyPr/>
          <a:lstStyle/>
          <a:p>
            <a:pPr eaLnBrk="1" hangingPunct="1"/>
            <a:r>
              <a:rPr lang="en-US" altLang="en-US" sz="1800"/>
              <a:t>Bonus</a:t>
            </a:r>
          </a:p>
          <a:p>
            <a:pPr lvl="1" eaLnBrk="1" hangingPunct="1"/>
            <a:r>
              <a:rPr lang="en-US" altLang="en-US" sz="1600"/>
              <a:t>A one-time payment that does not become part of the employee’s base pay.</a:t>
            </a:r>
          </a:p>
          <a:p>
            <a:pPr eaLnBrk="1" hangingPunct="1"/>
            <a:r>
              <a:rPr lang="en-US" altLang="en-US" sz="1800"/>
              <a:t>Awards</a:t>
            </a:r>
          </a:p>
          <a:p>
            <a:pPr lvl="1" eaLnBrk="1" hangingPunct="1"/>
            <a:r>
              <a:rPr lang="en-US" altLang="en-US" sz="1600"/>
              <a:t>Cash or merchandise used as an incentive reward.</a:t>
            </a:r>
          </a:p>
          <a:p>
            <a:pPr eaLnBrk="1" hangingPunct="1"/>
            <a:r>
              <a:rPr lang="en-US" altLang="en-US" sz="1800"/>
              <a:t>Recognition Awards</a:t>
            </a:r>
          </a:p>
          <a:p>
            <a:pPr lvl="1" eaLnBrk="1" hangingPunct="1"/>
            <a:r>
              <a:rPr lang="en-US" altLang="en-US" sz="1600"/>
              <a:t>Recognition of individuals for their performance or service to customers in areas targeted by the firm.</a:t>
            </a:r>
          </a:p>
          <a:p>
            <a:pPr eaLnBrk="1" hangingPunct="1"/>
            <a:r>
              <a:rPr lang="en-US" altLang="en-US" sz="1800"/>
              <a:t>Service Awards</a:t>
            </a:r>
          </a:p>
          <a:p>
            <a:pPr lvl="1" eaLnBrk="1" hangingPunct="1"/>
            <a:r>
              <a:rPr lang="en-US" altLang="en-US" sz="1600"/>
              <a:t>Rewards to employees for lengthy service with an organization.</a:t>
            </a:r>
          </a:p>
        </p:txBody>
      </p:sp>
    </p:spTree>
  </p:cSld>
  <p:clrMapOvr>
    <a:masterClrMapping/>
  </p:clrMapOvr>
  <p:transition>
    <p:cut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0CA5C565-0306-A948-9881-33B788E52C32}"/>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783C4FA7-17EB-4DCD-A605-44D9B7E0512C}" type="slidenum">
              <a:rPr lang="en-US" altLang="en-US" sz="1000">
                <a:latin typeface="Arial" panose="020B0604020202020204" pitchFamily="34" charset="0"/>
              </a:rPr>
              <a:pPr/>
              <a:t>21</a:t>
            </a:fld>
            <a:endParaRPr lang="en-US" altLang="en-US" sz="1000">
              <a:latin typeface="Arial" panose="020B0604020202020204" pitchFamily="34" charset="0"/>
            </a:endParaRPr>
          </a:p>
        </p:txBody>
      </p:sp>
      <p:sp>
        <p:nvSpPr>
          <p:cNvPr id="338946" name="AutoShape 2">
            <a:extLst>
              <a:ext uri="{FF2B5EF4-FFF2-40B4-BE49-F238E27FC236}">
                <a16:creationId xmlns:a16="http://schemas.microsoft.com/office/drawing/2014/main" id="{403E5E02-64EC-C345-A594-A280DAF73196}"/>
              </a:ext>
            </a:extLst>
          </p:cNvPr>
          <p:cNvSpPr>
            <a:spLocks noGrp="1" noChangeArrowheads="1"/>
          </p:cNvSpPr>
          <p:nvPr>
            <p:ph type="title"/>
          </p:nvPr>
        </p:nvSpPr>
        <p:spPr/>
        <p:txBody>
          <a:bodyPr/>
          <a:lstStyle/>
          <a:p>
            <a:pPr eaLnBrk="1" hangingPunct="1">
              <a:defRPr/>
            </a:pPr>
            <a:r>
              <a:rPr lang="en-US" altLang="en-US" sz="1600" i="1" dirty="0"/>
              <a:t>Different Bases for Sales Incentives, In Order of Use</a:t>
            </a:r>
          </a:p>
        </p:txBody>
      </p:sp>
      <p:sp>
        <p:nvSpPr>
          <p:cNvPr id="33795" name="Rectangle 3">
            <a:extLst>
              <a:ext uri="{FF2B5EF4-FFF2-40B4-BE49-F238E27FC236}">
                <a16:creationId xmlns:a16="http://schemas.microsoft.com/office/drawing/2014/main" id="{B43816C5-175B-2D1B-543B-EDD01F9ACACC}"/>
              </a:ext>
            </a:extLst>
          </p:cNvPr>
          <p:cNvSpPr>
            <a:spLocks noChangeArrowheads="1"/>
          </p:cNvSpPr>
          <p:nvPr/>
        </p:nvSpPr>
        <p:spPr bwMode="auto">
          <a:xfrm>
            <a:off x="7391400" y="6370638"/>
            <a:ext cx="1066800" cy="182562"/>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spcBef>
                <a:spcPct val="20000"/>
              </a:spcBef>
              <a:buSzPct val="75000"/>
              <a:buFont typeface="Wingdings" panose="05000000000000000000" pitchFamily="2" charset="2"/>
              <a:buChar char="§"/>
              <a:defRPr sz="2800">
                <a:solidFill>
                  <a:schemeClr val="tx1"/>
                </a:solidFill>
                <a:latin typeface="Tahoma" panose="020B0604030504040204" pitchFamily="34" charset="0"/>
              </a:defRPr>
            </a:lvl1pPr>
            <a:lvl2pPr marL="742950" indent="-285750">
              <a:spcBef>
                <a:spcPct val="20000"/>
              </a:spcBef>
              <a:buChar char="–"/>
              <a:defRPr sz="2400">
                <a:solidFill>
                  <a:srgbClr val="993300"/>
                </a:solidFill>
                <a:latin typeface="Tahoma" panose="020B0604030504040204" pitchFamily="34" charset="0"/>
              </a:defRPr>
            </a:lvl2pPr>
            <a:lvl3pPr marL="1143000" indent="-228600">
              <a:spcBef>
                <a:spcPct val="20000"/>
              </a:spcBef>
              <a:buChar char="•"/>
              <a:defRPr sz="2000" b="1">
                <a:solidFill>
                  <a:schemeClr val="tx1"/>
                </a:solidFill>
                <a:latin typeface="Arial" panose="020B060402020202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50000"/>
              </a:spcBef>
              <a:buSzTx/>
              <a:buFontTx/>
              <a:buNone/>
            </a:pPr>
            <a:r>
              <a:rPr lang="en-US" altLang="en-US" sz="1200" b="1" i="1">
                <a:latin typeface="Arial" panose="020B0604020202020204" pitchFamily="34" charset="0"/>
              </a:rPr>
              <a:t>Figure 13</a:t>
            </a:r>
            <a:r>
              <a:rPr lang="en-US" altLang="en-US" sz="1200" b="1" i="1">
                <a:latin typeface="Arial" panose="020B0604020202020204" pitchFamily="34" charset="0"/>
                <a:cs typeface="Arial" panose="020B0604020202020204" pitchFamily="34" charset="0"/>
              </a:rPr>
              <a:t>–4</a:t>
            </a:r>
            <a:endParaRPr lang="en-US" altLang="en-US" sz="1200" b="1" i="1">
              <a:latin typeface="Arial" panose="020B0604020202020204" pitchFamily="34" charset="0"/>
            </a:endParaRPr>
          </a:p>
        </p:txBody>
      </p:sp>
      <p:pic>
        <p:nvPicPr>
          <p:cNvPr id="33796" name="Picture 6" descr="C:\My Documents\PowerPoint Files\Books\South-Western\HRM10e\HRM10e GIFS\13-04.gif">
            <a:extLst>
              <a:ext uri="{FF2B5EF4-FFF2-40B4-BE49-F238E27FC236}">
                <a16:creationId xmlns:a16="http://schemas.microsoft.com/office/drawing/2014/main" id="{7AB52B6C-B1C4-0DC6-C5C4-6E0FABDC92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2035175"/>
            <a:ext cx="7138987"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C7DE7DD-355E-6F4A-B9B0-971D2F99AD0C}"/>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7A9DA3B9-3A42-42F4-860D-2D9D4A6EADE7}" type="slidenum">
              <a:rPr lang="en-US" altLang="en-US" sz="1000">
                <a:latin typeface="Arial" panose="020B0604020202020204" pitchFamily="34" charset="0"/>
              </a:rPr>
              <a:pPr/>
              <a:t>22</a:t>
            </a:fld>
            <a:endParaRPr lang="en-US" altLang="en-US" sz="1000">
              <a:latin typeface="Arial" panose="020B0604020202020204" pitchFamily="34" charset="0"/>
            </a:endParaRPr>
          </a:p>
        </p:txBody>
      </p:sp>
      <p:sp>
        <p:nvSpPr>
          <p:cNvPr id="357378" name="AutoShape 2">
            <a:extLst>
              <a:ext uri="{FF2B5EF4-FFF2-40B4-BE49-F238E27FC236}">
                <a16:creationId xmlns:a16="http://schemas.microsoft.com/office/drawing/2014/main" id="{52B91B7D-1011-9245-8CCA-ABEE859FD343}"/>
              </a:ext>
            </a:extLst>
          </p:cNvPr>
          <p:cNvSpPr>
            <a:spLocks noGrp="1" noChangeArrowheads="1"/>
          </p:cNvSpPr>
          <p:nvPr>
            <p:ph type="title"/>
          </p:nvPr>
        </p:nvSpPr>
        <p:spPr/>
        <p:txBody>
          <a:bodyPr/>
          <a:lstStyle/>
          <a:p>
            <a:pPr eaLnBrk="1" hangingPunct="1">
              <a:defRPr/>
            </a:pPr>
            <a:r>
              <a:rPr lang="en-US" altLang="en-US" dirty="0"/>
              <a:t>Sales Payment  Plans</a:t>
            </a:r>
          </a:p>
        </p:txBody>
      </p:sp>
      <p:sp>
        <p:nvSpPr>
          <p:cNvPr id="34819" name="Rectangle 3">
            <a:extLst>
              <a:ext uri="{FF2B5EF4-FFF2-40B4-BE49-F238E27FC236}">
                <a16:creationId xmlns:a16="http://schemas.microsoft.com/office/drawing/2014/main" id="{6CE54699-3486-1021-E8BD-C0ABA991EB20}"/>
              </a:ext>
            </a:extLst>
          </p:cNvPr>
          <p:cNvSpPr>
            <a:spLocks noGrp="1" noChangeArrowheads="1"/>
          </p:cNvSpPr>
          <p:nvPr>
            <p:ph type="body" idx="1"/>
          </p:nvPr>
        </p:nvSpPr>
        <p:spPr/>
        <p:txBody>
          <a:bodyPr/>
          <a:lstStyle/>
          <a:p>
            <a:pPr eaLnBrk="1" hangingPunct="1"/>
            <a:r>
              <a:rPr lang="en-US" altLang="en-US" sz="1800"/>
              <a:t>Salary Only</a:t>
            </a:r>
          </a:p>
          <a:p>
            <a:pPr lvl="1" eaLnBrk="1" hangingPunct="1"/>
            <a:r>
              <a:rPr lang="en-US" altLang="en-US" sz="1600"/>
              <a:t>All compensation is paid as a base wage with no incentives.</a:t>
            </a:r>
          </a:p>
          <a:p>
            <a:pPr eaLnBrk="1" hangingPunct="1"/>
            <a:r>
              <a:rPr lang="en-US" altLang="en-US" sz="1800"/>
              <a:t>Commission</a:t>
            </a:r>
          </a:p>
          <a:p>
            <a:pPr lvl="1" eaLnBrk="1" hangingPunct="1"/>
            <a:r>
              <a:rPr lang="en-US" altLang="en-US" sz="1600"/>
              <a:t>Straight Commission</a:t>
            </a:r>
          </a:p>
          <a:p>
            <a:pPr lvl="2" eaLnBrk="1" hangingPunct="1"/>
            <a:r>
              <a:rPr lang="en-US" altLang="en-US" sz="1400"/>
              <a:t>Compensation is computed as a percentage of sales in units or dollars.</a:t>
            </a:r>
          </a:p>
          <a:p>
            <a:pPr lvl="2" eaLnBrk="1" hangingPunct="1"/>
            <a:r>
              <a:rPr lang="en-US" altLang="en-US" sz="1400"/>
              <a:t>Draw system make advance payments against future commissions to salesperson.</a:t>
            </a:r>
          </a:p>
          <a:p>
            <a:pPr lvl="1" eaLnBrk="1" hangingPunct="1"/>
            <a:r>
              <a:rPr lang="en-US" altLang="en-US" sz="1600"/>
              <a:t>Salary Plus Commission or Bonus</a:t>
            </a:r>
          </a:p>
          <a:p>
            <a:pPr lvl="2" eaLnBrk="1" hangingPunct="1"/>
            <a:r>
              <a:rPr lang="en-US" altLang="en-US" sz="1400"/>
              <a:t>Compensation is part salary for income stability and part commission for incentive.</a:t>
            </a:r>
          </a:p>
        </p:txBody>
      </p:sp>
    </p:spTree>
  </p:cSld>
  <p:clrMapOvr>
    <a:masterClrMapping/>
  </p:clrMapOvr>
  <p:transition>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9B21F7-F9B7-4443-91FA-657D61BCF6A9}"/>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74A1491F-E201-4782-9CD2-7170DA702674}" type="slidenum">
              <a:rPr lang="en-US" altLang="en-US" sz="1000">
                <a:latin typeface="Arial" panose="020B0604020202020204" pitchFamily="34" charset="0"/>
              </a:rPr>
              <a:pPr/>
              <a:t>23</a:t>
            </a:fld>
            <a:endParaRPr lang="en-US" altLang="en-US" sz="1000">
              <a:latin typeface="Arial" panose="020B0604020202020204" pitchFamily="34" charset="0"/>
            </a:endParaRPr>
          </a:p>
        </p:txBody>
      </p:sp>
      <p:sp>
        <p:nvSpPr>
          <p:cNvPr id="360450" name="AutoShape 2">
            <a:extLst>
              <a:ext uri="{FF2B5EF4-FFF2-40B4-BE49-F238E27FC236}">
                <a16:creationId xmlns:a16="http://schemas.microsoft.com/office/drawing/2014/main" id="{E892712D-FBCC-AD4D-A6FC-8608ABABEC97}"/>
              </a:ext>
            </a:extLst>
          </p:cNvPr>
          <p:cNvSpPr>
            <a:spLocks noGrp="1" noChangeArrowheads="1"/>
          </p:cNvSpPr>
          <p:nvPr>
            <p:ph type="title"/>
          </p:nvPr>
        </p:nvSpPr>
        <p:spPr/>
        <p:txBody>
          <a:bodyPr/>
          <a:lstStyle/>
          <a:p>
            <a:pPr eaLnBrk="1" hangingPunct="1">
              <a:defRPr/>
            </a:pPr>
            <a:r>
              <a:rPr lang="en-US" altLang="en-US"/>
              <a:t>Profit Sharing</a:t>
            </a:r>
          </a:p>
        </p:txBody>
      </p:sp>
      <p:sp>
        <p:nvSpPr>
          <p:cNvPr id="35843" name="Rectangle 3">
            <a:extLst>
              <a:ext uri="{FF2B5EF4-FFF2-40B4-BE49-F238E27FC236}">
                <a16:creationId xmlns:a16="http://schemas.microsoft.com/office/drawing/2014/main" id="{21786914-B145-5F73-EE60-99492F8EF04E}"/>
              </a:ext>
            </a:extLst>
          </p:cNvPr>
          <p:cNvSpPr>
            <a:spLocks noGrp="1" noChangeArrowheads="1"/>
          </p:cNvSpPr>
          <p:nvPr>
            <p:ph type="body" idx="1"/>
          </p:nvPr>
        </p:nvSpPr>
        <p:spPr/>
        <p:txBody>
          <a:bodyPr/>
          <a:lstStyle/>
          <a:p>
            <a:pPr eaLnBrk="1" hangingPunct="1"/>
            <a:r>
              <a:rPr lang="en-US" altLang="en-US" sz="1600"/>
              <a:t>Profit Sharing</a:t>
            </a:r>
          </a:p>
          <a:p>
            <a:pPr lvl="1" eaLnBrk="1" hangingPunct="1"/>
            <a:r>
              <a:rPr lang="en-US" altLang="en-US" sz="1400"/>
              <a:t>A system to distribute a portion of the profits of the organization to employees.</a:t>
            </a:r>
          </a:p>
          <a:p>
            <a:pPr lvl="1" eaLnBrk="1" hangingPunct="1"/>
            <a:r>
              <a:rPr lang="en-US" altLang="en-US" sz="1400"/>
              <a:t>Primary objectives:</a:t>
            </a:r>
          </a:p>
          <a:p>
            <a:pPr lvl="2" eaLnBrk="1" hangingPunct="1"/>
            <a:r>
              <a:rPr lang="en-US" altLang="en-US" sz="1400"/>
              <a:t>Improve productivity</a:t>
            </a:r>
          </a:p>
          <a:p>
            <a:pPr lvl="2" eaLnBrk="1" hangingPunct="1"/>
            <a:r>
              <a:rPr lang="en-US" altLang="en-US" sz="1400"/>
              <a:t>Recruit or retain employees</a:t>
            </a:r>
          </a:p>
          <a:p>
            <a:pPr lvl="2" eaLnBrk="1" hangingPunct="1"/>
            <a:r>
              <a:rPr lang="en-US" altLang="en-US" sz="1400"/>
              <a:t>Improve product/service quality</a:t>
            </a:r>
          </a:p>
          <a:p>
            <a:pPr lvl="2" eaLnBrk="1" hangingPunct="1"/>
            <a:r>
              <a:rPr lang="en-US" altLang="en-US" sz="1400"/>
              <a:t>Improve employee morale</a:t>
            </a:r>
          </a:p>
          <a:p>
            <a:pPr lvl="1" eaLnBrk="1" hangingPunct="1"/>
            <a:r>
              <a:rPr lang="en-US" altLang="en-US" sz="1400"/>
              <a:t>Drawbacks</a:t>
            </a:r>
          </a:p>
          <a:p>
            <a:pPr lvl="2" eaLnBrk="1" hangingPunct="1"/>
            <a:r>
              <a:rPr lang="en-US" altLang="en-US" sz="1200"/>
              <a:t>Disclosure of financial information</a:t>
            </a:r>
          </a:p>
          <a:p>
            <a:pPr lvl="2" eaLnBrk="1" hangingPunct="1"/>
            <a:r>
              <a:rPr lang="en-US" altLang="en-US" sz="1200"/>
              <a:t>Variability of profits from year to year</a:t>
            </a:r>
          </a:p>
          <a:p>
            <a:pPr lvl="2" eaLnBrk="1" hangingPunct="1"/>
            <a:r>
              <a:rPr lang="en-US" altLang="en-US" sz="1200"/>
              <a:t>Profit results not strongly tied to employee efforts</a:t>
            </a:r>
          </a:p>
        </p:txBody>
      </p:sp>
    </p:spTree>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2EB84AD8-B3E6-3C43-ACEB-D00717090884}"/>
              </a:ext>
            </a:extLst>
          </p:cNvPr>
          <p:cNvSpPr>
            <a:spLocks noGrp="1"/>
          </p:cNvSpPr>
          <p:nvPr>
            <p:ph type="sldNum" sz="quarter" idx="10"/>
          </p:nvPr>
        </p:nvSpPr>
        <p:spPr>
          <a:xfrm>
            <a:off x="6670675" y="6789738"/>
            <a:ext cx="2438400" cy="304800"/>
          </a:xfrm>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8AB8B9BB-9ACD-47D7-8AFD-5D058B51FE34}" type="slidenum">
              <a:rPr lang="en-US" altLang="en-US" sz="1000">
                <a:latin typeface="Arial" panose="020B0604020202020204" pitchFamily="34" charset="0"/>
              </a:rPr>
              <a:pPr/>
              <a:t>24</a:t>
            </a:fld>
            <a:endParaRPr lang="en-US" altLang="en-US" sz="1000">
              <a:latin typeface="Arial" panose="020B0604020202020204" pitchFamily="34" charset="0"/>
            </a:endParaRPr>
          </a:p>
        </p:txBody>
      </p:sp>
      <p:sp>
        <p:nvSpPr>
          <p:cNvPr id="367618" name="AutoShape 2">
            <a:extLst>
              <a:ext uri="{FF2B5EF4-FFF2-40B4-BE49-F238E27FC236}">
                <a16:creationId xmlns:a16="http://schemas.microsoft.com/office/drawing/2014/main" id="{27CC63B7-A4FA-924D-A6E7-761DD4C43219}"/>
              </a:ext>
            </a:extLst>
          </p:cNvPr>
          <p:cNvSpPr>
            <a:spLocks noGrp="1" noChangeArrowheads="1"/>
          </p:cNvSpPr>
          <p:nvPr>
            <p:ph type="title"/>
          </p:nvPr>
        </p:nvSpPr>
        <p:spPr>
          <a:xfrm>
            <a:off x="2035175" y="1227138"/>
            <a:ext cx="5486400" cy="476250"/>
          </a:xfrm>
        </p:spPr>
        <p:txBody>
          <a:bodyPr/>
          <a:lstStyle/>
          <a:p>
            <a:pPr eaLnBrk="1" hangingPunct="1">
              <a:defRPr/>
            </a:pPr>
            <a:r>
              <a:rPr lang="en-US" altLang="en-US"/>
              <a:t>Developing Pay Surveys</a:t>
            </a:r>
          </a:p>
        </p:txBody>
      </p:sp>
      <p:sp>
        <p:nvSpPr>
          <p:cNvPr id="367619" name="Line 3">
            <a:extLst>
              <a:ext uri="{FF2B5EF4-FFF2-40B4-BE49-F238E27FC236}">
                <a16:creationId xmlns:a16="http://schemas.microsoft.com/office/drawing/2014/main" id="{F4CE8064-5B5E-AE45-A884-8B31874FA2AD}"/>
              </a:ext>
            </a:extLst>
          </p:cNvPr>
          <p:cNvSpPr>
            <a:spLocks noChangeShapeType="1"/>
          </p:cNvSpPr>
          <p:nvPr/>
        </p:nvSpPr>
        <p:spPr bwMode="blackWhite">
          <a:xfrm>
            <a:off x="5197475" y="5037138"/>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67620" name="Line 4">
            <a:extLst>
              <a:ext uri="{FF2B5EF4-FFF2-40B4-BE49-F238E27FC236}">
                <a16:creationId xmlns:a16="http://schemas.microsoft.com/office/drawing/2014/main" id="{5657AE12-5040-B04F-BB94-2CF0528C191F}"/>
              </a:ext>
            </a:extLst>
          </p:cNvPr>
          <p:cNvSpPr>
            <a:spLocks noChangeShapeType="1"/>
          </p:cNvSpPr>
          <p:nvPr/>
        </p:nvSpPr>
        <p:spPr bwMode="blackWhite">
          <a:xfrm>
            <a:off x="5184775" y="2725738"/>
            <a:ext cx="0" cy="457200"/>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67621" name="Line 5">
            <a:extLst>
              <a:ext uri="{FF2B5EF4-FFF2-40B4-BE49-F238E27FC236}">
                <a16:creationId xmlns:a16="http://schemas.microsoft.com/office/drawing/2014/main" id="{F6769212-4C6F-724F-BC29-99C427CC5FDE}"/>
              </a:ext>
            </a:extLst>
          </p:cNvPr>
          <p:cNvSpPr>
            <a:spLocks noChangeShapeType="1"/>
          </p:cNvSpPr>
          <p:nvPr/>
        </p:nvSpPr>
        <p:spPr bwMode="blackWhite">
          <a:xfrm>
            <a:off x="5184775" y="3817938"/>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67622" name="Rectangle 6">
            <a:extLst>
              <a:ext uri="{FF2B5EF4-FFF2-40B4-BE49-F238E27FC236}">
                <a16:creationId xmlns:a16="http://schemas.microsoft.com/office/drawing/2014/main" id="{FD80F84D-7A04-E94F-BD1F-D56568C21DC4}"/>
              </a:ext>
            </a:extLst>
          </p:cNvPr>
          <p:cNvSpPr>
            <a:spLocks noChangeArrowheads="1"/>
          </p:cNvSpPr>
          <p:nvPr/>
        </p:nvSpPr>
        <p:spPr bwMode="blackWhite">
          <a:xfrm>
            <a:off x="2022475" y="1989138"/>
            <a:ext cx="6400800" cy="762000"/>
          </a:xfrm>
          <a:prstGeom prst="rect">
            <a:avLst/>
          </a:prstGeom>
          <a:solidFill>
            <a:schemeClr val="accent2"/>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a:solidFill>
                  <a:schemeClr val="bg1"/>
                </a:solidFill>
                <a:effectLst>
                  <a:outerShdw blurRad="38100" dist="38100" dir="2700000" algn="tl">
                    <a:srgbClr val="000000"/>
                  </a:outerShdw>
                </a:effectLst>
                <a:latin typeface="Arial" panose="020B0604020202020204" pitchFamily="34" charset="0"/>
              </a:rPr>
              <a:t>Select Employers with Comparable Jobs</a:t>
            </a:r>
          </a:p>
        </p:txBody>
      </p:sp>
      <p:sp>
        <p:nvSpPr>
          <p:cNvPr id="367623" name="Rectangle 7">
            <a:extLst>
              <a:ext uri="{FF2B5EF4-FFF2-40B4-BE49-F238E27FC236}">
                <a16:creationId xmlns:a16="http://schemas.microsoft.com/office/drawing/2014/main" id="{CD76113F-C50E-9849-83F0-9A008EA62581}"/>
              </a:ext>
            </a:extLst>
          </p:cNvPr>
          <p:cNvSpPr>
            <a:spLocks noChangeArrowheads="1"/>
          </p:cNvSpPr>
          <p:nvPr/>
        </p:nvSpPr>
        <p:spPr bwMode="blackWhite">
          <a:xfrm>
            <a:off x="2022475" y="3170238"/>
            <a:ext cx="6400800" cy="762000"/>
          </a:xfrm>
          <a:prstGeom prst="rect">
            <a:avLst/>
          </a:prstGeom>
          <a:solidFill>
            <a:srgbClr val="80808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dirty="0">
                <a:solidFill>
                  <a:schemeClr val="bg1"/>
                </a:solidFill>
                <a:effectLst>
                  <a:outerShdw blurRad="38100" dist="38100" dir="2700000" algn="tl">
                    <a:srgbClr val="000000"/>
                  </a:outerShdw>
                </a:effectLst>
                <a:latin typeface="Arial" panose="020B0604020202020204" pitchFamily="34" charset="0"/>
              </a:rPr>
              <a:t>Determine Jobs to be Surveyed</a:t>
            </a:r>
          </a:p>
        </p:txBody>
      </p:sp>
      <p:sp>
        <p:nvSpPr>
          <p:cNvPr id="367624" name="Rectangle 8">
            <a:extLst>
              <a:ext uri="{FF2B5EF4-FFF2-40B4-BE49-F238E27FC236}">
                <a16:creationId xmlns:a16="http://schemas.microsoft.com/office/drawing/2014/main" id="{A5430120-9E09-A244-B9D7-9CC219D69D52}"/>
              </a:ext>
            </a:extLst>
          </p:cNvPr>
          <p:cNvSpPr>
            <a:spLocks noChangeArrowheads="1"/>
          </p:cNvSpPr>
          <p:nvPr/>
        </p:nvSpPr>
        <p:spPr bwMode="blackWhite">
          <a:xfrm>
            <a:off x="2022475" y="4351338"/>
            <a:ext cx="6400800" cy="762000"/>
          </a:xfrm>
          <a:prstGeom prst="rect">
            <a:avLst/>
          </a:prstGeom>
          <a:solidFill>
            <a:srgbClr val="0080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a:solidFill>
                  <a:schemeClr val="bg1"/>
                </a:solidFill>
                <a:effectLst>
                  <a:outerShdw blurRad="38100" dist="38100" dir="2700000" algn="tl">
                    <a:srgbClr val="000000"/>
                  </a:outerShdw>
                </a:effectLst>
                <a:latin typeface="Arial" panose="020B0604020202020204" pitchFamily="34" charset="0"/>
              </a:rPr>
              <a:t>Decide What Information Is Needed</a:t>
            </a:r>
          </a:p>
        </p:txBody>
      </p:sp>
      <p:sp>
        <p:nvSpPr>
          <p:cNvPr id="367625" name="Rectangle 9">
            <a:extLst>
              <a:ext uri="{FF2B5EF4-FFF2-40B4-BE49-F238E27FC236}">
                <a16:creationId xmlns:a16="http://schemas.microsoft.com/office/drawing/2014/main" id="{88F43967-D907-E246-8863-CD74FD510E51}"/>
              </a:ext>
            </a:extLst>
          </p:cNvPr>
          <p:cNvSpPr>
            <a:spLocks noChangeArrowheads="1"/>
          </p:cNvSpPr>
          <p:nvPr/>
        </p:nvSpPr>
        <p:spPr bwMode="blackWhite">
          <a:xfrm>
            <a:off x="2035175" y="5570538"/>
            <a:ext cx="6400800" cy="762000"/>
          </a:xfrm>
          <a:prstGeom prst="rect">
            <a:avLst/>
          </a:prstGeom>
          <a:solidFill>
            <a:srgbClr val="FF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a:solidFill>
                  <a:schemeClr val="bg1"/>
                </a:solidFill>
                <a:effectLst>
                  <a:outerShdw blurRad="38100" dist="38100" dir="2700000" algn="tl">
                    <a:srgbClr val="000000"/>
                  </a:outerShdw>
                </a:effectLst>
                <a:latin typeface="Arial" panose="020B0604020202020204" pitchFamily="34" charset="0"/>
              </a:rPr>
              <a:t>Conduct Survey</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afterEffect">
                                  <p:stCondLst>
                                    <p:cond delay="0"/>
                                  </p:stCondLst>
                                  <p:childTnLst>
                                    <p:set>
                                      <p:cBhvr>
                                        <p:cTn id="6" dur="1" fill="hold">
                                          <p:stCondLst>
                                            <p:cond delay="0"/>
                                          </p:stCondLst>
                                        </p:cTn>
                                        <p:tgtEl>
                                          <p:spTgt spid="367622"/>
                                        </p:tgtEl>
                                        <p:attrNameLst>
                                          <p:attrName>style.visibility</p:attrName>
                                        </p:attrNameLst>
                                      </p:cBhvr>
                                      <p:to>
                                        <p:strVal val="visible"/>
                                      </p:to>
                                    </p:set>
                                    <p:anim calcmode="lin" valueType="num">
                                      <p:cBhvr>
                                        <p:cTn id="7" dur="500" fill="hold"/>
                                        <p:tgtEl>
                                          <p:spTgt spid="367622"/>
                                        </p:tgtEl>
                                        <p:attrNameLst>
                                          <p:attrName>ppt_x</p:attrName>
                                        </p:attrNameLst>
                                      </p:cBhvr>
                                      <p:tavLst>
                                        <p:tav tm="0">
                                          <p:val>
                                            <p:strVal val="#ppt_x"/>
                                          </p:val>
                                        </p:tav>
                                        <p:tav tm="100000">
                                          <p:val>
                                            <p:strVal val="#ppt_x"/>
                                          </p:val>
                                        </p:tav>
                                      </p:tavLst>
                                    </p:anim>
                                    <p:anim calcmode="lin" valueType="num">
                                      <p:cBhvr>
                                        <p:cTn id="8" dur="500" fill="hold"/>
                                        <p:tgtEl>
                                          <p:spTgt spid="367622"/>
                                        </p:tgtEl>
                                        <p:attrNameLst>
                                          <p:attrName>ppt_y</p:attrName>
                                        </p:attrNameLst>
                                      </p:cBhvr>
                                      <p:tavLst>
                                        <p:tav tm="0">
                                          <p:val>
                                            <p:strVal val="#ppt_y-#ppt_h/2"/>
                                          </p:val>
                                        </p:tav>
                                        <p:tav tm="100000">
                                          <p:val>
                                            <p:strVal val="#ppt_y"/>
                                          </p:val>
                                        </p:tav>
                                      </p:tavLst>
                                    </p:anim>
                                    <p:anim calcmode="lin" valueType="num">
                                      <p:cBhvr>
                                        <p:cTn id="9" dur="500" fill="hold"/>
                                        <p:tgtEl>
                                          <p:spTgt spid="367622"/>
                                        </p:tgtEl>
                                        <p:attrNameLst>
                                          <p:attrName>ppt_w</p:attrName>
                                        </p:attrNameLst>
                                      </p:cBhvr>
                                      <p:tavLst>
                                        <p:tav tm="0">
                                          <p:val>
                                            <p:strVal val="#ppt_w"/>
                                          </p:val>
                                        </p:tav>
                                        <p:tav tm="100000">
                                          <p:val>
                                            <p:strVal val="#ppt_w"/>
                                          </p:val>
                                        </p:tav>
                                      </p:tavLst>
                                    </p:anim>
                                    <p:anim calcmode="lin" valueType="num">
                                      <p:cBhvr>
                                        <p:cTn id="10" dur="500" fill="hold"/>
                                        <p:tgtEl>
                                          <p:spTgt spid="367622"/>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367620"/>
                                        </p:tgtEl>
                                        <p:attrNameLst>
                                          <p:attrName>style.visibility</p:attrName>
                                        </p:attrNameLst>
                                      </p:cBhvr>
                                      <p:to>
                                        <p:strVal val="visible"/>
                                      </p:to>
                                    </p:set>
                                    <p:animEffect transition="in" filter="wipe(up)">
                                      <p:cBhvr>
                                        <p:cTn id="14" dur="500"/>
                                        <p:tgtEl>
                                          <p:spTgt spid="367620"/>
                                        </p:tgtEl>
                                      </p:cBhvr>
                                    </p:animEffect>
                                  </p:childTnLst>
                                </p:cTn>
                              </p:par>
                            </p:childTnLst>
                          </p:cTn>
                        </p:par>
                        <p:par>
                          <p:cTn id="15" fill="hold" nodeType="afterGroup">
                            <p:stCondLst>
                              <p:cond delay="1000"/>
                            </p:stCondLst>
                            <p:childTnLst>
                              <p:par>
                                <p:cTn id="16" presetID="17" presetClass="entr" presetSubtype="1" fill="hold" nodeType="afterEffect">
                                  <p:stCondLst>
                                    <p:cond delay="0"/>
                                  </p:stCondLst>
                                  <p:childTnLst>
                                    <p:set>
                                      <p:cBhvr>
                                        <p:cTn id="17" dur="1" fill="hold">
                                          <p:stCondLst>
                                            <p:cond delay="0"/>
                                          </p:stCondLst>
                                        </p:cTn>
                                        <p:tgtEl>
                                          <p:spTgt spid="367623"/>
                                        </p:tgtEl>
                                        <p:attrNameLst>
                                          <p:attrName>style.visibility</p:attrName>
                                        </p:attrNameLst>
                                      </p:cBhvr>
                                      <p:to>
                                        <p:strVal val="visible"/>
                                      </p:to>
                                    </p:set>
                                    <p:anim calcmode="lin" valueType="num">
                                      <p:cBhvr>
                                        <p:cTn id="18" dur="500" fill="hold"/>
                                        <p:tgtEl>
                                          <p:spTgt spid="367623"/>
                                        </p:tgtEl>
                                        <p:attrNameLst>
                                          <p:attrName>ppt_x</p:attrName>
                                        </p:attrNameLst>
                                      </p:cBhvr>
                                      <p:tavLst>
                                        <p:tav tm="0">
                                          <p:val>
                                            <p:strVal val="#ppt_x"/>
                                          </p:val>
                                        </p:tav>
                                        <p:tav tm="100000">
                                          <p:val>
                                            <p:strVal val="#ppt_x"/>
                                          </p:val>
                                        </p:tav>
                                      </p:tavLst>
                                    </p:anim>
                                    <p:anim calcmode="lin" valueType="num">
                                      <p:cBhvr>
                                        <p:cTn id="19" dur="500" fill="hold"/>
                                        <p:tgtEl>
                                          <p:spTgt spid="367623"/>
                                        </p:tgtEl>
                                        <p:attrNameLst>
                                          <p:attrName>ppt_y</p:attrName>
                                        </p:attrNameLst>
                                      </p:cBhvr>
                                      <p:tavLst>
                                        <p:tav tm="0">
                                          <p:val>
                                            <p:strVal val="#ppt_y-#ppt_h/2"/>
                                          </p:val>
                                        </p:tav>
                                        <p:tav tm="100000">
                                          <p:val>
                                            <p:strVal val="#ppt_y"/>
                                          </p:val>
                                        </p:tav>
                                      </p:tavLst>
                                    </p:anim>
                                    <p:anim calcmode="lin" valueType="num">
                                      <p:cBhvr>
                                        <p:cTn id="20" dur="500" fill="hold"/>
                                        <p:tgtEl>
                                          <p:spTgt spid="367623"/>
                                        </p:tgtEl>
                                        <p:attrNameLst>
                                          <p:attrName>ppt_w</p:attrName>
                                        </p:attrNameLst>
                                      </p:cBhvr>
                                      <p:tavLst>
                                        <p:tav tm="0">
                                          <p:val>
                                            <p:strVal val="#ppt_w"/>
                                          </p:val>
                                        </p:tav>
                                        <p:tav tm="100000">
                                          <p:val>
                                            <p:strVal val="#ppt_w"/>
                                          </p:val>
                                        </p:tav>
                                      </p:tavLst>
                                    </p:anim>
                                    <p:anim calcmode="lin" valueType="num">
                                      <p:cBhvr>
                                        <p:cTn id="21" dur="500" fill="hold"/>
                                        <p:tgtEl>
                                          <p:spTgt spid="367623"/>
                                        </p:tgtEl>
                                        <p:attrNameLst>
                                          <p:attrName>ppt_h</p:attrName>
                                        </p:attrNameLst>
                                      </p:cBhvr>
                                      <p:tavLst>
                                        <p:tav tm="0">
                                          <p:val>
                                            <p:fltVal val="0"/>
                                          </p:val>
                                        </p:tav>
                                        <p:tav tm="100000">
                                          <p:val>
                                            <p:strVal val="#ppt_h"/>
                                          </p:val>
                                        </p:tav>
                                      </p:tavLst>
                                    </p:anim>
                                  </p:childTnLst>
                                </p:cTn>
                              </p:par>
                            </p:childTnLst>
                          </p:cTn>
                        </p:par>
                        <p:par>
                          <p:cTn id="22" fill="hold" nodeType="afterGroup">
                            <p:stCondLst>
                              <p:cond delay="1500"/>
                            </p:stCondLst>
                            <p:childTnLst>
                              <p:par>
                                <p:cTn id="23" presetID="22" presetClass="entr" presetSubtype="1" fill="hold" nodeType="afterEffect">
                                  <p:stCondLst>
                                    <p:cond delay="0"/>
                                  </p:stCondLst>
                                  <p:childTnLst>
                                    <p:set>
                                      <p:cBhvr>
                                        <p:cTn id="24" dur="1" fill="hold">
                                          <p:stCondLst>
                                            <p:cond delay="0"/>
                                          </p:stCondLst>
                                        </p:cTn>
                                        <p:tgtEl>
                                          <p:spTgt spid="367621"/>
                                        </p:tgtEl>
                                        <p:attrNameLst>
                                          <p:attrName>style.visibility</p:attrName>
                                        </p:attrNameLst>
                                      </p:cBhvr>
                                      <p:to>
                                        <p:strVal val="visible"/>
                                      </p:to>
                                    </p:set>
                                    <p:animEffect transition="in" filter="wipe(up)">
                                      <p:cBhvr>
                                        <p:cTn id="25" dur="500"/>
                                        <p:tgtEl>
                                          <p:spTgt spid="367621"/>
                                        </p:tgtEl>
                                      </p:cBhvr>
                                    </p:animEffect>
                                  </p:childTnLst>
                                </p:cTn>
                              </p:par>
                            </p:childTnLst>
                          </p:cTn>
                        </p:par>
                        <p:par>
                          <p:cTn id="26" fill="hold" nodeType="afterGroup">
                            <p:stCondLst>
                              <p:cond delay="2000"/>
                            </p:stCondLst>
                            <p:childTnLst>
                              <p:par>
                                <p:cTn id="27" presetID="17" presetClass="entr" presetSubtype="1" fill="hold" nodeType="afterEffect">
                                  <p:stCondLst>
                                    <p:cond delay="0"/>
                                  </p:stCondLst>
                                  <p:childTnLst>
                                    <p:set>
                                      <p:cBhvr>
                                        <p:cTn id="28" dur="1" fill="hold">
                                          <p:stCondLst>
                                            <p:cond delay="0"/>
                                          </p:stCondLst>
                                        </p:cTn>
                                        <p:tgtEl>
                                          <p:spTgt spid="367624"/>
                                        </p:tgtEl>
                                        <p:attrNameLst>
                                          <p:attrName>style.visibility</p:attrName>
                                        </p:attrNameLst>
                                      </p:cBhvr>
                                      <p:to>
                                        <p:strVal val="visible"/>
                                      </p:to>
                                    </p:set>
                                    <p:anim calcmode="lin" valueType="num">
                                      <p:cBhvr>
                                        <p:cTn id="29" dur="500" fill="hold"/>
                                        <p:tgtEl>
                                          <p:spTgt spid="367624"/>
                                        </p:tgtEl>
                                        <p:attrNameLst>
                                          <p:attrName>ppt_x</p:attrName>
                                        </p:attrNameLst>
                                      </p:cBhvr>
                                      <p:tavLst>
                                        <p:tav tm="0">
                                          <p:val>
                                            <p:strVal val="#ppt_x"/>
                                          </p:val>
                                        </p:tav>
                                        <p:tav tm="100000">
                                          <p:val>
                                            <p:strVal val="#ppt_x"/>
                                          </p:val>
                                        </p:tav>
                                      </p:tavLst>
                                    </p:anim>
                                    <p:anim calcmode="lin" valueType="num">
                                      <p:cBhvr>
                                        <p:cTn id="30" dur="500" fill="hold"/>
                                        <p:tgtEl>
                                          <p:spTgt spid="367624"/>
                                        </p:tgtEl>
                                        <p:attrNameLst>
                                          <p:attrName>ppt_y</p:attrName>
                                        </p:attrNameLst>
                                      </p:cBhvr>
                                      <p:tavLst>
                                        <p:tav tm="0">
                                          <p:val>
                                            <p:strVal val="#ppt_y-#ppt_h/2"/>
                                          </p:val>
                                        </p:tav>
                                        <p:tav tm="100000">
                                          <p:val>
                                            <p:strVal val="#ppt_y"/>
                                          </p:val>
                                        </p:tav>
                                      </p:tavLst>
                                    </p:anim>
                                    <p:anim calcmode="lin" valueType="num">
                                      <p:cBhvr>
                                        <p:cTn id="31" dur="500" fill="hold"/>
                                        <p:tgtEl>
                                          <p:spTgt spid="367624"/>
                                        </p:tgtEl>
                                        <p:attrNameLst>
                                          <p:attrName>ppt_w</p:attrName>
                                        </p:attrNameLst>
                                      </p:cBhvr>
                                      <p:tavLst>
                                        <p:tav tm="0">
                                          <p:val>
                                            <p:strVal val="#ppt_w"/>
                                          </p:val>
                                        </p:tav>
                                        <p:tav tm="100000">
                                          <p:val>
                                            <p:strVal val="#ppt_w"/>
                                          </p:val>
                                        </p:tav>
                                      </p:tavLst>
                                    </p:anim>
                                    <p:anim calcmode="lin" valueType="num">
                                      <p:cBhvr>
                                        <p:cTn id="32" dur="500" fill="hold"/>
                                        <p:tgtEl>
                                          <p:spTgt spid="367624"/>
                                        </p:tgtEl>
                                        <p:attrNameLst>
                                          <p:attrName>ppt_h</p:attrName>
                                        </p:attrNameLst>
                                      </p:cBhvr>
                                      <p:tavLst>
                                        <p:tav tm="0">
                                          <p:val>
                                            <p:fltVal val="0"/>
                                          </p:val>
                                        </p:tav>
                                        <p:tav tm="100000">
                                          <p:val>
                                            <p:strVal val="#ppt_h"/>
                                          </p:val>
                                        </p:tav>
                                      </p:tavLst>
                                    </p:anim>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367619"/>
                                        </p:tgtEl>
                                        <p:attrNameLst>
                                          <p:attrName>style.visibility</p:attrName>
                                        </p:attrNameLst>
                                      </p:cBhvr>
                                      <p:to>
                                        <p:strVal val="visible"/>
                                      </p:to>
                                    </p:set>
                                    <p:animEffect transition="in" filter="wipe(up)">
                                      <p:cBhvr>
                                        <p:cTn id="36" dur="500"/>
                                        <p:tgtEl>
                                          <p:spTgt spid="367619"/>
                                        </p:tgtEl>
                                      </p:cBhvr>
                                    </p:animEffect>
                                  </p:childTnLst>
                                </p:cTn>
                              </p:par>
                            </p:childTnLst>
                          </p:cTn>
                        </p:par>
                        <p:par>
                          <p:cTn id="37" fill="hold" nodeType="afterGroup">
                            <p:stCondLst>
                              <p:cond delay="3000"/>
                            </p:stCondLst>
                            <p:childTnLst>
                              <p:par>
                                <p:cTn id="38" presetID="17" presetClass="entr" presetSubtype="1" fill="hold" nodeType="afterEffect">
                                  <p:stCondLst>
                                    <p:cond delay="0"/>
                                  </p:stCondLst>
                                  <p:childTnLst>
                                    <p:set>
                                      <p:cBhvr>
                                        <p:cTn id="39" dur="1" fill="hold">
                                          <p:stCondLst>
                                            <p:cond delay="0"/>
                                          </p:stCondLst>
                                        </p:cTn>
                                        <p:tgtEl>
                                          <p:spTgt spid="367625"/>
                                        </p:tgtEl>
                                        <p:attrNameLst>
                                          <p:attrName>style.visibility</p:attrName>
                                        </p:attrNameLst>
                                      </p:cBhvr>
                                      <p:to>
                                        <p:strVal val="visible"/>
                                      </p:to>
                                    </p:set>
                                    <p:anim calcmode="lin" valueType="num">
                                      <p:cBhvr>
                                        <p:cTn id="40" dur="500" fill="hold"/>
                                        <p:tgtEl>
                                          <p:spTgt spid="367625"/>
                                        </p:tgtEl>
                                        <p:attrNameLst>
                                          <p:attrName>ppt_x</p:attrName>
                                        </p:attrNameLst>
                                      </p:cBhvr>
                                      <p:tavLst>
                                        <p:tav tm="0">
                                          <p:val>
                                            <p:strVal val="#ppt_x"/>
                                          </p:val>
                                        </p:tav>
                                        <p:tav tm="100000">
                                          <p:val>
                                            <p:strVal val="#ppt_x"/>
                                          </p:val>
                                        </p:tav>
                                      </p:tavLst>
                                    </p:anim>
                                    <p:anim calcmode="lin" valueType="num">
                                      <p:cBhvr>
                                        <p:cTn id="41" dur="500" fill="hold"/>
                                        <p:tgtEl>
                                          <p:spTgt spid="367625"/>
                                        </p:tgtEl>
                                        <p:attrNameLst>
                                          <p:attrName>ppt_y</p:attrName>
                                        </p:attrNameLst>
                                      </p:cBhvr>
                                      <p:tavLst>
                                        <p:tav tm="0">
                                          <p:val>
                                            <p:strVal val="#ppt_y-#ppt_h/2"/>
                                          </p:val>
                                        </p:tav>
                                        <p:tav tm="100000">
                                          <p:val>
                                            <p:strVal val="#ppt_y"/>
                                          </p:val>
                                        </p:tav>
                                      </p:tavLst>
                                    </p:anim>
                                    <p:anim calcmode="lin" valueType="num">
                                      <p:cBhvr>
                                        <p:cTn id="42" dur="500" fill="hold"/>
                                        <p:tgtEl>
                                          <p:spTgt spid="367625"/>
                                        </p:tgtEl>
                                        <p:attrNameLst>
                                          <p:attrName>ppt_w</p:attrName>
                                        </p:attrNameLst>
                                      </p:cBhvr>
                                      <p:tavLst>
                                        <p:tav tm="0">
                                          <p:val>
                                            <p:strVal val="#ppt_w"/>
                                          </p:val>
                                        </p:tav>
                                        <p:tav tm="100000">
                                          <p:val>
                                            <p:strVal val="#ppt_w"/>
                                          </p:val>
                                        </p:tav>
                                      </p:tavLst>
                                    </p:anim>
                                    <p:anim calcmode="lin" valueType="num">
                                      <p:cBhvr>
                                        <p:cTn id="43" dur="500" fill="hold"/>
                                        <p:tgtEl>
                                          <p:spTgt spid="3676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22" grpId="0" animBg="1" autoUpdateAnimBg="0"/>
      <p:bldP spid="367623" grpId="0" animBg="1" autoUpdateAnimBg="0"/>
      <p:bldP spid="367624" grpId="0" animBg="1" autoUpdateAnimBg="0"/>
      <p:bldP spid="367625"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CFD0961-341A-7744-876B-DDD1F704C9E5}"/>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D52A3045-BE48-45AA-8E13-3B918525CB75}" type="slidenum">
              <a:rPr lang="en-US" altLang="en-US" sz="1000">
                <a:latin typeface="Arial" panose="020B0604020202020204" pitchFamily="34" charset="0"/>
              </a:rPr>
              <a:pPr/>
              <a:t>25</a:t>
            </a:fld>
            <a:endParaRPr lang="en-US" altLang="en-US" sz="1000">
              <a:latin typeface="Arial" panose="020B0604020202020204" pitchFamily="34" charset="0"/>
            </a:endParaRPr>
          </a:p>
        </p:txBody>
      </p:sp>
      <p:sp>
        <p:nvSpPr>
          <p:cNvPr id="368642" name="AutoShape 2">
            <a:extLst>
              <a:ext uri="{FF2B5EF4-FFF2-40B4-BE49-F238E27FC236}">
                <a16:creationId xmlns:a16="http://schemas.microsoft.com/office/drawing/2014/main" id="{3BB20134-E8FA-4549-9CC6-7AEC08350F25}"/>
              </a:ext>
            </a:extLst>
          </p:cNvPr>
          <p:cNvSpPr>
            <a:spLocks noGrp="1" noChangeArrowheads="1"/>
          </p:cNvSpPr>
          <p:nvPr>
            <p:ph type="title"/>
          </p:nvPr>
        </p:nvSpPr>
        <p:spPr/>
        <p:txBody>
          <a:bodyPr/>
          <a:lstStyle/>
          <a:p>
            <a:pPr eaLnBrk="1" hangingPunct="1">
              <a:defRPr/>
            </a:pPr>
            <a:r>
              <a:rPr lang="en-US" altLang="en-US"/>
              <a:t>Pay Structures</a:t>
            </a:r>
          </a:p>
        </p:txBody>
      </p:sp>
      <p:sp>
        <p:nvSpPr>
          <p:cNvPr id="38915" name="Rectangle 3">
            <a:extLst>
              <a:ext uri="{FF2B5EF4-FFF2-40B4-BE49-F238E27FC236}">
                <a16:creationId xmlns:a16="http://schemas.microsoft.com/office/drawing/2014/main" id="{F3B95D81-3061-5859-8E96-459348393768}"/>
              </a:ext>
            </a:extLst>
          </p:cNvPr>
          <p:cNvSpPr>
            <a:spLocks noGrp="1" noChangeArrowheads="1"/>
          </p:cNvSpPr>
          <p:nvPr>
            <p:ph type="body" idx="1"/>
          </p:nvPr>
        </p:nvSpPr>
        <p:spPr/>
        <p:txBody>
          <a:bodyPr/>
          <a:lstStyle/>
          <a:p>
            <a:pPr eaLnBrk="1" hangingPunct="1"/>
            <a:r>
              <a:rPr lang="en-US" altLang="en-US" sz="2000"/>
              <a:t>Market Line</a:t>
            </a:r>
          </a:p>
          <a:p>
            <a:pPr lvl="1" eaLnBrk="1" hangingPunct="1"/>
            <a:r>
              <a:rPr lang="en-US" altLang="en-US" sz="1800"/>
              <a:t>The line on a graph showing the relationship between the job value, as determined by job evaluation points, and pay survey rates.</a:t>
            </a:r>
          </a:p>
          <a:p>
            <a:pPr eaLnBrk="1" hangingPunct="1"/>
            <a:r>
              <a:rPr lang="en-US" altLang="en-US" sz="2000"/>
              <a:t>Common Pay Structures</a:t>
            </a:r>
          </a:p>
          <a:p>
            <a:pPr lvl="1" eaLnBrk="1" hangingPunct="1"/>
            <a:r>
              <a:rPr lang="en-US" altLang="en-US" sz="1800"/>
              <a:t>Hourly and salaried</a:t>
            </a:r>
          </a:p>
          <a:p>
            <a:pPr lvl="1" eaLnBrk="1" hangingPunct="1"/>
            <a:r>
              <a:rPr lang="en-US" altLang="en-US" sz="1800"/>
              <a:t>Office, plant, technical, professional, managerial</a:t>
            </a:r>
          </a:p>
          <a:p>
            <a:pPr lvl="1" eaLnBrk="1" hangingPunct="1"/>
            <a:r>
              <a:rPr lang="en-US" altLang="en-US" sz="1800"/>
              <a:t>Clerical, information technology, professional, supervisory, management, and executive</a:t>
            </a:r>
          </a:p>
          <a:p>
            <a:pPr lvl="1" eaLnBrk="1" hangingPunct="1"/>
            <a:endParaRPr lang="en-US" altLang="en-US" sz="1800"/>
          </a:p>
        </p:txBody>
      </p:sp>
    </p:spTree>
  </p:cSld>
  <p:clrMapOvr>
    <a:masterClrMapping/>
  </p:clrMapOvr>
  <p:transition>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062184E5-2A98-1B40-90A7-42BC248DF627}"/>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8CB66421-B058-465A-960B-276F30734E6E}" type="slidenum">
              <a:rPr lang="en-US" altLang="en-US" sz="1000">
                <a:latin typeface="Arial" panose="020B0604020202020204" pitchFamily="34" charset="0"/>
              </a:rPr>
              <a:pPr/>
              <a:t>26</a:t>
            </a:fld>
            <a:endParaRPr lang="en-US" altLang="en-US" sz="1000">
              <a:latin typeface="Arial" panose="020B0604020202020204" pitchFamily="34" charset="0"/>
            </a:endParaRPr>
          </a:p>
        </p:txBody>
      </p:sp>
      <p:pic>
        <p:nvPicPr>
          <p:cNvPr id="39938" name="Picture 6" descr="C:\My Documents\PowerPoint Files\Books\South-Western\HRM10e\HRM10e GIFS\12-12.gif">
            <a:extLst>
              <a:ext uri="{FF2B5EF4-FFF2-40B4-BE49-F238E27FC236}">
                <a16:creationId xmlns:a16="http://schemas.microsoft.com/office/drawing/2014/main" id="{2B75531B-F301-829E-A82B-167423F29A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381000"/>
            <a:ext cx="5249863"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7138" name="AutoShape 2">
            <a:extLst>
              <a:ext uri="{FF2B5EF4-FFF2-40B4-BE49-F238E27FC236}">
                <a16:creationId xmlns:a16="http://schemas.microsoft.com/office/drawing/2014/main" id="{27A3FA52-AFEC-C348-9767-BE4766347366}"/>
              </a:ext>
            </a:extLst>
          </p:cNvPr>
          <p:cNvSpPr>
            <a:spLocks noGrp="1" noChangeArrowheads="1"/>
          </p:cNvSpPr>
          <p:nvPr>
            <p:ph type="title"/>
          </p:nvPr>
        </p:nvSpPr>
        <p:spPr>
          <a:xfrm>
            <a:off x="611188" y="2667000"/>
            <a:ext cx="2362200" cy="1447800"/>
          </a:xfrm>
        </p:spPr>
        <p:txBody>
          <a:bodyPr/>
          <a:lstStyle/>
          <a:p>
            <a:pPr eaLnBrk="1" hangingPunct="1">
              <a:defRPr/>
            </a:pPr>
            <a:r>
              <a:rPr lang="en-US" altLang="en-US" i="1"/>
              <a:t>Establishing Pay Structures</a:t>
            </a:r>
          </a:p>
        </p:txBody>
      </p:sp>
      <p:sp>
        <p:nvSpPr>
          <p:cNvPr id="39940" name="Rectangle 3">
            <a:extLst>
              <a:ext uri="{FF2B5EF4-FFF2-40B4-BE49-F238E27FC236}">
                <a16:creationId xmlns:a16="http://schemas.microsoft.com/office/drawing/2014/main" id="{776B002A-00BB-EC75-E47B-75256EB1C941}"/>
              </a:ext>
            </a:extLst>
          </p:cNvPr>
          <p:cNvSpPr>
            <a:spLocks noChangeArrowheads="1"/>
          </p:cNvSpPr>
          <p:nvPr/>
        </p:nvSpPr>
        <p:spPr bwMode="auto">
          <a:xfrm>
            <a:off x="7391400" y="6370638"/>
            <a:ext cx="1066800" cy="182562"/>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spcBef>
                <a:spcPct val="20000"/>
              </a:spcBef>
              <a:buSzPct val="75000"/>
              <a:buFont typeface="Wingdings" panose="05000000000000000000" pitchFamily="2" charset="2"/>
              <a:buChar char="§"/>
              <a:defRPr sz="2800">
                <a:solidFill>
                  <a:schemeClr val="tx1"/>
                </a:solidFill>
                <a:latin typeface="Tahoma" panose="020B0604030504040204" pitchFamily="34" charset="0"/>
              </a:defRPr>
            </a:lvl1pPr>
            <a:lvl2pPr marL="742950" indent="-285750">
              <a:spcBef>
                <a:spcPct val="20000"/>
              </a:spcBef>
              <a:buChar char="–"/>
              <a:defRPr sz="2400">
                <a:solidFill>
                  <a:srgbClr val="993300"/>
                </a:solidFill>
                <a:latin typeface="Tahoma" panose="020B0604030504040204" pitchFamily="34" charset="0"/>
              </a:defRPr>
            </a:lvl2pPr>
            <a:lvl3pPr marL="1143000" indent="-228600">
              <a:spcBef>
                <a:spcPct val="20000"/>
              </a:spcBef>
              <a:buChar char="•"/>
              <a:defRPr sz="2000" b="1">
                <a:solidFill>
                  <a:schemeClr val="tx1"/>
                </a:solidFill>
                <a:latin typeface="Arial" panose="020B060402020202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50000"/>
              </a:spcBef>
              <a:buSzTx/>
              <a:buFontTx/>
              <a:buNone/>
            </a:pPr>
            <a:r>
              <a:rPr lang="en-US" altLang="en-US" sz="1200" b="1" i="1">
                <a:latin typeface="Arial" panose="020B0604020202020204" pitchFamily="34" charset="0"/>
              </a:rPr>
              <a:t>Figure 12</a:t>
            </a:r>
            <a:r>
              <a:rPr lang="en-US" altLang="en-US" sz="1200" b="1" i="1">
                <a:latin typeface="Arial" panose="020B0604020202020204" pitchFamily="34" charset="0"/>
                <a:cs typeface="Arial" panose="020B0604020202020204" pitchFamily="34" charset="0"/>
              </a:rPr>
              <a:t>–12</a:t>
            </a:r>
            <a:endParaRPr lang="en-US" altLang="en-US" sz="1200" b="1" i="1">
              <a:latin typeface="Arial" panose="020B0604020202020204" pitchFamily="34" charset="0"/>
            </a:endParaRPr>
          </a:p>
        </p:txBody>
      </p:sp>
    </p:spTree>
  </p:cSld>
  <p:clrMapOvr>
    <a:masterClrMapping/>
  </p:clrMapOvr>
  <p:transition>
    <p:cut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B356782-E43D-3D44-8CC5-879C70E4937A}"/>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3BE6DD18-CF2C-4666-8A5D-8D02CCFD2D22}" type="slidenum">
              <a:rPr lang="en-US" altLang="en-US" sz="1000">
                <a:latin typeface="Arial" panose="020B0604020202020204" pitchFamily="34" charset="0"/>
              </a:rPr>
              <a:pPr/>
              <a:t>27</a:t>
            </a:fld>
            <a:endParaRPr lang="en-US" altLang="en-US" sz="1000">
              <a:latin typeface="Arial" panose="020B0604020202020204" pitchFamily="34" charset="0"/>
            </a:endParaRPr>
          </a:p>
        </p:txBody>
      </p:sp>
      <p:sp>
        <p:nvSpPr>
          <p:cNvPr id="369666" name="AutoShape 2">
            <a:extLst>
              <a:ext uri="{FF2B5EF4-FFF2-40B4-BE49-F238E27FC236}">
                <a16:creationId xmlns:a16="http://schemas.microsoft.com/office/drawing/2014/main" id="{8DE54B7B-0036-C343-987A-C53259711607}"/>
              </a:ext>
            </a:extLst>
          </p:cNvPr>
          <p:cNvSpPr>
            <a:spLocks noGrp="1" noChangeArrowheads="1"/>
          </p:cNvSpPr>
          <p:nvPr>
            <p:ph type="title"/>
          </p:nvPr>
        </p:nvSpPr>
        <p:spPr/>
        <p:txBody>
          <a:bodyPr/>
          <a:lstStyle/>
          <a:p>
            <a:pPr eaLnBrk="1" hangingPunct="1">
              <a:defRPr/>
            </a:pPr>
            <a:r>
              <a:rPr lang="en-US" altLang="en-US"/>
              <a:t>Pay Structures (cont’d)</a:t>
            </a:r>
          </a:p>
        </p:txBody>
      </p:sp>
      <p:sp>
        <p:nvSpPr>
          <p:cNvPr id="40963" name="Rectangle 3">
            <a:extLst>
              <a:ext uri="{FF2B5EF4-FFF2-40B4-BE49-F238E27FC236}">
                <a16:creationId xmlns:a16="http://schemas.microsoft.com/office/drawing/2014/main" id="{FB1F1E86-D445-F917-6BE8-65A5149DAC09}"/>
              </a:ext>
            </a:extLst>
          </p:cNvPr>
          <p:cNvSpPr>
            <a:spLocks noGrp="1" noChangeArrowheads="1"/>
          </p:cNvSpPr>
          <p:nvPr>
            <p:ph type="body" idx="1"/>
          </p:nvPr>
        </p:nvSpPr>
        <p:spPr/>
        <p:txBody>
          <a:bodyPr/>
          <a:lstStyle/>
          <a:p>
            <a:pPr eaLnBrk="1" hangingPunct="1"/>
            <a:r>
              <a:rPr lang="en-US" altLang="en-US" sz="1800"/>
              <a:t>Pay Grades</a:t>
            </a:r>
          </a:p>
          <a:p>
            <a:pPr lvl="1" eaLnBrk="1" hangingPunct="1"/>
            <a:r>
              <a:rPr lang="en-US" altLang="en-US" sz="1600"/>
              <a:t>A grouping of individual jobs having approximately the same job worth.</a:t>
            </a:r>
          </a:p>
          <a:p>
            <a:pPr eaLnBrk="1" hangingPunct="1"/>
            <a:r>
              <a:rPr lang="en-US" altLang="en-US" sz="1800"/>
              <a:t>Broadbanding</a:t>
            </a:r>
          </a:p>
          <a:p>
            <a:pPr lvl="1" eaLnBrk="1" hangingPunct="1"/>
            <a:r>
              <a:rPr lang="en-US" altLang="en-US" sz="1600"/>
              <a:t>The practice of using fewer pay grades having broader pay ranges that in traditional systems.</a:t>
            </a:r>
          </a:p>
          <a:p>
            <a:pPr lvl="1" eaLnBrk="1" hangingPunct="1"/>
            <a:r>
              <a:rPr lang="en-US" altLang="en-US" sz="1600"/>
              <a:t>Benefits</a:t>
            </a:r>
          </a:p>
          <a:p>
            <a:pPr lvl="2" eaLnBrk="1" hangingPunct="1"/>
            <a:r>
              <a:rPr lang="en-US" altLang="en-US" sz="1400"/>
              <a:t>Encourages horizontal movement of employees</a:t>
            </a:r>
          </a:p>
          <a:p>
            <a:pPr lvl="2" eaLnBrk="1" hangingPunct="1"/>
            <a:r>
              <a:rPr lang="en-US" altLang="en-US" sz="1400"/>
              <a:t>Is consistent with trend towards flatter organizations</a:t>
            </a:r>
          </a:p>
          <a:p>
            <a:pPr lvl="2" eaLnBrk="1" hangingPunct="1"/>
            <a:r>
              <a:rPr lang="en-US" altLang="en-US" sz="1400"/>
              <a:t>Creates a more flexible organization</a:t>
            </a:r>
          </a:p>
          <a:p>
            <a:pPr lvl="2" eaLnBrk="1" hangingPunct="1"/>
            <a:r>
              <a:rPr lang="en-US" altLang="en-US" sz="1400"/>
              <a:t>Encourages competency development</a:t>
            </a:r>
          </a:p>
          <a:p>
            <a:pPr lvl="2" eaLnBrk="1" hangingPunct="1"/>
            <a:r>
              <a:rPr lang="en-US" altLang="en-US" sz="1400"/>
              <a:t>Emphasizes career development</a:t>
            </a:r>
          </a:p>
        </p:txBody>
      </p:sp>
    </p:spTree>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55D23B17-1707-034A-9340-4D82A2375469}"/>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4C8D0806-0D01-4317-9D53-CD13B01200B2}" type="slidenum">
              <a:rPr lang="en-US" altLang="en-US" sz="1000">
                <a:latin typeface="Arial" panose="020B0604020202020204" pitchFamily="34" charset="0"/>
              </a:rPr>
              <a:pPr/>
              <a:t>28</a:t>
            </a:fld>
            <a:endParaRPr lang="en-US" altLang="en-US" sz="1000">
              <a:latin typeface="Arial" panose="020B0604020202020204" pitchFamily="34" charset="0"/>
            </a:endParaRPr>
          </a:p>
        </p:txBody>
      </p:sp>
      <p:sp>
        <p:nvSpPr>
          <p:cNvPr id="371714" name="AutoShape 2">
            <a:extLst>
              <a:ext uri="{FF2B5EF4-FFF2-40B4-BE49-F238E27FC236}">
                <a16:creationId xmlns:a16="http://schemas.microsoft.com/office/drawing/2014/main" id="{8CBBC001-7714-A343-8316-E1584FDD17BA}"/>
              </a:ext>
            </a:extLst>
          </p:cNvPr>
          <p:cNvSpPr>
            <a:spLocks noGrp="1" noChangeArrowheads="1"/>
          </p:cNvSpPr>
          <p:nvPr>
            <p:ph type="title"/>
          </p:nvPr>
        </p:nvSpPr>
        <p:spPr/>
        <p:txBody>
          <a:bodyPr/>
          <a:lstStyle/>
          <a:p>
            <a:pPr eaLnBrk="1" hangingPunct="1">
              <a:defRPr/>
            </a:pPr>
            <a:r>
              <a:rPr lang="en-US" altLang="en-US" i="1"/>
              <a:t>Typical Pay Range Widths</a:t>
            </a:r>
          </a:p>
        </p:txBody>
      </p:sp>
      <p:sp>
        <p:nvSpPr>
          <p:cNvPr id="41987" name="Rectangle 3">
            <a:extLst>
              <a:ext uri="{FF2B5EF4-FFF2-40B4-BE49-F238E27FC236}">
                <a16:creationId xmlns:a16="http://schemas.microsoft.com/office/drawing/2014/main" id="{A7F760FC-3EC2-4327-0FBC-2988001C6DF0}"/>
              </a:ext>
            </a:extLst>
          </p:cNvPr>
          <p:cNvSpPr>
            <a:spLocks noChangeArrowheads="1"/>
          </p:cNvSpPr>
          <p:nvPr/>
        </p:nvSpPr>
        <p:spPr bwMode="auto">
          <a:xfrm>
            <a:off x="7391400" y="6370638"/>
            <a:ext cx="1066800" cy="182562"/>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spcBef>
                <a:spcPct val="20000"/>
              </a:spcBef>
              <a:buSzPct val="75000"/>
              <a:buFont typeface="Wingdings" panose="05000000000000000000" pitchFamily="2" charset="2"/>
              <a:buChar char="§"/>
              <a:defRPr sz="2800">
                <a:solidFill>
                  <a:schemeClr val="tx1"/>
                </a:solidFill>
                <a:latin typeface="Tahoma" panose="020B0604030504040204" pitchFamily="34" charset="0"/>
              </a:defRPr>
            </a:lvl1pPr>
            <a:lvl2pPr marL="742950" indent="-285750">
              <a:spcBef>
                <a:spcPct val="20000"/>
              </a:spcBef>
              <a:buChar char="–"/>
              <a:defRPr sz="2400">
                <a:solidFill>
                  <a:srgbClr val="993300"/>
                </a:solidFill>
                <a:latin typeface="Tahoma" panose="020B0604030504040204" pitchFamily="34" charset="0"/>
              </a:defRPr>
            </a:lvl2pPr>
            <a:lvl3pPr marL="1143000" indent="-228600">
              <a:spcBef>
                <a:spcPct val="20000"/>
              </a:spcBef>
              <a:buChar char="•"/>
              <a:defRPr sz="2000" b="1">
                <a:solidFill>
                  <a:schemeClr val="tx1"/>
                </a:solidFill>
                <a:latin typeface="Arial" panose="020B060402020202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50000"/>
              </a:spcBef>
              <a:buSzTx/>
              <a:buFontTx/>
              <a:buNone/>
            </a:pPr>
            <a:r>
              <a:rPr lang="en-US" altLang="en-US" sz="1200" b="1" i="1">
                <a:latin typeface="Arial" panose="020B0604020202020204" pitchFamily="34" charset="0"/>
              </a:rPr>
              <a:t>Figure 12</a:t>
            </a:r>
            <a:r>
              <a:rPr lang="en-US" altLang="en-US" sz="1200" b="1" i="1">
                <a:latin typeface="Arial" panose="020B0604020202020204" pitchFamily="34" charset="0"/>
                <a:cs typeface="Arial" panose="020B0604020202020204" pitchFamily="34" charset="0"/>
              </a:rPr>
              <a:t>–15</a:t>
            </a:r>
            <a:endParaRPr lang="en-US" altLang="en-US" sz="1200" b="1" i="1">
              <a:latin typeface="Arial" panose="020B0604020202020204" pitchFamily="34" charset="0"/>
            </a:endParaRPr>
          </a:p>
        </p:txBody>
      </p:sp>
      <p:pic>
        <p:nvPicPr>
          <p:cNvPr id="41988" name="Picture 6" descr="C:\My Documents\PowerPoint Files\Books\South-Western\HRM10e\HRM10e GIFS\12-15.gif">
            <a:extLst>
              <a:ext uri="{FF2B5EF4-FFF2-40B4-BE49-F238E27FC236}">
                <a16:creationId xmlns:a16="http://schemas.microsoft.com/office/drawing/2014/main" id="{DF8A9A1E-97A5-7BC1-7827-B98F84244C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05000"/>
            <a:ext cx="7159625" cy="1841500"/>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055EF916-6CF7-704D-A2F4-BB4EB5562197}"/>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62086E03-B288-4D2D-834F-D0CC1EE7BF64}" type="slidenum">
              <a:rPr lang="en-US" altLang="en-US" sz="1000">
                <a:latin typeface="Arial" panose="020B0604020202020204" pitchFamily="34" charset="0"/>
              </a:rPr>
              <a:pPr/>
              <a:t>29</a:t>
            </a:fld>
            <a:endParaRPr lang="en-US" altLang="en-US" sz="1000">
              <a:latin typeface="Arial" panose="020B0604020202020204" pitchFamily="34" charset="0"/>
            </a:endParaRPr>
          </a:p>
        </p:txBody>
      </p:sp>
      <p:pic>
        <p:nvPicPr>
          <p:cNvPr id="43010" name="Picture 5" descr="C:\My Documents\PowerPoint Files\Books\South-Western\HRM10e\HRM10e GIFS\12-16a.gif">
            <a:extLst>
              <a:ext uri="{FF2B5EF4-FFF2-40B4-BE49-F238E27FC236}">
                <a16:creationId xmlns:a16="http://schemas.microsoft.com/office/drawing/2014/main" id="{3340C84F-51F5-A569-ACFE-7899BCB00C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81000"/>
            <a:ext cx="4419600"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2738" name="AutoShape 2">
            <a:extLst>
              <a:ext uri="{FF2B5EF4-FFF2-40B4-BE49-F238E27FC236}">
                <a16:creationId xmlns:a16="http://schemas.microsoft.com/office/drawing/2014/main" id="{8A89B217-A6B8-3B4B-B473-7FA312EAF745}"/>
              </a:ext>
            </a:extLst>
          </p:cNvPr>
          <p:cNvSpPr>
            <a:spLocks noGrp="1" noChangeArrowheads="1"/>
          </p:cNvSpPr>
          <p:nvPr>
            <p:ph type="title"/>
          </p:nvPr>
        </p:nvSpPr>
        <p:spPr>
          <a:xfrm>
            <a:off x="515938" y="2432050"/>
            <a:ext cx="2362200" cy="2057400"/>
          </a:xfrm>
        </p:spPr>
        <p:txBody>
          <a:bodyPr/>
          <a:lstStyle/>
          <a:p>
            <a:pPr eaLnBrk="1" hangingPunct="1">
              <a:defRPr/>
            </a:pPr>
            <a:r>
              <a:rPr lang="en-US" altLang="en-US" i="1"/>
              <a:t>Example of Pay Grades and Pay Ranges</a:t>
            </a:r>
          </a:p>
        </p:txBody>
      </p:sp>
      <p:sp>
        <p:nvSpPr>
          <p:cNvPr id="43012" name="Rectangle 3">
            <a:extLst>
              <a:ext uri="{FF2B5EF4-FFF2-40B4-BE49-F238E27FC236}">
                <a16:creationId xmlns:a16="http://schemas.microsoft.com/office/drawing/2014/main" id="{033AEDD2-A4B0-3D46-1E8F-C5CE43619217}"/>
              </a:ext>
            </a:extLst>
          </p:cNvPr>
          <p:cNvSpPr>
            <a:spLocks noChangeArrowheads="1"/>
          </p:cNvSpPr>
          <p:nvPr/>
        </p:nvSpPr>
        <p:spPr bwMode="auto">
          <a:xfrm>
            <a:off x="685800" y="6294438"/>
            <a:ext cx="1066800" cy="182562"/>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spcBef>
                <a:spcPct val="20000"/>
              </a:spcBef>
              <a:buSzPct val="75000"/>
              <a:buFont typeface="Wingdings" panose="05000000000000000000" pitchFamily="2" charset="2"/>
              <a:buChar char="§"/>
              <a:defRPr sz="2800">
                <a:solidFill>
                  <a:schemeClr val="tx1"/>
                </a:solidFill>
                <a:latin typeface="Tahoma" panose="020B0604030504040204" pitchFamily="34" charset="0"/>
              </a:defRPr>
            </a:lvl1pPr>
            <a:lvl2pPr marL="742950" indent="-285750">
              <a:spcBef>
                <a:spcPct val="20000"/>
              </a:spcBef>
              <a:buChar char="–"/>
              <a:defRPr sz="2400">
                <a:solidFill>
                  <a:srgbClr val="993300"/>
                </a:solidFill>
                <a:latin typeface="Tahoma" panose="020B0604030504040204" pitchFamily="34" charset="0"/>
              </a:defRPr>
            </a:lvl2pPr>
            <a:lvl3pPr marL="1143000" indent="-228600">
              <a:spcBef>
                <a:spcPct val="20000"/>
              </a:spcBef>
              <a:buChar char="•"/>
              <a:defRPr sz="2000" b="1">
                <a:solidFill>
                  <a:schemeClr val="tx1"/>
                </a:solidFill>
                <a:latin typeface="Arial" panose="020B060402020202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SzTx/>
              <a:buFontTx/>
              <a:buNone/>
            </a:pPr>
            <a:r>
              <a:rPr lang="en-US" altLang="en-US" sz="1200" b="1" i="1">
                <a:latin typeface="Arial" panose="020B0604020202020204" pitchFamily="34" charset="0"/>
              </a:rPr>
              <a:t>Figure 12</a:t>
            </a:r>
            <a:r>
              <a:rPr lang="en-US" altLang="en-US" sz="1200" b="1" i="1">
                <a:latin typeface="Arial" panose="020B0604020202020204" pitchFamily="34" charset="0"/>
                <a:cs typeface="Arial" panose="020B0604020202020204" pitchFamily="34" charset="0"/>
              </a:rPr>
              <a:t>–16</a:t>
            </a:r>
            <a:endParaRPr lang="en-US" altLang="en-US" sz="1200" b="1" i="1">
              <a:latin typeface="Arial" panose="020B0604020202020204" pitchFamily="34" charset="0"/>
            </a:endParaRPr>
          </a:p>
        </p:txBody>
      </p:sp>
      <p:pic>
        <p:nvPicPr>
          <p:cNvPr id="43013" name="Picture 6" descr="C:\My Documents\PowerPoint Files\Books\South-Western\HRM10e\HRM10e GIFS\12-16b.gif">
            <a:extLst>
              <a:ext uri="{FF2B5EF4-FFF2-40B4-BE49-F238E27FC236}">
                <a16:creationId xmlns:a16="http://schemas.microsoft.com/office/drawing/2014/main" id="{553579B4-CE55-7E0D-37C4-8D9FD9E546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4473575"/>
            <a:ext cx="4038600"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B6CF3F2-8042-E945-94A0-3CBD1FD76C24}"/>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27A9601C-79EA-4645-BA45-813530293EC6}" type="slidenum">
              <a:rPr lang="en-US" altLang="en-US" sz="1000">
                <a:latin typeface="Arial" panose="020B0604020202020204" pitchFamily="34" charset="0"/>
              </a:rPr>
              <a:pPr/>
              <a:t>30</a:t>
            </a:fld>
            <a:endParaRPr lang="en-US" altLang="en-US" sz="1000">
              <a:latin typeface="Arial" panose="020B0604020202020204" pitchFamily="34" charset="0"/>
            </a:endParaRPr>
          </a:p>
        </p:txBody>
      </p:sp>
      <p:sp>
        <p:nvSpPr>
          <p:cNvPr id="374786" name="AutoShape 2">
            <a:extLst>
              <a:ext uri="{FF2B5EF4-FFF2-40B4-BE49-F238E27FC236}">
                <a16:creationId xmlns:a16="http://schemas.microsoft.com/office/drawing/2014/main" id="{558929DC-25EF-8A4B-A72B-9568A46A457E}"/>
              </a:ext>
            </a:extLst>
          </p:cNvPr>
          <p:cNvSpPr>
            <a:spLocks noGrp="1" noChangeArrowheads="1"/>
          </p:cNvSpPr>
          <p:nvPr>
            <p:ph type="title"/>
          </p:nvPr>
        </p:nvSpPr>
        <p:spPr/>
        <p:txBody>
          <a:bodyPr/>
          <a:lstStyle/>
          <a:p>
            <a:pPr eaLnBrk="1" hangingPunct="1">
              <a:defRPr/>
            </a:pPr>
            <a:r>
              <a:rPr lang="en-US" altLang="en-US"/>
              <a:t>Pay Rate Issues</a:t>
            </a:r>
          </a:p>
        </p:txBody>
      </p:sp>
      <p:sp>
        <p:nvSpPr>
          <p:cNvPr id="44035" name="Rectangle 3">
            <a:extLst>
              <a:ext uri="{FF2B5EF4-FFF2-40B4-BE49-F238E27FC236}">
                <a16:creationId xmlns:a16="http://schemas.microsoft.com/office/drawing/2014/main" id="{7AF1082F-3221-4439-B8E3-7C74A0CB8E7D}"/>
              </a:ext>
            </a:extLst>
          </p:cNvPr>
          <p:cNvSpPr>
            <a:spLocks noGrp="1" noChangeArrowheads="1"/>
          </p:cNvSpPr>
          <p:nvPr>
            <p:ph type="body" idx="1"/>
          </p:nvPr>
        </p:nvSpPr>
        <p:spPr>
          <a:xfrm>
            <a:off x="971550" y="2057400"/>
            <a:ext cx="7772400" cy="4648200"/>
          </a:xfrm>
        </p:spPr>
        <p:txBody>
          <a:bodyPr/>
          <a:lstStyle/>
          <a:p>
            <a:pPr eaLnBrk="1" hangingPunct="1"/>
            <a:r>
              <a:rPr lang="en-US" altLang="en-US" sz="2000"/>
              <a:t>Rates Out of Range</a:t>
            </a:r>
          </a:p>
          <a:p>
            <a:pPr lvl="1" eaLnBrk="1" hangingPunct="1"/>
            <a:r>
              <a:rPr lang="en-US" altLang="en-US" sz="1800"/>
              <a:t>Red-Circled Employees</a:t>
            </a:r>
          </a:p>
          <a:p>
            <a:pPr lvl="2" eaLnBrk="1" hangingPunct="1"/>
            <a:r>
              <a:rPr lang="en-US" altLang="en-US" sz="1600"/>
              <a:t>An incumbent (current jobholder) who is paid above the range set for the job.</a:t>
            </a:r>
          </a:p>
          <a:p>
            <a:pPr lvl="1" eaLnBrk="1" hangingPunct="1"/>
            <a:r>
              <a:rPr lang="en-US" altLang="en-US" sz="1800"/>
              <a:t>Green-Circled Employees</a:t>
            </a:r>
          </a:p>
          <a:p>
            <a:pPr lvl="2" eaLnBrk="1" hangingPunct="1"/>
            <a:r>
              <a:rPr lang="en-US" altLang="en-US" sz="1600"/>
              <a:t>An incumbent who is paid below the range set for the job.</a:t>
            </a:r>
          </a:p>
          <a:p>
            <a:pPr eaLnBrk="1" hangingPunct="1"/>
            <a:r>
              <a:rPr lang="en-US" altLang="en-US" sz="2000"/>
              <a:t>Pay Compression</a:t>
            </a:r>
          </a:p>
          <a:p>
            <a:pPr lvl="1" eaLnBrk="1" hangingPunct="1"/>
            <a:r>
              <a:rPr lang="en-US" altLang="en-US" sz="1800"/>
              <a:t>A situation in which pay differences among individuals with different levels of experience and performance in the organization becomes small.</a:t>
            </a:r>
          </a:p>
          <a:p>
            <a:pPr lvl="1" eaLnBrk="1" hangingPunct="1"/>
            <a:endParaRPr lang="en-US" altLang="en-US" sz="1800"/>
          </a:p>
        </p:txBody>
      </p:sp>
    </p:spTree>
  </p:cSld>
  <p:clrMapOvr>
    <a:masterClrMapping/>
  </p:clrMapOvr>
  <p:transition>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05A3FF0-3F72-5642-9E57-9BB87F707608}"/>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F6E6EF2B-3CB8-44D8-AEEF-08C6A621B091}" type="slidenum">
              <a:rPr lang="en-US" altLang="en-US" sz="1000">
                <a:latin typeface="Arial" panose="020B0604020202020204" pitchFamily="34" charset="0"/>
              </a:rPr>
              <a:pPr/>
              <a:t>31</a:t>
            </a:fld>
            <a:endParaRPr lang="en-US" altLang="en-US" sz="1000">
              <a:latin typeface="Arial" panose="020B0604020202020204" pitchFamily="34" charset="0"/>
            </a:endParaRPr>
          </a:p>
        </p:txBody>
      </p:sp>
      <p:sp>
        <p:nvSpPr>
          <p:cNvPr id="375810" name="AutoShape 2">
            <a:extLst>
              <a:ext uri="{FF2B5EF4-FFF2-40B4-BE49-F238E27FC236}">
                <a16:creationId xmlns:a16="http://schemas.microsoft.com/office/drawing/2014/main" id="{3FED786E-0D11-BE40-8172-AC994D749D22}"/>
              </a:ext>
            </a:extLst>
          </p:cNvPr>
          <p:cNvSpPr>
            <a:spLocks noGrp="1" noChangeArrowheads="1"/>
          </p:cNvSpPr>
          <p:nvPr>
            <p:ph type="title"/>
          </p:nvPr>
        </p:nvSpPr>
        <p:spPr/>
        <p:txBody>
          <a:bodyPr/>
          <a:lstStyle/>
          <a:p>
            <a:pPr eaLnBrk="1" hangingPunct="1">
              <a:defRPr/>
            </a:pPr>
            <a:r>
              <a:rPr lang="en-US" altLang="en-US"/>
              <a:t>Issues Involving Pay Increases</a:t>
            </a:r>
          </a:p>
        </p:txBody>
      </p:sp>
      <p:sp>
        <p:nvSpPr>
          <p:cNvPr id="45059" name="Rectangle 3">
            <a:extLst>
              <a:ext uri="{FF2B5EF4-FFF2-40B4-BE49-F238E27FC236}">
                <a16:creationId xmlns:a16="http://schemas.microsoft.com/office/drawing/2014/main" id="{B8DF2311-3EF3-FB34-787B-CAE2BA99E663}"/>
              </a:ext>
            </a:extLst>
          </p:cNvPr>
          <p:cNvSpPr>
            <a:spLocks noGrp="1" noChangeArrowheads="1"/>
          </p:cNvSpPr>
          <p:nvPr>
            <p:ph type="body" idx="1"/>
          </p:nvPr>
        </p:nvSpPr>
        <p:spPr/>
        <p:txBody>
          <a:bodyPr/>
          <a:lstStyle/>
          <a:p>
            <a:pPr eaLnBrk="1" hangingPunct="1"/>
            <a:r>
              <a:rPr lang="en-US" altLang="en-US" sz="2000"/>
              <a:t>Seniority</a:t>
            </a:r>
          </a:p>
          <a:p>
            <a:pPr lvl="1" eaLnBrk="1" hangingPunct="1"/>
            <a:r>
              <a:rPr lang="en-US" altLang="en-US" sz="1800"/>
              <a:t>Time spent in an organization or on a particular job.</a:t>
            </a:r>
          </a:p>
          <a:p>
            <a:pPr lvl="1" eaLnBrk="1" hangingPunct="1"/>
            <a:r>
              <a:rPr lang="en-US" altLang="en-US" sz="1800"/>
              <a:t>Used to determine eligibility for organizational rewards and benefits.</a:t>
            </a:r>
          </a:p>
          <a:p>
            <a:pPr eaLnBrk="1" hangingPunct="1"/>
            <a:r>
              <a:rPr lang="en-US" altLang="en-US" sz="2000"/>
              <a:t>Maturity Curve</a:t>
            </a:r>
          </a:p>
          <a:p>
            <a:pPr lvl="1" eaLnBrk="1" hangingPunct="1"/>
            <a:r>
              <a:rPr lang="en-US" altLang="en-US" sz="1800"/>
              <a:t>A curve that depicts the relationship between experience and pay rates.</a:t>
            </a:r>
          </a:p>
          <a:p>
            <a:pPr lvl="1" eaLnBrk="1" hangingPunct="1"/>
            <a:r>
              <a:rPr lang="en-US" altLang="en-US" sz="1800"/>
              <a:t>Assumption is that as experience increases, proficiency and performance increase. </a:t>
            </a:r>
          </a:p>
        </p:txBody>
      </p:sp>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006B24D-A588-4F4C-9355-BFED77F23100}"/>
              </a:ext>
            </a:extLst>
          </p:cNvPr>
          <p:cNvSpPr>
            <a:spLocks noGrp="1"/>
          </p:cNvSpPr>
          <p:nvPr>
            <p:ph type="sldNum" sz="quarter" idx="10"/>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12</a:t>
            </a:r>
            <a:r>
              <a:rPr lang="en-US" altLang="en-US" sz="1000">
                <a:latin typeface="Arial" panose="020B0604020202020204" pitchFamily="34" charset="0"/>
                <a:cs typeface="Arial" panose="020B0604020202020204" pitchFamily="34" charset="0"/>
              </a:rPr>
              <a:t>–</a:t>
            </a:r>
            <a:fld id="{FCDEB4A7-D529-425E-9C67-D01EBD347F0A}" type="slidenum">
              <a:rPr lang="en-US" altLang="en-US" sz="1000">
                <a:latin typeface="Arial" panose="020B0604020202020204" pitchFamily="34" charset="0"/>
              </a:rPr>
              <a:pPr/>
              <a:t>32</a:t>
            </a:fld>
            <a:endParaRPr lang="en-US" altLang="en-US" sz="1000">
              <a:latin typeface="Arial" panose="020B0604020202020204" pitchFamily="34" charset="0"/>
            </a:endParaRPr>
          </a:p>
        </p:txBody>
      </p:sp>
      <p:sp>
        <p:nvSpPr>
          <p:cNvPr id="377858" name="AutoShape 2">
            <a:extLst>
              <a:ext uri="{FF2B5EF4-FFF2-40B4-BE49-F238E27FC236}">
                <a16:creationId xmlns:a16="http://schemas.microsoft.com/office/drawing/2014/main" id="{29257144-9F7B-564B-9C51-D696CD261075}"/>
              </a:ext>
            </a:extLst>
          </p:cNvPr>
          <p:cNvSpPr>
            <a:spLocks noGrp="1" noChangeArrowheads="1"/>
          </p:cNvSpPr>
          <p:nvPr>
            <p:ph type="title"/>
          </p:nvPr>
        </p:nvSpPr>
        <p:spPr/>
        <p:txBody>
          <a:bodyPr/>
          <a:lstStyle/>
          <a:p>
            <a:pPr eaLnBrk="1" hangingPunct="1">
              <a:defRPr/>
            </a:pPr>
            <a:r>
              <a:rPr lang="en-US" altLang="en-US"/>
              <a:t>Issues Involving Pay Increases</a:t>
            </a:r>
          </a:p>
        </p:txBody>
      </p:sp>
      <p:sp>
        <p:nvSpPr>
          <p:cNvPr id="46083" name="Rectangle 3">
            <a:extLst>
              <a:ext uri="{FF2B5EF4-FFF2-40B4-BE49-F238E27FC236}">
                <a16:creationId xmlns:a16="http://schemas.microsoft.com/office/drawing/2014/main" id="{C56F1A0E-3AB8-80CA-E2D1-32A29958ED6E}"/>
              </a:ext>
            </a:extLst>
          </p:cNvPr>
          <p:cNvSpPr>
            <a:spLocks noGrp="1" noChangeArrowheads="1"/>
          </p:cNvSpPr>
          <p:nvPr>
            <p:ph type="body" idx="1"/>
          </p:nvPr>
        </p:nvSpPr>
        <p:spPr/>
        <p:txBody>
          <a:bodyPr/>
          <a:lstStyle/>
          <a:p>
            <a:pPr eaLnBrk="1" hangingPunct="1"/>
            <a:r>
              <a:rPr lang="en-US" altLang="en-US" sz="2000"/>
              <a:t>Cost-of-Living Adjustments (COLA)</a:t>
            </a:r>
          </a:p>
          <a:p>
            <a:pPr lvl="1" eaLnBrk="1" hangingPunct="1"/>
            <a:r>
              <a:rPr lang="en-US" altLang="en-US" sz="1800"/>
              <a:t>A percentage increase in wages that allows employees to maintain the same real wages in a period of economic inflation.</a:t>
            </a:r>
          </a:p>
          <a:p>
            <a:pPr lvl="1" eaLnBrk="1" hangingPunct="1"/>
            <a:r>
              <a:rPr lang="en-US" altLang="en-US" sz="1800"/>
              <a:t>Adjustments are tied to changes in an economic measure (e.g., the Consumer Price Index).</a:t>
            </a:r>
          </a:p>
          <a:p>
            <a:pPr eaLnBrk="1" hangingPunct="1"/>
            <a:r>
              <a:rPr lang="en-US" altLang="en-US" sz="2000"/>
              <a:t>Lump-Sum Increases (LSI)</a:t>
            </a:r>
          </a:p>
          <a:p>
            <a:pPr lvl="1" eaLnBrk="1" hangingPunct="1"/>
            <a:r>
              <a:rPr lang="en-US" altLang="en-US" sz="1800"/>
              <a:t>A one-time payment of all or part of a yearly pay increase.</a:t>
            </a:r>
          </a:p>
          <a:p>
            <a:pPr lvl="1" eaLnBrk="1" hangingPunct="1"/>
            <a:r>
              <a:rPr lang="en-US" altLang="en-US" sz="1800"/>
              <a:t>Lump-sum payments do not increase base wages</a:t>
            </a:r>
          </a:p>
        </p:txBody>
      </p:sp>
    </p:spTree>
  </p:cSld>
  <p:clrMapOvr>
    <a:masterClrMapping/>
  </p:clrMapOvr>
  <p:transition>
    <p:cut thruBlk="1"/>
  </p:transition>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tx1"/>
                </a:outerShdw>
              </a:effectLst>
            </a14:hiddenEffects>
          </a:ext>
        </a:extLst>
      </a:spPr>
      <a:bodyPr vert="horz" wrap="square" lIns="0" tIns="45720" rIns="91440" bIns="45720" numCol="1" anchor="t" anchorCtr="0" compatLnSpc="1">
        <a:prstTxWarp prst="textNoShape">
          <a:avLst/>
        </a:prstTxWarp>
        <a:spAutoFit/>
      </a:bodyPr>
      <a:lstStyle>
        <a:defPPr marL="0" marR="0" indent="0" algn="l" defTabSz="914400" rtl="0" eaLnBrk="1" fontAlgn="base" latinLnBrk="0" hangingPunct="1">
          <a:lnSpc>
            <a:spcPct val="7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tx1"/>
                </a:outerShdw>
              </a:effectLst>
            </a14:hiddenEffects>
          </a:ext>
        </a:extLst>
      </a:spPr>
      <a:bodyPr vert="horz" wrap="square" lIns="0" tIns="45720" rIns="91440" bIns="45720" numCol="1" anchor="t" anchorCtr="0" compatLnSpc="1">
        <a:prstTxWarp prst="textNoShape">
          <a:avLst/>
        </a:prstTxWarp>
        <a:spAutoFit/>
      </a:bodyPr>
      <a:lstStyle>
        <a:defPPr marL="0" marR="0" indent="0" algn="l" defTabSz="914400" rtl="0" eaLnBrk="1" fontAlgn="base" latinLnBrk="0" hangingPunct="1">
          <a:lnSpc>
            <a:spcPct val="7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2351</TotalTime>
  <Words>1687</Words>
  <Application>Microsoft Office PowerPoint</Application>
  <PresentationFormat>On-screen Show (4:3)</PresentationFormat>
  <Paragraphs>203</Paragraphs>
  <Slides>32</Slides>
  <Notes>4</Notes>
  <HiddenSlides>0</HiddenSlides>
  <MMClips>1</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9" baseType="lpstr">
      <vt:lpstr>Arial</vt:lpstr>
      <vt:lpstr>Tahoma</vt:lpstr>
      <vt:lpstr>Tajawal Medium</vt:lpstr>
      <vt:lpstr>Times New Roman</vt:lpstr>
      <vt:lpstr>Wingdings</vt:lpstr>
      <vt:lpstr>Default Design</vt:lpstr>
      <vt:lpstr>Clip</vt:lpstr>
      <vt:lpstr>PowerPoint Presentation</vt:lpstr>
      <vt:lpstr>Human Resource Management   TENTH EDITON</vt:lpstr>
      <vt:lpstr>What is this ! </vt:lpstr>
      <vt:lpstr>Learning Objectives</vt:lpstr>
      <vt:lpstr>Personnel Definition </vt:lpstr>
      <vt:lpstr>Personnel </vt:lpstr>
      <vt:lpstr> Difference between HRM and Personnel Management </vt:lpstr>
      <vt:lpstr>Salaries Vs Wages definitions</vt:lpstr>
      <vt:lpstr>Net Salary </vt:lpstr>
      <vt:lpstr> Income Tax </vt:lpstr>
      <vt:lpstr>Payslip Includes !</vt:lpstr>
      <vt:lpstr>Payslip</vt:lpstr>
      <vt:lpstr>Labor Law</vt:lpstr>
      <vt:lpstr>HR Forms </vt:lpstr>
      <vt:lpstr> Employee Handbook </vt:lpstr>
      <vt:lpstr>Types of Variable Pay Plans</vt:lpstr>
      <vt:lpstr>Factors Affecting Variable Pay Plans</vt:lpstr>
      <vt:lpstr>Factors for Successful Variable Pay Plans</vt:lpstr>
      <vt:lpstr>Piece-Rate Systems</vt:lpstr>
      <vt:lpstr>Bonuses and Special Incentive Programs</vt:lpstr>
      <vt:lpstr>Different Bases for Sales Incentives, In Order of Use</vt:lpstr>
      <vt:lpstr>Sales Payment  Plans</vt:lpstr>
      <vt:lpstr>Profit Sharing</vt:lpstr>
      <vt:lpstr>Developing Pay Surveys</vt:lpstr>
      <vt:lpstr>Pay Structures</vt:lpstr>
      <vt:lpstr>Establishing Pay Structures</vt:lpstr>
      <vt:lpstr>Pay Structures (cont’d)</vt:lpstr>
      <vt:lpstr>Typical Pay Range Widths</vt:lpstr>
      <vt:lpstr>Example of Pay Grades and Pay Ranges</vt:lpstr>
      <vt:lpstr>Pay Rate Issues</vt:lpstr>
      <vt:lpstr>Issues Involving Pay Increases</vt:lpstr>
      <vt:lpstr>Issues Involving Pay Increases</vt:lpstr>
    </vt:vector>
  </TitlesOfParts>
  <Manager>Mardell Toomey</Manager>
  <Company>Southwestern College Publishing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 Management 10e - Mathis and Jackson</dc:title>
  <dc:subject>Chapter 13</dc:subject>
  <dc:creator>Charlie Cook - University of West Alabama</dc:creator>
  <cp:lastModifiedBy>Bassant Ibrahim Rashad Youssef</cp:lastModifiedBy>
  <cp:revision>75</cp:revision>
  <cp:lastPrinted>2023-03-09T15:54:43Z</cp:lastPrinted>
  <dcterms:created xsi:type="dcterms:W3CDTF">2002-01-10T03:24:41Z</dcterms:created>
  <dcterms:modified xsi:type="dcterms:W3CDTF">2023-03-10T10:39:19Z</dcterms:modified>
</cp:coreProperties>
</file>