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43"/>
  </p:notesMasterIdLst>
  <p:sldIdLst>
    <p:sldId id="480" r:id="rId5"/>
    <p:sldId id="256" r:id="rId6"/>
    <p:sldId id="579" r:id="rId7"/>
    <p:sldId id="621" r:id="rId8"/>
    <p:sldId id="590" r:id="rId9"/>
    <p:sldId id="591" r:id="rId10"/>
    <p:sldId id="592" r:id="rId11"/>
    <p:sldId id="593" r:id="rId12"/>
    <p:sldId id="595" r:id="rId13"/>
    <p:sldId id="596" r:id="rId14"/>
    <p:sldId id="597" r:id="rId15"/>
    <p:sldId id="598" r:id="rId16"/>
    <p:sldId id="601" r:id="rId17"/>
    <p:sldId id="567" r:id="rId18"/>
    <p:sldId id="602" r:id="rId19"/>
    <p:sldId id="603" r:id="rId20"/>
    <p:sldId id="604" r:id="rId21"/>
    <p:sldId id="605" r:id="rId22"/>
    <p:sldId id="608" r:id="rId23"/>
    <p:sldId id="610" r:id="rId24"/>
    <p:sldId id="611" r:id="rId25"/>
    <p:sldId id="612" r:id="rId26"/>
    <p:sldId id="613" r:id="rId27"/>
    <p:sldId id="614" r:id="rId28"/>
    <p:sldId id="622" r:id="rId29"/>
    <p:sldId id="626" r:id="rId30"/>
    <p:sldId id="615" r:id="rId31"/>
    <p:sldId id="625" r:id="rId32"/>
    <p:sldId id="623" r:id="rId33"/>
    <p:sldId id="630" r:id="rId34"/>
    <p:sldId id="617" r:id="rId35"/>
    <p:sldId id="629" r:id="rId36"/>
    <p:sldId id="618" r:id="rId37"/>
    <p:sldId id="616" r:id="rId38"/>
    <p:sldId id="628" r:id="rId39"/>
    <p:sldId id="627" r:id="rId40"/>
    <p:sldId id="51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579"/>
            <p14:sldId id="621"/>
            <p14:sldId id="590"/>
            <p14:sldId id="591"/>
            <p14:sldId id="592"/>
            <p14:sldId id="593"/>
            <p14:sldId id="595"/>
            <p14:sldId id="596"/>
            <p14:sldId id="597"/>
            <p14:sldId id="598"/>
            <p14:sldId id="601"/>
            <p14:sldId id="567"/>
            <p14:sldId id="602"/>
            <p14:sldId id="603"/>
            <p14:sldId id="604"/>
            <p14:sldId id="605"/>
            <p14:sldId id="608"/>
            <p14:sldId id="610"/>
            <p14:sldId id="611"/>
            <p14:sldId id="612"/>
            <p14:sldId id="613"/>
            <p14:sldId id="614"/>
            <p14:sldId id="622"/>
            <p14:sldId id="626"/>
            <p14:sldId id="615"/>
            <p14:sldId id="625"/>
            <p14:sldId id="623"/>
            <p14:sldId id="630"/>
            <p14:sldId id="617"/>
            <p14:sldId id="629"/>
            <p14:sldId id="618"/>
            <p14:sldId id="616"/>
            <p14:sldId id="628"/>
            <p14:sldId id="627"/>
            <p14:sldId id="5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33CC"/>
    <a:srgbClr val="2D3956"/>
    <a:srgbClr val="000000"/>
    <a:srgbClr val="669BBC"/>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589737-76C6-351B-BD3A-133631A14A52}" v="306" dt="2024-03-29T23:10:25.0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baZiad" userId="S::heba.ziad@midocean.edu.km::0891bf16-13e0-4c75-a792-3cb8ec3b5e1f" providerId="AD" clId="Web-{3C589737-76C6-351B-BD3A-133631A14A52}"/>
    <pc:docChg chg="modSld">
      <pc:chgData name="HebaZiad" userId="S::heba.ziad@midocean.edu.km::0891bf16-13e0-4c75-a792-3cb8ec3b5e1f" providerId="AD" clId="Web-{3C589737-76C6-351B-BD3A-133631A14A52}" dt="2024-03-29T23:10:25.006" v="178" actId="14100"/>
      <pc:docMkLst>
        <pc:docMk/>
      </pc:docMkLst>
      <pc:sldChg chg="modSp">
        <pc:chgData name="HebaZiad" userId="S::heba.ziad@midocean.edu.km::0891bf16-13e0-4c75-a792-3cb8ec3b5e1f" providerId="AD" clId="Web-{3C589737-76C6-351B-BD3A-133631A14A52}" dt="2024-03-29T22:59:58.538" v="13" actId="20577"/>
        <pc:sldMkLst>
          <pc:docMk/>
          <pc:sldMk cId="1720631986" sldId="567"/>
        </pc:sldMkLst>
        <pc:spChg chg="mod">
          <ac:chgData name="HebaZiad" userId="S::heba.ziad@midocean.edu.km::0891bf16-13e0-4c75-a792-3cb8ec3b5e1f" providerId="AD" clId="Web-{3C589737-76C6-351B-BD3A-133631A14A52}" dt="2024-03-29T22:59:58.538" v="13" actId="20577"/>
          <ac:spMkLst>
            <pc:docMk/>
            <pc:sldMk cId="1720631986" sldId="567"/>
            <ac:spMk id="7" creationId="{92155487-1E4E-46AE-8FA3-68CD54CE7E79}"/>
          </ac:spMkLst>
        </pc:spChg>
      </pc:sldChg>
      <pc:sldChg chg="modSp">
        <pc:chgData name="HebaZiad" userId="S::heba.ziad@midocean.edu.km::0891bf16-13e0-4c75-a792-3cb8ec3b5e1f" providerId="AD" clId="Web-{3C589737-76C6-351B-BD3A-133631A14A52}" dt="2024-03-29T22:58:16.177" v="5" actId="20577"/>
        <pc:sldMkLst>
          <pc:docMk/>
          <pc:sldMk cId="3722142020" sldId="593"/>
        </pc:sldMkLst>
        <pc:spChg chg="mod">
          <ac:chgData name="HebaZiad" userId="S::heba.ziad@midocean.edu.km::0891bf16-13e0-4c75-a792-3cb8ec3b5e1f" providerId="AD" clId="Web-{3C589737-76C6-351B-BD3A-133631A14A52}" dt="2024-03-29T22:58:16.177" v="5" actId="20577"/>
          <ac:spMkLst>
            <pc:docMk/>
            <pc:sldMk cId="3722142020" sldId="593"/>
            <ac:spMk id="6" creationId="{6DD545F6-2789-4B2F-8C43-6F4CB2DCDCC6}"/>
          </ac:spMkLst>
        </pc:spChg>
      </pc:sldChg>
      <pc:sldChg chg="modSp">
        <pc:chgData name="HebaZiad" userId="S::heba.ziad@midocean.edu.km::0891bf16-13e0-4c75-a792-3cb8ec3b5e1f" providerId="AD" clId="Web-{3C589737-76C6-351B-BD3A-133631A14A52}" dt="2024-03-29T22:58:59.646" v="8" actId="1076"/>
        <pc:sldMkLst>
          <pc:docMk/>
          <pc:sldMk cId="1217971019" sldId="595"/>
        </pc:sldMkLst>
        <pc:spChg chg="mod">
          <ac:chgData name="HebaZiad" userId="S::heba.ziad@midocean.edu.km::0891bf16-13e0-4c75-a792-3cb8ec3b5e1f" providerId="AD" clId="Web-{3C589737-76C6-351B-BD3A-133631A14A52}" dt="2024-03-29T22:58:59.646" v="8" actId="1076"/>
          <ac:spMkLst>
            <pc:docMk/>
            <pc:sldMk cId="1217971019" sldId="595"/>
            <ac:spMk id="6" creationId="{0E106C3E-2500-4936-9AC1-6DBAF1265C90}"/>
          </ac:spMkLst>
        </pc:spChg>
      </pc:sldChg>
      <pc:sldChg chg="modSp">
        <pc:chgData name="HebaZiad" userId="S::heba.ziad@midocean.edu.km::0891bf16-13e0-4c75-a792-3cb8ec3b5e1f" providerId="AD" clId="Web-{3C589737-76C6-351B-BD3A-133631A14A52}" dt="2024-03-29T22:59:32.475" v="10" actId="20577"/>
        <pc:sldMkLst>
          <pc:docMk/>
          <pc:sldMk cId="4114448045" sldId="597"/>
        </pc:sldMkLst>
        <pc:spChg chg="mod">
          <ac:chgData name="HebaZiad" userId="S::heba.ziad@midocean.edu.km::0891bf16-13e0-4c75-a792-3cb8ec3b5e1f" providerId="AD" clId="Web-{3C589737-76C6-351B-BD3A-133631A14A52}" dt="2024-03-29T22:59:32.475" v="10" actId="20577"/>
          <ac:spMkLst>
            <pc:docMk/>
            <pc:sldMk cId="4114448045" sldId="597"/>
            <ac:spMk id="6" creationId="{393D50BF-F0E9-44C4-BAB0-43CE139E0AF3}"/>
          </ac:spMkLst>
        </pc:spChg>
      </pc:sldChg>
      <pc:sldChg chg="modSp">
        <pc:chgData name="HebaZiad" userId="S::heba.ziad@midocean.edu.km::0891bf16-13e0-4c75-a792-3cb8ec3b5e1f" providerId="AD" clId="Web-{3C589737-76C6-351B-BD3A-133631A14A52}" dt="2024-03-29T23:00:33.398" v="15" actId="20577"/>
        <pc:sldMkLst>
          <pc:docMk/>
          <pc:sldMk cId="373585663" sldId="603"/>
        </pc:sldMkLst>
        <pc:spChg chg="mod">
          <ac:chgData name="HebaZiad" userId="S::heba.ziad@midocean.edu.km::0891bf16-13e0-4c75-a792-3cb8ec3b5e1f" providerId="AD" clId="Web-{3C589737-76C6-351B-BD3A-133631A14A52}" dt="2024-03-29T23:00:33.398" v="15" actId="20577"/>
          <ac:spMkLst>
            <pc:docMk/>
            <pc:sldMk cId="373585663" sldId="603"/>
            <ac:spMk id="7" creationId="{B275052E-2E23-47E0-ABE9-B2DFFE34AD09}"/>
          </ac:spMkLst>
        </pc:spChg>
      </pc:sldChg>
      <pc:sldChg chg="modSp">
        <pc:chgData name="HebaZiad" userId="S::heba.ziad@midocean.edu.km::0891bf16-13e0-4c75-a792-3cb8ec3b5e1f" providerId="AD" clId="Web-{3C589737-76C6-351B-BD3A-133631A14A52}" dt="2024-03-29T23:06:17.986" v="118" actId="20577"/>
        <pc:sldMkLst>
          <pc:docMk/>
          <pc:sldMk cId="1915573373" sldId="610"/>
        </pc:sldMkLst>
        <pc:spChg chg="mod">
          <ac:chgData name="HebaZiad" userId="S::heba.ziad@midocean.edu.km::0891bf16-13e0-4c75-a792-3cb8ec3b5e1f" providerId="AD" clId="Web-{3C589737-76C6-351B-BD3A-133631A14A52}" dt="2024-03-29T23:06:17.986" v="118" actId="20577"/>
          <ac:spMkLst>
            <pc:docMk/>
            <pc:sldMk cId="1915573373" sldId="610"/>
            <ac:spMk id="7" creationId="{E8632E27-1187-4803-98AE-B24388D1A60B}"/>
          </ac:spMkLst>
        </pc:spChg>
      </pc:sldChg>
      <pc:sldChg chg="modSp">
        <pc:chgData name="HebaZiad" userId="S::heba.ziad@midocean.edu.km::0891bf16-13e0-4c75-a792-3cb8ec3b5e1f" providerId="AD" clId="Web-{3C589737-76C6-351B-BD3A-133631A14A52}" dt="2024-03-29T23:06:26.252" v="119" actId="14100"/>
        <pc:sldMkLst>
          <pc:docMk/>
          <pc:sldMk cId="92683373" sldId="612"/>
        </pc:sldMkLst>
        <pc:spChg chg="mod">
          <ac:chgData name="HebaZiad" userId="S::heba.ziad@midocean.edu.km::0891bf16-13e0-4c75-a792-3cb8ec3b5e1f" providerId="AD" clId="Web-{3C589737-76C6-351B-BD3A-133631A14A52}" dt="2024-03-29T23:06:26.252" v="119" actId="14100"/>
          <ac:spMkLst>
            <pc:docMk/>
            <pc:sldMk cId="92683373" sldId="612"/>
            <ac:spMk id="12" creationId="{AECA657A-D08C-4591-B1F5-8009367D54DA}"/>
          </ac:spMkLst>
        </pc:spChg>
      </pc:sldChg>
      <pc:sldChg chg="modSp">
        <pc:chgData name="HebaZiad" userId="S::heba.ziad@midocean.edu.km::0891bf16-13e0-4c75-a792-3cb8ec3b5e1f" providerId="AD" clId="Web-{3C589737-76C6-351B-BD3A-133631A14A52}" dt="2024-03-29T23:07:43.456" v="151" actId="20577"/>
        <pc:sldMkLst>
          <pc:docMk/>
          <pc:sldMk cId="1038993920" sldId="614"/>
        </pc:sldMkLst>
        <pc:spChg chg="mod">
          <ac:chgData name="HebaZiad" userId="S::heba.ziad@midocean.edu.km::0891bf16-13e0-4c75-a792-3cb8ec3b5e1f" providerId="AD" clId="Web-{3C589737-76C6-351B-BD3A-133631A14A52}" dt="2024-03-29T23:07:43.456" v="151" actId="20577"/>
          <ac:spMkLst>
            <pc:docMk/>
            <pc:sldMk cId="1038993920" sldId="614"/>
            <ac:spMk id="7" creationId="{E8A41ACC-7734-46D3-B4B7-9ACB17C13392}"/>
          </ac:spMkLst>
        </pc:spChg>
      </pc:sldChg>
      <pc:sldChg chg="modSp">
        <pc:chgData name="HebaZiad" userId="S::heba.ziad@midocean.edu.km::0891bf16-13e0-4c75-a792-3cb8ec3b5e1f" providerId="AD" clId="Web-{3C589737-76C6-351B-BD3A-133631A14A52}" dt="2024-03-29T23:08:56.020" v="168" actId="1076"/>
        <pc:sldMkLst>
          <pc:docMk/>
          <pc:sldMk cId="3944935070" sldId="615"/>
        </pc:sldMkLst>
        <pc:spChg chg="mod">
          <ac:chgData name="HebaZiad" userId="S::heba.ziad@midocean.edu.km::0891bf16-13e0-4c75-a792-3cb8ec3b5e1f" providerId="AD" clId="Web-{3C589737-76C6-351B-BD3A-133631A14A52}" dt="2024-03-29T23:08:56.020" v="168" actId="1076"/>
          <ac:spMkLst>
            <pc:docMk/>
            <pc:sldMk cId="3944935070" sldId="615"/>
            <ac:spMk id="9" creationId="{E0600C70-CB58-4CF0-874D-4FFA10B5F1A3}"/>
          </ac:spMkLst>
        </pc:spChg>
      </pc:sldChg>
      <pc:sldChg chg="modSp">
        <pc:chgData name="HebaZiad" userId="S::heba.ziad@midocean.edu.km::0891bf16-13e0-4c75-a792-3cb8ec3b5e1f" providerId="AD" clId="Web-{3C589737-76C6-351B-BD3A-133631A14A52}" dt="2024-03-29T23:10:08.725" v="176" actId="14100"/>
        <pc:sldMkLst>
          <pc:docMk/>
          <pc:sldMk cId="1547487879" sldId="618"/>
        </pc:sldMkLst>
        <pc:spChg chg="mod">
          <ac:chgData name="HebaZiad" userId="S::heba.ziad@midocean.edu.km::0891bf16-13e0-4c75-a792-3cb8ec3b5e1f" providerId="AD" clId="Web-{3C589737-76C6-351B-BD3A-133631A14A52}" dt="2024-03-29T23:10:08.725" v="176" actId="14100"/>
          <ac:spMkLst>
            <pc:docMk/>
            <pc:sldMk cId="1547487879" sldId="618"/>
            <ac:spMk id="7" creationId="{B47667FA-6AC0-459C-BBC1-DB7A3802B170}"/>
          </ac:spMkLst>
        </pc:spChg>
      </pc:sldChg>
      <pc:sldChg chg="modSp">
        <pc:chgData name="HebaZiad" userId="S::heba.ziad@midocean.edu.km::0891bf16-13e0-4c75-a792-3cb8ec3b5e1f" providerId="AD" clId="Web-{3C589737-76C6-351B-BD3A-133631A14A52}" dt="2024-03-29T23:07:59.425" v="155" actId="14100"/>
        <pc:sldMkLst>
          <pc:docMk/>
          <pc:sldMk cId="136096493" sldId="622"/>
        </pc:sldMkLst>
        <pc:spChg chg="mod">
          <ac:chgData name="HebaZiad" userId="S::heba.ziad@midocean.edu.km::0891bf16-13e0-4c75-a792-3cb8ec3b5e1f" providerId="AD" clId="Web-{3C589737-76C6-351B-BD3A-133631A14A52}" dt="2024-03-29T23:07:57.004" v="154" actId="14100"/>
          <ac:spMkLst>
            <pc:docMk/>
            <pc:sldMk cId="136096493" sldId="622"/>
            <ac:spMk id="11" creationId="{39B4EDE9-4C74-4C90-82D8-8C6AA7D876E5}"/>
          </ac:spMkLst>
        </pc:spChg>
        <pc:picChg chg="mod">
          <ac:chgData name="HebaZiad" userId="S::heba.ziad@midocean.edu.km::0891bf16-13e0-4c75-a792-3cb8ec3b5e1f" providerId="AD" clId="Web-{3C589737-76C6-351B-BD3A-133631A14A52}" dt="2024-03-29T23:07:59.425" v="155" actId="14100"/>
          <ac:picMkLst>
            <pc:docMk/>
            <pc:sldMk cId="136096493" sldId="622"/>
            <ac:picMk id="4" creationId="{A0B0D854-46BA-4D6F-AE33-8B1E7CBCD531}"/>
          </ac:picMkLst>
        </pc:picChg>
      </pc:sldChg>
      <pc:sldChg chg="modSp">
        <pc:chgData name="HebaZiad" userId="S::heba.ziad@midocean.edu.km::0891bf16-13e0-4c75-a792-3cb8ec3b5e1f" providerId="AD" clId="Web-{3C589737-76C6-351B-BD3A-133631A14A52}" dt="2024-03-29T23:09:17.458" v="170" actId="20577"/>
        <pc:sldMkLst>
          <pc:docMk/>
          <pc:sldMk cId="498367807" sldId="625"/>
        </pc:sldMkLst>
        <pc:spChg chg="mod">
          <ac:chgData name="HebaZiad" userId="S::heba.ziad@midocean.edu.km::0891bf16-13e0-4c75-a792-3cb8ec3b5e1f" providerId="AD" clId="Web-{3C589737-76C6-351B-BD3A-133631A14A52}" dt="2024-03-29T23:09:17.458" v="170" actId="20577"/>
          <ac:spMkLst>
            <pc:docMk/>
            <pc:sldMk cId="498367807" sldId="625"/>
            <ac:spMk id="7" creationId="{6647F115-8044-4D44-A064-1A4F1A3A9BEC}"/>
          </ac:spMkLst>
        </pc:spChg>
      </pc:sldChg>
      <pc:sldChg chg="modSp">
        <pc:chgData name="HebaZiad" userId="S::heba.ziad@midocean.edu.km::0891bf16-13e0-4c75-a792-3cb8ec3b5e1f" providerId="AD" clId="Web-{3C589737-76C6-351B-BD3A-133631A14A52}" dt="2024-03-29T23:10:25.006" v="178" actId="14100"/>
        <pc:sldMkLst>
          <pc:docMk/>
          <pc:sldMk cId="339216163" sldId="627"/>
        </pc:sldMkLst>
        <pc:spChg chg="mod">
          <ac:chgData name="HebaZiad" userId="S::heba.ziad@midocean.edu.km::0891bf16-13e0-4c75-a792-3cb8ec3b5e1f" providerId="AD" clId="Web-{3C589737-76C6-351B-BD3A-133631A14A52}" dt="2024-03-29T23:10:25.006" v="178" actId="14100"/>
          <ac:spMkLst>
            <pc:docMk/>
            <pc:sldMk cId="339216163" sldId="627"/>
            <ac:spMk id="9" creationId="{5D991A96-9EA4-4156-8D7A-12234B11DDCB}"/>
          </ac:spMkLst>
        </pc:spChg>
      </pc:sldChg>
      <pc:sldChg chg="delSp modSp">
        <pc:chgData name="HebaZiad" userId="S::heba.ziad@midocean.edu.km::0891bf16-13e0-4c75-a792-3cb8ec3b5e1f" providerId="AD" clId="Web-{3C589737-76C6-351B-BD3A-133631A14A52}" dt="2024-03-29T23:09:36.099" v="172" actId="1076"/>
        <pc:sldMkLst>
          <pc:docMk/>
          <pc:sldMk cId="619141742" sldId="630"/>
        </pc:sldMkLst>
        <pc:spChg chg="del">
          <ac:chgData name="HebaZiad" userId="S::heba.ziad@midocean.edu.km::0891bf16-13e0-4c75-a792-3cb8ec3b5e1f" providerId="AD" clId="Web-{3C589737-76C6-351B-BD3A-133631A14A52}" dt="2024-03-29T23:09:33.615" v="171"/>
          <ac:spMkLst>
            <pc:docMk/>
            <pc:sldMk cId="619141742" sldId="630"/>
            <ac:spMk id="9" creationId="{812DE65A-22C1-40F6-9B2D-43F4F83619B4}"/>
          </ac:spMkLst>
        </pc:spChg>
        <pc:picChg chg="mod">
          <ac:chgData name="HebaZiad" userId="S::heba.ziad@midocean.edu.km::0891bf16-13e0-4c75-a792-3cb8ec3b5e1f" providerId="AD" clId="Web-{3C589737-76C6-351B-BD3A-133631A14A52}" dt="2024-03-29T23:09:36.099" v="172" actId="1076"/>
          <ac:picMkLst>
            <pc:docMk/>
            <pc:sldMk cId="619141742" sldId="630"/>
            <ac:picMk id="2" creationId="{EE805DBC-4BFC-45EC-9CF3-A72F26D8A27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93899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550042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57277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62099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7101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7511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26549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549992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03255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56188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480255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56978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272181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313866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507199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19217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5110422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599848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63433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69430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488643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44982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46060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1AA6-FA7C-2658-3753-F5FDBBD3B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D2F20-D489-6933-05D2-BD64336232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EFEAB-0F8B-E7CD-37A7-32A2CC6A829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FD5BA4-FF85-AE44-C184-DED65D7E94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24746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svg"/><Relationship Id="rId2" Type="http://schemas.openxmlformats.org/officeDocument/2006/relationships/image" Target="../media/image35.jpeg"/><Relationship Id="rId1" Type="http://schemas.openxmlformats.org/officeDocument/2006/relationships/slideLayout" Target="../slideLayouts/slideLayout1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EG" sz="2400" b="1">
                <a:latin typeface="Times New Roman" panose="02020603050405020304" pitchFamily="18" charset="0"/>
                <a:cs typeface="Times New Roman" panose="02020603050405020304" pitchFamily="18" charset="0"/>
              </a:rPr>
              <a:t>إ</a:t>
            </a:r>
            <a:r>
              <a:rPr lang="ar-JO" sz="2400" b="1">
                <a:latin typeface="Times New Roman" panose="02020603050405020304" pitchFamily="18" charset="0"/>
                <a:cs typeface="Times New Roman" panose="02020603050405020304" pitchFamily="18" charset="0"/>
              </a:rPr>
              <a:t>عداد الدكتور</a:t>
            </a:r>
            <a:r>
              <a:rPr lang="ar-EG" sz="2400" b="1">
                <a:latin typeface="Times New Roman" panose="02020603050405020304" pitchFamily="18" charset="0"/>
                <a:cs typeface="Times New Roman" panose="02020603050405020304" pitchFamily="18" charset="0"/>
              </a:rPr>
              <a:t>ة/</a:t>
            </a:r>
            <a:r>
              <a:rPr lang="ar-JO" sz="2400" b="1">
                <a:latin typeface="Times New Roman" panose="02020603050405020304" pitchFamily="18" charset="0"/>
                <a:cs typeface="Times New Roman" panose="02020603050405020304" pitchFamily="18" charset="0"/>
              </a:rPr>
              <a:t> هبة زياد</a:t>
            </a:r>
            <a:endParaRPr lang="en-US" sz="2400" b="1">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a:solidFill>
                  <a:srgbClr val="00B0F0"/>
                </a:solidFill>
                <a:latin typeface="Times New Roman" panose="02020603050405020304" pitchFamily="18" charset="0"/>
                <a:cs typeface="Times New Roman" panose="02020603050405020304" pitchFamily="18" charset="0"/>
              </a:rPr>
              <a:t>قوانين و</a:t>
            </a:r>
            <a:r>
              <a:rPr lang="ar-EG" sz="3600" b="1">
                <a:solidFill>
                  <a:srgbClr val="00B0F0"/>
                </a:solidFill>
                <a:latin typeface="Times New Roman" panose="02020603050405020304" pitchFamily="18" charset="0"/>
                <a:cs typeface="Times New Roman" panose="02020603050405020304" pitchFamily="18" charset="0"/>
              </a:rPr>
              <a:t>أ</a:t>
            </a:r>
            <a:r>
              <a:rPr lang="ar-JO" sz="3600" b="1">
                <a:solidFill>
                  <a:srgbClr val="00B0F0"/>
                </a:solidFill>
                <a:latin typeface="Times New Roman" panose="02020603050405020304" pitchFamily="18" charset="0"/>
                <a:cs typeface="Times New Roman" panose="02020603050405020304" pitchFamily="18" charset="0"/>
              </a:rPr>
              <a:t>خلاقيات ال</a:t>
            </a:r>
            <a:r>
              <a:rPr lang="ar-EG" sz="3600" b="1">
                <a:solidFill>
                  <a:srgbClr val="00B0F0"/>
                </a:solidFill>
                <a:latin typeface="Times New Roman" panose="02020603050405020304" pitchFamily="18" charset="0"/>
                <a:cs typeface="Times New Roman" panose="02020603050405020304" pitchFamily="18" charset="0"/>
              </a:rPr>
              <a:t>إ</a:t>
            </a:r>
            <a:r>
              <a:rPr lang="ar-JO" sz="3600" b="1">
                <a:solidFill>
                  <a:srgbClr val="00B0F0"/>
                </a:solidFill>
                <a:latin typeface="Times New Roman" panose="02020603050405020304" pitchFamily="18" charset="0"/>
                <a:cs typeface="Times New Roman" panose="02020603050405020304" pitchFamily="18" charset="0"/>
              </a:rPr>
              <a:t>علان والتسويق</a:t>
            </a:r>
            <a:endParaRPr lang="en-US" sz="3600" b="1">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66521" y="598016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a:solidFill>
                  <a:schemeClr val="bg1"/>
                </a:solidFill>
                <a:latin typeface="Times New Roman" panose="02020603050405020304" pitchFamily="18" charset="0"/>
                <a:cs typeface="Times New Roman" panose="02020603050405020304" pitchFamily="18" charset="0"/>
              </a:rPr>
              <a:t>المحاضرة </a:t>
            </a:r>
            <a:r>
              <a:rPr lang="ar-EG" sz="2800" b="1">
                <a:solidFill>
                  <a:schemeClr val="bg1"/>
                </a:solidFill>
                <a:latin typeface="Times New Roman" panose="02020603050405020304" pitchFamily="18" charset="0"/>
                <a:cs typeface="Times New Roman" panose="02020603050405020304" pitchFamily="18" charset="0"/>
              </a:rPr>
              <a:t> </a:t>
            </a:r>
            <a:r>
              <a:rPr lang="ar-JO" sz="2800" b="1">
                <a:solidFill>
                  <a:schemeClr val="bg1"/>
                </a:solidFill>
                <a:latin typeface="Times New Roman" panose="02020603050405020304" pitchFamily="18" charset="0"/>
                <a:cs typeface="Times New Roman" panose="02020603050405020304" pitchFamily="18" charset="0"/>
              </a:rPr>
              <a:t>التاسعة</a:t>
            </a:r>
            <a:endParaRPr lang="en-US" sz="2800" b="1">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3948929" y="164679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3761770" y="1155869"/>
            <a:ext cx="8119054" cy="1200329"/>
          </a:xfrm>
          <a:prstGeom prst="rect">
            <a:avLst/>
          </a:prstGeom>
          <a:noFill/>
        </p:spPr>
        <p:txBody>
          <a:bodyPr wrap="square">
            <a:spAutoFit/>
          </a:bodyPr>
          <a:lstStyle/>
          <a:p>
            <a:pPr algn="r" rtl="1"/>
            <a:r>
              <a:rPr lang="ar-JO" sz="2400" b="1"/>
              <a:t>المحاور الرئيسية </a:t>
            </a:r>
          </a:p>
          <a:p>
            <a:pPr algn="r" rtl="1"/>
            <a:endParaRPr lang="ar-JO" sz="2400" b="1"/>
          </a:p>
          <a:p>
            <a:pPr marL="342900" indent="-342900" algn="r" rtl="1">
              <a:buFont typeface="Courier New" panose="02070309020205020404" pitchFamily="49" charset="0"/>
              <a:buChar char="o"/>
            </a:pPr>
            <a:endParaRPr lang="ar-JO" sz="2400"/>
          </a:p>
        </p:txBody>
      </p:sp>
      <p:pic>
        <p:nvPicPr>
          <p:cNvPr id="4" name="Picture 3">
            <a:extLst>
              <a:ext uri="{FF2B5EF4-FFF2-40B4-BE49-F238E27FC236}">
                <a16:creationId xmlns:a16="http://schemas.microsoft.com/office/drawing/2014/main" id="{6232A97A-5AA0-4EC9-8AE6-9864D9B2C472}"/>
              </a:ext>
            </a:extLst>
          </p:cNvPr>
          <p:cNvPicPr>
            <a:picLocks noChangeAspect="1"/>
          </p:cNvPicPr>
          <p:nvPr/>
        </p:nvPicPr>
        <p:blipFill>
          <a:blip r:embed="rId3"/>
          <a:stretch>
            <a:fillRect/>
          </a:stretch>
        </p:blipFill>
        <p:spPr>
          <a:xfrm>
            <a:off x="571500" y="2232342"/>
            <a:ext cx="5524500" cy="4260344"/>
          </a:xfrm>
          <a:prstGeom prst="rect">
            <a:avLst/>
          </a:prstGeom>
        </p:spPr>
      </p:pic>
      <p:sp>
        <p:nvSpPr>
          <p:cNvPr id="9" name="TextBox 8">
            <a:extLst>
              <a:ext uri="{FF2B5EF4-FFF2-40B4-BE49-F238E27FC236}">
                <a16:creationId xmlns:a16="http://schemas.microsoft.com/office/drawing/2014/main" id="{EEC3EA41-2B52-4E86-B3D9-2A2BD2CFB21B}"/>
              </a:ext>
            </a:extLst>
          </p:cNvPr>
          <p:cNvSpPr txBox="1"/>
          <p:nvPr/>
        </p:nvSpPr>
        <p:spPr>
          <a:xfrm>
            <a:off x="5699099" y="2207470"/>
            <a:ext cx="6096000" cy="2308324"/>
          </a:xfrm>
          <a:prstGeom prst="rect">
            <a:avLst/>
          </a:prstGeom>
          <a:noFill/>
        </p:spPr>
        <p:txBody>
          <a:bodyPr wrap="square">
            <a:spAutoFit/>
          </a:bodyPr>
          <a:lstStyle/>
          <a:p>
            <a:pPr marL="285750" indent="-285750" algn="r" rtl="1">
              <a:buFont typeface="Wingdings" panose="05000000000000000000" pitchFamily="2" charset="2"/>
              <a:buChar char="q"/>
            </a:pPr>
            <a:r>
              <a:rPr lang="ar-JO" sz="1800"/>
              <a:t>أخلاقيات ال</a:t>
            </a:r>
            <a:r>
              <a:rPr lang="ar-EG"/>
              <a:t>إ</a:t>
            </a:r>
            <a:r>
              <a:rPr lang="ar-JO" sz="1800"/>
              <a:t>دارة </a:t>
            </a:r>
            <a:r>
              <a:rPr lang="ar-EG"/>
              <a:t> و</a:t>
            </a:r>
            <a:r>
              <a:rPr lang="ar-JO" sz="1800"/>
              <a:t>المسئولية الاجتماعية وأخلاقيات التسويق ال</a:t>
            </a:r>
            <a:r>
              <a:rPr lang="ar-EG" sz="1800"/>
              <a:t>إ</a:t>
            </a:r>
            <a:r>
              <a:rPr lang="ar-JO" sz="1800"/>
              <a:t>لكتروني</a:t>
            </a:r>
          </a:p>
          <a:p>
            <a:pPr marL="285750" indent="-285750" algn="r" rtl="1">
              <a:buFont typeface="Wingdings" panose="05000000000000000000" pitchFamily="2" charset="2"/>
              <a:buChar char="q"/>
            </a:pPr>
            <a:r>
              <a:rPr lang="ar-JO"/>
              <a:t>تعريف ال</a:t>
            </a:r>
            <a:r>
              <a:rPr lang="ar-EG"/>
              <a:t>أ</a:t>
            </a:r>
            <a:r>
              <a:rPr lang="ar-JO"/>
              <a:t>خلاقيات ومصادرها </a:t>
            </a:r>
          </a:p>
          <a:p>
            <a:pPr marL="285750" indent="-285750" algn="r" rtl="1">
              <a:buFont typeface="Wingdings" panose="05000000000000000000" pitchFamily="2" charset="2"/>
              <a:buChar char="q"/>
            </a:pPr>
            <a:r>
              <a:rPr lang="ar-JO" sz="1800"/>
              <a:t>التداخل بين القانون والمسؤولية الاجتماعية وأخلاقيات الإدارة </a:t>
            </a:r>
          </a:p>
          <a:p>
            <a:pPr marL="285750" indent="-285750" algn="r" rtl="1">
              <a:buFont typeface="Wingdings" panose="05000000000000000000" pitchFamily="2" charset="2"/>
              <a:buChar char="q"/>
            </a:pPr>
            <a:r>
              <a:rPr lang="ar-JO" sz="1800"/>
              <a:t>توضيح </a:t>
            </a:r>
            <a:r>
              <a:rPr lang="ar-EG" sz="1800"/>
              <a:t>أ</a:t>
            </a:r>
            <a:r>
              <a:rPr lang="ar-JO" sz="1800"/>
              <a:t>خلاقيات التسويق الإلكتروني في كل عنصر من المزيج التسويقي</a:t>
            </a:r>
          </a:p>
          <a:p>
            <a:pPr marL="285750" indent="-285750" algn="r" rtl="1">
              <a:buFont typeface="Wingdings" panose="05000000000000000000" pitchFamily="2" charset="2"/>
              <a:buChar char="q"/>
            </a:pPr>
            <a:r>
              <a:rPr lang="ar-JO" sz="1800"/>
              <a:t>المعايير العامة لأخلاقيات التسويق ال</a:t>
            </a:r>
            <a:r>
              <a:rPr lang="ar-EG" sz="1800"/>
              <a:t>إ</a:t>
            </a:r>
            <a:r>
              <a:rPr lang="ar-JO" sz="1800"/>
              <a:t>لكتروني </a:t>
            </a:r>
          </a:p>
          <a:p>
            <a:pPr marL="285750" indent="-285750" algn="r" rtl="1">
              <a:buFont typeface="Wingdings" panose="05000000000000000000" pitchFamily="2" charset="2"/>
              <a:buChar char="q"/>
            </a:pPr>
            <a:r>
              <a:rPr lang="ar-JO" sz="1800"/>
              <a:t>معايير</a:t>
            </a:r>
            <a:r>
              <a:rPr lang="en-US" sz="1800"/>
              <a:t>  </a:t>
            </a:r>
            <a:r>
              <a:rPr lang="ar-EG" sz="1800"/>
              <a:t>   </a:t>
            </a:r>
            <a:r>
              <a:rPr lang="en-US"/>
              <a:t>American Marketing Association AMA</a:t>
            </a:r>
          </a:p>
          <a:p>
            <a:pPr algn="r" rtl="1"/>
            <a:endParaRPr lang="ar-JO" sz="1800"/>
          </a:p>
          <a:p>
            <a:pPr algn="r" rtl="1"/>
            <a:endParaRPr lang="en-US" sz="1800" b="1"/>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5D64B58-465F-4DF8-BAE4-4880F4AD5D92}"/>
              </a:ext>
            </a:extLst>
          </p:cNvPr>
          <p:cNvPicPr>
            <a:picLocks noChangeAspect="1"/>
          </p:cNvPicPr>
          <p:nvPr/>
        </p:nvPicPr>
        <p:blipFill>
          <a:blip r:embed="rId2"/>
          <a:stretch>
            <a:fillRect/>
          </a:stretch>
        </p:blipFill>
        <p:spPr>
          <a:xfrm>
            <a:off x="0" y="-36226"/>
            <a:ext cx="12192000" cy="6894226"/>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75D467DC-0B34-4905-AACA-1959FE355C29}"/>
              </a:ext>
            </a:extLst>
          </p:cNvPr>
          <p:cNvSpPr txBox="1"/>
          <p:nvPr/>
        </p:nvSpPr>
        <p:spPr>
          <a:xfrm>
            <a:off x="2216943" y="2917769"/>
            <a:ext cx="8365331" cy="317009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000">
                <a:solidFill>
                  <a:schemeClr val="tx1"/>
                </a:solidFill>
              </a:rPr>
              <a:t>في ظل التطورات والعولمة وسرعة تداول وانتقال المعلومات عبر الفضاء الرقمي غاب الكثير من الوعي التنظيمي وذلك في ظل غياب القواعد والقوانين والتشريعات المنظمة لهذا المجتمع الافتراضي الجديد، مما أثار العديد من القضايا ال</a:t>
            </a:r>
            <a:r>
              <a:rPr lang="ar-EG" sz="2000">
                <a:solidFill>
                  <a:schemeClr val="tx1"/>
                </a:solidFill>
              </a:rPr>
              <a:t>أ</a:t>
            </a:r>
            <a:r>
              <a:rPr lang="ar-JO" sz="2000">
                <a:solidFill>
                  <a:schemeClr val="tx1"/>
                </a:solidFill>
              </a:rPr>
              <a:t>خلاقية والقانونية في المجتمع الرقمي بشكل عام والتسويق ال</a:t>
            </a:r>
            <a:r>
              <a:rPr lang="ar-EG" sz="2000">
                <a:solidFill>
                  <a:schemeClr val="tx1"/>
                </a:solidFill>
              </a:rPr>
              <a:t>إ</a:t>
            </a:r>
            <a:r>
              <a:rPr lang="ar-JO" sz="2000">
                <a:solidFill>
                  <a:schemeClr val="tx1"/>
                </a:solidFill>
              </a:rPr>
              <a:t>لكتروني بشكل خاص، ومن خلال ذلك اثرت هذه المعاملات عل</a:t>
            </a:r>
            <a:r>
              <a:rPr lang="ar-EG" sz="2000">
                <a:solidFill>
                  <a:schemeClr val="tx1"/>
                </a:solidFill>
              </a:rPr>
              <a:t>ى</a:t>
            </a:r>
            <a:r>
              <a:rPr lang="ar-JO" sz="2000">
                <a:solidFill>
                  <a:schemeClr val="tx1"/>
                </a:solidFill>
              </a:rPr>
              <a:t> المستفيد الأول من هذه الخدمات وهو العميل وكانت من ضمن العوامل الاساسية التي ساعدت في تقليل حجم الثقة في التعاملات الرقمية نظرا</a:t>
            </a:r>
            <a:r>
              <a:rPr lang="ar-EG" sz="2000">
                <a:solidFill>
                  <a:schemeClr val="tx1"/>
                </a:solidFill>
              </a:rPr>
              <a:t>ً</a:t>
            </a:r>
            <a:r>
              <a:rPr lang="ar-JO" sz="2000">
                <a:solidFill>
                  <a:schemeClr val="tx1"/>
                </a:solidFill>
              </a:rPr>
              <a:t> لتعاظم حجم المخاطرة ولغياب ای قوانین او تشريعات لتنظيم هذا المجتمع الذ</a:t>
            </a:r>
            <a:r>
              <a:rPr lang="ar-EG" sz="2000">
                <a:solidFill>
                  <a:schemeClr val="tx1"/>
                </a:solidFill>
              </a:rPr>
              <a:t>ي</a:t>
            </a:r>
            <a:r>
              <a:rPr lang="ar-JO" sz="2000">
                <a:solidFill>
                  <a:schemeClr val="tx1"/>
                </a:solidFill>
              </a:rPr>
              <a:t> اتسم بالفو</a:t>
            </a:r>
            <a:r>
              <a:rPr lang="ar-EG" sz="2000">
                <a:solidFill>
                  <a:schemeClr val="tx1"/>
                </a:solidFill>
              </a:rPr>
              <a:t>ضى</a:t>
            </a:r>
            <a:r>
              <a:rPr lang="ar-JO" sz="2000">
                <a:solidFill>
                  <a:schemeClr val="tx1"/>
                </a:solidFill>
              </a:rPr>
              <a:t> في مقابل العالم المادي ومن هنا </a:t>
            </a:r>
            <a:r>
              <a:rPr lang="ar-EG" sz="2000">
                <a:solidFill>
                  <a:schemeClr val="tx1"/>
                </a:solidFill>
              </a:rPr>
              <a:t>سيتم استعراض </a:t>
            </a:r>
            <a:r>
              <a:rPr lang="ar-JO" sz="2000">
                <a:solidFill>
                  <a:schemeClr val="tx1"/>
                </a:solidFill>
              </a:rPr>
              <a:t>العوامل ال</a:t>
            </a:r>
            <a:r>
              <a:rPr lang="ar-EG" sz="2000">
                <a:solidFill>
                  <a:schemeClr val="tx1"/>
                </a:solidFill>
              </a:rPr>
              <a:t>أ</a:t>
            </a:r>
            <a:r>
              <a:rPr lang="ar-JO" sz="2000">
                <a:solidFill>
                  <a:schemeClr val="tx1"/>
                </a:solidFill>
              </a:rPr>
              <a:t>خلاقية والقانونية المستحدثة من قبل المجتمع المصري لمواجهة مثل هذه المشاكل الرقمية في ظل الاقتضاء بتجارب مجتمعات اكثر تقدما مما ينعكس على تقديم خدمات افضل للمستهلك مع الاعتماد على اساليب إدارة شئون العملاء بشكل رقمي بهدف الاحتفاظ بالعملاء.</a:t>
            </a:r>
          </a:p>
        </p:txBody>
      </p:sp>
    </p:spTree>
    <p:extLst>
      <p:ext uri="{BB962C8B-B14F-4D97-AF65-F5344CB8AC3E}">
        <p14:creationId xmlns:p14="http://schemas.microsoft.com/office/powerpoint/2010/main" val="37361349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A988A6-E612-47D6-ADB4-B72423524397}"/>
              </a:ext>
            </a:extLst>
          </p:cNvPr>
          <p:cNvPicPr>
            <a:picLocks noChangeAspect="1"/>
          </p:cNvPicPr>
          <p:nvPr/>
        </p:nvPicPr>
        <p:blipFill>
          <a:blip r:embed="rId2"/>
          <a:stretch>
            <a:fillRect/>
          </a:stretch>
        </p:blipFill>
        <p:spPr>
          <a:xfrm>
            <a:off x="0" y="0"/>
            <a:ext cx="12192000"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3229401" y="54931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710116C-73E7-43D1-919A-C7E7F277E59A}"/>
              </a:ext>
            </a:extLst>
          </p:cNvPr>
          <p:cNvSpPr txBox="1"/>
          <p:nvPr/>
        </p:nvSpPr>
        <p:spPr>
          <a:xfrm>
            <a:off x="1333001" y="3977372"/>
            <a:ext cx="8697090"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rtl="1"/>
            <a:r>
              <a:rPr lang="ar-JO" sz="2800" b="1"/>
              <a:t>أخلاقيات ال</a:t>
            </a:r>
            <a:r>
              <a:rPr lang="ar-EG" sz="2800" b="1"/>
              <a:t>إ</a:t>
            </a:r>
            <a:r>
              <a:rPr lang="ar-JO" sz="2800" b="1"/>
              <a:t>دارة والمسئولية الاجتماعية وأخلاقيات التسويق</a:t>
            </a:r>
            <a:r>
              <a:rPr lang="ar-EG" sz="2800" b="1"/>
              <a:t> الإلكتروني </a:t>
            </a:r>
            <a:endParaRPr lang="en-US" sz="2800" b="1"/>
          </a:p>
        </p:txBody>
      </p:sp>
    </p:spTree>
    <p:extLst>
      <p:ext uri="{BB962C8B-B14F-4D97-AF65-F5344CB8AC3E}">
        <p14:creationId xmlns:p14="http://schemas.microsoft.com/office/powerpoint/2010/main" val="557703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0308FB4-084E-4FD0-B34A-9DB7F99AF566}"/>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C144DCAA-FF85-471F-A4B5-354FA6B8930A}"/>
              </a:ext>
            </a:extLst>
          </p:cNvPr>
          <p:cNvSpPr txBox="1"/>
          <p:nvPr/>
        </p:nvSpPr>
        <p:spPr>
          <a:xfrm>
            <a:off x="895350" y="1721525"/>
            <a:ext cx="5895975" cy="360098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rtl="1"/>
            <a:r>
              <a:rPr lang="ar-JO" sz="2800" b="1"/>
              <a:t>أولاً : تعريف الأخلاقيات :هناك عدة تعاريف للأخلاقيات نذكر منها ما يلي:</a:t>
            </a:r>
            <a:endParaRPr lang="ar-EG" sz="2800" b="1"/>
          </a:p>
          <a:p>
            <a:pPr algn="just" rtl="1"/>
            <a:endParaRPr lang="ar-JO" sz="2800" b="1"/>
          </a:p>
          <a:p>
            <a:pPr marL="285750" indent="-285750" algn="just" rtl="1">
              <a:buFont typeface="Wingdings" panose="05000000000000000000" pitchFamily="2" charset="2"/>
              <a:buChar char="§"/>
            </a:pPr>
            <a:r>
              <a:rPr lang="ar-JO"/>
              <a:t>الأخلاقيات هي القواعد التي ترشد تصرفات الأفراد أو المنظمات في العلاقات مع الآخرين.</a:t>
            </a:r>
          </a:p>
          <a:p>
            <a:pPr marL="285750" indent="-285750" algn="just" rtl="1">
              <a:buFont typeface="Wingdings" panose="05000000000000000000" pitchFamily="2" charset="2"/>
              <a:buChar char="§"/>
            </a:pPr>
            <a:r>
              <a:rPr lang="ar-JO"/>
              <a:t>الأخلاقيات هي المبادئ الأساسية للسلوك الصحيح</a:t>
            </a:r>
            <a:r>
              <a:rPr lang="ar-EG"/>
              <a:t>.</a:t>
            </a:r>
            <a:r>
              <a:rPr lang="ar-JO"/>
              <a:t> </a:t>
            </a:r>
          </a:p>
          <a:p>
            <a:pPr marL="285750" indent="-285750" algn="just" rtl="1">
              <a:buFont typeface="Wingdings" panose="05000000000000000000" pitchFamily="2" charset="2"/>
              <a:buChar char="§"/>
            </a:pPr>
            <a:r>
              <a:rPr lang="ar-JO"/>
              <a:t>الأخلاقيات هي المعايير والمبادئ التي تهيمن على سلوك الفرد أو المجموعة من الأفراد.</a:t>
            </a:r>
          </a:p>
          <a:p>
            <a:pPr marL="285750" indent="-285750" algn="just" rtl="1">
              <a:buFont typeface="Wingdings" panose="05000000000000000000" pitchFamily="2" charset="2"/>
              <a:buChar char="§"/>
            </a:pPr>
            <a:r>
              <a:rPr lang="ar-JO"/>
              <a:t>الأخلاق تستخدم عادة لتشير إلى قواعد ومبادئ التصرف الصحيح والخطأ.</a:t>
            </a:r>
          </a:p>
          <a:p>
            <a:pPr marL="285750" indent="-285750" algn="just" rtl="1">
              <a:buFont typeface="Wingdings" panose="05000000000000000000" pitchFamily="2" charset="2"/>
              <a:buChar char="§"/>
            </a:pPr>
            <a:r>
              <a:rPr lang="ar-JO"/>
              <a:t>الأخلاق هو أن تعرف ما هو التصرف الصحيح وما هو التصرف الخطأ ثم  تفعل ما هو صحيح</a:t>
            </a:r>
            <a:r>
              <a:rPr lang="ar-EG"/>
              <a:t>.</a:t>
            </a:r>
            <a:endParaRPr lang="en-US"/>
          </a:p>
        </p:txBody>
      </p:sp>
    </p:spTree>
    <p:extLst>
      <p:ext uri="{BB962C8B-B14F-4D97-AF65-F5344CB8AC3E}">
        <p14:creationId xmlns:p14="http://schemas.microsoft.com/office/powerpoint/2010/main" val="4076981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FA80B06-1D40-48E3-9AA3-BD92DBA51824}"/>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3EEFC3EA-B365-4A0D-81E0-3D15ED671B92}"/>
              </a:ext>
            </a:extLst>
          </p:cNvPr>
          <p:cNvSpPr txBox="1"/>
          <p:nvPr/>
        </p:nvSpPr>
        <p:spPr>
          <a:xfrm>
            <a:off x="531583" y="1870413"/>
            <a:ext cx="6926492" cy="4293483"/>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lnSpc>
                <a:spcPct val="150000"/>
              </a:lnSpc>
            </a:pPr>
            <a:r>
              <a:rPr lang="ar-JO" sz="2800" b="1"/>
              <a:t>ثانيا : مصادر الأخلاق </a:t>
            </a:r>
          </a:p>
          <a:p>
            <a:pPr algn="just" rtl="1">
              <a:lnSpc>
                <a:spcPct val="150000"/>
              </a:lnSpc>
            </a:pPr>
            <a:r>
              <a:rPr lang="ar-JO" sz="2800" b="1"/>
              <a:t>ونشير إلى أهم مصادر الأخلاق وهي : </a:t>
            </a:r>
          </a:p>
          <a:p>
            <a:pPr algn="just" rtl="1">
              <a:lnSpc>
                <a:spcPct val="150000"/>
              </a:lnSpc>
            </a:pPr>
            <a:endParaRPr lang="ar-JO"/>
          </a:p>
          <a:p>
            <a:pPr algn="just" rtl="1">
              <a:lnSpc>
                <a:spcPct val="150000"/>
              </a:lnSpc>
            </a:pPr>
            <a:r>
              <a:rPr lang="ar-JO"/>
              <a:t>- الكتب السماوية ، والتي تعد بمثابة المنبع الأول للقيم الأخلاقية التي يسترشد بها الإنسان</a:t>
            </a:r>
            <a:r>
              <a:rPr lang="ar-EG"/>
              <a:t>.</a:t>
            </a:r>
            <a:endParaRPr lang="ar-JO"/>
          </a:p>
          <a:p>
            <a:pPr algn="just" rtl="1">
              <a:lnSpc>
                <a:spcPct val="150000"/>
              </a:lnSpc>
            </a:pPr>
            <a:r>
              <a:rPr lang="ar-EG"/>
              <a:t>- </a:t>
            </a:r>
            <a:r>
              <a:rPr lang="ar-JO"/>
              <a:t>الأسرة : حيث تعد الخلية الأولى في بناء المجتمع، وعندها يفترض أن يتعلم الفرد السلوك الحسن</a:t>
            </a:r>
            <a:r>
              <a:rPr lang="ar-EG"/>
              <a:t>.</a:t>
            </a:r>
            <a:endParaRPr lang="ar-JO"/>
          </a:p>
          <a:p>
            <a:pPr algn="just" rtl="1">
              <a:lnSpc>
                <a:spcPct val="150000"/>
              </a:lnSpc>
            </a:pPr>
            <a:r>
              <a:rPr lang="ar-JO"/>
              <a:t>- الضمير الإنساني الحسن : والذي يعتبر الهبة التي يمنحها الله للبشر الصالحين .</a:t>
            </a:r>
          </a:p>
          <a:p>
            <a:pPr algn="just" rtl="1">
              <a:lnSpc>
                <a:spcPct val="150000"/>
              </a:lnSpc>
            </a:pPr>
            <a:r>
              <a:rPr lang="ar-JO"/>
              <a:t>- القوانين والتشريعات التي تسنها الدولة للحفاظ علـى مـا هـو صحيح ومنع ما هو خاطئ وسيئ</a:t>
            </a:r>
            <a:r>
              <a:rPr lang="ar-EG"/>
              <a:t>.</a:t>
            </a:r>
            <a:endParaRPr lang="ar-JO"/>
          </a:p>
        </p:txBody>
      </p:sp>
    </p:spTree>
    <p:extLst>
      <p:ext uri="{BB962C8B-B14F-4D97-AF65-F5344CB8AC3E}">
        <p14:creationId xmlns:p14="http://schemas.microsoft.com/office/powerpoint/2010/main" val="36370869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0F947D68-AA38-4EDD-9F74-74355A094D44}"/>
              </a:ext>
            </a:extLst>
          </p:cNvPr>
          <p:cNvSpPr txBox="1"/>
          <p:nvPr/>
        </p:nvSpPr>
        <p:spPr>
          <a:xfrm>
            <a:off x="3579583" y="1294122"/>
            <a:ext cx="8105775" cy="12875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lnSpc>
                <a:spcPct val="150000"/>
              </a:lnSpc>
            </a:pPr>
            <a:r>
              <a:rPr lang="ar-JO"/>
              <a:t>- الثقافة التنظيمية : والتي تكون بمثابة المرشد للسلوك الإنساني للعاملين في المنظمة</a:t>
            </a:r>
            <a:r>
              <a:rPr lang="ar-EG"/>
              <a:t>.</a:t>
            </a:r>
            <a:endParaRPr lang="ar-JO"/>
          </a:p>
          <a:p>
            <a:pPr algn="just" rtl="1">
              <a:lnSpc>
                <a:spcPct val="150000"/>
              </a:lnSpc>
            </a:pPr>
            <a:r>
              <a:rPr lang="ar-JO"/>
              <a:t>- المجتمع : إذ يمثل ركن مهم في تحديد مسار الأخلاق والسلوك الإنساني للأفراد من خلال قواعد التعامل بين الأفراد والأعراف الاجتماعية التي تحدد تصرفات الأفراد . </a:t>
            </a:r>
          </a:p>
        </p:txBody>
      </p:sp>
      <p:pic>
        <p:nvPicPr>
          <p:cNvPr id="3" name="Picture 2">
            <a:extLst>
              <a:ext uri="{FF2B5EF4-FFF2-40B4-BE49-F238E27FC236}">
                <a16:creationId xmlns:a16="http://schemas.microsoft.com/office/drawing/2014/main" id="{99510A4C-F19E-48D8-9EF4-51E46555C552}"/>
              </a:ext>
            </a:extLst>
          </p:cNvPr>
          <p:cNvPicPr>
            <a:picLocks noChangeAspect="1"/>
          </p:cNvPicPr>
          <p:nvPr/>
        </p:nvPicPr>
        <p:blipFill>
          <a:blip r:embed="rId3"/>
          <a:stretch>
            <a:fillRect/>
          </a:stretch>
        </p:blipFill>
        <p:spPr>
          <a:xfrm>
            <a:off x="0" y="-121645"/>
            <a:ext cx="3333750" cy="3333750"/>
          </a:xfrm>
          <a:prstGeom prst="rect">
            <a:avLst/>
          </a:prstGeom>
        </p:spPr>
      </p:pic>
      <p:pic>
        <p:nvPicPr>
          <p:cNvPr id="6" name="Picture 5">
            <a:extLst>
              <a:ext uri="{FF2B5EF4-FFF2-40B4-BE49-F238E27FC236}">
                <a16:creationId xmlns:a16="http://schemas.microsoft.com/office/drawing/2014/main" id="{E535AFAA-05A0-4588-A32E-7492857C8A4C}"/>
              </a:ext>
            </a:extLst>
          </p:cNvPr>
          <p:cNvPicPr>
            <a:picLocks noChangeAspect="1"/>
          </p:cNvPicPr>
          <p:nvPr/>
        </p:nvPicPr>
        <p:blipFill>
          <a:blip r:embed="rId4"/>
          <a:stretch>
            <a:fillRect/>
          </a:stretch>
        </p:blipFill>
        <p:spPr>
          <a:xfrm>
            <a:off x="276449" y="3520059"/>
            <a:ext cx="11669939" cy="2522220"/>
          </a:xfrm>
          <a:prstGeom prst="rect">
            <a:avLst/>
          </a:prstGeom>
          <a:ln w="57150"/>
        </p:spPr>
        <p:style>
          <a:lnRef idx="2">
            <a:schemeClr val="accent6"/>
          </a:lnRef>
          <a:fillRef idx="1">
            <a:schemeClr val="lt1"/>
          </a:fillRef>
          <a:effectRef idx="0">
            <a:schemeClr val="accent6"/>
          </a:effectRef>
          <a:fontRef idx="minor">
            <a:schemeClr val="dk1"/>
          </a:fontRef>
        </p:style>
      </p:pic>
      <p:sp>
        <p:nvSpPr>
          <p:cNvPr id="9" name="TextBox 8">
            <a:extLst>
              <a:ext uri="{FF2B5EF4-FFF2-40B4-BE49-F238E27FC236}">
                <a16:creationId xmlns:a16="http://schemas.microsoft.com/office/drawing/2014/main" id="{BD1CDE13-D497-4A33-B41E-5C3F2FD5E7AB}"/>
              </a:ext>
            </a:extLst>
          </p:cNvPr>
          <p:cNvSpPr txBox="1"/>
          <p:nvPr/>
        </p:nvSpPr>
        <p:spPr>
          <a:xfrm>
            <a:off x="2619375" y="2772407"/>
            <a:ext cx="6105524" cy="57785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rtl="1">
              <a:lnSpc>
                <a:spcPct val="150000"/>
              </a:lnSpc>
            </a:pPr>
            <a:r>
              <a:rPr lang="ar-JO" sz="2400" b="1"/>
              <a:t>نموذجاً وصفياً لتكوين الأخلاق كما هو مبين بالشكل التالي</a:t>
            </a:r>
          </a:p>
        </p:txBody>
      </p:sp>
    </p:spTree>
    <p:extLst>
      <p:ext uri="{BB962C8B-B14F-4D97-AF65-F5344CB8AC3E}">
        <p14:creationId xmlns:p14="http://schemas.microsoft.com/office/powerpoint/2010/main" val="22708074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422BFFB-CF39-4D73-81BF-30C17EBF9312}"/>
              </a:ext>
            </a:extLst>
          </p:cNvPr>
          <p:cNvPicPr>
            <a:picLocks noChangeAspect="1"/>
          </p:cNvPicPr>
          <p:nvPr/>
        </p:nvPicPr>
        <p:blipFill>
          <a:blip r:embed="rId2"/>
          <a:stretch>
            <a:fillRect/>
          </a:stretch>
        </p:blipFill>
        <p:spPr>
          <a:xfrm>
            <a:off x="0" y="0"/>
            <a:ext cx="5819775"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6DD545F6-2789-4B2F-8C43-6F4CB2DCDCC6}"/>
              </a:ext>
            </a:extLst>
          </p:cNvPr>
          <p:cNvSpPr txBox="1"/>
          <p:nvPr/>
        </p:nvSpPr>
        <p:spPr>
          <a:xfrm>
            <a:off x="5343525" y="1664464"/>
            <a:ext cx="6648450" cy="372409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r" rtl="1"/>
            <a:r>
              <a:rPr lang="ar-JO" sz="2800" b="1"/>
              <a:t>ثالثا</a:t>
            </a:r>
            <a:r>
              <a:rPr lang="ar-EG" sz="2800" b="1"/>
              <a:t>ً</a:t>
            </a:r>
            <a:r>
              <a:rPr lang="ar-JO" sz="2800" b="1"/>
              <a:t> : الأخلاقيات والمسؤولية الاجتماعية </a:t>
            </a:r>
            <a:endParaRPr lang="ar-EG" sz="2800" b="1"/>
          </a:p>
          <a:p>
            <a:pPr algn="r" rtl="1"/>
            <a:endParaRPr lang="ar-EG" sz="2800" b="1"/>
          </a:p>
          <a:p>
            <a:pPr algn="just" rtl="1"/>
            <a:r>
              <a:rPr lang="ar-JO"/>
              <a:t>يلاحظ أن مفهوم المسؤولية الاجتماعية يرتبط بالتطورات الحديثة في المجتمع كما هو الحال في الدعوة الاجتماعية - البيئية ( لا </a:t>
            </a:r>
            <a:r>
              <a:rPr lang="ar-EG"/>
              <a:t>ل</a:t>
            </a:r>
            <a:r>
              <a:rPr lang="ar-JO"/>
              <a:t>تلوث البيئة ) التي تمثل موقفاً اجتماعياً ومسئولية اجتماعية.</a:t>
            </a:r>
          </a:p>
          <a:p>
            <a:pPr algn="just" rtl="1"/>
            <a:endParaRPr lang="ar-JO"/>
          </a:p>
          <a:p>
            <a:pPr algn="just" rtl="1"/>
            <a:r>
              <a:rPr lang="ar-JO"/>
              <a:t> وهذا التحول في الاهتمام بالمسؤولية الاجتماعية كان ناتج عن الآتي : </a:t>
            </a:r>
          </a:p>
          <a:p>
            <a:pPr algn="just" rtl="1"/>
            <a:r>
              <a:rPr lang="ar-JO"/>
              <a:t>1 - لقد أصبح واضحاً للشركات أن الإخلال بالمسؤولية الاجتماعية ليس هو العمل الأرخص.</a:t>
            </a:r>
          </a:p>
          <a:p>
            <a:pPr algn="just" rtl="1"/>
            <a:r>
              <a:rPr lang="ar-JO">
                <a:cs typeface="Arial"/>
              </a:rPr>
              <a:t> ٢- إن التحليل الاقتصادي لشركات الأعمال يوضح أن المسؤولية الاجتماعية يمكن أن يكون لها عوائد مقابل نفقاتها وهذا ما يجعلها مقبولة من الناحية الاقتصادية؛ فهي وسيلة فعالة لتعزيز سمعة الشركة، وتحسين الصورة الذهنية لدى العملاء</a:t>
            </a:r>
            <a:endParaRPr lang="ar-EG">
              <a:cs typeface="Arial"/>
            </a:endParaRPr>
          </a:p>
        </p:txBody>
      </p:sp>
    </p:spTree>
    <p:extLst>
      <p:ext uri="{BB962C8B-B14F-4D97-AF65-F5344CB8AC3E}">
        <p14:creationId xmlns:p14="http://schemas.microsoft.com/office/powerpoint/2010/main" val="3722142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1C94B6C-D8CA-4A58-BA37-1972FA5F3F26}"/>
              </a:ext>
            </a:extLst>
          </p:cNvPr>
          <p:cNvPicPr>
            <a:picLocks noChangeAspect="1"/>
          </p:cNvPicPr>
          <p:nvPr/>
        </p:nvPicPr>
        <p:blipFill>
          <a:blip r:embed="rId2"/>
          <a:stretch>
            <a:fillRect/>
          </a:stretch>
        </p:blipFill>
        <p:spPr>
          <a:xfrm>
            <a:off x="15419"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0E106C3E-2500-4936-9AC1-6DBAF1265C90}"/>
              </a:ext>
            </a:extLst>
          </p:cNvPr>
          <p:cNvSpPr txBox="1"/>
          <p:nvPr/>
        </p:nvSpPr>
        <p:spPr>
          <a:xfrm>
            <a:off x="6230983" y="2827128"/>
            <a:ext cx="5509259" cy="2893100"/>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800" b="1"/>
              <a:t>وقد تعددت التعاريف التي تناولت المسؤولية الاجتماعية وأهمها :</a:t>
            </a:r>
            <a:endParaRPr lang="ar-EG" sz="2800" b="1"/>
          </a:p>
          <a:p>
            <a:pPr algn="just" rtl="1"/>
            <a:endParaRPr lang="ar-JO" b="1"/>
          </a:p>
          <a:p>
            <a:pPr algn="just" rtl="1"/>
            <a:r>
              <a:rPr lang="ar-JO">
                <a:cs typeface="Arial"/>
              </a:rPr>
              <a:t>المسؤولية الاجتماعية </a:t>
            </a:r>
            <a:r>
              <a:rPr lang="ar-EG">
                <a:cs typeface="Arial"/>
              </a:rPr>
              <a:t>هي </a:t>
            </a:r>
            <a:r>
              <a:rPr lang="ar-JO">
                <a:cs typeface="Arial"/>
              </a:rPr>
              <a:t>التزام المنظمة بتعظيم تأثيرها الإيجابي وتخفيض تأثيرها السلبي على المجتمع. أن عمل الشركة الذي يمثل جانباً من المسؤولية الاجتماعية، يشير إلى وجود حاجة للأخلاق رغم وجود القانون حيث يعتبر القانون الحد الأدنى للمعايير الأخلاقية، فالقانون هو السطح ولا يكفي فقط كأساس للأخلاق المشتركة وعليه فإن القانون هو الحد الأدنى للمعايير الأخلاقية .</a:t>
            </a:r>
            <a:endParaRPr lang="en-US">
              <a:cs typeface="Arial"/>
            </a:endParaRPr>
          </a:p>
        </p:txBody>
      </p:sp>
    </p:spTree>
    <p:extLst>
      <p:ext uri="{BB962C8B-B14F-4D97-AF65-F5344CB8AC3E}">
        <p14:creationId xmlns:p14="http://schemas.microsoft.com/office/powerpoint/2010/main" val="12179710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54EDF013-4267-4264-AB27-CB8185698A29}"/>
              </a:ext>
            </a:extLst>
          </p:cNvPr>
          <p:cNvSpPr txBox="1"/>
          <p:nvPr/>
        </p:nvSpPr>
        <p:spPr>
          <a:xfrm>
            <a:off x="483327" y="635235"/>
            <a:ext cx="9575074"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r" rtl="1"/>
            <a:r>
              <a:rPr lang="ar-JO" sz="2800" b="1">
                <a:solidFill>
                  <a:schemeClr val="tx1"/>
                </a:solidFill>
              </a:rPr>
              <a:t>الشكل التالي يوضح التداخل بين القانون والمسؤولية الاجتماعية وأخلاقيات الإدارة </a:t>
            </a:r>
            <a:endParaRPr lang="en-US" sz="2800" b="1">
              <a:solidFill>
                <a:schemeClr val="tx1"/>
              </a:solidFill>
            </a:endParaRPr>
          </a:p>
        </p:txBody>
      </p:sp>
      <p:pic>
        <p:nvPicPr>
          <p:cNvPr id="5" name="Picture 4">
            <a:extLst>
              <a:ext uri="{FF2B5EF4-FFF2-40B4-BE49-F238E27FC236}">
                <a16:creationId xmlns:a16="http://schemas.microsoft.com/office/drawing/2014/main" id="{4246A83E-7BFF-40C1-85F3-84CF87FAF94C}"/>
              </a:ext>
            </a:extLst>
          </p:cNvPr>
          <p:cNvPicPr>
            <a:picLocks noChangeAspect="1"/>
          </p:cNvPicPr>
          <p:nvPr/>
        </p:nvPicPr>
        <p:blipFill>
          <a:blip r:embed="rId3"/>
          <a:stretch>
            <a:fillRect/>
          </a:stretch>
        </p:blipFill>
        <p:spPr>
          <a:xfrm>
            <a:off x="1185862" y="1528762"/>
            <a:ext cx="8162925" cy="4600575"/>
          </a:xfrm>
          <a:prstGeom prst="rect">
            <a:avLst/>
          </a:prstGeom>
        </p:spPr>
      </p:pic>
      <p:sp>
        <p:nvSpPr>
          <p:cNvPr id="8" name="TextBox 7">
            <a:extLst>
              <a:ext uri="{FF2B5EF4-FFF2-40B4-BE49-F238E27FC236}">
                <a16:creationId xmlns:a16="http://schemas.microsoft.com/office/drawing/2014/main" id="{5AC7CBED-CC95-446D-AEFE-3A5DD3A20148}"/>
              </a:ext>
            </a:extLst>
          </p:cNvPr>
          <p:cNvSpPr txBox="1"/>
          <p:nvPr/>
        </p:nvSpPr>
        <p:spPr>
          <a:xfrm>
            <a:off x="5206908" y="2590800"/>
            <a:ext cx="1089388" cy="646331"/>
          </a:xfrm>
          <a:prstGeom prst="rect">
            <a:avLst/>
          </a:prstGeom>
          <a:noFill/>
        </p:spPr>
        <p:txBody>
          <a:bodyPr wrap="square" rtlCol="0">
            <a:spAutoFit/>
          </a:bodyPr>
          <a:lstStyle/>
          <a:p>
            <a:r>
              <a:rPr lang="ar-EG"/>
              <a:t>أ</a:t>
            </a:r>
            <a:r>
              <a:rPr lang="ar-JO"/>
              <a:t>خلاقيات ال</a:t>
            </a:r>
            <a:r>
              <a:rPr lang="ar-EG"/>
              <a:t>إ</a:t>
            </a:r>
            <a:r>
              <a:rPr lang="ar-JO"/>
              <a:t>دارة</a:t>
            </a:r>
            <a:endParaRPr lang="en-US"/>
          </a:p>
        </p:txBody>
      </p:sp>
      <p:sp>
        <p:nvSpPr>
          <p:cNvPr id="9" name="TextBox 8">
            <a:extLst>
              <a:ext uri="{FF2B5EF4-FFF2-40B4-BE49-F238E27FC236}">
                <a16:creationId xmlns:a16="http://schemas.microsoft.com/office/drawing/2014/main" id="{F6C90D69-0DB1-4DEC-9BF2-E5EABD698E06}"/>
              </a:ext>
            </a:extLst>
          </p:cNvPr>
          <p:cNvSpPr txBox="1"/>
          <p:nvPr/>
        </p:nvSpPr>
        <p:spPr>
          <a:xfrm>
            <a:off x="5125268" y="3505200"/>
            <a:ext cx="1314450" cy="646331"/>
          </a:xfrm>
          <a:prstGeom prst="rect">
            <a:avLst/>
          </a:prstGeom>
          <a:noFill/>
        </p:spPr>
        <p:txBody>
          <a:bodyPr wrap="square" rtlCol="0">
            <a:spAutoFit/>
          </a:bodyPr>
          <a:lstStyle/>
          <a:p>
            <a:r>
              <a:rPr lang="ar-JO"/>
              <a:t>المسؤولية الاجتماعية</a:t>
            </a:r>
            <a:endParaRPr lang="en-US"/>
          </a:p>
        </p:txBody>
      </p:sp>
      <p:sp>
        <p:nvSpPr>
          <p:cNvPr id="10" name="TextBox 9">
            <a:extLst>
              <a:ext uri="{FF2B5EF4-FFF2-40B4-BE49-F238E27FC236}">
                <a16:creationId xmlns:a16="http://schemas.microsoft.com/office/drawing/2014/main" id="{C5D308DB-C02F-412E-9938-043FF2CF1572}"/>
              </a:ext>
            </a:extLst>
          </p:cNvPr>
          <p:cNvSpPr txBox="1"/>
          <p:nvPr/>
        </p:nvSpPr>
        <p:spPr>
          <a:xfrm>
            <a:off x="4981575" y="4724400"/>
            <a:ext cx="2009775" cy="369332"/>
          </a:xfrm>
          <a:prstGeom prst="rect">
            <a:avLst/>
          </a:prstGeom>
          <a:noFill/>
        </p:spPr>
        <p:txBody>
          <a:bodyPr wrap="square" rtlCol="0">
            <a:spAutoFit/>
          </a:bodyPr>
          <a:lstStyle/>
          <a:p>
            <a:r>
              <a:rPr lang="ar-JO"/>
              <a:t>الامتثال للقوانين</a:t>
            </a:r>
            <a:endParaRPr lang="en-US"/>
          </a:p>
        </p:txBody>
      </p:sp>
      <p:sp>
        <p:nvSpPr>
          <p:cNvPr id="11" name="TextBox 10">
            <a:extLst>
              <a:ext uri="{FF2B5EF4-FFF2-40B4-BE49-F238E27FC236}">
                <a16:creationId xmlns:a16="http://schemas.microsoft.com/office/drawing/2014/main" id="{EB5684BD-8BA6-4A68-B3BC-B4B920049456}"/>
              </a:ext>
            </a:extLst>
          </p:cNvPr>
          <p:cNvSpPr txBox="1"/>
          <p:nvPr/>
        </p:nvSpPr>
        <p:spPr>
          <a:xfrm>
            <a:off x="3381375" y="1828800"/>
            <a:ext cx="1209675" cy="1046440"/>
          </a:xfrm>
          <a:prstGeom prst="rect">
            <a:avLst/>
          </a:prstGeom>
          <a:noFill/>
        </p:spPr>
        <p:txBody>
          <a:bodyPr wrap="square" rtlCol="0">
            <a:spAutoFit/>
          </a:bodyPr>
          <a:lstStyle/>
          <a:p>
            <a:pPr algn="just" rtl="1"/>
            <a:r>
              <a:rPr lang="ar-JO" sz="1400" b="1"/>
              <a:t>المبادرة الأخلاقية</a:t>
            </a:r>
            <a:endParaRPr lang="ar-JO" sz="1200" b="1"/>
          </a:p>
          <a:p>
            <a:pPr algn="just" rtl="1"/>
            <a:r>
              <a:rPr lang="ar-JO" sz="1200"/>
              <a:t>إيقاف مشروع مربح للشركة يمكن ان ين</a:t>
            </a:r>
            <a:r>
              <a:rPr lang="ar-EG" sz="1200"/>
              <a:t>تهك </a:t>
            </a:r>
            <a:r>
              <a:rPr lang="ar-JO" sz="1200"/>
              <a:t> خصوصية الحياة الشخصية</a:t>
            </a:r>
            <a:endParaRPr lang="en-US" sz="1200"/>
          </a:p>
        </p:txBody>
      </p:sp>
      <p:sp>
        <p:nvSpPr>
          <p:cNvPr id="12" name="TextBox 11">
            <a:extLst>
              <a:ext uri="{FF2B5EF4-FFF2-40B4-BE49-F238E27FC236}">
                <a16:creationId xmlns:a16="http://schemas.microsoft.com/office/drawing/2014/main" id="{C453F35D-8846-4AC0-926D-698EA7F22A11}"/>
              </a:ext>
            </a:extLst>
          </p:cNvPr>
          <p:cNvSpPr txBox="1"/>
          <p:nvPr/>
        </p:nvSpPr>
        <p:spPr>
          <a:xfrm>
            <a:off x="3381375" y="3114020"/>
            <a:ext cx="1133475" cy="1384995"/>
          </a:xfrm>
          <a:prstGeom prst="rect">
            <a:avLst/>
          </a:prstGeom>
          <a:noFill/>
        </p:spPr>
        <p:txBody>
          <a:bodyPr wrap="square" rtlCol="0">
            <a:spAutoFit/>
          </a:bodyPr>
          <a:lstStyle/>
          <a:p>
            <a:pPr algn="just" rtl="1"/>
            <a:r>
              <a:rPr lang="ar-JO" sz="1200" b="1"/>
              <a:t>المبادرة الاجتماعية </a:t>
            </a:r>
            <a:r>
              <a:rPr lang="ar-JO" sz="1200"/>
              <a:t>تشغيل المعوقين إعطاء المتعاملين مع الشركة حق معرفة المخاطر المحتملة الناجمة عن ذلك</a:t>
            </a:r>
            <a:endParaRPr lang="en-US" sz="1200"/>
          </a:p>
        </p:txBody>
      </p:sp>
      <p:sp>
        <p:nvSpPr>
          <p:cNvPr id="13" name="TextBox 12">
            <a:extLst>
              <a:ext uri="{FF2B5EF4-FFF2-40B4-BE49-F238E27FC236}">
                <a16:creationId xmlns:a16="http://schemas.microsoft.com/office/drawing/2014/main" id="{4C2B9FEE-CA94-41DC-BE06-0DB860B57081}"/>
              </a:ext>
            </a:extLst>
          </p:cNvPr>
          <p:cNvSpPr txBox="1"/>
          <p:nvPr/>
        </p:nvSpPr>
        <p:spPr>
          <a:xfrm>
            <a:off x="3381375" y="4724400"/>
            <a:ext cx="1209675" cy="1077218"/>
          </a:xfrm>
          <a:prstGeom prst="rect">
            <a:avLst/>
          </a:prstGeom>
          <a:noFill/>
        </p:spPr>
        <p:txBody>
          <a:bodyPr wrap="square" rtlCol="0">
            <a:spAutoFit/>
          </a:bodyPr>
          <a:lstStyle/>
          <a:p>
            <a:pPr algn="just" rtl="1"/>
            <a:r>
              <a:rPr lang="ar-JO" sz="1600"/>
              <a:t>الرشوة أسلوب مرفوض ومعاقب عليه في الشركة</a:t>
            </a:r>
            <a:endParaRPr lang="en-US" sz="1600"/>
          </a:p>
        </p:txBody>
      </p:sp>
    </p:spTree>
    <p:extLst>
      <p:ext uri="{BB962C8B-B14F-4D97-AF65-F5344CB8AC3E}">
        <p14:creationId xmlns:p14="http://schemas.microsoft.com/office/powerpoint/2010/main" val="32000784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7F6EF51-EE0F-456E-BEB2-0FBBD3E5B211}"/>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393D50BF-F0E9-44C4-BAB0-43CE139E0AF3}"/>
              </a:ext>
            </a:extLst>
          </p:cNvPr>
          <p:cNvSpPr txBox="1"/>
          <p:nvPr/>
        </p:nvSpPr>
        <p:spPr>
          <a:xfrm>
            <a:off x="222069" y="1332637"/>
            <a:ext cx="8125097" cy="2800767"/>
          </a:xfrm>
          <a:prstGeom prst="rect">
            <a:avLst/>
          </a:prstGeom>
          <a:noFill/>
        </p:spPr>
        <p:txBody>
          <a:bodyPr wrap="square" lIns="91440" tIns="45720" rIns="91440" bIns="45720" anchor="t">
            <a:spAutoFit/>
          </a:bodyPr>
          <a:lstStyle/>
          <a:p>
            <a:pPr algn="just" rtl="1"/>
            <a:r>
              <a:rPr lang="ar-JO" sz="2800" b="1"/>
              <a:t>أخلاقيات التسويق ال</a:t>
            </a:r>
            <a:r>
              <a:rPr lang="ar-EG" sz="2800" b="1"/>
              <a:t>إ</a:t>
            </a:r>
            <a:r>
              <a:rPr lang="ar-JO" sz="2800" b="1"/>
              <a:t>لكتروني </a:t>
            </a:r>
          </a:p>
          <a:p>
            <a:pPr algn="just" rtl="1"/>
            <a:r>
              <a:rPr lang="ar-JO" sz="2800" b="1"/>
              <a:t>أولا</a:t>
            </a:r>
            <a:r>
              <a:rPr lang="ar-EG" sz="2800" b="1"/>
              <a:t>ً</a:t>
            </a:r>
            <a:r>
              <a:rPr lang="ar-JO" sz="2800" b="1"/>
              <a:t> : </a:t>
            </a:r>
            <a:r>
              <a:rPr lang="ar-EG" sz="2800" b="1"/>
              <a:t>أ</a:t>
            </a:r>
            <a:r>
              <a:rPr lang="ar-JO" sz="2800" b="1"/>
              <a:t>خلاقيات التسويق الإلكتروني من منظور المزيج التسويقي الإلكتروني:</a:t>
            </a:r>
            <a:endParaRPr lang="ar-EG" sz="2800" b="1"/>
          </a:p>
          <a:p>
            <a:pPr algn="r" rtl="1"/>
            <a:endParaRPr lang="ar-JO" sz="2000" b="1"/>
          </a:p>
          <a:p>
            <a:pPr algn="just" rtl="1"/>
            <a:r>
              <a:rPr lang="ar-JO">
                <a:cs typeface="Arial"/>
              </a:rPr>
              <a:t>يمثل المزيج التسويقي الركن الأساسي في التسويق بل هو التسويق في حد ذاته وعليه فإن انتهاج جوانب أخلاقية في مفردات عمل وتنفيذ عناصر المزيج التسويقي يعني بحد ذاته التسويق لذلك فإن النشاط الذي يمارس ويؤدي إلى خلق حالة من الشعور بالغش أو الخداع من قبل المستهلك</a:t>
            </a:r>
            <a:r>
              <a:rPr lang="ar-EG">
                <a:solidFill>
                  <a:srgbClr val="FF0000"/>
                </a:solidFill>
                <a:cs typeface="Arial"/>
              </a:rPr>
              <a:t> </a:t>
            </a:r>
            <a:r>
              <a:rPr lang="ar-JO">
                <a:solidFill>
                  <a:srgbClr val="FF0000"/>
                </a:solidFill>
                <a:cs typeface="Arial"/>
              </a:rPr>
              <a:t> </a:t>
            </a:r>
            <a:r>
              <a:rPr lang="ar-JO">
                <a:cs typeface="Arial"/>
              </a:rPr>
              <a:t>ستنعكس على مجمل أعمال المنظمة التسويقية وتبرز مشكلة أخلاقية تسويقية</a:t>
            </a:r>
            <a:r>
              <a:rPr lang="ar-EG">
                <a:cs typeface="Arial"/>
              </a:rPr>
              <a:t>.</a:t>
            </a:r>
            <a:endParaRPr lang="en-US">
              <a:cs typeface="Arial"/>
            </a:endParaRPr>
          </a:p>
        </p:txBody>
      </p:sp>
    </p:spTree>
    <p:extLst>
      <p:ext uri="{BB962C8B-B14F-4D97-AF65-F5344CB8AC3E}">
        <p14:creationId xmlns:p14="http://schemas.microsoft.com/office/powerpoint/2010/main" val="4114448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E18A515-B93C-488C-AB16-59C5B3EE74B3}"/>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EA7B57F1-BC37-4E27-B3DE-449C8CC6F4B3}"/>
              </a:ext>
            </a:extLst>
          </p:cNvPr>
          <p:cNvSpPr txBox="1"/>
          <p:nvPr/>
        </p:nvSpPr>
        <p:spPr>
          <a:xfrm>
            <a:off x="3009900" y="2600236"/>
            <a:ext cx="6172200" cy="120032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a:solidFill>
                  <a:schemeClr val="tx1"/>
                </a:solidFill>
              </a:rPr>
              <a:t>وبغض النظر إذا كان النشاط التسويقي المؤدى شرعي أو غير شرعي، فعندما تضع الشركة هدف لتحقيق الربح أو زيادة حصتها السوقية في المقدمة فإن ذلك يعني الضغط على المسوقين من اجل بيع منتجات غير صالحة للمستهلك و</a:t>
            </a:r>
            <a:r>
              <a:rPr lang="ar-EG">
                <a:solidFill>
                  <a:schemeClr val="tx1"/>
                </a:solidFill>
              </a:rPr>
              <a:t>ب</a:t>
            </a:r>
            <a:r>
              <a:rPr lang="ar-JO">
                <a:solidFill>
                  <a:schemeClr val="tx1"/>
                </a:solidFill>
              </a:rPr>
              <a:t>أي شكل كان يعتبر في حقيقته عملا</a:t>
            </a:r>
            <a:r>
              <a:rPr lang="ar-EG">
                <a:solidFill>
                  <a:schemeClr val="tx1"/>
                </a:solidFill>
              </a:rPr>
              <a:t>ً</a:t>
            </a:r>
            <a:r>
              <a:rPr lang="ar-JO">
                <a:solidFill>
                  <a:schemeClr val="tx1"/>
                </a:solidFill>
              </a:rPr>
              <a:t> تسويقيا</a:t>
            </a:r>
            <a:r>
              <a:rPr lang="ar-EG">
                <a:solidFill>
                  <a:schemeClr val="tx1"/>
                </a:solidFill>
              </a:rPr>
              <a:t>ً</a:t>
            </a:r>
            <a:r>
              <a:rPr lang="ar-JO">
                <a:solidFill>
                  <a:schemeClr val="tx1"/>
                </a:solidFill>
              </a:rPr>
              <a:t> غير أخلاقي.</a:t>
            </a:r>
            <a:endParaRPr lang="en-US">
              <a:solidFill>
                <a:schemeClr val="tx1"/>
              </a:solidFill>
            </a:endParaRPr>
          </a:p>
        </p:txBody>
      </p:sp>
    </p:spTree>
    <p:extLst>
      <p:ext uri="{BB962C8B-B14F-4D97-AF65-F5344CB8AC3E}">
        <p14:creationId xmlns:p14="http://schemas.microsoft.com/office/powerpoint/2010/main" val="986347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4F6405D-7B8C-4788-BE54-4441432D9212}"/>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D907C419-6C9D-4F88-8FAE-E46347C19AAB}"/>
              </a:ext>
            </a:extLst>
          </p:cNvPr>
          <p:cNvSpPr txBox="1"/>
          <p:nvPr/>
        </p:nvSpPr>
        <p:spPr>
          <a:xfrm>
            <a:off x="1293223" y="3648760"/>
            <a:ext cx="8699863" cy="52322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r" rtl="1"/>
            <a:r>
              <a:rPr lang="ar-JO" sz="2800" b="1"/>
              <a:t>توضيح </a:t>
            </a:r>
            <a:r>
              <a:rPr lang="ar-EG" sz="2800" b="1"/>
              <a:t>أ</a:t>
            </a:r>
            <a:r>
              <a:rPr lang="ar-JO" sz="2800" b="1"/>
              <a:t>خلاقيات التسويق الإلكتروني في كل عنصر من المزيج التسويقي</a:t>
            </a:r>
            <a:endParaRPr lang="en-US" sz="2800" b="1"/>
          </a:p>
        </p:txBody>
      </p:sp>
    </p:spTree>
    <p:extLst>
      <p:ext uri="{BB962C8B-B14F-4D97-AF65-F5344CB8AC3E}">
        <p14:creationId xmlns:p14="http://schemas.microsoft.com/office/powerpoint/2010/main" val="32813748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41A2A9-01A6-4E07-9E02-846C09C86E81}"/>
              </a:ext>
            </a:extLst>
          </p:cNvPr>
          <p:cNvPicPr>
            <a:picLocks noChangeAspect="1"/>
          </p:cNvPicPr>
          <p:nvPr/>
        </p:nvPicPr>
        <p:blipFill>
          <a:blip r:embed="rId3"/>
          <a:stretch>
            <a:fillRect/>
          </a:stretch>
        </p:blipFill>
        <p:spPr>
          <a:xfrm>
            <a:off x="419100" y="1516441"/>
            <a:ext cx="4248150" cy="4398584"/>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92155487-1E4E-46AE-8FA3-68CD54CE7E79}"/>
              </a:ext>
            </a:extLst>
          </p:cNvPr>
          <p:cNvSpPr txBox="1"/>
          <p:nvPr/>
        </p:nvSpPr>
        <p:spPr>
          <a:xfrm>
            <a:off x="5114925" y="2106990"/>
            <a:ext cx="6096000" cy="2862322"/>
          </a:xfrm>
          <a:prstGeom prst="rect">
            <a:avLst/>
          </a:prstGeom>
          <a:noFill/>
        </p:spPr>
        <p:txBody>
          <a:bodyPr wrap="square" lIns="91440" tIns="45720" rIns="91440" bIns="45720" anchor="t">
            <a:spAutoFit/>
          </a:bodyPr>
          <a:lstStyle/>
          <a:p>
            <a:pPr algn="just" rtl="1"/>
            <a:r>
              <a:rPr lang="ar-JO" b="1">
                <a:cs typeface="Arial"/>
              </a:rPr>
              <a:t>أ : المنتج </a:t>
            </a:r>
            <a:r>
              <a:rPr lang="ar-JO">
                <a:cs typeface="Arial"/>
              </a:rPr>
              <a:t>عند النظر إلى التسويق من خلال منظور شامل تتضح أن هناك مسؤولية تقع على عاتق رجال التسويق فقد تطورت العديد من القوانين والتشريعات</a:t>
            </a:r>
            <a:r>
              <a:rPr lang="ar-EG">
                <a:cs typeface="Arial"/>
              </a:rPr>
              <a:t> </a:t>
            </a:r>
            <a:r>
              <a:rPr lang="ar-JO">
                <a:cs typeface="Arial"/>
              </a:rPr>
              <a:t> </a:t>
            </a:r>
            <a:r>
              <a:rPr lang="ar-EG">
                <a:cs typeface="Arial"/>
              </a:rPr>
              <a:t>ل</a:t>
            </a:r>
            <a:r>
              <a:rPr lang="ar-JO">
                <a:cs typeface="Arial"/>
              </a:rPr>
              <a:t>محاسبة</a:t>
            </a:r>
            <a:r>
              <a:rPr lang="ar-JO">
                <a:solidFill>
                  <a:srgbClr val="FF0000"/>
                </a:solidFill>
                <a:cs typeface="Arial"/>
              </a:rPr>
              <a:t> </a:t>
            </a:r>
            <a:r>
              <a:rPr lang="ar-JO">
                <a:cs typeface="Arial"/>
              </a:rPr>
              <a:t>رجال التسويق عن كل من العميل والمنافسين ويوضح هذا الجزء الأخلاقيات المتعلقة بالمنتج:</a:t>
            </a:r>
          </a:p>
          <a:p>
            <a:pPr algn="just" rtl="1"/>
            <a:endParaRPr lang="ar-JO"/>
          </a:p>
          <a:p>
            <a:pPr algn="just" rtl="1"/>
            <a:r>
              <a:rPr lang="ar-JO">
                <a:cs typeface="Arial"/>
              </a:rPr>
              <a:t> - حق الأمان هناك العديد من التوقعات من جانب المستهلكين عند ش</a:t>
            </a:r>
            <a:r>
              <a:rPr lang="ar-EG">
                <a:cs typeface="Arial"/>
              </a:rPr>
              <a:t>راء </a:t>
            </a:r>
            <a:r>
              <a:rPr lang="ar-JO">
                <a:cs typeface="Arial"/>
              </a:rPr>
              <a:t> المنتج ومنها الرغبة أن يعمل المنتج على نحو ملائم طوال اكبر فترة ممكنة ومن أهم هذه التوقعات هو أمان المنتج، وعلى الرغم من توفر الرغبة لدى كثير من الأفراد لتحمل بعض المخاطر المحسوبة إلا أن الغالبية لا ترغب في تحمل مخاطر غير ضرورية وذلك عند استخدام المنتج</a:t>
            </a:r>
            <a:r>
              <a:rPr lang="ar-EG">
                <a:cs typeface="Arial"/>
              </a:rPr>
              <a:t>.</a:t>
            </a:r>
            <a:endParaRPr lang="en-US">
              <a:cs typeface="Arial"/>
            </a:endParaRPr>
          </a:p>
        </p:txBody>
      </p:sp>
    </p:spTree>
    <p:extLst>
      <p:ext uri="{BB962C8B-B14F-4D97-AF65-F5344CB8AC3E}">
        <p14:creationId xmlns:p14="http://schemas.microsoft.com/office/powerpoint/2010/main" val="172063198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3390140-878F-420D-88E2-3CFEF68B1FBD}"/>
              </a:ext>
            </a:extLst>
          </p:cNvPr>
          <p:cNvPicPr>
            <a:picLocks noChangeAspect="1"/>
          </p:cNvPicPr>
          <p:nvPr/>
        </p:nvPicPr>
        <p:blipFill>
          <a:blip r:embed="rId3"/>
          <a:stretch>
            <a:fillRect/>
          </a:stretch>
        </p:blipFill>
        <p:spPr>
          <a:xfrm>
            <a:off x="0" y="1"/>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519" y="37349"/>
            <a:ext cx="2305141" cy="884212"/>
          </a:xfrm>
          <a:prstGeom prst="rect">
            <a:avLst/>
          </a:prstGeom>
        </p:spPr>
      </p:pic>
      <p:sp>
        <p:nvSpPr>
          <p:cNvPr id="7" name="TextBox 6">
            <a:extLst>
              <a:ext uri="{FF2B5EF4-FFF2-40B4-BE49-F238E27FC236}">
                <a16:creationId xmlns:a16="http://schemas.microsoft.com/office/drawing/2014/main" id="{F0ED4CF5-4F4A-472A-A1E4-60F90DBD87E5}"/>
              </a:ext>
            </a:extLst>
          </p:cNvPr>
          <p:cNvSpPr txBox="1"/>
          <p:nvPr/>
        </p:nvSpPr>
        <p:spPr>
          <a:xfrm>
            <a:off x="7536044" y="3242786"/>
            <a:ext cx="4363856" cy="203132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t>- توفير المعلومات</a:t>
            </a:r>
            <a:r>
              <a:rPr lang="en-US"/>
              <a:t> </a:t>
            </a:r>
            <a:r>
              <a:rPr lang="ar-JO"/>
              <a:t>وقد يركز البعض انه لا يجب تضليل المستهلك عن طريق المعلومات المضللة والإعلانات الخادعة، إن المستهلك لدي</a:t>
            </a:r>
            <a:r>
              <a:rPr lang="ar-EG"/>
              <a:t>ه</a:t>
            </a:r>
            <a:r>
              <a:rPr lang="ar-JO"/>
              <a:t> الحق في أن يحصل على المعلومات الكاملة التي تمكنه من اتخاذ القرار المناسب فنجد أن ذلك الحق منصوص علي</a:t>
            </a:r>
            <a:r>
              <a:rPr lang="ar-EG"/>
              <a:t>ه</a:t>
            </a:r>
            <a:r>
              <a:rPr lang="ar-JO"/>
              <a:t> في القوانين ومنها المكونات الطبيعية للمنتج</a:t>
            </a:r>
            <a:r>
              <a:rPr lang="ar-EG"/>
              <a:t>، </a:t>
            </a:r>
            <a:r>
              <a:rPr lang="ar-JO"/>
              <a:t>بلد المنشأ</a:t>
            </a:r>
            <a:r>
              <a:rPr lang="ar-EG"/>
              <a:t>، </a:t>
            </a:r>
            <a:r>
              <a:rPr lang="ar-JO"/>
              <a:t> مستوى الجودة، هذه المتطلبات تتضمن أيضا المعلومات عن التصميم والتغليف</a:t>
            </a:r>
            <a:r>
              <a:rPr lang="ar-EG"/>
              <a:t>.</a:t>
            </a:r>
            <a:endParaRPr lang="en-US"/>
          </a:p>
        </p:txBody>
      </p:sp>
    </p:spTree>
    <p:extLst>
      <p:ext uri="{BB962C8B-B14F-4D97-AF65-F5344CB8AC3E}">
        <p14:creationId xmlns:p14="http://schemas.microsoft.com/office/powerpoint/2010/main" val="385163881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D1F371D-24A6-4D3E-B998-4141F120AA45}"/>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B275052E-2E23-47E0-ABE9-B2DFFE34AD09}"/>
              </a:ext>
            </a:extLst>
          </p:cNvPr>
          <p:cNvSpPr txBox="1"/>
          <p:nvPr/>
        </p:nvSpPr>
        <p:spPr>
          <a:xfrm>
            <a:off x="6648449" y="2548147"/>
            <a:ext cx="4352925" cy="2308324"/>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rtl="1"/>
            <a:r>
              <a:rPr lang="ar-JO" b="1"/>
              <a:t>ب : أخلاق التسعير</a:t>
            </a:r>
            <a:r>
              <a:rPr lang="en-US" b="1"/>
              <a:t> </a:t>
            </a:r>
            <a:r>
              <a:rPr lang="ar-JO"/>
              <a:t>وهناك عد</a:t>
            </a:r>
            <a:r>
              <a:rPr lang="ar-EG"/>
              <a:t>ة</a:t>
            </a:r>
            <a:r>
              <a:rPr lang="ar-JO"/>
              <a:t> أنواع من التسعير غير </a:t>
            </a:r>
            <a:r>
              <a:rPr lang="ar-EG"/>
              <a:t>ال</a:t>
            </a:r>
            <a:r>
              <a:rPr lang="ar-JO"/>
              <a:t>أخلاقي كمـا </a:t>
            </a:r>
            <a:r>
              <a:rPr lang="ar-EG"/>
              <a:t>ي</a:t>
            </a:r>
            <a:r>
              <a:rPr lang="ar-JO"/>
              <a:t>عـد غير قانوني وه</a:t>
            </a:r>
            <a:r>
              <a:rPr lang="ar-EG"/>
              <a:t>و</a:t>
            </a:r>
            <a:r>
              <a:rPr lang="ar-JO"/>
              <a:t> التسعير الوهمي</a:t>
            </a:r>
            <a:r>
              <a:rPr lang="en-US"/>
              <a:t> </a:t>
            </a:r>
            <a:r>
              <a:rPr lang="ar-JO"/>
              <a:t>والتسعير الجبري</a:t>
            </a:r>
            <a:r>
              <a:rPr lang="ar-EG"/>
              <a:t>.</a:t>
            </a:r>
            <a:endParaRPr lang="en-US"/>
          </a:p>
          <a:p>
            <a:pPr algn="just" rtl="1"/>
            <a:r>
              <a:rPr lang="ar-JO">
                <a:cs typeface="Arial"/>
              </a:rPr>
              <a:t> - التسعير الوهمي:</a:t>
            </a:r>
            <a:r>
              <a:rPr lang="ar-EG">
                <a:cs typeface="Arial"/>
              </a:rPr>
              <a:t> ه</a:t>
            </a:r>
            <a:r>
              <a:rPr lang="ar-JO">
                <a:cs typeface="Arial"/>
              </a:rPr>
              <a:t>ي الأسعار المنخفضة التي تدفع </a:t>
            </a:r>
            <a:r>
              <a:rPr lang="ar-JO">
                <a:solidFill>
                  <a:srgbClr val="FF0000"/>
                </a:solidFill>
                <a:cs typeface="Arial"/>
              </a:rPr>
              <a:t> </a:t>
            </a:r>
            <a:r>
              <a:rPr lang="ar-JO">
                <a:solidFill>
                  <a:schemeClr val="tx1"/>
                </a:solidFill>
                <a:cs typeface="Arial"/>
              </a:rPr>
              <a:t>إلى تحميل المستهلك</a:t>
            </a:r>
            <a:r>
              <a:rPr lang="ar-JO">
                <a:solidFill>
                  <a:srgbClr val="FF0000"/>
                </a:solidFill>
                <a:cs typeface="Arial"/>
              </a:rPr>
              <a:t> </a:t>
            </a:r>
            <a:r>
              <a:rPr lang="ar-JO">
                <a:cs typeface="Arial"/>
              </a:rPr>
              <a:t>بأنواع أخرى من السلع قد لا يرغب المستهلك في شرائها، ويعد ذلك غير قانوني، أو إيهام المستهلك انه حصل على خصم وفى الحقيقة هو لم يحصل على إيه خصومات</a:t>
            </a:r>
            <a:r>
              <a:rPr lang="ar-EG">
                <a:cs typeface="Arial"/>
              </a:rPr>
              <a:t>.</a:t>
            </a:r>
            <a:endParaRPr lang="en-US">
              <a:cs typeface="Arial"/>
            </a:endParaRPr>
          </a:p>
        </p:txBody>
      </p:sp>
    </p:spTree>
    <p:extLst>
      <p:ext uri="{BB962C8B-B14F-4D97-AF65-F5344CB8AC3E}">
        <p14:creationId xmlns:p14="http://schemas.microsoft.com/office/powerpoint/2010/main" val="37358566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E08D74B-E5F5-404A-AA75-BD5AE5B1FE30}"/>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35A73A5E-6472-4DFB-BF34-228CEBA49F26}"/>
              </a:ext>
            </a:extLst>
          </p:cNvPr>
          <p:cNvSpPr txBox="1"/>
          <p:nvPr/>
        </p:nvSpPr>
        <p:spPr>
          <a:xfrm>
            <a:off x="250734" y="2034659"/>
            <a:ext cx="6172200" cy="1200329"/>
          </a:xfrm>
          <a:prstGeom prst="rect">
            <a:avLst/>
          </a:prstGeom>
          <a:noFill/>
        </p:spPr>
        <p:txBody>
          <a:bodyPr wrap="square">
            <a:spAutoFit/>
          </a:bodyPr>
          <a:lstStyle/>
          <a:p>
            <a:pPr algn="just" rtl="1"/>
            <a:r>
              <a:rPr lang="ar-EG"/>
              <a:t>- </a:t>
            </a:r>
            <a:r>
              <a:rPr lang="ar-JO"/>
              <a:t>التسعير الجبري</a:t>
            </a:r>
            <a:r>
              <a:rPr lang="ar-EG"/>
              <a:t> : </a:t>
            </a:r>
            <a:r>
              <a:rPr lang="ar-JO"/>
              <a:t>يستخدم التسعير الجبري لمنع المنافسين من الدخول في الأسواق، وذلك عن طريق تقديم المنتجات بأسعار منخفض</a:t>
            </a:r>
            <a:r>
              <a:rPr lang="ar-EG"/>
              <a:t>ة</a:t>
            </a:r>
            <a:r>
              <a:rPr lang="ar-JO"/>
              <a:t> جدا قد تقل عن سعر التكلفة الأمر الذي يدفع المنافسين إلى التعثر وعند خروجهم تتجه المنشاة إلى رفع الأسعار</a:t>
            </a:r>
            <a:r>
              <a:rPr lang="ar-EG"/>
              <a:t>.</a:t>
            </a:r>
            <a:endParaRPr lang="en-US"/>
          </a:p>
        </p:txBody>
      </p:sp>
    </p:spTree>
    <p:extLst>
      <p:ext uri="{BB962C8B-B14F-4D97-AF65-F5344CB8AC3E}">
        <p14:creationId xmlns:p14="http://schemas.microsoft.com/office/powerpoint/2010/main" val="267302198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785987-D20A-485B-90ED-C3019FC00B5F}"/>
              </a:ext>
            </a:extLst>
          </p:cNvPr>
          <p:cNvPicPr>
            <a:picLocks noChangeAspect="1"/>
          </p:cNvPicPr>
          <p:nvPr/>
        </p:nvPicPr>
        <p:blipFill>
          <a:blip r:embed="rId3"/>
          <a:stretch>
            <a:fillRect/>
          </a:stretch>
        </p:blipFill>
        <p:spPr>
          <a:xfrm>
            <a:off x="0" y="1"/>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FA379926-51AD-4731-8A70-5F59F6E94256}"/>
              </a:ext>
            </a:extLst>
          </p:cNvPr>
          <p:cNvSpPr txBox="1"/>
          <p:nvPr/>
        </p:nvSpPr>
        <p:spPr>
          <a:xfrm>
            <a:off x="914400" y="2764974"/>
            <a:ext cx="6934200" cy="3416320"/>
          </a:xfrm>
          <a:prstGeom prst="rect">
            <a:avLst/>
          </a:prstGeom>
          <a:noFill/>
        </p:spPr>
        <p:txBody>
          <a:bodyPr wrap="square">
            <a:spAutoFit/>
          </a:bodyPr>
          <a:lstStyle/>
          <a:p>
            <a:pPr algn="just" rtl="1">
              <a:lnSpc>
                <a:spcPct val="150000"/>
              </a:lnSpc>
            </a:pPr>
            <a:r>
              <a:rPr lang="ar-JO" b="1"/>
              <a:t>ج : أخلاقيات التوزيع</a:t>
            </a:r>
          </a:p>
          <a:p>
            <a:pPr algn="just" rtl="1">
              <a:lnSpc>
                <a:spcPct val="150000"/>
              </a:lnSpc>
            </a:pPr>
            <a:r>
              <a:rPr lang="en-US" b="1"/>
              <a:t> </a:t>
            </a:r>
            <a:r>
              <a:rPr lang="ar-EG"/>
              <a:t>ا</a:t>
            </a:r>
            <a:r>
              <a:rPr lang="ar-JO"/>
              <a:t>ن شبكة الإنترنت تساعد على تخفيض القنوات التسويقية وتعمل على إيصال السلعة للمستهلك بالزمان والمكان المناسبين وتؤدي إلى تطبيق قاعدة من المنتج إلى المستهلك</a:t>
            </a:r>
            <a:r>
              <a:rPr lang="en-US"/>
              <a:t> </a:t>
            </a:r>
            <a:r>
              <a:rPr lang="ar-JO"/>
              <a:t> مباشرة</a:t>
            </a:r>
            <a:r>
              <a:rPr lang="ar-EG"/>
              <a:t>.</a:t>
            </a:r>
            <a:endParaRPr lang="ar-JO"/>
          </a:p>
          <a:p>
            <a:pPr algn="just" rtl="1">
              <a:lnSpc>
                <a:spcPct val="150000"/>
              </a:lnSpc>
            </a:pPr>
            <a:r>
              <a:rPr lang="ar-EG"/>
              <a:t>ا</a:t>
            </a:r>
            <a:r>
              <a:rPr lang="ar-JO"/>
              <a:t>ن اختصار قنوات التوزيع كان من ش</a:t>
            </a:r>
            <a:r>
              <a:rPr lang="ar-EG"/>
              <a:t>أ</a:t>
            </a:r>
            <a:r>
              <a:rPr lang="ar-JO"/>
              <a:t>نه الاستغناء عن الوسطاء، وقد أدى ذلك إلى تخفيض تكاليف الإنتاج والتوزيع، الأمر الذي ساهم بالرد على طلبات العملاء المستعجلة على مدار الساعة. ولكن قد يصدر بعض التصرفات غير </a:t>
            </a:r>
            <a:r>
              <a:rPr lang="ar-EG"/>
              <a:t>الأ</a:t>
            </a:r>
            <a:r>
              <a:rPr lang="ar-JO"/>
              <a:t>خلاقية مثل إيصال السلعة للمستهلك في توقيت غير التوقيت المتفق عليه او عدم تخفيض تكاليف التوزيع من إجمالي تكلفة السلعة بحيث يكون سعرها متقارب جدا إلى سعرها في السوق التقليدي</a:t>
            </a:r>
            <a:r>
              <a:rPr lang="ar-EG"/>
              <a:t>.</a:t>
            </a:r>
            <a:endParaRPr lang="en-US"/>
          </a:p>
        </p:txBody>
      </p:sp>
    </p:spTree>
    <p:extLst>
      <p:ext uri="{BB962C8B-B14F-4D97-AF65-F5344CB8AC3E}">
        <p14:creationId xmlns:p14="http://schemas.microsoft.com/office/powerpoint/2010/main" val="124721079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4CD3670-9259-4274-8396-1B752E9D3170}"/>
              </a:ext>
            </a:extLst>
          </p:cNvPr>
          <p:cNvPicPr>
            <a:picLocks noChangeAspect="1"/>
          </p:cNvPicPr>
          <p:nvPr/>
        </p:nvPicPr>
        <p:blipFill>
          <a:blip r:embed="rId3"/>
          <a:stretch>
            <a:fillRect/>
          </a:stretch>
        </p:blipFill>
        <p:spPr>
          <a:xfrm>
            <a:off x="0" y="45719"/>
            <a:ext cx="12192000" cy="6812281"/>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1A2020CF-52E8-4565-AC82-D7365B9C280B}"/>
              </a:ext>
            </a:extLst>
          </p:cNvPr>
          <p:cNvSpPr txBox="1"/>
          <p:nvPr/>
        </p:nvSpPr>
        <p:spPr>
          <a:xfrm>
            <a:off x="613954" y="1997839"/>
            <a:ext cx="6567896" cy="286232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b="1"/>
              <a:t>د : أخلاقيات الترويج</a:t>
            </a:r>
            <a:endParaRPr lang="ar-EG" b="1"/>
          </a:p>
          <a:p>
            <a:pPr algn="just" rtl="1"/>
            <a:endParaRPr lang="ar-JO" b="1"/>
          </a:p>
          <a:p>
            <a:pPr algn="just" rtl="1"/>
            <a:r>
              <a:rPr lang="ar-JO"/>
              <a:t>يعتبر النشاط الترويجي مجالا واسعا للعديد من الأفعال غير </a:t>
            </a:r>
            <a:r>
              <a:rPr lang="ar-EG"/>
              <a:t>ال</a:t>
            </a:r>
            <a:r>
              <a:rPr lang="ar-JO"/>
              <a:t>أخلاقية في الأداء التسويقي وبخاصة عندما تقدم إعلانات مضللة وغير واضحة والتي تظهر خصائص غير موجودة في المنتج وتحذف بعض المعلومات ذات العلاقة بالأخطار الجانبية في استخدام المنتج. وهناك صعوبة لتحديد الإعلان المضلل أو الخادع بالرغم من رفض الأفراد الادعاءات المضللة وتجريم ذلك قانونيا، حيث يتم استخدام بعض العبارات مثل صديق الأوزون القابل </a:t>
            </a:r>
            <a:r>
              <a:rPr lang="ar-EG"/>
              <a:t>لإع</a:t>
            </a:r>
            <a:r>
              <a:rPr lang="ar-JO"/>
              <a:t>ادة الاستخدام وذلك في الرسالة الإعلانية، حيث على الرغم من صدق هذه العبارات إلى أنها لا تضمن للمستهلك إن المنتج لا يحتوى على مواد مضرة</a:t>
            </a:r>
            <a:r>
              <a:rPr lang="ar-EG"/>
              <a:t>.</a:t>
            </a:r>
            <a:endParaRPr lang="ar-JO"/>
          </a:p>
          <a:p>
            <a:pPr algn="r" rtl="1"/>
            <a:endParaRPr lang="en-US"/>
          </a:p>
        </p:txBody>
      </p:sp>
    </p:spTree>
    <p:extLst>
      <p:ext uri="{BB962C8B-B14F-4D97-AF65-F5344CB8AC3E}">
        <p14:creationId xmlns:p14="http://schemas.microsoft.com/office/powerpoint/2010/main" val="324952465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5F0A0C5-FAD0-4968-81A6-16BFEB3327AA}"/>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E8632E27-1187-4803-98AE-B24388D1A60B}"/>
              </a:ext>
            </a:extLst>
          </p:cNvPr>
          <p:cNvSpPr txBox="1"/>
          <p:nvPr/>
        </p:nvSpPr>
        <p:spPr>
          <a:xfrm>
            <a:off x="847724" y="2006514"/>
            <a:ext cx="9261475" cy="3140732"/>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pPr algn="r" rtl="1">
              <a:lnSpc>
                <a:spcPct val="150000"/>
              </a:lnSpc>
            </a:pPr>
            <a:r>
              <a:rPr lang="ar-JO" sz="2800" b="1">
                <a:cs typeface="Arial"/>
              </a:rPr>
              <a:t>المعايير العامة لأخلاقيات التسويق الالكتروني </a:t>
            </a:r>
            <a:endParaRPr lang="ar-JO" sz="2400" b="1">
              <a:cs typeface="Arial"/>
            </a:endParaRPr>
          </a:p>
          <a:p>
            <a:pPr algn="r" rtl="1">
              <a:lnSpc>
                <a:spcPct val="150000"/>
              </a:lnSpc>
            </a:pPr>
            <a:r>
              <a:rPr lang="ar-JO" sz="2000" b="1">
                <a:cs typeface="Arial"/>
              </a:rPr>
              <a:t>حيث قامت</a:t>
            </a:r>
            <a:r>
              <a:rPr lang="ar-JO" sz="2800" b="1">
                <a:cs typeface="Arial"/>
              </a:rPr>
              <a:t> </a:t>
            </a:r>
          </a:p>
          <a:p>
            <a:pPr algn="r" rtl="1">
              <a:lnSpc>
                <a:spcPct val="150000"/>
              </a:lnSpc>
            </a:pPr>
            <a:r>
              <a:rPr lang="en-US" sz="2400" b="1"/>
              <a:t>American</a:t>
            </a:r>
            <a:r>
              <a:rPr lang="ar-JO" sz="2400" b="1">
                <a:cs typeface="Arial"/>
              </a:rPr>
              <a:t> </a:t>
            </a:r>
            <a:r>
              <a:rPr lang="en-US" sz="2400" b="1"/>
              <a:t>Marketing Association AMA     </a:t>
            </a:r>
            <a:endParaRPr lang="ar-JO" sz="2400" b="1">
              <a:cs typeface="Arial"/>
            </a:endParaRPr>
          </a:p>
          <a:p>
            <a:pPr algn="just" rtl="1">
              <a:lnSpc>
                <a:spcPct val="150000"/>
              </a:lnSpc>
            </a:pPr>
            <a:r>
              <a:rPr lang="ar-JO">
                <a:solidFill>
                  <a:schemeClr val="tx1"/>
                </a:solidFill>
                <a:cs typeface="Arial"/>
              </a:rPr>
              <a:t>بوضع معايير محددة وواضحة </a:t>
            </a:r>
            <a:r>
              <a:rPr lang="ar-JO">
                <a:cs typeface="Arial"/>
              </a:rPr>
              <a:t>حسب المفاهيم والقيم الاجتماعية السائدة في المجتمعات والمنظمات التي تطبقها ثم تقوم بتقييم اعمالهم والحكم عليها وذلك يؤدي </a:t>
            </a:r>
            <a:r>
              <a:rPr lang="ar-EG">
                <a:cs typeface="Arial"/>
              </a:rPr>
              <a:t>إلى</a:t>
            </a:r>
            <a:r>
              <a:rPr lang="ar-JO">
                <a:cs typeface="Arial"/>
              </a:rPr>
              <a:t> خدمة المشاريع التي تقدم خدمات التسويق وتسهيل اجراءات الصفقات بكفاءة وفعالية حيث تشكل هذه المعايير مسئولية تحتم على الشركا</a:t>
            </a:r>
            <a:r>
              <a:rPr lang="ar-JO">
                <a:solidFill>
                  <a:schemeClr val="tx1"/>
                </a:solidFill>
                <a:cs typeface="Arial"/>
              </a:rPr>
              <a:t>ت والزبائن والموظفين والمستثمرين القيام بها </a:t>
            </a:r>
            <a:endParaRPr lang="en-US">
              <a:solidFill>
                <a:schemeClr val="tx1"/>
              </a:solidFill>
              <a:cs typeface="Arial"/>
            </a:endParaRPr>
          </a:p>
        </p:txBody>
      </p:sp>
    </p:spTree>
    <p:extLst>
      <p:ext uri="{BB962C8B-B14F-4D97-AF65-F5344CB8AC3E}">
        <p14:creationId xmlns:p14="http://schemas.microsoft.com/office/powerpoint/2010/main" val="191557337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8F1AE05-0094-4F1F-B7F8-8A256817982E}"/>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A2FB91DC-C925-490A-ACF7-BDAECD1DAE0F}"/>
              </a:ext>
            </a:extLst>
          </p:cNvPr>
          <p:cNvSpPr txBox="1"/>
          <p:nvPr/>
        </p:nvSpPr>
        <p:spPr>
          <a:xfrm>
            <a:off x="4914900" y="1217681"/>
            <a:ext cx="6172200" cy="383181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r" rtl="1"/>
            <a:r>
              <a:rPr lang="ar-JO" b="1"/>
              <a:t>حيث يجب على القائمين على عملية التسويق :</a:t>
            </a:r>
            <a:endParaRPr lang="en-US" b="1"/>
          </a:p>
          <a:p>
            <a:pPr algn="just" rtl="1"/>
            <a:endParaRPr lang="ar-JO" b="1"/>
          </a:p>
          <a:p>
            <a:pPr marL="342900" indent="-342900" algn="just" rtl="1">
              <a:lnSpc>
                <a:spcPct val="150000"/>
              </a:lnSpc>
              <a:buFont typeface="+mj-lt"/>
              <a:buAutoNum type="arabicPeriod"/>
            </a:pPr>
            <a:r>
              <a:rPr lang="ar-JO"/>
              <a:t> ان لا يسببوا الاذى للأخرين </a:t>
            </a:r>
            <a:r>
              <a:rPr lang="en-US"/>
              <a:t> : </a:t>
            </a:r>
            <a:r>
              <a:rPr lang="ar-JO"/>
              <a:t>أي ان عليهم الالتزام بكل</a:t>
            </a:r>
            <a:r>
              <a:rPr lang="en-US"/>
              <a:t> </a:t>
            </a:r>
            <a:r>
              <a:rPr lang="ar-JO"/>
              <a:t>القوانين والتعليمات والمعايير الموضوعة. </a:t>
            </a:r>
            <a:endParaRPr lang="en-US"/>
          </a:p>
          <a:p>
            <a:pPr marL="342900" indent="-342900" algn="just" rtl="1">
              <a:lnSpc>
                <a:spcPct val="150000"/>
              </a:lnSpc>
              <a:buFont typeface="+mj-lt"/>
              <a:buAutoNum type="arabicPeriod"/>
            </a:pPr>
            <a:r>
              <a:rPr lang="ar-JO"/>
              <a:t>بناء الثقة في نظام التسويق بمعنى ان تتطابق المنتجات مع حملات الترويج التي يقومون بها وان تكون الاتصالات حول السلعة أو الخدمة صحيحة وليست مخادعة او مضللة</a:t>
            </a:r>
            <a:r>
              <a:rPr lang="ar-EG"/>
              <a:t>.</a:t>
            </a:r>
            <a:endParaRPr lang="en-US"/>
          </a:p>
          <a:p>
            <a:pPr algn="just" rtl="1">
              <a:lnSpc>
                <a:spcPct val="150000"/>
              </a:lnSpc>
            </a:pPr>
            <a:r>
              <a:rPr lang="en-US"/>
              <a:t> </a:t>
            </a:r>
            <a:r>
              <a:rPr lang="en-US" b="1"/>
              <a:t>.3 </a:t>
            </a:r>
            <a:r>
              <a:rPr lang="ar-JO" b="1"/>
              <a:t>ان يطبقوا القيم ال</a:t>
            </a:r>
            <a:r>
              <a:rPr lang="ar-EG" b="1"/>
              <a:t>أ</a:t>
            </a:r>
            <a:r>
              <a:rPr lang="ar-JO" b="1"/>
              <a:t>خلاقية التي تحسن ثقة المستهلك في سلامة نظام التسويق من</a:t>
            </a:r>
            <a:r>
              <a:rPr lang="en-US" b="1"/>
              <a:t> </a:t>
            </a:r>
            <a:r>
              <a:rPr lang="ar-JO" b="1"/>
              <a:t> خلال</a:t>
            </a:r>
            <a:r>
              <a:rPr lang="ar-EG" b="1"/>
              <a:t>: </a:t>
            </a:r>
            <a:endParaRPr lang="ar-JO" b="1"/>
          </a:p>
          <a:p>
            <a:pPr algn="r" rtl="1"/>
            <a:endParaRPr lang="en-US"/>
          </a:p>
        </p:txBody>
      </p:sp>
      <p:sp>
        <p:nvSpPr>
          <p:cNvPr id="2" name="Arrow: Down 1">
            <a:extLst>
              <a:ext uri="{FF2B5EF4-FFF2-40B4-BE49-F238E27FC236}">
                <a16:creationId xmlns:a16="http://schemas.microsoft.com/office/drawing/2014/main" id="{B0ED2A5D-706C-43E6-BF8F-3873B98E164B}"/>
              </a:ext>
            </a:extLst>
          </p:cNvPr>
          <p:cNvSpPr/>
          <p:nvPr/>
        </p:nvSpPr>
        <p:spPr>
          <a:xfrm>
            <a:off x="7839075" y="4800600"/>
            <a:ext cx="1304018" cy="1666875"/>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780503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C35E175-F6C2-411C-BD7F-4A3D82DA7EF6}"/>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2" name="Arrow: Down 1">
            <a:extLst>
              <a:ext uri="{FF2B5EF4-FFF2-40B4-BE49-F238E27FC236}">
                <a16:creationId xmlns:a16="http://schemas.microsoft.com/office/drawing/2014/main" id="{06859E11-1DF0-464C-87E0-3CE890BDFFEF}"/>
              </a:ext>
            </a:extLst>
          </p:cNvPr>
          <p:cNvSpPr/>
          <p:nvPr/>
        </p:nvSpPr>
        <p:spPr>
          <a:xfrm>
            <a:off x="1152525" y="1473532"/>
            <a:ext cx="1047750" cy="1585231"/>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E2F4BD8-9310-4C35-8EA7-0EE4B6101D12}"/>
              </a:ext>
            </a:extLst>
          </p:cNvPr>
          <p:cNvSpPr txBox="1"/>
          <p:nvPr/>
        </p:nvSpPr>
        <p:spPr>
          <a:xfrm>
            <a:off x="4646613" y="958910"/>
            <a:ext cx="7050087" cy="535531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b="1">
                <a:solidFill>
                  <a:schemeClr val="tx1"/>
                </a:solidFill>
              </a:rPr>
              <a:t>الصدق والشفافية في التسويق الإلكتروني لهما تأثير كبير على ال</a:t>
            </a:r>
            <a:r>
              <a:rPr lang="ar-EG" b="1">
                <a:solidFill>
                  <a:schemeClr val="tx1"/>
                </a:solidFill>
              </a:rPr>
              <a:t>أ</a:t>
            </a:r>
            <a:r>
              <a:rPr lang="ar-JO" b="1">
                <a:solidFill>
                  <a:schemeClr val="tx1"/>
                </a:solidFill>
              </a:rPr>
              <a:t>خلاقيات التسويقية بالعديد من الطرق:</a:t>
            </a:r>
          </a:p>
          <a:p>
            <a:pPr algn="just" rtl="1"/>
            <a:endParaRPr lang="ar-JO" b="1"/>
          </a:p>
          <a:p>
            <a:pPr algn="just" rtl="1"/>
            <a:r>
              <a:rPr lang="ar-JO"/>
              <a:t>بناء الثقة والمصداقية: عندما تتبنى الشركة سياسات صدق وشفافية في التسويق الإلكتروني، يتسنى للعملاء أن يثقوا بالشركة وبمنتجاتها وخدماتها. هذا يؤدي إلى بناء علاقات قوية ودائمة بين العملاء والشركة.</a:t>
            </a:r>
          </a:p>
          <a:p>
            <a:pPr algn="just" rtl="1"/>
            <a:endParaRPr lang="ar-JO"/>
          </a:p>
          <a:p>
            <a:pPr algn="just" rtl="1"/>
            <a:r>
              <a:rPr lang="ar-JO"/>
              <a:t>تعزيز السمعة والمكانة الاجتماعية: عندما تكون الشركة ملتزمة بالصدق والشفافية، فإنها تكتسب سمعة طيبة في أعين العملاء والمجتمع. هذا يمكن أن يؤدي إلى تحسين مكانتها الاجتماعية والسمعة الإيجابية التي يمكن أن تؤثر إيجاباً على عمليات التسويق الخاصة بها.</a:t>
            </a:r>
          </a:p>
          <a:p>
            <a:pPr algn="just" rtl="1"/>
            <a:endParaRPr lang="ar-JO"/>
          </a:p>
          <a:p>
            <a:pPr algn="just" rtl="1"/>
            <a:r>
              <a:rPr lang="ar-JO"/>
              <a:t>الحد من الغش والاحتيال: الصدق والشفافية يقللان من احتمالية وقوع الغش والاحتيال في عمليات التسويق الإلكتروني. عندما يكون العملاء على دراية بالمعلومات الصحيحة والشفافة، يقلل ذلك من احتمالية الوقوع في فخ العروض الكاذبة أو الإعلانات المضللة.</a:t>
            </a:r>
          </a:p>
          <a:p>
            <a:pPr algn="just" rtl="1"/>
            <a:endParaRPr lang="ar-JO"/>
          </a:p>
          <a:p>
            <a:pPr algn="just" rtl="1"/>
            <a:r>
              <a:rPr lang="ar-JO"/>
              <a:t>تعزيز التفاعل الإيجابي: الصدق والشفافية يمكن أن يعززا التفاعل الإيجابي بين الشركة والعملاء. عندما يشعر العملاء بأن الشركة صادقة وشفافة، فإنهم يصبحون أكثر عرضة للتفاعل بشكل إيجابي مع العروض التسويقية والمحتوى الذي تقدمه الشركة.</a:t>
            </a:r>
          </a:p>
          <a:p>
            <a:pPr algn="r" rtl="1"/>
            <a:endParaRPr lang="ar-JO"/>
          </a:p>
        </p:txBody>
      </p:sp>
      <p:sp>
        <p:nvSpPr>
          <p:cNvPr id="12" name="TextBox 11">
            <a:extLst>
              <a:ext uri="{FF2B5EF4-FFF2-40B4-BE49-F238E27FC236}">
                <a16:creationId xmlns:a16="http://schemas.microsoft.com/office/drawing/2014/main" id="{AECA657A-D08C-4591-B1F5-8009367D54DA}"/>
              </a:ext>
            </a:extLst>
          </p:cNvPr>
          <p:cNvSpPr txBox="1"/>
          <p:nvPr/>
        </p:nvSpPr>
        <p:spPr>
          <a:xfrm>
            <a:off x="495300" y="3429683"/>
            <a:ext cx="2797628" cy="203132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t>بشكل عام، يمكن القول إن الصدق والشفافية في التسويق الإلكتروني يسهمان في تعزيز ال</a:t>
            </a:r>
            <a:r>
              <a:rPr lang="ar-EG"/>
              <a:t>أ</a:t>
            </a:r>
            <a:r>
              <a:rPr lang="ar-JO"/>
              <a:t>خلاقيات التسويقية وتعزيز التفاعل الإيجابي بين الشركة والعملاء، مما يؤدي في النهاية إلى تحقيق نتائج أفضل وبناء علاقات قوية</a:t>
            </a:r>
            <a:r>
              <a:rPr lang="ar-EG"/>
              <a:t>.</a:t>
            </a:r>
            <a:r>
              <a:rPr lang="ar-JO"/>
              <a:t> </a:t>
            </a:r>
          </a:p>
        </p:txBody>
      </p:sp>
    </p:spTree>
    <p:extLst>
      <p:ext uri="{BB962C8B-B14F-4D97-AF65-F5344CB8AC3E}">
        <p14:creationId xmlns:p14="http://schemas.microsoft.com/office/powerpoint/2010/main" val="9268337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990AD2B-DEFB-4458-9E1D-014C2248F45D}"/>
              </a:ext>
            </a:extLst>
          </p:cNvPr>
          <p:cNvPicPr>
            <a:picLocks noChangeAspect="1"/>
          </p:cNvPicPr>
          <p:nvPr/>
        </p:nvPicPr>
        <p:blipFill>
          <a:blip r:embed="rId3"/>
          <a:stretch>
            <a:fillRect/>
          </a:stretch>
        </p:blipFill>
        <p:spPr>
          <a:xfrm>
            <a:off x="0" y="0"/>
            <a:ext cx="12125325"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79E5AE78-83B5-4FD9-96F4-4BFACCFF0F1D}"/>
              </a:ext>
            </a:extLst>
          </p:cNvPr>
          <p:cNvSpPr txBox="1"/>
          <p:nvPr/>
        </p:nvSpPr>
        <p:spPr>
          <a:xfrm>
            <a:off x="602456" y="1714094"/>
            <a:ext cx="6138862" cy="397031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b="1"/>
              <a:t>المسئولية</a:t>
            </a:r>
            <a:r>
              <a:rPr lang="ar-JO"/>
              <a:t> :- قبول نتائج قرارات واستراتيجيات الشركة التسويقية وبذل الجهود لخدمة الزبائن والالتزام بخدمة قطاعات السوق الصغيرة كالأطفال والمعاقين</a:t>
            </a:r>
            <a:r>
              <a:rPr lang="ar-EG"/>
              <a:t>.</a:t>
            </a:r>
            <a:endParaRPr lang="ar-JO"/>
          </a:p>
          <a:p>
            <a:pPr algn="just" rtl="1"/>
            <a:endParaRPr lang="ar-JO"/>
          </a:p>
          <a:p>
            <a:pPr algn="just" rtl="1"/>
            <a:r>
              <a:rPr lang="ar-JO"/>
              <a:t>يجب على القائمين بالتسويق على الانترنت أن يقدروا المخاطر ويتحملوا تبعات أنشطتهم كما يجب أن يكون سلوك محترفي التسويق على الانترنت مقيد بالآتي</a:t>
            </a:r>
            <a:r>
              <a:rPr lang="ar-EG"/>
              <a:t>:</a:t>
            </a:r>
            <a:endParaRPr lang="ar-JO"/>
          </a:p>
          <a:p>
            <a:pPr marL="342900" indent="-342900" algn="just" rtl="1">
              <a:buAutoNum type="arabicPeriod"/>
            </a:pPr>
            <a:r>
              <a:rPr lang="ar-JO"/>
              <a:t>تدعيم ال</a:t>
            </a:r>
            <a:r>
              <a:rPr lang="ar-EG"/>
              <a:t>أ</a:t>
            </a:r>
            <a:r>
              <a:rPr lang="ar-JO"/>
              <a:t>خلاق المهنية لتجنب الضرر وذلك بحماية حقوق السرية والملكية ووسيلة الحصول على المعلومات</a:t>
            </a:r>
            <a:r>
              <a:rPr lang="ar-EG"/>
              <a:t>.</a:t>
            </a:r>
            <a:endParaRPr lang="ar-JO"/>
          </a:p>
          <a:p>
            <a:pPr marL="342900" indent="-342900" algn="just" rtl="1">
              <a:buAutoNum type="arabicPeriod"/>
            </a:pPr>
            <a:r>
              <a:rPr lang="ar-JO"/>
              <a:t> الالتزام بالقوانين والتعليمات السارية وعدم الاستخدام غير </a:t>
            </a:r>
            <a:r>
              <a:rPr lang="ar-EG"/>
              <a:t>ال</a:t>
            </a:r>
            <a:r>
              <a:rPr lang="ar-JO"/>
              <a:t>قانوني للتسويق من خلال الانترنت عند الاتصال بالبريد أو التليفون أو الوسائل الأخرى</a:t>
            </a:r>
            <a:r>
              <a:rPr lang="ar-EG"/>
              <a:t>.</a:t>
            </a:r>
            <a:endParaRPr lang="ar-JO"/>
          </a:p>
          <a:p>
            <a:pPr marL="342900" indent="-342900" algn="just" rtl="1">
              <a:buAutoNum type="arabicPeriod"/>
            </a:pPr>
            <a:r>
              <a:rPr lang="ar-JO"/>
              <a:t> الوعي بالتغيير في التعليمات المتعلقة بالتسويق من خلال الانترنت</a:t>
            </a:r>
            <a:r>
              <a:rPr lang="ar-EG"/>
              <a:t>.</a:t>
            </a:r>
            <a:endParaRPr lang="ar-JO"/>
          </a:p>
          <a:p>
            <a:pPr marL="342900" indent="-342900" algn="just" rtl="1">
              <a:buAutoNum type="arabicPeriod"/>
            </a:pPr>
            <a:r>
              <a:rPr lang="ar-JO"/>
              <a:t>اجراء الاتصالات الفعالة بالأعضاء المؤسسين عند المخاطر أو حدوث تغير في السياسات المتعلقة في التسويق من خلال الانترنت.</a:t>
            </a:r>
          </a:p>
          <a:p>
            <a:pPr marL="342900" indent="-342900" algn="just" rtl="1">
              <a:buAutoNum type="arabicPeriod"/>
            </a:pPr>
            <a:r>
              <a:rPr lang="ar-JO"/>
              <a:t>الالتزام المؤسسي بأنظمة الانترنت الأخلاقية بالنسبة للموظفين والعملاء وحاملي الانصبة من الارباح</a:t>
            </a:r>
            <a:r>
              <a:rPr lang="ar-EG"/>
              <a:t>.</a:t>
            </a:r>
            <a:endParaRPr lang="en-US"/>
          </a:p>
        </p:txBody>
      </p:sp>
      <p:pic>
        <p:nvPicPr>
          <p:cNvPr id="2" name="Picture 1">
            <a:extLst>
              <a:ext uri="{FF2B5EF4-FFF2-40B4-BE49-F238E27FC236}">
                <a16:creationId xmlns:a16="http://schemas.microsoft.com/office/drawing/2014/main" id="{9E6A6E8B-9367-432B-AF52-621926FB4470}"/>
              </a:ext>
            </a:extLst>
          </p:cNvPr>
          <p:cNvPicPr>
            <a:picLocks noChangeAspect="1"/>
          </p:cNvPicPr>
          <p:nvPr/>
        </p:nvPicPr>
        <p:blipFill>
          <a:blip r:embed="rId5"/>
          <a:stretch>
            <a:fillRect/>
          </a:stretch>
        </p:blipFill>
        <p:spPr>
          <a:xfrm rot="7512177">
            <a:off x="7048500" y="4693756"/>
            <a:ext cx="1235075" cy="1824858"/>
          </a:xfrm>
          <a:prstGeom prst="rect">
            <a:avLst/>
          </a:prstGeom>
        </p:spPr>
      </p:pic>
    </p:spTree>
    <p:extLst>
      <p:ext uri="{BB962C8B-B14F-4D97-AF65-F5344CB8AC3E}">
        <p14:creationId xmlns:p14="http://schemas.microsoft.com/office/powerpoint/2010/main" val="6614333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4" name="Picture 3">
            <a:extLst>
              <a:ext uri="{FF2B5EF4-FFF2-40B4-BE49-F238E27FC236}">
                <a16:creationId xmlns:a16="http://schemas.microsoft.com/office/drawing/2014/main" id="{A0B0D854-46BA-4D6F-AE33-8B1E7CBCD531}"/>
              </a:ext>
            </a:extLst>
          </p:cNvPr>
          <p:cNvPicPr>
            <a:picLocks noChangeAspect="1"/>
          </p:cNvPicPr>
          <p:nvPr/>
        </p:nvPicPr>
        <p:blipFill>
          <a:blip r:embed="rId4"/>
          <a:stretch>
            <a:fillRect/>
          </a:stretch>
        </p:blipFill>
        <p:spPr>
          <a:xfrm>
            <a:off x="2305050" y="479455"/>
            <a:ext cx="3614737" cy="6323271"/>
          </a:xfrm>
          <a:prstGeom prst="rect">
            <a:avLst/>
          </a:prstGeom>
        </p:spPr>
      </p:pic>
      <p:sp>
        <p:nvSpPr>
          <p:cNvPr id="7" name="TextBox 6">
            <a:extLst>
              <a:ext uri="{FF2B5EF4-FFF2-40B4-BE49-F238E27FC236}">
                <a16:creationId xmlns:a16="http://schemas.microsoft.com/office/drawing/2014/main" id="{E8A41ACC-7734-46D3-B4B7-9ACB17C13392}"/>
              </a:ext>
            </a:extLst>
          </p:cNvPr>
          <p:cNvSpPr txBox="1"/>
          <p:nvPr/>
        </p:nvSpPr>
        <p:spPr>
          <a:xfrm>
            <a:off x="5677579" y="949682"/>
            <a:ext cx="5857875" cy="5078313"/>
          </a:xfrm>
          <a:prstGeom prst="rect">
            <a:avLst/>
          </a:prstGeom>
          <a:noFill/>
        </p:spPr>
        <p:txBody>
          <a:bodyPr wrap="square" lIns="91440" tIns="45720" rIns="91440" bIns="45720" anchor="t">
            <a:spAutoFit/>
          </a:bodyPr>
          <a:lstStyle/>
          <a:p>
            <a:pPr algn="just" rtl="1"/>
            <a:endParaRPr lang="ar-JO"/>
          </a:p>
          <a:p>
            <a:pPr algn="just" rtl="1"/>
            <a:r>
              <a:rPr lang="en-US" b="1"/>
              <a:t> </a:t>
            </a:r>
            <a:r>
              <a:rPr lang="ar-JO" b="1" i="0">
                <a:solidFill>
                  <a:srgbClr val="0D0D0D"/>
                </a:solidFill>
                <a:effectLst/>
                <a:latin typeface="Söhne"/>
              </a:rPr>
              <a:t>السرية في التسويق الإلكتروني </a:t>
            </a:r>
            <a:r>
              <a:rPr lang="ar-JO" b="0" i="0">
                <a:solidFill>
                  <a:srgbClr val="0D0D0D"/>
                </a:solidFill>
                <a:effectLst/>
                <a:latin typeface="Söhne"/>
              </a:rPr>
              <a:t>تلعب دوراً حاسماً في تعزيز الثقة والاحترام بين العملاء والشركات، ولها تأثير كبير على أخلاقيات التسويق. إليك بعض النقاط التي توضح أهمية السرية وتأثيرها على الأخلاقيات في التسويق الإلكتروني:</a:t>
            </a:r>
          </a:p>
          <a:p>
            <a:pPr algn="just" rtl="1">
              <a:buFont typeface="+mj-lt"/>
              <a:buAutoNum type="arabicPeriod"/>
            </a:pPr>
            <a:r>
              <a:rPr lang="ar-JO" b="1" i="0">
                <a:solidFill>
                  <a:srgbClr val="0D0D0D"/>
                </a:solidFill>
                <a:effectLst/>
                <a:latin typeface="Söhne"/>
                <a:cs typeface="Arial"/>
              </a:rPr>
              <a:t>بناء الثقة والمصداقية</a:t>
            </a:r>
            <a:r>
              <a:rPr lang="ar-JO" b="1">
                <a:solidFill>
                  <a:srgbClr val="0D0D0D"/>
                </a:solidFill>
                <a:latin typeface="Söhne"/>
                <a:cs typeface="Arial"/>
              </a:rPr>
              <a:t> واحترام خصوصية العملاء</a:t>
            </a:r>
            <a:r>
              <a:rPr lang="ar-JO" b="0" i="0">
                <a:solidFill>
                  <a:srgbClr val="0D0D0D"/>
                </a:solidFill>
                <a:effectLst/>
                <a:latin typeface="Söhne"/>
                <a:cs typeface="Arial"/>
              </a:rPr>
              <a:t>: عندما يعرف العملاء أن بياناتهم الشخصية محمية ومؤمنة، يزدادون على الأرجح استعداد</a:t>
            </a:r>
            <a:r>
              <a:rPr lang="ar-EG" b="0" i="0">
                <a:solidFill>
                  <a:srgbClr val="0D0D0D"/>
                </a:solidFill>
                <a:effectLst/>
                <a:latin typeface="Söhne"/>
                <a:cs typeface="Arial"/>
              </a:rPr>
              <a:t>اً</a:t>
            </a:r>
            <a:r>
              <a:rPr lang="ar-JO" b="0" i="0">
                <a:solidFill>
                  <a:srgbClr val="0D0D0D"/>
                </a:solidFill>
                <a:effectLst/>
                <a:latin typeface="Söhne"/>
                <a:cs typeface="Arial"/>
              </a:rPr>
              <a:t> للتفاعل مع الشركة والتعامل معها. هذا يساهم في بناء الثقة والمصداقية في عيون العملاء، ويعكس أخلاقيات التسويق بشكل إيجابي.</a:t>
            </a:r>
          </a:p>
          <a:p>
            <a:pPr algn="just" rtl="1">
              <a:buAutoNum type="arabicPeriod"/>
            </a:pPr>
            <a:r>
              <a:rPr lang="ar-JO" b="1">
                <a:solidFill>
                  <a:srgbClr val="0D0D0D"/>
                </a:solidFill>
                <a:latin typeface="Söhne"/>
                <a:cs typeface="Arial"/>
              </a:rPr>
              <a:t>التجنب</a:t>
            </a:r>
            <a:r>
              <a:rPr lang="ar-JO" b="1" i="0">
                <a:solidFill>
                  <a:srgbClr val="0D0D0D"/>
                </a:solidFill>
                <a:effectLst/>
                <a:latin typeface="Söhne"/>
                <a:cs typeface="Arial"/>
              </a:rPr>
              <a:t> من الخداع والاستغلال</a:t>
            </a:r>
            <a:r>
              <a:rPr lang="ar-JO" b="0" i="0">
                <a:solidFill>
                  <a:srgbClr val="0D0D0D"/>
                </a:solidFill>
                <a:effectLst/>
                <a:latin typeface="Söhne"/>
                <a:cs typeface="Arial"/>
              </a:rPr>
              <a:t>: عندما يكون التعامل مع بيانات العملاء سريًا ومؤمنًا، يقلل ذلك من فرص الاستغلال والخداع في عمليات التسويق. يجب على الشركات عدم استغلال البيانات الشخصية لأغراض غير مشروعة أو غير معلنة.</a:t>
            </a:r>
            <a:endParaRPr lang="ar-JO" b="0" i="0">
              <a:solidFill>
                <a:srgbClr val="FF0000"/>
              </a:solidFill>
              <a:effectLst/>
              <a:latin typeface="Söhne"/>
              <a:cs typeface="Arial"/>
            </a:endParaRPr>
          </a:p>
          <a:p>
            <a:pPr algn="just" rtl="1">
              <a:buFont typeface="+mj-lt"/>
              <a:buAutoNum type="arabicPeriod"/>
            </a:pPr>
            <a:r>
              <a:rPr lang="ar-JO" b="1" i="0">
                <a:solidFill>
                  <a:srgbClr val="0D0D0D"/>
                </a:solidFill>
                <a:effectLst/>
                <a:latin typeface="Söhne"/>
              </a:rPr>
              <a:t>الامتثال للتشريعات والقوانين</a:t>
            </a:r>
            <a:r>
              <a:rPr lang="ar-JO" b="0" i="0">
                <a:solidFill>
                  <a:srgbClr val="0D0D0D"/>
                </a:solidFill>
                <a:effectLst/>
                <a:latin typeface="Söhne"/>
              </a:rPr>
              <a:t>: يعتبر الحفاظ على السرية في التسويق الإلكتروني مطلبًا قانونيًا في العديد من الدول. يجب على الشركات الامتثال للتشريعات والقوانين المتعلقة بحماية البيانات الشخصية والخصوصية، مما يعزز أخلاقيات عملها.</a:t>
            </a:r>
          </a:p>
          <a:p>
            <a:pPr algn="r" rtl="1"/>
            <a:endParaRPr lang="ar-JO"/>
          </a:p>
        </p:txBody>
      </p:sp>
      <p:pic>
        <p:nvPicPr>
          <p:cNvPr id="2" name="Picture 1">
            <a:extLst>
              <a:ext uri="{FF2B5EF4-FFF2-40B4-BE49-F238E27FC236}">
                <a16:creationId xmlns:a16="http://schemas.microsoft.com/office/drawing/2014/main" id="{B8F4ED65-AC2B-481C-9FB8-77DA24E36DA3}"/>
              </a:ext>
            </a:extLst>
          </p:cNvPr>
          <p:cNvPicPr>
            <a:picLocks noChangeAspect="1"/>
          </p:cNvPicPr>
          <p:nvPr/>
        </p:nvPicPr>
        <p:blipFill>
          <a:blip r:embed="rId5"/>
          <a:stretch>
            <a:fillRect/>
          </a:stretch>
        </p:blipFill>
        <p:spPr>
          <a:xfrm rot="13303387">
            <a:off x="646669" y="4776954"/>
            <a:ext cx="1085182" cy="1603387"/>
          </a:xfrm>
          <a:prstGeom prst="rect">
            <a:avLst/>
          </a:prstGeom>
        </p:spPr>
      </p:pic>
      <p:sp>
        <p:nvSpPr>
          <p:cNvPr id="11" name="TextBox 10">
            <a:extLst>
              <a:ext uri="{FF2B5EF4-FFF2-40B4-BE49-F238E27FC236}">
                <a16:creationId xmlns:a16="http://schemas.microsoft.com/office/drawing/2014/main" id="{207B2186-F2AA-4712-8DB5-D1A3EFD23E89}"/>
              </a:ext>
            </a:extLst>
          </p:cNvPr>
          <p:cNvSpPr txBox="1"/>
          <p:nvPr/>
        </p:nvSpPr>
        <p:spPr>
          <a:xfrm>
            <a:off x="61913" y="2594404"/>
            <a:ext cx="2419444" cy="203132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t>بشكل عام، يمكن القول إن السرية في التسويق الإلكتروني تعزز الاحترام والثقة بين العملاء والشركات، وتعكس التزامها بالمعايير الأخلاقية والقوانين في التعامل مع البيانات الشخصية</a:t>
            </a:r>
            <a:r>
              <a:rPr lang="ar-EG"/>
              <a:t>.</a:t>
            </a:r>
            <a:endParaRPr lang="ar-JO"/>
          </a:p>
        </p:txBody>
      </p:sp>
    </p:spTree>
    <p:extLst>
      <p:ext uri="{BB962C8B-B14F-4D97-AF65-F5344CB8AC3E}">
        <p14:creationId xmlns:p14="http://schemas.microsoft.com/office/powerpoint/2010/main" val="103899392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4" name="Picture 3">
            <a:extLst>
              <a:ext uri="{FF2B5EF4-FFF2-40B4-BE49-F238E27FC236}">
                <a16:creationId xmlns:a16="http://schemas.microsoft.com/office/drawing/2014/main" id="{A0B0D854-46BA-4D6F-AE33-8B1E7CBCD531}"/>
              </a:ext>
            </a:extLst>
          </p:cNvPr>
          <p:cNvPicPr>
            <a:picLocks noChangeAspect="1"/>
          </p:cNvPicPr>
          <p:nvPr/>
        </p:nvPicPr>
        <p:blipFill>
          <a:blip r:embed="rId4"/>
          <a:stretch>
            <a:fillRect/>
          </a:stretch>
        </p:blipFill>
        <p:spPr>
          <a:xfrm>
            <a:off x="3064328" y="668624"/>
            <a:ext cx="2833688" cy="6334156"/>
          </a:xfrm>
          <a:prstGeom prst="rect">
            <a:avLst/>
          </a:prstGeom>
        </p:spPr>
      </p:pic>
      <p:pic>
        <p:nvPicPr>
          <p:cNvPr id="2" name="Picture 1">
            <a:extLst>
              <a:ext uri="{FF2B5EF4-FFF2-40B4-BE49-F238E27FC236}">
                <a16:creationId xmlns:a16="http://schemas.microsoft.com/office/drawing/2014/main" id="{CD8455E0-0F05-4128-AEF6-B110B60E4F2B}"/>
              </a:ext>
            </a:extLst>
          </p:cNvPr>
          <p:cNvPicPr>
            <a:picLocks noChangeAspect="1"/>
          </p:cNvPicPr>
          <p:nvPr/>
        </p:nvPicPr>
        <p:blipFill>
          <a:blip r:embed="rId5"/>
          <a:stretch>
            <a:fillRect/>
          </a:stretch>
        </p:blipFill>
        <p:spPr>
          <a:xfrm rot="13171758">
            <a:off x="536614" y="4584545"/>
            <a:ext cx="1085182" cy="1603387"/>
          </a:xfrm>
          <a:prstGeom prst="rect">
            <a:avLst/>
          </a:prstGeom>
        </p:spPr>
      </p:pic>
      <p:sp>
        <p:nvSpPr>
          <p:cNvPr id="5" name="Rectangle 1">
            <a:extLst>
              <a:ext uri="{FF2B5EF4-FFF2-40B4-BE49-F238E27FC236}">
                <a16:creationId xmlns:a16="http://schemas.microsoft.com/office/drawing/2014/main" id="{00D5AECB-50B0-486C-B2DC-7F01F7C24F1E}"/>
              </a:ext>
            </a:extLst>
          </p:cNvPr>
          <p:cNvSpPr>
            <a:spLocks noChangeArrowheads="1"/>
          </p:cNvSpPr>
          <p:nvPr/>
        </p:nvSpPr>
        <p:spPr bwMode="auto">
          <a:xfrm flipH="1">
            <a:off x="5734049" y="1184481"/>
            <a:ext cx="5853109" cy="483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في سياق التسويق الإلكتروني، </a:t>
            </a: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الملكية</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 تعتبر مبدأً أساسيًا للأخلاقيات والقوانين. إليك بعض النقاط المهمة حول مبدأ الملكية في التسويق الإلكتروني</a:t>
            </a:r>
            <a:r>
              <a:rPr kumimoji="0" lang="en-US"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AutoNum type="arabicPeriod"/>
              <a:tabLst/>
            </a:pP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الحصول على المعلومات بشكل قانوني</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يجب على القائمين بالتسويق التأكد من أن جميع المعلومات التي يحصلون عليها من مصادر الإنترنت مرخص بها وتتماشى مع القوانين والتشريعات المحلية والدولية</a:t>
            </a: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just" defTabSz="914400" rtl="1" eaLnBrk="0" fontAlgn="base" latinLnBrk="0" hangingPunct="0">
              <a:lnSpc>
                <a:spcPct val="100000"/>
              </a:lnSpc>
              <a:spcBef>
                <a:spcPct val="0"/>
              </a:spcBef>
              <a:spcAft>
                <a:spcPct val="0"/>
              </a:spcAft>
              <a:buClrTx/>
              <a:buSzTx/>
              <a:buFontTx/>
              <a:buAutoNum type="arabicPeriod" startAt="2"/>
              <a:tabLst/>
            </a:pP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الاعتماد على مصادر موثوقة</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ينبغي على المسوقين التأكد من مصداقية المعلومات التي يستخدمونها في حملاتهم التسويقية عبر الإنترنت. يجب الحصول على المعلومات من مصادر موثوقة وموثوق بها، وتجنب الانتشار العشوائي للمعلومات غير المؤكدة أو المضللة</a:t>
            </a: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just" defTabSz="914400" rtl="1" eaLnBrk="0" fontAlgn="base" latinLnBrk="0" hangingPunct="0">
              <a:lnSpc>
                <a:spcPct val="100000"/>
              </a:lnSpc>
              <a:spcBef>
                <a:spcPct val="0"/>
              </a:spcBef>
              <a:spcAft>
                <a:spcPct val="0"/>
              </a:spcAft>
              <a:buClrTx/>
              <a:buSzTx/>
              <a:buFontTx/>
              <a:buAutoNum type="arabicPeriod" startAt="3"/>
              <a:tabLst/>
            </a:pP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احترام سلامة الملكية الفكرية</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يجب على القائمين بالتسويق احترام حقوق الملكية الفكرية، مثل حقوق الطبع والنشر والعلامات التجارية، وعدم استخدام المحتوى أو العلامات التجارية بدون إذن من الأطراف المعنية</a:t>
            </a: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just" defTabSz="914400" rtl="1" eaLnBrk="0" fontAlgn="base" latinLnBrk="0" hangingPunct="0">
              <a:lnSpc>
                <a:spcPct val="100000"/>
              </a:lnSpc>
              <a:spcBef>
                <a:spcPct val="0"/>
              </a:spcBef>
              <a:spcAft>
                <a:spcPct val="0"/>
              </a:spcAft>
              <a:buClrTx/>
              <a:buSzTx/>
              <a:buFontTx/>
              <a:buAutoNum type="arabicPeriod" startAt="4"/>
              <a:tabLst/>
            </a:pP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حماية سلامة البيانات وأمان الشبكات</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يجب على القائمين بالتسويق اتخاذ التدابير اللازمة لحماية سلامة البيانات وأمان الشبكات، وذلك لضمان عدم تعرض المعلومات الحساسة للاختراق أو الاستخدام غير المشروع</a:t>
            </a: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542A49C7-7A8A-400C-8FEB-79AE328A2369}"/>
              </a:ext>
            </a:extLst>
          </p:cNvPr>
          <p:cNvSpPr>
            <a:spLocks noChangeArrowheads="1"/>
          </p:cNvSpPr>
          <p:nvPr/>
        </p:nvSpPr>
        <p:spPr bwMode="auto">
          <a:xfrm>
            <a:off x="0" y="0"/>
            <a:ext cx="43116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39B4EDE9-4C74-4C90-82D8-8C6AA7D876E5}"/>
              </a:ext>
            </a:extLst>
          </p:cNvPr>
          <p:cNvSpPr txBox="1"/>
          <p:nvPr/>
        </p:nvSpPr>
        <p:spPr>
          <a:xfrm>
            <a:off x="365079" y="2286297"/>
            <a:ext cx="2642506" cy="175432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ar-JO"/>
              <a:t>باختصار، يعتبر احترام الملكية وسلامة البيانات جزءًا أساسيًا من أخلاقيات التسويق الإلكتروني، ويسهم في بناء سمعة إيجابية للعلامة التجارية والحفاظ على ثقة العملاء.</a:t>
            </a:r>
          </a:p>
        </p:txBody>
      </p:sp>
    </p:spTree>
    <p:extLst>
      <p:ext uri="{BB962C8B-B14F-4D97-AF65-F5344CB8AC3E}">
        <p14:creationId xmlns:p14="http://schemas.microsoft.com/office/powerpoint/2010/main" val="13609649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4" name="Picture 3">
            <a:extLst>
              <a:ext uri="{FF2B5EF4-FFF2-40B4-BE49-F238E27FC236}">
                <a16:creationId xmlns:a16="http://schemas.microsoft.com/office/drawing/2014/main" id="{A0B0D854-46BA-4D6F-AE33-8B1E7CBCD531}"/>
              </a:ext>
            </a:extLst>
          </p:cNvPr>
          <p:cNvPicPr>
            <a:picLocks noChangeAspect="1"/>
          </p:cNvPicPr>
          <p:nvPr/>
        </p:nvPicPr>
        <p:blipFill>
          <a:blip r:embed="rId4"/>
          <a:stretch>
            <a:fillRect/>
          </a:stretch>
        </p:blipFill>
        <p:spPr>
          <a:xfrm>
            <a:off x="-1" y="679510"/>
            <a:ext cx="4619625" cy="6323271"/>
          </a:xfrm>
          <a:prstGeom prst="rect">
            <a:avLst/>
          </a:prstGeom>
        </p:spPr>
      </p:pic>
      <p:pic>
        <p:nvPicPr>
          <p:cNvPr id="2" name="Picture 1">
            <a:extLst>
              <a:ext uri="{FF2B5EF4-FFF2-40B4-BE49-F238E27FC236}">
                <a16:creationId xmlns:a16="http://schemas.microsoft.com/office/drawing/2014/main" id="{CD8455E0-0F05-4128-AEF6-B110B60E4F2B}"/>
              </a:ext>
            </a:extLst>
          </p:cNvPr>
          <p:cNvPicPr>
            <a:picLocks noChangeAspect="1"/>
          </p:cNvPicPr>
          <p:nvPr/>
        </p:nvPicPr>
        <p:blipFill>
          <a:blip r:embed="rId5"/>
          <a:stretch>
            <a:fillRect/>
          </a:stretch>
        </p:blipFill>
        <p:spPr>
          <a:xfrm rot="13171758">
            <a:off x="3241714" y="4972138"/>
            <a:ext cx="1085182" cy="1603387"/>
          </a:xfrm>
          <a:prstGeom prst="rect">
            <a:avLst/>
          </a:prstGeom>
        </p:spPr>
      </p:pic>
      <p:sp>
        <p:nvSpPr>
          <p:cNvPr id="5" name="Rectangle 1">
            <a:extLst>
              <a:ext uri="{FF2B5EF4-FFF2-40B4-BE49-F238E27FC236}">
                <a16:creationId xmlns:a16="http://schemas.microsoft.com/office/drawing/2014/main" id="{78AF0E60-B20F-4144-8BA6-23F47F42BE76}"/>
              </a:ext>
            </a:extLst>
          </p:cNvPr>
          <p:cNvSpPr>
            <a:spLocks noChangeArrowheads="1"/>
          </p:cNvSpPr>
          <p:nvPr/>
        </p:nvSpPr>
        <p:spPr bwMode="auto">
          <a:xfrm>
            <a:off x="4619624" y="1513581"/>
            <a:ext cx="6689623" cy="427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في سياق التسويق الإلكتروني، </a:t>
            </a: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مبدأ الاحترام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يلعب دورًا أساسيًا في بناء علاقات جيدة مع العملاء والمستهلكين. إليك بعض النقاط المهمة حول مبدأ الاحترام في التسويق الإلكتروني</a:t>
            </a:r>
            <a:r>
              <a:rPr kumimoji="0" lang="en-US"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AutoNum type="arabicPeriod"/>
              <a:tabLst/>
            </a:pP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احترام الكرامة الإنسانية</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يجب على القائمين بالتسويق الإلكتروني أن يعاملوا العملاء والمستهلكين بكرامة واحترام، وأن يتجنبوا أي تصرفات تتنافى مع قيم الاحترام والأخلاق</a:t>
            </a: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just" defTabSz="914400" rtl="1" eaLnBrk="0" fontAlgn="base" latinLnBrk="0" hangingPunct="0">
              <a:lnSpc>
                <a:spcPct val="100000"/>
              </a:lnSpc>
              <a:spcBef>
                <a:spcPct val="0"/>
              </a:spcBef>
              <a:spcAft>
                <a:spcPct val="0"/>
              </a:spcAft>
              <a:buClrTx/>
              <a:buSzTx/>
              <a:buFontTx/>
              <a:buAutoNum type="arabicPeriod" startAt="2"/>
              <a:tabLst/>
            </a:pP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احترام التنوع والاختلاف</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يجب على المسوقين أن يحترموا التنوع والاختلاف في المجتمع، وأن يتجنبوا إظهار أي تمييز أو تحيز في حملاتهم التسويقية</a:t>
            </a: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just" defTabSz="914400" rtl="1" eaLnBrk="0" fontAlgn="base" latinLnBrk="0" hangingPunct="0">
              <a:lnSpc>
                <a:spcPct val="100000"/>
              </a:lnSpc>
              <a:spcBef>
                <a:spcPct val="0"/>
              </a:spcBef>
              <a:spcAft>
                <a:spcPct val="0"/>
              </a:spcAft>
              <a:buClrTx/>
              <a:buSzTx/>
              <a:buFontTx/>
              <a:buAutoNum type="arabicPeriod" startAt="3"/>
              <a:tabLst/>
            </a:pP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عدم الإساءة إلى الصورة الاجتماعية</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ينبغي على القائمين بالتسويق أن يتجنبوا استخدام صور أو محتوى يمكن أن يؤدي إلى الإساءة إلى الصورة الاجتماعية أو يخالف القيم والمعتقدات الثقافية</a:t>
            </a: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just" defTabSz="914400" rtl="1" eaLnBrk="0" fontAlgn="base" latinLnBrk="0" hangingPunct="0">
              <a:lnSpc>
                <a:spcPct val="100000"/>
              </a:lnSpc>
              <a:spcBef>
                <a:spcPct val="0"/>
              </a:spcBef>
              <a:spcAft>
                <a:spcPct val="0"/>
              </a:spcAft>
              <a:buClrTx/>
              <a:buSzTx/>
              <a:buFontTx/>
              <a:buAutoNum type="arabicPeriod" startAt="4"/>
              <a:tabLst/>
            </a:pPr>
            <a:r>
              <a:rPr kumimoji="0" lang="ar-SA" altLang="en-US" sz="1800" b="1" i="0" u="none" strike="noStrike" cap="none" normalizeH="0" baseline="0">
                <a:ln>
                  <a:noFill/>
                </a:ln>
                <a:solidFill>
                  <a:schemeClr val="tx1"/>
                </a:solidFill>
                <a:effectLst/>
                <a:latin typeface="Arial" panose="020B0604020202020204" pitchFamily="34" charset="0"/>
                <a:cs typeface="Arial" panose="020B0604020202020204" pitchFamily="34" charset="0"/>
              </a:rPr>
              <a:t>الاستماع إلى حاجات العملاء</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يعتبر الاستماع إلى حاجات العملاء والمستهلكين والعمل على تلبيتها جزءًا أساسيًا من مبدأ الاحترام في التسويق الإلكتروني</a:t>
            </a: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باختصار، يلعب مبدأ الاحترام دورًا مهمًا في بناء علاقات إيجابية مع العملاء والمستهلكين في سياق التسويق الإلكتروني، ويساهم في تعزيز الثقة والولاء نحو العلامة التجارية</a:t>
            </a:r>
            <a:r>
              <a:rPr kumimoji="0" lang="en-US"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23CB23CF-D3AC-4412-A634-E1D0FC50D593}"/>
              </a:ext>
            </a:extLst>
          </p:cNvPr>
          <p:cNvSpPr>
            <a:spLocks noChangeArrowheads="1"/>
          </p:cNvSpPr>
          <p:nvPr/>
        </p:nvSpPr>
        <p:spPr bwMode="auto">
          <a:xfrm>
            <a:off x="0" y="0"/>
            <a:ext cx="42862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8062457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F8EA7A9-CD52-4D51-A7C8-047C2188A651}"/>
              </a:ext>
            </a:extLst>
          </p:cNvPr>
          <p:cNvPicPr>
            <a:picLocks noChangeAspect="1"/>
          </p:cNvPicPr>
          <p:nvPr/>
        </p:nvPicPr>
        <p:blipFill>
          <a:blip r:embed="rId3"/>
          <a:stretch>
            <a:fillRect/>
          </a:stretch>
        </p:blipFill>
        <p:spPr>
          <a:xfrm>
            <a:off x="3151783" y="0"/>
            <a:ext cx="3544292"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2" name="Picture 1">
            <a:extLst>
              <a:ext uri="{FF2B5EF4-FFF2-40B4-BE49-F238E27FC236}">
                <a16:creationId xmlns:a16="http://schemas.microsoft.com/office/drawing/2014/main" id="{E1EA82BB-E30B-42A3-B14F-11CE862A98A5}"/>
              </a:ext>
            </a:extLst>
          </p:cNvPr>
          <p:cNvPicPr>
            <a:picLocks noChangeAspect="1"/>
          </p:cNvPicPr>
          <p:nvPr/>
        </p:nvPicPr>
        <p:blipFill>
          <a:blip r:embed="rId5"/>
          <a:stretch>
            <a:fillRect/>
          </a:stretch>
        </p:blipFill>
        <p:spPr>
          <a:xfrm rot="18360111">
            <a:off x="837047" y="1640125"/>
            <a:ext cx="1085182" cy="1603387"/>
          </a:xfrm>
          <a:prstGeom prst="rect">
            <a:avLst/>
          </a:prstGeom>
        </p:spPr>
      </p:pic>
      <p:sp>
        <p:nvSpPr>
          <p:cNvPr id="9" name="TextBox 8">
            <a:extLst>
              <a:ext uri="{FF2B5EF4-FFF2-40B4-BE49-F238E27FC236}">
                <a16:creationId xmlns:a16="http://schemas.microsoft.com/office/drawing/2014/main" id="{E0600C70-CB58-4CF0-874D-4FFA10B5F1A3}"/>
              </a:ext>
            </a:extLst>
          </p:cNvPr>
          <p:cNvSpPr txBox="1"/>
          <p:nvPr/>
        </p:nvSpPr>
        <p:spPr>
          <a:xfrm>
            <a:off x="6932703" y="1924528"/>
            <a:ext cx="4691290" cy="3139321"/>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rtl="1"/>
            <a:r>
              <a:rPr lang="ar-JO" b="1" i="0">
                <a:solidFill>
                  <a:srgbClr val="0D0D0D"/>
                </a:solidFill>
                <a:effectLst/>
                <a:latin typeface="Söhne"/>
              </a:rPr>
              <a:t>الانفتاح في التسويق الإلكتروني </a:t>
            </a:r>
            <a:r>
              <a:rPr lang="ar-JO" b="0" i="0">
                <a:solidFill>
                  <a:srgbClr val="0D0D0D"/>
                </a:solidFill>
                <a:effectLst/>
                <a:latin typeface="Söhne"/>
              </a:rPr>
              <a:t>يعزز الشفافية والتواصل الفعال بين الشركات والعملاء، مما يؤثر بشكل إيجابي على أخلاقيات التسويق بعدة طرق:</a:t>
            </a:r>
          </a:p>
          <a:p>
            <a:pPr algn="just" rtl="1">
              <a:buFontTx/>
              <a:buAutoNum type="arabicPeriod"/>
            </a:pPr>
            <a:r>
              <a:rPr lang="ar-JO" b="1" i="0">
                <a:solidFill>
                  <a:srgbClr val="0D0D0D"/>
                </a:solidFill>
                <a:effectLst/>
                <a:latin typeface="Söhne"/>
                <a:cs typeface="Arial"/>
              </a:rPr>
              <a:t>تحسين جودة المنتجات والخدمات</a:t>
            </a:r>
            <a:r>
              <a:rPr lang="ar-JO" b="0" i="0">
                <a:solidFill>
                  <a:srgbClr val="0D0D0D"/>
                </a:solidFill>
                <a:effectLst/>
                <a:latin typeface="Söhne"/>
                <a:cs typeface="Arial"/>
              </a:rPr>
              <a:t>: من خلال قبول النقد والملاحظات البناءة من العملاء، يمكن للشركات تحسين جودة منتجاتها وخدماتها بشكل مستمر. وهذا يعكس التزامها بتقديم الأفضل للعملاء وتحسين تجربتهم.</a:t>
            </a:r>
            <a:endParaRPr lang="ar-JO" b="0" i="0">
              <a:solidFill>
                <a:srgbClr val="FF0000"/>
              </a:solidFill>
              <a:effectLst/>
              <a:latin typeface="Söhne"/>
              <a:cs typeface="Arial"/>
            </a:endParaRPr>
          </a:p>
          <a:p>
            <a:pPr algn="just" rtl="1">
              <a:buFont typeface="+mj-lt"/>
              <a:buAutoNum type="arabicPeriod"/>
            </a:pPr>
            <a:r>
              <a:rPr lang="ar-JO" b="1" i="0">
                <a:solidFill>
                  <a:srgbClr val="0D0D0D"/>
                </a:solidFill>
                <a:effectLst/>
                <a:latin typeface="Söhne"/>
              </a:rPr>
              <a:t>التواصل الفعّال</a:t>
            </a:r>
            <a:r>
              <a:rPr lang="ar-JO" b="0" i="0">
                <a:solidFill>
                  <a:srgbClr val="0D0D0D"/>
                </a:solidFill>
                <a:effectLst/>
                <a:latin typeface="Söhne"/>
              </a:rPr>
              <a:t>: يتيح الانفتاح في التسويق الإلكتروني فرصة للتواصل الفعّال مع العملاء وفهم احتياجاتهم وتوقعاتهم بشكل أفضل. وهذا يسهم في تحسين استراتيجيات التسويق وتكييفها مع تطلعات السوق.</a:t>
            </a:r>
          </a:p>
        </p:txBody>
      </p:sp>
      <p:sp>
        <p:nvSpPr>
          <p:cNvPr id="11" name="TextBox 10">
            <a:extLst>
              <a:ext uri="{FF2B5EF4-FFF2-40B4-BE49-F238E27FC236}">
                <a16:creationId xmlns:a16="http://schemas.microsoft.com/office/drawing/2014/main" id="{B4A7CACA-5718-4151-B039-14200CF2DDC0}"/>
              </a:ext>
            </a:extLst>
          </p:cNvPr>
          <p:cNvSpPr txBox="1"/>
          <p:nvPr/>
        </p:nvSpPr>
        <p:spPr>
          <a:xfrm>
            <a:off x="339373" y="3179147"/>
            <a:ext cx="2643415" cy="203132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t>بشكل عام، يمكن القول إن الانفتاح في التسويق الإلكتروني يعزز الأخلاقيات التسويقية من خلال تعزيز الشفافية، والتواصل الفعّال، وتحسين جودة الخدمات، مما يؤدي في النهاية إلى تعزيز سمعة العلامة التجارية</a:t>
            </a:r>
            <a:r>
              <a:rPr lang="ar-EG"/>
              <a:t>.</a:t>
            </a:r>
            <a:endParaRPr lang="ar-JO"/>
          </a:p>
        </p:txBody>
      </p:sp>
    </p:spTree>
    <p:extLst>
      <p:ext uri="{BB962C8B-B14F-4D97-AF65-F5344CB8AC3E}">
        <p14:creationId xmlns:p14="http://schemas.microsoft.com/office/powerpoint/2010/main" val="394493507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F8EA7A9-CD52-4D51-A7C8-047C2188A651}"/>
              </a:ext>
            </a:extLst>
          </p:cNvPr>
          <p:cNvPicPr>
            <a:picLocks noChangeAspect="1"/>
          </p:cNvPicPr>
          <p:nvPr/>
        </p:nvPicPr>
        <p:blipFill>
          <a:blip r:embed="rId3"/>
          <a:stretch>
            <a:fillRect/>
          </a:stretch>
        </p:blipFill>
        <p:spPr>
          <a:xfrm>
            <a:off x="2857501" y="0"/>
            <a:ext cx="4483175" cy="6851903"/>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6647F115-8044-4D44-A064-1A4F1A3A9BEC}"/>
              </a:ext>
            </a:extLst>
          </p:cNvPr>
          <p:cNvSpPr txBox="1"/>
          <p:nvPr/>
        </p:nvSpPr>
        <p:spPr>
          <a:xfrm>
            <a:off x="6981825" y="1253811"/>
            <a:ext cx="4369506" cy="4662815"/>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rtl="1">
              <a:lnSpc>
                <a:spcPct val="150000"/>
              </a:lnSpc>
            </a:pPr>
            <a:r>
              <a:rPr lang="ar-JO"/>
              <a:t>في سياق التسويق الإلكتروني، </a:t>
            </a:r>
            <a:r>
              <a:rPr lang="ar-JO" b="1"/>
              <a:t>تتعلق المواطنة </a:t>
            </a:r>
            <a:r>
              <a:rPr lang="ar-JO"/>
              <a:t>بمجموعة من المبادئ والمسؤوليات التي يتوقع أن تلتزم بها الشركات والمسوقين لتعزيز الأخلاقيات والمسؤوليات الاجتماعية والقانونية. إليك بعض جوانب المواطنة في سياق التسويق الإلكتروني:</a:t>
            </a:r>
          </a:p>
          <a:p>
            <a:pPr algn="just" rtl="1">
              <a:lnSpc>
                <a:spcPct val="150000"/>
              </a:lnSpc>
            </a:pPr>
            <a:endParaRPr lang="ar-JO"/>
          </a:p>
          <a:p>
            <a:pPr marL="285750" indent="-285750" algn="just" rtl="1">
              <a:lnSpc>
                <a:spcPct val="150000"/>
              </a:lnSpc>
              <a:buFont typeface="Wingdings" panose="05000000000000000000" pitchFamily="2" charset="2"/>
              <a:buChar char="ü"/>
            </a:pPr>
            <a:r>
              <a:rPr lang="ar-JO"/>
              <a:t>الاحترام وحماية الخصوصية</a:t>
            </a:r>
            <a:r>
              <a:rPr lang="ar-EG"/>
              <a:t>.</a:t>
            </a:r>
            <a:endParaRPr lang="ar-JO"/>
          </a:p>
          <a:p>
            <a:pPr marL="285750" indent="-285750" algn="just" rtl="1">
              <a:lnSpc>
                <a:spcPct val="150000"/>
              </a:lnSpc>
              <a:buFont typeface="Wingdings" panose="05000000000000000000" pitchFamily="2" charset="2"/>
              <a:buChar char="ü"/>
            </a:pPr>
            <a:r>
              <a:rPr lang="ar-JO"/>
              <a:t>النزاهة والشفافية</a:t>
            </a:r>
            <a:r>
              <a:rPr lang="ar-EG"/>
              <a:t>.</a:t>
            </a:r>
            <a:endParaRPr lang="ar-JO"/>
          </a:p>
          <a:p>
            <a:pPr marL="285750" indent="-285750" algn="just" rtl="1">
              <a:lnSpc>
                <a:spcPct val="150000"/>
              </a:lnSpc>
              <a:buFont typeface="Wingdings" panose="05000000000000000000" pitchFamily="2" charset="2"/>
              <a:buChar char="ü"/>
            </a:pPr>
            <a:r>
              <a:rPr lang="ar-JO"/>
              <a:t>الامتثال القانوني</a:t>
            </a:r>
            <a:r>
              <a:rPr lang="ar-EG"/>
              <a:t>.</a:t>
            </a:r>
            <a:endParaRPr lang="ar-JO"/>
          </a:p>
          <a:p>
            <a:pPr marL="285750" indent="-285750" algn="just" rtl="1">
              <a:lnSpc>
                <a:spcPct val="150000"/>
              </a:lnSpc>
              <a:buFont typeface="Wingdings" panose="05000000000000000000" pitchFamily="2" charset="2"/>
              <a:buChar char="ü"/>
            </a:pPr>
            <a:r>
              <a:rPr lang="ar-JO">
                <a:cs typeface="Arial"/>
              </a:rPr>
              <a:t>المحتوى</a:t>
            </a:r>
            <a:r>
              <a:rPr lang="ar-JO">
                <a:solidFill>
                  <a:schemeClr val="tx1"/>
                </a:solidFill>
                <a:cs typeface="Arial"/>
              </a:rPr>
              <a:t> </a:t>
            </a:r>
            <a:r>
              <a:rPr lang="ar-EG">
                <a:solidFill>
                  <a:schemeClr val="tx1"/>
                </a:solidFill>
                <a:cs typeface="Arial"/>
              </a:rPr>
              <a:t> الجيد</a:t>
            </a:r>
            <a:r>
              <a:rPr lang="ar-JO">
                <a:solidFill>
                  <a:srgbClr val="FF0000"/>
                </a:solidFill>
                <a:cs typeface="Arial"/>
              </a:rPr>
              <a:t> </a:t>
            </a:r>
            <a:r>
              <a:rPr lang="ar-JO">
                <a:cs typeface="Arial"/>
              </a:rPr>
              <a:t>والمفيد</a:t>
            </a:r>
          </a:p>
          <a:p>
            <a:pPr marL="285750" indent="-285750" algn="just" rtl="1">
              <a:lnSpc>
                <a:spcPct val="150000"/>
              </a:lnSpc>
              <a:buFont typeface="Wingdings" panose="05000000000000000000" pitchFamily="2" charset="2"/>
              <a:buChar char="ü"/>
            </a:pPr>
            <a:r>
              <a:rPr lang="ar-JO"/>
              <a:t>التفاعل الاجتماعي والمساهمة الإيجابية.</a:t>
            </a:r>
          </a:p>
        </p:txBody>
      </p:sp>
      <p:pic>
        <p:nvPicPr>
          <p:cNvPr id="2" name="Picture 1">
            <a:extLst>
              <a:ext uri="{FF2B5EF4-FFF2-40B4-BE49-F238E27FC236}">
                <a16:creationId xmlns:a16="http://schemas.microsoft.com/office/drawing/2014/main" id="{E1EA82BB-E30B-42A3-B14F-11CE862A98A5}"/>
              </a:ext>
            </a:extLst>
          </p:cNvPr>
          <p:cNvPicPr>
            <a:picLocks noChangeAspect="1"/>
          </p:cNvPicPr>
          <p:nvPr/>
        </p:nvPicPr>
        <p:blipFill>
          <a:blip r:embed="rId5"/>
          <a:stretch>
            <a:fillRect/>
          </a:stretch>
        </p:blipFill>
        <p:spPr>
          <a:xfrm rot="18360111">
            <a:off x="646462" y="1580368"/>
            <a:ext cx="1085182" cy="1603387"/>
          </a:xfrm>
          <a:prstGeom prst="rect">
            <a:avLst/>
          </a:prstGeom>
        </p:spPr>
      </p:pic>
      <p:sp>
        <p:nvSpPr>
          <p:cNvPr id="9" name="TextBox 8">
            <a:extLst>
              <a:ext uri="{FF2B5EF4-FFF2-40B4-BE49-F238E27FC236}">
                <a16:creationId xmlns:a16="http://schemas.microsoft.com/office/drawing/2014/main" id="{93B4057A-2EEC-4322-A873-9E993706417F}"/>
              </a:ext>
            </a:extLst>
          </p:cNvPr>
          <p:cNvSpPr txBox="1"/>
          <p:nvPr/>
        </p:nvSpPr>
        <p:spPr>
          <a:xfrm>
            <a:off x="383469" y="3180508"/>
            <a:ext cx="2645481" cy="203132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t>باختصار، المواطنة في سياق التسويق الإلكتروني تشير إلى تبني المسؤوليات الاجتماعية والأخلاقية والقانونية في جميع جوانب العمل التسويقي الرقمي، بهدف بناء علاقات مستدامة مع العملاء والمجتمعات المعنية.</a:t>
            </a:r>
          </a:p>
        </p:txBody>
      </p:sp>
    </p:spTree>
    <p:extLst>
      <p:ext uri="{BB962C8B-B14F-4D97-AF65-F5344CB8AC3E}">
        <p14:creationId xmlns:p14="http://schemas.microsoft.com/office/powerpoint/2010/main" val="49836780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F8EA7A9-CD52-4D51-A7C8-047C2188A651}"/>
              </a:ext>
            </a:extLst>
          </p:cNvPr>
          <p:cNvPicPr>
            <a:picLocks noChangeAspect="1"/>
          </p:cNvPicPr>
          <p:nvPr/>
        </p:nvPicPr>
        <p:blipFill>
          <a:blip r:embed="rId3"/>
          <a:stretch>
            <a:fillRect/>
          </a:stretch>
        </p:blipFill>
        <p:spPr>
          <a:xfrm>
            <a:off x="0" y="2807969"/>
            <a:ext cx="7200056" cy="4050031"/>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6647F115-8044-4D44-A064-1A4F1A3A9BEC}"/>
              </a:ext>
            </a:extLst>
          </p:cNvPr>
          <p:cNvSpPr txBox="1"/>
          <p:nvPr/>
        </p:nvSpPr>
        <p:spPr>
          <a:xfrm>
            <a:off x="5162549" y="1509943"/>
            <a:ext cx="6099175" cy="424731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b="1"/>
              <a:t>وسيلة الحصول على المعلومات :-</a:t>
            </a:r>
            <a:endParaRPr lang="ar-JO"/>
          </a:p>
          <a:p>
            <a:pPr algn="just" rtl="1"/>
            <a:r>
              <a:rPr lang="ar-JO"/>
              <a:t>يجب احترام سلامة نظم المعلومات فيما يتعلق بمكانة المعلومات وال</a:t>
            </a:r>
            <a:r>
              <a:rPr lang="ar-EG"/>
              <a:t>إ</a:t>
            </a:r>
            <a:r>
              <a:rPr lang="ar-JO"/>
              <a:t>علان والرسائل.</a:t>
            </a:r>
          </a:p>
          <a:p>
            <a:pPr algn="just" rtl="1"/>
            <a:r>
              <a:rPr lang="ar-JO"/>
              <a:t>وسيلة الحصول على المعلومات يجب أن تتم بسرية تامة واحترام لخصوصية الأفراد. بعض النقاط التي يجب مراعاتها في هذا السياق:</a:t>
            </a:r>
          </a:p>
          <a:p>
            <a:pPr algn="just" rtl="1"/>
            <a:endParaRPr lang="ar-JO"/>
          </a:p>
          <a:p>
            <a:pPr marL="285750" indent="-285750" algn="just" rtl="1">
              <a:buFont typeface="Wingdings" panose="05000000000000000000" pitchFamily="2" charset="2"/>
              <a:buChar char="ü"/>
            </a:pPr>
            <a:r>
              <a:rPr lang="ar-JO"/>
              <a:t>السرية والتصريح: يجب على القائمين بالتسويق أن يتعاملوا مع الحسابات وكلمات السر والمعلومات الشخصية بسرية تامة، وعدم مشاركتها مع أي شخص غير مخول بها. يجب الحصول على تصريح صريح من الشخص المعني قبل جمع أو استخدام أي معلومات شخصية.</a:t>
            </a:r>
          </a:p>
          <a:p>
            <a:pPr algn="just" rtl="1"/>
            <a:endParaRPr lang="ar-JO"/>
          </a:p>
          <a:p>
            <a:pPr marL="285750" indent="-285750" algn="just" rtl="1">
              <a:buFont typeface="Wingdings" panose="05000000000000000000" pitchFamily="2" charset="2"/>
              <a:buChar char="ü"/>
            </a:pPr>
            <a:r>
              <a:rPr lang="ar-JO"/>
              <a:t>احترام سلامة النظام: يجب احترام سلامة نظم المعلومات وعدم محاولة اختراقها أو الوصول إلى معلومات دون إذن مسبق، كما يجب توفير إجراءات أمان ملائمة لحماية المعلومات من الوصول غير المصرح به.</a:t>
            </a:r>
          </a:p>
          <a:p>
            <a:pPr algn="just" rtl="1"/>
            <a:endParaRPr lang="ar-JO"/>
          </a:p>
        </p:txBody>
      </p:sp>
      <p:pic>
        <p:nvPicPr>
          <p:cNvPr id="2" name="Picture 1">
            <a:extLst>
              <a:ext uri="{FF2B5EF4-FFF2-40B4-BE49-F238E27FC236}">
                <a16:creationId xmlns:a16="http://schemas.microsoft.com/office/drawing/2014/main" id="{EE805DBC-4BFC-45EC-9CF3-A72F26D8A27B}"/>
              </a:ext>
            </a:extLst>
          </p:cNvPr>
          <p:cNvPicPr>
            <a:picLocks noChangeAspect="1"/>
          </p:cNvPicPr>
          <p:nvPr/>
        </p:nvPicPr>
        <p:blipFill>
          <a:blip r:embed="rId5"/>
          <a:stretch>
            <a:fillRect/>
          </a:stretch>
        </p:blipFill>
        <p:spPr>
          <a:xfrm rot="16200000">
            <a:off x="2725621" y="1757997"/>
            <a:ext cx="1085182" cy="1340424"/>
          </a:xfrm>
          <a:prstGeom prst="rect">
            <a:avLst/>
          </a:prstGeom>
        </p:spPr>
      </p:pic>
    </p:spTree>
    <p:extLst>
      <p:ext uri="{BB962C8B-B14F-4D97-AF65-F5344CB8AC3E}">
        <p14:creationId xmlns:p14="http://schemas.microsoft.com/office/powerpoint/2010/main" val="141693368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F8EA7A9-CD52-4D51-A7C8-047C2188A651}"/>
              </a:ext>
            </a:extLst>
          </p:cNvPr>
          <p:cNvPicPr>
            <a:picLocks noChangeAspect="1"/>
          </p:cNvPicPr>
          <p:nvPr/>
        </p:nvPicPr>
        <p:blipFill>
          <a:blip r:embed="rId3"/>
          <a:stretch>
            <a:fillRect/>
          </a:stretch>
        </p:blipFill>
        <p:spPr>
          <a:xfrm>
            <a:off x="2466974" y="1"/>
            <a:ext cx="5658863"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6647F115-8044-4D44-A064-1A4F1A3A9BEC}"/>
              </a:ext>
            </a:extLst>
          </p:cNvPr>
          <p:cNvSpPr txBox="1"/>
          <p:nvPr/>
        </p:nvSpPr>
        <p:spPr>
          <a:xfrm>
            <a:off x="6858000" y="1217681"/>
            <a:ext cx="5041899" cy="34163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b="1"/>
              <a:t>وسيلة الحصول على المعلومات :-</a:t>
            </a:r>
            <a:endParaRPr lang="ar-JO"/>
          </a:p>
          <a:p>
            <a:pPr algn="just" rtl="1"/>
            <a:endParaRPr lang="ar-JO"/>
          </a:p>
          <a:p>
            <a:pPr algn="just" rtl="1"/>
            <a:endParaRPr lang="ar-JO"/>
          </a:p>
          <a:p>
            <a:pPr marL="285750" indent="-285750" algn="just" rtl="1">
              <a:buFont typeface="Wingdings" panose="05000000000000000000" pitchFamily="2" charset="2"/>
              <a:buChar char="ü"/>
            </a:pPr>
            <a:r>
              <a:rPr lang="ar-JO"/>
              <a:t>الالتزام بالقوانين والتشريعات: يجب على القائمين بالتسويق الالتزام بالقوانين والتشريعات المتعلقة بحماية البيانات الشخصية والخصوصية، مثل قوانين حماية البيانات العامة مثل </a:t>
            </a:r>
            <a:r>
              <a:rPr lang="en-US"/>
              <a:t>GDPR </a:t>
            </a:r>
            <a:r>
              <a:rPr lang="ar-JO"/>
              <a:t>في الاتحاد الأوروبي.</a:t>
            </a:r>
          </a:p>
          <a:p>
            <a:pPr algn="just" rtl="1"/>
            <a:endParaRPr lang="ar-JO"/>
          </a:p>
          <a:p>
            <a:pPr marL="285750" indent="-285750" algn="just" rtl="1">
              <a:buFont typeface="Wingdings" panose="05000000000000000000" pitchFamily="2" charset="2"/>
              <a:buChar char="ü"/>
            </a:pPr>
            <a:r>
              <a:rPr lang="ar-JO"/>
              <a:t>التوعية والتدريب: يجب توفير التدريب اللازم للموظفين حول أهمية السرية والخصوصية، وكيفية التعامل مع المعلومات الشخصية بشكل آمن ومسؤول.</a:t>
            </a:r>
          </a:p>
          <a:p>
            <a:pPr algn="just" rtl="1"/>
            <a:endParaRPr lang="ar-JO"/>
          </a:p>
        </p:txBody>
      </p:sp>
      <p:pic>
        <p:nvPicPr>
          <p:cNvPr id="2" name="Picture 1">
            <a:extLst>
              <a:ext uri="{FF2B5EF4-FFF2-40B4-BE49-F238E27FC236}">
                <a16:creationId xmlns:a16="http://schemas.microsoft.com/office/drawing/2014/main" id="{EE805DBC-4BFC-45EC-9CF3-A72F26D8A27B}"/>
              </a:ext>
            </a:extLst>
          </p:cNvPr>
          <p:cNvPicPr>
            <a:picLocks noChangeAspect="1"/>
          </p:cNvPicPr>
          <p:nvPr/>
        </p:nvPicPr>
        <p:blipFill>
          <a:blip r:embed="rId5"/>
          <a:stretch>
            <a:fillRect/>
          </a:stretch>
        </p:blipFill>
        <p:spPr>
          <a:xfrm rot="18827698">
            <a:off x="1816208" y="2760541"/>
            <a:ext cx="1085182" cy="1603387"/>
          </a:xfrm>
          <a:prstGeom prst="rect">
            <a:avLst/>
          </a:prstGeom>
        </p:spPr>
      </p:pic>
    </p:spTree>
    <p:extLst>
      <p:ext uri="{BB962C8B-B14F-4D97-AF65-F5344CB8AC3E}">
        <p14:creationId xmlns:p14="http://schemas.microsoft.com/office/powerpoint/2010/main" val="61914174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A0B2BEC-367C-4620-8FC1-64D7A7D5C26C}"/>
              </a:ext>
            </a:extLst>
          </p:cNvPr>
          <p:cNvPicPr>
            <a:picLocks noChangeAspect="1"/>
          </p:cNvPicPr>
          <p:nvPr/>
        </p:nvPicPr>
        <p:blipFill>
          <a:blip r:embed="rId3"/>
          <a:stretch>
            <a:fillRect/>
          </a:stretch>
        </p:blipFill>
        <p:spPr>
          <a:xfrm>
            <a:off x="0" y="2202"/>
            <a:ext cx="12192000" cy="6853595"/>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0A67252A-C473-4A8F-B8DC-D7AB8DE8F511}"/>
              </a:ext>
            </a:extLst>
          </p:cNvPr>
          <p:cNvSpPr txBox="1"/>
          <p:nvPr/>
        </p:nvSpPr>
        <p:spPr>
          <a:xfrm>
            <a:off x="876300" y="1747315"/>
            <a:ext cx="7886700" cy="424731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b="1"/>
              <a:t>التعاطف واستيعاب مخاوف العملاء يعتبران جوانب مهمة في عمليات التسويق الإلكتروني</a:t>
            </a:r>
            <a:r>
              <a:rPr lang="ar-EG" b="1"/>
              <a:t>:</a:t>
            </a:r>
            <a:r>
              <a:rPr lang="ar-JO" b="1"/>
              <a:t> </a:t>
            </a:r>
            <a:r>
              <a:rPr lang="ar-JO"/>
              <a:t>من خلال تبني هذه النهج، يمكن للشركات بناء علاقات قوية مع العملاء وزيادة مستوى الثقة في العلامة التجارية. إليك بعض الطرق التي يمكن للشركات تحقيق ذلك:</a:t>
            </a:r>
          </a:p>
          <a:p>
            <a:pPr algn="just" rtl="1"/>
            <a:endParaRPr lang="ar-JO"/>
          </a:p>
          <a:p>
            <a:pPr marL="285750" indent="-285750" algn="just" rtl="1">
              <a:buFont typeface="Wingdings" panose="05000000000000000000" pitchFamily="2" charset="2"/>
              <a:buChar char="ü"/>
            </a:pPr>
            <a:r>
              <a:rPr lang="ar-JO" b="1"/>
              <a:t>الاستماع للعملاء: </a:t>
            </a:r>
            <a:r>
              <a:rPr lang="ar-JO"/>
              <a:t>يجب على الشركات أن تكون على استعداد للاستماع إلى مشاكل ومخاوف العملاء، سواء من خلال تقديم خيارات للتواصل المباشر أو استخدام استطلاعات الرأي أو التفاعل مع التعليقات والمراجعات على وسائل التواصل الاجتماعي.</a:t>
            </a:r>
          </a:p>
          <a:p>
            <a:pPr algn="just" rtl="1"/>
            <a:endParaRPr lang="ar-JO"/>
          </a:p>
          <a:p>
            <a:pPr marL="285750" indent="-285750" algn="just" rtl="1">
              <a:buFont typeface="Wingdings" panose="05000000000000000000" pitchFamily="2" charset="2"/>
              <a:buChar char="ü"/>
            </a:pPr>
            <a:r>
              <a:rPr lang="ar-JO" b="1"/>
              <a:t>تقديم المساعدة والدعم: </a:t>
            </a:r>
            <a:r>
              <a:rPr lang="ar-JO"/>
              <a:t>يجب على الشركات تقديم دعم فعّال للعملاء من خلال توفير معلومات وافية حول المنتجات والخدمات، والرد على الاستفسارات بسرعة وفعالية.</a:t>
            </a:r>
          </a:p>
          <a:p>
            <a:pPr algn="just" rtl="1"/>
            <a:endParaRPr lang="ar-JO"/>
          </a:p>
          <a:p>
            <a:pPr marL="285750" indent="-285750" algn="just" rtl="1">
              <a:buFont typeface="Wingdings" panose="05000000000000000000" pitchFamily="2" charset="2"/>
              <a:buChar char="ü"/>
            </a:pPr>
            <a:r>
              <a:rPr lang="ar-JO" b="1"/>
              <a:t>التواصل بشكل شخصي: </a:t>
            </a:r>
            <a:r>
              <a:rPr lang="ar-JO"/>
              <a:t>يمكن للشركات تعزيز التواصل الشخصي مع العملاء عن طريق تقديم الرسائل المخصصة والشخصية التي تظهر التفاهم والتعاطف مع احتياجاتهم ومخاوفهم.</a:t>
            </a:r>
          </a:p>
          <a:p>
            <a:pPr algn="r" rtl="1"/>
            <a:endParaRPr lang="ar-JO"/>
          </a:p>
          <a:p>
            <a:pPr algn="r" rtl="1"/>
            <a:endParaRPr lang="ar-JO"/>
          </a:p>
        </p:txBody>
      </p:sp>
    </p:spTree>
    <p:extLst>
      <p:ext uri="{BB962C8B-B14F-4D97-AF65-F5344CB8AC3E}">
        <p14:creationId xmlns:p14="http://schemas.microsoft.com/office/powerpoint/2010/main" val="34931698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A0B2BEC-367C-4620-8FC1-64D7A7D5C26C}"/>
              </a:ext>
            </a:extLst>
          </p:cNvPr>
          <p:cNvPicPr>
            <a:picLocks noChangeAspect="1"/>
          </p:cNvPicPr>
          <p:nvPr/>
        </p:nvPicPr>
        <p:blipFill>
          <a:blip r:embed="rId3"/>
          <a:stretch>
            <a:fillRect/>
          </a:stretch>
        </p:blipFill>
        <p:spPr>
          <a:xfrm>
            <a:off x="0" y="2202"/>
            <a:ext cx="12192000" cy="6853595"/>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0A67252A-C473-4A8F-B8DC-D7AB8DE8F511}"/>
              </a:ext>
            </a:extLst>
          </p:cNvPr>
          <p:cNvSpPr txBox="1"/>
          <p:nvPr/>
        </p:nvSpPr>
        <p:spPr>
          <a:xfrm>
            <a:off x="361950" y="2242642"/>
            <a:ext cx="8181975" cy="313932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b="1"/>
              <a:t>التعاطف واستيعاب مخاوف العملاء يعتبران جوانب مهمة في عمليات التسويق الإلكتروني</a:t>
            </a:r>
            <a:r>
              <a:rPr lang="ar-EG" b="1"/>
              <a:t>:</a:t>
            </a:r>
            <a:endParaRPr lang="ar-JO"/>
          </a:p>
          <a:p>
            <a:pPr algn="just" rtl="1"/>
            <a:endParaRPr lang="ar-JO"/>
          </a:p>
          <a:p>
            <a:pPr marL="285750" indent="-285750" algn="just" rtl="1">
              <a:buFont typeface="Wingdings" panose="05000000000000000000" pitchFamily="2" charset="2"/>
              <a:buChar char="ü"/>
            </a:pPr>
            <a:r>
              <a:rPr lang="ar-JO" b="1"/>
              <a:t>تقديم محتوى قيم: </a:t>
            </a:r>
            <a:r>
              <a:rPr lang="ar-JO"/>
              <a:t>يمكن للشركات تقديم محتوى مفيد وقيم يساعد العملاء في حل مشاكلهم أو تخفيف مخاوفهم، سواء من خلال المقالات التعليمية أو الفيديوهات التوضيحية.</a:t>
            </a:r>
          </a:p>
          <a:p>
            <a:pPr algn="just" rtl="1"/>
            <a:endParaRPr lang="ar-JO"/>
          </a:p>
          <a:p>
            <a:pPr marL="285750" indent="-285750" algn="just" rtl="1">
              <a:buFont typeface="Wingdings" panose="05000000000000000000" pitchFamily="2" charset="2"/>
              <a:buChar char="ü"/>
            </a:pPr>
            <a:r>
              <a:rPr lang="ar-JO" b="1"/>
              <a:t>التعامل برقي واحترام: </a:t>
            </a:r>
            <a:r>
              <a:rPr lang="ar-JO"/>
              <a:t>يجب على الشركات التعامل مع مخاوف العملاء برقي واحترام، وعدم التقليل من أهميتها أو إهمالها.</a:t>
            </a:r>
          </a:p>
          <a:p>
            <a:pPr algn="just" rtl="1"/>
            <a:endParaRPr lang="ar-JO"/>
          </a:p>
          <a:p>
            <a:pPr algn="just" rtl="1"/>
            <a:r>
              <a:rPr lang="ar-JO" b="1"/>
              <a:t>من خلال اتباع هذه الخطوات، يمكن للشركات بناء علاقات إيجابية ومستدامة مع العملاء، وتحقيق نجاح في عمليات التسويق الإلكتروني.</a:t>
            </a:r>
          </a:p>
          <a:p>
            <a:pPr algn="r" rtl="1"/>
            <a:endParaRPr lang="ar-JO"/>
          </a:p>
        </p:txBody>
      </p:sp>
    </p:spTree>
    <p:extLst>
      <p:ext uri="{BB962C8B-B14F-4D97-AF65-F5344CB8AC3E}">
        <p14:creationId xmlns:p14="http://schemas.microsoft.com/office/powerpoint/2010/main" val="210924764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4495ADF1-530D-46BB-A77F-10131C4953AB}"/>
              </a:ext>
            </a:extLst>
          </p:cNvPr>
          <p:cNvPicPr>
            <a:picLocks noChangeAspect="1"/>
          </p:cNvPicPr>
          <p:nvPr/>
        </p:nvPicPr>
        <p:blipFill>
          <a:blip r:embed="rId3"/>
          <a:stretch>
            <a:fillRect/>
          </a:stretch>
        </p:blipFill>
        <p:spPr>
          <a:xfrm>
            <a:off x="0" y="597370"/>
            <a:ext cx="12192000" cy="566325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7" name="TextBox 6">
            <a:extLst>
              <a:ext uri="{FF2B5EF4-FFF2-40B4-BE49-F238E27FC236}">
                <a16:creationId xmlns:a16="http://schemas.microsoft.com/office/drawing/2014/main" id="{B47667FA-6AC0-459C-BBC1-DB7A3802B170}"/>
              </a:ext>
            </a:extLst>
          </p:cNvPr>
          <p:cNvSpPr txBox="1"/>
          <p:nvPr/>
        </p:nvSpPr>
        <p:spPr>
          <a:xfrm>
            <a:off x="784134" y="2169494"/>
            <a:ext cx="11068050" cy="369331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b="1"/>
              <a:t>احترام الخصوصية هو مبدأ أساسي في التسويق الإلكتروني ويتضمن العديد من الجوانب التي يجب مراعاتها:</a:t>
            </a:r>
          </a:p>
          <a:p>
            <a:pPr algn="just" rtl="1"/>
            <a:endParaRPr lang="ar-JO"/>
          </a:p>
          <a:p>
            <a:pPr marL="285750" indent="-285750" algn="just" rtl="1">
              <a:buFont typeface="Wingdings" panose="05000000000000000000" pitchFamily="2" charset="2"/>
              <a:buChar char="§"/>
            </a:pPr>
            <a:r>
              <a:rPr lang="ar-JO" b="1"/>
              <a:t>عدم الإزعاج: </a:t>
            </a:r>
            <a:r>
              <a:rPr lang="ar-JO"/>
              <a:t>يجب تجنب إرسال رسائل دعائية غير مرغوب فيها إلى العملاء، حيث يمكن أن يتسبب هذا في إزعاجهم وتدهور صورة العلامة التجارية.</a:t>
            </a:r>
          </a:p>
          <a:p>
            <a:pPr algn="just" rtl="1"/>
            <a:endParaRPr lang="ar-JO"/>
          </a:p>
          <a:p>
            <a:pPr marL="285750" indent="-285750" algn="just" rtl="1">
              <a:buFont typeface="Wingdings" panose="05000000000000000000" pitchFamily="2" charset="2"/>
              <a:buChar char="§"/>
            </a:pPr>
            <a:r>
              <a:rPr lang="ar-JO" b="1"/>
              <a:t>الشفافية في جمع البيانات: </a:t>
            </a:r>
            <a:r>
              <a:rPr lang="ar-JO"/>
              <a:t>يجب أن تكون الشركات شفافة في كيفية جمعها للبيانات الشخصية للعملاء واستخدامها، ويفضل أن يتم ذلك بموافقة العملاء.</a:t>
            </a:r>
          </a:p>
          <a:p>
            <a:pPr algn="just" rtl="1"/>
            <a:endParaRPr lang="ar-JO"/>
          </a:p>
          <a:p>
            <a:pPr marL="285750" indent="-285750" algn="just" rtl="1">
              <a:buFont typeface="Wingdings" panose="05000000000000000000" pitchFamily="2" charset="2"/>
              <a:buChar char="§"/>
            </a:pPr>
            <a:r>
              <a:rPr lang="ar-JO" b="1"/>
              <a:t>التحكم الذاتي</a:t>
            </a:r>
            <a:r>
              <a:rPr lang="ar-JO"/>
              <a:t>: يجب أن يتيح للعملاء التحكم في بياناتهم الشخصية وتقديمها، وأن يكون لديهم القدرة على إلغاء الاشتراك في أي وقت.</a:t>
            </a:r>
          </a:p>
          <a:p>
            <a:pPr algn="just" rtl="1"/>
            <a:endParaRPr lang="ar-JO"/>
          </a:p>
          <a:p>
            <a:pPr marL="285750" indent="-285750" algn="just" rtl="1">
              <a:buFont typeface="Wingdings" panose="05000000000000000000" pitchFamily="2" charset="2"/>
              <a:buChar char="§"/>
            </a:pPr>
            <a:r>
              <a:rPr lang="ar-JO" b="1"/>
              <a:t>الأمان والحماية</a:t>
            </a:r>
            <a:r>
              <a:rPr lang="ar-JO"/>
              <a:t>: يجب على الشركات توفير إجراءات أمان ملائمة لحماية بيانات العملاء من الوصول غير المصرح به.</a:t>
            </a:r>
          </a:p>
          <a:p>
            <a:pPr algn="just" rtl="1"/>
            <a:endParaRPr lang="ar-JO"/>
          </a:p>
          <a:p>
            <a:pPr algn="just" rtl="1"/>
            <a:r>
              <a:rPr lang="ar-JO" b="1"/>
              <a:t>باختصار، يعد احترام الخصوصية جزءًا أساسيًا من الأخلاقيات في التسويق الإلكتروني، ويسهم في بناء علاقات قوية ومستدامة مع العملاء.</a:t>
            </a:r>
            <a:endParaRPr lang="en-US" b="1"/>
          </a:p>
        </p:txBody>
      </p:sp>
    </p:spTree>
    <p:extLst>
      <p:ext uri="{BB962C8B-B14F-4D97-AF65-F5344CB8AC3E}">
        <p14:creationId xmlns:p14="http://schemas.microsoft.com/office/powerpoint/2010/main" val="154748787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6868B74-C04C-4669-9410-C96F294985BD}"/>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5D991A96-9EA4-4156-8D7A-12234B11DDCB}"/>
              </a:ext>
            </a:extLst>
          </p:cNvPr>
          <p:cNvSpPr txBox="1"/>
          <p:nvPr/>
        </p:nvSpPr>
        <p:spPr>
          <a:xfrm>
            <a:off x="7553324" y="1095202"/>
            <a:ext cx="4346576" cy="480131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b="1"/>
              <a:t>الجمعية الأمريكية للتسويق </a:t>
            </a:r>
            <a:r>
              <a:rPr lang="en-US"/>
              <a:t>( AMA) </a:t>
            </a:r>
            <a:r>
              <a:rPr lang="ar-JO"/>
              <a:t>هي منظمة مهنية غير ربحية تهدف إلى تطوير مجال التسويق وتعزيز معرفة ومهارات المسوقين. تأسست في عام 1937 وتعتبر واحدة من أكبر وأقدم المنظمات في مجال التسويق في العالم. تقدم </a:t>
            </a:r>
            <a:r>
              <a:rPr lang="en-US"/>
              <a:t>AMA </a:t>
            </a:r>
            <a:r>
              <a:rPr lang="ar-EG"/>
              <a:t> </a:t>
            </a:r>
            <a:r>
              <a:rPr lang="ar-JO"/>
              <a:t>مجموعة متنوعة من الخدمات والفرص للمسوقين والباحثين في مجال التسويق، بما في ذلك النشرات الإخبارية، والمقالات البحثية، والندوات، والمؤتمرات، والفرص التعليمية.</a:t>
            </a:r>
          </a:p>
          <a:p>
            <a:pPr algn="just" rtl="1"/>
            <a:endParaRPr lang="ar-JO"/>
          </a:p>
          <a:p>
            <a:pPr algn="just" rtl="1"/>
            <a:r>
              <a:rPr lang="ar-JO"/>
              <a:t>تسع</a:t>
            </a:r>
            <a:r>
              <a:rPr lang="ar-EG"/>
              <a:t>ى</a:t>
            </a:r>
            <a:r>
              <a:rPr lang="en-US"/>
              <a:t>AMA </a:t>
            </a:r>
            <a:r>
              <a:rPr lang="ar-EG"/>
              <a:t>  إلى </a:t>
            </a:r>
            <a:r>
              <a:rPr lang="ar-JO"/>
              <a:t>تعزيز المعايير الأخلاقية في مجال التسويق وتشجيع الممارسات المهنية المثلى. كما تعمل على تقديم الموارد والأدوات التي يحتاجها المسوقون لتحقيق النجاح في بيئة التسويق المتغيرة باستمرار. تتبنى </a:t>
            </a:r>
            <a:r>
              <a:rPr lang="ar-EG"/>
              <a:t> </a:t>
            </a:r>
            <a:r>
              <a:rPr lang="en-US"/>
              <a:t>AMA </a:t>
            </a:r>
            <a:r>
              <a:rPr lang="ar-JO"/>
              <a:t>أيضًا دورًا هامًا في تشجيع البحث والابتكار في مجال التسويق من خلال دعم الدراسات والأبحاث ونشر النتائج.</a:t>
            </a:r>
          </a:p>
          <a:p>
            <a:pPr algn="just" rtl="1"/>
            <a:endParaRPr lang="ar-JO"/>
          </a:p>
        </p:txBody>
      </p:sp>
    </p:spTree>
    <p:extLst>
      <p:ext uri="{BB962C8B-B14F-4D97-AF65-F5344CB8AC3E}">
        <p14:creationId xmlns:p14="http://schemas.microsoft.com/office/powerpoint/2010/main" val="168642418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6868B74-C04C-4669-9410-C96F294985BD}"/>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5D991A96-9EA4-4156-8D7A-12234B11DDCB}"/>
              </a:ext>
            </a:extLst>
          </p:cNvPr>
          <p:cNvSpPr txBox="1"/>
          <p:nvPr/>
        </p:nvSpPr>
        <p:spPr>
          <a:xfrm>
            <a:off x="165101" y="1637183"/>
            <a:ext cx="4000499" cy="480131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a:t>أن الجمعية الأمريكية للتسويق (</a:t>
            </a:r>
            <a:r>
              <a:rPr lang="en-US"/>
              <a:t>AMA) </a:t>
            </a:r>
            <a:r>
              <a:rPr lang="ar-JO"/>
              <a:t> ) تلعب دورًا هامًا في تعزيز الأخلاقيات في مختلف القطاعات، سواء كانت صناعية أو تسويقية، من خلال موقعها على الويب وأنشطتها المختلفة. وتأخذ الـ </a:t>
            </a:r>
            <a:r>
              <a:rPr lang="en-US"/>
              <a:t>AMA </a:t>
            </a:r>
            <a:r>
              <a:rPr lang="ar-JO"/>
              <a:t>مجموعة من الإجراءات لضمان تطبيق هذه الأخلاقيات:</a:t>
            </a:r>
          </a:p>
          <a:p>
            <a:pPr algn="just" rtl="1"/>
            <a:endParaRPr lang="ar-JO"/>
          </a:p>
          <a:p>
            <a:pPr marL="285750" indent="-285750" algn="just" rtl="1">
              <a:buFont typeface="Wingdings" panose="05000000000000000000" pitchFamily="2" charset="2"/>
              <a:buChar char="q"/>
            </a:pPr>
            <a:r>
              <a:rPr lang="ar-JO"/>
              <a:t>تشجيع التطوير والتحسين المستمر: تقوم الـ </a:t>
            </a:r>
            <a:r>
              <a:rPr lang="en-US"/>
              <a:t> AMA  </a:t>
            </a:r>
            <a:r>
              <a:rPr lang="ar-JO"/>
              <a:t>بتشجيع الشركات والمهنيين في مجال التسويق على تطوير وتحسين ممارساتهم الأخلاقية من خلال توفير الإرشادات والموارد اللازمة.</a:t>
            </a:r>
          </a:p>
          <a:p>
            <a:pPr algn="just" rtl="1"/>
            <a:endParaRPr lang="ar-JO"/>
          </a:p>
          <a:p>
            <a:pPr marL="285750" indent="-285750" algn="just" rtl="1">
              <a:buFont typeface="Wingdings" panose="05000000000000000000" pitchFamily="2" charset="2"/>
              <a:buChar char="q"/>
            </a:pPr>
            <a:r>
              <a:rPr lang="ar-JO"/>
              <a:t>التوجيه والمشورة: تقدم الـ</a:t>
            </a:r>
            <a:r>
              <a:rPr lang="en-US"/>
              <a:t> AMA </a:t>
            </a:r>
            <a:r>
              <a:rPr lang="ar-JO"/>
              <a:t>التوجيه والمشورة للشركات والأفراد حول كيفية تطبيق المعايير الأخلاقية في أنشطتهم التسويقية.</a:t>
            </a:r>
          </a:p>
          <a:p>
            <a:pPr algn="just" rtl="1"/>
            <a:endParaRPr lang="ar-JO"/>
          </a:p>
        </p:txBody>
      </p:sp>
    </p:spTree>
    <p:extLst>
      <p:ext uri="{BB962C8B-B14F-4D97-AF65-F5344CB8AC3E}">
        <p14:creationId xmlns:p14="http://schemas.microsoft.com/office/powerpoint/2010/main" val="118229520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6868B74-C04C-4669-9410-C96F294985BD}"/>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5D991A96-9EA4-4156-8D7A-12234B11DDCB}"/>
              </a:ext>
            </a:extLst>
          </p:cNvPr>
          <p:cNvSpPr txBox="1"/>
          <p:nvPr/>
        </p:nvSpPr>
        <p:spPr>
          <a:xfrm>
            <a:off x="7046234" y="1163153"/>
            <a:ext cx="4853666" cy="369331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endParaRPr lang="ar-JO"/>
          </a:p>
          <a:p>
            <a:pPr algn="just" rtl="1"/>
            <a:endParaRPr lang="ar-JO"/>
          </a:p>
          <a:p>
            <a:pPr marL="285750" indent="-285750" algn="just" rtl="1">
              <a:buFont typeface="Wingdings" panose="05000000000000000000" pitchFamily="2" charset="2"/>
              <a:buChar char="q"/>
            </a:pPr>
            <a:r>
              <a:rPr lang="ar-JO"/>
              <a:t>المراقبة والمساءلة: تقوم الـ </a:t>
            </a:r>
            <a:r>
              <a:rPr lang="en-US"/>
              <a:t> AMA </a:t>
            </a:r>
            <a:r>
              <a:rPr lang="ar-JO"/>
              <a:t>بمراقبة الممارسات التسويقية و</a:t>
            </a:r>
            <a:r>
              <a:rPr lang="ar-EG"/>
              <a:t>ال</a:t>
            </a:r>
            <a:r>
              <a:rPr lang="ar-JO"/>
              <a:t>تحقق من مدى احترامها للمعايير الأخلاقية، وتتخذ إجراءات ملائمة ضد أي انتهاكات.</a:t>
            </a:r>
          </a:p>
          <a:p>
            <a:pPr algn="just" rtl="1"/>
            <a:endParaRPr lang="ar-JO"/>
          </a:p>
          <a:p>
            <a:pPr marL="285750" indent="-285750" algn="just" rtl="1">
              <a:buFont typeface="Wingdings" panose="05000000000000000000" pitchFamily="2" charset="2"/>
              <a:buChar char="q"/>
            </a:pPr>
            <a:r>
              <a:rPr lang="ar-JO"/>
              <a:t>التدريب والتعليم: تقوم الـ </a:t>
            </a:r>
            <a:r>
              <a:rPr lang="en-US"/>
              <a:t> AMA </a:t>
            </a:r>
            <a:r>
              <a:rPr lang="ar-JO"/>
              <a:t>بتقديم برامج تدريبية وتعليمية للشركات والمهنيين في مجال التسويق، تركز على الأخلاقيات وكيفية تطبيقها بشكل فعال.</a:t>
            </a:r>
          </a:p>
          <a:p>
            <a:pPr algn="just" rtl="1"/>
            <a:endParaRPr lang="ar-JO"/>
          </a:p>
          <a:p>
            <a:pPr algn="just" rtl="1"/>
            <a:r>
              <a:rPr lang="ar-JO"/>
              <a:t>بهذه الطرق، تعمل الـ </a:t>
            </a:r>
            <a:r>
              <a:rPr lang="en-US"/>
              <a:t>AMA </a:t>
            </a:r>
            <a:r>
              <a:rPr lang="ar-JO"/>
              <a:t>على دعم وتعزيز الأخلاقيات في جميع القطاعات، وتحث على الالتزام بالمعايير والقيم الأخلاقية، مع مراقبة ومحاسبة كل من يخالف هذه المعايير.</a:t>
            </a:r>
            <a:endParaRPr lang="en-US"/>
          </a:p>
        </p:txBody>
      </p:sp>
    </p:spTree>
    <p:extLst>
      <p:ext uri="{BB962C8B-B14F-4D97-AF65-F5344CB8AC3E}">
        <p14:creationId xmlns:p14="http://schemas.microsoft.com/office/powerpoint/2010/main" val="33921616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A0ED2-6819-0BCE-0EA0-3EBA14689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45BE81-9F72-0C9D-35AF-5EC99D8DFC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0FB3A8-670F-23A7-6EDE-4D9752FDE682}"/>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8DC9F6CE-8D50-BA4B-07EE-E7D048530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5CAD65-366A-53FF-F227-A9919CDEE8A8}"/>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4" name="TextBox 3">
            <a:extLst>
              <a:ext uri="{FF2B5EF4-FFF2-40B4-BE49-F238E27FC236}">
                <a16:creationId xmlns:a16="http://schemas.microsoft.com/office/drawing/2014/main" id="{EBF02F89-6397-BA2B-9519-0A28282AA59E}"/>
              </a:ext>
            </a:extLst>
          </p:cNvPr>
          <p:cNvSpPr txBox="1"/>
          <p:nvPr/>
        </p:nvSpPr>
        <p:spPr>
          <a:xfrm>
            <a:off x="903514" y="1611086"/>
            <a:ext cx="6270172" cy="800219"/>
          </a:xfrm>
          <a:prstGeom prst="rect">
            <a:avLst/>
          </a:prstGeom>
          <a:noFill/>
        </p:spPr>
        <p:txBody>
          <a:bodyPr wrap="square" rtlCol="0">
            <a:spAutoFit/>
          </a:bodyPr>
          <a:lstStyle/>
          <a:p>
            <a:pPr algn="r" rtl="1"/>
            <a:r>
              <a:rPr lang="ar-JO" sz="2800" b="1"/>
              <a:t>ملخص</a:t>
            </a:r>
          </a:p>
          <a:p>
            <a:pPr algn="r" rtl="1"/>
            <a:r>
              <a:rPr lang="ar-JO"/>
              <a:t> </a:t>
            </a:r>
            <a:endParaRPr lang="en-US"/>
          </a:p>
        </p:txBody>
      </p:sp>
      <p:sp>
        <p:nvSpPr>
          <p:cNvPr id="7" name="TextBox 6">
            <a:extLst>
              <a:ext uri="{FF2B5EF4-FFF2-40B4-BE49-F238E27FC236}">
                <a16:creationId xmlns:a16="http://schemas.microsoft.com/office/drawing/2014/main" id="{D48F6F36-6E97-432E-8C04-48B6176DA312}"/>
              </a:ext>
            </a:extLst>
          </p:cNvPr>
          <p:cNvSpPr txBox="1"/>
          <p:nvPr/>
        </p:nvSpPr>
        <p:spPr>
          <a:xfrm>
            <a:off x="803249" y="2693245"/>
            <a:ext cx="6096000" cy="1754326"/>
          </a:xfrm>
          <a:prstGeom prst="rect">
            <a:avLst/>
          </a:prstGeom>
          <a:noFill/>
        </p:spPr>
        <p:txBody>
          <a:bodyPr wrap="square">
            <a:spAutoFit/>
          </a:bodyPr>
          <a:lstStyle/>
          <a:p>
            <a:pPr marL="285750" lvl="0" indent="-285750" algn="r" rtl="1">
              <a:buFont typeface="Wingdings" panose="05000000000000000000" pitchFamily="2" charset="2"/>
              <a:buChar char="q"/>
            </a:pPr>
            <a:r>
              <a:rPr lang="ar-JO">
                <a:solidFill>
                  <a:prstClr val="black"/>
                </a:solidFill>
              </a:rPr>
              <a:t>أخلاقيات ال</a:t>
            </a:r>
            <a:r>
              <a:rPr lang="ar-EG">
                <a:solidFill>
                  <a:prstClr val="black"/>
                </a:solidFill>
              </a:rPr>
              <a:t>إ</a:t>
            </a:r>
            <a:r>
              <a:rPr lang="ar-JO">
                <a:solidFill>
                  <a:prstClr val="black"/>
                </a:solidFill>
              </a:rPr>
              <a:t>دارة </a:t>
            </a:r>
            <a:r>
              <a:rPr lang="ar-EG">
                <a:solidFill>
                  <a:prstClr val="black"/>
                </a:solidFill>
              </a:rPr>
              <a:t> و</a:t>
            </a:r>
            <a:r>
              <a:rPr lang="ar-JO">
                <a:solidFill>
                  <a:prstClr val="black"/>
                </a:solidFill>
              </a:rPr>
              <a:t>المسئولية الاجتماعية وأخلاقيات التسويق ال</a:t>
            </a:r>
            <a:r>
              <a:rPr lang="ar-EG">
                <a:solidFill>
                  <a:prstClr val="black"/>
                </a:solidFill>
              </a:rPr>
              <a:t>إ</a:t>
            </a:r>
            <a:r>
              <a:rPr lang="ar-JO">
                <a:solidFill>
                  <a:prstClr val="black"/>
                </a:solidFill>
              </a:rPr>
              <a:t>لكتروني</a:t>
            </a:r>
          </a:p>
          <a:p>
            <a:pPr marL="285750" lvl="0" indent="-285750" algn="r" rtl="1">
              <a:buFont typeface="Wingdings" panose="05000000000000000000" pitchFamily="2" charset="2"/>
              <a:buChar char="q"/>
            </a:pPr>
            <a:r>
              <a:rPr lang="ar-JO">
                <a:solidFill>
                  <a:prstClr val="black"/>
                </a:solidFill>
              </a:rPr>
              <a:t>تعريف ال</a:t>
            </a:r>
            <a:r>
              <a:rPr lang="ar-EG">
                <a:solidFill>
                  <a:prstClr val="black"/>
                </a:solidFill>
              </a:rPr>
              <a:t>أ</a:t>
            </a:r>
            <a:r>
              <a:rPr lang="ar-JO">
                <a:solidFill>
                  <a:prstClr val="black"/>
                </a:solidFill>
              </a:rPr>
              <a:t>خلاقيات ومصادرها </a:t>
            </a:r>
          </a:p>
          <a:p>
            <a:pPr marL="285750" lvl="0" indent="-285750" algn="r" rtl="1">
              <a:buFont typeface="Wingdings" panose="05000000000000000000" pitchFamily="2" charset="2"/>
              <a:buChar char="q"/>
            </a:pPr>
            <a:r>
              <a:rPr lang="ar-JO">
                <a:solidFill>
                  <a:prstClr val="black"/>
                </a:solidFill>
              </a:rPr>
              <a:t>التداخل بين القانون والمسؤولية الاجتماعية وأخلاقيات الإدارة </a:t>
            </a:r>
          </a:p>
          <a:p>
            <a:pPr marL="285750" lvl="0" indent="-285750" algn="r" rtl="1">
              <a:buFont typeface="Wingdings" panose="05000000000000000000" pitchFamily="2" charset="2"/>
              <a:buChar char="q"/>
            </a:pPr>
            <a:r>
              <a:rPr lang="ar-JO">
                <a:solidFill>
                  <a:prstClr val="black"/>
                </a:solidFill>
              </a:rPr>
              <a:t>توضيح </a:t>
            </a:r>
            <a:r>
              <a:rPr lang="ar-EG">
                <a:solidFill>
                  <a:prstClr val="black"/>
                </a:solidFill>
              </a:rPr>
              <a:t>أ</a:t>
            </a:r>
            <a:r>
              <a:rPr lang="ar-JO">
                <a:solidFill>
                  <a:prstClr val="black"/>
                </a:solidFill>
              </a:rPr>
              <a:t>خلاقيات التسويق الإلكتروني في كل عنصر من المزيج التسويقي</a:t>
            </a:r>
          </a:p>
          <a:p>
            <a:pPr marL="285750" lvl="0" indent="-285750" algn="r" rtl="1">
              <a:buFont typeface="Wingdings" panose="05000000000000000000" pitchFamily="2" charset="2"/>
              <a:buChar char="q"/>
            </a:pPr>
            <a:r>
              <a:rPr lang="ar-JO">
                <a:solidFill>
                  <a:prstClr val="black"/>
                </a:solidFill>
              </a:rPr>
              <a:t>المعايير العامة لأخلاقيات التسويق ال</a:t>
            </a:r>
            <a:r>
              <a:rPr lang="ar-EG">
                <a:solidFill>
                  <a:prstClr val="black"/>
                </a:solidFill>
              </a:rPr>
              <a:t>إ</a:t>
            </a:r>
            <a:r>
              <a:rPr lang="ar-JO">
                <a:solidFill>
                  <a:prstClr val="black"/>
                </a:solidFill>
              </a:rPr>
              <a:t>لكتروني </a:t>
            </a:r>
          </a:p>
          <a:p>
            <a:pPr marL="285750" lvl="0" indent="-285750" algn="r" rtl="1">
              <a:buFont typeface="Wingdings" panose="05000000000000000000" pitchFamily="2" charset="2"/>
              <a:buChar char="q"/>
            </a:pPr>
            <a:r>
              <a:rPr lang="ar-JO">
                <a:solidFill>
                  <a:prstClr val="black"/>
                </a:solidFill>
              </a:rPr>
              <a:t>معايير</a:t>
            </a:r>
            <a:r>
              <a:rPr lang="en-US">
                <a:solidFill>
                  <a:prstClr val="black"/>
                </a:solidFill>
              </a:rPr>
              <a:t>  </a:t>
            </a:r>
            <a:r>
              <a:rPr lang="ar-EG">
                <a:solidFill>
                  <a:prstClr val="black"/>
                </a:solidFill>
              </a:rPr>
              <a:t>   </a:t>
            </a:r>
            <a:r>
              <a:rPr lang="en-US">
                <a:solidFill>
                  <a:prstClr val="black"/>
                </a:solidFill>
              </a:rPr>
              <a:t>American Marketing Association AMA</a:t>
            </a:r>
          </a:p>
        </p:txBody>
      </p:sp>
    </p:spTree>
    <p:extLst>
      <p:ext uri="{BB962C8B-B14F-4D97-AF65-F5344CB8AC3E}">
        <p14:creationId xmlns:p14="http://schemas.microsoft.com/office/powerpoint/2010/main" val="351353362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5E1BD7-FAC5-4BD1-9492-1469FC73A6B0}">
  <ds:schemaRefs>
    <ds:schemaRef ds:uri="http://schemas.microsoft.com/sharepoint/v3/contenttype/forms"/>
  </ds:schemaRefs>
</ds:datastoreItem>
</file>

<file path=customXml/itemProps2.xml><?xml version="1.0" encoding="utf-8"?>
<ds:datastoreItem xmlns:ds="http://schemas.openxmlformats.org/officeDocument/2006/customXml" ds:itemID="{2BF3104C-9832-4EE9-A082-62B13313BCD5}">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F171C83-12A6-4701-8B5C-DA67E7AF3BC9}">
  <ds:schemaRefs>
    <ds:schemaRef ds:uri="49100919-8a76-4266-be0c-7dc583902cb4"/>
    <ds:schemaRef ds:uri="d13aca44-ef33-4cf4-9980-7f0b00e6eeb9"/>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38</Slides>
  <Notes>25</Notes>
  <HiddenSlides>0</HiddenSlide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1</cp:revision>
  <dcterms:created xsi:type="dcterms:W3CDTF">2023-04-29T09:08:23Z</dcterms:created>
  <dcterms:modified xsi:type="dcterms:W3CDTF">2024-03-29T23:10:49Z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