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326" r:id="rId2"/>
    <p:sldId id="333" r:id="rId3"/>
    <p:sldId id="344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59" r:id="rId19"/>
    <p:sldId id="360" r:id="rId20"/>
    <p:sldId id="361" r:id="rId21"/>
    <p:sldId id="362" r:id="rId22"/>
    <p:sldId id="363" r:id="rId23"/>
    <p:sldId id="364" r:id="rId24"/>
    <p:sldId id="365" r:id="rId25"/>
    <p:sldId id="366" r:id="rId26"/>
    <p:sldId id="367" r:id="rId27"/>
    <p:sldId id="368" r:id="rId28"/>
    <p:sldId id="369" r:id="rId29"/>
    <p:sldId id="370" r:id="rId30"/>
    <p:sldId id="371" r:id="rId31"/>
    <p:sldId id="372" r:id="rId32"/>
    <p:sldId id="373" r:id="rId33"/>
    <p:sldId id="374" r:id="rId34"/>
    <p:sldId id="375" r:id="rId35"/>
    <p:sldId id="376" r:id="rId36"/>
    <p:sldId id="377" r:id="rId37"/>
    <p:sldId id="378" r:id="rId38"/>
    <p:sldId id="379" r:id="rId39"/>
    <p:sldId id="380" r:id="rId40"/>
    <p:sldId id="381" r:id="rId41"/>
    <p:sldId id="382" r:id="rId42"/>
    <p:sldId id="383" r:id="rId43"/>
    <p:sldId id="384" r:id="rId44"/>
    <p:sldId id="386" r:id="rId45"/>
    <p:sldId id="387" r:id="rId46"/>
    <p:sldId id="388" r:id="rId47"/>
    <p:sldId id="389" r:id="rId48"/>
    <p:sldId id="390" r:id="rId49"/>
    <p:sldId id="343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6/5/2023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svg"/><Relationship Id="rId26" Type="http://schemas.openxmlformats.org/officeDocument/2006/relationships/image" Target="../media/image36.svg"/><Relationship Id="rId21" Type="http://schemas.openxmlformats.org/officeDocument/2006/relationships/image" Target="../media/image31.png"/><Relationship Id="rId34" Type="http://schemas.openxmlformats.org/officeDocument/2006/relationships/image" Target="../media/image44.svg"/><Relationship Id="rId7" Type="http://schemas.openxmlformats.org/officeDocument/2006/relationships/image" Target="../media/image17.emf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image" Target="../media/image35.png"/><Relationship Id="rId33" Type="http://schemas.openxmlformats.org/officeDocument/2006/relationships/image" Target="../media/image43.png"/><Relationship Id="rId38" Type="http://schemas.openxmlformats.org/officeDocument/2006/relationships/image" Target="../media/image48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6.svg"/><Relationship Id="rId20" Type="http://schemas.openxmlformats.org/officeDocument/2006/relationships/image" Target="../media/image30.svg"/><Relationship Id="rId29" Type="http://schemas.openxmlformats.org/officeDocument/2006/relationships/image" Target="../media/image39.png"/><Relationship Id="rId1" Type="http://schemas.openxmlformats.org/officeDocument/2006/relationships/tags" Target="../tags/tag1.xml"/><Relationship Id="rId6" Type="http://schemas.openxmlformats.org/officeDocument/2006/relationships/image" Target="../media/image16.PNG"/><Relationship Id="rId11" Type="http://schemas.openxmlformats.org/officeDocument/2006/relationships/image" Target="../media/image21.emf"/><Relationship Id="rId24" Type="http://schemas.openxmlformats.org/officeDocument/2006/relationships/image" Target="../media/image34.svg"/><Relationship Id="rId32" Type="http://schemas.openxmlformats.org/officeDocument/2006/relationships/image" Target="../media/image42.svg"/><Relationship Id="rId37" Type="http://schemas.openxmlformats.org/officeDocument/2006/relationships/image" Target="../media/image47.png"/><Relationship Id="rId5" Type="http://schemas.openxmlformats.org/officeDocument/2006/relationships/image" Target="../media/image7.png"/><Relationship Id="rId15" Type="http://schemas.openxmlformats.org/officeDocument/2006/relationships/image" Target="../media/image25.png"/><Relationship Id="rId23" Type="http://schemas.openxmlformats.org/officeDocument/2006/relationships/image" Target="../media/image33.png"/><Relationship Id="rId28" Type="http://schemas.openxmlformats.org/officeDocument/2006/relationships/image" Target="../media/image38.svg"/><Relationship Id="rId36" Type="http://schemas.openxmlformats.org/officeDocument/2006/relationships/image" Target="../media/image46.svg"/><Relationship Id="rId10" Type="http://schemas.openxmlformats.org/officeDocument/2006/relationships/image" Target="../media/image20.svg"/><Relationship Id="rId19" Type="http://schemas.openxmlformats.org/officeDocument/2006/relationships/image" Target="../media/image29.png"/><Relationship Id="rId31" Type="http://schemas.openxmlformats.org/officeDocument/2006/relationships/image" Target="../media/image41.png"/><Relationship Id="rId4" Type="http://schemas.openxmlformats.org/officeDocument/2006/relationships/image" Target="../media/image6.svg"/><Relationship Id="rId9" Type="http://schemas.openxmlformats.org/officeDocument/2006/relationships/image" Target="../media/image19.png"/><Relationship Id="rId14" Type="http://schemas.openxmlformats.org/officeDocument/2006/relationships/image" Target="../media/image24.svg"/><Relationship Id="rId22" Type="http://schemas.openxmlformats.org/officeDocument/2006/relationships/image" Target="../media/image32.svg"/><Relationship Id="rId27" Type="http://schemas.openxmlformats.org/officeDocument/2006/relationships/image" Target="../media/image37.png"/><Relationship Id="rId30" Type="http://schemas.openxmlformats.org/officeDocument/2006/relationships/image" Target="../media/image40.svg"/><Relationship Id="rId35" Type="http://schemas.openxmlformats.org/officeDocument/2006/relationships/image" Target="../media/image45.png"/><Relationship Id="rId8" Type="http://schemas.openxmlformats.org/officeDocument/2006/relationships/image" Target="../media/image18.png"/><Relationship Id="rId3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6.svg"/><Relationship Id="rId7" Type="http://schemas.openxmlformats.org/officeDocument/2006/relationships/image" Target="../media/image5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7.png"/><Relationship Id="rId9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6.svg"/><Relationship Id="rId7" Type="http://schemas.openxmlformats.org/officeDocument/2006/relationships/image" Target="../media/image5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7.png"/><Relationship Id="rId9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6.svg"/><Relationship Id="rId7" Type="http://schemas.openxmlformats.org/officeDocument/2006/relationships/image" Target="../media/image6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61.png"/><Relationship Id="rId10" Type="http://schemas.microsoft.com/office/2007/relationships/hdphoto" Target="../media/hdphoto2.wdp"/><Relationship Id="rId4" Type="http://schemas.openxmlformats.org/officeDocument/2006/relationships/image" Target="../media/image7.png"/><Relationship Id="rId9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.svg"/><Relationship Id="rId7" Type="http://schemas.openxmlformats.org/officeDocument/2006/relationships/image" Target="../media/image6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7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0.png"/><Relationship Id="rId18" Type="http://schemas.openxmlformats.org/officeDocument/2006/relationships/image" Target="../media/image85.svg"/><Relationship Id="rId26" Type="http://schemas.openxmlformats.org/officeDocument/2006/relationships/image" Target="../media/image93.svg"/><Relationship Id="rId39" Type="http://schemas.openxmlformats.org/officeDocument/2006/relationships/image" Target="../media/image106.png"/><Relationship Id="rId21" Type="http://schemas.openxmlformats.org/officeDocument/2006/relationships/image" Target="../media/image88.png"/><Relationship Id="rId34" Type="http://schemas.openxmlformats.org/officeDocument/2006/relationships/image" Target="../media/image101.svg"/><Relationship Id="rId42" Type="http://schemas.openxmlformats.org/officeDocument/2006/relationships/image" Target="../media/image109.svg"/><Relationship Id="rId47" Type="http://schemas.openxmlformats.org/officeDocument/2006/relationships/image" Target="../media/image114.png"/><Relationship Id="rId50" Type="http://schemas.openxmlformats.org/officeDocument/2006/relationships/image" Target="../media/image117.svg"/><Relationship Id="rId7" Type="http://schemas.openxmlformats.org/officeDocument/2006/relationships/image" Target="../media/image74.png"/><Relationship Id="rId2" Type="http://schemas.openxmlformats.org/officeDocument/2006/relationships/image" Target="../media/image5.png"/><Relationship Id="rId16" Type="http://schemas.openxmlformats.org/officeDocument/2006/relationships/image" Target="../media/image83.svg"/><Relationship Id="rId29" Type="http://schemas.openxmlformats.org/officeDocument/2006/relationships/image" Target="../media/image96.png"/><Relationship Id="rId11" Type="http://schemas.openxmlformats.org/officeDocument/2006/relationships/image" Target="../media/image78.png"/><Relationship Id="rId24" Type="http://schemas.openxmlformats.org/officeDocument/2006/relationships/image" Target="../media/image91.svg"/><Relationship Id="rId32" Type="http://schemas.openxmlformats.org/officeDocument/2006/relationships/image" Target="../media/image99.svg"/><Relationship Id="rId37" Type="http://schemas.openxmlformats.org/officeDocument/2006/relationships/image" Target="../media/image104.png"/><Relationship Id="rId40" Type="http://schemas.openxmlformats.org/officeDocument/2006/relationships/image" Target="../media/image107.svg"/><Relationship Id="rId45" Type="http://schemas.openxmlformats.org/officeDocument/2006/relationships/image" Target="../media/image112.png"/><Relationship Id="rId5" Type="http://schemas.openxmlformats.org/officeDocument/2006/relationships/image" Target="../media/image72.png"/><Relationship Id="rId15" Type="http://schemas.openxmlformats.org/officeDocument/2006/relationships/image" Target="../media/image82.png"/><Relationship Id="rId23" Type="http://schemas.openxmlformats.org/officeDocument/2006/relationships/image" Target="../media/image90.png"/><Relationship Id="rId28" Type="http://schemas.openxmlformats.org/officeDocument/2006/relationships/image" Target="../media/image95.svg"/><Relationship Id="rId36" Type="http://schemas.openxmlformats.org/officeDocument/2006/relationships/image" Target="../media/image103.svg"/><Relationship Id="rId49" Type="http://schemas.openxmlformats.org/officeDocument/2006/relationships/image" Target="../media/image116.png"/><Relationship Id="rId10" Type="http://schemas.openxmlformats.org/officeDocument/2006/relationships/image" Target="../media/image77.svg"/><Relationship Id="rId19" Type="http://schemas.openxmlformats.org/officeDocument/2006/relationships/image" Target="../media/image86.png"/><Relationship Id="rId31" Type="http://schemas.openxmlformats.org/officeDocument/2006/relationships/image" Target="../media/image98.png"/><Relationship Id="rId44" Type="http://schemas.openxmlformats.org/officeDocument/2006/relationships/image" Target="../media/image111.svg"/><Relationship Id="rId4" Type="http://schemas.openxmlformats.org/officeDocument/2006/relationships/image" Target="../media/image7.png"/><Relationship Id="rId9" Type="http://schemas.openxmlformats.org/officeDocument/2006/relationships/image" Target="../media/image76.png"/><Relationship Id="rId14" Type="http://schemas.openxmlformats.org/officeDocument/2006/relationships/image" Target="../media/image81.svg"/><Relationship Id="rId22" Type="http://schemas.openxmlformats.org/officeDocument/2006/relationships/image" Target="../media/image89.svg"/><Relationship Id="rId27" Type="http://schemas.openxmlformats.org/officeDocument/2006/relationships/image" Target="../media/image94.png"/><Relationship Id="rId30" Type="http://schemas.openxmlformats.org/officeDocument/2006/relationships/image" Target="../media/image97.svg"/><Relationship Id="rId35" Type="http://schemas.openxmlformats.org/officeDocument/2006/relationships/image" Target="../media/image102.png"/><Relationship Id="rId43" Type="http://schemas.openxmlformats.org/officeDocument/2006/relationships/image" Target="../media/image110.png"/><Relationship Id="rId48" Type="http://schemas.openxmlformats.org/officeDocument/2006/relationships/image" Target="../media/image115.svg"/><Relationship Id="rId8" Type="http://schemas.openxmlformats.org/officeDocument/2006/relationships/image" Target="../media/image75.svg"/><Relationship Id="rId3" Type="http://schemas.openxmlformats.org/officeDocument/2006/relationships/image" Target="../media/image6.svg"/><Relationship Id="rId12" Type="http://schemas.openxmlformats.org/officeDocument/2006/relationships/image" Target="../media/image79.svg"/><Relationship Id="rId17" Type="http://schemas.openxmlformats.org/officeDocument/2006/relationships/image" Target="../media/image84.png"/><Relationship Id="rId25" Type="http://schemas.openxmlformats.org/officeDocument/2006/relationships/image" Target="../media/image92.png"/><Relationship Id="rId33" Type="http://schemas.openxmlformats.org/officeDocument/2006/relationships/image" Target="../media/image100.png"/><Relationship Id="rId38" Type="http://schemas.openxmlformats.org/officeDocument/2006/relationships/image" Target="../media/image105.svg"/><Relationship Id="rId46" Type="http://schemas.openxmlformats.org/officeDocument/2006/relationships/image" Target="../media/image113.svg"/><Relationship Id="rId20" Type="http://schemas.openxmlformats.org/officeDocument/2006/relationships/image" Target="../media/image87.svg"/><Relationship Id="rId41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svg"/><Relationship Id="rId13" Type="http://schemas.openxmlformats.org/officeDocument/2006/relationships/image" Target="../media/image118.png"/><Relationship Id="rId18" Type="http://schemas.openxmlformats.org/officeDocument/2006/relationships/image" Target="../media/image123.svg"/><Relationship Id="rId3" Type="http://schemas.openxmlformats.org/officeDocument/2006/relationships/image" Target="../media/image6.svg"/><Relationship Id="rId21" Type="http://schemas.openxmlformats.org/officeDocument/2006/relationships/image" Target="../media/image124.png"/><Relationship Id="rId7" Type="http://schemas.openxmlformats.org/officeDocument/2006/relationships/image" Target="../media/image90.png"/><Relationship Id="rId12" Type="http://schemas.openxmlformats.org/officeDocument/2006/relationships/image" Target="../media/image97.svg"/><Relationship Id="rId17" Type="http://schemas.openxmlformats.org/officeDocument/2006/relationships/image" Target="../media/image122.png"/><Relationship Id="rId2" Type="http://schemas.openxmlformats.org/officeDocument/2006/relationships/image" Target="../media/image5.png"/><Relationship Id="rId16" Type="http://schemas.openxmlformats.org/officeDocument/2006/relationships/image" Target="../media/image121.svg"/><Relationship Id="rId20" Type="http://schemas.openxmlformats.org/officeDocument/2006/relationships/image" Target="../media/image36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svg"/><Relationship Id="rId11" Type="http://schemas.openxmlformats.org/officeDocument/2006/relationships/image" Target="../media/image96.png"/><Relationship Id="rId24" Type="http://schemas.openxmlformats.org/officeDocument/2006/relationships/image" Target="../media/image127.svg"/><Relationship Id="rId5" Type="http://schemas.openxmlformats.org/officeDocument/2006/relationships/image" Target="../media/image102.png"/><Relationship Id="rId15" Type="http://schemas.openxmlformats.org/officeDocument/2006/relationships/image" Target="../media/image120.png"/><Relationship Id="rId23" Type="http://schemas.openxmlformats.org/officeDocument/2006/relationships/image" Target="../media/image126.png"/><Relationship Id="rId10" Type="http://schemas.openxmlformats.org/officeDocument/2006/relationships/image" Target="../media/image81.svg"/><Relationship Id="rId19" Type="http://schemas.openxmlformats.org/officeDocument/2006/relationships/image" Target="../media/image35.png"/><Relationship Id="rId4" Type="http://schemas.openxmlformats.org/officeDocument/2006/relationships/image" Target="../media/image7.png"/><Relationship Id="rId9" Type="http://schemas.openxmlformats.org/officeDocument/2006/relationships/image" Target="../media/image80.png"/><Relationship Id="rId14" Type="http://schemas.openxmlformats.org/officeDocument/2006/relationships/image" Target="../media/image119.svg"/><Relationship Id="rId22" Type="http://schemas.openxmlformats.org/officeDocument/2006/relationships/image" Target="../media/image125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2.jpeg"/><Relationship Id="rId5" Type="http://schemas.openxmlformats.org/officeDocument/2006/relationships/image" Target="../media/image131.pn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5.png"/><Relationship Id="rId5" Type="http://schemas.openxmlformats.org/officeDocument/2006/relationships/image" Target="../media/image134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6.svg"/><Relationship Id="rId7" Type="http://schemas.openxmlformats.org/officeDocument/2006/relationships/image" Target="../media/image1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10" Type="http://schemas.openxmlformats.org/officeDocument/2006/relationships/image" Target="../media/image141.svg"/><Relationship Id="rId4" Type="http://schemas.openxmlformats.org/officeDocument/2006/relationships/image" Target="../media/image7.png"/><Relationship Id="rId9" Type="http://schemas.openxmlformats.org/officeDocument/2006/relationships/image" Target="../media/image14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image" Target="../media/image6.svg"/><Relationship Id="rId7" Type="http://schemas.openxmlformats.org/officeDocument/2006/relationships/image" Target="../media/image14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42.png"/><Relationship Id="rId10" Type="http://schemas.openxmlformats.org/officeDocument/2006/relationships/image" Target="../media/image147.png"/><Relationship Id="rId4" Type="http://schemas.openxmlformats.org/officeDocument/2006/relationships/image" Target="../media/image7.png"/><Relationship Id="rId9" Type="http://schemas.openxmlformats.org/officeDocument/2006/relationships/image" Target="../media/image1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5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png"/><Relationship Id="rId5" Type="http://schemas.openxmlformats.org/officeDocument/2006/relationships/image" Target="../media/image148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svg"/><Relationship Id="rId13" Type="http://schemas.openxmlformats.org/officeDocument/2006/relationships/image" Target="../media/image19.png"/><Relationship Id="rId3" Type="http://schemas.openxmlformats.org/officeDocument/2006/relationships/image" Target="../media/image6.svg"/><Relationship Id="rId7" Type="http://schemas.openxmlformats.org/officeDocument/2006/relationships/image" Target="../media/image151.png"/><Relationship Id="rId12" Type="http://schemas.openxmlformats.org/officeDocument/2006/relationships/image" Target="../media/image15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svg"/><Relationship Id="rId11" Type="http://schemas.openxmlformats.org/officeDocument/2006/relationships/image" Target="../media/image155.png"/><Relationship Id="rId5" Type="http://schemas.openxmlformats.org/officeDocument/2006/relationships/image" Target="../media/image25.png"/><Relationship Id="rId10" Type="http://schemas.openxmlformats.org/officeDocument/2006/relationships/image" Target="../media/image154.svg"/><Relationship Id="rId4" Type="http://schemas.openxmlformats.org/officeDocument/2006/relationships/image" Target="../media/image7.png"/><Relationship Id="rId9" Type="http://schemas.openxmlformats.org/officeDocument/2006/relationships/image" Target="../media/image153.png"/><Relationship Id="rId14" Type="http://schemas.openxmlformats.org/officeDocument/2006/relationships/image" Target="../media/image20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6.svg"/><Relationship Id="rId7" Type="http://schemas.openxmlformats.org/officeDocument/2006/relationships/image" Target="../media/image159.png"/><Relationship Id="rId12" Type="http://schemas.openxmlformats.org/officeDocument/2006/relationships/image" Target="../media/image16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png"/><Relationship Id="rId11" Type="http://schemas.openxmlformats.org/officeDocument/2006/relationships/image" Target="../media/image163.png"/><Relationship Id="rId5" Type="http://schemas.openxmlformats.org/officeDocument/2006/relationships/image" Target="../media/image157.png"/><Relationship Id="rId10" Type="http://schemas.openxmlformats.org/officeDocument/2006/relationships/image" Target="../media/image162.png"/><Relationship Id="rId4" Type="http://schemas.openxmlformats.org/officeDocument/2006/relationships/image" Target="../media/image7.png"/><Relationship Id="rId9" Type="http://schemas.openxmlformats.org/officeDocument/2006/relationships/image" Target="../media/image16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5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6.png"/><Relationship Id="rId5" Type="http://schemas.openxmlformats.org/officeDocument/2006/relationships/image" Target="../media/image165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6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7.PNG"/><Relationship Id="rId5" Type="http://schemas.openxmlformats.org/officeDocument/2006/relationships/hyperlink" Target="https://calculator.aws/#/" TargetMode="Externa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png"/><Relationship Id="rId3" Type="http://schemas.openxmlformats.org/officeDocument/2006/relationships/image" Target="../media/image6.svg"/><Relationship Id="rId7" Type="http://schemas.openxmlformats.org/officeDocument/2006/relationships/image" Target="../media/image17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0.png"/><Relationship Id="rId5" Type="http://schemas.openxmlformats.org/officeDocument/2006/relationships/image" Target="../media/image169.png"/><Relationship Id="rId10" Type="http://schemas.openxmlformats.org/officeDocument/2006/relationships/image" Target="../media/image174.svg"/><Relationship Id="rId4" Type="http://schemas.openxmlformats.org/officeDocument/2006/relationships/image" Target="../media/image7.png"/><Relationship Id="rId9" Type="http://schemas.openxmlformats.org/officeDocument/2006/relationships/image" Target="../media/image17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5.pn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7.png"/><Relationship Id="rId5" Type="http://schemas.openxmlformats.org/officeDocument/2006/relationships/image" Target="../media/image176.pn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svg"/><Relationship Id="rId5" Type="http://schemas.openxmlformats.org/officeDocument/2006/relationships/image" Target="../media/image108.pn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8.pn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2.svg"/><Relationship Id="rId3" Type="http://schemas.openxmlformats.org/officeDocument/2006/relationships/image" Target="../media/image6.svg"/><Relationship Id="rId7" Type="http://schemas.openxmlformats.org/officeDocument/2006/relationships/image" Target="../media/image18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0.svg"/><Relationship Id="rId5" Type="http://schemas.openxmlformats.org/officeDocument/2006/relationships/image" Target="../media/image179.png"/><Relationship Id="rId10" Type="http://schemas.openxmlformats.org/officeDocument/2006/relationships/image" Target="../media/image184.svg"/><Relationship Id="rId4" Type="http://schemas.openxmlformats.org/officeDocument/2006/relationships/image" Target="../media/image7.png"/><Relationship Id="rId9" Type="http://schemas.openxmlformats.org/officeDocument/2006/relationships/image" Target="../media/image18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5.pn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6.pn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7.pn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8.pn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879518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" y="4689762"/>
            <a:ext cx="643631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0013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Amazon Web Services (AWS)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Pricing Calculator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the Billing Dashboard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05BC36F-E00D-362C-60EC-5C44FF6C989F}"/>
              </a:ext>
            </a:extLst>
          </p:cNvPr>
          <p:cNvGrpSpPr/>
          <p:nvPr/>
        </p:nvGrpSpPr>
        <p:grpSpPr>
          <a:xfrm>
            <a:off x="6394535" y="4441011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A20C955-6BE0-158B-535F-4F5CD572666E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1C3805B-BC37-0889-FB6D-D64FDD4A1B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84867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393234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cloud computing?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3" name="Picture 5" descr="Shows an illustration of a cloud over some colorful office buildings.">
            <a:extLst>
              <a:ext uri="{FF2B5EF4-FFF2-40B4-BE49-F238E27FC236}">
                <a16:creationId xmlns:a16="http://schemas.microsoft.com/office/drawing/2014/main" id="{DB7DD1AC-1C5C-8969-22E7-375101D5382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520" y="2872952"/>
            <a:ext cx="4009756" cy="267251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1948638"/>
            <a:ext cx="113029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Cloud computing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is the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on-demand</a:t>
            </a:r>
            <a:r>
              <a:rPr lang="en-US" sz="2000" i="1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delivery of compute power, database, storage, applications, and other IT resources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via the internet</a:t>
            </a:r>
            <a:r>
              <a:rPr lang="en-US" sz="2000" b="1" dirty="0">
                <a:solidFill>
                  <a:schemeClr val="accent1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with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pay-as-you-go</a:t>
            </a:r>
            <a:r>
              <a:rPr lang="en-US" sz="2000" b="1" i="1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pricing.</a:t>
            </a:r>
          </a:p>
        </p:txBody>
      </p:sp>
    </p:spTree>
    <p:extLst>
      <p:ext uri="{BB962C8B-B14F-4D97-AF65-F5344CB8AC3E}">
        <p14:creationId xmlns:p14="http://schemas.microsoft.com/office/powerpoint/2010/main" val="27127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94983" y="1325052"/>
            <a:ext cx="393234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as software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1948638"/>
            <a:ext cx="113029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enables you to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 thinking of your infrastructure as hardware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instead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think of (and use) it as software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5" name="Picture 4" descr="Shows racks of computers in a data center.">
            <a:extLst>
              <a:ext uri="{FF2B5EF4-FFF2-40B4-BE49-F238E27FC236}">
                <a16:creationId xmlns:a16="http://schemas.microsoft.com/office/drawing/2014/main" id="{DE7558DC-C29E-5225-B770-B2F5E6D242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8682" y="2727254"/>
            <a:ext cx="3976010" cy="281855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ight Arrow 1" descr="Black right-pointing arrow.">
            <a:extLst>
              <a:ext uri="{FF2B5EF4-FFF2-40B4-BE49-F238E27FC236}">
                <a16:creationId xmlns:a16="http://schemas.microsoft.com/office/drawing/2014/main" id="{39481646-2FAF-2B61-17ED-598C5AFB95AB}"/>
              </a:ext>
            </a:extLst>
          </p:cNvPr>
          <p:cNvSpPr/>
          <p:nvPr/>
        </p:nvSpPr>
        <p:spPr>
          <a:xfrm>
            <a:off x="5586750" y="3590773"/>
            <a:ext cx="1061454" cy="880548"/>
          </a:xfrm>
          <a:prstGeom prst="rightArrow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2"/>
              </a:solidFill>
            </a:endParaRPr>
          </a:p>
        </p:txBody>
      </p:sp>
      <p:pic>
        <p:nvPicPr>
          <p:cNvPr id="11" name="Picture 10" descr="Shows five columns of strings of bits.">
            <a:extLst>
              <a:ext uri="{FF2B5EF4-FFF2-40B4-BE49-F238E27FC236}">
                <a16:creationId xmlns:a16="http://schemas.microsoft.com/office/drawing/2014/main" id="{7451D814-1849-796B-5244-97E9FB444B7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2529" y="2727254"/>
            <a:ext cx="3946309" cy="2818556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97439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9" y="1519725"/>
            <a:ext cx="450080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Traditional computing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2324845"/>
            <a:ext cx="6063269" cy="2351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as hardware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Hardware solutions:</a:t>
            </a:r>
          </a:p>
          <a:p>
            <a:pPr marL="9144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Require space, staff, physical security, planning, capital expenditure</a:t>
            </a:r>
          </a:p>
          <a:p>
            <a:pPr marL="9144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Have a long hardware procurement cycle</a:t>
            </a:r>
          </a:p>
          <a:p>
            <a:pPr marL="9144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Require you to provision capacity by guessing theoretical maximum peaks</a:t>
            </a:r>
          </a:p>
        </p:txBody>
      </p:sp>
      <p:pic>
        <p:nvPicPr>
          <p:cNvPr id="5" name="Picture 4" descr="Shows racks of computers in a data center.">
            <a:extLst>
              <a:ext uri="{FF2B5EF4-FFF2-40B4-BE49-F238E27FC236}">
                <a16:creationId xmlns:a16="http://schemas.microsoft.com/office/drawing/2014/main" id="{DE7558DC-C29E-5225-B770-B2F5E6D2425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20593" y="1847789"/>
            <a:ext cx="4500799" cy="3190574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7457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9" y="1519725"/>
            <a:ext cx="450080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DFA274-08E7-3D94-60AA-75376AA4506E}"/>
              </a:ext>
            </a:extLst>
          </p:cNvPr>
          <p:cNvSpPr txBox="1"/>
          <p:nvPr/>
        </p:nvSpPr>
        <p:spPr>
          <a:xfrm>
            <a:off x="594983" y="2324845"/>
            <a:ext cx="6063269" cy="2544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Infrastructure as software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Software solutions: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Are flexible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Can change more quickly, easily, and cost-effectively than hardware solutions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Eliminate the undifferentiated heavy-lifting tasks</a:t>
            </a:r>
          </a:p>
        </p:txBody>
      </p:sp>
      <p:pic>
        <p:nvPicPr>
          <p:cNvPr id="3" name="Picture 2" descr="Shows five columns of strings of bits.">
            <a:extLst>
              <a:ext uri="{FF2B5EF4-FFF2-40B4-BE49-F238E27FC236}">
                <a16:creationId xmlns:a16="http://schemas.microsoft.com/office/drawing/2014/main" id="{3D7421E3-5914-E76F-F07F-5FB62F0A63A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56890" y="1890946"/>
            <a:ext cx="4585337" cy="3274967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3677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9" y="1519725"/>
            <a:ext cx="450080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service models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052FD6CA-F29A-0393-4626-CB7FFDAB5B88}"/>
              </a:ext>
            </a:extLst>
          </p:cNvPr>
          <p:cNvSpPr txBox="1">
            <a:spLocks/>
          </p:cNvSpPr>
          <p:nvPr/>
        </p:nvSpPr>
        <p:spPr>
          <a:xfrm>
            <a:off x="1304320" y="2389058"/>
            <a:ext cx="2401513" cy="1329663"/>
          </a:xfrm>
          <a:prstGeom prst="round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121920" tIns="60960" rIns="121920" bIns="6096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344488" indent="-34131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SzPct val="125000"/>
              <a:buFontTx/>
              <a:buBlip>
                <a:blip r:embed="rId5"/>
              </a:buBlip>
              <a:defRPr sz="22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625475" indent="-282575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 sz="2000" b="0" i="0" kern="120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914400" indent="-222250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b="0" i="0" kern="1200">
                <a:solidFill>
                  <a:srgbClr val="595A5D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IaaS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infrastructure as a service</a:t>
            </a: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6EE49E-2118-07A1-9F5C-479DC14435F0}"/>
              </a:ext>
            </a:extLst>
          </p:cNvPr>
          <p:cNvSpPr txBox="1"/>
          <p:nvPr/>
        </p:nvSpPr>
        <p:spPr>
          <a:xfrm>
            <a:off x="1068851" y="4499352"/>
            <a:ext cx="22440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More control</a:t>
            </a:r>
            <a:b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over IT resources</a:t>
            </a: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686B226C-3559-B40F-B27A-01A008BCD09B}"/>
              </a:ext>
            </a:extLst>
          </p:cNvPr>
          <p:cNvSpPr txBox="1">
            <a:spLocks/>
          </p:cNvSpPr>
          <p:nvPr/>
        </p:nvSpPr>
        <p:spPr>
          <a:xfrm>
            <a:off x="4803512" y="2388834"/>
            <a:ext cx="2399099" cy="1329142"/>
          </a:xfrm>
          <a:prstGeom prst="roundRect">
            <a:avLst/>
          </a:prstGeom>
          <a:ln w="28575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121920" tIns="60960" rIns="121920" bIns="6096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344488" indent="-34131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SzPct val="125000"/>
              <a:buFontTx/>
              <a:buBlip>
                <a:blip r:embed="rId5"/>
              </a:buBlip>
              <a:defRPr sz="22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625475" indent="-282575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 sz="2000" b="0" i="0" kern="120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914400" indent="-222250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b="0" i="0" kern="1200">
                <a:solidFill>
                  <a:srgbClr val="595A5D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PaaS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platform as a service</a:t>
            </a: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5" name="Content Placeholder 6">
            <a:extLst>
              <a:ext uri="{FF2B5EF4-FFF2-40B4-BE49-F238E27FC236}">
                <a16:creationId xmlns:a16="http://schemas.microsoft.com/office/drawing/2014/main" id="{F6A0DE34-2CDA-D450-783F-4B79AE18845A}"/>
              </a:ext>
            </a:extLst>
          </p:cNvPr>
          <p:cNvSpPr txBox="1">
            <a:spLocks/>
          </p:cNvSpPr>
          <p:nvPr/>
        </p:nvSpPr>
        <p:spPr>
          <a:xfrm>
            <a:off x="8336599" y="2388834"/>
            <a:ext cx="2399099" cy="1329142"/>
          </a:xfrm>
          <a:prstGeom prst="roundRect">
            <a:avLst/>
          </a:prstGeom>
          <a:ln w="28575">
            <a:solidFill>
              <a:schemeClr val="accent6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121920" tIns="60960" rIns="121920" bIns="60960" rtlCol="0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1pPr>
            <a:lvl2pPr marL="344488" indent="-34131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SzPct val="125000"/>
              <a:buFontTx/>
              <a:buBlip>
                <a:blip r:embed="rId5"/>
              </a:buBlip>
              <a:defRPr sz="22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2pPr>
            <a:lvl3pPr marL="625475" indent="-282575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Ø"/>
              <a:defRPr sz="2000" b="0" i="0" kern="1200" baseline="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3pPr>
            <a:lvl4pPr marL="914400" indent="-222250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/>
                <a:ea typeface="+mn-ea"/>
                <a:cs typeface="Arial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600" b="0" i="0" kern="1200">
                <a:solidFill>
                  <a:srgbClr val="595A5D"/>
                </a:solidFill>
                <a:latin typeface="Arial"/>
                <a:ea typeface="+mn-ea"/>
                <a:cs typeface="Arial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SaaS</a:t>
            </a:r>
          </a:p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software as a service</a:t>
            </a: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4433457-7864-BDF8-6E78-0B5119CE461B}"/>
              </a:ext>
            </a:extLst>
          </p:cNvPr>
          <p:cNvSpPr txBox="1"/>
          <p:nvPr/>
        </p:nvSpPr>
        <p:spPr>
          <a:xfrm>
            <a:off x="8477851" y="4437974"/>
            <a:ext cx="2399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Less control</a:t>
            </a:r>
            <a:b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over IT resources</a:t>
            </a:r>
          </a:p>
        </p:txBody>
      </p:sp>
      <p:sp>
        <p:nvSpPr>
          <p:cNvPr id="21" name="Right Arrow 4" descr="Right-arrow going from iaas to saas.">
            <a:extLst>
              <a:ext uri="{FF2B5EF4-FFF2-40B4-BE49-F238E27FC236}">
                <a16:creationId xmlns:a16="http://schemas.microsoft.com/office/drawing/2014/main" id="{301ACBB8-1F1E-451F-475B-5E93CE1A2548}"/>
              </a:ext>
            </a:extLst>
          </p:cNvPr>
          <p:cNvSpPr/>
          <p:nvPr/>
        </p:nvSpPr>
        <p:spPr>
          <a:xfrm>
            <a:off x="1360937" y="3938683"/>
            <a:ext cx="9374761" cy="589088"/>
          </a:xfrm>
          <a:prstGeom prst="rightArrow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2"/>
              </a:gs>
              <a:gs pos="100000">
                <a:schemeClr val="accent6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03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32838" y="1519725"/>
            <a:ext cx="5563161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computing deployment models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BF715D-BA26-305D-23E3-B0A86E39A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65" y="1937229"/>
            <a:ext cx="2298780" cy="20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D0EBE3-2D7B-C1A3-62B7-509266D0D32C}"/>
              </a:ext>
            </a:extLst>
          </p:cNvPr>
          <p:cNvSpPr txBox="1"/>
          <p:nvPr/>
        </p:nvSpPr>
        <p:spPr>
          <a:xfrm>
            <a:off x="1160672" y="3582933"/>
            <a:ext cx="1812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Cloud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D8EC49-F5A0-FAEC-23D0-76AB6BAC3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 r="25555"/>
          <a:stretch/>
        </p:blipFill>
        <p:spPr>
          <a:xfrm>
            <a:off x="4381206" y="2148709"/>
            <a:ext cx="2400492" cy="156833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EE8B2D3-17FE-395D-F45E-6BDD13726DD5}"/>
              </a:ext>
            </a:extLst>
          </p:cNvPr>
          <p:cNvSpPr txBox="1"/>
          <p:nvPr/>
        </p:nvSpPr>
        <p:spPr>
          <a:xfrm>
            <a:off x="4932836" y="3652647"/>
            <a:ext cx="14661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Hybrid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5272889-D365-BFB8-A6FE-CD6B6E3EB9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7" r="25555"/>
          <a:stretch/>
        </p:blipFill>
        <p:spPr>
          <a:xfrm>
            <a:off x="8422161" y="1992619"/>
            <a:ext cx="2400492" cy="156833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BBC0EBD-72DC-E12F-23F3-72959479120E}"/>
              </a:ext>
            </a:extLst>
          </p:cNvPr>
          <p:cNvSpPr txBox="1"/>
          <p:nvPr/>
        </p:nvSpPr>
        <p:spPr>
          <a:xfrm>
            <a:off x="8505799" y="3353428"/>
            <a:ext cx="2478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On-premises</a:t>
            </a:r>
            <a:b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(private cloud)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941BA0C-B5A5-2D7E-3894-474C71A9767E}"/>
              </a:ext>
            </a:extLst>
          </p:cNvPr>
          <p:cNvSpPr/>
          <p:nvPr/>
        </p:nvSpPr>
        <p:spPr>
          <a:xfrm>
            <a:off x="775019" y="4077740"/>
            <a:ext cx="29864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cloud-based application is fully deployed in the cloud, and all parts of the application run in the cloud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2A9A945-6FBB-73C3-8D7C-D9906A8DC219}"/>
              </a:ext>
            </a:extLst>
          </p:cNvPr>
          <p:cNvSpPr/>
          <p:nvPr/>
        </p:nvSpPr>
        <p:spPr>
          <a:xfrm>
            <a:off x="4151910" y="4077740"/>
            <a:ext cx="3393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hybrid deployment is a way to connect infrastructure and applications between cloud-based resources and existing resources that are not located in the cloud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09A7C50-2B7D-306C-9B31-BC4354194BFC}"/>
              </a:ext>
            </a:extLst>
          </p:cNvPr>
          <p:cNvSpPr/>
          <p:nvPr/>
        </p:nvSpPr>
        <p:spPr>
          <a:xfrm>
            <a:off x="8316288" y="4192355"/>
            <a:ext cx="32752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Deploying resources on-premises, using virtualization and resource management tools, is sometimes called private cloud</a:t>
            </a:r>
          </a:p>
        </p:txBody>
      </p:sp>
    </p:spTree>
    <p:extLst>
      <p:ext uri="{BB962C8B-B14F-4D97-AF65-F5344CB8AC3E}">
        <p14:creationId xmlns:p14="http://schemas.microsoft.com/office/powerpoint/2010/main" val="3187920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729274" y="631060"/>
            <a:ext cx="294812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37454" y="307502"/>
            <a:ext cx="53831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904106" y="978330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Similarities between AWS and traditional IT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9799C4A1-C286-FA70-1912-F372733CD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6699" y="1576376"/>
            <a:ext cx="9883009" cy="4081016"/>
            <a:chOff x="609600" y="1391365"/>
            <a:chExt cx="11004555" cy="4882435"/>
          </a:xfrm>
        </p:grpSpPr>
        <p:sp>
          <p:nvSpPr>
            <p:cNvPr id="31" name="Rounded Rectangle 17">
              <a:extLst>
                <a:ext uri="{FF2B5EF4-FFF2-40B4-BE49-F238E27FC236}">
                  <a16:creationId xmlns:a16="http://schemas.microsoft.com/office/drawing/2014/main" id="{8D72F7AC-2344-C010-CDDF-EEDC3A0913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609600" y="1391365"/>
              <a:ext cx="11004555" cy="4882435"/>
            </a:xfrm>
            <a:prstGeom prst="roundRect">
              <a:avLst>
                <a:gd name="adj" fmla="val 510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dirty="0">
                  <a:ea typeface="Amazon Ember" panose="020B0603020204020204" pitchFamily="34" charset="0"/>
                  <a:cs typeface="Amazon Ember" panose="020B0603020204020204" pitchFamily="34" charset="0"/>
                </a:rPr>
                <a:t> </a:t>
              </a:r>
            </a:p>
          </p:txBody>
        </p:sp>
        <p:sp>
          <p:nvSpPr>
            <p:cNvPr id="32" name="Content Placeholder 2">
              <a:extLst>
                <a:ext uri="{FF2B5EF4-FFF2-40B4-BE49-F238E27FC236}">
                  <a16:creationId xmlns:a16="http://schemas.microsoft.com/office/drawing/2014/main" id="{92A4E078-34BD-F7F5-6750-F735FD6FA63B}"/>
                </a:ext>
              </a:extLst>
            </p:cNvPr>
            <p:cNvSpPr txBox="1">
              <a:spLocks/>
            </p:cNvSpPr>
            <p:nvPr/>
          </p:nvSpPr>
          <p:spPr>
            <a:xfrm>
              <a:off x="1125183" y="1400832"/>
              <a:ext cx="4664630" cy="431650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1800" dirty="0">
                  <a:ea typeface="Amazon Ember" panose="020B0603020204020204" pitchFamily="34" charset="0"/>
                  <a:cs typeface="Amazon Ember" panose="020B0603020204020204" pitchFamily="34" charset="0"/>
                </a:rPr>
                <a:t>Traditional, on-premises IT space</a:t>
              </a:r>
            </a:p>
          </p:txBody>
        </p:sp>
        <p:sp>
          <p:nvSpPr>
            <p:cNvPr id="33" name="Content Placeholder 2">
              <a:extLst>
                <a:ext uri="{FF2B5EF4-FFF2-40B4-BE49-F238E27FC236}">
                  <a16:creationId xmlns:a16="http://schemas.microsoft.com/office/drawing/2014/main" id="{0BE10620-A446-BD1D-33B1-80269E5D8178}"/>
                </a:ext>
              </a:extLst>
            </p:cNvPr>
            <p:cNvSpPr txBox="1">
              <a:spLocks/>
            </p:cNvSpPr>
            <p:nvPr/>
          </p:nvSpPr>
          <p:spPr>
            <a:xfrm>
              <a:off x="6457796" y="1391365"/>
              <a:ext cx="4694884" cy="438346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Autofit/>
            </a:bodyPr>
            <a:lstStyle>
              <a:lvl1pPr marL="257175" indent="-257175" algn="l" defTabSz="342900" rtl="0" eaLnBrk="1" latinLnBrk="0" hangingPunct="1">
                <a:spcBef>
                  <a:spcPct val="20000"/>
                </a:spcBef>
                <a:buFontTx/>
                <a:buBlip>
                  <a:blip r:embed="rId6"/>
                </a:buBlip>
                <a:defRPr sz="2000" b="0" i="0" kern="1200">
                  <a:solidFill>
                    <a:schemeClr val="tx1"/>
                  </a:solidFill>
                  <a:latin typeface="Arial"/>
                  <a:ea typeface="+mn-ea"/>
                  <a:cs typeface="Arial"/>
                </a:defRPr>
              </a:lvl1pPr>
              <a:lvl2pPr marL="557213" indent="-214313" algn="l" defTabSz="342900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Ø"/>
                <a:defRPr sz="1600" b="0" i="0" kern="1200">
                  <a:solidFill>
                    <a:schemeClr val="tx1"/>
                  </a:solidFill>
                  <a:latin typeface="Arial"/>
                  <a:ea typeface="+mn-ea"/>
                  <a:cs typeface="Arial"/>
                </a:defRPr>
              </a:lvl2pPr>
              <a:lvl3pPr marL="857250" indent="-171450" algn="l" defTabSz="342900" rtl="0" eaLnBrk="1" latinLnBrk="0" hangingPunct="1">
                <a:spcBef>
                  <a:spcPct val="20000"/>
                </a:spcBef>
                <a:buClr>
                  <a:schemeClr val="accent1"/>
                </a:buClr>
                <a:buFont typeface="Arial"/>
                <a:buChar char="•"/>
                <a:defRPr sz="1400" b="0" i="0" kern="1200">
                  <a:solidFill>
                    <a:schemeClr val="tx1"/>
                  </a:solidFill>
                  <a:latin typeface="Arial"/>
                  <a:ea typeface="+mn-ea"/>
                  <a:cs typeface="Arial"/>
                </a:defRPr>
              </a:lvl3pPr>
              <a:lvl4pPr marL="1028700" indent="0" algn="l" defTabSz="342900" rtl="0" eaLnBrk="1" latinLnBrk="0" hangingPunct="1">
                <a:spcBef>
                  <a:spcPct val="20000"/>
                </a:spcBef>
                <a:buFont typeface="Arial"/>
                <a:buNone/>
                <a:defRPr sz="1200" b="0" i="0" kern="1200">
                  <a:solidFill>
                    <a:srgbClr val="595A5D"/>
                  </a:solidFill>
                  <a:latin typeface="Arial"/>
                  <a:ea typeface="+mn-ea"/>
                  <a:cs typeface="Arial"/>
                </a:defRPr>
              </a:lvl4pPr>
              <a:lvl5pPr marL="1543050" indent="-171450" algn="l" defTabSz="342900" rtl="0" eaLnBrk="1" latinLnBrk="0" hangingPunct="1">
                <a:spcBef>
                  <a:spcPct val="20000"/>
                </a:spcBef>
                <a:buFont typeface="Arial"/>
                <a:buChar char="»"/>
                <a:defRPr sz="1200" b="0" i="0" kern="1200">
                  <a:solidFill>
                    <a:srgbClr val="595A5D"/>
                  </a:solidFill>
                  <a:latin typeface="Arial"/>
                  <a:ea typeface="+mn-ea"/>
                  <a:cs typeface="Arial"/>
                </a:defRPr>
              </a:lvl5pPr>
              <a:lvl6pPr marL="18859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342900" rtl="0" eaLnBrk="1" latinLnBrk="0" hangingPunct="1">
                <a:spcBef>
                  <a:spcPct val="20000"/>
                </a:spcBef>
                <a:buFont typeface="Arial"/>
                <a:buChar char="•"/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Tx/>
                <a:buNone/>
              </a:pPr>
              <a:r>
                <a:rPr lang="en-US" sz="18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AWS</a:t>
              </a:r>
            </a:p>
          </p:txBody>
        </p:sp>
        <p:sp>
          <p:nvSpPr>
            <p:cNvPr id="34" name="Round Diagonal Corner Rectangle 34">
              <a:extLst>
                <a:ext uri="{FF2B5EF4-FFF2-40B4-BE49-F238E27FC236}">
                  <a16:creationId xmlns:a16="http://schemas.microsoft.com/office/drawing/2014/main" id="{C351EF93-3DB9-0881-A889-22E0F78A7D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3" y="1833896"/>
              <a:ext cx="4665980" cy="1003951"/>
            </a:xfrm>
            <a:prstGeom prst="round2DiagRect">
              <a:avLst>
                <a:gd name="adj1" fmla="val 16667"/>
                <a:gd name="adj2" fmla="val 1526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35" name="Picture 2">
              <a:extLst>
                <a:ext uri="{FF2B5EF4-FFF2-40B4-BE49-F238E27FC236}">
                  <a16:creationId xmlns:a16="http://schemas.microsoft.com/office/drawing/2014/main" id="{38C35323-8D88-0DC6-6D4B-9928A18935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4347" y="1986306"/>
              <a:ext cx="410195" cy="5298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160">
              <a:extLst>
                <a:ext uri="{FF2B5EF4-FFF2-40B4-BE49-F238E27FC236}">
                  <a16:creationId xmlns:a16="http://schemas.microsoft.com/office/drawing/2014/main" id="{5F0CD45D-C505-FE21-8B09-F9A83C994EB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8363" y="2476156"/>
              <a:ext cx="95571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Firewalls</a:t>
              </a:r>
            </a:p>
          </p:txBody>
        </p:sp>
        <p:pic>
          <p:nvPicPr>
            <p:cNvPr id="37" name="Picture 38">
              <a:extLst>
                <a:ext uri="{FF2B5EF4-FFF2-40B4-BE49-F238E27FC236}">
                  <a16:creationId xmlns:a16="http://schemas.microsoft.com/office/drawing/2014/main" id="{E54EFE8A-1DC1-DE3E-07BB-9D8FE3AFDF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2230" y="1934955"/>
              <a:ext cx="611494" cy="518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161">
              <a:extLst>
                <a:ext uri="{FF2B5EF4-FFF2-40B4-BE49-F238E27FC236}">
                  <a16:creationId xmlns:a16="http://schemas.microsoft.com/office/drawing/2014/main" id="{741811FA-4E0D-2DEC-D114-A2564F6E6C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9889" y="2476156"/>
              <a:ext cx="625492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ACLs</a:t>
              </a:r>
            </a:p>
          </p:txBody>
        </p:sp>
        <p:sp>
          <p:nvSpPr>
            <p:cNvPr id="39" name="TextBox 162">
              <a:extLst>
                <a:ext uri="{FF2B5EF4-FFF2-40B4-BE49-F238E27FC236}">
                  <a16:creationId xmlns:a16="http://schemas.microsoft.com/office/drawing/2014/main" id="{D481E823-FE4D-0826-1576-5FC6FB4555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36679" y="2477868"/>
              <a:ext cx="1499128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Administrators</a:t>
              </a:r>
            </a:p>
          </p:txBody>
        </p:sp>
        <p:sp>
          <p:nvSpPr>
            <p:cNvPr id="40" name="Round Diagonal Corner Rectangle 33">
              <a:extLst>
                <a:ext uri="{FF2B5EF4-FFF2-40B4-BE49-F238E27FC236}">
                  <a16:creationId xmlns:a16="http://schemas.microsoft.com/office/drawing/2014/main" id="{C9869D39-F40B-3CA1-95D6-7C09BF94D1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760" y="1836499"/>
              <a:ext cx="4665919" cy="1001348"/>
            </a:xfrm>
            <a:prstGeom prst="round2DiagRect">
              <a:avLst>
                <a:gd name="adj1" fmla="val 16667"/>
                <a:gd name="adj2" fmla="val 1316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41" name="TextBox 161">
              <a:extLst>
                <a:ext uri="{FF2B5EF4-FFF2-40B4-BE49-F238E27FC236}">
                  <a16:creationId xmlns:a16="http://schemas.microsoft.com/office/drawing/2014/main" id="{19F624FC-2066-5F2B-6448-6DE631E92B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15889" y="2432121"/>
              <a:ext cx="1548204" cy="405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Network ACLs</a:t>
              </a:r>
            </a:p>
          </p:txBody>
        </p:sp>
        <p:pic>
          <p:nvPicPr>
            <p:cNvPr id="42" name="Graphic 41">
              <a:extLst>
                <a:ext uri="{FF2B5EF4-FFF2-40B4-BE49-F238E27FC236}">
                  <a16:creationId xmlns:a16="http://schemas.microsoft.com/office/drawing/2014/main" id="{1086BB8E-FDDB-1CB7-780F-07BB75103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0081829" y="1928227"/>
              <a:ext cx="548640" cy="548640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241549FB-8AF7-3EE0-C9C5-771DB0560DBB}"/>
                </a:ext>
              </a:extLst>
            </p:cNvPr>
            <p:cNvSpPr txBox="1"/>
            <p:nvPr/>
          </p:nvSpPr>
          <p:spPr>
            <a:xfrm>
              <a:off x="10059616" y="2517340"/>
              <a:ext cx="53091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IAM</a:t>
              </a:r>
            </a:p>
          </p:txBody>
        </p:sp>
        <p:sp>
          <p:nvSpPr>
            <p:cNvPr id="44" name="Round Diagonal Corner Rectangle 20">
              <a:extLst>
                <a:ext uri="{FF2B5EF4-FFF2-40B4-BE49-F238E27FC236}">
                  <a16:creationId xmlns:a16="http://schemas.microsoft.com/office/drawing/2014/main" id="{1828DAE1-B53F-F950-9806-0BA25F2C4D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3" y="2921000"/>
              <a:ext cx="4665980" cy="1003952"/>
            </a:xfrm>
            <a:prstGeom prst="round2DiagRect">
              <a:avLst>
                <a:gd name="adj1" fmla="val 16667"/>
                <a:gd name="adj2" fmla="val 1314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45" name="TextBox 160">
              <a:extLst>
                <a:ext uri="{FF2B5EF4-FFF2-40B4-BE49-F238E27FC236}">
                  <a16:creationId xmlns:a16="http://schemas.microsoft.com/office/drawing/2014/main" id="{04181EB1-D3FA-7695-E9BD-DAE883EFAD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73175" y="3559572"/>
              <a:ext cx="787396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Router</a:t>
              </a:r>
            </a:p>
          </p:txBody>
        </p:sp>
        <p:pic>
          <p:nvPicPr>
            <p:cNvPr id="46" name="Picture 4">
              <a:extLst>
                <a:ext uri="{FF2B5EF4-FFF2-40B4-BE49-F238E27FC236}">
                  <a16:creationId xmlns:a16="http://schemas.microsoft.com/office/drawing/2014/main" id="{F1CD0E5C-2F45-77A1-81DC-F133714DAE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2429" y="3044657"/>
              <a:ext cx="1421198" cy="603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TextBox 160">
              <a:extLst>
                <a:ext uri="{FF2B5EF4-FFF2-40B4-BE49-F238E27FC236}">
                  <a16:creationId xmlns:a16="http://schemas.microsoft.com/office/drawing/2014/main" id="{825C05E0-031A-353E-8FB1-9C387A7B40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9163" y="3577993"/>
              <a:ext cx="1704314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Network pipeline</a:t>
              </a:r>
            </a:p>
          </p:txBody>
        </p:sp>
        <p:pic>
          <p:nvPicPr>
            <p:cNvPr id="48" name="Picture 40">
              <a:extLst>
                <a:ext uri="{FF2B5EF4-FFF2-40B4-BE49-F238E27FC236}">
                  <a16:creationId xmlns:a16="http://schemas.microsoft.com/office/drawing/2014/main" id="{5281961A-C259-1385-7594-74FF16275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3935" y="3101084"/>
              <a:ext cx="662768" cy="482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160">
              <a:extLst>
                <a:ext uri="{FF2B5EF4-FFF2-40B4-BE49-F238E27FC236}">
                  <a16:creationId xmlns:a16="http://schemas.microsoft.com/office/drawing/2014/main" id="{F7533AB0-164C-6666-DF7F-3342D3F73E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60220" y="3565485"/>
              <a:ext cx="77938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Switch</a:t>
              </a:r>
            </a:p>
          </p:txBody>
        </p:sp>
        <p:sp>
          <p:nvSpPr>
            <p:cNvPr id="50" name="Round Diagonal Corner Rectangle 62">
              <a:extLst>
                <a:ext uri="{FF2B5EF4-FFF2-40B4-BE49-F238E27FC236}">
                  <a16:creationId xmlns:a16="http://schemas.microsoft.com/office/drawing/2014/main" id="{4A9E384A-D744-A8DD-5980-AF58591975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760" y="2923603"/>
              <a:ext cx="4665919" cy="1001349"/>
            </a:xfrm>
            <a:prstGeom prst="round2DiagRect">
              <a:avLst>
                <a:gd name="adj1" fmla="val 16667"/>
                <a:gd name="adj2" fmla="val 16353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51" name="Graphic 50">
              <a:extLst>
                <a:ext uri="{FF2B5EF4-FFF2-40B4-BE49-F238E27FC236}">
                  <a16:creationId xmlns:a16="http://schemas.microsoft.com/office/drawing/2014/main" id="{D0A28704-F58F-7A97-E5A1-80676483B4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7767248" y="3115314"/>
              <a:ext cx="548640" cy="548640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F4A9CD5-E625-CF25-6C5D-D61A72A806D7}"/>
                </a:ext>
              </a:extLst>
            </p:cNvPr>
            <p:cNvSpPr txBox="1"/>
            <p:nvPr/>
          </p:nvSpPr>
          <p:spPr>
            <a:xfrm>
              <a:off x="6955376" y="3637337"/>
              <a:ext cx="217239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Elastic Load Balancing</a:t>
              </a:r>
              <a:endParaRPr lang="en-US" sz="1600" u="sng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53" name="Graphic 52">
              <a:extLst>
                <a:ext uri="{FF2B5EF4-FFF2-40B4-BE49-F238E27FC236}">
                  <a16:creationId xmlns:a16="http://schemas.microsoft.com/office/drawing/2014/main" id="{6614AFE9-3364-C5D7-3457-1AD2B4E6C0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466917" y="3115314"/>
              <a:ext cx="548640" cy="548640"/>
            </a:xfrm>
            <a:prstGeom prst="rect">
              <a:avLst/>
            </a:prstGeom>
          </p:spPr>
        </p:pic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C07DA7CC-C90F-9852-0E6F-C8E279A6D09D}"/>
                </a:ext>
              </a:extLst>
            </p:cNvPr>
            <p:cNvSpPr txBox="1"/>
            <p:nvPr/>
          </p:nvSpPr>
          <p:spPr>
            <a:xfrm>
              <a:off x="9029700" y="3637337"/>
              <a:ext cx="15167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VPC</a:t>
              </a:r>
            </a:p>
          </p:txBody>
        </p:sp>
        <p:sp>
          <p:nvSpPr>
            <p:cNvPr id="55" name="Round Diagonal Corner Rectangle 38">
              <a:extLst>
                <a:ext uri="{FF2B5EF4-FFF2-40B4-BE49-F238E27FC236}">
                  <a16:creationId xmlns:a16="http://schemas.microsoft.com/office/drawing/2014/main" id="{497EBADE-FB15-C772-9D44-C26C12CB96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4" y="4010019"/>
              <a:ext cx="4665980" cy="1003950"/>
            </a:xfrm>
            <a:prstGeom prst="round2DiagRect">
              <a:avLst>
                <a:gd name="adj1" fmla="val 16667"/>
                <a:gd name="adj2" fmla="val 1632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56" name="TextBox 92">
              <a:extLst>
                <a:ext uri="{FF2B5EF4-FFF2-40B4-BE49-F238E27FC236}">
                  <a16:creationId xmlns:a16="http://schemas.microsoft.com/office/drawing/2014/main" id="{69D2B449-7C0A-A394-19D7-6BCCEF3593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98984" y="4295061"/>
              <a:ext cx="1176179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On-premises </a:t>
              </a:r>
              <a:b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latin typeface="+mn-lt"/>
                  <a:ea typeface="Amazon Ember" panose="020B0603020204020204" pitchFamily="34" charset="0"/>
                  <a:cs typeface="Amazon Ember" panose="020B0603020204020204" pitchFamily="34" charset="0"/>
                </a:rPr>
                <a:t>servers</a:t>
              </a:r>
            </a:p>
          </p:txBody>
        </p:sp>
        <p:sp>
          <p:nvSpPr>
            <p:cNvPr id="57" name="Round Diagonal Corner Rectangle 39">
              <a:extLst>
                <a:ext uri="{FF2B5EF4-FFF2-40B4-BE49-F238E27FC236}">
                  <a16:creationId xmlns:a16="http://schemas.microsoft.com/office/drawing/2014/main" id="{7C3B0FBF-5EA2-F416-5ADC-7EF4F8FF78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760" y="4011320"/>
              <a:ext cx="4665919" cy="1001347"/>
            </a:xfrm>
            <a:prstGeom prst="round2DiagRect">
              <a:avLst>
                <a:gd name="adj1" fmla="val 16667"/>
                <a:gd name="adj2" fmla="val 1741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58" name="Graphic 57">
              <a:extLst>
                <a:ext uri="{FF2B5EF4-FFF2-40B4-BE49-F238E27FC236}">
                  <a16:creationId xmlns:a16="http://schemas.microsoft.com/office/drawing/2014/main" id="{70514D65-3598-0C64-E922-BC39F2EC47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7431253" y="4015699"/>
              <a:ext cx="548640" cy="548640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481A5369-8D83-0A38-14DD-68E630989F4A}"/>
                </a:ext>
              </a:extLst>
            </p:cNvPr>
            <p:cNvSpPr txBox="1"/>
            <p:nvPr/>
          </p:nvSpPr>
          <p:spPr>
            <a:xfrm>
              <a:off x="7440116" y="4567876"/>
              <a:ext cx="53091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AMI</a:t>
              </a:r>
            </a:p>
          </p:txBody>
        </p:sp>
        <p:sp>
          <p:nvSpPr>
            <p:cNvPr id="60" name="Right Arrow 96">
              <a:extLst>
                <a:ext uri="{FF2B5EF4-FFF2-40B4-BE49-F238E27FC236}">
                  <a16:creationId xmlns:a16="http://schemas.microsoft.com/office/drawing/2014/main" id="{31D58FE2-03AD-CAD6-6F47-8747FC13B4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8341897" y="4289376"/>
              <a:ext cx="914400" cy="504767"/>
            </a:xfrm>
            <a:prstGeom prst="rightArrow">
              <a:avLst>
                <a:gd name="adj1" fmla="val 71256"/>
                <a:gd name="adj2" fmla="val 50000"/>
              </a:avLst>
            </a:prstGeom>
            <a:gradFill flip="none" rotWithShape="1">
              <a:gsLst>
                <a:gs pos="100000">
                  <a:srgbClr val="FF9900">
                    <a:alpha val="51000"/>
                  </a:srgbClr>
                </a:gs>
                <a:gs pos="0">
                  <a:srgbClr val="FD9407">
                    <a:alpha val="5000"/>
                  </a:srgbClr>
                </a:gs>
              </a:gsLst>
              <a:lin ang="0" scaled="1"/>
              <a:tileRect/>
            </a:gradFill>
            <a:ln w="25400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61" name="Graphic 60">
              <a:extLst>
                <a:ext uri="{FF2B5EF4-FFF2-40B4-BE49-F238E27FC236}">
                  <a16:creationId xmlns:a16="http://schemas.microsoft.com/office/drawing/2014/main" id="{69F825B0-94BD-6D3E-9323-029E9DBE4C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9821364" y="4015699"/>
              <a:ext cx="548640" cy="548640"/>
            </a:xfrm>
            <a:prstGeom prst="rect">
              <a:avLst/>
            </a:prstGeom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32F5160C-CE78-1172-E69C-D1BAE651D1A1}"/>
                </a:ext>
              </a:extLst>
            </p:cNvPr>
            <p:cNvSpPr txBox="1"/>
            <p:nvPr/>
          </p:nvSpPr>
          <p:spPr>
            <a:xfrm>
              <a:off x="9179921" y="4447345"/>
              <a:ext cx="2040563" cy="6996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EC2 instances</a:t>
              </a:r>
            </a:p>
          </p:txBody>
        </p:sp>
        <p:sp>
          <p:nvSpPr>
            <p:cNvPr id="63" name="Round Diagonal Corner Rectangle 18">
              <a:extLst>
                <a:ext uri="{FF2B5EF4-FFF2-40B4-BE49-F238E27FC236}">
                  <a16:creationId xmlns:a16="http://schemas.microsoft.com/office/drawing/2014/main" id="{3179B3C4-6B36-1616-AB45-D1E52CF53A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125184" y="5094001"/>
              <a:ext cx="4665980" cy="1003950"/>
            </a:xfrm>
            <a:prstGeom prst="round2DiagRect">
              <a:avLst>
                <a:gd name="adj1" fmla="val 16667"/>
                <a:gd name="adj2" fmla="val 1632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74DA101-75CC-667F-D7A4-FE13571F87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4078" y="5418058"/>
              <a:ext cx="903934" cy="378556"/>
            </a:xfrm>
            <a:prstGeom prst="rect">
              <a:avLst/>
            </a:prstGeom>
            <a:gradFill rotWithShape="1">
              <a:gsLst>
                <a:gs pos="0">
                  <a:srgbClr val="537393"/>
                </a:gs>
                <a:gs pos="35001">
                  <a:srgbClr val="96ADC4"/>
                </a:gs>
                <a:gs pos="100000">
                  <a:srgbClr val="D2DCE6"/>
                </a:gs>
              </a:gsLst>
              <a:lin ang="16200000" scaled="1"/>
            </a:gradFill>
            <a:ln w="9525">
              <a:solidFill>
                <a:srgbClr val="304356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r>
                <a:rPr lang="en-US" sz="1600" dirty="0">
                  <a:solidFill>
                    <a:srgbClr val="304356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RDBMS</a:t>
              </a:r>
            </a:p>
          </p:txBody>
        </p:sp>
        <p:sp>
          <p:nvSpPr>
            <p:cNvPr id="65" name="Round Diagonal Corner Rectangle 19">
              <a:extLst>
                <a:ext uri="{FF2B5EF4-FFF2-40B4-BE49-F238E27FC236}">
                  <a16:creationId xmlns:a16="http://schemas.microsoft.com/office/drawing/2014/main" id="{72DAEF8D-9D16-00C1-3707-B8B5296C55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486699" y="5094001"/>
              <a:ext cx="4665980" cy="1003950"/>
            </a:xfrm>
            <a:prstGeom prst="round2DiagRect">
              <a:avLst>
                <a:gd name="adj1" fmla="val 16667"/>
                <a:gd name="adj2" fmla="val 1632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400" dirty="0"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pic>
          <p:nvPicPr>
            <p:cNvPr id="66" name="Graphic 65">
              <a:extLst>
                <a:ext uri="{FF2B5EF4-FFF2-40B4-BE49-F238E27FC236}">
                  <a16:creationId xmlns:a16="http://schemas.microsoft.com/office/drawing/2014/main" id="{6AB5A82A-C55B-4B51-8DDB-7C34F3B39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7065493" y="5111372"/>
              <a:ext cx="548640" cy="548640"/>
            </a:xfrm>
            <a:prstGeom prst="rect">
              <a:avLst/>
            </a:prstGeom>
          </p:spPr>
        </p:pic>
        <p:pic>
          <p:nvPicPr>
            <p:cNvPr id="67" name="Graphic 66">
              <a:extLst>
                <a:ext uri="{FF2B5EF4-FFF2-40B4-BE49-F238E27FC236}">
                  <a16:creationId xmlns:a16="http://schemas.microsoft.com/office/drawing/2014/main" id="{7952CD91-3904-F227-BFB7-AFB5A94471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8124987" y="5111372"/>
              <a:ext cx="548640" cy="548640"/>
            </a:xfrm>
            <a:prstGeom prst="rect">
              <a:avLst/>
            </a:prstGeom>
          </p:spPr>
        </p:pic>
        <p:pic>
          <p:nvPicPr>
            <p:cNvPr id="68" name="Graphic 67">
              <a:extLst>
                <a:ext uri="{FF2B5EF4-FFF2-40B4-BE49-F238E27FC236}">
                  <a16:creationId xmlns:a16="http://schemas.microsoft.com/office/drawing/2014/main" id="{BB32F6EE-B193-8B88-F845-D2DE330CC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9241311" y="5125069"/>
              <a:ext cx="548640" cy="548640"/>
            </a:xfrm>
            <a:prstGeom prst="rect">
              <a:avLst/>
            </a:prstGeom>
          </p:spPr>
        </p:pic>
        <p:pic>
          <p:nvPicPr>
            <p:cNvPr id="69" name="Graphic 68">
              <a:extLst>
                <a:ext uri="{FF2B5EF4-FFF2-40B4-BE49-F238E27FC236}">
                  <a16:creationId xmlns:a16="http://schemas.microsoft.com/office/drawing/2014/main" id="{09729257-6B23-55C8-9BB0-B85C9C612A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10309287" y="5111372"/>
              <a:ext cx="548640" cy="548640"/>
            </a:xfrm>
            <a:prstGeom prst="rect">
              <a:avLst/>
            </a:prstGeom>
          </p:spPr>
        </p:pic>
        <p:sp>
          <p:nvSpPr>
            <p:cNvPr id="70" name="Left-Right Arrow 84">
              <a:extLst>
                <a:ext uri="{FF2B5EF4-FFF2-40B4-BE49-F238E27FC236}">
                  <a16:creationId xmlns:a16="http://schemas.microsoft.com/office/drawing/2014/main" id="{71595BB2-9641-16C4-3855-69194A29CDA5}"/>
                </a:ext>
              </a:extLst>
            </p:cNvPr>
            <p:cNvSpPr/>
            <p:nvPr/>
          </p:nvSpPr>
          <p:spPr>
            <a:xfrm>
              <a:off x="5177857" y="2074027"/>
              <a:ext cx="1888202" cy="572991"/>
            </a:xfrm>
            <a:prstGeom prst="leftRightArrow">
              <a:avLst>
                <a:gd name="adj1" fmla="val 69609"/>
                <a:gd name="adj2" fmla="val 50000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Security</a:t>
              </a:r>
            </a:p>
          </p:txBody>
        </p:sp>
        <p:sp>
          <p:nvSpPr>
            <p:cNvPr id="71" name="Left-Right Arrow 98">
              <a:extLst>
                <a:ext uri="{FF2B5EF4-FFF2-40B4-BE49-F238E27FC236}">
                  <a16:creationId xmlns:a16="http://schemas.microsoft.com/office/drawing/2014/main" id="{FB3BB9AF-53DA-90FC-3D03-B3D58B81280D}"/>
                </a:ext>
              </a:extLst>
            </p:cNvPr>
            <p:cNvSpPr/>
            <p:nvPr/>
          </p:nvSpPr>
          <p:spPr>
            <a:xfrm>
              <a:off x="5177857" y="3136480"/>
              <a:ext cx="1888202" cy="572991"/>
            </a:xfrm>
            <a:prstGeom prst="leftRightArrow">
              <a:avLst>
                <a:gd name="adj1" fmla="val 69609"/>
                <a:gd name="adj2" fmla="val 50000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Networking</a:t>
              </a:r>
            </a:p>
          </p:txBody>
        </p:sp>
        <p:sp>
          <p:nvSpPr>
            <p:cNvPr id="72" name="Left-Right Arrow 99">
              <a:extLst>
                <a:ext uri="{FF2B5EF4-FFF2-40B4-BE49-F238E27FC236}">
                  <a16:creationId xmlns:a16="http://schemas.microsoft.com/office/drawing/2014/main" id="{416CC997-4015-86F1-2201-BA965FA063AB}"/>
                </a:ext>
              </a:extLst>
            </p:cNvPr>
            <p:cNvSpPr/>
            <p:nvPr/>
          </p:nvSpPr>
          <p:spPr>
            <a:xfrm>
              <a:off x="5177857" y="4221152"/>
              <a:ext cx="1888202" cy="572991"/>
            </a:xfrm>
            <a:prstGeom prst="leftRightArrow">
              <a:avLst>
                <a:gd name="adj1" fmla="val 69609"/>
                <a:gd name="adj2" fmla="val 50000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Compute</a:t>
              </a:r>
            </a:p>
          </p:txBody>
        </p:sp>
        <p:sp>
          <p:nvSpPr>
            <p:cNvPr id="73" name="Left-Right Arrow 100">
              <a:extLst>
                <a:ext uri="{FF2B5EF4-FFF2-40B4-BE49-F238E27FC236}">
                  <a16:creationId xmlns:a16="http://schemas.microsoft.com/office/drawing/2014/main" id="{69488D70-B262-0C44-A4F8-EC14491D8FF8}"/>
                </a:ext>
              </a:extLst>
            </p:cNvPr>
            <p:cNvSpPr/>
            <p:nvPr/>
          </p:nvSpPr>
          <p:spPr>
            <a:xfrm>
              <a:off x="5194861" y="5222499"/>
              <a:ext cx="1888202" cy="783356"/>
            </a:xfrm>
            <a:prstGeom prst="leftRightArrow">
              <a:avLst>
                <a:gd name="adj1" fmla="val 76592"/>
                <a:gd name="adj2" fmla="val 34674"/>
              </a:avLst>
            </a:prstGeom>
            <a:solidFill>
              <a:schemeClr val="accent2"/>
            </a:solidFill>
            <a:ln w="25400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Storage and</a:t>
              </a:r>
              <a:b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solidFill>
                    <a:schemeClr val="tx1"/>
                  </a:solidFill>
                  <a:ea typeface="Amazon Ember" panose="020B0603020204020204" pitchFamily="34" charset="0"/>
                  <a:cs typeface="Amazon Ember" panose="020B0603020204020204" pitchFamily="34" charset="0"/>
                </a:rPr>
                <a:t>database 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FDCEC734-EFA2-6FE9-E70B-228D06656BE5}"/>
                </a:ext>
              </a:extLst>
            </p:cNvPr>
            <p:cNvSpPr txBox="1"/>
            <p:nvPr/>
          </p:nvSpPr>
          <p:spPr>
            <a:xfrm>
              <a:off x="6668371" y="5600659"/>
              <a:ext cx="13071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EBS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5DD9C06A-3DE3-3877-C3D9-5B9859D0E943}"/>
                </a:ext>
              </a:extLst>
            </p:cNvPr>
            <p:cNvSpPr txBox="1"/>
            <p:nvPr/>
          </p:nvSpPr>
          <p:spPr>
            <a:xfrm>
              <a:off x="7754553" y="5600659"/>
              <a:ext cx="13071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</a:t>
              </a:r>
              <a:b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EFS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4F40B02D-2380-288D-3FAE-49C1A907611A}"/>
                </a:ext>
              </a:extLst>
            </p:cNvPr>
            <p:cNvSpPr txBox="1"/>
            <p:nvPr/>
          </p:nvSpPr>
          <p:spPr>
            <a:xfrm>
              <a:off x="8710241" y="5600659"/>
              <a:ext cx="15421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</a:t>
              </a:r>
              <a:b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</a:br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S3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76B8F69D-F41E-4F29-CD58-5E3275F762AD}"/>
                </a:ext>
              </a:extLst>
            </p:cNvPr>
            <p:cNvSpPr txBox="1"/>
            <p:nvPr/>
          </p:nvSpPr>
          <p:spPr>
            <a:xfrm>
              <a:off x="9913340" y="5600659"/>
              <a:ext cx="13071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ea typeface="Amazon Ember" panose="020B0603020204020204" pitchFamily="34" charset="0"/>
                  <a:cs typeface="Amazon Ember" panose="020B0603020204020204" pitchFamily="34" charset="0"/>
                </a:rPr>
                <a:t>Amazon RDS</a:t>
              </a: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220CA698-4BE7-EB26-510D-5A2C64AEFCD5}"/>
                </a:ext>
              </a:extLst>
            </p:cNvPr>
            <p:cNvSpPr/>
            <p:nvPr/>
          </p:nvSpPr>
          <p:spPr>
            <a:xfrm>
              <a:off x="7067941" y="1971792"/>
              <a:ext cx="1371600" cy="731520"/>
            </a:xfrm>
            <a:prstGeom prst="rect">
              <a:avLst/>
            </a:prstGeom>
            <a:noFill/>
            <a:ln w="12700" cap="flat" cmpd="sng" algn="ctr">
              <a:solidFill>
                <a:srgbClr val="DF3312"/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91440" rIns="91440" bIns="45720" numCol="1" spcCol="0" rtlCol="0" fromWordArt="0" anchor="t" anchorCtr="1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DF3312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Security </a:t>
              </a:r>
              <a:b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DF3312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</a:b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DF3312"/>
                  </a:solidFill>
                  <a:effectLst/>
                  <a:uLnTx/>
                  <a:uFillTx/>
                  <a:latin typeface="Arial" panose="020B0604020202020204"/>
                  <a:ea typeface="+mn-ea"/>
                  <a:cs typeface="+mn-cs"/>
                </a:rPr>
                <a:t>groups</a:t>
              </a:r>
            </a:p>
          </p:txBody>
        </p:sp>
        <p:pic>
          <p:nvPicPr>
            <p:cNvPr id="79" name="Graphic 78">
              <a:extLst>
                <a:ext uri="{FF2B5EF4-FFF2-40B4-BE49-F238E27FC236}">
                  <a16:creationId xmlns:a16="http://schemas.microsoft.com/office/drawing/2014/main" id="{ED358DB7-BD54-19FC-538F-7CB405CF86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3534427" y="4072306"/>
              <a:ext cx="693446" cy="693446"/>
            </a:xfrm>
            <a:prstGeom prst="rect">
              <a:avLst/>
            </a:prstGeom>
          </p:spPr>
        </p:pic>
        <p:pic>
          <p:nvPicPr>
            <p:cNvPr id="80" name="Graphic 79">
              <a:extLst>
                <a:ext uri="{FF2B5EF4-FFF2-40B4-BE49-F238E27FC236}">
                  <a16:creationId xmlns:a16="http://schemas.microsoft.com/office/drawing/2014/main" id="{D9527B23-F4FD-B61E-B300-40CB8B33D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3939073" y="4135564"/>
              <a:ext cx="693446" cy="693446"/>
            </a:xfrm>
            <a:prstGeom prst="rect">
              <a:avLst/>
            </a:prstGeom>
          </p:spPr>
        </p:pic>
        <p:pic>
          <p:nvPicPr>
            <p:cNvPr id="81" name="Graphic 80">
              <a:extLst>
                <a:ext uri="{FF2B5EF4-FFF2-40B4-BE49-F238E27FC236}">
                  <a16:creationId xmlns:a16="http://schemas.microsoft.com/office/drawing/2014/main" id="{2E824297-05A1-D013-30BE-664AEAF33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4358888" y="4224706"/>
              <a:ext cx="693446" cy="693446"/>
            </a:xfrm>
            <a:prstGeom prst="rect">
              <a:avLst/>
            </a:prstGeom>
          </p:spPr>
        </p:pic>
        <p:pic>
          <p:nvPicPr>
            <p:cNvPr id="82" name="Graphic 81">
              <a:extLst>
                <a:ext uri="{FF2B5EF4-FFF2-40B4-BE49-F238E27FC236}">
                  <a16:creationId xmlns:a16="http://schemas.microsoft.com/office/drawing/2014/main" id="{85E98EC1-F00F-00F3-9102-44359A907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1631692" y="3115314"/>
              <a:ext cx="469900" cy="469900"/>
            </a:xfrm>
            <a:prstGeom prst="rect">
              <a:avLst/>
            </a:prstGeom>
          </p:spPr>
        </p:pic>
        <p:pic>
          <p:nvPicPr>
            <p:cNvPr id="83" name="Graphic 82">
              <a:extLst>
                <a:ext uri="{FF2B5EF4-FFF2-40B4-BE49-F238E27FC236}">
                  <a16:creationId xmlns:a16="http://schemas.microsoft.com/office/drawing/2014/main" id="{0E828664-325F-9190-733A-E35DC90B2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4123938" y="1994701"/>
              <a:ext cx="469900" cy="469900"/>
            </a:xfrm>
            <a:prstGeom prst="rect">
              <a:avLst/>
            </a:prstGeom>
          </p:spPr>
        </p:pic>
        <p:pic>
          <p:nvPicPr>
            <p:cNvPr id="84" name="Graphic 83">
              <a:extLst>
                <a:ext uri="{FF2B5EF4-FFF2-40B4-BE49-F238E27FC236}">
                  <a16:creationId xmlns:a16="http://schemas.microsoft.com/office/drawing/2014/main" id="{CF770F08-9CEA-CF03-4862-24187C897B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p:blipFill>
          <p:spPr>
            <a:xfrm>
              <a:off x="8889694" y="2012992"/>
              <a:ext cx="469900" cy="469900"/>
            </a:xfrm>
            <a:prstGeom prst="rect">
              <a:avLst/>
            </a:prstGeom>
          </p:spPr>
        </p:pic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6B827A23-5542-BAAC-EE05-7DFC3EA70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1428087" y="5337246"/>
              <a:ext cx="679912" cy="679912"/>
              <a:chOff x="1428087" y="5260736"/>
              <a:chExt cx="679912" cy="679912"/>
            </a:xfrm>
          </p:grpSpPr>
          <p:pic>
            <p:nvPicPr>
              <p:cNvPr id="101" name="Graphic 100">
                <a:extLst>
                  <a:ext uri="{FF2B5EF4-FFF2-40B4-BE49-F238E27FC236}">
                    <a16:creationId xmlns:a16="http://schemas.microsoft.com/office/drawing/2014/main" id="{4FA962F9-33CB-E129-2DC0-1DC8E449B67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96DAC541-7B7A-43D3-8B79-37D633B846F1}">
                    <asvg:svgBlip xmlns:asvg="http://schemas.microsoft.com/office/drawing/2016/SVG/main" r:embed="rId38"/>
                  </a:ext>
                </a:extLst>
              </a:blip>
              <a:stretch>
                <a:fillRect/>
              </a:stretch>
            </p:blipFill>
            <p:spPr>
              <a:xfrm>
                <a:off x="1428087" y="5260736"/>
                <a:ext cx="679912" cy="679912"/>
              </a:xfrm>
              <a:prstGeom prst="rect">
                <a:avLst/>
              </a:prstGeom>
            </p:spPr>
          </p:pic>
          <p:sp>
            <p:nvSpPr>
              <p:cNvPr id="102" name="TextBox 101">
                <a:extLst>
                  <a:ext uri="{FF2B5EF4-FFF2-40B4-BE49-F238E27FC236}">
                    <a16:creationId xmlns:a16="http://schemas.microsoft.com/office/drawing/2014/main" id="{750D92AD-A6E6-0ACA-4A0C-EF4A7FD5CB72}"/>
                  </a:ext>
                </a:extLst>
              </p:cNvPr>
              <p:cNvSpPr txBox="1"/>
              <p:nvPr/>
            </p:nvSpPr>
            <p:spPr>
              <a:xfrm>
                <a:off x="1485754" y="5431415"/>
                <a:ext cx="56457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mazon Ember Light" panose="020B0403020204020204" pitchFamily="34" charset="0"/>
                    <a:ea typeface="Amazon Ember Light" panose="020B0403020204020204" pitchFamily="34" charset="0"/>
                    <a:cs typeface="Amazon Ember Light" panose="020B0403020204020204" pitchFamily="34" charset="0"/>
                  </a:rPr>
                  <a:t>DAS</a:t>
                </a:r>
              </a:p>
            </p:txBody>
          </p:sp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58BFF4F1-2A14-75B5-B4E4-92F3EAAF90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2393185" y="5337246"/>
              <a:ext cx="679912" cy="679912"/>
              <a:chOff x="2099577" y="5293948"/>
              <a:chExt cx="679912" cy="679912"/>
            </a:xfrm>
          </p:grpSpPr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7A6004F0-3833-86F4-A768-91AFF9ACC1D5}"/>
                  </a:ext>
                </a:extLst>
              </p:cNvPr>
              <p:cNvSpPr txBox="1"/>
              <p:nvPr/>
            </p:nvSpPr>
            <p:spPr>
              <a:xfrm>
                <a:off x="2154840" y="5464627"/>
                <a:ext cx="56938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>
                    <a:latin typeface="Amazon Ember Light" panose="020B0403020204020204" pitchFamily="34" charset="0"/>
                    <a:ea typeface="Amazon Ember Light" panose="020B0403020204020204" pitchFamily="34" charset="0"/>
                    <a:cs typeface="Amazon Ember Light" panose="020B0403020204020204" pitchFamily="34" charset="0"/>
                  </a:rPr>
                  <a:t>SAN</a:t>
                </a:r>
              </a:p>
            </p:txBody>
          </p:sp>
          <p:pic>
            <p:nvPicPr>
              <p:cNvPr id="100" name="Graphic 99">
                <a:extLst>
                  <a:ext uri="{FF2B5EF4-FFF2-40B4-BE49-F238E27FC236}">
                    <a16:creationId xmlns:a16="http://schemas.microsoft.com/office/drawing/2014/main" id="{39D38385-3F0C-42A4-DB53-B3E4DB2ED35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7">
                <a:extLst>
                  <a:ext uri="{96DAC541-7B7A-43D3-8B79-37D633B846F1}">
                    <asvg:svgBlip xmlns:asvg="http://schemas.microsoft.com/office/drawing/2016/SVG/main" r:embed="rId38"/>
                  </a:ext>
                </a:extLst>
              </a:blip>
              <a:stretch>
                <a:fillRect/>
              </a:stretch>
            </p:blipFill>
            <p:spPr>
              <a:xfrm>
                <a:off x="2099577" y="5293948"/>
                <a:ext cx="679912" cy="679912"/>
              </a:xfrm>
              <a:prstGeom prst="rect">
                <a:avLst/>
              </a:prstGeom>
            </p:spPr>
          </p:pic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63D78687-2CA2-0CBE-D8A5-D5B1BA7A0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/>
          </p:nvGrpSpPr>
          <p:grpSpPr>
            <a:xfrm>
              <a:off x="3358283" y="5198571"/>
              <a:ext cx="679912" cy="818587"/>
              <a:chOff x="3358283" y="5198571"/>
              <a:chExt cx="679912" cy="818587"/>
            </a:xfrm>
          </p:grpSpPr>
          <p:grpSp>
            <p:nvGrpSpPr>
              <p:cNvPr id="88" name="Group 87">
                <a:extLst>
                  <a:ext uri="{FF2B5EF4-FFF2-40B4-BE49-F238E27FC236}">
                    <a16:creationId xmlns:a16="http://schemas.microsoft.com/office/drawing/2014/main" id="{A4B29907-2AE6-3152-E703-FCB9B2FEC7DA}"/>
                  </a:ext>
                </a:extLst>
              </p:cNvPr>
              <p:cNvGrpSpPr/>
              <p:nvPr/>
            </p:nvGrpSpPr>
            <p:grpSpPr>
              <a:xfrm>
                <a:off x="3572260" y="5198571"/>
                <a:ext cx="251959" cy="219487"/>
                <a:chOff x="3555015" y="5198571"/>
                <a:chExt cx="251959" cy="219487"/>
              </a:xfrm>
            </p:grpSpPr>
            <p:sp>
              <p:nvSpPr>
                <p:cNvPr id="92" name="Rectangle 91">
                  <a:extLst>
                    <a:ext uri="{FF2B5EF4-FFF2-40B4-BE49-F238E27FC236}">
                      <a16:creationId xmlns:a16="http://schemas.microsoft.com/office/drawing/2014/main" id="{AF7AFF6D-4307-A4C9-6605-8AD94E5E6741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/>
              </p:nvSpPr>
              <p:spPr>
                <a:xfrm>
                  <a:off x="3636926" y="5198571"/>
                  <a:ext cx="96677" cy="80812"/>
                </a:xfrm>
                <a:prstGeom prst="rect">
                  <a:avLst/>
                </a:prstGeom>
                <a:solidFill>
                  <a:srgbClr val="304356"/>
                </a:solidFill>
                <a:ln w="25400"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93" name="Rectangle 92">
                  <a:extLst>
                    <a:ext uri="{FF2B5EF4-FFF2-40B4-BE49-F238E27FC236}">
                      <a16:creationId xmlns:a16="http://schemas.microsoft.com/office/drawing/2014/main" id="{9360007C-EDC9-A567-4AEE-732F58D5033A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/>
              </p:nvSpPr>
              <p:spPr>
                <a:xfrm>
                  <a:off x="3555015" y="5337246"/>
                  <a:ext cx="96677" cy="80812"/>
                </a:xfrm>
                <a:prstGeom prst="rect">
                  <a:avLst/>
                </a:prstGeom>
                <a:solidFill>
                  <a:srgbClr val="304356"/>
                </a:solidFill>
                <a:ln w="25400"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94" name="Rectangle 93">
                  <a:extLst>
                    <a:ext uri="{FF2B5EF4-FFF2-40B4-BE49-F238E27FC236}">
                      <a16:creationId xmlns:a16="http://schemas.microsoft.com/office/drawing/2014/main" id="{96ED5E29-A9F7-CF66-5C1F-B9656FE6120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/>
              </p:nvSpPr>
              <p:spPr>
                <a:xfrm>
                  <a:off x="3710297" y="5337246"/>
                  <a:ext cx="96677" cy="80812"/>
                </a:xfrm>
                <a:prstGeom prst="rect">
                  <a:avLst/>
                </a:prstGeom>
                <a:solidFill>
                  <a:srgbClr val="304356"/>
                </a:solidFill>
                <a:ln w="25400"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dirty="0"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cxnSp>
              <p:nvCxnSpPr>
                <p:cNvPr id="95" name="Straight Connector 94">
                  <a:extLst>
                    <a:ext uri="{FF2B5EF4-FFF2-40B4-BE49-F238E27FC236}">
                      <a16:creationId xmlns:a16="http://schemas.microsoft.com/office/drawing/2014/main" id="{C1C2E500-4C71-9136-71D0-B4F4DF1AD740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stCxn id="92" idx="2"/>
                </p:cNvCxnSpPr>
                <p:nvPr/>
              </p:nvCxnSpPr>
              <p:spPr>
                <a:xfrm flipH="1">
                  <a:off x="3684259" y="5279383"/>
                  <a:ext cx="1006" cy="33381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>
                  <a:extLst>
                    <a:ext uri="{FF2B5EF4-FFF2-40B4-BE49-F238E27FC236}">
                      <a16:creationId xmlns:a16="http://schemas.microsoft.com/office/drawing/2014/main" id="{709E4FD8-04A4-83B4-D332-421D40A7CFF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/>
                <p:nvPr/>
              </p:nvCxnSpPr>
              <p:spPr>
                <a:xfrm>
                  <a:off x="3600915" y="5308002"/>
                  <a:ext cx="159544" cy="0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7" name="Straight Connector 96">
                  <a:extLst>
                    <a:ext uri="{FF2B5EF4-FFF2-40B4-BE49-F238E27FC236}">
                      <a16:creationId xmlns:a16="http://schemas.microsoft.com/office/drawing/2014/main" id="{4197B222-D9D2-A0B2-C8E4-096D9AF23FFD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stCxn id="93" idx="0"/>
                </p:cNvCxnSpPr>
                <p:nvPr/>
              </p:nvCxnSpPr>
              <p:spPr>
                <a:xfrm flipH="1" flipV="1">
                  <a:off x="3603296" y="5308002"/>
                  <a:ext cx="58" cy="29244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Straight Connector 97">
                  <a:extLst>
                    <a:ext uri="{FF2B5EF4-FFF2-40B4-BE49-F238E27FC236}">
                      <a16:creationId xmlns:a16="http://schemas.microsoft.com/office/drawing/2014/main" id="{63C413D1-754D-1D96-102D-3D876678D30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CxnSpPr>
                  <a:stCxn id="94" idx="0"/>
                </p:cNvCxnSpPr>
                <p:nvPr/>
              </p:nvCxnSpPr>
              <p:spPr>
                <a:xfrm flipH="1" flipV="1">
                  <a:off x="3758077" y="5308002"/>
                  <a:ext cx="559" cy="29244"/>
                </a:xfrm>
                <a:prstGeom prst="line">
                  <a:avLst/>
                </a:prstGeom>
                <a:ln w="6350">
                  <a:solidFill>
                    <a:srgbClr val="304356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89" name="Group 88">
                <a:extLst>
                  <a:ext uri="{FF2B5EF4-FFF2-40B4-BE49-F238E27FC236}">
                    <a16:creationId xmlns:a16="http://schemas.microsoft.com/office/drawing/2014/main" id="{82940C61-832A-A859-4CB5-FB36B12BA091}"/>
                  </a:ext>
                </a:extLst>
              </p:cNvPr>
              <p:cNvGrpSpPr/>
              <p:nvPr/>
            </p:nvGrpSpPr>
            <p:grpSpPr>
              <a:xfrm>
                <a:off x="3358283" y="5337246"/>
                <a:ext cx="679912" cy="679912"/>
                <a:chOff x="3358283" y="5337246"/>
                <a:chExt cx="679912" cy="679912"/>
              </a:xfrm>
            </p:grpSpPr>
            <p:sp>
              <p:nvSpPr>
                <p:cNvPr id="90" name="TextBox 89">
                  <a:extLst>
                    <a:ext uri="{FF2B5EF4-FFF2-40B4-BE49-F238E27FC236}">
                      <a16:creationId xmlns:a16="http://schemas.microsoft.com/office/drawing/2014/main" id="{63061D17-B88D-8367-0209-6D61A2A0C85E}"/>
                    </a:ext>
                  </a:extLst>
                </p:cNvPr>
                <p:cNvSpPr txBox="1"/>
                <p:nvPr/>
              </p:nvSpPr>
              <p:spPr>
                <a:xfrm>
                  <a:off x="3413546" y="5507925"/>
                  <a:ext cx="56938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600" dirty="0">
                      <a:latin typeface="Amazon Ember Light" panose="020B0403020204020204" pitchFamily="34" charset="0"/>
                      <a:ea typeface="Amazon Ember Light" panose="020B0403020204020204" pitchFamily="34" charset="0"/>
                      <a:cs typeface="Amazon Ember Light" panose="020B0403020204020204" pitchFamily="34" charset="0"/>
                    </a:rPr>
                    <a:t>NAS</a:t>
                  </a:r>
                </a:p>
              </p:txBody>
            </p:sp>
            <p:pic>
              <p:nvPicPr>
                <p:cNvPr id="91" name="Graphic 90">
                  <a:extLst>
                    <a:ext uri="{FF2B5EF4-FFF2-40B4-BE49-F238E27FC236}">
                      <a16:creationId xmlns:a16="http://schemas.microsoft.com/office/drawing/2014/main" id="{28AC73D2-A28B-305E-0631-7C6ACC520C8E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7">
                  <a:extLst>
                    <a:ext uri="{96DAC541-7B7A-43D3-8B79-37D633B846F1}">
                      <asvg:svgBlip xmlns:asvg="http://schemas.microsoft.com/office/drawing/2016/SVG/main" r:embed="rId3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358283" y="5337246"/>
                  <a:ext cx="679912" cy="679912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2993108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0384778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Trade capital expense for variable expense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Pot filled with gold coins.">
            <a:extLst>
              <a:ext uri="{FF2B5EF4-FFF2-40B4-BE49-F238E27FC236}">
                <a16:creationId xmlns:a16="http://schemas.microsoft.com/office/drawing/2014/main" id="{3C7B8799-8DB4-C669-34E6-CECD1DF753A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pSpPr/>
          <p:nvPr/>
        </p:nvGrpSpPr>
        <p:grpSpPr>
          <a:xfrm>
            <a:off x="2237172" y="2137555"/>
            <a:ext cx="2211971" cy="2138033"/>
            <a:chOff x="1849364" y="1662877"/>
            <a:chExt cx="2827791" cy="3008062"/>
          </a:xfrm>
        </p:grpSpPr>
        <p:pic>
          <p:nvPicPr>
            <p:cNvPr id="8" name="Picture 7" descr="Black pot labeled Capital that is filled with gold coins.">
              <a:extLst>
                <a:ext uri="{FF2B5EF4-FFF2-40B4-BE49-F238E27FC236}">
                  <a16:creationId xmlns:a16="http://schemas.microsoft.com/office/drawing/2014/main" id="{93E3E3F2-A326-D5D5-B048-25D33208AF14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49364" y="1662877"/>
              <a:ext cx="2827791" cy="3008062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0ADEF32-3187-67A7-59D1-7D617F6EABDC}"/>
                </a:ext>
              </a:extLst>
            </p:cNvPr>
            <p:cNvSpPr txBox="1"/>
            <p:nvPr/>
          </p:nvSpPr>
          <p:spPr>
            <a:xfrm>
              <a:off x="2657806" y="2648371"/>
              <a:ext cx="1672573" cy="738663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en-US" sz="3200" dirty="0">
                  <a:solidFill>
                    <a:schemeClr val="bg1"/>
                  </a:solidFill>
                </a:rPr>
                <a:t>Capital</a:t>
              </a:r>
            </a:p>
          </p:txBody>
        </p:sp>
      </p:grpSp>
      <p:sp>
        <p:nvSpPr>
          <p:cNvPr id="11" name="Content Placeholder 19">
            <a:extLst>
              <a:ext uri="{FF2B5EF4-FFF2-40B4-BE49-F238E27FC236}">
                <a16:creationId xmlns:a16="http://schemas.microsoft.com/office/drawing/2014/main" id="{E2C40C2C-92FA-391C-E7F7-113AD6EC648B}"/>
              </a:ext>
            </a:extLst>
          </p:cNvPr>
          <p:cNvSpPr txBox="1">
            <a:spLocks/>
          </p:cNvSpPr>
          <p:nvPr/>
        </p:nvSpPr>
        <p:spPr>
          <a:xfrm>
            <a:off x="1548305" y="4478213"/>
            <a:ext cx="3589704" cy="695104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</a:pPr>
            <a:r>
              <a:rPr lang="en-US" dirty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rPr>
              <a:t>Data center investment </a:t>
            </a:r>
            <a:br>
              <a:rPr lang="en-US" dirty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rPr>
            </a:br>
            <a:r>
              <a:rPr lang="en-US" dirty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rPr>
              <a:t>based on forecast</a:t>
            </a:r>
          </a:p>
        </p:txBody>
      </p:sp>
      <p:pic>
        <p:nvPicPr>
          <p:cNvPr id="15" name="Picture 14" descr="Stop watch.">
            <a:extLst>
              <a:ext uri="{FF2B5EF4-FFF2-40B4-BE49-F238E27FC236}">
                <a16:creationId xmlns:a16="http://schemas.microsoft.com/office/drawing/2014/main" id="{E2C4D5F4-DAC7-8625-6EBC-BB25077402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0022" y="2164081"/>
            <a:ext cx="1756934" cy="2112712"/>
          </a:xfrm>
          <a:prstGeom prst="rect">
            <a:avLst/>
          </a:prstGeom>
        </p:spPr>
      </p:pic>
      <p:sp>
        <p:nvSpPr>
          <p:cNvPr id="16" name="Content Placeholder 19">
            <a:extLst>
              <a:ext uri="{FF2B5EF4-FFF2-40B4-BE49-F238E27FC236}">
                <a16:creationId xmlns:a16="http://schemas.microsoft.com/office/drawing/2014/main" id="{E0CF4034-9BA3-3205-7CE3-9AFE016508D9}"/>
              </a:ext>
            </a:extLst>
          </p:cNvPr>
          <p:cNvSpPr txBox="1">
            <a:spLocks/>
          </p:cNvSpPr>
          <p:nvPr/>
        </p:nvSpPr>
        <p:spPr>
          <a:xfrm>
            <a:off x="6847811" y="4478213"/>
            <a:ext cx="3928730" cy="6946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Autofit/>
          </a:bodyPr>
          <a:lstStyle>
            <a:lvl1pPr marR="0" indent="0" algn="ctr" defTabSz="91440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  <a:tabLst/>
              <a:defRPr sz="2800" b="0" spc="0" baseline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336143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2pPr>
            <a:lvl3pPr marL="560238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3pPr>
            <a:lvl4pPr marL="784334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4pPr>
            <a:lvl5pPr marL="1008429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5pPr>
            <a:lvl6pPr marL="2514494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6pPr>
            <a:lvl7pPr marL="2971675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7pPr>
            <a:lvl8pPr marL="3428856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8pPr>
            <a:lvl9pPr marL="3886038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9pPr>
          </a:lstStyle>
          <a:p>
            <a:r>
              <a:rPr lang="en-US" dirty="0"/>
              <a:t>Pay only for the amount </a:t>
            </a:r>
            <a:br>
              <a:rPr lang="en-US" dirty="0"/>
            </a:br>
            <a:r>
              <a:rPr lang="en-US" dirty="0"/>
              <a:t>you consume</a:t>
            </a:r>
          </a:p>
        </p:txBody>
      </p:sp>
    </p:spTree>
    <p:extLst>
      <p:ext uri="{BB962C8B-B14F-4D97-AF65-F5344CB8AC3E}">
        <p14:creationId xmlns:p14="http://schemas.microsoft.com/office/powerpoint/2010/main" val="3831939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Massive economies of scale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C5F83FE-62AF-F905-85E8-EA813892F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623415" y="2229299"/>
            <a:ext cx="3270166" cy="2633107"/>
            <a:chOff x="1852172" y="2891321"/>
            <a:chExt cx="3702948" cy="2946625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67D08FD-CFE2-F64B-4A33-730DB8595FB3}"/>
                </a:ext>
              </a:extLst>
            </p:cNvPr>
            <p:cNvSpPr/>
            <p:nvPr/>
          </p:nvSpPr>
          <p:spPr>
            <a:xfrm>
              <a:off x="1852172" y="2891321"/>
              <a:ext cx="3702948" cy="2946625"/>
            </a:xfrm>
            <a:prstGeom prst="rect">
              <a:avLst/>
            </a:prstGeom>
            <a:solidFill>
              <a:srgbClr val="5A6B86">
                <a:alpha val="9804"/>
              </a:srgbClr>
            </a:solidFill>
            <a:ln w="12700"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9144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AWS Cloud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4BC9176-70DA-5709-65DF-E211F0BCBDE7}"/>
                </a:ext>
              </a:extLst>
            </p:cNvPr>
            <p:cNvSpPr txBox="1"/>
            <p:nvPr/>
          </p:nvSpPr>
          <p:spPr>
            <a:xfrm>
              <a:off x="2245555" y="4133801"/>
              <a:ext cx="29161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latin typeface="Amazon Ember" panose="02000000000000000000" pitchFamily="2" charset="0"/>
                  <a:ea typeface="Amazon Ember" panose="02000000000000000000" pitchFamily="2" charset="0"/>
                </a:rPr>
                <a:t>Economies of scale</a:t>
              </a:r>
            </a:p>
          </p:txBody>
        </p:sp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DBC788BE-7FD3-DF11-4B6F-CFA73E29D6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852172" y="2891321"/>
              <a:ext cx="548640" cy="548640"/>
            </a:xfrm>
            <a:prstGeom prst="rect">
              <a:avLst/>
            </a:prstGeom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8F78CE42-3864-2815-A567-302A3B7C4D11}"/>
              </a:ext>
            </a:extLst>
          </p:cNvPr>
          <p:cNvSpPr txBox="1"/>
          <p:nvPr/>
        </p:nvSpPr>
        <p:spPr>
          <a:xfrm>
            <a:off x="5513033" y="3151449"/>
            <a:ext cx="9799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b="1">
                <a:latin typeface="Amazon Ember" panose="02000000000000000000" pitchFamily="2" charset="0"/>
                <a:ea typeface="Amazon Ember" panose="02000000000000000000" pitchFamily="2" charset="0"/>
              </a:defRPr>
            </a:lvl1pPr>
          </a:lstStyle>
          <a:p>
            <a:r>
              <a:rPr lang="en-US" sz="2000" dirty="0"/>
              <a:t>Savings</a:t>
            </a:r>
            <a:endParaRPr lang="en-US" dirty="0"/>
          </a:p>
        </p:txBody>
      </p:sp>
      <p:cxnSp>
        <p:nvCxnSpPr>
          <p:cNvPr id="27" name="Straight Arrow Connector 26" descr="Right-pointing arrow showing savings that are passed on to customer from AWS economies of scale.">
            <a:extLst>
              <a:ext uri="{FF2B5EF4-FFF2-40B4-BE49-F238E27FC236}">
                <a16:creationId xmlns:a16="http://schemas.microsoft.com/office/drawing/2014/main" id="{2620E04F-A529-8C39-3666-F145B72DAE67}"/>
              </a:ext>
            </a:extLst>
          </p:cNvPr>
          <p:cNvCxnSpPr>
            <a:cxnSpLocks/>
          </p:cNvCxnSpPr>
          <p:nvPr/>
        </p:nvCxnSpPr>
        <p:spPr>
          <a:xfrm>
            <a:off x="5161794" y="3460661"/>
            <a:ext cx="1580767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 descr="You pay only for the services you use.">
            <a:extLst>
              <a:ext uri="{FF2B5EF4-FFF2-40B4-BE49-F238E27FC236}">
                <a16:creationId xmlns:a16="http://schemas.microsoft.com/office/drawing/2014/main" id="{F0F1D5C1-9079-8D13-E7B4-D06FD9D33D41}"/>
              </a:ext>
            </a:extLst>
          </p:cNvPr>
          <p:cNvGrpSpPr/>
          <p:nvPr/>
        </p:nvGrpSpPr>
        <p:grpSpPr>
          <a:xfrm>
            <a:off x="7390159" y="2282610"/>
            <a:ext cx="3722664" cy="3117158"/>
            <a:chOff x="7559031" y="2886997"/>
            <a:chExt cx="4215331" cy="3488311"/>
          </a:xfrm>
        </p:grpSpPr>
        <p:pic>
          <p:nvPicPr>
            <p:cNvPr id="29" name="Picture 28" descr="Outline of a person.">
              <a:extLst>
                <a:ext uri="{FF2B5EF4-FFF2-40B4-BE49-F238E27FC236}">
                  <a16:creationId xmlns:a16="http://schemas.microsoft.com/office/drawing/2014/main" id="{5B2236B0-93DA-5A50-1FF9-F5CE9184593E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86861" y="3787807"/>
              <a:ext cx="2587501" cy="2587501"/>
            </a:xfrm>
            <a:prstGeom prst="rect">
              <a:avLst/>
            </a:prstGeom>
          </p:spPr>
        </p:pic>
        <p:pic>
          <p:nvPicPr>
            <p:cNvPr id="30" name="Picture 29" descr="Bill showing line items of services used and the total.">
              <a:extLst>
                <a:ext uri="{FF2B5EF4-FFF2-40B4-BE49-F238E27FC236}">
                  <a16:creationId xmlns:a16="http://schemas.microsoft.com/office/drawing/2014/main" id="{086F914B-C55A-B7E3-37B8-2F5F6A3104BB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900000">
              <a:off x="7559031" y="2886997"/>
              <a:ext cx="2177127" cy="2715471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9D626C98-EBAC-C9CA-ACD5-E3D849E649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14300">
              <a:off x="7836943" y="4203981"/>
              <a:ext cx="1274174" cy="12741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15385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Stop guessing capacity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Illustration of idle servers due to overestimated capacity.">
            <a:extLst>
              <a:ext uri="{FF2B5EF4-FFF2-40B4-BE49-F238E27FC236}">
                <a16:creationId xmlns:a16="http://schemas.microsoft.com/office/drawing/2014/main" id="{761B05BF-DAFB-2219-BE4A-DA495CA6461B}"/>
              </a:ext>
            </a:extLst>
          </p:cNvPr>
          <p:cNvGrpSpPr/>
          <p:nvPr/>
        </p:nvGrpSpPr>
        <p:grpSpPr>
          <a:xfrm>
            <a:off x="645955" y="2895989"/>
            <a:ext cx="2723762" cy="1337204"/>
            <a:chOff x="439946" y="2150199"/>
            <a:chExt cx="3172317" cy="2194560"/>
          </a:xfrm>
        </p:grpSpPr>
        <p:pic>
          <p:nvPicPr>
            <p:cNvPr id="8" name="Picture 7" descr="Cartoon of servers.">
              <a:extLst>
                <a:ext uri="{FF2B5EF4-FFF2-40B4-BE49-F238E27FC236}">
                  <a16:creationId xmlns:a16="http://schemas.microsoft.com/office/drawing/2014/main" id="{92763D0B-403A-D8E5-989C-C84FB9CB5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0370" y="2150199"/>
              <a:ext cx="2781893" cy="2194560"/>
            </a:xfrm>
            <a:prstGeom prst="rect">
              <a:avLst/>
            </a:prstGeom>
          </p:spPr>
        </p:pic>
        <p:pic>
          <p:nvPicPr>
            <p:cNvPr id="10" name="Picture 9" descr="A thermometer showing a cold temperature.">
              <a:extLst>
                <a:ext uri="{FF2B5EF4-FFF2-40B4-BE49-F238E27FC236}">
                  <a16:creationId xmlns:a16="http://schemas.microsoft.com/office/drawing/2014/main" id="{D8DF3CF1-CCED-26D4-62C5-935D0DE2F78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9946" y="2463631"/>
              <a:ext cx="1567696" cy="1567696"/>
            </a:xfrm>
            <a:prstGeom prst="rect">
              <a:avLst/>
            </a:prstGeom>
          </p:spPr>
        </p:pic>
      </p:grpSp>
      <p:sp>
        <p:nvSpPr>
          <p:cNvPr id="11" name="Content Placeholder 19">
            <a:extLst>
              <a:ext uri="{FF2B5EF4-FFF2-40B4-BE49-F238E27FC236}">
                <a16:creationId xmlns:a16="http://schemas.microsoft.com/office/drawing/2014/main" id="{729E4B15-7392-304E-D913-42957A411DA0}"/>
              </a:ext>
            </a:extLst>
          </p:cNvPr>
          <p:cNvSpPr txBox="1">
            <a:spLocks/>
          </p:cNvSpPr>
          <p:nvPr/>
        </p:nvSpPr>
        <p:spPr>
          <a:xfrm>
            <a:off x="924180" y="4563975"/>
            <a:ext cx="2502530" cy="574578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</a:pP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Overestimated </a:t>
            </a:r>
            <a:b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server capacity</a:t>
            </a:r>
          </a:p>
        </p:txBody>
      </p:sp>
      <p:pic>
        <p:nvPicPr>
          <p:cNvPr id="15" name="Picture 14" descr="Cartoon of hot servers and a thermometer showing a hot temperature.">
            <a:extLst>
              <a:ext uri="{FF2B5EF4-FFF2-40B4-BE49-F238E27FC236}">
                <a16:creationId xmlns:a16="http://schemas.microsoft.com/office/drawing/2014/main" id="{C39D4172-926C-D76E-5DF3-67403CE88B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0760" y="1903916"/>
            <a:ext cx="2406252" cy="2498934"/>
          </a:xfrm>
          <a:prstGeom prst="rect">
            <a:avLst/>
          </a:prstGeom>
        </p:spPr>
      </p:pic>
      <p:sp>
        <p:nvSpPr>
          <p:cNvPr id="16" name="Content Placeholder 19">
            <a:extLst>
              <a:ext uri="{FF2B5EF4-FFF2-40B4-BE49-F238E27FC236}">
                <a16:creationId xmlns:a16="http://schemas.microsoft.com/office/drawing/2014/main" id="{CEB47B1E-BE43-F8E4-EC4E-B2774CB8E58D}"/>
              </a:ext>
            </a:extLst>
          </p:cNvPr>
          <p:cNvSpPr txBox="1">
            <a:spLocks/>
          </p:cNvSpPr>
          <p:nvPr/>
        </p:nvSpPr>
        <p:spPr>
          <a:xfrm>
            <a:off x="4163948" y="4564343"/>
            <a:ext cx="2503064" cy="5742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7500" lnSpcReduction="20000"/>
          </a:bodyPr>
          <a:lstStyle>
            <a:lvl1pPr marR="0" indent="0" algn="ctr" defTabSz="91440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  <a:tabLst/>
              <a:defRPr sz="2800" b="0" spc="0" baseline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336143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2pPr>
            <a:lvl3pPr marL="560238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3pPr>
            <a:lvl4pPr marL="784334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4pPr>
            <a:lvl5pPr marL="1008429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5pPr>
            <a:lvl6pPr marL="2514494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6pPr>
            <a:lvl7pPr marL="2971675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7pPr>
            <a:lvl8pPr marL="3428856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8pPr>
            <a:lvl9pPr marL="3886038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Underestimated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server capacity</a:t>
            </a:r>
          </a:p>
        </p:txBody>
      </p:sp>
      <p:grpSp>
        <p:nvGrpSpPr>
          <p:cNvPr id="32" name="Group 31" descr="instances running over time tracks with application demand over time.">
            <a:extLst>
              <a:ext uri="{FF2B5EF4-FFF2-40B4-BE49-F238E27FC236}">
                <a16:creationId xmlns:a16="http://schemas.microsoft.com/office/drawing/2014/main" id="{6A62E822-10B3-2C0C-6381-443BD82CCD5D}"/>
              </a:ext>
            </a:extLst>
          </p:cNvPr>
          <p:cNvGrpSpPr/>
          <p:nvPr/>
        </p:nvGrpSpPr>
        <p:grpSpPr>
          <a:xfrm>
            <a:off x="8042227" y="2756168"/>
            <a:ext cx="2935042" cy="1476864"/>
            <a:chOff x="7839814" y="1781549"/>
            <a:chExt cx="3418390" cy="2423767"/>
          </a:xfrm>
        </p:grpSpPr>
        <p:pic>
          <p:nvPicPr>
            <p:cNvPr id="33" name="Picture 32" descr="Plot showing that the number of instances running over time tracks with application demand.">
              <a:extLst>
                <a:ext uri="{FF2B5EF4-FFF2-40B4-BE49-F238E27FC236}">
                  <a16:creationId xmlns:a16="http://schemas.microsoft.com/office/drawing/2014/main" id="{ECE15863-AC11-4C2A-ADFA-0BD47FE67C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460"/>
            <a:stretch/>
          </p:blipFill>
          <p:spPr>
            <a:xfrm>
              <a:off x="7839814" y="2011017"/>
              <a:ext cx="3265990" cy="2194299"/>
            </a:xfrm>
            <a:prstGeom prst="rect">
              <a:avLst/>
            </a:prstGeom>
          </p:spPr>
        </p:pic>
        <p:pic>
          <p:nvPicPr>
            <p:cNvPr id="34" name="Picture 33" descr="Chart showing that instances running over time tracks with application demand over time.">
              <a:extLst>
                <a:ext uri="{FF2B5EF4-FFF2-40B4-BE49-F238E27FC236}">
                  <a16:creationId xmlns:a16="http://schemas.microsoft.com/office/drawing/2014/main" id="{7BD542B6-6D33-B483-8789-8C070599B4C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80462" y="1781549"/>
              <a:ext cx="3177742" cy="2376758"/>
            </a:xfrm>
            <a:prstGeom prst="rect">
              <a:avLst/>
            </a:prstGeom>
          </p:spPr>
        </p:pic>
      </p:grpSp>
      <p:sp>
        <p:nvSpPr>
          <p:cNvPr id="35" name="Content Placeholder 19">
            <a:extLst>
              <a:ext uri="{FF2B5EF4-FFF2-40B4-BE49-F238E27FC236}">
                <a16:creationId xmlns:a16="http://schemas.microsoft.com/office/drawing/2014/main" id="{C64E5629-C9EB-5FE8-326F-886ACA040DCC}"/>
              </a:ext>
            </a:extLst>
          </p:cNvPr>
          <p:cNvSpPr txBox="1">
            <a:spLocks/>
          </p:cNvSpPr>
          <p:nvPr/>
        </p:nvSpPr>
        <p:spPr>
          <a:xfrm>
            <a:off x="8220174" y="4636338"/>
            <a:ext cx="2503064" cy="5742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rtlCol="0">
            <a:normAutofit fontScale="77500" lnSpcReduction="20000"/>
          </a:bodyPr>
          <a:lstStyle>
            <a:lvl1pPr marR="0" indent="0" algn="ctr" defTabSz="914400" fontAlgn="auto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rgbClr val="FF9900"/>
              </a:buClr>
              <a:buSzPct val="75000"/>
              <a:buFont typeface="Wingdings" panose="05000000000000000000" pitchFamily="2" charset="2"/>
              <a:buNone/>
              <a:tabLst/>
              <a:defRPr sz="2800" b="0" spc="0" baseline="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336143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2pPr>
            <a:lvl3pPr marL="560238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2000" spc="0" baseline="0"/>
            </a:lvl3pPr>
            <a:lvl4pPr marL="784334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4pPr>
            <a:lvl5pPr marL="1008429" marR="0" indent="0" defTabSz="914362" fontAlgn="auto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  <a:defRPr sz="1667" spc="0" baseline="0"/>
            </a:lvl5pPr>
            <a:lvl6pPr marL="2514494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6pPr>
            <a:lvl7pPr marL="2971675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7pPr>
            <a:lvl8pPr marL="3428856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8pPr>
            <a:lvl9pPr marL="3886038" indent="-228591" defTabSz="914362">
              <a:spcBef>
                <a:spcPct val="20000"/>
              </a:spcBef>
              <a:buFont typeface="Arial" pitchFamily="34" charset="0"/>
              <a:buChar char="•"/>
              <a:defRPr sz="1961"/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Scaling on demand</a:t>
            </a:r>
          </a:p>
        </p:txBody>
      </p:sp>
    </p:spTree>
    <p:extLst>
      <p:ext uri="{BB962C8B-B14F-4D97-AF65-F5344CB8AC3E}">
        <p14:creationId xmlns:p14="http://schemas.microsoft.com/office/powerpoint/2010/main" val="2271334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Stop spending money on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running and maintaining data centers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1" name="Group 30" descr="Illustration of data center bills for payroll, utilities, maintenance, landscaping, and hardware.">
            <a:extLst>
              <a:ext uri="{FF2B5EF4-FFF2-40B4-BE49-F238E27FC236}">
                <a16:creationId xmlns:a16="http://schemas.microsoft.com/office/drawing/2014/main" id="{4C7CDCEE-32F7-47BD-B53C-1059A0C1FFCE}"/>
              </a:ext>
            </a:extLst>
          </p:cNvPr>
          <p:cNvGrpSpPr/>
          <p:nvPr/>
        </p:nvGrpSpPr>
        <p:grpSpPr>
          <a:xfrm>
            <a:off x="859363" y="2074893"/>
            <a:ext cx="2478350" cy="1574676"/>
            <a:chOff x="34475" y="1750927"/>
            <a:chExt cx="4163636" cy="3451332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B295D7C2-1746-8C7F-ACB5-D2AC1991AF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4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349" t="9949" r="16733" b="6570"/>
            <a:stretch/>
          </p:blipFill>
          <p:spPr>
            <a:xfrm>
              <a:off x="34475" y="1750927"/>
              <a:ext cx="3882481" cy="3208989"/>
            </a:xfrm>
            <a:prstGeom prst="rect">
              <a:avLst/>
            </a:prstGeom>
          </p:spPr>
        </p:pic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05F3263A-92E8-5F96-6321-4A3437C6D35C}"/>
                </a:ext>
              </a:extLst>
            </p:cNvPr>
            <p:cNvGrpSpPr/>
            <p:nvPr/>
          </p:nvGrpSpPr>
          <p:grpSpPr>
            <a:xfrm>
              <a:off x="854069" y="2021088"/>
              <a:ext cx="3344042" cy="3181171"/>
              <a:chOff x="-3414084" y="1620668"/>
              <a:chExt cx="3982158" cy="4106593"/>
            </a:xfrm>
          </p:grpSpPr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7A48842-3946-3E6F-8B6A-84805128ED12}"/>
                  </a:ext>
                </a:extLst>
              </p:cNvPr>
              <p:cNvSpPr txBox="1"/>
              <p:nvPr/>
            </p:nvSpPr>
            <p:spPr>
              <a:xfrm rot="19800000">
                <a:off x="-3414084" y="1620668"/>
                <a:ext cx="1825663" cy="2884475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sp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Payroll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DE3CECD-3D51-4BAB-52A1-23F235272E60}"/>
                  </a:ext>
                </a:extLst>
              </p:cNvPr>
              <p:cNvSpPr txBox="1"/>
              <p:nvPr/>
            </p:nvSpPr>
            <p:spPr>
              <a:xfrm rot="19800000">
                <a:off x="-2817791" y="1846092"/>
                <a:ext cx="1825663" cy="2884475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sp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Utilities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301F291B-3CCA-C377-98C7-66FA8D8353AE}"/>
                  </a:ext>
                </a:extLst>
              </p:cNvPr>
              <p:cNvSpPr txBox="1"/>
              <p:nvPr/>
            </p:nvSpPr>
            <p:spPr>
              <a:xfrm rot="19800000">
                <a:off x="-2391648" y="2076484"/>
                <a:ext cx="1999586" cy="3010056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no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Maintenance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041A3F7-FFD2-9F71-847A-77862734B938}"/>
                  </a:ext>
                </a:extLst>
              </p:cNvPr>
              <p:cNvSpPr txBox="1"/>
              <p:nvPr/>
            </p:nvSpPr>
            <p:spPr>
              <a:xfrm rot="19800000">
                <a:off x="-1885854" y="2307764"/>
                <a:ext cx="1999586" cy="3010056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no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Landscaping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5DFA3346-ACCF-AB31-F162-741E848A92A3}"/>
                  </a:ext>
                </a:extLst>
              </p:cNvPr>
              <p:cNvSpPr txBox="1"/>
              <p:nvPr/>
            </p:nvSpPr>
            <p:spPr>
              <a:xfrm rot="19800000">
                <a:off x="-1431512" y="2717205"/>
                <a:ext cx="1999586" cy="3010056"/>
              </a:xfrm>
              <a:prstGeom prst="rect">
                <a:avLst/>
              </a:prstGeom>
              <a:solidFill>
                <a:srgbClr val="FFC000"/>
              </a:solidFill>
              <a:ln w="12700">
                <a:solidFill>
                  <a:schemeClr val="tx1"/>
                </a:solidFill>
              </a:ln>
            </p:spPr>
            <p:txBody>
              <a:bodyPr wrap="none" lIns="182880" tIns="146304" rIns="182880" bIns="146304" rtlCol="0">
                <a:noAutofit/>
              </a:bodyPr>
              <a:lstStyle/>
              <a:p>
                <a:pPr algn="ctr">
                  <a:lnSpc>
                    <a:spcPct val="90000"/>
                  </a:lnSpc>
                  <a:spcAft>
                    <a:spcPts val="1800"/>
                  </a:spcAft>
                </a:pPr>
                <a:r>
                  <a:rPr lang="en-US" sz="2000" b="1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Hardware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  <a:b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</a:br>
                <a:r>
                  <a:rPr lang="en-US" sz="2000" dirty="0">
                    <a:gradFill>
                      <a:gsLst>
                        <a:gs pos="2917">
                          <a:schemeClr val="tx1"/>
                        </a:gs>
                        <a:gs pos="30000">
                          <a:schemeClr val="tx1"/>
                        </a:gs>
                      </a:gsLst>
                      <a:lin ang="5400000" scaled="0"/>
                    </a:gradFill>
                  </a:rPr>
                  <a:t>…. … .. …</a:t>
                </a:r>
              </a:p>
            </p:txBody>
          </p:sp>
        </p:grp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7272E4D4-8956-3885-3CB3-B644E02829FD}"/>
              </a:ext>
            </a:extLst>
          </p:cNvPr>
          <p:cNvSpPr txBox="1"/>
          <p:nvPr/>
        </p:nvSpPr>
        <p:spPr>
          <a:xfrm>
            <a:off x="890078" y="4532340"/>
            <a:ext cx="2819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Running data centers</a:t>
            </a:r>
          </a:p>
        </p:txBody>
      </p:sp>
      <p:sp>
        <p:nvSpPr>
          <p:cNvPr id="44" name="Left-Right Arrow 11" descr="Left-right arrow labeled investment.">
            <a:extLst>
              <a:ext uri="{FF2B5EF4-FFF2-40B4-BE49-F238E27FC236}">
                <a16:creationId xmlns:a16="http://schemas.microsoft.com/office/drawing/2014/main" id="{A5B00980-FC9D-D65E-2A01-C254282AF13B}"/>
              </a:ext>
            </a:extLst>
          </p:cNvPr>
          <p:cNvSpPr/>
          <p:nvPr/>
        </p:nvSpPr>
        <p:spPr bwMode="auto">
          <a:xfrm>
            <a:off x="4756664" y="2818968"/>
            <a:ext cx="2355712" cy="1257087"/>
          </a:xfrm>
          <a:prstGeom prst="leftRightArrow">
            <a:avLst>
              <a:gd name="adj1" fmla="val 35090"/>
              <a:gd name="adj2" fmla="val 41055"/>
            </a:avLst>
          </a:prstGeom>
          <a:solidFill>
            <a:schemeClr val="bg1"/>
          </a:solidFill>
          <a:ln w="38100">
            <a:solidFill>
              <a:schemeClr val="tx1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chemeClr val="tx1"/>
                </a:solidFill>
                <a:latin typeface="Amazon Ember" panose="020B0603020204020204" pitchFamily="34" charset="0"/>
                <a:ea typeface="Amazon Ember" panose="020B0603020204020204" pitchFamily="34" charset="0"/>
                <a:cs typeface="Amazon Ember" panose="020B0603020204020204" pitchFamily="34" charset="0"/>
              </a:rPr>
              <a:t>Investment</a:t>
            </a:r>
          </a:p>
        </p:txBody>
      </p:sp>
      <p:grpSp>
        <p:nvGrpSpPr>
          <p:cNvPr id="45" name="Group 44" descr="cartoon office building and cartoon outline of people.">
            <a:extLst>
              <a:ext uri="{FF2B5EF4-FFF2-40B4-BE49-F238E27FC236}">
                <a16:creationId xmlns:a16="http://schemas.microsoft.com/office/drawing/2014/main" id="{1F1C2ECC-CBE7-65D7-AA11-1FDD9B5C9D7F}"/>
              </a:ext>
            </a:extLst>
          </p:cNvPr>
          <p:cNvGrpSpPr/>
          <p:nvPr/>
        </p:nvGrpSpPr>
        <p:grpSpPr>
          <a:xfrm>
            <a:off x="7941620" y="2244501"/>
            <a:ext cx="3080770" cy="1499116"/>
            <a:chOff x="6911907" y="1965559"/>
            <a:chExt cx="5175705" cy="3285723"/>
          </a:xfrm>
        </p:grpSpPr>
        <p:pic>
          <p:nvPicPr>
            <p:cNvPr id="46" name="Picture 45" descr="Cartoon office building.">
              <a:extLst>
                <a:ext uri="{FF2B5EF4-FFF2-40B4-BE49-F238E27FC236}">
                  <a16:creationId xmlns:a16="http://schemas.microsoft.com/office/drawing/2014/main" id="{FDF1C422-6AF0-3C84-B441-37C4125229D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1907" y="1965559"/>
              <a:ext cx="3148995" cy="3148995"/>
            </a:xfrm>
            <a:prstGeom prst="rect">
              <a:avLst/>
            </a:prstGeom>
          </p:spPr>
        </p:pic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2A50516A-56FF-69C7-36F1-AC97014AEB1B}"/>
                </a:ext>
              </a:extLst>
            </p:cNvPr>
            <p:cNvGrpSpPr/>
            <p:nvPr/>
          </p:nvGrpSpPr>
          <p:grpSpPr>
            <a:xfrm>
              <a:off x="9595462" y="3290019"/>
              <a:ext cx="2492150" cy="1961263"/>
              <a:chOff x="9595462" y="3290019"/>
              <a:chExt cx="2492150" cy="1961263"/>
            </a:xfrm>
          </p:grpSpPr>
          <p:pic>
            <p:nvPicPr>
              <p:cNvPr id="48" name="Picture 47" descr="Cartoon of customer outlines.">
                <a:extLst>
                  <a:ext uri="{FF2B5EF4-FFF2-40B4-BE49-F238E27FC236}">
                    <a16:creationId xmlns:a16="http://schemas.microsoft.com/office/drawing/2014/main" id="{ADF12AA4-36F3-C627-CAD7-0959A2C260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154557" y="3290019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49" name="Picture 48" descr="Cartoon outline of customers.">
                <a:extLst>
                  <a:ext uri="{FF2B5EF4-FFF2-40B4-BE49-F238E27FC236}">
                    <a16:creationId xmlns:a16="http://schemas.microsoft.com/office/drawing/2014/main" id="{CF55E683-3DB6-C9D3-ED6F-0F5B8E987A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9595462" y="3675983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0" name="Picture 49" descr="Cartoon outline of customers.">
                <a:extLst>
                  <a:ext uri="{FF2B5EF4-FFF2-40B4-BE49-F238E27FC236}">
                    <a16:creationId xmlns:a16="http://schemas.microsoft.com/office/drawing/2014/main" id="{5CB88DC5-8CDC-E6F9-97AD-D084968E00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colorTemperature colorTemp="47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817967" y="3530571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1" name="Picture 50" descr="Cartoon outline of customers.">
                <a:extLst>
                  <a:ext uri="{FF2B5EF4-FFF2-40B4-BE49-F238E27FC236}">
                    <a16:creationId xmlns:a16="http://schemas.microsoft.com/office/drawing/2014/main" id="{99B31EC8-A3AA-BEFA-CE82-908E6A9C97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097287" y="3650030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2" name="Picture 51" descr="Cartoon outline of customers.">
                <a:extLst>
                  <a:ext uri="{FF2B5EF4-FFF2-40B4-BE49-F238E27FC236}">
                    <a16:creationId xmlns:a16="http://schemas.microsoft.com/office/drawing/2014/main" id="{66360DB9-1940-5382-9009-93199F3E86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376607" y="3504618"/>
                <a:ext cx="1532065" cy="1532065"/>
              </a:xfrm>
              <a:prstGeom prst="rect">
                <a:avLst/>
              </a:prstGeom>
            </p:spPr>
          </p:pic>
          <p:pic>
            <p:nvPicPr>
              <p:cNvPr id="53" name="Picture 52" descr="Cartoon outline of customers.">
                <a:extLst>
                  <a:ext uri="{FF2B5EF4-FFF2-40B4-BE49-F238E27FC236}">
                    <a16:creationId xmlns:a16="http://schemas.microsoft.com/office/drawing/2014/main" id="{3E7CCDC4-A1BF-1B4F-FECD-2062A8C52A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p:blipFill>
            <p:spPr>
              <a:xfrm>
                <a:off x="10555547" y="3719217"/>
                <a:ext cx="1532065" cy="1532065"/>
              </a:xfrm>
              <a:prstGeom prst="rect">
                <a:avLst/>
              </a:prstGeom>
            </p:spPr>
          </p:pic>
        </p:grp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5A39FB72-F86D-B209-B181-ABC5874D3E8B}"/>
              </a:ext>
            </a:extLst>
          </p:cNvPr>
          <p:cNvSpPr txBox="1"/>
          <p:nvPr/>
        </p:nvSpPr>
        <p:spPr>
          <a:xfrm>
            <a:off x="7776469" y="4532340"/>
            <a:ext cx="31394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Business and customers</a:t>
            </a:r>
          </a:p>
        </p:txBody>
      </p:sp>
    </p:spTree>
    <p:extLst>
      <p:ext uri="{BB962C8B-B14F-4D97-AF65-F5344CB8AC3E}">
        <p14:creationId xmlns:p14="http://schemas.microsoft.com/office/powerpoint/2010/main" val="3587429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40430" y="307502"/>
            <a:ext cx="522931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endParaRPr lang="en-US" sz="28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D7E51-00A9-A6F1-8F13-9E84E5C7498C}"/>
              </a:ext>
            </a:extLst>
          </p:cNvPr>
          <p:cNvSpPr txBox="1">
            <a:spLocks/>
          </p:cNvSpPr>
          <p:nvPr/>
        </p:nvSpPr>
        <p:spPr>
          <a:xfrm>
            <a:off x="1895229" y="1183449"/>
            <a:ext cx="6631442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global in minutes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world map of aws regions overlaid with a screenshot of the aws management console with arrows pointing out to colorful photography icons on the different continents.">
            <a:extLst>
              <a:ext uri="{FF2B5EF4-FFF2-40B4-BE49-F238E27FC236}">
                <a16:creationId xmlns:a16="http://schemas.microsoft.com/office/drawing/2014/main" id="{51F53A52-DCD3-EB86-8F13-95931C381045}"/>
              </a:ext>
            </a:extLst>
          </p:cNvPr>
          <p:cNvGrpSpPr/>
          <p:nvPr/>
        </p:nvGrpSpPr>
        <p:grpSpPr>
          <a:xfrm>
            <a:off x="1262043" y="1652656"/>
            <a:ext cx="9667913" cy="3925774"/>
            <a:chOff x="0" y="1285456"/>
            <a:chExt cx="12192000" cy="5070893"/>
          </a:xfrm>
        </p:grpSpPr>
        <p:pic>
          <p:nvPicPr>
            <p:cNvPr id="6" name="Picture 5" descr="World map of AWS Regions.">
              <a:extLst>
                <a:ext uri="{FF2B5EF4-FFF2-40B4-BE49-F238E27FC236}">
                  <a16:creationId xmlns:a16="http://schemas.microsoft.com/office/drawing/2014/main" id="{95E057CF-E91D-A484-9BDA-E65FF3FECA6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14921" b="11880"/>
            <a:stretch/>
          </p:blipFill>
          <p:spPr>
            <a:xfrm>
              <a:off x="0" y="1300695"/>
              <a:ext cx="12192000" cy="505565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46AFA936-025E-1CC3-EDA1-BC64324FC830}"/>
                </a:ext>
              </a:extLst>
            </p:cNvPr>
            <p:cNvSpPr/>
            <p:nvPr/>
          </p:nvSpPr>
          <p:spPr bwMode="auto">
            <a:xfrm>
              <a:off x="0" y="1285456"/>
              <a:ext cx="12192000" cy="5055654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" name="Rounded Rectangle 5">
              <a:extLst>
                <a:ext uri="{FF2B5EF4-FFF2-40B4-BE49-F238E27FC236}">
                  <a16:creationId xmlns:a16="http://schemas.microsoft.com/office/drawing/2014/main" id="{6944E830-5492-708F-36E3-28FF33E68821}"/>
                </a:ext>
              </a:extLst>
            </p:cNvPr>
            <p:cNvSpPr/>
            <p:nvPr/>
          </p:nvSpPr>
          <p:spPr bwMode="auto">
            <a:xfrm>
              <a:off x="3405908" y="4625178"/>
              <a:ext cx="954057" cy="94951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7275372-E976-8F3C-1116-4D74C85B2F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5908" y="4625177"/>
              <a:ext cx="954057" cy="949514"/>
            </a:xfrm>
            <a:prstGeom prst="rect">
              <a:avLst/>
            </a:prstGeom>
          </p:spPr>
        </p:pic>
        <p:sp>
          <p:nvSpPr>
            <p:cNvPr id="15" name="Rounded Rectangle 19">
              <a:extLst>
                <a:ext uri="{FF2B5EF4-FFF2-40B4-BE49-F238E27FC236}">
                  <a16:creationId xmlns:a16="http://schemas.microsoft.com/office/drawing/2014/main" id="{FB2C93E8-E41A-C929-CEF9-61F4506486AE}"/>
                </a:ext>
              </a:extLst>
            </p:cNvPr>
            <p:cNvSpPr/>
            <p:nvPr/>
          </p:nvSpPr>
          <p:spPr bwMode="auto">
            <a:xfrm>
              <a:off x="2559870" y="2000080"/>
              <a:ext cx="975688" cy="971042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C69B388-0D21-403F-870F-A44869E295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9870" y="2000079"/>
              <a:ext cx="975688" cy="971042"/>
            </a:xfrm>
            <a:prstGeom prst="rect">
              <a:avLst/>
            </a:prstGeom>
          </p:spPr>
        </p:pic>
        <p:sp>
          <p:nvSpPr>
            <p:cNvPr id="21" name="Rounded Rectangle 22">
              <a:extLst>
                <a:ext uri="{FF2B5EF4-FFF2-40B4-BE49-F238E27FC236}">
                  <a16:creationId xmlns:a16="http://schemas.microsoft.com/office/drawing/2014/main" id="{C96DC67A-0C2E-3780-6588-8625782829A5}"/>
                </a:ext>
              </a:extLst>
            </p:cNvPr>
            <p:cNvSpPr/>
            <p:nvPr/>
          </p:nvSpPr>
          <p:spPr bwMode="auto">
            <a:xfrm>
              <a:off x="9802619" y="4855955"/>
              <a:ext cx="994840" cy="990103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C9B3354-8561-2E13-7A05-C6B03C32C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2619" y="4855954"/>
              <a:ext cx="994840" cy="990103"/>
            </a:xfrm>
            <a:prstGeom prst="rect">
              <a:avLst/>
            </a:prstGeom>
          </p:spPr>
        </p:pic>
        <p:sp>
          <p:nvSpPr>
            <p:cNvPr id="23" name="Rounded Rectangle 28">
              <a:extLst>
                <a:ext uri="{FF2B5EF4-FFF2-40B4-BE49-F238E27FC236}">
                  <a16:creationId xmlns:a16="http://schemas.microsoft.com/office/drawing/2014/main" id="{4ACB5913-97D1-827C-7095-FA923B6048C4}"/>
                </a:ext>
              </a:extLst>
            </p:cNvPr>
            <p:cNvSpPr/>
            <p:nvPr/>
          </p:nvSpPr>
          <p:spPr bwMode="auto">
            <a:xfrm>
              <a:off x="9042712" y="2776323"/>
              <a:ext cx="964829" cy="960235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BE798EE3-1A3B-2A91-5188-F66D2993D8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42712" y="2776322"/>
              <a:ext cx="964829" cy="960235"/>
            </a:xfrm>
            <a:prstGeom prst="rect">
              <a:avLst/>
            </a:prstGeom>
          </p:spPr>
        </p:pic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72693C99-3FF6-7997-9929-C6DE8E1A41D6}"/>
                </a:ext>
              </a:extLst>
            </p:cNvPr>
            <p:cNvCxnSpPr/>
            <p:nvPr/>
          </p:nvCxnSpPr>
          <p:spPr>
            <a:xfrm flipH="1">
              <a:off x="4354286" y="4048145"/>
              <a:ext cx="2203166" cy="677195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843C5C9D-114D-3092-03F9-86C746FE0B4B}"/>
                </a:ext>
              </a:extLst>
            </p:cNvPr>
            <p:cNvCxnSpPr/>
            <p:nvPr/>
          </p:nvCxnSpPr>
          <p:spPr>
            <a:xfrm flipH="1" flipV="1">
              <a:off x="3541486" y="2838483"/>
              <a:ext cx="3015966" cy="120966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F0202CB5-F0DA-8A75-CFE9-A563EC718339}"/>
                </a:ext>
              </a:extLst>
            </p:cNvPr>
            <p:cNvCxnSpPr/>
            <p:nvPr/>
          </p:nvCxnSpPr>
          <p:spPr>
            <a:xfrm flipV="1">
              <a:off x="6531429" y="3651283"/>
              <a:ext cx="2481942" cy="391886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666CA064-2C79-A6F3-EB7E-FD894AAACE7F}"/>
                </a:ext>
              </a:extLst>
            </p:cNvPr>
            <p:cNvCxnSpPr/>
            <p:nvPr/>
          </p:nvCxnSpPr>
          <p:spPr>
            <a:xfrm>
              <a:off x="6557452" y="4048145"/>
              <a:ext cx="3268719" cy="865881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E06904F-8940-2541-336D-937F3419C9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695145" y="2485601"/>
              <a:ext cx="3947887" cy="3125089"/>
            </a:xfrm>
            <a:prstGeom prst="rect">
              <a:avLst/>
            </a:prstGeom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8EAA0C48-A381-64B0-5211-128ADABEFC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413077" y="2500841"/>
              <a:ext cx="1229955" cy="3125089"/>
            </a:xfrm>
            <a:prstGeom prst="rect">
              <a:avLst/>
            </a:prstGeom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4364654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701336" y="2737949"/>
            <a:ext cx="10173810" cy="14966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96702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4015333" y="1339255"/>
            <a:ext cx="375096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web services?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91AA38-E828-3E6F-52AB-72455D82F244}"/>
              </a:ext>
            </a:extLst>
          </p:cNvPr>
          <p:cNvSpPr txBox="1"/>
          <p:nvPr/>
        </p:nvSpPr>
        <p:spPr>
          <a:xfrm>
            <a:off x="784554" y="2036794"/>
            <a:ext cx="1101824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web</a:t>
            </a:r>
            <a:r>
              <a:rPr kumimoji="0" lang="en-US" altLang="ja-JP" sz="2000" b="0" i="0" u="none" strike="noStrike" kern="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service</a:t>
            </a:r>
            <a:r>
              <a:rPr kumimoji="0" lang="en-US" altLang="ja-JP" sz="2000" b="0" i="0" u="none" strike="noStrike" kern="0" cap="none" spc="0" normalizeH="0" baseline="0" noProof="0" dirty="0">
                <a:ln>
                  <a:noFill/>
                </a:ln>
                <a:solidFill>
                  <a:srgbClr val="414042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is any piece of software that makes itself available over the internet and uses a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standardized format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—such as Extensible Markup Language (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XML) or JavaScript Object Notation (JSON)—for the request and the response of an </a:t>
            </a:r>
            <a:r>
              <a:rPr kumimoji="0" lang="en-US" altLang="ja-JP" sz="20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application programming interface (API) interaction</a:t>
            </a:r>
            <a:r>
              <a:rPr kumimoji="0" lang="en-US" altLang="ja-JP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39" name="Group 38" descr="laptop labeled client with right arrow going through internet cloud to server labeled web service. server labeled web service with left arrow going through internet cloud to laptop labeled client.">
            <a:extLst>
              <a:ext uri="{FF2B5EF4-FFF2-40B4-BE49-F238E27FC236}">
                <a16:creationId xmlns:a16="http://schemas.microsoft.com/office/drawing/2014/main" id="{2B5B8763-B846-C403-BC70-97E56C92AEC3}"/>
              </a:ext>
            </a:extLst>
          </p:cNvPr>
          <p:cNvGrpSpPr/>
          <p:nvPr/>
        </p:nvGrpSpPr>
        <p:grpSpPr>
          <a:xfrm>
            <a:off x="1640299" y="3074399"/>
            <a:ext cx="8911401" cy="1718970"/>
            <a:chOff x="990599" y="2748510"/>
            <a:chExt cx="10255629" cy="2634586"/>
          </a:xfrm>
        </p:grpSpPr>
        <p:pic>
          <p:nvPicPr>
            <p:cNvPr id="40" name="Picture 71">
              <a:extLst>
                <a:ext uri="{FF2B5EF4-FFF2-40B4-BE49-F238E27FC236}">
                  <a16:creationId xmlns:a16="http://schemas.microsoft.com/office/drawing/2014/main" id="{31EB13FD-EBA9-F7D7-5ADB-3C0B6BEC5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3920" y="3483426"/>
              <a:ext cx="1620895" cy="1716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AA9F0ACB-D860-3145-A8C5-C3707A14E2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14" t="13289" r="19369" b="15295"/>
            <a:stretch/>
          </p:blipFill>
          <p:spPr>
            <a:xfrm flipH="1">
              <a:off x="990599" y="3483427"/>
              <a:ext cx="2347421" cy="1752601"/>
            </a:xfrm>
            <a:prstGeom prst="rect">
              <a:avLst/>
            </a:prstGeom>
          </p:spPr>
        </p:pic>
        <p:sp>
          <p:nvSpPr>
            <p:cNvPr id="42" name="TextBox 70">
              <a:extLst>
                <a:ext uri="{FF2B5EF4-FFF2-40B4-BE49-F238E27FC236}">
                  <a16:creationId xmlns:a16="http://schemas.microsoft.com/office/drawing/2014/main" id="{0B0EE6C8-F431-AED9-A22C-3165A04B3C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82505" y="5058035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Web service</a:t>
              </a:r>
            </a:p>
          </p:txBody>
        </p:sp>
        <p:cxnSp>
          <p:nvCxnSpPr>
            <p:cNvPr id="43" name="Straight Connector 25">
              <a:extLst>
                <a:ext uri="{FF2B5EF4-FFF2-40B4-BE49-F238E27FC236}">
                  <a16:creationId xmlns:a16="http://schemas.microsoft.com/office/drawing/2014/main" id="{88A09AE3-90D6-9404-8ADE-DFB49E66A201}"/>
                </a:ext>
              </a:extLst>
            </p:cNvPr>
            <p:cNvCxnSpPr/>
            <p:nvPr/>
          </p:nvCxnSpPr>
          <p:spPr>
            <a:xfrm flipH="1">
              <a:off x="3414221" y="4658078"/>
              <a:ext cx="5865899" cy="44549"/>
            </a:xfrm>
            <a:prstGeom prst="straightConnector1">
              <a:avLst/>
            </a:prstGeom>
            <a:ln w="63500">
              <a:solidFill>
                <a:srgbClr val="00B0F0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id="{D4980845-09A5-D28F-3D9C-FB7F25DF0137}"/>
                </a:ext>
              </a:extLst>
            </p:cNvPr>
            <p:cNvCxnSpPr/>
            <p:nvPr/>
          </p:nvCxnSpPr>
          <p:spPr>
            <a:xfrm rot="10800000" flipH="1">
              <a:off x="3414221" y="4016828"/>
              <a:ext cx="5865899" cy="44549"/>
            </a:xfrm>
            <a:prstGeom prst="straightConnector1">
              <a:avLst/>
            </a:prstGeom>
            <a:ln w="63500">
              <a:solidFill>
                <a:srgbClr val="00B0F0"/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70">
              <a:extLst>
                <a:ext uri="{FF2B5EF4-FFF2-40B4-BE49-F238E27FC236}">
                  <a16:creationId xmlns:a16="http://schemas.microsoft.com/office/drawing/2014/main" id="{85F756F3-81EC-3CC5-47E3-E3AF1F935E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8127" y="5071330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Client</a:t>
              </a:r>
              <a:endParaRPr lang="en-US" sz="1400" b="1" dirty="0">
                <a:latin typeface="Amazon Ember" panose="020B0603020204020204" pitchFamily="34" charset="0"/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  <p:sp>
          <p:nvSpPr>
            <p:cNvPr id="46" name="TextBox 70">
              <a:extLst>
                <a:ext uri="{FF2B5EF4-FFF2-40B4-BE49-F238E27FC236}">
                  <a16:creationId xmlns:a16="http://schemas.microsoft.com/office/drawing/2014/main" id="{095D7D40-AD39-E8C1-DC1A-0E64D011EA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5880" y="4839172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Response message</a:t>
              </a:r>
            </a:p>
          </p:txBody>
        </p:sp>
        <p:sp>
          <p:nvSpPr>
            <p:cNvPr id="47" name="TextBox 70">
              <a:extLst>
                <a:ext uri="{FF2B5EF4-FFF2-40B4-BE49-F238E27FC236}">
                  <a16:creationId xmlns:a16="http://schemas.microsoft.com/office/drawing/2014/main" id="{399CAF85-FBAC-9ACB-DF19-A60C48CCA1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70896" y="3700247"/>
              <a:ext cx="2463723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Request message</a:t>
              </a:r>
            </a:p>
          </p:txBody>
        </p:sp>
        <p:pic>
          <p:nvPicPr>
            <p:cNvPr id="48" name="Picture 30">
              <a:extLst>
                <a:ext uri="{FF2B5EF4-FFF2-40B4-BE49-F238E27FC236}">
                  <a16:creationId xmlns:a16="http://schemas.microsoft.com/office/drawing/2014/main" id="{215BA626-BF4D-7E36-6E6F-23EBF22E4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7127" y="2748510"/>
              <a:ext cx="2451667" cy="2634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6A186020-A96F-8950-2E21-ADB8695964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98279" y="4074810"/>
              <a:ext cx="2809363" cy="246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6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Internet</a:t>
              </a:r>
              <a:endParaRPr lang="en-US" sz="1400" b="1" dirty="0">
                <a:latin typeface="Amazon Ember" panose="020B0603020204020204" pitchFamily="34" charset="0"/>
                <a:ea typeface="Amazon Ember" panose="020B0603020204020204" pitchFamily="34" charset="0"/>
                <a:cs typeface="Amazon Ember" panose="020B06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9288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4015333" y="1375451"/>
            <a:ext cx="375096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AWS?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491AA38-E828-3E6F-52AB-72455D82F244}"/>
              </a:ext>
            </a:extLst>
          </p:cNvPr>
          <p:cNvSpPr txBox="1"/>
          <p:nvPr/>
        </p:nvSpPr>
        <p:spPr>
          <a:xfrm>
            <a:off x="784554" y="2036794"/>
            <a:ext cx="11018240" cy="2932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is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secure cloud platform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E617E6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that offers a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broad set of global cloud-based products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provides you with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on-demand access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to compute, storage, network, database, and other IT resources and management tools.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offers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flexibility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pay only for the individual services you need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for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as long as you use them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D27AA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work together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like building blocks.</a:t>
            </a:r>
          </a:p>
        </p:txBody>
      </p:sp>
    </p:spTree>
    <p:extLst>
      <p:ext uri="{BB962C8B-B14F-4D97-AF65-F5344CB8AC3E}">
        <p14:creationId xmlns:p14="http://schemas.microsoft.com/office/powerpoint/2010/main" val="28547262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539666" y="1169467"/>
            <a:ext cx="457825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Categories of AWS services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FC92007-782F-4FC9-423C-CA4403851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526145" y="1613978"/>
            <a:ext cx="9749224" cy="4096591"/>
            <a:chOff x="652575" y="1226550"/>
            <a:chExt cx="11615447" cy="505837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CEECDE1-EEF5-2E9F-7678-1535C95E384C}"/>
                </a:ext>
              </a:extLst>
            </p:cNvPr>
            <p:cNvSpPr txBox="1"/>
            <p:nvPr/>
          </p:nvSpPr>
          <p:spPr>
            <a:xfrm>
              <a:off x="6559492" y="3179421"/>
              <a:ext cx="163538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Developer Tools</a:t>
              </a:r>
            </a:p>
          </p:txBody>
        </p:sp>
        <p:pic>
          <p:nvPicPr>
            <p:cNvPr id="6" name="Graphic 5" descr="AWS developer tools icon.">
              <a:extLst>
                <a:ext uri="{FF2B5EF4-FFF2-40B4-BE49-F238E27FC236}">
                  <a16:creationId xmlns:a16="http://schemas.microsoft.com/office/drawing/2014/main" id="{7C302795-7AF1-0DCD-E8F1-D1E17EF8C1B1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011424" y="2490944"/>
              <a:ext cx="731520" cy="731520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3AD230F-0EFD-15BF-680E-A1AC4ED7F806}"/>
                </a:ext>
              </a:extLst>
            </p:cNvPr>
            <p:cNvSpPr txBox="1"/>
            <p:nvPr/>
          </p:nvSpPr>
          <p:spPr>
            <a:xfrm>
              <a:off x="10100955" y="3164593"/>
              <a:ext cx="2167067" cy="72206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Security, Identity, and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 Compliance</a:t>
              </a:r>
            </a:p>
          </p:txBody>
        </p:sp>
        <p:pic>
          <p:nvPicPr>
            <p:cNvPr id="10" name="Graphic 9" descr="AWs security and identity icon.">
              <a:extLst>
                <a:ext uri="{FF2B5EF4-FFF2-40B4-BE49-F238E27FC236}">
                  <a16:creationId xmlns:a16="http://schemas.microsoft.com/office/drawing/2014/main" id="{ADDFFF2D-D960-147F-7330-4BD2AD89BB78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0746166" y="2475555"/>
              <a:ext cx="731520" cy="731520"/>
            </a:xfrm>
            <a:prstGeom prst="rect">
              <a:avLst/>
            </a:prstGeom>
          </p:spPr>
        </p:pic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379B8017-175B-8F81-C9C5-26963AF4E3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011424" y="1226550"/>
              <a:ext cx="731520" cy="73152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566C9E4-800D-AA6E-3AD5-D4BFD87668FE}"/>
                </a:ext>
              </a:extLst>
            </p:cNvPr>
            <p:cNvSpPr txBox="1"/>
            <p:nvPr/>
          </p:nvSpPr>
          <p:spPr>
            <a:xfrm>
              <a:off x="6805553" y="1907686"/>
              <a:ext cx="114326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Blockchain</a:t>
              </a: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7B9B5ED9-001A-98ED-8A84-C4BE45B301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011424" y="3881466"/>
              <a:ext cx="731520" cy="73152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25110EA4-0C1D-1A57-A750-AC275B21D927}"/>
                </a:ext>
              </a:extLst>
            </p:cNvPr>
            <p:cNvSpPr txBox="1"/>
            <p:nvPr/>
          </p:nvSpPr>
          <p:spPr>
            <a:xfrm>
              <a:off x="6627620" y="4567517"/>
              <a:ext cx="14991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Media Services</a:t>
              </a:r>
            </a:p>
          </p:txBody>
        </p:sp>
        <p:pic>
          <p:nvPicPr>
            <p:cNvPr id="22" name="Graphic 21" descr="AWS storage icon.">
              <a:extLst>
                <a:ext uri="{FF2B5EF4-FFF2-40B4-BE49-F238E27FC236}">
                  <a16:creationId xmlns:a16="http://schemas.microsoft.com/office/drawing/2014/main" id="{F8289FE9-7DC3-2923-BFF0-E565F40EC51D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9063510" y="5240456"/>
              <a:ext cx="731520" cy="731520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A65CF77-60A0-77E7-7DED-A4237F507946}"/>
                </a:ext>
              </a:extLst>
            </p:cNvPr>
            <p:cNvSpPr txBox="1"/>
            <p:nvPr/>
          </p:nvSpPr>
          <p:spPr>
            <a:xfrm>
              <a:off x="8985880" y="5915526"/>
              <a:ext cx="88678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Storage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03A948D2-6A7D-746E-85B4-7E8B2807A912}"/>
                </a:ext>
              </a:extLst>
            </p:cNvPr>
            <p:cNvSpPr txBox="1"/>
            <p:nvPr/>
          </p:nvSpPr>
          <p:spPr>
            <a:xfrm>
              <a:off x="8789512" y="1907686"/>
              <a:ext cx="12795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Business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Applications</a:t>
              </a:r>
            </a:p>
          </p:txBody>
        </p:sp>
        <p:pic>
          <p:nvPicPr>
            <p:cNvPr id="27" name="Graphic 26" descr="AWS enterprise applications icon.">
              <a:extLst>
                <a:ext uri="{FF2B5EF4-FFF2-40B4-BE49-F238E27FC236}">
                  <a16:creationId xmlns:a16="http://schemas.microsoft.com/office/drawing/2014/main" id="{4600CC11-845C-9ED3-0AB0-A5EFD0661DD0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9063510" y="1226550"/>
              <a:ext cx="731520" cy="731520"/>
            </a:xfrm>
            <a:prstGeom prst="rect">
              <a:avLst/>
            </a:prstGeom>
          </p:spPr>
        </p:pic>
        <p:pic>
          <p:nvPicPr>
            <p:cNvPr id="28" name="Graphic 27">
              <a:extLst>
                <a:ext uri="{FF2B5EF4-FFF2-40B4-BE49-F238E27FC236}">
                  <a16:creationId xmlns:a16="http://schemas.microsoft.com/office/drawing/2014/main" id="{3054A40B-A5E2-F1F5-84A2-9E02CB5298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9063510" y="2490944"/>
              <a:ext cx="731520" cy="731520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D80FA660-81E4-C8DC-751D-8BCCF553B507}"/>
                </a:ext>
              </a:extLst>
            </p:cNvPr>
            <p:cNvSpPr txBox="1"/>
            <p:nvPr/>
          </p:nvSpPr>
          <p:spPr>
            <a:xfrm>
              <a:off x="8835999" y="3179421"/>
              <a:ext cx="118654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End User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Computing</a:t>
              </a:r>
            </a:p>
          </p:txBody>
        </p:sp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CCD14649-C874-3973-31A9-266846A2B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9063510" y="3881466"/>
              <a:ext cx="731520" cy="73152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3CF66B8-6BE7-6FE4-0A66-B66434BFFE2F}"/>
                </a:ext>
              </a:extLst>
            </p:cNvPr>
            <p:cNvSpPr txBox="1"/>
            <p:nvPr/>
          </p:nvSpPr>
          <p:spPr>
            <a:xfrm>
              <a:off x="8684515" y="4567517"/>
              <a:ext cx="148951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Migration and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Transfer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B7182DA-8F7D-B757-FF18-0C939F456B69}"/>
                </a:ext>
              </a:extLst>
            </p:cNvPr>
            <p:cNvSpPr txBox="1"/>
            <p:nvPr/>
          </p:nvSpPr>
          <p:spPr>
            <a:xfrm>
              <a:off x="969483" y="5915525"/>
              <a:ext cx="788999" cy="338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Mobile</a:t>
              </a:r>
            </a:p>
          </p:txBody>
        </p:sp>
        <p:pic>
          <p:nvPicPr>
            <p:cNvPr id="34" name="Graphic 33" descr="AWS mobile icon.">
              <a:extLst>
                <a:ext uri="{FF2B5EF4-FFF2-40B4-BE49-F238E27FC236}">
                  <a16:creationId xmlns:a16="http://schemas.microsoft.com/office/drawing/2014/main" id="{FE78E972-5AAA-CB60-672E-53CE1184361C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980006" y="5314239"/>
              <a:ext cx="731520" cy="731520"/>
            </a:xfrm>
            <a:prstGeom prst="rect">
              <a:avLst/>
            </a:prstGeom>
          </p:spPr>
        </p:pic>
        <p:pic>
          <p:nvPicPr>
            <p:cNvPr id="35" name="Graphic 34" descr="AWS compute icon.">
              <a:extLst>
                <a:ext uri="{FF2B5EF4-FFF2-40B4-BE49-F238E27FC236}">
                  <a16:creationId xmlns:a16="http://schemas.microsoft.com/office/drawing/2014/main" id="{3C66965B-C0AE-E0D3-0DA0-6DE0ECE65B80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>
              <a:off x="10728673" y="1226550"/>
              <a:ext cx="731520" cy="731520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A60C320-E647-3506-9771-194D66388F50}"/>
                </a:ext>
              </a:extLst>
            </p:cNvPr>
            <p:cNvSpPr txBox="1"/>
            <p:nvPr/>
          </p:nvSpPr>
          <p:spPr>
            <a:xfrm>
              <a:off x="10587724" y="1907686"/>
              <a:ext cx="10134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Compute</a:t>
              </a:r>
            </a:p>
          </p:txBody>
        </p:sp>
        <p:pic>
          <p:nvPicPr>
            <p:cNvPr id="37" name="Graphic 36">
              <a:extLst>
                <a:ext uri="{FF2B5EF4-FFF2-40B4-BE49-F238E27FC236}">
                  <a16:creationId xmlns:a16="http://schemas.microsoft.com/office/drawing/2014/main" id="{7D765239-82EA-C0E4-39E5-08F2F4746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p:blipFill>
          <p:spPr>
            <a:xfrm>
              <a:off x="4715148" y="5233396"/>
              <a:ext cx="731520" cy="731520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B03FDC3A-C9F8-09D5-E489-E82FB0E9FB15}"/>
                </a:ext>
              </a:extLst>
            </p:cNvPr>
            <p:cNvSpPr txBox="1"/>
            <p:nvPr/>
          </p:nvSpPr>
          <p:spPr>
            <a:xfrm>
              <a:off x="4541460" y="5913153"/>
              <a:ext cx="1197763" cy="338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Game Tech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90992957-473F-1F23-1334-829517650A3A}"/>
                </a:ext>
              </a:extLst>
            </p:cNvPr>
            <p:cNvSpPr txBox="1"/>
            <p:nvPr/>
          </p:nvSpPr>
          <p:spPr>
            <a:xfrm>
              <a:off x="4245315" y="4567517"/>
              <a:ext cx="18245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Management and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Governance</a:t>
              </a:r>
            </a:p>
          </p:txBody>
        </p:sp>
        <p:pic>
          <p:nvPicPr>
            <p:cNvPr id="41" name="Graphic 40" descr="AWS management tools icon.">
              <a:extLst>
                <a:ext uri="{FF2B5EF4-FFF2-40B4-BE49-F238E27FC236}">
                  <a16:creationId xmlns:a16="http://schemas.microsoft.com/office/drawing/2014/main" id="{9E3BACA6-9B1F-B6E2-FCFA-D435E17CEC44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p:blipFill>
          <p:spPr>
            <a:xfrm>
              <a:off x="4791824" y="3881466"/>
              <a:ext cx="731520" cy="731520"/>
            </a:xfrm>
            <a:prstGeom prst="rect">
              <a:avLst/>
            </a:prstGeom>
          </p:spPr>
        </p:pic>
        <p:pic>
          <p:nvPicPr>
            <p:cNvPr id="42" name="Graphic 41" descr="AWS database icon.">
              <a:extLst>
                <a:ext uri="{FF2B5EF4-FFF2-40B4-BE49-F238E27FC236}">
                  <a16:creationId xmlns:a16="http://schemas.microsoft.com/office/drawing/2014/main" id="{3ACB18EF-F537-1A47-3CBE-47D85BEC5D2D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p:blipFill>
          <p:spPr>
            <a:xfrm>
              <a:off x="4791824" y="2490944"/>
              <a:ext cx="731520" cy="731520"/>
            </a:xfrm>
            <a:prstGeom prst="rect">
              <a:avLst/>
            </a:prstGeom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56FC3C94-C269-8874-7568-DAF3997F097F}"/>
                </a:ext>
              </a:extLst>
            </p:cNvPr>
            <p:cNvSpPr txBox="1"/>
            <p:nvPr/>
          </p:nvSpPr>
          <p:spPr>
            <a:xfrm>
              <a:off x="4648470" y="3179421"/>
              <a:ext cx="10182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Database</a:t>
              </a:r>
            </a:p>
          </p:txBody>
        </p:sp>
        <p:pic>
          <p:nvPicPr>
            <p:cNvPr id="44" name="Graphic 43">
              <a:extLst>
                <a:ext uri="{FF2B5EF4-FFF2-40B4-BE49-F238E27FC236}">
                  <a16:creationId xmlns:a16="http://schemas.microsoft.com/office/drawing/2014/main" id="{87CA0E4A-B71C-5C27-C832-D851F2E9F4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p:blipFill>
          <p:spPr>
            <a:xfrm>
              <a:off x="4791824" y="1226550"/>
              <a:ext cx="731520" cy="731520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2A712F0F-8EAE-7FC3-CE52-C48675D4D23C}"/>
                </a:ext>
              </a:extLst>
            </p:cNvPr>
            <p:cNvSpPr txBox="1"/>
            <p:nvPr/>
          </p:nvSpPr>
          <p:spPr>
            <a:xfrm>
              <a:off x="4592365" y="1907686"/>
              <a:ext cx="113043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AR and VR</a:t>
              </a:r>
            </a:p>
          </p:txBody>
        </p:sp>
        <p:pic>
          <p:nvPicPr>
            <p:cNvPr id="46" name="Graphic 45">
              <a:extLst>
                <a:ext uri="{FF2B5EF4-FFF2-40B4-BE49-F238E27FC236}">
                  <a16:creationId xmlns:a16="http://schemas.microsoft.com/office/drawing/2014/main" id="{63E0099B-46BD-B2DA-1DFF-652E4E8AEA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3">
              <a:extLst>
                <a:ext uri="{96DAC541-7B7A-43D3-8B79-37D633B846F1}">
                  <asvg:svgBlip xmlns:asvg="http://schemas.microsoft.com/office/drawing/2016/SVG/main" r:embed="rId34"/>
                </a:ext>
              </a:extLst>
            </a:blip>
            <a:stretch>
              <a:fillRect/>
            </a:stretch>
          </p:blipFill>
          <p:spPr>
            <a:xfrm>
              <a:off x="7009269" y="5338251"/>
              <a:ext cx="731520" cy="731520"/>
            </a:xfrm>
            <a:prstGeom prst="rect">
              <a:avLst/>
            </a:prstGeom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687BA238-5282-551C-E254-DC39A5FBE818}"/>
                </a:ext>
              </a:extLst>
            </p:cNvPr>
            <p:cNvSpPr txBox="1"/>
            <p:nvPr/>
          </p:nvSpPr>
          <p:spPr>
            <a:xfrm>
              <a:off x="6999499" y="5946370"/>
              <a:ext cx="909224" cy="338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Satellite</a:t>
              </a:r>
            </a:p>
          </p:txBody>
        </p:sp>
        <p:pic>
          <p:nvPicPr>
            <p:cNvPr id="48" name="Graphic 47" descr="AWS networking and content delivery icon.">
              <a:extLst>
                <a:ext uri="{FF2B5EF4-FFF2-40B4-BE49-F238E27FC236}">
                  <a16:creationId xmlns:a16="http://schemas.microsoft.com/office/drawing/2014/main" id="{AB399B05-3E7A-BC7F-CC56-63E76E06DF94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5">
              <a:extLst>
                <a:ext uri="{96DAC541-7B7A-43D3-8B79-37D633B846F1}">
                  <asvg:svgBlip xmlns:asvg="http://schemas.microsoft.com/office/drawing/2016/SVG/main" r:embed="rId36"/>
                </a:ext>
              </a:extLst>
            </a:blip>
            <a:stretch>
              <a:fillRect/>
            </a:stretch>
          </p:blipFill>
          <p:spPr>
            <a:xfrm>
              <a:off x="10728671" y="3864171"/>
              <a:ext cx="731520" cy="731520"/>
            </a:xfrm>
            <a:prstGeom prst="rect">
              <a:avLst/>
            </a:prstGeom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DED12E97-67FF-E349-8997-42A5F5EF5640}"/>
                </a:ext>
              </a:extLst>
            </p:cNvPr>
            <p:cNvSpPr txBox="1"/>
            <p:nvPr/>
          </p:nvSpPr>
          <p:spPr>
            <a:xfrm>
              <a:off x="10271793" y="4600973"/>
              <a:ext cx="168026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Networking and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Content Delivery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C28ADBB5-A4FD-F9C2-D55C-84A6F6DEBCCC}"/>
                </a:ext>
              </a:extLst>
            </p:cNvPr>
            <p:cNvSpPr txBox="1"/>
            <p:nvPr/>
          </p:nvSpPr>
          <p:spPr>
            <a:xfrm>
              <a:off x="828906" y="4567517"/>
              <a:ext cx="102463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Internet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of Things</a:t>
              </a:r>
            </a:p>
          </p:txBody>
        </p:sp>
        <p:pic>
          <p:nvPicPr>
            <p:cNvPr id="51" name="Graphic 50" descr="AWS internet of things icon.">
              <a:extLst>
                <a:ext uri="{FF2B5EF4-FFF2-40B4-BE49-F238E27FC236}">
                  <a16:creationId xmlns:a16="http://schemas.microsoft.com/office/drawing/2014/main" id="{4160C9B0-9921-BB73-D553-CB26BBECFBC5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7">
              <a:extLst>
                <a:ext uri="{96DAC541-7B7A-43D3-8B79-37D633B846F1}">
                  <asvg:svgBlip xmlns:asvg="http://schemas.microsoft.com/office/drawing/2016/SVG/main" r:embed="rId38"/>
                </a:ext>
              </a:extLst>
            </a:blip>
            <a:stretch>
              <a:fillRect/>
            </a:stretch>
          </p:blipFill>
          <p:spPr>
            <a:xfrm>
              <a:off x="975465" y="3881466"/>
              <a:ext cx="731520" cy="731520"/>
            </a:xfrm>
            <a:prstGeom prst="rect">
              <a:avLst/>
            </a:prstGeom>
          </p:spPr>
        </p:pic>
        <p:pic>
          <p:nvPicPr>
            <p:cNvPr id="52" name="Graphic 51" descr="AWS analytics icon.">
              <a:extLst>
                <a:ext uri="{FF2B5EF4-FFF2-40B4-BE49-F238E27FC236}">
                  <a16:creationId xmlns:a16="http://schemas.microsoft.com/office/drawing/2014/main" id="{97A25BF2-F029-2070-A1BA-B5868E76BBC6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39">
              <a:extLst>
                <a:ext uri="{96DAC541-7B7A-43D3-8B79-37D633B846F1}">
                  <asvg:svgBlip xmlns:asvg="http://schemas.microsoft.com/office/drawing/2016/SVG/main" r:embed="rId40"/>
                </a:ext>
              </a:extLst>
            </a:blip>
            <a:stretch>
              <a:fillRect/>
            </a:stretch>
          </p:blipFill>
          <p:spPr>
            <a:xfrm>
              <a:off x="975465" y="1226550"/>
              <a:ext cx="731520" cy="731520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82534B6-5EE3-64E5-B721-184990EF5ECE}"/>
                </a:ext>
              </a:extLst>
            </p:cNvPr>
            <p:cNvSpPr txBox="1"/>
            <p:nvPr/>
          </p:nvSpPr>
          <p:spPr>
            <a:xfrm>
              <a:off x="849745" y="1907686"/>
              <a:ext cx="98296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Analytics</a:t>
              </a:r>
            </a:p>
          </p:txBody>
        </p:sp>
        <p:pic>
          <p:nvPicPr>
            <p:cNvPr id="54" name="Graphic 53">
              <a:extLst>
                <a:ext uri="{FF2B5EF4-FFF2-40B4-BE49-F238E27FC236}">
                  <a16:creationId xmlns:a16="http://schemas.microsoft.com/office/drawing/2014/main" id="{D38D641D-9DB6-F8EA-062E-96DEB1AAB5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1">
              <a:extLst>
                <a:ext uri="{96DAC541-7B7A-43D3-8B79-37D633B846F1}">
                  <asvg:svgBlip xmlns:asvg="http://schemas.microsoft.com/office/drawing/2016/SVG/main" r:embed="rId42"/>
                </a:ext>
              </a:extLst>
            </a:blip>
            <a:stretch>
              <a:fillRect/>
            </a:stretch>
          </p:blipFill>
          <p:spPr>
            <a:xfrm>
              <a:off x="975465" y="2490944"/>
              <a:ext cx="731520" cy="731520"/>
            </a:xfrm>
            <a:prstGeom prst="rect">
              <a:avLst/>
            </a:prstGeom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6E37F68-7B75-38D3-BE3E-9529682D233E}"/>
                </a:ext>
              </a:extLst>
            </p:cNvPr>
            <p:cNvSpPr txBox="1"/>
            <p:nvPr/>
          </p:nvSpPr>
          <p:spPr>
            <a:xfrm>
              <a:off x="652575" y="3179421"/>
              <a:ext cx="137730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Cost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Management</a:t>
              </a:r>
            </a:p>
          </p:txBody>
        </p:sp>
        <p:pic>
          <p:nvPicPr>
            <p:cNvPr id="56" name="Graphic 55" descr="AWS machine learning icon.">
              <a:extLst>
                <a:ext uri="{FF2B5EF4-FFF2-40B4-BE49-F238E27FC236}">
                  <a16:creationId xmlns:a16="http://schemas.microsoft.com/office/drawing/2014/main" id="{692380FD-1C87-ABFE-41AE-398340D722BD}"/>
                </a:ext>
                <a:ext uri="{C183D7F6-B498-43B3-948B-1728B52AA6E4}">
                  <adec:decorative xmlns:adec="http://schemas.microsoft.com/office/drawing/2017/decorative" val="0"/>
                </a:ext>
              </a:extLst>
            </p:cNvPr>
            <p:cNvPicPr>
              <a:picLocks noChangeAspect="1"/>
            </p:cNvPicPr>
            <p:nvPr/>
          </p:nvPicPr>
          <p:blipFill>
            <a:blip r:embed="rId43">
              <a:extLst>
                <a:ext uri="{96DAC541-7B7A-43D3-8B79-37D633B846F1}">
                  <asvg:svgBlip xmlns:asvg="http://schemas.microsoft.com/office/drawing/2016/SVG/main" r:embed="rId44"/>
                </a:ext>
              </a:extLst>
            </a:blip>
            <a:stretch>
              <a:fillRect/>
            </a:stretch>
          </p:blipFill>
          <p:spPr>
            <a:xfrm>
              <a:off x="2847577" y="3881466"/>
              <a:ext cx="731520" cy="731520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20825B4-1292-94C5-E774-6C560D22C2D9}"/>
                </a:ext>
              </a:extLst>
            </p:cNvPr>
            <p:cNvSpPr txBox="1"/>
            <p:nvPr/>
          </p:nvSpPr>
          <p:spPr>
            <a:xfrm>
              <a:off x="2502884" y="4567517"/>
              <a:ext cx="14209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Machine Learning</a:t>
              </a:r>
            </a:p>
          </p:txBody>
        </p:sp>
        <p:pic>
          <p:nvPicPr>
            <p:cNvPr id="58" name="Graphic 57">
              <a:extLst>
                <a:ext uri="{FF2B5EF4-FFF2-40B4-BE49-F238E27FC236}">
                  <a16:creationId xmlns:a16="http://schemas.microsoft.com/office/drawing/2014/main" id="{76680ABB-887C-4B4A-0309-7996A2BCDE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5">
              <a:extLst>
                <a:ext uri="{96DAC541-7B7A-43D3-8B79-37D633B846F1}">
                  <asvg:svgBlip xmlns:asvg="http://schemas.microsoft.com/office/drawing/2016/SVG/main" r:embed="rId46"/>
                </a:ext>
              </a:extLst>
            </a:blip>
            <a:stretch>
              <a:fillRect/>
            </a:stretch>
          </p:blipFill>
          <p:spPr>
            <a:xfrm>
              <a:off x="2847577" y="1226550"/>
              <a:ext cx="731520" cy="731520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4DD2D1A-2877-9B38-254D-40E8ABA2E3DB}"/>
                </a:ext>
              </a:extLst>
            </p:cNvPr>
            <p:cNvSpPr txBox="1"/>
            <p:nvPr/>
          </p:nvSpPr>
          <p:spPr>
            <a:xfrm>
              <a:off x="2616860" y="1907686"/>
              <a:ext cx="11929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Application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Integration</a:t>
              </a:r>
            </a:p>
          </p:txBody>
        </p:sp>
        <p:pic>
          <p:nvPicPr>
            <p:cNvPr id="60" name="Graphic 59">
              <a:extLst>
                <a:ext uri="{FF2B5EF4-FFF2-40B4-BE49-F238E27FC236}">
                  <a16:creationId xmlns:a16="http://schemas.microsoft.com/office/drawing/2014/main" id="{8E155E7F-871A-1AC3-8B44-0C82B75A2E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7">
              <a:extLst>
                <a:ext uri="{96DAC541-7B7A-43D3-8B79-37D633B846F1}">
                  <asvg:svgBlip xmlns:asvg="http://schemas.microsoft.com/office/drawing/2016/SVG/main" r:embed="rId48"/>
                </a:ext>
              </a:extLst>
            </a:blip>
            <a:stretch>
              <a:fillRect/>
            </a:stretch>
          </p:blipFill>
          <p:spPr>
            <a:xfrm>
              <a:off x="2847577" y="2490944"/>
              <a:ext cx="731520" cy="731520"/>
            </a:xfrm>
            <a:prstGeom prst="rect">
              <a:avLst/>
            </a:prstGeom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D465702-0FB7-925E-37D8-85D788C65060}"/>
                </a:ext>
              </a:extLst>
            </p:cNvPr>
            <p:cNvSpPr txBox="1"/>
            <p:nvPr/>
          </p:nvSpPr>
          <p:spPr>
            <a:xfrm>
              <a:off x="2546327" y="3179421"/>
              <a:ext cx="133402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Customer </a:t>
              </a:r>
              <a:b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Engagement</a:t>
              </a:r>
            </a:p>
          </p:txBody>
        </p:sp>
        <p:pic>
          <p:nvPicPr>
            <p:cNvPr id="62" name="Graphic 61">
              <a:extLst>
                <a:ext uri="{FF2B5EF4-FFF2-40B4-BE49-F238E27FC236}">
                  <a16:creationId xmlns:a16="http://schemas.microsoft.com/office/drawing/2014/main" id="{250CBA2E-97F3-5822-E3E4-A2BF052D15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9">
              <a:extLst>
                <a:ext uri="{96DAC541-7B7A-43D3-8B79-37D633B846F1}">
                  <asvg:svgBlip xmlns:asvg="http://schemas.microsoft.com/office/drawing/2016/SVG/main" r:embed="rId50"/>
                </a:ext>
              </a:extLst>
            </a:blip>
            <a:stretch>
              <a:fillRect/>
            </a:stretch>
          </p:blipFill>
          <p:spPr>
            <a:xfrm>
              <a:off x="2847577" y="5240456"/>
              <a:ext cx="731520" cy="731520"/>
            </a:xfrm>
            <a:prstGeom prst="rect">
              <a:avLst/>
            </a:prstGeom>
          </p:spPr>
        </p:pic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CD0AC04D-AC36-1DB4-74BE-B200EDC9E631}"/>
                </a:ext>
              </a:extLst>
            </p:cNvPr>
            <p:cNvSpPr txBox="1"/>
            <p:nvPr/>
          </p:nvSpPr>
          <p:spPr>
            <a:xfrm>
              <a:off x="2735482" y="5915526"/>
              <a:ext cx="95571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mazon Ember Light"/>
                  <a:ea typeface="Amazon Ember Light" panose="020B0403020204020204" pitchFamily="34" charset="0"/>
                  <a:cs typeface="Amazon Ember Light" panose="020B0403020204020204" pitchFamily="34" charset="0"/>
                </a:rPr>
                <a:t>Robotics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09533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4015333" y="1184993"/>
            <a:ext cx="375096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solution example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CB6B7F0-4EE5-14D6-F5E6-2B524F14A3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89628" y="1651977"/>
            <a:ext cx="8969475" cy="4139382"/>
            <a:chOff x="794764" y="1301310"/>
            <a:chExt cx="9901699" cy="4917175"/>
          </a:xfrm>
        </p:grpSpPr>
        <p:pic>
          <p:nvPicPr>
            <p:cNvPr id="5" name="Graphic 4">
              <a:extLst>
                <a:ext uri="{FF2B5EF4-FFF2-40B4-BE49-F238E27FC236}">
                  <a16:creationId xmlns:a16="http://schemas.microsoft.com/office/drawing/2014/main" id="{CCC48EDB-8BF2-EA80-4386-0DDBE0A490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980601" y="1301310"/>
              <a:ext cx="952500" cy="9525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A473310-9A6C-E485-D37C-352FA4E431DC}"/>
                </a:ext>
              </a:extLst>
            </p:cNvPr>
            <p:cNvSpPr txBox="1"/>
            <p:nvPr/>
          </p:nvSpPr>
          <p:spPr>
            <a:xfrm>
              <a:off x="2772540" y="2257885"/>
              <a:ext cx="14437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Networking</a:t>
              </a:r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66C86573-D3BF-8D98-747E-0BBB712115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066154" y="1301310"/>
              <a:ext cx="952500" cy="952500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E12CC5B-D41C-0BE7-1D3F-1AF87C3C55E9}"/>
                </a:ext>
              </a:extLst>
            </p:cNvPr>
            <p:cNvSpPr txBox="1"/>
            <p:nvPr/>
          </p:nvSpPr>
          <p:spPr>
            <a:xfrm>
              <a:off x="4899058" y="2257885"/>
              <a:ext cx="1215812" cy="4387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Compute</a:t>
              </a:r>
            </a:p>
          </p:txBody>
        </p:sp>
        <p:pic>
          <p:nvPicPr>
            <p:cNvPr id="11" name="Graphic 10">
              <a:extLst>
                <a:ext uri="{FF2B5EF4-FFF2-40B4-BE49-F238E27FC236}">
                  <a16:creationId xmlns:a16="http://schemas.microsoft.com/office/drawing/2014/main" id="{BE0F8C63-48B6-8D5E-7AC4-C6C068B1F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237259" y="1301310"/>
              <a:ext cx="952500" cy="952500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BFC9823-EE0F-F92B-447E-54FEE8D10414}"/>
                </a:ext>
              </a:extLst>
            </p:cNvPr>
            <p:cNvSpPr txBox="1"/>
            <p:nvPr/>
          </p:nvSpPr>
          <p:spPr>
            <a:xfrm>
              <a:off x="8964323" y="2259279"/>
              <a:ext cx="1453307" cy="3679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Storage</a:t>
              </a:r>
            </a:p>
          </p:txBody>
        </p:sp>
        <p:pic>
          <p:nvPicPr>
            <p:cNvPr id="16" name="Graphic 15">
              <a:extLst>
                <a:ext uri="{FF2B5EF4-FFF2-40B4-BE49-F238E27FC236}">
                  <a16:creationId xmlns:a16="http://schemas.microsoft.com/office/drawing/2014/main" id="{B9246B81-1AD9-0498-1091-836316C7C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151707" y="1301310"/>
              <a:ext cx="952500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158FB203-9FD3-0FFC-6D93-F7C3B5656E4B}"/>
                </a:ext>
              </a:extLst>
            </p:cNvPr>
            <p:cNvSpPr txBox="1"/>
            <p:nvPr/>
          </p:nvSpPr>
          <p:spPr>
            <a:xfrm>
              <a:off x="6944954" y="2257885"/>
              <a:ext cx="13704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ea typeface="Amazon Ember Light" panose="020B0403020204020204" pitchFamily="34" charset="0"/>
                  <a:cs typeface="Amazon Ember Light" panose="020B0403020204020204" pitchFamily="34" charset="0"/>
                </a:rPr>
                <a:t>Database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3C91941-3739-F0C5-C61E-D752B754DD69}"/>
                </a:ext>
              </a:extLst>
            </p:cNvPr>
            <p:cNvSpPr/>
            <p:nvPr/>
          </p:nvSpPr>
          <p:spPr>
            <a:xfrm>
              <a:off x="2772540" y="2812682"/>
              <a:ext cx="7923923" cy="3405803"/>
            </a:xfrm>
            <a:prstGeom prst="rect">
              <a:avLst/>
            </a:prstGeom>
            <a:noFill/>
            <a:ln w="12700" cap="flat" cmpd="sng" algn="ctr">
              <a:solidFill>
                <a:srgbClr val="232F3D"/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457200" tIns="9144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ea typeface="+mn-ea"/>
                  <a:cs typeface="+mn-cs"/>
                </a:rPr>
                <a:t> AWS Cloud</a:t>
              </a:r>
            </a:p>
          </p:txBody>
        </p:sp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49CDB55F-89EB-2043-3909-F6F599F25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2775620" y="2812683"/>
              <a:ext cx="457200" cy="457200"/>
            </a:xfrm>
            <a:prstGeom prst="rect">
              <a:avLst/>
            </a:prstGeom>
          </p:spPr>
        </p:pic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8C5B7C2-567D-B89E-6A29-8D8079E76114}"/>
                </a:ext>
              </a:extLst>
            </p:cNvPr>
            <p:cNvSpPr/>
            <p:nvPr/>
          </p:nvSpPr>
          <p:spPr>
            <a:xfrm>
              <a:off x="3255179" y="3282241"/>
              <a:ext cx="7227658" cy="2774260"/>
            </a:xfrm>
            <a:prstGeom prst="rect">
              <a:avLst/>
            </a:prstGeom>
            <a:noFill/>
            <a:ln w="12700" cap="flat" cmpd="sng" algn="ctr">
              <a:solidFill>
                <a:srgbClr val="1D8900"/>
              </a:solidFill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457200" tIns="9144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 w="0"/>
                  <a:solidFill>
                    <a:srgbClr val="1D8900"/>
                  </a:solidFill>
                  <a:effectLst/>
                  <a:uLnTx/>
                  <a:uFillTx/>
                  <a:ea typeface="+mn-ea"/>
                  <a:cs typeface="+mn-cs"/>
                </a:rPr>
                <a:t> Virtual Private Cloud (VPC)</a:t>
              </a:r>
            </a:p>
          </p:txBody>
        </p:sp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989B36C4-934D-F39F-653D-55F20A8257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3255179" y="3282241"/>
              <a:ext cx="457200" cy="457200"/>
            </a:xfrm>
            <a:prstGeom prst="rect">
              <a:avLst/>
            </a:prstGeom>
          </p:spPr>
        </p:pic>
        <p:pic>
          <p:nvPicPr>
            <p:cNvPr id="28" name="Graphic 27">
              <a:extLst>
                <a:ext uri="{FF2B5EF4-FFF2-40B4-BE49-F238E27FC236}">
                  <a16:creationId xmlns:a16="http://schemas.microsoft.com/office/drawing/2014/main" id="{A3240B8C-6FE6-A129-6DAA-6B0CD45DF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5186925" y="4975351"/>
              <a:ext cx="711200" cy="711200"/>
            </a:xfrm>
            <a:prstGeom prst="rect">
              <a:avLst/>
            </a:prstGeom>
          </p:spPr>
        </p:pic>
        <p:pic>
          <p:nvPicPr>
            <p:cNvPr id="29" name="Graphic 28">
              <a:extLst>
                <a:ext uri="{FF2B5EF4-FFF2-40B4-BE49-F238E27FC236}">
                  <a16:creationId xmlns:a16="http://schemas.microsoft.com/office/drawing/2014/main" id="{0763E688-219D-72AA-A288-3EA9CD4B80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p:blipFill>
          <p:spPr>
            <a:xfrm>
              <a:off x="9341793" y="4100090"/>
              <a:ext cx="711200" cy="711200"/>
            </a:xfrm>
            <a:prstGeom prst="rect">
              <a:avLst/>
            </a:prstGeom>
          </p:spPr>
        </p:pic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A3782009-CAD5-516B-5C64-370FFEA90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7272357" y="3483154"/>
              <a:ext cx="711200" cy="71120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166D12C-6F83-A7D7-8795-AA3B485814CB}"/>
                </a:ext>
              </a:extLst>
            </p:cNvPr>
            <p:cNvSpPr txBox="1"/>
            <p:nvPr/>
          </p:nvSpPr>
          <p:spPr>
            <a:xfrm>
              <a:off x="4803380" y="5686551"/>
              <a:ext cx="147829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Amazon EC2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627FF3F-617F-75A0-1327-541C6BAE8717}"/>
                </a:ext>
              </a:extLst>
            </p:cNvPr>
            <p:cNvSpPr txBox="1"/>
            <p:nvPr/>
          </p:nvSpPr>
          <p:spPr>
            <a:xfrm>
              <a:off x="8953257" y="4811290"/>
              <a:ext cx="15205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Amazon S3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FB628A7-7F61-547A-3CD1-4C42D047BE4F}"/>
                </a:ext>
              </a:extLst>
            </p:cNvPr>
            <p:cNvSpPr txBox="1"/>
            <p:nvPr/>
          </p:nvSpPr>
          <p:spPr>
            <a:xfrm>
              <a:off x="6920486" y="4161380"/>
              <a:ext cx="14286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Amazon </a:t>
              </a:r>
              <a:b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</a:br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DynamoDB</a:t>
              </a:r>
            </a:p>
          </p:txBody>
        </p: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E4282428-AE6F-B054-FFED-2DEFC8DF6B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28" idx="3"/>
              <a:endCxn id="29" idx="1"/>
            </p:cNvCxnSpPr>
            <p:nvPr/>
          </p:nvCxnSpPr>
          <p:spPr>
            <a:xfrm flipV="1">
              <a:off x="5898125" y="4455690"/>
              <a:ext cx="3443668" cy="87526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CB7BCF9C-5E84-0C9F-99A5-2B54C2400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endCxn id="30" idx="1"/>
            </p:cNvCxnSpPr>
            <p:nvPr/>
          </p:nvCxnSpPr>
          <p:spPr>
            <a:xfrm flipV="1">
              <a:off x="5898125" y="3838754"/>
              <a:ext cx="1374232" cy="123473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3FFD8BB0-F653-E62A-E491-6037CCF510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10" idx="2"/>
              <a:endCxn id="28" idx="0"/>
            </p:cNvCxnSpPr>
            <p:nvPr/>
          </p:nvCxnSpPr>
          <p:spPr>
            <a:xfrm>
              <a:off x="5506964" y="2696615"/>
              <a:ext cx="35561" cy="2278736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9144687A-4100-8948-5CB0-A343C240B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15" idx="2"/>
              <a:endCxn id="29" idx="0"/>
            </p:cNvCxnSpPr>
            <p:nvPr/>
          </p:nvCxnSpPr>
          <p:spPr>
            <a:xfrm>
              <a:off x="9690977" y="2627217"/>
              <a:ext cx="6416" cy="147287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11AF9E31-6B17-7B98-D9BF-A09AAAD6B8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21" idx="2"/>
              <a:endCxn id="30" idx="0"/>
            </p:cNvCxnSpPr>
            <p:nvPr/>
          </p:nvCxnSpPr>
          <p:spPr>
            <a:xfrm flipH="1">
              <a:off x="7627957" y="2627217"/>
              <a:ext cx="2244" cy="855937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5863E0D1-D1C6-C3DD-0D16-0A115141C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6" idx="2"/>
              <a:endCxn id="27" idx="0"/>
            </p:cNvCxnSpPr>
            <p:nvPr/>
          </p:nvCxnSpPr>
          <p:spPr>
            <a:xfrm flipH="1">
              <a:off x="3483779" y="2627217"/>
              <a:ext cx="10612" cy="65502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9C55E057-7F78-1181-D605-4A584D73E3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43" idx="1"/>
              <a:endCxn id="27" idx="1"/>
            </p:cNvCxnSpPr>
            <p:nvPr/>
          </p:nvCxnSpPr>
          <p:spPr>
            <a:xfrm flipV="1">
              <a:off x="1735796" y="3510841"/>
              <a:ext cx="1519383" cy="75317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43" name="Graphic 42">
              <a:extLst>
                <a:ext uri="{FF2B5EF4-FFF2-40B4-BE49-F238E27FC236}">
                  <a16:creationId xmlns:a16="http://schemas.microsoft.com/office/drawing/2014/main" id="{CBB4468C-2242-3B37-D56F-64B93DAD2F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p:blipFill>
          <p:spPr>
            <a:xfrm flipH="1">
              <a:off x="794764" y="3806812"/>
              <a:ext cx="941032" cy="914400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1B45B14-98AD-DB24-BCC0-6628F0BDD3D5}"/>
                </a:ext>
              </a:extLst>
            </p:cNvPr>
            <p:cNvSpPr txBox="1"/>
            <p:nvPr/>
          </p:nvSpPr>
          <p:spPr>
            <a:xfrm>
              <a:off x="895627" y="4726529"/>
              <a:ext cx="7393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ea typeface="Amazon Ember Light" panose="020B0403020204020204" pitchFamily="34" charset="0"/>
                  <a:cs typeface="Amazon Ember Light" panose="020B0403020204020204" pitchFamily="34" charset="0"/>
                </a:rPr>
                <a:t>Users</a:t>
              </a:r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B7063C4A-D931-00A4-EAE2-76F290C3C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  <a:stCxn id="27" idx="2"/>
              <a:endCxn id="28" idx="1"/>
            </p:cNvCxnSpPr>
            <p:nvPr/>
          </p:nvCxnSpPr>
          <p:spPr>
            <a:xfrm>
              <a:off x="3483779" y="3739441"/>
              <a:ext cx="1703146" cy="159151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03577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778730" y="256983"/>
            <a:ext cx="41120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</a:p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Amazon Web Services (AWS)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ways to interact with AWS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8" name="Picture 37" descr="The AWS Management Console is a graphical interface">
            <a:extLst>
              <a:ext uri="{FF2B5EF4-FFF2-40B4-BE49-F238E27FC236}">
                <a16:creationId xmlns:a16="http://schemas.microsoft.com/office/drawing/2014/main" id="{5C7C5CBC-9971-55B2-1B3C-78BCF56EB0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810" y="1460644"/>
            <a:ext cx="1590002" cy="1590002"/>
          </a:xfrm>
          <a:prstGeom prst="rect">
            <a:avLst/>
          </a:prstGeom>
          <a:ln>
            <a:noFill/>
          </a:ln>
          <a:effectLst/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6A5E872E-368E-A9A4-1E7D-ACA438D136F3}"/>
              </a:ext>
            </a:extLst>
          </p:cNvPr>
          <p:cNvSpPr txBox="1"/>
          <p:nvPr/>
        </p:nvSpPr>
        <p:spPr>
          <a:xfrm>
            <a:off x="2555632" y="1947056"/>
            <a:ext cx="597703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b="1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AWS Management Console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D46F621-AF9F-BC1C-51FF-1D63F323B266}"/>
              </a:ext>
            </a:extLst>
          </p:cNvPr>
          <p:cNvSpPr txBox="1"/>
          <p:nvPr/>
        </p:nvSpPr>
        <p:spPr>
          <a:xfrm>
            <a:off x="2555632" y="2376041"/>
            <a:ext cx="842163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Easy-to-use graphical interface</a:t>
            </a:r>
          </a:p>
        </p:txBody>
      </p:sp>
      <p:pic>
        <p:nvPicPr>
          <p:cNvPr id="48" name="Picture 2" descr="The command line provides direct access to services">
            <a:extLst>
              <a:ext uri="{FF2B5EF4-FFF2-40B4-BE49-F238E27FC236}">
                <a16:creationId xmlns:a16="http://schemas.microsoft.com/office/drawing/2014/main" id="{3AEE77EA-86E8-C3A0-B8AB-71CF56E6B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0" y="3144285"/>
            <a:ext cx="1525400" cy="980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8E9F58AC-DF40-687F-1078-61EE79395E61}"/>
              </a:ext>
            </a:extLst>
          </p:cNvPr>
          <p:cNvSpPr txBox="1"/>
          <p:nvPr/>
        </p:nvSpPr>
        <p:spPr>
          <a:xfrm>
            <a:off x="2555632" y="3165311"/>
            <a:ext cx="762585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defTabSz="1219170">
              <a:defRPr sz="2800" b="1" kern="0">
                <a:solidFill>
                  <a:schemeClr val="bg1"/>
                </a:solidFill>
                <a:latin typeface="Amazon Ember Light" panose="020B0403020204020204" pitchFamily="34" charset="0"/>
                <a:ea typeface="Amazon Ember Light" panose="020B0403020204020204" pitchFamily="34" charset="0"/>
                <a:cs typeface="Amazon Ember Light" panose="020B0403020204020204" pitchFamily="34" charset="0"/>
              </a:defRPr>
            </a:lvl1pPr>
          </a:lstStyle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Command Line Interface (AWS CLI)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0DE4A73-0A26-65DB-C29F-8A174495C9FD}"/>
              </a:ext>
            </a:extLst>
          </p:cNvPr>
          <p:cNvSpPr txBox="1"/>
          <p:nvPr/>
        </p:nvSpPr>
        <p:spPr>
          <a:xfrm>
            <a:off x="2555632" y="3593047"/>
            <a:ext cx="819534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Access to services by discrete commands or scripts</a:t>
            </a:r>
          </a:p>
        </p:txBody>
      </p:sp>
      <p:pic>
        <p:nvPicPr>
          <p:cNvPr id="51" name="Picture 4" descr="SDKs allow you to access services using code">
            <a:extLst>
              <a:ext uri="{FF2B5EF4-FFF2-40B4-BE49-F238E27FC236}">
                <a16:creationId xmlns:a16="http://schemas.microsoft.com/office/drawing/2014/main" id="{C6C585A8-FDFB-4841-6F8E-E27535D1A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0" y="4402367"/>
            <a:ext cx="1525400" cy="10594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AC5DBCCC-8368-D3C4-EC91-A0D3D81AAA31}"/>
              </a:ext>
            </a:extLst>
          </p:cNvPr>
          <p:cNvSpPr txBox="1"/>
          <p:nvPr/>
        </p:nvSpPr>
        <p:spPr>
          <a:xfrm>
            <a:off x="2542221" y="4386401"/>
            <a:ext cx="760379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defTabSz="1219170">
              <a:defRPr sz="2800" b="1" kern="0">
                <a:solidFill>
                  <a:schemeClr val="bg1"/>
                </a:solidFill>
                <a:latin typeface="Amazon Ember Light" panose="020B0403020204020204" pitchFamily="34" charset="0"/>
                <a:ea typeface="Amazon Ember Light" panose="020B0403020204020204" pitchFamily="34" charset="0"/>
                <a:cs typeface="Amazon Ember Light" panose="020B0403020204020204" pitchFamily="34" charset="0"/>
              </a:defRPr>
            </a:lvl1pPr>
          </a:lstStyle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Software Development Kits (SDKs)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3CB8358-C06D-1A1F-7B41-BC28235F2CBC}"/>
              </a:ext>
            </a:extLst>
          </p:cNvPr>
          <p:cNvSpPr txBox="1"/>
          <p:nvPr/>
        </p:nvSpPr>
        <p:spPr>
          <a:xfrm>
            <a:off x="2474065" y="4758524"/>
            <a:ext cx="842163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219170">
              <a:defRPr/>
            </a:pPr>
            <a:r>
              <a:rPr lang="en-US" sz="2000" kern="0" dirty="0">
                <a:latin typeface="Times New Roman" panose="02020603050405020304" pitchFamily="18" charset="0"/>
                <a:ea typeface="Amazon Ember Light" panose="020B0403020204020204" pitchFamily="34" charset="0"/>
                <a:cs typeface="Times New Roman" panose="02020603050405020304" pitchFamily="18" charset="0"/>
              </a:rPr>
              <a:t>Access services directly from your code (such as Java, Python, and others)</a:t>
            </a:r>
          </a:p>
        </p:txBody>
      </p:sp>
    </p:spTree>
    <p:extLst>
      <p:ext uri="{BB962C8B-B14F-4D97-AF65-F5344CB8AC3E}">
        <p14:creationId xmlns:p14="http://schemas.microsoft.com/office/powerpoint/2010/main" val="1295514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665227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pricing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6AFFCB-9950-A2B1-1FB3-4219D8D62FD9}"/>
              </a:ext>
            </a:extLst>
          </p:cNvPr>
          <p:cNvSpPr txBox="1"/>
          <p:nvPr/>
        </p:nvSpPr>
        <p:spPr>
          <a:xfrm>
            <a:off x="453491" y="1620096"/>
            <a:ext cx="676256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fundamental drivers of cost with AWS</a:t>
            </a:r>
          </a:p>
        </p:txBody>
      </p:sp>
      <p:grpSp>
        <p:nvGrpSpPr>
          <p:cNvPr id="6" name="Group 5" descr="the three fundamental drivers of cost with AWS.">
            <a:extLst>
              <a:ext uri="{FF2B5EF4-FFF2-40B4-BE49-F238E27FC236}">
                <a16:creationId xmlns:a16="http://schemas.microsoft.com/office/drawing/2014/main" id="{A09DA4C5-F491-3568-986C-2C4D8ACA4BDA}"/>
              </a:ext>
            </a:extLst>
          </p:cNvPr>
          <p:cNvGrpSpPr/>
          <p:nvPr/>
        </p:nvGrpSpPr>
        <p:grpSpPr>
          <a:xfrm>
            <a:off x="1269507" y="2534573"/>
            <a:ext cx="10636814" cy="3110191"/>
            <a:chOff x="331061" y="2300242"/>
            <a:chExt cx="11575260" cy="335883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2FB4909-E6A0-C19E-89F9-D11009261B2A}"/>
                </a:ext>
              </a:extLst>
            </p:cNvPr>
            <p:cNvGrpSpPr/>
            <p:nvPr/>
          </p:nvGrpSpPr>
          <p:grpSpPr>
            <a:xfrm>
              <a:off x="331061" y="2300242"/>
              <a:ext cx="11441839" cy="2891005"/>
              <a:chOff x="331061" y="2300242"/>
              <a:chExt cx="11441839" cy="2891005"/>
            </a:xfrm>
          </p:grpSpPr>
          <p:sp>
            <p:nvSpPr>
              <p:cNvPr id="23" name="Rounded Rectangle 3">
                <a:extLst>
                  <a:ext uri="{FF2B5EF4-FFF2-40B4-BE49-F238E27FC236}">
                    <a16:creationId xmlns:a16="http://schemas.microsoft.com/office/drawing/2014/main" id="{B5EF508A-5021-4A62-FEB6-82A1A32447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 bwMode="auto">
              <a:xfrm>
                <a:off x="331061" y="2300242"/>
                <a:ext cx="3580781" cy="2888239"/>
              </a:xfrm>
              <a:prstGeom prst="roundRect">
                <a:avLst>
                  <a:gd name="adj" fmla="val 8598"/>
                </a:avLst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32472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Segoe UI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4" name="Rounded Rectangle 5">
                <a:extLst>
                  <a:ext uri="{FF2B5EF4-FFF2-40B4-BE49-F238E27FC236}">
                    <a16:creationId xmlns:a16="http://schemas.microsoft.com/office/drawing/2014/main" id="{C6D4B1B2-CFFB-D135-EF25-B9BFB50991A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 bwMode="auto">
              <a:xfrm>
                <a:off x="4261590" y="2303008"/>
                <a:ext cx="3580781" cy="2888239"/>
              </a:xfrm>
              <a:prstGeom prst="roundRect">
                <a:avLst>
                  <a:gd name="adj" fmla="val 8598"/>
                </a:avLst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32472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Segoe UI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7" name="Rounded Rectangle 4">
                <a:extLst>
                  <a:ext uri="{FF2B5EF4-FFF2-40B4-BE49-F238E27FC236}">
                    <a16:creationId xmlns:a16="http://schemas.microsoft.com/office/drawing/2014/main" id="{1F3E7FA2-B254-221A-FE8C-861F0A73DD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 bwMode="auto">
              <a:xfrm>
                <a:off x="8192119" y="2303008"/>
                <a:ext cx="3580781" cy="2888239"/>
              </a:xfrm>
              <a:prstGeom prst="roundRect">
                <a:avLst>
                  <a:gd name="adj" fmla="val 8598"/>
                </a:avLst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headEnd type="none" w="med" len="med"/>
                <a:tailEnd type="non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32472" fontAlgn="base">
                  <a:lnSpc>
                    <a:spcPct val="90000"/>
                  </a:lnSpc>
                  <a:spcBef>
                    <a:spcPct val="0"/>
                  </a:spcBef>
                  <a:spcAft>
                    <a:spcPts val="600"/>
                  </a:spcAft>
                </a:pP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ea typeface="Segoe UI" pitchFamily="34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0127802-AF1F-3579-CC0D-05FABE01B30E}"/>
                </a:ext>
              </a:extLst>
            </p:cNvPr>
            <p:cNvSpPr txBox="1"/>
            <p:nvPr/>
          </p:nvSpPr>
          <p:spPr>
            <a:xfrm>
              <a:off x="1259355" y="2506173"/>
              <a:ext cx="1724194" cy="678059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chemeClr val="accent5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Compute</a:t>
              </a:r>
            </a:p>
          </p:txBody>
        </p:sp>
        <p:sp>
          <p:nvSpPr>
            <p:cNvPr id="11" name="Content Placeholder 2" descr="Compute charges">
              <a:extLst>
                <a:ext uri="{FF2B5EF4-FFF2-40B4-BE49-F238E27FC236}">
                  <a16:creationId xmlns:a16="http://schemas.microsoft.com/office/drawing/2014/main" id="{4A83B15E-114C-6CFD-810A-D2FDB5088643}"/>
                </a:ext>
              </a:extLst>
            </p:cNvPr>
            <p:cNvSpPr txBox="1">
              <a:spLocks/>
            </p:cNvSpPr>
            <p:nvPr/>
          </p:nvSpPr>
          <p:spPr>
            <a:xfrm>
              <a:off x="331061" y="3046557"/>
              <a:ext cx="3762541" cy="2160484"/>
            </a:xfrm>
            <a:prstGeom prst="rect">
              <a:avLst/>
            </a:prstGeom>
          </p:spPr>
          <p:txBody>
            <a:bodyPr vert="horz" wrap="square" lIns="182880" tIns="146304" rIns="182880" bIns="146304" rtlCol="0">
              <a:spAutoFit/>
            </a:bodyPr>
            <a:lstStyle>
              <a:defPPr>
                <a:defRPr lang="en-US"/>
              </a:defPPr>
              <a:lvl1pPr marL="290513" marR="0" indent="-290513" defTabSz="914362" fontAlgn="auto">
                <a:lnSpc>
                  <a:spcPct val="90000"/>
                </a:lnSpc>
                <a:spcBef>
                  <a:spcPts val="0"/>
                </a:spcBef>
                <a:spcAft>
                  <a:spcPts val="1200"/>
                </a:spcAft>
                <a:buClrTx/>
                <a:buSzPct val="90000"/>
                <a:buFont typeface="Arial" pitchFamily="34" charset="0"/>
                <a:buChar char="•"/>
                <a:tabLst/>
                <a:defRPr sz="2000" b="0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1pPr>
              <a:lvl2pPr marL="290513" marR="0" lvl="1" indent="-290513" defTabSz="914362" fontAlgn="auto">
                <a:lnSpc>
                  <a:spcPct val="90000"/>
                </a:lnSpc>
                <a:spcBef>
                  <a:spcPts val="0"/>
                </a:spcBef>
                <a:spcAft>
                  <a:spcPts val="1200"/>
                </a:spcAft>
                <a:buClrTx/>
                <a:buSzPct val="90000"/>
                <a:buFont typeface="Arial" pitchFamily="34" charset="0"/>
                <a:buNone/>
                <a:tabLst/>
                <a:defRPr sz="2000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2pPr>
              <a:lvl3pPr marL="560238" marR="0" indent="0" defTabSz="914362" fontAlgn="auto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3pPr>
              <a:lvl4pPr marL="784334" marR="0" indent="0" defTabSz="914362" fontAlgn="auto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4pPr>
              <a:lvl5pPr marL="1008429" marR="0" indent="0" defTabSz="914362" fontAlgn="auto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spc="0" baseline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5pPr>
              <a:lvl6pPr marL="2514494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6pPr>
              <a:lvl7pPr marL="2971675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7pPr>
              <a:lvl8pPr marL="3428856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8pPr>
              <a:lvl9pPr marL="3886038" indent="-228591" defTabSz="914362">
                <a:spcBef>
                  <a:spcPct val="20000"/>
                </a:spcBef>
                <a:buFont typeface="Arial" pitchFamily="34" charset="0"/>
                <a:buChar char="•"/>
                <a:defRPr sz="1961"/>
              </a:lvl9pPr>
            </a:lstStyle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Charged per hour/second</a:t>
              </a:r>
            </a:p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Varies by instance type</a:t>
              </a:r>
              <a:b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b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b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b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endParaRPr lang="en-US" sz="16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FE82438-EC4C-9D4E-3056-5D3EBCBF31B8}"/>
                </a:ext>
              </a:extLst>
            </p:cNvPr>
            <p:cNvSpPr txBox="1"/>
            <p:nvPr/>
          </p:nvSpPr>
          <p:spPr>
            <a:xfrm>
              <a:off x="5302398" y="2506173"/>
              <a:ext cx="1499163" cy="678059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Storage</a:t>
              </a:r>
            </a:p>
          </p:txBody>
        </p:sp>
        <p:sp>
          <p:nvSpPr>
            <p:cNvPr id="16" name="Content Placeholder 2" descr="Storage charges.">
              <a:extLst>
                <a:ext uri="{FF2B5EF4-FFF2-40B4-BE49-F238E27FC236}">
                  <a16:creationId xmlns:a16="http://schemas.microsoft.com/office/drawing/2014/main" id="{9A031FAC-EA90-9846-3F1D-CA0333EA3C80}"/>
                </a:ext>
              </a:extLst>
            </p:cNvPr>
            <p:cNvSpPr txBox="1">
              <a:spLocks/>
            </p:cNvSpPr>
            <p:nvPr/>
          </p:nvSpPr>
          <p:spPr>
            <a:xfrm>
              <a:off x="4227023" y="3046557"/>
              <a:ext cx="3702753" cy="618230"/>
            </a:xfrm>
            <a:prstGeom prst="rect">
              <a:avLst/>
            </a:prstGeom>
          </p:spPr>
          <p:txBody>
            <a:bodyPr vert="horz" wrap="square" lIns="182880" tIns="146304" rIns="182880" bIns="146304" rtlCol="0">
              <a:spAutoFit/>
            </a:bodyPr>
            <a:lstStyle>
              <a:lvl1pPr marL="0" marR="0" indent="0" algn="l" defTabSz="914362" rtl="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667" b="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1pPr>
              <a:lvl2pPr marL="336143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2pPr>
              <a:lvl3pPr marL="560238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3pPr>
              <a:lvl4pPr marL="784334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4pPr>
              <a:lvl5pPr marL="1008429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5pPr>
              <a:lvl6pPr marL="2514494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75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56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38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90513" indent="-290513">
                <a:buFont typeface="Arial" panose="020B0604020202020204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Charged typically per GB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7D05C67-DC3F-BB85-3BAD-231E2C15C4F1}"/>
                </a:ext>
              </a:extLst>
            </p:cNvPr>
            <p:cNvSpPr txBox="1"/>
            <p:nvPr/>
          </p:nvSpPr>
          <p:spPr>
            <a:xfrm>
              <a:off x="8818627" y="2506173"/>
              <a:ext cx="2327768" cy="678059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Data transfer</a:t>
              </a:r>
            </a:p>
          </p:txBody>
        </p:sp>
        <p:sp>
          <p:nvSpPr>
            <p:cNvPr id="22" name="Content Placeholder 2" descr="Data transfer charges.">
              <a:extLst>
                <a:ext uri="{FF2B5EF4-FFF2-40B4-BE49-F238E27FC236}">
                  <a16:creationId xmlns:a16="http://schemas.microsoft.com/office/drawing/2014/main" id="{4331E970-7216-56EF-2014-431BD9A21D01}"/>
                </a:ext>
              </a:extLst>
            </p:cNvPr>
            <p:cNvSpPr txBox="1">
              <a:spLocks/>
            </p:cNvSpPr>
            <p:nvPr/>
          </p:nvSpPr>
          <p:spPr>
            <a:xfrm>
              <a:off x="8192119" y="3046557"/>
              <a:ext cx="3714202" cy="2612524"/>
            </a:xfrm>
            <a:prstGeom prst="rect">
              <a:avLst/>
            </a:prstGeom>
          </p:spPr>
          <p:txBody>
            <a:bodyPr vert="horz" wrap="square" lIns="182880" tIns="146304" rIns="182880" bIns="146304" rtlCol="0">
              <a:spAutoFit/>
            </a:bodyPr>
            <a:lstStyle>
              <a:lvl1pPr marL="0" marR="0" indent="0" algn="l" defTabSz="914362" rtl="0" eaLnBrk="1" fontAlgn="auto" latinLnBrk="0" hangingPunct="1">
                <a:lnSpc>
                  <a:spcPct val="9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667" b="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1pPr>
              <a:lvl2pPr marL="336143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2pPr>
              <a:lvl3pPr marL="560238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2000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3pPr>
              <a:lvl4pPr marL="784334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4pPr>
              <a:lvl5pPr marL="1008429" marR="0" indent="0" algn="l" defTabSz="914362" rtl="0" eaLnBrk="1" fontAlgn="auto" latinLnBrk="0" hangingPunct="1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Tx/>
                <a:buSzPct val="90000"/>
                <a:buFont typeface="Arial" pitchFamily="34" charset="0"/>
                <a:buNone/>
                <a:tabLst/>
                <a:defRPr sz="1667" kern="1200" spc="0" baseline="0">
                  <a:solidFill>
                    <a:schemeClr val="tx1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defRPr>
              </a:lvl5pPr>
              <a:lvl6pPr marL="2514494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675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8856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038" indent="-228591" algn="l" defTabSz="91436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96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90513" indent="-290513">
                <a:spcBef>
                  <a:spcPts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Outbound is aggregated and charged</a:t>
              </a:r>
            </a:p>
            <a:p>
              <a:pPr marL="290513" indent="-290513">
                <a:spcBef>
                  <a:spcPts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Inbound has no charge (with some exceptions)</a:t>
              </a:r>
            </a:p>
            <a:p>
              <a:pPr marL="290513" indent="-290513">
                <a:spcBef>
                  <a:spcPts val="0"/>
                </a:spcBef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Charged typically per GB</a:t>
              </a:r>
            </a:p>
            <a:p>
              <a:pPr marL="290513" lvl="1" indent="-290513">
                <a:spcBef>
                  <a:spcPts val="0"/>
                </a:spcBef>
                <a:spcAft>
                  <a:spcPts val="1200"/>
                </a:spcAft>
              </a:pPr>
              <a:endParaRPr 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6254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pay for AWS?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 descr="summary of the payment philosophy.">
            <a:extLst>
              <a:ext uri="{FF2B5EF4-FFF2-40B4-BE49-F238E27FC236}">
                <a16:creationId xmlns:a16="http://schemas.microsoft.com/office/drawing/2014/main" id="{14C2DAA3-B016-777B-032A-4B27D31E77F8}"/>
              </a:ext>
            </a:extLst>
          </p:cNvPr>
          <p:cNvGrpSpPr/>
          <p:nvPr/>
        </p:nvGrpSpPr>
        <p:grpSpPr>
          <a:xfrm>
            <a:off x="1260129" y="2022528"/>
            <a:ext cx="10331421" cy="2876949"/>
            <a:chOff x="317277" y="2006965"/>
            <a:chExt cx="11441839" cy="3604426"/>
          </a:xfrm>
        </p:grpSpPr>
        <p:sp>
          <p:nvSpPr>
            <p:cNvPr id="28" name="Rounded Rectangle 14">
              <a:extLst>
                <a:ext uri="{FF2B5EF4-FFF2-40B4-BE49-F238E27FC236}">
                  <a16:creationId xmlns:a16="http://schemas.microsoft.com/office/drawing/2014/main" id="{31110D69-B40C-3E25-F058-C4924A72F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317277" y="2006965"/>
              <a:ext cx="3580781" cy="3601660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Segoe UI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29" name="Picture 2" descr="pricing_pay-as-you-go.">
              <a:extLst>
                <a:ext uri="{FF2B5EF4-FFF2-40B4-BE49-F238E27FC236}">
                  <a16:creationId xmlns:a16="http://schemas.microsoft.com/office/drawing/2014/main" id="{7458FC03-8FC7-93F3-FB47-3FF71B0711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979" y="2585130"/>
              <a:ext cx="2619375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 descr="Pay for what you use.">
              <a:extLst>
                <a:ext uri="{FF2B5EF4-FFF2-40B4-BE49-F238E27FC236}">
                  <a16:creationId xmlns:a16="http://schemas.microsoft.com/office/drawing/2014/main" id="{C2EAC02F-F404-2EAE-F7D0-6EE290F2F2C1}"/>
                </a:ext>
              </a:extLst>
            </p:cNvPr>
            <p:cNvSpPr txBox="1"/>
            <p:nvPr/>
          </p:nvSpPr>
          <p:spPr>
            <a:xfrm>
              <a:off x="704832" y="2212896"/>
              <a:ext cx="2805674" cy="717220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 for what you use</a:t>
              </a:r>
            </a:p>
          </p:txBody>
        </p:sp>
        <p:sp>
          <p:nvSpPr>
            <p:cNvPr id="32" name="Rounded Rectangle 11">
              <a:extLst>
                <a:ext uri="{FF2B5EF4-FFF2-40B4-BE49-F238E27FC236}">
                  <a16:creationId xmlns:a16="http://schemas.microsoft.com/office/drawing/2014/main" id="{CD3513E4-C0FC-8604-1C6E-6A92CD31F2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4247806" y="2009731"/>
              <a:ext cx="3580781" cy="3601660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Segoe UI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33" name="Picture 4" descr="pricing_reserved-instances-change.">
              <a:extLst>
                <a:ext uri="{FF2B5EF4-FFF2-40B4-BE49-F238E27FC236}">
                  <a16:creationId xmlns:a16="http://schemas.microsoft.com/office/drawing/2014/main" id="{DDBD2EB3-759B-AB41-240A-A66BBA9A00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8507" y="2585130"/>
              <a:ext cx="2619375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 descr="Pay less when you reserve.">
              <a:extLst>
                <a:ext uri="{FF2B5EF4-FFF2-40B4-BE49-F238E27FC236}">
                  <a16:creationId xmlns:a16="http://schemas.microsoft.com/office/drawing/2014/main" id="{1E842CCB-0761-AF93-4013-D308665A5EF0}"/>
                </a:ext>
              </a:extLst>
            </p:cNvPr>
            <p:cNvSpPr txBox="1"/>
            <p:nvPr/>
          </p:nvSpPr>
          <p:spPr>
            <a:xfrm>
              <a:off x="4096640" y="2212896"/>
              <a:ext cx="3600993" cy="717220"/>
            </a:xfrm>
            <a:prstGeom prst="rect">
              <a:avLst/>
            </a:prstGeom>
            <a:noFill/>
          </p:spPr>
          <p:txBody>
            <a:bodyPr wrap="squar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 less when you reserve</a:t>
              </a:r>
            </a:p>
          </p:txBody>
        </p:sp>
        <p:sp>
          <p:nvSpPr>
            <p:cNvPr id="35" name="Rounded Rectangle 15">
              <a:extLst>
                <a:ext uri="{FF2B5EF4-FFF2-40B4-BE49-F238E27FC236}">
                  <a16:creationId xmlns:a16="http://schemas.microsoft.com/office/drawing/2014/main" id="{7A778864-A3C0-2702-55FC-CDA4A6D2A3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8178335" y="2009731"/>
              <a:ext cx="3580781" cy="3601660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Segoe UI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36" name="Picture 6" descr="pricing_pay-less-by-using-more.">
              <a:extLst>
                <a:ext uri="{FF2B5EF4-FFF2-40B4-BE49-F238E27FC236}">
                  <a16:creationId xmlns:a16="http://schemas.microsoft.com/office/drawing/2014/main" id="{48D92771-C593-D7B3-0C1F-B02D9385DF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59039" y="2753891"/>
              <a:ext cx="2619375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Box 36" descr="Pay less when you use more and as AWS grows.">
              <a:extLst>
                <a:ext uri="{FF2B5EF4-FFF2-40B4-BE49-F238E27FC236}">
                  <a16:creationId xmlns:a16="http://schemas.microsoft.com/office/drawing/2014/main" id="{F6621C47-C4E5-C197-F6CC-9FC83C2A49A8}"/>
                </a:ext>
              </a:extLst>
            </p:cNvPr>
            <p:cNvSpPr txBox="1"/>
            <p:nvPr/>
          </p:nvSpPr>
          <p:spPr>
            <a:xfrm>
              <a:off x="8178335" y="2212896"/>
              <a:ext cx="3404066" cy="1064262"/>
            </a:xfrm>
            <a:prstGeom prst="rect">
              <a:avLst/>
            </a:prstGeom>
            <a:noFill/>
          </p:spPr>
          <p:txBody>
            <a:bodyPr wrap="squar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Pay less when you use more and as AWS grows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84974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for what you use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8AA5E1-1E24-C4B7-7169-71770FF4E3AA}"/>
              </a:ext>
            </a:extLst>
          </p:cNvPr>
          <p:cNvSpPr txBox="1"/>
          <p:nvPr/>
        </p:nvSpPr>
        <p:spPr>
          <a:xfrm>
            <a:off x="1935333" y="1698766"/>
            <a:ext cx="80238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only for the services that you consume, with no large upfront expenses.</a:t>
            </a:r>
          </a:p>
        </p:txBody>
      </p:sp>
      <p:grpSp>
        <p:nvGrpSpPr>
          <p:cNvPr id="8" name="Group 7" descr="summary of on premises and AWS costs.">
            <a:extLst>
              <a:ext uri="{FF2B5EF4-FFF2-40B4-BE49-F238E27FC236}">
                <a16:creationId xmlns:a16="http://schemas.microsoft.com/office/drawing/2014/main" id="{E74FF05D-5EBC-5EC0-4A85-8ED370E2D24B}"/>
              </a:ext>
            </a:extLst>
          </p:cNvPr>
          <p:cNvGrpSpPr/>
          <p:nvPr/>
        </p:nvGrpSpPr>
        <p:grpSpPr>
          <a:xfrm>
            <a:off x="1674678" y="2405426"/>
            <a:ext cx="9260607" cy="2784397"/>
            <a:chOff x="769033" y="2200921"/>
            <a:chExt cx="10497927" cy="3397697"/>
          </a:xfrm>
        </p:grpSpPr>
        <p:sp>
          <p:nvSpPr>
            <p:cNvPr id="10" name="Rounded Rectangle 14">
              <a:extLst>
                <a:ext uri="{FF2B5EF4-FFF2-40B4-BE49-F238E27FC236}">
                  <a16:creationId xmlns:a16="http://schemas.microsoft.com/office/drawing/2014/main" id="{8E4A64BA-E693-E4E9-4427-CF6E3B11E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6480145" y="2200921"/>
              <a:ext cx="4786815" cy="3397697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1" name="Picture 6" descr="AWS costs.">
              <a:extLst>
                <a:ext uri="{FF2B5EF4-FFF2-40B4-BE49-F238E27FC236}">
                  <a16:creationId xmlns:a16="http://schemas.microsoft.com/office/drawing/2014/main" id="{0678BBD4-B0DC-9206-E8AD-49D6FFFE96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1993" y="2915973"/>
              <a:ext cx="4524375" cy="23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49CC68A0-E1C7-CC4E-5225-420972330B26}"/>
                </a:ext>
              </a:extLst>
            </p:cNvPr>
            <p:cNvSpPr txBox="1"/>
            <p:nvPr/>
          </p:nvSpPr>
          <p:spPr>
            <a:xfrm>
              <a:off x="8349850" y="2409753"/>
              <a:ext cx="1047403" cy="6278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rgbClr val="F98E13"/>
                  </a:solidFill>
                </a:rPr>
                <a:t>AWS</a:t>
              </a:r>
            </a:p>
          </p:txBody>
        </p:sp>
        <p:sp>
          <p:nvSpPr>
            <p:cNvPr id="16" name="Rounded Rectangle 13">
              <a:extLst>
                <a:ext uri="{FF2B5EF4-FFF2-40B4-BE49-F238E27FC236}">
                  <a16:creationId xmlns:a16="http://schemas.microsoft.com/office/drawing/2014/main" id="{9586D3C6-535B-6F55-249C-8AEF7655F4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769033" y="2200921"/>
              <a:ext cx="4786815" cy="3397697"/>
            </a:xfrm>
            <a:prstGeom prst="roundRect">
              <a:avLst>
                <a:gd name="adj" fmla="val 8598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1" name="Picture 4" descr="On-premises costs.">
              <a:extLst>
                <a:ext uri="{FF2B5EF4-FFF2-40B4-BE49-F238E27FC236}">
                  <a16:creationId xmlns:a16="http://schemas.microsoft.com/office/drawing/2014/main" id="{16DA9774-A40E-5786-D3A4-ECBA1404D2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9033" y="2907424"/>
              <a:ext cx="4524375" cy="2381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8DB93E8-2DB0-68B9-8FD7-A779AEFD1E2D}"/>
                </a:ext>
              </a:extLst>
            </p:cNvPr>
            <p:cNvSpPr txBox="1"/>
            <p:nvPr/>
          </p:nvSpPr>
          <p:spPr>
            <a:xfrm>
              <a:off x="2070632" y="2391789"/>
              <a:ext cx="2062103" cy="6278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b="1" dirty="0">
                  <a:solidFill>
                    <a:srgbClr val="DB4949"/>
                  </a:solidFill>
                </a:rPr>
                <a:t>On premises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2682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less when you reserve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A63006CE-AC6B-639C-DD0B-96BA288433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840" y="1844728"/>
            <a:ext cx="6204608" cy="4216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Invest in Reserved Instances (RIs):</a:t>
            </a:r>
          </a:p>
          <a:p>
            <a:pPr marL="471488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Save up to 75 percent over equivalent on-demand capacity</a:t>
            </a:r>
          </a:p>
          <a:p>
            <a:pPr marL="471488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 Options:</a:t>
            </a:r>
          </a:p>
          <a:p>
            <a:pPr marL="928688" lvl="2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Upfront Reserved Instance </a:t>
            </a:r>
          </a:p>
          <a:p>
            <a:pPr marL="457200" lvl="2" indent="0">
              <a:buNone/>
            </a:pPr>
            <a:r>
              <a:rPr lang="en-US" sz="18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(AURI)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largest discount</a:t>
            </a:r>
          </a:p>
          <a:p>
            <a:pPr marL="457200" lvl="2" indent="0">
              <a:buNone/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8688" lvl="2" indent="-471488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Upfront Reserved Instance </a:t>
            </a:r>
            <a:r>
              <a:rPr lang="en-US" sz="18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(PURI)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lower discounts</a:t>
            </a:r>
          </a:p>
          <a:p>
            <a:pPr marL="928688" lvl="2" indent="-471488"/>
            <a:endParaRPr lang="en-US" sz="1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28688" lvl="2" indent="-471488">
              <a:lnSpc>
                <a:spcPct val="100000"/>
              </a:lnSpc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Upfront Reserved Instance </a:t>
            </a:r>
          </a:p>
          <a:p>
            <a:pPr marL="457200" lvl="2" indent="0">
              <a:lnSpc>
                <a:spcPct val="100000"/>
              </a:lnSpc>
              <a:buNone/>
            </a:pPr>
            <a:r>
              <a:rPr lang="en-US" sz="18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(NURI) 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smaller discount</a:t>
            </a:r>
            <a:endParaRPr lang="en-US" sz="1800" b="1" dirty="0"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26A6A61-4773-D4B6-74DC-67253B119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926954" y="2061394"/>
            <a:ext cx="4698559" cy="2730870"/>
            <a:chOff x="2049403" y="2636108"/>
            <a:chExt cx="7224671" cy="3138291"/>
          </a:xfrm>
        </p:grpSpPr>
        <p:sp>
          <p:nvSpPr>
            <p:cNvPr id="23" name="Rounded Rectangle 25">
              <a:extLst>
                <a:ext uri="{FF2B5EF4-FFF2-40B4-BE49-F238E27FC236}">
                  <a16:creationId xmlns:a16="http://schemas.microsoft.com/office/drawing/2014/main" id="{171D1F6F-021B-22F3-14F6-D34DAD924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2049403" y="2636108"/>
              <a:ext cx="7224671" cy="3138291"/>
            </a:xfrm>
            <a:prstGeom prst="roundRect">
              <a:avLst>
                <a:gd name="adj" fmla="val 10132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4" name="Picture 8" descr="On Demand costs.">
              <a:extLst>
                <a:ext uri="{FF2B5EF4-FFF2-40B4-BE49-F238E27FC236}">
                  <a16:creationId xmlns:a16="http://schemas.microsoft.com/office/drawing/2014/main" id="{23D0C57F-8F79-92A6-A0AF-C9BEFE2DB3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7806" y="2759221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0DCE294-41CA-28D8-165A-81AB8CC8CBE4}"/>
                </a:ext>
              </a:extLst>
            </p:cNvPr>
            <p:cNvSpPr txBox="1"/>
            <p:nvPr/>
          </p:nvSpPr>
          <p:spPr>
            <a:xfrm>
              <a:off x="4183285" y="4819156"/>
              <a:ext cx="1278234" cy="7940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On</a:t>
              </a:r>
              <a:br>
                <a:rPr lang="en-US" sz="1800" b="1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1800" b="1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Demand</a:t>
              </a:r>
            </a:p>
          </p:txBody>
        </p:sp>
        <p:pic>
          <p:nvPicPr>
            <p:cNvPr id="28" name="Picture 27" descr="No upfront payments.">
              <a:extLst>
                <a:ext uri="{FF2B5EF4-FFF2-40B4-BE49-F238E27FC236}">
                  <a16:creationId xmlns:a16="http://schemas.microsoft.com/office/drawing/2014/main" id="{4B6C84E3-F74D-ED5C-4189-5B80B0547B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6593" y="2738340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928E0D8-04BA-45A8-4B71-9BFAB647B072}"/>
                </a:ext>
              </a:extLst>
            </p:cNvPr>
            <p:cNvSpPr txBox="1"/>
            <p:nvPr/>
          </p:nvSpPr>
          <p:spPr>
            <a:xfrm>
              <a:off x="5677217" y="4819156"/>
              <a:ext cx="927177" cy="544765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solidFill>
                    <a:srgbClr val="DB4949"/>
                  </a:solidFill>
                </a:rPr>
                <a:t>NURI</a:t>
              </a:r>
            </a:p>
          </p:txBody>
        </p:sp>
        <p:pic>
          <p:nvPicPr>
            <p:cNvPr id="30" name="Picture 12" descr="Partial upfront reserved instance.">
              <a:extLst>
                <a:ext uri="{FF2B5EF4-FFF2-40B4-BE49-F238E27FC236}">
                  <a16:creationId xmlns:a16="http://schemas.microsoft.com/office/drawing/2014/main" id="{A7656D0F-FAB3-CFC2-1485-A41731D5E5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9325" y="2738340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A6DBAB31-A638-1E36-084E-9D7EA5FBB4F5}"/>
                </a:ext>
              </a:extLst>
            </p:cNvPr>
            <p:cNvSpPr txBox="1"/>
            <p:nvPr/>
          </p:nvSpPr>
          <p:spPr>
            <a:xfrm>
              <a:off x="6851993" y="4819156"/>
              <a:ext cx="927177" cy="544765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solidFill>
                    <a:srgbClr val="F98E13"/>
                  </a:solidFill>
                </a:rPr>
                <a:t>PURI</a:t>
              </a:r>
            </a:p>
          </p:txBody>
        </p:sp>
        <p:pic>
          <p:nvPicPr>
            <p:cNvPr id="33" name="Picture 14" descr="All upfront reserved instance.">
              <a:extLst>
                <a:ext uri="{FF2B5EF4-FFF2-40B4-BE49-F238E27FC236}">
                  <a16:creationId xmlns:a16="http://schemas.microsoft.com/office/drawing/2014/main" id="{46F02489-402A-3F02-CAE6-E15E865086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2057" y="2738339"/>
              <a:ext cx="71437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01CD726-0825-F79D-A674-80968647BB29}"/>
                </a:ext>
              </a:extLst>
            </p:cNvPr>
            <p:cNvSpPr txBox="1"/>
            <p:nvPr/>
          </p:nvSpPr>
          <p:spPr>
            <a:xfrm>
              <a:off x="8045655" y="4819156"/>
              <a:ext cx="927177" cy="544765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1800" b="1" dirty="0">
                  <a:solidFill>
                    <a:srgbClr val="577AFB"/>
                  </a:solidFill>
                </a:rPr>
                <a:t>AURI</a:t>
              </a:r>
            </a:p>
          </p:txBody>
        </p:sp>
        <p:pic>
          <p:nvPicPr>
            <p:cNvPr id="35" name="Graphic 135" descr="EC2 instance.">
              <a:extLst>
                <a:ext uri="{FF2B5EF4-FFF2-40B4-BE49-F238E27FC236}">
                  <a16:creationId xmlns:a16="http://schemas.microsoft.com/office/drawing/2014/main" id="{48ACB7BE-3007-9157-7407-1C0B103E95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360735" y="3155099"/>
              <a:ext cx="1632947" cy="1632947"/>
            </a:xfrm>
            <a:prstGeom prst="rect">
              <a:avLst/>
            </a:prstGeom>
          </p:spPr>
        </p:pic>
        <p:sp>
          <p:nvSpPr>
            <p:cNvPr id="36" name="TextBox 35" descr="EC2 instance.">
              <a:extLst>
                <a:ext uri="{FF2B5EF4-FFF2-40B4-BE49-F238E27FC236}">
                  <a16:creationId xmlns:a16="http://schemas.microsoft.com/office/drawing/2014/main" id="{648A5B81-55E9-6F78-55C0-22544B13DA34}"/>
                </a:ext>
              </a:extLst>
            </p:cNvPr>
            <p:cNvSpPr txBox="1"/>
            <p:nvPr/>
          </p:nvSpPr>
          <p:spPr>
            <a:xfrm>
              <a:off x="2420554" y="3648406"/>
              <a:ext cx="1513305" cy="672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EC2</a:t>
              </a:r>
            </a:p>
            <a:p>
              <a:pPr algn="ctr"/>
              <a:r>
                <a:rPr lang="en-US" sz="1600" dirty="0"/>
                <a:t>instance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50008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less by using more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A63006CE-AC6B-639C-DD0B-96BA288433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840" y="1844728"/>
            <a:ext cx="6204608" cy="3022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Realize volume-based discounts:</a:t>
            </a:r>
          </a:p>
          <a:p>
            <a:pPr marL="519113" indent="-519113"/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Savings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 usage increases.</a:t>
            </a:r>
          </a:p>
          <a:p>
            <a:pPr marL="519113" indent="-519113"/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Tiered pricing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services like Amazon Simple Storage Service (Amazon S3), Amazon Elastic Block Store (Amazon EBS), or Amazon Elastic File System (Amazon EFS)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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" pitchFamily="2" charset="2"/>
              </a:rPr>
              <a:t>the more you use, the less you pay per GB.</a:t>
            </a:r>
            <a:endParaRPr lang="en-US" sz="2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9113" indent="-519113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storage services deliver </a:t>
            </a:r>
            <a:r>
              <a:rPr lang="en-US" sz="20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storage costs based on needs.</a:t>
            </a:r>
          </a:p>
          <a:p>
            <a:pPr marL="457200" lvl="1" indent="0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21102CA-2464-31EE-7189-BC812738B5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030836" y="2007200"/>
            <a:ext cx="4915776" cy="3015057"/>
            <a:chOff x="6706864" y="2000051"/>
            <a:chExt cx="4915776" cy="3015057"/>
          </a:xfrm>
        </p:grpSpPr>
        <p:sp>
          <p:nvSpPr>
            <p:cNvPr id="8" name="Rounded Rectangle 15">
              <a:extLst>
                <a:ext uri="{FF2B5EF4-FFF2-40B4-BE49-F238E27FC236}">
                  <a16:creationId xmlns:a16="http://schemas.microsoft.com/office/drawing/2014/main" id="{2D5C099A-ED10-618E-A9DD-1B22523912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6706864" y="2000051"/>
              <a:ext cx="4915775" cy="3015057"/>
            </a:xfrm>
            <a:prstGeom prst="roundRect">
              <a:avLst>
                <a:gd name="adj" fmla="val 10132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10" name="Picture 9" descr="S3 instance.">
              <a:extLst>
                <a:ext uri="{FF2B5EF4-FFF2-40B4-BE49-F238E27FC236}">
                  <a16:creationId xmlns:a16="http://schemas.microsoft.com/office/drawing/2014/main" id="{D5F3BA7C-C5E4-56F2-AB24-0A4306036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706864" y="2000051"/>
              <a:ext cx="1571844" cy="1428949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0C8626E-FE1C-555F-4AA7-EC2B539073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706864" y="3435219"/>
              <a:ext cx="1571844" cy="1428949"/>
            </a:xfrm>
            <a:prstGeom prst="rect">
              <a:avLst/>
            </a:prstGeom>
          </p:spPr>
        </p:pic>
        <p:pic>
          <p:nvPicPr>
            <p:cNvPr id="15" name="Picture 14" descr="S3 instance.">
              <a:extLst>
                <a:ext uri="{FF2B5EF4-FFF2-40B4-BE49-F238E27FC236}">
                  <a16:creationId xmlns:a16="http://schemas.microsoft.com/office/drawing/2014/main" id="{327C6577-5069-9209-108F-2CA76E46D8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378830" y="2000051"/>
              <a:ext cx="1571844" cy="142894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C012F92-631E-A52F-7C9F-E23477131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378830" y="3435219"/>
              <a:ext cx="1571844" cy="1428949"/>
            </a:xfrm>
            <a:prstGeom prst="rect">
              <a:avLst/>
            </a:prstGeom>
          </p:spPr>
        </p:pic>
        <p:pic>
          <p:nvPicPr>
            <p:cNvPr id="21" name="Picture 20" descr="S3 instance.">
              <a:extLst>
                <a:ext uri="{FF2B5EF4-FFF2-40B4-BE49-F238E27FC236}">
                  <a16:creationId xmlns:a16="http://schemas.microsoft.com/office/drawing/2014/main" id="{8EAF2E08-BF3D-99E6-FEDB-68002F4523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050796" y="2000051"/>
              <a:ext cx="1571844" cy="1428949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8CB3856D-24C5-ECB8-ADC5-D90F1452D5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050796" y="3435218"/>
              <a:ext cx="1571844" cy="1428949"/>
            </a:xfrm>
            <a:prstGeom prst="rect">
              <a:avLst/>
            </a:prstGeom>
          </p:spPr>
        </p:pic>
      </p:grpSp>
      <p:sp>
        <p:nvSpPr>
          <p:cNvPr id="38" name="TextBox 37">
            <a:extLst>
              <a:ext uri="{FF2B5EF4-FFF2-40B4-BE49-F238E27FC236}">
                <a16:creationId xmlns:a16="http://schemas.microsoft.com/office/drawing/2014/main" id="{07192275-E179-067A-1800-315FD9F68073}"/>
              </a:ext>
            </a:extLst>
          </p:cNvPr>
          <p:cNvSpPr txBox="1"/>
          <p:nvPr/>
        </p:nvSpPr>
        <p:spPr>
          <a:xfrm>
            <a:off x="971722" y="5002461"/>
            <a:ext cx="5936420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 b="1" dirty="0">
                <a:solidFill>
                  <a:srgbClr val="00B0F0"/>
                </a:solidFill>
              </a:rPr>
              <a:t>the AWS storage services portfolio </a:t>
            </a:r>
            <a:r>
              <a:rPr lang="en-US" sz="1300" dirty="0"/>
              <a:t>offers options to help you lower pricing based on </a:t>
            </a:r>
          </a:p>
          <a:p>
            <a:r>
              <a:rPr lang="en-US" sz="1300" dirty="0"/>
              <a:t>how frequently you access </a:t>
            </a:r>
            <a:r>
              <a:rPr lang="en-US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en-US" sz="1300" dirty="0"/>
              <a:t> and the performance that you need to retrieve it</a:t>
            </a:r>
          </a:p>
        </p:txBody>
      </p:sp>
    </p:spTree>
    <p:extLst>
      <p:ext uri="{BB962C8B-B14F-4D97-AF65-F5344CB8AC3E}">
        <p14:creationId xmlns:p14="http://schemas.microsoft.com/office/powerpoint/2010/main" val="12673166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Free Tier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3AF20A-BD57-FB08-6F04-450A361703DB}"/>
              </a:ext>
            </a:extLst>
          </p:cNvPr>
          <p:cNvSpPr txBox="1"/>
          <p:nvPr/>
        </p:nvSpPr>
        <p:spPr>
          <a:xfrm>
            <a:off x="537409" y="1621671"/>
            <a:ext cx="11117182" cy="960263"/>
          </a:xfrm>
          <a:prstGeom prst="rect">
            <a:avLst/>
          </a:prstGeom>
          <a:noFill/>
        </p:spPr>
        <p:txBody>
          <a:bodyPr wrap="square" lIns="182880" tIns="146304" rIns="182880" bIns="146304" rtlCol="0">
            <a:spAutoFit/>
          </a:bodyPr>
          <a:lstStyle/>
          <a:p>
            <a:pPr algn="ctr">
              <a:lnSpc>
                <a:spcPct val="90000"/>
              </a:lnSpc>
              <a:spcAft>
                <a:spcPts val="18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gain free hands-on experience with the AWS platform, products, and services. Free for 1 year for new customers.</a:t>
            </a:r>
            <a:endParaRPr lang="en-US" sz="2400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7" name="Group 26" descr="steps for signing up for AWS free tier.">
            <a:extLst>
              <a:ext uri="{FF2B5EF4-FFF2-40B4-BE49-F238E27FC236}">
                <a16:creationId xmlns:a16="http://schemas.microsoft.com/office/drawing/2014/main" id="{24B88963-09B8-C445-1FE4-A66A48E2B8E3}"/>
              </a:ext>
            </a:extLst>
          </p:cNvPr>
          <p:cNvGrpSpPr/>
          <p:nvPr/>
        </p:nvGrpSpPr>
        <p:grpSpPr>
          <a:xfrm>
            <a:off x="1864660" y="2837750"/>
            <a:ext cx="9640448" cy="2719482"/>
            <a:chOff x="492476" y="2715306"/>
            <a:chExt cx="11065809" cy="3363775"/>
          </a:xfrm>
        </p:grpSpPr>
        <p:sp>
          <p:nvSpPr>
            <p:cNvPr id="28" name="Rounded Rectangle 14">
              <a:extLst>
                <a:ext uri="{FF2B5EF4-FFF2-40B4-BE49-F238E27FC236}">
                  <a16:creationId xmlns:a16="http://schemas.microsoft.com/office/drawing/2014/main" id="{7A2BF993-60A7-3E4A-1EEB-14B431B6F8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492476" y="2715307"/>
              <a:ext cx="3431072" cy="3138291"/>
            </a:xfrm>
            <a:prstGeom prst="roundRect">
              <a:avLst>
                <a:gd name="adj" fmla="val 12086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29" name="Picture 2" descr="1. Sign up for an AWS account.">
              <a:extLst>
                <a:ext uri="{FF2B5EF4-FFF2-40B4-BE49-F238E27FC236}">
                  <a16:creationId xmlns:a16="http://schemas.microsoft.com/office/drawing/2014/main" id="{B13A239B-919E-B23E-4FFB-80D7D80C805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040" b="12470"/>
            <a:stretch/>
          </p:blipFill>
          <p:spPr bwMode="auto">
            <a:xfrm>
              <a:off x="1284790" y="2715306"/>
              <a:ext cx="2425574" cy="2176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6330C6B-74C8-5ABF-0925-DEAB91017327}"/>
                </a:ext>
              </a:extLst>
            </p:cNvPr>
            <p:cNvSpPr txBox="1"/>
            <p:nvPr/>
          </p:nvSpPr>
          <p:spPr>
            <a:xfrm>
              <a:off x="1032565" y="4891315"/>
              <a:ext cx="2471797" cy="1187766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Sign up for an </a:t>
              </a:r>
              <a:b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AWS account</a:t>
              </a:r>
            </a:p>
          </p:txBody>
        </p:sp>
        <p:sp>
          <p:nvSpPr>
            <p:cNvPr id="32" name="Rounded Rectangle 13">
              <a:extLst>
                <a:ext uri="{FF2B5EF4-FFF2-40B4-BE49-F238E27FC236}">
                  <a16:creationId xmlns:a16="http://schemas.microsoft.com/office/drawing/2014/main" id="{0E5A1525-3B32-F8CF-E4F1-39077F2E9F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4335624" y="2715307"/>
              <a:ext cx="3431072" cy="3138291"/>
            </a:xfrm>
            <a:prstGeom prst="roundRect">
              <a:avLst>
                <a:gd name="adj" fmla="val 12086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3" name="Picture 4" descr="2. Learn with 10 minute tutorials.">
              <a:extLst>
                <a:ext uri="{FF2B5EF4-FFF2-40B4-BE49-F238E27FC236}">
                  <a16:creationId xmlns:a16="http://schemas.microsoft.com/office/drawing/2014/main" id="{08FD1B8F-9A0A-580F-58CC-D5B4C916455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9102" b="10375"/>
            <a:stretch/>
          </p:blipFill>
          <p:spPr bwMode="auto">
            <a:xfrm>
              <a:off x="5094237" y="2715307"/>
              <a:ext cx="2458104" cy="22195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EB4C7F3-46A1-CEEF-8929-63D1C5922616}"/>
                </a:ext>
              </a:extLst>
            </p:cNvPr>
            <p:cNvSpPr txBox="1"/>
            <p:nvPr/>
          </p:nvSpPr>
          <p:spPr>
            <a:xfrm>
              <a:off x="4627136" y="4891315"/>
              <a:ext cx="2724025" cy="1187766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Learn with 10-</a:t>
              </a:r>
              <a:b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minute tutorials</a:t>
              </a:r>
            </a:p>
          </p:txBody>
        </p:sp>
        <p:sp>
          <p:nvSpPr>
            <p:cNvPr id="35" name="Rounded Rectangle 12">
              <a:extLst>
                <a:ext uri="{FF2B5EF4-FFF2-40B4-BE49-F238E27FC236}">
                  <a16:creationId xmlns:a16="http://schemas.microsoft.com/office/drawing/2014/main" id="{A215843A-A96C-411F-A038-62E971A8B2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 bwMode="auto">
            <a:xfrm>
              <a:off x="8127213" y="2715307"/>
              <a:ext cx="3431072" cy="3138291"/>
            </a:xfrm>
            <a:prstGeom prst="roundRect">
              <a:avLst>
                <a:gd name="adj" fmla="val 12086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pic>
          <p:nvPicPr>
            <p:cNvPr id="36" name="Picture 6" descr="3. Learn with 10 minute tutorials.">
              <a:extLst>
                <a:ext uri="{FF2B5EF4-FFF2-40B4-BE49-F238E27FC236}">
                  <a16:creationId xmlns:a16="http://schemas.microsoft.com/office/drawing/2014/main" id="{DB351A8C-F7A2-0454-5997-2C2AB15D18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21836" b="11548"/>
            <a:stretch/>
          </p:blipFill>
          <p:spPr bwMode="auto">
            <a:xfrm>
              <a:off x="8848247" y="2715306"/>
              <a:ext cx="2710037" cy="21905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B09D34E-FD42-FD5F-AA9F-614C0FC2B87B}"/>
                </a:ext>
              </a:extLst>
            </p:cNvPr>
            <p:cNvSpPr txBox="1"/>
            <p:nvPr/>
          </p:nvSpPr>
          <p:spPr>
            <a:xfrm>
              <a:off x="8672466" y="4891315"/>
              <a:ext cx="2340567" cy="1187766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1800"/>
                </a:spcAft>
              </a:pP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Start building</a:t>
              </a:r>
              <a:b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</a:br>
              <a:r>
                <a:rPr lang="en-US" sz="24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with AWS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427461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126614" y="425530"/>
            <a:ext cx="34163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Services with no charge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Group 2" descr="services with no charge.">
            <a:extLst>
              <a:ext uri="{FF2B5EF4-FFF2-40B4-BE49-F238E27FC236}">
                <a16:creationId xmlns:a16="http://schemas.microsoft.com/office/drawing/2014/main" id="{6968A4AB-3DC0-73C6-DDCA-47A2F02A050D}"/>
              </a:ext>
            </a:extLst>
          </p:cNvPr>
          <p:cNvGrpSpPr/>
          <p:nvPr/>
        </p:nvGrpSpPr>
        <p:grpSpPr>
          <a:xfrm>
            <a:off x="5257174" y="1745723"/>
            <a:ext cx="6934826" cy="3828092"/>
            <a:chOff x="3362037" y="1391786"/>
            <a:chExt cx="5546732" cy="4828039"/>
          </a:xfrm>
        </p:grpSpPr>
        <p:sp>
          <p:nvSpPr>
            <p:cNvPr id="5" name="Rounded Rectangle 9" descr="Services with no charge.">
              <a:extLst>
                <a:ext uri="{FF2B5EF4-FFF2-40B4-BE49-F238E27FC236}">
                  <a16:creationId xmlns:a16="http://schemas.microsoft.com/office/drawing/2014/main" id="{2E830FA1-37D2-A393-0E93-304136226485}"/>
                </a:ext>
              </a:extLst>
            </p:cNvPr>
            <p:cNvSpPr/>
            <p:nvPr/>
          </p:nvSpPr>
          <p:spPr bwMode="auto">
            <a:xfrm>
              <a:off x="3362037" y="1391786"/>
              <a:ext cx="5183830" cy="4768239"/>
            </a:xfrm>
            <a:prstGeom prst="roundRect">
              <a:avLst>
                <a:gd name="adj" fmla="val 10132"/>
              </a:avLst>
            </a:prstGeom>
            <a:solidFill>
              <a:schemeClr val="bg1"/>
            </a:solidFill>
            <a:ln w="38100">
              <a:solidFill>
                <a:schemeClr val="tx1"/>
              </a:solidFill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6" name="Content Placeholder 2">
              <a:extLst>
                <a:ext uri="{FF2B5EF4-FFF2-40B4-BE49-F238E27FC236}">
                  <a16:creationId xmlns:a16="http://schemas.microsoft.com/office/drawing/2014/main" id="{CBC43640-EF3F-9FAB-311D-0B6279CFFCA2}"/>
                </a:ext>
              </a:extLst>
            </p:cNvPr>
            <p:cNvSpPr txBox="1">
              <a:spLocks/>
            </p:cNvSpPr>
            <p:nvPr/>
          </p:nvSpPr>
          <p:spPr>
            <a:xfrm>
              <a:off x="4457193" y="1492250"/>
              <a:ext cx="4451576" cy="4727575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0" i="0" kern="1200">
                  <a:solidFill>
                    <a:schemeClr val="tx1"/>
                  </a:solidFill>
                  <a:latin typeface="Amazon Ember Light" panose="020B0403020204020204" pitchFamily="34" charset="0"/>
                  <a:ea typeface="Amazon Ember Light" panose="020B0403020204020204" pitchFamily="34" charset="0"/>
                  <a:cs typeface="Amazon Ember Light" panose="020B0403020204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Amazon VPC</a:t>
              </a:r>
            </a:p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Elastic Beanstalk**</a:t>
              </a:r>
            </a:p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Auto Scaling**</a:t>
              </a:r>
            </a:p>
            <a:p>
              <a:pPr marL="0" indent="0">
                <a:lnSpc>
                  <a:spcPct val="200000"/>
                </a:lnSpc>
                <a:buFont typeface="Arial" panose="020B0604020202020204" pitchFamily="34" charset="0"/>
                <a:buNone/>
              </a:pPr>
              <a:r>
                <a:rPr lang="en-US" sz="2000" dirty="0"/>
                <a:t>AWS CloudFormation**</a:t>
              </a:r>
            </a:p>
            <a:p>
              <a:pPr marL="0" indent="0">
                <a:lnSpc>
                  <a:spcPct val="85000"/>
                </a:lnSpc>
                <a:buFont typeface="Arial" panose="020B0604020202020204" pitchFamily="34" charset="0"/>
                <a:buNone/>
              </a:pPr>
              <a:br>
                <a:rPr lang="en-US" sz="2000" dirty="0"/>
              </a:br>
              <a:r>
                <a:rPr lang="en-US" sz="2000" dirty="0"/>
                <a:t>AWS Identity and Access Management (IAM)</a:t>
              </a:r>
            </a:p>
          </p:txBody>
        </p:sp>
        <p:pic>
          <p:nvPicPr>
            <p:cNvPr id="8" name="Graphic 52" descr="Amazon VPC icon.">
              <a:extLst>
                <a:ext uri="{FF2B5EF4-FFF2-40B4-BE49-F238E27FC236}">
                  <a16:creationId xmlns:a16="http://schemas.microsoft.com/office/drawing/2014/main" id="{D6E8BB45-3632-6738-5D01-DE9FC0D843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684588" y="1645126"/>
              <a:ext cx="711200" cy="711200"/>
            </a:xfrm>
            <a:prstGeom prst="rect">
              <a:avLst/>
            </a:prstGeom>
          </p:spPr>
        </p:pic>
        <p:pic>
          <p:nvPicPr>
            <p:cNvPr id="10" name="Graphic 10" descr="Elastic Beanstalk icon.">
              <a:extLst>
                <a:ext uri="{FF2B5EF4-FFF2-40B4-BE49-F238E27FC236}">
                  <a16:creationId xmlns:a16="http://schemas.microsoft.com/office/drawing/2014/main" id="{F5675A6E-495F-D53F-D7B5-5AE171827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684588" y="2582346"/>
              <a:ext cx="711200" cy="711200"/>
            </a:xfrm>
            <a:prstGeom prst="rect">
              <a:avLst/>
            </a:prstGeom>
          </p:spPr>
        </p:pic>
        <p:pic>
          <p:nvPicPr>
            <p:cNvPr id="11" name="Graphic 123" descr="Auto Scaling icon.">
              <a:extLst>
                <a:ext uri="{FF2B5EF4-FFF2-40B4-BE49-F238E27FC236}">
                  <a16:creationId xmlns:a16="http://schemas.microsoft.com/office/drawing/2014/main" id="{1BE3E081-BC83-36B5-3B8A-BC4AE0925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3799436" y="3529314"/>
              <a:ext cx="469900" cy="469900"/>
            </a:xfrm>
            <a:prstGeom prst="rect">
              <a:avLst/>
            </a:prstGeom>
          </p:spPr>
        </p:pic>
        <p:pic>
          <p:nvPicPr>
            <p:cNvPr id="15" name="Graphic 47" descr="AWS Cloud Formation icon.">
              <a:extLst>
                <a:ext uri="{FF2B5EF4-FFF2-40B4-BE49-F238E27FC236}">
                  <a16:creationId xmlns:a16="http://schemas.microsoft.com/office/drawing/2014/main" id="{D646C447-02E9-FC84-9272-8C7FF9F29D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3684588" y="4298888"/>
              <a:ext cx="711200" cy="711200"/>
            </a:xfrm>
            <a:prstGeom prst="rect">
              <a:avLst/>
            </a:prstGeom>
          </p:spPr>
        </p:pic>
        <p:pic>
          <p:nvPicPr>
            <p:cNvPr id="16" name="Graphic 36">
              <a:extLst>
                <a:ext uri="{FF2B5EF4-FFF2-40B4-BE49-F238E27FC236}">
                  <a16:creationId xmlns:a16="http://schemas.microsoft.com/office/drawing/2014/main" id="{C5F45512-A4D4-F282-9FF0-9AE94B5C8A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678786" y="5236108"/>
              <a:ext cx="711200" cy="711200"/>
            </a:xfrm>
            <a:prstGeom prst="rect">
              <a:avLst/>
            </a:prstGeom>
          </p:spPr>
        </p:pic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F5C4DF9F-F82A-8E65-58CB-1E9A6EDD7C91}"/>
              </a:ext>
            </a:extLst>
          </p:cNvPr>
          <p:cNvSpPr/>
          <p:nvPr/>
        </p:nvSpPr>
        <p:spPr>
          <a:xfrm>
            <a:off x="986194" y="2865390"/>
            <a:ext cx="37953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**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There might be charges associated with other AWS services that are used with these services. </a:t>
            </a:r>
          </a:p>
        </p:txBody>
      </p:sp>
    </p:spTree>
    <p:extLst>
      <p:ext uri="{BB962C8B-B14F-4D97-AF65-F5344CB8AC3E}">
        <p14:creationId xmlns:p14="http://schemas.microsoft.com/office/powerpoint/2010/main" val="5289388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6847189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369560" y="1167284"/>
            <a:ext cx="504251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On-premises versus cloud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476DFCE-EA00-1CBF-F35A-BCEB91334B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539121" y="1658011"/>
            <a:ext cx="9341389" cy="3967135"/>
            <a:chOff x="785365" y="1388437"/>
            <a:chExt cx="10704138" cy="4919878"/>
          </a:xfrm>
        </p:grpSpPr>
        <p:sp>
          <p:nvSpPr>
            <p:cNvPr id="23" name="Rectangle 22" descr="summary of traditional infrastructure.">
              <a:extLst>
                <a:ext uri="{FF2B5EF4-FFF2-40B4-BE49-F238E27FC236}">
                  <a16:creationId xmlns:a16="http://schemas.microsoft.com/office/drawing/2014/main" id="{ADF4B6B7-E092-DB8B-059F-4E59BBC6B2D4}"/>
                </a:ext>
              </a:extLst>
            </p:cNvPr>
            <p:cNvSpPr/>
            <p:nvPr/>
          </p:nvSpPr>
          <p:spPr>
            <a:xfrm>
              <a:off x="785365" y="1750660"/>
              <a:ext cx="4751842" cy="4557655"/>
            </a:xfrm>
            <a:prstGeom prst="rect">
              <a:avLst/>
            </a:prstGeom>
            <a:noFill/>
            <a:ln w="508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mazon Ember" panose="02000000000000000000" pitchFamily="2" charset="0"/>
                <a:ea typeface="Amazon Ember" panose="02000000000000000000" pitchFamily="2" charset="0"/>
              </a:endParaRPr>
            </a:p>
          </p:txBody>
        </p:sp>
        <p:sp>
          <p:nvSpPr>
            <p:cNvPr id="24" name="Rectangle 23" descr="summary of AWS Cloud features.">
              <a:extLst>
                <a:ext uri="{FF2B5EF4-FFF2-40B4-BE49-F238E27FC236}">
                  <a16:creationId xmlns:a16="http://schemas.microsoft.com/office/drawing/2014/main" id="{FB9A7571-3624-DE68-7DE0-12F66EEEB07B}"/>
                </a:ext>
              </a:extLst>
            </p:cNvPr>
            <p:cNvSpPr/>
            <p:nvPr/>
          </p:nvSpPr>
          <p:spPr>
            <a:xfrm>
              <a:off x="6737661" y="1750660"/>
              <a:ext cx="4751842" cy="4557655"/>
            </a:xfrm>
            <a:prstGeom prst="rect">
              <a:avLst/>
            </a:prstGeom>
            <a:noFill/>
            <a:ln w="508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Amazon Ember" panose="02000000000000000000" pitchFamily="2" charset="0"/>
                <a:ea typeface="Amazon Ember" panose="02000000000000000000" pitchFamily="2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3361F84-35DE-BF84-1E1C-E9CCB9720121}"/>
                </a:ext>
              </a:extLst>
            </p:cNvPr>
            <p:cNvSpPr txBox="1"/>
            <p:nvPr/>
          </p:nvSpPr>
          <p:spPr>
            <a:xfrm>
              <a:off x="913715" y="1388437"/>
              <a:ext cx="4495141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Traditional Infrastructure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D5BDD5A-953D-1F1C-A51A-E926C4F5E61D}"/>
                </a:ext>
              </a:extLst>
            </p:cNvPr>
            <p:cNvSpPr txBox="1"/>
            <p:nvPr/>
          </p:nvSpPr>
          <p:spPr>
            <a:xfrm>
              <a:off x="8085095" y="1394304"/>
              <a:ext cx="2056973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rPr>
                <a:t>AWS Cloud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A845DBE-E083-4EB8-2090-5B63F99B1485}"/>
                </a:ext>
              </a:extLst>
            </p:cNvPr>
            <p:cNvSpPr txBox="1"/>
            <p:nvPr/>
          </p:nvSpPr>
          <p:spPr>
            <a:xfrm>
              <a:off x="1481461" y="3419591"/>
              <a:ext cx="12426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Equipment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BF5114B7-D437-8DE4-9F4E-074562CD561B}"/>
                </a:ext>
              </a:extLst>
            </p:cNvPr>
            <p:cNvSpPr txBox="1"/>
            <p:nvPr/>
          </p:nvSpPr>
          <p:spPr>
            <a:xfrm>
              <a:off x="3360275" y="3368792"/>
              <a:ext cx="187710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Resources and administration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A7E84E5-25D9-F6DE-1E36-5CA324F7E62F}"/>
                </a:ext>
              </a:extLst>
            </p:cNvPr>
            <p:cNvSpPr txBox="1"/>
            <p:nvPr/>
          </p:nvSpPr>
          <p:spPr>
            <a:xfrm>
              <a:off x="3951128" y="5522312"/>
              <a:ext cx="649898" cy="4198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Cost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0AF79905-E4D9-05AB-DA53-383B3FE1E1D0}"/>
                </a:ext>
              </a:extLst>
            </p:cNvPr>
            <p:cNvSpPr txBox="1"/>
            <p:nvPr/>
          </p:nvSpPr>
          <p:spPr>
            <a:xfrm>
              <a:off x="1514670" y="5522312"/>
              <a:ext cx="11762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Contracts</a:t>
              </a:r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0634D338-CB91-71CF-CE89-34C26535B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81" t="9240" r="9067" b="9808"/>
            <a:stretch/>
          </p:blipFill>
          <p:spPr>
            <a:xfrm>
              <a:off x="7395464" y="2054803"/>
              <a:ext cx="1136520" cy="113651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51A1B38-38F7-98B4-463A-95AB5C74F1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2774" y="2141527"/>
              <a:ext cx="1260022" cy="1260022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B9440E0-87A5-E22D-4744-7E5EDB79F6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52590" y="4266177"/>
              <a:ext cx="1222269" cy="122226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47FEA81-D1A9-5D44-B33D-366F74206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7" t="9662" r="4294" b="15667"/>
            <a:stretch/>
          </p:blipFill>
          <p:spPr>
            <a:xfrm>
              <a:off x="3548237" y="4292007"/>
              <a:ext cx="1501176" cy="1222269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4AA826A2-7DE4-F6D7-6FB5-FB2768923F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1934" y="2090728"/>
              <a:ext cx="1193783" cy="1153991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4DA513F-3666-6770-2519-8AFC05D21F7C}"/>
                </a:ext>
              </a:extLst>
            </p:cNvPr>
            <p:cNvSpPr txBox="1"/>
            <p:nvPr/>
          </p:nvSpPr>
          <p:spPr>
            <a:xfrm>
              <a:off x="7276948" y="5376704"/>
              <a:ext cx="117403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Scale up and down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1DC8F66-70B3-77E2-DBD4-B33E640C4A84}"/>
                </a:ext>
              </a:extLst>
            </p:cNvPr>
            <p:cNvSpPr txBox="1"/>
            <p:nvPr/>
          </p:nvSpPr>
          <p:spPr>
            <a:xfrm>
              <a:off x="7024318" y="3260774"/>
              <a:ext cx="1878813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No upfront expense—pay for what you use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D33D9072-C06F-9A9B-8CF2-FCD4BCEE3F15}"/>
                </a:ext>
              </a:extLst>
            </p:cNvPr>
            <p:cNvSpPr txBox="1"/>
            <p:nvPr/>
          </p:nvSpPr>
          <p:spPr>
            <a:xfrm>
              <a:off x="9262922" y="3260774"/>
              <a:ext cx="18788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Improve time to market and agility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5CDE72A9-DAAC-AC82-1504-D0DA4B732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776878" y="2269568"/>
              <a:ext cx="850900" cy="812800"/>
            </a:xfrm>
            <a:prstGeom prst="rect">
              <a:avLst/>
            </a:prstGeom>
          </p:spPr>
        </p:pic>
        <p:pic>
          <p:nvPicPr>
            <p:cNvPr id="43" name="Picture 42" descr="summary of traditional infrastructure.">
              <a:extLst>
                <a:ext uri="{FF2B5EF4-FFF2-40B4-BE49-F238E27FC236}">
                  <a16:creationId xmlns:a16="http://schemas.microsoft.com/office/drawing/2014/main" id="{89CDFF76-54BF-2109-119A-45636C9706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44" t="4150" r="16822" b="4624"/>
            <a:stretch/>
          </p:blipFill>
          <p:spPr>
            <a:xfrm>
              <a:off x="1687387" y="4273544"/>
              <a:ext cx="830795" cy="1115638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B9DDDC27-3FBB-790F-EFF0-4B99368A1D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53932" y="4392619"/>
              <a:ext cx="896793" cy="896793"/>
            </a:xfrm>
            <a:prstGeom prst="rect">
              <a:avLst/>
            </a:prstGeom>
          </p:spPr>
        </p:pic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C5B705FC-0CBE-20A5-B0EB-4B02C42B4046}"/>
                </a:ext>
              </a:extLst>
            </p:cNvPr>
            <p:cNvSpPr txBox="1"/>
            <p:nvPr/>
          </p:nvSpPr>
          <p:spPr>
            <a:xfrm>
              <a:off x="9262922" y="5477317"/>
              <a:ext cx="18788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latin typeface="Amazon Ember" panose="02000000000000000000" pitchFamily="2" charset="0"/>
                  <a:ea typeface="Amazon Ember" panose="02000000000000000000" pitchFamily="2" charset="0"/>
                  <a:cs typeface="Amazon Ember" panose="020B0603020204020204" pitchFamily="34" charset="0"/>
                </a:rPr>
                <a:t>Self-service infrastructure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DCC26F8-35E4-A96C-17B2-BB43EB53D68A}"/>
                </a:ext>
              </a:extLst>
            </p:cNvPr>
            <p:cNvSpPr txBox="1"/>
            <p:nvPr/>
          </p:nvSpPr>
          <p:spPr>
            <a:xfrm>
              <a:off x="4955278" y="2771538"/>
              <a:ext cx="2321669" cy="18978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733" dirty="0">
                  <a:solidFill>
                    <a:srgbClr val="414042"/>
                  </a:solidFill>
                  <a:latin typeface="Amazon Ember" panose="02000000000000000000" pitchFamily="2" charset="0"/>
                  <a:ea typeface="Amazon Ember" panose="02000000000000000000" pitchFamily="2" charset="0"/>
                </a:rPr>
                <a:t>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82457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037288" y="1080776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Total Cost of Ownership (TCO)?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3722DBB4-3494-FEBA-2CEE-9B2E0F1A1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707" y="1765503"/>
            <a:ext cx="8357226" cy="4408819"/>
          </a:xfrm>
        </p:spPr>
        <p:txBody>
          <a:bodyPr>
            <a:normAutofit/>
          </a:bodyPr>
          <a:lstStyle/>
          <a:p>
            <a:pPr marL="0" indent="0" defTabSz="609585">
              <a:buNone/>
              <a:defRPr/>
            </a:pP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Total Cost of Ownership (TCO) </a:t>
            </a:r>
            <a:r>
              <a:rPr lang="en-US" sz="2400" dirty="0">
                <a:latin typeface="Times New Roman" panose="02020603050405020304" pitchFamily="18" charset="0"/>
                <a:ea typeface="Amazon Ember" panose="020B0603020204020204" pitchFamily="34" charset="0"/>
                <a:cs typeface="Times New Roman" panose="02020603050405020304" pitchFamily="18" charset="0"/>
              </a:rPr>
              <a:t>is the financial estimate to help identify direct and indirect costs of a system.</a:t>
            </a:r>
          </a:p>
          <a:p>
            <a:pPr marL="0" indent="0" defTabSz="609585"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use TCO?</a:t>
            </a:r>
          </a:p>
          <a:p>
            <a:pPr marL="465138" indent="-465138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compare the costs of running an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entire infrastructure environment or specific workload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on-premises versus on AWS</a:t>
            </a:r>
          </a:p>
          <a:p>
            <a:pPr marL="465138" indent="-465138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budget and </a:t>
            </a:r>
            <a:r>
              <a:rPr lang="en-US" sz="2400" b="1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build the business case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moving to the cloud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29108F7-1E8C-804F-DD72-078FA2E876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84057" y="2286779"/>
            <a:ext cx="2795913" cy="2249077"/>
            <a:chOff x="7582567" y="1856277"/>
            <a:chExt cx="4609433" cy="3034400"/>
          </a:xfrm>
        </p:grpSpPr>
        <p:pic>
          <p:nvPicPr>
            <p:cNvPr id="6" name="Picture 5" descr="cloud.">
              <a:extLst>
                <a:ext uri="{FF2B5EF4-FFF2-40B4-BE49-F238E27FC236}">
                  <a16:creationId xmlns:a16="http://schemas.microsoft.com/office/drawing/2014/main" id="{32DC1C69-A62B-EB8C-689B-8E8D81667D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9" t="17083" r="1" b="17489"/>
            <a:stretch/>
          </p:blipFill>
          <p:spPr>
            <a:xfrm>
              <a:off x="7582567" y="1856277"/>
              <a:ext cx="4609433" cy="3034400"/>
            </a:xfrm>
            <a:prstGeom prst="rect">
              <a:avLst/>
            </a:prstGeom>
          </p:spPr>
        </p:pic>
        <p:pic>
          <p:nvPicPr>
            <p:cNvPr id="8" name="Picture 7" descr="servers.">
              <a:extLst>
                <a:ext uri="{FF2B5EF4-FFF2-40B4-BE49-F238E27FC236}">
                  <a16:creationId xmlns:a16="http://schemas.microsoft.com/office/drawing/2014/main" id="{5E894D92-6705-7039-0CFD-EBF8E589C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11946" y="3001276"/>
              <a:ext cx="1584114" cy="1584114"/>
            </a:xfrm>
            <a:prstGeom prst="rect">
              <a:avLst/>
            </a:prstGeom>
          </p:spPr>
        </p:pic>
        <p:pic>
          <p:nvPicPr>
            <p:cNvPr id="10" name="Picture 9" descr="servers.">
              <a:extLst>
                <a:ext uri="{FF2B5EF4-FFF2-40B4-BE49-F238E27FC236}">
                  <a16:creationId xmlns:a16="http://schemas.microsoft.com/office/drawing/2014/main" id="{C31BB3DD-4D48-A24C-3FA9-D3C455593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59916" y="3001276"/>
              <a:ext cx="1584114" cy="15841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62161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3027074" y="929864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TCO Considerations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5" descr="TCO considerations.">
            <a:extLst>
              <a:ext uri="{FF2B5EF4-FFF2-40B4-BE49-F238E27FC236}">
                <a16:creationId xmlns:a16="http://schemas.microsoft.com/office/drawing/2014/main" id="{95225FE0-22BE-3DA4-D289-DD1C337503F6}"/>
              </a:ext>
            </a:extLst>
          </p:cNvPr>
          <p:cNvGrpSpPr/>
          <p:nvPr/>
        </p:nvGrpSpPr>
        <p:grpSpPr>
          <a:xfrm>
            <a:off x="721075" y="1495073"/>
            <a:ext cx="11142319" cy="4238761"/>
            <a:chOff x="96193" y="1429807"/>
            <a:chExt cx="11907260" cy="4641228"/>
          </a:xfrm>
        </p:grpSpPr>
        <p:grpSp>
          <p:nvGrpSpPr>
            <p:cNvPr id="21" name="Group 20" descr="IT Labor Costs">
              <a:extLst>
                <a:ext uri="{FF2B5EF4-FFF2-40B4-BE49-F238E27FC236}">
                  <a16:creationId xmlns:a16="http://schemas.microsoft.com/office/drawing/2014/main" id="{CEAD60FF-38A0-522B-9BBC-2C51FDC1ACCC}"/>
                </a:ext>
              </a:extLst>
            </p:cNvPr>
            <p:cNvGrpSpPr/>
            <p:nvPr/>
          </p:nvGrpSpPr>
          <p:grpSpPr>
            <a:xfrm>
              <a:off x="100712" y="5060594"/>
              <a:ext cx="11902741" cy="1010441"/>
              <a:chOff x="100712" y="5060594"/>
              <a:chExt cx="11902741" cy="1010441"/>
            </a:xfrm>
          </p:grpSpPr>
          <p:sp>
            <p:nvSpPr>
              <p:cNvPr id="58" name="Rectangle 57" descr="Summary of TCO considerations.">
                <a:extLst>
                  <a:ext uri="{FF2B5EF4-FFF2-40B4-BE49-F238E27FC236}">
                    <a16:creationId xmlns:a16="http://schemas.microsoft.com/office/drawing/2014/main" id="{9D3D107D-93FD-E5B8-6A9B-474C858BD934}"/>
                  </a:ext>
                </a:extLst>
              </p:cNvPr>
              <p:cNvSpPr/>
              <p:nvPr/>
            </p:nvSpPr>
            <p:spPr>
              <a:xfrm>
                <a:off x="470178" y="5060594"/>
                <a:ext cx="2227236" cy="1010441"/>
              </a:xfrm>
              <a:prstGeom prst="rect">
                <a:avLst/>
              </a:prstGeom>
              <a:solidFill>
                <a:srgbClr val="F79646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r" defTabSz="1219170">
                  <a:defRPr/>
                </a:pPr>
                <a:endParaRPr lang="en-US" sz="1867" kern="0" dirty="0">
                  <a:solidFill>
                    <a:prstClr val="white"/>
                  </a:solidFill>
                  <a:latin typeface="Amazon Ember" panose="020B0603020204020204" pitchFamily="34" charset="0"/>
                  <a:ea typeface="Amazon Ember" panose="020B0603020204020204" pitchFamily="34" charset="0"/>
                  <a:cs typeface="Amazon Ember" panose="020B0603020204020204" pitchFamily="34" charset="0"/>
                </a:endParaRPr>
              </a:p>
            </p:txBody>
          </p:sp>
          <p:sp>
            <p:nvSpPr>
              <p:cNvPr id="59" name="Rectangle 58" descr="Summary of TCO considerations.">
                <a:extLst>
                  <a:ext uri="{FF2B5EF4-FFF2-40B4-BE49-F238E27FC236}">
                    <a16:creationId xmlns:a16="http://schemas.microsoft.com/office/drawing/2014/main" id="{8D697D3C-472A-1E8E-ED22-CA6FCFC8C2B5}"/>
                  </a:ext>
                </a:extLst>
              </p:cNvPr>
              <p:cNvSpPr/>
              <p:nvPr/>
            </p:nvSpPr>
            <p:spPr>
              <a:xfrm>
                <a:off x="2795229" y="5062952"/>
                <a:ext cx="9208224" cy="1005725"/>
              </a:xfrm>
              <a:prstGeom prst="rect">
                <a:avLst/>
              </a:prstGeom>
              <a:solidFill>
                <a:srgbClr val="E6E6E7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Server administration costs</a:t>
                </a:r>
              </a:p>
            </p:txBody>
          </p:sp>
          <p:sp>
            <p:nvSpPr>
              <p:cNvPr id="60" name="Oval 59" descr="Summary of TCO considerations.">
                <a:extLst>
                  <a:ext uri="{FF2B5EF4-FFF2-40B4-BE49-F238E27FC236}">
                    <a16:creationId xmlns:a16="http://schemas.microsoft.com/office/drawing/2014/main" id="{577C3D6F-019A-9EC4-5C17-D68C7A4AA49B}"/>
                  </a:ext>
                </a:extLst>
              </p:cNvPr>
              <p:cNvSpPr/>
              <p:nvPr/>
            </p:nvSpPr>
            <p:spPr>
              <a:xfrm>
                <a:off x="100712" y="5259273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4</a:t>
                </a:r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B453E8BD-9615-CCB9-CDFF-AE69A25CF178}"/>
                  </a:ext>
                </a:extLst>
              </p:cNvPr>
              <p:cNvSpPr/>
              <p:nvPr/>
            </p:nvSpPr>
            <p:spPr>
              <a:xfrm>
                <a:off x="722823" y="5375986"/>
                <a:ext cx="1721946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IT Labor Costs</a:t>
                </a:r>
              </a:p>
            </p:txBody>
          </p:sp>
        </p:grpSp>
        <p:grpSp>
          <p:nvGrpSpPr>
            <p:cNvPr id="22" name="Group 21" descr="Server costs.">
              <a:extLst>
                <a:ext uri="{FF2B5EF4-FFF2-40B4-BE49-F238E27FC236}">
                  <a16:creationId xmlns:a16="http://schemas.microsoft.com/office/drawing/2014/main" id="{185F860D-D226-1145-D128-25E53165CD5B}"/>
                </a:ext>
              </a:extLst>
            </p:cNvPr>
            <p:cNvGrpSpPr/>
            <p:nvPr/>
          </p:nvGrpSpPr>
          <p:grpSpPr>
            <a:xfrm>
              <a:off x="96193" y="1429807"/>
              <a:ext cx="11902449" cy="1010065"/>
              <a:chOff x="100712" y="1238575"/>
              <a:chExt cx="11902449" cy="1010065"/>
            </a:xfrm>
          </p:grpSpPr>
          <p:grpSp>
            <p:nvGrpSpPr>
              <p:cNvPr id="48" name="Group 47">
                <a:extLst>
                  <a:ext uri="{FF2B5EF4-FFF2-40B4-BE49-F238E27FC236}">
                    <a16:creationId xmlns:a16="http://schemas.microsoft.com/office/drawing/2014/main" id="{C67F5185-05EA-D0DC-954B-2068B80F6CA1}"/>
                  </a:ext>
                </a:extLst>
              </p:cNvPr>
              <p:cNvGrpSpPr/>
              <p:nvPr/>
            </p:nvGrpSpPr>
            <p:grpSpPr>
              <a:xfrm>
                <a:off x="458801" y="1238575"/>
                <a:ext cx="11544360" cy="1010065"/>
                <a:chOff x="458801" y="1238575"/>
                <a:chExt cx="11544360" cy="1010065"/>
              </a:xfrm>
            </p:grpSpPr>
            <p:sp>
              <p:nvSpPr>
                <p:cNvPr id="51" name="Rectangle 50" descr="Summary of TCO considerations.">
                  <a:extLst>
                    <a:ext uri="{FF2B5EF4-FFF2-40B4-BE49-F238E27FC236}">
                      <a16:creationId xmlns:a16="http://schemas.microsoft.com/office/drawing/2014/main" id="{7FBCB19A-3D20-103A-BF17-DCCD3C181210}"/>
                    </a:ext>
                  </a:extLst>
                </p:cNvPr>
                <p:cNvSpPr/>
                <p:nvPr/>
              </p:nvSpPr>
              <p:spPr>
                <a:xfrm>
                  <a:off x="458801" y="1248222"/>
                  <a:ext cx="2249990" cy="1000417"/>
                </a:xfrm>
                <a:prstGeom prst="rect">
                  <a:avLst/>
                </a:prstGeom>
                <a:solidFill>
                  <a:srgbClr val="F79646">
                    <a:lumMod val="75000"/>
                  </a:srgb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r" defTabSz="1219170">
                    <a:defRPr/>
                  </a:pPr>
                  <a:endPara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52" name="Rectangle 51" descr="Summary of TCO considerations.">
                  <a:extLst>
                    <a:ext uri="{FF2B5EF4-FFF2-40B4-BE49-F238E27FC236}">
                      <a16:creationId xmlns:a16="http://schemas.microsoft.com/office/drawing/2014/main" id="{C074EA8B-B73A-15F2-D3CA-DC25957B19F5}"/>
                    </a:ext>
                  </a:extLst>
                </p:cNvPr>
                <p:cNvSpPr/>
                <p:nvPr/>
              </p:nvSpPr>
              <p:spPr>
                <a:xfrm>
                  <a:off x="2794937" y="1248221"/>
                  <a:ext cx="3062467" cy="1000418"/>
                </a:xfrm>
                <a:prstGeom prst="rect">
                  <a:avLst/>
                </a:prstGeom>
                <a:solidFill>
                  <a:srgbClr val="D0DBCC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Hardware: Server, rack chassis power distribution units (PDUs), top-of-rack (TOR) switches (and maintenance)</a:t>
                  </a:r>
                </a:p>
              </p:txBody>
            </p:sp>
            <p:sp>
              <p:nvSpPr>
                <p:cNvPr id="53" name="Rectangle 52" descr="Summary of TCO considerations.">
                  <a:extLst>
                    <a:ext uri="{FF2B5EF4-FFF2-40B4-BE49-F238E27FC236}">
                      <a16:creationId xmlns:a16="http://schemas.microsoft.com/office/drawing/2014/main" id="{2763E686-35E1-C7DA-6E9E-6E14C9B7381D}"/>
                    </a:ext>
                  </a:extLst>
                </p:cNvPr>
                <p:cNvSpPr/>
                <p:nvPr/>
              </p:nvSpPr>
              <p:spPr>
                <a:xfrm>
                  <a:off x="5935465" y="1238866"/>
                  <a:ext cx="2836817" cy="1009774"/>
                </a:xfrm>
                <a:prstGeom prst="rect">
                  <a:avLst/>
                </a:prstGeom>
                <a:solidFill>
                  <a:srgbClr val="D0DBCC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Software: Operating system (OS), virtualization licenses</a:t>
                  </a: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(and maintenance)</a:t>
                  </a:r>
                </a:p>
              </p:txBody>
            </p:sp>
            <p:sp>
              <p:nvSpPr>
                <p:cNvPr id="54" name="Rectangle 53" descr="Summary of TCO considerations.">
                  <a:extLst>
                    <a:ext uri="{FF2B5EF4-FFF2-40B4-BE49-F238E27FC236}">
                      <a16:creationId xmlns:a16="http://schemas.microsoft.com/office/drawing/2014/main" id="{18DFB37E-E434-1B82-3880-D7E8483CF1D3}"/>
                    </a:ext>
                  </a:extLst>
                </p:cNvPr>
                <p:cNvSpPr/>
                <p:nvPr/>
              </p:nvSpPr>
              <p:spPr>
                <a:xfrm>
                  <a:off x="8864999" y="1238575"/>
                  <a:ext cx="3133958" cy="442825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Facilities cost</a:t>
                  </a:r>
                </a:p>
              </p:txBody>
            </p:sp>
            <p:sp>
              <p:nvSpPr>
                <p:cNvPr id="55" name="Rectangle 54" descr="Summary of TCO considerations.">
                  <a:extLst>
                    <a:ext uri="{FF2B5EF4-FFF2-40B4-BE49-F238E27FC236}">
                      <a16:creationId xmlns:a16="http://schemas.microsoft.com/office/drawing/2014/main" id="{C7FF160D-DB3A-3A19-DA62-EEA6921E72D3}"/>
                    </a:ext>
                  </a:extLst>
                </p:cNvPr>
                <p:cNvSpPr/>
                <p:nvPr/>
              </p:nvSpPr>
              <p:spPr>
                <a:xfrm>
                  <a:off x="8864998" y="1764190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Space</a:t>
                  </a:r>
                </a:p>
              </p:txBody>
            </p:sp>
            <p:sp>
              <p:nvSpPr>
                <p:cNvPr id="56" name="Rectangle 55" descr="Summary of TCO considerations.">
                  <a:extLst>
                    <a:ext uri="{FF2B5EF4-FFF2-40B4-BE49-F238E27FC236}">
                      <a16:creationId xmlns:a16="http://schemas.microsoft.com/office/drawing/2014/main" id="{FFDBFA1A-EBA4-8B33-7AC3-FFA2FAF3214F}"/>
                    </a:ext>
                  </a:extLst>
                </p:cNvPr>
                <p:cNvSpPr/>
                <p:nvPr/>
              </p:nvSpPr>
              <p:spPr>
                <a:xfrm>
                  <a:off x="9929533" y="1764190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Power</a:t>
                  </a:r>
                </a:p>
              </p:txBody>
            </p:sp>
            <p:sp>
              <p:nvSpPr>
                <p:cNvPr id="57" name="Rectangle 56" descr="Summary of TCO considerations.">
                  <a:extLst>
                    <a:ext uri="{FF2B5EF4-FFF2-40B4-BE49-F238E27FC236}">
                      <a16:creationId xmlns:a16="http://schemas.microsoft.com/office/drawing/2014/main" id="{654EFBAB-FCA0-2FF7-AFA2-CD56E62466F6}"/>
                    </a:ext>
                  </a:extLst>
                </p:cNvPr>
                <p:cNvSpPr/>
                <p:nvPr/>
              </p:nvSpPr>
              <p:spPr>
                <a:xfrm>
                  <a:off x="10984285" y="1764190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Cooling</a:t>
                  </a:r>
                </a:p>
              </p:txBody>
            </p:sp>
          </p:grpSp>
          <p:sp>
            <p:nvSpPr>
              <p:cNvPr id="49" name="Rectangle 48" descr="Summary of TCO considerations.">
                <a:extLst>
                  <a:ext uri="{FF2B5EF4-FFF2-40B4-BE49-F238E27FC236}">
                    <a16:creationId xmlns:a16="http://schemas.microsoft.com/office/drawing/2014/main" id="{592C8387-9FA7-23CA-0F8B-C7B9E05D872F}"/>
                  </a:ext>
                </a:extLst>
              </p:cNvPr>
              <p:cNvSpPr/>
              <p:nvPr/>
            </p:nvSpPr>
            <p:spPr>
              <a:xfrm>
                <a:off x="822209" y="1553779"/>
                <a:ext cx="1523174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Server Costs</a:t>
                </a:r>
              </a:p>
            </p:txBody>
          </p:sp>
          <p:sp>
            <p:nvSpPr>
              <p:cNvPr id="50" name="Oval 49" descr="Summary of TCO considerations.">
                <a:extLst>
                  <a:ext uri="{FF2B5EF4-FFF2-40B4-BE49-F238E27FC236}">
                    <a16:creationId xmlns:a16="http://schemas.microsoft.com/office/drawing/2014/main" id="{F6ED8F8F-A1CF-CA25-694E-CDB5413D93D0}"/>
                  </a:ext>
                </a:extLst>
              </p:cNvPr>
              <p:cNvSpPr/>
              <p:nvPr/>
            </p:nvSpPr>
            <p:spPr>
              <a:xfrm>
                <a:off x="100712" y="1437066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1</a:t>
                </a:r>
              </a:p>
            </p:txBody>
          </p:sp>
        </p:grpSp>
        <p:grpSp>
          <p:nvGrpSpPr>
            <p:cNvPr id="23" name="Group 22" descr="Storage costs.">
              <a:extLst>
                <a:ext uri="{FF2B5EF4-FFF2-40B4-BE49-F238E27FC236}">
                  <a16:creationId xmlns:a16="http://schemas.microsoft.com/office/drawing/2014/main" id="{E2604EBF-5CB0-6DC4-5F49-000993793F00}"/>
                </a:ext>
              </a:extLst>
            </p:cNvPr>
            <p:cNvGrpSpPr/>
            <p:nvPr/>
          </p:nvGrpSpPr>
          <p:grpSpPr>
            <a:xfrm>
              <a:off x="100712" y="2640255"/>
              <a:ext cx="11902741" cy="1009133"/>
              <a:chOff x="100712" y="2506573"/>
              <a:chExt cx="11902741" cy="1009133"/>
            </a:xfrm>
          </p:grpSpPr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70C2E279-7E5B-9F55-1359-BBCC3D030E96}"/>
                  </a:ext>
                </a:extLst>
              </p:cNvPr>
              <p:cNvGrpSpPr/>
              <p:nvPr/>
            </p:nvGrpSpPr>
            <p:grpSpPr>
              <a:xfrm>
                <a:off x="463390" y="2506573"/>
                <a:ext cx="11540063" cy="1009133"/>
                <a:chOff x="463390" y="2506573"/>
                <a:chExt cx="11540063" cy="1009133"/>
              </a:xfrm>
            </p:grpSpPr>
            <p:sp>
              <p:nvSpPr>
                <p:cNvPr id="41" name="Rectangle 40" descr="Summary of TCO considerations.">
                  <a:extLst>
                    <a:ext uri="{FF2B5EF4-FFF2-40B4-BE49-F238E27FC236}">
                      <a16:creationId xmlns:a16="http://schemas.microsoft.com/office/drawing/2014/main" id="{B21B1631-B77A-534C-9BD1-0564C8058B64}"/>
                    </a:ext>
                  </a:extLst>
                </p:cNvPr>
                <p:cNvSpPr/>
                <p:nvPr/>
              </p:nvSpPr>
              <p:spPr>
                <a:xfrm>
                  <a:off x="463390" y="2506574"/>
                  <a:ext cx="2240813" cy="1009132"/>
                </a:xfrm>
                <a:prstGeom prst="rect">
                  <a:avLst/>
                </a:prstGeom>
                <a:solidFill>
                  <a:srgbClr val="F79646">
                    <a:lumMod val="75000"/>
                  </a:srgb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r" defTabSz="1219170">
                    <a:defRPr/>
                  </a:pPr>
                  <a:endPara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42" name="Rectangle 41" descr="Summary of TCO considerations.">
                  <a:extLst>
                    <a:ext uri="{FF2B5EF4-FFF2-40B4-BE49-F238E27FC236}">
                      <a16:creationId xmlns:a16="http://schemas.microsoft.com/office/drawing/2014/main" id="{6F8F08B1-2038-DAD9-8E19-5EE4F57193C0}"/>
                    </a:ext>
                  </a:extLst>
                </p:cNvPr>
                <p:cNvSpPr/>
                <p:nvPr/>
              </p:nvSpPr>
              <p:spPr>
                <a:xfrm>
                  <a:off x="2795229" y="2506574"/>
                  <a:ext cx="3062467" cy="1009132"/>
                </a:xfrm>
                <a:prstGeom prst="rect">
                  <a:avLst/>
                </a:prstGeom>
                <a:solidFill>
                  <a:srgbClr val="FEECD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endParaRPr lang="en-US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Hardware: Storage disks, storage area network (SAN) or Fibre Channel (FC) switches</a:t>
                  </a:r>
                </a:p>
                <a:p>
                  <a:pPr algn="ctr" defTabSz="1219170">
                    <a:defRPr/>
                  </a:pPr>
                  <a:endPara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43" name="Rectangle 42" descr="Summary of TCO considerations.">
                  <a:extLst>
                    <a:ext uri="{FF2B5EF4-FFF2-40B4-BE49-F238E27FC236}">
                      <a16:creationId xmlns:a16="http://schemas.microsoft.com/office/drawing/2014/main" id="{47C120AF-2E47-22CE-688C-F45BDE6370A9}"/>
                    </a:ext>
                  </a:extLst>
                </p:cNvPr>
                <p:cNvSpPr/>
                <p:nvPr/>
              </p:nvSpPr>
              <p:spPr>
                <a:xfrm>
                  <a:off x="5935756" y="2506574"/>
                  <a:ext cx="2836817" cy="1009132"/>
                </a:xfrm>
                <a:prstGeom prst="rect">
                  <a:avLst/>
                </a:prstGeom>
                <a:solidFill>
                  <a:srgbClr val="FEECD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endParaRPr lang="en-US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Storage administration costs</a:t>
                  </a:r>
                </a:p>
                <a:p>
                  <a:pPr algn="ctr" defTabSz="1219170">
                    <a:defRPr/>
                  </a:pPr>
                  <a:endPara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44" name="Rectangle 43" descr="Summary of TCO considerations.">
                  <a:extLst>
                    <a:ext uri="{FF2B5EF4-FFF2-40B4-BE49-F238E27FC236}">
                      <a16:creationId xmlns:a16="http://schemas.microsoft.com/office/drawing/2014/main" id="{93F757AA-B136-1F9A-8952-C78FA3514863}"/>
                    </a:ext>
                  </a:extLst>
                </p:cNvPr>
                <p:cNvSpPr/>
                <p:nvPr/>
              </p:nvSpPr>
              <p:spPr>
                <a:xfrm>
                  <a:off x="8865291" y="2506573"/>
                  <a:ext cx="3133958" cy="442825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Facilities cost</a:t>
                  </a:r>
                </a:p>
              </p:txBody>
            </p:sp>
            <p:sp>
              <p:nvSpPr>
                <p:cNvPr id="45" name="Rectangle 44" descr="Summary of TCO considerations.">
                  <a:extLst>
                    <a:ext uri="{FF2B5EF4-FFF2-40B4-BE49-F238E27FC236}">
                      <a16:creationId xmlns:a16="http://schemas.microsoft.com/office/drawing/2014/main" id="{0D618817-8D40-CEB9-359C-BC3052A97600}"/>
                    </a:ext>
                  </a:extLst>
                </p:cNvPr>
                <p:cNvSpPr/>
                <p:nvPr/>
              </p:nvSpPr>
              <p:spPr>
                <a:xfrm>
                  <a:off x="8865290" y="3028296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Space</a:t>
                  </a:r>
                </a:p>
              </p:txBody>
            </p:sp>
            <p:sp>
              <p:nvSpPr>
                <p:cNvPr id="46" name="Rectangle 45" descr="Summary of TCO considerations.">
                  <a:extLst>
                    <a:ext uri="{FF2B5EF4-FFF2-40B4-BE49-F238E27FC236}">
                      <a16:creationId xmlns:a16="http://schemas.microsoft.com/office/drawing/2014/main" id="{ADC8D45A-288D-1E27-6B16-C767AC9F008E}"/>
                    </a:ext>
                  </a:extLst>
                </p:cNvPr>
                <p:cNvSpPr/>
                <p:nvPr/>
              </p:nvSpPr>
              <p:spPr>
                <a:xfrm>
                  <a:off x="9929825" y="3028296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Power</a:t>
                  </a:r>
                </a:p>
              </p:txBody>
            </p:sp>
            <p:sp>
              <p:nvSpPr>
                <p:cNvPr id="47" name="Rectangle 46" descr="Summary of TCO considerations.">
                  <a:extLst>
                    <a:ext uri="{FF2B5EF4-FFF2-40B4-BE49-F238E27FC236}">
                      <a16:creationId xmlns:a16="http://schemas.microsoft.com/office/drawing/2014/main" id="{3480322F-237E-5DD8-F628-D9088490CB18}"/>
                    </a:ext>
                  </a:extLst>
                </p:cNvPr>
                <p:cNvSpPr/>
                <p:nvPr/>
              </p:nvSpPr>
              <p:spPr>
                <a:xfrm>
                  <a:off x="10984577" y="3028296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Cooling</a:t>
                  </a:r>
                </a:p>
              </p:txBody>
            </p:sp>
          </p:grpSp>
          <p:sp>
            <p:nvSpPr>
              <p:cNvPr id="39" name="Rectangle 38" descr="collection of images showing the considerations for total cost of ownership">
                <a:extLst>
                  <a:ext uri="{FF2B5EF4-FFF2-40B4-BE49-F238E27FC236}">
                    <a16:creationId xmlns:a16="http://schemas.microsoft.com/office/drawing/2014/main" id="{29BB685B-F197-720A-308E-E6FD7CAC3C0A}"/>
                  </a:ext>
                </a:extLst>
              </p:cNvPr>
              <p:cNvSpPr/>
              <p:nvPr/>
            </p:nvSpPr>
            <p:spPr>
              <a:xfrm>
                <a:off x="742861" y="2821311"/>
                <a:ext cx="1681871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Storage Costs</a:t>
                </a:r>
              </a:p>
            </p:txBody>
          </p:sp>
          <p:sp>
            <p:nvSpPr>
              <p:cNvPr id="40" name="Oval 39" descr="Summary of TCO considerations.">
                <a:extLst>
                  <a:ext uri="{FF2B5EF4-FFF2-40B4-BE49-F238E27FC236}">
                    <a16:creationId xmlns:a16="http://schemas.microsoft.com/office/drawing/2014/main" id="{505D9DA5-2B46-D8B1-8D33-797A77C61C19}"/>
                  </a:ext>
                </a:extLst>
              </p:cNvPr>
              <p:cNvSpPr/>
              <p:nvPr/>
            </p:nvSpPr>
            <p:spPr>
              <a:xfrm>
                <a:off x="100712" y="2704598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2</a:t>
                </a:r>
              </a:p>
            </p:txBody>
          </p:sp>
        </p:grpSp>
        <p:grpSp>
          <p:nvGrpSpPr>
            <p:cNvPr id="24" name="Group 23" descr="Network costs.">
              <a:extLst>
                <a:ext uri="{FF2B5EF4-FFF2-40B4-BE49-F238E27FC236}">
                  <a16:creationId xmlns:a16="http://schemas.microsoft.com/office/drawing/2014/main" id="{528A233D-FB1F-F05D-8576-F437328FE88D}"/>
                </a:ext>
              </a:extLst>
            </p:cNvPr>
            <p:cNvGrpSpPr/>
            <p:nvPr/>
          </p:nvGrpSpPr>
          <p:grpSpPr>
            <a:xfrm>
              <a:off x="100711" y="3849771"/>
              <a:ext cx="11902135" cy="1010441"/>
              <a:chOff x="100711" y="3785427"/>
              <a:chExt cx="11902135" cy="1010441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FE09A6AF-548F-56E6-7136-7458517E2B5A}"/>
                  </a:ext>
                </a:extLst>
              </p:cNvPr>
              <p:cNvGrpSpPr/>
              <p:nvPr/>
            </p:nvGrpSpPr>
            <p:grpSpPr>
              <a:xfrm>
                <a:off x="470178" y="3785427"/>
                <a:ext cx="11532668" cy="1010441"/>
                <a:chOff x="470178" y="3785427"/>
                <a:chExt cx="11532668" cy="1010441"/>
              </a:xfrm>
            </p:grpSpPr>
            <p:sp>
              <p:nvSpPr>
                <p:cNvPr id="30" name="Rectangle 29" descr="Summary of TCO considerations.">
                  <a:extLst>
                    <a:ext uri="{FF2B5EF4-FFF2-40B4-BE49-F238E27FC236}">
                      <a16:creationId xmlns:a16="http://schemas.microsoft.com/office/drawing/2014/main" id="{825B885C-EF8A-4C7A-FC5D-06F1B57E1029}"/>
                    </a:ext>
                  </a:extLst>
                </p:cNvPr>
                <p:cNvSpPr/>
                <p:nvPr/>
              </p:nvSpPr>
              <p:spPr>
                <a:xfrm>
                  <a:off x="470178" y="3785427"/>
                  <a:ext cx="2227236" cy="1010441"/>
                </a:xfrm>
                <a:prstGeom prst="rect">
                  <a:avLst/>
                </a:prstGeom>
                <a:solidFill>
                  <a:srgbClr val="F79646">
                    <a:lumMod val="75000"/>
                  </a:srgb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r" defTabSz="1219170">
                    <a:defRPr/>
                  </a:pPr>
                  <a:endPara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32" name="Rectangle 31" descr="Summary of TCO considerations.">
                  <a:extLst>
                    <a:ext uri="{FF2B5EF4-FFF2-40B4-BE49-F238E27FC236}">
                      <a16:creationId xmlns:a16="http://schemas.microsoft.com/office/drawing/2014/main" id="{A2634391-14CD-A65C-5349-A055FD3A0467}"/>
                    </a:ext>
                  </a:extLst>
                </p:cNvPr>
                <p:cNvSpPr/>
                <p:nvPr/>
              </p:nvSpPr>
              <p:spPr>
                <a:xfrm>
                  <a:off x="2794622" y="3785427"/>
                  <a:ext cx="3062467" cy="1010441"/>
                </a:xfrm>
                <a:prstGeom prst="rect">
                  <a:avLst/>
                </a:prstGeom>
                <a:solidFill>
                  <a:srgbClr val="CAD2EB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Network hardware: Local area network (LAN) switches, load balancer bandwidth costs</a:t>
                  </a:r>
                </a:p>
              </p:txBody>
            </p:sp>
            <p:sp>
              <p:nvSpPr>
                <p:cNvPr id="33" name="Rectangle 32" descr="Summary of TCO considerations.">
                  <a:extLst>
                    <a:ext uri="{FF2B5EF4-FFF2-40B4-BE49-F238E27FC236}">
                      <a16:creationId xmlns:a16="http://schemas.microsoft.com/office/drawing/2014/main" id="{A817BC5A-00D9-58F6-6BDC-82D30673915B}"/>
                    </a:ext>
                  </a:extLst>
                </p:cNvPr>
                <p:cNvSpPr/>
                <p:nvPr/>
              </p:nvSpPr>
              <p:spPr>
                <a:xfrm>
                  <a:off x="5935150" y="3785427"/>
                  <a:ext cx="2836817" cy="1010441"/>
                </a:xfrm>
                <a:prstGeom prst="rect">
                  <a:avLst/>
                </a:prstGeom>
                <a:solidFill>
                  <a:srgbClr val="CAD2EB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endParaRPr lang="en-US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Network administration costs</a:t>
                  </a:r>
                </a:p>
                <a:p>
                  <a:pPr algn="ctr" defTabSz="1219170">
                    <a:defRPr/>
                  </a:pPr>
                  <a:endParaRPr lang="en-US" sz="1600" kern="0" dirty="0">
                    <a:solidFill>
                      <a:srgbClr val="595A5D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endParaRPr>
                </a:p>
              </p:txBody>
            </p:sp>
            <p:sp>
              <p:nvSpPr>
                <p:cNvPr id="34" name="Rectangle 33" descr="Summary of TCO considerations.">
                  <a:extLst>
                    <a:ext uri="{FF2B5EF4-FFF2-40B4-BE49-F238E27FC236}">
                      <a16:creationId xmlns:a16="http://schemas.microsoft.com/office/drawing/2014/main" id="{2DE1D3CE-1B22-6249-1E33-479BCA112167}"/>
                    </a:ext>
                  </a:extLst>
                </p:cNvPr>
                <p:cNvSpPr/>
                <p:nvPr/>
              </p:nvSpPr>
              <p:spPr>
                <a:xfrm>
                  <a:off x="8864684" y="3785427"/>
                  <a:ext cx="3133958" cy="442825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Facilities cost</a:t>
                  </a:r>
                </a:p>
              </p:txBody>
            </p:sp>
            <p:sp>
              <p:nvSpPr>
                <p:cNvPr id="35" name="Rectangle 34" descr="Summary of TCO considerations.">
                  <a:extLst>
                    <a:ext uri="{FF2B5EF4-FFF2-40B4-BE49-F238E27FC236}">
                      <a16:creationId xmlns:a16="http://schemas.microsoft.com/office/drawing/2014/main" id="{A787DA88-06AA-8584-B704-BEB2F0927E63}"/>
                    </a:ext>
                  </a:extLst>
                </p:cNvPr>
                <p:cNvSpPr/>
                <p:nvPr/>
              </p:nvSpPr>
              <p:spPr>
                <a:xfrm>
                  <a:off x="8864683" y="4294033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Space</a:t>
                  </a:r>
                </a:p>
              </p:txBody>
            </p:sp>
            <p:sp>
              <p:nvSpPr>
                <p:cNvPr id="36" name="Rectangle 35" descr="Summary of TCO considerations.">
                  <a:extLst>
                    <a:ext uri="{FF2B5EF4-FFF2-40B4-BE49-F238E27FC236}">
                      <a16:creationId xmlns:a16="http://schemas.microsoft.com/office/drawing/2014/main" id="{604F6D2D-6BD9-B6C5-BC01-7471521D0715}"/>
                    </a:ext>
                  </a:extLst>
                </p:cNvPr>
                <p:cNvSpPr/>
                <p:nvPr/>
              </p:nvSpPr>
              <p:spPr>
                <a:xfrm>
                  <a:off x="9929218" y="4294033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Power</a:t>
                  </a:r>
                </a:p>
              </p:txBody>
            </p:sp>
            <p:sp>
              <p:nvSpPr>
                <p:cNvPr id="37" name="Rectangle 36" descr="Summary of TCO considerations.">
                  <a:extLst>
                    <a:ext uri="{FF2B5EF4-FFF2-40B4-BE49-F238E27FC236}">
                      <a16:creationId xmlns:a16="http://schemas.microsoft.com/office/drawing/2014/main" id="{EDE30E83-2A1E-F5FF-FE32-63BFBC1ACC83}"/>
                    </a:ext>
                  </a:extLst>
                </p:cNvPr>
                <p:cNvSpPr/>
                <p:nvPr/>
              </p:nvSpPr>
              <p:spPr>
                <a:xfrm>
                  <a:off x="10983970" y="4294033"/>
                  <a:ext cx="1018876" cy="484449"/>
                </a:xfrm>
                <a:prstGeom prst="rect">
                  <a:avLst/>
                </a:prstGeom>
                <a:solidFill>
                  <a:srgbClr val="FFEEA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1219170">
                    <a:defRPr/>
                  </a:pPr>
                  <a:r>
                    <a:rPr lang="en-US" sz="1600" kern="0" dirty="0">
                      <a:solidFill>
                        <a:srgbClr val="595A5D"/>
                      </a:solidFill>
                      <a:latin typeface="Amazon Ember" panose="020B0603020204020204" pitchFamily="34" charset="0"/>
                      <a:ea typeface="Amazon Ember" panose="020B0603020204020204" pitchFamily="34" charset="0"/>
                      <a:cs typeface="Amazon Ember" panose="020B0603020204020204" pitchFamily="34" charset="0"/>
                    </a:rPr>
                    <a:t>Cooling</a:t>
                  </a:r>
                </a:p>
              </p:txBody>
            </p:sp>
          </p:grp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300135FA-12CF-2C18-7334-ACA6E631EB9B}"/>
                  </a:ext>
                </a:extLst>
              </p:cNvPr>
              <p:cNvSpPr/>
              <p:nvPr/>
            </p:nvSpPr>
            <p:spPr>
              <a:xfrm>
                <a:off x="702786" y="4100819"/>
                <a:ext cx="1762021" cy="37965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 defTabSz="1219170">
                  <a:defRPr/>
                </a:pPr>
                <a:r>
                  <a:rPr lang="en-US" sz="1867" kern="0" dirty="0">
                    <a:solidFill>
                      <a:prstClr val="white"/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Network Costs</a:t>
                </a:r>
              </a:p>
            </p:txBody>
          </p:sp>
          <p:sp>
            <p:nvSpPr>
              <p:cNvPr id="29" name="Oval 28" descr="Summary of TCO considerations.">
                <a:extLst>
                  <a:ext uri="{FF2B5EF4-FFF2-40B4-BE49-F238E27FC236}">
                    <a16:creationId xmlns:a16="http://schemas.microsoft.com/office/drawing/2014/main" id="{6535C362-289B-E884-8D2B-B5B1440A6085}"/>
                  </a:ext>
                </a:extLst>
              </p:cNvPr>
              <p:cNvSpPr/>
              <p:nvPr/>
            </p:nvSpPr>
            <p:spPr>
              <a:xfrm>
                <a:off x="100711" y="3984106"/>
                <a:ext cx="609600" cy="613083"/>
              </a:xfrm>
              <a:prstGeom prst="ellipse">
                <a:avLst/>
              </a:prstGeom>
              <a:solidFill>
                <a:sysClr val="window" lastClr="FFFFFF"/>
              </a:solidFill>
              <a:ln w="9525" cap="flat" cmpd="sng" algn="ctr">
                <a:solidFill>
                  <a:srgbClr val="F79646">
                    <a:lumMod val="75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1219170">
                  <a:defRPr/>
                </a:pPr>
                <a:r>
                  <a:rPr lang="en-US" sz="2400" kern="0" dirty="0">
                    <a:solidFill>
                      <a:srgbClr val="F79646">
                        <a:lumMod val="75000"/>
                      </a:srgbClr>
                    </a:solidFill>
                    <a:latin typeface="Amazon Ember" panose="020B0603020204020204" pitchFamily="34" charset="0"/>
                    <a:ea typeface="Amazon Ember" panose="020B0603020204020204" pitchFamily="34" charset="0"/>
                    <a:cs typeface="Amazon Ember" panose="020B0603020204020204" pitchFamily="34" charset="0"/>
                  </a:rPr>
                  <a:t>3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144374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684884" y="631060"/>
            <a:ext cx="2992515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868178" y="425530"/>
            <a:ext cx="39331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0C175648-427C-DFD7-9092-475A80E3D7D5}"/>
              </a:ext>
            </a:extLst>
          </p:cNvPr>
          <p:cNvSpPr txBox="1">
            <a:spLocks/>
          </p:cNvSpPr>
          <p:nvPr/>
        </p:nvSpPr>
        <p:spPr>
          <a:xfrm>
            <a:off x="2975416" y="1090215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AWS Pricing Calculator activity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C3601-024C-C797-AADD-2E76DB2888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2" y="1651621"/>
            <a:ext cx="11287128" cy="4525342"/>
          </a:xfrm>
        </p:spPr>
        <p:txBody>
          <a:bodyPr/>
          <a:lstStyle/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Break up into groups of four or five and use the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AWS Pricing Calculator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specifications provided to develop a cost estimate. </a:t>
            </a:r>
          </a:p>
          <a:p>
            <a:pPr lvl="1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prepared to report your findings back to the class.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5" name="Group 4" descr="Screenshot of AWS Pricing Calculator website and tool.">
            <a:extLst>
              <a:ext uri="{FF2B5EF4-FFF2-40B4-BE49-F238E27FC236}">
                <a16:creationId xmlns:a16="http://schemas.microsoft.com/office/drawing/2014/main" id="{7243D920-F78D-8865-1EA7-DBE4C26AEE35}"/>
              </a:ext>
            </a:extLst>
          </p:cNvPr>
          <p:cNvGrpSpPr/>
          <p:nvPr/>
        </p:nvGrpSpPr>
        <p:grpSpPr>
          <a:xfrm>
            <a:off x="964757" y="2811675"/>
            <a:ext cx="10626793" cy="2776447"/>
            <a:chOff x="449698" y="2576595"/>
            <a:chExt cx="11516375" cy="3405498"/>
          </a:xfrm>
        </p:grpSpPr>
        <p:pic>
          <p:nvPicPr>
            <p:cNvPr id="6" name="Picture 5" descr="screenshot of create estimate button on AWS Pricing Calculator website.">
              <a:extLst>
                <a:ext uri="{FF2B5EF4-FFF2-40B4-BE49-F238E27FC236}">
                  <a16:creationId xmlns:a16="http://schemas.microsoft.com/office/drawing/2014/main" id="{2B93FCF1-7C5B-4411-54AE-CED762EAAD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49698" y="2782726"/>
              <a:ext cx="4881805" cy="2139685"/>
            </a:xfrm>
            <a:prstGeom prst="rect">
              <a:avLst/>
            </a:prstGeom>
          </p:spPr>
        </p:pic>
        <p:pic>
          <p:nvPicPr>
            <p:cNvPr id="8" name="Picture 7" descr="Screenshot of AWS Pricing Calculator tool.">
              <a:extLst>
                <a:ext uri="{FF2B5EF4-FFF2-40B4-BE49-F238E27FC236}">
                  <a16:creationId xmlns:a16="http://schemas.microsoft.com/office/drawing/2014/main" id="{E1AE2AEB-44BF-36A0-C716-6FB501586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420742" y="2576595"/>
              <a:ext cx="5545331" cy="3405498"/>
            </a:xfrm>
            <a:prstGeom prst="rect">
              <a:avLst/>
            </a:prstGeom>
          </p:spPr>
        </p:pic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8A8D3A3-3E05-8D20-B4B0-A2C007ECC0F7}"/>
                </a:ext>
              </a:extLst>
            </p:cNvPr>
            <p:cNvSpPr/>
            <p:nvPr/>
          </p:nvSpPr>
          <p:spPr>
            <a:xfrm>
              <a:off x="496136" y="4092477"/>
              <a:ext cx="1947263" cy="754984"/>
            </a:xfrm>
            <a:prstGeom prst="ellipse">
              <a:avLst/>
            </a:prstGeom>
            <a:noFill/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A34BABE9-68E9-8A73-15E4-FFD83149B9C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443399" y="3429000"/>
              <a:ext cx="3897440" cy="1008090"/>
            </a:xfrm>
            <a:prstGeom prst="straightConnector1">
              <a:avLst/>
            </a:prstGeom>
            <a:ln w="38100">
              <a:solidFill>
                <a:schemeClr val="tx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CC691A6-38FF-EB95-32A3-066B5A97E714}"/>
              </a:ext>
            </a:extLst>
          </p:cNvPr>
          <p:cNvSpPr txBox="1"/>
          <p:nvPr/>
        </p:nvSpPr>
        <p:spPr>
          <a:xfrm>
            <a:off x="1444435" y="4839399"/>
            <a:ext cx="36279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mazon Ember Light" panose="020B0403020204020204" pitchFamily="34" charset="0"/>
                <a:ea typeface="Amazon Ember Light" panose="020B0403020204020204" pitchFamily="34" charset="0"/>
                <a:cs typeface="Amazon Ember Light" panose="020B0403020204020204" pitchFamily="34" charset="0"/>
                <a:hlinkClick r:id="rId5"/>
              </a:rPr>
              <a:t>AWS Pricing calculator website</a:t>
            </a:r>
            <a:endParaRPr lang="en-US" sz="2000" dirty="0">
              <a:latin typeface="Amazon Ember Light" panose="020B0403020204020204" pitchFamily="34" charset="0"/>
              <a:ea typeface="Amazon Ember Light" panose="020B0403020204020204" pitchFamily="34" charset="0"/>
              <a:cs typeface="Amazon Ember Light" panose="020B04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7893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314905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221063" y="396422"/>
            <a:ext cx="3227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285C-1306-1480-2221-1F18E337E2A6}"/>
              </a:ext>
            </a:extLst>
          </p:cNvPr>
          <p:cNvSpPr txBox="1">
            <a:spLocks/>
          </p:cNvSpPr>
          <p:nvPr/>
        </p:nvSpPr>
        <p:spPr>
          <a:xfrm>
            <a:off x="-802636" y="1294317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features and benefits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Group 4" descr="AWS organizations features and benefits.">
            <a:extLst>
              <a:ext uri="{FF2B5EF4-FFF2-40B4-BE49-F238E27FC236}">
                <a16:creationId xmlns:a16="http://schemas.microsoft.com/office/drawing/2014/main" id="{904B5F6D-313B-2118-FE70-0371825AEFD2}"/>
              </a:ext>
            </a:extLst>
          </p:cNvPr>
          <p:cNvGrpSpPr/>
          <p:nvPr/>
        </p:nvGrpSpPr>
        <p:grpSpPr>
          <a:xfrm>
            <a:off x="1662713" y="1476964"/>
            <a:ext cx="10529287" cy="4266701"/>
            <a:chOff x="877300" y="1465969"/>
            <a:chExt cx="11276601" cy="5005593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A9EAC8E4-9266-EC8B-E31E-76FC465AECB9}"/>
                </a:ext>
              </a:extLst>
            </p:cNvPr>
            <p:cNvSpPr/>
            <p:nvPr/>
          </p:nvSpPr>
          <p:spPr>
            <a:xfrm>
              <a:off x="5393703" y="5768587"/>
              <a:ext cx="618485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Consolidated billing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3806D7E-CF62-1948-58F7-3BA3BB8A85D0}"/>
                </a:ext>
              </a:extLst>
            </p:cNvPr>
            <p:cNvSpPr/>
            <p:nvPr/>
          </p:nvSpPr>
          <p:spPr>
            <a:xfrm>
              <a:off x="5393703" y="1768834"/>
              <a:ext cx="5910077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Policy-based account management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0143098E-93EE-4C01-18A1-F7F3B6EE5595}"/>
                </a:ext>
              </a:extLst>
            </p:cNvPr>
            <p:cNvSpPr/>
            <p:nvPr/>
          </p:nvSpPr>
          <p:spPr>
            <a:xfrm>
              <a:off x="5366629" y="2996695"/>
              <a:ext cx="6184850" cy="40011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Group based account management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E267395-A43B-36DF-88BF-C05A4F024AC7}"/>
                </a:ext>
              </a:extLst>
            </p:cNvPr>
            <p:cNvSpPr/>
            <p:nvPr/>
          </p:nvSpPr>
          <p:spPr>
            <a:xfrm>
              <a:off x="5393703" y="4288207"/>
              <a:ext cx="6760198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219075" lvl="1" defTabSz="342900">
                <a:spcBef>
                  <a:spcPts val="0"/>
                </a:spcBef>
                <a:spcAft>
                  <a:spcPts val="600"/>
                </a:spcAft>
                <a:buClr>
                  <a:schemeClr val="accent1"/>
                </a:buClr>
                <a:tabLst>
                  <a:tab pos="8461375" algn="r"/>
                </a:tabLst>
              </a:pPr>
              <a:r>
                <a:rPr lang="en-US" sz="2000" dirty="0">
                  <a:latin typeface="Times New Roman" panose="02020603050405020304" pitchFamily="18" charset="0"/>
                  <a:ea typeface="Amazon Ember Light" charset="0"/>
                  <a:cs typeface="Times New Roman" panose="02020603050405020304" pitchFamily="18" charset="0"/>
                </a:rPr>
                <a:t>Application programming interfaces (APIs) that automate account management</a:t>
              </a:r>
            </a:p>
          </p:txBody>
        </p:sp>
        <p:pic>
          <p:nvPicPr>
            <p:cNvPr id="16" name="Picture 15" descr="policy-based account management.">
              <a:extLst>
                <a:ext uri="{FF2B5EF4-FFF2-40B4-BE49-F238E27FC236}">
                  <a16:creationId xmlns:a16="http://schemas.microsoft.com/office/drawing/2014/main" id="{C3EE77E8-B2EB-9058-77B8-10BF8DCC0C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6173" y="1465969"/>
              <a:ext cx="1175191" cy="1005840"/>
            </a:xfrm>
            <a:prstGeom prst="rect">
              <a:avLst/>
            </a:prstGeom>
          </p:spPr>
        </p:pic>
        <p:pic>
          <p:nvPicPr>
            <p:cNvPr id="21" name="Picture 20" descr="consolidated billing.">
              <a:extLst>
                <a:ext uri="{FF2B5EF4-FFF2-40B4-BE49-F238E27FC236}">
                  <a16:creationId xmlns:a16="http://schemas.microsoft.com/office/drawing/2014/main" id="{2673218D-AC5E-812B-AEAB-9E0E95767E3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9092" y="5465722"/>
              <a:ext cx="1429353" cy="1005840"/>
            </a:xfrm>
            <a:prstGeom prst="rect">
              <a:avLst/>
            </a:prstGeom>
          </p:spPr>
        </p:pic>
        <p:pic>
          <p:nvPicPr>
            <p:cNvPr id="22" name="Picture 21" descr="group-based account management.">
              <a:extLst>
                <a:ext uri="{FF2B5EF4-FFF2-40B4-BE49-F238E27FC236}">
                  <a16:creationId xmlns:a16="http://schemas.microsoft.com/office/drawing/2014/main" id="{7BC174F5-D192-E903-79B2-DB6AC69CAF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9092" y="2693830"/>
              <a:ext cx="1375204" cy="1005840"/>
            </a:xfrm>
            <a:prstGeom prst="rect">
              <a:avLst/>
            </a:prstGeom>
          </p:spPr>
        </p:pic>
        <p:pic>
          <p:nvPicPr>
            <p:cNvPr id="23" name="Picture 22" descr="APIs.">
              <a:extLst>
                <a:ext uri="{FF2B5EF4-FFF2-40B4-BE49-F238E27FC236}">
                  <a16:creationId xmlns:a16="http://schemas.microsoft.com/office/drawing/2014/main" id="{6606A367-54D6-0A22-1DD6-6BA1F8F2C22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01706" y="4139230"/>
              <a:ext cx="1304124" cy="100584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3722FBC-F7CC-FB8F-3490-D7F8BB35C88C}"/>
                </a:ext>
              </a:extLst>
            </p:cNvPr>
            <p:cNvSpPr txBox="1"/>
            <p:nvPr/>
          </p:nvSpPr>
          <p:spPr>
            <a:xfrm>
              <a:off x="877300" y="4489035"/>
              <a:ext cx="2137569" cy="378736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/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AWS</a:t>
              </a:r>
              <a:b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Organizations</a:t>
              </a:r>
            </a:p>
          </p:txBody>
        </p:sp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E75A0200-13C2-CCD5-6CC1-FC5D2C55BF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120439" y="2507360"/>
              <a:ext cx="1712895" cy="17128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529416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221063" y="396422"/>
            <a:ext cx="3227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285C-1306-1480-2221-1F18E337E2A6}"/>
              </a:ext>
            </a:extLst>
          </p:cNvPr>
          <p:cNvSpPr txBox="1">
            <a:spLocks/>
          </p:cNvSpPr>
          <p:nvPr/>
        </p:nvSpPr>
        <p:spPr>
          <a:xfrm>
            <a:off x="-211839" y="1252307"/>
            <a:ext cx="6307839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 terminology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" name="Picture 31" descr="the structure of AWS Organizations.">
            <a:extLst>
              <a:ext uri="{FF2B5EF4-FFF2-40B4-BE49-F238E27FC236}">
                <a16:creationId xmlns:a16="http://schemas.microsoft.com/office/drawing/2014/main" id="{45FEBBC5-AFD7-6878-CC7B-8BC0CB495C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953" y="1778271"/>
            <a:ext cx="6792058" cy="3920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7648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2221063" y="396422"/>
            <a:ext cx="32274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A285C-1306-1480-2221-1F18E337E2A6}"/>
              </a:ext>
            </a:extLst>
          </p:cNvPr>
          <p:cNvSpPr txBox="1">
            <a:spLocks/>
          </p:cNvSpPr>
          <p:nvPr/>
        </p:nvSpPr>
        <p:spPr>
          <a:xfrm>
            <a:off x="310902" y="1252307"/>
            <a:ext cx="5785098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with AWS Organizations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D card.">
            <a:extLst>
              <a:ext uri="{FF2B5EF4-FFF2-40B4-BE49-F238E27FC236}">
                <a16:creationId xmlns:a16="http://schemas.microsoft.com/office/drawing/2014/main" id="{723FC4BA-D904-B2DC-CD72-653BB55DA7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989" y="1346688"/>
            <a:ext cx="2204867" cy="2204867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B7DC36A7-821A-9369-9D3A-05895C8E615D}"/>
              </a:ext>
            </a:extLst>
          </p:cNvPr>
          <p:cNvSpPr/>
          <p:nvPr/>
        </p:nvSpPr>
        <p:spPr>
          <a:xfrm>
            <a:off x="869298" y="3236232"/>
            <a:ext cx="2789487" cy="132343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19075" lvl="1" defTabSz="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tabLst>
                <a:tab pos="8461375" algn="r"/>
              </a:tabLst>
            </a:pP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Control access with </a:t>
            </a:r>
            <a:b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AWS Identity and </a:t>
            </a:r>
            <a:b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Access Management </a:t>
            </a:r>
            <a:b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</a:b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(IAM).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FA1972D-3B4A-C2FD-7CB1-32FE2D535C11}"/>
              </a:ext>
            </a:extLst>
          </p:cNvPr>
          <p:cNvSpPr/>
          <p:nvPr/>
        </p:nvSpPr>
        <p:spPr>
          <a:xfrm>
            <a:off x="4110392" y="3229993"/>
            <a:ext cx="2908167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19075" lvl="1" defTabSz="342900">
              <a:spcAft>
                <a:spcPts val="600"/>
              </a:spcAft>
              <a:buClr>
                <a:schemeClr val="accent1"/>
              </a:buClr>
              <a:tabLst>
                <a:tab pos="8461375" algn="r"/>
              </a:tabLst>
            </a:pP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IAM policies</a:t>
            </a:r>
            <a:r>
              <a:rPr lang="en-US" sz="2000" dirty="0">
                <a:solidFill>
                  <a:schemeClr val="accent2"/>
                </a:solidFill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enable you to allow or deny access to AWS services for users, groups, and roles.</a:t>
            </a:r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ea typeface="Amazon Ember Light" charset="0"/>
              <a:cs typeface="Times New Roman" panose="02020603050405020304" pitchFamily="18" charset="0"/>
            </a:endParaRPr>
          </a:p>
        </p:txBody>
      </p:sp>
      <p:pic>
        <p:nvPicPr>
          <p:cNvPr id="30" name="Picture 29" descr="lock and key.">
            <a:extLst>
              <a:ext uri="{FF2B5EF4-FFF2-40B4-BE49-F238E27FC236}">
                <a16:creationId xmlns:a16="http://schemas.microsoft.com/office/drawing/2014/main" id="{0AF482AE-9CE6-B07E-10A3-FEC556BECF8A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058" y="1502148"/>
            <a:ext cx="1912716" cy="1632892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1A1A186E-CB63-DC4B-1F34-51BD82333306}"/>
              </a:ext>
            </a:extLst>
          </p:cNvPr>
          <p:cNvSpPr/>
          <p:nvPr/>
        </p:nvSpPr>
        <p:spPr>
          <a:xfrm>
            <a:off x="7470166" y="3342714"/>
            <a:ext cx="3994848" cy="163121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19075" lvl="1" defTabSz="342900">
              <a:spcBef>
                <a:spcPts val="0"/>
              </a:spcBef>
              <a:spcAft>
                <a:spcPts val="600"/>
              </a:spcAft>
              <a:buClr>
                <a:schemeClr val="accent1"/>
              </a:buClr>
              <a:tabLst>
                <a:tab pos="8461375" algn="r"/>
              </a:tabLst>
            </a:pPr>
            <a:r>
              <a:rPr lang="en-US" sz="2000" dirty="0">
                <a:latin typeface="Times New Roman" panose="02020603050405020304" pitchFamily="18" charset="0"/>
                <a:ea typeface="Amazon Ember Light" charset="0"/>
                <a:cs typeface="Times New Roman" panose="02020603050405020304" pitchFamily="18" charset="0"/>
              </a:rPr>
              <a:t>Service control policies (SCPs) enable you to allow or deny access to AWS services for individuals or group accounts in an organizational unit (OU). </a:t>
            </a:r>
          </a:p>
        </p:txBody>
      </p:sp>
    </p:spTree>
    <p:extLst>
      <p:ext uri="{BB962C8B-B14F-4D97-AF65-F5344CB8AC3E}">
        <p14:creationId xmlns:p14="http://schemas.microsoft.com/office/powerpoint/2010/main" val="42213025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196460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164612" y="631060"/>
            <a:ext cx="2512787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535111" y="323570"/>
            <a:ext cx="592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CF2B-45D0-5ABD-CB75-6C25A4B9D8B7}"/>
              </a:ext>
            </a:extLst>
          </p:cNvPr>
          <p:cNvSpPr txBox="1">
            <a:spLocks/>
          </p:cNvSpPr>
          <p:nvPr/>
        </p:nvSpPr>
        <p:spPr>
          <a:xfrm>
            <a:off x="0" y="1426550"/>
            <a:ext cx="7910286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Introducing AWS Billing and Cost Management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Content Placeholder 6" descr="AWS Billing and Cost Management icon.">
            <a:extLst>
              <a:ext uri="{FF2B5EF4-FFF2-40B4-BE49-F238E27FC236}">
                <a16:creationId xmlns:a16="http://schemas.microsoft.com/office/drawing/2014/main" id="{A910F47F-52F6-3827-B982-0E6D0FCA3D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231253" y="2172607"/>
            <a:ext cx="2512786" cy="251278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EA85E5B-6EA7-49C5-176D-E9BC443E27B6}"/>
              </a:ext>
            </a:extLst>
          </p:cNvPr>
          <p:cNvSpPr/>
          <p:nvPr/>
        </p:nvSpPr>
        <p:spPr>
          <a:xfrm>
            <a:off x="658129" y="2075106"/>
            <a:ext cx="83543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service that you use to pay your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 your usage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budget your costs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Billing and Cost Management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forecast and obtain a better idea of what your costs and usage might be in the future so that you can plan ahead.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3A17508-1FE0-5028-0C89-987B790715C6}"/>
              </a:ext>
            </a:extLst>
          </p:cNvPr>
          <p:cNvSpPr/>
          <p:nvPr/>
        </p:nvSpPr>
        <p:spPr>
          <a:xfrm>
            <a:off x="658129" y="4251407"/>
            <a:ext cx="84713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Cost and Usage Report Tool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identify opportunities for optimization by understanding your cost and usage data trends and how you are using your AWS implementation.</a:t>
            </a:r>
          </a:p>
        </p:txBody>
      </p:sp>
    </p:spTree>
    <p:extLst>
      <p:ext uri="{BB962C8B-B14F-4D97-AF65-F5344CB8AC3E}">
        <p14:creationId xmlns:p14="http://schemas.microsoft.com/office/powerpoint/2010/main" val="15582126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141028" y="631060"/>
            <a:ext cx="2536371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CF2B-45D0-5ABD-CB75-6C25A4B9D8B7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4075512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Dashboard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5F651F-8424-B53D-6C9D-67D5DAF8A119}"/>
              </a:ext>
            </a:extLst>
          </p:cNvPr>
          <p:cNvSpPr/>
          <p:nvPr/>
        </p:nvSpPr>
        <p:spPr>
          <a:xfrm>
            <a:off x="418319" y="1826389"/>
            <a:ext cx="1185990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AWS Billing Dashboard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lets you view the status of your month-to-date AWS expenditure, identify the services that account for the majority of your overall expenditure, and understand at a high level how costs are trending.</a:t>
            </a:r>
          </a:p>
        </p:txBody>
      </p:sp>
      <p:pic>
        <p:nvPicPr>
          <p:cNvPr id="16" name="Picture 15" descr="the AWS Billing dashboard.">
            <a:extLst>
              <a:ext uri="{FF2B5EF4-FFF2-40B4-BE49-F238E27FC236}">
                <a16:creationId xmlns:a16="http://schemas.microsoft.com/office/drawing/2014/main" id="{369D9104-A158-313D-0BB3-B9EBC7B546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8686" y="2621348"/>
            <a:ext cx="8012102" cy="303922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225A860-1DB2-FE4A-E57D-D4891F054582}"/>
              </a:ext>
            </a:extLst>
          </p:cNvPr>
          <p:cNvSpPr txBox="1"/>
          <p:nvPr/>
        </p:nvSpPr>
        <p:spPr>
          <a:xfrm>
            <a:off x="1535111" y="323570"/>
            <a:ext cx="592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</p:spTree>
    <p:extLst>
      <p:ext uri="{BB962C8B-B14F-4D97-AF65-F5344CB8AC3E}">
        <p14:creationId xmlns:p14="http://schemas.microsoft.com/office/powerpoint/2010/main" val="21438877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141028" y="631060"/>
            <a:ext cx="2536371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4CF2B-45D0-5ABD-CB75-6C25A4B9D8B7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15614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225A860-1DB2-FE4A-E57D-D4891F054582}"/>
              </a:ext>
            </a:extLst>
          </p:cNvPr>
          <p:cNvSpPr txBox="1"/>
          <p:nvPr/>
        </p:nvSpPr>
        <p:spPr>
          <a:xfrm>
            <a:off x="1535111" y="323570"/>
            <a:ext cx="592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1D282CB-46E8-4D10-3918-18DE4FDDC9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672737" y="1839718"/>
            <a:ext cx="10699566" cy="1697267"/>
            <a:chOff x="1555414" y="1392165"/>
            <a:chExt cx="10652628" cy="2175034"/>
          </a:xfrm>
        </p:grpSpPr>
        <p:pic>
          <p:nvPicPr>
            <p:cNvPr id="6" name="Graphic 5" descr="AWS Budgets icon.">
              <a:extLst>
                <a:ext uri="{FF2B5EF4-FFF2-40B4-BE49-F238E27FC236}">
                  <a16:creationId xmlns:a16="http://schemas.microsoft.com/office/drawing/2014/main" id="{8550DBB2-DD06-6EA6-5D90-5E5F1061CD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116245" y="1407580"/>
              <a:ext cx="1669692" cy="1669692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E235183-43E5-6B45-FF1A-527B5CD27E75}"/>
                </a:ext>
              </a:extLst>
            </p:cNvPr>
            <p:cNvSpPr txBox="1"/>
            <p:nvPr/>
          </p:nvSpPr>
          <p:spPr>
            <a:xfrm>
              <a:off x="1555414" y="3197867"/>
              <a:ext cx="27916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ea typeface="Amazon Ember" panose="020B0603020204020204" pitchFamily="34" charset="0"/>
                  <a:cs typeface="Times New Roman" panose="02020603050405020304" pitchFamily="18" charset="0"/>
                </a:rPr>
                <a:t>AWS Budgets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EEA1E15-34A2-558B-C895-14AC5269BB53}"/>
                </a:ext>
              </a:extLst>
            </p:cNvPr>
            <p:cNvSpPr txBox="1"/>
            <p:nvPr/>
          </p:nvSpPr>
          <p:spPr>
            <a:xfrm>
              <a:off x="4347061" y="3165830"/>
              <a:ext cx="42022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ea typeface="Amazon Ember" panose="020B0603020204020204" pitchFamily="34" charset="0"/>
                  <a:cs typeface="Times New Roman" panose="02020603050405020304" pitchFamily="18" charset="0"/>
                </a:rPr>
                <a:t>AWS Cost and Usage Report</a:t>
              </a:r>
            </a:p>
          </p:txBody>
        </p:sp>
        <p:pic>
          <p:nvPicPr>
            <p:cNvPr id="11" name="Graphic 10" descr="AWS Cost and Usage Report icon.">
              <a:extLst>
                <a:ext uri="{FF2B5EF4-FFF2-40B4-BE49-F238E27FC236}">
                  <a16:creationId xmlns:a16="http://schemas.microsoft.com/office/drawing/2014/main" id="{DC6895A5-EB71-A0B9-197E-4D5785E72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485087" y="1392165"/>
              <a:ext cx="1669692" cy="166969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266D861-497F-F78C-5FFD-E274B123D469}"/>
                </a:ext>
              </a:extLst>
            </p:cNvPr>
            <p:cNvSpPr txBox="1"/>
            <p:nvPr/>
          </p:nvSpPr>
          <p:spPr>
            <a:xfrm>
              <a:off x="7421626" y="3160985"/>
              <a:ext cx="47864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ea typeface="Amazon Ember" panose="020B0603020204020204" pitchFamily="34" charset="0"/>
                  <a:cs typeface="Times New Roman" panose="02020603050405020304" pitchFamily="18" charset="0"/>
                </a:rPr>
                <a:t>AWS Cost Explorer</a:t>
              </a:r>
            </a:p>
          </p:txBody>
        </p:sp>
        <p:pic>
          <p:nvPicPr>
            <p:cNvPr id="22" name="Graphic 21" descr="AWS Cost Explorer icon.">
              <a:extLst>
                <a:ext uri="{FF2B5EF4-FFF2-40B4-BE49-F238E27FC236}">
                  <a16:creationId xmlns:a16="http://schemas.microsoft.com/office/drawing/2014/main" id="{C5CCF697-381B-B64C-9DC9-A3680C16C1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052939" y="1423288"/>
              <a:ext cx="1669692" cy="1669692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01D9318F-F0F6-F3ED-2854-5A7E6B97F762}"/>
              </a:ext>
            </a:extLst>
          </p:cNvPr>
          <p:cNvSpPr/>
          <p:nvPr/>
        </p:nvSpPr>
        <p:spPr>
          <a:xfrm>
            <a:off x="4215786" y="3641913"/>
            <a:ext cx="299288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you to identify opportunities for optimization by understanding your cost and usage data trends and how you are using your AWS implementation.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A65EF43-D7D1-5CAB-46A2-D76E0C9F224F}"/>
              </a:ext>
            </a:extLst>
          </p:cNvPr>
          <p:cNvSpPr/>
          <p:nvPr/>
        </p:nvSpPr>
        <p:spPr>
          <a:xfrm>
            <a:off x="949377" y="3677433"/>
            <a:ext cx="27022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the cost visualization that is provided by Cost Explorer to show you the status of your budgets and to provide forecasts of your estimated costs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14A50D-0FF5-C529-A78D-5CDA3340B3A0}"/>
              </a:ext>
            </a:extLst>
          </p:cNvPr>
          <p:cNvSpPr/>
          <p:nvPr/>
        </p:nvSpPr>
        <p:spPr>
          <a:xfrm>
            <a:off x="7989756" y="3680833"/>
            <a:ext cx="38130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a default report that visualizes your costs and usage for your top cost-incurring AWS services. The monthly running costs report gives you an overview of all your costs for the past 3 months.</a:t>
            </a:r>
          </a:p>
        </p:txBody>
      </p:sp>
    </p:spTree>
    <p:extLst>
      <p:ext uri="{BB962C8B-B14F-4D97-AF65-F5344CB8AC3E}">
        <p14:creationId xmlns:p14="http://schemas.microsoft.com/office/powerpoint/2010/main" val="47242180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270569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26790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BDED99A3-C4B9-CF07-A37A-56DA9C055D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983593"/>
            <a:ext cx="11353800" cy="4193370"/>
          </a:xfrm>
        </p:spPr>
        <p:txBody>
          <a:bodyPr/>
          <a:lstStyle/>
          <a:p>
            <a:pPr marL="460375" indent="-460375"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unique combination of tools and expertise: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Plans</a:t>
            </a:r>
          </a:p>
          <a:p>
            <a:pPr marL="460375" indent="-460375"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is provided for: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Experimenting with AWS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Production use of AWS</a:t>
            </a:r>
          </a:p>
          <a:p>
            <a:pPr marL="922338" lvl="1" indent="-465138">
              <a:spcAft>
                <a:spcPts val="600"/>
              </a:spcAft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Business-critical use of AWS</a:t>
            </a:r>
          </a:p>
          <a:p>
            <a:pPr marL="465138" indent="-465138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5138" indent="-465138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tools.">
            <a:extLst>
              <a:ext uri="{FF2B5EF4-FFF2-40B4-BE49-F238E27FC236}">
                <a16:creationId xmlns:a16="http://schemas.microsoft.com/office/drawing/2014/main" id="{6ED433CF-581F-E68E-911C-DAD42027503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791" y="2200600"/>
            <a:ext cx="20574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8433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26790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ontent Placeholder 11">
            <a:extLst>
              <a:ext uri="{FF2B5EF4-FFF2-40B4-BE49-F238E27FC236}">
                <a16:creationId xmlns:a16="http://schemas.microsoft.com/office/drawing/2014/main" id="{9B1CAEE7-C38E-EFC1-168F-67B231899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366" y="1877157"/>
            <a:ext cx="8840805" cy="4648788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guidance 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Account Manager (TAM)</a:t>
            </a:r>
          </a:p>
          <a:p>
            <a:pPr marL="457200" lvl="1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provide guidance, architectural review, and continuous ongoing communication to keep you informed and prepared as you plan, deploy, and optimize your solutions.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Trusted Advisor</a:t>
            </a:r>
          </a:p>
          <a:p>
            <a:pPr marL="457200" lvl="1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ensure that you follow best practices to increase performance and fault tolerance in the AWS environment (customized cloud expert)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 assistance :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Concierge</a:t>
            </a:r>
          </a:p>
          <a:p>
            <a:pPr marL="457200" lvl="1" indent="0"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a billing and account expert who will provide quick and efficient analysis on billing and account issues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Content Placeholder 17">
            <a:extLst>
              <a:ext uri="{FF2B5EF4-FFF2-40B4-BE49-F238E27FC236}">
                <a16:creationId xmlns:a16="http://schemas.microsoft.com/office/drawing/2014/main" id="{149C6F9D-7D16-B04F-1FF3-B64FB26A9C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36513" y="1995103"/>
            <a:ext cx="2166281" cy="2859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8711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2679041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Support plans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50AD4DF9-441F-0C2A-A4A4-E23E09CA1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810" y="2188477"/>
            <a:ext cx="9553641" cy="39696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Support offers four support plans: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Resource Center access, Service Health Dashboard, product FAQs, discussion forums, and support for health checks 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Developer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Support for early development on AWS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Customers that run production workloads</a:t>
            </a:r>
          </a:p>
          <a:p>
            <a:pPr marL="460375" indent="-460375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Enterprise Support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Customers that run business and mission-critical workloads</a:t>
            </a:r>
          </a:p>
        </p:txBody>
      </p:sp>
      <p:pic>
        <p:nvPicPr>
          <p:cNvPr id="10" name="Picture 9" descr="a meter.">
            <a:extLst>
              <a:ext uri="{FF2B5EF4-FFF2-40B4-BE49-F238E27FC236}">
                <a16:creationId xmlns:a16="http://schemas.microsoft.com/office/drawing/2014/main" id="{814F4034-54C1-299B-7350-1E9E05F6850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7" t="22637" r="8908" b="23378"/>
          <a:stretch/>
        </p:blipFill>
        <p:spPr>
          <a:xfrm>
            <a:off x="9763597" y="2640581"/>
            <a:ext cx="2427343" cy="159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92653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805714" y="631060"/>
            <a:ext cx="3871686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995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703E9-EA5C-1566-68D4-9A19263B07BF}"/>
              </a:ext>
            </a:extLst>
          </p:cNvPr>
          <p:cNvSpPr txBox="1">
            <a:spLocks/>
          </p:cNvSpPr>
          <p:nvPr/>
        </p:nvSpPr>
        <p:spPr>
          <a:xfrm>
            <a:off x="310902" y="1367910"/>
            <a:ext cx="6178138" cy="499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Case severity and response times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chart showing response times for the four different support levels">
            <a:extLst>
              <a:ext uri="{FF2B5EF4-FFF2-40B4-BE49-F238E27FC236}">
                <a16:creationId xmlns:a16="http://schemas.microsoft.com/office/drawing/2014/main" id="{4B31F0E2-C605-BBDA-4386-09612F14D0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628" y="1945257"/>
            <a:ext cx="9722648" cy="359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7304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6096000" y="631061"/>
            <a:ext cx="380335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265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 – Cloud Concepts and Pricing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8F74A3-BA8E-2D8E-D550-0785D936BA1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2315FF-6311-2CAC-C96D-50B275D23F2F}"/>
              </a:ext>
            </a:extLst>
          </p:cNvPr>
          <p:cNvSpPr txBox="1"/>
          <p:nvPr/>
        </p:nvSpPr>
        <p:spPr>
          <a:xfrm>
            <a:off x="1622397" y="318557"/>
            <a:ext cx="4487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Cloud Concepts and pricing</a:t>
            </a: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3103</Words>
  <Application>Microsoft Office PowerPoint</Application>
  <PresentationFormat>Widescreen</PresentationFormat>
  <Paragraphs>627</Paragraphs>
  <Slides>49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Amazon Ember</vt:lpstr>
      <vt:lpstr>Amazon Ember Light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30</cp:revision>
  <dcterms:created xsi:type="dcterms:W3CDTF">2023-05-27T09:20:30Z</dcterms:created>
  <dcterms:modified xsi:type="dcterms:W3CDTF">2023-06-05T14:09:51Z</dcterms:modified>
</cp:coreProperties>
</file>