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8" r:id="rId4"/>
  </p:sldMasterIdLst>
  <p:notesMasterIdLst>
    <p:notesMasterId r:id="rId45"/>
  </p:notesMasterIdLst>
  <p:sldIdLst>
    <p:sldId id="915" r:id="rId5"/>
    <p:sldId id="982" r:id="rId6"/>
    <p:sldId id="256" r:id="rId7"/>
    <p:sldId id="271" r:id="rId8"/>
    <p:sldId id="272" r:id="rId9"/>
    <p:sldId id="257" r:id="rId10"/>
    <p:sldId id="258" r:id="rId11"/>
    <p:sldId id="259" r:id="rId12"/>
    <p:sldId id="260" r:id="rId13"/>
    <p:sldId id="261" r:id="rId14"/>
    <p:sldId id="264" r:id="rId15"/>
    <p:sldId id="976" r:id="rId16"/>
    <p:sldId id="273" r:id="rId17"/>
    <p:sldId id="274" r:id="rId18"/>
    <p:sldId id="275" r:id="rId19"/>
    <p:sldId id="265" r:id="rId20"/>
    <p:sldId id="978" r:id="rId21"/>
    <p:sldId id="266" r:id="rId22"/>
    <p:sldId id="977" r:id="rId23"/>
    <p:sldId id="267" r:id="rId24"/>
    <p:sldId id="979" r:id="rId25"/>
    <p:sldId id="268" r:id="rId26"/>
    <p:sldId id="269" r:id="rId27"/>
    <p:sldId id="263" r:id="rId28"/>
    <p:sldId id="276" r:id="rId29"/>
    <p:sldId id="980" r:id="rId30"/>
    <p:sldId id="277" r:id="rId31"/>
    <p:sldId id="278" r:id="rId32"/>
    <p:sldId id="270" r:id="rId33"/>
    <p:sldId id="279" r:id="rId34"/>
    <p:sldId id="280" r:id="rId35"/>
    <p:sldId id="262" r:id="rId36"/>
    <p:sldId id="281" r:id="rId37"/>
    <p:sldId id="282" r:id="rId38"/>
    <p:sldId id="283" r:id="rId39"/>
    <p:sldId id="284" r:id="rId40"/>
    <p:sldId id="285" r:id="rId41"/>
    <p:sldId id="286" r:id="rId42"/>
    <p:sldId id="981" r:id="rId43"/>
    <p:sldId id="974" r:id="rId44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5" autoAdjust="0"/>
    <p:restoredTop sz="65793" autoAdjust="0"/>
  </p:normalViewPr>
  <p:slideViewPr>
    <p:cSldViewPr snapToGrid="0" snapToObjects="1">
      <p:cViewPr>
        <p:scale>
          <a:sx n="160" d="100"/>
          <a:sy n="160" d="100"/>
        </p:scale>
        <p:origin x="-773" y="-7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857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910AF-BB5A-F05A-92B9-1DCA7460C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F13390-E536-F1EF-72F7-4FAD7EA47E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6BA95A1-319F-9364-0AFF-D4FB57DC68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F5908-024C-929A-3351-8966C1EAED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0786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E1D3B-C3A6-5C23-5E88-8A74FBB97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EC8746-A716-7D21-4F26-94F67EC814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E2B47F-0306-B839-D476-BB34D23D2F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045360-1710-BB7F-244F-58C8E0F7EEB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5261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CB45F-B3D2-3B72-4D5D-DA94A3035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2F7DE5-BD28-82FE-6F80-7ADFF5E3B2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9F9474-D101-1C03-07A2-5F37C2AF55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66B7E-166E-1422-F612-2F344FA4DF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216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r>
              <a:rPr lang="en-US" dirty="0">
                <a:effectLst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0CAFF-B55A-E0AC-C6D4-15FAA8C5F9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6BAE7-FABC-660E-1016-4B859F397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B88FEC-12A7-49B0-AC68-A211FE3E45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1CEEEA-20DA-CBF6-726C-4D9C8ED26E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3545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89299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87373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18153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3882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175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02907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413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5097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38540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52928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64821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400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437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7616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615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99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721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4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  <p:sldLayoutId id="2147483863" r:id="rId15"/>
    <p:sldLayoutId id="2147483864" r:id="rId16"/>
    <p:sldLayoutId id="2147483865" r:id="rId17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18" Type="http://schemas.openxmlformats.org/officeDocument/2006/relationships/image" Target="../media/image5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7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Relationship Id="rId9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1.pn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8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10" Type="http://schemas.openxmlformats.org/officeDocument/2006/relationships/image" Target="../media/image5.png"/><Relationship Id="rId4" Type="http://schemas.openxmlformats.org/officeDocument/2006/relationships/image" Target="../media/image86.png"/><Relationship Id="rId9" Type="http://schemas.openxmlformats.org/officeDocument/2006/relationships/image" Target="../media/image9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81.pn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Relationship Id="rId9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9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10" Type="http://schemas.openxmlformats.org/officeDocument/2006/relationships/image" Target="../media/image5.png"/><Relationship Id="rId4" Type="http://schemas.openxmlformats.org/officeDocument/2006/relationships/image" Target="../media/image100.png"/><Relationship Id="rId9" Type="http://schemas.openxmlformats.org/officeDocument/2006/relationships/image" Target="../media/image10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10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2.jpeg"/><Relationship Id="rId5" Type="http://schemas.openxmlformats.org/officeDocument/2006/relationships/image" Target="../media/image111.svg"/><Relationship Id="rId4" Type="http://schemas.openxmlformats.org/officeDocument/2006/relationships/image" Target="../media/image1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Market Feasibility Study 3</a:t>
            </a: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23D3E-7D60-4FE2-861F-9877F6DA0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C3EFD9B9-D5C9-7C32-585B-75346DB4F6F4}"/>
              </a:ext>
            </a:extLst>
          </p:cNvPr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7" name="Text 3">
            <a:extLst>
              <a:ext uri="{FF2B5EF4-FFF2-40B4-BE49-F238E27FC236}">
                <a16:creationId xmlns:a16="http://schemas.microsoft.com/office/drawing/2014/main" id="{99FB8B9A-A65C-C04B-F375-4DE2F87FAE61}"/>
              </a:ext>
            </a:extLst>
          </p:cNvPr>
          <p:cNvSpPr/>
          <p:nvPr/>
        </p:nvSpPr>
        <p:spPr>
          <a:xfrm>
            <a:off x="534415" y="374943"/>
            <a:ext cx="630878" cy="1599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Lecture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B864236F-8EDB-AAB1-58C9-B42A0684E084}"/>
              </a:ext>
            </a:extLst>
          </p:cNvPr>
          <p:cNvSpPr/>
          <p:nvPr/>
        </p:nvSpPr>
        <p:spPr>
          <a:xfrm>
            <a:off x="691156" y="578066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36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03</a:t>
            </a:r>
            <a:endParaRPr kumimoji="0" lang="en-US" sz="2436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1FD79A6-8FF0-94CB-7525-5729D0AD4D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25A4D2-B1C0-7668-32DA-AFE2B6B335F6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 5">
            <a:extLst>
              <a:ext uri="{FF2B5EF4-FFF2-40B4-BE49-F238E27FC236}">
                <a16:creationId xmlns:a16="http://schemas.microsoft.com/office/drawing/2014/main" id="{EBD0B3AC-2620-78D6-4953-DBA6447132D2}"/>
              </a:ext>
            </a:extLst>
          </p:cNvPr>
          <p:cNvSpPr/>
          <p:nvPr/>
        </p:nvSpPr>
        <p:spPr>
          <a:xfrm>
            <a:off x="1430866" y="572588"/>
            <a:ext cx="2777949" cy="4115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Lecture Content Summary
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ملخص محتوى المحاضرة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7D7F13-4250-F639-FA5C-943306BCE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00" y="1218892"/>
            <a:ext cx="8578550" cy="345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064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/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8" name="Text 4"/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9" name="Text 5"/>
          <p:cNvSpPr/>
          <p:nvPr/>
        </p:nvSpPr>
        <p:spPr>
          <a:xfrm>
            <a:off x="3118219" y="2179569"/>
            <a:ext cx="2907534" cy="4457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500"/>
              </a:lnSpc>
              <a:buNone/>
            </a:pPr>
            <a:r>
              <a:rPr lang="en-US" sz="2649" b="1" dirty="0">
                <a:solidFill>
                  <a:srgbClr val="2C3E50"/>
                </a:solidFill>
              </a:rPr>
              <a:t>PESTEL Analysis</a:t>
            </a:r>
            <a:endParaRPr lang="en-US" sz="2649" dirty="0"/>
          </a:p>
        </p:txBody>
      </p:sp>
      <p:sp>
        <p:nvSpPr>
          <p:cNvPr id="10" name="Text 6"/>
          <p:cNvSpPr/>
          <p:nvPr/>
        </p:nvSpPr>
        <p:spPr>
          <a:xfrm>
            <a:off x="3745752" y="2768203"/>
            <a:ext cx="1652440" cy="4237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3500"/>
              </a:lnSpc>
              <a:buNone/>
            </a:pPr>
            <a:r>
              <a:rPr lang="en-US" sz="2649" b="1" dirty="0">
                <a:solidFill>
                  <a:srgbClr val="00AEEF"/>
                </a:solidFill>
              </a:rPr>
              <a:t>تحليل PESTEL</a:t>
            </a:r>
            <a:endParaRPr lang="en-US" sz="2649" dirty="0"/>
          </a:p>
        </p:txBody>
      </p:sp>
      <p:sp>
        <p:nvSpPr>
          <p:cNvPr id="11" name="Text 7"/>
          <p:cNvSpPr/>
          <p:nvPr/>
        </p:nvSpPr>
        <p:spPr>
          <a:xfrm>
            <a:off x="2580429" y="3571149"/>
            <a:ext cx="3983143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159" dirty="0">
                <a:solidFill>
                  <a:srgbClr val="555555"/>
                </a:solidFill>
              </a:rPr>
              <a:t>Market Feasibility Studies &amp; Strategic Decision Making</a:t>
            </a:r>
            <a:endParaRPr lang="en-US" sz="1159" dirty="0"/>
          </a:p>
        </p:txBody>
      </p:sp>
      <p:sp>
        <p:nvSpPr>
          <p:cNvPr id="12" name="Text 8"/>
          <p:cNvSpPr/>
          <p:nvPr/>
        </p:nvSpPr>
        <p:spPr>
          <a:xfrm>
            <a:off x="2580429" y="3892618"/>
            <a:ext cx="3983143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r>
              <a:rPr lang="en-US" sz="1159" dirty="0">
                <a:solidFill>
                  <a:srgbClr val="555555"/>
                </a:solidFill>
              </a:rPr>
              <a:t>دراسات الجدوى السوقية واتخاذ القرارات الاستراتيجية</a:t>
            </a:r>
            <a:endParaRPr lang="en-US" sz="1159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95C1D5A-7F46-DEA7-4F7E-109D09750D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79094E-6E7F-C4F6-5F96-2505FF7E0D7F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CF715B90-7C32-1D86-ED17-59DAA953FD65}"/>
              </a:ext>
            </a:extLst>
          </p:cNvPr>
          <p:cNvSpPr/>
          <p:nvPr/>
        </p:nvSpPr>
        <p:spPr>
          <a:xfrm>
            <a:off x="534415" y="382893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43AB3-7D5F-9F0B-5561-3209EF3F1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1412158F-2D1E-217E-A856-4DB2BAF0AE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25" y="0"/>
            <a:ext cx="9144000" cy="5143500"/>
          </a:xfrm>
          <a:prstGeom prst="rect">
            <a:avLst/>
          </a:prstGeom>
        </p:spPr>
      </p:pic>
      <p:sp>
        <p:nvSpPr>
          <p:cNvPr id="6" name="Shape 2">
            <a:extLst>
              <a:ext uri="{FF2B5EF4-FFF2-40B4-BE49-F238E27FC236}">
                <a16:creationId xmlns:a16="http://schemas.microsoft.com/office/drawing/2014/main" id="{1DB4758D-1E0F-C5C1-884A-1EF0B7E811D7}"/>
              </a:ext>
            </a:extLst>
          </p:cNvPr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25C7C12F-7290-96FF-10BD-FF408DFC3450}"/>
              </a:ext>
            </a:extLst>
          </p:cNvPr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1" name="Text 7">
            <a:extLst>
              <a:ext uri="{FF2B5EF4-FFF2-40B4-BE49-F238E27FC236}">
                <a16:creationId xmlns:a16="http://schemas.microsoft.com/office/drawing/2014/main" id="{7AAF35A4-399C-7E67-60AD-A336050DF816}"/>
              </a:ext>
            </a:extLst>
          </p:cNvPr>
          <p:cNvSpPr/>
          <p:nvPr/>
        </p:nvSpPr>
        <p:spPr>
          <a:xfrm>
            <a:off x="4571968" y="3571149"/>
            <a:ext cx="65" cy="18351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500"/>
              </a:lnSpc>
              <a:buNone/>
            </a:pPr>
            <a:endParaRPr lang="en-US" sz="1159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04B0691C-3DFF-8DC5-CDF4-CEB93C83939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FDDE67-A63D-A865-5BBD-E7C8E709D292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0BDF55-AE99-EA82-F6F8-655E0C86B6C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353" t="31585" r="12471" b="24706"/>
          <a:stretch>
            <a:fillRect/>
          </a:stretch>
        </p:blipFill>
        <p:spPr>
          <a:xfrm>
            <a:off x="344245" y="1210703"/>
            <a:ext cx="8514005" cy="3464974"/>
          </a:xfrm>
          <a:prstGeom prst="rect">
            <a:avLst/>
          </a:prstGeom>
        </p:spPr>
      </p:pic>
      <p:sp>
        <p:nvSpPr>
          <p:cNvPr id="15" name="Text 3">
            <a:extLst>
              <a:ext uri="{FF2B5EF4-FFF2-40B4-BE49-F238E27FC236}">
                <a16:creationId xmlns:a16="http://schemas.microsoft.com/office/drawing/2014/main" id="{B52B2A73-0451-D33E-ED67-662E38963996}"/>
              </a:ext>
            </a:extLst>
          </p:cNvPr>
          <p:cNvSpPr/>
          <p:nvPr/>
        </p:nvSpPr>
        <p:spPr>
          <a:xfrm>
            <a:off x="1435220" y="458898"/>
            <a:ext cx="1926040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Introduction to PESTEL</a:t>
            </a:r>
            <a:endParaRPr lang="en-US" sz="1600" dirty="0"/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7CA65DAB-9DE7-97C0-A123-C072469B07CB}"/>
              </a:ext>
            </a:extLst>
          </p:cNvPr>
          <p:cNvSpPr/>
          <p:nvPr/>
        </p:nvSpPr>
        <p:spPr>
          <a:xfrm>
            <a:off x="1548406" y="778979"/>
            <a:ext cx="1462260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مقدمة عن PESTEL</a:t>
            </a:r>
            <a:endParaRPr lang="en-US" dirty="0"/>
          </a:p>
        </p:txBody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D84205E1-371C-D644-B2B8-95EA9214637D}"/>
              </a:ext>
            </a:extLst>
          </p:cNvPr>
          <p:cNvSpPr/>
          <p:nvPr/>
        </p:nvSpPr>
        <p:spPr>
          <a:xfrm>
            <a:off x="534415" y="382893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82563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B58EC-7683-DE8F-C48C-87FABED98E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2">
            <a:extLst>
              <a:ext uri="{FF2B5EF4-FFF2-40B4-BE49-F238E27FC236}">
                <a16:creationId xmlns:a16="http://schemas.microsoft.com/office/drawing/2014/main" id="{6EA792F9-97DD-2326-EA53-13CB7FAEF80D}"/>
              </a:ext>
            </a:extLst>
          </p:cNvPr>
          <p:cNvSpPr/>
          <p:nvPr/>
        </p:nvSpPr>
        <p:spPr>
          <a:xfrm>
            <a:off x="421229" y="221999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8" name="Text 4">
            <a:extLst>
              <a:ext uri="{FF2B5EF4-FFF2-40B4-BE49-F238E27FC236}">
                <a16:creationId xmlns:a16="http://schemas.microsoft.com/office/drawing/2014/main" id="{3B9CDD22-290F-BDB9-6051-5261EE6E9EAA}"/>
              </a:ext>
            </a:extLst>
          </p:cNvPr>
          <p:cNvSpPr/>
          <p:nvPr/>
        </p:nvSpPr>
        <p:spPr>
          <a:xfrm>
            <a:off x="691156" y="495248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7B747AA-1AA0-BE09-A430-7FDA207379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D2CACB4-63FF-472A-9DB5-EA861E220E31}"/>
              </a:ext>
            </a:extLst>
          </p:cNvPr>
          <p:cNvSpPr/>
          <p:nvPr/>
        </p:nvSpPr>
        <p:spPr>
          <a:xfrm>
            <a:off x="185709" y="1095394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D01D63A-EDCF-AB32-20C5-8D130F6BF1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24" t="11922" r="21504" b="16854"/>
          <a:stretch>
            <a:fillRect/>
          </a:stretch>
        </p:blipFill>
        <p:spPr>
          <a:xfrm>
            <a:off x="548641" y="1238944"/>
            <a:ext cx="7982174" cy="3376339"/>
          </a:xfrm>
          <a:prstGeom prst="rect">
            <a:avLst/>
          </a:prstGeom>
        </p:spPr>
      </p:pic>
      <p:sp>
        <p:nvSpPr>
          <p:cNvPr id="3" name="Text 1">
            <a:extLst>
              <a:ext uri="{FF2B5EF4-FFF2-40B4-BE49-F238E27FC236}">
                <a16:creationId xmlns:a16="http://schemas.microsoft.com/office/drawing/2014/main" id="{7707FB01-C3EC-5438-4A64-7D7E57D1E02D}"/>
              </a:ext>
            </a:extLst>
          </p:cNvPr>
          <p:cNvSpPr/>
          <p:nvPr/>
        </p:nvSpPr>
        <p:spPr>
          <a:xfrm>
            <a:off x="534415" y="382893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  <p:sp>
        <p:nvSpPr>
          <p:cNvPr id="4" name="Text 3">
            <a:extLst>
              <a:ext uri="{FF2B5EF4-FFF2-40B4-BE49-F238E27FC236}">
                <a16:creationId xmlns:a16="http://schemas.microsoft.com/office/drawing/2014/main" id="{A1CE4DAF-A5AC-7A84-6BF2-3D5E7EF3A204}"/>
              </a:ext>
            </a:extLst>
          </p:cNvPr>
          <p:cNvSpPr/>
          <p:nvPr/>
        </p:nvSpPr>
        <p:spPr>
          <a:xfrm>
            <a:off x="1435220" y="458898"/>
            <a:ext cx="1926040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Introduction to PESTEL</a:t>
            </a:r>
            <a:endParaRPr lang="en-US" sz="1600" dirty="0"/>
          </a:p>
        </p:txBody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4896FDDA-7A11-35F3-A306-EC31492A10E2}"/>
              </a:ext>
            </a:extLst>
          </p:cNvPr>
          <p:cNvSpPr/>
          <p:nvPr/>
        </p:nvSpPr>
        <p:spPr>
          <a:xfrm>
            <a:off x="1548406" y="778979"/>
            <a:ext cx="1462260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مقدمة عن PESTEL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99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243710" y="256194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6" name="Text 2"/>
          <p:cNvSpPr/>
          <p:nvPr/>
        </p:nvSpPr>
        <p:spPr>
          <a:xfrm>
            <a:off x="404298" y="321469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7989336" y="253603"/>
            <a:ext cx="65" cy="2051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endParaRPr lang="en-US" sz="1300" dirty="0"/>
          </a:p>
        </p:txBody>
      </p:sp>
      <p:sp>
        <p:nvSpPr>
          <p:cNvPr id="10" name="Text 6"/>
          <p:cNvSpPr/>
          <p:nvPr/>
        </p:nvSpPr>
        <p:spPr>
          <a:xfrm>
            <a:off x="8305195" y="487561"/>
            <a:ext cx="65" cy="12432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800"/>
              </a:lnSpc>
              <a:buNone/>
            </a:pP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14350" y="914400"/>
            <a:ext cx="111896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What is PESTEL?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285750" y="1185863"/>
            <a:ext cx="4086225" cy="5770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is a strategic analysis framework used to assess the macro-external environment and identify factors that influence business feasibility and strategic decisions.</a:t>
            </a:r>
            <a:endParaRPr lang="en-US" sz="13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1940226"/>
            <a:ext cx="157163" cy="15716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514350" y="1911651"/>
            <a:ext cx="102252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The Six Factors</a:t>
            </a:r>
            <a:endParaRPr lang="en-US" sz="1300" dirty="0"/>
          </a:p>
        </p:txBody>
      </p:sp>
      <p:sp>
        <p:nvSpPr>
          <p:cNvPr id="17" name="Shape 11"/>
          <p:cNvSpPr/>
          <p:nvPr/>
        </p:nvSpPr>
        <p:spPr>
          <a:xfrm>
            <a:off x="285750" y="2197401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8" y="2284912"/>
            <a:ext cx="128588" cy="128588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542925" y="2275982"/>
            <a:ext cx="550985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Political</a:t>
            </a:r>
            <a:endParaRPr lang="en-US" sz="1300" dirty="0"/>
          </a:p>
        </p:txBody>
      </p:sp>
      <p:sp>
        <p:nvSpPr>
          <p:cNvPr id="20" name="Shape 13"/>
          <p:cNvSpPr/>
          <p:nvPr/>
        </p:nvSpPr>
        <p:spPr>
          <a:xfrm>
            <a:off x="2357438" y="2197401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75" y="2277768"/>
            <a:ext cx="128588" cy="128588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2614613" y="2268838"/>
            <a:ext cx="667170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Economic</a:t>
            </a:r>
            <a:endParaRPr lang="en-US" sz="1300" dirty="0"/>
          </a:p>
        </p:txBody>
      </p:sp>
      <p:sp>
        <p:nvSpPr>
          <p:cNvPr id="23" name="Shape 15"/>
          <p:cNvSpPr/>
          <p:nvPr/>
        </p:nvSpPr>
        <p:spPr>
          <a:xfrm>
            <a:off x="285750" y="2543873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7188" y="2631384"/>
            <a:ext cx="160734" cy="128588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575072" y="2622454"/>
            <a:ext cx="403957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Social</a:t>
            </a:r>
            <a:endParaRPr lang="en-US" sz="1300" dirty="0"/>
          </a:p>
        </p:txBody>
      </p:sp>
      <p:sp>
        <p:nvSpPr>
          <p:cNvPr id="26" name="Shape 17"/>
          <p:cNvSpPr/>
          <p:nvPr/>
        </p:nvSpPr>
        <p:spPr>
          <a:xfrm>
            <a:off x="2357438" y="2543873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2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8875" y="2624240"/>
            <a:ext cx="128588" cy="128588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2614613" y="2615310"/>
            <a:ext cx="935192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Technological</a:t>
            </a:r>
            <a:endParaRPr lang="en-US" sz="1300" dirty="0"/>
          </a:p>
        </p:txBody>
      </p:sp>
      <p:sp>
        <p:nvSpPr>
          <p:cNvPr id="29" name="Shape 19"/>
          <p:cNvSpPr/>
          <p:nvPr/>
        </p:nvSpPr>
        <p:spPr>
          <a:xfrm>
            <a:off x="285750" y="2890345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30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88" y="2977855"/>
            <a:ext cx="128588" cy="128588"/>
          </a:xfrm>
          <a:prstGeom prst="rect">
            <a:avLst/>
          </a:prstGeom>
        </p:spPr>
      </p:pic>
      <p:sp>
        <p:nvSpPr>
          <p:cNvPr id="31" name="Text 20"/>
          <p:cNvSpPr/>
          <p:nvPr/>
        </p:nvSpPr>
        <p:spPr>
          <a:xfrm>
            <a:off x="542925" y="2968926"/>
            <a:ext cx="1013547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Environmental</a:t>
            </a:r>
            <a:endParaRPr lang="en-US" sz="1300" dirty="0"/>
          </a:p>
        </p:txBody>
      </p:sp>
      <p:sp>
        <p:nvSpPr>
          <p:cNvPr id="32" name="Shape 21"/>
          <p:cNvSpPr/>
          <p:nvPr/>
        </p:nvSpPr>
        <p:spPr>
          <a:xfrm>
            <a:off x="2357438" y="2890345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3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28875" y="2970712"/>
            <a:ext cx="128588" cy="128588"/>
          </a:xfrm>
          <a:prstGeom prst="rect">
            <a:avLst/>
          </a:prstGeom>
        </p:spPr>
      </p:pic>
      <p:sp>
        <p:nvSpPr>
          <p:cNvPr id="34" name="Text 22"/>
          <p:cNvSpPr/>
          <p:nvPr/>
        </p:nvSpPr>
        <p:spPr>
          <a:xfrm>
            <a:off x="2614613" y="2961782"/>
            <a:ext cx="353045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Legal</a:t>
            </a:r>
            <a:endParaRPr lang="en-US" sz="1300" dirty="0"/>
          </a:p>
        </p:txBody>
      </p:sp>
      <p:sp>
        <p:nvSpPr>
          <p:cNvPr id="35" name="Shape 23"/>
          <p:cNvSpPr/>
          <p:nvPr/>
        </p:nvSpPr>
        <p:spPr>
          <a:xfrm>
            <a:off x="285750" y="3322541"/>
            <a:ext cx="4086225" cy="51435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36" name="Shape 24"/>
          <p:cNvSpPr/>
          <p:nvPr/>
        </p:nvSpPr>
        <p:spPr>
          <a:xfrm>
            <a:off x="285750" y="3322541"/>
            <a:ext cx="28575" cy="514350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7" name="Text 25"/>
          <p:cNvSpPr/>
          <p:nvPr/>
        </p:nvSpPr>
        <p:spPr>
          <a:xfrm>
            <a:off x="371475" y="3408266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Purpose:</a:t>
            </a:r>
            <a:r>
              <a:rPr lang="en-US" sz="1300" dirty="0">
                <a:solidFill>
                  <a:srgbClr val="34495E"/>
                </a:solidFill>
              </a:rPr>
              <a:t> Enable organizations to make informed strategic decisions by systematically evaluating external opportunities and threats.</a:t>
            </a:r>
            <a:endParaRPr lang="en-US" sz="1300" dirty="0"/>
          </a:p>
        </p:txBody>
      </p:sp>
      <p:pic>
        <p:nvPicPr>
          <p:cNvPr id="38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1088" y="942975"/>
            <a:ext cx="157163" cy="157163"/>
          </a:xfrm>
          <a:prstGeom prst="rect">
            <a:avLst/>
          </a:prstGeom>
        </p:spPr>
      </p:pic>
      <p:sp>
        <p:nvSpPr>
          <p:cNvPr id="39" name="Text 26"/>
          <p:cNvSpPr/>
          <p:nvPr/>
        </p:nvSpPr>
        <p:spPr>
          <a:xfrm>
            <a:off x="7562719" y="914400"/>
            <a:ext cx="876843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ما هو PESTEL؟</a:t>
            </a:r>
            <a:endParaRPr lang="en-US" sz="1300" dirty="0"/>
          </a:p>
        </p:txBody>
      </p:sp>
      <p:sp>
        <p:nvSpPr>
          <p:cNvPr id="40" name="Text 27"/>
          <p:cNvSpPr/>
          <p:nvPr/>
        </p:nvSpPr>
        <p:spPr>
          <a:xfrm>
            <a:off x="4772025" y="1185863"/>
            <a:ext cx="4086225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5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إطار عمل استراتيجي يُستخدم لتقييم البيئة الخارجية الكلية وتحديد العوامل التي تؤثر على جدوى الأعمال والقرارات الاستراتيجية.</a:t>
            </a:r>
            <a:endParaRPr lang="en-US" sz="1300" dirty="0"/>
          </a:p>
        </p:txBody>
      </p:sp>
      <p:pic>
        <p:nvPicPr>
          <p:cNvPr id="41" name="Image 1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1088" y="1745921"/>
            <a:ext cx="157163" cy="157163"/>
          </a:xfrm>
          <a:prstGeom prst="rect">
            <a:avLst/>
          </a:prstGeom>
        </p:spPr>
      </p:pic>
      <p:sp>
        <p:nvSpPr>
          <p:cNvPr id="42" name="Text 28"/>
          <p:cNvSpPr/>
          <p:nvPr/>
        </p:nvSpPr>
        <p:spPr>
          <a:xfrm>
            <a:off x="7731519" y="1717346"/>
            <a:ext cx="719749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الستة</a:t>
            </a:r>
            <a:endParaRPr lang="en-US" sz="1300" dirty="0"/>
          </a:p>
        </p:txBody>
      </p:sp>
      <p:sp>
        <p:nvSpPr>
          <p:cNvPr id="43" name="Shape 29"/>
          <p:cNvSpPr/>
          <p:nvPr/>
        </p:nvSpPr>
        <p:spPr>
          <a:xfrm>
            <a:off x="6843713" y="2003096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  <p:txBody>
          <a:bodyPr/>
          <a:lstStyle/>
          <a:p>
            <a:endParaRPr lang="en-US" sz="1300" dirty="0"/>
          </a:p>
        </p:txBody>
      </p:sp>
      <p:pic>
        <p:nvPicPr>
          <p:cNvPr id="44" name="Image 11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8225" y="2090607"/>
            <a:ext cx="128588" cy="128588"/>
          </a:xfrm>
          <a:prstGeom prst="rect">
            <a:avLst/>
          </a:prstGeom>
        </p:spPr>
      </p:pic>
      <p:sp>
        <p:nvSpPr>
          <p:cNvPr id="45" name="Text 30"/>
          <p:cNvSpPr/>
          <p:nvPr/>
        </p:nvSpPr>
        <p:spPr>
          <a:xfrm>
            <a:off x="8245279" y="2115323"/>
            <a:ext cx="36869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سياسياً</a:t>
            </a:r>
            <a:endParaRPr lang="en-US" sz="1300" dirty="0"/>
          </a:p>
        </p:txBody>
      </p:sp>
      <p:sp>
        <p:nvSpPr>
          <p:cNvPr id="46" name="Shape 31"/>
          <p:cNvSpPr/>
          <p:nvPr/>
        </p:nvSpPr>
        <p:spPr>
          <a:xfrm>
            <a:off x="4772025" y="2003096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47" name="Image 1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6538" y="2083464"/>
            <a:ext cx="128588" cy="128588"/>
          </a:xfrm>
          <a:prstGeom prst="rect">
            <a:avLst/>
          </a:prstGeom>
        </p:spPr>
      </p:pic>
      <p:sp>
        <p:nvSpPr>
          <p:cNvPr id="48" name="Text 32"/>
          <p:cNvSpPr/>
          <p:nvPr/>
        </p:nvSpPr>
        <p:spPr>
          <a:xfrm>
            <a:off x="6117137" y="2127959"/>
            <a:ext cx="44082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اقتصادياً</a:t>
            </a:r>
            <a:endParaRPr lang="en-US" sz="1300" dirty="0"/>
          </a:p>
        </p:txBody>
      </p:sp>
      <p:sp>
        <p:nvSpPr>
          <p:cNvPr id="49" name="Shape 33"/>
          <p:cNvSpPr/>
          <p:nvPr/>
        </p:nvSpPr>
        <p:spPr>
          <a:xfrm>
            <a:off x="6843713" y="2349568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0" name="Image 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26078" y="2437079"/>
            <a:ext cx="160734" cy="128588"/>
          </a:xfrm>
          <a:prstGeom prst="rect">
            <a:avLst/>
          </a:prstGeom>
        </p:spPr>
      </p:pic>
      <p:sp>
        <p:nvSpPr>
          <p:cNvPr id="51" name="Text 34"/>
          <p:cNvSpPr/>
          <p:nvPr/>
        </p:nvSpPr>
        <p:spPr>
          <a:xfrm>
            <a:off x="8151162" y="2464281"/>
            <a:ext cx="44884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اجتماعياً</a:t>
            </a:r>
            <a:endParaRPr lang="en-US" sz="1300" dirty="0"/>
          </a:p>
        </p:txBody>
      </p:sp>
      <p:sp>
        <p:nvSpPr>
          <p:cNvPr id="52" name="Shape 35"/>
          <p:cNvSpPr/>
          <p:nvPr/>
        </p:nvSpPr>
        <p:spPr>
          <a:xfrm>
            <a:off x="4772025" y="2349568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3" name="Image 1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6538" y="2429935"/>
            <a:ext cx="128588" cy="128588"/>
          </a:xfrm>
          <a:prstGeom prst="rect">
            <a:avLst/>
          </a:prstGeom>
        </p:spPr>
      </p:pic>
      <p:sp>
        <p:nvSpPr>
          <p:cNvPr id="54" name="Text 36"/>
          <p:cNvSpPr/>
          <p:nvPr/>
        </p:nvSpPr>
        <p:spPr>
          <a:xfrm>
            <a:off x="6320373" y="2465574"/>
            <a:ext cx="227626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تقنياً</a:t>
            </a:r>
            <a:endParaRPr lang="en-US" sz="1300" dirty="0"/>
          </a:p>
        </p:txBody>
      </p:sp>
      <p:sp>
        <p:nvSpPr>
          <p:cNvPr id="55" name="Shape 37"/>
          <p:cNvSpPr/>
          <p:nvPr/>
        </p:nvSpPr>
        <p:spPr>
          <a:xfrm>
            <a:off x="6843713" y="2696040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6" name="Image 15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58225" y="2783551"/>
            <a:ext cx="128588" cy="128588"/>
          </a:xfrm>
          <a:prstGeom prst="rect">
            <a:avLst/>
          </a:prstGeom>
        </p:spPr>
      </p:pic>
      <p:sp>
        <p:nvSpPr>
          <p:cNvPr id="57" name="Text 38"/>
          <p:cNvSpPr/>
          <p:nvPr/>
        </p:nvSpPr>
        <p:spPr>
          <a:xfrm>
            <a:off x="8386511" y="2806625"/>
            <a:ext cx="218008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بيئياً</a:t>
            </a:r>
            <a:endParaRPr lang="en-US" sz="1300" dirty="0"/>
          </a:p>
        </p:txBody>
      </p:sp>
      <p:sp>
        <p:nvSpPr>
          <p:cNvPr id="58" name="Shape 39"/>
          <p:cNvSpPr/>
          <p:nvPr/>
        </p:nvSpPr>
        <p:spPr>
          <a:xfrm>
            <a:off x="4772025" y="2696040"/>
            <a:ext cx="2014538" cy="303609"/>
          </a:xfrm>
          <a:prstGeom prst="rect">
            <a:avLst/>
          </a:prstGeom>
          <a:solidFill>
            <a:srgbClr val="F0F9FF"/>
          </a:solidFill>
          <a:ln w="9144">
            <a:solidFill>
              <a:srgbClr val="B3E5FC"/>
            </a:solidFill>
            <a:prstDash val="solid"/>
          </a:ln>
        </p:spPr>
      </p:sp>
      <p:pic>
        <p:nvPicPr>
          <p:cNvPr id="59" name="Image 16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86538" y="2776407"/>
            <a:ext cx="128588" cy="128588"/>
          </a:xfrm>
          <a:prstGeom prst="rect">
            <a:avLst/>
          </a:prstGeom>
        </p:spPr>
      </p:pic>
      <p:sp>
        <p:nvSpPr>
          <p:cNvPr id="60" name="Text 40"/>
          <p:cNvSpPr/>
          <p:nvPr/>
        </p:nvSpPr>
        <p:spPr>
          <a:xfrm>
            <a:off x="6233765" y="2808719"/>
            <a:ext cx="338234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قانونياً</a:t>
            </a:r>
            <a:endParaRPr lang="en-US" sz="1300" dirty="0"/>
          </a:p>
        </p:txBody>
      </p:sp>
      <p:sp>
        <p:nvSpPr>
          <p:cNvPr id="61" name="Shape 41"/>
          <p:cNvSpPr/>
          <p:nvPr/>
        </p:nvSpPr>
        <p:spPr>
          <a:xfrm>
            <a:off x="4772025" y="3128237"/>
            <a:ext cx="4086225" cy="514350"/>
          </a:xfrm>
          <a:prstGeom prst="rect">
            <a:avLst/>
          </a:prstGeom>
          <a:solidFill>
            <a:srgbClr val="F9F9F9"/>
          </a:solidFill>
          <a:ln/>
        </p:spPr>
      </p:sp>
      <p:sp>
        <p:nvSpPr>
          <p:cNvPr id="62" name="Shape 42"/>
          <p:cNvSpPr/>
          <p:nvPr/>
        </p:nvSpPr>
        <p:spPr>
          <a:xfrm>
            <a:off x="8829675" y="3128237"/>
            <a:ext cx="28575" cy="514350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63" name="Text 43"/>
          <p:cNvSpPr/>
          <p:nvPr/>
        </p:nvSpPr>
        <p:spPr>
          <a:xfrm>
            <a:off x="4857750" y="3213962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الهدف:</a:t>
            </a:r>
            <a:r>
              <a:rPr lang="en-US" sz="1300" dirty="0">
                <a:solidFill>
                  <a:srgbClr val="34495E"/>
                </a:solidFill>
              </a:rPr>
              <a:t> تمكين المؤسسات من اتخاذ قرارات استراتيجية مستنيرة من خلال تقييم منهجي للفرص والتهديدات الخارجية.</a:t>
            </a:r>
            <a:endParaRPr lang="en-US" sz="13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70823A14-0228-4BF6-EA46-8768DF77ACC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65" name="Rectangle: Rounded Corners 24">
            <a:extLst>
              <a:ext uri="{FF2B5EF4-FFF2-40B4-BE49-F238E27FC236}">
                <a16:creationId xmlns:a16="http://schemas.microsoft.com/office/drawing/2014/main" id="{40773B15-F365-34BB-58D8-5A890ABB2C92}"/>
              </a:ext>
            </a:extLst>
          </p:cNvPr>
          <p:cNvSpPr/>
          <p:nvPr/>
        </p:nvSpPr>
        <p:spPr>
          <a:xfrm>
            <a:off x="142875" y="785065"/>
            <a:ext cx="8772525" cy="366344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BA96F497-12EB-B4B0-77CF-A8CB45DBEC46}"/>
              </a:ext>
            </a:extLst>
          </p:cNvPr>
          <p:cNvSpPr/>
          <p:nvPr/>
        </p:nvSpPr>
        <p:spPr>
          <a:xfrm>
            <a:off x="979029" y="200994"/>
            <a:ext cx="1926040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Introduction to PESTEL</a:t>
            </a:r>
            <a:endParaRPr lang="en-US" sz="1600" dirty="0"/>
          </a:p>
        </p:txBody>
      </p:sp>
      <p:sp>
        <p:nvSpPr>
          <p:cNvPr id="64" name="Text 4">
            <a:extLst>
              <a:ext uri="{FF2B5EF4-FFF2-40B4-BE49-F238E27FC236}">
                <a16:creationId xmlns:a16="http://schemas.microsoft.com/office/drawing/2014/main" id="{0347BDFD-E3B7-D2C1-82FA-4DA73566C056}"/>
              </a:ext>
            </a:extLst>
          </p:cNvPr>
          <p:cNvSpPr/>
          <p:nvPr/>
        </p:nvSpPr>
        <p:spPr>
          <a:xfrm>
            <a:off x="1092215" y="521075"/>
            <a:ext cx="1462260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b="1" dirty="0">
                <a:solidFill>
                  <a:srgbClr val="00AEEF"/>
                </a:solidFill>
              </a:rPr>
              <a:t>مقدمة عن PESTEL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0"/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1"/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6" name="Text 2"/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1028643" y="267069"/>
            <a:ext cx="2381486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Political &amp; Economic Factors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178990" y="542654"/>
            <a:ext cx="1938031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العوامل السياسية والاقتصادية</a:t>
            </a:r>
            <a:endParaRPr lang="en-US" sz="16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99" y="1360286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67077" y="1360286"/>
            <a:ext cx="1082989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Political Factors</a:t>
            </a:r>
            <a:endParaRPr lang="en-US" sz="1300" dirty="0"/>
          </a:p>
        </p:txBody>
      </p:sp>
      <p:sp>
        <p:nvSpPr>
          <p:cNvPr id="14" name="Text 9"/>
          <p:cNvSpPr/>
          <p:nvPr/>
        </p:nvSpPr>
        <p:spPr>
          <a:xfrm>
            <a:off x="334658" y="1800870"/>
            <a:ext cx="3993356" cy="4030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Government actions, trade agreements, and tariff policies directly impact business operations and profitability.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352946" y="2428954"/>
            <a:ext cx="3085204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Case Study: US-China Trade War (2016-2018)</a:t>
            </a:r>
            <a:endParaRPr lang="en-US" sz="1300" dirty="0"/>
          </a:p>
        </p:txBody>
      </p:sp>
      <p:sp>
        <p:nvSpPr>
          <p:cNvPr id="17" name="Text 12"/>
          <p:cNvSpPr/>
          <p:nvPr/>
        </p:nvSpPr>
        <p:spPr>
          <a:xfrm>
            <a:off x="321469" y="2765343"/>
            <a:ext cx="3793331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Tariffs of 25% imposed on Chinese goods led to retaliatory measures. Result: US companies faced lower profit margins, wage cuts, and increased consumer prices.</a:t>
            </a:r>
            <a:endParaRPr lang="en-US" sz="13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2" y="3735766"/>
            <a:ext cx="186674" cy="186674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00062" y="3735766"/>
            <a:ext cx="119917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Economic Factors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321469" y="3979937"/>
            <a:ext cx="3993356" cy="6082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Growth rates, employment levels, interest rates, and currency exchange rates significantly influence market demand and operational costs.</a:t>
            </a:r>
            <a:endParaRPr lang="en-US" sz="13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6923" y="1473611"/>
            <a:ext cx="15716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581817" y="1499619"/>
            <a:ext cx="904094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السياسية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4880772" y="2015241"/>
            <a:ext cx="3993356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إجراءات الحكومة والاتفاقيات التجارية والسياسات الجمركية تؤثر مباشرة على العمليات والربحية.</a:t>
            </a:r>
            <a:endParaRPr lang="en-US" sz="1300" dirty="0"/>
          </a:p>
        </p:txBody>
      </p:sp>
      <p:sp>
        <p:nvSpPr>
          <p:cNvPr id="28" name="Text 21"/>
          <p:cNvSpPr/>
          <p:nvPr/>
        </p:nvSpPr>
        <p:spPr>
          <a:xfrm>
            <a:off x="5360010" y="2608968"/>
            <a:ext cx="3383940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حالة دراسية: الحرب التجارية الأمريكية الصينية (2016-2018)</a:t>
            </a:r>
            <a:endParaRPr lang="en-US" sz="1300" dirty="0"/>
          </a:p>
        </p:txBody>
      </p:sp>
      <p:sp>
        <p:nvSpPr>
          <p:cNvPr id="29" name="Text 22"/>
          <p:cNvSpPr/>
          <p:nvPr/>
        </p:nvSpPr>
        <p:spPr>
          <a:xfrm>
            <a:off x="4980785" y="2864552"/>
            <a:ext cx="3793331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فرض تعريفات جمركية بنسبة 25% على السلع الصينية أدى إلى رد انتقامي. النتيجة: واجهت الشركات الأمريكية هوامش ربح أقل، تخفيض الأجور، وارتفاع أسعار المستهلك.</a:t>
            </a:r>
            <a:endParaRPr lang="en-US" sz="13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2594" y="3629024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555739" y="3632962"/>
            <a:ext cx="982641" cy="19236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العوامل الاقتصادية</a:t>
            </a:r>
            <a:endParaRPr lang="en-US" sz="1300" dirty="0"/>
          </a:p>
        </p:txBody>
      </p:sp>
      <p:sp>
        <p:nvSpPr>
          <p:cNvPr id="32" name="Text 24"/>
          <p:cNvSpPr/>
          <p:nvPr/>
        </p:nvSpPr>
        <p:spPr>
          <a:xfrm>
            <a:off x="4829175" y="3985378"/>
            <a:ext cx="3993356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معدلات النمو ومستويات التوظيف ومعدلات الفائدة وأسعار الصرف تؤثر بشكل كبير على الطلب والتكاليف.</a:t>
            </a:r>
            <a:endParaRPr lang="en-US" sz="13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0AED2FD-FD38-F326-248F-5220CE2CB3B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745506" y="105265"/>
            <a:ext cx="1242488" cy="580157"/>
          </a:xfrm>
          <a:prstGeom prst="rect">
            <a:avLst/>
          </a:prstGeom>
        </p:spPr>
      </p:pic>
      <p:sp>
        <p:nvSpPr>
          <p:cNvPr id="37" name="Rectangle: Rounded Corners 24">
            <a:extLst>
              <a:ext uri="{FF2B5EF4-FFF2-40B4-BE49-F238E27FC236}">
                <a16:creationId xmlns:a16="http://schemas.microsoft.com/office/drawing/2014/main" id="{64D86BF5-FCF4-9622-4415-F98CBF5A7278}"/>
              </a:ext>
            </a:extLst>
          </p:cNvPr>
          <p:cNvSpPr/>
          <p:nvPr/>
        </p:nvSpPr>
        <p:spPr>
          <a:xfrm>
            <a:off x="142875" y="857251"/>
            <a:ext cx="8772525" cy="404552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28643" y="255147"/>
            <a:ext cx="2535694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Social &amp; Technological Factors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191971" y="529413"/>
            <a:ext cx="2122376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العوامل الاجتماعية والتكنولوجية</a:t>
            </a:r>
            <a:endParaRPr lang="en-US" sz="16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9645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53641" y="914400"/>
            <a:ext cx="861261" cy="1849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Social Factors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285750" y="1171575"/>
            <a:ext cx="4429125" cy="3997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Demographics, cultural trends, and consumer behavior patterns shape market opportunities and demand for products and services.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371475" y="1740173"/>
            <a:ext cx="2099293" cy="1368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Emerging Markets: India &amp; China</a:t>
            </a:r>
            <a:endParaRPr lang="en-US" sz="1200" dirty="0"/>
          </a:p>
        </p:txBody>
      </p:sp>
      <p:sp>
        <p:nvSpPr>
          <p:cNvPr id="17" name="Text 12"/>
          <p:cNvSpPr/>
          <p:nvPr/>
        </p:nvSpPr>
        <p:spPr>
          <a:xfrm>
            <a:off x="371475" y="1929482"/>
            <a:ext cx="4212003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Population growth in India and China creates massive market opportunities. Rising health awareness drives demand for organic and wellness products. Generational shifts influence consumption patterns and technology adoption.</a:t>
            </a:r>
            <a:endParaRPr lang="en-US" sz="12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858170"/>
            <a:ext cx="157163" cy="15716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14350" y="2829595"/>
            <a:ext cx="1355243" cy="1849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Technological Factors</a:t>
            </a:r>
            <a:endParaRPr lang="en-US" sz="1200" dirty="0"/>
          </a:p>
        </p:txBody>
      </p:sp>
      <p:sp>
        <p:nvSpPr>
          <p:cNvPr id="20" name="Text 14"/>
          <p:cNvSpPr/>
          <p:nvPr/>
        </p:nvSpPr>
        <p:spPr>
          <a:xfrm>
            <a:off x="285750" y="3086770"/>
            <a:ext cx="4086225" cy="6049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Technological innovation cycles have accelerated dramatically. Major breakthroughs occur every 5-7 years, disrupting entire industries and creating new market opportunities.</a:t>
            </a:r>
            <a:endParaRPr lang="en-US" sz="1200" dirty="0"/>
          </a:p>
        </p:txBody>
      </p:sp>
      <p:sp>
        <p:nvSpPr>
          <p:cNvPr id="22" name="Text 16"/>
          <p:cNvSpPr/>
          <p:nvPr/>
        </p:nvSpPr>
        <p:spPr>
          <a:xfrm>
            <a:off x="371475" y="3861085"/>
            <a:ext cx="645177" cy="1368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Examples:</a:t>
            </a:r>
            <a:endParaRPr lang="en-US" sz="1200" dirty="0"/>
          </a:p>
        </p:txBody>
      </p:sp>
      <p:sp>
        <p:nvSpPr>
          <p:cNvPr id="23" name="Text 17"/>
          <p:cNvSpPr/>
          <p:nvPr/>
        </p:nvSpPr>
        <p:spPr>
          <a:xfrm>
            <a:off x="371475" y="4050395"/>
            <a:ext cx="391477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Electric vehicles revolutionized the automotive sector. AI and blockchain are transforming finance, supply chains, and data management. 5G infrastructure enables new IoT and smart city applications.</a:t>
            </a:r>
            <a:endParaRPr lang="en-US" sz="12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1797" y="942975"/>
            <a:ext cx="19645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651919" y="989633"/>
            <a:ext cx="918521" cy="1837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العوامل الاجتماعية</a:t>
            </a:r>
            <a:endParaRPr lang="en-US" sz="1200" dirty="0"/>
          </a:p>
        </p:txBody>
      </p:sp>
      <p:sp>
        <p:nvSpPr>
          <p:cNvPr id="26" name="Text 19"/>
          <p:cNvSpPr/>
          <p:nvPr/>
        </p:nvSpPr>
        <p:spPr>
          <a:xfrm>
            <a:off x="4772025" y="1171575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الديموغرافيا والاتجاهات الثقافية وأنماط سلوك المستهلك تشكل فرص السوق والطلب على المنتجات والخدمات.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7260894" y="1740173"/>
            <a:ext cx="1511631" cy="1356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الأسواق الناشئة: الهند والصين</a:t>
            </a:r>
            <a:endParaRPr lang="en-US" sz="1200" dirty="0"/>
          </a:p>
        </p:txBody>
      </p:sp>
      <p:sp>
        <p:nvSpPr>
          <p:cNvPr id="29" name="Text 22"/>
          <p:cNvSpPr/>
          <p:nvPr/>
        </p:nvSpPr>
        <p:spPr>
          <a:xfrm>
            <a:off x="4888209" y="2048230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نمو السكان في الهند والصين يخلق فرص سوقية ضخمة. ارتفاع الوعي الصحي يدفع الطلب على </a:t>
            </a:r>
            <a:r>
              <a:rPr lang="en-US" sz="1200" dirty="0" err="1">
                <a:solidFill>
                  <a:srgbClr val="34495E"/>
                </a:solidFill>
              </a:rPr>
              <a:t>المنتجات</a:t>
            </a:r>
            <a:r>
              <a:rPr lang="en-US" sz="1200" dirty="0">
                <a:solidFill>
                  <a:srgbClr val="34495E"/>
                </a:solidFill>
              </a:rPr>
              <a:t> </a:t>
            </a:r>
            <a:r>
              <a:rPr lang="en-US" sz="1200" dirty="0" err="1">
                <a:solidFill>
                  <a:srgbClr val="34495E"/>
                </a:solidFill>
              </a:rPr>
              <a:t>العضوية</a:t>
            </a:r>
            <a:r>
              <a:rPr lang="en-US" sz="1200" dirty="0">
                <a:solidFill>
                  <a:srgbClr val="34495E"/>
                </a:solidFill>
              </a:rPr>
              <a:t> التحولات الجيلية تؤثر على أنماط الاستهلاك واعتماد التكنولوجيا.</a:t>
            </a:r>
            <a:endParaRPr lang="en-US" sz="12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1088" y="2686720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675725" y="2701490"/>
            <a:ext cx="968214" cy="1837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العوامل التكنولوجية</a:t>
            </a:r>
            <a:endParaRPr lang="en-US" sz="1200" dirty="0"/>
          </a:p>
        </p:txBody>
      </p:sp>
      <p:sp>
        <p:nvSpPr>
          <p:cNvPr id="32" name="Text 24"/>
          <p:cNvSpPr/>
          <p:nvPr/>
        </p:nvSpPr>
        <p:spPr>
          <a:xfrm>
            <a:off x="4772025" y="2915320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دورات الابتكار التكنولوجي تسارعت بشكل كبير. تحدث اختراقات رئيسية كل 5-7 سنوات، مما يعطل الصناعات بأكملها.</a:t>
            </a:r>
            <a:endParaRPr lang="en-US" sz="1200" dirty="0"/>
          </a:p>
        </p:txBody>
      </p:sp>
      <p:sp>
        <p:nvSpPr>
          <p:cNvPr id="34" name="Text 26"/>
          <p:cNvSpPr/>
          <p:nvPr/>
        </p:nvSpPr>
        <p:spPr>
          <a:xfrm>
            <a:off x="8427451" y="3701052"/>
            <a:ext cx="291748" cy="1356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000"/>
              </a:lnSpc>
              <a:buNone/>
            </a:pPr>
            <a:r>
              <a:rPr lang="ar-SY" sz="1200" b="1" dirty="0">
                <a:solidFill>
                  <a:srgbClr val="00AEEF"/>
                </a:solidFill>
              </a:rPr>
              <a:t>أمثلة:</a:t>
            </a:r>
            <a:endParaRPr lang="en-US" sz="1200" dirty="0"/>
          </a:p>
        </p:txBody>
      </p:sp>
      <p:sp>
        <p:nvSpPr>
          <p:cNvPr id="35" name="Text 27"/>
          <p:cNvSpPr/>
          <p:nvPr/>
        </p:nvSpPr>
        <p:spPr>
          <a:xfrm>
            <a:off x="4845248" y="4016944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السيارات الكهربائية ثورة في قطاع السيارات. الذكاء الاصطناعي والبلوكتشين يحولان المالية وسلاسل التوريد وإدارة البيانات. تحتية 5G تمكّن تطبيقات IoT والمدن الذكية.</a:t>
            </a:r>
            <a:endParaRPr lang="en-US" sz="12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15553689-A0AB-C27C-0003-9B8810108E58}"/>
              </a:ext>
            </a:extLst>
          </p:cNvPr>
          <p:cNvSpPr/>
          <p:nvPr/>
        </p:nvSpPr>
        <p:spPr>
          <a:xfrm>
            <a:off x="142875" y="857251"/>
            <a:ext cx="8772525" cy="3987998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D09DE7C7-77C3-AFAD-BC12-9418A8BDCC1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BA980270-E0A2-C5E6-E8D7-ECA904D1613D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AF5C2EC8-372B-55DB-A0DD-37B5057F04B6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6E87D2D4-9894-BAAC-FAFF-C1DCE9318DDB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00125" y="239122"/>
            <a:ext cx="2570704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Environmental &amp; Legal Factors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258288" y="517002"/>
            <a:ext cx="1625445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العوامل البيئية والقانونية</a:t>
            </a:r>
            <a:endParaRPr lang="en-US" sz="1600" dirty="0"/>
          </a:p>
        </p:txBody>
      </p:sp>
      <p:sp>
        <p:nvSpPr>
          <p:cNvPr id="9" name="Text 5"/>
          <p:cNvSpPr/>
          <p:nvPr/>
        </p:nvSpPr>
        <p:spPr>
          <a:xfrm>
            <a:off x="7989336" y="253603"/>
            <a:ext cx="43410" cy="1933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ar-SY" sz="1200" b="1" kern="0" spc="1" dirty="0">
                <a:solidFill>
                  <a:srgbClr val="2C3E50"/>
                </a:solidFill>
              </a:rPr>
              <a:t> </a:t>
            </a:r>
            <a:endParaRPr lang="en-US" sz="12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942975"/>
            <a:ext cx="157163" cy="15716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14350" y="914400"/>
            <a:ext cx="1425005" cy="1849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Environmental Factors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285750" y="1171575"/>
            <a:ext cx="4086225" cy="6082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Climate change, raw material scarcity, and sustainability regulations shape business strategy and create circular economy opportunities.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371475" y="1945891"/>
            <a:ext cx="1461939" cy="1368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Case Study: BP Oil Spill</a:t>
            </a:r>
            <a:endParaRPr lang="en-US" sz="1200" dirty="0"/>
          </a:p>
        </p:txBody>
      </p:sp>
      <p:sp>
        <p:nvSpPr>
          <p:cNvPr id="17" name="Text 12"/>
          <p:cNvSpPr/>
          <p:nvPr/>
        </p:nvSpPr>
        <p:spPr>
          <a:xfrm>
            <a:off x="371475" y="2135200"/>
            <a:ext cx="391477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200" i="1" dirty="0">
                <a:solidFill>
                  <a:srgbClr val="34495E"/>
                </a:solidFill>
              </a:rPr>
              <a:t>Environmental disasters inflict massive financial losses and reputational damage. However, sustainability initiatives and circular economy models create new business opportunities and competitive advantages.</a:t>
            </a:r>
            <a:endParaRPr lang="en-US" sz="1200" dirty="0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892437"/>
            <a:ext cx="157163" cy="157163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14350" y="2863862"/>
            <a:ext cx="816955" cy="1849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Legal Factors</a:t>
            </a:r>
            <a:endParaRPr lang="en-US" sz="1200" dirty="0"/>
          </a:p>
        </p:txBody>
      </p:sp>
      <p:sp>
        <p:nvSpPr>
          <p:cNvPr id="20" name="Text 14"/>
          <p:cNvSpPr/>
          <p:nvPr/>
        </p:nvSpPr>
        <p:spPr>
          <a:xfrm>
            <a:off x="285750" y="3121037"/>
            <a:ext cx="4086225" cy="6171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Health &amp; safety laws, consumer rights protection, intellectual property rights, and regulatory compliance directly impact operational costs and market viability.</a:t>
            </a:r>
            <a:endParaRPr lang="en-US" sz="1200" dirty="0"/>
          </a:p>
        </p:txBody>
      </p:sp>
      <p:sp>
        <p:nvSpPr>
          <p:cNvPr id="22" name="Text 16"/>
          <p:cNvSpPr/>
          <p:nvPr/>
        </p:nvSpPr>
        <p:spPr>
          <a:xfrm>
            <a:off x="371475" y="3895353"/>
            <a:ext cx="1773627" cy="13683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Pharmaceutical Compliance</a:t>
            </a:r>
            <a:endParaRPr lang="en-US" sz="1200" dirty="0"/>
          </a:p>
        </p:txBody>
      </p:sp>
      <p:sp>
        <p:nvSpPr>
          <p:cNvPr id="23" name="Text 17"/>
          <p:cNvSpPr/>
          <p:nvPr/>
        </p:nvSpPr>
        <p:spPr>
          <a:xfrm>
            <a:off x="371475" y="4084662"/>
            <a:ext cx="420052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Drug approval regulations, data privacy laws, and intellectual property protections require significant investment. Non-compliance can result in severe penalties and market exit.</a:t>
            </a:r>
            <a:endParaRPr lang="en-US" sz="1200" dirty="0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1088" y="942975"/>
            <a:ext cx="157163" cy="157163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902755" y="959315"/>
            <a:ext cx="698909" cy="1837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العوامل البيئية</a:t>
            </a:r>
            <a:endParaRPr lang="en-US" sz="1200" dirty="0"/>
          </a:p>
        </p:txBody>
      </p:sp>
      <p:sp>
        <p:nvSpPr>
          <p:cNvPr id="26" name="Text 19"/>
          <p:cNvSpPr/>
          <p:nvPr/>
        </p:nvSpPr>
        <p:spPr>
          <a:xfrm>
            <a:off x="4772025" y="1171575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تغير المناخ وندرة المواد الخام واللوائح الاستدامة تشكل الاستراتيجية وتخلق فرص الاقتصاد الدائري.</a:t>
            </a:r>
            <a:endParaRPr lang="en-US" sz="1200" dirty="0"/>
          </a:p>
        </p:txBody>
      </p:sp>
      <p:sp>
        <p:nvSpPr>
          <p:cNvPr id="28" name="Text 21"/>
          <p:cNvSpPr/>
          <p:nvPr/>
        </p:nvSpPr>
        <p:spPr>
          <a:xfrm>
            <a:off x="7377912" y="1740173"/>
            <a:ext cx="1394613" cy="1356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200" b="1" dirty="0">
                <a:solidFill>
                  <a:srgbClr val="00AEEF"/>
                </a:solidFill>
              </a:rPr>
              <a:t>حالة دراسية: تسرب نفط BP</a:t>
            </a:r>
            <a:endParaRPr lang="en-US" sz="1200" dirty="0"/>
          </a:p>
        </p:txBody>
      </p:sp>
      <p:sp>
        <p:nvSpPr>
          <p:cNvPr id="29" name="Text 22"/>
          <p:cNvSpPr/>
          <p:nvPr/>
        </p:nvSpPr>
        <p:spPr>
          <a:xfrm>
            <a:off x="4857750" y="1929482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الكوارث البيئية تسبب خسائر مالية ضخمة وأضرار سمعة. لكن المبادرات الاستدامة وأنماط الاقتصاد الدائري تخلق فرص أعمال جديدة وميزات تنافسية.</a:t>
            </a:r>
            <a:endParaRPr lang="en-US" sz="1200" dirty="0"/>
          </a:p>
        </p:txBody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1088" y="2515270"/>
            <a:ext cx="157163" cy="157163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7810616" y="2540596"/>
            <a:ext cx="812723" cy="1837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العوامل القانونية</a:t>
            </a:r>
            <a:endParaRPr lang="en-US" sz="1200" dirty="0"/>
          </a:p>
        </p:txBody>
      </p:sp>
      <p:sp>
        <p:nvSpPr>
          <p:cNvPr id="32" name="Text 24"/>
          <p:cNvSpPr/>
          <p:nvPr/>
        </p:nvSpPr>
        <p:spPr>
          <a:xfrm>
            <a:off x="4772025" y="2743870"/>
            <a:ext cx="4086225" cy="4017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600"/>
              </a:lnSpc>
              <a:buNone/>
            </a:pPr>
            <a:r>
              <a:rPr lang="en-US" sz="1200" dirty="0">
                <a:solidFill>
                  <a:srgbClr val="555555"/>
                </a:solidFill>
              </a:rPr>
              <a:t>قوانين الصحة والسلامة وحماية حقوق المستهلك والملكية الفكرية والامتثال التنظيمي تؤثر مباشرة على التكاليف والجدوى.</a:t>
            </a:r>
            <a:endParaRPr lang="en-US" sz="1200" dirty="0"/>
          </a:p>
        </p:txBody>
      </p:sp>
      <p:sp>
        <p:nvSpPr>
          <p:cNvPr id="34" name="Text 26"/>
          <p:cNvSpPr/>
          <p:nvPr/>
        </p:nvSpPr>
        <p:spPr>
          <a:xfrm>
            <a:off x="7823546" y="3312468"/>
            <a:ext cx="948979" cy="13561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200" b="1" dirty="0" err="1">
                <a:solidFill>
                  <a:srgbClr val="00AEEF"/>
                </a:solidFill>
              </a:rPr>
              <a:t>امتثال</a:t>
            </a:r>
            <a:r>
              <a:rPr lang="en-US" sz="1200" b="1" dirty="0">
                <a:solidFill>
                  <a:srgbClr val="00AEEF"/>
                </a:solidFill>
              </a:rPr>
              <a:t> </a:t>
            </a:r>
            <a:r>
              <a:rPr lang="ar-SY" sz="1200" b="1" dirty="0">
                <a:solidFill>
                  <a:srgbClr val="00AEEF"/>
                </a:solidFill>
              </a:rPr>
              <a:t>قطاع ا</a:t>
            </a:r>
            <a:r>
              <a:rPr lang="en-US" sz="1200" b="1" dirty="0" err="1">
                <a:solidFill>
                  <a:srgbClr val="00AEEF"/>
                </a:solidFill>
              </a:rPr>
              <a:t>لأدوية</a:t>
            </a:r>
            <a:endParaRPr lang="en-US" sz="1200" dirty="0"/>
          </a:p>
        </p:txBody>
      </p:sp>
      <p:sp>
        <p:nvSpPr>
          <p:cNvPr id="35" name="Text 27"/>
          <p:cNvSpPr/>
          <p:nvPr/>
        </p:nvSpPr>
        <p:spPr>
          <a:xfrm>
            <a:off x="4857750" y="3501777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200" dirty="0">
                <a:solidFill>
                  <a:srgbClr val="34495E"/>
                </a:solidFill>
              </a:rPr>
              <a:t>لوائح الموافقة على الأدوية وقوانين خصوصية البيانات وحماية الملكية الفكرية تتطلب استثمارات كبيرة. عدم الامتثال قد يؤدي لعقوبات شديدة والخروج من السوق.</a:t>
            </a:r>
            <a:endParaRPr lang="en-US" sz="12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0C9E582-E03B-9902-4827-7C26E85540E1}"/>
              </a:ext>
            </a:extLst>
          </p:cNvPr>
          <p:cNvSpPr/>
          <p:nvPr/>
        </p:nvSpPr>
        <p:spPr>
          <a:xfrm>
            <a:off x="142875" y="857251"/>
            <a:ext cx="8772525" cy="396478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79DF8F1D-CB83-87FE-0EAF-9B9AADC0817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10" name="Shape 0">
            <a:extLst>
              <a:ext uri="{FF2B5EF4-FFF2-40B4-BE49-F238E27FC236}">
                <a16:creationId xmlns:a16="http://schemas.microsoft.com/office/drawing/2014/main" id="{497306F6-09B5-571C-FD99-FD3231B12613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1" name="Text 1">
            <a:extLst>
              <a:ext uri="{FF2B5EF4-FFF2-40B4-BE49-F238E27FC236}">
                <a16:creationId xmlns:a16="http://schemas.microsoft.com/office/drawing/2014/main" id="{0A102538-E6E4-9692-A343-C51C33BFA509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5" name="Text 2">
            <a:extLst>
              <a:ext uri="{FF2B5EF4-FFF2-40B4-BE49-F238E27FC236}">
                <a16:creationId xmlns:a16="http://schemas.microsoft.com/office/drawing/2014/main" id="{68CE4509-70DE-28AA-2CDF-59BE066C1E12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/>
          <p:cNvSpPr/>
          <p:nvPr/>
        </p:nvSpPr>
        <p:spPr>
          <a:xfrm>
            <a:off x="975679" y="267069"/>
            <a:ext cx="2567178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Implementation Methodology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483574" y="536762"/>
            <a:ext cx="1022716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منهجية التطبيق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85750" y="914400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13" name="Text 9"/>
          <p:cNvSpPr/>
          <p:nvPr/>
        </p:nvSpPr>
        <p:spPr>
          <a:xfrm>
            <a:off x="285750" y="953808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600075" y="914400"/>
            <a:ext cx="1823833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Define Objectives &amp; Scope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600075" y="1137642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Clearly identify study goals, geographic boundaries, and specific sector focus for the feasibility analysis.</a:t>
            </a:r>
            <a:endParaRPr lang="en-US" sz="1300" dirty="0"/>
          </a:p>
        </p:txBody>
      </p:sp>
      <p:sp>
        <p:nvSpPr>
          <p:cNvPr id="16" name="Shape 12"/>
          <p:cNvSpPr/>
          <p:nvPr/>
        </p:nvSpPr>
        <p:spPr>
          <a:xfrm>
            <a:off x="285750" y="1637705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17" name="Text 13"/>
          <p:cNvSpPr/>
          <p:nvPr/>
        </p:nvSpPr>
        <p:spPr>
          <a:xfrm>
            <a:off x="285750" y="1677113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600075" y="1637705"/>
            <a:ext cx="225978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Assemble Cross-Functional Team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600075" y="1817241"/>
            <a:ext cx="3771900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Form teams with experts in marketing, finance, operations, and industry-specific knowledge to ensure comprehensive analysis.</a:t>
            </a:r>
            <a:endParaRPr lang="en-US" sz="1300" dirty="0"/>
          </a:p>
        </p:txBody>
      </p:sp>
      <p:sp>
        <p:nvSpPr>
          <p:cNvPr id="20" name="Shape 16"/>
          <p:cNvSpPr/>
          <p:nvPr/>
        </p:nvSpPr>
        <p:spPr>
          <a:xfrm>
            <a:off x="285750" y="2361009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21" name="Text 17"/>
          <p:cNvSpPr/>
          <p:nvPr/>
        </p:nvSpPr>
        <p:spPr>
          <a:xfrm>
            <a:off x="285750" y="2400417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22" name="Text 18"/>
          <p:cNvSpPr/>
          <p:nvPr/>
        </p:nvSpPr>
        <p:spPr>
          <a:xfrm>
            <a:off x="600075" y="2361009"/>
            <a:ext cx="1815177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Data Collection &amp; Analysis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600075" y="2584252"/>
            <a:ext cx="3771900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Gather data from credible academic and market sources. Rigorously analyze each of the six PESTEL factors for informed decision-making.</a:t>
            </a:r>
            <a:endParaRPr lang="en-US" sz="1300" dirty="0"/>
          </a:p>
        </p:txBody>
      </p:sp>
      <p:sp>
        <p:nvSpPr>
          <p:cNvPr id="25" name="Text 21"/>
          <p:cNvSpPr/>
          <p:nvPr/>
        </p:nvSpPr>
        <p:spPr>
          <a:xfrm>
            <a:off x="371475" y="3255764"/>
            <a:ext cx="3246914" cy="1401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Practical Example: Tech Company Market Entry</a:t>
            </a:r>
            <a:endParaRPr lang="en-US" sz="1300" dirty="0"/>
          </a:p>
        </p:txBody>
      </p:sp>
      <p:sp>
        <p:nvSpPr>
          <p:cNvPr id="26" name="Text 22"/>
          <p:cNvSpPr/>
          <p:nvPr/>
        </p:nvSpPr>
        <p:spPr>
          <a:xfrm>
            <a:off x="371475" y="3445073"/>
            <a:ext cx="4314825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A technology firm entering an Asian market evaluates political stability, economic growth projections, digital adoption trends, tech talent availability, environmental regulations, and data privacy laws.</a:t>
            </a:r>
            <a:endParaRPr lang="en-US" sz="1300" dirty="0"/>
          </a:p>
        </p:txBody>
      </p:sp>
      <p:sp>
        <p:nvSpPr>
          <p:cNvPr id="27" name="Shape 23"/>
          <p:cNvSpPr/>
          <p:nvPr/>
        </p:nvSpPr>
        <p:spPr>
          <a:xfrm>
            <a:off x="8629650" y="914400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28" name="Text 24"/>
          <p:cNvSpPr/>
          <p:nvPr/>
        </p:nvSpPr>
        <p:spPr>
          <a:xfrm>
            <a:off x="8629650" y="953808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1</a:t>
            </a:r>
            <a:endParaRPr lang="en-US" sz="1300" dirty="0"/>
          </a:p>
        </p:txBody>
      </p:sp>
      <p:sp>
        <p:nvSpPr>
          <p:cNvPr id="29" name="Text 25"/>
          <p:cNvSpPr/>
          <p:nvPr/>
        </p:nvSpPr>
        <p:spPr>
          <a:xfrm>
            <a:off x="7333657" y="914400"/>
            <a:ext cx="1210268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تحديد الأهداف والنطاق</a:t>
            </a:r>
            <a:endParaRPr lang="en-US" sz="1300" dirty="0"/>
          </a:p>
        </p:txBody>
      </p:sp>
      <p:sp>
        <p:nvSpPr>
          <p:cNvPr id="30" name="Text 26"/>
          <p:cNvSpPr/>
          <p:nvPr/>
        </p:nvSpPr>
        <p:spPr>
          <a:xfrm>
            <a:off x="4857750" y="1202933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تحديد أهداف الدراسة بوضوح والنطاق الجغرافي والتركيز القطاعي المحدد لتحليل الجدوى.</a:t>
            </a:r>
            <a:endParaRPr lang="en-US" sz="1300" dirty="0"/>
          </a:p>
        </p:txBody>
      </p:sp>
      <p:sp>
        <p:nvSpPr>
          <p:cNvPr id="31" name="Shape 27"/>
          <p:cNvSpPr/>
          <p:nvPr/>
        </p:nvSpPr>
        <p:spPr>
          <a:xfrm>
            <a:off x="8629650" y="1637705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32" name="Text 28"/>
          <p:cNvSpPr/>
          <p:nvPr/>
        </p:nvSpPr>
        <p:spPr>
          <a:xfrm>
            <a:off x="8629650" y="1677113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2</a:t>
            </a:r>
            <a:endParaRPr lang="en-US" sz="1300" dirty="0"/>
          </a:p>
        </p:txBody>
      </p:sp>
      <p:sp>
        <p:nvSpPr>
          <p:cNvPr id="33" name="Text 29"/>
          <p:cNvSpPr/>
          <p:nvPr/>
        </p:nvSpPr>
        <p:spPr>
          <a:xfrm>
            <a:off x="6851153" y="1637705"/>
            <a:ext cx="1692772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تشكيل فريق متعدد الاختصاصات</a:t>
            </a:r>
            <a:endParaRPr lang="en-US" sz="1300" dirty="0"/>
          </a:p>
        </p:txBody>
      </p:sp>
      <p:sp>
        <p:nvSpPr>
          <p:cNvPr id="34" name="Text 30"/>
          <p:cNvSpPr/>
          <p:nvPr/>
        </p:nvSpPr>
        <p:spPr>
          <a:xfrm>
            <a:off x="4916484" y="1905713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تشكيل فريق يضم خبراء من التسويق والمالية والعمليات والمعرفة الخاصة بالقطاع لضمان تحليل شامل.</a:t>
            </a:r>
            <a:endParaRPr lang="en-US" sz="1300" dirty="0"/>
          </a:p>
        </p:txBody>
      </p:sp>
      <p:sp>
        <p:nvSpPr>
          <p:cNvPr id="35" name="Shape 31"/>
          <p:cNvSpPr/>
          <p:nvPr/>
        </p:nvSpPr>
        <p:spPr>
          <a:xfrm>
            <a:off x="8629650" y="2361009"/>
            <a:ext cx="228600" cy="228600"/>
          </a:xfrm>
          <a:prstGeom prst="ellipse">
            <a:avLst/>
          </a:prstGeom>
          <a:solidFill>
            <a:srgbClr val="00AEEF"/>
          </a:solidFill>
          <a:ln/>
        </p:spPr>
      </p:sp>
      <p:sp>
        <p:nvSpPr>
          <p:cNvPr id="36" name="Text 32"/>
          <p:cNvSpPr/>
          <p:nvPr/>
        </p:nvSpPr>
        <p:spPr>
          <a:xfrm>
            <a:off x="8629650" y="2400417"/>
            <a:ext cx="228600" cy="14978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FFFFFF"/>
                </a:solidFill>
              </a:rPr>
              <a:t>3</a:t>
            </a:r>
            <a:endParaRPr lang="en-US" sz="1300" dirty="0"/>
          </a:p>
        </p:txBody>
      </p:sp>
      <p:sp>
        <p:nvSpPr>
          <p:cNvPr id="37" name="Text 33"/>
          <p:cNvSpPr/>
          <p:nvPr/>
        </p:nvSpPr>
        <p:spPr>
          <a:xfrm>
            <a:off x="7396174" y="2361009"/>
            <a:ext cx="1147751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جمع البيانات والتحليل</a:t>
            </a:r>
            <a:endParaRPr lang="en-US" sz="1300" dirty="0"/>
          </a:p>
        </p:txBody>
      </p:sp>
      <p:sp>
        <p:nvSpPr>
          <p:cNvPr id="38" name="Text 34"/>
          <p:cNvSpPr/>
          <p:nvPr/>
        </p:nvSpPr>
        <p:spPr>
          <a:xfrm>
            <a:off x="4916484" y="2691942"/>
            <a:ext cx="3771900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جمع البيانات من مصادر أكاديمية وسوقية موثوقة. تحليل دقيق لكل عامل من عوامل PESTEL الستة.</a:t>
            </a:r>
            <a:endParaRPr lang="en-US" sz="1300" dirty="0"/>
          </a:p>
        </p:txBody>
      </p:sp>
      <p:sp>
        <p:nvSpPr>
          <p:cNvPr id="40" name="Text 36"/>
          <p:cNvSpPr/>
          <p:nvPr/>
        </p:nvSpPr>
        <p:spPr>
          <a:xfrm>
            <a:off x="6802434" y="3255764"/>
            <a:ext cx="1970091" cy="1388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مثال عملي: دخول شركة تقنية للسوق</a:t>
            </a:r>
            <a:endParaRPr lang="en-US" sz="1300" dirty="0"/>
          </a:p>
        </p:txBody>
      </p:sp>
      <p:sp>
        <p:nvSpPr>
          <p:cNvPr id="41" name="Text 37"/>
          <p:cNvSpPr/>
          <p:nvPr/>
        </p:nvSpPr>
        <p:spPr>
          <a:xfrm>
            <a:off x="4857750" y="3445073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شركة تقنية تدخل سوقاً آسيوية تقيّم الاستقرار السياسي وتوقعات النمو الاقتصادي واتجاهات التبني الرقمي وتوفر المواهب التقنية واللوائح البيئية وقوانين خصوصية البيانات.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7DAB0A13-2402-8F4C-7838-2389A3651258}"/>
              </a:ext>
            </a:extLst>
          </p:cNvPr>
          <p:cNvSpPr/>
          <p:nvPr/>
        </p:nvSpPr>
        <p:spPr>
          <a:xfrm>
            <a:off x="142875" y="857251"/>
            <a:ext cx="8772525" cy="3587948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3" name="Graphic 21">
            <a:extLst>
              <a:ext uri="{FF2B5EF4-FFF2-40B4-BE49-F238E27FC236}">
                <a16:creationId xmlns:a16="http://schemas.microsoft.com/office/drawing/2014/main" id="{9A673F67-B66D-AB6C-2ED9-B4CB5C2E1E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8A2F3805-A3EE-1F7F-3792-8F80C5B2F875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9" name="Text 1">
            <a:extLst>
              <a:ext uri="{FF2B5EF4-FFF2-40B4-BE49-F238E27FC236}">
                <a16:creationId xmlns:a16="http://schemas.microsoft.com/office/drawing/2014/main" id="{8E00CD2A-543A-2EE9-51C0-C5A583915559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0BF268F1-FE08-0D4F-E1C4-60EE512E0780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2853426" y="869752"/>
            <a:ext cx="3437148" cy="54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00AEEF"/>
                </a:solidFill>
              </a:rPr>
              <a:t>PESTEL Analysis</a:t>
            </a:r>
            <a:endParaRPr lang="en-US" sz="2862" dirty="0"/>
          </a:p>
        </p:txBody>
      </p:sp>
      <p:sp>
        <p:nvSpPr>
          <p:cNvPr id="7" name="Text 3"/>
          <p:cNvSpPr/>
          <p:nvPr/>
        </p:nvSpPr>
        <p:spPr>
          <a:xfrm>
            <a:off x="2853426" y="1557338"/>
            <a:ext cx="3437148" cy="54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800"/>
              </a:lnSpc>
              <a:buNone/>
            </a:pPr>
            <a:r>
              <a:rPr lang="en-US" sz="2862" b="1" dirty="0">
                <a:solidFill>
                  <a:srgbClr val="00AEEF"/>
                </a:solidFill>
              </a:rPr>
              <a:t>تحليل بيستل</a:t>
            </a:r>
            <a:endParaRPr lang="en-US" sz="2862" dirty="0"/>
          </a:p>
        </p:txBody>
      </p:sp>
      <p:sp>
        <p:nvSpPr>
          <p:cNvPr id="8" name="Text 4"/>
          <p:cNvSpPr/>
          <p:nvPr/>
        </p:nvSpPr>
        <p:spPr>
          <a:xfrm>
            <a:off x="2853426" y="2552105"/>
            <a:ext cx="3437148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486" dirty="0">
                <a:solidFill>
                  <a:srgbClr val="2C3E50"/>
                </a:solidFill>
              </a:rPr>
              <a:t>Practical Case Studies</a:t>
            </a:r>
            <a:endParaRPr lang="en-US" sz="1486" dirty="0"/>
          </a:p>
        </p:txBody>
      </p:sp>
      <p:sp>
        <p:nvSpPr>
          <p:cNvPr id="9" name="Text 5"/>
          <p:cNvSpPr/>
          <p:nvPr/>
        </p:nvSpPr>
        <p:spPr>
          <a:xfrm>
            <a:off x="2853426" y="2932509"/>
            <a:ext cx="3437148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486" dirty="0">
                <a:solidFill>
                  <a:srgbClr val="2C3E50"/>
                </a:solidFill>
              </a:rPr>
              <a:t>دراسات حالة عملية</a:t>
            </a:r>
            <a:endParaRPr lang="en-US" sz="1486" dirty="0"/>
          </a:p>
        </p:txBody>
      </p:sp>
      <p:sp>
        <p:nvSpPr>
          <p:cNvPr id="10" name="Text 6"/>
          <p:cNvSpPr/>
          <p:nvPr/>
        </p:nvSpPr>
        <p:spPr>
          <a:xfrm>
            <a:off x="2853426" y="3491508"/>
            <a:ext cx="343714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7F8C8D"/>
                </a:solidFill>
              </a:rPr>
              <a:t>Real-world applications in market feasibility studies</a:t>
            </a:r>
            <a:endParaRPr lang="en-US" sz="1050" dirty="0"/>
          </a:p>
        </p:txBody>
      </p:sp>
      <p:sp>
        <p:nvSpPr>
          <p:cNvPr id="11" name="Text 7"/>
          <p:cNvSpPr/>
          <p:nvPr/>
        </p:nvSpPr>
        <p:spPr>
          <a:xfrm>
            <a:off x="2853426" y="3793331"/>
            <a:ext cx="343714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1050" dirty="0">
                <a:solidFill>
                  <a:srgbClr val="7F8C8D"/>
                </a:solidFill>
              </a:rPr>
              <a:t>التطبيقات العملية في دراسات الجدوى السوقية</a:t>
            </a:r>
            <a:endParaRPr lang="en-US" sz="105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93E8656-1592-8F7E-AA7B-A3AF51BE381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1188" y="224661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>
                <a:solidFill>
                  <a:srgbClr val="00AEEF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Samsung Electronics</a:t>
            </a:r>
          </a:p>
          <a:p>
            <a:pPr>
              <a:defRPr sz="1800">
                <a:solidFill>
                  <a:srgbClr val="00AEEF"/>
                </a:solidFill>
              </a:defRPr>
            </a:pPr>
            <a:r>
              <a:rPr sz="1600" b="1" dirty="0" err="1"/>
              <a:t>شركة</a:t>
            </a:r>
            <a:r>
              <a:rPr sz="1600" b="1" dirty="0"/>
              <a:t> </a:t>
            </a:r>
            <a:r>
              <a:rPr sz="1600" b="1" dirty="0" err="1"/>
              <a:t>سامسونج</a:t>
            </a:r>
            <a:r>
              <a:rPr sz="1600" b="1" dirty="0"/>
              <a:t> </a:t>
            </a:r>
            <a:r>
              <a:rPr sz="1600" b="1" dirty="0" err="1"/>
              <a:t>للإلكترونيات</a:t>
            </a:r>
            <a:endParaRPr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691640" y="1028700"/>
            <a:ext cx="2743200" cy="1125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/>
              <a:t>Global Tech Giant: Samsung is a leading force in consumer electronics and semiconductors. This case study examines how PESTEL factors like international trade wars and technological shifts (5G) impact its global strategy.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09160" y="1028700"/>
            <a:ext cx="2743200" cy="112460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 rtl="1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 err="1"/>
              <a:t>عملاق</a:t>
            </a:r>
            <a:r>
              <a:rPr sz="1050" dirty="0"/>
              <a:t> </a:t>
            </a:r>
            <a:r>
              <a:rPr sz="1050" dirty="0" err="1"/>
              <a:t>التكنولوجيا</a:t>
            </a:r>
            <a:r>
              <a:rPr sz="1050" dirty="0"/>
              <a:t> </a:t>
            </a:r>
            <a:r>
              <a:rPr sz="1050" dirty="0" err="1"/>
              <a:t>العالمي</a:t>
            </a:r>
            <a:r>
              <a:rPr sz="1050" dirty="0"/>
              <a:t>: </a:t>
            </a:r>
            <a:r>
              <a:rPr sz="1050" dirty="0" err="1"/>
              <a:t>تعتبر</a:t>
            </a:r>
            <a:r>
              <a:rPr sz="1050" dirty="0"/>
              <a:t> </a:t>
            </a:r>
            <a:r>
              <a:rPr sz="1050" dirty="0" err="1"/>
              <a:t>سامسونج</a:t>
            </a:r>
            <a:r>
              <a:rPr sz="1050" dirty="0"/>
              <a:t> </a:t>
            </a:r>
            <a:r>
              <a:rPr sz="1050" dirty="0" err="1"/>
              <a:t>قوة</a:t>
            </a:r>
            <a:r>
              <a:rPr sz="1050" dirty="0"/>
              <a:t> </a:t>
            </a:r>
            <a:r>
              <a:rPr sz="1050" dirty="0" err="1"/>
              <a:t>رائدة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مجال</a:t>
            </a:r>
            <a:r>
              <a:rPr sz="1050" dirty="0"/>
              <a:t> </a:t>
            </a:r>
            <a:r>
              <a:rPr sz="1050" dirty="0" err="1"/>
              <a:t>الإلكترونيات</a:t>
            </a:r>
            <a:r>
              <a:rPr sz="1050" dirty="0"/>
              <a:t> </a:t>
            </a:r>
            <a:r>
              <a:rPr sz="1050" dirty="0" err="1"/>
              <a:t>الاستهلاكية</a:t>
            </a:r>
            <a:r>
              <a:rPr sz="1050" dirty="0"/>
              <a:t> </a:t>
            </a:r>
            <a:r>
              <a:rPr sz="1050" dirty="0" err="1"/>
              <a:t>وأشباه</a:t>
            </a:r>
            <a:r>
              <a:rPr sz="1050" dirty="0"/>
              <a:t> </a:t>
            </a:r>
            <a:r>
              <a:rPr sz="1050" dirty="0" err="1"/>
              <a:t>الموصلات</a:t>
            </a:r>
            <a:r>
              <a:rPr sz="1050" dirty="0"/>
              <a:t>. </a:t>
            </a:r>
            <a:r>
              <a:rPr sz="1050" dirty="0" err="1"/>
              <a:t>تدرس</a:t>
            </a:r>
            <a:r>
              <a:rPr sz="1050" dirty="0"/>
              <a:t> </a:t>
            </a:r>
            <a:r>
              <a:rPr sz="1050" dirty="0" err="1"/>
              <a:t>هذه</a:t>
            </a:r>
            <a:r>
              <a:rPr sz="1050" dirty="0"/>
              <a:t> </a:t>
            </a:r>
            <a:r>
              <a:rPr sz="1050" dirty="0" err="1"/>
              <a:t>الحالة</a:t>
            </a:r>
            <a:r>
              <a:rPr sz="1050" dirty="0"/>
              <a:t> </a:t>
            </a:r>
            <a:r>
              <a:rPr sz="1050" dirty="0" err="1"/>
              <a:t>كيف</a:t>
            </a:r>
            <a:r>
              <a:rPr sz="1050" dirty="0"/>
              <a:t> </a:t>
            </a:r>
            <a:r>
              <a:rPr sz="1050" dirty="0" err="1"/>
              <a:t>تؤثر</a:t>
            </a:r>
            <a:r>
              <a:rPr sz="1050" dirty="0"/>
              <a:t> </a:t>
            </a:r>
            <a:r>
              <a:rPr sz="1050" dirty="0" err="1"/>
              <a:t>عوامل</a:t>
            </a:r>
            <a:r>
              <a:rPr sz="1050" dirty="0"/>
              <a:t> PESTEL </a:t>
            </a:r>
            <a:r>
              <a:rPr sz="1050" dirty="0" err="1"/>
              <a:t>مثل</a:t>
            </a:r>
            <a:r>
              <a:rPr sz="1050" dirty="0"/>
              <a:t> </a:t>
            </a:r>
            <a:r>
              <a:rPr sz="1050" dirty="0" err="1"/>
              <a:t>الحروب</a:t>
            </a:r>
            <a:r>
              <a:rPr sz="1050" dirty="0"/>
              <a:t> </a:t>
            </a:r>
            <a:r>
              <a:rPr sz="1050" dirty="0" err="1"/>
              <a:t>التجارية</a:t>
            </a:r>
            <a:r>
              <a:rPr sz="1050" dirty="0"/>
              <a:t> </a:t>
            </a:r>
            <a:r>
              <a:rPr sz="1050" dirty="0" err="1"/>
              <a:t>الدولية</a:t>
            </a:r>
            <a:r>
              <a:rPr sz="1050" dirty="0"/>
              <a:t> </a:t>
            </a:r>
            <a:r>
              <a:rPr sz="1050" dirty="0" err="1"/>
              <a:t>والتحولات</a:t>
            </a:r>
            <a:r>
              <a:rPr sz="1050" dirty="0"/>
              <a:t> </a:t>
            </a:r>
            <a:r>
              <a:rPr sz="1050" dirty="0" err="1"/>
              <a:t>التكنولوجية</a:t>
            </a:r>
            <a:r>
              <a:rPr sz="1050" dirty="0"/>
              <a:t> (5G) </a:t>
            </a:r>
            <a:r>
              <a:rPr sz="1050" dirty="0" err="1"/>
              <a:t>على</a:t>
            </a:r>
            <a:r>
              <a:rPr sz="1050" dirty="0"/>
              <a:t> </a:t>
            </a:r>
            <a:r>
              <a:rPr sz="1050" dirty="0" err="1"/>
              <a:t>استراتيجيتها</a:t>
            </a:r>
            <a:r>
              <a:rPr sz="1050" dirty="0"/>
              <a:t> </a:t>
            </a:r>
            <a:r>
              <a:rPr sz="1050" dirty="0" err="1"/>
              <a:t>العالمية</a:t>
            </a:r>
            <a:r>
              <a:rPr sz="1050" dirty="0"/>
              <a:t>.</a:t>
            </a:r>
          </a:p>
        </p:txBody>
      </p:sp>
      <p:pic>
        <p:nvPicPr>
          <p:cNvPr id="8" name="Picture 7" descr="ZhRufAqpC4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606040"/>
            <a:ext cx="5760720" cy="19202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91640" y="4560570"/>
            <a:ext cx="5760720" cy="240030"/>
          </a:xfrm>
          <a:prstGeom prst="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TextBox 9"/>
          <p:cNvSpPr txBox="1"/>
          <p:nvPr/>
        </p:nvSpPr>
        <p:spPr>
          <a:xfrm>
            <a:off x="1691640" y="4574287"/>
            <a:ext cx="5760720" cy="219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100">
                <a:solidFill>
                  <a:srgbClr val="FFFFFF"/>
                </a:solidFill>
              </a:defRPr>
            </a:pPr>
            <a:r>
              <a:rPr sz="825"/>
              <a:t>Samsung North American Headquarters | مقر سامسونج في أمريكا الشمالية</a:t>
            </a:r>
          </a:p>
        </p:txBody>
      </p:sp>
      <p:sp>
        <p:nvSpPr>
          <p:cNvPr id="11" name="Rectangle: Rounded Corners 24">
            <a:extLst>
              <a:ext uri="{FF2B5EF4-FFF2-40B4-BE49-F238E27FC236}">
                <a16:creationId xmlns:a16="http://schemas.microsoft.com/office/drawing/2014/main" id="{BFEA3732-20F6-4F73-843F-439E3438B938}"/>
              </a:ext>
            </a:extLst>
          </p:cNvPr>
          <p:cNvSpPr/>
          <p:nvPr/>
        </p:nvSpPr>
        <p:spPr>
          <a:xfrm>
            <a:off x="397160" y="840864"/>
            <a:ext cx="8324276" cy="4086138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02328056-496E-0963-BB27-B6C6FBB964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71766" y="18682"/>
            <a:ext cx="1582437" cy="738889"/>
          </a:xfrm>
          <a:prstGeom prst="rect">
            <a:avLst/>
          </a:prstGeom>
        </p:spPr>
      </p:pic>
      <p:sp>
        <p:nvSpPr>
          <p:cNvPr id="12" name="Shape 2">
            <a:extLst>
              <a:ext uri="{FF2B5EF4-FFF2-40B4-BE49-F238E27FC236}">
                <a16:creationId xmlns:a16="http://schemas.microsoft.com/office/drawing/2014/main" id="{38915DAA-A666-F8AE-319B-3577962B8620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F7D6B78E-09DE-9271-6F8E-0EBFEE2C061E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3B294FCF-585A-C44C-E972-0B015F8F1B21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3441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78467" y="714436"/>
            <a:ext cx="1796967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Case Study: Samsung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437514" y="972318"/>
            <a:ext cx="1556516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ar-SY" sz="1600" b="1" dirty="0">
                <a:solidFill>
                  <a:srgbClr val="00AEEF"/>
                </a:solidFill>
              </a:rPr>
              <a:t> </a:t>
            </a:r>
            <a:r>
              <a:rPr lang="en-US" sz="1600" b="1" dirty="0" err="1">
                <a:solidFill>
                  <a:srgbClr val="00AEEF"/>
                </a:solidFill>
              </a:rPr>
              <a:t>دراسة</a:t>
            </a:r>
            <a:r>
              <a:rPr lang="en-US" sz="1600" b="1" dirty="0">
                <a:solidFill>
                  <a:srgbClr val="00AEEF"/>
                </a:solidFill>
              </a:rPr>
              <a:t> </a:t>
            </a:r>
            <a:r>
              <a:rPr lang="en-US" sz="1600" b="1" dirty="0" err="1">
                <a:solidFill>
                  <a:srgbClr val="00AEEF"/>
                </a:solidFill>
              </a:rPr>
              <a:t>حالة:سامسونج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392907" y="1624466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As a global leader in IT and smartphones, Samsung is uniquely exposed to </a:t>
            </a:r>
            <a:r>
              <a:rPr lang="en-US" sz="1300" b="1" dirty="0">
                <a:solidFill>
                  <a:srgbClr val="00AEEF"/>
                </a:solidFill>
              </a:rPr>
              <a:t>cross-border turbulence</a:t>
            </a:r>
            <a:r>
              <a:rPr lang="en-US" sz="1300" dirty="0">
                <a:solidFill>
                  <a:srgbClr val="34495E"/>
                </a:solidFill>
              </a:rPr>
              <a:t>.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392907" y="2075917"/>
            <a:ext cx="3975497" cy="5485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By applying PESTEL, we can dissect how </a:t>
            </a:r>
            <a:r>
              <a:rPr lang="en-US" sz="1300" b="1" dirty="0">
                <a:solidFill>
                  <a:srgbClr val="00AEEF"/>
                </a:solidFill>
              </a:rPr>
              <a:t>global friction points</a:t>
            </a:r>
            <a:r>
              <a:rPr lang="en-US" sz="1300" dirty="0">
                <a:solidFill>
                  <a:srgbClr val="34495E"/>
                </a:solidFill>
              </a:rPr>
              <a:t> (like trade wars) and </a:t>
            </a:r>
            <a:r>
              <a:rPr lang="en-US" sz="1300" b="1" dirty="0">
                <a:solidFill>
                  <a:srgbClr val="00AEEF"/>
                </a:solidFill>
              </a:rPr>
              <a:t>emerging trends</a:t>
            </a:r>
            <a:r>
              <a:rPr lang="en-US" sz="1300" dirty="0">
                <a:solidFill>
                  <a:srgbClr val="34495E"/>
                </a:solidFill>
              </a:rPr>
              <a:t> (like 5G) force the company to pivot its strategy in real-time.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392907" y="2767852"/>
            <a:ext cx="3975497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This analysis reveals both the threats that could derail Samsung's market dominance and the opportunities that position it for next-generation growth.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4775598" y="1624466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كشركة رائدة عالمياً في تكنولوجيا المعلومات والهواتف الذكية، تواجه سامسونج </a:t>
            </a:r>
            <a:r>
              <a:rPr lang="en-US" sz="1300" b="1" dirty="0">
                <a:solidFill>
                  <a:srgbClr val="00AEEF"/>
                </a:solidFill>
              </a:rPr>
              <a:t>اضطراباً عابراً للحدود</a:t>
            </a:r>
            <a:r>
              <a:rPr lang="en-US" sz="1300" dirty="0">
                <a:solidFill>
                  <a:srgbClr val="34495E"/>
                </a:solidFill>
              </a:rPr>
              <a:t>.</a:t>
            </a:r>
            <a:endParaRPr lang="en-US" sz="1300" dirty="0"/>
          </a:p>
        </p:txBody>
      </p:sp>
      <p:sp>
        <p:nvSpPr>
          <p:cNvPr id="18" name="Text 14"/>
          <p:cNvSpPr/>
          <p:nvPr/>
        </p:nvSpPr>
        <p:spPr>
          <a:xfrm>
            <a:off x="4775598" y="2075917"/>
            <a:ext cx="3975497" cy="5485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من خلال تطبيق تحليل بيستل، يمكننا فهم كيف تفرض </a:t>
            </a:r>
            <a:r>
              <a:rPr lang="en-US" sz="1300" b="1" dirty="0">
                <a:solidFill>
                  <a:srgbClr val="00AEEF"/>
                </a:solidFill>
              </a:rPr>
              <a:t>نقاط الاحتكاك </a:t>
            </a:r>
            <a:r>
              <a:rPr lang="en-US" sz="1300" b="1" dirty="0" err="1">
                <a:solidFill>
                  <a:srgbClr val="00AEEF"/>
                </a:solidFill>
              </a:rPr>
              <a:t>العالمية</a:t>
            </a:r>
            <a:r>
              <a:rPr lang="en-US" sz="1300" dirty="0">
                <a:solidFill>
                  <a:srgbClr val="34495E"/>
                </a:solidFill>
              </a:rPr>
              <a:t> </a:t>
            </a:r>
            <a:r>
              <a:rPr lang="ar-SY" sz="1300" dirty="0">
                <a:solidFill>
                  <a:srgbClr val="34495E"/>
                </a:solidFill>
              </a:rPr>
              <a:t> </a:t>
            </a:r>
            <a:r>
              <a:rPr lang="en-US" sz="1300" dirty="0" err="1">
                <a:solidFill>
                  <a:srgbClr val="34495E"/>
                </a:solidFill>
              </a:rPr>
              <a:t>مثل</a:t>
            </a:r>
            <a:r>
              <a:rPr lang="en-US" sz="1300" dirty="0">
                <a:solidFill>
                  <a:srgbClr val="34495E"/>
                </a:solidFill>
              </a:rPr>
              <a:t> حروب التجارة) و</a:t>
            </a:r>
            <a:r>
              <a:rPr lang="en-US" sz="1300" b="1" dirty="0">
                <a:solidFill>
                  <a:srgbClr val="00AEEF"/>
                </a:solidFill>
              </a:rPr>
              <a:t>الاتجاهات الناشئة</a:t>
            </a:r>
            <a:r>
              <a:rPr lang="en-US" sz="1300" dirty="0">
                <a:solidFill>
                  <a:srgbClr val="34495E"/>
                </a:solidFill>
              </a:rPr>
              <a:t> (مثل </a:t>
            </a:r>
            <a:r>
              <a:rPr lang="en-US" sz="1300" dirty="0" err="1">
                <a:solidFill>
                  <a:srgbClr val="34495E"/>
                </a:solidFill>
              </a:rPr>
              <a:t>شبكات</a:t>
            </a:r>
            <a:r>
              <a:rPr lang="en-US" sz="1300" dirty="0">
                <a:solidFill>
                  <a:srgbClr val="34495E"/>
                </a:solidFill>
              </a:rPr>
              <a:t> 5G</a:t>
            </a:r>
            <a:r>
              <a:rPr lang="ar-SY" sz="1300" dirty="0">
                <a:solidFill>
                  <a:srgbClr val="34495E"/>
                </a:solidFill>
              </a:rPr>
              <a:t> </a:t>
            </a:r>
            <a:r>
              <a:rPr lang="en-US" sz="1300" dirty="0">
                <a:solidFill>
                  <a:srgbClr val="34495E"/>
                </a:solidFill>
              </a:rPr>
              <a:t> على الشركة تغيير استراتيجيتها بشكل فوري.</a:t>
            </a:r>
            <a:endParaRPr lang="en-US" sz="1300" dirty="0"/>
          </a:p>
        </p:txBody>
      </p:sp>
      <p:sp>
        <p:nvSpPr>
          <p:cNvPr id="19" name="Text 15"/>
          <p:cNvSpPr/>
          <p:nvPr/>
        </p:nvSpPr>
        <p:spPr>
          <a:xfrm>
            <a:off x="4775598" y="2853107"/>
            <a:ext cx="3975497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i="1" dirty="0">
                <a:solidFill>
                  <a:srgbClr val="7F8C8D"/>
                </a:solidFill>
              </a:rPr>
              <a:t>يكشف هذا التحليل عن التهديدات التي قد تعطل هيمنة سامسونج في السوق والفرص التي تضعها في طليعة النمو من الجيل القادم.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1CB18439-36D7-643E-A420-F7B5D229CAEE}"/>
              </a:ext>
            </a:extLst>
          </p:cNvPr>
          <p:cNvSpPr/>
          <p:nvPr/>
        </p:nvSpPr>
        <p:spPr>
          <a:xfrm>
            <a:off x="185737" y="1264443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DE072733-020B-F9C5-C3BB-4E20275AC55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40758" y="489531"/>
            <a:ext cx="1582437" cy="738889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DBFDB90B-179A-0450-3FFA-4F1409FC612E}"/>
              </a:ext>
            </a:extLst>
          </p:cNvPr>
          <p:cNvSpPr/>
          <p:nvPr/>
        </p:nvSpPr>
        <p:spPr>
          <a:xfrm>
            <a:off x="364476" y="58720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54BDDBC5-AB28-285D-C798-B1AE557D0D43}"/>
              </a:ext>
            </a:extLst>
          </p:cNvPr>
          <p:cNvSpPr/>
          <p:nvPr/>
        </p:nvSpPr>
        <p:spPr>
          <a:xfrm>
            <a:off x="634403" y="86045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62F146FA-115F-D509-1574-FEBED2B07DB7}"/>
              </a:ext>
            </a:extLst>
          </p:cNvPr>
          <p:cNvSpPr/>
          <p:nvPr/>
        </p:nvSpPr>
        <p:spPr>
          <a:xfrm>
            <a:off x="477662" y="74809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/>
          <p:cNvSpPr/>
          <p:nvPr/>
        </p:nvSpPr>
        <p:spPr>
          <a:xfrm>
            <a:off x="1081647" y="218844"/>
            <a:ext cx="1531060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 Restrictive Forces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249907" y="479987"/>
            <a:ext cx="945772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00" b="1" dirty="0">
                <a:solidFill>
                  <a:srgbClr val="00AEEF"/>
                </a:solidFill>
              </a:rPr>
              <a:t> </a:t>
            </a:r>
            <a:r>
              <a:rPr lang="ar-SY" sz="1100" b="1" dirty="0">
                <a:solidFill>
                  <a:srgbClr val="00AEEF"/>
                </a:solidFill>
              </a:rPr>
              <a:t> </a:t>
            </a:r>
            <a:r>
              <a:rPr lang="en-US" sz="1600" b="1" dirty="0" err="1">
                <a:solidFill>
                  <a:srgbClr val="00AEEF"/>
                </a:solidFill>
              </a:rPr>
              <a:t>القوى</a:t>
            </a:r>
            <a:r>
              <a:rPr lang="en-US" sz="1600" b="1" dirty="0">
                <a:solidFill>
                  <a:srgbClr val="00AEEF"/>
                </a:solidFill>
              </a:rPr>
              <a:t> </a:t>
            </a:r>
            <a:r>
              <a:rPr lang="en-US" sz="1600" b="1" dirty="0" err="1">
                <a:solidFill>
                  <a:srgbClr val="00AEEF"/>
                </a:solidFill>
              </a:rPr>
              <a:t>المقيدة</a:t>
            </a:r>
            <a:endParaRPr lang="en-US" sz="1600" b="1" dirty="0">
              <a:solidFill>
                <a:srgbClr val="00AEEF"/>
              </a:solidFill>
            </a:endParaRPr>
          </a:p>
        </p:txBody>
      </p:sp>
      <p:sp>
        <p:nvSpPr>
          <p:cNvPr id="14" name="Text 10"/>
          <p:cNvSpPr/>
          <p:nvPr/>
        </p:nvSpPr>
        <p:spPr>
          <a:xfrm>
            <a:off x="442913" y="1000125"/>
            <a:ext cx="1368773" cy="11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400" b="1" dirty="0">
                <a:solidFill>
                  <a:srgbClr val="00AEEF"/>
                </a:solidFill>
              </a:rPr>
              <a:t>POLITICAL THREAT</a:t>
            </a:r>
          </a:p>
        </p:txBody>
      </p:sp>
      <p:sp>
        <p:nvSpPr>
          <p:cNvPr id="15" name="Text 11"/>
          <p:cNvSpPr/>
          <p:nvPr/>
        </p:nvSpPr>
        <p:spPr>
          <a:xfrm>
            <a:off x="442913" y="1150144"/>
            <a:ext cx="670055" cy="1238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Trade Wars</a:t>
            </a:r>
            <a:endParaRPr lang="en-US" sz="1100" dirty="0"/>
          </a:p>
        </p:txBody>
      </p:sp>
      <p:sp>
        <p:nvSpPr>
          <p:cNvPr id="16" name="Text 12"/>
          <p:cNvSpPr/>
          <p:nvPr/>
        </p:nvSpPr>
        <p:spPr>
          <a:xfrm>
            <a:off x="442913" y="1264238"/>
            <a:ext cx="3892091" cy="33855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100" dirty="0">
                <a:solidFill>
                  <a:srgbClr val="34495E"/>
                </a:solidFill>
              </a:rPr>
              <a:t>Disputes between major powers (e.g., US &amp; China) lead to tariffs on </a:t>
            </a:r>
            <a:endParaRPr lang="ar-SY" sz="1100" dirty="0">
              <a:solidFill>
                <a:srgbClr val="34495E"/>
              </a:solidFill>
            </a:endParaRPr>
          </a:p>
          <a:p>
            <a:pPr marL="0" indent="0" algn="l">
              <a:buNone/>
            </a:pPr>
            <a:r>
              <a:rPr lang="en-US" sz="1100" dirty="0">
                <a:solidFill>
                  <a:srgbClr val="34495E"/>
                </a:solidFill>
              </a:rPr>
              <a:t>imported tech.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456476" y="1660271"/>
            <a:ext cx="1250342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b="1" i="1" dirty="0">
                <a:solidFill>
                  <a:srgbClr val="2C3E50"/>
                </a:solidFill>
              </a:rPr>
              <a:t>Strategic Implication:</a:t>
            </a:r>
            <a:endParaRPr lang="en-US" sz="1100" dirty="0"/>
          </a:p>
        </p:txBody>
      </p:sp>
      <p:sp>
        <p:nvSpPr>
          <p:cNvPr id="18" name="Text 14"/>
          <p:cNvSpPr/>
          <p:nvPr/>
        </p:nvSpPr>
        <p:spPr>
          <a:xfrm>
            <a:off x="442913" y="1809993"/>
            <a:ext cx="3569888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i="1" dirty="0">
                <a:solidFill>
                  <a:srgbClr val="7F8C8D"/>
                </a:solidFill>
              </a:rPr>
              <a:t>Samsung must re-evaluate supply chains to bypass cost spikes.</a:t>
            </a:r>
            <a:endParaRPr lang="en-US" sz="1100" dirty="0"/>
          </a:p>
        </p:txBody>
      </p:sp>
      <p:sp>
        <p:nvSpPr>
          <p:cNvPr id="21" name="Text 17"/>
          <p:cNvSpPr/>
          <p:nvPr/>
        </p:nvSpPr>
        <p:spPr>
          <a:xfrm>
            <a:off x="442913" y="2034518"/>
            <a:ext cx="1452962" cy="11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700"/>
              </a:lnSpc>
            </a:pPr>
            <a:r>
              <a:rPr lang="en-US" sz="1400" b="1" dirty="0">
                <a:solidFill>
                  <a:srgbClr val="00AEEF"/>
                </a:solidFill>
              </a:rPr>
              <a:t>ECONOMIC THREAT</a:t>
            </a:r>
          </a:p>
        </p:txBody>
      </p:sp>
      <p:sp>
        <p:nvSpPr>
          <p:cNvPr id="22" name="Text 18"/>
          <p:cNvSpPr/>
          <p:nvPr/>
        </p:nvSpPr>
        <p:spPr>
          <a:xfrm>
            <a:off x="442913" y="2184536"/>
            <a:ext cx="1292020" cy="1238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Recession &amp; Exchange</a:t>
            </a:r>
            <a:endParaRPr lang="en-US" sz="1100" dirty="0"/>
          </a:p>
        </p:txBody>
      </p:sp>
      <p:sp>
        <p:nvSpPr>
          <p:cNvPr id="23" name="Text 19"/>
          <p:cNvSpPr/>
          <p:nvPr/>
        </p:nvSpPr>
        <p:spPr>
          <a:xfrm>
            <a:off x="442913" y="2308444"/>
            <a:ext cx="4143376" cy="338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100" dirty="0">
                <a:solidFill>
                  <a:srgbClr val="34495E"/>
                </a:solidFill>
              </a:rPr>
              <a:t>Economic downturns lower demand for luxury phones. Currency fluctuation hits margins when repatriating revenue.</a:t>
            </a:r>
            <a:endParaRPr lang="en-US" sz="1100" dirty="0"/>
          </a:p>
        </p:txBody>
      </p:sp>
      <p:sp>
        <p:nvSpPr>
          <p:cNvPr id="24" name="Text 20"/>
          <p:cNvSpPr/>
          <p:nvPr/>
        </p:nvSpPr>
        <p:spPr>
          <a:xfrm>
            <a:off x="442913" y="2729040"/>
            <a:ext cx="1250342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b="1" i="1" dirty="0">
                <a:solidFill>
                  <a:srgbClr val="2C3E50"/>
                </a:solidFill>
              </a:rPr>
              <a:t>Strategic Implication:</a:t>
            </a:r>
            <a:endParaRPr lang="en-US" sz="1100" dirty="0"/>
          </a:p>
        </p:txBody>
      </p:sp>
      <p:sp>
        <p:nvSpPr>
          <p:cNvPr id="25" name="Text 21"/>
          <p:cNvSpPr/>
          <p:nvPr/>
        </p:nvSpPr>
        <p:spPr>
          <a:xfrm>
            <a:off x="442913" y="2909469"/>
            <a:ext cx="3460884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dirty="0">
                <a:solidFill>
                  <a:srgbClr val="7F8C8D"/>
                </a:solidFill>
              </a:rPr>
              <a:t>Need for flexible pricing and mid-range "affordable" models.</a:t>
            </a:r>
            <a:endParaRPr lang="en-US" sz="1100" dirty="0"/>
          </a:p>
        </p:txBody>
      </p:sp>
      <p:sp>
        <p:nvSpPr>
          <p:cNvPr id="28" name="Text 24"/>
          <p:cNvSpPr/>
          <p:nvPr/>
        </p:nvSpPr>
        <p:spPr>
          <a:xfrm>
            <a:off x="442913" y="3188903"/>
            <a:ext cx="1660070" cy="11471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indent="0">
              <a:lnSpc>
                <a:spcPts val="700"/>
              </a:lnSpc>
              <a:buNone/>
            </a:pPr>
            <a:r>
              <a:rPr lang="en-US" sz="1400" b="1" dirty="0">
                <a:solidFill>
                  <a:srgbClr val="00AEEF"/>
                </a:solidFill>
              </a:rPr>
              <a:t>LEGAL &amp; TECH THREAT</a:t>
            </a:r>
          </a:p>
        </p:txBody>
      </p:sp>
      <p:sp>
        <p:nvSpPr>
          <p:cNvPr id="29" name="Text 25"/>
          <p:cNvSpPr/>
          <p:nvPr/>
        </p:nvSpPr>
        <p:spPr>
          <a:xfrm>
            <a:off x="442913" y="3338922"/>
            <a:ext cx="1032334" cy="1238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Privacy &amp; Patents</a:t>
            </a:r>
            <a:endParaRPr lang="en-US" sz="1100" dirty="0"/>
          </a:p>
        </p:txBody>
      </p:sp>
      <p:sp>
        <p:nvSpPr>
          <p:cNvPr id="30" name="Text 26"/>
          <p:cNvSpPr/>
          <p:nvPr/>
        </p:nvSpPr>
        <p:spPr>
          <a:xfrm>
            <a:off x="442913" y="3517516"/>
            <a:ext cx="3642023" cy="12381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dirty="0">
                <a:solidFill>
                  <a:srgbClr val="34495E"/>
                </a:solidFill>
              </a:rPr>
              <a:t>Increasing data protection laws, patent wars, and cyber attacks.</a:t>
            </a:r>
            <a:endParaRPr lang="en-US" sz="1100" dirty="0"/>
          </a:p>
        </p:txBody>
      </p:sp>
      <p:sp>
        <p:nvSpPr>
          <p:cNvPr id="31" name="Text 27"/>
          <p:cNvSpPr/>
          <p:nvPr/>
        </p:nvSpPr>
        <p:spPr>
          <a:xfrm>
            <a:off x="442913" y="3730377"/>
            <a:ext cx="1250342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Strategic Implication:</a:t>
            </a:r>
            <a:endParaRPr lang="en-US" sz="1100" dirty="0"/>
          </a:p>
        </p:txBody>
      </p:sp>
      <p:sp>
        <p:nvSpPr>
          <p:cNvPr id="32" name="Text 28"/>
          <p:cNvSpPr/>
          <p:nvPr/>
        </p:nvSpPr>
        <p:spPr>
          <a:xfrm>
            <a:off x="442913" y="3858964"/>
            <a:ext cx="4053995" cy="1045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100" dirty="0">
                <a:solidFill>
                  <a:srgbClr val="7F8C8D"/>
                </a:solidFill>
              </a:rPr>
              <a:t>High cost of compliance and constant vigilance against IP infringement.</a:t>
            </a:r>
            <a:endParaRPr lang="en-US" sz="1100" dirty="0"/>
          </a:p>
        </p:txBody>
      </p:sp>
      <p:sp>
        <p:nvSpPr>
          <p:cNvPr id="35" name="Text 31"/>
          <p:cNvSpPr/>
          <p:nvPr/>
        </p:nvSpPr>
        <p:spPr>
          <a:xfrm>
            <a:off x="7663993" y="968542"/>
            <a:ext cx="904094" cy="1133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>
              <a:lnSpc>
                <a:spcPts val="700"/>
              </a:lnSpc>
              <a:buNone/>
            </a:pPr>
            <a:r>
              <a:rPr lang="en-US" sz="1400" b="1" dirty="0" err="1">
                <a:solidFill>
                  <a:srgbClr val="00AEEF"/>
                </a:solidFill>
              </a:rPr>
              <a:t>التهديد</a:t>
            </a:r>
            <a:r>
              <a:rPr lang="en-US" sz="1400" b="1" dirty="0">
                <a:solidFill>
                  <a:srgbClr val="00AEEF"/>
                </a:solidFill>
              </a:rPr>
              <a:t> </a:t>
            </a:r>
            <a:r>
              <a:rPr lang="en-US" sz="1400" b="1" dirty="0" err="1">
                <a:solidFill>
                  <a:srgbClr val="00AEEF"/>
                </a:solidFill>
              </a:rPr>
              <a:t>السياسي</a:t>
            </a:r>
            <a:endParaRPr lang="en-US" sz="1400" b="1" dirty="0">
              <a:solidFill>
                <a:srgbClr val="00AEEF"/>
              </a:solidFill>
            </a:endParaRPr>
          </a:p>
        </p:txBody>
      </p:sp>
      <p:sp>
        <p:nvSpPr>
          <p:cNvPr id="36" name="Text 32"/>
          <p:cNvSpPr/>
          <p:nvPr/>
        </p:nvSpPr>
        <p:spPr>
          <a:xfrm>
            <a:off x="7926886" y="1150144"/>
            <a:ext cx="641201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حروب التجارة</a:t>
            </a:r>
            <a:endParaRPr lang="en-US" sz="1100" dirty="0"/>
          </a:p>
        </p:txBody>
      </p:sp>
      <p:sp>
        <p:nvSpPr>
          <p:cNvPr id="37" name="Text 33"/>
          <p:cNvSpPr/>
          <p:nvPr/>
        </p:nvSpPr>
        <p:spPr>
          <a:xfrm>
            <a:off x="4808998" y="1273960"/>
            <a:ext cx="3857625" cy="338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34495E"/>
                </a:solidFill>
              </a:rPr>
              <a:t>النزاعات بين </a:t>
            </a:r>
            <a:r>
              <a:rPr lang="en-US" sz="1100" dirty="0" err="1">
                <a:solidFill>
                  <a:srgbClr val="34495E"/>
                </a:solidFill>
              </a:rPr>
              <a:t>القوى</a:t>
            </a:r>
            <a:r>
              <a:rPr lang="en-US" sz="1100" dirty="0">
                <a:solidFill>
                  <a:srgbClr val="34495E"/>
                </a:solidFill>
              </a:rPr>
              <a:t> </a:t>
            </a:r>
            <a:r>
              <a:rPr lang="en-US" sz="1100" dirty="0" err="1">
                <a:solidFill>
                  <a:srgbClr val="34495E"/>
                </a:solidFill>
              </a:rPr>
              <a:t>الكبرى</a:t>
            </a:r>
            <a:r>
              <a:rPr lang="ar-SY" sz="1100" dirty="0">
                <a:solidFill>
                  <a:srgbClr val="34495E"/>
                </a:solidFill>
              </a:rPr>
              <a:t>  </a:t>
            </a:r>
            <a:r>
              <a:rPr lang="en-US" sz="1100" dirty="0" err="1">
                <a:solidFill>
                  <a:srgbClr val="34495E"/>
                </a:solidFill>
              </a:rPr>
              <a:t>مثل</a:t>
            </a:r>
            <a:r>
              <a:rPr lang="en-US" sz="1100" dirty="0">
                <a:solidFill>
                  <a:srgbClr val="34495E"/>
                </a:solidFill>
              </a:rPr>
              <a:t> الولايات </a:t>
            </a:r>
            <a:r>
              <a:rPr lang="en-US" sz="1100" dirty="0" err="1">
                <a:solidFill>
                  <a:srgbClr val="34495E"/>
                </a:solidFill>
              </a:rPr>
              <a:t>المتحدة</a:t>
            </a:r>
            <a:r>
              <a:rPr lang="en-US" sz="1100" dirty="0">
                <a:solidFill>
                  <a:srgbClr val="34495E"/>
                </a:solidFill>
              </a:rPr>
              <a:t> </a:t>
            </a:r>
            <a:r>
              <a:rPr lang="en-US" sz="1100" dirty="0" err="1">
                <a:solidFill>
                  <a:srgbClr val="34495E"/>
                </a:solidFill>
              </a:rPr>
              <a:t>والصين</a:t>
            </a:r>
            <a:r>
              <a:rPr lang="ar-SY" sz="1100" dirty="0">
                <a:solidFill>
                  <a:srgbClr val="34495E"/>
                </a:solidFill>
              </a:rPr>
              <a:t> </a:t>
            </a:r>
            <a:r>
              <a:rPr lang="en-US" sz="1100" dirty="0" err="1">
                <a:solidFill>
                  <a:srgbClr val="34495E"/>
                </a:solidFill>
              </a:rPr>
              <a:t>تؤدي</a:t>
            </a:r>
            <a:r>
              <a:rPr lang="en-US" sz="1100" dirty="0">
                <a:solidFill>
                  <a:srgbClr val="34495E"/>
                </a:solidFill>
              </a:rPr>
              <a:t> إلى فرض رسوم جمركية على التكنولوجيا المستوردة.</a:t>
            </a:r>
            <a:endParaRPr lang="en-US" sz="1100" dirty="0"/>
          </a:p>
        </p:txBody>
      </p:sp>
      <p:sp>
        <p:nvSpPr>
          <p:cNvPr id="38" name="Text 34"/>
          <p:cNvSpPr/>
          <p:nvPr/>
        </p:nvSpPr>
        <p:spPr>
          <a:xfrm>
            <a:off x="7825848" y="1671469"/>
            <a:ext cx="875240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700"/>
              </a:lnSpc>
              <a:buNone/>
            </a:pPr>
            <a:r>
              <a:rPr lang="en-US" sz="1100" b="1" i="1" dirty="0">
                <a:solidFill>
                  <a:srgbClr val="2C3E50"/>
                </a:solidFill>
              </a:rPr>
              <a:t>الآثار الاستراتيجية:</a:t>
            </a:r>
            <a:endParaRPr lang="en-US" sz="1100" dirty="0"/>
          </a:p>
        </p:txBody>
      </p:sp>
      <p:sp>
        <p:nvSpPr>
          <p:cNvPr id="39" name="Text 35"/>
          <p:cNvSpPr/>
          <p:nvPr/>
        </p:nvSpPr>
        <p:spPr>
          <a:xfrm>
            <a:off x="5594015" y="1866098"/>
            <a:ext cx="3048912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100" dirty="0">
                <a:solidFill>
                  <a:srgbClr val="7F8C8D"/>
                </a:solidFill>
              </a:rPr>
              <a:t>يجب على سامسونج إعادة تقييم سلاسل التوريد لتجنب ارتفاع التكاليف.</a:t>
            </a:r>
            <a:endParaRPr lang="en-US" sz="1100" dirty="0"/>
          </a:p>
        </p:txBody>
      </p:sp>
      <p:sp>
        <p:nvSpPr>
          <p:cNvPr id="42" name="Text 38"/>
          <p:cNvSpPr/>
          <p:nvPr/>
        </p:nvSpPr>
        <p:spPr>
          <a:xfrm>
            <a:off x="7561080" y="2057967"/>
            <a:ext cx="1003481" cy="1133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algn="r">
              <a:lnSpc>
                <a:spcPts val="700"/>
              </a:lnSpc>
            </a:pPr>
            <a:r>
              <a:rPr lang="en-US" sz="1400" b="1" dirty="0" err="1">
                <a:solidFill>
                  <a:srgbClr val="00AEEF"/>
                </a:solidFill>
              </a:rPr>
              <a:t>التهديد</a:t>
            </a:r>
            <a:r>
              <a:rPr lang="en-US" sz="1400" b="1" dirty="0">
                <a:solidFill>
                  <a:srgbClr val="00AEEF"/>
                </a:solidFill>
              </a:rPr>
              <a:t> </a:t>
            </a:r>
            <a:r>
              <a:rPr lang="en-US" sz="1400" b="1" dirty="0" err="1">
                <a:solidFill>
                  <a:srgbClr val="00AEEF"/>
                </a:solidFill>
              </a:rPr>
              <a:t>الاقتصادي</a:t>
            </a:r>
            <a:endParaRPr lang="en-US" sz="1400" b="1" dirty="0">
              <a:solidFill>
                <a:srgbClr val="00AEEF"/>
              </a:solidFill>
            </a:endParaRPr>
          </a:p>
        </p:txBody>
      </p:sp>
      <p:sp>
        <p:nvSpPr>
          <p:cNvPr id="43" name="Text 39"/>
          <p:cNvSpPr/>
          <p:nvPr/>
        </p:nvSpPr>
        <p:spPr>
          <a:xfrm>
            <a:off x="7513116" y="2250634"/>
            <a:ext cx="1040349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الركود وتقلبات الصرف</a:t>
            </a:r>
            <a:endParaRPr lang="en-US" sz="1100" dirty="0"/>
          </a:p>
        </p:txBody>
      </p:sp>
      <p:sp>
        <p:nvSpPr>
          <p:cNvPr id="44" name="Text 40"/>
          <p:cNvSpPr/>
          <p:nvPr/>
        </p:nvSpPr>
        <p:spPr>
          <a:xfrm>
            <a:off x="6007292" y="2493075"/>
            <a:ext cx="2568011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100" dirty="0" err="1">
                <a:solidFill>
                  <a:srgbClr val="34495E"/>
                </a:solidFill>
              </a:rPr>
              <a:t>الانكماشات</a:t>
            </a:r>
            <a:r>
              <a:rPr lang="en-US" sz="1100" dirty="0">
                <a:solidFill>
                  <a:srgbClr val="34495E"/>
                </a:solidFill>
              </a:rPr>
              <a:t> </a:t>
            </a:r>
            <a:r>
              <a:rPr lang="en-US" sz="1100" dirty="0" err="1">
                <a:solidFill>
                  <a:srgbClr val="34495E"/>
                </a:solidFill>
              </a:rPr>
              <a:t>الاقتصادية</a:t>
            </a:r>
            <a:r>
              <a:rPr lang="en-US" sz="1100" dirty="0">
                <a:solidFill>
                  <a:srgbClr val="34495E"/>
                </a:solidFill>
              </a:rPr>
              <a:t> تقلل الطلب على الهواتف الفاخرة.  .</a:t>
            </a:r>
            <a:endParaRPr lang="en-US" sz="1100" dirty="0"/>
          </a:p>
        </p:txBody>
      </p:sp>
      <p:sp>
        <p:nvSpPr>
          <p:cNvPr id="45" name="Text 41"/>
          <p:cNvSpPr/>
          <p:nvPr/>
        </p:nvSpPr>
        <p:spPr>
          <a:xfrm>
            <a:off x="7658442" y="2705432"/>
            <a:ext cx="907300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100" b="1" i="1" dirty="0" err="1">
                <a:solidFill>
                  <a:srgbClr val="2C3E50"/>
                </a:solidFill>
              </a:rPr>
              <a:t>الآثار</a:t>
            </a:r>
            <a:r>
              <a:rPr lang="en-US" sz="1100" b="1" i="1" dirty="0">
                <a:solidFill>
                  <a:srgbClr val="2C3E50"/>
                </a:solidFill>
              </a:rPr>
              <a:t> </a:t>
            </a:r>
            <a:r>
              <a:rPr lang="en-US" sz="1100" b="1" i="1" dirty="0" err="1">
                <a:solidFill>
                  <a:srgbClr val="2C3E50"/>
                </a:solidFill>
              </a:rPr>
              <a:t>الاستراتيجية</a:t>
            </a:r>
            <a:r>
              <a:rPr lang="en-US" sz="1100" b="1" i="1" dirty="0">
                <a:solidFill>
                  <a:srgbClr val="2C3E50"/>
                </a:solidFill>
              </a:rPr>
              <a:t> :</a:t>
            </a:r>
            <a:endParaRPr lang="en-US" sz="1100" dirty="0"/>
          </a:p>
        </p:txBody>
      </p:sp>
      <p:sp>
        <p:nvSpPr>
          <p:cNvPr id="46" name="Text 42"/>
          <p:cNvSpPr/>
          <p:nvPr/>
        </p:nvSpPr>
        <p:spPr>
          <a:xfrm>
            <a:off x="5968425" y="2965126"/>
            <a:ext cx="2680221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100" dirty="0">
                <a:solidFill>
                  <a:srgbClr val="7F8C8D"/>
                </a:solidFill>
              </a:rPr>
              <a:t>الحاجة إلى تسعير مرن وموديلات متوسطة "ميسورة التكلفة".</a:t>
            </a:r>
            <a:endParaRPr lang="en-US" sz="1100" dirty="0"/>
          </a:p>
        </p:txBody>
      </p:sp>
      <p:sp>
        <p:nvSpPr>
          <p:cNvPr id="49" name="Text 45"/>
          <p:cNvSpPr/>
          <p:nvPr/>
        </p:nvSpPr>
        <p:spPr>
          <a:xfrm>
            <a:off x="7230987" y="3155100"/>
            <a:ext cx="1333699" cy="11330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indent="0" algn="r">
              <a:lnSpc>
                <a:spcPts val="700"/>
              </a:lnSpc>
              <a:buNone/>
            </a:pPr>
            <a:r>
              <a:rPr lang="en-US" sz="1400" b="1" dirty="0" err="1">
                <a:solidFill>
                  <a:srgbClr val="00AEEF"/>
                </a:solidFill>
              </a:rPr>
              <a:t>التهديد</a:t>
            </a:r>
            <a:r>
              <a:rPr lang="en-US" sz="1400" b="1" dirty="0">
                <a:solidFill>
                  <a:srgbClr val="00AEEF"/>
                </a:solidFill>
              </a:rPr>
              <a:t> </a:t>
            </a:r>
            <a:r>
              <a:rPr lang="en-US" sz="1400" b="1" dirty="0" err="1">
                <a:solidFill>
                  <a:srgbClr val="00AEEF"/>
                </a:solidFill>
              </a:rPr>
              <a:t>القانوني</a:t>
            </a:r>
            <a:r>
              <a:rPr lang="en-US" sz="1400" b="1" dirty="0">
                <a:solidFill>
                  <a:srgbClr val="00AEEF"/>
                </a:solidFill>
              </a:rPr>
              <a:t> </a:t>
            </a:r>
            <a:r>
              <a:rPr lang="en-US" sz="1400" b="1" dirty="0" err="1">
                <a:solidFill>
                  <a:srgbClr val="00AEEF"/>
                </a:solidFill>
              </a:rPr>
              <a:t>والتقني</a:t>
            </a:r>
            <a:endParaRPr lang="en-US" sz="1400" b="1" dirty="0">
              <a:solidFill>
                <a:srgbClr val="00AEEF"/>
              </a:solidFill>
            </a:endParaRPr>
          </a:p>
        </p:txBody>
      </p:sp>
      <p:sp>
        <p:nvSpPr>
          <p:cNvPr id="50" name="Text 46"/>
          <p:cNvSpPr/>
          <p:nvPr/>
        </p:nvSpPr>
        <p:spPr>
          <a:xfrm>
            <a:off x="7231987" y="3305177"/>
            <a:ext cx="1343316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100" b="1" dirty="0">
                <a:solidFill>
                  <a:srgbClr val="2C3E50"/>
                </a:solidFill>
              </a:rPr>
              <a:t>الخصوصية وبراءات الاختراع</a:t>
            </a:r>
            <a:endParaRPr lang="en-US" sz="1100" dirty="0"/>
          </a:p>
        </p:txBody>
      </p:sp>
      <p:sp>
        <p:nvSpPr>
          <p:cNvPr id="51" name="Text 47"/>
          <p:cNvSpPr/>
          <p:nvPr/>
        </p:nvSpPr>
        <p:spPr>
          <a:xfrm>
            <a:off x="5213042" y="3517516"/>
            <a:ext cx="3516988" cy="12272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900"/>
              </a:lnSpc>
              <a:buNone/>
            </a:pPr>
            <a:r>
              <a:rPr lang="en-US" sz="1100" dirty="0" err="1">
                <a:solidFill>
                  <a:srgbClr val="34495E"/>
                </a:solidFill>
              </a:rPr>
              <a:t>قوانين</a:t>
            </a:r>
            <a:r>
              <a:rPr lang="en-US" sz="1100" dirty="0">
                <a:solidFill>
                  <a:srgbClr val="34495E"/>
                </a:solidFill>
              </a:rPr>
              <a:t> حماية البيانات المتزايدة وحروب براءات الاختراع والهجمات السيبرانية.</a:t>
            </a:r>
            <a:endParaRPr lang="en-US" sz="1100" dirty="0"/>
          </a:p>
        </p:txBody>
      </p:sp>
      <p:sp>
        <p:nvSpPr>
          <p:cNvPr id="52" name="Text 48"/>
          <p:cNvSpPr/>
          <p:nvPr/>
        </p:nvSpPr>
        <p:spPr>
          <a:xfrm>
            <a:off x="7658442" y="3762063"/>
            <a:ext cx="836768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100" b="1" i="1" dirty="0" err="1">
                <a:solidFill>
                  <a:srgbClr val="2C3E50"/>
                </a:solidFill>
              </a:rPr>
              <a:t>الآثار</a:t>
            </a:r>
            <a:r>
              <a:rPr lang="en-US" sz="1100" b="1" i="1" dirty="0">
                <a:solidFill>
                  <a:srgbClr val="2C3E50"/>
                </a:solidFill>
              </a:rPr>
              <a:t> </a:t>
            </a:r>
            <a:r>
              <a:rPr lang="en-US" sz="1100" b="1" i="1" dirty="0" err="1">
                <a:solidFill>
                  <a:srgbClr val="2C3E50"/>
                </a:solidFill>
              </a:rPr>
              <a:t>الاستراتيجية</a:t>
            </a:r>
            <a:endParaRPr lang="en-US" sz="1100" dirty="0"/>
          </a:p>
        </p:txBody>
      </p:sp>
      <p:sp>
        <p:nvSpPr>
          <p:cNvPr id="53" name="Text 49"/>
          <p:cNvSpPr/>
          <p:nvPr/>
        </p:nvSpPr>
        <p:spPr>
          <a:xfrm>
            <a:off x="5344488" y="3946614"/>
            <a:ext cx="3254096" cy="10349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100" dirty="0">
                <a:solidFill>
                  <a:srgbClr val="7F8C8D"/>
                </a:solidFill>
              </a:rPr>
              <a:t>تكاليف الامتثال العالية والحاجة المستمرة للحماية من انتهاك الملكية الفكرية.</a:t>
            </a:r>
            <a:endParaRPr lang="en-US" sz="11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6B6BE619-E0C0-E1B9-BBE8-DA801E10AE78}"/>
              </a:ext>
            </a:extLst>
          </p:cNvPr>
          <p:cNvSpPr/>
          <p:nvPr/>
        </p:nvSpPr>
        <p:spPr>
          <a:xfrm>
            <a:off x="185737" y="807245"/>
            <a:ext cx="8772525" cy="342185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/>
          </a:p>
        </p:txBody>
      </p:sp>
      <p:pic>
        <p:nvPicPr>
          <p:cNvPr id="55" name="Graphic 21">
            <a:extLst>
              <a:ext uri="{FF2B5EF4-FFF2-40B4-BE49-F238E27FC236}">
                <a16:creationId xmlns:a16="http://schemas.microsoft.com/office/drawing/2014/main" id="{75D2C886-8815-BC2A-D954-BE135C882C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68694" y="98482"/>
            <a:ext cx="1582437" cy="738889"/>
          </a:xfrm>
          <a:prstGeom prst="rect">
            <a:avLst/>
          </a:prstGeom>
        </p:spPr>
      </p:pic>
      <p:sp>
        <p:nvSpPr>
          <p:cNvPr id="11" name="Shape 0">
            <a:extLst>
              <a:ext uri="{FF2B5EF4-FFF2-40B4-BE49-F238E27FC236}">
                <a16:creationId xmlns:a16="http://schemas.microsoft.com/office/drawing/2014/main" id="{F650C3D0-E81A-0275-8725-289A667CB070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AD97505B-A029-376F-30F0-8801BB1C5D94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B48AAC06-FB1C-AC20-FFC3-149DBF5647F4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20192" y="206423"/>
            <a:ext cx="1835054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 Capturing New Value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216565" y="500834"/>
            <a:ext cx="1575752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 </a:t>
            </a:r>
            <a:r>
              <a:rPr lang="en-US" sz="1600" b="1" dirty="0" err="1">
                <a:solidFill>
                  <a:srgbClr val="00AEEF"/>
                </a:solidFill>
              </a:rPr>
              <a:t>استقطاب</a:t>
            </a:r>
            <a:r>
              <a:rPr lang="en-US" sz="1600" b="1" dirty="0">
                <a:solidFill>
                  <a:srgbClr val="00AEEF"/>
                </a:solidFill>
              </a:rPr>
              <a:t> القيمة الجديدة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442913" y="1000125"/>
            <a:ext cx="1250342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SOCIAL OPPORTUNITY</a:t>
            </a:r>
          </a:p>
        </p:txBody>
      </p:sp>
      <p:sp>
        <p:nvSpPr>
          <p:cNvPr id="15" name="Text 11"/>
          <p:cNvSpPr/>
          <p:nvPr/>
        </p:nvSpPr>
        <p:spPr>
          <a:xfrm>
            <a:off x="442913" y="1150144"/>
            <a:ext cx="799899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Demographics</a:t>
            </a:r>
            <a:endParaRPr lang="en-US" sz="1050" dirty="0"/>
          </a:p>
        </p:txBody>
      </p:sp>
      <p:sp>
        <p:nvSpPr>
          <p:cNvPr id="16" name="Text 12"/>
          <p:cNvSpPr/>
          <p:nvPr/>
        </p:nvSpPr>
        <p:spPr>
          <a:xfrm>
            <a:off x="442913" y="1328738"/>
            <a:ext cx="4432304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Markets are shifting toward younger audiences and health-conscious consumers.</a:t>
            </a:r>
            <a:endParaRPr lang="en-US" sz="1050" dirty="0"/>
          </a:p>
        </p:txBody>
      </p:sp>
      <p:sp>
        <p:nvSpPr>
          <p:cNvPr id="17" name="Text 13"/>
          <p:cNvSpPr/>
          <p:nvPr/>
        </p:nvSpPr>
        <p:spPr>
          <a:xfrm>
            <a:off x="442913" y="1541599"/>
            <a:ext cx="847989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i="1" dirty="0">
                <a:solidFill>
                  <a:srgbClr val="2C3E50"/>
                </a:solidFill>
              </a:rPr>
              <a:t>Strategic Pivot:</a:t>
            </a:r>
            <a:endParaRPr lang="en-US" sz="1050" dirty="0"/>
          </a:p>
        </p:txBody>
      </p:sp>
      <p:sp>
        <p:nvSpPr>
          <p:cNvPr id="18" name="Text 14"/>
          <p:cNvSpPr/>
          <p:nvPr/>
        </p:nvSpPr>
        <p:spPr>
          <a:xfrm>
            <a:off x="464117" y="1658675"/>
            <a:ext cx="3726982" cy="32316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Develop features for gaming/entertainment and integrate advanced</a:t>
            </a:r>
          </a:p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 health-tracking biometrics.</a:t>
            </a:r>
            <a:endParaRPr lang="en-US" sz="1050" dirty="0"/>
          </a:p>
        </p:txBody>
      </p:sp>
      <p:sp>
        <p:nvSpPr>
          <p:cNvPr id="21" name="Text 17"/>
          <p:cNvSpPr/>
          <p:nvPr/>
        </p:nvSpPr>
        <p:spPr>
          <a:xfrm>
            <a:off x="442913" y="2034518"/>
            <a:ext cx="1798569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700"/>
              </a:lnSpc>
            </a:pPr>
            <a:r>
              <a:rPr lang="en-US" sz="1050" b="1" dirty="0">
                <a:solidFill>
                  <a:srgbClr val="00AEEF"/>
                </a:solidFill>
              </a:rPr>
              <a:t>TECHNOLOGICAL OPPORTUNITY</a:t>
            </a:r>
          </a:p>
        </p:txBody>
      </p:sp>
      <p:sp>
        <p:nvSpPr>
          <p:cNvPr id="22" name="Text 18"/>
          <p:cNvSpPr/>
          <p:nvPr/>
        </p:nvSpPr>
        <p:spPr>
          <a:xfrm>
            <a:off x="442913" y="2184536"/>
            <a:ext cx="82554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Next-Gen Tech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442913" y="2363130"/>
            <a:ext cx="3715761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The rollout of 5G networks and Augmented Reality (AR) capabilities.</a:t>
            </a:r>
            <a:endParaRPr lang="en-US" sz="1050" dirty="0"/>
          </a:p>
        </p:txBody>
      </p:sp>
      <p:sp>
        <p:nvSpPr>
          <p:cNvPr id="24" name="Text 20"/>
          <p:cNvSpPr/>
          <p:nvPr/>
        </p:nvSpPr>
        <p:spPr>
          <a:xfrm>
            <a:off x="442913" y="2575992"/>
            <a:ext cx="847989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i="1" dirty="0">
                <a:solidFill>
                  <a:srgbClr val="2C3E50"/>
                </a:solidFill>
              </a:rPr>
              <a:t>Strategic Pivot:</a:t>
            </a:r>
            <a:endParaRPr lang="en-US" sz="1050" dirty="0"/>
          </a:p>
        </p:txBody>
      </p:sp>
      <p:sp>
        <p:nvSpPr>
          <p:cNvPr id="25" name="Text 21"/>
          <p:cNvSpPr/>
          <p:nvPr/>
        </p:nvSpPr>
        <p:spPr>
          <a:xfrm>
            <a:off x="421875" y="2704437"/>
            <a:ext cx="4868320" cy="32316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Launch products specifically designed to leverage high-speed connectivity and immersive</a:t>
            </a:r>
            <a:endParaRPr lang="ar-SY" sz="1050" dirty="0">
              <a:solidFill>
                <a:srgbClr val="7F8C8D"/>
              </a:solidFill>
            </a:endParaRPr>
          </a:p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 experiences to</a:t>
            </a:r>
            <a:endParaRPr lang="en-US" sz="1050" dirty="0"/>
          </a:p>
        </p:txBody>
      </p:sp>
      <p:sp>
        <p:nvSpPr>
          <p:cNvPr id="29" name="Text 25"/>
          <p:cNvSpPr/>
          <p:nvPr/>
        </p:nvSpPr>
        <p:spPr>
          <a:xfrm>
            <a:off x="442913" y="3176067"/>
            <a:ext cx="1851469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indent="0">
              <a:lnSpc>
                <a:spcPts val="7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ENVIRONMENTAL OPPORTUNITY</a:t>
            </a:r>
          </a:p>
        </p:txBody>
      </p:sp>
      <p:sp>
        <p:nvSpPr>
          <p:cNvPr id="30" name="Text 26"/>
          <p:cNvSpPr/>
          <p:nvPr/>
        </p:nvSpPr>
        <p:spPr>
          <a:xfrm>
            <a:off x="442913" y="3326085"/>
            <a:ext cx="1181414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Sustainable Branding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442913" y="3504679"/>
            <a:ext cx="398987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Stricter environmental laws and consumer demand for "green" products.</a:t>
            </a:r>
            <a:endParaRPr lang="en-US" sz="1050" dirty="0"/>
          </a:p>
        </p:txBody>
      </p:sp>
      <p:sp>
        <p:nvSpPr>
          <p:cNvPr id="32" name="Text 28"/>
          <p:cNvSpPr/>
          <p:nvPr/>
        </p:nvSpPr>
        <p:spPr>
          <a:xfrm>
            <a:off x="442913" y="3717541"/>
            <a:ext cx="847989" cy="10284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i="1" dirty="0">
                <a:solidFill>
                  <a:srgbClr val="2C3E50"/>
                </a:solidFill>
              </a:rPr>
              <a:t>Strategic Pivot:</a:t>
            </a:r>
            <a:endParaRPr lang="en-US" sz="1050" dirty="0"/>
          </a:p>
        </p:txBody>
      </p:sp>
      <p:sp>
        <p:nvSpPr>
          <p:cNvPr id="33" name="Text 29"/>
          <p:cNvSpPr/>
          <p:nvPr/>
        </p:nvSpPr>
        <p:spPr>
          <a:xfrm>
            <a:off x="406733" y="3857133"/>
            <a:ext cx="6973063" cy="3231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While sustainable manufacturing increases costs, it significantly </a:t>
            </a:r>
            <a:endParaRPr lang="ar-SY" sz="1050" dirty="0">
              <a:solidFill>
                <a:srgbClr val="7F8C8D"/>
              </a:solidFill>
            </a:endParaRPr>
          </a:p>
          <a:p>
            <a:pPr marL="0" indent="0" algn="l">
              <a:buNone/>
            </a:pPr>
            <a:r>
              <a:rPr lang="en-US" sz="1050" dirty="0">
                <a:solidFill>
                  <a:srgbClr val="7F8C8D"/>
                </a:solidFill>
              </a:rPr>
              <a:t>boosts brand image and loyalty among</a:t>
            </a:r>
            <a:endParaRPr lang="en-US" sz="1050" dirty="0"/>
          </a:p>
        </p:txBody>
      </p:sp>
      <p:sp>
        <p:nvSpPr>
          <p:cNvPr id="37" name="Text 33"/>
          <p:cNvSpPr/>
          <p:nvPr/>
        </p:nvSpPr>
        <p:spPr>
          <a:xfrm>
            <a:off x="7805603" y="988445"/>
            <a:ext cx="807913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dirty="0" err="1">
                <a:solidFill>
                  <a:srgbClr val="00AEEF"/>
                </a:solidFill>
              </a:rPr>
              <a:t>الفرصة</a:t>
            </a:r>
            <a:r>
              <a:rPr lang="en-US" sz="1050" b="1" dirty="0">
                <a:solidFill>
                  <a:srgbClr val="00AEEF"/>
                </a:solidFill>
              </a:rPr>
              <a:t> </a:t>
            </a:r>
            <a:r>
              <a:rPr lang="en-US" sz="1050" b="1" dirty="0" err="1">
                <a:solidFill>
                  <a:srgbClr val="00AEEF"/>
                </a:solidFill>
              </a:rPr>
              <a:t>الاجتماعية</a:t>
            </a:r>
            <a:endParaRPr lang="en-US" sz="1050" b="1" dirty="0">
              <a:solidFill>
                <a:srgbClr val="00AEEF"/>
              </a:solidFill>
            </a:endParaRPr>
          </a:p>
        </p:txBody>
      </p:sp>
      <p:sp>
        <p:nvSpPr>
          <p:cNvPr id="38" name="Text 34"/>
          <p:cNvSpPr/>
          <p:nvPr/>
        </p:nvSpPr>
        <p:spPr>
          <a:xfrm>
            <a:off x="7922549" y="1139933"/>
            <a:ext cx="530594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الديموغرافيا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5720095" y="1338466"/>
            <a:ext cx="2819683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تتحول الأسواق نحو جماهير أصغر سناً ومستهلكين واعين بصحتهم.</a:t>
            </a:r>
            <a:endParaRPr lang="en-US" sz="1050" dirty="0"/>
          </a:p>
        </p:txBody>
      </p:sp>
      <p:sp>
        <p:nvSpPr>
          <p:cNvPr id="40" name="Text 36"/>
          <p:cNvSpPr/>
          <p:nvPr/>
        </p:nvSpPr>
        <p:spPr>
          <a:xfrm>
            <a:off x="7692204" y="1553241"/>
            <a:ext cx="872034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i="1" dirty="0" err="1">
                <a:solidFill>
                  <a:srgbClr val="2C3E50"/>
                </a:solidFill>
              </a:rPr>
              <a:t>التحول</a:t>
            </a:r>
            <a:r>
              <a:rPr lang="en-US" sz="1050" b="1" i="1" dirty="0">
                <a:solidFill>
                  <a:srgbClr val="2C3E50"/>
                </a:solidFill>
              </a:rPr>
              <a:t> </a:t>
            </a:r>
            <a:r>
              <a:rPr lang="en-US" sz="1050" b="1" i="1" dirty="0" err="1">
                <a:solidFill>
                  <a:srgbClr val="2C3E50"/>
                </a:solidFill>
              </a:rPr>
              <a:t>الاستراتيجي</a:t>
            </a:r>
            <a:r>
              <a:rPr lang="en-US" sz="1050" b="1" i="1" dirty="0">
                <a:solidFill>
                  <a:srgbClr val="2C3E50"/>
                </a:solidFill>
              </a:rPr>
              <a:t> </a:t>
            </a:r>
            <a:endParaRPr lang="en-US" sz="1050" dirty="0"/>
          </a:p>
        </p:txBody>
      </p:sp>
      <p:sp>
        <p:nvSpPr>
          <p:cNvPr id="41" name="Text 37"/>
          <p:cNvSpPr/>
          <p:nvPr/>
        </p:nvSpPr>
        <p:spPr>
          <a:xfrm>
            <a:off x="6011128" y="1764546"/>
            <a:ext cx="2471831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050" dirty="0">
                <a:solidFill>
                  <a:srgbClr val="7F8C8D"/>
                </a:solidFill>
              </a:rPr>
              <a:t>تطوير ميزات للألعاب والترفيه ودمج مراقبة صحية متقدمة.</a:t>
            </a:r>
            <a:endParaRPr lang="en-US" sz="1050" dirty="0"/>
          </a:p>
        </p:txBody>
      </p:sp>
      <p:sp>
        <p:nvSpPr>
          <p:cNvPr id="44" name="Text 40"/>
          <p:cNvSpPr/>
          <p:nvPr/>
        </p:nvSpPr>
        <p:spPr>
          <a:xfrm>
            <a:off x="7713499" y="1980144"/>
            <a:ext cx="852798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dirty="0" err="1">
                <a:solidFill>
                  <a:srgbClr val="00AEEF"/>
                </a:solidFill>
              </a:rPr>
              <a:t>الفرصة</a:t>
            </a:r>
            <a:r>
              <a:rPr lang="en-US" sz="1050" b="1" dirty="0">
                <a:solidFill>
                  <a:srgbClr val="00AEEF"/>
                </a:solidFill>
              </a:rPr>
              <a:t> </a:t>
            </a:r>
            <a:r>
              <a:rPr lang="en-US" sz="1050" b="1" dirty="0" err="1">
                <a:solidFill>
                  <a:srgbClr val="00AEEF"/>
                </a:solidFill>
              </a:rPr>
              <a:t>التكنولوجية</a:t>
            </a:r>
            <a:endParaRPr lang="en-US" sz="1050" b="1" dirty="0">
              <a:solidFill>
                <a:srgbClr val="00AEEF"/>
              </a:solidFill>
            </a:endParaRPr>
          </a:p>
        </p:txBody>
      </p:sp>
      <p:sp>
        <p:nvSpPr>
          <p:cNvPr id="45" name="Text 41"/>
          <p:cNvSpPr/>
          <p:nvPr/>
        </p:nvSpPr>
        <p:spPr>
          <a:xfrm>
            <a:off x="7327193" y="2174165"/>
            <a:ext cx="1155766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التكنولوجيا من الجيل القادم</a:t>
            </a:r>
            <a:endParaRPr lang="en-US" sz="1050" dirty="0"/>
          </a:p>
        </p:txBody>
      </p:sp>
      <p:sp>
        <p:nvSpPr>
          <p:cNvPr id="46" name="Text 42"/>
          <p:cNvSpPr/>
          <p:nvPr/>
        </p:nvSpPr>
        <p:spPr>
          <a:xfrm>
            <a:off x="6650253" y="2373924"/>
            <a:ext cx="1913985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نشر شبكات 5G وقدرات الواقع المعزز (AR).</a:t>
            </a:r>
            <a:endParaRPr lang="en-US" sz="1050" dirty="0"/>
          </a:p>
        </p:txBody>
      </p:sp>
      <p:sp>
        <p:nvSpPr>
          <p:cNvPr id="47" name="Text 43"/>
          <p:cNvSpPr/>
          <p:nvPr/>
        </p:nvSpPr>
        <p:spPr>
          <a:xfrm>
            <a:off x="7738667" y="2543736"/>
            <a:ext cx="799899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i="1" dirty="0" err="1">
                <a:solidFill>
                  <a:srgbClr val="2C3E50"/>
                </a:solidFill>
              </a:rPr>
              <a:t>التحول</a:t>
            </a:r>
            <a:r>
              <a:rPr lang="en-US" sz="1050" b="1" i="1" dirty="0">
                <a:solidFill>
                  <a:srgbClr val="2C3E50"/>
                </a:solidFill>
              </a:rPr>
              <a:t> </a:t>
            </a:r>
            <a:r>
              <a:rPr lang="en-US" sz="1050" b="1" i="1" dirty="0" err="1">
                <a:solidFill>
                  <a:srgbClr val="2C3E50"/>
                </a:solidFill>
              </a:rPr>
              <a:t>الاستراتيج</a:t>
            </a:r>
            <a:r>
              <a:rPr lang="en-US" sz="1050" b="1" i="1" dirty="0">
                <a:solidFill>
                  <a:srgbClr val="2C3E50"/>
                </a:solidFill>
              </a:rPr>
              <a:t> </a:t>
            </a:r>
            <a:endParaRPr lang="en-US" sz="1050" dirty="0"/>
          </a:p>
        </p:txBody>
      </p:sp>
      <p:sp>
        <p:nvSpPr>
          <p:cNvPr id="48" name="Text 44"/>
          <p:cNvSpPr/>
          <p:nvPr/>
        </p:nvSpPr>
        <p:spPr>
          <a:xfrm>
            <a:off x="5801254" y="2716620"/>
            <a:ext cx="2899833" cy="32316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just" rtl="1">
              <a:buNone/>
            </a:pPr>
            <a:r>
              <a:rPr lang="en-US" sz="1050" dirty="0">
                <a:solidFill>
                  <a:srgbClr val="7F8C8D"/>
                </a:solidFill>
              </a:rPr>
              <a:t>إطلاق منتجات مصممة خصيصاً للاستفادة من الاتصال عالي </a:t>
            </a:r>
            <a:r>
              <a:rPr lang="en-US" sz="1050" dirty="0" err="1">
                <a:solidFill>
                  <a:srgbClr val="7F8C8D"/>
                </a:solidFill>
              </a:rPr>
              <a:t>السرعة</a:t>
            </a:r>
            <a:r>
              <a:rPr lang="en-US" sz="1050" dirty="0">
                <a:solidFill>
                  <a:srgbClr val="7F8C8D"/>
                </a:solidFill>
              </a:rPr>
              <a:t> </a:t>
            </a:r>
          </a:p>
          <a:p>
            <a:pPr marL="0" indent="0" algn="just" rtl="1">
              <a:buNone/>
            </a:pPr>
            <a:r>
              <a:rPr lang="en-US" sz="1050" dirty="0" err="1">
                <a:solidFill>
                  <a:srgbClr val="7F8C8D"/>
                </a:solidFill>
              </a:rPr>
              <a:t>والتجارب</a:t>
            </a:r>
            <a:r>
              <a:rPr lang="en-US" sz="1050" dirty="0">
                <a:solidFill>
                  <a:srgbClr val="7F8C8D"/>
                </a:solidFill>
              </a:rPr>
              <a:t> الغامرة.</a:t>
            </a:r>
            <a:endParaRPr lang="en-US" sz="1050" dirty="0"/>
          </a:p>
        </p:txBody>
      </p:sp>
      <p:sp>
        <p:nvSpPr>
          <p:cNvPr id="51" name="Text 47"/>
          <p:cNvSpPr/>
          <p:nvPr/>
        </p:nvSpPr>
        <p:spPr>
          <a:xfrm>
            <a:off x="8019216" y="3068910"/>
            <a:ext cx="617157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700"/>
              </a:lnSpc>
              <a:buNone/>
            </a:pPr>
            <a:r>
              <a:rPr lang="en-US" sz="1050" b="1" dirty="0" err="1">
                <a:solidFill>
                  <a:srgbClr val="00AEEF"/>
                </a:solidFill>
              </a:rPr>
              <a:t>الفرصة</a:t>
            </a:r>
            <a:r>
              <a:rPr lang="en-US" sz="1050" b="1" dirty="0">
                <a:solidFill>
                  <a:srgbClr val="00AEEF"/>
                </a:solidFill>
              </a:rPr>
              <a:t> </a:t>
            </a:r>
            <a:r>
              <a:rPr lang="en-US" sz="1050" b="1" dirty="0" err="1">
                <a:solidFill>
                  <a:srgbClr val="00AEEF"/>
                </a:solidFill>
              </a:rPr>
              <a:t>البيئية</a:t>
            </a:r>
            <a:endParaRPr lang="en-US" sz="1050" b="1" dirty="0">
              <a:solidFill>
                <a:srgbClr val="00AEEF"/>
              </a:solidFill>
            </a:endParaRPr>
          </a:p>
        </p:txBody>
      </p:sp>
      <p:sp>
        <p:nvSpPr>
          <p:cNvPr id="52" name="Text 48"/>
          <p:cNvSpPr/>
          <p:nvPr/>
        </p:nvSpPr>
        <p:spPr>
          <a:xfrm>
            <a:off x="7411264" y="3252075"/>
            <a:ext cx="1128514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2C3E50"/>
                </a:solidFill>
              </a:rPr>
              <a:t>العلامة التجارية المستدامة</a:t>
            </a:r>
            <a:endParaRPr lang="en-US" sz="1050" dirty="0"/>
          </a:p>
        </p:txBody>
      </p:sp>
      <p:sp>
        <p:nvSpPr>
          <p:cNvPr id="53" name="Text 49"/>
          <p:cNvSpPr/>
          <p:nvPr/>
        </p:nvSpPr>
        <p:spPr>
          <a:xfrm>
            <a:off x="5797455" y="3428854"/>
            <a:ext cx="2838918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dirty="0">
                <a:solidFill>
                  <a:srgbClr val="34495E"/>
                </a:solidFill>
              </a:rPr>
              <a:t>قوانين بيئية أكثر صرامة والطلب المستهلك على منتجات "خضراء".</a:t>
            </a:r>
            <a:endParaRPr lang="en-US" sz="1050" dirty="0"/>
          </a:p>
        </p:txBody>
      </p:sp>
      <p:sp>
        <p:nvSpPr>
          <p:cNvPr id="54" name="Text 50"/>
          <p:cNvSpPr/>
          <p:nvPr/>
        </p:nvSpPr>
        <p:spPr>
          <a:xfrm>
            <a:off x="7702600" y="3588406"/>
            <a:ext cx="872034" cy="10182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700"/>
              </a:lnSpc>
              <a:buNone/>
            </a:pPr>
            <a:r>
              <a:rPr lang="en-US" sz="1050" b="1" dirty="0" err="1">
                <a:solidFill>
                  <a:srgbClr val="2C3E50"/>
                </a:solidFill>
              </a:rPr>
              <a:t>التحول</a:t>
            </a:r>
            <a:r>
              <a:rPr lang="en-US" sz="1050" b="1" dirty="0">
                <a:solidFill>
                  <a:srgbClr val="2C3E50"/>
                </a:solidFill>
              </a:rPr>
              <a:t> </a:t>
            </a:r>
            <a:r>
              <a:rPr lang="en-US" sz="1050" b="1" dirty="0" err="1">
                <a:solidFill>
                  <a:srgbClr val="2C3E50"/>
                </a:solidFill>
              </a:rPr>
              <a:t>الاستراتيجي</a:t>
            </a:r>
            <a:r>
              <a:rPr lang="en-US" sz="1050" b="1" dirty="0">
                <a:solidFill>
                  <a:srgbClr val="2C3E50"/>
                </a:solidFill>
              </a:rPr>
              <a:t> 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4266367" y="3808872"/>
            <a:ext cx="4434720" cy="32316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buNone/>
            </a:pPr>
            <a:r>
              <a:rPr lang="en-US" sz="1050" dirty="0">
                <a:solidFill>
                  <a:srgbClr val="7F8C8D"/>
                </a:solidFill>
              </a:rPr>
              <a:t>بينما تزيد التصنيع المستدام من التكاليف، فإنه يعزز </a:t>
            </a:r>
            <a:r>
              <a:rPr lang="en-US" sz="1050" dirty="0" err="1">
                <a:solidFill>
                  <a:srgbClr val="7F8C8D"/>
                </a:solidFill>
              </a:rPr>
              <a:t>بشكل</a:t>
            </a:r>
            <a:r>
              <a:rPr lang="en-US" sz="1050" dirty="0">
                <a:solidFill>
                  <a:srgbClr val="7F8C8D"/>
                </a:solidFill>
              </a:rPr>
              <a:t> </a:t>
            </a:r>
            <a:r>
              <a:rPr lang="en-US" sz="1050" dirty="0" err="1">
                <a:solidFill>
                  <a:srgbClr val="7F8C8D"/>
                </a:solidFill>
              </a:rPr>
              <a:t>كبير</a:t>
            </a:r>
            <a:endParaRPr lang="en-US" sz="1050" dirty="0">
              <a:solidFill>
                <a:srgbClr val="7F8C8D"/>
              </a:solidFill>
            </a:endParaRPr>
          </a:p>
          <a:p>
            <a:pPr marL="0" indent="0" algn="r" rtl="1">
              <a:buNone/>
            </a:pPr>
            <a:r>
              <a:rPr lang="en-US" sz="1050" dirty="0">
                <a:solidFill>
                  <a:srgbClr val="7F8C8D"/>
                </a:solidFill>
              </a:rPr>
              <a:t> صورة العلامة التجارية والولاء.</a:t>
            </a:r>
            <a:endParaRPr lang="en-US" sz="105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9893E7C9-46AF-CFF3-D144-4D5E1AF85D36}"/>
              </a:ext>
            </a:extLst>
          </p:cNvPr>
          <p:cNvSpPr/>
          <p:nvPr/>
        </p:nvSpPr>
        <p:spPr>
          <a:xfrm>
            <a:off x="185737" y="807245"/>
            <a:ext cx="8772525" cy="3421856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A5325A41-DD2C-24C0-9DB6-DC16372C33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87551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03843B2C-380F-82AB-D10B-DC1C17226E74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50C968FD-7016-A8D4-9517-9B6495DBF087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D77350D5-63A9-1295-1A3B-60FB9CD57F8D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7263" y="241449"/>
            <a:ext cx="2401298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Introduction to Case Studies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323101" y="507972"/>
            <a:ext cx="1630254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مقدمة إلى دراسات الحالة</a:t>
            </a:r>
            <a:endParaRPr lang="en-US" sz="16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873323"/>
            <a:ext cx="107156" cy="14287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92906" y="857250"/>
            <a:ext cx="134331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Why Case Studies Matter</a:t>
            </a:r>
            <a:endParaRPr lang="en-US" sz="1000" dirty="0"/>
          </a:p>
        </p:txBody>
      </p:sp>
      <p:sp>
        <p:nvSpPr>
          <p:cNvPr id="14" name="Text 9"/>
          <p:cNvSpPr/>
          <p:nvPr/>
        </p:nvSpPr>
        <p:spPr>
          <a:xfrm>
            <a:off x="228600" y="1132284"/>
            <a:ext cx="4186238" cy="707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PESTEL analysis is not merely a checklist of external factors. It is a </a:t>
            </a:r>
            <a:r>
              <a:rPr lang="en-US" sz="1000" b="1" dirty="0">
                <a:solidFill>
                  <a:srgbClr val="00AEEF"/>
                </a:solidFill>
              </a:rPr>
              <a:t>strategic tool</a:t>
            </a:r>
            <a:r>
              <a:rPr lang="en-US" sz="1000" dirty="0">
                <a:solidFill>
                  <a:srgbClr val="34495E"/>
                </a:solidFill>
              </a:rPr>
              <a:t> that requires deep understanding of how each factor impacts a specific project or industry. Real-world case studies demonstrate this complexity and show how organizations navigate external challenges.</a:t>
            </a:r>
            <a:endParaRPr lang="en-US" sz="10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1948458"/>
            <a:ext cx="142875" cy="14287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428625" y="1932384"/>
            <a:ext cx="123110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Three Diverse Contexts</a:t>
            </a:r>
            <a:endParaRPr lang="en-US" sz="1000" dirty="0"/>
          </a:p>
        </p:txBody>
      </p:sp>
      <p:sp>
        <p:nvSpPr>
          <p:cNvPr id="17" name="Text 11"/>
          <p:cNvSpPr/>
          <p:nvPr/>
        </p:nvSpPr>
        <p:spPr>
          <a:xfrm>
            <a:off x="228600" y="2207419"/>
            <a:ext cx="4186238" cy="707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We examine three distinct sectors and geographies: renewable energy in a developing economy (Togo), a global technology leader (Tesla), and waste management in an emerging market (China). Each case reveals different PESTEL dynamics and strategic implications.</a:t>
            </a:r>
            <a:endParaRPr lang="en-US" sz="100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600" y="3023592"/>
            <a:ext cx="142875" cy="142875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428625" y="3007519"/>
            <a:ext cx="894476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Practical Insights</a:t>
            </a:r>
            <a:endParaRPr lang="en-US" sz="1000" dirty="0"/>
          </a:p>
        </p:txBody>
      </p:sp>
      <p:sp>
        <p:nvSpPr>
          <p:cNvPr id="20" name="Text 13"/>
          <p:cNvSpPr/>
          <p:nvPr/>
        </p:nvSpPr>
        <p:spPr>
          <a:xfrm>
            <a:off x="228600" y="3282553"/>
            <a:ext cx="4186238" cy="5275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By analyzing these cases, you will learn how to identify </a:t>
            </a:r>
            <a:r>
              <a:rPr lang="en-US" sz="1000" b="1" dirty="0">
                <a:solidFill>
                  <a:srgbClr val="00AEEF"/>
                </a:solidFill>
              </a:rPr>
              <a:t>opportunities and threats</a:t>
            </a:r>
            <a:r>
              <a:rPr lang="en-US" sz="1000" dirty="0">
                <a:solidFill>
                  <a:srgbClr val="34495E"/>
                </a:solidFill>
              </a:rPr>
              <a:t> specific to your industry, develop </a:t>
            </a:r>
            <a:r>
              <a:rPr lang="en-US" sz="1000" b="1" dirty="0">
                <a:solidFill>
                  <a:srgbClr val="00AEEF"/>
                </a:solidFill>
              </a:rPr>
              <a:t>contingency plans</a:t>
            </a:r>
            <a:r>
              <a:rPr lang="en-US" sz="1000" dirty="0">
                <a:solidFill>
                  <a:srgbClr val="34495E"/>
                </a:solidFill>
              </a:rPr>
              <a:t>, and integrate PESTEL findings into comprehensive feasibility studies.</a:t>
            </a:r>
            <a:endParaRPr lang="en-US" sz="1000" dirty="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08244" y="873323"/>
            <a:ext cx="107156" cy="142875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7668006" y="857250"/>
            <a:ext cx="844783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أهمية دراسات الحالة</a:t>
            </a:r>
            <a:endParaRPr lang="en-US" sz="1000" dirty="0"/>
          </a:p>
        </p:txBody>
      </p:sp>
      <p:sp>
        <p:nvSpPr>
          <p:cNvPr id="23" name="Text 15"/>
          <p:cNvSpPr/>
          <p:nvPr/>
        </p:nvSpPr>
        <p:spPr>
          <a:xfrm>
            <a:off x="4729163" y="1132284"/>
            <a:ext cx="4186238" cy="526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تحليل بيستل ليس مجرد قائمة مرجعية للعوامل الخارجية. إنه </a:t>
            </a:r>
            <a:r>
              <a:rPr lang="en-US" sz="1000" b="1" dirty="0">
                <a:solidFill>
                  <a:srgbClr val="00AEEF"/>
                </a:solidFill>
              </a:rPr>
              <a:t>أداة استراتيجية</a:t>
            </a:r>
            <a:r>
              <a:rPr lang="en-US" sz="1000" dirty="0">
                <a:solidFill>
                  <a:srgbClr val="34495E"/>
                </a:solidFill>
              </a:rPr>
              <a:t> تتطلب فهماً عميقاً لكيفية تأثير كل عامل على مشروع أو صناعة محددة. دراسات الحالة الواقعية توضح هذا التعقيد وتظهر كيف تتعامل المنظمات مع التحديات الخارجية.</a:t>
            </a:r>
            <a:endParaRPr lang="en-US" sz="1000" dirty="0"/>
          </a:p>
        </p:txBody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2525" y="1777008"/>
            <a:ext cx="142875" cy="142875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7662649" y="1760934"/>
            <a:ext cx="849592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ثلاثة سياقات متنوعة</a:t>
            </a:r>
            <a:endParaRPr lang="en-US" sz="1000" dirty="0"/>
          </a:p>
        </p:txBody>
      </p:sp>
      <p:sp>
        <p:nvSpPr>
          <p:cNvPr id="26" name="Text 17"/>
          <p:cNvSpPr/>
          <p:nvPr/>
        </p:nvSpPr>
        <p:spPr>
          <a:xfrm>
            <a:off x="4729163" y="2035969"/>
            <a:ext cx="4186238" cy="52655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ندرس ثلاث قطاعات وجغرافيات مختلفة: الطاقة المتجددة في اقتصاد </a:t>
            </a:r>
            <a:r>
              <a:rPr lang="en-US" sz="1000" dirty="0" err="1">
                <a:solidFill>
                  <a:srgbClr val="34495E"/>
                </a:solidFill>
              </a:rPr>
              <a:t>نام</a:t>
            </a:r>
            <a:r>
              <a:rPr lang="en-US" sz="1000" dirty="0">
                <a:solidFill>
                  <a:srgbClr val="34495E"/>
                </a:solidFill>
              </a:rPr>
              <a:t> )</a:t>
            </a:r>
            <a:r>
              <a:rPr lang="en-US" sz="1000" dirty="0" err="1">
                <a:solidFill>
                  <a:srgbClr val="34495E"/>
                </a:solidFill>
              </a:rPr>
              <a:t>توغو</a:t>
            </a:r>
            <a:r>
              <a:rPr lang="en-US" sz="1000" dirty="0">
                <a:solidFill>
                  <a:srgbClr val="34495E"/>
                </a:solidFill>
              </a:rPr>
              <a:t>( وشركة تكنولوجيا عالمية رائدة (Tesla)، وإدارة النفايات في سوق </a:t>
            </a:r>
            <a:r>
              <a:rPr lang="en-US" sz="1000" dirty="0" err="1">
                <a:solidFill>
                  <a:srgbClr val="34495E"/>
                </a:solidFill>
              </a:rPr>
              <a:t>ناشئة</a:t>
            </a:r>
            <a:r>
              <a:rPr lang="en-US" sz="1000" dirty="0">
                <a:solidFill>
                  <a:srgbClr val="34495E"/>
                </a:solidFill>
              </a:rPr>
              <a:t> )</a:t>
            </a:r>
            <a:r>
              <a:rPr lang="en-US" sz="1000" dirty="0" err="1">
                <a:solidFill>
                  <a:srgbClr val="34495E"/>
                </a:solidFill>
              </a:rPr>
              <a:t>الصين</a:t>
            </a:r>
            <a:r>
              <a:rPr lang="en-US" sz="1000" dirty="0">
                <a:solidFill>
                  <a:srgbClr val="34495E"/>
                </a:solidFill>
              </a:rPr>
              <a:t>( تكشف كل حالة ديناميكيات بيستل مختلفة وآثاراً استراتيجية.</a:t>
            </a:r>
            <a:endParaRPr lang="en-US" sz="1000" dirty="0"/>
          </a:p>
        </p:txBody>
      </p:sp>
      <p:pic>
        <p:nvPicPr>
          <p:cNvPr id="27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2525" y="2680692"/>
            <a:ext cx="142875" cy="142875"/>
          </a:xfrm>
          <a:prstGeom prst="rect">
            <a:avLst/>
          </a:prstGeom>
        </p:spPr>
      </p:pic>
      <p:sp>
        <p:nvSpPr>
          <p:cNvPr id="28" name="Text 18"/>
          <p:cNvSpPr/>
          <p:nvPr/>
        </p:nvSpPr>
        <p:spPr>
          <a:xfrm>
            <a:off x="8153279" y="2664619"/>
            <a:ext cx="466474" cy="1538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رؤى عملية</a:t>
            </a:r>
            <a:endParaRPr lang="en-US" sz="1000" dirty="0"/>
          </a:p>
        </p:txBody>
      </p:sp>
      <p:sp>
        <p:nvSpPr>
          <p:cNvPr id="29" name="Text 19"/>
          <p:cNvSpPr/>
          <p:nvPr/>
        </p:nvSpPr>
        <p:spPr>
          <a:xfrm>
            <a:off x="4729163" y="2939653"/>
            <a:ext cx="4186238" cy="3470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000" dirty="0">
                <a:solidFill>
                  <a:srgbClr val="34495E"/>
                </a:solidFill>
              </a:rPr>
              <a:t>من خلال تحليل هذه الحالات، ستتعلم كيفية تحديد </a:t>
            </a:r>
            <a:r>
              <a:rPr lang="en-US" sz="1000" b="1" dirty="0">
                <a:solidFill>
                  <a:srgbClr val="00AEEF"/>
                </a:solidFill>
              </a:rPr>
              <a:t>الفرص والتهديدات</a:t>
            </a:r>
            <a:r>
              <a:rPr lang="en-US" sz="1000" dirty="0">
                <a:solidFill>
                  <a:srgbClr val="34495E"/>
                </a:solidFill>
              </a:rPr>
              <a:t> المحددة لصناعتك، وتطوير </a:t>
            </a:r>
            <a:r>
              <a:rPr lang="en-US" sz="1000" b="1" dirty="0">
                <a:solidFill>
                  <a:srgbClr val="00AEEF"/>
                </a:solidFill>
              </a:rPr>
              <a:t>خطط بديلة</a:t>
            </a:r>
            <a:r>
              <a:rPr lang="en-US" sz="1000" dirty="0">
                <a:solidFill>
                  <a:srgbClr val="34495E"/>
                </a:solidFill>
              </a:rPr>
              <a:t>، ودمج نتائج بيستل في دراسات جدوى شاملة.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3900B50-92FC-34F3-DC1F-FD0866B5F67B}"/>
              </a:ext>
            </a:extLst>
          </p:cNvPr>
          <p:cNvSpPr/>
          <p:nvPr/>
        </p:nvSpPr>
        <p:spPr>
          <a:xfrm>
            <a:off x="142876" y="807244"/>
            <a:ext cx="8858250" cy="3421857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id="{78374AC4-D9CD-F39C-C791-22AF10B6E7C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C69C616D-5F4D-6221-C4D7-CBA5212D6E5E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35EC8F9E-B358-F9C1-FC83-80DA1933BE32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1EF6BE0D-D886-6D0E-4906-3A1BB6E77E84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5985" y="386688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>
                <a:solidFill>
                  <a:srgbClr val="2A9D8F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Renewable Energy in Togo</a:t>
            </a:r>
          </a:p>
          <a:p>
            <a:pPr>
              <a:defRPr sz="1800">
                <a:solidFill>
                  <a:srgbClr val="2A9D8F"/>
                </a:solidFill>
              </a:defRPr>
            </a:pPr>
            <a:r>
              <a:rPr sz="1600" b="1" dirty="0" err="1">
                <a:solidFill>
                  <a:srgbClr val="00AEEF"/>
                </a:solidFill>
              </a:rPr>
              <a:t>الطاقة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المتجددة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في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توغو</a:t>
            </a:r>
            <a:endParaRPr sz="1600" b="1" dirty="0">
              <a:solidFill>
                <a:srgbClr val="00AEE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9021" y="1173434"/>
            <a:ext cx="2743200" cy="1125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/>
              <a:t>Sustainable Development: Togo's solar energy project exemplifies how emerging markets can leverage natural resources to solve energy crises. This case demonstrates the economic and social impact of renewable infrastructure.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62839" y="1242326"/>
            <a:ext cx="2743200" cy="91454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 rtl="1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 err="1"/>
              <a:t>التنمية</a:t>
            </a:r>
            <a:r>
              <a:rPr sz="1050" dirty="0"/>
              <a:t> </a:t>
            </a:r>
            <a:r>
              <a:rPr sz="1050" dirty="0" err="1"/>
              <a:t>المستدامة</a:t>
            </a:r>
            <a:r>
              <a:rPr sz="1050" dirty="0"/>
              <a:t>:</a:t>
            </a:r>
            <a:r>
              <a:rPr lang="ar-SY" sz="1050" dirty="0"/>
              <a:t> </a:t>
            </a:r>
            <a:r>
              <a:rPr sz="1050" dirty="0" err="1"/>
              <a:t>يمثل</a:t>
            </a:r>
            <a:r>
              <a:rPr sz="1050" dirty="0"/>
              <a:t> </a:t>
            </a:r>
            <a:r>
              <a:rPr sz="1050" dirty="0" err="1"/>
              <a:t>مشروع</a:t>
            </a:r>
            <a:r>
              <a:rPr sz="1050" dirty="0"/>
              <a:t> </a:t>
            </a:r>
            <a:r>
              <a:rPr sz="1050" dirty="0" err="1"/>
              <a:t>الطاقة</a:t>
            </a:r>
            <a:r>
              <a:rPr sz="1050" dirty="0"/>
              <a:t> </a:t>
            </a:r>
            <a:r>
              <a:rPr sz="1050" dirty="0" err="1"/>
              <a:t>الشمسية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توغو</a:t>
            </a:r>
            <a:r>
              <a:rPr sz="1050" dirty="0"/>
              <a:t> </a:t>
            </a:r>
            <a:r>
              <a:rPr sz="1050" dirty="0" err="1"/>
              <a:t>مثالاً</a:t>
            </a:r>
            <a:r>
              <a:rPr sz="1050" dirty="0"/>
              <a:t> </a:t>
            </a:r>
            <a:r>
              <a:rPr sz="1050" dirty="0" err="1"/>
              <a:t>لكيفية</a:t>
            </a:r>
            <a:r>
              <a:rPr sz="1050" dirty="0"/>
              <a:t> </a:t>
            </a:r>
            <a:r>
              <a:rPr sz="1050" dirty="0" err="1"/>
              <a:t>استفادة</a:t>
            </a:r>
            <a:r>
              <a:rPr sz="1050" dirty="0"/>
              <a:t> </a:t>
            </a:r>
            <a:r>
              <a:rPr sz="1050" dirty="0" err="1"/>
              <a:t>الأسواق</a:t>
            </a:r>
            <a:r>
              <a:rPr sz="1050" dirty="0"/>
              <a:t> </a:t>
            </a:r>
            <a:r>
              <a:rPr sz="1050" dirty="0" err="1"/>
              <a:t>الناشئة</a:t>
            </a:r>
            <a:r>
              <a:rPr sz="1050" dirty="0"/>
              <a:t> </a:t>
            </a:r>
            <a:r>
              <a:rPr sz="1050" dirty="0" err="1"/>
              <a:t>من</a:t>
            </a:r>
            <a:r>
              <a:rPr sz="1050" dirty="0"/>
              <a:t> </a:t>
            </a:r>
            <a:r>
              <a:rPr sz="1050" dirty="0" err="1"/>
              <a:t>الموارد</a:t>
            </a:r>
            <a:r>
              <a:rPr sz="1050" dirty="0"/>
              <a:t> </a:t>
            </a:r>
            <a:r>
              <a:rPr sz="1050" dirty="0" err="1"/>
              <a:t>الطبيعية</a:t>
            </a:r>
            <a:r>
              <a:rPr sz="1050" dirty="0"/>
              <a:t> </a:t>
            </a:r>
            <a:r>
              <a:rPr sz="1050" dirty="0" err="1"/>
              <a:t>لحل</a:t>
            </a:r>
            <a:r>
              <a:rPr sz="1050" dirty="0"/>
              <a:t> </a:t>
            </a:r>
            <a:r>
              <a:rPr sz="1050" dirty="0" err="1"/>
              <a:t>أزمات</a:t>
            </a:r>
            <a:r>
              <a:rPr sz="1050" dirty="0"/>
              <a:t> </a:t>
            </a:r>
            <a:r>
              <a:rPr sz="1050" dirty="0" err="1"/>
              <a:t>الطاقة</a:t>
            </a:r>
            <a:r>
              <a:rPr sz="1050" dirty="0"/>
              <a:t>. </a:t>
            </a:r>
            <a:r>
              <a:rPr sz="1050" dirty="0" err="1"/>
              <a:t>توضح</a:t>
            </a:r>
            <a:r>
              <a:rPr sz="1050" dirty="0"/>
              <a:t> </a:t>
            </a:r>
            <a:r>
              <a:rPr sz="1050" dirty="0" err="1"/>
              <a:t>هذه</a:t>
            </a:r>
            <a:r>
              <a:rPr sz="1050" dirty="0"/>
              <a:t> </a:t>
            </a:r>
            <a:r>
              <a:rPr sz="1050" dirty="0" err="1"/>
              <a:t>الحالة</a:t>
            </a:r>
            <a:r>
              <a:rPr sz="1050" dirty="0"/>
              <a:t> </a:t>
            </a:r>
            <a:r>
              <a:rPr sz="1050" dirty="0" err="1"/>
              <a:t>الأثر</a:t>
            </a:r>
            <a:r>
              <a:rPr sz="1050" dirty="0"/>
              <a:t> </a:t>
            </a:r>
            <a:r>
              <a:rPr sz="1050" dirty="0" err="1"/>
              <a:t>الاقتصادي</a:t>
            </a:r>
            <a:r>
              <a:rPr sz="1050" dirty="0"/>
              <a:t> </a:t>
            </a:r>
            <a:r>
              <a:rPr sz="1050" dirty="0" err="1"/>
              <a:t>والاجتماعي</a:t>
            </a:r>
            <a:r>
              <a:rPr sz="1050" dirty="0"/>
              <a:t> </a:t>
            </a:r>
            <a:r>
              <a:rPr sz="1050" dirty="0" err="1"/>
              <a:t>للبنية</a:t>
            </a:r>
            <a:r>
              <a:rPr sz="1050" dirty="0"/>
              <a:t> </a:t>
            </a:r>
            <a:r>
              <a:rPr sz="1050" dirty="0" err="1"/>
              <a:t>التحتية</a:t>
            </a:r>
            <a:r>
              <a:rPr sz="1050" dirty="0"/>
              <a:t> </a:t>
            </a:r>
            <a:r>
              <a:rPr sz="1050" dirty="0" err="1"/>
              <a:t>المتجددة</a:t>
            </a:r>
            <a:r>
              <a:rPr sz="1050" dirty="0"/>
              <a:t>.</a:t>
            </a:r>
          </a:p>
        </p:txBody>
      </p:sp>
      <p:pic>
        <p:nvPicPr>
          <p:cNvPr id="8" name="Picture 7" descr="PT6zT5kVPT8V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373934"/>
            <a:ext cx="5760720" cy="1920240"/>
          </a:xfrm>
          <a:prstGeom prst="rect">
            <a:avLst/>
          </a:prstGeom>
        </p:spPr>
      </p:pic>
      <p:sp>
        <p:nvSpPr>
          <p:cNvPr id="11" name="Rectangle: Rounded Corners 24">
            <a:extLst>
              <a:ext uri="{FF2B5EF4-FFF2-40B4-BE49-F238E27FC236}">
                <a16:creationId xmlns:a16="http://schemas.microsoft.com/office/drawing/2014/main" id="{53315A52-3427-7B7A-DBD9-B4571D3BF6E6}"/>
              </a:ext>
            </a:extLst>
          </p:cNvPr>
          <p:cNvSpPr/>
          <p:nvPr/>
        </p:nvSpPr>
        <p:spPr>
          <a:xfrm>
            <a:off x="314893" y="1028700"/>
            <a:ext cx="8435491" cy="3435724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7B49694E-DAE5-2DF3-CCDD-EBD5BEB09F94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3C414971-CCB6-8FB5-B38E-1EB1796A72D5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2E6DF7F1-BAF3-9E53-3886-37D92813A5A6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7263" y="213558"/>
            <a:ext cx="2806922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Renewable Energy Sector in Togo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230198" y="470507"/>
            <a:ext cx="1997342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قطاع الطاقة المتجددة في توغو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8325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Political Factors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Lack of coordination between multiple government agencies creates policy conflicts and delays project approvals.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73023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Economic Factors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Unstable financing mechanisms and high capital costs make projects difficult for small investors.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Global cost reduction in solar and wind technologies.</a:t>
            </a:r>
            <a:endParaRPr lang="en-US" sz="10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6142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Social Factors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Rural communities depend on traditional biomass (firewood).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Growing youth environmental awareness increases demand for sustainable energy.</a:t>
            </a:r>
            <a:endParaRPr lang="en-US" sz="10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202252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Technological Factors</a:t>
            </a:r>
            <a:endParaRPr lang="en-US" sz="105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Shortage of trained human resources for maintaining advanced renewable technologies.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Smart Grid technology enables efficient energy distribution.</a:t>
            </a:r>
            <a:endParaRPr lang="en-US" sz="10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258358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Environmental Factors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Climate variability affects wind project site viability.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Direct contribution to carbon emissions reduction and forest protection.</a:t>
            </a:r>
            <a:endParaRPr lang="en-US" sz="10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72455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Legal Factors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Unclear regulatory frameworks for independent power producers.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Tax incentives for eco-friendly equipment imports.</a:t>
            </a:r>
            <a:endParaRPr lang="en-US" sz="1000" dirty="0"/>
          </a:p>
        </p:txBody>
      </p:sp>
      <p:sp>
        <p:nvSpPr>
          <p:cNvPr id="36" name="Shape 32"/>
          <p:cNvSpPr/>
          <p:nvPr/>
        </p:nvSpPr>
        <p:spPr>
          <a:xfrm>
            <a:off x="4714875" y="842963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046173" y="863714"/>
            <a:ext cx="732573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السياسية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4906569" y="1035844"/>
            <a:ext cx="3980257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غياب التنسيق بين الإدارات الحكومية يخلق تضارباً في السياسات وتأخيراً في الموافقات.</a:t>
            </a:r>
            <a:endParaRPr lang="en-US" sz="1000" dirty="0"/>
          </a:p>
        </p:txBody>
      </p:sp>
      <p:sp>
        <p:nvSpPr>
          <p:cNvPr id="40" name="Shape 36"/>
          <p:cNvSpPr/>
          <p:nvPr/>
        </p:nvSpPr>
        <p:spPr>
          <a:xfrm>
            <a:off x="4714875" y="1280154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280154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021928" y="1323017"/>
            <a:ext cx="795089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الاقتصادية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4672012" y="147303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آليات تمويل غير مستقرة وتكاليف رأس مال عالية.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انخفاض التكاليف العالمية للطاقة الشمسية والرياح.</a:t>
            </a:r>
            <a:endParaRPr lang="en-US" sz="1000" dirty="0"/>
          </a:p>
        </p:txBody>
      </p:sp>
      <p:sp>
        <p:nvSpPr>
          <p:cNvPr id="44" name="Shape 40"/>
          <p:cNvSpPr/>
          <p:nvPr/>
        </p:nvSpPr>
        <p:spPr>
          <a:xfrm>
            <a:off x="4714875" y="1847357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847357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7999598" y="1893979"/>
            <a:ext cx="801502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الاجتماعية</a:t>
            </a:r>
            <a:endParaRPr lang="en-US" sz="1050" dirty="0"/>
          </a:p>
        </p:txBody>
      </p:sp>
      <p:sp>
        <p:nvSpPr>
          <p:cNvPr id="47" name="Text 43"/>
          <p:cNvSpPr/>
          <p:nvPr/>
        </p:nvSpPr>
        <p:spPr>
          <a:xfrm>
            <a:off x="4700587" y="2051271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اعتماد المجتمعات الريفية على الكتلة الحيوية التقليدية.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زيادة الوعي البيئي بين الشباب والطلب على الطاقة المستدامة.</a:t>
            </a:r>
            <a:endParaRPr lang="en-US" sz="1000" dirty="0"/>
          </a:p>
        </p:txBody>
      </p:sp>
      <p:sp>
        <p:nvSpPr>
          <p:cNvPr id="48" name="Shape 44"/>
          <p:cNvSpPr/>
          <p:nvPr/>
        </p:nvSpPr>
        <p:spPr>
          <a:xfrm>
            <a:off x="4714875" y="2414560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414560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7983289" y="2461639"/>
            <a:ext cx="846386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التكنولوجية</a:t>
            </a:r>
            <a:endParaRPr lang="en-US" sz="1050" dirty="0"/>
          </a:p>
        </p:txBody>
      </p:sp>
      <p:sp>
        <p:nvSpPr>
          <p:cNvPr id="51" name="Text 47"/>
          <p:cNvSpPr/>
          <p:nvPr/>
        </p:nvSpPr>
        <p:spPr>
          <a:xfrm>
            <a:off x="4839016" y="2607441"/>
            <a:ext cx="4029950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نقص الموارد البشرية المدربة.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تقنيات الشبكات الذكية تمكّن توزيع الطاقة بكفاءة.</a:t>
            </a:r>
            <a:endParaRPr lang="en-US" sz="1000" dirty="0"/>
          </a:p>
        </p:txBody>
      </p:sp>
      <p:sp>
        <p:nvSpPr>
          <p:cNvPr id="52" name="Shape 48"/>
          <p:cNvSpPr/>
          <p:nvPr/>
        </p:nvSpPr>
        <p:spPr>
          <a:xfrm>
            <a:off x="4714875" y="2851752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2851752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219007" y="2894614"/>
            <a:ext cx="610745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البيئية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4350100" y="3038987"/>
            <a:ext cx="4518866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تقلب المناخ يؤثر على جدوى مواقع مشاريع الرياح.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المساهمة في تقليل الانبعاثات الكربونية.</a:t>
            </a:r>
            <a:endParaRPr lang="en-US" sz="1000" dirty="0"/>
          </a:p>
        </p:txBody>
      </p:sp>
      <p:sp>
        <p:nvSpPr>
          <p:cNvPr id="56" name="Shape 52"/>
          <p:cNvSpPr/>
          <p:nvPr/>
        </p:nvSpPr>
        <p:spPr>
          <a:xfrm>
            <a:off x="4714875" y="328894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28894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121768" y="3326960"/>
            <a:ext cx="71013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القانونية</a:t>
            </a:r>
            <a:endParaRPr lang="en-US" sz="1050" dirty="0"/>
          </a:p>
        </p:txBody>
      </p:sp>
      <p:sp>
        <p:nvSpPr>
          <p:cNvPr id="59" name="Text 55"/>
          <p:cNvSpPr/>
          <p:nvPr/>
        </p:nvSpPr>
        <p:spPr>
          <a:xfrm>
            <a:off x="4714875" y="3498193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التحدي:</a:t>
            </a:r>
            <a:r>
              <a:rPr lang="en-US" sz="1050" dirty="0">
                <a:solidFill>
                  <a:srgbClr val="34495E"/>
                </a:solidFill>
              </a:rPr>
              <a:t> أطر تنظيمية غير واضحة للمنتجين المستقلين. </a:t>
            </a:r>
            <a:r>
              <a:rPr lang="en-US" sz="1000" b="1" dirty="0">
                <a:solidFill>
                  <a:srgbClr val="00AEEF"/>
                </a:solidFill>
              </a:rPr>
              <a:t>الفرصة:</a:t>
            </a:r>
            <a:r>
              <a:rPr lang="en-US" sz="1050" dirty="0">
                <a:solidFill>
                  <a:srgbClr val="34495E"/>
                </a:solidFill>
              </a:rPr>
              <a:t> حوافز ضريبية لمستوردي المعدات الصديقة للبيئة.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F1CE70A4-48D3-550E-499D-17B38726B82F}"/>
              </a:ext>
            </a:extLst>
          </p:cNvPr>
          <p:cNvSpPr/>
          <p:nvPr/>
        </p:nvSpPr>
        <p:spPr>
          <a:xfrm>
            <a:off x="142875" y="750093"/>
            <a:ext cx="8772525" cy="3729402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263AE942-BD86-7C49-E1FD-B6F325DF8B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63" name="Shape 0">
            <a:extLst>
              <a:ext uri="{FF2B5EF4-FFF2-40B4-BE49-F238E27FC236}">
                <a16:creationId xmlns:a16="http://schemas.microsoft.com/office/drawing/2014/main" id="{0AE1F90E-F2DA-0ACF-9348-E04B5B169FF6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64" name="Text 1">
            <a:extLst>
              <a:ext uri="{FF2B5EF4-FFF2-40B4-BE49-F238E27FC236}">
                <a16:creationId xmlns:a16="http://schemas.microsoft.com/office/drawing/2014/main" id="{4DEC9523-661F-F1C7-C97E-BDD67CEE6F95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65" name="Text 2">
            <a:extLst>
              <a:ext uri="{FF2B5EF4-FFF2-40B4-BE49-F238E27FC236}">
                <a16:creationId xmlns:a16="http://schemas.microsoft.com/office/drawing/2014/main" id="{76A3D205-C2AC-62D0-38E8-A72163B6A3BA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6354" y="316233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E63946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Tesla &amp; EV Industry</a:t>
            </a:r>
          </a:p>
          <a:p>
            <a:pPr>
              <a:defRPr sz="2400" b="1">
                <a:solidFill>
                  <a:srgbClr val="E63946"/>
                </a:solidFill>
              </a:defRPr>
            </a:pPr>
            <a:r>
              <a:rPr sz="1600" b="1" dirty="0" err="1">
                <a:solidFill>
                  <a:srgbClr val="00AEEF"/>
                </a:solidFill>
              </a:rPr>
              <a:t>تسلا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وصناعة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السيارات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الكهربائية</a:t>
            </a:r>
            <a:endParaRPr sz="1600" b="1" dirty="0">
              <a:solidFill>
                <a:srgbClr val="00AEE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476" y="1185080"/>
            <a:ext cx="2743200" cy="1125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/>
              <a:t>Automotive Disruption: Tesla has redefined the automotive industry by integrating clean energy with cutting-edge technology. This case highlights how environmental regulations and innovation drive its market dominance.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25324" y="1219451"/>
            <a:ext cx="2743200" cy="91454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 rtl="1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 err="1"/>
              <a:t>ثورة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عالم</a:t>
            </a:r>
            <a:r>
              <a:rPr sz="1050" dirty="0"/>
              <a:t> </a:t>
            </a:r>
            <a:r>
              <a:rPr sz="1050" dirty="0" err="1"/>
              <a:t>السيارات</a:t>
            </a:r>
            <a:r>
              <a:rPr sz="1050" dirty="0"/>
              <a:t>: </a:t>
            </a:r>
            <a:r>
              <a:rPr sz="1050" dirty="0" err="1"/>
              <a:t>أعادت</a:t>
            </a:r>
            <a:r>
              <a:rPr sz="1050" dirty="0"/>
              <a:t> </a:t>
            </a:r>
            <a:r>
              <a:rPr sz="1050" dirty="0" err="1"/>
              <a:t>تسلا</a:t>
            </a:r>
            <a:r>
              <a:rPr sz="1050" dirty="0"/>
              <a:t> </a:t>
            </a:r>
            <a:r>
              <a:rPr sz="1050" dirty="0" err="1"/>
              <a:t>تعريف</a:t>
            </a:r>
            <a:r>
              <a:rPr sz="1050" dirty="0"/>
              <a:t> </a:t>
            </a:r>
            <a:r>
              <a:rPr sz="1050" dirty="0" err="1"/>
              <a:t>صناعة</a:t>
            </a:r>
            <a:r>
              <a:rPr sz="1050" dirty="0"/>
              <a:t> </a:t>
            </a:r>
            <a:r>
              <a:rPr sz="1050" dirty="0" err="1"/>
              <a:t>السيارات</a:t>
            </a:r>
            <a:r>
              <a:rPr sz="1050" dirty="0"/>
              <a:t> </a:t>
            </a:r>
            <a:r>
              <a:rPr sz="1050" dirty="0" err="1"/>
              <a:t>من</a:t>
            </a:r>
            <a:r>
              <a:rPr sz="1050" dirty="0"/>
              <a:t> </a:t>
            </a:r>
            <a:r>
              <a:rPr sz="1050" dirty="0" err="1"/>
              <a:t>خلال</a:t>
            </a:r>
            <a:r>
              <a:rPr sz="1050" dirty="0"/>
              <a:t> </a:t>
            </a:r>
            <a:r>
              <a:rPr sz="1050" dirty="0" err="1"/>
              <a:t>دمج</a:t>
            </a:r>
            <a:r>
              <a:rPr sz="1050" dirty="0"/>
              <a:t> </a:t>
            </a:r>
            <a:r>
              <a:rPr sz="1050" dirty="0" err="1"/>
              <a:t>الطاقة</a:t>
            </a:r>
            <a:r>
              <a:rPr sz="1050" dirty="0"/>
              <a:t> </a:t>
            </a:r>
            <a:r>
              <a:rPr sz="1050" dirty="0" err="1"/>
              <a:t>النظيفة</a:t>
            </a:r>
            <a:r>
              <a:rPr sz="1050" dirty="0"/>
              <a:t> </a:t>
            </a:r>
            <a:r>
              <a:rPr sz="1050" dirty="0" err="1"/>
              <a:t>مع</a:t>
            </a:r>
            <a:r>
              <a:rPr sz="1050" dirty="0"/>
              <a:t> </a:t>
            </a:r>
            <a:r>
              <a:rPr sz="1050" dirty="0" err="1"/>
              <a:t>التكنولوجيا</a:t>
            </a:r>
            <a:r>
              <a:rPr sz="1050" dirty="0"/>
              <a:t> </a:t>
            </a:r>
            <a:r>
              <a:rPr sz="1050" dirty="0" err="1"/>
              <a:t>المتطورة</a:t>
            </a:r>
            <a:r>
              <a:rPr sz="1050" dirty="0"/>
              <a:t>. </a:t>
            </a:r>
            <a:r>
              <a:rPr sz="1050" dirty="0" err="1"/>
              <a:t>تسلط</a:t>
            </a:r>
            <a:r>
              <a:rPr sz="1050" dirty="0"/>
              <a:t> </a:t>
            </a:r>
            <a:r>
              <a:rPr sz="1050" dirty="0" err="1"/>
              <a:t>هذه</a:t>
            </a:r>
            <a:r>
              <a:rPr sz="1050" dirty="0"/>
              <a:t> </a:t>
            </a:r>
            <a:r>
              <a:rPr sz="1050" dirty="0" err="1"/>
              <a:t>الحالة</a:t>
            </a:r>
            <a:r>
              <a:rPr sz="1050" dirty="0"/>
              <a:t> </a:t>
            </a:r>
            <a:r>
              <a:rPr sz="1050" dirty="0" err="1"/>
              <a:t>الضوء</a:t>
            </a:r>
            <a:r>
              <a:rPr sz="1050" dirty="0"/>
              <a:t> </a:t>
            </a:r>
            <a:r>
              <a:rPr sz="1050" dirty="0" err="1"/>
              <a:t>على</a:t>
            </a:r>
            <a:r>
              <a:rPr sz="1050" dirty="0"/>
              <a:t> </a:t>
            </a:r>
            <a:r>
              <a:rPr sz="1050" dirty="0" err="1"/>
              <a:t>كيفية</a:t>
            </a:r>
            <a:r>
              <a:rPr sz="1050" dirty="0"/>
              <a:t> </a:t>
            </a:r>
            <a:r>
              <a:rPr sz="1050" dirty="0" err="1"/>
              <a:t>دفع</a:t>
            </a:r>
            <a:r>
              <a:rPr sz="1050" dirty="0"/>
              <a:t> </a:t>
            </a:r>
            <a:r>
              <a:rPr sz="1050" dirty="0" err="1"/>
              <a:t>اللوائح</a:t>
            </a:r>
            <a:r>
              <a:rPr sz="1050" dirty="0"/>
              <a:t> </a:t>
            </a:r>
            <a:r>
              <a:rPr sz="1050" dirty="0" err="1"/>
              <a:t>البيئية</a:t>
            </a:r>
            <a:r>
              <a:rPr sz="1050" dirty="0"/>
              <a:t> </a:t>
            </a:r>
            <a:r>
              <a:rPr sz="1050" dirty="0" err="1"/>
              <a:t>والابتكار</a:t>
            </a:r>
            <a:r>
              <a:rPr sz="1050" dirty="0"/>
              <a:t> </a:t>
            </a:r>
            <a:r>
              <a:rPr sz="1050" dirty="0" err="1"/>
              <a:t>لهيمنتها</a:t>
            </a:r>
            <a:r>
              <a:rPr sz="1050" dirty="0"/>
              <a:t> </a:t>
            </a:r>
            <a:r>
              <a:rPr sz="1050" dirty="0" err="1"/>
              <a:t>على</a:t>
            </a:r>
            <a:r>
              <a:rPr sz="1050" dirty="0"/>
              <a:t> </a:t>
            </a:r>
            <a:r>
              <a:rPr sz="1050" dirty="0" err="1"/>
              <a:t>السوق</a:t>
            </a:r>
            <a:r>
              <a:rPr sz="1050" dirty="0"/>
              <a:t>.</a:t>
            </a:r>
          </a:p>
        </p:txBody>
      </p:sp>
      <p:pic>
        <p:nvPicPr>
          <p:cNvPr id="8" name="Picture 7" descr="9rytHkbKy4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409713"/>
            <a:ext cx="5760720" cy="2323651"/>
          </a:xfrm>
          <a:prstGeom prst="rect">
            <a:avLst/>
          </a:prstGeom>
        </p:spPr>
      </p:pic>
      <p:sp>
        <p:nvSpPr>
          <p:cNvPr id="11" name="Rectangle: Rounded Corners 24">
            <a:extLst>
              <a:ext uri="{FF2B5EF4-FFF2-40B4-BE49-F238E27FC236}">
                <a16:creationId xmlns:a16="http://schemas.microsoft.com/office/drawing/2014/main" id="{827EA29F-4F9A-917F-9580-FDAB6D6DBD0D}"/>
              </a:ext>
            </a:extLst>
          </p:cNvPr>
          <p:cNvSpPr/>
          <p:nvPr/>
        </p:nvSpPr>
        <p:spPr>
          <a:xfrm>
            <a:off x="387457" y="943734"/>
            <a:ext cx="8150993" cy="3955851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801FF305-26FA-3DE3-3EDE-B3E7DF5686C8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86E26192-38ED-B61B-EF25-5D587021FF08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BF31E07E-95E5-E2E8-48B4-757ED8190D67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83255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Political Factors</a:t>
            </a:r>
            <a:endParaRPr lang="en-US" sz="105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US/EU government incentives (tax credits) boost demand. </a:t>
            </a:r>
            <a:r>
              <a:rPr lang="en-US" sz="1000" b="1" dirty="0">
                <a:solidFill>
                  <a:srgbClr val="00AEEF"/>
                </a:solidFill>
              </a:rPr>
              <a:t>Threat:</a:t>
            </a:r>
            <a:r>
              <a:rPr lang="en-US" sz="1050" dirty="0">
                <a:solidFill>
                  <a:srgbClr val="34495E"/>
                </a:solidFill>
              </a:rPr>
              <a:t> US-China trade tensions impact supply chains and tariffs.</a:t>
            </a:r>
            <a:endParaRPr lang="en-US" sz="10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73023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Economic Factors</a:t>
            </a:r>
            <a:endParaRPr lang="en-US" sz="105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Declining battery costs improve profit margins. </a:t>
            </a: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Global currency fluctuations affect international revenue stability.</a:t>
            </a:r>
            <a:endParaRPr lang="en-US" sz="10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6142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Social Factors</a:t>
            </a:r>
            <a:endParaRPr lang="en-US" sz="105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Trend:</a:t>
            </a:r>
            <a:r>
              <a:rPr lang="en-US" sz="1050" dirty="0">
                <a:solidFill>
                  <a:srgbClr val="34495E"/>
                </a:solidFill>
              </a:rPr>
              <a:t> Cultural shift toward "low-carbon lifestyles" and EVs as status symbols. Wealth growth in emerging markets expands customer base.</a:t>
            </a:r>
            <a:endParaRPr lang="en-US" sz="10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202252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Technological Factors</a:t>
            </a:r>
            <a:endParaRPr lang="en-US" sz="105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Strength:</a:t>
            </a:r>
            <a:r>
              <a:rPr lang="en-US" sz="1050" dirty="0">
                <a:solidFill>
                  <a:srgbClr val="34495E"/>
                </a:solidFill>
              </a:rPr>
              <a:t> Leadership in Autopilot and energy storage. </a:t>
            </a:r>
            <a:r>
              <a:rPr lang="en-US" sz="1000" b="1" dirty="0">
                <a:solidFill>
                  <a:srgbClr val="00AEEF"/>
                </a:solidFill>
              </a:rPr>
              <a:t>Risk:</a:t>
            </a:r>
            <a:r>
              <a:rPr lang="en-US" sz="1050" dirty="0">
                <a:solidFill>
                  <a:srgbClr val="34495E"/>
                </a:solidFill>
              </a:rPr>
              <a:t> Rapid obsolescence requires continuous high R&amp;D investment.</a:t>
            </a:r>
            <a:endParaRPr lang="en-US" sz="10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258358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Environmental Factors</a:t>
            </a:r>
            <a:endParaRPr lang="en-US" sz="105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Advantage:</a:t>
            </a:r>
            <a:r>
              <a:rPr lang="en-US" sz="1050" dirty="0">
                <a:solidFill>
                  <a:srgbClr val="34495E"/>
                </a:solidFill>
              </a:rPr>
              <a:t> Strict carbon regulations favor EVs over ICE vehicles. </a:t>
            </a: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Battery recycling and chemical waste disposal.</a:t>
            </a:r>
            <a:endParaRPr lang="en-US" sz="10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724557" cy="1220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Legal Factors</a:t>
            </a:r>
            <a:endParaRPr lang="en-US" sz="105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994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Challenge:</a:t>
            </a:r>
            <a:r>
              <a:rPr lang="en-US" sz="1050" dirty="0">
                <a:solidFill>
                  <a:srgbClr val="34495E"/>
                </a:solidFill>
              </a:rPr>
              <a:t> Data privacy laws regarding vehicle data collection. </a:t>
            </a:r>
            <a:r>
              <a:rPr lang="en-US" sz="1000" b="1" dirty="0">
                <a:solidFill>
                  <a:srgbClr val="00AEEF"/>
                </a:solidFill>
              </a:rPr>
              <a:t>Opportunity:</a:t>
            </a:r>
            <a:r>
              <a:rPr lang="en-US" sz="1050" dirty="0">
                <a:solidFill>
                  <a:srgbClr val="34495E"/>
                </a:solidFill>
              </a:rPr>
              <a:t> Strong IP protection secures competitive advantage.</a:t>
            </a:r>
            <a:endParaRPr lang="en-US" sz="1000" dirty="0"/>
          </a:p>
        </p:txBody>
      </p:sp>
      <p:sp>
        <p:nvSpPr>
          <p:cNvPr id="36" name="Shape 32"/>
          <p:cNvSpPr/>
          <p:nvPr/>
        </p:nvSpPr>
        <p:spPr>
          <a:xfrm>
            <a:off x="4714875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154253" y="885825"/>
            <a:ext cx="732573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السياسية</a:t>
            </a:r>
            <a:endParaRPr lang="en-US" sz="1050" dirty="0"/>
          </a:p>
        </p:txBody>
      </p:sp>
      <p:sp>
        <p:nvSpPr>
          <p:cNvPr id="39" name="Text 35"/>
          <p:cNvSpPr/>
          <p:nvPr/>
        </p:nvSpPr>
        <p:spPr>
          <a:xfrm>
            <a:off x="4757738" y="103584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الحوافز الحكومية (الإعفاءات الضريبية) تعزز الطلب. </a:t>
            </a:r>
            <a:r>
              <a:rPr lang="en-US" sz="1000" b="1" dirty="0">
                <a:solidFill>
                  <a:srgbClr val="00AEEF"/>
                </a:solidFill>
              </a:rPr>
              <a:t>تهديد:</a:t>
            </a:r>
            <a:r>
              <a:rPr lang="en-US" sz="1050" dirty="0">
                <a:solidFill>
                  <a:srgbClr val="34495E"/>
                </a:solidFill>
              </a:rPr>
              <a:t> التوترات التجارية بين أمريكا والصين تؤثر على سلاسل التوريد.</a:t>
            </a:r>
            <a:endParaRPr lang="en-US" sz="1000" dirty="0"/>
          </a:p>
        </p:txBody>
      </p:sp>
      <p:sp>
        <p:nvSpPr>
          <p:cNvPr id="40" name="Shape 36"/>
          <p:cNvSpPr/>
          <p:nvPr/>
        </p:nvSpPr>
        <p:spPr>
          <a:xfrm>
            <a:off x="4714875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091736" y="1453028"/>
            <a:ext cx="795090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الاقتصادية</a:t>
            </a:r>
            <a:endParaRPr lang="en-US" sz="1050" dirty="0"/>
          </a:p>
        </p:txBody>
      </p:sp>
      <p:sp>
        <p:nvSpPr>
          <p:cNvPr id="43" name="Text 39"/>
          <p:cNvSpPr/>
          <p:nvPr/>
        </p:nvSpPr>
        <p:spPr>
          <a:xfrm>
            <a:off x="4757738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انخفاض تكاليف البطاريات يحسن هوامش الربح. </a:t>
            </a: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تقلبات العملات العالمية تؤثر على استقرار الإيرادات الدولية.</a:t>
            </a:r>
            <a:endParaRPr lang="en-US" sz="1000" dirty="0"/>
          </a:p>
        </p:txBody>
      </p:sp>
      <p:sp>
        <p:nvSpPr>
          <p:cNvPr id="44" name="Shape 40"/>
          <p:cNvSpPr/>
          <p:nvPr/>
        </p:nvSpPr>
        <p:spPr>
          <a:xfrm>
            <a:off x="4714875" y="1977368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977368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8085325" y="2020230"/>
            <a:ext cx="80150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الاجتماعية</a:t>
            </a:r>
            <a:endParaRPr lang="en-US" sz="1050" dirty="0"/>
          </a:p>
        </p:txBody>
      </p:sp>
      <p:sp>
        <p:nvSpPr>
          <p:cNvPr id="47" name="Text 43"/>
          <p:cNvSpPr/>
          <p:nvPr/>
        </p:nvSpPr>
        <p:spPr>
          <a:xfrm>
            <a:off x="4452919" y="2170249"/>
            <a:ext cx="4433907" cy="1306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اتجاه:</a:t>
            </a:r>
            <a:r>
              <a:rPr lang="en-US" sz="1050" dirty="0">
                <a:solidFill>
                  <a:srgbClr val="34495E"/>
                </a:solidFill>
              </a:rPr>
              <a:t> تحول ثقافي نحو "أنماط حياة منخفضة الكربون". نمو الثروة في الأسواق الناشئة يوسع قاعدة العملاء.</a:t>
            </a:r>
            <a:endParaRPr lang="en-US" sz="1000" dirty="0"/>
          </a:p>
        </p:txBody>
      </p:sp>
      <p:sp>
        <p:nvSpPr>
          <p:cNvPr id="48" name="Shape 44"/>
          <p:cNvSpPr/>
          <p:nvPr/>
        </p:nvSpPr>
        <p:spPr>
          <a:xfrm>
            <a:off x="4714875" y="241456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41456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8040439" y="2457422"/>
            <a:ext cx="846387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التكنولوجية</a:t>
            </a:r>
            <a:endParaRPr lang="en-US" sz="1050" dirty="0"/>
          </a:p>
        </p:txBody>
      </p:sp>
      <p:sp>
        <p:nvSpPr>
          <p:cNvPr id="51" name="Text 47"/>
          <p:cNvSpPr/>
          <p:nvPr/>
        </p:nvSpPr>
        <p:spPr>
          <a:xfrm>
            <a:off x="4757738" y="2607441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قوة:</a:t>
            </a:r>
            <a:r>
              <a:rPr lang="en-US" sz="1050" dirty="0">
                <a:solidFill>
                  <a:srgbClr val="34495E"/>
                </a:solidFill>
              </a:rPr>
              <a:t> الريادة في القيادة الذاتية وتخزين الطاقة. </a:t>
            </a:r>
            <a:r>
              <a:rPr lang="en-US" sz="1000" b="1" dirty="0">
                <a:solidFill>
                  <a:srgbClr val="00AEEF"/>
                </a:solidFill>
              </a:rPr>
              <a:t>مخاطرة:</a:t>
            </a:r>
            <a:r>
              <a:rPr lang="en-US" sz="1050" dirty="0">
                <a:solidFill>
                  <a:srgbClr val="34495E"/>
                </a:solidFill>
              </a:rPr>
              <a:t> التقادم السريع يتطلب استثماراً مستمراً في البحث والتطوير.</a:t>
            </a:r>
            <a:endParaRPr lang="en-US" sz="1000" dirty="0"/>
          </a:p>
        </p:txBody>
      </p:sp>
      <p:sp>
        <p:nvSpPr>
          <p:cNvPr id="52" name="Shape 48"/>
          <p:cNvSpPr/>
          <p:nvPr/>
        </p:nvSpPr>
        <p:spPr>
          <a:xfrm>
            <a:off x="4714875" y="2981762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2981762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276081" y="3024625"/>
            <a:ext cx="610745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البيئية</a:t>
            </a:r>
            <a:endParaRPr lang="en-US" sz="1050" dirty="0"/>
          </a:p>
        </p:txBody>
      </p:sp>
      <p:sp>
        <p:nvSpPr>
          <p:cNvPr id="55" name="Text 51"/>
          <p:cNvSpPr/>
          <p:nvPr/>
        </p:nvSpPr>
        <p:spPr>
          <a:xfrm>
            <a:off x="4757738" y="3174643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ميزة:</a:t>
            </a:r>
            <a:r>
              <a:rPr lang="en-US" sz="1050" dirty="0">
                <a:solidFill>
                  <a:srgbClr val="34495E"/>
                </a:solidFill>
              </a:rPr>
              <a:t> لوائح الكربون الصارمة تفضل السيارات الكهربائية. </a:t>
            </a: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إعادة تدوير البطاريات والتخلص من النفايات الكيميائية.</a:t>
            </a:r>
            <a:endParaRPr lang="en-US" sz="1000" dirty="0"/>
          </a:p>
        </p:txBody>
      </p:sp>
      <p:sp>
        <p:nvSpPr>
          <p:cNvPr id="56" name="Shape 52"/>
          <p:cNvSpPr/>
          <p:nvPr/>
        </p:nvSpPr>
        <p:spPr>
          <a:xfrm>
            <a:off x="4714875" y="35489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5489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176695" y="3591827"/>
            <a:ext cx="710131" cy="12105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50" b="1" dirty="0">
                <a:solidFill>
                  <a:srgbClr val="00AEEF"/>
                </a:solidFill>
              </a:rPr>
              <a:t>العوامل القانونية</a:t>
            </a:r>
            <a:endParaRPr lang="en-US" sz="1050" dirty="0"/>
          </a:p>
        </p:txBody>
      </p:sp>
      <p:sp>
        <p:nvSpPr>
          <p:cNvPr id="59" name="Text 55"/>
          <p:cNvSpPr/>
          <p:nvPr/>
        </p:nvSpPr>
        <p:spPr>
          <a:xfrm>
            <a:off x="4757738" y="37418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تحدي:</a:t>
            </a:r>
            <a:r>
              <a:rPr lang="en-US" sz="1050" dirty="0">
                <a:solidFill>
                  <a:srgbClr val="34495E"/>
                </a:solidFill>
              </a:rPr>
              <a:t> قوانين خصوصية البيانات المتعلقة بجمع بيانات المركبات. </a:t>
            </a:r>
            <a:r>
              <a:rPr lang="en-US" sz="1000" b="1" dirty="0">
                <a:solidFill>
                  <a:srgbClr val="00AEEF"/>
                </a:solidFill>
              </a:rPr>
              <a:t>فرصة:</a:t>
            </a:r>
            <a:r>
              <a:rPr lang="en-US" sz="1050" dirty="0">
                <a:solidFill>
                  <a:srgbClr val="34495E"/>
                </a:solidFill>
              </a:rPr>
              <a:t> حماية الملكية الفكرية تضمن الميزة التنافسية.</a:t>
            </a:r>
            <a:endParaRPr lang="en-US" sz="10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4F135A16-D3B8-EFFF-63A5-FD323BA1472A}"/>
              </a:ext>
            </a:extLst>
          </p:cNvPr>
          <p:cNvSpPr/>
          <p:nvPr/>
        </p:nvSpPr>
        <p:spPr>
          <a:xfrm>
            <a:off x="142875" y="741164"/>
            <a:ext cx="8871691" cy="3955851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68DA3AE9-5B92-2235-1B38-7C9982CA1F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99231369-CBAA-8A49-7B83-827293275C67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0062DD90-C64B-BFF6-C509-438CD04D5AEB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073038E4-6339-3D58-55E7-6BD94178D8B2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4E3C90-99C8-9259-0783-CBCBAD8B3058}"/>
              </a:ext>
            </a:extLst>
          </p:cNvPr>
          <p:cNvSpPr txBox="1"/>
          <p:nvPr/>
        </p:nvSpPr>
        <p:spPr>
          <a:xfrm>
            <a:off x="919689" y="153455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E63946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Tesla &amp; EV Industry</a:t>
            </a:r>
          </a:p>
          <a:p>
            <a:pPr>
              <a:defRPr sz="2400" b="1">
                <a:solidFill>
                  <a:srgbClr val="E63946"/>
                </a:solidFill>
              </a:defRPr>
            </a:pPr>
            <a:r>
              <a:rPr sz="1600" b="1" dirty="0" err="1">
                <a:solidFill>
                  <a:srgbClr val="00AEEF"/>
                </a:solidFill>
              </a:rPr>
              <a:t>تسلا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وصناعة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السيارات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الكهربائية</a:t>
            </a:r>
            <a:endParaRPr sz="1600" b="1" dirty="0">
              <a:solidFill>
                <a:srgbClr val="00AEE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06354" y="294184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>
                <a:solidFill>
                  <a:srgbClr val="F4A261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Waste-to-Energy in China</a:t>
            </a:r>
          </a:p>
          <a:p>
            <a:pPr>
              <a:defRPr sz="1800">
                <a:solidFill>
                  <a:srgbClr val="F4A261"/>
                </a:solidFill>
              </a:defRPr>
            </a:pPr>
            <a:r>
              <a:rPr sz="1600" b="1" dirty="0" err="1">
                <a:solidFill>
                  <a:srgbClr val="00AEEF"/>
                </a:solidFill>
              </a:rPr>
              <a:t>تحويل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النفايات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إلى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طاقة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في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الصين</a:t>
            </a:r>
            <a:endParaRPr sz="1600" b="1" dirty="0">
              <a:solidFill>
                <a:srgbClr val="00AEE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476" y="1212073"/>
            <a:ext cx="2743200" cy="1125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/>
              <a:t>Circular Economy: China is addressing its urban waste crisis by constructing the world's largest waste-to-energy plants. This innovative approach transforms environmental hazards into a sustainable power source for millions.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43113" y="1207536"/>
            <a:ext cx="2743200" cy="91454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 rtl="1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 err="1"/>
              <a:t>الاقتصاد</a:t>
            </a:r>
            <a:r>
              <a:rPr sz="1050" dirty="0"/>
              <a:t> </a:t>
            </a:r>
            <a:r>
              <a:rPr sz="1050" dirty="0" err="1"/>
              <a:t>الدائري</a:t>
            </a:r>
            <a:r>
              <a:rPr sz="1050" dirty="0"/>
              <a:t>: </a:t>
            </a:r>
            <a:r>
              <a:rPr sz="1050" dirty="0" err="1"/>
              <a:t>تعالج</a:t>
            </a:r>
            <a:r>
              <a:rPr sz="1050" dirty="0"/>
              <a:t> </a:t>
            </a:r>
            <a:r>
              <a:rPr sz="1050" dirty="0" err="1"/>
              <a:t>الصين</a:t>
            </a:r>
            <a:r>
              <a:rPr sz="1050" dirty="0"/>
              <a:t> </a:t>
            </a:r>
            <a:r>
              <a:rPr sz="1050" dirty="0" err="1"/>
              <a:t>أزمة</a:t>
            </a:r>
            <a:r>
              <a:rPr sz="1050" dirty="0"/>
              <a:t> </a:t>
            </a:r>
            <a:r>
              <a:rPr sz="1050" dirty="0" err="1"/>
              <a:t>النفايات</a:t>
            </a:r>
            <a:r>
              <a:rPr sz="1050" dirty="0"/>
              <a:t> </a:t>
            </a:r>
            <a:r>
              <a:rPr sz="1050" dirty="0" err="1"/>
              <a:t>الحضرية</a:t>
            </a:r>
            <a:r>
              <a:rPr sz="1050" dirty="0"/>
              <a:t> </a:t>
            </a:r>
            <a:r>
              <a:rPr sz="1050" dirty="0" err="1"/>
              <a:t>من</a:t>
            </a:r>
            <a:r>
              <a:rPr sz="1050" dirty="0"/>
              <a:t> </a:t>
            </a:r>
            <a:r>
              <a:rPr sz="1050" dirty="0" err="1"/>
              <a:t>خلال</a:t>
            </a:r>
            <a:r>
              <a:rPr sz="1050" dirty="0"/>
              <a:t> </a:t>
            </a:r>
            <a:r>
              <a:rPr sz="1050" dirty="0" err="1"/>
              <a:t>بناء</a:t>
            </a:r>
            <a:r>
              <a:rPr sz="1050" dirty="0"/>
              <a:t> </a:t>
            </a:r>
            <a:r>
              <a:rPr sz="1050" dirty="0" err="1"/>
              <a:t>أكبر</a:t>
            </a:r>
            <a:r>
              <a:rPr sz="1050" dirty="0"/>
              <a:t> </a:t>
            </a:r>
            <a:r>
              <a:rPr sz="1050" dirty="0" err="1"/>
              <a:t>محطات</a:t>
            </a:r>
            <a:r>
              <a:rPr sz="1050" dirty="0"/>
              <a:t> </a:t>
            </a:r>
            <a:r>
              <a:rPr sz="1050" dirty="0" err="1"/>
              <a:t>تحويل</a:t>
            </a:r>
            <a:r>
              <a:rPr sz="1050" dirty="0"/>
              <a:t> </a:t>
            </a:r>
            <a:r>
              <a:rPr sz="1050" dirty="0" err="1"/>
              <a:t>النفايات</a:t>
            </a:r>
            <a:r>
              <a:rPr sz="1050" dirty="0"/>
              <a:t> </a:t>
            </a:r>
            <a:r>
              <a:rPr sz="1050" dirty="0" err="1"/>
              <a:t>إلى</a:t>
            </a:r>
            <a:r>
              <a:rPr sz="1050" dirty="0"/>
              <a:t> </a:t>
            </a:r>
            <a:r>
              <a:rPr sz="1050" dirty="0" err="1"/>
              <a:t>طاقة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العالم</a:t>
            </a:r>
            <a:r>
              <a:rPr sz="1050" dirty="0"/>
              <a:t>. </a:t>
            </a:r>
            <a:r>
              <a:rPr sz="1050" dirty="0" err="1"/>
              <a:t>يحول</a:t>
            </a:r>
            <a:r>
              <a:rPr sz="1050" dirty="0"/>
              <a:t> </a:t>
            </a:r>
            <a:r>
              <a:rPr sz="1050" dirty="0" err="1"/>
              <a:t>هذا</a:t>
            </a:r>
            <a:r>
              <a:rPr sz="1050" dirty="0"/>
              <a:t> </a:t>
            </a:r>
            <a:r>
              <a:rPr sz="1050" dirty="0" err="1"/>
              <a:t>النهج</a:t>
            </a:r>
            <a:r>
              <a:rPr sz="1050" dirty="0"/>
              <a:t> </a:t>
            </a:r>
            <a:r>
              <a:rPr sz="1050" dirty="0" err="1"/>
              <a:t>المبتكر</a:t>
            </a:r>
            <a:r>
              <a:rPr sz="1050" dirty="0"/>
              <a:t> </a:t>
            </a:r>
            <a:r>
              <a:rPr sz="1050" dirty="0" err="1"/>
              <a:t>المخاطر</a:t>
            </a:r>
            <a:r>
              <a:rPr sz="1050" dirty="0"/>
              <a:t> </a:t>
            </a:r>
            <a:r>
              <a:rPr sz="1050" dirty="0" err="1"/>
              <a:t>البيئية</a:t>
            </a:r>
            <a:r>
              <a:rPr sz="1050" dirty="0"/>
              <a:t> </a:t>
            </a:r>
            <a:r>
              <a:rPr sz="1050" dirty="0" err="1"/>
              <a:t>إلى</a:t>
            </a:r>
            <a:r>
              <a:rPr sz="1050" dirty="0"/>
              <a:t> </a:t>
            </a:r>
            <a:r>
              <a:rPr sz="1050" dirty="0" err="1"/>
              <a:t>مصدر</a:t>
            </a:r>
            <a:r>
              <a:rPr sz="1050" dirty="0"/>
              <a:t> </a:t>
            </a:r>
            <a:r>
              <a:rPr sz="1050" dirty="0" err="1"/>
              <a:t>طاقة</a:t>
            </a:r>
            <a:r>
              <a:rPr sz="1050" dirty="0"/>
              <a:t> </a:t>
            </a:r>
            <a:r>
              <a:rPr sz="1050" dirty="0" err="1"/>
              <a:t>مستدام</a:t>
            </a:r>
            <a:r>
              <a:rPr sz="1050" dirty="0"/>
              <a:t> </a:t>
            </a:r>
            <a:r>
              <a:rPr sz="1050" dirty="0" err="1"/>
              <a:t>للملايين</a:t>
            </a:r>
            <a:r>
              <a:rPr sz="1050" dirty="0"/>
              <a:t>.</a:t>
            </a:r>
          </a:p>
        </p:txBody>
      </p:sp>
      <p:pic>
        <p:nvPicPr>
          <p:cNvPr id="8" name="Picture 7" descr="G5n6hEV94Bl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606040"/>
            <a:ext cx="5760720" cy="19202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691640" y="4560570"/>
            <a:ext cx="5760720" cy="240030"/>
          </a:xfrm>
          <a:prstGeom prst="rect">
            <a:avLst/>
          </a:prstGeom>
          <a:solidFill>
            <a:srgbClr val="F4A261"/>
          </a:solidFill>
          <a:ln>
            <a:solidFill>
              <a:srgbClr val="F4A26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TextBox 9"/>
          <p:cNvSpPr txBox="1"/>
          <p:nvPr/>
        </p:nvSpPr>
        <p:spPr>
          <a:xfrm>
            <a:off x="1691640" y="4574287"/>
            <a:ext cx="5760720" cy="2616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defRPr sz="1100">
                <a:solidFill>
                  <a:srgbClr val="FFFFFF"/>
                </a:solidFill>
              </a:defRPr>
            </a:pPr>
            <a:r>
              <a:rPr sz="1050" b="1" dirty="0">
                <a:solidFill>
                  <a:srgbClr val="00AEEF"/>
                </a:solidFill>
              </a:rPr>
              <a:t>Shenzhen East Waste-to-Energy Plant | </a:t>
            </a:r>
            <a:r>
              <a:rPr sz="1050" b="1" dirty="0" err="1">
                <a:solidFill>
                  <a:srgbClr val="00AEEF"/>
                </a:solidFill>
              </a:rPr>
              <a:t>محطة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شنتشن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الشرقية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لتحويل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النفايات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إلى</a:t>
            </a:r>
            <a:r>
              <a:rPr sz="1050" b="1" dirty="0">
                <a:solidFill>
                  <a:srgbClr val="00AEEF"/>
                </a:solidFill>
              </a:rPr>
              <a:t> </a:t>
            </a:r>
            <a:r>
              <a:rPr sz="1050" b="1" dirty="0" err="1">
                <a:solidFill>
                  <a:srgbClr val="00AEEF"/>
                </a:solidFill>
              </a:rPr>
              <a:t>طاقة</a:t>
            </a:r>
            <a:endParaRPr sz="1050" b="1" dirty="0">
              <a:solidFill>
                <a:srgbClr val="00AEEF"/>
              </a:solidFill>
            </a:endParaRPr>
          </a:p>
        </p:txBody>
      </p:sp>
      <p:sp>
        <p:nvSpPr>
          <p:cNvPr id="11" name="Rectangle: Rounded Corners 24">
            <a:extLst>
              <a:ext uri="{FF2B5EF4-FFF2-40B4-BE49-F238E27FC236}">
                <a16:creationId xmlns:a16="http://schemas.microsoft.com/office/drawing/2014/main" id="{D25DB5FD-8B7E-9622-DBC1-BCF0730A4A34}"/>
              </a:ext>
            </a:extLst>
          </p:cNvPr>
          <p:cNvSpPr/>
          <p:nvPr/>
        </p:nvSpPr>
        <p:spPr>
          <a:xfrm>
            <a:off x="379708" y="943734"/>
            <a:ext cx="8291594" cy="3955851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2" name="Shape 2">
            <a:extLst>
              <a:ext uri="{FF2B5EF4-FFF2-40B4-BE49-F238E27FC236}">
                <a16:creationId xmlns:a16="http://schemas.microsoft.com/office/drawing/2014/main" id="{4DCFC524-C900-E9A0-45FE-DC17526A61D6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3" name="Text 4">
            <a:extLst>
              <a:ext uri="{FF2B5EF4-FFF2-40B4-BE49-F238E27FC236}">
                <a16:creationId xmlns:a16="http://schemas.microsoft.com/office/drawing/2014/main" id="{1C7C84A6-400B-CC68-E899-8496C784908F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B14A9197-FDFE-E4B1-469F-C7CC41051B1B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7263" y="176808"/>
            <a:ext cx="2147383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Waste-to-Energy in China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957263" y="446484"/>
            <a:ext cx="2249014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تحويل النفايات إلى طاقة في الصين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14313" y="84296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14313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4" name="Text 10"/>
          <p:cNvSpPr/>
          <p:nvPr/>
        </p:nvSpPr>
        <p:spPr>
          <a:xfrm>
            <a:off x="257175" y="885825"/>
            <a:ext cx="839974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Political Factors</a:t>
            </a:r>
            <a:endParaRPr lang="en-US" sz="1000" dirty="0"/>
          </a:p>
        </p:txBody>
      </p:sp>
      <p:sp>
        <p:nvSpPr>
          <p:cNvPr id="15" name="Text 11"/>
          <p:cNvSpPr/>
          <p:nvPr/>
        </p:nvSpPr>
        <p:spPr>
          <a:xfrm>
            <a:off x="257175" y="1035844"/>
            <a:ext cx="4129088" cy="38472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Fragmentation of authority among multiple agencies complicates licensing.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Adoption of Public-Private Partnership (PPP) models attracts investment.</a:t>
            </a:r>
            <a:endParaRPr lang="en-US" sz="900" dirty="0"/>
          </a:p>
        </p:txBody>
      </p:sp>
      <p:sp>
        <p:nvSpPr>
          <p:cNvPr id="16" name="Shape 12"/>
          <p:cNvSpPr/>
          <p:nvPr/>
        </p:nvSpPr>
        <p:spPr>
          <a:xfrm>
            <a:off x="214313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7" name="Shape 13"/>
          <p:cNvSpPr/>
          <p:nvPr/>
        </p:nvSpPr>
        <p:spPr>
          <a:xfrm>
            <a:off x="214313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18" name="Text 14"/>
          <p:cNvSpPr/>
          <p:nvPr/>
        </p:nvSpPr>
        <p:spPr>
          <a:xfrm>
            <a:off x="257175" y="1453028"/>
            <a:ext cx="924933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Economic Factors</a:t>
            </a:r>
            <a:endParaRPr lang="en-US" sz="1000" dirty="0"/>
          </a:p>
        </p:txBody>
      </p:sp>
      <p:sp>
        <p:nvSpPr>
          <p:cNvPr id="19" name="Text 15"/>
          <p:cNvSpPr/>
          <p:nvPr/>
        </p:nvSpPr>
        <p:spPr>
          <a:xfrm>
            <a:off x="257175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Massive government investment in sustainable infrastructure creates a stable market for private sector participation through PPPs.</a:t>
            </a:r>
            <a:endParaRPr lang="en-US" sz="900" dirty="0"/>
          </a:p>
        </p:txBody>
      </p:sp>
      <p:sp>
        <p:nvSpPr>
          <p:cNvPr id="20" name="Shape 16"/>
          <p:cNvSpPr/>
          <p:nvPr/>
        </p:nvSpPr>
        <p:spPr>
          <a:xfrm>
            <a:off x="214313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1" name="Shape 17"/>
          <p:cNvSpPr/>
          <p:nvPr/>
        </p:nvSpPr>
        <p:spPr>
          <a:xfrm>
            <a:off x="214313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2" name="Text 18"/>
          <p:cNvSpPr/>
          <p:nvPr/>
        </p:nvSpPr>
        <p:spPr>
          <a:xfrm>
            <a:off x="257175" y="2020230"/>
            <a:ext cx="722955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Social Factors</a:t>
            </a:r>
            <a:endParaRPr lang="en-US" sz="1000" dirty="0"/>
          </a:p>
        </p:txBody>
      </p:sp>
      <p:sp>
        <p:nvSpPr>
          <p:cNvPr id="23" name="Text 19"/>
          <p:cNvSpPr/>
          <p:nvPr/>
        </p:nvSpPr>
        <p:spPr>
          <a:xfrm>
            <a:off x="257175" y="2170249"/>
            <a:ext cx="4129088" cy="3865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"NIMBY" (Not In My Back Yard) phenomenon - local opposition to incinerators near residential areas.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Rising environmental awareness.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214313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5" name="Shape 21"/>
          <p:cNvSpPr/>
          <p:nvPr/>
        </p:nvSpPr>
        <p:spPr>
          <a:xfrm>
            <a:off x="214313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26" name="Text 22"/>
          <p:cNvSpPr/>
          <p:nvPr/>
        </p:nvSpPr>
        <p:spPr>
          <a:xfrm>
            <a:off x="257175" y="2587433"/>
            <a:ext cx="1142942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Technological Factors</a:t>
            </a:r>
            <a:endParaRPr lang="en-US" sz="1000" dirty="0"/>
          </a:p>
        </p:txBody>
      </p:sp>
      <p:sp>
        <p:nvSpPr>
          <p:cNvPr id="27" name="Text 23"/>
          <p:cNvSpPr/>
          <p:nvPr/>
        </p:nvSpPr>
        <p:spPr>
          <a:xfrm>
            <a:off x="257175" y="2737452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Challenge:</a:t>
            </a:r>
            <a:r>
              <a:rPr lang="en-US" sz="1000" dirty="0">
                <a:solidFill>
                  <a:srgbClr val="34495E"/>
                </a:solidFill>
              </a:rPr>
              <a:t> Urgent need for advanced incineration technology to reduce toxic emissions (dioxins). </a:t>
            </a: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Innovation in waste treatment processes.</a:t>
            </a:r>
            <a:endParaRPr lang="en-US" sz="900" dirty="0"/>
          </a:p>
        </p:txBody>
      </p:sp>
      <p:sp>
        <p:nvSpPr>
          <p:cNvPr id="28" name="Shape 24"/>
          <p:cNvSpPr/>
          <p:nvPr/>
        </p:nvSpPr>
        <p:spPr>
          <a:xfrm>
            <a:off x="214313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9" name="Shape 25"/>
          <p:cNvSpPr/>
          <p:nvPr/>
        </p:nvSpPr>
        <p:spPr>
          <a:xfrm>
            <a:off x="214313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0" name="Text 26"/>
          <p:cNvSpPr/>
          <p:nvPr/>
        </p:nvSpPr>
        <p:spPr>
          <a:xfrm>
            <a:off x="257175" y="3154635"/>
            <a:ext cx="1197444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Environmental Factors</a:t>
            </a:r>
            <a:endParaRPr lang="en-US" sz="1000" dirty="0"/>
          </a:p>
        </p:txBody>
      </p:sp>
      <p:sp>
        <p:nvSpPr>
          <p:cNvPr id="31" name="Text 27"/>
          <p:cNvSpPr/>
          <p:nvPr/>
        </p:nvSpPr>
        <p:spPr>
          <a:xfrm>
            <a:off x="257175" y="330465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Driver:</a:t>
            </a:r>
            <a:r>
              <a:rPr lang="en-US" sz="1000" dirty="0">
                <a:solidFill>
                  <a:srgbClr val="34495E"/>
                </a:solidFill>
              </a:rPr>
              <a:t> Strict regulations to protect air quality in major cities force industry upgrades. </a:t>
            </a:r>
            <a:r>
              <a:rPr lang="en-US" sz="900" b="1" dirty="0">
                <a:solidFill>
                  <a:srgbClr val="00AEEF"/>
                </a:solidFill>
              </a:rPr>
              <a:t>Goal:</a:t>
            </a:r>
            <a:r>
              <a:rPr lang="en-US" sz="1000" dirty="0">
                <a:solidFill>
                  <a:srgbClr val="34495E"/>
                </a:solidFill>
              </a:rPr>
              <a:t> Carbon emission reduction and sustainable waste management.</a:t>
            </a:r>
            <a:endParaRPr lang="en-US" sz="900" dirty="0"/>
          </a:p>
        </p:txBody>
      </p:sp>
      <p:sp>
        <p:nvSpPr>
          <p:cNvPr id="32" name="Shape 28"/>
          <p:cNvSpPr/>
          <p:nvPr/>
        </p:nvSpPr>
        <p:spPr>
          <a:xfrm>
            <a:off x="214313" y="367897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9"/>
          <p:cNvSpPr/>
          <p:nvPr/>
        </p:nvSpPr>
        <p:spPr>
          <a:xfrm>
            <a:off x="214313" y="367897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4" name="Text 30"/>
          <p:cNvSpPr/>
          <p:nvPr/>
        </p:nvSpPr>
        <p:spPr>
          <a:xfrm>
            <a:off x="257175" y="3721838"/>
            <a:ext cx="687689" cy="12041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Legal Factors</a:t>
            </a:r>
            <a:endParaRPr lang="en-US" sz="1000" dirty="0"/>
          </a:p>
        </p:txBody>
      </p:sp>
      <p:sp>
        <p:nvSpPr>
          <p:cNvPr id="35" name="Text 31"/>
          <p:cNvSpPr/>
          <p:nvPr/>
        </p:nvSpPr>
        <p:spPr>
          <a:xfrm>
            <a:off x="257175" y="3871857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Opportunity:</a:t>
            </a:r>
            <a:r>
              <a:rPr lang="en-US" sz="1000" dirty="0">
                <a:solidFill>
                  <a:srgbClr val="34495E"/>
                </a:solidFill>
              </a:rPr>
              <a:t> Development of specific legislation for urban solid waste management and establishment of clear legal emission standards.</a:t>
            </a:r>
            <a:endParaRPr lang="en-US" sz="900" dirty="0"/>
          </a:p>
        </p:txBody>
      </p:sp>
      <p:sp>
        <p:nvSpPr>
          <p:cNvPr id="36" name="Shape 32"/>
          <p:cNvSpPr/>
          <p:nvPr/>
        </p:nvSpPr>
        <p:spPr>
          <a:xfrm>
            <a:off x="4638868" y="831989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7" name="Shape 33"/>
          <p:cNvSpPr/>
          <p:nvPr/>
        </p:nvSpPr>
        <p:spPr>
          <a:xfrm>
            <a:off x="8908256" y="84296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38" name="Text 34"/>
          <p:cNvSpPr/>
          <p:nvPr/>
        </p:nvSpPr>
        <p:spPr>
          <a:xfrm>
            <a:off x="8189519" y="885825"/>
            <a:ext cx="69730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السياسية</a:t>
            </a:r>
            <a:endParaRPr lang="en-US" sz="1000" dirty="0"/>
          </a:p>
        </p:txBody>
      </p:sp>
      <p:sp>
        <p:nvSpPr>
          <p:cNvPr id="39" name="Text 35"/>
          <p:cNvSpPr/>
          <p:nvPr/>
        </p:nvSpPr>
        <p:spPr>
          <a:xfrm>
            <a:off x="4757738" y="103584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تجزئة السلطة بين وكالات متعددة تعقد التراخيص.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اعتماد نماذج الشراكة بين القطاعين العام والخاص (PPP) يجذب الاستثمار.</a:t>
            </a:r>
            <a:endParaRPr lang="en-US" sz="900" dirty="0"/>
          </a:p>
        </p:txBody>
      </p:sp>
      <p:sp>
        <p:nvSpPr>
          <p:cNvPr id="40" name="Shape 36"/>
          <p:cNvSpPr/>
          <p:nvPr/>
        </p:nvSpPr>
        <p:spPr>
          <a:xfrm>
            <a:off x="4714875" y="1410165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1" name="Shape 37"/>
          <p:cNvSpPr/>
          <p:nvPr/>
        </p:nvSpPr>
        <p:spPr>
          <a:xfrm>
            <a:off x="8908256" y="1410165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2" name="Text 38"/>
          <p:cNvSpPr/>
          <p:nvPr/>
        </p:nvSpPr>
        <p:spPr>
          <a:xfrm>
            <a:off x="8133414" y="1453028"/>
            <a:ext cx="753412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الاقتصادية</a:t>
            </a:r>
            <a:endParaRPr lang="en-US" sz="1000" dirty="0"/>
          </a:p>
        </p:txBody>
      </p:sp>
      <p:sp>
        <p:nvSpPr>
          <p:cNvPr id="43" name="Text 39"/>
          <p:cNvSpPr/>
          <p:nvPr/>
        </p:nvSpPr>
        <p:spPr>
          <a:xfrm>
            <a:off x="4757738" y="1603046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الاستثمار الحكومي الضخم في البنية التحتية المستدامة يخلق سوقاً مستقراً لمشاركة القطاع الخاص عبر الشراكات.</a:t>
            </a:r>
            <a:endParaRPr lang="en-US" sz="900" dirty="0"/>
          </a:p>
        </p:txBody>
      </p:sp>
      <p:sp>
        <p:nvSpPr>
          <p:cNvPr id="44" name="Shape 40"/>
          <p:cNvSpPr/>
          <p:nvPr/>
        </p:nvSpPr>
        <p:spPr>
          <a:xfrm>
            <a:off x="4714875" y="1977368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5" name="Shape 41"/>
          <p:cNvSpPr/>
          <p:nvPr/>
        </p:nvSpPr>
        <p:spPr>
          <a:xfrm>
            <a:off x="8908256" y="1977368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46" name="Text 42"/>
          <p:cNvSpPr/>
          <p:nvPr/>
        </p:nvSpPr>
        <p:spPr>
          <a:xfrm>
            <a:off x="8125399" y="2020230"/>
            <a:ext cx="76142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الاجتماعية</a:t>
            </a:r>
            <a:endParaRPr lang="en-US" sz="1000" dirty="0"/>
          </a:p>
        </p:txBody>
      </p:sp>
      <p:sp>
        <p:nvSpPr>
          <p:cNvPr id="47" name="Text 43"/>
          <p:cNvSpPr/>
          <p:nvPr/>
        </p:nvSpPr>
        <p:spPr>
          <a:xfrm>
            <a:off x="4757738" y="2170249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ظاهرة "ليس في فنائي الخلفي" (NIMBY) - المعارضة المحلية للمحارق قرب المناطق السكنية.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تزايد الوعي البيئي.</a:t>
            </a:r>
            <a:endParaRPr lang="en-US" sz="900" dirty="0"/>
          </a:p>
        </p:txBody>
      </p:sp>
      <p:sp>
        <p:nvSpPr>
          <p:cNvPr id="48" name="Shape 44"/>
          <p:cNvSpPr/>
          <p:nvPr/>
        </p:nvSpPr>
        <p:spPr>
          <a:xfrm>
            <a:off x="4714875" y="2544570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49" name="Shape 45"/>
          <p:cNvSpPr/>
          <p:nvPr/>
        </p:nvSpPr>
        <p:spPr>
          <a:xfrm>
            <a:off x="8908256" y="2544570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0" name="Text 46"/>
          <p:cNvSpPr/>
          <p:nvPr/>
        </p:nvSpPr>
        <p:spPr>
          <a:xfrm>
            <a:off x="8082119" y="2587433"/>
            <a:ext cx="80470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التكنولوجية</a:t>
            </a:r>
            <a:endParaRPr lang="en-US" sz="1000" dirty="0"/>
          </a:p>
        </p:txBody>
      </p:sp>
      <p:sp>
        <p:nvSpPr>
          <p:cNvPr id="51" name="Text 47"/>
          <p:cNvSpPr/>
          <p:nvPr/>
        </p:nvSpPr>
        <p:spPr>
          <a:xfrm>
            <a:off x="4757738" y="2737452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التحدي:</a:t>
            </a:r>
            <a:r>
              <a:rPr lang="en-US" sz="1000" dirty="0">
                <a:solidFill>
                  <a:srgbClr val="34495E"/>
                </a:solidFill>
              </a:rPr>
              <a:t> حاجة ملحة لتقنيات حرق متقدمة لتقليل الانبعاثات السامة (الديوكسينات). </a:t>
            </a: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الابتكار في عمليات معالجة النفايات.</a:t>
            </a:r>
            <a:endParaRPr lang="en-US" sz="900" dirty="0"/>
          </a:p>
        </p:txBody>
      </p:sp>
      <p:sp>
        <p:nvSpPr>
          <p:cNvPr id="52" name="Shape 48"/>
          <p:cNvSpPr/>
          <p:nvPr/>
        </p:nvSpPr>
        <p:spPr>
          <a:xfrm>
            <a:off x="4714875" y="3111773"/>
            <a:ext cx="4214813" cy="495765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3" name="Shape 49"/>
          <p:cNvSpPr/>
          <p:nvPr/>
        </p:nvSpPr>
        <p:spPr>
          <a:xfrm>
            <a:off x="8908256" y="3111773"/>
            <a:ext cx="21431" cy="495765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4" name="Text 50"/>
          <p:cNvSpPr/>
          <p:nvPr/>
        </p:nvSpPr>
        <p:spPr>
          <a:xfrm>
            <a:off x="8306539" y="3154635"/>
            <a:ext cx="580287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البيئية</a:t>
            </a:r>
            <a:endParaRPr lang="en-US" sz="1000" dirty="0"/>
          </a:p>
        </p:txBody>
      </p:sp>
      <p:sp>
        <p:nvSpPr>
          <p:cNvPr id="55" name="Text 51"/>
          <p:cNvSpPr/>
          <p:nvPr/>
        </p:nvSpPr>
        <p:spPr>
          <a:xfrm>
            <a:off x="4757738" y="3304654"/>
            <a:ext cx="4129088" cy="256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المحرك:</a:t>
            </a:r>
            <a:r>
              <a:rPr lang="en-US" sz="1000" dirty="0">
                <a:solidFill>
                  <a:srgbClr val="34495E"/>
                </a:solidFill>
              </a:rPr>
              <a:t> لوائح صارمة لحماية جودة الهواء في المدن الكبرى تفرض تحديث الصناعة. </a:t>
            </a:r>
            <a:r>
              <a:rPr lang="en-US" sz="900" b="1" dirty="0">
                <a:solidFill>
                  <a:srgbClr val="00AEEF"/>
                </a:solidFill>
              </a:rPr>
              <a:t>الهدف:</a:t>
            </a:r>
            <a:r>
              <a:rPr lang="en-US" sz="1000" dirty="0">
                <a:solidFill>
                  <a:srgbClr val="34495E"/>
                </a:solidFill>
              </a:rPr>
              <a:t> تقليل الكربون وإدارة مستدامة للنفايات.</a:t>
            </a:r>
            <a:endParaRPr lang="en-US" sz="900" dirty="0"/>
          </a:p>
        </p:txBody>
      </p:sp>
      <p:sp>
        <p:nvSpPr>
          <p:cNvPr id="56" name="Shape 52"/>
          <p:cNvSpPr/>
          <p:nvPr/>
        </p:nvSpPr>
        <p:spPr>
          <a:xfrm>
            <a:off x="4714875" y="3678975"/>
            <a:ext cx="4214813" cy="365754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57" name="Shape 53"/>
          <p:cNvSpPr/>
          <p:nvPr/>
        </p:nvSpPr>
        <p:spPr>
          <a:xfrm>
            <a:off x="8908256" y="3678975"/>
            <a:ext cx="21431" cy="365754"/>
          </a:xfrm>
          <a:prstGeom prst="rect">
            <a:avLst/>
          </a:prstGeom>
          <a:solidFill>
            <a:srgbClr val="D4AF37"/>
          </a:solidFill>
          <a:ln/>
        </p:spPr>
      </p:sp>
      <p:sp>
        <p:nvSpPr>
          <p:cNvPr id="58" name="Text 54"/>
          <p:cNvSpPr/>
          <p:nvPr/>
        </p:nvSpPr>
        <p:spPr>
          <a:xfrm>
            <a:off x="8211961" y="3721838"/>
            <a:ext cx="674865" cy="11939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900"/>
              </a:lnSpc>
              <a:buNone/>
            </a:pPr>
            <a:r>
              <a:rPr lang="en-US" sz="1000" b="1" dirty="0">
                <a:solidFill>
                  <a:srgbClr val="00AEEF"/>
                </a:solidFill>
              </a:rPr>
              <a:t>العوامل القانونية</a:t>
            </a:r>
            <a:endParaRPr lang="en-US" sz="1000" dirty="0"/>
          </a:p>
        </p:txBody>
      </p:sp>
      <p:sp>
        <p:nvSpPr>
          <p:cNvPr id="59" name="Text 55"/>
          <p:cNvSpPr/>
          <p:nvPr/>
        </p:nvSpPr>
        <p:spPr>
          <a:xfrm>
            <a:off x="4638868" y="3871857"/>
            <a:ext cx="4247958" cy="12901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000"/>
              </a:lnSpc>
              <a:buNone/>
            </a:pPr>
            <a:r>
              <a:rPr lang="en-US" sz="900" b="1" dirty="0">
                <a:solidFill>
                  <a:srgbClr val="00AEEF"/>
                </a:solidFill>
              </a:rPr>
              <a:t>الفرصة:</a:t>
            </a:r>
            <a:r>
              <a:rPr lang="en-US" sz="1000" dirty="0">
                <a:solidFill>
                  <a:srgbClr val="34495E"/>
                </a:solidFill>
              </a:rPr>
              <a:t> تطوير تشريعات محددة لإدارة النفايات الصلبة الحضرية ووضع معايير قانونية واضحة للانبعاثات.</a:t>
            </a:r>
            <a:endParaRPr lang="en-US" sz="9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54DC6A9B-B54B-5C97-7E57-974F00126AF5}"/>
              </a:ext>
            </a:extLst>
          </p:cNvPr>
          <p:cNvSpPr/>
          <p:nvPr/>
        </p:nvSpPr>
        <p:spPr>
          <a:xfrm>
            <a:off x="142875" y="807244"/>
            <a:ext cx="8858867" cy="3700209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3D4D0F50-9CD8-2D40-ACC2-94378A6E26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DE94B10B-CF9F-C354-96F1-46A915F6A6CB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2886A564-7135-7ACF-7BA8-DECD3D92635C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0BEF401C-FFB8-83AB-79C8-D852D0BE4D3A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3"/>
          <p:cNvSpPr/>
          <p:nvPr/>
        </p:nvSpPr>
        <p:spPr>
          <a:xfrm>
            <a:off x="1417287" y="717266"/>
            <a:ext cx="2720296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Comparative Analysis &amp; Lessons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460842" y="1007425"/>
            <a:ext cx="2322752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التحليل المقارن والدروس المستفادة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28600" y="1451967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3" name="Shape 9"/>
          <p:cNvSpPr/>
          <p:nvPr/>
        </p:nvSpPr>
        <p:spPr>
          <a:xfrm>
            <a:off x="228600" y="1451967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" y="1553766"/>
            <a:ext cx="142875" cy="1428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14350" y="1537692"/>
            <a:ext cx="875240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1. Specificity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314325" y="1741289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PESTEL analysis must be specific. As seen in the Togo and Tesla cases, general observations are insufficient. Success requires linking each factor to </a:t>
            </a:r>
            <a:r>
              <a:rPr lang="en-US" sz="1300" b="1" dirty="0">
                <a:solidFill>
                  <a:srgbClr val="00AEEF"/>
                </a:solidFill>
              </a:rPr>
              <a:t>concrete facts</a:t>
            </a:r>
            <a:r>
              <a:rPr lang="en-US" sz="1300" dirty="0">
                <a:solidFill>
                  <a:srgbClr val="34495E"/>
                </a:solidFill>
              </a:rPr>
              <a:t> or numerical data relevant to the project environment.</a:t>
            </a:r>
            <a:endParaRPr lang="en-US" sz="1300" dirty="0"/>
          </a:p>
        </p:txBody>
      </p:sp>
      <p:sp>
        <p:nvSpPr>
          <p:cNvPr id="17" name="Shape 12"/>
          <p:cNvSpPr/>
          <p:nvPr/>
        </p:nvSpPr>
        <p:spPr>
          <a:xfrm>
            <a:off x="228600" y="2427089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18" name="Shape 13"/>
          <p:cNvSpPr/>
          <p:nvPr/>
        </p:nvSpPr>
        <p:spPr>
          <a:xfrm>
            <a:off x="228600" y="2427089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" y="2528888"/>
            <a:ext cx="107156" cy="142875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78631" y="2512814"/>
            <a:ext cx="911660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2. Proactivity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314325" y="2716411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The analysis is a tool for foresight. Identifying threats, such as regulatory changes in China or trade tensions for Tesla, allows for the development of </a:t>
            </a:r>
            <a:r>
              <a:rPr lang="en-US" sz="1300" b="1" dirty="0">
                <a:solidFill>
                  <a:srgbClr val="00AEEF"/>
                </a:solidFill>
              </a:rPr>
              <a:t>contingency plans</a:t>
            </a:r>
            <a:r>
              <a:rPr lang="en-US" sz="1300" dirty="0">
                <a:solidFill>
                  <a:srgbClr val="34495E"/>
                </a:solidFill>
              </a:rPr>
              <a:t> within the feasibility study before risks materialize.</a:t>
            </a:r>
            <a:endParaRPr lang="en-US" sz="1300" dirty="0"/>
          </a:p>
        </p:txBody>
      </p:sp>
      <p:sp>
        <p:nvSpPr>
          <p:cNvPr id="22" name="Shape 16"/>
          <p:cNvSpPr/>
          <p:nvPr/>
        </p:nvSpPr>
        <p:spPr>
          <a:xfrm>
            <a:off x="228600" y="3402211"/>
            <a:ext cx="4186238" cy="106084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3" name="Shape 17"/>
          <p:cNvSpPr/>
          <p:nvPr/>
        </p:nvSpPr>
        <p:spPr>
          <a:xfrm>
            <a:off x="228600" y="3402211"/>
            <a:ext cx="28575" cy="106084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5" y="3504009"/>
            <a:ext cx="142875" cy="142875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14350" y="3487936"/>
            <a:ext cx="933782" cy="159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3. Integration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314325" y="3691533"/>
            <a:ext cx="4014788" cy="71814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PESTEL should not stand alone. Its outputs (Opportunities and Threats) must be directly integrated into a </a:t>
            </a:r>
            <a:r>
              <a:rPr lang="en-US" sz="1300" b="1" dirty="0">
                <a:solidFill>
                  <a:srgbClr val="00AEEF"/>
                </a:solidFill>
              </a:rPr>
              <a:t>SWOT analysis</a:t>
            </a:r>
            <a:r>
              <a:rPr lang="en-US" sz="1300" dirty="0">
                <a:solidFill>
                  <a:srgbClr val="34495E"/>
                </a:solidFill>
              </a:rPr>
              <a:t> to ensure a comprehensive strategic vision that aligns external realities with internal capabilities.</a:t>
            </a:r>
            <a:endParaRPr lang="en-US" sz="1300" dirty="0"/>
          </a:p>
        </p:txBody>
      </p:sp>
      <p:sp>
        <p:nvSpPr>
          <p:cNvPr id="27" name="Shape 20"/>
          <p:cNvSpPr/>
          <p:nvPr/>
        </p:nvSpPr>
        <p:spPr>
          <a:xfrm>
            <a:off x="4729163" y="1537692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28" name="Shape 21"/>
          <p:cNvSpPr/>
          <p:nvPr/>
        </p:nvSpPr>
        <p:spPr>
          <a:xfrm>
            <a:off x="8886825" y="1537692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639491"/>
            <a:ext cx="142875" cy="142875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7903489" y="1623417"/>
            <a:ext cx="726161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1</a:t>
            </a:r>
            <a:r>
              <a:rPr lang="ar-AE" sz="1300" b="1" dirty="0">
                <a:solidFill>
                  <a:srgbClr val="00AEEF"/>
                </a:solidFill>
              </a:rPr>
              <a:t> </a:t>
            </a:r>
            <a:r>
              <a:rPr lang="en-US" sz="1300" b="1" dirty="0">
                <a:solidFill>
                  <a:srgbClr val="00AEEF"/>
                </a:solidFill>
              </a:rPr>
              <a:t> التخصيص</a:t>
            </a:r>
            <a:endParaRPr lang="en-US" sz="1300" dirty="0"/>
          </a:p>
        </p:txBody>
      </p:sp>
      <p:sp>
        <p:nvSpPr>
          <p:cNvPr id="31" name="Text 23"/>
          <p:cNvSpPr/>
          <p:nvPr/>
        </p:nvSpPr>
        <p:spPr>
          <a:xfrm>
            <a:off x="4814888" y="1827014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يجب أن يكون تحليل بيستل محدداً. كما رأينا في حالتي توغو وTesla، الملاحظات العامة غير كافية. النجاح يتطلب ربط كل عامل </a:t>
            </a:r>
            <a:r>
              <a:rPr lang="en-US" sz="1300" b="1" dirty="0">
                <a:solidFill>
                  <a:srgbClr val="00AEEF"/>
                </a:solidFill>
              </a:rPr>
              <a:t>بوقائع ملموسة</a:t>
            </a:r>
            <a:r>
              <a:rPr lang="en-US" sz="1300" dirty="0">
                <a:solidFill>
                  <a:srgbClr val="34495E"/>
                </a:solidFill>
              </a:rPr>
              <a:t> أو بيانات رقمية ذات صلة ببيئة المشروع.</a:t>
            </a:r>
            <a:endParaRPr lang="en-US" sz="1300" dirty="0"/>
          </a:p>
        </p:txBody>
      </p:sp>
      <p:sp>
        <p:nvSpPr>
          <p:cNvPr id="32" name="Shape 24"/>
          <p:cNvSpPr/>
          <p:nvPr/>
        </p:nvSpPr>
        <p:spPr>
          <a:xfrm>
            <a:off x="4729163" y="2512814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3" name="Shape 25"/>
          <p:cNvSpPr/>
          <p:nvPr/>
        </p:nvSpPr>
        <p:spPr>
          <a:xfrm>
            <a:off x="8886825" y="2512814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2519" y="2614613"/>
            <a:ext cx="107156" cy="142875"/>
          </a:xfrm>
          <a:prstGeom prst="rect">
            <a:avLst/>
          </a:prstGeom>
        </p:spPr>
      </p:pic>
      <p:sp>
        <p:nvSpPr>
          <p:cNvPr id="35" name="Text 26"/>
          <p:cNvSpPr/>
          <p:nvPr/>
        </p:nvSpPr>
        <p:spPr>
          <a:xfrm>
            <a:off x="7984092" y="2598539"/>
            <a:ext cx="681277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2</a:t>
            </a:r>
            <a:r>
              <a:rPr lang="ar-AE" sz="1300" b="1" dirty="0">
                <a:solidFill>
                  <a:srgbClr val="00AEEF"/>
                </a:solidFill>
              </a:rPr>
              <a:t> </a:t>
            </a:r>
            <a:r>
              <a:rPr lang="en-US" sz="1300" b="1" dirty="0">
                <a:solidFill>
                  <a:srgbClr val="00AEEF"/>
                </a:solidFill>
              </a:rPr>
              <a:t> الاستباقية</a:t>
            </a:r>
            <a:endParaRPr lang="en-US" sz="1300" dirty="0"/>
          </a:p>
        </p:txBody>
      </p:sp>
      <p:sp>
        <p:nvSpPr>
          <p:cNvPr id="36" name="Text 27"/>
          <p:cNvSpPr/>
          <p:nvPr/>
        </p:nvSpPr>
        <p:spPr>
          <a:xfrm>
            <a:off x="4814888" y="2802136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التحليل هو أداة للاستشراف. تحديد التهديدات، مثل التغييرات التنظيمية في الصين أو التوترات التجارية لـ Tesla، يسمح بوضع </a:t>
            </a:r>
            <a:r>
              <a:rPr lang="en-US" sz="1300" b="1" dirty="0">
                <a:solidFill>
                  <a:srgbClr val="00AEEF"/>
                </a:solidFill>
              </a:rPr>
              <a:t>خطط بديلة</a:t>
            </a:r>
            <a:r>
              <a:rPr lang="en-US" sz="1300" dirty="0">
                <a:solidFill>
                  <a:srgbClr val="34495E"/>
                </a:solidFill>
              </a:rPr>
              <a:t> ضمن دراسة الجدوى قبل تحقق المخاطر.</a:t>
            </a:r>
            <a:endParaRPr lang="en-US" sz="1300" dirty="0"/>
          </a:p>
        </p:txBody>
      </p:sp>
      <p:sp>
        <p:nvSpPr>
          <p:cNvPr id="37" name="Shape 28"/>
          <p:cNvSpPr/>
          <p:nvPr/>
        </p:nvSpPr>
        <p:spPr>
          <a:xfrm>
            <a:off x="4729163" y="3487936"/>
            <a:ext cx="4186238" cy="889397"/>
          </a:xfrm>
          <a:prstGeom prst="rect">
            <a:avLst/>
          </a:prstGeom>
          <a:solidFill>
            <a:srgbClr val="F9FAFB"/>
          </a:solidFill>
          <a:ln/>
        </p:spPr>
      </p:sp>
      <p:sp>
        <p:nvSpPr>
          <p:cNvPr id="38" name="Shape 29"/>
          <p:cNvSpPr/>
          <p:nvPr/>
        </p:nvSpPr>
        <p:spPr>
          <a:xfrm>
            <a:off x="8886825" y="3487936"/>
            <a:ext cx="28575" cy="889397"/>
          </a:xfrm>
          <a:prstGeom prst="rect">
            <a:avLst/>
          </a:prstGeom>
          <a:solidFill>
            <a:srgbClr val="D4AF37"/>
          </a:solidFill>
          <a:ln/>
        </p:spPr>
      </p:sp>
      <p:pic>
        <p:nvPicPr>
          <p:cNvPr id="39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800" y="3589734"/>
            <a:ext cx="142875" cy="142875"/>
          </a:xfrm>
          <a:prstGeom prst="rect">
            <a:avLst/>
          </a:prstGeom>
        </p:spPr>
      </p:pic>
      <p:sp>
        <p:nvSpPr>
          <p:cNvPr id="40" name="Text 30"/>
          <p:cNvSpPr/>
          <p:nvPr/>
        </p:nvSpPr>
        <p:spPr>
          <a:xfrm>
            <a:off x="8135925" y="3573661"/>
            <a:ext cx="493725" cy="15812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2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3</a:t>
            </a:r>
            <a:r>
              <a:rPr lang="ar-AE" sz="1300" b="1" dirty="0">
                <a:solidFill>
                  <a:srgbClr val="00AEEF"/>
                </a:solidFill>
              </a:rPr>
              <a:t> </a:t>
            </a:r>
            <a:r>
              <a:rPr lang="en-US" sz="1300" b="1" dirty="0" err="1">
                <a:solidFill>
                  <a:srgbClr val="00AEEF"/>
                </a:solidFill>
              </a:rPr>
              <a:t>التكامل</a:t>
            </a:r>
            <a:endParaRPr lang="en-US" sz="1300" dirty="0"/>
          </a:p>
        </p:txBody>
      </p:sp>
      <p:sp>
        <p:nvSpPr>
          <p:cNvPr id="41" name="Text 31"/>
          <p:cNvSpPr/>
          <p:nvPr/>
        </p:nvSpPr>
        <p:spPr>
          <a:xfrm>
            <a:off x="4814888" y="3777258"/>
            <a:ext cx="4014788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just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34495E"/>
                </a:solidFill>
              </a:rPr>
              <a:t>لا ينبغي أن يقف تحليل بيستل وحيداً. يجب دمج </a:t>
            </a:r>
            <a:r>
              <a:rPr lang="en-US" sz="1300" dirty="0" err="1">
                <a:solidFill>
                  <a:srgbClr val="34495E"/>
                </a:solidFill>
              </a:rPr>
              <a:t>مخرجاته</a:t>
            </a:r>
            <a:r>
              <a:rPr lang="en-US" sz="1300" dirty="0">
                <a:solidFill>
                  <a:srgbClr val="34495E"/>
                </a:solidFill>
              </a:rPr>
              <a:t> )</a:t>
            </a:r>
            <a:r>
              <a:rPr lang="en-US" sz="1300" dirty="0" err="1">
                <a:solidFill>
                  <a:srgbClr val="34495E"/>
                </a:solidFill>
              </a:rPr>
              <a:t>الفرص</a:t>
            </a:r>
            <a:r>
              <a:rPr lang="en-US" sz="1300" dirty="0">
                <a:solidFill>
                  <a:srgbClr val="34495E"/>
                </a:solidFill>
              </a:rPr>
              <a:t> </a:t>
            </a:r>
            <a:r>
              <a:rPr lang="en-US" sz="1300" dirty="0" err="1">
                <a:solidFill>
                  <a:srgbClr val="34495E"/>
                </a:solidFill>
              </a:rPr>
              <a:t>والتهديدات</a:t>
            </a:r>
            <a:r>
              <a:rPr lang="en-US" sz="1300" dirty="0">
                <a:solidFill>
                  <a:srgbClr val="34495E"/>
                </a:solidFill>
              </a:rPr>
              <a:t>( مباشرة في </a:t>
            </a:r>
            <a:r>
              <a:rPr lang="en-US" sz="1300" b="1" dirty="0">
                <a:solidFill>
                  <a:srgbClr val="00AEEF"/>
                </a:solidFill>
              </a:rPr>
              <a:t>تحليل SWOT</a:t>
            </a:r>
            <a:r>
              <a:rPr lang="en-US" sz="1300" dirty="0">
                <a:solidFill>
                  <a:srgbClr val="34495E"/>
                </a:solidFill>
              </a:rPr>
              <a:t> لضمان رؤية استراتيجية شاملة تواءم بين الواقع الخارجي والقدرات الداخلية.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B2508B47-F639-FCD9-830F-F93CB84A471A}"/>
              </a:ext>
            </a:extLst>
          </p:cNvPr>
          <p:cNvSpPr/>
          <p:nvPr/>
        </p:nvSpPr>
        <p:spPr>
          <a:xfrm>
            <a:off x="185738" y="1287661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3" name="Graphic 21">
            <a:extLst>
              <a:ext uri="{FF2B5EF4-FFF2-40B4-BE49-F238E27FC236}">
                <a16:creationId xmlns:a16="http://schemas.microsoft.com/office/drawing/2014/main" id="{03EB20C3-760D-0056-7679-BA60269E834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170198"/>
            <a:ext cx="1582437" cy="738889"/>
          </a:xfrm>
          <a:prstGeom prst="rect">
            <a:avLst/>
          </a:prstGeom>
        </p:spPr>
      </p:pic>
      <p:sp>
        <p:nvSpPr>
          <p:cNvPr id="3" name="Shape 2">
            <a:extLst>
              <a:ext uri="{FF2B5EF4-FFF2-40B4-BE49-F238E27FC236}">
                <a16:creationId xmlns:a16="http://schemas.microsoft.com/office/drawing/2014/main" id="{206BD9A1-E953-E43B-92DC-DD4FEDB82324}"/>
              </a:ext>
            </a:extLst>
          </p:cNvPr>
          <p:cNvSpPr/>
          <p:nvPr/>
        </p:nvSpPr>
        <p:spPr>
          <a:xfrm>
            <a:off x="446851" y="534004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4" name="Text 4">
            <a:extLst>
              <a:ext uri="{FF2B5EF4-FFF2-40B4-BE49-F238E27FC236}">
                <a16:creationId xmlns:a16="http://schemas.microsoft.com/office/drawing/2014/main" id="{783922D3-074E-9EB1-D0CD-5A6569BC3D74}"/>
              </a:ext>
            </a:extLst>
          </p:cNvPr>
          <p:cNvSpPr/>
          <p:nvPr/>
        </p:nvSpPr>
        <p:spPr>
          <a:xfrm>
            <a:off x="716778" y="807253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6A0907EF-15C7-DE0F-6A57-791D853CF1E5}"/>
              </a:ext>
            </a:extLst>
          </p:cNvPr>
          <p:cNvSpPr/>
          <p:nvPr/>
        </p:nvSpPr>
        <p:spPr>
          <a:xfrm>
            <a:off x="560037" y="694898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00125" y="243218"/>
            <a:ext cx="2757614" cy="20800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Conclusion &amp; Recommendations</a:t>
            </a:r>
            <a:endParaRPr lang="en-US" sz="1600" dirty="0"/>
          </a:p>
        </p:txBody>
      </p:sp>
      <p:sp>
        <p:nvSpPr>
          <p:cNvPr id="8" name="Text 4"/>
          <p:cNvSpPr/>
          <p:nvPr/>
        </p:nvSpPr>
        <p:spPr>
          <a:xfrm>
            <a:off x="1202123" y="508848"/>
            <a:ext cx="1332096" cy="20640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الخلاصة والتوصيات</a:t>
            </a:r>
            <a:endParaRPr lang="en-US" sz="1600" dirty="0"/>
          </a:p>
        </p:txBody>
      </p:sp>
      <p:sp>
        <p:nvSpPr>
          <p:cNvPr id="12" name="Shape 8"/>
          <p:cNvSpPr/>
          <p:nvPr/>
        </p:nvSpPr>
        <p:spPr>
          <a:xfrm>
            <a:off x="285750" y="914400"/>
            <a:ext cx="4086225" cy="966192"/>
          </a:xfrm>
          <a:prstGeom prst="rect">
            <a:avLst/>
          </a:prstGeom>
          <a:solidFill>
            <a:srgbClr val="F0F9FF"/>
          </a:solidFill>
          <a:ln/>
        </p:spPr>
      </p:sp>
      <p:sp>
        <p:nvSpPr>
          <p:cNvPr id="13" name="Shape 9"/>
          <p:cNvSpPr/>
          <p:nvPr/>
        </p:nvSpPr>
        <p:spPr>
          <a:xfrm>
            <a:off x="285750" y="914400"/>
            <a:ext cx="28575" cy="96619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4" name="Text 10"/>
          <p:cNvSpPr/>
          <p:nvPr/>
        </p:nvSpPr>
        <p:spPr>
          <a:xfrm>
            <a:off x="371475" y="1000125"/>
            <a:ext cx="159370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Foundation for Success</a:t>
            </a:r>
            <a:endParaRPr lang="en-US" sz="1300" dirty="0"/>
          </a:p>
        </p:txBody>
      </p:sp>
      <p:sp>
        <p:nvSpPr>
          <p:cNvPr id="15" name="Text 11"/>
          <p:cNvSpPr/>
          <p:nvPr/>
        </p:nvSpPr>
        <p:spPr>
          <a:xfrm>
            <a:off x="371475" y="1237655"/>
            <a:ext cx="3914775" cy="5386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PESTEL analysis is an indispensable strategic tool in modern market feasibility studies, providing a structured framework for assessing the macro-external environment.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285750" y="2023467"/>
            <a:ext cx="1582421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Key Recommendations</a:t>
            </a:r>
            <a:endParaRPr lang="en-US" sz="130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2289572"/>
            <a:ext cx="114300" cy="11430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457200" y="2275284"/>
            <a:ext cx="3914775" cy="29084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Utilize cross-functional teams for diverse perspectives and comprehensive analysis.</a:t>
            </a:r>
            <a:endParaRPr lang="en-US" sz="1300" dirty="0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" y="2657475"/>
            <a:ext cx="114300" cy="11430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457200" y="2643188"/>
            <a:ext cx="4557594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Rely on credible academic and scientific sources for data integrity.</a:t>
            </a:r>
            <a:endParaRPr lang="en-US" sz="1300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50" y="2870002"/>
            <a:ext cx="114300" cy="11430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457200" y="2855714"/>
            <a:ext cx="4547783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Periodically update the analysis to reflect environmental changes.</a:t>
            </a:r>
            <a:endParaRPr lang="en-US" sz="13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0" y="3082528"/>
            <a:ext cx="114300" cy="114300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457200" y="3068241"/>
            <a:ext cx="4915385" cy="14978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Link findings directly to strategic investment and operational decisions.</a:t>
            </a:r>
            <a:endParaRPr lang="en-US" sz="1300" dirty="0"/>
          </a:p>
        </p:txBody>
      </p:sp>
      <p:sp>
        <p:nvSpPr>
          <p:cNvPr id="26" name="Shape 18"/>
          <p:cNvSpPr/>
          <p:nvPr/>
        </p:nvSpPr>
        <p:spPr>
          <a:xfrm>
            <a:off x="4772025" y="914400"/>
            <a:ext cx="4086225" cy="794742"/>
          </a:xfrm>
          <a:prstGeom prst="rect">
            <a:avLst/>
          </a:prstGeom>
          <a:solidFill>
            <a:srgbClr val="F0F9FF"/>
          </a:solidFill>
          <a:ln/>
        </p:spPr>
      </p:sp>
      <p:sp>
        <p:nvSpPr>
          <p:cNvPr id="27" name="Shape 19"/>
          <p:cNvSpPr/>
          <p:nvPr/>
        </p:nvSpPr>
        <p:spPr>
          <a:xfrm>
            <a:off x="8829675" y="914400"/>
            <a:ext cx="28575" cy="79474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28" name="Text 20"/>
          <p:cNvSpPr/>
          <p:nvPr/>
        </p:nvSpPr>
        <p:spPr>
          <a:xfrm>
            <a:off x="8065600" y="1000125"/>
            <a:ext cx="706925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2C3E50"/>
                </a:solidFill>
              </a:rPr>
              <a:t>أساس النجاح</a:t>
            </a:r>
            <a:endParaRPr lang="en-US" sz="1300" dirty="0"/>
          </a:p>
        </p:txBody>
      </p:sp>
      <p:sp>
        <p:nvSpPr>
          <p:cNvPr id="29" name="Text 21"/>
          <p:cNvSpPr/>
          <p:nvPr/>
        </p:nvSpPr>
        <p:spPr>
          <a:xfrm>
            <a:off x="4857750" y="1237655"/>
            <a:ext cx="3914775" cy="3590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1300" dirty="0">
                <a:solidFill>
                  <a:srgbClr val="555555"/>
                </a:solidFill>
              </a:rPr>
              <a:t>تحليل PESTEL أداة استراتيجية لا غنى عنها في دراسات الجدوى الحديثة، يوفر إطار عمل منظم لتقييم البيئة الخارجية الكلية.</a:t>
            </a:r>
            <a:endParaRPr lang="en-US" sz="1300" dirty="0"/>
          </a:p>
        </p:txBody>
      </p:sp>
      <p:sp>
        <p:nvSpPr>
          <p:cNvPr id="30" name="Text 22"/>
          <p:cNvSpPr/>
          <p:nvPr/>
        </p:nvSpPr>
        <p:spPr>
          <a:xfrm>
            <a:off x="7851564" y="1852017"/>
            <a:ext cx="1006686" cy="17953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1300" b="1" dirty="0">
                <a:solidFill>
                  <a:srgbClr val="00AEEF"/>
                </a:solidFill>
              </a:rPr>
              <a:t>التوصيات الرئيسية</a:t>
            </a:r>
            <a:endParaRPr lang="en-US" sz="1300" dirty="0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3950" y="2118122"/>
            <a:ext cx="114300" cy="114300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4275336" y="2103834"/>
            <a:ext cx="4411464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استخدام فرق متعددة الاختصاصات للحصول على وجهات نظر متنوعة وتحليل شامل.</a:t>
            </a:r>
            <a:endParaRPr lang="en-US" sz="1300" dirty="0"/>
          </a:p>
        </p:txBody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3950" y="2330648"/>
            <a:ext cx="114300" cy="114300"/>
          </a:xfrm>
          <a:prstGeom prst="rect">
            <a:avLst/>
          </a:prstGeom>
        </p:spPr>
      </p:pic>
      <p:sp>
        <p:nvSpPr>
          <p:cNvPr id="34" name="Text 24"/>
          <p:cNvSpPr/>
          <p:nvPr/>
        </p:nvSpPr>
        <p:spPr>
          <a:xfrm>
            <a:off x="5413467" y="2316361"/>
            <a:ext cx="3273333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الاعتماد على مصادر أكاديمية وعلمية موثوقة لسلامة البيانات.</a:t>
            </a:r>
            <a:endParaRPr lang="en-US" sz="1300" dirty="0"/>
          </a:p>
        </p:txBody>
      </p:sp>
      <p:pic>
        <p:nvPicPr>
          <p:cNvPr id="35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3950" y="2543175"/>
            <a:ext cx="114300" cy="114300"/>
          </a:xfrm>
          <a:prstGeom prst="rect">
            <a:avLst/>
          </a:prstGeom>
        </p:spPr>
      </p:pic>
      <p:sp>
        <p:nvSpPr>
          <p:cNvPr id="36" name="Text 25"/>
          <p:cNvSpPr/>
          <p:nvPr/>
        </p:nvSpPr>
        <p:spPr>
          <a:xfrm>
            <a:off x="5945665" y="2528888"/>
            <a:ext cx="2741135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تحديث التحليل بشكل دوري ليعكس التغييرات البيئية.</a:t>
            </a:r>
            <a:endParaRPr lang="en-US" sz="1300" dirty="0"/>
          </a:p>
        </p:txBody>
      </p:sp>
      <p:pic>
        <p:nvPicPr>
          <p:cNvPr id="37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43950" y="2755702"/>
            <a:ext cx="114300" cy="114300"/>
          </a:xfrm>
          <a:prstGeom prst="rect">
            <a:avLst/>
          </a:prstGeom>
        </p:spPr>
      </p:pic>
      <p:sp>
        <p:nvSpPr>
          <p:cNvPr id="38" name="Text 26"/>
          <p:cNvSpPr/>
          <p:nvPr/>
        </p:nvSpPr>
        <p:spPr>
          <a:xfrm>
            <a:off x="5394232" y="2741414"/>
            <a:ext cx="3292568" cy="14850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1300" b="1" dirty="0">
                <a:solidFill>
                  <a:srgbClr val="34495E"/>
                </a:solidFill>
              </a:rPr>
              <a:t>ربط النتائج مباشرة بقرارات الاستثمار والعمليات الاستراتيجية.</a:t>
            </a:r>
            <a:endParaRPr lang="en-US" sz="1300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DDF948D1-F584-BE23-CEAF-4186AF21B7AF}"/>
              </a:ext>
            </a:extLst>
          </p:cNvPr>
          <p:cNvSpPr/>
          <p:nvPr/>
        </p:nvSpPr>
        <p:spPr>
          <a:xfrm>
            <a:off x="142875" y="857251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1" name="Graphic 21">
            <a:extLst>
              <a:ext uri="{FF2B5EF4-FFF2-40B4-BE49-F238E27FC236}">
                <a16:creationId xmlns:a16="http://schemas.microsoft.com/office/drawing/2014/main" id="{06B77AB8-869C-BF01-857C-F752B7D7E7C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sp>
        <p:nvSpPr>
          <p:cNvPr id="9" name="Shape 0">
            <a:extLst>
              <a:ext uri="{FF2B5EF4-FFF2-40B4-BE49-F238E27FC236}">
                <a16:creationId xmlns:a16="http://schemas.microsoft.com/office/drawing/2014/main" id="{050F8B32-4621-9F6D-F2F8-A5D19665A47E}"/>
              </a:ext>
            </a:extLst>
          </p:cNvPr>
          <p:cNvSpPr/>
          <p:nvPr/>
        </p:nvSpPr>
        <p:spPr>
          <a:xfrm>
            <a:off x="142875" y="142875"/>
            <a:ext cx="714375" cy="57150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ABFE8EE4-CBBF-BE62-66AF-33D0A8D5B852}"/>
              </a:ext>
            </a:extLst>
          </p:cNvPr>
          <p:cNvSpPr/>
          <p:nvPr/>
        </p:nvSpPr>
        <p:spPr>
          <a:xfrm>
            <a:off x="225766" y="267069"/>
            <a:ext cx="551048" cy="13394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400" b="1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1" name="Text 2">
            <a:extLst>
              <a:ext uri="{FF2B5EF4-FFF2-40B4-BE49-F238E27FC236}">
                <a16:creationId xmlns:a16="http://schemas.microsoft.com/office/drawing/2014/main" id="{20DB0477-2EFA-95A9-8ED4-D588E92C5A29}"/>
              </a:ext>
            </a:extLst>
          </p:cNvPr>
          <p:cNvSpPr/>
          <p:nvPr/>
        </p:nvSpPr>
        <p:spPr>
          <a:xfrm>
            <a:off x="397159" y="359150"/>
            <a:ext cx="208390" cy="2849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03</a:t>
            </a: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450056" y="1021556"/>
            <a:ext cx="8243888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450056" y="1401961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96308" y="275784"/>
            <a:ext cx="2584169" cy="2436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7 Key Aspects of Market Study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696308" y="518890"/>
            <a:ext cx="2279470" cy="2436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 7 جوانب أساسية للدراسة السوقية</a:t>
            </a:r>
            <a:endParaRPr lang="en-US" sz="1600" dirty="0"/>
          </a:p>
        </p:txBody>
      </p:sp>
      <p:sp>
        <p:nvSpPr>
          <p:cNvPr id="14" name="Shape 10"/>
          <p:cNvSpPr/>
          <p:nvPr/>
        </p:nvSpPr>
        <p:spPr>
          <a:xfrm>
            <a:off x="521494" y="1860724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1" y="1932161"/>
            <a:ext cx="114300" cy="11430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64394" y="1814289"/>
            <a:ext cx="1423392" cy="3099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1. Target Markets Identification</a:t>
            </a:r>
            <a:endParaRPr lang="en-US" sz="1200" dirty="0"/>
          </a:p>
        </p:txBody>
      </p:sp>
      <p:sp>
        <p:nvSpPr>
          <p:cNvPr id="18" name="Shape 13"/>
          <p:cNvSpPr/>
          <p:nvPr/>
        </p:nvSpPr>
        <p:spPr>
          <a:xfrm>
            <a:off x="2516386" y="1860724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3536" y="1932161"/>
            <a:ext cx="142875" cy="11430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2859286" y="1901800"/>
            <a:ext cx="1442446" cy="15606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2. Competitor Analysis</a:t>
            </a:r>
            <a:endParaRPr lang="en-US" sz="1200" dirty="0"/>
          </a:p>
        </p:txBody>
      </p:sp>
      <p:sp>
        <p:nvSpPr>
          <p:cNvPr id="22" name="Shape 16"/>
          <p:cNvSpPr/>
          <p:nvPr/>
        </p:nvSpPr>
        <p:spPr>
          <a:xfrm>
            <a:off x="521494" y="263180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788" y="2703240"/>
            <a:ext cx="128588" cy="114300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864394" y="2672879"/>
            <a:ext cx="1098699" cy="15606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3. SWOT Analysis</a:t>
            </a:r>
            <a:endParaRPr lang="en-US" sz="1200" dirty="0"/>
          </a:p>
        </p:txBody>
      </p:sp>
      <p:sp>
        <p:nvSpPr>
          <p:cNvPr id="26" name="Shape 19"/>
          <p:cNvSpPr/>
          <p:nvPr/>
        </p:nvSpPr>
        <p:spPr>
          <a:xfrm>
            <a:off x="2516386" y="263180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536" y="2703240"/>
            <a:ext cx="142875" cy="114300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2859286" y="2672879"/>
            <a:ext cx="910057" cy="15606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4. Market Gap</a:t>
            </a:r>
            <a:endParaRPr lang="en-US" sz="1200" dirty="0"/>
          </a:p>
        </p:txBody>
      </p:sp>
      <p:sp>
        <p:nvSpPr>
          <p:cNvPr id="30" name="Shape 22"/>
          <p:cNvSpPr/>
          <p:nvPr/>
        </p:nvSpPr>
        <p:spPr>
          <a:xfrm>
            <a:off x="521494" y="340288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2931" y="3474318"/>
            <a:ext cx="114300" cy="114300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864394" y="3443957"/>
            <a:ext cx="1460785" cy="15606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1200" b="1" dirty="0">
                <a:solidFill>
                  <a:srgbClr val="2C3E50"/>
                </a:solidFill>
              </a:rPr>
              <a:t>5. Revenue Estimation </a:t>
            </a:r>
          </a:p>
        </p:txBody>
      </p:sp>
      <p:sp>
        <p:nvSpPr>
          <p:cNvPr id="34" name="Shape 25"/>
          <p:cNvSpPr/>
          <p:nvPr/>
        </p:nvSpPr>
        <p:spPr>
          <a:xfrm>
            <a:off x="2516386" y="340288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2111" y="3474318"/>
            <a:ext cx="85725" cy="114300"/>
          </a:xfrm>
          <a:prstGeom prst="rect">
            <a:avLst/>
          </a:prstGeom>
        </p:spPr>
      </p:pic>
      <p:sp>
        <p:nvSpPr>
          <p:cNvPr id="36" name="Text 26"/>
          <p:cNvSpPr/>
          <p:nvPr/>
        </p:nvSpPr>
        <p:spPr>
          <a:xfrm>
            <a:off x="2859286" y="3356446"/>
            <a:ext cx="1423392" cy="1560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200"/>
              </a:lnSpc>
            </a:pPr>
            <a:r>
              <a:rPr lang="en-US" sz="1200" b="1" dirty="0">
                <a:solidFill>
                  <a:srgbClr val="2C3E50"/>
                </a:solidFill>
              </a:rPr>
              <a:t>6. Marketing Costs</a:t>
            </a:r>
          </a:p>
        </p:txBody>
      </p:sp>
      <p:sp>
        <p:nvSpPr>
          <p:cNvPr id="38" name="Shape 28"/>
          <p:cNvSpPr/>
          <p:nvPr/>
        </p:nvSpPr>
        <p:spPr>
          <a:xfrm>
            <a:off x="521494" y="417395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3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931" y="4245397"/>
            <a:ext cx="114300" cy="114300"/>
          </a:xfrm>
          <a:prstGeom prst="rect">
            <a:avLst/>
          </a:prstGeom>
        </p:spPr>
      </p:pic>
      <p:sp>
        <p:nvSpPr>
          <p:cNvPr id="40" name="Text 29"/>
          <p:cNvSpPr/>
          <p:nvPr/>
        </p:nvSpPr>
        <p:spPr>
          <a:xfrm>
            <a:off x="864394" y="4215036"/>
            <a:ext cx="1094210" cy="15606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1200" b="1" dirty="0">
                <a:solidFill>
                  <a:srgbClr val="2C3E50"/>
                </a:solidFill>
              </a:rPr>
              <a:t>7. Pestel Analysis</a:t>
            </a:r>
            <a:endParaRPr lang="en-US" sz="1200" dirty="0"/>
          </a:p>
        </p:txBody>
      </p:sp>
      <p:sp>
        <p:nvSpPr>
          <p:cNvPr id="42" name="Shape 31"/>
          <p:cNvSpPr/>
          <p:nvPr/>
        </p:nvSpPr>
        <p:spPr>
          <a:xfrm>
            <a:off x="8365331" y="187233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43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36769" y="1943770"/>
            <a:ext cx="114300" cy="114300"/>
          </a:xfrm>
          <a:prstGeom prst="rect">
            <a:avLst/>
          </a:prstGeom>
        </p:spPr>
      </p:pic>
      <p:sp>
        <p:nvSpPr>
          <p:cNvPr id="44" name="Text 32"/>
          <p:cNvSpPr/>
          <p:nvPr/>
        </p:nvSpPr>
        <p:spPr>
          <a:xfrm>
            <a:off x="6906220" y="1932565"/>
            <a:ext cx="1423392" cy="15485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1. </a:t>
            </a:r>
            <a:r>
              <a:rPr lang="en-US" sz="1200" b="1" dirty="0" err="1">
                <a:solidFill>
                  <a:srgbClr val="2C3E50"/>
                </a:solidFill>
              </a:rPr>
              <a:t>تحديد</a:t>
            </a:r>
            <a:r>
              <a:rPr lang="en-US" sz="1200" b="1" dirty="0">
                <a:solidFill>
                  <a:srgbClr val="2C3E50"/>
                </a:solidFill>
              </a:rPr>
              <a:t> الأسواق المستهدفة</a:t>
            </a:r>
            <a:endParaRPr lang="en-US" sz="1200" dirty="0"/>
          </a:p>
        </p:txBody>
      </p:sp>
      <p:sp>
        <p:nvSpPr>
          <p:cNvPr id="46" name="Shape 34"/>
          <p:cNvSpPr/>
          <p:nvPr/>
        </p:nvSpPr>
        <p:spPr>
          <a:xfrm>
            <a:off x="6370439" y="1872332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47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7589" y="1943770"/>
            <a:ext cx="142875" cy="114300"/>
          </a:xfrm>
          <a:prstGeom prst="rect">
            <a:avLst/>
          </a:prstGeom>
        </p:spPr>
      </p:pic>
      <p:sp>
        <p:nvSpPr>
          <p:cNvPr id="48" name="Text 35"/>
          <p:cNvSpPr/>
          <p:nvPr/>
        </p:nvSpPr>
        <p:spPr>
          <a:xfrm>
            <a:off x="5371768" y="1954698"/>
            <a:ext cx="998671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 2. ت</a:t>
            </a:r>
            <a:r>
              <a:rPr lang="en-US" sz="1200" b="1" dirty="0" err="1">
                <a:solidFill>
                  <a:srgbClr val="2C3E50"/>
                </a:solidFill>
              </a:rPr>
              <a:t>حليل</a:t>
            </a:r>
            <a:r>
              <a:rPr lang="en-US" sz="1200" b="1" dirty="0">
                <a:solidFill>
                  <a:srgbClr val="2C3E50"/>
                </a:solidFill>
              </a:rPr>
              <a:t> المنافسين</a:t>
            </a:r>
            <a:endParaRPr lang="en-US" sz="1200" dirty="0"/>
          </a:p>
        </p:txBody>
      </p:sp>
      <p:sp>
        <p:nvSpPr>
          <p:cNvPr id="50" name="Shape 37"/>
          <p:cNvSpPr/>
          <p:nvPr/>
        </p:nvSpPr>
        <p:spPr>
          <a:xfrm>
            <a:off x="8365331" y="2666628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1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29625" y="2738065"/>
            <a:ext cx="128588" cy="114300"/>
          </a:xfrm>
          <a:prstGeom prst="rect">
            <a:avLst/>
          </a:prstGeom>
        </p:spPr>
      </p:pic>
      <p:sp>
        <p:nvSpPr>
          <p:cNvPr id="52" name="Text 38"/>
          <p:cNvSpPr/>
          <p:nvPr/>
        </p:nvSpPr>
        <p:spPr>
          <a:xfrm>
            <a:off x="7419386" y="2714105"/>
            <a:ext cx="899285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 3.</a:t>
            </a:r>
            <a:r>
              <a:rPr lang="en-US" sz="1200" b="1" dirty="0">
                <a:solidFill>
                  <a:srgbClr val="2C3E50"/>
                </a:solidFill>
              </a:rPr>
              <a:t> </a:t>
            </a:r>
            <a:r>
              <a:rPr lang="en-US" sz="1200" b="1" dirty="0" err="1">
                <a:solidFill>
                  <a:srgbClr val="2C3E50"/>
                </a:solidFill>
              </a:rPr>
              <a:t>تحليل</a:t>
            </a:r>
            <a:r>
              <a:rPr lang="en-US" sz="1200" b="1" dirty="0">
                <a:solidFill>
                  <a:srgbClr val="2C3E50"/>
                </a:solidFill>
              </a:rPr>
              <a:t> SWOT</a:t>
            </a:r>
            <a:endParaRPr lang="en-US" sz="1200" dirty="0"/>
          </a:p>
        </p:txBody>
      </p:sp>
      <p:sp>
        <p:nvSpPr>
          <p:cNvPr id="54" name="Shape 40"/>
          <p:cNvSpPr/>
          <p:nvPr/>
        </p:nvSpPr>
        <p:spPr>
          <a:xfrm>
            <a:off x="6370439" y="2666628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27589" y="2738065"/>
            <a:ext cx="142875" cy="114300"/>
          </a:xfrm>
          <a:prstGeom prst="rect">
            <a:avLst/>
          </a:prstGeom>
        </p:spPr>
      </p:pic>
      <p:sp>
        <p:nvSpPr>
          <p:cNvPr id="56" name="Text 41"/>
          <p:cNvSpPr/>
          <p:nvPr/>
        </p:nvSpPr>
        <p:spPr>
          <a:xfrm>
            <a:off x="5304269" y="2740114"/>
            <a:ext cx="1001877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4. </a:t>
            </a:r>
            <a:r>
              <a:rPr lang="en-US" sz="1200" b="1" dirty="0">
                <a:solidFill>
                  <a:srgbClr val="2C3E50"/>
                </a:solidFill>
              </a:rPr>
              <a:t> </a:t>
            </a:r>
            <a:r>
              <a:rPr lang="ar-SY" sz="1200" b="1" dirty="0">
                <a:solidFill>
                  <a:srgbClr val="2C3E50"/>
                </a:solidFill>
              </a:rPr>
              <a:t>الفجوة السوقية </a:t>
            </a:r>
            <a:endParaRPr lang="en-US" sz="1200" dirty="0"/>
          </a:p>
        </p:txBody>
      </p:sp>
      <p:sp>
        <p:nvSpPr>
          <p:cNvPr id="58" name="Shape 43"/>
          <p:cNvSpPr/>
          <p:nvPr/>
        </p:nvSpPr>
        <p:spPr>
          <a:xfrm>
            <a:off x="8365331" y="341448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59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36769" y="3485927"/>
            <a:ext cx="114300" cy="114300"/>
          </a:xfrm>
          <a:prstGeom prst="rect">
            <a:avLst/>
          </a:prstGeom>
        </p:spPr>
      </p:pic>
      <p:sp>
        <p:nvSpPr>
          <p:cNvPr id="60" name="Text 44"/>
          <p:cNvSpPr/>
          <p:nvPr/>
        </p:nvSpPr>
        <p:spPr>
          <a:xfrm>
            <a:off x="7263196" y="3479484"/>
            <a:ext cx="1109279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5. الإيرادات المتوقعة </a:t>
            </a:r>
            <a:endParaRPr lang="en-US" sz="1200" dirty="0"/>
          </a:p>
        </p:txBody>
      </p:sp>
      <p:sp>
        <p:nvSpPr>
          <p:cNvPr id="62" name="Shape 46"/>
          <p:cNvSpPr/>
          <p:nvPr/>
        </p:nvSpPr>
        <p:spPr>
          <a:xfrm>
            <a:off x="6370439" y="3414489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63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56164" y="3485927"/>
            <a:ext cx="85725" cy="114300"/>
          </a:xfrm>
          <a:prstGeom prst="rect">
            <a:avLst/>
          </a:prstGeom>
        </p:spPr>
      </p:pic>
      <p:sp>
        <p:nvSpPr>
          <p:cNvPr id="64" name="Text 47"/>
          <p:cNvSpPr/>
          <p:nvPr/>
        </p:nvSpPr>
        <p:spPr>
          <a:xfrm>
            <a:off x="5130146" y="3485927"/>
            <a:ext cx="1157368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6.</a:t>
            </a:r>
            <a:r>
              <a:rPr lang="en-US" sz="1200" b="1" dirty="0">
                <a:solidFill>
                  <a:srgbClr val="2C3E50"/>
                </a:solidFill>
              </a:rPr>
              <a:t> ا</a:t>
            </a:r>
            <a:r>
              <a:rPr lang="ar-SY" sz="1200" b="1" dirty="0">
                <a:solidFill>
                  <a:srgbClr val="2C3E50"/>
                </a:solidFill>
              </a:rPr>
              <a:t>التكاليف التسويقية </a:t>
            </a:r>
            <a:endParaRPr lang="en-US" sz="1200" dirty="0"/>
          </a:p>
        </p:txBody>
      </p:sp>
      <p:sp>
        <p:nvSpPr>
          <p:cNvPr id="66" name="Shape 49"/>
          <p:cNvSpPr/>
          <p:nvPr/>
        </p:nvSpPr>
        <p:spPr>
          <a:xfrm>
            <a:off x="8365331" y="4162351"/>
            <a:ext cx="257175" cy="257175"/>
          </a:xfrm>
          <a:prstGeom prst="ellipse">
            <a:avLst/>
          </a:prstGeom>
          <a:solidFill>
            <a:srgbClr val="00AEEF"/>
          </a:solidFill>
          <a:ln/>
        </p:spPr>
      </p:sp>
      <p:pic>
        <p:nvPicPr>
          <p:cNvPr id="67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36769" y="4233788"/>
            <a:ext cx="114300" cy="114300"/>
          </a:xfrm>
          <a:prstGeom prst="rect">
            <a:avLst/>
          </a:prstGeom>
        </p:spPr>
      </p:pic>
      <p:sp>
        <p:nvSpPr>
          <p:cNvPr id="68" name="Text 50"/>
          <p:cNvSpPr/>
          <p:nvPr/>
        </p:nvSpPr>
        <p:spPr>
          <a:xfrm>
            <a:off x="7438233" y="4213972"/>
            <a:ext cx="929999" cy="15485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200"/>
              </a:lnSpc>
              <a:buNone/>
            </a:pPr>
            <a:r>
              <a:rPr lang="ar-SY" sz="1200" b="1" dirty="0">
                <a:solidFill>
                  <a:srgbClr val="2C3E50"/>
                </a:solidFill>
              </a:rPr>
              <a:t>7. تحليل </a:t>
            </a:r>
            <a:r>
              <a:rPr lang="en-US" sz="1200" b="1" dirty="0">
                <a:solidFill>
                  <a:srgbClr val="2C3E50"/>
                </a:solidFill>
              </a:rPr>
              <a:t>PESTEL</a:t>
            </a:r>
            <a:endParaRPr lang="en-US" sz="1200" dirty="0"/>
          </a:p>
        </p:txBody>
      </p:sp>
      <p:sp>
        <p:nvSpPr>
          <p:cNvPr id="69" name="Text 51"/>
          <p:cNvSpPr/>
          <p:nvPr/>
        </p:nvSpPr>
        <p:spPr>
          <a:xfrm>
            <a:off x="285750" y="4793456"/>
            <a:ext cx="78548" cy="12721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200" dirty="0">
                <a:solidFill>
                  <a:srgbClr val="95A5A6"/>
                </a:solidFill>
              </a:rPr>
              <a:t>3</a:t>
            </a:r>
            <a:endParaRPr lang="en-US" sz="1200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C3BBB49-01F1-174C-860F-684C3AF9C33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67947" y="-41760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1C872E7D-1E54-104E-1695-02D4FDF771C6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D6E42AA5-65A9-5441-73C0-D1DAD3AB8243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1405F7E9-851D-F5F5-65DB-F3C95BBAF16C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5985" y="160778"/>
            <a:ext cx="4800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400" b="1">
                <a:solidFill>
                  <a:srgbClr val="D63384"/>
                </a:solidFill>
              </a:defRPr>
            </a:pPr>
            <a:r>
              <a:rPr sz="1600" b="1" dirty="0">
                <a:solidFill>
                  <a:srgbClr val="00AEEF"/>
                </a:solidFill>
              </a:rPr>
              <a:t>Beauty Salon in KSA</a:t>
            </a:r>
          </a:p>
          <a:p>
            <a:pPr>
              <a:defRPr sz="1800">
                <a:solidFill>
                  <a:srgbClr val="D63384"/>
                </a:solidFill>
              </a:defRPr>
            </a:pPr>
            <a:r>
              <a:rPr sz="1600" b="1" dirty="0" err="1">
                <a:solidFill>
                  <a:srgbClr val="00AEEF"/>
                </a:solidFill>
              </a:rPr>
              <a:t>صالون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تجميل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في</a:t>
            </a:r>
            <a:r>
              <a:rPr sz="1600" b="1" dirty="0">
                <a:solidFill>
                  <a:srgbClr val="00AEEF"/>
                </a:solidFill>
              </a:rPr>
              <a:t> </a:t>
            </a:r>
            <a:r>
              <a:rPr sz="1600" b="1" dirty="0" err="1">
                <a:solidFill>
                  <a:srgbClr val="00AEEF"/>
                </a:solidFill>
              </a:rPr>
              <a:t>السعودية</a:t>
            </a:r>
            <a:endParaRPr sz="1600" b="1" dirty="0">
              <a:solidFill>
                <a:srgbClr val="00AEE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4174" y="1115263"/>
            <a:ext cx="2743200" cy="1125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/>
              <a:t>Market Feasibility: This practical case study analyzes the establishment of a beauty salon in Saudi Arabia. It covers competitor analysis, customer demographics, and financial projections in a growing service sector.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36102" y="1115263"/>
            <a:ext cx="2743200" cy="91454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 rtl="1">
              <a:lnSpc>
                <a:spcPct val="130000"/>
              </a:lnSpc>
              <a:defRPr sz="1400">
                <a:solidFill>
                  <a:srgbClr val="333333"/>
                </a:solidFill>
              </a:defRPr>
            </a:pPr>
            <a:r>
              <a:rPr sz="1050" dirty="0" err="1"/>
              <a:t>الجدوى</a:t>
            </a:r>
            <a:r>
              <a:rPr sz="1050" dirty="0"/>
              <a:t> </a:t>
            </a:r>
            <a:r>
              <a:rPr sz="1050" dirty="0" err="1"/>
              <a:t>السوقية</a:t>
            </a:r>
            <a:r>
              <a:rPr sz="1050" dirty="0"/>
              <a:t>: </a:t>
            </a:r>
            <a:r>
              <a:rPr sz="1050" dirty="0" err="1"/>
              <a:t>تحلل</a:t>
            </a:r>
            <a:r>
              <a:rPr sz="1050" dirty="0"/>
              <a:t> </a:t>
            </a:r>
            <a:r>
              <a:rPr sz="1050" dirty="0" err="1"/>
              <a:t>دراسة</a:t>
            </a:r>
            <a:r>
              <a:rPr sz="1050" dirty="0"/>
              <a:t> </a:t>
            </a:r>
            <a:r>
              <a:rPr sz="1050" dirty="0" err="1"/>
              <a:t>الحالة</a:t>
            </a:r>
            <a:r>
              <a:rPr sz="1050" dirty="0"/>
              <a:t> </a:t>
            </a:r>
            <a:r>
              <a:rPr sz="1050" dirty="0" err="1"/>
              <a:t>العملية</a:t>
            </a:r>
            <a:r>
              <a:rPr sz="1050" dirty="0"/>
              <a:t> </a:t>
            </a:r>
            <a:r>
              <a:rPr sz="1050" dirty="0" err="1"/>
              <a:t>هذه</a:t>
            </a:r>
            <a:r>
              <a:rPr sz="1050" dirty="0"/>
              <a:t> </a:t>
            </a:r>
            <a:r>
              <a:rPr sz="1050" dirty="0" err="1"/>
              <a:t>إنشاء</a:t>
            </a:r>
            <a:r>
              <a:rPr sz="1050" dirty="0"/>
              <a:t> </a:t>
            </a:r>
            <a:r>
              <a:rPr sz="1050" dirty="0" err="1"/>
              <a:t>صالون</a:t>
            </a:r>
            <a:r>
              <a:rPr sz="1050" dirty="0"/>
              <a:t> </a:t>
            </a:r>
            <a:r>
              <a:rPr sz="1050" dirty="0" err="1"/>
              <a:t>تجميل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المملكة</a:t>
            </a:r>
            <a:r>
              <a:rPr sz="1050" dirty="0"/>
              <a:t> </a:t>
            </a:r>
            <a:r>
              <a:rPr sz="1050" dirty="0" err="1"/>
              <a:t>العربية</a:t>
            </a:r>
            <a:r>
              <a:rPr sz="1050" dirty="0"/>
              <a:t> </a:t>
            </a:r>
            <a:r>
              <a:rPr sz="1050" dirty="0" err="1"/>
              <a:t>السعودية</a:t>
            </a:r>
            <a:r>
              <a:rPr sz="1050" dirty="0"/>
              <a:t>. </a:t>
            </a:r>
            <a:r>
              <a:rPr sz="1050" dirty="0" err="1"/>
              <a:t>وتغطي</a:t>
            </a:r>
            <a:r>
              <a:rPr sz="1050" dirty="0"/>
              <a:t> </a:t>
            </a:r>
            <a:r>
              <a:rPr sz="1050" dirty="0" err="1"/>
              <a:t>تحليل</a:t>
            </a:r>
            <a:r>
              <a:rPr sz="1050" dirty="0"/>
              <a:t> </a:t>
            </a:r>
            <a:r>
              <a:rPr sz="1050" dirty="0" err="1"/>
              <a:t>المنافسين</a:t>
            </a:r>
            <a:r>
              <a:rPr sz="1050" dirty="0"/>
              <a:t>، </a:t>
            </a:r>
            <a:r>
              <a:rPr sz="1050" dirty="0" err="1"/>
              <a:t>والتركيبة</a:t>
            </a:r>
            <a:r>
              <a:rPr sz="1050" dirty="0"/>
              <a:t> </a:t>
            </a:r>
            <a:r>
              <a:rPr sz="1050" dirty="0" err="1"/>
              <a:t>السكانية</a:t>
            </a:r>
            <a:r>
              <a:rPr sz="1050" dirty="0"/>
              <a:t> </a:t>
            </a:r>
            <a:r>
              <a:rPr sz="1050" dirty="0" err="1"/>
              <a:t>للعملاء</a:t>
            </a:r>
            <a:r>
              <a:rPr sz="1050" dirty="0"/>
              <a:t>، </a:t>
            </a:r>
            <a:r>
              <a:rPr sz="1050" dirty="0" err="1"/>
              <a:t>والتوقعات</a:t>
            </a:r>
            <a:r>
              <a:rPr sz="1050" dirty="0"/>
              <a:t> </a:t>
            </a:r>
            <a:r>
              <a:rPr sz="1050" dirty="0" err="1"/>
              <a:t>المالية</a:t>
            </a:r>
            <a:r>
              <a:rPr sz="1050" dirty="0"/>
              <a:t> </a:t>
            </a:r>
            <a:r>
              <a:rPr sz="1050" dirty="0" err="1"/>
              <a:t>في</a:t>
            </a:r>
            <a:r>
              <a:rPr sz="1050" dirty="0"/>
              <a:t> </a:t>
            </a:r>
            <a:r>
              <a:rPr sz="1050" dirty="0" err="1"/>
              <a:t>قطاع</a:t>
            </a:r>
            <a:r>
              <a:rPr sz="1050" dirty="0"/>
              <a:t> </a:t>
            </a:r>
            <a:r>
              <a:rPr sz="1050" dirty="0" err="1"/>
              <a:t>خدمات</a:t>
            </a:r>
            <a:r>
              <a:rPr sz="1050" dirty="0"/>
              <a:t> </a:t>
            </a:r>
            <a:r>
              <a:rPr sz="1050" dirty="0" err="1"/>
              <a:t>متنامي</a:t>
            </a:r>
            <a:r>
              <a:rPr sz="1050" dirty="0"/>
              <a:t>.</a:t>
            </a:r>
          </a:p>
        </p:txBody>
      </p:sp>
      <p:pic>
        <p:nvPicPr>
          <p:cNvPr id="8" name="Picture 7" descr="MrZ95Tny1cC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40" y="2366010"/>
            <a:ext cx="5760720" cy="2324324"/>
          </a:xfrm>
          <a:prstGeom prst="rect">
            <a:avLst/>
          </a:prstGeom>
        </p:spPr>
      </p:pic>
      <p:sp>
        <p:nvSpPr>
          <p:cNvPr id="11" name="Rectangle: Rounded Corners 24">
            <a:extLst>
              <a:ext uri="{FF2B5EF4-FFF2-40B4-BE49-F238E27FC236}">
                <a16:creationId xmlns:a16="http://schemas.microsoft.com/office/drawing/2014/main" id="{EF34B6E2-F6A6-50AD-4705-D62DD2FACBF3}"/>
              </a:ext>
            </a:extLst>
          </p:cNvPr>
          <p:cNvSpPr/>
          <p:nvPr/>
        </p:nvSpPr>
        <p:spPr>
          <a:xfrm>
            <a:off x="464950" y="729915"/>
            <a:ext cx="8144358" cy="4149089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sp>
        <p:nvSpPr>
          <p:cNvPr id="9" name="Shape 2">
            <a:extLst>
              <a:ext uri="{FF2B5EF4-FFF2-40B4-BE49-F238E27FC236}">
                <a16:creationId xmlns:a16="http://schemas.microsoft.com/office/drawing/2014/main" id="{6CE9298E-7C0B-82D2-EA51-7EE3FBC1C798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AD8E696E-E262-7B9E-D84D-E2CD173D2C76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71785765-DB4A-05A6-D725-BC5E88723EB6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575985" y="481705"/>
            <a:ext cx="3593306" cy="3234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Market Feasibility Study</a:t>
            </a:r>
            <a:endParaRPr lang="en-US" sz="1600" dirty="0"/>
          </a:p>
        </p:txBody>
      </p:sp>
      <p:sp>
        <p:nvSpPr>
          <p:cNvPr id="13" name="Text 8"/>
          <p:cNvSpPr/>
          <p:nvPr/>
        </p:nvSpPr>
        <p:spPr>
          <a:xfrm>
            <a:off x="1132858" y="2370318"/>
            <a:ext cx="2752357" cy="2484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t">
            <a:spAutoFit/>
          </a:bodyPr>
          <a:lstStyle/>
          <a:p>
            <a:pPr>
              <a:lnSpc>
                <a:spcPts val="1900"/>
              </a:lnSpc>
            </a:pPr>
            <a:r>
              <a:rPr lang="en-US" sz="2000" b="1" dirty="0">
                <a:solidFill>
                  <a:srgbClr val="2C3E50"/>
                </a:solidFill>
              </a:rPr>
              <a:t>Case Study:</a:t>
            </a:r>
            <a:r>
              <a:rPr lang="ar-SY" sz="2000" b="1" dirty="0">
                <a:solidFill>
                  <a:srgbClr val="2C3E50"/>
                </a:solidFill>
              </a:rPr>
              <a:t> </a:t>
            </a:r>
            <a:r>
              <a:rPr lang="en-US" sz="2000" b="1" dirty="0">
                <a:solidFill>
                  <a:srgbClr val="2C3E50"/>
                </a:solidFill>
              </a:rPr>
              <a:t>Beauty Salon </a:t>
            </a:r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012276"/>
            <a:ext cx="112514" cy="128588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755452" y="3989059"/>
            <a:ext cx="103693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7F8C8D"/>
                </a:solidFill>
              </a:rPr>
              <a:t>Dr. Thabet Hejazi</a:t>
            </a:r>
            <a:endParaRPr lang="en-US" sz="885" dirty="0"/>
          </a:p>
        </p:txBody>
      </p:sp>
      <p:sp>
        <p:nvSpPr>
          <p:cNvPr id="20" name="Text 13"/>
          <p:cNvSpPr/>
          <p:nvPr/>
        </p:nvSpPr>
        <p:spPr>
          <a:xfrm>
            <a:off x="1792384" y="799866"/>
            <a:ext cx="1067600" cy="32181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28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الدراسة السوقية</a:t>
            </a:r>
            <a:endParaRPr lang="en-US" sz="1600" dirty="0"/>
          </a:p>
        </p:txBody>
      </p:sp>
      <p:sp>
        <p:nvSpPr>
          <p:cNvPr id="21" name="Text 14"/>
          <p:cNvSpPr/>
          <p:nvPr/>
        </p:nvSpPr>
        <p:spPr>
          <a:xfrm>
            <a:off x="5311952" y="2376615"/>
            <a:ext cx="2782814" cy="26161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900"/>
              </a:lnSpc>
              <a:buNone/>
            </a:pPr>
            <a:r>
              <a:rPr lang="ar-SY" sz="2400" b="1" dirty="0">
                <a:solidFill>
                  <a:srgbClr val="2C3E50"/>
                </a:solidFill>
              </a:rPr>
              <a:t>حالة دراسة: صالون تجميل </a:t>
            </a:r>
            <a:endParaRPr lang="en-US" sz="24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9986" y="3985320"/>
            <a:ext cx="112514" cy="128588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7837115" y="3995532"/>
            <a:ext cx="551433" cy="14446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7F8C8D"/>
                </a:solidFill>
              </a:rPr>
              <a:t>د. ثابت حجازي</a:t>
            </a:r>
            <a:endParaRPr lang="en-US" sz="885" dirty="0"/>
          </a:p>
        </p:txBody>
      </p:sp>
      <p:sp>
        <p:nvSpPr>
          <p:cNvPr id="25" name="Text 17"/>
          <p:cNvSpPr/>
          <p:nvPr/>
        </p:nvSpPr>
        <p:spPr>
          <a:xfrm>
            <a:off x="285750" y="4702373"/>
            <a:ext cx="8572500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95A5A6"/>
                </a:solidFill>
              </a:rPr>
              <a:t>1</a:t>
            </a:r>
            <a:endParaRPr lang="en-US" sz="834" dirty="0"/>
          </a:p>
        </p:txBody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271E1657-A144-2678-645C-DD04BDFF5EFF}"/>
              </a:ext>
            </a:extLst>
          </p:cNvPr>
          <p:cNvSpPr/>
          <p:nvPr/>
        </p:nvSpPr>
        <p:spPr>
          <a:xfrm>
            <a:off x="204396" y="1127820"/>
            <a:ext cx="8760314" cy="3574553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D1342E28-3144-81B6-A14B-39A2B3BA1ED4}"/>
              </a:ext>
            </a:extLst>
          </p:cNvPr>
          <p:cNvSpPr/>
          <p:nvPr/>
        </p:nvSpPr>
        <p:spPr>
          <a:xfrm>
            <a:off x="605549" y="49946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DDD675BE-B70F-C44B-E2B4-DBB985179DBF}"/>
              </a:ext>
            </a:extLst>
          </p:cNvPr>
          <p:cNvSpPr/>
          <p:nvPr/>
        </p:nvSpPr>
        <p:spPr>
          <a:xfrm>
            <a:off x="875476" y="77271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F09238D6-0C12-F0B6-60B5-0D326A97C49D}"/>
              </a:ext>
            </a:extLst>
          </p:cNvPr>
          <p:cNvSpPr/>
          <p:nvPr/>
        </p:nvSpPr>
        <p:spPr>
          <a:xfrm>
            <a:off x="718735" y="66035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55682" y="272485"/>
            <a:ext cx="1983492" cy="2436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Market Size &amp; Statistics</a:t>
            </a:r>
            <a:endParaRPr lang="en-US" sz="1600" dirty="0"/>
          </a:p>
        </p:txBody>
      </p:sp>
      <p:sp>
        <p:nvSpPr>
          <p:cNvPr id="12" name="Text 8"/>
          <p:cNvSpPr/>
          <p:nvPr/>
        </p:nvSpPr>
        <p:spPr>
          <a:xfrm>
            <a:off x="1732726" y="514905"/>
            <a:ext cx="1662315" cy="24365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b="1" dirty="0">
                <a:solidFill>
                  <a:srgbClr val="00AEEF"/>
                </a:solidFill>
              </a:rPr>
              <a:t>حجم السوق والإحصائيات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521494" y="1578769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" y="1685925"/>
            <a:ext cx="142875" cy="1428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985838" y="1544836"/>
            <a:ext cx="230692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9.9% Growth</a:t>
            </a:r>
            <a:endParaRPr lang="en-US" sz="1193" dirty="0"/>
          </a:p>
        </p:txBody>
      </p:sp>
      <p:sp>
        <p:nvSpPr>
          <p:cNvPr id="16" name="Text 11"/>
          <p:cNvSpPr/>
          <p:nvPr/>
        </p:nvSpPr>
        <p:spPr>
          <a:xfrm>
            <a:off x="985838" y="1814513"/>
            <a:ext cx="230692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Annual growth rate in Saudi beauty market</a:t>
            </a:r>
            <a:endParaRPr lang="en-US" sz="834" dirty="0"/>
          </a:p>
        </p:txBody>
      </p:sp>
      <p:sp>
        <p:nvSpPr>
          <p:cNvPr id="17" name="Shape 12"/>
          <p:cNvSpPr/>
          <p:nvPr/>
        </p:nvSpPr>
        <p:spPr>
          <a:xfrm>
            <a:off x="521494" y="2253853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" y="2361009"/>
            <a:ext cx="142875" cy="1428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85838" y="2219920"/>
            <a:ext cx="1602153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6.5B SAR</a:t>
            </a:r>
            <a:endParaRPr lang="en-US" sz="1193" dirty="0"/>
          </a:p>
        </p:txBody>
      </p:sp>
      <p:sp>
        <p:nvSpPr>
          <p:cNvPr id="20" name="Text 14"/>
          <p:cNvSpPr/>
          <p:nvPr/>
        </p:nvSpPr>
        <p:spPr>
          <a:xfrm>
            <a:off x="985838" y="2489597"/>
            <a:ext cx="1602153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Projected market size by 2025</a:t>
            </a:r>
            <a:endParaRPr lang="en-US" sz="834" dirty="0"/>
          </a:p>
        </p:txBody>
      </p:sp>
      <p:sp>
        <p:nvSpPr>
          <p:cNvPr id="21" name="Text 15"/>
          <p:cNvSpPr/>
          <p:nvPr/>
        </p:nvSpPr>
        <p:spPr>
          <a:xfrm>
            <a:off x="521494" y="2895005"/>
            <a:ext cx="3761184" cy="3657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The market shows strong potential with consistent year-over-year growth, driven by increasing demand for specialized beauty services.</a:t>
            </a:r>
            <a:endParaRPr lang="en-US" sz="834" dirty="0"/>
          </a:p>
        </p:txBody>
      </p:sp>
      <p:sp>
        <p:nvSpPr>
          <p:cNvPr id="22" name="Shape 16"/>
          <p:cNvSpPr/>
          <p:nvPr/>
        </p:nvSpPr>
        <p:spPr>
          <a:xfrm>
            <a:off x="8265319" y="1578769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475" y="1685925"/>
            <a:ext cx="142875" cy="14287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7621553" y="1629795"/>
            <a:ext cx="516167" cy="1930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C3E50"/>
                </a:solidFill>
              </a:rPr>
              <a:t>نمو 9.9%</a:t>
            </a:r>
            <a:endParaRPr lang="en-US" sz="1193" dirty="0"/>
          </a:p>
        </p:txBody>
      </p:sp>
      <p:sp>
        <p:nvSpPr>
          <p:cNvPr id="25" name="Text 18"/>
          <p:cNvSpPr/>
          <p:nvPr/>
        </p:nvSpPr>
        <p:spPr>
          <a:xfrm>
            <a:off x="6665617" y="1965587"/>
            <a:ext cx="1519647" cy="13324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معدل النمو السنوي في سوق التجميل السعودي</a:t>
            </a:r>
            <a:endParaRPr lang="en-US" sz="834" dirty="0"/>
          </a:p>
        </p:txBody>
      </p:sp>
      <p:sp>
        <p:nvSpPr>
          <p:cNvPr id="26" name="Shape 19"/>
          <p:cNvSpPr/>
          <p:nvPr/>
        </p:nvSpPr>
        <p:spPr>
          <a:xfrm>
            <a:off x="8265319" y="2253853"/>
            <a:ext cx="357188" cy="357188"/>
          </a:xfrm>
          <a:prstGeom prst="ellipse">
            <a:avLst/>
          </a:prstGeom>
          <a:solidFill>
            <a:srgbClr val="00AEEF">
              <a:alpha val="10000"/>
            </a:srgbClr>
          </a:solidFill>
          <a:ln/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2475" y="2361009"/>
            <a:ext cx="142875" cy="142875"/>
          </a:xfrm>
          <a:prstGeom prst="rect">
            <a:avLst/>
          </a:prstGeom>
        </p:spPr>
      </p:pic>
      <p:sp>
        <p:nvSpPr>
          <p:cNvPr id="28" name="Text 20"/>
          <p:cNvSpPr/>
          <p:nvPr/>
        </p:nvSpPr>
        <p:spPr>
          <a:xfrm>
            <a:off x="7534992" y="2251082"/>
            <a:ext cx="775853" cy="1930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600"/>
              </a:lnSpc>
              <a:buNone/>
            </a:pPr>
            <a:r>
              <a:rPr lang="ar-AE" sz="1193" b="1" dirty="0">
                <a:solidFill>
                  <a:srgbClr val="2C3E50"/>
                </a:solidFill>
              </a:rPr>
              <a:t> </a:t>
            </a:r>
            <a:r>
              <a:rPr lang="en-US" sz="1193" b="1" dirty="0">
                <a:solidFill>
                  <a:srgbClr val="2C3E50"/>
                </a:solidFill>
              </a:rPr>
              <a:t>6.5 </a:t>
            </a:r>
            <a:r>
              <a:rPr lang="ar-AE" sz="1193" b="1" dirty="0">
                <a:solidFill>
                  <a:srgbClr val="2C3E50"/>
                </a:solidFill>
              </a:rPr>
              <a:t> </a:t>
            </a:r>
            <a:r>
              <a:rPr lang="en-US" sz="1193" b="1" dirty="0" err="1">
                <a:solidFill>
                  <a:srgbClr val="2C3E50"/>
                </a:solidFill>
              </a:rPr>
              <a:t>مليار</a:t>
            </a:r>
            <a:r>
              <a:rPr lang="en-US" sz="1193" b="1" dirty="0">
                <a:solidFill>
                  <a:srgbClr val="2C3E50"/>
                </a:solidFill>
              </a:rPr>
              <a:t> ريال</a:t>
            </a:r>
            <a:endParaRPr lang="en-US" sz="1193" dirty="0"/>
          </a:p>
        </p:txBody>
      </p:sp>
      <p:sp>
        <p:nvSpPr>
          <p:cNvPr id="29" name="Text 21"/>
          <p:cNvSpPr/>
          <p:nvPr/>
        </p:nvSpPr>
        <p:spPr>
          <a:xfrm>
            <a:off x="6908820" y="2542686"/>
            <a:ext cx="1255151" cy="13324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lnSpc>
                <a:spcPts val="1100"/>
              </a:lnSpc>
              <a:buNone/>
            </a:pPr>
            <a:r>
              <a:rPr lang="en-US" sz="834" dirty="0">
                <a:solidFill>
                  <a:srgbClr val="7F8C8D"/>
                </a:solidFill>
              </a:rPr>
              <a:t>حجم السوق المتوقع بحلول عام 2025</a:t>
            </a:r>
            <a:endParaRPr lang="en-US" sz="834" dirty="0"/>
          </a:p>
        </p:txBody>
      </p:sp>
      <p:sp>
        <p:nvSpPr>
          <p:cNvPr id="30" name="Text 22"/>
          <p:cNvSpPr/>
          <p:nvPr/>
        </p:nvSpPr>
        <p:spPr>
          <a:xfrm>
            <a:off x="4861322" y="2895005"/>
            <a:ext cx="3761184" cy="162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r" rtl="1">
              <a:lnSpc>
                <a:spcPts val="14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يظهر السوق إمكانات قوية مع نمو سنوي مستمر، مدفوعاً بزيادة الطلب على خدمات التجميل المتخصصة.</a:t>
            </a:r>
            <a:endParaRPr lang="en-US" sz="834" dirty="0"/>
          </a:p>
        </p:txBody>
      </p:sp>
      <p:sp>
        <p:nvSpPr>
          <p:cNvPr id="31" name="Shape 23"/>
          <p:cNvSpPr/>
          <p:nvPr/>
        </p:nvSpPr>
        <p:spPr>
          <a:xfrm>
            <a:off x="521494" y="3643313"/>
            <a:ext cx="8101013" cy="842963"/>
          </a:xfrm>
          <a:prstGeom prst="rect">
            <a:avLst/>
          </a:prstGeom>
          <a:solidFill>
            <a:srgbClr val="F9FAFB"/>
          </a:solidFill>
          <a:ln/>
        </p:spPr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" y="3729038"/>
            <a:ext cx="7929563" cy="671513"/>
          </a:xfrm>
          <a:prstGeom prst="rect">
            <a:avLst/>
          </a:prstGeom>
        </p:spPr>
      </p:pic>
      <p:sp>
        <p:nvSpPr>
          <p:cNvPr id="33" name="Text 24"/>
          <p:cNvSpPr/>
          <p:nvPr/>
        </p:nvSpPr>
        <p:spPr>
          <a:xfrm>
            <a:off x="285750" y="4793456"/>
            <a:ext cx="65" cy="1111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3115E10-F128-7AB5-8826-E1C785191C7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41324" y="23008"/>
            <a:ext cx="1569120" cy="732671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F4B4B3C1-DCF4-0098-5C4E-9F3391C1FBE7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C5B93661-C701-A7E3-942A-3171DD457CB3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7A0BE867-202F-8D21-62ED-AF7DA2595335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07" y="226014"/>
            <a:ext cx="9144000" cy="514350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450056" y="842963"/>
            <a:ext cx="8243888" cy="312539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9" name="Shape 6"/>
          <p:cNvSpPr/>
          <p:nvPr/>
        </p:nvSpPr>
        <p:spPr>
          <a:xfrm>
            <a:off x="450056" y="1148358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0" name="Text 7"/>
          <p:cNvSpPr/>
          <p:nvPr/>
        </p:nvSpPr>
        <p:spPr>
          <a:xfrm>
            <a:off x="1594164" y="338096"/>
            <a:ext cx="2473369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00AEEF"/>
                </a:solidFill>
              </a:rPr>
              <a:t>Detailed Competitor Analysis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1703533" y="584317"/>
            <a:ext cx="1687963" cy="24622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00AEEF"/>
                </a:solidFill>
              </a:rPr>
              <a:t>تحليل المنافسين التفصيلي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352639" y="1219795"/>
            <a:ext cx="8341305" cy="3348427"/>
          </a:xfrm>
          <a:prstGeom prst="rect">
            <a:avLst/>
          </a:prstGeom>
          <a:solidFill>
            <a:srgbClr val="000000">
              <a:alpha val="0"/>
            </a:srgbClr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8278546" y="1223367"/>
            <a:ext cx="411826" cy="308967"/>
          </a:xfrm>
          <a:prstGeom prst="rect">
            <a:avLst/>
          </a:prstGeom>
          <a:solidFill>
            <a:schemeClr val="accent5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278546" y="1224475"/>
            <a:ext cx="411826" cy="306751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FFFFFF"/>
                </a:solidFill>
              </a:rPr>
              <a:t>ت</a:t>
            </a:r>
            <a:endParaRPr lang="en-US" sz="1100" dirty="0"/>
          </a:p>
        </p:txBody>
      </p:sp>
      <p:sp>
        <p:nvSpPr>
          <p:cNvPr id="15" name="Shape 12"/>
          <p:cNvSpPr/>
          <p:nvPr/>
        </p:nvSpPr>
        <p:spPr>
          <a:xfrm>
            <a:off x="7454894" y="1223367"/>
            <a:ext cx="823652" cy="308967"/>
          </a:xfrm>
          <a:prstGeom prst="rect">
            <a:avLst/>
          </a:prstGeom>
          <a:solidFill>
            <a:schemeClr val="accent5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454894" y="1224475"/>
            <a:ext cx="823652" cy="306751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FFFFFF"/>
                </a:solidFill>
              </a:rPr>
              <a:t>المنافس</a:t>
            </a:r>
            <a:endParaRPr lang="en-US" sz="1100" dirty="0"/>
          </a:p>
        </p:txBody>
      </p:sp>
      <p:sp>
        <p:nvSpPr>
          <p:cNvPr id="17" name="Shape 14"/>
          <p:cNvSpPr/>
          <p:nvPr/>
        </p:nvSpPr>
        <p:spPr>
          <a:xfrm>
            <a:off x="5395708" y="1223367"/>
            <a:ext cx="2059186" cy="308967"/>
          </a:xfrm>
          <a:prstGeom prst="rect">
            <a:avLst/>
          </a:prstGeom>
          <a:solidFill>
            <a:schemeClr val="accent5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5395708" y="1224475"/>
            <a:ext cx="2059186" cy="306751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FFFFFF"/>
                </a:solidFill>
              </a:rPr>
              <a:t>الخدمة / المنتج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4572056" y="1223367"/>
            <a:ext cx="823652" cy="308967"/>
          </a:xfrm>
          <a:prstGeom prst="rect">
            <a:avLst/>
          </a:prstGeom>
          <a:solidFill>
            <a:schemeClr val="accent5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4572056" y="1224475"/>
            <a:ext cx="823652" cy="306751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سعر البيع</a:t>
            </a:r>
            <a:endParaRPr lang="en-US" sz="1100" dirty="0"/>
          </a:p>
        </p:txBody>
      </p:sp>
      <p:sp>
        <p:nvSpPr>
          <p:cNvPr id="21" name="Shape 18"/>
          <p:cNvSpPr/>
          <p:nvPr/>
        </p:nvSpPr>
        <p:spPr>
          <a:xfrm>
            <a:off x="453628" y="1223367"/>
            <a:ext cx="4118428" cy="308967"/>
          </a:xfrm>
          <a:prstGeom prst="rect">
            <a:avLst/>
          </a:prstGeom>
          <a:solidFill>
            <a:schemeClr val="accent5"/>
          </a:solidFill>
          <a:ln w="9144">
            <a:solidFill>
              <a:srgbClr val="3949AB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453628" y="1224475"/>
            <a:ext cx="4118428" cy="306751"/>
          </a:xfrm>
          <a:prstGeom prst="rect">
            <a:avLst/>
          </a:prstGeom>
          <a:noFill/>
          <a:ln/>
        </p:spPr>
        <p:txBody>
          <a:bodyPr wrap="square" lIns="68072" tIns="68072" rIns="68072" bIns="68072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FFFFFF"/>
                </a:solidFill>
              </a:rPr>
              <a:t>القيمة المضافة / الملاحظات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8278546" y="1605252"/>
            <a:ext cx="41182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C3E50"/>
                </a:solidFill>
              </a:rPr>
              <a:t>1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660807" y="1615982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l" rtl="1"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1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5395708" y="1605252"/>
            <a:ext cx="205918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بديكير ومناكير - مساج - مشروبات</a:t>
            </a:r>
            <a:endParaRPr lang="en-US" sz="1100" dirty="0"/>
          </a:p>
        </p:txBody>
      </p:sp>
      <p:sp>
        <p:nvSpPr>
          <p:cNvPr id="26" name="Text 23"/>
          <p:cNvSpPr/>
          <p:nvPr/>
        </p:nvSpPr>
        <p:spPr>
          <a:xfrm>
            <a:off x="4572056" y="1605252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300</a:t>
            </a:r>
            <a:endParaRPr lang="en-US" sz="1100" dirty="0"/>
          </a:p>
        </p:txBody>
      </p:sp>
      <p:sp>
        <p:nvSpPr>
          <p:cNvPr id="27" name="Text 24"/>
          <p:cNvSpPr/>
          <p:nvPr/>
        </p:nvSpPr>
        <p:spPr>
          <a:xfrm>
            <a:off x="2839262" y="1569839"/>
            <a:ext cx="1686359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الاعتماد على الموارد الطبيعية في السبا</a:t>
            </a:r>
            <a:endParaRPr lang="en-US" sz="1100" dirty="0"/>
          </a:p>
        </p:txBody>
      </p:sp>
      <p:sp>
        <p:nvSpPr>
          <p:cNvPr id="28" name="Text 25"/>
          <p:cNvSpPr/>
          <p:nvPr/>
        </p:nvSpPr>
        <p:spPr>
          <a:xfrm>
            <a:off x="352639" y="1575874"/>
            <a:ext cx="2483051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صنفرة 450 ريال - مساج 350 ريال - بكجات 1000 ريال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2218900" y="1796262"/>
            <a:ext cx="2345193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مساج مع </a:t>
            </a:r>
            <a:r>
              <a:rPr lang="en-US" sz="1100" dirty="0" err="1">
                <a:solidFill>
                  <a:srgbClr val="2C3E50"/>
                </a:solidFill>
              </a:rPr>
              <a:t>سكراب</a:t>
            </a:r>
            <a:r>
              <a:rPr lang="en-US" sz="1100" dirty="0">
                <a:solidFill>
                  <a:srgbClr val="2C3E50"/>
                </a:solidFill>
              </a:rPr>
              <a:t> 600 ريال - بديكير/مناكير 70 ريال</a:t>
            </a:r>
            <a:endParaRPr lang="en-US" sz="1100" dirty="0"/>
          </a:p>
        </p:txBody>
      </p:sp>
      <p:sp>
        <p:nvSpPr>
          <p:cNvPr id="30" name="Shape 27"/>
          <p:cNvSpPr/>
          <p:nvPr/>
        </p:nvSpPr>
        <p:spPr>
          <a:xfrm>
            <a:off x="453628" y="1957694"/>
            <a:ext cx="8236744" cy="545716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31" name="Text 28"/>
          <p:cNvSpPr/>
          <p:nvPr/>
        </p:nvSpPr>
        <p:spPr>
          <a:xfrm>
            <a:off x="8278546" y="2094361"/>
            <a:ext cx="41182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C3E50"/>
                </a:solidFill>
              </a:rPr>
              <a:t>2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7660807" y="2072665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l" rtl="1"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2</a:t>
            </a:r>
            <a:endParaRPr lang="en-US" sz="1100" dirty="0"/>
          </a:p>
        </p:txBody>
      </p:sp>
      <p:sp>
        <p:nvSpPr>
          <p:cNvPr id="33" name="Text 30"/>
          <p:cNvSpPr/>
          <p:nvPr/>
        </p:nvSpPr>
        <p:spPr>
          <a:xfrm>
            <a:off x="5395708" y="2009723"/>
            <a:ext cx="2059186" cy="441659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بديكير ومناكير - حمامات مغربية - حمام تركي</a:t>
            </a:r>
            <a:endParaRPr lang="en-US" sz="1100" dirty="0"/>
          </a:p>
        </p:txBody>
      </p:sp>
      <p:sp>
        <p:nvSpPr>
          <p:cNvPr id="34" name="Text 31"/>
          <p:cNvSpPr/>
          <p:nvPr/>
        </p:nvSpPr>
        <p:spPr>
          <a:xfrm>
            <a:off x="4572056" y="2094361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350</a:t>
            </a:r>
            <a:endParaRPr lang="en-US" sz="1100" dirty="0"/>
          </a:p>
        </p:txBody>
      </p:sp>
      <p:sp>
        <p:nvSpPr>
          <p:cNvPr id="35" name="Text 32"/>
          <p:cNvSpPr/>
          <p:nvPr/>
        </p:nvSpPr>
        <p:spPr>
          <a:xfrm>
            <a:off x="2775142" y="2002343"/>
            <a:ext cx="1750479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وجود أجهزة حديثة عالية الجودة حصرياً</a:t>
            </a:r>
            <a:endParaRPr lang="en-US" sz="1100" dirty="0"/>
          </a:p>
        </p:txBody>
      </p:sp>
      <p:sp>
        <p:nvSpPr>
          <p:cNvPr id="36" name="Text 33"/>
          <p:cNvSpPr/>
          <p:nvPr/>
        </p:nvSpPr>
        <p:spPr>
          <a:xfrm>
            <a:off x="732309" y="1976991"/>
            <a:ext cx="1817805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مساج (250-400) - بديكير علاجي 230</a:t>
            </a:r>
            <a:endParaRPr lang="en-US" sz="1100" dirty="0"/>
          </a:p>
        </p:txBody>
      </p:sp>
      <p:sp>
        <p:nvSpPr>
          <p:cNvPr id="37" name="Text 34"/>
          <p:cNvSpPr/>
          <p:nvPr/>
        </p:nvSpPr>
        <p:spPr>
          <a:xfrm>
            <a:off x="3108565" y="2164581"/>
            <a:ext cx="1378583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حمام مغربي بخار (200-500)</a:t>
            </a:r>
            <a:endParaRPr lang="en-US" sz="1100" dirty="0"/>
          </a:p>
        </p:txBody>
      </p:sp>
      <p:sp>
        <p:nvSpPr>
          <p:cNvPr id="38" name="Text 35"/>
          <p:cNvSpPr/>
          <p:nvPr/>
        </p:nvSpPr>
        <p:spPr>
          <a:xfrm>
            <a:off x="497661" y="2205023"/>
            <a:ext cx="2160848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/>
              <a:t>سلبية: عدم إلمام الكادر بالتشغيل الصحيح للأجهزة</a:t>
            </a:r>
          </a:p>
        </p:txBody>
      </p:sp>
      <p:sp>
        <p:nvSpPr>
          <p:cNvPr id="39" name="Text 36"/>
          <p:cNvSpPr/>
          <p:nvPr/>
        </p:nvSpPr>
        <p:spPr>
          <a:xfrm>
            <a:off x="8278546" y="2583471"/>
            <a:ext cx="41182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C3E50"/>
                </a:solidFill>
              </a:rPr>
              <a:t>3</a:t>
            </a:r>
            <a:endParaRPr lang="en-US" sz="1100" dirty="0"/>
          </a:p>
        </p:txBody>
      </p:sp>
      <p:sp>
        <p:nvSpPr>
          <p:cNvPr id="40" name="Text 37"/>
          <p:cNvSpPr/>
          <p:nvPr/>
        </p:nvSpPr>
        <p:spPr>
          <a:xfrm>
            <a:off x="7679922" y="2583471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l" rtl="1"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3</a:t>
            </a:r>
            <a:endParaRPr lang="en-US" sz="1100" dirty="0"/>
          </a:p>
        </p:txBody>
      </p:sp>
      <p:sp>
        <p:nvSpPr>
          <p:cNvPr id="41" name="Text 38"/>
          <p:cNvSpPr/>
          <p:nvPr/>
        </p:nvSpPr>
        <p:spPr>
          <a:xfrm>
            <a:off x="5395708" y="2583471"/>
            <a:ext cx="205918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سبا فقط</a:t>
            </a:r>
            <a:endParaRPr lang="en-US" sz="1100" dirty="0"/>
          </a:p>
        </p:txBody>
      </p:sp>
      <p:sp>
        <p:nvSpPr>
          <p:cNvPr id="42" name="Text 39"/>
          <p:cNvSpPr/>
          <p:nvPr/>
        </p:nvSpPr>
        <p:spPr>
          <a:xfrm>
            <a:off x="4572056" y="2583471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450</a:t>
            </a:r>
            <a:endParaRPr lang="en-US" sz="1100" dirty="0"/>
          </a:p>
        </p:txBody>
      </p:sp>
      <p:sp>
        <p:nvSpPr>
          <p:cNvPr id="43" name="Text 40"/>
          <p:cNvSpPr/>
          <p:nvPr/>
        </p:nvSpPr>
        <p:spPr>
          <a:xfrm>
            <a:off x="2550722" y="2548058"/>
            <a:ext cx="1974900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خدمات المساج بديكير ومناكير - حمام مغربي</a:t>
            </a:r>
            <a:endParaRPr lang="en-US" sz="1100" dirty="0"/>
          </a:p>
        </p:txBody>
      </p:sp>
      <p:sp>
        <p:nvSpPr>
          <p:cNvPr id="44" name="Text 41"/>
          <p:cNvSpPr/>
          <p:nvPr/>
        </p:nvSpPr>
        <p:spPr>
          <a:xfrm>
            <a:off x="946116" y="2553327"/>
            <a:ext cx="1542089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تميزهم في خدمات المنزل وسمعتهم</a:t>
            </a:r>
            <a:endParaRPr lang="en-US" sz="1100" dirty="0"/>
          </a:p>
        </p:txBody>
      </p:sp>
      <p:sp>
        <p:nvSpPr>
          <p:cNvPr id="45" name="Text 42"/>
          <p:cNvSpPr/>
          <p:nvPr/>
        </p:nvSpPr>
        <p:spPr>
          <a:xfrm>
            <a:off x="2488205" y="2774482"/>
            <a:ext cx="2037417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وجود فريق متخصص للدعاية والسوشيال ميديا</a:t>
            </a:r>
            <a:endParaRPr lang="en-US" sz="1100" dirty="0"/>
          </a:p>
        </p:txBody>
      </p:sp>
      <p:sp>
        <p:nvSpPr>
          <p:cNvPr id="46" name="Shape 43"/>
          <p:cNvSpPr/>
          <p:nvPr/>
        </p:nvSpPr>
        <p:spPr>
          <a:xfrm>
            <a:off x="453628" y="2935914"/>
            <a:ext cx="8236744" cy="319292"/>
          </a:xfrm>
          <a:prstGeom prst="rect">
            <a:avLst/>
          </a:prstGeom>
          <a:solidFill>
            <a:srgbClr val="F5F5F5"/>
          </a:solidFill>
          <a:ln/>
        </p:spPr>
      </p:sp>
      <p:sp>
        <p:nvSpPr>
          <p:cNvPr id="47" name="Text 44"/>
          <p:cNvSpPr/>
          <p:nvPr/>
        </p:nvSpPr>
        <p:spPr>
          <a:xfrm>
            <a:off x="8278546" y="2959369"/>
            <a:ext cx="41182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C3E50"/>
                </a:solidFill>
              </a:rPr>
              <a:t>4</a:t>
            </a:r>
            <a:endParaRPr lang="en-US" sz="1100" dirty="0"/>
          </a:p>
        </p:txBody>
      </p:sp>
      <p:sp>
        <p:nvSpPr>
          <p:cNvPr id="48" name="Text 45"/>
          <p:cNvSpPr/>
          <p:nvPr/>
        </p:nvSpPr>
        <p:spPr>
          <a:xfrm>
            <a:off x="7679922" y="2938241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l" rtl="1"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4</a:t>
            </a:r>
            <a:endParaRPr lang="en-US" sz="1100" dirty="0"/>
          </a:p>
        </p:txBody>
      </p:sp>
      <p:sp>
        <p:nvSpPr>
          <p:cNvPr id="49" name="Text 46"/>
          <p:cNvSpPr/>
          <p:nvPr/>
        </p:nvSpPr>
        <p:spPr>
          <a:xfrm>
            <a:off x="5395708" y="2959369"/>
            <a:ext cx="205918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صالون وسبا</a:t>
            </a:r>
            <a:endParaRPr lang="en-US" sz="1100" dirty="0"/>
          </a:p>
        </p:txBody>
      </p:sp>
      <p:sp>
        <p:nvSpPr>
          <p:cNvPr id="50" name="Text 47"/>
          <p:cNvSpPr/>
          <p:nvPr/>
        </p:nvSpPr>
        <p:spPr>
          <a:xfrm>
            <a:off x="4572056" y="2959369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100</a:t>
            </a:r>
            <a:endParaRPr lang="en-US" sz="1100" dirty="0"/>
          </a:p>
        </p:txBody>
      </p:sp>
      <p:sp>
        <p:nvSpPr>
          <p:cNvPr id="51" name="Text 48"/>
          <p:cNvSpPr/>
          <p:nvPr/>
        </p:nvSpPr>
        <p:spPr>
          <a:xfrm>
            <a:off x="2884146" y="2980562"/>
            <a:ext cx="1641475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السلبيات: بعد المكان ورخص الأسعار</a:t>
            </a:r>
            <a:endParaRPr lang="en-US" sz="1100" dirty="0"/>
          </a:p>
        </p:txBody>
      </p:sp>
      <p:sp>
        <p:nvSpPr>
          <p:cNvPr id="52" name="Text 49"/>
          <p:cNvSpPr/>
          <p:nvPr/>
        </p:nvSpPr>
        <p:spPr>
          <a:xfrm>
            <a:off x="782305" y="2959369"/>
            <a:ext cx="1989327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الفئة المستهدفة: فئة معينة مثل طالبات الجامعة</a:t>
            </a:r>
            <a:endParaRPr lang="en-US" sz="1100" dirty="0"/>
          </a:p>
        </p:txBody>
      </p:sp>
      <p:sp>
        <p:nvSpPr>
          <p:cNvPr id="53" name="Text 50"/>
          <p:cNvSpPr/>
          <p:nvPr/>
        </p:nvSpPr>
        <p:spPr>
          <a:xfrm>
            <a:off x="8278546" y="3335267"/>
            <a:ext cx="41182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C3E50"/>
                </a:solidFill>
              </a:rPr>
              <a:t>5</a:t>
            </a:r>
            <a:endParaRPr lang="en-US" sz="1100" dirty="0"/>
          </a:p>
        </p:txBody>
      </p:sp>
      <p:sp>
        <p:nvSpPr>
          <p:cNvPr id="54" name="Text 51"/>
          <p:cNvSpPr/>
          <p:nvPr/>
        </p:nvSpPr>
        <p:spPr>
          <a:xfrm>
            <a:off x="7689079" y="3319499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l" rtl="1">
              <a:buNone/>
            </a:pPr>
            <a:r>
              <a:rPr lang="en-US" sz="1100" b="1" dirty="0">
                <a:solidFill>
                  <a:srgbClr val="2C3E50"/>
                </a:solidFill>
              </a:rPr>
              <a:t>منافس 5</a:t>
            </a:r>
            <a:endParaRPr lang="en-US" sz="1100" dirty="0"/>
          </a:p>
        </p:txBody>
      </p:sp>
      <p:sp>
        <p:nvSpPr>
          <p:cNvPr id="55" name="Text 52"/>
          <p:cNvSpPr/>
          <p:nvPr/>
        </p:nvSpPr>
        <p:spPr>
          <a:xfrm>
            <a:off x="5395708" y="3335267"/>
            <a:ext cx="2059186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صالون</a:t>
            </a:r>
            <a:endParaRPr lang="en-US" sz="1100" dirty="0"/>
          </a:p>
        </p:txBody>
      </p:sp>
      <p:sp>
        <p:nvSpPr>
          <p:cNvPr id="56" name="Text 53"/>
          <p:cNvSpPr/>
          <p:nvPr/>
        </p:nvSpPr>
        <p:spPr>
          <a:xfrm>
            <a:off x="4572056" y="3335267"/>
            <a:ext cx="823652" cy="272382"/>
          </a:xfrm>
          <a:prstGeom prst="rect">
            <a:avLst/>
          </a:prstGeom>
          <a:noFill/>
          <a:ln/>
        </p:spPr>
        <p:txBody>
          <a:bodyPr wrap="square" lIns="51054" tIns="51054" rIns="51054" bIns="51054" rtlCol="0" anchor="ctr">
            <a:spAutoFit/>
          </a:bodyPr>
          <a:lstStyle/>
          <a:p>
            <a:pPr marL="0" indent="0" algn="r">
              <a:buNone/>
            </a:pPr>
            <a:r>
              <a:rPr lang="en-US" sz="1100" b="1" dirty="0"/>
              <a:t>250</a:t>
            </a:r>
            <a:endParaRPr lang="en-US" sz="1100" dirty="0"/>
          </a:p>
        </p:txBody>
      </p:sp>
      <p:sp>
        <p:nvSpPr>
          <p:cNvPr id="57" name="Text 54"/>
          <p:cNvSpPr/>
          <p:nvPr/>
        </p:nvSpPr>
        <p:spPr>
          <a:xfrm>
            <a:off x="3147038" y="3267421"/>
            <a:ext cx="1340110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الخدمات عادية والديكور ممتاز</a:t>
            </a:r>
            <a:endParaRPr lang="en-US" sz="1100" dirty="0"/>
          </a:p>
        </p:txBody>
      </p:sp>
      <p:sp>
        <p:nvSpPr>
          <p:cNvPr id="58" name="Text 55"/>
          <p:cNvSpPr/>
          <p:nvPr/>
        </p:nvSpPr>
        <p:spPr>
          <a:xfrm>
            <a:off x="924863" y="3259555"/>
            <a:ext cx="2104743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 rtl="1">
              <a:buNone/>
            </a:pPr>
            <a:r>
              <a:rPr lang="en-US" sz="1100" dirty="0">
                <a:solidFill>
                  <a:srgbClr val="2C3E50"/>
                </a:solidFill>
              </a:rPr>
              <a:t>السلبيات: الاعتماد على العمالة في تقديم الخدمات</a:t>
            </a:r>
            <a:endParaRPr lang="en-US" sz="1100" dirty="0"/>
          </a:p>
        </p:txBody>
      </p:sp>
      <p:sp>
        <p:nvSpPr>
          <p:cNvPr id="59" name="Text 56"/>
          <p:cNvSpPr/>
          <p:nvPr/>
        </p:nvSpPr>
        <p:spPr>
          <a:xfrm>
            <a:off x="3506913" y="3544335"/>
            <a:ext cx="912108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buNone/>
            </a:pPr>
            <a:r>
              <a:rPr lang="en-US" sz="1100" dirty="0">
                <a:solidFill>
                  <a:srgbClr val="2C3E50"/>
                </a:solidFill>
              </a:rPr>
              <a:t>لا يوجد حجز مواعيد</a:t>
            </a:r>
            <a:endParaRPr lang="en-US" sz="1100" dirty="0"/>
          </a:p>
        </p:txBody>
      </p:sp>
      <p:sp>
        <p:nvSpPr>
          <p:cNvPr id="60" name="Text 57"/>
          <p:cNvSpPr/>
          <p:nvPr/>
        </p:nvSpPr>
        <p:spPr>
          <a:xfrm>
            <a:off x="8858185" y="4864894"/>
            <a:ext cx="65" cy="1692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buNone/>
            </a:pPr>
            <a:endParaRPr lang="en-US" sz="1100" dirty="0"/>
          </a:p>
        </p:txBody>
      </p:sp>
      <p:pic>
        <p:nvPicPr>
          <p:cNvPr id="61" name="Graphic 21">
            <a:extLst>
              <a:ext uri="{FF2B5EF4-FFF2-40B4-BE49-F238E27FC236}">
                <a16:creationId xmlns:a16="http://schemas.microsoft.com/office/drawing/2014/main" id="{A6D16E70-7E9D-BB93-9484-065216564C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90030" y="80153"/>
            <a:ext cx="1728856" cy="650481"/>
          </a:xfrm>
          <a:prstGeom prst="rect">
            <a:avLst/>
          </a:prstGeom>
        </p:spPr>
      </p:pic>
      <p:sp>
        <p:nvSpPr>
          <p:cNvPr id="3" name="Shape 2">
            <a:extLst>
              <a:ext uri="{FF2B5EF4-FFF2-40B4-BE49-F238E27FC236}">
                <a16:creationId xmlns:a16="http://schemas.microsoft.com/office/drawing/2014/main" id="{86CBC57E-900E-E9AF-C6F4-F52E37B4D4C6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4" name="Text 4">
            <a:extLst>
              <a:ext uri="{FF2B5EF4-FFF2-40B4-BE49-F238E27FC236}">
                <a16:creationId xmlns:a16="http://schemas.microsoft.com/office/drawing/2014/main" id="{0BCB222D-CE61-80D6-CF96-665DF36DD606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0BCB5973-8DF2-CD18-E7B9-368292F39D3F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599279" y="296177"/>
            <a:ext cx="1854675" cy="23012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400" b="1" dirty="0">
                <a:solidFill>
                  <a:srgbClr val="00AEEF"/>
                </a:solidFill>
              </a:rPr>
              <a:t>SWOT Analysis Overview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1607452" y="533432"/>
            <a:ext cx="1731756" cy="2287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400" b="1" dirty="0">
                <a:solidFill>
                  <a:srgbClr val="00AEEF"/>
                </a:solidFill>
              </a:rPr>
              <a:t>نظرة عامة على تحليل SWOT</a:t>
            </a:r>
            <a:endParaRPr lang="en-US" sz="1400" dirty="0"/>
          </a:p>
        </p:txBody>
      </p:sp>
      <p:sp>
        <p:nvSpPr>
          <p:cNvPr id="13" name="Shape 9"/>
          <p:cNvSpPr/>
          <p:nvPr/>
        </p:nvSpPr>
        <p:spPr>
          <a:xfrm>
            <a:off x="521494" y="1487686"/>
            <a:ext cx="4007644" cy="1527870"/>
          </a:xfrm>
          <a:prstGeom prst="rect">
            <a:avLst/>
          </a:prstGeom>
          <a:solidFill>
            <a:srgbClr val="E8F5E9"/>
          </a:solidFill>
          <a:ln w="18288">
            <a:solidFill>
              <a:srgbClr val="4CAF50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521494" y="1487686"/>
            <a:ext cx="3979069" cy="1495723"/>
          </a:xfrm>
          <a:prstGeom prst="rect">
            <a:avLst/>
          </a:prstGeom>
          <a:solidFill>
            <a:srgbClr val="4CAF50">
              <a:alpha val="10000"/>
            </a:srgbClr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722" y="1743521"/>
            <a:ext cx="357188" cy="28575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647695" y="2100709"/>
            <a:ext cx="175521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2E7D32"/>
                </a:solidFill>
              </a:rPr>
              <a:t>Strengths / نقاط القوة</a:t>
            </a:r>
            <a:endParaRPr lang="en-US" sz="1193" dirty="0"/>
          </a:p>
        </p:txBody>
      </p:sp>
      <p:sp>
        <p:nvSpPr>
          <p:cNvPr id="17" name="Text 12"/>
          <p:cNvSpPr/>
          <p:nvPr/>
        </p:nvSpPr>
        <p:spPr>
          <a:xfrm>
            <a:off x="990833" y="2406104"/>
            <a:ext cx="3068938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Internal factors that give the project an advantage over others.</a:t>
            </a:r>
            <a:endParaRPr lang="en-US" sz="834" dirty="0"/>
          </a:p>
        </p:txBody>
      </p:sp>
      <p:sp>
        <p:nvSpPr>
          <p:cNvPr id="18" name="Shape 13"/>
          <p:cNvSpPr/>
          <p:nvPr/>
        </p:nvSpPr>
        <p:spPr>
          <a:xfrm>
            <a:off x="4614863" y="1487686"/>
            <a:ext cx="4007644" cy="1513582"/>
          </a:xfrm>
          <a:prstGeom prst="rect">
            <a:avLst/>
          </a:prstGeom>
          <a:solidFill>
            <a:srgbClr val="FFEBEE"/>
          </a:solidFill>
          <a:ln w="18288">
            <a:solidFill>
              <a:srgbClr val="F44336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4614863" y="1487686"/>
            <a:ext cx="3979069" cy="1495723"/>
          </a:xfrm>
          <a:prstGeom prst="rect">
            <a:avLst/>
          </a:prstGeom>
          <a:solidFill>
            <a:srgbClr val="F44336">
              <a:alpha val="10000"/>
            </a:srgbClr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5809" y="1821210"/>
            <a:ext cx="285750" cy="285750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5567325" y="2178397"/>
            <a:ext cx="210271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C62828"/>
                </a:solidFill>
              </a:rPr>
              <a:t>Weaknesses / نقاط الضعف</a:t>
            </a:r>
            <a:endParaRPr lang="en-US" sz="1193" dirty="0"/>
          </a:p>
        </p:txBody>
      </p:sp>
      <p:sp>
        <p:nvSpPr>
          <p:cNvPr id="22" name="Text 16"/>
          <p:cNvSpPr/>
          <p:nvPr/>
        </p:nvSpPr>
        <p:spPr>
          <a:xfrm>
            <a:off x="5114479" y="2483793"/>
            <a:ext cx="3008384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Internal factors that place the project at a disadvantage.</a:t>
            </a:r>
            <a:endParaRPr lang="en-US" sz="834" dirty="0"/>
          </a:p>
        </p:txBody>
      </p:sp>
      <p:sp>
        <p:nvSpPr>
          <p:cNvPr id="23" name="Shape 17"/>
          <p:cNvSpPr/>
          <p:nvPr/>
        </p:nvSpPr>
        <p:spPr>
          <a:xfrm>
            <a:off x="521494" y="3086993"/>
            <a:ext cx="4007644" cy="1542157"/>
          </a:xfrm>
          <a:prstGeom prst="rect">
            <a:avLst/>
          </a:prstGeom>
          <a:solidFill>
            <a:srgbClr val="E3F2FD"/>
          </a:solidFill>
          <a:ln w="18288">
            <a:solidFill>
              <a:srgbClr val="2196F3"/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521494" y="3101280"/>
            <a:ext cx="3979069" cy="1495723"/>
          </a:xfrm>
          <a:prstGeom prst="rect">
            <a:avLst/>
          </a:prstGeom>
          <a:solidFill>
            <a:srgbClr val="2196F3">
              <a:alpha val="10000"/>
            </a:srgbClr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8159" y="3364260"/>
            <a:ext cx="214313" cy="285750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1599279" y="3721447"/>
            <a:ext cx="185204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1565C0"/>
                </a:solidFill>
              </a:rPr>
              <a:t>Opportunities / الفرص</a:t>
            </a:r>
            <a:endParaRPr lang="en-US" sz="1193" dirty="0"/>
          </a:p>
        </p:txBody>
      </p:sp>
      <p:sp>
        <p:nvSpPr>
          <p:cNvPr id="27" name="Text 20"/>
          <p:cNvSpPr/>
          <p:nvPr/>
        </p:nvSpPr>
        <p:spPr>
          <a:xfrm>
            <a:off x="990833" y="4026843"/>
            <a:ext cx="3068938" cy="3107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External factors that the project can exploit to its advantage.</a:t>
            </a:r>
            <a:endParaRPr lang="en-US" sz="834" dirty="0"/>
          </a:p>
        </p:txBody>
      </p:sp>
      <p:sp>
        <p:nvSpPr>
          <p:cNvPr id="28" name="Shape 21"/>
          <p:cNvSpPr/>
          <p:nvPr/>
        </p:nvSpPr>
        <p:spPr>
          <a:xfrm>
            <a:off x="4614863" y="3101280"/>
            <a:ext cx="4007644" cy="1527870"/>
          </a:xfrm>
          <a:prstGeom prst="rect">
            <a:avLst/>
          </a:prstGeom>
          <a:solidFill>
            <a:srgbClr val="FFF3E0"/>
          </a:solidFill>
          <a:ln w="18288">
            <a:solidFill>
              <a:srgbClr val="FF9800"/>
            </a:solidFill>
            <a:prstDash val="solid"/>
          </a:ln>
        </p:spPr>
      </p:sp>
      <p:sp>
        <p:nvSpPr>
          <p:cNvPr id="29" name="Shape 22"/>
          <p:cNvSpPr/>
          <p:nvPr/>
        </p:nvSpPr>
        <p:spPr>
          <a:xfrm>
            <a:off x="4614863" y="3101280"/>
            <a:ext cx="3979069" cy="1495723"/>
          </a:xfrm>
          <a:prstGeom prst="rect">
            <a:avLst/>
          </a:prstGeom>
          <a:solidFill>
            <a:srgbClr val="FF9800">
              <a:alpha val="10000"/>
            </a:srgbClr>
          </a:solidFill>
          <a:ln/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809" y="3441948"/>
            <a:ext cx="285750" cy="285750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5880199" y="3799136"/>
            <a:ext cx="1476942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EF6C00"/>
                </a:solidFill>
              </a:rPr>
              <a:t>Threats / التهديدات</a:t>
            </a:r>
            <a:endParaRPr lang="en-US" sz="1193" dirty="0"/>
          </a:p>
        </p:txBody>
      </p:sp>
      <p:sp>
        <p:nvSpPr>
          <p:cNvPr id="32" name="Text 24"/>
          <p:cNvSpPr/>
          <p:nvPr/>
        </p:nvSpPr>
        <p:spPr>
          <a:xfrm>
            <a:off x="5119920" y="4104531"/>
            <a:ext cx="2997529" cy="15537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External factors that could cause trouble for the project.</a:t>
            </a:r>
            <a:endParaRPr lang="en-US" sz="834" dirty="0"/>
          </a:p>
        </p:txBody>
      </p:sp>
      <p:sp>
        <p:nvSpPr>
          <p:cNvPr id="33" name="Text 25"/>
          <p:cNvSpPr/>
          <p:nvPr/>
        </p:nvSpPr>
        <p:spPr>
          <a:xfrm>
            <a:off x="285750" y="4793456"/>
            <a:ext cx="8572500" cy="135731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727" dirty="0">
                <a:solidFill>
                  <a:srgbClr val="95A5A6"/>
                </a:solidFill>
              </a:rPr>
              <a:t>5</a:t>
            </a: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35BEA96-AF5A-2318-4792-D0B762B9246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57141" y="-15640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4856F8D7-7F10-8502-4705-17C18613C2A4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950FBBEC-3B35-FF39-5101-9A367C6BC827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C35A2808-76D5-373C-7CD2-2934A2238ADF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450056" y="807244"/>
            <a:ext cx="8243888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450056" y="1187648"/>
            <a:ext cx="8243888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29496" y="110011"/>
            <a:ext cx="173484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Strengths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677783" y="343794"/>
            <a:ext cx="1682800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نقاط القوة للمشروع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450056" y="140196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14" name="Shape 10"/>
          <p:cNvSpPr/>
          <p:nvPr/>
        </p:nvSpPr>
        <p:spPr>
          <a:xfrm>
            <a:off x="450056" y="140196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15" name="Shape 11"/>
          <p:cNvSpPr/>
          <p:nvPr/>
        </p:nvSpPr>
        <p:spPr>
          <a:xfrm>
            <a:off x="521494" y="147339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1526977"/>
            <a:ext cx="92869" cy="92869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07244" y="1485900"/>
            <a:ext cx="142386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Existing customer base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450056" y="181629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19" name="Shape 14"/>
          <p:cNvSpPr/>
          <p:nvPr/>
        </p:nvSpPr>
        <p:spPr>
          <a:xfrm>
            <a:off x="450056" y="181629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20" name="Shape 15"/>
          <p:cNvSpPr/>
          <p:nvPr/>
        </p:nvSpPr>
        <p:spPr>
          <a:xfrm>
            <a:off x="521494" y="188773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1941314"/>
            <a:ext cx="92869" cy="92869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07244" y="1900238"/>
            <a:ext cx="121619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Owner's experience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450056" y="223063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24" name="Shape 18"/>
          <p:cNvSpPr/>
          <p:nvPr/>
        </p:nvSpPr>
        <p:spPr>
          <a:xfrm>
            <a:off x="450056" y="223063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25" name="Shape 19"/>
          <p:cNvSpPr/>
          <p:nvPr/>
        </p:nvSpPr>
        <p:spPr>
          <a:xfrm>
            <a:off x="521494" y="230207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2355652"/>
            <a:ext cx="92869" cy="92869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807244" y="2314575"/>
            <a:ext cx="144072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Unique product/service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450056" y="2644973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29" name="Shape 22"/>
          <p:cNvSpPr/>
          <p:nvPr/>
        </p:nvSpPr>
        <p:spPr>
          <a:xfrm>
            <a:off x="450056" y="2644973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30" name="Shape 23"/>
          <p:cNvSpPr/>
          <p:nvPr/>
        </p:nvSpPr>
        <p:spPr>
          <a:xfrm>
            <a:off x="521494" y="2716411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2769989"/>
            <a:ext cx="92869" cy="92869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807244" y="2728913"/>
            <a:ext cx="143081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Multiple sales channels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450056" y="305931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34" name="Shape 26"/>
          <p:cNvSpPr/>
          <p:nvPr/>
        </p:nvSpPr>
        <p:spPr>
          <a:xfrm>
            <a:off x="450056" y="305931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35" name="Shape 27"/>
          <p:cNvSpPr/>
          <p:nvPr/>
        </p:nvSpPr>
        <p:spPr>
          <a:xfrm>
            <a:off x="521494" y="313074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3184327"/>
            <a:ext cx="92869" cy="92869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807244" y="3143250"/>
            <a:ext cx="129374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Innovation capability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450056" y="347364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39" name="Shape 30"/>
          <p:cNvSpPr/>
          <p:nvPr/>
        </p:nvSpPr>
        <p:spPr>
          <a:xfrm>
            <a:off x="450056" y="347364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40" name="Shape 31"/>
          <p:cNvSpPr/>
          <p:nvPr/>
        </p:nvSpPr>
        <p:spPr>
          <a:xfrm>
            <a:off x="521494" y="354508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3598664"/>
            <a:ext cx="92869" cy="92869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807244" y="3557588"/>
            <a:ext cx="128227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Clear strategic vision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50056" y="388798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44" name="Shape 34"/>
          <p:cNvSpPr/>
          <p:nvPr/>
        </p:nvSpPr>
        <p:spPr>
          <a:xfrm>
            <a:off x="450056" y="388798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45" name="Shape 35"/>
          <p:cNvSpPr/>
          <p:nvPr/>
        </p:nvSpPr>
        <p:spPr>
          <a:xfrm>
            <a:off x="521494" y="395942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072" y="4013002"/>
            <a:ext cx="92869" cy="92869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807244" y="3971925"/>
            <a:ext cx="96582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High-quality HR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754166" y="140196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49" name="Shape 38"/>
          <p:cNvSpPr/>
          <p:nvPr/>
        </p:nvSpPr>
        <p:spPr>
          <a:xfrm>
            <a:off x="8658225" y="140196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50" name="Shape 39"/>
          <p:cNvSpPr/>
          <p:nvPr/>
        </p:nvSpPr>
        <p:spPr>
          <a:xfrm>
            <a:off x="8422481" y="147339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1526977"/>
            <a:ext cx="92869" cy="92869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7330464" y="1485900"/>
            <a:ext cx="100629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وجود عملاء سابقين</a:t>
            </a:r>
            <a:endParaRPr lang="en-US" sz="885" dirty="0"/>
          </a:p>
        </p:txBody>
      </p:sp>
      <p:sp>
        <p:nvSpPr>
          <p:cNvPr id="53" name="Shape 41"/>
          <p:cNvSpPr/>
          <p:nvPr/>
        </p:nvSpPr>
        <p:spPr>
          <a:xfrm>
            <a:off x="4754166" y="181629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54" name="Shape 42"/>
          <p:cNvSpPr/>
          <p:nvPr/>
        </p:nvSpPr>
        <p:spPr>
          <a:xfrm>
            <a:off x="8658225" y="181629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55" name="Shape 43"/>
          <p:cNvSpPr/>
          <p:nvPr/>
        </p:nvSpPr>
        <p:spPr>
          <a:xfrm>
            <a:off x="8422481" y="188773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1941314"/>
            <a:ext cx="92869" cy="92869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7278672" y="1900238"/>
            <a:ext cx="105808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خبرة مالك المشروع</a:t>
            </a:r>
            <a:endParaRPr lang="en-US" sz="885" dirty="0"/>
          </a:p>
        </p:txBody>
      </p:sp>
      <p:sp>
        <p:nvSpPr>
          <p:cNvPr id="58" name="Shape 45"/>
          <p:cNvSpPr/>
          <p:nvPr/>
        </p:nvSpPr>
        <p:spPr>
          <a:xfrm>
            <a:off x="4754166" y="223063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59" name="Shape 46"/>
          <p:cNvSpPr/>
          <p:nvPr/>
        </p:nvSpPr>
        <p:spPr>
          <a:xfrm>
            <a:off x="8658225" y="223063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60" name="Shape 47"/>
          <p:cNvSpPr/>
          <p:nvPr/>
        </p:nvSpPr>
        <p:spPr>
          <a:xfrm>
            <a:off x="8422481" y="230207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2355652"/>
            <a:ext cx="92869" cy="92869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897486" y="2314575"/>
            <a:ext cx="143927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منتج أو خدمة فريدة ومميزة</a:t>
            </a:r>
            <a:endParaRPr lang="en-US" sz="885" dirty="0"/>
          </a:p>
        </p:txBody>
      </p:sp>
      <p:sp>
        <p:nvSpPr>
          <p:cNvPr id="63" name="Shape 49"/>
          <p:cNvSpPr/>
          <p:nvPr/>
        </p:nvSpPr>
        <p:spPr>
          <a:xfrm>
            <a:off x="4754166" y="2644973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64" name="Shape 50"/>
          <p:cNvSpPr/>
          <p:nvPr/>
        </p:nvSpPr>
        <p:spPr>
          <a:xfrm>
            <a:off x="8658225" y="2644973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65" name="Shape 51"/>
          <p:cNvSpPr/>
          <p:nvPr/>
        </p:nvSpPr>
        <p:spPr>
          <a:xfrm>
            <a:off x="8422481" y="2716411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66" name="Image 1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2769989"/>
            <a:ext cx="92869" cy="92869"/>
          </a:xfrm>
          <a:prstGeom prst="rect">
            <a:avLst/>
          </a:prstGeom>
        </p:spPr>
      </p:pic>
      <p:sp>
        <p:nvSpPr>
          <p:cNvPr id="67" name="Text 52"/>
          <p:cNvSpPr/>
          <p:nvPr/>
        </p:nvSpPr>
        <p:spPr>
          <a:xfrm>
            <a:off x="7548349" y="2728913"/>
            <a:ext cx="78840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تعدد منافذ البيع</a:t>
            </a:r>
            <a:endParaRPr lang="en-US" sz="885" dirty="0"/>
          </a:p>
        </p:txBody>
      </p:sp>
      <p:sp>
        <p:nvSpPr>
          <p:cNvPr id="68" name="Shape 53"/>
          <p:cNvSpPr/>
          <p:nvPr/>
        </p:nvSpPr>
        <p:spPr>
          <a:xfrm>
            <a:off x="4754166" y="3059311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69" name="Shape 54"/>
          <p:cNvSpPr/>
          <p:nvPr/>
        </p:nvSpPr>
        <p:spPr>
          <a:xfrm>
            <a:off x="8658225" y="3059311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70" name="Shape 55"/>
          <p:cNvSpPr/>
          <p:nvPr/>
        </p:nvSpPr>
        <p:spPr>
          <a:xfrm>
            <a:off x="8422481" y="3130748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71" name="Image 1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3184327"/>
            <a:ext cx="92869" cy="92869"/>
          </a:xfrm>
          <a:prstGeom prst="rect">
            <a:avLst/>
          </a:prstGeom>
        </p:spPr>
      </p:pic>
      <p:sp>
        <p:nvSpPr>
          <p:cNvPr id="72" name="Text 56"/>
          <p:cNvSpPr/>
          <p:nvPr/>
        </p:nvSpPr>
        <p:spPr>
          <a:xfrm>
            <a:off x="6859479" y="3143250"/>
            <a:ext cx="147727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القدرة على الابتكار والتطوير</a:t>
            </a:r>
            <a:endParaRPr lang="en-US" sz="885" dirty="0"/>
          </a:p>
        </p:txBody>
      </p:sp>
      <p:sp>
        <p:nvSpPr>
          <p:cNvPr id="73" name="Shape 57"/>
          <p:cNvSpPr/>
          <p:nvPr/>
        </p:nvSpPr>
        <p:spPr>
          <a:xfrm>
            <a:off x="4754166" y="3473648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74" name="Shape 58"/>
          <p:cNvSpPr/>
          <p:nvPr/>
        </p:nvSpPr>
        <p:spPr>
          <a:xfrm>
            <a:off x="8658225" y="3473648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75" name="Shape 59"/>
          <p:cNvSpPr/>
          <p:nvPr/>
        </p:nvSpPr>
        <p:spPr>
          <a:xfrm>
            <a:off x="8422481" y="3545086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76" name="Image 1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3598664"/>
            <a:ext cx="92869" cy="92869"/>
          </a:xfrm>
          <a:prstGeom prst="rect">
            <a:avLst/>
          </a:prstGeom>
        </p:spPr>
      </p:pic>
      <p:sp>
        <p:nvSpPr>
          <p:cNvPr id="77" name="Text 60"/>
          <p:cNvSpPr/>
          <p:nvPr/>
        </p:nvSpPr>
        <p:spPr>
          <a:xfrm>
            <a:off x="7125081" y="3557588"/>
            <a:ext cx="121167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رؤية استراتيجية واضحة</a:t>
            </a:r>
            <a:endParaRPr lang="en-US" sz="885" dirty="0"/>
          </a:p>
        </p:txBody>
      </p:sp>
      <p:sp>
        <p:nvSpPr>
          <p:cNvPr id="78" name="Shape 61"/>
          <p:cNvSpPr/>
          <p:nvPr/>
        </p:nvSpPr>
        <p:spPr>
          <a:xfrm>
            <a:off x="4754166" y="3887986"/>
            <a:ext cx="3939778" cy="342900"/>
          </a:xfrm>
          <a:prstGeom prst="rect">
            <a:avLst/>
          </a:prstGeom>
          <a:solidFill>
            <a:srgbClr val="E8F5E9"/>
          </a:solidFill>
          <a:ln/>
        </p:spPr>
      </p:sp>
      <p:sp>
        <p:nvSpPr>
          <p:cNvPr id="79" name="Shape 62"/>
          <p:cNvSpPr/>
          <p:nvPr/>
        </p:nvSpPr>
        <p:spPr>
          <a:xfrm>
            <a:off x="8658225" y="3887986"/>
            <a:ext cx="35719" cy="342900"/>
          </a:xfrm>
          <a:prstGeom prst="rect">
            <a:avLst/>
          </a:prstGeom>
          <a:solidFill>
            <a:srgbClr val="4CAF50"/>
          </a:solidFill>
          <a:ln/>
        </p:spPr>
      </p:sp>
      <p:sp>
        <p:nvSpPr>
          <p:cNvPr id="80" name="Shape 63"/>
          <p:cNvSpPr/>
          <p:nvPr/>
        </p:nvSpPr>
        <p:spPr>
          <a:xfrm>
            <a:off x="8422481" y="3959423"/>
            <a:ext cx="200025" cy="200025"/>
          </a:xfrm>
          <a:prstGeom prst="ellipse">
            <a:avLst/>
          </a:prstGeom>
          <a:solidFill>
            <a:srgbClr val="4CAF50"/>
          </a:solidFill>
          <a:ln/>
        </p:spPr>
      </p:sp>
      <p:pic>
        <p:nvPicPr>
          <p:cNvPr id="81" name="Image 1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6059" y="4013002"/>
            <a:ext cx="92869" cy="92869"/>
          </a:xfrm>
          <a:prstGeom prst="rect">
            <a:avLst/>
          </a:prstGeom>
        </p:spPr>
      </p:pic>
      <p:sp>
        <p:nvSpPr>
          <p:cNvPr id="82" name="Text 64"/>
          <p:cNvSpPr/>
          <p:nvPr/>
        </p:nvSpPr>
        <p:spPr>
          <a:xfrm>
            <a:off x="6916629" y="3971925"/>
            <a:ext cx="142012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E7D32"/>
                </a:solidFill>
              </a:rPr>
              <a:t>جودة عالية للموارد البشرية</a:t>
            </a:r>
            <a:endParaRPr lang="en-US" sz="885" dirty="0"/>
          </a:p>
        </p:txBody>
      </p:sp>
      <p:sp>
        <p:nvSpPr>
          <p:cNvPr id="83" name="Text 65"/>
          <p:cNvSpPr/>
          <p:nvPr/>
        </p:nvSpPr>
        <p:spPr>
          <a:xfrm>
            <a:off x="285750" y="4864894"/>
            <a:ext cx="65" cy="11118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86B3835-61BB-EC51-7400-5E87B42E67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07631" y="19625"/>
            <a:ext cx="1728856" cy="587595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D2DBD108-0271-88C4-C984-6A84D5907443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CFA39B33-00EB-459F-A218-99CF4925831C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2AE0A959-167B-212A-9355-F235305FD67F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537784" y="289608"/>
            <a:ext cx="197566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Weaknesses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649210" y="518965"/>
            <a:ext cx="1848892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نقاط الضعف للمشروع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15" name="Shape 11"/>
          <p:cNvSpPr/>
          <p:nvPr/>
        </p:nvSpPr>
        <p:spPr>
          <a:xfrm>
            <a:off x="578644" y="16734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338" y="1752005"/>
            <a:ext cx="30361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71550" y="1718965"/>
            <a:ext cx="1057861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Lack of funding</a:t>
            </a:r>
            <a:endParaRPr lang="en-US" sz="987" dirty="0"/>
          </a:p>
        </p:txBody>
      </p:sp>
      <p:sp>
        <p:nvSpPr>
          <p:cNvPr id="18" name="Shape 13"/>
          <p:cNvSpPr/>
          <p:nvPr/>
        </p:nvSpPr>
        <p:spPr>
          <a:xfrm>
            <a:off x="521494" y="210204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10204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20" name="Shape 15"/>
          <p:cNvSpPr/>
          <p:nvPr/>
        </p:nvSpPr>
        <p:spPr>
          <a:xfrm>
            <a:off x="578644" y="215919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5" y="2237780"/>
            <a:ext cx="128588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71550" y="2204740"/>
            <a:ext cx="168737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Insufficient initial capital</a:t>
            </a:r>
            <a:endParaRPr lang="en-US" sz="987" dirty="0"/>
          </a:p>
        </p:txBody>
      </p:sp>
      <p:sp>
        <p:nvSpPr>
          <p:cNvPr id="23" name="Shape 17"/>
          <p:cNvSpPr/>
          <p:nvPr/>
        </p:nvSpPr>
        <p:spPr>
          <a:xfrm>
            <a:off x="521494" y="258782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58782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25" name="Shape 19"/>
          <p:cNvSpPr/>
          <p:nvPr/>
        </p:nvSpPr>
        <p:spPr>
          <a:xfrm>
            <a:off x="578644" y="264497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98" y="2723555"/>
            <a:ext cx="96441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971550" y="2690515"/>
            <a:ext cx="1615492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High raw material costs</a:t>
            </a:r>
            <a:endParaRPr lang="en-US" sz="987" dirty="0"/>
          </a:p>
        </p:txBody>
      </p:sp>
      <p:sp>
        <p:nvSpPr>
          <p:cNvPr id="28" name="Shape 21"/>
          <p:cNvSpPr/>
          <p:nvPr/>
        </p:nvSpPr>
        <p:spPr>
          <a:xfrm>
            <a:off x="521494" y="307359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07359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30" name="Shape 23"/>
          <p:cNvSpPr/>
          <p:nvPr/>
        </p:nvSpPr>
        <p:spPr>
          <a:xfrm>
            <a:off x="578644" y="313074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152" y="3209330"/>
            <a:ext cx="160734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971550" y="3176290"/>
            <a:ext cx="155334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Weak team experience</a:t>
            </a:r>
            <a:endParaRPr lang="en-US" sz="987" dirty="0"/>
          </a:p>
        </p:txBody>
      </p:sp>
      <p:sp>
        <p:nvSpPr>
          <p:cNvPr id="33" name="Shape 25"/>
          <p:cNvSpPr/>
          <p:nvPr/>
        </p:nvSpPr>
        <p:spPr>
          <a:xfrm>
            <a:off x="521494" y="35593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34" name="Shape 26"/>
          <p:cNvSpPr/>
          <p:nvPr/>
        </p:nvSpPr>
        <p:spPr>
          <a:xfrm>
            <a:off x="521494" y="35593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35" name="Shape 27"/>
          <p:cNvSpPr/>
          <p:nvPr/>
        </p:nvSpPr>
        <p:spPr>
          <a:xfrm>
            <a:off x="578644" y="36165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152" y="3695105"/>
            <a:ext cx="160734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971550" y="3662065"/>
            <a:ext cx="172521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Multiple partners conflict</a:t>
            </a:r>
            <a:endParaRPr lang="en-US" sz="987" dirty="0"/>
          </a:p>
        </p:txBody>
      </p:sp>
      <p:sp>
        <p:nvSpPr>
          <p:cNvPr id="38" name="Shape 29"/>
          <p:cNvSpPr/>
          <p:nvPr/>
        </p:nvSpPr>
        <p:spPr>
          <a:xfrm>
            <a:off x="4861322" y="16162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16162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40" name="Shape 31"/>
          <p:cNvSpPr/>
          <p:nvPr/>
        </p:nvSpPr>
        <p:spPr>
          <a:xfrm>
            <a:off x="8279606" y="16734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7301" y="1752005"/>
            <a:ext cx="30361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641176" y="1718965"/>
            <a:ext cx="1531274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عدم وجود تمويل للمشروع</a:t>
            </a:r>
            <a:endParaRPr lang="en-US" sz="987" dirty="0"/>
          </a:p>
        </p:txBody>
      </p:sp>
      <p:sp>
        <p:nvSpPr>
          <p:cNvPr id="43" name="Shape 33"/>
          <p:cNvSpPr/>
          <p:nvPr/>
        </p:nvSpPr>
        <p:spPr>
          <a:xfrm>
            <a:off x="4861322" y="210204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10204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45" name="Shape 35"/>
          <p:cNvSpPr/>
          <p:nvPr/>
        </p:nvSpPr>
        <p:spPr>
          <a:xfrm>
            <a:off x="8279606" y="215919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188" y="2237780"/>
            <a:ext cx="128588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673686" y="2204740"/>
            <a:ext cx="1498764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عدم وجود رأس مال كافي</a:t>
            </a:r>
            <a:endParaRPr lang="en-US" sz="987" dirty="0"/>
          </a:p>
        </p:txBody>
      </p:sp>
      <p:sp>
        <p:nvSpPr>
          <p:cNvPr id="48" name="Shape 37"/>
          <p:cNvSpPr/>
          <p:nvPr/>
        </p:nvSpPr>
        <p:spPr>
          <a:xfrm>
            <a:off x="4861322" y="258782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258782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50" name="Shape 39"/>
          <p:cNvSpPr/>
          <p:nvPr/>
        </p:nvSpPr>
        <p:spPr>
          <a:xfrm>
            <a:off x="8279606" y="264497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4261" y="2723555"/>
            <a:ext cx="96441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669751" y="2690515"/>
            <a:ext cx="150269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ارتفاع تكاليف المواد الخام</a:t>
            </a:r>
            <a:endParaRPr lang="en-US" sz="987" dirty="0"/>
          </a:p>
        </p:txBody>
      </p:sp>
      <p:sp>
        <p:nvSpPr>
          <p:cNvPr id="53" name="Shape 41"/>
          <p:cNvSpPr/>
          <p:nvPr/>
        </p:nvSpPr>
        <p:spPr>
          <a:xfrm>
            <a:off x="4861322" y="3073598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54" name="Shape 42"/>
          <p:cNvSpPr/>
          <p:nvPr/>
        </p:nvSpPr>
        <p:spPr>
          <a:xfrm>
            <a:off x="8586788" y="3073598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55" name="Shape 43"/>
          <p:cNvSpPr/>
          <p:nvPr/>
        </p:nvSpPr>
        <p:spPr>
          <a:xfrm>
            <a:off x="8279606" y="3130748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2114" y="3209330"/>
            <a:ext cx="160734" cy="128588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6434370" y="3176290"/>
            <a:ext cx="1738080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ضعف الخبرة لدى فريق العمل</a:t>
            </a:r>
            <a:endParaRPr lang="en-US" sz="987" dirty="0"/>
          </a:p>
        </p:txBody>
      </p:sp>
      <p:sp>
        <p:nvSpPr>
          <p:cNvPr id="58" name="Shape 45"/>
          <p:cNvSpPr/>
          <p:nvPr/>
        </p:nvSpPr>
        <p:spPr>
          <a:xfrm>
            <a:off x="4861322" y="3559373"/>
            <a:ext cx="3761184" cy="400050"/>
          </a:xfrm>
          <a:prstGeom prst="rect">
            <a:avLst/>
          </a:prstGeom>
          <a:solidFill>
            <a:srgbClr val="FFEBEE"/>
          </a:solidFill>
          <a:ln/>
        </p:spPr>
      </p:sp>
      <p:sp>
        <p:nvSpPr>
          <p:cNvPr id="59" name="Shape 46"/>
          <p:cNvSpPr/>
          <p:nvPr/>
        </p:nvSpPr>
        <p:spPr>
          <a:xfrm>
            <a:off x="8586788" y="3559373"/>
            <a:ext cx="35719" cy="400050"/>
          </a:xfrm>
          <a:prstGeom prst="rect">
            <a:avLst/>
          </a:prstGeom>
          <a:solidFill>
            <a:srgbClr val="F44336"/>
          </a:solidFill>
          <a:ln/>
        </p:spPr>
      </p:sp>
      <p:sp>
        <p:nvSpPr>
          <p:cNvPr id="60" name="Shape 47"/>
          <p:cNvSpPr/>
          <p:nvPr/>
        </p:nvSpPr>
        <p:spPr>
          <a:xfrm>
            <a:off x="8279606" y="3616523"/>
            <a:ext cx="285750" cy="285750"/>
          </a:xfrm>
          <a:prstGeom prst="ellipse">
            <a:avLst/>
          </a:prstGeom>
          <a:solidFill>
            <a:srgbClr val="F44336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2114" y="3695105"/>
            <a:ext cx="160734" cy="128588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031111" y="3662065"/>
            <a:ext cx="214133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C62828"/>
                </a:solidFill>
              </a:rPr>
              <a:t>استخدام عدة شركاء في نفس الوقت</a:t>
            </a:r>
            <a:endParaRPr lang="en-US" sz="98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F14632E-7F76-4CD9-AD71-DAF68D55A2C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908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87DDF1C3-9590-AAFB-21F7-C4736AB08E62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3F6D1609-5B3E-0BA2-87CF-CA889961A760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E5155055-FF1F-8F1B-93E7-4AC26F03F7D4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575985" y="278607"/>
            <a:ext cx="237649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Available Opportunities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732726" y="539459"/>
            <a:ext cx="1205731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الفرص المتاحة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15" name="Shape 11"/>
          <p:cNvSpPr/>
          <p:nvPr/>
        </p:nvSpPr>
        <p:spPr>
          <a:xfrm>
            <a:off x="628650" y="1723430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41" y="1802011"/>
            <a:ext cx="80367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021556" y="1778794"/>
            <a:ext cx="280771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Government support for women employment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521494" y="2259211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259211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20" name="Shape 15"/>
          <p:cNvSpPr/>
          <p:nvPr/>
        </p:nvSpPr>
        <p:spPr>
          <a:xfrm>
            <a:off x="628650" y="2366367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1" y="2444948"/>
            <a:ext cx="128588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021556" y="2421731"/>
            <a:ext cx="192780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Increasing demand for services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521494" y="2902148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902148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25" name="Shape 19"/>
          <p:cNvSpPr/>
          <p:nvPr/>
        </p:nvSpPr>
        <p:spPr>
          <a:xfrm>
            <a:off x="628650" y="3009305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305" y="3087886"/>
            <a:ext cx="96441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021556" y="3064669"/>
            <a:ext cx="145280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Sector growth potential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521494" y="3545086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545086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30" name="Shape 23"/>
          <p:cNvSpPr/>
          <p:nvPr/>
        </p:nvSpPr>
        <p:spPr>
          <a:xfrm>
            <a:off x="628650" y="3652242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68" y="3730823"/>
            <a:ext cx="112514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1021556" y="3707606"/>
            <a:ext cx="172887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Service expansion capability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4861322" y="1616273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34" name="Shape 26"/>
          <p:cNvSpPr/>
          <p:nvPr/>
        </p:nvSpPr>
        <p:spPr>
          <a:xfrm>
            <a:off x="8586788" y="1616273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35" name="Shape 27"/>
          <p:cNvSpPr/>
          <p:nvPr/>
        </p:nvSpPr>
        <p:spPr>
          <a:xfrm>
            <a:off x="8229600" y="1723430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2291" y="1802011"/>
            <a:ext cx="80367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5999662" y="1778794"/>
            <a:ext cx="212278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دعم الحكومة لدخول المرأة لسوق العمل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4861322" y="2259211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2259211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40" name="Shape 31"/>
          <p:cNvSpPr/>
          <p:nvPr/>
        </p:nvSpPr>
        <p:spPr>
          <a:xfrm>
            <a:off x="8229600" y="2366367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8181" y="2444948"/>
            <a:ext cx="128588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295625" y="2421731"/>
            <a:ext cx="182681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زيادة الطلب على خدمات المشروع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861322" y="2902148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902148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45" name="Shape 35"/>
          <p:cNvSpPr/>
          <p:nvPr/>
        </p:nvSpPr>
        <p:spPr>
          <a:xfrm>
            <a:off x="8229600" y="3009305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4255" y="3087886"/>
            <a:ext cx="96441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223043" y="3064669"/>
            <a:ext cx="189940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زيادة حجم النمو على الصنف/الخدمة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861322" y="3545086"/>
            <a:ext cx="3761184" cy="500063"/>
          </a:xfrm>
          <a:prstGeom prst="rect">
            <a:avLst/>
          </a:prstGeom>
          <a:solidFill>
            <a:srgbClr val="E3F2FD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3545086"/>
            <a:ext cx="35719" cy="500063"/>
          </a:xfrm>
          <a:prstGeom prst="rect">
            <a:avLst/>
          </a:prstGeom>
          <a:solidFill>
            <a:srgbClr val="2196F3"/>
          </a:solidFill>
          <a:ln/>
        </p:spPr>
      </p:sp>
      <p:sp>
        <p:nvSpPr>
          <p:cNvPr id="50" name="Shape 39"/>
          <p:cNvSpPr/>
          <p:nvPr/>
        </p:nvSpPr>
        <p:spPr>
          <a:xfrm>
            <a:off x="8229600" y="3652242"/>
            <a:ext cx="285750" cy="285750"/>
          </a:xfrm>
          <a:prstGeom prst="ellipse">
            <a:avLst/>
          </a:prstGeom>
          <a:solidFill>
            <a:srgbClr val="2196F3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6218" y="3730823"/>
            <a:ext cx="112514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301485" y="3707606"/>
            <a:ext cx="182095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1565C0"/>
                </a:solidFill>
              </a:rPr>
              <a:t>القدرة على توسيع الخدمة أو المنتج</a:t>
            </a:r>
            <a:endParaRPr lang="en-US" sz="885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301A0933-3FB8-7FC8-578F-1CC128DCD32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65172" y="16516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57967326-89A3-2185-70B4-15C4CAFDA3ED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851E9CE3-7E92-1BEA-5627-4CD0BA50D3FD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6E824389-6AAE-23B6-5E45-F0595474C6BE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378619" y="950119"/>
            <a:ext cx="838676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378619" y="1330523"/>
            <a:ext cx="838676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89729" y="271798"/>
            <a:ext cx="1516400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Project Threats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732726" y="476846"/>
            <a:ext cx="154148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التهديدات المحتملة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378619" y="15448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14" name="Shape 10"/>
          <p:cNvSpPr/>
          <p:nvPr/>
        </p:nvSpPr>
        <p:spPr>
          <a:xfrm>
            <a:off x="378619" y="15448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15" name="Shape 11"/>
          <p:cNvSpPr/>
          <p:nvPr/>
        </p:nvSpPr>
        <p:spPr>
          <a:xfrm>
            <a:off x="450056" y="16162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74" y="1694855"/>
            <a:ext cx="112514" cy="12858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42963" y="1671638"/>
            <a:ext cx="95064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High prices risk</a:t>
            </a:r>
            <a:endParaRPr lang="en-US" sz="885" dirty="0"/>
          </a:p>
        </p:txBody>
      </p:sp>
      <p:sp>
        <p:nvSpPr>
          <p:cNvPr id="18" name="Shape 13"/>
          <p:cNvSpPr/>
          <p:nvPr/>
        </p:nvSpPr>
        <p:spPr>
          <a:xfrm>
            <a:off x="378619" y="20591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19" name="Shape 14"/>
          <p:cNvSpPr/>
          <p:nvPr/>
        </p:nvSpPr>
        <p:spPr>
          <a:xfrm>
            <a:off x="378619" y="20591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20" name="Shape 15"/>
          <p:cNvSpPr/>
          <p:nvPr/>
        </p:nvSpPr>
        <p:spPr>
          <a:xfrm>
            <a:off x="450056" y="21306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64" y="2209205"/>
            <a:ext cx="160734" cy="128588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842963" y="2185988"/>
            <a:ext cx="154988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Entry of new competitors</a:t>
            </a:r>
            <a:endParaRPr lang="en-US" sz="885" dirty="0"/>
          </a:p>
        </p:txBody>
      </p:sp>
      <p:sp>
        <p:nvSpPr>
          <p:cNvPr id="23" name="Shape 17"/>
          <p:cNvSpPr/>
          <p:nvPr/>
        </p:nvSpPr>
        <p:spPr>
          <a:xfrm>
            <a:off x="378619" y="25735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24" name="Shape 18"/>
          <p:cNvSpPr/>
          <p:nvPr/>
        </p:nvSpPr>
        <p:spPr>
          <a:xfrm>
            <a:off x="378619" y="25735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25" name="Shape 19"/>
          <p:cNvSpPr/>
          <p:nvPr/>
        </p:nvSpPr>
        <p:spPr>
          <a:xfrm>
            <a:off x="450056" y="26449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" y="2723555"/>
            <a:ext cx="128588" cy="128588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842963" y="2700338"/>
            <a:ext cx="1222251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Regulatory changes</a:t>
            </a:r>
            <a:endParaRPr lang="en-US" sz="885" dirty="0"/>
          </a:p>
        </p:txBody>
      </p:sp>
      <p:sp>
        <p:nvSpPr>
          <p:cNvPr id="28" name="Shape 21"/>
          <p:cNvSpPr/>
          <p:nvPr/>
        </p:nvSpPr>
        <p:spPr>
          <a:xfrm>
            <a:off x="378619" y="30878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29" name="Shape 22"/>
          <p:cNvSpPr/>
          <p:nvPr/>
        </p:nvSpPr>
        <p:spPr>
          <a:xfrm>
            <a:off x="378619" y="30878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30" name="Shape 23"/>
          <p:cNvSpPr/>
          <p:nvPr/>
        </p:nvSpPr>
        <p:spPr>
          <a:xfrm>
            <a:off x="450056" y="31593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601" y="3237905"/>
            <a:ext cx="144661" cy="128588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842963" y="3214688"/>
            <a:ext cx="1185835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Rising service costs</a:t>
            </a:r>
            <a:endParaRPr lang="en-US" sz="885" dirty="0"/>
          </a:p>
        </p:txBody>
      </p:sp>
      <p:sp>
        <p:nvSpPr>
          <p:cNvPr id="33" name="Shape 25"/>
          <p:cNvSpPr/>
          <p:nvPr/>
        </p:nvSpPr>
        <p:spPr>
          <a:xfrm>
            <a:off x="378619" y="36022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34" name="Shape 26"/>
          <p:cNvSpPr/>
          <p:nvPr/>
        </p:nvSpPr>
        <p:spPr>
          <a:xfrm>
            <a:off x="378619" y="36022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35" name="Shape 27"/>
          <p:cNvSpPr/>
          <p:nvPr/>
        </p:nvSpPr>
        <p:spPr>
          <a:xfrm>
            <a:off x="450056" y="36736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638" y="3752255"/>
            <a:ext cx="128588" cy="128588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842963" y="3729038"/>
            <a:ext cx="117311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Global competition</a:t>
            </a:r>
            <a:endParaRPr lang="en-US" sz="885" dirty="0"/>
          </a:p>
        </p:txBody>
      </p:sp>
      <p:sp>
        <p:nvSpPr>
          <p:cNvPr id="38" name="Shape 29"/>
          <p:cNvSpPr/>
          <p:nvPr/>
        </p:nvSpPr>
        <p:spPr>
          <a:xfrm>
            <a:off x="378619" y="41165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39" name="Shape 30"/>
          <p:cNvSpPr/>
          <p:nvPr/>
        </p:nvSpPr>
        <p:spPr>
          <a:xfrm>
            <a:off x="378619" y="41165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40" name="Shape 31"/>
          <p:cNvSpPr/>
          <p:nvPr/>
        </p:nvSpPr>
        <p:spPr>
          <a:xfrm>
            <a:off x="450056" y="41880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564" y="4266605"/>
            <a:ext cx="160734" cy="128588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842963" y="4243388"/>
            <a:ext cx="9457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New legislation</a:t>
            </a:r>
            <a:endParaRPr lang="en-US" sz="885" dirty="0"/>
          </a:p>
        </p:txBody>
      </p:sp>
      <p:sp>
        <p:nvSpPr>
          <p:cNvPr id="43" name="Shape 33"/>
          <p:cNvSpPr/>
          <p:nvPr/>
        </p:nvSpPr>
        <p:spPr>
          <a:xfrm>
            <a:off x="4861322" y="15448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44" name="Shape 34"/>
          <p:cNvSpPr/>
          <p:nvPr/>
        </p:nvSpPr>
        <p:spPr>
          <a:xfrm>
            <a:off x="8729663" y="15448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45" name="Shape 35"/>
          <p:cNvSpPr/>
          <p:nvPr/>
        </p:nvSpPr>
        <p:spPr>
          <a:xfrm>
            <a:off x="8408194" y="16162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4812" y="1694855"/>
            <a:ext cx="112514" cy="128588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7175088" y="1671638"/>
            <a:ext cx="112595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مخاطر ارتفاع الأسعار</a:t>
            </a:r>
            <a:endParaRPr lang="en-US" sz="885" dirty="0"/>
          </a:p>
        </p:txBody>
      </p:sp>
      <p:sp>
        <p:nvSpPr>
          <p:cNvPr id="48" name="Shape 37"/>
          <p:cNvSpPr/>
          <p:nvPr/>
        </p:nvSpPr>
        <p:spPr>
          <a:xfrm>
            <a:off x="4861322" y="20591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49" name="Shape 38"/>
          <p:cNvSpPr/>
          <p:nvPr/>
        </p:nvSpPr>
        <p:spPr>
          <a:xfrm>
            <a:off x="8729663" y="20591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50" name="Shape 39"/>
          <p:cNvSpPr/>
          <p:nvPr/>
        </p:nvSpPr>
        <p:spPr>
          <a:xfrm>
            <a:off x="8408194" y="21306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0702" y="2209205"/>
            <a:ext cx="160734" cy="128588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7271528" y="2185988"/>
            <a:ext cx="102950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دخول منافسين جدد</a:t>
            </a:r>
            <a:endParaRPr lang="en-US" sz="885" dirty="0"/>
          </a:p>
        </p:txBody>
      </p:sp>
      <p:sp>
        <p:nvSpPr>
          <p:cNvPr id="53" name="Shape 41"/>
          <p:cNvSpPr/>
          <p:nvPr/>
        </p:nvSpPr>
        <p:spPr>
          <a:xfrm>
            <a:off x="4861322" y="25735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54" name="Shape 42"/>
          <p:cNvSpPr/>
          <p:nvPr/>
        </p:nvSpPr>
        <p:spPr>
          <a:xfrm>
            <a:off x="8729663" y="25735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55" name="Shape 43"/>
          <p:cNvSpPr/>
          <p:nvPr/>
        </p:nvSpPr>
        <p:spPr>
          <a:xfrm>
            <a:off x="8408194" y="26449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6775" y="2723555"/>
            <a:ext cx="128588" cy="128588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7114366" y="2700338"/>
            <a:ext cx="118667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تغيير الأنظمة والقوانين</a:t>
            </a:r>
            <a:endParaRPr lang="en-US" sz="885" dirty="0"/>
          </a:p>
        </p:txBody>
      </p:sp>
      <p:sp>
        <p:nvSpPr>
          <p:cNvPr id="58" name="Shape 45"/>
          <p:cNvSpPr/>
          <p:nvPr/>
        </p:nvSpPr>
        <p:spPr>
          <a:xfrm>
            <a:off x="4861322" y="30878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59" name="Shape 46"/>
          <p:cNvSpPr/>
          <p:nvPr/>
        </p:nvSpPr>
        <p:spPr>
          <a:xfrm>
            <a:off x="8729663" y="30878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60" name="Shape 47"/>
          <p:cNvSpPr/>
          <p:nvPr/>
        </p:nvSpPr>
        <p:spPr>
          <a:xfrm>
            <a:off x="8408194" y="31593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8738" y="3237905"/>
            <a:ext cx="144661" cy="128588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7157228" y="3214688"/>
            <a:ext cx="1143809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ارتفاع أسعار الخدمات</a:t>
            </a:r>
            <a:endParaRPr lang="en-US" sz="885" dirty="0"/>
          </a:p>
        </p:txBody>
      </p:sp>
      <p:sp>
        <p:nvSpPr>
          <p:cNvPr id="63" name="Shape 49"/>
          <p:cNvSpPr/>
          <p:nvPr/>
        </p:nvSpPr>
        <p:spPr>
          <a:xfrm>
            <a:off x="4861322" y="360223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64" name="Shape 50"/>
          <p:cNvSpPr/>
          <p:nvPr/>
        </p:nvSpPr>
        <p:spPr>
          <a:xfrm>
            <a:off x="8729663" y="360223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65" name="Shape 51"/>
          <p:cNvSpPr/>
          <p:nvPr/>
        </p:nvSpPr>
        <p:spPr>
          <a:xfrm>
            <a:off x="8408194" y="367367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66" name="Image 1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6775" y="3752255"/>
            <a:ext cx="128588" cy="128588"/>
          </a:xfrm>
          <a:prstGeom prst="rect">
            <a:avLst/>
          </a:prstGeom>
        </p:spPr>
      </p:pic>
      <p:sp>
        <p:nvSpPr>
          <p:cNvPr id="67" name="Text 52"/>
          <p:cNvSpPr/>
          <p:nvPr/>
        </p:nvSpPr>
        <p:spPr>
          <a:xfrm>
            <a:off x="7535345" y="3729038"/>
            <a:ext cx="765693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منافسة عالمية</a:t>
            </a:r>
            <a:endParaRPr lang="en-US" sz="885" dirty="0"/>
          </a:p>
        </p:txBody>
      </p:sp>
      <p:sp>
        <p:nvSpPr>
          <p:cNvPr id="68" name="Shape 53"/>
          <p:cNvSpPr/>
          <p:nvPr/>
        </p:nvSpPr>
        <p:spPr>
          <a:xfrm>
            <a:off x="4861322" y="4116586"/>
            <a:ext cx="3904059" cy="428625"/>
          </a:xfrm>
          <a:prstGeom prst="rect">
            <a:avLst/>
          </a:prstGeom>
          <a:solidFill>
            <a:srgbClr val="FFF3E0"/>
          </a:solidFill>
          <a:ln/>
        </p:spPr>
      </p:sp>
      <p:sp>
        <p:nvSpPr>
          <p:cNvPr id="69" name="Shape 54"/>
          <p:cNvSpPr/>
          <p:nvPr/>
        </p:nvSpPr>
        <p:spPr>
          <a:xfrm>
            <a:off x="8729663" y="4116586"/>
            <a:ext cx="35719" cy="428625"/>
          </a:xfrm>
          <a:prstGeom prst="rect">
            <a:avLst/>
          </a:prstGeom>
          <a:solidFill>
            <a:srgbClr val="FF9800"/>
          </a:solidFill>
          <a:ln/>
        </p:spPr>
      </p:sp>
      <p:sp>
        <p:nvSpPr>
          <p:cNvPr id="70" name="Shape 55"/>
          <p:cNvSpPr/>
          <p:nvPr/>
        </p:nvSpPr>
        <p:spPr>
          <a:xfrm>
            <a:off x="8408194" y="4188023"/>
            <a:ext cx="285750" cy="285750"/>
          </a:xfrm>
          <a:prstGeom prst="ellipse">
            <a:avLst/>
          </a:prstGeom>
          <a:solidFill>
            <a:srgbClr val="FF9800"/>
          </a:solidFill>
          <a:ln/>
        </p:spPr>
      </p:sp>
      <p:pic>
        <p:nvPicPr>
          <p:cNvPr id="71" name="Image 12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0702" y="4266605"/>
            <a:ext cx="160734" cy="128588"/>
          </a:xfrm>
          <a:prstGeom prst="rect">
            <a:avLst/>
          </a:prstGeom>
        </p:spPr>
      </p:pic>
      <p:sp>
        <p:nvSpPr>
          <p:cNvPr id="72" name="Text 56"/>
          <p:cNvSpPr/>
          <p:nvPr/>
        </p:nvSpPr>
        <p:spPr>
          <a:xfrm>
            <a:off x="7050072" y="4243388"/>
            <a:ext cx="12509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F6C00"/>
                </a:solidFill>
              </a:rPr>
              <a:t>تشريعات وأنظمة جديدة</a:t>
            </a:r>
            <a:endParaRPr lang="en-US" sz="885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A0CECD0-E6A2-D94F-5BCB-CE74B07894E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81792" y="-9603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FBE4A202-2142-6039-F3A2-31CE86DCCD93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61462DFE-1ABD-E81F-1479-A6C3159C0F18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2651AB4E-BBCD-575A-9232-633370D56993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41646" y="258725"/>
            <a:ext cx="920445" cy="22999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Market Gap 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641646" y="504221"/>
            <a:ext cx="867225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ar-SY" sz="1397" b="1" dirty="0">
                <a:solidFill>
                  <a:srgbClr val="00AEEF"/>
                </a:solidFill>
              </a:rPr>
              <a:t>الفجوة السوقية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6162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14" name="Shape 10"/>
          <p:cNvSpPr/>
          <p:nvPr/>
        </p:nvSpPr>
        <p:spPr>
          <a:xfrm>
            <a:off x="521494" y="16162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15" name="Shape 11"/>
          <p:cNvSpPr/>
          <p:nvPr/>
        </p:nvSpPr>
        <p:spPr>
          <a:xfrm>
            <a:off x="607219" y="17019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3" y="1773436"/>
            <a:ext cx="128588" cy="11430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71550" y="1733252"/>
            <a:ext cx="1754656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Highest quality standards</a:t>
            </a:r>
            <a:endParaRPr lang="en-US" sz="987" dirty="0"/>
          </a:p>
        </p:txBody>
      </p:sp>
      <p:sp>
        <p:nvSpPr>
          <p:cNvPr id="18" name="Shape 13"/>
          <p:cNvSpPr/>
          <p:nvPr/>
        </p:nvSpPr>
        <p:spPr>
          <a:xfrm>
            <a:off x="521494" y="21306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19" name="Shape 14"/>
          <p:cNvSpPr/>
          <p:nvPr/>
        </p:nvSpPr>
        <p:spPr>
          <a:xfrm>
            <a:off x="521494" y="21306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20" name="Shape 15"/>
          <p:cNvSpPr/>
          <p:nvPr/>
        </p:nvSpPr>
        <p:spPr>
          <a:xfrm>
            <a:off x="607219" y="22163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2287786"/>
            <a:ext cx="100013" cy="11430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71550" y="2247602"/>
            <a:ext cx="194139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Competitive pricing strategy</a:t>
            </a:r>
            <a:endParaRPr lang="en-US" sz="987" dirty="0"/>
          </a:p>
        </p:txBody>
      </p:sp>
      <p:sp>
        <p:nvSpPr>
          <p:cNvPr id="23" name="Shape 17"/>
          <p:cNvSpPr/>
          <p:nvPr/>
        </p:nvSpPr>
        <p:spPr>
          <a:xfrm>
            <a:off x="521494" y="26449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24" name="Shape 18"/>
          <p:cNvSpPr/>
          <p:nvPr/>
        </p:nvSpPr>
        <p:spPr>
          <a:xfrm>
            <a:off x="521494" y="26449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25" name="Shape 19"/>
          <p:cNvSpPr/>
          <p:nvPr/>
        </p:nvSpPr>
        <p:spPr>
          <a:xfrm>
            <a:off x="607219" y="27306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6" y="2802136"/>
            <a:ext cx="114300" cy="114300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971550" y="2761952"/>
            <a:ext cx="2550905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Technical support &amp; customer service</a:t>
            </a:r>
            <a:endParaRPr lang="en-US" sz="987" dirty="0"/>
          </a:p>
        </p:txBody>
      </p:sp>
      <p:sp>
        <p:nvSpPr>
          <p:cNvPr id="28" name="Shape 21"/>
          <p:cNvSpPr/>
          <p:nvPr/>
        </p:nvSpPr>
        <p:spPr>
          <a:xfrm>
            <a:off x="521494" y="31593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29" name="Shape 22"/>
          <p:cNvSpPr/>
          <p:nvPr/>
        </p:nvSpPr>
        <p:spPr>
          <a:xfrm>
            <a:off x="521494" y="31593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30" name="Shape 23"/>
          <p:cNvSpPr/>
          <p:nvPr/>
        </p:nvSpPr>
        <p:spPr>
          <a:xfrm>
            <a:off x="607219" y="32450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3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513" y="3316486"/>
            <a:ext cx="128588" cy="114300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971550" y="3276302"/>
            <a:ext cx="220741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Superior performance capability</a:t>
            </a:r>
            <a:endParaRPr lang="en-US" sz="987" dirty="0"/>
          </a:p>
        </p:txBody>
      </p:sp>
      <p:sp>
        <p:nvSpPr>
          <p:cNvPr id="33" name="Shape 25"/>
          <p:cNvSpPr/>
          <p:nvPr/>
        </p:nvSpPr>
        <p:spPr>
          <a:xfrm>
            <a:off x="521494" y="36736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34" name="Shape 26"/>
          <p:cNvSpPr/>
          <p:nvPr/>
        </p:nvSpPr>
        <p:spPr>
          <a:xfrm>
            <a:off x="521494" y="36736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35" name="Shape 27"/>
          <p:cNvSpPr/>
          <p:nvPr/>
        </p:nvSpPr>
        <p:spPr>
          <a:xfrm>
            <a:off x="607219" y="37593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6" y="3830836"/>
            <a:ext cx="114300" cy="114300"/>
          </a:xfrm>
          <a:prstGeom prst="rect">
            <a:avLst/>
          </a:prstGeom>
        </p:spPr>
      </p:pic>
      <p:sp>
        <p:nvSpPr>
          <p:cNvPr id="37" name="Text 28"/>
          <p:cNvSpPr/>
          <p:nvPr/>
        </p:nvSpPr>
        <p:spPr>
          <a:xfrm>
            <a:off x="971550" y="3790652"/>
            <a:ext cx="186281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Higher value for customers</a:t>
            </a:r>
            <a:endParaRPr lang="en-US" sz="987" dirty="0"/>
          </a:p>
        </p:txBody>
      </p:sp>
      <p:sp>
        <p:nvSpPr>
          <p:cNvPr id="38" name="Shape 29"/>
          <p:cNvSpPr/>
          <p:nvPr/>
        </p:nvSpPr>
        <p:spPr>
          <a:xfrm>
            <a:off x="4861322" y="16162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39" name="Shape 30"/>
          <p:cNvSpPr/>
          <p:nvPr/>
        </p:nvSpPr>
        <p:spPr>
          <a:xfrm>
            <a:off x="8586788" y="16162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40" name="Shape 31"/>
          <p:cNvSpPr/>
          <p:nvPr/>
        </p:nvSpPr>
        <p:spPr>
          <a:xfrm>
            <a:off x="8279606" y="17019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41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3900" y="1773436"/>
            <a:ext cx="128588" cy="114300"/>
          </a:xfrm>
          <a:prstGeom prst="rect">
            <a:avLst/>
          </a:prstGeom>
        </p:spPr>
      </p:pic>
      <p:sp>
        <p:nvSpPr>
          <p:cNvPr id="42" name="Text 32"/>
          <p:cNvSpPr/>
          <p:nvPr/>
        </p:nvSpPr>
        <p:spPr>
          <a:xfrm>
            <a:off x="6366142" y="1733252"/>
            <a:ext cx="180630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الالتزام بأعلى مواصفات الجودة</a:t>
            </a:r>
            <a:endParaRPr lang="en-US" sz="987" dirty="0"/>
          </a:p>
        </p:txBody>
      </p:sp>
      <p:sp>
        <p:nvSpPr>
          <p:cNvPr id="43" name="Shape 33"/>
          <p:cNvSpPr/>
          <p:nvPr/>
        </p:nvSpPr>
        <p:spPr>
          <a:xfrm>
            <a:off x="4861322" y="21306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44" name="Shape 34"/>
          <p:cNvSpPr/>
          <p:nvPr/>
        </p:nvSpPr>
        <p:spPr>
          <a:xfrm>
            <a:off x="8586788" y="21306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45" name="Shape 35"/>
          <p:cNvSpPr/>
          <p:nvPr/>
        </p:nvSpPr>
        <p:spPr>
          <a:xfrm>
            <a:off x="8279606" y="22163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46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188" y="2287786"/>
            <a:ext cx="100013" cy="114300"/>
          </a:xfrm>
          <a:prstGeom prst="rect">
            <a:avLst/>
          </a:prstGeom>
        </p:spPr>
      </p:pic>
      <p:sp>
        <p:nvSpPr>
          <p:cNvPr id="47" name="Text 36"/>
          <p:cNvSpPr/>
          <p:nvPr/>
        </p:nvSpPr>
        <p:spPr>
          <a:xfrm>
            <a:off x="6213053" y="2247602"/>
            <a:ext cx="195939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تقديم المنتج/الخدمة بسعر منافس</a:t>
            </a:r>
            <a:endParaRPr lang="en-US" sz="987" dirty="0"/>
          </a:p>
        </p:txBody>
      </p:sp>
      <p:sp>
        <p:nvSpPr>
          <p:cNvPr id="48" name="Shape 37"/>
          <p:cNvSpPr/>
          <p:nvPr/>
        </p:nvSpPr>
        <p:spPr>
          <a:xfrm>
            <a:off x="4861322" y="26449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49" name="Shape 38"/>
          <p:cNvSpPr/>
          <p:nvPr/>
        </p:nvSpPr>
        <p:spPr>
          <a:xfrm>
            <a:off x="8586788" y="26449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50" name="Shape 39"/>
          <p:cNvSpPr/>
          <p:nvPr/>
        </p:nvSpPr>
        <p:spPr>
          <a:xfrm>
            <a:off x="8279606" y="27306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51" name="Image 8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1044" y="2802136"/>
            <a:ext cx="114300" cy="114300"/>
          </a:xfrm>
          <a:prstGeom prst="rect">
            <a:avLst/>
          </a:prstGeom>
        </p:spPr>
      </p:pic>
      <p:sp>
        <p:nvSpPr>
          <p:cNvPr id="52" name="Text 40"/>
          <p:cNvSpPr/>
          <p:nvPr/>
        </p:nvSpPr>
        <p:spPr>
          <a:xfrm>
            <a:off x="6295067" y="2761952"/>
            <a:ext cx="1877383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توفير الدعم الفني وخدمة العملاء</a:t>
            </a:r>
            <a:endParaRPr lang="en-US" sz="987" dirty="0"/>
          </a:p>
        </p:txBody>
      </p:sp>
      <p:sp>
        <p:nvSpPr>
          <p:cNvPr id="53" name="Shape 41"/>
          <p:cNvSpPr/>
          <p:nvPr/>
        </p:nvSpPr>
        <p:spPr>
          <a:xfrm>
            <a:off x="4861322" y="315932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54" name="Shape 42"/>
          <p:cNvSpPr/>
          <p:nvPr/>
        </p:nvSpPr>
        <p:spPr>
          <a:xfrm>
            <a:off x="8586788" y="315932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55" name="Shape 43"/>
          <p:cNvSpPr/>
          <p:nvPr/>
        </p:nvSpPr>
        <p:spPr>
          <a:xfrm>
            <a:off x="8279606" y="324504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56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3900" y="3316486"/>
            <a:ext cx="128588" cy="114300"/>
          </a:xfrm>
          <a:prstGeom prst="rect">
            <a:avLst/>
          </a:prstGeom>
        </p:spPr>
      </p:pic>
      <p:sp>
        <p:nvSpPr>
          <p:cNvPr id="57" name="Text 44"/>
          <p:cNvSpPr/>
          <p:nvPr/>
        </p:nvSpPr>
        <p:spPr>
          <a:xfrm>
            <a:off x="6482590" y="3276302"/>
            <a:ext cx="1689860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القدرة على تحقيق أداء أفضل</a:t>
            </a:r>
            <a:endParaRPr lang="en-US" sz="987" dirty="0"/>
          </a:p>
        </p:txBody>
      </p:sp>
      <p:sp>
        <p:nvSpPr>
          <p:cNvPr id="58" name="Shape 45"/>
          <p:cNvSpPr/>
          <p:nvPr/>
        </p:nvSpPr>
        <p:spPr>
          <a:xfrm>
            <a:off x="4861322" y="3673673"/>
            <a:ext cx="3761184" cy="428625"/>
          </a:xfrm>
          <a:prstGeom prst="rect">
            <a:avLst/>
          </a:prstGeom>
          <a:solidFill>
            <a:srgbClr val="FFF8E1"/>
          </a:solidFill>
          <a:ln/>
        </p:spPr>
      </p:sp>
      <p:sp>
        <p:nvSpPr>
          <p:cNvPr id="59" name="Shape 46"/>
          <p:cNvSpPr/>
          <p:nvPr/>
        </p:nvSpPr>
        <p:spPr>
          <a:xfrm>
            <a:off x="8586788" y="3673673"/>
            <a:ext cx="35719" cy="428625"/>
          </a:xfrm>
          <a:prstGeom prst="rect">
            <a:avLst/>
          </a:prstGeom>
          <a:solidFill>
            <a:srgbClr val="FFC107"/>
          </a:solidFill>
          <a:ln/>
        </p:spPr>
      </p:sp>
      <p:sp>
        <p:nvSpPr>
          <p:cNvPr id="60" name="Shape 47"/>
          <p:cNvSpPr/>
          <p:nvPr/>
        </p:nvSpPr>
        <p:spPr>
          <a:xfrm>
            <a:off x="8279606" y="3759398"/>
            <a:ext cx="257175" cy="257175"/>
          </a:xfrm>
          <a:prstGeom prst="ellipse">
            <a:avLst/>
          </a:prstGeom>
          <a:solidFill>
            <a:srgbClr val="FFC107"/>
          </a:solidFill>
          <a:ln/>
        </p:spPr>
      </p:sp>
      <p:pic>
        <p:nvPicPr>
          <p:cNvPr id="61" name="Image 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51044" y="3830836"/>
            <a:ext cx="114300" cy="114300"/>
          </a:xfrm>
          <a:prstGeom prst="rect">
            <a:avLst/>
          </a:prstGeom>
        </p:spPr>
      </p:pic>
      <p:sp>
        <p:nvSpPr>
          <p:cNvPr id="62" name="Text 48"/>
          <p:cNvSpPr/>
          <p:nvPr/>
        </p:nvSpPr>
        <p:spPr>
          <a:xfrm>
            <a:off x="6785837" y="3790652"/>
            <a:ext cx="1386613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F57F17"/>
                </a:solidFill>
              </a:rPr>
              <a:t>تقديم قيمة أعلى للعملاء</a:t>
            </a:r>
            <a:endParaRPr lang="en-US" sz="98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DB247B80-3A40-2968-6B6F-7FD20F816EF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38546" y="12537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281FDF1B-32DB-63D8-103F-4940B189C88B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BCE5F685-7FDF-C489-6548-EDA2D36EFFE4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9FEED685-369B-A105-B42F-4D8D55B35F08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293519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21494" y="950119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330523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19540" y="247717"/>
            <a:ext cx="2657949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Revenue Forecast (5 Years)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732726" y="485982"/>
            <a:ext cx="1030731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 err="1">
                <a:solidFill>
                  <a:srgbClr val="00AEEF"/>
                </a:solidFill>
              </a:rPr>
              <a:t>توقعات</a:t>
            </a:r>
            <a:r>
              <a:rPr lang="en-US" sz="1397" b="1" dirty="0">
                <a:solidFill>
                  <a:srgbClr val="00AEEF"/>
                </a:solidFill>
              </a:rPr>
              <a:t> </a:t>
            </a:r>
            <a:r>
              <a:rPr lang="en-US" sz="1397" b="1" dirty="0" err="1">
                <a:solidFill>
                  <a:srgbClr val="00AEEF"/>
                </a:solidFill>
              </a:rPr>
              <a:t>ال</a:t>
            </a:r>
            <a:r>
              <a:rPr lang="ar-SY" sz="1397" b="1" dirty="0">
                <a:solidFill>
                  <a:srgbClr val="00AEEF"/>
                </a:solidFill>
              </a:rPr>
              <a:t>إ</a:t>
            </a:r>
            <a:r>
              <a:rPr lang="en-US" sz="1397" b="1" dirty="0" err="1">
                <a:solidFill>
                  <a:srgbClr val="00AEEF"/>
                </a:solidFill>
              </a:rPr>
              <a:t>يرادات</a:t>
            </a:r>
            <a:r>
              <a:rPr lang="en-US" sz="1397" b="1" dirty="0">
                <a:solidFill>
                  <a:srgbClr val="00AEEF"/>
                </a:solidFill>
              </a:rPr>
              <a:t>  </a:t>
            </a:r>
            <a:endParaRPr lang="en-US" sz="1397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" y="1473398"/>
            <a:ext cx="8101013" cy="2164556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2678906" y="3852267"/>
            <a:ext cx="1785938" cy="848320"/>
          </a:xfrm>
          <a:prstGeom prst="rect">
            <a:avLst/>
          </a:prstGeom>
          <a:solidFill>
            <a:srgbClr val="E1F5FE"/>
          </a:solidFill>
          <a:ln w="9144">
            <a:solidFill>
              <a:srgbClr val="B3E5FC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2893219" y="3959423"/>
            <a:ext cx="135731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277BD"/>
                </a:solidFill>
              </a:rPr>
              <a:t>15%</a:t>
            </a:r>
            <a:endParaRPr lang="en-US" sz="1397" dirty="0"/>
          </a:p>
        </p:txBody>
      </p:sp>
      <p:sp>
        <p:nvSpPr>
          <p:cNvPr id="16" name="Text 11"/>
          <p:cNvSpPr/>
          <p:nvPr/>
        </p:nvSpPr>
        <p:spPr>
          <a:xfrm>
            <a:off x="2893219" y="4268391"/>
            <a:ext cx="1357313" cy="2743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 rtl="1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Annual Growth Rate
معدل النمو السنوي</a:t>
            </a:r>
            <a:endParaRPr lang="en-US" sz="834" dirty="0"/>
          </a:p>
        </p:txBody>
      </p:sp>
      <p:sp>
        <p:nvSpPr>
          <p:cNvPr id="17" name="Shape 12"/>
          <p:cNvSpPr/>
          <p:nvPr/>
        </p:nvSpPr>
        <p:spPr>
          <a:xfrm>
            <a:off x="4679156" y="3852267"/>
            <a:ext cx="1785938" cy="848320"/>
          </a:xfrm>
          <a:prstGeom prst="rect">
            <a:avLst/>
          </a:prstGeom>
          <a:solidFill>
            <a:srgbClr val="E1F5FE"/>
          </a:solidFill>
          <a:ln w="9144">
            <a:solidFill>
              <a:srgbClr val="B3E5FC"/>
            </a:solidFill>
            <a:prstDash val="solid"/>
          </a:ln>
        </p:spPr>
      </p:sp>
      <p:sp>
        <p:nvSpPr>
          <p:cNvPr id="18" name="Text 13"/>
          <p:cNvSpPr/>
          <p:nvPr/>
        </p:nvSpPr>
        <p:spPr>
          <a:xfrm>
            <a:off x="4893469" y="3959423"/>
            <a:ext cx="135731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277BD"/>
                </a:solidFill>
              </a:rPr>
              <a:t>20.2M SAR</a:t>
            </a:r>
            <a:endParaRPr lang="en-US" sz="1397" dirty="0"/>
          </a:p>
        </p:txBody>
      </p:sp>
      <p:sp>
        <p:nvSpPr>
          <p:cNvPr id="19" name="Text 14"/>
          <p:cNvSpPr/>
          <p:nvPr/>
        </p:nvSpPr>
        <p:spPr>
          <a:xfrm>
            <a:off x="4893469" y="4268391"/>
            <a:ext cx="1357313" cy="2743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 rtl="1">
              <a:lnSpc>
                <a:spcPts val="1100"/>
              </a:lnSpc>
              <a:buNone/>
            </a:pPr>
            <a:r>
              <a:rPr lang="en-US" sz="834" dirty="0">
                <a:solidFill>
                  <a:srgbClr val="546E7A"/>
                </a:solidFill>
              </a:rPr>
              <a:t>Total 5-Year Revenue
إجمالي إيرادات 5 سنوات</a:t>
            </a:r>
            <a:endParaRPr lang="en-US" sz="834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44F8D57E-9E5F-6A9E-4528-9A1E959D8A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15144" y="-47340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05705B40-1A5B-C138-2756-29D1BA986B7D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87108AB3-7900-A085-0AEE-C59DBA3DF2A6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E62413C3-EBDE-6771-C42F-11593C650643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21494" y="1021556"/>
            <a:ext cx="8101013" cy="387548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10" name="Shape 6"/>
          <p:cNvSpPr/>
          <p:nvPr/>
        </p:nvSpPr>
        <p:spPr>
          <a:xfrm>
            <a:off x="521494" y="1401961"/>
            <a:ext cx="8101013" cy="7144"/>
          </a:xfrm>
          <a:prstGeom prst="rect">
            <a:avLst/>
          </a:prstGeom>
          <a:solidFill>
            <a:srgbClr val="E1E8ED"/>
          </a:solidFill>
          <a:ln/>
        </p:spPr>
      </p:sp>
      <p:sp>
        <p:nvSpPr>
          <p:cNvPr id="11" name="Text 7"/>
          <p:cNvSpPr/>
          <p:nvPr/>
        </p:nvSpPr>
        <p:spPr>
          <a:xfrm>
            <a:off x="1672414" y="269355"/>
            <a:ext cx="156559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PESTEL Analysis</a:t>
            </a:r>
            <a:endParaRPr lang="en-US" sz="1397" dirty="0"/>
          </a:p>
        </p:txBody>
      </p:sp>
      <p:sp>
        <p:nvSpPr>
          <p:cNvPr id="12" name="Text 8"/>
          <p:cNvSpPr/>
          <p:nvPr/>
        </p:nvSpPr>
        <p:spPr>
          <a:xfrm>
            <a:off x="1794231" y="504221"/>
            <a:ext cx="866968" cy="22858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r" rtl="1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00AEEF"/>
                </a:solidFill>
              </a:rPr>
              <a:t>تحليل PESTEL</a:t>
            </a:r>
            <a:endParaRPr lang="en-US" sz="1397" dirty="0"/>
          </a:p>
        </p:txBody>
      </p:sp>
      <p:sp>
        <p:nvSpPr>
          <p:cNvPr id="13" name="Shape 9"/>
          <p:cNvSpPr/>
          <p:nvPr/>
        </p:nvSpPr>
        <p:spPr>
          <a:xfrm>
            <a:off x="521494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1693069" y="1651992"/>
            <a:ext cx="285750" cy="285750"/>
          </a:xfrm>
          <a:prstGeom prst="ellipse">
            <a:avLst/>
          </a:prstGeom>
          <a:solidFill>
            <a:srgbClr val="E53935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4506" y="1723430"/>
            <a:ext cx="142875" cy="1428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317520" y="2009180"/>
            <a:ext cx="1036820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Political / سياسي</a:t>
            </a:r>
            <a:endParaRPr lang="en-US" sz="885" dirty="0"/>
          </a:p>
        </p:txBody>
      </p:sp>
      <p:sp>
        <p:nvSpPr>
          <p:cNvPr id="17" name="Text 12"/>
          <p:cNvSpPr/>
          <p:nvPr/>
        </p:nvSpPr>
        <p:spPr>
          <a:xfrm>
            <a:off x="1097180" y="2212777"/>
            <a:ext cx="1477501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Government support &amp; stability
الدعم الحكومي والاستقرار</a:t>
            </a:r>
            <a:endParaRPr lang="en-US" sz="727" dirty="0"/>
          </a:p>
        </p:txBody>
      </p:sp>
      <p:sp>
        <p:nvSpPr>
          <p:cNvPr id="18" name="Shape 13"/>
          <p:cNvSpPr/>
          <p:nvPr/>
        </p:nvSpPr>
        <p:spPr>
          <a:xfrm>
            <a:off x="3257550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4429125" y="1651992"/>
            <a:ext cx="285750" cy="285750"/>
          </a:xfrm>
          <a:prstGeom prst="ellipse">
            <a:avLst/>
          </a:prstGeom>
          <a:solidFill>
            <a:srgbClr val="43A047"/>
          </a:solidFill>
          <a:ln/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563" y="1723430"/>
            <a:ext cx="142875" cy="142875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3983868" y="2009180"/>
            <a:ext cx="1176263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Economic / اقتصادي</a:t>
            </a:r>
            <a:endParaRPr lang="en-US" sz="885" dirty="0"/>
          </a:p>
        </p:txBody>
      </p:sp>
      <p:sp>
        <p:nvSpPr>
          <p:cNvPr id="22" name="Text 16"/>
          <p:cNvSpPr/>
          <p:nvPr/>
        </p:nvSpPr>
        <p:spPr>
          <a:xfrm>
            <a:off x="3737493" y="2212777"/>
            <a:ext cx="1669014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Market growth &amp; purchasing power
النمو الاقتصادي والقوة الشرائية</a:t>
            </a:r>
            <a:endParaRPr lang="en-US" sz="727" dirty="0"/>
          </a:p>
        </p:txBody>
      </p:sp>
      <p:sp>
        <p:nvSpPr>
          <p:cNvPr id="23" name="Shape 17"/>
          <p:cNvSpPr/>
          <p:nvPr/>
        </p:nvSpPr>
        <p:spPr>
          <a:xfrm>
            <a:off x="5993606" y="1544836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7165181" y="1651992"/>
            <a:ext cx="285750" cy="285750"/>
          </a:xfrm>
          <a:prstGeom prst="ellipse">
            <a:avLst/>
          </a:prstGeom>
          <a:solidFill>
            <a:srgbClr val="FB8C00"/>
          </a:solidFill>
          <a:ln/>
        </p:spPr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8759" y="1723430"/>
            <a:ext cx="178594" cy="142875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6834922" y="2009180"/>
            <a:ext cx="946268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Social / اجتماعي</a:t>
            </a:r>
            <a:endParaRPr lang="en-US" sz="885" dirty="0"/>
          </a:p>
        </p:txBody>
      </p:sp>
      <p:sp>
        <p:nvSpPr>
          <p:cNvPr id="27" name="Text 20"/>
          <p:cNvSpPr/>
          <p:nvPr/>
        </p:nvSpPr>
        <p:spPr>
          <a:xfrm>
            <a:off x="6712669" y="2212777"/>
            <a:ext cx="1190774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Women workforce trends
اتجاهات عمل المرأة</a:t>
            </a:r>
            <a:endParaRPr lang="en-US" sz="727" dirty="0"/>
          </a:p>
        </p:txBody>
      </p:sp>
      <p:sp>
        <p:nvSpPr>
          <p:cNvPr id="28" name="Shape 21"/>
          <p:cNvSpPr/>
          <p:nvPr/>
        </p:nvSpPr>
        <p:spPr>
          <a:xfrm>
            <a:off x="521494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29" name="Shape 22"/>
          <p:cNvSpPr/>
          <p:nvPr/>
        </p:nvSpPr>
        <p:spPr>
          <a:xfrm>
            <a:off x="1693069" y="3240584"/>
            <a:ext cx="285750" cy="285750"/>
          </a:xfrm>
          <a:prstGeom prst="ellipse">
            <a:avLst/>
          </a:prstGeom>
          <a:solidFill>
            <a:srgbClr val="1E88E5"/>
          </a:solidFill>
          <a:ln/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6647" y="3312021"/>
            <a:ext cx="178594" cy="142875"/>
          </a:xfrm>
          <a:prstGeom prst="rect">
            <a:avLst/>
          </a:prstGeom>
        </p:spPr>
      </p:pic>
      <p:sp>
        <p:nvSpPr>
          <p:cNvPr id="31" name="Text 23"/>
          <p:cNvSpPr/>
          <p:nvPr/>
        </p:nvSpPr>
        <p:spPr>
          <a:xfrm>
            <a:off x="1213461" y="3597771"/>
            <a:ext cx="1244966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Technological / تقني</a:t>
            </a:r>
            <a:endParaRPr lang="en-US" sz="885" dirty="0"/>
          </a:p>
        </p:txBody>
      </p:sp>
      <p:sp>
        <p:nvSpPr>
          <p:cNvPr id="32" name="Text 24"/>
          <p:cNvSpPr/>
          <p:nvPr/>
        </p:nvSpPr>
        <p:spPr>
          <a:xfrm>
            <a:off x="1146795" y="3801368"/>
            <a:ext cx="1378297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Digital adoption &amp; innovation
التبني الرقمي والابتكار</a:t>
            </a:r>
            <a:endParaRPr lang="en-US" sz="727" dirty="0"/>
          </a:p>
        </p:txBody>
      </p:sp>
      <p:sp>
        <p:nvSpPr>
          <p:cNvPr id="33" name="Shape 25"/>
          <p:cNvSpPr/>
          <p:nvPr/>
        </p:nvSpPr>
        <p:spPr>
          <a:xfrm>
            <a:off x="3257550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34" name="Shape 26"/>
          <p:cNvSpPr/>
          <p:nvPr/>
        </p:nvSpPr>
        <p:spPr>
          <a:xfrm>
            <a:off x="4429125" y="3240584"/>
            <a:ext cx="285750" cy="285750"/>
          </a:xfrm>
          <a:prstGeom prst="ellipse">
            <a:avLst/>
          </a:prstGeom>
          <a:solidFill>
            <a:srgbClr val="8E24AA"/>
          </a:solidFill>
          <a:ln/>
        </p:spPr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0563" y="3312021"/>
            <a:ext cx="142875" cy="142875"/>
          </a:xfrm>
          <a:prstGeom prst="rect">
            <a:avLst/>
          </a:prstGeom>
        </p:spPr>
      </p:pic>
      <p:sp>
        <p:nvSpPr>
          <p:cNvPr id="36" name="Text 27"/>
          <p:cNvSpPr/>
          <p:nvPr/>
        </p:nvSpPr>
        <p:spPr>
          <a:xfrm>
            <a:off x="3927165" y="3597771"/>
            <a:ext cx="1289642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Environmental / بيئي</a:t>
            </a:r>
            <a:endParaRPr lang="en-US" sz="885" dirty="0"/>
          </a:p>
        </p:txBody>
      </p:sp>
      <p:sp>
        <p:nvSpPr>
          <p:cNvPr id="37" name="Text 28"/>
          <p:cNvSpPr/>
          <p:nvPr/>
        </p:nvSpPr>
        <p:spPr>
          <a:xfrm>
            <a:off x="4036107" y="3801368"/>
            <a:ext cx="1071758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Sustainability practices
ممارسات الاستدامة</a:t>
            </a:r>
            <a:endParaRPr lang="en-US" sz="727" dirty="0"/>
          </a:p>
        </p:txBody>
      </p:sp>
      <p:sp>
        <p:nvSpPr>
          <p:cNvPr id="38" name="Shape 29"/>
          <p:cNvSpPr/>
          <p:nvPr/>
        </p:nvSpPr>
        <p:spPr>
          <a:xfrm>
            <a:off x="5993606" y="3133427"/>
            <a:ext cx="2628900" cy="1481435"/>
          </a:xfrm>
          <a:prstGeom prst="rect">
            <a:avLst/>
          </a:prstGeom>
          <a:solidFill>
            <a:srgbClr val="F9FAFB"/>
          </a:solidFill>
          <a:ln w="9144">
            <a:solidFill>
              <a:srgbClr val="E1E8ED"/>
            </a:solidFill>
            <a:prstDash val="solid"/>
          </a:ln>
        </p:spPr>
      </p:sp>
      <p:sp>
        <p:nvSpPr>
          <p:cNvPr id="39" name="Shape 30"/>
          <p:cNvSpPr/>
          <p:nvPr/>
        </p:nvSpPr>
        <p:spPr>
          <a:xfrm>
            <a:off x="7165181" y="3240584"/>
            <a:ext cx="285750" cy="285750"/>
          </a:xfrm>
          <a:prstGeom prst="ellipse">
            <a:avLst/>
          </a:prstGeom>
          <a:solidFill>
            <a:srgbClr val="546E7A"/>
          </a:solidFill>
          <a:ln/>
        </p:spPr>
      </p:sp>
      <p:pic>
        <p:nvPicPr>
          <p:cNvPr id="40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36619" y="3312021"/>
            <a:ext cx="142875" cy="142875"/>
          </a:xfrm>
          <a:prstGeom prst="rect">
            <a:avLst/>
          </a:prstGeom>
        </p:spPr>
      </p:pic>
      <p:sp>
        <p:nvSpPr>
          <p:cNvPr id="41" name="Text 31"/>
          <p:cNvSpPr/>
          <p:nvPr/>
        </p:nvSpPr>
        <p:spPr>
          <a:xfrm>
            <a:off x="6902258" y="3597771"/>
            <a:ext cx="811597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2C3E50"/>
                </a:solidFill>
              </a:rPr>
              <a:t>Legal / قانوني</a:t>
            </a:r>
            <a:endParaRPr lang="en-US" sz="885" dirty="0"/>
          </a:p>
        </p:txBody>
      </p:sp>
      <p:sp>
        <p:nvSpPr>
          <p:cNvPr id="42" name="Text 32"/>
          <p:cNvSpPr/>
          <p:nvPr/>
        </p:nvSpPr>
        <p:spPr>
          <a:xfrm>
            <a:off x="6698717" y="3801368"/>
            <a:ext cx="1218679" cy="2800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727" dirty="0">
                <a:solidFill>
                  <a:srgbClr val="546E7A"/>
                </a:solidFill>
              </a:rPr>
              <a:t>Regulations &amp; compliance
الأنظمة والامتثال</a:t>
            </a:r>
            <a:endParaRPr lang="en-US" sz="727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C2FF445-F729-D7FE-1A04-D7322F3595A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73672" y="50681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A655537C-9571-780B-0CB8-EC4B5876C607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D89E46F7-887F-456B-B529-8500BFA00A98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8630AE9C-4D1F-EA1D-15A6-A423519D8482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8" y="1637705"/>
            <a:ext cx="428625" cy="42862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2504052" y="2137767"/>
            <a:ext cx="4135896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2C3E50"/>
                </a:solidFill>
              </a:rPr>
              <a:t>Conclusion &amp; Recommendations</a:t>
            </a:r>
            <a:endParaRPr lang="en-US" sz="1808" dirty="0"/>
          </a:p>
        </p:txBody>
      </p:sp>
      <p:sp>
        <p:nvSpPr>
          <p:cNvPr id="11" name="Text 6"/>
          <p:cNvSpPr/>
          <p:nvPr/>
        </p:nvSpPr>
        <p:spPr>
          <a:xfrm>
            <a:off x="3715392" y="2559248"/>
            <a:ext cx="1713216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2C3E50"/>
                </a:solidFill>
              </a:rPr>
              <a:t>الخاتمة والتوصيات</a:t>
            </a:r>
            <a:endParaRPr lang="en-US" sz="1602" dirty="0"/>
          </a:p>
        </p:txBody>
      </p:sp>
      <p:sp>
        <p:nvSpPr>
          <p:cNvPr id="12" name="Shape 7"/>
          <p:cNvSpPr/>
          <p:nvPr/>
        </p:nvSpPr>
        <p:spPr>
          <a:xfrm>
            <a:off x="1714500" y="2957513"/>
            <a:ext cx="5715000" cy="710803"/>
          </a:xfrm>
          <a:prstGeom prst="rect">
            <a:avLst/>
          </a:prstGeom>
          <a:solidFill>
            <a:srgbClr val="E1F5FE"/>
          </a:solidFill>
          <a:ln w="18288">
            <a:solidFill>
              <a:srgbClr val="00AEEF"/>
            </a:solidFill>
            <a:prstDash val="solid"/>
          </a:ln>
        </p:spPr>
      </p:sp>
      <p:sp>
        <p:nvSpPr>
          <p:cNvPr id="13" name="Text 8"/>
          <p:cNvSpPr/>
          <p:nvPr/>
        </p:nvSpPr>
        <p:spPr>
          <a:xfrm>
            <a:off x="1800225" y="3057525"/>
            <a:ext cx="55435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0277BD"/>
                </a:solidFill>
              </a:rPr>
              <a:t>The project is economically feasible with high growth potential.</a:t>
            </a:r>
            <a:endParaRPr lang="en-US" sz="1193" dirty="0"/>
          </a:p>
        </p:txBody>
      </p:sp>
      <p:sp>
        <p:nvSpPr>
          <p:cNvPr id="14" name="Text 9"/>
          <p:cNvSpPr/>
          <p:nvPr/>
        </p:nvSpPr>
        <p:spPr>
          <a:xfrm>
            <a:off x="3266354" y="3334345"/>
            <a:ext cx="2611292" cy="193066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 rtl="1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0277BD"/>
                </a:solidFill>
              </a:rPr>
              <a:t>المشروع مجدي اقتصادياً ويتمتع بإمكانيات نمو عالية.</a:t>
            </a:r>
            <a:endParaRPr lang="en-US" sz="1193" dirty="0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8E0BC32-1531-5E55-5F79-4BD45EEC55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43775" y="0"/>
            <a:ext cx="1728856" cy="807257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187E1ED0-2EB0-0ED0-30A1-A7164E635C73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5DECB8C6-469D-D97A-84A1-CFC73AEC53F0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98AE4ACC-A6C7-33B5-8CC0-EFA57B57A9E3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3A7D75-9BEB-0E96-B24B-288D56CE6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4">
            <a:extLst>
              <a:ext uri="{FF2B5EF4-FFF2-40B4-BE49-F238E27FC236}">
                <a16:creationId xmlns:a16="http://schemas.microsoft.com/office/drawing/2014/main" id="{6CB39091-9ED0-30EE-1C97-5420EB5140E4}"/>
              </a:ext>
            </a:extLst>
          </p:cNvPr>
          <p:cNvSpPr/>
          <p:nvPr/>
        </p:nvSpPr>
        <p:spPr>
          <a:xfrm>
            <a:off x="1610030" y="486860"/>
            <a:ext cx="878446" cy="21300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ar-AE" b="1" dirty="0">
                <a:solidFill>
                  <a:srgbClr val="00AEEF"/>
                </a:solidFill>
              </a:rPr>
              <a:t>حكمة اليوم </a:t>
            </a:r>
            <a:endParaRPr lang="en-US" dirty="0"/>
          </a:p>
        </p:txBody>
      </p:sp>
      <p:sp>
        <p:nvSpPr>
          <p:cNvPr id="27" name="Shape 19">
            <a:extLst>
              <a:ext uri="{FF2B5EF4-FFF2-40B4-BE49-F238E27FC236}">
                <a16:creationId xmlns:a16="http://schemas.microsoft.com/office/drawing/2014/main" id="{8B707618-42BE-E165-73A0-4E6CE6140291}"/>
              </a:ext>
            </a:extLst>
          </p:cNvPr>
          <p:cNvSpPr/>
          <p:nvPr/>
        </p:nvSpPr>
        <p:spPr>
          <a:xfrm>
            <a:off x="8829675" y="914400"/>
            <a:ext cx="28575" cy="794742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2" name="Rectangle: Rounded Corners 24">
            <a:extLst>
              <a:ext uri="{FF2B5EF4-FFF2-40B4-BE49-F238E27FC236}">
                <a16:creationId xmlns:a16="http://schemas.microsoft.com/office/drawing/2014/main" id="{6ACD8B36-F0D8-D712-5DEE-AE3AD77D9583}"/>
              </a:ext>
            </a:extLst>
          </p:cNvPr>
          <p:cNvSpPr/>
          <p:nvPr/>
        </p:nvSpPr>
        <p:spPr>
          <a:xfrm>
            <a:off x="142875" y="857251"/>
            <a:ext cx="8772525" cy="3371850"/>
          </a:xfrm>
          <a:prstGeom prst="roundRect">
            <a:avLst>
              <a:gd name="adj" fmla="val 6140"/>
            </a:avLst>
          </a:prstGeom>
          <a:noFill/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00"/>
          </a:p>
        </p:txBody>
      </p:sp>
      <p:pic>
        <p:nvPicPr>
          <p:cNvPr id="41" name="Graphic 21">
            <a:extLst>
              <a:ext uri="{FF2B5EF4-FFF2-40B4-BE49-F238E27FC236}">
                <a16:creationId xmlns:a16="http://schemas.microsoft.com/office/drawing/2014/main" id="{DF99E15E-47C6-4F09-9106-4B0A2F9765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490125" y="38846"/>
            <a:ext cx="1582437" cy="73888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7ABA2FD-3330-0DFB-4857-4413FB6F76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18" y="914401"/>
            <a:ext cx="8221085" cy="3162748"/>
          </a:xfrm>
          <a:prstGeom prst="rect">
            <a:avLst/>
          </a:prstGeom>
        </p:spPr>
      </p:pic>
      <p:sp>
        <p:nvSpPr>
          <p:cNvPr id="4" name="Shape 2">
            <a:extLst>
              <a:ext uri="{FF2B5EF4-FFF2-40B4-BE49-F238E27FC236}">
                <a16:creationId xmlns:a16="http://schemas.microsoft.com/office/drawing/2014/main" id="{AB861945-37D3-EAC3-ED24-79B6A8BB9D7D}"/>
              </a:ext>
            </a:extLst>
          </p:cNvPr>
          <p:cNvSpPr/>
          <p:nvPr/>
        </p:nvSpPr>
        <p:spPr>
          <a:xfrm>
            <a:off x="605549" y="215475"/>
            <a:ext cx="857250" cy="857250"/>
          </a:xfrm>
          <a:prstGeom prst="rect">
            <a:avLst/>
          </a:prstGeom>
          <a:solidFill>
            <a:srgbClr val="00AEEF"/>
          </a:solidFill>
          <a:ln/>
        </p:spPr>
      </p:sp>
      <p:sp>
        <p:nvSpPr>
          <p:cNvPr id="5" name="Text 4">
            <a:extLst>
              <a:ext uri="{FF2B5EF4-FFF2-40B4-BE49-F238E27FC236}">
                <a16:creationId xmlns:a16="http://schemas.microsoft.com/office/drawing/2014/main" id="{2D5B5BD5-ABD3-7D6D-04D0-4C44CF16F24C}"/>
              </a:ext>
            </a:extLst>
          </p:cNvPr>
          <p:cNvSpPr/>
          <p:nvPr/>
        </p:nvSpPr>
        <p:spPr>
          <a:xfrm>
            <a:off x="875476" y="488724"/>
            <a:ext cx="317396" cy="39023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</a:rPr>
              <a:t>03</a:t>
            </a:r>
            <a:endParaRPr lang="en-US" sz="2436" dirty="0"/>
          </a:p>
        </p:txBody>
      </p:sp>
      <p:sp>
        <p:nvSpPr>
          <p:cNvPr id="6" name="Text 1">
            <a:extLst>
              <a:ext uri="{FF2B5EF4-FFF2-40B4-BE49-F238E27FC236}">
                <a16:creationId xmlns:a16="http://schemas.microsoft.com/office/drawing/2014/main" id="{1FC1D872-91AE-9729-529B-7DEEF28C2332}"/>
              </a:ext>
            </a:extLst>
          </p:cNvPr>
          <p:cNvSpPr/>
          <p:nvPr/>
        </p:nvSpPr>
        <p:spPr>
          <a:xfrm>
            <a:off x="718735" y="376369"/>
            <a:ext cx="630878" cy="14068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900"/>
              </a:lnSpc>
              <a:buNone/>
            </a:pPr>
            <a:r>
              <a:rPr lang="en-US" sz="1600" b="1" dirty="0">
                <a:solidFill>
                  <a:srgbClr val="FFFFFF"/>
                </a:solidFill>
              </a:rPr>
              <a:t>Lecture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949178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750EFF0-23E3-4891-A675-FFDB333797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8F9DAF-256A-46E7-84EC-3D43E5C40C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CEE26D-B56B-44A0-9B54-6B2556FF605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3916</TotalTime>
  <Words>4250</Words>
  <Application>Microsoft Office PowerPoint</Application>
  <PresentationFormat>عرض على الشاشة (16:9)</PresentationFormat>
  <Paragraphs>662</Paragraphs>
  <Slides>40</Slides>
  <Notes>35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Theme1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Rahaf Darwish</cp:lastModifiedBy>
  <cp:revision>96</cp:revision>
  <dcterms:created xsi:type="dcterms:W3CDTF">2026-02-07T05:42:08Z</dcterms:created>
  <dcterms:modified xsi:type="dcterms:W3CDTF">2026-05-15T16:44:19Z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