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notesSlides/notesSlide2.xml" ContentType="application/vnd.openxmlformats-officedocument.presentationml.notesSlide+xml"/>
  <Override PartName="/ppt/ink/ink26.xml" ContentType="application/inkml+xml"/>
  <Override PartName="/ppt/notesSlides/notesSlide3.xml" ContentType="application/vnd.openxmlformats-officedocument.presentationml.notesSlide+xml"/>
  <Override PartName="/ppt/ink/ink27.xml" ContentType="application/inkml+xml"/>
  <Override PartName="/ppt/notesSlides/notesSlide4.xml" ContentType="application/vnd.openxmlformats-officedocument.presentationml.notesSlide+xml"/>
  <Override PartName="/ppt/ink/ink28.xml" ContentType="application/inkml+xml"/>
  <Override PartName="/ppt/notesSlides/notesSlide5.xml" ContentType="application/vnd.openxmlformats-officedocument.presentationml.notesSlide+xml"/>
  <Override PartName="/ppt/ink/ink29.xml" ContentType="application/inkml+xml"/>
  <Override PartName="/ppt/notesSlides/notesSlide6.xml" ContentType="application/vnd.openxmlformats-officedocument.presentationml.notesSlide+xml"/>
  <Override PartName="/ppt/ink/ink30.xml" ContentType="application/inkml+xml"/>
  <Override PartName="/ppt/notesSlides/notesSlide7.xml" ContentType="application/vnd.openxmlformats-officedocument.presentationml.notesSlide+xml"/>
  <Override PartName="/ppt/ink/ink31.xml" ContentType="application/inkml+xml"/>
  <Override PartName="/ppt/notesSlides/notesSlide8.xml" ContentType="application/vnd.openxmlformats-officedocument.presentationml.notesSlide+xml"/>
  <Override PartName="/ppt/ink/ink32.xml" ContentType="application/inkml+xml"/>
  <Override PartName="/ppt/notesSlides/notesSlide9.xml" ContentType="application/vnd.openxmlformats-officedocument.presentationml.notesSlide+xml"/>
  <Override PartName="/ppt/ink/ink33.xml" ContentType="application/inkml+xml"/>
  <Override PartName="/ppt/notesSlides/notesSlide10.xml" ContentType="application/vnd.openxmlformats-officedocument.presentationml.notesSlide+xml"/>
  <Override PartName="/ppt/ink/ink34.xml" ContentType="application/inkml+xml"/>
  <Override PartName="/ppt/notesSlides/notesSlide11.xml" ContentType="application/vnd.openxmlformats-officedocument.presentationml.notesSlide+xml"/>
  <Override PartName="/ppt/ink/ink35.xml" ContentType="application/inkml+xml"/>
  <Override PartName="/ppt/notesSlides/notesSlide12.xml" ContentType="application/vnd.openxmlformats-officedocument.presentationml.notesSlide+xml"/>
  <Override PartName="/ppt/ink/ink36.xml" ContentType="application/inkml+xml"/>
  <Override PartName="/ppt/notesSlides/notesSlide13.xml" ContentType="application/vnd.openxmlformats-officedocument.presentationml.notesSlide+xml"/>
  <Override PartName="/ppt/ink/ink37.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271" r:id="rId6"/>
    <p:sldId id="509" r:id="rId7"/>
    <p:sldId id="614" r:id="rId8"/>
    <p:sldId id="615" r:id="rId9"/>
    <p:sldId id="616" r:id="rId10"/>
    <p:sldId id="617" r:id="rId11"/>
    <p:sldId id="618" r:id="rId12"/>
    <p:sldId id="619" r:id="rId13"/>
    <p:sldId id="569" r:id="rId14"/>
    <p:sldId id="603" r:id="rId15"/>
    <p:sldId id="601" r:id="rId16"/>
    <p:sldId id="602" r:id="rId17"/>
    <p:sldId id="306" r:id="rId18"/>
    <p:sldId id="604" r:id="rId19"/>
    <p:sldId id="606" r:id="rId20"/>
    <p:sldId id="607" r:id="rId21"/>
    <p:sldId id="605" r:id="rId22"/>
    <p:sldId id="570" r:id="rId23"/>
    <p:sldId id="608" r:id="rId24"/>
    <p:sldId id="610" r:id="rId25"/>
    <p:sldId id="571" r:id="rId26"/>
    <p:sldId id="611" r:id="rId27"/>
    <p:sldId id="612" r:id="rId28"/>
    <p:sldId id="613" r:id="rId29"/>
    <p:sldId id="631" r:id="rId30"/>
    <p:sldId id="632" r:id="rId31"/>
    <p:sldId id="501" r:id="rId32"/>
    <p:sldId id="620" r:id="rId33"/>
    <p:sldId id="621" r:id="rId34"/>
    <p:sldId id="622" r:id="rId35"/>
    <p:sldId id="623" r:id="rId36"/>
    <p:sldId id="624" r:id="rId37"/>
    <p:sldId id="625" r:id="rId38"/>
    <p:sldId id="626" r:id="rId39"/>
    <p:sldId id="627" r:id="rId40"/>
    <p:sldId id="629" r:id="rId41"/>
    <p:sldId id="628" r:id="rId42"/>
    <p:sldId id="630" r:id="rId43"/>
    <p:sldId id="507" r:id="rId44"/>
    <p:sldId id="50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614"/>
            <p14:sldId id="615"/>
            <p14:sldId id="616"/>
            <p14:sldId id="617"/>
            <p14:sldId id="618"/>
            <p14:sldId id="619"/>
            <p14:sldId id="569"/>
            <p14:sldId id="603"/>
            <p14:sldId id="601"/>
            <p14:sldId id="602"/>
            <p14:sldId id="306"/>
            <p14:sldId id="604"/>
            <p14:sldId id="606"/>
            <p14:sldId id="607"/>
            <p14:sldId id="605"/>
            <p14:sldId id="570"/>
            <p14:sldId id="608"/>
            <p14:sldId id="610"/>
            <p14:sldId id="571"/>
            <p14:sldId id="611"/>
            <p14:sldId id="612"/>
            <p14:sldId id="613"/>
            <p14:sldId id="631"/>
            <p14:sldId id="632"/>
            <p14:sldId id="501"/>
            <p14:sldId id="620"/>
            <p14:sldId id="621"/>
            <p14:sldId id="622"/>
            <p14:sldId id="623"/>
            <p14:sldId id="624"/>
            <p14:sldId id="625"/>
            <p14:sldId id="626"/>
            <p14:sldId id="627"/>
            <p14:sldId id="629"/>
            <p14:sldId id="628"/>
            <p14:sldId id="630"/>
            <p14:sldId id="507"/>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741" autoAdjust="0"/>
  </p:normalViewPr>
  <p:slideViewPr>
    <p:cSldViewPr snapToGrid="0">
      <p:cViewPr>
        <p:scale>
          <a:sx n="90" d="100"/>
          <a:sy n="90" d="100"/>
        </p:scale>
        <p:origin x="-520" y="-6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94118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12C29-ED65-A466-B404-3E09EE94608A}"/>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BB356481-49CB-3987-E5B5-FBC7D250A95A}"/>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C116B5CC-C186-1BF9-3B8D-A0C8E46E2844}"/>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CE288DC3-4D06-5B5D-5F90-99AFE53DD90F}"/>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530809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49E54-107E-D1A7-100C-9F45A9CF51AB}"/>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E34BB460-A376-8366-44C1-F92D17C392DD}"/>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5B9900CD-ED1A-DF3E-3171-EACF16090097}"/>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B23A1DBC-57F4-F51C-0A51-1E9048E019EB}"/>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64981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92642-184A-8203-2DC9-A0B136392612}"/>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B58A6BA4-9502-749A-E3B3-46E863D89B04}"/>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7C7324DE-A9D2-B949-79F7-8B370A2EF64D}"/>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9AE97CD0-3A64-0A64-CE4D-476AF7849F2B}"/>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40095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FCDE4-E4D5-2810-FC26-37CAECB2613D}"/>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FB9D8089-C3CA-4DC0-010B-0DA422110010}"/>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84065F40-4234-25D6-D299-F78B898201A1}"/>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382F355C-D707-2FD0-F731-62DB1063BB26}"/>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602061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DB860-3D69-9A30-37F7-867B7EED05FD}"/>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13458940-8886-713B-1C58-10B25F6E4976}"/>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7B2A56C4-600F-86B0-A6D2-36BEDD7E5956}"/>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4C0B73F7-81A9-9B15-86C2-8C8C5BD78ADA}"/>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185160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73A92-EB85-6B84-0EEF-7C5B93D942F2}"/>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5EF481F2-2780-0E68-A385-36FE4BDA4582}"/>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8DC3DB11-FAC9-5142-6138-DC2029E5B3E8}"/>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F2E69D0C-DE9C-BA71-84DD-ADE5689D2445}"/>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385818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9B6F1-8C4D-6C7F-B461-8781B5417892}"/>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A3EFFB3C-BD10-55D9-A59F-85A5E25920DF}"/>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9B94B933-41D5-448C-1004-D0E59CFDAD5A}"/>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7093D432-E8B0-C143-5140-10DA62619FD2}"/>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65734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39D1A-BB6C-4A82-7664-B9908703D136}"/>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BAF87E8D-054D-76E9-3F43-5297C68A1E95}"/>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F21A1575-05A5-7B26-118C-28FA405C8384}"/>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DCB83DA6-4C87-F691-E99E-CE18DDEAAE3E}"/>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674247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EC0D5-C588-B989-155E-CEC93BE6D9B6}"/>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3CEF1317-F069-164F-B3A2-2E7D195DA5D7}"/>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A62B14F6-76ED-3452-0718-5EADBBE3E16A}"/>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CAAC531D-681D-2987-C442-98C795C403E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679484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7EC4F-2585-813A-DCFD-3E884A322C4D}"/>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66C47C96-0C0F-AADD-2AB3-CCF272613D4D}"/>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B9E79C6A-BA2F-79A6-0BAD-495C596D3A7D}"/>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715CCCDF-14FC-B323-CD6A-DE887ACF38A0}"/>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589835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3C571-FF18-A1F4-3A82-60A56F72D869}"/>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6016787E-A389-E181-B042-FEF2A316C777}"/>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600E8E98-CEF8-845E-B030-B7547499F58A}"/>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44A1BC62-BAA0-2405-9057-F8C309FF10E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9013739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customXml" Target="../ink/ink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customXml" Target="../ink/ink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customXml" Target="../ink/ink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customXml" Target="../ink/ink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customXml" Target="../ink/ink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customXml" Target="../ink/ink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ustomXml" Target="../ink/ink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2.wdp"/></Relationships>
</file>

<file path=ppt/slides/_rels/slide12.xml.rels><?xml version="1.0" encoding="UTF-8" standalone="yes"?>
<Relationships xmlns="http://schemas.openxmlformats.org/package/2006/relationships"><Relationship Id="rId3" Type="http://schemas.openxmlformats.org/officeDocument/2006/relationships/customXml" Target="../ink/ink1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customXml" Target="../ink/ink1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customXml" Target="../ink/ink1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customXml" Target="../ink/ink1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3.wdp"/></Relationships>
</file>

<file path=ppt/slides/_rels/slide17.xml.rels><?xml version="1.0" encoding="UTF-8" standalone="yes"?>
<Relationships xmlns="http://schemas.openxmlformats.org/package/2006/relationships"><Relationship Id="rId3" Type="http://schemas.openxmlformats.org/officeDocument/2006/relationships/customXml" Target="../ink/ink1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customXml" Target="../ink/ink1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customXml" Target="../ink/ink1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customXml" Target="../ink/ink1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customXml" Target="../ink/ink1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customXml" Target="../ink/ink2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customXml" Target="../ink/ink2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customXml" Target="../ink/ink2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customXml" Target="../ink/ink2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customXml" Target="../ink/ink2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customXml" Target="../ink/ink2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26.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2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28.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29.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2.jpg"/><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30.xml"/></Relationships>
</file>

<file path=ppt/slides/_rels/slide33.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4.png"/><Relationship Id="rId7"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3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3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3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34.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35.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4.jpg"/><Relationship Id="rId2" Type="http://schemas.openxmlformats.org/officeDocument/2006/relationships/notesSlide" Target="../notesSlides/notesSlide12.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36.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5.jp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100.png"/><Relationship Id="rId4" Type="http://schemas.openxmlformats.org/officeDocument/2006/relationships/customXml" Target="../ink/ink3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5.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373765" y="3830774"/>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93128" y="5662082"/>
            <a:ext cx="46583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المحاضــــــــــرة السابعة </a:t>
            </a:r>
            <a:endParaRPr lang="en-US" sz="2800" b="1" dirty="0">
              <a:solidFill>
                <a:schemeClr val="bg1"/>
              </a:solidFill>
              <a:latin typeface="Alexandria" charset="0"/>
              <a:cs typeface="Alexandria" charset="0"/>
            </a:endParaRPr>
          </a:p>
        </p:txBody>
      </p:sp>
      <p:sp>
        <p:nvSpPr>
          <p:cNvPr id="46" name="TextBox 45"/>
          <p:cNvSpPr txBox="1"/>
          <p:nvPr/>
        </p:nvSpPr>
        <p:spPr>
          <a:xfrm>
            <a:off x="-76345" y="4861863"/>
            <a:ext cx="3029997" cy="800219"/>
          </a:xfrm>
          <a:prstGeom prst="rect">
            <a:avLst/>
          </a:prstGeom>
          <a:noFill/>
        </p:spPr>
        <p:txBody>
          <a:bodyPr wrap="none" rtlCol="0">
            <a:spAutoFit/>
          </a:bodyPr>
          <a:lstStyle/>
          <a:p>
            <a:r>
              <a:rPr lang="ar-DZ" b="1" dirty="0"/>
              <a:t>                         </a:t>
            </a:r>
            <a:r>
              <a:rPr lang="fr-FR" b="1" dirty="0"/>
              <a:t>DGM</a:t>
            </a:r>
            <a:r>
              <a:rPr lang="ar-DZ" b="1" dirty="0"/>
              <a:t>413</a:t>
            </a:r>
          </a:p>
          <a:p>
            <a:r>
              <a:rPr lang="ar-DZ" sz="2800" b="1" dirty="0"/>
              <a:t>النَّقد الصحفي             </a:t>
            </a:r>
            <a:endParaRPr lang="fr-FR" sz="2800" b="1" dirty="0"/>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1446550"/>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spTree>
  </p:cSld>
  <p:clrMapOvr>
    <a:masterClrMapping/>
  </p:clrMapOvr>
  <mc:AlternateContent xmlns:mc="http://schemas.openxmlformats.org/markup-compatibility/2006" xmlns:p14="http://schemas.microsoft.com/office/powerpoint/2010/main">
    <mc:Choice Requires="p14">
      <p:transition p14:dur="0" advTm="40297"/>
    </mc:Choice>
    <mc:Fallback xmlns="">
      <p:transition advTm="402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623066" y="1220652"/>
            <a:ext cx="6677945"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1" name="Rectangle 10"/>
          <p:cNvSpPr/>
          <p:nvPr/>
        </p:nvSpPr>
        <p:spPr>
          <a:xfrm>
            <a:off x="4063461" y="581718"/>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solidFill>
                  <a:schemeClr val="bg1"/>
                </a:solidFill>
                <a:latin typeface="Alexandria" charset="0"/>
                <a:cs typeface="Alexandria" charset="0"/>
              </a:rPr>
              <a:t>المحاضــــــــــرة السابعة </a:t>
            </a:r>
            <a:endParaRPr lang="en-US" sz="3600" b="1" dirty="0">
              <a:solidFill>
                <a:schemeClr val="bg1"/>
              </a:solidFill>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382287" y="840910"/>
            <a:ext cx="6150468" cy="7475252"/>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a:t>
            </a:r>
          </a:p>
          <a:p>
            <a:pPr lvl="0" algn="just" rtl="1"/>
            <a:r>
              <a:rPr lang="ar-DZ" sz="2000" b="1" dirty="0"/>
              <a:t>- مقدمة</a:t>
            </a:r>
          </a:p>
          <a:p>
            <a:pPr lvl="0" algn="just" rtl="1"/>
            <a:r>
              <a:rPr lang="ar-DZ" sz="2000" b="1" dirty="0"/>
              <a:t>1- </a:t>
            </a:r>
            <a:r>
              <a:rPr lang="ar-EG" sz="2000" b="1" dirty="0"/>
              <a:t>مفهوم النقد </a:t>
            </a:r>
            <a:r>
              <a:rPr lang="ar-DZ" sz="2000" b="1" dirty="0"/>
              <a:t>الصحفي</a:t>
            </a:r>
            <a:r>
              <a:rPr lang="ar-EG" sz="2000" b="1" dirty="0"/>
              <a:t>.</a:t>
            </a:r>
            <a:endParaRPr lang="ar-DZ" sz="2000" b="1" dirty="0"/>
          </a:p>
          <a:p>
            <a:pPr lvl="0" algn="just" rtl="1"/>
            <a:r>
              <a:rPr lang="ar-DZ" dirty="0"/>
              <a:t>- مدخل مفاهيمي</a:t>
            </a:r>
            <a:r>
              <a:rPr lang="ar-EG" dirty="0"/>
              <a:t> </a:t>
            </a:r>
            <a:endParaRPr lang="fr-FR" dirty="0"/>
          </a:p>
          <a:p>
            <a:pPr lvl="0" algn="just" rtl="1"/>
            <a:r>
              <a:rPr lang="ar-DZ" sz="2000" b="1" dirty="0"/>
              <a:t>2- ركائز النقد الصحفي</a:t>
            </a:r>
            <a:r>
              <a:rPr lang="ar-SA" sz="2000" b="1" dirty="0"/>
              <a:t>.</a:t>
            </a:r>
            <a:endParaRPr lang="ar-DZ" sz="2000" b="1" dirty="0"/>
          </a:p>
          <a:p>
            <a:pPr marL="285750" lvl="0" indent="-285750" algn="just" rtl="1">
              <a:buFontTx/>
              <a:buChar char="-"/>
            </a:pPr>
            <a:r>
              <a:rPr lang="ar-DZ" dirty="0"/>
              <a:t>دراسة علمية </a:t>
            </a:r>
          </a:p>
          <a:p>
            <a:pPr lvl="0" algn="just" rtl="1"/>
            <a:r>
              <a:rPr lang="ar-DZ" sz="2000" b="1" dirty="0"/>
              <a:t>3- مفهوم المقال النقدي.</a:t>
            </a:r>
          </a:p>
          <a:p>
            <a:pPr lvl="0" algn="just" rtl="1"/>
            <a:r>
              <a:rPr lang="ar-DZ" dirty="0"/>
              <a:t>- أمثلة توضيحية</a:t>
            </a:r>
            <a:endParaRPr lang="fr-FR" dirty="0"/>
          </a:p>
          <a:p>
            <a:pPr lvl="0" algn="just" rtl="1"/>
            <a:r>
              <a:rPr lang="ar-DZ" sz="2000" b="1" dirty="0"/>
              <a:t>4- مجالات المقال النقدي</a:t>
            </a:r>
          </a:p>
          <a:p>
            <a:pPr lvl="0" algn="just" rtl="1"/>
            <a:r>
              <a:rPr lang="ar-SA" sz="2000" b="1" dirty="0"/>
              <a:t> </a:t>
            </a:r>
            <a:r>
              <a:rPr lang="ar-DZ" sz="2000" dirty="0"/>
              <a:t>- نماذج علمية مهنية</a:t>
            </a:r>
            <a:r>
              <a:rPr lang="ar-SA" sz="2000" dirty="0"/>
              <a:t> </a:t>
            </a:r>
            <a:endParaRPr lang="fr-FR" sz="2000" b="1" dirty="0"/>
          </a:p>
          <a:p>
            <a:pPr lvl="0" algn="just" rtl="1"/>
            <a:r>
              <a:rPr lang="ar-DZ" sz="2000" b="1" dirty="0"/>
              <a:t>5-وظائف المقال</a:t>
            </a:r>
            <a:r>
              <a:rPr lang="ar-EG" sz="2000" b="1" dirty="0"/>
              <a:t> النقد</a:t>
            </a:r>
            <a:r>
              <a:rPr lang="ar-DZ" sz="2000" b="1" dirty="0"/>
              <a:t>ي</a:t>
            </a:r>
            <a:r>
              <a:rPr lang="ar-SA" sz="2000" b="1" dirty="0"/>
              <a:t>.</a:t>
            </a:r>
            <a:endParaRPr lang="fr-FR" sz="2000" b="1" dirty="0"/>
          </a:p>
          <a:p>
            <a:pPr algn="just" rtl="1"/>
            <a:r>
              <a:rPr lang="ar-DZ" sz="2000" b="1" dirty="0"/>
              <a:t>6- لغة المقال</a:t>
            </a:r>
            <a:r>
              <a:rPr lang="ar-EG" sz="2000" b="1" dirty="0"/>
              <a:t> النقد</a:t>
            </a:r>
            <a:r>
              <a:rPr lang="ar-DZ" sz="2000" b="1" dirty="0"/>
              <a:t>ي</a:t>
            </a:r>
            <a:r>
              <a:rPr lang="ar-SA" sz="2000" b="1" dirty="0"/>
              <a:t>.</a:t>
            </a:r>
            <a:endParaRPr lang="ar-DZ" sz="2000" b="1" dirty="0"/>
          </a:p>
          <a:p>
            <a:pPr algn="just" rtl="1"/>
            <a:r>
              <a:rPr lang="ar-DZ" sz="2000" b="1" dirty="0"/>
              <a:t>7- بناء المقال</a:t>
            </a:r>
            <a:r>
              <a:rPr lang="ar-EG" sz="2000" b="1" dirty="0"/>
              <a:t> النقد</a:t>
            </a:r>
            <a:r>
              <a:rPr lang="ar-DZ" sz="2000" b="1" dirty="0"/>
              <a:t>ي</a:t>
            </a:r>
            <a:r>
              <a:rPr lang="ar-SA" sz="2000" b="1" dirty="0"/>
              <a:t>.</a:t>
            </a:r>
            <a:endParaRPr lang="fr-FR" sz="2000" b="1" dirty="0"/>
          </a:p>
          <a:p>
            <a:pPr algn="just" rtl="1"/>
            <a:r>
              <a:rPr lang="ar-DZ" sz="2000" dirty="0"/>
              <a:t>- أمثلة توضيحية.</a:t>
            </a:r>
            <a:endParaRPr lang="ar-DZ" sz="2000" b="1" dirty="0"/>
          </a:p>
          <a:p>
            <a:pPr algn="just" rtl="1"/>
            <a:r>
              <a:rPr lang="ar-DZ" sz="2000" b="1" dirty="0"/>
              <a:t>8-نقد الخبر الصحفي</a:t>
            </a:r>
          </a:p>
          <a:p>
            <a:pPr algn="just" rtl="1"/>
            <a:r>
              <a:rPr lang="ar-DZ" sz="2000" b="1" dirty="0"/>
              <a:t>9-النقد الصحفي الرياضي وأركانه الأساسية.</a:t>
            </a:r>
          </a:p>
          <a:p>
            <a:pPr algn="just" rtl="1"/>
            <a:r>
              <a:rPr lang="ar-DZ" sz="2000" b="1" dirty="0"/>
              <a:t>10- صفات الناقد الصحفي الرياضي.</a:t>
            </a:r>
          </a:p>
          <a:p>
            <a:pPr algn="just" rtl="1"/>
            <a:r>
              <a:rPr lang="ar-DZ" sz="2400" b="1" dirty="0"/>
              <a:t>- </a:t>
            </a:r>
            <a:r>
              <a:rPr lang="ar-DZ" sz="2000" b="1" dirty="0"/>
              <a:t>خلاصة</a:t>
            </a:r>
            <a:r>
              <a:rPr lang="ar-DZ" sz="2400" b="1" dirty="0"/>
              <a:t>.</a:t>
            </a:r>
            <a:endParaRPr lang="fr-FR" sz="2400" b="1" dirty="0"/>
          </a:p>
          <a:p>
            <a:pPr algn="r">
              <a:lnSpc>
                <a:spcPct val="120000"/>
              </a:lnSpc>
            </a:pPr>
            <a:endParaRPr lang="ar-DZ" sz="32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Image 2">
            <a:extLst>
              <a:ext uri="{FF2B5EF4-FFF2-40B4-BE49-F238E27FC236}">
                <a16:creationId xmlns:a16="http://schemas.microsoft.com/office/drawing/2014/main" id="{1DECE10D-2152-3B51-6436-A9AE488F8D75}"/>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272250" y="1911742"/>
            <a:ext cx="5582421" cy="410534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advTm="26357">
        <p:circle/>
      </p:transition>
    </mc:Choice>
    <mc:Fallback xmlns="">
      <p:transition spd="slow" advTm="26357">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4410452" y="1582558"/>
            <a:ext cx="6882189" cy="4112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a:t>مقدمة :</a:t>
            </a:r>
            <a:endParaRPr lang="fr-FR"/>
          </a:p>
          <a:p>
            <a:pPr algn="just" rtl="1"/>
            <a:endParaRPr lang="fr-FR" sz="2400" dirty="0">
              <a:solidFill>
                <a:schemeClr val="tx1"/>
              </a:solidFill>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565113" y="565737"/>
            <a:ext cx="4113898"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مقدمـــــــــــــــــــــــة</a:t>
            </a:r>
          </a:p>
        </p:txBody>
      </p:sp>
      <p:sp>
        <p:nvSpPr>
          <p:cNvPr id="29" name="Rectangle 28">
            <a:extLst>
              <a:ext uri="{FF2B5EF4-FFF2-40B4-BE49-F238E27FC236}">
                <a16:creationId xmlns:a16="http://schemas.microsoft.com/office/drawing/2014/main" id="{347E6AA2-4EA9-AF2A-5CCB-DE4212CFA70B}"/>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412A23B2-0B56-6142-47D7-4B4B0AAF18A6}"/>
              </a:ext>
            </a:extLst>
          </p:cNvPr>
          <p:cNvSpPr txBox="1"/>
          <p:nvPr/>
        </p:nvSpPr>
        <p:spPr>
          <a:xfrm>
            <a:off x="4587903" y="2041608"/>
            <a:ext cx="6452011" cy="2838662"/>
          </a:xfrm>
          <a:prstGeom prst="rect">
            <a:avLst/>
          </a:prstGeom>
          <a:noFill/>
        </p:spPr>
        <p:txBody>
          <a:bodyPr wrap="square">
            <a:spAutoFit/>
          </a:bodyPr>
          <a:lstStyle/>
          <a:p>
            <a:pPr algn="r"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يُعدّ النقد الصحفي أحد الفروع الأساسية في العمل الإعلامي، وهو ممارسة تهدف إلى تحليل وتقييم الأعمال والأحداث والظواهر التي تتناولها وسائل الإعلام، سواء كانت أدبية أو فنية أو ثقافية أو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br>
              <a:rPr lang="fr-FR" sz="2400" kern="100" dirty="0">
                <a:effectLst/>
                <a:latin typeface="Calibri" panose="020F050202020403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ويتمي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النقد الصحفي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كونه حلقة وصل بين المبدع والجمهور، إذ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يساعد القارئ على فهم العمل موضوع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وتقدير قيمته</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الحقيقية، كما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المبدع نحو تطوير </a:t>
            </a:r>
            <a:r>
              <a:rPr lang="ar-DZ" sz="2400" kern="100" dirty="0">
                <a:effectLst/>
                <a:latin typeface="Calibri" panose="020F0502020204030204" pitchFamily="34" charset="0"/>
                <a:ea typeface="Calibri" panose="020F0502020204030204" pitchFamily="34" charset="0"/>
                <a:cs typeface="Arial" panose="020B0604020202020204" pitchFamily="34" charset="0"/>
              </a:rPr>
              <a:t>آ</a:t>
            </a:r>
            <a:r>
              <a:rPr lang="ar-SA" sz="2400" kern="100" dirty="0">
                <a:effectLst/>
                <a:latin typeface="Calibri" panose="020F0502020204030204" pitchFamily="34" charset="0"/>
                <a:ea typeface="Calibri" panose="020F0502020204030204" pitchFamily="34" charset="0"/>
                <a:cs typeface="Arial" panose="020B0604020202020204" pitchFamily="34" charset="0"/>
              </a:rPr>
              <a:t>دائه وإصلاح جوانب الق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صور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13" name="Image 12">
            <a:extLst>
              <a:ext uri="{FF2B5EF4-FFF2-40B4-BE49-F238E27FC236}">
                <a16:creationId xmlns:a16="http://schemas.microsoft.com/office/drawing/2014/main" id="{D55EA1B9-6FE3-E4F7-528D-7E5AC31EEFD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2989" y="1308532"/>
            <a:ext cx="3429000" cy="4240935"/>
          </a:xfrm>
          <a:prstGeom prst="rect">
            <a:avLst/>
          </a:prstGeom>
        </p:spPr>
      </p:pic>
    </p:spTree>
    <p:extLst>
      <p:ext uri="{BB962C8B-B14F-4D97-AF65-F5344CB8AC3E}">
        <p14:creationId xmlns:p14="http://schemas.microsoft.com/office/powerpoint/2010/main" val="4142154390"/>
      </p:ext>
    </p:extLst>
  </p:cSld>
  <p:clrMapOvr>
    <a:masterClrMapping/>
  </p:clrMapOvr>
  <p:transition spd="slow" advTm="2137">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92DE8-4A10-8EEF-3564-0ACCA8FC5B7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3D7AEA4-56C5-B45E-AAB7-95CBC19C831F}"/>
              </a:ext>
            </a:extLst>
          </p:cNvPr>
          <p:cNvSpPr txBox="1"/>
          <p:nvPr/>
        </p:nvSpPr>
        <p:spPr>
          <a:xfrm>
            <a:off x="8183007" y="67015"/>
            <a:ext cx="4113898"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النقد الصحفي </a:t>
            </a:r>
          </a:p>
        </p:txBody>
      </p:sp>
      <p:sp>
        <p:nvSpPr>
          <p:cNvPr id="29" name="Rectangle 28">
            <a:extLst>
              <a:ext uri="{FF2B5EF4-FFF2-40B4-BE49-F238E27FC236}">
                <a16:creationId xmlns:a16="http://schemas.microsoft.com/office/drawing/2014/main" id="{9C1F89AC-9838-50DA-7D2B-7B67EE523EF3}"/>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ECDDC8E-2A89-149B-6616-E7887315A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281CEBE-E779-55DD-32DE-B2FA3178FB8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B94E8CC-C8C6-F5CD-CEFC-9648C3078A6E}"/>
              </a:ext>
            </a:extLst>
          </p:cNvPr>
          <p:cNvSpPr/>
          <p:nvPr/>
        </p:nvSpPr>
        <p:spPr>
          <a:xfrm>
            <a:off x="7369264" y="6701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01</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F6C3FAEA-0878-BAA8-A3AB-024C463172B3}"/>
              </a:ext>
            </a:extLst>
          </p:cNvPr>
          <p:cNvSpPr txBox="1"/>
          <p:nvPr/>
        </p:nvSpPr>
        <p:spPr>
          <a:xfrm>
            <a:off x="1783080" y="1718398"/>
            <a:ext cx="9297162" cy="4334328"/>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b="1" kern="100" dirty="0">
                <a:effectLst/>
                <a:latin typeface="Calibri" panose="020F0502020204030204" pitchFamily="34" charset="0"/>
                <a:ea typeface="Calibri" panose="020F0502020204030204" pitchFamily="34" charset="0"/>
              </a:rPr>
              <a:t>النقد الصحفي </a:t>
            </a:r>
            <a:r>
              <a:rPr lang="ar-DZ" sz="2400" b="1"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هو نقد المواضيع الثقافية والأدبية التي </a:t>
            </a:r>
            <a:r>
              <a:rPr lang="ar-SA" sz="2400" kern="100" dirty="0" err="1">
                <a:effectLst/>
                <a:latin typeface="Calibri" panose="020F0502020204030204" pitchFamily="34" charset="0"/>
                <a:ea typeface="Calibri" panose="020F0502020204030204" pitchFamily="34" charset="0"/>
              </a:rPr>
              <a:t>تتضم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نها الصحيفة. في حين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عر</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فه البعض 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ه </a:t>
            </a:r>
            <a:r>
              <a:rPr lang="ar-DZ" sz="2400" kern="100" dirty="0">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النقد الخبر لأن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الخبر في حد ذاته تعبير عن رأي ونقل لرأي</a:t>
            </a:r>
            <a:r>
              <a:rPr lang="ar-DZ" sz="2400" kern="100" dirty="0">
                <a:effectLst/>
                <a:latin typeface="Calibri" panose="020F0502020204030204" pitchFamily="34" charset="0"/>
                <a:ea typeface="Calibri" panose="020F0502020204030204" pitchFamily="34" charset="0"/>
              </a:rPr>
              <a:t>، و</a:t>
            </a:r>
            <a:r>
              <a:rPr lang="ar-SA" sz="2400" kern="100" dirty="0">
                <a:effectLst/>
                <a:latin typeface="Calibri" panose="020F0502020204030204" pitchFamily="34" charset="0"/>
                <a:ea typeface="Calibri" panose="020F0502020204030204" pitchFamily="34" charset="0"/>
              </a:rPr>
              <a:t> التأثير على الرأي ، وهو إبداء الرأي في إحدى التصرفات </a:t>
            </a:r>
            <a:r>
              <a:rPr lang="ar-DZ" sz="2400" kern="100" dirty="0">
                <a:effectLst/>
                <a:latin typeface="Calibri" panose="020F0502020204030204" pitchFamily="34" charset="0"/>
                <a:ea typeface="Calibri" panose="020F0502020204030204" pitchFamily="34" charset="0"/>
              </a:rPr>
              <a:t>.</a:t>
            </a:r>
          </a:p>
          <a:p>
            <a:pPr algn="just" rtl="1">
              <a:lnSpc>
                <a:spcPct val="107000"/>
              </a:lnSpc>
              <a:spcAft>
                <a:spcPts val="800"/>
              </a:spcAft>
            </a:pPr>
            <a:r>
              <a:rPr lang="ar-DZ" sz="2400" dirty="0"/>
              <a:t>و </a:t>
            </a:r>
            <a:r>
              <a:rPr lang="ar-SA" sz="2400" dirty="0"/>
              <a:t>ت</a:t>
            </a:r>
            <a:r>
              <a:rPr lang="ar-DZ" sz="2400" dirty="0"/>
              <a:t>َ</a:t>
            </a:r>
            <a:r>
              <a:rPr lang="ar-SA" sz="2400" dirty="0" err="1"/>
              <a:t>ظطلع</a:t>
            </a:r>
            <a:r>
              <a:rPr lang="ar-SA" sz="2400" dirty="0"/>
              <a:t> الصحف بمهمة ال</a:t>
            </a:r>
            <a:r>
              <a:rPr lang="ar-DZ" sz="2400" dirty="0"/>
              <a:t>إِ</a:t>
            </a:r>
            <a:r>
              <a:rPr lang="ar-SA" sz="2400" dirty="0"/>
              <a:t>خبار والتوعية والتثقيف والتسلية ، وهي الوظائف التي تتضمنها الأخبار والمقالات والأعمدة وسائر الأنواع الصحفية</a:t>
            </a:r>
            <a:r>
              <a:rPr lang="ar-DZ" sz="2400" dirty="0"/>
              <a:t>، </a:t>
            </a:r>
            <a:r>
              <a:rPr lang="ar-SA" sz="2400" dirty="0"/>
              <a:t>وكي تقوم الصحيفة بوظائفها الم</a:t>
            </a:r>
            <a:r>
              <a:rPr lang="ar-DZ" sz="2400" dirty="0"/>
              <a:t>َ</a:t>
            </a:r>
            <a:r>
              <a:rPr lang="ar-SA" sz="2400" dirty="0"/>
              <a:t>ن</a:t>
            </a:r>
            <a:r>
              <a:rPr lang="ar-DZ" sz="2400" dirty="0"/>
              <a:t>ُ</a:t>
            </a:r>
            <a:r>
              <a:rPr lang="ar-SA" sz="2400" dirty="0" err="1"/>
              <a:t>وطة</a:t>
            </a:r>
            <a:r>
              <a:rPr lang="ar-SA" sz="2400" dirty="0"/>
              <a:t> بها فإنه ينبغي عليها أن تقون بأداء إ</a:t>
            </a:r>
            <a:r>
              <a:rPr lang="ar-DZ" sz="2400" dirty="0"/>
              <a:t>علا</a:t>
            </a:r>
            <a:r>
              <a:rPr lang="ar-SA" sz="2400" dirty="0"/>
              <a:t>مي يضمن لها المهنية من حيث الكتابة </a:t>
            </a:r>
            <a:r>
              <a:rPr lang="ar-SA" sz="2400" dirty="0" err="1"/>
              <a:t>الإع</a:t>
            </a:r>
            <a:r>
              <a:rPr lang="ar-DZ" sz="2400" dirty="0"/>
              <a:t>لا</a:t>
            </a:r>
            <a:r>
              <a:rPr lang="ar-SA" sz="2400" dirty="0"/>
              <a:t>مية ، وح</a:t>
            </a:r>
            <a:r>
              <a:rPr lang="ar-DZ" sz="2400" dirty="0"/>
              <a:t>ُ</a:t>
            </a:r>
            <a:r>
              <a:rPr lang="ar-SA" sz="2400" dirty="0"/>
              <a:t>سن الإخراج من الناحية الشكلية ، وي</a:t>
            </a:r>
            <a:r>
              <a:rPr lang="ar-DZ" sz="2400" dirty="0"/>
              <a:t>َ</a:t>
            </a:r>
            <a:r>
              <a:rPr lang="ar-SA" sz="2400" dirty="0"/>
              <a:t>لعب النقد دور</a:t>
            </a:r>
            <a:r>
              <a:rPr lang="ar-DZ" sz="2400" dirty="0"/>
              <a:t>ً</a:t>
            </a:r>
            <a:r>
              <a:rPr lang="ar-SA" sz="2400" dirty="0"/>
              <a:t>ا في تحسين أداء الصحيفة</a:t>
            </a:r>
            <a:r>
              <a:rPr lang="ar-DZ" sz="2400" dirty="0"/>
              <a:t>،</a:t>
            </a:r>
            <a:r>
              <a:rPr lang="ar-SA" sz="2400" dirty="0"/>
              <a:t> إذا كان م</a:t>
            </a:r>
            <a:r>
              <a:rPr lang="ar-DZ" sz="2400" dirty="0"/>
              <a:t>َ</a:t>
            </a:r>
            <a:r>
              <a:rPr lang="ar-SA" sz="2400" dirty="0"/>
              <a:t>بني</a:t>
            </a:r>
            <a:r>
              <a:rPr lang="ar-DZ" sz="2400" dirty="0"/>
              <a:t>ً</a:t>
            </a:r>
            <a:r>
              <a:rPr lang="ar-SA" sz="2400" dirty="0"/>
              <a:t>ا على معايير إ</a:t>
            </a:r>
            <a:r>
              <a:rPr lang="ar-DZ" sz="2400" dirty="0"/>
              <a:t>علا</a:t>
            </a:r>
            <a:r>
              <a:rPr lang="ar-SA" sz="2400" dirty="0"/>
              <a:t>مية ومنهجية .</a:t>
            </a:r>
            <a:endParaRPr lang="fr-FR" sz="2400" dirty="0"/>
          </a:p>
          <a:p>
            <a:pPr algn="r"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544036670"/>
      </p:ext>
    </p:extLst>
  </p:cSld>
  <p:clrMapOvr>
    <a:masterClrMapping/>
  </p:clrMapOvr>
  <p:transition spd="slow" advTm="2137">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FC21B-5D23-3927-2F7D-B68C6A7DB41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3F9A755-E720-3B4C-BDFE-CE2D38BE097E}"/>
              </a:ext>
            </a:extLst>
          </p:cNvPr>
          <p:cNvSpPr txBox="1"/>
          <p:nvPr/>
        </p:nvSpPr>
        <p:spPr>
          <a:xfrm>
            <a:off x="7205472" y="67015"/>
            <a:ext cx="5091433"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ركائز النقد الصحفي </a:t>
            </a:r>
          </a:p>
        </p:txBody>
      </p:sp>
      <p:sp>
        <p:nvSpPr>
          <p:cNvPr id="29" name="Rectangle 28">
            <a:extLst>
              <a:ext uri="{FF2B5EF4-FFF2-40B4-BE49-F238E27FC236}">
                <a16:creationId xmlns:a16="http://schemas.microsoft.com/office/drawing/2014/main" id="{11D9AAB7-80DE-2D06-4503-958934822151}"/>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7482179-A630-D0CF-905B-B1EF4AC8A9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5361B9F-06C8-1496-C41A-DD303F064B1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99EE91AC-3718-570C-6E41-92418A7E004A}"/>
              </a:ext>
            </a:extLst>
          </p:cNvPr>
          <p:cNvSpPr/>
          <p:nvPr/>
        </p:nvSpPr>
        <p:spPr>
          <a:xfrm>
            <a:off x="6484050"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5D00E794-D1CC-1E97-5A54-240C624A5CB8}"/>
              </a:ext>
            </a:extLst>
          </p:cNvPr>
          <p:cNvSpPr txBox="1"/>
          <p:nvPr/>
        </p:nvSpPr>
        <p:spPr>
          <a:xfrm>
            <a:off x="3657600" y="1595289"/>
            <a:ext cx="7386066" cy="3785652"/>
          </a:xfrm>
          <a:prstGeom prst="rect">
            <a:avLst/>
          </a:prstGeom>
          <a:noFill/>
        </p:spPr>
        <p:txBody>
          <a:bodyPr wrap="square">
            <a:spAutoFit/>
          </a:bodyPr>
          <a:lstStyle/>
          <a:p>
            <a:pPr algn="just" rtl="1"/>
            <a:r>
              <a:rPr lang="ar-SA" sz="2400" dirty="0"/>
              <a:t>ي</a:t>
            </a:r>
            <a:r>
              <a:rPr lang="ar-DZ" sz="2400" dirty="0"/>
              <a:t>َ</a:t>
            </a:r>
            <a:r>
              <a:rPr lang="ar-SA" sz="2400" dirty="0" err="1"/>
              <a:t>رتكز</a:t>
            </a:r>
            <a:r>
              <a:rPr lang="ar-SA" sz="2400" dirty="0"/>
              <a:t> الن</a:t>
            </a:r>
            <a:r>
              <a:rPr lang="ar-DZ" sz="2400" dirty="0"/>
              <a:t>َّ</a:t>
            </a:r>
            <a:r>
              <a:rPr lang="ar-SA" sz="2400" dirty="0"/>
              <a:t>قد الصحفي على دعامتين رئيسيتين وهما :</a:t>
            </a:r>
            <a:r>
              <a:rPr lang="ar-DZ" sz="2400" dirty="0"/>
              <a:t> </a:t>
            </a:r>
            <a:r>
              <a:rPr lang="ar-SA" sz="2400" dirty="0"/>
              <a:t>نقد شكل الصحيفة ونقد المضمون الصحفي</a:t>
            </a:r>
            <a:r>
              <a:rPr lang="ar-DZ" sz="2400" dirty="0"/>
              <a:t>:</a:t>
            </a:r>
            <a:r>
              <a:rPr lang="ar-SA" sz="2400" dirty="0"/>
              <a:t> </a:t>
            </a:r>
            <a:endParaRPr lang="fr-FR" sz="2400" dirty="0"/>
          </a:p>
          <a:p>
            <a:pPr algn="just" rtl="1"/>
            <a:endParaRPr lang="ar-DZ" sz="2400" b="1" dirty="0"/>
          </a:p>
          <a:p>
            <a:pPr marL="342900" indent="-342900" algn="just" rtl="1">
              <a:buFont typeface="Wingdings" panose="05000000000000000000" pitchFamily="2" charset="2"/>
              <a:buChar char="§"/>
            </a:pPr>
            <a:r>
              <a:rPr lang="ar-SA" sz="2400" b="1" dirty="0">
                <a:solidFill>
                  <a:srgbClr val="FF0000"/>
                </a:solidFill>
              </a:rPr>
              <a:t>ن</a:t>
            </a:r>
            <a:r>
              <a:rPr lang="ar-DZ" sz="2400" b="1" dirty="0">
                <a:solidFill>
                  <a:srgbClr val="FF0000"/>
                </a:solidFill>
              </a:rPr>
              <a:t>َ</a:t>
            </a:r>
            <a:r>
              <a:rPr lang="ar-SA" sz="2400" b="1" dirty="0">
                <a:solidFill>
                  <a:srgbClr val="FF0000"/>
                </a:solidFill>
              </a:rPr>
              <a:t>قد الشكل:</a:t>
            </a:r>
            <a:r>
              <a:rPr lang="ar-SA" sz="2400" dirty="0">
                <a:solidFill>
                  <a:srgbClr val="FF0000"/>
                </a:solidFill>
              </a:rPr>
              <a:t> </a:t>
            </a:r>
            <a:r>
              <a:rPr lang="ar-SA" sz="2400" dirty="0"/>
              <a:t>الإخراج الصحفي ، والذي يهتم ب</a:t>
            </a:r>
            <a:r>
              <a:rPr lang="ar-DZ" sz="2400" dirty="0"/>
              <a:t>ِ</a:t>
            </a:r>
            <a:r>
              <a:rPr lang="ar-SA" sz="2400" dirty="0"/>
              <a:t>ب</a:t>
            </a:r>
            <a:r>
              <a:rPr lang="ar-DZ" sz="2400" dirty="0"/>
              <a:t>َ</a:t>
            </a:r>
            <a:r>
              <a:rPr lang="ar-SA" sz="2400" dirty="0"/>
              <a:t>لورة شكل الصحيفة وإعطائها الشخصية المت</a:t>
            </a:r>
            <a:r>
              <a:rPr lang="ar-DZ" sz="2400" dirty="0"/>
              <a:t>َ</a:t>
            </a:r>
            <a:r>
              <a:rPr lang="ar-SA" sz="2400" dirty="0"/>
              <a:t>ميزة لها ،</a:t>
            </a:r>
            <a:r>
              <a:rPr lang="ar-DZ" sz="2400" dirty="0"/>
              <a:t> </a:t>
            </a:r>
            <a:r>
              <a:rPr lang="ar-SA" sz="2400" dirty="0"/>
              <a:t>وهو من الأهمية بحيث ي</a:t>
            </a:r>
            <a:r>
              <a:rPr lang="ar-DZ" sz="2400" dirty="0"/>
              <a:t>َ</a:t>
            </a:r>
            <a:r>
              <a:rPr lang="ar-SA" sz="2400" dirty="0"/>
              <a:t>نعك</a:t>
            </a:r>
            <a:r>
              <a:rPr lang="ar-DZ" sz="2400" dirty="0"/>
              <a:t>ِ</a:t>
            </a:r>
            <a:r>
              <a:rPr lang="ar-SA" sz="2400" dirty="0"/>
              <a:t>س على مضمون الصحيفة ، </a:t>
            </a:r>
            <a:r>
              <a:rPr lang="ar-SA" sz="2400" dirty="0" err="1"/>
              <a:t>ويؤث</a:t>
            </a:r>
            <a:r>
              <a:rPr lang="ar-DZ" sz="2400" dirty="0"/>
              <a:t>ِّ</a:t>
            </a:r>
            <a:r>
              <a:rPr lang="ar-SA" sz="2400" dirty="0"/>
              <a:t>ر فيها تأثيرا بالغ</a:t>
            </a:r>
            <a:r>
              <a:rPr lang="ar-DZ" sz="2400" dirty="0"/>
              <a:t>ً</a:t>
            </a:r>
            <a:r>
              <a:rPr lang="ar-SA" sz="2400" dirty="0"/>
              <a:t>ا</a:t>
            </a:r>
            <a:r>
              <a:rPr lang="ar-DZ" sz="2400" dirty="0"/>
              <a:t>،</a:t>
            </a:r>
            <a:r>
              <a:rPr lang="ar-SA" sz="2400" dirty="0"/>
              <a:t> لأن</a:t>
            </a:r>
            <a:r>
              <a:rPr lang="ar-DZ" sz="2400" dirty="0"/>
              <a:t>َّ</a:t>
            </a:r>
            <a:r>
              <a:rPr lang="ar-SA" sz="2400" dirty="0"/>
              <a:t>ها الأداة التي تقوم بإيصال المضمون الإعلامي إلى القارئ ، والأداة لا ت</a:t>
            </a:r>
            <a:r>
              <a:rPr lang="ar-DZ" sz="2400" dirty="0"/>
              <a:t>َ</a:t>
            </a:r>
            <a:r>
              <a:rPr lang="ar-SA" sz="2400" dirty="0"/>
              <a:t>نفصل عن الرسالة إذ</a:t>
            </a:r>
            <a:r>
              <a:rPr lang="ar-DZ" sz="2400" dirty="0"/>
              <a:t>ْ</a:t>
            </a:r>
            <a:r>
              <a:rPr lang="ar-SA" sz="2400" dirty="0"/>
              <a:t> أن</a:t>
            </a:r>
            <a:r>
              <a:rPr lang="ar-DZ" sz="2400" dirty="0"/>
              <a:t>َّ</a:t>
            </a:r>
            <a:r>
              <a:rPr lang="ar-SA" sz="2400" dirty="0"/>
              <a:t> التنسيق الجمالي للصحيفة وراحة العين التي يشعر بها القارئ عند تصف</a:t>
            </a:r>
            <a:r>
              <a:rPr lang="ar-DZ" sz="2400" dirty="0"/>
              <a:t>ُّ</a:t>
            </a:r>
            <a:r>
              <a:rPr lang="ar-SA" sz="2400" dirty="0" err="1"/>
              <a:t>حه</a:t>
            </a:r>
            <a:r>
              <a:rPr lang="ar-SA" sz="2400" dirty="0"/>
              <a:t> للجريدة</a:t>
            </a:r>
            <a:r>
              <a:rPr lang="ar-DZ" sz="2400" dirty="0"/>
              <a:t>،</a:t>
            </a:r>
            <a:r>
              <a:rPr lang="ar-SA" sz="2400" dirty="0"/>
              <a:t> وشكلها الم</a:t>
            </a:r>
            <a:r>
              <a:rPr lang="ar-DZ" sz="2400" dirty="0"/>
              <a:t>ُ</a:t>
            </a:r>
            <a:r>
              <a:rPr lang="ar-SA" sz="2400" dirty="0"/>
              <a:t>تمي</a:t>
            </a:r>
            <a:r>
              <a:rPr lang="ar-DZ" sz="2400" dirty="0"/>
              <a:t>ِّ</a:t>
            </a:r>
            <a:r>
              <a:rPr lang="ar-SA" sz="2400" dirty="0"/>
              <a:t>ز الذي أل</a:t>
            </a:r>
            <a:r>
              <a:rPr lang="ar-DZ" sz="2400" dirty="0"/>
              <a:t>َّ</a:t>
            </a:r>
            <a:r>
              <a:rPr lang="ar-SA" sz="2400" dirty="0"/>
              <a:t>فه</a:t>
            </a:r>
            <a:r>
              <a:rPr lang="ar-DZ" sz="2400" dirty="0"/>
              <a:t>،</a:t>
            </a:r>
            <a:r>
              <a:rPr lang="ar-SA" sz="2400" dirty="0"/>
              <a:t> من شأنه أن ي</a:t>
            </a:r>
            <a:r>
              <a:rPr lang="ar-DZ" sz="2400" dirty="0"/>
              <a:t>ُ</a:t>
            </a:r>
            <a:r>
              <a:rPr lang="ar-SA" sz="2400" dirty="0"/>
              <a:t>وصل رسالته إليه في سهولة</a:t>
            </a:r>
            <a:r>
              <a:rPr lang="ar-DZ" sz="2400" dirty="0"/>
              <a:t>،</a:t>
            </a:r>
            <a:r>
              <a:rPr lang="ar-SA" sz="2400" dirty="0"/>
              <a:t> في</a:t>
            </a:r>
            <a:r>
              <a:rPr lang="ar-DZ" sz="2400" dirty="0"/>
              <a:t>َ</a:t>
            </a:r>
            <a:r>
              <a:rPr lang="ar-SA" sz="2400" dirty="0" err="1"/>
              <a:t>زداد</a:t>
            </a:r>
            <a:r>
              <a:rPr lang="ar-SA" sz="2400" dirty="0"/>
              <a:t> تأثيرها عليه</a:t>
            </a:r>
            <a:r>
              <a:rPr lang="ar-SA" dirty="0"/>
              <a:t>.</a:t>
            </a:r>
            <a:endParaRPr lang="fr-FR" dirty="0"/>
          </a:p>
        </p:txBody>
      </p:sp>
      <p:pic>
        <p:nvPicPr>
          <p:cNvPr id="3" name="Image 2">
            <a:extLst>
              <a:ext uri="{FF2B5EF4-FFF2-40B4-BE49-F238E27FC236}">
                <a16:creationId xmlns:a16="http://schemas.microsoft.com/office/drawing/2014/main" id="{30B06B22-700C-5896-6B27-B544B8BBD44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2900" y="2367073"/>
            <a:ext cx="3314700" cy="3314700"/>
          </a:xfrm>
          <a:prstGeom prst="rect">
            <a:avLst/>
          </a:prstGeom>
        </p:spPr>
      </p:pic>
    </p:spTree>
    <p:extLst>
      <p:ext uri="{BB962C8B-B14F-4D97-AF65-F5344CB8AC3E}">
        <p14:creationId xmlns:p14="http://schemas.microsoft.com/office/powerpoint/2010/main" val="165834997"/>
      </p:ext>
    </p:extLst>
  </p:cSld>
  <p:clrMapOvr>
    <a:masterClrMapping/>
  </p:clrMapOvr>
  <p:transition spd="slow" advTm="2137">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17380-C4A2-7E27-C6CA-02CFD03E31F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877EAD4-54C5-EE93-49DD-7B4B6E61D475}"/>
              </a:ext>
            </a:extLst>
          </p:cNvPr>
          <p:cNvSpPr txBox="1"/>
          <p:nvPr/>
        </p:nvSpPr>
        <p:spPr>
          <a:xfrm>
            <a:off x="7205472" y="67015"/>
            <a:ext cx="5091433"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ركائز النقد الصحفي </a:t>
            </a:r>
          </a:p>
        </p:txBody>
      </p:sp>
      <p:sp>
        <p:nvSpPr>
          <p:cNvPr id="29" name="Rectangle 28">
            <a:extLst>
              <a:ext uri="{FF2B5EF4-FFF2-40B4-BE49-F238E27FC236}">
                <a16:creationId xmlns:a16="http://schemas.microsoft.com/office/drawing/2014/main" id="{E1626D85-D191-09D7-A842-56B3A25AE171}"/>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91D0702-8166-2E63-38B4-BE3E716E5B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F126F31-4A29-882D-3A86-DF527C8BC75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CB3772A3-AC8C-8D0B-1FB0-6CA067B800F8}"/>
              </a:ext>
            </a:extLst>
          </p:cNvPr>
          <p:cNvSpPr/>
          <p:nvPr/>
        </p:nvSpPr>
        <p:spPr>
          <a:xfrm>
            <a:off x="6484050"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1DFC5F8F-7340-ABB6-6DBB-20E91E7BA03B}"/>
              </a:ext>
            </a:extLst>
          </p:cNvPr>
          <p:cNvSpPr txBox="1"/>
          <p:nvPr/>
        </p:nvSpPr>
        <p:spPr>
          <a:xfrm>
            <a:off x="2075688" y="1932221"/>
            <a:ext cx="8467344" cy="3731599"/>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خضع الإخراج الصحفي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400" kern="100" dirty="0">
                <a:effectLst/>
                <a:latin typeface="Calibri" panose="020F0502020204030204" pitchFamily="34" charset="0"/>
                <a:ea typeface="Calibri" panose="020F0502020204030204" pitchFamily="34" charset="0"/>
                <a:cs typeface="Arial" panose="020B0604020202020204" pitchFamily="34" charset="0"/>
              </a:rPr>
              <a:t> مجموعة من القواعد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وجملة من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اخل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عمل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خرج الصحفي وتنقسم هذه المداخل إلى</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مداخل تقليدية وأخرى معاصرة</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وعندما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نظر الناقد الإعلامي إلى الصحيفة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نظ</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إلى الإخراج الصحفي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بعين النقد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بهدف معرفة ما إذا كان إخراج الصحيفة مرافقا للمعايير الإعلامية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أم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لم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إلى المقاييس الإعلامية والذوق الجمالي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وكل</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ما من شأنه أن يجعل الإخراج الصحفي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ميز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إن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شكل الجريدة يعني من جهة أخرى</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الصورة العامة لها، ومم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يؤثر في هذه الصورة أداء الج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هاز التحريري بالصحيفة، ،وهو ما يعني تكامل العملية التحريرية مع العملية الإدارية في المؤسسة الصحفية.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99237468"/>
      </p:ext>
    </p:extLst>
  </p:cSld>
  <p:clrMapOvr>
    <a:masterClrMapping/>
  </p:clrMapOvr>
  <p:transition spd="slow" advTm="2137">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4C6B3-580A-B600-DEEA-3073D60FB44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88014C7-D1E4-88A1-FFDF-D443348024C3}"/>
              </a:ext>
            </a:extLst>
          </p:cNvPr>
          <p:cNvSpPr txBox="1"/>
          <p:nvPr/>
        </p:nvSpPr>
        <p:spPr>
          <a:xfrm>
            <a:off x="7205472" y="67015"/>
            <a:ext cx="5091433"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ركائز النقد الصحفي </a:t>
            </a:r>
          </a:p>
        </p:txBody>
      </p:sp>
      <p:sp>
        <p:nvSpPr>
          <p:cNvPr id="29" name="Rectangle 28">
            <a:extLst>
              <a:ext uri="{FF2B5EF4-FFF2-40B4-BE49-F238E27FC236}">
                <a16:creationId xmlns:a16="http://schemas.microsoft.com/office/drawing/2014/main" id="{5BDE0A57-D47B-4833-9E48-6D1C8E636F2A}"/>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0D9CD69-3D2A-18CF-2147-B2D1FCD80A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4D14259-17DE-AC3A-A7A9-60760DBBCFF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F4E1AA38-8E06-1E5F-A534-07B5A7C8D04D}"/>
              </a:ext>
            </a:extLst>
          </p:cNvPr>
          <p:cNvSpPr/>
          <p:nvPr/>
        </p:nvSpPr>
        <p:spPr>
          <a:xfrm>
            <a:off x="6484050"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6669EB47-2335-8AEF-7DA6-496023E888F3}"/>
              </a:ext>
            </a:extLst>
          </p:cNvPr>
          <p:cNvSpPr txBox="1"/>
          <p:nvPr/>
        </p:nvSpPr>
        <p:spPr>
          <a:xfrm>
            <a:off x="3414141" y="1914120"/>
            <a:ext cx="7582662" cy="3233834"/>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ن</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قد الصحيفة من حيث المضمون: </a:t>
            </a:r>
            <a:r>
              <a:rPr lang="ar-SA" sz="2400" kern="100" dirty="0">
                <a:effectLst/>
                <a:latin typeface="Calibri" panose="020F0502020204030204" pitchFamily="34" charset="0"/>
                <a:ea typeface="Calibri" panose="020F0502020204030204" pitchFamily="34" charset="0"/>
                <a:cs typeface="Arial" panose="020B0604020202020204" pitchFamily="34" charset="0"/>
              </a:rPr>
              <a:t>تحتوي الصحيفة عشرات الصفحات ،وتستمد المعلومات والأخبار من وكالات الأنباء وجملة من المصادر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علامية</a:t>
            </a:r>
            <a:r>
              <a:rPr lang="fr-FR" sz="2400" kern="100" dirty="0">
                <a:effectLst/>
                <a:latin typeface="Calibri" panose="020F0502020204030204" pitchFamily="34" charset="0"/>
                <a:ea typeface="Calibri" panose="020F0502020204030204" pitchFamily="34" charset="0"/>
                <a:cs typeface="Arial" panose="020B0604020202020204" pitchFamily="34" charset="0"/>
              </a:rPr>
              <a:t> . </a:t>
            </a:r>
            <a:r>
              <a:rPr lang="ar-SA" sz="2400" kern="100" dirty="0">
                <a:effectLst/>
                <a:latin typeface="Calibri" panose="020F0502020204030204" pitchFamily="34" charset="0"/>
                <a:ea typeface="Calibri" panose="020F0502020204030204" pitchFamily="34" charset="0"/>
                <a:cs typeface="Arial" panose="020B0604020202020204" pitchFamily="34" charset="0"/>
              </a:rPr>
              <a:t>بالإضافة إلى التقارير لمراسلي الصحيفة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حرر</a:t>
            </a:r>
            <a:r>
              <a:rPr lang="ar-DZ" sz="2400" kern="100" dirty="0">
                <a:effectLst/>
                <a:latin typeface="Calibri" panose="020F0502020204030204" pitchFamily="34" charset="0"/>
                <a:ea typeface="Calibri" panose="020F0502020204030204" pitchFamily="34" charset="0"/>
                <a:cs typeface="Arial" panose="020B0604020202020204" pitchFamily="34" charset="0"/>
              </a:rPr>
              <a:t>و</a:t>
            </a:r>
            <a:r>
              <a:rPr lang="ar-SA" sz="2400" kern="100" dirty="0">
                <a:effectLst/>
                <a:latin typeface="Calibri" panose="020F0502020204030204" pitchFamily="34" charset="0"/>
                <a:ea typeface="Calibri" panose="020F0502020204030204" pitchFamily="34" charset="0"/>
                <a:cs typeface="Arial" panose="020B0604020202020204" pitchFamily="34" charset="0"/>
              </a:rPr>
              <a:t>ها، ومقالات الرأي والصور الصحفية الواردة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إلى غير ذلك من المواد الإعلامية</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يقوم رئيس التحرير والم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شرف على كل صفحة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بتحديد 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نشره ،وهكذا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تحديد 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على الصفحة الأولى ،وما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في الصفحات الداخلية ،كما يتم تحديد حجم العنوان ومساحة المادة والص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ور المرافقة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حسب أهميتها من وجهة نظر الصحيفة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وهكذا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صنيع الصحيفة.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77235523"/>
      </p:ext>
    </p:extLst>
  </p:cSld>
  <p:clrMapOvr>
    <a:masterClrMapping/>
  </p:clrMapOvr>
  <p:transition spd="slow" advTm="2137">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EFA19-2D28-7F58-6034-0B5E06666D2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CEDF97E-C0FB-65FD-2680-20068D382AFB}"/>
              </a:ext>
            </a:extLst>
          </p:cNvPr>
          <p:cNvSpPr txBox="1"/>
          <p:nvPr/>
        </p:nvSpPr>
        <p:spPr>
          <a:xfrm>
            <a:off x="7205472" y="67015"/>
            <a:ext cx="5091433"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ركائز النقد الصحفي </a:t>
            </a:r>
          </a:p>
        </p:txBody>
      </p:sp>
      <p:sp>
        <p:nvSpPr>
          <p:cNvPr id="29" name="Rectangle 28">
            <a:extLst>
              <a:ext uri="{FF2B5EF4-FFF2-40B4-BE49-F238E27FC236}">
                <a16:creationId xmlns:a16="http://schemas.microsoft.com/office/drawing/2014/main" id="{C04D4EA2-ABA7-F60E-00D9-9807DE08CFD2}"/>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0F169D9-FFAE-96F4-A955-DF5ADEDE57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28F30C8-61A3-1B66-9350-5A780482CB5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5F46BFF-DD8E-C594-F3BA-FB69ED95C6ED}"/>
              </a:ext>
            </a:extLst>
          </p:cNvPr>
          <p:cNvSpPr/>
          <p:nvPr/>
        </p:nvSpPr>
        <p:spPr>
          <a:xfrm>
            <a:off x="6484050"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DCD8D264-1B88-1F96-94F7-0F226E51D4DA}"/>
              </a:ext>
            </a:extLst>
          </p:cNvPr>
          <p:cNvSpPr txBox="1"/>
          <p:nvPr/>
        </p:nvSpPr>
        <p:spPr>
          <a:xfrm>
            <a:off x="4763385" y="2009669"/>
            <a:ext cx="6236208" cy="3495765"/>
          </a:xfrm>
          <a:prstGeom prst="rect">
            <a:avLst/>
          </a:prstGeom>
          <a:noFill/>
        </p:spPr>
        <p:txBody>
          <a:bodyPr wrap="square">
            <a:spAutoFit/>
          </a:bodyPr>
          <a:lstStyle/>
          <a:p>
            <a:pPr algn="just" rtl="1">
              <a:lnSpc>
                <a:spcPct val="107000"/>
              </a:lnSpc>
              <a:spcAft>
                <a:spcPts val="800"/>
              </a:spcAft>
              <a:buNone/>
            </a:pPr>
            <a:r>
              <a:rPr lang="ar-SA" sz="2600" kern="100" dirty="0">
                <a:effectLst/>
                <a:latin typeface="Calibri" panose="020F0502020204030204" pitchFamily="34" charset="0"/>
                <a:ea typeface="Calibri" panose="020F0502020204030204" pitchFamily="34" charset="0"/>
                <a:cs typeface="Arial" panose="020B0604020202020204" pitchFamily="34" charset="0"/>
              </a:rPr>
              <a:t>إن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المادة الإعلامية في وسائل الإعلام ،ومنها الصحف ليست 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رض</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 بسيطا للواقع الخارجي</a:t>
            </a:r>
            <a:r>
              <a:rPr lang="ar-DZ" sz="2600" kern="100" dirty="0">
                <a:effectLst/>
                <a:latin typeface="Calibri" panose="020F0502020204030204" pitchFamily="34" charset="0"/>
                <a:ea typeface="Calibri" panose="020F0502020204030204" pitchFamily="34" charset="0"/>
                <a:cs typeface="Arial" panose="020B0604020202020204" pitchFamily="34" charset="0"/>
              </a:rPr>
              <a:t>، </a:t>
            </a:r>
            <a:r>
              <a:rPr lang="ar-SA" sz="2600" kern="100" dirty="0">
                <a:effectLst/>
                <a:latin typeface="Calibri" panose="020F0502020204030204" pitchFamily="34" charset="0"/>
                <a:ea typeface="Calibri" panose="020F0502020204030204" pitchFamily="34" charset="0"/>
                <a:cs typeface="Arial" panose="020B0604020202020204" pitchFamily="34" charset="0"/>
              </a:rPr>
              <a:t>بل هي مادة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ص</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عة</a:t>
            </a:r>
            <a:r>
              <a:rPr lang="ar-SA" sz="2600" kern="100" dirty="0">
                <a:effectLst/>
                <a:latin typeface="Calibri" panose="020F0502020204030204" pitchFamily="34" charset="0"/>
                <a:ea typeface="Calibri" panose="020F0502020204030204" pitchFamily="34" charset="0"/>
                <a:cs typeface="Arial" panose="020B0604020202020204" pitchFamily="34" charset="0"/>
              </a:rPr>
              <a:t> ،إذ</a:t>
            </a:r>
            <a:r>
              <a:rPr lang="ar-DZ" sz="2600" kern="100" dirty="0">
                <a:effectLst/>
                <a:latin typeface="Calibri" panose="020F0502020204030204" pitchFamily="34" charset="0"/>
                <a:ea typeface="Calibri" panose="020F0502020204030204" pitchFamily="34" charset="0"/>
                <a:cs typeface="Arial" panose="020B0604020202020204" pitchFamily="34" charset="0"/>
              </a:rPr>
              <a:t>ْ </a:t>
            </a:r>
            <a:r>
              <a:rPr lang="ar-SA" sz="2600" kern="100" dirty="0">
                <a:effectLst/>
                <a:latin typeface="Calibri" panose="020F0502020204030204" pitchFamily="34" charset="0"/>
                <a:ea typeface="Calibri" panose="020F0502020204030204" pitchFamily="34" charset="0"/>
                <a:cs typeface="Arial" panose="020B0604020202020204" pitchFamily="34" charset="0"/>
              </a:rPr>
              <a:t>يقوم القائم </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بالإ</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تصال بتشكيل هذه المادة </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وص</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ناعتها ،وهو في ذلك </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يت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خذ مجموعة من القرارات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ويتبن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ى جملة من الخيارات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للت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حكم في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نح</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ى ومضمون الرسالة الإعلامية ،وحتى يكون عمل المرسل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هني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 ،فإن ثم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ة خيارات ومبادئ تحكم العمل الصحفي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والتي ينبغي على المرسل مراعاتها.</a:t>
            </a:r>
            <a:endParaRPr lang="fr-FR" sz="26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Image 4">
            <a:extLst>
              <a:ext uri="{FF2B5EF4-FFF2-40B4-BE49-F238E27FC236}">
                <a16:creationId xmlns:a16="http://schemas.microsoft.com/office/drawing/2014/main" id="{B95846F9-16CD-E419-3E3C-A52FB336F68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2384" y="1794590"/>
            <a:ext cx="3706376" cy="3497792"/>
          </a:xfrm>
          <a:prstGeom prst="rect">
            <a:avLst/>
          </a:prstGeom>
        </p:spPr>
      </p:pic>
    </p:spTree>
    <p:extLst>
      <p:ext uri="{BB962C8B-B14F-4D97-AF65-F5344CB8AC3E}">
        <p14:creationId xmlns:p14="http://schemas.microsoft.com/office/powerpoint/2010/main" val="2710550854"/>
      </p:ext>
    </p:extLst>
  </p:cSld>
  <p:clrMapOvr>
    <a:masterClrMapping/>
  </p:clrMapOvr>
  <p:transition spd="slow" advTm="2137">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852D01-4677-EC24-0412-A6C4785F349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A936642-1117-0CA8-E7F6-E0A0ED67E69A}"/>
              </a:ext>
            </a:extLst>
          </p:cNvPr>
          <p:cNvSpPr txBox="1"/>
          <p:nvPr/>
        </p:nvSpPr>
        <p:spPr>
          <a:xfrm>
            <a:off x="7205472" y="67015"/>
            <a:ext cx="5091433"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ركائز النقد الصحفي </a:t>
            </a:r>
          </a:p>
        </p:txBody>
      </p:sp>
      <p:sp>
        <p:nvSpPr>
          <p:cNvPr id="29" name="Rectangle 28">
            <a:extLst>
              <a:ext uri="{FF2B5EF4-FFF2-40B4-BE49-F238E27FC236}">
                <a16:creationId xmlns:a16="http://schemas.microsoft.com/office/drawing/2014/main" id="{30C9A5A8-82E9-F567-A6F6-BFB86EB94F42}"/>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52DD025-59B4-CA86-6CBD-1E473B65FA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D61E368-D088-0526-4F0B-73478760850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4D6DE9B6-6772-95F6-0DD1-6411C258C62C}"/>
              </a:ext>
            </a:extLst>
          </p:cNvPr>
          <p:cNvSpPr/>
          <p:nvPr/>
        </p:nvSpPr>
        <p:spPr>
          <a:xfrm>
            <a:off x="6484050"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D6EC7B56-AC8B-A823-3659-64F48C57FC04}"/>
              </a:ext>
            </a:extLst>
          </p:cNvPr>
          <p:cNvSpPr txBox="1"/>
          <p:nvPr/>
        </p:nvSpPr>
        <p:spPr>
          <a:xfrm>
            <a:off x="1700784" y="1539730"/>
            <a:ext cx="9189720" cy="3785652"/>
          </a:xfrm>
          <a:prstGeom prst="rect">
            <a:avLst/>
          </a:prstGeom>
          <a:noFill/>
        </p:spPr>
        <p:txBody>
          <a:bodyPr wrap="square">
            <a:spAutoFit/>
          </a:bodyPr>
          <a:lstStyle/>
          <a:p>
            <a:pPr marL="342900" indent="-342900" algn="just" rtl="1">
              <a:buFont typeface="Wingdings" panose="05000000000000000000" pitchFamily="2" charset="2"/>
              <a:buChar char="q"/>
            </a:pPr>
            <a:r>
              <a:rPr lang="ar-DZ" sz="2400" b="1" dirty="0">
                <a:solidFill>
                  <a:schemeClr val="accent2"/>
                </a:solidFill>
              </a:rPr>
              <a:t>دراسة : </a:t>
            </a:r>
            <a:r>
              <a:rPr lang="ar-EG" sz="2400" b="1" dirty="0" err="1">
                <a:solidFill>
                  <a:schemeClr val="accent2"/>
                </a:solidFill>
              </a:rPr>
              <a:t>صونية</a:t>
            </a:r>
            <a:r>
              <a:rPr lang="ar-DZ" sz="2400" b="1" dirty="0">
                <a:solidFill>
                  <a:schemeClr val="accent2"/>
                </a:solidFill>
              </a:rPr>
              <a:t> </a:t>
            </a:r>
            <a:r>
              <a:rPr lang="ar-EG" sz="2400" b="1" dirty="0" err="1">
                <a:solidFill>
                  <a:schemeClr val="accent2"/>
                </a:solidFill>
              </a:rPr>
              <a:t>قوراري</a:t>
            </a:r>
            <a:r>
              <a:rPr lang="ar-DZ" sz="2400" b="1" dirty="0">
                <a:solidFill>
                  <a:schemeClr val="accent2"/>
                </a:solidFill>
              </a:rPr>
              <a:t> -2025</a:t>
            </a:r>
          </a:p>
          <a:p>
            <a:pPr algn="just" rtl="1"/>
            <a:r>
              <a:rPr lang="ar-DZ" sz="2400" dirty="0"/>
              <a:t>عالجت هذه الدراسة</a:t>
            </a:r>
            <a:r>
              <a:rPr lang="ar-EG" sz="2400" dirty="0"/>
              <a:t> </a:t>
            </a:r>
            <a:r>
              <a:rPr lang="ar-DZ" sz="2400" dirty="0"/>
              <a:t>الموسومة بــ: "</a:t>
            </a:r>
            <a:r>
              <a:rPr lang="ar-EG" sz="2400" dirty="0"/>
              <a:t>وظيفة النقد الصحفي في الصحافة المتخصصة </a:t>
            </a:r>
            <a:r>
              <a:rPr lang="ar-DZ" sz="2400" dirty="0"/>
              <a:t>" </a:t>
            </a:r>
            <a:r>
              <a:rPr lang="ar-EG" sz="2400" dirty="0"/>
              <a:t>وبالتحديد الصحافة الفنية، حيث تهدف الدراسة إلى إ</a:t>
            </a:r>
            <a:r>
              <a:rPr lang="ar-DZ" sz="2400" dirty="0"/>
              <a:t>ِ</a:t>
            </a:r>
            <a:r>
              <a:rPr lang="ar-EG" sz="2400" dirty="0" err="1"/>
              <a:t>ستخراج</a:t>
            </a:r>
            <a:r>
              <a:rPr lang="ar-EG" sz="2400" dirty="0"/>
              <a:t> أدوار النقد الصحفي</a:t>
            </a:r>
            <a:r>
              <a:rPr lang="ar-DZ" sz="2400" dirty="0"/>
              <a:t>،</a:t>
            </a:r>
            <a:r>
              <a:rPr lang="ar-EG" sz="2400" dirty="0"/>
              <a:t> من خلال تحليل مضمون موقع صحيفة </a:t>
            </a:r>
            <a:r>
              <a:rPr lang="fr-FR" sz="2400" dirty="0"/>
              <a:t>ET</a:t>
            </a:r>
            <a:r>
              <a:rPr lang="ar-DZ" sz="2400" dirty="0"/>
              <a:t> </a:t>
            </a:r>
            <a:r>
              <a:rPr lang="ar-EG" sz="2400" dirty="0"/>
              <a:t>بالجزائري </a:t>
            </a:r>
            <a:r>
              <a:rPr lang="ar-EG" sz="2400" dirty="0" err="1"/>
              <a:t>المتخص</a:t>
            </a:r>
            <a:r>
              <a:rPr lang="ar-DZ" sz="2400" dirty="0"/>
              <a:t>ِّ</a:t>
            </a:r>
            <a:r>
              <a:rPr lang="ar-EG" sz="2400" dirty="0" err="1"/>
              <a:t>صة</a:t>
            </a:r>
            <a:r>
              <a:rPr lang="ar-EG" sz="2400" dirty="0"/>
              <a:t> في المجال الفن</a:t>
            </a:r>
            <a:r>
              <a:rPr lang="ar-DZ" sz="2400" dirty="0"/>
              <a:t>ِّ</a:t>
            </a:r>
            <a:r>
              <a:rPr lang="ar-EG" sz="2400" dirty="0"/>
              <a:t>ي، ذلك أن</a:t>
            </a:r>
            <a:r>
              <a:rPr lang="ar-DZ" sz="2400" dirty="0"/>
              <a:t>َّ</a:t>
            </a:r>
            <a:r>
              <a:rPr lang="ar-EG" sz="2400" dirty="0"/>
              <a:t> الصحافة الفنية تتناول مختلف ال</a:t>
            </a:r>
            <a:r>
              <a:rPr lang="ar-DZ" sz="2400" dirty="0"/>
              <a:t>أ</a:t>
            </a:r>
            <a:r>
              <a:rPr lang="ar-EG" sz="2400" dirty="0"/>
              <a:t>عمال الفن</a:t>
            </a:r>
            <a:r>
              <a:rPr lang="ar-DZ" sz="2400" dirty="0"/>
              <a:t>ِّ</a:t>
            </a:r>
            <a:r>
              <a:rPr lang="ar-EG" sz="2400" dirty="0" err="1"/>
              <a:t>ية</a:t>
            </a:r>
            <a:r>
              <a:rPr lang="ar-EG" sz="2400" dirty="0"/>
              <a:t> بالنقد والتحليل</a:t>
            </a:r>
            <a:r>
              <a:rPr lang="ar-DZ" sz="2400" dirty="0"/>
              <a:t>،</a:t>
            </a:r>
            <a:r>
              <a:rPr lang="ar-EG" sz="2400" dirty="0"/>
              <a:t> من مسلسلات وسينما وتلفزيون</a:t>
            </a:r>
            <a:r>
              <a:rPr lang="ar-DZ" sz="2400" dirty="0"/>
              <a:t>،</a:t>
            </a:r>
            <a:r>
              <a:rPr lang="ar-EG" sz="2400" dirty="0"/>
              <a:t> </a:t>
            </a:r>
            <a:r>
              <a:rPr lang="ar-EG" sz="2400" dirty="0" err="1"/>
              <a:t>وت</a:t>
            </a:r>
            <a:r>
              <a:rPr lang="ar-DZ" sz="2400" dirty="0"/>
              <a:t>ُ</a:t>
            </a:r>
            <a:r>
              <a:rPr lang="ar-EG" sz="2400" dirty="0"/>
              <a:t>عن</a:t>
            </a:r>
            <a:r>
              <a:rPr lang="ar-DZ" sz="2400" dirty="0"/>
              <a:t>َ</a:t>
            </a:r>
            <a:r>
              <a:rPr lang="ar-EG" sz="2400" dirty="0"/>
              <a:t>ى بنقل حياة المشاهير، وتم</a:t>
            </a:r>
            <a:r>
              <a:rPr lang="ar-DZ" sz="2400" dirty="0"/>
              <a:t>َّ</a:t>
            </a:r>
            <a:r>
              <a:rPr lang="ar-EG" sz="2400" dirty="0"/>
              <a:t> ال</a:t>
            </a:r>
            <a:r>
              <a:rPr lang="ar-DZ" sz="2400" dirty="0"/>
              <a:t>إِ</a:t>
            </a:r>
            <a:r>
              <a:rPr lang="ar-EG" sz="2400" dirty="0" err="1"/>
              <a:t>عتماد</a:t>
            </a:r>
            <a:r>
              <a:rPr lang="ar-EG" sz="2400" dirty="0"/>
              <a:t> على المنهج المسحي التحليلي</a:t>
            </a:r>
            <a:r>
              <a:rPr lang="ar-DZ" sz="2400" dirty="0"/>
              <a:t>،</a:t>
            </a:r>
            <a:r>
              <a:rPr lang="ar-EG" sz="2400" dirty="0"/>
              <a:t> ل</a:t>
            </a:r>
            <a:r>
              <a:rPr lang="ar-DZ" sz="2400" dirty="0"/>
              <a:t>ِ</a:t>
            </a:r>
            <a:r>
              <a:rPr lang="ar-EG" sz="2400" dirty="0"/>
              <a:t>م</a:t>
            </a:r>
            <a:r>
              <a:rPr lang="ar-DZ" sz="2400" dirty="0"/>
              <a:t>َ</a:t>
            </a:r>
            <a:r>
              <a:rPr lang="ar-EG" sz="2400" dirty="0"/>
              <a:t>سح المحتوى الإلكتروني للصحيفة. </a:t>
            </a:r>
            <a:endParaRPr lang="ar-DZ" sz="2400" dirty="0"/>
          </a:p>
          <a:p>
            <a:pPr algn="just" rtl="1"/>
            <a:r>
              <a:rPr lang="ar-EG" sz="2400" dirty="0" err="1"/>
              <a:t>وخ</a:t>
            </a:r>
            <a:r>
              <a:rPr lang="ar-DZ" sz="2400" dirty="0"/>
              <a:t>َ</a:t>
            </a:r>
            <a:r>
              <a:rPr lang="ar-EG" sz="2400" dirty="0"/>
              <a:t>ل</a:t>
            </a:r>
            <a:r>
              <a:rPr lang="ar-DZ" sz="2400" dirty="0"/>
              <a:t>ُ</a:t>
            </a:r>
            <a:r>
              <a:rPr lang="ar-EG" sz="2400" dirty="0"/>
              <a:t>صت الدراسة إلى</a:t>
            </a:r>
            <a:r>
              <a:rPr lang="ar-DZ" sz="2400" dirty="0"/>
              <a:t>:</a:t>
            </a:r>
            <a:r>
              <a:rPr lang="ar-EG" sz="2400" dirty="0"/>
              <a:t> أن</a:t>
            </a:r>
            <a:r>
              <a:rPr lang="ar-DZ" sz="2400" dirty="0"/>
              <a:t>َّ</a:t>
            </a:r>
            <a:r>
              <a:rPr lang="ar-EG" sz="2400" dirty="0"/>
              <a:t> أكثر المواضيع التي تم</a:t>
            </a:r>
            <a:r>
              <a:rPr lang="ar-DZ" sz="2400" dirty="0"/>
              <a:t>َّ</a:t>
            </a:r>
            <a:r>
              <a:rPr lang="ar-EG" sz="2400" dirty="0"/>
              <a:t> عرضها في موقع الصحيفة</a:t>
            </a:r>
            <a:r>
              <a:rPr lang="ar-DZ" sz="2400" dirty="0"/>
              <a:t>،</a:t>
            </a:r>
            <a:r>
              <a:rPr lang="ar-EG" sz="2400" dirty="0"/>
              <a:t> هي مواضيع الم</a:t>
            </a:r>
            <a:r>
              <a:rPr lang="ar-DZ" sz="2400" dirty="0"/>
              <a:t>ُ</a:t>
            </a:r>
            <a:r>
              <a:rPr lang="ar-EG" sz="2400" dirty="0" err="1"/>
              <a:t>ؤثرون</a:t>
            </a:r>
            <a:r>
              <a:rPr lang="ar-EG" sz="2400" dirty="0"/>
              <a:t> في </a:t>
            </a:r>
            <a:r>
              <a:rPr lang="ar-EG" sz="2400" dirty="0" err="1"/>
              <a:t>السوشيل</a:t>
            </a:r>
            <a:r>
              <a:rPr lang="ar-EG" sz="2400" dirty="0"/>
              <a:t> ميديا ونقل الأخبار عبر الروابط التفاعلية</a:t>
            </a:r>
            <a:r>
              <a:rPr lang="ar-DZ" sz="2400" dirty="0"/>
              <a:t>،</a:t>
            </a:r>
            <a:r>
              <a:rPr lang="ar-EG" sz="2400" dirty="0"/>
              <a:t> وذلك لتحقيق أهداف ترفيهية وترويجية، هذا م</a:t>
            </a:r>
            <a:r>
              <a:rPr lang="ar-DZ" sz="2400" dirty="0"/>
              <a:t>َ</a:t>
            </a:r>
            <a:r>
              <a:rPr lang="ar-EG" sz="2400" dirty="0"/>
              <a:t>ا يجعل وظيفة النقد الصحفي</a:t>
            </a:r>
            <a:r>
              <a:rPr lang="ar-DZ" sz="2400" dirty="0"/>
              <a:t>،</a:t>
            </a:r>
            <a:r>
              <a:rPr lang="ar-EG" sz="2400" dirty="0"/>
              <a:t> ترك</a:t>
            </a:r>
            <a:r>
              <a:rPr lang="ar-DZ" sz="2400" dirty="0"/>
              <a:t>ِّ</a:t>
            </a:r>
            <a:r>
              <a:rPr lang="ar-EG" sz="2400" dirty="0"/>
              <a:t>ز على الس</a:t>
            </a:r>
            <a:r>
              <a:rPr lang="ar-DZ" sz="2400" dirty="0"/>
              <a:t>ِ</a:t>
            </a:r>
            <a:r>
              <a:rPr lang="ar-EG" sz="2400" dirty="0"/>
              <a:t>ياقات الواقعية </a:t>
            </a:r>
            <a:r>
              <a:rPr lang="ar-EG" sz="2400" dirty="0" err="1"/>
              <a:t>وت</a:t>
            </a:r>
            <a:r>
              <a:rPr lang="ar-DZ" sz="2400" dirty="0"/>
              <a:t>َ</a:t>
            </a:r>
            <a:r>
              <a:rPr lang="ar-EG" sz="2400" dirty="0"/>
              <a:t>بتعد عن القواعد الع</a:t>
            </a:r>
            <a:r>
              <a:rPr lang="ar-DZ" sz="2400" dirty="0"/>
              <a:t>ِ</a:t>
            </a:r>
            <a:r>
              <a:rPr lang="ar-EG" sz="2400" dirty="0"/>
              <a:t>لمية</a:t>
            </a:r>
            <a:r>
              <a:rPr lang="ar-DZ" sz="2400" dirty="0"/>
              <a:t>.</a:t>
            </a:r>
            <a:endParaRPr lang="fr-FR" sz="2400" dirty="0"/>
          </a:p>
        </p:txBody>
      </p:sp>
      <p:sp>
        <p:nvSpPr>
          <p:cNvPr id="6" name="ZoneTexte 5">
            <a:extLst>
              <a:ext uri="{FF2B5EF4-FFF2-40B4-BE49-F238E27FC236}">
                <a16:creationId xmlns:a16="http://schemas.microsoft.com/office/drawing/2014/main" id="{8E57C349-DDB1-6CA3-4B88-EED6DBA35F1A}"/>
              </a:ext>
            </a:extLst>
          </p:cNvPr>
          <p:cNvSpPr txBox="1"/>
          <p:nvPr/>
        </p:nvSpPr>
        <p:spPr>
          <a:xfrm>
            <a:off x="1451610" y="5694714"/>
            <a:ext cx="6249924" cy="369332"/>
          </a:xfrm>
          <a:prstGeom prst="rect">
            <a:avLst/>
          </a:prstGeom>
          <a:noFill/>
        </p:spPr>
        <p:txBody>
          <a:bodyPr wrap="square">
            <a:spAutoFit/>
          </a:bodyPr>
          <a:lstStyle/>
          <a:p>
            <a:r>
              <a:rPr lang="fr-FR" b="1" dirty="0"/>
              <a:t>https://asjp.cerist.dz/en/downArticle/116/14/2/270804</a:t>
            </a:r>
          </a:p>
        </p:txBody>
      </p:sp>
    </p:spTree>
    <p:extLst>
      <p:ext uri="{BB962C8B-B14F-4D97-AF65-F5344CB8AC3E}">
        <p14:creationId xmlns:p14="http://schemas.microsoft.com/office/powerpoint/2010/main" val="2497259021"/>
      </p:ext>
    </p:extLst>
  </p:cSld>
  <p:clrMapOvr>
    <a:masterClrMapping/>
  </p:clrMapOvr>
  <p:transition spd="slow" advTm="2137">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7C51C-72C8-4C6A-3589-C567D283723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46D27D3-9688-39B3-2445-C34D68A38D1A}"/>
              </a:ext>
            </a:extLst>
          </p:cNvPr>
          <p:cNvSpPr/>
          <p:nvPr/>
        </p:nvSpPr>
        <p:spPr>
          <a:xfrm>
            <a:off x="1663976" y="1796295"/>
            <a:ext cx="9508710" cy="14469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a:t>مقدمة :</a:t>
            </a:r>
            <a:endParaRPr lang="fr-FR"/>
          </a:p>
          <a:p>
            <a:pPr algn="just" rtl="1"/>
            <a:endParaRPr lang="fr-FR" sz="2400" dirty="0">
              <a:solidFill>
                <a:schemeClr val="tx1"/>
              </a:solidFill>
            </a:endParaRPr>
          </a:p>
        </p:txBody>
      </p:sp>
      <p:sp>
        <p:nvSpPr>
          <p:cNvPr id="17" name="TextBox 16">
            <a:extLst>
              <a:ext uri="{FF2B5EF4-FFF2-40B4-BE49-F238E27FC236}">
                <a16:creationId xmlns:a16="http://schemas.microsoft.com/office/drawing/2014/main" id="{188B9E55-D99D-D203-1166-9ED36D3DBFCD}"/>
              </a:ext>
            </a:extLst>
          </p:cNvPr>
          <p:cNvSpPr txBox="1"/>
          <p:nvPr/>
        </p:nvSpPr>
        <p:spPr>
          <a:xfrm>
            <a:off x="7218947" y="79526"/>
            <a:ext cx="4343565"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المقال النّقدي</a:t>
            </a:r>
          </a:p>
        </p:txBody>
      </p:sp>
      <p:sp>
        <p:nvSpPr>
          <p:cNvPr id="29" name="Rectangle 28">
            <a:extLst>
              <a:ext uri="{FF2B5EF4-FFF2-40B4-BE49-F238E27FC236}">
                <a16:creationId xmlns:a16="http://schemas.microsoft.com/office/drawing/2014/main" id="{57DDCD48-8181-77D2-D103-3DF5850A551C}"/>
              </a:ext>
            </a:extLst>
          </p:cNvPr>
          <p:cNvSpPr/>
          <p:nvPr/>
        </p:nvSpPr>
        <p:spPr>
          <a:xfrm>
            <a:off x="2304433" y="617697"/>
            <a:ext cx="411389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9F66BDF-DCD2-173B-1D6F-9FDE61B170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AF72444-1C21-84AA-B4B2-DC29CCB2A9C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F7F30DC1-37E8-FABA-45D0-2A2ED6265426}"/>
              </a:ext>
            </a:extLst>
          </p:cNvPr>
          <p:cNvSpPr txBox="1"/>
          <p:nvPr/>
        </p:nvSpPr>
        <p:spPr>
          <a:xfrm>
            <a:off x="4827741" y="3722168"/>
            <a:ext cx="6215386" cy="1200329"/>
          </a:xfrm>
          <a:prstGeom prst="rect">
            <a:avLst/>
          </a:prstGeom>
          <a:noFill/>
        </p:spPr>
        <p:txBody>
          <a:bodyPr wrap="square">
            <a:spAutoFit/>
          </a:bodyPr>
          <a:lstStyle/>
          <a:p>
            <a:pPr algn="just" rtl="1"/>
            <a:r>
              <a:rPr lang="ar-SA" sz="2400" dirty="0"/>
              <a:t>هو مقال يعبّ</a:t>
            </a:r>
            <a:r>
              <a:rPr lang="ar-DZ" sz="2400" dirty="0"/>
              <a:t>ِ</a:t>
            </a:r>
            <a:r>
              <a:rPr lang="ar-SA" sz="2400" dirty="0"/>
              <a:t>ر فيه الكاتب عن رأيه الم</a:t>
            </a:r>
            <a:r>
              <a:rPr lang="ar-DZ" sz="2400" dirty="0"/>
              <a:t>َ</a:t>
            </a:r>
            <a:r>
              <a:rPr lang="ar-SA" sz="2400" dirty="0"/>
              <a:t>دروس في عمل أدبي (مثل رواية أو قصة أو قصيدة) أو فن</a:t>
            </a:r>
            <a:r>
              <a:rPr lang="ar-DZ" sz="2400" dirty="0"/>
              <a:t>ِّ</a:t>
            </a:r>
            <a:r>
              <a:rPr lang="ar-SA" sz="2400" dirty="0"/>
              <a:t>ي (مثل فيلم أو مسرحية) أو علمي، فيعرض العمل، ويحلّ</a:t>
            </a:r>
            <a:r>
              <a:rPr lang="ar-DZ" sz="2400" dirty="0"/>
              <a:t>ِ</a:t>
            </a:r>
            <a:r>
              <a:rPr lang="ar-SA" sz="2400" dirty="0"/>
              <a:t>له، ثم ي</a:t>
            </a:r>
            <a:r>
              <a:rPr lang="ar-DZ" sz="2400" dirty="0"/>
              <a:t>ُ</a:t>
            </a:r>
            <a:r>
              <a:rPr lang="ar-SA" sz="2400" dirty="0"/>
              <a:t>قدّ</a:t>
            </a:r>
            <a:r>
              <a:rPr lang="ar-DZ" sz="2400" dirty="0"/>
              <a:t>ِ</a:t>
            </a:r>
            <a:r>
              <a:rPr lang="ar-SA" sz="2400" dirty="0"/>
              <a:t>م ح</a:t>
            </a:r>
            <a:r>
              <a:rPr lang="ar-DZ" sz="2400" dirty="0"/>
              <a:t>ُ</a:t>
            </a:r>
            <a:r>
              <a:rPr lang="ar-SA" sz="2400" dirty="0"/>
              <a:t>كمًا نقديًا عليه</a:t>
            </a:r>
            <a:r>
              <a:rPr lang="fr-FR" sz="2400" dirty="0"/>
              <a:t>.</a:t>
            </a:r>
          </a:p>
        </p:txBody>
      </p:sp>
      <p:sp>
        <p:nvSpPr>
          <p:cNvPr id="7" name="Rectangle 6">
            <a:extLst>
              <a:ext uri="{FF2B5EF4-FFF2-40B4-BE49-F238E27FC236}">
                <a16:creationId xmlns:a16="http://schemas.microsoft.com/office/drawing/2014/main" id="{8B20B53F-FDDE-C0BE-3FDC-CFC1F41AABE8}"/>
              </a:ext>
            </a:extLst>
          </p:cNvPr>
          <p:cNvSpPr/>
          <p:nvPr/>
        </p:nvSpPr>
        <p:spPr>
          <a:xfrm>
            <a:off x="6096000" y="120668"/>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0D078061-7A40-298A-063D-30C45B5F2592}"/>
              </a:ext>
            </a:extLst>
          </p:cNvPr>
          <p:cNvSpPr txBox="1"/>
          <p:nvPr/>
        </p:nvSpPr>
        <p:spPr>
          <a:xfrm>
            <a:off x="1588169" y="1694040"/>
            <a:ext cx="9231299" cy="1599284"/>
          </a:xfrm>
          <a:prstGeom prst="rect">
            <a:avLst/>
          </a:prstGeom>
          <a:noFill/>
        </p:spPr>
        <p:txBody>
          <a:bodyPr wrap="square">
            <a:spAutoFit/>
          </a:bodyPr>
          <a:lstStyle/>
          <a:p>
            <a:pPr algn="r" rtl="1">
              <a:lnSpc>
                <a:spcPct val="107000"/>
              </a:lnSpc>
              <a:spcAft>
                <a:spcPts val="800"/>
              </a:spcAft>
              <a:buNone/>
            </a:pPr>
            <a:r>
              <a:rPr lang="ar-SA" sz="1800" kern="100" dirty="0">
                <a:effectLst/>
                <a:latin typeface="Calibri" panose="020F0502020204030204" pitchFamily="34" charset="0"/>
                <a:ea typeface="Calibri" panose="020F0502020204030204" pitchFamily="34" charset="0"/>
                <a:cs typeface="Arial" panose="020B0604020202020204" pitchFamily="34" charset="0"/>
              </a:rPr>
              <a:t> </a:t>
            </a:r>
            <a:endParaRPr lang="fr-FR" sz="1800" kern="100" dirty="0">
              <a:effectLst/>
              <a:latin typeface="Calibri" panose="020F0502020204030204" pitchFamily="34" charset="0"/>
              <a:ea typeface="Calibri" panose="020F0502020204030204" pitchFamily="34" charset="0"/>
              <a:cs typeface="Arial" panose="020B0604020202020204" pitchFamily="34" charset="0"/>
            </a:endParaRPr>
          </a:p>
          <a:p>
            <a:pPr algn="r">
              <a:buNone/>
            </a:pPr>
            <a:r>
              <a:rPr lang="ar-SA" sz="2400" dirty="0">
                <a:effectLst/>
                <a:latin typeface="Calibri" panose="020F0502020204030204" pitchFamily="34" charset="0"/>
                <a:ea typeface="Calibri" panose="020F0502020204030204" pitchFamily="34" charset="0"/>
                <a:cs typeface="Arial" panose="020B0604020202020204" pitchFamily="34" charset="0"/>
              </a:rPr>
              <a:t>المقال الن</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قدي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هو نوع من المقالات</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يهدف إلى تحليل وتفسير وتقييم الإنتاج الأدبي أو الفني أو العلمي، من أجل توعية القارئ بقيمة هذا الإنتاج</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ومساعدته على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ختيار</a:t>
            </a:r>
            <a:r>
              <a:rPr lang="ar-SA" sz="2400" dirty="0">
                <a:effectLst/>
                <a:latin typeface="Calibri" panose="020F0502020204030204" pitchFamily="34" charset="0"/>
                <a:ea typeface="Calibri" panose="020F0502020204030204" pitchFamily="34" charset="0"/>
                <a:cs typeface="Arial" panose="020B0604020202020204" pitchFamily="34" charset="0"/>
              </a:rPr>
              <a:t> ما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قرأه أو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شاهده أو يسمعه</a:t>
            </a:r>
            <a:r>
              <a:rPr lang="ar-DZ" sz="2400" dirty="0">
                <a:effectLst/>
                <a:latin typeface="Calibri" panose="020F0502020204030204" pitchFamily="34" charset="0"/>
                <a:ea typeface="Calibri" panose="020F0502020204030204" pitchFamily="34" charset="0"/>
                <a:cs typeface="Arial" panose="020B0604020202020204" pitchFamily="34" charset="0"/>
              </a:rPr>
              <a:t>.</a:t>
            </a:r>
            <a:endParaRPr lang="fr-FR" dirty="0"/>
          </a:p>
        </p:txBody>
      </p:sp>
      <p:pic>
        <p:nvPicPr>
          <p:cNvPr id="10" name="Image 9">
            <a:extLst>
              <a:ext uri="{FF2B5EF4-FFF2-40B4-BE49-F238E27FC236}">
                <a16:creationId xmlns:a16="http://schemas.microsoft.com/office/drawing/2014/main" id="{4F6BC969-69A8-104A-1BE1-673E7AED190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7467" y="3772209"/>
            <a:ext cx="4582111" cy="2565982"/>
          </a:xfrm>
          <a:prstGeom prst="rect">
            <a:avLst/>
          </a:prstGeom>
        </p:spPr>
      </p:pic>
    </p:spTree>
    <p:extLst>
      <p:ext uri="{BB962C8B-B14F-4D97-AF65-F5344CB8AC3E}">
        <p14:creationId xmlns:p14="http://schemas.microsoft.com/office/powerpoint/2010/main" val="3190441913"/>
      </p:ext>
    </p:extLst>
  </p:cSld>
  <p:clrMapOvr>
    <a:masterClrMapping/>
  </p:clrMapOvr>
  <p:transition spd="slow" advTm="2137">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33FFD-5DFE-75D1-EC52-9FBD9692B35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C4FBCC8-B639-C8D8-4044-2CC0628045CB}"/>
              </a:ext>
            </a:extLst>
          </p:cNvPr>
          <p:cNvSpPr/>
          <p:nvPr/>
        </p:nvSpPr>
        <p:spPr>
          <a:xfrm>
            <a:off x="4772124" y="2020064"/>
            <a:ext cx="6541168" cy="26641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dirty="0"/>
              <a:t>مقدمة :</a:t>
            </a:r>
            <a:endParaRPr lang="fr-FR" dirty="0"/>
          </a:p>
          <a:p>
            <a:pPr algn="just" rtl="1"/>
            <a:endParaRPr lang="fr-FR" sz="2400" dirty="0">
              <a:solidFill>
                <a:schemeClr val="tx1"/>
              </a:solidFill>
            </a:endParaRPr>
          </a:p>
        </p:txBody>
      </p:sp>
      <p:sp>
        <p:nvSpPr>
          <p:cNvPr id="17" name="TextBox 16">
            <a:extLst>
              <a:ext uri="{FF2B5EF4-FFF2-40B4-BE49-F238E27FC236}">
                <a16:creationId xmlns:a16="http://schemas.microsoft.com/office/drawing/2014/main" id="{AEA78DB8-171F-B5D5-5C64-0A69134FA407}"/>
              </a:ext>
            </a:extLst>
          </p:cNvPr>
          <p:cNvSpPr txBox="1"/>
          <p:nvPr/>
        </p:nvSpPr>
        <p:spPr>
          <a:xfrm>
            <a:off x="6096000" y="79526"/>
            <a:ext cx="5466512"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مجالات المقال النّقدي</a:t>
            </a:r>
          </a:p>
        </p:txBody>
      </p:sp>
      <p:sp>
        <p:nvSpPr>
          <p:cNvPr id="29" name="Rectangle 28">
            <a:extLst>
              <a:ext uri="{FF2B5EF4-FFF2-40B4-BE49-F238E27FC236}">
                <a16:creationId xmlns:a16="http://schemas.microsoft.com/office/drawing/2014/main" id="{4B481C45-8446-4ED0-A836-5AC673D1FC84}"/>
              </a:ext>
            </a:extLst>
          </p:cNvPr>
          <p:cNvSpPr/>
          <p:nvPr/>
        </p:nvSpPr>
        <p:spPr>
          <a:xfrm>
            <a:off x="2304433" y="617697"/>
            <a:ext cx="29124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7503DB9-57D5-754E-4006-F6495BB026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712F182-1FAC-BCB1-BC14-4E1923D1C3B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7" name="Rectangle 6">
            <a:extLst>
              <a:ext uri="{FF2B5EF4-FFF2-40B4-BE49-F238E27FC236}">
                <a16:creationId xmlns:a16="http://schemas.microsoft.com/office/drawing/2014/main" id="{EA60850A-DCCF-4EFA-8EE8-CE1E99B4005C}"/>
              </a:ext>
            </a:extLst>
          </p:cNvPr>
          <p:cNvSpPr/>
          <p:nvPr/>
        </p:nvSpPr>
        <p:spPr>
          <a:xfrm>
            <a:off x="5216893"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C24B67C3-BF9F-5DDC-7467-571C9DCC3135}"/>
              </a:ext>
            </a:extLst>
          </p:cNvPr>
          <p:cNvSpPr txBox="1"/>
          <p:nvPr/>
        </p:nvSpPr>
        <p:spPr>
          <a:xfrm>
            <a:off x="4772124" y="2137133"/>
            <a:ext cx="6097604" cy="2215991"/>
          </a:xfrm>
          <a:prstGeom prst="rect">
            <a:avLst/>
          </a:prstGeom>
          <a:noFill/>
        </p:spPr>
        <p:txBody>
          <a:bodyPr wrap="square">
            <a:spAutoFit/>
          </a:bodyPr>
          <a:lstStyle/>
          <a:p>
            <a:pPr algn="r" rtl="1"/>
            <a:r>
              <a:rPr lang="ar-SA" sz="2400" dirty="0"/>
              <a:t>ي</a:t>
            </a:r>
            <a:r>
              <a:rPr lang="ar-DZ" sz="2400" dirty="0"/>
              <a:t>ُ</a:t>
            </a:r>
            <a:r>
              <a:rPr lang="ar-SA" sz="2400" dirty="0"/>
              <a:t>قصد بـ مجالات المقال النقدي المجالات أو الأنواع المختلفة من المواضيع</a:t>
            </a:r>
            <a:r>
              <a:rPr lang="ar-DZ" sz="2400" dirty="0"/>
              <a:t>،</a:t>
            </a:r>
            <a:r>
              <a:rPr lang="ar-SA" sz="2400" dirty="0"/>
              <a:t> التي ي</a:t>
            </a:r>
            <a:r>
              <a:rPr lang="ar-DZ" sz="2400" dirty="0"/>
              <a:t>ُ</a:t>
            </a:r>
            <a:r>
              <a:rPr lang="ar-SA" sz="2400" dirty="0"/>
              <a:t>مكن للكاتب أن يكتب عنها نقدًا، أي أن يُحلِّلها ويُقيِّمها</a:t>
            </a:r>
            <a:r>
              <a:rPr lang="en-US" sz="2400" dirty="0"/>
              <a:t>.</a:t>
            </a:r>
            <a:endParaRPr lang="fr-FR" sz="2400" dirty="0"/>
          </a:p>
          <a:p>
            <a:pPr algn="r" rtl="1"/>
            <a:r>
              <a:rPr lang="ar-SA" sz="2400" dirty="0"/>
              <a:t>والمقصود أن</a:t>
            </a:r>
            <a:r>
              <a:rPr lang="ar-DZ" sz="2400" dirty="0"/>
              <a:t>َّ</a:t>
            </a:r>
            <a:r>
              <a:rPr lang="ar-SA" sz="2400" dirty="0"/>
              <a:t> المقال النقدي لا يقتصر على الأدب فقط، بل يشمل أغلب الأنشطة الإنسانية الأدبية والفنية والعلمية</a:t>
            </a:r>
            <a:r>
              <a:rPr lang="en-US" sz="2400" dirty="0"/>
              <a:t>.</a:t>
            </a:r>
            <a:endParaRPr lang="fr-FR" sz="2400" dirty="0"/>
          </a:p>
          <a:p>
            <a:pPr algn="r">
              <a:buNone/>
            </a:pPr>
            <a:r>
              <a:rPr lang="fr-FR" sz="1800" kern="0" dirty="0">
                <a:effectLst/>
                <a:latin typeface="Arial" panose="020B0604020202020204" pitchFamily="34" charset="0"/>
                <a:ea typeface="Tahoma" panose="020B0604030504040204" pitchFamily="34" charset="0"/>
              </a:rPr>
              <a:t>.</a:t>
            </a:r>
            <a:endParaRPr lang="fr-FR" dirty="0"/>
          </a:p>
        </p:txBody>
      </p:sp>
      <p:pic>
        <p:nvPicPr>
          <p:cNvPr id="6" name="Image 5">
            <a:extLst>
              <a:ext uri="{FF2B5EF4-FFF2-40B4-BE49-F238E27FC236}">
                <a16:creationId xmlns:a16="http://schemas.microsoft.com/office/drawing/2014/main" id="{496E388A-62AD-52FA-2D91-FA8DE2FEFB43}"/>
              </a:ext>
            </a:extLst>
          </p:cNvPr>
          <p:cNvPicPr>
            <a:picLocks noChangeAspect="1"/>
          </p:cNvPicPr>
          <p:nvPr/>
        </p:nvPicPr>
        <p:blipFill>
          <a:blip r:embed="rId8" cstate="print">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l="-588" t="946" r="8247" b="24498"/>
          <a:stretch>
            <a:fillRect/>
          </a:stretch>
        </p:blipFill>
        <p:spPr>
          <a:xfrm>
            <a:off x="425122" y="1988381"/>
            <a:ext cx="4120899" cy="288123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 name="ZoneTexte 9">
            <a:extLst>
              <a:ext uri="{FF2B5EF4-FFF2-40B4-BE49-F238E27FC236}">
                <a16:creationId xmlns:a16="http://schemas.microsoft.com/office/drawing/2014/main" id="{D083CDF8-751B-7938-88F4-181D1BA1033E}"/>
              </a:ext>
            </a:extLst>
          </p:cNvPr>
          <p:cNvSpPr txBox="1"/>
          <p:nvPr/>
        </p:nvSpPr>
        <p:spPr>
          <a:xfrm>
            <a:off x="933651" y="5096192"/>
            <a:ext cx="10051180" cy="830997"/>
          </a:xfrm>
          <a:prstGeom prst="rect">
            <a:avLst/>
          </a:prstGeom>
          <a:noFill/>
        </p:spPr>
        <p:txBody>
          <a:bodyPr wrap="square">
            <a:spAutoFit/>
          </a:bodyPr>
          <a:lstStyle/>
          <a:p>
            <a:pPr algn="r" rtl="1">
              <a:spcBef>
                <a:spcPts val="95"/>
              </a:spcBef>
              <a:buNone/>
            </a:pPr>
            <a:r>
              <a:rPr lang="ar-DZ" sz="2400" dirty="0">
                <a:effectLst/>
                <a:latin typeface="Tahoma" panose="020B0604030504040204" pitchFamily="34" charset="0"/>
                <a:ea typeface="Tahoma" panose="020B0604030504040204" pitchFamily="34" charset="0"/>
                <a:cs typeface="Arial" panose="020B0604020202020204" pitchFamily="34" charset="0"/>
              </a:rPr>
              <a:t>و</a:t>
            </a:r>
            <a:r>
              <a:rPr lang="ar-SA" sz="2400" dirty="0">
                <a:effectLst/>
                <a:latin typeface="Tahoma" panose="020B0604030504040204" pitchFamily="34" charset="0"/>
                <a:ea typeface="Tahoma" panose="020B0604030504040204" pitchFamily="34" charset="0"/>
                <a:cs typeface="Arial" panose="020B0604020202020204" pitchFamily="34" charset="0"/>
              </a:rPr>
              <a:t>مجالات المقال النقدي هي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كل أنواع </a:t>
            </a:r>
            <a:r>
              <a:rPr lang="ar-SA" sz="2400" dirty="0" err="1">
                <a:effectLst/>
                <a:latin typeface="Tahoma" panose="020B0604030504040204" pitchFamily="34" charset="0"/>
                <a:ea typeface="Tahoma" panose="020B0604030504040204" pitchFamily="34" charset="0"/>
                <a:cs typeface="Arial" panose="020B0604020202020204" pitchFamily="34" charset="0"/>
              </a:rPr>
              <a:t>الإ</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بداع البشري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ال</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ت</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ي يمكن تحليلها وتقييمها نقديًا، سواء كانت أدبية، فنية، أو ع</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لمية</a:t>
            </a:r>
            <a:r>
              <a:rPr lang="fr-FR" sz="2400" b="1" dirty="0">
                <a:effectLst/>
                <a:latin typeface="Arial" panose="020B0604020202020204" pitchFamily="34" charset="0"/>
                <a:ea typeface="Tahoma" panose="020B0604030504040204" pitchFamily="34" charset="0"/>
                <a:cs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327553413"/>
      </p:ext>
    </p:extLst>
  </p:cSld>
  <p:clrMapOvr>
    <a:masterClrMapping/>
  </p:clrMapOvr>
  <p:transition spd="slow" advTm="2137">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AF323-B633-6CBD-B2EA-E732F0290DF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A8A24CA-1B46-DADB-C53E-ADD55F82F356}"/>
              </a:ext>
            </a:extLst>
          </p:cNvPr>
          <p:cNvSpPr txBox="1"/>
          <p:nvPr/>
        </p:nvSpPr>
        <p:spPr>
          <a:xfrm>
            <a:off x="6096000" y="79526"/>
            <a:ext cx="5466512"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مجالات المقال النّقدي</a:t>
            </a:r>
          </a:p>
        </p:txBody>
      </p:sp>
      <p:sp>
        <p:nvSpPr>
          <p:cNvPr id="29" name="Rectangle 28">
            <a:extLst>
              <a:ext uri="{FF2B5EF4-FFF2-40B4-BE49-F238E27FC236}">
                <a16:creationId xmlns:a16="http://schemas.microsoft.com/office/drawing/2014/main" id="{B6539A2F-BD3B-BD16-A932-0D79C1F17E1E}"/>
              </a:ext>
            </a:extLst>
          </p:cNvPr>
          <p:cNvSpPr/>
          <p:nvPr/>
        </p:nvSpPr>
        <p:spPr>
          <a:xfrm>
            <a:off x="2304433" y="617697"/>
            <a:ext cx="29124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4E354E6-2294-1FD4-ECE3-D3C423498B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F698105-EADC-1FF2-9ADF-72E9520006C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7" name="Rectangle 6">
            <a:extLst>
              <a:ext uri="{FF2B5EF4-FFF2-40B4-BE49-F238E27FC236}">
                <a16:creationId xmlns:a16="http://schemas.microsoft.com/office/drawing/2014/main" id="{A2372E17-D8B9-C685-5F65-569CA1D0C2E1}"/>
              </a:ext>
            </a:extLst>
          </p:cNvPr>
          <p:cNvSpPr/>
          <p:nvPr/>
        </p:nvSpPr>
        <p:spPr>
          <a:xfrm>
            <a:off x="5216893"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C138D18D-C407-4F2C-CE0F-43D7087505C4}"/>
              </a:ext>
            </a:extLst>
          </p:cNvPr>
          <p:cNvSpPr txBox="1"/>
          <p:nvPr/>
        </p:nvSpPr>
        <p:spPr>
          <a:xfrm>
            <a:off x="1333001" y="1468379"/>
            <a:ext cx="9188380" cy="3480440"/>
          </a:xfrm>
          <a:prstGeom prst="rect">
            <a:avLst/>
          </a:prstGeom>
          <a:noFill/>
        </p:spPr>
        <p:txBody>
          <a:bodyPr wrap="square">
            <a:spAutoFit/>
          </a:bodyPr>
          <a:lstStyle/>
          <a:p>
            <a:pPr algn="r" rtl="1">
              <a:spcBef>
                <a:spcPts val="95"/>
              </a:spcBef>
              <a:buNone/>
            </a:pPr>
            <a:r>
              <a:rPr lang="ar-SA" sz="2400" dirty="0">
                <a:effectLst/>
                <a:latin typeface="Tahoma" panose="020B0604030504040204" pitchFamily="34" charset="0"/>
                <a:ea typeface="Tahoma" panose="020B0604030504040204" pitchFamily="34" charset="0"/>
                <a:cs typeface="Arial" panose="020B0604020202020204" pitchFamily="34" charset="0"/>
              </a:rPr>
              <a:t>وفيما يلي شرح مبسّط لكل مجال مما ورد</a:t>
            </a:r>
            <a:r>
              <a:rPr lang="fr-FR"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marL="342900" lvl="0" indent="-342900" algn="r" rtl="1">
              <a:spcBef>
                <a:spcPts val="95"/>
              </a:spcBef>
              <a:buFont typeface="+mj-lt"/>
              <a:buAutoNum type="arabicPeriod"/>
              <a:tabLst>
                <a:tab pos="457200" algn="l"/>
              </a:tabLst>
            </a:pPr>
            <a:r>
              <a:rPr lang="ar-SA" sz="2400" b="1" dirty="0">
                <a:solidFill>
                  <a:srgbClr val="FF0000"/>
                </a:solidFill>
                <a:effectLst/>
                <a:latin typeface="Tahoma" panose="020B0604030504040204" pitchFamily="34" charset="0"/>
                <a:ea typeface="Tahoma" panose="020B0604030504040204" pitchFamily="34" charset="0"/>
                <a:cs typeface="Arial" panose="020B0604020202020204" pitchFamily="34" charset="0"/>
              </a:rPr>
              <a:t>الإنتاج الأدبي</a:t>
            </a:r>
            <a:r>
              <a:rPr lang="fr-FR" sz="2400" b="1" dirty="0">
                <a:solidFill>
                  <a:srgbClr val="FF0000"/>
                </a:solidFill>
                <a:effectLst/>
                <a:latin typeface="Arial" panose="020B0604020202020204" pitchFamily="34" charset="0"/>
                <a:ea typeface="Tahoma" panose="020B0604030504040204" pitchFamily="34" charset="0"/>
              </a:rPr>
              <a:t>:</a:t>
            </a:r>
            <a:br>
              <a:rPr lang="fr-FR" sz="2400" dirty="0">
                <a:effectLst/>
                <a:latin typeface="Arial" panose="020B0604020202020204" pitchFamily="34" charset="0"/>
                <a:ea typeface="Tahoma" panose="020B0604030504040204" pitchFamily="34" charset="0"/>
              </a:rPr>
            </a:br>
            <a:r>
              <a:rPr lang="ar-SA" sz="2400" dirty="0">
                <a:effectLst/>
                <a:latin typeface="Tahoma" panose="020B0604030504040204" pitchFamily="34" charset="0"/>
                <a:ea typeface="Tahoma" panose="020B0604030504040204" pitchFamily="34" charset="0"/>
                <a:cs typeface="Arial" panose="020B0604020202020204" pitchFamily="34" charset="0"/>
              </a:rPr>
              <a:t>مثل</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القصص، الروايات، الشعر، والأغاني </a:t>
            </a:r>
            <a:r>
              <a:rPr lang="ar-DZ" sz="2400" dirty="0">
                <a:effectLst/>
                <a:latin typeface="Tahoma" panose="020B0604030504040204" pitchFamily="34" charset="0"/>
                <a:ea typeface="Tahoma" panose="020B0604030504040204" pitchFamily="34" charset="0"/>
                <a:cs typeface="Arial" panose="020B060402020202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أي نقد الأعمال الأدبية المكتوبة أو المنطوقة</a:t>
            </a:r>
            <a:r>
              <a:rPr lang="fr-FR" sz="2400" dirty="0">
                <a:effectLst/>
                <a:latin typeface="Arial" panose="020B0604020202020204" pitchFamily="34" charset="0"/>
                <a:ea typeface="Tahoma" panose="020B0604030504040204" pitchFamily="34" charset="0"/>
              </a:rPr>
              <a:t>.</a:t>
            </a:r>
            <a:endParaRPr lang="ar-DZ" sz="2400" dirty="0">
              <a:effectLst/>
              <a:latin typeface="Arial" panose="020B0604020202020204" pitchFamily="34" charset="0"/>
              <a:ea typeface="Tahoma" panose="020B0604030504040204" pitchFamily="34" charset="0"/>
            </a:endParaRPr>
          </a:p>
          <a:p>
            <a:pPr lvl="0" algn="r" rtl="1">
              <a:spcBef>
                <a:spcPts val="95"/>
              </a:spcBef>
              <a:tabLst>
                <a:tab pos="457200" algn="l"/>
              </a:tabLst>
            </a:pPr>
            <a:endParaRPr lang="fr-FR" sz="2400" dirty="0">
              <a:effectLst/>
              <a:latin typeface="Tahoma" panose="020B0604030504040204" pitchFamily="34" charset="0"/>
              <a:ea typeface="Tahoma" panose="020B0604030504040204" pitchFamily="34" charset="0"/>
            </a:endParaRPr>
          </a:p>
          <a:p>
            <a:pPr lvl="0" algn="r" rtl="1">
              <a:spcBef>
                <a:spcPts val="95"/>
              </a:spcBef>
              <a:tabLst>
                <a:tab pos="457200" algn="l"/>
              </a:tabLst>
            </a:pPr>
            <a:r>
              <a:rPr lang="fr-FR" sz="2400" dirty="0">
                <a:solidFill>
                  <a:srgbClr val="FF0000"/>
                </a:solidFill>
                <a:effectLst/>
                <a:latin typeface="Tahoma" panose="020B0604030504040204" pitchFamily="34" charset="0"/>
                <a:ea typeface="Tahoma" panose="020B0604030504040204" pitchFamily="34" charset="0"/>
                <a:cs typeface="Arial" panose="020B0604020202020204" pitchFamily="34" charset="0"/>
              </a:rPr>
              <a:t>2</a:t>
            </a:r>
            <a:r>
              <a:rPr lang="ar-DZ" sz="2400" dirty="0">
                <a:solidFill>
                  <a:srgbClr val="FF0000"/>
                </a:solidFill>
                <a:effectLst/>
                <a:latin typeface="Tahoma" panose="020B0604030504040204" pitchFamily="34" charset="0"/>
                <a:ea typeface="Tahoma" panose="020B0604030504040204" pitchFamily="34" charset="0"/>
                <a:cs typeface="Arial" panose="020B0604020202020204" pitchFamily="34" charset="0"/>
              </a:rPr>
              <a:t>.</a:t>
            </a:r>
            <a:r>
              <a:rPr lang="ar-SA" sz="2400" b="1" dirty="0">
                <a:solidFill>
                  <a:srgbClr val="FF0000"/>
                </a:solidFill>
                <a:effectLst/>
                <a:latin typeface="Tahoma" panose="020B0604030504040204" pitchFamily="34" charset="0"/>
                <a:ea typeface="Tahoma" panose="020B0604030504040204" pitchFamily="34" charset="0"/>
                <a:cs typeface="Arial" panose="020B0604020202020204" pitchFamily="34" charset="0"/>
              </a:rPr>
              <a:t>الإنتاج المسرحي</a:t>
            </a:r>
            <a:r>
              <a:rPr lang="fr-FR" sz="2400" b="1" dirty="0">
                <a:solidFill>
                  <a:srgbClr val="FF0000"/>
                </a:solidFill>
                <a:effectLst/>
                <a:latin typeface="Arial" panose="020B0604020202020204" pitchFamily="34" charset="0"/>
                <a:ea typeface="Tahoma" panose="020B0604030504040204" pitchFamily="34" charset="0"/>
              </a:rPr>
              <a:t>:</a:t>
            </a:r>
            <a:br>
              <a:rPr lang="fr-FR" sz="2400" dirty="0">
                <a:effectLst/>
                <a:latin typeface="Arial" panose="020B0604020202020204" pitchFamily="34" charset="0"/>
                <a:ea typeface="Tahoma" panose="020B0604030504040204" pitchFamily="34" charset="0"/>
              </a:rPr>
            </a:br>
            <a:r>
              <a:rPr lang="ar-SA" sz="2400" dirty="0">
                <a:effectLst/>
                <a:latin typeface="Tahoma" panose="020B0604030504040204" pitchFamily="34" charset="0"/>
                <a:ea typeface="Tahoma" panose="020B0604030504040204" pitchFamily="34" charset="0"/>
                <a:cs typeface="Arial" panose="020B0604020202020204" pitchFamily="34" charset="0"/>
              </a:rPr>
              <a:t>يشمل</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النصوص المسرحية المكتوبة، أو العروض التي تُقدَّم على المسرح أمام الجمهور</a:t>
            </a:r>
            <a:r>
              <a:rPr lang="fr-FR" sz="2400" dirty="0">
                <a:effectLst/>
                <a:latin typeface="Arial" panose="020B0604020202020204" pitchFamily="34" charset="0"/>
                <a:ea typeface="Tahoma" panose="020B0604030504040204" pitchFamily="34" charset="0"/>
              </a:rPr>
              <a:t>.</a:t>
            </a:r>
            <a:endParaRPr lang="ar-DZ" sz="2400" dirty="0">
              <a:effectLst/>
              <a:latin typeface="Arial" panose="020B0604020202020204" pitchFamily="34" charset="0"/>
              <a:ea typeface="Tahoma" panose="020B0604030504040204" pitchFamily="34" charset="0"/>
            </a:endParaRPr>
          </a:p>
          <a:p>
            <a:pPr lvl="0" algn="r" rtl="1">
              <a:spcBef>
                <a:spcPts val="95"/>
              </a:spcBef>
              <a:tabLst>
                <a:tab pos="457200" algn="l"/>
              </a:tabLst>
            </a:pPr>
            <a:endParaRPr lang="ar-DZ" sz="2400" dirty="0">
              <a:latin typeface="Tahoma" panose="020B0604030504040204" pitchFamily="34" charset="0"/>
              <a:ea typeface="Tahoma" panose="020B0604030504040204" pitchFamily="34" charset="0"/>
            </a:endParaRPr>
          </a:p>
          <a:p>
            <a:pPr lvl="0" algn="r" rtl="1">
              <a:spcBef>
                <a:spcPts val="95"/>
              </a:spcBef>
              <a:tabLst>
                <a:tab pos="457200" algn="l"/>
              </a:tabLst>
            </a:pPr>
            <a:r>
              <a:rPr lang="ar-DZ" sz="2400" dirty="0">
                <a:solidFill>
                  <a:srgbClr val="FF0000"/>
                </a:solidFill>
                <a:effectLst/>
                <a:latin typeface="Tahoma" panose="020B0604030504040204" pitchFamily="34" charset="0"/>
                <a:ea typeface="Tahoma" panose="020B0604030504040204" pitchFamily="34" charset="0"/>
                <a:cs typeface="Arial" panose="020B0604020202020204" pitchFamily="34" charset="0"/>
              </a:rPr>
              <a:t>3</a:t>
            </a:r>
            <a:r>
              <a:rPr lang="ar-DZ" sz="2400" dirty="0">
                <a:solidFill>
                  <a:srgbClr val="FF0000"/>
                </a:solidFill>
                <a:latin typeface="Tahoma" panose="020B0604030504040204" pitchFamily="34" charset="0"/>
                <a:ea typeface="Tahoma" panose="020B0604030504040204" pitchFamily="34" charset="0"/>
                <a:cs typeface="Arial" panose="020B0604020202020204" pitchFamily="34" charset="0"/>
              </a:rPr>
              <a:t>.</a:t>
            </a:r>
            <a:r>
              <a:rPr lang="ar-SA" sz="2400" b="1" dirty="0">
                <a:solidFill>
                  <a:srgbClr val="FF0000"/>
                </a:solidFill>
                <a:effectLst/>
                <a:latin typeface="Tahoma" panose="020B0604030504040204" pitchFamily="34" charset="0"/>
                <a:ea typeface="Tahoma" panose="020B0604030504040204" pitchFamily="34" charset="0"/>
                <a:cs typeface="Arial" panose="020B0604020202020204" pitchFamily="34" charset="0"/>
              </a:rPr>
              <a:t>الإنتاج السينمائي</a:t>
            </a:r>
            <a:r>
              <a:rPr lang="fr-FR" sz="2400" b="1" dirty="0">
                <a:solidFill>
                  <a:srgbClr val="FF0000"/>
                </a:solidFill>
                <a:effectLst/>
                <a:latin typeface="Arial" panose="020B0604020202020204" pitchFamily="34" charset="0"/>
                <a:ea typeface="Tahoma" panose="020B0604030504040204" pitchFamily="34" charset="0"/>
              </a:rPr>
              <a:t>:</a:t>
            </a:r>
            <a:br>
              <a:rPr lang="fr-FR" sz="2400" dirty="0">
                <a:effectLst/>
                <a:latin typeface="Arial" panose="020B0604020202020204" pitchFamily="34" charset="0"/>
                <a:ea typeface="Tahoma" panose="020B0604030504040204" pitchFamily="34" charset="0"/>
              </a:rPr>
            </a:br>
            <a:r>
              <a:rPr lang="ar-SA" sz="2400" dirty="0">
                <a:effectLst/>
                <a:latin typeface="Tahoma" panose="020B0604030504040204" pitchFamily="34" charset="0"/>
                <a:ea typeface="Tahoma" panose="020B0604030504040204" pitchFamily="34" charset="0"/>
                <a:cs typeface="Arial" panose="020B0604020202020204" pitchFamily="34" charset="0"/>
              </a:rPr>
              <a:t>مثل</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الأفلام الطويلة، الأفلام القصيرة، أفلام الرسوم المتحركة، والأفلام الوثائقية</a:t>
            </a:r>
            <a:r>
              <a:rPr lang="fr-FR"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012536690"/>
      </p:ext>
    </p:extLst>
  </p:cSld>
  <p:clrMapOvr>
    <a:masterClrMapping/>
  </p:clrMapOvr>
  <p:transition spd="slow" advTm="213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44789-A3BB-76AB-274B-4BEA76B202A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763C6AE-A8A0-90E1-748B-5199BAF28573}"/>
              </a:ext>
            </a:extLst>
          </p:cNvPr>
          <p:cNvSpPr txBox="1"/>
          <p:nvPr/>
        </p:nvSpPr>
        <p:spPr>
          <a:xfrm>
            <a:off x="6096000" y="79526"/>
            <a:ext cx="5466512"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مجالات المقال النّقدي</a:t>
            </a:r>
          </a:p>
        </p:txBody>
      </p:sp>
      <p:sp>
        <p:nvSpPr>
          <p:cNvPr id="29" name="Rectangle 28">
            <a:extLst>
              <a:ext uri="{FF2B5EF4-FFF2-40B4-BE49-F238E27FC236}">
                <a16:creationId xmlns:a16="http://schemas.microsoft.com/office/drawing/2014/main" id="{92966757-7FCD-7CCD-0727-1E9114DAD22E}"/>
              </a:ext>
            </a:extLst>
          </p:cNvPr>
          <p:cNvSpPr/>
          <p:nvPr/>
        </p:nvSpPr>
        <p:spPr>
          <a:xfrm>
            <a:off x="2304433" y="617697"/>
            <a:ext cx="29124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63F7E0C-8ABE-38BE-D050-A284DB746F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818B3B9-14F3-9688-EE3F-6D55BFAD9B6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7" name="Rectangle 6">
            <a:extLst>
              <a:ext uri="{FF2B5EF4-FFF2-40B4-BE49-F238E27FC236}">
                <a16:creationId xmlns:a16="http://schemas.microsoft.com/office/drawing/2014/main" id="{0C08D164-9C83-104B-1F28-D5931F5CEE7D}"/>
              </a:ext>
            </a:extLst>
          </p:cNvPr>
          <p:cNvSpPr/>
          <p:nvPr/>
        </p:nvSpPr>
        <p:spPr>
          <a:xfrm>
            <a:off x="5216893"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D3B0A85D-653D-7C7C-5836-DE8F5069DB4F}"/>
              </a:ext>
            </a:extLst>
          </p:cNvPr>
          <p:cNvSpPr txBox="1"/>
          <p:nvPr/>
        </p:nvSpPr>
        <p:spPr>
          <a:xfrm>
            <a:off x="2217805" y="1585448"/>
            <a:ext cx="8581739" cy="3441968"/>
          </a:xfrm>
          <a:prstGeom prst="rect">
            <a:avLst/>
          </a:prstGeom>
          <a:noFill/>
        </p:spPr>
        <p:txBody>
          <a:bodyPr wrap="square">
            <a:spAutoFit/>
          </a:bodyPr>
          <a:lstStyle/>
          <a:p>
            <a:pPr lvl="0" algn="r" rtl="1">
              <a:spcBef>
                <a:spcPts val="95"/>
              </a:spcBef>
              <a:tabLst>
                <a:tab pos="457200" algn="l"/>
              </a:tabLst>
            </a:pPr>
            <a:r>
              <a:rPr lang="ar-DZ" sz="2400" b="1" dirty="0">
                <a:solidFill>
                  <a:srgbClr val="FF0000"/>
                </a:solidFill>
                <a:effectLst/>
                <a:latin typeface="Tahoma" panose="020B0604030504040204" pitchFamily="34" charset="0"/>
                <a:ea typeface="Tahoma" panose="020B0604030504040204" pitchFamily="34" charset="0"/>
                <a:cs typeface="Arial" panose="020B0604020202020204" pitchFamily="34" charset="0"/>
              </a:rPr>
              <a:t>4. </a:t>
            </a:r>
            <a:r>
              <a:rPr lang="ar-SA" sz="2400" b="1" dirty="0">
                <a:solidFill>
                  <a:srgbClr val="FF0000"/>
                </a:solidFill>
                <a:effectLst/>
                <a:latin typeface="Tahoma" panose="020B0604030504040204" pitchFamily="34" charset="0"/>
                <a:ea typeface="Tahoma" panose="020B0604030504040204" pitchFamily="34" charset="0"/>
                <a:cs typeface="Arial" panose="020B0604020202020204" pitchFamily="34" charset="0"/>
              </a:rPr>
              <a:t>الإنتاج الإذاعي والتلفزيوني</a:t>
            </a:r>
            <a:r>
              <a:rPr lang="fr-FR" sz="2400" b="1" dirty="0">
                <a:solidFill>
                  <a:srgbClr val="FF0000"/>
                </a:solidFill>
                <a:effectLst/>
                <a:latin typeface="Arial" panose="020B0604020202020204" pitchFamily="34" charset="0"/>
                <a:ea typeface="Tahoma" panose="020B0604030504040204" pitchFamily="34" charset="0"/>
              </a:rPr>
              <a:t>:</a:t>
            </a:r>
            <a:br>
              <a:rPr lang="fr-FR" sz="2400" dirty="0">
                <a:effectLst/>
                <a:latin typeface="Arial" panose="020B0604020202020204" pitchFamily="34" charset="0"/>
                <a:ea typeface="Tahoma" panose="020B0604030504040204" pitchFamily="34" charset="0"/>
              </a:rPr>
            </a:br>
            <a:r>
              <a:rPr lang="ar-SA" sz="2400" dirty="0">
                <a:effectLst/>
                <a:latin typeface="Tahoma" panose="020B0604030504040204" pitchFamily="34" charset="0"/>
                <a:ea typeface="Tahoma" panose="020B0604030504040204" pitchFamily="34" charset="0"/>
                <a:cs typeface="Arial" panose="020B0604020202020204" pitchFamily="34" charset="0"/>
              </a:rPr>
              <a:t>مثل</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المسلسلات، الأغاني، البرامج المنوعة، وغيرها من المواد التي تُعرض عبر الإذاعة أو التلفزيون</a:t>
            </a:r>
            <a:r>
              <a:rPr lang="fr-FR"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lvl="0" algn="r" rtl="1">
              <a:spcBef>
                <a:spcPts val="95"/>
              </a:spcBef>
              <a:tabLst>
                <a:tab pos="457200" algn="l"/>
              </a:tabLst>
            </a:pPr>
            <a:r>
              <a:rPr lang="ar-DZ" sz="2400" b="1" dirty="0">
                <a:solidFill>
                  <a:srgbClr val="FF0000"/>
                </a:solidFill>
                <a:effectLst/>
                <a:latin typeface="Tahoma" panose="020B0604030504040204" pitchFamily="34" charset="0"/>
                <a:ea typeface="Tahoma" panose="020B0604030504040204" pitchFamily="34" charset="0"/>
                <a:cs typeface="Arial" panose="020B0604020202020204" pitchFamily="34" charset="0"/>
              </a:rPr>
              <a:t>5</a:t>
            </a:r>
            <a:r>
              <a:rPr lang="ar-DZ" sz="2400" dirty="0">
                <a:solidFill>
                  <a:srgbClr val="FF0000"/>
                </a:solidFill>
                <a:effectLst/>
                <a:latin typeface="Tahoma" panose="020B0604030504040204" pitchFamily="34" charset="0"/>
                <a:ea typeface="Tahoma" panose="020B0604030504040204" pitchFamily="34" charset="0"/>
                <a:cs typeface="Arial" panose="020B0604020202020204" pitchFamily="34" charset="0"/>
              </a:rPr>
              <a:t>. </a:t>
            </a:r>
            <a:r>
              <a:rPr lang="ar-SA" sz="2400" b="1" dirty="0">
                <a:solidFill>
                  <a:srgbClr val="FF0000"/>
                </a:solidFill>
                <a:effectLst/>
                <a:latin typeface="Tahoma" panose="020B0604030504040204" pitchFamily="34" charset="0"/>
                <a:ea typeface="Tahoma" panose="020B0604030504040204" pitchFamily="34" charset="0"/>
                <a:cs typeface="Arial" panose="020B0604020202020204" pitchFamily="34" charset="0"/>
              </a:rPr>
              <a:t>الفنون التشكيلية</a:t>
            </a:r>
            <a:r>
              <a:rPr lang="fr-FR" sz="2400" dirty="0">
                <a:solidFill>
                  <a:srgbClr val="FF0000"/>
                </a:solidFill>
                <a:effectLst/>
                <a:latin typeface="Arial" panose="020B0604020202020204" pitchFamily="34" charset="0"/>
                <a:ea typeface="Tahoma" panose="020B0604030504040204" pitchFamily="34" charset="0"/>
              </a:rPr>
              <a:t>:</a:t>
            </a:r>
            <a:br>
              <a:rPr lang="fr-FR" sz="2400" dirty="0">
                <a:effectLst/>
                <a:latin typeface="Arial" panose="020B0604020202020204" pitchFamily="34" charset="0"/>
                <a:ea typeface="Tahoma" panose="020B0604030504040204" pitchFamily="34" charset="0"/>
              </a:rPr>
            </a:br>
            <a:r>
              <a:rPr lang="ar-SA" sz="2400" dirty="0">
                <a:effectLst/>
                <a:latin typeface="Tahoma" panose="020B0604030504040204" pitchFamily="34" charset="0"/>
                <a:ea typeface="Tahoma" panose="020B0604030504040204" pitchFamily="34" charset="0"/>
                <a:cs typeface="Arial" panose="020B0604020202020204" pitchFamily="34" charset="0"/>
              </a:rPr>
              <a:t>مثل </a:t>
            </a:r>
            <a:r>
              <a:rPr lang="ar-DZ" sz="2400" dirty="0">
                <a:effectLst/>
                <a:latin typeface="Tahoma" panose="020B0604030504040204" pitchFamily="34" charset="0"/>
                <a:ea typeface="Tahoma" panose="020B0604030504040204" pitchFamily="34" charset="0"/>
                <a:cs typeface="Arial" panose="020B060402020202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الرسم، التصوير، النحت، وكل ما يندرج ضمن الفنون البصرية</a:t>
            </a:r>
            <a:r>
              <a:rPr lang="fr-FR"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lvl="0" algn="r" rtl="1">
              <a:spcBef>
                <a:spcPts val="95"/>
              </a:spcBef>
              <a:tabLst>
                <a:tab pos="457200" algn="l"/>
              </a:tabLst>
            </a:pPr>
            <a:r>
              <a:rPr lang="ar-DZ" sz="2400" b="1" dirty="0">
                <a:solidFill>
                  <a:srgbClr val="FF0000"/>
                </a:solidFill>
                <a:effectLst/>
                <a:latin typeface="Tahoma" panose="020B0604030504040204" pitchFamily="34" charset="0"/>
                <a:ea typeface="Tahoma" panose="020B0604030504040204" pitchFamily="34" charset="0"/>
                <a:cs typeface="Arial" panose="020B0604020202020204" pitchFamily="34" charset="0"/>
              </a:rPr>
              <a:t>6. </a:t>
            </a:r>
            <a:r>
              <a:rPr lang="ar-SA" sz="2400" b="1" dirty="0">
                <a:solidFill>
                  <a:srgbClr val="FF0000"/>
                </a:solidFill>
                <a:effectLst/>
                <a:latin typeface="Tahoma" panose="020B0604030504040204" pitchFamily="34" charset="0"/>
                <a:ea typeface="Tahoma" panose="020B0604030504040204" pitchFamily="34" charset="0"/>
                <a:cs typeface="Arial" panose="020B0604020202020204" pitchFamily="34" charset="0"/>
              </a:rPr>
              <a:t>الإنتاج العلمي</a:t>
            </a:r>
            <a:r>
              <a:rPr lang="fr-FR" sz="2400" b="1" dirty="0">
                <a:solidFill>
                  <a:srgbClr val="FF0000"/>
                </a:solidFill>
                <a:effectLst/>
                <a:latin typeface="Arial" panose="020B0604020202020204" pitchFamily="34" charset="0"/>
                <a:ea typeface="Tahoma" panose="020B0604030504040204" pitchFamily="34" charset="0"/>
              </a:rPr>
              <a:t>:</a:t>
            </a:r>
            <a:br>
              <a:rPr lang="fr-FR" sz="2400" dirty="0">
                <a:effectLst/>
                <a:latin typeface="Arial" panose="020B0604020202020204" pitchFamily="34" charset="0"/>
                <a:ea typeface="Tahoma" panose="020B0604030504040204" pitchFamily="34" charset="0"/>
              </a:rPr>
            </a:br>
            <a:r>
              <a:rPr lang="ar-SA" sz="2400" dirty="0">
                <a:effectLst/>
                <a:latin typeface="Tahoma" panose="020B0604030504040204" pitchFamily="34" charset="0"/>
                <a:ea typeface="Tahoma" panose="020B0604030504040204" pitchFamily="34" charset="0"/>
                <a:cs typeface="Arial" panose="020B0604020202020204" pitchFamily="34" charset="0"/>
              </a:rPr>
              <a:t>مثل</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الكتب، المقالات، الأبحاث، أو الدراسات العلمية سواء في العلوم الاجتماعية (كالتاريخ، الفلسفة، علم الاجتماع، علم النفس، السياسة، الاقتصاد) أو في العلوم الطبيعية (كالطب، الكيمياء، الفيزياء...)</a:t>
            </a:r>
            <a:r>
              <a:rPr lang="fr-FR"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896176113"/>
      </p:ext>
    </p:extLst>
  </p:cSld>
  <p:clrMapOvr>
    <a:masterClrMapping/>
  </p:clrMapOvr>
  <p:transition spd="slow" advTm="2137">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وظائف المقال النقدي</a:t>
            </a:r>
          </a:p>
        </p:txBody>
      </p:sp>
      <p:sp>
        <p:nvSpPr>
          <p:cNvPr id="18" name="Rectangle 17"/>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98D2720-C18D-BDC8-15B6-75558E690B7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ZoneTexte 4">
            <a:extLst>
              <a:ext uri="{FF2B5EF4-FFF2-40B4-BE49-F238E27FC236}">
                <a16:creationId xmlns:a16="http://schemas.microsoft.com/office/drawing/2014/main" id="{C8927294-44B5-9153-0F41-5BE69DCBEA17}"/>
              </a:ext>
            </a:extLst>
          </p:cNvPr>
          <p:cNvSpPr txBox="1"/>
          <p:nvPr/>
        </p:nvSpPr>
        <p:spPr>
          <a:xfrm>
            <a:off x="3925324" y="1694406"/>
            <a:ext cx="7046580" cy="3824124"/>
          </a:xfrm>
          <a:prstGeom prst="rect">
            <a:avLst/>
          </a:prstGeom>
          <a:noFill/>
        </p:spPr>
        <p:txBody>
          <a:bodyPr wrap="square">
            <a:spAutoFit/>
          </a:bodyPr>
          <a:lstStyle/>
          <a:p>
            <a:pPr algn="r" rtl="1">
              <a:spcBef>
                <a:spcPts val="95"/>
              </a:spcBef>
              <a:buNone/>
            </a:pPr>
            <a:r>
              <a:rPr lang="ar-SA" sz="2400" dirty="0">
                <a:effectLst/>
                <a:latin typeface="Tahoma" panose="020B0604030504040204" pitchFamily="34" charset="0"/>
                <a:ea typeface="Tahoma" panose="020B0604030504040204" pitchFamily="34" charset="0"/>
                <a:cs typeface="Arial" panose="020B0604020202020204" pitchFamily="34" charset="0"/>
              </a:rPr>
              <a:t>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قصد بـ</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وظائف المقال النقدي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الأدوار أو المهام الأساسية التي يؤديها هذا النوع من المقالات في الصحافة، أي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ما الهدف من كتاب</a:t>
            </a:r>
            <a:r>
              <a:rPr lang="ar-DZ" sz="2400" dirty="0">
                <a:latin typeface="Tahoma" panose="020B0604030504040204" pitchFamily="34" charset="0"/>
                <a:ea typeface="Tahoma" panose="020B0604030504040204" pitchFamily="34" charset="0"/>
                <a:cs typeface="Arial" panose="020B0604020202020204" pitchFamily="34" charset="0"/>
              </a:rPr>
              <a:t>ته</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وما الفائدة التي يقدمها للقارئ والمجتمع</a:t>
            </a:r>
            <a:r>
              <a:rPr lang="fr-FR"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r" rtl="1">
              <a:spcBef>
                <a:spcPts val="95"/>
              </a:spcBef>
              <a:buNone/>
            </a:pPr>
            <a:r>
              <a:rPr lang="ar-DZ" sz="2400" b="1" dirty="0">
                <a:effectLst/>
                <a:latin typeface="Arial" panose="020B0604020202020204" pitchFamily="34" charset="0"/>
                <a:ea typeface="Tahoma" panose="020B0604030504040204" pitchFamily="34" charset="0"/>
              </a:rPr>
              <a:t>أولاً:</a:t>
            </a:r>
            <a:r>
              <a:rPr lang="en-US" sz="2400" b="1" dirty="0">
                <a:effectLst/>
                <a:latin typeface="Arial" panose="020B0604020202020204" pitchFamily="34" charset="0"/>
                <a:ea typeface="Tahoma" panose="020B0604030504040204" pitchFamily="34" charset="0"/>
              </a:rPr>
              <a:t>. </a:t>
            </a:r>
            <a:r>
              <a:rPr lang="ar-SA" sz="2400" b="1" dirty="0">
                <a:effectLst/>
                <a:latin typeface="Tahoma" panose="020B0604030504040204" pitchFamily="34" charset="0"/>
                <a:ea typeface="Tahoma" panose="020B0604030504040204" pitchFamily="34" charset="0"/>
                <a:cs typeface="Arial" panose="020B0604020202020204" pitchFamily="34" charset="0"/>
              </a:rPr>
              <a:t>العرض والشرح والتفسير والتحليل</a:t>
            </a:r>
            <a:r>
              <a:rPr lang="ar-DZ" sz="2400" b="1" dirty="0">
                <a:effectLst/>
                <a:latin typeface="Tahoma" panose="020B0604030504040204" pitchFamily="34" charset="0"/>
                <a:ea typeface="Tahoma" panose="020B0604030504040204" pitchFamily="34" charset="0"/>
                <a:cs typeface="Arial" panose="020B0604020202020204" pitchFamily="34" charset="0"/>
              </a:rPr>
              <a:t>:</a:t>
            </a:r>
          </a:p>
          <a:p>
            <a:pPr algn="r" rtl="1">
              <a:spcBef>
                <a:spcPts val="95"/>
              </a:spcBef>
              <a:buNone/>
            </a:pPr>
            <a:r>
              <a:rPr lang="en-US" sz="2400" dirty="0">
                <a:effectLst/>
                <a:latin typeface="Arial" panose="020B0604020202020204" pitchFamily="34" charset="0"/>
                <a:ea typeface="Tahoma" panose="020B060403050404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المعنى</a:t>
            </a:r>
            <a:r>
              <a:rPr lang="ar-DZ" sz="2400" dirty="0">
                <a:effectLst/>
                <a:latin typeface="Tahoma" panose="020B0604030504040204" pitchFamily="34" charset="0"/>
                <a:ea typeface="Tahoma" panose="020B0604030504040204" pitchFamily="34" charset="0"/>
                <a:cs typeface="Arial" panose="020B0604020202020204" pitchFamily="34" charset="0"/>
              </a:rPr>
              <a:t> </a:t>
            </a:r>
            <a:r>
              <a:rPr lang="ar-DZ" sz="2400" b="1" dirty="0">
                <a:effectLst/>
                <a:latin typeface="Arial" panose="020B0604020202020204" pitchFamily="34" charset="0"/>
                <a:ea typeface="Tahoma" panose="020B0604030504040204" pitchFamily="34" charset="0"/>
              </a:rPr>
              <a:t>أ</a:t>
            </a:r>
            <a:r>
              <a:rPr lang="ar-DZ" sz="2400" dirty="0">
                <a:effectLst/>
                <a:latin typeface="Arial" panose="020B0604020202020204" pitchFamily="34" charset="0"/>
                <a:ea typeface="Tahoma" panose="020B0604030504040204" pitchFamily="34" charset="0"/>
              </a:rPr>
              <a:t>نَّ</a:t>
            </a:r>
            <a:r>
              <a:rPr lang="en-US" sz="2400" dirty="0">
                <a:effectLst/>
                <a:latin typeface="Arial" panose="020B0604020202020204" pitchFamily="34" charset="0"/>
                <a:ea typeface="Tahoma" panose="020B060403050404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الن</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اقد 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قدّ</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م العمل للقارئ، يشرح فكرته، 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حل</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ّل أحداثه أو عناصره الفن</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err="1">
                <a:effectLst/>
                <a:latin typeface="Tahoma" panose="020B0604030504040204" pitchFamily="34" charset="0"/>
                <a:ea typeface="Tahoma" panose="020B0604030504040204" pitchFamily="34" charset="0"/>
                <a:cs typeface="Arial" panose="020B0604020202020204" pitchFamily="34" charset="0"/>
              </a:rPr>
              <a:t>ية</a:t>
            </a:r>
            <a:r>
              <a:rPr lang="ar-SA" sz="2400" dirty="0">
                <a:effectLst/>
                <a:latin typeface="Tahoma" panose="020B0604030504040204" pitchFamily="34" charset="0"/>
                <a:ea typeface="Tahoma" panose="020B0604030504040204" pitchFamily="34" charset="0"/>
                <a:cs typeface="Arial" panose="020B0604020202020204" pitchFamily="34" charset="0"/>
              </a:rPr>
              <a:t>، وي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كشف ر</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موزه</a:t>
            </a:r>
            <a:r>
              <a:rPr lang="en-US" sz="2400" dirty="0">
                <a:effectLst/>
                <a:latin typeface="Arial" panose="020B0604020202020204" pitchFamily="34" charset="0"/>
                <a:ea typeface="Tahoma" panose="020B0604030504040204" pitchFamily="34" charset="0"/>
              </a:rPr>
              <a:t>.</a:t>
            </a:r>
            <a:endParaRPr lang="ar-DZ" sz="2400" dirty="0">
              <a:effectLst/>
              <a:latin typeface="Arial" panose="020B0604020202020204" pitchFamily="34" charset="0"/>
              <a:ea typeface="Tahoma" panose="020B0604030504040204" pitchFamily="34" charset="0"/>
            </a:endParaRPr>
          </a:p>
          <a:p>
            <a:pPr marL="342900" indent="-342900" algn="r" rtl="1">
              <a:spcBef>
                <a:spcPts val="95"/>
              </a:spcBef>
              <a:buFont typeface="Wingdings" panose="05000000000000000000" pitchFamily="2" charset="2"/>
              <a:buChar char="§"/>
            </a:pPr>
            <a:r>
              <a:rPr lang="en-US" sz="2400" dirty="0">
                <a:effectLst/>
                <a:latin typeface="Arial" panose="020B0604020202020204" pitchFamily="34" charset="0"/>
                <a:ea typeface="Tahoma" panose="020B0604030504040204" pitchFamily="34" charset="0"/>
              </a:rPr>
              <a:t> </a:t>
            </a:r>
            <a:r>
              <a:rPr lang="ar-SA" sz="2400" b="1" dirty="0">
                <a:effectLst/>
                <a:latin typeface="Tahoma" panose="020B0604030504040204" pitchFamily="34" charset="0"/>
                <a:ea typeface="Tahoma" panose="020B0604030504040204" pitchFamily="34" charset="0"/>
                <a:cs typeface="Arial" panose="020B0604020202020204" pitchFamily="34" charset="0"/>
              </a:rPr>
              <a:t>مثال</a:t>
            </a:r>
            <a:r>
              <a:rPr lang="en-US" sz="2400" b="1" dirty="0">
                <a:effectLst/>
                <a:latin typeface="Arial" panose="020B0604020202020204" pitchFamily="34" charset="0"/>
                <a:ea typeface="Tahoma" panose="020B0604030504040204" pitchFamily="34" charset="0"/>
              </a:rPr>
              <a:t>:</a:t>
            </a:r>
            <a:br>
              <a:rPr lang="en-US" sz="2400" dirty="0">
                <a:effectLst/>
                <a:latin typeface="Arial" panose="020B0604020202020204" pitchFamily="34" charset="0"/>
                <a:ea typeface="Tahoma" panose="020B0604030504040204" pitchFamily="34" charset="0"/>
              </a:rPr>
            </a:br>
            <a:r>
              <a:rPr lang="ar-SA" sz="2400" dirty="0">
                <a:effectLst/>
                <a:latin typeface="Tahoma" panose="020B0604030504040204" pitchFamily="34" charset="0"/>
                <a:ea typeface="Tahoma" panose="020B0604030504040204" pitchFamily="34" charset="0"/>
                <a:cs typeface="Arial" panose="020B0604020202020204" pitchFamily="34" charset="0"/>
              </a:rPr>
              <a:t>عندما يكتب ناقد مقالًا عن رواية </a:t>
            </a:r>
            <a:r>
              <a:rPr lang="en-US" sz="2400" dirty="0">
                <a:effectLst/>
                <a:latin typeface="Arial" panose="020B0604020202020204" pitchFamily="34" charset="0"/>
                <a:ea typeface="Tahoma" panose="020B060403050404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رجال في الشمس" لغسان كنفاني، يشرح القصة وظروفها، ثم يحل</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ل رمزية "الخزان" باعتباره رمزًا</a:t>
            </a:r>
            <a:r>
              <a:rPr lang="ar-DZ" sz="2400" dirty="0">
                <a:effectLst/>
                <a:latin typeface="Tahoma" panose="020B0604030504040204" pitchFamily="34" charset="0"/>
                <a:ea typeface="Tahoma" panose="020B0604030504040204" pitchFamily="34" charset="0"/>
                <a:cs typeface="Arial" panose="020B0604020202020204" pitchFamily="34" charset="0"/>
              </a:rPr>
              <a:t> لتجاهل الإِنسان لأخيه الإِنسان </a:t>
            </a:r>
            <a:r>
              <a:rPr lang="ar-SA" sz="2400" dirty="0">
                <a:effectLst/>
                <a:latin typeface="Tahoma" panose="020B0604030504040204" pitchFamily="34" charset="0"/>
                <a:ea typeface="Tahoma" panose="020B0604030504040204" pitchFamily="34" charset="0"/>
                <a:cs typeface="Arial" panose="020B0604020202020204" pitchFamily="34" charset="0"/>
              </a:rPr>
              <a:t>، ويكشف دلالات الشخصيات الثلاث</a:t>
            </a:r>
            <a:r>
              <a:rPr lang="ar-DZ" sz="2400" dirty="0">
                <a:effectLst/>
                <a:latin typeface="Tahoma" panose="020B0604030504040204" pitchFamily="34" charset="0"/>
                <a:ea typeface="Tahoma" panose="020B0604030504040204" pitchFamily="34" charset="0"/>
                <a:cs typeface="Arial" panose="020B0604020202020204" pitchFamily="34" charset="0"/>
              </a:rPr>
              <a:t>.</a:t>
            </a:r>
          </a:p>
        </p:txBody>
      </p:sp>
      <p:pic>
        <p:nvPicPr>
          <p:cNvPr id="9" name="Image 8">
            <a:extLst>
              <a:ext uri="{FF2B5EF4-FFF2-40B4-BE49-F238E27FC236}">
                <a16:creationId xmlns:a16="http://schemas.microsoft.com/office/drawing/2014/main" id="{034FB560-185B-600A-E8D6-0F8B4B880A1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6316" y="1694406"/>
            <a:ext cx="2785507" cy="39604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ZoneTexte 11">
            <a:extLst>
              <a:ext uri="{FF2B5EF4-FFF2-40B4-BE49-F238E27FC236}">
                <a16:creationId xmlns:a16="http://schemas.microsoft.com/office/drawing/2014/main" id="{A40CEA72-C6BF-CE1F-4849-F2F6ADCFEE65}"/>
              </a:ext>
            </a:extLst>
          </p:cNvPr>
          <p:cNvSpPr txBox="1"/>
          <p:nvPr/>
        </p:nvSpPr>
        <p:spPr>
          <a:xfrm>
            <a:off x="1046180" y="5895435"/>
            <a:ext cx="9676911" cy="461665"/>
          </a:xfrm>
          <a:prstGeom prst="rect">
            <a:avLst/>
          </a:prstGeom>
          <a:noFill/>
        </p:spPr>
        <p:txBody>
          <a:bodyPr wrap="square">
            <a:spAutoFit/>
          </a:bodyPr>
          <a:lstStyle/>
          <a:p>
            <a:pPr algn="r"/>
            <a:r>
              <a:rPr lang="ar-EG" sz="2400" b="0" i="0" dirty="0">
                <a:solidFill>
                  <a:srgbClr val="0F1111"/>
                </a:solidFill>
                <a:effectLst/>
                <a:latin typeface="Arial" panose="020B0604020202020204" pitchFamily="34" charset="0"/>
              </a:rPr>
              <a:t>تُعدُّ هذه الرواية من أبرز الأعمال الأدبية التي تناولت قضية اللجوء الفلسطيني بعد نكبة عام 1948،</a:t>
            </a:r>
            <a:endParaRPr lang="fr-FR" sz="2400" dirty="0"/>
          </a:p>
        </p:txBody>
      </p:sp>
    </p:spTree>
  </p:cSld>
  <p:clrMapOvr>
    <a:masterClrMapping/>
  </p:clrMapOvr>
  <p:transition spd="slow" advTm="249728">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31E522-6AE8-8111-61C1-6E4F883B9DD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840101C-7688-4DD7-6371-035BC3D2CE3F}"/>
              </a:ext>
            </a:extLst>
          </p:cNvPr>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وظائف المقال النقدي</a:t>
            </a:r>
          </a:p>
        </p:txBody>
      </p:sp>
      <p:sp>
        <p:nvSpPr>
          <p:cNvPr id="18" name="Rectangle 17">
            <a:extLst>
              <a:ext uri="{FF2B5EF4-FFF2-40B4-BE49-F238E27FC236}">
                <a16:creationId xmlns:a16="http://schemas.microsoft.com/office/drawing/2014/main" id="{2BA2A495-5F58-574B-58C5-E9B98BF49D58}"/>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C1D2FB05-4D5E-4B1E-B7D6-5F44E66D967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3D25AE1-79A9-1F27-FBFE-1F4D53FBE1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207D285-448C-B2B5-F649-AB9E6B7C963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3EA4696F-226F-2E2D-BF75-D2260E23EA37}"/>
              </a:ext>
            </a:extLst>
          </p:cNvPr>
          <p:cNvSpPr txBox="1"/>
          <p:nvPr/>
        </p:nvSpPr>
        <p:spPr>
          <a:xfrm>
            <a:off x="3927109" y="1474370"/>
            <a:ext cx="7777212" cy="5029582"/>
          </a:xfrm>
          <a:prstGeom prst="rect">
            <a:avLst/>
          </a:prstGeom>
          <a:noFill/>
        </p:spPr>
        <p:txBody>
          <a:bodyPr wrap="square">
            <a:spAutoFit/>
          </a:bodyPr>
          <a:lstStyle/>
          <a:p>
            <a:pPr algn="just" rtl="1"/>
            <a:r>
              <a:rPr lang="ar-DZ" sz="2400" b="1" dirty="0"/>
              <a:t>ثانيا : ا</a:t>
            </a:r>
            <a:r>
              <a:rPr lang="ar-SA" sz="2400" b="1" dirty="0"/>
              <a:t>لتقييم</a:t>
            </a:r>
            <a:endParaRPr lang="ar-DZ" sz="2400" b="1" dirty="0"/>
          </a:p>
          <a:p>
            <a:pPr algn="just" rtl="1"/>
            <a:r>
              <a:rPr lang="ar-DZ" sz="2400" dirty="0"/>
              <a:t>والمعنى</a:t>
            </a:r>
            <a:r>
              <a:rPr lang="en-US" sz="2400" dirty="0"/>
              <a:t>:  </a:t>
            </a:r>
            <a:r>
              <a:rPr lang="ar-SA" sz="2400" dirty="0"/>
              <a:t>بعد التحليل، ي</a:t>
            </a:r>
            <a:r>
              <a:rPr lang="ar-DZ" sz="2400" dirty="0"/>
              <a:t>ُ</a:t>
            </a:r>
            <a:r>
              <a:rPr lang="ar-SA" sz="2400" dirty="0"/>
              <a:t>قيّ</a:t>
            </a:r>
            <a:r>
              <a:rPr lang="ar-DZ" sz="2400" dirty="0"/>
              <a:t>ِ</a:t>
            </a:r>
            <a:r>
              <a:rPr lang="ar-SA" sz="2400" dirty="0"/>
              <a:t>م الن</a:t>
            </a:r>
            <a:r>
              <a:rPr lang="ar-DZ" sz="2400" dirty="0"/>
              <a:t>َّ</a:t>
            </a:r>
            <a:r>
              <a:rPr lang="ar-SA" sz="2400" dirty="0"/>
              <a:t>اقد العمل من حيث</a:t>
            </a:r>
            <a:r>
              <a:rPr lang="ar-DZ" sz="2400" dirty="0"/>
              <a:t>:</a:t>
            </a:r>
            <a:r>
              <a:rPr lang="ar-SA" sz="2400" dirty="0"/>
              <a:t> الشكل (اللغة، الإخراج، الأسلوب) والمضمون</a:t>
            </a:r>
            <a:r>
              <a:rPr lang="ar-DZ" sz="2400" dirty="0"/>
              <a:t>:</a:t>
            </a:r>
            <a:r>
              <a:rPr lang="ar-SA" sz="2400" dirty="0"/>
              <a:t> (الفكرة، الرسالة، العمق)</a:t>
            </a:r>
            <a:r>
              <a:rPr lang="ar-DZ" sz="2400" dirty="0"/>
              <a:t>.</a:t>
            </a:r>
          </a:p>
          <a:p>
            <a:pPr marL="342900" indent="-342900" algn="just" rtl="1">
              <a:buFont typeface="Wingdings" panose="05000000000000000000" pitchFamily="2" charset="2"/>
              <a:buChar char="§"/>
            </a:pPr>
            <a:r>
              <a:rPr lang="ar-EG" sz="2400" b="1" dirty="0"/>
              <a:t>مثال:</a:t>
            </a:r>
            <a:endParaRPr lang="ar-DZ" sz="2400" b="1" dirty="0"/>
          </a:p>
          <a:p>
            <a:pPr algn="just" rtl="1"/>
            <a:r>
              <a:rPr lang="ar-SA" sz="2400" dirty="0"/>
              <a:t>في نقد </a:t>
            </a:r>
            <a:r>
              <a:rPr lang="ar-DZ" sz="2400" dirty="0"/>
              <a:t>ال</a:t>
            </a:r>
            <a:r>
              <a:rPr lang="ar-SA" sz="2400" dirty="0"/>
              <a:t>مسلسل </a:t>
            </a:r>
            <a:r>
              <a:rPr lang="ar-DZ" sz="2400" dirty="0"/>
              <a:t>الكويتي </a:t>
            </a:r>
            <a:r>
              <a:rPr lang="fr-FR" sz="2400" dirty="0"/>
              <a:t>"</a:t>
            </a:r>
            <a:r>
              <a:rPr lang="ar-SA" sz="2400" dirty="0"/>
              <a:t>أم البنات</a:t>
            </a:r>
            <a:r>
              <a:rPr lang="fr-FR" sz="2400" dirty="0"/>
              <a:t>" (2009)</a:t>
            </a:r>
            <a:r>
              <a:rPr lang="ar-SA" sz="2400" dirty="0"/>
              <a:t>، قد </a:t>
            </a:r>
            <a:r>
              <a:rPr lang="ar-SA" sz="2400" dirty="0" err="1"/>
              <a:t>يوض</a:t>
            </a:r>
            <a:r>
              <a:rPr lang="ar-DZ" sz="2400" dirty="0"/>
              <a:t>ِّ</a:t>
            </a:r>
            <a:r>
              <a:rPr lang="ar-SA" sz="2400" dirty="0"/>
              <a:t>ح الن</a:t>
            </a:r>
            <a:r>
              <a:rPr lang="ar-DZ" sz="2400" dirty="0"/>
              <a:t>َّ</a:t>
            </a:r>
            <a:r>
              <a:rPr lang="ar-SA" sz="2400" dirty="0"/>
              <a:t>اقد أن</a:t>
            </a:r>
            <a:r>
              <a:rPr lang="ar-DZ" sz="2400" dirty="0"/>
              <a:t>َّ</a:t>
            </a:r>
            <a:r>
              <a:rPr lang="ar-SA" sz="2400" dirty="0"/>
              <a:t> العمل ن</a:t>
            </a:r>
            <a:r>
              <a:rPr lang="ar-DZ" sz="2400" dirty="0"/>
              <a:t>َ</a:t>
            </a:r>
            <a:r>
              <a:rPr lang="ar-SA" sz="2400" dirty="0"/>
              <a:t>ج</a:t>
            </a:r>
            <a:r>
              <a:rPr lang="ar-DZ" sz="2400" dirty="0"/>
              <a:t>َ</a:t>
            </a:r>
            <a:r>
              <a:rPr lang="ar-SA" sz="2400" dirty="0"/>
              <a:t>ح في تقديم دراما عائلية واقعية</a:t>
            </a:r>
            <a:r>
              <a:rPr lang="ar-DZ" sz="2400" dirty="0"/>
              <a:t>،</a:t>
            </a:r>
            <a:r>
              <a:rPr lang="ar-SA" sz="2400" dirty="0"/>
              <a:t> تعكس العلاقات الأسرية في المجتمع الكويتي، من خلال ح</a:t>
            </a:r>
            <a:r>
              <a:rPr lang="ar-DZ" sz="2400" dirty="0"/>
              <a:t>ُ</a:t>
            </a:r>
            <a:r>
              <a:rPr lang="ar-SA" sz="2400" dirty="0"/>
              <a:t>بكة م</a:t>
            </a:r>
            <a:r>
              <a:rPr lang="ar-DZ" sz="2400" dirty="0"/>
              <a:t>ُ</a:t>
            </a:r>
            <a:r>
              <a:rPr lang="ar-SA" sz="2400" dirty="0" err="1"/>
              <a:t>تماسكة</a:t>
            </a:r>
            <a:r>
              <a:rPr lang="ar-SA" sz="2400" dirty="0"/>
              <a:t> وأداء م</a:t>
            </a:r>
            <a:r>
              <a:rPr lang="ar-DZ" sz="2400" dirty="0"/>
              <a:t>ُ</a:t>
            </a:r>
            <a:r>
              <a:rPr lang="ar-SA" sz="2400" dirty="0" err="1"/>
              <a:t>ؤث</a:t>
            </a:r>
            <a:r>
              <a:rPr lang="ar-DZ" sz="2400" dirty="0"/>
              <a:t>ِّ</a:t>
            </a:r>
            <a:r>
              <a:rPr lang="ar-SA" sz="2400" dirty="0"/>
              <a:t>ر للفنانة سعاد عبد</a:t>
            </a:r>
            <a:r>
              <a:rPr lang="ar-DZ" sz="2400" dirty="0"/>
              <a:t> </a:t>
            </a:r>
            <a:r>
              <a:rPr lang="ar-SA" sz="2400" dirty="0"/>
              <a:t>الله وبقية الطاقم، كما ت</a:t>
            </a:r>
            <a:r>
              <a:rPr lang="ar-DZ" sz="2400" dirty="0"/>
              <a:t>َ</a:t>
            </a:r>
            <a:r>
              <a:rPr lang="ar-SA" sz="2400" dirty="0"/>
              <a:t>مي</a:t>
            </a:r>
            <a:r>
              <a:rPr lang="ar-DZ" sz="2400" dirty="0"/>
              <a:t>َّ</a:t>
            </a:r>
            <a:r>
              <a:rPr lang="ar-SA" sz="2400" dirty="0"/>
              <a:t>ز بمعالجة</a:t>
            </a:r>
            <a:r>
              <a:rPr lang="ar-DZ" sz="2400" dirty="0"/>
              <a:t> </a:t>
            </a:r>
            <a:r>
              <a:rPr lang="ar-SA" sz="2400" dirty="0"/>
              <a:t>إنسانية لقضايا الأمومة</a:t>
            </a:r>
            <a:r>
              <a:rPr lang="ar-DZ" sz="2400" dirty="0"/>
              <a:t> </a:t>
            </a:r>
            <a:r>
              <a:rPr lang="ar-SA" sz="2400" dirty="0"/>
              <a:t>والتربية وال</a:t>
            </a:r>
            <a:r>
              <a:rPr lang="ar-DZ" sz="2400" dirty="0"/>
              <a:t>إِ</a:t>
            </a:r>
            <a:r>
              <a:rPr lang="ar-SA" sz="2400" dirty="0" err="1"/>
              <a:t>ختلاف</a:t>
            </a:r>
            <a:r>
              <a:rPr lang="ar-SA" sz="2400" dirty="0"/>
              <a:t> بين الأجيال</a:t>
            </a:r>
            <a:r>
              <a:rPr lang="fr-FR" sz="2400" dirty="0"/>
              <a:t>.</a:t>
            </a:r>
            <a:br>
              <a:rPr lang="fr-FR" sz="2400" dirty="0"/>
            </a:br>
            <a:r>
              <a:rPr lang="ar-SA" sz="2400" dirty="0"/>
              <a:t>لكن في المقابل، يشير الناقد إلى أن المسلسل</a:t>
            </a:r>
            <a:r>
              <a:rPr lang="ar-DZ" sz="2400" dirty="0"/>
              <a:t>،</a:t>
            </a:r>
            <a:r>
              <a:rPr lang="ar-SA" sz="2400" dirty="0"/>
              <a:t> </a:t>
            </a:r>
            <a:r>
              <a:rPr lang="ar-DZ" sz="2400" dirty="0"/>
              <a:t>إِ</a:t>
            </a:r>
            <a:r>
              <a:rPr lang="ar-SA" sz="2400" dirty="0" err="1"/>
              <a:t>عتمد</a:t>
            </a:r>
            <a:r>
              <a:rPr lang="ar-SA" sz="2400" dirty="0"/>
              <a:t> على الم</a:t>
            </a:r>
            <a:r>
              <a:rPr lang="ar-DZ" sz="2400" dirty="0"/>
              <a:t>ِ</a:t>
            </a:r>
            <a:r>
              <a:rPr lang="ar-SA" sz="2400" dirty="0" err="1"/>
              <a:t>يلودراما</a:t>
            </a:r>
            <a:r>
              <a:rPr lang="ar-SA" sz="2400" dirty="0"/>
              <a:t> الزائدة في بعض المشاهد</a:t>
            </a:r>
            <a:r>
              <a:rPr lang="ar-DZ" sz="2400" dirty="0"/>
              <a:t>،</a:t>
            </a:r>
            <a:r>
              <a:rPr lang="ar-SA" sz="2400" dirty="0"/>
              <a:t> والت</a:t>
            </a:r>
            <a:r>
              <a:rPr lang="ar-DZ" sz="2400" dirty="0"/>
              <a:t>ِّ</a:t>
            </a:r>
            <a:r>
              <a:rPr lang="ar-SA" sz="2400" dirty="0"/>
              <a:t>كرار في الح</a:t>
            </a:r>
            <a:r>
              <a:rPr lang="ar-DZ" sz="2400" dirty="0"/>
              <a:t>ِ</a:t>
            </a:r>
            <a:r>
              <a:rPr lang="ar-SA" sz="2400" dirty="0" err="1"/>
              <a:t>وارات</a:t>
            </a:r>
            <a:r>
              <a:rPr lang="ar-SA" sz="2400" dirty="0"/>
              <a:t>، مم</a:t>
            </a:r>
            <a:r>
              <a:rPr lang="ar-DZ" sz="2400" dirty="0"/>
              <a:t>َّ</a:t>
            </a:r>
            <a:r>
              <a:rPr lang="ar-SA" sz="2400" dirty="0"/>
              <a:t>ا أضع</a:t>
            </a:r>
            <a:r>
              <a:rPr lang="ar-DZ" sz="2400" dirty="0"/>
              <a:t>َ</a:t>
            </a:r>
            <a:r>
              <a:rPr lang="ar-SA" sz="2400" dirty="0"/>
              <a:t>ف من </a:t>
            </a:r>
            <a:r>
              <a:rPr lang="ar-SA" sz="2400" dirty="0" err="1"/>
              <a:t>الإ</a:t>
            </a:r>
            <a:r>
              <a:rPr lang="ar-DZ" sz="2400" dirty="0"/>
              <a:t>ِ</a:t>
            </a:r>
            <a:r>
              <a:rPr lang="ar-SA" sz="2400" dirty="0"/>
              <a:t>يقاع العام في بعض الحلقات</a:t>
            </a:r>
            <a:r>
              <a:rPr lang="fr-FR" sz="2400" dirty="0"/>
              <a:t>. </a:t>
            </a:r>
            <a:r>
              <a:rPr lang="ar-SA" sz="2400" dirty="0"/>
              <a:t>وبذلك ي</a:t>
            </a:r>
            <a:r>
              <a:rPr lang="ar-DZ" sz="2400" dirty="0"/>
              <a:t>ُ</a:t>
            </a:r>
            <a:r>
              <a:rPr lang="ar-SA" sz="2400" dirty="0"/>
              <a:t>قيّ</a:t>
            </a:r>
            <a:r>
              <a:rPr lang="ar-DZ" sz="2400" dirty="0"/>
              <a:t>ِ</a:t>
            </a:r>
            <a:r>
              <a:rPr lang="ar-SA" sz="2400" dirty="0"/>
              <a:t>م الناقد العمل من حيث</a:t>
            </a:r>
            <a:r>
              <a:rPr lang="ar-DZ" sz="2400" dirty="0"/>
              <a:t>:</a:t>
            </a:r>
            <a:r>
              <a:rPr lang="ar-SA" sz="2400" dirty="0"/>
              <a:t> قوة الأداء والمضمون الإنساني مقابل بعض المبالغة الدرامية</a:t>
            </a:r>
            <a:r>
              <a:rPr lang="fr-FR" sz="2400" dirty="0"/>
              <a:t>.</a:t>
            </a:r>
          </a:p>
          <a:p>
            <a:pPr algn="r" rtl="1">
              <a:spcBef>
                <a:spcPts val="95"/>
              </a:spcBef>
              <a:buNone/>
            </a:pPr>
            <a:br>
              <a:rPr lang="fr-FR" sz="1800" kern="0" dirty="0">
                <a:effectLst/>
                <a:latin typeface="Arial" panose="020B0604020202020204" pitchFamily="34" charset="0"/>
                <a:ea typeface="Tahoma" panose="020B0604030504040204" pitchFamily="34" charset="0"/>
                <a:cs typeface="Arial" panose="020B0604020202020204" pitchFamily="34" charset="0"/>
              </a:rPr>
            </a:br>
            <a:endParaRPr lang="fr-FR" sz="1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Image 3">
            <a:extLst>
              <a:ext uri="{FF2B5EF4-FFF2-40B4-BE49-F238E27FC236}">
                <a16:creationId xmlns:a16="http://schemas.microsoft.com/office/drawing/2014/main" id="{DD55703E-ADCC-4DF1-7045-F2338A006F7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7678" y="1855544"/>
            <a:ext cx="3198797" cy="37848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20899548"/>
      </p:ext>
    </p:extLst>
  </p:cSld>
  <p:clrMapOvr>
    <a:masterClrMapping/>
  </p:clrMapOvr>
  <p:transition spd="slow" advTm="249728">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D7C064-593A-F89C-4E70-9E0CF171426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25C0592-8608-21C2-6B2C-19AB38F7A4B3}"/>
              </a:ext>
            </a:extLst>
          </p:cNvPr>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وظائف المقال النقدي</a:t>
            </a:r>
          </a:p>
        </p:txBody>
      </p:sp>
      <p:sp>
        <p:nvSpPr>
          <p:cNvPr id="18" name="Rectangle 17">
            <a:extLst>
              <a:ext uri="{FF2B5EF4-FFF2-40B4-BE49-F238E27FC236}">
                <a16:creationId xmlns:a16="http://schemas.microsoft.com/office/drawing/2014/main" id="{B7D6E09E-FEB9-916E-1C68-4147FD3BD2EA}"/>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52A06312-F8E3-AFD2-9ECA-A0EDFF57193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5F70ACC-2920-858E-A8FB-5FD04E339B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B287249-BDAB-8755-8407-E60B73989B9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5DFAF69A-2664-558F-7382-E4161AB9B8CE}"/>
              </a:ext>
            </a:extLst>
          </p:cNvPr>
          <p:cNvSpPr txBox="1"/>
          <p:nvPr/>
        </p:nvSpPr>
        <p:spPr>
          <a:xfrm>
            <a:off x="5428554" y="1906029"/>
            <a:ext cx="6097604" cy="3600986"/>
          </a:xfrm>
          <a:prstGeom prst="rect">
            <a:avLst/>
          </a:prstGeom>
          <a:noFill/>
        </p:spPr>
        <p:txBody>
          <a:bodyPr wrap="square">
            <a:spAutoFit/>
          </a:bodyPr>
          <a:lstStyle/>
          <a:p>
            <a:pPr algn="r"/>
            <a:endParaRPr lang="ar-DZ" dirty="0"/>
          </a:p>
          <a:p>
            <a:pPr algn="r"/>
            <a:r>
              <a:rPr lang="ar-DZ" sz="2400" b="1" dirty="0"/>
              <a:t>ثالثا : </a:t>
            </a:r>
            <a:r>
              <a:rPr lang="ar-SA" sz="2400" b="1" dirty="0"/>
              <a:t>الإرشاد والتوجيه</a:t>
            </a:r>
            <a:endParaRPr lang="ar-DZ" sz="2400" dirty="0"/>
          </a:p>
          <a:p>
            <a:pPr algn="r"/>
            <a:r>
              <a:rPr lang="ar-SA" sz="2400" dirty="0"/>
              <a:t>المعنى</a:t>
            </a:r>
            <a:r>
              <a:rPr lang="ar-DZ" sz="2400" dirty="0"/>
              <a:t> أنْ </a:t>
            </a:r>
            <a:r>
              <a:rPr lang="ar-SA" sz="2400" dirty="0"/>
              <a:t>ي</a:t>
            </a:r>
            <a:r>
              <a:rPr lang="ar-DZ" sz="2400" dirty="0"/>
              <a:t>ُ</a:t>
            </a:r>
            <a:r>
              <a:rPr lang="ar-SA" sz="2400" dirty="0"/>
              <a:t>ساعد الناقد الجمهور على اختيار الأعمال الجيدة والابتعاد عن الرديئة</a:t>
            </a:r>
            <a:r>
              <a:rPr lang="ar-DZ" sz="2400" dirty="0"/>
              <a:t>.</a:t>
            </a:r>
            <a:r>
              <a:rPr lang="en-US" sz="2400" dirty="0"/>
              <a:t>.</a:t>
            </a:r>
            <a:br>
              <a:rPr lang="en-US" sz="2400" dirty="0"/>
            </a:br>
            <a:r>
              <a:rPr lang="ar-SA" sz="2400" b="1" dirty="0"/>
              <a:t>مثال</a:t>
            </a:r>
            <a:r>
              <a:rPr lang="ar-DZ" sz="2400" b="1" dirty="0"/>
              <a:t>:</a:t>
            </a:r>
            <a:br>
              <a:rPr lang="en-US" sz="2400" dirty="0"/>
            </a:br>
            <a:r>
              <a:rPr lang="ar-SA" sz="2400" dirty="0"/>
              <a:t>ع</a:t>
            </a:r>
            <a:r>
              <a:rPr lang="ar-DZ" sz="2400" dirty="0"/>
              <a:t>ِ</a:t>
            </a:r>
            <a:r>
              <a:rPr lang="ar-SA" sz="2400" dirty="0"/>
              <a:t>ند ص</a:t>
            </a:r>
            <a:r>
              <a:rPr lang="ar-DZ" sz="2400" dirty="0"/>
              <a:t>ُ</a:t>
            </a:r>
            <a:r>
              <a:rPr lang="ar-SA" sz="2400" dirty="0"/>
              <a:t>دور ف</a:t>
            </a:r>
            <a:r>
              <a:rPr lang="ar-DZ" sz="2400" dirty="0"/>
              <a:t>ِ</a:t>
            </a:r>
            <a:r>
              <a:rPr lang="ar-SA" sz="2400" dirty="0"/>
              <a:t>يلم تجاري مليء بالمشاهد غير اللائقة أو دون محتوى هادف، قد ي</a:t>
            </a:r>
            <a:r>
              <a:rPr lang="ar-DZ" sz="2400" dirty="0"/>
              <a:t>َ</a:t>
            </a:r>
            <a:r>
              <a:rPr lang="ar-SA" sz="2400" dirty="0"/>
              <a:t>كتب الناقد مقالًا ي</a:t>
            </a:r>
            <a:r>
              <a:rPr lang="ar-DZ" sz="2400" dirty="0"/>
              <a:t>َ</a:t>
            </a:r>
            <a:r>
              <a:rPr lang="ar-SA" sz="2400" dirty="0"/>
              <a:t>نصح فيه الجمهور</a:t>
            </a:r>
            <a:r>
              <a:rPr lang="ar-DZ" sz="2400" dirty="0"/>
              <a:t>،</a:t>
            </a:r>
            <a:r>
              <a:rPr lang="ar-SA" sz="2400" dirty="0"/>
              <a:t> ب</a:t>
            </a:r>
            <a:r>
              <a:rPr lang="ar-DZ" sz="2400" dirty="0"/>
              <a:t>ِ</a:t>
            </a:r>
            <a:r>
              <a:rPr lang="ar-SA" sz="2400" dirty="0"/>
              <a:t>ع</a:t>
            </a:r>
            <a:r>
              <a:rPr lang="ar-DZ" sz="2400" dirty="0"/>
              <a:t>َ</a:t>
            </a:r>
            <a:r>
              <a:rPr lang="ar-SA" sz="2400" dirty="0"/>
              <a:t>دم </a:t>
            </a:r>
            <a:endParaRPr lang="ar-DZ" sz="2400" dirty="0"/>
          </a:p>
          <a:p>
            <a:pPr algn="r"/>
            <a:r>
              <a:rPr lang="ar-SA" sz="2400" dirty="0"/>
              <a:t>مشاهدته، وي</a:t>
            </a:r>
            <a:r>
              <a:rPr lang="ar-DZ" sz="2400" dirty="0"/>
              <a:t>ُ</a:t>
            </a:r>
            <a:r>
              <a:rPr lang="ar-SA" sz="2400" dirty="0"/>
              <a:t>وصي بدلًا منه بفيلم ذ</a:t>
            </a:r>
            <a:r>
              <a:rPr lang="ar-DZ" sz="2400" dirty="0"/>
              <a:t>و</a:t>
            </a:r>
            <a:r>
              <a:rPr lang="ar-SA" sz="2400" dirty="0"/>
              <a:t> قيمة فكرية مثل</a:t>
            </a:r>
            <a:r>
              <a:rPr lang="ar-DZ" sz="2400" dirty="0"/>
              <a:t> : فيلم</a:t>
            </a:r>
          </a:p>
          <a:p>
            <a:pPr algn="r"/>
            <a:r>
              <a:rPr lang="ar-DZ" sz="2400" dirty="0"/>
              <a:t>"الأب" </a:t>
            </a:r>
            <a:r>
              <a:rPr lang="ar-SA" sz="2400" dirty="0"/>
              <a:t>الذي يعالج الشيخوخة والذاكرة بعمق إنساني</a:t>
            </a:r>
            <a:r>
              <a:rPr lang="ar-DZ" sz="2400" dirty="0"/>
              <a:t>.</a:t>
            </a:r>
            <a:endParaRPr lang="fr-FR" dirty="0"/>
          </a:p>
          <a:p>
            <a:pPr algn="r"/>
            <a:endParaRPr lang="fr-FR" dirty="0"/>
          </a:p>
        </p:txBody>
      </p:sp>
      <p:pic>
        <p:nvPicPr>
          <p:cNvPr id="5" name="Image 4">
            <a:extLst>
              <a:ext uri="{FF2B5EF4-FFF2-40B4-BE49-F238E27FC236}">
                <a16:creationId xmlns:a16="http://schemas.microsoft.com/office/drawing/2014/main" id="{CA9E9058-3117-AE60-BEF7-865E54CC72FB}"/>
              </a:ext>
            </a:extLst>
          </p:cNvPr>
          <p:cNvPicPr>
            <a:picLocks noChangeAspect="1"/>
          </p:cNvPicPr>
          <p:nvPr/>
        </p:nvPicPr>
        <p:blipFill>
          <a:blip r:embed="rId8" cstate="print">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568589" y="1906029"/>
            <a:ext cx="4859965" cy="375968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13756060"/>
      </p:ext>
    </p:extLst>
  </p:cSld>
  <p:clrMapOvr>
    <a:masterClrMapping/>
  </p:clrMapOvr>
  <p:transition spd="slow" advTm="249728">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CFBFB-A46A-C3D9-B8B7-C8CAE6CD44F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E7A45F9-77C5-4445-5D6C-765AB2664649}"/>
              </a:ext>
            </a:extLst>
          </p:cNvPr>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وظائف المقال النقدي</a:t>
            </a:r>
          </a:p>
        </p:txBody>
      </p:sp>
      <p:sp>
        <p:nvSpPr>
          <p:cNvPr id="18" name="Rectangle 17">
            <a:extLst>
              <a:ext uri="{FF2B5EF4-FFF2-40B4-BE49-F238E27FC236}">
                <a16:creationId xmlns:a16="http://schemas.microsoft.com/office/drawing/2014/main" id="{A762D037-A1DF-750E-A41E-5B98FC57BD5F}"/>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717363FC-BD19-0C32-18AD-AA93CBD14D0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BE0068E-1D15-0F40-22B9-C4B14C9EA6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D305765-09F6-73D1-7EB8-CA51E63868B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1F2496B3-C41A-C266-CDB1-2213D4EF96C7}"/>
              </a:ext>
            </a:extLst>
          </p:cNvPr>
          <p:cNvSpPr txBox="1"/>
          <p:nvPr/>
        </p:nvSpPr>
        <p:spPr>
          <a:xfrm>
            <a:off x="2485572" y="2164859"/>
            <a:ext cx="8010379" cy="2677656"/>
          </a:xfrm>
          <a:prstGeom prst="rect">
            <a:avLst/>
          </a:prstGeom>
          <a:noFill/>
        </p:spPr>
        <p:txBody>
          <a:bodyPr wrap="square">
            <a:spAutoFit/>
          </a:bodyPr>
          <a:lstStyle/>
          <a:p>
            <a:pPr algn="r"/>
            <a:r>
              <a:rPr lang="ar-DZ" sz="2400" b="1" kern="0" dirty="0">
                <a:effectLst/>
                <a:ea typeface="Tahoma" panose="020B0604030504040204" pitchFamily="34" charset="0"/>
                <a:cs typeface="Arial" panose="020B0604020202020204" pitchFamily="34" charset="0"/>
              </a:rPr>
              <a:t>رابعـــــا : </a:t>
            </a:r>
            <a:r>
              <a:rPr lang="ar-SA" sz="2400" b="1" kern="0" dirty="0">
                <a:effectLst/>
                <a:ea typeface="Tahoma" panose="020B0604030504040204" pitchFamily="34" charset="0"/>
                <a:cs typeface="Arial" panose="020B0604020202020204" pitchFamily="34" charset="0"/>
              </a:rPr>
              <a:t>كشف الت</a:t>
            </a:r>
            <a:r>
              <a:rPr lang="ar-DZ" sz="2400" b="1" kern="0" dirty="0">
                <a:effectLst/>
                <a:ea typeface="Tahoma" panose="020B0604030504040204" pitchFamily="34" charset="0"/>
                <a:cs typeface="Arial" panose="020B0604020202020204" pitchFamily="34" charset="0"/>
              </a:rPr>
              <a:t>َّ</a:t>
            </a:r>
            <a:r>
              <a:rPr lang="ar-SA" sz="2400" b="1" kern="0" dirty="0">
                <a:effectLst/>
                <a:ea typeface="Tahoma" panose="020B0604030504040204" pitchFamily="34" charset="0"/>
                <a:cs typeface="Arial" panose="020B0604020202020204" pitchFamily="34" charset="0"/>
              </a:rPr>
              <a:t>أثير ا</a:t>
            </a:r>
            <a:r>
              <a:rPr lang="ar-DZ" sz="2400" b="1" kern="0" dirty="0" err="1">
                <a:effectLst/>
                <a:ea typeface="Tahoma" panose="020B0604030504040204" pitchFamily="34" charset="0"/>
                <a:cs typeface="Arial" panose="020B0604020202020204" pitchFamily="34" charset="0"/>
              </a:rPr>
              <a:t>لإِ</a:t>
            </a:r>
            <a:r>
              <a:rPr lang="ar-SA" sz="2400" b="1" kern="0" dirty="0" err="1">
                <a:effectLst/>
                <a:ea typeface="Tahoma" panose="020B0604030504040204" pitchFamily="34" charset="0"/>
                <a:cs typeface="Arial" panose="020B0604020202020204" pitchFamily="34" charset="0"/>
              </a:rPr>
              <a:t>جتماعي</a:t>
            </a:r>
            <a:r>
              <a:rPr lang="ar-SA" sz="2400" b="1" kern="0" dirty="0">
                <a:effectLst/>
                <a:ea typeface="Tahoma" panose="020B0604030504040204" pitchFamily="34" charset="0"/>
                <a:cs typeface="Arial" panose="020B0604020202020204" pitchFamily="34" charset="0"/>
              </a:rPr>
              <a:t> والث</a:t>
            </a:r>
            <a:r>
              <a:rPr lang="ar-DZ" sz="2400" b="1" kern="0" dirty="0">
                <a:effectLst/>
                <a:ea typeface="Tahoma" panose="020B0604030504040204" pitchFamily="34" charset="0"/>
                <a:cs typeface="Arial" panose="020B0604020202020204" pitchFamily="34" charset="0"/>
              </a:rPr>
              <a:t>َّ</a:t>
            </a:r>
            <a:r>
              <a:rPr lang="ar-SA" sz="2400" b="1" kern="0" dirty="0">
                <a:effectLst/>
                <a:ea typeface="Tahoma" panose="020B0604030504040204" pitchFamily="34" charset="0"/>
                <a:cs typeface="Arial" panose="020B0604020202020204" pitchFamily="34" charset="0"/>
              </a:rPr>
              <a:t>قافي</a:t>
            </a:r>
            <a:r>
              <a:rPr lang="ar-DZ" sz="2400" b="1" kern="0" dirty="0">
                <a:effectLst/>
                <a:ea typeface="Tahoma" panose="020B0604030504040204" pitchFamily="34" charset="0"/>
                <a:cs typeface="Arial" panose="020B0604020202020204" pitchFamily="34" charset="0"/>
              </a:rPr>
              <a:t>:</a:t>
            </a:r>
            <a:br>
              <a:rPr lang="fr-FR" sz="2400" kern="0" dirty="0">
                <a:effectLst/>
                <a:latin typeface="Arial" panose="020B0604020202020204" pitchFamily="34" charset="0"/>
                <a:ea typeface="Tahoma" panose="020B0604030504040204" pitchFamily="34" charset="0"/>
              </a:rPr>
            </a:br>
            <a:r>
              <a:rPr lang="ar-SA" sz="2400" b="1" kern="0" dirty="0">
                <a:effectLst/>
                <a:latin typeface="Arial" panose="020B0604020202020204" pitchFamily="34" charset="0"/>
                <a:ea typeface="Tahoma" panose="020B0604030504040204" pitchFamily="34" charset="0"/>
              </a:rPr>
              <a:t>المعنى</a:t>
            </a:r>
            <a:r>
              <a:rPr lang="ar-DZ" sz="2400" b="1" kern="0" dirty="0">
                <a:effectLst/>
                <a:latin typeface="Arial" panose="020B0604020202020204" pitchFamily="34" charset="0"/>
                <a:ea typeface="Tahoma" panose="020B0604030504040204" pitchFamily="34" charset="0"/>
              </a:rPr>
              <a:t>:</a:t>
            </a:r>
            <a:r>
              <a:rPr lang="ar-SA" sz="2400" kern="0" dirty="0">
                <a:effectLst/>
                <a:latin typeface="Arial" panose="020B0604020202020204" pitchFamily="34" charset="0"/>
                <a:ea typeface="Tahoma" panose="020B0604030504040204" pitchFamily="34" charset="0"/>
              </a:rPr>
              <a:t>يوضح الناقد كيف يؤثر العمل على الجمهور</a:t>
            </a:r>
            <a:r>
              <a:rPr lang="ar-DZ" sz="2400" kern="0" dirty="0">
                <a:effectLst/>
                <a:latin typeface="Arial" panose="020B0604020202020204" pitchFamily="34" charset="0"/>
                <a:ea typeface="Tahoma" panose="020B0604030504040204" pitchFamily="34" charset="0"/>
              </a:rPr>
              <a:t> </a:t>
            </a:r>
            <a:r>
              <a:rPr lang="ar-SA" sz="2400" kern="0" dirty="0">
                <a:effectLst/>
                <a:latin typeface="Arial" panose="020B0604020202020204" pitchFamily="34" charset="0"/>
                <a:ea typeface="Tahoma" panose="020B0604030504040204" pitchFamily="34" charset="0"/>
              </a:rPr>
              <a:t>والمجتمع، سواء</a:t>
            </a:r>
            <a:r>
              <a:rPr lang="ar-DZ" sz="2400" kern="0" dirty="0">
                <a:latin typeface="Arial" panose="020B0604020202020204" pitchFamily="34" charset="0"/>
                <a:ea typeface="Tahoma" panose="020B0604030504040204" pitchFamily="34" charset="0"/>
              </a:rPr>
              <a:t> </a:t>
            </a:r>
            <a:r>
              <a:rPr lang="ar-SA" sz="2400" kern="0" dirty="0">
                <a:effectLst/>
                <a:latin typeface="Arial" panose="020B0604020202020204" pitchFamily="34" charset="0"/>
                <a:ea typeface="Tahoma" panose="020B0604030504040204" pitchFamily="34" charset="0"/>
              </a:rPr>
              <a:t>إيجابيًا أو سلبيً</a:t>
            </a:r>
            <a:r>
              <a:rPr lang="ar-DZ" sz="2400" kern="0" dirty="0">
                <a:effectLst/>
                <a:latin typeface="Arial" panose="020B0604020202020204" pitchFamily="34" charset="0"/>
                <a:ea typeface="Tahoma" panose="020B0604030504040204" pitchFamily="34" charset="0"/>
              </a:rPr>
              <a:t>ا.</a:t>
            </a:r>
            <a:br>
              <a:rPr lang="fr-FR" sz="2400" kern="0" dirty="0">
                <a:effectLst/>
                <a:latin typeface="Arial" panose="020B0604020202020204" pitchFamily="34" charset="0"/>
                <a:ea typeface="Tahoma" panose="020B0604030504040204" pitchFamily="34" charset="0"/>
              </a:rPr>
            </a:br>
            <a:r>
              <a:rPr lang="ar-SA" sz="2400" b="1" kern="0" dirty="0">
                <a:effectLst/>
                <a:latin typeface="Arial" panose="020B0604020202020204" pitchFamily="34" charset="0"/>
                <a:ea typeface="Tahoma" panose="020B0604030504040204" pitchFamily="34" charset="0"/>
              </a:rPr>
              <a:t>مثال</a:t>
            </a:r>
            <a:r>
              <a:rPr lang="ar-DZ" sz="2400" b="1" kern="0" dirty="0">
                <a:effectLst/>
                <a:latin typeface="Arial" panose="020B0604020202020204" pitchFamily="34" charset="0"/>
                <a:ea typeface="Tahoma" panose="020B0604030504040204" pitchFamily="34" charset="0"/>
              </a:rPr>
              <a:t>:</a:t>
            </a:r>
            <a:br>
              <a:rPr lang="fr-FR" sz="2400" kern="0" dirty="0">
                <a:effectLst/>
                <a:latin typeface="Arial" panose="020B0604020202020204" pitchFamily="34" charset="0"/>
                <a:ea typeface="Tahoma" panose="020B0604030504040204" pitchFamily="34" charset="0"/>
              </a:rPr>
            </a:br>
            <a:r>
              <a:rPr lang="ar-SA" sz="2400" kern="0" dirty="0">
                <a:effectLst/>
                <a:latin typeface="Arial" panose="020B0604020202020204" pitchFamily="34" charset="0"/>
                <a:ea typeface="Tahoma" panose="020B0604030504040204" pitchFamily="34" charset="0"/>
              </a:rPr>
              <a:t>ناقد تلفزيوني يكتب عن برنامج واقعي يُظهر سلوكيات عنيفة، في</a:t>
            </a:r>
            <a:r>
              <a:rPr lang="ar-DZ" sz="2400" kern="0" dirty="0">
                <a:effectLst/>
                <a:latin typeface="Arial" panose="020B0604020202020204" pitchFamily="34" charset="0"/>
                <a:ea typeface="Tahoma" panose="020B0604030504040204" pitchFamily="34" charset="0"/>
              </a:rPr>
              <a:t>ُ</a:t>
            </a:r>
            <a:r>
              <a:rPr lang="ar-SA" sz="2400" kern="0" dirty="0">
                <a:effectLst/>
                <a:latin typeface="Arial" panose="020B0604020202020204" pitchFamily="34" charset="0"/>
                <a:ea typeface="Tahoma" panose="020B0604030504040204" pitchFamily="34" charset="0"/>
              </a:rPr>
              <a:t>شير إلى خطورة تأثيره على الأطفال والمراهقين، وي</a:t>
            </a:r>
            <a:r>
              <a:rPr lang="ar-DZ" sz="2400" kern="0" dirty="0">
                <a:effectLst/>
                <a:latin typeface="Arial" panose="020B0604020202020204" pitchFamily="34" charset="0"/>
                <a:ea typeface="Tahoma" panose="020B0604030504040204" pitchFamily="34" charset="0"/>
              </a:rPr>
              <a:t>َ</a:t>
            </a:r>
            <a:r>
              <a:rPr lang="ar-SA" sz="2400" kern="0" dirty="0" err="1">
                <a:effectLst/>
                <a:latin typeface="Arial" panose="020B0604020202020204" pitchFamily="34" charset="0"/>
                <a:ea typeface="Tahoma" panose="020B0604030504040204" pitchFamily="34" charset="0"/>
              </a:rPr>
              <a:t>قترح</a:t>
            </a:r>
            <a:r>
              <a:rPr lang="ar-SA" sz="2400" kern="0" dirty="0">
                <a:effectLst/>
                <a:latin typeface="Arial" panose="020B0604020202020204" pitchFamily="34" charset="0"/>
                <a:ea typeface="Tahoma" panose="020B0604030504040204" pitchFamily="34" charset="0"/>
              </a:rPr>
              <a:t> ف</a:t>
            </a:r>
            <a:r>
              <a:rPr lang="ar-DZ" sz="2400" kern="0" dirty="0">
                <a:effectLst/>
                <a:latin typeface="Arial" panose="020B0604020202020204" pitchFamily="34" charset="0"/>
                <a:ea typeface="Tahoma" panose="020B0604030504040204" pitchFamily="34" charset="0"/>
              </a:rPr>
              <a:t>َ</a:t>
            </a:r>
            <a:r>
              <a:rPr lang="ar-SA" sz="2400" kern="0" dirty="0">
                <a:effectLst/>
                <a:latin typeface="Arial" panose="020B0604020202020204" pitchFamily="34" charset="0"/>
                <a:ea typeface="Tahoma" panose="020B0604030504040204" pitchFamily="34" charset="0"/>
              </a:rPr>
              <a:t>رض رقابة زمنية عليه أو ت</a:t>
            </a:r>
            <a:r>
              <a:rPr lang="ar-DZ" sz="2400" kern="0" dirty="0">
                <a:effectLst/>
                <a:latin typeface="Arial" panose="020B0604020202020204" pitchFamily="34" charset="0"/>
                <a:ea typeface="Tahoma" panose="020B0604030504040204" pitchFamily="34" charset="0"/>
              </a:rPr>
              <a:t>َ</a:t>
            </a:r>
            <a:r>
              <a:rPr lang="ar-SA" sz="2400" kern="0" dirty="0" err="1">
                <a:effectLst/>
                <a:latin typeface="Arial" panose="020B0604020202020204" pitchFamily="34" charset="0"/>
                <a:ea typeface="Tahoma" panose="020B0604030504040204" pitchFamily="34" charset="0"/>
              </a:rPr>
              <a:t>صنيفه</a:t>
            </a:r>
            <a:r>
              <a:rPr lang="ar-SA" sz="2400" kern="0" dirty="0">
                <a:effectLst/>
                <a:latin typeface="Arial" panose="020B0604020202020204" pitchFamily="34" charset="0"/>
                <a:ea typeface="Tahoma" panose="020B0604030504040204" pitchFamily="34" charset="0"/>
              </a:rPr>
              <a:t> للفئات العمرية</a:t>
            </a:r>
            <a:r>
              <a:rPr lang="ar-DZ" sz="2400" kern="0" dirty="0">
                <a:effectLst/>
                <a:latin typeface="Arial" panose="020B0604020202020204" pitchFamily="34" charset="0"/>
                <a:ea typeface="Tahoma" panose="020B0604030504040204" pitchFamily="34" charset="0"/>
              </a:rPr>
              <a:t>.</a:t>
            </a:r>
            <a:r>
              <a:rPr lang="fr-FR" sz="1800" kern="0" dirty="0">
                <a:effectLst/>
                <a:latin typeface="Arial" panose="020B0604020202020204" pitchFamily="34" charset="0"/>
                <a:ea typeface="Tahoma" panose="020B0604030504040204" pitchFamily="34" charset="0"/>
              </a:rPr>
              <a:t>.</a:t>
            </a:r>
            <a:endParaRPr lang="fr-FR" dirty="0"/>
          </a:p>
        </p:txBody>
      </p:sp>
      <p:sp>
        <p:nvSpPr>
          <p:cNvPr id="5" name="ZoneTexte 4">
            <a:extLst>
              <a:ext uri="{FF2B5EF4-FFF2-40B4-BE49-F238E27FC236}">
                <a16:creationId xmlns:a16="http://schemas.microsoft.com/office/drawing/2014/main" id="{94FDB965-E563-B33B-47A0-423C3BACCBCE}"/>
              </a:ext>
            </a:extLst>
          </p:cNvPr>
          <p:cNvSpPr txBox="1"/>
          <p:nvPr/>
        </p:nvSpPr>
        <p:spPr>
          <a:xfrm>
            <a:off x="993913" y="5151955"/>
            <a:ext cx="9420308" cy="830997"/>
          </a:xfrm>
          <a:prstGeom prst="rect">
            <a:avLst/>
          </a:prstGeom>
          <a:noFill/>
        </p:spPr>
        <p:txBody>
          <a:bodyPr wrap="square">
            <a:spAutoFit/>
          </a:bodyPr>
          <a:lstStyle/>
          <a:p>
            <a:pPr algn="r" rtl="1">
              <a:spcBef>
                <a:spcPts val="95"/>
              </a:spcBef>
              <a:buNone/>
            </a:pPr>
            <a:r>
              <a:rPr lang="ar-SA" sz="2400" dirty="0">
                <a:effectLst/>
                <a:latin typeface="Tahoma" panose="020B0604030504040204" pitchFamily="34" charset="0"/>
                <a:ea typeface="Tahoma" panose="020B0604030504040204" pitchFamily="34" charset="0"/>
                <a:cs typeface="Arial" panose="020B0604020202020204" pitchFamily="34" charset="0"/>
              </a:rPr>
              <a:t>المقال النق</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دي لا 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كتفي بوصف العمل، بل 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حل</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له، يقيّمه، 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وجّه القارئ، وينبّ</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ه إلى تأثيره في المجتمع</a:t>
            </a:r>
            <a:r>
              <a:rPr lang="en-US" sz="2400" dirty="0">
                <a:effectLst/>
                <a:latin typeface="Arial" panose="020B0604020202020204" pitchFamily="34" charset="0"/>
                <a:ea typeface="Tahoma" panose="020B060403050404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فهو نوع من الكتابة 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دمج بين الثقافة، الذ</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وق، والمسؤولية الإعلامية</a:t>
            </a:r>
            <a:r>
              <a:rPr lang="en-US" sz="2400" dirty="0">
                <a:effectLst/>
                <a:latin typeface="Arial" panose="020B0604020202020204" pitchFamily="34" charset="0"/>
                <a:ea typeface="Tahoma" panose="020B0604030504040204" pitchFamily="34" charset="0"/>
                <a:cs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912287923"/>
      </p:ext>
    </p:extLst>
  </p:cSld>
  <p:clrMapOvr>
    <a:masterClrMapping/>
  </p:clrMapOvr>
  <p:transition spd="slow" advTm="249728">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AA1A8-013D-32A7-1356-AF6C840E2C8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DF09FDB-DC35-D7D4-8DE6-AF639883AC12}"/>
              </a:ext>
            </a:extLst>
          </p:cNvPr>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وظائف المقال النقدي</a:t>
            </a:r>
          </a:p>
        </p:txBody>
      </p:sp>
      <p:sp>
        <p:nvSpPr>
          <p:cNvPr id="18" name="Rectangle 17">
            <a:extLst>
              <a:ext uri="{FF2B5EF4-FFF2-40B4-BE49-F238E27FC236}">
                <a16:creationId xmlns:a16="http://schemas.microsoft.com/office/drawing/2014/main" id="{084774BC-316A-1CFB-8585-24C53D7F5998}"/>
              </a:ext>
            </a:extLst>
          </p:cNvPr>
          <p:cNvSpPr/>
          <p:nvPr/>
        </p:nvSpPr>
        <p:spPr>
          <a:xfrm>
            <a:off x="4011827" y="587870"/>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564F8E2C-FEB6-35BE-9E28-031344E7979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C49E193-D589-96BA-3058-C0BB7682E6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50C6ED2-766E-2C81-A358-B30D8C48830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31FC5D8A-CB35-41ED-519D-F3D0CD357311}"/>
              </a:ext>
            </a:extLst>
          </p:cNvPr>
          <p:cNvSpPr txBox="1"/>
          <p:nvPr/>
        </p:nvSpPr>
        <p:spPr>
          <a:xfrm>
            <a:off x="958861" y="1362274"/>
            <a:ext cx="10274278" cy="3541611"/>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مثال </a:t>
            </a:r>
            <a:r>
              <a:rPr lang="ar-DZ"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توضيحي ل</a:t>
            </a: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مقال نقدي:</a:t>
            </a:r>
            <a:endParaRPr lang="fr-FR"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المقال يتحد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ث عن مسلسل </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ولاد الشمس</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الذي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عتبره</a:t>
            </a:r>
            <a:r>
              <a:rPr lang="ar-SA" sz="2400" kern="100" dirty="0">
                <a:effectLst/>
                <a:latin typeface="Calibri" panose="020F0502020204030204" pitchFamily="34" charset="0"/>
                <a:ea typeface="Calibri" panose="020F0502020204030204" pitchFamily="34" charset="0"/>
                <a:cs typeface="Arial" panose="020B0604020202020204" pitchFamily="34" charset="0"/>
              </a:rPr>
              <a:t> طارق الشناوي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تجربة درامية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زة</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إخراج شادي عبد</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السلام وتأليف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مهاب طارق، حيث تجاوزت القصة الإطار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قليدي للدراما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طرح أفكارًا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نسانية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عميقة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أش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اد الشناوي بأداء محمود حميدة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ذي جسّ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شخصية "بابا ماجد" بع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مق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تقان، وبالممثل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مينا أبو</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الدهب الذي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على موهبته رغم قصر قامته، مقدمًا شخصية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الأبعاد</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ورأى أن المسلسل نجح في خلق حالة متكاملة من إخراج وتمثيل وموسيقى وديكور، ليكون </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ولاد الشمس</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أحد أبرز أعمال رمضان، كاشفًا جوانب من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فس</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البشرية بجرأة وصدق</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4" name="Image 3">
            <a:extLst>
              <a:ext uri="{FF2B5EF4-FFF2-40B4-BE49-F238E27FC236}">
                <a16:creationId xmlns:a16="http://schemas.microsoft.com/office/drawing/2014/main" id="{812D57D7-2B3E-F254-378E-C4E3F1C517C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107397" y="5252783"/>
            <a:ext cx="3868994" cy="1104317"/>
          </a:xfrm>
          <a:prstGeom prst="rect">
            <a:avLst/>
          </a:prstGeom>
          <a:noFill/>
          <a:ln>
            <a:noFill/>
          </a:ln>
        </p:spPr>
      </p:pic>
      <p:sp>
        <p:nvSpPr>
          <p:cNvPr id="6" name="ZoneTexte 5">
            <a:extLst>
              <a:ext uri="{FF2B5EF4-FFF2-40B4-BE49-F238E27FC236}">
                <a16:creationId xmlns:a16="http://schemas.microsoft.com/office/drawing/2014/main" id="{BEE69A53-5F72-934A-14DA-12E54B936259}"/>
              </a:ext>
            </a:extLst>
          </p:cNvPr>
          <p:cNvSpPr txBox="1"/>
          <p:nvPr/>
        </p:nvSpPr>
        <p:spPr>
          <a:xfrm>
            <a:off x="7368540" y="5389335"/>
            <a:ext cx="2763012" cy="967765"/>
          </a:xfrm>
          <a:prstGeom prst="rect">
            <a:avLst/>
          </a:prstGeom>
          <a:noFill/>
        </p:spPr>
        <p:txBody>
          <a:bodyPr wrap="square">
            <a:spAutoFit/>
          </a:bodyPr>
          <a:lstStyle/>
          <a:p>
            <a:pPr>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رابط المقال :              </a:t>
            </a:r>
          </a:p>
          <a:p>
            <a:pPr>
              <a:lnSpc>
                <a:spcPct val="107000"/>
              </a:lnSpc>
              <a:spcAft>
                <a:spcPts val="800"/>
              </a:spcAft>
              <a:buNone/>
            </a:pPr>
            <a:r>
              <a:rPr lang="fr-FR" sz="2400" b="1" kern="100" dirty="0">
                <a:effectLst/>
                <a:latin typeface="Calibri" panose="020F0502020204030204" pitchFamily="34" charset="0"/>
                <a:ea typeface="Calibri" panose="020F0502020204030204" pitchFamily="34" charset="0"/>
                <a:cs typeface="Arial" panose="020B0604020202020204" pitchFamily="34" charset="0"/>
              </a:rPr>
              <a:t>https://h1.nu/1iL4i</a:t>
            </a:r>
          </a:p>
        </p:txBody>
      </p:sp>
    </p:spTree>
    <p:extLst>
      <p:ext uri="{BB962C8B-B14F-4D97-AF65-F5344CB8AC3E}">
        <p14:creationId xmlns:p14="http://schemas.microsoft.com/office/powerpoint/2010/main" val="1840245928"/>
      </p:ext>
    </p:extLst>
  </p:cSld>
  <p:clrMapOvr>
    <a:masterClrMapping/>
  </p:clrMapOvr>
  <p:transition spd="slow" advTm="249728">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E3C6A-1BCC-7625-2845-695ED4212EE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61D4649-E5A6-F3B4-355B-00BA82C74F8A}"/>
              </a:ext>
            </a:extLst>
          </p:cNvPr>
          <p:cNvSpPr txBox="1"/>
          <p:nvPr/>
        </p:nvSpPr>
        <p:spPr>
          <a:xfrm>
            <a:off x="7315235" y="642519"/>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لغة المقال النَّقدي</a:t>
            </a:r>
          </a:p>
        </p:txBody>
      </p:sp>
      <p:sp>
        <p:nvSpPr>
          <p:cNvPr id="18" name="Rectangle 17">
            <a:extLst>
              <a:ext uri="{FF2B5EF4-FFF2-40B4-BE49-F238E27FC236}">
                <a16:creationId xmlns:a16="http://schemas.microsoft.com/office/drawing/2014/main" id="{F98B3483-8EB7-4DC5-7961-3D32963F1303}"/>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3602FBCD-9E73-FF7C-7B7F-C667DCA20E7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EEC142-58D8-9C29-923D-F08B5A890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723A935-4E59-01E0-E971-834F749CCE4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F42FFEEE-1412-A0B9-D1A2-CD925407C645}"/>
              </a:ext>
            </a:extLst>
          </p:cNvPr>
          <p:cNvSpPr txBox="1"/>
          <p:nvPr/>
        </p:nvSpPr>
        <p:spPr>
          <a:xfrm>
            <a:off x="1212112" y="1985015"/>
            <a:ext cx="10026502" cy="2087751"/>
          </a:xfrm>
          <a:prstGeom prst="rect">
            <a:avLst/>
          </a:prstGeom>
          <a:noFill/>
        </p:spPr>
        <p:txBody>
          <a:bodyPr wrap="square">
            <a:spAutoFit/>
          </a:bodyPr>
          <a:lstStyle/>
          <a:p>
            <a:pPr algn="just" rtl="1">
              <a:spcBef>
                <a:spcPts val="95"/>
              </a:spcBef>
              <a:buNone/>
            </a:pPr>
            <a:r>
              <a:rPr lang="ar-SA" sz="2600" dirty="0">
                <a:effectLst/>
                <a:latin typeface="Tahoma" panose="020B0604030504040204" pitchFamily="34" charset="0"/>
                <a:ea typeface="Tahoma" panose="020B0604030504040204" pitchFamily="34" charset="0"/>
                <a:cs typeface="Arial" panose="020B0604020202020204" pitchFamily="34" charset="0"/>
              </a:rPr>
              <a:t>ل</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غ</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ة المقال الن</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قدي هي الأسلوب الذي ي</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كتب به الن</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اقد مقاله في الصحافة، </a:t>
            </a:r>
            <a:r>
              <a:rPr lang="ar-DZ" sz="2600" dirty="0">
                <a:latin typeface="Tahoma" panose="020B0604030504040204" pitchFamily="34" charset="0"/>
                <a:ea typeface="Tahoma" panose="020B0604030504040204" pitchFamily="34" charset="0"/>
                <a:cs typeface="Arial" panose="020B0604020202020204" pitchFamily="34" charset="0"/>
              </a:rPr>
              <a:t>و</a:t>
            </a:r>
            <a:r>
              <a:rPr lang="ar-SA" sz="2600" dirty="0">
                <a:effectLst/>
                <a:latin typeface="Tahoma" panose="020B0604030504040204" pitchFamily="34" charset="0"/>
                <a:ea typeface="Tahoma" panose="020B0604030504040204" pitchFamily="34" charset="0"/>
                <a:cs typeface="Arial" panose="020B0604020202020204" pitchFamily="34" charset="0"/>
              </a:rPr>
              <a:t>تتميّ</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ز بأن</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ها لغة تجمع بين الد</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err="1">
                <a:effectLst/>
                <a:latin typeface="Tahoma" panose="020B0604030504040204" pitchFamily="34" charset="0"/>
                <a:ea typeface="Tahoma" panose="020B0604030504040204" pitchFamily="34" charset="0"/>
                <a:cs typeface="Arial" panose="020B0604020202020204" pitchFamily="34" charset="0"/>
              </a:rPr>
              <a:t>قة</a:t>
            </a:r>
            <a:r>
              <a:rPr lang="ar-SA" sz="2600" dirty="0">
                <a:effectLst/>
                <a:latin typeface="Tahoma" panose="020B0604030504040204" pitchFamily="34" charset="0"/>
                <a:ea typeface="Tahoma" panose="020B0604030504040204" pitchFamily="34" charset="0"/>
                <a:cs typeface="Arial" panose="020B0604020202020204" pitchFamily="34" charset="0"/>
              </a:rPr>
              <a:t> العلمية والج</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مال الأدبي والبساطة الصحفية</a:t>
            </a:r>
            <a:r>
              <a:rPr lang="en-US" sz="2600" dirty="0">
                <a:effectLst/>
                <a:latin typeface="Arial" panose="020B0604020202020204" pitchFamily="34" charset="0"/>
                <a:ea typeface="Tahoma" panose="020B0604030504040204" pitchFamily="34" charset="0"/>
              </a:rPr>
              <a:t>.</a:t>
            </a:r>
            <a:endParaRPr lang="fr-FR" sz="2600" dirty="0">
              <a:effectLst/>
              <a:latin typeface="Tahoma" panose="020B0604030504040204" pitchFamily="34" charset="0"/>
              <a:ea typeface="Tahoma" panose="020B0604030504040204" pitchFamily="34" charset="0"/>
            </a:endParaRPr>
          </a:p>
          <a:p>
            <a:pPr algn="just" rtl="1">
              <a:spcBef>
                <a:spcPts val="95"/>
              </a:spcBef>
              <a:buNone/>
            </a:pPr>
            <a:r>
              <a:rPr lang="ar-SA" sz="2600" dirty="0">
                <a:effectLst/>
                <a:latin typeface="Tahoma" panose="020B0604030504040204" pitchFamily="34" charset="0"/>
                <a:ea typeface="Tahoma" panose="020B0604030504040204" pitchFamily="34" charset="0"/>
                <a:cs typeface="Arial" panose="020B0604020202020204" pitchFamily="34" charset="0"/>
              </a:rPr>
              <a:t>وهذا ي</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بين على أن</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 ل</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err="1">
                <a:effectLst/>
                <a:latin typeface="Tahoma" panose="020B0604030504040204" pitchFamily="34" charset="0"/>
                <a:ea typeface="Tahoma" panose="020B0604030504040204" pitchFamily="34" charset="0"/>
                <a:cs typeface="Arial" panose="020B0604020202020204" pitchFamily="34" charset="0"/>
              </a:rPr>
              <a:t>غة</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 المقال الن</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قدي ت</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err="1">
                <a:effectLst/>
                <a:latin typeface="Tahoma" panose="020B0604030504040204" pitchFamily="34" charset="0"/>
                <a:ea typeface="Tahoma" panose="020B0604030504040204" pitchFamily="34" charset="0"/>
                <a:cs typeface="Arial" panose="020B0604020202020204" pitchFamily="34" charset="0"/>
              </a:rPr>
              <a:t>ختلف</a:t>
            </a:r>
            <a:r>
              <a:rPr lang="ar-SA" sz="2600" dirty="0">
                <a:effectLst/>
                <a:latin typeface="Tahoma" panose="020B0604030504040204" pitchFamily="34" charset="0"/>
                <a:ea typeface="Tahoma" panose="020B0604030504040204" pitchFamily="34" charset="0"/>
                <a:cs typeface="Arial" panose="020B0604020202020204" pitchFamily="34" charset="0"/>
              </a:rPr>
              <a:t> عن غيرها من أنواع المقالات في الصحافة، لأن</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ها تمز</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ج بين أكثر من نوع من اللغة</a:t>
            </a:r>
            <a:r>
              <a:rPr lang="en-US" sz="2600" dirty="0">
                <a:effectLst/>
                <a:latin typeface="Arial" panose="020B0604020202020204" pitchFamily="34" charset="0"/>
                <a:ea typeface="Tahoma" panose="020B0604030504040204" pitchFamily="34" charset="0"/>
              </a:rPr>
              <a:t>:</a:t>
            </a:r>
            <a:endParaRPr lang="ar-DZ" sz="2600" dirty="0">
              <a:effectLst/>
              <a:latin typeface="Arial" panose="020B0604020202020204" pitchFamily="34" charset="0"/>
              <a:ea typeface="Tahoma" panose="020B0604030504040204" pitchFamily="34" charset="0"/>
            </a:endParaRPr>
          </a:p>
          <a:p>
            <a:pPr algn="r" rtl="1">
              <a:spcBef>
                <a:spcPts val="95"/>
              </a:spcBef>
              <a:buNone/>
            </a:pPr>
            <a:endParaRPr lang="fr-FR" sz="2400" dirty="0">
              <a:effectLst/>
              <a:latin typeface="Tahoma" panose="020B0604030504040204" pitchFamily="34" charset="0"/>
              <a:ea typeface="Tahoma" panose="020B0604030504040204" pitchFamily="34" charset="0"/>
            </a:endParaRPr>
          </a:p>
        </p:txBody>
      </p:sp>
      <p:pic>
        <p:nvPicPr>
          <p:cNvPr id="7" name="Image 6">
            <a:extLst>
              <a:ext uri="{FF2B5EF4-FFF2-40B4-BE49-F238E27FC236}">
                <a16:creationId xmlns:a16="http://schemas.microsoft.com/office/drawing/2014/main" id="{F64B6C72-CF52-A975-11F6-AA645B9FF73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16702" y="3429000"/>
            <a:ext cx="5069528" cy="277239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100759037"/>
      </p:ext>
    </p:extLst>
  </p:cSld>
  <p:clrMapOvr>
    <a:masterClrMapping/>
  </p:clrMapOvr>
  <p:transition spd="slow" advTm="249728">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D086F-026D-8DA3-17C3-52E65FA53FA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A9E7FA6-59C8-F80A-AEB5-D532B21FDBE7}"/>
              </a:ext>
            </a:extLst>
          </p:cNvPr>
          <p:cNvSpPr txBox="1"/>
          <p:nvPr/>
        </p:nvSpPr>
        <p:spPr>
          <a:xfrm>
            <a:off x="7315235" y="642519"/>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لغة المقال النَّقدي</a:t>
            </a:r>
          </a:p>
        </p:txBody>
      </p:sp>
      <p:sp>
        <p:nvSpPr>
          <p:cNvPr id="18" name="Rectangle 17">
            <a:extLst>
              <a:ext uri="{FF2B5EF4-FFF2-40B4-BE49-F238E27FC236}">
                <a16:creationId xmlns:a16="http://schemas.microsoft.com/office/drawing/2014/main" id="{A88F0779-CCF6-1C29-1664-184F982F3CC9}"/>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BC4590FB-6057-84B7-8BDE-CF5507B64CB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88A7E2D-1A93-4665-09AE-9AC1F576E7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BDA5C2B-D11F-D56E-6F80-C9DDEF3AA34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BE32E6AE-2B81-C5EC-D403-5166881C9AC7}"/>
              </a:ext>
            </a:extLst>
          </p:cNvPr>
          <p:cNvSpPr txBox="1"/>
          <p:nvPr/>
        </p:nvSpPr>
        <p:spPr>
          <a:xfrm>
            <a:off x="868680" y="1772076"/>
            <a:ext cx="9818370" cy="4588436"/>
          </a:xfrm>
          <a:prstGeom prst="rect">
            <a:avLst/>
          </a:prstGeom>
          <a:noFill/>
        </p:spPr>
        <p:txBody>
          <a:bodyPr wrap="square">
            <a:spAutoFit/>
          </a:bodyPr>
          <a:lstStyle/>
          <a:p>
            <a:pPr algn="r" rtl="1">
              <a:spcBef>
                <a:spcPts val="95"/>
              </a:spcBef>
              <a:buNone/>
            </a:pPr>
            <a:r>
              <a:rPr lang="ar-DZ" sz="2400" b="1" dirty="0">
                <a:solidFill>
                  <a:schemeClr val="accent1"/>
                </a:solidFill>
                <a:effectLst/>
                <a:latin typeface="Segoe UI Emoji" panose="020B0502040204020203" pitchFamily="34" charset="0"/>
                <a:ea typeface="Tahoma" panose="020B0604030504040204" pitchFamily="34" charset="0"/>
                <a:cs typeface="Segoe UI Emoji" panose="020B0502040204020203" pitchFamily="34" charset="0"/>
              </a:rPr>
              <a:t>أ/ </a:t>
            </a:r>
            <a:r>
              <a:rPr lang="ar-SA" sz="2400" b="1" dirty="0">
                <a:solidFill>
                  <a:schemeClr val="accent1"/>
                </a:solidFill>
                <a:effectLst/>
                <a:latin typeface="Tahoma" panose="020B0604030504040204" pitchFamily="34" charset="0"/>
                <a:ea typeface="Tahoma" panose="020B0604030504040204" pitchFamily="34" charset="0"/>
                <a:cs typeface="Arial" panose="020B0604020202020204" pitchFamily="34" charset="0"/>
              </a:rPr>
              <a:t>مزيج من ثلاث لغات</a:t>
            </a:r>
            <a:r>
              <a:rPr lang="en-US" sz="2400" b="1" dirty="0">
                <a:solidFill>
                  <a:schemeClr val="accent1"/>
                </a:solidFill>
                <a:effectLst/>
                <a:latin typeface="Arial" panose="020B0604020202020204" pitchFamily="34" charset="0"/>
                <a:ea typeface="Tahoma" panose="020B0604030504040204" pitchFamily="34" charset="0"/>
              </a:rPr>
              <a:t>:</a:t>
            </a:r>
            <a:endParaRPr lang="fr-FR" sz="2400" b="1" dirty="0">
              <a:solidFill>
                <a:schemeClr val="accent1"/>
              </a:solidFill>
              <a:effectLst/>
              <a:latin typeface="Tahoma" panose="020B0604030504040204" pitchFamily="34" charset="0"/>
              <a:ea typeface="Tahoma" panose="020B0604030504040204" pitchFamily="34" charset="0"/>
            </a:endParaRPr>
          </a:p>
          <a:p>
            <a:pPr marL="342900" lvl="0" indent="-342900" algn="r" rtl="1">
              <a:spcBef>
                <a:spcPts val="95"/>
              </a:spcBef>
              <a:buSzPts val="1000"/>
              <a:buFont typeface="Wingdings" panose="05000000000000000000" pitchFamily="2" charset="2"/>
              <a:buChar char="v"/>
              <a:tabLst>
                <a:tab pos="457200" algn="l"/>
              </a:tabLst>
            </a:pPr>
            <a:r>
              <a:rPr lang="ar-SA" sz="2400" b="1" dirty="0">
                <a:effectLst/>
                <a:latin typeface="Tahoma" panose="020B0604030504040204" pitchFamily="34" charset="0"/>
                <a:ea typeface="Tahoma" panose="020B0604030504040204" pitchFamily="34" charset="0"/>
                <a:cs typeface="Arial" panose="020B0604020202020204" pitchFamily="34" charset="0"/>
              </a:rPr>
              <a:t>اللغة الصحفية</a:t>
            </a:r>
            <a:r>
              <a:rPr lang="en-US" sz="2400" b="1" dirty="0">
                <a:effectLst/>
                <a:latin typeface="Arial" panose="020B0604020202020204" pitchFamily="34" charset="0"/>
                <a:ea typeface="Tahoma" panose="020B0604030504040204" pitchFamily="34" charset="0"/>
              </a:rPr>
              <a:t>:</a:t>
            </a:r>
            <a:br>
              <a:rPr lang="en-US" sz="2400" dirty="0">
                <a:effectLst/>
                <a:latin typeface="Arial" panose="020B0604020202020204" pitchFamily="34" charset="0"/>
                <a:ea typeface="Tahoma" panose="020B0604030504040204" pitchFamily="34" charset="0"/>
              </a:rPr>
            </a:br>
            <a:r>
              <a:rPr lang="ar-SA" sz="2400" dirty="0">
                <a:effectLst/>
                <a:latin typeface="Tahoma" panose="020B0604030504040204" pitchFamily="34" charset="0"/>
                <a:ea typeface="Tahoma" panose="020B0604030504040204" pitchFamily="34" charset="0"/>
                <a:cs typeface="Arial" panose="020B0604020202020204" pitchFamily="34" charset="0"/>
              </a:rPr>
              <a:t>وهي اللغة البسيطة والواضحة التي يفهمها القارئ العادي، مثل لغة الأخبار والمقالات اليومية</a:t>
            </a:r>
            <a:r>
              <a:rPr lang="en-US" sz="2400" dirty="0">
                <a:effectLst/>
                <a:latin typeface="Arial" panose="020B0604020202020204" pitchFamily="34" charset="0"/>
                <a:ea typeface="Tahoma" panose="020B0604030504040204" pitchFamily="34" charset="0"/>
              </a:rPr>
              <a:t>.</a:t>
            </a:r>
            <a:endParaRPr lang="ar-DZ" sz="2400" dirty="0">
              <a:effectLst/>
              <a:latin typeface="Arial" panose="020B0604020202020204" pitchFamily="34" charset="0"/>
              <a:ea typeface="Tahoma" panose="020B0604030504040204" pitchFamily="34" charset="0"/>
            </a:endParaRPr>
          </a:p>
          <a:p>
            <a:pPr lvl="0" algn="r" rtl="1">
              <a:spcBef>
                <a:spcPts val="95"/>
              </a:spcBef>
              <a:buSzPts val="1000"/>
              <a:tabLst>
                <a:tab pos="457200" algn="l"/>
              </a:tabLst>
            </a:pPr>
            <a:r>
              <a:rPr lang="ar-DZ" sz="2400" dirty="0">
                <a:effectLst/>
                <a:latin typeface="Tahoma" panose="020B0604030504040204" pitchFamily="34" charset="0"/>
                <a:ea typeface="Tahoma" panose="020B0604030504040204" pitchFamily="34" charset="0"/>
                <a:cs typeface="Arial" panose="020B0604020202020204" pitchFamily="34" charset="0"/>
              </a:rPr>
              <a:t> </a:t>
            </a:r>
            <a:r>
              <a:rPr lang="ar-SA" sz="2400" b="1" dirty="0">
                <a:effectLst/>
                <a:latin typeface="Tahoma" panose="020B0604030504040204" pitchFamily="34" charset="0"/>
                <a:ea typeface="Tahoma" panose="020B0604030504040204" pitchFamily="34" charset="0"/>
                <a:cs typeface="Arial" panose="020B0604020202020204" pitchFamily="34" charset="0"/>
              </a:rPr>
              <a:t>مثال</a:t>
            </a:r>
            <a:r>
              <a:rPr lang="en-US" sz="2400" b="1" dirty="0">
                <a:effectLst/>
                <a:latin typeface="Arial" panose="020B0604020202020204" pitchFamily="34" charset="0"/>
                <a:ea typeface="Tahoma" panose="020B060403050404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يعرض الفيلم قصة إنسانية مؤثرة تمس واقع الشباب العربي</a:t>
            </a:r>
            <a:r>
              <a:rPr lang="en-US"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marL="342900" lvl="0" indent="-342900" algn="r" rtl="1">
              <a:spcBef>
                <a:spcPts val="95"/>
              </a:spcBef>
              <a:buSzPts val="1000"/>
              <a:buFont typeface="Wingdings" panose="05000000000000000000" pitchFamily="2" charset="2"/>
              <a:buChar char="v"/>
              <a:tabLst>
                <a:tab pos="457200" algn="l"/>
              </a:tabLst>
            </a:pPr>
            <a:r>
              <a:rPr lang="ar-SA" sz="2400" b="1" dirty="0">
                <a:effectLst/>
                <a:latin typeface="Tahoma" panose="020B0604030504040204" pitchFamily="34" charset="0"/>
                <a:ea typeface="Tahoma" panose="020B0604030504040204" pitchFamily="34" charset="0"/>
                <a:cs typeface="Arial" panose="020B0604020202020204" pitchFamily="34" charset="0"/>
              </a:rPr>
              <a:t>اللغة الأدبية</a:t>
            </a:r>
            <a:r>
              <a:rPr lang="en-US" sz="2400" b="1" dirty="0">
                <a:effectLst/>
                <a:latin typeface="Arial" panose="020B0604020202020204" pitchFamily="34" charset="0"/>
                <a:ea typeface="Tahoma" panose="020B0604030504040204" pitchFamily="34" charset="0"/>
              </a:rPr>
              <a:t>:</a:t>
            </a:r>
            <a:br>
              <a:rPr lang="en-US" sz="2400" dirty="0">
                <a:effectLst/>
                <a:latin typeface="Arial" panose="020B0604020202020204" pitchFamily="34" charset="0"/>
                <a:ea typeface="Tahoma" panose="020B0604030504040204" pitchFamily="34" charset="0"/>
              </a:rPr>
            </a:br>
            <a:r>
              <a:rPr lang="ar-SA" sz="2400" dirty="0">
                <a:effectLst/>
                <a:latin typeface="Tahoma" panose="020B0604030504040204" pitchFamily="34" charset="0"/>
                <a:ea typeface="Tahoma" panose="020B0604030504040204" pitchFamily="34" charset="0"/>
                <a:cs typeface="Arial" panose="020B0604020202020204" pitchFamily="34" charset="0"/>
              </a:rPr>
              <a:t>وهي اللغة التي </a:t>
            </a:r>
            <a:r>
              <a:rPr lang="ar-SA" sz="2400" dirty="0" err="1">
                <a:effectLst/>
                <a:latin typeface="Tahoma" panose="020B0604030504040204" pitchFamily="34" charset="0"/>
                <a:ea typeface="Tahoma" panose="020B0604030504040204" pitchFamily="34" charset="0"/>
                <a:cs typeface="Arial" panose="020B0604020202020204" pitchFamily="34" charset="0"/>
              </a:rPr>
              <a:t>تت</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سم بالجمال والخيال والتعبير الفني الراقي، يستخدمها الناقد ليعبّ</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ر عن إ</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err="1">
                <a:effectLst/>
                <a:latin typeface="Tahoma" panose="020B0604030504040204" pitchFamily="34" charset="0"/>
                <a:ea typeface="Tahoma" panose="020B0604030504040204" pitchFamily="34" charset="0"/>
                <a:cs typeface="Arial" panose="020B0604020202020204" pitchFamily="34" charset="0"/>
              </a:rPr>
              <a:t>حساسه</a:t>
            </a:r>
            <a:r>
              <a:rPr lang="ar-SA" sz="2400" dirty="0">
                <a:effectLst/>
                <a:latin typeface="Tahoma" panose="020B0604030504040204" pitchFamily="34" charset="0"/>
                <a:ea typeface="Tahoma" panose="020B0604030504040204" pitchFamily="34" charset="0"/>
                <a:cs typeface="Arial" panose="020B0604020202020204" pitchFamily="34" charset="0"/>
              </a:rPr>
              <a:t> الفن</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ي</a:t>
            </a:r>
            <a:r>
              <a:rPr lang="en-US" sz="2400" dirty="0">
                <a:effectLst/>
                <a:latin typeface="Arial" panose="020B0604020202020204" pitchFamily="34" charset="0"/>
                <a:ea typeface="Tahoma" panose="020B0604030504040204" pitchFamily="34" charset="0"/>
              </a:rPr>
              <a:t>.</a:t>
            </a:r>
            <a:endParaRPr lang="ar-DZ" sz="2400" dirty="0">
              <a:effectLst/>
              <a:latin typeface="Arial" panose="020B0604020202020204" pitchFamily="34" charset="0"/>
              <a:ea typeface="Tahoma" panose="020B0604030504040204" pitchFamily="34" charset="0"/>
            </a:endParaRPr>
          </a:p>
          <a:p>
            <a:pPr lvl="0" algn="r" rtl="1">
              <a:spcBef>
                <a:spcPts val="95"/>
              </a:spcBef>
              <a:buSzPts val="1000"/>
              <a:tabLst>
                <a:tab pos="457200" algn="l"/>
              </a:tabLst>
            </a:pPr>
            <a:r>
              <a:rPr lang="ar-SA" sz="2400" b="1" dirty="0">
                <a:effectLst/>
                <a:latin typeface="Tahoma" panose="020B0604030504040204" pitchFamily="34" charset="0"/>
                <a:ea typeface="Tahoma" panose="020B0604030504040204" pitchFamily="34" charset="0"/>
                <a:cs typeface="Arial" panose="020B0604020202020204" pitchFamily="34" charset="0"/>
              </a:rPr>
              <a:t>مثال</a:t>
            </a:r>
            <a:r>
              <a:rPr lang="en-US" sz="2400" b="1" dirty="0">
                <a:effectLst/>
                <a:latin typeface="Arial" panose="020B0604020202020204" pitchFamily="34" charset="0"/>
                <a:ea typeface="Tahoma" panose="020B060403050404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تنساب موسيقى الحوار في الفيلم</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كما 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نساب الحنين في ذاكرة المدينة</a:t>
            </a:r>
            <a:r>
              <a:rPr lang="ar-DZ"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marL="342900" lvl="0" indent="-342900" algn="r" rtl="1">
              <a:spcBef>
                <a:spcPts val="95"/>
              </a:spcBef>
              <a:buSzPts val="1000"/>
              <a:buFont typeface="Wingdings" panose="05000000000000000000" pitchFamily="2" charset="2"/>
              <a:buChar char="v"/>
              <a:tabLst>
                <a:tab pos="457200" algn="l"/>
              </a:tabLst>
            </a:pPr>
            <a:r>
              <a:rPr lang="ar-SA" sz="2400" b="1" dirty="0">
                <a:effectLst/>
                <a:latin typeface="Tahoma" panose="020B0604030504040204" pitchFamily="34" charset="0"/>
                <a:ea typeface="Tahoma" panose="020B0604030504040204" pitchFamily="34" charset="0"/>
                <a:cs typeface="Arial" panose="020B0604020202020204" pitchFamily="34" charset="0"/>
              </a:rPr>
              <a:t>اللغة العلمية (الموضوعية)</a:t>
            </a:r>
            <a:r>
              <a:rPr lang="en-US" sz="2400" b="1" dirty="0">
                <a:effectLst/>
                <a:latin typeface="Arial" panose="020B0604020202020204" pitchFamily="34" charset="0"/>
                <a:ea typeface="Tahoma" panose="020B0604030504040204" pitchFamily="34" charset="0"/>
              </a:rPr>
              <a:t>:</a:t>
            </a:r>
            <a:br>
              <a:rPr lang="en-US" sz="2400" dirty="0">
                <a:effectLst/>
                <a:latin typeface="Arial" panose="020B0604020202020204" pitchFamily="34" charset="0"/>
                <a:ea typeface="Tahoma" panose="020B0604030504040204" pitchFamily="34" charset="0"/>
              </a:rPr>
            </a:br>
            <a:r>
              <a:rPr lang="ar-SA" sz="2400" dirty="0">
                <a:effectLst/>
                <a:latin typeface="Tahoma" panose="020B0604030504040204" pitchFamily="34" charset="0"/>
                <a:ea typeface="Tahoma" panose="020B0604030504040204" pitchFamily="34" charset="0"/>
                <a:cs typeface="Arial" panose="020B0604020202020204" pitchFamily="34" charset="0"/>
              </a:rPr>
              <a:t>لأن</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الن</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قد يعتمد على نظريات وقواعد علمية في الأدب أو الفن أو العلوم، فالناقد يستعمل مصطلحات دقيقة عند التحليل</a:t>
            </a:r>
            <a:r>
              <a:rPr lang="en-US" sz="2400" dirty="0">
                <a:effectLst/>
                <a:latin typeface="Arial" panose="020B0604020202020204" pitchFamily="34" charset="0"/>
                <a:ea typeface="Tahoma" panose="020B0604030504040204" pitchFamily="34" charset="0"/>
              </a:rPr>
              <a:t>.</a:t>
            </a:r>
            <a:endParaRPr lang="ar-DZ" sz="2400" dirty="0">
              <a:latin typeface="Arial" panose="020B0604020202020204" pitchFamily="34" charset="0"/>
              <a:ea typeface="Tahoma" panose="020B0604030504040204" pitchFamily="34" charset="0"/>
            </a:endParaRPr>
          </a:p>
          <a:p>
            <a:pPr lvl="0" algn="r" rtl="1">
              <a:spcBef>
                <a:spcPts val="95"/>
              </a:spcBef>
              <a:buSzPts val="1000"/>
              <a:tabLst>
                <a:tab pos="457200" algn="l"/>
              </a:tabLst>
            </a:pPr>
            <a:r>
              <a:rPr lang="ar-SA" sz="2400" b="1" dirty="0">
                <a:effectLst/>
                <a:latin typeface="Tahoma" panose="020B0604030504040204" pitchFamily="34" charset="0"/>
                <a:ea typeface="Tahoma" panose="020B0604030504040204" pitchFamily="34" charset="0"/>
                <a:cs typeface="Arial" panose="020B0604020202020204" pitchFamily="34" charset="0"/>
              </a:rPr>
              <a:t>مثال</a:t>
            </a:r>
            <a:r>
              <a:rPr lang="en-US" sz="2400" b="1" dirty="0">
                <a:effectLst/>
                <a:latin typeface="Arial" panose="020B0604020202020204" pitchFamily="34" charset="0"/>
                <a:ea typeface="Tahoma" panose="020B0604030504040204" pitchFamily="34" charset="0"/>
              </a:rPr>
              <a:t>: </a:t>
            </a:r>
            <a:r>
              <a:rPr lang="ar-DZ" sz="2400" b="1" dirty="0">
                <a:effectLst/>
                <a:latin typeface="Tahoma" panose="020B0604030504040204" pitchFamily="34" charset="0"/>
                <a:ea typeface="Tahoma" panose="020B0604030504040204" pitchFamily="34" charset="0"/>
                <a:cs typeface="Arial" panose="020B0604020202020204" pitchFamily="34" charset="0"/>
              </a:rPr>
              <a:t>إِ</a:t>
            </a:r>
            <a:r>
              <a:rPr lang="ar-SA" sz="2400" dirty="0" err="1">
                <a:effectLst/>
                <a:latin typeface="Tahoma" panose="020B0604030504040204" pitchFamily="34" charset="0"/>
                <a:ea typeface="Tahoma" panose="020B0604030504040204" pitchFamily="34" charset="0"/>
                <a:cs typeface="Arial" panose="020B0604020202020204" pitchFamily="34" charset="0"/>
              </a:rPr>
              <a:t>عتمد</a:t>
            </a:r>
            <a:r>
              <a:rPr lang="ar-SA" sz="2400" dirty="0">
                <a:effectLst/>
                <a:latin typeface="Tahoma" panose="020B0604030504040204" pitchFamily="34" charset="0"/>
                <a:ea typeface="Tahoma" panose="020B0604030504040204" pitchFamily="34" charset="0"/>
                <a:cs typeface="Arial" panose="020B0604020202020204" pitchFamily="34" charset="0"/>
              </a:rPr>
              <a:t> المخرج على ت</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قن</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err="1">
                <a:effectLst/>
                <a:latin typeface="Tahoma" panose="020B0604030504040204" pitchFamily="34" charset="0"/>
                <a:ea typeface="Tahoma" panose="020B0604030504040204" pitchFamily="34" charset="0"/>
                <a:cs typeface="Arial" panose="020B0604020202020204" pitchFamily="34" charset="0"/>
              </a:rPr>
              <a:t>ية</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الفلاش باك</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لتوضيح تطو</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ر الشخصية</a:t>
            </a:r>
            <a:r>
              <a:rPr lang="ar-DZ" sz="2400" dirty="0">
                <a:effectLst/>
                <a:latin typeface="Tahoma" panose="020B0604030504040204" pitchFamily="34" charset="0"/>
                <a:ea typeface="Tahoma" panose="020B0604030504040204" pitchFamily="34" charset="0"/>
                <a:cs typeface="Arial" panose="020B0604020202020204" pitchFamily="34" charset="0"/>
              </a:rPr>
              <a:t>.</a:t>
            </a:r>
            <a:endParaRPr lang="fr-FR" sz="18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794731138"/>
      </p:ext>
    </p:extLst>
  </p:cSld>
  <p:clrMapOvr>
    <a:masterClrMapping/>
  </p:clrMapOvr>
  <p:transition spd="slow" advTm="249728">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158EE9-CF5F-19E8-A2B9-903D8D57121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FB345CA-5A6C-9820-F275-CB33F0D2BFCB}"/>
              </a:ext>
            </a:extLst>
          </p:cNvPr>
          <p:cNvSpPr txBox="1"/>
          <p:nvPr/>
        </p:nvSpPr>
        <p:spPr>
          <a:xfrm>
            <a:off x="7315235" y="642519"/>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لغة المقال النَّقدي</a:t>
            </a:r>
          </a:p>
        </p:txBody>
      </p:sp>
      <p:sp>
        <p:nvSpPr>
          <p:cNvPr id="18" name="Rectangle 17">
            <a:extLst>
              <a:ext uri="{FF2B5EF4-FFF2-40B4-BE49-F238E27FC236}">
                <a16:creationId xmlns:a16="http://schemas.microsoft.com/office/drawing/2014/main" id="{9F41935D-CF17-1010-FA4F-9CB53813C964}"/>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44E6C18C-D3F7-43E9-826E-91F8F5EE968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471B72B-1905-E1CE-397F-14E6A19810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B0674A4-9863-24E2-7F67-92A9960DA25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6A40F076-5D68-62A2-4397-39F7CAE08F12}"/>
              </a:ext>
            </a:extLst>
          </p:cNvPr>
          <p:cNvSpPr txBox="1"/>
          <p:nvPr/>
        </p:nvSpPr>
        <p:spPr>
          <a:xfrm>
            <a:off x="779646" y="1674123"/>
            <a:ext cx="10026637" cy="5009064"/>
          </a:xfrm>
          <a:prstGeom prst="rect">
            <a:avLst/>
          </a:prstGeom>
          <a:noFill/>
        </p:spPr>
        <p:txBody>
          <a:bodyPr wrap="square">
            <a:spAutoFit/>
          </a:bodyPr>
          <a:lstStyle/>
          <a:p>
            <a:pPr algn="r" rtl="1">
              <a:spcBef>
                <a:spcPts val="95"/>
              </a:spcBef>
              <a:buNone/>
            </a:pPr>
            <a:r>
              <a:rPr lang="ar-DZ" sz="2600" b="1" dirty="0">
                <a:effectLst/>
                <a:latin typeface="Tahoma" panose="020B0604030504040204" pitchFamily="34" charset="0"/>
                <a:ea typeface="Tahoma" panose="020B0604030504040204" pitchFamily="34" charset="0"/>
                <a:cs typeface="Arial" panose="020B0604020202020204" pitchFamily="34" charset="0"/>
              </a:rPr>
              <a:t>ب/ </a:t>
            </a:r>
            <a:r>
              <a:rPr lang="ar-SA" sz="2600" b="1" dirty="0">
                <a:effectLst/>
                <a:latin typeface="Tahoma" panose="020B0604030504040204" pitchFamily="34" charset="0"/>
                <a:ea typeface="Tahoma" panose="020B0604030504040204" pitchFamily="34" charset="0"/>
                <a:cs typeface="Arial" panose="020B0604020202020204" pitchFamily="34" charset="0"/>
              </a:rPr>
              <a:t>توازن بين الموضوعية والذاتية</a:t>
            </a:r>
            <a:r>
              <a:rPr lang="en-US" sz="2600" b="1" dirty="0">
                <a:effectLst/>
                <a:latin typeface="Arial" panose="020B0604020202020204" pitchFamily="34" charset="0"/>
                <a:ea typeface="Tahoma" panose="020B0604030504040204" pitchFamily="34" charset="0"/>
              </a:rPr>
              <a:t>:</a:t>
            </a:r>
            <a:endParaRPr lang="fr-FR" sz="2600" b="1" dirty="0">
              <a:effectLst/>
              <a:latin typeface="Tahoma" panose="020B0604030504040204" pitchFamily="34" charset="0"/>
              <a:ea typeface="Tahoma" panose="020B0604030504040204" pitchFamily="34" charset="0"/>
            </a:endParaRPr>
          </a:p>
          <a:p>
            <a:pPr marL="342900" indent="-342900" algn="r" rtl="1">
              <a:spcBef>
                <a:spcPts val="95"/>
              </a:spcBef>
              <a:buFont typeface="Arial" panose="020B0604020202020204" pitchFamily="34" charset="0"/>
              <a:buChar char="•"/>
            </a:pPr>
            <a:r>
              <a:rPr lang="ar-SA" sz="2600" dirty="0">
                <a:effectLst/>
                <a:latin typeface="Tahoma" panose="020B0604030504040204" pitchFamily="34" charset="0"/>
                <a:ea typeface="Tahoma" panose="020B0604030504040204" pitchFamily="34" charset="0"/>
                <a:cs typeface="Arial" panose="020B0604020202020204" pitchFamily="34" charset="0"/>
              </a:rPr>
              <a:t>لغة المقال النقدي لا تكون علمية ب</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حتة، ولا عاطفية بالكامل، بل تجمع بينهما</a:t>
            </a:r>
            <a:r>
              <a:rPr lang="en-US" sz="2600" dirty="0">
                <a:effectLst/>
                <a:latin typeface="Arial" panose="020B0604020202020204" pitchFamily="34" charset="0"/>
                <a:ea typeface="Tahoma" panose="020B0604030504040204" pitchFamily="34" charset="0"/>
              </a:rPr>
              <a:t>.</a:t>
            </a:r>
            <a:endParaRPr lang="ar-DZ" sz="2600" dirty="0">
              <a:latin typeface="Arial" panose="020B0604020202020204" pitchFamily="34" charset="0"/>
              <a:ea typeface="Tahoma" panose="020B0604030504040204" pitchFamily="34" charset="0"/>
            </a:endParaRPr>
          </a:p>
          <a:p>
            <a:pPr marL="342900" indent="-342900" algn="r" rtl="1">
              <a:spcBef>
                <a:spcPts val="95"/>
              </a:spcBef>
              <a:buFont typeface="Arial" panose="020B0604020202020204" pitchFamily="34" charset="0"/>
              <a:buChar char="•"/>
            </a:pPr>
            <a:r>
              <a:rPr lang="ar-SA" sz="2600" dirty="0">
                <a:effectLst/>
                <a:latin typeface="Tahoma" panose="020B0604030504040204" pitchFamily="34" charset="0"/>
                <a:ea typeface="Tahoma" panose="020B0604030504040204" pitchFamily="34" charset="0"/>
                <a:cs typeface="Arial" panose="020B0604020202020204" pitchFamily="34" charset="0"/>
              </a:rPr>
              <a:t>الناقد يستخدم الت</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حليل المنهجي (العقل) وفي الوقت نفسه يعبّ</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ر عن ذوقه الفن</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ي (العاطفة)</a:t>
            </a:r>
            <a:r>
              <a:rPr lang="en-US" sz="2600" dirty="0">
                <a:effectLst/>
                <a:latin typeface="Arial" panose="020B0604020202020204" pitchFamily="34" charset="0"/>
                <a:ea typeface="Tahoma" panose="020B0604030504040204" pitchFamily="34" charset="0"/>
              </a:rPr>
              <a:t>.</a:t>
            </a:r>
            <a:endParaRPr lang="ar-DZ" sz="2600" dirty="0">
              <a:latin typeface="Arial" panose="020B0604020202020204" pitchFamily="34" charset="0"/>
              <a:ea typeface="Tahoma" panose="020B0604030504040204" pitchFamily="34" charset="0"/>
            </a:endParaRPr>
          </a:p>
          <a:p>
            <a:pPr marL="342900" indent="-342900" algn="r" rtl="1">
              <a:spcBef>
                <a:spcPts val="95"/>
              </a:spcBef>
              <a:buFont typeface="Arial" panose="020B0604020202020204" pitchFamily="34" charset="0"/>
              <a:buChar char="•"/>
            </a:pPr>
            <a:r>
              <a:rPr lang="ar-SA" sz="2600" dirty="0">
                <a:effectLst/>
                <a:latin typeface="Tahoma" panose="020B0604030504040204" pitchFamily="34" charset="0"/>
                <a:ea typeface="Tahoma" panose="020B0604030504040204" pitchFamily="34" charset="0"/>
                <a:cs typeface="Arial" panose="020B0604020202020204" pitchFamily="34" charset="0"/>
              </a:rPr>
              <a:t>وهذا ما يجعل كل ناقد</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 يكتب بأسلوب يختلف عن الآخر</a:t>
            </a:r>
            <a:r>
              <a:rPr lang="ar-DZ" sz="2600" dirty="0">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 حت</a:t>
            </a:r>
            <a:r>
              <a:rPr lang="ar-DZ" sz="2600" dirty="0">
                <a:effectLst/>
                <a:latin typeface="Tahoma" panose="020B0604030504040204" pitchFamily="34" charset="0"/>
                <a:ea typeface="Tahoma" panose="020B0604030504040204" pitchFamily="34" charset="0"/>
                <a:cs typeface="Arial" panose="020B0604020202020204" pitchFamily="34" charset="0"/>
              </a:rPr>
              <a:t>َّ</a:t>
            </a:r>
            <a:r>
              <a:rPr lang="ar-SA" sz="2600" dirty="0">
                <a:effectLst/>
                <a:latin typeface="Tahoma" panose="020B0604030504040204" pitchFamily="34" charset="0"/>
                <a:ea typeface="Tahoma" panose="020B0604030504040204" pitchFamily="34" charset="0"/>
                <a:cs typeface="Arial" panose="020B0604020202020204" pitchFamily="34" charset="0"/>
              </a:rPr>
              <a:t>ى لو كتبوا عن العمل نفسه</a:t>
            </a:r>
            <a:r>
              <a:rPr lang="en-US" sz="2600" dirty="0">
                <a:effectLst/>
                <a:latin typeface="Arial" panose="020B0604020202020204" pitchFamily="34" charset="0"/>
                <a:ea typeface="Tahoma" panose="020B0604030504040204" pitchFamily="34" charset="0"/>
              </a:rPr>
              <a:t>.</a:t>
            </a:r>
            <a:endParaRPr lang="ar-DZ" sz="2600" dirty="0">
              <a:effectLst/>
              <a:latin typeface="Arial" panose="020B0604020202020204" pitchFamily="34" charset="0"/>
              <a:ea typeface="Tahoma" panose="020B0604030504040204" pitchFamily="34" charset="0"/>
            </a:endParaRPr>
          </a:p>
          <a:p>
            <a:pPr algn="r" rtl="1">
              <a:spcBef>
                <a:spcPts val="95"/>
              </a:spcBef>
              <a:buNone/>
            </a:pPr>
            <a:r>
              <a:rPr lang="ar-DZ" sz="2600" b="1" dirty="0">
                <a:latin typeface="Tahoma" panose="020B0604030504040204" pitchFamily="34" charset="0"/>
                <a:ea typeface="Tahoma" panose="020B0604030504040204" pitchFamily="34" charset="0"/>
              </a:rPr>
              <a:t>جـ/ </a:t>
            </a:r>
            <a:r>
              <a:rPr lang="ar-SA" sz="2600" b="1" dirty="0">
                <a:latin typeface="Tahoma" panose="020B0604030504040204" pitchFamily="34" charset="0"/>
                <a:ea typeface="Tahoma" panose="020B0604030504040204" pitchFamily="34" charset="0"/>
              </a:rPr>
              <a:t>البساطة والوضوح</a:t>
            </a:r>
            <a:r>
              <a:rPr lang="en-US" sz="2600" b="1" dirty="0">
                <a:latin typeface="Arial" panose="020B0604020202020204" pitchFamily="34" charset="0"/>
                <a:ea typeface="Tahoma" panose="020B0604030504040204" pitchFamily="34" charset="0"/>
              </a:rPr>
              <a:t>:</a:t>
            </a:r>
            <a:endParaRPr lang="fr-FR" sz="2600" dirty="0">
              <a:latin typeface="Tahoma" panose="020B0604030504040204" pitchFamily="34" charset="0"/>
              <a:ea typeface="Tahoma" panose="020B0604030504040204" pitchFamily="34" charset="0"/>
            </a:endParaRPr>
          </a:p>
          <a:p>
            <a:pPr algn="r" rtl="1">
              <a:spcBef>
                <a:spcPts val="95"/>
              </a:spcBef>
              <a:buNone/>
            </a:pPr>
            <a:r>
              <a:rPr lang="ar-SA" sz="2600" dirty="0">
                <a:latin typeface="Tahoma" panose="020B0604030504040204" pitchFamily="34" charset="0"/>
                <a:ea typeface="Tahoma" panose="020B0604030504040204" pitchFamily="34" charset="0"/>
              </a:rPr>
              <a:t>رغم ع</a:t>
            </a:r>
            <a:r>
              <a:rPr lang="ar-DZ" sz="2600" dirty="0">
                <a:latin typeface="Tahoma" panose="020B0604030504040204" pitchFamily="34" charset="0"/>
                <a:ea typeface="Tahoma" panose="020B0604030504040204" pitchFamily="34" charset="0"/>
              </a:rPr>
              <a:t>ُ</a:t>
            </a:r>
            <a:r>
              <a:rPr lang="ar-SA" sz="2600" dirty="0">
                <a:latin typeface="Tahoma" panose="020B0604030504040204" pitchFamily="34" charset="0"/>
                <a:ea typeface="Tahoma" panose="020B0604030504040204" pitchFamily="34" charset="0"/>
              </a:rPr>
              <a:t>مق النقد، يبقى المقال الن</a:t>
            </a:r>
            <a:r>
              <a:rPr lang="ar-DZ" sz="2600" dirty="0">
                <a:latin typeface="Tahoma" panose="020B0604030504040204" pitchFamily="34" charset="0"/>
                <a:ea typeface="Tahoma" panose="020B0604030504040204" pitchFamily="34" charset="0"/>
              </a:rPr>
              <a:t>َّ</a:t>
            </a:r>
            <a:r>
              <a:rPr lang="ar-SA" sz="2600" dirty="0">
                <a:latin typeface="Tahoma" panose="020B0604030504040204" pitchFamily="34" charset="0"/>
                <a:ea typeface="Tahoma" panose="020B0604030504040204" pitchFamily="34" charset="0"/>
              </a:rPr>
              <a:t>قدي نصًا صحفيًا، أي يجب أن يكون مفهوماً وسلساً لقرّاء الصحيفة، بعيدًا عن الت</a:t>
            </a:r>
            <a:r>
              <a:rPr lang="ar-DZ" sz="2600" dirty="0">
                <a:latin typeface="Tahoma" panose="020B0604030504040204" pitchFamily="34" charset="0"/>
                <a:ea typeface="Tahoma" panose="020B0604030504040204" pitchFamily="34" charset="0"/>
              </a:rPr>
              <a:t>َّ</a:t>
            </a:r>
            <a:r>
              <a:rPr lang="ar-SA" sz="2600" dirty="0">
                <a:latin typeface="Tahoma" panose="020B0604030504040204" pitchFamily="34" charset="0"/>
                <a:ea typeface="Tahoma" panose="020B0604030504040204" pitchFamily="34" charset="0"/>
              </a:rPr>
              <a:t>عقيد الأكاديمي</a:t>
            </a:r>
            <a:r>
              <a:rPr lang="en-US" sz="2600" dirty="0">
                <a:latin typeface="Arial" panose="020B0604020202020204" pitchFamily="34" charset="0"/>
                <a:ea typeface="Tahoma" panose="020B0604030504040204" pitchFamily="34" charset="0"/>
              </a:rPr>
              <a:t>.</a:t>
            </a:r>
            <a:br>
              <a:rPr lang="en-US" sz="2600" dirty="0">
                <a:latin typeface="Arial" panose="020B0604020202020204" pitchFamily="34" charset="0"/>
                <a:ea typeface="Tahoma" panose="020B0604030504040204" pitchFamily="34" charset="0"/>
              </a:rPr>
            </a:br>
            <a:r>
              <a:rPr lang="ar-DZ" sz="2600" dirty="0">
                <a:latin typeface="Arial" panose="020B0604020202020204" pitchFamily="34" charset="0"/>
                <a:ea typeface="Tahoma" panose="020B0604030504040204" pitchFamily="34" charset="0"/>
              </a:rPr>
              <a:t>ف</a:t>
            </a:r>
            <a:r>
              <a:rPr lang="ar-SA" sz="2600" dirty="0">
                <a:latin typeface="Tahoma" panose="020B0604030504040204" pitchFamily="34" charset="0"/>
                <a:ea typeface="Tahoma" panose="020B0604030504040204" pitchFamily="34" charset="0"/>
              </a:rPr>
              <a:t>ل</a:t>
            </a:r>
            <a:r>
              <a:rPr lang="ar-DZ" sz="2600" dirty="0">
                <a:latin typeface="Tahoma" panose="020B0604030504040204" pitchFamily="34" charset="0"/>
                <a:ea typeface="Tahoma" panose="020B0604030504040204" pitchFamily="34" charset="0"/>
              </a:rPr>
              <a:t>ُ</a:t>
            </a:r>
            <a:r>
              <a:rPr lang="ar-SA" sz="2600" dirty="0" err="1">
                <a:latin typeface="Tahoma" panose="020B0604030504040204" pitchFamily="34" charset="0"/>
                <a:ea typeface="Tahoma" panose="020B0604030504040204" pitchFamily="34" charset="0"/>
              </a:rPr>
              <a:t>غة</a:t>
            </a:r>
            <a:r>
              <a:rPr lang="ar-SA" sz="2600" dirty="0">
                <a:latin typeface="Tahoma" panose="020B0604030504040204" pitchFamily="34" charset="0"/>
                <a:ea typeface="Tahoma" panose="020B0604030504040204" pitchFamily="34" charset="0"/>
              </a:rPr>
              <a:t> المقال الن</a:t>
            </a:r>
            <a:r>
              <a:rPr lang="ar-DZ" sz="2600" dirty="0">
                <a:latin typeface="Tahoma" panose="020B0604030504040204" pitchFamily="34" charset="0"/>
                <a:ea typeface="Tahoma" panose="020B0604030504040204" pitchFamily="34" charset="0"/>
              </a:rPr>
              <a:t>َّ</a:t>
            </a:r>
            <a:r>
              <a:rPr lang="ar-SA" sz="2600" dirty="0">
                <a:latin typeface="Tahoma" panose="020B0604030504040204" pitchFamily="34" charset="0"/>
                <a:ea typeface="Tahoma" panose="020B0604030504040204" pitchFamily="34" charset="0"/>
              </a:rPr>
              <a:t>قدي هي لغة وسط تجمع بين</a:t>
            </a:r>
            <a:r>
              <a:rPr lang="en-US" sz="2600" dirty="0">
                <a:latin typeface="Arial" panose="020B0604020202020204" pitchFamily="34" charset="0"/>
                <a:ea typeface="Tahoma" panose="020B0604030504040204" pitchFamily="34" charset="0"/>
              </a:rPr>
              <a:t>:</a:t>
            </a:r>
            <a:endParaRPr lang="fr-FR" sz="2600" dirty="0">
              <a:latin typeface="Tahoma" panose="020B0604030504040204" pitchFamily="34" charset="0"/>
              <a:ea typeface="Tahoma" panose="020B0604030504040204" pitchFamily="34" charset="0"/>
            </a:endParaRPr>
          </a:p>
          <a:p>
            <a:pPr marL="342900" lvl="0" indent="-342900" algn="r" rtl="1">
              <a:spcBef>
                <a:spcPts val="95"/>
              </a:spcBef>
              <a:buSzPts val="1000"/>
              <a:buFont typeface="Wingdings" panose="05000000000000000000" pitchFamily="2" charset="2"/>
              <a:buChar char="q"/>
              <a:tabLst>
                <a:tab pos="457200" algn="l"/>
              </a:tabLst>
            </a:pPr>
            <a:r>
              <a:rPr lang="ar-SA" sz="2600" dirty="0">
                <a:latin typeface="Tahoma" panose="020B0604030504040204" pitchFamily="34" charset="0"/>
                <a:ea typeface="Tahoma" panose="020B0604030504040204" pitchFamily="34" charset="0"/>
              </a:rPr>
              <a:t>وضوح اللغة الصحفية</a:t>
            </a:r>
            <a:r>
              <a:rPr lang="ar-DZ" sz="2600" dirty="0">
                <a:latin typeface="Tahoma" panose="020B0604030504040204" pitchFamily="34" charset="0"/>
                <a:ea typeface="Tahoma" panose="020B0604030504040204" pitchFamily="34" charset="0"/>
              </a:rPr>
              <a:t>.</a:t>
            </a:r>
          </a:p>
          <a:p>
            <a:pPr marL="342900" lvl="0" indent="-342900" algn="r" rtl="1">
              <a:spcBef>
                <a:spcPts val="95"/>
              </a:spcBef>
              <a:buSzPts val="1000"/>
              <a:buFont typeface="Wingdings" panose="05000000000000000000" pitchFamily="2" charset="2"/>
              <a:buChar char="q"/>
              <a:tabLst>
                <a:tab pos="457200" algn="l"/>
              </a:tabLst>
            </a:pPr>
            <a:r>
              <a:rPr lang="ar-SA" sz="2600" dirty="0">
                <a:latin typeface="Tahoma" panose="020B0604030504040204" pitchFamily="34" charset="0"/>
                <a:ea typeface="Tahoma" panose="020B0604030504040204" pitchFamily="34" charset="0"/>
              </a:rPr>
              <a:t>جمال اللغة الأدبية</a:t>
            </a:r>
            <a:r>
              <a:rPr lang="ar-DZ" sz="2600" dirty="0">
                <a:latin typeface="Tahoma" panose="020B0604030504040204" pitchFamily="34" charset="0"/>
                <a:ea typeface="Tahoma" panose="020B0604030504040204" pitchFamily="34" charset="0"/>
              </a:rPr>
              <a:t>.</a:t>
            </a:r>
          </a:p>
          <a:p>
            <a:pPr marL="342900" lvl="0" indent="-342900" algn="r" rtl="1">
              <a:spcBef>
                <a:spcPts val="95"/>
              </a:spcBef>
              <a:buSzPts val="1000"/>
              <a:buFont typeface="Wingdings" panose="05000000000000000000" pitchFamily="2" charset="2"/>
              <a:buChar char="q"/>
              <a:tabLst>
                <a:tab pos="457200" algn="l"/>
              </a:tabLst>
            </a:pPr>
            <a:r>
              <a:rPr lang="ar-SA" sz="2600" dirty="0">
                <a:latin typeface="Tahoma" panose="020B0604030504040204" pitchFamily="34" charset="0"/>
                <a:ea typeface="Tahoma" panose="020B0604030504040204" pitchFamily="34" charset="0"/>
              </a:rPr>
              <a:t>ودقة اللغة العلمية</a:t>
            </a:r>
            <a:r>
              <a:rPr lang="en-US" sz="2600" dirty="0">
                <a:latin typeface="Arial" panose="020B0604020202020204" pitchFamily="34" charset="0"/>
                <a:ea typeface="Tahoma" panose="020B0604030504040204" pitchFamily="34" charset="0"/>
              </a:rPr>
              <a:t>.</a:t>
            </a:r>
            <a:endParaRPr lang="fr-FR" sz="2600" dirty="0">
              <a:latin typeface="Tahoma" panose="020B0604030504040204" pitchFamily="34" charset="0"/>
              <a:ea typeface="Tahoma" panose="020B0604030504040204" pitchFamily="34" charset="0"/>
            </a:endParaRPr>
          </a:p>
          <a:p>
            <a:pPr algn="r" rtl="1">
              <a:spcBef>
                <a:spcPts val="95"/>
              </a:spcBef>
            </a:pPr>
            <a:endParaRPr lang="fr-FR" sz="2600" dirty="0">
              <a:effectLst/>
              <a:latin typeface="Tahoma" panose="020B0604030504040204" pitchFamily="34" charset="0"/>
              <a:ea typeface="Tahoma" panose="020B0604030504040204" pitchFamily="34" charset="0"/>
            </a:endParaRPr>
          </a:p>
        </p:txBody>
      </p:sp>
      <p:pic>
        <p:nvPicPr>
          <p:cNvPr id="6" name="Image 5">
            <a:extLst>
              <a:ext uri="{FF2B5EF4-FFF2-40B4-BE49-F238E27FC236}">
                <a16:creationId xmlns:a16="http://schemas.microsoft.com/office/drawing/2014/main" id="{6F0B0E64-F115-D352-BCE3-71D602B7D53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82055" y="4475748"/>
            <a:ext cx="4487223" cy="211235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93156721"/>
      </p:ext>
    </p:extLst>
  </p:cSld>
  <p:clrMapOvr>
    <a:masterClrMapping/>
  </p:clrMapOvr>
  <p:transition spd="slow" advTm="249728">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A9541-7B3E-0173-98E8-47C1C22D17E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D421AF6-5560-861A-BE44-3DFFDF086AED}"/>
              </a:ext>
            </a:extLst>
          </p:cNvPr>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بناء المقال النقدي</a:t>
            </a:r>
          </a:p>
        </p:txBody>
      </p:sp>
      <p:sp>
        <p:nvSpPr>
          <p:cNvPr id="18" name="Rectangle 17">
            <a:extLst>
              <a:ext uri="{FF2B5EF4-FFF2-40B4-BE49-F238E27FC236}">
                <a16:creationId xmlns:a16="http://schemas.microsoft.com/office/drawing/2014/main" id="{5D2B9E4C-467D-85B7-0BA9-E03A4DD5F83A}"/>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6B1F3D0B-343F-D594-C038-677E4DD580C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95A478-AD2F-9AD3-C6FA-76B817AF58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87B123E-F3EE-DF5F-FEF7-4ADC66FBC2B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3D9B9CDB-833E-34F3-F390-9A04E4967372}"/>
              </a:ext>
            </a:extLst>
          </p:cNvPr>
          <p:cNvSpPr txBox="1"/>
          <p:nvPr/>
        </p:nvSpPr>
        <p:spPr>
          <a:xfrm>
            <a:off x="2240280" y="1964334"/>
            <a:ext cx="8428482" cy="3849772"/>
          </a:xfrm>
          <a:prstGeom prst="rect">
            <a:avLst/>
          </a:prstGeom>
          <a:noFill/>
        </p:spPr>
        <p:txBody>
          <a:bodyPr wrap="square">
            <a:spAutoFit/>
          </a:bodyPr>
          <a:lstStyle/>
          <a:p>
            <a:pPr algn="r" rtl="1">
              <a:spcBef>
                <a:spcPts val="95"/>
              </a:spcBef>
              <a:buNone/>
            </a:pPr>
            <a:r>
              <a:rPr lang="ar-DZ" sz="2400" b="1" dirty="0">
                <a:solidFill>
                  <a:srgbClr val="EE0000"/>
                </a:solidFill>
                <a:latin typeface="Arial" panose="020B0604020202020204" pitchFamily="34" charset="0"/>
                <a:ea typeface="Tahoma" panose="020B0604030504040204" pitchFamily="34" charset="0"/>
              </a:rPr>
              <a:t>أولاً: </a:t>
            </a:r>
            <a:r>
              <a:rPr lang="en-US" sz="2400" b="1" dirty="0">
                <a:solidFill>
                  <a:srgbClr val="EE0000"/>
                </a:solidFill>
                <a:effectLst/>
                <a:latin typeface="Arial" panose="020B0604020202020204" pitchFamily="34" charset="0"/>
                <a:ea typeface="Tahoma" panose="020B0604030504040204" pitchFamily="34" charset="0"/>
              </a:rPr>
              <a:t> </a:t>
            </a:r>
            <a:r>
              <a:rPr lang="ar-SA" sz="2400" b="1" dirty="0">
                <a:solidFill>
                  <a:srgbClr val="EE0000"/>
                </a:solidFill>
                <a:effectLst/>
                <a:latin typeface="Tahoma" panose="020B0604030504040204" pitchFamily="34" charset="0"/>
                <a:ea typeface="Tahoma" panose="020B0604030504040204" pitchFamily="34" charset="0"/>
                <a:cs typeface="Arial" panose="020B0604020202020204" pitchFamily="34" charset="0"/>
              </a:rPr>
              <a:t>مقدمة المقال النقدي</a:t>
            </a:r>
            <a:r>
              <a:rPr lang="en-US" sz="2400" b="1" dirty="0">
                <a:solidFill>
                  <a:srgbClr val="EE0000"/>
                </a:solidFill>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r" rtl="1">
              <a:spcBef>
                <a:spcPts val="95"/>
              </a:spcBef>
              <a:buNone/>
            </a:pPr>
            <a:r>
              <a:rPr lang="ar-SA" sz="2400" dirty="0">
                <a:effectLst/>
                <a:latin typeface="Tahoma" panose="020B0604030504040204" pitchFamily="34" charset="0"/>
                <a:ea typeface="Tahoma" panose="020B0604030504040204" pitchFamily="34" charset="0"/>
                <a:cs typeface="Arial" panose="020B0604020202020204" pitchFamily="34" charset="0"/>
              </a:rPr>
              <a:t>وهي تشمل النقاط التالية</a:t>
            </a:r>
            <a:r>
              <a:rPr lang="en-US"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r" rtl="1">
              <a:spcBef>
                <a:spcPts val="95"/>
              </a:spcBef>
              <a:buNone/>
            </a:pPr>
            <a:r>
              <a:rPr lang="ar-DZ" sz="2400" dirty="0">
                <a:effectLst/>
                <a:latin typeface="Tahoma" panose="020B0604030504040204" pitchFamily="34" charset="0"/>
                <a:ea typeface="Tahoma" panose="020B0604030504040204" pitchFamily="34" charset="0"/>
                <a:cs typeface="Arial" panose="020B0604020202020204" pitchFamily="34" charset="0"/>
              </a:rPr>
              <a:t>1- </a:t>
            </a:r>
            <a:r>
              <a:rPr lang="ar-SA" sz="2400" b="1" dirty="0">
                <a:effectLst/>
                <a:latin typeface="Tahoma" panose="020B0604030504040204" pitchFamily="34" charset="0"/>
                <a:ea typeface="Tahoma" panose="020B0604030504040204" pitchFamily="34" charset="0"/>
                <a:cs typeface="Arial" panose="020B0604020202020204" pitchFamily="34" charset="0"/>
              </a:rPr>
              <a:t>القضية أو المشكلة</a:t>
            </a:r>
            <a:r>
              <a:rPr lang="ar-SA" sz="2400" dirty="0">
                <a:effectLst/>
                <a:latin typeface="Tahoma" panose="020B0604030504040204" pitchFamily="34" charset="0"/>
                <a:ea typeface="Tahoma" panose="020B0604030504040204" pitchFamily="34" charset="0"/>
                <a:cs typeface="Arial" panose="020B0604020202020204" pitchFamily="34" charset="0"/>
              </a:rPr>
              <a:t> أو الف</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كرة الهامة</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ال</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تي ي</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ثيرها موضوع العمل الفني أو الأدبي أو العلمي</a:t>
            </a:r>
            <a:r>
              <a:rPr lang="en-US" sz="2400" dirty="0">
                <a:effectLst/>
                <a:latin typeface="Arial" panose="020B0604020202020204" pitchFamily="34" charset="0"/>
                <a:ea typeface="Tahoma" panose="020B0604030504040204" pitchFamily="34" charset="0"/>
              </a:rPr>
              <a:t>.</a:t>
            </a:r>
            <a:endParaRPr lang="ar-DZ" sz="2400" dirty="0">
              <a:effectLst/>
              <a:latin typeface="Arial" panose="020B0604020202020204" pitchFamily="34" charset="0"/>
              <a:ea typeface="Tahoma" panose="020B0604030504040204" pitchFamily="34" charset="0"/>
            </a:endParaRPr>
          </a:p>
          <a:p>
            <a:pPr algn="just" rtl="1">
              <a:spcBef>
                <a:spcPts val="95"/>
              </a:spcBef>
            </a:pPr>
            <a:r>
              <a:rPr lang="ar-DZ" sz="2400" dirty="0"/>
              <a:t>ركَّزت </a:t>
            </a:r>
            <a:r>
              <a:rPr lang="ar-SA" sz="2400" dirty="0"/>
              <a:t>المقالات النقدية التي تناولت </a:t>
            </a:r>
            <a:r>
              <a:rPr lang="ar-DZ" sz="2400" dirty="0"/>
              <a:t>ال</a:t>
            </a:r>
            <a:r>
              <a:rPr lang="ar-SA" sz="2400" dirty="0"/>
              <a:t>مسلسل</a:t>
            </a:r>
            <a:r>
              <a:rPr lang="ar-DZ" sz="2400" dirty="0"/>
              <a:t> السعودي</a:t>
            </a:r>
            <a:r>
              <a:rPr lang="ar-SA" sz="2400" dirty="0"/>
              <a:t> </a:t>
            </a:r>
            <a:r>
              <a:rPr lang="fr-FR" sz="2400" dirty="0"/>
              <a:t>"</a:t>
            </a:r>
            <a:r>
              <a:rPr lang="ar-SA" sz="2400" dirty="0"/>
              <a:t>منهو ولد</a:t>
            </a:r>
            <a:r>
              <a:rPr lang="ar-DZ" sz="2400" dirty="0" err="1"/>
              <a:t>نا</a:t>
            </a:r>
            <a:r>
              <a:rPr lang="fr-FR" sz="2400" dirty="0"/>
              <a:t>" </a:t>
            </a:r>
            <a:r>
              <a:rPr lang="ar-SA" sz="2400" dirty="0"/>
              <a:t> على كونه طرحًا جريئًا لقضية الهوية وال</a:t>
            </a:r>
            <a:r>
              <a:rPr lang="ar-DZ" sz="2400" dirty="0"/>
              <a:t>إِ</a:t>
            </a:r>
            <a:r>
              <a:rPr lang="ar-SA" sz="2400" dirty="0" err="1"/>
              <a:t>نتماء</a:t>
            </a:r>
            <a:r>
              <a:rPr lang="ar-SA" sz="2400" dirty="0"/>
              <a:t> </a:t>
            </a:r>
            <a:r>
              <a:rPr lang="ar-SA" sz="2400" dirty="0" err="1"/>
              <a:t>الأ</a:t>
            </a:r>
            <a:r>
              <a:rPr lang="ar-DZ" sz="2400" dirty="0"/>
              <a:t>ُ</a:t>
            </a:r>
            <a:r>
              <a:rPr lang="ar-SA" sz="2400" dirty="0"/>
              <a:t>سري في المجتمع السعودي، وكيف يمكن </a:t>
            </a:r>
            <a:r>
              <a:rPr lang="ar-SA" sz="2400" dirty="0" err="1"/>
              <a:t>للأ</a:t>
            </a:r>
            <a:r>
              <a:rPr lang="ar-DZ" sz="2400" dirty="0"/>
              <a:t>ُ</a:t>
            </a:r>
            <a:r>
              <a:rPr lang="ar-SA" sz="2400" dirty="0"/>
              <a:t>سر أن تواجه أزمات ناتجة عن </a:t>
            </a:r>
            <a:r>
              <a:rPr lang="ar-DZ" sz="2400" dirty="0"/>
              <a:t>التباعد</a:t>
            </a:r>
            <a:r>
              <a:rPr lang="ar-SA" sz="2400" dirty="0"/>
              <a:t> العائلي. وقد </a:t>
            </a:r>
            <a:r>
              <a:rPr lang="ar-DZ" sz="2400" dirty="0"/>
              <a:t>إِ</a:t>
            </a:r>
            <a:r>
              <a:rPr lang="ar-SA" sz="2400" dirty="0" err="1"/>
              <a:t>عتُبر</a:t>
            </a:r>
            <a:r>
              <a:rPr lang="ar-SA" sz="2400" dirty="0"/>
              <a:t> العمل محاولة درامية جادة لمناقشة قضية </a:t>
            </a:r>
            <a:r>
              <a:rPr lang="ar-DZ" sz="2400" dirty="0"/>
              <a:t>إِ</a:t>
            </a:r>
            <a:r>
              <a:rPr lang="ar-SA" sz="2400" dirty="0" err="1"/>
              <a:t>جتماعية</a:t>
            </a:r>
            <a:r>
              <a:rPr lang="ar-SA" sz="2400" dirty="0"/>
              <a:t> حس</a:t>
            </a:r>
            <a:r>
              <a:rPr lang="ar-DZ" sz="2400" dirty="0"/>
              <a:t>َّ</a:t>
            </a:r>
            <a:r>
              <a:rPr lang="ar-SA" sz="2400" dirty="0" err="1"/>
              <a:t>اسة</a:t>
            </a:r>
            <a:r>
              <a:rPr lang="ar-SA" sz="2400" dirty="0"/>
              <a:t> بأسلوب ي</a:t>
            </a:r>
            <a:r>
              <a:rPr lang="ar-DZ" sz="2400" dirty="0"/>
              <a:t>َ</a:t>
            </a:r>
            <a:r>
              <a:rPr lang="ar-SA" sz="2400" dirty="0"/>
              <a:t>جمع بين الترفيه والتفكير العميق</a:t>
            </a:r>
            <a:r>
              <a:rPr lang="fr-FR" sz="2400" dirty="0"/>
              <a:t>.</a:t>
            </a:r>
            <a:endParaRPr lang="ar-DZ" sz="2400" dirty="0"/>
          </a:p>
          <a:p>
            <a:pPr algn="just" rtl="1">
              <a:spcBef>
                <a:spcPts val="95"/>
              </a:spcBef>
            </a:pPr>
            <a:endParaRPr lang="fr-FR" sz="2400" dirty="0"/>
          </a:p>
          <a:p>
            <a:pPr algn="r" rtl="1">
              <a:spcBef>
                <a:spcPts val="95"/>
              </a:spcBef>
              <a:buNone/>
            </a:pPr>
            <a:endParaRPr lang="fr-FR" sz="24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640309166"/>
      </p:ext>
    </p:extLst>
  </p:cSld>
  <p:clrMapOvr>
    <a:masterClrMapping/>
  </p:clrMapOvr>
  <p:transition spd="slow" advTm="249728">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406A1-660C-F3D6-6672-041CACD1855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93FD4D8-A22A-8CFD-14E3-B4C3331C6D5D}"/>
              </a:ext>
            </a:extLst>
          </p:cNvPr>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بناء المقال النقدي</a:t>
            </a:r>
          </a:p>
        </p:txBody>
      </p:sp>
      <p:sp>
        <p:nvSpPr>
          <p:cNvPr id="18" name="Rectangle 17">
            <a:extLst>
              <a:ext uri="{FF2B5EF4-FFF2-40B4-BE49-F238E27FC236}">
                <a16:creationId xmlns:a16="http://schemas.microsoft.com/office/drawing/2014/main" id="{5DEA24D8-527C-90C5-625D-32B49221D9ED}"/>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A8F4B555-FEC8-A4EE-A804-A0D3B2680C8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0784AC-F1A1-68FA-AEE1-03D0C0DAEB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06BBF0F-022A-8B1B-9D84-2492E501ABE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F356EEE7-7938-58C9-5161-F3EFD1F388E6}"/>
              </a:ext>
            </a:extLst>
          </p:cNvPr>
          <p:cNvSpPr txBox="1"/>
          <p:nvPr/>
        </p:nvSpPr>
        <p:spPr>
          <a:xfrm>
            <a:off x="3104707" y="1585198"/>
            <a:ext cx="8342731" cy="4932119"/>
          </a:xfrm>
          <a:prstGeom prst="rect">
            <a:avLst/>
          </a:prstGeom>
          <a:noFill/>
        </p:spPr>
        <p:txBody>
          <a:bodyPr wrap="square">
            <a:spAutoFit/>
          </a:bodyPr>
          <a:lstStyle/>
          <a:p>
            <a:pPr algn="r" rtl="1">
              <a:spcBef>
                <a:spcPts val="95"/>
              </a:spcBef>
              <a:buNone/>
            </a:pPr>
            <a:r>
              <a:rPr lang="ar-DZ" sz="2400" b="1" dirty="0">
                <a:latin typeface="Arial" panose="020B0604020202020204" pitchFamily="34" charset="0"/>
                <a:ea typeface="Tahoma" panose="020B0604030504040204" pitchFamily="34" charset="0"/>
              </a:rPr>
              <a:t>2-</a:t>
            </a:r>
            <a:r>
              <a:rPr lang="en-US" sz="2400" b="1" dirty="0">
                <a:effectLst/>
                <a:latin typeface="Arial" panose="020B0604020202020204" pitchFamily="34" charset="0"/>
                <a:ea typeface="Tahoma" panose="020B0604030504040204" pitchFamily="34" charset="0"/>
              </a:rPr>
              <a:t> </a:t>
            </a:r>
            <a:r>
              <a:rPr lang="ar-SA" sz="2400" b="1" dirty="0">
                <a:effectLst/>
                <a:latin typeface="Tahoma" panose="020B0604030504040204" pitchFamily="34" charset="0"/>
                <a:ea typeface="Tahoma" panose="020B0604030504040204" pitchFamily="34" charset="0"/>
                <a:cs typeface="Arial" panose="020B0604020202020204" pitchFamily="34" charset="0"/>
              </a:rPr>
              <a:t>الت</a:t>
            </a:r>
            <a:r>
              <a:rPr lang="ar-DZ" sz="2400" b="1" dirty="0">
                <a:effectLst/>
                <a:latin typeface="Tahoma" panose="020B0604030504040204" pitchFamily="34" charset="0"/>
                <a:ea typeface="Tahoma" panose="020B0604030504040204" pitchFamily="34" charset="0"/>
                <a:cs typeface="Arial" panose="020B0604020202020204" pitchFamily="34" charset="0"/>
              </a:rPr>
              <a:t>َّ</a:t>
            </a:r>
            <a:r>
              <a:rPr lang="ar-SA" sz="2400" b="1" dirty="0">
                <a:effectLst/>
                <a:latin typeface="Tahoma" panose="020B0604030504040204" pitchFamily="34" charset="0"/>
                <a:ea typeface="Tahoma" panose="020B0604030504040204" pitchFamily="34" charset="0"/>
                <a:cs typeface="Arial" panose="020B0604020202020204" pitchFamily="34" charset="0"/>
              </a:rPr>
              <a:t>جديد أو التطوير</a:t>
            </a:r>
            <a:r>
              <a:rPr lang="ar-DZ" sz="2400" b="1"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أو العصر الجديد الذي يطرحه شكل ومضمون هذا العمل</a:t>
            </a:r>
            <a:r>
              <a:rPr lang="en-US"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just" rtl="1"/>
            <a:r>
              <a:rPr lang="ar-DZ" sz="2400" dirty="0"/>
              <a:t>بعض </a:t>
            </a:r>
            <a:r>
              <a:rPr lang="ar-SA" sz="2400" dirty="0"/>
              <a:t>المقالات الن</a:t>
            </a:r>
            <a:r>
              <a:rPr lang="ar-DZ" sz="2400" dirty="0"/>
              <a:t>َّ</a:t>
            </a:r>
            <a:r>
              <a:rPr lang="ar-SA" sz="2400" dirty="0"/>
              <a:t>قدية التي كُتبت عن فيلم </a:t>
            </a:r>
            <a:r>
              <a:rPr lang="fr-FR" sz="2400" dirty="0"/>
              <a:t>"</a:t>
            </a:r>
            <a:r>
              <a:rPr lang="ar-SA" sz="2400" dirty="0"/>
              <a:t>بركة يقابل بركة</a:t>
            </a:r>
            <a:r>
              <a:rPr lang="fr-FR" sz="2400" dirty="0"/>
              <a:t>" </a:t>
            </a:r>
            <a:r>
              <a:rPr lang="ar-DZ" sz="2400" dirty="0"/>
              <a:t> كأول فيلم سعودي روائي طويل (84 د) يعرض بمهرجان برلين السينمائي الدولي، </a:t>
            </a:r>
            <a:r>
              <a:rPr lang="ar-SA" sz="2400" dirty="0"/>
              <a:t>ركزت على كونه تحولًا جديدًا في السينما السعودية، إذ جمع بين الطابع الكوميدي وال</a:t>
            </a:r>
            <a:r>
              <a:rPr lang="ar-DZ" sz="2400" dirty="0"/>
              <a:t>إِ</a:t>
            </a:r>
            <a:r>
              <a:rPr lang="ar-SA" sz="2400" dirty="0" err="1"/>
              <a:t>جتماعي</a:t>
            </a:r>
            <a:r>
              <a:rPr lang="ar-SA" sz="2400" dirty="0"/>
              <a:t> بطريقة جريئة ومعاصرة، و</a:t>
            </a:r>
            <a:r>
              <a:rPr lang="ar-DZ" sz="2400" dirty="0"/>
              <a:t>إِ</a:t>
            </a:r>
            <a:r>
              <a:rPr lang="ar-SA" sz="2400" dirty="0" err="1"/>
              <a:t>عتُبر</a:t>
            </a:r>
            <a:r>
              <a:rPr lang="ar-SA" sz="2400" dirty="0"/>
              <a:t> تطويرًا في أسلوب تناول القضايا الاجتماعية من خلال لغة سينمائية حديثة وأسلوب إخراجي مختلف عن السائد</a:t>
            </a:r>
            <a:r>
              <a:rPr lang="fr-FR" sz="2400" dirty="0"/>
              <a:t>.</a:t>
            </a:r>
          </a:p>
          <a:p>
            <a:pPr algn="r" rtl="1">
              <a:spcBef>
                <a:spcPts val="95"/>
              </a:spcBef>
              <a:buNone/>
            </a:pPr>
            <a:r>
              <a:rPr lang="ar-DZ" sz="2400" b="1" dirty="0">
                <a:effectLst/>
                <a:latin typeface="Tahoma" panose="020B0604030504040204" pitchFamily="34" charset="0"/>
                <a:ea typeface="Tahoma" panose="020B0604030504040204" pitchFamily="34" charset="0"/>
                <a:cs typeface="Arial" panose="020B0604020202020204" pitchFamily="34" charset="0"/>
              </a:rPr>
              <a:t>3-</a:t>
            </a:r>
            <a:r>
              <a:rPr lang="ar-DZ" sz="2400" dirty="0">
                <a:effectLst/>
                <a:latin typeface="Tahoma" panose="020B0604030504040204" pitchFamily="34" charset="0"/>
                <a:ea typeface="Tahoma" panose="020B0604030504040204" pitchFamily="34" charset="0"/>
                <a:cs typeface="Arial" panose="020B0604020202020204" pitchFamily="34" charset="0"/>
              </a:rPr>
              <a:t> </a:t>
            </a:r>
            <a:r>
              <a:rPr lang="ar-SA" sz="2400" b="1" dirty="0">
                <a:effectLst/>
                <a:latin typeface="Tahoma" panose="020B0604030504040204" pitchFamily="34" charset="0"/>
                <a:ea typeface="Tahoma" panose="020B0604030504040204" pitchFamily="34" charset="0"/>
                <a:cs typeface="Arial" panose="020B0604020202020204" pitchFamily="34" charset="0"/>
              </a:rPr>
              <a:t>مدى إقبال الجمهور على العمل</a:t>
            </a:r>
            <a:r>
              <a:rPr lang="ar-SA" sz="2400" dirty="0">
                <a:effectLst/>
                <a:latin typeface="Tahoma" panose="020B0604030504040204" pitchFamily="34" charset="0"/>
                <a:ea typeface="Tahoma" panose="020B0604030504040204" pitchFamily="34" charset="0"/>
                <a:cs typeface="Arial" panose="020B0604020202020204" pitchFamily="34" charset="0"/>
              </a:rPr>
              <a:t> </a:t>
            </a:r>
            <a:r>
              <a:rPr lang="ar-DZ" sz="2400" dirty="0">
                <a:effectLst/>
                <a:latin typeface="Tahoma" panose="020B0604030504040204" pitchFamily="34" charset="0"/>
                <a:ea typeface="Tahoma" panose="020B0604030504040204" pitchFamily="34" charset="0"/>
                <a:cs typeface="Arial" panose="020B060402020202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أو مدى </a:t>
            </a:r>
            <a:r>
              <a:rPr lang="ar-DZ" sz="2400" dirty="0">
                <a:effectLst/>
                <a:latin typeface="Tahoma" panose="020B0604030504040204" pitchFamily="34" charset="0"/>
                <a:ea typeface="Tahoma" panose="020B0604030504040204" pitchFamily="34" charset="0"/>
                <a:cs typeface="Arial" panose="020B0604020202020204" pitchFamily="34" charset="0"/>
              </a:rPr>
              <a:t>نفوره </a:t>
            </a:r>
            <a:r>
              <a:rPr lang="ar-DZ" sz="2400" dirty="0">
                <a:latin typeface="Tahoma" panose="020B0604030504040204" pitchFamily="34" charset="0"/>
                <a:ea typeface="Tahoma" panose="020B0604030504040204" pitchFamily="34" charset="0"/>
                <a:cs typeface="Arial" panose="020B0604020202020204" pitchFamily="34" charset="0"/>
              </a:rPr>
              <a:t>منه</a:t>
            </a:r>
            <a:r>
              <a:rPr lang="ar-DZ" sz="2400" dirty="0">
                <a:latin typeface="Arial" panose="020B0604020202020204" pitchFamily="34" charset="0"/>
                <a:ea typeface="Tahoma" panose="020B0604030504040204" pitchFamily="34" charset="0"/>
                <a:cs typeface="Arial" panose="020B0604020202020204" pitchFamily="34" charset="0"/>
              </a:rPr>
              <a:t>.</a:t>
            </a:r>
          </a:p>
          <a:p>
            <a:pPr algn="r" rtl="1">
              <a:spcBef>
                <a:spcPts val="95"/>
              </a:spcBef>
            </a:pPr>
            <a:r>
              <a:rPr lang="ar-SA" sz="2400" dirty="0"/>
              <a:t>بعض المقالات الن</a:t>
            </a:r>
            <a:r>
              <a:rPr lang="ar-DZ" sz="2400" dirty="0"/>
              <a:t>َّ</a:t>
            </a:r>
            <a:r>
              <a:rPr lang="ar-SA" sz="2400" dirty="0"/>
              <a:t>قدية تضم</a:t>
            </a:r>
            <a:r>
              <a:rPr lang="ar-DZ" sz="2400" dirty="0"/>
              <a:t>َّ</a:t>
            </a:r>
            <a:r>
              <a:rPr lang="ar-SA" sz="2400" dirty="0"/>
              <a:t>نت  الحديث عن المسلسل السعودي </a:t>
            </a:r>
            <a:r>
              <a:rPr lang="fr-FR" sz="2400" dirty="0"/>
              <a:t>"</a:t>
            </a:r>
            <a:r>
              <a:rPr lang="ar-SA" sz="2400" dirty="0" err="1"/>
              <a:t>العاصوف</a:t>
            </a:r>
            <a:r>
              <a:rPr lang="fr-FR" sz="2400" dirty="0"/>
              <a:t>" </a:t>
            </a:r>
            <a:r>
              <a:rPr lang="ar-SA" sz="2400" dirty="0"/>
              <a:t>مثلاً، من خلال الجدل الكبير الذي أثاره العمل بين الجمهور، إذ واجه تفاوتًا في الإقبال؛ فبينما رأى فيه البعض ن</a:t>
            </a:r>
            <a:r>
              <a:rPr lang="ar-DZ" sz="2400" dirty="0"/>
              <a:t>َ</a:t>
            </a:r>
            <a:r>
              <a:rPr lang="ar-SA" sz="2400" dirty="0"/>
              <a:t>قلة نوعية في الدراما السعودية من حيث الجرأة في طرح </a:t>
            </a:r>
            <a:r>
              <a:rPr lang="ar-SA" sz="2400" dirty="0" err="1"/>
              <a:t>التحو</a:t>
            </a:r>
            <a:r>
              <a:rPr lang="ar-DZ" sz="2400" dirty="0"/>
              <a:t>ُّ</a:t>
            </a:r>
            <a:r>
              <a:rPr lang="ar-SA" sz="2400" dirty="0"/>
              <a:t>لات الاجتماعية والتاريخية، و</a:t>
            </a:r>
            <a:r>
              <a:rPr lang="ar-DZ" sz="2400" dirty="0"/>
              <a:t>إِ</a:t>
            </a:r>
            <a:r>
              <a:rPr lang="ar-SA" sz="2400" dirty="0" err="1"/>
              <a:t>عتبره</a:t>
            </a:r>
            <a:r>
              <a:rPr lang="ar-SA" sz="2400" dirty="0"/>
              <a:t> آخرون خروجًا عن المألوف</a:t>
            </a:r>
            <a:r>
              <a:rPr lang="fr-FR" sz="2400" dirty="0"/>
              <a:t>. </a:t>
            </a:r>
            <a:r>
              <a:rPr lang="ar-SA" sz="2400" dirty="0"/>
              <a:t>وقد شك</a:t>
            </a:r>
            <a:r>
              <a:rPr lang="ar-DZ" sz="2400" dirty="0"/>
              <a:t>َّ</a:t>
            </a:r>
            <a:r>
              <a:rPr lang="ar-SA" sz="2400" dirty="0"/>
              <a:t>ل هذا ال</a:t>
            </a:r>
            <a:r>
              <a:rPr lang="ar-DZ" sz="2400" dirty="0"/>
              <a:t>إِ</a:t>
            </a:r>
            <a:r>
              <a:rPr lang="ar-SA" sz="2400" dirty="0" err="1"/>
              <a:t>نقسام</a:t>
            </a:r>
            <a:r>
              <a:rPr lang="ar-SA" sz="2400" dirty="0"/>
              <a:t> الن</a:t>
            </a:r>
            <a:r>
              <a:rPr lang="ar-DZ" sz="2400" dirty="0"/>
              <a:t>َّ</a:t>
            </a:r>
            <a:r>
              <a:rPr lang="ar-SA" sz="2400" dirty="0"/>
              <a:t>قدي والجماهيري دليلاً على قوة تأثير العمل وحيويته</a:t>
            </a:r>
            <a:r>
              <a:rPr lang="ar-DZ" sz="2400" dirty="0"/>
              <a:t> </a:t>
            </a:r>
            <a:r>
              <a:rPr lang="ar-SA" sz="2400" dirty="0"/>
              <a:t>في المشهد الدرامي السعودي</a:t>
            </a:r>
            <a:r>
              <a:rPr lang="fr-FR" sz="2400" dirty="0"/>
              <a:t>.</a:t>
            </a:r>
          </a:p>
          <a:p>
            <a:pPr algn="r" rtl="1">
              <a:spcBef>
                <a:spcPts val="95"/>
              </a:spcBef>
              <a:buNone/>
            </a:pPr>
            <a:endParaRPr lang="fr-FR" sz="2400" dirty="0">
              <a:effectLst/>
              <a:latin typeface="Tahoma" panose="020B0604030504040204" pitchFamily="34" charset="0"/>
              <a:ea typeface="Tahoma" panose="020B0604030504040204" pitchFamily="34" charset="0"/>
            </a:endParaRPr>
          </a:p>
        </p:txBody>
      </p:sp>
      <p:pic>
        <p:nvPicPr>
          <p:cNvPr id="4" name="Image 3">
            <a:extLst>
              <a:ext uri="{FF2B5EF4-FFF2-40B4-BE49-F238E27FC236}">
                <a16:creationId xmlns:a16="http://schemas.microsoft.com/office/drawing/2014/main" id="{1A3FCB14-5746-753A-8F6F-96499B074A4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6480" y="2057954"/>
            <a:ext cx="2731269" cy="3209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12914395"/>
      </p:ext>
    </p:extLst>
  </p:cSld>
  <p:clrMapOvr>
    <a:masterClrMapping/>
  </p:clrMapOvr>
  <p:transition spd="slow" advTm="249728">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38026-44B1-8DF9-4791-917F631A9E7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031C885-51BE-CBE2-CF95-06A1FFD22A0E}"/>
              </a:ext>
            </a:extLst>
          </p:cNvPr>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بناء المقال النقدي</a:t>
            </a:r>
          </a:p>
        </p:txBody>
      </p:sp>
      <p:sp>
        <p:nvSpPr>
          <p:cNvPr id="18" name="Rectangle 17">
            <a:extLst>
              <a:ext uri="{FF2B5EF4-FFF2-40B4-BE49-F238E27FC236}">
                <a16:creationId xmlns:a16="http://schemas.microsoft.com/office/drawing/2014/main" id="{F0A2D8FA-ED4F-3337-F6F0-C58D9746DD5C}"/>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3AF05863-9FCA-DD5E-D029-741CEBB499C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7B8A74-1C11-E81B-E769-E10CF39619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E036F7E-03EB-40B4-A289-95CA108E1CB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40CDC363-D001-D15F-1F09-7257394B4D2B}"/>
              </a:ext>
            </a:extLst>
          </p:cNvPr>
          <p:cNvSpPr txBox="1"/>
          <p:nvPr/>
        </p:nvSpPr>
        <p:spPr>
          <a:xfrm>
            <a:off x="1892808" y="1893072"/>
            <a:ext cx="8715122" cy="3901068"/>
          </a:xfrm>
          <a:prstGeom prst="rect">
            <a:avLst/>
          </a:prstGeom>
          <a:noFill/>
        </p:spPr>
        <p:txBody>
          <a:bodyPr wrap="square">
            <a:spAutoFit/>
          </a:bodyPr>
          <a:lstStyle/>
          <a:p>
            <a:pPr algn="r" rtl="1">
              <a:spcBef>
                <a:spcPts val="95"/>
              </a:spcBef>
              <a:buNone/>
            </a:pPr>
            <a:r>
              <a:rPr lang="ar-DZ" sz="2400" b="1" dirty="0">
                <a:solidFill>
                  <a:srgbClr val="EE0000"/>
                </a:solidFill>
                <a:effectLst/>
                <a:latin typeface="Tahoma" panose="020B0604030504040204" pitchFamily="34" charset="0"/>
                <a:ea typeface="Tahoma" panose="020B0604030504040204" pitchFamily="34" charset="0"/>
                <a:cs typeface="Arial" panose="020B0604020202020204" pitchFamily="34" charset="0"/>
              </a:rPr>
              <a:t>ثانيا: </a:t>
            </a:r>
            <a:r>
              <a:rPr lang="ar-SA" sz="2400" b="1" dirty="0">
                <a:solidFill>
                  <a:srgbClr val="EE0000"/>
                </a:solidFill>
                <a:effectLst/>
                <a:latin typeface="Tahoma" panose="020B0604030504040204" pitchFamily="34" charset="0"/>
                <a:ea typeface="Tahoma" panose="020B0604030504040204" pitchFamily="34" charset="0"/>
                <a:cs typeface="Arial" panose="020B0604020202020204" pitchFamily="34" charset="0"/>
              </a:rPr>
              <a:t>جسم المقال النقدي</a:t>
            </a:r>
            <a:r>
              <a:rPr lang="en-US" sz="2400" b="1" dirty="0">
                <a:solidFill>
                  <a:srgbClr val="EE0000"/>
                </a:solidFill>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r" rtl="1">
              <a:spcBef>
                <a:spcPts val="95"/>
              </a:spcBef>
              <a:buNone/>
            </a:pPr>
            <a:r>
              <a:rPr lang="ar-SA" sz="2400" dirty="0">
                <a:effectLst/>
                <a:latin typeface="Tahoma" panose="020B0604030504040204" pitchFamily="34" charset="0"/>
                <a:ea typeface="Tahoma" panose="020B0604030504040204" pitchFamily="34" charset="0"/>
                <a:cs typeface="Arial" panose="020B0604020202020204" pitchFamily="34" charset="0"/>
              </a:rPr>
              <a:t>وهو يضم النقاط التالية</a:t>
            </a:r>
            <a:r>
              <a:rPr lang="en-US"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r" rtl="1">
              <a:spcBef>
                <a:spcPts val="95"/>
              </a:spcBef>
              <a:buNone/>
            </a:pPr>
            <a:r>
              <a:rPr lang="ar-DZ" sz="2400" dirty="0">
                <a:effectLst/>
                <a:latin typeface="Tahoma" panose="020B0604030504040204" pitchFamily="34" charset="0"/>
                <a:ea typeface="Tahoma" panose="020B0604030504040204" pitchFamily="34" charset="0"/>
                <a:cs typeface="Arial" panose="020B0604020202020204" pitchFamily="34" charset="0"/>
              </a:rPr>
              <a:t>1</a:t>
            </a:r>
            <a:r>
              <a:rPr lang="en-US" sz="2400" dirty="0">
                <a:effectLst/>
                <a:latin typeface="Arial" panose="020B0604020202020204" pitchFamily="34" charset="0"/>
                <a:ea typeface="Tahoma" panose="020B060403050404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عرض موضوع العمل الفني أو الأدبي أو العلمي</a:t>
            </a:r>
            <a:r>
              <a:rPr lang="en-US" sz="2400" dirty="0">
                <a:effectLst/>
                <a:latin typeface="Arial" panose="020B0604020202020204" pitchFamily="34" charset="0"/>
                <a:ea typeface="Tahoma" panose="020B0604030504040204" pitchFamily="34" charset="0"/>
              </a:rPr>
              <a:t>.</a:t>
            </a:r>
            <a:endParaRPr lang="ar-DZ" sz="2400" dirty="0">
              <a:latin typeface="Tahoma" panose="020B0604030504040204" pitchFamily="34" charset="0"/>
              <a:ea typeface="Tahoma" panose="020B0604030504040204" pitchFamily="34" charset="0"/>
            </a:endParaRPr>
          </a:p>
          <a:p>
            <a:pPr algn="r" rtl="1">
              <a:spcBef>
                <a:spcPts val="95"/>
              </a:spcBef>
              <a:buNone/>
            </a:pPr>
            <a:r>
              <a:rPr lang="ar-DZ" sz="2400" dirty="0">
                <a:effectLst/>
                <a:latin typeface="Arial" panose="020B0604020202020204" pitchFamily="34" charset="0"/>
                <a:ea typeface="Tahoma" panose="020B0604030504040204" pitchFamily="34" charset="0"/>
              </a:rPr>
              <a:t>2- </a:t>
            </a:r>
            <a:r>
              <a:rPr lang="ar-SA" sz="2400" dirty="0">
                <a:effectLst/>
                <a:latin typeface="Tahoma" panose="020B0604030504040204" pitchFamily="34" charset="0"/>
                <a:ea typeface="Tahoma" panose="020B0604030504040204" pitchFamily="34" charset="0"/>
                <a:cs typeface="Arial" panose="020B0604020202020204" pitchFamily="34" charset="0"/>
              </a:rPr>
              <a:t>تحليل وتفسير وشرح الأبعاد المختلفة للعمل</a:t>
            </a:r>
            <a:r>
              <a:rPr lang="en-US"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r" rtl="1">
              <a:spcBef>
                <a:spcPts val="95"/>
              </a:spcBef>
              <a:buNone/>
            </a:pPr>
            <a:r>
              <a:rPr lang="ar-DZ" sz="2400" dirty="0">
                <a:effectLst/>
                <a:latin typeface="Tahoma" panose="020B0604030504040204" pitchFamily="34" charset="0"/>
                <a:ea typeface="Tahoma" panose="020B0604030504040204" pitchFamily="34" charset="0"/>
                <a:cs typeface="Arial" panose="020B0604020202020204" pitchFamily="34" charset="0"/>
              </a:rPr>
              <a:t>3</a:t>
            </a:r>
            <a:r>
              <a:rPr lang="en-US" sz="2400" dirty="0">
                <a:effectLst/>
                <a:latin typeface="Arial" panose="020B0604020202020204" pitchFamily="34" charset="0"/>
                <a:ea typeface="Tahoma" panose="020B060403050404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تقديم المعلومات الخلفية أو التاريخية للعمل ن</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فسه أو الأشخاص المشتركين فيه</a:t>
            </a:r>
            <a:r>
              <a:rPr lang="en-US"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r" rtl="1">
              <a:spcBef>
                <a:spcPts val="95"/>
              </a:spcBef>
              <a:buNone/>
            </a:pPr>
            <a:r>
              <a:rPr lang="ar-DZ" sz="2400" dirty="0">
                <a:effectLst/>
                <a:latin typeface="Tahoma" panose="020B0604030504040204" pitchFamily="34" charset="0"/>
                <a:ea typeface="Tahoma" panose="020B0604030504040204" pitchFamily="34" charset="0"/>
                <a:cs typeface="Arial" panose="020B0604020202020204" pitchFamily="34" charset="0"/>
              </a:rPr>
              <a:t>4</a:t>
            </a:r>
            <a:r>
              <a:rPr lang="en-US" sz="2400" dirty="0">
                <a:effectLst/>
                <a:latin typeface="Arial" panose="020B0604020202020204" pitchFamily="34" charset="0"/>
                <a:ea typeface="Tahoma" panose="020B060403050404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الم</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قارنة بين هذا العمل وغيره من الأعمال المشابهة</a:t>
            </a:r>
            <a:r>
              <a:rPr lang="en-US"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r" rtl="1">
              <a:spcBef>
                <a:spcPts val="95"/>
              </a:spcBef>
              <a:buNone/>
            </a:pPr>
            <a:r>
              <a:rPr lang="ar-DZ" sz="2400" b="1" dirty="0">
                <a:solidFill>
                  <a:srgbClr val="EE0000"/>
                </a:solidFill>
                <a:effectLst/>
                <a:latin typeface="Tahoma" panose="020B0604030504040204" pitchFamily="34" charset="0"/>
                <a:ea typeface="Tahoma" panose="020B0604030504040204" pitchFamily="34" charset="0"/>
                <a:cs typeface="Arial" panose="020B0604020202020204" pitchFamily="34" charset="0"/>
              </a:rPr>
              <a:t>ثالثا : </a:t>
            </a:r>
            <a:r>
              <a:rPr lang="ar-SA" sz="2400" b="1" dirty="0">
                <a:solidFill>
                  <a:srgbClr val="EE0000"/>
                </a:solidFill>
                <a:effectLst/>
                <a:latin typeface="Tahoma" panose="020B0604030504040204" pitchFamily="34" charset="0"/>
                <a:ea typeface="Tahoma" panose="020B0604030504040204" pitchFamily="34" charset="0"/>
                <a:cs typeface="Arial" panose="020B0604020202020204" pitchFamily="34" charset="0"/>
              </a:rPr>
              <a:t>خاتمة المقال النقدي</a:t>
            </a:r>
            <a:r>
              <a:rPr lang="fr-FR" sz="2400" dirty="0">
                <a:solidFill>
                  <a:srgbClr val="EE0000"/>
                </a:solidFill>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r" rtl="1">
              <a:spcBef>
                <a:spcPts val="95"/>
              </a:spcBef>
              <a:buNone/>
            </a:pPr>
            <a:r>
              <a:rPr lang="ar-SA" sz="2400" dirty="0">
                <a:effectLst/>
                <a:latin typeface="Tahoma" panose="020B0604030504040204" pitchFamily="34" charset="0"/>
                <a:ea typeface="Tahoma" panose="020B0604030504040204" pitchFamily="34" charset="0"/>
                <a:cs typeface="Arial" panose="020B0604020202020204" pitchFamily="34" charset="0"/>
              </a:rPr>
              <a:t>وهي تشمل النقاط التالية</a:t>
            </a:r>
            <a:r>
              <a:rPr lang="fr-FR"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r" rtl="1">
              <a:spcBef>
                <a:spcPts val="95"/>
              </a:spcBef>
              <a:buNone/>
            </a:pPr>
            <a:r>
              <a:rPr lang="ar-DZ" sz="2400" dirty="0">
                <a:effectLst/>
                <a:latin typeface="Tahoma" panose="020B0604030504040204" pitchFamily="34" charset="0"/>
                <a:ea typeface="Tahoma" panose="020B0604030504040204" pitchFamily="34" charset="0"/>
                <a:cs typeface="Arial" panose="020B0604020202020204" pitchFamily="34" charset="0"/>
              </a:rPr>
              <a:t>1</a:t>
            </a:r>
            <a:r>
              <a:rPr lang="fr-FR" sz="2400" dirty="0">
                <a:effectLst/>
                <a:latin typeface="Arial" panose="020B0604020202020204" pitchFamily="34" charset="0"/>
                <a:ea typeface="Tahoma" panose="020B060403050404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التقييم النهائي للعمل</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 وتحديد مستواه بالنسبة لغيره من الأعمال المشابهة</a:t>
            </a:r>
            <a:r>
              <a:rPr lang="fr-FR"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a:p>
            <a:pPr algn="r" rtl="1">
              <a:spcBef>
                <a:spcPts val="95"/>
              </a:spcBef>
              <a:buNone/>
            </a:pPr>
            <a:r>
              <a:rPr lang="ar-DZ" sz="2400" dirty="0">
                <a:effectLst/>
                <a:latin typeface="Tahoma" panose="020B0604030504040204" pitchFamily="34" charset="0"/>
                <a:ea typeface="Tahoma" panose="020B0604030504040204" pitchFamily="34" charset="0"/>
                <a:cs typeface="Arial" panose="020B0604020202020204" pitchFamily="34" charset="0"/>
              </a:rPr>
              <a:t>2</a:t>
            </a:r>
            <a:r>
              <a:rPr lang="fr-FR" sz="2400" dirty="0">
                <a:effectLst/>
                <a:latin typeface="Arial" panose="020B0604020202020204" pitchFamily="34" charset="0"/>
                <a:ea typeface="Tahoma" panose="020B0604030504040204" pitchFamily="34" charset="0"/>
              </a:rPr>
              <a:t>- </a:t>
            </a:r>
            <a:r>
              <a:rPr lang="ar-SA" sz="2400" dirty="0">
                <a:effectLst/>
                <a:latin typeface="Tahoma" panose="020B0604030504040204" pitchFamily="34" charset="0"/>
                <a:ea typeface="Tahoma" panose="020B0604030504040204" pitchFamily="34" charset="0"/>
                <a:cs typeface="Arial" panose="020B0604020202020204" pitchFamily="34" charset="0"/>
              </a:rPr>
              <a:t>دعوة القارئ إلى س</a:t>
            </a:r>
            <a:r>
              <a:rPr lang="ar-DZ" sz="2400" dirty="0">
                <a:effectLst/>
                <a:latin typeface="Tahoma" panose="020B0604030504040204" pitchFamily="34" charset="0"/>
                <a:ea typeface="Tahoma" panose="020B0604030504040204" pitchFamily="34" charset="0"/>
                <a:cs typeface="Arial" panose="020B0604020202020204" pitchFamily="34" charset="0"/>
              </a:rPr>
              <a:t>َ</a:t>
            </a:r>
            <a:r>
              <a:rPr lang="ar-SA" sz="2400" dirty="0">
                <a:effectLst/>
                <a:latin typeface="Tahoma" panose="020B0604030504040204" pitchFamily="34" charset="0"/>
                <a:ea typeface="Tahoma" panose="020B0604030504040204" pitchFamily="34" charset="0"/>
                <a:cs typeface="Arial" panose="020B0604020202020204" pitchFamily="34" charset="0"/>
              </a:rPr>
              <a:t>ماع أو مشاهدة أو قراءة هذا العمل، أو دعوته إلى عدم ال</a:t>
            </a:r>
            <a:r>
              <a:rPr lang="ar-DZ" sz="2400" dirty="0">
                <a:effectLst/>
                <a:latin typeface="Tahoma" panose="020B0604030504040204" pitchFamily="34" charset="0"/>
                <a:ea typeface="Tahoma" panose="020B0604030504040204" pitchFamily="34" charset="0"/>
                <a:cs typeface="Arial" panose="020B0604020202020204" pitchFamily="34" charset="0"/>
              </a:rPr>
              <a:t>إِ</a:t>
            </a:r>
            <a:r>
              <a:rPr lang="ar-SA" sz="2400" dirty="0" err="1">
                <a:effectLst/>
                <a:latin typeface="Tahoma" panose="020B0604030504040204" pitchFamily="34" charset="0"/>
                <a:ea typeface="Tahoma" panose="020B0604030504040204" pitchFamily="34" charset="0"/>
                <a:cs typeface="Arial" panose="020B0604020202020204" pitchFamily="34" charset="0"/>
              </a:rPr>
              <a:t>هتمام</a:t>
            </a:r>
            <a:r>
              <a:rPr lang="ar-SA" sz="2400" dirty="0">
                <a:effectLst/>
                <a:latin typeface="Tahoma" panose="020B0604030504040204" pitchFamily="34" charset="0"/>
                <a:ea typeface="Tahoma" panose="020B0604030504040204" pitchFamily="34" charset="0"/>
                <a:cs typeface="Arial" panose="020B0604020202020204" pitchFamily="34" charset="0"/>
              </a:rPr>
              <a:t> به</a:t>
            </a:r>
            <a:r>
              <a:rPr lang="fr-FR" sz="2400" dirty="0">
                <a:effectLst/>
                <a:latin typeface="Arial" panose="020B0604020202020204" pitchFamily="34" charset="0"/>
                <a:ea typeface="Tahoma" panose="020B0604030504040204" pitchFamily="34" charset="0"/>
              </a:rPr>
              <a:t>.</a:t>
            </a:r>
            <a:endParaRPr lang="fr-FR" sz="24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526585009"/>
      </p:ext>
    </p:extLst>
  </p:cSld>
  <p:clrMapOvr>
    <a:masterClrMapping/>
  </p:clrMapOvr>
  <p:transition spd="slow" advTm="249728">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E2250-3EC9-6643-CB49-2BE8DC390A5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E4B2233-6327-33EE-3DB7-2EF95F82F973}"/>
              </a:ext>
            </a:extLst>
          </p:cNvPr>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بناء المقال النقدي</a:t>
            </a:r>
          </a:p>
        </p:txBody>
      </p:sp>
      <p:sp>
        <p:nvSpPr>
          <p:cNvPr id="18" name="Rectangle 17">
            <a:extLst>
              <a:ext uri="{FF2B5EF4-FFF2-40B4-BE49-F238E27FC236}">
                <a16:creationId xmlns:a16="http://schemas.microsoft.com/office/drawing/2014/main" id="{AC4D53B9-A78F-8826-8904-E19589E51646}"/>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70129A62-82DE-B1F6-F298-610F4DC3079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A358884-87F6-C09D-99E9-95EDDBD8A8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F72A2E6-E1EF-99EE-29AB-0AC40E3BA8F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5CDCA396-BA80-9292-35BE-1BE19362A476}"/>
              </a:ext>
            </a:extLst>
          </p:cNvPr>
          <p:cNvSpPr txBox="1"/>
          <p:nvPr/>
        </p:nvSpPr>
        <p:spPr>
          <a:xfrm>
            <a:off x="3945638" y="1496707"/>
            <a:ext cx="7207440" cy="3918445"/>
          </a:xfrm>
          <a:prstGeom prst="rect">
            <a:avLst/>
          </a:prstGeom>
          <a:noFill/>
        </p:spPr>
        <p:txBody>
          <a:bodyPr wrap="square">
            <a:spAutoFit/>
          </a:bodyPr>
          <a:lstStyle/>
          <a:p>
            <a:pPr marL="457200" indent="-457200" algn="r" rtl="1">
              <a:buFont typeface="Wingdings" panose="05000000000000000000" pitchFamily="2" charset="2"/>
              <a:buChar char="q"/>
            </a:pPr>
            <a:r>
              <a:rPr lang="ar-DZ" sz="2800" b="1" dirty="0">
                <a:solidFill>
                  <a:schemeClr val="accent2"/>
                </a:solidFill>
              </a:rPr>
              <a:t>نموذج </a:t>
            </a:r>
            <a:r>
              <a:rPr lang="ar-SA" sz="2800" b="1" dirty="0">
                <a:solidFill>
                  <a:schemeClr val="accent2"/>
                </a:solidFill>
              </a:rPr>
              <a:t>مقال</a:t>
            </a:r>
            <a:r>
              <a:rPr lang="ar-DZ" sz="2800" b="1" dirty="0">
                <a:solidFill>
                  <a:schemeClr val="accent2"/>
                </a:solidFill>
              </a:rPr>
              <a:t> نقدي :</a:t>
            </a:r>
          </a:p>
          <a:p>
            <a:pPr algn="just" rtl="1"/>
            <a:r>
              <a:rPr lang="ar-SA" sz="2400" dirty="0"/>
              <a:t> </a:t>
            </a:r>
            <a:r>
              <a:rPr lang="ar-DZ" sz="2400" dirty="0"/>
              <a:t>المقال نُشِر </a:t>
            </a:r>
            <a:r>
              <a:rPr lang="ar-SA" sz="2400" dirty="0"/>
              <a:t>عبر جريدة الرياض </a:t>
            </a:r>
            <a:r>
              <a:rPr lang="ar-DZ" sz="2400" dirty="0"/>
              <a:t>السعودية بعنوان </a:t>
            </a:r>
            <a:r>
              <a:rPr lang="ar-SA" sz="2400" dirty="0"/>
              <a:t>" مستقبل الخطاب النقدي السعودي " بقلم جلال الطالب</a:t>
            </a:r>
            <a:r>
              <a:rPr lang="ar-DZ" sz="2400" dirty="0"/>
              <a:t>،</a:t>
            </a:r>
            <a:r>
              <a:rPr lang="ar-EG" sz="2400" dirty="0"/>
              <a:t> </a:t>
            </a:r>
            <a:r>
              <a:rPr lang="ar-DZ" sz="2400" dirty="0"/>
              <a:t>الذي كشف أنَّه : </a:t>
            </a:r>
            <a:r>
              <a:rPr lang="ar-EG" sz="2400" dirty="0"/>
              <a:t>لا ي</a:t>
            </a:r>
            <a:r>
              <a:rPr lang="ar-DZ" sz="2400" dirty="0"/>
              <a:t>ُ</a:t>
            </a:r>
            <a:r>
              <a:rPr lang="ar-EG" sz="2400" dirty="0"/>
              <a:t>مكن الحديث عن مستقبل الخطاب النقدي التشكيلي إلا</a:t>
            </a:r>
            <a:r>
              <a:rPr lang="ar-DZ" sz="2400" dirty="0"/>
              <a:t>َّ</a:t>
            </a:r>
            <a:r>
              <a:rPr lang="ar-EG" sz="2400" dirty="0"/>
              <a:t> من خلال إ</a:t>
            </a:r>
            <a:r>
              <a:rPr lang="ar-DZ" sz="2400" dirty="0"/>
              <a:t>ِ</a:t>
            </a:r>
            <a:r>
              <a:rPr lang="ar-EG" sz="2400" dirty="0" err="1"/>
              <a:t>زاحة</a:t>
            </a:r>
            <a:r>
              <a:rPr lang="ar-EG" sz="2400" dirty="0"/>
              <a:t> المشهد الت</a:t>
            </a:r>
            <a:r>
              <a:rPr lang="ar-DZ" sz="2400" dirty="0"/>
              <a:t>َّ</a:t>
            </a:r>
            <a:r>
              <a:rPr lang="ar-EG" sz="2400" dirty="0"/>
              <a:t>شكيلي السعودي وف</a:t>
            </a:r>
            <a:r>
              <a:rPr lang="ar-DZ" sz="2400" dirty="0"/>
              <a:t>َ</a:t>
            </a:r>
            <a:r>
              <a:rPr lang="ar-EG" sz="2400" dirty="0"/>
              <a:t>حص معالم الخطاب الن</a:t>
            </a:r>
            <a:r>
              <a:rPr lang="ar-DZ" sz="2400" dirty="0"/>
              <a:t>َّ</a:t>
            </a:r>
            <a:r>
              <a:rPr lang="ar-EG" sz="2400" dirty="0"/>
              <a:t>قدي العام بخصوص</a:t>
            </a:r>
            <a:r>
              <a:rPr lang="ar-DZ" sz="2400" dirty="0"/>
              <a:t>ي</a:t>
            </a:r>
            <a:r>
              <a:rPr lang="ar-EG" sz="2400" dirty="0"/>
              <a:t>اته </a:t>
            </a:r>
            <a:r>
              <a:rPr lang="ar-EG" sz="2400" dirty="0" err="1"/>
              <a:t>وإ</a:t>
            </a:r>
            <a:r>
              <a:rPr lang="ar-DZ" sz="2400" dirty="0"/>
              <a:t>ِ</a:t>
            </a:r>
            <a:r>
              <a:rPr lang="ar-EG" sz="2400" dirty="0" err="1"/>
              <a:t>سهاماته</a:t>
            </a:r>
            <a:r>
              <a:rPr lang="ar-EG" sz="2400" dirty="0"/>
              <a:t> الأخرى، فهذه هي م</a:t>
            </a:r>
            <a:r>
              <a:rPr lang="ar-DZ" sz="2400" dirty="0"/>
              <a:t>َ</a:t>
            </a:r>
            <a:r>
              <a:rPr lang="ar-EG" sz="2400" dirty="0"/>
              <a:t>ن</a:t>
            </a:r>
            <a:r>
              <a:rPr lang="ar-DZ" sz="2400" dirty="0"/>
              <a:t>َ</a:t>
            </a:r>
            <a:r>
              <a:rPr lang="ar-EG" sz="2400" dirty="0"/>
              <a:t>اف</a:t>
            </a:r>
            <a:r>
              <a:rPr lang="ar-DZ" sz="2400" dirty="0"/>
              <a:t>ِ</a:t>
            </a:r>
            <a:r>
              <a:rPr lang="ar-EG" sz="2400" dirty="0"/>
              <a:t>ذ الت</a:t>
            </a:r>
            <a:r>
              <a:rPr lang="ar-DZ" sz="2400" dirty="0"/>
              <a:t>َّ</a:t>
            </a:r>
            <a:r>
              <a:rPr lang="ar-EG" sz="2400" dirty="0" err="1"/>
              <a:t>غيير</a:t>
            </a:r>
            <a:r>
              <a:rPr lang="ar-DZ" sz="2400" dirty="0"/>
              <a:t>،</a:t>
            </a:r>
            <a:r>
              <a:rPr lang="ar-EG" sz="2400" dirty="0"/>
              <a:t> التي بحاجتها الخطابات الثقافية والفنية لتستعيد الشعور الذاتي بشكل م</a:t>
            </a:r>
            <a:r>
              <a:rPr lang="ar-DZ" sz="2400" dirty="0"/>
              <a:t>ُ</a:t>
            </a:r>
            <a:r>
              <a:rPr lang="ar-EG" sz="2400" dirty="0"/>
              <a:t>مي</a:t>
            </a:r>
            <a:r>
              <a:rPr lang="ar-DZ" sz="2400" dirty="0"/>
              <a:t>َّ</a:t>
            </a:r>
            <a:r>
              <a:rPr lang="ar-EG" sz="2400" dirty="0"/>
              <a:t>ز على الخطاب النقدي التشكيلي.</a:t>
            </a:r>
            <a:endParaRPr lang="ar-DZ" sz="2400" dirty="0"/>
          </a:p>
          <a:p>
            <a:pPr algn="just" rtl="1"/>
            <a:r>
              <a:rPr lang="ar-DZ" sz="2400" dirty="0"/>
              <a:t>وأَكَّد الناقد </a:t>
            </a:r>
            <a:r>
              <a:rPr lang="ar-EG" sz="2400" dirty="0"/>
              <a:t>بأن الخطاب النقدي في الوقت الراهن</a:t>
            </a:r>
            <a:r>
              <a:rPr lang="ar-DZ" sz="2400" dirty="0"/>
              <a:t>،</a:t>
            </a:r>
            <a:r>
              <a:rPr lang="ar-EG" sz="2400" dirty="0"/>
              <a:t> إن لم يكن ممارسة فن</a:t>
            </a:r>
            <a:r>
              <a:rPr lang="ar-DZ" sz="2400" dirty="0"/>
              <a:t>ِّ</a:t>
            </a:r>
            <a:r>
              <a:rPr lang="ar-EG" sz="2400" dirty="0" err="1"/>
              <a:t>ية</a:t>
            </a:r>
            <a:r>
              <a:rPr lang="ar-EG" sz="2400" dirty="0"/>
              <a:t> ليعكس إيجاباً على الخطاب النقدي ومستقبله.</a:t>
            </a:r>
            <a:endParaRPr lang="fr-FR" sz="2800" b="1" kern="100" dirty="0">
              <a:solidFill>
                <a:srgbClr val="ED7D31"/>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ZoneTexte 5">
            <a:extLst>
              <a:ext uri="{FF2B5EF4-FFF2-40B4-BE49-F238E27FC236}">
                <a16:creationId xmlns:a16="http://schemas.microsoft.com/office/drawing/2014/main" id="{C830AB36-E5F7-3923-A32B-8A5299C3EC34}"/>
              </a:ext>
            </a:extLst>
          </p:cNvPr>
          <p:cNvSpPr txBox="1"/>
          <p:nvPr/>
        </p:nvSpPr>
        <p:spPr>
          <a:xfrm>
            <a:off x="8341610" y="5276136"/>
            <a:ext cx="6953746" cy="707886"/>
          </a:xfrm>
          <a:prstGeom prst="rect">
            <a:avLst/>
          </a:prstGeom>
          <a:noFill/>
        </p:spPr>
        <p:txBody>
          <a:bodyPr wrap="square">
            <a:spAutoFit/>
          </a:bodyPr>
          <a:lstStyle/>
          <a:p>
            <a:r>
              <a:rPr lang="ar-DZ" sz="2000" b="1" dirty="0"/>
              <a:t>رابط المقال :                     </a:t>
            </a:r>
          </a:p>
          <a:p>
            <a:r>
              <a:rPr lang="fr-FR" sz="2000" b="1" dirty="0"/>
              <a:t>https://h1.nu/1iSsO</a:t>
            </a:r>
          </a:p>
        </p:txBody>
      </p:sp>
      <p:pic>
        <p:nvPicPr>
          <p:cNvPr id="4" name="Image 3">
            <a:extLst>
              <a:ext uri="{FF2B5EF4-FFF2-40B4-BE49-F238E27FC236}">
                <a16:creationId xmlns:a16="http://schemas.microsoft.com/office/drawing/2014/main" id="{756A63B5-F0DC-1157-8179-1B9A12E097A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5953" y="1281780"/>
            <a:ext cx="3359685" cy="4752043"/>
          </a:xfrm>
          <a:prstGeom prst="rect">
            <a:avLst/>
          </a:prstGeom>
        </p:spPr>
      </p:pic>
    </p:spTree>
    <p:extLst>
      <p:ext uri="{BB962C8B-B14F-4D97-AF65-F5344CB8AC3E}">
        <p14:creationId xmlns:p14="http://schemas.microsoft.com/office/powerpoint/2010/main" val="57254654"/>
      </p:ext>
    </p:extLst>
  </p:cSld>
  <p:clrMapOvr>
    <a:masterClrMapping/>
  </p:clrMapOvr>
  <p:transition spd="slow" advTm="249728">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39468-A851-5823-F370-B27B25204DF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E768A98-E2AF-0425-785E-347928BE99F4}"/>
              </a:ext>
            </a:extLst>
          </p:cNvPr>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بناء المقال النقدي</a:t>
            </a:r>
          </a:p>
        </p:txBody>
      </p:sp>
      <p:sp>
        <p:nvSpPr>
          <p:cNvPr id="18" name="Rectangle 17">
            <a:extLst>
              <a:ext uri="{FF2B5EF4-FFF2-40B4-BE49-F238E27FC236}">
                <a16:creationId xmlns:a16="http://schemas.microsoft.com/office/drawing/2014/main" id="{04644216-214E-88EC-2F57-DA249523E2E8}"/>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D78ACE65-B696-1864-0D70-7F844E07C03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D24083B-9600-D7DA-6C3C-1D296AB1DC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2FA877E-D3D7-7FF9-FAF4-662AA1F423A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79D7D3B7-837E-D93B-9009-4F3829F9C944}"/>
              </a:ext>
            </a:extLst>
          </p:cNvPr>
          <p:cNvSpPr txBox="1"/>
          <p:nvPr/>
        </p:nvSpPr>
        <p:spPr>
          <a:xfrm>
            <a:off x="6414136" y="1584608"/>
            <a:ext cx="5104702" cy="6925678"/>
          </a:xfrm>
          <a:prstGeom prst="rect">
            <a:avLst/>
          </a:prstGeom>
          <a:noFill/>
        </p:spPr>
        <p:txBody>
          <a:bodyPr wrap="square">
            <a:spAutoFit/>
          </a:bodyPr>
          <a:lstStyle/>
          <a:p>
            <a:pPr marL="457200" indent="-457200" algn="r" rtl="1">
              <a:buFont typeface="Wingdings" panose="05000000000000000000" pitchFamily="2" charset="2"/>
              <a:buChar char="q"/>
            </a:pPr>
            <a:r>
              <a:rPr lang="ar-DZ" sz="2800" b="1" dirty="0">
                <a:solidFill>
                  <a:schemeClr val="accent2"/>
                </a:solidFill>
              </a:rPr>
              <a:t>نموذج </a:t>
            </a:r>
            <a:r>
              <a:rPr lang="ar-SA" sz="2800" b="1" dirty="0">
                <a:solidFill>
                  <a:schemeClr val="accent2"/>
                </a:solidFill>
              </a:rPr>
              <a:t>مقال</a:t>
            </a:r>
            <a:r>
              <a:rPr lang="ar-DZ" sz="2800" b="1" dirty="0">
                <a:solidFill>
                  <a:schemeClr val="accent2"/>
                </a:solidFill>
              </a:rPr>
              <a:t> نقدي أدبي:</a:t>
            </a:r>
          </a:p>
          <a:p>
            <a:pPr algn="r" rtl="1">
              <a:lnSpc>
                <a:spcPct val="107000"/>
              </a:lnSpc>
              <a:spcAft>
                <a:spcPts val="800"/>
              </a:spcAft>
            </a:pPr>
            <a:r>
              <a:rPr lang="ar-DZ" sz="2000" dirty="0"/>
              <a:t>نشرت جريدة الرياض مقال نقدي أدبي بعنوان :</a:t>
            </a:r>
          </a:p>
          <a:p>
            <a:pPr algn="r" rtl="1">
              <a:lnSpc>
                <a:spcPct val="107000"/>
              </a:lnSpc>
              <a:spcAft>
                <a:spcPts val="800"/>
              </a:spcAft>
            </a:pPr>
            <a:r>
              <a:rPr lang="ar-DZ" sz="2000" dirty="0"/>
              <a:t>"</a:t>
            </a:r>
            <a:r>
              <a:rPr lang="ar-EG" sz="2000" dirty="0"/>
              <a:t>الثقافة الشعبية والوسائط والأساليب التعبيرية</a:t>
            </a:r>
            <a:r>
              <a:rPr lang="ar-DZ" sz="2000" dirty="0"/>
              <a:t>" في فبراير 2022.</a:t>
            </a:r>
          </a:p>
          <a:p>
            <a:pPr algn="r" rtl="1">
              <a:lnSpc>
                <a:spcPct val="107000"/>
              </a:lnSpc>
              <a:spcAft>
                <a:spcPts val="800"/>
              </a:spcAft>
            </a:pPr>
            <a:r>
              <a:rPr lang="ar-DZ" sz="2000" dirty="0"/>
              <a:t>أراد النَّاقد عبد الله </a:t>
            </a:r>
            <a:r>
              <a:rPr lang="ar-DZ" sz="2000" dirty="0" err="1"/>
              <a:t>الزازان</a:t>
            </a:r>
            <a:r>
              <a:rPr lang="ar-DZ" sz="2000" dirty="0"/>
              <a:t> أن يناقش : </a:t>
            </a:r>
          </a:p>
          <a:p>
            <a:pPr algn="r" rtl="1">
              <a:lnSpc>
                <a:spcPct val="107000"/>
              </a:lnSpc>
              <a:spcAft>
                <a:spcPts val="800"/>
              </a:spcAft>
            </a:pPr>
            <a:r>
              <a:rPr lang="ar-DZ" sz="2000" dirty="0"/>
              <a:t>مسألة هل القصة أو الرواية الشعبية ظاهرة مُستَحدثة في الآداب وخاصة الآداب الهِندية، سؤال </a:t>
            </a:r>
            <a:r>
              <a:rPr lang="ar-DZ" sz="2000" dirty="0" err="1"/>
              <a:t>إِعترضه</a:t>
            </a:r>
            <a:r>
              <a:rPr lang="ar-DZ" sz="2000" dirty="0"/>
              <a:t> وهو يقرأ في القصة الشعبية في الأدب الهندي ، ولذا كان الأَدب الهندي تقريبا أدباً منظوما بالوزن أو بالقافية أو بكليهما معا.</a:t>
            </a:r>
          </a:p>
          <a:p>
            <a:pPr algn="r" rtl="1">
              <a:lnSpc>
                <a:spcPct val="107000"/>
              </a:lnSpc>
              <a:spcAft>
                <a:spcPts val="800"/>
              </a:spcAft>
            </a:pPr>
            <a:r>
              <a:rPr lang="ar-DZ" sz="2000" dirty="0"/>
              <a:t>ويضيف قائلا : الأدب الهندي مشبَّع بالقصص والروايات الشعبية، والتي هي متاع للخيال وفي نفس الوقت أداة للتعبير الأدبي .</a:t>
            </a:r>
          </a:p>
          <a:p>
            <a:pPr algn="r" rtl="1">
              <a:lnSpc>
                <a:spcPct val="107000"/>
              </a:lnSpc>
              <a:spcAft>
                <a:spcPts val="800"/>
              </a:spcAft>
            </a:pPr>
            <a:endParaRPr lang="ar-DZ" sz="2400" dirty="0"/>
          </a:p>
          <a:p>
            <a:pPr algn="r" rtl="1">
              <a:lnSpc>
                <a:spcPct val="107000"/>
              </a:lnSpc>
              <a:spcAft>
                <a:spcPts val="800"/>
              </a:spcAft>
            </a:pPr>
            <a:endParaRPr lang="ar-DZ" sz="2400" dirty="0"/>
          </a:p>
          <a:p>
            <a:pPr algn="r" rtl="1">
              <a:lnSpc>
                <a:spcPct val="107000"/>
              </a:lnSpc>
              <a:spcAft>
                <a:spcPts val="800"/>
              </a:spcAft>
            </a:pPr>
            <a:endParaRPr lang="ar-DZ" sz="2000" dirty="0"/>
          </a:p>
          <a:p>
            <a:pPr algn="r" rtl="1">
              <a:lnSpc>
                <a:spcPct val="107000"/>
              </a:lnSpc>
              <a:spcAft>
                <a:spcPts val="800"/>
              </a:spcAft>
            </a:pPr>
            <a:endParaRPr lang="ar-DZ" dirty="0"/>
          </a:p>
          <a:p>
            <a:pPr algn="r" rtl="1">
              <a:lnSpc>
                <a:spcPct val="107000"/>
              </a:lnSpc>
              <a:spcAft>
                <a:spcPts val="800"/>
              </a:spcAft>
            </a:pP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ZoneTexte 5">
            <a:extLst>
              <a:ext uri="{FF2B5EF4-FFF2-40B4-BE49-F238E27FC236}">
                <a16:creationId xmlns:a16="http://schemas.microsoft.com/office/drawing/2014/main" id="{6FEF4DD6-A972-CC3B-50B9-9CDD50947F03}"/>
              </a:ext>
            </a:extLst>
          </p:cNvPr>
          <p:cNvSpPr txBox="1"/>
          <p:nvPr/>
        </p:nvSpPr>
        <p:spPr>
          <a:xfrm>
            <a:off x="2130606" y="5786041"/>
            <a:ext cx="2714898" cy="1323439"/>
          </a:xfrm>
          <a:prstGeom prst="rect">
            <a:avLst/>
          </a:prstGeom>
          <a:noFill/>
        </p:spPr>
        <p:txBody>
          <a:bodyPr wrap="square">
            <a:spAutoFit/>
          </a:bodyPr>
          <a:lstStyle/>
          <a:p>
            <a:r>
              <a:rPr lang="ar-DZ" sz="2000" b="1" dirty="0"/>
              <a:t>رابط المقال :</a:t>
            </a:r>
          </a:p>
          <a:p>
            <a:r>
              <a:rPr lang="fr-FR" sz="2000" b="1" dirty="0"/>
              <a:t>https://h1.nu/1iSw8</a:t>
            </a:r>
            <a:r>
              <a:rPr lang="ar-DZ" sz="2000" b="1" dirty="0"/>
              <a:t>                     </a:t>
            </a:r>
          </a:p>
          <a:p>
            <a:endParaRPr lang="ar-DZ" sz="2000" b="1" dirty="0"/>
          </a:p>
        </p:txBody>
      </p:sp>
      <p:pic>
        <p:nvPicPr>
          <p:cNvPr id="5" name="Image 4">
            <a:extLst>
              <a:ext uri="{FF2B5EF4-FFF2-40B4-BE49-F238E27FC236}">
                <a16:creationId xmlns:a16="http://schemas.microsoft.com/office/drawing/2014/main" id="{A41DC855-4844-D52D-720C-4F09FC1F919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1975" y="1281781"/>
            <a:ext cx="5852160" cy="4430818"/>
          </a:xfrm>
          <a:prstGeom prst="rect">
            <a:avLst/>
          </a:prstGeom>
        </p:spPr>
      </p:pic>
    </p:spTree>
    <p:extLst>
      <p:ext uri="{BB962C8B-B14F-4D97-AF65-F5344CB8AC3E}">
        <p14:creationId xmlns:p14="http://schemas.microsoft.com/office/powerpoint/2010/main" val="3569509354"/>
      </p:ext>
    </p:extLst>
  </p:cSld>
  <p:clrMapOvr>
    <a:masterClrMapping/>
  </p:clrMapOvr>
  <p:transition spd="slow" advTm="249728">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C7270B-E798-62C6-EF20-A7E2D02F9AD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9292312-F5C8-7456-1D2E-8D45A5B36466}"/>
              </a:ext>
            </a:extLst>
          </p:cNvPr>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بناء المقال النقدي</a:t>
            </a:r>
          </a:p>
        </p:txBody>
      </p:sp>
      <p:sp>
        <p:nvSpPr>
          <p:cNvPr id="18" name="Rectangle 17">
            <a:extLst>
              <a:ext uri="{FF2B5EF4-FFF2-40B4-BE49-F238E27FC236}">
                <a16:creationId xmlns:a16="http://schemas.microsoft.com/office/drawing/2014/main" id="{02050D92-A205-6BC1-44EE-1127B67A8860}"/>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0C33EAB9-D996-2877-BC7A-33F81BBAB3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DDE49F-1021-56C7-DE60-92E68A0B48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679208F-714D-9529-3C18-9CAA2297051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D3F07D02-AE29-92F5-F526-5BCF7268D910}"/>
              </a:ext>
            </a:extLst>
          </p:cNvPr>
          <p:cNvSpPr txBox="1"/>
          <p:nvPr/>
        </p:nvSpPr>
        <p:spPr>
          <a:xfrm>
            <a:off x="3647975" y="1584608"/>
            <a:ext cx="7870863" cy="6483506"/>
          </a:xfrm>
          <a:prstGeom prst="rect">
            <a:avLst/>
          </a:prstGeom>
          <a:noFill/>
        </p:spPr>
        <p:txBody>
          <a:bodyPr wrap="square">
            <a:spAutoFit/>
          </a:bodyPr>
          <a:lstStyle/>
          <a:p>
            <a:pPr marL="457200" indent="-457200" algn="r" rtl="1">
              <a:buFont typeface="Wingdings" panose="05000000000000000000" pitchFamily="2" charset="2"/>
              <a:buChar char="q"/>
            </a:pPr>
            <a:r>
              <a:rPr lang="ar-DZ" sz="2800" b="1" dirty="0">
                <a:solidFill>
                  <a:schemeClr val="accent2"/>
                </a:solidFill>
              </a:rPr>
              <a:t>نموذج </a:t>
            </a:r>
            <a:r>
              <a:rPr lang="ar-SA" sz="2800" b="1" dirty="0">
                <a:solidFill>
                  <a:schemeClr val="accent2"/>
                </a:solidFill>
              </a:rPr>
              <a:t>مقال</a:t>
            </a:r>
            <a:r>
              <a:rPr lang="ar-DZ" sz="2800" b="1" dirty="0">
                <a:solidFill>
                  <a:schemeClr val="accent2"/>
                </a:solidFill>
              </a:rPr>
              <a:t> نقدي فنِّي:</a:t>
            </a:r>
          </a:p>
          <a:p>
            <a:pPr algn="just" rtl="1"/>
            <a:r>
              <a:rPr lang="ar-SA" sz="2400" dirty="0"/>
              <a:t>الدراما التلفزيونية الإماراتية في رمضان 2025 شهدت نقلة إيجابية وتنوعًا فنيًا واضحًا، لكن</a:t>
            </a:r>
            <a:r>
              <a:rPr lang="ar-DZ" sz="2400" dirty="0"/>
              <a:t>َّ</a:t>
            </a:r>
            <a:r>
              <a:rPr lang="ar-SA" sz="2400" dirty="0"/>
              <a:t>ها ما تزال ت</a:t>
            </a:r>
            <a:r>
              <a:rPr lang="ar-DZ" sz="2400" dirty="0"/>
              <a:t>ُ</a:t>
            </a:r>
            <a:r>
              <a:rPr lang="ar-SA" sz="2400" dirty="0"/>
              <a:t>واجه مشكلات التسويق وال</a:t>
            </a:r>
            <a:r>
              <a:rPr lang="ar-DZ" sz="2400" dirty="0"/>
              <a:t>إِ</a:t>
            </a:r>
            <a:r>
              <a:rPr lang="ar-SA" sz="2400" dirty="0"/>
              <a:t>نتشار</a:t>
            </a:r>
            <a:r>
              <a:rPr lang="fr-FR" sz="2400" dirty="0"/>
              <a:t>.</a:t>
            </a:r>
            <a:br>
              <a:rPr lang="fr-FR" sz="2400" dirty="0"/>
            </a:br>
            <a:r>
              <a:rPr lang="ar-SA" sz="2400" dirty="0" err="1"/>
              <a:t>وذ</a:t>
            </a:r>
            <a:r>
              <a:rPr lang="ar-DZ" sz="2400" dirty="0"/>
              <a:t>َ</a:t>
            </a:r>
            <a:r>
              <a:rPr lang="ar-SA" sz="2400" dirty="0"/>
              <a:t>كر الن</a:t>
            </a:r>
            <a:r>
              <a:rPr lang="ar-DZ" sz="2400" dirty="0"/>
              <a:t>َّ</a:t>
            </a:r>
            <a:r>
              <a:rPr lang="ar-SA" sz="2400" dirty="0"/>
              <a:t>اقد عددا من أبرز الأعمال الدرامية ، غير أنَّه أرجع </a:t>
            </a:r>
            <a:r>
              <a:rPr lang="ar-SA" sz="2400" dirty="0" err="1"/>
              <a:t>أشكالية</a:t>
            </a:r>
            <a:r>
              <a:rPr lang="ar-SA" sz="2400" dirty="0"/>
              <a:t> ذلك إلى </a:t>
            </a:r>
            <a:r>
              <a:rPr lang="ar-DZ" sz="2400" dirty="0"/>
              <a:t>، </a:t>
            </a:r>
            <a:r>
              <a:rPr lang="ar-SA" sz="2400" dirty="0"/>
              <a:t>ضعف التسويق والتوزيع خارج الإمارات ،و تأثير اللهجة المحلية على ال</a:t>
            </a:r>
            <a:r>
              <a:rPr lang="ar-DZ" sz="2400" dirty="0"/>
              <a:t>إِ</a:t>
            </a:r>
            <a:r>
              <a:rPr lang="ar-SA" sz="2400" dirty="0"/>
              <a:t>نتشار العربي</a:t>
            </a:r>
            <a:r>
              <a:rPr lang="fr-FR" sz="2400" dirty="0"/>
              <a:t>.</a:t>
            </a:r>
          </a:p>
          <a:p>
            <a:pPr algn="r" rtl="1"/>
            <a:r>
              <a:rPr lang="ar-SA" sz="2400" dirty="0"/>
              <a:t>وركَّز على ضرورة تعزيز </a:t>
            </a:r>
            <a:r>
              <a:rPr lang="ar-SA" sz="2400" dirty="0" err="1"/>
              <a:t>التعاونات</a:t>
            </a:r>
            <a:r>
              <a:rPr lang="ar-SA" sz="2400" dirty="0"/>
              <a:t> الإنتاجية المشتركة مع دول عربية</a:t>
            </a:r>
            <a:r>
              <a:rPr lang="fr-FR" sz="2400" dirty="0"/>
              <a:t>. </a:t>
            </a:r>
            <a:r>
              <a:rPr lang="ar-SA" sz="2400" dirty="0"/>
              <a:t>تقديم لهجة بيضاء لتسهيل الفهم</a:t>
            </a:r>
            <a:r>
              <a:rPr lang="fr-FR" sz="2400" dirty="0"/>
              <a:t>.</a:t>
            </a:r>
            <a:r>
              <a:rPr lang="ar-SA" sz="2400" dirty="0"/>
              <a:t> ودعم أكبر من القطاع الخاص لتوسيع الحضور العربي</a:t>
            </a:r>
            <a:r>
              <a:rPr lang="fr-FR" sz="2400" dirty="0"/>
              <a:t>.</a:t>
            </a:r>
            <a:br>
              <a:rPr lang="fr-FR" sz="2400" dirty="0"/>
            </a:br>
            <a:r>
              <a:rPr lang="ar-SA" sz="2400" dirty="0" err="1"/>
              <a:t>وخ</a:t>
            </a:r>
            <a:r>
              <a:rPr lang="ar-DZ" sz="2400" dirty="0"/>
              <a:t>َ</a:t>
            </a:r>
            <a:r>
              <a:rPr lang="ar-SA" sz="2400" dirty="0"/>
              <a:t>ل</a:t>
            </a:r>
            <a:r>
              <a:rPr lang="ar-DZ" sz="2400" dirty="0"/>
              <a:t>ُ</a:t>
            </a:r>
            <a:r>
              <a:rPr lang="ar-SA" sz="2400" dirty="0"/>
              <a:t>ص</a:t>
            </a:r>
            <a:r>
              <a:rPr lang="ar-DZ" sz="2400" dirty="0"/>
              <a:t> النَّاقد</a:t>
            </a:r>
            <a:r>
              <a:rPr lang="ar-SA" sz="2400" dirty="0"/>
              <a:t> إلى أنَّ: الدراما الإماراتية ت</a:t>
            </a:r>
            <a:r>
              <a:rPr lang="ar-DZ" sz="2400" dirty="0"/>
              <a:t>ُ</a:t>
            </a:r>
            <a:r>
              <a:rPr lang="ar-SA" sz="2400" dirty="0"/>
              <a:t>ثبت تمي</a:t>
            </a:r>
            <a:r>
              <a:rPr lang="ar-DZ" sz="2400" dirty="0"/>
              <a:t>ُّ</a:t>
            </a:r>
            <a:r>
              <a:rPr lang="ar-SA" sz="2400" dirty="0"/>
              <a:t>زها فنيًا وتاريخيًا، وتسعى لتوسيع </a:t>
            </a:r>
            <a:r>
              <a:rPr lang="ar-DZ" sz="2400" dirty="0"/>
              <a:t>إ</a:t>
            </a:r>
            <a:r>
              <a:rPr lang="ar-SA" sz="2400" dirty="0"/>
              <a:t>نتشارها عربيًا عبر جودة الإنتاج والتعاون المشترك</a:t>
            </a:r>
            <a:r>
              <a:rPr lang="fr-FR" dirty="0"/>
              <a:t>.</a:t>
            </a:r>
          </a:p>
          <a:p>
            <a:pPr algn="r" rtl="1">
              <a:lnSpc>
                <a:spcPct val="107000"/>
              </a:lnSpc>
              <a:spcAft>
                <a:spcPts val="800"/>
              </a:spcAft>
            </a:pPr>
            <a:endParaRPr lang="ar-DZ" sz="2400" dirty="0"/>
          </a:p>
          <a:p>
            <a:pPr algn="r" rtl="1">
              <a:lnSpc>
                <a:spcPct val="107000"/>
              </a:lnSpc>
              <a:spcAft>
                <a:spcPts val="800"/>
              </a:spcAft>
            </a:pPr>
            <a:endParaRPr lang="ar-DZ" sz="2400" dirty="0"/>
          </a:p>
          <a:p>
            <a:pPr algn="r" rtl="1">
              <a:lnSpc>
                <a:spcPct val="107000"/>
              </a:lnSpc>
              <a:spcAft>
                <a:spcPts val="800"/>
              </a:spcAft>
            </a:pPr>
            <a:endParaRPr lang="ar-DZ" sz="2000" dirty="0"/>
          </a:p>
          <a:p>
            <a:pPr algn="r" rtl="1">
              <a:lnSpc>
                <a:spcPct val="107000"/>
              </a:lnSpc>
              <a:spcAft>
                <a:spcPts val="800"/>
              </a:spcAft>
            </a:pPr>
            <a:endParaRPr lang="ar-DZ" dirty="0"/>
          </a:p>
          <a:p>
            <a:pPr algn="r" rtl="1">
              <a:lnSpc>
                <a:spcPct val="107000"/>
              </a:lnSpc>
              <a:spcAft>
                <a:spcPts val="800"/>
              </a:spcAft>
            </a:pP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ZoneTexte 5">
            <a:extLst>
              <a:ext uri="{FF2B5EF4-FFF2-40B4-BE49-F238E27FC236}">
                <a16:creationId xmlns:a16="http://schemas.microsoft.com/office/drawing/2014/main" id="{89282A2C-0CD3-213F-7559-265C6E041CBB}"/>
              </a:ext>
            </a:extLst>
          </p:cNvPr>
          <p:cNvSpPr txBox="1"/>
          <p:nvPr/>
        </p:nvSpPr>
        <p:spPr>
          <a:xfrm>
            <a:off x="3468518" y="5895106"/>
            <a:ext cx="2714898" cy="707886"/>
          </a:xfrm>
          <a:prstGeom prst="rect">
            <a:avLst/>
          </a:prstGeom>
          <a:noFill/>
        </p:spPr>
        <p:txBody>
          <a:bodyPr wrap="square">
            <a:spAutoFit/>
          </a:bodyPr>
          <a:lstStyle/>
          <a:p>
            <a:r>
              <a:rPr lang="ar-DZ" sz="2000" b="1" dirty="0"/>
              <a:t>رابط المقال :</a:t>
            </a:r>
          </a:p>
          <a:p>
            <a:r>
              <a:rPr lang="fr-FR" sz="2000" b="1" dirty="0"/>
              <a:t>https://h1.nu/1iSC4</a:t>
            </a:r>
            <a:endParaRPr lang="ar-DZ" sz="2000" b="1" dirty="0"/>
          </a:p>
        </p:txBody>
      </p:sp>
      <p:pic>
        <p:nvPicPr>
          <p:cNvPr id="4" name="Image 3">
            <a:extLst>
              <a:ext uri="{FF2B5EF4-FFF2-40B4-BE49-F238E27FC236}">
                <a16:creationId xmlns:a16="http://schemas.microsoft.com/office/drawing/2014/main" id="{EBAE5F31-732C-6265-5171-72899D12F88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0433" y="1155869"/>
            <a:ext cx="2818317" cy="493692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66864161"/>
      </p:ext>
    </p:extLst>
  </p:cSld>
  <p:clrMapOvr>
    <a:masterClrMapping/>
  </p:clrMapOvr>
  <p:transition spd="slow" advTm="249728">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9AC2D-11FA-2F30-BE42-214637C61C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8C7B6F-6429-02CF-5467-FBD7EBD8204E}"/>
              </a:ext>
            </a:extLst>
          </p:cNvPr>
          <p:cNvSpPr txBox="1"/>
          <p:nvPr/>
        </p:nvSpPr>
        <p:spPr>
          <a:xfrm>
            <a:off x="6631445" y="243640"/>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الخبر الصحفي</a:t>
            </a:r>
          </a:p>
        </p:txBody>
      </p:sp>
      <p:sp>
        <p:nvSpPr>
          <p:cNvPr id="29" name="Rectangle 28">
            <a:extLst>
              <a:ext uri="{FF2B5EF4-FFF2-40B4-BE49-F238E27FC236}">
                <a16:creationId xmlns:a16="http://schemas.microsoft.com/office/drawing/2014/main" id="{0AE18821-FBC9-9A43-F7B3-ECCF1EF6300E}"/>
              </a:ext>
            </a:extLst>
          </p:cNvPr>
          <p:cNvSpPr/>
          <p:nvPr/>
        </p:nvSpPr>
        <p:spPr>
          <a:xfrm flipV="1">
            <a:off x="2328467" y="594837"/>
            <a:ext cx="36470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FB3736-5FAE-D750-AC19-26F88262F9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D6F3219A-D779-7F53-94A0-FC9B1EF9C4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45724942-C39A-845B-D8C0-32692E020A88}"/>
              </a:ext>
            </a:extLst>
          </p:cNvPr>
          <p:cNvSpPr/>
          <p:nvPr/>
        </p:nvSpPr>
        <p:spPr>
          <a:xfrm>
            <a:off x="5897251" y="33865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666AA9BD-FBFA-B697-3503-EF355830378A}"/>
              </a:ext>
            </a:extLst>
          </p:cNvPr>
          <p:cNvSpPr txBox="1"/>
          <p:nvPr/>
        </p:nvSpPr>
        <p:spPr>
          <a:xfrm>
            <a:off x="2426589" y="1671180"/>
            <a:ext cx="8318754" cy="2857770"/>
          </a:xfrm>
          <a:prstGeom prst="rect">
            <a:avLst/>
          </a:prstGeom>
          <a:noFill/>
        </p:spPr>
        <p:txBody>
          <a:bodyPr wrap="square">
            <a:spAutoFit/>
          </a:bodyPr>
          <a:lstStyle/>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يـ</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عتبر</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الـخ</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بر الـصحفي الـركـيزة الأسـاسـية</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التي تقوم عليها م</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ع</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ظم الأنواع الصحفية؛ وعلى الرغم من أن</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تعريفات الخبر تختلف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بإختلاف</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النظام الإعلامي الس</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ائد</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فإن</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الــخبر يتكون من العنوان والمقدمة وجسم الخبر</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r">
              <a:buNone/>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يـ</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نظر الباحثون الإعلاميون إلى الخبر على أن</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ه شكل من الأشكال الصحفية التي تخضع للمعايير المهنية الإعلامية</a:t>
            </a:r>
            <a:r>
              <a:rPr lang="ar-DZ" sz="2400" dirty="0">
                <a:solidFill>
                  <a:srgbClr val="000000"/>
                </a:solidFill>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مما يجعل الخبر الصحفي عرضة </a:t>
            </a:r>
            <a:r>
              <a:rPr lang="ar-SA" sz="24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للن</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قد</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إذ</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 ما أخل</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ببعض المقاييس</a:t>
            </a:r>
            <a:r>
              <a:rPr lang="ar-DZ" sz="2400" dirty="0">
                <a:solidFill>
                  <a:srgbClr val="000000"/>
                </a:solidFill>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وعلى هذا الأساس</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فإن</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النقد الذي يوج</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ه</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ه الإعلاميون إل</a:t>
            </a:r>
            <a:r>
              <a:rPr lang="ar-DZ" sz="2400" dirty="0">
                <a:solidFill>
                  <a:srgbClr val="000000"/>
                </a:solidFill>
                <a:latin typeface="Calibri" panose="020F0502020204030204" pitchFamily="34" charset="0"/>
                <a:ea typeface="Calibri" panose="020F0502020204030204" pitchFamily="34" charset="0"/>
                <a:cs typeface="Arial" panose="020B0604020202020204" pitchFamily="34" charset="0"/>
              </a:rPr>
              <a:t>ى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الخبر يكون م</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تعلقا بالعنوان والمقدمة والجسم</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fr-FR" sz="2400" dirty="0"/>
          </a:p>
        </p:txBody>
      </p:sp>
      <p:pic>
        <p:nvPicPr>
          <p:cNvPr id="6" name="Image 5">
            <a:extLst>
              <a:ext uri="{FF2B5EF4-FFF2-40B4-BE49-F238E27FC236}">
                <a16:creationId xmlns:a16="http://schemas.microsoft.com/office/drawing/2014/main" id="{AABB8C81-9F33-94F6-0E03-5211F468808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450007">
            <a:off x="1234356" y="4044848"/>
            <a:ext cx="3476512" cy="2841561"/>
          </a:xfrm>
          <a:prstGeom prst="rect">
            <a:avLst/>
          </a:prstGeom>
        </p:spPr>
      </p:pic>
    </p:spTree>
    <p:extLst>
      <p:ext uri="{BB962C8B-B14F-4D97-AF65-F5344CB8AC3E}">
        <p14:creationId xmlns:p14="http://schemas.microsoft.com/office/powerpoint/2010/main" val="2031607369"/>
      </p:ext>
    </p:extLst>
  </p:cSld>
  <p:clrMapOvr>
    <a:masterClrMapping/>
  </p:clrMapOvr>
  <p:transition spd="slow" advTm="276096">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177CF-3214-0211-1EBA-CA66EB20C8D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EB8AB17-DD95-3826-F104-27712B25DD72}"/>
              </a:ext>
            </a:extLst>
          </p:cNvPr>
          <p:cNvSpPr txBox="1"/>
          <p:nvPr/>
        </p:nvSpPr>
        <p:spPr>
          <a:xfrm>
            <a:off x="6631445" y="243640"/>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الخبر الصحفي</a:t>
            </a:r>
          </a:p>
        </p:txBody>
      </p:sp>
      <p:sp>
        <p:nvSpPr>
          <p:cNvPr id="29" name="Rectangle 28">
            <a:extLst>
              <a:ext uri="{FF2B5EF4-FFF2-40B4-BE49-F238E27FC236}">
                <a16:creationId xmlns:a16="http://schemas.microsoft.com/office/drawing/2014/main" id="{404F6E2A-6D26-E8C6-2CD1-30A2CDAF2F12}"/>
              </a:ext>
            </a:extLst>
          </p:cNvPr>
          <p:cNvSpPr/>
          <p:nvPr/>
        </p:nvSpPr>
        <p:spPr>
          <a:xfrm flipV="1">
            <a:off x="2328467" y="594837"/>
            <a:ext cx="36470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F892382-FDDF-6492-9545-F090367131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CED94A86-1832-C7FB-4C20-3CEA8867B56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95F3B668-BF6B-6B91-AB9F-0E6ECCD8AEB6}"/>
              </a:ext>
            </a:extLst>
          </p:cNvPr>
          <p:cNvSpPr/>
          <p:nvPr/>
        </p:nvSpPr>
        <p:spPr>
          <a:xfrm>
            <a:off x="5897251" y="33865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CC020A1E-D674-2221-0984-191AF00F2E09}"/>
              </a:ext>
            </a:extLst>
          </p:cNvPr>
          <p:cNvSpPr txBox="1"/>
          <p:nvPr/>
        </p:nvSpPr>
        <p:spPr>
          <a:xfrm>
            <a:off x="3367277" y="1933968"/>
            <a:ext cx="7698105" cy="4039376"/>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1-</a:t>
            </a:r>
            <a:r>
              <a:rPr lang="ar-SA" sz="24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عنوان الخبر</a:t>
            </a:r>
            <a:r>
              <a:rPr lang="ar-DZ" sz="2400" b="1" kern="1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fr-FR" sz="2400" kern="100" dirty="0">
                <a:solidFill>
                  <a:srgbClr val="ED7D31"/>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يكون العنوان م</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عر</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ض</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 للنقد إذا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إِت</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صف بأحد أو بعض السمات الآتية</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أ- عندما 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صاغ العنوان بعبارات طويلة غير موجزة</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تنتفي منها الد</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لالة والفائدة</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ب- عندمــا يفتقد عــنوان الــخبر إلــى مــيزة الإثــارة، وهــو مـا يــنعكس ســلبا عــلى دافــعية القارئ ومقروئية الصحيفة</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ج- </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سـتخدام</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الأفـعال غـيـر الم</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ضارعـة وفـي هـذا م</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ـخالـفة لمـواصـفات الـعنوان الـجي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د</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وذلـك لأنَّ الأفعال الماضية ت</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وحي للقارئ بأن الخبر قديم 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فتقد لع</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نصر الج</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د</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ة</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62584185"/>
      </p:ext>
    </p:extLst>
  </p:cSld>
  <p:clrMapOvr>
    <a:masterClrMapping/>
  </p:clrMapOvr>
  <p:transition spd="slow" advTm="276096">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6963B-10D4-801A-081C-E09FA385E70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8FD30B8-1259-BD2C-9535-244363D548FA}"/>
              </a:ext>
            </a:extLst>
          </p:cNvPr>
          <p:cNvSpPr txBox="1"/>
          <p:nvPr/>
        </p:nvSpPr>
        <p:spPr>
          <a:xfrm>
            <a:off x="6631445" y="243640"/>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الخبر الصحفي</a:t>
            </a:r>
          </a:p>
        </p:txBody>
      </p:sp>
      <p:sp>
        <p:nvSpPr>
          <p:cNvPr id="29" name="Rectangle 28">
            <a:extLst>
              <a:ext uri="{FF2B5EF4-FFF2-40B4-BE49-F238E27FC236}">
                <a16:creationId xmlns:a16="http://schemas.microsoft.com/office/drawing/2014/main" id="{26F1F2A4-F80F-B25E-1113-5A5073D3AB6D}"/>
              </a:ext>
            </a:extLst>
          </p:cNvPr>
          <p:cNvSpPr/>
          <p:nvPr/>
        </p:nvSpPr>
        <p:spPr>
          <a:xfrm flipV="1">
            <a:off x="2328467" y="594837"/>
            <a:ext cx="36470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3857726-AB6E-C509-B7FB-1E4A825EBA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1FBFAFE1-B5C1-D79C-DA7F-65C653F8E6F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7CBD0217-4662-F443-2F47-8C45DD06DD50}"/>
              </a:ext>
            </a:extLst>
          </p:cNvPr>
          <p:cNvSpPr/>
          <p:nvPr/>
        </p:nvSpPr>
        <p:spPr>
          <a:xfrm>
            <a:off x="5897251" y="33865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ED81AA7C-4AB1-2470-CB77-B06E6837A48F}"/>
              </a:ext>
            </a:extLst>
          </p:cNvPr>
          <p:cNvSpPr txBox="1"/>
          <p:nvPr/>
        </p:nvSpPr>
        <p:spPr>
          <a:xfrm>
            <a:off x="2328467" y="1907076"/>
            <a:ext cx="8416876" cy="2751266"/>
          </a:xfrm>
          <a:prstGeom prst="rect">
            <a:avLst/>
          </a:prstGeom>
          <a:noFill/>
        </p:spPr>
        <p:txBody>
          <a:bodyPr wrap="square">
            <a:spAutoFit/>
          </a:bodyPr>
          <a:lstStyle/>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د- عندما 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خلو العنوان من ال</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أ</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فـعال الـقويـة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المؤث</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ـ</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رة</a:t>
            </a:r>
            <a:r>
              <a:rPr lang="ar-DZ" sz="2400" kern="100" dirty="0">
                <a:solidFill>
                  <a:srgbClr val="000000"/>
                </a:solidFill>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حيث يتوج</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ـب عـلى الكاتـب والصحفي أن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يوظ</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ف هذا النوع من الأفعال في كتابة العناوين</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ه- 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رى</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الن</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قاد الإعلاميون أن</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بعض العناوين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خبارية</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تتَّصف بالت</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هويل</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والتضخيم</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و- تـتصف بـعض العناوين بخـلل في تركيب جـملة العنوان وكذلك الح</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شو في الصياغة</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ر</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تت</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سم بعض العناوين بالت</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عميم وعدم الد</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قة</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مما يؤدي إلى تشويه معنى الخبر</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47316378"/>
      </p:ext>
    </p:extLst>
  </p:cSld>
  <p:clrMapOvr>
    <a:masterClrMapping/>
  </p:clrMapOvr>
  <p:transition spd="slow" advTm="276096">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02DDC-0C68-A38C-77AE-B696D92DC1C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9961E82-EB65-63DD-E433-7257C69E6D7B}"/>
              </a:ext>
            </a:extLst>
          </p:cNvPr>
          <p:cNvSpPr txBox="1"/>
          <p:nvPr/>
        </p:nvSpPr>
        <p:spPr>
          <a:xfrm>
            <a:off x="6631445" y="243640"/>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الخبر الصحفي</a:t>
            </a:r>
          </a:p>
        </p:txBody>
      </p:sp>
      <p:sp>
        <p:nvSpPr>
          <p:cNvPr id="29" name="Rectangle 28">
            <a:extLst>
              <a:ext uri="{FF2B5EF4-FFF2-40B4-BE49-F238E27FC236}">
                <a16:creationId xmlns:a16="http://schemas.microsoft.com/office/drawing/2014/main" id="{C7AD7C30-0292-6843-9FC1-F9A069B47D25}"/>
              </a:ext>
            </a:extLst>
          </p:cNvPr>
          <p:cNvSpPr/>
          <p:nvPr/>
        </p:nvSpPr>
        <p:spPr>
          <a:xfrm flipV="1">
            <a:off x="2328467" y="594837"/>
            <a:ext cx="36470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5428157-8FC5-DEC3-93AF-03C2112D94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0C334709-4EAC-AEC7-5C5D-73C230B51FA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CFCB692A-5CED-5690-9F97-E8A0C9AAE23C}"/>
              </a:ext>
            </a:extLst>
          </p:cNvPr>
          <p:cNvSpPr/>
          <p:nvPr/>
        </p:nvSpPr>
        <p:spPr>
          <a:xfrm>
            <a:off x="5897251" y="33865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31C2C232-F8DF-2884-3581-A5A2AB02DFD8}"/>
              </a:ext>
            </a:extLst>
          </p:cNvPr>
          <p:cNvSpPr txBox="1"/>
          <p:nvPr/>
        </p:nvSpPr>
        <p:spPr>
          <a:xfrm>
            <a:off x="1198378" y="1671180"/>
            <a:ext cx="9397746" cy="4244560"/>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2- </a:t>
            </a:r>
            <a:r>
              <a:rPr lang="ar-SA" sz="24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مقدمة الخبر</a:t>
            </a:r>
            <a:r>
              <a:rPr lang="ar-DZ" sz="24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solidFill>
                  <a:srgbClr val="ED7D31"/>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يتوجَّه النقاد الإعلاميون إلى المقدمة بجملة من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الإنتقادات</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تتمثل في الآتي</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أ- تخلو بعض المقدمات من مقياس هام</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يعدُّ مؤشــرًا عــلى نجاح المقدمة وهـو شدُّ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إِنتباه</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القارئ و جعله 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ندفع إلى القراءة</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بـ  - تزدحم بعض المقدمات بالمعلومات التي من شأنها تشتيت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إِنتباه</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القارئ</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جـ - يـكتب بـعض الصحفيين المـقدمات الخالـية مـن الـوقـائـع والمعلومات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سـتبدل بـالـرأي حول الواقعة، وفي هذا مخالفة ملا ينبغي أن تكون عليه المقدمة</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دـ تكون المقدمة أحيانا طويلة وغير م</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تناسقة</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مع حجم الخبر</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هـ - نلاحظ على بعض الم</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قد</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مات عدم ملائمتها ل</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مضمون الخبر نفسه</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81500195"/>
      </p:ext>
    </p:extLst>
  </p:cSld>
  <p:clrMapOvr>
    <a:masterClrMapping/>
  </p:clrMapOvr>
  <p:transition spd="slow" advTm="276096">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20BEB-9F9A-E9E9-B523-F06E5862F61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3F7E89E-F8EA-A0D2-0A23-B71AD3641EE7}"/>
              </a:ext>
            </a:extLst>
          </p:cNvPr>
          <p:cNvSpPr txBox="1"/>
          <p:nvPr/>
        </p:nvSpPr>
        <p:spPr>
          <a:xfrm>
            <a:off x="6631445" y="243640"/>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نقد الخبر الصحفي</a:t>
            </a:r>
          </a:p>
        </p:txBody>
      </p:sp>
      <p:sp>
        <p:nvSpPr>
          <p:cNvPr id="29" name="Rectangle 28">
            <a:extLst>
              <a:ext uri="{FF2B5EF4-FFF2-40B4-BE49-F238E27FC236}">
                <a16:creationId xmlns:a16="http://schemas.microsoft.com/office/drawing/2014/main" id="{813096F3-F063-13A7-687F-09D91306EF94}"/>
              </a:ext>
            </a:extLst>
          </p:cNvPr>
          <p:cNvSpPr/>
          <p:nvPr/>
        </p:nvSpPr>
        <p:spPr>
          <a:xfrm flipV="1">
            <a:off x="2328467" y="594837"/>
            <a:ext cx="36470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A45713E-FAD5-F0DC-0921-AD9693F076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77B86A02-D02E-A199-083E-26D57A6C0FA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AFED9024-1D85-A1B9-0C72-D4389C25F9A9}"/>
              </a:ext>
            </a:extLst>
          </p:cNvPr>
          <p:cNvSpPr/>
          <p:nvPr/>
        </p:nvSpPr>
        <p:spPr>
          <a:xfrm>
            <a:off x="5897251" y="33865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FB79EEBB-D682-2114-90CF-B4097CC06D9D}"/>
              </a:ext>
            </a:extLst>
          </p:cNvPr>
          <p:cNvSpPr txBox="1"/>
          <p:nvPr/>
        </p:nvSpPr>
        <p:spPr>
          <a:xfrm>
            <a:off x="6631445" y="1531765"/>
            <a:ext cx="4579334" cy="4521944"/>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1">
                    <a:lumMod val="75000"/>
                  </a:schemeClr>
                </a:solidFill>
                <a:effectLst/>
                <a:latin typeface="Segoe UI Symbol" panose="020B0502040204020203" pitchFamily="34" charset="0"/>
                <a:ea typeface="Calibri" panose="020F0502020204030204" pitchFamily="34" charset="0"/>
                <a:cs typeface="Segoe UI Symbol" panose="020B0502040204020203" pitchFamily="34" charset="0"/>
              </a:rPr>
              <a:t>3- </a:t>
            </a:r>
            <a:r>
              <a:rPr lang="ar-SA" sz="24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جسم الخبر</a:t>
            </a:r>
            <a:r>
              <a:rPr lang="fr-FR" sz="24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solidFill>
                  <a:srgbClr val="ED7D31"/>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تـتمث</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ل لـغة</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جسم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الـخبر غـالـبا فـي الـلغة الجـمالـية الـتي تـخص طـبقة المثقفين عـلى الرغـم من أن جمهور ا</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ل</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خبر الصحفي جـمهور عام وغير متجانس تتنوع مسـتويـاتـه الـتعليمية والـثقافـية، والـلغة الـمناسـبة لـكتابـة الـخبر هـي اللغة الوظيفية الـتي يـفهمها غـالـبية الجـمهور. ويـلجأ بـعض الـكتاب إلـى الـغموض، سـواء فـي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إسـتخدام</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الألـفاظ أوفـي تـركـيب الج</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ـمل وهـو ما 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نافـي </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صِ</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فة</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الوضوح والسهولة التي ينبغي أن يتَّصف بها الخبر</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Image 3">
            <a:extLst>
              <a:ext uri="{FF2B5EF4-FFF2-40B4-BE49-F238E27FC236}">
                <a16:creationId xmlns:a16="http://schemas.microsoft.com/office/drawing/2014/main" id="{A74A64DB-14B8-E090-893B-A9DD256D4B8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7751" y="1292826"/>
            <a:ext cx="5925109" cy="4761465"/>
          </a:xfrm>
          <a:prstGeom prst="rect">
            <a:avLst/>
          </a:prstGeom>
        </p:spPr>
      </p:pic>
      <p:sp>
        <p:nvSpPr>
          <p:cNvPr id="2" name="ZoneTexte 1">
            <a:extLst>
              <a:ext uri="{FF2B5EF4-FFF2-40B4-BE49-F238E27FC236}">
                <a16:creationId xmlns:a16="http://schemas.microsoft.com/office/drawing/2014/main" id="{FEF9CE6F-6B72-7380-85BE-F9EFC43A3F17}"/>
              </a:ext>
            </a:extLst>
          </p:cNvPr>
          <p:cNvSpPr txBox="1"/>
          <p:nvPr/>
        </p:nvSpPr>
        <p:spPr>
          <a:xfrm>
            <a:off x="1936113" y="6191248"/>
            <a:ext cx="6150542" cy="369332"/>
          </a:xfrm>
          <a:prstGeom prst="rect">
            <a:avLst/>
          </a:prstGeom>
          <a:noFill/>
        </p:spPr>
        <p:txBody>
          <a:bodyPr wrap="square">
            <a:spAutoFit/>
          </a:bodyPr>
          <a:lstStyle/>
          <a:p>
            <a:r>
              <a:rPr lang="fr-FR" b="1" dirty="0"/>
              <a:t>https://wapams.com/?p=1226</a:t>
            </a:r>
          </a:p>
        </p:txBody>
      </p:sp>
    </p:spTree>
    <p:extLst>
      <p:ext uri="{BB962C8B-B14F-4D97-AF65-F5344CB8AC3E}">
        <p14:creationId xmlns:p14="http://schemas.microsoft.com/office/powerpoint/2010/main" val="768609876"/>
      </p:ext>
    </p:extLst>
  </p:cSld>
  <p:clrMapOvr>
    <a:masterClrMapping/>
  </p:clrMapOvr>
  <p:transition spd="slow" advTm="276096">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5DBED5-FCED-1F30-7525-AE5626FFBDE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81C7760-BE53-B477-59A2-3E99C361025A}"/>
              </a:ext>
            </a:extLst>
          </p:cNvPr>
          <p:cNvSpPr txBox="1"/>
          <p:nvPr/>
        </p:nvSpPr>
        <p:spPr>
          <a:xfrm>
            <a:off x="6631445" y="243640"/>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النَّقد الصحفي الرياضي </a:t>
            </a:r>
          </a:p>
        </p:txBody>
      </p:sp>
      <p:sp>
        <p:nvSpPr>
          <p:cNvPr id="29" name="Rectangle 28">
            <a:extLst>
              <a:ext uri="{FF2B5EF4-FFF2-40B4-BE49-F238E27FC236}">
                <a16:creationId xmlns:a16="http://schemas.microsoft.com/office/drawing/2014/main" id="{537D39BD-2F2E-BB91-149C-D4FCCC3523D9}"/>
              </a:ext>
            </a:extLst>
          </p:cNvPr>
          <p:cNvSpPr/>
          <p:nvPr/>
        </p:nvSpPr>
        <p:spPr>
          <a:xfrm flipV="1">
            <a:off x="2328467" y="594837"/>
            <a:ext cx="36470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FCB0970-4324-6E62-8995-AD7D811698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83FBD5B3-437B-F2A9-85C0-14F1A76F2E5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51040245-B9BE-84FD-0CCE-B0DA17023117}"/>
              </a:ext>
            </a:extLst>
          </p:cNvPr>
          <p:cNvSpPr/>
          <p:nvPr/>
        </p:nvSpPr>
        <p:spPr>
          <a:xfrm>
            <a:off x="5897251" y="33865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09</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56C39C5B-EF76-02F6-7857-3B95AF31FF39}"/>
              </a:ext>
            </a:extLst>
          </p:cNvPr>
          <p:cNvSpPr txBox="1"/>
          <p:nvPr/>
        </p:nvSpPr>
        <p:spPr>
          <a:xfrm>
            <a:off x="4657060" y="1453997"/>
            <a:ext cx="6801301" cy="4425699"/>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DZ" sz="2400" b="1" kern="100" dirty="0">
                <a:effectLst/>
                <a:latin typeface="Calibri" panose="020F0502020204030204" pitchFamily="34" charset="0"/>
                <a:ea typeface="Calibri" panose="020F0502020204030204" pitchFamily="34" charset="0"/>
                <a:cs typeface="Arial" panose="020B0604020202020204" pitchFamily="34" charset="0"/>
              </a:rPr>
              <a:t>النَّقد الرياضي</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النَّقـد لـيس مـشروعا للهـَدم بـالكلام الجـَارح، بـل إنَّـه عمليـة إِعـادة بِنـاء رؤيـة ومحافظـة على  التُراث، وهو الأمر الذي يَقتضي التَّميِيز بالدرجة الأولي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
            </a:pPr>
            <a:r>
              <a:rPr lang="ar-DZ" sz="2400" b="1" kern="100" dirty="0">
                <a:effectLst/>
                <a:latin typeface="Calibri" panose="020F0502020204030204" pitchFamily="34" charset="0"/>
                <a:ea typeface="Calibri" panose="020F0502020204030204" pitchFamily="34" charset="0"/>
                <a:cs typeface="Arial" panose="020B0604020202020204" pitchFamily="34" charset="0"/>
              </a:rPr>
              <a:t>تعريف النَّقد الرياضي</a:t>
            </a:r>
            <a:r>
              <a:rPr lang="fr-FR" sz="2400" b="1" kern="100" dirty="0">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هو الشكل الصحفي الذي يـ</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صنع فيـه النَّاقـد الرياضـي رؤيتـه فـي قالـب مقبـول عنـد القـارئ الواعي المُحايد</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وعلى الناقد أن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لم بأن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لن يعرف الحقيقة بنسبة</a:t>
            </a:r>
            <a:r>
              <a:rPr lang="ar-SA" sz="2400" kern="100" dirty="0">
                <a:latin typeface="Calibri" panose="020F0502020204030204" pitchFamily="34" charset="0"/>
                <a:ea typeface="Calibri" panose="020F0502020204030204" pitchFamily="34" charset="0"/>
              </a:rPr>
              <a:t> ١٠٠</a:t>
            </a:r>
            <a:r>
              <a:rPr lang="ar-SA" sz="2400" kern="100" dirty="0">
                <a:effectLst/>
                <a:latin typeface="Calibri" panose="020F0502020204030204" pitchFamily="34" charset="0"/>
                <a:ea typeface="Calibri" panose="020F0502020204030204" pitchFamily="34" charset="0"/>
                <a:cs typeface="Arial" panose="020B0604020202020204" pitchFamily="34" charset="0"/>
              </a:rPr>
              <a:t> ٪ لأن الحقيقة نسبية والذي يعتبر حقيقة عند البعض</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فهي ليست كذلك عند البعض الآخر</a:t>
            </a:r>
            <a:r>
              <a:rPr lang="fr-FR" sz="18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6" name="Image 5">
            <a:extLst>
              <a:ext uri="{FF2B5EF4-FFF2-40B4-BE49-F238E27FC236}">
                <a16:creationId xmlns:a16="http://schemas.microsoft.com/office/drawing/2014/main" id="{0B6E5D69-67D3-6270-BF6C-A499C710429E}"/>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40242" y="2003904"/>
            <a:ext cx="4072270" cy="37433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92065024"/>
      </p:ext>
    </p:extLst>
  </p:cSld>
  <p:clrMapOvr>
    <a:masterClrMapping/>
  </p:clrMapOvr>
  <p:transition spd="slow" advTm="276096">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99CB8-9D4E-9344-2B88-7FD03FB05CB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38A3610-41B7-197E-07B4-C9CD70CFE93D}"/>
              </a:ext>
            </a:extLst>
          </p:cNvPr>
          <p:cNvSpPr txBox="1"/>
          <p:nvPr/>
        </p:nvSpPr>
        <p:spPr>
          <a:xfrm>
            <a:off x="4633608" y="247253"/>
            <a:ext cx="646480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الأركان الأساسية للنقد الصحفي الرياضي </a:t>
            </a:r>
          </a:p>
        </p:txBody>
      </p:sp>
      <p:sp>
        <p:nvSpPr>
          <p:cNvPr id="29" name="Rectangle 28">
            <a:extLst>
              <a:ext uri="{FF2B5EF4-FFF2-40B4-BE49-F238E27FC236}">
                <a16:creationId xmlns:a16="http://schemas.microsoft.com/office/drawing/2014/main" id="{3187A3E8-7B24-4182-7B7E-AEDFA33B0D7F}"/>
              </a:ext>
            </a:extLst>
          </p:cNvPr>
          <p:cNvSpPr/>
          <p:nvPr/>
        </p:nvSpPr>
        <p:spPr>
          <a:xfrm>
            <a:off x="2328467" y="640555"/>
            <a:ext cx="206002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443D67-3C43-295B-C2C4-171FEFB023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EA1E15CE-7C89-5F7F-D75B-D0BB236BDA6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A52F56EC-BD00-D894-FA0E-FB7BABCC233F}"/>
              </a:ext>
            </a:extLst>
          </p:cNvPr>
          <p:cNvSpPr/>
          <p:nvPr/>
        </p:nvSpPr>
        <p:spPr>
          <a:xfrm>
            <a:off x="4388491" y="18811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09</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657F87C2-6E84-C746-47BC-5324B12B5AD5}"/>
              </a:ext>
            </a:extLst>
          </p:cNvPr>
          <p:cNvSpPr txBox="1"/>
          <p:nvPr/>
        </p:nvSpPr>
        <p:spPr>
          <a:xfrm>
            <a:off x="1719072" y="1499715"/>
            <a:ext cx="9022842" cy="4068871"/>
          </a:xfrm>
          <a:prstGeom prst="rect">
            <a:avLst/>
          </a:prstGeom>
          <a:noFill/>
        </p:spPr>
        <p:txBody>
          <a:bodyPr wrap="square">
            <a:spAutoFit/>
          </a:bodyPr>
          <a:lstStyle/>
          <a:p>
            <a:pPr algn="just" rtl="1"/>
            <a:r>
              <a:rPr lang="ar-DZ" sz="2400" b="1" dirty="0"/>
              <a:t> </a:t>
            </a:r>
            <a:endParaRPr lang="fr-FR" sz="2400" dirty="0"/>
          </a:p>
          <a:p>
            <a:pPr marL="342900" indent="-342900" algn="just" rtl="1">
              <a:buFont typeface="Wingdings" panose="05000000000000000000" pitchFamily="2" charset="2"/>
              <a:buChar char="§"/>
            </a:pPr>
            <a:r>
              <a:rPr lang="ar-SA" sz="2400" dirty="0"/>
              <a:t>الن</a:t>
            </a:r>
            <a:r>
              <a:rPr lang="ar-DZ" sz="2400" dirty="0"/>
              <a:t>َّ</a:t>
            </a:r>
            <a:r>
              <a:rPr lang="ar-SA" sz="2400" dirty="0"/>
              <a:t>قــد يقــوم علــى خمــسة أركــان</a:t>
            </a:r>
            <a:r>
              <a:rPr lang="ar-DZ" sz="2400" dirty="0"/>
              <a:t>،</a:t>
            </a:r>
            <a:r>
              <a:rPr lang="ar-SA" sz="2400" dirty="0"/>
              <a:t> إذا تخل</a:t>
            </a:r>
            <a:r>
              <a:rPr lang="ar-DZ" sz="2400" dirty="0"/>
              <a:t>َّ</a:t>
            </a:r>
            <a:r>
              <a:rPr lang="ar-SA" sz="2400" dirty="0"/>
              <a:t>ــف إحــداها ب</a:t>
            </a:r>
            <a:r>
              <a:rPr lang="ar-DZ" sz="2400" dirty="0"/>
              <a:t>َ</a:t>
            </a:r>
            <a:r>
              <a:rPr lang="ar-SA" sz="2400" dirty="0"/>
              <a:t>ط</a:t>
            </a:r>
            <a:r>
              <a:rPr lang="ar-DZ" sz="2400" dirty="0"/>
              <a:t>ُ</a:t>
            </a:r>
            <a:r>
              <a:rPr lang="ar-SA" sz="2400" dirty="0"/>
              <a:t>ــل الاحتجــاج بــه</a:t>
            </a:r>
            <a:r>
              <a:rPr lang="ar-DZ" sz="2400" dirty="0"/>
              <a:t>،</a:t>
            </a:r>
            <a:r>
              <a:rPr lang="ar-SA" sz="2400" dirty="0"/>
              <a:t> وتعــرض م</a:t>
            </a:r>
            <a:r>
              <a:rPr lang="ar-DZ" sz="2400" dirty="0"/>
              <a:t>ُ</a:t>
            </a:r>
            <a:r>
              <a:rPr lang="ar-SA" sz="2400" dirty="0"/>
              <a:t>د</a:t>
            </a:r>
            <a:r>
              <a:rPr lang="ar-DZ" sz="2400" dirty="0"/>
              <a:t>َّ</a:t>
            </a:r>
            <a:r>
              <a:rPr lang="ar-SA" sz="2400" dirty="0"/>
              <a:t>عيــه للمسئولية الجنائية أو المدنية أو كليهما وهذه الأركان هي</a:t>
            </a:r>
            <a:r>
              <a:rPr lang="fr-FR" sz="2400" dirty="0"/>
              <a:t>:</a:t>
            </a:r>
          </a:p>
          <a:p>
            <a:pPr algn="just" rtl="1"/>
            <a:r>
              <a:rPr lang="ar-DZ" sz="2400" dirty="0"/>
              <a:t> </a:t>
            </a:r>
          </a:p>
          <a:p>
            <a:pPr algn="just" rtl="1"/>
            <a:r>
              <a:rPr lang="ar-SA" sz="2400" b="1" dirty="0">
                <a:solidFill>
                  <a:srgbClr val="C00000"/>
                </a:solidFill>
              </a:rPr>
              <a:t>أولا: الواقعة الثابتة</a:t>
            </a:r>
            <a:r>
              <a:rPr lang="fr-FR" sz="2400" b="1" dirty="0">
                <a:solidFill>
                  <a:srgbClr val="C00000"/>
                </a:solidFill>
              </a:rPr>
              <a:t>:</a:t>
            </a:r>
            <a:r>
              <a:rPr lang="fr-FR" sz="2400" dirty="0">
                <a:solidFill>
                  <a:srgbClr val="C00000"/>
                </a:solidFill>
              </a:rPr>
              <a:t> </a:t>
            </a:r>
            <a:endParaRPr lang="ar-DZ" sz="2400" dirty="0">
              <a:solidFill>
                <a:srgbClr val="C00000"/>
              </a:solidFill>
            </a:endParaRPr>
          </a:p>
          <a:p>
            <a:pPr algn="just" rtl="1"/>
            <a:r>
              <a:rPr lang="ar-SA" sz="2400" dirty="0"/>
              <a:t>الن</a:t>
            </a:r>
            <a:r>
              <a:rPr lang="ar-DZ" sz="2400" dirty="0"/>
              <a:t>َّ</a:t>
            </a:r>
            <a:r>
              <a:rPr lang="ar-SA" sz="2400" dirty="0"/>
              <a:t>قـد الرياضـي هـو حكـم على واقعة ثابتة وصريحة وغير </a:t>
            </a:r>
            <a:r>
              <a:rPr lang="ar-SA" sz="2400" dirty="0" err="1"/>
              <a:t>منكورة</a:t>
            </a:r>
            <a:r>
              <a:rPr lang="ar-SA" sz="2400" dirty="0"/>
              <a:t> حـدثت فـــي المجـــال الرياضـي. فلـيس مـن النقـد الرياضـي أن يختـرع الناقـد الوقـائع ثـم يعلـق عليهـا وينقـدها فـإذا كانـت الوقائع لا أساس لها فإن الدافع بحق النقد ينهار</a:t>
            </a:r>
            <a:r>
              <a:rPr lang="fr-FR" sz="2400" dirty="0"/>
              <a:t>. </a:t>
            </a:r>
          </a:p>
          <a:p>
            <a:pPr algn="just" rtl="1"/>
            <a:r>
              <a:rPr lang="ar-SA" sz="2400" dirty="0"/>
              <a:t>وكذلك ينهار هـذا الـدافع إذا كانـت الوقـائع قـد مـ</a:t>
            </a:r>
            <a:r>
              <a:rPr lang="ar-DZ" sz="2400" dirty="0"/>
              <a:t>َ</a:t>
            </a:r>
            <a:r>
              <a:rPr lang="ar-SA" sz="2400" dirty="0"/>
              <a:t>س</a:t>
            </a:r>
            <a:r>
              <a:rPr lang="ar-DZ" sz="2400" dirty="0"/>
              <a:t>َ</a:t>
            </a:r>
            <a:r>
              <a:rPr lang="ar-SA" sz="2400" dirty="0"/>
              <a:t>خت أو شـو</a:t>
            </a:r>
            <a:r>
              <a:rPr lang="ar-DZ" sz="2400" dirty="0"/>
              <a:t>َّ</a:t>
            </a:r>
            <a:r>
              <a:rPr lang="ar-SA" sz="2400" dirty="0"/>
              <a:t>هت أو لـم تـ</a:t>
            </a:r>
            <a:r>
              <a:rPr lang="ar-DZ" sz="2400" dirty="0"/>
              <a:t>ُ</a:t>
            </a:r>
            <a:r>
              <a:rPr lang="ar-SA" sz="2400" dirty="0"/>
              <a:t>ذكر كلهـا بحيـث ي</a:t>
            </a:r>
            <a:r>
              <a:rPr lang="ar-DZ" sz="2400" dirty="0"/>
              <a:t>ُ</a:t>
            </a:r>
            <a:r>
              <a:rPr lang="ar-SA" sz="2400" dirty="0"/>
              <a:t>فسد ذلك معناها وجوهرها</a:t>
            </a:r>
            <a:r>
              <a:rPr lang="fr-FR" sz="2400" dirty="0"/>
              <a:t>.</a:t>
            </a:r>
          </a:p>
          <a:p>
            <a:pPr algn="r" rtl="1">
              <a:lnSpc>
                <a:spcPct val="107000"/>
              </a:lnSpc>
              <a:spcAft>
                <a:spcPts val="800"/>
              </a:spcAft>
              <a:buNone/>
            </a:pPr>
            <a:endParaRPr lang="fr-FR" sz="1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95271557"/>
      </p:ext>
    </p:extLst>
  </p:cSld>
  <p:clrMapOvr>
    <a:masterClrMapping/>
  </p:clrMapOvr>
  <p:transition spd="slow" advTm="276096">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38092-D61E-CB7E-DA65-64B94C55E9B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BD0410D-50CA-CB93-2820-8F6F6480118D}"/>
              </a:ext>
            </a:extLst>
          </p:cNvPr>
          <p:cNvSpPr txBox="1"/>
          <p:nvPr/>
        </p:nvSpPr>
        <p:spPr>
          <a:xfrm>
            <a:off x="4997662" y="243640"/>
            <a:ext cx="5747681"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الأركان الأساسية للنقد الصحفي الرياضي </a:t>
            </a:r>
          </a:p>
        </p:txBody>
      </p:sp>
      <p:sp>
        <p:nvSpPr>
          <p:cNvPr id="29" name="Rectangle 28">
            <a:extLst>
              <a:ext uri="{FF2B5EF4-FFF2-40B4-BE49-F238E27FC236}">
                <a16:creationId xmlns:a16="http://schemas.microsoft.com/office/drawing/2014/main" id="{4FB9671A-20C7-C2E9-4ACF-9A88211BC7E7}"/>
              </a:ext>
            </a:extLst>
          </p:cNvPr>
          <p:cNvSpPr/>
          <p:nvPr/>
        </p:nvSpPr>
        <p:spPr>
          <a:xfrm flipV="1">
            <a:off x="2328467" y="594836"/>
            <a:ext cx="18235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2E9768A-7CD1-2807-640C-606206118D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A5C795AA-D0FE-35F3-8823-2CE6EF94224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78C88590-B8AF-BA93-31A6-21AFEDBA1990}"/>
              </a:ext>
            </a:extLst>
          </p:cNvPr>
          <p:cNvSpPr/>
          <p:nvPr/>
        </p:nvSpPr>
        <p:spPr>
          <a:xfrm>
            <a:off x="4151982" y="296709"/>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09</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FE4E55E5-D4C8-DE15-BA49-5CA8BCFD2531}"/>
              </a:ext>
            </a:extLst>
          </p:cNvPr>
          <p:cNvSpPr txBox="1"/>
          <p:nvPr/>
        </p:nvSpPr>
        <p:spPr>
          <a:xfrm>
            <a:off x="1518916" y="1256812"/>
            <a:ext cx="9232250" cy="6257739"/>
          </a:xfrm>
          <a:prstGeom prst="rect">
            <a:avLst/>
          </a:prstGeom>
          <a:noFill/>
        </p:spPr>
        <p:txBody>
          <a:bodyPr wrap="square">
            <a:spAutoFit/>
          </a:bodyPr>
          <a:lstStyle/>
          <a:p>
            <a:pPr algn="r" rtl="1">
              <a:lnSpc>
                <a:spcPct val="107000"/>
              </a:lnSpc>
              <a:spcAft>
                <a:spcPts val="800"/>
              </a:spcAft>
              <a:buNone/>
            </a:pP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ثانيا : الر</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أي أو الت</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عليق</a:t>
            </a:r>
            <a:r>
              <a:rPr lang="ar-SA"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جب أن يكون الرأي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تصلا بالواقعة التي حدثت في المجال الرياضي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والتي يستند عليهـا هـذا الـرأي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ــس عليهـا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بحيــث لا ينفـصل عنهــا مطلقـا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بمــا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مكـ</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القـارئ مـن تقــدير قيمـة هــذا ً الموقف ، فإذا 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كر الرأي بدون الواقعـة المقـر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التـي تـ</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سنده لـم يكـن ذلـك نقـدا ، والناقـد الـذي ينحـرف عن الصدق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كان نقده غير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زيه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إذا لم يوجد هذا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نحراف</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كان ضئيل كان النقد مباحا .</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r>
              <a:rPr lang="ar-SA" sz="2400" b="1" dirty="0">
                <a:solidFill>
                  <a:srgbClr val="C00000"/>
                </a:solidFill>
              </a:rPr>
              <a:t>ثالثا: موضوع ي</a:t>
            </a:r>
            <a:r>
              <a:rPr lang="ar-DZ" sz="2400" b="1" dirty="0">
                <a:solidFill>
                  <a:srgbClr val="C00000"/>
                </a:solidFill>
              </a:rPr>
              <a:t>َ</a:t>
            </a:r>
            <a:r>
              <a:rPr lang="ar-SA" sz="2400" b="1" dirty="0">
                <a:solidFill>
                  <a:srgbClr val="C00000"/>
                </a:solidFill>
              </a:rPr>
              <a:t>ه</a:t>
            </a:r>
            <a:r>
              <a:rPr lang="ar-DZ" sz="2400" b="1" dirty="0">
                <a:solidFill>
                  <a:srgbClr val="C00000"/>
                </a:solidFill>
              </a:rPr>
              <a:t>ُ</a:t>
            </a:r>
            <a:r>
              <a:rPr lang="ar-SA" sz="2400" b="1" dirty="0">
                <a:solidFill>
                  <a:srgbClr val="C00000"/>
                </a:solidFill>
              </a:rPr>
              <a:t>م</a:t>
            </a:r>
            <a:r>
              <a:rPr lang="ar-DZ" sz="2400" b="1" dirty="0">
                <a:solidFill>
                  <a:srgbClr val="C00000"/>
                </a:solidFill>
              </a:rPr>
              <a:t>ُّ</a:t>
            </a:r>
            <a:r>
              <a:rPr lang="ar-SA" sz="2400" b="1" dirty="0">
                <a:solidFill>
                  <a:srgbClr val="C00000"/>
                </a:solidFill>
              </a:rPr>
              <a:t> الجمهور</a:t>
            </a:r>
            <a:r>
              <a:rPr lang="ar-DZ" sz="2400" dirty="0">
                <a:solidFill>
                  <a:srgbClr val="C00000"/>
                </a:solidFill>
              </a:rPr>
              <a:t>:</a:t>
            </a:r>
            <a:endParaRPr lang="fr-FR" sz="2400" dirty="0">
              <a:solidFill>
                <a:srgbClr val="C00000"/>
              </a:solidFill>
            </a:endParaRPr>
          </a:p>
          <a:p>
            <a:pPr algn="just" rtl="1"/>
            <a:r>
              <a:rPr lang="ar-SA" sz="2400" dirty="0"/>
              <a:t>حيث يجب أن يكون الموضوع الذي ي</a:t>
            </a:r>
            <a:r>
              <a:rPr lang="ar-DZ" sz="2400" dirty="0"/>
              <a:t>ُ</a:t>
            </a:r>
            <a:r>
              <a:rPr lang="ar-SA" sz="2400" dirty="0"/>
              <a:t>عالجه الناقد الرياضي يه</a:t>
            </a:r>
            <a:r>
              <a:rPr lang="ar-DZ" sz="2400" dirty="0"/>
              <a:t>ُ</a:t>
            </a:r>
            <a:r>
              <a:rPr lang="ar-SA" sz="2400" dirty="0"/>
              <a:t>م</a:t>
            </a:r>
            <a:r>
              <a:rPr lang="ar-DZ" sz="2400" dirty="0"/>
              <a:t>ُّ</a:t>
            </a:r>
            <a:r>
              <a:rPr lang="ar-SA" sz="2400" dirty="0"/>
              <a:t> قطاع كبير من الجمهـور، فـلا يجـوز بح</a:t>
            </a:r>
            <a:r>
              <a:rPr lang="ar-DZ" sz="2400" dirty="0"/>
              <a:t>ُِ</a:t>
            </a:r>
            <a:r>
              <a:rPr lang="ar-SA" sz="2400" dirty="0"/>
              <a:t>جـ</a:t>
            </a:r>
            <a:r>
              <a:rPr lang="ar-DZ" sz="2400" dirty="0"/>
              <a:t>َّ</a:t>
            </a:r>
            <a:r>
              <a:rPr lang="ar-SA" sz="2400" dirty="0"/>
              <a:t>ة النقـد التعـرُّض للحيـاة الخاصـة، سـواء للاعبـين أو المـدربين أو الحكـام أو غيـرهم ممـن يعملـون فـي الحقـل الرياضـي و</a:t>
            </a:r>
            <a:r>
              <a:rPr lang="ar-DZ" sz="2400" dirty="0"/>
              <a:t>إِ</a:t>
            </a:r>
            <a:r>
              <a:rPr lang="ar-SA" sz="2400" dirty="0" err="1"/>
              <a:t>عتبـار</a:t>
            </a:r>
            <a:r>
              <a:rPr lang="ar-SA" sz="2400" dirty="0"/>
              <a:t> أن حيـاتهم الخاصـة امتـداد لحيـاتهم العامـة وأن هـذا لا يقبل التجزئة فمثل هذا يخرج النقد الرياضي عن نطاق الحدود التي يجب أن يعمل من خلالها</a:t>
            </a:r>
            <a:endParaRPr lang="fr-FR" sz="2400" dirty="0"/>
          </a:p>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2354750"/>
      </p:ext>
    </p:extLst>
  </p:cSld>
  <p:clrMapOvr>
    <a:masterClrMapping/>
  </p:clrMapOvr>
  <p:transition spd="slow" advTm="276096">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BA9A7-13F9-14B2-AFC7-2DB61756E9D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EA34B11-4F47-3E42-CAEF-E5718C8F052F}"/>
              </a:ext>
            </a:extLst>
          </p:cNvPr>
          <p:cNvSpPr txBox="1"/>
          <p:nvPr/>
        </p:nvSpPr>
        <p:spPr>
          <a:xfrm>
            <a:off x="5007935" y="243640"/>
            <a:ext cx="5737408"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الأركان الأساسية للنقد الصحفي الرياضي </a:t>
            </a:r>
          </a:p>
        </p:txBody>
      </p:sp>
      <p:sp>
        <p:nvSpPr>
          <p:cNvPr id="29" name="Rectangle 28">
            <a:extLst>
              <a:ext uri="{FF2B5EF4-FFF2-40B4-BE49-F238E27FC236}">
                <a16:creationId xmlns:a16="http://schemas.microsoft.com/office/drawing/2014/main" id="{4C097BBD-A5EA-3037-C9E7-5F279C827D44}"/>
              </a:ext>
            </a:extLst>
          </p:cNvPr>
          <p:cNvSpPr/>
          <p:nvPr/>
        </p:nvSpPr>
        <p:spPr>
          <a:xfrm flipV="1">
            <a:off x="2328467" y="594836"/>
            <a:ext cx="179696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5D0EC2C-9142-8A18-B04A-691CF83FDD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206A65F3-26DF-EE76-2C06-307BBAB69F5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5E5AC09B-0142-C535-2437-2B81CB5C629D}"/>
              </a:ext>
            </a:extLst>
          </p:cNvPr>
          <p:cNvSpPr/>
          <p:nvPr/>
        </p:nvSpPr>
        <p:spPr>
          <a:xfrm>
            <a:off x="3931593" y="243640"/>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09</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085668C2-E1F0-FBE0-8E48-E5F79B448E6C}"/>
              </a:ext>
            </a:extLst>
          </p:cNvPr>
          <p:cNvSpPr txBox="1"/>
          <p:nvPr/>
        </p:nvSpPr>
        <p:spPr>
          <a:xfrm>
            <a:off x="1345333" y="1238730"/>
            <a:ext cx="9501334" cy="5236370"/>
          </a:xfrm>
          <a:prstGeom prst="rect">
            <a:avLst/>
          </a:prstGeom>
          <a:noFill/>
        </p:spPr>
        <p:txBody>
          <a:bodyPr wrap="square">
            <a:spAutoFit/>
          </a:bodyPr>
          <a:lstStyle/>
          <a:p>
            <a:pPr algn="r" rtl="1">
              <a:lnSpc>
                <a:spcPct val="107000"/>
              </a:lnSpc>
              <a:spcAft>
                <a:spcPts val="800"/>
              </a:spcAft>
              <a:buNone/>
            </a:pP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رابع</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 الع</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بارة الملائمة:</a:t>
            </a:r>
            <a:r>
              <a:rPr lang="ar-SA"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يجـب أن يـ</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اغ</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النقـد الرياضـي فـي صيغة ملائمة أو مناسـبة للموضـوع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بحيـث لا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خـرج عـــن دائـرة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احة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وخاصة إذا لجـأ الناقـد الرياضي إلى السخرية من الـشخص أو العمل أو التـصرف الـذي ينقـده أو إذا اسـتعمل عبـارة عنيفـة أو قاسـية طالمـا كانـت الظـروف والوقـائع تجعـل  ذلك معقولاً أو مقبولاً. </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r>
              <a:rPr lang="ar-SA" sz="2400" b="1" dirty="0">
                <a:solidFill>
                  <a:srgbClr val="C00000"/>
                </a:solidFill>
              </a:rPr>
              <a:t>خامسا: س</a:t>
            </a:r>
            <a:r>
              <a:rPr lang="ar-DZ" sz="2400" b="1" dirty="0">
                <a:solidFill>
                  <a:srgbClr val="C00000"/>
                </a:solidFill>
              </a:rPr>
              <a:t>َ</a:t>
            </a:r>
            <a:r>
              <a:rPr lang="ar-SA" sz="2400" b="1" dirty="0">
                <a:solidFill>
                  <a:srgbClr val="C00000"/>
                </a:solidFill>
              </a:rPr>
              <a:t>لامة الن</a:t>
            </a:r>
            <a:r>
              <a:rPr lang="ar-DZ" sz="2400" b="1" dirty="0">
                <a:solidFill>
                  <a:srgbClr val="C00000"/>
                </a:solidFill>
              </a:rPr>
              <a:t>ِّ</a:t>
            </a:r>
            <a:r>
              <a:rPr lang="ar-SA" sz="2400" b="1" dirty="0" err="1">
                <a:solidFill>
                  <a:srgbClr val="C00000"/>
                </a:solidFill>
              </a:rPr>
              <a:t>ية</a:t>
            </a:r>
            <a:r>
              <a:rPr lang="ar-DZ" sz="2400" b="1" dirty="0">
                <a:solidFill>
                  <a:srgbClr val="C00000"/>
                </a:solidFill>
              </a:rPr>
              <a:t>: </a:t>
            </a:r>
            <a:r>
              <a:rPr lang="fr-FR" sz="2400" dirty="0">
                <a:solidFill>
                  <a:srgbClr val="C00000"/>
                </a:solidFill>
              </a:rPr>
              <a:t> </a:t>
            </a:r>
            <a:r>
              <a:rPr lang="ar-SA" sz="2400" dirty="0"/>
              <a:t>وح</a:t>
            </a:r>
            <a:r>
              <a:rPr lang="ar-DZ" sz="2400" dirty="0"/>
              <a:t>ُ</a:t>
            </a:r>
            <a:r>
              <a:rPr lang="ar-SA" sz="2400" dirty="0"/>
              <a:t>سن النية في الن</a:t>
            </a:r>
            <a:r>
              <a:rPr lang="ar-DZ" sz="2400" dirty="0"/>
              <a:t>َّ</a:t>
            </a:r>
            <a:r>
              <a:rPr lang="ar-SA" sz="2400" dirty="0"/>
              <a:t>قد الرياضي يتكون من جزئين</a:t>
            </a:r>
            <a:r>
              <a:rPr lang="fr-FR" sz="2400" dirty="0"/>
              <a:t>:</a:t>
            </a:r>
          </a:p>
          <a:p>
            <a:pPr algn="just" rtl="1"/>
            <a:r>
              <a:rPr lang="ar-DZ" sz="2400" dirty="0"/>
              <a:t> 1-  </a:t>
            </a:r>
            <a:r>
              <a:rPr lang="ar-SA" sz="2400" dirty="0"/>
              <a:t>تـوخ</a:t>
            </a:r>
            <a:r>
              <a:rPr lang="ar-DZ" sz="2400" dirty="0"/>
              <a:t>ِّ</a:t>
            </a:r>
            <a:r>
              <a:rPr lang="ar-SA" sz="2400" dirty="0"/>
              <a:t>ى الن</a:t>
            </a:r>
            <a:r>
              <a:rPr lang="ar-DZ" sz="2400" dirty="0"/>
              <a:t>َّ</a:t>
            </a:r>
            <a:r>
              <a:rPr lang="ar-SA" sz="2400" dirty="0"/>
              <a:t>فـع أي الر</a:t>
            </a:r>
            <a:r>
              <a:rPr lang="ar-DZ" sz="2400" dirty="0"/>
              <a:t>َّ</a:t>
            </a:r>
            <a:r>
              <a:rPr lang="ar-SA" sz="2400" dirty="0" err="1"/>
              <a:t>غبـة</a:t>
            </a:r>
            <a:r>
              <a:rPr lang="ar-SA" sz="2400" dirty="0"/>
              <a:t> فـي إفـادة الجمهـور بإرشـاده إلـى الـصواب </a:t>
            </a:r>
            <a:r>
              <a:rPr lang="ar-SA" sz="2400" dirty="0" err="1"/>
              <a:t>لتبعيتـة</a:t>
            </a:r>
            <a:r>
              <a:rPr lang="ar-SA" sz="2400" dirty="0"/>
              <a:t> وتنبيهـه إلـى الباطـل ليتجنبه وليس إشباعا لباعث شخصي بحت لدى الناقد كال</a:t>
            </a:r>
            <a:r>
              <a:rPr lang="ar-DZ" sz="2400" dirty="0"/>
              <a:t>إِ</a:t>
            </a:r>
            <a:r>
              <a:rPr lang="ar-SA" sz="2400" dirty="0" err="1"/>
              <a:t>نتقام</a:t>
            </a:r>
            <a:r>
              <a:rPr lang="ar-SA" sz="2400" dirty="0"/>
              <a:t> أو الت</a:t>
            </a:r>
            <a:r>
              <a:rPr lang="ar-DZ" sz="2400" dirty="0"/>
              <a:t>َّ</a:t>
            </a:r>
            <a:r>
              <a:rPr lang="ar-SA" sz="2400" dirty="0"/>
              <a:t>شف</a:t>
            </a:r>
            <a:r>
              <a:rPr lang="ar-DZ" sz="2400" dirty="0"/>
              <a:t>ِّ</a:t>
            </a:r>
            <a:r>
              <a:rPr lang="ar-SA" sz="2400" dirty="0"/>
              <a:t>ي.</a:t>
            </a:r>
            <a:endParaRPr lang="fr-FR" sz="2400" dirty="0"/>
          </a:p>
          <a:p>
            <a:pPr algn="just" rtl="1"/>
            <a:r>
              <a:rPr lang="ar-SA" sz="2400" dirty="0"/>
              <a:t>2- </a:t>
            </a:r>
            <a:r>
              <a:rPr lang="ar-DZ" sz="2400" dirty="0"/>
              <a:t>إِ</a:t>
            </a:r>
            <a:r>
              <a:rPr lang="ar-SA" sz="2400" dirty="0" err="1"/>
              <a:t>عتقاد</a:t>
            </a:r>
            <a:r>
              <a:rPr lang="ar-SA" sz="2400" dirty="0"/>
              <a:t> الناقد الرياضي صحة الرأي الذي ي</a:t>
            </a:r>
            <a:r>
              <a:rPr lang="ar-DZ" sz="2400" dirty="0"/>
              <a:t>ُ</a:t>
            </a:r>
            <a:r>
              <a:rPr lang="ar-SA" sz="2400" dirty="0"/>
              <a:t>بديه لا صـحة الواقعـة ال</a:t>
            </a:r>
            <a:r>
              <a:rPr lang="ar-DZ" sz="2400" dirty="0"/>
              <a:t>َّ</a:t>
            </a:r>
            <a:r>
              <a:rPr lang="ar-SA" sz="2400" dirty="0"/>
              <a:t>تـي ي</a:t>
            </a:r>
            <a:r>
              <a:rPr lang="ar-DZ" sz="2400" dirty="0"/>
              <a:t>ُ</a:t>
            </a:r>
            <a:r>
              <a:rPr lang="ar-SA" sz="2400" dirty="0"/>
              <a:t>بن</a:t>
            </a:r>
            <a:r>
              <a:rPr lang="ar-DZ" sz="2400" dirty="0"/>
              <a:t>َ</a:t>
            </a:r>
            <a:r>
              <a:rPr lang="ar-SA" sz="2400" dirty="0"/>
              <a:t>ـى عليهـا هـذا الـر</a:t>
            </a:r>
            <a:r>
              <a:rPr lang="ar-DZ" sz="2400" dirty="0"/>
              <a:t>َّ</a:t>
            </a:r>
            <a:r>
              <a:rPr lang="ar-SA" sz="2400" dirty="0"/>
              <a:t>أي، فالواقعـة يجـب أن تكـون ثابتـة</a:t>
            </a:r>
            <a:r>
              <a:rPr lang="ar-DZ" sz="2400" dirty="0"/>
              <a:t>،</a:t>
            </a:r>
            <a:r>
              <a:rPr lang="ar-SA" sz="2400" dirty="0"/>
              <a:t> ولا ي</a:t>
            </a:r>
            <a:r>
              <a:rPr lang="ar-DZ" sz="2400" dirty="0"/>
              <a:t>َ</a:t>
            </a:r>
            <a:r>
              <a:rPr lang="ar-SA" sz="2400" dirty="0"/>
              <a:t>غن</a:t>
            </a:r>
            <a:r>
              <a:rPr lang="ar-DZ" sz="2400" dirty="0"/>
              <a:t>ِ</a:t>
            </a:r>
            <a:r>
              <a:rPr lang="ar-SA" sz="2400" dirty="0"/>
              <a:t>ـى عــدم ثبوتهــا </a:t>
            </a:r>
            <a:r>
              <a:rPr lang="ar-DZ" sz="2400" dirty="0"/>
              <a:t>إِ</a:t>
            </a:r>
            <a:r>
              <a:rPr lang="ar-SA" sz="2400" dirty="0" err="1"/>
              <a:t>عتقـاد</a:t>
            </a:r>
            <a:r>
              <a:rPr lang="ar-SA" sz="2400" dirty="0"/>
              <a:t> صـحتها إلا</a:t>
            </a:r>
            <a:r>
              <a:rPr lang="ar-DZ" sz="2400" dirty="0"/>
              <a:t>َّ</a:t>
            </a:r>
            <a:r>
              <a:rPr lang="ar-SA" sz="2400" dirty="0"/>
              <a:t> فـي بعـض الأحــوال ال</a:t>
            </a:r>
            <a:r>
              <a:rPr lang="ar-DZ" sz="2400" dirty="0"/>
              <a:t>إِ</a:t>
            </a:r>
            <a:r>
              <a:rPr lang="ar-SA" sz="2400" dirty="0" err="1"/>
              <a:t>سـتثنائية</a:t>
            </a:r>
            <a:r>
              <a:rPr lang="ar-SA" sz="2400" dirty="0"/>
              <a:t> التـي يكـون فيهـا الناقـد الرياضـي</a:t>
            </a:r>
            <a:r>
              <a:rPr lang="ar-DZ" sz="2400" dirty="0"/>
              <a:t>،</a:t>
            </a:r>
            <a:r>
              <a:rPr lang="ar-SA" sz="2400" dirty="0"/>
              <a:t> مـع مـا بذلـه مـن جهـد فـي الت</a:t>
            </a:r>
            <a:r>
              <a:rPr lang="ar-DZ" sz="2400" dirty="0"/>
              <a:t>َّ</a:t>
            </a:r>
            <a:r>
              <a:rPr lang="ar-SA" sz="2400" dirty="0"/>
              <a:t>حـري لإثبـات هـذه الواقعة إلا</a:t>
            </a:r>
            <a:r>
              <a:rPr lang="ar-DZ" sz="2400" dirty="0"/>
              <a:t>َّ</a:t>
            </a:r>
            <a:r>
              <a:rPr lang="ar-SA" sz="2400" dirty="0"/>
              <a:t> أن</a:t>
            </a:r>
            <a:r>
              <a:rPr lang="ar-DZ" sz="2400" dirty="0"/>
              <a:t>َّ</a:t>
            </a:r>
            <a:r>
              <a:rPr lang="ar-SA" sz="2400" dirty="0"/>
              <a:t>ه وقع في الخطأ</a:t>
            </a:r>
            <a:r>
              <a:rPr lang="ar-DZ" sz="2400" dirty="0"/>
              <a:t>،</a:t>
            </a:r>
            <a:r>
              <a:rPr lang="ar-SA" sz="2400" dirty="0"/>
              <a:t> و</a:t>
            </a:r>
            <a:r>
              <a:rPr lang="ar-DZ" sz="2400" dirty="0"/>
              <a:t>إِ</a:t>
            </a:r>
            <a:r>
              <a:rPr lang="ar-SA" sz="2400" dirty="0" err="1"/>
              <a:t>عتقد</a:t>
            </a:r>
            <a:r>
              <a:rPr lang="ar-SA" sz="2400" dirty="0"/>
              <a:t> ث</a:t>
            </a:r>
            <a:r>
              <a:rPr lang="ar-DZ" sz="2400" dirty="0"/>
              <a:t>ُ</a:t>
            </a:r>
            <a:r>
              <a:rPr lang="ar-SA" sz="2400" dirty="0"/>
              <a:t>بوتها مع أنها ليست صحيحة</a:t>
            </a:r>
            <a:r>
              <a:rPr lang="fr-FR" dirty="0"/>
              <a:t>.</a:t>
            </a:r>
          </a:p>
          <a:p>
            <a:pPr algn="r"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15166230"/>
      </p:ext>
    </p:extLst>
  </p:cSld>
  <p:clrMapOvr>
    <a:masterClrMapping/>
  </p:clrMapOvr>
  <p:transition spd="slow" advTm="276096">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31DE6E-33E8-16B0-76E6-80642C72D72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2C9BF72-F458-CFFD-F17A-51B1D687792D}"/>
              </a:ext>
            </a:extLst>
          </p:cNvPr>
          <p:cNvSpPr txBox="1"/>
          <p:nvPr/>
        </p:nvSpPr>
        <p:spPr>
          <a:xfrm>
            <a:off x="5752214" y="243640"/>
            <a:ext cx="4993129"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صفات الناقد الصحفي الرياضي</a:t>
            </a:r>
          </a:p>
        </p:txBody>
      </p:sp>
      <p:sp>
        <p:nvSpPr>
          <p:cNvPr id="29" name="Rectangle 28">
            <a:extLst>
              <a:ext uri="{FF2B5EF4-FFF2-40B4-BE49-F238E27FC236}">
                <a16:creationId xmlns:a16="http://schemas.microsoft.com/office/drawing/2014/main" id="{E31DEA56-B1DF-1228-FE0B-C3A7CB87A191}"/>
              </a:ext>
            </a:extLst>
          </p:cNvPr>
          <p:cNvSpPr/>
          <p:nvPr/>
        </p:nvSpPr>
        <p:spPr>
          <a:xfrm>
            <a:off x="2328467" y="640555"/>
            <a:ext cx="267946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18872B-5AD1-E159-32DB-D7CD7AD716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A54B9839-69D7-F216-9619-374FC774F6B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45E9D617-E2CB-5847-2C68-DC4D38A744BF}"/>
              </a:ext>
            </a:extLst>
          </p:cNvPr>
          <p:cNvSpPr/>
          <p:nvPr/>
        </p:nvSpPr>
        <p:spPr>
          <a:xfrm>
            <a:off x="4633608" y="296709"/>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10</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E70C490E-00CF-E740-D057-45B8263DE3F5}"/>
              </a:ext>
            </a:extLst>
          </p:cNvPr>
          <p:cNvSpPr txBox="1"/>
          <p:nvPr/>
        </p:nvSpPr>
        <p:spPr>
          <a:xfrm>
            <a:off x="1135912" y="1300310"/>
            <a:ext cx="9920175" cy="5139612"/>
          </a:xfrm>
          <a:prstGeom prst="rect">
            <a:avLst/>
          </a:prstGeom>
          <a:noFill/>
        </p:spPr>
        <p:txBody>
          <a:bodyPr wrap="square">
            <a:spAutoFit/>
          </a:bodyPr>
          <a:lstStyle/>
          <a:p>
            <a:pPr algn="r" rtl="1">
              <a:lnSpc>
                <a:spcPct val="107000"/>
              </a:lnSpc>
              <a:spcAft>
                <a:spcPts val="800"/>
              </a:spcAft>
              <a:buNone/>
            </a:pPr>
            <a:r>
              <a:rPr lang="ar-DZ" sz="2200" kern="100" dirty="0">
                <a:effectLst/>
                <a:latin typeface="Calibri" panose="020F0502020204030204" pitchFamily="34" charset="0"/>
                <a:ea typeface="Calibri" panose="020F0502020204030204" pitchFamily="34" charset="0"/>
                <a:cs typeface="Arial" panose="020B0604020202020204" pitchFamily="34" charset="0"/>
              </a:rPr>
              <a:t>1/ </a:t>
            </a:r>
            <a:r>
              <a:rPr lang="ar-SA" sz="2200" kern="100" dirty="0">
                <a:effectLst/>
                <a:latin typeface="Calibri" panose="020F0502020204030204" pitchFamily="34" charset="0"/>
                <a:ea typeface="Calibri" panose="020F0502020204030204" pitchFamily="34" charset="0"/>
                <a:cs typeface="Arial" panose="020B0604020202020204" pitchFamily="34" charset="0"/>
              </a:rPr>
              <a:t>أن يكون محب</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ا لهذا العمل متفانيا </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SA" sz="2200" kern="100" dirty="0">
                <a:effectLst/>
                <a:latin typeface="Calibri" panose="020F0502020204030204" pitchFamily="34" charset="0"/>
                <a:ea typeface="Calibri" panose="020F0502020204030204" pitchFamily="34" charset="0"/>
                <a:cs typeface="Arial" panose="020B0604020202020204" pitchFamily="34" charset="0"/>
              </a:rPr>
              <a:t>2/ أن يكـون إعلاميـا موهوبـا ورياضـيا م</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ل</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مـ</a:t>
            </a:r>
            <a:r>
              <a:rPr lang="ar-DZ" sz="2200" kern="100" dirty="0">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ا باللعبـة التـي يتناولهـا بالنقـد والتحليـل</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إذ </a:t>
            </a:r>
            <a:r>
              <a:rPr lang="ar-DZ" sz="2200" kern="100" dirty="0">
                <a:effectLst/>
                <a:latin typeface="Calibri" panose="020F0502020204030204" pitchFamily="34" charset="0"/>
                <a:ea typeface="Calibri" panose="020F0502020204030204" pitchFamily="34" charset="0"/>
                <a:cs typeface="Arial" panose="020B0604020202020204" pitchFamily="34" charset="0"/>
              </a:rPr>
              <a:t>أَ</a:t>
            </a:r>
            <a:r>
              <a:rPr lang="ar-SA" sz="2200" kern="100" dirty="0">
                <a:effectLst/>
                <a:latin typeface="Calibri" panose="020F0502020204030204" pitchFamily="34" charset="0"/>
                <a:ea typeface="Calibri" panose="020F0502020204030204" pitchFamily="34" charset="0"/>
                <a:cs typeface="Arial" panose="020B0604020202020204" pitchFamily="34" charset="0"/>
              </a:rPr>
              <a:t>نـ</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ه لـيس من المنطق أن يكتب عن لعبة لا يعرف فنونها ولا أصولها ولا القوانين التي تنظمها</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DZ" sz="2200" kern="100" dirty="0">
                <a:effectLst/>
                <a:latin typeface="Calibri" panose="020F0502020204030204" pitchFamily="34" charset="0"/>
                <a:ea typeface="Calibri" panose="020F0502020204030204" pitchFamily="34" charset="0"/>
                <a:cs typeface="Arial" panose="020B0604020202020204" pitchFamily="34" charset="0"/>
              </a:rPr>
              <a:t> 3/ </a:t>
            </a:r>
            <a:r>
              <a:rPr lang="ar-SA" sz="2200" kern="100" dirty="0">
                <a:effectLst/>
                <a:latin typeface="Calibri" panose="020F0502020204030204" pitchFamily="34" charset="0"/>
                <a:ea typeface="Calibri" panose="020F0502020204030204" pitchFamily="34" charset="0"/>
                <a:cs typeface="Arial" panose="020B0604020202020204" pitchFamily="34" charset="0"/>
              </a:rPr>
              <a:t>أن يكون م</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لم</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ا بتاريخ البلاد الرياضي وتاريخ الألعاب المختلفـة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مـن ناحيـة أخـرى يكـون ذو د</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راية بما يكتب وواثقا من</a:t>
            </a:r>
            <a:r>
              <a:rPr lang="ar-DZ" sz="2200" kern="100" dirty="0">
                <a:effectLst/>
                <a:latin typeface="Calibri" panose="020F0502020204030204" pitchFamily="34" charset="0"/>
                <a:ea typeface="Calibri" panose="020F0502020204030204" pitchFamily="34" charset="0"/>
                <a:cs typeface="Arial" panose="020B0604020202020204" pitchFamily="34" charset="0"/>
              </a:rPr>
              <a:t>ه</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DZ" sz="2200" kern="100" dirty="0">
                <a:effectLst/>
                <a:latin typeface="Calibri" panose="020F0502020204030204" pitchFamily="34" charset="0"/>
                <a:ea typeface="Calibri" panose="020F0502020204030204" pitchFamily="34" charset="0"/>
                <a:cs typeface="Arial" panose="020B0604020202020204" pitchFamily="34" charset="0"/>
              </a:rPr>
              <a:t> 4/ </a:t>
            </a:r>
            <a:r>
              <a:rPr lang="ar-SA" sz="2200" kern="100" dirty="0">
                <a:effectLst/>
                <a:latin typeface="Calibri" panose="020F0502020204030204" pitchFamily="34" charset="0"/>
                <a:ea typeface="Calibri" panose="020F0502020204030204" pitchFamily="34" charset="0"/>
                <a:cs typeface="Arial" panose="020B0604020202020204" pitchFamily="34" charset="0"/>
              </a:rPr>
              <a:t>أن يسعى إل</a:t>
            </a:r>
            <a:r>
              <a:rPr lang="ar-DZ" sz="2200" kern="100" dirty="0">
                <a:effectLst/>
                <a:latin typeface="Calibri" panose="020F0502020204030204" pitchFamily="34" charset="0"/>
                <a:ea typeface="Calibri" panose="020F0502020204030204" pitchFamily="34" charset="0"/>
                <a:cs typeface="Arial" panose="020B0604020202020204" pitchFamily="34" charset="0"/>
              </a:rPr>
              <a:t>ى</a:t>
            </a:r>
            <a:r>
              <a:rPr lang="ar-SA" sz="2200" kern="100" dirty="0">
                <a:effectLst/>
                <a:latin typeface="Calibri" panose="020F0502020204030204" pitchFamily="34" charset="0"/>
                <a:ea typeface="Calibri" panose="020F0502020204030204" pitchFamily="34" charset="0"/>
                <a:cs typeface="Arial" panose="020B0604020202020204" pitchFamily="34" charset="0"/>
              </a:rPr>
              <a:t> </a:t>
            </a:r>
            <a:r>
              <a:rPr lang="ar-DZ" sz="2200" kern="100" dirty="0" err="1">
                <a:latin typeface="Calibri" panose="020F0502020204030204" pitchFamily="34" charset="0"/>
                <a:ea typeface="Calibri" panose="020F0502020204030204" pitchFamily="34" charset="0"/>
                <a:cs typeface="Arial" panose="020B0604020202020204" pitchFamily="34" charset="0"/>
              </a:rPr>
              <a:t>الإِ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نضمام</a:t>
            </a:r>
            <a:r>
              <a:rPr lang="ar-SA" sz="2200" kern="100" dirty="0">
                <a:effectLst/>
                <a:latin typeface="Calibri" panose="020F0502020204030204" pitchFamily="34" charset="0"/>
                <a:ea typeface="Calibri" panose="020F0502020204030204" pitchFamily="34" charset="0"/>
                <a:cs typeface="Arial" panose="020B0604020202020204" pitchFamily="34" charset="0"/>
              </a:rPr>
              <a:t> إل</a:t>
            </a:r>
            <a:r>
              <a:rPr lang="ar-DZ" sz="2200" kern="100" dirty="0">
                <a:effectLst/>
                <a:latin typeface="Calibri" panose="020F0502020204030204" pitchFamily="34" charset="0"/>
                <a:ea typeface="Calibri" panose="020F0502020204030204" pitchFamily="34" charset="0"/>
                <a:cs typeface="Arial" panose="020B0604020202020204" pitchFamily="34" charset="0"/>
              </a:rPr>
              <a:t>ى</a:t>
            </a:r>
            <a:r>
              <a:rPr lang="ar-SA" sz="2200" kern="100" dirty="0">
                <a:effectLst/>
                <a:latin typeface="Calibri" panose="020F0502020204030204" pitchFamily="34" charset="0"/>
                <a:ea typeface="Calibri" panose="020F0502020204030204" pitchFamily="34" charset="0"/>
                <a:cs typeface="Arial" panose="020B0604020202020204" pitchFamily="34" charset="0"/>
              </a:rPr>
              <a:t> الجمعيات الإعلاميـة الدوليـة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التـي توفر له المجال المناسب</a:t>
            </a:r>
            <a:r>
              <a:rPr lang="ar-DZ" sz="2200" kern="100" dirty="0">
                <a:effectLst/>
                <a:latin typeface="Calibri" panose="020F0502020204030204" pitchFamily="34" charset="0"/>
                <a:ea typeface="Calibri" panose="020F0502020204030204" pitchFamily="34" charset="0"/>
                <a:cs typeface="Arial" panose="020B0604020202020204" pitchFamily="34" charset="0"/>
              </a:rPr>
              <a:t> ل</a:t>
            </a:r>
            <a:r>
              <a:rPr lang="ar-SA" sz="2200" kern="100" dirty="0">
                <a:effectLst/>
                <a:latin typeface="Calibri" panose="020F0502020204030204" pitchFamily="34" charset="0"/>
                <a:ea typeface="Calibri" panose="020F0502020204030204" pitchFamily="34" charset="0"/>
                <a:cs typeface="Arial" panose="020B0604020202020204" pitchFamily="34" charset="0"/>
              </a:rPr>
              <a:t>ل</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حتكاك</a:t>
            </a:r>
            <a:r>
              <a:rPr lang="ar-SA" sz="2200" kern="100" dirty="0">
                <a:effectLst/>
                <a:latin typeface="Calibri" panose="020F0502020204030204" pitchFamily="34" charset="0"/>
                <a:ea typeface="Calibri" panose="020F0502020204030204" pitchFamily="34" charset="0"/>
                <a:cs typeface="Arial" panose="020B0604020202020204" pitchFamily="34" charset="0"/>
              </a:rPr>
              <a:t> وتبادل المعلومات </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SA" sz="2200" kern="100" dirty="0">
                <a:effectLst/>
                <a:latin typeface="Calibri" panose="020F0502020204030204" pitchFamily="34" charset="0"/>
                <a:ea typeface="Calibri" panose="020F0502020204030204" pitchFamily="34" charset="0"/>
                <a:cs typeface="Arial" panose="020B0604020202020204" pitchFamily="34" charset="0"/>
              </a:rPr>
              <a:t>5/ أن يكون </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متمت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عـا</a:t>
            </a:r>
            <a:r>
              <a:rPr lang="ar-SA" sz="2200" kern="100" dirty="0">
                <a:effectLst/>
                <a:latin typeface="Calibri" panose="020F0502020204030204" pitchFamily="34" charset="0"/>
                <a:ea typeface="Calibri" panose="020F0502020204030204" pitchFamily="34" charset="0"/>
                <a:cs typeface="Arial" panose="020B0604020202020204" pitchFamily="34" charset="0"/>
              </a:rPr>
              <a:t> بموهبـة إعلامية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ليـتمك</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ن مـن </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لتقـاط</a:t>
            </a:r>
            <a:r>
              <a:rPr lang="ar-SA" sz="2200" kern="100" dirty="0">
                <a:effectLst/>
                <a:latin typeface="Calibri" panose="020F0502020204030204" pitchFamily="34" charset="0"/>
                <a:ea typeface="Calibri" panose="020F0502020204030204" pitchFamily="34" charset="0"/>
                <a:cs typeface="Arial" panose="020B0604020202020204" pitchFamily="34" charset="0"/>
              </a:rPr>
              <a:t> الأخبـار المهمة بـسهولة وقـادر علـى الكتابة الجي</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دة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فلا يتحي</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د للاعب أو نادي على حساب الأخر.</a:t>
            </a:r>
            <a:endParaRPr lang="fr-FR" sz="22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DZ" sz="2200" kern="100" dirty="0">
                <a:effectLst/>
                <a:latin typeface="Calibri" panose="020F0502020204030204" pitchFamily="34" charset="0"/>
                <a:ea typeface="Calibri" panose="020F0502020204030204" pitchFamily="34" charset="0"/>
                <a:cs typeface="Arial" panose="020B0604020202020204" pitchFamily="34" charset="0"/>
              </a:rPr>
              <a:t>6/ </a:t>
            </a:r>
            <a:r>
              <a:rPr lang="ar-SA" sz="2200" kern="100" dirty="0">
                <a:latin typeface="Calibri" panose="020F0502020204030204" pitchFamily="34" charset="0"/>
                <a:ea typeface="Calibri" panose="020F0502020204030204" pitchFamily="34" charset="0"/>
              </a:rPr>
              <a:t>ال</a:t>
            </a:r>
            <a:r>
              <a:rPr lang="ar-DZ" sz="2200" kern="100" dirty="0">
                <a:latin typeface="Calibri" panose="020F0502020204030204" pitchFamily="34" charset="0"/>
                <a:ea typeface="Calibri" panose="020F0502020204030204" pitchFamily="34" charset="0"/>
              </a:rPr>
              <a:t>إ</a:t>
            </a:r>
            <a:r>
              <a:rPr lang="ar-SA" sz="2200" kern="100" dirty="0" err="1">
                <a:latin typeface="Calibri" panose="020F0502020204030204" pitchFamily="34" charset="0"/>
                <a:ea typeface="Calibri" panose="020F0502020204030204" pitchFamily="34" charset="0"/>
              </a:rPr>
              <a:t>لتزام</a:t>
            </a:r>
            <a:r>
              <a:rPr lang="ar-SA" sz="2200" kern="100" dirty="0">
                <a:latin typeface="Calibri" panose="020F0502020204030204" pitchFamily="34" charset="0"/>
                <a:ea typeface="Calibri" panose="020F0502020204030204" pitchFamily="34" charset="0"/>
              </a:rPr>
              <a:t> بميثاق الشرف الصحفي.</a:t>
            </a:r>
            <a:r>
              <a:rPr lang="ar-SA" sz="2200" kern="100" dirty="0">
                <a:effectLst/>
                <a:latin typeface="Calibri" panose="020F0502020204030204" pitchFamily="34" charset="0"/>
                <a:ea typeface="Calibri" panose="020F0502020204030204" pitchFamily="34" charset="0"/>
                <a:cs typeface="Arial" panose="020B0604020202020204" pitchFamily="34" charset="0"/>
              </a:rPr>
              <a:t> </a:t>
            </a:r>
            <a:endParaRPr lang="ar-DZ" sz="22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DZ" sz="2200" kern="100" dirty="0">
                <a:effectLst/>
                <a:latin typeface="Calibri" panose="020F0502020204030204" pitchFamily="34" charset="0"/>
                <a:ea typeface="Calibri" panose="020F0502020204030204" pitchFamily="34" charset="0"/>
                <a:cs typeface="Arial" panose="020B0604020202020204" pitchFamily="34" charset="0"/>
              </a:rPr>
              <a:t>7/ </a:t>
            </a:r>
            <a:r>
              <a:rPr lang="ar-SA" sz="2200" kern="100" dirty="0">
                <a:effectLst/>
                <a:latin typeface="Calibri" panose="020F0502020204030204" pitchFamily="34" charset="0"/>
                <a:ea typeface="Calibri" panose="020F0502020204030204" pitchFamily="34" charset="0"/>
                <a:cs typeface="Arial" panose="020B0604020202020204" pitchFamily="34" charset="0"/>
              </a:rPr>
              <a:t>مساعدة القارئ على فهم دلالة الأخبار و</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a:effectLst/>
                <a:latin typeface="Calibri" panose="020F0502020204030204" pitchFamily="34" charset="0"/>
                <a:ea typeface="Calibri" panose="020F0502020204030204" pitchFamily="34" charset="0"/>
                <a:cs typeface="Arial" panose="020B0604020202020204" pitchFamily="34" charset="0"/>
              </a:rPr>
              <a:t>دراك ما وراء الأخبار</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DZ" sz="2200" kern="100" dirty="0">
                <a:effectLst/>
                <a:latin typeface="Calibri" panose="020F0502020204030204" pitchFamily="34" charset="0"/>
                <a:ea typeface="Calibri" panose="020F0502020204030204" pitchFamily="34" charset="0"/>
                <a:cs typeface="Arial" panose="020B0604020202020204" pitchFamily="34" charset="0"/>
              </a:rPr>
              <a:t>8/  </a:t>
            </a:r>
            <a:r>
              <a:rPr lang="ar-SA" sz="2200" kern="100" dirty="0">
                <a:effectLst/>
                <a:latin typeface="Calibri" panose="020F0502020204030204" pitchFamily="34" charset="0"/>
                <a:ea typeface="Calibri" panose="020F0502020204030204" pitchFamily="34" charset="0"/>
                <a:cs typeface="Arial" panose="020B0604020202020204" pitchFamily="34" charset="0"/>
              </a:rPr>
              <a:t>مـساعدة الصحيفة نفـسها على ال</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نتفاع</a:t>
            </a:r>
            <a:r>
              <a:rPr lang="ar-SA" sz="2200" kern="100" dirty="0">
                <a:effectLst/>
                <a:latin typeface="Calibri" panose="020F0502020204030204" pitchFamily="34" charset="0"/>
                <a:ea typeface="Calibri" panose="020F0502020204030204" pitchFamily="34" charset="0"/>
                <a:cs typeface="Arial" panose="020B0604020202020204" pitchFamily="34" charset="0"/>
              </a:rPr>
              <a:t> بالأخبار الرياضة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بحيث تتماشى مع سياسة الصحيفة </a:t>
            </a:r>
            <a:r>
              <a:rPr lang="ar-DZ" sz="2200" kern="100" dirty="0" err="1">
                <a:effectLst/>
                <a:latin typeface="Calibri" panose="020F0502020204030204" pitchFamily="34" charset="0"/>
                <a:ea typeface="Calibri" panose="020F0502020204030204" pitchFamily="34" charset="0"/>
                <a:cs typeface="Arial" panose="020B0604020202020204" pitchFamily="34" charset="0"/>
              </a:rPr>
              <a:t>وا</a:t>
            </a:r>
            <a:r>
              <a:rPr lang="ar-SA" sz="2200" kern="100" dirty="0">
                <a:effectLst/>
                <a:latin typeface="Calibri" panose="020F0502020204030204" pitchFamily="34" charset="0"/>
                <a:ea typeface="Calibri" panose="020F0502020204030204" pitchFamily="34" charset="0"/>
                <a:cs typeface="Arial" panose="020B0604020202020204" pitchFamily="34" charset="0"/>
              </a:rPr>
              <a:t>لدول</a:t>
            </a:r>
            <a:r>
              <a:rPr lang="ar-DZ" sz="2200" kern="100" dirty="0">
                <a:effectLst/>
                <a:latin typeface="Calibri" panose="020F0502020204030204" pitchFamily="34" charset="0"/>
                <a:ea typeface="Calibri" panose="020F0502020204030204" pitchFamily="34" charset="0"/>
                <a:cs typeface="Arial" panose="020B0604020202020204" pitchFamily="34" charset="0"/>
              </a:rPr>
              <a:t>ة.</a:t>
            </a:r>
            <a:endParaRPr lang="fr-FR" sz="2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23095854"/>
      </p:ext>
    </p:extLst>
  </p:cSld>
  <p:clrMapOvr>
    <a:masterClrMapping/>
  </p:clrMapOvr>
  <p:transition spd="slow" advTm="276096">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F9DD2-1CF4-9A7F-3A57-BCEFEE7CDB1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E5AF2E2-7D66-AF74-C665-06512B0F4151}"/>
              </a:ext>
            </a:extLst>
          </p:cNvPr>
          <p:cNvSpPr/>
          <p:nvPr/>
        </p:nvSpPr>
        <p:spPr>
          <a:xfrm flipV="1">
            <a:off x="2328467" y="594837"/>
            <a:ext cx="36470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F5F3D05-39E7-1BBB-8AF2-FF74253693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AE9FA830-7958-A300-5312-278ED5F8A42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0B7CC6B8-6067-6085-C714-2FCFB44B8DF3}"/>
              </a:ext>
            </a:extLst>
          </p:cNvPr>
          <p:cNvSpPr txBox="1"/>
          <p:nvPr/>
        </p:nvSpPr>
        <p:spPr>
          <a:xfrm>
            <a:off x="4035023" y="1471775"/>
            <a:ext cx="7293934" cy="4297267"/>
          </a:xfrm>
          <a:prstGeom prst="rect">
            <a:avLst/>
          </a:prstGeom>
          <a:noFill/>
        </p:spPr>
        <p:txBody>
          <a:bodyPr wrap="square">
            <a:spAutoFit/>
          </a:bodyPr>
          <a:lstStyle/>
          <a:p>
            <a:pPr marL="285750" indent="-285750" algn="just" rtl="1">
              <a:lnSpc>
                <a:spcPct val="107000"/>
              </a:lnSpc>
              <a:spcAft>
                <a:spcPts val="800"/>
              </a:spcAft>
              <a:buFont typeface="Wingdings" panose="05000000000000000000" pitchFamily="2" charset="2"/>
              <a:buChar char="q"/>
            </a:pPr>
            <a:r>
              <a:rPr lang="ar-EG" sz="2400" b="1" dirty="0">
                <a:solidFill>
                  <a:schemeClr val="accent2"/>
                </a:solidFill>
              </a:rPr>
              <a:t>مثال</a:t>
            </a:r>
            <a:r>
              <a:rPr lang="ar-DZ" sz="2400" b="1" dirty="0">
                <a:solidFill>
                  <a:schemeClr val="accent2"/>
                </a:solidFill>
              </a:rPr>
              <a:t> توضيحي</a:t>
            </a:r>
            <a:r>
              <a:rPr lang="ar-EG" sz="2400" b="1" dirty="0">
                <a:solidFill>
                  <a:schemeClr val="accent2"/>
                </a:solidFill>
              </a:rPr>
              <a:t> لمقال نقد رياضي:</a:t>
            </a:r>
            <a:endParaRPr lang="ar-DZ" sz="2200" kern="100" dirty="0">
              <a:solidFill>
                <a:srgbClr val="00000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يرى الكاتب أن السبب الرئيسي لخسارة منتخب مصر أمام روسيا يعود إلى فكر المدرب </a:t>
            </a:r>
            <a:r>
              <a:rPr lang="ar-SA" sz="22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هيكتور</a:t>
            </a: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كوبر</a:t>
            </a:r>
            <a:r>
              <a:rPr lang="ar-DZ"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الذي يعتمد على الدفاع فقط دون خطط هجومية واضحة</a:t>
            </a:r>
            <a:r>
              <a:rPr lang="fr-FR"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br>
              <a:rPr lang="fr-FR"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b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كوبر ركّز على غلق المساحات أكثر من صناعة الفرص، فظهر المنتخب عاجزًا هجوميًا ويعتمد كليًا على محمد صلاح، دون بدائل فعّالة</a:t>
            </a:r>
            <a:r>
              <a:rPr lang="ar-DZ" sz="2200" kern="100" dirty="0">
                <a:solidFill>
                  <a:srgbClr val="000000"/>
                </a:solidFill>
                <a:latin typeface="Calibri" panose="020F0502020204030204" pitchFamily="34" charset="0"/>
                <a:ea typeface="Calibri" panose="020F0502020204030204" pitchFamily="34" charset="0"/>
                <a:cs typeface="Arial" panose="020B0604020202020204" pitchFamily="34" charset="0"/>
              </a:rPr>
              <a:t>.</a:t>
            </a:r>
            <a:br>
              <a:rPr lang="fr-FR"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b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الفريق </a:t>
            </a:r>
            <a:r>
              <a:rPr lang="ar-SA" sz="22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تأه</a:t>
            </a:r>
            <a:r>
              <a:rPr lang="ar-DZ"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ل للمونديال بالحظ والمجهود الفردي، لكنه </a:t>
            </a:r>
            <a:r>
              <a:rPr lang="ar-DZ"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a:t>
            </a: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فتقر إلى الإعداد النفسي والخطط الواقعية لمواجهة منتخبات قوية</a:t>
            </a:r>
            <a:r>
              <a:rPr lang="fr-FR"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DZ" sz="2200" kern="100" dirty="0">
                <a:solidFill>
                  <a:srgbClr val="000000"/>
                </a:solidFill>
                <a:latin typeface="Calibri" panose="020F0502020204030204" pitchFamily="34" charset="0"/>
                <a:ea typeface="Calibri" panose="020F0502020204030204" pitchFamily="34" charset="0"/>
                <a:cs typeface="Arial" panose="020B0604020202020204" pitchFamily="34" charset="0"/>
              </a:rPr>
              <a:t> </a:t>
            </a: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المدرب الروسي </a:t>
            </a:r>
            <a:r>
              <a:rPr lang="ar-SA" sz="22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تشيرشيسوف</a:t>
            </a: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تفوّق تكتيكيًا، حيث أغلق المساحات و</a:t>
            </a:r>
            <a:r>
              <a:rPr lang="ar-DZ"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a:t>
            </a: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ستغل ضعف الدفاع المصري بذكاء</a:t>
            </a:r>
            <a:r>
              <a:rPr lang="fr-FR"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ar-DZ"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النتيجة كانت أداءً باهتًا، بتسديدة واحدة فقط على المرمى، مما كشف أن</a:t>
            </a:r>
            <a:r>
              <a:rPr lang="ar-DZ"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المنتخب المصري يلعب بلا خطة واضحة ولا مرونة تكتيكية</a:t>
            </a:r>
            <a:r>
              <a:rPr lang="fr-FR"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وختم الكاتب بتحية خاصة </a:t>
            </a:r>
            <a:r>
              <a:rPr lang="ar-SA" sz="22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للا</a:t>
            </a:r>
            <a:r>
              <a:rPr lang="ar-DZ"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عب طارق حامد لجهده الكبير وتفانيه في الملعب</a:t>
            </a:r>
            <a:r>
              <a:rPr lang="ar-DZ" sz="22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236BB496-C4A9-B958-FE55-D69E71FB8DB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1072" y="1197813"/>
            <a:ext cx="3295650" cy="5332509"/>
          </a:xfrm>
          <a:prstGeom prst="rect">
            <a:avLst/>
          </a:prstGeom>
          <a:ln>
            <a:noFill/>
          </a:ln>
          <a:effectLst>
            <a:outerShdw blurRad="292100" dist="139700" dir="2700000" algn="tl" rotWithShape="0">
              <a:srgbClr val="333333">
                <a:alpha val="65000"/>
              </a:srgbClr>
            </a:outerShdw>
          </a:effectLst>
        </p:spPr>
      </p:pic>
      <p:sp>
        <p:nvSpPr>
          <p:cNvPr id="14" name="ZoneTexte 13">
            <a:extLst>
              <a:ext uri="{FF2B5EF4-FFF2-40B4-BE49-F238E27FC236}">
                <a16:creationId xmlns:a16="http://schemas.microsoft.com/office/drawing/2014/main" id="{51B16383-F143-2C70-B869-C5AE8FCB92D1}"/>
              </a:ext>
            </a:extLst>
          </p:cNvPr>
          <p:cNvSpPr txBox="1"/>
          <p:nvPr/>
        </p:nvSpPr>
        <p:spPr>
          <a:xfrm>
            <a:off x="5533156" y="5915021"/>
            <a:ext cx="6097772" cy="461665"/>
          </a:xfrm>
          <a:prstGeom prst="rect">
            <a:avLst/>
          </a:prstGeom>
          <a:noFill/>
        </p:spPr>
        <p:txBody>
          <a:bodyPr wrap="square">
            <a:spAutoFit/>
          </a:bodyPr>
          <a:lstStyle/>
          <a:p>
            <a:r>
              <a:rPr lang="fr-FR" sz="2400" b="1" dirty="0"/>
              <a:t>https://h1.nu/1iOyV</a:t>
            </a:r>
          </a:p>
        </p:txBody>
      </p:sp>
    </p:spTree>
    <p:extLst>
      <p:ext uri="{BB962C8B-B14F-4D97-AF65-F5344CB8AC3E}">
        <p14:creationId xmlns:p14="http://schemas.microsoft.com/office/powerpoint/2010/main" val="1498052795"/>
      </p:ext>
    </p:extLst>
  </p:cSld>
  <p:clrMapOvr>
    <a:masterClrMapping/>
  </p:clrMapOvr>
  <p:transition spd="slow" advTm="276096">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A25179-B385-226A-EA0E-96E68883F53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53E326C-941F-08C5-B6D6-2A6E170F5118}"/>
              </a:ext>
            </a:extLst>
          </p:cNvPr>
          <p:cNvSpPr/>
          <p:nvPr/>
        </p:nvSpPr>
        <p:spPr>
          <a:xfrm flipV="1">
            <a:off x="2328467" y="594837"/>
            <a:ext cx="36470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D49B191-9C4C-5BC7-E33F-4EBB933083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7D5F12D2-4AA4-0E80-80C7-07DE377D668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E5DEE605-1593-789F-5D35-16468CC5DE20}"/>
              </a:ext>
            </a:extLst>
          </p:cNvPr>
          <p:cNvSpPr txBox="1"/>
          <p:nvPr/>
        </p:nvSpPr>
        <p:spPr>
          <a:xfrm>
            <a:off x="3948396" y="778223"/>
            <a:ext cx="7293934" cy="5727337"/>
          </a:xfrm>
          <a:prstGeom prst="rect">
            <a:avLst/>
          </a:prstGeom>
          <a:noFill/>
        </p:spPr>
        <p:txBody>
          <a:bodyPr wrap="square">
            <a:spAutoFit/>
          </a:bodyPr>
          <a:lstStyle/>
          <a:p>
            <a:pPr marL="285750" indent="-285750" algn="just" rtl="1">
              <a:lnSpc>
                <a:spcPct val="107000"/>
              </a:lnSpc>
              <a:spcAft>
                <a:spcPts val="800"/>
              </a:spcAft>
              <a:buFont typeface="Wingdings" panose="05000000000000000000" pitchFamily="2" charset="2"/>
              <a:buChar char="q"/>
            </a:pPr>
            <a:r>
              <a:rPr lang="ar-EG" sz="2400" b="1" dirty="0">
                <a:solidFill>
                  <a:schemeClr val="accent2"/>
                </a:solidFill>
              </a:rPr>
              <a:t>مثال</a:t>
            </a:r>
            <a:r>
              <a:rPr lang="ar-DZ" sz="2400" b="1" dirty="0">
                <a:solidFill>
                  <a:schemeClr val="accent2"/>
                </a:solidFill>
              </a:rPr>
              <a:t> توضيحي</a:t>
            </a:r>
            <a:r>
              <a:rPr lang="ar-EG" sz="2400" b="1" dirty="0">
                <a:solidFill>
                  <a:schemeClr val="accent2"/>
                </a:solidFill>
              </a:rPr>
              <a:t> لمقال نقد رياضي:</a:t>
            </a:r>
            <a:endParaRPr lang="ar-DZ" sz="2400" b="1" dirty="0">
              <a:solidFill>
                <a:schemeClr val="accent2"/>
              </a:solidFill>
            </a:endParaRPr>
          </a:p>
          <a:p>
            <a:pPr algn="r" rtl="1"/>
            <a:r>
              <a:rPr lang="ar-DZ" sz="2400" b="1" dirty="0"/>
              <a:t>مقال رياضي نشر بجريدة الرياض السعودية: </a:t>
            </a:r>
            <a:r>
              <a:rPr lang="ar-DZ" sz="2400" dirty="0"/>
              <a:t> </a:t>
            </a:r>
            <a:r>
              <a:rPr lang="ar-DZ" sz="2400" b="1" dirty="0"/>
              <a:t>فبراير</a:t>
            </a:r>
            <a:r>
              <a:rPr lang="fr-FR" sz="2400" b="1" dirty="0"/>
              <a:t> 2022</a:t>
            </a:r>
            <a:endParaRPr lang="ar-DZ" sz="3200" b="1" dirty="0"/>
          </a:p>
          <a:p>
            <a:pPr algn="just" rtl="1"/>
            <a:r>
              <a:rPr lang="ar-DZ" sz="2400" dirty="0"/>
              <a:t>قال الكاتب تركي الغامدي في مقاله النقدي الرياضي، </a:t>
            </a:r>
            <a:r>
              <a:rPr lang="ar-EG" sz="2400" dirty="0"/>
              <a:t>إن </a:t>
            </a:r>
            <a:r>
              <a:rPr lang="ar-DZ" sz="2400" dirty="0"/>
              <a:t>إ</a:t>
            </a:r>
            <a:r>
              <a:rPr lang="ar-EG" sz="2400" dirty="0" err="1"/>
              <a:t>حتراف</a:t>
            </a:r>
            <a:r>
              <a:rPr lang="ar-EG" sz="2400" dirty="0"/>
              <a:t> لاعب سعودي في أوروبا</a:t>
            </a:r>
            <a:r>
              <a:rPr lang="ar-DZ" sz="2400" dirty="0"/>
              <a:t>،</a:t>
            </a:r>
            <a:r>
              <a:rPr lang="ar-EG" sz="2400" dirty="0"/>
              <a:t> يجب أن يكون له أساس متين من ال</a:t>
            </a:r>
            <a:r>
              <a:rPr lang="ar-DZ" sz="2400" dirty="0"/>
              <a:t>إِ</a:t>
            </a:r>
            <a:r>
              <a:rPr lang="ar-EG" sz="2400" dirty="0" err="1"/>
              <a:t>لتزام</a:t>
            </a:r>
            <a:r>
              <a:rPr lang="ar-EG" sz="2400" dirty="0"/>
              <a:t> وال</a:t>
            </a:r>
            <a:r>
              <a:rPr lang="ar-DZ" sz="2400" dirty="0"/>
              <a:t>إِ</a:t>
            </a:r>
            <a:r>
              <a:rPr lang="ar-EG" sz="2400" dirty="0" err="1"/>
              <a:t>نضباط</a:t>
            </a:r>
            <a:r>
              <a:rPr lang="ar-EG" sz="2400" dirty="0"/>
              <a:t> والمثابرة والجاهزية الذهنية والجسدية، وأن يُقدّر أهمية ال</a:t>
            </a:r>
            <a:r>
              <a:rPr lang="ar-DZ" sz="2400" dirty="0"/>
              <a:t>إِ</a:t>
            </a:r>
            <a:r>
              <a:rPr lang="ar-EG" sz="2400" dirty="0" err="1"/>
              <a:t>نتقال</a:t>
            </a:r>
            <a:r>
              <a:rPr lang="ar-EG" sz="2400" dirty="0"/>
              <a:t> لأوروبا على أن</a:t>
            </a:r>
            <a:r>
              <a:rPr lang="ar-DZ" sz="2400" dirty="0"/>
              <a:t>َّ</a:t>
            </a:r>
            <a:r>
              <a:rPr lang="ar-EG" sz="2400" dirty="0"/>
              <a:t>ه إنجاز شخصي له وليس لغيره، وأنه إنجاز وطني يُحسب له ولرياضته.</a:t>
            </a:r>
            <a:endParaRPr lang="fr-FR" sz="2400" dirty="0"/>
          </a:p>
          <a:p>
            <a:pPr algn="just" rtl="1"/>
            <a:r>
              <a:rPr lang="ar-DZ" sz="2400" dirty="0"/>
              <a:t>وأضاف الناقد : </a:t>
            </a:r>
            <a:r>
              <a:rPr lang="ar-EG" sz="2400" dirty="0"/>
              <a:t>تراكم هذه العقليات ما زلنا لم نصل دونها للح</a:t>
            </a:r>
            <a:r>
              <a:rPr lang="ar-DZ" sz="2400" dirty="0"/>
              <a:t>ُ</a:t>
            </a:r>
            <a:r>
              <a:rPr lang="ar-EG" sz="2400" dirty="0"/>
              <a:t>لم، لكن التجربة السعودية الآن في الدوري المحلي نضجت وأصبحت مؤهلة لإنتاج لاعبين قادرين على التواجد في الملاعب الأوروبية، بشرط أن تتوفر لديهم الرغبة الصادقة والطموح العالي لتطوير مهاراتهم وقدراتهم ومضاعفة جهدهم في مرحلة بناء شخصيتهم الاحترافية وصقل مهاراتهم، ليخوضوا تجارب مماثلة</a:t>
            </a:r>
            <a:r>
              <a:rPr lang="ar-DZ" sz="2400" dirty="0"/>
              <a:t>.</a:t>
            </a:r>
            <a:endParaRPr lang="fr-FR" sz="2400" dirty="0"/>
          </a:p>
          <a:p>
            <a:r>
              <a:rPr lang="ar-EG" sz="2400" dirty="0"/>
              <a:t>.</a:t>
            </a:r>
          </a:p>
          <a:p>
            <a:pPr algn="just" rtl="1">
              <a:lnSpc>
                <a:spcPct val="107000"/>
              </a:lnSpc>
              <a:spcAft>
                <a:spcPts val="800"/>
              </a:spcAft>
            </a:pPr>
            <a:endParaRPr lang="ar-DZ" sz="2200" kern="100"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14" name="ZoneTexte 13">
            <a:extLst>
              <a:ext uri="{FF2B5EF4-FFF2-40B4-BE49-F238E27FC236}">
                <a16:creationId xmlns:a16="http://schemas.microsoft.com/office/drawing/2014/main" id="{0B20DA00-89A6-9AF5-1BE9-094139898F20}"/>
              </a:ext>
            </a:extLst>
          </p:cNvPr>
          <p:cNvSpPr txBox="1"/>
          <p:nvPr/>
        </p:nvSpPr>
        <p:spPr>
          <a:xfrm>
            <a:off x="4633104" y="5905396"/>
            <a:ext cx="6097772" cy="461665"/>
          </a:xfrm>
          <a:prstGeom prst="rect">
            <a:avLst/>
          </a:prstGeom>
          <a:noFill/>
        </p:spPr>
        <p:txBody>
          <a:bodyPr wrap="square">
            <a:spAutoFit/>
          </a:bodyPr>
          <a:lstStyle/>
          <a:p>
            <a:r>
              <a:rPr lang="fr-FR" sz="2400" b="1"/>
              <a:t>https://share.google/LzhLOOlryBiFbLipE</a:t>
            </a:r>
            <a:endParaRPr lang="fr-FR" sz="2400" b="1" dirty="0"/>
          </a:p>
        </p:txBody>
      </p:sp>
      <p:pic>
        <p:nvPicPr>
          <p:cNvPr id="4" name="Image 3">
            <a:extLst>
              <a:ext uri="{FF2B5EF4-FFF2-40B4-BE49-F238E27FC236}">
                <a16:creationId xmlns:a16="http://schemas.microsoft.com/office/drawing/2014/main" id="{A23C04BB-1167-AD0F-DD2E-AEA3FE76251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3043" y="1260909"/>
            <a:ext cx="2353552" cy="5239026"/>
          </a:xfrm>
          <a:prstGeom prst="rect">
            <a:avLst/>
          </a:prstGeom>
        </p:spPr>
      </p:pic>
    </p:spTree>
    <p:extLst>
      <p:ext uri="{BB962C8B-B14F-4D97-AF65-F5344CB8AC3E}">
        <p14:creationId xmlns:p14="http://schemas.microsoft.com/office/powerpoint/2010/main" val="3647487583"/>
      </p:ext>
    </p:extLst>
  </p:cSld>
  <p:clrMapOvr>
    <a:masterClrMapping/>
  </p:clrMapOvr>
  <p:transition spd="slow" advTm="276096">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670427" y="1964835"/>
            <a:ext cx="10362624" cy="3298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5933610" y="986685"/>
            <a:ext cx="3902032" cy="646331"/>
          </a:xfrm>
          <a:prstGeom prst="rect">
            <a:avLst/>
          </a:prstGeom>
          <a:noFill/>
        </p:spPr>
        <p:txBody>
          <a:bodyPr wrap="square" rtlCol="0">
            <a:spAutoFit/>
          </a:bodyPr>
          <a:lstStyle/>
          <a:p>
            <a:r>
              <a:rPr lang="ar-DZ" sz="3600" b="1" dirty="0">
                <a:solidFill>
                  <a:srgbClr val="00B0F0"/>
                </a:solidFill>
                <a:latin typeface="Alexandria" charset="0"/>
                <a:cs typeface="Alexandria" charset="0"/>
              </a:rPr>
              <a:t>خـــــــــــــــــلاصــــــــــــــــة  </a:t>
            </a:r>
            <a:endParaRPr lang="en-US" sz="3600" b="1" dirty="0">
              <a:solidFill>
                <a:srgbClr val="00B0F0"/>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996593" y="1515651"/>
            <a:ext cx="10160389" cy="1015663"/>
          </a:xfrm>
          <a:prstGeom prst="rect">
            <a:avLst/>
          </a:prstGeom>
          <a:noFill/>
        </p:spPr>
        <p:txBody>
          <a:bodyPr wrap="square">
            <a:spAutoFit/>
          </a:bodyPr>
          <a:lstStyle/>
          <a:p>
            <a:pPr algn="r" rtl="1"/>
            <a:endParaRPr lang="ar-DZ" sz="2400" dirty="0">
              <a:latin typeface="Arial" panose="020B0604020202020204" pitchFamily="34" charset="0"/>
              <a:cs typeface="Arial" panose="020B0604020202020204" pitchFamily="34" charset="0"/>
            </a:endParaRPr>
          </a:p>
          <a:p>
            <a:pPr algn="r" rtl="1"/>
            <a:endParaRPr lang="fr-FR" sz="2000" dirty="0"/>
          </a:p>
          <a:p>
            <a:pPr algn="r"/>
            <a:endParaRPr lang="fr-FR" sz="1600" b="1" dirty="0"/>
          </a:p>
        </p:txBody>
      </p:sp>
      <p:sp>
        <p:nvSpPr>
          <p:cNvPr id="5" name="ZoneTexte 4">
            <a:extLst>
              <a:ext uri="{FF2B5EF4-FFF2-40B4-BE49-F238E27FC236}">
                <a16:creationId xmlns:a16="http://schemas.microsoft.com/office/drawing/2014/main" id="{EF49F726-EBD8-4C91-3E2B-24AD71BE180C}"/>
              </a:ext>
            </a:extLst>
          </p:cNvPr>
          <p:cNvSpPr txBox="1"/>
          <p:nvPr/>
        </p:nvSpPr>
        <p:spPr>
          <a:xfrm>
            <a:off x="968240" y="2258322"/>
            <a:ext cx="9763555" cy="646331"/>
          </a:xfrm>
          <a:prstGeom prst="rect">
            <a:avLst/>
          </a:prstGeom>
          <a:noFill/>
        </p:spPr>
        <p:txBody>
          <a:bodyPr wrap="square">
            <a:spAutoFit/>
          </a:bodyPr>
          <a:lstStyle/>
          <a:p>
            <a:pPr algn="just" rtl="1">
              <a:buNone/>
            </a:pPr>
            <a:endParaRPr lang="fr-FR" sz="3600" dirty="0">
              <a:effectLst/>
              <a:latin typeface="Tahoma" panose="020B0604030504040204" pitchFamily="34" charset="0"/>
              <a:ea typeface="Tahoma" panose="020B0604030504040204" pitchFamily="34" charset="0"/>
            </a:endParaRPr>
          </a:p>
        </p:txBody>
      </p:sp>
      <p:sp>
        <p:nvSpPr>
          <p:cNvPr id="8" name="Rectangle 7">
            <a:extLst>
              <a:ext uri="{FF2B5EF4-FFF2-40B4-BE49-F238E27FC236}">
                <a16:creationId xmlns:a16="http://schemas.microsoft.com/office/drawing/2014/main" id="{B78C8C8F-BA04-8CFA-27AB-19F09E14D438}"/>
              </a:ext>
            </a:extLst>
          </p:cNvPr>
          <p:cNvSpPr/>
          <p:nvPr/>
        </p:nvSpPr>
        <p:spPr>
          <a:xfrm>
            <a:off x="4323681" y="7720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14</a:t>
            </a:r>
            <a:endParaRPr lang="en-US" sz="4000" b="1" dirty="0">
              <a:ea typeface="Roboto Light" panose="02000000000000000000" pitchFamily="2" charset="0"/>
            </a:endParaRPr>
          </a:p>
        </p:txBody>
      </p:sp>
      <p:sp>
        <p:nvSpPr>
          <p:cNvPr id="9" name="ZoneTexte 8">
            <a:extLst>
              <a:ext uri="{FF2B5EF4-FFF2-40B4-BE49-F238E27FC236}">
                <a16:creationId xmlns:a16="http://schemas.microsoft.com/office/drawing/2014/main" id="{2859E815-3DF6-2C75-77B8-4378014AF51C}"/>
              </a:ext>
            </a:extLst>
          </p:cNvPr>
          <p:cNvSpPr txBox="1"/>
          <p:nvPr/>
        </p:nvSpPr>
        <p:spPr>
          <a:xfrm>
            <a:off x="996593" y="2056669"/>
            <a:ext cx="9619591" cy="3233834"/>
          </a:xfrm>
          <a:prstGeom prst="rect">
            <a:avLst/>
          </a:prstGeom>
          <a:noFill/>
        </p:spPr>
        <p:txBody>
          <a:bodyPr wrap="square">
            <a:spAutoFit/>
          </a:bodyPr>
          <a:lstStyle/>
          <a:p>
            <a:pPr algn="r" rtl="1">
              <a:lnSpc>
                <a:spcPct val="107000"/>
              </a:lnSpc>
              <a:spcAft>
                <a:spcPts val="800"/>
              </a:spcAft>
              <a:buNone/>
            </a:pP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نَخلُص إلى أنّ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الن</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قد الصحفي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يبقى بمثابة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فن تحليل وتقييم الأعمال الإعلامية أو الفنية أو الأدبية بأسلوب مبسط وموضوعي يهدف إلى تنوير القارئ وتوجيه ذوقه</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b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b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يعمل الناقد الصحفي على تفسير العمل وكشف جوانبه الإيجابية والسلبية، معتمدًا على المعرفة المهنية والذوق الفني الشخصي</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كما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يتميز المقال النقدي بلغته التي تجمع بين البساطة الصحفية والجمال الأدبي، وبنيته التي تتضمن مقدمة تعرض القضية، وجسمًا يشرح ويحلل، وخاتمة تقدم التقييم النهائي</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b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b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هدف النقد الصحفي هو رفع مستوى الوعي الفني والثقافي لدى الجمهور، وليس الهجوم أو الإشادة فقط</a:t>
            </a:r>
            <a:r>
              <a:rPr lang="fr-FR"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26062349"/>
      </p:ext>
    </p:extLst>
  </p:cSld>
  <p:clrMapOvr>
    <a:masterClrMapping/>
  </p:clrMapOvr>
  <p:transition spd="slow" advTm="656789">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spd="slow" p14:dur="3400" advTm="359061">
        <p14:reveal/>
      </p:transition>
    </mc:Choice>
    <mc:Fallback xmlns="">
      <p:transition spd="slow" advTm="359061">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15818">
        <p15:prstTrans prst="prestige"/>
      </p:transition>
    </mc:Choice>
    <mc:Fallback xmlns="">
      <p:transition spd="slow" advTm="515818">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purl.org/dc/elements/1.1/"/>
    <ds:schemaRef ds:uri="http://purl.org/dc/terms/"/>
    <ds:schemaRef ds:uri="http://schemas.microsoft.com/office/2006/documentManagement/types"/>
    <ds:schemaRef ds:uri="http://www.w3.org/XML/1998/namespace"/>
    <ds:schemaRef ds:uri="http://purl.org/dc/dcmitype/"/>
    <ds:schemaRef ds:uri="http://schemas.openxmlformats.org/package/2006/metadata/core-properties"/>
    <ds:schemaRef ds:uri="http://schemas.microsoft.com/office/infopath/2007/PartnerControls"/>
    <ds:schemaRef ds:uri="aca13214-df29-4e3c-a050-857c0bf7bd8e"/>
    <ds:schemaRef ds:uri="http://schemas.microsoft.com/office/2006/metadata/properties"/>
  </ds:schemaRefs>
</ds:datastoreItem>
</file>

<file path=customXml/itemProps2.xml><?xml version="1.0" encoding="utf-8"?>
<ds:datastoreItem xmlns:ds="http://schemas.openxmlformats.org/officeDocument/2006/customXml" ds:itemID="{054DBBE2-1137-43E8-9990-07194806DBC1}"/>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9027</TotalTime>
  <Words>5264</Words>
  <Application>Microsoft Office PowerPoint</Application>
  <PresentationFormat>Grand écran</PresentationFormat>
  <Paragraphs>301</Paragraphs>
  <Slides>42</Slides>
  <Notes>13</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42</vt:i4>
      </vt:variant>
    </vt:vector>
  </HeadingPairs>
  <TitlesOfParts>
    <vt:vector size="52" baseType="lpstr">
      <vt:lpstr>Alexandria</vt:lpstr>
      <vt:lpstr>Arial</vt:lpstr>
      <vt:lpstr>Calibri</vt:lpstr>
      <vt:lpstr>Calibri Light</vt:lpstr>
      <vt:lpstr>Roboto Light</vt:lpstr>
      <vt:lpstr>Segoe UI Emoji</vt:lpstr>
      <vt:lpstr>Segoe UI Symbol</vt:lpstr>
      <vt:lpstr>Tahoma</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140</cp:revision>
  <dcterms:created xsi:type="dcterms:W3CDTF">2023-04-29T09:08:00Z</dcterms:created>
  <dcterms:modified xsi:type="dcterms:W3CDTF">2025-11-06T20:59:32Z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