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8"/>
  </p:notesMasterIdLst>
  <p:sldIdLst>
    <p:sldId id="257" r:id="rId2"/>
    <p:sldId id="391" r:id="rId3"/>
    <p:sldId id="263" r:id="rId4"/>
    <p:sldId id="343" r:id="rId5"/>
    <p:sldId id="325" r:id="rId6"/>
    <p:sldId id="392" r:id="rId7"/>
    <p:sldId id="340" r:id="rId8"/>
    <p:sldId id="393" r:id="rId9"/>
    <p:sldId id="312" r:id="rId10"/>
    <p:sldId id="394" r:id="rId11"/>
    <p:sldId id="395" r:id="rId12"/>
    <p:sldId id="396" r:id="rId13"/>
    <p:sldId id="326" r:id="rId14"/>
    <p:sldId id="311" r:id="rId15"/>
    <p:sldId id="397" r:id="rId16"/>
    <p:sldId id="398" r:id="rId17"/>
    <p:sldId id="400" r:id="rId18"/>
    <p:sldId id="337" r:id="rId19"/>
    <p:sldId id="401" r:id="rId20"/>
    <p:sldId id="346" r:id="rId21"/>
    <p:sldId id="402" r:id="rId22"/>
    <p:sldId id="406" r:id="rId23"/>
    <p:sldId id="328" r:id="rId24"/>
    <p:sldId id="318" r:id="rId25"/>
    <p:sldId id="403" r:id="rId26"/>
    <p:sldId id="379" r:id="rId27"/>
    <p:sldId id="376" r:id="rId28"/>
    <p:sldId id="377" r:id="rId29"/>
    <p:sldId id="378" r:id="rId30"/>
    <p:sldId id="380" r:id="rId31"/>
    <p:sldId id="330" r:id="rId32"/>
    <p:sldId id="404" r:id="rId33"/>
    <p:sldId id="388" r:id="rId34"/>
    <p:sldId id="405" r:id="rId35"/>
    <p:sldId id="384" r:id="rId36"/>
    <p:sldId id="386" r:id="rId3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99"/>
    <a:srgbClr val="FF0066"/>
    <a:srgbClr val="0000FF"/>
    <a:srgbClr val="00CC00"/>
    <a:srgbClr val="0033CC"/>
    <a:srgbClr val="FF9900"/>
    <a:srgbClr val="FF9933"/>
    <a:srgbClr val="66FF33"/>
    <a:srgbClr val="FFCCCC"/>
    <a:srgbClr val="99CC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26" autoAdjust="0"/>
  </p:normalViewPr>
  <p:slideViewPr>
    <p:cSldViewPr snapToGrid="0">
      <p:cViewPr varScale="1">
        <p:scale>
          <a:sx n="80" d="100"/>
          <a:sy n="80" d="100"/>
        </p:scale>
        <p:origin x="710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401E7A-46E9-4F31-BDA6-4C2D44BF31B9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6086DE3-745E-4034-A643-BB4E5F3CA0CC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6594420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 idx="2"/>
          </p:nvPr>
        </p:nvSpPr>
        <p:spPr/>
      </p:sp>
      <p:sp>
        <p:nvSpPr>
          <p:cNvPr id="3" name="Espace réservé du texte 2"/>
          <p:cNvSpPr>
            <a:spLocks noGrp="1"/>
          </p:cNvSpPr>
          <p:nvPr>
            <p:ph type="body" idx="3"/>
          </p:nvPr>
        </p:nvSpPr>
        <p:spPr/>
        <p:txBody>
          <a:bodyPr/>
          <a:lstStyle/>
          <a:p>
            <a:endParaRPr lang="fr-FR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C554D2-331D-95AA-60AF-6EB8D8BAA9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62F321D5-FAAE-D3B8-C572-CCF77109B3E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0B13F9-8400-D61B-35AF-4821A03F2A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D0AE97D1-F0D3-B3A7-B9FD-5420A0A0CBB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F8370B3-CB56-85D0-4CB6-96184BFE46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10175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79F17E7-F0DF-F51B-B7BF-2671DCA4C0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A38F06D-F7E2-1C34-4D08-D1194CFB9BD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659B0DD-8C01-6508-CF0E-B7B08CCC9DE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5E4DB90-9B69-D9F9-0D8A-728DC61BAD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A02CEB5-1B21-6F29-2961-4AAA2B4386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60699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EB2FA4-4E0F-5A3E-DA75-554F5821FC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28145B60-2D8F-0C1A-FD3E-486D68D00B8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7CF011A-18ED-BA90-49F0-EB9FCF3B71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AE316757-12BB-21AF-E1B8-68E57CC7294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A21702A-D097-B72F-A49C-7B2D0048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37583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1590F73-7FA1-AE3A-D50E-43C2122F448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E874673-7F50-F18A-A33A-A6909C14319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2BA0BED7-C90A-06CF-86C2-BCF7F22200B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A60B5EC-B574-1AB9-DE8D-14F7ECD551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B74E8CD-EB70-8C89-7DF4-128A0984452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C72DD31-7039-29E0-F75E-F6EE81C799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757291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A9BBF08-987C-A295-C492-9B4A60E52B3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4A2C7365-F184-A1F4-BFAF-24B184FBF6A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3BF1A07F-12F6-3C19-B287-B62D638E5BE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B9894A4A-8839-5F24-96FA-021D21585AF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563C0819-7C31-6EE0-A27E-0F1E6B9D42C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652C8D4-6E72-FC49-DE40-EF9B6E27701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6483D26-9145-B762-6E97-ECD34C5F986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DB14FD1-BBDE-02D1-87F2-70BF452908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67942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AF4B677-F5AC-38D1-14C0-FB03FC4D99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54AF87EB-A4E0-8938-0575-101F529F90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9AEC1CD-F73B-5E2B-1AD2-02AABB2608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7DCE14C3-8A78-9B27-9A2D-13457142E9F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585876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F0F4867E-CD5E-8190-6A1F-5FEBB3ACE8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7BFCBAD-25CB-C55E-5F27-4511315BEF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2BF4A4CB-7562-803A-D306-B5759438D54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088188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090D91-6758-19AE-0AF8-9E125CD275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BDCEEC3-E742-AE05-FCA2-0250DB7B66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383EFC7-A680-EDA8-1536-524899F3AE5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E922BA-E3B9-BEDA-6571-7D5C863202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1EB89537-AA5A-1FE0-B133-69CA72244B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5617990-6ECD-A973-39AC-17195055E7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83647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A1E17F0-12F4-71A5-8823-828AA298CF5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43393ECB-BFC3-E651-E7AE-104CF84BAF1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57AD983F-5A2D-8624-856D-69303FC9E6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948BD6D-DC37-5FF8-FCAE-ABB9792BFD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CEEB92-1410-10CF-500A-4D6111926C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514415FD-5685-1499-B971-169502A3D0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203886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B860C5-5BFD-A0E2-9A76-0BC9DD0EE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A352911-5847-FD43-F757-1793F899367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68DC749-50A2-566F-CBBA-C62019C581E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1A150973-705A-AC9A-FEDB-27769A755B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498B669-7C7F-5380-1853-CB36B13526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2804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A21A5308-E159-71D6-44E0-8233F6120FBE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6D8A5C86-79F2-0FF1-BEE9-118EC7B9531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3BA2979-16EE-B8F5-A592-495C026D8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93A0676-F154-868C-3A89-7EB2AE1911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0E4EB2D3-CA52-7AC9-7607-F28EECAFE8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77239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6DB81EB9-B673-5426-67CF-51FDF30D4B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04DF063C-0134-0AB9-0419-CD0F7041E88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9FE90A4-241B-36A7-0A9A-51E015EB3C7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1254B-602E-4426-B203-85C3E005B1A0}" type="datetimeFigureOut">
              <a:rPr lang="fr-FR" smtClean="0"/>
              <a:t>28/09/2022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FF448493-FE27-062E-4CA6-18AEF4016C9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C30EAFE-2F60-8092-C52B-4E9AF5C2098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F193AC-C3EC-40BB-BE13-9434CEB6CDA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3692128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emf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emf"/><Relationship Id="rId5" Type="http://schemas.openxmlformats.org/officeDocument/2006/relationships/image" Target="../media/image3.png"/><Relationship Id="rId4" Type="http://schemas.openxmlformats.org/officeDocument/2006/relationships/image" Target="../media/image2.emf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3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10" Type="http://schemas.openxmlformats.org/officeDocument/2006/relationships/image" Target="../media/image12.jpeg"/><Relationship Id="rId4" Type="http://schemas.openxmlformats.org/officeDocument/2006/relationships/image" Target="../media/image8.emf"/><Relationship Id="rId9" Type="http://schemas.openxmlformats.org/officeDocument/2006/relationships/image" Target="../media/image15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18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0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22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23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jpeg"/><Relationship Id="rId3" Type="http://schemas.openxmlformats.org/officeDocument/2006/relationships/image" Target="../media/image9.emf"/><Relationship Id="rId7" Type="http://schemas.openxmlformats.org/officeDocument/2006/relationships/image" Target="../media/image25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Relationship Id="rId9" Type="http://schemas.openxmlformats.org/officeDocument/2006/relationships/image" Target="../media/image27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9.jpeg"/><Relationship Id="rId5" Type="http://schemas.openxmlformats.org/officeDocument/2006/relationships/image" Target="../media/image28.png"/><Relationship Id="rId4" Type="http://schemas.openxmlformats.org/officeDocument/2006/relationships/image" Target="../media/image11.emf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png"/><Relationship Id="rId3" Type="http://schemas.openxmlformats.org/officeDocument/2006/relationships/image" Target="../media/image8.emf"/><Relationship Id="rId7" Type="http://schemas.openxmlformats.org/officeDocument/2006/relationships/image" Target="../media/image30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jpeg"/><Relationship Id="rId3" Type="http://schemas.openxmlformats.org/officeDocument/2006/relationships/image" Target="../media/image8.emf"/><Relationship Id="rId7" Type="http://schemas.openxmlformats.org/officeDocument/2006/relationships/image" Target="../media/image32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emf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29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3.png"/><Relationship Id="rId5" Type="http://schemas.openxmlformats.org/officeDocument/2006/relationships/image" Target="../media/image9.emf"/><Relationship Id="rId4" Type="http://schemas.openxmlformats.org/officeDocument/2006/relationships/image" Target="../media/image11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7" Type="http://schemas.openxmlformats.org/officeDocument/2006/relationships/image" Target="../media/image34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7" Type="http://schemas.openxmlformats.org/officeDocument/2006/relationships/image" Target="../media/image29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5.png"/><Relationship Id="rId5" Type="http://schemas.openxmlformats.org/officeDocument/2006/relationships/image" Target="../media/image9.emf"/><Relationship Id="rId4" Type="http://schemas.openxmlformats.org/officeDocument/2006/relationships/image" Target="../media/image11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7.png"/><Relationship Id="rId3" Type="http://schemas.openxmlformats.org/officeDocument/2006/relationships/image" Target="../media/image7.png"/><Relationship Id="rId7" Type="http://schemas.openxmlformats.org/officeDocument/2006/relationships/image" Target="../media/image18.jpe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4" Type="http://schemas.openxmlformats.org/officeDocument/2006/relationships/image" Target="../media/image9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1.pn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2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7" Type="http://schemas.openxmlformats.org/officeDocument/2006/relationships/image" Target="../media/image45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pn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48.png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50.png"/><Relationship Id="rId3" Type="http://schemas.openxmlformats.org/officeDocument/2006/relationships/image" Target="../media/image8.emf"/><Relationship Id="rId7" Type="http://schemas.openxmlformats.org/officeDocument/2006/relationships/image" Target="../media/image49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10.emf"/><Relationship Id="rId10" Type="http://schemas.openxmlformats.org/officeDocument/2006/relationships/image" Target="../media/image52.jpeg"/><Relationship Id="rId4" Type="http://schemas.openxmlformats.org/officeDocument/2006/relationships/image" Target="../media/image9.emf"/><Relationship Id="rId9" Type="http://schemas.openxmlformats.org/officeDocument/2006/relationships/image" Target="../media/image51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3" Type="http://schemas.openxmlformats.org/officeDocument/2006/relationships/image" Target="../media/image7.png"/><Relationship Id="rId7" Type="http://schemas.openxmlformats.org/officeDocument/2006/relationships/image" Target="../media/image11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emf"/><Relationship Id="rId5" Type="http://schemas.openxmlformats.org/officeDocument/2006/relationships/image" Target="../media/image9.emf"/><Relationship Id="rId4" Type="http://schemas.openxmlformats.org/officeDocument/2006/relationships/image" Target="../media/image8.emf"/><Relationship Id="rId9" Type="http://schemas.openxmlformats.org/officeDocument/2006/relationships/image" Target="../media/image54.jpeg"/></Relationships>
</file>

<file path=ppt/slides/_rels/slide35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9.emf"/><Relationship Id="rId7" Type="http://schemas.openxmlformats.org/officeDocument/2006/relationships/image" Target="../media/image56.png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emf"/><Relationship Id="rId5" Type="http://schemas.openxmlformats.org/officeDocument/2006/relationships/image" Target="../media/image55.png"/><Relationship Id="rId4" Type="http://schemas.openxmlformats.org/officeDocument/2006/relationships/image" Target="../media/image10.emf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8.jpeg"/><Relationship Id="rId5" Type="http://schemas.openxmlformats.org/officeDocument/2006/relationships/image" Target="../media/image11.emf"/><Relationship Id="rId4" Type="http://schemas.openxmlformats.org/officeDocument/2006/relationships/image" Target="../media/image10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4"/>
          <a:srcRect l="984" r="914" b="11911"/>
          <a:stretch>
            <a:fillRect/>
          </a:stretch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460" y="542713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27751" y="453407"/>
            <a:ext cx="6714451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43642" y="4350766"/>
            <a:ext cx="2859405" cy="1034415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474133" y="715791"/>
            <a:ext cx="4283545" cy="18158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to Economics</a:t>
            </a:r>
            <a:endParaRPr lang="en-US" sz="2800" dirty="0">
              <a:solidFill>
                <a:schemeClr val="bg1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r>
              <a:rPr 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</a:t>
            </a:r>
            <a:r>
              <a:rPr lang="fr-FR" alt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&amp; presented </a:t>
            </a:r>
            <a:r>
              <a:rPr 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by</a:t>
            </a:r>
            <a:r>
              <a:rPr lang="fr-FR" alt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:</a:t>
            </a:r>
          </a:p>
          <a:p>
            <a:r>
              <a:rPr lang="fr-FR" alt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     </a:t>
            </a:r>
            <a:r>
              <a:rPr 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</a:t>
            </a:r>
            <a:r>
              <a:rPr lang="fr-FR" altLang="en-US" sz="2800" dirty="0">
                <a:solidFill>
                  <a:schemeClr val="accent4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Myriam ZORGUI</a:t>
            </a:r>
            <a:endParaRPr lang="en-US" sz="2800" dirty="0">
              <a:solidFill>
                <a:schemeClr val="accent4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  <a:p>
            <a:endParaRPr lang="en-US" sz="2800" dirty="0">
              <a:solidFill>
                <a:schemeClr val="accent4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6601562" y="4353240"/>
            <a:ext cx="2561590" cy="95313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Course</a:t>
            </a:r>
          </a:p>
          <a:p>
            <a:pPr algn="ctr"/>
            <a:r>
              <a:rPr lang="fr-FR" alt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Introduction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81" y="6016752"/>
            <a:ext cx="1222425" cy="86868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33600" y="2204850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28623" y="236724"/>
            <a:ext cx="208597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altLang="en-US" sz="2800" b="1" dirty="0">
                <a:solidFill>
                  <a:schemeClr val="tx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Me..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pic>
        <p:nvPicPr>
          <p:cNvPr id="24578" name="Picture 2" descr="Biography (TV Series 1987– ) - IMDb">
            <a:extLst>
              <a:ext uri="{FF2B5EF4-FFF2-40B4-BE49-F238E27FC236}">
                <a16:creationId xmlns:a16="http://schemas.microsoft.com/office/drawing/2014/main" id="{4C0168D6-8ED8-676C-0BEA-C156BD509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408" y="703918"/>
            <a:ext cx="2691692" cy="508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4EBDBD-7041-8E98-0879-C124B9C503E8}"/>
              </a:ext>
            </a:extLst>
          </p:cNvPr>
          <p:cNvSpPr txBox="1"/>
          <p:nvPr/>
        </p:nvSpPr>
        <p:spPr>
          <a:xfrm>
            <a:off x="180732" y="1725394"/>
            <a:ext cx="8725123" cy="17081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altLang="en-US" sz="6000" b="1" dirty="0">
                <a:solidFill>
                  <a:srgbClr val="00FF00"/>
                </a:solidFill>
                <a:latin typeface="Viner Hand ITC" panose="03070502030502020203" pitchFamily="66" charset="0"/>
                <a:cs typeface="Tajawal ExtraBold" panose="00000800000000000000" pitchFamily="2" charset="-78"/>
                <a:sym typeface="+mn-ea"/>
              </a:rPr>
              <a:t>PART I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6BFBEAB2-46A4-56F0-C8A5-AB8F2257835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050" y="3948484"/>
            <a:ext cx="8427200" cy="19311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054871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790" y="5760206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20053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alt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Biography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28623" y="236724"/>
            <a:ext cx="208597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altLang="en-US" sz="2800" b="1" dirty="0">
                <a:solidFill>
                  <a:schemeClr val="tx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Me..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38564" y="1633537"/>
            <a:ext cx="8551854" cy="505394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		Doctor</a:t>
            </a:r>
          </a:p>
          <a:p>
            <a:pPr>
              <a:lnSpc>
                <a:spcPct val="200000"/>
              </a:lnSpc>
            </a:pPr>
            <a:r>
              <a:rPr lang="en-US" sz="2800" b="1" dirty="0">
                <a:solidFill>
                  <a:srgbClr val="0A1F61"/>
                </a:solidFill>
                <a:cs typeface="Tajawal ExtraBold" panose="00000800000000000000" pitchFamily="2" charset="-78"/>
              </a:rPr>
              <a:t> 	     Myriam ZORGUI</a:t>
            </a: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  <a:p>
            <a:pPr>
              <a:lnSpc>
                <a:spcPct val="200000"/>
              </a:lnSpc>
            </a:pPr>
            <a:endParaRPr 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</a:endParaRPr>
          </a:p>
        </p:txBody>
      </p:sp>
      <p:pic>
        <p:nvPicPr>
          <p:cNvPr id="24580" name="Picture 4" descr="Tunisia - Wikipedia">
            <a:extLst>
              <a:ext uri="{FF2B5EF4-FFF2-40B4-BE49-F238E27FC236}">
                <a16:creationId xmlns:a16="http://schemas.microsoft.com/office/drawing/2014/main" id="{11C950AA-34D6-4893-0C0D-E15CC3D015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04442" y="3725833"/>
            <a:ext cx="2619375" cy="20633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" name="Image 21">
            <a:extLst>
              <a:ext uri="{FF2B5EF4-FFF2-40B4-BE49-F238E27FC236}">
                <a16:creationId xmlns:a16="http://schemas.microsoft.com/office/drawing/2014/main" id="{CCC70D54-76CE-6739-C6CA-A5DEBB76BAAE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46109" y="1662439"/>
            <a:ext cx="2167628" cy="2063394"/>
          </a:xfrm>
          <a:prstGeom prst="rect">
            <a:avLst/>
          </a:prstGeom>
        </p:spPr>
      </p:pic>
      <p:pic>
        <p:nvPicPr>
          <p:cNvPr id="5" name="Picture 2" descr="Biography (TV Series 1987– ) - IMDb">
            <a:extLst>
              <a:ext uri="{FF2B5EF4-FFF2-40B4-BE49-F238E27FC236}">
                <a16:creationId xmlns:a16="http://schemas.microsoft.com/office/drawing/2014/main" id="{48C359B9-2AE2-1052-98D1-067F8068FD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408" y="703918"/>
            <a:ext cx="2691692" cy="508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481" y="5789228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2005330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fr-FR" alt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Biography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-28623" y="236724"/>
            <a:ext cx="2085975" cy="52197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fr-FR" altLang="en-US" sz="2800" b="1" dirty="0">
                <a:solidFill>
                  <a:schemeClr val="tx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About Me..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71199" y="1528354"/>
            <a:ext cx="8551854" cy="44208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b="1" dirty="0">
                <a:effectLst/>
                <a:ea typeface="Calibri" panose="020F0502020204030204" pitchFamily="34" charset="0"/>
              </a:rPr>
              <a:t>In progress: Professional PhD in Sustainable Development and Corporate Social Responsibility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2016: </a:t>
            </a:r>
            <a:r>
              <a:rPr lang="en-US" sz="2400" b="1" dirty="0">
                <a:effectLst/>
                <a:ea typeface="Calibri" panose="020F0502020204030204" pitchFamily="34" charset="0"/>
              </a:rPr>
              <a:t>PhD in Economics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</a:rPr>
              <a:t>2004: </a:t>
            </a:r>
            <a:r>
              <a:rPr lang="en-US" sz="2400" b="1" dirty="0">
                <a:effectLst/>
                <a:ea typeface="Calibri" panose="020F0502020204030204" pitchFamily="34" charset="0"/>
              </a:rPr>
              <a:t>Diploma of Advanced Studies in Demography</a:t>
            </a:r>
            <a:r>
              <a:rPr lang="en-US" sz="2400" dirty="0">
                <a:effectLst/>
                <a:ea typeface="Calibri" panose="020F0502020204030204" pitchFamily="34" charset="0"/>
              </a:rPr>
              <a:t> </a:t>
            </a:r>
            <a:endParaRPr lang="en-US" sz="2400" b="1" dirty="0">
              <a:effectLst/>
              <a:ea typeface="Calibri" panose="020F0502020204030204" pitchFamily="34" charset="0"/>
            </a:endParaRP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cs typeface="Tajawal ExtraBold" panose="00000800000000000000" pitchFamily="2" charset="-78"/>
              </a:rPr>
              <a:t>1999:</a:t>
            </a:r>
            <a:r>
              <a:rPr lang="en-US" sz="2400" b="1" dirty="0">
                <a:cs typeface="Tajawal ExtraBold" panose="00000800000000000000" pitchFamily="2" charset="-78"/>
              </a:rPr>
              <a:t> Bachelor degree in Finance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cs typeface="Tajawal ExtraBold" panose="00000800000000000000" pitchFamily="2" charset="-78"/>
              </a:rPr>
              <a:t>1995: </a:t>
            </a:r>
            <a:r>
              <a:rPr lang="fr-FR" sz="2400" b="1" i="0" u="none" strike="noStrike" baseline="0" dirty="0"/>
              <a:t>Baccalaureate</a:t>
            </a:r>
            <a:r>
              <a:rPr lang="fr-FR" sz="2400" i="0" u="none" strike="noStrike" baseline="0" dirty="0"/>
              <a:t> </a:t>
            </a:r>
            <a:r>
              <a:rPr lang="fr-FR" sz="2400" i="0" u="none" strike="noStrike" baseline="0" dirty="0" err="1"/>
              <a:t>Diploma</a:t>
            </a:r>
            <a:r>
              <a:rPr lang="fr-FR" sz="2400" i="0" u="none" strike="noStrike" baseline="0" dirty="0"/>
              <a:t> in </a:t>
            </a:r>
            <a:r>
              <a:rPr lang="fr-FR" sz="2400" b="1" i="0" u="none" strike="noStrike" baseline="0" dirty="0" err="1"/>
              <a:t>Experimental</a:t>
            </a:r>
            <a:r>
              <a:rPr lang="fr-FR" sz="2400" b="1" i="0" u="none" strike="noStrike" baseline="0" dirty="0"/>
              <a:t> Sciences</a:t>
            </a:r>
            <a:endParaRPr lang="en-US" sz="2400" b="1" dirty="0">
              <a:cs typeface="Tajawal ExtraBold" panose="00000800000000000000" pitchFamily="2" charset="-78"/>
            </a:endParaRPr>
          </a:p>
        </p:txBody>
      </p:sp>
      <p:pic>
        <p:nvPicPr>
          <p:cNvPr id="24578" name="Picture 2" descr="Biography (TV Series 1987– ) - IMDb">
            <a:extLst>
              <a:ext uri="{FF2B5EF4-FFF2-40B4-BE49-F238E27FC236}">
                <a16:creationId xmlns:a16="http://schemas.microsoft.com/office/drawing/2014/main" id="{4C0168D6-8ED8-676C-0BEA-C156BD5091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0408" y="703918"/>
            <a:ext cx="2691692" cy="50853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68761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91D0A623-E133-BF30-79E3-AFF784B8CCB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41148" y="0"/>
            <a:ext cx="1227429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051148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5949244"/>
            <a:ext cx="1222425" cy="936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416" y="2220753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4EBDBD-7041-8E98-0879-C124B9C503E8}"/>
              </a:ext>
            </a:extLst>
          </p:cNvPr>
          <p:cNvSpPr txBox="1"/>
          <p:nvPr/>
        </p:nvSpPr>
        <p:spPr>
          <a:xfrm>
            <a:off x="286228" y="1779799"/>
            <a:ext cx="8725123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altLang="en-US" sz="6000" b="1" dirty="0">
                <a:solidFill>
                  <a:srgbClr val="FF3399"/>
                </a:solidFill>
                <a:latin typeface="Viner Hand ITC" panose="03070502030502020203" pitchFamily="66" charset="0"/>
                <a:cs typeface="Tajawal ExtraBold" panose="00000800000000000000" pitchFamily="2" charset="-78"/>
                <a:sym typeface="+mn-ea"/>
              </a:rPr>
              <a:t>PART II</a:t>
            </a: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FF3399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6146" name="Picture 2" descr="How Economics Plays Major Role in Everyday Life ?">
            <a:extLst>
              <a:ext uri="{FF2B5EF4-FFF2-40B4-BE49-F238E27FC236}">
                <a16:creationId xmlns:a16="http://schemas.microsoft.com/office/drawing/2014/main" id="{0E48113E-4FFB-E69C-3ADD-90E424C892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234" y="3601253"/>
            <a:ext cx="8545467" cy="22752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8" descr="Pros and Cons of Studying Economics – Assignment Writing Help | Blog">
            <a:extLst>
              <a:ext uri="{FF2B5EF4-FFF2-40B4-BE49-F238E27FC236}">
                <a16:creationId xmlns:a16="http://schemas.microsoft.com/office/drawing/2014/main" id="{80FC2B89-5CE2-E3FC-A8C8-6C94A72DF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755" y="1029079"/>
            <a:ext cx="2786800" cy="488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9210828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Russ Roberts Quote: “Welcome to the wonderful world of economics. Everything  precious in life has a">
            <a:extLst>
              <a:ext uri="{FF2B5EF4-FFF2-40B4-BE49-F238E27FC236}">
                <a16:creationId xmlns:a16="http://schemas.microsoft.com/office/drawing/2014/main" id="{89F43CFC-C0BE-4F38-19CA-D33251A946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08" y="73152"/>
            <a:ext cx="12127992" cy="6711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477507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5949244"/>
            <a:ext cx="1222425" cy="936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416" y="2220753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pic>
        <p:nvPicPr>
          <p:cNvPr id="5" name="Picture 8" descr="Pros and Cons of Studying Economics – Assignment Writing Help | Blog">
            <a:extLst>
              <a:ext uri="{FF2B5EF4-FFF2-40B4-BE49-F238E27FC236}">
                <a16:creationId xmlns:a16="http://schemas.microsoft.com/office/drawing/2014/main" id="{80FC2B89-5CE2-E3FC-A8C8-6C94A72DF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755" y="1029079"/>
            <a:ext cx="2786800" cy="488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>
            <a:extLst>
              <a:ext uri="{FF2B5EF4-FFF2-40B4-BE49-F238E27FC236}">
                <a16:creationId xmlns:a16="http://schemas.microsoft.com/office/drawing/2014/main" id="{DED37062-A7F3-3602-7852-AC87C14F10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6060" y="1706647"/>
            <a:ext cx="6858000" cy="49002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9770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91" y="6063758"/>
            <a:ext cx="1222425" cy="7942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0861" y="314890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81917" y="1367969"/>
            <a:ext cx="8767641" cy="49613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buFont typeface="Arial" panose="020B0604020202020204" pitchFamily="34" charset="0"/>
              <a:buChar char="•"/>
            </a:pPr>
            <a:endParaRPr lang="en-US" b="0" i="0" dirty="0">
              <a:solidFill>
                <a:srgbClr val="353C3F"/>
              </a:solidFill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000" b="0" i="0" dirty="0">
                <a:solidFill>
                  <a:srgbClr val="353C3F"/>
                </a:solidFill>
                <a:effectLst/>
              </a:rPr>
              <a:t> </a:t>
            </a:r>
            <a:r>
              <a:rPr lang="en-US" sz="2400" b="0" i="0" dirty="0">
                <a:effectLst/>
              </a:rPr>
              <a:t>Economics can be defined in a few different ways. 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US" sz="2400" b="0" i="0" dirty="0">
              <a:effectLst/>
            </a:endParaRPr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b="0" i="0" dirty="0">
                <a:effectLst/>
              </a:rPr>
              <a:t>It’s the study of </a:t>
            </a:r>
            <a:r>
              <a:rPr lang="en-US" sz="2400" b="1" i="0" dirty="0">
                <a:effectLst/>
                <a:highlight>
                  <a:srgbClr val="FFFF00"/>
                </a:highlight>
              </a:rPr>
              <a:t>scarcity</a:t>
            </a:r>
            <a:r>
              <a:rPr lang="en-US" sz="2400" b="0" i="0" dirty="0">
                <a:effectLst/>
              </a:rPr>
              <a:t>, the study of how people use </a:t>
            </a:r>
            <a:r>
              <a:rPr lang="en-US" sz="2400" b="1" i="0" dirty="0">
                <a:effectLst/>
                <a:highlight>
                  <a:srgbClr val="FFFF00"/>
                </a:highlight>
              </a:rPr>
              <a:t>resources</a:t>
            </a:r>
            <a:r>
              <a:rPr lang="en-US" sz="2400" b="0" i="0" dirty="0">
                <a:effectLst/>
              </a:rPr>
              <a:t> and respond to incentives, or the study of </a:t>
            </a:r>
            <a:r>
              <a:rPr lang="en-US" sz="2400" b="1" i="0" dirty="0">
                <a:effectLst/>
                <a:highlight>
                  <a:srgbClr val="FFFF00"/>
                </a:highlight>
              </a:rPr>
              <a:t>decision-making</a:t>
            </a:r>
            <a:r>
              <a:rPr lang="en-US" sz="2400" b="0" i="0" dirty="0">
                <a:effectLst/>
              </a:rPr>
              <a:t>. 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US" sz="24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It often involves topics like </a:t>
            </a:r>
            <a:r>
              <a:rPr lang="en-US" sz="2400" b="1" i="0" dirty="0">
                <a:effectLst/>
                <a:highlight>
                  <a:srgbClr val="00FF00"/>
                </a:highlight>
              </a:rPr>
              <a:t>wealth</a:t>
            </a:r>
            <a:r>
              <a:rPr lang="en-US" sz="2400" b="0" i="0" dirty="0">
                <a:effectLst/>
              </a:rPr>
              <a:t> and </a:t>
            </a:r>
            <a:r>
              <a:rPr lang="en-US" sz="2400" b="0" i="0" dirty="0">
                <a:effectLst/>
                <a:highlight>
                  <a:srgbClr val="00FF00"/>
                </a:highlight>
              </a:rPr>
              <a:t>finance</a:t>
            </a:r>
            <a:r>
              <a:rPr lang="en-US" sz="2400" b="0" i="0" dirty="0">
                <a:effectLst/>
              </a:rPr>
              <a:t>, but it’s not all about money. </a:t>
            </a:r>
          </a:p>
          <a:p>
            <a:pPr algn="just">
              <a:buFont typeface="Arial" panose="020B0604020202020204" pitchFamily="34" charset="0"/>
              <a:buChar char="•"/>
            </a:pPr>
            <a:endParaRPr lang="en-US" sz="2400" dirty="0"/>
          </a:p>
          <a:p>
            <a:pPr algn="just">
              <a:buFont typeface="Arial" panose="020B0604020202020204" pitchFamily="34" charset="0"/>
              <a:buChar char="•"/>
            </a:pPr>
            <a:r>
              <a:rPr lang="en-US" sz="2400" b="0" i="0" dirty="0">
                <a:effectLst/>
              </a:rPr>
              <a:t>Economics is a broad discipline that helps us understand </a:t>
            </a:r>
            <a:r>
              <a:rPr lang="en-US" sz="2400" b="0" i="0" dirty="0">
                <a:effectLst/>
                <a:highlight>
                  <a:srgbClr val="00FFFF"/>
                </a:highlight>
              </a:rPr>
              <a:t>historical trends</a:t>
            </a:r>
            <a:r>
              <a:rPr lang="en-US" sz="2400" b="0" i="0" dirty="0">
                <a:effectLst/>
              </a:rPr>
              <a:t>,  interpret </a:t>
            </a:r>
            <a:r>
              <a:rPr lang="en-US" sz="2400" b="0" i="0" dirty="0">
                <a:effectLst/>
                <a:highlight>
                  <a:srgbClr val="00FFFF"/>
                </a:highlight>
              </a:rPr>
              <a:t>today’s headlines</a:t>
            </a:r>
            <a:r>
              <a:rPr lang="en-US" sz="2400" b="0" i="0" dirty="0">
                <a:effectLst/>
              </a:rPr>
              <a:t>, and make </a:t>
            </a:r>
            <a:r>
              <a:rPr lang="en-US" sz="2400" b="0" i="0" dirty="0">
                <a:effectLst/>
                <a:highlight>
                  <a:srgbClr val="00FFFF"/>
                </a:highlight>
              </a:rPr>
              <a:t>predictions </a:t>
            </a:r>
            <a:r>
              <a:rPr lang="en-US" sz="2400" b="0" i="0" dirty="0">
                <a:effectLst/>
              </a:rPr>
              <a:t>about the coming years.</a:t>
            </a:r>
            <a:endParaRPr lang="en-US" altLang="en-US" sz="2400" b="1" dirty="0">
              <a:cs typeface="Tajawal ExtraBold" panose="00000800000000000000" pitchFamily="2" charset="-78"/>
              <a:sym typeface="+mn-ea"/>
            </a:endParaRPr>
          </a:p>
          <a:p>
            <a:pPr algn="l">
              <a:lnSpc>
                <a:spcPct val="200000"/>
              </a:lnSpc>
            </a:pPr>
            <a:r>
              <a:rPr lang="fr-FR" altLang="en-US" sz="2000" b="1" dirty="0">
                <a:solidFill>
                  <a:srgbClr val="0A1F61"/>
                </a:solidFill>
                <a:cs typeface="Tajawal ExtraBold" panose="00000800000000000000" pitchFamily="2" charset="-78"/>
                <a:sym typeface="+mn-ea"/>
              </a:rPr>
              <a:t> </a:t>
            </a:r>
          </a:p>
        </p:txBody>
      </p:sp>
      <p:pic>
        <p:nvPicPr>
          <p:cNvPr id="27654" name="Picture 6" descr="What Is Economics? | CBSE">
            <a:extLst>
              <a:ext uri="{FF2B5EF4-FFF2-40B4-BE49-F238E27FC236}">
                <a16:creationId xmlns:a16="http://schemas.microsoft.com/office/drawing/2014/main" id="{78D0F6CF-F28A-206F-1E3A-08AB38C75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41260" y="1868920"/>
            <a:ext cx="4950010" cy="260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035F4E09-1A91-D833-0C2C-1BB3BAB5C90C}"/>
              </a:ext>
            </a:extLst>
          </p:cNvPr>
          <p:cNvSpPr txBox="1"/>
          <p:nvPr/>
        </p:nvSpPr>
        <p:spPr>
          <a:xfrm>
            <a:off x="2532063" y="405214"/>
            <a:ext cx="4042473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4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1- What Is Economics?</a:t>
            </a:r>
          </a:p>
        </p:txBody>
      </p:sp>
    </p:spTree>
    <p:extLst>
      <p:ext uri="{BB962C8B-B14F-4D97-AF65-F5344CB8AC3E}">
        <p14:creationId xmlns:p14="http://schemas.microsoft.com/office/powerpoint/2010/main" val="76352854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pic>
        <p:nvPicPr>
          <p:cNvPr id="6" name="Picture 6" descr="What Is Economics? | CBSE">
            <a:extLst>
              <a:ext uri="{FF2B5EF4-FFF2-40B4-BE49-F238E27FC236}">
                <a16:creationId xmlns:a16="http://schemas.microsoft.com/office/drawing/2014/main" id="{53121E02-BE2F-CA38-2941-E15FB66DC08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96455" y="1872623"/>
            <a:ext cx="4950010" cy="260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5EDD501C-454F-8ECA-60C8-4E63E0F11D26}"/>
              </a:ext>
            </a:extLst>
          </p:cNvPr>
          <p:cNvSpPr txBox="1"/>
          <p:nvPr/>
        </p:nvSpPr>
        <p:spPr>
          <a:xfrm>
            <a:off x="288784" y="1570538"/>
            <a:ext cx="8259194" cy="8309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fontAlgn="base"/>
            <a:r>
              <a:rPr lang="en-US" sz="2400" b="1" i="0" dirty="0">
                <a:effectLst/>
              </a:rPr>
              <a:t>Related subjects: </a:t>
            </a:r>
          </a:p>
          <a:p>
            <a:pPr algn="l" rtl="0" fontAlgn="base"/>
            <a:r>
              <a:rPr lang="en-US" sz="2400" b="0" i="0" dirty="0">
                <a:solidFill>
                  <a:srgbClr val="000000"/>
                </a:solidFill>
                <a:effectLst/>
              </a:rPr>
              <a:t>Economics regularly overlaps with many other subjects:</a:t>
            </a:r>
          </a:p>
        </p:txBody>
      </p:sp>
      <p:pic>
        <p:nvPicPr>
          <p:cNvPr id="21" name="Image 20">
            <a:extLst>
              <a:ext uri="{FF2B5EF4-FFF2-40B4-BE49-F238E27FC236}">
                <a16:creationId xmlns:a16="http://schemas.microsoft.com/office/drawing/2014/main" id="{644E14D5-336B-116C-462C-EE28DD7B9EF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30174" y="2338535"/>
            <a:ext cx="8551802" cy="4517877"/>
          </a:xfrm>
          <a:prstGeom prst="rect">
            <a:avLst/>
          </a:prstGeom>
        </p:spPr>
      </p:pic>
      <p:sp>
        <p:nvSpPr>
          <p:cNvPr id="23" name="ZoneTexte 22">
            <a:extLst>
              <a:ext uri="{FF2B5EF4-FFF2-40B4-BE49-F238E27FC236}">
                <a16:creationId xmlns:a16="http://schemas.microsoft.com/office/drawing/2014/main" id="{E45FEB92-9DF9-58BC-46D6-81174C665A84}"/>
              </a:ext>
            </a:extLst>
          </p:cNvPr>
          <p:cNvSpPr txBox="1"/>
          <p:nvPr/>
        </p:nvSpPr>
        <p:spPr>
          <a:xfrm>
            <a:off x="2532063" y="405214"/>
            <a:ext cx="4042473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4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1- What Is Economics?</a:t>
            </a:r>
          </a:p>
        </p:txBody>
      </p:sp>
    </p:spTree>
    <p:extLst>
      <p:ext uri="{BB962C8B-B14F-4D97-AF65-F5344CB8AC3E}">
        <p14:creationId xmlns:p14="http://schemas.microsoft.com/office/powerpoint/2010/main" val="2138423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6291" y="6063758"/>
            <a:ext cx="1222425" cy="794242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000861" y="314890"/>
            <a:ext cx="3179850" cy="5748868"/>
          </a:xfrm>
          <a:prstGeom prst="rect">
            <a:avLst/>
          </a:prstGeom>
        </p:spPr>
      </p:pic>
      <p:pic>
        <p:nvPicPr>
          <p:cNvPr id="27654" name="Picture 6" descr="What Is Economics? | CBSE">
            <a:extLst>
              <a:ext uri="{FF2B5EF4-FFF2-40B4-BE49-F238E27FC236}">
                <a16:creationId xmlns:a16="http://schemas.microsoft.com/office/drawing/2014/main" id="{78D0F6CF-F28A-206F-1E3A-08AB38C751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41260" y="1868920"/>
            <a:ext cx="4950010" cy="2609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E6C07D58-CC2D-C77E-5701-9522158C1A65}"/>
              </a:ext>
            </a:extLst>
          </p:cNvPr>
          <p:cNvSpPr txBox="1"/>
          <p:nvPr/>
        </p:nvSpPr>
        <p:spPr>
          <a:xfrm>
            <a:off x="2522899" y="393415"/>
            <a:ext cx="4033349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4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1- What Is Economics?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479D747A-881A-63CB-AE64-97A05693DBA6}"/>
              </a:ext>
            </a:extLst>
          </p:cNvPr>
          <p:cNvSpPr txBox="1"/>
          <p:nvPr/>
        </p:nvSpPr>
        <p:spPr>
          <a:xfrm>
            <a:off x="238564" y="1608573"/>
            <a:ext cx="8625789" cy="30469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</a:rPr>
              <a:t>Economics is commonly split into two parts: microeconomics and macroeconomics.</a:t>
            </a:r>
          </a:p>
          <a:p>
            <a:endParaRPr lang="en-US" sz="2400" b="0" i="0" dirty="0">
              <a:solidFill>
                <a:srgbClr val="000000"/>
              </a:solidFill>
              <a:effectLst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</a:rPr>
              <a:t> </a:t>
            </a:r>
            <a:r>
              <a:rPr lang="en-US" sz="2400" b="1" i="0" dirty="0">
                <a:solidFill>
                  <a:srgbClr val="000000"/>
                </a:solidFill>
                <a:effectLst/>
                <a:highlight>
                  <a:srgbClr val="FFFF00"/>
                </a:highlight>
              </a:rPr>
              <a:t>Microeconomics</a:t>
            </a:r>
            <a:r>
              <a:rPr lang="en-US" sz="2400" b="0" i="0" dirty="0">
                <a:solidFill>
                  <a:srgbClr val="000000"/>
                </a:solidFill>
                <a:effectLst/>
                <a:highlight>
                  <a:srgbClr val="FFFF00"/>
                </a:highlight>
              </a:rPr>
              <a:t> </a:t>
            </a:r>
            <a:r>
              <a:rPr lang="en-US" sz="2400" b="0" i="0" dirty="0">
                <a:solidFill>
                  <a:srgbClr val="000000"/>
                </a:solidFill>
                <a:effectLst/>
              </a:rPr>
              <a:t>examines the </a:t>
            </a:r>
            <a:r>
              <a:rPr lang="en-US" sz="2400" b="1" i="0" dirty="0" err="1">
                <a:solidFill>
                  <a:srgbClr val="000000"/>
                </a:solidFill>
                <a:effectLst/>
              </a:rPr>
              <a:t>behaviour</a:t>
            </a:r>
            <a:r>
              <a:rPr lang="en-US" sz="2400" b="1" i="0" dirty="0">
                <a:solidFill>
                  <a:srgbClr val="000000"/>
                </a:solidFill>
                <a:effectLst/>
              </a:rPr>
              <a:t> of single economic agents </a:t>
            </a:r>
            <a:r>
              <a:rPr lang="en-US" sz="2400" b="0" i="0" dirty="0">
                <a:solidFill>
                  <a:srgbClr val="000000"/>
                </a:solidFill>
                <a:effectLst/>
              </a:rPr>
              <a:t>and the way these agents interact in the marketplace along with the outcomes of their interactions.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400" b="0" i="0" dirty="0">
                <a:solidFill>
                  <a:srgbClr val="000000"/>
                </a:solidFill>
                <a:effectLst/>
              </a:rPr>
              <a:t> </a:t>
            </a:r>
            <a:r>
              <a:rPr lang="en-US" sz="2400" b="1" i="0" dirty="0">
                <a:solidFill>
                  <a:srgbClr val="000000"/>
                </a:solidFill>
                <a:effectLst/>
                <a:highlight>
                  <a:srgbClr val="00FF00"/>
                </a:highlight>
              </a:rPr>
              <a:t>Macroeconomics</a:t>
            </a:r>
            <a:r>
              <a:rPr lang="en-US" sz="2400" b="0" i="0" dirty="0">
                <a:solidFill>
                  <a:srgbClr val="000000"/>
                </a:solidFill>
                <a:effectLst/>
              </a:rPr>
              <a:t> examines the </a:t>
            </a:r>
            <a:r>
              <a:rPr lang="en-US" sz="2400" b="1" i="0" dirty="0" err="1">
                <a:solidFill>
                  <a:srgbClr val="000000"/>
                </a:solidFill>
                <a:effectLst/>
              </a:rPr>
              <a:t>behaviour</a:t>
            </a:r>
            <a:r>
              <a:rPr lang="en-US" sz="2400" b="1" i="0" dirty="0">
                <a:solidFill>
                  <a:srgbClr val="000000"/>
                </a:solidFill>
                <a:effectLst/>
              </a:rPr>
              <a:t> of the economy at an aggregate level.</a:t>
            </a:r>
            <a:endParaRPr lang="fr-FR" sz="2400" b="1" dirty="0"/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9C72E642-ECFC-6EEF-A194-AE686F76316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500916" y="4288536"/>
            <a:ext cx="3055332" cy="2569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085357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000861" y="314890"/>
            <a:ext cx="3179850" cy="5748868"/>
          </a:xfrm>
          <a:prstGeom prst="rect">
            <a:avLst/>
          </a:prstGeom>
        </p:spPr>
      </p:pic>
      <p:pic>
        <p:nvPicPr>
          <p:cNvPr id="7" name="Picture 6" descr="What is microeconomics? Definition and meaning - Market Business News">
            <a:extLst>
              <a:ext uri="{FF2B5EF4-FFF2-40B4-BE49-F238E27FC236}">
                <a16:creationId xmlns:a16="http://schemas.microsoft.com/office/drawing/2014/main" id="{FE9D2EF0-92E1-1547-6D60-94AF8C46B41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1728216"/>
            <a:ext cx="4817196" cy="50291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4.2 The macroeconomic aims of government (IGCSE Macroeconomics) | Teaching  Resources">
            <a:extLst>
              <a:ext uri="{FF2B5EF4-FFF2-40B4-BE49-F238E27FC236}">
                <a16:creationId xmlns:a16="http://schemas.microsoft.com/office/drawing/2014/main" id="{F20B732A-E617-E63D-9439-396562213A9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47810" y="1728216"/>
            <a:ext cx="4053051" cy="51297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2" descr="1,276 Macroeconomics Stock Photos and Images - 123RF">
            <a:extLst>
              <a:ext uri="{FF2B5EF4-FFF2-40B4-BE49-F238E27FC236}">
                <a16:creationId xmlns:a16="http://schemas.microsoft.com/office/drawing/2014/main" id="{9C702F17-6E04-5DC7-8BF1-7982786CC28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71432" y="3559589"/>
            <a:ext cx="2889954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567 Microeconomics Stock Photos and Images - 123RF">
            <a:extLst>
              <a:ext uri="{FF2B5EF4-FFF2-40B4-BE49-F238E27FC236}">
                <a16:creationId xmlns:a16="http://schemas.microsoft.com/office/drawing/2014/main" id="{C1D44FD6-C098-A245-CE4B-B8AB0F1657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80576" y="817562"/>
            <a:ext cx="2880810" cy="1981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8F893936-DE4B-6CC9-0BBE-D47FD0AC211B}"/>
              </a:ext>
            </a:extLst>
          </p:cNvPr>
          <p:cNvSpPr txBox="1"/>
          <p:nvPr/>
        </p:nvSpPr>
        <p:spPr>
          <a:xfrm>
            <a:off x="2532063" y="405214"/>
            <a:ext cx="4042473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4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1- What Is Economics?</a:t>
            </a:r>
          </a:p>
        </p:txBody>
      </p:sp>
    </p:spTree>
    <p:extLst>
      <p:ext uri="{BB962C8B-B14F-4D97-AF65-F5344CB8AC3E}">
        <p14:creationId xmlns:p14="http://schemas.microsoft.com/office/powerpoint/2010/main" val="1231499433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81464" y="582000"/>
            <a:ext cx="3179850" cy="5748868"/>
          </a:xfrm>
          <a:prstGeom prst="rect">
            <a:avLst/>
          </a:prstGeom>
        </p:spPr>
      </p:pic>
      <p:pic>
        <p:nvPicPr>
          <p:cNvPr id="4098" name="Picture 2" descr="LESSON 2: What is Development Economics? (1) - IAU Office of Astronomy for  Development">
            <a:extLst>
              <a:ext uri="{FF2B5EF4-FFF2-40B4-BE49-F238E27FC236}">
                <a16:creationId xmlns:a16="http://schemas.microsoft.com/office/drawing/2014/main" id="{2D51DAA1-B253-7F9B-EA70-C24C3EC6247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614" y="27434"/>
            <a:ext cx="8894944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12" descr="Innovation economics hi-res stock photography and images - Alamy">
            <a:extLst>
              <a:ext uri="{FF2B5EF4-FFF2-40B4-BE49-F238E27FC236}">
                <a16:creationId xmlns:a16="http://schemas.microsoft.com/office/drawing/2014/main" id="{7D33A25C-2C7F-67E8-69D1-E03ECB43C06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79305" y="2119410"/>
            <a:ext cx="5450164" cy="288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47771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03" y="366558"/>
            <a:ext cx="6452500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30" y="5949244"/>
            <a:ext cx="1138866" cy="936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7933" y="167477"/>
            <a:ext cx="4354782" cy="833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2- Why to study Economics?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91316" y="554533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64673" y="1572194"/>
            <a:ext cx="8800845" cy="38198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 algn="just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Economics is the study of the facts and figures that affect </a:t>
            </a:r>
            <a:r>
              <a:rPr lang="en-US" sz="2400" dirty="0">
                <a:effectLst/>
                <a:highlight>
                  <a:srgbClr val="FF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Government</a:t>
            </a:r>
            <a:r>
              <a:rPr lang="en-US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effectLst/>
                <a:highlight>
                  <a:srgbClr val="00FF0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households</a:t>
            </a:r>
            <a:r>
              <a:rPr lang="en-US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effectLst/>
                <a:highlight>
                  <a:srgbClr val="FFCCCC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families</a:t>
            </a:r>
            <a:r>
              <a:rPr lang="en-US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>
                <a:effectLst/>
                <a:highlight>
                  <a:srgbClr val="33CCCC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businesses</a:t>
            </a:r>
            <a:r>
              <a:rPr lang="en-US" sz="2400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, and the </a:t>
            </a:r>
            <a:r>
              <a:rPr lang="en-US" sz="2400" dirty="0">
                <a:effectLst/>
                <a:highlight>
                  <a:srgbClr val="FF7C80"/>
                </a:highlight>
                <a:ea typeface="Times New Roman" panose="02020603050405020304" pitchFamily="18" charset="0"/>
                <a:cs typeface="Times New Roman" panose="02020603050405020304" pitchFamily="18" charset="0"/>
              </a:rPr>
              <a:t>overall state of the world’s resources.</a:t>
            </a:r>
          </a:p>
          <a:p>
            <a:pPr algn="just">
              <a:lnSpc>
                <a:spcPct val="200000"/>
              </a:lnSpc>
            </a:pPr>
            <a:endParaRPr lang="en-US" sz="2400" dirty="0">
              <a:effectLst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lnSpc>
                <a:spcPct val="107000"/>
              </a:lnSpc>
              <a:spcAft>
                <a:spcPts val="21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In fact, Economics can be useful for </a:t>
            </a:r>
            <a:r>
              <a:rPr lang="en-US" sz="2400" b="1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professionals in all industries </a:t>
            </a:r>
            <a:r>
              <a:rPr lang="en-US" sz="2400" dirty="0">
                <a:effectLst/>
                <a:ea typeface="Times New Roman" panose="02020603050405020304" pitchFamily="18" charset="0"/>
                <a:cs typeface="Arial" panose="020B0604020202020204" pitchFamily="34" charset="0"/>
              </a:rPr>
              <a:t>and aspects of daily life, not just in business.</a:t>
            </a:r>
            <a:endParaRPr lang="fr-FR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12" descr="Innovation economics hi-res stock photography and images - Alamy">
            <a:extLst>
              <a:ext uri="{FF2B5EF4-FFF2-40B4-BE49-F238E27FC236}">
                <a16:creationId xmlns:a16="http://schemas.microsoft.com/office/drawing/2014/main" id="{817390ED-23D7-284A-7EED-F024AED131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49954" y="1988822"/>
            <a:ext cx="5450164" cy="288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4024808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03" y="366558"/>
            <a:ext cx="6452500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7933" y="167477"/>
            <a:ext cx="4354782" cy="833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2- Why to study Economics?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91316" y="554533"/>
            <a:ext cx="3179850" cy="5748868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ED68F9FC-28E2-6166-404D-52CE588B401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14" y="1633539"/>
            <a:ext cx="8834905" cy="5151310"/>
          </a:xfrm>
          <a:prstGeom prst="rect">
            <a:avLst/>
          </a:prstGeom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0F4353EC-AC66-6957-4975-387EF79936B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 rot="5400000">
            <a:off x="8139909" y="2165379"/>
            <a:ext cx="5034846" cy="253288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04892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03" y="366558"/>
            <a:ext cx="6452500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497933" y="167477"/>
            <a:ext cx="4354782" cy="833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2- Why to study Economics?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991316" y="554533"/>
            <a:ext cx="3179850" cy="5748868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4BD87C56-E401-6C69-EBA8-BBD0690093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3407" y="2436624"/>
            <a:ext cx="238650" cy="270953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7FB21F8-6BD7-09E8-CC1E-FEBC37E5C39A}"/>
              </a:ext>
            </a:extLst>
          </p:cNvPr>
          <p:cNvSpPr txBox="1"/>
          <p:nvPr/>
        </p:nvSpPr>
        <p:spPr>
          <a:xfrm>
            <a:off x="362677" y="1670857"/>
            <a:ext cx="8482585" cy="1758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An economics course will give you an in-depth understanding of core economic theory and how to apply it to the real business world.</a:t>
            </a:r>
            <a:endParaRPr lang="fr-FR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You will also develop a range of transferable skills, such as:</a:t>
            </a:r>
            <a:endParaRPr lang="fr-FR" sz="24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523CE159-3C6F-D318-E004-61CB6A5293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1412" y="3406069"/>
            <a:ext cx="3248025" cy="2543175"/>
          </a:xfrm>
          <a:prstGeom prst="rect">
            <a:avLst/>
          </a:prstGeom>
        </p:spPr>
      </p:pic>
      <p:pic>
        <p:nvPicPr>
          <p:cNvPr id="15" name="Picture 12" descr="Innovation economics hi-res stock photography and images - Alamy">
            <a:extLst>
              <a:ext uri="{FF2B5EF4-FFF2-40B4-BE49-F238E27FC236}">
                <a16:creationId xmlns:a16="http://schemas.microsoft.com/office/drawing/2014/main" id="{511E1C2F-1114-C707-6C2D-873C444BD8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49954" y="1988822"/>
            <a:ext cx="5450164" cy="288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563315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03" y="366558"/>
            <a:ext cx="6452500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7933" y="167477"/>
            <a:ext cx="4354782" cy="833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2- Why to study Economics?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1316" y="554533"/>
            <a:ext cx="3179850" cy="5748868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4BD87C56-E401-6C69-EBA8-BBD0690093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07" y="2436624"/>
            <a:ext cx="238650" cy="2709534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37FB21F8-6BD7-09E8-CC1E-FEBC37E5C39A}"/>
              </a:ext>
            </a:extLst>
          </p:cNvPr>
          <p:cNvSpPr txBox="1"/>
          <p:nvPr/>
        </p:nvSpPr>
        <p:spPr>
          <a:xfrm>
            <a:off x="362678" y="1670857"/>
            <a:ext cx="8628638" cy="1758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Economics is a widely respected field of study and provides an alternative to an Accounting and Finance degree as it offers similar career opportunities for graduates. </a:t>
            </a:r>
          </a:p>
          <a:p>
            <a:pPr marL="342900" indent="-34290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solidFill>
                  <a:srgbClr val="000000"/>
                </a:solidFill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You could work in job roles within a range of industries, such as:</a:t>
            </a:r>
            <a:endParaRPr lang="fr-FR" sz="2800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7813ACAD-5055-DDA5-0357-C5F9476DC94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490472" y="3531626"/>
            <a:ext cx="5362243" cy="2924175"/>
          </a:xfrm>
          <a:prstGeom prst="rect">
            <a:avLst/>
          </a:prstGeom>
        </p:spPr>
      </p:pic>
      <p:pic>
        <p:nvPicPr>
          <p:cNvPr id="6" name="Picture 12" descr="Innovation economics hi-res stock photography and images - Alamy">
            <a:extLst>
              <a:ext uri="{FF2B5EF4-FFF2-40B4-BE49-F238E27FC236}">
                <a16:creationId xmlns:a16="http://schemas.microsoft.com/office/drawing/2014/main" id="{9DBB8A32-7A9B-61BF-5B2D-B5FAFDDF64D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49954" y="1988822"/>
            <a:ext cx="5450164" cy="288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1861357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55341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271A6139-558D-2F4B-D1EE-D6474953721A}"/>
              </a:ext>
            </a:extLst>
          </p:cNvPr>
          <p:cNvSpPr txBox="1"/>
          <p:nvPr/>
        </p:nvSpPr>
        <p:spPr>
          <a:xfrm>
            <a:off x="130614" y="1584177"/>
            <a:ext cx="7685532" cy="55909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en-US" b="1" dirty="0">
                <a:solidFill>
                  <a:srgbClr val="0A1F61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sym typeface="+mn-ea"/>
              </a:rPr>
              <a:t>Economics addresses and solves :</a:t>
            </a:r>
            <a:endParaRPr lang="fr-FR" alt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4700F996-CE2F-4634-0423-94265E53DA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30615" y="2122934"/>
            <a:ext cx="12186604" cy="4762500"/>
          </a:xfrm>
          <a:prstGeom prst="rect">
            <a:avLst/>
          </a:prstGeom>
        </p:spPr>
      </p:pic>
      <p:sp>
        <p:nvSpPr>
          <p:cNvPr id="2" name="TextBox 6">
            <a:extLst>
              <a:ext uri="{FF2B5EF4-FFF2-40B4-BE49-F238E27FC236}">
                <a16:creationId xmlns:a16="http://schemas.microsoft.com/office/drawing/2014/main" id="{C9F22D66-2598-AB3A-149A-6E6F3289A7BA}"/>
              </a:ext>
            </a:extLst>
          </p:cNvPr>
          <p:cNvSpPr txBox="1"/>
          <p:nvPr/>
        </p:nvSpPr>
        <p:spPr>
          <a:xfrm>
            <a:off x="2497933" y="167477"/>
            <a:ext cx="4354782" cy="833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2- Why to study Economics?</a:t>
            </a:r>
          </a:p>
        </p:txBody>
      </p:sp>
    </p:spTree>
    <p:extLst>
      <p:ext uri="{BB962C8B-B14F-4D97-AF65-F5344CB8AC3E}">
        <p14:creationId xmlns:p14="http://schemas.microsoft.com/office/powerpoint/2010/main" val="350695275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8903" y="366558"/>
            <a:ext cx="6452500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2497933" y="167477"/>
            <a:ext cx="4354782" cy="83343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2- Why to study Economics?</a:t>
            </a: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1316" y="554533"/>
            <a:ext cx="3179850" cy="5748868"/>
          </a:xfrm>
          <a:prstGeom prst="rect">
            <a:avLst/>
          </a:prstGeom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4BD87C56-E401-6C69-EBA8-BBD0690093B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3407" y="2436624"/>
            <a:ext cx="238650" cy="2709534"/>
          </a:xfrm>
          <a:prstGeom prst="rect">
            <a:avLst/>
          </a:prstGeom>
        </p:spPr>
      </p:pic>
      <p:sp>
        <p:nvSpPr>
          <p:cNvPr id="2" name="Flèche : bas 1">
            <a:extLst>
              <a:ext uri="{FF2B5EF4-FFF2-40B4-BE49-F238E27FC236}">
                <a16:creationId xmlns:a16="http://schemas.microsoft.com/office/drawing/2014/main" id="{EEE0D34F-E7D0-C122-8665-8B99F70069B4}"/>
              </a:ext>
            </a:extLst>
          </p:cNvPr>
          <p:cNvSpPr/>
          <p:nvPr/>
        </p:nvSpPr>
        <p:spPr>
          <a:xfrm>
            <a:off x="4249127" y="1356133"/>
            <a:ext cx="987552" cy="10698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1598DEF-5E47-D92A-E9C2-7ABB99DD6D9D}"/>
              </a:ext>
            </a:extLst>
          </p:cNvPr>
          <p:cNvSpPr txBox="1"/>
          <p:nvPr/>
        </p:nvSpPr>
        <p:spPr>
          <a:xfrm>
            <a:off x="2116278" y="2556657"/>
            <a:ext cx="6227064" cy="47000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US" sz="2400" b="1" dirty="0">
                <a:effectLst/>
                <a:ea typeface="Times New Roman" panose="02020603050405020304" pitchFamily="18" charset="0"/>
                <a:cs typeface="Times New Roman" panose="02020603050405020304" pitchFamily="18" charset="0"/>
              </a:rPr>
              <a:t>Importance of studying economics</a:t>
            </a:r>
            <a:endParaRPr lang="fr-FR" sz="2400" b="1" dirty="0">
              <a:effectLst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16" name="Image 15">
            <a:extLst>
              <a:ext uri="{FF2B5EF4-FFF2-40B4-BE49-F238E27FC236}">
                <a16:creationId xmlns:a16="http://schemas.microsoft.com/office/drawing/2014/main" id="{55BD3F33-D19F-E8E6-E4C7-10B8C9D3466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2057" y="3321668"/>
            <a:ext cx="8719259" cy="3368855"/>
          </a:xfrm>
          <a:prstGeom prst="rect">
            <a:avLst/>
          </a:prstGeom>
        </p:spPr>
      </p:pic>
      <p:pic>
        <p:nvPicPr>
          <p:cNvPr id="18" name="Picture 12" descr="Innovation economics hi-res stock photography and images - Alamy">
            <a:extLst>
              <a:ext uri="{FF2B5EF4-FFF2-40B4-BE49-F238E27FC236}">
                <a16:creationId xmlns:a16="http://schemas.microsoft.com/office/drawing/2014/main" id="{D76C540E-DC0D-6CC7-2BF4-AF8B9C24F2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49954" y="1988822"/>
            <a:ext cx="5450164" cy="288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75491145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D66DF9E-E3EA-2B17-9AFC-D2C0C156F58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53379"/>
            <a:ext cx="12192000" cy="6751241"/>
          </a:xfrm>
          <a:prstGeom prst="rect">
            <a:avLst/>
          </a:prstGeom>
        </p:spPr>
      </p:pic>
      <p:pic>
        <p:nvPicPr>
          <p:cNvPr id="2" name="Picture 12" descr="Innovation economics hi-res stock photography and images - Alamy">
            <a:extLst>
              <a:ext uri="{FF2B5EF4-FFF2-40B4-BE49-F238E27FC236}">
                <a16:creationId xmlns:a16="http://schemas.microsoft.com/office/drawing/2014/main" id="{B051D45B-F62A-4121-3596-335E259F31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849954" y="1988822"/>
            <a:ext cx="5450164" cy="2880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36105155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5949244"/>
            <a:ext cx="1222425" cy="93619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1416" y="2220753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4EBDBD-7041-8E98-0879-C124B9C503E8}"/>
              </a:ext>
            </a:extLst>
          </p:cNvPr>
          <p:cNvSpPr txBox="1"/>
          <p:nvPr/>
        </p:nvSpPr>
        <p:spPr>
          <a:xfrm>
            <a:off x="171897" y="1590396"/>
            <a:ext cx="8725123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altLang="en-US" sz="6000" b="1" dirty="0">
                <a:solidFill>
                  <a:srgbClr val="0033CC"/>
                </a:solidFill>
                <a:latin typeface="Viner Hand ITC" panose="03070502030502020203" pitchFamily="66" charset="0"/>
                <a:cs typeface="Tajawal ExtraBold" panose="00000800000000000000" pitchFamily="2" charset="-78"/>
                <a:sym typeface="+mn-ea"/>
              </a:rPr>
              <a:t>PART IV</a:t>
            </a: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FF3399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5" name="Picture 8" descr="Pros and Cons of Studying Economics – Assignment Writing Help | Blog">
            <a:extLst>
              <a:ext uri="{FF2B5EF4-FFF2-40B4-BE49-F238E27FC236}">
                <a16:creationId xmlns:a16="http://schemas.microsoft.com/office/drawing/2014/main" id="{80FC2B89-5CE2-E3FC-A8C8-6C94A72DF39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7755" y="1029079"/>
            <a:ext cx="2786800" cy="48825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Image 14">
            <a:extLst>
              <a:ext uri="{FF2B5EF4-FFF2-40B4-BE49-F238E27FC236}">
                <a16:creationId xmlns:a16="http://schemas.microsoft.com/office/drawing/2014/main" id="{3E6820E1-EC26-68F7-16F5-0378339F0E2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18978" y="3222346"/>
            <a:ext cx="6659064" cy="30317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9693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40C94C0-F251-7005-7015-7B188D6CEC5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924300" y="1414462"/>
            <a:ext cx="4343400" cy="1381125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397B7593-ADBB-266F-23B9-4BFA108D83D7}"/>
              </a:ext>
            </a:extLst>
          </p:cNvPr>
          <p:cNvSpPr txBox="1"/>
          <p:nvPr/>
        </p:nvSpPr>
        <p:spPr>
          <a:xfrm>
            <a:off x="5534024" y="2795587"/>
            <a:ext cx="1123951" cy="103643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6000" b="1" dirty="0">
                <a:effectLst/>
                <a:highlight>
                  <a:srgbClr val="00FF00"/>
                </a:highlight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OF</a:t>
            </a:r>
            <a:endParaRPr lang="fr-FR" sz="60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7783720-AACD-9C90-1B67-3405BD85A0E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67075" y="3832025"/>
            <a:ext cx="5848350" cy="1285875"/>
          </a:xfrm>
          <a:prstGeom prst="rect">
            <a:avLst/>
          </a:prstGeom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CE801B0-D5D9-F857-36C7-F7714582A526}"/>
              </a:ext>
            </a:extLst>
          </p:cNvPr>
          <p:cNvSpPr txBox="1"/>
          <p:nvPr/>
        </p:nvSpPr>
        <p:spPr>
          <a:xfrm>
            <a:off x="7181850" y="1303554"/>
            <a:ext cx="704850" cy="160293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9600" b="1" dirty="0">
                <a:solidFill>
                  <a:srgbClr val="FF0000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S</a:t>
            </a:r>
            <a:endParaRPr lang="fr-FR" sz="9600" dirty="0">
              <a:effectLst/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04833084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5688" y="344337"/>
            <a:ext cx="6508072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3" y="579465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227142" y="1356259"/>
            <a:ext cx="8910227" cy="44383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>
              <a:lnSpc>
                <a:spcPct val="200000"/>
              </a:lnSpc>
            </a:pPr>
            <a:r>
              <a:rPr lang="en-US" altLang="en-US" dirty="0">
                <a:cs typeface="Tajawal ExtraBold" panose="00000800000000000000" pitchFamily="2" charset="-78"/>
                <a:sym typeface="+mn-ea"/>
              </a:rPr>
              <a:t>Let’s take a look at some of the basic principles of economics for a better understanding.</a:t>
            </a:r>
          </a:p>
          <a:p>
            <a:pPr marL="342900" indent="-342900" algn="l">
              <a:lnSpc>
                <a:spcPct val="200000"/>
              </a:lnSpc>
              <a:buAutoNum type="arabicPeriod"/>
            </a:pPr>
            <a:r>
              <a:rPr lang="en-US" altLang="en-US" b="1" dirty="0">
                <a:cs typeface="Tajawal ExtraBold" panose="00000800000000000000" pitchFamily="2" charset="-78"/>
                <a:sym typeface="+mn-ea"/>
              </a:rPr>
              <a:t>The Problem Of </a:t>
            </a:r>
            <a:r>
              <a:rPr lang="en-US" altLang="en-US" b="1" dirty="0">
                <a:highlight>
                  <a:srgbClr val="FFFF00"/>
                </a:highlight>
                <a:cs typeface="Tajawal ExtraBold" panose="00000800000000000000" pitchFamily="2" charset="-78"/>
                <a:sym typeface="+mn-ea"/>
              </a:rPr>
              <a:t>Scarcity</a:t>
            </a:r>
          </a:p>
          <a:p>
            <a:pPr marL="342900" indent="-342900" algn="l">
              <a:lnSpc>
                <a:spcPct val="200000"/>
              </a:lnSpc>
              <a:buAutoNum type="arabicPeriod"/>
            </a:pPr>
            <a:r>
              <a:rPr lang="en-US" altLang="en-US" b="1" dirty="0">
                <a:cs typeface="Tajawal ExtraBold" panose="00000800000000000000" pitchFamily="2" charset="-78"/>
                <a:sym typeface="+mn-ea"/>
              </a:rPr>
              <a:t>The </a:t>
            </a:r>
            <a:r>
              <a:rPr lang="en-US" altLang="en-US" b="1" dirty="0">
                <a:highlight>
                  <a:srgbClr val="FF3399"/>
                </a:highlight>
                <a:cs typeface="Tajawal ExtraBold" panose="00000800000000000000" pitchFamily="2" charset="-78"/>
                <a:sym typeface="+mn-ea"/>
              </a:rPr>
              <a:t>Division And Specialization Of Labor</a:t>
            </a:r>
          </a:p>
          <a:p>
            <a:pPr marL="342900" indent="-342900" algn="l">
              <a:lnSpc>
                <a:spcPct val="200000"/>
              </a:lnSpc>
              <a:buAutoNum type="arabicPeriod"/>
            </a:pPr>
            <a:r>
              <a:rPr lang="en-US" altLang="en-US" b="1" dirty="0">
                <a:cs typeface="Tajawal ExtraBold" panose="00000800000000000000" pitchFamily="2" charset="-78"/>
                <a:sym typeface="+mn-ea"/>
              </a:rPr>
              <a:t>The </a:t>
            </a:r>
            <a:r>
              <a:rPr lang="en-US" altLang="en-US" b="1" dirty="0">
                <a:highlight>
                  <a:srgbClr val="99CCFF"/>
                </a:highlight>
                <a:cs typeface="Tajawal ExtraBold" panose="00000800000000000000" pitchFamily="2" charset="-78"/>
                <a:sym typeface="+mn-ea"/>
              </a:rPr>
              <a:t>Division Of Labor Increases Production</a:t>
            </a:r>
          </a:p>
          <a:p>
            <a:pPr marL="342900" indent="-342900" algn="l">
              <a:lnSpc>
                <a:spcPct val="200000"/>
              </a:lnSpc>
              <a:buAutoNum type="arabicPeriod"/>
            </a:pPr>
            <a:r>
              <a:rPr lang="fr-FR" altLang="en-US" b="1" dirty="0">
                <a:cs typeface="Tajawal ExtraBold" panose="00000800000000000000" pitchFamily="2" charset="-78"/>
                <a:sym typeface="+mn-ea"/>
              </a:rPr>
              <a:t>The </a:t>
            </a:r>
            <a:r>
              <a:rPr lang="fr-FR" altLang="en-US" b="1" dirty="0">
                <a:highlight>
                  <a:srgbClr val="FFCCCC"/>
                </a:highlight>
                <a:cs typeface="Tajawal ExtraBold" panose="00000800000000000000" pitchFamily="2" charset="-78"/>
                <a:sym typeface="+mn-ea"/>
              </a:rPr>
              <a:t>Trade And </a:t>
            </a:r>
            <a:r>
              <a:rPr lang="fr-FR" altLang="en-US" b="1" dirty="0" err="1">
                <a:highlight>
                  <a:srgbClr val="FFCCCC"/>
                </a:highlight>
                <a:cs typeface="Tajawal ExtraBold" panose="00000800000000000000" pitchFamily="2" charset="-78"/>
                <a:sym typeface="+mn-ea"/>
              </a:rPr>
              <a:t>Markets</a:t>
            </a:r>
            <a:endParaRPr lang="fr-FR" altLang="en-US" b="1" dirty="0">
              <a:highlight>
                <a:srgbClr val="FFCCCC"/>
              </a:highlight>
              <a:cs typeface="Tajawal ExtraBold" panose="00000800000000000000" pitchFamily="2" charset="-78"/>
              <a:sym typeface="+mn-ea"/>
            </a:endParaRPr>
          </a:p>
          <a:p>
            <a:pPr marL="342900" indent="-342900" algn="l">
              <a:lnSpc>
                <a:spcPct val="200000"/>
              </a:lnSpc>
              <a:buAutoNum type="arabicPeriod"/>
            </a:pPr>
            <a:r>
              <a:rPr lang="en-US" altLang="en-US" dirty="0">
                <a:cs typeface="Tajawal ExtraBold" panose="00000800000000000000" pitchFamily="2" charset="-78"/>
                <a:sym typeface="+mn-ea"/>
              </a:rPr>
              <a:t>Compare </a:t>
            </a:r>
            <a:r>
              <a:rPr lang="en-US" altLang="en-US" b="1" dirty="0">
                <a:cs typeface="Tajawal ExtraBold" panose="00000800000000000000" pitchFamily="2" charset="-78"/>
                <a:sym typeface="+mn-ea"/>
              </a:rPr>
              <a:t>multiple perspectives </a:t>
            </a:r>
            <a:r>
              <a:rPr lang="en-US" altLang="en-US" dirty="0">
                <a:cs typeface="Tajawal ExtraBold" panose="00000800000000000000" pitchFamily="2" charset="-78"/>
                <a:sym typeface="+mn-ea"/>
              </a:rPr>
              <a:t>of an issue by identifying diverse dimensions, including </a:t>
            </a:r>
            <a:r>
              <a:rPr lang="en-US" altLang="en-US" b="1" dirty="0">
                <a:highlight>
                  <a:srgbClr val="FF9900"/>
                </a:highlight>
                <a:cs typeface="Tajawal ExtraBold" panose="00000800000000000000" pitchFamily="2" charset="-78"/>
                <a:sym typeface="+mn-ea"/>
              </a:rPr>
              <a:t>social justice</a:t>
            </a:r>
            <a:r>
              <a:rPr lang="en-US" altLang="en-US" dirty="0">
                <a:highlight>
                  <a:srgbClr val="66FF33"/>
                </a:highlight>
                <a:cs typeface="Tajawal ExtraBold" panose="00000800000000000000" pitchFamily="2" charset="-78"/>
                <a:sym typeface="+mn-ea"/>
              </a:rPr>
              <a:t>, </a:t>
            </a:r>
            <a:r>
              <a:rPr lang="en-US" altLang="en-US" b="1" dirty="0">
                <a:highlight>
                  <a:srgbClr val="66FF33"/>
                </a:highlight>
                <a:cs typeface="Tajawal ExtraBold" panose="00000800000000000000" pitchFamily="2" charset="-78"/>
                <a:sym typeface="+mn-ea"/>
              </a:rPr>
              <a:t>social welfare </a:t>
            </a:r>
            <a:r>
              <a:rPr lang="en-US" altLang="en-US" dirty="0">
                <a:cs typeface="Tajawal ExtraBold" panose="00000800000000000000" pitchFamily="2" charset="-78"/>
                <a:sym typeface="+mn-ea"/>
              </a:rPr>
              <a:t>and </a:t>
            </a:r>
            <a:r>
              <a:rPr lang="en-US" altLang="en-US" b="1" dirty="0">
                <a:highlight>
                  <a:srgbClr val="00FFFF"/>
                </a:highlight>
                <a:cs typeface="Tajawal ExtraBold" panose="00000800000000000000" pitchFamily="2" charset="-78"/>
                <a:sym typeface="+mn-ea"/>
              </a:rPr>
              <a:t>social &amp; environmental responsibility</a:t>
            </a:r>
            <a:endParaRPr lang="fr-FR" altLang="en-US" b="1" dirty="0">
              <a:highlight>
                <a:srgbClr val="00FFFF"/>
              </a:highlight>
              <a:cs typeface="Tajawal ExtraBold" panose="00000800000000000000" pitchFamily="2" charset="-78"/>
              <a:sym typeface="+mn-ea"/>
            </a:endParaRPr>
          </a:p>
          <a:p>
            <a:pPr marL="342900" indent="-342900" algn="l">
              <a:lnSpc>
                <a:spcPct val="200000"/>
              </a:lnSpc>
              <a:buAutoNum type="arabicPeriod"/>
            </a:pPr>
            <a:endParaRPr lang="fr-FR" altLang="en-US" b="1" dirty="0">
              <a:solidFill>
                <a:srgbClr val="0A1F61"/>
              </a:solidFill>
              <a:latin typeface="Tajawal ExtraBold" panose="00000800000000000000" pitchFamily="2" charset="-78"/>
              <a:cs typeface="Tajawal ExtraBold" panose="00000800000000000000" pitchFamily="2" charset="-78"/>
              <a:sym typeface="+mn-ea"/>
            </a:endParaRP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806F0EE-B42E-33BD-3926-B9524469028C}"/>
              </a:ext>
            </a:extLst>
          </p:cNvPr>
          <p:cNvSpPr txBox="1"/>
          <p:nvPr/>
        </p:nvSpPr>
        <p:spPr>
          <a:xfrm>
            <a:off x="2569636" y="320327"/>
            <a:ext cx="5820935" cy="612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000" b="1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sym typeface="+mn-ea"/>
              </a:rPr>
              <a:t>IV- The Basics Of Economics</a:t>
            </a:r>
          </a:p>
        </p:txBody>
      </p:sp>
      <p:pic>
        <p:nvPicPr>
          <p:cNvPr id="5" name="Picture 2" descr="How an Economics Degree Help in career - Manav Rachna">
            <a:extLst>
              <a:ext uri="{FF2B5EF4-FFF2-40B4-BE49-F238E27FC236}">
                <a16:creationId xmlns:a16="http://schemas.microsoft.com/office/drawing/2014/main" id="{109D6B5B-351A-45FC-D5EB-2C0B555CC69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46735" y="2084957"/>
            <a:ext cx="5245327" cy="248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7230695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3" y="579465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12" name="ZoneTexte 11">
            <a:extLst>
              <a:ext uri="{FF2B5EF4-FFF2-40B4-BE49-F238E27FC236}">
                <a16:creationId xmlns:a16="http://schemas.microsoft.com/office/drawing/2014/main" id="{9FEFFF0D-37E8-5C4B-C09A-43885C590922}"/>
              </a:ext>
            </a:extLst>
          </p:cNvPr>
          <p:cNvSpPr txBox="1"/>
          <p:nvPr/>
        </p:nvSpPr>
        <p:spPr>
          <a:xfrm>
            <a:off x="300684" y="2204822"/>
            <a:ext cx="886248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Every individual affects their society, and in turn, the world.</a:t>
            </a:r>
          </a:p>
          <a:p>
            <a:pPr marL="285750" indent="-285750" algn="just">
              <a:buFont typeface="Arial" panose="020B0604020202020204" pitchFamily="34" charset="0"/>
              <a:buChar char="•"/>
            </a:pPr>
            <a:endParaRPr lang="en-US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 From the </a:t>
            </a:r>
            <a:r>
              <a:rPr lang="en-US" sz="2400" b="1" dirty="0">
                <a:highlight>
                  <a:srgbClr val="00FF00"/>
                </a:highlight>
              </a:rPr>
              <a:t>small choices </a:t>
            </a:r>
            <a:r>
              <a:rPr lang="en-US" sz="2400" dirty="0"/>
              <a:t>of what you buy to the </a:t>
            </a:r>
            <a:r>
              <a:rPr lang="en-US" sz="2400" b="1" dirty="0">
                <a:highlight>
                  <a:srgbClr val="00FF00"/>
                </a:highlight>
              </a:rPr>
              <a:t>larger choices </a:t>
            </a:r>
            <a:r>
              <a:rPr lang="en-US" sz="2400" dirty="0"/>
              <a:t>of where you attend university, every decision you make will play a role in </a:t>
            </a:r>
            <a:r>
              <a:rPr lang="en-US" sz="2400" b="1" dirty="0">
                <a:highlight>
                  <a:srgbClr val="00FF00"/>
                </a:highlight>
              </a:rPr>
              <a:t>supply and demand</a:t>
            </a:r>
            <a:r>
              <a:rPr lang="en-US" sz="2400" dirty="0"/>
              <a:t>, and as such, the overall economy.</a:t>
            </a:r>
          </a:p>
          <a:p>
            <a:pPr algn="just"/>
            <a:endParaRPr lang="en-US" sz="2400" dirty="0"/>
          </a:p>
          <a:p>
            <a:pPr marL="285750" indent="-285750" algn="just">
              <a:buFont typeface="Arial" panose="020B0604020202020204" pitchFamily="34" charset="0"/>
              <a:buChar char="•"/>
            </a:pPr>
            <a:r>
              <a:rPr lang="en-US" sz="2400" dirty="0"/>
              <a:t> </a:t>
            </a:r>
            <a:r>
              <a:rPr lang="en-US" sz="2400" b="1" dirty="0">
                <a:highlight>
                  <a:srgbClr val="00FFFF"/>
                </a:highlight>
              </a:rPr>
              <a:t>Economics</a:t>
            </a:r>
            <a:r>
              <a:rPr lang="en-US" sz="2400" dirty="0"/>
              <a:t> is the </a:t>
            </a:r>
            <a:r>
              <a:rPr lang="en-US" sz="2400" b="1" dirty="0">
                <a:highlight>
                  <a:srgbClr val="00FFFF"/>
                </a:highlight>
              </a:rPr>
              <a:t>study of resources </a:t>
            </a:r>
            <a:r>
              <a:rPr lang="en-US" sz="2400" dirty="0"/>
              <a:t>and </a:t>
            </a:r>
            <a:r>
              <a:rPr lang="en-US" sz="2400" b="1" dirty="0"/>
              <a:t>how to efficiently and effectively manage them </a:t>
            </a:r>
            <a:r>
              <a:rPr lang="en-US" sz="2400" dirty="0"/>
              <a:t>so that people have what they need to live.</a:t>
            </a:r>
            <a:endParaRPr lang="fr-FR" sz="2400" dirty="0"/>
          </a:p>
        </p:txBody>
      </p:sp>
      <p:sp>
        <p:nvSpPr>
          <p:cNvPr id="7" name="Flèche : bas 6">
            <a:extLst>
              <a:ext uri="{FF2B5EF4-FFF2-40B4-BE49-F238E27FC236}">
                <a16:creationId xmlns:a16="http://schemas.microsoft.com/office/drawing/2014/main" id="{11331354-85AE-543C-CC2A-4FB3AB959530}"/>
              </a:ext>
            </a:extLst>
          </p:cNvPr>
          <p:cNvSpPr/>
          <p:nvPr/>
        </p:nvSpPr>
        <p:spPr>
          <a:xfrm>
            <a:off x="4622849" y="1389297"/>
            <a:ext cx="484632" cy="978408"/>
          </a:xfrm>
          <a:prstGeom prst="downArrow">
            <a:avLst/>
          </a:prstGeom>
          <a:solidFill>
            <a:srgbClr val="FF006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9B3EC87F-C5F6-BEB0-FD80-CA0CFAEB72F5}"/>
              </a:ext>
            </a:extLst>
          </p:cNvPr>
          <p:cNvSpPr txBox="1"/>
          <p:nvPr/>
        </p:nvSpPr>
        <p:spPr>
          <a:xfrm>
            <a:off x="2569636" y="320327"/>
            <a:ext cx="5820935" cy="6124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000" b="1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sym typeface="+mn-ea"/>
              </a:rPr>
              <a:t>IV- The Basics Of Economics</a:t>
            </a:r>
          </a:p>
        </p:txBody>
      </p:sp>
      <p:pic>
        <p:nvPicPr>
          <p:cNvPr id="23554" name="Picture 2" descr="How an Economics Degree Help in career - Manav Rachna">
            <a:extLst>
              <a:ext uri="{FF2B5EF4-FFF2-40B4-BE49-F238E27FC236}">
                <a16:creationId xmlns:a16="http://schemas.microsoft.com/office/drawing/2014/main" id="{E52C1B57-BE67-2920-6752-E5080D2A2F3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89143" y="2127364"/>
            <a:ext cx="5160513" cy="248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5740450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5949244"/>
            <a:ext cx="1222425" cy="936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416" y="2220753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4EBDBD-7041-8E98-0879-C124B9C503E8}"/>
              </a:ext>
            </a:extLst>
          </p:cNvPr>
          <p:cNvSpPr txBox="1"/>
          <p:nvPr/>
        </p:nvSpPr>
        <p:spPr>
          <a:xfrm>
            <a:off x="-44508" y="1663073"/>
            <a:ext cx="8725123" cy="355481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altLang="en-US" sz="6000" b="1" dirty="0">
                <a:solidFill>
                  <a:srgbClr val="FF3300"/>
                </a:solidFill>
                <a:latin typeface="Viner Hand ITC" panose="03070502030502020203" pitchFamily="66" charset="0"/>
                <a:cs typeface="Tajawal ExtraBold" panose="00000800000000000000" pitchFamily="2" charset="-78"/>
                <a:sym typeface="+mn-ea"/>
              </a:rPr>
              <a:t>PART IV</a:t>
            </a: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FF3399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A692D2CD-5289-B0FC-FD4D-ABF8EC30CC7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0326" y="3575520"/>
            <a:ext cx="8595411" cy="2203704"/>
          </a:xfrm>
          <a:prstGeom prst="rect">
            <a:avLst/>
          </a:prstGeom>
        </p:spPr>
      </p:pic>
      <p:pic>
        <p:nvPicPr>
          <p:cNvPr id="15" name="Picture 2" descr="Blogging and Content Marketing Course Online">
            <a:extLst>
              <a:ext uri="{FF2B5EF4-FFF2-40B4-BE49-F238E27FC236}">
                <a16:creationId xmlns:a16="http://schemas.microsoft.com/office/drawing/2014/main" id="{DE432620-73B2-34D4-8455-17B4767EDCB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3652" y="1066710"/>
            <a:ext cx="2878022" cy="47786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9896164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D865DAD8-6283-0E8E-2E18-968EC11DB179}"/>
              </a:ext>
            </a:extLst>
          </p:cNvPr>
          <p:cNvSpPr txBox="1"/>
          <p:nvPr/>
        </p:nvSpPr>
        <p:spPr>
          <a:xfrm>
            <a:off x="178802" y="1536432"/>
            <a:ext cx="8798698" cy="541686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dirty="0">
                <a:highlight>
                  <a:srgbClr val="FFFF00"/>
                </a:highlight>
              </a:rPr>
              <a:t>Goal 1: Students will be initiated to economic analysis</a:t>
            </a:r>
            <a:r>
              <a:rPr lang="en-US" sz="2000" dirty="0"/>
              <a:t>.</a:t>
            </a:r>
          </a:p>
          <a:p>
            <a:pPr algn="just"/>
            <a:r>
              <a:rPr lang="en-US" sz="2000" dirty="0"/>
              <a:t> • </a:t>
            </a:r>
            <a:r>
              <a:rPr lang="en-US" dirty="0">
                <a:highlight>
                  <a:srgbClr val="00FFFF"/>
                </a:highlight>
              </a:rPr>
              <a:t>Objective 1</a:t>
            </a:r>
            <a:r>
              <a:rPr lang="en-US" dirty="0"/>
              <a:t>: Students will understand and demonstrate core micro-economic terms, concepts, and theories. 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1</a:t>
            </a:r>
            <a:r>
              <a:rPr lang="en-US" dirty="0"/>
              <a:t>: Students will be able to differentiate between positive and normative statements. 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2</a:t>
            </a:r>
            <a:r>
              <a:rPr lang="en-US" dirty="0"/>
              <a:t>: Students will be able to analyze data to solve complex economic problems. 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3</a:t>
            </a:r>
            <a:r>
              <a:rPr lang="en-US" dirty="0"/>
              <a:t>: Students will understand general economic concepts (supply &amp; demand, comparative advantage, opportunity cost, etc.). 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4</a:t>
            </a:r>
            <a:r>
              <a:rPr lang="en-US" dirty="0"/>
              <a:t>: Students will understand micro-economic concepts (elasticity, monopoly, price discrimination, etc.). </a:t>
            </a:r>
          </a:p>
          <a:p>
            <a:pPr algn="just"/>
            <a:r>
              <a:rPr lang="en-US" dirty="0"/>
              <a:t>• </a:t>
            </a:r>
            <a:r>
              <a:rPr lang="en-US" dirty="0">
                <a:highlight>
                  <a:srgbClr val="00FFFF"/>
                </a:highlight>
              </a:rPr>
              <a:t>Objective 2:</a:t>
            </a:r>
            <a:r>
              <a:rPr lang="en-US" dirty="0"/>
              <a:t> Students will understand and demonstrate core macro-economic terms, concepts, and theories.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1</a:t>
            </a:r>
            <a:r>
              <a:rPr lang="en-US" dirty="0"/>
              <a:t>: Students will be able to differentiate between positive and normative statements. 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2</a:t>
            </a:r>
            <a:r>
              <a:rPr lang="en-US" dirty="0"/>
              <a:t>: Students will be able to analyze data to solve complex economic problems.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3</a:t>
            </a:r>
            <a:r>
              <a:rPr lang="en-US" dirty="0"/>
              <a:t>: Students will understand general economic concepts (supply &amp; demand, comparative advantage, opportunity cost, etc.).</a:t>
            </a:r>
          </a:p>
          <a:p>
            <a:pPr algn="just"/>
            <a:r>
              <a:rPr lang="en-US" dirty="0"/>
              <a:t>	</a:t>
            </a:r>
            <a:r>
              <a:rPr lang="en-US" dirty="0">
                <a:highlight>
                  <a:srgbClr val="00FF00"/>
                </a:highlight>
              </a:rPr>
              <a:t>Trait 4</a:t>
            </a:r>
            <a:r>
              <a:rPr lang="en-US" dirty="0"/>
              <a:t>: Students will understand macroeconomic concepts (GDP, unemployment, aggregate demand/supply, etc.)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49A27B64-B83D-ECA0-D459-B89DAC08F79C}"/>
              </a:ext>
            </a:extLst>
          </p:cNvPr>
          <p:cNvSpPr txBox="1"/>
          <p:nvPr/>
        </p:nvSpPr>
        <p:spPr>
          <a:xfrm>
            <a:off x="2532063" y="498334"/>
            <a:ext cx="6227064" cy="72757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4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IV- </a:t>
            </a:r>
            <a:r>
              <a:rPr lang="fr-FR" altLang="en-US" sz="24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Expected</a:t>
            </a:r>
            <a:r>
              <a:rPr lang="fr-FR" altLang="en-US" sz="24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 </a:t>
            </a:r>
            <a:r>
              <a:rPr lang="fr-FR" altLang="en-US" sz="24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outcomes</a:t>
            </a:r>
            <a:endParaRPr lang="fr-FR" altLang="en-US" sz="2400" b="1" dirty="0">
              <a:solidFill>
                <a:schemeClr val="bg1"/>
              </a:solidFill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7" name="Picture 16" descr="Learning objectives: about the what, how and who - Training Wizard">
            <a:extLst>
              <a:ext uri="{FF2B5EF4-FFF2-40B4-BE49-F238E27FC236}">
                <a16:creationId xmlns:a16="http://schemas.microsoft.com/office/drawing/2014/main" id="{EE78799E-6CBF-8461-82A3-08139637BC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10104" y="2208525"/>
            <a:ext cx="4932045" cy="248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3743560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6AF4AA86-F14E-0CF5-80C1-0189C96F6BA3}"/>
              </a:ext>
            </a:extLst>
          </p:cNvPr>
          <p:cNvSpPr txBox="1"/>
          <p:nvPr/>
        </p:nvSpPr>
        <p:spPr>
          <a:xfrm>
            <a:off x="195230" y="1851429"/>
            <a:ext cx="8848186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400" dirty="0">
                <a:highlight>
                  <a:srgbClr val="FFFF00"/>
                </a:highlight>
              </a:rPr>
              <a:t>Goal 2: Students will be able to apply economic theories</a:t>
            </a:r>
            <a:r>
              <a:rPr lang="en-US" sz="2400" dirty="0"/>
              <a:t>. </a:t>
            </a:r>
          </a:p>
          <a:p>
            <a:r>
              <a:rPr lang="en-US" sz="2400" dirty="0"/>
              <a:t>• </a:t>
            </a:r>
            <a:r>
              <a:rPr lang="en-US" sz="2400" dirty="0">
                <a:highlight>
                  <a:srgbClr val="00FFFF"/>
                </a:highlight>
              </a:rPr>
              <a:t>Objective 1</a:t>
            </a:r>
            <a:r>
              <a:rPr lang="en-US" sz="2400" dirty="0"/>
              <a:t>: Students will be able to describe how economic trade-offs and social values impact public/private policy. </a:t>
            </a:r>
          </a:p>
          <a:p>
            <a:r>
              <a:rPr lang="en-US" sz="2400" dirty="0"/>
              <a:t>	</a:t>
            </a:r>
            <a:r>
              <a:rPr lang="en-US" sz="2400" dirty="0">
                <a:highlight>
                  <a:srgbClr val="00FF00"/>
                </a:highlight>
              </a:rPr>
              <a:t>Trait 1</a:t>
            </a:r>
            <a:r>
              <a:rPr lang="en-US" sz="2400" dirty="0"/>
              <a:t>: Students will be able to explain the function of markets and prices as allocative mechanisms. </a:t>
            </a:r>
          </a:p>
          <a:p>
            <a:r>
              <a:rPr lang="en-US" sz="2400" dirty="0"/>
              <a:t>	</a:t>
            </a:r>
            <a:r>
              <a:rPr lang="en-US" sz="2400" dirty="0">
                <a:highlight>
                  <a:srgbClr val="00FF00"/>
                </a:highlight>
              </a:rPr>
              <a:t>Trait 2</a:t>
            </a:r>
            <a:r>
              <a:rPr lang="en-US" sz="2400" dirty="0"/>
              <a:t>: Students will be able to explain how fiscal and monetary policies can be used to promote equity. </a:t>
            </a:r>
          </a:p>
          <a:p>
            <a:r>
              <a:rPr lang="en-US" sz="2400" dirty="0"/>
              <a:t>	</a:t>
            </a:r>
            <a:r>
              <a:rPr lang="en-US" sz="2400" dirty="0">
                <a:highlight>
                  <a:srgbClr val="00FF00"/>
                </a:highlight>
              </a:rPr>
              <a:t>Trait 3</a:t>
            </a:r>
            <a:r>
              <a:rPr lang="en-US" sz="2400" dirty="0"/>
              <a:t>: Students will be able to identify key macroeconomics indicators, and measures of economic change, growth, and development. </a:t>
            </a:r>
          </a:p>
          <a:p>
            <a:r>
              <a:rPr lang="en-US" sz="2400" dirty="0"/>
              <a:t>	</a:t>
            </a:r>
            <a:r>
              <a:rPr lang="en-US" sz="2400" dirty="0">
                <a:highlight>
                  <a:srgbClr val="00FF00"/>
                </a:highlight>
              </a:rPr>
              <a:t>Trait 4</a:t>
            </a:r>
            <a:r>
              <a:rPr lang="en-US" sz="2400" dirty="0"/>
              <a:t>: Students will be able to identify and explain the key concepts underlying comparative advantage and market failure</a:t>
            </a:r>
            <a:endParaRPr lang="fr-FR" sz="2400" dirty="0"/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C3E76940-F02C-BB69-ED0A-FC2617D6F64E}"/>
              </a:ext>
            </a:extLst>
          </p:cNvPr>
          <p:cNvSpPr txBox="1"/>
          <p:nvPr/>
        </p:nvSpPr>
        <p:spPr>
          <a:xfrm>
            <a:off x="2508423" y="405214"/>
            <a:ext cx="6227064" cy="83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IV-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Expected</a:t>
            </a: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outcomes</a:t>
            </a:r>
            <a:endParaRPr lang="fr-FR" altLang="en-US" sz="2800" b="1" dirty="0">
              <a:solidFill>
                <a:schemeClr val="bg1"/>
              </a:solidFill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12" name="Picture 16" descr="Learning objectives: about the what, how and who - Training Wizard">
            <a:extLst>
              <a:ext uri="{FF2B5EF4-FFF2-40B4-BE49-F238E27FC236}">
                <a16:creationId xmlns:a16="http://schemas.microsoft.com/office/drawing/2014/main" id="{656BE07D-F231-8FAC-D7D6-9CA651A971F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310104" y="2208525"/>
            <a:ext cx="4932045" cy="248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119942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0ED5F652-D942-05C5-EF66-DDC97E2DF8E5}"/>
              </a:ext>
            </a:extLst>
          </p:cNvPr>
          <p:cNvSpPr txBox="1"/>
          <p:nvPr/>
        </p:nvSpPr>
        <p:spPr>
          <a:xfrm>
            <a:off x="120044" y="1633537"/>
            <a:ext cx="9053693" cy="501675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highlight>
                  <a:srgbClr val="FFFF00"/>
                </a:highlight>
              </a:rPr>
              <a:t>Goal 3: Students will have well developed critical thinking skills. </a:t>
            </a:r>
          </a:p>
          <a:p>
            <a:r>
              <a:rPr lang="en-US" sz="2000" dirty="0">
                <a:highlight>
                  <a:srgbClr val="00FF00"/>
                </a:highlight>
              </a:rPr>
              <a:t>• Objective 1</a:t>
            </a:r>
            <a:r>
              <a:rPr lang="en-US" sz="2000" dirty="0"/>
              <a:t>: Students will be able to demonstrate an ability to conceptualize problems analytically. </a:t>
            </a:r>
          </a:p>
          <a:p>
            <a:r>
              <a:rPr lang="en-US" sz="2000" dirty="0"/>
              <a:t>o Trait 1: Students will be able to identify appropriate tools to make an economic evaluation. </a:t>
            </a:r>
          </a:p>
          <a:p>
            <a:r>
              <a:rPr lang="en-US" sz="2000" dirty="0"/>
              <a:t>o Trait 2: Students will be able to assess an economic situation in which they find themselves from an ethics perspective, using appropriate analytical tools to arrive at ethically defendable choices. </a:t>
            </a:r>
          </a:p>
          <a:p>
            <a:r>
              <a:rPr lang="en-US" sz="2000" dirty="0"/>
              <a:t>o Trait 3: Students will be able to identify key economic problems. </a:t>
            </a:r>
          </a:p>
          <a:p>
            <a:r>
              <a:rPr lang="en-US" sz="2000" dirty="0"/>
              <a:t>• </a:t>
            </a:r>
            <a:r>
              <a:rPr lang="en-US" sz="2000" dirty="0">
                <a:highlight>
                  <a:srgbClr val="00FF00"/>
                </a:highlight>
              </a:rPr>
              <a:t>Objective 2</a:t>
            </a:r>
            <a:r>
              <a:rPr lang="en-US" sz="2000" dirty="0"/>
              <a:t>: Students will be able to demonstrate an ability to identify alternative solutions to problems. </a:t>
            </a:r>
          </a:p>
          <a:p>
            <a:r>
              <a:rPr lang="en-US" sz="2000" dirty="0"/>
              <a:t>o Trait 1: Students will be able to demonstrate ability to analyze an economic situation involving an issue of social responsibility, and defend or critique a course of action.</a:t>
            </a:r>
          </a:p>
          <a:p>
            <a:r>
              <a:rPr lang="en-US" sz="2000" dirty="0"/>
              <a:t> o Trait 2: Students will be able to use economic theory to analyze situations and alternative courses of action. </a:t>
            </a:r>
          </a:p>
        </p:txBody>
      </p:sp>
      <p:pic>
        <p:nvPicPr>
          <p:cNvPr id="7" name="Picture 16" descr="Learning objectives: about the what, how and who - Training Wizard">
            <a:extLst>
              <a:ext uri="{FF2B5EF4-FFF2-40B4-BE49-F238E27FC236}">
                <a16:creationId xmlns:a16="http://schemas.microsoft.com/office/drawing/2014/main" id="{85C68EB2-0EC4-9CE6-BEE0-3247F6E11E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287069" y="1963568"/>
            <a:ext cx="4932045" cy="248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5AE4E683-04F7-9C45-52E3-39ED1F5059A8}"/>
              </a:ext>
            </a:extLst>
          </p:cNvPr>
          <p:cNvSpPr txBox="1"/>
          <p:nvPr/>
        </p:nvSpPr>
        <p:spPr>
          <a:xfrm>
            <a:off x="2510245" y="230742"/>
            <a:ext cx="6227064" cy="83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IV-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Expected</a:t>
            </a: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outcomes</a:t>
            </a:r>
            <a:endParaRPr lang="fr-FR" altLang="en-US" sz="2800" b="1" dirty="0">
              <a:solidFill>
                <a:schemeClr val="bg1"/>
              </a:solidFill>
              <a:cs typeface="Tajawal ExtraBold" panose="00000800000000000000" pitchFamily="2" charset="-78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6174008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6546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486DD58-F0B9-E500-814A-0E6ED67416C2}"/>
              </a:ext>
            </a:extLst>
          </p:cNvPr>
          <p:cNvSpPr txBox="1"/>
          <p:nvPr/>
        </p:nvSpPr>
        <p:spPr>
          <a:xfrm>
            <a:off x="174248" y="1633537"/>
            <a:ext cx="8949427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en-US" sz="2400" b="1" dirty="0">
                <a:highlight>
                  <a:srgbClr val="00FF00"/>
                </a:highlight>
              </a:rPr>
              <a:t>Objective 4</a:t>
            </a:r>
            <a:r>
              <a:rPr lang="en-US" sz="2400" dirty="0"/>
              <a:t>: Students will be able to demonstrate an ability to formulate and defend problem solutions.</a:t>
            </a:r>
          </a:p>
          <a:p>
            <a:pPr algn="just"/>
            <a:r>
              <a:rPr lang="en-US" sz="2400" dirty="0"/>
              <a:t>	</a:t>
            </a:r>
            <a:r>
              <a:rPr lang="en-US" sz="2400" dirty="0">
                <a:highlight>
                  <a:srgbClr val="00FFFF"/>
                </a:highlight>
              </a:rPr>
              <a:t>Trait 1: </a:t>
            </a:r>
            <a:r>
              <a:rPr lang="en-US" sz="2400" dirty="0"/>
              <a:t>Students will be able to identify the sources of comparative advantage for a country in its external and internal environment, and formulate or critique a countries strategy. </a:t>
            </a:r>
          </a:p>
          <a:p>
            <a:pPr algn="just"/>
            <a:r>
              <a:rPr lang="en-US" sz="2400" dirty="0"/>
              <a:t>	</a:t>
            </a:r>
            <a:r>
              <a:rPr lang="en-US" sz="2400" dirty="0">
                <a:highlight>
                  <a:srgbClr val="00FFFF"/>
                </a:highlight>
              </a:rPr>
              <a:t>Trait 2</a:t>
            </a:r>
            <a:r>
              <a:rPr lang="en-US" sz="2400" dirty="0"/>
              <a:t>: Students will be able to formulate and defend a monetary or fiscal strategy that would produce desired outcomes.</a:t>
            </a:r>
            <a:endParaRPr lang="fr-FR" sz="2400" dirty="0"/>
          </a:p>
        </p:txBody>
      </p:sp>
      <p:pic>
        <p:nvPicPr>
          <p:cNvPr id="11" name="Picture 16" descr="Learning objectives: about the what, how and who - Training Wizard">
            <a:extLst>
              <a:ext uri="{FF2B5EF4-FFF2-40B4-BE49-F238E27FC236}">
                <a16:creationId xmlns:a16="http://schemas.microsoft.com/office/drawing/2014/main" id="{95EBA088-A973-4661-A247-A346354A7D4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69998" y="2068420"/>
            <a:ext cx="5212255" cy="248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9BDC7620-97C4-BE72-AE4B-75442230247B}"/>
              </a:ext>
            </a:extLst>
          </p:cNvPr>
          <p:cNvSpPr txBox="1"/>
          <p:nvPr/>
        </p:nvSpPr>
        <p:spPr>
          <a:xfrm>
            <a:off x="2613932" y="185567"/>
            <a:ext cx="6227064" cy="83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IV-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Expected</a:t>
            </a: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outcomes</a:t>
            </a:r>
            <a:endParaRPr lang="fr-FR" altLang="en-US" sz="2800" b="1" dirty="0">
              <a:solidFill>
                <a:schemeClr val="bg1"/>
              </a:solidFill>
              <a:cs typeface="Tajawal ExtraBold" panose="00000800000000000000" pitchFamily="2" charset="-78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47327229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6546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BB2C55F-B4A9-74DF-059F-118C042A728D}"/>
              </a:ext>
            </a:extLst>
          </p:cNvPr>
          <p:cNvSpPr txBox="1"/>
          <p:nvPr/>
        </p:nvSpPr>
        <p:spPr>
          <a:xfrm>
            <a:off x="215366" y="1633537"/>
            <a:ext cx="8860593" cy="437042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2000" b="1" dirty="0">
                <a:highlight>
                  <a:srgbClr val="FFFF00"/>
                </a:highlight>
              </a:rPr>
              <a:t>Goal4: Students </a:t>
            </a:r>
            <a:r>
              <a:rPr lang="en-US" sz="2000" b="1" i="0" dirty="0">
                <a:solidFill>
                  <a:srgbClr val="3A343A"/>
                </a:solidFill>
                <a:effectLst/>
                <a:highlight>
                  <a:srgbClr val="FFFF00"/>
                </a:highlight>
              </a:rPr>
              <a:t>will be able recognize to the Sustainable Development Goals</a:t>
            </a:r>
            <a:endParaRPr lang="en-US" sz="2000" b="1" dirty="0">
              <a:highlight>
                <a:srgbClr val="FFFF00"/>
              </a:highlight>
            </a:endParaRPr>
          </a:p>
          <a:p>
            <a:pPr algn="just"/>
            <a:r>
              <a:rPr lang="en-US" sz="2000" b="1" dirty="0">
                <a:highlight>
                  <a:srgbClr val="00FF00"/>
                </a:highlight>
              </a:rPr>
              <a:t>Objective 1</a:t>
            </a:r>
            <a:r>
              <a:rPr lang="en-US" sz="2000" dirty="0">
                <a:highlight>
                  <a:srgbClr val="00FF00"/>
                </a:highlight>
              </a:rPr>
              <a:t>: </a:t>
            </a:r>
            <a:r>
              <a:rPr lang="en-US" sz="2000" b="0" i="0" dirty="0">
                <a:effectLst/>
              </a:rPr>
              <a:t>Demonstrate knowledge of the different Sustainable Development Goals</a:t>
            </a:r>
            <a:endParaRPr lang="en-US" sz="2000" dirty="0">
              <a:highlight>
                <a:srgbClr val="00FF00"/>
              </a:highlight>
            </a:endParaRPr>
          </a:p>
          <a:p>
            <a:pPr algn="just"/>
            <a:r>
              <a:rPr lang="en-US" sz="2000" dirty="0"/>
              <a:t>	</a:t>
            </a:r>
            <a:r>
              <a:rPr lang="en-US" sz="2000" dirty="0">
                <a:highlight>
                  <a:srgbClr val="00FFFF"/>
                </a:highlight>
              </a:rPr>
              <a:t> Trait 1: </a:t>
            </a:r>
            <a:r>
              <a:rPr lang="en-US" sz="2000" dirty="0"/>
              <a:t>Students must think about what goals the world might need. </a:t>
            </a:r>
          </a:p>
          <a:p>
            <a:pPr algn="just"/>
            <a:r>
              <a:rPr lang="en-US" sz="2000" dirty="0"/>
              <a:t>	</a:t>
            </a:r>
            <a:r>
              <a:rPr lang="en-US" sz="2000" dirty="0">
                <a:highlight>
                  <a:srgbClr val="00FFFF"/>
                </a:highlight>
              </a:rPr>
              <a:t> Trait 2: </a:t>
            </a:r>
            <a:r>
              <a:rPr lang="en-US" sz="2000" dirty="0"/>
              <a:t>Students will discover what each goal is and what it means</a:t>
            </a:r>
          </a:p>
          <a:p>
            <a:pPr algn="just"/>
            <a:r>
              <a:rPr lang="en-US" sz="2000" b="1" dirty="0">
                <a:highlight>
                  <a:srgbClr val="00FF00"/>
                </a:highlight>
              </a:rPr>
              <a:t>Objective 2</a:t>
            </a:r>
            <a:r>
              <a:rPr lang="en-US" sz="2000" dirty="0">
                <a:highlight>
                  <a:srgbClr val="00FF00"/>
                </a:highlight>
              </a:rPr>
              <a:t>:</a:t>
            </a:r>
            <a:r>
              <a:rPr lang="en-US" sz="2000" dirty="0"/>
              <a:t> I</a:t>
            </a:r>
            <a:r>
              <a:rPr lang="en-US" sz="2000" b="0" i="0" dirty="0">
                <a:effectLst/>
              </a:rPr>
              <a:t>dentify different ways in which Sustainable Development Goals can be implemented by different actors in different geographical contexts</a:t>
            </a:r>
            <a:endParaRPr lang="en-US" sz="2000" dirty="0">
              <a:highlight>
                <a:srgbClr val="00FF00"/>
              </a:highlight>
            </a:endParaRPr>
          </a:p>
          <a:p>
            <a:pPr algn="just"/>
            <a:r>
              <a:rPr lang="en-US" sz="2000" dirty="0"/>
              <a:t>	</a:t>
            </a:r>
            <a:r>
              <a:rPr lang="en-US" sz="2000" dirty="0">
                <a:highlight>
                  <a:srgbClr val="00FFFF"/>
                </a:highlight>
              </a:rPr>
              <a:t> Trait 1:</a:t>
            </a:r>
            <a:r>
              <a:rPr lang="en-US" sz="2000" dirty="0"/>
              <a:t>Students will highlight the role of UN agencies in supporting data collection and analysis, and will be initiated to the SDG indicators </a:t>
            </a:r>
          </a:p>
          <a:p>
            <a:pPr algn="just"/>
            <a:r>
              <a:rPr lang="en-US" sz="2000" b="1" dirty="0"/>
              <a:t> </a:t>
            </a:r>
            <a:r>
              <a:rPr lang="en-US" sz="2000" b="1" dirty="0">
                <a:highlight>
                  <a:srgbClr val="00FF00"/>
                </a:highlight>
              </a:rPr>
              <a:t>Objective 3</a:t>
            </a:r>
            <a:r>
              <a:rPr lang="en-US" sz="2000" dirty="0">
                <a:highlight>
                  <a:srgbClr val="00FF00"/>
                </a:highlight>
              </a:rPr>
              <a:t>:</a:t>
            </a:r>
            <a:r>
              <a:rPr lang="en-US" sz="2000" b="0" i="0" dirty="0">
                <a:effectLst/>
              </a:rPr>
              <a:t> Reflect critically on the goals set forth by the Sustainable Development Goals and how to achieve them</a:t>
            </a:r>
          </a:p>
          <a:p>
            <a:pPr algn="just"/>
            <a:r>
              <a:rPr lang="en-US" sz="2000" dirty="0"/>
              <a:t>	</a:t>
            </a:r>
            <a:r>
              <a:rPr lang="en-US" sz="2000" dirty="0">
                <a:highlight>
                  <a:srgbClr val="00FFFF"/>
                </a:highlight>
              </a:rPr>
              <a:t>Trait 1:</a:t>
            </a:r>
            <a:r>
              <a:rPr lang="en-US" sz="2000" dirty="0"/>
              <a:t> Students will be invited to prioritise and encourage justification of choices</a:t>
            </a:r>
          </a:p>
          <a:p>
            <a:endParaRPr lang="en-US" dirty="0"/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4FAF1BF6-01C3-24DA-6BA3-025C98330B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0" y="5650992"/>
            <a:ext cx="9163167" cy="1234442"/>
          </a:xfrm>
          <a:prstGeom prst="rect">
            <a:avLst/>
          </a:prstGeom>
        </p:spPr>
      </p:pic>
      <p:pic>
        <p:nvPicPr>
          <p:cNvPr id="7" name="Picture 10" descr="Sustainable Development Goals - Wikipedia">
            <a:extLst>
              <a:ext uri="{FF2B5EF4-FFF2-40B4-BE49-F238E27FC236}">
                <a16:creationId xmlns:a16="http://schemas.microsoft.com/office/drawing/2014/main" id="{46D82DFC-BEA8-CE94-A282-23F6F58E36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5126" y="703918"/>
            <a:ext cx="2591149" cy="50888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1A037B8-DEDC-FCBE-9B46-6369ECDDE45E}"/>
              </a:ext>
            </a:extLst>
          </p:cNvPr>
          <p:cNvSpPr txBox="1"/>
          <p:nvPr/>
        </p:nvSpPr>
        <p:spPr>
          <a:xfrm>
            <a:off x="2508423" y="405214"/>
            <a:ext cx="6227064" cy="8334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IV-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Expected</a:t>
            </a:r>
            <a:r>
              <a:rPr lang="fr-FR" altLang="en-US" sz="2800" b="1" dirty="0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 </a:t>
            </a:r>
            <a:r>
              <a:rPr lang="fr-FR" altLang="en-US" sz="2800" b="1" dirty="0" err="1">
                <a:solidFill>
                  <a:schemeClr val="bg1"/>
                </a:solidFill>
                <a:cs typeface="Tajawal ExtraBold" panose="00000800000000000000" pitchFamily="2" charset="-78"/>
                <a:sym typeface="+mn-ea"/>
              </a:rPr>
              <a:t>outcomes</a:t>
            </a:r>
            <a:endParaRPr lang="fr-FR" altLang="en-US" sz="2800" b="1" dirty="0">
              <a:solidFill>
                <a:schemeClr val="bg1"/>
              </a:solidFill>
              <a:cs typeface="Tajawal ExtraBold" panose="00000800000000000000" pitchFamily="2" charset="-78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715362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37091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163" y="5794654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19" name="TextBox 18"/>
          <p:cNvSpPr txBox="1"/>
          <p:nvPr/>
        </p:nvSpPr>
        <p:spPr>
          <a:xfrm>
            <a:off x="130614" y="1633537"/>
            <a:ext cx="9006755" cy="40626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 fontAlgn="base"/>
            <a:r>
              <a:rPr lang="en-US" b="1" i="0" dirty="0">
                <a:solidFill>
                  <a:srgbClr val="261A36"/>
                </a:solidFill>
                <a:effectLst/>
                <a:latin typeface="cairo"/>
              </a:rPr>
              <a:t>In brief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cairo"/>
              </a:rPr>
              <a:t>Economics is a study of </a:t>
            </a:r>
            <a:r>
              <a:rPr lang="en-US" sz="2000" b="1" i="0" dirty="0">
                <a:effectLst/>
                <a:highlight>
                  <a:srgbClr val="FFFF00"/>
                </a:highlight>
                <a:latin typeface="cairo"/>
              </a:rPr>
              <a:t>people’s behavior</a:t>
            </a:r>
            <a:r>
              <a:rPr lang="en-US" sz="2000" b="1" i="0" dirty="0">
                <a:effectLst/>
                <a:latin typeface="cairo"/>
              </a:rPr>
              <a:t> </a:t>
            </a:r>
            <a:r>
              <a:rPr lang="en-US" sz="2000" b="0" i="0" dirty="0">
                <a:effectLst/>
                <a:latin typeface="cairo"/>
              </a:rPr>
              <a:t>to manage and use </a:t>
            </a:r>
            <a:r>
              <a:rPr lang="en-US" sz="2000" b="1" i="0" dirty="0">
                <a:effectLst/>
                <a:highlight>
                  <a:srgbClr val="FFFF00"/>
                </a:highlight>
                <a:latin typeface="cairo"/>
              </a:rPr>
              <a:t>resources</a:t>
            </a:r>
            <a:r>
              <a:rPr lang="en-US" sz="2000" b="0" i="0" dirty="0">
                <a:effectLst/>
                <a:highlight>
                  <a:srgbClr val="FFFF00"/>
                </a:highlight>
                <a:latin typeface="cairo"/>
              </a:rPr>
              <a:t> to meet </a:t>
            </a:r>
            <a:r>
              <a:rPr lang="en-US" sz="2000" b="1" i="0" dirty="0">
                <a:effectLst/>
                <a:highlight>
                  <a:srgbClr val="FFFF00"/>
                </a:highlight>
                <a:latin typeface="cairo"/>
              </a:rPr>
              <a:t>human needs</a:t>
            </a:r>
            <a:r>
              <a:rPr lang="en-US" sz="2000" b="0" i="0" dirty="0">
                <a:effectLst/>
                <a:highlight>
                  <a:srgbClr val="FFFF00"/>
                </a:highlight>
                <a:latin typeface="cairo"/>
              </a:rPr>
              <a:t>.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cairo"/>
              </a:rPr>
              <a:t>This </a:t>
            </a:r>
            <a:r>
              <a:rPr lang="en-US" sz="2000" b="0" i="0" dirty="0">
                <a:effectLst/>
                <a:highlight>
                  <a:srgbClr val="00FFFF"/>
                </a:highlight>
                <a:latin typeface="cairo"/>
              </a:rPr>
              <a:t>social study </a:t>
            </a:r>
            <a:r>
              <a:rPr lang="en-US" sz="2000" b="0" i="0" dirty="0">
                <a:effectLst/>
                <a:latin typeface="cairo"/>
              </a:rPr>
              <a:t>has long existed and continues to be one of the most prominent fields in academia. </a:t>
            </a:r>
          </a:p>
          <a:p>
            <a:pPr algn="just" fontAlgn="base"/>
            <a:endParaRPr lang="en-US" sz="2000" b="0" i="0" dirty="0">
              <a:effectLst/>
              <a:latin typeface="cairo"/>
            </a:endParaRP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cairo"/>
              </a:rPr>
              <a:t>Every </a:t>
            </a:r>
            <a:r>
              <a:rPr lang="en-US" sz="2000" b="0" i="0" dirty="0">
                <a:effectLst/>
                <a:highlight>
                  <a:srgbClr val="00FF00"/>
                </a:highlight>
                <a:latin typeface="cairo"/>
              </a:rPr>
              <a:t>citizen</a:t>
            </a:r>
            <a:r>
              <a:rPr lang="en-US" sz="2000" b="0" i="0" dirty="0">
                <a:effectLst/>
                <a:latin typeface="cairo"/>
              </a:rPr>
              <a:t> has to be interested in learning about the world around him, </a:t>
            </a:r>
            <a:r>
              <a:rPr lang="en-US" sz="2000" b="0" i="0" dirty="0">
                <a:effectLst/>
                <a:highlight>
                  <a:srgbClr val="00FF00"/>
                </a:highlight>
                <a:latin typeface="cairo"/>
              </a:rPr>
              <a:t>from history to politics</a:t>
            </a:r>
            <a:r>
              <a:rPr lang="en-US" sz="2000" b="0" i="0" dirty="0">
                <a:effectLst/>
                <a:latin typeface="cairo"/>
              </a:rPr>
              <a:t>, to </a:t>
            </a:r>
            <a:r>
              <a:rPr lang="en-US" sz="2000" b="0" i="0" dirty="0">
                <a:effectLst/>
                <a:highlight>
                  <a:srgbClr val="00FF00"/>
                </a:highlight>
                <a:latin typeface="cairo"/>
              </a:rPr>
              <a:t>international affairs</a:t>
            </a:r>
            <a:r>
              <a:rPr lang="en-US" sz="2000" b="0" i="0" dirty="0">
                <a:effectLst/>
                <a:latin typeface="cairo"/>
              </a:rPr>
              <a:t>, and how they </a:t>
            </a:r>
            <a:r>
              <a:rPr lang="en-US" sz="2000" b="0" i="0" dirty="0">
                <a:effectLst/>
                <a:highlight>
                  <a:srgbClr val="00FF00"/>
                </a:highlight>
                <a:latin typeface="cairo"/>
              </a:rPr>
              <a:t>impact the decisions of </a:t>
            </a:r>
            <a:r>
              <a:rPr lang="en-US" sz="2000" b="1" i="0" dirty="0">
                <a:effectLst/>
                <a:highlight>
                  <a:srgbClr val="00FFFF"/>
                </a:highlight>
                <a:latin typeface="cairo"/>
              </a:rPr>
              <a:t>consumers</a:t>
            </a:r>
            <a:r>
              <a:rPr lang="en-US" sz="2000" b="0" i="0" dirty="0">
                <a:effectLst/>
                <a:latin typeface="cairo"/>
              </a:rPr>
              <a:t>, </a:t>
            </a:r>
            <a:r>
              <a:rPr lang="en-US" sz="2000" b="1" i="0" dirty="0">
                <a:effectLst/>
                <a:highlight>
                  <a:srgbClr val="00FFFF"/>
                </a:highlight>
                <a:latin typeface="cairo"/>
              </a:rPr>
              <a:t>business</a:t>
            </a:r>
            <a:r>
              <a:rPr lang="en-US" sz="2000" b="0" i="0" dirty="0">
                <a:effectLst/>
                <a:latin typeface="cairo"/>
              </a:rPr>
              <a:t>, and </a:t>
            </a:r>
            <a:r>
              <a:rPr lang="en-US" sz="2000" b="1" i="0" dirty="0">
                <a:effectLst/>
                <a:highlight>
                  <a:srgbClr val="00FFFF"/>
                </a:highlight>
                <a:latin typeface="cairo"/>
              </a:rPr>
              <a:t>Government</a:t>
            </a:r>
            <a:r>
              <a:rPr lang="en-US" sz="2000" b="0" i="0" dirty="0">
                <a:effectLst/>
                <a:latin typeface="cairo"/>
              </a:rPr>
              <a:t>, and studying Economics will fit this interest.</a:t>
            </a:r>
          </a:p>
          <a:p>
            <a:pPr algn="just" fontAlgn="base"/>
            <a:r>
              <a:rPr lang="en-US" sz="2000" b="0" i="0" dirty="0">
                <a:effectLst/>
                <a:latin typeface="cairo"/>
              </a:rPr>
              <a:t> </a:t>
            </a:r>
          </a:p>
          <a:p>
            <a:pPr marL="285750" indent="-285750" algn="just" fontAlgn="base">
              <a:buFont typeface="Arial" panose="020B0604020202020204" pitchFamily="34" charset="0"/>
              <a:buChar char="•"/>
            </a:pPr>
            <a:r>
              <a:rPr lang="en-US" sz="2000" b="0" i="0" dirty="0">
                <a:effectLst/>
                <a:latin typeface="cairo"/>
              </a:rPr>
              <a:t>Economics is not only needed in </a:t>
            </a:r>
            <a:r>
              <a:rPr lang="en-US" sz="2000" b="1" i="0" dirty="0">
                <a:effectLst/>
                <a:highlight>
                  <a:srgbClr val="FF3399"/>
                </a:highlight>
                <a:latin typeface="cairo"/>
              </a:rPr>
              <a:t>businesses</a:t>
            </a:r>
            <a:r>
              <a:rPr lang="en-US" sz="2000" b="1" i="0" dirty="0">
                <a:effectLst/>
                <a:latin typeface="cairo"/>
              </a:rPr>
              <a:t> </a:t>
            </a:r>
            <a:r>
              <a:rPr lang="en-US" sz="2000" b="0" i="0" dirty="0">
                <a:effectLst/>
                <a:latin typeface="cairo"/>
              </a:rPr>
              <a:t>or </a:t>
            </a:r>
            <a:r>
              <a:rPr lang="en-US" sz="2000" b="1" i="0" dirty="0">
                <a:effectLst/>
                <a:highlight>
                  <a:srgbClr val="FF3399"/>
                </a:highlight>
                <a:latin typeface="cairo"/>
              </a:rPr>
              <a:t>management</a:t>
            </a:r>
            <a:r>
              <a:rPr lang="en-US" sz="2000" b="0" i="0" dirty="0">
                <a:effectLst/>
                <a:latin typeface="cairo"/>
              </a:rPr>
              <a:t> but also in other areas of human living where the need arises for managing resources. .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9821D43E-6131-500C-F126-2749B84FD1FC}"/>
              </a:ext>
            </a:extLst>
          </p:cNvPr>
          <p:cNvSpPr txBox="1"/>
          <p:nvPr/>
        </p:nvSpPr>
        <p:spPr>
          <a:xfrm>
            <a:off x="2600702" y="519589"/>
            <a:ext cx="4431034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sz="2400" b="1" i="0" dirty="0">
                <a:solidFill>
                  <a:schemeClr val="bg1"/>
                </a:solidFill>
                <a:effectLst/>
              </a:rPr>
              <a:t>Conclusion: Studying Economics</a:t>
            </a:r>
          </a:p>
        </p:txBody>
      </p:sp>
      <p:pic>
        <p:nvPicPr>
          <p:cNvPr id="1026" name="Picture 2" descr="Economics: Definition, Types, Examples &amp; Importance – StudiousGuy">
            <a:extLst>
              <a:ext uri="{FF2B5EF4-FFF2-40B4-BE49-F238E27FC236}">
                <a16:creationId xmlns:a16="http://schemas.microsoft.com/office/drawing/2014/main" id="{F4F822BE-6D74-B0D4-DD3E-0E79465E299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144094" y="2055752"/>
            <a:ext cx="4994554" cy="2483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4115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5949244"/>
            <a:ext cx="1222425" cy="936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416" y="2220753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1536" y="405214"/>
            <a:ext cx="3179850" cy="574886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4EBDBD-7041-8E98-0879-C124B9C503E8}"/>
              </a:ext>
            </a:extLst>
          </p:cNvPr>
          <p:cNvSpPr txBox="1"/>
          <p:nvPr/>
        </p:nvSpPr>
        <p:spPr>
          <a:xfrm>
            <a:off x="213776" y="1384157"/>
            <a:ext cx="8351242" cy="5401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altLang="en-US" sz="6000" b="1" dirty="0">
                <a:solidFill>
                  <a:srgbClr val="00CC00"/>
                </a:solidFill>
                <a:latin typeface="Viner Hand ITC" panose="03070502030502020203" pitchFamily="66" charset="0"/>
                <a:cs typeface="Tajawal ExtraBold" panose="00000800000000000000" pitchFamily="2" charset="-78"/>
                <a:sym typeface="+mn-ea"/>
              </a:rPr>
              <a:t>PART V</a:t>
            </a: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00CC00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FF3399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6" name="Picture 2" descr="Using the Right References &amp; Preparing Them for Questioning | LRO Staffing">
            <a:extLst>
              <a:ext uri="{FF2B5EF4-FFF2-40B4-BE49-F238E27FC236}">
                <a16:creationId xmlns:a16="http://schemas.microsoft.com/office/drawing/2014/main" id="{BF2C581D-CDA5-1EAC-5B9A-B7ABA4EEC3E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7950906" y="2084365"/>
            <a:ext cx="5157132" cy="21857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484" name="Picture 4" descr="Home - Reference Management Tools - LibGuides at NWACC Library">
            <a:extLst>
              <a:ext uri="{FF2B5EF4-FFF2-40B4-BE49-F238E27FC236}">
                <a16:creationId xmlns:a16="http://schemas.microsoft.com/office/drawing/2014/main" id="{C12795D6-30C9-5DE0-E199-7C89954C55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285" y="3108960"/>
            <a:ext cx="8445734" cy="274048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2433408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17440" y="349046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18" name="ZoneTexte 17">
            <a:extLst>
              <a:ext uri="{FF2B5EF4-FFF2-40B4-BE49-F238E27FC236}">
                <a16:creationId xmlns:a16="http://schemas.microsoft.com/office/drawing/2014/main" id="{56AD97DD-E5AC-5607-3850-0865F291E05C}"/>
              </a:ext>
            </a:extLst>
          </p:cNvPr>
          <p:cNvSpPr txBox="1"/>
          <p:nvPr/>
        </p:nvSpPr>
        <p:spPr>
          <a:xfrm>
            <a:off x="2982468" y="423713"/>
            <a:ext cx="6227064" cy="5604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>
              <a:lnSpc>
                <a:spcPct val="200000"/>
              </a:lnSpc>
            </a:pPr>
            <a:r>
              <a:rPr lang="fr-FR" altLang="en-US" b="1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sym typeface="+mn-ea"/>
              </a:rPr>
              <a:t>Course </a:t>
            </a:r>
            <a:r>
              <a:rPr lang="fr-FR" altLang="en-US" b="1" dirty="0" err="1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sym typeface="+mn-ea"/>
              </a:rPr>
              <a:t>Refernece</a:t>
            </a:r>
            <a:r>
              <a:rPr lang="fr-FR" altLang="en-US" b="1" dirty="0">
                <a:solidFill>
                  <a:schemeClr val="bg1"/>
                </a:solidFill>
                <a:latin typeface="Tajawal ExtraBold" panose="00000800000000000000" pitchFamily="2" charset="-78"/>
                <a:cs typeface="Tajawal ExtraBold" panose="00000800000000000000" pitchFamily="2" charset="-78"/>
                <a:sym typeface="+mn-ea"/>
              </a:rPr>
              <a:t> Book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E1FF3B7F-9BFD-577E-E535-4F9ED144B69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4697" y="1633539"/>
            <a:ext cx="4479871" cy="4520544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E308856-A5F3-C784-8645-CED3CC637E1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818242" y="1633539"/>
            <a:ext cx="4319127" cy="4447222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82C8FAF-7E4E-9ABA-665E-7B3090846D03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34498" y="451837"/>
            <a:ext cx="2509048" cy="1104900"/>
          </a:xfrm>
          <a:prstGeom prst="rect">
            <a:avLst/>
          </a:prstGeom>
        </p:spPr>
      </p:pic>
      <p:pic>
        <p:nvPicPr>
          <p:cNvPr id="11" name="Picture 2" descr="BOOKS FOR SECONDARY STUDENTS, UNIVERSITY/COLLEGE &amp; TIE MAKTABA MTANDAO |  School Base-Online">
            <a:extLst>
              <a:ext uri="{FF2B5EF4-FFF2-40B4-BE49-F238E27FC236}">
                <a16:creationId xmlns:a16="http://schemas.microsoft.com/office/drawing/2014/main" id="{430CE8B7-DD21-2D3E-E4D9-546834904D0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60295" y="1706617"/>
            <a:ext cx="2483251" cy="40064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ZoneTexte 13">
            <a:extLst>
              <a:ext uri="{FF2B5EF4-FFF2-40B4-BE49-F238E27FC236}">
                <a16:creationId xmlns:a16="http://schemas.microsoft.com/office/drawing/2014/main" id="{F195EA1D-B1A9-0CA6-E3F9-86352A9A80AF}"/>
              </a:ext>
            </a:extLst>
          </p:cNvPr>
          <p:cNvSpPr txBox="1"/>
          <p:nvPr/>
        </p:nvSpPr>
        <p:spPr>
          <a:xfrm>
            <a:off x="180408" y="6172581"/>
            <a:ext cx="9032553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fr-FR" sz="1800" dirty="0"/>
              <a:t>https://gargicollege.in/wp-content/uploads/2020/03/Karl-E.-Case-Ray-C.-Fair-Sharon-M.-Oster-Principles-of-Economics-10th-Edition-The-Pearson-Series-in-Economics-.pdf</a:t>
            </a:r>
          </a:p>
        </p:txBody>
      </p:sp>
      <p:graphicFrame>
        <p:nvGraphicFramePr>
          <p:cNvPr id="15" name="Tableau 15">
            <a:extLst>
              <a:ext uri="{FF2B5EF4-FFF2-40B4-BE49-F238E27FC236}">
                <a16:creationId xmlns:a16="http://schemas.microsoft.com/office/drawing/2014/main" id="{F4194762-90E8-6C17-7DB8-76824EFC973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1628632"/>
              </p:ext>
            </p:extLst>
          </p:nvPr>
        </p:nvGraphicFramePr>
        <p:xfrm>
          <a:off x="4565596" y="1633537"/>
          <a:ext cx="226848" cy="4520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6848">
                  <a:extLst>
                    <a:ext uri="{9D8B030D-6E8A-4147-A177-3AD203B41FA5}">
                      <a16:colId xmlns:a16="http://schemas.microsoft.com/office/drawing/2014/main" val="258165133"/>
                    </a:ext>
                  </a:extLst>
                </a:gridCol>
              </a:tblGrid>
              <a:tr h="4520545">
                <a:tc>
                  <a:txBody>
                    <a:bodyPr/>
                    <a:lstStyle/>
                    <a:p>
                      <a:endParaRPr lang="fr-FR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4795010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373294803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198451" cy="840667"/>
          </a:xfrm>
          <a:prstGeom prst="rect">
            <a:avLst/>
          </a:prstGeom>
        </p:spPr>
      </p:pic>
      <p:sp>
        <p:nvSpPr>
          <p:cNvPr id="13" name="Freeform 5"/>
          <p:cNvSpPr/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4" name="Freeform 6"/>
          <p:cNvSpPr/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sp>
        <p:nvSpPr>
          <p:cNvPr id="16" name="Freeform 8"/>
          <p:cNvSpPr/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endParaRPr lang="en-US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2225" y="5949244"/>
            <a:ext cx="1222425" cy="93619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416" y="2220753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3366022" y="543490"/>
            <a:ext cx="1847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fr-FR" altLang="en-US" sz="2800" dirty="0">
              <a:solidFill>
                <a:srgbClr val="FF9518"/>
              </a:solidFill>
              <a:latin typeface="Tajawal Medium" panose="00000600000000000000" pitchFamily="2" charset="-78"/>
              <a:cs typeface="Tajawal Medium" panose="00000600000000000000" pitchFamily="2" charset="-78"/>
            </a:endParaRPr>
          </a:p>
        </p:txBody>
      </p:sp>
      <p:pic>
        <p:nvPicPr>
          <p:cNvPr id="9" name="Picture 8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926425" y="405214"/>
            <a:ext cx="3179850" cy="5748868"/>
          </a:xfrm>
          <a:prstGeom prst="rect">
            <a:avLst/>
          </a:prstGeom>
        </p:spPr>
      </p:pic>
      <p:sp>
        <p:nvSpPr>
          <p:cNvPr id="11" name="ZoneTexte 10">
            <a:extLst>
              <a:ext uri="{FF2B5EF4-FFF2-40B4-BE49-F238E27FC236}">
                <a16:creationId xmlns:a16="http://schemas.microsoft.com/office/drawing/2014/main" id="{8A4EBDBD-7041-8E98-0879-C124B9C503E8}"/>
              </a:ext>
            </a:extLst>
          </p:cNvPr>
          <p:cNvSpPr txBox="1"/>
          <p:nvPr/>
        </p:nvSpPr>
        <p:spPr>
          <a:xfrm>
            <a:off x="227234" y="1384157"/>
            <a:ext cx="8351242" cy="540147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200000"/>
              </a:lnSpc>
            </a:pPr>
            <a:r>
              <a:rPr lang="fr-FR" altLang="en-US" sz="6000" b="1" dirty="0">
                <a:solidFill>
                  <a:srgbClr val="0000FF"/>
                </a:solidFill>
                <a:latin typeface="Viner Hand ITC" panose="03070502030502020203" pitchFamily="66" charset="0"/>
                <a:cs typeface="Tajawal ExtraBold" panose="00000800000000000000" pitchFamily="2" charset="-78"/>
                <a:sym typeface="+mn-ea"/>
              </a:rPr>
              <a:t>PART VI</a:t>
            </a: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00CC00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  <a:p>
            <a:pPr algn="ctr">
              <a:lnSpc>
                <a:spcPct val="200000"/>
              </a:lnSpc>
            </a:pPr>
            <a:endParaRPr lang="fr-FR" altLang="en-US" sz="6000" b="1" dirty="0">
              <a:solidFill>
                <a:srgbClr val="FF3399"/>
              </a:solidFill>
              <a:latin typeface="Viner Hand ITC" panose="03070502030502020203" pitchFamily="66" charset="0"/>
              <a:cs typeface="Tajawal ExtraBold" panose="00000800000000000000" pitchFamily="2" charset="-78"/>
              <a:sym typeface="+mn-ea"/>
            </a:endParaRPr>
          </a:p>
        </p:txBody>
      </p:sp>
      <p:pic>
        <p:nvPicPr>
          <p:cNvPr id="22530" name="Picture 2" descr="What Is Zoom Time Limit and How Can You Change It? | Robots.net">
            <a:extLst>
              <a:ext uri="{FF2B5EF4-FFF2-40B4-BE49-F238E27FC236}">
                <a16:creationId xmlns:a16="http://schemas.microsoft.com/office/drawing/2014/main" id="{4151754E-CF2F-88D2-59DE-77B0C9CEE5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31" y="3160894"/>
            <a:ext cx="8351242" cy="2516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2536" name="Picture 8" descr="Zoom review: The video meeting service that stepped up during the pandemic  is here to stay - CNET">
            <a:extLst>
              <a:ext uri="{FF2B5EF4-FFF2-40B4-BE49-F238E27FC236}">
                <a16:creationId xmlns:a16="http://schemas.microsoft.com/office/drawing/2014/main" id="{397DEFCD-3A88-FF42-75F4-F3EBDD83B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8059467" y="2108661"/>
            <a:ext cx="4873754" cy="26132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706410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21D43E-6131-500C-F126-2749B84FD1FC}"/>
              </a:ext>
            </a:extLst>
          </p:cNvPr>
          <p:cNvSpPr txBox="1"/>
          <p:nvPr/>
        </p:nvSpPr>
        <p:spPr>
          <a:xfrm>
            <a:off x="2600702" y="519589"/>
            <a:ext cx="4019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b="1" i="0" dirty="0">
                <a:solidFill>
                  <a:schemeClr val="bg1"/>
                </a:solidFill>
                <a:effectLst/>
                <a:latin typeface="Tajawal"/>
              </a:rPr>
              <a:t>Conclusion: Studying Economics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BB2FB779-CAD2-C7E9-159D-BD33C599C52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8752" y="52387"/>
            <a:ext cx="5306033" cy="6753225"/>
          </a:xfrm>
          <a:prstGeom prst="rect">
            <a:avLst/>
          </a:prstGeom>
        </p:spPr>
      </p:pic>
      <p:sp>
        <p:nvSpPr>
          <p:cNvPr id="12" name="Flèche : droite 11">
            <a:extLst>
              <a:ext uri="{FF2B5EF4-FFF2-40B4-BE49-F238E27FC236}">
                <a16:creationId xmlns:a16="http://schemas.microsoft.com/office/drawing/2014/main" id="{0C7A5650-C42E-8AD2-ED1C-ED6A6AB7E520}"/>
              </a:ext>
            </a:extLst>
          </p:cNvPr>
          <p:cNvSpPr/>
          <p:nvPr/>
        </p:nvSpPr>
        <p:spPr>
          <a:xfrm>
            <a:off x="130614" y="5318460"/>
            <a:ext cx="767873" cy="432708"/>
          </a:xfrm>
          <a:prstGeom prst="rightArrow">
            <a:avLst/>
          </a:prstGeom>
          <a:solidFill>
            <a:srgbClr val="FF3399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3" name="Picture 9">
            <a:extLst>
              <a:ext uri="{FF2B5EF4-FFF2-40B4-BE49-F238E27FC236}">
                <a16:creationId xmlns:a16="http://schemas.microsoft.com/office/drawing/2014/main" id="{A0C019C9-C4A4-ABCF-F248-533B524C257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05288" y="589543"/>
            <a:ext cx="2011930" cy="5748868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95921E81-A17E-7D4E-A522-B6D8F2C908E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602260" y="0"/>
            <a:ext cx="5632649" cy="6838950"/>
          </a:xfrm>
          <a:prstGeom prst="rect">
            <a:avLst/>
          </a:prstGeom>
        </p:spPr>
      </p:pic>
      <p:pic>
        <p:nvPicPr>
          <p:cNvPr id="2054" name="Picture 6" descr="Visoconférence avec Zoom : parce que votre équipe mérite le meilleur -  tiilt.io">
            <a:extLst>
              <a:ext uri="{FF2B5EF4-FFF2-40B4-BE49-F238E27FC236}">
                <a16:creationId xmlns:a16="http://schemas.microsoft.com/office/drawing/2014/main" id="{17B95F82-0A95-0618-9D0B-C0B915BBC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97518" y="2340985"/>
            <a:ext cx="957091" cy="29515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Flèche : droite 15">
            <a:extLst>
              <a:ext uri="{FF2B5EF4-FFF2-40B4-BE49-F238E27FC236}">
                <a16:creationId xmlns:a16="http://schemas.microsoft.com/office/drawing/2014/main" id="{1EA2A911-697A-08E7-AB1C-FD05CDDC9B6C}"/>
              </a:ext>
            </a:extLst>
          </p:cNvPr>
          <p:cNvSpPr/>
          <p:nvPr/>
        </p:nvSpPr>
        <p:spPr>
          <a:xfrm rot="10800000">
            <a:off x="10802999" y="5292498"/>
            <a:ext cx="863820" cy="484632"/>
          </a:xfrm>
          <a:prstGeom prst="rightArrow">
            <a:avLst/>
          </a:prstGeom>
          <a:solidFill>
            <a:srgbClr val="00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8538429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833969" y="-27434"/>
            <a:ext cx="2483250" cy="6912868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163167" y="405214"/>
            <a:ext cx="3179850" cy="5748868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821D43E-6131-500C-F126-2749B84FD1FC}"/>
              </a:ext>
            </a:extLst>
          </p:cNvPr>
          <p:cNvSpPr txBox="1"/>
          <p:nvPr/>
        </p:nvSpPr>
        <p:spPr>
          <a:xfrm>
            <a:off x="2600702" y="519589"/>
            <a:ext cx="4019554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l" fontAlgn="base"/>
            <a:r>
              <a:rPr lang="en-US" b="1" i="0" dirty="0">
                <a:solidFill>
                  <a:schemeClr val="bg1"/>
                </a:solidFill>
                <a:effectLst/>
                <a:latin typeface="Tajawal"/>
              </a:rPr>
              <a:t>Conclusion: Studying Economics</a:t>
            </a:r>
          </a:p>
        </p:txBody>
      </p:sp>
      <p:pic>
        <p:nvPicPr>
          <p:cNvPr id="2" name="Picture 2" descr="See You Soon Images – Browse 1,649 Stock Photos, Vectors, and Video | Adobe  Stock">
            <a:extLst>
              <a:ext uri="{FF2B5EF4-FFF2-40B4-BE49-F238E27FC236}">
                <a16:creationId xmlns:a16="http://schemas.microsoft.com/office/drawing/2014/main" id="{74C90C6C-2F21-A2FF-4B84-7E28041FEDE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036" y="0"/>
            <a:ext cx="12425255" cy="6857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581168"/>
      </p:ext>
    </p:extLst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2947</TotalTime>
  <Words>1432</Words>
  <Application>Microsoft Office PowerPoint</Application>
  <PresentationFormat>Grand écran</PresentationFormat>
  <Paragraphs>129</Paragraphs>
  <Slides>36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8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36</vt:i4>
      </vt:variant>
    </vt:vector>
  </HeadingPairs>
  <TitlesOfParts>
    <vt:vector size="45" baseType="lpstr">
      <vt:lpstr>Arial</vt:lpstr>
      <vt:lpstr>cairo</vt:lpstr>
      <vt:lpstr>Calibri</vt:lpstr>
      <vt:lpstr>Calibri Light</vt:lpstr>
      <vt:lpstr>Tajawal</vt:lpstr>
      <vt:lpstr>Tajawal ExtraBold</vt:lpstr>
      <vt:lpstr>Tajawal Medium</vt:lpstr>
      <vt:lpstr>Viner Hand ITC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Myriam</dc:creator>
  <cp:lastModifiedBy>Myriam</cp:lastModifiedBy>
  <cp:revision>22</cp:revision>
  <dcterms:created xsi:type="dcterms:W3CDTF">2022-09-24T10:11:48Z</dcterms:created>
  <dcterms:modified xsi:type="dcterms:W3CDTF">2022-09-28T22:53:03Z</dcterms:modified>
</cp:coreProperties>
</file>