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1" r:id="rId35"/>
    <p:sldId id="510" r:id="rId36"/>
    <p:sldId id="511" r:id="rId37"/>
    <p:sldId id="512" r:id="rId38"/>
    <p:sldId id="513" r:id="rId39"/>
    <p:sldId id="520" r:id="rId40"/>
    <p:sldId id="515" r:id="rId41"/>
    <p:sldId id="516" r:id="rId42"/>
    <p:sldId id="517" r:id="rId43"/>
    <p:sldId id="51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1"/>
            <p14:sldId id="510"/>
            <p14:sldId id="511"/>
            <p14:sldId id="512"/>
            <p14:sldId id="513"/>
            <p14:sldId id="520"/>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2" d="100"/>
          <a:sy n="82" d="100"/>
        </p:scale>
        <p:origin x="-240"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5.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10" Type="http://schemas.openxmlformats.org/officeDocument/2006/relationships/image" Target="../media/image16.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49" y="439838"/>
            <a:ext cx="11701282" cy="6373711"/>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Times New Roman" panose="02020603050405020304" pitchFamily="18" charset="0"/>
                <a:cs typeface="Times New Roman" panose="02020603050405020304" pitchFamily="18" charset="0"/>
              </a:rPr>
              <a:t>مقرر الحكومة الرقمية </a:t>
            </a:r>
          </a:p>
          <a:p>
            <a:pPr algn="ctr"/>
            <a:r>
              <a:rPr lang="en-US" sz="2400" dirty="0" smtClean="0">
                <a:solidFill>
                  <a:schemeClr val="bg1"/>
                </a:solidFill>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ماجستير القانون الرقمي </a:t>
            </a:r>
            <a:endParaRPr lang="ar-EG" sz="4400" b="1" dirty="0">
              <a:solidFill>
                <a:srgbClr val="00B0F0"/>
              </a:solidFill>
              <a:latin typeface="Times New Roman" panose="02020603050405020304" pitchFamily="18" charset="0"/>
              <a:cs typeface="Times New Roman" panose="02020603050405020304" pitchFamily="18" charset="0"/>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xmlns="" id="{46F3C90B-EB3F-EA91-08C5-03400C278827}"/>
              </a:ext>
            </a:extLst>
          </p:cNvPr>
          <p:cNvSpPr/>
          <p:nvPr/>
        </p:nvSpPr>
        <p:spPr>
          <a:xfrm>
            <a:off x="6200343" y="648181"/>
            <a:ext cx="5628985" cy="5787343"/>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24402"/>
    </mc:Choice>
    <mc:Fallback xmlns="">
      <p:transition spd="slow" advTm="2440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8283797" y="1849285"/>
            <a:ext cx="3094117" cy="1446550"/>
          </a:xfrm>
          <a:prstGeom prst="rect">
            <a:avLst/>
          </a:prstGeom>
          <a:noFill/>
        </p:spPr>
        <p:txBody>
          <a:bodyPr wrap="none" rtlCol="0">
            <a:spAutoFit/>
          </a:bodyPr>
          <a:lstStyle/>
          <a:p>
            <a:r>
              <a:rPr lang="ar-EG" sz="4400" b="1" dirty="0" smtClean="0">
                <a:solidFill>
                  <a:srgbClr val="00B0F0"/>
                </a:solidFill>
                <a:latin typeface="Times New Roman" panose="02020603050405020304" pitchFamily="18" charset="0"/>
                <a:cs typeface="Times New Roman" panose="02020603050405020304" pitchFamily="18" charset="0"/>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Times New Roman" panose="02020603050405020304" pitchFamily="18" charset="0"/>
                <a:cs typeface="Times New Roman" panose="02020603050405020304" pitchFamily="18" charset="0"/>
              </a:rPr>
              <a:t>المحاضرة الثامنة</a:t>
            </a:r>
          </a:p>
          <a:p>
            <a:pPr algn="ctr"/>
            <a:r>
              <a:rPr lang="ar-EG" sz="2800" b="1" dirty="0" smtClean="0">
                <a:solidFill>
                  <a:schemeClr val="tx1"/>
                </a:solidFill>
                <a:latin typeface="Times New Roman" panose="02020603050405020304" pitchFamily="18" charset="0"/>
                <a:cs typeface="Times New Roman" panose="02020603050405020304" pitchFamily="18" charset="0"/>
              </a:rPr>
              <a:t>نفاذ القرار الإداري الالكتروني</a:t>
            </a:r>
            <a:r>
              <a:rPr lang="ar-EG" sz="2800" b="1" dirty="0">
                <a:solidFill>
                  <a:schemeClr val="tx1"/>
                </a:solidFill>
                <a:latin typeface="Times New Roman" panose="02020603050405020304" pitchFamily="18" charset="0"/>
                <a:cs typeface="Times New Roman" panose="02020603050405020304" pitchFamily="18" charset="0"/>
              </a:rPr>
              <a:t/>
            </a:r>
            <a:br>
              <a:rPr lang="ar-EG" sz="2800" b="1" dirty="0">
                <a:solidFill>
                  <a:schemeClr val="tx1"/>
                </a:solidFill>
                <a:latin typeface="Times New Roman" panose="02020603050405020304" pitchFamily="18" charset="0"/>
                <a:cs typeface="Times New Roman" panose="02020603050405020304" pitchFamily="18" charset="0"/>
              </a:rPr>
            </a:b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066"/>
    </mc:Choice>
    <mc:Fallback xmlns="">
      <p:transition spd="slow" advTm="145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1" y="4884389"/>
            <a:ext cx="6122194" cy="1643527"/>
          </a:xfrm>
          <a:prstGeom prst="rect">
            <a:avLst/>
          </a:prstGeom>
          <a:noFill/>
        </p:spPr>
        <p:txBody>
          <a:bodyPr wrap="square">
            <a:spAutoFit/>
          </a:bodyPr>
          <a:lstStyle/>
          <a:p>
            <a:pPr algn="r">
              <a:lnSpc>
                <a:spcPct val="120000"/>
              </a:lnSpc>
            </a:pPr>
            <a:r>
              <a:rPr lang="ar-EG" sz="2800" b="1" smtClean="0">
                <a:solidFill>
                  <a:schemeClr val="bg1"/>
                </a:solidFill>
                <a:latin typeface="Times New Roman" panose="02020603050405020304" pitchFamily="18" charset="0"/>
                <a:cs typeface="Times New Roman" panose="02020603050405020304" pitchFamily="18" charset="0"/>
              </a:rPr>
              <a:t>نفاذ </a:t>
            </a:r>
            <a:r>
              <a:rPr lang="ar-EG" sz="2800" b="1" dirty="0" smtClean="0">
                <a:solidFill>
                  <a:schemeClr val="bg1"/>
                </a:solidFill>
                <a:latin typeface="Times New Roman" panose="02020603050405020304" pitchFamily="18" charset="0"/>
                <a:cs typeface="Times New Roman" panose="02020603050405020304" pitchFamily="18" charset="0"/>
              </a:rPr>
              <a:t>القرار الإداري الالكتروني</a:t>
            </a:r>
          </a:p>
          <a:p>
            <a:pPr algn="r">
              <a:lnSpc>
                <a:spcPct val="120000"/>
              </a:lnSpc>
            </a:pPr>
            <a:endParaRPr lang="ar-EG" sz="2800" b="1" dirty="0" smtClean="0">
              <a:solidFill>
                <a:schemeClr val="bg1"/>
              </a:solidFill>
              <a:latin typeface="Times New Roman" panose="02020603050405020304" pitchFamily="18" charset="0"/>
              <a:cs typeface="Times New Roman" panose="02020603050405020304" pitchFamily="18" charset="0"/>
            </a:endParaRPr>
          </a:p>
          <a:p>
            <a:pPr algn="r">
              <a:lnSpc>
                <a:spcPct val="120000"/>
              </a:lnSpc>
            </a:pPr>
            <a:r>
              <a:rPr lang="ar-EG" sz="2800" b="1" dirty="0" smtClean="0">
                <a:solidFill>
                  <a:schemeClr val="bg1"/>
                </a:solidFill>
                <a:latin typeface="Times New Roman" panose="02020603050405020304" pitchFamily="18" charset="0"/>
                <a:cs typeface="Times New Roman" panose="02020603050405020304" pitchFamily="18" charset="0"/>
              </a:rPr>
              <a:t> </a:t>
            </a: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672526" cy="584775"/>
          </a:xfrm>
          <a:prstGeom prst="rect">
            <a:avLst/>
          </a:prstGeom>
          <a:noFill/>
        </p:spPr>
        <p:txBody>
          <a:bodyPr wrap="none" rtlCol="0">
            <a:spAutoFit/>
          </a:bodyPr>
          <a:lstStyle/>
          <a:p>
            <a:r>
              <a:rPr lang="ar-EG" sz="3200" b="1" dirty="0" smtClean="0">
                <a:solidFill>
                  <a:srgbClr val="FF0000"/>
                </a:solidFill>
                <a:latin typeface="Times New Roman" panose="02020603050405020304" pitchFamily="18" charset="0"/>
                <a:cs typeface="Times New Roman" panose="02020603050405020304" pitchFamily="18" charset="0"/>
              </a:rPr>
              <a:t>موضوع المحاضرة</a:t>
            </a:r>
            <a:endParaRPr lang="en-US" sz="3200" b="1" dirty="0">
              <a:solidFill>
                <a:srgbClr val="FF000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6301339" y="6396020"/>
            <a:ext cx="2616200" cy="400110"/>
          </a:xfrm>
          <a:prstGeom prst="rect">
            <a:avLst/>
          </a:prstGeom>
          <a:noFill/>
        </p:spPr>
        <p:txBody>
          <a:bodyPr wrap="square" rtlCol="0">
            <a:spAutoFit/>
          </a:bodyPr>
          <a:lstStyle/>
          <a:p>
            <a:pPr algn="ctr"/>
            <a:r>
              <a:rPr lang="en-US" sz="2000" dirty="0" smtClean="0">
                <a:solidFill>
                  <a:schemeClr val="bg1"/>
                </a:solidFill>
              </a:rPr>
              <a:t>www.midocean.ae</a:t>
            </a:r>
            <a:endParaRPr lang="en-US" sz="2000" dirty="0">
              <a:solidFill>
                <a:schemeClr val="bg1"/>
              </a:solidFill>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77474"/>
    </mc:Choice>
    <mc:Fallback xmlns="">
      <p:transition spd="slow" advTm="774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dirty="0">
              <a:solidFill>
                <a:schemeClr val="bg1"/>
              </a:solidFill>
            </a:endParaRPr>
          </a:p>
        </p:txBody>
      </p:sp>
      <p:sp>
        <p:nvSpPr>
          <p:cNvPr id="3" name="عنصر نائب للمحتوى 2"/>
          <p:cNvSpPr>
            <a:spLocks noGrp="1"/>
          </p:cNvSpPr>
          <p:nvPr>
            <p:ph idx="1"/>
          </p:nvPr>
        </p:nvSpPr>
        <p:spPr>
          <a:xfrm>
            <a:off x="2187615" y="1805651"/>
            <a:ext cx="7841908" cy="359972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قد رأينا أن من أهم نتائج التحول الرقمي الحكومي هو انتقال الإدارة العامة من الاعتماد على الأساليب التقليدية في انجاز الأنشطة الإدارية بما يقتضيه من أعمال قانونية، قرار إداري – عقد إداري، إلى الاعتماد على أساليب تكنولوجيا المعلومات والاتصالات.</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17006" y="-6452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127255"/>
    </mc:Choice>
    <mc:Fallback xmlns="">
      <p:transition spd="slow" advTm="12725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6"/>
            <a:ext cx="10515600" cy="572424"/>
          </a:xfrm>
        </p:spPr>
        <p:txBody>
          <a:bodyPr>
            <a:normAutofit fontScale="90000"/>
          </a:bodyPr>
          <a:lstStyle/>
          <a:p>
            <a:pPr algn="r"/>
            <a:endParaRPr lang="en-US" dirty="0"/>
          </a:p>
        </p:txBody>
      </p:sp>
      <p:sp>
        <p:nvSpPr>
          <p:cNvPr id="3" name="عنصر نائب للمحتوى 2"/>
          <p:cNvSpPr>
            <a:spLocks noGrp="1"/>
          </p:cNvSpPr>
          <p:nvPr>
            <p:ph idx="1"/>
          </p:nvPr>
        </p:nvSpPr>
        <p:spPr>
          <a:xfrm>
            <a:off x="2500132" y="1388962"/>
            <a:ext cx="8287473" cy="3750197"/>
          </a:xfrm>
        </p:spPr>
        <p:txBody>
          <a:bodyPr>
            <a:normAutofit/>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r">
              <a:lnSpc>
                <a:spcPct val="150000"/>
              </a:lnSpc>
              <a:buNone/>
            </a:pPr>
            <a:r>
              <a:rPr lang="ar-EG" dirty="0" smtClean="0">
                <a:solidFill>
                  <a:schemeClr val="bg1"/>
                </a:solidFill>
                <a:latin typeface="Simplified Arabic" pitchFamily="18" charset="-78"/>
                <a:cs typeface="Simplified Arabic" pitchFamily="18" charset="-78"/>
              </a:rPr>
              <a:t>وقد ظهر أثر ذلك على القرار الإداري الالكتروني في مفهومه وخصائصه وأركانه على النحو الذي وضحناه في السابق، ويمتد أثر الإدارة العامة الالكترونية ليشمل أيضا مرحلة نفاذ القرار الإداري. </a:t>
            </a:r>
          </a:p>
          <a:p>
            <a:pPr marL="0" indent="0" algn="r">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101913"/>
    </mc:Choice>
    <mc:Fallback xmlns="">
      <p:transition spd="slow" advTm="1019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endParaRPr lang="en-US" sz="4800" dirty="0">
              <a:solidFill>
                <a:schemeClr val="bg1"/>
              </a:solidFill>
            </a:endParaRPr>
          </a:p>
        </p:txBody>
      </p:sp>
      <p:sp>
        <p:nvSpPr>
          <p:cNvPr id="3" name="عنصر نائب للمحتوى 2"/>
          <p:cNvSpPr>
            <a:spLocks noGrp="1"/>
          </p:cNvSpPr>
          <p:nvPr>
            <p:ph idx="1"/>
          </p:nvPr>
        </p:nvSpPr>
        <p:spPr>
          <a:xfrm>
            <a:off x="2095017" y="2314937"/>
            <a:ext cx="7882359" cy="3078866"/>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نفاذ القرار الإداري يعني دخوله حيز التنفيذ ومرحلة العمل به في مواجهة أطرافه، ويعد القرار الإداري نافذا في مواجهة الإدارة بمجرد صدوره، أما </a:t>
            </a:r>
            <a:r>
              <a:rPr lang="ar-EG" dirty="0" err="1" smtClean="0">
                <a:solidFill>
                  <a:schemeClr val="bg1"/>
                </a:solidFill>
                <a:latin typeface="Simplified Arabic" pitchFamily="18" charset="-78"/>
                <a:cs typeface="Simplified Arabic" pitchFamily="18" charset="-78"/>
              </a:rPr>
              <a:t>نفاذه</a:t>
            </a:r>
            <a:r>
              <a:rPr lang="ar-EG" dirty="0" smtClean="0">
                <a:solidFill>
                  <a:schemeClr val="bg1"/>
                </a:solidFill>
                <a:latin typeface="Simplified Arabic" pitchFamily="18" charset="-78"/>
                <a:cs typeface="Simplified Arabic" pitchFamily="18" charset="-78"/>
              </a:rPr>
              <a:t> في مواجهة الأفراد فيتطلب العلم به.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29928" y="567159"/>
            <a:ext cx="2383737" cy="95277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108820"/>
    </mc:Choice>
    <mc:Fallback xmlns="">
      <p:transition spd="slow" advTm="10882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222338" y="1805651"/>
            <a:ext cx="7697166" cy="3206187"/>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والعلم بالقرار الإداري يكون بصفة أساسية إما عن طريق النشر وهذا بالنسبة للقرار التنظيمي أو بالإعلان ويخص ذلك القرار الفردي.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والقرار الإداري التنظيمي هو القرار الذي يشتمل على قواعد عامة مجردة تنطبق على كل من يتوافر فيه شروط تطبيقها.</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21762"/>
    </mc:Choice>
    <mc:Fallback xmlns="">
      <p:transition spd="slow" advTm="12176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1898247"/>
            <a:ext cx="7413645" cy="3287211"/>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بينما القرار الإداري الفردي في المقابل يتناول فردا أو مجموعة من الأفراد معينين بذاتهم.</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وبالإضافة إلى وسيلتي النشر أو الإعلان على النحو المذكور، يمكن أن يقوم علم صاحب الشأن اليقيني مقام النشر أو الإعلان عند تحقق شروط معينة.</a:t>
            </a:r>
          </a:p>
        </p:txBody>
      </p:sp>
      <p:sp>
        <p:nvSpPr>
          <p:cNvPr id="2" name="عنوان 1"/>
          <p:cNvSpPr>
            <a:spLocks noGrp="1"/>
          </p:cNvSpPr>
          <p:nvPr>
            <p:ph type="title"/>
          </p:nvPr>
        </p:nvSpPr>
        <p:spPr/>
        <p:txBody>
          <a:bodyPr/>
          <a:lstStyle/>
          <a:p>
            <a:endParaRPr lang="en-US" dirty="0"/>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45675" y="601884"/>
            <a:ext cx="2170193" cy="9180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97565"/>
    </mc:Choice>
    <mc:Fallback xmlns="">
      <p:transition spd="slow" advTm="9756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en-US" dirty="0"/>
          </a:p>
        </p:txBody>
      </p:sp>
      <p:sp>
        <p:nvSpPr>
          <p:cNvPr id="3" name="عنصر نائب للمحتوى 2"/>
          <p:cNvSpPr>
            <a:spLocks noGrp="1"/>
          </p:cNvSpPr>
          <p:nvPr>
            <p:ph idx="1"/>
          </p:nvPr>
        </p:nvSpPr>
        <p:spPr>
          <a:xfrm>
            <a:off x="1747777" y="2025570"/>
            <a:ext cx="7940233" cy="2789498"/>
          </a:xfrm>
        </p:spPr>
        <p:txBody>
          <a:bodyPr>
            <a:normAutofit/>
          </a:bodyPr>
          <a:lstStyle/>
          <a:p>
            <a:pPr marL="0" lvl="0" indent="0" algn="just" rtl="1">
              <a:lnSpc>
                <a:spcPct val="150000"/>
              </a:lnSpc>
              <a:buNone/>
            </a:pPr>
            <a:r>
              <a:rPr lang="ar-EG" dirty="0" smtClean="0">
                <a:solidFill>
                  <a:schemeClr val="bg1"/>
                </a:solidFill>
              </a:rPr>
              <a:t>وبالتالي لدينا ثلاث وسائل لنفاذ القرار الإداري، وهي: النشر، الإعلان العلم اليقيني.</a:t>
            </a:r>
          </a:p>
          <a:p>
            <a:pPr marL="0" lvl="0" indent="0" algn="just" rtl="1">
              <a:lnSpc>
                <a:spcPct val="150000"/>
              </a:lnSpc>
              <a:buNone/>
            </a:pPr>
            <a:r>
              <a:rPr lang="ar-EG" dirty="0" smtClean="0">
                <a:solidFill>
                  <a:schemeClr val="bg1"/>
                </a:solidFill>
              </a:rPr>
              <a:t>وينطبق ذلك على حالة نفاذ القرار الإداري الالكتروني أيضا، مع بعض الخصوصيات سنذكرها لاحقا.</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38273" y="578734"/>
            <a:ext cx="2170193" cy="9643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38600"/>
    </mc:Choice>
    <mc:Fallback xmlns="">
      <p:transition spd="slow" advTm="1386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2" y="1875100"/>
            <a:ext cx="7627716" cy="3553427"/>
          </a:xfrm>
        </p:spPr>
        <p:txBody>
          <a:bodyPr>
            <a:normAutofit/>
          </a:bodyPr>
          <a:lstStyle/>
          <a:p>
            <a:pPr marL="0" indent="0" algn="just" rtl="1">
              <a:lnSpc>
                <a:spcPct val="150000"/>
              </a:lnSpc>
              <a:buNone/>
            </a:pPr>
            <a:r>
              <a:rPr lang="ar-EG" dirty="0" smtClean="0">
                <a:solidFill>
                  <a:schemeClr val="bg1"/>
                </a:solidFill>
              </a:rPr>
              <a:t>ولكن قبل ذلك يتعين علينا التمييز بين نفاذ القرار الإداري على النحو المشار إليه وتنفيذه؛ ذلك أن التنفيذ يختلف عن النفاذ في أنه يعبر عن المرحلة اللاحقة على النفاذ والتي تقوم فيها الإدارة بالإجراءات اللازمة لوضع القرار موضع التنفيذ في الواقع، مثال ذلك استلام الموظف لعمله بعد صدور قرار تعيينه.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62926"/>
    </mc:Choice>
    <mc:Fallback xmlns="">
      <p:transition spd="slow" advTm="6292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1678328" y="1782500"/>
            <a:ext cx="8125429" cy="4409956"/>
          </a:xfrm>
        </p:spPr>
        <p:txBody>
          <a:bodyPr>
            <a:normAutofit lnSpcReduction="10000"/>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من الجدير بالذكر أيضا أن وقت رفع دعوى الالغاء يتحدد بالنظر إلى تاريخ نفاذ القرار الإداري، وفي هذا الشأن ينص قانون مجلس الدولة المصري رقم 47 لسنة 1972م في المادة 24 على أن</a:t>
            </a:r>
            <a:r>
              <a:rPr lang="ar-EG" dirty="0">
                <a:solidFill>
                  <a:schemeClr val="bg1"/>
                </a:solidFill>
                <a:latin typeface="Simplified Arabic" pitchFamily="18" charset="-78"/>
                <a:cs typeface="Simplified Arabic" pitchFamily="18" charset="-78"/>
              </a:rPr>
              <a:t>: ميعاد رفع الدعوى أمام المحكمة فيما يتعلق بطلبات الإلغاء ستون يوما من تاريخ نشر القرار الإداري ‏المطعون فيه في الجريدة الرسمية أو في النشرات التي تصدرها المصالح العامة أو إعلان صاحب الشأن </a:t>
            </a:r>
            <a:r>
              <a:rPr lang="ar-EG" dirty="0" smtClean="0">
                <a:solidFill>
                  <a:schemeClr val="bg1"/>
                </a:solidFill>
                <a:latin typeface="Simplified Arabic" pitchFamily="18" charset="-78"/>
                <a:cs typeface="Simplified Arabic" pitchFamily="18" charset="-78"/>
              </a:rPr>
              <a:t>به.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68825" y="522133"/>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62098"/>
    </mc:Choice>
    <mc:Fallback xmlns="">
      <p:transition spd="slow" advTm="6209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b="1" dirty="0">
              <a:solidFill>
                <a:schemeClr val="bg1"/>
              </a:solidFill>
            </a:endParaRPr>
          </a:p>
        </p:txBody>
      </p:sp>
      <p:sp>
        <p:nvSpPr>
          <p:cNvPr id="3" name="عنصر نائب للمحتوى 2"/>
          <p:cNvSpPr>
            <a:spLocks noGrp="1"/>
          </p:cNvSpPr>
          <p:nvPr>
            <p:ph idx="1"/>
          </p:nvPr>
        </p:nvSpPr>
        <p:spPr>
          <a:xfrm>
            <a:off x="1944548" y="1851950"/>
            <a:ext cx="7986530" cy="3483980"/>
          </a:xfrm>
        </p:spPr>
        <p:txBody>
          <a:bodyPr>
            <a:normAutofit lnSpcReduction="10000"/>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 ومما سبق يتضح لنا أن تناول عملية نفاذ القرار الإداري الالكتروني يتطلب منا وضع الوسائل الثلاثة المذكورة سابقا-النشر، الإعلان والعلم اليقيني- في سياق أنشطة الحكومة الرقمية.</a:t>
            </a:r>
          </a:p>
          <a:p>
            <a:pPr marL="0" indent="0" algn="just" rtl="1">
              <a:lnSpc>
                <a:spcPct val="150000"/>
              </a:lnSpc>
              <a:buNone/>
            </a:pPr>
            <a:r>
              <a:rPr lang="ar-EG" dirty="0">
                <a:solidFill>
                  <a:schemeClr val="bg1"/>
                </a:solidFill>
                <a:latin typeface="Simplified Arabic" pitchFamily="18" charset="-78"/>
                <a:cs typeface="Simplified Arabic" pitchFamily="18" charset="-78"/>
              </a:rPr>
              <a:t>وهو ما سنتناوله على النحو التالي: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21590" y="270179"/>
            <a:ext cx="2234118" cy="91805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29049"/>
    </mc:Choice>
    <mc:Fallback xmlns="">
      <p:transition spd="slow" advTm="1290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b="1" dirty="0" smtClean="0"/>
              <a:t/>
            </a:r>
            <a:br>
              <a:rPr lang="ar-EG" b="1" dirty="0" smtClean="0"/>
            </a:br>
            <a:r>
              <a:rPr lang="ar-EG" b="1" dirty="0" smtClean="0">
                <a:solidFill>
                  <a:schemeClr val="bg1"/>
                </a:solidFill>
              </a:rPr>
              <a:t>1-النشر </a:t>
            </a:r>
            <a:endParaRPr lang="en-US" b="1" dirty="0"/>
          </a:p>
        </p:txBody>
      </p:sp>
      <p:sp>
        <p:nvSpPr>
          <p:cNvPr id="3" name="عنصر نائب للمحتوى 2"/>
          <p:cNvSpPr>
            <a:spLocks noGrp="1"/>
          </p:cNvSpPr>
          <p:nvPr>
            <p:ph idx="1"/>
          </p:nvPr>
        </p:nvSpPr>
        <p:spPr>
          <a:xfrm>
            <a:off x="1724628" y="2048719"/>
            <a:ext cx="7905509" cy="3240911"/>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يتعلق النشر بالقرارات الإدارية التنظيمية على النحو الذي وضحناه في السابق، والسؤال هنا: هل يمكن نشر القرار بصورة الكترونية ويترتب بذلك نفس الأثر المترتب على النشر بالوسائل التقليدية، وهو نفاذ القرار؟</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98539"/>
    </mc:Choice>
    <mc:Fallback xmlns="">
      <p:transition spd="slow" advTm="9853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476982" y="1944548"/>
            <a:ext cx="7326775" cy="322933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تحدثنا من قبل عن قاعدة في هذا الشأن وهي عدم تجريد الإجراء من قيمته لمجرد أنه تم من خلال الوسائل الالكترونية. وشرحنا ذلك وفقا للقوانين النموذجية التي وضعتها لجنة </a:t>
            </a:r>
            <a:r>
              <a:rPr lang="ar-EG" dirty="0" err="1" smtClean="0">
                <a:solidFill>
                  <a:schemeClr val="bg1"/>
                </a:solidFill>
                <a:latin typeface="Simplified Arabic" pitchFamily="18" charset="-78"/>
                <a:cs typeface="Simplified Arabic" pitchFamily="18" charset="-78"/>
              </a:rPr>
              <a:t>الأونسيترال</a:t>
            </a:r>
            <a:r>
              <a:rPr lang="ar-EG" dirty="0" smtClean="0">
                <a:solidFill>
                  <a:schemeClr val="bg1"/>
                </a:solidFill>
                <a:latin typeface="Simplified Arabic" pitchFamily="18" charset="-78"/>
                <a:cs typeface="Simplified Arabic" pitchFamily="18" charset="-78"/>
              </a:rPr>
              <a:t>، وذلك قانون التوقيع الالكتروني المصري رقم 15 لسنة 2004م.</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21584" y="4179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121774"/>
    </mc:Choice>
    <mc:Fallback xmlns="">
      <p:transition spd="slow" advTm="1217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rtl="1"/>
            <a:endParaRPr lang="en-US" dirty="0"/>
          </a:p>
        </p:txBody>
      </p:sp>
      <p:sp>
        <p:nvSpPr>
          <p:cNvPr id="3" name="عنصر نائب للمحتوى 2"/>
          <p:cNvSpPr>
            <a:spLocks noGrp="1"/>
          </p:cNvSpPr>
          <p:nvPr>
            <p:ph idx="1"/>
          </p:nvPr>
        </p:nvSpPr>
        <p:spPr>
          <a:xfrm>
            <a:off x="2013995" y="2118167"/>
            <a:ext cx="7373074" cy="2974694"/>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ونضيف هنا ما نص عليه نظام التعاملات الالكترونية السعودي فيما يتعلق بهذا الشأن حيث أكد على نفس القاعدة السابقة في أكثر من موضع.</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42445" y="464260"/>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61340"/>
    </mc:Choice>
    <mc:Fallback xmlns="">
      <p:transition spd="slow" advTm="1613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ar-EG" dirty="0">
              <a:solidFill>
                <a:schemeClr val="bg1"/>
              </a:solidFill>
            </a:endParaRPr>
          </a:p>
        </p:txBody>
      </p:sp>
      <p:sp>
        <p:nvSpPr>
          <p:cNvPr id="3" name="عنصر نائب للمحتوى 2"/>
          <p:cNvSpPr>
            <a:spLocks noGrp="1"/>
          </p:cNvSpPr>
          <p:nvPr>
            <p:ph idx="1"/>
          </p:nvPr>
        </p:nvSpPr>
        <p:spPr>
          <a:xfrm>
            <a:off x="1932971" y="1794075"/>
            <a:ext cx="8484243" cy="4525701"/>
          </a:xfrm>
        </p:spPr>
        <p:txBody>
          <a:bodyPr>
            <a:normAutofit fontScale="92500" lnSpcReduction="2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ومن ذلك نص المادة </a:t>
            </a:r>
            <a:r>
              <a:rPr lang="ar-EG" dirty="0">
                <a:solidFill>
                  <a:schemeClr val="bg1"/>
                </a:solidFill>
                <a:latin typeface="Simplified Arabic" pitchFamily="18" charset="-78"/>
                <a:cs typeface="Simplified Arabic" pitchFamily="18" charset="-78"/>
              </a:rPr>
              <a:t>5 </a:t>
            </a:r>
            <a:r>
              <a:rPr lang="ar-EG" dirty="0" smtClean="0">
                <a:solidFill>
                  <a:schemeClr val="bg1"/>
                </a:solidFill>
                <a:latin typeface="Simplified Arabic" pitchFamily="18" charset="-78"/>
                <a:cs typeface="Simplified Arabic" pitchFamily="18" charset="-78"/>
              </a:rPr>
              <a:t>التي جاء بها: </a:t>
            </a:r>
            <a:r>
              <a:rPr lang="ar-EG" dirty="0">
                <a:solidFill>
                  <a:schemeClr val="bg1"/>
                </a:solidFill>
                <a:latin typeface="Simplified Arabic" pitchFamily="18" charset="-78"/>
                <a:cs typeface="Simplified Arabic" pitchFamily="18" charset="-78"/>
              </a:rPr>
              <a:t>1- يكون للتعاملات والسجلات والتوقيعات الإلكترونية حجيتها الملزمة، ولا يجوز نفي صحتها أو قابليتها للتنفيذ ولا منع تنفيذها بسبب أنها تمت كليا أو جزئيا بشكل إلكتروني بشرط أن تتم تلك التعاملات والسجلات والتوقيعات الإلكترونية بحسب الشروط المنصوص عليها في هذا النظام.</a:t>
            </a:r>
          </a:p>
          <a:p>
            <a:pPr marL="0" indent="0" algn="just" rtl="1">
              <a:lnSpc>
                <a:spcPct val="150000"/>
              </a:lnSpc>
              <a:buNone/>
            </a:pPr>
            <a:r>
              <a:rPr lang="ar-EG" dirty="0">
                <a:solidFill>
                  <a:schemeClr val="bg1"/>
                </a:solidFill>
                <a:latin typeface="Simplified Arabic" pitchFamily="18" charset="-78"/>
                <a:cs typeface="Simplified Arabic" pitchFamily="18" charset="-78"/>
              </a:rPr>
              <a:t>2- لا تفقد المعلومات التي تنتج من التعامل الإلكتروني حجيتها أو قابليتها للتنفيذ متى كان الاطلاع على تفاصيلها متاحًا ضمن منظومة البيانات الإلكترونية الخاصة بمنشئها وأشير إلى كيفية الاطلاع عليها.</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77275"/>
    </mc:Choice>
    <mc:Fallback xmlns="">
      <p:transition spd="slow" advTm="7727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371078"/>
          </a:xfrm>
        </p:spPr>
        <p:txBody>
          <a:bodyPr>
            <a:normAutofit/>
          </a:bodyPr>
          <a:lstStyle/>
          <a:p>
            <a:pPr algn="ctr"/>
            <a:endParaRPr lang="en-US" dirty="0"/>
          </a:p>
        </p:txBody>
      </p:sp>
      <p:sp>
        <p:nvSpPr>
          <p:cNvPr id="3" name="عنصر نائب للمحتوى 2"/>
          <p:cNvSpPr>
            <a:spLocks noGrp="1"/>
          </p:cNvSpPr>
          <p:nvPr>
            <p:ph idx="1"/>
          </p:nvPr>
        </p:nvSpPr>
        <p:spPr>
          <a:xfrm>
            <a:off x="1886673" y="1898248"/>
            <a:ext cx="8246699" cy="4699321"/>
          </a:xfrm>
        </p:spPr>
        <p:txBody>
          <a:bodyPr>
            <a:normAutofit fontScale="925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  وتنص المادة السادسة أيضا على أنه: 1- </a:t>
            </a:r>
            <a:r>
              <a:rPr lang="ar-EG" dirty="0">
                <a:solidFill>
                  <a:schemeClr val="bg1"/>
                </a:solidFill>
                <a:latin typeface="Simplified Arabic" pitchFamily="18" charset="-78"/>
                <a:cs typeface="Simplified Arabic" pitchFamily="18" charset="-78"/>
              </a:rPr>
              <a:t>مع عدم الإخلال بما تنص عليه المادة (الثالثة) من هذا النظام؛ إذا اشترط أي نظام في المملكة حفظ وثيقة أو معلومة لأي سبب فإن هذا الشرط يتحقق عندما تكون تلك الوثيقة أو المعلومة محفوظة أو مرسلة في شكل سجل إلكتروني ، بشرط مراعاة ما يلي:</a:t>
            </a:r>
          </a:p>
          <a:p>
            <a:pPr marL="0" indent="0" algn="just" rtl="1">
              <a:lnSpc>
                <a:spcPct val="150000"/>
              </a:lnSpc>
              <a:buNone/>
            </a:pPr>
            <a:r>
              <a:rPr lang="ar-EG" dirty="0">
                <a:solidFill>
                  <a:schemeClr val="bg1"/>
                </a:solidFill>
                <a:latin typeface="Simplified Arabic" pitchFamily="18" charset="-78"/>
                <a:cs typeface="Simplified Arabic" pitchFamily="18" charset="-78"/>
              </a:rPr>
              <a:t>أ ) حفظ السجل الإلكتروني بالشكل الذي أنشئ أو أرسل أو تسلم به، أو بشكل يمكن من إثبات أن محتواه مطابق للمحتوى الذي أنشئ به أو أرسل به أو تم تسلمه به.</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41504" y="763929"/>
            <a:ext cx="2383737" cy="9829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336574"/>
    </mc:Choice>
    <mc:Fallback xmlns="">
      <p:transition spd="slow" advTm="33657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741467"/>
          </a:xfrm>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763930" y="2141316"/>
            <a:ext cx="10834898" cy="4583576"/>
          </a:xfrm>
        </p:spPr>
        <p:txBody>
          <a:bodyPr>
            <a:normAutofit fontScale="92500" lnSpcReduction="10000"/>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ب ) بقاء السجل الإلكتروني محفوظا على نحو يتيح استخدامه والرجوع إليه لاحقا.</a:t>
            </a:r>
          </a:p>
          <a:p>
            <a:pPr marL="0" indent="0" algn="just" rtl="1">
              <a:lnSpc>
                <a:spcPct val="150000"/>
              </a:lnSpc>
              <a:buNone/>
            </a:pPr>
            <a:r>
              <a:rPr lang="ar-EG" dirty="0">
                <a:solidFill>
                  <a:schemeClr val="bg1"/>
                </a:solidFill>
                <a:latin typeface="Simplified Arabic" pitchFamily="18" charset="-78"/>
                <a:cs typeface="Simplified Arabic" pitchFamily="18" charset="-78"/>
              </a:rPr>
              <a:t>ج ) أن تحفظ مع السجل الإلكتروني المعلومات التي تمكن من معرفة المنشئ والمرسل إليه، وتاريخ إرسالها وتسلمها ووقتهما.</a:t>
            </a:r>
          </a:p>
          <a:p>
            <a:pPr marL="0" indent="0" algn="just" rtl="1">
              <a:lnSpc>
                <a:spcPct val="150000"/>
              </a:lnSpc>
              <a:buNone/>
            </a:pPr>
            <a:r>
              <a:rPr lang="ar-EG" dirty="0">
                <a:solidFill>
                  <a:schemeClr val="bg1"/>
                </a:solidFill>
                <a:latin typeface="Simplified Arabic" pitchFamily="18" charset="-78"/>
                <a:cs typeface="Simplified Arabic" pitchFamily="18" charset="-78"/>
              </a:rPr>
              <a:t>2 - يجوز لأي شخص أن يستوفي - على مسؤوليته - المتطلبات المنصوص عليها في الفقرة (1) من هذه المادة بالاستعانة بخدمات شخص آخر.</a:t>
            </a:r>
          </a:p>
          <a:p>
            <a:pPr marL="0" indent="0" algn="just" rtl="1">
              <a:lnSpc>
                <a:spcPct val="150000"/>
              </a:lnSpc>
              <a:buNone/>
            </a:pPr>
            <a:r>
              <a:rPr lang="ar-EG" dirty="0">
                <a:solidFill>
                  <a:schemeClr val="bg1"/>
                </a:solidFill>
                <a:latin typeface="Simplified Arabic" pitchFamily="18" charset="-78"/>
                <a:cs typeface="Simplified Arabic" pitchFamily="18" charset="-78"/>
              </a:rPr>
              <a:t>3- تحدد اللائحة الإجراءات الخاصة بحفظ السجلات والبيانات الإلكترونية والشروط اللازمة لإبرازها بهيئتها الإلكترونية وشروط الاطلاع عليها وضوابطه.</a:t>
            </a: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40210" y="941201"/>
            <a:ext cx="2158618" cy="941201"/>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188735"/>
    </mc:Choice>
    <mc:Fallback xmlns="">
      <p:transition spd="slow" advTm="18873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p>
        </p:txBody>
      </p:sp>
      <p:sp>
        <p:nvSpPr>
          <p:cNvPr id="3" name="عنصر نائب للمحتوى 2"/>
          <p:cNvSpPr>
            <a:spLocks noGrp="1"/>
          </p:cNvSpPr>
          <p:nvPr>
            <p:ph idx="1"/>
          </p:nvPr>
        </p:nvSpPr>
        <p:spPr>
          <a:xfrm>
            <a:off x="1898249" y="1770927"/>
            <a:ext cx="7928657" cy="397011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وفي </a:t>
            </a:r>
            <a:r>
              <a:rPr lang="ar-EG" dirty="0">
                <a:solidFill>
                  <a:schemeClr val="bg1"/>
                </a:solidFill>
                <a:latin typeface="Simplified Arabic" pitchFamily="18" charset="-78"/>
                <a:cs typeface="Simplified Arabic" pitchFamily="18" charset="-78"/>
              </a:rPr>
              <a:t>هذا الشأن تنص المادة السابعة على </a:t>
            </a:r>
            <a:r>
              <a:rPr lang="ar-EG" dirty="0" smtClean="0">
                <a:solidFill>
                  <a:schemeClr val="bg1"/>
                </a:solidFill>
                <a:latin typeface="Simplified Arabic" pitchFamily="18" charset="-78"/>
                <a:cs typeface="Simplified Arabic" pitchFamily="18" charset="-78"/>
              </a:rPr>
              <a:t>أنه: </a:t>
            </a:r>
            <a:r>
              <a:rPr lang="ar-EG" dirty="0">
                <a:solidFill>
                  <a:schemeClr val="bg1"/>
                </a:solidFill>
                <a:latin typeface="Simplified Arabic" pitchFamily="18" charset="-78"/>
                <a:cs typeface="Simplified Arabic" pitchFamily="18" charset="-78"/>
              </a:rPr>
              <a:t>مع عدم الإخلال بما تنص عليه المادة (الثالثة) من هذا النظام؛ إذا اشترط أي نظام في المملكة أن تكون الوثيقة أو السجل أو المعلومة المقدمة إلى شخص آخر مكتوبة، فإن تقديمها في شكل إلكتروني يفي بهذا الغرض متى تحققت الأحكام الواردة في الفقرة (1) من المادة (السادسة).</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38680" y="545282"/>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222649"/>
    </mc:Choice>
    <mc:Fallback xmlns="">
      <p:transition spd="slow" advTm="22264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013995" y="1863525"/>
            <a:ext cx="7326775" cy="3761772"/>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ويترتب على ذلك أن النشر لا يفقد قيمته القانونية من حيث كونه وسيلة للعلم بالقرار على النحو المشار إليه، لمجرد أنه اتخذ الشكل الرقمي.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10952" y="636608"/>
            <a:ext cx="2019722"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85152"/>
    </mc:Choice>
    <mc:Fallback xmlns="">
      <p:transition spd="slow" advTm="1851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2083443" y="2500132"/>
            <a:ext cx="6898511" cy="333351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ويكون النشر الالكتروني من خلال الوسائل التي تنقل القرار إلى المخاطبين به، ومن ذلك المواقع الالكترونية الحكومية والتطبيقات وما شابه.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79460" y="58000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106002"/>
    </mc:Choice>
    <mc:Fallback xmlns="">
      <p:transition spd="slow" advTm="1060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567847"/>
          </a:xfrm>
        </p:spPr>
        <p:txBody>
          <a:bodyPr>
            <a:normAutofit/>
          </a:bodyPr>
          <a:lstStyle/>
          <a:p>
            <a:pPr algn="ctr"/>
            <a:endParaRPr lang="en-US" b="1" dirty="0">
              <a:solidFill>
                <a:schemeClr val="bg1"/>
              </a:solidFill>
            </a:endParaRPr>
          </a:p>
        </p:txBody>
      </p:sp>
      <p:sp>
        <p:nvSpPr>
          <p:cNvPr id="3" name="عنصر نائب للمحتوى 2"/>
          <p:cNvSpPr>
            <a:spLocks noGrp="1"/>
          </p:cNvSpPr>
          <p:nvPr>
            <p:ph idx="1"/>
          </p:nvPr>
        </p:nvSpPr>
        <p:spPr>
          <a:xfrm>
            <a:off x="1817226" y="2013994"/>
            <a:ext cx="7998106" cy="3669175"/>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ومع ذلك يتعين أن يتوافر في النظام الالكتروني المسؤول عن عملية النشر ما يجب أن يتوافر في أنظمة السجل الالكتروني من شروط تتعلق بحفظه بالشكل الذي أنشئ أو أرسل أو تسلم به أو بشكل يمكن من إثبات أن محتواه مطابق للمحتوى الذي أنشئ به أو أرسل به أو تم تسلمه به.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15122" y="667370"/>
            <a:ext cx="2383737" cy="941199"/>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51132"/>
    </mc:Choice>
    <mc:Fallback xmlns="">
      <p:transition spd="slow" advTm="1511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083443" y="2037144"/>
            <a:ext cx="7413645" cy="3067291"/>
          </a:xfrm>
        </p:spPr>
        <p:txBody>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كما ينبغي أن يحفظ بصورة تضمن بقائه على نحو يتيح استخدامه لا حقا والرجوع إليه.</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وينبغي أن يضمن نظام النشر حفظ المعلومات التي تمكن من معرفة المنشئ والمرسل إليه  وتاريخ ووقت الإرسال والتسلم.</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33227"/>
    </mc:Choice>
    <mc:Fallback xmlns="">
      <p:transition spd="slow" advTm="1332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ar-EG" b="1" dirty="0">
              <a:solidFill>
                <a:schemeClr val="bg1"/>
              </a:solidFill>
            </a:endParaRPr>
          </a:p>
        </p:txBody>
      </p:sp>
      <p:sp>
        <p:nvSpPr>
          <p:cNvPr id="3" name="عنصر نائب للمحتوى 2"/>
          <p:cNvSpPr>
            <a:spLocks noGrp="1"/>
          </p:cNvSpPr>
          <p:nvPr>
            <p:ph idx="1"/>
          </p:nvPr>
        </p:nvSpPr>
        <p:spPr>
          <a:xfrm>
            <a:off x="1909823" y="2164466"/>
            <a:ext cx="7720314" cy="3345084"/>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وفي جميع الأحوال ينبغي أن يتضمن النشر جميع عناصر القرار الإداري، أي مضمونه كاملا؛ بحيث لو جرى نشر جزء من القرار فإن ذلك لا يعد نشرا يبدأ معه سريان المدة القانونية للطعن على القرار بالإلغاء.</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14724" y="5625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179343"/>
    </mc:Choice>
    <mc:Fallback xmlns="">
      <p:transition spd="slow" advTm="1793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rPr>
              <a:t/>
            </a:r>
            <a:br>
              <a:rPr lang="ar-EG" dirty="0" smtClean="0">
                <a:solidFill>
                  <a:schemeClr val="bg1"/>
                </a:solidFill>
              </a:rPr>
            </a:br>
            <a:r>
              <a:rPr lang="ar-EG" dirty="0" smtClean="0">
                <a:solidFill>
                  <a:schemeClr val="bg1"/>
                </a:solidFill>
              </a:rPr>
              <a:t>2-الإعلان</a:t>
            </a:r>
            <a:endParaRPr lang="en-US" dirty="0">
              <a:solidFill>
                <a:schemeClr val="bg1"/>
              </a:solidFill>
            </a:endParaRPr>
          </a:p>
        </p:txBody>
      </p:sp>
      <p:sp>
        <p:nvSpPr>
          <p:cNvPr id="3" name="عنصر نائب للمحتوى 2"/>
          <p:cNvSpPr>
            <a:spLocks noGrp="1"/>
          </p:cNvSpPr>
          <p:nvPr>
            <p:ph idx="1"/>
          </p:nvPr>
        </p:nvSpPr>
        <p:spPr>
          <a:xfrm>
            <a:off x="2002420" y="1898248"/>
            <a:ext cx="8102279" cy="3460830"/>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الإعلان هو نقل مضمون القرار إلى الفرد المخاطب به من خلال التبليغ الشخصي.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والسؤال هنا: هل يمكن الاعتماد على الوسائل التقنية للقيام بعملية تبليغ القرار إلى صاحب الشأن بحيث يبدأ قانونا سريان مدة الطعن بالإلغاء في القرار من تاريخ هذا الإجراء؟</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144378"/>
    </mc:Choice>
    <mc:Fallback xmlns="">
      <p:transition spd="slow" advTm="1443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p>
        </p:txBody>
      </p:sp>
      <p:sp>
        <p:nvSpPr>
          <p:cNvPr id="3" name="عنصر نائب للمحتوى 2"/>
          <p:cNvSpPr>
            <a:spLocks noGrp="1"/>
          </p:cNvSpPr>
          <p:nvPr>
            <p:ph idx="1"/>
          </p:nvPr>
        </p:nvSpPr>
        <p:spPr>
          <a:xfrm>
            <a:off x="1967696" y="2002421"/>
            <a:ext cx="8553690" cy="3379808"/>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قلنا أن القاعدة عدم تجريد الإجراء من قيمته لمجرد اتخاذه الشكل الالكتروني، ولكن بشرط توافر وسائل تضمن عدم تغيير محتواه وهوية المرسل أو المستقبل والتاريخ والوقت الذي حدث فيه الإرسال أو الاستقبال.</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ونضيف هنا ضرورة وجود ما يثبت واقعة استلام صاحب الشأن للقرار.</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223205"/>
    </mc:Choice>
    <mc:Fallback xmlns="">
      <p:transition spd="slow" advTm="22320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endParaRPr lang="en-US" dirty="0">
              <a:solidFill>
                <a:schemeClr val="bg1"/>
              </a:solidFill>
            </a:endParaRPr>
          </a:p>
        </p:txBody>
      </p:sp>
      <p:sp>
        <p:nvSpPr>
          <p:cNvPr id="3" name="عنصر نائب للمحتوى 2"/>
          <p:cNvSpPr>
            <a:spLocks noGrp="1"/>
          </p:cNvSpPr>
          <p:nvPr>
            <p:ph idx="1"/>
          </p:nvPr>
        </p:nvSpPr>
        <p:spPr>
          <a:xfrm>
            <a:off x="1909822" y="1863524"/>
            <a:ext cx="7824487" cy="356500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وبالتالي فإن وجود نظام الكتروني يضمن تحقق الضوابط السابقة المذكورة يجعل التبليغ الالكتروني أمرا جائزا من الناحية القانونية.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أننا ينبغي أن نقيم مدى استجابة أنظمة التبليغ الالكترونية للضوابط القانونية التي تضمن تحقيق الاعلان للهدف المنشود منه.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622934" y="556857"/>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77586"/>
    </mc:Choice>
    <mc:Fallback xmlns="">
      <p:transition spd="slow" advTm="7758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lvl="0" algn="ctr">
              <a:lnSpc>
                <a:spcPct val="120000"/>
              </a:lnSpc>
              <a:spcBef>
                <a:spcPts val="0"/>
              </a:spcBef>
            </a:pPr>
            <a:endParaRPr lang="en-US" sz="3600" dirty="0">
              <a:solidFill>
                <a:schemeClr val="bg1"/>
              </a:solidFill>
            </a:endParaRPr>
          </a:p>
        </p:txBody>
      </p:sp>
      <p:sp>
        <p:nvSpPr>
          <p:cNvPr id="3" name="عنصر نائب للمحتوى 2"/>
          <p:cNvSpPr>
            <a:spLocks noGrp="1"/>
          </p:cNvSpPr>
          <p:nvPr>
            <p:ph idx="1"/>
          </p:nvPr>
        </p:nvSpPr>
        <p:spPr>
          <a:xfrm>
            <a:off x="2152890" y="1817226"/>
            <a:ext cx="7344198" cy="280107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وإذا حاولنا تطبيق هذه الضوابط على استخدام البريد الالكتروني في تبليغ القرار الإداري، فإنه يمكننا التمييز بين عدة أنواع من البريد الالكتروني: البريد الالكتروني العادي، البريد الالكتروني المزيل بالتوقيع الالكتروني والبريد الالكتروني المسجل.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34101" y="555584"/>
            <a:ext cx="2193342" cy="975925"/>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71486"/>
    </mc:Choice>
    <mc:Fallback xmlns="">
      <p:transition spd="slow" advTm="7148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782499" y="1805651"/>
            <a:ext cx="7928660" cy="3923817"/>
          </a:xfrm>
        </p:spPr>
        <p:txBody>
          <a:bodyPr>
            <a:normAutofit/>
          </a:bodyPr>
          <a:lstStyle/>
          <a:p>
            <a:pPr marL="0" indent="0" algn="just" rtl="1">
              <a:lnSpc>
                <a:spcPct val="150000"/>
              </a:lnSpc>
              <a:buNone/>
            </a:pPr>
            <a:r>
              <a:rPr lang="ar-EG" b="1" u="sng" dirty="0" smtClean="0">
                <a:solidFill>
                  <a:schemeClr val="bg1"/>
                </a:solidFill>
                <a:latin typeface="Simplified Arabic" pitchFamily="18" charset="-78"/>
                <a:cs typeface="Simplified Arabic" pitchFamily="18" charset="-78"/>
              </a:rPr>
              <a:t>(أ)-البريد الالكتروني العادي: </a:t>
            </a:r>
            <a:endParaRPr lang="ar-EG" u="sng" dirty="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هذا النوع هو الأكثر شيوعا في الاستخدام بين الأفراد في هذه المرحلة، ولا يشتمل على أية وسيلة تضمن هوية المرسل أو عدم تغيير محتوى الرسالة أو ما يثبت استلام صاحب الشأن للرسالة دون غيره أو عدم تغيير وقت الإرسال أو الاستقبال وتاريخه.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22526" y="405114"/>
            <a:ext cx="2112320" cy="952775"/>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49892"/>
    </mc:Choice>
    <mc:Fallback xmlns="">
      <p:transition spd="slow" advTm="498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59147"/>
            <a:ext cx="10515600" cy="1631542"/>
          </a:xfrm>
        </p:spPr>
        <p:txBody>
          <a:bodyPr>
            <a:noAutofit/>
          </a:bodyPr>
          <a:lstStyle/>
          <a:p>
            <a:pPr algn="ctr"/>
            <a:endParaRPr lang="en-US" sz="3600" dirty="0">
              <a:solidFill>
                <a:schemeClr val="bg1"/>
              </a:solidFill>
            </a:endParaRPr>
          </a:p>
        </p:txBody>
      </p:sp>
      <p:sp>
        <p:nvSpPr>
          <p:cNvPr id="3" name="عنصر نائب للمحتوى 2"/>
          <p:cNvSpPr>
            <a:spLocks noGrp="1"/>
          </p:cNvSpPr>
          <p:nvPr>
            <p:ph idx="1"/>
          </p:nvPr>
        </p:nvSpPr>
        <p:spPr>
          <a:xfrm>
            <a:off x="2118167" y="1794077"/>
            <a:ext cx="7176304" cy="3588151"/>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ويعد هذا النوع في من وجهة نظرنا قرينة بسيطة على العلم بالقرار، يمكن للشخص صاحب الشأن إثبات عكسها بكل طرق الإثبات. </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7" y="92597"/>
            <a:ext cx="2383737" cy="813880"/>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44287"/>
    </mc:Choice>
    <mc:Fallback xmlns="">
      <p:transition spd="slow" advTm="442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1" y="1875100"/>
            <a:ext cx="8495818" cy="4259482"/>
          </a:xfrm>
        </p:spPr>
        <p:txBody>
          <a:bodyPr>
            <a:normAutofit lnSpcReduction="10000"/>
          </a:bodyPr>
          <a:lstStyle/>
          <a:p>
            <a:pPr marL="0" indent="0" algn="just" rtl="1">
              <a:lnSpc>
                <a:spcPct val="150000"/>
              </a:lnSpc>
              <a:buNone/>
            </a:pPr>
            <a:r>
              <a:rPr lang="ar-EG" u="sng" dirty="0" smtClean="0">
                <a:solidFill>
                  <a:schemeClr val="bg1"/>
                </a:solidFill>
                <a:latin typeface="Simplified Arabic" pitchFamily="18" charset="-78"/>
                <a:cs typeface="Simplified Arabic" pitchFamily="18" charset="-78"/>
              </a:rPr>
              <a:t>(ب)- البريد الالكتروني المزيل بالتوقيع الالكتروني:</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هنا في هذا النوع يتم استخدام التوقيع الالكتروني لضمان هوية الشخص وإرسال الرسالة إلى الشخص المعني دون تغيير محتواها.</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ولكي يحقق التبليغ هنا الأهداف المرجوة من الإعلان يجب استخدام التوقيع الالكتروني من الطرفين، المرسل والمرسل إليه.</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en-US" dirty="0">
              <a:solidFill>
                <a:schemeClr val="bg1"/>
              </a:solidFill>
              <a:latin typeface="Simplified Arabic" pitchFamily="18" charset="-78"/>
              <a:cs typeface="Simplified Arabic" pitchFamily="18"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5"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953077" y="638433"/>
            <a:ext cx="2383737" cy="813880"/>
          </a:xfrm>
          <a:prstGeom prst="rect">
            <a:avLst/>
          </a:prstGeom>
        </p:spPr>
      </p:pic>
    </p:spTree>
    <p:extLst>
      <p:ext uri="{BB962C8B-B14F-4D97-AF65-F5344CB8AC3E}">
        <p14:creationId xmlns:p14="http://schemas.microsoft.com/office/powerpoint/2010/main" val="18935723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dirty="0" smtClean="0">
                <a:solidFill>
                  <a:schemeClr val="bg1"/>
                </a:solidFill>
              </a:rPr>
              <a:t> </a:t>
            </a:r>
            <a:endParaRPr lang="en-US" dirty="0">
              <a:solidFill>
                <a:schemeClr val="bg1"/>
              </a:solidFill>
            </a:endParaRPr>
          </a:p>
        </p:txBody>
      </p:sp>
      <p:sp>
        <p:nvSpPr>
          <p:cNvPr id="3" name="عنصر نائب للمحتوى 2"/>
          <p:cNvSpPr>
            <a:spLocks noGrp="1"/>
          </p:cNvSpPr>
          <p:nvPr>
            <p:ph idx="1"/>
          </p:nvPr>
        </p:nvSpPr>
        <p:spPr>
          <a:xfrm>
            <a:off x="2280213" y="2384385"/>
            <a:ext cx="7257326" cy="3321933"/>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وهذا يعني إنه يجب استخدام التوقيع الالكتروني من المرسل عند إرساله لمضمون القرار إلى صاحب الشأن، كما يقوم الأخير بالرد على الرسالة عن طريق إقراره بالاستلام المزيل بتوقيعه الالكتروني.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08263" y="-137624"/>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104370"/>
    </mc:Choice>
    <mc:Fallback xmlns="">
      <p:transition spd="slow" advTm="10437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1632030" y="2129742"/>
            <a:ext cx="8113854" cy="3646024"/>
          </a:xfrm>
        </p:spPr>
        <p:txBody>
          <a:bodyPr>
            <a:normAutofit fontScale="55000" lnSpcReduction="20000"/>
          </a:bodyPr>
          <a:lstStyle/>
          <a:p>
            <a:pPr marL="0" indent="0" algn="just" rtl="1">
              <a:lnSpc>
                <a:spcPct val="150000"/>
              </a:lnSpc>
              <a:buNone/>
            </a:pPr>
            <a:r>
              <a:rPr lang="ar-EG" sz="5100" b="1" u="sng" dirty="0" smtClean="0">
                <a:solidFill>
                  <a:schemeClr val="bg1"/>
                </a:solidFill>
                <a:latin typeface="Simplified Arabic" pitchFamily="18" charset="-78"/>
                <a:cs typeface="Simplified Arabic" pitchFamily="18" charset="-78"/>
              </a:rPr>
              <a:t>(ج)-البريد الالكتروني المسجل:</a:t>
            </a:r>
          </a:p>
          <a:p>
            <a:pPr marL="0" indent="0" algn="just" rtl="1">
              <a:lnSpc>
                <a:spcPct val="150000"/>
              </a:lnSpc>
              <a:buNone/>
            </a:pPr>
            <a:endParaRPr lang="ar-EG" sz="3300"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4500" b="1" dirty="0" smtClean="0">
                <a:solidFill>
                  <a:schemeClr val="bg1"/>
                </a:solidFill>
                <a:latin typeface="Simplified Arabic" pitchFamily="18" charset="-78"/>
                <a:cs typeface="Simplified Arabic" pitchFamily="18" charset="-78"/>
              </a:rPr>
              <a:t>هنا </a:t>
            </a:r>
            <a:r>
              <a:rPr lang="ar-EG" sz="4500" b="1" dirty="0">
                <a:solidFill>
                  <a:schemeClr val="bg1"/>
                </a:solidFill>
                <a:latin typeface="Simplified Arabic" pitchFamily="18" charset="-78"/>
                <a:cs typeface="Simplified Arabic" pitchFamily="18" charset="-78"/>
              </a:rPr>
              <a:t>في هذا النوع تتوسط جهة- مصلحة البريد أو غير ذلك من مقدمي مثل هذه الخدمة- بين المرسل (الجهة الإدارية) والمرسل إليه (الفرد المخاطب بالقرار)، وتتولى عملية التبليغ، وذلك لضمان تحقق </a:t>
            </a:r>
            <a:r>
              <a:rPr lang="ar-EG" sz="4500" b="1" dirty="0" smtClean="0">
                <a:solidFill>
                  <a:schemeClr val="bg1"/>
                </a:solidFill>
                <a:latin typeface="Simplified Arabic" pitchFamily="18" charset="-78"/>
                <a:cs typeface="Simplified Arabic" pitchFamily="18" charset="-78"/>
              </a:rPr>
              <a:t>الآتي:</a:t>
            </a:r>
            <a:endParaRPr lang="ar-EG" sz="4500" b="1" dirty="0">
              <a:solidFill>
                <a:schemeClr val="bg1"/>
              </a:solidFill>
              <a:latin typeface="Simplified Arabic" pitchFamily="18" charset="-78"/>
              <a:cs typeface="Simplified Arabic" pitchFamily="18" charset="-78"/>
            </a:endParaRPr>
          </a:p>
          <a:p>
            <a:pPr marL="0" indent="0" algn="just" rtl="1">
              <a:lnSpc>
                <a:spcPct val="150000"/>
              </a:lnSpc>
              <a:buNone/>
            </a:pPr>
            <a:endParaRPr lang="ar-EG" b="1" u="sn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u="sng" dirty="0" smtClean="0">
                <a:solidFill>
                  <a:schemeClr val="bg1"/>
                </a:solidFill>
                <a:latin typeface="Simplified Arabic" pitchFamily="18" charset="-78"/>
                <a:cs typeface="Simplified Arabic" pitchFamily="18" charset="-78"/>
              </a:rPr>
              <a:t> </a:t>
            </a:r>
            <a:endParaRPr lang="en-US" u="sn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756308" y="613458"/>
            <a:ext cx="2383737" cy="779156"/>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33346"/>
    </mc:Choice>
    <mc:Fallback xmlns="">
      <p:transition spd="slow" advTm="13334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245488" y="2060293"/>
            <a:ext cx="7118431" cy="3287211"/>
          </a:xfrm>
        </p:spPr>
        <p:txBody>
          <a:bodyPr/>
          <a:lstStyle/>
          <a:p>
            <a:pPr marL="0" lvl="0" indent="0" algn="just" rtl="1">
              <a:lnSpc>
                <a:spcPct val="150000"/>
              </a:lnSpc>
              <a:buNone/>
            </a:pPr>
            <a:r>
              <a:rPr lang="ar-EG" dirty="0" smtClean="0">
                <a:solidFill>
                  <a:schemeClr val="bg1"/>
                </a:solidFill>
              </a:rPr>
              <a:t>- إثبات استلام صاحب الشأن المرسل إليه للرسالة التي تحتوي على القرار؛ بحيث يتحقق بذلك علمه الشخصي بمضمون القرار وتبدأ بالتالي سريان مدة الطعن عليه بالإلغاء بالنسبة له.</a:t>
            </a:r>
            <a:endParaRPr lang="en-US" dirty="0">
              <a:solidFill>
                <a:schemeClr val="bg1"/>
              </a:solidFill>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2997" y="560508"/>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607483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106592" y="1967696"/>
            <a:ext cx="7523546" cy="3634452"/>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-سلامة محتوى الرسالة المرسلة إلى صاحب الشأن والتي تحمل مضمون القرار إليه؛ بحيث يضمن نظام البريد المسجل أن الرسالة لم تتعرض للتغيير أثناء إرسالها، وأنها وصلت بنفس محتواها الأصلي.</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8524815" y="752355"/>
            <a:ext cx="2383737" cy="883327"/>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42460"/>
    </mc:Choice>
    <mc:Fallback xmlns="">
      <p:transition spd="slow" advTm="14246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1909822" y="2037144"/>
            <a:ext cx="8356921" cy="3125165"/>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-وقت استلام الرسالة التي تتضمن محتوى القرار الإداري، وكما أشرنا أن هذا الوقت هو الذي يحسب منه المدة المحددة للطعن على القرار بالإلغاء.</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23467" y="590309"/>
            <a:ext cx="2383737" cy="871752"/>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54776"/>
    </mc:Choice>
    <mc:Fallback xmlns="">
      <p:transition spd="slow" advTm="5477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314938" y="1840376"/>
            <a:ext cx="7182150" cy="2639027"/>
          </a:xfrm>
        </p:spPr>
        <p:txBody>
          <a:bodyPr>
            <a:normAutofit lnSpcReduction="10000"/>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ويتضح من ذلك أن البريد الالكتروني المسجل هو النظام الأمثل لتبليغ الأفراد بالقرارات الإدارية الخاصة بهم، بحيث أن يحقق الهدف المنشود من وراء إعلان الفرد بالقرار على النحو الموضح سابقا.  </a:t>
            </a:r>
          </a:p>
          <a:p>
            <a:pPr marL="0" indent="0" algn="just" rtl="1">
              <a:lnSpc>
                <a:spcPct val="150000"/>
              </a:lnSpc>
              <a:buNone/>
            </a:pP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135403"/>
    </mc:Choice>
    <mc:Fallback xmlns="">
      <p:transition spd="slow" advTm="13540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dirty="0" smtClean="0">
                <a:solidFill>
                  <a:schemeClr val="bg1"/>
                </a:solidFill>
              </a:rPr>
              <a:t/>
            </a:r>
            <a:br>
              <a:rPr lang="ar-EG" dirty="0" smtClean="0">
                <a:solidFill>
                  <a:schemeClr val="bg1"/>
                </a:solidFill>
              </a:rPr>
            </a:br>
            <a:r>
              <a:rPr lang="ar-EG" dirty="0" smtClean="0">
                <a:solidFill>
                  <a:schemeClr val="bg1"/>
                </a:solidFill>
              </a:rPr>
              <a:t>3-العلم اليقيني بالقرار الإداري الالكتروني</a:t>
            </a:r>
            <a:endParaRPr lang="en-US" dirty="0">
              <a:solidFill>
                <a:schemeClr val="bg1"/>
              </a:solidFill>
            </a:endParaRPr>
          </a:p>
        </p:txBody>
      </p:sp>
      <p:sp>
        <p:nvSpPr>
          <p:cNvPr id="3" name="عنصر نائب للمحتوى 2"/>
          <p:cNvSpPr>
            <a:spLocks noGrp="1"/>
          </p:cNvSpPr>
          <p:nvPr>
            <p:ph idx="1"/>
          </p:nvPr>
        </p:nvSpPr>
        <p:spPr>
          <a:xfrm>
            <a:off x="2546430" y="2060294"/>
            <a:ext cx="7245752" cy="303256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قد أشرنا من قبل أن العلم اليقيني لصاحب الشأن الفرد المخاطب بالقرار قد يقوم مقام الإعلان أو النشر، بحيث يكون له نفس الأثر وتسري معه المدة اللازمة للطعن في القرار.</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381341" y="200731"/>
            <a:ext cx="2158619" cy="84860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8952"/>
    </mc:Choice>
    <mc:Fallback xmlns="">
      <p:transition spd="slow" advTm="3895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p>
        </p:txBody>
      </p:sp>
      <p:sp>
        <p:nvSpPr>
          <p:cNvPr id="3" name="عنصر نائب للمحتوى 2"/>
          <p:cNvSpPr>
            <a:spLocks noGrp="1"/>
          </p:cNvSpPr>
          <p:nvPr>
            <p:ph idx="1"/>
          </p:nvPr>
        </p:nvSpPr>
        <p:spPr>
          <a:xfrm>
            <a:off x="2129742" y="2025570"/>
            <a:ext cx="9271321" cy="4363655"/>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وفي هذا الشأن قضت المحكمة الإدارية العليا المصرية بأنه: </a:t>
            </a:r>
          </a:p>
          <a:p>
            <a:pPr marL="0" indent="0" algn="just" rtl="1">
              <a:lnSpc>
                <a:spcPct val="150000"/>
              </a:lnSpc>
              <a:buNone/>
            </a:pPr>
            <a:r>
              <a:rPr lang="ar-EG" dirty="0">
                <a:solidFill>
                  <a:schemeClr val="bg1"/>
                </a:solidFill>
                <a:latin typeface="Simplified Arabic" pitchFamily="18" charset="-78"/>
                <a:cs typeface="Simplified Arabic" pitchFamily="18" charset="-78"/>
              </a:rPr>
              <a:t>أن ميعاد رفع الدعوى للمحكمة فيما يتعلق بطلبات </a:t>
            </a:r>
            <a:r>
              <a:rPr lang="ar-EG" dirty="0" smtClean="0">
                <a:solidFill>
                  <a:schemeClr val="bg1"/>
                </a:solidFill>
                <a:latin typeface="Simplified Arabic" pitchFamily="18" charset="-78"/>
                <a:cs typeface="Simplified Arabic" pitchFamily="18" charset="-78"/>
              </a:rPr>
              <a:t>الإلغاء </a:t>
            </a:r>
            <a:r>
              <a:rPr lang="ar-EG" dirty="0">
                <a:solidFill>
                  <a:schemeClr val="bg1"/>
                </a:solidFill>
                <a:latin typeface="Simplified Arabic" pitchFamily="18" charset="-78"/>
                <a:cs typeface="Simplified Arabic" pitchFamily="18" charset="-78"/>
              </a:rPr>
              <a:t>هو </a:t>
            </a:r>
            <a:r>
              <a:rPr lang="ar-EG" dirty="0" smtClean="0">
                <a:solidFill>
                  <a:schemeClr val="bg1"/>
                </a:solidFill>
                <a:latin typeface="Simplified Arabic" pitchFamily="18" charset="-78"/>
                <a:cs typeface="Simplified Arabic" pitchFamily="18" charset="-78"/>
              </a:rPr>
              <a:t>ستون يوما </a:t>
            </a:r>
            <a:r>
              <a:rPr lang="ar-EG" dirty="0">
                <a:solidFill>
                  <a:schemeClr val="bg1"/>
                </a:solidFill>
                <a:latin typeface="Simplified Arabic" pitchFamily="18" charset="-78"/>
                <a:cs typeface="Simplified Arabic" pitchFamily="18" charset="-78"/>
              </a:rPr>
              <a:t>تسري من تاريخ نشر القرار </a:t>
            </a:r>
            <a:r>
              <a:rPr lang="ar-EG" dirty="0" smtClean="0">
                <a:solidFill>
                  <a:schemeClr val="bg1"/>
                </a:solidFill>
                <a:latin typeface="Simplified Arabic" pitchFamily="18" charset="-78"/>
                <a:cs typeface="Simplified Arabic" pitchFamily="18" charset="-78"/>
              </a:rPr>
              <a:t>الإداري </a:t>
            </a:r>
            <a:r>
              <a:rPr lang="ar-EG" dirty="0">
                <a:solidFill>
                  <a:schemeClr val="bg1"/>
                </a:solidFill>
                <a:latin typeface="Simplified Arabic" pitchFamily="18" charset="-78"/>
                <a:cs typeface="Simplified Arabic" pitchFamily="18" charset="-78"/>
              </a:rPr>
              <a:t>المطعون فيه أو </a:t>
            </a:r>
            <a:r>
              <a:rPr lang="ar-EG" dirty="0" smtClean="0">
                <a:solidFill>
                  <a:schemeClr val="bg1"/>
                </a:solidFill>
                <a:latin typeface="Simplified Arabic" pitchFamily="18" charset="-78"/>
                <a:cs typeface="Simplified Arabic" pitchFamily="18" charset="-78"/>
              </a:rPr>
              <a:t>إعلان </a:t>
            </a:r>
            <a:r>
              <a:rPr lang="ar-EG" dirty="0">
                <a:solidFill>
                  <a:schemeClr val="bg1"/>
                </a:solidFill>
                <a:latin typeface="Simplified Arabic" pitchFamily="18" charset="-78"/>
                <a:cs typeface="Simplified Arabic" pitchFamily="18" charset="-78"/>
              </a:rPr>
              <a:t>صاحب الشأن به ويجري </a:t>
            </a:r>
            <a:r>
              <a:rPr lang="ar-EG" dirty="0" smtClean="0">
                <a:solidFill>
                  <a:schemeClr val="bg1"/>
                </a:solidFill>
                <a:latin typeface="Simplified Arabic" pitchFamily="18" charset="-78"/>
                <a:cs typeface="Simplified Arabic" pitchFamily="18" charset="-78"/>
              </a:rPr>
              <a:t>النشر عادة </a:t>
            </a:r>
            <a:r>
              <a:rPr lang="ar-EG" dirty="0">
                <a:solidFill>
                  <a:schemeClr val="bg1"/>
                </a:solidFill>
                <a:latin typeface="Simplified Arabic" pitchFamily="18" charset="-78"/>
                <a:cs typeface="Simplified Arabic" pitchFamily="18" charset="-78"/>
              </a:rPr>
              <a:t>بالنسبة إلى القرارات التنظيمية العامة أو </a:t>
            </a:r>
            <a:r>
              <a:rPr lang="ar-EG" dirty="0" err="1" smtClean="0">
                <a:solidFill>
                  <a:schemeClr val="bg1"/>
                </a:solidFill>
                <a:latin typeface="Simplified Arabic" pitchFamily="18" charset="-78"/>
                <a:cs typeface="Simplified Arabic" pitchFamily="18" charset="-78"/>
              </a:rPr>
              <a:t>اللائحية</a:t>
            </a:r>
            <a:r>
              <a:rPr lang="ar-EG" dirty="0" smtClean="0">
                <a:solidFill>
                  <a:schemeClr val="bg1"/>
                </a:solidFill>
                <a:latin typeface="Simplified Arabic" pitchFamily="18" charset="-78"/>
                <a:cs typeface="Simplified Arabic" pitchFamily="18" charset="-78"/>
              </a:rPr>
              <a:t> والإعلان </a:t>
            </a:r>
            <a:r>
              <a:rPr lang="ar-EG" dirty="0">
                <a:solidFill>
                  <a:schemeClr val="bg1"/>
                </a:solidFill>
                <a:latin typeface="Simplified Arabic" pitchFamily="18" charset="-78"/>
                <a:cs typeface="Simplified Arabic" pitchFamily="18" charset="-78"/>
              </a:rPr>
              <a:t>بالنسبة للقرارات الفردية </a:t>
            </a:r>
            <a:r>
              <a:rPr lang="ar-EG" dirty="0" smtClean="0">
                <a:solidFill>
                  <a:schemeClr val="bg1"/>
                </a:solidFill>
                <a:latin typeface="Simplified Arabic" pitchFamily="18" charset="-78"/>
                <a:cs typeface="Simplified Arabic" pitchFamily="18" charset="-78"/>
              </a:rPr>
              <a:t>إلا </a:t>
            </a:r>
            <a:r>
              <a:rPr lang="ar-EG" dirty="0">
                <a:solidFill>
                  <a:schemeClr val="bg1"/>
                </a:solidFill>
                <a:latin typeface="Simplified Arabic" pitchFamily="18" charset="-78"/>
                <a:cs typeface="Simplified Arabic" pitchFamily="18" charset="-78"/>
              </a:rPr>
              <a:t>أنه يقوم مقام </a:t>
            </a:r>
            <a:r>
              <a:rPr lang="ar-EG" dirty="0" smtClean="0">
                <a:solidFill>
                  <a:schemeClr val="bg1"/>
                </a:solidFill>
                <a:latin typeface="Simplified Arabic" pitchFamily="18" charset="-78"/>
                <a:cs typeface="Simplified Arabic" pitchFamily="18" charset="-78"/>
              </a:rPr>
              <a:t>الإعلان </a:t>
            </a:r>
            <a:r>
              <a:rPr lang="ar-EG" dirty="0">
                <a:solidFill>
                  <a:schemeClr val="bg1"/>
                </a:solidFill>
                <a:latin typeface="Simplified Arabic" pitchFamily="18" charset="-78"/>
                <a:cs typeface="Simplified Arabic" pitchFamily="18" charset="-78"/>
              </a:rPr>
              <a:t>في صدد هذه القرارات </a:t>
            </a:r>
            <a:r>
              <a:rPr lang="ar-EG" dirty="0" smtClean="0">
                <a:solidFill>
                  <a:schemeClr val="bg1"/>
                </a:solidFill>
                <a:latin typeface="Simplified Arabic" pitchFamily="18" charset="-78"/>
                <a:cs typeface="Simplified Arabic" pitchFamily="18" charset="-78"/>
              </a:rPr>
              <a:t>الأخيرة </a:t>
            </a:r>
            <a:r>
              <a:rPr lang="ar-EG" dirty="0">
                <a:solidFill>
                  <a:schemeClr val="bg1"/>
                </a:solidFill>
                <a:latin typeface="Simplified Arabic" pitchFamily="18" charset="-78"/>
                <a:cs typeface="Simplified Arabic" pitchFamily="18" charset="-78"/>
              </a:rPr>
              <a:t>علم صاحب الشأن بها بأية وسيلة من </a:t>
            </a:r>
            <a:r>
              <a:rPr lang="ar-EG" dirty="0" smtClean="0">
                <a:solidFill>
                  <a:schemeClr val="bg1"/>
                </a:solidFill>
                <a:latin typeface="Simplified Arabic" pitchFamily="18" charset="-78"/>
                <a:cs typeface="Simplified Arabic" pitchFamily="18" charset="-78"/>
              </a:rPr>
              <a:t>وسائل الإخبار</a:t>
            </a:r>
          </a:p>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49848" y="625033"/>
            <a:ext cx="2123894" cy="975924"/>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146024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88274"/>
            <a:ext cx="10515600" cy="1325563"/>
          </a:xfrm>
        </p:spPr>
        <p:txBody>
          <a:bodyPr/>
          <a:lstStyle/>
          <a:p>
            <a:endParaRPr lang="en-US" dirty="0"/>
          </a:p>
        </p:txBody>
      </p:sp>
      <p:sp>
        <p:nvSpPr>
          <p:cNvPr id="3" name="عنصر نائب للمحتوى 2"/>
          <p:cNvSpPr>
            <a:spLocks noGrp="1"/>
          </p:cNvSpPr>
          <p:nvPr>
            <p:ph idx="1"/>
          </p:nvPr>
        </p:nvSpPr>
        <p:spPr>
          <a:xfrm>
            <a:off x="2245489" y="2037143"/>
            <a:ext cx="7048982" cy="2858947"/>
          </a:xfrm>
        </p:spPr>
        <p:txBody>
          <a:bodyPr>
            <a:normAutofit/>
          </a:bodyPr>
          <a:lstStyle/>
          <a:p>
            <a:pPr marL="0" indent="0" algn="just" rtl="1">
              <a:lnSpc>
                <a:spcPct val="150000"/>
              </a:lnSpc>
              <a:buNone/>
            </a:pPr>
            <a:r>
              <a:rPr lang="ar-EG" dirty="0">
                <a:solidFill>
                  <a:schemeClr val="bg1"/>
                </a:solidFill>
                <a:latin typeface="Simplified Arabic" pitchFamily="18" charset="-78"/>
                <a:cs typeface="Simplified Arabic" pitchFamily="18" charset="-78"/>
              </a:rPr>
              <a:t>بما يحقق الغاية من </a:t>
            </a:r>
            <a:r>
              <a:rPr lang="ar-EG" dirty="0" smtClean="0">
                <a:solidFill>
                  <a:schemeClr val="bg1"/>
                </a:solidFill>
                <a:latin typeface="Simplified Arabic" pitchFamily="18" charset="-78"/>
                <a:cs typeface="Simplified Arabic" pitchFamily="18" charset="-78"/>
              </a:rPr>
              <a:t>الإعلان </a:t>
            </a:r>
            <a:r>
              <a:rPr lang="ar-EG" dirty="0">
                <a:solidFill>
                  <a:schemeClr val="bg1"/>
                </a:solidFill>
                <a:latin typeface="Simplified Arabic" pitchFamily="18" charset="-78"/>
                <a:cs typeface="Simplified Arabic" pitchFamily="18" charset="-78"/>
              </a:rPr>
              <a:t>ولو لم يقع هذا </a:t>
            </a:r>
            <a:r>
              <a:rPr lang="ar-EG" dirty="0" smtClean="0">
                <a:solidFill>
                  <a:schemeClr val="bg1"/>
                </a:solidFill>
                <a:latin typeface="Simplified Arabic" pitchFamily="18" charset="-78"/>
                <a:cs typeface="Simplified Arabic" pitchFamily="18" charset="-78"/>
              </a:rPr>
              <a:t>الإعلان </a:t>
            </a:r>
            <a:r>
              <a:rPr lang="ar-EG" dirty="0">
                <a:solidFill>
                  <a:schemeClr val="bg1"/>
                </a:solidFill>
                <a:latin typeface="Simplified Arabic" pitchFamily="18" charset="-78"/>
                <a:cs typeface="Simplified Arabic" pitchFamily="18" charset="-78"/>
              </a:rPr>
              <a:t>بالفعل بيد أن </a:t>
            </a:r>
            <a:r>
              <a:rPr lang="ar-EG" dirty="0" smtClean="0">
                <a:solidFill>
                  <a:schemeClr val="bg1"/>
                </a:solidFill>
                <a:latin typeface="Simplified Arabic" pitchFamily="18" charset="-78"/>
                <a:cs typeface="Simplified Arabic" pitchFamily="18" charset="-78"/>
              </a:rPr>
              <a:t>العلم </a:t>
            </a:r>
            <a:r>
              <a:rPr lang="ar-EG" dirty="0">
                <a:solidFill>
                  <a:schemeClr val="bg1"/>
                </a:solidFill>
                <a:latin typeface="Simplified Arabic" pitchFamily="18" charset="-78"/>
                <a:cs typeface="Simplified Arabic" pitchFamily="18" charset="-78"/>
              </a:rPr>
              <a:t>الذي </a:t>
            </a:r>
            <a:r>
              <a:rPr lang="ar-EG" dirty="0" smtClean="0">
                <a:solidFill>
                  <a:schemeClr val="bg1"/>
                </a:solidFill>
                <a:latin typeface="Simplified Arabic" pitchFamily="18" charset="-78"/>
                <a:cs typeface="Simplified Arabic" pitchFamily="18" charset="-78"/>
              </a:rPr>
              <a:t>يمكن ترتيب </a:t>
            </a:r>
            <a:r>
              <a:rPr lang="ar-EG" dirty="0">
                <a:solidFill>
                  <a:schemeClr val="bg1"/>
                </a:solidFill>
                <a:latin typeface="Simplified Arabic" pitchFamily="18" charset="-78"/>
                <a:cs typeface="Simplified Arabic" pitchFamily="18" charset="-78"/>
              </a:rPr>
              <a:t>هذا </a:t>
            </a:r>
            <a:r>
              <a:rPr lang="ar-EG" dirty="0" smtClean="0">
                <a:solidFill>
                  <a:schemeClr val="bg1"/>
                </a:solidFill>
                <a:latin typeface="Simplified Arabic" pitchFamily="18" charset="-78"/>
                <a:cs typeface="Simplified Arabic" pitchFamily="18" charset="-78"/>
              </a:rPr>
              <a:t>الأثر </a:t>
            </a:r>
            <a:r>
              <a:rPr lang="ar-EG" dirty="0">
                <a:solidFill>
                  <a:schemeClr val="bg1"/>
                </a:solidFill>
                <a:latin typeface="Simplified Arabic" pitchFamily="18" charset="-78"/>
                <a:cs typeface="Simplified Arabic" pitchFamily="18" charset="-78"/>
              </a:rPr>
              <a:t>عليه من حيث جريان الميعاد المقرر لرفع دعوى </a:t>
            </a:r>
            <a:r>
              <a:rPr lang="ar-EG" dirty="0" smtClean="0">
                <a:solidFill>
                  <a:schemeClr val="bg1"/>
                </a:solidFill>
                <a:latin typeface="Simplified Arabic" pitchFamily="18" charset="-78"/>
                <a:cs typeface="Simplified Arabic" pitchFamily="18" charset="-78"/>
              </a:rPr>
              <a:t>الإلغاء، يجب أن يكون علما يقينيا </a:t>
            </a:r>
            <a:endParaRPr lang="ar-EG"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4664"/>
    </mc:Choice>
    <mc:Fallback xmlns="">
      <p:transition spd="slow" advTm="4466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2581153" y="2048719"/>
            <a:ext cx="6915935" cy="2858947"/>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لا ظنيا ولا افتراضيا وأن يكون شاملا لجميع العناصر التي يمكن لصاحب الشأن على أساسها أن يتبين مركزه القانوني بالنسبة إلى هذا القرار</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034100" y="417961"/>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0627"/>
    </mc:Choice>
    <mc:Fallback xmlns="">
      <p:transition spd="slow" advTm="806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en-US" dirty="0">
              <a:solidFill>
                <a:schemeClr val="bg1"/>
              </a:solidFill>
            </a:endParaRPr>
          </a:p>
        </p:txBody>
      </p:sp>
      <p:sp>
        <p:nvSpPr>
          <p:cNvPr id="3" name="عنصر نائب للمحتوى 2"/>
          <p:cNvSpPr>
            <a:spLocks noGrp="1"/>
          </p:cNvSpPr>
          <p:nvPr>
            <p:ph idx="1"/>
          </p:nvPr>
        </p:nvSpPr>
        <p:spPr>
          <a:xfrm>
            <a:off x="3345084" y="1794077"/>
            <a:ext cx="6574420" cy="3078866"/>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dirty="0" smtClean="0">
                <a:solidFill>
                  <a:schemeClr val="bg1"/>
                </a:solidFill>
                <a:latin typeface="Simplified Arabic" pitchFamily="18" charset="-78"/>
                <a:cs typeface="Simplified Arabic" pitchFamily="18" charset="-78"/>
              </a:rPr>
              <a:t>ويستطيع </a:t>
            </a:r>
            <a:r>
              <a:rPr lang="ar-EG" dirty="0">
                <a:solidFill>
                  <a:schemeClr val="bg1"/>
                </a:solidFill>
                <a:latin typeface="Simplified Arabic" pitchFamily="18" charset="-78"/>
                <a:cs typeface="Simplified Arabic" pitchFamily="18" charset="-78"/>
              </a:rPr>
              <a:t>أن يحدد على مقتضى ذلك </a:t>
            </a:r>
            <a:r>
              <a:rPr lang="ar-EG" dirty="0" smtClean="0">
                <a:solidFill>
                  <a:schemeClr val="bg1"/>
                </a:solidFill>
                <a:latin typeface="Simplified Arabic" pitchFamily="18" charset="-78"/>
                <a:cs typeface="Simplified Arabic" pitchFamily="18" charset="-78"/>
              </a:rPr>
              <a:t>طريقة الطعن فيه، ولا يجري </a:t>
            </a:r>
            <a:r>
              <a:rPr lang="ar-EG" dirty="0">
                <a:solidFill>
                  <a:schemeClr val="bg1"/>
                </a:solidFill>
                <a:latin typeface="Simplified Arabic" pitchFamily="18" charset="-78"/>
                <a:cs typeface="Simplified Arabic" pitchFamily="18" charset="-78"/>
              </a:rPr>
              <a:t>الميعاد في حقه </a:t>
            </a:r>
            <a:r>
              <a:rPr lang="ar-EG" dirty="0" smtClean="0">
                <a:solidFill>
                  <a:schemeClr val="bg1"/>
                </a:solidFill>
                <a:latin typeface="Simplified Arabic" pitchFamily="18" charset="-78"/>
                <a:cs typeface="Simplified Arabic" pitchFamily="18" charset="-78"/>
              </a:rPr>
              <a:t>إلا </a:t>
            </a:r>
            <a:r>
              <a:rPr lang="ar-EG" dirty="0">
                <a:solidFill>
                  <a:schemeClr val="bg1"/>
                </a:solidFill>
                <a:latin typeface="Simplified Arabic" pitchFamily="18" charset="-78"/>
                <a:cs typeface="Simplified Arabic" pitchFamily="18" charset="-78"/>
              </a:rPr>
              <a:t>من اليوم الذي يثبت فيه قيام هذا العلم اليقيني </a:t>
            </a:r>
            <a:r>
              <a:rPr lang="ar-EG" dirty="0" smtClean="0">
                <a:solidFill>
                  <a:schemeClr val="bg1"/>
                </a:solidFill>
                <a:latin typeface="Simplified Arabic" pitchFamily="18" charset="-78"/>
                <a:cs typeface="Simplified Arabic" pitchFamily="18" charset="-78"/>
              </a:rPr>
              <a:t>الشامل على </a:t>
            </a:r>
            <a:r>
              <a:rPr lang="ar-EG" dirty="0">
                <a:solidFill>
                  <a:schemeClr val="bg1"/>
                </a:solidFill>
                <a:latin typeface="Simplified Arabic" pitchFamily="18" charset="-78"/>
                <a:cs typeface="Simplified Arabic" pitchFamily="18" charset="-78"/>
              </a:rPr>
              <a:t>النحو السالف </a:t>
            </a:r>
            <a:r>
              <a:rPr lang="ar-EG" dirty="0" smtClean="0">
                <a:solidFill>
                  <a:schemeClr val="bg1"/>
                </a:solidFill>
                <a:latin typeface="Simplified Arabic" pitchFamily="18" charset="-78"/>
                <a:cs typeface="Simplified Arabic" pitchFamily="18" charset="-78"/>
              </a:rPr>
              <a:t>إيضاحه.</a:t>
            </a: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45334"/>
    </mc:Choice>
    <mc:Fallback xmlns="">
      <p:transition spd="slow" advTm="4533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endParaRPr lang="en-US" dirty="0">
              <a:solidFill>
                <a:schemeClr val="bg1"/>
              </a:solidFill>
            </a:endParaRPr>
          </a:p>
        </p:txBody>
      </p:sp>
      <p:sp>
        <p:nvSpPr>
          <p:cNvPr id="3" name="عنصر نائب للمحتوى 2"/>
          <p:cNvSpPr>
            <a:spLocks noGrp="1"/>
          </p:cNvSpPr>
          <p:nvPr>
            <p:ph idx="1"/>
          </p:nvPr>
        </p:nvSpPr>
        <p:spPr>
          <a:xfrm>
            <a:off x="1944546" y="1979273"/>
            <a:ext cx="7928659" cy="3402956"/>
          </a:xfrm>
        </p:spPr>
        <p:txBody>
          <a:bodyPr>
            <a:normAutofit/>
          </a:bodyPr>
          <a:lstStyle/>
          <a:p>
            <a:pPr marL="0" indent="0" algn="just" rtl="1">
              <a:lnSpc>
                <a:spcPct val="150000"/>
              </a:lnSpc>
              <a:buNone/>
            </a:pPr>
            <a:r>
              <a:rPr lang="ar-EG" dirty="0" smtClean="0">
                <a:solidFill>
                  <a:schemeClr val="bg1"/>
                </a:solidFill>
                <a:latin typeface="Simplified Arabic" pitchFamily="18" charset="-78"/>
                <a:cs typeface="Simplified Arabic" pitchFamily="18" charset="-78"/>
              </a:rPr>
              <a:t>وبالتالي هناك ثلاثة شروط ينبغي توافرها لقيام العلم اليقيني، وتنطبق أيضا في السياق الرقمي وهي: يجب أن يشمل العلم جميع عناصر القرار، وأن يكون علما يقينيا لا ظنيا ولا افتراضيا وثبوت العلم في تاريخ معلوم حتى يبدأ من هذا التاريخ حساب ميعاد رفع دعوى الإلغاء. </a:t>
            </a:r>
            <a:endParaRPr lang="en-US" dirty="0">
              <a:solidFill>
                <a:schemeClr val="bg1"/>
              </a:solidFill>
              <a:latin typeface="Simplified Arabic" pitchFamily="18" charset="-78"/>
              <a:cs typeface="Simplified Arabic" pitchFamily="18" charset="-78"/>
            </a:endParaRPr>
          </a:p>
        </p:txBody>
      </p:sp>
      <p:pic>
        <p:nvPicPr>
          <p:cNvPr id="4" name="Picture 16">
            <a:extLst>
              <a:ext uri="{FF2B5EF4-FFF2-40B4-BE49-F238E27FC236}">
                <a16:creationId xmlns:a16="http://schemas.microsoft.com/office/drawing/2014/main" xmlns=""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02611" y="336939"/>
            <a:ext cx="2383737" cy="1125123"/>
          </a:xfrm>
          <a:prstGeom prst="rect">
            <a:avLst/>
          </a:prstGeom>
        </p:spPr>
      </p:pic>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57389"/>
    </mc:Choice>
    <mc:Fallback xmlns="">
      <p:transition spd="slow" advTm="5738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78262"/>
    </mc:Choice>
    <mc:Fallback xmlns="">
      <p:transition spd="slow" advTm="7826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7220</TotalTime>
  <Words>1776</Words>
  <Application>Microsoft Office PowerPoint</Application>
  <PresentationFormat>مخصص</PresentationFormat>
  <Paragraphs>131</Paragraphs>
  <Slides>44</Slides>
  <Notes>3</Notes>
  <HiddenSlides>0</HiddenSlides>
  <MMClips>0</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1-النشر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2-الإعلان</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vt:lpstr>
      <vt:lpstr>عرض تقديمي في PowerPoint</vt:lpstr>
      <vt:lpstr>عرض تقديمي في PowerPoint</vt:lpstr>
      <vt:lpstr>عرض تقديمي في PowerPoint</vt:lpstr>
      <vt:lpstr>عرض تقديمي في PowerPoint</vt:lpstr>
      <vt:lpstr>عرض تقديمي في PowerPoint</vt:lpstr>
      <vt:lpstr> 3-العلم اليقيني بالقرار الإداري الالكتروني</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1075</cp:revision>
  <dcterms:created xsi:type="dcterms:W3CDTF">2023-04-29T09:08:23Z</dcterms:created>
  <dcterms:modified xsi:type="dcterms:W3CDTF">2023-11-22T17:18:16Z</dcterms:modified>
</cp:coreProperties>
</file>