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9"/>
  </p:notesMasterIdLst>
  <p:sldIdLst>
    <p:sldId id="334" r:id="rId2"/>
    <p:sldId id="342" r:id="rId3"/>
    <p:sldId id="432" r:id="rId4"/>
    <p:sldId id="258" r:id="rId5"/>
    <p:sldId id="428" r:id="rId6"/>
    <p:sldId id="320" r:id="rId7"/>
    <p:sldId id="429" r:id="rId8"/>
    <p:sldId id="379" r:id="rId9"/>
    <p:sldId id="411" r:id="rId10"/>
    <p:sldId id="409" r:id="rId11"/>
    <p:sldId id="441" r:id="rId12"/>
    <p:sldId id="407" r:id="rId13"/>
    <p:sldId id="413" r:id="rId14"/>
    <p:sldId id="434" r:id="rId15"/>
    <p:sldId id="356" r:id="rId16"/>
    <p:sldId id="414" r:id="rId17"/>
    <p:sldId id="358" r:id="rId18"/>
    <p:sldId id="359" r:id="rId19"/>
    <p:sldId id="360" r:id="rId20"/>
    <p:sldId id="363" r:id="rId21"/>
    <p:sldId id="365" r:id="rId22"/>
    <p:sldId id="400" r:id="rId23"/>
    <p:sldId id="366" r:id="rId24"/>
    <p:sldId id="431" r:id="rId25"/>
    <p:sldId id="369" r:id="rId26"/>
    <p:sldId id="440" r:id="rId27"/>
    <p:sldId id="388" r:id="rId28"/>
    <p:sldId id="380" r:id="rId29"/>
    <p:sldId id="381" r:id="rId30"/>
    <p:sldId id="344" r:id="rId31"/>
    <p:sldId id="438" r:id="rId32"/>
    <p:sldId id="401" r:id="rId33"/>
    <p:sldId id="402" r:id="rId34"/>
    <p:sldId id="404" r:id="rId35"/>
    <p:sldId id="383" r:id="rId36"/>
    <p:sldId id="345" r:id="rId37"/>
    <p:sldId id="390" r:id="rId38"/>
    <p:sldId id="394" r:id="rId39"/>
    <p:sldId id="340" r:id="rId40"/>
    <p:sldId id="338" r:id="rId41"/>
    <p:sldId id="423" r:id="rId42"/>
    <p:sldId id="424" r:id="rId43"/>
    <p:sldId id="426" r:id="rId44"/>
    <p:sldId id="422" r:id="rId45"/>
    <p:sldId id="389" r:id="rId46"/>
    <p:sldId id="420" r:id="rId47"/>
    <p:sldId id="435" r:id="rId48"/>
    <p:sldId id="392" r:id="rId49"/>
    <p:sldId id="393" r:id="rId50"/>
    <p:sldId id="387" r:id="rId51"/>
    <p:sldId id="391" r:id="rId52"/>
    <p:sldId id="430" r:id="rId53"/>
    <p:sldId id="403" r:id="rId54"/>
    <p:sldId id="397" r:id="rId55"/>
    <p:sldId id="341" r:id="rId56"/>
    <p:sldId id="405" r:id="rId57"/>
    <p:sldId id="396" r:id="rId58"/>
  </p:sldIdLst>
  <p:sldSz cx="12192000" cy="6858000"/>
  <p:notesSz cx="6858000" cy="9144000"/>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FF"/>
    <a:srgbClr val="FF66FF"/>
    <a:srgbClr val="66FFFF"/>
    <a:srgbClr val="00FF00"/>
    <a:srgbClr val="FC3498"/>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9" d="100"/>
          <a:sy n="79" d="100"/>
        </p:scale>
        <p:origin x="730"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41646F-D791-4CA2-A717-C4D765645C71}" type="doc">
      <dgm:prSet loTypeId="urn:microsoft.com/office/officeart/2005/8/layout/hProcess9" loCatId="process" qsTypeId="urn:microsoft.com/office/officeart/2005/8/quickstyle/simple1" qsCatId="simple" csTypeId="urn:microsoft.com/office/officeart/2005/8/colors/colorful4" csCatId="colorful" phldr="1"/>
      <dgm:spPr/>
      <dgm:t>
        <a:bodyPr/>
        <a:lstStyle/>
        <a:p>
          <a:endParaRPr lang="en-US"/>
        </a:p>
      </dgm:t>
    </dgm:pt>
    <dgm:pt modelId="{31D23CB3-3775-4B91-A6ED-82040908FC78}">
      <dgm:prSet/>
      <dgm:spPr/>
      <dgm:t>
        <a:bodyPr/>
        <a:lstStyle/>
        <a:p>
          <a:r>
            <a:rPr lang="fr-FR" b="1" dirty="0">
              <a:solidFill>
                <a:schemeClr val="bg1"/>
              </a:solidFill>
              <a:latin typeface="+mn-lt"/>
            </a:rPr>
            <a:t>I- The Business Case</a:t>
          </a:r>
          <a:endParaRPr lang="en-US" b="1" dirty="0"/>
        </a:p>
      </dgm:t>
    </dgm:pt>
    <dgm:pt modelId="{92E1C82E-DFAF-4F2B-B7C6-160CBCB276B8}" type="parTrans" cxnId="{C0210F68-9EC5-4353-A19C-6C24F001AA0B}">
      <dgm:prSet/>
      <dgm:spPr/>
      <dgm:t>
        <a:bodyPr/>
        <a:lstStyle/>
        <a:p>
          <a:endParaRPr lang="fr-FR"/>
        </a:p>
      </dgm:t>
    </dgm:pt>
    <dgm:pt modelId="{448FAFAF-982F-4F00-B925-969ED77B5B1D}" type="sibTrans" cxnId="{C0210F68-9EC5-4353-A19C-6C24F001AA0B}">
      <dgm:prSet/>
      <dgm:spPr/>
      <dgm:t>
        <a:bodyPr/>
        <a:lstStyle/>
        <a:p>
          <a:endParaRPr lang="fr-FR"/>
        </a:p>
      </dgm:t>
    </dgm:pt>
    <dgm:pt modelId="{C5952C2C-B45E-4984-92A7-D163E75FBECA}">
      <dgm:prSet/>
      <dgm:spPr>
        <a:solidFill>
          <a:srgbClr val="66FFFF"/>
        </a:solidFill>
      </dgm:spPr>
      <dgm:t>
        <a:bodyPr/>
        <a:lstStyle/>
        <a:p>
          <a:r>
            <a:rPr lang="fr-FR" b="1" dirty="0">
              <a:solidFill>
                <a:schemeClr val="tx1"/>
              </a:solidFill>
              <a:latin typeface="+mn-lt"/>
            </a:rPr>
            <a:t>IV- …</a:t>
          </a:r>
          <a:r>
            <a:rPr lang="fr-FR" b="1" i="0" dirty="0">
              <a:solidFill>
                <a:schemeClr val="tx1"/>
              </a:solidFill>
              <a:effectLst/>
              <a:latin typeface="+mn-lt"/>
            </a:rPr>
            <a:t>To the Project Charter</a:t>
          </a:r>
          <a:endParaRPr lang="en-US" b="1" dirty="0">
            <a:solidFill>
              <a:schemeClr val="tx1"/>
            </a:solidFill>
          </a:endParaRPr>
        </a:p>
      </dgm:t>
    </dgm:pt>
    <dgm:pt modelId="{D03BF817-1DEC-4FA6-8110-72B9F593CA26}" type="parTrans" cxnId="{1E50EE9D-9A61-4BFE-BB2A-E12900D43E74}">
      <dgm:prSet/>
      <dgm:spPr/>
      <dgm:t>
        <a:bodyPr/>
        <a:lstStyle/>
        <a:p>
          <a:endParaRPr lang="fr-FR"/>
        </a:p>
      </dgm:t>
    </dgm:pt>
    <dgm:pt modelId="{480E2DF6-1C20-4D00-B852-003DCE06E6DE}" type="sibTrans" cxnId="{1E50EE9D-9A61-4BFE-BB2A-E12900D43E74}">
      <dgm:prSet/>
      <dgm:spPr/>
      <dgm:t>
        <a:bodyPr/>
        <a:lstStyle/>
        <a:p>
          <a:endParaRPr lang="fr-FR"/>
        </a:p>
      </dgm:t>
    </dgm:pt>
    <dgm:pt modelId="{FB310148-23F2-4CFE-8C68-8647DE0A2C52}">
      <dgm:prSet/>
      <dgm:spPr>
        <a:solidFill>
          <a:srgbClr val="FC3498"/>
        </a:solidFill>
      </dgm:spPr>
      <dgm:t>
        <a:bodyPr/>
        <a:lstStyle/>
        <a:p>
          <a:r>
            <a:rPr lang="fr-FR" b="1" dirty="0">
              <a:solidFill>
                <a:schemeClr val="bg1"/>
              </a:solidFill>
              <a:effectLst/>
              <a:latin typeface="+mn-lt"/>
              <a:ea typeface="Times New Roman" panose="02020603050405020304" pitchFamily="18" charset="0"/>
              <a:cs typeface="Times New Roman" panose="02020603050405020304" pitchFamily="18" charset="0"/>
            </a:rPr>
            <a:t>II- The Feasibility Study</a:t>
          </a:r>
          <a:endParaRPr lang="fr-FR" dirty="0"/>
        </a:p>
      </dgm:t>
    </dgm:pt>
    <dgm:pt modelId="{75851CEA-AC95-4F14-8077-1E7E2C9AA3AE}" type="parTrans" cxnId="{1B21E72C-A6DC-4885-8D60-A079D1FF9859}">
      <dgm:prSet/>
      <dgm:spPr/>
      <dgm:t>
        <a:bodyPr/>
        <a:lstStyle/>
        <a:p>
          <a:endParaRPr lang="fr-FR"/>
        </a:p>
      </dgm:t>
    </dgm:pt>
    <dgm:pt modelId="{33C9809F-A9BC-4715-8146-EBCA30442299}" type="sibTrans" cxnId="{1B21E72C-A6DC-4885-8D60-A079D1FF9859}">
      <dgm:prSet/>
      <dgm:spPr/>
      <dgm:t>
        <a:bodyPr/>
        <a:lstStyle/>
        <a:p>
          <a:endParaRPr lang="fr-FR"/>
        </a:p>
      </dgm:t>
    </dgm:pt>
    <dgm:pt modelId="{625D44F3-D03A-4DE6-BF53-505AD9E8A1E8}">
      <dgm:prSet/>
      <dgm:spPr>
        <a:solidFill>
          <a:srgbClr val="FF3300"/>
        </a:solidFill>
      </dgm:spPr>
      <dgm:t>
        <a:bodyPr/>
        <a:lstStyle/>
        <a:p>
          <a:r>
            <a:rPr lang="fr-FR" b="1" dirty="0">
              <a:solidFill>
                <a:schemeClr val="bg1"/>
              </a:solidFill>
              <a:effectLst/>
              <a:latin typeface="+mn-lt"/>
              <a:ea typeface="Times New Roman" panose="02020603050405020304" pitchFamily="18" charset="0"/>
              <a:cs typeface="Times New Roman" panose="02020603050405020304" pitchFamily="18" charset="0"/>
            </a:rPr>
            <a:t>III- The Project </a:t>
          </a:r>
          <a:r>
            <a:rPr lang="fr-FR" b="1" dirty="0" err="1">
              <a:solidFill>
                <a:schemeClr val="bg1"/>
              </a:solidFill>
              <a:effectLst/>
              <a:latin typeface="+mn-lt"/>
              <a:ea typeface="Times New Roman" panose="02020603050405020304" pitchFamily="18" charset="0"/>
              <a:cs typeface="Times New Roman" panose="02020603050405020304" pitchFamily="18" charset="0"/>
            </a:rPr>
            <a:t>Proposal</a:t>
          </a:r>
          <a:endParaRPr lang="fr-FR" dirty="0"/>
        </a:p>
      </dgm:t>
    </dgm:pt>
    <dgm:pt modelId="{C8B64EF8-FF18-4DB3-8E66-28AAE70BB443}" type="parTrans" cxnId="{94AF7FF5-B7CA-4A1F-9BA7-93F046120FD9}">
      <dgm:prSet/>
      <dgm:spPr/>
      <dgm:t>
        <a:bodyPr/>
        <a:lstStyle/>
        <a:p>
          <a:endParaRPr lang="fr-FR"/>
        </a:p>
      </dgm:t>
    </dgm:pt>
    <dgm:pt modelId="{CA1CEF57-3AF3-4C78-9AE9-EBD065D5529A}" type="sibTrans" cxnId="{94AF7FF5-B7CA-4A1F-9BA7-93F046120FD9}">
      <dgm:prSet/>
      <dgm:spPr/>
      <dgm:t>
        <a:bodyPr/>
        <a:lstStyle/>
        <a:p>
          <a:endParaRPr lang="fr-FR"/>
        </a:p>
      </dgm:t>
    </dgm:pt>
    <dgm:pt modelId="{52F513D9-4E97-4018-B7C7-BD156F123EC5}" type="pres">
      <dgm:prSet presAssocID="{6141646F-D791-4CA2-A717-C4D765645C71}" presName="CompostProcess" presStyleCnt="0">
        <dgm:presLayoutVars>
          <dgm:dir/>
          <dgm:resizeHandles val="exact"/>
        </dgm:presLayoutVars>
      </dgm:prSet>
      <dgm:spPr/>
    </dgm:pt>
    <dgm:pt modelId="{A176B690-383F-4CCC-9CDA-E6F73D7FEB5D}" type="pres">
      <dgm:prSet presAssocID="{6141646F-D791-4CA2-A717-C4D765645C71}" presName="arrow" presStyleLbl="bgShp" presStyleIdx="0" presStyleCnt="1"/>
      <dgm:spPr/>
    </dgm:pt>
    <dgm:pt modelId="{327342A9-6E7A-4DF8-886C-5A13D1F5C9D3}" type="pres">
      <dgm:prSet presAssocID="{6141646F-D791-4CA2-A717-C4D765645C71}" presName="linearProcess" presStyleCnt="0"/>
      <dgm:spPr/>
    </dgm:pt>
    <dgm:pt modelId="{64558525-070F-41DA-B857-33E0BD187F28}" type="pres">
      <dgm:prSet presAssocID="{31D23CB3-3775-4B91-A6ED-82040908FC78}" presName="textNode" presStyleLbl="node1" presStyleIdx="0" presStyleCnt="4" custScaleX="66687" custLinFactX="-4576" custLinFactNeighborX="-100000" custLinFactNeighborY="10031">
        <dgm:presLayoutVars>
          <dgm:bulletEnabled val="1"/>
        </dgm:presLayoutVars>
      </dgm:prSet>
      <dgm:spPr/>
    </dgm:pt>
    <dgm:pt modelId="{1E7B0CBA-998A-47EA-9913-B39228B42F04}" type="pres">
      <dgm:prSet presAssocID="{448FAFAF-982F-4F00-B925-969ED77B5B1D}" presName="sibTrans" presStyleCnt="0"/>
      <dgm:spPr/>
    </dgm:pt>
    <dgm:pt modelId="{C78F5CF4-A47E-4650-8E92-2858E2F8EFB8}" type="pres">
      <dgm:prSet presAssocID="{C5952C2C-B45E-4984-92A7-D163E75FBECA}" presName="textNode" presStyleLbl="node1" presStyleIdx="1" presStyleCnt="4" custScaleX="66687" custLinFactX="116527" custLinFactNeighborX="200000" custLinFactNeighborY="9691">
        <dgm:presLayoutVars>
          <dgm:bulletEnabled val="1"/>
        </dgm:presLayoutVars>
      </dgm:prSet>
      <dgm:spPr/>
    </dgm:pt>
    <dgm:pt modelId="{9F835CE6-2C00-475F-85A0-75EB890B6968}" type="pres">
      <dgm:prSet presAssocID="{480E2DF6-1C20-4D00-B852-003DCE06E6DE}" presName="sibTrans" presStyleCnt="0"/>
      <dgm:spPr/>
    </dgm:pt>
    <dgm:pt modelId="{5A06BDC5-2242-4355-B110-CECBCF80469C}" type="pres">
      <dgm:prSet presAssocID="{FB310148-23F2-4CFE-8C68-8647DE0A2C52}" presName="textNode" presStyleLbl="node1" presStyleIdx="2" presStyleCnt="4" custScaleX="68183" custLinFactX="-80296" custLinFactNeighborX="-100000" custLinFactNeighborY="11878">
        <dgm:presLayoutVars>
          <dgm:bulletEnabled val="1"/>
        </dgm:presLayoutVars>
      </dgm:prSet>
      <dgm:spPr/>
    </dgm:pt>
    <dgm:pt modelId="{ACE9BFF9-8310-4F5C-B5EB-F72A2BB20BE5}" type="pres">
      <dgm:prSet presAssocID="{33C9809F-A9BC-4715-8146-EBCA30442299}" presName="sibTrans" presStyleCnt="0"/>
      <dgm:spPr/>
    </dgm:pt>
    <dgm:pt modelId="{E640D872-A564-47E4-9AAE-3606DDF18925}" type="pres">
      <dgm:prSet presAssocID="{625D44F3-D03A-4DE6-BF53-505AD9E8A1E8}" presName="textNode" presStyleLbl="node1" presStyleIdx="3" presStyleCnt="4" custScaleX="68183" custLinFactX="-85452" custLinFactNeighborX="-100000" custLinFactNeighborY="11021">
        <dgm:presLayoutVars>
          <dgm:bulletEnabled val="1"/>
        </dgm:presLayoutVars>
      </dgm:prSet>
      <dgm:spPr/>
    </dgm:pt>
  </dgm:ptLst>
  <dgm:cxnLst>
    <dgm:cxn modelId="{1B21E72C-A6DC-4885-8D60-A079D1FF9859}" srcId="{6141646F-D791-4CA2-A717-C4D765645C71}" destId="{FB310148-23F2-4CFE-8C68-8647DE0A2C52}" srcOrd="2" destOrd="0" parTransId="{75851CEA-AC95-4F14-8077-1E7E2C9AA3AE}" sibTransId="{33C9809F-A9BC-4715-8146-EBCA30442299}"/>
    <dgm:cxn modelId="{C0210F68-9EC5-4353-A19C-6C24F001AA0B}" srcId="{6141646F-D791-4CA2-A717-C4D765645C71}" destId="{31D23CB3-3775-4B91-A6ED-82040908FC78}" srcOrd="0" destOrd="0" parTransId="{92E1C82E-DFAF-4F2B-B7C6-160CBCB276B8}" sibTransId="{448FAFAF-982F-4F00-B925-969ED77B5B1D}"/>
    <dgm:cxn modelId="{F8C42887-53B2-408B-9077-0CC6B7876C84}" type="presOf" srcId="{6141646F-D791-4CA2-A717-C4D765645C71}" destId="{52F513D9-4E97-4018-B7C7-BD156F123EC5}" srcOrd="0" destOrd="0" presId="urn:microsoft.com/office/officeart/2005/8/layout/hProcess9"/>
    <dgm:cxn modelId="{1E50EE9D-9A61-4BFE-BB2A-E12900D43E74}" srcId="{6141646F-D791-4CA2-A717-C4D765645C71}" destId="{C5952C2C-B45E-4984-92A7-D163E75FBECA}" srcOrd="1" destOrd="0" parTransId="{D03BF817-1DEC-4FA6-8110-72B9F593CA26}" sibTransId="{480E2DF6-1C20-4D00-B852-003DCE06E6DE}"/>
    <dgm:cxn modelId="{E2CF63BE-C93B-4877-BFB8-10FCAFC80237}" type="presOf" srcId="{31D23CB3-3775-4B91-A6ED-82040908FC78}" destId="{64558525-070F-41DA-B857-33E0BD187F28}" srcOrd="0" destOrd="0" presId="urn:microsoft.com/office/officeart/2005/8/layout/hProcess9"/>
    <dgm:cxn modelId="{82E494ED-49DF-4D00-B8A7-FD0EE13D3342}" type="presOf" srcId="{FB310148-23F2-4CFE-8C68-8647DE0A2C52}" destId="{5A06BDC5-2242-4355-B110-CECBCF80469C}" srcOrd="0" destOrd="0" presId="urn:microsoft.com/office/officeart/2005/8/layout/hProcess9"/>
    <dgm:cxn modelId="{0C44C5F2-4F38-4D9C-AB4A-A4BAFE35B05F}" type="presOf" srcId="{625D44F3-D03A-4DE6-BF53-505AD9E8A1E8}" destId="{E640D872-A564-47E4-9AAE-3606DDF18925}" srcOrd="0" destOrd="0" presId="urn:microsoft.com/office/officeart/2005/8/layout/hProcess9"/>
    <dgm:cxn modelId="{94AF7FF5-B7CA-4A1F-9BA7-93F046120FD9}" srcId="{6141646F-D791-4CA2-A717-C4D765645C71}" destId="{625D44F3-D03A-4DE6-BF53-505AD9E8A1E8}" srcOrd="3" destOrd="0" parTransId="{C8B64EF8-FF18-4DB3-8E66-28AAE70BB443}" sibTransId="{CA1CEF57-3AF3-4C78-9AE9-EBD065D5529A}"/>
    <dgm:cxn modelId="{FE79F9FE-3A66-4ADA-A837-C0656D2AE563}" type="presOf" srcId="{C5952C2C-B45E-4984-92A7-D163E75FBECA}" destId="{C78F5CF4-A47E-4650-8E92-2858E2F8EFB8}" srcOrd="0" destOrd="0" presId="urn:microsoft.com/office/officeart/2005/8/layout/hProcess9"/>
    <dgm:cxn modelId="{8216BF81-BD26-475B-9DFE-258A4DBD03B9}" type="presParOf" srcId="{52F513D9-4E97-4018-B7C7-BD156F123EC5}" destId="{A176B690-383F-4CCC-9CDA-E6F73D7FEB5D}" srcOrd="0" destOrd="0" presId="urn:microsoft.com/office/officeart/2005/8/layout/hProcess9"/>
    <dgm:cxn modelId="{0D307636-4263-4A32-AA33-9A00AA7E2B18}" type="presParOf" srcId="{52F513D9-4E97-4018-B7C7-BD156F123EC5}" destId="{327342A9-6E7A-4DF8-886C-5A13D1F5C9D3}" srcOrd="1" destOrd="0" presId="urn:microsoft.com/office/officeart/2005/8/layout/hProcess9"/>
    <dgm:cxn modelId="{DF9D5A92-8AA2-4312-937D-0959278D377B}" type="presParOf" srcId="{327342A9-6E7A-4DF8-886C-5A13D1F5C9D3}" destId="{64558525-070F-41DA-B857-33E0BD187F28}" srcOrd="0" destOrd="0" presId="urn:microsoft.com/office/officeart/2005/8/layout/hProcess9"/>
    <dgm:cxn modelId="{6A010259-5932-4427-ACD3-5CDDD7F3BAF6}" type="presParOf" srcId="{327342A9-6E7A-4DF8-886C-5A13D1F5C9D3}" destId="{1E7B0CBA-998A-47EA-9913-B39228B42F04}" srcOrd="1" destOrd="0" presId="urn:microsoft.com/office/officeart/2005/8/layout/hProcess9"/>
    <dgm:cxn modelId="{D637F671-B591-4781-ACE1-714DD4D57206}" type="presParOf" srcId="{327342A9-6E7A-4DF8-886C-5A13D1F5C9D3}" destId="{C78F5CF4-A47E-4650-8E92-2858E2F8EFB8}" srcOrd="2" destOrd="0" presId="urn:microsoft.com/office/officeart/2005/8/layout/hProcess9"/>
    <dgm:cxn modelId="{EBEED4E5-AC8C-4707-B51D-4E6223C155A8}" type="presParOf" srcId="{327342A9-6E7A-4DF8-886C-5A13D1F5C9D3}" destId="{9F835CE6-2C00-475F-85A0-75EB890B6968}" srcOrd="3" destOrd="0" presId="urn:microsoft.com/office/officeart/2005/8/layout/hProcess9"/>
    <dgm:cxn modelId="{C6B857B6-1391-49A5-A24C-AB606B4C2131}" type="presParOf" srcId="{327342A9-6E7A-4DF8-886C-5A13D1F5C9D3}" destId="{5A06BDC5-2242-4355-B110-CECBCF80469C}" srcOrd="4" destOrd="0" presId="urn:microsoft.com/office/officeart/2005/8/layout/hProcess9"/>
    <dgm:cxn modelId="{D607303B-1B9E-46E7-8433-CD758F3A901C}" type="presParOf" srcId="{327342A9-6E7A-4DF8-886C-5A13D1F5C9D3}" destId="{ACE9BFF9-8310-4F5C-B5EB-F72A2BB20BE5}" srcOrd="5" destOrd="0" presId="urn:microsoft.com/office/officeart/2005/8/layout/hProcess9"/>
    <dgm:cxn modelId="{6208C1CE-6F0F-4843-967D-BA1C83369FC6}" type="presParOf" srcId="{327342A9-6E7A-4DF8-886C-5A13D1F5C9D3}" destId="{E640D872-A564-47E4-9AAE-3606DDF18925}"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6141646F-D791-4CA2-A717-C4D765645C71}" type="doc">
      <dgm:prSet loTypeId="urn:microsoft.com/office/officeart/2005/8/layout/hProcess9" loCatId="process" qsTypeId="urn:microsoft.com/office/officeart/2005/8/quickstyle/simple1" qsCatId="simple" csTypeId="urn:microsoft.com/office/officeart/2005/8/colors/colorful1" csCatId="colorful" phldr="1"/>
      <dgm:spPr/>
      <dgm:t>
        <a:bodyPr/>
        <a:lstStyle/>
        <a:p>
          <a:endParaRPr lang="en-US"/>
        </a:p>
      </dgm:t>
    </dgm:pt>
    <dgm:pt modelId="{C7D740BD-D243-48D4-ACF3-62A0FA03A546}">
      <dgm:prSet/>
      <dgm:spPr>
        <a:solidFill>
          <a:srgbClr val="00FF00"/>
        </a:solidFill>
      </dgm:spPr>
      <dgm:t>
        <a:bodyPr/>
        <a:lstStyle/>
        <a:p>
          <a:r>
            <a:rPr lang="fr-FR" b="1" dirty="0">
              <a:effectLst/>
              <a:latin typeface="+mn-lt"/>
              <a:ea typeface="Times New Roman" panose="02020603050405020304" pitchFamily="18" charset="0"/>
              <a:cs typeface="Arial" panose="020B0604020202020204" pitchFamily="34" charset="0"/>
            </a:rPr>
            <a:t>I- The </a:t>
          </a:r>
          <a:r>
            <a:rPr lang="en-US" b="1" i="0" dirty="0">
              <a:effectLst/>
              <a:latin typeface="Lato" panose="020F0502020204030203" pitchFamily="34" charset="0"/>
            </a:rPr>
            <a:t>Conception and Initiating Phase </a:t>
          </a:r>
          <a:endParaRPr lang="en-US" b="1" dirty="0"/>
        </a:p>
      </dgm:t>
    </dgm:pt>
    <dgm:pt modelId="{6C4D2921-BB83-42F3-B2F5-AA964E4ED0E6}" type="parTrans" cxnId="{0D5B96D2-4A85-4D8D-89C6-D681B22DC456}">
      <dgm:prSet/>
      <dgm:spPr/>
      <dgm:t>
        <a:bodyPr/>
        <a:lstStyle/>
        <a:p>
          <a:endParaRPr lang="en-US"/>
        </a:p>
      </dgm:t>
    </dgm:pt>
    <dgm:pt modelId="{79D1F487-A95D-4271-86B5-EB6C8862F750}" type="sibTrans" cxnId="{0D5B96D2-4A85-4D8D-89C6-D681B22DC456}">
      <dgm:prSet/>
      <dgm:spPr/>
      <dgm:t>
        <a:bodyPr/>
        <a:lstStyle/>
        <a:p>
          <a:endParaRPr lang="en-US"/>
        </a:p>
      </dgm:t>
    </dgm:pt>
    <dgm:pt modelId="{31D23CB3-3775-4B91-A6ED-82040908FC78}">
      <dgm:prSet/>
      <dgm:spPr>
        <a:solidFill>
          <a:schemeClr val="accent2"/>
        </a:solidFill>
      </dgm:spPr>
      <dgm:t>
        <a:bodyPr/>
        <a:lstStyle/>
        <a:p>
          <a:r>
            <a:rPr lang="fr-FR" b="1" dirty="0">
              <a:latin typeface="+mn-lt"/>
            </a:rPr>
            <a:t>II- The importance of</a:t>
          </a:r>
        </a:p>
        <a:p>
          <a:r>
            <a:rPr lang="fr-FR" b="1" dirty="0">
              <a:effectLst/>
              <a:latin typeface="+mn-lt"/>
              <a:ea typeface="Times New Roman" panose="02020603050405020304" pitchFamily="18" charset="0"/>
              <a:cs typeface="Arial" panose="020B0604020202020204" pitchFamily="34" charset="0"/>
            </a:rPr>
            <a:t>the </a:t>
          </a:r>
          <a:r>
            <a:rPr lang="en-US" b="1" i="0" dirty="0">
              <a:effectLst/>
              <a:latin typeface="Lato" panose="020F0502020204030203" pitchFamily="34" charset="0"/>
            </a:rPr>
            <a:t>Conception and Initiating Phase </a:t>
          </a:r>
          <a:endParaRPr lang="en-US" b="1" dirty="0"/>
        </a:p>
      </dgm:t>
    </dgm:pt>
    <dgm:pt modelId="{92E1C82E-DFAF-4F2B-B7C6-160CBCB276B8}" type="parTrans" cxnId="{C0210F68-9EC5-4353-A19C-6C24F001AA0B}">
      <dgm:prSet/>
      <dgm:spPr/>
      <dgm:t>
        <a:bodyPr/>
        <a:lstStyle/>
        <a:p>
          <a:endParaRPr lang="fr-FR"/>
        </a:p>
      </dgm:t>
    </dgm:pt>
    <dgm:pt modelId="{448FAFAF-982F-4F00-B925-969ED77B5B1D}" type="sibTrans" cxnId="{C0210F68-9EC5-4353-A19C-6C24F001AA0B}">
      <dgm:prSet/>
      <dgm:spPr/>
      <dgm:t>
        <a:bodyPr/>
        <a:lstStyle/>
        <a:p>
          <a:endParaRPr lang="fr-FR"/>
        </a:p>
      </dgm:t>
    </dgm:pt>
    <dgm:pt modelId="{E57A630A-CEBC-4F64-B749-274E958CD22A}">
      <dgm:prSet/>
      <dgm:spPr>
        <a:solidFill>
          <a:srgbClr val="00B050"/>
        </a:solidFill>
      </dgm:spPr>
      <dgm:t>
        <a:bodyPr/>
        <a:lstStyle/>
        <a:p>
          <a:r>
            <a:rPr lang="fr-FR" b="1" dirty="0">
              <a:latin typeface="+mn-lt"/>
            </a:rPr>
            <a:t>II- The Needs Study</a:t>
          </a:r>
          <a:endParaRPr lang="en-US" b="1" dirty="0"/>
        </a:p>
      </dgm:t>
    </dgm:pt>
    <dgm:pt modelId="{8359B31A-85D1-4CF2-AA64-CBD3D4616362}" type="parTrans" cxnId="{800F8419-28BF-48CC-BFD2-1FE6BA88258F}">
      <dgm:prSet/>
      <dgm:spPr/>
      <dgm:t>
        <a:bodyPr/>
        <a:lstStyle/>
        <a:p>
          <a:endParaRPr lang="fr-FR"/>
        </a:p>
      </dgm:t>
    </dgm:pt>
    <dgm:pt modelId="{8C2D76D3-6845-4137-AEAE-6C0676978455}" type="sibTrans" cxnId="{800F8419-28BF-48CC-BFD2-1FE6BA88258F}">
      <dgm:prSet/>
      <dgm:spPr/>
      <dgm:t>
        <a:bodyPr/>
        <a:lstStyle/>
        <a:p>
          <a:endParaRPr lang="fr-FR"/>
        </a:p>
      </dgm:t>
    </dgm:pt>
    <dgm:pt modelId="{52F513D9-4E97-4018-B7C7-BD156F123EC5}" type="pres">
      <dgm:prSet presAssocID="{6141646F-D791-4CA2-A717-C4D765645C71}" presName="CompostProcess" presStyleCnt="0">
        <dgm:presLayoutVars>
          <dgm:dir/>
          <dgm:resizeHandles val="exact"/>
        </dgm:presLayoutVars>
      </dgm:prSet>
      <dgm:spPr/>
    </dgm:pt>
    <dgm:pt modelId="{A176B690-383F-4CCC-9CDA-E6F73D7FEB5D}" type="pres">
      <dgm:prSet presAssocID="{6141646F-D791-4CA2-A717-C4D765645C71}" presName="arrow" presStyleLbl="bgShp" presStyleIdx="0" presStyleCnt="1" custLinFactNeighborX="-5117" custLinFactNeighborY="1572"/>
      <dgm:spPr/>
    </dgm:pt>
    <dgm:pt modelId="{327342A9-6E7A-4DF8-886C-5A13D1F5C9D3}" type="pres">
      <dgm:prSet presAssocID="{6141646F-D791-4CA2-A717-C4D765645C71}" presName="linearProcess" presStyleCnt="0"/>
      <dgm:spPr/>
    </dgm:pt>
    <dgm:pt modelId="{77A0BE77-04DE-42F8-B03E-4CB612BF95D1}" type="pres">
      <dgm:prSet presAssocID="{C7D740BD-D243-48D4-ACF3-62A0FA03A546}" presName="textNode" presStyleLbl="node1" presStyleIdx="0" presStyleCnt="3" custScaleX="66687" custLinFactX="-33214" custLinFactNeighborX="-100000" custLinFactNeighborY="575">
        <dgm:presLayoutVars>
          <dgm:bulletEnabled val="1"/>
        </dgm:presLayoutVars>
      </dgm:prSet>
      <dgm:spPr/>
    </dgm:pt>
    <dgm:pt modelId="{2E101DC2-C001-479F-85B1-4E199FE0C0F6}" type="pres">
      <dgm:prSet presAssocID="{79D1F487-A95D-4271-86B5-EB6C8862F750}" presName="sibTrans" presStyleCnt="0"/>
      <dgm:spPr/>
    </dgm:pt>
    <dgm:pt modelId="{64558525-070F-41DA-B857-33E0BD187F28}" type="pres">
      <dgm:prSet presAssocID="{31D23CB3-3775-4B91-A6ED-82040908FC78}" presName="textNode" presStyleLbl="node1" presStyleIdx="1" presStyleCnt="3" custScaleX="41666" custScaleY="99425" custLinFactX="-28126" custLinFactNeighborX="-100000" custLinFactNeighborY="5754">
        <dgm:presLayoutVars>
          <dgm:bulletEnabled val="1"/>
        </dgm:presLayoutVars>
      </dgm:prSet>
      <dgm:spPr/>
    </dgm:pt>
    <dgm:pt modelId="{9881D767-862D-4A81-AEE6-0A8BBDAAB6A7}" type="pres">
      <dgm:prSet presAssocID="{448FAFAF-982F-4F00-B925-969ED77B5B1D}" presName="sibTrans" presStyleCnt="0"/>
      <dgm:spPr/>
    </dgm:pt>
    <dgm:pt modelId="{A27019DF-5A43-4FCC-9332-EA4A32F263F5}" type="pres">
      <dgm:prSet presAssocID="{E57A630A-CEBC-4F64-B749-274E958CD22A}" presName="textNode" presStyleLbl="node1" presStyleIdx="2" presStyleCnt="3" custScaleX="56201" custLinFactX="-16107" custLinFactNeighborX="-100000" custLinFactNeighborY="-989">
        <dgm:presLayoutVars>
          <dgm:bulletEnabled val="1"/>
        </dgm:presLayoutVars>
      </dgm:prSet>
      <dgm:spPr/>
    </dgm:pt>
  </dgm:ptLst>
  <dgm:cxnLst>
    <dgm:cxn modelId="{800F8419-28BF-48CC-BFD2-1FE6BA88258F}" srcId="{6141646F-D791-4CA2-A717-C4D765645C71}" destId="{E57A630A-CEBC-4F64-B749-274E958CD22A}" srcOrd="2" destOrd="0" parTransId="{8359B31A-85D1-4CF2-AA64-CBD3D4616362}" sibTransId="{8C2D76D3-6845-4137-AEAE-6C0676978455}"/>
    <dgm:cxn modelId="{C08C2A43-ED1C-4292-A603-AD54D4EEBE00}" type="presOf" srcId="{E57A630A-CEBC-4F64-B749-274E958CD22A}" destId="{A27019DF-5A43-4FCC-9332-EA4A32F263F5}" srcOrd="0" destOrd="0" presId="urn:microsoft.com/office/officeart/2005/8/layout/hProcess9"/>
    <dgm:cxn modelId="{C0210F68-9EC5-4353-A19C-6C24F001AA0B}" srcId="{6141646F-D791-4CA2-A717-C4D765645C71}" destId="{31D23CB3-3775-4B91-A6ED-82040908FC78}" srcOrd="1" destOrd="0" parTransId="{92E1C82E-DFAF-4F2B-B7C6-160CBCB276B8}" sibTransId="{448FAFAF-982F-4F00-B925-969ED77B5B1D}"/>
    <dgm:cxn modelId="{F8C42887-53B2-408B-9077-0CC6B7876C84}" type="presOf" srcId="{6141646F-D791-4CA2-A717-C4D765645C71}" destId="{52F513D9-4E97-4018-B7C7-BD156F123EC5}" srcOrd="0" destOrd="0" presId="urn:microsoft.com/office/officeart/2005/8/layout/hProcess9"/>
    <dgm:cxn modelId="{E2CF63BE-C93B-4877-BFB8-10FCAFC80237}" type="presOf" srcId="{31D23CB3-3775-4B91-A6ED-82040908FC78}" destId="{64558525-070F-41DA-B857-33E0BD187F28}" srcOrd="0" destOrd="0" presId="urn:microsoft.com/office/officeart/2005/8/layout/hProcess9"/>
    <dgm:cxn modelId="{0D5B96D2-4A85-4D8D-89C6-D681B22DC456}" srcId="{6141646F-D791-4CA2-A717-C4D765645C71}" destId="{C7D740BD-D243-48D4-ACF3-62A0FA03A546}" srcOrd="0" destOrd="0" parTransId="{6C4D2921-BB83-42F3-B2F5-AA964E4ED0E6}" sibTransId="{79D1F487-A95D-4271-86B5-EB6C8862F750}"/>
    <dgm:cxn modelId="{D2378FE3-38BA-4AF8-98E7-6AD755F69560}" type="presOf" srcId="{C7D740BD-D243-48D4-ACF3-62A0FA03A546}" destId="{77A0BE77-04DE-42F8-B03E-4CB612BF95D1}" srcOrd="0" destOrd="0" presId="urn:microsoft.com/office/officeart/2005/8/layout/hProcess9"/>
    <dgm:cxn modelId="{8216BF81-BD26-475B-9DFE-258A4DBD03B9}" type="presParOf" srcId="{52F513D9-4E97-4018-B7C7-BD156F123EC5}" destId="{A176B690-383F-4CCC-9CDA-E6F73D7FEB5D}" srcOrd="0" destOrd="0" presId="urn:microsoft.com/office/officeart/2005/8/layout/hProcess9"/>
    <dgm:cxn modelId="{0D307636-4263-4A32-AA33-9A00AA7E2B18}" type="presParOf" srcId="{52F513D9-4E97-4018-B7C7-BD156F123EC5}" destId="{327342A9-6E7A-4DF8-886C-5A13D1F5C9D3}" srcOrd="1" destOrd="0" presId="urn:microsoft.com/office/officeart/2005/8/layout/hProcess9"/>
    <dgm:cxn modelId="{CC865F5A-21B8-4D57-8773-527B7E24A1BC}" type="presParOf" srcId="{327342A9-6E7A-4DF8-886C-5A13D1F5C9D3}" destId="{77A0BE77-04DE-42F8-B03E-4CB612BF95D1}" srcOrd="0" destOrd="0" presId="urn:microsoft.com/office/officeart/2005/8/layout/hProcess9"/>
    <dgm:cxn modelId="{6A8A1E52-C85D-47EF-ABF2-46188201A0C8}" type="presParOf" srcId="{327342A9-6E7A-4DF8-886C-5A13D1F5C9D3}" destId="{2E101DC2-C001-479F-85B1-4E199FE0C0F6}" srcOrd="1" destOrd="0" presId="urn:microsoft.com/office/officeart/2005/8/layout/hProcess9"/>
    <dgm:cxn modelId="{DF9D5A92-8AA2-4312-937D-0959278D377B}" type="presParOf" srcId="{327342A9-6E7A-4DF8-886C-5A13D1F5C9D3}" destId="{64558525-070F-41DA-B857-33E0BD187F28}" srcOrd="2" destOrd="0" presId="urn:microsoft.com/office/officeart/2005/8/layout/hProcess9"/>
    <dgm:cxn modelId="{64769C6D-0A41-4082-8E97-695A495A4046}" type="presParOf" srcId="{327342A9-6E7A-4DF8-886C-5A13D1F5C9D3}" destId="{9881D767-862D-4A81-AEE6-0A8BBDAAB6A7}" srcOrd="3" destOrd="0" presId="urn:microsoft.com/office/officeart/2005/8/layout/hProcess9"/>
    <dgm:cxn modelId="{DF9D68A4-3010-4351-A56C-1EFE8233B4FD}" type="presParOf" srcId="{327342A9-6E7A-4DF8-886C-5A13D1F5C9D3}" destId="{A27019DF-5A43-4FCC-9332-EA4A32F263F5}" srcOrd="4" destOrd="0" presId="urn:microsoft.com/office/officeart/2005/8/layout/hProcess9"/>
  </dgm:cxnLst>
  <dgm:bg/>
  <dgm:whole/>
  <dgm:extLst>
    <a:ext uri="http://schemas.microsoft.com/office/drawing/2008/diagram">
      <dsp:dataModelExt xmlns:dsp="http://schemas.microsoft.com/office/drawing/2008/diagram" relId="rId11"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76B690-383F-4CCC-9CDA-E6F73D7FEB5D}">
      <dsp:nvSpPr>
        <dsp:cNvPr id="0" name=""/>
        <dsp:cNvSpPr/>
      </dsp:nvSpPr>
      <dsp:spPr>
        <a:xfrm>
          <a:off x="824952" y="0"/>
          <a:ext cx="9349459" cy="2431916"/>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558525-070F-41DA-B857-33E0BD187F28}">
      <dsp:nvSpPr>
        <dsp:cNvPr id="0" name=""/>
        <dsp:cNvSpPr/>
      </dsp:nvSpPr>
      <dsp:spPr>
        <a:xfrm>
          <a:off x="0" y="827152"/>
          <a:ext cx="2361000" cy="97276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fr-FR" sz="2400" b="1" kern="1200" dirty="0">
              <a:solidFill>
                <a:schemeClr val="bg1"/>
              </a:solidFill>
              <a:latin typeface="+mn-lt"/>
            </a:rPr>
            <a:t>I- The Business Case</a:t>
          </a:r>
          <a:endParaRPr lang="en-US" sz="2400" b="1" kern="1200" dirty="0"/>
        </a:p>
      </dsp:txBody>
      <dsp:txXfrm>
        <a:off x="47487" y="874639"/>
        <a:ext cx="2266026" cy="877792"/>
      </dsp:txXfrm>
    </dsp:sp>
    <dsp:sp modelId="{C78F5CF4-A47E-4650-8E92-2858E2F8EFB8}">
      <dsp:nvSpPr>
        <dsp:cNvPr id="0" name=""/>
        <dsp:cNvSpPr/>
      </dsp:nvSpPr>
      <dsp:spPr>
        <a:xfrm>
          <a:off x="7614071" y="823845"/>
          <a:ext cx="2361000" cy="972766"/>
        </a:xfrm>
        <a:prstGeom prst="roundRect">
          <a:avLst/>
        </a:prstGeom>
        <a:solidFill>
          <a:srgbClr val="66FF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fr-FR" sz="2400" b="1" kern="1200" dirty="0">
              <a:solidFill>
                <a:schemeClr val="tx1"/>
              </a:solidFill>
              <a:latin typeface="+mn-lt"/>
            </a:rPr>
            <a:t>IV- …</a:t>
          </a:r>
          <a:r>
            <a:rPr lang="fr-FR" sz="2400" b="1" i="0" kern="1200" dirty="0">
              <a:solidFill>
                <a:schemeClr val="tx1"/>
              </a:solidFill>
              <a:effectLst/>
              <a:latin typeface="+mn-lt"/>
            </a:rPr>
            <a:t>To the Project Charter</a:t>
          </a:r>
          <a:endParaRPr lang="en-US" sz="2400" b="1" kern="1200" dirty="0">
            <a:solidFill>
              <a:schemeClr val="tx1"/>
            </a:solidFill>
          </a:endParaRPr>
        </a:p>
      </dsp:txBody>
      <dsp:txXfrm>
        <a:off x="7661558" y="871332"/>
        <a:ext cx="2266026" cy="877792"/>
      </dsp:txXfrm>
    </dsp:sp>
    <dsp:sp modelId="{5A06BDC5-2242-4355-B110-CECBCF80469C}">
      <dsp:nvSpPr>
        <dsp:cNvPr id="0" name=""/>
        <dsp:cNvSpPr/>
      </dsp:nvSpPr>
      <dsp:spPr>
        <a:xfrm>
          <a:off x="2469631" y="845119"/>
          <a:ext cx="2413964" cy="972766"/>
        </a:xfrm>
        <a:prstGeom prst="roundRect">
          <a:avLst/>
        </a:prstGeom>
        <a:solidFill>
          <a:srgbClr val="FC349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fr-FR" sz="2400" b="1" kern="1200" dirty="0">
              <a:solidFill>
                <a:schemeClr val="bg1"/>
              </a:solidFill>
              <a:effectLst/>
              <a:latin typeface="+mn-lt"/>
              <a:ea typeface="Times New Roman" panose="02020603050405020304" pitchFamily="18" charset="0"/>
              <a:cs typeface="Times New Roman" panose="02020603050405020304" pitchFamily="18" charset="0"/>
            </a:rPr>
            <a:t>II- The Feasibility Study</a:t>
          </a:r>
          <a:endParaRPr lang="fr-FR" sz="2400" kern="1200" dirty="0"/>
        </a:p>
      </dsp:txBody>
      <dsp:txXfrm>
        <a:off x="2517118" y="892606"/>
        <a:ext cx="2318990" cy="877792"/>
      </dsp:txXfrm>
    </dsp:sp>
    <dsp:sp modelId="{E640D872-A564-47E4-9AAE-3606DDF18925}">
      <dsp:nvSpPr>
        <dsp:cNvPr id="0" name=""/>
        <dsp:cNvSpPr/>
      </dsp:nvSpPr>
      <dsp:spPr>
        <a:xfrm>
          <a:off x="4969591" y="836783"/>
          <a:ext cx="2413964" cy="972766"/>
        </a:xfrm>
        <a:prstGeom prst="roundRect">
          <a:avLst/>
        </a:prstGeom>
        <a:solidFill>
          <a:srgbClr val="FF33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fr-FR" sz="2400" b="1" kern="1200" dirty="0">
              <a:solidFill>
                <a:schemeClr val="bg1"/>
              </a:solidFill>
              <a:effectLst/>
              <a:latin typeface="+mn-lt"/>
              <a:ea typeface="Times New Roman" panose="02020603050405020304" pitchFamily="18" charset="0"/>
              <a:cs typeface="Times New Roman" panose="02020603050405020304" pitchFamily="18" charset="0"/>
            </a:rPr>
            <a:t>III- The Project </a:t>
          </a:r>
          <a:r>
            <a:rPr lang="fr-FR" sz="2400" b="1" kern="1200" dirty="0" err="1">
              <a:solidFill>
                <a:schemeClr val="bg1"/>
              </a:solidFill>
              <a:effectLst/>
              <a:latin typeface="+mn-lt"/>
              <a:ea typeface="Times New Roman" panose="02020603050405020304" pitchFamily="18" charset="0"/>
              <a:cs typeface="Times New Roman" panose="02020603050405020304" pitchFamily="18" charset="0"/>
            </a:rPr>
            <a:t>Proposal</a:t>
          </a:r>
          <a:endParaRPr lang="fr-FR" sz="2400" kern="1200" dirty="0"/>
        </a:p>
      </dsp:txBody>
      <dsp:txXfrm>
        <a:off x="5017078" y="884270"/>
        <a:ext cx="2318990" cy="8777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76B690-383F-4CCC-9CDA-E6F73D7FEB5D}">
      <dsp:nvSpPr>
        <dsp:cNvPr id="0" name=""/>
        <dsp:cNvSpPr/>
      </dsp:nvSpPr>
      <dsp:spPr>
        <a:xfrm>
          <a:off x="351047" y="0"/>
          <a:ext cx="9471064" cy="2631479"/>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A0BE77-04DE-42F8-B03E-4CB612BF95D1}">
      <dsp:nvSpPr>
        <dsp:cNvPr id="0" name=""/>
        <dsp:cNvSpPr/>
      </dsp:nvSpPr>
      <dsp:spPr>
        <a:xfrm>
          <a:off x="791522" y="795496"/>
          <a:ext cx="2391708" cy="1052591"/>
        </a:xfrm>
        <a:prstGeom prst="roundRect">
          <a:avLst/>
        </a:prstGeom>
        <a:solidFill>
          <a:srgbClr val="00FF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fr-FR" sz="1100" b="1" kern="1200" dirty="0">
              <a:effectLst/>
              <a:latin typeface="+mn-lt"/>
              <a:ea typeface="Times New Roman" panose="02020603050405020304" pitchFamily="18" charset="0"/>
              <a:cs typeface="Arial" panose="020B0604020202020204" pitchFamily="34" charset="0"/>
            </a:rPr>
            <a:t>I- The </a:t>
          </a:r>
          <a:r>
            <a:rPr lang="en-US" sz="1100" b="1" i="0" kern="1200" dirty="0">
              <a:effectLst/>
              <a:latin typeface="Lato" panose="020F0502020204030203" pitchFamily="34" charset="0"/>
            </a:rPr>
            <a:t>Conception and Initiating Phase </a:t>
          </a:r>
          <a:endParaRPr lang="en-US" sz="1100" b="1" kern="1200" dirty="0"/>
        </a:p>
      </dsp:txBody>
      <dsp:txXfrm>
        <a:off x="842905" y="846879"/>
        <a:ext cx="2288942" cy="949825"/>
      </dsp:txXfrm>
    </dsp:sp>
    <dsp:sp modelId="{64558525-070F-41DA-B857-33E0BD187F28}">
      <dsp:nvSpPr>
        <dsp:cNvPr id="0" name=""/>
        <dsp:cNvSpPr/>
      </dsp:nvSpPr>
      <dsp:spPr>
        <a:xfrm>
          <a:off x="3684532" y="853036"/>
          <a:ext cx="1494338" cy="1046539"/>
        </a:xfrm>
        <a:prstGeom prst="round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fr-FR" sz="1100" b="1" kern="1200" dirty="0">
              <a:latin typeface="+mn-lt"/>
            </a:rPr>
            <a:t>II- The importance of</a:t>
          </a:r>
        </a:p>
        <a:p>
          <a:pPr marL="0" lvl="0" indent="0" algn="ctr" defTabSz="488950">
            <a:lnSpc>
              <a:spcPct val="90000"/>
            </a:lnSpc>
            <a:spcBef>
              <a:spcPct val="0"/>
            </a:spcBef>
            <a:spcAft>
              <a:spcPct val="35000"/>
            </a:spcAft>
            <a:buNone/>
          </a:pPr>
          <a:r>
            <a:rPr lang="fr-FR" sz="1100" b="1" kern="1200" dirty="0">
              <a:effectLst/>
              <a:latin typeface="+mn-lt"/>
              <a:ea typeface="Times New Roman" panose="02020603050405020304" pitchFamily="18" charset="0"/>
              <a:cs typeface="Arial" panose="020B0604020202020204" pitchFamily="34" charset="0"/>
            </a:rPr>
            <a:t>the </a:t>
          </a:r>
          <a:r>
            <a:rPr lang="en-US" sz="1100" b="1" i="0" kern="1200" dirty="0">
              <a:effectLst/>
              <a:latin typeface="Lato" panose="020F0502020204030203" pitchFamily="34" charset="0"/>
            </a:rPr>
            <a:t>Conception and Initiating Phase </a:t>
          </a:r>
          <a:endParaRPr lang="en-US" sz="1100" b="1" kern="1200" dirty="0"/>
        </a:p>
      </dsp:txBody>
      <dsp:txXfrm>
        <a:off x="3735620" y="904124"/>
        <a:ext cx="1392162" cy="944363"/>
      </dsp:txXfrm>
    </dsp:sp>
    <dsp:sp modelId="{A27019DF-5A43-4FCC-9332-EA4A32F263F5}">
      <dsp:nvSpPr>
        <dsp:cNvPr id="0" name=""/>
        <dsp:cNvSpPr/>
      </dsp:nvSpPr>
      <dsp:spPr>
        <a:xfrm>
          <a:off x="5928749" y="779033"/>
          <a:ext cx="2015631" cy="1052591"/>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fr-FR" sz="1100" b="1" kern="1200" dirty="0">
              <a:latin typeface="+mn-lt"/>
            </a:rPr>
            <a:t>II- The Needs Study</a:t>
          </a:r>
          <a:endParaRPr lang="en-US" sz="1100" b="1" kern="1200" dirty="0"/>
        </a:p>
      </dsp:txBody>
      <dsp:txXfrm>
        <a:off x="5980132" y="830416"/>
        <a:ext cx="1912865" cy="94982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801139-7EB3-4284-B38F-97161224639C}" type="datetimeFigureOut">
              <a:rPr lang="fr-FR" smtClean="0"/>
              <a:t>18/06/2022</a:t>
            </a:fld>
            <a:endParaRPr lang="fr-FR"/>
          </a:p>
        </p:txBody>
      </p:sp>
      <p:sp>
        <p:nvSpPr>
          <p:cNvPr id="4" name="Espace réservé de l'image des diapositives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fr-FR"/>
          </a:p>
        </p:txBody>
      </p:sp>
      <p:sp>
        <p:nvSpPr>
          <p:cNvPr id="5" name="Espace réservé des 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B4B65E-073E-4732-99A3-6117A7FFACCA}" type="slidenum">
              <a:rPr lang="fr-FR" smtClean="0"/>
              <a:t>‹N°›</a:t>
            </a:fld>
            <a:endParaRPr lang="fr-FR"/>
          </a:p>
        </p:txBody>
      </p:sp>
    </p:spTree>
    <p:extLst>
      <p:ext uri="{BB962C8B-B14F-4D97-AF65-F5344CB8AC3E}">
        <p14:creationId xmlns:p14="http://schemas.microsoft.com/office/powerpoint/2010/main" val="3614608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projectmanager.com/resource-management"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en-US" b="1" i="0" dirty="0">
                <a:solidFill>
                  <a:srgbClr val="424242"/>
                </a:solidFill>
                <a:effectLst/>
                <a:latin typeface="Montserrat" panose="00000500000000000000" pitchFamily="2" charset="0"/>
              </a:rPr>
              <a:t>The Project Sponsor </a:t>
            </a:r>
            <a:r>
              <a:rPr lang="en-US" b="0" i="0" dirty="0">
                <a:solidFill>
                  <a:srgbClr val="424242"/>
                </a:solidFill>
                <a:effectLst/>
                <a:latin typeface="Montserrat" panose="00000500000000000000" pitchFamily="2" charset="0"/>
              </a:rPr>
              <a:t>is a person or group who owns the project and </a:t>
            </a:r>
            <a:r>
              <a:rPr lang="en-US" b="0" i="0" u="none" strike="noStrike" dirty="0">
                <a:solidFill>
                  <a:srgbClr val="03ADEE"/>
                </a:solidFill>
                <a:effectLst/>
                <a:latin typeface="Montserrat" panose="00000500000000000000" pitchFamily="2" charset="0"/>
                <a:hlinkClick r:id="rId3"/>
              </a:rPr>
              <a:t>provides resources</a:t>
            </a:r>
            <a:r>
              <a:rPr lang="en-US" b="0" i="0" dirty="0">
                <a:solidFill>
                  <a:srgbClr val="424242"/>
                </a:solidFill>
                <a:effectLst/>
                <a:latin typeface="Montserrat" panose="00000500000000000000" pitchFamily="2" charset="0"/>
              </a:rPr>
              <a:t> and support for the project, program or portfolio in order to enable its success.</a:t>
            </a:r>
            <a:endParaRPr lang="fr-FR" dirty="0"/>
          </a:p>
        </p:txBody>
      </p:sp>
      <p:sp>
        <p:nvSpPr>
          <p:cNvPr id="4" name="Espace réservé du numéro de diapositive 3"/>
          <p:cNvSpPr>
            <a:spLocks noGrp="1"/>
          </p:cNvSpPr>
          <p:nvPr>
            <p:ph type="sldNum" sz="quarter" idx="5"/>
          </p:nvPr>
        </p:nvSpPr>
        <p:spPr/>
        <p:txBody>
          <a:bodyPr/>
          <a:lstStyle/>
          <a:p>
            <a:fld id="{7364858B-39EE-4626-ACAD-043B2883FB4B}" type="slidenum">
              <a:rPr lang="fr-FR" smtClean="0"/>
              <a:t>19</a:t>
            </a:fld>
            <a:endParaRPr lang="fr-FR"/>
          </a:p>
        </p:txBody>
      </p:sp>
    </p:spTree>
    <p:extLst>
      <p:ext uri="{BB962C8B-B14F-4D97-AF65-F5344CB8AC3E}">
        <p14:creationId xmlns:p14="http://schemas.microsoft.com/office/powerpoint/2010/main" val="20798527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1211074C-6EAE-CD6A-3AA8-AB68B2BDE1AA}"/>
              </a:ext>
            </a:extLst>
          </p:cNvPr>
          <p:cNvSpPr>
            <a:spLocks noGrp="1"/>
          </p:cNvSpPr>
          <p:nvPr>
            <p:ph type="ctrTitle"/>
          </p:nvPr>
        </p:nvSpPr>
        <p:spPr>
          <a:xfrm>
            <a:off x="1524000" y="1122363"/>
            <a:ext cx="9144000" cy="2387600"/>
          </a:xfrm>
        </p:spPr>
        <p:txBody>
          <a:bodyPr anchor="b"/>
          <a:lstStyle>
            <a:lvl1pPr algn="ctr">
              <a:defRPr sz="6000"/>
            </a:lvl1pPr>
          </a:lstStyle>
          <a:p>
            <a:r>
              <a:rPr lang="fr-FR"/>
              <a:t>Modifiez le style du titre</a:t>
            </a:r>
          </a:p>
        </p:txBody>
      </p:sp>
      <p:sp>
        <p:nvSpPr>
          <p:cNvPr id="3" name="Sous-titre 2">
            <a:extLst>
              <a:ext uri="{FF2B5EF4-FFF2-40B4-BE49-F238E27FC236}">
                <a16:creationId xmlns:a16="http://schemas.microsoft.com/office/drawing/2014/main" id="{CE90EA93-88C4-94BF-1120-C2041FDF7A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p>
        </p:txBody>
      </p:sp>
      <p:sp>
        <p:nvSpPr>
          <p:cNvPr id="4" name="Espace réservé de la date 3">
            <a:extLst>
              <a:ext uri="{FF2B5EF4-FFF2-40B4-BE49-F238E27FC236}">
                <a16:creationId xmlns:a16="http://schemas.microsoft.com/office/drawing/2014/main" id="{B91B5D31-AE23-103A-E7F3-15C70B6424EC}"/>
              </a:ext>
            </a:extLst>
          </p:cNvPr>
          <p:cNvSpPr>
            <a:spLocks noGrp="1"/>
          </p:cNvSpPr>
          <p:nvPr>
            <p:ph type="dt" sz="half" idx="10"/>
          </p:nvPr>
        </p:nvSpPr>
        <p:spPr/>
        <p:txBody>
          <a:bodyPr/>
          <a:lstStyle/>
          <a:p>
            <a:fld id="{79613CE4-F96B-4D12-B7EA-C8D7C931A777}" type="datetimeFigureOut">
              <a:rPr lang="fr-FR" smtClean="0"/>
              <a:t>18/06/2022</a:t>
            </a:fld>
            <a:endParaRPr lang="fr-FR"/>
          </a:p>
        </p:txBody>
      </p:sp>
      <p:sp>
        <p:nvSpPr>
          <p:cNvPr id="5" name="Espace réservé du pied de page 4">
            <a:extLst>
              <a:ext uri="{FF2B5EF4-FFF2-40B4-BE49-F238E27FC236}">
                <a16:creationId xmlns:a16="http://schemas.microsoft.com/office/drawing/2014/main" id="{408A22F8-DDF4-3F18-495C-D0DEE2826414}"/>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5CEFC987-FBFA-83DA-5E91-FF1CA72442D3}"/>
              </a:ext>
            </a:extLst>
          </p:cNvPr>
          <p:cNvSpPr>
            <a:spLocks noGrp="1"/>
          </p:cNvSpPr>
          <p:nvPr>
            <p:ph type="sldNum" sz="quarter" idx="12"/>
          </p:nvPr>
        </p:nvSpPr>
        <p:spPr/>
        <p:txBody>
          <a:bodyPr/>
          <a:lstStyle/>
          <a:p>
            <a:fld id="{B9E8D09B-1FD9-425F-A6E3-C181DC40BD20}" type="slidenum">
              <a:rPr lang="fr-FR" smtClean="0"/>
              <a:t>‹N°›</a:t>
            </a:fld>
            <a:endParaRPr lang="fr-FR"/>
          </a:p>
        </p:txBody>
      </p:sp>
    </p:spTree>
    <p:extLst>
      <p:ext uri="{BB962C8B-B14F-4D97-AF65-F5344CB8AC3E}">
        <p14:creationId xmlns:p14="http://schemas.microsoft.com/office/powerpoint/2010/main" val="5698189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5F818C91-7590-726F-9F72-F64903FD8E0E}"/>
              </a:ext>
            </a:extLst>
          </p:cNvPr>
          <p:cNvSpPr>
            <a:spLocks noGrp="1"/>
          </p:cNvSpPr>
          <p:nvPr>
            <p:ph type="title"/>
          </p:nvPr>
        </p:nvSpPr>
        <p:spPr/>
        <p:txBody>
          <a:bodyPr/>
          <a:lstStyle/>
          <a:p>
            <a:r>
              <a:rPr lang="fr-FR"/>
              <a:t>Modifiez le style du titre</a:t>
            </a:r>
          </a:p>
        </p:txBody>
      </p:sp>
      <p:sp>
        <p:nvSpPr>
          <p:cNvPr id="3" name="Espace réservé du contenu 2">
            <a:extLst>
              <a:ext uri="{FF2B5EF4-FFF2-40B4-BE49-F238E27FC236}">
                <a16:creationId xmlns:a16="http://schemas.microsoft.com/office/drawing/2014/main" id="{016F24A7-4079-924A-A474-C46A52D69FCB}"/>
              </a:ext>
            </a:extLst>
          </p:cNvPr>
          <p:cNvSpPr>
            <a:spLocks noGrp="1"/>
          </p:cNvSpPr>
          <p:nvPr>
            <p:ph idx="1"/>
          </p:nvPr>
        </p:nvSpPr>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58303E99-CACA-BD59-3E45-B88CCB18FB6B}"/>
              </a:ext>
            </a:extLst>
          </p:cNvPr>
          <p:cNvSpPr>
            <a:spLocks noGrp="1"/>
          </p:cNvSpPr>
          <p:nvPr>
            <p:ph type="dt" sz="half" idx="10"/>
          </p:nvPr>
        </p:nvSpPr>
        <p:spPr/>
        <p:txBody>
          <a:bodyPr/>
          <a:lstStyle/>
          <a:p>
            <a:fld id="{79613CE4-F96B-4D12-B7EA-C8D7C931A777}" type="datetimeFigureOut">
              <a:rPr lang="fr-FR" smtClean="0"/>
              <a:t>18/06/2022</a:t>
            </a:fld>
            <a:endParaRPr lang="fr-FR"/>
          </a:p>
        </p:txBody>
      </p:sp>
      <p:sp>
        <p:nvSpPr>
          <p:cNvPr id="5" name="Espace réservé du pied de page 4">
            <a:extLst>
              <a:ext uri="{FF2B5EF4-FFF2-40B4-BE49-F238E27FC236}">
                <a16:creationId xmlns:a16="http://schemas.microsoft.com/office/drawing/2014/main" id="{3347E402-B907-EEF2-53D3-AE26C92541A1}"/>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6A855D04-19BA-A2E3-31C8-EB8AF50B6445}"/>
              </a:ext>
            </a:extLst>
          </p:cNvPr>
          <p:cNvSpPr>
            <a:spLocks noGrp="1"/>
          </p:cNvSpPr>
          <p:nvPr>
            <p:ph type="sldNum" sz="quarter" idx="12"/>
          </p:nvPr>
        </p:nvSpPr>
        <p:spPr/>
        <p:txBody>
          <a:bodyPr/>
          <a:lstStyle/>
          <a:p>
            <a:fld id="{B9E8D09B-1FD9-425F-A6E3-C181DC40BD20}" type="slidenum">
              <a:rPr lang="fr-FR" smtClean="0"/>
              <a:t>‹N°›</a:t>
            </a:fld>
            <a:endParaRPr lang="fr-FR"/>
          </a:p>
        </p:txBody>
      </p:sp>
    </p:spTree>
    <p:extLst>
      <p:ext uri="{BB962C8B-B14F-4D97-AF65-F5344CB8AC3E}">
        <p14:creationId xmlns:p14="http://schemas.microsoft.com/office/powerpoint/2010/main" val="2464329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22D2E75-A159-A68A-F961-18126011536C}"/>
              </a:ext>
            </a:extLst>
          </p:cNvPr>
          <p:cNvSpPr>
            <a:spLocks noGrp="1"/>
          </p:cNvSpPr>
          <p:nvPr>
            <p:ph type="title"/>
          </p:nvPr>
        </p:nvSpPr>
        <p:spPr>
          <a:xfrm>
            <a:off x="831850" y="1709738"/>
            <a:ext cx="10515600" cy="2852737"/>
          </a:xfrm>
        </p:spPr>
        <p:txBody>
          <a:bodyPr anchor="b"/>
          <a:lstStyle>
            <a:lvl1pPr>
              <a:defRPr sz="6000"/>
            </a:lvl1pPr>
          </a:lstStyle>
          <a:p>
            <a:r>
              <a:rPr lang="fr-FR"/>
              <a:t>Modifiez le style du titre</a:t>
            </a:r>
          </a:p>
        </p:txBody>
      </p:sp>
      <p:sp>
        <p:nvSpPr>
          <p:cNvPr id="3" name="Espace réservé du texte 2">
            <a:extLst>
              <a:ext uri="{FF2B5EF4-FFF2-40B4-BE49-F238E27FC236}">
                <a16:creationId xmlns:a16="http://schemas.microsoft.com/office/drawing/2014/main" id="{F12E1093-451F-5373-D033-27039FC72AA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a:t>Cliquez pour modifier les styles du texte du masque</a:t>
            </a:r>
          </a:p>
        </p:txBody>
      </p:sp>
      <p:sp>
        <p:nvSpPr>
          <p:cNvPr id="4" name="Espace réservé de la date 3">
            <a:extLst>
              <a:ext uri="{FF2B5EF4-FFF2-40B4-BE49-F238E27FC236}">
                <a16:creationId xmlns:a16="http://schemas.microsoft.com/office/drawing/2014/main" id="{BB1DE65D-81B3-A12C-119C-7B0A86935439}"/>
              </a:ext>
            </a:extLst>
          </p:cNvPr>
          <p:cNvSpPr>
            <a:spLocks noGrp="1"/>
          </p:cNvSpPr>
          <p:nvPr>
            <p:ph type="dt" sz="half" idx="10"/>
          </p:nvPr>
        </p:nvSpPr>
        <p:spPr/>
        <p:txBody>
          <a:bodyPr/>
          <a:lstStyle/>
          <a:p>
            <a:fld id="{79613CE4-F96B-4D12-B7EA-C8D7C931A777}" type="datetimeFigureOut">
              <a:rPr lang="fr-FR" smtClean="0"/>
              <a:t>18/06/2022</a:t>
            </a:fld>
            <a:endParaRPr lang="fr-FR"/>
          </a:p>
        </p:txBody>
      </p:sp>
      <p:sp>
        <p:nvSpPr>
          <p:cNvPr id="5" name="Espace réservé du pied de page 4">
            <a:extLst>
              <a:ext uri="{FF2B5EF4-FFF2-40B4-BE49-F238E27FC236}">
                <a16:creationId xmlns:a16="http://schemas.microsoft.com/office/drawing/2014/main" id="{8A7DA768-D758-44BD-6046-BC4BBB648143}"/>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80A22BDF-6BEE-180F-88D9-11BA5AE4DD3A}"/>
              </a:ext>
            </a:extLst>
          </p:cNvPr>
          <p:cNvSpPr>
            <a:spLocks noGrp="1"/>
          </p:cNvSpPr>
          <p:nvPr>
            <p:ph type="sldNum" sz="quarter" idx="12"/>
          </p:nvPr>
        </p:nvSpPr>
        <p:spPr/>
        <p:txBody>
          <a:bodyPr/>
          <a:lstStyle/>
          <a:p>
            <a:fld id="{B9E8D09B-1FD9-425F-A6E3-C181DC40BD20}" type="slidenum">
              <a:rPr lang="fr-FR" smtClean="0"/>
              <a:t>‹N°›</a:t>
            </a:fld>
            <a:endParaRPr lang="fr-FR"/>
          </a:p>
        </p:txBody>
      </p:sp>
    </p:spTree>
    <p:extLst>
      <p:ext uri="{BB962C8B-B14F-4D97-AF65-F5344CB8AC3E}">
        <p14:creationId xmlns:p14="http://schemas.microsoft.com/office/powerpoint/2010/main" val="13851366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4E068325-7DC6-3C0C-1377-BE5993FEED07}"/>
              </a:ext>
            </a:extLst>
          </p:cNvPr>
          <p:cNvSpPr>
            <a:spLocks noGrp="1"/>
          </p:cNvSpPr>
          <p:nvPr>
            <p:ph type="title"/>
          </p:nvPr>
        </p:nvSpPr>
        <p:spPr/>
        <p:txBody>
          <a:bodyPr/>
          <a:lstStyle/>
          <a:p>
            <a:r>
              <a:rPr lang="fr-FR"/>
              <a:t>Modifiez le style du titre</a:t>
            </a:r>
          </a:p>
        </p:txBody>
      </p:sp>
      <p:sp>
        <p:nvSpPr>
          <p:cNvPr id="3" name="Espace réservé du contenu 2">
            <a:extLst>
              <a:ext uri="{FF2B5EF4-FFF2-40B4-BE49-F238E27FC236}">
                <a16:creationId xmlns:a16="http://schemas.microsoft.com/office/drawing/2014/main" id="{54C120BA-2561-8556-8704-4877AF8D33E9}"/>
              </a:ext>
            </a:extLst>
          </p:cNvPr>
          <p:cNvSpPr>
            <a:spLocks noGrp="1"/>
          </p:cNvSpPr>
          <p:nvPr>
            <p:ph sz="half" idx="1"/>
          </p:nvPr>
        </p:nvSpPr>
        <p:spPr>
          <a:xfrm>
            <a:off x="838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contenu 3">
            <a:extLst>
              <a:ext uri="{FF2B5EF4-FFF2-40B4-BE49-F238E27FC236}">
                <a16:creationId xmlns:a16="http://schemas.microsoft.com/office/drawing/2014/main" id="{DF201A60-D235-0937-9D88-0FF0AEEA246D}"/>
              </a:ext>
            </a:extLst>
          </p:cNvPr>
          <p:cNvSpPr>
            <a:spLocks noGrp="1"/>
          </p:cNvSpPr>
          <p:nvPr>
            <p:ph sz="half" idx="2"/>
          </p:nvPr>
        </p:nvSpPr>
        <p:spPr>
          <a:xfrm>
            <a:off x="6172200" y="1825625"/>
            <a:ext cx="5181600" cy="435133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e la date 4">
            <a:extLst>
              <a:ext uri="{FF2B5EF4-FFF2-40B4-BE49-F238E27FC236}">
                <a16:creationId xmlns:a16="http://schemas.microsoft.com/office/drawing/2014/main" id="{EBDB263A-282D-EE89-6F67-840C83E30238}"/>
              </a:ext>
            </a:extLst>
          </p:cNvPr>
          <p:cNvSpPr>
            <a:spLocks noGrp="1"/>
          </p:cNvSpPr>
          <p:nvPr>
            <p:ph type="dt" sz="half" idx="10"/>
          </p:nvPr>
        </p:nvSpPr>
        <p:spPr/>
        <p:txBody>
          <a:bodyPr/>
          <a:lstStyle/>
          <a:p>
            <a:fld id="{79613CE4-F96B-4D12-B7EA-C8D7C931A777}" type="datetimeFigureOut">
              <a:rPr lang="fr-FR" smtClean="0"/>
              <a:t>18/06/2022</a:t>
            </a:fld>
            <a:endParaRPr lang="fr-FR"/>
          </a:p>
        </p:txBody>
      </p:sp>
      <p:sp>
        <p:nvSpPr>
          <p:cNvPr id="6" name="Espace réservé du pied de page 5">
            <a:extLst>
              <a:ext uri="{FF2B5EF4-FFF2-40B4-BE49-F238E27FC236}">
                <a16:creationId xmlns:a16="http://schemas.microsoft.com/office/drawing/2014/main" id="{7001A644-D91D-D08E-59D8-402C56816CF5}"/>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7546944F-10D3-DC62-11C3-B88F3A9AF7DD}"/>
              </a:ext>
            </a:extLst>
          </p:cNvPr>
          <p:cNvSpPr>
            <a:spLocks noGrp="1"/>
          </p:cNvSpPr>
          <p:nvPr>
            <p:ph type="sldNum" sz="quarter" idx="12"/>
          </p:nvPr>
        </p:nvSpPr>
        <p:spPr/>
        <p:txBody>
          <a:bodyPr/>
          <a:lstStyle/>
          <a:p>
            <a:fld id="{B9E8D09B-1FD9-425F-A6E3-C181DC40BD20}" type="slidenum">
              <a:rPr lang="fr-FR" smtClean="0"/>
              <a:t>‹N°›</a:t>
            </a:fld>
            <a:endParaRPr lang="fr-FR"/>
          </a:p>
        </p:txBody>
      </p:sp>
    </p:spTree>
    <p:extLst>
      <p:ext uri="{BB962C8B-B14F-4D97-AF65-F5344CB8AC3E}">
        <p14:creationId xmlns:p14="http://schemas.microsoft.com/office/powerpoint/2010/main" val="4159348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3E070E5-037B-4F37-D92C-04832D9CBC6E}"/>
              </a:ext>
            </a:extLst>
          </p:cNvPr>
          <p:cNvSpPr>
            <a:spLocks noGrp="1"/>
          </p:cNvSpPr>
          <p:nvPr>
            <p:ph type="title"/>
          </p:nvPr>
        </p:nvSpPr>
        <p:spPr>
          <a:xfrm>
            <a:off x="839788" y="365125"/>
            <a:ext cx="10515600" cy="1325563"/>
          </a:xfrm>
        </p:spPr>
        <p:txBody>
          <a:bodyPr/>
          <a:lstStyle/>
          <a:p>
            <a:r>
              <a:rPr lang="fr-FR"/>
              <a:t>Modifiez le style du titre</a:t>
            </a:r>
          </a:p>
        </p:txBody>
      </p:sp>
      <p:sp>
        <p:nvSpPr>
          <p:cNvPr id="3" name="Espace réservé du texte 2">
            <a:extLst>
              <a:ext uri="{FF2B5EF4-FFF2-40B4-BE49-F238E27FC236}">
                <a16:creationId xmlns:a16="http://schemas.microsoft.com/office/drawing/2014/main" id="{36326939-1853-FF10-31B4-605243B7EE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Espace réservé du contenu 3">
            <a:extLst>
              <a:ext uri="{FF2B5EF4-FFF2-40B4-BE49-F238E27FC236}">
                <a16:creationId xmlns:a16="http://schemas.microsoft.com/office/drawing/2014/main" id="{64DD2CE5-B9E9-0339-91B7-E0648030FBD2}"/>
              </a:ext>
            </a:extLst>
          </p:cNvPr>
          <p:cNvSpPr>
            <a:spLocks noGrp="1"/>
          </p:cNvSpPr>
          <p:nvPr>
            <p:ph sz="half" idx="2"/>
          </p:nvPr>
        </p:nvSpPr>
        <p:spPr>
          <a:xfrm>
            <a:off x="839788" y="2505075"/>
            <a:ext cx="5157787"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5" name="Espace réservé du texte 4">
            <a:extLst>
              <a:ext uri="{FF2B5EF4-FFF2-40B4-BE49-F238E27FC236}">
                <a16:creationId xmlns:a16="http://schemas.microsoft.com/office/drawing/2014/main" id="{0E15AF55-C564-D6F1-A868-596C444255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Espace réservé du contenu 5">
            <a:extLst>
              <a:ext uri="{FF2B5EF4-FFF2-40B4-BE49-F238E27FC236}">
                <a16:creationId xmlns:a16="http://schemas.microsoft.com/office/drawing/2014/main" id="{3AB8A3F0-7F93-4353-9018-9B3FA2102931}"/>
              </a:ext>
            </a:extLst>
          </p:cNvPr>
          <p:cNvSpPr>
            <a:spLocks noGrp="1"/>
          </p:cNvSpPr>
          <p:nvPr>
            <p:ph sz="quarter" idx="4"/>
          </p:nvPr>
        </p:nvSpPr>
        <p:spPr>
          <a:xfrm>
            <a:off x="6172200" y="2505075"/>
            <a:ext cx="5183188" cy="368458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7" name="Espace réservé de la date 6">
            <a:extLst>
              <a:ext uri="{FF2B5EF4-FFF2-40B4-BE49-F238E27FC236}">
                <a16:creationId xmlns:a16="http://schemas.microsoft.com/office/drawing/2014/main" id="{F1C1A30C-068B-E663-581B-FD8C5F7BA572}"/>
              </a:ext>
            </a:extLst>
          </p:cNvPr>
          <p:cNvSpPr>
            <a:spLocks noGrp="1"/>
          </p:cNvSpPr>
          <p:nvPr>
            <p:ph type="dt" sz="half" idx="10"/>
          </p:nvPr>
        </p:nvSpPr>
        <p:spPr/>
        <p:txBody>
          <a:bodyPr/>
          <a:lstStyle/>
          <a:p>
            <a:fld id="{79613CE4-F96B-4D12-B7EA-C8D7C931A777}" type="datetimeFigureOut">
              <a:rPr lang="fr-FR" smtClean="0"/>
              <a:t>18/06/2022</a:t>
            </a:fld>
            <a:endParaRPr lang="fr-FR"/>
          </a:p>
        </p:txBody>
      </p:sp>
      <p:sp>
        <p:nvSpPr>
          <p:cNvPr id="8" name="Espace réservé du pied de page 7">
            <a:extLst>
              <a:ext uri="{FF2B5EF4-FFF2-40B4-BE49-F238E27FC236}">
                <a16:creationId xmlns:a16="http://schemas.microsoft.com/office/drawing/2014/main" id="{999319D0-F45B-EE77-A54C-39646E0DE9CE}"/>
              </a:ext>
            </a:extLst>
          </p:cNvPr>
          <p:cNvSpPr>
            <a:spLocks noGrp="1"/>
          </p:cNvSpPr>
          <p:nvPr>
            <p:ph type="ftr" sz="quarter" idx="11"/>
          </p:nvPr>
        </p:nvSpPr>
        <p:spPr/>
        <p:txBody>
          <a:bodyPr/>
          <a:lstStyle/>
          <a:p>
            <a:endParaRPr lang="fr-FR"/>
          </a:p>
        </p:txBody>
      </p:sp>
      <p:sp>
        <p:nvSpPr>
          <p:cNvPr id="9" name="Espace réservé du numéro de diapositive 8">
            <a:extLst>
              <a:ext uri="{FF2B5EF4-FFF2-40B4-BE49-F238E27FC236}">
                <a16:creationId xmlns:a16="http://schemas.microsoft.com/office/drawing/2014/main" id="{7E584114-44D5-E51D-53A5-D107DA6DEF72}"/>
              </a:ext>
            </a:extLst>
          </p:cNvPr>
          <p:cNvSpPr>
            <a:spLocks noGrp="1"/>
          </p:cNvSpPr>
          <p:nvPr>
            <p:ph type="sldNum" sz="quarter" idx="12"/>
          </p:nvPr>
        </p:nvSpPr>
        <p:spPr/>
        <p:txBody>
          <a:bodyPr/>
          <a:lstStyle/>
          <a:p>
            <a:fld id="{B9E8D09B-1FD9-425F-A6E3-C181DC40BD20}" type="slidenum">
              <a:rPr lang="fr-FR" smtClean="0"/>
              <a:t>‹N°›</a:t>
            </a:fld>
            <a:endParaRPr lang="fr-FR"/>
          </a:p>
        </p:txBody>
      </p:sp>
    </p:spTree>
    <p:extLst>
      <p:ext uri="{BB962C8B-B14F-4D97-AF65-F5344CB8AC3E}">
        <p14:creationId xmlns:p14="http://schemas.microsoft.com/office/powerpoint/2010/main" val="1471695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48D1D543-1D71-571F-702E-05850E199709}"/>
              </a:ext>
            </a:extLst>
          </p:cNvPr>
          <p:cNvSpPr>
            <a:spLocks noGrp="1"/>
          </p:cNvSpPr>
          <p:nvPr>
            <p:ph type="title"/>
          </p:nvPr>
        </p:nvSpPr>
        <p:spPr/>
        <p:txBody>
          <a:bodyPr/>
          <a:lstStyle/>
          <a:p>
            <a:r>
              <a:rPr lang="fr-FR"/>
              <a:t>Modifiez le style du titre</a:t>
            </a:r>
          </a:p>
        </p:txBody>
      </p:sp>
      <p:sp>
        <p:nvSpPr>
          <p:cNvPr id="3" name="Espace réservé de la date 2">
            <a:extLst>
              <a:ext uri="{FF2B5EF4-FFF2-40B4-BE49-F238E27FC236}">
                <a16:creationId xmlns:a16="http://schemas.microsoft.com/office/drawing/2014/main" id="{1640EA2B-84B3-753D-89D6-909CD1B8A30E}"/>
              </a:ext>
            </a:extLst>
          </p:cNvPr>
          <p:cNvSpPr>
            <a:spLocks noGrp="1"/>
          </p:cNvSpPr>
          <p:nvPr>
            <p:ph type="dt" sz="half" idx="10"/>
          </p:nvPr>
        </p:nvSpPr>
        <p:spPr/>
        <p:txBody>
          <a:bodyPr/>
          <a:lstStyle/>
          <a:p>
            <a:fld id="{79613CE4-F96B-4D12-B7EA-C8D7C931A777}" type="datetimeFigureOut">
              <a:rPr lang="fr-FR" smtClean="0"/>
              <a:t>18/06/2022</a:t>
            </a:fld>
            <a:endParaRPr lang="fr-FR"/>
          </a:p>
        </p:txBody>
      </p:sp>
      <p:sp>
        <p:nvSpPr>
          <p:cNvPr id="4" name="Espace réservé du pied de page 3">
            <a:extLst>
              <a:ext uri="{FF2B5EF4-FFF2-40B4-BE49-F238E27FC236}">
                <a16:creationId xmlns:a16="http://schemas.microsoft.com/office/drawing/2014/main" id="{136C80D9-1B5E-AC8E-FF6C-F01DCF04DEAA}"/>
              </a:ext>
            </a:extLst>
          </p:cNvPr>
          <p:cNvSpPr>
            <a:spLocks noGrp="1"/>
          </p:cNvSpPr>
          <p:nvPr>
            <p:ph type="ftr" sz="quarter" idx="11"/>
          </p:nvPr>
        </p:nvSpPr>
        <p:spPr/>
        <p:txBody>
          <a:bodyPr/>
          <a:lstStyle/>
          <a:p>
            <a:endParaRPr lang="fr-FR"/>
          </a:p>
        </p:txBody>
      </p:sp>
      <p:sp>
        <p:nvSpPr>
          <p:cNvPr id="5" name="Espace réservé du numéro de diapositive 4">
            <a:extLst>
              <a:ext uri="{FF2B5EF4-FFF2-40B4-BE49-F238E27FC236}">
                <a16:creationId xmlns:a16="http://schemas.microsoft.com/office/drawing/2014/main" id="{150E653E-1B74-B11A-EBCB-F342ADA40DCD}"/>
              </a:ext>
            </a:extLst>
          </p:cNvPr>
          <p:cNvSpPr>
            <a:spLocks noGrp="1"/>
          </p:cNvSpPr>
          <p:nvPr>
            <p:ph type="sldNum" sz="quarter" idx="12"/>
          </p:nvPr>
        </p:nvSpPr>
        <p:spPr/>
        <p:txBody>
          <a:bodyPr/>
          <a:lstStyle/>
          <a:p>
            <a:fld id="{B9E8D09B-1FD9-425F-A6E3-C181DC40BD20}" type="slidenum">
              <a:rPr lang="fr-FR" smtClean="0"/>
              <a:t>‹N°›</a:t>
            </a:fld>
            <a:endParaRPr lang="fr-FR"/>
          </a:p>
        </p:txBody>
      </p:sp>
    </p:spTree>
    <p:extLst>
      <p:ext uri="{BB962C8B-B14F-4D97-AF65-F5344CB8AC3E}">
        <p14:creationId xmlns:p14="http://schemas.microsoft.com/office/powerpoint/2010/main" val="1965802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2" name="Espace réservé de la date 1">
            <a:extLst>
              <a:ext uri="{FF2B5EF4-FFF2-40B4-BE49-F238E27FC236}">
                <a16:creationId xmlns:a16="http://schemas.microsoft.com/office/drawing/2014/main" id="{48932C97-0A81-0189-2BC7-12EF500AFB91}"/>
              </a:ext>
            </a:extLst>
          </p:cNvPr>
          <p:cNvSpPr>
            <a:spLocks noGrp="1"/>
          </p:cNvSpPr>
          <p:nvPr>
            <p:ph type="dt" sz="half" idx="10"/>
          </p:nvPr>
        </p:nvSpPr>
        <p:spPr/>
        <p:txBody>
          <a:bodyPr/>
          <a:lstStyle/>
          <a:p>
            <a:fld id="{79613CE4-F96B-4D12-B7EA-C8D7C931A777}" type="datetimeFigureOut">
              <a:rPr lang="fr-FR" smtClean="0"/>
              <a:t>18/06/2022</a:t>
            </a:fld>
            <a:endParaRPr lang="fr-FR"/>
          </a:p>
        </p:txBody>
      </p:sp>
      <p:sp>
        <p:nvSpPr>
          <p:cNvPr id="3" name="Espace réservé du pied de page 2">
            <a:extLst>
              <a:ext uri="{FF2B5EF4-FFF2-40B4-BE49-F238E27FC236}">
                <a16:creationId xmlns:a16="http://schemas.microsoft.com/office/drawing/2014/main" id="{BB7B0312-413F-4368-3585-1B9B95EBCDA7}"/>
              </a:ext>
            </a:extLst>
          </p:cNvPr>
          <p:cNvSpPr>
            <a:spLocks noGrp="1"/>
          </p:cNvSpPr>
          <p:nvPr>
            <p:ph type="ftr" sz="quarter" idx="11"/>
          </p:nvPr>
        </p:nvSpPr>
        <p:spPr/>
        <p:txBody>
          <a:bodyPr/>
          <a:lstStyle/>
          <a:p>
            <a:endParaRPr lang="fr-FR"/>
          </a:p>
        </p:txBody>
      </p:sp>
      <p:sp>
        <p:nvSpPr>
          <p:cNvPr id="4" name="Espace réservé du numéro de diapositive 3">
            <a:extLst>
              <a:ext uri="{FF2B5EF4-FFF2-40B4-BE49-F238E27FC236}">
                <a16:creationId xmlns:a16="http://schemas.microsoft.com/office/drawing/2014/main" id="{A24FA823-2837-D83D-3A83-DF49528100F5}"/>
              </a:ext>
            </a:extLst>
          </p:cNvPr>
          <p:cNvSpPr>
            <a:spLocks noGrp="1"/>
          </p:cNvSpPr>
          <p:nvPr>
            <p:ph type="sldNum" sz="quarter" idx="12"/>
          </p:nvPr>
        </p:nvSpPr>
        <p:spPr/>
        <p:txBody>
          <a:bodyPr/>
          <a:lstStyle/>
          <a:p>
            <a:fld id="{B9E8D09B-1FD9-425F-A6E3-C181DC40BD20}" type="slidenum">
              <a:rPr lang="fr-FR" smtClean="0"/>
              <a:t>‹N°›</a:t>
            </a:fld>
            <a:endParaRPr lang="fr-FR"/>
          </a:p>
        </p:txBody>
      </p:sp>
    </p:spTree>
    <p:extLst>
      <p:ext uri="{BB962C8B-B14F-4D97-AF65-F5344CB8AC3E}">
        <p14:creationId xmlns:p14="http://schemas.microsoft.com/office/powerpoint/2010/main" val="7841182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FC802DE-5201-F46F-A852-AE77906B2584}"/>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du contenu 2">
            <a:extLst>
              <a:ext uri="{FF2B5EF4-FFF2-40B4-BE49-F238E27FC236}">
                <a16:creationId xmlns:a16="http://schemas.microsoft.com/office/drawing/2014/main" id="{3A161C83-2452-9339-0C8D-74567971FA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u texte 3">
            <a:extLst>
              <a:ext uri="{FF2B5EF4-FFF2-40B4-BE49-F238E27FC236}">
                <a16:creationId xmlns:a16="http://schemas.microsoft.com/office/drawing/2014/main" id="{36200ABF-7DCA-3C09-4359-CA6868387C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BA7D9512-5CB3-BC50-9D68-ADB8EC599ECA}"/>
              </a:ext>
            </a:extLst>
          </p:cNvPr>
          <p:cNvSpPr>
            <a:spLocks noGrp="1"/>
          </p:cNvSpPr>
          <p:nvPr>
            <p:ph type="dt" sz="half" idx="10"/>
          </p:nvPr>
        </p:nvSpPr>
        <p:spPr/>
        <p:txBody>
          <a:bodyPr/>
          <a:lstStyle/>
          <a:p>
            <a:fld id="{79613CE4-F96B-4D12-B7EA-C8D7C931A777}" type="datetimeFigureOut">
              <a:rPr lang="fr-FR" smtClean="0"/>
              <a:t>18/06/2022</a:t>
            </a:fld>
            <a:endParaRPr lang="fr-FR"/>
          </a:p>
        </p:txBody>
      </p:sp>
      <p:sp>
        <p:nvSpPr>
          <p:cNvPr id="6" name="Espace réservé du pied de page 5">
            <a:extLst>
              <a:ext uri="{FF2B5EF4-FFF2-40B4-BE49-F238E27FC236}">
                <a16:creationId xmlns:a16="http://schemas.microsoft.com/office/drawing/2014/main" id="{B0DB464B-658E-8D8E-C782-795B9F24B876}"/>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4B8B13D2-C41A-3981-6B5A-70FED47EF112}"/>
              </a:ext>
            </a:extLst>
          </p:cNvPr>
          <p:cNvSpPr>
            <a:spLocks noGrp="1"/>
          </p:cNvSpPr>
          <p:nvPr>
            <p:ph type="sldNum" sz="quarter" idx="12"/>
          </p:nvPr>
        </p:nvSpPr>
        <p:spPr/>
        <p:txBody>
          <a:bodyPr/>
          <a:lstStyle/>
          <a:p>
            <a:fld id="{B9E8D09B-1FD9-425F-A6E3-C181DC40BD20}" type="slidenum">
              <a:rPr lang="fr-FR" smtClean="0"/>
              <a:t>‹N°›</a:t>
            </a:fld>
            <a:endParaRPr lang="fr-FR"/>
          </a:p>
        </p:txBody>
      </p:sp>
    </p:spTree>
    <p:extLst>
      <p:ext uri="{BB962C8B-B14F-4D97-AF65-F5344CB8AC3E}">
        <p14:creationId xmlns:p14="http://schemas.microsoft.com/office/powerpoint/2010/main" val="4282268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E0297A7-7EAF-CE57-AE60-00D3011F15A5}"/>
              </a:ext>
            </a:extLst>
          </p:cNvPr>
          <p:cNvSpPr>
            <a:spLocks noGrp="1"/>
          </p:cNvSpPr>
          <p:nvPr>
            <p:ph type="title"/>
          </p:nvPr>
        </p:nvSpPr>
        <p:spPr>
          <a:xfrm>
            <a:off x="839788" y="457200"/>
            <a:ext cx="3932237" cy="1600200"/>
          </a:xfrm>
        </p:spPr>
        <p:txBody>
          <a:bodyPr anchor="b"/>
          <a:lstStyle>
            <a:lvl1pPr>
              <a:defRPr sz="3200"/>
            </a:lvl1pPr>
          </a:lstStyle>
          <a:p>
            <a:r>
              <a:rPr lang="fr-FR"/>
              <a:t>Modifiez le style du titre</a:t>
            </a:r>
          </a:p>
        </p:txBody>
      </p:sp>
      <p:sp>
        <p:nvSpPr>
          <p:cNvPr id="3" name="Espace réservé pour une image  2">
            <a:extLst>
              <a:ext uri="{FF2B5EF4-FFF2-40B4-BE49-F238E27FC236}">
                <a16:creationId xmlns:a16="http://schemas.microsoft.com/office/drawing/2014/main" id="{57B5C620-1492-4035-BBC5-1CF1998BDD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r-FR"/>
          </a:p>
        </p:txBody>
      </p:sp>
      <p:sp>
        <p:nvSpPr>
          <p:cNvPr id="4" name="Espace réservé du texte 3">
            <a:extLst>
              <a:ext uri="{FF2B5EF4-FFF2-40B4-BE49-F238E27FC236}">
                <a16:creationId xmlns:a16="http://schemas.microsoft.com/office/drawing/2014/main" id="{F00C4860-3FBC-5117-1D11-0F92C8423E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Espace réservé de la date 4">
            <a:extLst>
              <a:ext uri="{FF2B5EF4-FFF2-40B4-BE49-F238E27FC236}">
                <a16:creationId xmlns:a16="http://schemas.microsoft.com/office/drawing/2014/main" id="{D6B2A3B8-DE38-F8B3-D636-7CD95561AB1A}"/>
              </a:ext>
            </a:extLst>
          </p:cNvPr>
          <p:cNvSpPr>
            <a:spLocks noGrp="1"/>
          </p:cNvSpPr>
          <p:nvPr>
            <p:ph type="dt" sz="half" idx="10"/>
          </p:nvPr>
        </p:nvSpPr>
        <p:spPr/>
        <p:txBody>
          <a:bodyPr/>
          <a:lstStyle/>
          <a:p>
            <a:fld id="{79613CE4-F96B-4D12-B7EA-C8D7C931A777}" type="datetimeFigureOut">
              <a:rPr lang="fr-FR" smtClean="0"/>
              <a:t>18/06/2022</a:t>
            </a:fld>
            <a:endParaRPr lang="fr-FR"/>
          </a:p>
        </p:txBody>
      </p:sp>
      <p:sp>
        <p:nvSpPr>
          <p:cNvPr id="6" name="Espace réservé du pied de page 5">
            <a:extLst>
              <a:ext uri="{FF2B5EF4-FFF2-40B4-BE49-F238E27FC236}">
                <a16:creationId xmlns:a16="http://schemas.microsoft.com/office/drawing/2014/main" id="{760268F5-4659-AE21-748A-A81820A5603B}"/>
              </a:ext>
            </a:extLst>
          </p:cNvPr>
          <p:cNvSpPr>
            <a:spLocks noGrp="1"/>
          </p:cNvSpPr>
          <p:nvPr>
            <p:ph type="ftr" sz="quarter" idx="11"/>
          </p:nvPr>
        </p:nvSpPr>
        <p:spPr/>
        <p:txBody>
          <a:bodyPr/>
          <a:lstStyle/>
          <a:p>
            <a:endParaRPr lang="fr-FR"/>
          </a:p>
        </p:txBody>
      </p:sp>
      <p:sp>
        <p:nvSpPr>
          <p:cNvPr id="7" name="Espace réservé du numéro de diapositive 6">
            <a:extLst>
              <a:ext uri="{FF2B5EF4-FFF2-40B4-BE49-F238E27FC236}">
                <a16:creationId xmlns:a16="http://schemas.microsoft.com/office/drawing/2014/main" id="{7F77D944-7F6D-76D8-4773-96FCC91C2A0E}"/>
              </a:ext>
            </a:extLst>
          </p:cNvPr>
          <p:cNvSpPr>
            <a:spLocks noGrp="1"/>
          </p:cNvSpPr>
          <p:nvPr>
            <p:ph type="sldNum" sz="quarter" idx="12"/>
          </p:nvPr>
        </p:nvSpPr>
        <p:spPr/>
        <p:txBody>
          <a:bodyPr/>
          <a:lstStyle/>
          <a:p>
            <a:fld id="{B9E8D09B-1FD9-425F-A6E3-C181DC40BD20}" type="slidenum">
              <a:rPr lang="fr-FR" smtClean="0"/>
              <a:t>‹N°›</a:t>
            </a:fld>
            <a:endParaRPr lang="fr-FR"/>
          </a:p>
        </p:txBody>
      </p:sp>
    </p:spTree>
    <p:extLst>
      <p:ext uri="{BB962C8B-B14F-4D97-AF65-F5344CB8AC3E}">
        <p14:creationId xmlns:p14="http://schemas.microsoft.com/office/powerpoint/2010/main" val="515026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107B20B7-3CD8-ACFC-B8BC-150FE6C9DBE4}"/>
              </a:ext>
            </a:extLst>
          </p:cNvPr>
          <p:cNvSpPr>
            <a:spLocks noGrp="1"/>
          </p:cNvSpPr>
          <p:nvPr>
            <p:ph type="title"/>
          </p:nvPr>
        </p:nvSpPr>
        <p:spPr/>
        <p:txBody>
          <a:bodyPr/>
          <a:lstStyle/>
          <a:p>
            <a:r>
              <a:rPr lang="fr-FR"/>
              <a:t>Modifiez le style du titre</a:t>
            </a:r>
          </a:p>
        </p:txBody>
      </p:sp>
      <p:sp>
        <p:nvSpPr>
          <p:cNvPr id="3" name="Espace réservé du texte vertical 2">
            <a:extLst>
              <a:ext uri="{FF2B5EF4-FFF2-40B4-BE49-F238E27FC236}">
                <a16:creationId xmlns:a16="http://schemas.microsoft.com/office/drawing/2014/main" id="{97B04B62-0EC9-0C1E-0199-13426B39C04D}"/>
              </a:ext>
            </a:extLst>
          </p:cNvPr>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F59691D7-E281-B319-19F7-A7243E0D8C36}"/>
              </a:ext>
            </a:extLst>
          </p:cNvPr>
          <p:cNvSpPr>
            <a:spLocks noGrp="1"/>
          </p:cNvSpPr>
          <p:nvPr>
            <p:ph type="dt" sz="half" idx="10"/>
          </p:nvPr>
        </p:nvSpPr>
        <p:spPr/>
        <p:txBody>
          <a:bodyPr/>
          <a:lstStyle/>
          <a:p>
            <a:fld id="{79613CE4-F96B-4D12-B7EA-C8D7C931A777}" type="datetimeFigureOut">
              <a:rPr lang="fr-FR" smtClean="0"/>
              <a:t>18/06/2022</a:t>
            </a:fld>
            <a:endParaRPr lang="fr-FR"/>
          </a:p>
        </p:txBody>
      </p:sp>
      <p:sp>
        <p:nvSpPr>
          <p:cNvPr id="5" name="Espace réservé du pied de page 4">
            <a:extLst>
              <a:ext uri="{FF2B5EF4-FFF2-40B4-BE49-F238E27FC236}">
                <a16:creationId xmlns:a16="http://schemas.microsoft.com/office/drawing/2014/main" id="{42050E62-67B8-0634-684B-F613BF6E69B2}"/>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D5385BDA-BB3A-BBC7-EB9E-755D2867B9D4}"/>
              </a:ext>
            </a:extLst>
          </p:cNvPr>
          <p:cNvSpPr>
            <a:spLocks noGrp="1"/>
          </p:cNvSpPr>
          <p:nvPr>
            <p:ph type="sldNum" sz="quarter" idx="12"/>
          </p:nvPr>
        </p:nvSpPr>
        <p:spPr/>
        <p:txBody>
          <a:bodyPr/>
          <a:lstStyle/>
          <a:p>
            <a:fld id="{B9E8D09B-1FD9-425F-A6E3-C181DC40BD20}" type="slidenum">
              <a:rPr lang="fr-FR" smtClean="0"/>
              <a:t>‹N°›</a:t>
            </a:fld>
            <a:endParaRPr lang="fr-FR"/>
          </a:p>
        </p:txBody>
      </p:sp>
    </p:spTree>
    <p:extLst>
      <p:ext uri="{BB962C8B-B14F-4D97-AF65-F5344CB8AC3E}">
        <p14:creationId xmlns:p14="http://schemas.microsoft.com/office/powerpoint/2010/main" val="16756518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2" name="Titre vertical 1">
            <a:extLst>
              <a:ext uri="{FF2B5EF4-FFF2-40B4-BE49-F238E27FC236}">
                <a16:creationId xmlns:a16="http://schemas.microsoft.com/office/drawing/2014/main" id="{173D39AB-D682-EF4E-0D2E-0DC1C0D3761A}"/>
              </a:ext>
            </a:extLst>
          </p:cNvPr>
          <p:cNvSpPr>
            <a:spLocks noGrp="1"/>
          </p:cNvSpPr>
          <p:nvPr>
            <p:ph type="title" orient="vert"/>
          </p:nvPr>
        </p:nvSpPr>
        <p:spPr>
          <a:xfrm>
            <a:off x="8724900" y="365125"/>
            <a:ext cx="2628900" cy="5811838"/>
          </a:xfrm>
        </p:spPr>
        <p:txBody>
          <a:bodyPr vert="eaVert"/>
          <a:lstStyle/>
          <a:p>
            <a:r>
              <a:rPr lang="fr-FR"/>
              <a:t>Modifiez le style du titre</a:t>
            </a:r>
          </a:p>
        </p:txBody>
      </p:sp>
      <p:sp>
        <p:nvSpPr>
          <p:cNvPr id="3" name="Espace réservé du texte vertical 2">
            <a:extLst>
              <a:ext uri="{FF2B5EF4-FFF2-40B4-BE49-F238E27FC236}">
                <a16:creationId xmlns:a16="http://schemas.microsoft.com/office/drawing/2014/main" id="{FAE76551-A496-048D-3F0E-5C6748A2C8F3}"/>
              </a:ext>
            </a:extLst>
          </p:cNvPr>
          <p:cNvSpPr>
            <a:spLocks noGrp="1"/>
          </p:cNvSpPr>
          <p:nvPr>
            <p:ph type="body" orient="vert" idx="1"/>
          </p:nvPr>
        </p:nvSpPr>
        <p:spPr>
          <a:xfrm>
            <a:off x="838200" y="365125"/>
            <a:ext cx="7734300" cy="5811838"/>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6D374F23-DCCF-E5A2-754E-A3FB1F3E21B3}"/>
              </a:ext>
            </a:extLst>
          </p:cNvPr>
          <p:cNvSpPr>
            <a:spLocks noGrp="1"/>
          </p:cNvSpPr>
          <p:nvPr>
            <p:ph type="dt" sz="half" idx="10"/>
          </p:nvPr>
        </p:nvSpPr>
        <p:spPr/>
        <p:txBody>
          <a:bodyPr/>
          <a:lstStyle/>
          <a:p>
            <a:fld id="{79613CE4-F96B-4D12-B7EA-C8D7C931A777}" type="datetimeFigureOut">
              <a:rPr lang="fr-FR" smtClean="0"/>
              <a:t>18/06/2022</a:t>
            </a:fld>
            <a:endParaRPr lang="fr-FR"/>
          </a:p>
        </p:txBody>
      </p:sp>
      <p:sp>
        <p:nvSpPr>
          <p:cNvPr id="5" name="Espace réservé du pied de page 4">
            <a:extLst>
              <a:ext uri="{FF2B5EF4-FFF2-40B4-BE49-F238E27FC236}">
                <a16:creationId xmlns:a16="http://schemas.microsoft.com/office/drawing/2014/main" id="{E1A9F55B-4392-B9A5-7695-1FA531C390AA}"/>
              </a:ext>
            </a:extLst>
          </p:cNvPr>
          <p:cNvSpPr>
            <a:spLocks noGrp="1"/>
          </p:cNvSpPr>
          <p:nvPr>
            <p:ph type="ftr" sz="quarter" idx="11"/>
          </p:nvPr>
        </p:nvSpPr>
        <p:spPr/>
        <p:txBody>
          <a:bodyPr/>
          <a:lstStyle/>
          <a:p>
            <a:endParaRPr lang="fr-FR"/>
          </a:p>
        </p:txBody>
      </p:sp>
      <p:sp>
        <p:nvSpPr>
          <p:cNvPr id="6" name="Espace réservé du numéro de diapositive 5">
            <a:extLst>
              <a:ext uri="{FF2B5EF4-FFF2-40B4-BE49-F238E27FC236}">
                <a16:creationId xmlns:a16="http://schemas.microsoft.com/office/drawing/2014/main" id="{07C71A30-28EB-75D0-4566-810404D61288}"/>
              </a:ext>
            </a:extLst>
          </p:cNvPr>
          <p:cNvSpPr>
            <a:spLocks noGrp="1"/>
          </p:cNvSpPr>
          <p:nvPr>
            <p:ph type="sldNum" sz="quarter" idx="12"/>
          </p:nvPr>
        </p:nvSpPr>
        <p:spPr/>
        <p:txBody>
          <a:bodyPr/>
          <a:lstStyle/>
          <a:p>
            <a:fld id="{B9E8D09B-1FD9-425F-A6E3-C181DC40BD20}" type="slidenum">
              <a:rPr lang="fr-FR" smtClean="0"/>
              <a:t>‹N°›</a:t>
            </a:fld>
            <a:endParaRPr lang="fr-FR"/>
          </a:p>
        </p:txBody>
      </p:sp>
    </p:spTree>
    <p:extLst>
      <p:ext uri="{BB962C8B-B14F-4D97-AF65-F5344CB8AC3E}">
        <p14:creationId xmlns:p14="http://schemas.microsoft.com/office/powerpoint/2010/main" val="1434922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Espace réservé du titre 1">
            <a:extLst>
              <a:ext uri="{FF2B5EF4-FFF2-40B4-BE49-F238E27FC236}">
                <a16:creationId xmlns:a16="http://schemas.microsoft.com/office/drawing/2014/main" id="{4617110A-DCAB-21EC-74C4-F46FF607F8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fr-FR"/>
              <a:t>Modifiez le style du titre</a:t>
            </a:r>
          </a:p>
        </p:txBody>
      </p:sp>
      <p:sp>
        <p:nvSpPr>
          <p:cNvPr id="3" name="Espace réservé du texte 2">
            <a:extLst>
              <a:ext uri="{FF2B5EF4-FFF2-40B4-BE49-F238E27FC236}">
                <a16:creationId xmlns:a16="http://schemas.microsoft.com/office/drawing/2014/main" id="{ECF9E39D-1CD8-1691-C268-DEC593F9C8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4" name="Espace réservé de la date 3">
            <a:extLst>
              <a:ext uri="{FF2B5EF4-FFF2-40B4-BE49-F238E27FC236}">
                <a16:creationId xmlns:a16="http://schemas.microsoft.com/office/drawing/2014/main" id="{05538F52-DA70-6AAB-9682-DAB32EE407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613CE4-F96B-4D12-B7EA-C8D7C931A777}" type="datetimeFigureOut">
              <a:rPr lang="fr-FR" smtClean="0"/>
              <a:t>18/06/2022</a:t>
            </a:fld>
            <a:endParaRPr lang="fr-FR"/>
          </a:p>
        </p:txBody>
      </p:sp>
      <p:sp>
        <p:nvSpPr>
          <p:cNvPr id="5" name="Espace réservé du pied de page 4">
            <a:extLst>
              <a:ext uri="{FF2B5EF4-FFF2-40B4-BE49-F238E27FC236}">
                <a16:creationId xmlns:a16="http://schemas.microsoft.com/office/drawing/2014/main" id="{6E2D7A4D-7607-71ED-E085-9ABABA5CE5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fr-FR"/>
          </a:p>
        </p:txBody>
      </p:sp>
      <p:sp>
        <p:nvSpPr>
          <p:cNvPr id="6" name="Espace réservé du numéro de diapositive 5">
            <a:extLst>
              <a:ext uri="{FF2B5EF4-FFF2-40B4-BE49-F238E27FC236}">
                <a16:creationId xmlns:a16="http://schemas.microsoft.com/office/drawing/2014/main" id="{5C33B0AA-AECE-1B5B-0BC3-E19BBB817D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E8D09B-1FD9-425F-A6E3-C181DC40BD20}" type="slidenum">
              <a:rPr lang="fr-FR" smtClean="0"/>
              <a:t>‹N°›</a:t>
            </a:fld>
            <a:endParaRPr lang="fr-FR"/>
          </a:p>
        </p:txBody>
      </p:sp>
    </p:spTree>
    <p:extLst>
      <p:ext uri="{BB962C8B-B14F-4D97-AF65-F5344CB8AC3E}">
        <p14:creationId xmlns:p14="http://schemas.microsoft.com/office/powerpoint/2010/main" val="41885625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emf"/><Relationship Id="rId1" Type="http://schemas.openxmlformats.org/officeDocument/2006/relationships/slideLayout" Target="../slideLayouts/slideLayout1.xml"/><Relationship Id="rId6" Type="http://schemas.openxmlformats.org/officeDocument/2006/relationships/image" Target="../media/image6.emf"/><Relationship Id="rId5" Type="http://schemas.openxmlformats.org/officeDocument/2006/relationships/image" Target="../media/image5.emf"/><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projectmanager.com/blog/how-to-create-a-project-proposal"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appvizer.fr/magazine/operations/gestion-de-projet/etude-opportunite"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5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55662" y="0"/>
            <a:ext cx="8712338" cy="6680068"/>
          </a:xfrm>
          <a:prstGeom prst="rect">
            <a:avLst/>
          </a:prstGeom>
        </p:spPr>
      </p:pic>
      <p:sp>
        <p:nvSpPr>
          <p:cNvPr id="11" name="Rectangle 10"/>
          <p:cNvSpPr/>
          <p:nvPr/>
        </p:nvSpPr>
        <p:spPr>
          <a:xfrm rot="10800000">
            <a:off x="0" y="72677"/>
            <a:ext cx="12468749"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0" y="4198843"/>
            <a:ext cx="9150532"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072073" y="4963885"/>
            <a:ext cx="1274607" cy="1524000"/>
          </a:xfrm>
          <a:prstGeom prst="rect">
            <a:avLst/>
          </a:prstGeom>
        </p:spPr>
      </p:pic>
      <p:pic>
        <p:nvPicPr>
          <p:cNvPr id="12" name="Picture 11"/>
          <p:cNvPicPr>
            <a:picLocks noChangeAspect="1"/>
          </p:cNvPicPr>
          <p:nvPr/>
        </p:nvPicPr>
        <p:blipFill>
          <a:blip r:embed="rId5"/>
          <a:stretch>
            <a:fillRect/>
          </a:stretch>
        </p:blipFill>
        <p:spPr>
          <a:xfrm>
            <a:off x="30982" y="0"/>
            <a:ext cx="5417926" cy="1972334"/>
          </a:xfrm>
          <a:prstGeom prst="rect">
            <a:avLst/>
          </a:prstGeom>
        </p:spPr>
      </p:pic>
      <p:pic>
        <p:nvPicPr>
          <p:cNvPr id="13" name="Picture 12"/>
          <p:cNvPicPr>
            <a:picLocks noChangeAspect="1"/>
          </p:cNvPicPr>
          <p:nvPr/>
        </p:nvPicPr>
        <p:blipFill>
          <a:blip r:embed="rId6"/>
          <a:stretch>
            <a:fillRect/>
          </a:stretch>
        </p:blipFill>
        <p:spPr>
          <a:xfrm>
            <a:off x="5184786" y="3681510"/>
            <a:ext cx="4411801" cy="1034667"/>
          </a:xfrm>
          <a:prstGeom prst="rect">
            <a:avLst/>
          </a:prstGeom>
        </p:spPr>
      </p:pic>
      <p:sp>
        <p:nvSpPr>
          <p:cNvPr id="14" name="TextBox 13"/>
          <p:cNvSpPr txBox="1"/>
          <p:nvPr/>
        </p:nvSpPr>
        <p:spPr>
          <a:xfrm>
            <a:off x="30982" y="72771"/>
            <a:ext cx="5356787" cy="1384995"/>
          </a:xfrm>
          <a:prstGeom prst="rect">
            <a:avLst/>
          </a:prstGeom>
          <a:noFill/>
        </p:spPr>
        <p:txBody>
          <a:bodyPr wrap="none" rtlCol="0">
            <a:spAutoFit/>
          </a:bodyPr>
          <a:lstStyle/>
          <a:p>
            <a:pPr algn="l"/>
            <a:r>
              <a:rPr lang="en-US" sz="2800" b="1" dirty="0">
                <a:solidFill>
                  <a:schemeClr val="bg1">
                    <a:lumMod val="95000"/>
                  </a:schemeClr>
                </a:solidFill>
                <a:cs typeface="Tajawal Medium" panose="00000600000000000000"/>
              </a:rPr>
              <a:t>PMG 202</a:t>
            </a:r>
          </a:p>
          <a:p>
            <a:r>
              <a:rPr lang="en-US" sz="2800" dirty="0">
                <a:solidFill>
                  <a:schemeClr val="bg1"/>
                </a:solidFill>
                <a:latin typeface="+mn-lt"/>
              </a:rPr>
              <a:t>Project Planning </a:t>
            </a:r>
          </a:p>
          <a:p>
            <a:r>
              <a:rPr lang="en-US" sz="2800" dirty="0">
                <a:solidFill>
                  <a:srgbClr val="24A9E1"/>
                </a:solidFill>
                <a:latin typeface="Tajawal Medium" panose="00000600000000000000" pitchFamily="2" charset="-78"/>
                <a:cs typeface="Tajawal Medium" panose="00000600000000000000" pitchFamily="2" charset="-78"/>
              </a:rPr>
              <a:t>Prepared by </a:t>
            </a:r>
            <a:r>
              <a:rPr lang="en-US" sz="2600" dirty="0">
                <a:solidFill>
                  <a:srgbClr val="24A9E1"/>
                </a:solidFill>
                <a:latin typeface="Tajawal Medium" panose="00000600000000000000" pitchFamily="2" charset="-78"/>
                <a:cs typeface="Tajawal Medium" panose="00000600000000000000" pitchFamily="2" charset="-78"/>
              </a:rPr>
              <a:t>Dr. Maryam ZORGUI</a:t>
            </a:r>
          </a:p>
        </p:txBody>
      </p:sp>
      <p:sp>
        <p:nvSpPr>
          <p:cNvPr id="16" name="TextBox 15"/>
          <p:cNvSpPr txBox="1"/>
          <p:nvPr/>
        </p:nvSpPr>
        <p:spPr>
          <a:xfrm rot="5400000">
            <a:off x="8003248" y="3097091"/>
            <a:ext cx="6607031" cy="769441"/>
          </a:xfrm>
          <a:prstGeom prst="rect">
            <a:avLst/>
          </a:prstGeom>
          <a:noFill/>
        </p:spPr>
        <p:txBody>
          <a:bodyPr wrap="square" rtlCol="0">
            <a:spAutoFit/>
          </a:bodyPr>
          <a:lstStyle/>
          <a:p>
            <a:r>
              <a:rPr lang="en-US" sz="2800" b="1" dirty="0">
                <a:solidFill>
                  <a:schemeClr val="bg1"/>
                </a:solidFill>
                <a:cs typeface="Tajawal Medium" panose="00000600000000000000" pitchFamily="2" charset="-78"/>
              </a:rPr>
              <a:t>	</a:t>
            </a:r>
            <a:r>
              <a:rPr lang="en-US" sz="4400" b="1" dirty="0">
                <a:latin typeface="Arial Black" panose="020B0A04020102020204" pitchFamily="34" charset="0"/>
                <a:cs typeface="Tajawal Medium" panose="00000600000000000000" pitchFamily="2" charset="-78"/>
              </a:rPr>
              <a:t>     Lecture 4 </a:t>
            </a:r>
          </a:p>
        </p:txBody>
      </p:sp>
      <p:pic>
        <p:nvPicPr>
          <p:cNvPr id="10" name="Picture 12">
            <a:extLst>
              <a:ext uri="{FF2B5EF4-FFF2-40B4-BE49-F238E27FC236}">
                <a16:creationId xmlns:a16="http://schemas.microsoft.com/office/drawing/2014/main" id="{6DA8A9A8-30A3-4756-8DC7-0450AA0B74C8}"/>
              </a:ext>
            </a:extLst>
          </p:cNvPr>
          <p:cNvPicPr>
            <a:picLocks noChangeAspect="1"/>
          </p:cNvPicPr>
          <p:nvPr/>
        </p:nvPicPr>
        <p:blipFill>
          <a:blip r:embed="rId6"/>
          <a:stretch>
            <a:fillRect/>
          </a:stretch>
        </p:blipFill>
        <p:spPr>
          <a:xfrm>
            <a:off x="219071" y="2670722"/>
            <a:ext cx="4411801" cy="1034667"/>
          </a:xfrm>
          <a:prstGeom prst="rect">
            <a:avLst/>
          </a:prstGeom>
        </p:spPr>
      </p:pic>
      <p:sp>
        <p:nvSpPr>
          <p:cNvPr id="15" name="ZoneTexte 14">
            <a:extLst>
              <a:ext uri="{FF2B5EF4-FFF2-40B4-BE49-F238E27FC236}">
                <a16:creationId xmlns:a16="http://schemas.microsoft.com/office/drawing/2014/main" id="{B1F97ED8-4785-411E-8159-8192575A628B}"/>
              </a:ext>
            </a:extLst>
          </p:cNvPr>
          <p:cNvSpPr txBox="1"/>
          <p:nvPr/>
        </p:nvSpPr>
        <p:spPr>
          <a:xfrm>
            <a:off x="500516" y="2505238"/>
            <a:ext cx="4060019" cy="1138773"/>
          </a:xfrm>
          <a:prstGeom prst="rect">
            <a:avLst/>
          </a:prstGeom>
          <a:noFill/>
        </p:spPr>
        <p:txBody>
          <a:bodyPr wrap="square">
            <a:spAutoFit/>
          </a:bodyPr>
          <a:lstStyle/>
          <a:p>
            <a:pPr algn="ctr"/>
            <a:endParaRPr lang="fr-FR" sz="2000" b="1" i="0" dirty="0">
              <a:effectLst/>
              <a:latin typeface="Montserrat" panose="00000500000000000000" pitchFamily="2" charset="0"/>
            </a:endParaRPr>
          </a:p>
          <a:p>
            <a:pPr algn="ctr"/>
            <a:r>
              <a:rPr lang="fr-FR" sz="2400" b="1" i="0" dirty="0">
                <a:effectLst/>
                <a:latin typeface="Montserrat" panose="00000500000000000000" pitchFamily="2" charset="0"/>
              </a:rPr>
              <a:t>Pre-Initiating &amp; Initiating Phase</a:t>
            </a:r>
            <a:endParaRPr lang="fr-FR" sz="2400" dirty="0"/>
          </a:p>
        </p:txBody>
      </p:sp>
      <p:sp>
        <p:nvSpPr>
          <p:cNvPr id="17" name="ZoneTexte 16">
            <a:extLst>
              <a:ext uri="{FF2B5EF4-FFF2-40B4-BE49-F238E27FC236}">
                <a16:creationId xmlns:a16="http://schemas.microsoft.com/office/drawing/2014/main" id="{E0B2DA8B-385F-4142-B1F9-FFE5DD678073}"/>
              </a:ext>
            </a:extLst>
          </p:cNvPr>
          <p:cNvSpPr txBox="1"/>
          <p:nvPr/>
        </p:nvSpPr>
        <p:spPr>
          <a:xfrm>
            <a:off x="5410897" y="3666804"/>
            <a:ext cx="4550898" cy="1631216"/>
          </a:xfrm>
          <a:prstGeom prst="rect">
            <a:avLst/>
          </a:prstGeom>
          <a:noFill/>
        </p:spPr>
        <p:txBody>
          <a:bodyPr wrap="square">
            <a:spAutoFit/>
          </a:bodyPr>
          <a:lstStyle/>
          <a:p>
            <a:pPr algn="ctr"/>
            <a:r>
              <a:rPr lang="en-US" sz="3200" b="1" i="0" dirty="0">
                <a:solidFill>
                  <a:srgbClr val="1D1E20"/>
                </a:solidFill>
                <a:effectLst/>
                <a:latin typeface="-apple-system"/>
              </a:rPr>
              <a:t>Project </a:t>
            </a:r>
          </a:p>
          <a:p>
            <a:r>
              <a:rPr lang="en-US" sz="3200" b="1" i="0" dirty="0">
                <a:solidFill>
                  <a:srgbClr val="1D1E20"/>
                </a:solidFill>
                <a:effectLst/>
                <a:latin typeface="-apple-system"/>
              </a:rPr>
              <a:t>Conception &amp; Initiation</a:t>
            </a:r>
            <a:endParaRPr lang="fr-FR" sz="3200" b="1" dirty="0"/>
          </a:p>
          <a:p>
            <a:pPr lvl="0"/>
            <a:r>
              <a:rPr lang="en-US" sz="3600" b="1" i="0" dirty="0">
                <a:solidFill>
                  <a:srgbClr val="201A34"/>
                </a:solidFill>
                <a:effectLst/>
                <a:latin typeface="Open Sans" panose="020B0606030504020204" pitchFamily="34" charset="0"/>
              </a:rPr>
              <a:t> </a:t>
            </a:r>
            <a:r>
              <a:rPr lang="en-US" sz="3600" b="0" i="0" dirty="0">
                <a:solidFill>
                  <a:srgbClr val="201A34"/>
                </a:solidFill>
                <a:effectLst/>
                <a:latin typeface="Open Sans" panose="020B0606030504020204" pitchFamily="34" charset="0"/>
              </a:rPr>
              <a:t> </a:t>
            </a:r>
            <a:endParaRPr lang="fr-FR" sz="3600" dirty="0"/>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381AF35E-D493-4283-B575-25BF4EF51161}"/>
              </a:ext>
            </a:extLst>
          </p:cNvPr>
          <p:cNvSpPr>
            <a:spLocks noGrp="1"/>
          </p:cNvSpPr>
          <p:nvPr>
            <p:ph idx="1"/>
          </p:nvPr>
        </p:nvSpPr>
        <p:spPr>
          <a:xfrm>
            <a:off x="149470" y="1808041"/>
            <a:ext cx="10269416" cy="4684834"/>
          </a:xfrm>
        </p:spPr>
        <p:txBody>
          <a:bodyPr>
            <a:normAutofit/>
          </a:bodyPr>
          <a:lstStyle/>
          <a:p>
            <a:pPr algn="l"/>
            <a:r>
              <a:rPr lang="en-US" sz="2600" b="0" i="0" dirty="0">
                <a:solidFill>
                  <a:srgbClr val="202124"/>
                </a:solidFill>
                <a:effectLst/>
              </a:rPr>
              <a:t>Project planning is the process of </a:t>
            </a:r>
            <a:r>
              <a:rPr lang="en-US" sz="2600" b="1" i="0" dirty="0">
                <a:solidFill>
                  <a:srgbClr val="202124"/>
                </a:solidFill>
                <a:effectLst/>
              </a:rPr>
              <a:t>defining your  objectives and scope, your goals and milestones (deliverables), and assigning tasks and budgetary resources for each step</a:t>
            </a:r>
            <a:r>
              <a:rPr lang="en-US" sz="2600" b="0" i="0" dirty="0">
                <a:solidFill>
                  <a:srgbClr val="202124"/>
                </a:solidFill>
                <a:effectLst/>
              </a:rPr>
              <a:t>. A good plan is easily shareable with everyone involved, and it's most useful when it's revisited regularly</a:t>
            </a:r>
          </a:p>
          <a:p>
            <a:pPr algn="l"/>
            <a:r>
              <a:rPr lang="en-US" sz="2600" b="0" i="0" dirty="0">
                <a:solidFill>
                  <a:srgbClr val="202124"/>
                </a:solidFill>
                <a:effectLst/>
              </a:rPr>
              <a:t>Project planning </a:t>
            </a:r>
            <a:r>
              <a:rPr lang="en-US" sz="2600" b="1" i="0" dirty="0">
                <a:solidFill>
                  <a:srgbClr val="202124"/>
                </a:solidFill>
                <a:effectLst/>
              </a:rPr>
              <a:t>provides structure and foresight for the execution stage, helping to eliminate wasteful activities and patterns</a:t>
            </a:r>
            <a:r>
              <a:rPr lang="en-US" sz="2600" b="0" i="0" dirty="0">
                <a:solidFill>
                  <a:srgbClr val="202124"/>
                </a:solidFill>
                <a:effectLst/>
              </a:rPr>
              <a:t>. This is why companies that stick to solid project management practices waste a lot less money than companies that don't</a:t>
            </a:r>
          </a:p>
          <a:p>
            <a:pPr marL="0" indent="0">
              <a:buNone/>
            </a:pPr>
            <a:endParaRPr lang="fr-FR" dirty="0"/>
          </a:p>
        </p:txBody>
      </p:sp>
      <p:sp>
        <p:nvSpPr>
          <p:cNvPr id="4" name="Titre 1">
            <a:extLst>
              <a:ext uri="{FF2B5EF4-FFF2-40B4-BE49-F238E27FC236}">
                <a16:creationId xmlns:a16="http://schemas.microsoft.com/office/drawing/2014/main" id="{C9DBF96E-CF78-45A0-B1F2-288AE386BBBC}"/>
              </a:ext>
            </a:extLst>
          </p:cNvPr>
          <p:cNvSpPr>
            <a:spLocks noGrp="1"/>
          </p:cNvSpPr>
          <p:nvPr>
            <p:ph type="title"/>
          </p:nvPr>
        </p:nvSpPr>
        <p:spPr>
          <a:xfrm>
            <a:off x="838200" y="365125"/>
            <a:ext cx="10515600" cy="1325563"/>
          </a:xfrm>
        </p:spPr>
        <p:txBody>
          <a:bodyPr/>
          <a:lstStyle/>
          <a:p>
            <a:pPr algn="ctr"/>
            <a:br>
              <a:rPr lang="fr-FR" sz="1800" dirty="0">
                <a:effectLst/>
                <a:latin typeface="Calibri" panose="020F0502020204030204" pitchFamily="34" charset="0"/>
                <a:ea typeface="Calibri" panose="020F0502020204030204" pitchFamily="34" charset="0"/>
                <a:cs typeface="Arial" panose="020B0604020202020204" pitchFamily="34" charset="0"/>
              </a:rPr>
            </a:br>
            <a:endParaRPr lang="fr-FR" dirty="0"/>
          </a:p>
        </p:txBody>
      </p:sp>
      <p:sp>
        <p:nvSpPr>
          <p:cNvPr id="5" name="Titre 1">
            <a:extLst>
              <a:ext uri="{FF2B5EF4-FFF2-40B4-BE49-F238E27FC236}">
                <a16:creationId xmlns:a16="http://schemas.microsoft.com/office/drawing/2014/main" id="{0C12FE09-A3AE-49BA-BD44-04A6FCB5FE1C}"/>
              </a:ext>
            </a:extLst>
          </p:cNvPr>
          <p:cNvSpPr txBox="1">
            <a:spLocks/>
          </p:cNvSpPr>
          <p:nvPr/>
        </p:nvSpPr>
        <p:spPr>
          <a:xfrm>
            <a:off x="2162908" y="474784"/>
            <a:ext cx="7447084" cy="93198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b="1">
                <a:solidFill>
                  <a:schemeClr val="bg1"/>
                </a:solidFill>
                <a:latin typeface="+mn-lt"/>
              </a:rPr>
              <a:t>    In the previous lessons….</a:t>
            </a:r>
            <a:endParaRPr lang="fr-FR" b="1" dirty="0">
              <a:solidFill>
                <a:schemeClr val="bg1"/>
              </a:solidFill>
              <a:latin typeface="+mn-lt"/>
            </a:endParaRPr>
          </a:p>
        </p:txBody>
      </p:sp>
    </p:spTree>
    <p:extLst>
      <p:ext uri="{BB962C8B-B14F-4D97-AF65-F5344CB8AC3E}">
        <p14:creationId xmlns:p14="http://schemas.microsoft.com/office/powerpoint/2010/main" val="3551109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DB12F6C3-428B-AC8F-BDB0-51C7C7BC1DA6}"/>
              </a:ext>
            </a:extLst>
          </p:cNvPr>
          <p:cNvSpPr>
            <a:spLocks noGrp="1"/>
          </p:cNvSpPr>
          <p:nvPr>
            <p:ph type="title"/>
          </p:nvPr>
        </p:nvSpPr>
        <p:spPr/>
        <p:txBody>
          <a:bodyPr/>
          <a:lstStyle/>
          <a:p>
            <a:endParaRPr lang="fr-FR"/>
          </a:p>
        </p:txBody>
      </p:sp>
      <p:sp>
        <p:nvSpPr>
          <p:cNvPr id="3" name="Espace réservé du contenu 2">
            <a:extLst>
              <a:ext uri="{FF2B5EF4-FFF2-40B4-BE49-F238E27FC236}">
                <a16:creationId xmlns:a16="http://schemas.microsoft.com/office/drawing/2014/main" id="{5B60120B-77DE-A28D-069B-DA2F655F04D0}"/>
              </a:ext>
            </a:extLst>
          </p:cNvPr>
          <p:cNvSpPr>
            <a:spLocks noGrp="1"/>
          </p:cNvSpPr>
          <p:nvPr>
            <p:ph idx="1"/>
          </p:nvPr>
        </p:nvSpPr>
        <p:spPr>
          <a:xfrm>
            <a:off x="216408" y="1690688"/>
            <a:ext cx="10262616" cy="4351338"/>
          </a:xfrm>
        </p:spPr>
        <p:txBody>
          <a:bodyPr>
            <a:normAutofit/>
          </a:bodyPr>
          <a:lstStyle/>
          <a:p>
            <a:r>
              <a:rPr lang="en-US" sz="2600" b="0" i="0" dirty="0">
                <a:solidFill>
                  <a:srgbClr val="202124"/>
                </a:solidFill>
                <a:effectLst/>
              </a:rPr>
              <a:t>Project documentation is </a:t>
            </a:r>
            <a:r>
              <a:rPr lang="en-US" sz="2600" b="1" i="0" dirty="0">
                <a:solidFill>
                  <a:srgbClr val="202124"/>
                </a:solidFill>
                <a:effectLst/>
              </a:rPr>
              <a:t>the process of recording the key project details and producing the documents that are required to implement it successfully</a:t>
            </a:r>
            <a:r>
              <a:rPr lang="en-US" sz="2600" b="0" i="0" dirty="0">
                <a:solidFill>
                  <a:srgbClr val="202124"/>
                </a:solidFill>
                <a:effectLst/>
              </a:rPr>
              <a:t>. Simply put, it's an umbrella term which includes all the documents created over the course of the project</a:t>
            </a:r>
          </a:p>
          <a:p>
            <a:r>
              <a:rPr lang="en-US" sz="2600" b="0" i="0" dirty="0">
                <a:solidFill>
                  <a:srgbClr val="101423"/>
                </a:solidFill>
                <a:effectLst/>
              </a:rPr>
              <a:t>Project managers know the importance of having project documentation. Project documents must be accurate and constantly updated to keep current with the project. Creating and managing project documentation throughout the project life cycle is critical for project success</a:t>
            </a:r>
            <a:endParaRPr lang="fr-FR" sz="2600" dirty="0"/>
          </a:p>
        </p:txBody>
      </p:sp>
    </p:spTree>
    <p:extLst>
      <p:ext uri="{BB962C8B-B14F-4D97-AF65-F5344CB8AC3E}">
        <p14:creationId xmlns:p14="http://schemas.microsoft.com/office/powerpoint/2010/main" val="2502874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2200" y="365126"/>
            <a:ext cx="7191375" cy="1035050"/>
          </a:xfrm>
        </p:spPr>
        <p:txBody>
          <a:bodyPr>
            <a:normAutofit/>
          </a:bodyPr>
          <a:lstStyle/>
          <a:p>
            <a:pPr algn="ctr"/>
            <a:r>
              <a:rPr lang="en-US" b="1" dirty="0">
                <a:solidFill>
                  <a:schemeClr val="bg1"/>
                </a:solidFill>
                <a:latin typeface="+mn-lt"/>
              </a:rPr>
              <a:t>Chapter objectives</a:t>
            </a:r>
          </a:p>
        </p:txBody>
      </p:sp>
      <p:sp>
        <p:nvSpPr>
          <p:cNvPr id="3" name="Content Placeholder 2"/>
          <p:cNvSpPr>
            <a:spLocks noGrp="1"/>
          </p:cNvSpPr>
          <p:nvPr>
            <p:ph idx="1"/>
          </p:nvPr>
        </p:nvSpPr>
        <p:spPr>
          <a:xfrm>
            <a:off x="161926" y="1825625"/>
            <a:ext cx="10287000" cy="4351338"/>
          </a:xfrm>
        </p:spPr>
        <p:txBody>
          <a:bodyPr>
            <a:normAutofit/>
          </a:bodyPr>
          <a:lstStyle/>
          <a:p>
            <a:pPr algn="just"/>
            <a:r>
              <a:rPr lang="en-US" sz="2600" dirty="0">
                <a:latin typeface="Calibri" panose="020F0502020204030204" pitchFamily="34" charset="0"/>
                <a:cs typeface="Arial" panose="020B0604020202020204" pitchFamily="34" charset="0"/>
              </a:rPr>
              <a:t>Their importance in </a:t>
            </a:r>
            <a:r>
              <a:rPr lang="en-US" sz="2600" b="1" dirty="0">
                <a:latin typeface="Calibri" panose="020F0502020204030204" pitchFamily="34" charset="0"/>
                <a:cs typeface="Arial" panose="020B0604020202020204" pitchFamily="34" charset="0"/>
              </a:rPr>
              <a:t>the Conception and </a:t>
            </a:r>
            <a:r>
              <a:rPr lang="en-US" sz="2600" b="1" dirty="0">
                <a:effectLst/>
                <a:latin typeface="Calibri" panose="020F0502020204030204" pitchFamily="34" charset="0"/>
                <a:ea typeface="Calibri" panose="020F0502020204030204" pitchFamily="34" charset="0"/>
                <a:cs typeface="Arial" panose="020B0604020202020204" pitchFamily="34" charset="0"/>
              </a:rPr>
              <a:t>Initiating phase</a:t>
            </a:r>
          </a:p>
          <a:p>
            <a:pPr marL="0" indent="0" algn="just">
              <a:buNone/>
            </a:pPr>
            <a:endParaRPr lang="en-US" sz="2600" dirty="0">
              <a:latin typeface="Calibri" panose="020F0502020204030204" pitchFamily="34" charset="0"/>
              <a:cs typeface="Arial" panose="020B0604020202020204" pitchFamily="34" charset="0"/>
            </a:endParaRPr>
          </a:p>
          <a:p>
            <a:pPr algn="just"/>
            <a:r>
              <a:rPr lang="en-US" sz="2600" dirty="0">
                <a:latin typeface="Calibri" panose="020F0502020204030204" pitchFamily="34" charset="0"/>
                <a:cs typeface="Arial" panose="020B0604020202020204" pitchFamily="34" charset="0"/>
              </a:rPr>
              <a:t>The </a:t>
            </a:r>
            <a:r>
              <a:rPr lang="en-US" sz="2600" b="1" dirty="0">
                <a:latin typeface="Calibri" panose="020F0502020204030204" pitchFamily="34" charset="0"/>
                <a:cs typeface="Arial" panose="020B0604020202020204" pitchFamily="34" charset="0"/>
              </a:rPr>
              <a:t>Project Idea </a:t>
            </a:r>
            <a:r>
              <a:rPr lang="en-US" sz="2600" dirty="0">
                <a:latin typeface="Calibri" panose="020F0502020204030204" pitchFamily="34" charset="0"/>
                <a:cs typeface="Arial" panose="020B0604020202020204" pitchFamily="34" charset="0"/>
              </a:rPr>
              <a:t>and the </a:t>
            </a:r>
            <a:r>
              <a:rPr lang="en-US" sz="2600" b="1" dirty="0">
                <a:latin typeface="Calibri" panose="020F0502020204030204" pitchFamily="34" charset="0"/>
                <a:cs typeface="Arial" panose="020B0604020202020204" pitchFamily="34" charset="0"/>
              </a:rPr>
              <a:t>Needs Study</a:t>
            </a:r>
          </a:p>
          <a:p>
            <a:pPr marL="0" indent="0" algn="just">
              <a:buNone/>
            </a:pPr>
            <a:endParaRPr lang="en-US" sz="2600" dirty="0">
              <a:latin typeface="Calibri" panose="020F0502020204030204" pitchFamily="34" charset="0"/>
              <a:cs typeface="Arial" panose="020B0604020202020204" pitchFamily="34" charset="0"/>
            </a:endParaRPr>
          </a:p>
          <a:p>
            <a:pPr algn="just"/>
            <a:r>
              <a:rPr lang="en-US" sz="2600" dirty="0">
                <a:latin typeface="Calibri" panose="020F0502020204030204" pitchFamily="34" charset="0"/>
                <a:cs typeface="Arial" panose="020B0604020202020204" pitchFamily="34" charset="0"/>
              </a:rPr>
              <a:t>Discover</a:t>
            </a:r>
            <a:r>
              <a:rPr lang="en-US" sz="2600" b="1" dirty="0">
                <a:latin typeface="Calibri" panose="020F0502020204030204" pitchFamily="34" charset="0"/>
                <a:cs typeface="Arial" panose="020B0604020202020204" pitchFamily="34" charset="0"/>
              </a:rPr>
              <a:t> the Business Case </a:t>
            </a:r>
            <a:r>
              <a:rPr lang="en-US" sz="2600" dirty="0">
                <a:latin typeface="Calibri" panose="020F0502020204030204" pitchFamily="34" charset="0"/>
                <a:cs typeface="Arial" panose="020B0604020202020204" pitchFamily="34" charset="0"/>
              </a:rPr>
              <a:t>and</a:t>
            </a:r>
            <a:r>
              <a:rPr lang="en-US" sz="2600" b="1" dirty="0">
                <a:latin typeface="Calibri" panose="020F0502020204030204" pitchFamily="34" charset="0"/>
                <a:cs typeface="Arial" panose="020B0604020202020204" pitchFamily="34" charset="0"/>
              </a:rPr>
              <a:t> the Feasibility Study</a:t>
            </a:r>
          </a:p>
          <a:p>
            <a:pPr algn="just"/>
            <a:endParaRPr lang="en-US" sz="2600" b="1" dirty="0">
              <a:latin typeface="Calibri" panose="020F0502020204030204" pitchFamily="34" charset="0"/>
              <a:cs typeface="Arial" panose="020B0604020202020204" pitchFamily="34" charset="0"/>
            </a:endParaRPr>
          </a:p>
          <a:p>
            <a:pPr algn="just"/>
            <a:endParaRPr lang="en-US" sz="2600" dirty="0">
              <a:latin typeface="Calibri" panose="020F0502020204030204" pitchFamily="34" charset="0"/>
              <a:cs typeface="Arial" panose="020B0604020202020204" pitchFamily="34" charset="0"/>
            </a:endParaRPr>
          </a:p>
          <a:p>
            <a:pPr algn="just"/>
            <a:r>
              <a:rPr lang="en-US" sz="2600" dirty="0">
                <a:effectLst/>
                <a:latin typeface="Calibri" panose="020F0502020204030204" pitchFamily="34" charset="0"/>
                <a:ea typeface="Calibri" panose="020F0502020204030204" pitchFamily="34" charset="0"/>
                <a:cs typeface="Arial" panose="020B0604020202020204" pitchFamily="34" charset="0"/>
              </a:rPr>
              <a:t>The Project Proposal and its relation with </a:t>
            </a:r>
            <a:r>
              <a:rPr lang="en-US" sz="2600" b="1" dirty="0">
                <a:effectLst/>
                <a:latin typeface="Calibri" panose="020F0502020204030204" pitchFamily="34" charset="0"/>
                <a:ea typeface="Calibri" panose="020F0502020204030204" pitchFamily="34" charset="0"/>
                <a:cs typeface="Arial" panose="020B0604020202020204" pitchFamily="34" charset="0"/>
              </a:rPr>
              <a:t>the Project Charter</a:t>
            </a:r>
          </a:p>
          <a:p>
            <a:pPr algn="just"/>
            <a:endParaRPr lang="en-US" sz="2600" dirty="0">
              <a:latin typeface="Calibri" panose="020F0502020204030204" pitchFamily="34" charset="0"/>
              <a:ea typeface="Calibri" panose="020F0502020204030204" pitchFamily="34" charset="0"/>
              <a:cs typeface="Arial" panose="020B0604020202020204" pitchFamily="34" charset="0"/>
            </a:endParaRPr>
          </a:p>
          <a:p>
            <a:pPr algn="just"/>
            <a:endParaRPr lang="en-US" sz="2600" dirty="0">
              <a:effectLst/>
              <a:latin typeface="Calibri" panose="020F0502020204030204" pitchFamily="34" charset="0"/>
              <a:ea typeface="Calibri" panose="020F0502020204030204" pitchFamily="34" charset="0"/>
              <a:cs typeface="Arial" panose="020B0604020202020204" pitchFamily="34" charset="0"/>
            </a:endParaRPr>
          </a:p>
          <a:p>
            <a:pPr marL="0" indent="0" algn="just">
              <a:buNone/>
            </a:pPr>
            <a:endParaRPr lang="en-US" sz="2600" dirty="0">
              <a:effectLst/>
              <a:latin typeface="Calibri" panose="020F0502020204030204" pitchFamily="34" charset="0"/>
              <a:ea typeface="Calibri" panose="020F0502020204030204" pitchFamily="34" charset="0"/>
              <a:cs typeface="Arial" panose="020B0604020202020204" pitchFamily="34" charset="0"/>
            </a:endParaRPr>
          </a:p>
          <a:p>
            <a:pPr algn="just"/>
            <a:endParaRPr lang="en-US" sz="2600" dirty="0">
              <a:effectLst/>
              <a:latin typeface="Calibri" panose="020F0502020204030204" pitchFamily="34" charset="0"/>
              <a:ea typeface="Calibri" panose="020F0502020204030204" pitchFamily="34" charset="0"/>
              <a:cs typeface="Arial" panose="020B0604020202020204" pitchFamily="34" charset="0"/>
            </a:endParaRPr>
          </a:p>
          <a:p>
            <a:pPr marL="0" indent="0" algn="just">
              <a:buNone/>
            </a:pPr>
            <a:endParaRPr lang="en-US" sz="2600" dirty="0"/>
          </a:p>
        </p:txBody>
      </p:sp>
      <p:pic>
        <p:nvPicPr>
          <p:cNvPr id="4" name="Picture 3"/>
          <p:cNvPicPr>
            <a:picLocks noChangeAspect="1"/>
          </p:cNvPicPr>
          <p:nvPr/>
        </p:nvPicPr>
        <p:blipFill>
          <a:blip r:embed="rId2"/>
          <a:stretch>
            <a:fillRect/>
          </a:stretch>
        </p:blipFill>
        <p:spPr>
          <a:xfrm>
            <a:off x="0" y="5666295"/>
            <a:ext cx="1524000" cy="1191705"/>
          </a:xfrm>
          <a:prstGeom prst="rect">
            <a:avLst/>
          </a:prstGeom>
        </p:spPr>
      </p:pic>
    </p:spTree>
    <p:extLst>
      <p:ext uri="{BB962C8B-B14F-4D97-AF65-F5344CB8AC3E}">
        <p14:creationId xmlns:p14="http://schemas.microsoft.com/office/powerpoint/2010/main" val="1073632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DB80A229-CEE6-1476-4C79-D4E686EEC866}"/>
              </a:ext>
            </a:extLst>
          </p:cNvPr>
          <p:cNvSpPr>
            <a:spLocks noGrp="1"/>
          </p:cNvSpPr>
          <p:nvPr>
            <p:ph idx="1"/>
          </p:nvPr>
        </p:nvSpPr>
        <p:spPr>
          <a:xfrm>
            <a:off x="207264" y="1770761"/>
            <a:ext cx="10515600" cy="4351338"/>
          </a:xfrm>
        </p:spPr>
        <p:txBody>
          <a:bodyPr/>
          <a:lstStyle/>
          <a:p>
            <a:pPr marL="0" indent="0">
              <a:buNone/>
            </a:pPr>
            <a:r>
              <a:rPr lang="fr-FR" b="1" dirty="0">
                <a:solidFill>
                  <a:srgbClr val="FC3498"/>
                </a:solidFill>
              </a:rPr>
              <a:t>Part A:</a:t>
            </a:r>
            <a:r>
              <a:rPr lang="en-US" b="1" i="0" dirty="0">
                <a:solidFill>
                  <a:srgbClr val="FC3498"/>
                </a:solidFill>
                <a:effectLst/>
                <a:latin typeface="-apple-system"/>
              </a:rPr>
              <a:t> Conceptualizing and</a:t>
            </a:r>
            <a:r>
              <a:rPr lang="fr-FR" b="1" dirty="0">
                <a:solidFill>
                  <a:srgbClr val="FC3498"/>
                </a:solidFill>
              </a:rPr>
              <a:t> Initiating</a:t>
            </a:r>
            <a:r>
              <a:rPr lang="en-US" b="1" i="0" dirty="0">
                <a:solidFill>
                  <a:srgbClr val="FC3498"/>
                </a:solidFill>
                <a:effectLst/>
                <a:latin typeface="-apple-system"/>
              </a:rPr>
              <a:t>  a Project</a:t>
            </a:r>
            <a:endParaRPr lang="fr-FR" b="1" dirty="0">
              <a:solidFill>
                <a:srgbClr val="FC3498"/>
              </a:solidFill>
            </a:endParaRPr>
          </a:p>
          <a:p>
            <a:endParaRPr lang="fr-FR" dirty="0"/>
          </a:p>
          <a:p>
            <a:endParaRPr lang="fr-FR" dirty="0"/>
          </a:p>
          <a:p>
            <a:endParaRPr lang="fr-FR" dirty="0"/>
          </a:p>
          <a:p>
            <a:pPr marL="0" indent="0">
              <a:buNone/>
            </a:pPr>
            <a:r>
              <a:rPr lang="fr-FR" b="1" dirty="0">
                <a:solidFill>
                  <a:srgbClr val="00FF00"/>
                </a:solidFill>
              </a:rPr>
              <a:t>Part B: The First Documents</a:t>
            </a:r>
          </a:p>
        </p:txBody>
      </p:sp>
      <p:pic>
        <p:nvPicPr>
          <p:cNvPr id="4" name="Image 3">
            <a:extLst>
              <a:ext uri="{FF2B5EF4-FFF2-40B4-BE49-F238E27FC236}">
                <a16:creationId xmlns:a16="http://schemas.microsoft.com/office/drawing/2014/main" id="{FEA54AEE-3F30-FFF9-091F-19676C68124C}"/>
              </a:ext>
            </a:extLst>
          </p:cNvPr>
          <p:cNvPicPr>
            <a:picLocks noChangeAspect="1"/>
          </p:cNvPicPr>
          <p:nvPr/>
        </p:nvPicPr>
        <p:blipFill>
          <a:blip r:embed="rId2"/>
          <a:stretch>
            <a:fillRect/>
          </a:stretch>
        </p:blipFill>
        <p:spPr>
          <a:xfrm>
            <a:off x="7325130" y="0"/>
            <a:ext cx="4866870" cy="6858000"/>
          </a:xfrm>
          <a:prstGeom prst="rect">
            <a:avLst/>
          </a:prstGeom>
        </p:spPr>
      </p:pic>
    </p:spTree>
    <p:extLst>
      <p:ext uri="{BB962C8B-B14F-4D97-AF65-F5344CB8AC3E}">
        <p14:creationId xmlns:p14="http://schemas.microsoft.com/office/powerpoint/2010/main" val="4177063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432D7205-268A-4550-9940-439B1C2DD096}"/>
              </a:ext>
            </a:extLst>
          </p:cNvPr>
          <p:cNvSpPr>
            <a:spLocks noGrp="1"/>
          </p:cNvSpPr>
          <p:nvPr>
            <p:ph type="title"/>
          </p:nvPr>
        </p:nvSpPr>
        <p:spPr>
          <a:xfrm>
            <a:off x="2347415" y="409576"/>
            <a:ext cx="7234736" cy="895350"/>
          </a:xfrm>
        </p:spPr>
        <p:txBody>
          <a:bodyPr>
            <a:normAutofit fontScale="90000"/>
          </a:bodyPr>
          <a:lstStyle/>
          <a:p>
            <a:pPr algn="ctr"/>
            <a:r>
              <a:rPr lang="fr-FR" sz="4000" b="1" i="0" dirty="0">
                <a:solidFill>
                  <a:schemeClr val="bg1"/>
                </a:solidFill>
                <a:effectLst/>
                <a:latin typeface="Calibri" panose="020F0502020204030204" pitchFamily="34" charset="0"/>
                <a:cs typeface="Calibri" panose="020F0502020204030204" pitchFamily="34" charset="0"/>
              </a:rPr>
              <a:t>  </a:t>
            </a:r>
            <a:br>
              <a:rPr lang="fr-FR" sz="4000" b="1" i="0" dirty="0">
                <a:solidFill>
                  <a:schemeClr val="bg1"/>
                </a:solidFill>
                <a:effectLst/>
                <a:latin typeface="Calibri" panose="020F0502020204030204" pitchFamily="34" charset="0"/>
                <a:cs typeface="Calibri" panose="020F0502020204030204" pitchFamily="34" charset="0"/>
              </a:rPr>
            </a:br>
            <a:br>
              <a:rPr lang="fr-FR" sz="4000" b="1" i="0" dirty="0">
                <a:solidFill>
                  <a:schemeClr val="bg1"/>
                </a:solidFill>
                <a:effectLst/>
                <a:latin typeface="Calibri" panose="020F0502020204030204" pitchFamily="34" charset="0"/>
                <a:cs typeface="Calibri" panose="020F0502020204030204" pitchFamily="34" charset="0"/>
              </a:rPr>
            </a:br>
            <a:br>
              <a:rPr lang="fr-FR" sz="4000" b="1" i="0" dirty="0">
                <a:solidFill>
                  <a:schemeClr val="bg1"/>
                </a:solidFill>
                <a:effectLst/>
                <a:latin typeface="Calibri" panose="020F0502020204030204" pitchFamily="34" charset="0"/>
                <a:cs typeface="Calibri" panose="020F0502020204030204" pitchFamily="34" charset="0"/>
              </a:rPr>
            </a:br>
            <a:r>
              <a:rPr lang="fr-FR" sz="4900" b="1" i="0" dirty="0">
                <a:solidFill>
                  <a:schemeClr val="bg1"/>
                </a:solidFill>
                <a:effectLst/>
                <a:latin typeface="Calibri" panose="020F0502020204030204" pitchFamily="34" charset="0"/>
                <a:cs typeface="Calibri" panose="020F0502020204030204" pitchFamily="34" charset="0"/>
              </a:rPr>
              <a:t>Syllabus</a:t>
            </a:r>
            <a:br>
              <a:rPr lang="fr-FR" sz="4000" b="1" i="0" dirty="0">
                <a:solidFill>
                  <a:schemeClr val="bg1"/>
                </a:solidFill>
                <a:effectLst/>
                <a:latin typeface="Calibri" panose="020F0502020204030204" pitchFamily="34" charset="0"/>
                <a:cs typeface="Calibri" panose="020F0502020204030204" pitchFamily="34" charset="0"/>
              </a:rPr>
            </a:br>
            <a:r>
              <a:rPr lang="en-US" sz="4000" b="1" dirty="0">
                <a:solidFill>
                  <a:schemeClr val="bg1">
                    <a:lumMod val="95000"/>
                  </a:schemeClr>
                </a:solidFill>
                <a:latin typeface="+mn-lt"/>
              </a:rPr>
              <a:t>.</a:t>
            </a:r>
            <a:br>
              <a:rPr lang="en-US" sz="4000" b="1" dirty="0">
                <a:solidFill>
                  <a:schemeClr val="bg1">
                    <a:lumMod val="95000"/>
                  </a:schemeClr>
                </a:solidFill>
                <a:latin typeface="+mn-lt"/>
              </a:rPr>
            </a:br>
            <a:br>
              <a:rPr lang="fr-FR" sz="4000" b="1" dirty="0">
                <a:latin typeface="+mn-lt"/>
              </a:rPr>
            </a:br>
            <a:endParaRPr lang="fr-FR" sz="4000" b="1" dirty="0">
              <a:solidFill>
                <a:schemeClr val="bg1"/>
              </a:solidFill>
              <a:latin typeface="+mn-lt"/>
              <a:cs typeface="Calibri" panose="020F0502020204030204" pitchFamily="34" charset="0"/>
            </a:endParaRPr>
          </a:p>
        </p:txBody>
      </p:sp>
      <p:graphicFrame>
        <p:nvGraphicFramePr>
          <p:cNvPr id="4" name="Content Placeholder 1">
            <a:extLst>
              <a:ext uri="{FF2B5EF4-FFF2-40B4-BE49-F238E27FC236}">
                <a16:creationId xmlns:a16="http://schemas.microsoft.com/office/drawing/2014/main" id="{34967589-3156-4D84-8F35-66296953814F}"/>
              </a:ext>
            </a:extLst>
          </p:cNvPr>
          <p:cNvGraphicFramePr>
            <a:graphicFrameLocks noGrp="1"/>
          </p:cNvGraphicFramePr>
          <p:nvPr>
            <p:ph idx="1"/>
            <p:extLst>
              <p:ext uri="{D42A27DB-BD31-4B8C-83A1-F6EECF244321}">
                <p14:modId xmlns:p14="http://schemas.microsoft.com/office/powerpoint/2010/main" val="1517544156"/>
              </p:ext>
            </p:extLst>
          </p:nvPr>
        </p:nvGraphicFramePr>
        <p:xfrm>
          <a:off x="107004" y="4426084"/>
          <a:ext cx="10999364" cy="24319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1">
            <a:extLst>
              <a:ext uri="{FF2B5EF4-FFF2-40B4-BE49-F238E27FC236}">
                <a16:creationId xmlns:a16="http://schemas.microsoft.com/office/drawing/2014/main" id="{B3445D79-6980-3CBB-A97D-CC3B5BF90625}"/>
              </a:ext>
            </a:extLst>
          </p:cNvPr>
          <p:cNvGraphicFramePr>
            <a:graphicFrameLocks/>
          </p:cNvGraphicFramePr>
          <p:nvPr>
            <p:extLst>
              <p:ext uri="{D42A27DB-BD31-4B8C-83A1-F6EECF244321}">
                <p14:modId xmlns:p14="http://schemas.microsoft.com/office/powerpoint/2010/main" val="2280741492"/>
              </p:ext>
            </p:extLst>
          </p:nvPr>
        </p:nvGraphicFramePr>
        <p:xfrm>
          <a:off x="194553" y="1794605"/>
          <a:ext cx="11142429" cy="263147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ZoneTexte 5">
            <a:extLst>
              <a:ext uri="{FF2B5EF4-FFF2-40B4-BE49-F238E27FC236}">
                <a16:creationId xmlns:a16="http://schemas.microsoft.com/office/drawing/2014/main" id="{86ED097C-AD84-64CE-0A0A-A83B589C805E}"/>
              </a:ext>
            </a:extLst>
          </p:cNvPr>
          <p:cNvSpPr txBox="1"/>
          <p:nvPr/>
        </p:nvSpPr>
        <p:spPr>
          <a:xfrm>
            <a:off x="272374" y="1794605"/>
            <a:ext cx="1018971" cy="595932"/>
          </a:xfrm>
          <a:prstGeom prst="rect">
            <a:avLst/>
          </a:prstGeom>
          <a:noFill/>
        </p:spPr>
        <p:txBody>
          <a:bodyPr wrap="square">
            <a:spAutoFit/>
          </a:bodyPr>
          <a:lstStyle/>
          <a:p>
            <a:pPr algn="ctr">
              <a:lnSpc>
                <a:spcPct val="107000"/>
              </a:lnSpc>
              <a:spcAft>
                <a:spcPts val="800"/>
              </a:spcAft>
            </a:pPr>
            <a:r>
              <a:rPr lang="fr-FR" sz="3200" b="1" dirty="0">
                <a:effectLst/>
                <a:latin typeface="Calibri" panose="020F0502020204030204" pitchFamily="34" charset="0"/>
                <a:ea typeface="Calibri" panose="020F0502020204030204" pitchFamily="34" charset="0"/>
                <a:cs typeface="Arial" panose="020B0604020202020204" pitchFamily="34" charset="0"/>
              </a:rPr>
              <a:t>A </a:t>
            </a:r>
            <a:endParaRPr lang="fr-FR" sz="32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7" name="ZoneTexte 6">
            <a:extLst>
              <a:ext uri="{FF2B5EF4-FFF2-40B4-BE49-F238E27FC236}">
                <a16:creationId xmlns:a16="http://schemas.microsoft.com/office/drawing/2014/main" id="{2C95C954-18DD-4630-6616-43E7C7BD147B}"/>
              </a:ext>
            </a:extLst>
          </p:cNvPr>
          <p:cNvSpPr txBox="1"/>
          <p:nvPr/>
        </p:nvSpPr>
        <p:spPr>
          <a:xfrm>
            <a:off x="194553" y="4426084"/>
            <a:ext cx="1018971" cy="595932"/>
          </a:xfrm>
          <a:prstGeom prst="rect">
            <a:avLst/>
          </a:prstGeom>
          <a:noFill/>
        </p:spPr>
        <p:txBody>
          <a:bodyPr wrap="square">
            <a:spAutoFit/>
          </a:bodyPr>
          <a:lstStyle/>
          <a:p>
            <a:pPr algn="ctr">
              <a:lnSpc>
                <a:spcPct val="107000"/>
              </a:lnSpc>
              <a:spcAft>
                <a:spcPts val="800"/>
              </a:spcAft>
            </a:pPr>
            <a:r>
              <a:rPr lang="fr-FR" sz="3200" b="1" dirty="0">
                <a:effectLst/>
                <a:latin typeface="Calibri" panose="020F0502020204030204" pitchFamily="34" charset="0"/>
                <a:ea typeface="Calibri" panose="020F0502020204030204" pitchFamily="34" charset="0"/>
                <a:cs typeface="Arial" panose="020B0604020202020204" pitchFamily="34" charset="0"/>
              </a:rPr>
              <a:t>B</a:t>
            </a:r>
            <a:endParaRPr lang="fr-FR" sz="32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763219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D0AEA141-2805-E8AB-EDC0-1BA68436306E}"/>
              </a:ext>
            </a:extLst>
          </p:cNvPr>
          <p:cNvSpPr>
            <a:spLocks noGrp="1"/>
          </p:cNvSpPr>
          <p:nvPr>
            <p:ph type="title"/>
          </p:nvPr>
        </p:nvSpPr>
        <p:spPr/>
        <p:txBody>
          <a:bodyPr/>
          <a:lstStyle/>
          <a:p>
            <a:endParaRPr lang="fr-FR"/>
          </a:p>
        </p:txBody>
      </p:sp>
      <p:sp>
        <p:nvSpPr>
          <p:cNvPr id="3" name="Espace réservé du contenu 2">
            <a:extLst>
              <a:ext uri="{FF2B5EF4-FFF2-40B4-BE49-F238E27FC236}">
                <a16:creationId xmlns:a16="http://schemas.microsoft.com/office/drawing/2014/main" id="{5C415D4B-1E09-A237-116C-80238445EAC0}"/>
              </a:ext>
            </a:extLst>
          </p:cNvPr>
          <p:cNvSpPr>
            <a:spLocks noGrp="1"/>
          </p:cNvSpPr>
          <p:nvPr>
            <p:ph idx="1"/>
          </p:nvPr>
        </p:nvSpPr>
        <p:spPr>
          <a:xfrm>
            <a:off x="6096" y="0"/>
            <a:ext cx="12185904" cy="6858000"/>
          </a:xfrm>
          <a:solidFill>
            <a:srgbClr val="FFFF00"/>
          </a:solidFill>
        </p:spPr>
        <p:txBody>
          <a:bodyPr/>
          <a:lstStyle/>
          <a:p>
            <a:pPr marL="0" indent="0" algn="ctr">
              <a:buNone/>
            </a:pPr>
            <a:endParaRPr lang="fr-FR" dirty="0"/>
          </a:p>
          <a:p>
            <a:pPr marL="0" indent="0" algn="ctr">
              <a:buNone/>
            </a:pPr>
            <a:endParaRPr lang="fr-FR" dirty="0"/>
          </a:p>
          <a:p>
            <a:pPr marL="0" indent="0" algn="ctr">
              <a:buNone/>
            </a:pPr>
            <a:endParaRPr lang="fr-FR" sz="3200" b="1" dirty="0"/>
          </a:p>
          <a:p>
            <a:pPr marL="0" indent="0" algn="ctr">
              <a:buNone/>
            </a:pPr>
            <a:endParaRPr lang="fr-FR" sz="3200" b="1" dirty="0"/>
          </a:p>
          <a:p>
            <a:pPr marL="0" indent="0" algn="ctr">
              <a:buNone/>
            </a:pPr>
            <a:r>
              <a:rPr lang="fr-FR" sz="3200" b="1" dirty="0">
                <a:solidFill>
                  <a:srgbClr val="FC3498"/>
                </a:solidFill>
                <a:latin typeface="Algerian" panose="04020705040A02060702" pitchFamily="82" charset="0"/>
              </a:rPr>
              <a:t>Part A:</a:t>
            </a:r>
          </a:p>
          <a:p>
            <a:pPr marL="0" indent="0" algn="ctr">
              <a:buNone/>
            </a:pPr>
            <a:endParaRPr lang="fr-FR" sz="3200" b="1" dirty="0">
              <a:solidFill>
                <a:srgbClr val="FC3498"/>
              </a:solidFill>
              <a:latin typeface="Algerian" panose="04020705040A02060702" pitchFamily="82" charset="0"/>
            </a:endParaRPr>
          </a:p>
          <a:p>
            <a:pPr marL="0" indent="0" algn="ctr">
              <a:buNone/>
            </a:pPr>
            <a:r>
              <a:rPr lang="fr-FR" sz="3200" b="1" dirty="0">
                <a:solidFill>
                  <a:srgbClr val="FC3498"/>
                </a:solidFill>
                <a:latin typeface="Algerian" panose="04020705040A02060702" pitchFamily="82" charset="0"/>
              </a:rPr>
              <a:t> </a:t>
            </a:r>
            <a:r>
              <a:rPr lang="en-US" sz="3200" b="1" i="0" dirty="0">
                <a:solidFill>
                  <a:srgbClr val="FC3498"/>
                </a:solidFill>
                <a:effectLst/>
                <a:latin typeface="Algerian" panose="04020705040A02060702" pitchFamily="82" charset="0"/>
              </a:rPr>
              <a:t>Conceptualizing and Initiating a Project</a:t>
            </a:r>
            <a:endParaRPr lang="fr-FR" sz="3200" b="1" dirty="0">
              <a:solidFill>
                <a:srgbClr val="FC3498"/>
              </a:solidFill>
              <a:latin typeface="Algerian" panose="04020705040A02060702" pitchFamily="82" charset="0"/>
            </a:endParaRPr>
          </a:p>
        </p:txBody>
      </p:sp>
    </p:spTree>
    <p:extLst>
      <p:ext uri="{BB962C8B-B14F-4D97-AF65-F5344CB8AC3E}">
        <p14:creationId xmlns:p14="http://schemas.microsoft.com/office/powerpoint/2010/main" val="33516379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D50EF5CE-779A-4469-AADA-B622B1253FB1}"/>
              </a:ext>
            </a:extLst>
          </p:cNvPr>
          <p:cNvSpPr>
            <a:spLocks noGrp="1"/>
          </p:cNvSpPr>
          <p:nvPr>
            <p:ph idx="1"/>
          </p:nvPr>
        </p:nvSpPr>
        <p:spPr>
          <a:xfrm>
            <a:off x="61545" y="1652954"/>
            <a:ext cx="10418885" cy="4524009"/>
          </a:xfrm>
        </p:spPr>
        <p:txBody>
          <a:bodyPr>
            <a:normAutofit/>
          </a:bodyPr>
          <a:lstStyle/>
          <a:p>
            <a:pPr marL="0" indent="0">
              <a:lnSpc>
                <a:spcPct val="107000"/>
              </a:lnSpc>
              <a:spcAft>
                <a:spcPts val="810"/>
              </a:spcAft>
              <a:buNone/>
            </a:pPr>
            <a:r>
              <a:rPr lang="en-US" sz="2600" b="1" dirty="0">
                <a:ea typeface="Times New Roman" panose="02020603050405020304" pitchFamily="18" charset="0"/>
                <a:cs typeface="Times New Roman" panose="02020603050405020304" pitchFamily="18" charset="0"/>
              </a:rPr>
              <a:t>	A-I-1-</a:t>
            </a:r>
            <a:r>
              <a:rPr lang="en-US" sz="2600" b="1" dirty="0">
                <a:effectLst/>
                <a:ea typeface="Times New Roman" panose="02020603050405020304" pitchFamily="18" charset="0"/>
                <a:cs typeface="Times New Roman" panose="02020603050405020304" pitchFamily="18" charset="0"/>
              </a:rPr>
              <a:t> Project Conception and Initiation Phase </a:t>
            </a:r>
          </a:p>
          <a:p>
            <a:pPr>
              <a:lnSpc>
                <a:spcPct val="107000"/>
              </a:lnSpc>
              <a:spcAft>
                <a:spcPts val="810"/>
              </a:spcAft>
            </a:pPr>
            <a:r>
              <a:rPr lang="en-US" sz="2600" b="1" dirty="0">
                <a:effectLst/>
                <a:ea typeface="Times New Roman" panose="02020603050405020304" pitchFamily="18" charset="0"/>
                <a:cs typeface="Times New Roman" panose="02020603050405020304" pitchFamily="18" charset="0"/>
              </a:rPr>
              <a:t>Project Conception and Initiation Phase </a:t>
            </a:r>
            <a:r>
              <a:rPr lang="en-US" sz="2600" dirty="0">
                <a:effectLst/>
                <a:ea typeface="Times New Roman" panose="02020603050405020304" pitchFamily="18" charset="0"/>
                <a:cs typeface="Times New Roman" panose="02020603050405020304" pitchFamily="18" charset="0"/>
              </a:rPr>
              <a:t>is the first phase of a </a:t>
            </a:r>
            <a:r>
              <a:rPr lang="en-US" sz="2600" b="1" dirty="0">
                <a:solidFill>
                  <a:srgbClr val="0070C0"/>
                </a:solidFill>
                <a:effectLst/>
                <a:ea typeface="Times New Roman" panose="02020603050405020304" pitchFamily="18" charset="0"/>
                <a:cs typeface="Times New Roman" panose="02020603050405020304" pitchFamily="18" charset="0"/>
              </a:rPr>
              <a:t>Project’s Life Cycle</a:t>
            </a:r>
            <a:r>
              <a:rPr lang="en-US" sz="2600" b="1" dirty="0">
                <a:effectLst/>
                <a:ea typeface="Times New Roman" panose="02020603050405020304" pitchFamily="18" charset="0"/>
                <a:cs typeface="Times New Roman" panose="02020603050405020304" pitchFamily="18" charset="0"/>
              </a:rPr>
              <a:t>. </a:t>
            </a:r>
          </a:p>
          <a:p>
            <a:pPr>
              <a:lnSpc>
                <a:spcPct val="107000"/>
              </a:lnSpc>
              <a:spcAft>
                <a:spcPts val="810"/>
              </a:spcAft>
            </a:pPr>
            <a:r>
              <a:rPr lang="en-US" sz="2600" dirty="0">
                <a:solidFill>
                  <a:srgbClr val="424242"/>
                </a:solidFill>
                <a:effectLst/>
                <a:ea typeface="Times New Roman" panose="02020603050405020304" pitchFamily="18" charset="0"/>
                <a:cs typeface="Times New Roman" panose="02020603050405020304" pitchFamily="18" charset="0"/>
              </a:rPr>
              <a:t> </a:t>
            </a:r>
            <a:r>
              <a:rPr lang="en-US" sz="2400" b="0" i="0" dirty="0">
                <a:solidFill>
                  <a:srgbClr val="1D1E20"/>
                </a:solidFill>
                <a:effectLst/>
                <a:latin typeface="-apple-system"/>
              </a:rPr>
              <a:t>This is when it’s decided if the Project is necessary, and if so if it is feasible to execute it.</a:t>
            </a:r>
          </a:p>
          <a:p>
            <a:pPr>
              <a:lnSpc>
                <a:spcPct val="107000"/>
              </a:lnSpc>
              <a:spcAft>
                <a:spcPts val="810"/>
              </a:spcAft>
            </a:pPr>
            <a:r>
              <a:rPr lang="en-US" sz="2600" dirty="0">
                <a:effectLst/>
                <a:ea typeface="Times New Roman" panose="02020603050405020304" pitchFamily="18" charset="0"/>
                <a:cs typeface="Times New Roman" panose="02020603050405020304" pitchFamily="18" charset="0"/>
              </a:rPr>
              <a:t>It is at this point where the opportunity or reason for the project is identified and a Project is developed to take advantage of that opportunity.</a:t>
            </a:r>
            <a:endParaRPr lang="fr-FR" sz="2600" dirty="0">
              <a:effectLst/>
              <a:ea typeface="Calibri" panose="020F0502020204030204" pitchFamily="34" charset="0"/>
              <a:cs typeface="Arial" panose="020B0604020202020204" pitchFamily="34" charset="0"/>
            </a:endParaRPr>
          </a:p>
          <a:p>
            <a:endParaRPr lang="fr-FR" dirty="0"/>
          </a:p>
        </p:txBody>
      </p:sp>
      <p:sp>
        <p:nvSpPr>
          <p:cNvPr id="5" name="Titre 4">
            <a:extLst>
              <a:ext uri="{FF2B5EF4-FFF2-40B4-BE49-F238E27FC236}">
                <a16:creationId xmlns:a16="http://schemas.microsoft.com/office/drawing/2014/main" id="{A392BA1E-45E8-B325-BC7B-8B0351BC2BCE}"/>
              </a:ext>
            </a:extLst>
          </p:cNvPr>
          <p:cNvSpPr>
            <a:spLocks noGrp="1"/>
          </p:cNvSpPr>
          <p:nvPr>
            <p:ph type="title"/>
          </p:nvPr>
        </p:nvSpPr>
        <p:spPr>
          <a:xfrm>
            <a:off x="2020824" y="557149"/>
            <a:ext cx="7781544" cy="1325563"/>
          </a:xfrm>
        </p:spPr>
        <p:txBody>
          <a:bodyPr>
            <a:normAutofit fontScale="90000"/>
          </a:bodyPr>
          <a:lstStyle/>
          <a:p>
            <a:pPr algn="ctr"/>
            <a:r>
              <a:rPr lang="fr-FR" sz="4200" b="1" dirty="0">
                <a:solidFill>
                  <a:srgbClr val="00FF00"/>
                </a:solidFill>
                <a:effectLst/>
                <a:latin typeface="+mn-lt"/>
                <a:ea typeface="Times New Roman" panose="02020603050405020304" pitchFamily="18" charset="0"/>
                <a:cs typeface="Arial" panose="020B0604020202020204" pitchFamily="34" charset="0"/>
              </a:rPr>
              <a:t>A- I- The </a:t>
            </a:r>
            <a:r>
              <a:rPr lang="en-US" sz="4200" b="1" i="0" dirty="0">
                <a:solidFill>
                  <a:srgbClr val="00FF00"/>
                </a:solidFill>
                <a:effectLst/>
                <a:latin typeface="+mn-lt"/>
              </a:rPr>
              <a:t>Conception and Initiating Phase </a:t>
            </a:r>
            <a:br>
              <a:rPr lang="en-US" b="1" dirty="0"/>
            </a:br>
            <a:endParaRPr lang="fr-FR" dirty="0"/>
          </a:p>
        </p:txBody>
      </p:sp>
    </p:spTree>
    <p:extLst>
      <p:ext uri="{BB962C8B-B14F-4D97-AF65-F5344CB8AC3E}">
        <p14:creationId xmlns:p14="http://schemas.microsoft.com/office/powerpoint/2010/main" val="12190712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Espace réservé du contenu 4">
            <a:extLst>
              <a:ext uri="{FF2B5EF4-FFF2-40B4-BE49-F238E27FC236}">
                <a16:creationId xmlns:a16="http://schemas.microsoft.com/office/drawing/2014/main" id="{0AB34B7B-6FA3-9702-EFD6-26BD57ECDDA4}"/>
              </a:ext>
            </a:extLst>
          </p:cNvPr>
          <p:cNvPicPr>
            <a:picLocks noGrp="1" noChangeAspect="1"/>
          </p:cNvPicPr>
          <p:nvPr>
            <p:ph idx="1"/>
          </p:nvPr>
        </p:nvPicPr>
        <p:blipFill>
          <a:blip r:embed="rId2"/>
          <a:stretch>
            <a:fillRect/>
          </a:stretch>
        </p:blipFill>
        <p:spPr>
          <a:xfrm>
            <a:off x="109728" y="1825624"/>
            <a:ext cx="10323576" cy="4492879"/>
          </a:xfrm>
        </p:spPr>
      </p:pic>
      <p:sp>
        <p:nvSpPr>
          <p:cNvPr id="6" name="Titre 4">
            <a:extLst>
              <a:ext uri="{FF2B5EF4-FFF2-40B4-BE49-F238E27FC236}">
                <a16:creationId xmlns:a16="http://schemas.microsoft.com/office/drawing/2014/main" id="{F1B832AE-0E24-58FC-A368-8A7B656C7FAC}"/>
              </a:ext>
            </a:extLst>
          </p:cNvPr>
          <p:cNvSpPr>
            <a:spLocks noGrp="1"/>
          </p:cNvSpPr>
          <p:nvPr>
            <p:ph type="title"/>
          </p:nvPr>
        </p:nvSpPr>
        <p:spPr>
          <a:xfrm>
            <a:off x="2065269" y="749173"/>
            <a:ext cx="7781544" cy="841883"/>
          </a:xfrm>
        </p:spPr>
        <p:txBody>
          <a:bodyPr>
            <a:normAutofit fontScale="90000"/>
          </a:bodyPr>
          <a:lstStyle/>
          <a:p>
            <a:pPr algn="ctr"/>
            <a:r>
              <a:rPr lang="fr-FR" sz="4200" b="1" dirty="0">
                <a:solidFill>
                  <a:srgbClr val="00FF00"/>
                </a:solidFill>
                <a:effectLst/>
                <a:latin typeface="+mn-lt"/>
                <a:ea typeface="Times New Roman" panose="02020603050405020304" pitchFamily="18" charset="0"/>
                <a:cs typeface="Arial" panose="020B0604020202020204" pitchFamily="34" charset="0"/>
              </a:rPr>
              <a:t>A- I- The </a:t>
            </a:r>
            <a:r>
              <a:rPr lang="en-US" sz="4200" b="1" i="0" dirty="0">
                <a:solidFill>
                  <a:srgbClr val="00FF00"/>
                </a:solidFill>
                <a:effectLst/>
                <a:latin typeface="+mn-lt"/>
              </a:rPr>
              <a:t>Conception and Initiating Phase </a:t>
            </a:r>
            <a:br>
              <a:rPr lang="en-US" b="1" dirty="0"/>
            </a:br>
            <a:endParaRPr lang="fr-FR" dirty="0"/>
          </a:p>
        </p:txBody>
      </p:sp>
    </p:spTree>
    <p:extLst>
      <p:ext uri="{BB962C8B-B14F-4D97-AF65-F5344CB8AC3E}">
        <p14:creationId xmlns:p14="http://schemas.microsoft.com/office/powerpoint/2010/main" val="2463833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2ED1BDA8-C5B0-A01E-96F0-1AA44720663E}"/>
              </a:ext>
            </a:extLst>
          </p:cNvPr>
          <p:cNvSpPr>
            <a:spLocks noGrp="1"/>
          </p:cNvSpPr>
          <p:nvPr>
            <p:ph idx="1"/>
          </p:nvPr>
        </p:nvSpPr>
        <p:spPr>
          <a:xfrm>
            <a:off x="134112" y="1981073"/>
            <a:ext cx="10079736" cy="4351338"/>
          </a:xfrm>
        </p:spPr>
        <p:txBody>
          <a:bodyPr>
            <a:normAutofit lnSpcReduction="10000"/>
          </a:bodyPr>
          <a:lstStyle/>
          <a:p>
            <a:pPr algn="just"/>
            <a:r>
              <a:rPr lang="en-US" sz="2600" dirty="0">
                <a:effectLst/>
                <a:ea typeface="Times New Roman" panose="02020603050405020304" pitchFamily="18" charset="0"/>
                <a:cs typeface="Times New Roman" panose="02020603050405020304" pitchFamily="18" charset="0"/>
              </a:rPr>
              <a:t>It is during this phase of the Project that a team is assembled, and a</a:t>
            </a:r>
            <a:r>
              <a:rPr lang="en-US" sz="2600" dirty="0">
                <a:solidFill>
                  <a:srgbClr val="424242"/>
                </a:solidFill>
                <a:effectLst/>
                <a:ea typeface="Times New Roman" panose="02020603050405020304" pitchFamily="18" charset="0"/>
                <a:cs typeface="Times New Roman" panose="02020603050405020304" pitchFamily="18" charset="0"/>
              </a:rPr>
              <a:t> </a:t>
            </a:r>
            <a:r>
              <a:rPr lang="en-US" sz="2600" b="1" dirty="0">
                <a:solidFill>
                  <a:srgbClr val="FF0000"/>
                </a:solidFill>
                <a:effectLst/>
                <a:ea typeface="Times New Roman" panose="02020603050405020304" pitchFamily="18" charset="0"/>
                <a:cs typeface="Times New Roman" panose="02020603050405020304" pitchFamily="18" charset="0"/>
              </a:rPr>
              <a:t>Business Case</a:t>
            </a:r>
            <a:r>
              <a:rPr lang="en-US" sz="2600" dirty="0">
                <a:effectLst/>
                <a:ea typeface="Times New Roman" panose="02020603050405020304" pitchFamily="18" charset="0"/>
                <a:cs typeface="Times New Roman" panose="02020603050405020304" pitchFamily="18" charset="0"/>
              </a:rPr>
              <a:t>, </a:t>
            </a:r>
            <a:r>
              <a:rPr lang="en-US" sz="2600" b="1" dirty="0">
                <a:solidFill>
                  <a:srgbClr val="00B050"/>
                </a:solidFill>
                <a:effectLst/>
                <a:ea typeface="Times New Roman" panose="02020603050405020304" pitchFamily="18" charset="0"/>
                <a:cs typeface="Times New Roman" panose="02020603050405020304" pitchFamily="18" charset="0"/>
              </a:rPr>
              <a:t>Feasibility Study </a:t>
            </a:r>
            <a:r>
              <a:rPr lang="en-US" sz="2600" dirty="0">
                <a:effectLst/>
                <a:ea typeface="Times New Roman" panose="02020603050405020304" pitchFamily="18" charset="0"/>
                <a:cs typeface="Times New Roman" panose="02020603050405020304" pitchFamily="18" charset="0"/>
              </a:rPr>
              <a:t>and </a:t>
            </a:r>
            <a:r>
              <a:rPr lang="en-US" sz="2600" b="1" dirty="0">
                <a:solidFill>
                  <a:srgbClr val="0070C0"/>
                </a:solidFill>
                <a:effectLst/>
                <a:ea typeface="Times New Roman" panose="02020603050405020304" pitchFamily="18" charset="0"/>
                <a:cs typeface="Times New Roman" panose="02020603050405020304" pitchFamily="18" charset="0"/>
              </a:rPr>
              <a:t>Project Proposal </a:t>
            </a:r>
            <a:r>
              <a:rPr lang="en-US" sz="2600" dirty="0">
                <a:effectLst/>
                <a:ea typeface="Times New Roman" panose="02020603050405020304" pitchFamily="18" charset="0"/>
                <a:cs typeface="Times New Roman" panose="02020603050405020304" pitchFamily="18" charset="0"/>
              </a:rPr>
              <a:t>are created to define the Project in detail</a:t>
            </a:r>
            <a:r>
              <a:rPr lang="en-US" sz="2600" dirty="0">
                <a:solidFill>
                  <a:srgbClr val="424242"/>
                </a:solidFill>
                <a:effectLst/>
                <a:ea typeface="Times New Roman" panose="02020603050405020304" pitchFamily="18" charset="0"/>
                <a:cs typeface="Times New Roman" panose="02020603050405020304" pitchFamily="18" charset="0"/>
              </a:rPr>
              <a:t>.</a:t>
            </a:r>
            <a:endParaRPr lang="fr-FR" sz="2600" dirty="0">
              <a:effectLst/>
              <a:ea typeface="Calibri" panose="020F0502020204030204" pitchFamily="34" charset="0"/>
              <a:cs typeface="Arial" panose="020B0604020202020204" pitchFamily="34" charset="0"/>
            </a:endParaRPr>
          </a:p>
          <a:p>
            <a:pPr marL="0" indent="0" algn="just">
              <a:buNone/>
            </a:pPr>
            <a:endParaRPr lang="en-US" sz="2600" b="1" i="0" dirty="0">
              <a:effectLst/>
            </a:endParaRPr>
          </a:p>
          <a:p>
            <a:pPr algn="just"/>
            <a:r>
              <a:rPr lang="en-US" sz="2600" b="1" i="0" dirty="0">
                <a:effectLst/>
              </a:rPr>
              <a:t>The Concept Phase </a:t>
            </a:r>
            <a:r>
              <a:rPr lang="en-US" sz="2600" i="0" dirty="0">
                <a:effectLst/>
              </a:rPr>
              <a:t>of a Project is where your ideas are nurtured from first thought into a viable Project. </a:t>
            </a:r>
          </a:p>
          <a:p>
            <a:pPr algn="just"/>
            <a:endParaRPr lang="en-US" sz="2600" dirty="0"/>
          </a:p>
          <a:p>
            <a:pPr algn="just"/>
            <a:r>
              <a:rPr lang="en-US" sz="2600" i="0" dirty="0">
                <a:effectLst/>
              </a:rPr>
              <a:t>The key with the Conception Stage is to examine the Project for both its feasibility and value to the organization; an easy Project will be useless if it does not benefit the company, and a useful Project will just waste Resources if you aren’t certain that it’s plausible in the first place</a:t>
            </a:r>
            <a:r>
              <a:rPr lang="en-US" sz="2600" b="0" i="0" dirty="0">
                <a:effectLst/>
              </a:rPr>
              <a:t>.</a:t>
            </a:r>
            <a:endParaRPr lang="fr-FR" sz="2600" dirty="0"/>
          </a:p>
          <a:p>
            <a:endParaRPr lang="fr-FR" dirty="0"/>
          </a:p>
        </p:txBody>
      </p:sp>
      <p:sp>
        <p:nvSpPr>
          <p:cNvPr id="4" name="Titre 4">
            <a:extLst>
              <a:ext uri="{FF2B5EF4-FFF2-40B4-BE49-F238E27FC236}">
                <a16:creationId xmlns:a16="http://schemas.microsoft.com/office/drawing/2014/main" id="{B403E3EB-8510-9894-74BF-49132767EC39}"/>
              </a:ext>
            </a:extLst>
          </p:cNvPr>
          <p:cNvSpPr>
            <a:spLocks noGrp="1"/>
          </p:cNvSpPr>
          <p:nvPr>
            <p:ph type="title"/>
          </p:nvPr>
        </p:nvSpPr>
        <p:spPr>
          <a:xfrm>
            <a:off x="2075688" y="749173"/>
            <a:ext cx="7781544" cy="988187"/>
          </a:xfrm>
        </p:spPr>
        <p:txBody>
          <a:bodyPr>
            <a:normAutofit fontScale="90000"/>
          </a:bodyPr>
          <a:lstStyle/>
          <a:p>
            <a:pPr algn="ctr"/>
            <a:r>
              <a:rPr lang="fr-FR" sz="4200" b="1" dirty="0">
                <a:solidFill>
                  <a:srgbClr val="00FF00"/>
                </a:solidFill>
                <a:effectLst/>
                <a:latin typeface="+mn-lt"/>
                <a:ea typeface="Times New Roman" panose="02020603050405020304" pitchFamily="18" charset="0"/>
                <a:cs typeface="Arial" panose="020B0604020202020204" pitchFamily="34" charset="0"/>
              </a:rPr>
              <a:t>A- I- The </a:t>
            </a:r>
            <a:r>
              <a:rPr lang="en-US" sz="4200" b="1" i="0" dirty="0">
                <a:solidFill>
                  <a:srgbClr val="00FF00"/>
                </a:solidFill>
                <a:effectLst/>
                <a:latin typeface="+mn-lt"/>
              </a:rPr>
              <a:t>Conception and Initiating Phase </a:t>
            </a:r>
            <a:br>
              <a:rPr lang="en-US" b="1" dirty="0"/>
            </a:br>
            <a:endParaRPr lang="fr-FR" dirty="0"/>
          </a:p>
        </p:txBody>
      </p:sp>
    </p:spTree>
    <p:extLst>
      <p:ext uri="{BB962C8B-B14F-4D97-AF65-F5344CB8AC3E}">
        <p14:creationId xmlns:p14="http://schemas.microsoft.com/office/powerpoint/2010/main" val="18743814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429E19E-BD24-D077-75A8-0E971054BAC0}"/>
              </a:ext>
            </a:extLst>
          </p:cNvPr>
          <p:cNvSpPr>
            <a:spLocks noGrp="1"/>
          </p:cNvSpPr>
          <p:nvPr>
            <p:ph type="title"/>
          </p:nvPr>
        </p:nvSpPr>
        <p:spPr/>
        <p:txBody>
          <a:bodyPr/>
          <a:lstStyle/>
          <a:p>
            <a:endParaRPr lang="fr-FR"/>
          </a:p>
        </p:txBody>
      </p:sp>
      <p:pic>
        <p:nvPicPr>
          <p:cNvPr id="5" name="Espace réservé du contenu 4">
            <a:extLst>
              <a:ext uri="{FF2B5EF4-FFF2-40B4-BE49-F238E27FC236}">
                <a16:creationId xmlns:a16="http://schemas.microsoft.com/office/drawing/2014/main" id="{87E19C8D-C45B-34B1-B7A6-7527E6D97D38}"/>
              </a:ext>
            </a:extLst>
          </p:cNvPr>
          <p:cNvPicPr>
            <a:picLocks noGrp="1" noChangeAspect="1"/>
          </p:cNvPicPr>
          <p:nvPr>
            <p:ph idx="1"/>
          </p:nvPr>
        </p:nvPicPr>
        <p:blipFill>
          <a:blip r:embed="rId2"/>
          <a:stretch>
            <a:fillRect/>
          </a:stretch>
        </p:blipFill>
        <p:spPr>
          <a:xfrm>
            <a:off x="0" y="0"/>
            <a:ext cx="12192000" cy="6858000"/>
          </a:xfrm>
        </p:spPr>
      </p:pic>
    </p:spTree>
    <p:extLst>
      <p:ext uri="{BB962C8B-B14F-4D97-AF65-F5344CB8AC3E}">
        <p14:creationId xmlns:p14="http://schemas.microsoft.com/office/powerpoint/2010/main" val="25469370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D34D3304-30F4-D089-7343-C5637B2A8BFE}"/>
              </a:ext>
            </a:extLst>
          </p:cNvPr>
          <p:cNvSpPr>
            <a:spLocks noGrp="1"/>
          </p:cNvSpPr>
          <p:nvPr>
            <p:ph idx="1"/>
          </p:nvPr>
        </p:nvSpPr>
        <p:spPr>
          <a:xfrm>
            <a:off x="186446" y="1690688"/>
            <a:ext cx="10191993" cy="4646104"/>
          </a:xfrm>
        </p:spPr>
        <p:txBody>
          <a:bodyPr>
            <a:normAutofit fontScale="92500" lnSpcReduction="10000"/>
          </a:bodyPr>
          <a:lstStyle/>
          <a:p>
            <a:pPr marL="0" indent="0" algn="l">
              <a:buNone/>
            </a:pPr>
            <a:r>
              <a:rPr lang="en-US" b="0" i="0" dirty="0">
                <a:solidFill>
                  <a:srgbClr val="515E66"/>
                </a:solidFill>
                <a:effectLst/>
                <a:latin typeface="Cabin"/>
              </a:rPr>
              <a:t>	</a:t>
            </a:r>
            <a:endParaRPr lang="en-US" b="1" i="0" dirty="0">
              <a:solidFill>
                <a:srgbClr val="515E66"/>
              </a:solidFill>
              <a:effectLst/>
              <a:latin typeface="Cabin"/>
            </a:endParaRPr>
          </a:p>
          <a:p>
            <a:pPr marL="0" indent="0" algn="just">
              <a:buNone/>
            </a:pPr>
            <a:r>
              <a:rPr lang="en-US" sz="2800" b="1" dirty="0">
                <a:ea typeface="Times New Roman" panose="02020603050405020304" pitchFamily="18" charset="0"/>
                <a:cs typeface="Times New Roman" panose="02020603050405020304" pitchFamily="18" charset="0"/>
              </a:rPr>
              <a:t>	A-I-2-</a:t>
            </a:r>
            <a:r>
              <a:rPr lang="en-US" b="0" i="0" dirty="0">
                <a:solidFill>
                  <a:srgbClr val="202124"/>
                </a:solidFill>
                <a:effectLst/>
                <a:latin typeface="Helvetica Neue"/>
              </a:rPr>
              <a:t> </a:t>
            </a:r>
            <a:r>
              <a:rPr lang="en-US" b="1" i="0" dirty="0">
                <a:effectLst/>
              </a:rPr>
              <a:t>Is a Project an Idea?</a:t>
            </a:r>
          </a:p>
          <a:p>
            <a:pPr algn="just"/>
            <a:r>
              <a:rPr lang="en-US" b="0" i="0" dirty="0">
                <a:effectLst/>
              </a:rPr>
              <a:t>Essentially, </a:t>
            </a:r>
            <a:r>
              <a:rPr lang="en-US" b="1" i="0" dirty="0">
                <a:effectLst/>
              </a:rPr>
              <a:t>any Project begins with an Idea</a:t>
            </a:r>
            <a:r>
              <a:rPr lang="en-US" b="0" i="0" dirty="0">
                <a:effectLst/>
              </a:rPr>
              <a:t>. The Idea is often one about how to do something that seems to be needed. </a:t>
            </a:r>
          </a:p>
          <a:p>
            <a:pPr algn="just"/>
            <a:r>
              <a:rPr lang="en-US" b="0" i="0" dirty="0">
                <a:effectLst/>
              </a:rPr>
              <a:t>Transforming Ideas into Projects begins with recognizing the nature of this driving force: </a:t>
            </a:r>
            <a:r>
              <a:rPr lang="en-US" b="1" i="1" dirty="0">
                <a:solidFill>
                  <a:srgbClr val="00B0F0"/>
                </a:solidFill>
                <a:effectLst/>
              </a:rPr>
              <a:t>Projects arise in order to meet human needs. </a:t>
            </a:r>
          </a:p>
          <a:p>
            <a:pPr algn="just"/>
            <a:endParaRPr lang="en-US" b="1" i="1" dirty="0">
              <a:solidFill>
                <a:srgbClr val="00B0F0"/>
              </a:solidFill>
              <a:effectLst/>
            </a:endParaRPr>
          </a:p>
          <a:p>
            <a:pPr algn="just"/>
            <a:r>
              <a:rPr lang="en-US" b="0" i="0" dirty="0">
                <a:effectLst/>
              </a:rPr>
              <a:t>The first of our Project Management steps is to settle on the idea of a Project; to scratch out the concept and agree that it will be taken further than the drawing board. You’ll have an Idea, do a little research to see how it would be completed, then pitch it to the relevant powers for examination and approval..</a:t>
            </a:r>
          </a:p>
          <a:p>
            <a:pPr marL="0" indent="0">
              <a:buNone/>
            </a:pPr>
            <a:endParaRPr lang="fr-FR" dirty="0"/>
          </a:p>
        </p:txBody>
      </p:sp>
      <p:sp>
        <p:nvSpPr>
          <p:cNvPr id="4" name="Titre 4">
            <a:extLst>
              <a:ext uri="{FF2B5EF4-FFF2-40B4-BE49-F238E27FC236}">
                <a16:creationId xmlns:a16="http://schemas.microsoft.com/office/drawing/2014/main" id="{D58F78AE-F6EA-2A26-35D6-F91BE7E6149F}"/>
              </a:ext>
            </a:extLst>
          </p:cNvPr>
          <p:cNvSpPr>
            <a:spLocks noGrp="1"/>
          </p:cNvSpPr>
          <p:nvPr>
            <p:ph type="title"/>
          </p:nvPr>
        </p:nvSpPr>
        <p:spPr>
          <a:xfrm>
            <a:off x="2029968" y="815974"/>
            <a:ext cx="7781544" cy="805307"/>
          </a:xfrm>
        </p:spPr>
        <p:txBody>
          <a:bodyPr>
            <a:normAutofit fontScale="90000"/>
          </a:bodyPr>
          <a:lstStyle/>
          <a:p>
            <a:pPr algn="ctr"/>
            <a:r>
              <a:rPr lang="fr-FR" sz="4200" b="1" dirty="0">
                <a:solidFill>
                  <a:srgbClr val="00FF00"/>
                </a:solidFill>
                <a:effectLst/>
                <a:latin typeface="+mn-lt"/>
                <a:ea typeface="Times New Roman" panose="02020603050405020304" pitchFamily="18" charset="0"/>
                <a:cs typeface="Arial" panose="020B0604020202020204" pitchFamily="34" charset="0"/>
              </a:rPr>
              <a:t>A- I- The </a:t>
            </a:r>
            <a:r>
              <a:rPr lang="en-US" sz="4200" b="1" i="0" dirty="0">
                <a:solidFill>
                  <a:srgbClr val="00FF00"/>
                </a:solidFill>
                <a:effectLst/>
                <a:latin typeface="+mn-lt"/>
              </a:rPr>
              <a:t>Conception and Initiating Phase </a:t>
            </a:r>
            <a:br>
              <a:rPr lang="en-US" b="1" dirty="0"/>
            </a:br>
            <a:endParaRPr lang="fr-FR" dirty="0"/>
          </a:p>
        </p:txBody>
      </p:sp>
    </p:spTree>
    <p:extLst>
      <p:ext uri="{BB962C8B-B14F-4D97-AF65-F5344CB8AC3E}">
        <p14:creationId xmlns:p14="http://schemas.microsoft.com/office/powerpoint/2010/main" val="41647860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A9EEEEFC-4602-187B-F342-3DC8885215E0}"/>
              </a:ext>
            </a:extLst>
          </p:cNvPr>
          <p:cNvSpPr>
            <a:spLocks noGrp="1"/>
          </p:cNvSpPr>
          <p:nvPr>
            <p:ph idx="1"/>
          </p:nvPr>
        </p:nvSpPr>
        <p:spPr>
          <a:xfrm>
            <a:off x="0" y="1624456"/>
            <a:ext cx="10515600" cy="4758055"/>
          </a:xfrm>
        </p:spPr>
        <p:txBody>
          <a:bodyPr/>
          <a:lstStyle/>
          <a:p>
            <a:pPr marL="0" indent="0" algn="l" fontAlgn="base">
              <a:buNone/>
            </a:pPr>
            <a:r>
              <a:rPr lang="en-US" b="0" i="0" dirty="0">
                <a:solidFill>
                  <a:srgbClr val="444444"/>
                </a:solidFill>
                <a:effectLst/>
                <a:latin typeface="Lato" panose="020F0502020204030203" pitchFamily="34" charset="0"/>
              </a:rPr>
              <a:t>	</a:t>
            </a:r>
            <a:endParaRPr lang="en-US" b="1" i="0" dirty="0">
              <a:solidFill>
                <a:srgbClr val="FF0000"/>
              </a:solidFill>
              <a:effectLst/>
              <a:latin typeface="Lato" panose="020F0502020204030203" pitchFamily="34" charset="0"/>
            </a:endParaRPr>
          </a:p>
          <a:p>
            <a:pPr algn="l" fontAlgn="base"/>
            <a:r>
              <a:rPr lang="en-US" sz="2600" b="1" i="0" dirty="0">
                <a:effectLst/>
              </a:rPr>
              <a:t>The Initiation and Conception Phase </a:t>
            </a:r>
            <a:r>
              <a:rPr lang="en-US" sz="2600" b="0" i="0" dirty="0">
                <a:effectLst/>
              </a:rPr>
              <a:t>is the very starting point of the Project. </a:t>
            </a:r>
          </a:p>
          <a:p>
            <a:pPr fontAlgn="base"/>
            <a:r>
              <a:rPr lang="en-US" sz="2600" b="0" i="0" dirty="0">
                <a:effectLst/>
              </a:rPr>
              <a:t>An Idea for a Project will be thoroughly examined to determine whether or not it benefits the Organization. We explore and elaborate the idea to identify if the Project can realistically be completed and its goal achieved.</a:t>
            </a:r>
          </a:p>
          <a:p>
            <a:pPr fontAlgn="base"/>
            <a:r>
              <a:rPr lang="en-US" sz="2600" b="0" i="0" dirty="0">
                <a:effectLst/>
              </a:rPr>
              <a:t> The aim of this phase is to examine the Feasibility of the Project, and to make decisions regarding who is to accomplish the Project, which and how many partners will be needed to be involved and whether the Project has an acceptable base of support among all partners involved.</a:t>
            </a:r>
          </a:p>
          <a:p>
            <a:endParaRPr lang="fr-FR" dirty="0"/>
          </a:p>
        </p:txBody>
      </p:sp>
      <p:sp>
        <p:nvSpPr>
          <p:cNvPr id="6" name="Titre 5">
            <a:extLst>
              <a:ext uri="{FF2B5EF4-FFF2-40B4-BE49-F238E27FC236}">
                <a16:creationId xmlns:a16="http://schemas.microsoft.com/office/drawing/2014/main" id="{7A46297B-D8C3-850C-8C64-BD56FABB3C84}"/>
              </a:ext>
            </a:extLst>
          </p:cNvPr>
          <p:cNvSpPr>
            <a:spLocks noGrp="1"/>
          </p:cNvSpPr>
          <p:nvPr>
            <p:ph type="title"/>
          </p:nvPr>
        </p:nvSpPr>
        <p:spPr>
          <a:xfrm>
            <a:off x="2276856" y="608838"/>
            <a:ext cx="8211312" cy="1015619"/>
          </a:xfrm>
        </p:spPr>
        <p:txBody>
          <a:bodyPr>
            <a:normAutofit fontScale="90000"/>
          </a:bodyPr>
          <a:lstStyle/>
          <a:p>
            <a:pPr lvl="0"/>
            <a:r>
              <a:rPr lang="fr-FR" sz="4000" b="1" dirty="0">
                <a:solidFill>
                  <a:schemeClr val="accent2"/>
                </a:solidFill>
                <a:latin typeface="+mn-lt"/>
              </a:rPr>
              <a:t>	A- II- The importance of</a:t>
            </a:r>
            <a:br>
              <a:rPr lang="fr-FR" sz="4000" b="1" dirty="0">
                <a:solidFill>
                  <a:schemeClr val="accent2"/>
                </a:solidFill>
                <a:latin typeface="+mn-lt"/>
              </a:rPr>
            </a:br>
            <a:r>
              <a:rPr lang="fr-FR" sz="4000" b="1" dirty="0">
                <a:solidFill>
                  <a:schemeClr val="accent2"/>
                </a:solidFill>
                <a:effectLst/>
                <a:latin typeface="+mn-lt"/>
                <a:ea typeface="Times New Roman" panose="02020603050405020304" pitchFamily="18" charset="0"/>
                <a:cs typeface="Arial" panose="020B0604020202020204" pitchFamily="34" charset="0"/>
              </a:rPr>
              <a:t>the </a:t>
            </a:r>
            <a:r>
              <a:rPr lang="en-US" sz="4000" b="1" i="0" dirty="0">
                <a:solidFill>
                  <a:schemeClr val="accent2"/>
                </a:solidFill>
                <a:effectLst/>
                <a:latin typeface="+mn-lt"/>
              </a:rPr>
              <a:t>Conception and Initiating Phase </a:t>
            </a:r>
            <a:br>
              <a:rPr lang="en-US" b="1" dirty="0"/>
            </a:br>
            <a:endParaRPr lang="fr-FR" dirty="0"/>
          </a:p>
        </p:txBody>
      </p:sp>
    </p:spTree>
    <p:extLst>
      <p:ext uri="{BB962C8B-B14F-4D97-AF65-F5344CB8AC3E}">
        <p14:creationId xmlns:p14="http://schemas.microsoft.com/office/powerpoint/2010/main" val="20726091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088C88C7-9F97-E22A-319E-C108682336C2}"/>
              </a:ext>
            </a:extLst>
          </p:cNvPr>
          <p:cNvSpPr>
            <a:spLocks noGrp="1"/>
          </p:cNvSpPr>
          <p:nvPr>
            <p:ph idx="1"/>
          </p:nvPr>
        </p:nvSpPr>
        <p:spPr>
          <a:xfrm>
            <a:off x="179832" y="1770761"/>
            <a:ext cx="10515600" cy="4351338"/>
          </a:xfrm>
        </p:spPr>
        <p:txBody>
          <a:bodyPr/>
          <a:lstStyle/>
          <a:p>
            <a:r>
              <a:rPr lang="en-US" sz="2600" dirty="0">
                <a:solidFill>
                  <a:srgbClr val="2A2B2C"/>
                </a:solidFill>
                <a:effectLst/>
                <a:ea typeface="Times New Roman" panose="02020603050405020304" pitchFamily="18" charset="0"/>
                <a:cs typeface="Times New Roman" panose="02020603050405020304" pitchFamily="18" charset="0"/>
              </a:rPr>
              <a:t>During the </a:t>
            </a:r>
            <a:r>
              <a:rPr lang="en-US" sz="2600" b="1" dirty="0">
                <a:solidFill>
                  <a:srgbClr val="2A2B2C"/>
                </a:solidFill>
                <a:effectLst/>
                <a:ea typeface="Times New Roman" panose="02020603050405020304" pitchFamily="18" charset="0"/>
                <a:cs typeface="Times New Roman" panose="02020603050405020304" pitchFamily="18" charset="0"/>
              </a:rPr>
              <a:t>Project Initiation Phase</a:t>
            </a:r>
            <a:r>
              <a:rPr lang="en-US" sz="2600" dirty="0">
                <a:solidFill>
                  <a:srgbClr val="2A2B2C"/>
                </a:solidFill>
                <a:effectLst/>
                <a:ea typeface="Times New Roman" panose="02020603050405020304" pitchFamily="18" charset="0"/>
                <a:cs typeface="Times New Roman" panose="02020603050405020304" pitchFamily="18" charset="0"/>
              </a:rPr>
              <a:t>, you define your Project at a high level in order to demonstrate its Business value. </a:t>
            </a:r>
          </a:p>
          <a:p>
            <a:r>
              <a:rPr lang="en-US" sz="2600" dirty="0">
                <a:solidFill>
                  <a:srgbClr val="2A2B2C"/>
                </a:solidFill>
                <a:effectLst/>
                <a:ea typeface="Times New Roman" panose="02020603050405020304" pitchFamily="18" charset="0"/>
                <a:cs typeface="Times New Roman" panose="02020603050405020304" pitchFamily="18" charset="0"/>
              </a:rPr>
              <a:t>Once you secure buy-in from key Stakeholders and prove that your Project is feasible, you then move on to the </a:t>
            </a:r>
            <a:r>
              <a:rPr lang="en-US" sz="2600" b="1" dirty="0">
                <a:solidFill>
                  <a:srgbClr val="2A2B2C"/>
                </a:solidFill>
                <a:effectLst/>
                <a:ea typeface="Times New Roman" panose="02020603050405020304" pitchFamily="18" charset="0"/>
                <a:cs typeface="Times New Roman" panose="02020603050405020304" pitchFamily="18" charset="0"/>
              </a:rPr>
              <a:t>Project Planning Phase</a:t>
            </a:r>
            <a:r>
              <a:rPr lang="en-US" sz="2600" dirty="0">
                <a:solidFill>
                  <a:srgbClr val="2A2B2C"/>
                </a:solidFill>
                <a:effectLst/>
                <a:ea typeface="Times New Roman" panose="02020603050405020304" pitchFamily="18" charset="0"/>
                <a:cs typeface="Times New Roman" panose="02020603050405020304" pitchFamily="18" charset="0"/>
              </a:rPr>
              <a:t>. </a:t>
            </a:r>
          </a:p>
          <a:p>
            <a:r>
              <a:rPr lang="en-US" sz="2600" dirty="0">
                <a:solidFill>
                  <a:srgbClr val="2A2B2C"/>
                </a:solidFill>
                <a:effectLst/>
                <a:ea typeface="Times New Roman" panose="02020603050405020304" pitchFamily="18" charset="0"/>
                <a:cs typeface="Times New Roman" panose="02020603050405020304" pitchFamily="18" charset="0"/>
              </a:rPr>
              <a:t>That’s when you define your specific </a:t>
            </a:r>
            <a:r>
              <a:rPr lang="en-US" sz="2600" b="1" dirty="0">
                <a:solidFill>
                  <a:srgbClr val="2A2B2C"/>
                </a:solidFill>
                <a:effectLst/>
                <a:ea typeface="Times New Roman" panose="02020603050405020304" pitchFamily="18" charset="0"/>
                <a:cs typeface="Times New Roman" panose="02020603050405020304" pitchFamily="18" charset="0"/>
              </a:rPr>
              <a:t>Objectives</a:t>
            </a:r>
            <a:r>
              <a:rPr lang="en-US" sz="2600" dirty="0">
                <a:solidFill>
                  <a:srgbClr val="2A2B2C"/>
                </a:solidFill>
                <a:effectLst/>
                <a:ea typeface="Times New Roman" panose="02020603050405020304" pitchFamily="18" charset="0"/>
                <a:cs typeface="Times New Roman" panose="02020603050405020304" pitchFamily="18" charset="0"/>
              </a:rPr>
              <a:t>, </a:t>
            </a:r>
            <a:r>
              <a:rPr lang="en-US" sz="2600" b="1" dirty="0">
                <a:solidFill>
                  <a:srgbClr val="2A2B2C"/>
                </a:solidFill>
                <a:effectLst/>
                <a:ea typeface="Times New Roman" panose="02020603050405020304" pitchFamily="18" charset="0"/>
                <a:cs typeface="Times New Roman" panose="02020603050405020304" pitchFamily="18" charset="0"/>
              </a:rPr>
              <a:t>Deliverables</a:t>
            </a:r>
            <a:r>
              <a:rPr lang="en-US" sz="2600" dirty="0">
                <a:solidFill>
                  <a:srgbClr val="2A2B2C"/>
                </a:solidFill>
                <a:effectLst/>
                <a:ea typeface="Times New Roman" panose="02020603050405020304" pitchFamily="18" charset="0"/>
                <a:cs typeface="Times New Roman" panose="02020603050405020304" pitchFamily="18" charset="0"/>
              </a:rPr>
              <a:t> and </a:t>
            </a:r>
            <a:r>
              <a:rPr lang="en-US" sz="2600" b="1" dirty="0">
                <a:solidFill>
                  <a:srgbClr val="2A2B2C"/>
                </a:solidFill>
                <a:effectLst/>
                <a:ea typeface="Times New Roman" panose="02020603050405020304" pitchFamily="18" charset="0"/>
                <a:cs typeface="Times New Roman" panose="02020603050405020304" pitchFamily="18" charset="0"/>
              </a:rPr>
              <a:t>Project Roadmap</a:t>
            </a:r>
            <a:r>
              <a:rPr lang="en-US" sz="2600" dirty="0">
                <a:solidFill>
                  <a:srgbClr val="2A2B2C"/>
                </a:solidFill>
                <a:effectLst/>
                <a:ea typeface="Times New Roman" panose="02020603050405020304" pitchFamily="18" charset="0"/>
                <a:cs typeface="Times New Roman" panose="02020603050405020304" pitchFamily="18" charset="0"/>
              </a:rPr>
              <a:t> in more detail. </a:t>
            </a:r>
          </a:p>
          <a:p>
            <a:r>
              <a:rPr lang="en-US" sz="2600" dirty="0">
                <a:solidFill>
                  <a:srgbClr val="2A2B2C"/>
                </a:solidFill>
                <a:effectLst/>
                <a:ea typeface="Times New Roman" panose="02020603050405020304" pitchFamily="18" charset="0"/>
                <a:cs typeface="Times New Roman" panose="02020603050405020304" pitchFamily="18" charset="0"/>
              </a:rPr>
              <a:t>Think of it this way—you want to provide enough information to secure approval during the initiation phase, then spend time ironing out </a:t>
            </a:r>
            <a:r>
              <a:rPr lang="en-US" sz="2600" b="1" dirty="0">
                <a:solidFill>
                  <a:srgbClr val="2A2B2C"/>
                </a:solidFill>
                <a:effectLst/>
                <a:ea typeface="Times New Roman" panose="02020603050405020304" pitchFamily="18" charset="0"/>
                <a:cs typeface="Times New Roman" panose="02020603050405020304" pitchFamily="18" charset="0"/>
              </a:rPr>
              <a:t>Project Planning</a:t>
            </a:r>
            <a:r>
              <a:rPr lang="en-US" sz="2600" dirty="0">
                <a:solidFill>
                  <a:srgbClr val="2A2B2C"/>
                </a:solidFill>
                <a:effectLst/>
                <a:ea typeface="Times New Roman" panose="02020603050405020304" pitchFamily="18" charset="0"/>
                <a:cs typeface="Times New Roman" panose="02020603050405020304" pitchFamily="18" charset="0"/>
              </a:rPr>
              <a:t> details after you get the green light. </a:t>
            </a:r>
            <a:endParaRPr lang="fr-FR" sz="2600" dirty="0">
              <a:effectLst/>
              <a:ea typeface="Calibri" panose="020F0502020204030204" pitchFamily="34" charset="0"/>
              <a:cs typeface="Arial" panose="020B0604020202020204" pitchFamily="34" charset="0"/>
            </a:endParaRPr>
          </a:p>
          <a:p>
            <a:endParaRPr lang="fr-FR" dirty="0"/>
          </a:p>
        </p:txBody>
      </p:sp>
      <p:sp>
        <p:nvSpPr>
          <p:cNvPr id="4" name="Titre 5">
            <a:extLst>
              <a:ext uri="{FF2B5EF4-FFF2-40B4-BE49-F238E27FC236}">
                <a16:creationId xmlns:a16="http://schemas.microsoft.com/office/drawing/2014/main" id="{B56A0963-2A4D-8EEA-1FD1-AA47132D0E84}"/>
              </a:ext>
            </a:extLst>
          </p:cNvPr>
          <p:cNvSpPr>
            <a:spLocks noGrp="1"/>
          </p:cNvSpPr>
          <p:nvPr>
            <p:ph type="title"/>
          </p:nvPr>
        </p:nvSpPr>
        <p:spPr>
          <a:xfrm>
            <a:off x="2276856" y="608838"/>
            <a:ext cx="8211312" cy="1015619"/>
          </a:xfrm>
        </p:spPr>
        <p:txBody>
          <a:bodyPr>
            <a:normAutofit fontScale="90000"/>
          </a:bodyPr>
          <a:lstStyle/>
          <a:p>
            <a:pPr lvl="0"/>
            <a:r>
              <a:rPr lang="fr-FR" sz="4000" b="1" dirty="0">
                <a:solidFill>
                  <a:schemeClr val="accent2"/>
                </a:solidFill>
                <a:latin typeface="+mn-lt"/>
              </a:rPr>
              <a:t>	A- II- The importance of</a:t>
            </a:r>
            <a:br>
              <a:rPr lang="fr-FR" sz="4000" b="1" dirty="0">
                <a:solidFill>
                  <a:schemeClr val="accent2"/>
                </a:solidFill>
                <a:latin typeface="+mn-lt"/>
              </a:rPr>
            </a:br>
            <a:r>
              <a:rPr lang="fr-FR" sz="4000" b="1" dirty="0">
                <a:solidFill>
                  <a:schemeClr val="accent2"/>
                </a:solidFill>
                <a:effectLst/>
                <a:latin typeface="+mn-lt"/>
                <a:ea typeface="Times New Roman" panose="02020603050405020304" pitchFamily="18" charset="0"/>
                <a:cs typeface="Arial" panose="020B0604020202020204" pitchFamily="34" charset="0"/>
              </a:rPr>
              <a:t>the </a:t>
            </a:r>
            <a:r>
              <a:rPr lang="en-US" sz="4000" b="1" i="0" dirty="0">
                <a:solidFill>
                  <a:schemeClr val="accent2"/>
                </a:solidFill>
                <a:effectLst/>
                <a:latin typeface="+mn-lt"/>
              </a:rPr>
              <a:t>Conception and Initiating Phase </a:t>
            </a:r>
            <a:br>
              <a:rPr lang="en-US" b="1" dirty="0"/>
            </a:br>
            <a:endParaRPr lang="fr-FR" dirty="0"/>
          </a:p>
        </p:txBody>
      </p:sp>
    </p:spTree>
    <p:extLst>
      <p:ext uri="{BB962C8B-B14F-4D97-AF65-F5344CB8AC3E}">
        <p14:creationId xmlns:p14="http://schemas.microsoft.com/office/powerpoint/2010/main" val="35577503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69A46E9F-993A-408B-8297-FBE434F7D40F}"/>
              </a:ext>
            </a:extLst>
          </p:cNvPr>
          <p:cNvSpPr>
            <a:spLocks noGrp="1"/>
          </p:cNvSpPr>
          <p:nvPr>
            <p:ph type="title"/>
          </p:nvPr>
        </p:nvSpPr>
        <p:spPr>
          <a:xfrm>
            <a:off x="2470638" y="365126"/>
            <a:ext cx="7209693" cy="918552"/>
          </a:xfrm>
        </p:spPr>
        <p:txBody>
          <a:bodyPr>
            <a:normAutofit/>
          </a:bodyPr>
          <a:lstStyle/>
          <a:p>
            <a:r>
              <a:rPr lang="fr-FR" sz="4400" b="1" dirty="0">
                <a:solidFill>
                  <a:srgbClr val="92D050"/>
                </a:solidFill>
                <a:effectLst/>
                <a:latin typeface="+mn-lt"/>
                <a:ea typeface="Times New Roman" panose="02020603050405020304" pitchFamily="18" charset="0"/>
                <a:cs typeface="Arial" panose="020B0604020202020204" pitchFamily="34" charset="0"/>
              </a:rPr>
              <a:t>A-III- The Project </a:t>
            </a:r>
            <a:r>
              <a:rPr lang="fr-FR" b="1" dirty="0">
                <a:solidFill>
                  <a:srgbClr val="92D050"/>
                </a:solidFill>
                <a:latin typeface="+mn-lt"/>
                <a:ea typeface="Times New Roman" panose="02020603050405020304" pitchFamily="18" charset="0"/>
                <a:cs typeface="Arial" panose="020B0604020202020204" pitchFamily="34" charset="0"/>
              </a:rPr>
              <a:t>N</a:t>
            </a:r>
            <a:r>
              <a:rPr lang="fr-FR" sz="4400" b="1" dirty="0">
                <a:solidFill>
                  <a:srgbClr val="92D050"/>
                </a:solidFill>
                <a:effectLst/>
                <a:latin typeface="+mn-lt"/>
                <a:ea typeface="Times New Roman" panose="02020603050405020304" pitchFamily="18" charset="0"/>
                <a:cs typeface="Arial" panose="020B0604020202020204" pitchFamily="34" charset="0"/>
              </a:rPr>
              <a:t>eeds Study</a:t>
            </a:r>
            <a:endParaRPr lang="fr-FR" b="1" dirty="0">
              <a:solidFill>
                <a:srgbClr val="92D050"/>
              </a:solidFill>
              <a:latin typeface="+mn-lt"/>
            </a:endParaRPr>
          </a:p>
        </p:txBody>
      </p:sp>
      <p:sp>
        <p:nvSpPr>
          <p:cNvPr id="3" name="Espace réservé du contenu 2">
            <a:extLst>
              <a:ext uri="{FF2B5EF4-FFF2-40B4-BE49-F238E27FC236}">
                <a16:creationId xmlns:a16="http://schemas.microsoft.com/office/drawing/2014/main" id="{22ED1603-9DA9-4089-874E-420217A489C8}"/>
              </a:ext>
            </a:extLst>
          </p:cNvPr>
          <p:cNvSpPr>
            <a:spLocks noGrp="1"/>
          </p:cNvSpPr>
          <p:nvPr>
            <p:ph idx="1"/>
          </p:nvPr>
        </p:nvSpPr>
        <p:spPr>
          <a:xfrm>
            <a:off x="131886" y="1825625"/>
            <a:ext cx="10269414" cy="4351338"/>
          </a:xfrm>
        </p:spPr>
        <p:txBody>
          <a:bodyPr>
            <a:normAutofit/>
          </a:bodyPr>
          <a:lstStyle/>
          <a:p>
            <a:pPr algn="just"/>
            <a:r>
              <a:rPr lang="fr-FR" sz="2600" dirty="0">
                <a:effectLst/>
                <a:latin typeface="Calibri" panose="020F0502020204030204" pitchFamily="34" charset="0"/>
                <a:ea typeface="Times New Roman" panose="02020603050405020304" pitchFamily="18" charset="0"/>
                <a:cs typeface="Calibri" panose="020F0502020204030204" pitchFamily="34" charset="0"/>
              </a:rPr>
              <a:t>Also called the </a:t>
            </a:r>
            <a:r>
              <a:rPr lang="fr-FR" sz="2600" b="1" dirty="0">
                <a:solidFill>
                  <a:srgbClr val="00B050"/>
                </a:solidFill>
                <a:effectLst/>
                <a:latin typeface="Calibri" panose="020F0502020204030204" pitchFamily="34" charset="0"/>
                <a:ea typeface="Times New Roman" panose="02020603050405020304" pitchFamily="18" charset="0"/>
                <a:cs typeface="Calibri" panose="020F0502020204030204" pitchFamily="34" charset="0"/>
              </a:rPr>
              <a:t>Needs Assessment </a:t>
            </a:r>
            <a:r>
              <a:rPr lang="fr-FR" sz="2600" dirty="0">
                <a:effectLst/>
                <a:latin typeface="Calibri" panose="020F0502020204030204" pitchFamily="34" charset="0"/>
                <a:ea typeface="Times New Roman" panose="02020603050405020304" pitchFamily="18" charset="0"/>
                <a:cs typeface="Calibri" panose="020F0502020204030204" pitchFamily="34" charset="0"/>
              </a:rPr>
              <a:t>or the </a:t>
            </a:r>
            <a:r>
              <a:rPr lang="fr-FR" sz="2600" b="1" dirty="0">
                <a:solidFill>
                  <a:srgbClr val="00B050"/>
                </a:solidFill>
                <a:effectLst/>
                <a:latin typeface="Calibri" panose="020F0502020204030204" pitchFamily="34" charset="0"/>
                <a:ea typeface="Times New Roman" panose="02020603050405020304" pitchFamily="18" charset="0"/>
                <a:cs typeface="Calibri" panose="020F0502020204030204" pitchFamily="34" charset="0"/>
              </a:rPr>
              <a:t>Needs Study </a:t>
            </a:r>
            <a:r>
              <a:rPr lang="fr-FR" sz="2600" dirty="0">
                <a:effectLst/>
                <a:latin typeface="Calibri" panose="020F0502020204030204" pitchFamily="34" charset="0"/>
                <a:ea typeface="Times New Roman" panose="02020603050405020304" pitchFamily="18" charset="0"/>
                <a:cs typeface="Calibri" panose="020F0502020204030204" pitchFamily="34" charset="0"/>
              </a:rPr>
              <a:t>, this step helps to highlight the </a:t>
            </a:r>
            <a:r>
              <a:rPr lang="fr-FR" sz="2600" b="1" dirty="0">
                <a:effectLst/>
                <a:latin typeface="Calibri" panose="020F0502020204030204" pitchFamily="34" charset="0"/>
                <a:ea typeface="Times New Roman" panose="02020603050405020304" pitchFamily="18" charset="0"/>
                <a:cs typeface="Calibri" panose="020F0502020204030204" pitchFamily="34" charset="0"/>
              </a:rPr>
              <a:t>Objectives of the Project </a:t>
            </a:r>
            <a:r>
              <a:rPr lang="fr-FR" sz="2600" dirty="0">
                <a:effectLst/>
                <a:latin typeface="Calibri" panose="020F0502020204030204" pitchFamily="34" charset="0"/>
                <a:ea typeface="Times New Roman" panose="02020603050405020304" pitchFamily="18" charset="0"/>
                <a:cs typeface="Calibri" panose="020F0502020204030204" pitchFamily="34" charset="0"/>
              </a:rPr>
              <a:t>as well as its genesis</a:t>
            </a:r>
            <a:r>
              <a:rPr lang="fr-FR" dirty="0">
                <a:effectLst/>
                <a:latin typeface="Calibri" panose="020F0502020204030204" pitchFamily="34" charset="0"/>
                <a:ea typeface="Times New Roman" panose="02020603050405020304" pitchFamily="18" charset="0"/>
                <a:cs typeface="Calibri" panose="020F0502020204030204" pitchFamily="34" charset="0"/>
              </a:rPr>
              <a:t>.</a:t>
            </a:r>
            <a:endParaRPr lang="fr-FR" dirty="0">
              <a:effectLst/>
              <a:latin typeface="Calibri" panose="020F0502020204030204" pitchFamily="34" charset="0"/>
              <a:ea typeface="Calibri" panose="020F0502020204030204" pitchFamily="34" charset="0"/>
              <a:cs typeface="Calibri" panose="020F0502020204030204" pitchFamily="34" charset="0"/>
            </a:endParaRPr>
          </a:p>
          <a:p>
            <a:pPr algn="just"/>
            <a:endParaRPr lang="en-US" sz="2600" b="1" dirty="0"/>
          </a:p>
          <a:p>
            <a:pPr algn="just"/>
            <a:r>
              <a:rPr lang="en-US" sz="2600" b="1" i="0" dirty="0">
                <a:effectLst/>
              </a:rPr>
              <a:t>Determining Project Needs</a:t>
            </a:r>
            <a:r>
              <a:rPr lang="en-US" sz="2600" b="0" i="0" dirty="0">
                <a:effectLst/>
              </a:rPr>
              <a:t>, a process known as the </a:t>
            </a:r>
            <a:r>
              <a:rPr lang="en-US" sz="2600" b="1" i="0" dirty="0">
                <a:effectLst/>
              </a:rPr>
              <a:t>Project Needs Analysis</a:t>
            </a:r>
            <a:r>
              <a:rPr lang="en-US" sz="2600" b="0" i="0" dirty="0">
                <a:effectLst/>
              </a:rPr>
              <a:t> or </a:t>
            </a:r>
            <a:r>
              <a:rPr lang="en-US" sz="2600" b="1" i="0" dirty="0">
                <a:effectLst/>
              </a:rPr>
              <a:t>Needs Study</a:t>
            </a:r>
            <a:r>
              <a:rPr lang="en-US" sz="2600" b="0" i="0" dirty="0">
                <a:effectLst/>
              </a:rPr>
              <a:t>, is an essential part of the </a:t>
            </a:r>
            <a:r>
              <a:rPr lang="en-US" sz="2600" b="1" i="0" dirty="0">
                <a:effectLst/>
              </a:rPr>
              <a:t>Project Planning Process</a:t>
            </a:r>
            <a:r>
              <a:rPr lang="en-US" sz="2600" b="0" i="0" dirty="0">
                <a:effectLst/>
              </a:rPr>
              <a:t>.</a:t>
            </a:r>
            <a:r>
              <a:rPr lang="en-US" sz="2600" b="1" i="0" u="none" strike="noStrike" dirty="0">
                <a:effectLst/>
              </a:rPr>
              <a:t> </a:t>
            </a:r>
          </a:p>
          <a:p>
            <a:pPr marL="0" indent="0" algn="just">
              <a:buNone/>
            </a:pPr>
            <a:endParaRPr lang="en-US" sz="2600" b="1" i="0" u="none" strike="noStrike" dirty="0">
              <a:effectLst/>
            </a:endParaRPr>
          </a:p>
          <a:p>
            <a:pPr algn="just"/>
            <a:r>
              <a:rPr lang="en-US" sz="2600" b="0" dirty="0">
                <a:effectLst/>
              </a:rPr>
              <a:t>Needless</a:t>
            </a:r>
            <a:r>
              <a:rPr lang="en-US" sz="2600" b="0" i="0" dirty="0">
                <a:effectLst/>
              </a:rPr>
              <a:t> to say, this step is particularly important, as it serves as the </a:t>
            </a:r>
            <a:r>
              <a:rPr lang="en-US" sz="2600" b="1" i="0" dirty="0">
                <a:effectLst/>
              </a:rPr>
              <a:t>foundation for a successful </a:t>
            </a:r>
            <a:r>
              <a:rPr lang="en-US" sz="2600" b="1" dirty="0"/>
              <a:t>P</a:t>
            </a:r>
            <a:r>
              <a:rPr lang="en-US" sz="2600" b="1" i="0" dirty="0">
                <a:effectLst/>
              </a:rPr>
              <a:t>roject</a:t>
            </a:r>
            <a:r>
              <a:rPr lang="en-US" sz="2600" b="0" i="0" dirty="0">
                <a:effectLst/>
              </a:rPr>
              <a:t>.</a:t>
            </a:r>
            <a:endParaRPr lang="fr-FR" sz="2600" dirty="0"/>
          </a:p>
        </p:txBody>
      </p:sp>
    </p:spTree>
    <p:extLst>
      <p:ext uri="{BB962C8B-B14F-4D97-AF65-F5344CB8AC3E}">
        <p14:creationId xmlns:p14="http://schemas.microsoft.com/office/powerpoint/2010/main" val="13261731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771E9C2B-AEDF-B787-ABC4-410C7B00ED09}"/>
              </a:ext>
            </a:extLst>
          </p:cNvPr>
          <p:cNvSpPr>
            <a:spLocks noGrp="1"/>
          </p:cNvSpPr>
          <p:nvPr>
            <p:ph idx="1"/>
          </p:nvPr>
        </p:nvSpPr>
        <p:spPr>
          <a:xfrm>
            <a:off x="146305" y="1971540"/>
            <a:ext cx="10268712" cy="4351338"/>
          </a:xfrm>
        </p:spPr>
        <p:txBody>
          <a:bodyPr>
            <a:normAutofit lnSpcReduction="10000"/>
          </a:bodyPr>
          <a:lstStyle/>
          <a:p>
            <a:pPr algn="just"/>
            <a:r>
              <a:rPr lang="en-US" b="0" i="0" dirty="0">
                <a:effectLst/>
              </a:rPr>
              <a:t>A Project usually arises from a </a:t>
            </a:r>
            <a:r>
              <a:rPr lang="en-US" b="1" i="0" dirty="0">
                <a:effectLst/>
              </a:rPr>
              <a:t>Business Need </a:t>
            </a:r>
            <a:r>
              <a:rPr lang="en-US" b="0" i="0" dirty="0">
                <a:effectLst/>
              </a:rPr>
              <a:t>or goal aimed at solving a problem or exploring new ways to do Business.</a:t>
            </a:r>
          </a:p>
          <a:p>
            <a:pPr algn="just"/>
            <a:r>
              <a:rPr lang="en-US" dirty="0"/>
              <a:t>T</a:t>
            </a:r>
            <a:r>
              <a:rPr lang="en-US" b="0" i="0" dirty="0">
                <a:effectLst/>
              </a:rPr>
              <a:t>he best way to understand the </a:t>
            </a:r>
            <a:r>
              <a:rPr lang="en-US" b="1" i="0" dirty="0">
                <a:effectLst/>
              </a:rPr>
              <a:t>Challenges</a:t>
            </a:r>
            <a:r>
              <a:rPr lang="en-US" b="0" i="0" dirty="0">
                <a:effectLst/>
              </a:rPr>
              <a:t> and </a:t>
            </a:r>
            <a:r>
              <a:rPr lang="en-US" b="1" i="0" dirty="0">
                <a:effectLst/>
              </a:rPr>
              <a:t>Goals</a:t>
            </a:r>
            <a:r>
              <a:rPr lang="en-US" b="0" i="0" dirty="0">
                <a:effectLst/>
              </a:rPr>
              <a:t> is through a </a:t>
            </a:r>
            <a:r>
              <a:rPr lang="en-US" b="1" i="0" dirty="0">
                <a:effectLst/>
              </a:rPr>
              <a:t>Project Brief </a:t>
            </a:r>
            <a:r>
              <a:rPr lang="en-US" b="0" i="0" dirty="0">
                <a:effectLst/>
              </a:rPr>
              <a:t>that outlines the Purpose and Needs of the Project in conjunction with the Business Case. </a:t>
            </a:r>
          </a:p>
          <a:p>
            <a:pPr algn="just"/>
            <a:r>
              <a:rPr lang="en-US" b="0" i="0" dirty="0">
                <a:effectLst/>
              </a:rPr>
              <a:t>This kind of background is invaluable to a Team when </a:t>
            </a:r>
            <a:r>
              <a:rPr lang="en-US" b="1" i="0" dirty="0">
                <a:effectLst/>
              </a:rPr>
              <a:t>kicking off </a:t>
            </a:r>
            <a:r>
              <a:rPr lang="en-US" b="0" i="0" dirty="0">
                <a:effectLst/>
              </a:rPr>
              <a:t>a Project. It’s also a great way to get all involved parties and Stakeholders aligned on what’s to come.</a:t>
            </a:r>
          </a:p>
          <a:p>
            <a:pPr algn="just"/>
            <a:r>
              <a:rPr lang="en-US" b="0" i="0" dirty="0">
                <a:effectLst/>
              </a:rPr>
              <a:t>While you can proceed without every detail documented, it’s a good idea to be in agreement on Goals and intended outcomes.</a:t>
            </a:r>
            <a:br>
              <a:rPr lang="en-US" b="0" i="0" dirty="0">
                <a:effectLst/>
              </a:rPr>
            </a:br>
            <a:endParaRPr lang="en-US" b="0" i="0" dirty="0">
              <a:effectLst/>
            </a:endParaRPr>
          </a:p>
          <a:p>
            <a:endParaRPr lang="fr-FR" dirty="0"/>
          </a:p>
        </p:txBody>
      </p:sp>
      <p:sp>
        <p:nvSpPr>
          <p:cNvPr id="4" name="Titre 1">
            <a:extLst>
              <a:ext uri="{FF2B5EF4-FFF2-40B4-BE49-F238E27FC236}">
                <a16:creationId xmlns:a16="http://schemas.microsoft.com/office/drawing/2014/main" id="{EB75208C-6CB5-0F2E-B992-79D295FB2DBF}"/>
              </a:ext>
            </a:extLst>
          </p:cNvPr>
          <p:cNvSpPr>
            <a:spLocks noGrp="1"/>
          </p:cNvSpPr>
          <p:nvPr>
            <p:ph type="title"/>
          </p:nvPr>
        </p:nvSpPr>
        <p:spPr>
          <a:xfrm>
            <a:off x="2383536" y="218821"/>
            <a:ext cx="10515600" cy="1325563"/>
          </a:xfrm>
        </p:spPr>
        <p:txBody>
          <a:bodyPr>
            <a:normAutofit/>
          </a:bodyPr>
          <a:lstStyle/>
          <a:p>
            <a:r>
              <a:rPr lang="fr-FR" sz="4400" b="1" dirty="0">
                <a:solidFill>
                  <a:srgbClr val="92D050"/>
                </a:solidFill>
                <a:effectLst/>
                <a:latin typeface="+mn-lt"/>
                <a:ea typeface="Times New Roman" panose="02020603050405020304" pitchFamily="18" charset="0"/>
                <a:cs typeface="Arial" panose="020B0604020202020204" pitchFamily="34" charset="0"/>
              </a:rPr>
              <a:t>A-III- The Project </a:t>
            </a:r>
            <a:r>
              <a:rPr lang="fr-FR" b="1" dirty="0">
                <a:solidFill>
                  <a:srgbClr val="92D050"/>
                </a:solidFill>
                <a:latin typeface="+mn-lt"/>
                <a:ea typeface="Times New Roman" panose="02020603050405020304" pitchFamily="18" charset="0"/>
                <a:cs typeface="Arial" panose="020B0604020202020204" pitchFamily="34" charset="0"/>
              </a:rPr>
              <a:t>N</a:t>
            </a:r>
            <a:r>
              <a:rPr lang="fr-FR" sz="4400" b="1" dirty="0">
                <a:solidFill>
                  <a:srgbClr val="92D050"/>
                </a:solidFill>
                <a:effectLst/>
                <a:latin typeface="+mn-lt"/>
                <a:ea typeface="Times New Roman" panose="02020603050405020304" pitchFamily="18" charset="0"/>
                <a:cs typeface="Arial" panose="020B0604020202020204" pitchFamily="34" charset="0"/>
              </a:rPr>
              <a:t>eeds Study</a:t>
            </a:r>
            <a:endParaRPr lang="fr-FR" b="1" dirty="0">
              <a:solidFill>
                <a:srgbClr val="92D050"/>
              </a:solidFill>
              <a:latin typeface="+mn-lt"/>
            </a:endParaRPr>
          </a:p>
        </p:txBody>
      </p:sp>
    </p:spTree>
    <p:extLst>
      <p:ext uri="{BB962C8B-B14F-4D97-AF65-F5344CB8AC3E}">
        <p14:creationId xmlns:p14="http://schemas.microsoft.com/office/powerpoint/2010/main" val="5893059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214DEEEC-1620-41D2-B30A-328B9904CBC7}"/>
              </a:ext>
            </a:extLst>
          </p:cNvPr>
          <p:cNvSpPr>
            <a:spLocks noGrp="1"/>
          </p:cNvSpPr>
          <p:nvPr>
            <p:ph idx="1"/>
          </p:nvPr>
        </p:nvSpPr>
        <p:spPr>
          <a:xfrm>
            <a:off x="167054" y="1825625"/>
            <a:ext cx="10243038" cy="4351338"/>
          </a:xfrm>
        </p:spPr>
        <p:txBody>
          <a:bodyPr>
            <a:normAutofit/>
          </a:bodyPr>
          <a:lstStyle/>
          <a:p>
            <a:pPr marL="0" indent="0" algn="just">
              <a:buNone/>
            </a:pPr>
            <a:r>
              <a:rPr lang="fr-FR" sz="2600" b="1" dirty="0"/>
              <a:t>	A-III-1</a:t>
            </a:r>
            <a:r>
              <a:rPr lang="fr-FR" sz="2600" dirty="0"/>
              <a:t>- </a:t>
            </a:r>
            <a:r>
              <a:rPr lang="en-US" sz="2600" b="1" i="0" dirty="0">
                <a:effectLst/>
              </a:rPr>
              <a:t>Why you should determine the Needs of your Project</a:t>
            </a:r>
          </a:p>
          <a:p>
            <a:pPr marL="0" indent="0" algn="just">
              <a:buNone/>
            </a:pPr>
            <a:endParaRPr lang="en-US" sz="2600" b="1" i="0" dirty="0">
              <a:effectLst/>
            </a:endParaRPr>
          </a:p>
          <a:p>
            <a:pPr algn="just"/>
            <a:r>
              <a:rPr lang="en-US" sz="2600" b="0" i="0" dirty="0">
                <a:effectLst/>
              </a:rPr>
              <a:t>Carefully </a:t>
            </a:r>
            <a:r>
              <a:rPr lang="en-US" sz="2600" b="1" i="0" dirty="0">
                <a:effectLst/>
              </a:rPr>
              <a:t>determining Project Requirements</a:t>
            </a:r>
            <a:r>
              <a:rPr lang="en-US" sz="2600" b="0" i="0" dirty="0">
                <a:effectLst/>
              </a:rPr>
              <a:t> can serve as a good early evaluation of:</a:t>
            </a:r>
          </a:p>
          <a:p>
            <a:pPr lvl="1" algn="just">
              <a:buFont typeface="Wingdings" panose="05000000000000000000" pitchFamily="2" charset="2"/>
              <a:buChar char="§"/>
            </a:pPr>
            <a:r>
              <a:rPr lang="en-US" sz="2600" b="0" i="0" dirty="0">
                <a:effectLst/>
              </a:rPr>
              <a:t>The </a:t>
            </a:r>
            <a:r>
              <a:rPr lang="en-US" sz="2600" b="1" i="0" dirty="0">
                <a:solidFill>
                  <a:srgbClr val="0070C0"/>
                </a:solidFill>
                <a:effectLst/>
              </a:rPr>
              <a:t>Workload</a:t>
            </a:r>
            <a:r>
              <a:rPr lang="en-US" sz="2600" b="0" i="0" dirty="0">
                <a:effectLst/>
              </a:rPr>
              <a:t>,</a:t>
            </a:r>
          </a:p>
          <a:p>
            <a:pPr lvl="1" algn="just">
              <a:buFont typeface="Wingdings" panose="05000000000000000000" pitchFamily="2" charset="2"/>
              <a:buChar char="§"/>
            </a:pPr>
            <a:r>
              <a:rPr lang="en-US" sz="2600" b="0" i="0" dirty="0">
                <a:effectLst/>
              </a:rPr>
              <a:t>The Human, </a:t>
            </a:r>
            <a:r>
              <a:rPr lang="en-US" sz="2600" b="1" i="0" dirty="0">
                <a:solidFill>
                  <a:srgbClr val="0070C0"/>
                </a:solidFill>
                <a:effectLst/>
              </a:rPr>
              <a:t>Material and Technical Resources </a:t>
            </a:r>
            <a:r>
              <a:rPr lang="en-US" sz="2600" b="0" i="0" dirty="0">
                <a:effectLst/>
              </a:rPr>
              <a:t>required to complete the project,</a:t>
            </a:r>
          </a:p>
          <a:p>
            <a:pPr lvl="1" algn="just">
              <a:buFont typeface="Wingdings" panose="05000000000000000000" pitchFamily="2" charset="2"/>
              <a:buChar char="§"/>
            </a:pPr>
            <a:r>
              <a:rPr lang="en-US" sz="2600" b="0" i="0" dirty="0">
                <a:effectLst/>
              </a:rPr>
              <a:t>The </a:t>
            </a:r>
            <a:r>
              <a:rPr lang="en-US" sz="2600" b="1" i="0" dirty="0">
                <a:solidFill>
                  <a:srgbClr val="0070C0"/>
                </a:solidFill>
                <a:effectLst/>
              </a:rPr>
              <a:t>Time</a:t>
            </a:r>
            <a:r>
              <a:rPr lang="en-US" sz="2600" b="0" i="0" dirty="0">
                <a:effectLst/>
              </a:rPr>
              <a:t> needed to complete the project,</a:t>
            </a:r>
          </a:p>
          <a:p>
            <a:pPr lvl="1" algn="just">
              <a:buFont typeface="Wingdings" panose="05000000000000000000" pitchFamily="2" charset="2"/>
              <a:buChar char="§"/>
            </a:pPr>
            <a:r>
              <a:rPr lang="en-US" sz="2600" b="0" i="0" dirty="0">
                <a:effectLst/>
              </a:rPr>
              <a:t>The </a:t>
            </a:r>
            <a:r>
              <a:rPr lang="en-US" sz="2600" b="1" i="0" dirty="0">
                <a:solidFill>
                  <a:srgbClr val="0070C0"/>
                </a:solidFill>
                <a:effectLst/>
              </a:rPr>
              <a:t>Budget</a:t>
            </a:r>
            <a:r>
              <a:rPr lang="en-US" sz="2600" b="0" i="0" dirty="0">
                <a:solidFill>
                  <a:srgbClr val="122959"/>
                </a:solidFill>
                <a:effectLst/>
              </a:rPr>
              <a:t> </a:t>
            </a:r>
            <a:r>
              <a:rPr lang="en-US" sz="2600" b="0" i="0" dirty="0">
                <a:effectLst/>
              </a:rPr>
              <a:t>that should be allocated to the Project.</a:t>
            </a:r>
          </a:p>
          <a:p>
            <a:pPr marL="0" indent="0">
              <a:buNone/>
            </a:pPr>
            <a:endParaRPr lang="fr-FR" dirty="0"/>
          </a:p>
        </p:txBody>
      </p:sp>
      <p:sp>
        <p:nvSpPr>
          <p:cNvPr id="6" name="Titre 1">
            <a:extLst>
              <a:ext uri="{FF2B5EF4-FFF2-40B4-BE49-F238E27FC236}">
                <a16:creationId xmlns:a16="http://schemas.microsoft.com/office/drawing/2014/main" id="{DDD4E95A-71B5-6EF9-47A8-6F801C2BEA91}"/>
              </a:ext>
            </a:extLst>
          </p:cNvPr>
          <p:cNvSpPr>
            <a:spLocks noGrp="1"/>
          </p:cNvSpPr>
          <p:nvPr>
            <p:ph type="title"/>
          </p:nvPr>
        </p:nvSpPr>
        <p:spPr>
          <a:xfrm>
            <a:off x="2356104" y="227965"/>
            <a:ext cx="10515600" cy="1325563"/>
          </a:xfrm>
        </p:spPr>
        <p:txBody>
          <a:bodyPr>
            <a:normAutofit/>
          </a:bodyPr>
          <a:lstStyle/>
          <a:p>
            <a:r>
              <a:rPr lang="fr-FR" sz="4400" b="1" dirty="0">
                <a:solidFill>
                  <a:srgbClr val="92D050"/>
                </a:solidFill>
                <a:effectLst/>
                <a:latin typeface="+mn-lt"/>
                <a:ea typeface="Times New Roman" panose="02020603050405020304" pitchFamily="18" charset="0"/>
                <a:cs typeface="Arial" panose="020B0604020202020204" pitchFamily="34" charset="0"/>
              </a:rPr>
              <a:t>A-III- The Project </a:t>
            </a:r>
            <a:r>
              <a:rPr lang="fr-FR" b="1" dirty="0">
                <a:solidFill>
                  <a:srgbClr val="92D050"/>
                </a:solidFill>
                <a:latin typeface="+mn-lt"/>
                <a:ea typeface="Times New Roman" panose="02020603050405020304" pitchFamily="18" charset="0"/>
                <a:cs typeface="Arial" panose="020B0604020202020204" pitchFamily="34" charset="0"/>
              </a:rPr>
              <a:t>N</a:t>
            </a:r>
            <a:r>
              <a:rPr lang="fr-FR" sz="4400" b="1" dirty="0">
                <a:solidFill>
                  <a:srgbClr val="92D050"/>
                </a:solidFill>
                <a:effectLst/>
                <a:latin typeface="+mn-lt"/>
                <a:ea typeface="Times New Roman" panose="02020603050405020304" pitchFamily="18" charset="0"/>
                <a:cs typeface="Arial" panose="020B0604020202020204" pitchFamily="34" charset="0"/>
              </a:rPr>
              <a:t>eeds Study</a:t>
            </a:r>
            <a:endParaRPr lang="fr-FR" b="1" dirty="0">
              <a:solidFill>
                <a:srgbClr val="92D050"/>
              </a:solidFill>
              <a:latin typeface="+mn-lt"/>
            </a:endParaRPr>
          </a:p>
        </p:txBody>
      </p:sp>
    </p:spTree>
    <p:extLst>
      <p:ext uri="{BB962C8B-B14F-4D97-AF65-F5344CB8AC3E}">
        <p14:creationId xmlns:p14="http://schemas.microsoft.com/office/powerpoint/2010/main" val="40931580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E8AA7CAF-637C-4F2D-8AC9-C31FBDA49FCE}"/>
              </a:ext>
            </a:extLst>
          </p:cNvPr>
          <p:cNvSpPr>
            <a:spLocks noGrp="1"/>
          </p:cNvSpPr>
          <p:nvPr>
            <p:ph idx="1"/>
          </p:nvPr>
        </p:nvSpPr>
        <p:spPr>
          <a:xfrm>
            <a:off x="175846" y="1825625"/>
            <a:ext cx="10163908" cy="4351338"/>
          </a:xfrm>
        </p:spPr>
        <p:txBody>
          <a:bodyPr>
            <a:normAutofit fontScale="92500"/>
          </a:bodyPr>
          <a:lstStyle/>
          <a:p>
            <a:pPr algn="just"/>
            <a:r>
              <a:rPr lang="en-US" b="0" i="0" dirty="0">
                <a:effectLst/>
              </a:rPr>
              <a:t>Writing comprehensive Requirements allows Project Managers and other Stakeholders to:</a:t>
            </a:r>
          </a:p>
          <a:p>
            <a:pPr algn="just">
              <a:buFont typeface="Arial" panose="020B0604020202020204" pitchFamily="34" charset="0"/>
              <a:buChar char="•"/>
            </a:pPr>
            <a:r>
              <a:rPr lang="en-US" b="0" i="0" dirty="0">
                <a:effectLst/>
              </a:rPr>
              <a:t>Understand the </a:t>
            </a:r>
            <a:r>
              <a:rPr lang="en-US" b="1" i="0" dirty="0">
                <a:effectLst/>
              </a:rPr>
              <a:t>Goals and Objectives</a:t>
            </a:r>
            <a:r>
              <a:rPr lang="en-US" b="0" i="0" dirty="0">
                <a:effectLst/>
              </a:rPr>
              <a:t> of the Project from the beginning,</a:t>
            </a:r>
          </a:p>
          <a:p>
            <a:pPr algn="just">
              <a:buFont typeface="Arial" panose="020B0604020202020204" pitchFamily="34" charset="0"/>
              <a:buChar char="•"/>
            </a:pPr>
            <a:r>
              <a:rPr lang="en-US" b="0" i="0" dirty="0">
                <a:effectLst/>
              </a:rPr>
              <a:t>Define the Scope of the Project by collecting and writing down </a:t>
            </a:r>
            <a:r>
              <a:rPr lang="en-US" b="1" i="0" dirty="0">
                <a:effectLst/>
              </a:rPr>
              <a:t>customer expectations</a:t>
            </a:r>
            <a:r>
              <a:rPr lang="en-US" b="0" i="0" dirty="0">
                <a:effectLst/>
              </a:rPr>
              <a:t> and the </a:t>
            </a:r>
            <a:r>
              <a:rPr lang="en-US" b="1" i="0" dirty="0">
                <a:effectLst/>
              </a:rPr>
              <a:t>needs of end-users</a:t>
            </a:r>
            <a:r>
              <a:rPr lang="en-US" b="0" i="0" dirty="0">
                <a:effectLst/>
              </a:rPr>
              <a:t> in an easy-to-read document that can be shared with all kinds of relevant Stakeholders.</a:t>
            </a:r>
          </a:p>
          <a:p>
            <a:pPr algn="just">
              <a:buFont typeface="Arial" panose="020B0604020202020204" pitchFamily="34" charset="0"/>
              <a:buChar char="•"/>
            </a:pPr>
            <a:r>
              <a:rPr lang="en-US" b="0" i="0" dirty="0">
                <a:effectLst/>
              </a:rPr>
              <a:t>Set up a sound </a:t>
            </a:r>
            <a:r>
              <a:rPr lang="en-US" b="1" i="0" dirty="0">
                <a:effectLst/>
              </a:rPr>
              <a:t>Project Governance</a:t>
            </a:r>
            <a:r>
              <a:rPr lang="en-US" b="0" i="0" dirty="0">
                <a:effectLst/>
              </a:rPr>
              <a:t> </a:t>
            </a:r>
            <a:r>
              <a:rPr lang="en-US" b="1" i="0" dirty="0">
                <a:effectLst/>
              </a:rPr>
              <a:t>Structure</a:t>
            </a:r>
            <a:r>
              <a:rPr lang="en-US" b="0" i="0" dirty="0">
                <a:effectLst/>
              </a:rPr>
              <a:t>, after roles and responsibilities have been assigned.</a:t>
            </a:r>
          </a:p>
          <a:p>
            <a:pPr algn="just">
              <a:buFont typeface="Arial" panose="020B0604020202020204" pitchFamily="34" charset="0"/>
              <a:buChar char="•"/>
            </a:pPr>
            <a:r>
              <a:rPr lang="en-US" b="0" i="0" dirty="0">
                <a:effectLst/>
              </a:rPr>
              <a:t>Study the </a:t>
            </a:r>
            <a:r>
              <a:rPr lang="en-US" b="1" i="0" dirty="0">
                <a:effectLst/>
              </a:rPr>
              <a:t>Feasibility of the Project</a:t>
            </a:r>
            <a:r>
              <a:rPr lang="en-US" b="0" i="0" dirty="0">
                <a:effectLst/>
              </a:rPr>
              <a:t> from a technical or financial perspective, in light of its Scope versus the Resources of the Project.</a:t>
            </a:r>
          </a:p>
          <a:p>
            <a:pPr marL="0" indent="0">
              <a:buNone/>
            </a:pPr>
            <a:endParaRPr lang="fr-FR" dirty="0"/>
          </a:p>
        </p:txBody>
      </p:sp>
      <p:sp>
        <p:nvSpPr>
          <p:cNvPr id="6" name="Titre 1">
            <a:extLst>
              <a:ext uri="{FF2B5EF4-FFF2-40B4-BE49-F238E27FC236}">
                <a16:creationId xmlns:a16="http://schemas.microsoft.com/office/drawing/2014/main" id="{3DBDEE22-F9AA-AB46-D20D-A7C713ADCEDD}"/>
              </a:ext>
            </a:extLst>
          </p:cNvPr>
          <p:cNvSpPr>
            <a:spLocks noGrp="1"/>
          </p:cNvSpPr>
          <p:nvPr>
            <p:ph type="title"/>
          </p:nvPr>
        </p:nvSpPr>
        <p:spPr>
          <a:xfrm>
            <a:off x="2337816" y="237109"/>
            <a:ext cx="10515600" cy="1325563"/>
          </a:xfrm>
        </p:spPr>
        <p:txBody>
          <a:bodyPr>
            <a:normAutofit/>
          </a:bodyPr>
          <a:lstStyle/>
          <a:p>
            <a:r>
              <a:rPr lang="fr-FR" sz="4400" b="1" dirty="0">
                <a:solidFill>
                  <a:srgbClr val="92D050"/>
                </a:solidFill>
                <a:effectLst/>
                <a:latin typeface="+mn-lt"/>
                <a:ea typeface="Times New Roman" panose="02020603050405020304" pitchFamily="18" charset="0"/>
                <a:cs typeface="Arial" panose="020B0604020202020204" pitchFamily="34" charset="0"/>
              </a:rPr>
              <a:t>A-III- The Project </a:t>
            </a:r>
            <a:r>
              <a:rPr lang="fr-FR" b="1" dirty="0">
                <a:solidFill>
                  <a:srgbClr val="92D050"/>
                </a:solidFill>
                <a:latin typeface="+mn-lt"/>
                <a:ea typeface="Times New Roman" panose="02020603050405020304" pitchFamily="18" charset="0"/>
                <a:cs typeface="Arial" panose="020B0604020202020204" pitchFamily="34" charset="0"/>
              </a:rPr>
              <a:t>N</a:t>
            </a:r>
            <a:r>
              <a:rPr lang="fr-FR" sz="4400" b="1" dirty="0">
                <a:solidFill>
                  <a:srgbClr val="92D050"/>
                </a:solidFill>
                <a:effectLst/>
                <a:latin typeface="+mn-lt"/>
                <a:ea typeface="Times New Roman" panose="02020603050405020304" pitchFamily="18" charset="0"/>
                <a:cs typeface="Arial" panose="020B0604020202020204" pitchFamily="34" charset="0"/>
              </a:rPr>
              <a:t>eeds Study</a:t>
            </a:r>
            <a:endParaRPr lang="fr-FR" b="1" dirty="0">
              <a:solidFill>
                <a:srgbClr val="92D050"/>
              </a:solidFill>
              <a:latin typeface="+mn-lt"/>
            </a:endParaRPr>
          </a:p>
        </p:txBody>
      </p:sp>
    </p:spTree>
    <p:extLst>
      <p:ext uri="{BB962C8B-B14F-4D97-AF65-F5344CB8AC3E}">
        <p14:creationId xmlns:p14="http://schemas.microsoft.com/office/powerpoint/2010/main" val="21679322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E5285E08-CC9E-43BA-819F-C72DA3C3DF5C}"/>
              </a:ext>
            </a:extLst>
          </p:cNvPr>
          <p:cNvSpPr>
            <a:spLocks noGrp="1"/>
          </p:cNvSpPr>
          <p:nvPr>
            <p:ph idx="1"/>
          </p:nvPr>
        </p:nvSpPr>
        <p:spPr>
          <a:xfrm>
            <a:off x="131886" y="1825625"/>
            <a:ext cx="10137530" cy="4351338"/>
          </a:xfrm>
        </p:spPr>
        <p:txBody>
          <a:bodyPr/>
          <a:lstStyle/>
          <a:p>
            <a:pPr marL="0" indent="0">
              <a:buNone/>
            </a:pPr>
            <a:r>
              <a:rPr lang="fr-FR" sz="2600" b="1" dirty="0"/>
              <a:t>	A-III-2-</a:t>
            </a:r>
            <a:r>
              <a:rPr lang="fr-FR" sz="2600" dirty="0"/>
              <a:t> </a:t>
            </a:r>
            <a:r>
              <a:rPr lang="en-US" sz="2600" b="1" dirty="0">
                <a:effectLst/>
              </a:rPr>
              <a:t>Who expresses project needs</a:t>
            </a:r>
          </a:p>
          <a:p>
            <a:pPr marL="0" indent="0">
              <a:buNone/>
            </a:pPr>
            <a:endParaRPr lang="en-US" sz="2600" b="1" dirty="0">
              <a:effectLst/>
            </a:endParaRPr>
          </a:p>
          <a:p>
            <a:pPr algn="just"/>
            <a:r>
              <a:rPr lang="en-US" sz="2600" dirty="0">
                <a:effectLst/>
              </a:rPr>
              <a:t>The </a:t>
            </a:r>
            <a:r>
              <a:rPr lang="en-US" sz="2600" b="1" dirty="0">
                <a:effectLst/>
              </a:rPr>
              <a:t>Project Sponsor </a:t>
            </a:r>
            <a:r>
              <a:rPr lang="en-US" sz="2600" dirty="0">
                <a:effectLst/>
              </a:rPr>
              <a:t>is usually in charge of defining the requirements for the Project, but the Project Team or the Contractor may have to conduct the </a:t>
            </a:r>
            <a:r>
              <a:rPr lang="en-US" sz="2600" b="1" dirty="0">
                <a:effectLst/>
              </a:rPr>
              <a:t>Needs Analysis</a:t>
            </a:r>
            <a:r>
              <a:rPr lang="en-US" sz="2600" dirty="0">
                <a:effectLst/>
              </a:rPr>
              <a:t> themselves. </a:t>
            </a:r>
          </a:p>
          <a:p>
            <a:pPr algn="just"/>
            <a:r>
              <a:rPr lang="en-US" sz="2600" dirty="0">
                <a:effectLst/>
              </a:rPr>
              <a:t>This usually happens when the former lacks time, project management skills or technical expertise.</a:t>
            </a:r>
          </a:p>
          <a:p>
            <a:pPr algn="just"/>
            <a:r>
              <a:rPr lang="en-US" sz="2600" dirty="0">
                <a:effectLst/>
              </a:rPr>
              <a:t>To analyze needs, techniques such as </a:t>
            </a:r>
            <a:r>
              <a:rPr lang="en-US" sz="2600" b="1" dirty="0">
                <a:effectLst/>
              </a:rPr>
              <a:t>organizing a workshop</a:t>
            </a:r>
            <a:r>
              <a:rPr lang="en-US" sz="2600" dirty="0">
                <a:effectLst/>
              </a:rPr>
              <a:t>, an </a:t>
            </a:r>
            <a:r>
              <a:rPr lang="en-US" sz="2600" b="1" dirty="0">
                <a:effectLst/>
              </a:rPr>
              <a:t>interview</a:t>
            </a:r>
            <a:r>
              <a:rPr lang="en-US" sz="2600" dirty="0">
                <a:effectLst/>
              </a:rPr>
              <a:t> or sending a </a:t>
            </a:r>
            <a:r>
              <a:rPr lang="en-US" sz="2600" b="1" dirty="0">
                <a:effectLst/>
              </a:rPr>
              <a:t>questionnaire</a:t>
            </a:r>
            <a:r>
              <a:rPr lang="en-US" sz="2600" dirty="0">
                <a:effectLst/>
              </a:rPr>
              <a:t> can be used.</a:t>
            </a:r>
          </a:p>
          <a:p>
            <a:pPr marL="0" indent="0">
              <a:buNone/>
            </a:pPr>
            <a:endParaRPr lang="fr-FR" dirty="0"/>
          </a:p>
        </p:txBody>
      </p:sp>
      <p:sp>
        <p:nvSpPr>
          <p:cNvPr id="6" name="Titre 1">
            <a:extLst>
              <a:ext uri="{FF2B5EF4-FFF2-40B4-BE49-F238E27FC236}">
                <a16:creationId xmlns:a16="http://schemas.microsoft.com/office/drawing/2014/main" id="{C3AEB66A-0241-FEA7-8FC1-9E703925FF3B}"/>
              </a:ext>
            </a:extLst>
          </p:cNvPr>
          <p:cNvSpPr>
            <a:spLocks noGrp="1"/>
          </p:cNvSpPr>
          <p:nvPr>
            <p:ph type="title"/>
          </p:nvPr>
        </p:nvSpPr>
        <p:spPr>
          <a:xfrm>
            <a:off x="2438400" y="237109"/>
            <a:ext cx="10515600" cy="1325563"/>
          </a:xfrm>
        </p:spPr>
        <p:txBody>
          <a:bodyPr>
            <a:normAutofit/>
          </a:bodyPr>
          <a:lstStyle/>
          <a:p>
            <a:r>
              <a:rPr lang="fr-FR" sz="4400" b="1" dirty="0">
                <a:solidFill>
                  <a:srgbClr val="92D050"/>
                </a:solidFill>
                <a:effectLst/>
                <a:latin typeface="+mn-lt"/>
                <a:ea typeface="Times New Roman" panose="02020603050405020304" pitchFamily="18" charset="0"/>
                <a:cs typeface="Arial" panose="020B0604020202020204" pitchFamily="34" charset="0"/>
              </a:rPr>
              <a:t>A-III- The Project </a:t>
            </a:r>
            <a:r>
              <a:rPr lang="fr-FR" b="1" dirty="0">
                <a:solidFill>
                  <a:srgbClr val="92D050"/>
                </a:solidFill>
                <a:latin typeface="+mn-lt"/>
                <a:ea typeface="Times New Roman" panose="02020603050405020304" pitchFamily="18" charset="0"/>
                <a:cs typeface="Arial" panose="020B0604020202020204" pitchFamily="34" charset="0"/>
              </a:rPr>
              <a:t>N</a:t>
            </a:r>
            <a:r>
              <a:rPr lang="fr-FR" sz="4400" b="1" dirty="0">
                <a:solidFill>
                  <a:srgbClr val="92D050"/>
                </a:solidFill>
                <a:effectLst/>
                <a:latin typeface="+mn-lt"/>
                <a:ea typeface="Times New Roman" panose="02020603050405020304" pitchFamily="18" charset="0"/>
                <a:cs typeface="Arial" panose="020B0604020202020204" pitchFamily="34" charset="0"/>
              </a:rPr>
              <a:t>eeds Study</a:t>
            </a:r>
            <a:endParaRPr lang="fr-FR" b="1" dirty="0">
              <a:solidFill>
                <a:srgbClr val="92D050"/>
              </a:solidFill>
              <a:latin typeface="+mn-lt"/>
            </a:endParaRPr>
          </a:p>
        </p:txBody>
      </p:sp>
    </p:spTree>
    <p:extLst>
      <p:ext uri="{BB962C8B-B14F-4D97-AF65-F5344CB8AC3E}">
        <p14:creationId xmlns:p14="http://schemas.microsoft.com/office/powerpoint/2010/main" val="15342806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6074BD1A-704C-46B2-B9BC-729E4B13EBAD}"/>
              </a:ext>
            </a:extLst>
          </p:cNvPr>
          <p:cNvSpPr>
            <a:spLocks noGrp="1"/>
          </p:cNvSpPr>
          <p:nvPr>
            <p:ph idx="1"/>
          </p:nvPr>
        </p:nvSpPr>
        <p:spPr>
          <a:xfrm>
            <a:off x="123093" y="1705708"/>
            <a:ext cx="10111154" cy="4471255"/>
          </a:xfrm>
        </p:spPr>
        <p:txBody>
          <a:bodyPr>
            <a:normAutofit lnSpcReduction="10000"/>
          </a:bodyPr>
          <a:lstStyle/>
          <a:p>
            <a:pPr marL="0" indent="0" algn="just">
              <a:buNone/>
            </a:pPr>
            <a:r>
              <a:rPr lang="fr-FR" sz="2600" b="1" dirty="0"/>
              <a:t>	A-III-3</a:t>
            </a:r>
            <a:r>
              <a:rPr lang="fr-FR" sz="2600" dirty="0"/>
              <a:t>-</a:t>
            </a:r>
            <a:r>
              <a:rPr lang="en-US" sz="2600" b="1" dirty="0">
                <a:effectLst/>
              </a:rPr>
              <a:t>Before you start: give context and a global vision</a:t>
            </a:r>
          </a:p>
          <a:p>
            <a:pPr marL="0" indent="0" algn="just">
              <a:buNone/>
            </a:pPr>
            <a:endParaRPr lang="en-US" sz="2600" b="1" dirty="0">
              <a:effectLst/>
            </a:endParaRPr>
          </a:p>
          <a:p>
            <a:pPr algn="just"/>
            <a:r>
              <a:rPr lang="en-US" sz="2600" dirty="0">
                <a:effectLst/>
              </a:rPr>
              <a:t>Understanding who is at the root of the Project, what is their </a:t>
            </a:r>
            <a:r>
              <a:rPr lang="en-US" sz="2600" b="1" dirty="0">
                <a:effectLst/>
              </a:rPr>
              <a:t>Strategy</a:t>
            </a:r>
            <a:r>
              <a:rPr lang="en-US" sz="2600" dirty="0">
                <a:effectLst/>
              </a:rPr>
              <a:t>, </a:t>
            </a:r>
            <a:r>
              <a:rPr lang="en-US" sz="2600" b="1" dirty="0">
                <a:effectLst/>
              </a:rPr>
              <a:t>competitors</a:t>
            </a:r>
            <a:r>
              <a:rPr lang="en-US" sz="2600" dirty="0">
                <a:effectLst/>
              </a:rPr>
              <a:t> and how the project came to exist is a key step towards </a:t>
            </a:r>
            <a:r>
              <a:rPr lang="en-US" sz="2600" b="1" dirty="0">
                <a:effectLst/>
              </a:rPr>
              <a:t>Project success</a:t>
            </a:r>
            <a:r>
              <a:rPr lang="en-US" sz="2600" dirty="0">
                <a:effectLst/>
              </a:rPr>
              <a:t>. Therefore, expressing </a:t>
            </a:r>
            <a:r>
              <a:rPr lang="en-US" sz="2600" b="1" dirty="0">
                <a:effectLst/>
              </a:rPr>
              <a:t>Project Needs </a:t>
            </a:r>
            <a:r>
              <a:rPr lang="en-US" sz="2600" dirty="0">
                <a:effectLst/>
              </a:rPr>
              <a:t>should be a collaborative effort and a way for the client and the Project team to </a:t>
            </a:r>
            <a:r>
              <a:rPr lang="en-US" sz="2600" b="1" dirty="0">
                <a:effectLst/>
              </a:rPr>
              <a:t>bond over common Objectives</a:t>
            </a:r>
            <a:r>
              <a:rPr lang="en-US" sz="2600" dirty="0">
                <a:effectLst/>
              </a:rPr>
              <a:t>.</a:t>
            </a:r>
          </a:p>
          <a:p>
            <a:pPr marL="0" indent="0" algn="just">
              <a:buNone/>
            </a:pPr>
            <a:endParaRPr lang="en-US" sz="2600" dirty="0">
              <a:effectLst/>
            </a:endParaRPr>
          </a:p>
          <a:p>
            <a:pPr algn="just"/>
            <a:r>
              <a:rPr lang="en-US" sz="2600" dirty="0">
                <a:effectLst/>
              </a:rPr>
              <a:t>Making sure everyone is on the same page ensures that operational teams will be able to </a:t>
            </a:r>
            <a:r>
              <a:rPr lang="en-US" sz="2600" b="1" dirty="0">
                <a:effectLst/>
              </a:rPr>
              <a:t>deliver on the expectations</a:t>
            </a:r>
            <a:r>
              <a:rPr lang="en-US" sz="2600" dirty="0">
                <a:effectLst/>
              </a:rPr>
              <a:t> set by the project sponsor and ensure the project will serve the </a:t>
            </a:r>
            <a:r>
              <a:rPr lang="en-US" sz="2600" b="1" dirty="0">
                <a:effectLst/>
              </a:rPr>
              <a:t>long-term Goals</a:t>
            </a:r>
            <a:r>
              <a:rPr lang="en-US" sz="2600" dirty="0">
                <a:effectLst/>
              </a:rPr>
              <a:t> of the client.</a:t>
            </a:r>
          </a:p>
          <a:p>
            <a:pPr marL="0" indent="0">
              <a:buNone/>
            </a:pPr>
            <a:endParaRPr lang="fr-FR" dirty="0"/>
          </a:p>
        </p:txBody>
      </p:sp>
      <p:sp>
        <p:nvSpPr>
          <p:cNvPr id="6" name="Titre 1">
            <a:extLst>
              <a:ext uri="{FF2B5EF4-FFF2-40B4-BE49-F238E27FC236}">
                <a16:creationId xmlns:a16="http://schemas.microsoft.com/office/drawing/2014/main" id="{86EB7554-373F-61FC-3AE9-9F6D90B123C1}"/>
              </a:ext>
            </a:extLst>
          </p:cNvPr>
          <p:cNvSpPr>
            <a:spLocks noGrp="1"/>
          </p:cNvSpPr>
          <p:nvPr>
            <p:ph type="title"/>
          </p:nvPr>
        </p:nvSpPr>
        <p:spPr>
          <a:xfrm>
            <a:off x="2328672" y="145669"/>
            <a:ext cx="10515600" cy="1325563"/>
          </a:xfrm>
        </p:spPr>
        <p:txBody>
          <a:bodyPr>
            <a:normAutofit/>
          </a:bodyPr>
          <a:lstStyle/>
          <a:p>
            <a:r>
              <a:rPr lang="fr-FR" sz="4400" b="1" dirty="0">
                <a:solidFill>
                  <a:srgbClr val="92D050"/>
                </a:solidFill>
                <a:effectLst/>
                <a:latin typeface="+mn-lt"/>
                <a:ea typeface="Times New Roman" panose="02020603050405020304" pitchFamily="18" charset="0"/>
                <a:cs typeface="Arial" panose="020B0604020202020204" pitchFamily="34" charset="0"/>
              </a:rPr>
              <a:t>A-III- The Project </a:t>
            </a:r>
            <a:r>
              <a:rPr lang="fr-FR" b="1" dirty="0">
                <a:solidFill>
                  <a:srgbClr val="92D050"/>
                </a:solidFill>
                <a:latin typeface="+mn-lt"/>
                <a:ea typeface="Times New Roman" panose="02020603050405020304" pitchFamily="18" charset="0"/>
                <a:cs typeface="Arial" panose="020B0604020202020204" pitchFamily="34" charset="0"/>
              </a:rPr>
              <a:t>N</a:t>
            </a:r>
            <a:r>
              <a:rPr lang="fr-FR" sz="4400" b="1" dirty="0">
                <a:solidFill>
                  <a:srgbClr val="92D050"/>
                </a:solidFill>
                <a:effectLst/>
                <a:latin typeface="+mn-lt"/>
                <a:ea typeface="Times New Roman" panose="02020603050405020304" pitchFamily="18" charset="0"/>
                <a:cs typeface="Arial" panose="020B0604020202020204" pitchFamily="34" charset="0"/>
              </a:rPr>
              <a:t>eeds Study</a:t>
            </a:r>
            <a:endParaRPr lang="fr-FR" b="1" dirty="0">
              <a:solidFill>
                <a:srgbClr val="92D050"/>
              </a:solidFill>
              <a:latin typeface="+mn-lt"/>
            </a:endParaRPr>
          </a:p>
        </p:txBody>
      </p:sp>
    </p:spTree>
    <p:extLst>
      <p:ext uri="{BB962C8B-B14F-4D97-AF65-F5344CB8AC3E}">
        <p14:creationId xmlns:p14="http://schemas.microsoft.com/office/powerpoint/2010/main" val="28313838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ADB2F440-0009-4CEB-8BA5-06DD4FFBFE36}"/>
              </a:ext>
            </a:extLst>
          </p:cNvPr>
          <p:cNvSpPr>
            <a:spLocks noGrp="1"/>
          </p:cNvSpPr>
          <p:nvPr>
            <p:ph idx="1"/>
          </p:nvPr>
        </p:nvSpPr>
        <p:spPr>
          <a:xfrm>
            <a:off x="149469" y="1696915"/>
            <a:ext cx="10304585" cy="4480048"/>
          </a:xfrm>
        </p:spPr>
        <p:txBody>
          <a:bodyPr>
            <a:normAutofit/>
          </a:bodyPr>
          <a:lstStyle/>
          <a:p>
            <a:pPr marL="0" indent="0" algn="just">
              <a:buNone/>
            </a:pPr>
            <a:r>
              <a:rPr lang="fr-FR" sz="2800" b="1" dirty="0"/>
              <a:t>	A-III-4</a:t>
            </a:r>
            <a:r>
              <a:rPr lang="fr-FR" sz="2800" dirty="0"/>
              <a:t>- </a:t>
            </a:r>
            <a:r>
              <a:rPr lang="en-US" b="1" dirty="0">
                <a:effectLst/>
              </a:rPr>
              <a:t>How to write Project Needs</a:t>
            </a:r>
          </a:p>
          <a:p>
            <a:pPr marL="0" indent="0" algn="just">
              <a:buNone/>
            </a:pPr>
            <a:endParaRPr lang="en-US" b="1" dirty="0">
              <a:effectLst/>
            </a:endParaRPr>
          </a:p>
          <a:p>
            <a:pPr algn="just"/>
            <a:r>
              <a:rPr lang="en-US" sz="2600" dirty="0">
                <a:effectLst/>
              </a:rPr>
              <a:t>Keep in mind that at this step, the Project is still at the early stages of its development. </a:t>
            </a:r>
          </a:p>
          <a:p>
            <a:pPr algn="just"/>
            <a:endParaRPr lang="en-US" sz="2600" dirty="0"/>
          </a:p>
          <a:p>
            <a:pPr algn="just"/>
            <a:r>
              <a:rPr lang="en-US" sz="2600" dirty="0">
                <a:effectLst/>
              </a:rPr>
              <a:t>The key is to </a:t>
            </a:r>
            <a:r>
              <a:rPr lang="en-US" sz="2600" b="1" dirty="0">
                <a:effectLst/>
              </a:rPr>
              <a:t>be efficient</a:t>
            </a:r>
            <a:r>
              <a:rPr lang="en-US" sz="2600" dirty="0">
                <a:effectLst/>
              </a:rPr>
              <a:t> and </a:t>
            </a:r>
            <a:r>
              <a:rPr lang="en-US" sz="2600" b="1" dirty="0">
                <a:effectLst/>
              </a:rPr>
              <a:t>avoid misunderstanding</a:t>
            </a:r>
            <a:r>
              <a:rPr lang="en-US" sz="2600" dirty="0">
                <a:effectLst/>
              </a:rPr>
              <a:t>. </a:t>
            </a:r>
          </a:p>
          <a:p>
            <a:pPr algn="just"/>
            <a:endParaRPr lang="en-US" sz="2600" dirty="0"/>
          </a:p>
          <a:p>
            <a:pPr algn="just"/>
            <a:r>
              <a:rPr lang="en-US" sz="2600" dirty="0">
                <a:effectLst/>
              </a:rPr>
              <a:t>The needs analysis should be simple, clear and to the point to </a:t>
            </a:r>
            <a:r>
              <a:rPr lang="en-US" sz="2600" b="1" dirty="0">
                <a:effectLst/>
              </a:rPr>
              <a:t>draw an outline of the Project</a:t>
            </a:r>
            <a:r>
              <a:rPr lang="en-US" sz="2600" dirty="0">
                <a:effectLst/>
              </a:rPr>
              <a:t> without getting lost in the details.</a:t>
            </a:r>
            <a:endParaRPr lang="fr-FR" sz="2600" dirty="0"/>
          </a:p>
        </p:txBody>
      </p:sp>
      <p:sp>
        <p:nvSpPr>
          <p:cNvPr id="6" name="Titre 1">
            <a:extLst>
              <a:ext uri="{FF2B5EF4-FFF2-40B4-BE49-F238E27FC236}">
                <a16:creationId xmlns:a16="http://schemas.microsoft.com/office/drawing/2014/main" id="{7936C77E-2577-3EAC-7C47-2C5981D1A258}"/>
              </a:ext>
            </a:extLst>
          </p:cNvPr>
          <p:cNvSpPr>
            <a:spLocks noGrp="1"/>
          </p:cNvSpPr>
          <p:nvPr>
            <p:ph type="title"/>
          </p:nvPr>
        </p:nvSpPr>
        <p:spPr>
          <a:xfrm>
            <a:off x="2301240" y="145669"/>
            <a:ext cx="10515600" cy="1325563"/>
          </a:xfrm>
        </p:spPr>
        <p:txBody>
          <a:bodyPr>
            <a:normAutofit/>
          </a:bodyPr>
          <a:lstStyle/>
          <a:p>
            <a:r>
              <a:rPr lang="fr-FR" sz="4400" b="1" dirty="0">
                <a:solidFill>
                  <a:srgbClr val="92D050"/>
                </a:solidFill>
                <a:effectLst/>
                <a:latin typeface="+mn-lt"/>
                <a:ea typeface="Times New Roman" panose="02020603050405020304" pitchFamily="18" charset="0"/>
                <a:cs typeface="Arial" panose="020B0604020202020204" pitchFamily="34" charset="0"/>
              </a:rPr>
              <a:t>A-III- The Project </a:t>
            </a:r>
            <a:r>
              <a:rPr lang="fr-FR" b="1" dirty="0">
                <a:solidFill>
                  <a:srgbClr val="92D050"/>
                </a:solidFill>
                <a:latin typeface="+mn-lt"/>
                <a:ea typeface="Times New Roman" panose="02020603050405020304" pitchFamily="18" charset="0"/>
                <a:cs typeface="Arial" panose="020B0604020202020204" pitchFamily="34" charset="0"/>
              </a:rPr>
              <a:t>N</a:t>
            </a:r>
            <a:r>
              <a:rPr lang="fr-FR" sz="4400" b="1" dirty="0">
                <a:solidFill>
                  <a:srgbClr val="92D050"/>
                </a:solidFill>
                <a:effectLst/>
                <a:latin typeface="+mn-lt"/>
                <a:ea typeface="Times New Roman" panose="02020603050405020304" pitchFamily="18" charset="0"/>
                <a:cs typeface="Arial" panose="020B0604020202020204" pitchFamily="34" charset="0"/>
              </a:rPr>
              <a:t>eeds Study</a:t>
            </a:r>
            <a:endParaRPr lang="fr-FR" b="1" dirty="0">
              <a:solidFill>
                <a:srgbClr val="92D050"/>
              </a:solidFill>
              <a:latin typeface="+mn-lt"/>
            </a:endParaRPr>
          </a:p>
        </p:txBody>
      </p:sp>
    </p:spTree>
    <p:extLst>
      <p:ext uri="{BB962C8B-B14F-4D97-AF65-F5344CB8AC3E}">
        <p14:creationId xmlns:p14="http://schemas.microsoft.com/office/powerpoint/2010/main" val="7953622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724062C4-C73D-4972-B146-6C72BE6F19C7}"/>
              </a:ext>
            </a:extLst>
          </p:cNvPr>
          <p:cNvSpPr>
            <a:spLocks noGrp="1"/>
          </p:cNvSpPr>
          <p:nvPr>
            <p:ph idx="1"/>
          </p:nvPr>
        </p:nvSpPr>
        <p:spPr>
          <a:xfrm>
            <a:off x="167054" y="1825625"/>
            <a:ext cx="10207869" cy="4566383"/>
          </a:xfrm>
        </p:spPr>
        <p:txBody>
          <a:bodyPr/>
          <a:lstStyle/>
          <a:p>
            <a:pPr algn="just"/>
            <a:r>
              <a:rPr lang="en-US" sz="2600" b="1" dirty="0">
                <a:effectLst/>
              </a:rPr>
              <a:t>Project Needs </a:t>
            </a:r>
            <a:r>
              <a:rPr lang="en-US" sz="2600" dirty="0">
                <a:effectLst/>
              </a:rPr>
              <a:t>should include:</a:t>
            </a:r>
          </a:p>
          <a:p>
            <a:pPr marL="0" indent="0" algn="just">
              <a:buNone/>
            </a:pPr>
            <a:endParaRPr lang="en-US" sz="2600" dirty="0">
              <a:effectLst/>
            </a:endParaRPr>
          </a:p>
          <a:p>
            <a:pPr marL="0" indent="0" algn="just">
              <a:buNone/>
            </a:pPr>
            <a:r>
              <a:rPr lang="en-US" sz="2600" dirty="0">
                <a:effectLst/>
              </a:rPr>
              <a:t>	* The </a:t>
            </a:r>
            <a:r>
              <a:rPr lang="en-US" sz="2600" b="1" dirty="0">
                <a:effectLst/>
              </a:rPr>
              <a:t>Goal</a:t>
            </a:r>
            <a:r>
              <a:rPr lang="en-US" sz="2600" dirty="0">
                <a:effectLst/>
              </a:rPr>
              <a:t>, the purpose of the project, meaning why it came to be,</a:t>
            </a:r>
          </a:p>
          <a:p>
            <a:pPr marL="0" indent="0" algn="just">
              <a:buNone/>
            </a:pPr>
            <a:r>
              <a:rPr lang="en-US" sz="2600" dirty="0">
                <a:effectLst/>
              </a:rPr>
              <a:t>	* Its </a:t>
            </a:r>
            <a:r>
              <a:rPr lang="en-US" sz="2600" b="1" dirty="0">
                <a:effectLst/>
              </a:rPr>
              <a:t>Context</a:t>
            </a:r>
            <a:r>
              <a:rPr lang="en-US" sz="2600" dirty="0">
                <a:effectLst/>
              </a:rPr>
              <a:t> and </a:t>
            </a:r>
            <a:r>
              <a:rPr lang="en-US" sz="2600" b="1" dirty="0">
                <a:effectLst/>
              </a:rPr>
              <a:t>Environment</a:t>
            </a:r>
            <a:r>
              <a:rPr lang="en-US" sz="2600" dirty="0">
                <a:effectLst/>
              </a:rPr>
              <a:t>,</a:t>
            </a:r>
          </a:p>
          <a:p>
            <a:pPr marL="0" indent="0" algn="just">
              <a:buNone/>
            </a:pPr>
            <a:r>
              <a:rPr lang="en-US" sz="2600" dirty="0">
                <a:effectLst/>
              </a:rPr>
              <a:t>	* Its </a:t>
            </a:r>
            <a:r>
              <a:rPr lang="en-US" sz="2600" b="1" dirty="0">
                <a:effectLst/>
              </a:rPr>
              <a:t>Objectives</a:t>
            </a:r>
            <a:r>
              <a:rPr lang="en-US" sz="2600" dirty="0">
                <a:effectLst/>
              </a:rPr>
              <a:t>, meaning what it wants to achieve from a Business standpoint,</a:t>
            </a:r>
          </a:p>
          <a:p>
            <a:pPr marL="0" indent="0" algn="just">
              <a:buNone/>
            </a:pPr>
            <a:r>
              <a:rPr lang="en-US" sz="2600" dirty="0">
                <a:effectLst/>
              </a:rPr>
              <a:t>	* The </a:t>
            </a:r>
            <a:r>
              <a:rPr lang="en-US" sz="2600" b="1" dirty="0">
                <a:effectLst/>
              </a:rPr>
              <a:t>Project Scope</a:t>
            </a:r>
            <a:r>
              <a:rPr lang="en-US" sz="2600" dirty="0">
                <a:effectLst/>
              </a:rPr>
              <a:t> (what services will be affected, the key and support elements of the Project),</a:t>
            </a:r>
          </a:p>
          <a:p>
            <a:endParaRPr lang="fr-FR" dirty="0"/>
          </a:p>
        </p:txBody>
      </p:sp>
      <p:sp>
        <p:nvSpPr>
          <p:cNvPr id="6" name="Titre 1">
            <a:extLst>
              <a:ext uri="{FF2B5EF4-FFF2-40B4-BE49-F238E27FC236}">
                <a16:creationId xmlns:a16="http://schemas.microsoft.com/office/drawing/2014/main" id="{5C4CECAB-8274-3AC7-127B-7DA01E23A949}"/>
              </a:ext>
            </a:extLst>
          </p:cNvPr>
          <p:cNvSpPr>
            <a:spLocks noGrp="1"/>
          </p:cNvSpPr>
          <p:nvPr>
            <p:ph type="title"/>
          </p:nvPr>
        </p:nvSpPr>
        <p:spPr>
          <a:xfrm>
            <a:off x="2356104" y="191389"/>
            <a:ext cx="10515600" cy="1325563"/>
          </a:xfrm>
        </p:spPr>
        <p:txBody>
          <a:bodyPr>
            <a:normAutofit/>
          </a:bodyPr>
          <a:lstStyle/>
          <a:p>
            <a:r>
              <a:rPr lang="fr-FR" sz="4400" b="1" dirty="0">
                <a:solidFill>
                  <a:srgbClr val="92D050"/>
                </a:solidFill>
                <a:effectLst/>
                <a:latin typeface="+mn-lt"/>
                <a:ea typeface="Times New Roman" panose="02020603050405020304" pitchFamily="18" charset="0"/>
                <a:cs typeface="Arial" panose="020B0604020202020204" pitchFamily="34" charset="0"/>
              </a:rPr>
              <a:t>A-III- The Project </a:t>
            </a:r>
            <a:r>
              <a:rPr lang="fr-FR" b="1" dirty="0">
                <a:solidFill>
                  <a:srgbClr val="92D050"/>
                </a:solidFill>
                <a:latin typeface="+mn-lt"/>
                <a:ea typeface="Times New Roman" panose="02020603050405020304" pitchFamily="18" charset="0"/>
                <a:cs typeface="Arial" panose="020B0604020202020204" pitchFamily="34" charset="0"/>
              </a:rPr>
              <a:t>N</a:t>
            </a:r>
            <a:r>
              <a:rPr lang="fr-FR" sz="4400" b="1" dirty="0">
                <a:solidFill>
                  <a:srgbClr val="92D050"/>
                </a:solidFill>
                <a:effectLst/>
                <a:latin typeface="+mn-lt"/>
                <a:ea typeface="Times New Roman" panose="02020603050405020304" pitchFamily="18" charset="0"/>
                <a:cs typeface="Arial" panose="020B0604020202020204" pitchFamily="34" charset="0"/>
              </a:rPr>
              <a:t>eeds Study</a:t>
            </a:r>
            <a:endParaRPr lang="fr-FR" b="1" dirty="0">
              <a:solidFill>
                <a:srgbClr val="92D050"/>
              </a:solidFill>
              <a:latin typeface="+mn-lt"/>
            </a:endParaRPr>
          </a:p>
        </p:txBody>
      </p:sp>
    </p:spTree>
    <p:extLst>
      <p:ext uri="{BB962C8B-B14F-4D97-AF65-F5344CB8AC3E}">
        <p14:creationId xmlns:p14="http://schemas.microsoft.com/office/powerpoint/2010/main" val="13055367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06B30A0D-FE43-493F-A302-3EA78F2F1CD1}"/>
              </a:ext>
            </a:extLst>
          </p:cNvPr>
          <p:cNvSpPr>
            <a:spLocks noGrp="1"/>
          </p:cNvSpPr>
          <p:nvPr>
            <p:ph idx="1"/>
          </p:nvPr>
        </p:nvSpPr>
        <p:spPr>
          <a:xfrm>
            <a:off x="257907" y="1690688"/>
            <a:ext cx="10081847" cy="4351338"/>
          </a:xfrm>
        </p:spPr>
        <p:txBody>
          <a:bodyPr/>
          <a:lstStyle/>
          <a:p>
            <a:pPr algn="just">
              <a:buFont typeface="Arial" panose="020B0604020202020204" pitchFamily="34" charset="0"/>
              <a:buChar char="•"/>
            </a:pPr>
            <a:r>
              <a:rPr lang="en-US" sz="2600" b="0" i="0" dirty="0">
                <a:effectLst/>
              </a:rPr>
              <a:t>Who will be the </a:t>
            </a:r>
            <a:r>
              <a:rPr lang="en-US" sz="2600" b="1" i="0" dirty="0">
                <a:effectLst/>
              </a:rPr>
              <a:t>end-users</a:t>
            </a:r>
            <a:r>
              <a:rPr lang="en-US" sz="2600" b="0" i="0" dirty="0">
                <a:effectLst/>
              </a:rPr>
              <a:t> and their needs,</a:t>
            </a:r>
          </a:p>
          <a:p>
            <a:pPr algn="just">
              <a:buFont typeface="Arial" panose="020B0604020202020204" pitchFamily="34" charset="0"/>
              <a:buChar char="•"/>
            </a:pPr>
            <a:r>
              <a:rPr lang="en-US" sz="2600" b="0" i="0" dirty="0">
                <a:effectLst/>
              </a:rPr>
              <a:t>A list of the stakeholders (use </a:t>
            </a:r>
            <a:r>
              <a:rPr lang="en-US" sz="2600" b="1" i="0" dirty="0">
                <a:solidFill>
                  <a:srgbClr val="0070C0"/>
                </a:solidFill>
                <a:effectLst/>
              </a:rPr>
              <a:t>Stakeholder Mapping </a:t>
            </a:r>
            <a:r>
              <a:rPr lang="en-US" sz="2600" b="0" i="0" dirty="0">
                <a:effectLst/>
              </a:rPr>
              <a:t>to help your analysis),</a:t>
            </a:r>
          </a:p>
          <a:p>
            <a:pPr algn="just">
              <a:buFont typeface="Arial" panose="020B0604020202020204" pitchFamily="34" charset="0"/>
              <a:buChar char="•"/>
            </a:pPr>
            <a:r>
              <a:rPr lang="en-US" sz="2600" b="0" i="0" dirty="0">
                <a:effectLst/>
              </a:rPr>
              <a:t>A </a:t>
            </a:r>
            <a:r>
              <a:rPr lang="en-US" sz="2600" b="1" i="0" dirty="0">
                <a:solidFill>
                  <a:srgbClr val="0070C0"/>
                </a:solidFill>
                <a:effectLst/>
              </a:rPr>
              <a:t>SWOT analysis</a:t>
            </a:r>
            <a:r>
              <a:rPr lang="en-US" sz="2600" b="0" i="0" dirty="0">
                <a:solidFill>
                  <a:srgbClr val="0070C0"/>
                </a:solidFill>
                <a:effectLst/>
              </a:rPr>
              <a:t> </a:t>
            </a:r>
            <a:r>
              <a:rPr lang="en-US" sz="2600" b="0" i="0" dirty="0">
                <a:effectLst/>
              </a:rPr>
              <a:t>to determine the opportunities and risks associated with the need,</a:t>
            </a:r>
          </a:p>
          <a:p>
            <a:pPr algn="just">
              <a:buFont typeface="Arial" panose="020B0604020202020204" pitchFamily="34" charset="0"/>
              <a:buChar char="•"/>
            </a:pPr>
            <a:r>
              <a:rPr lang="en-US" sz="2600" b="0" i="0" dirty="0">
                <a:effectLst/>
              </a:rPr>
              <a:t>The expected </a:t>
            </a:r>
            <a:r>
              <a:rPr lang="en-US" sz="2600" b="1" i="0" dirty="0">
                <a:effectLst/>
              </a:rPr>
              <a:t>benefits</a:t>
            </a:r>
            <a:r>
              <a:rPr lang="en-US" sz="2600" b="0" i="0" dirty="0">
                <a:effectLst/>
              </a:rPr>
              <a:t>,</a:t>
            </a:r>
          </a:p>
          <a:p>
            <a:pPr algn="just">
              <a:buFont typeface="Arial" panose="020B0604020202020204" pitchFamily="34" charset="0"/>
              <a:buChar char="•"/>
            </a:pPr>
            <a:r>
              <a:rPr lang="en-US" sz="2600" b="1" i="0" dirty="0">
                <a:solidFill>
                  <a:srgbClr val="0070C0"/>
                </a:solidFill>
                <a:effectLst/>
              </a:rPr>
              <a:t>Key Performance Indicators </a:t>
            </a:r>
            <a:r>
              <a:rPr lang="en-US" sz="2600" b="1" i="0" dirty="0">
                <a:effectLst/>
              </a:rPr>
              <a:t>(</a:t>
            </a:r>
            <a:r>
              <a:rPr lang="en-US" sz="2600" b="1" i="0" dirty="0">
                <a:solidFill>
                  <a:srgbClr val="0070C0"/>
                </a:solidFill>
                <a:effectLst/>
              </a:rPr>
              <a:t>KPIs</a:t>
            </a:r>
            <a:r>
              <a:rPr lang="en-US" sz="2600" b="1" i="0" dirty="0">
                <a:effectLst/>
              </a:rPr>
              <a:t>)</a:t>
            </a:r>
            <a:r>
              <a:rPr lang="en-US" sz="2600" b="0" i="0" dirty="0">
                <a:effectLst/>
              </a:rPr>
              <a:t>, metrics that will allow you to evaluate whether the objective was achieved,</a:t>
            </a:r>
          </a:p>
          <a:p>
            <a:pPr algn="just">
              <a:buFont typeface="Arial" panose="020B0604020202020204" pitchFamily="34" charset="0"/>
              <a:buChar char="•"/>
            </a:pPr>
            <a:r>
              <a:rPr lang="en-US" sz="2600" b="0" i="0" dirty="0">
                <a:effectLst/>
              </a:rPr>
              <a:t>The </a:t>
            </a:r>
            <a:r>
              <a:rPr lang="en-US" sz="2600" b="1" i="0" dirty="0">
                <a:effectLst/>
              </a:rPr>
              <a:t>potential impacts</a:t>
            </a:r>
            <a:r>
              <a:rPr lang="en-US" sz="2600" b="0" i="0" dirty="0">
                <a:effectLst/>
              </a:rPr>
              <a:t> for the company.</a:t>
            </a:r>
          </a:p>
          <a:p>
            <a:endParaRPr lang="fr-FR" dirty="0"/>
          </a:p>
        </p:txBody>
      </p:sp>
      <p:sp>
        <p:nvSpPr>
          <p:cNvPr id="7" name="Titre 1">
            <a:extLst>
              <a:ext uri="{FF2B5EF4-FFF2-40B4-BE49-F238E27FC236}">
                <a16:creationId xmlns:a16="http://schemas.microsoft.com/office/drawing/2014/main" id="{F6E71843-E413-ACED-3127-CCDE99CE67BB}"/>
              </a:ext>
            </a:extLst>
          </p:cNvPr>
          <p:cNvSpPr>
            <a:spLocks noGrp="1"/>
          </p:cNvSpPr>
          <p:nvPr>
            <p:ph type="title"/>
          </p:nvPr>
        </p:nvSpPr>
        <p:spPr>
          <a:xfrm>
            <a:off x="2337816" y="273685"/>
            <a:ext cx="10515600" cy="1325563"/>
          </a:xfrm>
        </p:spPr>
        <p:txBody>
          <a:bodyPr>
            <a:normAutofit/>
          </a:bodyPr>
          <a:lstStyle/>
          <a:p>
            <a:r>
              <a:rPr lang="fr-FR" sz="4400" b="1" dirty="0">
                <a:solidFill>
                  <a:srgbClr val="92D050"/>
                </a:solidFill>
                <a:effectLst/>
                <a:latin typeface="+mn-lt"/>
                <a:ea typeface="Times New Roman" panose="02020603050405020304" pitchFamily="18" charset="0"/>
                <a:cs typeface="Arial" panose="020B0604020202020204" pitchFamily="34" charset="0"/>
              </a:rPr>
              <a:t>A-III- The Project </a:t>
            </a:r>
            <a:r>
              <a:rPr lang="fr-FR" b="1" dirty="0">
                <a:solidFill>
                  <a:srgbClr val="92D050"/>
                </a:solidFill>
                <a:latin typeface="+mn-lt"/>
                <a:ea typeface="Times New Roman" panose="02020603050405020304" pitchFamily="18" charset="0"/>
                <a:cs typeface="Arial" panose="020B0604020202020204" pitchFamily="34" charset="0"/>
              </a:rPr>
              <a:t>N</a:t>
            </a:r>
            <a:r>
              <a:rPr lang="fr-FR" sz="4400" b="1" dirty="0">
                <a:solidFill>
                  <a:srgbClr val="92D050"/>
                </a:solidFill>
                <a:effectLst/>
                <a:latin typeface="+mn-lt"/>
                <a:ea typeface="Times New Roman" panose="02020603050405020304" pitchFamily="18" charset="0"/>
                <a:cs typeface="Arial" panose="020B0604020202020204" pitchFamily="34" charset="0"/>
              </a:rPr>
              <a:t>eeds Study</a:t>
            </a:r>
            <a:endParaRPr lang="fr-FR" b="1" dirty="0">
              <a:solidFill>
                <a:srgbClr val="92D050"/>
              </a:solidFill>
              <a:latin typeface="+mn-lt"/>
            </a:endParaRPr>
          </a:p>
        </p:txBody>
      </p:sp>
    </p:spTree>
    <p:extLst>
      <p:ext uri="{BB962C8B-B14F-4D97-AF65-F5344CB8AC3E}">
        <p14:creationId xmlns:p14="http://schemas.microsoft.com/office/powerpoint/2010/main" val="16445973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D0AEA141-2805-E8AB-EDC0-1BA68436306E}"/>
              </a:ext>
            </a:extLst>
          </p:cNvPr>
          <p:cNvSpPr>
            <a:spLocks noGrp="1"/>
          </p:cNvSpPr>
          <p:nvPr>
            <p:ph type="title"/>
          </p:nvPr>
        </p:nvSpPr>
        <p:spPr/>
        <p:txBody>
          <a:bodyPr/>
          <a:lstStyle/>
          <a:p>
            <a:endParaRPr lang="fr-FR"/>
          </a:p>
        </p:txBody>
      </p:sp>
      <p:sp>
        <p:nvSpPr>
          <p:cNvPr id="3" name="Espace réservé du contenu 2">
            <a:extLst>
              <a:ext uri="{FF2B5EF4-FFF2-40B4-BE49-F238E27FC236}">
                <a16:creationId xmlns:a16="http://schemas.microsoft.com/office/drawing/2014/main" id="{5C415D4B-1E09-A237-116C-80238445EAC0}"/>
              </a:ext>
            </a:extLst>
          </p:cNvPr>
          <p:cNvSpPr>
            <a:spLocks noGrp="1"/>
          </p:cNvSpPr>
          <p:nvPr>
            <p:ph idx="1"/>
          </p:nvPr>
        </p:nvSpPr>
        <p:spPr>
          <a:xfrm>
            <a:off x="0" y="0"/>
            <a:ext cx="12192000" cy="6858000"/>
          </a:xfrm>
          <a:solidFill>
            <a:srgbClr val="66FFFF"/>
          </a:solidFill>
        </p:spPr>
        <p:txBody>
          <a:bodyPr/>
          <a:lstStyle/>
          <a:p>
            <a:pPr marL="0" indent="0" algn="ctr">
              <a:buNone/>
            </a:pPr>
            <a:endParaRPr lang="fr-FR" dirty="0"/>
          </a:p>
          <a:p>
            <a:pPr marL="0" indent="0" algn="ctr">
              <a:buNone/>
            </a:pPr>
            <a:endParaRPr lang="fr-FR" dirty="0"/>
          </a:p>
          <a:p>
            <a:pPr marL="0" indent="0" algn="ctr">
              <a:buNone/>
            </a:pPr>
            <a:endParaRPr lang="fr-FR" dirty="0"/>
          </a:p>
          <a:p>
            <a:pPr marL="0" indent="0" algn="ctr">
              <a:buNone/>
            </a:pPr>
            <a:endParaRPr lang="fr-FR" dirty="0"/>
          </a:p>
          <a:p>
            <a:pPr marL="0" indent="0" algn="ctr">
              <a:buNone/>
            </a:pPr>
            <a:r>
              <a:rPr lang="fr-FR" sz="3200" b="1" dirty="0">
                <a:solidFill>
                  <a:srgbClr val="0070C0"/>
                </a:solidFill>
                <a:latin typeface="Algerian" panose="04020705040A02060702" pitchFamily="82" charset="0"/>
              </a:rPr>
              <a:t>Part B:</a:t>
            </a:r>
          </a:p>
          <a:p>
            <a:pPr marL="0" indent="0" algn="ctr">
              <a:buNone/>
            </a:pPr>
            <a:endParaRPr lang="fr-FR" sz="3200" b="1" dirty="0">
              <a:solidFill>
                <a:srgbClr val="0070C0"/>
              </a:solidFill>
              <a:latin typeface="Algerian" panose="04020705040A02060702" pitchFamily="82" charset="0"/>
            </a:endParaRPr>
          </a:p>
          <a:p>
            <a:pPr marL="0" indent="0" algn="ctr">
              <a:buNone/>
            </a:pPr>
            <a:r>
              <a:rPr lang="fr-FR" sz="3200" b="1" dirty="0">
                <a:solidFill>
                  <a:srgbClr val="0070C0"/>
                </a:solidFill>
                <a:latin typeface="Algerian" panose="04020705040A02060702" pitchFamily="82" charset="0"/>
              </a:rPr>
              <a:t> </a:t>
            </a:r>
            <a:r>
              <a:rPr lang="en-US" sz="3200" b="1" i="0" dirty="0">
                <a:solidFill>
                  <a:srgbClr val="0070C0"/>
                </a:solidFill>
                <a:effectLst/>
                <a:latin typeface="Algerian" panose="04020705040A02060702" pitchFamily="82" charset="0"/>
              </a:rPr>
              <a:t>The First documents</a:t>
            </a:r>
            <a:endParaRPr lang="fr-FR" sz="3200" b="1" dirty="0">
              <a:solidFill>
                <a:srgbClr val="0070C0"/>
              </a:solidFill>
              <a:latin typeface="Algerian" panose="04020705040A02060702" pitchFamily="82" charset="0"/>
            </a:endParaRPr>
          </a:p>
        </p:txBody>
      </p:sp>
    </p:spTree>
    <p:extLst>
      <p:ext uri="{BB962C8B-B14F-4D97-AF65-F5344CB8AC3E}">
        <p14:creationId xmlns:p14="http://schemas.microsoft.com/office/powerpoint/2010/main" val="42721765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C43D6DE-AE9C-4D89-951A-878399630001}"/>
              </a:ext>
            </a:extLst>
          </p:cNvPr>
          <p:cNvSpPr>
            <a:spLocks noGrp="1"/>
          </p:cNvSpPr>
          <p:nvPr>
            <p:ph type="title"/>
          </p:nvPr>
        </p:nvSpPr>
        <p:spPr>
          <a:xfrm>
            <a:off x="2118946" y="518746"/>
            <a:ext cx="7491046" cy="852854"/>
          </a:xfrm>
        </p:spPr>
        <p:txBody>
          <a:bodyPr/>
          <a:lstStyle/>
          <a:p>
            <a:r>
              <a:rPr lang="fr-FR" sz="4400" b="1" dirty="0">
                <a:solidFill>
                  <a:schemeClr val="bg1"/>
                </a:solidFill>
                <a:latin typeface="+mn-lt"/>
              </a:rPr>
              <a:t>	</a:t>
            </a:r>
            <a:endParaRPr lang="fr-FR" dirty="0"/>
          </a:p>
        </p:txBody>
      </p:sp>
      <p:sp>
        <p:nvSpPr>
          <p:cNvPr id="3" name="Espace réservé du contenu 2">
            <a:extLst>
              <a:ext uri="{FF2B5EF4-FFF2-40B4-BE49-F238E27FC236}">
                <a16:creationId xmlns:a16="http://schemas.microsoft.com/office/drawing/2014/main" id="{156E4232-0996-4309-9572-FAADEF06FA58}"/>
              </a:ext>
            </a:extLst>
          </p:cNvPr>
          <p:cNvSpPr>
            <a:spLocks noGrp="1"/>
          </p:cNvSpPr>
          <p:nvPr>
            <p:ph idx="1"/>
          </p:nvPr>
        </p:nvSpPr>
        <p:spPr>
          <a:xfrm>
            <a:off x="158262" y="1825625"/>
            <a:ext cx="10199076" cy="4351338"/>
          </a:xfrm>
        </p:spPr>
        <p:txBody>
          <a:bodyPr/>
          <a:lstStyle/>
          <a:p>
            <a:pPr marL="0" indent="0" algn="l">
              <a:buNone/>
            </a:pPr>
            <a:r>
              <a:rPr lang="en-US" sz="2600" b="1" i="0" dirty="0">
                <a:solidFill>
                  <a:srgbClr val="201A34"/>
                </a:solidFill>
                <a:effectLst/>
              </a:rPr>
              <a:t>	B-</a:t>
            </a:r>
            <a:r>
              <a:rPr lang="en-US" sz="2600" b="1" i="0" dirty="0">
                <a:effectLst/>
              </a:rPr>
              <a:t>I-1- Definition</a:t>
            </a:r>
          </a:p>
          <a:p>
            <a:endParaRPr lang="en-US" sz="2600" b="0" i="0" dirty="0">
              <a:solidFill>
                <a:srgbClr val="201A34"/>
              </a:solidFill>
              <a:effectLst/>
            </a:endParaRPr>
          </a:p>
          <a:p>
            <a:r>
              <a:rPr lang="en-US" sz="2600" dirty="0">
                <a:solidFill>
                  <a:srgbClr val="201A34"/>
                </a:solidFill>
              </a:rPr>
              <a:t>The </a:t>
            </a:r>
            <a:r>
              <a:rPr lang="en-US" sz="2600" b="1" i="0" dirty="0">
                <a:solidFill>
                  <a:srgbClr val="FFC000"/>
                </a:solidFill>
                <a:effectLst/>
              </a:rPr>
              <a:t>Business Case</a:t>
            </a:r>
            <a:r>
              <a:rPr lang="en-US" sz="2600" b="0" i="0" dirty="0">
                <a:solidFill>
                  <a:srgbClr val="FFC000"/>
                </a:solidFill>
                <a:effectLst/>
              </a:rPr>
              <a:t> </a:t>
            </a:r>
            <a:r>
              <a:rPr lang="en-US" sz="2600" b="0" i="0" dirty="0">
                <a:effectLst/>
              </a:rPr>
              <a:t>is also called </a:t>
            </a:r>
            <a:r>
              <a:rPr lang="en-US" sz="2600" b="1" i="0" dirty="0">
                <a:solidFill>
                  <a:srgbClr val="FFC000"/>
                </a:solidFill>
                <a:effectLst/>
              </a:rPr>
              <a:t>the Opportunity Study.</a:t>
            </a:r>
          </a:p>
          <a:p>
            <a:pPr algn="just"/>
            <a:r>
              <a:rPr lang="en-US" sz="2600" b="0" i="0" dirty="0">
                <a:effectLst/>
              </a:rPr>
              <a:t>A</a:t>
            </a:r>
            <a:r>
              <a:rPr lang="en-US" sz="2600" b="1" i="0" dirty="0">
                <a:effectLst/>
              </a:rPr>
              <a:t> </a:t>
            </a:r>
            <a:r>
              <a:rPr lang="en-US" sz="2600" b="1" i="0" dirty="0">
                <a:solidFill>
                  <a:srgbClr val="FFC000"/>
                </a:solidFill>
                <a:effectLst/>
              </a:rPr>
              <a:t>Business Case </a:t>
            </a:r>
            <a:r>
              <a:rPr lang="en-US" sz="2600" b="0" i="0" dirty="0">
                <a:effectLst/>
              </a:rPr>
              <a:t>provides justification for undertaking a </a:t>
            </a:r>
            <a:r>
              <a:rPr lang="en-US" sz="2600" b="1" i="0" dirty="0">
                <a:solidFill>
                  <a:srgbClr val="FF66FF"/>
                </a:solidFill>
                <a:effectLst/>
              </a:rPr>
              <a:t>Project</a:t>
            </a:r>
            <a:r>
              <a:rPr lang="en-US" sz="2600" b="0" i="0" dirty="0">
                <a:effectLst/>
              </a:rPr>
              <a:t>, </a:t>
            </a:r>
            <a:r>
              <a:rPr lang="en-US" sz="2600" b="1" i="0" dirty="0">
                <a:solidFill>
                  <a:srgbClr val="00B050"/>
                </a:solidFill>
                <a:effectLst/>
              </a:rPr>
              <a:t>Program</a:t>
            </a:r>
            <a:r>
              <a:rPr lang="en-US" sz="2600" b="0" i="0" dirty="0">
                <a:effectLst/>
              </a:rPr>
              <a:t> or </a:t>
            </a:r>
            <a:r>
              <a:rPr lang="en-US" sz="2600" b="1" i="0" dirty="0">
                <a:effectLst/>
              </a:rPr>
              <a:t>Portfolio</a:t>
            </a:r>
            <a:r>
              <a:rPr lang="en-US" sz="2600" b="0" i="0" dirty="0">
                <a:effectLst/>
              </a:rPr>
              <a:t>.</a:t>
            </a:r>
          </a:p>
          <a:p>
            <a:pPr algn="just"/>
            <a:endParaRPr lang="en-US" sz="2600" dirty="0"/>
          </a:p>
          <a:p>
            <a:pPr algn="just"/>
            <a:r>
              <a:rPr lang="en-US" sz="2600" b="0" i="0" dirty="0">
                <a:effectLst/>
              </a:rPr>
              <a:t> It evaluates the </a:t>
            </a:r>
            <a:r>
              <a:rPr lang="en-US" sz="2600" b="1" i="0" dirty="0">
                <a:effectLst/>
              </a:rPr>
              <a:t>Benefit</a:t>
            </a:r>
            <a:r>
              <a:rPr lang="en-US" sz="2600" b="0" i="0" dirty="0">
                <a:effectLst/>
              </a:rPr>
              <a:t>, </a:t>
            </a:r>
            <a:r>
              <a:rPr lang="en-US" sz="2600" b="1" i="0" dirty="0">
                <a:effectLst/>
              </a:rPr>
              <a:t>Cost</a:t>
            </a:r>
            <a:r>
              <a:rPr lang="en-US" sz="2600" b="0" i="0" dirty="0">
                <a:effectLst/>
              </a:rPr>
              <a:t> and </a:t>
            </a:r>
            <a:r>
              <a:rPr lang="en-US" sz="2600" b="1" i="0" dirty="0">
                <a:effectLst/>
              </a:rPr>
              <a:t>Risk</a:t>
            </a:r>
            <a:r>
              <a:rPr lang="en-US" sz="2600" b="0" i="0" dirty="0">
                <a:effectLst/>
              </a:rPr>
              <a:t> of alternative options and provides a rationale for the preferred solution.</a:t>
            </a:r>
          </a:p>
          <a:p>
            <a:pPr algn="just"/>
            <a:endParaRPr lang="fr-FR" dirty="0"/>
          </a:p>
          <a:p>
            <a:pPr marL="0" indent="0">
              <a:buNone/>
            </a:pPr>
            <a:endParaRPr lang="fr-FR" dirty="0"/>
          </a:p>
        </p:txBody>
      </p:sp>
      <p:sp>
        <p:nvSpPr>
          <p:cNvPr id="5" name="Titre 1">
            <a:extLst>
              <a:ext uri="{FF2B5EF4-FFF2-40B4-BE49-F238E27FC236}">
                <a16:creationId xmlns:a16="http://schemas.microsoft.com/office/drawing/2014/main" id="{EB5D22D2-ADF8-4085-B768-C5F46F738BE5}"/>
              </a:ext>
            </a:extLst>
          </p:cNvPr>
          <p:cNvSpPr txBox="1">
            <a:spLocks/>
          </p:cNvSpPr>
          <p:nvPr/>
        </p:nvSpPr>
        <p:spPr>
          <a:xfrm>
            <a:off x="2329962" y="537880"/>
            <a:ext cx="7280030" cy="629017"/>
          </a:xfrm>
          <a:prstGeom prst="rect">
            <a:avLst/>
          </a:prstGeom>
        </p:spPr>
        <p:txBody>
          <a:bodyPr vert="horz" lIns="91440" tIns="45720" rIns="91440" bIns="45720" rtlCol="0" anchor="ctr">
            <a:normAutofit fontScale="6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fr-FR" sz="3200" dirty="0">
                <a:latin typeface="Source Sans Pro" panose="020B0503030403020204" pitchFamily="34" charset="0"/>
                <a:ea typeface="Times New Roman" panose="02020603050405020304" pitchFamily="18" charset="0"/>
                <a:cs typeface="Times New Roman" panose="02020603050405020304" pitchFamily="18" charset="0"/>
              </a:rPr>
            </a:br>
            <a:endParaRPr lang="fr-FR" dirty="0"/>
          </a:p>
        </p:txBody>
      </p:sp>
      <p:sp>
        <p:nvSpPr>
          <p:cNvPr id="7" name="Titre 1">
            <a:extLst>
              <a:ext uri="{FF2B5EF4-FFF2-40B4-BE49-F238E27FC236}">
                <a16:creationId xmlns:a16="http://schemas.microsoft.com/office/drawing/2014/main" id="{A1109338-5E2E-472B-B529-7FF2B92EAD60}"/>
              </a:ext>
            </a:extLst>
          </p:cNvPr>
          <p:cNvSpPr txBox="1">
            <a:spLocks/>
          </p:cNvSpPr>
          <p:nvPr/>
        </p:nvSpPr>
        <p:spPr>
          <a:xfrm>
            <a:off x="2303585" y="448408"/>
            <a:ext cx="7227278" cy="835270"/>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fr-FR" sz="4900" b="1" dirty="0">
                <a:solidFill>
                  <a:srgbClr val="66FF33"/>
                </a:solidFill>
                <a:latin typeface="+mn-lt"/>
              </a:rPr>
            </a:br>
            <a:r>
              <a:rPr lang="fr-FR" sz="16000" b="1" dirty="0">
                <a:solidFill>
                  <a:srgbClr val="FFC000"/>
                </a:solidFill>
                <a:latin typeface="+mn-lt"/>
              </a:rPr>
              <a:t>B-I- The Business Case</a:t>
            </a:r>
            <a:br>
              <a:rPr lang="fr-FR" sz="3200" dirty="0">
                <a:latin typeface="Source Sans Pro" panose="020B0503030403020204" pitchFamily="34" charset="0"/>
                <a:ea typeface="Times New Roman" panose="02020603050405020304" pitchFamily="18" charset="0"/>
                <a:cs typeface="Times New Roman" panose="02020603050405020304" pitchFamily="18" charset="0"/>
              </a:rPr>
            </a:br>
            <a:endParaRPr lang="fr-FR" dirty="0"/>
          </a:p>
        </p:txBody>
      </p:sp>
    </p:spTree>
    <p:extLst>
      <p:ext uri="{BB962C8B-B14F-4D97-AF65-F5344CB8AC3E}">
        <p14:creationId xmlns:p14="http://schemas.microsoft.com/office/powerpoint/2010/main" val="14280662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4B2F980-7BA6-9D46-2164-1A23E99F9802}"/>
              </a:ext>
            </a:extLst>
          </p:cNvPr>
          <p:cNvSpPr>
            <a:spLocks noGrp="1"/>
          </p:cNvSpPr>
          <p:nvPr>
            <p:ph type="title"/>
          </p:nvPr>
        </p:nvSpPr>
        <p:spPr/>
        <p:txBody>
          <a:bodyPr/>
          <a:lstStyle/>
          <a:p>
            <a:endParaRPr lang="fr-FR"/>
          </a:p>
        </p:txBody>
      </p:sp>
      <p:pic>
        <p:nvPicPr>
          <p:cNvPr id="5" name="Espace réservé du contenu 4">
            <a:extLst>
              <a:ext uri="{FF2B5EF4-FFF2-40B4-BE49-F238E27FC236}">
                <a16:creationId xmlns:a16="http://schemas.microsoft.com/office/drawing/2014/main" id="{B279BFC1-336E-D7D0-D251-2A857B9ACA84}"/>
              </a:ext>
            </a:extLst>
          </p:cNvPr>
          <p:cNvPicPr>
            <a:picLocks noGrp="1" noChangeAspect="1"/>
          </p:cNvPicPr>
          <p:nvPr>
            <p:ph idx="1"/>
          </p:nvPr>
        </p:nvPicPr>
        <p:blipFill>
          <a:blip r:embed="rId2"/>
          <a:stretch>
            <a:fillRect/>
          </a:stretch>
        </p:blipFill>
        <p:spPr>
          <a:xfrm>
            <a:off x="0" y="0"/>
            <a:ext cx="12192000" cy="6858000"/>
          </a:xfrm>
        </p:spPr>
      </p:pic>
    </p:spTree>
    <p:extLst>
      <p:ext uri="{BB962C8B-B14F-4D97-AF65-F5344CB8AC3E}">
        <p14:creationId xmlns:p14="http://schemas.microsoft.com/office/powerpoint/2010/main" val="27717955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C816DEAC-1282-4B70-963F-48ACEFC7ED70}"/>
              </a:ext>
            </a:extLst>
          </p:cNvPr>
          <p:cNvSpPr>
            <a:spLocks noGrp="1"/>
          </p:cNvSpPr>
          <p:nvPr>
            <p:ph idx="1"/>
          </p:nvPr>
        </p:nvSpPr>
        <p:spPr>
          <a:xfrm>
            <a:off x="167054" y="1644162"/>
            <a:ext cx="10251832" cy="5213837"/>
          </a:xfrm>
        </p:spPr>
        <p:txBody>
          <a:bodyPr>
            <a:normAutofit/>
          </a:bodyPr>
          <a:lstStyle/>
          <a:p>
            <a:pPr>
              <a:lnSpc>
                <a:spcPts val="2255"/>
              </a:lnSpc>
              <a:spcBef>
                <a:spcPts val="1200"/>
              </a:spcBef>
              <a:spcAft>
                <a:spcPts val="1200"/>
              </a:spcAft>
            </a:pPr>
            <a:r>
              <a:rPr lang="en-US" sz="2600" dirty="0">
                <a:effectLst/>
                <a:ea typeface="Times New Roman" panose="02020603050405020304" pitchFamily="18" charset="0"/>
                <a:cs typeface="Arial" panose="020B0604020202020204" pitchFamily="34" charset="0"/>
              </a:rPr>
              <a:t>Every </a:t>
            </a:r>
            <a:r>
              <a:rPr lang="en-US" sz="2600" b="1" dirty="0">
                <a:solidFill>
                  <a:srgbClr val="FFC000"/>
                </a:solidFill>
                <a:effectLst/>
                <a:ea typeface="Times New Roman" panose="02020603050405020304" pitchFamily="18" charset="0"/>
                <a:cs typeface="Times New Roman" panose="02020603050405020304" pitchFamily="18" charset="0"/>
              </a:rPr>
              <a:t>Business Case </a:t>
            </a:r>
            <a:r>
              <a:rPr lang="en-US" sz="2600" dirty="0">
                <a:effectLst/>
                <a:ea typeface="Times New Roman" panose="02020603050405020304" pitchFamily="18" charset="0"/>
                <a:cs typeface="Arial" panose="020B0604020202020204" pitchFamily="34" charset="0"/>
              </a:rPr>
              <a:t>has the same basic ingredients.</a:t>
            </a:r>
          </a:p>
          <a:p>
            <a:pPr>
              <a:lnSpc>
                <a:spcPts val="2255"/>
              </a:lnSpc>
              <a:spcBef>
                <a:spcPts val="1200"/>
              </a:spcBef>
              <a:spcAft>
                <a:spcPts val="1200"/>
              </a:spcAft>
            </a:pPr>
            <a:r>
              <a:rPr lang="en-US" sz="2600" dirty="0">
                <a:effectLst/>
                <a:ea typeface="Times New Roman" panose="02020603050405020304" pitchFamily="18" charset="0"/>
                <a:cs typeface="Arial" panose="020B0604020202020204" pitchFamily="34" charset="0"/>
              </a:rPr>
              <a:t> It has a beginning, a middle, and an end. </a:t>
            </a:r>
            <a:r>
              <a:rPr lang="fr-FR" sz="2600" dirty="0">
                <a:effectLst/>
                <a:ea typeface="Times New Roman" panose="02020603050405020304" pitchFamily="18" charset="0"/>
                <a:cs typeface="Arial" panose="020B0604020202020204" pitchFamily="34" charset="0"/>
              </a:rPr>
              <a:t>It typically looks like this:</a:t>
            </a:r>
            <a:endParaRPr lang="fr-FR" sz="2600" dirty="0">
              <a:effectLst/>
              <a:ea typeface="Calibri" panose="020F0502020204030204" pitchFamily="34" charset="0"/>
              <a:cs typeface="Arial" panose="020B0604020202020204" pitchFamily="34" charset="0"/>
            </a:endParaRPr>
          </a:p>
          <a:p>
            <a:pPr marL="0" lvl="0" indent="0">
              <a:lnSpc>
                <a:spcPts val="1920"/>
              </a:lnSpc>
              <a:spcAft>
                <a:spcPts val="900"/>
              </a:spcAft>
              <a:buSzPts val="1000"/>
              <a:buNone/>
              <a:tabLst>
                <a:tab pos="457200" algn="l"/>
              </a:tabLst>
            </a:pPr>
            <a:endParaRPr lang="en-US" sz="2600" b="1" dirty="0">
              <a:effectLst/>
              <a:ea typeface="Times New Roman" panose="02020603050405020304" pitchFamily="18" charset="0"/>
              <a:cs typeface="Arial" panose="020B0604020202020204" pitchFamily="34" charset="0"/>
            </a:endParaRPr>
          </a:p>
          <a:p>
            <a:pPr marL="0" lvl="0" indent="0">
              <a:lnSpc>
                <a:spcPts val="1920"/>
              </a:lnSpc>
              <a:spcAft>
                <a:spcPts val="900"/>
              </a:spcAft>
              <a:buSzPts val="1000"/>
              <a:buNone/>
              <a:tabLst>
                <a:tab pos="457200" algn="l"/>
              </a:tabLst>
            </a:pPr>
            <a:endParaRPr lang="en-US" sz="2600" b="1" dirty="0">
              <a:ea typeface="Times New Roman" panose="02020603050405020304" pitchFamily="18" charset="0"/>
              <a:cs typeface="Arial" panose="020B0604020202020204" pitchFamily="34" charset="0"/>
            </a:endParaRPr>
          </a:p>
          <a:p>
            <a:pPr marL="0" lvl="0" indent="0">
              <a:lnSpc>
                <a:spcPts val="1920"/>
              </a:lnSpc>
              <a:spcAft>
                <a:spcPts val="900"/>
              </a:spcAft>
              <a:buSzPts val="1000"/>
              <a:buNone/>
              <a:tabLst>
                <a:tab pos="457200" algn="l"/>
              </a:tabLst>
            </a:pPr>
            <a:endParaRPr lang="en-US" sz="2600" b="1" dirty="0">
              <a:ea typeface="Times New Roman" panose="02020603050405020304" pitchFamily="18" charset="0"/>
              <a:cs typeface="Arial" panose="020B0604020202020204" pitchFamily="34" charset="0"/>
            </a:endParaRPr>
          </a:p>
          <a:p>
            <a:pPr marL="0" lvl="0" indent="0">
              <a:lnSpc>
                <a:spcPts val="1920"/>
              </a:lnSpc>
              <a:spcAft>
                <a:spcPts val="900"/>
              </a:spcAft>
              <a:buSzPts val="1000"/>
              <a:buNone/>
              <a:tabLst>
                <a:tab pos="457200" algn="l"/>
              </a:tabLst>
            </a:pPr>
            <a:endParaRPr lang="en-US" sz="2600" b="1" dirty="0">
              <a:ea typeface="Times New Roman" panose="02020603050405020304" pitchFamily="18" charset="0"/>
              <a:cs typeface="Arial" panose="020B0604020202020204" pitchFamily="34" charset="0"/>
            </a:endParaRPr>
          </a:p>
          <a:p>
            <a:pPr marL="0" lvl="0" indent="0">
              <a:lnSpc>
                <a:spcPts val="1920"/>
              </a:lnSpc>
              <a:spcAft>
                <a:spcPts val="900"/>
              </a:spcAft>
              <a:buSzPts val="1000"/>
              <a:buNone/>
              <a:tabLst>
                <a:tab pos="457200" algn="l"/>
              </a:tabLst>
            </a:pPr>
            <a:endParaRPr lang="en-US" sz="2600" b="1" dirty="0">
              <a:ea typeface="Times New Roman" panose="02020603050405020304" pitchFamily="18" charset="0"/>
              <a:cs typeface="Arial" panose="020B0604020202020204" pitchFamily="34" charset="0"/>
            </a:endParaRPr>
          </a:p>
          <a:p>
            <a:pPr marL="0" lvl="0" indent="0">
              <a:lnSpc>
                <a:spcPts val="1920"/>
              </a:lnSpc>
              <a:spcAft>
                <a:spcPts val="900"/>
              </a:spcAft>
              <a:buSzPts val="1000"/>
              <a:buNone/>
              <a:tabLst>
                <a:tab pos="457200" algn="l"/>
              </a:tabLst>
            </a:pPr>
            <a:r>
              <a:rPr lang="en-US" sz="2600" dirty="0">
                <a:effectLst/>
                <a:ea typeface="Times New Roman" panose="02020603050405020304" pitchFamily="18" charset="0"/>
                <a:cs typeface="Arial" panose="020B0604020202020204" pitchFamily="34" charset="0"/>
              </a:rPr>
              <a:t>So, what’s the simple answer to </a:t>
            </a:r>
            <a:r>
              <a:rPr lang="en-US" sz="2600" b="1" i="1" dirty="0">
                <a:solidFill>
                  <a:srgbClr val="00B050"/>
                </a:solidFill>
                <a:effectLst/>
                <a:ea typeface="Times New Roman" panose="02020603050405020304" pitchFamily="18" charset="0"/>
                <a:cs typeface="Arial" panose="020B0604020202020204" pitchFamily="34" charset="0"/>
              </a:rPr>
              <a:t>“What is a business case?”?</a:t>
            </a:r>
          </a:p>
          <a:p>
            <a:pPr marL="0" indent="0">
              <a:lnSpc>
                <a:spcPts val="2255"/>
              </a:lnSpc>
              <a:spcBef>
                <a:spcPts val="1200"/>
              </a:spcBef>
              <a:spcAft>
                <a:spcPts val="1200"/>
              </a:spcAft>
              <a:buNone/>
            </a:pPr>
            <a:r>
              <a:rPr lang="en-US" sz="2600" b="1" i="1" dirty="0">
                <a:solidFill>
                  <a:srgbClr val="00B050"/>
                </a:solidFill>
                <a:ea typeface="Times New Roman" panose="02020603050405020304" pitchFamily="18" charset="0"/>
                <a:cs typeface="Arial" panose="020B0604020202020204" pitchFamily="34" charset="0"/>
              </a:rPr>
              <a:t>	</a:t>
            </a:r>
            <a:r>
              <a:rPr lang="en-US" sz="2600" b="1" i="1" dirty="0">
                <a:solidFill>
                  <a:srgbClr val="00B050"/>
                </a:solidFill>
                <a:effectLst/>
                <a:ea typeface="Times New Roman" panose="02020603050405020304" pitchFamily="18" charset="0"/>
                <a:cs typeface="Arial" panose="020B0604020202020204" pitchFamily="34" charset="0"/>
              </a:rPr>
              <a:t> 	</a:t>
            </a:r>
            <a:r>
              <a:rPr lang="en-US" sz="2600" dirty="0">
                <a:effectLst/>
                <a:ea typeface="Times New Roman" panose="02020603050405020304" pitchFamily="18" charset="0"/>
                <a:cs typeface="Arial" panose="020B0604020202020204" pitchFamily="34" charset="0"/>
              </a:rPr>
              <a:t>It’s the story of a problem that needs solving.</a:t>
            </a:r>
            <a:endParaRPr lang="fr-FR" sz="2600" dirty="0">
              <a:effectLst/>
              <a:ea typeface="Calibri" panose="020F0502020204030204" pitchFamily="34" charset="0"/>
              <a:cs typeface="Arial" panose="020B0604020202020204" pitchFamily="34" charset="0"/>
            </a:endParaRPr>
          </a:p>
          <a:p>
            <a:endParaRPr lang="fr-FR" dirty="0"/>
          </a:p>
        </p:txBody>
      </p:sp>
      <p:sp>
        <p:nvSpPr>
          <p:cNvPr id="6" name="Titre 1">
            <a:extLst>
              <a:ext uri="{FF2B5EF4-FFF2-40B4-BE49-F238E27FC236}">
                <a16:creationId xmlns:a16="http://schemas.microsoft.com/office/drawing/2014/main" id="{25304894-BFA9-F9B0-1013-B059ED729DA5}"/>
              </a:ext>
            </a:extLst>
          </p:cNvPr>
          <p:cNvSpPr>
            <a:spLocks noGrp="1"/>
          </p:cNvSpPr>
          <p:nvPr>
            <p:ph type="title"/>
          </p:nvPr>
        </p:nvSpPr>
        <p:spPr>
          <a:xfrm>
            <a:off x="838200" y="365125"/>
            <a:ext cx="10515600" cy="1325563"/>
          </a:xfrm>
        </p:spPr>
        <p:txBody>
          <a:bodyPr/>
          <a:lstStyle/>
          <a:p>
            <a:r>
              <a:rPr lang="fr-FR" sz="4400" b="1" dirty="0">
                <a:solidFill>
                  <a:schemeClr val="bg1"/>
                </a:solidFill>
                <a:latin typeface="+mn-lt"/>
              </a:rPr>
              <a:t>	</a:t>
            </a:r>
            <a:endParaRPr lang="fr-FR" dirty="0"/>
          </a:p>
        </p:txBody>
      </p:sp>
      <p:sp>
        <p:nvSpPr>
          <p:cNvPr id="7" name="Titre 1">
            <a:extLst>
              <a:ext uri="{FF2B5EF4-FFF2-40B4-BE49-F238E27FC236}">
                <a16:creationId xmlns:a16="http://schemas.microsoft.com/office/drawing/2014/main" id="{9BF45A3E-66D5-F92D-9097-295D635FBB5E}"/>
              </a:ext>
            </a:extLst>
          </p:cNvPr>
          <p:cNvSpPr txBox="1">
            <a:spLocks/>
          </p:cNvSpPr>
          <p:nvPr/>
        </p:nvSpPr>
        <p:spPr>
          <a:xfrm>
            <a:off x="2338754" y="681037"/>
            <a:ext cx="7244861" cy="629017"/>
          </a:xfrm>
          <a:prstGeom prst="rect">
            <a:avLst/>
          </a:prstGeom>
        </p:spPr>
        <p:txBody>
          <a:bodyPr vert="horz" lIns="91440" tIns="45720" rIns="91440" bIns="45720" rtlCol="0" anchor="ctr">
            <a:normAutofit fontScale="6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fr-FR" sz="3200" dirty="0">
                <a:latin typeface="Source Sans Pro" panose="020B0503030403020204" pitchFamily="34" charset="0"/>
                <a:ea typeface="Times New Roman" panose="02020603050405020304" pitchFamily="18" charset="0"/>
                <a:cs typeface="Times New Roman" panose="02020603050405020304" pitchFamily="18" charset="0"/>
              </a:rPr>
            </a:br>
            <a:endParaRPr lang="fr-FR" dirty="0"/>
          </a:p>
        </p:txBody>
      </p:sp>
      <p:sp>
        <p:nvSpPr>
          <p:cNvPr id="8" name="Titre 1">
            <a:extLst>
              <a:ext uri="{FF2B5EF4-FFF2-40B4-BE49-F238E27FC236}">
                <a16:creationId xmlns:a16="http://schemas.microsoft.com/office/drawing/2014/main" id="{52225138-863A-739C-5C86-F800A1BEEA31}"/>
              </a:ext>
            </a:extLst>
          </p:cNvPr>
          <p:cNvSpPr txBox="1">
            <a:spLocks/>
          </p:cNvSpPr>
          <p:nvPr/>
        </p:nvSpPr>
        <p:spPr>
          <a:xfrm>
            <a:off x="2329962" y="537880"/>
            <a:ext cx="7280030" cy="629017"/>
          </a:xfrm>
          <a:prstGeom prst="rect">
            <a:avLst/>
          </a:prstGeom>
        </p:spPr>
        <p:txBody>
          <a:bodyPr vert="horz" lIns="91440" tIns="45720" rIns="91440" bIns="45720" rtlCol="0" anchor="ctr">
            <a:normAutofit fontScale="6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fr-FR" sz="3200" dirty="0">
                <a:latin typeface="Source Sans Pro" panose="020B0503030403020204" pitchFamily="34" charset="0"/>
                <a:ea typeface="Times New Roman" panose="02020603050405020304" pitchFamily="18" charset="0"/>
                <a:cs typeface="Times New Roman" panose="02020603050405020304" pitchFamily="18" charset="0"/>
              </a:rPr>
            </a:br>
            <a:endParaRPr lang="fr-FR" dirty="0"/>
          </a:p>
        </p:txBody>
      </p:sp>
      <p:sp>
        <p:nvSpPr>
          <p:cNvPr id="10" name="ZoneTexte 9">
            <a:extLst>
              <a:ext uri="{FF2B5EF4-FFF2-40B4-BE49-F238E27FC236}">
                <a16:creationId xmlns:a16="http://schemas.microsoft.com/office/drawing/2014/main" id="{B3774DA3-9848-49B9-FA62-AF1ED2C294A7}"/>
              </a:ext>
            </a:extLst>
          </p:cNvPr>
          <p:cNvSpPr txBox="1"/>
          <p:nvPr/>
        </p:nvSpPr>
        <p:spPr>
          <a:xfrm>
            <a:off x="2375388" y="444707"/>
            <a:ext cx="7486650" cy="707886"/>
          </a:xfrm>
          <a:prstGeom prst="rect">
            <a:avLst/>
          </a:prstGeom>
          <a:noFill/>
        </p:spPr>
        <p:txBody>
          <a:bodyPr wrap="square">
            <a:spAutoFit/>
          </a:bodyPr>
          <a:lstStyle/>
          <a:p>
            <a:r>
              <a:rPr lang="fr-FR" sz="4000" b="1" dirty="0">
                <a:solidFill>
                  <a:srgbClr val="FFC000"/>
                </a:solidFill>
                <a:latin typeface="+mn-lt"/>
              </a:rPr>
              <a:t>	B-I- The Business Case</a:t>
            </a:r>
            <a:endParaRPr lang="fr-FR" sz="4000" dirty="0"/>
          </a:p>
        </p:txBody>
      </p:sp>
      <p:sp>
        <p:nvSpPr>
          <p:cNvPr id="11" name="Flèche : droite 10">
            <a:extLst>
              <a:ext uri="{FF2B5EF4-FFF2-40B4-BE49-F238E27FC236}">
                <a16:creationId xmlns:a16="http://schemas.microsoft.com/office/drawing/2014/main" id="{F2199241-551E-7923-4A3D-25C1797ADD5D}"/>
              </a:ext>
            </a:extLst>
          </p:cNvPr>
          <p:cNvSpPr/>
          <p:nvPr/>
        </p:nvSpPr>
        <p:spPr>
          <a:xfrm>
            <a:off x="723328" y="5754353"/>
            <a:ext cx="1243584"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pic>
        <p:nvPicPr>
          <p:cNvPr id="13" name="Image 12">
            <a:extLst>
              <a:ext uri="{FF2B5EF4-FFF2-40B4-BE49-F238E27FC236}">
                <a16:creationId xmlns:a16="http://schemas.microsoft.com/office/drawing/2014/main" id="{7FFB692D-20C5-67B9-76CE-B8F1DB5B3ABC}"/>
              </a:ext>
            </a:extLst>
          </p:cNvPr>
          <p:cNvPicPr>
            <a:picLocks noChangeAspect="1"/>
          </p:cNvPicPr>
          <p:nvPr/>
        </p:nvPicPr>
        <p:blipFill>
          <a:blip r:embed="rId2"/>
          <a:stretch>
            <a:fillRect/>
          </a:stretch>
        </p:blipFill>
        <p:spPr>
          <a:xfrm>
            <a:off x="1006792" y="2868390"/>
            <a:ext cx="8715375" cy="2266950"/>
          </a:xfrm>
          <a:prstGeom prst="rect">
            <a:avLst/>
          </a:prstGeom>
        </p:spPr>
      </p:pic>
    </p:spTree>
    <p:extLst>
      <p:ext uri="{BB962C8B-B14F-4D97-AF65-F5344CB8AC3E}">
        <p14:creationId xmlns:p14="http://schemas.microsoft.com/office/powerpoint/2010/main" val="40014951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CBE24CF5-EB6D-454E-A73C-C070A7785F00}"/>
              </a:ext>
            </a:extLst>
          </p:cNvPr>
          <p:cNvSpPr>
            <a:spLocks noGrp="1"/>
          </p:cNvSpPr>
          <p:nvPr>
            <p:ph idx="1"/>
          </p:nvPr>
        </p:nvSpPr>
        <p:spPr>
          <a:xfrm>
            <a:off x="175846" y="1825625"/>
            <a:ext cx="10190285" cy="4351338"/>
          </a:xfrm>
        </p:spPr>
        <p:txBody>
          <a:bodyPr>
            <a:normAutofit/>
          </a:bodyPr>
          <a:lstStyle/>
          <a:p>
            <a:pPr algn="just"/>
            <a:r>
              <a:rPr lang="en-US" sz="2600" dirty="0">
                <a:effectLst/>
                <a:ea typeface="Times New Roman" panose="02020603050405020304" pitchFamily="18" charset="0"/>
                <a:cs typeface="Times New Roman" panose="02020603050405020304" pitchFamily="18" charset="0"/>
              </a:rPr>
              <a:t>A </a:t>
            </a:r>
            <a:r>
              <a:rPr lang="en-US" sz="2600" b="1" dirty="0">
                <a:solidFill>
                  <a:srgbClr val="FFC000"/>
                </a:solidFill>
                <a:effectLst/>
                <a:ea typeface="Times New Roman" panose="02020603050405020304" pitchFamily="18" charset="0"/>
                <a:cs typeface="Times New Roman" panose="02020603050405020304" pitchFamily="18" charset="0"/>
              </a:rPr>
              <a:t>Business Case </a:t>
            </a:r>
            <a:r>
              <a:rPr lang="en-US" sz="2600" dirty="0">
                <a:effectLst/>
                <a:ea typeface="Times New Roman" panose="02020603050405020304" pitchFamily="18" charset="0"/>
                <a:cs typeface="Times New Roman" panose="02020603050405020304" pitchFamily="18" charset="0"/>
              </a:rPr>
              <a:t>is used to explain the reason for starting a Project.</a:t>
            </a:r>
          </a:p>
          <a:p>
            <a:pPr algn="just"/>
            <a:endParaRPr lang="en-US" sz="2600" dirty="0">
              <a:effectLst/>
              <a:ea typeface="Times New Roman" panose="02020603050405020304" pitchFamily="18" charset="0"/>
              <a:cs typeface="Times New Roman" panose="02020603050405020304" pitchFamily="18" charset="0"/>
            </a:endParaRPr>
          </a:p>
          <a:p>
            <a:pPr algn="just"/>
            <a:r>
              <a:rPr lang="en-US" sz="2600" dirty="0">
                <a:effectLst/>
                <a:ea typeface="Times New Roman" panose="02020603050405020304" pitchFamily="18" charset="0"/>
                <a:cs typeface="Times New Roman" panose="02020603050405020304" pitchFamily="18" charset="0"/>
              </a:rPr>
              <a:t> </a:t>
            </a:r>
            <a:r>
              <a:rPr lang="en-US" sz="2600" b="1" dirty="0">
                <a:solidFill>
                  <a:srgbClr val="FFC000"/>
                </a:solidFill>
                <a:effectLst/>
                <a:ea typeface="Times New Roman" panose="02020603050405020304" pitchFamily="18" charset="0"/>
                <a:cs typeface="Times New Roman" panose="02020603050405020304" pitchFamily="18" charset="0"/>
              </a:rPr>
              <a:t>The Business Case </a:t>
            </a:r>
            <a:r>
              <a:rPr lang="en-US" sz="2600" dirty="0">
                <a:effectLst/>
                <a:ea typeface="Times New Roman" panose="02020603050405020304" pitchFamily="18" charset="0"/>
                <a:cs typeface="Times New Roman" panose="02020603050405020304" pitchFamily="18" charset="0"/>
              </a:rPr>
              <a:t>shows how the use of </a:t>
            </a:r>
            <a:r>
              <a:rPr lang="en-US" sz="2600" b="1" dirty="0">
                <a:solidFill>
                  <a:srgbClr val="0070C0"/>
                </a:solidFill>
                <a:effectLst/>
                <a:ea typeface="Times New Roman" panose="02020603050405020304" pitchFamily="18" charset="0"/>
                <a:cs typeface="Times New Roman" panose="02020603050405020304" pitchFamily="18" charset="0"/>
              </a:rPr>
              <a:t>financial</a:t>
            </a:r>
            <a:r>
              <a:rPr lang="en-US" sz="2600" dirty="0">
                <a:effectLst/>
                <a:ea typeface="Times New Roman" panose="02020603050405020304" pitchFamily="18" charset="0"/>
                <a:cs typeface="Times New Roman" panose="02020603050405020304" pitchFamily="18" charset="0"/>
              </a:rPr>
              <a:t> and </a:t>
            </a:r>
            <a:r>
              <a:rPr lang="en-US" sz="2600" b="1" dirty="0">
                <a:solidFill>
                  <a:srgbClr val="0070C0"/>
                </a:solidFill>
                <a:effectLst/>
                <a:ea typeface="Times New Roman" panose="02020603050405020304" pitchFamily="18" charset="0"/>
                <a:cs typeface="Times New Roman" panose="02020603050405020304" pitchFamily="18" charset="0"/>
              </a:rPr>
              <a:t>other resources </a:t>
            </a:r>
            <a:r>
              <a:rPr lang="en-US" sz="2600" dirty="0">
                <a:effectLst/>
                <a:ea typeface="Times New Roman" panose="02020603050405020304" pitchFamily="18" charset="0"/>
                <a:cs typeface="Times New Roman" panose="02020603050405020304" pitchFamily="18" charset="0"/>
              </a:rPr>
              <a:t>are in support of a </a:t>
            </a:r>
            <a:r>
              <a:rPr lang="en-US" sz="2600" b="1" dirty="0">
                <a:solidFill>
                  <a:srgbClr val="00B050"/>
                </a:solidFill>
                <a:effectLst/>
                <a:ea typeface="Times New Roman" panose="02020603050405020304" pitchFamily="18" charset="0"/>
                <a:cs typeface="Times New Roman" panose="02020603050405020304" pitchFamily="18" charset="0"/>
              </a:rPr>
              <a:t>Business Need</a:t>
            </a:r>
            <a:r>
              <a:rPr lang="en-US" sz="2600" dirty="0">
                <a:solidFill>
                  <a:srgbClr val="424242"/>
                </a:solidFill>
                <a:effectLst/>
                <a:ea typeface="Times New Roman" panose="02020603050405020304" pitchFamily="18" charset="0"/>
                <a:cs typeface="Times New Roman" panose="02020603050405020304" pitchFamily="18" charset="0"/>
              </a:rPr>
              <a:t>. </a:t>
            </a:r>
          </a:p>
          <a:p>
            <a:pPr algn="just"/>
            <a:endParaRPr lang="en-US" sz="2600" dirty="0">
              <a:solidFill>
                <a:srgbClr val="424242"/>
              </a:solidFill>
              <a:effectLst/>
              <a:ea typeface="Times New Roman" panose="02020603050405020304" pitchFamily="18" charset="0"/>
              <a:cs typeface="Times New Roman" panose="02020603050405020304" pitchFamily="18" charset="0"/>
            </a:endParaRPr>
          </a:p>
          <a:p>
            <a:pPr algn="just"/>
            <a:r>
              <a:rPr lang="en-US" sz="2600" b="1" dirty="0">
                <a:solidFill>
                  <a:srgbClr val="FFC000"/>
                </a:solidFill>
                <a:effectLst/>
                <a:ea typeface="Times New Roman" panose="02020603050405020304" pitchFamily="18" charset="0"/>
                <a:cs typeface="Times New Roman" panose="02020603050405020304" pitchFamily="18" charset="0"/>
              </a:rPr>
              <a:t>The Business Case </a:t>
            </a:r>
            <a:r>
              <a:rPr lang="en-US" sz="2600" dirty="0">
                <a:effectLst/>
                <a:ea typeface="Times New Roman" panose="02020603050405020304" pitchFamily="18" charset="0"/>
                <a:cs typeface="Times New Roman" panose="02020603050405020304" pitchFamily="18" charset="0"/>
              </a:rPr>
              <a:t>will be adaptable, fitting the size and risk of </a:t>
            </a:r>
            <a:r>
              <a:rPr lang="en-US" sz="2600" b="1" dirty="0">
                <a:solidFill>
                  <a:srgbClr val="0070C0"/>
                </a:solidFill>
                <a:effectLst/>
                <a:ea typeface="Times New Roman" panose="02020603050405020304" pitchFamily="18" charset="0"/>
                <a:cs typeface="Times New Roman" panose="02020603050405020304" pitchFamily="18" charset="0"/>
              </a:rPr>
              <a:t>the proposal</a:t>
            </a:r>
            <a:r>
              <a:rPr lang="en-US" sz="2600" u="sng" dirty="0">
                <a:solidFill>
                  <a:srgbClr val="03ADEE"/>
                </a:solidFill>
                <a:effectLst/>
                <a:ea typeface="Times New Roman" panose="02020603050405020304" pitchFamily="18" charset="0"/>
                <a:cs typeface="Times New Roman" panose="02020603050405020304" pitchFamily="18" charset="0"/>
                <a:hlinkClick r:id="rId2"/>
              </a:rPr>
              <a:t>,</a:t>
            </a:r>
            <a:r>
              <a:rPr lang="en-US" sz="2600" dirty="0">
                <a:solidFill>
                  <a:srgbClr val="424242"/>
                </a:solidFill>
                <a:effectLst/>
                <a:ea typeface="Times New Roman" panose="02020603050405020304" pitchFamily="18" charset="0"/>
                <a:cs typeface="Times New Roman" panose="02020603050405020304" pitchFamily="18" charset="0"/>
              </a:rPr>
              <a:t> </a:t>
            </a:r>
            <a:r>
              <a:rPr lang="en-US" sz="2600" dirty="0">
                <a:effectLst/>
                <a:ea typeface="Times New Roman" panose="02020603050405020304" pitchFamily="18" charset="0"/>
                <a:cs typeface="Times New Roman" panose="02020603050405020304" pitchFamily="18" charset="0"/>
              </a:rPr>
              <a:t>but it will structurally be the same from Project to Project</a:t>
            </a:r>
            <a:r>
              <a:rPr lang="en-US" sz="2600" dirty="0">
                <a:solidFill>
                  <a:srgbClr val="424242"/>
                </a:solidFill>
                <a:effectLst/>
                <a:ea typeface="Times New Roman" panose="02020603050405020304" pitchFamily="18" charset="0"/>
                <a:cs typeface="Times New Roman" panose="02020603050405020304" pitchFamily="18" charset="0"/>
              </a:rPr>
              <a:t>.</a:t>
            </a:r>
          </a:p>
          <a:p>
            <a:pPr algn="just"/>
            <a:endParaRPr lang="en-US" sz="2600" dirty="0">
              <a:solidFill>
                <a:srgbClr val="424242"/>
              </a:solidFill>
              <a:effectLst/>
              <a:ea typeface="Times New Roman" panose="02020603050405020304" pitchFamily="18" charset="0"/>
              <a:cs typeface="Times New Roman" panose="02020603050405020304" pitchFamily="18" charset="0"/>
            </a:endParaRPr>
          </a:p>
          <a:p>
            <a:pPr algn="just"/>
            <a:r>
              <a:rPr lang="en-US" sz="2600" dirty="0">
                <a:solidFill>
                  <a:srgbClr val="424242"/>
                </a:solidFill>
                <a:effectLst/>
                <a:ea typeface="Times New Roman" panose="02020603050405020304" pitchFamily="18" charset="0"/>
                <a:cs typeface="Times New Roman" panose="02020603050405020304" pitchFamily="18" charset="0"/>
              </a:rPr>
              <a:t> </a:t>
            </a:r>
            <a:endParaRPr lang="fr-FR" dirty="0"/>
          </a:p>
        </p:txBody>
      </p:sp>
      <p:sp>
        <p:nvSpPr>
          <p:cNvPr id="6" name="Titre 1">
            <a:extLst>
              <a:ext uri="{FF2B5EF4-FFF2-40B4-BE49-F238E27FC236}">
                <a16:creationId xmlns:a16="http://schemas.microsoft.com/office/drawing/2014/main" id="{51AC2F9F-07AE-D13D-0B04-BD635CFD74E7}"/>
              </a:ext>
            </a:extLst>
          </p:cNvPr>
          <p:cNvSpPr txBox="1">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fr-FR" sz="3200" dirty="0">
                <a:latin typeface="Source Sans Pro" panose="020B0503030403020204" pitchFamily="34" charset="0"/>
                <a:ea typeface="Times New Roman" panose="02020603050405020304" pitchFamily="18" charset="0"/>
                <a:cs typeface="Times New Roman" panose="02020603050405020304" pitchFamily="18" charset="0"/>
              </a:rPr>
            </a:br>
            <a:endParaRPr lang="fr-FR" dirty="0"/>
          </a:p>
        </p:txBody>
      </p:sp>
      <p:sp>
        <p:nvSpPr>
          <p:cNvPr id="8" name="ZoneTexte 7">
            <a:extLst>
              <a:ext uri="{FF2B5EF4-FFF2-40B4-BE49-F238E27FC236}">
                <a16:creationId xmlns:a16="http://schemas.microsoft.com/office/drawing/2014/main" id="{F3E33F56-D553-B263-CCF6-C206EF6B60CA}"/>
              </a:ext>
            </a:extLst>
          </p:cNvPr>
          <p:cNvSpPr txBox="1"/>
          <p:nvPr/>
        </p:nvSpPr>
        <p:spPr>
          <a:xfrm>
            <a:off x="2891790" y="471899"/>
            <a:ext cx="6094476" cy="707886"/>
          </a:xfrm>
          <a:prstGeom prst="rect">
            <a:avLst/>
          </a:prstGeom>
          <a:noFill/>
        </p:spPr>
        <p:txBody>
          <a:bodyPr wrap="square">
            <a:spAutoFit/>
          </a:bodyPr>
          <a:lstStyle/>
          <a:p>
            <a:r>
              <a:rPr lang="fr-FR" sz="4000" b="1" dirty="0">
                <a:solidFill>
                  <a:srgbClr val="FFC000"/>
                </a:solidFill>
                <a:latin typeface="+mn-lt"/>
              </a:rPr>
              <a:t>B-I- The Business Case</a:t>
            </a:r>
            <a:endParaRPr lang="fr-FR" sz="4000" dirty="0"/>
          </a:p>
        </p:txBody>
      </p:sp>
    </p:spTree>
    <p:extLst>
      <p:ext uri="{BB962C8B-B14F-4D97-AF65-F5344CB8AC3E}">
        <p14:creationId xmlns:p14="http://schemas.microsoft.com/office/powerpoint/2010/main" val="10414211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71334826-FB9A-48CD-B070-F61336543491}"/>
              </a:ext>
            </a:extLst>
          </p:cNvPr>
          <p:cNvSpPr>
            <a:spLocks noGrp="1"/>
          </p:cNvSpPr>
          <p:nvPr>
            <p:ph idx="1"/>
          </p:nvPr>
        </p:nvSpPr>
        <p:spPr>
          <a:xfrm>
            <a:off x="175846" y="1799248"/>
            <a:ext cx="10207869" cy="4610344"/>
          </a:xfrm>
        </p:spPr>
        <p:txBody>
          <a:bodyPr/>
          <a:lstStyle/>
          <a:p>
            <a:endParaRPr lang="en-US" sz="2600" dirty="0">
              <a:solidFill>
                <a:srgbClr val="424242"/>
              </a:solidFill>
              <a:effectLst/>
              <a:ea typeface="Times New Roman" panose="02020603050405020304" pitchFamily="18" charset="0"/>
              <a:cs typeface="Times New Roman" panose="02020603050405020304" pitchFamily="18" charset="0"/>
            </a:endParaRPr>
          </a:p>
          <a:p>
            <a:pPr algn="just"/>
            <a:r>
              <a:rPr lang="en-US" sz="2600" b="1" dirty="0">
                <a:solidFill>
                  <a:srgbClr val="FFC000"/>
                </a:solidFill>
                <a:effectLst/>
                <a:ea typeface="Times New Roman" panose="02020603050405020304" pitchFamily="18" charset="0"/>
                <a:cs typeface="Times New Roman" panose="02020603050405020304" pitchFamily="18" charset="0"/>
              </a:rPr>
              <a:t>The Business Case </a:t>
            </a:r>
            <a:r>
              <a:rPr lang="en-US" sz="2600" dirty="0">
                <a:effectLst/>
                <a:ea typeface="Times New Roman" panose="02020603050405020304" pitchFamily="18" charset="0"/>
                <a:cs typeface="Times New Roman" panose="02020603050405020304" pitchFamily="18" charset="0"/>
              </a:rPr>
              <a:t>deals not in technical issues, but the </a:t>
            </a:r>
            <a:r>
              <a:rPr lang="en-US" sz="2600" b="1" dirty="0">
                <a:effectLst/>
                <a:ea typeface="Times New Roman" panose="02020603050405020304" pitchFamily="18" charset="0"/>
                <a:cs typeface="Times New Roman" panose="02020603050405020304" pitchFamily="18" charset="0"/>
              </a:rPr>
              <a:t>business concerns</a:t>
            </a:r>
            <a:r>
              <a:rPr lang="en-US" sz="2600" dirty="0">
                <a:effectLst/>
                <a:ea typeface="Times New Roman" panose="02020603050405020304" pitchFamily="18" charset="0"/>
                <a:cs typeface="Times New Roman" panose="02020603050405020304" pitchFamily="18" charset="0"/>
              </a:rPr>
              <a:t> of the Project, and it needs to be comprehensive.</a:t>
            </a:r>
            <a:endParaRPr lang="fr-FR" sz="2600" dirty="0">
              <a:effectLst/>
              <a:ea typeface="Calibri" panose="020F0502020204030204" pitchFamily="34" charset="0"/>
              <a:cs typeface="Arial" panose="020B0604020202020204" pitchFamily="34" charset="0"/>
            </a:endParaRPr>
          </a:p>
          <a:p>
            <a:pPr marL="0" indent="0" algn="just">
              <a:buNone/>
            </a:pPr>
            <a:endParaRPr lang="en-US" sz="2600" dirty="0">
              <a:ea typeface="Times New Roman" panose="02020603050405020304" pitchFamily="18" charset="0"/>
              <a:cs typeface="Times New Roman" panose="02020603050405020304" pitchFamily="18" charset="0"/>
            </a:endParaRPr>
          </a:p>
          <a:p>
            <a:pPr algn="just"/>
            <a:r>
              <a:rPr lang="en-US" sz="2600" dirty="0">
                <a:effectLst/>
                <a:ea typeface="Times New Roman" panose="02020603050405020304" pitchFamily="18" charset="0"/>
                <a:cs typeface="Times New Roman" panose="02020603050405020304" pitchFamily="18" charset="0"/>
              </a:rPr>
              <a:t>Ideally,  </a:t>
            </a:r>
            <a:r>
              <a:rPr lang="en-US" sz="2600" b="1" dirty="0">
                <a:solidFill>
                  <a:srgbClr val="FFC000"/>
                </a:solidFill>
                <a:effectLst/>
                <a:ea typeface="Times New Roman" panose="02020603050405020304" pitchFamily="18" charset="0"/>
                <a:cs typeface="Times New Roman" panose="02020603050405020304" pitchFamily="18" charset="0"/>
              </a:rPr>
              <a:t>the Business Case </a:t>
            </a:r>
            <a:r>
              <a:rPr lang="en-US" sz="2600" dirty="0">
                <a:effectLst/>
                <a:ea typeface="Times New Roman" panose="02020603050405020304" pitchFamily="18" charset="0"/>
                <a:cs typeface="Times New Roman" panose="02020603050405020304" pitchFamily="18" charset="0"/>
              </a:rPr>
              <a:t>should be </a:t>
            </a:r>
            <a:r>
              <a:rPr lang="en-US" sz="2600" b="1" dirty="0">
                <a:effectLst/>
                <a:ea typeface="Times New Roman" panose="02020603050405020304" pitchFamily="18" charset="0"/>
                <a:cs typeface="Times New Roman" panose="02020603050405020304" pitchFamily="18" charset="0"/>
              </a:rPr>
              <a:t>easy to understand</a:t>
            </a:r>
            <a:r>
              <a:rPr lang="en-US" sz="2600" dirty="0">
                <a:effectLst/>
                <a:ea typeface="Times New Roman" panose="02020603050405020304" pitchFamily="18" charset="0"/>
                <a:cs typeface="Times New Roman" panose="02020603050405020304" pitchFamily="18" charset="0"/>
              </a:rPr>
              <a:t>, </a:t>
            </a:r>
            <a:r>
              <a:rPr lang="en-US" sz="2600" b="1" dirty="0">
                <a:effectLst/>
                <a:ea typeface="Times New Roman" panose="02020603050405020304" pitchFamily="18" charset="0"/>
                <a:cs typeface="Times New Roman" panose="02020603050405020304" pitchFamily="18" charset="0"/>
              </a:rPr>
              <a:t>clear</a:t>
            </a:r>
            <a:r>
              <a:rPr lang="en-US" sz="2600" dirty="0">
                <a:effectLst/>
                <a:ea typeface="Times New Roman" panose="02020603050405020304" pitchFamily="18" charset="0"/>
                <a:cs typeface="Times New Roman" panose="02020603050405020304" pitchFamily="18" charset="0"/>
              </a:rPr>
              <a:t>, </a:t>
            </a:r>
            <a:r>
              <a:rPr lang="en-US" sz="2600" b="1" dirty="0">
                <a:effectLst/>
                <a:ea typeface="Times New Roman" panose="02020603050405020304" pitchFamily="18" charset="0"/>
                <a:cs typeface="Times New Roman" panose="02020603050405020304" pitchFamily="18" charset="0"/>
              </a:rPr>
              <a:t>logical</a:t>
            </a:r>
            <a:r>
              <a:rPr lang="en-US" sz="2600" dirty="0">
                <a:effectLst/>
                <a:ea typeface="Times New Roman" panose="02020603050405020304" pitchFamily="18" charset="0"/>
                <a:cs typeface="Times New Roman" panose="02020603050405020304" pitchFamily="18" charset="0"/>
              </a:rPr>
              <a:t> and </a:t>
            </a:r>
            <a:r>
              <a:rPr lang="en-US" sz="2600" b="1" dirty="0">
                <a:effectLst/>
                <a:ea typeface="Times New Roman" panose="02020603050405020304" pitchFamily="18" charset="0"/>
                <a:cs typeface="Times New Roman" panose="02020603050405020304" pitchFamily="18" charset="0"/>
              </a:rPr>
              <a:t>relevant</a:t>
            </a:r>
            <a:r>
              <a:rPr lang="en-US" sz="2600" dirty="0">
                <a:effectLst/>
                <a:ea typeface="Times New Roman" panose="02020603050405020304" pitchFamily="18" charset="0"/>
                <a:cs typeface="Times New Roman" panose="02020603050405020304" pitchFamily="18" charset="0"/>
              </a:rPr>
              <a:t>. </a:t>
            </a:r>
          </a:p>
          <a:p>
            <a:pPr algn="just"/>
            <a:endParaRPr lang="en-US" sz="2600" dirty="0">
              <a:ea typeface="Times New Roman" panose="02020603050405020304" pitchFamily="18" charset="0"/>
              <a:cs typeface="Times New Roman" panose="02020603050405020304" pitchFamily="18" charset="0"/>
            </a:endParaRPr>
          </a:p>
          <a:p>
            <a:pPr algn="just"/>
            <a:r>
              <a:rPr lang="en-US" sz="2600" dirty="0">
                <a:effectLst/>
                <a:ea typeface="Times New Roman" panose="02020603050405020304" pitchFamily="18" charset="0"/>
                <a:cs typeface="Times New Roman" panose="02020603050405020304" pitchFamily="18" charset="0"/>
              </a:rPr>
              <a:t>The key aspects need to be </a:t>
            </a:r>
            <a:r>
              <a:rPr lang="en-US" sz="2600" b="1" dirty="0">
                <a:effectLst/>
                <a:ea typeface="Times New Roman" panose="02020603050405020304" pitchFamily="18" charset="0"/>
                <a:cs typeface="Times New Roman" panose="02020603050405020304" pitchFamily="18" charset="0"/>
              </a:rPr>
              <a:t>tracked</a:t>
            </a:r>
            <a:r>
              <a:rPr lang="en-US" sz="2600" dirty="0">
                <a:effectLst/>
                <a:ea typeface="Times New Roman" panose="02020603050405020304" pitchFamily="18" charset="0"/>
                <a:cs typeface="Times New Roman" panose="02020603050405020304" pitchFamily="18" charset="0"/>
              </a:rPr>
              <a:t> and </a:t>
            </a:r>
            <a:r>
              <a:rPr lang="en-US" sz="2600" b="1" dirty="0">
                <a:effectLst/>
                <a:ea typeface="Times New Roman" panose="02020603050405020304" pitchFamily="18" charset="0"/>
                <a:cs typeface="Times New Roman" panose="02020603050405020304" pitchFamily="18" charset="0"/>
              </a:rPr>
              <a:t>measured</a:t>
            </a:r>
            <a:r>
              <a:rPr lang="en-US" sz="2600" dirty="0">
                <a:effectLst/>
                <a:ea typeface="Times New Roman" panose="02020603050405020304" pitchFamily="18" charset="0"/>
                <a:cs typeface="Times New Roman" panose="02020603050405020304" pitchFamily="18" charset="0"/>
              </a:rPr>
              <a:t> and justified. </a:t>
            </a:r>
          </a:p>
          <a:p>
            <a:pPr algn="just"/>
            <a:r>
              <a:rPr lang="en-US" sz="2600" dirty="0">
                <a:effectLst/>
                <a:ea typeface="Times New Roman" panose="02020603050405020304" pitchFamily="18" charset="0"/>
                <a:cs typeface="Times New Roman" panose="02020603050405020304" pitchFamily="18" charset="0"/>
              </a:rPr>
              <a:t>There also must be </a:t>
            </a:r>
            <a:r>
              <a:rPr lang="en-US" sz="2600" b="1" dirty="0">
                <a:effectLst/>
                <a:ea typeface="Times New Roman" panose="02020603050405020304" pitchFamily="18" charset="0"/>
                <a:cs typeface="Times New Roman" panose="02020603050405020304" pitchFamily="18" charset="0"/>
              </a:rPr>
              <a:t>accountability</a:t>
            </a:r>
            <a:r>
              <a:rPr lang="en-US" sz="2600" dirty="0">
                <a:effectLst/>
                <a:ea typeface="Times New Roman" panose="02020603050405020304" pitchFamily="18" charset="0"/>
                <a:cs typeface="Times New Roman" panose="02020603050405020304" pitchFamily="18" charset="0"/>
              </a:rPr>
              <a:t> and </a:t>
            </a:r>
            <a:r>
              <a:rPr lang="en-US" sz="2600" b="1" dirty="0">
                <a:effectLst/>
                <a:ea typeface="Times New Roman" panose="02020603050405020304" pitchFamily="18" charset="0"/>
                <a:cs typeface="Times New Roman" panose="02020603050405020304" pitchFamily="18" charset="0"/>
              </a:rPr>
              <a:t>commitment for the delivery and costs involved.</a:t>
            </a:r>
            <a:endParaRPr lang="fr-FR" sz="2600" b="1" dirty="0">
              <a:effectLst/>
              <a:ea typeface="Calibri" panose="020F0502020204030204" pitchFamily="34" charset="0"/>
              <a:cs typeface="Arial" panose="020B0604020202020204" pitchFamily="34" charset="0"/>
            </a:endParaRPr>
          </a:p>
          <a:p>
            <a:endParaRPr lang="fr-FR" dirty="0"/>
          </a:p>
        </p:txBody>
      </p:sp>
      <p:sp>
        <p:nvSpPr>
          <p:cNvPr id="5" name="Titre 4">
            <a:extLst>
              <a:ext uri="{FF2B5EF4-FFF2-40B4-BE49-F238E27FC236}">
                <a16:creationId xmlns:a16="http://schemas.microsoft.com/office/drawing/2014/main" id="{044EC6FE-9429-8AB3-DCC3-5E99620FFE6E}"/>
              </a:ext>
            </a:extLst>
          </p:cNvPr>
          <p:cNvSpPr>
            <a:spLocks noGrp="1"/>
          </p:cNvSpPr>
          <p:nvPr>
            <p:ph type="title"/>
          </p:nvPr>
        </p:nvSpPr>
        <p:spPr>
          <a:xfrm>
            <a:off x="2383536" y="191389"/>
            <a:ext cx="10515600" cy="1325563"/>
          </a:xfrm>
        </p:spPr>
        <p:txBody>
          <a:bodyPr>
            <a:normAutofit/>
          </a:bodyPr>
          <a:lstStyle/>
          <a:p>
            <a:r>
              <a:rPr lang="fr-FR" sz="4000" b="1" dirty="0">
                <a:solidFill>
                  <a:srgbClr val="FFC000"/>
                </a:solidFill>
                <a:latin typeface="+mn-lt"/>
              </a:rPr>
              <a:t>	B-I- The Business Case</a:t>
            </a:r>
            <a:endParaRPr lang="fr-FR" sz="4000" dirty="0"/>
          </a:p>
        </p:txBody>
      </p:sp>
    </p:spTree>
    <p:extLst>
      <p:ext uri="{BB962C8B-B14F-4D97-AF65-F5344CB8AC3E}">
        <p14:creationId xmlns:p14="http://schemas.microsoft.com/office/powerpoint/2010/main" val="39759913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49C8B99-347F-4D1F-BB15-3E4993D63D30}"/>
              </a:ext>
            </a:extLst>
          </p:cNvPr>
          <p:cNvSpPr>
            <a:spLocks noGrp="1"/>
          </p:cNvSpPr>
          <p:nvPr>
            <p:ph type="title"/>
          </p:nvPr>
        </p:nvSpPr>
        <p:spPr>
          <a:xfrm>
            <a:off x="2338754" y="681037"/>
            <a:ext cx="7244861" cy="629017"/>
          </a:xfrm>
        </p:spPr>
        <p:txBody>
          <a:bodyPr>
            <a:normAutofit fontScale="90000"/>
          </a:bodyPr>
          <a:lstStyle/>
          <a:p>
            <a:pPr algn="ctr"/>
            <a:br>
              <a:rPr lang="fr-FR" sz="4900" b="1" dirty="0">
                <a:solidFill>
                  <a:srgbClr val="66FF33"/>
                </a:solidFill>
                <a:latin typeface="+mn-lt"/>
              </a:rPr>
            </a:br>
            <a:r>
              <a:rPr lang="fr-FR" sz="5400" b="1" dirty="0">
                <a:solidFill>
                  <a:srgbClr val="FFC000"/>
                </a:solidFill>
                <a:latin typeface="+mn-lt"/>
              </a:rPr>
              <a:t>B-I- The Business Case</a:t>
            </a:r>
            <a:br>
              <a:rPr lang="fr-FR" sz="3200" dirty="0">
                <a:effectLst/>
                <a:latin typeface="Source Sans Pro" panose="020B0503030403020204" pitchFamily="34" charset="0"/>
                <a:ea typeface="Times New Roman" panose="02020603050405020304" pitchFamily="18" charset="0"/>
                <a:cs typeface="Times New Roman" panose="02020603050405020304" pitchFamily="18" charset="0"/>
              </a:rPr>
            </a:br>
            <a:endParaRPr lang="fr-FR" dirty="0"/>
          </a:p>
        </p:txBody>
      </p:sp>
      <p:sp>
        <p:nvSpPr>
          <p:cNvPr id="3" name="Espace réservé du contenu 2">
            <a:extLst>
              <a:ext uri="{FF2B5EF4-FFF2-40B4-BE49-F238E27FC236}">
                <a16:creationId xmlns:a16="http://schemas.microsoft.com/office/drawing/2014/main" id="{7B476C32-90F0-47B0-9DD8-1A067B8ED435}"/>
              </a:ext>
            </a:extLst>
          </p:cNvPr>
          <p:cNvSpPr>
            <a:spLocks noGrp="1"/>
          </p:cNvSpPr>
          <p:nvPr>
            <p:ph idx="1"/>
          </p:nvPr>
        </p:nvSpPr>
        <p:spPr>
          <a:xfrm>
            <a:off x="149469" y="1644162"/>
            <a:ext cx="10251831" cy="4532801"/>
          </a:xfrm>
        </p:spPr>
        <p:txBody>
          <a:bodyPr>
            <a:normAutofit/>
          </a:bodyPr>
          <a:lstStyle/>
          <a:p>
            <a:pPr marL="0" indent="0">
              <a:buNone/>
            </a:pPr>
            <a:r>
              <a:rPr lang="fr-FR" sz="1800" dirty="0">
                <a:effectLst/>
                <a:latin typeface="Calibri" panose="020F0502020204030204" pitchFamily="34" charset="0"/>
                <a:ea typeface="Calibri" panose="020F0502020204030204" pitchFamily="34" charset="0"/>
                <a:cs typeface="Arial" panose="020B0604020202020204" pitchFamily="34" charset="0"/>
              </a:rPr>
              <a:t>	</a:t>
            </a:r>
            <a:r>
              <a:rPr lang="fr-FR" sz="2600" b="1" dirty="0">
                <a:effectLst/>
                <a:latin typeface="Calibri" panose="020F0502020204030204" pitchFamily="34" charset="0"/>
                <a:ea typeface="Calibri" panose="020F0502020204030204" pitchFamily="34" charset="0"/>
                <a:cs typeface="Arial" panose="020B0604020202020204" pitchFamily="34" charset="0"/>
              </a:rPr>
              <a:t>B-</a:t>
            </a:r>
            <a:r>
              <a:rPr lang="fr-FR" sz="2600" b="1" dirty="0">
                <a:effectLst/>
                <a:ea typeface="Calibri" panose="020F0502020204030204" pitchFamily="34" charset="0"/>
                <a:cs typeface="Arial" panose="020B0604020202020204" pitchFamily="34" charset="0"/>
              </a:rPr>
              <a:t>I-2-</a:t>
            </a:r>
            <a:r>
              <a:rPr lang="fr-FR" sz="2600" dirty="0">
                <a:effectLst/>
                <a:ea typeface="Calibri" panose="020F0502020204030204" pitchFamily="34" charset="0"/>
                <a:cs typeface="Arial" panose="020B0604020202020204" pitchFamily="34" charset="0"/>
              </a:rPr>
              <a:t> </a:t>
            </a:r>
            <a:r>
              <a:rPr lang="fr-FR" sz="2600" b="1" dirty="0">
                <a:effectLst/>
                <a:ea typeface="Calibri" panose="020F0502020204030204" pitchFamily="34" charset="0"/>
                <a:cs typeface="Arial" panose="020B0604020202020204" pitchFamily="34" charset="0"/>
              </a:rPr>
              <a:t>Components</a:t>
            </a:r>
          </a:p>
          <a:p>
            <a:pPr>
              <a:lnSpc>
                <a:spcPct val="107000"/>
              </a:lnSpc>
              <a:spcAft>
                <a:spcPts val="1800"/>
              </a:spcAft>
            </a:pPr>
            <a:r>
              <a:rPr lang="fr-FR" sz="2600" dirty="0">
                <a:effectLst/>
                <a:ea typeface="Times New Roman" panose="02020603050405020304" pitchFamily="18" charset="0"/>
                <a:cs typeface="Arial" panose="020B0604020202020204" pitchFamily="34" charset="0"/>
              </a:rPr>
              <a:t>For a complex Project with significant stakes, it may be wise to carry out the </a:t>
            </a:r>
            <a:r>
              <a:rPr lang="fr-FR" sz="2600" b="1" dirty="0">
                <a:solidFill>
                  <a:srgbClr val="FFC000"/>
                </a:solidFill>
                <a:effectLst/>
                <a:ea typeface="Times New Roman" panose="02020603050405020304" pitchFamily="18" charset="0"/>
                <a:cs typeface="Arial" panose="020B0604020202020204" pitchFamily="34" charset="0"/>
              </a:rPr>
              <a:t>Opportunity Study</a:t>
            </a:r>
            <a:r>
              <a:rPr lang="fr-FR" sz="2600" b="1" u="sng" dirty="0">
                <a:solidFill>
                  <a:srgbClr val="F0005A"/>
                </a:solidFill>
                <a:effectLst/>
                <a:ea typeface="Times New Roman" panose="02020603050405020304" pitchFamily="18" charset="0"/>
                <a:cs typeface="Arial" panose="020B0604020202020204" pitchFamily="34" charset="0"/>
                <a:hlinkClick r:id="rId2"/>
              </a:rPr>
              <a:t> </a:t>
            </a:r>
            <a:r>
              <a:rPr lang="fr-FR" sz="2600" dirty="0">
                <a:effectLst/>
                <a:ea typeface="Times New Roman" panose="02020603050405020304" pitchFamily="18" charset="0"/>
                <a:cs typeface="Arial" panose="020B0604020202020204" pitchFamily="34" charset="0"/>
              </a:rPr>
              <a:t>to confirm its merits. It must </a:t>
            </a:r>
            <a:r>
              <a:rPr lang="fr-FR" sz="2600" dirty="0" err="1">
                <a:effectLst/>
                <a:ea typeface="Times New Roman" panose="02020603050405020304" pitchFamily="18" charset="0"/>
                <a:cs typeface="Arial" panose="020B0604020202020204" pitchFamily="34" charset="0"/>
              </a:rPr>
              <a:t>includes</a:t>
            </a:r>
            <a:r>
              <a:rPr lang="fr-FR" sz="2600" dirty="0">
                <a:effectLst/>
                <a:ea typeface="Times New Roman" panose="02020603050405020304" pitchFamily="18" charset="0"/>
                <a:cs typeface="Arial" panose="020B0604020202020204" pitchFamily="34" charset="0"/>
              </a:rPr>
              <a:t>:</a:t>
            </a:r>
          </a:p>
          <a:p>
            <a:pPr marL="0" indent="0">
              <a:lnSpc>
                <a:spcPct val="107000"/>
              </a:lnSpc>
              <a:spcAft>
                <a:spcPts val="1800"/>
              </a:spcAft>
              <a:buNone/>
            </a:pPr>
            <a:endParaRPr lang="fr-FR" sz="2600" dirty="0">
              <a:effectLst/>
              <a:ea typeface="Calibri" panose="020F0502020204030204" pitchFamily="34" charset="0"/>
              <a:cs typeface="Arial" panose="020B0604020202020204" pitchFamily="34" charset="0"/>
            </a:endParaRPr>
          </a:p>
          <a:p>
            <a:pPr marL="0" indent="0">
              <a:buNone/>
            </a:pPr>
            <a:endParaRPr lang="fr-FR" dirty="0"/>
          </a:p>
        </p:txBody>
      </p:sp>
      <p:graphicFrame>
        <p:nvGraphicFramePr>
          <p:cNvPr id="6" name="Tableau 6">
            <a:extLst>
              <a:ext uri="{FF2B5EF4-FFF2-40B4-BE49-F238E27FC236}">
                <a16:creationId xmlns:a16="http://schemas.microsoft.com/office/drawing/2014/main" id="{DD8D564B-FE0B-4120-A799-15F8CC5AAA96}"/>
              </a:ext>
            </a:extLst>
          </p:cNvPr>
          <p:cNvGraphicFramePr>
            <a:graphicFrameLocks noGrp="1"/>
          </p:cNvGraphicFramePr>
          <p:nvPr>
            <p:extLst>
              <p:ext uri="{D42A27DB-BD31-4B8C-83A1-F6EECF244321}">
                <p14:modId xmlns:p14="http://schemas.microsoft.com/office/powerpoint/2010/main" val="4222399061"/>
              </p:ext>
            </p:extLst>
          </p:nvPr>
        </p:nvGraphicFramePr>
        <p:xfrm>
          <a:off x="0" y="3048583"/>
          <a:ext cx="12191999" cy="3939159"/>
        </p:xfrm>
        <a:graphic>
          <a:graphicData uri="http://schemas.openxmlformats.org/drawingml/2006/table">
            <a:tbl>
              <a:tblPr firstRow="1" bandRow="1">
                <a:tableStyleId>{8A107856-5554-42FB-B03E-39F5DBC370BA}</a:tableStyleId>
              </a:tblPr>
              <a:tblGrid>
                <a:gridCol w="6572046">
                  <a:extLst>
                    <a:ext uri="{9D8B030D-6E8A-4147-A177-3AD203B41FA5}">
                      <a16:colId xmlns:a16="http://schemas.microsoft.com/office/drawing/2014/main" val="2776149679"/>
                    </a:ext>
                  </a:extLst>
                </a:gridCol>
                <a:gridCol w="5619953">
                  <a:extLst>
                    <a:ext uri="{9D8B030D-6E8A-4147-A177-3AD203B41FA5}">
                      <a16:colId xmlns:a16="http://schemas.microsoft.com/office/drawing/2014/main" val="2275324735"/>
                    </a:ext>
                  </a:extLst>
                </a:gridCol>
              </a:tblGrid>
              <a:tr h="3232865">
                <a:tc>
                  <a:txBody>
                    <a:bodyPr/>
                    <a:lstStyle/>
                    <a:p>
                      <a:pPr marL="285750" indent="-285750">
                        <a:lnSpc>
                          <a:spcPct val="107000"/>
                        </a:lnSpc>
                        <a:spcAft>
                          <a:spcPts val="1800"/>
                        </a:spcAft>
                        <a:buFont typeface="Arial" panose="020B0604020202020204" pitchFamily="34" charset="0"/>
                        <a:buChar char="•"/>
                      </a:pPr>
                      <a:r>
                        <a:rPr lang="fr-FR" sz="2400" b="1" dirty="0">
                          <a:effectLst/>
                          <a:ea typeface="Times New Roman" panose="02020603050405020304" pitchFamily="18" charset="0"/>
                          <a:cs typeface="Arial" panose="020B0604020202020204" pitchFamily="34" charset="0"/>
                        </a:rPr>
                        <a:t>The expression of needs </a:t>
                      </a:r>
                      <a:endParaRPr lang="fr-FR" sz="2400" b="1" dirty="0">
                        <a:effectLst/>
                        <a:ea typeface="Calibri" panose="020F0502020204030204" pitchFamily="34" charset="0"/>
                        <a:cs typeface="Arial" panose="020B0604020202020204" pitchFamily="34" charset="0"/>
                      </a:endParaRPr>
                    </a:p>
                    <a:p>
                      <a:pPr marL="342900" lvl="0" indent="-342900">
                        <a:lnSpc>
                          <a:spcPct val="107000"/>
                        </a:lnSpc>
                        <a:spcAft>
                          <a:spcPts val="300"/>
                        </a:spcAft>
                        <a:buSzPts val="1000"/>
                        <a:buFont typeface="Symbol" panose="05050102010706020507" pitchFamily="18" charset="2"/>
                        <a:buChar char=""/>
                        <a:tabLst>
                          <a:tab pos="457200" algn="l"/>
                        </a:tabLst>
                      </a:pPr>
                      <a:r>
                        <a:rPr lang="fr-FR" sz="2400" b="1" dirty="0">
                          <a:effectLst/>
                          <a:ea typeface="Times New Roman" panose="02020603050405020304" pitchFamily="18" charset="0"/>
                          <a:cs typeface="Arial" panose="020B0604020202020204" pitchFamily="34" charset="0"/>
                        </a:rPr>
                        <a:t>the </a:t>
                      </a:r>
                      <a:r>
                        <a:rPr lang="fr-FR" sz="2400" b="1" dirty="0" err="1">
                          <a:effectLst/>
                          <a:ea typeface="Times New Roman" panose="02020603050405020304" pitchFamily="18" charset="0"/>
                          <a:cs typeface="Arial" panose="020B0604020202020204" pitchFamily="34" charset="0"/>
                        </a:rPr>
                        <a:t>analysis</a:t>
                      </a:r>
                      <a:r>
                        <a:rPr lang="fr-FR" sz="2400" b="1" dirty="0">
                          <a:effectLst/>
                          <a:ea typeface="Times New Roman" panose="02020603050405020304" pitchFamily="18" charset="0"/>
                          <a:cs typeface="Arial" panose="020B0604020202020204" pitchFamily="34" charset="0"/>
                        </a:rPr>
                        <a:t> of the situation , in </a:t>
                      </a:r>
                      <a:r>
                        <a:rPr lang="fr-FR" sz="2400" b="1" dirty="0" err="1">
                          <a:effectLst/>
                          <a:ea typeface="Times New Roman" panose="02020603050405020304" pitchFamily="18" charset="0"/>
                          <a:cs typeface="Arial" panose="020B0604020202020204" pitchFamily="34" charset="0"/>
                        </a:rPr>
                        <a:t>particular</a:t>
                      </a:r>
                      <a:r>
                        <a:rPr lang="fr-FR" sz="2400" b="1" dirty="0">
                          <a:effectLst/>
                          <a:ea typeface="Times New Roman" panose="02020603050405020304" pitchFamily="18" charset="0"/>
                          <a:cs typeface="Arial" panose="020B0604020202020204" pitchFamily="34" charset="0"/>
                        </a:rPr>
                        <a:t> the </a:t>
                      </a:r>
                      <a:r>
                        <a:rPr lang="fr-FR" sz="2400" b="1" dirty="0" err="1">
                          <a:effectLst/>
                          <a:ea typeface="Times New Roman" panose="02020603050405020304" pitchFamily="18" charset="0"/>
                          <a:cs typeface="Arial" panose="020B0604020202020204" pitchFamily="34" charset="0"/>
                        </a:rPr>
                        <a:t>strategy</a:t>
                      </a:r>
                      <a:r>
                        <a:rPr lang="fr-FR" sz="2400" b="1" dirty="0">
                          <a:effectLst/>
                          <a:ea typeface="Times New Roman" panose="02020603050405020304" pitchFamily="18" charset="0"/>
                          <a:cs typeface="Arial" panose="020B0604020202020204" pitchFamily="34" charset="0"/>
                        </a:rPr>
                        <a:t> of the </a:t>
                      </a:r>
                      <a:r>
                        <a:rPr lang="fr-FR" sz="2400" b="1" dirty="0" err="1">
                          <a:effectLst/>
                          <a:ea typeface="Times New Roman" panose="02020603050405020304" pitchFamily="18" charset="0"/>
                          <a:cs typeface="Arial" panose="020B0604020202020204" pitchFamily="34" charset="0"/>
                        </a:rPr>
                        <a:t>company</a:t>
                      </a:r>
                      <a:r>
                        <a:rPr lang="fr-FR" sz="2400" b="1" dirty="0">
                          <a:effectLst/>
                          <a:ea typeface="Times New Roman" panose="02020603050405020304" pitchFamily="18" charset="0"/>
                          <a:cs typeface="Arial" panose="020B0604020202020204" pitchFamily="34" charset="0"/>
                        </a:rPr>
                        <a:t>, the key </a:t>
                      </a:r>
                      <a:r>
                        <a:rPr lang="fr-FR" sz="2400" b="1" dirty="0" err="1">
                          <a:effectLst/>
                          <a:ea typeface="Times New Roman" panose="02020603050405020304" pitchFamily="18" charset="0"/>
                          <a:cs typeface="Arial" panose="020B0604020202020204" pitchFamily="34" charset="0"/>
                        </a:rPr>
                        <a:t>factors</a:t>
                      </a:r>
                      <a:r>
                        <a:rPr lang="fr-FR" sz="2400" b="1" dirty="0">
                          <a:effectLst/>
                          <a:ea typeface="Times New Roman" panose="02020603050405020304" pitchFamily="18" charset="0"/>
                          <a:cs typeface="Arial" panose="020B0604020202020204" pitchFamily="34" charset="0"/>
                        </a:rPr>
                        <a:t> of </a:t>
                      </a:r>
                      <a:r>
                        <a:rPr lang="fr-FR" sz="2400" b="1" dirty="0" err="1">
                          <a:effectLst/>
                          <a:ea typeface="Times New Roman" panose="02020603050405020304" pitchFamily="18" charset="0"/>
                          <a:cs typeface="Arial" panose="020B0604020202020204" pitchFamily="34" charset="0"/>
                        </a:rPr>
                        <a:t>success</a:t>
                      </a:r>
                      <a:r>
                        <a:rPr lang="fr-FR" sz="2400" b="1" dirty="0">
                          <a:effectLst/>
                          <a:ea typeface="Times New Roman" panose="02020603050405020304" pitchFamily="18" charset="0"/>
                          <a:cs typeface="Arial" panose="020B0604020202020204" pitchFamily="34" charset="0"/>
                        </a:rPr>
                        <a:t>, the </a:t>
                      </a:r>
                      <a:r>
                        <a:rPr lang="fr-FR" sz="2400" b="1" dirty="0" err="1">
                          <a:effectLst/>
                          <a:ea typeface="Times New Roman" panose="02020603050405020304" pitchFamily="18" charset="0"/>
                          <a:cs typeface="Arial" panose="020B0604020202020204" pitchFamily="34" charset="0"/>
                        </a:rPr>
                        <a:t>evaluation</a:t>
                      </a:r>
                      <a:r>
                        <a:rPr lang="fr-FR" sz="2400" b="1" dirty="0">
                          <a:effectLst/>
                          <a:ea typeface="Times New Roman" panose="02020603050405020304" pitchFamily="18" charset="0"/>
                          <a:cs typeface="Arial" panose="020B0604020202020204" pitchFamily="34" charset="0"/>
                        </a:rPr>
                        <a:t> </a:t>
                      </a:r>
                      <a:r>
                        <a:rPr lang="fr-FR" sz="2400" b="1" dirty="0" err="1">
                          <a:effectLst/>
                          <a:ea typeface="Times New Roman" panose="02020603050405020304" pitchFamily="18" charset="0"/>
                          <a:cs typeface="Arial" panose="020B0604020202020204" pitchFamily="34" charset="0"/>
                        </a:rPr>
                        <a:t>criteria</a:t>
                      </a:r>
                      <a:r>
                        <a:rPr lang="fr-FR" sz="2400" b="1" dirty="0">
                          <a:effectLst/>
                          <a:ea typeface="Times New Roman" panose="02020603050405020304" pitchFamily="18" charset="0"/>
                          <a:cs typeface="Arial" panose="020B0604020202020204" pitchFamily="34" charset="0"/>
                        </a:rPr>
                        <a:t>,</a:t>
                      </a:r>
                    </a:p>
                    <a:p>
                      <a:pPr marL="342900" lvl="0" indent="-342900">
                        <a:lnSpc>
                          <a:spcPct val="107000"/>
                        </a:lnSpc>
                        <a:spcAft>
                          <a:spcPts val="300"/>
                        </a:spcAft>
                        <a:buSzPts val="1000"/>
                        <a:buFont typeface="Symbol" panose="05050102010706020507" pitchFamily="18" charset="2"/>
                        <a:buChar char=""/>
                        <a:tabLst>
                          <a:tab pos="457200" algn="l"/>
                        </a:tabLst>
                      </a:pPr>
                      <a:endParaRPr lang="fr-FR" sz="2400" b="1" dirty="0">
                        <a:effectLst/>
                        <a:ea typeface="Calibri" panose="020F0502020204030204" pitchFamily="34" charset="0"/>
                        <a:cs typeface="Arial" panose="020B0604020202020204" pitchFamily="34" charset="0"/>
                      </a:endParaRPr>
                    </a:p>
                    <a:p>
                      <a:pPr marL="342900" lvl="0" indent="-342900">
                        <a:lnSpc>
                          <a:spcPct val="107000"/>
                        </a:lnSpc>
                        <a:spcAft>
                          <a:spcPts val="300"/>
                        </a:spcAft>
                        <a:buSzPts val="1000"/>
                        <a:buFont typeface="Symbol" panose="05050102010706020507" pitchFamily="18" charset="2"/>
                        <a:buChar char=""/>
                        <a:tabLst>
                          <a:tab pos="457200" algn="l"/>
                        </a:tabLst>
                      </a:pPr>
                      <a:r>
                        <a:rPr lang="fr-FR" sz="2400" b="1" dirty="0">
                          <a:effectLst/>
                          <a:ea typeface="Times New Roman" panose="02020603050405020304" pitchFamily="18" charset="0"/>
                          <a:cs typeface="Arial" panose="020B0604020202020204" pitchFamily="34" charset="0"/>
                        </a:rPr>
                        <a:t>the expected </a:t>
                      </a:r>
                      <a:r>
                        <a:rPr lang="fr-FR" sz="2400" b="1" dirty="0" err="1">
                          <a:effectLst/>
                          <a:ea typeface="Times New Roman" panose="02020603050405020304" pitchFamily="18" charset="0"/>
                          <a:cs typeface="Arial" panose="020B0604020202020204" pitchFamily="34" charset="0"/>
                        </a:rPr>
                        <a:t>results</a:t>
                      </a:r>
                      <a:r>
                        <a:rPr lang="fr-FR" sz="2400" b="1" dirty="0">
                          <a:effectLst/>
                          <a:ea typeface="Times New Roman" panose="02020603050405020304" pitchFamily="18" charset="0"/>
                          <a:cs typeface="Arial" panose="020B0604020202020204" pitchFamily="34" charset="0"/>
                        </a:rPr>
                        <a:t> , with SMART </a:t>
                      </a:r>
                      <a:r>
                        <a:rPr lang="fr-FR" sz="2400" b="1" dirty="0" err="1">
                          <a:effectLst/>
                          <a:ea typeface="Times New Roman" panose="02020603050405020304" pitchFamily="18" charset="0"/>
                          <a:cs typeface="Arial" panose="020B0604020202020204" pitchFamily="34" charset="0"/>
                        </a:rPr>
                        <a:t>indicators</a:t>
                      </a:r>
                      <a:r>
                        <a:rPr lang="fr-FR" sz="2400" b="1" dirty="0">
                          <a:effectLst/>
                          <a:ea typeface="Times New Roman" panose="02020603050405020304" pitchFamily="18" charset="0"/>
                          <a:cs typeface="Arial" panose="020B0604020202020204" pitchFamily="34" charset="0"/>
                        </a:rPr>
                        <a:t> (</a:t>
                      </a:r>
                      <a:r>
                        <a:rPr lang="fr-FR" sz="2400" b="1" dirty="0" err="1">
                          <a:effectLst/>
                          <a:ea typeface="Times New Roman" panose="02020603050405020304" pitchFamily="18" charset="0"/>
                          <a:cs typeface="Arial" panose="020B0604020202020204" pitchFamily="34" charset="0"/>
                        </a:rPr>
                        <a:t>Specific</a:t>
                      </a:r>
                      <a:r>
                        <a:rPr lang="fr-FR" sz="2400" b="1" dirty="0">
                          <a:effectLst/>
                          <a:ea typeface="Times New Roman" panose="02020603050405020304" pitchFamily="18" charset="0"/>
                          <a:cs typeface="Arial" panose="020B0604020202020204" pitchFamily="34" charset="0"/>
                        </a:rPr>
                        <a:t>, </a:t>
                      </a:r>
                      <a:r>
                        <a:rPr lang="fr-FR" sz="2400" b="1" dirty="0" err="1">
                          <a:effectLst/>
                          <a:ea typeface="Times New Roman" panose="02020603050405020304" pitchFamily="18" charset="0"/>
                          <a:cs typeface="Arial" panose="020B0604020202020204" pitchFamily="34" charset="0"/>
                        </a:rPr>
                        <a:t>Measurable</a:t>
                      </a:r>
                      <a:r>
                        <a:rPr lang="fr-FR" sz="2400" b="1" dirty="0">
                          <a:effectLst/>
                          <a:ea typeface="Times New Roman" panose="02020603050405020304" pitchFamily="18" charset="0"/>
                          <a:cs typeface="Arial" panose="020B0604020202020204" pitchFamily="34" charset="0"/>
                        </a:rPr>
                        <a:t>, </a:t>
                      </a:r>
                      <a:r>
                        <a:rPr lang="fr-FR" sz="2400" b="1" dirty="0" err="1">
                          <a:effectLst/>
                          <a:ea typeface="Times New Roman" panose="02020603050405020304" pitchFamily="18" charset="0"/>
                          <a:cs typeface="Arial" panose="020B0604020202020204" pitchFamily="34" charset="0"/>
                        </a:rPr>
                        <a:t>Ambitious</a:t>
                      </a:r>
                      <a:r>
                        <a:rPr lang="fr-FR" sz="2400" b="1" dirty="0">
                          <a:effectLst/>
                          <a:ea typeface="Times New Roman" panose="02020603050405020304" pitchFamily="18" charset="0"/>
                          <a:cs typeface="Arial" panose="020B0604020202020204" pitchFamily="34" charset="0"/>
                        </a:rPr>
                        <a:t>, </a:t>
                      </a:r>
                      <a:r>
                        <a:rPr lang="fr-FR" sz="2400" b="1" dirty="0" err="1">
                          <a:effectLst/>
                          <a:ea typeface="Times New Roman" panose="02020603050405020304" pitchFamily="18" charset="0"/>
                          <a:cs typeface="Arial" panose="020B0604020202020204" pitchFamily="34" charset="0"/>
                        </a:rPr>
                        <a:t>Realistic</a:t>
                      </a:r>
                      <a:r>
                        <a:rPr lang="fr-FR" sz="2400" b="1" dirty="0">
                          <a:effectLst/>
                          <a:ea typeface="Times New Roman" panose="02020603050405020304" pitchFamily="18" charset="0"/>
                          <a:cs typeface="Arial" panose="020B0604020202020204" pitchFamily="34" charset="0"/>
                        </a:rPr>
                        <a:t>, Time-</a:t>
                      </a:r>
                      <a:r>
                        <a:rPr lang="fr-FR" sz="2400" b="1" dirty="0" err="1">
                          <a:effectLst/>
                          <a:ea typeface="Times New Roman" panose="02020603050405020304" pitchFamily="18" charset="0"/>
                          <a:cs typeface="Arial" panose="020B0604020202020204" pitchFamily="34" charset="0"/>
                        </a:rPr>
                        <a:t>bound</a:t>
                      </a:r>
                      <a:r>
                        <a:rPr lang="fr-FR" sz="2400" b="1" dirty="0">
                          <a:effectLst/>
                          <a:ea typeface="Times New Roman" panose="02020603050405020304" pitchFamily="18" charset="0"/>
                          <a:cs typeface="Arial" panose="020B0604020202020204" pitchFamily="34" charset="0"/>
                        </a:rPr>
                        <a:t>),</a:t>
                      </a:r>
                      <a:endParaRPr lang="fr-FR" sz="2400" b="1" dirty="0">
                        <a:effectLst/>
                        <a:ea typeface="Calibri" panose="020F0502020204030204" pitchFamily="34" charset="0"/>
                        <a:cs typeface="Arial" panose="020B0604020202020204" pitchFamily="34" charset="0"/>
                      </a:endParaRPr>
                    </a:p>
                    <a:p>
                      <a:pPr marL="0" lvl="0" indent="0">
                        <a:lnSpc>
                          <a:spcPct val="107000"/>
                        </a:lnSpc>
                        <a:spcAft>
                          <a:spcPts val="300"/>
                        </a:spcAft>
                        <a:buSzPts val="1000"/>
                        <a:buFont typeface="Symbol" panose="05050102010706020507" pitchFamily="18" charset="2"/>
                        <a:buNone/>
                        <a:tabLst>
                          <a:tab pos="457200" algn="l"/>
                        </a:tabLst>
                      </a:pPr>
                      <a:endParaRPr lang="fr-FR" sz="2400" b="1" dirty="0">
                        <a:effectLst/>
                        <a:ea typeface="Calibri" panose="020F0502020204030204" pitchFamily="34" charset="0"/>
                        <a:cs typeface="Arial" panose="020B0604020202020204" pitchFamily="34" charset="0"/>
                      </a:endParaRPr>
                    </a:p>
                  </a:txBody>
                  <a:tcPr/>
                </a:tc>
                <a:tc>
                  <a:txBody>
                    <a:bodyPr/>
                    <a:lstStyle/>
                    <a:p>
                      <a:pPr marL="342900" lvl="0" indent="-342900">
                        <a:lnSpc>
                          <a:spcPct val="107000"/>
                        </a:lnSpc>
                        <a:spcAft>
                          <a:spcPts val="300"/>
                        </a:spcAft>
                        <a:buSzPts val="1000"/>
                        <a:buFont typeface="Symbol" panose="05050102010706020507" pitchFamily="18" charset="2"/>
                        <a:buChar char=""/>
                        <a:tabLst>
                          <a:tab pos="457200" algn="l"/>
                        </a:tabLst>
                      </a:pPr>
                      <a:r>
                        <a:rPr lang="fr-FR" sz="2400" b="1" dirty="0">
                          <a:effectLst/>
                          <a:ea typeface="Times New Roman" panose="02020603050405020304" pitchFamily="18" charset="0"/>
                          <a:cs typeface="Arial" panose="020B0604020202020204" pitchFamily="34" charset="0"/>
                        </a:rPr>
                        <a:t>the different possible options and scenarios,</a:t>
                      </a:r>
                    </a:p>
                    <a:p>
                      <a:pPr marL="342900" lvl="0" indent="-342900">
                        <a:lnSpc>
                          <a:spcPct val="107000"/>
                        </a:lnSpc>
                        <a:spcAft>
                          <a:spcPts val="300"/>
                        </a:spcAft>
                        <a:buSzPts val="1000"/>
                        <a:buFont typeface="Symbol" panose="05050102010706020507" pitchFamily="18" charset="2"/>
                        <a:buChar char=""/>
                        <a:tabLst>
                          <a:tab pos="457200" algn="l"/>
                        </a:tabLst>
                      </a:pPr>
                      <a:endParaRPr lang="fr-FR" sz="2400" b="1" dirty="0">
                        <a:effectLst/>
                        <a:ea typeface="Calibri" panose="020F0502020204030204" pitchFamily="34" charset="0"/>
                        <a:cs typeface="Arial" panose="020B0604020202020204" pitchFamily="34" charset="0"/>
                      </a:endParaRPr>
                    </a:p>
                    <a:p>
                      <a:pPr marL="342900" lvl="0" indent="-342900">
                        <a:lnSpc>
                          <a:spcPct val="107000"/>
                        </a:lnSpc>
                        <a:spcAft>
                          <a:spcPts val="300"/>
                        </a:spcAft>
                        <a:buSzPts val="1000"/>
                        <a:buFont typeface="Symbol" panose="05050102010706020507" pitchFamily="18" charset="2"/>
                        <a:buChar char=""/>
                        <a:tabLst>
                          <a:tab pos="457200" algn="l"/>
                        </a:tabLst>
                      </a:pPr>
                      <a:r>
                        <a:rPr lang="fr-FR" sz="2400" b="1" dirty="0">
                          <a:effectLst/>
                          <a:ea typeface="Times New Roman" panose="02020603050405020304" pitchFamily="18" charset="0"/>
                          <a:cs typeface="Arial" panose="020B0604020202020204" pitchFamily="34" charset="0"/>
                        </a:rPr>
                        <a:t>the </a:t>
                      </a:r>
                      <a:r>
                        <a:rPr lang="fr-FR" sz="2400" b="1" dirty="0" err="1">
                          <a:effectLst/>
                          <a:ea typeface="Times New Roman" panose="02020603050405020304" pitchFamily="18" charset="0"/>
                          <a:cs typeface="Arial" panose="020B0604020202020204" pitchFamily="34" charset="0"/>
                        </a:rPr>
                        <a:t>recommendation</a:t>
                      </a:r>
                      <a:r>
                        <a:rPr lang="fr-FR" sz="2400" b="1" dirty="0">
                          <a:effectLst/>
                          <a:ea typeface="Times New Roman" panose="02020603050405020304" pitchFamily="18" charset="0"/>
                          <a:cs typeface="Arial" panose="020B0604020202020204" pitchFamily="34" charset="0"/>
                        </a:rPr>
                        <a:t> </a:t>
                      </a:r>
                      <a:r>
                        <a:rPr lang="fr-FR" sz="2400" b="1" dirty="0" err="1">
                          <a:effectLst/>
                          <a:ea typeface="Times New Roman" panose="02020603050405020304" pitchFamily="18" charset="0"/>
                          <a:cs typeface="Arial" panose="020B0604020202020204" pitchFamily="34" charset="0"/>
                        </a:rPr>
                        <a:t>resulting</a:t>
                      </a:r>
                      <a:r>
                        <a:rPr lang="fr-FR" sz="2400" b="1" dirty="0">
                          <a:effectLst/>
                          <a:ea typeface="Times New Roman" panose="02020603050405020304" pitchFamily="18" charset="0"/>
                          <a:cs typeface="Arial" panose="020B0604020202020204" pitchFamily="34" charset="0"/>
                        </a:rPr>
                        <a:t> </a:t>
                      </a:r>
                      <a:r>
                        <a:rPr lang="fr-FR" sz="2400" b="1" dirty="0" err="1">
                          <a:effectLst/>
                          <a:ea typeface="Times New Roman" panose="02020603050405020304" pitchFamily="18" charset="0"/>
                          <a:cs typeface="Arial" panose="020B0604020202020204" pitchFamily="34" charset="0"/>
                        </a:rPr>
                        <a:t>from</a:t>
                      </a:r>
                      <a:r>
                        <a:rPr lang="fr-FR" sz="2400" b="1" dirty="0">
                          <a:effectLst/>
                          <a:ea typeface="Times New Roman" panose="02020603050405020304" pitchFamily="18" charset="0"/>
                          <a:cs typeface="Arial" panose="020B0604020202020204" pitchFamily="34" charset="0"/>
                        </a:rPr>
                        <a:t> the </a:t>
                      </a:r>
                      <a:r>
                        <a:rPr lang="fr-FR" sz="2400" b="1" dirty="0" err="1">
                          <a:effectLst/>
                          <a:ea typeface="Times New Roman" panose="02020603050405020304" pitchFamily="18" charset="0"/>
                          <a:cs typeface="Arial" panose="020B0604020202020204" pitchFamily="34" charset="0"/>
                        </a:rPr>
                        <a:t>study</a:t>
                      </a:r>
                      <a:r>
                        <a:rPr lang="fr-FR" sz="2400" b="1" dirty="0">
                          <a:effectLst/>
                          <a:ea typeface="Times New Roman" panose="02020603050405020304" pitchFamily="18" charset="0"/>
                          <a:cs typeface="Arial" panose="020B0604020202020204" pitchFamily="34" charset="0"/>
                        </a:rPr>
                        <a:t>,</a:t>
                      </a:r>
                    </a:p>
                    <a:p>
                      <a:pPr marL="342900" lvl="0" indent="-342900">
                        <a:lnSpc>
                          <a:spcPct val="107000"/>
                        </a:lnSpc>
                        <a:spcAft>
                          <a:spcPts val="300"/>
                        </a:spcAft>
                        <a:buSzPts val="1000"/>
                        <a:buFont typeface="Symbol" panose="05050102010706020507" pitchFamily="18" charset="2"/>
                        <a:buChar char=""/>
                        <a:tabLst>
                          <a:tab pos="457200" algn="l"/>
                        </a:tabLst>
                      </a:pPr>
                      <a:endParaRPr lang="fr-FR" sz="2400" b="1" dirty="0">
                        <a:effectLst/>
                        <a:ea typeface="Calibri" panose="020F0502020204030204" pitchFamily="34" charset="0"/>
                        <a:cs typeface="Arial" panose="020B0604020202020204" pitchFamily="34" charset="0"/>
                      </a:endParaRPr>
                    </a:p>
                    <a:p>
                      <a:pPr marL="342900" lvl="0" indent="-342900">
                        <a:lnSpc>
                          <a:spcPct val="107000"/>
                        </a:lnSpc>
                        <a:spcAft>
                          <a:spcPts val="300"/>
                        </a:spcAft>
                        <a:buSzPts val="1000"/>
                        <a:buFont typeface="Symbol" panose="05050102010706020507" pitchFamily="18" charset="2"/>
                        <a:buChar char=""/>
                        <a:tabLst>
                          <a:tab pos="457200" algn="l"/>
                        </a:tabLst>
                      </a:pPr>
                      <a:r>
                        <a:rPr lang="fr-FR" sz="2400" b="1" dirty="0">
                          <a:effectLst/>
                          <a:ea typeface="Times New Roman" panose="02020603050405020304" pitchFamily="18" charset="0"/>
                          <a:cs typeface="Arial" panose="020B0604020202020204" pitchFamily="34" charset="0"/>
                        </a:rPr>
                        <a:t>the </a:t>
                      </a:r>
                      <a:r>
                        <a:rPr lang="fr-FR" sz="2400" b="1" dirty="0" err="1">
                          <a:effectLst/>
                          <a:ea typeface="Times New Roman" panose="02020603050405020304" pitchFamily="18" charset="0"/>
                          <a:cs typeface="Arial" panose="020B0604020202020204" pitchFamily="34" charset="0"/>
                        </a:rPr>
                        <a:t>evaluation</a:t>
                      </a:r>
                      <a:r>
                        <a:rPr lang="fr-FR" sz="2400" b="1" dirty="0">
                          <a:effectLst/>
                          <a:ea typeface="Times New Roman" panose="02020603050405020304" pitchFamily="18" charset="0"/>
                          <a:cs typeface="Arial" panose="020B0604020202020204" pitchFamily="34" charset="0"/>
                        </a:rPr>
                        <a:t> </a:t>
                      </a:r>
                      <a:r>
                        <a:rPr lang="fr-FR" sz="2400" b="1" dirty="0" err="1">
                          <a:effectLst/>
                          <a:ea typeface="Times New Roman" panose="02020603050405020304" pitchFamily="18" charset="0"/>
                          <a:cs typeface="Arial" panose="020B0604020202020204" pitchFamily="34" charset="0"/>
                        </a:rPr>
                        <a:t>criteria</a:t>
                      </a:r>
                      <a:r>
                        <a:rPr lang="fr-FR" sz="2400" b="1" dirty="0">
                          <a:effectLst/>
                          <a:ea typeface="Times New Roman" panose="02020603050405020304" pitchFamily="18" charset="0"/>
                          <a:cs typeface="Arial" panose="020B0604020202020204" pitchFamily="34" charset="0"/>
                        </a:rPr>
                        <a:t> , </a:t>
                      </a:r>
                      <a:r>
                        <a:rPr lang="fr-FR" sz="2400" b="1" dirty="0" err="1">
                          <a:effectLst/>
                          <a:ea typeface="Times New Roman" panose="02020603050405020304" pitchFamily="18" charset="0"/>
                          <a:cs typeface="Arial" panose="020B0604020202020204" pitchFamily="34" charset="0"/>
                        </a:rPr>
                        <a:t>etc</a:t>
                      </a:r>
                      <a:endParaRPr lang="fr-FR" sz="2400" b="1" dirty="0"/>
                    </a:p>
                  </a:txBody>
                  <a:tcPr/>
                </a:tc>
                <a:extLst>
                  <a:ext uri="{0D108BD9-81ED-4DB2-BD59-A6C34878D82A}">
                    <a16:rowId xmlns:a16="http://schemas.microsoft.com/office/drawing/2014/main" val="1280379291"/>
                  </a:ext>
                </a:extLst>
              </a:tr>
            </a:tbl>
          </a:graphicData>
        </a:graphic>
      </p:graphicFrame>
    </p:spTree>
    <p:extLst>
      <p:ext uri="{BB962C8B-B14F-4D97-AF65-F5344CB8AC3E}">
        <p14:creationId xmlns:p14="http://schemas.microsoft.com/office/powerpoint/2010/main" val="11038673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4567F5E0-BE9A-EE36-3FF2-A99FFA002DF9}"/>
              </a:ext>
            </a:extLst>
          </p:cNvPr>
          <p:cNvSpPr>
            <a:spLocks noGrp="1"/>
          </p:cNvSpPr>
          <p:nvPr>
            <p:ph type="title"/>
          </p:nvPr>
        </p:nvSpPr>
        <p:spPr/>
        <p:txBody>
          <a:bodyPr/>
          <a:lstStyle/>
          <a:p>
            <a:endParaRPr lang="fr-FR"/>
          </a:p>
        </p:txBody>
      </p:sp>
      <p:pic>
        <p:nvPicPr>
          <p:cNvPr id="5" name="Espace réservé du contenu 4">
            <a:extLst>
              <a:ext uri="{FF2B5EF4-FFF2-40B4-BE49-F238E27FC236}">
                <a16:creationId xmlns:a16="http://schemas.microsoft.com/office/drawing/2014/main" id="{225620DE-26C5-CE04-71D4-BF7D92B24E41}"/>
              </a:ext>
            </a:extLst>
          </p:cNvPr>
          <p:cNvPicPr>
            <a:picLocks noGrp="1" noChangeAspect="1"/>
          </p:cNvPicPr>
          <p:nvPr>
            <p:ph idx="1"/>
          </p:nvPr>
        </p:nvPicPr>
        <p:blipFill>
          <a:blip r:embed="rId2"/>
          <a:stretch>
            <a:fillRect/>
          </a:stretch>
        </p:blipFill>
        <p:spPr>
          <a:xfrm>
            <a:off x="0" y="0"/>
            <a:ext cx="12192000" cy="6858000"/>
          </a:xfrm>
        </p:spPr>
      </p:pic>
    </p:spTree>
    <p:extLst>
      <p:ext uri="{BB962C8B-B14F-4D97-AF65-F5344CB8AC3E}">
        <p14:creationId xmlns:p14="http://schemas.microsoft.com/office/powerpoint/2010/main" val="30391113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E5EB2FC6-2939-4859-8364-3D9ABEB27D2C}"/>
              </a:ext>
            </a:extLst>
          </p:cNvPr>
          <p:cNvSpPr>
            <a:spLocks noGrp="1"/>
          </p:cNvSpPr>
          <p:nvPr>
            <p:ph idx="1"/>
          </p:nvPr>
        </p:nvSpPr>
        <p:spPr>
          <a:xfrm>
            <a:off x="167054" y="1825624"/>
            <a:ext cx="10243038" cy="4583967"/>
          </a:xfrm>
        </p:spPr>
        <p:txBody>
          <a:bodyPr>
            <a:normAutofit lnSpcReduction="10000"/>
          </a:bodyPr>
          <a:lstStyle/>
          <a:p>
            <a:pPr marL="0" indent="0">
              <a:buNone/>
            </a:pPr>
            <a:r>
              <a:rPr lang="en-US" sz="2600" b="1" i="0" dirty="0">
                <a:solidFill>
                  <a:srgbClr val="201A34"/>
                </a:solidFill>
                <a:effectLst/>
              </a:rPr>
              <a:t>	B-I-3- Importance</a:t>
            </a:r>
            <a:endParaRPr lang="en-US" sz="2600" dirty="0">
              <a:solidFill>
                <a:srgbClr val="1F223C"/>
              </a:solidFill>
              <a:ea typeface="Times New Roman" panose="02020603050405020304" pitchFamily="18" charset="0"/>
              <a:cs typeface="Calibri" panose="020F0502020204030204" pitchFamily="34" charset="0"/>
            </a:endParaRPr>
          </a:p>
          <a:p>
            <a:pPr algn="just"/>
            <a:r>
              <a:rPr lang="en-US" sz="2600" dirty="0">
                <a:effectLst/>
                <a:ea typeface="Times New Roman" panose="02020603050405020304" pitchFamily="18" charset="0"/>
                <a:cs typeface="Calibri" panose="020F0502020204030204" pitchFamily="34" charset="0"/>
              </a:rPr>
              <a:t>A </a:t>
            </a:r>
            <a:r>
              <a:rPr lang="en-US" sz="2600" b="1" dirty="0">
                <a:solidFill>
                  <a:srgbClr val="FF0000"/>
                </a:solidFill>
                <a:effectLst/>
                <a:ea typeface="Times New Roman" panose="02020603050405020304" pitchFamily="18" charset="0"/>
                <a:cs typeface="Calibri" panose="020F0502020204030204" pitchFamily="34" charset="0"/>
              </a:rPr>
              <a:t>Business Case </a:t>
            </a:r>
            <a:r>
              <a:rPr lang="en-US" sz="2600" dirty="0">
                <a:effectLst/>
                <a:ea typeface="Times New Roman" panose="02020603050405020304" pitchFamily="18" charset="0"/>
                <a:cs typeface="Calibri" panose="020F0502020204030204" pitchFamily="34" charset="0"/>
              </a:rPr>
              <a:t>often provides </a:t>
            </a:r>
            <a:r>
              <a:rPr lang="en-US" sz="2600" b="1" dirty="0">
                <a:solidFill>
                  <a:srgbClr val="0070C0"/>
                </a:solidFill>
                <a:effectLst/>
                <a:ea typeface="Times New Roman" panose="02020603050405020304" pitchFamily="18" charset="0"/>
                <a:cs typeface="Calibri" panose="020F0502020204030204" pitchFamily="34" charset="0"/>
              </a:rPr>
              <a:t>decision makers</a:t>
            </a:r>
            <a:r>
              <a:rPr lang="en-US" sz="2600" dirty="0">
                <a:effectLst/>
                <a:ea typeface="Times New Roman" panose="02020603050405020304" pitchFamily="18" charset="0"/>
                <a:cs typeface="Calibri" panose="020F0502020204030204" pitchFamily="34" charset="0"/>
              </a:rPr>
              <a:t>, </a:t>
            </a:r>
            <a:r>
              <a:rPr lang="en-US" sz="2600" b="1" dirty="0">
                <a:solidFill>
                  <a:srgbClr val="0070C0"/>
                </a:solidFill>
                <a:effectLst/>
                <a:ea typeface="Times New Roman" panose="02020603050405020304" pitchFamily="18" charset="0"/>
                <a:cs typeface="Calibri" panose="020F0502020204030204" pitchFamily="34" charset="0"/>
              </a:rPr>
              <a:t>Stakeholders</a:t>
            </a:r>
            <a:r>
              <a:rPr lang="en-US" sz="2600" dirty="0">
                <a:effectLst/>
                <a:ea typeface="Times New Roman" panose="02020603050405020304" pitchFamily="18" charset="0"/>
                <a:cs typeface="Calibri" panose="020F0502020204030204" pitchFamily="34" charset="0"/>
              </a:rPr>
              <a:t> and </a:t>
            </a:r>
            <a:r>
              <a:rPr lang="en-US" sz="2600" b="1" dirty="0">
                <a:solidFill>
                  <a:srgbClr val="0070C0"/>
                </a:solidFill>
                <a:effectLst/>
                <a:ea typeface="Times New Roman" panose="02020603050405020304" pitchFamily="18" charset="0"/>
                <a:cs typeface="Calibri" panose="020F0502020204030204" pitchFamily="34" charset="0"/>
              </a:rPr>
              <a:t>the public </a:t>
            </a:r>
            <a:r>
              <a:rPr lang="en-US" sz="2600" dirty="0">
                <a:effectLst/>
                <a:ea typeface="Times New Roman" panose="02020603050405020304" pitchFamily="18" charset="0"/>
                <a:cs typeface="Calibri" panose="020F0502020204030204" pitchFamily="34" charset="0"/>
              </a:rPr>
              <a:t>with a management tool for evidence based and transparent decision making.</a:t>
            </a:r>
          </a:p>
          <a:p>
            <a:pPr algn="just"/>
            <a:endParaRPr lang="en-US" sz="2600" dirty="0">
              <a:ea typeface="Times New Roman" panose="02020603050405020304" pitchFamily="18" charset="0"/>
              <a:cs typeface="Calibri" panose="020F0502020204030204" pitchFamily="34" charset="0"/>
            </a:endParaRPr>
          </a:p>
          <a:p>
            <a:pPr algn="just"/>
            <a:r>
              <a:rPr lang="en-US" sz="2600" dirty="0">
                <a:effectLst/>
                <a:ea typeface="Times New Roman" panose="02020603050405020304" pitchFamily="18" charset="0"/>
                <a:cs typeface="Calibri" panose="020F0502020204030204" pitchFamily="34" charset="0"/>
              </a:rPr>
              <a:t> It is a </a:t>
            </a:r>
            <a:r>
              <a:rPr lang="en-US" sz="2600" b="1" dirty="0">
                <a:solidFill>
                  <a:srgbClr val="0070C0"/>
                </a:solidFill>
                <a:effectLst/>
                <a:ea typeface="Times New Roman" panose="02020603050405020304" pitchFamily="18" charset="0"/>
                <a:cs typeface="Calibri" panose="020F0502020204030204" pitchFamily="34" charset="0"/>
              </a:rPr>
              <a:t>framework</a:t>
            </a:r>
            <a:r>
              <a:rPr lang="en-US" sz="2600" dirty="0">
                <a:effectLst/>
                <a:ea typeface="Times New Roman" panose="02020603050405020304" pitchFamily="18" charset="0"/>
                <a:cs typeface="Calibri" panose="020F0502020204030204" pitchFamily="34" charset="0"/>
              </a:rPr>
              <a:t> for </a:t>
            </a:r>
            <a:r>
              <a:rPr lang="en-US" sz="2600" b="1" dirty="0">
                <a:solidFill>
                  <a:srgbClr val="0070C0"/>
                </a:solidFill>
                <a:effectLst/>
                <a:ea typeface="Times New Roman" panose="02020603050405020304" pitchFamily="18" charset="0"/>
                <a:cs typeface="Calibri" panose="020F0502020204030204" pitchFamily="34" charset="0"/>
              </a:rPr>
              <a:t>delivery</a:t>
            </a:r>
            <a:r>
              <a:rPr lang="en-US" sz="2600" dirty="0">
                <a:effectLst/>
                <a:ea typeface="Times New Roman" panose="02020603050405020304" pitchFamily="18" charset="0"/>
                <a:cs typeface="Calibri" panose="020F0502020204030204" pitchFamily="34" charset="0"/>
              </a:rPr>
              <a:t> and </a:t>
            </a:r>
            <a:r>
              <a:rPr lang="en-US" sz="2600" b="1" dirty="0">
                <a:solidFill>
                  <a:srgbClr val="0070C0"/>
                </a:solidFill>
                <a:effectLst/>
                <a:ea typeface="Times New Roman" panose="02020603050405020304" pitchFamily="18" charset="0"/>
                <a:cs typeface="Calibri" panose="020F0502020204030204" pitchFamily="34" charset="0"/>
              </a:rPr>
              <a:t>performance monitoring </a:t>
            </a:r>
            <a:r>
              <a:rPr lang="en-US" sz="2600" dirty="0">
                <a:effectLst/>
                <a:ea typeface="Times New Roman" panose="02020603050405020304" pitchFamily="18" charset="0"/>
                <a:cs typeface="Calibri" panose="020F0502020204030204" pitchFamily="34" charset="0"/>
              </a:rPr>
              <a:t>of the subsequent </a:t>
            </a:r>
            <a:r>
              <a:rPr lang="en-US" sz="2600" b="1" dirty="0">
                <a:solidFill>
                  <a:srgbClr val="0070C0"/>
                </a:solidFill>
                <a:effectLst/>
                <a:ea typeface="Times New Roman" panose="02020603050405020304" pitchFamily="18" charset="0"/>
                <a:cs typeface="Calibri" panose="020F0502020204030204" pitchFamily="34" charset="0"/>
              </a:rPr>
              <a:t>policy</a:t>
            </a:r>
            <a:r>
              <a:rPr lang="en-US" sz="2600" dirty="0">
                <a:effectLst/>
                <a:ea typeface="Times New Roman" panose="02020603050405020304" pitchFamily="18" charset="0"/>
                <a:cs typeface="Calibri" panose="020F0502020204030204" pitchFamily="34" charset="0"/>
              </a:rPr>
              <a:t>, </a:t>
            </a:r>
            <a:r>
              <a:rPr lang="en-US" sz="2600" b="1" dirty="0">
                <a:solidFill>
                  <a:srgbClr val="0070C0"/>
                </a:solidFill>
                <a:effectLst/>
                <a:ea typeface="Times New Roman" panose="02020603050405020304" pitchFamily="18" charset="0"/>
                <a:cs typeface="Calibri" panose="020F0502020204030204" pitchFamily="34" charset="0"/>
              </a:rPr>
              <a:t>strategy</a:t>
            </a:r>
            <a:r>
              <a:rPr lang="en-US" sz="2600" dirty="0">
                <a:effectLst/>
                <a:ea typeface="Times New Roman" panose="02020603050405020304" pitchFamily="18" charset="0"/>
                <a:cs typeface="Calibri" panose="020F0502020204030204" pitchFamily="34" charset="0"/>
              </a:rPr>
              <a:t> or project to follow thereafter.</a:t>
            </a:r>
            <a:endParaRPr lang="fr-FR" sz="2600" dirty="0">
              <a:effectLst/>
              <a:ea typeface="Calibri" panose="020F0502020204030204" pitchFamily="34" charset="0"/>
              <a:cs typeface="Arial" panose="020B0604020202020204" pitchFamily="34" charset="0"/>
            </a:endParaRPr>
          </a:p>
          <a:p>
            <a:pPr marL="0" indent="0" algn="just">
              <a:buNone/>
            </a:pPr>
            <a:endParaRPr lang="fr-FR" dirty="0"/>
          </a:p>
          <a:p>
            <a:pPr algn="just"/>
            <a:r>
              <a:rPr lang="en-US" sz="2600" b="0" i="0" dirty="0">
                <a:effectLst/>
              </a:rPr>
              <a:t>The approved </a:t>
            </a:r>
            <a:r>
              <a:rPr lang="en-US" sz="2600" b="1" i="0" dirty="0">
                <a:solidFill>
                  <a:srgbClr val="FF0000"/>
                </a:solidFill>
                <a:effectLst/>
              </a:rPr>
              <a:t>Business Case </a:t>
            </a:r>
            <a:r>
              <a:rPr lang="en-US" sz="2600" b="0" i="0" dirty="0">
                <a:effectLst/>
              </a:rPr>
              <a:t>provides a record of the decisions made by </a:t>
            </a:r>
            <a:r>
              <a:rPr lang="en-US" sz="2600" b="1" i="0" dirty="0">
                <a:solidFill>
                  <a:srgbClr val="0070C0"/>
                </a:solidFill>
                <a:effectLst/>
              </a:rPr>
              <a:t>governance</a:t>
            </a:r>
            <a:r>
              <a:rPr lang="en-US" sz="2600" b="0" i="0" dirty="0">
                <a:effectLst/>
              </a:rPr>
              <a:t> about how to achieve the required return on investment from the Project.</a:t>
            </a:r>
            <a:endParaRPr lang="fr-FR" sz="2600" dirty="0"/>
          </a:p>
          <a:p>
            <a:pPr marL="0" indent="0">
              <a:buNone/>
            </a:pPr>
            <a:endParaRPr lang="fr-FR" dirty="0"/>
          </a:p>
        </p:txBody>
      </p:sp>
      <p:sp>
        <p:nvSpPr>
          <p:cNvPr id="4" name="Titre 1">
            <a:extLst>
              <a:ext uri="{FF2B5EF4-FFF2-40B4-BE49-F238E27FC236}">
                <a16:creationId xmlns:a16="http://schemas.microsoft.com/office/drawing/2014/main" id="{E9CCD5AE-C3A6-4843-A681-04D436348660}"/>
              </a:ext>
            </a:extLst>
          </p:cNvPr>
          <p:cNvSpPr>
            <a:spLocks noGrp="1"/>
          </p:cNvSpPr>
          <p:nvPr>
            <p:ph type="title"/>
          </p:nvPr>
        </p:nvSpPr>
        <p:spPr>
          <a:xfrm>
            <a:off x="2373923" y="365125"/>
            <a:ext cx="7297616" cy="1325563"/>
          </a:xfrm>
        </p:spPr>
        <p:txBody>
          <a:bodyPr>
            <a:normAutofit fontScale="90000"/>
          </a:bodyPr>
          <a:lstStyle/>
          <a:p>
            <a:pPr algn="ctr"/>
            <a:r>
              <a:rPr lang="fr-FR" sz="4800" b="1" dirty="0">
                <a:solidFill>
                  <a:srgbClr val="FFC000"/>
                </a:solidFill>
                <a:latin typeface="+mn-lt"/>
              </a:rPr>
              <a:t>B-I- The Business Case</a:t>
            </a:r>
            <a:br>
              <a:rPr lang="fr-FR" sz="3200" dirty="0">
                <a:effectLst/>
                <a:latin typeface="Source Sans Pro" panose="020B0503030403020204" pitchFamily="34" charset="0"/>
                <a:ea typeface="Times New Roman" panose="02020603050405020304" pitchFamily="18" charset="0"/>
                <a:cs typeface="Times New Roman" panose="02020603050405020304" pitchFamily="18" charset="0"/>
              </a:rPr>
            </a:br>
            <a:endParaRPr lang="fr-FR" dirty="0"/>
          </a:p>
        </p:txBody>
      </p:sp>
    </p:spTree>
    <p:extLst>
      <p:ext uri="{BB962C8B-B14F-4D97-AF65-F5344CB8AC3E}">
        <p14:creationId xmlns:p14="http://schemas.microsoft.com/office/powerpoint/2010/main" val="1216421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51B29F95-AE0A-4DF3-ADFA-40AA24FAB97A}"/>
              </a:ext>
            </a:extLst>
          </p:cNvPr>
          <p:cNvSpPr>
            <a:spLocks noGrp="1"/>
          </p:cNvSpPr>
          <p:nvPr>
            <p:ph idx="1"/>
          </p:nvPr>
        </p:nvSpPr>
        <p:spPr>
          <a:xfrm>
            <a:off x="237392" y="1825625"/>
            <a:ext cx="11116408" cy="4351338"/>
          </a:xfrm>
        </p:spPr>
        <p:txBody>
          <a:bodyPr>
            <a:normAutofit fontScale="92500" lnSpcReduction="10000"/>
          </a:bodyPr>
          <a:lstStyle/>
          <a:p>
            <a:pPr marL="0" indent="0">
              <a:buNone/>
            </a:pPr>
            <a:r>
              <a:rPr lang="en-US" b="0" dirty="0">
                <a:effectLst/>
                <a:latin typeface="open_sans_condensedbold"/>
              </a:rPr>
              <a:t>	</a:t>
            </a:r>
            <a:r>
              <a:rPr lang="en-US" b="1" dirty="0">
                <a:effectLst/>
              </a:rPr>
              <a:t>B-I-4- The 5 views or “Cases”</a:t>
            </a:r>
            <a:endParaRPr lang="en-US" b="0" dirty="0">
              <a:effectLst/>
            </a:endParaRPr>
          </a:p>
          <a:p>
            <a:pPr marL="0" indent="0" algn="l">
              <a:buNone/>
            </a:pPr>
            <a:r>
              <a:rPr lang="en-US" b="0" i="0" dirty="0">
                <a:effectLst/>
              </a:rPr>
              <a:t>The 5 views or “Cases” are</a:t>
            </a:r>
            <a:r>
              <a:rPr lang="en-US" b="0" i="0" dirty="0">
                <a:solidFill>
                  <a:srgbClr val="1F223C"/>
                </a:solidFill>
                <a:effectLst/>
              </a:rPr>
              <a:t>:</a:t>
            </a:r>
          </a:p>
          <a:p>
            <a:pPr algn="l">
              <a:buFont typeface="Arial" panose="020B0604020202020204" pitchFamily="34" charset="0"/>
              <a:buChar char="•"/>
            </a:pPr>
            <a:r>
              <a:rPr lang="en-US" b="1" i="0" dirty="0">
                <a:solidFill>
                  <a:srgbClr val="FF0000"/>
                </a:solidFill>
                <a:effectLst/>
              </a:rPr>
              <a:t>The “strategic case” </a:t>
            </a:r>
            <a:r>
              <a:rPr lang="en-US" b="0" i="0" dirty="0">
                <a:solidFill>
                  <a:srgbClr val="1F223C"/>
                </a:solidFill>
                <a:effectLst/>
              </a:rPr>
              <a:t>: </a:t>
            </a:r>
            <a:r>
              <a:rPr lang="en-US" b="0" i="0" dirty="0">
                <a:effectLst/>
              </a:rPr>
              <a:t>there is a compelling case for change that fits with the strategic objectives of the sponsoring organization.</a:t>
            </a:r>
          </a:p>
          <a:p>
            <a:pPr algn="l">
              <a:buFont typeface="Arial" panose="020B0604020202020204" pitchFamily="34" charset="0"/>
              <a:buChar char="•"/>
            </a:pPr>
            <a:r>
              <a:rPr lang="en-US" b="1" i="0" dirty="0">
                <a:solidFill>
                  <a:srgbClr val="0070C0"/>
                </a:solidFill>
                <a:effectLst/>
              </a:rPr>
              <a:t>The “economic case” </a:t>
            </a:r>
            <a:r>
              <a:rPr lang="en-US" b="0" i="0" dirty="0">
                <a:effectLst/>
              </a:rPr>
              <a:t>:  the solution represents best value.</a:t>
            </a:r>
          </a:p>
          <a:p>
            <a:pPr algn="l">
              <a:buFont typeface="Arial" panose="020B0604020202020204" pitchFamily="34" charset="0"/>
              <a:buChar char="•"/>
            </a:pPr>
            <a:r>
              <a:rPr lang="en-US" b="1" i="0" dirty="0">
                <a:solidFill>
                  <a:srgbClr val="FFC000"/>
                </a:solidFill>
                <a:effectLst/>
              </a:rPr>
              <a:t>The “commercial case” </a:t>
            </a:r>
            <a:r>
              <a:rPr lang="en-US" b="0" i="0" dirty="0">
                <a:solidFill>
                  <a:srgbClr val="1F223C"/>
                </a:solidFill>
                <a:effectLst/>
              </a:rPr>
              <a:t>:  </a:t>
            </a:r>
            <a:r>
              <a:rPr lang="en-US" b="0" i="0" dirty="0">
                <a:effectLst/>
              </a:rPr>
              <a:t>the proposed solution is attractive to the market place, can be procured on appropriate terms so it is commercially viable</a:t>
            </a:r>
            <a:r>
              <a:rPr lang="en-US" b="0" i="0" dirty="0">
                <a:solidFill>
                  <a:srgbClr val="1F223C"/>
                </a:solidFill>
                <a:effectLst/>
              </a:rPr>
              <a:t>.</a:t>
            </a:r>
          </a:p>
          <a:p>
            <a:pPr algn="l">
              <a:buFont typeface="Arial" panose="020B0604020202020204" pitchFamily="34" charset="0"/>
              <a:buChar char="•"/>
            </a:pPr>
            <a:r>
              <a:rPr lang="en-US" b="1" i="0" dirty="0">
                <a:solidFill>
                  <a:srgbClr val="ED236B"/>
                </a:solidFill>
                <a:effectLst/>
              </a:rPr>
              <a:t>The “financial case” </a:t>
            </a:r>
            <a:r>
              <a:rPr lang="en-US" b="0" i="0" dirty="0">
                <a:solidFill>
                  <a:srgbClr val="1F223C"/>
                </a:solidFill>
                <a:effectLst/>
              </a:rPr>
              <a:t>: </a:t>
            </a:r>
            <a:r>
              <a:rPr lang="en-US" b="0" i="0" dirty="0">
                <a:effectLst/>
              </a:rPr>
              <a:t>the proposed financial investment is affordable</a:t>
            </a:r>
            <a:r>
              <a:rPr lang="en-US" b="0" i="0" dirty="0">
                <a:solidFill>
                  <a:srgbClr val="1F223C"/>
                </a:solidFill>
                <a:effectLst/>
              </a:rPr>
              <a:t>.</a:t>
            </a:r>
          </a:p>
          <a:p>
            <a:pPr algn="l">
              <a:buFont typeface="Arial" panose="020B0604020202020204" pitchFamily="34" charset="0"/>
              <a:buChar char="•"/>
            </a:pPr>
            <a:r>
              <a:rPr lang="en-US" b="1" i="0" dirty="0">
                <a:solidFill>
                  <a:srgbClr val="92D050"/>
                </a:solidFill>
                <a:effectLst/>
              </a:rPr>
              <a:t>The “management case” </a:t>
            </a:r>
            <a:r>
              <a:rPr lang="en-US" b="0" i="0" dirty="0">
                <a:solidFill>
                  <a:srgbClr val="1F223C"/>
                </a:solidFill>
                <a:effectLst/>
              </a:rPr>
              <a:t>:  </a:t>
            </a:r>
            <a:r>
              <a:rPr lang="en-US" b="0" i="0" dirty="0">
                <a:effectLst/>
              </a:rPr>
              <a:t>the input required from all parties involved in the project is achievable.</a:t>
            </a:r>
          </a:p>
          <a:p>
            <a:endParaRPr lang="fr-FR" dirty="0"/>
          </a:p>
        </p:txBody>
      </p:sp>
      <p:sp>
        <p:nvSpPr>
          <p:cNvPr id="4" name="Titre 1">
            <a:extLst>
              <a:ext uri="{FF2B5EF4-FFF2-40B4-BE49-F238E27FC236}">
                <a16:creationId xmlns:a16="http://schemas.microsoft.com/office/drawing/2014/main" id="{76D2DA48-5913-4871-9D09-01423BB46CB9}"/>
              </a:ext>
            </a:extLst>
          </p:cNvPr>
          <p:cNvSpPr>
            <a:spLocks noGrp="1"/>
          </p:cNvSpPr>
          <p:nvPr>
            <p:ph type="title"/>
          </p:nvPr>
        </p:nvSpPr>
        <p:spPr>
          <a:xfrm>
            <a:off x="2429164" y="365125"/>
            <a:ext cx="7158181" cy="946439"/>
          </a:xfrm>
        </p:spPr>
        <p:txBody>
          <a:bodyPr>
            <a:normAutofit fontScale="90000"/>
          </a:bodyPr>
          <a:lstStyle/>
          <a:p>
            <a:pPr algn="ctr"/>
            <a:br>
              <a:rPr lang="fr-FR" sz="4900" b="1" dirty="0">
                <a:solidFill>
                  <a:srgbClr val="66FF33"/>
                </a:solidFill>
                <a:latin typeface="+mn-lt"/>
              </a:rPr>
            </a:br>
            <a:r>
              <a:rPr lang="fr-FR" sz="4800" b="1" dirty="0">
                <a:solidFill>
                  <a:srgbClr val="FFC000"/>
                </a:solidFill>
                <a:latin typeface="+mn-lt"/>
              </a:rPr>
              <a:t>B-I- The Business Case</a:t>
            </a:r>
            <a:br>
              <a:rPr lang="fr-FR" sz="3200" dirty="0">
                <a:effectLst/>
                <a:latin typeface="Source Sans Pro" panose="020B0503030403020204" pitchFamily="34" charset="0"/>
                <a:ea typeface="Times New Roman" panose="02020603050405020304" pitchFamily="18" charset="0"/>
                <a:cs typeface="Times New Roman" panose="02020603050405020304" pitchFamily="18" charset="0"/>
              </a:rPr>
            </a:br>
            <a:endParaRPr lang="fr-FR" dirty="0"/>
          </a:p>
        </p:txBody>
      </p:sp>
    </p:spTree>
    <p:extLst>
      <p:ext uri="{BB962C8B-B14F-4D97-AF65-F5344CB8AC3E}">
        <p14:creationId xmlns:p14="http://schemas.microsoft.com/office/powerpoint/2010/main" val="37765891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re 1">
            <a:extLst>
              <a:ext uri="{FF2B5EF4-FFF2-40B4-BE49-F238E27FC236}">
                <a16:creationId xmlns:a16="http://schemas.microsoft.com/office/drawing/2014/main" id="{96DE952C-0559-49EF-AE6D-012E06FBF243}"/>
              </a:ext>
            </a:extLst>
          </p:cNvPr>
          <p:cNvSpPr>
            <a:spLocks noGrp="1"/>
          </p:cNvSpPr>
          <p:nvPr>
            <p:ph type="title"/>
          </p:nvPr>
        </p:nvSpPr>
        <p:spPr>
          <a:xfrm>
            <a:off x="2426676" y="365126"/>
            <a:ext cx="7271239" cy="918552"/>
          </a:xfrm>
        </p:spPr>
        <p:txBody>
          <a:bodyPr>
            <a:normAutofit fontScale="90000"/>
          </a:bodyPr>
          <a:lstStyle/>
          <a:p>
            <a:pPr algn="ctr"/>
            <a:br>
              <a:rPr lang="fr-FR" sz="4900" b="1" dirty="0">
                <a:solidFill>
                  <a:srgbClr val="66FF33"/>
                </a:solidFill>
                <a:latin typeface="+mn-lt"/>
              </a:rPr>
            </a:br>
            <a:r>
              <a:rPr lang="fr-FR" sz="4800" b="1" dirty="0">
                <a:solidFill>
                  <a:srgbClr val="FFC000"/>
                </a:solidFill>
                <a:latin typeface="+mn-lt"/>
              </a:rPr>
              <a:t>B-I- The Business Case</a:t>
            </a:r>
            <a:br>
              <a:rPr lang="fr-FR" sz="3200" dirty="0">
                <a:effectLst/>
                <a:latin typeface="Source Sans Pro" panose="020B0503030403020204" pitchFamily="34" charset="0"/>
                <a:ea typeface="Times New Roman" panose="02020603050405020304" pitchFamily="18" charset="0"/>
                <a:cs typeface="Times New Roman" panose="02020603050405020304" pitchFamily="18" charset="0"/>
              </a:rPr>
            </a:br>
            <a:endParaRPr lang="fr-FR" dirty="0"/>
          </a:p>
        </p:txBody>
      </p:sp>
      <p:pic>
        <p:nvPicPr>
          <p:cNvPr id="7" name="Image 6">
            <a:extLst>
              <a:ext uri="{FF2B5EF4-FFF2-40B4-BE49-F238E27FC236}">
                <a16:creationId xmlns:a16="http://schemas.microsoft.com/office/drawing/2014/main" id="{11420986-7081-4B14-91DB-52E93A18E5D6}"/>
              </a:ext>
            </a:extLst>
          </p:cNvPr>
          <p:cNvPicPr>
            <a:picLocks noChangeAspect="1"/>
          </p:cNvPicPr>
          <p:nvPr/>
        </p:nvPicPr>
        <p:blipFill>
          <a:blip r:embed="rId2"/>
          <a:stretch>
            <a:fillRect/>
          </a:stretch>
        </p:blipFill>
        <p:spPr>
          <a:xfrm>
            <a:off x="1" y="1670539"/>
            <a:ext cx="10445262" cy="5187461"/>
          </a:xfrm>
          <a:prstGeom prst="rect">
            <a:avLst/>
          </a:prstGeom>
        </p:spPr>
      </p:pic>
      <p:sp>
        <p:nvSpPr>
          <p:cNvPr id="11" name="ZoneTexte 10">
            <a:extLst>
              <a:ext uri="{FF2B5EF4-FFF2-40B4-BE49-F238E27FC236}">
                <a16:creationId xmlns:a16="http://schemas.microsoft.com/office/drawing/2014/main" id="{251FF537-B802-4DED-B0DE-33D7606AFF00}"/>
              </a:ext>
            </a:extLst>
          </p:cNvPr>
          <p:cNvSpPr txBox="1"/>
          <p:nvPr/>
        </p:nvSpPr>
        <p:spPr>
          <a:xfrm rot="5400000">
            <a:off x="7894955" y="2938749"/>
            <a:ext cx="6761284" cy="1077218"/>
          </a:xfrm>
          <a:prstGeom prst="rect">
            <a:avLst/>
          </a:prstGeom>
          <a:noFill/>
        </p:spPr>
        <p:txBody>
          <a:bodyPr wrap="square">
            <a:spAutoFit/>
          </a:bodyPr>
          <a:lstStyle/>
          <a:p>
            <a:r>
              <a:rPr lang="fr-FR" sz="2800" b="1" dirty="0"/>
              <a:t>	</a:t>
            </a:r>
            <a:r>
              <a:rPr lang="fr-FR" sz="3200" b="1" dirty="0"/>
              <a:t>The elements that must exist in</a:t>
            </a:r>
          </a:p>
          <a:p>
            <a:r>
              <a:rPr lang="fr-FR" sz="3200" b="1" dirty="0"/>
              <a:t>		 a Business Case </a:t>
            </a:r>
            <a:endParaRPr lang="fr-FR" sz="3200" dirty="0"/>
          </a:p>
        </p:txBody>
      </p:sp>
    </p:spTree>
    <p:extLst>
      <p:ext uri="{BB962C8B-B14F-4D97-AF65-F5344CB8AC3E}">
        <p14:creationId xmlns:p14="http://schemas.microsoft.com/office/powerpoint/2010/main" val="14623505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4AFDA4D-3EA1-491C-8270-7F7C70BA42A1}"/>
              </a:ext>
            </a:extLst>
          </p:cNvPr>
          <p:cNvSpPr>
            <a:spLocks noGrp="1"/>
          </p:cNvSpPr>
          <p:nvPr>
            <p:ph type="title"/>
          </p:nvPr>
        </p:nvSpPr>
        <p:spPr>
          <a:xfrm>
            <a:off x="2356338" y="365125"/>
            <a:ext cx="7359162" cy="962513"/>
          </a:xfrm>
        </p:spPr>
        <p:txBody>
          <a:bodyPr/>
          <a:lstStyle/>
          <a:p>
            <a:r>
              <a:rPr lang="fr-FR" sz="4400" b="1" dirty="0">
                <a:solidFill>
                  <a:srgbClr val="FC3498"/>
                </a:solidFill>
                <a:effectLst/>
                <a:latin typeface="+mn-lt"/>
                <a:ea typeface="Times New Roman" panose="02020603050405020304" pitchFamily="18" charset="0"/>
                <a:cs typeface="Times New Roman" panose="02020603050405020304" pitchFamily="18" charset="0"/>
              </a:rPr>
              <a:t>	B-II- The Feasibility Study</a:t>
            </a:r>
            <a:endParaRPr lang="fr-FR" dirty="0">
              <a:solidFill>
                <a:srgbClr val="FC3498"/>
              </a:solidFill>
            </a:endParaRPr>
          </a:p>
        </p:txBody>
      </p:sp>
      <p:sp>
        <p:nvSpPr>
          <p:cNvPr id="3" name="Espace réservé du contenu 2">
            <a:extLst>
              <a:ext uri="{FF2B5EF4-FFF2-40B4-BE49-F238E27FC236}">
                <a16:creationId xmlns:a16="http://schemas.microsoft.com/office/drawing/2014/main" id="{15744720-C4B4-4953-A0DF-2E1842A89B18}"/>
              </a:ext>
            </a:extLst>
          </p:cNvPr>
          <p:cNvSpPr>
            <a:spLocks noGrp="1"/>
          </p:cNvSpPr>
          <p:nvPr>
            <p:ph idx="1"/>
          </p:nvPr>
        </p:nvSpPr>
        <p:spPr>
          <a:xfrm>
            <a:off x="131885" y="1825624"/>
            <a:ext cx="10313377" cy="5032375"/>
          </a:xfrm>
        </p:spPr>
        <p:txBody>
          <a:bodyPr>
            <a:normAutofit/>
          </a:bodyPr>
          <a:lstStyle/>
          <a:p>
            <a:pPr marL="0" indent="0" algn="just">
              <a:buNone/>
            </a:pPr>
            <a:r>
              <a:rPr lang="en-US" sz="2600" dirty="0">
                <a:effectLst/>
                <a:ea typeface="Times New Roman" panose="02020603050405020304" pitchFamily="18" charset="0"/>
                <a:cs typeface="Times New Roman" panose="02020603050405020304" pitchFamily="18" charset="0"/>
              </a:rPr>
              <a:t>	</a:t>
            </a:r>
            <a:r>
              <a:rPr lang="en-US" sz="2600" b="1" dirty="0">
                <a:ea typeface="Times New Roman" panose="02020603050405020304" pitchFamily="18" charset="0"/>
                <a:cs typeface="Times New Roman" panose="02020603050405020304" pitchFamily="18" charset="0"/>
              </a:rPr>
              <a:t>B-II- 1- Definition</a:t>
            </a:r>
            <a:endParaRPr lang="en-US" sz="2600" b="1" dirty="0">
              <a:effectLst/>
              <a:ea typeface="Times New Roman" panose="02020603050405020304" pitchFamily="18" charset="0"/>
              <a:cs typeface="Times New Roman" panose="02020603050405020304" pitchFamily="18" charset="0"/>
            </a:endParaRPr>
          </a:p>
          <a:p>
            <a:pPr algn="just"/>
            <a:r>
              <a:rPr lang="en-US" sz="2600" dirty="0">
                <a:effectLst/>
                <a:ea typeface="Times New Roman" panose="02020603050405020304" pitchFamily="18" charset="0"/>
                <a:cs typeface="Times New Roman" panose="02020603050405020304" pitchFamily="18" charset="0"/>
              </a:rPr>
              <a:t>Once the Business Case has been approved, the next step is taking a Feasibility Study, which documents potential solutions to </a:t>
            </a:r>
            <a:r>
              <a:rPr lang="en-US" sz="2600" b="1" dirty="0">
                <a:effectLst/>
                <a:ea typeface="Times New Roman" panose="02020603050405020304" pitchFamily="18" charset="0"/>
                <a:cs typeface="Times New Roman" panose="02020603050405020304" pitchFamily="18" charset="0"/>
              </a:rPr>
              <a:t>the opportunity or business problem</a:t>
            </a:r>
            <a:r>
              <a:rPr lang="en-US" sz="2600" dirty="0">
                <a:effectLst/>
                <a:ea typeface="Times New Roman" panose="02020603050405020304" pitchFamily="18" charset="0"/>
                <a:cs typeface="Times New Roman" panose="02020603050405020304" pitchFamily="18" charset="0"/>
              </a:rPr>
              <a:t> that the project is proposed to address. </a:t>
            </a:r>
          </a:p>
          <a:p>
            <a:pPr algn="just"/>
            <a:endParaRPr lang="en-US" sz="2600" dirty="0">
              <a:effectLst/>
              <a:ea typeface="Times New Roman" panose="02020603050405020304" pitchFamily="18" charset="0"/>
              <a:cs typeface="Times New Roman" panose="02020603050405020304" pitchFamily="18" charset="0"/>
            </a:endParaRPr>
          </a:p>
          <a:p>
            <a:pPr algn="just"/>
            <a:r>
              <a:rPr lang="en-US" sz="2600" dirty="0">
                <a:effectLst/>
                <a:ea typeface="Times New Roman" panose="02020603050405020304" pitchFamily="18" charset="0"/>
                <a:cs typeface="Times New Roman" panose="02020603050405020304" pitchFamily="18" charset="0"/>
              </a:rPr>
              <a:t>It directs you to the right way to approach the project.</a:t>
            </a:r>
          </a:p>
          <a:p>
            <a:pPr algn="just"/>
            <a:endParaRPr lang="fr-FR" sz="2600" dirty="0">
              <a:effectLst/>
              <a:ea typeface="Calibri" panose="020F0502020204030204" pitchFamily="34" charset="0"/>
              <a:cs typeface="Arial" panose="020B0604020202020204" pitchFamily="34" charset="0"/>
            </a:endParaRPr>
          </a:p>
          <a:p>
            <a:pPr algn="just"/>
            <a:r>
              <a:rPr lang="en-US" sz="2600" dirty="0">
                <a:effectLst/>
                <a:ea typeface="Times New Roman" panose="02020603050405020304" pitchFamily="18" charset="0"/>
                <a:cs typeface="Times New Roman" panose="02020603050405020304" pitchFamily="18" charset="0"/>
              </a:rPr>
              <a:t>A </a:t>
            </a:r>
            <a:r>
              <a:rPr lang="en-US" sz="2600" b="1" dirty="0">
                <a:solidFill>
                  <a:srgbClr val="FF0000"/>
                </a:solidFill>
                <a:effectLst/>
                <a:ea typeface="Times New Roman" panose="02020603050405020304" pitchFamily="18" charset="0"/>
                <a:cs typeface="Times New Roman" panose="02020603050405020304" pitchFamily="18" charset="0"/>
              </a:rPr>
              <a:t>Feasibility Study </a:t>
            </a:r>
            <a:r>
              <a:rPr lang="en-US" sz="2600" dirty="0">
                <a:effectLst/>
                <a:ea typeface="Times New Roman" panose="02020603050405020304" pitchFamily="18" charset="0"/>
                <a:cs typeface="Times New Roman" panose="02020603050405020304" pitchFamily="18" charset="0"/>
              </a:rPr>
              <a:t>researches the opportunity and documents what is required to complete a successful project. It will also identify any other solutions, if available. </a:t>
            </a:r>
          </a:p>
          <a:p>
            <a:endParaRPr lang="fr-FR" dirty="0"/>
          </a:p>
        </p:txBody>
      </p:sp>
    </p:spTree>
    <p:extLst>
      <p:ext uri="{BB962C8B-B14F-4D97-AF65-F5344CB8AC3E}">
        <p14:creationId xmlns:p14="http://schemas.microsoft.com/office/powerpoint/2010/main" val="3129048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47EDC191-6A22-4774-944E-1856A44F1A3F}"/>
              </a:ext>
            </a:extLst>
          </p:cNvPr>
          <p:cNvSpPr>
            <a:spLocks noGrp="1"/>
          </p:cNvSpPr>
          <p:nvPr>
            <p:ph type="title"/>
          </p:nvPr>
        </p:nvSpPr>
        <p:spPr>
          <a:xfrm>
            <a:off x="2532185" y="817685"/>
            <a:ext cx="6664570" cy="378069"/>
          </a:xfrm>
        </p:spPr>
        <p:txBody>
          <a:bodyPr>
            <a:normAutofit fontScale="90000"/>
          </a:bodyPr>
          <a:lstStyle/>
          <a:p>
            <a:br>
              <a:rPr lang="fr-FR" sz="4400" dirty="0">
                <a:effectLst/>
                <a:latin typeface="Calibri" panose="020F0502020204030204" pitchFamily="34" charset="0"/>
                <a:ea typeface="Calibri" panose="020F0502020204030204" pitchFamily="34" charset="0"/>
                <a:cs typeface="Arial" panose="020B0604020202020204" pitchFamily="34" charset="0"/>
              </a:rPr>
            </a:br>
            <a:endParaRPr lang="fr-FR" dirty="0"/>
          </a:p>
        </p:txBody>
      </p:sp>
      <p:sp>
        <p:nvSpPr>
          <p:cNvPr id="3" name="Espace réservé du contenu 2">
            <a:extLst>
              <a:ext uri="{FF2B5EF4-FFF2-40B4-BE49-F238E27FC236}">
                <a16:creationId xmlns:a16="http://schemas.microsoft.com/office/drawing/2014/main" id="{A7FFC08E-1049-4E09-89E6-9C55B5DE845A}"/>
              </a:ext>
            </a:extLst>
          </p:cNvPr>
          <p:cNvSpPr>
            <a:spLocks noGrp="1"/>
          </p:cNvSpPr>
          <p:nvPr>
            <p:ph idx="1"/>
          </p:nvPr>
        </p:nvSpPr>
        <p:spPr>
          <a:xfrm>
            <a:off x="184638" y="1825625"/>
            <a:ext cx="10287000" cy="4496044"/>
          </a:xfrm>
        </p:spPr>
        <p:txBody>
          <a:bodyPr>
            <a:normAutofit fontScale="92500" lnSpcReduction="20000"/>
          </a:bodyPr>
          <a:lstStyle/>
          <a:p>
            <a:pPr algn="just">
              <a:lnSpc>
                <a:spcPct val="107000"/>
              </a:lnSpc>
              <a:spcAft>
                <a:spcPts val="1800"/>
              </a:spcAft>
            </a:pPr>
            <a:r>
              <a:rPr lang="en-US" b="1" dirty="0">
                <a:effectLst/>
                <a:ea typeface="Times New Roman" panose="02020603050405020304" pitchFamily="18" charset="0"/>
                <a:cs typeface="Times New Roman" panose="02020603050405020304" pitchFamily="18" charset="0"/>
              </a:rPr>
              <a:t>Risks </a:t>
            </a:r>
            <a:r>
              <a:rPr lang="en-US" dirty="0">
                <a:effectLst/>
                <a:ea typeface="Times New Roman" panose="02020603050405020304" pitchFamily="18" charset="0"/>
                <a:cs typeface="Times New Roman" panose="02020603050405020304" pitchFamily="18" charset="0"/>
              </a:rPr>
              <a:t>and </a:t>
            </a:r>
            <a:r>
              <a:rPr lang="en-US" b="1" dirty="0">
                <a:effectLst/>
                <a:ea typeface="Times New Roman" panose="02020603050405020304" pitchFamily="18" charset="0"/>
                <a:cs typeface="Times New Roman" panose="02020603050405020304" pitchFamily="18" charset="0"/>
              </a:rPr>
              <a:t>Issues</a:t>
            </a:r>
            <a:r>
              <a:rPr lang="en-US" dirty="0">
                <a:effectLst/>
                <a:ea typeface="Times New Roman" panose="02020603050405020304" pitchFamily="18" charset="0"/>
                <a:cs typeface="Times New Roman" panose="02020603050405020304" pitchFamily="18" charset="0"/>
              </a:rPr>
              <a:t> are outlined at this time, as well as what the proposed solution to each will be if they occur.</a:t>
            </a:r>
            <a:endParaRPr lang="fr-FR" dirty="0">
              <a:effectLst/>
              <a:ea typeface="Calibri" panose="020F0502020204030204" pitchFamily="34" charset="0"/>
              <a:cs typeface="Arial" panose="020B0604020202020204" pitchFamily="34" charset="0"/>
            </a:endParaRPr>
          </a:p>
          <a:p>
            <a:pPr algn="just">
              <a:lnSpc>
                <a:spcPct val="107000"/>
              </a:lnSpc>
              <a:spcAft>
                <a:spcPts val="1800"/>
              </a:spcAft>
            </a:pPr>
            <a:r>
              <a:rPr lang="fr-FR" dirty="0">
                <a:effectLst/>
                <a:ea typeface="Times New Roman" panose="02020603050405020304" pitchFamily="18" charset="0"/>
                <a:cs typeface="Calibri" panose="020F0502020204030204" pitchFamily="34" charset="0"/>
              </a:rPr>
              <a:t>Finally, the </a:t>
            </a:r>
            <a:r>
              <a:rPr lang="fr-FR" b="1" dirty="0">
                <a:solidFill>
                  <a:srgbClr val="FC3498"/>
                </a:solidFill>
                <a:effectLst/>
                <a:ea typeface="Times New Roman" panose="02020603050405020304" pitchFamily="18" charset="0"/>
                <a:cs typeface="Calibri" panose="020F0502020204030204" pitchFamily="34" charset="0"/>
              </a:rPr>
              <a:t>Feasibility Study </a:t>
            </a:r>
            <a:r>
              <a:rPr lang="fr-FR" dirty="0" err="1">
                <a:effectLst/>
                <a:ea typeface="Times New Roman" panose="02020603050405020304" pitchFamily="18" charset="0"/>
                <a:cs typeface="Calibri" panose="020F0502020204030204" pitchFamily="34" charset="0"/>
              </a:rPr>
              <a:t>consolidates</a:t>
            </a:r>
            <a:r>
              <a:rPr lang="fr-FR" dirty="0">
                <a:effectLst/>
                <a:ea typeface="Times New Roman" panose="02020603050405020304" pitchFamily="18" charset="0"/>
                <a:cs typeface="Calibri" panose="020F0502020204030204" pitchFamily="34" charset="0"/>
              </a:rPr>
              <a:t> the </a:t>
            </a:r>
            <a:r>
              <a:rPr lang="fr-FR" b="1" dirty="0">
                <a:solidFill>
                  <a:srgbClr val="FFC000"/>
                </a:solidFill>
                <a:effectLst/>
                <a:ea typeface="Times New Roman" panose="02020603050405020304" pitchFamily="18" charset="0"/>
                <a:cs typeface="Calibri" panose="020F0502020204030204" pitchFamily="34" charset="0"/>
              </a:rPr>
              <a:t>Opportunity Study </a:t>
            </a:r>
            <a:r>
              <a:rPr lang="fr-FR" b="1" dirty="0">
                <a:effectLst/>
                <a:ea typeface="Times New Roman" panose="02020603050405020304" pitchFamily="18" charset="0"/>
                <a:cs typeface="Calibri" panose="020F0502020204030204" pitchFamily="34" charset="0"/>
              </a:rPr>
              <a:t>(</a:t>
            </a:r>
            <a:r>
              <a:rPr lang="fr-FR" b="1" dirty="0">
                <a:solidFill>
                  <a:srgbClr val="FFC000"/>
                </a:solidFill>
                <a:effectLst/>
                <a:ea typeface="Times New Roman" panose="02020603050405020304" pitchFamily="18" charset="0"/>
                <a:cs typeface="Calibri" panose="020F0502020204030204" pitchFamily="34" charset="0"/>
              </a:rPr>
              <a:t>Business Case</a:t>
            </a:r>
            <a:r>
              <a:rPr lang="fr-FR" b="1" dirty="0">
                <a:effectLst/>
                <a:ea typeface="Times New Roman" panose="02020603050405020304" pitchFamily="18" charset="0"/>
                <a:cs typeface="Calibri" panose="020F0502020204030204" pitchFamily="34" charset="0"/>
              </a:rPr>
              <a:t>) </a:t>
            </a:r>
            <a:r>
              <a:rPr lang="fr-FR" dirty="0">
                <a:effectLst/>
                <a:ea typeface="Times New Roman" panose="02020603050405020304" pitchFamily="18" charset="0"/>
                <a:cs typeface="Calibri" panose="020F0502020204030204" pitchFamily="34" charset="0"/>
              </a:rPr>
              <a:t>.</a:t>
            </a:r>
            <a:endParaRPr lang="fr-FR" dirty="0">
              <a:effectLst/>
              <a:ea typeface="Calibri" panose="020F0502020204030204" pitchFamily="34" charset="0"/>
              <a:cs typeface="Calibri" panose="020F0502020204030204" pitchFamily="34" charset="0"/>
            </a:endParaRPr>
          </a:p>
          <a:p>
            <a:pPr algn="just">
              <a:lnSpc>
                <a:spcPct val="107000"/>
              </a:lnSpc>
              <a:spcAft>
                <a:spcPts val="1800"/>
              </a:spcAft>
            </a:pPr>
            <a:r>
              <a:rPr lang="fr-FR" sz="2600" dirty="0">
                <a:effectLst/>
                <a:latin typeface="Calibri" panose="020F0502020204030204" pitchFamily="34" charset="0"/>
                <a:ea typeface="Times New Roman" panose="02020603050405020304" pitchFamily="18" charset="0"/>
                <a:cs typeface="Calibri" panose="020F0502020204030204" pitchFamily="34" charset="0"/>
              </a:rPr>
              <a:t>Its </a:t>
            </a:r>
            <a:r>
              <a:rPr lang="fr-FR" sz="2600" dirty="0" err="1">
                <a:effectLst/>
                <a:latin typeface="Calibri" panose="020F0502020204030204" pitchFamily="34" charset="0"/>
                <a:ea typeface="Times New Roman" panose="02020603050405020304" pitchFamily="18" charset="0"/>
                <a:cs typeface="Calibri" panose="020F0502020204030204" pitchFamily="34" charset="0"/>
              </a:rPr>
              <a:t>purpose</a:t>
            </a:r>
            <a:r>
              <a:rPr lang="fr-FR" sz="2600" dirty="0">
                <a:effectLst/>
                <a:latin typeface="Calibri" panose="020F0502020204030204" pitchFamily="34" charset="0"/>
                <a:ea typeface="Times New Roman" panose="02020603050405020304" pitchFamily="18" charset="0"/>
                <a:cs typeface="Calibri" panose="020F0502020204030204" pitchFamily="34" charset="0"/>
              </a:rPr>
              <a:t> is to check the </a:t>
            </a:r>
            <a:r>
              <a:rPr lang="fr-FR" sz="2600" b="1" dirty="0">
                <a:effectLst/>
                <a:latin typeface="Calibri" panose="020F0502020204030204" pitchFamily="34" charset="0"/>
                <a:ea typeface="Times New Roman" panose="02020603050405020304" pitchFamily="18" charset="0"/>
                <a:cs typeface="Calibri" panose="020F0502020204030204" pitchFamily="34" charset="0"/>
              </a:rPr>
              <a:t>balance </a:t>
            </a:r>
            <a:r>
              <a:rPr lang="fr-FR" sz="2600" dirty="0" err="1">
                <a:effectLst/>
                <a:latin typeface="Calibri" panose="020F0502020204030204" pitchFamily="34" charset="0"/>
                <a:ea typeface="Times New Roman" panose="02020603050405020304" pitchFamily="18" charset="0"/>
                <a:cs typeface="Calibri" panose="020F0502020204030204" pitchFamily="34" charset="0"/>
              </a:rPr>
              <a:t>between</a:t>
            </a:r>
            <a:r>
              <a:rPr lang="fr-FR" sz="2600" dirty="0">
                <a:effectLst/>
                <a:latin typeface="Calibri" panose="020F0502020204030204" pitchFamily="34" charset="0"/>
                <a:ea typeface="Times New Roman" panose="02020603050405020304" pitchFamily="18" charset="0"/>
                <a:cs typeface="Calibri" panose="020F0502020204030204" pitchFamily="34" charset="0"/>
              </a:rPr>
              <a:t> the 3 important </a:t>
            </a:r>
            <a:r>
              <a:rPr lang="fr-FR" sz="2600" dirty="0" err="1">
                <a:effectLst/>
                <a:latin typeface="Calibri" panose="020F0502020204030204" pitchFamily="34" charset="0"/>
                <a:ea typeface="Times New Roman" panose="02020603050405020304" pitchFamily="18" charset="0"/>
                <a:cs typeface="Calibri" panose="020F0502020204030204" pitchFamily="34" charset="0"/>
              </a:rPr>
              <a:t>factors</a:t>
            </a:r>
            <a:r>
              <a:rPr lang="fr-FR" sz="2600" dirty="0">
                <a:effectLst/>
                <a:latin typeface="Calibri" panose="020F0502020204030204" pitchFamily="34" charset="0"/>
                <a:ea typeface="Times New Roman" panose="02020603050405020304" pitchFamily="18" charset="0"/>
                <a:cs typeface="Calibri" panose="020F0502020204030204" pitchFamily="34" charset="0"/>
              </a:rPr>
              <a:t> of </a:t>
            </a:r>
            <a:r>
              <a:rPr lang="fr-FR" sz="2600" dirty="0" err="1">
                <a:effectLst/>
                <a:latin typeface="Calibri" panose="020F0502020204030204" pitchFamily="34" charset="0"/>
                <a:ea typeface="Times New Roman" panose="02020603050405020304" pitchFamily="18" charset="0"/>
                <a:cs typeface="Calibri" panose="020F0502020204030204" pitchFamily="34" charset="0"/>
              </a:rPr>
              <a:t>any</a:t>
            </a:r>
            <a:r>
              <a:rPr lang="fr-FR" sz="2600" dirty="0">
                <a:effectLst/>
                <a:latin typeface="Calibri" panose="020F0502020204030204" pitchFamily="34" charset="0"/>
                <a:ea typeface="Times New Roman" panose="02020603050405020304" pitchFamily="18" charset="0"/>
                <a:cs typeface="Calibri" panose="020F0502020204030204" pitchFamily="34" charset="0"/>
              </a:rPr>
              <a:t> project, </a:t>
            </a:r>
            <a:r>
              <a:rPr lang="fr-FR" sz="2600" dirty="0" err="1">
                <a:effectLst/>
                <a:latin typeface="Calibri" panose="020F0502020204030204" pitchFamily="34" charset="0"/>
                <a:ea typeface="Times New Roman" panose="02020603050405020304" pitchFamily="18" charset="0"/>
                <a:cs typeface="Calibri" panose="020F0502020204030204" pitchFamily="34" charset="0"/>
              </a:rPr>
              <a:t>which</a:t>
            </a:r>
            <a:r>
              <a:rPr lang="fr-FR" sz="2600" dirty="0">
                <a:effectLst/>
                <a:latin typeface="Calibri" panose="020F0502020204030204" pitchFamily="34" charset="0"/>
                <a:ea typeface="Times New Roman" panose="02020603050405020304" pitchFamily="18" charset="0"/>
                <a:cs typeface="Calibri" panose="020F0502020204030204" pitchFamily="34" charset="0"/>
              </a:rPr>
              <a:t> are:</a:t>
            </a:r>
            <a:endParaRPr lang="fr-FR" sz="26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just">
              <a:lnSpc>
                <a:spcPct val="107000"/>
              </a:lnSpc>
              <a:spcAft>
                <a:spcPts val="300"/>
              </a:spcAft>
              <a:buSzPts val="1000"/>
              <a:buFont typeface="Symbol" panose="05050102010706020507" pitchFamily="18" charset="2"/>
              <a:buChar char=""/>
              <a:tabLst>
                <a:tab pos="457200" algn="l"/>
              </a:tabLst>
            </a:pPr>
            <a:r>
              <a:rPr lang="fr-FR" sz="2600" dirty="0">
                <a:effectLst/>
                <a:latin typeface="Calibri" panose="020F0502020204030204" pitchFamily="34" charset="0"/>
                <a:ea typeface="Times New Roman" panose="02020603050405020304" pitchFamily="18" charset="0"/>
                <a:cs typeface="Calibri" panose="020F0502020204030204" pitchFamily="34" charset="0"/>
              </a:rPr>
              <a:t>the </a:t>
            </a:r>
            <a:r>
              <a:rPr lang="fr-FR" sz="2600" b="1" dirty="0" err="1">
                <a:effectLst/>
                <a:latin typeface="Calibri" panose="020F0502020204030204" pitchFamily="34" charset="0"/>
                <a:ea typeface="Times New Roman" panose="02020603050405020304" pitchFamily="18" charset="0"/>
                <a:cs typeface="Calibri" panose="020F0502020204030204" pitchFamily="34" charset="0"/>
              </a:rPr>
              <a:t>quality</a:t>
            </a:r>
            <a:r>
              <a:rPr lang="fr-FR" sz="2600" b="1" dirty="0">
                <a:effectLst/>
                <a:latin typeface="Calibri" panose="020F0502020204030204" pitchFamily="34" charset="0"/>
                <a:ea typeface="Times New Roman" panose="02020603050405020304" pitchFamily="18" charset="0"/>
                <a:cs typeface="Calibri" panose="020F0502020204030204" pitchFamily="34" charset="0"/>
              </a:rPr>
              <a:t> to be </a:t>
            </a:r>
            <a:r>
              <a:rPr lang="fr-FR" sz="2600" b="1" dirty="0" err="1">
                <a:effectLst/>
                <a:latin typeface="Calibri" panose="020F0502020204030204" pitchFamily="34" charset="0"/>
                <a:ea typeface="Times New Roman" panose="02020603050405020304" pitchFamily="18" charset="0"/>
                <a:cs typeface="Calibri" panose="020F0502020204030204" pitchFamily="34" charset="0"/>
              </a:rPr>
              <a:t>achieved</a:t>
            </a:r>
            <a:r>
              <a:rPr lang="fr-FR" sz="2600" b="1" dirty="0">
                <a:effectLst/>
                <a:latin typeface="Calibri" panose="020F0502020204030204" pitchFamily="34" charset="0"/>
                <a:ea typeface="Times New Roman" panose="02020603050405020304" pitchFamily="18" charset="0"/>
                <a:cs typeface="Calibri" panose="020F0502020204030204" pitchFamily="34" charset="0"/>
              </a:rPr>
              <a:t> </a:t>
            </a:r>
            <a:r>
              <a:rPr lang="fr-FR" sz="2600" dirty="0">
                <a:effectLst/>
                <a:latin typeface="Calibri" panose="020F0502020204030204" pitchFamily="34" charset="0"/>
                <a:ea typeface="Times New Roman" panose="02020603050405020304" pitchFamily="18" charset="0"/>
                <a:cs typeface="Calibri" panose="020F0502020204030204" pitchFamily="34" charset="0"/>
              </a:rPr>
              <a:t>,</a:t>
            </a:r>
            <a:endParaRPr lang="fr-FR" sz="26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just">
              <a:lnSpc>
                <a:spcPct val="107000"/>
              </a:lnSpc>
              <a:spcAft>
                <a:spcPts val="300"/>
              </a:spcAft>
              <a:buSzPts val="1000"/>
              <a:buFont typeface="Symbol" panose="05050102010706020507" pitchFamily="18" charset="2"/>
              <a:buChar char=""/>
              <a:tabLst>
                <a:tab pos="457200" algn="l"/>
              </a:tabLst>
            </a:pPr>
            <a:r>
              <a:rPr lang="fr-FR" sz="2600" dirty="0">
                <a:effectLst/>
                <a:latin typeface="Calibri" panose="020F0502020204030204" pitchFamily="34" charset="0"/>
                <a:ea typeface="Times New Roman" panose="02020603050405020304" pitchFamily="18" charset="0"/>
                <a:cs typeface="Calibri" panose="020F0502020204030204" pitchFamily="34" charset="0"/>
              </a:rPr>
              <a:t>the </a:t>
            </a:r>
            <a:r>
              <a:rPr lang="fr-FR" sz="2600" b="1" dirty="0">
                <a:effectLst/>
                <a:latin typeface="Calibri" panose="020F0502020204030204" pitchFamily="34" charset="0"/>
                <a:ea typeface="Times New Roman" panose="02020603050405020304" pitchFamily="18" charset="0"/>
                <a:cs typeface="Calibri" panose="020F0502020204030204" pitchFamily="34" charset="0"/>
              </a:rPr>
              <a:t>deadlines </a:t>
            </a:r>
            <a:r>
              <a:rPr lang="fr-FR" sz="2600" dirty="0">
                <a:effectLst/>
                <a:latin typeface="Calibri" panose="020F0502020204030204" pitchFamily="34" charset="0"/>
                <a:ea typeface="Times New Roman" panose="02020603050405020304" pitchFamily="18" charset="0"/>
                <a:cs typeface="Calibri" panose="020F0502020204030204" pitchFamily="34" charset="0"/>
              </a:rPr>
              <a:t>to be met,</a:t>
            </a:r>
            <a:endParaRPr lang="fr-FR" sz="26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just">
              <a:lnSpc>
                <a:spcPct val="107000"/>
              </a:lnSpc>
              <a:spcAft>
                <a:spcPts val="300"/>
              </a:spcAft>
              <a:buSzPts val="1000"/>
              <a:buFont typeface="Symbol" panose="05050102010706020507" pitchFamily="18" charset="2"/>
              <a:buChar char=""/>
              <a:tabLst>
                <a:tab pos="457200" algn="l"/>
              </a:tabLst>
            </a:pPr>
            <a:r>
              <a:rPr lang="fr-FR" sz="2600" dirty="0">
                <a:effectLst/>
                <a:latin typeface="Calibri" panose="020F0502020204030204" pitchFamily="34" charset="0"/>
                <a:ea typeface="Times New Roman" panose="02020603050405020304" pitchFamily="18" charset="0"/>
                <a:cs typeface="Calibri" panose="020F0502020204030204" pitchFamily="34" charset="0"/>
              </a:rPr>
              <a:t>the </a:t>
            </a:r>
            <a:r>
              <a:rPr lang="fr-FR" sz="2600" b="1" dirty="0" err="1">
                <a:effectLst/>
                <a:latin typeface="Calibri" panose="020F0502020204030204" pitchFamily="34" charset="0"/>
                <a:ea typeface="Times New Roman" panose="02020603050405020304" pitchFamily="18" charset="0"/>
                <a:cs typeface="Calibri" panose="020F0502020204030204" pitchFamily="34" charset="0"/>
              </a:rPr>
              <a:t>costs</a:t>
            </a:r>
            <a:r>
              <a:rPr lang="fr-FR" sz="2600" b="1" dirty="0">
                <a:effectLst/>
                <a:latin typeface="Calibri" panose="020F0502020204030204" pitchFamily="34" charset="0"/>
                <a:ea typeface="Times New Roman" panose="02020603050405020304" pitchFamily="18" charset="0"/>
                <a:cs typeface="Calibri" panose="020F0502020204030204" pitchFamily="34" charset="0"/>
              </a:rPr>
              <a:t> </a:t>
            </a:r>
            <a:r>
              <a:rPr lang="fr-FR" sz="2600" dirty="0">
                <a:effectLst/>
                <a:latin typeface="Calibri" panose="020F0502020204030204" pitchFamily="34" charset="0"/>
                <a:ea typeface="Times New Roman" panose="02020603050405020304" pitchFamily="18" charset="0"/>
                <a:cs typeface="Calibri" panose="020F0502020204030204" pitchFamily="34" charset="0"/>
              </a:rPr>
              <a:t>to </a:t>
            </a:r>
            <a:r>
              <a:rPr lang="fr-FR" sz="2600" dirty="0" err="1">
                <a:effectLst/>
                <a:latin typeface="Calibri" panose="020F0502020204030204" pitchFamily="34" charset="0"/>
                <a:ea typeface="Times New Roman" panose="02020603050405020304" pitchFamily="18" charset="0"/>
                <a:cs typeface="Calibri" panose="020F0502020204030204" pitchFamily="34" charset="0"/>
              </a:rPr>
              <a:t>bear</a:t>
            </a:r>
            <a:r>
              <a:rPr lang="fr-FR" sz="2600" dirty="0">
                <a:effectLst/>
                <a:latin typeface="Calibri" panose="020F0502020204030204" pitchFamily="34" charset="0"/>
                <a:ea typeface="Times New Roman" panose="02020603050405020304" pitchFamily="18" charset="0"/>
                <a:cs typeface="Calibri" panose="020F0502020204030204" pitchFamily="34" charset="0"/>
              </a:rPr>
              <a:t>.</a:t>
            </a:r>
            <a:endParaRPr lang="fr-FR" sz="2600" dirty="0">
              <a:latin typeface="Calibri" panose="020F0502020204030204" pitchFamily="34" charset="0"/>
              <a:cs typeface="Calibri" panose="020F0502020204030204" pitchFamily="34" charset="0"/>
            </a:endParaRPr>
          </a:p>
        </p:txBody>
      </p:sp>
      <p:sp>
        <p:nvSpPr>
          <p:cNvPr id="6" name="Titre 1">
            <a:extLst>
              <a:ext uri="{FF2B5EF4-FFF2-40B4-BE49-F238E27FC236}">
                <a16:creationId xmlns:a16="http://schemas.microsoft.com/office/drawing/2014/main" id="{33B04CFC-EAC9-8280-084C-B9439FE170A4}"/>
              </a:ext>
            </a:extLst>
          </p:cNvPr>
          <p:cNvSpPr txBox="1">
            <a:spLocks/>
          </p:cNvSpPr>
          <p:nvPr/>
        </p:nvSpPr>
        <p:spPr>
          <a:xfrm>
            <a:off x="2356338" y="365125"/>
            <a:ext cx="7359162" cy="96251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fr-FR" b="1" dirty="0">
                <a:solidFill>
                  <a:srgbClr val="FC3498"/>
                </a:solidFill>
                <a:latin typeface="+mn-lt"/>
                <a:ea typeface="Times New Roman" panose="02020603050405020304" pitchFamily="18" charset="0"/>
                <a:cs typeface="Times New Roman" panose="02020603050405020304" pitchFamily="18" charset="0"/>
              </a:rPr>
              <a:t>	B-II- The Feasibility Study</a:t>
            </a:r>
            <a:endParaRPr lang="fr-FR" dirty="0">
              <a:solidFill>
                <a:srgbClr val="FC3498"/>
              </a:solidFill>
            </a:endParaRPr>
          </a:p>
        </p:txBody>
      </p:sp>
    </p:spTree>
    <p:extLst>
      <p:ext uri="{BB962C8B-B14F-4D97-AF65-F5344CB8AC3E}">
        <p14:creationId xmlns:p14="http://schemas.microsoft.com/office/powerpoint/2010/main" val="42748788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9CBAC232-CC5B-4A7A-B5C6-B1919DFF4EC0}"/>
              </a:ext>
            </a:extLst>
          </p:cNvPr>
          <p:cNvSpPr>
            <a:spLocks noGrp="1"/>
          </p:cNvSpPr>
          <p:nvPr>
            <p:ph idx="1"/>
          </p:nvPr>
        </p:nvSpPr>
        <p:spPr>
          <a:xfrm>
            <a:off x="158262" y="1767254"/>
            <a:ext cx="10207869" cy="5090746"/>
          </a:xfrm>
        </p:spPr>
        <p:txBody>
          <a:bodyPr>
            <a:normAutofit fontScale="70000" lnSpcReduction="20000"/>
          </a:bodyPr>
          <a:lstStyle/>
          <a:p>
            <a:pPr marL="0" indent="0">
              <a:lnSpc>
                <a:spcPct val="107000"/>
              </a:lnSpc>
              <a:spcAft>
                <a:spcPts val="1800"/>
              </a:spcAft>
              <a:buNone/>
            </a:pPr>
            <a:r>
              <a:rPr lang="fr-FR" sz="3100" dirty="0">
                <a:effectLst/>
                <a:ea typeface="Times New Roman" panose="02020603050405020304" pitchFamily="18" charset="0"/>
                <a:cs typeface="Arial" panose="020B0604020202020204" pitchFamily="34" charset="0"/>
              </a:rPr>
              <a:t>	</a:t>
            </a:r>
            <a:r>
              <a:rPr lang="fr-FR" sz="3700" b="1" dirty="0">
                <a:effectLst/>
                <a:ea typeface="Times New Roman" panose="02020603050405020304" pitchFamily="18" charset="0"/>
                <a:cs typeface="Arial" panose="020B0604020202020204" pitchFamily="34" charset="0"/>
              </a:rPr>
              <a:t>B-II-2- Importance of the Feasibility Study</a:t>
            </a:r>
          </a:p>
          <a:p>
            <a:pPr>
              <a:lnSpc>
                <a:spcPct val="107000"/>
              </a:lnSpc>
              <a:spcAft>
                <a:spcPts val="1800"/>
              </a:spcAft>
            </a:pPr>
            <a:r>
              <a:rPr lang="fr-FR" sz="3700" dirty="0">
                <a:effectLst/>
                <a:ea typeface="Times New Roman" panose="02020603050405020304" pitchFamily="18" charset="0"/>
                <a:cs typeface="Arial" panose="020B0604020202020204" pitchFamily="34" charset="0"/>
              </a:rPr>
              <a:t>It </a:t>
            </a:r>
            <a:r>
              <a:rPr lang="fr-FR" sz="3700" dirty="0" err="1">
                <a:effectLst/>
                <a:ea typeface="Times New Roman" panose="02020603050405020304" pitchFamily="18" charset="0"/>
                <a:cs typeface="Arial" panose="020B0604020202020204" pitchFamily="34" charset="0"/>
              </a:rPr>
              <a:t>describes</a:t>
            </a:r>
            <a:r>
              <a:rPr lang="fr-FR" sz="3700" dirty="0">
                <a:effectLst/>
                <a:ea typeface="Times New Roman" panose="02020603050405020304" pitchFamily="18" charset="0"/>
                <a:cs typeface="Arial" panose="020B0604020202020204" pitchFamily="34" charset="0"/>
              </a:rPr>
              <a:t> in </a:t>
            </a:r>
            <a:r>
              <a:rPr lang="fr-FR" sz="3700" dirty="0" err="1">
                <a:effectLst/>
                <a:ea typeface="Times New Roman" panose="02020603050405020304" pitchFamily="18" charset="0"/>
                <a:cs typeface="Arial" panose="020B0604020202020204" pitchFamily="34" charset="0"/>
              </a:rPr>
              <a:t>detail</a:t>
            </a:r>
            <a:r>
              <a:rPr lang="fr-FR" sz="3700" dirty="0">
                <a:effectLst/>
                <a:ea typeface="Times New Roman" panose="02020603050405020304" pitchFamily="18" charset="0"/>
                <a:cs typeface="Arial" panose="020B0604020202020204" pitchFamily="34" charset="0"/>
              </a:rPr>
              <a:t> the </a:t>
            </a:r>
            <a:r>
              <a:rPr lang="fr-FR" sz="3700" b="1" dirty="0" err="1">
                <a:effectLst/>
                <a:ea typeface="Times New Roman" panose="02020603050405020304" pitchFamily="18" charset="0"/>
                <a:cs typeface="Arial" panose="020B0604020202020204" pitchFamily="34" charset="0"/>
              </a:rPr>
              <a:t>resources</a:t>
            </a:r>
            <a:r>
              <a:rPr lang="fr-FR" sz="3700" b="1" dirty="0">
                <a:effectLst/>
                <a:ea typeface="Times New Roman" panose="02020603050405020304" pitchFamily="18" charset="0"/>
                <a:cs typeface="Arial" panose="020B0604020202020204" pitchFamily="34" charset="0"/>
              </a:rPr>
              <a:t> and contraints</a:t>
            </a:r>
            <a:r>
              <a:rPr lang="fr-FR" sz="3700" dirty="0">
                <a:effectLst/>
                <a:ea typeface="Times New Roman" panose="02020603050405020304" pitchFamily="18" charset="0"/>
                <a:cs typeface="Arial" panose="020B0604020202020204" pitchFamily="34" charset="0"/>
              </a:rPr>
              <a:t> of the project</a:t>
            </a:r>
            <a:r>
              <a:rPr lang="fr-FR" sz="3700" b="1" dirty="0">
                <a:effectLst/>
                <a:ea typeface="Times New Roman" panose="02020603050405020304" pitchFamily="18" charset="0"/>
                <a:cs typeface="Arial" panose="020B0604020202020204" pitchFamily="34" charset="0"/>
              </a:rPr>
              <a:t> </a:t>
            </a:r>
            <a:r>
              <a:rPr lang="fr-FR" sz="3700" dirty="0">
                <a:effectLst/>
                <a:ea typeface="Times New Roman" panose="02020603050405020304" pitchFamily="18" charset="0"/>
                <a:cs typeface="Arial" panose="020B0604020202020204" pitchFamily="34" charset="0"/>
              </a:rPr>
              <a:t>:</a:t>
            </a:r>
            <a:endParaRPr lang="fr-FR" sz="3700" dirty="0">
              <a:effectLst/>
              <a:ea typeface="Calibri" panose="020F0502020204030204" pitchFamily="34" charset="0"/>
              <a:cs typeface="Arial" panose="020B0604020202020204" pitchFamily="34" charset="0"/>
            </a:endParaRPr>
          </a:p>
          <a:p>
            <a:pPr marL="0" lvl="0" indent="0">
              <a:lnSpc>
                <a:spcPct val="107000"/>
              </a:lnSpc>
              <a:spcAft>
                <a:spcPts val="300"/>
              </a:spcAft>
              <a:buSzPts val="1000"/>
              <a:buNone/>
              <a:tabLst>
                <a:tab pos="457200" algn="l"/>
              </a:tabLst>
            </a:pPr>
            <a:r>
              <a:rPr lang="fr-FR" sz="3700" dirty="0">
                <a:effectLst/>
                <a:ea typeface="Times New Roman" panose="02020603050405020304" pitchFamily="18" charset="0"/>
                <a:cs typeface="Arial" panose="020B0604020202020204" pitchFamily="34" charset="0"/>
              </a:rPr>
              <a:t>		* </a:t>
            </a:r>
            <a:r>
              <a:rPr lang="fr-FR" sz="3700" b="1" dirty="0">
                <a:solidFill>
                  <a:srgbClr val="FFC000"/>
                </a:solidFill>
                <a:effectLst/>
                <a:ea typeface="Times New Roman" panose="02020603050405020304" pitchFamily="18" charset="0"/>
                <a:cs typeface="Arial" panose="020B0604020202020204" pitchFamily="34" charset="0"/>
              </a:rPr>
              <a:t>techniques</a:t>
            </a:r>
            <a:endParaRPr lang="fr-FR" sz="3700" dirty="0">
              <a:effectLst/>
              <a:ea typeface="Times New Roman" panose="02020603050405020304" pitchFamily="18" charset="0"/>
              <a:cs typeface="Arial" panose="020B0604020202020204" pitchFamily="34" charset="0"/>
            </a:endParaRPr>
          </a:p>
          <a:p>
            <a:pPr marL="0" lvl="0" indent="0">
              <a:lnSpc>
                <a:spcPct val="107000"/>
              </a:lnSpc>
              <a:spcAft>
                <a:spcPts val="300"/>
              </a:spcAft>
              <a:buSzPts val="1000"/>
              <a:buNone/>
              <a:tabLst>
                <a:tab pos="457200" algn="l"/>
              </a:tabLst>
            </a:pPr>
            <a:r>
              <a:rPr lang="fr-FR" sz="3700" dirty="0">
                <a:effectLst/>
                <a:ea typeface="Times New Roman" panose="02020603050405020304" pitchFamily="18" charset="0"/>
                <a:cs typeface="Arial" panose="020B0604020202020204" pitchFamily="34" charset="0"/>
              </a:rPr>
              <a:t>		* </a:t>
            </a:r>
            <a:r>
              <a:rPr lang="fr-FR" sz="3700" b="1" dirty="0" err="1">
                <a:solidFill>
                  <a:srgbClr val="00B050"/>
                </a:solidFill>
                <a:effectLst/>
                <a:ea typeface="Times New Roman" panose="02020603050405020304" pitchFamily="18" charset="0"/>
                <a:cs typeface="Arial" panose="020B0604020202020204" pitchFamily="34" charset="0"/>
              </a:rPr>
              <a:t>quality</a:t>
            </a:r>
            <a:endParaRPr lang="fr-FR" sz="3700" dirty="0">
              <a:effectLst/>
              <a:ea typeface="Times New Roman" panose="02020603050405020304" pitchFamily="18" charset="0"/>
              <a:cs typeface="Arial" panose="020B0604020202020204" pitchFamily="34" charset="0"/>
            </a:endParaRPr>
          </a:p>
          <a:p>
            <a:pPr marL="0" lvl="0" indent="0">
              <a:lnSpc>
                <a:spcPct val="107000"/>
              </a:lnSpc>
              <a:spcAft>
                <a:spcPts val="300"/>
              </a:spcAft>
              <a:buSzPts val="1000"/>
              <a:buNone/>
              <a:tabLst>
                <a:tab pos="457200" algn="l"/>
              </a:tabLst>
            </a:pPr>
            <a:r>
              <a:rPr lang="fr-FR" sz="3700" dirty="0">
                <a:effectLst/>
                <a:ea typeface="Times New Roman" panose="02020603050405020304" pitchFamily="18" charset="0"/>
                <a:cs typeface="Arial" panose="020B0604020202020204" pitchFamily="34" charset="0"/>
              </a:rPr>
              <a:t>		* </a:t>
            </a:r>
            <a:r>
              <a:rPr lang="fr-FR" sz="3700" b="1" dirty="0" err="1">
                <a:solidFill>
                  <a:srgbClr val="FC3498"/>
                </a:solidFill>
                <a:effectLst/>
                <a:ea typeface="Times New Roman" panose="02020603050405020304" pitchFamily="18" charset="0"/>
                <a:cs typeface="Arial" panose="020B0604020202020204" pitchFamily="34" charset="0"/>
              </a:rPr>
              <a:t>financial</a:t>
            </a:r>
            <a:endParaRPr lang="fr-FR" sz="3700" dirty="0">
              <a:effectLst/>
              <a:ea typeface="Calibri" panose="020F0502020204030204" pitchFamily="34" charset="0"/>
              <a:cs typeface="Arial" panose="020B0604020202020204" pitchFamily="34" charset="0"/>
            </a:endParaRPr>
          </a:p>
          <a:p>
            <a:pPr marL="0" lvl="0" indent="0">
              <a:lnSpc>
                <a:spcPct val="107000"/>
              </a:lnSpc>
              <a:spcAft>
                <a:spcPts val="300"/>
              </a:spcAft>
              <a:buSzPts val="1000"/>
              <a:buNone/>
              <a:tabLst>
                <a:tab pos="457200" algn="l"/>
              </a:tabLst>
            </a:pPr>
            <a:r>
              <a:rPr lang="fr-FR" sz="3700" dirty="0">
                <a:effectLst/>
                <a:ea typeface="Times New Roman" panose="02020603050405020304" pitchFamily="18" charset="0"/>
                <a:cs typeface="Arial" panose="020B0604020202020204" pitchFamily="34" charset="0"/>
              </a:rPr>
              <a:t>		* </a:t>
            </a:r>
            <a:r>
              <a:rPr lang="fr-FR" sz="3700" b="1" dirty="0">
                <a:solidFill>
                  <a:srgbClr val="EC7134"/>
                </a:solidFill>
                <a:effectLst/>
                <a:ea typeface="Times New Roman" panose="02020603050405020304" pitchFamily="18" charset="0"/>
                <a:cs typeface="Arial" panose="020B0604020202020204" pitchFamily="34" charset="0"/>
              </a:rPr>
              <a:t>temporal</a:t>
            </a:r>
          </a:p>
          <a:p>
            <a:pPr marL="0" indent="0">
              <a:lnSpc>
                <a:spcPct val="107000"/>
              </a:lnSpc>
              <a:spcAft>
                <a:spcPts val="1800"/>
              </a:spcAft>
              <a:buNone/>
            </a:pPr>
            <a:r>
              <a:rPr lang="fr-FR" sz="3700" dirty="0">
                <a:effectLst/>
                <a:ea typeface="Times New Roman" panose="02020603050405020304" pitchFamily="18" charset="0"/>
                <a:cs typeface="Arial" panose="020B0604020202020204" pitchFamily="34" charset="0"/>
              </a:rPr>
              <a:t>	all the stakeholders are </a:t>
            </a:r>
            <a:r>
              <a:rPr lang="fr-FR" sz="3700" dirty="0" err="1">
                <a:effectLst/>
                <a:ea typeface="Times New Roman" panose="02020603050405020304" pitchFamily="18" charset="0"/>
                <a:cs typeface="Arial" panose="020B0604020202020204" pitchFamily="34" charset="0"/>
              </a:rPr>
              <a:t>aware</a:t>
            </a:r>
            <a:r>
              <a:rPr lang="fr-FR" sz="3700" dirty="0">
                <a:effectLst/>
                <a:ea typeface="Times New Roman" panose="02020603050405020304" pitchFamily="18" charset="0"/>
                <a:cs typeface="Arial" panose="020B0604020202020204" pitchFamily="34" charset="0"/>
              </a:rPr>
              <a:t> </a:t>
            </a:r>
            <a:r>
              <a:rPr lang="fr-FR" sz="3700" b="1" dirty="0">
                <a:effectLst/>
                <a:ea typeface="Times New Roman" panose="02020603050405020304" pitchFamily="18" charset="0"/>
                <a:cs typeface="Arial" panose="020B0604020202020204" pitchFamily="34" charset="0"/>
              </a:rPr>
              <a:t>of the </a:t>
            </a:r>
            <a:r>
              <a:rPr lang="fr-FR" sz="3700" b="1" dirty="0">
                <a:ea typeface="Times New Roman" panose="02020603050405020304" pitchFamily="18" charset="0"/>
                <a:cs typeface="Arial" panose="020B0604020202020204" pitchFamily="34" charset="0"/>
              </a:rPr>
              <a:t>O</a:t>
            </a:r>
            <a:r>
              <a:rPr lang="fr-FR" sz="3700" b="1" dirty="0">
                <a:effectLst/>
                <a:ea typeface="Times New Roman" panose="02020603050405020304" pitchFamily="18" charset="0"/>
                <a:cs typeface="Arial" panose="020B0604020202020204" pitchFamily="34" charset="0"/>
              </a:rPr>
              <a:t>bjectives and challenges of the Project </a:t>
            </a:r>
            <a:r>
              <a:rPr lang="fr-FR" sz="3700" dirty="0">
                <a:effectLst/>
                <a:ea typeface="Times New Roman" panose="02020603050405020304" pitchFamily="18" charset="0"/>
                <a:cs typeface="Arial" panose="020B0604020202020204" pitchFamily="34" charset="0"/>
              </a:rPr>
              <a:t>before </a:t>
            </a:r>
            <a:r>
              <a:rPr lang="fr-FR" sz="3700" dirty="0" err="1">
                <a:effectLst/>
                <a:ea typeface="Times New Roman" panose="02020603050405020304" pitchFamily="18" charset="0"/>
                <a:cs typeface="Arial" panose="020B0604020202020204" pitchFamily="34" charset="0"/>
              </a:rPr>
              <a:t>validating</a:t>
            </a:r>
            <a:r>
              <a:rPr lang="fr-FR" sz="3700" dirty="0">
                <a:effectLst/>
                <a:ea typeface="Times New Roman" panose="02020603050405020304" pitchFamily="18" charset="0"/>
                <a:cs typeface="Arial" panose="020B0604020202020204" pitchFamily="34" charset="0"/>
              </a:rPr>
              <a:t> it and </a:t>
            </a:r>
            <a:r>
              <a:rPr lang="fr-FR" sz="3700" dirty="0" err="1">
                <a:effectLst/>
                <a:ea typeface="Times New Roman" panose="02020603050405020304" pitchFamily="18" charset="0"/>
                <a:cs typeface="Arial" panose="020B0604020202020204" pitchFamily="34" charset="0"/>
              </a:rPr>
              <a:t>moving</a:t>
            </a:r>
            <a:r>
              <a:rPr lang="fr-FR" sz="3700" dirty="0">
                <a:effectLst/>
                <a:ea typeface="Times New Roman" panose="02020603050405020304" pitchFamily="18" charset="0"/>
                <a:cs typeface="Arial" panose="020B0604020202020204" pitchFamily="34" charset="0"/>
              </a:rPr>
              <a:t> on </a:t>
            </a:r>
            <a:r>
              <a:rPr lang="fr-FR" sz="3700" b="1" dirty="0">
                <a:effectLst/>
                <a:ea typeface="Times New Roman" panose="02020603050405020304" pitchFamily="18" charset="0"/>
                <a:cs typeface="Arial" panose="020B0604020202020204" pitchFamily="34" charset="0"/>
              </a:rPr>
              <a:t>to the </a:t>
            </a:r>
            <a:r>
              <a:rPr lang="fr-FR" sz="3700" b="1" dirty="0" err="1">
                <a:effectLst/>
                <a:ea typeface="Times New Roman" panose="02020603050405020304" pitchFamily="18" charset="0"/>
                <a:cs typeface="Arial" panose="020B0604020202020204" pitchFamily="34" charset="0"/>
              </a:rPr>
              <a:t>scoping</a:t>
            </a:r>
            <a:r>
              <a:rPr lang="fr-FR" sz="3700" b="1" dirty="0">
                <a:effectLst/>
                <a:ea typeface="Times New Roman" panose="02020603050405020304" pitchFamily="18" charset="0"/>
                <a:cs typeface="Arial" panose="020B0604020202020204" pitchFamily="34" charset="0"/>
              </a:rPr>
              <a:t> phase </a:t>
            </a:r>
            <a:r>
              <a:rPr lang="fr-FR" sz="3700" dirty="0">
                <a:effectLst/>
                <a:ea typeface="Times New Roman" panose="02020603050405020304" pitchFamily="18" charset="0"/>
                <a:cs typeface="Arial" panose="020B0604020202020204" pitchFamily="34" charset="0"/>
              </a:rPr>
              <a:t>.</a:t>
            </a:r>
            <a:endParaRPr lang="fr-FR" sz="3700" dirty="0">
              <a:effectLst/>
              <a:ea typeface="Calibri" panose="020F0502020204030204" pitchFamily="34" charset="0"/>
              <a:cs typeface="Arial" panose="020B0604020202020204" pitchFamily="34" charset="0"/>
            </a:endParaRPr>
          </a:p>
          <a:p>
            <a:endParaRPr lang="fr-FR" dirty="0"/>
          </a:p>
        </p:txBody>
      </p:sp>
      <p:sp>
        <p:nvSpPr>
          <p:cNvPr id="5" name="Flèche : droite 4">
            <a:extLst>
              <a:ext uri="{FF2B5EF4-FFF2-40B4-BE49-F238E27FC236}">
                <a16:creationId xmlns:a16="http://schemas.microsoft.com/office/drawing/2014/main" id="{6E71926A-859B-4DC1-A032-9E6EA98B153C}"/>
              </a:ext>
            </a:extLst>
          </p:cNvPr>
          <p:cNvSpPr/>
          <p:nvPr/>
        </p:nvSpPr>
        <p:spPr>
          <a:xfrm>
            <a:off x="0" y="5187462"/>
            <a:ext cx="978408" cy="484632"/>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fr-FR"/>
          </a:p>
        </p:txBody>
      </p:sp>
      <p:sp>
        <p:nvSpPr>
          <p:cNvPr id="7" name="Titre 1">
            <a:extLst>
              <a:ext uri="{FF2B5EF4-FFF2-40B4-BE49-F238E27FC236}">
                <a16:creationId xmlns:a16="http://schemas.microsoft.com/office/drawing/2014/main" id="{9305B590-0E01-2B97-69A3-74FB1D48991F}"/>
              </a:ext>
            </a:extLst>
          </p:cNvPr>
          <p:cNvSpPr>
            <a:spLocks noGrp="1"/>
          </p:cNvSpPr>
          <p:nvPr>
            <p:ph type="title"/>
          </p:nvPr>
        </p:nvSpPr>
        <p:spPr>
          <a:xfrm>
            <a:off x="2167128" y="365125"/>
            <a:ext cx="9186672" cy="1325563"/>
          </a:xfrm>
        </p:spPr>
        <p:txBody>
          <a:bodyPr/>
          <a:lstStyle/>
          <a:p>
            <a:r>
              <a:rPr lang="fr-FR" sz="4400" b="1" dirty="0">
                <a:solidFill>
                  <a:srgbClr val="FC3498"/>
                </a:solidFill>
                <a:effectLst/>
                <a:latin typeface="+mn-lt"/>
                <a:ea typeface="Times New Roman" panose="02020603050405020304" pitchFamily="18" charset="0"/>
                <a:cs typeface="Times New Roman" panose="02020603050405020304" pitchFamily="18" charset="0"/>
              </a:rPr>
              <a:t>	B-II- The Feasibility Study</a:t>
            </a:r>
            <a:endParaRPr lang="fr-FR" dirty="0">
              <a:solidFill>
                <a:srgbClr val="FC3498"/>
              </a:solidFill>
            </a:endParaRPr>
          </a:p>
        </p:txBody>
      </p:sp>
    </p:spTree>
    <p:extLst>
      <p:ext uri="{BB962C8B-B14F-4D97-AF65-F5344CB8AC3E}">
        <p14:creationId xmlns:p14="http://schemas.microsoft.com/office/powerpoint/2010/main" val="36480373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ZoneTexte 9">
            <a:extLst>
              <a:ext uri="{FF2B5EF4-FFF2-40B4-BE49-F238E27FC236}">
                <a16:creationId xmlns:a16="http://schemas.microsoft.com/office/drawing/2014/main" id="{94258061-866A-49B9-B833-4F32533EABF0}"/>
              </a:ext>
            </a:extLst>
          </p:cNvPr>
          <p:cNvSpPr txBox="1"/>
          <p:nvPr/>
        </p:nvSpPr>
        <p:spPr>
          <a:xfrm rot="5400000">
            <a:off x="8020873" y="2584734"/>
            <a:ext cx="6739128" cy="1569660"/>
          </a:xfrm>
          <a:prstGeom prst="rect">
            <a:avLst/>
          </a:prstGeom>
          <a:noFill/>
        </p:spPr>
        <p:txBody>
          <a:bodyPr wrap="square">
            <a:spAutoFit/>
          </a:bodyPr>
          <a:lstStyle/>
          <a:p>
            <a:r>
              <a:rPr lang="fr-FR" sz="3200" b="1" dirty="0">
                <a:effectLst/>
                <a:ea typeface="Times New Roman" panose="02020603050405020304" pitchFamily="18" charset="0"/>
                <a:cs typeface="Arial" panose="020B0604020202020204" pitchFamily="34" charset="0"/>
              </a:rPr>
              <a:t>		  The 5 types of</a:t>
            </a:r>
          </a:p>
          <a:p>
            <a:endParaRPr lang="fr-FR" sz="3200" b="1" dirty="0">
              <a:effectLst/>
              <a:ea typeface="Times New Roman" panose="02020603050405020304" pitchFamily="18" charset="0"/>
              <a:cs typeface="Arial" panose="020B0604020202020204" pitchFamily="34" charset="0"/>
            </a:endParaRPr>
          </a:p>
          <a:p>
            <a:r>
              <a:rPr lang="fr-FR" sz="3200" b="1" dirty="0">
                <a:effectLst/>
                <a:ea typeface="Times New Roman" panose="02020603050405020304" pitchFamily="18" charset="0"/>
                <a:cs typeface="Arial" panose="020B0604020202020204" pitchFamily="34" charset="0"/>
              </a:rPr>
              <a:t> 		 Feasibility </a:t>
            </a:r>
            <a:r>
              <a:rPr lang="fr-FR" sz="3200" b="1" dirty="0" err="1">
                <a:effectLst/>
                <a:ea typeface="Times New Roman" panose="02020603050405020304" pitchFamily="18" charset="0"/>
                <a:cs typeface="Arial" panose="020B0604020202020204" pitchFamily="34" charset="0"/>
              </a:rPr>
              <a:t>Studies</a:t>
            </a:r>
            <a:endParaRPr lang="fr-FR" sz="3200" dirty="0"/>
          </a:p>
        </p:txBody>
      </p:sp>
      <p:pic>
        <p:nvPicPr>
          <p:cNvPr id="9" name="Image 8">
            <a:extLst>
              <a:ext uri="{FF2B5EF4-FFF2-40B4-BE49-F238E27FC236}">
                <a16:creationId xmlns:a16="http://schemas.microsoft.com/office/drawing/2014/main" id="{23AD7644-4307-4213-9706-C2F2DE7CDAF7}"/>
              </a:ext>
            </a:extLst>
          </p:cNvPr>
          <p:cNvPicPr>
            <a:picLocks noChangeAspect="1"/>
          </p:cNvPicPr>
          <p:nvPr/>
        </p:nvPicPr>
        <p:blipFill>
          <a:blip r:embed="rId2"/>
          <a:stretch>
            <a:fillRect/>
          </a:stretch>
        </p:blipFill>
        <p:spPr>
          <a:xfrm>
            <a:off x="145578" y="1617785"/>
            <a:ext cx="10299683" cy="5240216"/>
          </a:xfrm>
          <a:prstGeom prst="rect">
            <a:avLst/>
          </a:prstGeom>
        </p:spPr>
      </p:pic>
      <p:sp>
        <p:nvSpPr>
          <p:cNvPr id="7" name="Titre 1">
            <a:extLst>
              <a:ext uri="{FF2B5EF4-FFF2-40B4-BE49-F238E27FC236}">
                <a16:creationId xmlns:a16="http://schemas.microsoft.com/office/drawing/2014/main" id="{A57A4E3B-5BDD-A1DF-927C-7F9C04427D87}"/>
              </a:ext>
            </a:extLst>
          </p:cNvPr>
          <p:cNvSpPr>
            <a:spLocks noGrp="1"/>
          </p:cNvSpPr>
          <p:nvPr>
            <p:ph type="title"/>
          </p:nvPr>
        </p:nvSpPr>
        <p:spPr>
          <a:xfrm>
            <a:off x="2231136" y="365125"/>
            <a:ext cx="7470648" cy="942467"/>
          </a:xfrm>
        </p:spPr>
        <p:txBody>
          <a:bodyPr/>
          <a:lstStyle/>
          <a:p>
            <a:r>
              <a:rPr lang="fr-FR" sz="4400" b="1" dirty="0">
                <a:solidFill>
                  <a:srgbClr val="FC3498"/>
                </a:solidFill>
                <a:effectLst/>
                <a:latin typeface="+mn-lt"/>
                <a:ea typeface="Times New Roman" panose="02020603050405020304" pitchFamily="18" charset="0"/>
                <a:cs typeface="Times New Roman" panose="02020603050405020304" pitchFamily="18" charset="0"/>
              </a:rPr>
              <a:t>	B-II- The Feasibility Study</a:t>
            </a:r>
            <a:endParaRPr lang="fr-FR" dirty="0">
              <a:solidFill>
                <a:srgbClr val="FC3498"/>
              </a:solidFill>
            </a:endParaRPr>
          </a:p>
        </p:txBody>
      </p:sp>
    </p:spTree>
    <p:extLst>
      <p:ext uri="{BB962C8B-B14F-4D97-AF65-F5344CB8AC3E}">
        <p14:creationId xmlns:p14="http://schemas.microsoft.com/office/powerpoint/2010/main" val="4746218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24F4055-EBFE-49C6-A3ED-C8008CC13769}"/>
              </a:ext>
            </a:extLst>
          </p:cNvPr>
          <p:cNvSpPr>
            <a:spLocks noGrp="1"/>
          </p:cNvSpPr>
          <p:nvPr>
            <p:ph type="title"/>
          </p:nvPr>
        </p:nvSpPr>
        <p:spPr/>
        <p:txBody>
          <a:bodyPr/>
          <a:lstStyle/>
          <a:p>
            <a:endParaRPr lang="fr-FR"/>
          </a:p>
        </p:txBody>
      </p:sp>
      <p:pic>
        <p:nvPicPr>
          <p:cNvPr id="1026" name="Picture 2" descr="benefits of a feasibility study">
            <a:extLst>
              <a:ext uri="{FF2B5EF4-FFF2-40B4-BE49-F238E27FC236}">
                <a16:creationId xmlns:a16="http://schemas.microsoft.com/office/drawing/2014/main" id="{6F97251B-F282-42D9-B99C-517990CE775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04013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ZoneTexte 4">
            <a:extLst>
              <a:ext uri="{FF2B5EF4-FFF2-40B4-BE49-F238E27FC236}">
                <a16:creationId xmlns:a16="http://schemas.microsoft.com/office/drawing/2014/main" id="{F242FA78-B08B-4C28-85DA-9A7147287FDC}"/>
              </a:ext>
            </a:extLst>
          </p:cNvPr>
          <p:cNvSpPr txBox="1"/>
          <p:nvPr/>
        </p:nvSpPr>
        <p:spPr>
          <a:xfrm rot="5400000">
            <a:off x="9020542" y="3768576"/>
            <a:ext cx="4666517" cy="369332"/>
          </a:xfrm>
          <a:prstGeom prst="rect">
            <a:avLst/>
          </a:prstGeom>
          <a:noFill/>
        </p:spPr>
        <p:txBody>
          <a:bodyPr wrap="square">
            <a:spAutoFit/>
          </a:bodyPr>
          <a:lstStyle/>
          <a:p>
            <a:r>
              <a:rPr lang="en-US" sz="1800" b="1" i="0" dirty="0">
                <a:solidFill>
                  <a:srgbClr val="000000"/>
                </a:solidFill>
                <a:effectLst/>
              </a:rPr>
              <a:t>III-3- Benefits of a Feasibility Study</a:t>
            </a:r>
            <a:endParaRPr lang="fr-FR" dirty="0"/>
          </a:p>
        </p:txBody>
      </p:sp>
    </p:spTree>
    <p:extLst>
      <p:ext uri="{BB962C8B-B14F-4D97-AF65-F5344CB8AC3E}">
        <p14:creationId xmlns:p14="http://schemas.microsoft.com/office/powerpoint/2010/main" val="29282892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37354CC1-9900-495D-BBB5-1E827B2E7B8E}"/>
              </a:ext>
            </a:extLst>
          </p:cNvPr>
          <p:cNvSpPr>
            <a:spLocks noGrp="1"/>
          </p:cNvSpPr>
          <p:nvPr>
            <p:ph idx="1"/>
          </p:nvPr>
        </p:nvSpPr>
        <p:spPr>
          <a:xfrm>
            <a:off x="140677" y="1661746"/>
            <a:ext cx="10295792" cy="4515217"/>
          </a:xfrm>
        </p:spPr>
        <p:txBody>
          <a:bodyPr>
            <a:normAutofit lnSpcReduction="10000"/>
          </a:bodyPr>
          <a:lstStyle/>
          <a:p>
            <a:pPr algn="just"/>
            <a:endParaRPr lang="en-US" sz="2600" b="0" i="0" dirty="0">
              <a:solidFill>
                <a:srgbClr val="000000"/>
              </a:solidFill>
              <a:effectLst/>
            </a:endParaRPr>
          </a:p>
          <a:p>
            <a:pPr algn="just"/>
            <a:endParaRPr lang="en-US" sz="2600" b="0" i="0" dirty="0">
              <a:solidFill>
                <a:srgbClr val="000000"/>
              </a:solidFill>
              <a:effectLst/>
            </a:endParaRPr>
          </a:p>
          <a:p>
            <a:pPr algn="just"/>
            <a:r>
              <a:rPr lang="en-US" sz="2600" b="0" i="0" dirty="0">
                <a:solidFill>
                  <a:srgbClr val="000000"/>
                </a:solidFill>
                <a:effectLst/>
              </a:rPr>
              <a:t>A </a:t>
            </a:r>
            <a:r>
              <a:rPr lang="en-US" sz="2600" b="1" i="0" dirty="0">
                <a:solidFill>
                  <a:srgbClr val="FC3498"/>
                </a:solidFill>
                <a:effectLst/>
              </a:rPr>
              <a:t>Feasibility Study </a:t>
            </a:r>
            <a:r>
              <a:rPr lang="en-US" sz="2600" b="0" i="0" dirty="0">
                <a:solidFill>
                  <a:srgbClr val="000000"/>
                </a:solidFill>
                <a:effectLst/>
              </a:rPr>
              <a:t>is conducted to determine whether or not a given project or system is economically viable. </a:t>
            </a:r>
          </a:p>
          <a:p>
            <a:pPr algn="just"/>
            <a:r>
              <a:rPr lang="en-US" sz="2600" b="0" i="0" dirty="0">
                <a:solidFill>
                  <a:srgbClr val="000000"/>
                </a:solidFill>
                <a:effectLst/>
              </a:rPr>
              <a:t>Before embarking on a project involving thousands of resources and costing millions of dollars, executives and the board of directors want to see a </a:t>
            </a:r>
            <a:r>
              <a:rPr lang="en-US" sz="2600" b="1" i="0" dirty="0">
                <a:solidFill>
                  <a:srgbClr val="FC3498"/>
                </a:solidFill>
                <a:effectLst/>
              </a:rPr>
              <a:t>Feasibility Study Report</a:t>
            </a:r>
            <a:r>
              <a:rPr lang="en-US" sz="2600" b="0" i="0" dirty="0">
                <a:solidFill>
                  <a:srgbClr val="000000"/>
                </a:solidFill>
                <a:effectLst/>
              </a:rPr>
              <a:t>. </a:t>
            </a:r>
          </a:p>
          <a:p>
            <a:pPr algn="just"/>
            <a:r>
              <a:rPr lang="en-US" sz="2600" b="0" i="0" dirty="0">
                <a:solidFill>
                  <a:srgbClr val="000000"/>
                </a:solidFill>
                <a:effectLst/>
              </a:rPr>
              <a:t>If a large error is made during the decision-making process, it may have an impact on the organization's future performance.</a:t>
            </a:r>
          </a:p>
          <a:p>
            <a:pPr algn="just"/>
            <a:r>
              <a:rPr lang="en-US" sz="2600" b="0" i="0" dirty="0">
                <a:solidFill>
                  <a:srgbClr val="000000"/>
                </a:solidFill>
                <a:effectLst/>
              </a:rPr>
              <a:t>As a result, preparing a </a:t>
            </a:r>
            <a:r>
              <a:rPr lang="en-US" sz="2600" b="1" i="0" dirty="0">
                <a:solidFill>
                  <a:srgbClr val="FC3498"/>
                </a:solidFill>
                <a:effectLst/>
              </a:rPr>
              <a:t>Feasibility Study </a:t>
            </a:r>
            <a:r>
              <a:rPr lang="en-US" sz="2600" b="0" i="0" dirty="0">
                <a:solidFill>
                  <a:srgbClr val="000000"/>
                </a:solidFill>
                <a:effectLst/>
              </a:rPr>
              <a:t>report is essential for determining the project's viability.</a:t>
            </a:r>
            <a:endParaRPr lang="fr-FR" sz="2600" dirty="0"/>
          </a:p>
        </p:txBody>
      </p:sp>
      <p:sp>
        <p:nvSpPr>
          <p:cNvPr id="5" name="Flèche : bas 4">
            <a:extLst>
              <a:ext uri="{FF2B5EF4-FFF2-40B4-BE49-F238E27FC236}">
                <a16:creationId xmlns:a16="http://schemas.microsoft.com/office/drawing/2014/main" id="{5D69C828-BF44-4CA8-A938-6F8A68DF353E}"/>
              </a:ext>
            </a:extLst>
          </p:cNvPr>
          <p:cNvSpPr/>
          <p:nvPr/>
        </p:nvSpPr>
        <p:spPr>
          <a:xfrm>
            <a:off x="4563208" y="1450732"/>
            <a:ext cx="589084" cy="978408"/>
          </a:xfrm>
          <a:prstGeom prst="downArrow">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fr-FR"/>
          </a:p>
        </p:txBody>
      </p:sp>
      <p:sp>
        <p:nvSpPr>
          <p:cNvPr id="7" name="Titre 1">
            <a:extLst>
              <a:ext uri="{FF2B5EF4-FFF2-40B4-BE49-F238E27FC236}">
                <a16:creationId xmlns:a16="http://schemas.microsoft.com/office/drawing/2014/main" id="{A8FA20C8-2A5E-1A58-2696-5056D6804553}"/>
              </a:ext>
            </a:extLst>
          </p:cNvPr>
          <p:cNvSpPr>
            <a:spLocks noGrp="1"/>
          </p:cNvSpPr>
          <p:nvPr>
            <p:ph type="title"/>
          </p:nvPr>
        </p:nvSpPr>
        <p:spPr>
          <a:xfrm>
            <a:off x="1880616" y="230676"/>
            <a:ext cx="7738872" cy="1325563"/>
          </a:xfrm>
        </p:spPr>
        <p:txBody>
          <a:bodyPr/>
          <a:lstStyle/>
          <a:p>
            <a:r>
              <a:rPr lang="fr-FR" sz="4400" b="1" dirty="0">
                <a:solidFill>
                  <a:srgbClr val="FC3498"/>
                </a:solidFill>
                <a:effectLst/>
                <a:latin typeface="+mn-lt"/>
                <a:ea typeface="Times New Roman" panose="02020603050405020304" pitchFamily="18" charset="0"/>
                <a:cs typeface="Times New Roman" panose="02020603050405020304" pitchFamily="18" charset="0"/>
              </a:rPr>
              <a:t>	B-II- The Feasibility Study</a:t>
            </a:r>
            <a:endParaRPr lang="fr-FR" dirty="0">
              <a:solidFill>
                <a:srgbClr val="FC3498"/>
              </a:solidFill>
            </a:endParaRPr>
          </a:p>
        </p:txBody>
      </p:sp>
    </p:spTree>
    <p:extLst>
      <p:ext uri="{BB962C8B-B14F-4D97-AF65-F5344CB8AC3E}">
        <p14:creationId xmlns:p14="http://schemas.microsoft.com/office/powerpoint/2010/main" val="4324095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ED29C00F-00EC-6ECA-793D-43B6FDF33792}"/>
              </a:ext>
            </a:extLst>
          </p:cNvPr>
          <p:cNvSpPr>
            <a:spLocks noGrp="1"/>
          </p:cNvSpPr>
          <p:nvPr>
            <p:ph idx="1"/>
          </p:nvPr>
        </p:nvSpPr>
        <p:spPr>
          <a:xfrm>
            <a:off x="134112" y="1706752"/>
            <a:ext cx="10308336" cy="4675759"/>
          </a:xfrm>
        </p:spPr>
        <p:txBody>
          <a:bodyPr>
            <a:normAutofit lnSpcReduction="10000"/>
          </a:bodyPr>
          <a:lstStyle/>
          <a:p>
            <a:pPr marL="0" indent="0" algn="l">
              <a:buNone/>
            </a:pPr>
            <a:r>
              <a:rPr lang="en-US" b="0" i="0" dirty="0">
                <a:solidFill>
                  <a:srgbClr val="333130"/>
                </a:solidFill>
                <a:effectLst/>
                <a:latin typeface="Roboto" panose="02000000000000000000" pitchFamily="2" charset="0"/>
              </a:rPr>
              <a:t>	</a:t>
            </a:r>
            <a:r>
              <a:rPr lang="en-US" sz="2600" b="1" dirty="0"/>
              <a:t>B-III-1-  </a:t>
            </a:r>
            <a:r>
              <a:rPr lang="en-US" sz="2600" b="1" i="0" dirty="0">
                <a:effectLst/>
              </a:rPr>
              <a:t>What is a Project Proposal?</a:t>
            </a:r>
          </a:p>
          <a:p>
            <a:pPr algn="l"/>
            <a:r>
              <a:rPr lang="en-US" b="0" i="0" dirty="0">
                <a:effectLst/>
              </a:rPr>
              <a:t>A </a:t>
            </a:r>
            <a:r>
              <a:rPr lang="en-US" b="1" i="0" dirty="0">
                <a:solidFill>
                  <a:srgbClr val="FF0000"/>
                </a:solidFill>
                <a:effectLst/>
              </a:rPr>
              <a:t>Project Proposal </a:t>
            </a:r>
            <a:r>
              <a:rPr lang="en-US" b="0" i="0" dirty="0">
                <a:effectLst/>
              </a:rPr>
              <a:t>is a document that describes a proposed Project and its </a:t>
            </a:r>
            <a:r>
              <a:rPr lang="en-US" b="1" i="0" dirty="0">
                <a:effectLst/>
              </a:rPr>
              <a:t>purpose</a:t>
            </a:r>
            <a:r>
              <a:rPr lang="en-US" b="0" i="0" dirty="0">
                <a:effectLst/>
              </a:rPr>
              <a:t>, </a:t>
            </a:r>
            <a:r>
              <a:rPr lang="en-US" b="1" i="0" dirty="0">
                <a:effectLst/>
              </a:rPr>
              <a:t>outcomes</a:t>
            </a:r>
            <a:r>
              <a:rPr lang="en-US" b="0" i="0" dirty="0">
                <a:effectLst/>
              </a:rPr>
              <a:t>, and the steps that will be taken to complete the project.</a:t>
            </a:r>
          </a:p>
          <a:p>
            <a:pPr algn="l"/>
            <a:endParaRPr lang="en-US" b="0" i="0" dirty="0">
              <a:effectLst/>
            </a:endParaRPr>
          </a:p>
          <a:p>
            <a:r>
              <a:rPr lang="en-US" b="0" i="0" dirty="0">
                <a:effectLst/>
              </a:rPr>
              <a:t>A </a:t>
            </a:r>
            <a:r>
              <a:rPr lang="en-US" b="1" i="0" dirty="0">
                <a:solidFill>
                  <a:srgbClr val="FF0000"/>
                </a:solidFill>
                <a:effectLst/>
              </a:rPr>
              <a:t>Project Proposal </a:t>
            </a:r>
            <a:r>
              <a:rPr lang="en-US" b="0" i="0" dirty="0">
                <a:effectLst/>
              </a:rPr>
              <a:t>is a 2-5 page document that seeks to address key questions surrounding a major Project.</a:t>
            </a:r>
          </a:p>
          <a:p>
            <a:r>
              <a:rPr lang="en-US" b="0" i="0" dirty="0">
                <a:effectLst/>
              </a:rPr>
              <a:t> A </a:t>
            </a:r>
            <a:r>
              <a:rPr lang="en-US" b="1" i="0" dirty="0">
                <a:solidFill>
                  <a:srgbClr val="FF0000"/>
                </a:solidFill>
                <a:effectLst/>
              </a:rPr>
              <a:t>Project Proposal </a:t>
            </a:r>
            <a:r>
              <a:rPr lang="en-US" b="0" i="0" dirty="0">
                <a:effectLst/>
              </a:rPr>
              <a:t>concisely describes what your project hopes to accomplish, why those objectives are important, and how you intend to achieve them. </a:t>
            </a:r>
          </a:p>
          <a:p>
            <a:r>
              <a:rPr lang="en-US" b="0" i="0" dirty="0">
                <a:effectLst/>
              </a:rPr>
              <a:t>In more general terms, it makes a case for what you Plan to do.</a:t>
            </a:r>
            <a:endParaRPr lang="fr-FR" dirty="0"/>
          </a:p>
        </p:txBody>
      </p:sp>
      <p:sp>
        <p:nvSpPr>
          <p:cNvPr id="4" name="Titre 1">
            <a:extLst>
              <a:ext uri="{FF2B5EF4-FFF2-40B4-BE49-F238E27FC236}">
                <a16:creationId xmlns:a16="http://schemas.microsoft.com/office/drawing/2014/main" id="{AE9A1FE1-BCBF-5827-F55E-41F7C4538C58}"/>
              </a:ext>
            </a:extLst>
          </p:cNvPr>
          <p:cNvSpPr>
            <a:spLocks noGrp="1"/>
          </p:cNvSpPr>
          <p:nvPr>
            <p:ph type="title"/>
          </p:nvPr>
        </p:nvSpPr>
        <p:spPr>
          <a:xfrm>
            <a:off x="2420112" y="255397"/>
            <a:ext cx="7171944" cy="1244219"/>
          </a:xfrm>
        </p:spPr>
        <p:txBody>
          <a:bodyPr/>
          <a:lstStyle/>
          <a:p>
            <a:r>
              <a:rPr lang="fr-FR" sz="4400" b="1" dirty="0">
                <a:solidFill>
                  <a:srgbClr val="FC3498"/>
                </a:solidFill>
                <a:effectLst/>
                <a:latin typeface="+mn-lt"/>
                <a:ea typeface="Times New Roman" panose="02020603050405020304" pitchFamily="18" charset="0"/>
                <a:cs typeface="Times New Roman" panose="02020603050405020304" pitchFamily="18" charset="0"/>
              </a:rPr>
              <a:t>	</a:t>
            </a:r>
            <a:r>
              <a:rPr lang="fr-FR" sz="4400" b="1" dirty="0">
                <a:solidFill>
                  <a:srgbClr val="FF0000"/>
                </a:solidFill>
                <a:effectLst/>
                <a:latin typeface="+mn-lt"/>
                <a:ea typeface="Times New Roman" panose="02020603050405020304" pitchFamily="18" charset="0"/>
                <a:cs typeface="Times New Roman" panose="02020603050405020304" pitchFamily="18" charset="0"/>
              </a:rPr>
              <a:t>B-III- The Project </a:t>
            </a:r>
            <a:r>
              <a:rPr lang="fr-FR" sz="4400" b="1" dirty="0" err="1">
                <a:solidFill>
                  <a:srgbClr val="FF0000"/>
                </a:solidFill>
                <a:effectLst/>
                <a:latin typeface="+mn-lt"/>
                <a:ea typeface="Times New Roman" panose="02020603050405020304" pitchFamily="18" charset="0"/>
                <a:cs typeface="Times New Roman" panose="02020603050405020304" pitchFamily="18" charset="0"/>
              </a:rPr>
              <a:t>Proposal</a:t>
            </a:r>
            <a:endParaRPr lang="fr-FR" dirty="0">
              <a:solidFill>
                <a:srgbClr val="FF0000"/>
              </a:solidFill>
            </a:endParaRPr>
          </a:p>
        </p:txBody>
      </p:sp>
    </p:spTree>
    <p:extLst>
      <p:ext uri="{BB962C8B-B14F-4D97-AF65-F5344CB8AC3E}">
        <p14:creationId xmlns:p14="http://schemas.microsoft.com/office/powerpoint/2010/main" val="5682806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A9913CF-DB65-F88B-5228-04AC34AE1EA4}"/>
              </a:ext>
            </a:extLst>
          </p:cNvPr>
          <p:cNvSpPr>
            <a:spLocks noGrp="1"/>
          </p:cNvSpPr>
          <p:nvPr>
            <p:ph type="title"/>
          </p:nvPr>
        </p:nvSpPr>
        <p:spPr>
          <a:xfrm>
            <a:off x="2913888" y="274287"/>
            <a:ext cx="10515600" cy="1325563"/>
          </a:xfrm>
        </p:spPr>
        <p:txBody>
          <a:bodyPr/>
          <a:lstStyle/>
          <a:p>
            <a:r>
              <a:rPr lang="fr-FR" sz="4400" b="1" dirty="0">
                <a:solidFill>
                  <a:srgbClr val="FF0000"/>
                </a:solidFill>
                <a:effectLst/>
                <a:latin typeface="+mn-lt"/>
                <a:ea typeface="Times New Roman" panose="02020603050405020304" pitchFamily="18" charset="0"/>
                <a:cs typeface="Times New Roman" panose="02020603050405020304" pitchFamily="18" charset="0"/>
              </a:rPr>
              <a:t>B-III- The Project </a:t>
            </a:r>
            <a:r>
              <a:rPr lang="fr-FR" sz="4400" b="1" dirty="0" err="1">
                <a:solidFill>
                  <a:srgbClr val="FF0000"/>
                </a:solidFill>
                <a:effectLst/>
                <a:latin typeface="+mn-lt"/>
                <a:ea typeface="Times New Roman" panose="02020603050405020304" pitchFamily="18" charset="0"/>
                <a:cs typeface="Times New Roman" panose="02020603050405020304" pitchFamily="18" charset="0"/>
              </a:rPr>
              <a:t>Proposal</a:t>
            </a:r>
            <a:endParaRPr lang="fr-FR" dirty="0"/>
          </a:p>
        </p:txBody>
      </p:sp>
      <p:sp>
        <p:nvSpPr>
          <p:cNvPr id="3" name="Espace réservé du contenu 2">
            <a:extLst>
              <a:ext uri="{FF2B5EF4-FFF2-40B4-BE49-F238E27FC236}">
                <a16:creationId xmlns:a16="http://schemas.microsoft.com/office/drawing/2014/main" id="{844F8783-DD6E-798E-9F4C-204EE5A91025}"/>
              </a:ext>
            </a:extLst>
          </p:cNvPr>
          <p:cNvSpPr>
            <a:spLocks noGrp="1"/>
          </p:cNvSpPr>
          <p:nvPr>
            <p:ph idx="1"/>
          </p:nvPr>
        </p:nvSpPr>
        <p:spPr>
          <a:xfrm>
            <a:off x="173736" y="1661066"/>
            <a:ext cx="10222992" cy="4922647"/>
          </a:xfrm>
        </p:spPr>
        <p:txBody>
          <a:bodyPr/>
          <a:lstStyle/>
          <a:p>
            <a:pPr algn="just"/>
            <a:r>
              <a:rPr lang="en-US" sz="2600" b="0" i="0" dirty="0">
                <a:effectLst/>
              </a:rPr>
              <a:t>While the actual elements of a </a:t>
            </a:r>
            <a:r>
              <a:rPr lang="en-US" sz="2400" b="1" i="0" dirty="0">
                <a:solidFill>
                  <a:srgbClr val="FF0000"/>
                </a:solidFill>
                <a:effectLst/>
              </a:rPr>
              <a:t>Project Proposal </a:t>
            </a:r>
            <a:r>
              <a:rPr lang="en-US" sz="2600" b="0" i="0" dirty="0">
                <a:effectLst/>
              </a:rPr>
              <a:t>differ depending on the Project itself, there are several key elements of a </a:t>
            </a:r>
            <a:r>
              <a:rPr lang="en-US" sz="2400" b="1" i="0" dirty="0">
                <a:solidFill>
                  <a:srgbClr val="FF0000"/>
                </a:solidFill>
                <a:effectLst/>
              </a:rPr>
              <a:t>Project Proposal </a:t>
            </a:r>
            <a:r>
              <a:rPr lang="en-US" sz="2600" b="0" i="0" dirty="0">
                <a:effectLst/>
              </a:rPr>
              <a:t>, including:</a:t>
            </a:r>
          </a:p>
          <a:p>
            <a:pPr algn="just">
              <a:buFont typeface="Arial" panose="020B0604020202020204" pitchFamily="34" charset="0"/>
              <a:buChar char="•"/>
            </a:pPr>
            <a:r>
              <a:rPr lang="en-US" sz="2600" b="1" i="0" dirty="0">
                <a:effectLst/>
              </a:rPr>
              <a:t>Project Background:</a:t>
            </a:r>
            <a:r>
              <a:rPr lang="en-US" sz="2600" b="0" i="0" dirty="0">
                <a:effectLst/>
              </a:rPr>
              <a:t> What problems, challenges, or opportunities exist that create a need for this project?</a:t>
            </a:r>
          </a:p>
          <a:p>
            <a:pPr algn="just">
              <a:buFont typeface="Arial" panose="020B0604020202020204" pitchFamily="34" charset="0"/>
              <a:buChar char="•"/>
            </a:pPr>
            <a:r>
              <a:rPr lang="en-US" sz="2600" b="1" i="0" dirty="0">
                <a:effectLst/>
              </a:rPr>
              <a:t>Objectives:</a:t>
            </a:r>
            <a:r>
              <a:rPr lang="en-US" sz="2600" b="0" i="0" dirty="0">
                <a:effectLst/>
              </a:rPr>
              <a:t> What are the intended outcomes of this project?</a:t>
            </a:r>
          </a:p>
          <a:p>
            <a:pPr algn="just">
              <a:buFont typeface="Arial" panose="020B0604020202020204" pitchFamily="34" charset="0"/>
              <a:buChar char="•"/>
            </a:pPr>
            <a:r>
              <a:rPr lang="en-US" sz="2600" b="1" i="0" dirty="0">
                <a:effectLst/>
              </a:rPr>
              <a:t>Project Scope:</a:t>
            </a:r>
            <a:r>
              <a:rPr lang="en-US" sz="2600" b="0" i="0" dirty="0">
                <a:effectLst/>
              </a:rPr>
              <a:t> What are the steps or stages of the project? What elements are included in this project? How will the objectives be reached through this project?</a:t>
            </a:r>
          </a:p>
          <a:p>
            <a:endParaRPr lang="fr-FR" dirty="0"/>
          </a:p>
        </p:txBody>
      </p:sp>
    </p:spTree>
    <p:extLst>
      <p:ext uri="{BB962C8B-B14F-4D97-AF65-F5344CB8AC3E}">
        <p14:creationId xmlns:p14="http://schemas.microsoft.com/office/powerpoint/2010/main" val="14850073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E99DC99-9DA0-8572-6BB8-CB981E6621A2}"/>
              </a:ext>
            </a:extLst>
          </p:cNvPr>
          <p:cNvSpPr>
            <a:spLocks noGrp="1"/>
          </p:cNvSpPr>
          <p:nvPr>
            <p:ph type="title"/>
          </p:nvPr>
        </p:nvSpPr>
        <p:spPr>
          <a:xfrm>
            <a:off x="2758440" y="215964"/>
            <a:ext cx="10515600" cy="1325563"/>
          </a:xfrm>
        </p:spPr>
        <p:txBody>
          <a:bodyPr/>
          <a:lstStyle/>
          <a:p>
            <a:r>
              <a:rPr lang="fr-FR" sz="4400" b="1" dirty="0">
                <a:solidFill>
                  <a:srgbClr val="FF0000"/>
                </a:solidFill>
                <a:effectLst/>
                <a:latin typeface="+mn-lt"/>
                <a:ea typeface="Times New Roman" panose="02020603050405020304" pitchFamily="18" charset="0"/>
                <a:cs typeface="Times New Roman" panose="02020603050405020304" pitchFamily="18" charset="0"/>
              </a:rPr>
              <a:t>B-III- The Project </a:t>
            </a:r>
            <a:r>
              <a:rPr lang="fr-FR" sz="4400" b="1" dirty="0" err="1">
                <a:solidFill>
                  <a:srgbClr val="FF0000"/>
                </a:solidFill>
                <a:effectLst/>
                <a:latin typeface="+mn-lt"/>
                <a:ea typeface="Times New Roman" panose="02020603050405020304" pitchFamily="18" charset="0"/>
                <a:cs typeface="Times New Roman" panose="02020603050405020304" pitchFamily="18" charset="0"/>
              </a:rPr>
              <a:t>Proposal</a:t>
            </a:r>
            <a:endParaRPr lang="fr-FR" dirty="0"/>
          </a:p>
        </p:txBody>
      </p:sp>
      <p:sp>
        <p:nvSpPr>
          <p:cNvPr id="8" name="ZoneTexte 7">
            <a:extLst>
              <a:ext uri="{FF2B5EF4-FFF2-40B4-BE49-F238E27FC236}">
                <a16:creationId xmlns:a16="http://schemas.microsoft.com/office/drawing/2014/main" id="{B49BA45D-28B2-928F-59BE-AAACF550890F}"/>
              </a:ext>
            </a:extLst>
          </p:cNvPr>
          <p:cNvSpPr txBox="1"/>
          <p:nvPr/>
        </p:nvSpPr>
        <p:spPr>
          <a:xfrm rot="5400000">
            <a:off x="8083841" y="2707510"/>
            <a:ext cx="6492238" cy="1077218"/>
          </a:xfrm>
          <a:prstGeom prst="rect">
            <a:avLst/>
          </a:prstGeom>
          <a:noFill/>
        </p:spPr>
        <p:txBody>
          <a:bodyPr wrap="square">
            <a:spAutoFit/>
          </a:bodyPr>
          <a:lstStyle/>
          <a:p>
            <a:pPr algn="l"/>
            <a:r>
              <a:rPr lang="en-US" sz="3200" b="1" i="0" dirty="0">
                <a:solidFill>
                  <a:srgbClr val="333130"/>
                </a:solidFill>
                <a:effectLst/>
                <a:latin typeface="Roboto" panose="02000000000000000000" pitchFamily="2" charset="0"/>
              </a:rPr>
              <a:t>	Why is a Project Proposal 		Important?</a:t>
            </a:r>
          </a:p>
        </p:txBody>
      </p:sp>
      <p:pic>
        <p:nvPicPr>
          <p:cNvPr id="11" name="Image 10">
            <a:extLst>
              <a:ext uri="{FF2B5EF4-FFF2-40B4-BE49-F238E27FC236}">
                <a16:creationId xmlns:a16="http://schemas.microsoft.com/office/drawing/2014/main" id="{3DFEBF36-7F2E-81F0-BA39-45295A17E25F}"/>
              </a:ext>
            </a:extLst>
          </p:cNvPr>
          <p:cNvPicPr>
            <a:picLocks noChangeAspect="1"/>
          </p:cNvPicPr>
          <p:nvPr/>
        </p:nvPicPr>
        <p:blipFill>
          <a:blip r:embed="rId2"/>
          <a:stretch>
            <a:fillRect/>
          </a:stretch>
        </p:blipFill>
        <p:spPr>
          <a:xfrm>
            <a:off x="0" y="1709929"/>
            <a:ext cx="10396727" cy="5148072"/>
          </a:xfrm>
          <a:prstGeom prst="rect">
            <a:avLst/>
          </a:prstGeom>
        </p:spPr>
      </p:pic>
    </p:spTree>
    <p:extLst>
      <p:ext uri="{BB962C8B-B14F-4D97-AF65-F5344CB8AC3E}">
        <p14:creationId xmlns:p14="http://schemas.microsoft.com/office/powerpoint/2010/main" val="20666661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C5C55F74-7C17-1E5D-C159-A67D0E7CA6BB}"/>
              </a:ext>
            </a:extLst>
          </p:cNvPr>
          <p:cNvSpPr>
            <a:spLocks noGrp="1"/>
          </p:cNvSpPr>
          <p:nvPr>
            <p:ph idx="1"/>
          </p:nvPr>
        </p:nvSpPr>
        <p:spPr>
          <a:xfrm>
            <a:off x="198120" y="1798193"/>
            <a:ext cx="10298025" cy="4351338"/>
          </a:xfrm>
        </p:spPr>
        <p:txBody>
          <a:bodyPr>
            <a:normAutofit fontScale="92500" lnSpcReduction="10000"/>
          </a:bodyPr>
          <a:lstStyle/>
          <a:p>
            <a:pPr marL="0" indent="0" algn="l" rtl="0">
              <a:buNone/>
            </a:pPr>
            <a:r>
              <a:rPr lang="en-US" b="1" i="0" dirty="0">
                <a:solidFill>
                  <a:srgbClr val="333745"/>
                </a:solidFill>
                <a:effectLst/>
                <a:latin typeface="open sans" panose="020B0606030504020204" pitchFamily="34" charset="0"/>
              </a:rPr>
              <a:t>	</a:t>
            </a:r>
            <a:r>
              <a:rPr lang="en-US" sz="2800" b="1" dirty="0"/>
              <a:t> B-III-2- </a:t>
            </a:r>
            <a:r>
              <a:rPr lang="en-US" b="1" i="0" dirty="0">
                <a:solidFill>
                  <a:srgbClr val="333745"/>
                </a:solidFill>
                <a:effectLst/>
              </a:rPr>
              <a:t>Characteristics of the Project Proposal</a:t>
            </a:r>
          </a:p>
          <a:p>
            <a:pPr marL="0" indent="0" algn="just" rtl="0">
              <a:buNone/>
            </a:pPr>
            <a:r>
              <a:rPr lang="en-US" b="0" i="0" dirty="0">
                <a:effectLst/>
              </a:rPr>
              <a:t>	Below are a few characteristics of the Project Proposal;</a:t>
            </a:r>
          </a:p>
          <a:p>
            <a:pPr algn="just" rtl="0">
              <a:buFont typeface="Arial" panose="020B0604020202020204" pitchFamily="34" charset="0"/>
              <a:buChar char="•"/>
            </a:pPr>
            <a:r>
              <a:rPr lang="en-US" b="0" i="0" dirty="0">
                <a:effectLst/>
              </a:rPr>
              <a:t>A Project Proposal outlines the Project that needs to be accomplished.</a:t>
            </a:r>
          </a:p>
          <a:p>
            <a:pPr algn="just" rtl="0">
              <a:buFont typeface="Arial" panose="020B0604020202020204" pitchFamily="34" charset="0"/>
              <a:buChar char="•"/>
            </a:pPr>
            <a:r>
              <a:rPr lang="en-US" b="0" i="0" dirty="0">
                <a:effectLst/>
              </a:rPr>
              <a:t>Explains why the Project should be carried out and what is the aim of the Project.</a:t>
            </a:r>
          </a:p>
          <a:p>
            <a:pPr algn="just" rtl="0">
              <a:buFont typeface="Arial" panose="020B0604020202020204" pitchFamily="34" charset="0"/>
              <a:buChar char="•"/>
            </a:pPr>
            <a:r>
              <a:rPr lang="en-US" b="0" i="0" dirty="0">
                <a:effectLst/>
              </a:rPr>
              <a:t>Aims to persuade a sponsor and/or a group of stakeholders that the team and the Project Manager are capable of bringing a Project to a successful end.</a:t>
            </a:r>
          </a:p>
          <a:p>
            <a:pPr algn="just" rtl="0">
              <a:buFont typeface="Arial" panose="020B0604020202020204" pitchFamily="34" charset="0"/>
              <a:buChar char="•"/>
            </a:pPr>
            <a:r>
              <a:rPr lang="en-US" b="0" i="0" dirty="0">
                <a:effectLst/>
              </a:rPr>
              <a:t>Explains the Management Plan</a:t>
            </a:r>
          </a:p>
          <a:p>
            <a:pPr algn="just" rtl="0">
              <a:buFont typeface="Arial" panose="020B0604020202020204" pitchFamily="34" charset="0"/>
              <a:buChar char="•"/>
            </a:pPr>
            <a:r>
              <a:rPr lang="en-US" b="0" i="0" dirty="0">
                <a:effectLst/>
              </a:rPr>
              <a:t>Aims to persuade readers regarding the availability of Resources required to complete the Project on time and within Budget.</a:t>
            </a:r>
          </a:p>
          <a:p>
            <a:endParaRPr lang="fr-FR" dirty="0"/>
          </a:p>
        </p:txBody>
      </p:sp>
      <p:sp>
        <p:nvSpPr>
          <p:cNvPr id="4" name="Titre 1">
            <a:extLst>
              <a:ext uri="{FF2B5EF4-FFF2-40B4-BE49-F238E27FC236}">
                <a16:creationId xmlns:a16="http://schemas.microsoft.com/office/drawing/2014/main" id="{3A1D5724-3F2B-7D76-6324-9A14108BF231}"/>
              </a:ext>
            </a:extLst>
          </p:cNvPr>
          <p:cNvSpPr>
            <a:spLocks noGrp="1"/>
          </p:cNvSpPr>
          <p:nvPr>
            <p:ph type="title"/>
          </p:nvPr>
        </p:nvSpPr>
        <p:spPr>
          <a:xfrm>
            <a:off x="2368296" y="365125"/>
            <a:ext cx="7123176" cy="1033907"/>
          </a:xfrm>
        </p:spPr>
        <p:txBody>
          <a:bodyPr/>
          <a:lstStyle/>
          <a:p>
            <a:r>
              <a:rPr lang="fr-FR" sz="4400" b="1" dirty="0">
                <a:solidFill>
                  <a:srgbClr val="FF0000"/>
                </a:solidFill>
                <a:effectLst/>
                <a:latin typeface="+mn-lt"/>
                <a:ea typeface="Times New Roman" panose="02020603050405020304" pitchFamily="18" charset="0"/>
                <a:cs typeface="Times New Roman" panose="02020603050405020304" pitchFamily="18" charset="0"/>
              </a:rPr>
              <a:t>B-III- The Project </a:t>
            </a:r>
            <a:r>
              <a:rPr lang="fr-FR" sz="4400" b="1" dirty="0" err="1">
                <a:solidFill>
                  <a:srgbClr val="FF0000"/>
                </a:solidFill>
                <a:effectLst/>
                <a:latin typeface="+mn-lt"/>
                <a:ea typeface="Times New Roman" panose="02020603050405020304" pitchFamily="18" charset="0"/>
                <a:cs typeface="Times New Roman" panose="02020603050405020304" pitchFamily="18" charset="0"/>
              </a:rPr>
              <a:t>Proposal</a:t>
            </a:r>
            <a:endParaRPr lang="fr-FR" dirty="0"/>
          </a:p>
        </p:txBody>
      </p:sp>
    </p:spTree>
    <p:extLst>
      <p:ext uri="{BB962C8B-B14F-4D97-AF65-F5344CB8AC3E}">
        <p14:creationId xmlns:p14="http://schemas.microsoft.com/office/powerpoint/2010/main" val="17279023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BC8731F3-5339-4DE7-8228-1270000BBB9F}"/>
              </a:ext>
            </a:extLst>
          </p:cNvPr>
          <p:cNvSpPr>
            <a:spLocks noGrp="1"/>
          </p:cNvSpPr>
          <p:nvPr>
            <p:ph type="title"/>
          </p:nvPr>
        </p:nvSpPr>
        <p:spPr>
          <a:xfrm>
            <a:off x="2391509" y="404447"/>
            <a:ext cx="7209692" cy="967154"/>
          </a:xfrm>
        </p:spPr>
        <p:txBody>
          <a:bodyPr>
            <a:normAutofit fontScale="90000"/>
          </a:bodyPr>
          <a:lstStyle/>
          <a:p>
            <a:r>
              <a:rPr lang="fr-FR" sz="4200" b="1" dirty="0">
                <a:solidFill>
                  <a:schemeClr val="bg1"/>
                </a:solidFill>
                <a:latin typeface="+mn-lt"/>
              </a:rPr>
              <a:t>	</a:t>
            </a:r>
            <a:br>
              <a:rPr lang="fr-FR" sz="4200" b="1" dirty="0">
                <a:solidFill>
                  <a:schemeClr val="bg1"/>
                </a:solidFill>
                <a:latin typeface="+mn-lt"/>
              </a:rPr>
            </a:br>
            <a:r>
              <a:rPr lang="fr-FR" sz="4200" b="1" dirty="0">
                <a:solidFill>
                  <a:schemeClr val="bg1"/>
                </a:solidFill>
                <a:latin typeface="+mn-lt"/>
              </a:rPr>
              <a:t>	</a:t>
            </a:r>
            <a:r>
              <a:rPr lang="fr-FR" sz="4200" b="1" dirty="0">
                <a:solidFill>
                  <a:srgbClr val="66FFFF"/>
                </a:solidFill>
                <a:latin typeface="+mn-lt"/>
              </a:rPr>
              <a:t>IV- …</a:t>
            </a:r>
            <a:r>
              <a:rPr lang="fr-FR" sz="4200" b="1" i="0" dirty="0">
                <a:solidFill>
                  <a:srgbClr val="66FFFF"/>
                </a:solidFill>
                <a:effectLst/>
                <a:latin typeface="+mn-lt"/>
              </a:rPr>
              <a:t>To the Project Charter</a:t>
            </a:r>
            <a:br>
              <a:rPr lang="fr-FR" b="1" i="0" dirty="0">
                <a:solidFill>
                  <a:srgbClr val="EC7134"/>
                </a:solidFill>
                <a:effectLst/>
                <a:latin typeface="var( --e-global-typography-primary-font-family )"/>
              </a:rPr>
            </a:br>
            <a:endParaRPr lang="fr-FR" dirty="0">
              <a:solidFill>
                <a:srgbClr val="EC7134"/>
              </a:solidFill>
            </a:endParaRPr>
          </a:p>
        </p:txBody>
      </p:sp>
      <p:sp>
        <p:nvSpPr>
          <p:cNvPr id="3" name="Espace réservé du contenu 2">
            <a:extLst>
              <a:ext uri="{FF2B5EF4-FFF2-40B4-BE49-F238E27FC236}">
                <a16:creationId xmlns:a16="http://schemas.microsoft.com/office/drawing/2014/main" id="{8EF619A5-A0D1-4D0E-9CB8-8FE181CC3E32}"/>
              </a:ext>
            </a:extLst>
          </p:cNvPr>
          <p:cNvSpPr>
            <a:spLocks noGrp="1"/>
          </p:cNvSpPr>
          <p:nvPr>
            <p:ph idx="1"/>
          </p:nvPr>
        </p:nvSpPr>
        <p:spPr>
          <a:xfrm>
            <a:off x="167053" y="1679331"/>
            <a:ext cx="10216661" cy="4497632"/>
          </a:xfrm>
        </p:spPr>
        <p:txBody>
          <a:bodyPr>
            <a:normAutofit/>
          </a:bodyPr>
          <a:lstStyle/>
          <a:p>
            <a:endParaRPr lang="en-US" dirty="0"/>
          </a:p>
          <a:p>
            <a:pPr algn="just"/>
            <a:r>
              <a:rPr lang="en-US" dirty="0"/>
              <a:t>The </a:t>
            </a:r>
            <a:r>
              <a:rPr lang="en-US" sz="2600" b="1" dirty="0">
                <a:solidFill>
                  <a:srgbClr val="FFC000"/>
                </a:solidFill>
              </a:rPr>
              <a:t>Business Case </a:t>
            </a:r>
            <a:r>
              <a:rPr lang="en-US" dirty="0"/>
              <a:t>is the document that gets created first. It makes assumptions on a Project in terms of its costs and expected revenue and based on that it determines if it makes sense financially. </a:t>
            </a:r>
          </a:p>
          <a:p>
            <a:pPr algn="just"/>
            <a:r>
              <a:rPr lang="en-US" dirty="0"/>
              <a:t>If it does, and if there are not better Projects at the moment, then the Project is pursued.</a:t>
            </a:r>
          </a:p>
          <a:p>
            <a:pPr algn="just"/>
            <a:r>
              <a:rPr lang="en-US" sz="2600" dirty="0">
                <a:effectLst/>
                <a:ea typeface="Times New Roman" panose="02020603050405020304" pitchFamily="18" charset="0"/>
                <a:cs typeface="Times New Roman" panose="02020603050405020304" pitchFamily="18" charset="0"/>
              </a:rPr>
              <a:t>A </a:t>
            </a:r>
            <a:r>
              <a:rPr lang="en-US" sz="2600" b="1" i="0" dirty="0">
                <a:solidFill>
                  <a:srgbClr val="FC3498"/>
                </a:solidFill>
                <a:effectLst/>
              </a:rPr>
              <a:t>Feasibility Study </a:t>
            </a:r>
            <a:r>
              <a:rPr lang="en-US" sz="2600" dirty="0">
                <a:effectLst/>
                <a:ea typeface="Times New Roman" panose="02020603050405020304" pitchFamily="18" charset="0"/>
                <a:cs typeface="Times New Roman" panose="02020603050405020304" pitchFamily="18" charset="0"/>
              </a:rPr>
              <a:t>is utilized to decide the practicality of a Project is legally and technically feasible as well as economically justifiable. </a:t>
            </a:r>
          </a:p>
          <a:p>
            <a:pPr algn="just"/>
            <a:r>
              <a:rPr lang="en-US" sz="2600" dirty="0">
                <a:effectLst/>
                <a:ea typeface="Times New Roman" panose="02020603050405020304" pitchFamily="18" charset="0"/>
                <a:cs typeface="Times New Roman" panose="02020603050405020304" pitchFamily="18" charset="0"/>
              </a:rPr>
              <a:t>It lets us know whether a Project is worth the investment—in some cases, a Project may not be possible</a:t>
            </a:r>
            <a:r>
              <a:rPr lang="en-US" sz="2600" dirty="0"/>
              <a:t>. </a:t>
            </a:r>
          </a:p>
          <a:p>
            <a:endParaRPr lang="fr-FR" dirty="0"/>
          </a:p>
        </p:txBody>
      </p:sp>
    </p:spTree>
    <p:extLst>
      <p:ext uri="{BB962C8B-B14F-4D97-AF65-F5344CB8AC3E}">
        <p14:creationId xmlns:p14="http://schemas.microsoft.com/office/powerpoint/2010/main" val="7764391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806E2186-6713-B08D-1465-D4F81736E62C}"/>
              </a:ext>
            </a:extLst>
          </p:cNvPr>
          <p:cNvSpPr>
            <a:spLocks noGrp="1"/>
          </p:cNvSpPr>
          <p:nvPr>
            <p:ph type="title"/>
          </p:nvPr>
        </p:nvSpPr>
        <p:spPr>
          <a:xfrm>
            <a:off x="2374392" y="153192"/>
            <a:ext cx="10515600" cy="1325563"/>
          </a:xfrm>
        </p:spPr>
        <p:txBody>
          <a:bodyPr/>
          <a:lstStyle/>
          <a:p>
            <a:r>
              <a:rPr lang="fr-FR" sz="4400" b="1" dirty="0">
                <a:solidFill>
                  <a:srgbClr val="66FFFF"/>
                </a:solidFill>
                <a:latin typeface="+mn-lt"/>
              </a:rPr>
              <a:t>IV- …</a:t>
            </a:r>
            <a:r>
              <a:rPr lang="fr-FR" sz="4400" b="1" i="0" dirty="0">
                <a:solidFill>
                  <a:srgbClr val="66FFFF"/>
                </a:solidFill>
                <a:effectLst/>
                <a:latin typeface="+mn-lt"/>
              </a:rPr>
              <a:t>To the Project Charter</a:t>
            </a:r>
            <a:endParaRPr lang="fr-FR" dirty="0"/>
          </a:p>
        </p:txBody>
      </p:sp>
      <p:sp>
        <p:nvSpPr>
          <p:cNvPr id="3" name="Espace réservé du contenu 2">
            <a:extLst>
              <a:ext uri="{FF2B5EF4-FFF2-40B4-BE49-F238E27FC236}">
                <a16:creationId xmlns:a16="http://schemas.microsoft.com/office/drawing/2014/main" id="{76A57147-FB56-E622-1A46-8E1F8F1F3C04}"/>
              </a:ext>
            </a:extLst>
          </p:cNvPr>
          <p:cNvSpPr>
            <a:spLocks noGrp="1"/>
          </p:cNvSpPr>
          <p:nvPr>
            <p:ph idx="1"/>
          </p:nvPr>
        </p:nvSpPr>
        <p:spPr>
          <a:xfrm>
            <a:off x="216408" y="1690688"/>
            <a:ext cx="10226040" cy="5167312"/>
          </a:xfrm>
        </p:spPr>
        <p:txBody>
          <a:bodyPr>
            <a:normAutofit/>
          </a:bodyPr>
          <a:lstStyle/>
          <a:p>
            <a:pPr algn="just" fontAlgn="base"/>
            <a:r>
              <a:rPr lang="en-US" sz="2600" b="0" i="0" dirty="0">
                <a:effectLst/>
              </a:rPr>
              <a:t>A Project typically starts with a </a:t>
            </a:r>
            <a:r>
              <a:rPr lang="en-US" sz="2600" b="1" i="0" dirty="0">
                <a:effectLst/>
              </a:rPr>
              <a:t>Business Case</a:t>
            </a:r>
            <a:r>
              <a:rPr lang="en-US" sz="2600" b="0" i="0" dirty="0">
                <a:effectLst/>
              </a:rPr>
              <a:t>, which explains the objectives, purpose, and </a:t>
            </a:r>
            <a:r>
              <a:rPr lang="en-US" sz="2600" b="1" i="0" dirty="0">
                <a:effectLst/>
              </a:rPr>
              <a:t>Deliverables</a:t>
            </a:r>
            <a:r>
              <a:rPr lang="en-US" sz="2600" b="0" i="0" dirty="0">
                <a:effectLst/>
              </a:rPr>
              <a:t> (</a:t>
            </a:r>
            <a:r>
              <a:rPr lang="en-US" sz="2600" b="1" i="0" dirty="0">
                <a:effectLst/>
              </a:rPr>
              <a:t>outputs</a:t>
            </a:r>
            <a:r>
              <a:rPr lang="en-US" sz="2600" b="0" i="0" dirty="0">
                <a:effectLst/>
              </a:rPr>
              <a:t>) of the Project.</a:t>
            </a:r>
          </a:p>
          <a:p>
            <a:pPr algn="just" fontAlgn="base"/>
            <a:r>
              <a:rPr lang="en-US" sz="2600" b="0" i="0" dirty="0">
                <a:effectLst/>
              </a:rPr>
              <a:t> The document should clearly explain how the project aligns with the </a:t>
            </a:r>
            <a:r>
              <a:rPr lang="en-US" sz="2600" b="1" i="0" dirty="0">
                <a:effectLst/>
              </a:rPr>
              <a:t>Organization’s Strategy </a:t>
            </a:r>
            <a:r>
              <a:rPr lang="en-US" sz="2600" b="0" i="0" dirty="0">
                <a:effectLst/>
              </a:rPr>
              <a:t>and what business value is expected from the </a:t>
            </a:r>
            <a:r>
              <a:rPr lang="en-US" sz="2600" b="1" i="0" dirty="0">
                <a:effectLst/>
              </a:rPr>
              <a:t>Deliverables</a:t>
            </a:r>
            <a:r>
              <a:rPr lang="en-US" sz="2600" b="0" i="0" dirty="0">
                <a:effectLst/>
              </a:rPr>
              <a:t>.</a:t>
            </a:r>
          </a:p>
          <a:p>
            <a:pPr algn="just" fontAlgn="base"/>
            <a:r>
              <a:rPr lang="en-US" sz="2600" b="0" i="0" dirty="0">
                <a:effectLst/>
              </a:rPr>
              <a:t>When documenting </a:t>
            </a:r>
            <a:r>
              <a:rPr lang="en-US" sz="2600" b="1" i="0" dirty="0">
                <a:effectLst/>
              </a:rPr>
              <a:t>Project Deliverables </a:t>
            </a:r>
            <a:r>
              <a:rPr lang="en-US" sz="2600" b="0" i="0" dirty="0">
                <a:effectLst/>
              </a:rPr>
              <a:t>, it’s vital to clarify what is required early on. Be sure to include details such as:</a:t>
            </a:r>
          </a:p>
          <a:p>
            <a:pPr marL="0" indent="0" algn="just" fontAlgn="base">
              <a:buNone/>
            </a:pPr>
            <a:endParaRPr lang="fr-FR" dirty="0"/>
          </a:p>
        </p:txBody>
      </p:sp>
      <p:pic>
        <p:nvPicPr>
          <p:cNvPr id="7" name="Image 6">
            <a:extLst>
              <a:ext uri="{FF2B5EF4-FFF2-40B4-BE49-F238E27FC236}">
                <a16:creationId xmlns:a16="http://schemas.microsoft.com/office/drawing/2014/main" id="{C4A85687-D4A0-880F-7CE2-1CD83FCF6769}"/>
              </a:ext>
            </a:extLst>
          </p:cNvPr>
          <p:cNvPicPr>
            <a:picLocks noChangeAspect="1"/>
          </p:cNvPicPr>
          <p:nvPr/>
        </p:nvPicPr>
        <p:blipFill>
          <a:blip r:embed="rId2"/>
          <a:stretch>
            <a:fillRect/>
          </a:stretch>
        </p:blipFill>
        <p:spPr>
          <a:xfrm>
            <a:off x="0" y="4447514"/>
            <a:ext cx="3209925" cy="857250"/>
          </a:xfrm>
          <a:prstGeom prst="rect">
            <a:avLst/>
          </a:prstGeom>
        </p:spPr>
      </p:pic>
      <p:pic>
        <p:nvPicPr>
          <p:cNvPr id="11" name="Image 10">
            <a:extLst>
              <a:ext uri="{FF2B5EF4-FFF2-40B4-BE49-F238E27FC236}">
                <a16:creationId xmlns:a16="http://schemas.microsoft.com/office/drawing/2014/main" id="{08BF2F2D-C64D-7BEB-0D08-FD369F41CC5E}"/>
              </a:ext>
            </a:extLst>
          </p:cNvPr>
          <p:cNvPicPr>
            <a:picLocks noChangeAspect="1"/>
          </p:cNvPicPr>
          <p:nvPr/>
        </p:nvPicPr>
        <p:blipFill>
          <a:blip r:embed="rId3"/>
          <a:stretch>
            <a:fillRect/>
          </a:stretch>
        </p:blipFill>
        <p:spPr>
          <a:xfrm rot="1695052">
            <a:off x="7882752" y="5017451"/>
            <a:ext cx="4267200" cy="847725"/>
          </a:xfrm>
          <a:prstGeom prst="rect">
            <a:avLst/>
          </a:prstGeom>
        </p:spPr>
      </p:pic>
      <p:pic>
        <p:nvPicPr>
          <p:cNvPr id="13" name="Image 12">
            <a:extLst>
              <a:ext uri="{FF2B5EF4-FFF2-40B4-BE49-F238E27FC236}">
                <a16:creationId xmlns:a16="http://schemas.microsoft.com/office/drawing/2014/main" id="{C5C00CAC-04BF-495A-BA31-8C42EC0D984E}"/>
              </a:ext>
            </a:extLst>
          </p:cNvPr>
          <p:cNvPicPr>
            <a:picLocks noChangeAspect="1"/>
          </p:cNvPicPr>
          <p:nvPr/>
        </p:nvPicPr>
        <p:blipFill>
          <a:blip r:embed="rId4"/>
          <a:stretch>
            <a:fillRect/>
          </a:stretch>
        </p:blipFill>
        <p:spPr>
          <a:xfrm rot="1377570">
            <a:off x="6292246" y="4814235"/>
            <a:ext cx="1885950" cy="866775"/>
          </a:xfrm>
          <a:prstGeom prst="rect">
            <a:avLst/>
          </a:prstGeom>
        </p:spPr>
      </p:pic>
      <p:pic>
        <p:nvPicPr>
          <p:cNvPr id="15" name="Image 14">
            <a:extLst>
              <a:ext uri="{FF2B5EF4-FFF2-40B4-BE49-F238E27FC236}">
                <a16:creationId xmlns:a16="http://schemas.microsoft.com/office/drawing/2014/main" id="{AAF3AD22-C69E-A40B-F740-1AA70C196240}"/>
              </a:ext>
            </a:extLst>
          </p:cNvPr>
          <p:cNvPicPr>
            <a:picLocks noChangeAspect="1"/>
          </p:cNvPicPr>
          <p:nvPr/>
        </p:nvPicPr>
        <p:blipFill>
          <a:blip r:embed="rId5"/>
          <a:stretch>
            <a:fillRect/>
          </a:stretch>
        </p:blipFill>
        <p:spPr>
          <a:xfrm>
            <a:off x="5193070" y="6165318"/>
            <a:ext cx="5486400" cy="742950"/>
          </a:xfrm>
          <a:prstGeom prst="rect">
            <a:avLst/>
          </a:prstGeom>
        </p:spPr>
      </p:pic>
      <p:pic>
        <p:nvPicPr>
          <p:cNvPr id="17" name="Image 16">
            <a:extLst>
              <a:ext uri="{FF2B5EF4-FFF2-40B4-BE49-F238E27FC236}">
                <a16:creationId xmlns:a16="http://schemas.microsoft.com/office/drawing/2014/main" id="{931975D7-344A-7A1D-6F9D-BB95EB601507}"/>
              </a:ext>
            </a:extLst>
          </p:cNvPr>
          <p:cNvPicPr>
            <a:picLocks noChangeAspect="1"/>
          </p:cNvPicPr>
          <p:nvPr/>
        </p:nvPicPr>
        <p:blipFill>
          <a:blip r:embed="rId6"/>
          <a:stretch>
            <a:fillRect/>
          </a:stretch>
        </p:blipFill>
        <p:spPr>
          <a:xfrm>
            <a:off x="18587" y="5266392"/>
            <a:ext cx="5581650" cy="876300"/>
          </a:xfrm>
          <a:prstGeom prst="rect">
            <a:avLst/>
          </a:prstGeom>
        </p:spPr>
      </p:pic>
    </p:spTree>
    <p:extLst>
      <p:ext uri="{BB962C8B-B14F-4D97-AF65-F5344CB8AC3E}">
        <p14:creationId xmlns:p14="http://schemas.microsoft.com/office/powerpoint/2010/main" val="335539088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D3B2864-2B39-FA30-876F-FEAAAA1BB07C}"/>
              </a:ext>
            </a:extLst>
          </p:cNvPr>
          <p:cNvSpPr>
            <a:spLocks noGrp="1"/>
          </p:cNvSpPr>
          <p:nvPr>
            <p:ph type="title"/>
          </p:nvPr>
        </p:nvSpPr>
        <p:spPr>
          <a:xfrm>
            <a:off x="2520696" y="163957"/>
            <a:ext cx="10515600" cy="1325563"/>
          </a:xfrm>
        </p:spPr>
        <p:txBody>
          <a:bodyPr/>
          <a:lstStyle/>
          <a:p>
            <a:r>
              <a:rPr lang="fr-FR" sz="4400" b="1" dirty="0">
                <a:solidFill>
                  <a:srgbClr val="66FFFF"/>
                </a:solidFill>
                <a:latin typeface="+mn-lt"/>
              </a:rPr>
              <a:t>IV- …</a:t>
            </a:r>
            <a:r>
              <a:rPr lang="fr-FR" sz="4400" b="1" i="0" dirty="0">
                <a:solidFill>
                  <a:srgbClr val="66FFFF"/>
                </a:solidFill>
                <a:effectLst/>
                <a:latin typeface="+mn-lt"/>
              </a:rPr>
              <a:t>To the Project Charter</a:t>
            </a:r>
            <a:endParaRPr lang="fr-FR" dirty="0"/>
          </a:p>
        </p:txBody>
      </p:sp>
      <p:sp>
        <p:nvSpPr>
          <p:cNvPr id="3" name="Espace réservé du contenu 2">
            <a:extLst>
              <a:ext uri="{FF2B5EF4-FFF2-40B4-BE49-F238E27FC236}">
                <a16:creationId xmlns:a16="http://schemas.microsoft.com/office/drawing/2014/main" id="{4440C38D-8CDD-3F68-3B05-2B1B682EC5A7}"/>
              </a:ext>
            </a:extLst>
          </p:cNvPr>
          <p:cNvSpPr>
            <a:spLocks noGrp="1"/>
          </p:cNvSpPr>
          <p:nvPr>
            <p:ph idx="1"/>
          </p:nvPr>
        </p:nvSpPr>
        <p:spPr>
          <a:xfrm>
            <a:off x="0" y="1690688"/>
            <a:ext cx="10515600" cy="4351338"/>
          </a:xfrm>
        </p:spPr>
        <p:txBody>
          <a:bodyPr>
            <a:normAutofit fontScale="92500" lnSpcReduction="10000"/>
          </a:bodyPr>
          <a:lstStyle/>
          <a:p>
            <a:pPr algn="l" fontAlgn="base"/>
            <a:endParaRPr lang="en-US" b="0" i="0" dirty="0">
              <a:solidFill>
                <a:srgbClr val="666666"/>
              </a:solidFill>
              <a:effectLst/>
              <a:latin typeface="Montserrat" panose="00000500000000000000" pitchFamily="2" charset="0"/>
            </a:endParaRPr>
          </a:p>
          <a:p>
            <a:pPr algn="just" fontAlgn="base"/>
            <a:r>
              <a:rPr lang="en-US" b="0" i="0" dirty="0">
                <a:effectLst/>
              </a:rPr>
              <a:t>The document should also include potential risks and outline key resources needed to complete the project, including the team.</a:t>
            </a:r>
          </a:p>
          <a:p>
            <a:pPr algn="just" fontAlgn="base"/>
            <a:r>
              <a:rPr lang="en-US" b="0" i="0" dirty="0">
                <a:effectLst/>
              </a:rPr>
              <a:t>Approval processes vary from organization to organization. Be sure to double-check what’s needed with the project sponsor or the </a:t>
            </a:r>
            <a:r>
              <a:rPr lang="en-US" b="1" i="0" dirty="0">
                <a:solidFill>
                  <a:schemeClr val="accent1">
                    <a:lumMod val="75000"/>
                  </a:schemeClr>
                </a:solidFill>
                <a:effectLst/>
              </a:rPr>
              <a:t>Project Management Office</a:t>
            </a:r>
            <a:r>
              <a:rPr lang="en-US" b="0" i="0" dirty="0">
                <a:effectLst/>
              </a:rPr>
              <a:t> (</a:t>
            </a:r>
            <a:r>
              <a:rPr lang="en-US" b="1" i="0" dirty="0">
                <a:solidFill>
                  <a:schemeClr val="accent1">
                    <a:lumMod val="75000"/>
                  </a:schemeClr>
                </a:solidFill>
                <a:effectLst/>
              </a:rPr>
              <a:t>PMO</a:t>
            </a:r>
            <a:r>
              <a:rPr lang="en-US" b="0" i="0" dirty="0">
                <a:effectLst/>
              </a:rPr>
              <a:t>).</a:t>
            </a:r>
          </a:p>
          <a:p>
            <a:pPr algn="just" fontAlgn="base"/>
            <a:r>
              <a:rPr lang="en-US" b="0" i="0" dirty="0">
                <a:effectLst/>
              </a:rPr>
              <a:t>Once the Project is approved, the Business Case will inform the </a:t>
            </a:r>
            <a:r>
              <a:rPr lang="en-US" b="1" i="0" dirty="0">
                <a:effectLst/>
              </a:rPr>
              <a:t>Project Charter</a:t>
            </a:r>
            <a:r>
              <a:rPr lang="en-US" b="0" i="0" dirty="0">
                <a:effectLst/>
              </a:rPr>
              <a:t>. This critical document defines the scope of the project, key requirements, budget, stakeholders, and success factors.</a:t>
            </a:r>
          </a:p>
          <a:p>
            <a:pPr algn="just" fontAlgn="base"/>
            <a:r>
              <a:rPr lang="en-US" b="0" i="0" dirty="0">
                <a:effectLst/>
              </a:rPr>
              <a:t>In some cases, the charter is used for project reporting.</a:t>
            </a:r>
          </a:p>
          <a:p>
            <a:pPr algn="just" fontAlgn="base"/>
            <a:r>
              <a:rPr lang="en-US" b="1" i="0" dirty="0">
                <a:effectLst/>
              </a:rPr>
              <a:t>The Charter </a:t>
            </a:r>
            <a:r>
              <a:rPr lang="en-US" b="0" i="0" dirty="0">
                <a:effectLst/>
              </a:rPr>
              <a:t>also acts as an input to Phase 2: Project Planning</a:t>
            </a:r>
            <a:r>
              <a:rPr lang="en-US" b="0" i="0" dirty="0">
                <a:solidFill>
                  <a:srgbClr val="666666"/>
                </a:solidFill>
                <a:effectLst/>
                <a:latin typeface="Montserrat" panose="00000500000000000000" pitchFamily="2" charset="0"/>
              </a:rPr>
              <a:t>.</a:t>
            </a:r>
          </a:p>
          <a:p>
            <a:endParaRPr lang="fr-FR" dirty="0"/>
          </a:p>
        </p:txBody>
      </p:sp>
    </p:spTree>
    <p:extLst>
      <p:ext uri="{BB962C8B-B14F-4D97-AF65-F5344CB8AC3E}">
        <p14:creationId xmlns:p14="http://schemas.microsoft.com/office/powerpoint/2010/main" val="38384565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16E461F7-32B0-46C0-BEFE-7F8EC9DE0BCD}"/>
              </a:ext>
            </a:extLst>
          </p:cNvPr>
          <p:cNvSpPr>
            <a:spLocks noGrp="1"/>
          </p:cNvSpPr>
          <p:nvPr>
            <p:ph idx="1"/>
          </p:nvPr>
        </p:nvSpPr>
        <p:spPr>
          <a:xfrm>
            <a:off x="61546" y="1825624"/>
            <a:ext cx="10383716" cy="5032375"/>
          </a:xfrm>
        </p:spPr>
        <p:txBody>
          <a:bodyPr/>
          <a:lstStyle/>
          <a:p>
            <a:pPr marL="0" indent="0" algn="just">
              <a:buNone/>
            </a:pPr>
            <a:r>
              <a:rPr lang="en-US" sz="2800" dirty="0">
                <a:solidFill>
                  <a:srgbClr val="424242"/>
                </a:solidFill>
                <a:effectLst/>
                <a:latin typeface="Montserrat" panose="00000500000000000000" pitchFamily="2" charset="0"/>
                <a:ea typeface="Times New Roman" panose="02020603050405020304" pitchFamily="18" charset="0"/>
                <a:cs typeface="Times New Roman" panose="02020603050405020304" pitchFamily="18" charset="0"/>
              </a:rPr>
              <a:t>		</a:t>
            </a:r>
            <a:endParaRPr lang="en-US" sz="2600" dirty="0">
              <a:solidFill>
                <a:srgbClr val="424242"/>
              </a:solidFill>
              <a:effectLst/>
              <a:ea typeface="Times New Roman" panose="02020603050405020304" pitchFamily="18" charset="0"/>
              <a:cs typeface="Times New Roman" panose="02020603050405020304" pitchFamily="18" charset="0"/>
            </a:endParaRPr>
          </a:p>
          <a:p>
            <a:pPr marL="0" indent="0" algn="just">
              <a:buNone/>
            </a:pPr>
            <a:r>
              <a:rPr lang="en-US" sz="2600" dirty="0">
                <a:solidFill>
                  <a:srgbClr val="424242"/>
                </a:solidFill>
                <a:ea typeface="Times New Roman" panose="02020603050405020304" pitchFamily="18" charset="0"/>
                <a:cs typeface="Times New Roman" panose="02020603050405020304" pitchFamily="18" charset="0"/>
              </a:rPr>
              <a:t>	   </a:t>
            </a:r>
          </a:p>
          <a:p>
            <a:pPr marL="457200" lvl="1" indent="0" algn="just">
              <a:buNone/>
            </a:pPr>
            <a:r>
              <a:rPr lang="en-US" sz="2600" dirty="0">
                <a:effectLst/>
                <a:ea typeface="Times New Roman" panose="02020603050405020304" pitchFamily="18" charset="0"/>
                <a:cs typeface="Times New Roman" panose="02020603050405020304" pitchFamily="18" charset="0"/>
              </a:rPr>
              <a:t>A </a:t>
            </a:r>
            <a:r>
              <a:rPr lang="en-US" sz="2600" b="1" dirty="0">
                <a:solidFill>
                  <a:srgbClr val="EC7134"/>
                </a:solidFill>
                <a:effectLst/>
                <a:ea typeface="Times New Roman" panose="02020603050405020304" pitchFamily="18" charset="0"/>
                <a:cs typeface="Times New Roman" panose="02020603050405020304" pitchFamily="18" charset="0"/>
              </a:rPr>
              <a:t>Project Charter </a:t>
            </a:r>
            <a:r>
              <a:rPr lang="en-US" sz="2600" dirty="0">
                <a:effectLst/>
                <a:ea typeface="Times New Roman" panose="02020603050405020304" pitchFamily="18" charset="0"/>
                <a:cs typeface="Times New Roman" panose="02020603050405020304" pitchFamily="18" charset="0"/>
              </a:rPr>
              <a:t>outlines the purpose for </a:t>
            </a:r>
          </a:p>
          <a:p>
            <a:pPr marL="457200" lvl="1" indent="0" algn="just">
              <a:buNone/>
            </a:pPr>
            <a:r>
              <a:rPr lang="en-US" sz="2600" dirty="0">
                <a:effectLst/>
                <a:ea typeface="Times New Roman" panose="02020603050405020304" pitchFamily="18" charset="0"/>
                <a:cs typeface="Times New Roman" panose="02020603050405020304" pitchFamily="18" charset="0"/>
              </a:rPr>
              <a:t>the project and how it will be structured and executed. </a:t>
            </a:r>
          </a:p>
          <a:p>
            <a:pPr marL="457200" lvl="1" indent="0" algn="just">
              <a:buNone/>
            </a:pPr>
            <a:r>
              <a:rPr lang="en-US" sz="2600" dirty="0">
                <a:effectLst/>
                <a:ea typeface="Times New Roman" panose="02020603050405020304" pitchFamily="18" charset="0"/>
                <a:cs typeface="Times New Roman" panose="02020603050405020304" pitchFamily="18" charset="0"/>
              </a:rPr>
              <a:t>In it, the vision, objectives, scope and deliverables </a:t>
            </a:r>
          </a:p>
          <a:p>
            <a:pPr marL="457200" lvl="1" indent="0" algn="just">
              <a:buNone/>
            </a:pPr>
            <a:r>
              <a:rPr lang="en-US" sz="2600" dirty="0">
                <a:effectLst/>
                <a:ea typeface="Times New Roman" panose="02020603050405020304" pitchFamily="18" charset="0"/>
                <a:cs typeface="Times New Roman" panose="02020603050405020304" pitchFamily="18" charset="0"/>
              </a:rPr>
              <a:t>for the project are all detailed. </a:t>
            </a:r>
          </a:p>
          <a:p>
            <a:pPr marL="457200" lvl="1" indent="0" algn="just">
              <a:buNone/>
            </a:pPr>
            <a:r>
              <a:rPr lang="en-US" sz="2600" dirty="0">
                <a:effectLst/>
                <a:ea typeface="Times New Roman" panose="02020603050405020304" pitchFamily="18" charset="0"/>
                <a:cs typeface="Times New Roman" panose="02020603050405020304" pitchFamily="18" charset="0"/>
              </a:rPr>
              <a:t>Responsibilities for the project team and stakeholders </a:t>
            </a:r>
          </a:p>
          <a:p>
            <a:pPr marL="457200" lvl="1" indent="0" algn="just">
              <a:buNone/>
            </a:pPr>
            <a:r>
              <a:rPr lang="en-US" sz="2600" dirty="0">
                <a:effectLst/>
                <a:ea typeface="Times New Roman" panose="02020603050405020304" pitchFamily="18" charset="0"/>
                <a:cs typeface="Times New Roman" panose="02020603050405020304" pitchFamily="18" charset="0"/>
              </a:rPr>
              <a:t>are also described</a:t>
            </a:r>
            <a:r>
              <a:rPr lang="en-US" sz="2200" dirty="0">
                <a:effectLst/>
                <a:ea typeface="Times New Roman" panose="02020603050405020304" pitchFamily="18" charset="0"/>
                <a:cs typeface="Times New Roman" panose="02020603050405020304" pitchFamily="18" charset="0"/>
              </a:rPr>
              <a:t>.</a:t>
            </a:r>
            <a:endParaRPr lang="en-US" sz="2200" dirty="0"/>
          </a:p>
          <a:p>
            <a:endParaRPr lang="fr-FR" dirty="0"/>
          </a:p>
        </p:txBody>
      </p:sp>
      <p:sp>
        <p:nvSpPr>
          <p:cNvPr id="4" name="Flèche : droite 3">
            <a:extLst>
              <a:ext uri="{FF2B5EF4-FFF2-40B4-BE49-F238E27FC236}">
                <a16:creationId xmlns:a16="http://schemas.microsoft.com/office/drawing/2014/main" id="{79FC6263-6E89-443A-931E-6391228755F2}"/>
              </a:ext>
            </a:extLst>
          </p:cNvPr>
          <p:cNvSpPr/>
          <p:nvPr/>
        </p:nvSpPr>
        <p:spPr>
          <a:xfrm>
            <a:off x="243489" y="2312377"/>
            <a:ext cx="978408" cy="484632"/>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fr-FR"/>
          </a:p>
        </p:txBody>
      </p:sp>
      <p:pic>
        <p:nvPicPr>
          <p:cNvPr id="5" name="Picture 2" descr="Budget and Cost a Project Plan - Project Management 101 - OpenClassrooms">
            <a:extLst>
              <a:ext uri="{FF2B5EF4-FFF2-40B4-BE49-F238E27FC236}">
                <a16:creationId xmlns:a16="http://schemas.microsoft.com/office/drawing/2014/main" id="{4E11DF57-21AB-49D6-836E-9EF88DCEEC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69480" y="1325564"/>
            <a:ext cx="3175782" cy="5167310"/>
          </a:xfrm>
          <a:prstGeom prst="rect">
            <a:avLst/>
          </a:prstGeom>
          <a:noFill/>
          <a:extLst>
            <a:ext uri="{909E8E84-426E-40DD-AFC4-6F175D3DCCD1}">
              <a14:hiddenFill xmlns:a14="http://schemas.microsoft.com/office/drawing/2010/main">
                <a:solidFill>
                  <a:srgbClr val="FFFFFF"/>
                </a:solidFill>
              </a14:hiddenFill>
            </a:ext>
          </a:extLst>
        </p:spPr>
      </p:pic>
      <p:sp>
        <p:nvSpPr>
          <p:cNvPr id="6" name="Titre 1">
            <a:extLst>
              <a:ext uri="{FF2B5EF4-FFF2-40B4-BE49-F238E27FC236}">
                <a16:creationId xmlns:a16="http://schemas.microsoft.com/office/drawing/2014/main" id="{6795CC09-CA8F-4DD2-BED3-67D06250A4B8}"/>
              </a:ext>
            </a:extLst>
          </p:cNvPr>
          <p:cNvSpPr>
            <a:spLocks noGrp="1"/>
          </p:cNvSpPr>
          <p:nvPr>
            <p:ph type="title"/>
          </p:nvPr>
        </p:nvSpPr>
        <p:spPr>
          <a:xfrm>
            <a:off x="2444262" y="365126"/>
            <a:ext cx="7227276" cy="874590"/>
          </a:xfrm>
        </p:spPr>
        <p:txBody>
          <a:bodyPr>
            <a:normAutofit fontScale="90000"/>
          </a:bodyPr>
          <a:lstStyle/>
          <a:p>
            <a:r>
              <a:rPr lang="fr-FR" sz="4200" b="1" dirty="0">
                <a:solidFill>
                  <a:schemeClr val="bg1"/>
                </a:solidFill>
                <a:latin typeface="+mn-lt"/>
              </a:rPr>
              <a:t>	</a:t>
            </a:r>
            <a:br>
              <a:rPr lang="fr-FR" sz="4200" b="1" dirty="0">
                <a:solidFill>
                  <a:schemeClr val="bg1"/>
                </a:solidFill>
                <a:latin typeface="+mn-lt"/>
              </a:rPr>
            </a:br>
            <a:r>
              <a:rPr lang="fr-FR" sz="4200" b="1" dirty="0">
                <a:solidFill>
                  <a:schemeClr val="bg1"/>
                </a:solidFill>
                <a:latin typeface="+mn-lt"/>
              </a:rPr>
              <a:t>	</a:t>
            </a:r>
            <a:r>
              <a:rPr lang="fr-FR" sz="4200" b="1" dirty="0">
                <a:solidFill>
                  <a:srgbClr val="66FFFF"/>
                </a:solidFill>
                <a:latin typeface="+mn-lt"/>
              </a:rPr>
              <a:t>IV- …</a:t>
            </a:r>
            <a:r>
              <a:rPr lang="fr-FR" sz="4200" b="1" i="0" dirty="0">
                <a:solidFill>
                  <a:srgbClr val="66FFFF"/>
                </a:solidFill>
                <a:effectLst/>
                <a:latin typeface="+mn-lt"/>
              </a:rPr>
              <a:t>To the Project Charter</a:t>
            </a:r>
            <a:br>
              <a:rPr lang="fr-FR" b="1" i="0" dirty="0">
                <a:solidFill>
                  <a:srgbClr val="EC7134"/>
                </a:solidFill>
                <a:effectLst/>
                <a:latin typeface="var( --e-global-typography-primary-font-family )"/>
              </a:rPr>
            </a:br>
            <a:endParaRPr lang="fr-FR" dirty="0">
              <a:solidFill>
                <a:srgbClr val="EC7134"/>
              </a:solidFill>
            </a:endParaRPr>
          </a:p>
        </p:txBody>
      </p:sp>
    </p:spTree>
    <p:extLst>
      <p:ext uri="{BB962C8B-B14F-4D97-AF65-F5344CB8AC3E}">
        <p14:creationId xmlns:p14="http://schemas.microsoft.com/office/powerpoint/2010/main" val="231260168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60366868-DCDA-4FE9-B94B-0A831A1A810C}"/>
              </a:ext>
            </a:extLst>
          </p:cNvPr>
          <p:cNvSpPr>
            <a:spLocks noGrp="1"/>
          </p:cNvSpPr>
          <p:nvPr>
            <p:ph idx="1"/>
          </p:nvPr>
        </p:nvSpPr>
        <p:spPr>
          <a:xfrm>
            <a:off x="105508" y="1749668"/>
            <a:ext cx="10304584" cy="5108331"/>
          </a:xfrm>
        </p:spPr>
        <p:txBody>
          <a:bodyPr/>
          <a:lstStyle/>
          <a:p>
            <a:pPr algn="just"/>
            <a:r>
              <a:rPr lang="en-US" sz="2600" dirty="0"/>
              <a:t>A </a:t>
            </a:r>
            <a:r>
              <a:rPr lang="en-US" sz="2600" b="1" dirty="0">
                <a:solidFill>
                  <a:srgbClr val="00FFFF"/>
                </a:solidFill>
                <a:effectLst/>
                <a:ea typeface="Times New Roman" panose="02020603050405020304" pitchFamily="18" charset="0"/>
                <a:cs typeface="Times New Roman" panose="02020603050405020304" pitchFamily="18" charset="0"/>
              </a:rPr>
              <a:t>Project Charter </a:t>
            </a:r>
            <a:r>
              <a:rPr lang="en-US" sz="2600" dirty="0"/>
              <a:t>is a relatively informal document to pitch your Project to Stakeholders. </a:t>
            </a:r>
          </a:p>
          <a:p>
            <a:pPr algn="just"/>
            <a:endParaRPr lang="en-US" sz="2600" dirty="0"/>
          </a:p>
          <a:p>
            <a:pPr algn="just"/>
            <a:r>
              <a:rPr lang="en-US" sz="2600" dirty="0"/>
              <a:t>Think of the Charter like an elevator pitch of your </a:t>
            </a:r>
            <a:r>
              <a:rPr lang="en-US" sz="2600" b="1" dirty="0"/>
              <a:t>Project Objectives</a:t>
            </a:r>
            <a:r>
              <a:rPr lang="en-US" sz="2600" dirty="0"/>
              <a:t>, </a:t>
            </a:r>
            <a:r>
              <a:rPr lang="en-US" sz="2600" b="1" dirty="0"/>
              <a:t>Scope</a:t>
            </a:r>
            <a:r>
              <a:rPr lang="en-US" sz="2600" dirty="0"/>
              <a:t>, and </a:t>
            </a:r>
            <a:r>
              <a:rPr lang="en-US" sz="2600" b="1" dirty="0"/>
              <a:t>Responsibilities</a:t>
            </a:r>
            <a:r>
              <a:rPr lang="en-US" sz="2600" dirty="0"/>
              <a:t>. </a:t>
            </a:r>
          </a:p>
          <a:p>
            <a:pPr algn="just"/>
            <a:endParaRPr lang="en-US" sz="2600" dirty="0"/>
          </a:p>
          <a:p>
            <a:pPr algn="just"/>
            <a:r>
              <a:rPr lang="en-US" sz="2600" dirty="0"/>
              <a:t>Typically, your </a:t>
            </a:r>
            <a:r>
              <a:rPr lang="en-US" sz="2600" b="1" dirty="0"/>
              <a:t>Project Sponsor </a:t>
            </a:r>
            <a:r>
              <a:rPr lang="en-US" sz="2600" dirty="0"/>
              <a:t>or </a:t>
            </a:r>
            <a:r>
              <a:rPr lang="en-US" sz="2600" b="1" dirty="0"/>
              <a:t>Executive Stakeholders </a:t>
            </a:r>
            <a:r>
              <a:rPr lang="en-US" sz="2600" dirty="0"/>
              <a:t>reviews the Charter before ratifying the Project. </a:t>
            </a:r>
          </a:p>
          <a:p>
            <a:endParaRPr lang="fr-FR" dirty="0"/>
          </a:p>
        </p:txBody>
      </p:sp>
      <p:sp>
        <p:nvSpPr>
          <p:cNvPr id="4" name="Titre 1">
            <a:extLst>
              <a:ext uri="{FF2B5EF4-FFF2-40B4-BE49-F238E27FC236}">
                <a16:creationId xmlns:a16="http://schemas.microsoft.com/office/drawing/2014/main" id="{8948DA50-7EF6-4B75-A48A-7FD03BCE442B}"/>
              </a:ext>
            </a:extLst>
          </p:cNvPr>
          <p:cNvSpPr>
            <a:spLocks noGrp="1"/>
          </p:cNvSpPr>
          <p:nvPr>
            <p:ph type="title"/>
          </p:nvPr>
        </p:nvSpPr>
        <p:spPr>
          <a:xfrm>
            <a:off x="2373922" y="365126"/>
            <a:ext cx="7306409" cy="918552"/>
          </a:xfrm>
        </p:spPr>
        <p:txBody>
          <a:bodyPr>
            <a:normAutofit fontScale="90000"/>
          </a:bodyPr>
          <a:lstStyle/>
          <a:p>
            <a:r>
              <a:rPr lang="fr-FR" sz="4200" b="1" dirty="0">
                <a:solidFill>
                  <a:schemeClr val="bg1"/>
                </a:solidFill>
                <a:latin typeface="+mn-lt"/>
              </a:rPr>
              <a:t>	</a:t>
            </a:r>
            <a:br>
              <a:rPr lang="fr-FR" sz="4200" b="1" dirty="0">
                <a:solidFill>
                  <a:schemeClr val="bg1"/>
                </a:solidFill>
                <a:latin typeface="+mn-lt"/>
              </a:rPr>
            </a:br>
            <a:r>
              <a:rPr lang="fr-FR" sz="4200" b="1" dirty="0">
                <a:solidFill>
                  <a:schemeClr val="bg1"/>
                </a:solidFill>
                <a:latin typeface="+mn-lt"/>
              </a:rPr>
              <a:t>	</a:t>
            </a:r>
            <a:r>
              <a:rPr lang="fr-FR" sz="4200" b="1" dirty="0">
                <a:solidFill>
                  <a:srgbClr val="66FFFF"/>
                </a:solidFill>
                <a:latin typeface="+mn-lt"/>
              </a:rPr>
              <a:t> IV- …</a:t>
            </a:r>
            <a:r>
              <a:rPr lang="fr-FR" sz="4200" b="1" i="0" dirty="0">
                <a:solidFill>
                  <a:srgbClr val="66FFFF"/>
                </a:solidFill>
                <a:effectLst/>
                <a:latin typeface="+mn-lt"/>
              </a:rPr>
              <a:t>To the Project Charter</a:t>
            </a:r>
            <a:br>
              <a:rPr lang="fr-FR" b="1" i="0" dirty="0">
                <a:solidFill>
                  <a:srgbClr val="EC7134"/>
                </a:solidFill>
                <a:effectLst/>
                <a:latin typeface="var( --e-global-typography-primary-font-family )"/>
              </a:rPr>
            </a:br>
            <a:endParaRPr lang="fr-FR" dirty="0">
              <a:solidFill>
                <a:srgbClr val="EC7134"/>
              </a:solidFill>
            </a:endParaRPr>
          </a:p>
        </p:txBody>
      </p:sp>
    </p:spTree>
    <p:extLst>
      <p:ext uri="{BB962C8B-B14F-4D97-AF65-F5344CB8AC3E}">
        <p14:creationId xmlns:p14="http://schemas.microsoft.com/office/powerpoint/2010/main" val="418891635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Project Initiation: A Guide to Starting a Project the Right Way">
            <a:extLst>
              <a:ext uri="{FF2B5EF4-FFF2-40B4-BE49-F238E27FC236}">
                <a16:creationId xmlns:a16="http://schemas.microsoft.com/office/drawing/2014/main" id="{09A0AB39-EC03-4875-880C-A7F823A35AF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635369"/>
            <a:ext cx="10436469" cy="5222631"/>
          </a:xfrm>
          <a:prstGeom prst="rect">
            <a:avLst/>
          </a:prstGeom>
          <a:noFill/>
          <a:extLst>
            <a:ext uri="{909E8E84-426E-40DD-AFC4-6F175D3DCCD1}">
              <a14:hiddenFill xmlns:a14="http://schemas.microsoft.com/office/drawing/2010/main">
                <a:solidFill>
                  <a:srgbClr val="FFFFFF"/>
                </a:solidFill>
              </a14:hiddenFill>
            </a:ext>
          </a:extLst>
        </p:spPr>
      </p:pic>
      <p:sp>
        <p:nvSpPr>
          <p:cNvPr id="5" name="Titre 1">
            <a:extLst>
              <a:ext uri="{FF2B5EF4-FFF2-40B4-BE49-F238E27FC236}">
                <a16:creationId xmlns:a16="http://schemas.microsoft.com/office/drawing/2014/main" id="{D573B2CE-2655-440F-842A-FCBF1776E1FC}"/>
              </a:ext>
            </a:extLst>
          </p:cNvPr>
          <p:cNvSpPr>
            <a:spLocks noGrp="1"/>
          </p:cNvSpPr>
          <p:nvPr>
            <p:ph type="title"/>
          </p:nvPr>
        </p:nvSpPr>
        <p:spPr>
          <a:xfrm>
            <a:off x="2461846" y="430823"/>
            <a:ext cx="7227277" cy="888023"/>
          </a:xfrm>
        </p:spPr>
        <p:txBody>
          <a:bodyPr>
            <a:normAutofit fontScale="90000"/>
          </a:bodyPr>
          <a:lstStyle/>
          <a:p>
            <a:r>
              <a:rPr lang="fr-FR" sz="4200" b="1" dirty="0">
                <a:solidFill>
                  <a:schemeClr val="bg1"/>
                </a:solidFill>
                <a:latin typeface="+mn-lt"/>
              </a:rPr>
              <a:t>	</a:t>
            </a:r>
            <a:br>
              <a:rPr lang="fr-FR" sz="4200" b="1" dirty="0">
                <a:solidFill>
                  <a:schemeClr val="bg1"/>
                </a:solidFill>
                <a:latin typeface="+mn-lt"/>
              </a:rPr>
            </a:br>
            <a:r>
              <a:rPr lang="fr-FR" sz="4200" b="1" dirty="0">
                <a:solidFill>
                  <a:schemeClr val="bg1"/>
                </a:solidFill>
                <a:latin typeface="+mn-lt"/>
              </a:rPr>
              <a:t>	</a:t>
            </a:r>
            <a:r>
              <a:rPr lang="fr-FR" sz="4200" b="1" dirty="0">
                <a:solidFill>
                  <a:srgbClr val="66FFFF"/>
                </a:solidFill>
                <a:latin typeface="+mn-lt"/>
              </a:rPr>
              <a:t> IV- …</a:t>
            </a:r>
            <a:r>
              <a:rPr lang="fr-FR" sz="4200" b="1" i="0" dirty="0">
                <a:solidFill>
                  <a:srgbClr val="66FFFF"/>
                </a:solidFill>
                <a:effectLst/>
                <a:latin typeface="+mn-lt"/>
              </a:rPr>
              <a:t>To the Project Charter</a:t>
            </a:r>
            <a:br>
              <a:rPr lang="fr-FR" b="1" i="0" dirty="0">
                <a:solidFill>
                  <a:srgbClr val="EC7134"/>
                </a:solidFill>
                <a:effectLst/>
                <a:latin typeface="var( --e-global-typography-primary-font-family )"/>
              </a:rPr>
            </a:br>
            <a:endParaRPr lang="fr-FR" dirty="0">
              <a:solidFill>
                <a:srgbClr val="EC7134"/>
              </a:solidFill>
            </a:endParaRPr>
          </a:p>
        </p:txBody>
      </p:sp>
    </p:spTree>
    <p:extLst>
      <p:ext uri="{BB962C8B-B14F-4D97-AF65-F5344CB8AC3E}">
        <p14:creationId xmlns:p14="http://schemas.microsoft.com/office/powerpoint/2010/main" val="242728795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2833BD2-C43A-460D-9DA0-3F99CB94141C}"/>
              </a:ext>
            </a:extLst>
          </p:cNvPr>
          <p:cNvSpPr>
            <a:spLocks noGrp="1"/>
          </p:cNvSpPr>
          <p:nvPr>
            <p:ph type="title"/>
          </p:nvPr>
        </p:nvSpPr>
        <p:spPr/>
        <p:txBody>
          <a:bodyPr/>
          <a:lstStyle/>
          <a:p>
            <a:endParaRPr lang="fr-FR"/>
          </a:p>
        </p:txBody>
      </p:sp>
      <p:pic>
        <p:nvPicPr>
          <p:cNvPr id="13314" name="Picture 2" descr="How to Write A Resume Summary | MyPerfectResume">
            <a:extLst>
              <a:ext uri="{FF2B5EF4-FFF2-40B4-BE49-F238E27FC236}">
                <a16:creationId xmlns:a16="http://schemas.microsoft.com/office/drawing/2014/main" id="{ABB0793E-7088-488C-B8A4-1C98C097363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256486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C0908F09-E048-DD54-66F0-50B9889B2861}"/>
              </a:ext>
            </a:extLst>
          </p:cNvPr>
          <p:cNvSpPr>
            <a:spLocks noGrp="1"/>
          </p:cNvSpPr>
          <p:nvPr>
            <p:ph type="title"/>
          </p:nvPr>
        </p:nvSpPr>
        <p:spPr/>
        <p:txBody>
          <a:bodyPr/>
          <a:lstStyle/>
          <a:p>
            <a:endParaRPr lang="fr-FR"/>
          </a:p>
        </p:txBody>
      </p:sp>
      <p:pic>
        <p:nvPicPr>
          <p:cNvPr id="4" name="Espace réservé du contenu 3">
            <a:extLst>
              <a:ext uri="{FF2B5EF4-FFF2-40B4-BE49-F238E27FC236}">
                <a16:creationId xmlns:a16="http://schemas.microsoft.com/office/drawing/2014/main" id="{24C2AADD-6BB5-A842-FC9C-6985E5AF2959}"/>
              </a:ext>
            </a:extLst>
          </p:cNvPr>
          <p:cNvPicPr>
            <a:picLocks noGrp="1" noChangeAspect="1"/>
          </p:cNvPicPr>
          <p:nvPr>
            <p:ph idx="1"/>
          </p:nvPr>
        </p:nvPicPr>
        <p:blipFill>
          <a:blip r:embed="rId2"/>
          <a:stretch>
            <a:fillRect/>
          </a:stretch>
        </p:blipFill>
        <p:spPr>
          <a:xfrm>
            <a:off x="670028" y="1835353"/>
            <a:ext cx="8984233" cy="4351338"/>
          </a:xfrm>
          <a:prstGeom prst="rect">
            <a:avLst/>
          </a:prstGeom>
        </p:spPr>
      </p:pic>
    </p:spTree>
    <p:extLst>
      <p:ext uri="{BB962C8B-B14F-4D97-AF65-F5344CB8AC3E}">
        <p14:creationId xmlns:p14="http://schemas.microsoft.com/office/powerpoint/2010/main" val="82182480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B45680F3-EA7F-41B6-BA06-612E11177C9E}"/>
              </a:ext>
            </a:extLst>
          </p:cNvPr>
          <p:cNvSpPr>
            <a:spLocks noGrp="1"/>
          </p:cNvSpPr>
          <p:nvPr>
            <p:ph type="title"/>
          </p:nvPr>
        </p:nvSpPr>
        <p:spPr/>
        <p:txBody>
          <a:bodyPr/>
          <a:lstStyle/>
          <a:p>
            <a:endParaRPr lang="fr-FR"/>
          </a:p>
        </p:txBody>
      </p:sp>
      <p:pic>
        <p:nvPicPr>
          <p:cNvPr id="4" name="Picture 2" descr="Developing a Business Case for ERP Customizations | Business case template,  Case study template, Business case">
            <a:extLst>
              <a:ext uri="{FF2B5EF4-FFF2-40B4-BE49-F238E27FC236}">
                <a16:creationId xmlns:a16="http://schemas.microsoft.com/office/drawing/2014/main" id="{42DF1988-E4D4-45C4-AC16-2249A6B3E25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24753" y="0"/>
            <a:ext cx="7684477"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What is Business Case?">
            <a:extLst>
              <a:ext uri="{FF2B5EF4-FFF2-40B4-BE49-F238E27FC236}">
                <a16:creationId xmlns:a16="http://schemas.microsoft.com/office/drawing/2014/main" id="{B848AC7B-0AED-4FA6-8015-CD784A0D92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624754"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93713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FB81C2D9-6F81-4945-9654-891518CD0EA2}"/>
              </a:ext>
            </a:extLst>
          </p:cNvPr>
          <p:cNvSpPr>
            <a:spLocks noGrp="1"/>
          </p:cNvSpPr>
          <p:nvPr>
            <p:ph type="title"/>
          </p:nvPr>
        </p:nvSpPr>
        <p:spPr/>
        <p:txBody>
          <a:bodyPr/>
          <a:lstStyle/>
          <a:p>
            <a:endParaRPr lang="fr-FR"/>
          </a:p>
        </p:txBody>
      </p:sp>
      <p:pic>
        <p:nvPicPr>
          <p:cNvPr id="15362" name="Picture 2" descr="Feasibility Study in Project Management - projectcubicle">
            <a:extLst>
              <a:ext uri="{FF2B5EF4-FFF2-40B4-BE49-F238E27FC236}">
                <a16:creationId xmlns:a16="http://schemas.microsoft.com/office/drawing/2014/main" id="{721BAA0C-4930-4E96-876A-24D8CD13415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508576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EBAD7036-6D76-4ED1-ABF6-7A674804E99D}"/>
              </a:ext>
            </a:extLst>
          </p:cNvPr>
          <p:cNvSpPr>
            <a:spLocks noGrp="1"/>
          </p:cNvSpPr>
          <p:nvPr>
            <p:ph idx="1"/>
          </p:nvPr>
        </p:nvSpPr>
        <p:spPr>
          <a:xfrm>
            <a:off x="158262" y="1825625"/>
            <a:ext cx="10225453" cy="4557590"/>
          </a:xfrm>
        </p:spPr>
        <p:txBody>
          <a:bodyPr>
            <a:normAutofit/>
          </a:bodyPr>
          <a:lstStyle/>
          <a:p>
            <a:pPr algn="just">
              <a:lnSpc>
                <a:spcPct val="107000"/>
              </a:lnSpc>
              <a:spcAft>
                <a:spcPts val="1800"/>
              </a:spcAft>
            </a:pPr>
            <a:r>
              <a:rPr lang="fr-FR" sz="2600" dirty="0">
                <a:effectLst/>
                <a:ea typeface="Times New Roman" panose="02020603050405020304" pitchFamily="18" charset="0"/>
                <a:cs typeface="Arial" panose="020B0604020202020204" pitchFamily="34" charset="0"/>
              </a:rPr>
              <a:t>Among the Objectives of this Initiating Phase is the </a:t>
            </a:r>
            <a:r>
              <a:rPr lang="fr-FR" sz="2600" b="1" dirty="0">
                <a:effectLst/>
                <a:ea typeface="Times New Roman" panose="02020603050405020304" pitchFamily="18" charset="0"/>
                <a:cs typeface="Arial" panose="020B0604020202020204" pitchFamily="34" charset="0"/>
              </a:rPr>
              <a:t>Study of the Feasibility </a:t>
            </a:r>
            <a:r>
              <a:rPr lang="fr-FR" sz="2600" dirty="0">
                <a:effectLst/>
                <a:ea typeface="Times New Roman" panose="02020603050405020304" pitchFamily="18" charset="0"/>
                <a:cs typeface="Arial" panose="020B0604020202020204" pitchFamily="34" charset="0"/>
              </a:rPr>
              <a:t>and </a:t>
            </a:r>
            <a:r>
              <a:rPr lang="fr-FR" sz="2600" b="1" dirty="0">
                <a:effectLst/>
                <a:ea typeface="Times New Roman" panose="02020603050405020304" pitchFamily="18" charset="0"/>
                <a:cs typeface="Arial" panose="020B0604020202020204" pitchFamily="34" charset="0"/>
              </a:rPr>
              <a:t>viability</a:t>
            </a:r>
            <a:r>
              <a:rPr lang="fr-FR" sz="2600" dirty="0">
                <a:effectLst/>
                <a:ea typeface="Times New Roman" panose="02020603050405020304" pitchFamily="18" charset="0"/>
                <a:cs typeface="Arial" panose="020B0604020202020204" pitchFamily="34" charset="0"/>
              </a:rPr>
              <a:t> </a:t>
            </a:r>
            <a:r>
              <a:rPr lang="fr-FR" sz="2600" b="1" dirty="0">
                <a:effectLst/>
                <a:ea typeface="Times New Roman" panose="02020603050405020304" pitchFamily="18" charset="0"/>
                <a:cs typeface="Arial" panose="020B0604020202020204" pitchFamily="34" charset="0"/>
              </a:rPr>
              <a:t>of the Project </a:t>
            </a:r>
            <a:r>
              <a:rPr lang="fr-FR" sz="2600" dirty="0">
                <a:effectLst/>
                <a:ea typeface="Times New Roman" panose="02020603050405020304" pitchFamily="18" charset="0"/>
                <a:cs typeface="Arial" panose="020B0604020202020204" pitchFamily="34" charset="0"/>
              </a:rPr>
              <a:t>before making the decision to start it or abandon it</a:t>
            </a:r>
            <a:r>
              <a:rPr lang="fr-FR" sz="2600" dirty="0">
                <a:ea typeface="Times New Roman" panose="02020603050405020304" pitchFamily="18" charset="0"/>
                <a:cs typeface="Arial" panose="020B0604020202020204" pitchFamily="34" charset="0"/>
              </a:rPr>
              <a:t>.</a:t>
            </a:r>
          </a:p>
          <a:p>
            <a:pPr>
              <a:lnSpc>
                <a:spcPct val="107000"/>
              </a:lnSpc>
              <a:spcAft>
                <a:spcPts val="1800"/>
              </a:spcAft>
            </a:pPr>
            <a:r>
              <a:rPr lang="fr-FR" sz="2600" dirty="0">
                <a:effectLst/>
                <a:ea typeface="Times New Roman" panose="02020603050405020304" pitchFamily="18" charset="0"/>
                <a:cs typeface="Arial" panose="020B0604020202020204" pitchFamily="34" charset="0"/>
              </a:rPr>
              <a:t>The most profitable Project will be favored according to:</a:t>
            </a:r>
            <a:endParaRPr lang="fr-FR" sz="2600" dirty="0">
              <a:effectLst/>
              <a:ea typeface="Calibri" panose="020F0502020204030204" pitchFamily="34" charset="0"/>
              <a:cs typeface="Arial" panose="020B0604020202020204" pitchFamily="34" charset="0"/>
            </a:endParaRPr>
          </a:p>
          <a:p>
            <a:pPr marL="0" lvl="0" indent="0">
              <a:lnSpc>
                <a:spcPct val="107000"/>
              </a:lnSpc>
              <a:spcAft>
                <a:spcPts val="300"/>
              </a:spcAft>
              <a:buSzPts val="1000"/>
              <a:buNone/>
              <a:tabLst>
                <a:tab pos="457200" algn="l"/>
              </a:tabLst>
            </a:pPr>
            <a:r>
              <a:rPr lang="fr-FR" sz="2600" dirty="0">
                <a:effectLst/>
                <a:ea typeface="Times New Roman" panose="02020603050405020304" pitchFamily="18" charset="0"/>
                <a:cs typeface="Arial" panose="020B0604020202020204" pitchFamily="34" charset="0"/>
              </a:rPr>
              <a:t>	* the </a:t>
            </a:r>
            <a:r>
              <a:rPr lang="fr-FR" sz="2600" b="1" dirty="0">
                <a:effectLst/>
                <a:ea typeface="Times New Roman" panose="02020603050405020304" pitchFamily="18" charset="0"/>
                <a:cs typeface="Arial" panose="020B0604020202020204" pitchFamily="34" charset="0"/>
              </a:rPr>
              <a:t>expected profit</a:t>
            </a:r>
            <a:r>
              <a:rPr lang="fr-FR" sz="2600" dirty="0">
                <a:effectLst/>
                <a:ea typeface="Times New Roman" panose="02020603050405020304" pitchFamily="18" charset="0"/>
                <a:cs typeface="Arial" panose="020B0604020202020204" pitchFamily="34" charset="0"/>
              </a:rPr>
              <a:t>,</a:t>
            </a:r>
            <a:endParaRPr lang="fr-FR" sz="2600" dirty="0">
              <a:effectLst/>
              <a:ea typeface="Calibri" panose="020F0502020204030204" pitchFamily="34" charset="0"/>
              <a:cs typeface="Arial" panose="020B0604020202020204" pitchFamily="34" charset="0"/>
            </a:endParaRPr>
          </a:p>
          <a:p>
            <a:pPr marL="0" lvl="0" indent="0">
              <a:lnSpc>
                <a:spcPct val="107000"/>
              </a:lnSpc>
              <a:spcAft>
                <a:spcPts val="300"/>
              </a:spcAft>
              <a:buSzPts val="1000"/>
              <a:buNone/>
              <a:tabLst>
                <a:tab pos="457200" algn="l"/>
              </a:tabLst>
            </a:pPr>
            <a:r>
              <a:rPr lang="fr-FR" sz="2600" dirty="0">
                <a:effectLst/>
                <a:ea typeface="Times New Roman" panose="02020603050405020304" pitchFamily="18" charset="0"/>
                <a:cs typeface="Arial" panose="020B0604020202020204" pitchFamily="34" charset="0"/>
              </a:rPr>
              <a:t>	* the </a:t>
            </a:r>
            <a:r>
              <a:rPr lang="fr-FR" sz="2600" b="1" dirty="0">
                <a:effectLst/>
                <a:ea typeface="Times New Roman" panose="02020603050405020304" pitchFamily="18" charset="0"/>
                <a:cs typeface="Arial" panose="020B0604020202020204" pitchFamily="34" charset="0"/>
              </a:rPr>
              <a:t>Constraints</a:t>
            </a:r>
            <a:r>
              <a:rPr lang="fr-FR" sz="2600" dirty="0">
                <a:effectLst/>
                <a:ea typeface="Times New Roman" panose="02020603050405020304" pitchFamily="18" charset="0"/>
                <a:cs typeface="Arial" panose="020B0604020202020204" pitchFamily="34" charset="0"/>
              </a:rPr>
              <a:t> detected (economic and/or technical).</a:t>
            </a:r>
            <a:endParaRPr lang="fr-FR" sz="2600" dirty="0">
              <a:effectLst/>
              <a:ea typeface="Calibri" panose="020F0502020204030204" pitchFamily="34" charset="0"/>
              <a:cs typeface="Arial" panose="020B0604020202020204" pitchFamily="34" charset="0"/>
            </a:endParaRPr>
          </a:p>
          <a:p>
            <a:pPr algn="just">
              <a:lnSpc>
                <a:spcPct val="107000"/>
              </a:lnSpc>
              <a:spcAft>
                <a:spcPts val="1800"/>
              </a:spcAft>
            </a:pPr>
            <a:endParaRPr lang="fr-FR" dirty="0"/>
          </a:p>
        </p:txBody>
      </p:sp>
    </p:spTree>
    <p:extLst>
      <p:ext uri="{BB962C8B-B14F-4D97-AF65-F5344CB8AC3E}">
        <p14:creationId xmlns:p14="http://schemas.microsoft.com/office/powerpoint/2010/main" val="62339328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CE21755-FD26-4D70-83AD-32AAA4329752}"/>
              </a:ext>
            </a:extLst>
          </p:cNvPr>
          <p:cNvSpPr>
            <a:spLocks noGrp="1"/>
          </p:cNvSpPr>
          <p:nvPr>
            <p:ph type="title"/>
          </p:nvPr>
        </p:nvSpPr>
        <p:spPr/>
        <p:txBody>
          <a:bodyPr/>
          <a:lstStyle/>
          <a:p>
            <a:endParaRPr lang="fr-FR" dirty="0"/>
          </a:p>
        </p:txBody>
      </p:sp>
      <p:pic>
        <p:nvPicPr>
          <p:cNvPr id="6" name="Espace réservé du contenu 5">
            <a:extLst>
              <a:ext uri="{FF2B5EF4-FFF2-40B4-BE49-F238E27FC236}">
                <a16:creationId xmlns:a16="http://schemas.microsoft.com/office/drawing/2014/main" id="{310C02A2-1ABE-4628-AF88-374B19B8660D}"/>
              </a:ext>
            </a:extLst>
          </p:cNvPr>
          <p:cNvPicPr>
            <a:picLocks noGrp="1" noChangeAspect="1"/>
          </p:cNvPicPr>
          <p:nvPr>
            <p:ph idx="1"/>
          </p:nvPr>
        </p:nvPicPr>
        <p:blipFill>
          <a:blip r:embed="rId2"/>
          <a:stretch>
            <a:fillRect/>
          </a:stretch>
        </p:blipFill>
        <p:spPr>
          <a:xfrm>
            <a:off x="3631223" y="1260475"/>
            <a:ext cx="8560776" cy="5597525"/>
          </a:xfrm>
        </p:spPr>
      </p:pic>
      <p:pic>
        <p:nvPicPr>
          <p:cNvPr id="8" name="Image 7">
            <a:extLst>
              <a:ext uri="{FF2B5EF4-FFF2-40B4-BE49-F238E27FC236}">
                <a16:creationId xmlns:a16="http://schemas.microsoft.com/office/drawing/2014/main" id="{CAEBBDFF-62CF-4A82-AA7C-34912BCE043B}"/>
              </a:ext>
            </a:extLst>
          </p:cNvPr>
          <p:cNvPicPr>
            <a:picLocks noChangeAspect="1"/>
          </p:cNvPicPr>
          <p:nvPr/>
        </p:nvPicPr>
        <p:blipFill>
          <a:blip r:embed="rId3"/>
          <a:stretch>
            <a:fillRect/>
          </a:stretch>
        </p:blipFill>
        <p:spPr>
          <a:xfrm>
            <a:off x="3543300" y="0"/>
            <a:ext cx="8648701" cy="1260475"/>
          </a:xfrm>
          <a:prstGeom prst="rect">
            <a:avLst/>
          </a:prstGeom>
        </p:spPr>
      </p:pic>
      <p:pic>
        <p:nvPicPr>
          <p:cNvPr id="11" name="Image 10">
            <a:extLst>
              <a:ext uri="{FF2B5EF4-FFF2-40B4-BE49-F238E27FC236}">
                <a16:creationId xmlns:a16="http://schemas.microsoft.com/office/drawing/2014/main" id="{837A21BA-CD95-47BC-B8F4-F0CD67030009}"/>
              </a:ext>
            </a:extLst>
          </p:cNvPr>
          <p:cNvPicPr>
            <a:picLocks noChangeAspect="1"/>
          </p:cNvPicPr>
          <p:nvPr/>
        </p:nvPicPr>
        <p:blipFill>
          <a:blip r:embed="rId4"/>
          <a:stretch>
            <a:fillRect/>
          </a:stretch>
        </p:blipFill>
        <p:spPr>
          <a:xfrm>
            <a:off x="0" y="0"/>
            <a:ext cx="3543300" cy="6699738"/>
          </a:xfrm>
          <a:prstGeom prst="rect">
            <a:avLst/>
          </a:prstGeom>
        </p:spPr>
      </p:pic>
    </p:spTree>
    <p:extLst>
      <p:ext uri="{BB962C8B-B14F-4D97-AF65-F5344CB8AC3E}">
        <p14:creationId xmlns:p14="http://schemas.microsoft.com/office/powerpoint/2010/main" val="2687627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0DB04A2A-413D-429D-A84D-45DF5D82B9E6}"/>
              </a:ext>
            </a:extLst>
          </p:cNvPr>
          <p:cNvSpPr>
            <a:spLocks noGrp="1"/>
          </p:cNvSpPr>
          <p:nvPr>
            <p:ph type="title"/>
          </p:nvPr>
        </p:nvSpPr>
        <p:spPr/>
        <p:txBody>
          <a:bodyPr/>
          <a:lstStyle/>
          <a:p>
            <a:endParaRPr lang="fr-FR"/>
          </a:p>
        </p:txBody>
      </p:sp>
      <p:pic>
        <p:nvPicPr>
          <p:cNvPr id="14338" name="Picture 2" descr="Thank you for your consideration&quot; Meaning + Alternatives">
            <a:extLst>
              <a:ext uri="{FF2B5EF4-FFF2-40B4-BE49-F238E27FC236}">
                <a16:creationId xmlns:a16="http://schemas.microsoft.com/office/drawing/2014/main" id="{E2F7AACA-E62F-4646-AF55-64C7340DE95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9980211"/>
      </p:ext>
    </p:extLst>
  </p:cSld>
  <p:clrMapOvr>
    <a:masterClrMapping/>
  </p:clrMapOvr>
</p:sld>
</file>

<file path=ppt/theme/theme1.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èm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1440</TotalTime>
  <Words>3405</Words>
  <Application>Microsoft Office PowerPoint</Application>
  <PresentationFormat>Grand écran</PresentationFormat>
  <Paragraphs>310</Paragraphs>
  <Slides>57</Slides>
  <Notes>1</Notes>
  <HiddenSlides>0</HiddenSlides>
  <MMClips>0</MMClips>
  <ScaleCrop>false</ScaleCrop>
  <HeadingPairs>
    <vt:vector size="6" baseType="variant">
      <vt:variant>
        <vt:lpstr>Polices utilisées</vt:lpstr>
      </vt:variant>
      <vt:variant>
        <vt:i4>19</vt:i4>
      </vt:variant>
      <vt:variant>
        <vt:lpstr>Thème</vt:lpstr>
      </vt:variant>
      <vt:variant>
        <vt:i4>1</vt:i4>
      </vt:variant>
      <vt:variant>
        <vt:lpstr>Titres des diapositives</vt:lpstr>
      </vt:variant>
      <vt:variant>
        <vt:i4>57</vt:i4>
      </vt:variant>
    </vt:vector>
  </HeadingPairs>
  <TitlesOfParts>
    <vt:vector size="77" baseType="lpstr">
      <vt:lpstr>Algerian</vt:lpstr>
      <vt:lpstr>-apple-system</vt:lpstr>
      <vt:lpstr>Arial</vt:lpstr>
      <vt:lpstr>Arial Black</vt:lpstr>
      <vt:lpstr>Cabin</vt:lpstr>
      <vt:lpstr>Calibri</vt:lpstr>
      <vt:lpstr>Calibri Light</vt:lpstr>
      <vt:lpstr>Helvetica Neue</vt:lpstr>
      <vt:lpstr>Lato</vt:lpstr>
      <vt:lpstr>Montserrat</vt:lpstr>
      <vt:lpstr>Open Sans</vt:lpstr>
      <vt:lpstr>Open Sans</vt:lpstr>
      <vt:lpstr>open_sans_condensedbold</vt:lpstr>
      <vt:lpstr>Roboto</vt:lpstr>
      <vt:lpstr>Source Sans Pro</vt:lpstr>
      <vt:lpstr>Symbol</vt:lpstr>
      <vt:lpstr>Tajawal Medium</vt:lpstr>
      <vt:lpstr>var( --e-global-typography-primary-font-family )</vt:lpstr>
      <vt:lpstr>Wingdings</vt:lpstr>
      <vt:lpstr>Thème Office</vt:lpstr>
      <vt:lpstr>Présentation PowerPoint</vt:lpstr>
      <vt:lpstr> </vt:lpstr>
      <vt:lpstr>Présentation PowerPoint</vt:lpstr>
      <vt:lpstr>Chapter objectives</vt:lpstr>
      <vt:lpstr>Présentation PowerPoint</vt:lpstr>
      <vt:lpstr>     Syllabus .  </vt:lpstr>
      <vt:lpstr>Présentation PowerPoint</vt:lpstr>
      <vt:lpstr>A- I- The Conception and Initiating Phase  </vt:lpstr>
      <vt:lpstr>A- I- The Conception and Initiating Phase  </vt:lpstr>
      <vt:lpstr>A- I- The Conception and Initiating Phase  </vt:lpstr>
      <vt:lpstr>Présentation PowerPoint</vt:lpstr>
      <vt:lpstr>A- I- The Conception and Initiating Phase  </vt:lpstr>
      <vt:lpstr> A- II- The importance of the Conception and Initiating Phase  </vt:lpstr>
      <vt:lpstr> A- II- The importance of the Conception and Initiating Phase  </vt:lpstr>
      <vt:lpstr>A-III- The Project Needs Study</vt:lpstr>
      <vt:lpstr>A-III- The Project Needs Study</vt:lpstr>
      <vt:lpstr>A-III- The Project Needs Study</vt:lpstr>
      <vt:lpstr>A-III- The Project Needs Study</vt:lpstr>
      <vt:lpstr>A-III- The Project Needs Study</vt:lpstr>
      <vt:lpstr>A-III- The Project Needs Study</vt:lpstr>
      <vt:lpstr>A-III- The Project Needs Study</vt:lpstr>
      <vt:lpstr>A-III- The Project Needs Study</vt:lpstr>
      <vt:lpstr>A-III- The Project Needs Study</vt:lpstr>
      <vt:lpstr>Présentation PowerPoint</vt:lpstr>
      <vt:lpstr> </vt:lpstr>
      <vt:lpstr>Présentation PowerPoint</vt:lpstr>
      <vt:lpstr> </vt:lpstr>
      <vt:lpstr> </vt:lpstr>
      <vt:lpstr> B-I- The Business Case</vt:lpstr>
      <vt:lpstr> B-I- The Business Case </vt:lpstr>
      <vt:lpstr>Présentation PowerPoint</vt:lpstr>
      <vt:lpstr>B-I- The Business Case </vt:lpstr>
      <vt:lpstr> B-I- The Business Case </vt:lpstr>
      <vt:lpstr> B-I- The Business Case </vt:lpstr>
      <vt:lpstr> B-II- The Feasibility Study</vt:lpstr>
      <vt:lpstr> </vt:lpstr>
      <vt:lpstr> B-II- The Feasibility Study</vt:lpstr>
      <vt:lpstr> B-II- The Feasibility Study</vt:lpstr>
      <vt:lpstr>Présentation PowerPoint</vt:lpstr>
      <vt:lpstr> B-II- The Feasibility Study</vt:lpstr>
      <vt:lpstr> B-III- The Project Proposal</vt:lpstr>
      <vt:lpstr>B-III- The Project Proposal</vt:lpstr>
      <vt:lpstr>B-III- The Project Proposal</vt:lpstr>
      <vt:lpstr>B-III- The Project Proposal</vt:lpstr>
      <vt:lpstr>   IV- …To the Project Charter </vt:lpstr>
      <vt:lpstr>IV- …To the Project Charter</vt:lpstr>
      <vt:lpstr>IV- …To the Project Charter</vt:lpstr>
      <vt:lpstr>   IV- …To the Project Charter </vt:lpstr>
      <vt:lpstr>    IV- …To the Project Charter </vt:lpstr>
      <vt:lpstr>    IV- …To the Project Charter </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Présentation PowerPoint</dc:title>
  <dc:creator>Myriam</dc:creator>
  <cp:lastModifiedBy>Myriam</cp:lastModifiedBy>
  <cp:revision>15</cp:revision>
  <dcterms:created xsi:type="dcterms:W3CDTF">2022-06-05T13:03:56Z</dcterms:created>
  <dcterms:modified xsi:type="dcterms:W3CDTF">2022-06-18T08:49:11Z</dcterms:modified>
</cp:coreProperties>
</file>