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12" r:id="rId5"/>
    <p:sldId id="513" r:id="rId6"/>
    <p:sldId id="514" r:id="rId7"/>
    <p:sldId id="515" r:id="rId8"/>
    <p:sldId id="276" r:id="rId9"/>
    <p:sldId id="256" r:id="rId10"/>
    <p:sldId id="516" r:id="rId11"/>
    <p:sldId id="481" r:id="rId12"/>
    <p:sldId id="522" r:id="rId13"/>
    <p:sldId id="523" r:id="rId14"/>
    <p:sldId id="482" r:id="rId15"/>
    <p:sldId id="483" r:id="rId16"/>
    <p:sldId id="524" r:id="rId17"/>
    <p:sldId id="525" r:id="rId18"/>
    <p:sldId id="526" r:id="rId19"/>
    <p:sldId id="527" r:id="rId20"/>
    <p:sldId id="528" r:id="rId21"/>
    <p:sldId id="529" r:id="rId22"/>
    <p:sldId id="530" r:id="rId23"/>
    <p:sldId id="531" r:id="rId24"/>
    <p:sldId id="484" r:id="rId25"/>
    <p:sldId id="532" r:id="rId26"/>
    <p:sldId id="488" r:id="rId27"/>
    <p:sldId id="485" r:id="rId28"/>
    <p:sldId id="487" r:id="rId29"/>
    <p:sldId id="486" r:id="rId30"/>
    <p:sldId id="489" r:id="rId31"/>
    <p:sldId id="490" r:id="rId32"/>
    <p:sldId id="491" r:id="rId33"/>
    <p:sldId id="539" r:id="rId34"/>
    <p:sldId id="492" r:id="rId35"/>
    <p:sldId id="493" r:id="rId36"/>
    <p:sldId id="494" r:id="rId37"/>
    <p:sldId id="535" r:id="rId38"/>
    <p:sldId id="533" r:id="rId39"/>
    <p:sldId id="537" r:id="rId40"/>
    <p:sldId id="540" r:id="rId41"/>
    <p:sldId id="538" r:id="rId42"/>
    <p:sldId id="536" r:id="rId43"/>
    <p:sldId id="54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13"/>
            <p14:sldId id="514"/>
            <p14:sldId id="515"/>
            <p14:sldId id="276"/>
            <p14:sldId id="256"/>
            <p14:sldId id="516"/>
            <p14:sldId id="481"/>
            <p14:sldId id="522"/>
            <p14:sldId id="523"/>
            <p14:sldId id="482"/>
            <p14:sldId id="483"/>
            <p14:sldId id="524"/>
            <p14:sldId id="525"/>
            <p14:sldId id="526"/>
            <p14:sldId id="527"/>
            <p14:sldId id="528"/>
            <p14:sldId id="529"/>
            <p14:sldId id="530"/>
            <p14:sldId id="531"/>
            <p14:sldId id="484"/>
            <p14:sldId id="532"/>
            <p14:sldId id="488"/>
            <p14:sldId id="485"/>
            <p14:sldId id="487"/>
            <p14:sldId id="486"/>
            <p14:sldId id="489"/>
            <p14:sldId id="490"/>
            <p14:sldId id="491"/>
            <p14:sldId id="539"/>
            <p14:sldId id="492"/>
            <p14:sldId id="493"/>
            <p14:sldId id="494"/>
            <p14:sldId id="535"/>
            <p14:sldId id="533"/>
            <p14:sldId id="537"/>
            <p14:sldId id="540"/>
            <p14:sldId id="538"/>
            <p14:sldId id="536"/>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7825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5.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852888"/>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26131" y="5860674"/>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A29CEBF1-68BB-25A1-AFE7-9C06DB1033DB}"/>
              </a:ext>
            </a:extLst>
          </p:cNvPr>
          <p:cNvSpPr txBox="1"/>
          <p:nvPr/>
        </p:nvSpPr>
        <p:spPr>
          <a:xfrm>
            <a:off x="1293117" y="4880996"/>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
        <p:nvSpPr>
          <p:cNvPr id="3" name="TextBox 2">
            <a:extLst>
              <a:ext uri="{FF2B5EF4-FFF2-40B4-BE49-F238E27FC236}">
                <a16:creationId xmlns:a16="http://schemas.microsoft.com/office/drawing/2014/main" id="{276DE9F8-9AEE-A479-2714-25EA9BF1AABB}"/>
              </a:ext>
            </a:extLst>
          </p:cNvPr>
          <p:cNvSpPr txBox="1"/>
          <p:nvPr/>
        </p:nvSpPr>
        <p:spPr>
          <a:xfrm>
            <a:off x="328545" y="376444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43755" y="4886175"/>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7E39D990-ED98-433C-8EAF-7FA8219A3E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82318" y="-43544"/>
            <a:ext cx="1909682" cy="891691"/>
          </a:xfrm>
          <a:prstGeom prst="rect">
            <a:avLst/>
          </a:prstGeom>
        </p:spPr>
      </p:pic>
      <p:sp>
        <p:nvSpPr>
          <p:cNvPr id="15" name="TextBox 14">
            <a:extLst>
              <a:ext uri="{FF2B5EF4-FFF2-40B4-BE49-F238E27FC236}">
                <a16:creationId xmlns:a16="http://schemas.microsoft.com/office/drawing/2014/main" id="{0929A623-BF2A-48BA-83F3-9BB44D49C4BB}"/>
              </a:ext>
            </a:extLst>
          </p:cNvPr>
          <p:cNvSpPr txBox="1"/>
          <p:nvPr/>
        </p:nvSpPr>
        <p:spPr>
          <a:xfrm>
            <a:off x="6757129" y="3223089"/>
            <a:ext cx="3815596" cy="593304"/>
          </a:xfrm>
          <a:prstGeom prst="rect">
            <a:avLst/>
          </a:prstGeom>
          <a:noFill/>
        </p:spPr>
        <p:txBody>
          <a:bodyPr wrap="none" rtlCol="0">
            <a:spAutoFit/>
          </a:bodyPr>
          <a:lstStyle/>
          <a:p>
            <a:pPr>
              <a:lnSpc>
                <a:spcPct val="107000"/>
              </a:lnSpc>
              <a:spcAft>
                <a:spcPts val="800"/>
              </a:spcAft>
            </a:pPr>
            <a:r>
              <a:rPr lang="en-US" sz="3200" b="1" kern="1800" dirty="0">
                <a:solidFill>
                  <a:srgbClr val="00B0F0"/>
                </a:solidFill>
                <a:latin typeface="Times New Roman" panose="02020603050405020304" pitchFamily="18" charset="0"/>
                <a:ea typeface="Times New Roman" panose="02020603050405020304" pitchFamily="18" charset="0"/>
                <a:cs typeface="Arial" panose="020B0604020202020204" pitchFamily="34" charset="0"/>
              </a:rPr>
              <a:t>E-Commerce Trends</a:t>
            </a:r>
            <a:endParaRPr lang="en-US" sz="200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7417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718978" y="24374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90173" y="1556812"/>
            <a:ext cx="11336295" cy="525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a:lnSpc>
                <a:spcPct val="90000"/>
              </a:lnSpc>
              <a:spcBef>
                <a:spcPts val="1000"/>
              </a:spcBef>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a:t>
            </a:r>
            <a:r>
              <a:rPr lang="en-US" sz="2600" b="1" dirty="0">
                <a:solidFill>
                  <a:srgbClr val="00B050"/>
                </a:solidFill>
                <a:latin typeface="Calibri" panose="020F0502020204030204"/>
              </a:rPr>
              <a:t>10: </a:t>
            </a:r>
            <a:r>
              <a:rPr lang="en-US" sz="2600" b="1" dirty="0">
                <a:solidFill>
                  <a:srgbClr val="00B050"/>
                </a:solidFill>
              </a:rPr>
              <a:t>E-Commerce Trends </a:t>
            </a:r>
            <a:endParaRPr lang="en-US" sz="2600" b="1" dirty="0">
              <a:solidFill>
                <a:srgbClr val="00B050"/>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D4455997-52C4-46B4-A17F-FCDE7EE28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53829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3303673" y="551107"/>
            <a:ext cx="7673896" cy="707886"/>
          </a:xfrm>
          <a:prstGeom prst="rect">
            <a:avLst/>
          </a:prstGeom>
          <a:noFill/>
        </p:spPr>
        <p:txBody>
          <a:bodyPr wrap="square" rtlCol="0">
            <a:spAutoFit/>
          </a:bodyPr>
          <a:lstStyle/>
          <a:p>
            <a:pPr algn="ctr"/>
            <a:r>
              <a:rPr lang="en-US" sz="4000" b="1" dirty="0">
                <a:solidFill>
                  <a:srgbClr val="00B0F0"/>
                </a:solidFill>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678195" y="1960010"/>
            <a:ext cx="10377035" cy="43468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1108" y="122915"/>
            <a:ext cx="1620886" cy="949547"/>
          </a:xfrm>
          <a:prstGeom prst="rect">
            <a:avLst/>
          </a:prstGeom>
        </p:spPr>
      </p:pic>
      <p:sp>
        <p:nvSpPr>
          <p:cNvPr id="4" name="TextBox 3">
            <a:extLst>
              <a:ext uri="{FF2B5EF4-FFF2-40B4-BE49-F238E27FC236}">
                <a16:creationId xmlns:a16="http://schemas.microsoft.com/office/drawing/2014/main" id="{DF8579A0-6A3D-D287-87DF-4C35457506D4}"/>
              </a:ext>
            </a:extLst>
          </p:cNvPr>
          <p:cNvSpPr txBox="1"/>
          <p:nvPr/>
        </p:nvSpPr>
        <p:spPr>
          <a:xfrm>
            <a:off x="1595343" y="2638910"/>
            <a:ext cx="8587842" cy="3340338"/>
          </a:xfrm>
          <a:prstGeom prst="rect">
            <a:avLst/>
          </a:prstGeom>
        </p:spPr>
        <p:txBody>
          <a:bodyPr wrap="square">
            <a:spAutoFit/>
          </a:bodyPr>
          <a:lstStyle>
            <a:defPPr>
              <a:defRPr lang="en-US"/>
            </a:defPPr>
            <a:lvl1pPr algn="just">
              <a:lnSpc>
                <a:spcPct val="107000"/>
              </a:lnSpc>
              <a:spcAft>
                <a:spcPts val="800"/>
              </a:spcAft>
              <a:defRPr sz="2800">
                <a:latin typeface="Times New Roman" panose="02020603050405020304" pitchFamily="18" charset="0"/>
                <a:cs typeface="Arial" panose="020B0604020202020204" pitchFamily="34" charset="0"/>
              </a:defRPr>
            </a:lvl1pPr>
          </a:lstStyle>
          <a:p>
            <a:pPr marL="514350" indent="-514350">
              <a:buFont typeface="+mj-lt"/>
              <a:buAutoNum type="arabicPeriod"/>
            </a:pPr>
            <a:r>
              <a:rPr lang="en-US" b="1" dirty="0"/>
              <a:t>Introduction.</a:t>
            </a:r>
          </a:p>
          <a:p>
            <a:pPr marL="514350" indent="-514350">
              <a:buFont typeface="+mj-lt"/>
              <a:buAutoNum type="arabicPeriod"/>
            </a:pPr>
            <a:r>
              <a:rPr lang="en-US" b="1" dirty="0"/>
              <a:t>What are the current trends in e-commerce?</a:t>
            </a:r>
          </a:p>
          <a:p>
            <a:pPr marL="514350" indent="-514350">
              <a:buFont typeface="+mj-lt"/>
              <a:buAutoNum type="arabicPeriod"/>
            </a:pPr>
            <a:r>
              <a:rPr lang="en-US" b="1" dirty="0"/>
              <a:t>Intelligent Logistics and Shipping Automation</a:t>
            </a:r>
          </a:p>
          <a:p>
            <a:pPr marL="514350" indent="-514350">
              <a:buFont typeface="+mj-lt"/>
              <a:buAutoNum type="arabicPeriod"/>
            </a:pPr>
            <a:r>
              <a:rPr lang="en-US" b="1" dirty="0"/>
              <a:t>Social Media Commerce (Social Commerce)</a:t>
            </a:r>
            <a:endParaRPr lang="en-US" dirty="0"/>
          </a:p>
          <a:p>
            <a:pPr marL="514350" indent="-514350">
              <a:buFont typeface="+mj-lt"/>
              <a:buAutoNum type="arabicPeriod"/>
            </a:pPr>
            <a:r>
              <a:rPr lang="en-US" altLang="ar-SA" b="1" dirty="0"/>
              <a:t>10 social commerce trends to watch for</a:t>
            </a:r>
          </a:p>
          <a:p>
            <a:pPr marL="514350" indent="-514350">
              <a:buFont typeface="+mj-lt"/>
              <a:buAutoNum type="arabicPeriod"/>
            </a:pPr>
            <a:endParaRPr lang="en-US" b="1" dirty="0"/>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835513" y="578943"/>
            <a:ext cx="3902032" cy="655885"/>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ea typeface="Times New Roman" panose="02020603050405020304" pitchFamily="18" charset="0"/>
                <a:cs typeface="Arial" panose="020B0604020202020204" pitchFamily="34" charset="0"/>
              </a:rPr>
              <a:t>1. Introduction</a:t>
            </a:r>
            <a:endParaRPr lang="en-US" sz="240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5E80B0E-B0F5-45B4-96B4-F27B05965895}"/>
              </a:ext>
            </a:extLst>
          </p:cNvPr>
          <p:cNvSpPr/>
          <p:nvPr/>
        </p:nvSpPr>
        <p:spPr>
          <a:xfrm>
            <a:off x="1111584" y="2976158"/>
            <a:ext cx="9763329" cy="2423484"/>
          </a:xfrm>
          <a:prstGeom prst="rect">
            <a:avLst/>
          </a:prstGeom>
        </p:spPr>
        <p:txBody>
          <a:bodyPr wrap="square">
            <a:spAutoFit/>
          </a:bodyPr>
          <a:lstStyle/>
          <a:p>
            <a:pPr algn="just">
              <a:lnSpc>
                <a:spcPct val="107000"/>
              </a:lnSpc>
              <a:spcAft>
                <a:spcPts val="800"/>
              </a:spcAft>
            </a:pPr>
            <a:r>
              <a:rPr lang="en-US" sz="3600" dirty="0">
                <a:latin typeface="Times New Roman" panose="02020603050405020304" pitchFamily="18" charset="0"/>
                <a:cs typeface="Arial" panose="020B0604020202020204" pitchFamily="34" charset="0"/>
              </a:rPr>
              <a:t>E-commerce trends affect retailers and customers alike. Below, explore e-commerce trends, including their importance, who uses them, and how trends influence e-commerce sales and new technology</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110474" cy="57022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1691" y="1285191"/>
            <a:ext cx="11141614" cy="5171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733929B-69DF-4B3C-B3F9-C5A0EF749417}"/>
              </a:ext>
            </a:extLst>
          </p:cNvPr>
          <p:cNvSpPr/>
          <p:nvPr/>
        </p:nvSpPr>
        <p:spPr>
          <a:xfrm>
            <a:off x="525192" y="1619793"/>
            <a:ext cx="10682068" cy="4415632"/>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en-US" sz="2800" dirty="0">
                <a:latin typeface="Times New Roman" panose="02020603050405020304" pitchFamily="18" charset="0"/>
                <a:cs typeface="Arial" panose="020B0604020202020204" pitchFamily="34" charset="0"/>
              </a:rPr>
              <a:t>A trend is a gradual but significant change or development, and in e-commerce, these are changes that affect businesses selling goods or services over the internet. </a:t>
            </a:r>
          </a:p>
          <a:p>
            <a:pPr marL="457200" indent="-457200" algn="just">
              <a:lnSpc>
                <a:spcPct val="107000"/>
              </a:lnSpc>
              <a:spcAft>
                <a:spcPts val="800"/>
              </a:spcAft>
              <a:buFont typeface="Wingdings" panose="05000000000000000000" pitchFamily="2" charset="2"/>
              <a:buChar char="q"/>
            </a:pPr>
            <a:r>
              <a:rPr lang="en-US" sz="2800" dirty="0">
                <a:latin typeface="Times New Roman" panose="02020603050405020304" pitchFamily="18" charset="0"/>
                <a:cs typeface="Arial" panose="020B0604020202020204" pitchFamily="34" charset="0"/>
              </a:rPr>
              <a:t>E-commerce trends can impact the market and drive sales forward, whether based on technological advances, consumer preferences and convenience, social media influences, or ethical considerations, among other causes.</a:t>
            </a:r>
          </a:p>
          <a:p>
            <a:pPr marL="457200" indent="-457200" algn="just">
              <a:lnSpc>
                <a:spcPct val="107000"/>
              </a:lnSpc>
              <a:spcAft>
                <a:spcPts val="800"/>
              </a:spcAft>
              <a:buFont typeface="Wingdings" panose="05000000000000000000" pitchFamily="2" charset="2"/>
              <a:buChar char="q"/>
            </a:pPr>
            <a:r>
              <a:rPr lang="en-US" sz="2800" dirty="0">
                <a:latin typeface="Times New Roman" panose="02020603050405020304" pitchFamily="18" charset="0"/>
                <a:cs typeface="Arial" panose="020B0604020202020204" pitchFamily="34" charset="0"/>
              </a:rPr>
              <a:t> Analytics and finance companies track trends and make predictions for businesses that want to continue to compete in the market.</a:t>
            </a:r>
          </a:p>
        </p:txBody>
      </p:sp>
      <p:sp>
        <p:nvSpPr>
          <p:cNvPr id="7" name="Rectangle 6">
            <a:extLst>
              <a:ext uri="{FF2B5EF4-FFF2-40B4-BE49-F238E27FC236}">
                <a16:creationId xmlns:a16="http://schemas.microsoft.com/office/drawing/2014/main" id="{21ECE3B6-7AD4-4375-B322-8E2A04D153F7}"/>
              </a:ext>
            </a:extLst>
          </p:cNvPr>
          <p:cNvSpPr/>
          <p:nvPr/>
        </p:nvSpPr>
        <p:spPr>
          <a:xfrm>
            <a:off x="2725629" y="202922"/>
            <a:ext cx="7204648" cy="1340495"/>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What are e-commerce trends?</a:t>
            </a:r>
          </a:p>
          <a:p>
            <a:pPr algn="ctr">
              <a:lnSpc>
                <a:spcPct val="107000"/>
              </a:lnSpc>
              <a:spcAft>
                <a:spcPts val="800"/>
              </a:spcAft>
            </a:pPr>
            <a:endParaRPr lang="en-US" sz="3600" b="1" dirty="0">
              <a:solidFill>
                <a:srgbClr val="00B0F0"/>
              </a:solidFill>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404051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p:cNvSpPr/>
          <p:nvPr/>
        </p:nvSpPr>
        <p:spPr>
          <a:xfrm>
            <a:off x="8998982" y="816499"/>
            <a:ext cx="3110474"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3612" y="952845"/>
            <a:ext cx="11148164" cy="563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07000"/>
              </a:lnSpc>
              <a:spcAft>
                <a:spcPts val="800"/>
              </a:spcAft>
            </a:pPr>
            <a:endParaRPr lang="en-US" sz="2000" b="1" dirty="0">
              <a:solidFill>
                <a:schemeClr val="tx1"/>
              </a:solidFill>
              <a:latin typeface="Times New Roman" panose="02020603050405020304" pitchFamily="18" charset="0"/>
              <a:cs typeface="Arial" panose="020B0604020202020204"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49132" y="-30055"/>
            <a:ext cx="1662437" cy="1076343"/>
          </a:xfrm>
          <a:prstGeom prst="rect">
            <a:avLst/>
          </a:prstGeom>
        </p:spPr>
      </p:pic>
      <p:sp>
        <p:nvSpPr>
          <p:cNvPr id="2" name="Rectangle 1">
            <a:extLst>
              <a:ext uri="{FF2B5EF4-FFF2-40B4-BE49-F238E27FC236}">
                <a16:creationId xmlns:a16="http://schemas.microsoft.com/office/drawing/2014/main" id="{67C98CD3-6188-4F2F-AFFD-1E2A2AAC4E13}"/>
              </a:ext>
            </a:extLst>
          </p:cNvPr>
          <p:cNvSpPr/>
          <p:nvPr/>
        </p:nvSpPr>
        <p:spPr>
          <a:xfrm>
            <a:off x="1403266" y="237394"/>
            <a:ext cx="7204648" cy="121328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What are e-commerce trends used for?</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18F057A7-971D-4247-98B9-5F0A061B9421}"/>
              </a:ext>
            </a:extLst>
          </p:cNvPr>
          <p:cNvSpPr/>
          <p:nvPr/>
        </p:nvSpPr>
        <p:spPr>
          <a:xfrm>
            <a:off x="675249" y="1450675"/>
            <a:ext cx="10649243" cy="4910383"/>
          </a:xfrm>
          <a:prstGeom prst="rect">
            <a:avLst/>
          </a:prstGeom>
        </p:spPr>
        <p:txBody>
          <a:bodyPr wrap="square">
            <a:spAutoFit/>
          </a:bodyPr>
          <a:lstStyle/>
          <a:p>
            <a:pPr marL="342900" indent="-342900" algn="just">
              <a:lnSpc>
                <a:spcPct val="107000"/>
              </a:lnSpc>
              <a:spcAft>
                <a:spcPts val="800"/>
              </a:spcAft>
              <a:buFont typeface="Wingdings" panose="05000000000000000000" pitchFamily="2" charset="2"/>
              <a:buChar char="q"/>
            </a:pPr>
            <a:r>
              <a:rPr lang="en-US" sz="2400" dirty="0">
                <a:latin typeface="Times New Roman" panose="02020603050405020304" pitchFamily="18" charset="0"/>
                <a:cs typeface="Arial" panose="020B0604020202020204" pitchFamily="34" charset="0"/>
              </a:rPr>
              <a:t>Businesses that understand e-commerce industry trends know what is successful in the market, what isn’t working so well, and what consumers are looking for. They use these insights about the future of e-commerce to build strategies to strengthen their offerings. Getting in while a trend is new can put businesses in an advantageous position.</a:t>
            </a:r>
          </a:p>
          <a:p>
            <a:pPr marL="342900" indent="-342900" algn="just">
              <a:lnSpc>
                <a:spcPct val="107000"/>
              </a:lnSpc>
              <a:spcAft>
                <a:spcPts val="800"/>
              </a:spcAft>
              <a:buFont typeface="Wingdings" panose="05000000000000000000" pitchFamily="2" charset="2"/>
              <a:buChar char="q"/>
            </a:pPr>
            <a:r>
              <a:rPr lang="en-US" sz="2400" dirty="0">
                <a:latin typeface="Times New Roman" panose="02020603050405020304" pitchFamily="18" charset="0"/>
                <a:cs typeface="Arial" panose="020B0604020202020204" pitchFamily="34" charset="0"/>
              </a:rPr>
              <a:t>Consider the trend of businesses moving online during and after the pandemic. Businesses that observed this trend were able to make the transition to e-commerce at the right time, and many boosted their sales significantly. When choosing trends to capitalize on, make sure you take time to consider which ones are right for your business and align with what your customers want. Doing this can help you prioritize your resources and obtain the best long-term return for your efforts.</a:t>
            </a:r>
          </a:p>
        </p:txBody>
      </p:sp>
    </p:spTree>
    <p:extLst>
      <p:ext uri="{BB962C8B-B14F-4D97-AF65-F5344CB8AC3E}">
        <p14:creationId xmlns:p14="http://schemas.microsoft.com/office/powerpoint/2010/main" val="327391081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4911" y="1467435"/>
            <a:ext cx="10897449" cy="4905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C5370E6-5C4C-DB4A-E8FD-DC4D94A3B316}"/>
              </a:ext>
            </a:extLst>
          </p:cNvPr>
          <p:cNvSpPr txBox="1"/>
          <p:nvPr/>
        </p:nvSpPr>
        <p:spPr>
          <a:xfrm>
            <a:off x="942308" y="2092976"/>
            <a:ext cx="10044332" cy="3744871"/>
          </a:xfrm>
          <a:prstGeom prst="rect">
            <a:avLst/>
          </a:prstGeom>
        </p:spPr>
        <p:txBody>
          <a:bodyPr wrap="square">
            <a:spAutoFit/>
          </a:bodyPr>
          <a:lstStyle>
            <a:defPPr>
              <a:defRPr lang="en-US"/>
            </a:defPPr>
            <a:lvl1pPr marL="342900" indent="-342900" algn="just">
              <a:lnSpc>
                <a:spcPct val="107000"/>
              </a:lnSpc>
              <a:spcAft>
                <a:spcPts val="800"/>
              </a:spcAft>
              <a:buFont typeface="Arial" panose="020B0604020202020204" pitchFamily="34" charset="0"/>
              <a:buChar char="•"/>
              <a:defRPr sz="2400">
                <a:latin typeface="Times New Roman" panose="02020603050405020304" pitchFamily="18" charset="0"/>
                <a:cs typeface="Arial" panose="020B0604020202020204" pitchFamily="34" charset="0"/>
              </a:defRPr>
            </a:lvl1pPr>
          </a:lstStyle>
          <a:p>
            <a:pPr>
              <a:buFont typeface="Wingdings" panose="05000000000000000000" pitchFamily="2" charset="2"/>
              <a:buChar char="q"/>
            </a:pPr>
            <a:r>
              <a:rPr lang="ar-SA" altLang="ar-SA" sz="3200" dirty="0"/>
              <a:t>E-commerce trends are used to adapt online businesses to changing consumer behaviors, increase sales, improve customer experience, and gain a competitive edge. These trends inform strategies such as adopting artificial intelligence, personalizing experiences, utilizing social commerce, and implementing secure, seamless payment solutions to meet growing consumer demands. </a:t>
            </a:r>
          </a:p>
        </p:txBody>
      </p:sp>
      <p:sp>
        <p:nvSpPr>
          <p:cNvPr id="4" name="Rectangle 3">
            <a:extLst>
              <a:ext uri="{FF2B5EF4-FFF2-40B4-BE49-F238E27FC236}">
                <a16:creationId xmlns:a16="http://schemas.microsoft.com/office/drawing/2014/main" id="{E10E86B0-52CB-BD5D-0832-0679E98C91E2}"/>
              </a:ext>
            </a:extLst>
          </p:cNvPr>
          <p:cNvSpPr/>
          <p:nvPr/>
        </p:nvSpPr>
        <p:spPr>
          <a:xfrm>
            <a:off x="2449360" y="226636"/>
            <a:ext cx="7204648" cy="121328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What are e-commerce trends used for?</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613543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92938" y="802165"/>
            <a:ext cx="3110474"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46288"/>
            <a:ext cx="11148164" cy="5359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07000"/>
              </a:lnSpc>
              <a:spcAft>
                <a:spcPts val="800"/>
              </a:spcAft>
            </a:pPr>
            <a:endParaRPr lang="en-US" sz="1600" b="1" dirty="0">
              <a:solidFill>
                <a:schemeClr val="tx1"/>
              </a:solidFill>
              <a:latin typeface="Times New Roman" panose="02020603050405020304" pitchFamily="18"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68601" y="-65853"/>
            <a:ext cx="1662437" cy="1076343"/>
          </a:xfrm>
          <a:prstGeom prst="rect">
            <a:avLst/>
          </a:prstGeom>
        </p:spPr>
      </p:pic>
      <p:sp>
        <p:nvSpPr>
          <p:cNvPr id="2" name="Rectangle 1">
            <a:extLst>
              <a:ext uri="{FF2B5EF4-FFF2-40B4-BE49-F238E27FC236}">
                <a16:creationId xmlns:a16="http://schemas.microsoft.com/office/drawing/2014/main" id="{67C98CD3-6188-4F2F-AFFD-1E2A2AAC4E13}"/>
              </a:ext>
            </a:extLst>
          </p:cNvPr>
          <p:cNvSpPr/>
          <p:nvPr/>
        </p:nvSpPr>
        <p:spPr>
          <a:xfrm>
            <a:off x="1763107" y="195525"/>
            <a:ext cx="7204648" cy="121328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 </a:t>
            </a:r>
            <a:r>
              <a:rPr lang="ar-SA" altLang="ar-SA" sz="3200" b="1" dirty="0">
                <a:solidFill>
                  <a:srgbClr val="00B0F0"/>
                </a:solidFill>
                <a:latin typeface="Times New Roman" panose="02020603050405020304" pitchFamily="18" charset="0"/>
                <a:cs typeface="Arial" panose="020B0604020202020204" pitchFamily="34" charset="0"/>
              </a:rPr>
              <a:t>Key uses of e-commerce trends include:</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
        <p:nvSpPr>
          <p:cNvPr id="6" name="Rectangle 2">
            <a:extLst>
              <a:ext uri="{FF2B5EF4-FFF2-40B4-BE49-F238E27FC236}">
                <a16:creationId xmlns:a16="http://schemas.microsoft.com/office/drawing/2014/main" id="{672A488C-D29D-48EE-D888-C9EC551DB2E4}"/>
              </a:ext>
            </a:extLst>
          </p:cNvPr>
          <p:cNvSpPr>
            <a:spLocks noChangeArrowheads="1"/>
          </p:cNvSpPr>
          <p:nvPr/>
        </p:nvSpPr>
        <p:spPr bwMode="auto">
          <a:xfrm>
            <a:off x="533614" y="1408806"/>
            <a:ext cx="10441797" cy="4976875"/>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Hyper-personalization &amp; AI: Utilizing Artificial Intelligence for personalized product recommendations and AI-driven chatbots to improve engagement and reduce customer service costs.</a:t>
            </a:r>
          </a:p>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Improving Customer Experience: Implementing Augmented Reality (AR) to allow virtual product visualization, reducing returns, and enhancing mobile-first shopping experiences.</a:t>
            </a:r>
          </a:p>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Optimizing Operations: Adopting on-demand manufacturing and data-driven logistics for improved inventory management and faster delivery.</a:t>
            </a:r>
          </a:p>
          <a:p>
            <a:pPr marL="457200" indent="-457200" algn="just">
              <a:lnSpc>
                <a:spcPct val="107000"/>
              </a:lnSpc>
              <a:spcAft>
                <a:spcPts val="800"/>
              </a:spcAft>
              <a:buFont typeface="Wingdings" panose="05000000000000000000" pitchFamily="2" charset="2"/>
              <a:buChar char="q"/>
            </a:pPr>
            <a:endParaRPr lang="ar-SA" altLang="ar-SA" sz="2800" dirty="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980940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86124-C586-423B-D60F-A11F240CB96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7C9C470-44A4-5426-4484-3B9AFE2ECC2B}"/>
              </a:ext>
            </a:extLst>
          </p:cNvPr>
          <p:cNvSpPr/>
          <p:nvPr/>
        </p:nvSpPr>
        <p:spPr>
          <a:xfrm>
            <a:off x="8607914" y="952845"/>
            <a:ext cx="3110474"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73112F5-C424-1885-D89D-76A4B7132FC9}"/>
              </a:ext>
            </a:extLst>
          </p:cNvPr>
          <p:cNvSpPr/>
          <p:nvPr/>
        </p:nvSpPr>
        <p:spPr>
          <a:xfrm>
            <a:off x="180431" y="1046288"/>
            <a:ext cx="11148164" cy="5359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07000"/>
              </a:lnSpc>
              <a:spcAft>
                <a:spcPts val="800"/>
              </a:spcAft>
            </a:pPr>
            <a:endParaRPr lang="en-US" sz="1600" b="1" dirty="0">
              <a:solidFill>
                <a:schemeClr val="tx1"/>
              </a:solidFill>
              <a:latin typeface="Times New Roman" panose="02020603050405020304" pitchFamily="18" charset="0"/>
              <a:cs typeface="Arial" panose="020B0604020202020204" pitchFamily="34" charset="0"/>
            </a:endParaRPr>
          </a:p>
        </p:txBody>
      </p:sp>
      <p:pic>
        <p:nvPicPr>
          <p:cNvPr id="5" name="Graphic 21">
            <a:extLst>
              <a:ext uri="{FF2B5EF4-FFF2-40B4-BE49-F238E27FC236}">
                <a16:creationId xmlns:a16="http://schemas.microsoft.com/office/drawing/2014/main" id="{845E5FA4-AB84-725A-B081-52C2C5A96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49132" y="-30055"/>
            <a:ext cx="1662437" cy="1076343"/>
          </a:xfrm>
          <a:prstGeom prst="rect">
            <a:avLst/>
          </a:prstGeom>
        </p:spPr>
      </p:pic>
      <p:sp>
        <p:nvSpPr>
          <p:cNvPr id="2" name="Rectangle 1">
            <a:extLst>
              <a:ext uri="{FF2B5EF4-FFF2-40B4-BE49-F238E27FC236}">
                <a16:creationId xmlns:a16="http://schemas.microsoft.com/office/drawing/2014/main" id="{F1D4B87B-D996-33E8-D705-C9AD4AF325B6}"/>
              </a:ext>
            </a:extLst>
          </p:cNvPr>
          <p:cNvSpPr/>
          <p:nvPr/>
        </p:nvSpPr>
        <p:spPr>
          <a:xfrm>
            <a:off x="1777174" y="173564"/>
            <a:ext cx="7204648" cy="121328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 </a:t>
            </a:r>
            <a:r>
              <a:rPr lang="ar-SA" altLang="ar-SA" sz="3200" b="1" dirty="0">
                <a:solidFill>
                  <a:srgbClr val="00B0F0"/>
                </a:solidFill>
                <a:latin typeface="Times New Roman" panose="02020603050405020304" pitchFamily="18" charset="0"/>
                <a:cs typeface="Arial" panose="020B0604020202020204" pitchFamily="34" charset="0"/>
              </a:rPr>
              <a:t>Key uses of e-commerce trends include:</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
        <p:nvSpPr>
          <p:cNvPr id="6" name="Rectangle 2">
            <a:extLst>
              <a:ext uri="{FF2B5EF4-FFF2-40B4-BE49-F238E27FC236}">
                <a16:creationId xmlns:a16="http://schemas.microsoft.com/office/drawing/2014/main" id="{A20049F2-2C0A-EF22-7262-3A52A6D22B2A}"/>
              </a:ext>
            </a:extLst>
          </p:cNvPr>
          <p:cNvSpPr>
            <a:spLocks noChangeArrowheads="1"/>
          </p:cNvSpPr>
          <p:nvPr/>
        </p:nvSpPr>
        <p:spPr bwMode="auto">
          <a:xfrm>
            <a:off x="422857" y="799658"/>
            <a:ext cx="10663311" cy="5606407"/>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endParaRPr lang="ar-SA" altLang="ar-SA" sz="3200" dirty="0">
              <a:latin typeface="Times New Roman" panose="02020603050405020304" pitchFamily="18" charset="0"/>
              <a:cs typeface="Arial" panose="020B0604020202020204" pitchFamily="34" charset="0"/>
            </a:endParaRPr>
          </a:p>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Expanding Sales Channels: Leveraging social commerce platforms (TikTok, Instagram) and voice search to reach audiences where they are.</a:t>
            </a:r>
          </a:p>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Frictionless Checkout: Implementing digital wallets, "buy now, pay later" options, and one-click purchasing to minimize cart abandonment.</a:t>
            </a:r>
          </a:p>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Building Brand Trust: Adopting sustainable, ethical commerce practices to match consumer values, such as ethical packaging and durable, sustainable products</a:t>
            </a:r>
          </a:p>
          <a:p>
            <a:pPr marL="457200" indent="-457200" algn="just">
              <a:lnSpc>
                <a:spcPct val="107000"/>
              </a:lnSpc>
              <a:spcAft>
                <a:spcPts val="800"/>
              </a:spcAft>
              <a:buFont typeface="Wingdings" panose="05000000000000000000" pitchFamily="2" charset="2"/>
              <a:buChar char="q"/>
            </a:pPr>
            <a:endParaRPr lang="ar-SA" altLang="ar-SA" sz="2800" dirty="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941419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6746189-0BBD-46E6-A6D6-D3FB34272581}"/>
              </a:ext>
            </a:extLst>
          </p:cNvPr>
          <p:cNvSpPr/>
          <p:nvPr/>
        </p:nvSpPr>
        <p:spPr>
          <a:xfrm>
            <a:off x="353829" y="1916427"/>
            <a:ext cx="11308288" cy="3852017"/>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en-US" sz="2800" dirty="0">
                <a:latin typeface="Times New Roman" panose="02020603050405020304" pitchFamily="18" charset="0"/>
                <a:cs typeface="Arial" panose="020B0604020202020204" pitchFamily="34" charset="0"/>
              </a:rPr>
              <a:t>Companies that conduct business online can benefit from tracking e-commerce trends. Large, medium, and small companies anticipate trends to ensure they remain the strongest in the market. A large company, for example, might invest in artificial intelligence to enhance a virtual shopping experience by personalizing recommendations.</a:t>
            </a:r>
          </a:p>
          <a:p>
            <a:pPr marL="457200" indent="-457200" algn="just">
              <a:lnSpc>
                <a:spcPct val="107000"/>
              </a:lnSpc>
              <a:spcAft>
                <a:spcPts val="800"/>
              </a:spcAft>
              <a:buFont typeface="Wingdings" panose="05000000000000000000" pitchFamily="2" charset="2"/>
              <a:buChar char="q"/>
            </a:pPr>
            <a:r>
              <a:rPr lang="en-US" sz="2800" dirty="0">
                <a:latin typeface="Times New Roman" panose="02020603050405020304" pitchFamily="18" charset="0"/>
                <a:cs typeface="Arial" panose="020B0604020202020204" pitchFamily="34" charset="0"/>
              </a:rPr>
              <a:t>Another company might observe the trend in ethical consumerism and adapt its offerings, packaging, and air miles to be more environmentally or socially friendly.</a:t>
            </a:r>
          </a:p>
        </p:txBody>
      </p:sp>
      <p:sp>
        <p:nvSpPr>
          <p:cNvPr id="3" name="Rectangle 2">
            <a:extLst>
              <a:ext uri="{FF2B5EF4-FFF2-40B4-BE49-F238E27FC236}">
                <a16:creationId xmlns:a16="http://schemas.microsoft.com/office/drawing/2014/main" id="{EC954A39-9776-486E-8075-ADB21303B50A}"/>
              </a:ext>
            </a:extLst>
          </p:cNvPr>
          <p:cNvSpPr/>
          <p:nvPr/>
        </p:nvSpPr>
        <p:spPr>
          <a:xfrm>
            <a:off x="2474476" y="535354"/>
            <a:ext cx="6907236" cy="1340495"/>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Who uses e-commerce trends?</a:t>
            </a:r>
          </a:p>
          <a:p>
            <a:pPr algn="ctr">
              <a:lnSpc>
                <a:spcPct val="107000"/>
              </a:lnSpc>
              <a:spcAft>
                <a:spcPts val="800"/>
              </a:spcAft>
            </a:pPr>
            <a:endParaRPr lang="en-US" sz="3600" b="1" dirty="0">
              <a:solidFill>
                <a:srgbClr val="00B0F0"/>
              </a:solidFill>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47740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17091" y="268963"/>
            <a:ext cx="1566900" cy="1076343"/>
          </a:xfrm>
          <a:prstGeom prst="rect">
            <a:avLst/>
          </a:prstGeom>
        </p:spPr>
      </p:pic>
      <p:sp>
        <p:nvSpPr>
          <p:cNvPr id="2" name="Rectangle 1">
            <a:extLst>
              <a:ext uri="{FF2B5EF4-FFF2-40B4-BE49-F238E27FC236}">
                <a16:creationId xmlns:a16="http://schemas.microsoft.com/office/drawing/2014/main" id="{9E513F40-ED1D-4C06-A3A6-1A9C50A939F2}"/>
              </a:ext>
            </a:extLst>
          </p:cNvPr>
          <p:cNvSpPr/>
          <p:nvPr/>
        </p:nvSpPr>
        <p:spPr>
          <a:xfrm>
            <a:off x="1214178" y="2580413"/>
            <a:ext cx="9744553" cy="3321037"/>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You may already spot e-commerce trends in your day-to-day shopping experience, or you might be just entering the exciting world of e-commerce. Take a look at seven big e-commerce trends to look out for in 2026 and beyond.</a:t>
            </a:r>
          </a:p>
          <a:p>
            <a:pPr marL="457200" indent="-457200" algn="just">
              <a:lnSpc>
                <a:spcPct val="107000"/>
              </a:lnSpc>
              <a:spcAft>
                <a:spcPts val="800"/>
              </a:spcAft>
              <a:buFont typeface="Wingdings" panose="05000000000000000000" pitchFamily="2" charset="2"/>
              <a:buChar char="q"/>
            </a:pPr>
            <a:endParaRPr lang="en-US" sz="3200" dirty="0">
              <a:latin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7CCFD0AB-5BD5-40A0-9FBE-46541B4CC110}"/>
              </a:ext>
            </a:extLst>
          </p:cNvPr>
          <p:cNvSpPr/>
          <p:nvPr/>
        </p:nvSpPr>
        <p:spPr>
          <a:xfrm>
            <a:off x="1649582" y="122212"/>
            <a:ext cx="8980640" cy="1340495"/>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What are the current trends in e-commerce? </a:t>
            </a:r>
          </a:p>
          <a:p>
            <a:pPr algn="ctr">
              <a:lnSpc>
                <a:spcPct val="107000"/>
              </a:lnSpc>
              <a:spcAft>
                <a:spcPts val="800"/>
              </a:spcAft>
            </a:pPr>
            <a:endParaRPr lang="en-US" sz="3600" b="1" dirty="0">
              <a:solidFill>
                <a:srgbClr val="00B0F0"/>
              </a:solidFill>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50163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C4D4A-6CCF-1818-10BA-B07F239B8F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3600BD-F8CA-07F2-88F8-8606457A9CE8}"/>
              </a:ext>
            </a:extLst>
          </p:cNvPr>
          <p:cNvSpPr/>
          <p:nvPr/>
        </p:nvSpPr>
        <p:spPr>
          <a:xfrm>
            <a:off x="349435" y="1685494"/>
            <a:ext cx="11634555" cy="4952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B131E22-98B3-0B7A-E73F-0BF81201BF3F}"/>
              </a:ext>
            </a:extLst>
          </p:cNvPr>
          <p:cNvSpPr/>
          <p:nvPr/>
        </p:nvSpPr>
        <p:spPr>
          <a:xfrm>
            <a:off x="77565"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0BCDD4-B76C-CBC4-4EF4-09FC716EB0C4}"/>
              </a:ext>
            </a:extLst>
          </p:cNvPr>
          <p:cNvSpPr txBox="1"/>
          <p:nvPr/>
        </p:nvSpPr>
        <p:spPr>
          <a:xfrm>
            <a:off x="246841" y="21988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BA7A3E-F255-29DE-DCA5-B00D9E2CD5D1}"/>
              </a:ext>
            </a:extLst>
          </p:cNvPr>
          <p:cNvSpPr txBox="1"/>
          <p:nvPr/>
        </p:nvSpPr>
        <p:spPr>
          <a:xfrm>
            <a:off x="349436" y="4756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417DD0-29B9-0D83-FA6E-A4626C8871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17091" y="268963"/>
            <a:ext cx="1566900" cy="1076343"/>
          </a:xfrm>
          <a:prstGeom prst="rect">
            <a:avLst/>
          </a:prstGeom>
        </p:spPr>
      </p:pic>
      <p:sp>
        <p:nvSpPr>
          <p:cNvPr id="2" name="Rectangle 1">
            <a:extLst>
              <a:ext uri="{FF2B5EF4-FFF2-40B4-BE49-F238E27FC236}">
                <a16:creationId xmlns:a16="http://schemas.microsoft.com/office/drawing/2014/main" id="{75E2F96B-2D0C-65E1-3C36-D0EBDFE48C05}"/>
              </a:ext>
            </a:extLst>
          </p:cNvPr>
          <p:cNvSpPr/>
          <p:nvPr/>
        </p:nvSpPr>
        <p:spPr>
          <a:xfrm>
            <a:off x="647863" y="1928019"/>
            <a:ext cx="11336127" cy="4467570"/>
          </a:xfrm>
          <a:prstGeom prst="rect">
            <a:avLst/>
          </a:prstGeom>
        </p:spPr>
        <p:txBody>
          <a:bodyPr wrap="square">
            <a:spAutoFit/>
          </a:bodyPr>
          <a:lstStyle/>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 Virtual and augmented reality make e-commerce more immersive.</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Mobile shopping is strong and getting stronger.</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Consumers want more and easier payment solutions.</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 People increasingly use voice search for shopping online.</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 Artificial intelligence acts as a personal shopper.</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 Subscription models continue to grow.</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Ethical branding draws socially aware customers.</a:t>
            </a:r>
          </a:p>
          <a:p>
            <a:pPr marL="514350" indent="-514350" algn="just">
              <a:lnSpc>
                <a:spcPct val="107000"/>
              </a:lnSpc>
              <a:spcAft>
                <a:spcPts val="800"/>
              </a:spcAft>
              <a:buFont typeface="+mj-lt"/>
              <a:buAutoNum type="arabicPeriod"/>
            </a:pPr>
            <a:endParaRPr lang="en-US" sz="2800" b="1" dirty="0">
              <a:latin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10A3CADA-237F-2FEB-A199-F0B7DD727D45}"/>
              </a:ext>
            </a:extLst>
          </p:cNvPr>
          <p:cNvSpPr/>
          <p:nvPr/>
        </p:nvSpPr>
        <p:spPr>
          <a:xfrm>
            <a:off x="1651298" y="350950"/>
            <a:ext cx="9077592" cy="1213281"/>
          </a:xfrm>
          <a:prstGeom prst="rect">
            <a:avLst/>
          </a:prstGeom>
          <a:noFill/>
        </p:spPr>
        <p:txBody>
          <a:bodyPr wrap="square" rtlCol="0" anchor="ctr">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What are the current trends in e-commerce? </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10278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0374B-7753-BF69-09D5-691B7B721E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8CAD9-242B-6233-B1B0-A2C6A7A4A05E}"/>
              </a:ext>
            </a:extLst>
          </p:cNvPr>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294C37E-D03C-40FA-EBAC-DDBC37FE4F06}"/>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D6195D-8F14-7F51-96DB-1036862B2416}"/>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E8FB28-C6E2-2A8C-3A1F-024E9267A292}"/>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C1587B3-8BA2-FA3D-1CD5-85A242E16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E1B85F27-7161-6CF7-52C2-626325E4C3C1}"/>
              </a:ext>
            </a:extLst>
          </p:cNvPr>
          <p:cNvSpPr/>
          <p:nvPr/>
        </p:nvSpPr>
        <p:spPr>
          <a:xfrm>
            <a:off x="1694522" y="159989"/>
            <a:ext cx="8216970" cy="1110689"/>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 1. Virtual and augmented reality make e-commerce more immersive.</a:t>
            </a:r>
          </a:p>
        </p:txBody>
      </p:sp>
      <p:sp>
        <p:nvSpPr>
          <p:cNvPr id="8" name="TextBox 7">
            <a:extLst>
              <a:ext uri="{FF2B5EF4-FFF2-40B4-BE49-F238E27FC236}">
                <a16:creationId xmlns:a16="http://schemas.microsoft.com/office/drawing/2014/main" id="{A3240FAE-DCE9-E215-7D7C-BD95D6C8DD0D}"/>
              </a:ext>
            </a:extLst>
          </p:cNvPr>
          <p:cNvSpPr txBox="1"/>
          <p:nvPr/>
        </p:nvSpPr>
        <p:spPr>
          <a:xfrm>
            <a:off x="740129" y="2384090"/>
            <a:ext cx="10676363" cy="2827377"/>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ea typeface="Times New Roman" panose="02020603050405020304" pitchFamily="18" charset="0"/>
                <a:cs typeface="Arial" panose="020B0604020202020204" pitchFamily="34" charset="0"/>
              </a:defRPr>
            </a:lvl1pPr>
          </a:lstStyle>
          <a:p>
            <a:r>
              <a:rPr lang="en-US" dirty="0"/>
              <a:t>Augmented reality (AR) and virtual reality (VR) are becoming more commonplace in e-commerce. Originally just used by the big players, more businesses are using these technologies today to fully immerse customers in the buying experience. It includes giving customers 360-degree views of products, seeing pieces of furniture in virtual showrooms, and providing opportunities to virtually try on outfits. </a:t>
            </a:r>
          </a:p>
        </p:txBody>
      </p:sp>
    </p:spTree>
    <p:extLst>
      <p:ext uri="{BB962C8B-B14F-4D97-AF65-F5344CB8AC3E}">
        <p14:creationId xmlns:p14="http://schemas.microsoft.com/office/powerpoint/2010/main" val="2404289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DE6AD-B1AA-936A-DA9C-EF8891F3AA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AA8B3A-D61F-5FCA-55D2-CC1CE50A1EBC}"/>
              </a:ext>
            </a:extLst>
          </p:cNvPr>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2C19C15-B10B-A3C4-64E7-668DC6A66C41}"/>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062601-792C-8CC5-40D1-2BB901495A8B}"/>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4979A9-38A0-657C-F8E0-BA56DF92CEF2}"/>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A5325FD-468F-F9DB-7A0D-9CA6E4AB1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2ED1E6AA-81BA-88C2-B996-61B932B399EA}"/>
              </a:ext>
            </a:extLst>
          </p:cNvPr>
          <p:cNvSpPr/>
          <p:nvPr/>
        </p:nvSpPr>
        <p:spPr>
          <a:xfrm>
            <a:off x="1694522" y="159989"/>
            <a:ext cx="8216970" cy="1110689"/>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 2. Mobile shopping is strong and getting stronger.</a:t>
            </a:r>
          </a:p>
        </p:txBody>
      </p:sp>
      <p:sp>
        <p:nvSpPr>
          <p:cNvPr id="4" name="TextBox 3">
            <a:extLst>
              <a:ext uri="{FF2B5EF4-FFF2-40B4-BE49-F238E27FC236}">
                <a16:creationId xmlns:a16="http://schemas.microsoft.com/office/drawing/2014/main" id="{B48601F2-756D-4616-5AB2-1016FDFF127F}"/>
              </a:ext>
            </a:extLst>
          </p:cNvPr>
          <p:cNvSpPr txBox="1"/>
          <p:nvPr/>
        </p:nvSpPr>
        <p:spPr>
          <a:xfrm>
            <a:off x="625699" y="2113062"/>
            <a:ext cx="10576769" cy="3218445"/>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ea typeface="Times New Roman" panose="02020603050405020304" pitchFamily="18" charset="0"/>
                <a:cs typeface="Arial" panose="020B0604020202020204" pitchFamily="34" charset="0"/>
              </a:defRPr>
            </a:lvl1pPr>
          </a:lstStyle>
          <a:p>
            <a:r>
              <a:rPr lang="en-US" sz="3200" dirty="0"/>
              <a:t>More and more shoppers use their phones or tablets over a PC or desktop computer, and this trend continues to grow. According to data from Statista, smartphones generated 69 percent of online shopping orders worldwide in the second quarter of 2025. Being on top of this trend means optimizing websites and online stores for seamless mobile use. </a:t>
            </a:r>
          </a:p>
        </p:txBody>
      </p:sp>
    </p:spTree>
    <p:extLst>
      <p:ext uri="{BB962C8B-B14F-4D97-AF65-F5344CB8AC3E}">
        <p14:creationId xmlns:p14="http://schemas.microsoft.com/office/powerpoint/2010/main" val="2727935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67565-631C-73D2-96E5-8E55FAC619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F2E18-9D65-B2BA-11A8-1AE1E28CA70D}"/>
              </a:ext>
            </a:extLst>
          </p:cNvPr>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A5E1B83-8B12-5BC0-E128-6CAB10DC0BD2}"/>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B2BFF9-8F93-271E-200C-334C8FBCA8B0}"/>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6003CC-EFF6-6A73-F2E2-36FD0F4F7CED}"/>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911C39D-B7F9-5C9C-93A7-5E8E81A866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6025" y="268963"/>
            <a:ext cx="1587966" cy="1076343"/>
          </a:xfrm>
          <a:prstGeom prst="rect">
            <a:avLst/>
          </a:prstGeom>
        </p:spPr>
      </p:pic>
      <p:sp>
        <p:nvSpPr>
          <p:cNvPr id="3" name="Rectangle 2">
            <a:extLst>
              <a:ext uri="{FF2B5EF4-FFF2-40B4-BE49-F238E27FC236}">
                <a16:creationId xmlns:a16="http://schemas.microsoft.com/office/drawing/2014/main" id="{4C627BB0-BAA9-0644-54EE-AE1ED32A67F1}"/>
              </a:ext>
            </a:extLst>
          </p:cNvPr>
          <p:cNvSpPr/>
          <p:nvPr/>
        </p:nvSpPr>
        <p:spPr>
          <a:xfrm>
            <a:off x="1591927" y="389175"/>
            <a:ext cx="9264210" cy="1110689"/>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 3. Consumers want more and easier payment solutions.</a:t>
            </a:r>
          </a:p>
        </p:txBody>
      </p:sp>
      <p:sp>
        <p:nvSpPr>
          <p:cNvPr id="4" name="TextBox 3">
            <a:extLst>
              <a:ext uri="{FF2B5EF4-FFF2-40B4-BE49-F238E27FC236}">
                <a16:creationId xmlns:a16="http://schemas.microsoft.com/office/drawing/2014/main" id="{F90A16BE-B035-790A-517C-F28369A6BBAE}"/>
              </a:ext>
            </a:extLst>
          </p:cNvPr>
          <p:cNvSpPr txBox="1"/>
          <p:nvPr/>
        </p:nvSpPr>
        <p:spPr>
          <a:xfrm>
            <a:off x="854008" y="1925087"/>
            <a:ext cx="10002129" cy="3745384"/>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ea typeface="Times New Roman" panose="02020603050405020304" pitchFamily="18" charset="0"/>
                <a:cs typeface="Arial" panose="020B0604020202020204" pitchFamily="34" charset="0"/>
              </a:defRPr>
            </a:lvl1pPr>
          </a:lstStyle>
          <a:p>
            <a:r>
              <a:rPr lang="en-US" sz="3200" dirty="0"/>
              <a:t>Limited payment methods and drawn-out processes can be off-putting for customers looking for ease and simplicity. Payment options are evolving, and customers expect multichannel shopping options. Many businesses also offer flexible payment options like “buy now and pay later,” mobile wallets, and the option to pay using cryptocurrency.</a:t>
            </a:r>
          </a:p>
        </p:txBody>
      </p:sp>
    </p:spTree>
    <p:extLst>
      <p:ext uri="{BB962C8B-B14F-4D97-AF65-F5344CB8AC3E}">
        <p14:creationId xmlns:p14="http://schemas.microsoft.com/office/powerpoint/2010/main" val="3557750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1A087-ABFF-680A-E069-E81505F403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95F216-87AC-68BE-4A6F-AA6649EFCFD3}"/>
              </a:ext>
            </a:extLst>
          </p:cNvPr>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B9BEDB8-E5D7-BB1F-6F0F-A1D26D610CD1}"/>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2565F4-24D8-A6EF-B7E8-4291B0A3A2B0}"/>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31A1A9-EC3A-83C3-C034-690CF2C2DAB4}"/>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0A6DC74-5420-27C0-DA14-81AC126F18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051EF0D4-95D7-A967-3AB6-0E644B684CE1}"/>
              </a:ext>
            </a:extLst>
          </p:cNvPr>
          <p:cNvSpPr/>
          <p:nvPr/>
        </p:nvSpPr>
        <p:spPr>
          <a:xfrm>
            <a:off x="1694522" y="159989"/>
            <a:ext cx="8216970" cy="1110689"/>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 4. People increasingly use voice search for shopping online.</a:t>
            </a:r>
          </a:p>
        </p:txBody>
      </p:sp>
      <p:sp>
        <p:nvSpPr>
          <p:cNvPr id="4" name="TextBox 3">
            <a:extLst>
              <a:ext uri="{FF2B5EF4-FFF2-40B4-BE49-F238E27FC236}">
                <a16:creationId xmlns:a16="http://schemas.microsoft.com/office/drawing/2014/main" id="{8C58620C-D22D-7D7F-FAB8-F608E61ED3FD}"/>
              </a:ext>
            </a:extLst>
          </p:cNvPr>
          <p:cNvSpPr txBox="1"/>
          <p:nvPr/>
        </p:nvSpPr>
        <p:spPr>
          <a:xfrm>
            <a:off x="893381" y="2187310"/>
            <a:ext cx="10402975" cy="3218445"/>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ea typeface="Times New Roman" panose="02020603050405020304" pitchFamily="18" charset="0"/>
                <a:cs typeface="Arial" panose="020B0604020202020204" pitchFamily="34" charset="0"/>
              </a:defRPr>
            </a:lvl1pPr>
          </a:lstStyle>
          <a:p>
            <a:r>
              <a:rPr lang="en-US" sz="3200" dirty="0"/>
              <a:t>Consumers using voice search to find products is a growing trend, with Grand View Research estimating that the global voice and speech recognition market value could reach $53.67 billion by 2030. It is particularly common with smart speakers such as Google Home and Alexa, which customers can use to order groceries and meals hands-free. </a:t>
            </a:r>
          </a:p>
        </p:txBody>
      </p:sp>
    </p:spTree>
    <p:extLst>
      <p:ext uri="{BB962C8B-B14F-4D97-AF65-F5344CB8AC3E}">
        <p14:creationId xmlns:p14="http://schemas.microsoft.com/office/powerpoint/2010/main" val="1745501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DFF19-DFA2-3EF9-34BC-1CF2FB61FE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60389-1BE4-2CD1-9710-DDE4A9BB8223}"/>
              </a:ext>
            </a:extLst>
          </p:cNvPr>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2AA3B4F-9E10-1ED0-3AD8-58F3625A3E40}"/>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5BFBB-DBDA-48BF-C178-75EF8C1131C0}"/>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69BADA-369F-F4FA-38B5-5C74C4D3DC33}"/>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BDC9963-665F-15B0-39BA-9DEB169F7F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7324" y="77673"/>
            <a:ext cx="2305141" cy="1076343"/>
          </a:xfrm>
          <a:prstGeom prst="rect">
            <a:avLst/>
          </a:prstGeom>
        </p:spPr>
      </p:pic>
      <p:sp>
        <p:nvSpPr>
          <p:cNvPr id="3" name="Rectangle 2">
            <a:extLst>
              <a:ext uri="{FF2B5EF4-FFF2-40B4-BE49-F238E27FC236}">
                <a16:creationId xmlns:a16="http://schemas.microsoft.com/office/drawing/2014/main" id="{724F6A71-CE10-9E0E-854A-2025F00927E9}"/>
              </a:ext>
            </a:extLst>
          </p:cNvPr>
          <p:cNvSpPr/>
          <p:nvPr/>
        </p:nvSpPr>
        <p:spPr>
          <a:xfrm>
            <a:off x="1819315" y="205935"/>
            <a:ext cx="8216970" cy="1110689"/>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5. Artificial intelligence acts as a personal shopper.</a:t>
            </a:r>
          </a:p>
        </p:txBody>
      </p:sp>
      <p:sp>
        <p:nvSpPr>
          <p:cNvPr id="4" name="TextBox 3">
            <a:extLst>
              <a:ext uri="{FF2B5EF4-FFF2-40B4-BE49-F238E27FC236}">
                <a16:creationId xmlns:a16="http://schemas.microsoft.com/office/drawing/2014/main" id="{3F038301-97BE-F9EF-A72C-83D11B1416D3}"/>
              </a:ext>
            </a:extLst>
          </p:cNvPr>
          <p:cNvSpPr txBox="1"/>
          <p:nvPr/>
        </p:nvSpPr>
        <p:spPr>
          <a:xfrm>
            <a:off x="353828" y="2043106"/>
            <a:ext cx="11237950" cy="3288401"/>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ea typeface="Times New Roman" panose="02020603050405020304" pitchFamily="18" charset="0"/>
                <a:cs typeface="Arial" panose="020B0604020202020204" pitchFamily="34" charset="0"/>
              </a:defRPr>
            </a:lvl1pPr>
          </a:lstStyle>
          <a:p>
            <a:r>
              <a:rPr lang="en-US" dirty="0"/>
              <a:t>Artificial intelligence (AI) has impacted many industries, so it’s no surprise that businesses use it to enhance e-commerce customer experiences. With the use of AI, companies can predict consumers’ shopping habits and upsell items based on their choices. When people shop, AI technology collects data about what they bought, what they looked at, and their preferences. You can use this data to optimize online sites to best engage and convert customers. </a:t>
            </a:r>
          </a:p>
        </p:txBody>
      </p:sp>
    </p:spTree>
    <p:extLst>
      <p:ext uri="{BB962C8B-B14F-4D97-AF65-F5344CB8AC3E}">
        <p14:creationId xmlns:p14="http://schemas.microsoft.com/office/powerpoint/2010/main" val="1747571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B27F4-9815-AB2C-A623-3BB101DCF1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E78F5-202E-4170-4E4F-5BDCB7859340}"/>
              </a:ext>
            </a:extLst>
          </p:cNvPr>
          <p:cNvSpPr/>
          <p:nvPr/>
        </p:nvSpPr>
        <p:spPr>
          <a:xfrm>
            <a:off x="353828"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DB8A152-B0EB-5DC4-42F2-7BECE45DF7F0}"/>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38A972-B9F8-9BDD-74A2-A37FAE83ABD5}"/>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A83ECF-02B9-2180-2644-D736A4F0B02C}"/>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49F60CA-680B-318F-856D-C7CA230DC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5B742797-E173-746F-D733-9E95FFCC48B3}"/>
              </a:ext>
            </a:extLst>
          </p:cNvPr>
          <p:cNvSpPr/>
          <p:nvPr/>
        </p:nvSpPr>
        <p:spPr>
          <a:xfrm>
            <a:off x="1694522" y="-154776"/>
            <a:ext cx="8216970" cy="1842812"/>
          </a:xfrm>
          <a:prstGeom prst="rect">
            <a:avLst/>
          </a:prstGeom>
          <a:noFill/>
        </p:spPr>
        <p:txBody>
          <a:bodyPr wrap="square" rtlCol="0" anchor="ctr">
            <a:spAutoFit/>
          </a:bodyPr>
          <a:lstStyle/>
          <a:p>
            <a:pPr algn="ctr">
              <a:lnSpc>
                <a:spcPct val="107000"/>
              </a:lnSpc>
              <a:spcAft>
                <a:spcPts val="800"/>
              </a:spcAft>
            </a:pPr>
            <a:r>
              <a:rPr lang="en-US" sz="3200" b="1" dirty="0"/>
              <a:t> </a:t>
            </a:r>
          </a:p>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6. Subscription models continue to grow</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
        <p:nvSpPr>
          <p:cNvPr id="4" name="TextBox 3">
            <a:extLst>
              <a:ext uri="{FF2B5EF4-FFF2-40B4-BE49-F238E27FC236}">
                <a16:creationId xmlns:a16="http://schemas.microsoft.com/office/drawing/2014/main" id="{33C5EF0B-DFE5-3F76-79C9-2151FF8D1707}"/>
              </a:ext>
            </a:extLst>
          </p:cNvPr>
          <p:cNvSpPr txBox="1"/>
          <p:nvPr/>
        </p:nvSpPr>
        <p:spPr>
          <a:xfrm>
            <a:off x="1056056" y="2017095"/>
            <a:ext cx="10492420" cy="2929969"/>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ea typeface="Times New Roman" panose="02020603050405020304" pitchFamily="18" charset="0"/>
                <a:cs typeface="Arial" panose="020B0604020202020204" pitchFamily="34" charset="0"/>
              </a:defRPr>
            </a:lvl1pPr>
          </a:lstStyle>
          <a:p>
            <a:r>
              <a:rPr lang="en-US" dirty="0"/>
              <a:t>Subscription models are here to stay. Clothes, cosmetics, socks, consumables, and gym wear are just some of the products available for an e-commerce subscription service.</a:t>
            </a:r>
          </a:p>
          <a:p>
            <a:r>
              <a:rPr lang="en-US" dirty="0"/>
              <a:t> This trend means customers return repeatedly without trying to bring them back to your store, and there seems to be no end to the products and even services you can turn into a subscription model. </a:t>
            </a:r>
          </a:p>
        </p:txBody>
      </p:sp>
    </p:spTree>
    <p:extLst>
      <p:ext uri="{BB962C8B-B14F-4D97-AF65-F5344CB8AC3E}">
        <p14:creationId xmlns:p14="http://schemas.microsoft.com/office/powerpoint/2010/main" val="93396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57A66-E394-0732-6422-15ED60AC58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7674B1-7403-0ADF-C6BE-2BEA0755D289}"/>
              </a:ext>
            </a:extLst>
          </p:cNvPr>
          <p:cNvSpPr/>
          <p:nvPr/>
        </p:nvSpPr>
        <p:spPr>
          <a:xfrm>
            <a:off x="371517" y="1526493"/>
            <a:ext cx="11448966" cy="454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1E3E523-37DB-7BD2-47D1-8FE72D9A3EDB}"/>
              </a:ext>
            </a:extLst>
          </p:cNvPr>
          <p:cNvSpPr/>
          <p:nvPr/>
        </p:nvSpPr>
        <p:spPr>
          <a:xfrm>
            <a:off x="353828" y="205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5A4FE1-7929-768B-4AFD-E2CDA94D2229}"/>
              </a:ext>
            </a:extLst>
          </p:cNvPr>
          <p:cNvSpPr txBox="1"/>
          <p:nvPr/>
        </p:nvSpPr>
        <p:spPr>
          <a:xfrm>
            <a:off x="523104" y="24651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893199-5120-6A6C-8DE3-0E9153613259}"/>
              </a:ext>
            </a:extLst>
          </p:cNvPr>
          <p:cNvSpPr txBox="1"/>
          <p:nvPr/>
        </p:nvSpPr>
        <p:spPr>
          <a:xfrm>
            <a:off x="625699" y="5023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A05E0C5-2C79-09AE-D28F-2299EDFBB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87913" y="-5389"/>
            <a:ext cx="1804087" cy="842385"/>
          </a:xfrm>
          <a:prstGeom prst="rect">
            <a:avLst/>
          </a:prstGeom>
        </p:spPr>
      </p:pic>
      <p:sp>
        <p:nvSpPr>
          <p:cNvPr id="3" name="Rectangle 2">
            <a:extLst>
              <a:ext uri="{FF2B5EF4-FFF2-40B4-BE49-F238E27FC236}">
                <a16:creationId xmlns:a16="http://schemas.microsoft.com/office/drawing/2014/main" id="{08686562-D247-94CD-5ED9-227200A0D019}"/>
              </a:ext>
            </a:extLst>
          </p:cNvPr>
          <p:cNvSpPr/>
          <p:nvPr/>
        </p:nvSpPr>
        <p:spPr>
          <a:xfrm>
            <a:off x="1758285" y="246513"/>
            <a:ext cx="8216970" cy="1110689"/>
          </a:xfrm>
          <a:prstGeom prst="rect">
            <a:avLst/>
          </a:prstGeom>
          <a:noFill/>
        </p:spPr>
        <p:txBody>
          <a:bodyPr wrap="square" rtlCol="0">
            <a:spAutoFit/>
          </a:bodyPr>
          <a:lstStyle/>
          <a:p>
            <a:pPr algn="ctr">
              <a:lnSpc>
                <a:spcPct val="107000"/>
              </a:lnSpc>
              <a:spcAft>
                <a:spcPts val="800"/>
              </a:spcAft>
            </a:pPr>
            <a:r>
              <a:rPr lang="en-US" sz="3200" b="1" dirty="0"/>
              <a:t> </a:t>
            </a:r>
            <a:r>
              <a:rPr lang="en-US" sz="3200" b="1" dirty="0">
                <a:solidFill>
                  <a:srgbClr val="00B0F0"/>
                </a:solidFill>
                <a:latin typeface="Times New Roman" panose="02020603050405020304" pitchFamily="18" charset="0"/>
                <a:cs typeface="Arial" panose="020B0604020202020204" pitchFamily="34" charset="0"/>
              </a:rPr>
              <a:t>7. Ethical branding draws socially aware customers</a:t>
            </a:r>
          </a:p>
        </p:txBody>
      </p:sp>
      <p:sp>
        <p:nvSpPr>
          <p:cNvPr id="4" name="TextBox 3">
            <a:extLst>
              <a:ext uri="{FF2B5EF4-FFF2-40B4-BE49-F238E27FC236}">
                <a16:creationId xmlns:a16="http://schemas.microsoft.com/office/drawing/2014/main" id="{4D1B9D0B-4ECB-9ECB-9252-F76BBE2634B3}"/>
              </a:ext>
            </a:extLst>
          </p:cNvPr>
          <p:cNvSpPr txBox="1"/>
          <p:nvPr/>
        </p:nvSpPr>
        <p:spPr>
          <a:xfrm>
            <a:off x="523104" y="1641259"/>
            <a:ext cx="10972800" cy="4313040"/>
          </a:xfrm>
          <a:prstGeom prst="rect">
            <a:avLst/>
          </a:prstGeom>
        </p:spPr>
        <p:txBody>
          <a:bodyPr wrap="square">
            <a:spAutoFit/>
          </a:bodyPr>
          <a:lstStyle>
            <a:defPPr>
              <a:defRPr lang="en-US"/>
            </a:defPPr>
            <a:lvl1pPr marL="457200" indent="-457200">
              <a:lnSpc>
                <a:spcPct val="107000"/>
              </a:lnSpc>
              <a:spcAft>
                <a:spcPts val="800"/>
              </a:spcAft>
              <a:buFont typeface="Wingdings" panose="05000000000000000000" pitchFamily="2" charset="2"/>
              <a:buChar char="q"/>
              <a:defRPr sz="2800" b="1">
                <a:latin typeface="Times New Roman" panose="02020603050405020304" pitchFamily="18" charset="0"/>
                <a:ea typeface="Times New Roman" panose="02020603050405020304" pitchFamily="18" charset="0"/>
                <a:cs typeface="Arial" panose="020B0604020202020204" pitchFamily="34" charset="0"/>
              </a:defRPr>
            </a:lvl1pPr>
          </a:lstStyle>
          <a:p>
            <a:pPr algn="just"/>
            <a:r>
              <a:rPr lang="en-US" b="0" dirty="0"/>
              <a:t>Consumers are becoming more conscious of their purchases' impact on the environment and whether companies have responsible brand values. Sustainable products prioritize responsible sourcing, fair treatment of workers, environmentally friendly packaging, local produce, and animal welfare. </a:t>
            </a:r>
          </a:p>
          <a:p>
            <a:pPr algn="just"/>
            <a:r>
              <a:rPr lang="en-US" b="0" dirty="0"/>
              <a:t>Consumers who are aware of brand values want them to match their own. These values include fair working practices, fair trade products, and local sourcing. If consumers feel connected to a brand, they are more likely to buy from it.</a:t>
            </a:r>
          </a:p>
        </p:txBody>
      </p:sp>
    </p:spTree>
    <p:extLst>
      <p:ext uri="{BB962C8B-B14F-4D97-AF65-F5344CB8AC3E}">
        <p14:creationId xmlns:p14="http://schemas.microsoft.com/office/powerpoint/2010/main" val="372106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464" y="1812049"/>
            <a:ext cx="11190896" cy="5148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42188" y="541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311464" y="9469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414059" y="35050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61143" y="54116"/>
            <a:ext cx="1588669" cy="1076343"/>
          </a:xfrm>
          <a:prstGeom prst="rect">
            <a:avLst/>
          </a:prstGeom>
        </p:spPr>
      </p:pic>
      <p:sp>
        <p:nvSpPr>
          <p:cNvPr id="8" name="Rectangle 7">
            <a:extLst>
              <a:ext uri="{FF2B5EF4-FFF2-40B4-BE49-F238E27FC236}">
                <a16:creationId xmlns:a16="http://schemas.microsoft.com/office/drawing/2014/main" id="{D0C49177-5E9E-407E-9C6C-285E108469CF}"/>
              </a:ext>
            </a:extLst>
          </p:cNvPr>
          <p:cNvSpPr/>
          <p:nvPr/>
        </p:nvSpPr>
        <p:spPr>
          <a:xfrm>
            <a:off x="908272" y="2379886"/>
            <a:ext cx="9620648" cy="4127605"/>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en-US" sz="2800" b="1" dirty="0">
                <a:latin typeface="Times New Roman" panose="02020603050405020304" pitchFamily="18" charset="0"/>
                <a:cs typeface="Arial" panose="020B0604020202020204" pitchFamily="34" charset="0"/>
              </a:rPr>
              <a:t> Introduction: </a:t>
            </a:r>
          </a:p>
          <a:p>
            <a:pPr algn="just">
              <a:lnSpc>
                <a:spcPct val="107000"/>
              </a:lnSpc>
              <a:spcAft>
                <a:spcPts val="800"/>
              </a:spcAft>
            </a:pPr>
            <a:r>
              <a:rPr lang="en-US" sz="2400" dirty="0"/>
              <a:t>Intelligent logistics and shipping automation are transforming the industry.</a:t>
            </a:r>
            <a:endParaRPr lang="en-US" sz="2800" dirty="0">
              <a:latin typeface="Times New Roman" panose="02020603050405020304" pitchFamily="18" charset="0"/>
              <a:cs typeface="Arial" panose="020B0604020202020204" pitchFamily="34" charset="0"/>
            </a:endParaRPr>
          </a:p>
          <a:p>
            <a:pPr marL="457200" indent="-457200" algn="just">
              <a:lnSpc>
                <a:spcPct val="107000"/>
              </a:lnSpc>
              <a:spcAft>
                <a:spcPts val="800"/>
              </a:spcAft>
              <a:buFont typeface="Wingdings" panose="05000000000000000000" pitchFamily="2" charset="2"/>
              <a:buChar char="q"/>
            </a:pPr>
            <a:r>
              <a:rPr lang="en-US" sz="2800" b="1" dirty="0">
                <a:latin typeface="Times New Roman" panose="02020603050405020304" pitchFamily="18" charset="0"/>
                <a:cs typeface="Arial" panose="020B0604020202020204" pitchFamily="34" charset="0"/>
              </a:rPr>
              <a:t>Definition of Intelligent Logistics</a:t>
            </a:r>
          </a:p>
          <a:p>
            <a:pPr lvl="1"/>
            <a:r>
              <a:rPr lang="en-US" sz="2400" dirty="0"/>
              <a:t>Integration of technology and data analytics to enhance logistics operations.</a:t>
            </a:r>
          </a:p>
          <a:p>
            <a:pPr marL="457200" indent="-457200" algn="just">
              <a:lnSpc>
                <a:spcPct val="107000"/>
              </a:lnSpc>
              <a:spcAft>
                <a:spcPts val="800"/>
              </a:spcAft>
              <a:buFont typeface="Wingdings" panose="05000000000000000000" pitchFamily="2" charset="2"/>
              <a:buChar char="q"/>
            </a:pPr>
            <a:r>
              <a:rPr lang="en-US" sz="2800" b="1" dirty="0">
                <a:latin typeface="Times New Roman" panose="02020603050405020304" pitchFamily="18" charset="0"/>
                <a:cs typeface="Arial" panose="020B0604020202020204" pitchFamily="34" charset="0"/>
              </a:rPr>
              <a:t>Importance of Automation in Shipping</a:t>
            </a:r>
          </a:p>
          <a:p>
            <a:pPr marL="800100" lvl="1" indent="-342900">
              <a:buFont typeface="Courier New" panose="02070309020205020404" pitchFamily="49" charset="0"/>
              <a:buChar char="o"/>
            </a:pPr>
            <a:r>
              <a:rPr lang="en-US" sz="2400" dirty="0"/>
              <a:t>Increasing efficiency</a:t>
            </a:r>
          </a:p>
          <a:p>
            <a:pPr marL="800100" lvl="1" indent="-342900">
              <a:buFont typeface="Courier New" panose="02070309020205020404" pitchFamily="49" charset="0"/>
              <a:buChar char="o"/>
            </a:pPr>
            <a:r>
              <a:rPr lang="en-US" sz="2400" dirty="0"/>
              <a:t> reducing costs</a:t>
            </a:r>
          </a:p>
          <a:p>
            <a:pPr marL="800100" lvl="1" indent="-342900">
              <a:buFont typeface="Courier New" panose="02070309020205020404" pitchFamily="49" charset="0"/>
              <a:buChar char="o"/>
            </a:pPr>
            <a:r>
              <a:rPr lang="en-US" sz="2400" dirty="0"/>
              <a:t>improving service levels.</a:t>
            </a:r>
          </a:p>
        </p:txBody>
      </p:sp>
      <p:sp>
        <p:nvSpPr>
          <p:cNvPr id="2" name="Rectangle 1">
            <a:extLst>
              <a:ext uri="{FF2B5EF4-FFF2-40B4-BE49-F238E27FC236}">
                <a16:creationId xmlns:a16="http://schemas.microsoft.com/office/drawing/2014/main" id="{36ACE371-96F3-4229-811C-EAFB53CC0A23}"/>
              </a:ext>
            </a:extLst>
          </p:cNvPr>
          <p:cNvSpPr/>
          <p:nvPr/>
        </p:nvSpPr>
        <p:spPr>
          <a:xfrm>
            <a:off x="1674355" y="253473"/>
            <a:ext cx="8786787" cy="1237903"/>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Intelligent Logistics and Shipping Automation</a:t>
            </a:r>
          </a:p>
        </p:txBody>
      </p:sp>
    </p:spTree>
    <p:extLst>
      <p:ext uri="{BB962C8B-B14F-4D97-AF65-F5344CB8AC3E}">
        <p14:creationId xmlns:p14="http://schemas.microsoft.com/office/powerpoint/2010/main" val="129610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28EBE-02F8-63D9-0205-5278543973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C26287-4982-961A-8D42-94CA17511953}"/>
              </a:ext>
            </a:extLst>
          </p:cNvPr>
          <p:cNvSpPr/>
          <p:nvPr/>
        </p:nvSpPr>
        <p:spPr>
          <a:xfrm>
            <a:off x="311464" y="1812049"/>
            <a:ext cx="11190896" cy="5148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C034995-39BD-57EC-07C9-261EE67183EC}"/>
              </a:ext>
            </a:extLst>
          </p:cNvPr>
          <p:cNvSpPr/>
          <p:nvPr/>
        </p:nvSpPr>
        <p:spPr>
          <a:xfrm>
            <a:off x="142188" y="541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C310F2-E2A3-95AC-A9B1-03B27036A0E9}"/>
              </a:ext>
            </a:extLst>
          </p:cNvPr>
          <p:cNvSpPr txBox="1"/>
          <p:nvPr/>
        </p:nvSpPr>
        <p:spPr>
          <a:xfrm>
            <a:off x="311464" y="9469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4668F1-99BA-68A3-6B5E-D25F24A7E542}"/>
              </a:ext>
            </a:extLst>
          </p:cNvPr>
          <p:cNvSpPr txBox="1"/>
          <p:nvPr/>
        </p:nvSpPr>
        <p:spPr>
          <a:xfrm>
            <a:off x="414059" y="35050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18BBA72-1280-A627-534C-4B25CE173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61143" y="54116"/>
            <a:ext cx="1588669" cy="1076343"/>
          </a:xfrm>
          <a:prstGeom prst="rect">
            <a:avLst/>
          </a:prstGeom>
        </p:spPr>
      </p:pic>
      <p:sp>
        <p:nvSpPr>
          <p:cNvPr id="8" name="Rectangle 7">
            <a:extLst>
              <a:ext uri="{FF2B5EF4-FFF2-40B4-BE49-F238E27FC236}">
                <a16:creationId xmlns:a16="http://schemas.microsoft.com/office/drawing/2014/main" id="{F5619B57-29E5-7461-D562-7309D40FE715}"/>
              </a:ext>
            </a:extLst>
          </p:cNvPr>
          <p:cNvSpPr/>
          <p:nvPr/>
        </p:nvSpPr>
        <p:spPr>
          <a:xfrm>
            <a:off x="844416" y="2675429"/>
            <a:ext cx="9620648" cy="3340338"/>
          </a:xfrm>
          <a:prstGeom prst="rect">
            <a:avLst/>
          </a:prstGeom>
        </p:spPr>
        <p:txBody>
          <a:bodyPr wrap="square">
            <a:spAutoFit/>
          </a:bodyPr>
          <a:lstStyle/>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The Evolution of Logistics</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Components of Intelligent Logistics</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Shipping Automation Technologies</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 Benefits of Intelligent Logistics and Automation</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 Challenges and Considerations</a:t>
            </a:r>
          </a:p>
          <a:p>
            <a:pPr marL="457200" indent="-457200" algn="just">
              <a:lnSpc>
                <a:spcPct val="107000"/>
              </a:lnSpc>
              <a:spcAft>
                <a:spcPts val="800"/>
              </a:spcAft>
              <a:buFont typeface="+mj-lt"/>
              <a:buAutoNum type="arabicPeriod"/>
            </a:pPr>
            <a:r>
              <a:rPr lang="en-US" sz="2800" b="1" dirty="0">
                <a:latin typeface="Times New Roman" panose="02020603050405020304" pitchFamily="18" charset="0"/>
                <a:cs typeface="Arial" panose="020B0604020202020204" pitchFamily="34" charset="0"/>
              </a:rPr>
              <a:t>Future Trends in Intelligent Logistics</a:t>
            </a:r>
          </a:p>
        </p:txBody>
      </p:sp>
      <p:sp>
        <p:nvSpPr>
          <p:cNvPr id="2" name="Rectangle 1">
            <a:extLst>
              <a:ext uri="{FF2B5EF4-FFF2-40B4-BE49-F238E27FC236}">
                <a16:creationId xmlns:a16="http://schemas.microsoft.com/office/drawing/2014/main" id="{BC1489AC-55A5-5936-3486-049C3EE4BC1A}"/>
              </a:ext>
            </a:extLst>
          </p:cNvPr>
          <p:cNvSpPr/>
          <p:nvPr/>
        </p:nvSpPr>
        <p:spPr>
          <a:xfrm>
            <a:off x="1674355" y="253473"/>
            <a:ext cx="8786787" cy="1237903"/>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Intelligent Logistics and Shipping Automation</a:t>
            </a:r>
          </a:p>
        </p:txBody>
      </p:sp>
    </p:spTree>
    <p:extLst>
      <p:ext uri="{BB962C8B-B14F-4D97-AF65-F5344CB8AC3E}">
        <p14:creationId xmlns:p14="http://schemas.microsoft.com/office/powerpoint/2010/main" val="4124819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BA8398-9B3A-4FDC-B480-9E17978448E5}"/>
              </a:ext>
            </a:extLst>
          </p:cNvPr>
          <p:cNvSpPr/>
          <p:nvPr/>
        </p:nvSpPr>
        <p:spPr>
          <a:xfrm>
            <a:off x="2278858" y="612839"/>
            <a:ext cx="7467899" cy="645113"/>
          </a:xfrm>
          <a:prstGeom prst="rect">
            <a:avLst/>
          </a:prstGeom>
          <a:noFill/>
        </p:spPr>
        <p:txBody>
          <a:bodyPr wrap="square" rtlCol="0" anchor="ctr">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1. The Evolution of Logistics</a:t>
            </a:r>
          </a:p>
        </p:txBody>
      </p:sp>
      <p:sp>
        <p:nvSpPr>
          <p:cNvPr id="4" name="TextBox 3">
            <a:extLst>
              <a:ext uri="{FF2B5EF4-FFF2-40B4-BE49-F238E27FC236}">
                <a16:creationId xmlns:a16="http://schemas.microsoft.com/office/drawing/2014/main" id="{98FF7966-705A-5A61-5272-B99C6BEABC2D}"/>
              </a:ext>
            </a:extLst>
          </p:cNvPr>
          <p:cNvSpPr txBox="1"/>
          <p:nvPr/>
        </p:nvSpPr>
        <p:spPr>
          <a:xfrm>
            <a:off x="1111584" y="2528939"/>
            <a:ext cx="10153883" cy="2644057"/>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a:latin typeface="Times New Roman" panose="02020603050405020304" pitchFamily="18" charset="0"/>
                <a:cs typeface="Arial" panose="020B0604020202020204" pitchFamily="34" charset="0"/>
              </a:defRPr>
            </a:lvl1pPr>
            <a:lvl2pPr lvl="1">
              <a:defRPr sz="2400"/>
            </a:lvl2pPr>
          </a:lstStyle>
          <a:p>
            <a:r>
              <a:rPr lang="en-US" sz="3200" b="1" dirty="0"/>
              <a:t>Historical Overview</a:t>
            </a:r>
          </a:p>
          <a:p>
            <a:pPr marL="800100" lvl="1" indent="-342900">
              <a:buFont typeface="Arial" panose="020B0604020202020204" pitchFamily="34" charset="0"/>
              <a:buChar char="•"/>
            </a:pPr>
            <a:r>
              <a:rPr lang="en-US" sz="2800" dirty="0"/>
              <a:t>Traditional logistics vs. modern intelligent logistics.</a:t>
            </a:r>
          </a:p>
          <a:p>
            <a:r>
              <a:rPr lang="en-US" sz="3200" b="1" dirty="0"/>
              <a:t>Key Developments</a:t>
            </a:r>
          </a:p>
          <a:p>
            <a:pPr marL="800100" lvl="1" indent="-342900">
              <a:buFont typeface="Arial" panose="020B0604020202020204" pitchFamily="34" charset="0"/>
              <a:buChar char="•"/>
            </a:pPr>
            <a:r>
              <a:rPr lang="en-US" sz="2800" dirty="0"/>
              <a:t>Introduction of technology:  GPS, and IoT.</a:t>
            </a:r>
          </a:p>
          <a:p>
            <a:pPr marL="800100" lvl="1" indent="-342900">
              <a:buFont typeface="Arial" panose="020B0604020202020204" pitchFamily="34" charset="0"/>
              <a:buChar char="•"/>
            </a:pPr>
            <a:r>
              <a:rPr lang="en-US" sz="2800" dirty="0"/>
              <a:t>The rise of e-commerce and its impact on logistics.</a:t>
            </a:r>
          </a:p>
        </p:txBody>
      </p:sp>
    </p:spTree>
    <p:extLst>
      <p:ext uri="{BB962C8B-B14F-4D97-AF65-F5344CB8AC3E}">
        <p14:creationId xmlns:p14="http://schemas.microsoft.com/office/powerpoint/2010/main" val="2442269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345305"/>
            <a:ext cx="10812720"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E88B7162-E47C-4DCF-8773-517942DC3888}"/>
              </a:ext>
            </a:extLst>
          </p:cNvPr>
          <p:cNvSpPr/>
          <p:nvPr/>
        </p:nvSpPr>
        <p:spPr>
          <a:xfrm>
            <a:off x="1466344" y="134385"/>
            <a:ext cx="8212506" cy="646331"/>
          </a:xfrm>
          <a:prstGeom prst="rect">
            <a:avLst/>
          </a:prstGeom>
          <a:noFill/>
        </p:spPr>
        <p:txBody>
          <a:bodyPr wrap="square" rtlCol="0" anchor="ctr">
            <a:spAutoFit/>
          </a:bodyPr>
          <a:lstStyle/>
          <a:p>
            <a:pPr lvl="1"/>
            <a:r>
              <a:rPr lang="en-US" sz="3600" b="1" dirty="0">
                <a:solidFill>
                  <a:srgbClr val="00B0F0"/>
                </a:solidFill>
                <a:latin typeface="Times New Roman" panose="02020603050405020304" pitchFamily="18" charset="0"/>
                <a:cs typeface="Arial" panose="020B0604020202020204" pitchFamily="34" charset="0"/>
              </a:rPr>
              <a:t>2. Components of Intelligent Logistics</a:t>
            </a:r>
          </a:p>
        </p:txBody>
      </p:sp>
      <p:sp>
        <p:nvSpPr>
          <p:cNvPr id="8" name="TextBox 7">
            <a:extLst>
              <a:ext uri="{FF2B5EF4-FFF2-40B4-BE49-F238E27FC236}">
                <a16:creationId xmlns:a16="http://schemas.microsoft.com/office/drawing/2014/main" id="{E6D401D3-A48C-B518-83D5-984D613EDF18}"/>
              </a:ext>
            </a:extLst>
          </p:cNvPr>
          <p:cNvSpPr txBox="1"/>
          <p:nvPr/>
        </p:nvSpPr>
        <p:spPr>
          <a:xfrm>
            <a:off x="942308" y="2141974"/>
            <a:ext cx="10311618" cy="3629840"/>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dirty="0"/>
              <a:t>Data Analytics</a:t>
            </a:r>
          </a:p>
          <a:p>
            <a:pPr lvl="1"/>
            <a:r>
              <a:rPr lang="en-US" dirty="0"/>
              <a:t>Role of big data in decision-making.</a:t>
            </a:r>
          </a:p>
          <a:p>
            <a:pPr lvl="1"/>
            <a:r>
              <a:rPr lang="en-US" dirty="0"/>
              <a:t>Predictive analytics for demand forecasting.</a:t>
            </a:r>
          </a:p>
          <a:p>
            <a:r>
              <a:rPr lang="en-US" dirty="0"/>
              <a:t>Artificial Intelligence (AI)</a:t>
            </a:r>
          </a:p>
          <a:p>
            <a:pPr lvl="1"/>
            <a:r>
              <a:rPr lang="en-US" dirty="0"/>
              <a:t>AI applications in route optimization and inventory management.</a:t>
            </a:r>
          </a:p>
          <a:p>
            <a:r>
              <a:rPr lang="en-US" dirty="0"/>
              <a:t>Internet of Things (IoT)</a:t>
            </a:r>
          </a:p>
          <a:p>
            <a:pPr lvl="1"/>
            <a:r>
              <a:rPr lang="en-US" dirty="0"/>
              <a:t>Real-time tracking of shipments.</a:t>
            </a:r>
          </a:p>
          <a:p>
            <a:pPr lvl="1"/>
            <a:r>
              <a:rPr lang="en-US" dirty="0"/>
              <a:t>Smart sensors for monitoring conditions (e.g., temperature, humidity).</a:t>
            </a:r>
          </a:p>
        </p:txBody>
      </p:sp>
    </p:spTree>
    <p:extLst>
      <p:ext uri="{BB962C8B-B14F-4D97-AF65-F5344CB8AC3E}">
        <p14:creationId xmlns:p14="http://schemas.microsoft.com/office/powerpoint/2010/main" val="38553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15D2DBFD-9E1F-40B0-B64D-0FD22445BD27}"/>
              </a:ext>
            </a:extLst>
          </p:cNvPr>
          <p:cNvSpPr/>
          <p:nvPr/>
        </p:nvSpPr>
        <p:spPr>
          <a:xfrm>
            <a:off x="2054069" y="476919"/>
            <a:ext cx="7371284" cy="584775"/>
          </a:xfrm>
          <a:prstGeom prst="rect">
            <a:avLst/>
          </a:prstGeom>
          <a:noFill/>
        </p:spPr>
        <p:txBody>
          <a:bodyPr wrap="square" rtlCol="0">
            <a:spAutoFit/>
          </a:bodyPr>
          <a:lstStyle/>
          <a:p>
            <a:pPr lvl="1" algn="ctr"/>
            <a:r>
              <a:rPr lang="en-US" sz="3200" b="1" dirty="0">
                <a:solidFill>
                  <a:srgbClr val="00B0F0"/>
                </a:solidFill>
                <a:latin typeface="Times New Roman" panose="02020603050405020304" pitchFamily="18" charset="0"/>
                <a:cs typeface="Arial" panose="020B0604020202020204" pitchFamily="34" charset="0"/>
              </a:rPr>
              <a:t>3. Shipping Automation Technologies</a:t>
            </a:r>
          </a:p>
        </p:txBody>
      </p:sp>
      <p:sp>
        <p:nvSpPr>
          <p:cNvPr id="8" name="TextBox 7">
            <a:extLst>
              <a:ext uri="{FF2B5EF4-FFF2-40B4-BE49-F238E27FC236}">
                <a16:creationId xmlns:a16="http://schemas.microsoft.com/office/drawing/2014/main" id="{8A3EB417-5C22-BD4A-AAD9-BCCAB1C77BC7}"/>
              </a:ext>
            </a:extLst>
          </p:cNvPr>
          <p:cNvSpPr txBox="1"/>
          <p:nvPr/>
        </p:nvSpPr>
        <p:spPr>
          <a:xfrm>
            <a:off x="1730222" y="2018463"/>
            <a:ext cx="9519470" cy="3704476"/>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Autonomous Vehicles</a:t>
            </a:r>
          </a:p>
          <a:p>
            <a:pPr lvl="1"/>
            <a:r>
              <a:rPr lang="en-US" sz="2800" dirty="0"/>
              <a:t>Drones and self-driving trucks for last-mile delivery.</a:t>
            </a:r>
          </a:p>
          <a:p>
            <a:r>
              <a:rPr lang="en-US" sz="3200" dirty="0"/>
              <a:t>Robotic Process Automation (RPA)</a:t>
            </a:r>
          </a:p>
          <a:p>
            <a:pPr lvl="1"/>
            <a:r>
              <a:rPr lang="en-US" sz="2800" dirty="0"/>
              <a:t>Automating repetitive tasks in shipping and warehousing.</a:t>
            </a:r>
          </a:p>
          <a:p>
            <a:r>
              <a:rPr lang="en-US" sz="3200" dirty="0"/>
              <a:t>Warehouse Automation</a:t>
            </a:r>
          </a:p>
          <a:p>
            <a:pPr lvl="1"/>
            <a:r>
              <a:rPr lang="en-US" sz="2800" dirty="0"/>
              <a:t>Automated storage and retrieval systems (AS/RS).</a:t>
            </a:r>
          </a:p>
          <a:p>
            <a:pPr lvl="1"/>
            <a:r>
              <a:rPr lang="en-US" sz="2800" dirty="0"/>
              <a:t>Robotics for picking and packing.</a:t>
            </a:r>
          </a:p>
        </p:txBody>
      </p:sp>
    </p:spTree>
    <p:extLst>
      <p:ext uri="{BB962C8B-B14F-4D97-AF65-F5344CB8AC3E}">
        <p14:creationId xmlns:p14="http://schemas.microsoft.com/office/powerpoint/2010/main" val="1411705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2F0BC954-F1A3-4CA6-8FB6-3746A63CC467}"/>
              </a:ext>
            </a:extLst>
          </p:cNvPr>
          <p:cNvSpPr/>
          <p:nvPr/>
        </p:nvSpPr>
        <p:spPr>
          <a:xfrm>
            <a:off x="2016487" y="268963"/>
            <a:ext cx="8159025" cy="1077218"/>
          </a:xfrm>
          <a:prstGeom prst="rect">
            <a:avLst/>
          </a:prstGeom>
          <a:noFill/>
        </p:spPr>
        <p:txBody>
          <a:bodyPr wrap="square" rtlCol="0">
            <a:spAutoFit/>
          </a:bodyPr>
          <a:lstStyle/>
          <a:p>
            <a:pPr lvl="1" algn="ctr"/>
            <a:r>
              <a:rPr lang="en-US" sz="3200" b="1" dirty="0">
                <a:solidFill>
                  <a:srgbClr val="00B0F0"/>
                </a:solidFill>
                <a:latin typeface="Times New Roman" panose="02020603050405020304" pitchFamily="18" charset="0"/>
                <a:cs typeface="Arial" panose="020B0604020202020204" pitchFamily="34" charset="0"/>
              </a:rPr>
              <a:t>4. Benefits of Intelligent Logistics and Automation</a:t>
            </a:r>
          </a:p>
        </p:txBody>
      </p:sp>
      <p:sp>
        <p:nvSpPr>
          <p:cNvPr id="8" name="TextBox 7">
            <a:extLst>
              <a:ext uri="{FF2B5EF4-FFF2-40B4-BE49-F238E27FC236}">
                <a16:creationId xmlns:a16="http://schemas.microsoft.com/office/drawing/2014/main" id="{64849C59-C278-468A-5A2E-81176E8C4E43}"/>
              </a:ext>
            </a:extLst>
          </p:cNvPr>
          <p:cNvSpPr txBox="1"/>
          <p:nvPr/>
        </p:nvSpPr>
        <p:spPr>
          <a:xfrm>
            <a:off x="2016487" y="1962102"/>
            <a:ext cx="9917722" cy="3704476"/>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Cost Reduction</a:t>
            </a:r>
          </a:p>
          <a:p>
            <a:pPr lvl="1"/>
            <a:r>
              <a:rPr lang="en-US" sz="2800" dirty="0"/>
              <a:t>Lower labor costs and increased efficiency.</a:t>
            </a:r>
          </a:p>
          <a:p>
            <a:r>
              <a:rPr lang="en-US" sz="3200" dirty="0"/>
              <a:t>Improved Accuracy</a:t>
            </a:r>
          </a:p>
          <a:p>
            <a:pPr lvl="1"/>
            <a:r>
              <a:rPr lang="en-US" sz="2800" dirty="0"/>
              <a:t>Reduced human error in order processing and inventory management.</a:t>
            </a:r>
          </a:p>
          <a:p>
            <a:r>
              <a:rPr lang="en-US" sz="3200" dirty="0"/>
              <a:t>Enhanced Customer Experience</a:t>
            </a:r>
          </a:p>
          <a:p>
            <a:pPr lvl="1"/>
            <a:r>
              <a:rPr lang="en-US" sz="2800" dirty="0"/>
              <a:t>Faster delivery times and real-time tracking updates.</a:t>
            </a:r>
          </a:p>
        </p:txBody>
      </p:sp>
    </p:spTree>
    <p:extLst>
      <p:ext uri="{BB962C8B-B14F-4D97-AF65-F5344CB8AC3E}">
        <p14:creationId xmlns:p14="http://schemas.microsoft.com/office/powerpoint/2010/main" val="3833029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231193"/>
            <a:ext cx="11240332" cy="53578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40969" y="330537"/>
            <a:ext cx="1193617" cy="9215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342455" y="3752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572331" y="559952"/>
            <a:ext cx="656824"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22F44EE2-25A3-429D-B97B-3D7936FCFFC2}"/>
              </a:ext>
            </a:extLst>
          </p:cNvPr>
          <p:cNvSpPr/>
          <p:nvPr/>
        </p:nvSpPr>
        <p:spPr>
          <a:xfrm>
            <a:off x="2438420" y="375286"/>
            <a:ext cx="6642027" cy="584775"/>
          </a:xfrm>
          <a:prstGeom prst="rect">
            <a:avLst/>
          </a:prstGeom>
          <a:noFill/>
        </p:spPr>
        <p:txBody>
          <a:bodyPr wrap="square" rtlCol="0">
            <a:spAutoFit/>
          </a:bodyPr>
          <a:lstStyle/>
          <a:p>
            <a:pPr lvl="1"/>
            <a:r>
              <a:rPr lang="en-US" sz="3200" b="1" dirty="0">
                <a:solidFill>
                  <a:srgbClr val="00B0F0"/>
                </a:solidFill>
                <a:latin typeface="Times New Roman" panose="02020603050405020304" pitchFamily="18" charset="0"/>
                <a:cs typeface="Arial" panose="020B0604020202020204" pitchFamily="34" charset="0"/>
              </a:rPr>
              <a:t>5.Challenges and Considerations</a:t>
            </a:r>
          </a:p>
        </p:txBody>
      </p:sp>
      <p:sp>
        <p:nvSpPr>
          <p:cNvPr id="8" name="TextBox 7">
            <a:extLst>
              <a:ext uri="{FF2B5EF4-FFF2-40B4-BE49-F238E27FC236}">
                <a16:creationId xmlns:a16="http://schemas.microsoft.com/office/drawing/2014/main" id="{DDA8F9F3-A3B7-A07C-22F9-7D11F6EED404}"/>
              </a:ext>
            </a:extLst>
          </p:cNvPr>
          <p:cNvSpPr txBox="1"/>
          <p:nvPr/>
        </p:nvSpPr>
        <p:spPr>
          <a:xfrm>
            <a:off x="1909401" y="2245962"/>
            <a:ext cx="9592959" cy="3704476"/>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Implementation Costs</a:t>
            </a:r>
          </a:p>
          <a:p>
            <a:pPr lvl="1"/>
            <a:r>
              <a:rPr lang="en-US" sz="2800" dirty="0"/>
              <a:t>Initial investment vs. long-term savings.</a:t>
            </a:r>
          </a:p>
          <a:p>
            <a:r>
              <a:rPr lang="en-US" sz="3200" dirty="0"/>
              <a:t>Data Security</a:t>
            </a:r>
          </a:p>
          <a:p>
            <a:pPr lvl="1"/>
            <a:r>
              <a:rPr lang="en-US" sz="2800" dirty="0"/>
              <a:t>Protecting sensitive information in an automated environment.</a:t>
            </a:r>
          </a:p>
          <a:p>
            <a:r>
              <a:rPr lang="en-US" sz="3200" dirty="0"/>
              <a:t>Workforce Impact</a:t>
            </a:r>
          </a:p>
          <a:p>
            <a:pPr lvl="1"/>
            <a:r>
              <a:rPr lang="en-US" sz="2800" dirty="0"/>
              <a:t>Balancing automation with job displacement concerns.</a:t>
            </a:r>
          </a:p>
        </p:txBody>
      </p:sp>
    </p:spTree>
    <p:extLst>
      <p:ext uri="{BB962C8B-B14F-4D97-AF65-F5344CB8AC3E}">
        <p14:creationId xmlns:p14="http://schemas.microsoft.com/office/powerpoint/2010/main" val="1317559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975975"/>
            <a:ext cx="10812720" cy="5692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394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800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271871" y="33586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99A999C3-242B-4C96-8A3B-C59C4572BE0C}"/>
              </a:ext>
            </a:extLst>
          </p:cNvPr>
          <p:cNvSpPr/>
          <p:nvPr/>
        </p:nvSpPr>
        <p:spPr>
          <a:xfrm>
            <a:off x="2492026" y="245970"/>
            <a:ext cx="7496035" cy="121328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6. Future Trends in Intelligent Logistics</a:t>
            </a:r>
          </a:p>
          <a:p>
            <a:pPr algn="ctr">
              <a:lnSpc>
                <a:spcPct val="107000"/>
              </a:lnSpc>
              <a:spcAft>
                <a:spcPts val="800"/>
              </a:spcAft>
            </a:pPr>
            <a:endParaRPr lang="en-US" sz="3200" b="1" dirty="0">
              <a:solidFill>
                <a:srgbClr val="00B0F0"/>
              </a:solidFill>
              <a:latin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C6C9EAFF-7A45-E20F-6F57-1171B20C62B5}"/>
              </a:ext>
            </a:extLst>
          </p:cNvPr>
          <p:cNvSpPr txBox="1"/>
          <p:nvPr/>
        </p:nvSpPr>
        <p:spPr>
          <a:xfrm>
            <a:off x="1238099" y="2162298"/>
            <a:ext cx="9678430" cy="3273588"/>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Sustainability Initiatives</a:t>
            </a:r>
          </a:p>
          <a:p>
            <a:pPr lvl="1"/>
            <a:r>
              <a:rPr lang="en-US" sz="2800" dirty="0"/>
              <a:t>Green logistics and reducing carbon footprints.</a:t>
            </a:r>
          </a:p>
          <a:p>
            <a:r>
              <a:rPr lang="en-US" sz="3200" dirty="0"/>
              <a:t>Blockchain Technology</a:t>
            </a:r>
          </a:p>
          <a:p>
            <a:pPr lvl="1"/>
            <a:r>
              <a:rPr lang="en-US" sz="2800" dirty="0"/>
              <a:t>Increasing transparency and security in the supply chain.</a:t>
            </a:r>
          </a:p>
          <a:p>
            <a:r>
              <a:rPr lang="en-US" sz="3200" dirty="0"/>
              <a:t>Customization and Personalization</a:t>
            </a:r>
          </a:p>
          <a:p>
            <a:pPr lvl="1"/>
            <a:r>
              <a:rPr lang="en-US" sz="2800" dirty="0"/>
              <a:t>Tailoring logistics solutions to meet specific customer needs.</a:t>
            </a:r>
          </a:p>
        </p:txBody>
      </p:sp>
    </p:spTree>
    <p:extLst>
      <p:ext uri="{BB962C8B-B14F-4D97-AF65-F5344CB8AC3E}">
        <p14:creationId xmlns:p14="http://schemas.microsoft.com/office/powerpoint/2010/main" val="3711297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31789"/>
            <a:ext cx="10812720" cy="5357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04712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05626" y="68894"/>
            <a:ext cx="1448748" cy="676466"/>
          </a:xfrm>
          <a:prstGeom prst="rect">
            <a:avLst/>
          </a:prstGeom>
        </p:spPr>
      </p:pic>
      <p:sp>
        <p:nvSpPr>
          <p:cNvPr id="3" name="Rectangle 2">
            <a:extLst>
              <a:ext uri="{FF2B5EF4-FFF2-40B4-BE49-F238E27FC236}">
                <a16:creationId xmlns:a16="http://schemas.microsoft.com/office/drawing/2014/main" id="{382FBBAF-5C9E-4742-A871-1EDD0087BF52}"/>
              </a:ext>
            </a:extLst>
          </p:cNvPr>
          <p:cNvSpPr/>
          <p:nvPr/>
        </p:nvSpPr>
        <p:spPr>
          <a:xfrm>
            <a:off x="1842868" y="300301"/>
            <a:ext cx="9101797" cy="583750"/>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Social Media Commerce (Social Commerce)</a:t>
            </a:r>
          </a:p>
        </p:txBody>
      </p:sp>
      <p:sp>
        <p:nvSpPr>
          <p:cNvPr id="8" name="TextBox 7">
            <a:extLst>
              <a:ext uri="{FF2B5EF4-FFF2-40B4-BE49-F238E27FC236}">
                <a16:creationId xmlns:a16="http://schemas.microsoft.com/office/drawing/2014/main" id="{9D0B23A5-E8A4-A77D-413E-4051FF0A12FA}"/>
              </a:ext>
            </a:extLst>
          </p:cNvPr>
          <p:cNvSpPr txBox="1"/>
          <p:nvPr/>
        </p:nvSpPr>
        <p:spPr>
          <a:xfrm>
            <a:off x="1214179" y="2347877"/>
            <a:ext cx="9380529" cy="3950569"/>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Introduction</a:t>
            </a:r>
          </a:p>
          <a:p>
            <a:pPr marL="0" indent="0">
              <a:buNone/>
            </a:pPr>
            <a:r>
              <a:rPr lang="en-US" sz="3200" b="0" dirty="0"/>
              <a:t>Social Media Commerce is transforming the retail landscape, making it essential for businesses to adapt to these changes. By leveraging social platforms effectively, companies can enhance their reach, engagement, and ultimately, sales.</a:t>
            </a:r>
          </a:p>
          <a:p>
            <a:endParaRPr lang="en-US" sz="3200" dirty="0"/>
          </a:p>
        </p:txBody>
      </p:sp>
    </p:spTree>
    <p:extLst>
      <p:ext uri="{BB962C8B-B14F-4D97-AF65-F5344CB8AC3E}">
        <p14:creationId xmlns:p14="http://schemas.microsoft.com/office/powerpoint/2010/main" val="1561963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0F275-ED18-4387-C284-A8844C2314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00D5DB-B785-BA37-576A-F756C9D61A26}"/>
              </a:ext>
            </a:extLst>
          </p:cNvPr>
          <p:cNvSpPr/>
          <p:nvPr/>
        </p:nvSpPr>
        <p:spPr>
          <a:xfrm>
            <a:off x="617280" y="1231789"/>
            <a:ext cx="10812720" cy="5357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192258A-79C0-4D0C-BE9A-0F62F4B6ED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51F2E-1DF0-E06D-22A2-0BA1EEC96FAE}"/>
              </a:ext>
            </a:extLst>
          </p:cNvPr>
          <p:cNvSpPr txBox="1"/>
          <p:nvPr/>
        </p:nvSpPr>
        <p:spPr>
          <a:xfrm>
            <a:off x="1047728" y="104712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BA936A-2E03-8DF4-A6F6-FFA623DC06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89FBC06-A36C-3256-8657-3C7F69E475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05626" y="68894"/>
            <a:ext cx="1448748" cy="676466"/>
          </a:xfrm>
          <a:prstGeom prst="rect">
            <a:avLst/>
          </a:prstGeom>
        </p:spPr>
      </p:pic>
      <p:sp>
        <p:nvSpPr>
          <p:cNvPr id="3" name="Rectangle 2">
            <a:extLst>
              <a:ext uri="{FF2B5EF4-FFF2-40B4-BE49-F238E27FC236}">
                <a16:creationId xmlns:a16="http://schemas.microsoft.com/office/drawing/2014/main" id="{61176ECB-FAA4-7C61-195C-9C4C8E2CC8AC}"/>
              </a:ext>
            </a:extLst>
          </p:cNvPr>
          <p:cNvSpPr/>
          <p:nvPr/>
        </p:nvSpPr>
        <p:spPr>
          <a:xfrm>
            <a:off x="1842868" y="300301"/>
            <a:ext cx="9101797" cy="583750"/>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Social Media Commerce (Social Commerce)</a:t>
            </a:r>
          </a:p>
        </p:txBody>
      </p:sp>
      <p:sp>
        <p:nvSpPr>
          <p:cNvPr id="8" name="TextBox 7">
            <a:extLst>
              <a:ext uri="{FF2B5EF4-FFF2-40B4-BE49-F238E27FC236}">
                <a16:creationId xmlns:a16="http://schemas.microsoft.com/office/drawing/2014/main" id="{88B29294-3CA1-93F6-25E9-BDC63667CA4F}"/>
              </a:ext>
            </a:extLst>
          </p:cNvPr>
          <p:cNvSpPr txBox="1"/>
          <p:nvPr/>
        </p:nvSpPr>
        <p:spPr>
          <a:xfrm>
            <a:off x="1047728" y="2310680"/>
            <a:ext cx="9546601" cy="3847976"/>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pPr marL="0" indent="0">
              <a:buNone/>
            </a:pPr>
            <a:r>
              <a:rPr lang="en-US" sz="3200" dirty="0"/>
              <a:t>Definition: </a:t>
            </a:r>
            <a:r>
              <a:rPr lang="en-US" sz="3200" b="0" dirty="0"/>
              <a:t>Social Commerce refers to the use of social media platforms to facilitate buying and selling products and services.</a:t>
            </a:r>
          </a:p>
          <a:p>
            <a:pPr marL="0" indent="0">
              <a:buNone/>
            </a:pPr>
            <a:r>
              <a:rPr lang="en-US" sz="3200" b="0" dirty="0"/>
              <a:t> </a:t>
            </a:r>
            <a:r>
              <a:rPr lang="en-US" sz="3200" dirty="0"/>
              <a:t>Importance: </a:t>
            </a:r>
            <a:r>
              <a:rPr lang="en-US" sz="3200" b="0" dirty="0"/>
              <a:t>With billions of users worldwide, social media has become a vital channel for businesses to reach consumers, enhancing customer engagement and driving sales.</a:t>
            </a:r>
          </a:p>
        </p:txBody>
      </p:sp>
    </p:spTree>
    <p:extLst>
      <p:ext uri="{BB962C8B-B14F-4D97-AF65-F5344CB8AC3E}">
        <p14:creationId xmlns:p14="http://schemas.microsoft.com/office/powerpoint/2010/main" val="1912914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A423217B-803F-49AF-8D09-F07F58789A9D}"/>
              </a:ext>
            </a:extLst>
          </p:cNvPr>
          <p:cNvSpPr/>
          <p:nvPr/>
        </p:nvSpPr>
        <p:spPr>
          <a:xfrm>
            <a:off x="1870776" y="246488"/>
            <a:ext cx="7936435" cy="645113"/>
          </a:xfrm>
          <a:prstGeom prst="rect">
            <a:avLst/>
          </a:prstGeom>
          <a:noFill/>
        </p:spPr>
        <p:txBody>
          <a:bodyPr wrap="square" rtlCol="0">
            <a:spAutoFit/>
          </a:bodyPr>
          <a:lstStyle/>
          <a:p>
            <a:pPr algn="ctr">
              <a:lnSpc>
                <a:spcPct val="107000"/>
              </a:lnSpc>
              <a:spcAft>
                <a:spcPts val="800"/>
              </a:spcAft>
            </a:pPr>
            <a:r>
              <a:rPr lang="en-US" sz="3600" b="1" dirty="0">
                <a:solidFill>
                  <a:srgbClr val="00B0F0"/>
                </a:solidFill>
                <a:latin typeface="Times New Roman" panose="02020603050405020304" pitchFamily="18" charset="0"/>
                <a:cs typeface="Arial" panose="020B0604020202020204" pitchFamily="34" charset="0"/>
              </a:rPr>
              <a:t>1. Evolution of Social Commerce</a:t>
            </a:r>
          </a:p>
        </p:txBody>
      </p:sp>
      <p:sp>
        <p:nvSpPr>
          <p:cNvPr id="8" name="TextBox 7">
            <a:extLst>
              <a:ext uri="{FF2B5EF4-FFF2-40B4-BE49-F238E27FC236}">
                <a16:creationId xmlns:a16="http://schemas.microsoft.com/office/drawing/2014/main" id="{0AFE05CC-CDF6-627C-0EB2-CCF0046F0C28}"/>
              </a:ext>
            </a:extLst>
          </p:cNvPr>
          <p:cNvSpPr txBox="1"/>
          <p:nvPr/>
        </p:nvSpPr>
        <p:spPr>
          <a:xfrm>
            <a:off x="942308" y="2441584"/>
            <a:ext cx="9796144" cy="3950569"/>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 Early Days: </a:t>
            </a:r>
            <a:r>
              <a:rPr lang="en-US" sz="3200" b="0" dirty="0"/>
              <a:t>Started with simple advertisements and product promotions on social media.</a:t>
            </a:r>
          </a:p>
          <a:p>
            <a:r>
              <a:rPr lang="en-US" sz="3200" b="0" dirty="0"/>
              <a:t> </a:t>
            </a:r>
            <a:r>
              <a:rPr lang="en-US" sz="3200" dirty="0"/>
              <a:t>Growth: </a:t>
            </a:r>
            <a:r>
              <a:rPr lang="en-US" sz="3200" b="0" dirty="0"/>
              <a:t>Introduction of features like shoppable posts, stories, and live shopping.</a:t>
            </a:r>
          </a:p>
          <a:p>
            <a:r>
              <a:rPr lang="en-US" sz="3200" dirty="0"/>
              <a:t>Current Trends: </a:t>
            </a:r>
            <a:r>
              <a:rPr lang="en-US" sz="3200" b="0" dirty="0"/>
              <a:t>Integration of e-commerce functionalities directly within platforms like Instagram, Facebook, and TikTok.</a:t>
            </a:r>
          </a:p>
        </p:txBody>
      </p:sp>
    </p:spTree>
    <p:extLst>
      <p:ext uri="{BB962C8B-B14F-4D97-AF65-F5344CB8AC3E}">
        <p14:creationId xmlns:p14="http://schemas.microsoft.com/office/powerpoint/2010/main" val="1576105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948" y="16159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49289" y="55090"/>
            <a:ext cx="1742711" cy="813727"/>
          </a:xfrm>
          <a:prstGeom prst="rect">
            <a:avLst/>
          </a:prstGeom>
        </p:spPr>
      </p:pic>
      <p:sp>
        <p:nvSpPr>
          <p:cNvPr id="3" name="Rectangle 2">
            <a:extLst>
              <a:ext uri="{FF2B5EF4-FFF2-40B4-BE49-F238E27FC236}">
                <a16:creationId xmlns:a16="http://schemas.microsoft.com/office/drawing/2014/main" id="{1D526F87-C90B-49CB-96BD-CC3D8B75BFD4}"/>
              </a:ext>
            </a:extLst>
          </p:cNvPr>
          <p:cNvSpPr/>
          <p:nvPr/>
        </p:nvSpPr>
        <p:spPr>
          <a:xfrm>
            <a:off x="2622933" y="515259"/>
            <a:ext cx="6946133" cy="583750"/>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2. Key Platforms for Social Commerce</a:t>
            </a:r>
          </a:p>
        </p:txBody>
      </p:sp>
      <p:sp>
        <p:nvSpPr>
          <p:cNvPr id="8" name="TextBox 7">
            <a:extLst>
              <a:ext uri="{FF2B5EF4-FFF2-40B4-BE49-F238E27FC236}">
                <a16:creationId xmlns:a16="http://schemas.microsoft.com/office/drawing/2014/main" id="{DBCC77E2-2BAE-8EB7-C13B-412166C172F8}"/>
              </a:ext>
            </a:extLst>
          </p:cNvPr>
          <p:cNvSpPr txBox="1"/>
          <p:nvPr/>
        </p:nvSpPr>
        <p:spPr>
          <a:xfrm>
            <a:off x="900332" y="2291615"/>
            <a:ext cx="9819250" cy="2999283"/>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1">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b="0" dirty="0"/>
              <a:t> Facebook: Marketplace and shoppable posts.</a:t>
            </a:r>
          </a:p>
          <a:p>
            <a:r>
              <a:rPr lang="en-US" sz="3200" b="0" dirty="0"/>
              <a:t>Instagram: Shoppable tags in posts, Stories.</a:t>
            </a:r>
          </a:p>
          <a:p>
            <a:r>
              <a:rPr lang="en-US" sz="3200" b="0" dirty="0"/>
              <a:t> Pinterest: Idea Pins and shopping features.</a:t>
            </a:r>
          </a:p>
          <a:p>
            <a:r>
              <a:rPr lang="en-US" sz="3200" b="0" dirty="0"/>
              <a:t> TikTok: Interactive shopping experiences through videos and live streams.</a:t>
            </a:r>
          </a:p>
        </p:txBody>
      </p:sp>
    </p:spTree>
    <p:extLst>
      <p:ext uri="{BB962C8B-B14F-4D97-AF65-F5344CB8AC3E}">
        <p14:creationId xmlns:p14="http://schemas.microsoft.com/office/powerpoint/2010/main" val="170767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32824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F13C251E-E5C8-4B5F-9924-AD9DAEFB7A79}"/>
              </a:ext>
            </a:extLst>
          </p:cNvPr>
          <p:cNvSpPr/>
          <p:nvPr/>
        </p:nvSpPr>
        <p:spPr>
          <a:xfrm>
            <a:off x="2577071" y="439165"/>
            <a:ext cx="6189833" cy="583750"/>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3. Benefits of Social Commerce</a:t>
            </a:r>
          </a:p>
        </p:txBody>
      </p:sp>
      <p:sp>
        <p:nvSpPr>
          <p:cNvPr id="8" name="TextBox 7">
            <a:extLst>
              <a:ext uri="{FF2B5EF4-FFF2-40B4-BE49-F238E27FC236}">
                <a16:creationId xmlns:a16="http://schemas.microsoft.com/office/drawing/2014/main" id="{5F1934D7-3B0A-320E-8E93-1BA92A0A2E17}"/>
              </a:ext>
            </a:extLst>
          </p:cNvPr>
          <p:cNvSpPr txBox="1"/>
          <p:nvPr/>
        </p:nvSpPr>
        <p:spPr>
          <a:xfrm>
            <a:off x="1111584" y="2096596"/>
            <a:ext cx="10253810" cy="4057201"/>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b="1" dirty="0"/>
              <a:t>Increased Visibility: </a:t>
            </a:r>
            <a:r>
              <a:rPr lang="en-US" dirty="0"/>
              <a:t>Brands can reach a broader audience through shares and recommendations.</a:t>
            </a:r>
          </a:p>
          <a:p>
            <a:r>
              <a:rPr lang="en-US" b="1" dirty="0"/>
              <a:t>Enhanced Customer Engagement: </a:t>
            </a:r>
            <a:r>
              <a:rPr lang="en-US" dirty="0"/>
              <a:t>Direct interactions and feedback from customers.</a:t>
            </a:r>
          </a:p>
          <a:p>
            <a:r>
              <a:rPr lang="en-US" b="1" dirty="0"/>
              <a:t>Convenience: </a:t>
            </a:r>
            <a:r>
              <a:rPr lang="en-US" dirty="0"/>
              <a:t>Seamless shopping experience without leaving the social platform.</a:t>
            </a:r>
          </a:p>
          <a:p>
            <a:r>
              <a:rPr lang="en-US" b="1" dirty="0"/>
              <a:t>User-Generated Content: </a:t>
            </a:r>
            <a:r>
              <a:rPr lang="en-US" dirty="0"/>
              <a:t>Leverages reviews, testimonials, and influencer partnerships.</a:t>
            </a:r>
          </a:p>
        </p:txBody>
      </p:sp>
    </p:spTree>
    <p:extLst>
      <p:ext uri="{BB962C8B-B14F-4D97-AF65-F5344CB8AC3E}">
        <p14:creationId xmlns:p14="http://schemas.microsoft.com/office/powerpoint/2010/main" val="2717372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3D1FC-6795-F4DD-D3AD-1B27D2CE1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35E045-395D-B65F-A968-3FD574615781}"/>
              </a:ext>
            </a:extLst>
          </p:cNvPr>
          <p:cNvSpPr/>
          <p:nvPr/>
        </p:nvSpPr>
        <p:spPr>
          <a:xfrm>
            <a:off x="606448" y="132824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BD01C35-77B3-F90F-6BB1-4064173059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83D1D3-AB48-B73D-2317-852CEFE80AE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B27CCE-FCBA-A93B-23FD-0D12C51EB5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EDD562-D21A-8FB0-77F9-67D9BF4F89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9A0B4281-CC0A-B4F5-25C8-882AC411B0DC}"/>
              </a:ext>
            </a:extLst>
          </p:cNvPr>
          <p:cNvSpPr/>
          <p:nvPr/>
        </p:nvSpPr>
        <p:spPr>
          <a:xfrm>
            <a:off x="2516041" y="439165"/>
            <a:ext cx="6250863" cy="583750"/>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4. Challenges in Social Commerce</a:t>
            </a:r>
          </a:p>
        </p:txBody>
      </p:sp>
      <p:sp>
        <p:nvSpPr>
          <p:cNvPr id="4" name="TextBox 3">
            <a:extLst>
              <a:ext uri="{FF2B5EF4-FFF2-40B4-BE49-F238E27FC236}">
                <a16:creationId xmlns:a16="http://schemas.microsoft.com/office/drawing/2014/main" id="{EFC839B0-BA29-A6BE-569C-65AD5A8B1AFC}"/>
              </a:ext>
            </a:extLst>
          </p:cNvPr>
          <p:cNvSpPr txBox="1"/>
          <p:nvPr/>
        </p:nvSpPr>
        <p:spPr>
          <a:xfrm>
            <a:off x="1214179" y="2352411"/>
            <a:ext cx="9777274" cy="3423630"/>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b="1" dirty="0"/>
              <a:t> Competition: </a:t>
            </a:r>
            <a:r>
              <a:rPr lang="en-US" sz="3200" dirty="0"/>
              <a:t>High saturation of brands vying for attention.</a:t>
            </a:r>
          </a:p>
          <a:p>
            <a:r>
              <a:rPr lang="en-US" sz="3200" b="1" dirty="0"/>
              <a:t>Trust Issues: </a:t>
            </a:r>
            <a:r>
              <a:rPr lang="en-US" sz="3200" dirty="0"/>
              <a:t>Concerns over product authenticity and security.</a:t>
            </a:r>
          </a:p>
          <a:p>
            <a:r>
              <a:rPr lang="en-US" sz="3200" b="1" dirty="0"/>
              <a:t>Changing Algorithms: </a:t>
            </a:r>
            <a:r>
              <a:rPr lang="en-US" sz="3200" dirty="0"/>
              <a:t>Difficulty in maintaining organic reach due to platform algorithm changes.</a:t>
            </a:r>
          </a:p>
        </p:txBody>
      </p:sp>
    </p:spTree>
    <p:extLst>
      <p:ext uri="{BB962C8B-B14F-4D97-AF65-F5344CB8AC3E}">
        <p14:creationId xmlns:p14="http://schemas.microsoft.com/office/powerpoint/2010/main" val="189423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25153-14B5-2EFB-D8D3-002BA7BA1D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A3CBE2-2A86-B6BF-E186-B12C2A2E8CD8}"/>
              </a:ext>
            </a:extLst>
          </p:cNvPr>
          <p:cNvSpPr/>
          <p:nvPr/>
        </p:nvSpPr>
        <p:spPr>
          <a:xfrm>
            <a:off x="606448" y="132824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CF1234F-6112-C3DD-6F44-EF50B6DAD3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1EDC0E-458E-0708-C397-CBD57EA4551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DB92B1-5D86-FA8B-2021-CFADA1E942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E4F6590-E95B-44A8-341C-B8F0ED007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8B3DBB53-A8B4-A06C-9522-295C869A9027}"/>
              </a:ext>
            </a:extLst>
          </p:cNvPr>
          <p:cNvSpPr/>
          <p:nvPr/>
        </p:nvSpPr>
        <p:spPr>
          <a:xfrm>
            <a:off x="2180407" y="161218"/>
            <a:ext cx="7395848" cy="1110689"/>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5. Strategies for Success in Social Commerce</a:t>
            </a:r>
          </a:p>
        </p:txBody>
      </p:sp>
      <p:sp>
        <p:nvSpPr>
          <p:cNvPr id="4" name="TextBox 3">
            <a:extLst>
              <a:ext uri="{FF2B5EF4-FFF2-40B4-BE49-F238E27FC236}">
                <a16:creationId xmlns:a16="http://schemas.microsoft.com/office/drawing/2014/main" id="{49C0FFB9-A1D1-02D8-D4F8-7F85010C4C99}"/>
              </a:ext>
            </a:extLst>
          </p:cNvPr>
          <p:cNvSpPr txBox="1"/>
          <p:nvPr/>
        </p:nvSpPr>
        <p:spPr>
          <a:xfrm>
            <a:off x="1992923" y="2000139"/>
            <a:ext cx="8984898" cy="4057201"/>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dirty="0"/>
              <a:t> </a:t>
            </a:r>
            <a:r>
              <a:rPr lang="en-US" b="1" dirty="0"/>
              <a:t>Content Creation: </a:t>
            </a:r>
            <a:r>
              <a:rPr lang="en-US" dirty="0"/>
              <a:t>Focus on high-quality, engaging content that resonates with the audience.</a:t>
            </a:r>
          </a:p>
          <a:p>
            <a:r>
              <a:rPr lang="en-US" b="1" dirty="0"/>
              <a:t>Influencer Partnerships: </a:t>
            </a:r>
            <a:r>
              <a:rPr lang="en-US" dirty="0"/>
              <a:t>Collaborate with influencers to tap into their followers.</a:t>
            </a:r>
          </a:p>
          <a:p>
            <a:r>
              <a:rPr lang="en-US" dirty="0"/>
              <a:t> </a:t>
            </a:r>
            <a:r>
              <a:rPr lang="en-US" b="1" dirty="0"/>
              <a:t>Data Analytics: </a:t>
            </a:r>
            <a:r>
              <a:rPr lang="en-US" dirty="0"/>
              <a:t>Utilize insights to refine strategies and target the right audience.</a:t>
            </a:r>
          </a:p>
          <a:p>
            <a:r>
              <a:rPr lang="en-US" b="1" dirty="0"/>
              <a:t>Customer Engagement: </a:t>
            </a:r>
            <a:r>
              <a:rPr lang="en-US" dirty="0"/>
              <a:t>Prompt responses to inquiries and engaging with feedback.</a:t>
            </a:r>
          </a:p>
        </p:txBody>
      </p:sp>
    </p:spTree>
    <p:extLst>
      <p:ext uri="{BB962C8B-B14F-4D97-AF65-F5344CB8AC3E}">
        <p14:creationId xmlns:p14="http://schemas.microsoft.com/office/powerpoint/2010/main" val="3000435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D7D05-14DF-2044-003B-EBCE978D65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358ABA-49F5-706C-46A0-6273DF2B2B44}"/>
              </a:ext>
            </a:extLst>
          </p:cNvPr>
          <p:cNvSpPr/>
          <p:nvPr/>
        </p:nvSpPr>
        <p:spPr>
          <a:xfrm>
            <a:off x="606448" y="132824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ABA987A-7FBF-04A9-AE20-048CA947B4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6A571D-35F9-1C32-7BD8-DC9D0825C82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AC258-C5C8-421A-6CE2-6A2A91C5F5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F7A57EF-F056-1665-F2F3-E954AF28C8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9F463FC7-6997-3AF3-E265-3BAA6D86A92A}"/>
              </a:ext>
            </a:extLst>
          </p:cNvPr>
          <p:cNvSpPr/>
          <p:nvPr/>
        </p:nvSpPr>
        <p:spPr>
          <a:xfrm>
            <a:off x="2812207" y="296249"/>
            <a:ext cx="5994168" cy="112287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6.Key elements of social commerce</a:t>
            </a:r>
          </a:p>
        </p:txBody>
      </p:sp>
      <p:sp>
        <p:nvSpPr>
          <p:cNvPr id="4" name="TextBox 3">
            <a:extLst>
              <a:ext uri="{FF2B5EF4-FFF2-40B4-BE49-F238E27FC236}">
                <a16:creationId xmlns:a16="http://schemas.microsoft.com/office/drawing/2014/main" id="{73ABE134-D78D-F38B-A83C-AB91CF35026D}"/>
              </a:ext>
            </a:extLst>
          </p:cNvPr>
          <p:cNvSpPr txBox="1"/>
          <p:nvPr/>
        </p:nvSpPr>
        <p:spPr>
          <a:xfrm>
            <a:off x="1111585" y="2000139"/>
            <a:ext cx="9866236" cy="4159793"/>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dirty="0"/>
              <a:t>Social commerce combines technical features with social strategies to create a smooth, community-driven shopping experience. Here are the important elements of social commerce:</a:t>
            </a:r>
          </a:p>
          <a:p>
            <a:r>
              <a:rPr lang="en-US" dirty="0"/>
              <a:t>Shoppable content</a:t>
            </a:r>
          </a:p>
          <a:p>
            <a:r>
              <a:rPr lang="en-US" dirty="0"/>
              <a:t>In-app storefronts</a:t>
            </a:r>
          </a:p>
          <a:p>
            <a:r>
              <a:rPr lang="en-US" dirty="0"/>
              <a:t>Built-in checkout</a:t>
            </a:r>
          </a:p>
          <a:p>
            <a:r>
              <a:rPr lang="en-US" dirty="0"/>
              <a:t>Influencer marketing</a:t>
            </a:r>
          </a:p>
        </p:txBody>
      </p:sp>
    </p:spTree>
    <p:extLst>
      <p:ext uri="{BB962C8B-B14F-4D97-AF65-F5344CB8AC3E}">
        <p14:creationId xmlns:p14="http://schemas.microsoft.com/office/powerpoint/2010/main" val="1312574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F2436-B35C-804A-DBF7-25E91D0FE6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112170-6255-C092-B99B-0F2619EF02D6}"/>
              </a:ext>
            </a:extLst>
          </p:cNvPr>
          <p:cNvSpPr/>
          <p:nvPr/>
        </p:nvSpPr>
        <p:spPr>
          <a:xfrm>
            <a:off x="606448" y="132824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46B485-18FD-3D8D-01E1-655B50DD20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B04B33-3795-2C0E-5BD4-8E3EE8D9BFF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2643D6-1D3E-84BB-2350-451AA131EC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5BF166-3F4C-A6C2-0784-624134B7B1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F7BDE8A4-33A0-559C-5701-8BCFD5A613E3}"/>
              </a:ext>
            </a:extLst>
          </p:cNvPr>
          <p:cNvSpPr/>
          <p:nvPr/>
        </p:nvSpPr>
        <p:spPr>
          <a:xfrm>
            <a:off x="2812207" y="296249"/>
            <a:ext cx="5994168" cy="1122871"/>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6.Key elements of social commerce</a:t>
            </a:r>
          </a:p>
        </p:txBody>
      </p:sp>
      <p:sp>
        <p:nvSpPr>
          <p:cNvPr id="4" name="TextBox 3">
            <a:extLst>
              <a:ext uri="{FF2B5EF4-FFF2-40B4-BE49-F238E27FC236}">
                <a16:creationId xmlns:a16="http://schemas.microsoft.com/office/drawing/2014/main" id="{B990A00F-E120-1D15-A163-38E21F815967}"/>
              </a:ext>
            </a:extLst>
          </p:cNvPr>
          <p:cNvSpPr txBox="1"/>
          <p:nvPr/>
        </p:nvSpPr>
        <p:spPr>
          <a:xfrm>
            <a:off x="1708392" y="2451117"/>
            <a:ext cx="8864030" cy="2472343"/>
          </a:xfrm>
          <a:prstGeom prst="rect">
            <a:avLst/>
          </a:prstGeom>
        </p:spPr>
        <p:txBody>
          <a:bodyPr wrap="square">
            <a:spAutoFit/>
          </a:bodyPr>
          <a:lstStyle>
            <a:defPPr>
              <a:defRPr lang="en-US"/>
            </a:defPPr>
            <a:lvl1pPr marL="457200" indent="-457200" algn="just">
              <a:lnSpc>
                <a:spcPct val="107000"/>
              </a:lnSpc>
              <a:spcAft>
                <a:spcPts val="800"/>
              </a:spcAft>
              <a:buFont typeface="Wingdings" panose="05000000000000000000" pitchFamily="2" charset="2"/>
              <a:buChar char="q"/>
              <a:defRPr sz="2800" b="0">
                <a:latin typeface="Times New Roman" panose="02020603050405020304" pitchFamily="18" charset="0"/>
                <a:cs typeface="Arial" panose="020B0604020202020204" pitchFamily="34" charset="0"/>
              </a:defRPr>
            </a:lvl1pPr>
            <a:lvl2pPr marL="800100" lvl="1" indent="-342900">
              <a:buFont typeface="Arial" panose="020B0604020202020204" pitchFamily="34" charset="0"/>
              <a:buChar char="•"/>
              <a:defRPr sz="2400"/>
            </a:lvl2pPr>
          </a:lstStyle>
          <a:p>
            <a:r>
              <a:rPr lang="en-US" sz="3200" dirty="0"/>
              <a:t>Live shopping</a:t>
            </a:r>
          </a:p>
          <a:p>
            <a:r>
              <a:rPr lang="en-US" sz="3200" dirty="0"/>
              <a:t> User-generated content (UGC)</a:t>
            </a:r>
          </a:p>
          <a:p>
            <a:r>
              <a:rPr lang="en-US" sz="3200" dirty="0"/>
              <a:t>Augmented reality (AR) try-ons</a:t>
            </a:r>
          </a:p>
          <a:p>
            <a:r>
              <a:rPr lang="en-US" sz="3200" dirty="0"/>
              <a:t>Conversational commerce</a:t>
            </a:r>
          </a:p>
        </p:txBody>
      </p:sp>
    </p:spTree>
    <p:extLst>
      <p:ext uri="{BB962C8B-B14F-4D97-AF65-F5344CB8AC3E}">
        <p14:creationId xmlns:p14="http://schemas.microsoft.com/office/powerpoint/2010/main" val="166447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97EBE-6145-E932-B1C4-1150051B5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DEF189-B365-AFDF-78BB-9D212089BA4F}"/>
              </a:ext>
            </a:extLst>
          </p:cNvPr>
          <p:cNvSpPr/>
          <p:nvPr/>
        </p:nvSpPr>
        <p:spPr>
          <a:xfrm>
            <a:off x="606447" y="1328246"/>
            <a:ext cx="11377543"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C6B60D-80C6-FCD4-4E9D-18A27B58E300}"/>
              </a:ext>
            </a:extLst>
          </p:cNvPr>
          <p:cNvSpPr/>
          <p:nvPr/>
        </p:nvSpPr>
        <p:spPr>
          <a:xfrm>
            <a:off x="208009" y="1622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DA85CB-5206-6AE8-73A9-D2AF1108CCF3}"/>
              </a:ext>
            </a:extLst>
          </p:cNvPr>
          <p:cNvSpPr txBox="1"/>
          <p:nvPr/>
        </p:nvSpPr>
        <p:spPr>
          <a:xfrm>
            <a:off x="377285" y="20282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038CB7-5E37-7E92-2366-AA0DD0FC7642}"/>
              </a:ext>
            </a:extLst>
          </p:cNvPr>
          <p:cNvSpPr txBox="1"/>
          <p:nvPr/>
        </p:nvSpPr>
        <p:spPr>
          <a:xfrm>
            <a:off x="479880" y="45863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4AAA31A-B0AD-E9DB-591F-941468FA7E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3A49B1DE-FED0-DD2D-C61E-A1169687D7F3}"/>
              </a:ext>
            </a:extLst>
          </p:cNvPr>
          <p:cNvSpPr/>
          <p:nvPr/>
        </p:nvSpPr>
        <p:spPr>
          <a:xfrm>
            <a:off x="2236763" y="268963"/>
            <a:ext cx="7680960" cy="1110176"/>
          </a:xfrm>
          <a:prstGeom prst="rect">
            <a:avLst/>
          </a:prstGeom>
          <a:noFill/>
        </p:spPr>
        <p:txBody>
          <a:bodyPr wrap="square" rtlCol="0">
            <a:spAutoFit/>
          </a:bodyPr>
          <a:lstStyle/>
          <a:p>
            <a:pPr algn="ctr">
              <a:lnSpc>
                <a:spcPct val="107000"/>
              </a:lnSpc>
              <a:spcAft>
                <a:spcPts val="800"/>
              </a:spcAft>
            </a:pPr>
            <a:r>
              <a:rPr lang="en-US" sz="3200" b="1" dirty="0">
                <a:solidFill>
                  <a:srgbClr val="00B0F0"/>
                </a:solidFill>
                <a:latin typeface="Times New Roman" panose="02020603050405020304" pitchFamily="18" charset="0"/>
                <a:cs typeface="Arial" panose="020B0604020202020204" pitchFamily="34" charset="0"/>
              </a:rPr>
              <a:t>7.  </a:t>
            </a:r>
            <a:r>
              <a:rPr lang="ar-SA" altLang="ar-SA" sz="3200" b="1" dirty="0">
                <a:solidFill>
                  <a:srgbClr val="00B0F0"/>
                </a:solidFill>
                <a:latin typeface="Times New Roman" panose="02020603050405020304" pitchFamily="18" charset="0"/>
                <a:cs typeface="Arial" panose="020B0604020202020204" pitchFamily="34" charset="0"/>
              </a:rPr>
              <a:t>Best practices for social commerce success</a:t>
            </a:r>
          </a:p>
        </p:txBody>
      </p:sp>
      <p:sp>
        <p:nvSpPr>
          <p:cNvPr id="2" name="Rectangle 1">
            <a:extLst>
              <a:ext uri="{FF2B5EF4-FFF2-40B4-BE49-F238E27FC236}">
                <a16:creationId xmlns:a16="http://schemas.microsoft.com/office/drawing/2014/main" id="{0C554E4D-B2E6-4717-C1BF-90998E8F2E22}"/>
              </a:ext>
            </a:extLst>
          </p:cNvPr>
          <p:cNvSpPr>
            <a:spLocks noChangeArrowheads="1"/>
          </p:cNvSpPr>
          <p:nvPr/>
        </p:nvSpPr>
        <p:spPr bwMode="auto">
          <a:xfrm>
            <a:off x="914400" y="1379139"/>
            <a:ext cx="10504768" cy="4932761"/>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ar-SA" altLang="ar-SA" sz="2800" dirty="0">
                <a:latin typeface="Times New Roman" panose="02020603050405020304" pitchFamily="18" charset="0"/>
                <a:cs typeface="Arial" panose="020B0604020202020204" pitchFamily="34" charset="0"/>
              </a:rPr>
              <a:t>Social commerce requires smart strategy, authentic engagement, and continuous optimization. These best practices separate brands that thrive from those that just post and hope:</a:t>
            </a: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Define clear goals</a:t>
            </a: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Create authentic content</a:t>
            </a: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Leverage social proo</a:t>
            </a:r>
            <a:r>
              <a:rPr lang="en-US" altLang="ar-SA" sz="2400" dirty="0">
                <a:latin typeface="Times New Roman" panose="02020603050405020304" pitchFamily="18" charset="0"/>
                <a:cs typeface="Arial" panose="020B0604020202020204" pitchFamily="34" charset="0"/>
              </a:rPr>
              <a:t>f</a:t>
            </a:r>
            <a:endParaRPr lang="ar-SA" altLang="ar-SA" sz="2400" dirty="0">
              <a:latin typeface="Times New Roman" panose="02020603050405020304" pitchFamily="18" charset="0"/>
              <a:cs typeface="Arial" panose="020B0604020202020204" pitchFamily="34" charset="0"/>
            </a:endParaRP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Make products discoverable.</a:t>
            </a: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Provide great customer service</a:t>
            </a: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Test and optimize continuously</a:t>
            </a:r>
          </a:p>
          <a:p>
            <a:pPr marL="457200" indent="-457200" algn="just">
              <a:lnSpc>
                <a:spcPct val="107000"/>
              </a:lnSpc>
              <a:spcAft>
                <a:spcPts val="800"/>
              </a:spcAft>
              <a:buFont typeface="Wingdings" panose="05000000000000000000" pitchFamily="2" charset="2"/>
              <a:buChar char="§"/>
            </a:pPr>
            <a:r>
              <a:rPr lang="ar-SA" altLang="ar-SA" sz="2400" dirty="0">
                <a:latin typeface="Times New Roman" panose="02020603050405020304" pitchFamily="18" charset="0"/>
                <a:cs typeface="Arial" panose="020B0604020202020204" pitchFamily="34" charset="0"/>
              </a:rPr>
              <a:t>Integrate with existing systems</a:t>
            </a:r>
          </a:p>
        </p:txBody>
      </p:sp>
    </p:spTree>
    <p:extLst>
      <p:ext uri="{BB962C8B-B14F-4D97-AF65-F5344CB8AC3E}">
        <p14:creationId xmlns:p14="http://schemas.microsoft.com/office/powerpoint/2010/main" val="2450577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2FBF6-DA43-8F15-0BC1-F7D8B73C42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B7E7CA-8A9A-1F63-2625-E0EA308E40DF}"/>
              </a:ext>
            </a:extLst>
          </p:cNvPr>
          <p:cNvSpPr/>
          <p:nvPr/>
        </p:nvSpPr>
        <p:spPr>
          <a:xfrm>
            <a:off x="606448" y="132824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1034253-9BF4-1AA2-E5D5-07A73B053F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EC1DF-5E28-02D9-9F12-73BCB6897D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7ED67E-0456-EE02-3A68-522566D0FA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9F06A6E-686E-6DE4-C0F8-A8CC19AB95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5681686B-AF8D-EB88-1AB9-2E3689E833A8}"/>
              </a:ext>
            </a:extLst>
          </p:cNvPr>
          <p:cNvSpPr/>
          <p:nvPr/>
        </p:nvSpPr>
        <p:spPr>
          <a:xfrm>
            <a:off x="1985055" y="351646"/>
            <a:ext cx="7693795" cy="583750"/>
          </a:xfrm>
          <a:prstGeom prst="rect">
            <a:avLst/>
          </a:prstGeom>
          <a:noFill/>
        </p:spPr>
        <p:txBody>
          <a:bodyPr wrap="square" rtlCol="0">
            <a:spAutoFit/>
          </a:bodyPr>
          <a:lstStyle/>
          <a:p>
            <a:pPr algn="ctr">
              <a:lnSpc>
                <a:spcPct val="107000"/>
              </a:lnSpc>
              <a:spcAft>
                <a:spcPts val="800"/>
              </a:spcAft>
            </a:pPr>
            <a:r>
              <a:rPr lang="en-US" altLang="ar-SA" sz="3200" b="1" dirty="0">
                <a:solidFill>
                  <a:srgbClr val="00B0F0"/>
                </a:solidFill>
                <a:latin typeface="Times New Roman" panose="02020603050405020304" pitchFamily="18" charset="0"/>
                <a:cs typeface="Arial" panose="020B0604020202020204" pitchFamily="34" charset="0"/>
              </a:rPr>
              <a:t>10 social commerce trends to watch for</a:t>
            </a:r>
          </a:p>
        </p:txBody>
      </p:sp>
      <p:sp>
        <p:nvSpPr>
          <p:cNvPr id="8" name="Rectangle 1">
            <a:extLst>
              <a:ext uri="{FF2B5EF4-FFF2-40B4-BE49-F238E27FC236}">
                <a16:creationId xmlns:a16="http://schemas.microsoft.com/office/drawing/2014/main" id="{7DB780B2-CD7C-1D10-1816-5C193EFF26A8}"/>
              </a:ext>
            </a:extLst>
          </p:cNvPr>
          <p:cNvSpPr>
            <a:spLocks noChangeArrowheads="1"/>
          </p:cNvSpPr>
          <p:nvPr/>
        </p:nvSpPr>
        <p:spPr bwMode="auto">
          <a:xfrm>
            <a:off x="1495879" y="2100154"/>
            <a:ext cx="9564453" cy="4262385"/>
          </a:xfrm>
          <a:prstGeom prst="rect">
            <a:avLst/>
          </a:prstGeom>
        </p:spPr>
        <p:txBody>
          <a:bodyPr wrap="square">
            <a:spAutoFit/>
          </a:bodyPr>
          <a:lstStyle/>
          <a:p>
            <a:pPr marL="457200" indent="-457200" algn="just">
              <a:lnSpc>
                <a:spcPct val="107000"/>
              </a:lnSpc>
              <a:spcAft>
                <a:spcPts val="800"/>
              </a:spcAft>
              <a:buFont typeface="Wingdings" panose="05000000000000000000" pitchFamily="2" charset="2"/>
              <a:buChar char="q"/>
            </a:pPr>
            <a:r>
              <a:rPr lang="en-US" altLang="ar-SA" sz="2800" dirty="0">
                <a:latin typeface="Times New Roman" panose="02020603050405020304" pitchFamily="18" charset="0"/>
                <a:cs typeface="Arial" panose="020B0604020202020204" pitchFamily="34" charset="0"/>
              </a:rPr>
              <a:t>Social commerce is evolving — from simple product tagging to deeply integrated, immersive shopping experiences. And these trends will define the future of commerce:</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1. AI-powered shopping assistants</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2. Live commerce will continue to evolve</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3. Social channels rival traditional search engines</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4. Short-form video dominance</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5. Creator-led storefronts will win</a:t>
            </a:r>
          </a:p>
        </p:txBody>
      </p:sp>
    </p:spTree>
    <p:extLst>
      <p:ext uri="{BB962C8B-B14F-4D97-AF65-F5344CB8AC3E}">
        <p14:creationId xmlns:p14="http://schemas.microsoft.com/office/powerpoint/2010/main" val="3794299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6E0EF-62BB-8C6D-0829-A199253268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F8BD8E-B35C-A222-E5F3-E2FE6B6D1ADB}"/>
              </a:ext>
            </a:extLst>
          </p:cNvPr>
          <p:cNvSpPr/>
          <p:nvPr/>
        </p:nvSpPr>
        <p:spPr>
          <a:xfrm>
            <a:off x="566169" y="1345306"/>
            <a:ext cx="10812720" cy="5099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790E2CB-881E-5A13-8C1A-8BA137DB6D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24417E-5595-45A8-11CB-796DDA7C7BB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90FBC7-AD87-E43D-E4D1-94E991BD5D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9F1C430-DBE6-D4DA-90AF-CA26D1F458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1">
            <a:extLst>
              <a:ext uri="{FF2B5EF4-FFF2-40B4-BE49-F238E27FC236}">
                <a16:creationId xmlns:a16="http://schemas.microsoft.com/office/drawing/2014/main" id="{88206190-7F36-8FF1-B51D-A01BE1A9429C}"/>
              </a:ext>
            </a:extLst>
          </p:cNvPr>
          <p:cNvSpPr>
            <a:spLocks noChangeArrowheads="1"/>
          </p:cNvSpPr>
          <p:nvPr/>
        </p:nvSpPr>
        <p:spPr bwMode="auto">
          <a:xfrm>
            <a:off x="2346765" y="2421649"/>
            <a:ext cx="7871764" cy="2776273"/>
          </a:xfrm>
          <a:prstGeom prst="rect">
            <a:avLst/>
          </a:prstGeom>
        </p:spPr>
        <p:txBody>
          <a:bodyPr wrap="square">
            <a:spAutoFit/>
          </a:bodyPr>
          <a:lstStyle/>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6. Be transparent about your sustainable values</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7. Social commerce through messaging</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8. Social commerce subscriptions</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9. Hyper-personalization with vernacular content</a:t>
            </a:r>
          </a:p>
          <a:p>
            <a:pPr algn="just">
              <a:lnSpc>
                <a:spcPct val="107000"/>
              </a:lnSpc>
              <a:spcAft>
                <a:spcPts val="800"/>
              </a:spcAft>
            </a:pPr>
            <a:r>
              <a:rPr lang="en-US" altLang="ar-SA" sz="2800" dirty="0">
                <a:latin typeface="Times New Roman" panose="02020603050405020304" pitchFamily="18" charset="0"/>
                <a:cs typeface="Arial" panose="020B0604020202020204" pitchFamily="34" charset="0"/>
              </a:rPr>
              <a:t>10. AI-driven voice and visual search</a:t>
            </a:r>
          </a:p>
        </p:txBody>
      </p:sp>
      <p:sp>
        <p:nvSpPr>
          <p:cNvPr id="2" name="Rectangle 1">
            <a:extLst>
              <a:ext uri="{FF2B5EF4-FFF2-40B4-BE49-F238E27FC236}">
                <a16:creationId xmlns:a16="http://schemas.microsoft.com/office/drawing/2014/main" id="{5D0E697E-3238-D0A4-C9E1-09B29C27F30F}"/>
              </a:ext>
            </a:extLst>
          </p:cNvPr>
          <p:cNvSpPr/>
          <p:nvPr/>
        </p:nvSpPr>
        <p:spPr>
          <a:xfrm>
            <a:off x="1985055" y="351646"/>
            <a:ext cx="7693795" cy="583750"/>
          </a:xfrm>
          <a:prstGeom prst="rect">
            <a:avLst/>
          </a:prstGeom>
          <a:noFill/>
        </p:spPr>
        <p:txBody>
          <a:bodyPr wrap="square" rtlCol="0">
            <a:spAutoFit/>
          </a:bodyPr>
          <a:lstStyle/>
          <a:p>
            <a:pPr algn="ctr">
              <a:lnSpc>
                <a:spcPct val="107000"/>
              </a:lnSpc>
              <a:spcAft>
                <a:spcPts val="800"/>
              </a:spcAft>
            </a:pPr>
            <a:r>
              <a:rPr lang="en-US" altLang="ar-SA" sz="3200" b="1" dirty="0">
                <a:solidFill>
                  <a:srgbClr val="00B0F0"/>
                </a:solidFill>
                <a:latin typeface="Times New Roman" panose="02020603050405020304" pitchFamily="18" charset="0"/>
                <a:cs typeface="Arial" panose="020B0604020202020204" pitchFamily="34" charset="0"/>
              </a:rPr>
              <a:t>10 social commerce trends to watch for</a:t>
            </a:r>
          </a:p>
        </p:txBody>
      </p:sp>
    </p:spTree>
    <p:extLst>
      <p:ext uri="{BB962C8B-B14F-4D97-AF65-F5344CB8AC3E}">
        <p14:creationId xmlns:p14="http://schemas.microsoft.com/office/powerpoint/2010/main" val="1862361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99E2A80-CF76-4E34-8084-5BB62FD276D7}"/>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456</TotalTime>
  <Words>2381</Words>
  <Application>Microsoft Office PowerPoint</Application>
  <PresentationFormat>Widescreen</PresentationFormat>
  <Paragraphs>272</Paragraphs>
  <Slides>41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40</cp:revision>
  <dcterms:created xsi:type="dcterms:W3CDTF">2023-04-29T09:08:00Z</dcterms:created>
  <dcterms:modified xsi:type="dcterms:W3CDTF">2026-04-09T07:49:44Z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