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4"/>
  </p:notesMasterIdLst>
  <p:sldIdLst>
    <p:sldId id="480" r:id="rId2"/>
    <p:sldId id="303" r:id="rId3"/>
    <p:sldId id="313" r:id="rId4"/>
    <p:sldId id="483" r:id="rId5"/>
    <p:sldId id="276" r:id="rId6"/>
    <p:sldId id="484" r:id="rId7"/>
    <p:sldId id="485" r:id="rId8"/>
    <p:sldId id="256" r:id="rId9"/>
    <p:sldId id="493" r:id="rId10"/>
    <p:sldId id="486" r:id="rId11"/>
    <p:sldId id="487" r:id="rId12"/>
    <p:sldId id="488" r:id="rId13"/>
    <p:sldId id="492" r:id="rId14"/>
    <p:sldId id="491" r:id="rId15"/>
    <p:sldId id="494" r:id="rId16"/>
    <p:sldId id="499" r:id="rId17"/>
    <p:sldId id="495" r:id="rId18"/>
    <p:sldId id="496" r:id="rId19"/>
    <p:sldId id="524" r:id="rId20"/>
    <p:sldId id="525" r:id="rId21"/>
    <p:sldId id="501" r:id="rId22"/>
    <p:sldId id="526" r:id="rId23"/>
    <p:sldId id="498" r:id="rId24"/>
    <p:sldId id="500" r:id="rId25"/>
    <p:sldId id="527" r:id="rId26"/>
    <p:sldId id="502" r:id="rId27"/>
    <p:sldId id="548" r:id="rId28"/>
    <p:sldId id="547" r:id="rId29"/>
    <p:sldId id="528" r:id="rId30"/>
    <p:sldId id="549" r:id="rId31"/>
    <p:sldId id="503" r:id="rId32"/>
    <p:sldId id="504" r:id="rId33"/>
    <p:sldId id="505" r:id="rId34"/>
    <p:sldId id="518" r:id="rId35"/>
    <p:sldId id="506" r:id="rId36"/>
    <p:sldId id="507" r:id="rId37"/>
    <p:sldId id="508" r:id="rId38"/>
    <p:sldId id="509" r:id="rId39"/>
    <p:sldId id="529" r:id="rId40"/>
    <p:sldId id="530" r:id="rId41"/>
    <p:sldId id="510" r:id="rId42"/>
    <p:sldId id="511" r:id="rId43"/>
    <p:sldId id="512" r:id="rId44"/>
    <p:sldId id="513" r:id="rId45"/>
    <p:sldId id="514" r:id="rId46"/>
    <p:sldId id="515" r:id="rId47"/>
    <p:sldId id="516" r:id="rId48"/>
    <p:sldId id="517" r:id="rId49"/>
    <p:sldId id="534" r:id="rId50"/>
    <p:sldId id="535" r:id="rId51"/>
    <p:sldId id="537" r:id="rId52"/>
    <p:sldId id="539" r:id="rId53"/>
    <p:sldId id="540" r:id="rId54"/>
    <p:sldId id="541" r:id="rId55"/>
    <p:sldId id="542" r:id="rId56"/>
    <p:sldId id="538" r:id="rId57"/>
    <p:sldId id="543" r:id="rId58"/>
    <p:sldId id="544" r:id="rId59"/>
    <p:sldId id="545" r:id="rId60"/>
    <p:sldId id="546" r:id="rId61"/>
    <p:sldId id="551" r:id="rId62"/>
    <p:sldId id="349" r:id="rId6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313"/>
            <p14:sldId id="483"/>
            <p14:sldId id="276"/>
            <p14:sldId id="484"/>
            <p14:sldId id="485"/>
            <p14:sldId id="256"/>
            <p14:sldId id="493"/>
            <p14:sldId id="486"/>
            <p14:sldId id="487"/>
            <p14:sldId id="488"/>
            <p14:sldId id="492"/>
            <p14:sldId id="491"/>
            <p14:sldId id="494"/>
            <p14:sldId id="499"/>
            <p14:sldId id="495"/>
            <p14:sldId id="496"/>
            <p14:sldId id="524"/>
            <p14:sldId id="525"/>
            <p14:sldId id="501"/>
            <p14:sldId id="526"/>
            <p14:sldId id="498"/>
            <p14:sldId id="500"/>
            <p14:sldId id="527"/>
            <p14:sldId id="502"/>
            <p14:sldId id="548"/>
            <p14:sldId id="547"/>
            <p14:sldId id="528"/>
            <p14:sldId id="549"/>
            <p14:sldId id="503"/>
            <p14:sldId id="504"/>
            <p14:sldId id="505"/>
            <p14:sldId id="518"/>
            <p14:sldId id="506"/>
            <p14:sldId id="507"/>
            <p14:sldId id="508"/>
            <p14:sldId id="509"/>
            <p14:sldId id="529"/>
            <p14:sldId id="530"/>
            <p14:sldId id="510"/>
            <p14:sldId id="511"/>
            <p14:sldId id="512"/>
            <p14:sldId id="513"/>
            <p14:sldId id="514"/>
            <p14:sldId id="515"/>
            <p14:sldId id="516"/>
            <p14:sldId id="517"/>
            <p14:sldId id="534"/>
            <p14:sldId id="535"/>
            <p14:sldId id="537"/>
            <p14:sldId id="539"/>
            <p14:sldId id="540"/>
            <p14:sldId id="541"/>
            <p14:sldId id="542"/>
            <p14:sldId id="538"/>
            <p14:sldId id="543"/>
            <p14:sldId id="544"/>
            <p14:sldId id="545"/>
            <p14:sldId id="546"/>
            <p14:sldId id="551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D3956"/>
    <a:srgbClr val="669BBC"/>
    <a:srgbClr val="8E5A6D"/>
    <a:srgbClr val="FAC748"/>
    <a:srgbClr val="852F4A"/>
    <a:srgbClr val="000000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756"/>
    <p:restoredTop sz="93778" autoAdjust="0"/>
  </p:normalViewPr>
  <p:slideViewPr>
    <p:cSldViewPr snapToGrid="0">
      <p:cViewPr varScale="1">
        <p:scale>
          <a:sx n="107" d="100"/>
          <a:sy n="107" d="100"/>
        </p:scale>
        <p:origin x="496" y="1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viewProps" Target="viewProps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theme" Target="theme/theme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6/1/23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6/1/23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6/1/23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6/1/23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6/1/23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6/1/23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6/1/23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6/1/23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6/1/23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6/1/23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6/1/23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6/1/23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bg>
      <p:bgPr>
        <a:gradFill>
          <a:gsLst>
            <a:gs pos="1000">
              <a:schemeClr val="bg1"/>
            </a:gs>
            <a:gs pos="100000">
              <a:srgbClr val="F5F5F5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>
            <a:alphaModFix amt="76000"/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6/1/23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5" r:id="rId14"/>
    <p:sldLayoutId id="2147483666" r:id="rId15"/>
    <p:sldLayoutId id="2147483667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.sv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6.jpeg"/><Relationship Id="rId7" Type="http://schemas.openxmlformats.org/officeDocument/2006/relationships/image" Target="../media/image5.sv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4.png"/><Relationship Id="rId5" Type="http://schemas.openxmlformats.org/officeDocument/2006/relationships/image" Target="../media/image8.svg"/><Relationship Id="rId4" Type="http://schemas.openxmlformats.org/officeDocument/2006/relationships/image" Target="../media/image7.png"/><Relationship Id="rId9" Type="http://schemas.openxmlformats.org/officeDocument/2006/relationships/image" Target="../media/image10.sv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svg"/><Relationship Id="rId3" Type="http://schemas.openxmlformats.org/officeDocument/2006/relationships/image" Target="../media/image11.jpe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13.svg"/><Relationship Id="rId5" Type="http://schemas.openxmlformats.org/officeDocument/2006/relationships/image" Target="../media/image12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jpg"/><Relationship Id="rId3" Type="http://schemas.openxmlformats.org/officeDocument/2006/relationships/image" Target="../media/image13.svg"/><Relationship Id="rId7" Type="http://schemas.openxmlformats.org/officeDocument/2006/relationships/image" Target="../media/image10.sv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9.png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g"/><Relationship Id="rId3" Type="http://schemas.openxmlformats.org/officeDocument/2006/relationships/image" Target="../media/image13.svg"/><Relationship Id="rId7" Type="http://schemas.openxmlformats.org/officeDocument/2006/relationships/image" Target="../media/image10.sv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9.png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jpg"/><Relationship Id="rId3" Type="http://schemas.openxmlformats.org/officeDocument/2006/relationships/image" Target="../media/image13.svg"/><Relationship Id="rId7" Type="http://schemas.openxmlformats.org/officeDocument/2006/relationships/image" Target="../media/image10.sv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9.png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jpg"/><Relationship Id="rId3" Type="http://schemas.openxmlformats.org/officeDocument/2006/relationships/image" Target="../media/image13.svg"/><Relationship Id="rId7" Type="http://schemas.openxmlformats.org/officeDocument/2006/relationships/image" Target="../media/image10.sv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9.png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7" Type="http://schemas.openxmlformats.org/officeDocument/2006/relationships/image" Target="../media/image1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svg"/><Relationship Id="rId5" Type="http://schemas.openxmlformats.org/officeDocument/2006/relationships/image" Target="../media/image7.png"/><Relationship Id="rId4" Type="http://schemas.openxmlformats.org/officeDocument/2006/relationships/image" Target="../media/image13.sv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svg"/><Relationship Id="rId5" Type="http://schemas.openxmlformats.org/officeDocument/2006/relationships/image" Target="../media/image7.png"/><Relationship Id="rId4" Type="http://schemas.openxmlformats.org/officeDocument/2006/relationships/image" Target="../media/image13.sv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svg"/><Relationship Id="rId7" Type="http://schemas.openxmlformats.org/officeDocument/2006/relationships/image" Target="../media/image10.sv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9.png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svg"/><Relationship Id="rId7" Type="http://schemas.openxmlformats.org/officeDocument/2006/relationships/image" Target="../media/image10.sv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9.png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svg"/><Relationship Id="rId7" Type="http://schemas.openxmlformats.org/officeDocument/2006/relationships/image" Target="../media/image10.sv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9.png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svg"/><Relationship Id="rId7" Type="http://schemas.openxmlformats.org/officeDocument/2006/relationships/image" Target="../media/image10.sv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9.png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svg"/><Relationship Id="rId7" Type="http://schemas.openxmlformats.org/officeDocument/2006/relationships/image" Target="../media/image10.sv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9.png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svg"/><Relationship Id="rId5" Type="http://schemas.openxmlformats.org/officeDocument/2006/relationships/image" Target="../media/image7.png"/><Relationship Id="rId4" Type="http://schemas.openxmlformats.org/officeDocument/2006/relationships/image" Target="../media/image13.sv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7" Type="http://schemas.openxmlformats.org/officeDocument/2006/relationships/image" Target="../media/image1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svg"/><Relationship Id="rId5" Type="http://schemas.openxmlformats.org/officeDocument/2006/relationships/image" Target="../media/image7.png"/><Relationship Id="rId4" Type="http://schemas.openxmlformats.org/officeDocument/2006/relationships/image" Target="../media/image13.sv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svg"/><Relationship Id="rId7" Type="http://schemas.openxmlformats.org/officeDocument/2006/relationships/image" Target="../media/image10.sv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9.png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svg"/><Relationship Id="rId7" Type="http://schemas.openxmlformats.org/officeDocument/2006/relationships/image" Target="../media/image10.sv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9.png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svg"/><Relationship Id="rId7" Type="http://schemas.openxmlformats.org/officeDocument/2006/relationships/image" Target="../media/image10.sv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9.png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svg"/><Relationship Id="rId7" Type="http://schemas.openxmlformats.org/officeDocument/2006/relationships/image" Target="../media/image10.sv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9.png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svg"/><Relationship Id="rId7" Type="http://schemas.openxmlformats.org/officeDocument/2006/relationships/image" Target="../media/image10.sv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9.png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svg"/><Relationship Id="rId7" Type="http://schemas.openxmlformats.org/officeDocument/2006/relationships/image" Target="../media/image10.sv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9.png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svg"/><Relationship Id="rId7" Type="http://schemas.openxmlformats.org/officeDocument/2006/relationships/image" Target="../media/image10.sv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9.png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svg"/><Relationship Id="rId7" Type="http://schemas.openxmlformats.org/officeDocument/2006/relationships/image" Target="../media/image10.sv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9.png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svg"/><Relationship Id="rId7" Type="http://schemas.openxmlformats.org/officeDocument/2006/relationships/image" Target="../media/image10.sv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9.png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svg"/><Relationship Id="rId7" Type="http://schemas.openxmlformats.org/officeDocument/2006/relationships/image" Target="../media/image10.sv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9.png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svg"/><Relationship Id="rId7" Type="http://schemas.openxmlformats.org/officeDocument/2006/relationships/image" Target="../media/image10.sv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9.png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13.svg"/><Relationship Id="rId7" Type="http://schemas.openxmlformats.org/officeDocument/2006/relationships/image" Target="../media/image10.sv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9.png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image" Target="../media/image13.svg"/><Relationship Id="rId7" Type="http://schemas.openxmlformats.org/officeDocument/2006/relationships/image" Target="../media/image10.sv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9.png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svg"/><Relationship Id="rId7" Type="http://schemas.openxmlformats.org/officeDocument/2006/relationships/image" Target="../media/image10.sv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9.png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svg"/><Relationship Id="rId7" Type="http://schemas.openxmlformats.org/officeDocument/2006/relationships/image" Target="../media/image10.sv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9.png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svg"/><Relationship Id="rId7" Type="http://schemas.openxmlformats.org/officeDocument/2006/relationships/image" Target="../media/image10.sv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9.png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13.svg"/><Relationship Id="rId7" Type="http://schemas.openxmlformats.org/officeDocument/2006/relationships/image" Target="../media/image10.sv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9.png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image" Target="../media/image13.svg"/><Relationship Id="rId7" Type="http://schemas.openxmlformats.org/officeDocument/2006/relationships/image" Target="../media/image10.sv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9.png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image" Target="../media/image13.svg"/><Relationship Id="rId7" Type="http://schemas.openxmlformats.org/officeDocument/2006/relationships/image" Target="../media/image10.sv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9.png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3" Type="http://schemas.openxmlformats.org/officeDocument/2006/relationships/image" Target="../media/image13.svg"/><Relationship Id="rId7" Type="http://schemas.openxmlformats.org/officeDocument/2006/relationships/image" Target="../media/image10.sv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9.png"/><Relationship Id="rId5" Type="http://schemas.openxmlformats.org/officeDocument/2006/relationships/image" Target="../media/image8.svg"/><Relationship Id="rId4" Type="http://schemas.openxmlformats.org/officeDocument/2006/relationships/image" Target="../media/image7.png"/><Relationship Id="rId9" Type="http://schemas.openxmlformats.org/officeDocument/2006/relationships/image" Target="../media/image26.png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3" Type="http://schemas.openxmlformats.org/officeDocument/2006/relationships/image" Target="../media/image13.svg"/><Relationship Id="rId7" Type="http://schemas.openxmlformats.org/officeDocument/2006/relationships/image" Target="../media/image10.sv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9.png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svg"/><Relationship Id="rId7" Type="http://schemas.openxmlformats.org/officeDocument/2006/relationships/image" Target="../media/image10.sv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9.png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7" Type="http://schemas.openxmlformats.org/officeDocument/2006/relationships/image" Target="../media/image2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svg"/><Relationship Id="rId5" Type="http://schemas.openxmlformats.org/officeDocument/2006/relationships/image" Target="../media/image7.png"/><Relationship Id="rId4" Type="http://schemas.openxmlformats.org/officeDocument/2006/relationships/image" Target="../media/image13.sv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7" Type="http://schemas.openxmlformats.org/officeDocument/2006/relationships/image" Target="../media/image2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svg"/><Relationship Id="rId5" Type="http://schemas.openxmlformats.org/officeDocument/2006/relationships/image" Target="../media/image7.png"/><Relationship Id="rId4" Type="http://schemas.openxmlformats.org/officeDocument/2006/relationships/image" Target="../media/image13.svg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3" Type="http://schemas.openxmlformats.org/officeDocument/2006/relationships/image" Target="../media/image13.svg"/><Relationship Id="rId7" Type="http://schemas.openxmlformats.org/officeDocument/2006/relationships/image" Target="../media/image10.sv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9.png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s/_rels/slide4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3" Type="http://schemas.openxmlformats.org/officeDocument/2006/relationships/image" Target="../media/image13.svg"/><Relationship Id="rId7" Type="http://schemas.openxmlformats.org/officeDocument/2006/relationships/image" Target="../media/image10.sv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9.png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s/_rels/slide4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3" Type="http://schemas.openxmlformats.org/officeDocument/2006/relationships/image" Target="../media/image13.svg"/><Relationship Id="rId7" Type="http://schemas.openxmlformats.org/officeDocument/2006/relationships/image" Target="../media/image10.sv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9.png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s/_rels/slide4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3" Type="http://schemas.openxmlformats.org/officeDocument/2006/relationships/image" Target="../media/image13.svg"/><Relationship Id="rId7" Type="http://schemas.openxmlformats.org/officeDocument/2006/relationships/image" Target="../media/image10.sv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9.png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s/_rels/slide4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3" Type="http://schemas.openxmlformats.org/officeDocument/2006/relationships/image" Target="../media/image13.svg"/><Relationship Id="rId7" Type="http://schemas.openxmlformats.org/officeDocument/2006/relationships/image" Target="../media/image10.sv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9.png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s/_rels/slide4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png"/><Relationship Id="rId3" Type="http://schemas.openxmlformats.org/officeDocument/2006/relationships/image" Target="../media/image13.svg"/><Relationship Id="rId7" Type="http://schemas.openxmlformats.org/officeDocument/2006/relationships/image" Target="../media/image10.sv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9.png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s/_rels/slide4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png"/><Relationship Id="rId3" Type="http://schemas.openxmlformats.org/officeDocument/2006/relationships/image" Target="../media/image13.svg"/><Relationship Id="rId7" Type="http://schemas.openxmlformats.org/officeDocument/2006/relationships/image" Target="../media/image10.sv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9.png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s/_rels/slide4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3" Type="http://schemas.openxmlformats.org/officeDocument/2006/relationships/image" Target="../media/image13.svg"/><Relationship Id="rId7" Type="http://schemas.openxmlformats.org/officeDocument/2006/relationships/image" Target="../media/image10.sv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9.png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svg"/><Relationship Id="rId7" Type="http://schemas.openxmlformats.org/officeDocument/2006/relationships/image" Target="../media/image10.sv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9.png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svg"/><Relationship Id="rId7" Type="http://schemas.openxmlformats.org/officeDocument/2006/relationships/image" Target="../media/image10.sv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9.png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svg"/><Relationship Id="rId7" Type="http://schemas.openxmlformats.org/officeDocument/2006/relationships/image" Target="../media/image10.sv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9.png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svg"/><Relationship Id="rId7" Type="http://schemas.openxmlformats.org/officeDocument/2006/relationships/image" Target="../media/image10.sv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9.png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s/_rels/slide53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.bin"/><Relationship Id="rId3" Type="http://schemas.openxmlformats.org/officeDocument/2006/relationships/image" Target="../media/image13.svg"/><Relationship Id="rId7" Type="http://schemas.openxmlformats.org/officeDocument/2006/relationships/image" Target="../media/image10.sv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9.png"/><Relationship Id="rId5" Type="http://schemas.openxmlformats.org/officeDocument/2006/relationships/image" Target="../media/image8.svg"/><Relationship Id="rId4" Type="http://schemas.openxmlformats.org/officeDocument/2006/relationships/image" Target="../media/image7.png"/><Relationship Id="rId9" Type="http://schemas.openxmlformats.org/officeDocument/2006/relationships/image" Target="../media/image38.emf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svg"/><Relationship Id="rId7" Type="http://schemas.openxmlformats.org/officeDocument/2006/relationships/image" Target="../media/image10.sv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9.png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svg"/><Relationship Id="rId7" Type="http://schemas.openxmlformats.org/officeDocument/2006/relationships/image" Target="../media/image10.sv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9.png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svg"/><Relationship Id="rId5" Type="http://schemas.openxmlformats.org/officeDocument/2006/relationships/image" Target="../media/image7.png"/><Relationship Id="rId4" Type="http://schemas.openxmlformats.org/officeDocument/2006/relationships/image" Target="../media/image13.svg"/></Relationships>
</file>

<file path=ppt/slides/_rels/slide57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.bin"/><Relationship Id="rId3" Type="http://schemas.openxmlformats.org/officeDocument/2006/relationships/image" Target="../media/image13.svg"/><Relationship Id="rId7" Type="http://schemas.openxmlformats.org/officeDocument/2006/relationships/image" Target="../media/image10.sv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9.png"/><Relationship Id="rId5" Type="http://schemas.openxmlformats.org/officeDocument/2006/relationships/image" Target="../media/image8.svg"/><Relationship Id="rId4" Type="http://schemas.openxmlformats.org/officeDocument/2006/relationships/image" Target="../media/image7.png"/><Relationship Id="rId9" Type="http://schemas.openxmlformats.org/officeDocument/2006/relationships/image" Target="../media/image39.emf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svg"/><Relationship Id="rId7" Type="http://schemas.openxmlformats.org/officeDocument/2006/relationships/image" Target="../media/image10.sv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9.png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s/_rels/slide59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.bin"/><Relationship Id="rId3" Type="http://schemas.openxmlformats.org/officeDocument/2006/relationships/image" Target="../media/image13.svg"/><Relationship Id="rId7" Type="http://schemas.openxmlformats.org/officeDocument/2006/relationships/image" Target="../media/image10.sv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9.png"/><Relationship Id="rId5" Type="http://schemas.openxmlformats.org/officeDocument/2006/relationships/image" Target="../media/image8.svg"/><Relationship Id="rId4" Type="http://schemas.openxmlformats.org/officeDocument/2006/relationships/image" Target="../media/image7.png"/><Relationship Id="rId9" Type="http://schemas.openxmlformats.org/officeDocument/2006/relationships/image" Target="../media/image40.emf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svg"/><Relationship Id="rId5" Type="http://schemas.openxmlformats.org/officeDocument/2006/relationships/image" Target="../media/image7.png"/><Relationship Id="rId4" Type="http://schemas.openxmlformats.org/officeDocument/2006/relationships/image" Target="../media/image13.svg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svg"/><Relationship Id="rId5" Type="http://schemas.openxmlformats.org/officeDocument/2006/relationships/image" Target="../media/image7.png"/><Relationship Id="rId4" Type="http://schemas.openxmlformats.org/officeDocument/2006/relationships/image" Target="../media/image13.svg"/></Relationships>
</file>

<file path=ppt/slides/_rels/slide6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svg"/><Relationship Id="rId3" Type="http://schemas.openxmlformats.org/officeDocument/2006/relationships/image" Target="../media/image42.png"/><Relationship Id="rId7" Type="http://schemas.openxmlformats.org/officeDocument/2006/relationships/image" Target="../media/image4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10.svg"/><Relationship Id="rId5" Type="http://schemas.openxmlformats.org/officeDocument/2006/relationships/image" Target="../media/image9.png"/><Relationship Id="rId4" Type="http://schemas.openxmlformats.org/officeDocument/2006/relationships/image" Target="../media/image43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>
            <a:extLst>
              <a:ext uri="{FF2B5EF4-FFF2-40B4-BE49-F238E27FC236}">
                <a16:creationId xmlns:a16="http://schemas.microsoft.com/office/drawing/2014/main" id="{FE9AD2FE-2C27-43F0-9E30-395F3F19C8D7}"/>
              </a:ext>
            </a:extLst>
          </p:cNvPr>
          <p:cNvGrpSpPr/>
          <p:nvPr/>
        </p:nvGrpSpPr>
        <p:grpSpPr>
          <a:xfrm>
            <a:off x="321733" y="0"/>
            <a:ext cx="2024825" cy="1879600"/>
            <a:chOff x="321733" y="0"/>
            <a:chExt cx="2024825" cy="1879600"/>
          </a:xfrm>
          <a:solidFill>
            <a:schemeClr val="bg1">
              <a:alpha val="7000"/>
            </a:schemeClr>
          </a:solidFill>
        </p:grpSpPr>
        <p:sp>
          <p:nvSpPr>
            <p:cNvPr id="15" name="Parallelogram 14">
              <a:extLst>
                <a:ext uri="{FF2B5EF4-FFF2-40B4-BE49-F238E27FC236}">
                  <a16:creationId xmlns:a16="http://schemas.microsoft.com/office/drawing/2014/main" id="{545A7692-E471-48BC-B2BD-8C3680ED3070}"/>
                </a:ext>
              </a:extLst>
            </p:cNvPr>
            <p:cNvSpPr/>
            <p:nvPr/>
          </p:nvSpPr>
          <p:spPr>
            <a:xfrm>
              <a:off x="321733" y="0"/>
              <a:ext cx="1821625" cy="1100667"/>
            </a:xfrm>
            <a:prstGeom prst="parallelogram">
              <a:avLst>
                <a:gd name="adj" fmla="val 9750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Parallelogram 15">
              <a:extLst>
                <a:ext uri="{FF2B5EF4-FFF2-40B4-BE49-F238E27FC236}">
                  <a16:creationId xmlns:a16="http://schemas.microsoft.com/office/drawing/2014/main" id="{E29F94B0-C402-4ECC-BDB4-83596E27C981}"/>
                </a:ext>
              </a:extLst>
            </p:cNvPr>
            <p:cNvSpPr/>
            <p:nvPr/>
          </p:nvSpPr>
          <p:spPr>
            <a:xfrm>
              <a:off x="524933" y="778933"/>
              <a:ext cx="1821625" cy="1100667"/>
            </a:xfrm>
            <a:prstGeom prst="parallelogram">
              <a:avLst>
                <a:gd name="adj" fmla="val 9750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6" name="Isosceles Triangle 25">
            <a:extLst>
              <a:ext uri="{FF2B5EF4-FFF2-40B4-BE49-F238E27FC236}">
                <a16:creationId xmlns:a16="http://schemas.microsoft.com/office/drawing/2014/main" id="{6F79225B-5887-A63D-A3C0-DBCB4C41A4BF}"/>
              </a:ext>
            </a:extLst>
          </p:cNvPr>
          <p:cNvSpPr/>
          <p:nvPr/>
        </p:nvSpPr>
        <p:spPr>
          <a:xfrm flipV="1">
            <a:off x="4889591" y="-44450"/>
            <a:ext cx="1549309" cy="2063750"/>
          </a:xfrm>
          <a:custGeom>
            <a:avLst/>
            <a:gdLst>
              <a:gd name="connsiteX0" fmla="*/ 0 w 2133509"/>
              <a:gd name="connsiteY0" fmla="*/ 2781300 h 2781300"/>
              <a:gd name="connsiteX1" fmla="*/ 1066755 w 2133509"/>
              <a:gd name="connsiteY1" fmla="*/ 0 h 2781300"/>
              <a:gd name="connsiteX2" fmla="*/ 2133509 w 2133509"/>
              <a:gd name="connsiteY2" fmla="*/ 2781300 h 2781300"/>
              <a:gd name="connsiteX3" fmla="*/ 0 w 2133509"/>
              <a:gd name="connsiteY3" fmla="*/ 2781300 h 2781300"/>
              <a:gd name="connsiteX0" fmla="*/ 0 w 2133509"/>
              <a:gd name="connsiteY0" fmla="*/ 1670050 h 1670050"/>
              <a:gd name="connsiteX1" fmla="*/ 647655 w 2133509"/>
              <a:gd name="connsiteY1" fmla="*/ 0 h 1670050"/>
              <a:gd name="connsiteX2" fmla="*/ 2133509 w 2133509"/>
              <a:gd name="connsiteY2" fmla="*/ 1670050 h 1670050"/>
              <a:gd name="connsiteX3" fmla="*/ 0 w 2133509"/>
              <a:gd name="connsiteY3" fmla="*/ 1670050 h 1670050"/>
              <a:gd name="connsiteX0" fmla="*/ 0 w 2158909"/>
              <a:gd name="connsiteY0" fmla="*/ 1562100 h 1670050"/>
              <a:gd name="connsiteX1" fmla="*/ 673055 w 2158909"/>
              <a:gd name="connsiteY1" fmla="*/ 0 h 1670050"/>
              <a:gd name="connsiteX2" fmla="*/ 2158909 w 2158909"/>
              <a:gd name="connsiteY2" fmla="*/ 1670050 h 1670050"/>
              <a:gd name="connsiteX3" fmla="*/ 0 w 2158909"/>
              <a:gd name="connsiteY3" fmla="*/ 1562100 h 1670050"/>
              <a:gd name="connsiteX0" fmla="*/ 0 w 2158909"/>
              <a:gd name="connsiteY0" fmla="*/ 1644650 h 1752600"/>
              <a:gd name="connsiteX1" fmla="*/ 647655 w 2158909"/>
              <a:gd name="connsiteY1" fmla="*/ 0 h 1752600"/>
              <a:gd name="connsiteX2" fmla="*/ 2158909 w 2158909"/>
              <a:gd name="connsiteY2" fmla="*/ 1752600 h 1752600"/>
              <a:gd name="connsiteX3" fmla="*/ 0 w 2158909"/>
              <a:gd name="connsiteY3" fmla="*/ 1644650 h 1752600"/>
              <a:gd name="connsiteX0" fmla="*/ 0 w 1549309"/>
              <a:gd name="connsiteY0" fmla="*/ 1644650 h 1644650"/>
              <a:gd name="connsiteX1" fmla="*/ 647655 w 1549309"/>
              <a:gd name="connsiteY1" fmla="*/ 0 h 1644650"/>
              <a:gd name="connsiteX2" fmla="*/ 1549309 w 1549309"/>
              <a:gd name="connsiteY2" fmla="*/ 1612900 h 1644650"/>
              <a:gd name="connsiteX3" fmla="*/ 0 w 1549309"/>
              <a:gd name="connsiteY3" fmla="*/ 1644650 h 1644650"/>
              <a:gd name="connsiteX0" fmla="*/ 0 w 1549309"/>
              <a:gd name="connsiteY0" fmla="*/ 1644650 h 1644650"/>
              <a:gd name="connsiteX1" fmla="*/ 647655 w 1549309"/>
              <a:gd name="connsiteY1" fmla="*/ 0 h 1644650"/>
              <a:gd name="connsiteX2" fmla="*/ 1549309 w 1549309"/>
              <a:gd name="connsiteY2" fmla="*/ 1638300 h 1644650"/>
              <a:gd name="connsiteX3" fmla="*/ 0 w 1549309"/>
              <a:gd name="connsiteY3" fmla="*/ 1644650 h 1644650"/>
              <a:gd name="connsiteX0" fmla="*/ 0 w 1549309"/>
              <a:gd name="connsiteY0" fmla="*/ 2063750 h 2063750"/>
              <a:gd name="connsiteX1" fmla="*/ 812755 w 1549309"/>
              <a:gd name="connsiteY1" fmla="*/ 0 h 2063750"/>
              <a:gd name="connsiteX2" fmla="*/ 1549309 w 1549309"/>
              <a:gd name="connsiteY2" fmla="*/ 2057400 h 2063750"/>
              <a:gd name="connsiteX3" fmla="*/ 0 w 1549309"/>
              <a:gd name="connsiteY3" fmla="*/ 2063750 h 2063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549309" h="2063750">
                <a:moveTo>
                  <a:pt x="0" y="2063750"/>
                </a:moveTo>
                <a:lnTo>
                  <a:pt x="812755" y="0"/>
                </a:lnTo>
                <a:lnTo>
                  <a:pt x="1549309" y="2057400"/>
                </a:lnTo>
                <a:lnTo>
                  <a:pt x="0" y="2063750"/>
                </a:lnTo>
                <a:close/>
              </a:path>
            </a:pathLst>
          </a:custGeom>
          <a:solidFill>
            <a:srgbClr val="2D39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6600686" y="3814575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Prepared by Dr. Sara Ahmed</a:t>
            </a: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E3948B05-7CE6-E480-29B8-35C2C64D07A6}"/>
              </a:ext>
            </a:extLst>
          </p:cNvPr>
          <p:cNvSpPr/>
          <p:nvPr/>
        </p:nvSpPr>
        <p:spPr>
          <a:xfrm>
            <a:off x="-57150" y="-19050"/>
            <a:ext cx="7452000" cy="6912000"/>
          </a:xfrm>
          <a:custGeom>
            <a:avLst/>
            <a:gdLst>
              <a:gd name="connsiteX0" fmla="*/ 0 w 6153150"/>
              <a:gd name="connsiteY0" fmla="*/ 0 h 6991350"/>
              <a:gd name="connsiteX1" fmla="*/ 6153150 w 6153150"/>
              <a:gd name="connsiteY1" fmla="*/ 0 h 6991350"/>
              <a:gd name="connsiteX2" fmla="*/ 6153150 w 6153150"/>
              <a:gd name="connsiteY2" fmla="*/ 6991350 h 6991350"/>
              <a:gd name="connsiteX3" fmla="*/ 0 w 6153150"/>
              <a:gd name="connsiteY3" fmla="*/ 6991350 h 6991350"/>
              <a:gd name="connsiteX4" fmla="*/ 0 w 6153150"/>
              <a:gd name="connsiteY4" fmla="*/ 0 h 6991350"/>
              <a:gd name="connsiteX0" fmla="*/ 0 w 7372350"/>
              <a:gd name="connsiteY0" fmla="*/ 0 h 6991350"/>
              <a:gd name="connsiteX1" fmla="*/ 6153150 w 7372350"/>
              <a:gd name="connsiteY1" fmla="*/ 0 h 6991350"/>
              <a:gd name="connsiteX2" fmla="*/ 7372350 w 7372350"/>
              <a:gd name="connsiteY2" fmla="*/ 6991350 h 6991350"/>
              <a:gd name="connsiteX3" fmla="*/ 0 w 7372350"/>
              <a:gd name="connsiteY3" fmla="*/ 6991350 h 6991350"/>
              <a:gd name="connsiteX4" fmla="*/ 0 w 7372350"/>
              <a:gd name="connsiteY4" fmla="*/ 0 h 6991350"/>
              <a:gd name="connsiteX0" fmla="*/ 0 w 7372350"/>
              <a:gd name="connsiteY0" fmla="*/ 0 h 6991350"/>
              <a:gd name="connsiteX1" fmla="*/ 3124200 w 7372350"/>
              <a:gd name="connsiteY1" fmla="*/ 800100 h 6991350"/>
              <a:gd name="connsiteX2" fmla="*/ 7372350 w 7372350"/>
              <a:gd name="connsiteY2" fmla="*/ 6991350 h 6991350"/>
              <a:gd name="connsiteX3" fmla="*/ 0 w 7372350"/>
              <a:gd name="connsiteY3" fmla="*/ 6991350 h 6991350"/>
              <a:gd name="connsiteX4" fmla="*/ 0 w 7372350"/>
              <a:gd name="connsiteY4" fmla="*/ 0 h 6991350"/>
              <a:gd name="connsiteX0" fmla="*/ 0 w 7372350"/>
              <a:gd name="connsiteY0" fmla="*/ 0 h 6991350"/>
              <a:gd name="connsiteX1" fmla="*/ 4724400 w 7372350"/>
              <a:gd name="connsiteY1" fmla="*/ 152400 h 6991350"/>
              <a:gd name="connsiteX2" fmla="*/ 7372350 w 7372350"/>
              <a:gd name="connsiteY2" fmla="*/ 6991350 h 6991350"/>
              <a:gd name="connsiteX3" fmla="*/ 0 w 7372350"/>
              <a:gd name="connsiteY3" fmla="*/ 6991350 h 6991350"/>
              <a:gd name="connsiteX4" fmla="*/ 0 w 7372350"/>
              <a:gd name="connsiteY4" fmla="*/ 0 h 6991350"/>
              <a:gd name="connsiteX0" fmla="*/ 857250 w 7372350"/>
              <a:gd name="connsiteY0" fmla="*/ 438150 h 6838950"/>
              <a:gd name="connsiteX1" fmla="*/ 4724400 w 7372350"/>
              <a:gd name="connsiteY1" fmla="*/ 0 h 6838950"/>
              <a:gd name="connsiteX2" fmla="*/ 7372350 w 7372350"/>
              <a:gd name="connsiteY2" fmla="*/ 6838950 h 6838950"/>
              <a:gd name="connsiteX3" fmla="*/ 0 w 7372350"/>
              <a:gd name="connsiteY3" fmla="*/ 6838950 h 6838950"/>
              <a:gd name="connsiteX4" fmla="*/ 857250 w 7372350"/>
              <a:gd name="connsiteY4" fmla="*/ 438150 h 6838950"/>
              <a:gd name="connsiteX0" fmla="*/ 38100 w 7372350"/>
              <a:gd name="connsiteY0" fmla="*/ 0 h 6896100"/>
              <a:gd name="connsiteX1" fmla="*/ 4724400 w 7372350"/>
              <a:gd name="connsiteY1" fmla="*/ 57150 h 6896100"/>
              <a:gd name="connsiteX2" fmla="*/ 7372350 w 7372350"/>
              <a:gd name="connsiteY2" fmla="*/ 6896100 h 6896100"/>
              <a:gd name="connsiteX3" fmla="*/ 0 w 7372350"/>
              <a:gd name="connsiteY3" fmla="*/ 6896100 h 6896100"/>
              <a:gd name="connsiteX4" fmla="*/ 38100 w 7372350"/>
              <a:gd name="connsiteY4" fmla="*/ 0 h 6896100"/>
              <a:gd name="connsiteX0" fmla="*/ 0 w 7334250"/>
              <a:gd name="connsiteY0" fmla="*/ 0 h 6896100"/>
              <a:gd name="connsiteX1" fmla="*/ 4686300 w 7334250"/>
              <a:gd name="connsiteY1" fmla="*/ 57150 h 6896100"/>
              <a:gd name="connsiteX2" fmla="*/ 7334250 w 7334250"/>
              <a:gd name="connsiteY2" fmla="*/ 6896100 h 6896100"/>
              <a:gd name="connsiteX3" fmla="*/ 800100 w 7334250"/>
              <a:gd name="connsiteY3" fmla="*/ 6305550 h 6896100"/>
              <a:gd name="connsiteX4" fmla="*/ 0 w 7334250"/>
              <a:gd name="connsiteY4" fmla="*/ 0 h 6896100"/>
              <a:gd name="connsiteX0" fmla="*/ 38100 w 7372350"/>
              <a:gd name="connsiteY0" fmla="*/ 0 h 6915150"/>
              <a:gd name="connsiteX1" fmla="*/ 4724400 w 7372350"/>
              <a:gd name="connsiteY1" fmla="*/ 57150 h 6915150"/>
              <a:gd name="connsiteX2" fmla="*/ 7372350 w 7372350"/>
              <a:gd name="connsiteY2" fmla="*/ 6896100 h 6915150"/>
              <a:gd name="connsiteX3" fmla="*/ 0 w 7372350"/>
              <a:gd name="connsiteY3" fmla="*/ 6915150 h 6915150"/>
              <a:gd name="connsiteX4" fmla="*/ 38100 w 7372350"/>
              <a:gd name="connsiteY4" fmla="*/ 0 h 6915150"/>
              <a:gd name="connsiteX0" fmla="*/ 38100 w 7372350"/>
              <a:gd name="connsiteY0" fmla="*/ 19050 h 6934200"/>
              <a:gd name="connsiteX1" fmla="*/ 4743450 w 7372350"/>
              <a:gd name="connsiteY1" fmla="*/ 0 h 6934200"/>
              <a:gd name="connsiteX2" fmla="*/ 7372350 w 7372350"/>
              <a:gd name="connsiteY2" fmla="*/ 6915150 h 6934200"/>
              <a:gd name="connsiteX3" fmla="*/ 0 w 7372350"/>
              <a:gd name="connsiteY3" fmla="*/ 6934200 h 6934200"/>
              <a:gd name="connsiteX4" fmla="*/ 38100 w 7372350"/>
              <a:gd name="connsiteY4" fmla="*/ 19050 h 6934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372350" h="6934200">
                <a:moveTo>
                  <a:pt x="38100" y="19050"/>
                </a:moveTo>
                <a:lnTo>
                  <a:pt x="4743450" y="0"/>
                </a:lnTo>
                <a:lnTo>
                  <a:pt x="7372350" y="6915150"/>
                </a:lnTo>
                <a:lnTo>
                  <a:pt x="0" y="6934200"/>
                </a:lnTo>
                <a:lnTo>
                  <a:pt x="38100" y="19050"/>
                </a:lnTo>
                <a:close/>
              </a:path>
            </a:pathLst>
          </a:custGeom>
          <a:blipFill dpi="0" rotWithShape="1">
            <a:blip r:embed="rId3">
              <a:alphaModFix amt="76000"/>
            </a:blip>
            <a:srcRect/>
            <a:stretch>
              <a:fillRect t="-10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6550866" y="2424037"/>
            <a:ext cx="4196983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8E5A6D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Accounting for</a:t>
            </a:r>
          </a:p>
          <a:p>
            <a:r>
              <a:rPr lang="en-US" sz="4400" b="1" dirty="0">
                <a:solidFill>
                  <a:srgbClr val="8E5A6D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Managers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6594457" y="6043084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3</a:t>
            </a:r>
          </a:p>
        </p:txBody>
      </p:sp>
      <p:pic>
        <p:nvPicPr>
          <p:cNvPr id="33" name="Picture 32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993573" y="-394321"/>
            <a:ext cx="2876694" cy="2544327"/>
          </a:xfrm>
          <a:prstGeom prst="rect">
            <a:avLst/>
          </a:prstGeom>
        </p:spPr>
      </p:pic>
      <p:sp>
        <p:nvSpPr>
          <p:cNvPr id="35" name="Parallelogram 34">
            <a:extLst>
              <a:ext uri="{FF2B5EF4-FFF2-40B4-BE49-F238E27FC236}">
                <a16:creationId xmlns:a16="http://schemas.microsoft.com/office/drawing/2014/main" id="{F07AC106-4C88-A6D7-90B1-96971027FAFA}"/>
              </a:ext>
            </a:extLst>
          </p:cNvPr>
          <p:cNvSpPr/>
          <p:nvPr/>
        </p:nvSpPr>
        <p:spPr>
          <a:xfrm rot="4043456">
            <a:off x="-459862" y="6293391"/>
            <a:ext cx="5381392" cy="134671"/>
          </a:xfrm>
          <a:prstGeom prst="parallelogram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ight Triangle 28">
            <a:extLst>
              <a:ext uri="{FF2B5EF4-FFF2-40B4-BE49-F238E27FC236}">
                <a16:creationId xmlns:a16="http://schemas.microsoft.com/office/drawing/2014/main" id="{BB8EAA74-C5DA-C10D-66E7-603034FB0A86}"/>
              </a:ext>
            </a:extLst>
          </p:cNvPr>
          <p:cNvSpPr/>
          <p:nvPr/>
        </p:nvSpPr>
        <p:spPr>
          <a:xfrm>
            <a:off x="-57150" y="1756704"/>
            <a:ext cx="2084784" cy="5143500"/>
          </a:xfrm>
          <a:prstGeom prst="rtTriangle">
            <a:avLst/>
          </a:prstGeom>
          <a:solidFill>
            <a:srgbClr val="2D39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7081460" y="5327472"/>
            <a:ext cx="130837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MGM 341</a:t>
            </a:r>
          </a:p>
        </p:txBody>
      </p:sp>
      <p:pic>
        <p:nvPicPr>
          <p:cNvPr id="47" name="Graphic 46">
            <a:extLst>
              <a:ext uri="{FF2B5EF4-FFF2-40B4-BE49-F238E27FC236}">
                <a16:creationId xmlns:a16="http://schemas.microsoft.com/office/drawing/2014/main" id="{D4AF3B79-7C62-249A-6AAB-EA6585FAC59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0" y="14513"/>
            <a:ext cx="12191999" cy="5816453"/>
          </a:xfrm>
          <a:prstGeom prst="round1Rect">
            <a:avLst>
              <a:gd name="adj" fmla="val 32222"/>
            </a:avLst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4295611" y="3558953"/>
            <a:ext cx="7507183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2: Building Blocks of </a:t>
            </a:r>
          </a:p>
          <a:p>
            <a:r>
              <a:rPr lang="en-US" sz="40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Managerial Accounting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5658449" y="6028047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rgbClr val="669BBC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3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Dr. Sara Ahmed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Prepared by</a:t>
            </a:r>
          </a:p>
        </p:txBody>
      </p:sp>
      <p:pic>
        <p:nvPicPr>
          <p:cNvPr id="20" name="Graphic 19">
            <a:extLst>
              <a:ext uri="{FF2B5EF4-FFF2-40B4-BE49-F238E27FC236}">
                <a16:creationId xmlns:a16="http://schemas.microsoft.com/office/drawing/2014/main" id="{30BDC001-1C3C-B8DA-24DF-01E90AFFD83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22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9175057" y="248508"/>
            <a:ext cx="2649477" cy="1166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689259" y="1412953"/>
            <a:ext cx="41138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Learning objectives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35E30A49-6736-ECBA-A034-3B17B6F12642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9" name="Picture 28">
            <a:extLst>
              <a:ext uri="{FF2B5EF4-FFF2-40B4-BE49-F238E27FC236}">
                <a16:creationId xmlns:a16="http://schemas.microsoft.com/office/drawing/2014/main" id="{778127ED-6700-AD6D-66AB-04E169E624A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32264" y="-372928"/>
            <a:ext cx="2036258" cy="1800993"/>
          </a:xfrm>
          <a:prstGeom prst="rect">
            <a:avLst/>
          </a:prstGeom>
        </p:spPr>
      </p:pic>
      <p:sp>
        <p:nvSpPr>
          <p:cNvPr id="31" name="TextBox 30">
            <a:extLst>
              <a:ext uri="{FF2B5EF4-FFF2-40B4-BE49-F238E27FC236}">
                <a16:creationId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3598250" y="2369387"/>
            <a:ext cx="8417320" cy="47397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0A1F61"/>
                </a:solidFill>
                <a:cs typeface="Tajawal ExtraBold" panose="00000800000000000000" pitchFamily="2" charset="-78"/>
              </a:rPr>
              <a:t>Distinguish among Service, merchandising and manufacturing companies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0A1F61"/>
                </a:solidFill>
                <a:cs typeface="Tajawal ExtraBold" panose="00000800000000000000" pitchFamily="2" charset="-78"/>
              </a:rPr>
              <a:t>Distinguish between direct and indirect costs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0A1F61"/>
                </a:solidFill>
                <a:cs typeface="Tajawal ExtraBold" panose="00000800000000000000" pitchFamily="2" charset="-78"/>
              </a:rPr>
              <a:t>Identify the inventoriable product costs and period costs for merchandising and manufacturing companies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0A1F61"/>
                </a:solidFill>
                <a:cs typeface="Tajawal ExtraBold" panose="00000800000000000000" pitchFamily="2" charset="-78"/>
              </a:rPr>
              <a:t>Prepare financial statements for service, merchandising and manufacturing companies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0A1F61"/>
                </a:solidFill>
                <a:cs typeface="Tajawal ExtraBold" panose="00000800000000000000" pitchFamily="2" charset="-78"/>
              </a:rPr>
              <a:t>Classify costs as fixed or variable and calculate total costs and average costs for different volumes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en-US" sz="2400" dirty="0">
                <a:solidFill>
                  <a:srgbClr val="0A1F61"/>
                </a:solidFill>
                <a:cs typeface="Tajawal ExtraBold" panose="00000800000000000000" pitchFamily="2" charset="-78"/>
              </a:rPr>
              <a:t>Prepare income statements for a merchandising company using the traditional and contribution formats.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2000" dirty="0">
              <a:solidFill>
                <a:srgbClr val="0A1F61"/>
              </a:solidFill>
              <a:cs typeface="Tajawal ExtraBold" panose="00000800000000000000" pitchFamily="2" charset="-78"/>
            </a:endParaRPr>
          </a:p>
          <a:p>
            <a:endParaRPr lang="en-US" dirty="0">
              <a:solidFill>
                <a:srgbClr val="0A1F61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6FE380F3-A68B-26EA-9084-2C15BB9E43F9}"/>
              </a:ext>
            </a:extLst>
          </p:cNvPr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2D39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7C16A569-901B-C6A9-5510-154F90D28A49}"/>
              </a:ext>
            </a:extLst>
          </p:cNvPr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1E819771-40E4-115E-1677-879EF07CAA9A}"/>
              </a:ext>
            </a:extLst>
          </p:cNvPr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rgbClr val="FAC74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1200" b="1" dirty="0">
              <a:solidFill>
                <a:srgbClr val="FAC74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36" name="Graphic 35">
            <a:extLst>
              <a:ext uri="{FF2B5EF4-FFF2-40B4-BE49-F238E27FC236}">
                <a16:creationId xmlns:a16="http://schemas.microsoft.com/office/drawing/2014/main" id="{D093BAF8-7BD7-E8F7-8798-6C01339128A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37" name="Graphic 36">
            <a:extLst>
              <a:ext uri="{FF2B5EF4-FFF2-40B4-BE49-F238E27FC236}">
                <a16:creationId xmlns:a16="http://schemas.microsoft.com/office/drawing/2014/main" id="{C2BDC60B-9FFF-D670-F0A7-0FBAF64501CF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94081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8D6FEC8-BEE1-472C-B140-88A9A17FC355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423125" y="1685495"/>
            <a:ext cx="9345750" cy="413853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986138" y="437584"/>
            <a:ext cx="559951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Most Common Business Sectors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67466" y="258375"/>
            <a:ext cx="1404457" cy="1166000"/>
          </a:xfrm>
          <a:prstGeom prst="rect">
            <a:avLst/>
          </a:prstGeom>
          <a:solidFill>
            <a:srgbClr val="8E5A6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56249" y="26743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17279" y="52324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16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1986137" y="1829273"/>
            <a:ext cx="6668465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2D3956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The three common types of business sectors</a:t>
            </a:r>
          </a:p>
          <a:p>
            <a:endParaRPr lang="en-US" sz="2400" dirty="0">
              <a:solidFill>
                <a:srgbClr val="2D3956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2D3956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Service Companies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2D3956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Merchanting Companies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2D3956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Manufacturing companies </a:t>
            </a:r>
            <a:endParaRPr lang="en-US" dirty="0">
              <a:solidFill>
                <a:srgbClr val="2D3956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</p:txBody>
      </p:sp>
      <p:pic>
        <p:nvPicPr>
          <p:cNvPr id="49" name="Graphic 48">
            <a:extLst>
              <a:ext uri="{FF2B5EF4-FFF2-40B4-BE49-F238E27FC236}">
                <a16:creationId xmlns:a16="http://schemas.microsoft.com/office/drawing/2014/main" id="{8A26B39C-8EEE-33C3-70B5-EA9EF63899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50" name="Graphic 49">
            <a:extLst>
              <a:ext uri="{FF2B5EF4-FFF2-40B4-BE49-F238E27FC236}">
                <a16:creationId xmlns:a16="http://schemas.microsoft.com/office/drawing/2014/main" id="{581C5057-C7BD-4A2A-C8D2-792FA9789B7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54" name="Graphic 53">
            <a:extLst>
              <a:ext uri="{FF2B5EF4-FFF2-40B4-BE49-F238E27FC236}">
                <a16:creationId xmlns:a16="http://schemas.microsoft.com/office/drawing/2014/main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175057" y="248508"/>
            <a:ext cx="2649477" cy="1166001"/>
          </a:xfrm>
          <a:prstGeom prst="rect">
            <a:avLst/>
          </a:prstGeom>
        </p:spPr>
      </p:pic>
      <p:pic>
        <p:nvPicPr>
          <p:cNvPr id="7" name="Picture 6" descr="A diagram of different types of business&#10;&#10;Description automatically generated with low confidence">
            <a:extLst>
              <a:ext uri="{FF2B5EF4-FFF2-40B4-BE49-F238E27FC236}">
                <a16:creationId xmlns:a16="http://schemas.microsoft.com/office/drawing/2014/main" id="{1ABFA81C-5170-274D-D7D3-5D9BBB98FE6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92783" y="2372132"/>
            <a:ext cx="4686568" cy="31129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1501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8D6FEC8-BEE1-472C-B140-88A9A17FC355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423125" y="1685495"/>
            <a:ext cx="9345750" cy="413853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986138" y="437584"/>
            <a:ext cx="55995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Service Business Sector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67466" y="258375"/>
            <a:ext cx="1404457" cy="1166000"/>
          </a:xfrm>
          <a:prstGeom prst="rect">
            <a:avLst/>
          </a:prstGeom>
          <a:solidFill>
            <a:srgbClr val="8E5A6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56249" y="26743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17279" y="52324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16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1583507" y="1829272"/>
            <a:ext cx="7071095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2D3956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Provide an intangible service only</a:t>
            </a:r>
          </a:p>
          <a:p>
            <a:endParaRPr lang="en-US" sz="2000" dirty="0">
              <a:solidFill>
                <a:srgbClr val="2D3956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  <a:p>
            <a:r>
              <a:rPr lang="en-US" sz="2000" dirty="0">
                <a:solidFill>
                  <a:srgbClr val="2D3956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Examples:</a:t>
            </a:r>
          </a:p>
          <a:p>
            <a:pPr marL="285750" indent="-285750">
              <a:buFont typeface="Courier New" panose="02070309020205020404" pitchFamily="49" charset="0"/>
              <a:buChar char="o"/>
            </a:pPr>
            <a:r>
              <a:rPr lang="en-US" sz="2000" dirty="0">
                <a:solidFill>
                  <a:srgbClr val="2D3956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Healthcare</a:t>
            </a:r>
          </a:p>
          <a:p>
            <a:pPr marL="285750" indent="-285750">
              <a:buFont typeface="Courier New" panose="02070309020205020404" pitchFamily="49" charset="0"/>
              <a:buChar char="o"/>
            </a:pPr>
            <a:r>
              <a:rPr lang="en-US" sz="2000" dirty="0">
                <a:solidFill>
                  <a:srgbClr val="2D3956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Insurance</a:t>
            </a:r>
          </a:p>
          <a:p>
            <a:pPr marL="285750" indent="-285750">
              <a:buFont typeface="Courier New" panose="02070309020205020404" pitchFamily="49" charset="0"/>
              <a:buChar char="o"/>
            </a:pPr>
            <a:r>
              <a:rPr lang="en-US" sz="2000" dirty="0">
                <a:solidFill>
                  <a:srgbClr val="2D3956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Banking</a:t>
            </a:r>
          </a:p>
          <a:p>
            <a:pPr marL="285750" indent="-285750">
              <a:buFont typeface="Courier New" panose="02070309020205020404" pitchFamily="49" charset="0"/>
              <a:buChar char="o"/>
            </a:pPr>
            <a:r>
              <a:rPr lang="en-US" sz="2000" dirty="0">
                <a:solidFill>
                  <a:srgbClr val="2D3956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Consulting</a:t>
            </a:r>
          </a:p>
          <a:p>
            <a:endParaRPr lang="en-US" sz="2000" dirty="0">
              <a:solidFill>
                <a:srgbClr val="2D3956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2D3956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No inventory</a:t>
            </a:r>
          </a:p>
        </p:txBody>
      </p:sp>
      <p:pic>
        <p:nvPicPr>
          <p:cNvPr id="49" name="Graphic 48">
            <a:extLst>
              <a:ext uri="{FF2B5EF4-FFF2-40B4-BE49-F238E27FC236}">
                <a16:creationId xmlns:a16="http://schemas.microsoft.com/office/drawing/2014/main" id="{8A26B39C-8EEE-33C3-70B5-EA9EF63899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50" name="Graphic 49">
            <a:extLst>
              <a:ext uri="{FF2B5EF4-FFF2-40B4-BE49-F238E27FC236}">
                <a16:creationId xmlns:a16="http://schemas.microsoft.com/office/drawing/2014/main" id="{581C5057-C7BD-4A2A-C8D2-792FA9789B7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54" name="Graphic 53">
            <a:extLst>
              <a:ext uri="{FF2B5EF4-FFF2-40B4-BE49-F238E27FC236}">
                <a16:creationId xmlns:a16="http://schemas.microsoft.com/office/drawing/2014/main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175057" y="248508"/>
            <a:ext cx="2649477" cy="1166001"/>
          </a:xfrm>
          <a:prstGeom prst="rect">
            <a:avLst/>
          </a:prstGeom>
        </p:spPr>
      </p:pic>
      <p:pic>
        <p:nvPicPr>
          <p:cNvPr id="9" name="Picture 8" descr="A picture containing text, car, screenshot, vehicle&#10;&#10;Description automatically generated">
            <a:extLst>
              <a:ext uri="{FF2B5EF4-FFF2-40B4-BE49-F238E27FC236}">
                <a16:creationId xmlns:a16="http://schemas.microsoft.com/office/drawing/2014/main" id="{37F2B94C-E812-2019-468B-C0F3FA8E98E9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01842" y="2562059"/>
            <a:ext cx="6167627" cy="25521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9261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8D6FEC8-BEE1-472C-B140-88A9A17FC355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423125" y="1685495"/>
            <a:ext cx="9345750" cy="413853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986138" y="437584"/>
            <a:ext cx="55995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Merchandising Companies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67466" y="258375"/>
            <a:ext cx="1404457" cy="1166000"/>
          </a:xfrm>
          <a:prstGeom prst="rect">
            <a:avLst/>
          </a:prstGeom>
          <a:solidFill>
            <a:srgbClr val="8E5A6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56249" y="26743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17279" y="52324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16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1583507" y="1829272"/>
            <a:ext cx="707109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2D3956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Resell tangible product purchased from suppliers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2D3956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Retailers vs. Wholesalers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2D3956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One inventory account-Merchandise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000" dirty="0">
              <a:solidFill>
                <a:srgbClr val="2D3956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</p:txBody>
      </p:sp>
      <p:pic>
        <p:nvPicPr>
          <p:cNvPr id="49" name="Graphic 48">
            <a:extLst>
              <a:ext uri="{FF2B5EF4-FFF2-40B4-BE49-F238E27FC236}">
                <a16:creationId xmlns:a16="http://schemas.microsoft.com/office/drawing/2014/main" id="{8A26B39C-8EEE-33C3-70B5-EA9EF63899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50" name="Graphic 49">
            <a:extLst>
              <a:ext uri="{FF2B5EF4-FFF2-40B4-BE49-F238E27FC236}">
                <a16:creationId xmlns:a16="http://schemas.microsoft.com/office/drawing/2014/main" id="{581C5057-C7BD-4A2A-C8D2-792FA9789B7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54" name="Graphic 53">
            <a:extLst>
              <a:ext uri="{FF2B5EF4-FFF2-40B4-BE49-F238E27FC236}">
                <a16:creationId xmlns:a16="http://schemas.microsoft.com/office/drawing/2014/main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175057" y="248508"/>
            <a:ext cx="2649477" cy="1166001"/>
          </a:xfrm>
          <a:prstGeom prst="rect">
            <a:avLst/>
          </a:prstGeom>
        </p:spPr>
      </p:pic>
      <p:pic>
        <p:nvPicPr>
          <p:cNvPr id="7" name="Picture 6" descr="A picture containing text, screenshot, design&#10;&#10;Description automatically generated">
            <a:extLst>
              <a:ext uri="{FF2B5EF4-FFF2-40B4-BE49-F238E27FC236}">
                <a16:creationId xmlns:a16="http://schemas.microsoft.com/office/drawing/2014/main" id="{FC34DF76-93E2-64D6-34AC-FB45FCDA6427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64955" y="2862413"/>
            <a:ext cx="5443538" cy="26877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94118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8D6FEC8-BEE1-472C-B140-88A9A17FC355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423125" y="1685495"/>
            <a:ext cx="9345750" cy="413853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986138" y="437584"/>
            <a:ext cx="55995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Manufacturing Companies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67466" y="258375"/>
            <a:ext cx="1404457" cy="1166000"/>
          </a:xfrm>
          <a:prstGeom prst="rect">
            <a:avLst/>
          </a:prstGeom>
          <a:solidFill>
            <a:srgbClr val="8E5A6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56249" y="26743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17279" y="52324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16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1583507" y="1829272"/>
            <a:ext cx="7071095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2D3956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Use labor and other inputs to convert materials into finished goods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2D3956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Sell products to wholesalers, retailers and/or to the customer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2D3956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Three inventory accounts</a:t>
            </a:r>
          </a:p>
        </p:txBody>
      </p:sp>
      <p:pic>
        <p:nvPicPr>
          <p:cNvPr id="49" name="Graphic 48">
            <a:extLst>
              <a:ext uri="{FF2B5EF4-FFF2-40B4-BE49-F238E27FC236}">
                <a16:creationId xmlns:a16="http://schemas.microsoft.com/office/drawing/2014/main" id="{8A26B39C-8EEE-33C3-70B5-EA9EF63899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50" name="Graphic 49">
            <a:extLst>
              <a:ext uri="{FF2B5EF4-FFF2-40B4-BE49-F238E27FC236}">
                <a16:creationId xmlns:a16="http://schemas.microsoft.com/office/drawing/2014/main" id="{581C5057-C7BD-4A2A-C8D2-792FA9789B7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54" name="Graphic 53">
            <a:extLst>
              <a:ext uri="{FF2B5EF4-FFF2-40B4-BE49-F238E27FC236}">
                <a16:creationId xmlns:a16="http://schemas.microsoft.com/office/drawing/2014/main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175057" y="248508"/>
            <a:ext cx="2649477" cy="1166001"/>
          </a:xfrm>
          <a:prstGeom prst="rect">
            <a:avLst/>
          </a:prstGeom>
        </p:spPr>
      </p:pic>
      <p:pic>
        <p:nvPicPr>
          <p:cNvPr id="7" name="Picture 6" descr="A picture containing text, cartoon, clothing, illustration&#10;&#10;Description automatically generated">
            <a:extLst>
              <a:ext uri="{FF2B5EF4-FFF2-40B4-BE49-F238E27FC236}">
                <a16:creationId xmlns:a16="http://schemas.microsoft.com/office/drawing/2014/main" id="{CAFA3188-DFB8-6394-6FD4-5590FFB9394B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19054" y="2892568"/>
            <a:ext cx="5303406" cy="29202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98489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Th</a:t>
            </a:r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5" name="Picture 4" descr="A picture containing text, screenshot, design&#10;&#10;Description automatically generated">
            <a:extLst>
              <a:ext uri="{FF2B5EF4-FFF2-40B4-BE49-F238E27FC236}">
                <a16:creationId xmlns:a16="http://schemas.microsoft.com/office/drawing/2014/main" id="{1AF80E72-BBA6-ED35-46C5-0B12D508D40B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8695" y="1353058"/>
            <a:ext cx="7112454" cy="2692715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5B9D608F-F5CD-018C-DB11-A1EE73101974}"/>
              </a:ext>
            </a:extLst>
          </p:cNvPr>
          <p:cNvSpPr txBox="1"/>
          <p:nvPr/>
        </p:nvSpPr>
        <p:spPr>
          <a:xfrm>
            <a:off x="1263989" y="4113638"/>
            <a:ext cx="707109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2D3956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Three inventory accounts</a:t>
            </a:r>
          </a:p>
          <a:p>
            <a:pPr marL="342900" indent="-342900">
              <a:buFont typeface="Wingdings" pitchFamily="2" charset="2"/>
              <a:buChar char="v"/>
            </a:pPr>
            <a:r>
              <a:rPr lang="en-US" sz="2000" dirty="0">
                <a:solidFill>
                  <a:srgbClr val="2D3956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Raw materials</a:t>
            </a:r>
          </a:p>
          <a:p>
            <a:pPr marL="342900" indent="-342900">
              <a:buFont typeface="Wingdings" pitchFamily="2" charset="2"/>
              <a:buChar char="v"/>
            </a:pPr>
            <a:r>
              <a:rPr lang="en-US" sz="2000" dirty="0">
                <a:solidFill>
                  <a:srgbClr val="2D3956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Work in progress</a:t>
            </a:r>
          </a:p>
          <a:p>
            <a:pPr marL="342900" indent="-342900">
              <a:buFont typeface="Wingdings" pitchFamily="2" charset="2"/>
              <a:buChar char="v"/>
            </a:pPr>
            <a:r>
              <a:rPr lang="en-US" sz="2000" dirty="0">
                <a:solidFill>
                  <a:srgbClr val="2D3956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Finished goods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320DF7E-1AE7-E9A7-242C-38A7A733174F}"/>
              </a:ext>
            </a:extLst>
          </p:cNvPr>
          <p:cNvSpPr txBox="1"/>
          <p:nvPr/>
        </p:nvSpPr>
        <p:spPr>
          <a:xfrm>
            <a:off x="2043799" y="831811"/>
            <a:ext cx="76202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latin typeface="Tajawal Medium" panose="00000600000000000000" pitchFamily="2" charset="-78"/>
                <a:cs typeface="Tajawal Medium" panose="00000600000000000000" pitchFamily="2" charset="-78"/>
              </a:rPr>
              <a:t>Manufacturing Companies: Inventory levels</a:t>
            </a:r>
          </a:p>
        </p:txBody>
      </p:sp>
    </p:spTree>
    <p:extLst>
      <p:ext uri="{BB962C8B-B14F-4D97-AF65-F5344CB8AC3E}">
        <p14:creationId xmlns:p14="http://schemas.microsoft.com/office/powerpoint/2010/main" val="343439664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Th</a:t>
            </a:r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sp>
        <p:nvSpPr>
          <p:cNvPr id="2" name="Rectangle 10">
            <a:extLst>
              <a:ext uri="{FF2B5EF4-FFF2-40B4-BE49-F238E27FC236}">
                <a16:creationId xmlns:a16="http://schemas.microsoft.com/office/drawing/2014/main" id="{C1618DF6-2119-B65F-6E22-8BF0A7187E7C}"/>
              </a:ext>
            </a:extLst>
          </p:cNvPr>
          <p:cNvSpPr txBox="1">
            <a:spLocks noChangeArrowheads="1"/>
          </p:cNvSpPr>
          <p:nvPr/>
        </p:nvSpPr>
        <p:spPr>
          <a:xfrm>
            <a:off x="1943100" y="78748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sz="4400" b="1" dirty="0"/>
              <a:t>Cost Concepts for Service Companies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5AB49FC8-D738-BB45-88E7-64D7C3DCCF66}"/>
              </a:ext>
            </a:extLst>
          </p:cNvPr>
          <p:cNvSpPr/>
          <p:nvPr/>
        </p:nvSpPr>
        <p:spPr>
          <a:xfrm>
            <a:off x="2209800" y="2133601"/>
            <a:ext cx="7696200" cy="954107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rgbClr val="002060"/>
            </a:solidFill>
          </a:ln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sz="2800" b="1" dirty="0">
                <a:solidFill>
                  <a:srgbClr val="002060"/>
                </a:solidFill>
              </a:rPr>
              <a:t>The cost concepts described are generally applicable to service organizations. 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ED80C3A-6CA6-4944-03A1-10F0C7F82072}"/>
              </a:ext>
            </a:extLst>
          </p:cNvPr>
          <p:cNvSpPr/>
          <p:nvPr/>
        </p:nvSpPr>
        <p:spPr>
          <a:xfrm>
            <a:off x="4114800" y="3395663"/>
            <a:ext cx="3886200" cy="1938992"/>
          </a:xfrm>
          <a:prstGeom prst="rect">
            <a:avLst/>
          </a:prstGeom>
          <a:solidFill>
            <a:srgbClr val="002060"/>
          </a:solidFill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2400" b="1" dirty="0">
                <a:solidFill>
                  <a:prstClr val="white">
                    <a:lumMod val="95000"/>
                  </a:prstClr>
                </a:solidFill>
              </a:rPr>
              <a:t>For example, the cost of beverages for passengers of Southwest Airlines is a variable cost based on number of passengers. </a:t>
            </a:r>
          </a:p>
        </p:txBody>
      </p:sp>
    </p:spTree>
    <p:extLst>
      <p:ext uri="{BB962C8B-B14F-4D97-AF65-F5344CB8AC3E}">
        <p14:creationId xmlns:p14="http://schemas.microsoft.com/office/powerpoint/2010/main" val="183193852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8D6FEC8-BEE1-472C-B140-88A9A17FC355}"/>
              </a:ext>
            </a:extLst>
          </p:cNvPr>
          <p:cNvSpPr/>
          <p:nvPr/>
        </p:nvSpPr>
        <p:spPr>
          <a:xfrm>
            <a:off x="973394" y="14290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423125" y="1685495"/>
            <a:ext cx="9345750" cy="413853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67466" y="258375"/>
            <a:ext cx="1404457" cy="1166000"/>
          </a:xfrm>
          <a:prstGeom prst="rect">
            <a:avLst/>
          </a:prstGeom>
          <a:solidFill>
            <a:srgbClr val="8E5A6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56249" y="26743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17279" y="52324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16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49" name="Graphic 48">
            <a:extLst>
              <a:ext uri="{FF2B5EF4-FFF2-40B4-BE49-F238E27FC236}">
                <a16:creationId xmlns:a16="http://schemas.microsoft.com/office/drawing/2014/main" id="{8A26B39C-8EEE-33C3-70B5-EA9EF63899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50" name="Graphic 49">
            <a:extLst>
              <a:ext uri="{FF2B5EF4-FFF2-40B4-BE49-F238E27FC236}">
                <a16:creationId xmlns:a16="http://schemas.microsoft.com/office/drawing/2014/main" id="{581C5057-C7BD-4A2A-C8D2-792FA9789B7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54" name="Graphic 53">
            <a:extLst>
              <a:ext uri="{FF2B5EF4-FFF2-40B4-BE49-F238E27FC236}">
                <a16:creationId xmlns:a16="http://schemas.microsoft.com/office/drawing/2014/main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175057" y="248508"/>
            <a:ext cx="2649477" cy="1166001"/>
          </a:xfrm>
          <a:prstGeom prst="rect">
            <a:avLst/>
          </a:prstGeom>
        </p:spPr>
      </p:pic>
      <p:sp>
        <p:nvSpPr>
          <p:cNvPr id="13" name="Rectangle 2">
            <a:extLst>
              <a:ext uri="{FF2B5EF4-FFF2-40B4-BE49-F238E27FC236}">
                <a16:creationId xmlns:a16="http://schemas.microsoft.com/office/drawing/2014/main" id="{D14B358C-3425-B576-11FF-87F70D469A06}"/>
              </a:ext>
            </a:extLst>
          </p:cNvPr>
          <p:cNvSpPr txBox="1">
            <a:spLocks noChangeArrowheads="1"/>
          </p:cNvSpPr>
          <p:nvPr/>
        </p:nvSpPr>
        <p:spPr>
          <a:xfrm>
            <a:off x="1771923" y="576301"/>
            <a:ext cx="10515600" cy="1325563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US" altLang="en-US" sz="3200" b="1" dirty="0">
                <a:solidFill>
                  <a:schemeClr val="bg1"/>
                </a:solidFill>
                <a:ea typeface="+mn-ea"/>
                <a:cs typeface="Tajawal Medium" panose="00000600000000000000" pitchFamily="2" charset="-78"/>
              </a:rPr>
              <a:t>Assigning Costs to Cost Objects</a:t>
            </a:r>
          </a:p>
        </p:txBody>
      </p:sp>
      <p:sp>
        <p:nvSpPr>
          <p:cNvPr id="14" name="Rectangle 3">
            <a:extLst>
              <a:ext uri="{FF2B5EF4-FFF2-40B4-BE49-F238E27FC236}">
                <a16:creationId xmlns:a16="http://schemas.microsoft.com/office/drawing/2014/main" id="{754A2F7C-62C6-C1C8-ACDF-5272F476317D}"/>
              </a:ext>
            </a:extLst>
          </p:cNvPr>
          <p:cNvSpPr txBox="1">
            <a:spLocks noChangeArrowheads="1"/>
          </p:cNvSpPr>
          <p:nvPr/>
        </p:nvSpPr>
        <p:spPr>
          <a:xfrm>
            <a:off x="1828801" y="1761377"/>
            <a:ext cx="4194175" cy="304800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25399" cap="flat">
            <a:solidFill>
              <a:schemeClr val="tx1"/>
            </a:solidFill>
          </a:ln>
        </p:spPr>
        <p:txBody>
          <a:bodyPr lIns="90488" tIns="44450" rIns="90488" bIns="44450"/>
          <a:lstStyle>
            <a:lvl1pPr marL="365125" indent="-255588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9pPr>
          </a:lstStyle>
          <a:p>
            <a:pPr>
              <a:lnSpc>
                <a:spcPct val="90000"/>
              </a:lnSpc>
              <a:spcBef>
                <a:spcPct val="40000"/>
              </a:spcBef>
              <a:buClr>
                <a:srgbClr val="A04DA3"/>
              </a:buClr>
              <a:buFont typeface="Times" pitchFamily="38" charset="0"/>
              <a:buNone/>
              <a:defRPr/>
            </a:pPr>
            <a:r>
              <a:rPr lang="en-US" altLang="en-US" sz="2800" dirty="0">
                <a:cs typeface="Arial" charset="0"/>
              </a:rPr>
              <a:t>Direct costs</a:t>
            </a:r>
          </a:p>
          <a:p>
            <a:pPr>
              <a:lnSpc>
                <a:spcPct val="90000"/>
              </a:lnSpc>
              <a:spcBef>
                <a:spcPct val="40000"/>
              </a:spcBef>
              <a:buFont typeface="Georgia" pitchFamily="38" charset="0"/>
              <a:buChar char="•"/>
              <a:defRPr/>
            </a:pPr>
            <a:r>
              <a:rPr lang="en-US" altLang="en-US" dirty="0">
                <a:cs typeface="Arial" charset="0"/>
              </a:rPr>
              <a:t>Costs that can be</a:t>
            </a:r>
            <a:br>
              <a:rPr lang="en-US" altLang="en-US" dirty="0">
                <a:cs typeface="Arial" charset="0"/>
              </a:rPr>
            </a:br>
            <a:r>
              <a:rPr lang="en-US" altLang="en-US" dirty="0">
                <a:cs typeface="Arial" charset="0"/>
              </a:rPr>
              <a:t>easily and conveniently traced to a unit of product or other cost object.</a:t>
            </a:r>
          </a:p>
          <a:p>
            <a:pPr>
              <a:lnSpc>
                <a:spcPct val="90000"/>
              </a:lnSpc>
              <a:spcBef>
                <a:spcPct val="40000"/>
              </a:spcBef>
              <a:buFont typeface="Georgia" pitchFamily="38" charset="0"/>
              <a:buChar char="•"/>
              <a:defRPr/>
            </a:pPr>
            <a:r>
              <a:rPr lang="en-US" altLang="en-US" dirty="0">
                <a:cs typeface="Arial" charset="0"/>
              </a:rPr>
              <a:t>Examples:  direct material and direct labor</a:t>
            </a:r>
          </a:p>
        </p:txBody>
      </p:sp>
      <p:sp>
        <p:nvSpPr>
          <p:cNvPr id="15" name="Rectangle 4">
            <a:extLst>
              <a:ext uri="{FF2B5EF4-FFF2-40B4-BE49-F238E27FC236}">
                <a16:creationId xmlns:a16="http://schemas.microsoft.com/office/drawing/2014/main" id="{FCD149B6-4B87-5899-5299-7319DEFDA22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56326" y="1758202"/>
            <a:ext cx="4206875" cy="3048000"/>
          </a:xfrm>
          <a:prstGeom prst="rect">
            <a:avLst/>
          </a:prstGeom>
          <a:solidFill>
            <a:srgbClr val="FFCC66"/>
          </a:solidFill>
          <a:ln w="25399">
            <a:solidFill>
              <a:schemeClr val="tx1"/>
            </a:solidFill>
            <a:miter lim="800000"/>
            <a:headEnd/>
            <a:tailEnd/>
          </a:ln>
        </p:spPr>
        <p:txBody>
          <a:bodyPr lIns="90488" tIns="44450" rIns="90488" bIns="44450"/>
          <a:lstStyle>
            <a:lvl1pPr marL="365125" indent="-255588"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9pPr>
          </a:lstStyle>
          <a:p>
            <a:pPr>
              <a:lnSpc>
                <a:spcPct val="90000"/>
              </a:lnSpc>
              <a:spcBef>
                <a:spcPct val="40000"/>
              </a:spcBef>
              <a:buClr>
                <a:srgbClr val="A04DA3"/>
              </a:buClr>
              <a:buFont typeface="Times" charset="0"/>
              <a:buNone/>
            </a:pPr>
            <a:r>
              <a:rPr lang="en-US" sz="2800" dirty="0"/>
              <a:t>Indirect costs</a:t>
            </a:r>
          </a:p>
          <a:p>
            <a:pPr>
              <a:lnSpc>
                <a:spcPct val="90000"/>
              </a:lnSpc>
              <a:spcBef>
                <a:spcPct val="40000"/>
              </a:spcBef>
              <a:buFont typeface="Georgia" charset="0"/>
              <a:buChar char="•"/>
            </a:pPr>
            <a:r>
              <a:rPr lang="en-US" sz="2400" dirty="0"/>
              <a:t>Costs that cannot be easily and conveniently traced to a unit of product or other cost object. </a:t>
            </a:r>
          </a:p>
          <a:p>
            <a:pPr>
              <a:lnSpc>
                <a:spcPct val="90000"/>
              </a:lnSpc>
              <a:spcBef>
                <a:spcPct val="40000"/>
              </a:spcBef>
              <a:buFont typeface="Georgia" charset="0"/>
              <a:buChar char="•"/>
            </a:pPr>
            <a:r>
              <a:rPr lang="en-US" sz="2400" dirty="0"/>
              <a:t>Example: manufacturing overhead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6CE7B2A1-2087-A298-086F-011E883EB867}"/>
              </a:ext>
            </a:extLst>
          </p:cNvPr>
          <p:cNvSpPr txBox="1"/>
          <p:nvPr/>
        </p:nvSpPr>
        <p:spPr>
          <a:xfrm>
            <a:off x="4191000" y="5111003"/>
            <a:ext cx="6096000" cy="1378839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9pPr>
          </a:lstStyle>
          <a:p>
            <a:pPr marL="365125" indent="-255588">
              <a:lnSpc>
                <a:spcPct val="90000"/>
              </a:lnSpc>
              <a:spcBef>
                <a:spcPct val="40000"/>
              </a:spcBef>
              <a:defRPr/>
            </a:pPr>
            <a:r>
              <a:rPr lang="en-US" altLang="en-US" dirty="0">
                <a:cs typeface="Arial" charset="0"/>
              </a:rPr>
              <a:t>Common costs</a:t>
            </a:r>
          </a:p>
          <a:p>
            <a:pPr marL="566737" indent="-457200">
              <a:lnSpc>
                <a:spcPct val="90000"/>
              </a:lnSpc>
              <a:spcBef>
                <a:spcPct val="40000"/>
              </a:spcBef>
              <a:buFont typeface="Arial" panose="020B0604020202020204" pitchFamily="34" charset="0"/>
              <a:buChar char="•"/>
              <a:defRPr/>
            </a:pPr>
            <a:r>
              <a:rPr lang="en-US" altLang="en-US" sz="2000" dirty="0">
                <a:cs typeface="Arial" charset="0"/>
              </a:rPr>
              <a:t>Indirect costs incurred to support a number of cost objects. These costs cannot be traced to any individual cost object.</a:t>
            </a:r>
          </a:p>
        </p:txBody>
      </p:sp>
      <p:cxnSp>
        <p:nvCxnSpPr>
          <p:cNvPr id="17" name="Straight Arrow Connector 16">
            <a:extLst>
              <a:ext uri="{FF2B5EF4-FFF2-40B4-BE49-F238E27FC236}">
                <a16:creationId xmlns:a16="http://schemas.microsoft.com/office/drawing/2014/main" id="{79A9E9CD-1D46-12E8-3C02-E5252BE38838}"/>
              </a:ext>
            </a:extLst>
          </p:cNvPr>
          <p:cNvCxnSpPr>
            <a:cxnSpLocks noChangeShapeType="1"/>
            <a:stCxn id="16" idx="0"/>
            <a:endCxn id="15" idx="2"/>
          </p:cNvCxnSpPr>
          <p:nvPr/>
        </p:nvCxnSpPr>
        <p:spPr bwMode="auto">
          <a:xfrm flipV="1">
            <a:off x="7239001" y="4806202"/>
            <a:ext cx="1020763" cy="304800"/>
          </a:xfrm>
          <a:prstGeom prst="straightConnector1">
            <a:avLst/>
          </a:prstGeom>
          <a:noFill/>
          <a:ln w="28575">
            <a:solidFill>
              <a:schemeClr val="tx1"/>
            </a:solidFill>
            <a:round/>
            <a:headEnd/>
            <a:tailEnd type="arrow" w="med" len="med"/>
          </a:ln>
          <a:effectLst>
            <a:outerShdw blurRad="63500" dist="38100" dir="2700000" algn="tl" rotWithShape="0">
              <a:srgbClr val="000000">
                <a:alpha val="39998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</p:spTree>
    <p:extLst>
      <p:ext uri="{BB962C8B-B14F-4D97-AF65-F5344CB8AC3E}">
        <p14:creationId xmlns:p14="http://schemas.microsoft.com/office/powerpoint/2010/main" val="19048036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8D6FEC8-BEE1-472C-B140-88A9A17FC355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423125" y="1685495"/>
            <a:ext cx="9345750" cy="413853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>
              <a:buFont typeface="Wingdings" pitchFamily="2" charset="2"/>
              <a:buChar char="Ø"/>
            </a:pPr>
            <a:r>
              <a:rPr lang="en-US" dirty="0"/>
              <a:t>Ma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67466" y="258375"/>
            <a:ext cx="1404457" cy="1166000"/>
          </a:xfrm>
          <a:prstGeom prst="rect">
            <a:avLst/>
          </a:prstGeom>
          <a:solidFill>
            <a:srgbClr val="8E5A6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56249" y="26743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17279" y="52324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16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49" name="Graphic 48">
            <a:extLst>
              <a:ext uri="{FF2B5EF4-FFF2-40B4-BE49-F238E27FC236}">
                <a16:creationId xmlns:a16="http://schemas.microsoft.com/office/drawing/2014/main" id="{8A26B39C-8EEE-33C3-70B5-EA9EF63899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50" name="Graphic 49">
            <a:extLst>
              <a:ext uri="{FF2B5EF4-FFF2-40B4-BE49-F238E27FC236}">
                <a16:creationId xmlns:a16="http://schemas.microsoft.com/office/drawing/2014/main" id="{581C5057-C7BD-4A2A-C8D2-792FA9789B7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54" name="Graphic 53">
            <a:extLst>
              <a:ext uri="{FF2B5EF4-FFF2-40B4-BE49-F238E27FC236}">
                <a16:creationId xmlns:a16="http://schemas.microsoft.com/office/drawing/2014/main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175057" y="248508"/>
            <a:ext cx="2649477" cy="1166001"/>
          </a:xfrm>
          <a:prstGeom prst="rect">
            <a:avLst/>
          </a:prstGeom>
        </p:spPr>
      </p:pic>
      <p:sp>
        <p:nvSpPr>
          <p:cNvPr id="4" name="Rectangle 2">
            <a:extLst>
              <a:ext uri="{FF2B5EF4-FFF2-40B4-BE49-F238E27FC236}">
                <a16:creationId xmlns:a16="http://schemas.microsoft.com/office/drawing/2014/main" id="{EE623D70-D230-6CCA-756B-E18971904900}"/>
              </a:ext>
            </a:extLst>
          </p:cNvPr>
          <p:cNvSpPr txBox="1">
            <a:spLocks noChangeArrowheads="1"/>
          </p:cNvSpPr>
          <p:nvPr/>
        </p:nvSpPr>
        <p:spPr>
          <a:xfrm>
            <a:off x="1771923" y="576301"/>
            <a:ext cx="10515600" cy="1325563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US" altLang="en-US" sz="3600" b="1" dirty="0">
                <a:solidFill>
                  <a:schemeClr val="bg1"/>
                </a:solidFill>
                <a:ea typeface="+mn-ea"/>
                <a:cs typeface="Tajawal Medium" panose="00000600000000000000" pitchFamily="2" charset="-78"/>
              </a:rPr>
              <a:t>Cost Objects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F8B77A7-9028-89C6-09EA-D3168F36F2AE}"/>
              </a:ext>
            </a:extLst>
          </p:cNvPr>
          <p:cNvSpPr txBox="1"/>
          <p:nvPr/>
        </p:nvSpPr>
        <p:spPr>
          <a:xfrm>
            <a:off x="1591071" y="1901864"/>
            <a:ext cx="7800579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2D3956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Cost objects may include the following:</a:t>
            </a:r>
          </a:p>
          <a:p>
            <a:endParaRPr lang="en-US" sz="2400" dirty="0">
              <a:solidFill>
                <a:srgbClr val="2D3956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  <a:p>
            <a:pPr marL="342900" indent="-342900">
              <a:buFont typeface="Wingdings" pitchFamily="2" charset="2"/>
              <a:buChar char="v"/>
            </a:pPr>
            <a:r>
              <a:rPr lang="en-US" sz="2400" dirty="0">
                <a:solidFill>
                  <a:srgbClr val="2D3956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Individual units</a:t>
            </a:r>
          </a:p>
          <a:p>
            <a:pPr marL="342900" indent="-342900">
              <a:buFont typeface="Wingdings" pitchFamily="2" charset="2"/>
              <a:buChar char="v"/>
            </a:pPr>
            <a:r>
              <a:rPr lang="en-US" sz="2400" dirty="0">
                <a:solidFill>
                  <a:srgbClr val="2D3956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Product divisions</a:t>
            </a:r>
          </a:p>
          <a:p>
            <a:pPr marL="342900" indent="-342900">
              <a:buFont typeface="Wingdings" pitchFamily="2" charset="2"/>
              <a:buChar char="v"/>
            </a:pPr>
            <a:r>
              <a:rPr lang="en-US" sz="2400" dirty="0">
                <a:solidFill>
                  <a:srgbClr val="2D3956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Geographic segments</a:t>
            </a:r>
          </a:p>
          <a:p>
            <a:pPr marL="342900" indent="-342900">
              <a:buFont typeface="Wingdings" pitchFamily="2" charset="2"/>
              <a:buChar char="v"/>
            </a:pPr>
            <a:r>
              <a:rPr lang="en-US" sz="2400" dirty="0">
                <a:solidFill>
                  <a:srgbClr val="2D3956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Departments (HR, R&amp;D, other)</a:t>
            </a:r>
            <a:br>
              <a:rPr lang="en-US" sz="2400" dirty="0">
                <a:solidFill>
                  <a:srgbClr val="2D3956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</a:br>
            <a:endParaRPr lang="en-US" sz="2400" dirty="0">
              <a:solidFill>
                <a:srgbClr val="2D3956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  <a:p>
            <a:pPr marL="342900" indent="-342900">
              <a:buFont typeface="Wingdings" pitchFamily="2" charset="2"/>
              <a:buChar char="v"/>
            </a:pPr>
            <a:endParaRPr lang="en-US" sz="2400" dirty="0">
              <a:solidFill>
                <a:srgbClr val="2D3956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8868652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8D6FEC8-BEE1-472C-B140-88A9A17FC355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423125" y="1685495"/>
            <a:ext cx="9345750" cy="413853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67466" y="258375"/>
            <a:ext cx="1404457" cy="1166000"/>
          </a:xfrm>
          <a:prstGeom prst="rect">
            <a:avLst/>
          </a:prstGeom>
          <a:solidFill>
            <a:srgbClr val="8E5A6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56249" y="26743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17279" y="52324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16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49" name="Graphic 48">
            <a:extLst>
              <a:ext uri="{FF2B5EF4-FFF2-40B4-BE49-F238E27FC236}">
                <a16:creationId xmlns:a16="http://schemas.microsoft.com/office/drawing/2014/main" id="{8A26B39C-8EEE-33C3-70B5-EA9EF63899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50" name="Graphic 49">
            <a:extLst>
              <a:ext uri="{FF2B5EF4-FFF2-40B4-BE49-F238E27FC236}">
                <a16:creationId xmlns:a16="http://schemas.microsoft.com/office/drawing/2014/main" id="{581C5057-C7BD-4A2A-C8D2-792FA9789B7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54" name="Graphic 53">
            <a:extLst>
              <a:ext uri="{FF2B5EF4-FFF2-40B4-BE49-F238E27FC236}">
                <a16:creationId xmlns:a16="http://schemas.microsoft.com/office/drawing/2014/main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175057" y="248508"/>
            <a:ext cx="2649477" cy="1166001"/>
          </a:xfrm>
          <a:prstGeom prst="rect">
            <a:avLst/>
          </a:prstGeom>
        </p:spPr>
      </p:pic>
      <p:sp>
        <p:nvSpPr>
          <p:cNvPr id="3" name="Rectangle 3">
            <a:extLst>
              <a:ext uri="{FF2B5EF4-FFF2-40B4-BE49-F238E27FC236}">
                <a16:creationId xmlns:a16="http://schemas.microsoft.com/office/drawing/2014/main" id="{6624D5E4-0F41-19B1-B282-20C859A34B7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17700" y="1905000"/>
            <a:ext cx="4089400" cy="365760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 lIns="90488" tIns="44450" rIns="90488" bIns="44450"/>
          <a:lstStyle/>
          <a:p>
            <a:pPr marL="342900" indent="-342900" algn="ctr">
              <a:lnSpc>
                <a:spcPct val="90000"/>
              </a:lnSpc>
              <a:spcBef>
                <a:spcPct val="40000"/>
              </a:spcBef>
              <a:buClr>
                <a:schemeClr val="hlink"/>
              </a:buClr>
              <a:buSzPct val="60000"/>
              <a:defRPr/>
            </a:pPr>
            <a:r>
              <a:rPr lang="en-US" sz="2800" u="sng" dirty="0">
                <a:solidFill>
                  <a:srgbClr val="C00000"/>
                </a:solidFill>
                <a:latin typeface="Arial" charset="0"/>
              </a:rPr>
              <a:t>Direct costs</a:t>
            </a:r>
          </a:p>
          <a:p>
            <a:pPr marL="342900" indent="-342900">
              <a:lnSpc>
                <a:spcPct val="90000"/>
              </a:lnSpc>
              <a:spcBef>
                <a:spcPct val="40000"/>
              </a:spcBef>
              <a:buSzPct val="60000"/>
              <a:buFont typeface="Wingdings" pitchFamily="2" charset="2"/>
              <a:buChar char="l"/>
              <a:defRPr/>
            </a:pPr>
            <a:r>
              <a:rPr lang="en-US" sz="2600" b="1" dirty="0">
                <a:latin typeface="Arial" charset="0"/>
              </a:rPr>
              <a:t>Costs traceable to a single cost object.</a:t>
            </a:r>
          </a:p>
          <a:p>
            <a:pPr marL="342900" indent="-342900">
              <a:lnSpc>
                <a:spcPct val="90000"/>
              </a:lnSpc>
              <a:spcBef>
                <a:spcPct val="40000"/>
              </a:spcBef>
              <a:buSzPct val="60000"/>
              <a:buFont typeface="Wingdings" pitchFamily="2" charset="2"/>
              <a:buChar char="l"/>
              <a:defRPr/>
            </a:pPr>
            <a:r>
              <a:rPr lang="en-US" sz="2600" b="1" dirty="0">
                <a:latin typeface="Arial" charset="0"/>
              </a:rPr>
              <a:t>Examples:  material and labor cost for a product.</a:t>
            </a:r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9C629E7C-2C0C-47D5-A615-D1DC648A078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37300" y="1905000"/>
            <a:ext cx="4089400" cy="3657600"/>
          </a:xfrm>
          <a:prstGeom prst="rect">
            <a:avLst/>
          </a:prstGeom>
          <a:solidFill>
            <a:schemeClr val="bg2"/>
          </a:solidFill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 lIns="90488" tIns="44450" rIns="90488" bIns="44450"/>
          <a:lstStyle>
            <a:lvl1pPr marL="342900" indent="-342900"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lnSpc>
                <a:spcPct val="90000"/>
              </a:lnSpc>
              <a:spcBef>
                <a:spcPct val="40000"/>
              </a:spcBef>
              <a:buClr>
                <a:schemeClr val="hlink"/>
              </a:buClr>
              <a:buSzPct val="60000"/>
              <a:buFont typeface="Wingdings" pitchFamily="2" charset="2"/>
              <a:buNone/>
            </a:pPr>
            <a:r>
              <a:rPr lang="en-US" altLang="en-US" sz="2800" u="sng" dirty="0">
                <a:solidFill>
                  <a:srgbClr val="C00000"/>
                </a:solidFill>
                <a:latin typeface="Arial" pitchFamily="34" charset="0"/>
              </a:rPr>
              <a:t>Indirect costs</a:t>
            </a:r>
          </a:p>
          <a:p>
            <a:pPr eaLnBrk="1" hangingPunct="1">
              <a:lnSpc>
                <a:spcPct val="90000"/>
              </a:lnSpc>
              <a:spcBef>
                <a:spcPct val="40000"/>
              </a:spcBef>
              <a:buSzPct val="60000"/>
              <a:buFont typeface="Wingdings" pitchFamily="2" charset="2"/>
              <a:buChar char="l"/>
            </a:pPr>
            <a:r>
              <a:rPr lang="en-US" altLang="en-US" sz="2600" b="1" dirty="0">
                <a:latin typeface="Arial" pitchFamily="34" charset="0"/>
              </a:rPr>
              <a:t>Costs that cannot</a:t>
            </a:r>
            <a:br>
              <a:rPr lang="en-US" altLang="en-US" sz="2600" b="1" dirty="0">
                <a:latin typeface="Arial" pitchFamily="34" charset="0"/>
              </a:rPr>
            </a:br>
            <a:r>
              <a:rPr lang="en-US" altLang="en-US" sz="2600" b="1" dirty="0">
                <a:latin typeface="Arial" pitchFamily="34" charset="0"/>
              </a:rPr>
              <a:t>be traced to a</a:t>
            </a:r>
            <a:br>
              <a:rPr lang="en-US" altLang="en-US" sz="2600" b="1" dirty="0">
                <a:latin typeface="Arial" pitchFamily="34" charset="0"/>
              </a:rPr>
            </a:br>
            <a:r>
              <a:rPr lang="en-US" altLang="en-US" sz="2600" b="1" dirty="0">
                <a:latin typeface="Arial" pitchFamily="34" charset="0"/>
              </a:rPr>
              <a:t>single cost object.</a:t>
            </a:r>
          </a:p>
          <a:p>
            <a:pPr eaLnBrk="1" hangingPunct="1">
              <a:lnSpc>
                <a:spcPct val="90000"/>
              </a:lnSpc>
              <a:spcBef>
                <a:spcPct val="40000"/>
              </a:spcBef>
              <a:buSzPct val="60000"/>
              <a:buFont typeface="Wingdings" pitchFamily="2" charset="2"/>
              <a:buChar char="l"/>
            </a:pPr>
            <a:r>
              <a:rPr lang="en-US" altLang="en-US" sz="2600" b="1" dirty="0">
                <a:latin typeface="Arial" pitchFamily="34" charset="0"/>
              </a:rPr>
              <a:t>Example:   maintenance expenditure</a:t>
            </a:r>
            <a:br>
              <a:rPr lang="en-US" altLang="en-US" sz="2600" b="1" dirty="0">
                <a:latin typeface="Arial" pitchFamily="34" charset="0"/>
              </a:rPr>
            </a:br>
            <a:r>
              <a:rPr lang="en-US" altLang="en-US" sz="2600" b="1" dirty="0">
                <a:latin typeface="Arial" pitchFamily="34" charset="0"/>
              </a:rPr>
              <a:t>benefiting two or</a:t>
            </a:r>
            <a:br>
              <a:rPr lang="en-US" altLang="en-US" sz="2600" b="1" dirty="0">
                <a:latin typeface="Arial" pitchFamily="34" charset="0"/>
              </a:rPr>
            </a:br>
            <a:r>
              <a:rPr lang="en-US" altLang="en-US" sz="2600" b="1" dirty="0">
                <a:latin typeface="Arial" pitchFamily="34" charset="0"/>
              </a:rPr>
              <a:t>more departments.</a:t>
            </a:r>
          </a:p>
        </p:txBody>
      </p:sp>
      <p:sp>
        <p:nvSpPr>
          <p:cNvPr id="7" name="Rectangle 8">
            <a:extLst>
              <a:ext uri="{FF2B5EF4-FFF2-40B4-BE49-F238E27FC236}">
                <a16:creationId xmlns:a16="http://schemas.microsoft.com/office/drawing/2014/main" id="{5CAB2FE4-CC3E-DA09-B6E1-1FCC7DAA27D3}"/>
              </a:ext>
            </a:extLst>
          </p:cNvPr>
          <p:cNvSpPr txBox="1">
            <a:spLocks noChangeArrowheads="1"/>
          </p:cNvSpPr>
          <p:nvPr/>
        </p:nvSpPr>
        <p:spPr>
          <a:xfrm>
            <a:off x="1981200" y="533400"/>
            <a:ext cx="9204820" cy="1219200"/>
          </a:xfrm>
          <a:prstGeom prst="rect">
            <a:avLst/>
          </a:prstGeom>
        </p:spPr>
        <p:txBody>
          <a:bodyPr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  <a:defRPr/>
            </a:pPr>
            <a:r>
              <a:rPr lang="en-US" altLang="en-US" sz="3300" b="1" dirty="0">
                <a:solidFill>
                  <a:schemeClr val="bg1"/>
                </a:solidFill>
                <a:ea typeface="+mn-ea"/>
                <a:cs typeface="Tajawal Medium" panose="00000600000000000000" pitchFamily="2" charset="-78"/>
              </a:rPr>
              <a:t>Types of Cost Classifications</a:t>
            </a:r>
            <a:br>
              <a:rPr lang="en-US" altLang="en-US" sz="2800" b="1" dirty="0">
                <a:solidFill>
                  <a:schemeClr val="bg1"/>
                </a:solidFill>
                <a:ea typeface="+mn-ea"/>
                <a:cs typeface="Tajawal Medium" panose="00000600000000000000" pitchFamily="2" charset="-78"/>
              </a:rPr>
            </a:br>
            <a:r>
              <a:rPr lang="en-US" altLang="en-US" sz="3300" b="1" dirty="0">
                <a:solidFill>
                  <a:schemeClr val="bg1"/>
                </a:solidFill>
                <a:ea typeface="+mn-ea"/>
                <a:cs typeface="Tajawal Medium" panose="00000600000000000000" pitchFamily="2" charset="-78"/>
              </a:rPr>
              <a:t>Direct versus Indirect</a:t>
            </a:r>
            <a:endParaRPr lang="en-US" altLang="en-US" sz="2800" b="1" dirty="0">
              <a:solidFill>
                <a:schemeClr val="bg1"/>
              </a:solidFill>
              <a:ea typeface="+mn-ea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571925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8D6FEC8-BEE1-472C-B140-88A9A17FC355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423125" y="1685495"/>
            <a:ext cx="9345750" cy="413853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67466" y="258375"/>
            <a:ext cx="1404457" cy="1166000"/>
          </a:xfrm>
          <a:prstGeom prst="rect">
            <a:avLst/>
          </a:prstGeom>
          <a:solidFill>
            <a:srgbClr val="8E5A6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56249" y="26743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17279" y="52324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16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49" name="Graphic 48">
            <a:extLst>
              <a:ext uri="{FF2B5EF4-FFF2-40B4-BE49-F238E27FC236}">
                <a16:creationId xmlns:a16="http://schemas.microsoft.com/office/drawing/2014/main" id="{8A26B39C-8EEE-33C3-70B5-EA9EF63899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50" name="Graphic 49">
            <a:extLst>
              <a:ext uri="{FF2B5EF4-FFF2-40B4-BE49-F238E27FC236}">
                <a16:creationId xmlns:a16="http://schemas.microsoft.com/office/drawing/2014/main" id="{581C5057-C7BD-4A2A-C8D2-792FA9789B7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54" name="Graphic 53">
            <a:extLst>
              <a:ext uri="{FF2B5EF4-FFF2-40B4-BE49-F238E27FC236}">
                <a16:creationId xmlns:a16="http://schemas.microsoft.com/office/drawing/2014/main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175057" y="248508"/>
            <a:ext cx="2649477" cy="1166001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24A2D4B7-3E4C-941F-5864-F4E1A8922B0E}"/>
              </a:ext>
            </a:extLst>
          </p:cNvPr>
          <p:cNvSpPr txBox="1">
            <a:spLocks noChangeArrowheads="1"/>
          </p:cNvSpPr>
          <p:nvPr/>
        </p:nvSpPr>
        <p:spPr>
          <a:xfrm>
            <a:off x="1804461" y="273963"/>
            <a:ext cx="10515600" cy="1325563"/>
          </a:xfrm>
          <a:prstGeom prst="rect">
            <a:avLst/>
          </a:prstGeom>
        </p:spPr>
        <p:txBody>
          <a:bodyPr vert="horz" lIns="90488" tIns="44450" rIns="90488" bIns="4445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US" altLang="en-US" sz="3200" b="1" dirty="0">
                <a:solidFill>
                  <a:schemeClr val="bg1"/>
                </a:solidFill>
                <a:ea typeface="+mn-ea"/>
                <a:cs typeface="Tajawal Medium" panose="00000600000000000000" pitchFamily="2" charset="-78"/>
              </a:rPr>
              <a:t>Product Costs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738830AB-0B75-C997-EDBA-0896EA5B77DD}"/>
              </a:ext>
            </a:extLst>
          </p:cNvPr>
          <p:cNvSpPr txBox="1">
            <a:spLocks noChangeArrowheads="1"/>
          </p:cNvSpPr>
          <p:nvPr/>
        </p:nvSpPr>
        <p:spPr>
          <a:xfrm>
            <a:off x="2303206" y="2127793"/>
            <a:ext cx="7543800" cy="121920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 vert="horz" lIns="90488" tIns="44450" rIns="90488" bIns="4445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buFont typeface="Calibri" panose="020F0502020204030204" pitchFamily="34" charset="0"/>
              <a:buChar char=" "/>
              <a:defRPr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Product costs includes all the costs that are involved in acquiring or making a product.</a:t>
            </a:r>
          </a:p>
        </p:txBody>
      </p:sp>
      <p:sp>
        <p:nvSpPr>
          <p:cNvPr id="7" name="Rectangle 43">
            <a:extLst>
              <a:ext uri="{FF2B5EF4-FFF2-40B4-BE49-F238E27FC236}">
                <a16:creationId xmlns:a16="http://schemas.microsoft.com/office/drawing/2014/main" id="{AA9A5CEC-86D1-7460-F9C4-BF30FDCA6A9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03206" y="3717926"/>
            <a:ext cx="7543800" cy="1813317"/>
          </a:xfrm>
          <a:prstGeom prst="rect">
            <a:avLst/>
          </a:prstGeom>
          <a:solidFill>
            <a:srgbClr val="FFE6CB"/>
          </a:solidFill>
          <a:ln w="25399">
            <a:solidFill>
              <a:schemeClr val="accent2"/>
            </a:solidFill>
            <a:miter lim="800000"/>
            <a:headEnd/>
            <a:tailEnd/>
          </a:ln>
          <a:effectLst>
            <a:outerShdw blurRad="63500" dist="53882" dir="2700000" algn="ctr" rotWithShape="0">
              <a:schemeClr val="tx1">
                <a:alpha val="74997"/>
              </a:schemeClr>
            </a:outerShdw>
          </a:effectLst>
        </p:spPr>
        <p:txBody>
          <a:bodyPr wrap="square" lIns="90488" tIns="44450" rIns="90488" bIns="44450">
            <a:spAutoFit/>
          </a:bodyPr>
          <a:lstStyle/>
          <a:p>
            <a:pPr algn="ctr"/>
            <a:r>
              <a:rPr lang="en-US" sz="2800" dirty="0"/>
              <a:t>Product costs “attach” to a unit of product as it is purchased or manufactured and they stay attached to each unit of product as long as it remains in inventory awaiting sale.</a:t>
            </a:r>
          </a:p>
        </p:txBody>
      </p:sp>
    </p:spTree>
    <p:extLst>
      <p:ext uri="{BB962C8B-B14F-4D97-AF65-F5344CB8AC3E}">
        <p14:creationId xmlns:p14="http://schemas.microsoft.com/office/powerpoint/2010/main" val="27281199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8D6FEC8-BEE1-472C-B140-88A9A17FC355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423125" y="1685495"/>
            <a:ext cx="9345750" cy="413853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67466" y="258375"/>
            <a:ext cx="1404457" cy="1166000"/>
          </a:xfrm>
          <a:prstGeom prst="rect">
            <a:avLst/>
          </a:prstGeom>
          <a:solidFill>
            <a:srgbClr val="8E5A6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56249" y="26743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17279" y="52324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16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49" name="Graphic 48">
            <a:extLst>
              <a:ext uri="{FF2B5EF4-FFF2-40B4-BE49-F238E27FC236}">
                <a16:creationId xmlns:a16="http://schemas.microsoft.com/office/drawing/2014/main" id="{8A26B39C-8EEE-33C3-70B5-EA9EF63899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50" name="Graphic 49">
            <a:extLst>
              <a:ext uri="{FF2B5EF4-FFF2-40B4-BE49-F238E27FC236}">
                <a16:creationId xmlns:a16="http://schemas.microsoft.com/office/drawing/2014/main" id="{581C5057-C7BD-4A2A-C8D2-792FA9789B7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54" name="Graphic 53">
            <a:extLst>
              <a:ext uri="{FF2B5EF4-FFF2-40B4-BE49-F238E27FC236}">
                <a16:creationId xmlns:a16="http://schemas.microsoft.com/office/drawing/2014/main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175057" y="248508"/>
            <a:ext cx="2649477" cy="1166001"/>
          </a:xfrm>
          <a:prstGeom prst="rect">
            <a:avLst/>
          </a:prstGeom>
        </p:spPr>
      </p:pic>
      <p:sp>
        <p:nvSpPr>
          <p:cNvPr id="3" name="Oval 2">
            <a:extLst>
              <a:ext uri="{FF2B5EF4-FFF2-40B4-BE49-F238E27FC236}">
                <a16:creationId xmlns:a16="http://schemas.microsoft.com/office/drawing/2014/main" id="{05828D4E-9416-829F-10EB-1D5A37A86D1C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02188" y="3048000"/>
            <a:ext cx="2578100" cy="990600"/>
          </a:xfrm>
          <a:prstGeom prst="ellipse">
            <a:avLst/>
          </a:prstGeom>
          <a:solidFill>
            <a:schemeClr val="accent1"/>
          </a:solidFill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>
              <a:defRPr/>
            </a:pPr>
            <a:r>
              <a:rPr lang="en-US" sz="3200" b="1" dirty="0">
                <a:solidFill>
                  <a:schemeClr val="bg1">
                    <a:lumMod val="95000"/>
                  </a:schemeClr>
                </a:solidFill>
                <a:latin typeface="Arial" charset="0"/>
              </a:rPr>
              <a:t>Product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DBA9FD2B-8707-25FF-2996-71EB38F07DFE}"/>
              </a:ext>
            </a:extLst>
          </p:cNvPr>
          <p:cNvSpPr txBox="1">
            <a:spLocks noChangeArrowheads="1"/>
          </p:cNvSpPr>
          <p:nvPr/>
        </p:nvSpPr>
        <p:spPr>
          <a:xfrm>
            <a:off x="1981200" y="533400"/>
            <a:ext cx="8229600" cy="1219200"/>
          </a:xfrm>
          <a:prstGeom prst="rect">
            <a:avLst/>
          </a:prstGeom>
        </p:spPr>
        <p:txBody>
          <a:bodyPr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sz="3300" b="1" dirty="0">
                <a:solidFill>
                  <a:schemeClr val="bg1"/>
                </a:solidFill>
                <a:ea typeface="+mn-ea"/>
                <a:cs typeface="Tajawal Medium" panose="00000600000000000000" pitchFamily="2" charset="-78"/>
              </a:rPr>
              <a:t>Types of Cost Classifications</a:t>
            </a:r>
            <a:br>
              <a:rPr lang="en-US" altLang="en-US" sz="2800" b="1" dirty="0">
                <a:solidFill>
                  <a:schemeClr val="bg1"/>
                </a:solidFill>
                <a:ea typeface="+mn-ea"/>
                <a:cs typeface="Tajawal Medium" panose="00000600000000000000" pitchFamily="2" charset="-78"/>
              </a:rPr>
            </a:br>
            <a:r>
              <a:rPr lang="en-US" altLang="en-US" sz="3300" b="1" dirty="0">
                <a:solidFill>
                  <a:schemeClr val="bg1"/>
                </a:solidFill>
                <a:ea typeface="+mn-ea"/>
                <a:cs typeface="Tajawal Medium" panose="00000600000000000000" pitchFamily="2" charset="-78"/>
              </a:rPr>
              <a:t>Product versus Period Costs</a:t>
            </a:r>
            <a:endParaRPr lang="en-US" altLang="en-US" sz="2800" b="1" dirty="0">
              <a:solidFill>
                <a:schemeClr val="bg1"/>
              </a:solidFill>
              <a:ea typeface="+mn-ea"/>
              <a:cs typeface="Tajawal Medium" panose="00000600000000000000" pitchFamily="2" charset="-78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6BD9D362-BBF7-0DA4-B623-932CA54487AB}"/>
              </a:ext>
            </a:extLst>
          </p:cNvPr>
          <p:cNvSpPr/>
          <p:nvPr/>
        </p:nvSpPr>
        <p:spPr>
          <a:xfrm>
            <a:off x="2019301" y="1905001"/>
            <a:ext cx="2193925" cy="82232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ct val="50000"/>
              </a:spcBef>
              <a:defRPr/>
            </a:pPr>
            <a:r>
              <a:rPr lang="en-US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Direct</a:t>
            </a:r>
            <a:br>
              <a:rPr lang="en-US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r>
              <a:rPr lang="en-US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Labor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E9D6F89E-BE3D-18DC-69AC-F99DE87B0523}"/>
              </a:ext>
            </a:extLst>
          </p:cNvPr>
          <p:cNvSpPr/>
          <p:nvPr/>
        </p:nvSpPr>
        <p:spPr>
          <a:xfrm>
            <a:off x="4994276" y="1828800"/>
            <a:ext cx="2193925" cy="7620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ct val="50000"/>
              </a:spcBef>
              <a:defRPr/>
            </a:pPr>
            <a:r>
              <a:rPr lang="en-US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Direct</a:t>
            </a:r>
            <a:br>
              <a:rPr lang="en-US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r>
              <a:rPr lang="en-US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Material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9CC89D61-F78B-5B0B-E360-35B78DE87AA6}"/>
              </a:ext>
            </a:extLst>
          </p:cNvPr>
          <p:cNvSpPr/>
          <p:nvPr/>
        </p:nvSpPr>
        <p:spPr>
          <a:xfrm>
            <a:off x="7962901" y="1905001"/>
            <a:ext cx="2193925" cy="82232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ct val="50000"/>
              </a:spcBef>
              <a:defRPr/>
            </a:pPr>
            <a:r>
              <a:rPr lang="en-US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Manufacturing Overhead</a:t>
            </a:r>
          </a:p>
        </p:txBody>
      </p: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5B3D80E7-C36F-473B-5E37-002B059D6E57}"/>
              </a:ext>
            </a:extLst>
          </p:cNvPr>
          <p:cNvCxnSpPr>
            <a:stCxn id="7" idx="2"/>
          </p:cNvCxnSpPr>
          <p:nvPr/>
        </p:nvCxnSpPr>
        <p:spPr>
          <a:xfrm rot="16200000" flipH="1">
            <a:off x="3914775" y="1928813"/>
            <a:ext cx="465138" cy="2062162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>
            <a:extLst>
              <a:ext uri="{FF2B5EF4-FFF2-40B4-BE49-F238E27FC236}">
                <a16:creationId xmlns:a16="http://schemas.microsoft.com/office/drawing/2014/main" id="{D713178A-6344-103E-2514-5B641154A363}"/>
              </a:ext>
            </a:extLst>
          </p:cNvPr>
          <p:cNvCxnSpPr>
            <a:stCxn id="9" idx="2"/>
          </p:cNvCxnSpPr>
          <p:nvPr/>
        </p:nvCxnSpPr>
        <p:spPr>
          <a:xfrm rot="5400000">
            <a:off x="7798594" y="1931194"/>
            <a:ext cx="465138" cy="2057400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3" name="Group 46">
            <a:extLst>
              <a:ext uri="{FF2B5EF4-FFF2-40B4-BE49-F238E27FC236}">
                <a16:creationId xmlns:a16="http://schemas.microsoft.com/office/drawing/2014/main" id="{34E8191D-4936-D8AF-88A2-ACA5EC973D5A}"/>
              </a:ext>
            </a:extLst>
          </p:cNvPr>
          <p:cNvGrpSpPr>
            <a:grpSpLocks/>
          </p:cNvGrpSpPr>
          <p:nvPr/>
        </p:nvGrpSpPr>
        <p:grpSpPr bwMode="auto">
          <a:xfrm>
            <a:off x="1859380" y="4191001"/>
            <a:ext cx="8503819" cy="1905001"/>
            <a:chOff x="328913" y="4038600"/>
            <a:chExt cx="8750582" cy="2619376"/>
          </a:xfrm>
        </p:grpSpPr>
        <p:sp>
          <p:nvSpPr>
            <p:cNvPr id="14" name="Line 7">
              <a:extLst>
                <a:ext uri="{FF2B5EF4-FFF2-40B4-BE49-F238E27FC236}">
                  <a16:creationId xmlns:a16="http://schemas.microsoft.com/office/drawing/2014/main" id="{271CD712-F407-C2FD-0A7D-66AD8FDCA0D7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2252663" y="4422775"/>
              <a:ext cx="0" cy="733798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 type="triangle" w="med" len="med"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GB" dirty="0"/>
            </a:p>
          </p:txBody>
        </p:sp>
        <p:sp>
          <p:nvSpPr>
            <p:cNvPr id="15" name="Line 8">
              <a:extLst>
                <a:ext uri="{FF2B5EF4-FFF2-40B4-BE49-F238E27FC236}">
                  <a16:creationId xmlns:a16="http://schemas.microsoft.com/office/drawing/2014/main" id="{1CE0D582-3AE8-33CB-59B7-164E439811C3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6765175" y="4422775"/>
              <a:ext cx="0" cy="733798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 type="triangle" w="med" len="med"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GB" dirty="0"/>
            </a:p>
          </p:txBody>
        </p:sp>
        <p:sp>
          <p:nvSpPr>
            <p:cNvPr id="16" name="Rectangle 3">
              <a:extLst>
                <a:ext uri="{FF2B5EF4-FFF2-40B4-BE49-F238E27FC236}">
                  <a16:creationId xmlns:a16="http://schemas.microsoft.com/office/drawing/2014/main" id="{5802520F-17C3-FEBF-010E-E2EE168262D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02625" y="4038600"/>
              <a:ext cx="7549583" cy="646612"/>
            </a:xfrm>
            <a:prstGeom prst="rect">
              <a:avLst/>
            </a:prstGeom>
            <a:solidFill>
              <a:schemeClr val="accent2">
                <a:lumMod val="40000"/>
                <a:lumOff val="60000"/>
              </a:schemeClr>
            </a:solidFill>
            <a:ln w="28575" cmpd="thickThin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lIns="90488" tIns="44450" rIns="90488" bIns="44450" anchor="ctr"/>
            <a:lstStyle/>
            <a:p>
              <a:pPr algn="ctr">
                <a:defRPr/>
              </a:pPr>
              <a:r>
                <a:rPr lang="en-US" sz="2000" b="1" dirty="0">
                  <a:latin typeface="Arial" charset="0"/>
                </a:rPr>
                <a:t>Period costs </a:t>
              </a:r>
              <a:r>
                <a:rPr lang="en-US" sz="2000" dirty="0">
                  <a:latin typeface="Arial" charset="0"/>
                </a:rPr>
                <a:t>are expenses not attached to the product.</a:t>
              </a:r>
            </a:p>
          </p:txBody>
        </p:sp>
        <p:sp>
          <p:nvSpPr>
            <p:cNvPr id="17" name="Rectangle 9">
              <a:extLst>
                <a:ext uri="{FF2B5EF4-FFF2-40B4-BE49-F238E27FC236}">
                  <a16:creationId xmlns:a16="http://schemas.microsoft.com/office/drawing/2014/main" id="{F5D85C77-3678-B854-82AA-C308AF1CFFD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923705" y="5133974"/>
              <a:ext cx="4155790" cy="1524002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 w="28575" cmpd="thickThin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lIns="90488" tIns="44450" rIns="90488" bIns="44450" anchor="ctr"/>
            <a:lstStyle/>
            <a:p>
              <a:pPr algn="ctr">
                <a:spcBef>
                  <a:spcPct val="40000"/>
                </a:spcBef>
                <a:defRPr/>
              </a:pPr>
              <a:r>
                <a:rPr lang="en-US" dirty="0">
                  <a:latin typeface="Arial" charset="0"/>
                </a:rPr>
                <a:t>Administrative costs are</a:t>
              </a:r>
              <a:br>
                <a:rPr lang="en-US" dirty="0">
                  <a:latin typeface="Arial" charset="0"/>
                </a:rPr>
              </a:br>
              <a:r>
                <a:rPr lang="en-US" dirty="0">
                  <a:latin typeface="Arial" charset="0"/>
                </a:rPr>
                <a:t>non-manufacturing costs</a:t>
              </a:r>
              <a:br>
                <a:rPr lang="en-US" dirty="0">
                  <a:latin typeface="Arial" charset="0"/>
                </a:rPr>
              </a:br>
              <a:r>
                <a:rPr lang="en-US" dirty="0">
                  <a:latin typeface="Arial" charset="0"/>
                </a:rPr>
                <a:t>of staff support and</a:t>
              </a:r>
              <a:br>
                <a:rPr lang="en-US" dirty="0">
                  <a:latin typeface="Arial" charset="0"/>
                </a:rPr>
              </a:br>
              <a:r>
                <a:rPr lang="en-US" dirty="0">
                  <a:latin typeface="Arial" charset="0"/>
                </a:rPr>
                <a:t>administrative functions.</a:t>
              </a:r>
            </a:p>
          </p:txBody>
        </p:sp>
        <p:sp>
          <p:nvSpPr>
            <p:cNvPr id="18" name="Rectangle 10">
              <a:extLst>
                <a:ext uri="{FF2B5EF4-FFF2-40B4-BE49-F238E27FC236}">
                  <a16:creationId xmlns:a16="http://schemas.microsoft.com/office/drawing/2014/main" id="{6E48FC57-E209-05AD-6B06-9E60A4E8F9A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28913" y="5129213"/>
              <a:ext cx="4124325" cy="1528762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 w="28575" cmpd="thickThin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lIns="90488" tIns="44450" rIns="90488" bIns="44450" anchor="ctr"/>
            <a:lstStyle/>
            <a:p>
              <a:pPr algn="ctr">
                <a:spcBef>
                  <a:spcPct val="40000"/>
                </a:spcBef>
                <a:defRPr/>
              </a:pPr>
              <a:r>
                <a:rPr lang="en-US" dirty="0">
                  <a:latin typeface="Arial" charset="0"/>
                </a:rPr>
                <a:t>Selling costs are incurred to</a:t>
              </a:r>
              <a:br>
                <a:rPr lang="en-US" dirty="0">
                  <a:latin typeface="Arial" charset="0"/>
                </a:rPr>
              </a:br>
              <a:r>
                <a:rPr lang="en-US" dirty="0">
                  <a:latin typeface="Arial" charset="0"/>
                </a:rPr>
                <a:t>obtain orders and to deliver</a:t>
              </a:r>
              <a:br>
                <a:rPr lang="en-US" dirty="0">
                  <a:latin typeface="Arial" charset="0"/>
                </a:rPr>
              </a:br>
              <a:r>
                <a:rPr lang="en-US" dirty="0">
                  <a:latin typeface="Arial" charset="0"/>
                </a:rPr>
                <a:t>finished goods to customers.</a:t>
              </a:r>
            </a:p>
          </p:txBody>
        </p:sp>
      </p:grpSp>
      <p:cxnSp>
        <p:nvCxnSpPr>
          <p:cNvPr id="19" name="Straight Arrow Connector 18">
            <a:extLst>
              <a:ext uri="{FF2B5EF4-FFF2-40B4-BE49-F238E27FC236}">
                <a16:creationId xmlns:a16="http://schemas.microsoft.com/office/drawing/2014/main" id="{2229C23B-6FA6-602E-6144-08DC415B1A99}"/>
              </a:ext>
            </a:extLst>
          </p:cNvPr>
          <p:cNvCxnSpPr>
            <a:stCxn id="8" idx="2"/>
            <a:endCxn id="3" idx="0"/>
          </p:cNvCxnSpPr>
          <p:nvPr/>
        </p:nvCxnSpPr>
        <p:spPr>
          <a:xfrm>
            <a:off x="6091238" y="2590800"/>
            <a:ext cx="0" cy="457200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750811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Th</a:t>
            </a:r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EFA0D88A-FCFF-784A-A6BB-9F15F9BD749F}"/>
              </a:ext>
            </a:extLst>
          </p:cNvPr>
          <p:cNvSpPr txBox="1">
            <a:spLocks/>
          </p:cNvSpPr>
          <p:nvPr/>
        </p:nvSpPr>
        <p:spPr>
          <a:xfrm>
            <a:off x="1739137" y="135962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sz="3600" b="1" dirty="0"/>
              <a:t>Merchandising Cost Reporting</a:t>
            </a: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F6D18173-928A-2701-9A84-628739FE9698}"/>
              </a:ext>
            </a:extLst>
          </p:cNvPr>
          <p:cNvSpPr txBox="1">
            <a:spLocks/>
          </p:cNvSpPr>
          <p:nvPr/>
        </p:nvSpPr>
        <p:spPr>
          <a:xfrm>
            <a:off x="1665189" y="1611309"/>
            <a:ext cx="7878862" cy="257969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en-US" sz="3600" b="1" dirty="0">
                <a:solidFill>
                  <a:srgbClr val="2D3956"/>
                </a:solidFill>
              </a:rPr>
              <a:t>Inventoriable Product cost:</a:t>
            </a:r>
          </a:p>
          <a:p>
            <a:endParaRPr lang="en-US" altLang="en-US" sz="3200" b="1" dirty="0"/>
          </a:p>
          <a:p>
            <a:pPr algn="l"/>
            <a:r>
              <a:rPr lang="en-US" altLang="en-US" sz="3200" b="1" dirty="0"/>
              <a:t>Only Purchase price from suppliers </a:t>
            </a:r>
          </a:p>
          <a:p>
            <a:pPr algn="l"/>
            <a:r>
              <a:rPr lang="en-US" altLang="en-US" sz="3200" b="1" dirty="0"/>
              <a:t>+Freight in</a:t>
            </a:r>
          </a:p>
          <a:p>
            <a:pPr algn="l"/>
            <a:r>
              <a:rPr lang="en-US" altLang="en-US" sz="3200" b="1" dirty="0"/>
              <a:t>+ import duties or tariffs</a:t>
            </a:r>
          </a:p>
        </p:txBody>
      </p:sp>
    </p:spTree>
    <p:extLst>
      <p:ext uri="{BB962C8B-B14F-4D97-AF65-F5344CB8AC3E}">
        <p14:creationId xmlns:p14="http://schemas.microsoft.com/office/powerpoint/2010/main" val="205125107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Th</a:t>
            </a:r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EFA0D88A-FCFF-784A-A6BB-9F15F9BD749F}"/>
              </a:ext>
            </a:extLst>
          </p:cNvPr>
          <p:cNvSpPr txBox="1">
            <a:spLocks/>
          </p:cNvSpPr>
          <p:nvPr/>
        </p:nvSpPr>
        <p:spPr>
          <a:xfrm>
            <a:off x="1739137" y="135962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sz="3600" b="1" dirty="0"/>
              <a:t>Managerial Reporting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D156907-28D2-E1DA-18F5-F55FA61C9A6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017457" y="1353346"/>
            <a:ext cx="4274444" cy="40721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845959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8D6FEC8-BEE1-472C-B140-88A9A17FC355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423125" y="1685495"/>
            <a:ext cx="9345750" cy="413853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67466" y="258375"/>
            <a:ext cx="1404457" cy="1166000"/>
          </a:xfrm>
          <a:prstGeom prst="rect">
            <a:avLst/>
          </a:prstGeom>
          <a:solidFill>
            <a:srgbClr val="8E5A6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56249" y="26743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17279" y="52324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16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49" name="Graphic 48">
            <a:extLst>
              <a:ext uri="{FF2B5EF4-FFF2-40B4-BE49-F238E27FC236}">
                <a16:creationId xmlns:a16="http://schemas.microsoft.com/office/drawing/2014/main" id="{8A26B39C-8EEE-33C3-70B5-EA9EF63899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50" name="Graphic 49">
            <a:extLst>
              <a:ext uri="{FF2B5EF4-FFF2-40B4-BE49-F238E27FC236}">
                <a16:creationId xmlns:a16="http://schemas.microsoft.com/office/drawing/2014/main" id="{581C5057-C7BD-4A2A-C8D2-792FA9789B7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54" name="Graphic 53">
            <a:extLst>
              <a:ext uri="{FF2B5EF4-FFF2-40B4-BE49-F238E27FC236}">
                <a16:creationId xmlns:a16="http://schemas.microsoft.com/office/drawing/2014/main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175057" y="248508"/>
            <a:ext cx="2649477" cy="1166001"/>
          </a:xfrm>
          <a:prstGeom prst="rect">
            <a:avLst/>
          </a:prstGeom>
        </p:spPr>
      </p:pic>
      <p:sp>
        <p:nvSpPr>
          <p:cNvPr id="3" name="AutoShape 7">
            <a:extLst>
              <a:ext uri="{FF2B5EF4-FFF2-40B4-BE49-F238E27FC236}">
                <a16:creationId xmlns:a16="http://schemas.microsoft.com/office/drawing/2014/main" id="{3623A933-C503-7B10-57AB-CAE42560AA51}"/>
              </a:ext>
            </a:extLst>
          </p:cNvPr>
          <p:cNvSpPr>
            <a:spLocks noChangeArrowheads="1"/>
          </p:cNvSpPr>
          <p:nvPr/>
        </p:nvSpPr>
        <p:spPr bwMode="auto">
          <a:xfrm>
            <a:off x="4495800" y="4038600"/>
            <a:ext cx="3251200" cy="1574800"/>
          </a:xfrm>
          <a:prstGeom prst="roundRect">
            <a:avLst>
              <a:gd name="adj" fmla="val 12495"/>
            </a:avLst>
          </a:prstGeom>
          <a:solidFill>
            <a:schemeClr val="bg1"/>
          </a:solidFill>
          <a:ln w="25400">
            <a:solidFill>
              <a:srgbClr val="FF3300"/>
            </a:solidFill>
            <a:round/>
            <a:headEnd/>
            <a:tailEnd/>
          </a:ln>
        </p:spPr>
        <p:txBody>
          <a:bodyPr wrap="none" lIns="90488" tIns="44450" rIns="90488" bIns="44450" anchor="ctr"/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en-US" sz="2400" b="1" u="sng" dirty="0">
                <a:solidFill>
                  <a:schemeClr val="tx2"/>
                </a:solidFill>
                <a:latin typeface="Arial" pitchFamily="34" charset="0"/>
              </a:rPr>
              <a:t>Example:</a:t>
            </a:r>
            <a:endParaRPr lang="en-US" altLang="en-US" sz="2400" b="1" dirty="0">
              <a:solidFill>
                <a:schemeClr val="tx2"/>
              </a:solidFill>
              <a:latin typeface="Arial" pitchFamily="34" charset="0"/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en-US" sz="2400" b="1" dirty="0">
                <a:latin typeface="Arial" pitchFamily="34" charset="0"/>
              </a:rPr>
              <a:t>Steel used in the</a:t>
            </a:r>
            <a:br>
              <a:rPr lang="en-US" altLang="en-US" sz="2400" b="1" dirty="0">
                <a:latin typeface="Arial" pitchFamily="34" charset="0"/>
              </a:rPr>
            </a:br>
            <a:r>
              <a:rPr lang="en-US" altLang="en-US" sz="2400" b="1" dirty="0">
                <a:latin typeface="Arial" pitchFamily="34" charset="0"/>
              </a:rPr>
              <a:t>frame of a</a:t>
            </a:r>
            <a:br>
              <a:rPr lang="en-US" altLang="en-US" sz="2400" b="1" dirty="0">
                <a:latin typeface="Arial" pitchFamily="34" charset="0"/>
              </a:rPr>
            </a:br>
            <a:r>
              <a:rPr lang="en-US" altLang="en-US" sz="2400" b="1" dirty="0">
                <a:latin typeface="Arial" pitchFamily="34" charset="0"/>
              </a:rPr>
              <a:t>mountain bike.</a:t>
            </a:r>
          </a:p>
        </p:txBody>
      </p:sp>
      <p:sp>
        <p:nvSpPr>
          <p:cNvPr id="4" name="Rectangle 10">
            <a:extLst>
              <a:ext uri="{FF2B5EF4-FFF2-40B4-BE49-F238E27FC236}">
                <a16:creationId xmlns:a16="http://schemas.microsoft.com/office/drawing/2014/main" id="{5EDAE2EF-9A6E-05D7-3391-C4AB9C4A58B6}"/>
              </a:ext>
            </a:extLst>
          </p:cNvPr>
          <p:cNvSpPr txBox="1">
            <a:spLocks noChangeArrowheads="1"/>
          </p:cNvSpPr>
          <p:nvPr/>
        </p:nvSpPr>
        <p:spPr>
          <a:xfrm>
            <a:off x="1981200" y="685800"/>
            <a:ext cx="8229600" cy="914400"/>
          </a:xfrm>
          <a:prstGeom prst="rect">
            <a:avLst/>
          </a:prstGeom>
        </p:spPr>
        <p:txBody>
          <a:bodyPr vert="horz" lIns="90488" tIns="44450" rIns="90488" bIns="4445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b="1" dirty="0">
                <a:solidFill>
                  <a:schemeClr val="bg1"/>
                </a:solidFill>
              </a:rPr>
              <a:t>Direct Materials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3B97BDE9-9F83-F466-5F3C-C75AF4679528}"/>
              </a:ext>
            </a:extLst>
          </p:cNvPr>
          <p:cNvSpPr/>
          <p:nvPr/>
        </p:nvSpPr>
        <p:spPr>
          <a:xfrm>
            <a:off x="2438400" y="1828800"/>
            <a:ext cx="7391400" cy="181610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rgbClr val="002060"/>
            </a:solidFill>
          </a:ln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sz="2800" dirty="0">
                <a:solidFill>
                  <a:srgbClr val="002060"/>
                </a:solidFill>
              </a:rPr>
              <a:t>Direct materials costs are the expenditures for direct materials that are separately and readily traced through the manufacturing process to finished goods.</a:t>
            </a:r>
          </a:p>
        </p:txBody>
      </p:sp>
    </p:spTree>
    <p:extLst>
      <p:ext uri="{BB962C8B-B14F-4D97-AF65-F5344CB8AC3E}">
        <p14:creationId xmlns:p14="http://schemas.microsoft.com/office/powerpoint/2010/main" val="41019402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8D6FEC8-BEE1-472C-B140-88A9A17FC355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423125" y="1685495"/>
            <a:ext cx="9345750" cy="413853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67466" y="258375"/>
            <a:ext cx="1404457" cy="1166000"/>
          </a:xfrm>
          <a:prstGeom prst="rect">
            <a:avLst/>
          </a:prstGeom>
          <a:solidFill>
            <a:srgbClr val="8E5A6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56249" y="26743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17279" y="52324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16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49" name="Graphic 48">
            <a:extLst>
              <a:ext uri="{FF2B5EF4-FFF2-40B4-BE49-F238E27FC236}">
                <a16:creationId xmlns:a16="http://schemas.microsoft.com/office/drawing/2014/main" id="{8A26B39C-8EEE-33C3-70B5-EA9EF63899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50" name="Graphic 49">
            <a:extLst>
              <a:ext uri="{FF2B5EF4-FFF2-40B4-BE49-F238E27FC236}">
                <a16:creationId xmlns:a16="http://schemas.microsoft.com/office/drawing/2014/main" id="{581C5057-C7BD-4A2A-C8D2-792FA9789B7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54" name="Graphic 53">
            <a:extLst>
              <a:ext uri="{FF2B5EF4-FFF2-40B4-BE49-F238E27FC236}">
                <a16:creationId xmlns:a16="http://schemas.microsoft.com/office/drawing/2014/main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175057" y="248508"/>
            <a:ext cx="2649477" cy="1166001"/>
          </a:xfrm>
          <a:prstGeom prst="rect">
            <a:avLst/>
          </a:prstGeom>
        </p:spPr>
      </p:pic>
      <p:sp>
        <p:nvSpPr>
          <p:cNvPr id="3" name="AutoShape 5">
            <a:extLst>
              <a:ext uri="{FF2B5EF4-FFF2-40B4-BE49-F238E27FC236}">
                <a16:creationId xmlns:a16="http://schemas.microsoft.com/office/drawing/2014/main" id="{534C4D98-0A78-A193-DE03-A29F0BBBBD20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79900" y="3958577"/>
            <a:ext cx="3632200" cy="1727200"/>
          </a:xfrm>
          <a:prstGeom prst="roundRect">
            <a:avLst>
              <a:gd name="adj" fmla="val 12495"/>
            </a:avLst>
          </a:prstGeom>
          <a:solidFill>
            <a:srgbClr val="FFFFCC"/>
          </a:solidFill>
          <a:ln w="25400">
            <a:solidFill>
              <a:srgbClr val="FF3300"/>
            </a:solidFill>
            <a:round/>
            <a:headEnd/>
            <a:tailEnd/>
          </a:ln>
        </p:spPr>
        <p:txBody>
          <a:bodyPr wrap="none" lIns="90488" tIns="44450" rIns="90488" bIns="44450" anchor="ctr"/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en-US" sz="2400" b="1" u="sng" dirty="0">
                <a:solidFill>
                  <a:schemeClr val="tx2"/>
                </a:solidFill>
                <a:latin typeface="Arial" pitchFamily="34" charset="0"/>
              </a:rPr>
              <a:t>Example: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en-US" sz="2400" b="1" dirty="0">
                <a:solidFill>
                  <a:schemeClr val="tx2"/>
                </a:solidFill>
                <a:latin typeface="Arial" pitchFamily="34" charset="0"/>
              </a:rPr>
              <a:t>Wages paid to a</a:t>
            </a:r>
            <a:br>
              <a:rPr lang="en-US" altLang="en-US" sz="2400" b="1" dirty="0">
                <a:solidFill>
                  <a:schemeClr val="tx2"/>
                </a:solidFill>
                <a:latin typeface="Arial" pitchFamily="34" charset="0"/>
              </a:rPr>
            </a:br>
            <a:r>
              <a:rPr lang="en-US" altLang="en-US" sz="2400" b="1" dirty="0">
                <a:solidFill>
                  <a:schemeClr val="tx2"/>
                </a:solidFill>
                <a:latin typeface="Arial" pitchFamily="34" charset="0"/>
              </a:rPr>
              <a:t>mountain bike </a:t>
            </a:r>
            <a:br>
              <a:rPr lang="en-US" altLang="en-US" sz="2400" b="1" dirty="0">
                <a:solidFill>
                  <a:schemeClr val="tx2"/>
                </a:solidFill>
                <a:latin typeface="Arial" pitchFamily="34" charset="0"/>
              </a:rPr>
            </a:br>
            <a:r>
              <a:rPr lang="en-US" altLang="en-US" sz="2400" b="1" dirty="0">
                <a:solidFill>
                  <a:schemeClr val="tx2"/>
                </a:solidFill>
                <a:latin typeface="Arial" pitchFamily="34" charset="0"/>
              </a:rPr>
              <a:t>assembly worker.</a:t>
            </a:r>
          </a:p>
        </p:txBody>
      </p:sp>
      <p:sp>
        <p:nvSpPr>
          <p:cNvPr id="4" name="Rectangle 8">
            <a:extLst>
              <a:ext uri="{FF2B5EF4-FFF2-40B4-BE49-F238E27FC236}">
                <a16:creationId xmlns:a16="http://schemas.microsoft.com/office/drawing/2014/main" id="{A57A6056-606D-8B21-1C4B-8D7870C10E97}"/>
              </a:ext>
            </a:extLst>
          </p:cNvPr>
          <p:cNvSpPr txBox="1">
            <a:spLocks noChangeArrowheads="1"/>
          </p:cNvSpPr>
          <p:nvPr/>
        </p:nvSpPr>
        <p:spPr>
          <a:xfrm>
            <a:off x="1981200" y="679818"/>
            <a:ext cx="8229600" cy="762000"/>
          </a:xfrm>
          <a:prstGeom prst="rect">
            <a:avLst/>
          </a:prstGeom>
        </p:spPr>
        <p:txBody>
          <a:bodyPr vert="horz" lIns="90488" tIns="44450" rIns="90488" bIns="4445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b="1" dirty="0">
                <a:solidFill>
                  <a:schemeClr val="bg1"/>
                </a:solidFill>
              </a:rPr>
              <a:t>Direct Labor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E9DAEC3-0819-4E5A-DF0D-9159A8DED716}"/>
              </a:ext>
            </a:extLst>
          </p:cNvPr>
          <p:cNvSpPr/>
          <p:nvPr/>
        </p:nvSpPr>
        <p:spPr>
          <a:xfrm>
            <a:off x="2133600" y="1883586"/>
            <a:ext cx="7924800" cy="1815882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rgbClr val="002060"/>
            </a:solidFill>
          </a:ln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sz="2800" dirty="0">
                <a:solidFill>
                  <a:srgbClr val="002060"/>
                </a:solidFill>
              </a:rPr>
              <a:t>Direct labor costs are the wages and salaries for direct labor that are separately and readily traced through the manufacturing process to finished goods. </a:t>
            </a:r>
          </a:p>
        </p:txBody>
      </p:sp>
    </p:spTree>
    <p:extLst>
      <p:ext uri="{BB962C8B-B14F-4D97-AF65-F5344CB8AC3E}">
        <p14:creationId xmlns:p14="http://schemas.microsoft.com/office/powerpoint/2010/main" val="15440687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8D6FEC8-BEE1-472C-B140-88A9A17FC355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423125" y="1685495"/>
            <a:ext cx="9345750" cy="413853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67466" y="258375"/>
            <a:ext cx="1404457" cy="1166000"/>
          </a:xfrm>
          <a:prstGeom prst="rect">
            <a:avLst/>
          </a:prstGeom>
          <a:solidFill>
            <a:srgbClr val="8E5A6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56249" y="26743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17279" y="52324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16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49" name="Graphic 48">
            <a:extLst>
              <a:ext uri="{FF2B5EF4-FFF2-40B4-BE49-F238E27FC236}">
                <a16:creationId xmlns:a16="http://schemas.microsoft.com/office/drawing/2014/main" id="{8A26B39C-8EEE-33C3-70B5-EA9EF63899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50" name="Graphic 49">
            <a:extLst>
              <a:ext uri="{FF2B5EF4-FFF2-40B4-BE49-F238E27FC236}">
                <a16:creationId xmlns:a16="http://schemas.microsoft.com/office/drawing/2014/main" id="{581C5057-C7BD-4A2A-C8D2-792FA9789B7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54" name="Graphic 53">
            <a:extLst>
              <a:ext uri="{FF2B5EF4-FFF2-40B4-BE49-F238E27FC236}">
                <a16:creationId xmlns:a16="http://schemas.microsoft.com/office/drawing/2014/main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175057" y="248508"/>
            <a:ext cx="2649477" cy="1166001"/>
          </a:xfrm>
          <a:prstGeom prst="rect">
            <a:avLst/>
          </a:prstGeom>
        </p:spPr>
      </p:pic>
      <p:sp>
        <p:nvSpPr>
          <p:cNvPr id="8" name="Rectangle 3">
            <a:extLst>
              <a:ext uri="{FF2B5EF4-FFF2-40B4-BE49-F238E27FC236}">
                <a16:creationId xmlns:a16="http://schemas.microsoft.com/office/drawing/2014/main" id="{A7AAEEBD-37ED-5480-71D5-D2501243C0BD}"/>
              </a:ext>
            </a:extLst>
          </p:cNvPr>
          <p:cNvSpPr txBox="1">
            <a:spLocks noChangeArrowheads="1"/>
          </p:cNvSpPr>
          <p:nvPr/>
        </p:nvSpPr>
        <p:spPr>
          <a:xfrm>
            <a:off x="824550" y="445924"/>
            <a:ext cx="8172450" cy="1143000"/>
          </a:xfrm>
          <a:prstGeom prst="rect">
            <a:avLst/>
          </a:prstGeom>
        </p:spPr>
        <p:txBody>
          <a:bodyPr vert="horz" lIns="90488" tIns="44450" rIns="90488" bIns="4445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defRPr/>
            </a:pPr>
            <a:r>
              <a:rPr lang="en-US" altLang="en-US" b="1" dirty="0">
                <a:solidFill>
                  <a:schemeClr val="bg1"/>
                </a:solidFill>
                <a:cs typeface="Arial" charset="0"/>
              </a:rPr>
              <a:t>Manufacturing Overhead</a:t>
            </a:r>
          </a:p>
        </p:txBody>
      </p:sp>
      <p:sp>
        <p:nvSpPr>
          <p:cNvPr id="9" name="Rectangle 2">
            <a:extLst>
              <a:ext uri="{FF2B5EF4-FFF2-40B4-BE49-F238E27FC236}">
                <a16:creationId xmlns:a16="http://schemas.microsoft.com/office/drawing/2014/main" id="{C7834B61-B9B3-3619-FE46-874EB5D0167D}"/>
              </a:ext>
            </a:extLst>
          </p:cNvPr>
          <p:cNvSpPr txBox="1">
            <a:spLocks noChangeArrowheads="1"/>
          </p:cNvSpPr>
          <p:nvPr/>
        </p:nvSpPr>
        <p:spPr>
          <a:xfrm>
            <a:off x="1909153" y="1855408"/>
            <a:ext cx="8299450" cy="1371600"/>
          </a:xfrm>
          <a:prstGeom prst="rect">
            <a:avLst/>
          </a:prstGeom>
          <a:noFill/>
        </p:spPr>
        <p:txBody>
          <a:bodyPr vert="horz" lIns="90488" tIns="44450" rIns="90488" bIns="4445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buFont typeface="Times" pitchFamily="4" charset="0"/>
              <a:buNone/>
            </a:pPr>
            <a:r>
              <a:rPr lang="en-US" altLang="en-US">
                <a:cs typeface="Arial" charset="0"/>
              </a:rPr>
              <a:t>All manufacturing costs except direct material and direct labor. These costs </a:t>
            </a:r>
            <a:r>
              <a:rPr lang="en-US" altLang="en-US">
                <a:solidFill>
                  <a:srgbClr val="FF0000"/>
                </a:solidFill>
                <a:cs typeface="Arial" charset="0"/>
              </a:rPr>
              <a:t>cannot</a:t>
            </a:r>
            <a:r>
              <a:rPr lang="en-US" altLang="en-US">
                <a:cs typeface="Arial" charset="0"/>
              </a:rPr>
              <a:t> be readily traced to finished products.</a:t>
            </a:r>
            <a:endParaRPr lang="en-US" altLang="en-US" dirty="0">
              <a:cs typeface="Arial" charset="0"/>
            </a:endParaRPr>
          </a:p>
        </p:txBody>
      </p:sp>
      <p:sp>
        <p:nvSpPr>
          <p:cNvPr id="11" name="Rectangle 7">
            <a:extLst>
              <a:ext uri="{FF2B5EF4-FFF2-40B4-BE49-F238E27FC236}">
                <a16:creationId xmlns:a16="http://schemas.microsoft.com/office/drawing/2014/main" id="{75922F63-0576-E295-FB88-47EB17B3773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00153" y="4149310"/>
            <a:ext cx="4108450" cy="1419363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 w="25399">
            <a:solidFill>
              <a:schemeClr val="accent3">
                <a:lumMod val="50000"/>
              </a:schemeClr>
            </a:solidFill>
            <a:miter lim="800000"/>
            <a:headEnd/>
            <a:tailEnd/>
          </a:ln>
          <a:effectLst/>
        </p:spPr>
        <p:txBody>
          <a:bodyPr lIns="90488" tIns="44450" rIns="90488" bIns="44450">
            <a:spAutoFit/>
          </a:bodyPr>
          <a:lstStyle/>
          <a:p>
            <a:pPr algn="ctr" eaLnBrk="1" hangingPunct="1">
              <a:lnSpc>
                <a:spcPct val="90000"/>
              </a:lnSpc>
              <a:spcBef>
                <a:spcPct val="40000"/>
              </a:spcBef>
              <a:defRPr/>
            </a:pPr>
            <a:r>
              <a:rPr lang="en-US" sz="2400" b="1" dirty="0">
                <a:solidFill>
                  <a:schemeClr val="tx2"/>
                </a:solidFill>
                <a:latin typeface="Arial" panose="020B0604020202020204" pitchFamily="34" charset="0"/>
              </a:rPr>
              <a:t>Includes </a:t>
            </a:r>
            <a:r>
              <a:rPr lang="en-US" sz="2400" b="1" dirty="0">
                <a:solidFill>
                  <a:srgbClr val="FF0000"/>
                </a:solidFill>
                <a:latin typeface="Arial" panose="020B0604020202020204" pitchFamily="34" charset="0"/>
              </a:rPr>
              <a:t>indirect labor </a:t>
            </a:r>
            <a:r>
              <a:rPr lang="en-US" sz="2400" b="1" dirty="0">
                <a:solidFill>
                  <a:schemeClr val="tx2"/>
                </a:solidFill>
                <a:latin typeface="Arial" panose="020B0604020202020204" pitchFamily="34" charset="0"/>
              </a:rPr>
              <a:t>that cannot be easily or conveniently traced to specific units of product</a:t>
            </a:r>
            <a:endParaRPr lang="en-US" sz="2200" b="1" dirty="0">
              <a:solidFill>
                <a:schemeClr val="tx2"/>
              </a:solidFill>
              <a:latin typeface="Arial" panose="020B0604020202020204" pitchFamily="34" charset="0"/>
            </a:endParaRPr>
          </a:p>
        </p:txBody>
      </p:sp>
      <p:sp>
        <p:nvSpPr>
          <p:cNvPr id="12" name="Rectangle 10">
            <a:extLst>
              <a:ext uri="{FF2B5EF4-FFF2-40B4-BE49-F238E27FC236}">
                <a16:creationId xmlns:a16="http://schemas.microsoft.com/office/drawing/2014/main" id="{0615061C-9AA2-0D83-2D76-8E7DFC746F6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32953" y="3191864"/>
            <a:ext cx="4108450" cy="1419363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 w="25399">
            <a:solidFill>
              <a:schemeClr val="accent3">
                <a:lumMod val="50000"/>
              </a:schemeClr>
            </a:solidFill>
            <a:miter lim="800000"/>
            <a:headEnd/>
            <a:tailEnd/>
          </a:ln>
          <a:effectLst/>
        </p:spPr>
        <p:txBody>
          <a:bodyPr lIns="90488" tIns="44450" rIns="90488" bIns="44450">
            <a:spAutoFit/>
          </a:bodyPr>
          <a:lstStyle/>
          <a:p>
            <a:pPr algn="ctr" eaLnBrk="1" hangingPunct="1">
              <a:lnSpc>
                <a:spcPct val="90000"/>
              </a:lnSpc>
              <a:spcBef>
                <a:spcPct val="50000"/>
              </a:spcBef>
              <a:defRPr/>
            </a:pPr>
            <a:r>
              <a:rPr lang="en-US" sz="2400" b="1" dirty="0">
                <a:solidFill>
                  <a:schemeClr val="tx2"/>
                </a:solidFill>
                <a:latin typeface="Arial" panose="020B0604020202020204" pitchFamily="34" charset="0"/>
              </a:rPr>
              <a:t>Includes </a:t>
            </a:r>
            <a:r>
              <a:rPr lang="en-US" sz="2400" b="1" dirty="0">
                <a:solidFill>
                  <a:srgbClr val="FF0000"/>
                </a:solidFill>
                <a:latin typeface="Arial" panose="020B0604020202020204" pitchFamily="34" charset="0"/>
              </a:rPr>
              <a:t>indirect materials </a:t>
            </a:r>
            <a:r>
              <a:rPr lang="en-US" sz="2400" b="1" dirty="0">
                <a:solidFill>
                  <a:schemeClr val="tx2"/>
                </a:solidFill>
                <a:latin typeface="Arial" panose="020B0604020202020204" pitchFamily="34" charset="0"/>
              </a:rPr>
              <a:t>that cannot be easily or conveniently traced to specific units of product.</a:t>
            </a:r>
            <a:endParaRPr lang="en-US" sz="2200" b="1" dirty="0">
              <a:solidFill>
                <a:schemeClr val="tx2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47124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8D6FEC8-BEE1-472C-B140-88A9A17FC355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423125" y="1685495"/>
            <a:ext cx="9345750" cy="413853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67466" y="258375"/>
            <a:ext cx="1404457" cy="1166000"/>
          </a:xfrm>
          <a:prstGeom prst="rect">
            <a:avLst/>
          </a:prstGeom>
          <a:solidFill>
            <a:srgbClr val="8E5A6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56249" y="26743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17279" y="52324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16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49" name="Graphic 48">
            <a:extLst>
              <a:ext uri="{FF2B5EF4-FFF2-40B4-BE49-F238E27FC236}">
                <a16:creationId xmlns:a16="http://schemas.microsoft.com/office/drawing/2014/main" id="{8A26B39C-8EEE-33C3-70B5-EA9EF63899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50" name="Graphic 49">
            <a:extLst>
              <a:ext uri="{FF2B5EF4-FFF2-40B4-BE49-F238E27FC236}">
                <a16:creationId xmlns:a16="http://schemas.microsoft.com/office/drawing/2014/main" id="{581C5057-C7BD-4A2A-C8D2-792FA9789B7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54" name="Graphic 53">
            <a:extLst>
              <a:ext uri="{FF2B5EF4-FFF2-40B4-BE49-F238E27FC236}">
                <a16:creationId xmlns:a16="http://schemas.microsoft.com/office/drawing/2014/main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175057" y="248508"/>
            <a:ext cx="2649477" cy="1166001"/>
          </a:xfrm>
          <a:prstGeom prst="rect">
            <a:avLst/>
          </a:prstGeom>
        </p:spPr>
      </p:pic>
      <p:sp>
        <p:nvSpPr>
          <p:cNvPr id="3" name="Title 6">
            <a:extLst>
              <a:ext uri="{FF2B5EF4-FFF2-40B4-BE49-F238E27FC236}">
                <a16:creationId xmlns:a16="http://schemas.microsoft.com/office/drawing/2014/main" id="{8DBF459F-6E21-0D5F-BFEC-6E15EF208E64}"/>
              </a:ext>
            </a:extLst>
          </p:cNvPr>
          <p:cNvSpPr txBox="1">
            <a:spLocks/>
          </p:cNvSpPr>
          <p:nvPr/>
        </p:nvSpPr>
        <p:spPr>
          <a:xfrm>
            <a:off x="1855413" y="413412"/>
            <a:ext cx="8610600" cy="1143000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sz="4000" b="1" dirty="0">
                <a:solidFill>
                  <a:schemeClr val="bg1"/>
                </a:solidFill>
                <a:cs typeface="Arial" charset="0"/>
              </a:rPr>
              <a:t>Manufacturing</a:t>
            </a:r>
            <a:r>
              <a:rPr lang="en-US" altLang="en-US" b="1" dirty="0">
                <a:solidFill>
                  <a:schemeClr val="bg1"/>
                </a:solidFill>
                <a:cs typeface="Arial" charset="0"/>
              </a:rPr>
              <a:t> Overhead –</a:t>
            </a:r>
          </a:p>
          <a:p>
            <a:r>
              <a:rPr lang="en-US" altLang="en-US" b="1" dirty="0">
                <a:solidFill>
                  <a:schemeClr val="bg1"/>
                </a:solidFill>
                <a:cs typeface="Arial" charset="0"/>
              </a:rPr>
              <a:t> Examples</a:t>
            </a:r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4" name="Content Placeholder 7">
            <a:extLst>
              <a:ext uri="{FF2B5EF4-FFF2-40B4-BE49-F238E27FC236}">
                <a16:creationId xmlns:a16="http://schemas.microsoft.com/office/drawing/2014/main" id="{09A7F8D5-9654-00C7-650E-64238B2C9C51}"/>
              </a:ext>
            </a:extLst>
          </p:cNvPr>
          <p:cNvSpPr txBox="1">
            <a:spLocks/>
          </p:cNvSpPr>
          <p:nvPr/>
        </p:nvSpPr>
        <p:spPr>
          <a:xfrm>
            <a:off x="1527840" y="1933932"/>
            <a:ext cx="9136319" cy="25908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US" altLang="en-US" dirty="0">
                <a:latin typeface="Arial" panose="020B0604020202020204" pitchFamily="34" charset="0"/>
                <a:cs typeface="Arial" panose="020B0604020202020204" pitchFamily="34" charset="0"/>
              </a:rPr>
              <a:t>Examples of manufacturing overhead: </a:t>
            </a:r>
          </a:p>
          <a:p>
            <a:pPr lvl="1">
              <a:spcBef>
                <a:spcPts val="600"/>
              </a:spcBef>
              <a:defRPr/>
            </a:pPr>
            <a:r>
              <a:rPr lang="en-US" altLang="en-US" dirty="0">
                <a:latin typeface="Arial" panose="020B0604020202020204" pitchFamily="34" charset="0"/>
                <a:cs typeface="Arial" panose="020B0604020202020204" pitchFamily="34" charset="0"/>
              </a:rPr>
              <a:t>Depreciation of manufacturing equipment</a:t>
            </a:r>
          </a:p>
          <a:p>
            <a:pPr lvl="1">
              <a:spcBef>
                <a:spcPts val="600"/>
              </a:spcBef>
              <a:defRPr/>
            </a:pPr>
            <a:r>
              <a:rPr lang="en-US" altLang="en-US" dirty="0">
                <a:latin typeface="Arial" panose="020B0604020202020204" pitchFamily="34" charset="0"/>
                <a:cs typeface="Arial" panose="020B0604020202020204" pitchFamily="34" charset="0"/>
              </a:rPr>
              <a:t>Utility costs</a:t>
            </a:r>
          </a:p>
          <a:p>
            <a:pPr lvl="1">
              <a:spcBef>
                <a:spcPts val="600"/>
              </a:spcBef>
              <a:defRPr/>
            </a:pPr>
            <a:r>
              <a:rPr lang="en-US" altLang="en-US" dirty="0">
                <a:latin typeface="Arial" panose="020B0604020202020204" pitchFamily="34" charset="0"/>
                <a:cs typeface="Arial" panose="020B0604020202020204" pitchFamily="34" charset="0"/>
              </a:rPr>
              <a:t>Property taxes </a:t>
            </a:r>
          </a:p>
          <a:p>
            <a:pPr lvl="1">
              <a:spcBef>
                <a:spcPts val="600"/>
              </a:spcBef>
              <a:defRPr/>
            </a:pPr>
            <a:r>
              <a:rPr lang="en-US" altLang="en-US" dirty="0">
                <a:latin typeface="Arial" panose="020B0604020202020204" pitchFamily="34" charset="0"/>
                <a:cs typeface="Arial" panose="020B0604020202020204" pitchFamily="34" charset="0"/>
              </a:rPr>
              <a:t>Insurance premiums incurred to operate a manufacturing facility</a:t>
            </a:r>
          </a:p>
          <a:p>
            <a:pPr>
              <a:defRPr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Only those indirect costs associated with </a:t>
            </a:r>
            <a:r>
              <a:rPr lang="en-US" i="1" dirty="0">
                <a:latin typeface="Arial" panose="020B0604020202020204" pitchFamily="34" charset="0"/>
                <a:cs typeface="Arial" panose="020B0604020202020204" pitchFamily="34" charset="0"/>
              </a:rPr>
              <a:t>operating the factory 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are included in manufacturing overhead.</a:t>
            </a:r>
          </a:p>
        </p:txBody>
      </p:sp>
    </p:spTree>
    <p:extLst>
      <p:ext uri="{BB962C8B-B14F-4D97-AF65-F5344CB8AC3E}">
        <p14:creationId xmlns:p14="http://schemas.microsoft.com/office/powerpoint/2010/main" val="18256094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8D6FEC8-BEE1-472C-B140-88A9A17FC355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423125" y="1685495"/>
            <a:ext cx="9345750" cy="413853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67466" y="258375"/>
            <a:ext cx="1404457" cy="1166000"/>
          </a:xfrm>
          <a:prstGeom prst="rect">
            <a:avLst/>
          </a:prstGeom>
          <a:solidFill>
            <a:srgbClr val="8E5A6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56249" y="26743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17279" y="52324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16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49" name="Graphic 48">
            <a:extLst>
              <a:ext uri="{FF2B5EF4-FFF2-40B4-BE49-F238E27FC236}">
                <a16:creationId xmlns:a16="http://schemas.microsoft.com/office/drawing/2014/main" id="{8A26B39C-8EEE-33C3-70B5-EA9EF63899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50" name="Graphic 49">
            <a:extLst>
              <a:ext uri="{FF2B5EF4-FFF2-40B4-BE49-F238E27FC236}">
                <a16:creationId xmlns:a16="http://schemas.microsoft.com/office/drawing/2014/main" id="{581C5057-C7BD-4A2A-C8D2-792FA9789B7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54" name="Graphic 53">
            <a:extLst>
              <a:ext uri="{FF2B5EF4-FFF2-40B4-BE49-F238E27FC236}">
                <a16:creationId xmlns:a16="http://schemas.microsoft.com/office/drawing/2014/main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175057" y="248508"/>
            <a:ext cx="2649477" cy="1166001"/>
          </a:xfrm>
          <a:prstGeom prst="rect">
            <a:avLst/>
          </a:prstGeom>
        </p:spPr>
      </p:pic>
      <p:sp>
        <p:nvSpPr>
          <p:cNvPr id="3" name="Rectangle 6">
            <a:extLst>
              <a:ext uri="{FF2B5EF4-FFF2-40B4-BE49-F238E27FC236}">
                <a16:creationId xmlns:a16="http://schemas.microsoft.com/office/drawing/2014/main" id="{8FCB7B4A-DCDC-7A5A-8581-B905F6C3490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80896" y="2733912"/>
            <a:ext cx="1454150" cy="857250"/>
          </a:xfrm>
          <a:prstGeom prst="rect">
            <a:avLst/>
          </a:prstGeom>
          <a:solidFill>
            <a:srgbClr val="FFCC66"/>
          </a:solidFill>
          <a:ln w="19050" cmpd="dbl">
            <a:solidFill>
              <a:schemeClr val="tx1"/>
            </a:solidFill>
            <a:miter lim="800000"/>
            <a:headEnd/>
            <a:tailEnd/>
          </a:ln>
        </p:spPr>
        <p:txBody>
          <a:bodyPr lIns="90488" tIns="44450" rIns="90488" bIns="44450"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US" altLang="en-US" sz="2400" b="1" dirty="0">
                <a:latin typeface="Arial" pitchFamily="34" charset="0"/>
              </a:rPr>
              <a:t>Direct</a:t>
            </a:r>
            <a:br>
              <a:rPr lang="en-US" altLang="en-US" sz="2400" b="1" dirty="0">
                <a:latin typeface="Arial" pitchFamily="34" charset="0"/>
              </a:rPr>
            </a:br>
            <a:r>
              <a:rPr lang="en-US" altLang="en-US" sz="2400" b="1" dirty="0">
                <a:latin typeface="Arial" pitchFamily="34" charset="0"/>
              </a:rPr>
              <a:t>Material</a:t>
            </a:r>
          </a:p>
        </p:txBody>
      </p:sp>
      <p:sp>
        <p:nvSpPr>
          <p:cNvPr id="4" name="Rectangle 7">
            <a:extLst>
              <a:ext uri="{FF2B5EF4-FFF2-40B4-BE49-F238E27FC236}">
                <a16:creationId xmlns:a16="http://schemas.microsoft.com/office/drawing/2014/main" id="{759741F9-7CC8-43AF-6796-84F2B3880BF1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05096" y="2733912"/>
            <a:ext cx="1454150" cy="857250"/>
          </a:xfrm>
          <a:prstGeom prst="rect">
            <a:avLst/>
          </a:prstGeom>
          <a:solidFill>
            <a:srgbClr val="FFCC66"/>
          </a:solidFill>
          <a:ln w="19050" cmpd="dbl">
            <a:solidFill>
              <a:schemeClr val="tx1"/>
            </a:solidFill>
            <a:miter lim="800000"/>
            <a:headEnd/>
            <a:tailEnd/>
          </a:ln>
        </p:spPr>
        <p:txBody>
          <a:bodyPr lIns="90488" tIns="44450" rIns="90488" bIns="44450"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US" altLang="en-US" sz="2400" b="1" dirty="0">
                <a:latin typeface="Arial" pitchFamily="34" charset="0"/>
              </a:rPr>
              <a:t>Direct</a:t>
            </a:r>
            <a:br>
              <a:rPr lang="en-US" altLang="en-US" sz="2400" b="1" dirty="0">
                <a:latin typeface="Arial" pitchFamily="34" charset="0"/>
              </a:rPr>
            </a:br>
            <a:r>
              <a:rPr lang="en-US" altLang="en-US" sz="2400" b="1" dirty="0">
                <a:latin typeface="Arial" pitchFamily="34" charset="0"/>
              </a:rPr>
              <a:t>Labor</a:t>
            </a:r>
          </a:p>
        </p:txBody>
      </p:sp>
      <p:sp>
        <p:nvSpPr>
          <p:cNvPr id="7" name="Rectangle 8">
            <a:extLst>
              <a:ext uri="{FF2B5EF4-FFF2-40B4-BE49-F238E27FC236}">
                <a16:creationId xmlns:a16="http://schemas.microsoft.com/office/drawing/2014/main" id="{119AB183-0BF4-0D30-B592-2370AA63071D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37159" y="2751374"/>
            <a:ext cx="2532063" cy="857250"/>
          </a:xfrm>
          <a:prstGeom prst="rect">
            <a:avLst/>
          </a:prstGeom>
          <a:solidFill>
            <a:srgbClr val="FFCC66"/>
          </a:solidFill>
          <a:ln w="19050" cmpd="dbl">
            <a:solidFill>
              <a:schemeClr val="tx1"/>
            </a:solidFill>
            <a:miter lim="800000"/>
            <a:headEnd/>
            <a:tailEnd/>
          </a:ln>
        </p:spPr>
        <p:txBody>
          <a:bodyPr lIns="90488" tIns="44450" rIns="90488" bIns="44450"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US" altLang="en-US" sz="2400" b="1" dirty="0">
                <a:latin typeface="Arial" pitchFamily="34" charset="0"/>
              </a:rPr>
              <a:t>Manufacturing</a:t>
            </a:r>
            <a:br>
              <a:rPr lang="en-US" altLang="en-US" sz="2400" b="1" dirty="0">
                <a:latin typeface="Arial" pitchFamily="34" charset="0"/>
              </a:rPr>
            </a:br>
            <a:r>
              <a:rPr lang="en-US" altLang="en-US" sz="2400" b="1" dirty="0">
                <a:latin typeface="Arial" pitchFamily="34" charset="0"/>
              </a:rPr>
              <a:t>Overhead</a:t>
            </a:r>
          </a:p>
        </p:txBody>
      </p:sp>
      <p:sp>
        <p:nvSpPr>
          <p:cNvPr id="8" name="Line 9">
            <a:extLst>
              <a:ext uri="{FF2B5EF4-FFF2-40B4-BE49-F238E27FC236}">
                <a16:creationId xmlns:a16="http://schemas.microsoft.com/office/drawing/2014/main" id="{2C1E0D71-B831-9CBE-69B5-F8C4BCAA8B2E}"/>
              </a:ext>
            </a:extLst>
          </p:cNvPr>
          <p:cNvSpPr>
            <a:spLocks noChangeShapeType="1"/>
          </p:cNvSpPr>
          <p:nvPr/>
        </p:nvSpPr>
        <p:spPr bwMode="auto">
          <a:xfrm>
            <a:off x="4055758" y="4211874"/>
            <a:ext cx="0" cy="5842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 dirty="0"/>
          </a:p>
        </p:txBody>
      </p:sp>
      <p:sp>
        <p:nvSpPr>
          <p:cNvPr id="9" name="Line 10">
            <a:extLst>
              <a:ext uri="{FF2B5EF4-FFF2-40B4-BE49-F238E27FC236}">
                <a16:creationId xmlns:a16="http://schemas.microsoft.com/office/drawing/2014/main" id="{F6551F3C-0EB4-B1FB-631D-03D0C7B095A1}"/>
              </a:ext>
            </a:extLst>
          </p:cNvPr>
          <p:cNvSpPr>
            <a:spLocks noChangeShapeType="1"/>
          </p:cNvSpPr>
          <p:nvPr/>
        </p:nvSpPr>
        <p:spPr bwMode="auto">
          <a:xfrm>
            <a:off x="7713358" y="4211874"/>
            <a:ext cx="0" cy="5842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 dirty="0"/>
          </a:p>
        </p:txBody>
      </p:sp>
      <p:sp>
        <p:nvSpPr>
          <p:cNvPr id="11" name="Rectangle 11">
            <a:extLst>
              <a:ext uri="{FF2B5EF4-FFF2-40B4-BE49-F238E27FC236}">
                <a16:creationId xmlns:a16="http://schemas.microsoft.com/office/drawing/2014/main" id="{7164BBA1-62A6-1576-8F74-0A635F04597B}"/>
              </a:ext>
            </a:extLst>
          </p:cNvPr>
          <p:cNvSpPr>
            <a:spLocks noChangeArrowheads="1"/>
          </p:cNvSpPr>
          <p:nvPr/>
        </p:nvSpPr>
        <p:spPr bwMode="auto">
          <a:xfrm>
            <a:off x="3141358" y="4808774"/>
            <a:ext cx="1970088" cy="857250"/>
          </a:xfrm>
          <a:prstGeom prst="rect">
            <a:avLst/>
          </a:prstGeom>
          <a:solidFill>
            <a:srgbClr val="A2C1FE"/>
          </a:solidFill>
          <a:ln w="19050" cmpd="dbl">
            <a:solidFill>
              <a:schemeClr val="tx1"/>
            </a:solidFill>
            <a:miter lim="800000"/>
            <a:headEnd/>
            <a:tailEnd/>
          </a:ln>
        </p:spPr>
        <p:txBody>
          <a:bodyPr lIns="90488" tIns="44450" rIns="90488" bIns="44450"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US" altLang="en-US" sz="2400" b="1" dirty="0">
                <a:latin typeface="Arial" pitchFamily="34" charset="0"/>
              </a:rPr>
              <a:t>Prime</a:t>
            </a:r>
            <a:br>
              <a:rPr lang="en-US" altLang="en-US" sz="2400" b="1" dirty="0">
                <a:latin typeface="Arial" pitchFamily="34" charset="0"/>
              </a:rPr>
            </a:br>
            <a:r>
              <a:rPr lang="en-US" altLang="en-US" sz="2400" b="1" dirty="0">
                <a:latin typeface="Arial" pitchFamily="34" charset="0"/>
              </a:rPr>
              <a:t>Cost</a:t>
            </a:r>
          </a:p>
        </p:txBody>
      </p:sp>
      <p:sp>
        <p:nvSpPr>
          <p:cNvPr id="12" name="Rectangle 12">
            <a:extLst>
              <a:ext uri="{FF2B5EF4-FFF2-40B4-BE49-F238E27FC236}">
                <a16:creationId xmlns:a16="http://schemas.microsoft.com/office/drawing/2014/main" id="{F9D20305-9056-E549-2792-0999319413C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70358" y="4808774"/>
            <a:ext cx="2414588" cy="857250"/>
          </a:xfrm>
          <a:prstGeom prst="rect">
            <a:avLst/>
          </a:prstGeom>
          <a:solidFill>
            <a:srgbClr val="A2C1FE"/>
          </a:solidFill>
          <a:ln w="19050" cmpd="dbl">
            <a:solidFill>
              <a:schemeClr val="tx1"/>
            </a:solidFill>
            <a:miter lim="800000"/>
            <a:headEnd/>
            <a:tailEnd/>
          </a:ln>
        </p:spPr>
        <p:txBody>
          <a:bodyPr lIns="90488" tIns="44450" rIns="90488" bIns="44450"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US" altLang="en-US" sz="2400" b="1" dirty="0">
                <a:latin typeface="Arial" pitchFamily="34" charset="0"/>
              </a:rPr>
              <a:t>Conversion</a:t>
            </a:r>
            <a:br>
              <a:rPr lang="en-US" altLang="en-US" sz="2400" b="1" dirty="0">
                <a:latin typeface="Arial" pitchFamily="34" charset="0"/>
              </a:rPr>
            </a:br>
            <a:r>
              <a:rPr lang="en-US" altLang="en-US" sz="2400" b="1" dirty="0">
                <a:latin typeface="Arial" pitchFamily="34" charset="0"/>
              </a:rPr>
              <a:t>Cost</a:t>
            </a:r>
          </a:p>
        </p:txBody>
      </p:sp>
      <p:sp>
        <p:nvSpPr>
          <p:cNvPr id="13" name="Rectangle 13">
            <a:extLst>
              <a:ext uri="{FF2B5EF4-FFF2-40B4-BE49-F238E27FC236}">
                <a16:creationId xmlns:a16="http://schemas.microsoft.com/office/drawing/2014/main" id="{F500B2CF-D192-5660-3CB1-2AED7D0832A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76400" y="1676400"/>
            <a:ext cx="8839200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>
            <a:lvl1pPr marL="342900" indent="-342900"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buFontTx/>
              <a:buNone/>
            </a:pPr>
            <a:r>
              <a:rPr lang="en-US" altLang="en-US" b="1" dirty="0">
                <a:solidFill>
                  <a:schemeClr val="tx2"/>
                </a:solidFill>
                <a:latin typeface="Arial" pitchFamily="34" charset="0"/>
              </a:rPr>
              <a:t>Manufacturing costs are often</a:t>
            </a:r>
            <a:br>
              <a:rPr lang="en-US" altLang="en-US" b="1" dirty="0">
                <a:solidFill>
                  <a:schemeClr val="tx2"/>
                </a:solidFill>
                <a:latin typeface="Arial" pitchFamily="34" charset="0"/>
              </a:rPr>
            </a:br>
            <a:r>
              <a:rPr lang="en-US" altLang="en-US" b="1" dirty="0">
                <a:solidFill>
                  <a:schemeClr val="tx2"/>
                </a:solidFill>
                <a:latin typeface="Arial" pitchFamily="34" charset="0"/>
              </a:rPr>
              <a:t>combined as follows:</a:t>
            </a:r>
          </a:p>
        </p:txBody>
      </p:sp>
      <p:cxnSp>
        <p:nvCxnSpPr>
          <p:cNvPr id="14" name="AutoShape 15">
            <a:extLst>
              <a:ext uri="{FF2B5EF4-FFF2-40B4-BE49-F238E27FC236}">
                <a16:creationId xmlns:a16="http://schemas.microsoft.com/office/drawing/2014/main" id="{E5E7AB1E-B521-02E7-A7D1-5997795548A6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6254447" y="4199174"/>
            <a:ext cx="2930525" cy="0"/>
          </a:xfrm>
          <a:prstGeom prst="straightConnector1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5" name="AutoShape 16">
            <a:extLst>
              <a:ext uri="{FF2B5EF4-FFF2-40B4-BE49-F238E27FC236}">
                <a16:creationId xmlns:a16="http://schemas.microsoft.com/office/drawing/2014/main" id="{EBDBA455-E158-4605-5AE9-D83D9CCFCC7F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2707972" y="4199174"/>
            <a:ext cx="2719387" cy="0"/>
          </a:xfrm>
          <a:prstGeom prst="straightConnector1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6" name="Rectangle 18">
            <a:extLst>
              <a:ext uri="{FF2B5EF4-FFF2-40B4-BE49-F238E27FC236}">
                <a16:creationId xmlns:a16="http://schemas.microsoft.com/office/drawing/2014/main" id="{7EFE734D-307A-AA42-D844-4AB9D13853E3}"/>
              </a:ext>
            </a:extLst>
          </p:cNvPr>
          <p:cNvSpPr txBox="1">
            <a:spLocks noChangeArrowheads="1"/>
          </p:cNvSpPr>
          <p:nvPr/>
        </p:nvSpPr>
        <p:spPr>
          <a:xfrm>
            <a:off x="1939622" y="347709"/>
            <a:ext cx="8229600" cy="1066800"/>
          </a:xfrm>
          <a:prstGeom prst="rect">
            <a:avLst/>
          </a:prstGeom>
        </p:spPr>
        <p:txBody>
          <a:bodyPr vert="horz" lIns="90488" tIns="44450" rIns="90488" bIns="4445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b="1" dirty="0">
                <a:solidFill>
                  <a:schemeClr val="bg1"/>
                </a:solidFill>
              </a:rPr>
              <a:t>Prime and Conversion Costs</a:t>
            </a:r>
          </a:p>
        </p:txBody>
      </p:sp>
      <p:sp>
        <p:nvSpPr>
          <p:cNvPr id="17" name="Line 2">
            <a:extLst>
              <a:ext uri="{FF2B5EF4-FFF2-40B4-BE49-F238E27FC236}">
                <a16:creationId xmlns:a16="http://schemas.microsoft.com/office/drawing/2014/main" id="{1B0746EE-29B9-6792-A26E-1D06BC307E4F}"/>
              </a:ext>
            </a:extLst>
          </p:cNvPr>
          <p:cNvSpPr>
            <a:spLocks noChangeShapeType="1"/>
          </p:cNvSpPr>
          <p:nvPr/>
        </p:nvSpPr>
        <p:spPr bwMode="auto">
          <a:xfrm>
            <a:off x="2707972" y="3627674"/>
            <a:ext cx="0" cy="5842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 dirty="0"/>
          </a:p>
        </p:txBody>
      </p:sp>
      <p:sp>
        <p:nvSpPr>
          <p:cNvPr id="18" name="Line 3">
            <a:extLst>
              <a:ext uri="{FF2B5EF4-FFF2-40B4-BE49-F238E27FC236}">
                <a16:creationId xmlns:a16="http://schemas.microsoft.com/office/drawing/2014/main" id="{6154E9EC-DBDB-3BA6-940F-56B28CD3CE67}"/>
              </a:ext>
            </a:extLst>
          </p:cNvPr>
          <p:cNvSpPr>
            <a:spLocks noChangeShapeType="1"/>
          </p:cNvSpPr>
          <p:nvPr/>
        </p:nvSpPr>
        <p:spPr bwMode="auto">
          <a:xfrm>
            <a:off x="5427359" y="3627674"/>
            <a:ext cx="0" cy="5842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 dirty="0"/>
          </a:p>
        </p:txBody>
      </p:sp>
      <p:sp>
        <p:nvSpPr>
          <p:cNvPr id="19" name="Line 4">
            <a:extLst>
              <a:ext uri="{FF2B5EF4-FFF2-40B4-BE49-F238E27FC236}">
                <a16:creationId xmlns:a16="http://schemas.microsoft.com/office/drawing/2014/main" id="{45CC80B1-BE4C-71A9-2950-3A554042C487}"/>
              </a:ext>
            </a:extLst>
          </p:cNvPr>
          <p:cNvSpPr>
            <a:spLocks noChangeShapeType="1"/>
          </p:cNvSpPr>
          <p:nvPr/>
        </p:nvSpPr>
        <p:spPr bwMode="auto">
          <a:xfrm>
            <a:off x="9184972" y="3627674"/>
            <a:ext cx="0" cy="5842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 dirty="0"/>
          </a:p>
        </p:txBody>
      </p:sp>
      <p:sp>
        <p:nvSpPr>
          <p:cNvPr id="20" name="Line 5">
            <a:extLst>
              <a:ext uri="{FF2B5EF4-FFF2-40B4-BE49-F238E27FC236}">
                <a16:creationId xmlns:a16="http://schemas.microsoft.com/office/drawing/2014/main" id="{4FF4A0C8-3F62-B629-9AA2-5F156F0D2989}"/>
              </a:ext>
            </a:extLst>
          </p:cNvPr>
          <p:cNvSpPr>
            <a:spLocks noChangeShapeType="1"/>
          </p:cNvSpPr>
          <p:nvPr/>
        </p:nvSpPr>
        <p:spPr bwMode="auto">
          <a:xfrm>
            <a:off x="6254447" y="3627674"/>
            <a:ext cx="0" cy="5842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27864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8D6FEC8-BEE1-472C-B140-88A9A17FC355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423125" y="1685495"/>
            <a:ext cx="9345750" cy="413853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67466" y="258375"/>
            <a:ext cx="1404457" cy="1166000"/>
          </a:xfrm>
          <a:prstGeom prst="rect">
            <a:avLst/>
          </a:prstGeom>
          <a:solidFill>
            <a:srgbClr val="8E5A6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56249" y="26743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17279" y="52324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16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49" name="Graphic 48">
            <a:extLst>
              <a:ext uri="{FF2B5EF4-FFF2-40B4-BE49-F238E27FC236}">
                <a16:creationId xmlns:a16="http://schemas.microsoft.com/office/drawing/2014/main" id="{8A26B39C-8EEE-33C3-70B5-EA9EF63899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50" name="Graphic 49">
            <a:extLst>
              <a:ext uri="{FF2B5EF4-FFF2-40B4-BE49-F238E27FC236}">
                <a16:creationId xmlns:a16="http://schemas.microsoft.com/office/drawing/2014/main" id="{581C5057-C7BD-4A2A-C8D2-792FA9789B7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54" name="Graphic 53">
            <a:extLst>
              <a:ext uri="{FF2B5EF4-FFF2-40B4-BE49-F238E27FC236}">
                <a16:creationId xmlns:a16="http://schemas.microsoft.com/office/drawing/2014/main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175057" y="248508"/>
            <a:ext cx="2649477" cy="1166001"/>
          </a:xfrm>
          <a:prstGeom prst="rect">
            <a:avLst/>
          </a:prstGeom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id="{B69D3CA2-EF02-49B7-AB52-5E90057AF46D}"/>
              </a:ext>
            </a:extLst>
          </p:cNvPr>
          <p:cNvSpPr txBox="1">
            <a:spLocks/>
          </p:cNvSpPr>
          <p:nvPr/>
        </p:nvSpPr>
        <p:spPr>
          <a:xfrm>
            <a:off x="1771923" y="446414"/>
            <a:ext cx="8458200" cy="1143000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sz="4000" b="1" dirty="0">
                <a:solidFill>
                  <a:schemeClr val="bg1"/>
                </a:solidFill>
                <a:cs typeface="Arial" charset="0"/>
              </a:rPr>
              <a:t>Prime Costs and Conversion Costs</a:t>
            </a:r>
            <a:endParaRPr lang="en-US" sz="4000" b="1" dirty="0">
              <a:solidFill>
                <a:schemeClr val="bg1"/>
              </a:solidFill>
            </a:endParaRPr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C38D80E2-6136-50A6-F947-42A16410B9B6}"/>
              </a:ext>
            </a:extLst>
          </p:cNvPr>
          <p:cNvSpPr txBox="1">
            <a:spLocks/>
          </p:cNvSpPr>
          <p:nvPr/>
        </p:nvSpPr>
        <p:spPr>
          <a:xfrm>
            <a:off x="1465006" y="1996253"/>
            <a:ext cx="9753600" cy="25908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Times" charset="0"/>
              <a:buNone/>
            </a:pP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Manufacturing costs are often classified as follows:</a:t>
            </a:r>
          </a:p>
          <a:p>
            <a:r>
              <a:rPr lang="en-US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Prime cost</a:t>
            </a:r>
          </a:p>
          <a:p>
            <a:pPr lvl="1"/>
            <a:r>
              <a:rPr lang="en-US" altLang="en-US" dirty="0">
                <a:latin typeface="Arial" panose="020B0604020202020204" pitchFamily="34" charset="0"/>
                <a:cs typeface="Arial" panose="020B0604020202020204" pitchFamily="34" charset="0"/>
              </a:rPr>
              <a:t>Direct materials</a:t>
            </a:r>
          </a:p>
          <a:p>
            <a:pPr lvl="1"/>
            <a:r>
              <a:rPr lang="en-US" altLang="en-US" dirty="0">
                <a:latin typeface="Arial" panose="020B0604020202020204" pitchFamily="34" charset="0"/>
                <a:cs typeface="Arial" panose="020B0604020202020204" pitchFamily="34" charset="0"/>
              </a:rPr>
              <a:t>Direct labor</a:t>
            </a:r>
          </a:p>
          <a:p>
            <a:r>
              <a:rPr lang="en-US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Conversion cost</a:t>
            </a:r>
          </a:p>
          <a:p>
            <a:pPr lvl="1"/>
            <a:r>
              <a:rPr lang="en-US" altLang="en-US" dirty="0">
                <a:latin typeface="Arial" panose="020B0604020202020204" pitchFamily="34" charset="0"/>
                <a:cs typeface="Arial" panose="020B0604020202020204" pitchFamily="34" charset="0"/>
              </a:rPr>
              <a:t>Direct labor</a:t>
            </a:r>
          </a:p>
          <a:p>
            <a:pPr lvl="1"/>
            <a:r>
              <a:rPr lang="en-US" altLang="en-US" dirty="0">
                <a:latin typeface="Arial" panose="020B0604020202020204" pitchFamily="34" charset="0"/>
                <a:cs typeface="Arial" panose="020B0604020202020204" pitchFamily="34" charset="0"/>
              </a:rPr>
              <a:t>Manufacturing overhead</a:t>
            </a:r>
          </a:p>
        </p:txBody>
      </p:sp>
    </p:spTree>
    <p:extLst>
      <p:ext uri="{BB962C8B-B14F-4D97-AF65-F5344CB8AC3E}">
        <p14:creationId xmlns:p14="http://schemas.microsoft.com/office/powerpoint/2010/main" val="3571977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8D6FEC8-BEE1-472C-B140-88A9A17FC355}"/>
              </a:ext>
            </a:extLst>
          </p:cNvPr>
          <p:cNvSpPr/>
          <p:nvPr/>
        </p:nvSpPr>
        <p:spPr>
          <a:xfrm>
            <a:off x="973393" y="22025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423125" y="1685495"/>
            <a:ext cx="9345750" cy="413853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67466" y="258375"/>
            <a:ext cx="1404457" cy="1166000"/>
          </a:xfrm>
          <a:prstGeom prst="rect">
            <a:avLst/>
          </a:prstGeom>
          <a:solidFill>
            <a:srgbClr val="8E5A6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56249" y="26743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17279" y="52324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16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49" name="Graphic 48">
            <a:extLst>
              <a:ext uri="{FF2B5EF4-FFF2-40B4-BE49-F238E27FC236}">
                <a16:creationId xmlns:a16="http://schemas.microsoft.com/office/drawing/2014/main" id="{8A26B39C-8EEE-33C3-70B5-EA9EF63899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50" name="Graphic 49">
            <a:extLst>
              <a:ext uri="{FF2B5EF4-FFF2-40B4-BE49-F238E27FC236}">
                <a16:creationId xmlns:a16="http://schemas.microsoft.com/office/drawing/2014/main" id="{581C5057-C7BD-4A2A-C8D2-792FA9789B7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54" name="Graphic 53">
            <a:extLst>
              <a:ext uri="{FF2B5EF4-FFF2-40B4-BE49-F238E27FC236}">
                <a16:creationId xmlns:a16="http://schemas.microsoft.com/office/drawing/2014/main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175057" y="248508"/>
            <a:ext cx="2649477" cy="1166001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73F874F3-B10A-EBFA-C58F-186EC6085960}"/>
              </a:ext>
            </a:extLst>
          </p:cNvPr>
          <p:cNvSpPr txBox="1">
            <a:spLocks noChangeArrowheads="1"/>
          </p:cNvSpPr>
          <p:nvPr/>
        </p:nvSpPr>
        <p:spPr>
          <a:xfrm>
            <a:off x="1840884" y="36926"/>
            <a:ext cx="10515600" cy="1325563"/>
          </a:xfrm>
          <a:prstGeom prst="rect">
            <a:avLst/>
          </a:prstGeom>
        </p:spPr>
        <p:txBody>
          <a:bodyPr vert="horz" lIns="90488" tIns="44450" rIns="90488" bIns="4445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US" altLang="en-US" b="1" dirty="0">
                <a:solidFill>
                  <a:schemeClr val="bg1"/>
                </a:solidFill>
                <a:cs typeface="Arial" charset="0"/>
              </a:rPr>
              <a:t>Manufacturing Product Costs </a:t>
            </a:r>
          </a:p>
        </p:txBody>
      </p:sp>
      <p:sp>
        <p:nvSpPr>
          <p:cNvPr id="4" name="Rectangle 43">
            <a:extLst>
              <a:ext uri="{FF2B5EF4-FFF2-40B4-BE49-F238E27FC236}">
                <a16:creationId xmlns:a16="http://schemas.microsoft.com/office/drawing/2014/main" id="{2CCF7201-22B9-C3CB-4EC3-78A5E8EF200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23125" y="1737723"/>
            <a:ext cx="9345750" cy="3967753"/>
          </a:xfrm>
          <a:prstGeom prst="rect">
            <a:avLst/>
          </a:prstGeom>
          <a:solidFill>
            <a:srgbClr val="FFE6CB"/>
          </a:solidFill>
          <a:ln w="25399">
            <a:solidFill>
              <a:schemeClr val="accent2"/>
            </a:solidFill>
            <a:miter lim="800000"/>
            <a:headEnd/>
            <a:tailEnd/>
          </a:ln>
          <a:effectLst>
            <a:outerShdw blurRad="63500" dist="53882" dir="2700000" algn="ctr" rotWithShape="0">
              <a:schemeClr val="tx1">
                <a:alpha val="74997"/>
              </a:schemeClr>
            </a:outerShdw>
          </a:effectLst>
        </p:spPr>
        <p:txBody>
          <a:bodyPr wrap="square" lIns="90488" tIns="44450" rIns="90488" bIns="44450">
            <a:spAutoFit/>
          </a:bodyPr>
          <a:lstStyle/>
          <a:p>
            <a:pPr>
              <a:defRPr/>
            </a:pPr>
            <a:r>
              <a:rPr lang="en-US" sz="2800" dirty="0">
                <a:latin typeface="Arial" panose="020B0604020202020204" pitchFamily="34" charset="0"/>
                <a:ea typeface="MS PGothic" panose="020B0600070205080204" pitchFamily="34" charset="-128"/>
              </a:rPr>
              <a:t>For manufacturing companies, product costs </a:t>
            </a:r>
          </a:p>
          <a:p>
            <a:pPr>
              <a:defRPr/>
            </a:pPr>
            <a:r>
              <a:rPr lang="en-US" sz="2800" dirty="0">
                <a:latin typeface="Arial" panose="020B0604020202020204" pitchFamily="34" charset="0"/>
                <a:ea typeface="MS PGothic" panose="020B0600070205080204" pitchFamily="34" charset="-128"/>
              </a:rPr>
              <a:t>include:</a:t>
            </a:r>
          </a:p>
          <a:p>
            <a:pPr marL="457200" indent="-457200">
              <a:buFont typeface="Arial" panose="020B0604020202020204" pitchFamily="34" charset="0"/>
              <a:buChar char="•"/>
              <a:defRPr/>
            </a:pPr>
            <a:r>
              <a:rPr lang="en-US" sz="2800" b="1" dirty="0">
                <a:solidFill>
                  <a:srgbClr val="C00000"/>
                </a:solidFill>
                <a:latin typeface="Arial" panose="020B0604020202020204" pitchFamily="34" charset="0"/>
                <a:ea typeface="MS PGothic" panose="020B0600070205080204" pitchFamily="34" charset="-128"/>
              </a:rPr>
              <a:t>Raw materials: </a:t>
            </a:r>
            <a:r>
              <a:rPr lang="en-US" sz="2800" dirty="0">
                <a:latin typeface="Arial" panose="020B0604020202020204" pitchFamily="34" charset="0"/>
                <a:ea typeface="MS PGothic" panose="020B0600070205080204" pitchFamily="34" charset="-128"/>
              </a:rPr>
              <a:t>includes any materials that go into the final product. </a:t>
            </a:r>
          </a:p>
          <a:p>
            <a:pPr marL="457200" indent="-457200">
              <a:buFont typeface="Arial" panose="020B0604020202020204" pitchFamily="34" charset="0"/>
              <a:buChar char="•"/>
              <a:defRPr/>
            </a:pPr>
            <a:r>
              <a:rPr lang="en-US" sz="2800" b="1" dirty="0">
                <a:solidFill>
                  <a:srgbClr val="C00000"/>
                </a:solidFill>
                <a:latin typeface="Arial" panose="020B0604020202020204" pitchFamily="34" charset="0"/>
                <a:ea typeface="MS PGothic" panose="020B0600070205080204" pitchFamily="34" charset="-128"/>
              </a:rPr>
              <a:t>Work in process: </a:t>
            </a:r>
            <a:r>
              <a:rPr lang="en-US" sz="2800" dirty="0">
                <a:latin typeface="Arial" panose="020B0604020202020204" pitchFamily="34" charset="0"/>
                <a:ea typeface="MS PGothic" panose="020B0600070205080204" pitchFamily="34" charset="-128"/>
              </a:rPr>
              <a:t>consists of units of product that are only partially complete and will require further work before they are ready for sale to the customer. </a:t>
            </a:r>
          </a:p>
          <a:p>
            <a:pPr marL="457200" indent="-457200">
              <a:buFont typeface="Arial" panose="020B0604020202020204" pitchFamily="34" charset="0"/>
              <a:buChar char="•"/>
              <a:defRPr/>
            </a:pPr>
            <a:r>
              <a:rPr lang="en-US" sz="2800" b="1" dirty="0">
                <a:solidFill>
                  <a:srgbClr val="C00000"/>
                </a:solidFill>
                <a:latin typeface="Arial" panose="020B0604020202020204" pitchFamily="34" charset="0"/>
                <a:ea typeface="MS PGothic" panose="020B0600070205080204" pitchFamily="34" charset="-128"/>
              </a:rPr>
              <a:t>Finished goods costs:</a:t>
            </a:r>
            <a:r>
              <a:rPr lang="en-US" sz="2800" dirty="0">
                <a:latin typeface="Arial" panose="020B0604020202020204" pitchFamily="34" charset="0"/>
                <a:ea typeface="MS PGothic" panose="020B0600070205080204" pitchFamily="34" charset="-128"/>
              </a:rPr>
              <a:t> consists of completed units of product that have not yet been sold to customers.</a:t>
            </a:r>
          </a:p>
        </p:txBody>
      </p:sp>
    </p:spTree>
    <p:extLst>
      <p:ext uri="{BB962C8B-B14F-4D97-AF65-F5344CB8AC3E}">
        <p14:creationId xmlns:p14="http://schemas.microsoft.com/office/powerpoint/2010/main" val="35708882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8D6FEC8-BEE1-472C-B140-88A9A17FC355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423125" y="1685495"/>
            <a:ext cx="9345750" cy="413853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67466" y="258375"/>
            <a:ext cx="1404457" cy="1166000"/>
          </a:xfrm>
          <a:prstGeom prst="rect">
            <a:avLst/>
          </a:prstGeom>
          <a:solidFill>
            <a:srgbClr val="8E5A6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56249" y="26743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17279" y="52324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16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49" name="Graphic 48">
            <a:extLst>
              <a:ext uri="{FF2B5EF4-FFF2-40B4-BE49-F238E27FC236}">
                <a16:creationId xmlns:a16="http://schemas.microsoft.com/office/drawing/2014/main" id="{8A26B39C-8EEE-33C3-70B5-EA9EF63899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50" name="Graphic 49">
            <a:extLst>
              <a:ext uri="{FF2B5EF4-FFF2-40B4-BE49-F238E27FC236}">
                <a16:creationId xmlns:a16="http://schemas.microsoft.com/office/drawing/2014/main" id="{581C5057-C7BD-4A2A-C8D2-792FA9789B7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54" name="Graphic 53">
            <a:extLst>
              <a:ext uri="{FF2B5EF4-FFF2-40B4-BE49-F238E27FC236}">
                <a16:creationId xmlns:a16="http://schemas.microsoft.com/office/drawing/2014/main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175057" y="248508"/>
            <a:ext cx="2649477" cy="1166001"/>
          </a:xfrm>
          <a:prstGeom prst="rect">
            <a:avLst/>
          </a:prstGeom>
        </p:spPr>
      </p:pic>
      <p:sp>
        <p:nvSpPr>
          <p:cNvPr id="3" name="Title 1">
            <a:extLst>
              <a:ext uri="{FF2B5EF4-FFF2-40B4-BE49-F238E27FC236}">
                <a16:creationId xmlns:a16="http://schemas.microsoft.com/office/drawing/2014/main" id="{6D2F1AAD-4AEA-E592-0C3A-C696B32D007F}"/>
              </a:ext>
            </a:extLst>
          </p:cNvPr>
          <p:cNvSpPr txBox="1">
            <a:spLocks/>
          </p:cNvSpPr>
          <p:nvPr/>
        </p:nvSpPr>
        <p:spPr>
          <a:xfrm>
            <a:off x="1832953" y="337452"/>
            <a:ext cx="10515600" cy="1325563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US" b="1" dirty="0">
                <a:solidFill>
                  <a:schemeClr val="bg1"/>
                </a:solidFill>
                <a:cs typeface="ＭＳ Ｐゴシック" charset="-128"/>
              </a:rPr>
              <a:t>Transfer of Product Costs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070BB52-415D-24BB-D82B-0DBBF5B171BA}"/>
              </a:ext>
            </a:extLst>
          </p:cNvPr>
          <p:cNvSpPr/>
          <p:nvPr/>
        </p:nvSpPr>
        <p:spPr>
          <a:xfrm>
            <a:off x="1423125" y="1133960"/>
            <a:ext cx="9345750" cy="4832092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US" sz="2800" dirty="0">
                <a:latin typeface="Arial" panose="020B0604020202020204" pitchFamily="34" charset="0"/>
                <a:ea typeface="MS PGothic" panose="020B0600070205080204" pitchFamily="34" charset="-128"/>
              </a:rPr>
              <a:t>When direct materials are used in production, their costs are transferred from Raw Materials to Work in Process. 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US" sz="2800" dirty="0">
                <a:latin typeface="Arial" panose="020B0604020202020204" pitchFamily="34" charset="0"/>
                <a:ea typeface="MS PGothic" panose="020B0600070205080204" pitchFamily="34" charset="-128"/>
              </a:rPr>
              <a:t>Direct labor and manufacturing overhead costs are added to Work in Process to convert direct materials into finished goods. 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US" sz="2800" dirty="0">
                <a:latin typeface="Arial" panose="020B0604020202020204" pitchFamily="34" charset="0"/>
                <a:ea typeface="MS PGothic" panose="020B0600070205080204" pitchFamily="34" charset="-128"/>
              </a:rPr>
              <a:t>Once units of product are completed, their costs are transferred from Work in Process to Finished Goods. 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US" sz="2800" dirty="0">
                <a:latin typeface="Arial" panose="020B0604020202020204" pitchFamily="34" charset="0"/>
                <a:ea typeface="MS PGothic" panose="020B0600070205080204" pitchFamily="34" charset="-128"/>
              </a:rPr>
              <a:t>When a manufacturer sells its finished goods to customers, the costs are transferred from Finished Goods to Cost of Goods Sold.</a:t>
            </a:r>
          </a:p>
        </p:txBody>
      </p:sp>
    </p:spTree>
    <p:extLst>
      <p:ext uri="{BB962C8B-B14F-4D97-AF65-F5344CB8AC3E}">
        <p14:creationId xmlns:p14="http://schemas.microsoft.com/office/powerpoint/2010/main" val="2922910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8D6FEC8-BEE1-472C-B140-88A9A17FC355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154530" y="1679339"/>
            <a:ext cx="9685783" cy="413226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67466" y="258375"/>
            <a:ext cx="1404457" cy="1166000"/>
          </a:xfrm>
          <a:prstGeom prst="rect">
            <a:avLst/>
          </a:prstGeom>
          <a:solidFill>
            <a:srgbClr val="8E5A6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56249" y="26743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17279" y="52324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16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49" name="Graphic 48">
            <a:extLst>
              <a:ext uri="{FF2B5EF4-FFF2-40B4-BE49-F238E27FC236}">
                <a16:creationId xmlns:a16="http://schemas.microsoft.com/office/drawing/2014/main" id="{8A26B39C-8EEE-33C3-70B5-EA9EF63899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50" name="Graphic 49">
            <a:extLst>
              <a:ext uri="{FF2B5EF4-FFF2-40B4-BE49-F238E27FC236}">
                <a16:creationId xmlns:a16="http://schemas.microsoft.com/office/drawing/2014/main" id="{581C5057-C7BD-4A2A-C8D2-792FA9789B7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54" name="Graphic 53">
            <a:extLst>
              <a:ext uri="{FF2B5EF4-FFF2-40B4-BE49-F238E27FC236}">
                <a16:creationId xmlns:a16="http://schemas.microsoft.com/office/drawing/2014/main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175057" y="248508"/>
            <a:ext cx="2649477" cy="1166001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D91FEADD-0E56-894E-D206-38ABB28CB3B9}"/>
              </a:ext>
            </a:extLst>
          </p:cNvPr>
          <p:cNvSpPr txBox="1">
            <a:spLocks noChangeArrowheads="1"/>
          </p:cNvSpPr>
          <p:nvPr/>
        </p:nvSpPr>
        <p:spPr>
          <a:xfrm>
            <a:off x="1035190" y="490025"/>
            <a:ext cx="7772400" cy="1143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defRPr/>
            </a:pPr>
            <a:r>
              <a:rPr lang="en-US" altLang="en-US" sz="4800" b="1" dirty="0">
                <a:solidFill>
                  <a:schemeClr val="bg1"/>
                </a:solidFill>
                <a:cs typeface="Arial" charset="0"/>
              </a:rPr>
              <a:t>Non-manufacturing Costs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655EFFF4-6998-4D4E-8DD8-2A114B196EB6}"/>
              </a:ext>
            </a:extLst>
          </p:cNvPr>
          <p:cNvGrpSpPr>
            <a:grpSpLocks/>
          </p:cNvGrpSpPr>
          <p:nvPr/>
        </p:nvGrpSpPr>
        <p:grpSpPr bwMode="auto">
          <a:xfrm>
            <a:off x="1843361" y="1822493"/>
            <a:ext cx="3790677" cy="3831176"/>
            <a:chOff x="336" y="1152"/>
            <a:chExt cx="2304" cy="2417"/>
          </a:xfrm>
          <a:solidFill>
            <a:schemeClr val="accent4">
              <a:lumMod val="40000"/>
              <a:lumOff val="60000"/>
            </a:schemeClr>
          </a:solidFill>
        </p:grpSpPr>
        <p:sp>
          <p:nvSpPr>
            <p:cNvPr id="7" name="Oval 4">
              <a:extLst>
                <a:ext uri="{FF2B5EF4-FFF2-40B4-BE49-F238E27FC236}">
                  <a16:creationId xmlns:a16="http://schemas.microsoft.com/office/drawing/2014/main" id="{7AFA88E6-50EE-D343-AF1A-F283B8402D0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84" y="1152"/>
              <a:ext cx="2208" cy="864"/>
            </a:xfrm>
            <a:prstGeom prst="ellipse">
              <a:avLst/>
            </a:prstGeom>
            <a:grp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anchor="ctr"/>
            <a:lstStyle/>
            <a:p>
              <a:pPr algn="ctr" eaLnBrk="1" hangingPunct="1">
                <a:defRPr/>
              </a:pPr>
              <a:r>
                <a:rPr lang="en-US" sz="2400" b="1" dirty="0">
                  <a:solidFill>
                    <a:schemeClr val="accent6">
                      <a:lumMod val="50000"/>
                    </a:schemeClr>
                  </a:solidFill>
                  <a:latin typeface="Arial" panose="020B0604020202020204" pitchFamily="34" charset="0"/>
                </a:rPr>
                <a:t>Selling </a:t>
              </a:r>
              <a:br>
                <a:rPr lang="en-US" sz="2400" b="1" dirty="0">
                  <a:solidFill>
                    <a:schemeClr val="accent6">
                      <a:lumMod val="50000"/>
                    </a:schemeClr>
                  </a:solidFill>
                  <a:latin typeface="Arial" panose="020B0604020202020204" pitchFamily="34" charset="0"/>
                </a:rPr>
              </a:br>
              <a:r>
                <a:rPr lang="en-US" sz="2400" b="1" dirty="0">
                  <a:solidFill>
                    <a:schemeClr val="accent6">
                      <a:lumMod val="50000"/>
                    </a:schemeClr>
                  </a:solidFill>
                  <a:latin typeface="Arial" panose="020B0604020202020204" pitchFamily="34" charset="0"/>
                </a:rPr>
                <a:t>Costs</a:t>
              </a:r>
            </a:p>
          </p:txBody>
        </p:sp>
        <p:sp>
          <p:nvSpPr>
            <p:cNvPr id="8" name="Rectangle 5">
              <a:extLst>
                <a:ext uri="{FF2B5EF4-FFF2-40B4-BE49-F238E27FC236}">
                  <a16:creationId xmlns:a16="http://schemas.microsoft.com/office/drawing/2014/main" id="{E5C72979-2847-DA9B-1468-834817645E6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36" y="2417"/>
              <a:ext cx="2304" cy="1152"/>
            </a:xfrm>
            <a:prstGeom prst="rect">
              <a:avLst/>
            </a:prstGeom>
            <a:grp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anchor="ctr"/>
            <a:lstStyle/>
            <a:p>
              <a:pPr algn="ctr" eaLnBrk="1" hangingPunct="1">
                <a:defRPr/>
              </a:pPr>
              <a:r>
                <a:rPr lang="en-US" b="1" dirty="0">
                  <a:solidFill>
                    <a:schemeClr val="accent6">
                      <a:lumMod val="50000"/>
                    </a:schemeClr>
                  </a:solidFill>
                  <a:latin typeface="Arial" panose="020B0604020202020204" pitchFamily="34" charset="0"/>
                </a:rPr>
                <a:t>The costs incurred to secure customer orders and get the finished product to the customer. Selling costs can either be direct or indirect costs.</a:t>
              </a:r>
            </a:p>
          </p:txBody>
        </p:sp>
        <p:cxnSp>
          <p:nvCxnSpPr>
            <p:cNvPr id="9" name="AutoShape 6">
              <a:extLst>
                <a:ext uri="{FF2B5EF4-FFF2-40B4-BE49-F238E27FC236}">
                  <a16:creationId xmlns:a16="http://schemas.microsoft.com/office/drawing/2014/main" id="{CAE91DE2-472A-7DA8-4DBC-0B8729C0C7CC}"/>
                </a:ext>
              </a:extLst>
            </p:cNvPr>
            <p:cNvCxnSpPr>
              <a:cxnSpLocks noChangeShapeType="1"/>
              <a:stCxn id="7" idx="4"/>
              <a:endCxn id="8" idx="0"/>
            </p:cNvCxnSpPr>
            <p:nvPr/>
          </p:nvCxnSpPr>
          <p:spPr bwMode="auto">
            <a:xfrm>
              <a:off x="1488" y="2016"/>
              <a:ext cx="0" cy="401"/>
            </a:xfrm>
            <a:prstGeom prst="straightConnector1">
              <a:avLst/>
            </a:prstGeom>
            <a:grpFill/>
            <a:ln w="38100">
              <a:solidFill>
                <a:srgbClr val="FF0000"/>
              </a:solidFill>
              <a:round/>
              <a:headEnd type="none" w="med" len="med"/>
              <a:tailEnd type="arrow" w="med" len="med"/>
            </a:ln>
            <a:effectLst/>
          </p:spPr>
        </p:cxnSp>
      </p:grpSp>
      <p:grpSp>
        <p:nvGrpSpPr>
          <p:cNvPr id="11" name="Group 7">
            <a:extLst>
              <a:ext uri="{FF2B5EF4-FFF2-40B4-BE49-F238E27FC236}">
                <a16:creationId xmlns:a16="http://schemas.microsoft.com/office/drawing/2014/main" id="{D1806386-FA14-C3C9-2125-73007156F1AC}"/>
              </a:ext>
            </a:extLst>
          </p:cNvPr>
          <p:cNvGrpSpPr>
            <a:grpSpLocks/>
          </p:cNvGrpSpPr>
          <p:nvPr/>
        </p:nvGrpSpPr>
        <p:grpSpPr bwMode="auto">
          <a:xfrm>
            <a:off x="6720161" y="1865291"/>
            <a:ext cx="3790677" cy="3821665"/>
            <a:chOff x="3408" y="1179"/>
            <a:chExt cx="2304" cy="2411"/>
          </a:xfrm>
        </p:grpSpPr>
        <p:sp>
          <p:nvSpPr>
            <p:cNvPr id="12" name="Oval 8">
              <a:extLst>
                <a:ext uri="{FF2B5EF4-FFF2-40B4-BE49-F238E27FC236}">
                  <a16:creationId xmlns:a16="http://schemas.microsoft.com/office/drawing/2014/main" id="{C6827AF4-29AD-D2D1-A2C1-6F0D20398B3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456" y="1179"/>
              <a:ext cx="2208" cy="837"/>
            </a:xfrm>
            <a:prstGeom prst="ellipse">
              <a:avLst/>
            </a:prstGeom>
            <a:solidFill>
              <a:srgbClr val="EDEDD3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9pPr>
            </a:lstStyle>
            <a:p>
              <a:pPr algn="ctr" eaLnBrk="1" hangingPunct="1"/>
              <a:r>
                <a:rPr lang="en-US" altLang="en-US" sz="2400" b="1" dirty="0"/>
                <a:t>Administrative Costs</a:t>
              </a:r>
            </a:p>
          </p:txBody>
        </p:sp>
        <p:sp>
          <p:nvSpPr>
            <p:cNvPr id="13" name="Rectangle 9">
              <a:extLst>
                <a:ext uri="{FF2B5EF4-FFF2-40B4-BE49-F238E27FC236}">
                  <a16:creationId xmlns:a16="http://schemas.microsoft.com/office/drawing/2014/main" id="{EC715100-C86C-8181-2838-D3D987BA593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408" y="2438"/>
              <a:ext cx="2304" cy="1152"/>
            </a:xfrm>
            <a:prstGeom prst="rect">
              <a:avLst/>
            </a:prstGeom>
            <a:solidFill>
              <a:srgbClr val="EDEDD3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9pPr>
            </a:lstStyle>
            <a:p>
              <a:pPr algn="ctr" eaLnBrk="1" hangingPunct="1"/>
              <a:r>
                <a:rPr lang="en-US" altLang="en-US" b="1" dirty="0"/>
                <a:t>The costs associated with the </a:t>
              </a:r>
              <a:r>
                <a:rPr lang="en-US" altLang="en-US" b="1" i="1" dirty="0"/>
                <a:t>general management</a:t>
              </a:r>
              <a:r>
                <a:rPr lang="en-US" altLang="en-US" b="1" dirty="0"/>
                <a:t> of an organization rather than with the manufacturing or selling. Administrative costs can be either direct or indirect costs.</a:t>
              </a:r>
            </a:p>
          </p:txBody>
        </p:sp>
        <p:cxnSp>
          <p:nvCxnSpPr>
            <p:cNvPr id="14" name="AutoShape 10">
              <a:extLst>
                <a:ext uri="{FF2B5EF4-FFF2-40B4-BE49-F238E27FC236}">
                  <a16:creationId xmlns:a16="http://schemas.microsoft.com/office/drawing/2014/main" id="{42777F97-2500-5898-AB3B-F8BC89362DD5}"/>
                </a:ext>
              </a:extLst>
            </p:cNvPr>
            <p:cNvCxnSpPr>
              <a:cxnSpLocks noChangeShapeType="1"/>
              <a:stCxn id="12" idx="4"/>
              <a:endCxn id="13" idx="0"/>
            </p:cNvCxnSpPr>
            <p:nvPr/>
          </p:nvCxnSpPr>
          <p:spPr bwMode="auto">
            <a:xfrm>
              <a:off x="4560" y="2016"/>
              <a:ext cx="0" cy="422"/>
            </a:xfrm>
            <a:prstGeom prst="straightConnector1">
              <a:avLst/>
            </a:prstGeom>
            <a:noFill/>
            <a:ln w="38100">
              <a:solidFill>
                <a:srgbClr val="FF0000"/>
              </a:solidFill>
              <a:round/>
              <a:headEnd/>
              <a:tailEnd type="arrow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</p:spTree>
    <p:extLst>
      <p:ext uri="{BB962C8B-B14F-4D97-AF65-F5344CB8AC3E}">
        <p14:creationId xmlns:p14="http://schemas.microsoft.com/office/powerpoint/2010/main" val="11141695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8D6FEC8-BEE1-472C-B140-88A9A17FC355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423125" y="1685495"/>
            <a:ext cx="9345750" cy="413853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67466" y="258375"/>
            <a:ext cx="1404457" cy="1166000"/>
          </a:xfrm>
          <a:prstGeom prst="rect">
            <a:avLst/>
          </a:prstGeom>
          <a:solidFill>
            <a:srgbClr val="8E5A6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56249" y="26743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17279" y="52324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16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49" name="Graphic 48">
            <a:extLst>
              <a:ext uri="{FF2B5EF4-FFF2-40B4-BE49-F238E27FC236}">
                <a16:creationId xmlns:a16="http://schemas.microsoft.com/office/drawing/2014/main" id="{8A26B39C-8EEE-33C3-70B5-EA9EF63899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50" name="Graphic 49">
            <a:extLst>
              <a:ext uri="{FF2B5EF4-FFF2-40B4-BE49-F238E27FC236}">
                <a16:creationId xmlns:a16="http://schemas.microsoft.com/office/drawing/2014/main" id="{581C5057-C7BD-4A2A-C8D2-792FA9789B7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54" name="Graphic 53">
            <a:extLst>
              <a:ext uri="{FF2B5EF4-FFF2-40B4-BE49-F238E27FC236}">
                <a16:creationId xmlns:a16="http://schemas.microsoft.com/office/drawing/2014/main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175057" y="248508"/>
            <a:ext cx="2649477" cy="1166001"/>
          </a:xfrm>
          <a:prstGeom prst="rect">
            <a:avLst/>
          </a:prstGeom>
        </p:spPr>
      </p:pic>
      <p:sp>
        <p:nvSpPr>
          <p:cNvPr id="3" name="Rectangle 6">
            <a:extLst>
              <a:ext uri="{FF2B5EF4-FFF2-40B4-BE49-F238E27FC236}">
                <a16:creationId xmlns:a16="http://schemas.microsoft.com/office/drawing/2014/main" id="{63A75D41-1954-910A-50F4-9908489F3027}"/>
              </a:ext>
            </a:extLst>
          </p:cNvPr>
          <p:cNvSpPr txBox="1">
            <a:spLocks noChangeArrowheads="1"/>
          </p:cNvSpPr>
          <p:nvPr/>
        </p:nvSpPr>
        <p:spPr>
          <a:xfrm>
            <a:off x="1840884" y="374487"/>
            <a:ext cx="8229600" cy="1066800"/>
          </a:xfrm>
          <a:prstGeom prst="rect">
            <a:avLst/>
          </a:prstGeom>
        </p:spPr>
        <p:txBody>
          <a:bodyPr vert="horz" lIns="90488" tIns="44450" rIns="90488" bIns="4445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sz="4800" b="1" dirty="0">
                <a:solidFill>
                  <a:schemeClr val="bg1"/>
                </a:solidFill>
              </a:rPr>
              <a:t>Non-manufacturing</a:t>
            </a:r>
            <a:r>
              <a:rPr lang="en-US" altLang="en-US" sz="4800" b="1" dirty="0"/>
              <a:t> </a:t>
            </a:r>
            <a:r>
              <a:rPr lang="en-US" altLang="en-US" sz="4800" b="1" dirty="0">
                <a:solidFill>
                  <a:schemeClr val="bg1"/>
                </a:solidFill>
              </a:rPr>
              <a:t>Costs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C9AEC6B-776D-1EC7-6E51-34B3697084AF}"/>
              </a:ext>
            </a:extLst>
          </p:cNvPr>
          <p:cNvSpPr/>
          <p:nvPr/>
        </p:nvSpPr>
        <p:spPr>
          <a:xfrm>
            <a:off x="1423125" y="2022913"/>
            <a:ext cx="9345750" cy="3508653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rgbClr val="002060"/>
            </a:solidFill>
          </a:ln>
        </p:spPr>
        <p:txBody>
          <a:bodyPr wrap="square">
            <a:spAutoFit/>
          </a:bodyPr>
          <a:lstStyle/>
          <a:p>
            <a:pPr marL="457200" indent="-457200">
              <a:spcBef>
                <a:spcPts val="1200"/>
              </a:spcBef>
              <a:buFont typeface="Arial" panose="020B0604020202020204" pitchFamily="34" charset="0"/>
              <a:buChar char="•"/>
              <a:defRPr/>
            </a:pPr>
            <a:r>
              <a:rPr lang="en-US" sz="3200" dirty="0">
                <a:solidFill>
                  <a:srgbClr val="002060"/>
                </a:solidFill>
              </a:rPr>
              <a:t>Recorded as expenses on the income statement when incurred.</a:t>
            </a:r>
          </a:p>
          <a:p>
            <a:pPr marL="457200" indent="-457200">
              <a:spcBef>
                <a:spcPts val="1200"/>
              </a:spcBef>
              <a:buFont typeface="Arial" panose="020B0604020202020204" pitchFamily="34" charset="0"/>
              <a:buChar char="•"/>
              <a:defRPr/>
            </a:pPr>
            <a:r>
              <a:rPr lang="en-US" sz="3200" dirty="0">
                <a:solidFill>
                  <a:srgbClr val="002060"/>
                </a:solidFill>
              </a:rPr>
              <a:t>Expenses are period cost. </a:t>
            </a:r>
          </a:p>
          <a:p>
            <a:pPr marL="457200" indent="-457200">
              <a:spcBef>
                <a:spcPts val="1200"/>
              </a:spcBef>
              <a:buFont typeface="Arial" panose="020B0604020202020204" pitchFamily="34" charset="0"/>
              <a:buChar char="•"/>
              <a:defRPr/>
            </a:pPr>
            <a:r>
              <a:rPr lang="en-US" sz="3200" dirty="0">
                <a:solidFill>
                  <a:srgbClr val="002060"/>
                </a:solidFill>
              </a:rPr>
              <a:t>Selling and administrative expenses.</a:t>
            </a:r>
          </a:p>
          <a:p>
            <a:pPr marL="457200" indent="-457200">
              <a:spcBef>
                <a:spcPts val="1200"/>
              </a:spcBef>
              <a:buFont typeface="Arial" panose="020B0604020202020204" pitchFamily="34" charset="0"/>
              <a:buChar char="•"/>
              <a:defRPr/>
            </a:pPr>
            <a:r>
              <a:rPr lang="en-US" sz="3200" dirty="0">
                <a:solidFill>
                  <a:srgbClr val="002060"/>
                </a:solidFill>
              </a:rPr>
              <a:t>Not part of Factory Overhead because they are not incurred in manufacturing products.</a:t>
            </a:r>
          </a:p>
        </p:txBody>
      </p:sp>
    </p:spTree>
    <p:extLst>
      <p:ext uri="{BB962C8B-B14F-4D97-AF65-F5344CB8AC3E}">
        <p14:creationId xmlns:p14="http://schemas.microsoft.com/office/powerpoint/2010/main" val="28316198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8D6FEC8-BEE1-472C-B140-88A9A17FC355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423125" y="1685495"/>
            <a:ext cx="9345750" cy="413853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67466" y="258375"/>
            <a:ext cx="1404457" cy="1166000"/>
          </a:xfrm>
          <a:prstGeom prst="rect">
            <a:avLst/>
          </a:prstGeom>
          <a:solidFill>
            <a:srgbClr val="8E5A6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56249" y="26743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17279" y="52324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16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49" name="Graphic 48">
            <a:extLst>
              <a:ext uri="{FF2B5EF4-FFF2-40B4-BE49-F238E27FC236}">
                <a16:creationId xmlns:a16="http://schemas.microsoft.com/office/drawing/2014/main" id="{8A26B39C-8EEE-33C3-70B5-EA9EF63899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50" name="Graphic 49">
            <a:extLst>
              <a:ext uri="{FF2B5EF4-FFF2-40B4-BE49-F238E27FC236}">
                <a16:creationId xmlns:a16="http://schemas.microsoft.com/office/drawing/2014/main" id="{581C5057-C7BD-4A2A-C8D2-792FA9789B7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54" name="Graphic 53">
            <a:extLst>
              <a:ext uri="{FF2B5EF4-FFF2-40B4-BE49-F238E27FC236}">
                <a16:creationId xmlns:a16="http://schemas.microsoft.com/office/drawing/2014/main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175057" y="248508"/>
            <a:ext cx="2649477" cy="1166001"/>
          </a:xfrm>
          <a:prstGeom prst="rect">
            <a:avLst/>
          </a:prstGeom>
        </p:spPr>
      </p:pic>
      <p:sp>
        <p:nvSpPr>
          <p:cNvPr id="7" name="Rectangle 2">
            <a:extLst>
              <a:ext uri="{FF2B5EF4-FFF2-40B4-BE49-F238E27FC236}">
                <a16:creationId xmlns:a16="http://schemas.microsoft.com/office/drawing/2014/main" id="{6313D79A-6D57-0077-789A-874BB409F231}"/>
              </a:ext>
            </a:extLst>
          </p:cNvPr>
          <p:cNvSpPr txBox="1">
            <a:spLocks noChangeArrowheads="1"/>
          </p:cNvSpPr>
          <p:nvPr/>
        </p:nvSpPr>
        <p:spPr>
          <a:xfrm>
            <a:off x="1818370" y="337452"/>
            <a:ext cx="10515600" cy="1325563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US" altLang="en-US" sz="4000" b="1" dirty="0">
                <a:solidFill>
                  <a:schemeClr val="bg1"/>
                </a:solidFill>
                <a:cs typeface="Arial" charset="0"/>
              </a:rPr>
              <a:t>Cost Classifications </a:t>
            </a:r>
          </a:p>
          <a:p>
            <a:pPr>
              <a:defRPr/>
            </a:pPr>
            <a:r>
              <a:rPr lang="en-US" altLang="en-US" sz="4000" b="1" dirty="0">
                <a:solidFill>
                  <a:schemeClr val="bg1"/>
                </a:solidFill>
                <a:cs typeface="Arial" charset="0"/>
              </a:rPr>
              <a:t>for Preparing Financial Statements</a:t>
            </a:r>
          </a:p>
        </p:txBody>
      </p:sp>
      <p:sp>
        <p:nvSpPr>
          <p:cNvPr id="8" name="Rectangle 3">
            <a:extLst>
              <a:ext uri="{FF2B5EF4-FFF2-40B4-BE49-F238E27FC236}">
                <a16:creationId xmlns:a16="http://schemas.microsoft.com/office/drawing/2014/main" id="{F3191121-A295-563F-BBD6-7ADBF2550418}"/>
              </a:ext>
            </a:extLst>
          </p:cNvPr>
          <p:cNvSpPr txBox="1">
            <a:spLocks noChangeArrowheads="1"/>
          </p:cNvSpPr>
          <p:nvPr/>
        </p:nvSpPr>
        <p:spPr>
          <a:xfrm>
            <a:off x="1928812" y="1910577"/>
            <a:ext cx="4055031" cy="3418662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rgbClr val="0000CC"/>
            </a:solidFill>
          </a:ln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buFont typeface="Times" pitchFamily="38" charset="0"/>
              <a:buNone/>
              <a:defRPr/>
            </a:pPr>
            <a:r>
              <a:rPr lang="en-US" altLang="en-US" sz="2300" dirty="0">
                <a:cs typeface="Arial" charset="0"/>
              </a:rPr>
              <a:t>   </a:t>
            </a:r>
          </a:p>
          <a:p>
            <a:pPr algn="ctr">
              <a:buFont typeface="Times" pitchFamily="38" charset="0"/>
              <a:buNone/>
              <a:defRPr/>
            </a:pPr>
            <a:r>
              <a:rPr lang="en-US" altLang="en-US" sz="2600" b="1" dirty="0">
                <a:solidFill>
                  <a:srgbClr val="C00000"/>
                </a:solidFill>
                <a:cs typeface="Arial" charset="0"/>
              </a:rPr>
              <a:t>Product costs </a:t>
            </a:r>
            <a:r>
              <a:rPr lang="en-US" altLang="en-US" sz="2600" b="1" dirty="0">
                <a:solidFill>
                  <a:schemeClr val="tx2"/>
                </a:solidFill>
                <a:cs typeface="Arial" charset="0"/>
              </a:rPr>
              <a:t>include direct materials, direct labor, and manufacturing overhead.</a:t>
            </a:r>
          </a:p>
        </p:txBody>
      </p:sp>
      <p:sp>
        <p:nvSpPr>
          <p:cNvPr id="9" name="Rectangle 4">
            <a:extLst>
              <a:ext uri="{FF2B5EF4-FFF2-40B4-BE49-F238E27FC236}">
                <a16:creationId xmlns:a16="http://schemas.microsoft.com/office/drawing/2014/main" id="{944BEE06-7195-1325-328F-75D08F59C264}"/>
              </a:ext>
            </a:extLst>
          </p:cNvPr>
          <p:cNvSpPr txBox="1">
            <a:spLocks noChangeArrowheads="1"/>
          </p:cNvSpPr>
          <p:nvPr/>
        </p:nvSpPr>
        <p:spPr>
          <a:xfrm>
            <a:off x="6208160" y="1901864"/>
            <a:ext cx="4172196" cy="3427375"/>
          </a:xfrm>
          <a:prstGeom prst="rect">
            <a:avLst/>
          </a:prstGeom>
          <a:solidFill>
            <a:srgbClr val="FFCC66"/>
          </a:solidFill>
          <a:ln>
            <a:solidFill>
              <a:srgbClr val="0000CC"/>
            </a:solidFill>
            <a:miter lim="800000"/>
            <a:headEnd/>
            <a:tailEnd/>
          </a:ln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buFont typeface="Times" charset="0"/>
              <a:buNone/>
            </a:pPr>
            <a:endParaRPr lang="en-US" sz="2600" b="1" dirty="0">
              <a:solidFill>
                <a:srgbClr val="0000CC"/>
              </a:solidFill>
              <a:latin typeface="Calibri" charset="0"/>
              <a:ea typeface="MS PGothic" charset="0"/>
              <a:cs typeface="MS PGothic" charset="0"/>
            </a:endParaRPr>
          </a:p>
          <a:p>
            <a:pPr algn="ctr">
              <a:buFont typeface="Times" charset="0"/>
              <a:buNone/>
            </a:pPr>
            <a:r>
              <a:rPr lang="en-US" sz="2600" b="1" dirty="0">
                <a:solidFill>
                  <a:srgbClr val="0000CC"/>
                </a:solidFill>
                <a:latin typeface="Calibri" charset="0"/>
                <a:ea typeface="MS PGothic" charset="0"/>
                <a:cs typeface="MS PGothic" charset="0"/>
              </a:rPr>
              <a:t>Period costs</a:t>
            </a:r>
            <a:r>
              <a:rPr lang="en-US" sz="2600" b="1" dirty="0">
                <a:latin typeface="Calibri" charset="0"/>
                <a:ea typeface="MS PGothic" charset="0"/>
                <a:cs typeface="MS PGothic" charset="0"/>
              </a:rPr>
              <a:t> include all selling costs and administrative costs.</a:t>
            </a:r>
            <a:r>
              <a:rPr lang="en-US" sz="2600" dirty="0">
                <a:latin typeface="Calibri" charset="0"/>
                <a:ea typeface="MS PGothic" charset="0"/>
                <a:cs typeface="MS PGothic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9224454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8D6FEC8-BEE1-472C-B140-88A9A17FC355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423125" y="1685495"/>
            <a:ext cx="9345750" cy="413853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67466" y="258375"/>
            <a:ext cx="1404457" cy="1166000"/>
          </a:xfrm>
          <a:prstGeom prst="rect">
            <a:avLst/>
          </a:prstGeom>
          <a:solidFill>
            <a:srgbClr val="8E5A6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56249" y="26743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17279" y="52324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16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49" name="Graphic 48">
            <a:extLst>
              <a:ext uri="{FF2B5EF4-FFF2-40B4-BE49-F238E27FC236}">
                <a16:creationId xmlns:a16="http://schemas.microsoft.com/office/drawing/2014/main" id="{8A26B39C-8EEE-33C3-70B5-EA9EF63899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50" name="Graphic 49">
            <a:extLst>
              <a:ext uri="{FF2B5EF4-FFF2-40B4-BE49-F238E27FC236}">
                <a16:creationId xmlns:a16="http://schemas.microsoft.com/office/drawing/2014/main" id="{581C5057-C7BD-4A2A-C8D2-792FA9789B7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54" name="Graphic 53">
            <a:extLst>
              <a:ext uri="{FF2B5EF4-FFF2-40B4-BE49-F238E27FC236}">
                <a16:creationId xmlns:a16="http://schemas.microsoft.com/office/drawing/2014/main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175057" y="248508"/>
            <a:ext cx="2649477" cy="1166001"/>
          </a:xfrm>
          <a:prstGeom prst="rect">
            <a:avLst/>
          </a:prstGeom>
        </p:spPr>
      </p:pic>
      <p:sp>
        <p:nvSpPr>
          <p:cNvPr id="3" name="Title 6">
            <a:extLst>
              <a:ext uri="{FF2B5EF4-FFF2-40B4-BE49-F238E27FC236}">
                <a16:creationId xmlns:a16="http://schemas.microsoft.com/office/drawing/2014/main" id="{1600FF15-2A61-CC5D-45C3-4FB98E4A724D}"/>
              </a:ext>
            </a:extLst>
          </p:cNvPr>
          <p:cNvSpPr txBox="1">
            <a:spLocks/>
          </p:cNvSpPr>
          <p:nvPr/>
        </p:nvSpPr>
        <p:spPr>
          <a:xfrm>
            <a:off x="1244487" y="336250"/>
            <a:ext cx="8077200" cy="1143000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altLang="en-US" sz="3600" dirty="0">
                <a:solidFill>
                  <a:schemeClr val="bg1"/>
                </a:solidFill>
                <a:latin typeface="Arial" panose="020B0604020202020204" pitchFamily="34" charset="0"/>
                <a:ea typeface="MS PGothic" pitchFamily="34" charset="-128"/>
                <a:cs typeface="Arial" panose="020B0604020202020204" pitchFamily="34" charset="0"/>
              </a:rPr>
              <a:t>Cost Classifications for Preparing Financial Statements </a:t>
            </a:r>
            <a:endParaRPr lang="en-US" sz="3600" dirty="0">
              <a:solidFill>
                <a:schemeClr val="bg1"/>
              </a:solidFill>
              <a:latin typeface="Arial" panose="020B0604020202020204" pitchFamily="34" charset="0"/>
              <a:ea typeface="MS PGothic" pitchFamily="34" charset="-128"/>
              <a:cs typeface="Arial" panose="020B0604020202020204" pitchFamily="34" charset="0"/>
            </a:endParaRPr>
          </a:p>
        </p:txBody>
      </p:sp>
      <p:sp>
        <p:nvSpPr>
          <p:cNvPr id="4" name="Content Placeholder 7">
            <a:extLst>
              <a:ext uri="{FF2B5EF4-FFF2-40B4-BE49-F238E27FC236}">
                <a16:creationId xmlns:a16="http://schemas.microsoft.com/office/drawing/2014/main" id="{298A9E30-25B6-F76F-FE50-C171B8B638D7}"/>
              </a:ext>
            </a:extLst>
          </p:cNvPr>
          <p:cNvSpPr txBox="1">
            <a:spLocks/>
          </p:cNvSpPr>
          <p:nvPr/>
        </p:nvSpPr>
        <p:spPr>
          <a:xfrm>
            <a:off x="1771923" y="1892411"/>
            <a:ext cx="8077200" cy="114300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altLang="en-US" dirty="0">
                <a:latin typeface="Arial" panose="020B0604020202020204" pitchFamily="34" charset="0"/>
                <a:cs typeface="Arial" panose="020B0604020202020204" pitchFamily="34" charset="0"/>
              </a:rPr>
              <a:t>Product costs include direct materials, direct labor, and manufacturing overhead.</a:t>
            </a:r>
          </a:p>
        </p:txBody>
      </p:sp>
      <p:pic>
        <p:nvPicPr>
          <p:cNvPr id="11" name="Picture 2" descr="Two &quot;T&quot; diagrams, one with &quot;Inventory&quot; at the top and an arrow pointing downward that says &quot;Balance Sheet&quot;. A second T diagram is labeled &quot;Cost of Good Sold&quot; and has an arrow pointing downward that says &quot;Income Statement&quot;. An arrow is pointing from the &quot;Inventory&quot; T diagram to the &quot;Cost of Good Sold&quot; T diagram.">
            <a:extLst>
              <a:ext uri="{FF2B5EF4-FFF2-40B4-BE49-F238E27FC236}">
                <a16:creationId xmlns:a16="http://schemas.microsoft.com/office/drawing/2014/main" id="{41FE6741-3B34-52F3-0485-BCAA7F52064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5108" y="2814639"/>
            <a:ext cx="4641292" cy="27717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78340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8D6FEC8-BEE1-472C-B140-88A9A17FC355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423125" y="1685495"/>
            <a:ext cx="9345750" cy="413853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67466" y="258375"/>
            <a:ext cx="1404457" cy="1166000"/>
          </a:xfrm>
          <a:prstGeom prst="rect">
            <a:avLst/>
          </a:prstGeom>
          <a:solidFill>
            <a:srgbClr val="8E5A6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56249" y="26743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17279" y="52324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16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49" name="Graphic 48">
            <a:extLst>
              <a:ext uri="{FF2B5EF4-FFF2-40B4-BE49-F238E27FC236}">
                <a16:creationId xmlns:a16="http://schemas.microsoft.com/office/drawing/2014/main" id="{8A26B39C-8EEE-33C3-70B5-EA9EF63899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50" name="Graphic 49">
            <a:extLst>
              <a:ext uri="{FF2B5EF4-FFF2-40B4-BE49-F238E27FC236}">
                <a16:creationId xmlns:a16="http://schemas.microsoft.com/office/drawing/2014/main" id="{581C5057-C7BD-4A2A-C8D2-792FA9789B7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54" name="Graphic 53">
            <a:extLst>
              <a:ext uri="{FF2B5EF4-FFF2-40B4-BE49-F238E27FC236}">
                <a16:creationId xmlns:a16="http://schemas.microsoft.com/office/drawing/2014/main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175057" y="248508"/>
            <a:ext cx="2649477" cy="1166001"/>
          </a:xfrm>
          <a:prstGeom prst="rect">
            <a:avLst/>
          </a:prstGeom>
        </p:spPr>
      </p:pic>
      <p:sp>
        <p:nvSpPr>
          <p:cNvPr id="12" name="Content Placeholder 7">
            <a:extLst>
              <a:ext uri="{FF2B5EF4-FFF2-40B4-BE49-F238E27FC236}">
                <a16:creationId xmlns:a16="http://schemas.microsoft.com/office/drawing/2014/main" id="{3DCFC293-92D0-F7F6-774D-1CF28383AF5E}"/>
              </a:ext>
            </a:extLst>
          </p:cNvPr>
          <p:cNvSpPr txBox="1">
            <a:spLocks/>
          </p:cNvSpPr>
          <p:nvPr/>
        </p:nvSpPr>
        <p:spPr>
          <a:xfrm>
            <a:off x="1930764" y="1875504"/>
            <a:ext cx="8699136" cy="259080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Period costs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include all selling costs and administrative costs. </a:t>
            </a:r>
          </a:p>
        </p:txBody>
      </p:sp>
      <p:pic>
        <p:nvPicPr>
          <p:cNvPr id="13" name="Picture 2" descr="T diagram with &quot;Expense&quot; across the top and an arrow pointing down below the diagram labeled &quot;Income Statement&quot;.">
            <a:extLst>
              <a:ext uri="{FF2B5EF4-FFF2-40B4-BE49-F238E27FC236}">
                <a16:creationId xmlns:a16="http://schemas.microsoft.com/office/drawing/2014/main" id="{8EC3C418-CC77-8C50-9527-D0BB361BB22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8265" y="2921030"/>
            <a:ext cx="2331197" cy="26484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4" name="Title 6">
            <a:extLst>
              <a:ext uri="{FF2B5EF4-FFF2-40B4-BE49-F238E27FC236}">
                <a16:creationId xmlns:a16="http://schemas.microsoft.com/office/drawing/2014/main" id="{05F8537C-7C14-CECB-6BE5-1C41DF0EA440}"/>
              </a:ext>
            </a:extLst>
          </p:cNvPr>
          <p:cNvSpPr txBox="1">
            <a:spLocks/>
          </p:cNvSpPr>
          <p:nvPr/>
        </p:nvSpPr>
        <p:spPr>
          <a:xfrm>
            <a:off x="1244487" y="336250"/>
            <a:ext cx="8077200" cy="1143000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altLang="en-US" sz="3600" dirty="0">
                <a:solidFill>
                  <a:schemeClr val="bg1"/>
                </a:solidFill>
                <a:latin typeface="Arial" panose="020B0604020202020204" pitchFamily="34" charset="0"/>
                <a:ea typeface="MS PGothic" pitchFamily="34" charset="-128"/>
                <a:cs typeface="Arial" panose="020B0604020202020204" pitchFamily="34" charset="0"/>
              </a:rPr>
              <a:t>Cost Classifications for Preparing Financial Statements </a:t>
            </a:r>
            <a:endParaRPr lang="en-US" sz="3600" dirty="0">
              <a:solidFill>
                <a:schemeClr val="bg1"/>
              </a:solidFill>
              <a:latin typeface="Arial" panose="020B0604020202020204" pitchFamily="34" charset="0"/>
              <a:ea typeface="MS PGothic" pitchFamily="34" charset="-128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547700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8D6FEC8-BEE1-472C-B140-88A9A17FC355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423125" y="1685495"/>
            <a:ext cx="9345750" cy="413853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67466" y="258375"/>
            <a:ext cx="1404457" cy="1166000"/>
          </a:xfrm>
          <a:prstGeom prst="rect">
            <a:avLst/>
          </a:prstGeom>
          <a:solidFill>
            <a:srgbClr val="8E5A6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56249" y="26743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17279" y="52324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16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49" name="Graphic 48">
            <a:extLst>
              <a:ext uri="{FF2B5EF4-FFF2-40B4-BE49-F238E27FC236}">
                <a16:creationId xmlns:a16="http://schemas.microsoft.com/office/drawing/2014/main" id="{8A26B39C-8EEE-33C3-70B5-EA9EF63899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50" name="Graphic 49">
            <a:extLst>
              <a:ext uri="{FF2B5EF4-FFF2-40B4-BE49-F238E27FC236}">
                <a16:creationId xmlns:a16="http://schemas.microsoft.com/office/drawing/2014/main" id="{581C5057-C7BD-4A2A-C8D2-792FA9789B7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54" name="Graphic 53">
            <a:extLst>
              <a:ext uri="{FF2B5EF4-FFF2-40B4-BE49-F238E27FC236}">
                <a16:creationId xmlns:a16="http://schemas.microsoft.com/office/drawing/2014/main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175057" y="248508"/>
            <a:ext cx="2649477" cy="1166001"/>
          </a:xfrm>
          <a:prstGeom prst="rect">
            <a:avLst/>
          </a:prstGeom>
        </p:spPr>
      </p:pic>
      <p:sp>
        <p:nvSpPr>
          <p:cNvPr id="7" name="Rectangle 1026">
            <a:extLst>
              <a:ext uri="{FF2B5EF4-FFF2-40B4-BE49-F238E27FC236}">
                <a16:creationId xmlns:a16="http://schemas.microsoft.com/office/drawing/2014/main" id="{F91FA441-02D9-7A41-E659-1A14A295C545}"/>
              </a:ext>
            </a:extLst>
          </p:cNvPr>
          <p:cNvSpPr txBox="1">
            <a:spLocks noChangeArrowheads="1"/>
          </p:cNvSpPr>
          <p:nvPr/>
        </p:nvSpPr>
        <p:spPr>
          <a:xfrm>
            <a:off x="-566738" y="431595"/>
            <a:ext cx="8172450" cy="1143000"/>
          </a:xfrm>
          <a:prstGeom prst="rect">
            <a:avLst/>
          </a:prstGeom>
        </p:spPr>
        <p:txBody>
          <a:bodyPr lIns="90488" tIns="44450" rIns="90488" bIns="44450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defRPr/>
            </a:pPr>
            <a:r>
              <a:rPr lang="en-US" altLang="en-US" b="1" dirty="0">
                <a:solidFill>
                  <a:schemeClr val="bg1"/>
                </a:solidFill>
                <a:cs typeface="Arial" charset="0"/>
              </a:rPr>
              <a:t>Quick Check</a:t>
            </a:r>
            <a:endParaRPr lang="en-US" altLang="en-US" sz="2800" b="1" dirty="0">
              <a:solidFill>
                <a:schemeClr val="bg1"/>
              </a:solidFill>
              <a:cs typeface="Arial" charset="0"/>
              <a:sym typeface="Wingdings" pitchFamily="2" charset="2"/>
            </a:endParaRPr>
          </a:p>
        </p:txBody>
      </p:sp>
      <p:sp>
        <p:nvSpPr>
          <p:cNvPr id="8" name="Rectangle 1027">
            <a:extLst>
              <a:ext uri="{FF2B5EF4-FFF2-40B4-BE49-F238E27FC236}">
                <a16:creationId xmlns:a16="http://schemas.microsoft.com/office/drawing/2014/main" id="{9DD13207-6682-C795-68E6-19BE61F0250C}"/>
              </a:ext>
            </a:extLst>
          </p:cNvPr>
          <p:cNvSpPr txBox="1">
            <a:spLocks noChangeArrowheads="1"/>
          </p:cNvSpPr>
          <p:nvPr/>
        </p:nvSpPr>
        <p:spPr>
          <a:xfrm>
            <a:off x="1423125" y="1663015"/>
            <a:ext cx="9345750" cy="4161010"/>
          </a:xfrm>
          <a:prstGeom prst="rect">
            <a:avLst/>
          </a:prstGeom>
          <a:solidFill>
            <a:srgbClr val="EDECD2"/>
          </a:solidFill>
          <a:ln w="12699">
            <a:solidFill>
              <a:srgbClr val="0000CC"/>
            </a:solidFill>
            <a:miter lim="800000"/>
            <a:headEnd/>
            <a:tailEnd/>
          </a:ln>
        </p:spPr>
        <p:txBody>
          <a:bodyPr vert="horz" lIns="90488" tIns="44450" rIns="90488" bIns="4445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Times" pitchFamily="4" charset="0"/>
              <a:buNone/>
            </a:pPr>
            <a:r>
              <a:rPr lang="en-US" altLang="en-US" dirty="0">
                <a:cs typeface="Arial" charset="0"/>
              </a:rPr>
              <a:t> 	Which of the following costs would be considered a period rather than a product cost in a manufacturing company?</a:t>
            </a:r>
          </a:p>
          <a:p>
            <a:pPr lvl="1">
              <a:buFont typeface="Wingdings" pitchFamily="2" charset="2"/>
              <a:buNone/>
            </a:pPr>
            <a:r>
              <a:rPr lang="en-US" altLang="en-US" dirty="0">
                <a:solidFill>
                  <a:schemeClr val="accent1"/>
                </a:solidFill>
                <a:cs typeface="Arial" charset="0"/>
              </a:rPr>
              <a:t>A. Manufacturing equipment depreciation.</a:t>
            </a:r>
          </a:p>
          <a:p>
            <a:pPr lvl="1">
              <a:buFont typeface="Wingdings" pitchFamily="2" charset="2"/>
              <a:buNone/>
            </a:pPr>
            <a:r>
              <a:rPr lang="en-US" altLang="en-US" dirty="0">
                <a:cs typeface="Arial" charset="0"/>
              </a:rPr>
              <a:t>B. Property taxes on corporate headquarters.</a:t>
            </a:r>
          </a:p>
          <a:p>
            <a:pPr lvl="1">
              <a:buFont typeface="Wingdings" pitchFamily="2" charset="2"/>
              <a:buNone/>
            </a:pPr>
            <a:r>
              <a:rPr lang="en-US" altLang="en-US" dirty="0">
                <a:solidFill>
                  <a:schemeClr val="accent1"/>
                </a:solidFill>
                <a:cs typeface="Arial" charset="0"/>
              </a:rPr>
              <a:t>C. Direct materials costs.</a:t>
            </a:r>
          </a:p>
          <a:p>
            <a:pPr lvl="1">
              <a:buFont typeface="Wingdings" pitchFamily="2" charset="2"/>
              <a:buNone/>
            </a:pPr>
            <a:r>
              <a:rPr lang="en-US" altLang="en-US" dirty="0">
                <a:solidFill>
                  <a:schemeClr val="accent1"/>
                </a:solidFill>
                <a:cs typeface="Arial" charset="0"/>
              </a:rPr>
              <a:t>D. Electrical costs to light the production facility.</a:t>
            </a:r>
          </a:p>
          <a:p>
            <a:pPr lvl="1">
              <a:buFont typeface="Wingdings" pitchFamily="2" charset="2"/>
              <a:buNone/>
            </a:pPr>
            <a:r>
              <a:rPr lang="en-US" altLang="en-US" dirty="0">
                <a:cs typeface="Arial" charset="0"/>
              </a:rPr>
              <a:t>E. Sales commissions.</a:t>
            </a:r>
          </a:p>
        </p:txBody>
      </p:sp>
    </p:spTree>
    <p:extLst>
      <p:ext uri="{BB962C8B-B14F-4D97-AF65-F5344CB8AC3E}">
        <p14:creationId xmlns:p14="http://schemas.microsoft.com/office/powerpoint/2010/main" val="8885903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8D6FEC8-BEE1-472C-B140-88A9A17FC355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423125" y="1685495"/>
            <a:ext cx="9345750" cy="413853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67466" y="258375"/>
            <a:ext cx="1404457" cy="1166000"/>
          </a:xfrm>
          <a:prstGeom prst="rect">
            <a:avLst/>
          </a:prstGeom>
          <a:solidFill>
            <a:srgbClr val="8E5A6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56249" y="26743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17279" y="52324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16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49" name="Graphic 48">
            <a:extLst>
              <a:ext uri="{FF2B5EF4-FFF2-40B4-BE49-F238E27FC236}">
                <a16:creationId xmlns:a16="http://schemas.microsoft.com/office/drawing/2014/main" id="{8A26B39C-8EEE-33C3-70B5-EA9EF63899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50" name="Graphic 49">
            <a:extLst>
              <a:ext uri="{FF2B5EF4-FFF2-40B4-BE49-F238E27FC236}">
                <a16:creationId xmlns:a16="http://schemas.microsoft.com/office/drawing/2014/main" id="{581C5057-C7BD-4A2A-C8D2-792FA9789B7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54" name="Graphic 53">
            <a:extLst>
              <a:ext uri="{FF2B5EF4-FFF2-40B4-BE49-F238E27FC236}">
                <a16:creationId xmlns:a16="http://schemas.microsoft.com/office/drawing/2014/main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175057" y="248508"/>
            <a:ext cx="2649477" cy="1166001"/>
          </a:xfrm>
          <a:prstGeom prst="rect">
            <a:avLst/>
          </a:prstGeom>
        </p:spPr>
      </p:pic>
      <p:sp>
        <p:nvSpPr>
          <p:cNvPr id="3" name="Rectangle 3">
            <a:extLst>
              <a:ext uri="{FF2B5EF4-FFF2-40B4-BE49-F238E27FC236}">
                <a16:creationId xmlns:a16="http://schemas.microsoft.com/office/drawing/2014/main" id="{5B7DB43D-7D9D-FB1D-32FF-667AB59BE9D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52600" y="1761083"/>
            <a:ext cx="4114800" cy="3987353"/>
          </a:xfrm>
          <a:prstGeom prst="rect">
            <a:avLst/>
          </a:prstGeom>
          <a:solidFill>
            <a:srgbClr val="CCECFF"/>
          </a:solidFill>
          <a:ln w="76200" cmpd="tri">
            <a:solidFill>
              <a:schemeClr val="tx1"/>
            </a:solidFill>
            <a:miter lim="800000"/>
            <a:headEnd/>
            <a:tailEnd/>
          </a:ln>
        </p:spPr>
        <p:txBody>
          <a:bodyPr lIns="90488" tIns="44450" rIns="90488" bIns="44450"/>
          <a:lstStyle>
            <a:lvl1pPr marL="342900" indent="-342900"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40000"/>
              </a:spcBef>
              <a:buClr>
                <a:schemeClr val="tx2"/>
              </a:buClr>
              <a:buSzPct val="85000"/>
              <a:buFont typeface="Monotype Sorts"/>
              <a:buChar char=" "/>
            </a:pPr>
            <a:r>
              <a:rPr lang="en-US" altLang="en-US" dirty="0">
                <a:latin typeface="Arial" pitchFamily="34" charset="0"/>
              </a:rPr>
              <a:t>Merchandisers . . .</a:t>
            </a:r>
          </a:p>
          <a:p>
            <a:pPr lvl="1" eaLnBrk="1" hangingPunct="1">
              <a:spcBef>
                <a:spcPct val="40000"/>
              </a:spcBef>
              <a:buClr>
                <a:schemeClr val="tx1"/>
              </a:buClr>
              <a:buSzPct val="75000"/>
              <a:buFont typeface="Wingdings" pitchFamily="2" charset="2"/>
              <a:buChar char="v"/>
            </a:pPr>
            <a:r>
              <a:rPr lang="en-US" altLang="en-US" dirty="0">
                <a:latin typeface="Arial" pitchFamily="34" charset="0"/>
              </a:rPr>
              <a:t>Buy finished goods.</a:t>
            </a:r>
          </a:p>
          <a:p>
            <a:pPr lvl="1" eaLnBrk="1" hangingPunct="1">
              <a:spcBef>
                <a:spcPct val="40000"/>
              </a:spcBef>
              <a:buClr>
                <a:schemeClr val="tx1"/>
              </a:buClr>
              <a:buSzPct val="75000"/>
              <a:buFont typeface="Wingdings" pitchFamily="2" charset="2"/>
              <a:buChar char="v"/>
            </a:pPr>
            <a:r>
              <a:rPr lang="en-US" altLang="en-US" dirty="0">
                <a:latin typeface="Arial" pitchFamily="34" charset="0"/>
              </a:rPr>
              <a:t>Sell finished goods. </a:t>
            </a:r>
          </a:p>
        </p:txBody>
      </p:sp>
      <p:sp>
        <p:nvSpPr>
          <p:cNvPr id="4" name="Rectangle 7">
            <a:extLst>
              <a:ext uri="{FF2B5EF4-FFF2-40B4-BE49-F238E27FC236}">
                <a16:creationId xmlns:a16="http://schemas.microsoft.com/office/drawing/2014/main" id="{1195C2A8-2F7A-E57D-7D4C-3AB988A77D1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96875" y="1767955"/>
            <a:ext cx="4114800" cy="3973607"/>
          </a:xfrm>
          <a:prstGeom prst="rect">
            <a:avLst/>
          </a:prstGeom>
          <a:solidFill>
            <a:srgbClr val="FFCC66"/>
          </a:solidFill>
          <a:ln w="76200" cmpd="tri">
            <a:solidFill>
              <a:schemeClr val="tx1"/>
            </a:solidFill>
            <a:miter lim="800000"/>
            <a:headEnd/>
            <a:tailEnd/>
          </a:ln>
        </p:spPr>
        <p:txBody>
          <a:bodyPr lIns="90488" tIns="44450" rIns="90488" bIns="44450"/>
          <a:lstStyle>
            <a:lvl1pPr marL="342900" indent="-342900"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40000"/>
              </a:spcBef>
              <a:buClr>
                <a:schemeClr val="tx2"/>
              </a:buClr>
              <a:buSzPct val="85000"/>
              <a:buFont typeface="Monotype Sorts"/>
              <a:buChar char=" "/>
            </a:pPr>
            <a:r>
              <a:rPr lang="en-US" altLang="en-US" dirty="0">
                <a:latin typeface="Arial" pitchFamily="34" charset="0"/>
              </a:rPr>
              <a:t>Manufacturers . . .</a:t>
            </a:r>
          </a:p>
          <a:p>
            <a:pPr lvl="1" eaLnBrk="1" hangingPunct="1">
              <a:spcBef>
                <a:spcPct val="40000"/>
              </a:spcBef>
              <a:buClr>
                <a:schemeClr val="tx1"/>
              </a:buClr>
              <a:buSzPct val="75000"/>
              <a:buFont typeface="Wingdings" pitchFamily="2" charset="2"/>
              <a:buChar char="v"/>
            </a:pPr>
            <a:r>
              <a:rPr lang="en-US" altLang="en-US" dirty="0">
                <a:latin typeface="Arial" pitchFamily="34" charset="0"/>
              </a:rPr>
              <a:t>Buy raw materials.</a:t>
            </a:r>
          </a:p>
          <a:p>
            <a:pPr lvl="1" eaLnBrk="1" hangingPunct="1">
              <a:spcBef>
                <a:spcPct val="40000"/>
              </a:spcBef>
              <a:buClr>
                <a:schemeClr val="tx1"/>
              </a:buClr>
              <a:buSzPct val="75000"/>
              <a:buFont typeface="Wingdings" pitchFamily="2" charset="2"/>
              <a:buChar char="v"/>
            </a:pPr>
            <a:r>
              <a:rPr lang="en-US" altLang="en-US" dirty="0">
                <a:latin typeface="Arial" pitchFamily="34" charset="0"/>
              </a:rPr>
              <a:t>Produce and sell finished goods.</a:t>
            </a:r>
          </a:p>
        </p:txBody>
      </p:sp>
      <p:sp>
        <p:nvSpPr>
          <p:cNvPr id="7" name="Rectangle 9">
            <a:extLst>
              <a:ext uri="{FF2B5EF4-FFF2-40B4-BE49-F238E27FC236}">
                <a16:creationId xmlns:a16="http://schemas.microsoft.com/office/drawing/2014/main" id="{CEE10AA0-0790-092A-E50C-82FF1E5560F6}"/>
              </a:ext>
            </a:extLst>
          </p:cNvPr>
          <p:cNvSpPr txBox="1">
            <a:spLocks noChangeArrowheads="1"/>
          </p:cNvSpPr>
          <p:nvPr/>
        </p:nvSpPr>
        <p:spPr>
          <a:xfrm>
            <a:off x="1771923" y="640535"/>
            <a:ext cx="8229600" cy="609600"/>
          </a:xfrm>
          <a:prstGeom prst="rect">
            <a:avLst/>
          </a:prstGeom>
        </p:spPr>
        <p:txBody>
          <a:bodyPr>
            <a:normAutofit fontScale="900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b="1" dirty="0">
                <a:solidFill>
                  <a:schemeClr val="bg1"/>
                </a:solidFill>
              </a:rPr>
              <a:t>Reporting Manufacturing Activities</a:t>
            </a:r>
          </a:p>
        </p:txBody>
      </p:sp>
    </p:spTree>
    <p:extLst>
      <p:ext uri="{BB962C8B-B14F-4D97-AF65-F5344CB8AC3E}">
        <p14:creationId xmlns:p14="http://schemas.microsoft.com/office/powerpoint/2010/main" val="30732984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8D6FEC8-BEE1-472C-B140-88A9A17FC355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423125" y="1685495"/>
            <a:ext cx="9345750" cy="413853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67466" y="258375"/>
            <a:ext cx="1404457" cy="1166000"/>
          </a:xfrm>
          <a:prstGeom prst="rect">
            <a:avLst/>
          </a:prstGeom>
          <a:solidFill>
            <a:srgbClr val="8E5A6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56249" y="26743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17279" y="52324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16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49" name="Graphic 48">
            <a:extLst>
              <a:ext uri="{FF2B5EF4-FFF2-40B4-BE49-F238E27FC236}">
                <a16:creationId xmlns:a16="http://schemas.microsoft.com/office/drawing/2014/main" id="{8A26B39C-8EEE-33C3-70B5-EA9EF63899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50" name="Graphic 49">
            <a:extLst>
              <a:ext uri="{FF2B5EF4-FFF2-40B4-BE49-F238E27FC236}">
                <a16:creationId xmlns:a16="http://schemas.microsoft.com/office/drawing/2014/main" id="{581C5057-C7BD-4A2A-C8D2-792FA9789B7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54" name="Graphic 53">
            <a:extLst>
              <a:ext uri="{FF2B5EF4-FFF2-40B4-BE49-F238E27FC236}">
                <a16:creationId xmlns:a16="http://schemas.microsoft.com/office/drawing/2014/main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175057" y="248508"/>
            <a:ext cx="2649477" cy="1166001"/>
          </a:xfrm>
          <a:prstGeom prst="rect">
            <a:avLst/>
          </a:prstGeom>
        </p:spPr>
      </p:pic>
      <p:sp>
        <p:nvSpPr>
          <p:cNvPr id="8" name="Rectangle 13">
            <a:extLst>
              <a:ext uri="{FF2B5EF4-FFF2-40B4-BE49-F238E27FC236}">
                <a16:creationId xmlns:a16="http://schemas.microsoft.com/office/drawing/2014/main" id="{65BBD83C-8F6C-7BE2-FFBF-87D34A986412}"/>
              </a:ext>
            </a:extLst>
          </p:cNvPr>
          <p:cNvSpPr txBox="1">
            <a:spLocks noChangeArrowheads="1"/>
          </p:cNvSpPr>
          <p:nvPr/>
        </p:nvSpPr>
        <p:spPr>
          <a:xfrm>
            <a:off x="1771923" y="476988"/>
            <a:ext cx="8229600" cy="8382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b="1" dirty="0">
                <a:solidFill>
                  <a:schemeClr val="bg1"/>
                </a:solidFill>
              </a:rPr>
              <a:t>Manufacturer’s Balance Sheet</a:t>
            </a:r>
          </a:p>
        </p:txBody>
      </p:sp>
      <p:grpSp>
        <p:nvGrpSpPr>
          <p:cNvPr id="9" name="Group 2">
            <a:extLst>
              <a:ext uri="{FF2B5EF4-FFF2-40B4-BE49-F238E27FC236}">
                <a16:creationId xmlns:a16="http://schemas.microsoft.com/office/drawing/2014/main" id="{D3F49334-4A16-E9B0-AF0C-FBB851CCFEB4}"/>
              </a:ext>
            </a:extLst>
          </p:cNvPr>
          <p:cNvGrpSpPr>
            <a:grpSpLocks/>
          </p:cNvGrpSpPr>
          <p:nvPr/>
        </p:nvGrpSpPr>
        <p:grpSpPr bwMode="auto">
          <a:xfrm>
            <a:off x="8264525" y="2971800"/>
            <a:ext cx="2032000" cy="1993900"/>
            <a:chOff x="4246" y="2096"/>
            <a:chExt cx="1280" cy="1256"/>
          </a:xfrm>
        </p:grpSpPr>
        <p:sp>
          <p:nvSpPr>
            <p:cNvPr id="11" name="Line 3">
              <a:extLst>
                <a:ext uri="{FF2B5EF4-FFF2-40B4-BE49-F238E27FC236}">
                  <a16:creationId xmlns:a16="http://schemas.microsoft.com/office/drawing/2014/main" id="{37E953DD-0956-D14A-EE76-8ED62D3D1B9D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4902" y="2096"/>
              <a:ext cx="0" cy="512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 type="triangle" w="med" len="med"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GB" dirty="0"/>
            </a:p>
          </p:txBody>
        </p:sp>
        <p:sp>
          <p:nvSpPr>
            <p:cNvPr id="12" name="Rectangle 4">
              <a:extLst>
                <a:ext uri="{FF2B5EF4-FFF2-40B4-BE49-F238E27FC236}">
                  <a16:creationId xmlns:a16="http://schemas.microsoft.com/office/drawing/2014/main" id="{AE0CFD57-9E7E-F755-17EC-89CA3948455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246" y="2600"/>
              <a:ext cx="1280" cy="752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  <a:ln w="254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lIns="90488" tIns="44450" rIns="90488" bIns="44450" anchor="ctr"/>
            <a:lstStyle/>
            <a:p>
              <a:pPr algn="ctr">
                <a:lnSpc>
                  <a:spcPct val="90000"/>
                </a:lnSpc>
                <a:defRPr/>
              </a:pPr>
              <a:r>
                <a:rPr lang="en-US" sz="2400" b="1" dirty="0">
                  <a:solidFill>
                    <a:schemeClr val="accent3">
                      <a:lumMod val="50000"/>
                    </a:schemeClr>
                  </a:solidFill>
                </a:rPr>
                <a:t>Completed</a:t>
              </a:r>
              <a:br>
                <a:rPr lang="en-US" sz="2400" b="1" dirty="0">
                  <a:solidFill>
                    <a:schemeClr val="accent3">
                      <a:lumMod val="50000"/>
                    </a:schemeClr>
                  </a:solidFill>
                </a:rPr>
              </a:br>
              <a:r>
                <a:rPr lang="en-US" sz="2400" b="1" dirty="0">
                  <a:solidFill>
                    <a:schemeClr val="accent3">
                      <a:lumMod val="50000"/>
                    </a:schemeClr>
                  </a:solidFill>
                </a:rPr>
                <a:t>products</a:t>
              </a:r>
              <a:br>
                <a:rPr lang="en-US" sz="2400" b="1" dirty="0">
                  <a:solidFill>
                    <a:schemeClr val="accent3">
                      <a:lumMod val="50000"/>
                    </a:schemeClr>
                  </a:solidFill>
                </a:rPr>
              </a:br>
              <a:r>
                <a:rPr lang="en-US" sz="2400" b="1" dirty="0">
                  <a:solidFill>
                    <a:schemeClr val="accent3">
                      <a:lumMod val="50000"/>
                    </a:schemeClr>
                  </a:solidFill>
                </a:rPr>
                <a:t>for sale.</a:t>
              </a:r>
            </a:p>
          </p:txBody>
        </p:sp>
      </p:grpSp>
      <p:sp>
        <p:nvSpPr>
          <p:cNvPr id="13" name="Line 6">
            <a:extLst>
              <a:ext uri="{FF2B5EF4-FFF2-40B4-BE49-F238E27FC236}">
                <a16:creationId xmlns:a16="http://schemas.microsoft.com/office/drawing/2014/main" id="{9CB359D0-200B-8D10-5AD1-198F47F2F236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2969969" y="2813716"/>
            <a:ext cx="0" cy="812800"/>
          </a:xfrm>
          <a:prstGeom prst="line">
            <a:avLst/>
          </a:prstGeom>
          <a:noFill/>
          <a:ln w="50800">
            <a:solidFill>
              <a:schemeClr val="tx1"/>
            </a:solidFill>
            <a:round/>
            <a:headEnd type="triangle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GB" dirty="0"/>
          </a:p>
        </p:txBody>
      </p:sp>
      <p:sp>
        <p:nvSpPr>
          <p:cNvPr id="14" name="Rectangle 7">
            <a:extLst>
              <a:ext uri="{FF2B5EF4-FFF2-40B4-BE49-F238E27FC236}">
                <a16:creationId xmlns:a16="http://schemas.microsoft.com/office/drawing/2014/main" id="{470DEB28-FA3E-9BBD-6367-0D94E5DD893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75747" y="3626516"/>
            <a:ext cx="2022475" cy="2120900"/>
          </a:xfrm>
          <a:prstGeom prst="rect">
            <a:avLst/>
          </a:prstGeom>
          <a:solidFill>
            <a:srgbClr val="CCECFF"/>
          </a:solidFill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wrap="none" lIns="90488" tIns="44450" rIns="90488" bIns="44450"/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lnSpc>
                <a:spcPct val="90000"/>
              </a:lnSpc>
              <a:spcBef>
                <a:spcPct val="0"/>
              </a:spcBef>
              <a:buFontTx/>
              <a:buNone/>
            </a:pPr>
            <a:r>
              <a:rPr lang="en-US" altLang="en-US" sz="2400" b="1" dirty="0">
                <a:solidFill>
                  <a:schemeClr val="tx2"/>
                </a:solidFill>
                <a:latin typeface="Arial" pitchFamily="34" charset="0"/>
              </a:rPr>
              <a:t>Materials</a:t>
            </a:r>
            <a:br>
              <a:rPr lang="en-US" altLang="en-US" sz="2400" b="1" dirty="0">
                <a:solidFill>
                  <a:schemeClr val="tx2"/>
                </a:solidFill>
                <a:latin typeface="Arial" pitchFamily="34" charset="0"/>
              </a:rPr>
            </a:br>
            <a:r>
              <a:rPr lang="en-US" altLang="en-US" sz="2400" b="1" dirty="0">
                <a:solidFill>
                  <a:schemeClr val="tx2"/>
                </a:solidFill>
                <a:latin typeface="Arial" pitchFamily="34" charset="0"/>
              </a:rPr>
              <a:t>waiting to be</a:t>
            </a:r>
            <a:br>
              <a:rPr lang="en-US" altLang="en-US" sz="2400" b="1" dirty="0">
                <a:solidFill>
                  <a:schemeClr val="tx2"/>
                </a:solidFill>
                <a:latin typeface="Arial" pitchFamily="34" charset="0"/>
              </a:rPr>
            </a:br>
            <a:r>
              <a:rPr lang="en-US" altLang="en-US" sz="2400" b="1" dirty="0">
                <a:solidFill>
                  <a:schemeClr val="tx2"/>
                </a:solidFill>
                <a:latin typeface="Arial" pitchFamily="34" charset="0"/>
              </a:rPr>
              <a:t>processed.</a:t>
            </a:r>
          </a:p>
          <a:p>
            <a:pPr algn="ctr" eaLnBrk="1" hangingPunct="1">
              <a:lnSpc>
                <a:spcPct val="90000"/>
              </a:lnSpc>
              <a:spcBef>
                <a:spcPct val="0"/>
              </a:spcBef>
              <a:buFontTx/>
              <a:buNone/>
            </a:pPr>
            <a:endParaRPr lang="en-US" altLang="en-US" sz="2400" b="1" dirty="0">
              <a:solidFill>
                <a:schemeClr val="tx2"/>
              </a:solidFill>
              <a:latin typeface="Arial" pitchFamily="34" charset="0"/>
            </a:endParaRPr>
          </a:p>
          <a:p>
            <a:pPr algn="ctr" eaLnBrk="1" hangingPunct="1">
              <a:lnSpc>
                <a:spcPct val="90000"/>
              </a:lnSpc>
              <a:spcBef>
                <a:spcPct val="0"/>
              </a:spcBef>
              <a:buFontTx/>
              <a:buNone/>
            </a:pPr>
            <a:r>
              <a:rPr lang="en-US" altLang="en-US" sz="2400" b="1" dirty="0">
                <a:solidFill>
                  <a:schemeClr val="tx2"/>
                </a:solidFill>
                <a:latin typeface="Arial" pitchFamily="34" charset="0"/>
              </a:rPr>
              <a:t>Can be direct</a:t>
            </a:r>
          </a:p>
          <a:p>
            <a:pPr algn="ctr" eaLnBrk="1" hangingPunct="1">
              <a:lnSpc>
                <a:spcPct val="90000"/>
              </a:lnSpc>
              <a:spcBef>
                <a:spcPct val="0"/>
              </a:spcBef>
              <a:buFontTx/>
              <a:buNone/>
            </a:pPr>
            <a:r>
              <a:rPr lang="en-US" altLang="en-US" sz="2400" b="1" dirty="0">
                <a:solidFill>
                  <a:schemeClr val="tx2"/>
                </a:solidFill>
                <a:latin typeface="Arial" pitchFamily="34" charset="0"/>
              </a:rPr>
              <a:t>or indirect.</a:t>
            </a:r>
          </a:p>
        </p:txBody>
      </p:sp>
      <p:grpSp>
        <p:nvGrpSpPr>
          <p:cNvPr id="15" name="Group 8">
            <a:extLst>
              <a:ext uri="{FF2B5EF4-FFF2-40B4-BE49-F238E27FC236}">
                <a16:creationId xmlns:a16="http://schemas.microsoft.com/office/drawing/2014/main" id="{AB12C6DE-6962-20ED-2AEB-3163BA727ED7}"/>
              </a:ext>
            </a:extLst>
          </p:cNvPr>
          <p:cNvGrpSpPr>
            <a:grpSpLocks/>
          </p:cNvGrpSpPr>
          <p:nvPr/>
        </p:nvGrpSpPr>
        <p:grpSpPr bwMode="auto">
          <a:xfrm>
            <a:off x="4757046" y="2343304"/>
            <a:ext cx="2794000" cy="3365500"/>
            <a:chOff x="2030" y="1856"/>
            <a:chExt cx="1760" cy="2120"/>
          </a:xfrm>
        </p:grpSpPr>
        <p:grpSp>
          <p:nvGrpSpPr>
            <p:cNvPr id="16" name="Group 9">
              <a:extLst>
                <a:ext uri="{FF2B5EF4-FFF2-40B4-BE49-F238E27FC236}">
                  <a16:creationId xmlns:a16="http://schemas.microsoft.com/office/drawing/2014/main" id="{3015AE31-46D5-F49E-BBD4-EEB44CC3AAE7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030" y="1856"/>
              <a:ext cx="1760" cy="2120"/>
              <a:chOff x="2030" y="1856"/>
              <a:chExt cx="1760" cy="2120"/>
            </a:xfrm>
          </p:grpSpPr>
          <p:sp>
            <p:nvSpPr>
              <p:cNvPr id="18" name="Line 10">
                <a:extLst>
                  <a:ext uri="{FF2B5EF4-FFF2-40B4-BE49-F238E27FC236}">
                    <a16:creationId xmlns:a16="http://schemas.microsoft.com/office/drawing/2014/main" id="{2077561F-1273-A20A-83A1-A81DC8C70EB7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2886" y="1856"/>
                <a:ext cx="0" cy="512"/>
              </a:xfrm>
              <a:prstGeom prst="line">
                <a:avLst/>
              </a:prstGeom>
              <a:noFill/>
              <a:ln w="50800">
                <a:solidFill>
                  <a:schemeClr val="tx1"/>
                </a:solidFill>
                <a:round/>
                <a:headEnd type="triangle" w="med" len="med"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GB" dirty="0"/>
              </a:p>
            </p:txBody>
          </p:sp>
          <p:sp>
            <p:nvSpPr>
              <p:cNvPr id="19" name="Rectangle 11">
                <a:extLst>
                  <a:ext uri="{FF2B5EF4-FFF2-40B4-BE49-F238E27FC236}">
                    <a16:creationId xmlns:a16="http://schemas.microsoft.com/office/drawing/2014/main" id="{F87C8BC4-7456-907B-43C6-FEF3BE208E4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030" y="2360"/>
                <a:ext cx="1760" cy="1616"/>
              </a:xfrm>
              <a:prstGeom prst="rect">
                <a:avLst/>
              </a:prstGeom>
              <a:solidFill>
                <a:schemeClr val="accent1">
                  <a:lumMod val="20000"/>
                  <a:lumOff val="80000"/>
                </a:schemeClr>
              </a:solidFill>
              <a:ln w="25400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lIns="90488" tIns="44450" rIns="90488" bIns="44450" anchor="ctr"/>
              <a:lstStyle/>
              <a:p>
                <a:pPr algn="ctr">
                  <a:lnSpc>
                    <a:spcPct val="90000"/>
                  </a:lnSpc>
                  <a:spcBef>
                    <a:spcPct val="100000"/>
                  </a:spcBef>
                  <a:defRPr/>
                </a:pPr>
                <a:r>
                  <a:rPr lang="en-US" sz="2400" b="1" dirty="0">
                    <a:solidFill>
                      <a:srgbClr val="C00000"/>
                    </a:solidFill>
                  </a:rPr>
                  <a:t>Partially complete</a:t>
                </a:r>
                <a:br>
                  <a:rPr lang="en-US" sz="2400" b="1" dirty="0">
                    <a:solidFill>
                      <a:srgbClr val="C00000"/>
                    </a:solidFill>
                  </a:rPr>
                </a:br>
                <a:r>
                  <a:rPr lang="en-US" sz="2400" b="1" dirty="0">
                    <a:solidFill>
                      <a:srgbClr val="C00000"/>
                    </a:solidFill>
                  </a:rPr>
                  <a:t>products.</a:t>
                </a:r>
              </a:p>
              <a:p>
                <a:pPr algn="ctr">
                  <a:lnSpc>
                    <a:spcPct val="90000"/>
                  </a:lnSpc>
                  <a:spcBef>
                    <a:spcPct val="100000"/>
                  </a:spcBef>
                  <a:defRPr/>
                </a:pPr>
                <a:r>
                  <a:rPr lang="en-US" sz="2400" b="1" dirty="0">
                    <a:solidFill>
                      <a:srgbClr val="C00000"/>
                    </a:solidFill>
                  </a:rPr>
                  <a:t>Material to which</a:t>
                </a:r>
                <a:br>
                  <a:rPr lang="en-US" sz="2400" b="1" dirty="0">
                    <a:solidFill>
                      <a:srgbClr val="C00000"/>
                    </a:solidFill>
                  </a:rPr>
                </a:br>
                <a:r>
                  <a:rPr lang="en-US" sz="2400" b="1" dirty="0">
                    <a:solidFill>
                      <a:srgbClr val="C00000"/>
                    </a:solidFill>
                  </a:rPr>
                  <a:t>some labor and/or</a:t>
                </a:r>
                <a:br>
                  <a:rPr lang="en-US" sz="2400" b="1" dirty="0">
                    <a:solidFill>
                      <a:srgbClr val="C00000"/>
                    </a:solidFill>
                  </a:rPr>
                </a:br>
                <a:r>
                  <a:rPr lang="en-US" sz="2400" b="1" dirty="0">
                    <a:solidFill>
                      <a:srgbClr val="C00000"/>
                    </a:solidFill>
                  </a:rPr>
                  <a:t>overhead have</a:t>
                </a:r>
                <a:br>
                  <a:rPr lang="en-US" sz="2400" b="1" dirty="0">
                    <a:solidFill>
                      <a:srgbClr val="C00000"/>
                    </a:solidFill>
                  </a:rPr>
                </a:br>
                <a:r>
                  <a:rPr lang="en-US" sz="2400" b="1" dirty="0">
                    <a:solidFill>
                      <a:srgbClr val="C00000"/>
                    </a:solidFill>
                  </a:rPr>
                  <a:t>been added.</a:t>
                </a:r>
              </a:p>
            </p:txBody>
          </p:sp>
        </p:grpSp>
        <p:sp>
          <p:nvSpPr>
            <p:cNvPr id="17" name="Line 12">
              <a:extLst>
                <a:ext uri="{FF2B5EF4-FFF2-40B4-BE49-F238E27FC236}">
                  <a16:creationId xmlns:a16="http://schemas.microsoft.com/office/drawing/2014/main" id="{B73DCE5B-F2D7-96C9-4106-3F62DFA06BD0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030" y="2928"/>
              <a:ext cx="1760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GB" dirty="0"/>
            </a:p>
          </p:txBody>
        </p:sp>
      </p:grpSp>
      <p:sp>
        <p:nvSpPr>
          <p:cNvPr id="20" name="Oval 14">
            <a:extLst>
              <a:ext uri="{FF2B5EF4-FFF2-40B4-BE49-F238E27FC236}">
                <a16:creationId xmlns:a16="http://schemas.microsoft.com/office/drawing/2014/main" id="{836B26AC-1D7F-CB79-C4EB-247CACA7F54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12950" y="1560883"/>
            <a:ext cx="2000250" cy="1486509"/>
          </a:xfrm>
          <a:prstGeom prst="ellipse">
            <a:avLst/>
          </a:prstGeom>
          <a:solidFill>
            <a:srgbClr val="CCECFF"/>
          </a:solidFill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lIns="90488" tIns="44450" rIns="90488" bIns="44450" anchor="ctr"/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en-US" sz="2400" b="1" dirty="0">
                <a:solidFill>
                  <a:schemeClr val="tx2"/>
                </a:solidFill>
                <a:latin typeface="Arial" pitchFamily="34" charset="0"/>
              </a:rPr>
              <a:t>Raw</a:t>
            </a:r>
            <a:br>
              <a:rPr lang="en-US" altLang="en-US" sz="2400" b="1" dirty="0">
                <a:solidFill>
                  <a:schemeClr val="tx2"/>
                </a:solidFill>
                <a:latin typeface="Arial" pitchFamily="34" charset="0"/>
              </a:rPr>
            </a:br>
            <a:r>
              <a:rPr lang="en-US" altLang="en-US" sz="2400" b="1" dirty="0">
                <a:solidFill>
                  <a:schemeClr val="tx2"/>
                </a:solidFill>
                <a:latin typeface="Arial" pitchFamily="34" charset="0"/>
              </a:rPr>
              <a:t>Materials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en-US" sz="2400" b="1" dirty="0">
                <a:solidFill>
                  <a:schemeClr val="tx2"/>
                </a:solidFill>
                <a:latin typeface="Arial" pitchFamily="34" charset="0"/>
              </a:rPr>
              <a:t>Inventory</a:t>
            </a:r>
          </a:p>
        </p:txBody>
      </p:sp>
      <p:sp>
        <p:nvSpPr>
          <p:cNvPr id="21" name="Oval 15">
            <a:extLst>
              <a:ext uri="{FF2B5EF4-FFF2-40B4-BE49-F238E27FC236}">
                <a16:creationId xmlns:a16="http://schemas.microsoft.com/office/drawing/2014/main" id="{516B28E9-53F1-2F95-A917-57B90F36F6A7}"/>
              </a:ext>
            </a:extLst>
          </p:cNvPr>
          <p:cNvSpPr>
            <a:spLocks noChangeArrowheads="1"/>
          </p:cNvSpPr>
          <p:nvPr/>
        </p:nvSpPr>
        <p:spPr bwMode="auto">
          <a:xfrm>
            <a:off x="8245923" y="1624992"/>
            <a:ext cx="2032000" cy="1422400"/>
          </a:xfrm>
          <a:prstGeom prst="ellipse">
            <a:avLst/>
          </a:prstGeom>
          <a:solidFill>
            <a:schemeClr val="accent4">
              <a:lumMod val="20000"/>
              <a:lumOff val="80000"/>
            </a:schemeClr>
          </a:solidFill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lIns="90488" tIns="44450" rIns="90488" bIns="44450" anchor="ctr"/>
          <a:lstStyle/>
          <a:p>
            <a:pPr algn="ctr">
              <a:defRPr/>
            </a:pPr>
            <a:r>
              <a:rPr lang="en-US" sz="2400" b="1" dirty="0">
                <a:solidFill>
                  <a:schemeClr val="accent3">
                    <a:lumMod val="50000"/>
                  </a:schemeClr>
                </a:solidFill>
              </a:rPr>
              <a:t>Finished</a:t>
            </a:r>
            <a:br>
              <a:rPr lang="en-US" sz="2400" b="1" dirty="0">
                <a:solidFill>
                  <a:schemeClr val="accent3">
                    <a:lumMod val="50000"/>
                  </a:schemeClr>
                </a:solidFill>
              </a:rPr>
            </a:br>
            <a:r>
              <a:rPr lang="en-US" sz="2400" b="1" dirty="0">
                <a:solidFill>
                  <a:schemeClr val="accent3">
                    <a:lumMod val="50000"/>
                  </a:schemeClr>
                </a:solidFill>
              </a:rPr>
              <a:t>Goods</a:t>
            </a:r>
          </a:p>
          <a:p>
            <a:pPr algn="ctr">
              <a:defRPr/>
            </a:pPr>
            <a:r>
              <a:rPr lang="en-US" sz="2400" b="1" dirty="0">
                <a:solidFill>
                  <a:schemeClr val="accent3">
                    <a:lumMod val="50000"/>
                  </a:schemeClr>
                </a:solidFill>
              </a:rPr>
              <a:t>Inventory</a:t>
            </a:r>
          </a:p>
        </p:txBody>
      </p:sp>
      <p:sp>
        <p:nvSpPr>
          <p:cNvPr id="22" name="Oval 16">
            <a:extLst>
              <a:ext uri="{FF2B5EF4-FFF2-40B4-BE49-F238E27FC236}">
                <a16:creationId xmlns:a16="http://schemas.microsoft.com/office/drawing/2014/main" id="{02D4204E-83D0-79FF-1F51-E572CC9FCB3F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11749" y="1526540"/>
            <a:ext cx="2139950" cy="142240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lIns="90488" tIns="44450" rIns="90488" bIns="44450" anchor="ctr"/>
          <a:lstStyle/>
          <a:p>
            <a:pPr algn="ctr">
              <a:defRPr/>
            </a:pPr>
            <a:r>
              <a:rPr lang="en-US" sz="2400" b="1" dirty="0">
                <a:solidFill>
                  <a:srgbClr val="C00000"/>
                </a:solidFill>
              </a:rPr>
              <a:t>Work in</a:t>
            </a:r>
            <a:br>
              <a:rPr lang="en-US" sz="2400" b="1" dirty="0">
                <a:solidFill>
                  <a:srgbClr val="C00000"/>
                </a:solidFill>
              </a:rPr>
            </a:br>
            <a:r>
              <a:rPr lang="en-US" sz="2400" b="1" dirty="0">
                <a:solidFill>
                  <a:srgbClr val="C00000"/>
                </a:solidFill>
              </a:rPr>
              <a:t>Process</a:t>
            </a:r>
          </a:p>
          <a:p>
            <a:pPr algn="ctr">
              <a:defRPr/>
            </a:pPr>
            <a:r>
              <a:rPr lang="en-US" sz="2400" b="1" dirty="0">
                <a:solidFill>
                  <a:srgbClr val="C00000"/>
                </a:solidFill>
              </a:rPr>
              <a:t>Inventory</a:t>
            </a:r>
          </a:p>
        </p:txBody>
      </p:sp>
    </p:spTree>
    <p:extLst>
      <p:ext uri="{BB962C8B-B14F-4D97-AF65-F5344CB8AC3E}">
        <p14:creationId xmlns:p14="http://schemas.microsoft.com/office/powerpoint/2010/main" val="28728565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  <p:bldP spid="20" grpId="0" animBg="1"/>
      <p:bldP spid="21" grpId="0" animBg="1"/>
      <p:bldP spid="22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8D6FEC8-BEE1-472C-B140-88A9A17FC355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423125" y="1685495"/>
            <a:ext cx="9345750" cy="413853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67466" y="258375"/>
            <a:ext cx="1404457" cy="1166000"/>
          </a:xfrm>
          <a:prstGeom prst="rect">
            <a:avLst/>
          </a:prstGeom>
          <a:solidFill>
            <a:srgbClr val="8E5A6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56249" y="26743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17279" y="52324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16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49" name="Graphic 48">
            <a:extLst>
              <a:ext uri="{FF2B5EF4-FFF2-40B4-BE49-F238E27FC236}">
                <a16:creationId xmlns:a16="http://schemas.microsoft.com/office/drawing/2014/main" id="{8A26B39C-8EEE-33C3-70B5-EA9EF63899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50" name="Graphic 49">
            <a:extLst>
              <a:ext uri="{FF2B5EF4-FFF2-40B4-BE49-F238E27FC236}">
                <a16:creationId xmlns:a16="http://schemas.microsoft.com/office/drawing/2014/main" id="{581C5057-C7BD-4A2A-C8D2-792FA9789B7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54" name="Graphic 53">
            <a:extLst>
              <a:ext uri="{FF2B5EF4-FFF2-40B4-BE49-F238E27FC236}">
                <a16:creationId xmlns:a16="http://schemas.microsoft.com/office/drawing/2014/main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175057" y="248508"/>
            <a:ext cx="2649477" cy="1166001"/>
          </a:xfrm>
          <a:prstGeom prst="rect">
            <a:avLst/>
          </a:prstGeom>
        </p:spPr>
      </p:pic>
      <p:sp>
        <p:nvSpPr>
          <p:cNvPr id="3" name="Rectangle 4">
            <a:extLst>
              <a:ext uri="{FF2B5EF4-FFF2-40B4-BE49-F238E27FC236}">
                <a16:creationId xmlns:a16="http://schemas.microsoft.com/office/drawing/2014/main" id="{378836F7-86FD-CE00-4A77-22665389F00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09775" y="5003033"/>
            <a:ext cx="8172450" cy="457201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28575" cmpd="thickThin">
            <a:solidFill>
              <a:schemeClr val="accent3">
                <a:lumMod val="50000"/>
              </a:schemeClr>
            </a:solidFill>
            <a:miter lim="800000"/>
            <a:headEnd/>
            <a:tailEnd/>
          </a:ln>
        </p:spPr>
        <p:txBody>
          <a:bodyPr wrap="none" lIns="90488" tIns="44450" rIns="90488" bIns="44450" anchor="ctr"/>
          <a:lstStyle/>
          <a:p>
            <a:pPr algn="ctr">
              <a:defRPr/>
            </a:pPr>
            <a:r>
              <a:rPr lang="en-US" sz="2400" b="1" dirty="0">
                <a:solidFill>
                  <a:schemeClr val="accent3">
                    <a:lumMod val="50000"/>
                  </a:schemeClr>
                </a:solidFill>
              </a:rPr>
              <a:t>The primary difference is inventory.</a:t>
            </a:r>
          </a:p>
        </p:txBody>
      </p:sp>
      <p:sp>
        <p:nvSpPr>
          <p:cNvPr id="4" name="Rectangle 13">
            <a:extLst>
              <a:ext uri="{FF2B5EF4-FFF2-40B4-BE49-F238E27FC236}">
                <a16:creationId xmlns:a16="http://schemas.microsoft.com/office/drawing/2014/main" id="{ADF8E7CC-7E66-3C0B-6464-642214972645}"/>
              </a:ext>
            </a:extLst>
          </p:cNvPr>
          <p:cNvSpPr txBox="1">
            <a:spLocks noChangeArrowheads="1"/>
          </p:cNvSpPr>
          <p:nvPr/>
        </p:nvSpPr>
        <p:spPr>
          <a:xfrm>
            <a:off x="1891286" y="322425"/>
            <a:ext cx="8695752" cy="1032752"/>
          </a:xfrm>
          <a:prstGeom prst="rect">
            <a:avLst/>
          </a:prstGeom>
        </p:spPr>
        <p:txBody>
          <a:bodyPr>
            <a:normAutofit fontScale="90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b="1" dirty="0">
                <a:solidFill>
                  <a:schemeClr val="bg1"/>
                </a:solidFill>
              </a:rPr>
              <a:t>Balance Sheets for Manufacturers, Merchandisers and Servicers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91494518-320D-FABD-A08E-4D4B24ADB7E4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345452" y="1692995"/>
            <a:ext cx="9652647" cy="31835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2284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 autoUpdateAnimBg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8D6FEC8-BEE1-472C-B140-88A9A17FC355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423125" y="1685495"/>
            <a:ext cx="9345750" cy="413853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67466" y="258375"/>
            <a:ext cx="1404457" cy="1166000"/>
          </a:xfrm>
          <a:prstGeom prst="rect">
            <a:avLst/>
          </a:prstGeom>
          <a:solidFill>
            <a:srgbClr val="8E5A6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56249" y="26743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17279" y="52324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16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49" name="Graphic 48">
            <a:extLst>
              <a:ext uri="{FF2B5EF4-FFF2-40B4-BE49-F238E27FC236}">
                <a16:creationId xmlns:a16="http://schemas.microsoft.com/office/drawing/2014/main" id="{8A26B39C-8EEE-33C3-70B5-EA9EF63899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50" name="Graphic 49">
            <a:extLst>
              <a:ext uri="{FF2B5EF4-FFF2-40B4-BE49-F238E27FC236}">
                <a16:creationId xmlns:a16="http://schemas.microsoft.com/office/drawing/2014/main" id="{581C5057-C7BD-4A2A-C8D2-792FA9789B7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54" name="Graphic 53">
            <a:extLst>
              <a:ext uri="{FF2B5EF4-FFF2-40B4-BE49-F238E27FC236}">
                <a16:creationId xmlns:a16="http://schemas.microsoft.com/office/drawing/2014/main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175057" y="248508"/>
            <a:ext cx="2649477" cy="1166001"/>
          </a:xfrm>
          <a:prstGeom prst="rect">
            <a:avLst/>
          </a:prstGeom>
        </p:spPr>
      </p:pic>
      <p:pic>
        <p:nvPicPr>
          <p:cNvPr id="4" name="Picture 3" descr="A close-up of a sheet differences&#10;&#10;Description automatically generated with low confidence">
            <a:extLst>
              <a:ext uri="{FF2B5EF4-FFF2-40B4-BE49-F238E27FC236}">
                <a16:creationId xmlns:a16="http://schemas.microsoft.com/office/drawing/2014/main" id="{C28D9270-4527-55F5-F0AC-97C5702BB405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3507" y="1736931"/>
            <a:ext cx="8817793" cy="3949493"/>
          </a:xfrm>
          <a:prstGeom prst="rect">
            <a:avLst/>
          </a:prstGeom>
        </p:spPr>
      </p:pic>
      <p:sp>
        <p:nvSpPr>
          <p:cNvPr id="7" name="Rectangle 13">
            <a:extLst>
              <a:ext uri="{FF2B5EF4-FFF2-40B4-BE49-F238E27FC236}">
                <a16:creationId xmlns:a16="http://schemas.microsoft.com/office/drawing/2014/main" id="{10DC1E1D-2AF4-6EF3-B3F4-2EBD7137B144}"/>
              </a:ext>
            </a:extLst>
          </p:cNvPr>
          <p:cNvSpPr txBox="1">
            <a:spLocks noChangeArrowheads="1"/>
          </p:cNvSpPr>
          <p:nvPr/>
        </p:nvSpPr>
        <p:spPr>
          <a:xfrm>
            <a:off x="1891286" y="322425"/>
            <a:ext cx="8695752" cy="1032752"/>
          </a:xfrm>
          <a:prstGeom prst="rect">
            <a:avLst/>
          </a:prstGeom>
        </p:spPr>
        <p:txBody>
          <a:bodyPr>
            <a:normAutofit fontScale="90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b="1" dirty="0">
                <a:solidFill>
                  <a:schemeClr val="bg1"/>
                </a:solidFill>
              </a:rPr>
              <a:t>Balance Sheets for Manufacturers, Merchandisers and Servicers</a:t>
            </a:r>
          </a:p>
        </p:txBody>
      </p:sp>
    </p:spTree>
    <p:extLst>
      <p:ext uri="{BB962C8B-B14F-4D97-AF65-F5344CB8AC3E}">
        <p14:creationId xmlns:p14="http://schemas.microsoft.com/office/powerpoint/2010/main" val="14620879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8D6FEC8-BEE1-472C-B140-88A9A17FC355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423125" y="1685495"/>
            <a:ext cx="9345750" cy="413853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67466" y="258375"/>
            <a:ext cx="1404457" cy="1166000"/>
          </a:xfrm>
          <a:prstGeom prst="rect">
            <a:avLst/>
          </a:prstGeom>
          <a:solidFill>
            <a:srgbClr val="8E5A6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56249" y="26743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17279" y="52324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16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49" name="Graphic 48">
            <a:extLst>
              <a:ext uri="{FF2B5EF4-FFF2-40B4-BE49-F238E27FC236}">
                <a16:creationId xmlns:a16="http://schemas.microsoft.com/office/drawing/2014/main" id="{8A26B39C-8EEE-33C3-70B5-EA9EF63899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50" name="Graphic 49">
            <a:extLst>
              <a:ext uri="{FF2B5EF4-FFF2-40B4-BE49-F238E27FC236}">
                <a16:creationId xmlns:a16="http://schemas.microsoft.com/office/drawing/2014/main" id="{581C5057-C7BD-4A2A-C8D2-792FA9789B7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54" name="Graphic 53">
            <a:extLst>
              <a:ext uri="{FF2B5EF4-FFF2-40B4-BE49-F238E27FC236}">
                <a16:creationId xmlns:a16="http://schemas.microsoft.com/office/drawing/2014/main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175057" y="248508"/>
            <a:ext cx="2649477" cy="1166001"/>
          </a:xfrm>
          <a:prstGeom prst="rect">
            <a:avLst/>
          </a:prstGeom>
        </p:spPr>
      </p:pic>
      <p:sp>
        <p:nvSpPr>
          <p:cNvPr id="3" name="Rectangle 22">
            <a:extLst>
              <a:ext uri="{FF2B5EF4-FFF2-40B4-BE49-F238E27FC236}">
                <a16:creationId xmlns:a16="http://schemas.microsoft.com/office/drawing/2014/main" id="{A9DB2FDF-1314-6B63-1C95-0ABF3E62AFAB}"/>
              </a:ext>
            </a:extLst>
          </p:cNvPr>
          <p:cNvSpPr txBox="1">
            <a:spLocks noChangeArrowheads="1"/>
          </p:cNvSpPr>
          <p:nvPr/>
        </p:nvSpPr>
        <p:spPr>
          <a:xfrm>
            <a:off x="1779854" y="546851"/>
            <a:ext cx="8229600" cy="685800"/>
          </a:xfrm>
          <a:prstGeom prst="rect">
            <a:avLst/>
          </a:prstGeom>
        </p:spPr>
        <p:txBody>
          <a:bodyPr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b="1" dirty="0">
                <a:solidFill>
                  <a:schemeClr val="bg1"/>
                </a:solidFill>
              </a:rPr>
              <a:t>Costs and the Income Statement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5012135-11C6-59F8-3F4B-CA7270080EE5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107399" y="1670324"/>
            <a:ext cx="10090252" cy="41818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64341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8D6FEC8-BEE1-472C-B140-88A9A17FC355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423125" y="1685495"/>
            <a:ext cx="9345750" cy="413853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67466" y="258375"/>
            <a:ext cx="1404457" cy="1166000"/>
          </a:xfrm>
          <a:prstGeom prst="rect">
            <a:avLst/>
          </a:prstGeom>
          <a:solidFill>
            <a:srgbClr val="8E5A6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56249" y="26743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17279" y="52324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16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49" name="Graphic 48">
            <a:extLst>
              <a:ext uri="{FF2B5EF4-FFF2-40B4-BE49-F238E27FC236}">
                <a16:creationId xmlns:a16="http://schemas.microsoft.com/office/drawing/2014/main" id="{8A26B39C-8EEE-33C3-70B5-EA9EF63899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50" name="Graphic 49">
            <a:extLst>
              <a:ext uri="{FF2B5EF4-FFF2-40B4-BE49-F238E27FC236}">
                <a16:creationId xmlns:a16="http://schemas.microsoft.com/office/drawing/2014/main" id="{581C5057-C7BD-4A2A-C8D2-792FA9789B7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54" name="Graphic 53">
            <a:extLst>
              <a:ext uri="{FF2B5EF4-FFF2-40B4-BE49-F238E27FC236}">
                <a16:creationId xmlns:a16="http://schemas.microsoft.com/office/drawing/2014/main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175057" y="248508"/>
            <a:ext cx="2649477" cy="1166001"/>
          </a:xfrm>
          <a:prstGeom prst="rect">
            <a:avLst/>
          </a:prstGeom>
        </p:spPr>
      </p:pic>
      <p:sp>
        <p:nvSpPr>
          <p:cNvPr id="3" name="Rectangle 7">
            <a:extLst>
              <a:ext uri="{FF2B5EF4-FFF2-40B4-BE49-F238E27FC236}">
                <a16:creationId xmlns:a16="http://schemas.microsoft.com/office/drawing/2014/main" id="{5A71C32E-2C78-2E31-1366-D38713BDE24F}"/>
              </a:ext>
            </a:extLst>
          </p:cNvPr>
          <p:cNvSpPr txBox="1">
            <a:spLocks noChangeArrowheads="1"/>
          </p:cNvSpPr>
          <p:nvPr/>
        </p:nvSpPr>
        <p:spPr>
          <a:xfrm>
            <a:off x="1840884" y="298818"/>
            <a:ext cx="8229600" cy="1143000"/>
          </a:xfrm>
          <a:prstGeom prst="rect">
            <a:avLst/>
          </a:prstGeom>
        </p:spPr>
        <p:txBody>
          <a:bodyPr vert="horz" lIns="90488" tIns="44450" rIns="90488" bIns="44450" rtlCol="0" anchor="ctr">
            <a:normAutofit fontScale="900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b="1" dirty="0">
                <a:solidFill>
                  <a:schemeClr val="bg1"/>
                </a:solidFill>
              </a:rPr>
              <a:t>Cost of Goods Sold for a</a:t>
            </a:r>
            <a:br>
              <a:rPr lang="en-US" altLang="en-US" b="1" dirty="0">
                <a:solidFill>
                  <a:schemeClr val="bg1"/>
                </a:solidFill>
              </a:rPr>
            </a:br>
            <a:r>
              <a:rPr lang="en-US" altLang="en-US" b="1" dirty="0">
                <a:solidFill>
                  <a:schemeClr val="bg1"/>
                </a:solidFill>
              </a:rPr>
              <a:t>Merchandiser and Manufacturer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D0F94EF-A320-C380-74E0-2C24F9FB0A8C}"/>
              </a:ext>
            </a:extLst>
          </p:cNvPr>
          <p:cNvSpPr txBox="1"/>
          <p:nvPr/>
        </p:nvSpPr>
        <p:spPr>
          <a:xfrm>
            <a:off x="7010400" y="1718048"/>
            <a:ext cx="3704794" cy="22467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sz="2800" dirty="0">
                <a:solidFill>
                  <a:schemeClr val="accent1">
                    <a:lumMod val="50000"/>
                  </a:schemeClr>
                </a:solidFill>
              </a:rPr>
              <a:t>Cost of goods sold for manufacturers differs </a:t>
            </a:r>
            <a:r>
              <a:rPr lang="en-US" sz="2800" i="1" dirty="0">
                <a:solidFill>
                  <a:schemeClr val="accent1">
                    <a:lumMod val="50000"/>
                  </a:schemeClr>
                </a:solidFill>
              </a:rPr>
              <a:t>only slightly </a:t>
            </a:r>
            <a:r>
              <a:rPr lang="en-US" sz="2800" dirty="0">
                <a:solidFill>
                  <a:schemeClr val="accent1">
                    <a:lumMod val="50000"/>
                  </a:schemeClr>
                </a:solidFill>
              </a:rPr>
              <a:t>from cost of goods sold for merchandisers.</a:t>
            </a:r>
          </a:p>
        </p:txBody>
      </p:sp>
      <p:pic>
        <p:nvPicPr>
          <p:cNvPr id="7" name="Picture 2">
            <a:extLst>
              <a:ext uri="{FF2B5EF4-FFF2-40B4-BE49-F238E27FC236}">
                <a16:creationId xmlns:a16="http://schemas.microsoft.com/office/drawing/2014/main" id="{D1E112B0-D6A7-005B-0D91-B705A91B3E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576559" y="1644265"/>
            <a:ext cx="5433841" cy="2394336"/>
          </a:xfrm>
          <a:prstGeom prst="rect">
            <a:avLst/>
          </a:prstGeom>
          <a:noFill/>
          <a:ln w="9525">
            <a:solidFill>
              <a:schemeClr val="accent1">
                <a:lumMod val="50000"/>
              </a:schemeClr>
            </a:solidFill>
            <a:miter lim="800000"/>
            <a:headEnd/>
            <a:tailEnd/>
          </a:ln>
        </p:spPr>
      </p:pic>
      <p:pic>
        <p:nvPicPr>
          <p:cNvPr id="8" name="Picture 3">
            <a:extLst>
              <a:ext uri="{FF2B5EF4-FFF2-40B4-BE49-F238E27FC236}">
                <a16:creationId xmlns:a16="http://schemas.microsoft.com/office/drawing/2014/main" id="{FBDEB3B6-E416-CF4A-B0A3-82EEBFA8ACE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029199" y="4114416"/>
            <a:ext cx="5609795" cy="2286386"/>
          </a:xfrm>
          <a:prstGeom prst="rect">
            <a:avLst/>
          </a:prstGeom>
          <a:noFill/>
          <a:ln w="9525">
            <a:solidFill>
              <a:schemeClr val="accent1">
                <a:lumMod val="50000"/>
              </a:schemeClr>
            </a:solidFill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8345095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8D6FEC8-BEE1-472C-B140-88A9A17FC355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423125" y="1685495"/>
            <a:ext cx="9345750" cy="413853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67466" y="258375"/>
            <a:ext cx="1404457" cy="1166000"/>
          </a:xfrm>
          <a:prstGeom prst="rect">
            <a:avLst/>
          </a:prstGeom>
          <a:solidFill>
            <a:srgbClr val="8E5A6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56249" y="26743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17279" y="52324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16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49" name="Graphic 48">
            <a:extLst>
              <a:ext uri="{FF2B5EF4-FFF2-40B4-BE49-F238E27FC236}">
                <a16:creationId xmlns:a16="http://schemas.microsoft.com/office/drawing/2014/main" id="{8A26B39C-8EEE-33C3-70B5-EA9EF63899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50" name="Graphic 49">
            <a:extLst>
              <a:ext uri="{FF2B5EF4-FFF2-40B4-BE49-F238E27FC236}">
                <a16:creationId xmlns:a16="http://schemas.microsoft.com/office/drawing/2014/main" id="{581C5057-C7BD-4A2A-C8D2-792FA9789B7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54" name="Graphic 53">
            <a:extLst>
              <a:ext uri="{FF2B5EF4-FFF2-40B4-BE49-F238E27FC236}">
                <a16:creationId xmlns:a16="http://schemas.microsoft.com/office/drawing/2014/main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175057" y="248508"/>
            <a:ext cx="2649477" cy="1166001"/>
          </a:xfrm>
          <a:prstGeom prst="rect">
            <a:avLst/>
          </a:prstGeom>
        </p:spPr>
      </p:pic>
      <p:sp>
        <p:nvSpPr>
          <p:cNvPr id="3" name="Rectangle 30">
            <a:extLst>
              <a:ext uri="{FF2B5EF4-FFF2-40B4-BE49-F238E27FC236}">
                <a16:creationId xmlns:a16="http://schemas.microsoft.com/office/drawing/2014/main" id="{022DE4D4-8A11-6158-B546-D223AFEB32FB}"/>
              </a:ext>
            </a:extLst>
          </p:cNvPr>
          <p:cNvSpPr txBox="1">
            <a:spLocks noChangeArrowheads="1"/>
          </p:cNvSpPr>
          <p:nvPr/>
        </p:nvSpPr>
        <p:spPr>
          <a:xfrm>
            <a:off x="1743986" y="381454"/>
            <a:ext cx="8229600" cy="1143000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b="1" dirty="0">
                <a:solidFill>
                  <a:schemeClr val="bg1"/>
                </a:solidFill>
              </a:rPr>
              <a:t>Flow of Manufacturing Activities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DB183DBA-59C9-0459-5E2D-AB5A6F340214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423125" y="841375"/>
            <a:ext cx="9345750" cy="48776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276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8D6FEC8-BEE1-472C-B140-88A9A17FC355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423125" y="1685495"/>
            <a:ext cx="9345750" cy="413853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67466" y="258375"/>
            <a:ext cx="1404457" cy="1166000"/>
          </a:xfrm>
          <a:prstGeom prst="rect">
            <a:avLst/>
          </a:prstGeom>
          <a:solidFill>
            <a:srgbClr val="8E5A6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56249" y="26743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17279" y="52324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16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49" name="Graphic 48">
            <a:extLst>
              <a:ext uri="{FF2B5EF4-FFF2-40B4-BE49-F238E27FC236}">
                <a16:creationId xmlns:a16="http://schemas.microsoft.com/office/drawing/2014/main" id="{8A26B39C-8EEE-33C3-70B5-EA9EF63899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50" name="Graphic 49">
            <a:extLst>
              <a:ext uri="{FF2B5EF4-FFF2-40B4-BE49-F238E27FC236}">
                <a16:creationId xmlns:a16="http://schemas.microsoft.com/office/drawing/2014/main" id="{581C5057-C7BD-4A2A-C8D2-792FA9789B7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54" name="Graphic 53">
            <a:extLst>
              <a:ext uri="{FF2B5EF4-FFF2-40B4-BE49-F238E27FC236}">
                <a16:creationId xmlns:a16="http://schemas.microsoft.com/office/drawing/2014/main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175057" y="248508"/>
            <a:ext cx="2649477" cy="1166001"/>
          </a:xfrm>
          <a:prstGeom prst="rect">
            <a:avLst/>
          </a:prstGeom>
        </p:spPr>
      </p:pic>
      <p:sp>
        <p:nvSpPr>
          <p:cNvPr id="3" name="Rectangle 3">
            <a:extLst>
              <a:ext uri="{FF2B5EF4-FFF2-40B4-BE49-F238E27FC236}">
                <a16:creationId xmlns:a16="http://schemas.microsoft.com/office/drawing/2014/main" id="{99BCC3E8-2F92-F7F2-6716-6A9A3E48552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91071" y="1753598"/>
            <a:ext cx="8636000" cy="91440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50800">
            <a:solidFill>
              <a:schemeClr val="accent1">
                <a:lumMod val="50000"/>
              </a:schemeClr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>
              <a:defRPr/>
            </a:pPr>
            <a:r>
              <a:rPr lang="en-US" sz="2800" b="1" dirty="0"/>
              <a:t>Summarizes the types and amounts of costs</a:t>
            </a:r>
          </a:p>
          <a:p>
            <a:pPr algn="ctr">
              <a:defRPr/>
            </a:pPr>
            <a:r>
              <a:rPr lang="en-US" sz="2800" b="1" dirty="0"/>
              <a:t>incurred in a company’s manufacturing process.</a:t>
            </a:r>
          </a:p>
        </p:txBody>
      </p:sp>
      <p:sp>
        <p:nvSpPr>
          <p:cNvPr id="4" name="Rectangle 7">
            <a:extLst>
              <a:ext uri="{FF2B5EF4-FFF2-40B4-BE49-F238E27FC236}">
                <a16:creationId xmlns:a16="http://schemas.microsoft.com/office/drawing/2014/main" id="{FA99AD3C-FB0F-E806-461C-BEDE8F2643F6}"/>
              </a:ext>
            </a:extLst>
          </p:cNvPr>
          <p:cNvSpPr txBox="1">
            <a:spLocks noChangeArrowheads="1"/>
          </p:cNvSpPr>
          <p:nvPr/>
        </p:nvSpPr>
        <p:spPr>
          <a:xfrm>
            <a:off x="1776338" y="429553"/>
            <a:ext cx="9067800" cy="1143000"/>
          </a:xfrm>
          <a:prstGeom prst="rect">
            <a:avLst/>
          </a:prstGeom>
        </p:spPr>
        <p:txBody>
          <a:bodyPr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sz="3600" b="1" dirty="0">
                <a:solidFill>
                  <a:schemeClr val="bg1"/>
                </a:solidFill>
              </a:rPr>
              <a:t>Schedule of Cost of Good Manufactured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2F47C0D0-24C0-3762-C926-03FF10D91FEF}"/>
              </a:ext>
            </a:extLst>
          </p:cNvPr>
          <p:cNvSpPr txBox="1">
            <a:spLocks noChangeArrowheads="1"/>
          </p:cNvSpPr>
          <p:nvPr/>
        </p:nvSpPr>
        <p:spPr>
          <a:xfrm>
            <a:off x="2046609" y="2084585"/>
            <a:ext cx="7724923" cy="3739440"/>
          </a:xfrm>
          <a:prstGeom prst="rect">
            <a:avLst/>
          </a:prstGeom>
          <a:noFill/>
        </p:spPr>
        <p:txBody>
          <a:bodyPr vert="horz" lIns="90488" tIns="44450" rIns="90488" bIns="44450" rtlCol="0">
            <a:normAutofit fontScale="92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ct val="35000"/>
              </a:spcBef>
              <a:buFont typeface="Wingdings" pitchFamily="2" charset="2"/>
              <a:buNone/>
            </a:pPr>
            <a:r>
              <a:rPr lang="en-US" altLang="en-US" sz="3000" dirty="0"/>
              <a:t>		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n-US" altLang="en-US" sz="3000" dirty="0">
                <a:solidFill>
                  <a:srgbClr val="4C2E00"/>
                </a:solidFill>
              </a:rPr>
              <a:t>			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n-US" altLang="en-US" sz="3000" dirty="0">
                <a:solidFill>
                  <a:srgbClr val="4C2E00"/>
                </a:solidFill>
              </a:rPr>
              <a:t>                 	</a:t>
            </a:r>
            <a:r>
              <a:rPr lang="en-US" altLang="en-US" sz="3000" b="1" dirty="0">
                <a:solidFill>
                  <a:srgbClr val="4C2E00"/>
                </a:solidFill>
              </a:rPr>
              <a:t>Direct Materials Used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n-US" altLang="en-US" sz="3000" b="1" dirty="0">
                <a:solidFill>
                  <a:srgbClr val="4C2E00"/>
                </a:solidFill>
              </a:rPr>
              <a:t>		  +	Direct Labor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n-US" altLang="en-US" sz="3000" b="1" dirty="0">
                <a:solidFill>
                  <a:srgbClr val="4C2E00"/>
                </a:solidFill>
              </a:rPr>
              <a:t>		  +	</a:t>
            </a:r>
            <a:r>
              <a:rPr lang="en-US" altLang="en-US" sz="3000" b="1" u="sng" dirty="0">
                <a:solidFill>
                  <a:srgbClr val="4C2E00"/>
                </a:solidFill>
              </a:rPr>
              <a:t>Factory Overhead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n-US" altLang="en-US" sz="3000" b="1" dirty="0">
                <a:solidFill>
                  <a:srgbClr val="4C2E00"/>
                </a:solidFill>
              </a:rPr>
              <a:t>		  =	Total Manufacturing Costs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n-US" altLang="en-US" sz="3000" b="1" dirty="0">
                <a:solidFill>
                  <a:srgbClr val="4C2E00"/>
                </a:solidFill>
              </a:rPr>
              <a:t>		  +	Beginning Work in Process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n-US" altLang="en-US" sz="3000" b="1" dirty="0">
                <a:solidFill>
                  <a:srgbClr val="4C2E00"/>
                </a:solidFill>
              </a:rPr>
              <a:t>		  – 	</a:t>
            </a:r>
            <a:r>
              <a:rPr lang="en-US" altLang="en-US" sz="3000" b="1" u="sng" dirty="0">
                <a:solidFill>
                  <a:srgbClr val="4C2E00"/>
                </a:solidFill>
              </a:rPr>
              <a:t>Ending Work in Process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n-US" altLang="en-US" sz="3000" b="1" dirty="0">
                <a:solidFill>
                  <a:srgbClr val="4C2E00"/>
                </a:solidFill>
              </a:rPr>
              <a:t>		  =	</a:t>
            </a:r>
            <a:r>
              <a:rPr lang="en-US" altLang="en-US" sz="3000" b="1" dirty="0">
                <a:solidFill>
                  <a:srgbClr val="C00000"/>
                </a:solidFill>
              </a:rPr>
              <a:t>Cost of Goods Manufactured</a:t>
            </a:r>
          </a:p>
        </p:txBody>
      </p:sp>
    </p:spTree>
    <p:extLst>
      <p:ext uri="{BB962C8B-B14F-4D97-AF65-F5344CB8AC3E}">
        <p14:creationId xmlns:p14="http://schemas.microsoft.com/office/powerpoint/2010/main" val="20813078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Th</a:t>
            </a:r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sp>
        <p:nvSpPr>
          <p:cNvPr id="2" name="Rectangle 9">
            <a:extLst>
              <a:ext uri="{FF2B5EF4-FFF2-40B4-BE49-F238E27FC236}">
                <a16:creationId xmlns:a16="http://schemas.microsoft.com/office/drawing/2014/main" id="{3A5647D0-E3BF-7E1B-325C-25CCA5137685}"/>
              </a:ext>
            </a:extLst>
          </p:cNvPr>
          <p:cNvSpPr txBox="1">
            <a:spLocks noChangeArrowheads="1"/>
          </p:cNvSpPr>
          <p:nvPr/>
        </p:nvSpPr>
        <p:spPr>
          <a:xfrm>
            <a:off x="1430672" y="1224691"/>
            <a:ext cx="8846529" cy="12192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sz="3600" b="1" dirty="0"/>
              <a:t>Key Calculations in Schedule of </a:t>
            </a:r>
            <a:br>
              <a:rPr lang="en-US" altLang="en-US" sz="3600" b="1" dirty="0"/>
            </a:br>
            <a:r>
              <a:rPr lang="en-US" altLang="en-US" sz="3600" b="1" dirty="0"/>
              <a:t>Cost of Goods Manufactured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2CDFA2B-62C2-4C18-234A-9A1F100779F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319244" y="2504392"/>
            <a:ext cx="9004968" cy="24105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6944286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Th</a:t>
            </a:r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sp>
        <p:nvSpPr>
          <p:cNvPr id="4" name="Title 3">
            <a:extLst>
              <a:ext uri="{FF2B5EF4-FFF2-40B4-BE49-F238E27FC236}">
                <a16:creationId xmlns:a16="http://schemas.microsoft.com/office/drawing/2014/main" id="{296AC98D-9F80-DC22-89E3-56A2E8A084BF}"/>
              </a:ext>
            </a:extLst>
          </p:cNvPr>
          <p:cNvSpPr txBox="1">
            <a:spLocks/>
          </p:cNvSpPr>
          <p:nvPr/>
        </p:nvSpPr>
        <p:spPr>
          <a:xfrm>
            <a:off x="1749375" y="818465"/>
            <a:ext cx="8693250" cy="1219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US" sz="4800" b="1" dirty="0"/>
              <a:t>Manufacturing Cost Flows Across Accounting Reports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9EAA84E-0B40-E691-B01C-E18C300DC76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66523" y="1919933"/>
            <a:ext cx="9805602" cy="3652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0042282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8D6FEC8-BEE1-472C-B140-88A9A17FC355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423125" y="1685495"/>
            <a:ext cx="9345750" cy="413853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67466" y="258375"/>
            <a:ext cx="1404457" cy="1166000"/>
          </a:xfrm>
          <a:prstGeom prst="rect">
            <a:avLst/>
          </a:prstGeom>
          <a:solidFill>
            <a:srgbClr val="8E5A6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56249" y="26743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17279" y="52324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16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49" name="Graphic 48">
            <a:extLst>
              <a:ext uri="{FF2B5EF4-FFF2-40B4-BE49-F238E27FC236}">
                <a16:creationId xmlns:a16="http://schemas.microsoft.com/office/drawing/2014/main" id="{8A26B39C-8EEE-33C3-70B5-EA9EF63899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50" name="Graphic 49">
            <a:extLst>
              <a:ext uri="{FF2B5EF4-FFF2-40B4-BE49-F238E27FC236}">
                <a16:creationId xmlns:a16="http://schemas.microsoft.com/office/drawing/2014/main" id="{581C5057-C7BD-4A2A-C8D2-792FA9789B7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54" name="Graphic 53">
            <a:extLst>
              <a:ext uri="{FF2B5EF4-FFF2-40B4-BE49-F238E27FC236}">
                <a16:creationId xmlns:a16="http://schemas.microsoft.com/office/drawing/2014/main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235669" y="384001"/>
            <a:ext cx="2649477" cy="1166001"/>
          </a:xfrm>
          <a:prstGeom prst="rect">
            <a:avLst/>
          </a:prstGeom>
        </p:spPr>
      </p:pic>
      <p:pic>
        <p:nvPicPr>
          <p:cNvPr id="9" name="Picture 8" descr="A close-up of a statement&#10;&#10;Description automatically generated with low confidence">
            <a:extLst>
              <a:ext uri="{FF2B5EF4-FFF2-40B4-BE49-F238E27FC236}">
                <a16:creationId xmlns:a16="http://schemas.microsoft.com/office/drawing/2014/main" id="{68523530-F996-4FB6-B20B-127B4CE7BB2C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3126" y="1414509"/>
            <a:ext cx="9449662" cy="4422450"/>
          </a:xfrm>
          <a:prstGeom prst="rect">
            <a:avLst/>
          </a:prstGeom>
        </p:spPr>
      </p:pic>
      <p:sp>
        <p:nvSpPr>
          <p:cNvPr id="11" name="Rectangle 22">
            <a:extLst>
              <a:ext uri="{FF2B5EF4-FFF2-40B4-BE49-F238E27FC236}">
                <a16:creationId xmlns:a16="http://schemas.microsoft.com/office/drawing/2014/main" id="{791F2D12-F436-2395-7FDE-8036BA27EA5F}"/>
              </a:ext>
            </a:extLst>
          </p:cNvPr>
          <p:cNvSpPr txBox="1">
            <a:spLocks noChangeArrowheads="1"/>
          </p:cNvSpPr>
          <p:nvPr/>
        </p:nvSpPr>
        <p:spPr>
          <a:xfrm>
            <a:off x="1693545" y="222425"/>
            <a:ext cx="8229600" cy="1166000"/>
          </a:xfrm>
          <a:prstGeom prst="rect">
            <a:avLst/>
          </a:prstGeom>
        </p:spPr>
        <p:txBody>
          <a:bodyPr>
            <a:normAutofit fontScale="900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b="1" dirty="0">
                <a:solidFill>
                  <a:schemeClr val="bg1"/>
                </a:solidFill>
              </a:rPr>
              <a:t> Income Statement: </a:t>
            </a:r>
          </a:p>
          <a:p>
            <a:r>
              <a:rPr lang="en-US" altLang="en-US" b="1" dirty="0">
                <a:solidFill>
                  <a:schemeClr val="bg1"/>
                </a:solidFill>
              </a:rPr>
              <a:t>  Service Company</a:t>
            </a:r>
          </a:p>
        </p:txBody>
      </p:sp>
    </p:spTree>
    <p:extLst>
      <p:ext uri="{BB962C8B-B14F-4D97-AF65-F5344CB8AC3E}">
        <p14:creationId xmlns:p14="http://schemas.microsoft.com/office/powerpoint/2010/main" val="26706895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8D6FEC8-BEE1-472C-B140-88A9A17FC355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423125" y="1685495"/>
            <a:ext cx="9345750" cy="413853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67466" y="258375"/>
            <a:ext cx="1404457" cy="1166000"/>
          </a:xfrm>
          <a:prstGeom prst="rect">
            <a:avLst/>
          </a:prstGeom>
          <a:solidFill>
            <a:srgbClr val="8E5A6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56249" y="26743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506315" y="54593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16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49" name="Graphic 48">
            <a:extLst>
              <a:ext uri="{FF2B5EF4-FFF2-40B4-BE49-F238E27FC236}">
                <a16:creationId xmlns:a16="http://schemas.microsoft.com/office/drawing/2014/main" id="{8A26B39C-8EEE-33C3-70B5-EA9EF63899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50" name="Graphic 49">
            <a:extLst>
              <a:ext uri="{FF2B5EF4-FFF2-40B4-BE49-F238E27FC236}">
                <a16:creationId xmlns:a16="http://schemas.microsoft.com/office/drawing/2014/main" id="{581C5057-C7BD-4A2A-C8D2-792FA9789B7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54" name="Graphic 53">
            <a:extLst>
              <a:ext uri="{FF2B5EF4-FFF2-40B4-BE49-F238E27FC236}">
                <a16:creationId xmlns:a16="http://schemas.microsoft.com/office/drawing/2014/main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175057" y="248508"/>
            <a:ext cx="2649477" cy="1166001"/>
          </a:xfrm>
          <a:prstGeom prst="rect">
            <a:avLst/>
          </a:prstGeom>
        </p:spPr>
      </p:pic>
      <p:pic>
        <p:nvPicPr>
          <p:cNvPr id="12" name="Picture 11" descr="A picture containing text, screenshot, font, number&#10;&#10;Description automatically generated">
            <a:extLst>
              <a:ext uri="{FF2B5EF4-FFF2-40B4-BE49-F238E27FC236}">
                <a16:creationId xmlns:a16="http://schemas.microsoft.com/office/drawing/2014/main" id="{E875316D-EEF2-16FE-F93D-2E254A438D5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4450" y="1253864"/>
            <a:ext cx="9454425" cy="4790050"/>
          </a:xfrm>
          <a:prstGeom prst="rect">
            <a:avLst/>
          </a:prstGeom>
        </p:spPr>
      </p:pic>
      <p:sp>
        <p:nvSpPr>
          <p:cNvPr id="13" name="Rectangle 22">
            <a:extLst>
              <a:ext uri="{FF2B5EF4-FFF2-40B4-BE49-F238E27FC236}">
                <a16:creationId xmlns:a16="http://schemas.microsoft.com/office/drawing/2014/main" id="{8BA9CBF8-2B16-51C6-D474-6CF0043C0FA6}"/>
              </a:ext>
            </a:extLst>
          </p:cNvPr>
          <p:cNvSpPr txBox="1">
            <a:spLocks noChangeArrowheads="1"/>
          </p:cNvSpPr>
          <p:nvPr/>
        </p:nvSpPr>
        <p:spPr>
          <a:xfrm>
            <a:off x="1821857" y="199569"/>
            <a:ext cx="8229600" cy="1040007"/>
          </a:xfrm>
          <a:prstGeom prst="rect">
            <a:avLst/>
          </a:prstGeom>
        </p:spPr>
        <p:txBody>
          <a:bodyPr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sz="2800" b="1" dirty="0">
                <a:solidFill>
                  <a:schemeClr val="bg1"/>
                </a:solidFill>
              </a:rPr>
              <a:t> </a:t>
            </a:r>
            <a:r>
              <a:rPr lang="en-US" altLang="en-US" sz="3600" b="1" dirty="0">
                <a:solidFill>
                  <a:schemeClr val="bg1"/>
                </a:solidFill>
              </a:rPr>
              <a:t>Income Statement: </a:t>
            </a:r>
            <a:endParaRPr lang="en-US" altLang="en-US" sz="2400" b="1" dirty="0">
              <a:solidFill>
                <a:schemeClr val="bg1"/>
              </a:solidFill>
            </a:endParaRPr>
          </a:p>
          <a:p>
            <a:r>
              <a:rPr lang="en-US" altLang="en-US" sz="3400" b="1" dirty="0">
                <a:solidFill>
                  <a:schemeClr val="bg1"/>
                </a:solidFill>
              </a:rPr>
              <a:t>  Merchandising Company</a:t>
            </a:r>
          </a:p>
        </p:txBody>
      </p:sp>
    </p:spTree>
    <p:extLst>
      <p:ext uri="{BB962C8B-B14F-4D97-AF65-F5344CB8AC3E}">
        <p14:creationId xmlns:p14="http://schemas.microsoft.com/office/powerpoint/2010/main" val="39296965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8D6FEC8-BEE1-472C-B140-88A9A17FC355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423125" y="1685495"/>
            <a:ext cx="9345750" cy="413853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67466" y="258375"/>
            <a:ext cx="1404457" cy="1166000"/>
          </a:xfrm>
          <a:prstGeom prst="rect">
            <a:avLst/>
          </a:prstGeom>
          <a:solidFill>
            <a:srgbClr val="8E5A6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56249" y="26743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506315" y="510102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16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49" name="Graphic 48">
            <a:extLst>
              <a:ext uri="{FF2B5EF4-FFF2-40B4-BE49-F238E27FC236}">
                <a16:creationId xmlns:a16="http://schemas.microsoft.com/office/drawing/2014/main" id="{8A26B39C-8EEE-33C3-70B5-EA9EF63899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50" name="Graphic 49">
            <a:extLst>
              <a:ext uri="{FF2B5EF4-FFF2-40B4-BE49-F238E27FC236}">
                <a16:creationId xmlns:a16="http://schemas.microsoft.com/office/drawing/2014/main" id="{581C5057-C7BD-4A2A-C8D2-792FA9789B7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54" name="Graphic 53">
            <a:extLst>
              <a:ext uri="{FF2B5EF4-FFF2-40B4-BE49-F238E27FC236}">
                <a16:creationId xmlns:a16="http://schemas.microsoft.com/office/drawing/2014/main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175057" y="248508"/>
            <a:ext cx="2649477" cy="1166001"/>
          </a:xfrm>
          <a:prstGeom prst="rect">
            <a:avLst/>
          </a:prstGeom>
        </p:spPr>
      </p:pic>
      <p:pic>
        <p:nvPicPr>
          <p:cNvPr id="8" name="Picture 7" descr="A close-up of a statement&#10;&#10;Description automatically generated with low confidence">
            <a:extLst>
              <a:ext uri="{FF2B5EF4-FFF2-40B4-BE49-F238E27FC236}">
                <a16:creationId xmlns:a16="http://schemas.microsoft.com/office/drawing/2014/main" id="{69D2EEFE-5677-E2FA-9B69-0E98839F6435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3125" y="1257300"/>
            <a:ext cx="9345750" cy="4566725"/>
          </a:xfrm>
          <a:prstGeom prst="rect">
            <a:avLst/>
          </a:prstGeom>
        </p:spPr>
      </p:pic>
      <p:sp>
        <p:nvSpPr>
          <p:cNvPr id="11" name="Rectangle 22">
            <a:extLst>
              <a:ext uri="{FF2B5EF4-FFF2-40B4-BE49-F238E27FC236}">
                <a16:creationId xmlns:a16="http://schemas.microsoft.com/office/drawing/2014/main" id="{BAE9D744-7C61-D855-4AD2-5A7DFEA11AA7}"/>
              </a:ext>
            </a:extLst>
          </p:cNvPr>
          <p:cNvSpPr txBox="1">
            <a:spLocks noChangeArrowheads="1"/>
          </p:cNvSpPr>
          <p:nvPr/>
        </p:nvSpPr>
        <p:spPr>
          <a:xfrm>
            <a:off x="1693545" y="218988"/>
            <a:ext cx="8229600" cy="979152"/>
          </a:xfrm>
          <a:prstGeom prst="rect">
            <a:avLst/>
          </a:prstGeom>
        </p:spPr>
        <p:txBody>
          <a:bodyPr>
            <a:normAutofit fontScale="825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b="1" dirty="0">
                <a:solidFill>
                  <a:schemeClr val="bg1"/>
                </a:solidFill>
              </a:rPr>
              <a:t> Income Statement: </a:t>
            </a:r>
          </a:p>
          <a:p>
            <a:r>
              <a:rPr lang="en-US" altLang="en-US" b="1" dirty="0">
                <a:solidFill>
                  <a:schemeClr val="bg1"/>
                </a:solidFill>
              </a:rPr>
              <a:t>  Manufacturing Company</a:t>
            </a:r>
          </a:p>
        </p:txBody>
      </p:sp>
    </p:spTree>
    <p:extLst>
      <p:ext uri="{BB962C8B-B14F-4D97-AF65-F5344CB8AC3E}">
        <p14:creationId xmlns:p14="http://schemas.microsoft.com/office/powerpoint/2010/main" val="1377095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8D6FEC8-BEE1-472C-B140-88A9A17FC355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423125" y="1685495"/>
            <a:ext cx="9345750" cy="413853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67466" y="258375"/>
            <a:ext cx="1404457" cy="1166000"/>
          </a:xfrm>
          <a:prstGeom prst="rect">
            <a:avLst/>
          </a:prstGeom>
          <a:solidFill>
            <a:srgbClr val="8E5A6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56249" y="26743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506315" y="542276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16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49" name="Graphic 48">
            <a:extLst>
              <a:ext uri="{FF2B5EF4-FFF2-40B4-BE49-F238E27FC236}">
                <a16:creationId xmlns:a16="http://schemas.microsoft.com/office/drawing/2014/main" id="{8A26B39C-8EEE-33C3-70B5-EA9EF63899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50" name="Graphic 49">
            <a:extLst>
              <a:ext uri="{FF2B5EF4-FFF2-40B4-BE49-F238E27FC236}">
                <a16:creationId xmlns:a16="http://schemas.microsoft.com/office/drawing/2014/main" id="{581C5057-C7BD-4A2A-C8D2-792FA9789B7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54" name="Graphic 53">
            <a:extLst>
              <a:ext uri="{FF2B5EF4-FFF2-40B4-BE49-F238E27FC236}">
                <a16:creationId xmlns:a16="http://schemas.microsoft.com/office/drawing/2014/main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394718" y="12000"/>
            <a:ext cx="2649477" cy="991941"/>
          </a:xfrm>
          <a:prstGeom prst="rect">
            <a:avLst/>
          </a:prstGeom>
        </p:spPr>
      </p:pic>
      <p:pic>
        <p:nvPicPr>
          <p:cNvPr id="12" name="Picture 11" descr="A picture containing text, screenshot, font, number&#10;&#10;Description automatically generated">
            <a:extLst>
              <a:ext uri="{FF2B5EF4-FFF2-40B4-BE49-F238E27FC236}">
                <a16:creationId xmlns:a16="http://schemas.microsoft.com/office/drawing/2014/main" id="{B6A873D0-1107-19BB-6073-EDB2A4F919A7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2543" y="891392"/>
            <a:ext cx="9345750" cy="49326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37375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8D6FEC8-BEE1-472C-B140-88A9A17FC355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423125" y="1685495"/>
            <a:ext cx="9345750" cy="413853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67466" y="258375"/>
            <a:ext cx="1404457" cy="1166000"/>
          </a:xfrm>
          <a:prstGeom prst="rect">
            <a:avLst/>
          </a:prstGeom>
          <a:solidFill>
            <a:srgbClr val="8E5A6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56249" y="26743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17279" y="52324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16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49" name="Graphic 48">
            <a:extLst>
              <a:ext uri="{FF2B5EF4-FFF2-40B4-BE49-F238E27FC236}">
                <a16:creationId xmlns:a16="http://schemas.microsoft.com/office/drawing/2014/main" id="{8A26B39C-8EEE-33C3-70B5-EA9EF63899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50" name="Graphic 49">
            <a:extLst>
              <a:ext uri="{FF2B5EF4-FFF2-40B4-BE49-F238E27FC236}">
                <a16:creationId xmlns:a16="http://schemas.microsoft.com/office/drawing/2014/main" id="{581C5057-C7BD-4A2A-C8D2-792FA9789B7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54" name="Graphic 53">
            <a:extLst>
              <a:ext uri="{FF2B5EF4-FFF2-40B4-BE49-F238E27FC236}">
                <a16:creationId xmlns:a16="http://schemas.microsoft.com/office/drawing/2014/main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175057" y="248508"/>
            <a:ext cx="2649477" cy="1166001"/>
          </a:xfrm>
          <a:prstGeom prst="rect">
            <a:avLst/>
          </a:prstGeom>
        </p:spPr>
      </p:pic>
      <p:pic>
        <p:nvPicPr>
          <p:cNvPr id="4" name="Picture 3" descr="A picture containing text, screenshot, font, number&#10;&#10;Description automatically generated">
            <a:extLst>
              <a:ext uri="{FF2B5EF4-FFF2-40B4-BE49-F238E27FC236}">
                <a16:creationId xmlns:a16="http://schemas.microsoft.com/office/drawing/2014/main" id="{88CDE231-197D-F379-E031-3672F1C9FA52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1923" y="1901864"/>
            <a:ext cx="8843690" cy="3770274"/>
          </a:xfrm>
          <a:prstGeom prst="rect">
            <a:avLst/>
          </a:prstGeom>
        </p:spPr>
      </p:pic>
      <p:sp>
        <p:nvSpPr>
          <p:cNvPr id="12" name="Rectangle 22">
            <a:extLst>
              <a:ext uri="{FF2B5EF4-FFF2-40B4-BE49-F238E27FC236}">
                <a16:creationId xmlns:a16="http://schemas.microsoft.com/office/drawing/2014/main" id="{3ACA5A73-82AC-22FC-F75F-A9B20CCDC6C1}"/>
              </a:ext>
            </a:extLst>
          </p:cNvPr>
          <p:cNvSpPr txBox="1">
            <a:spLocks noChangeArrowheads="1"/>
          </p:cNvSpPr>
          <p:nvPr/>
        </p:nvSpPr>
        <p:spPr>
          <a:xfrm>
            <a:off x="1779854" y="546851"/>
            <a:ext cx="8229600" cy="685800"/>
          </a:xfrm>
          <a:prstGeom prst="rect">
            <a:avLst/>
          </a:prstGeom>
        </p:spPr>
        <p:txBody>
          <a:bodyPr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b="1" dirty="0">
                <a:solidFill>
                  <a:schemeClr val="bg1"/>
                </a:solidFill>
              </a:rPr>
              <a:t> Income Statement differences </a:t>
            </a:r>
          </a:p>
        </p:txBody>
      </p:sp>
    </p:spTree>
    <p:extLst>
      <p:ext uri="{BB962C8B-B14F-4D97-AF65-F5344CB8AC3E}">
        <p14:creationId xmlns:p14="http://schemas.microsoft.com/office/powerpoint/2010/main" val="1731908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8D6FEC8-BEE1-472C-B140-88A9A17FC355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423125" y="1685495"/>
            <a:ext cx="9345750" cy="413853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67466" y="258375"/>
            <a:ext cx="1404457" cy="1166000"/>
          </a:xfrm>
          <a:prstGeom prst="rect">
            <a:avLst/>
          </a:prstGeom>
          <a:solidFill>
            <a:srgbClr val="8E5A6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56249" y="26743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17279" y="52324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16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49" name="Graphic 48">
            <a:extLst>
              <a:ext uri="{FF2B5EF4-FFF2-40B4-BE49-F238E27FC236}">
                <a16:creationId xmlns:a16="http://schemas.microsoft.com/office/drawing/2014/main" id="{8A26B39C-8EEE-33C3-70B5-EA9EF63899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50" name="Graphic 49">
            <a:extLst>
              <a:ext uri="{FF2B5EF4-FFF2-40B4-BE49-F238E27FC236}">
                <a16:creationId xmlns:a16="http://schemas.microsoft.com/office/drawing/2014/main" id="{581C5057-C7BD-4A2A-C8D2-792FA9789B7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54" name="Graphic 53">
            <a:extLst>
              <a:ext uri="{FF2B5EF4-FFF2-40B4-BE49-F238E27FC236}">
                <a16:creationId xmlns:a16="http://schemas.microsoft.com/office/drawing/2014/main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446410" y="0"/>
            <a:ext cx="2649477" cy="1166001"/>
          </a:xfrm>
          <a:prstGeom prst="rect">
            <a:avLst/>
          </a:prstGeom>
        </p:spPr>
      </p:pic>
      <p:pic>
        <p:nvPicPr>
          <p:cNvPr id="11" name="Picture 10" descr="A screenshot of a company inventory&#10;&#10;Description automatically generated with low confidence">
            <a:extLst>
              <a:ext uri="{FF2B5EF4-FFF2-40B4-BE49-F238E27FC236}">
                <a16:creationId xmlns:a16="http://schemas.microsoft.com/office/drawing/2014/main" id="{5750A368-1FE6-61F0-4BBB-976725B515EB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4537" y="523247"/>
            <a:ext cx="7721600" cy="5372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32512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8D6FEC8-BEE1-472C-B140-88A9A17FC355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423125" y="1685495"/>
            <a:ext cx="9345750" cy="413853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67466" y="258375"/>
            <a:ext cx="1404457" cy="1166000"/>
          </a:xfrm>
          <a:prstGeom prst="rect">
            <a:avLst/>
          </a:prstGeom>
          <a:solidFill>
            <a:srgbClr val="8E5A6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56249" y="26743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17279" y="52324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16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49" name="Graphic 48">
            <a:extLst>
              <a:ext uri="{FF2B5EF4-FFF2-40B4-BE49-F238E27FC236}">
                <a16:creationId xmlns:a16="http://schemas.microsoft.com/office/drawing/2014/main" id="{8A26B39C-8EEE-33C3-70B5-EA9EF63899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50" name="Graphic 49">
            <a:extLst>
              <a:ext uri="{FF2B5EF4-FFF2-40B4-BE49-F238E27FC236}">
                <a16:creationId xmlns:a16="http://schemas.microsoft.com/office/drawing/2014/main" id="{581C5057-C7BD-4A2A-C8D2-792FA9789B7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54" name="Graphic 53">
            <a:extLst>
              <a:ext uri="{FF2B5EF4-FFF2-40B4-BE49-F238E27FC236}">
                <a16:creationId xmlns:a16="http://schemas.microsoft.com/office/drawing/2014/main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666383" y="237387"/>
            <a:ext cx="2315313" cy="1166001"/>
          </a:xfrm>
          <a:prstGeom prst="rect">
            <a:avLst/>
          </a:prstGeom>
        </p:spPr>
      </p:pic>
      <p:pic>
        <p:nvPicPr>
          <p:cNvPr id="8" name="Picture 7" descr="A picture containing text, screenshot, font, number&#10;&#10;Description automatically generated">
            <a:extLst>
              <a:ext uri="{FF2B5EF4-FFF2-40B4-BE49-F238E27FC236}">
                <a16:creationId xmlns:a16="http://schemas.microsoft.com/office/drawing/2014/main" id="{27D283E3-47C9-CEBD-1E22-A30A798CB670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2953" y="248508"/>
            <a:ext cx="7772400" cy="54703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74323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8D6FEC8-BEE1-472C-B140-88A9A17FC355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423125" y="1685495"/>
            <a:ext cx="9345750" cy="413853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67466" y="258375"/>
            <a:ext cx="1404457" cy="1166000"/>
          </a:xfrm>
          <a:prstGeom prst="rect">
            <a:avLst/>
          </a:prstGeom>
          <a:solidFill>
            <a:srgbClr val="8E5A6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421686" y="28776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490280" y="542276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16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49" name="Graphic 48">
            <a:extLst>
              <a:ext uri="{FF2B5EF4-FFF2-40B4-BE49-F238E27FC236}">
                <a16:creationId xmlns:a16="http://schemas.microsoft.com/office/drawing/2014/main" id="{8A26B39C-8EEE-33C3-70B5-EA9EF63899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50" name="Graphic 49">
            <a:extLst>
              <a:ext uri="{FF2B5EF4-FFF2-40B4-BE49-F238E27FC236}">
                <a16:creationId xmlns:a16="http://schemas.microsoft.com/office/drawing/2014/main" id="{581C5057-C7BD-4A2A-C8D2-792FA9789B7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54" name="Graphic 53">
            <a:extLst>
              <a:ext uri="{FF2B5EF4-FFF2-40B4-BE49-F238E27FC236}">
                <a16:creationId xmlns:a16="http://schemas.microsoft.com/office/drawing/2014/main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704487" y="310135"/>
            <a:ext cx="2316964" cy="1166001"/>
          </a:xfrm>
          <a:prstGeom prst="rect">
            <a:avLst/>
          </a:prstGeom>
        </p:spPr>
      </p:pic>
      <p:pic>
        <p:nvPicPr>
          <p:cNvPr id="20" name="Picture 19" descr="A picture containing text, screenshot, font, number&#10;&#10;Description automatically generated">
            <a:extLst>
              <a:ext uri="{FF2B5EF4-FFF2-40B4-BE49-F238E27FC236}">
                <a16:creationId xmlns:a16="http://schemas.microsoft.com/office/drawing/2014/main" id="{E5A52C5C-59C0-E73F-BAC7-7EBFE85A7D60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3125" y="523248"/>
            <a:ext cx="8125882" cy="52980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66848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8D6FEC8-BEE1-472C-B140-88A9A17FC355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423125" y="1685495"/>
            <a:ext cx="9345750" cy="413853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67466" y="258375"/>
            <a:ext cx="1404457" cy="1166000"/>
          </a:xfrm>
          <a:prstGeom prst="rect">
            <a:avLst/>
          </a:prstGeom>
          <a:solidFill>
            <a:srgbClr val="8E5A6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56249" y="26743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17279" y="52324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16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49" name="Graphic 48">
            <a:extLst>
              <a:ext uri="{FF2B5EF4-FFF2-40B4-BE49-F238E27FC236}">
                <a16:creationId xmlns:a16="http://schemas.microsoft.com/office/drawing/2014/main" id="{8A26B39C-8EEE-33C3-70B5-EA9EF63899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50" name="Graphic 49">
            <a:extLst>
              <a:ext uri="{FF2B5EF4-FFF2-40B4-BE49-F238E27FC236}">
                <a16:creationId xmlns:a16="http://schemas.microsoft.com/office/drawing/2014/main" id="{581C5057-C7BD-4A2A-C8D2-792FA9789B7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54" name="Graphic 53">
            <a:extLst>
              <a:ext uri="{FF2B5EF4-FFF2-40B4-BE49-F238E27FC236}">
                <a16:creationId xmlns:a16="http://schemas.microsoft.com/office/drawing/2014/main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175057" y="248508"/>
            <a:ext cx="2649477" cy="1166001"/>
          </a:xfrm>
          <a:prstGeom prst="rect">
            <a:avLst/>
          </a:prstGeom>
        </p:spPr>
      </p:pic>
      <p:sp>
        <p:nvSpPr>
          <p:cNvPr id="3" name="Rectangle 2050">
            <a:extLst>
              <a:ext uri="{FF2B5EF4-FFF2-40B4-BE49-F238E27FC236}">
                <a16:creationId xmlns:a16="http://schemas.microsoft.com/office/drawing/2014/main" id="{FF3E8106-B95D-E0F3-3863-1B6ABC3E71B5}"/>
              </a:ext>
            </a:extLst>
          </p:cNvPr>
          <p:cNvSpPr txBox="1">
            <a:spLocks noChangeArrowheads="1"/>
          </p:cNvSpPr>
          <p:nvPr/>
        </p:nvSpPr>
        <p:spPr>
          <a:xfrm>
            <a:off x="1100393" y="402069"/>
            <a:ext cx="8172450" cy="1143000"/>
          </a:xfrm>
          <a:prstGeom prst="rect">
            <a:avLst/>
          </a:prstGeom>
        </p:spPr>
        <p:txBody>
          <a:bodyPr lIns="90488" tIns="44450" rIns="90488" bIns="4445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defRPr/>
            </a:pPr>
            <a:r>
              <a:rPr lang="en-US" sz="4000" b="1" dirty="0">
                <a:solidFill>
                  <a:schemeClr val="bg1"/>
                </a:solidFill>
                <a:cs typeface="Arial" charset="0"/>
              </a:rPr>
              <a:t>Cost Classifications for Predicting </a:t>
            </a:r>
          </a:p>
          <a:p>
            <a:pPr algn="ctr">
              <a:defRPr/>
            </a:pPr>
            <a:r>
              <a:rPr lang="en-US" sz="4000" b="1" dirty="0">
                <a:solidFill>
                  <a:schemeClr val="bg1"/>
                </a:solidFill>
                <a:cs typeface="Arial" charset="0"/>
              </a:rPr>
              <a:t>Cost Behavior</a:t>
            </a:r>
          </a:p>
        </p:txBody>
      </p:sp>
      <p:sp>
        <p:nvSpPr>
          <p:cNvPr id="4" name="Rectangle 2051">
            <a:extLst>
              <a:ext uri="{FF2B5EF4-FFF2-40B4-BE49-F238E27FC236}">
                <a16:creationId xmlns:a16="http://schemas.microsoft.com/office/drawing/2014/main" id="{008DC9D2-66C9-8613-0345-9527BB2EFD28}"/>
              </a:ext>
            </a:extLst>
          </p:cNvPr>
          <p:cNvSpPr txBox="1">
            <a:spLocks noChangeArrowheads="1"/>
          </p:cNvSpPr>
          <p:nvPr/>
        </p:nvSpPr>
        <p:spPr>
          <a:xfrm>
            <a:off x="2077492" y="1831885"/>
            <a:ext cx="8037016" cy="3635720"/>
          </a:xfrm>
          <a:prstGeom prst="rect">
            <a:avLst/>
          </a:prstGeom>
          <a:solidFill>
            <a:srgbClr val="EDECD2"/>
          </a:solidFill>
          <a:ln w="12700">
            <a:solidFill>
              <a:schemeClr val="accent6">
                <a:lumMod val="50000"/>
              </a:schemeClr>
            </a:solidFill>
          </a:ln>
        </p:spPr>
        <p:txBody>
          <a:bodyPr vert="horz" lIns="90488" tIns="44450" rIns="90488" bIns="4445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>
              <a:spcBef>
                <a:spcPct val="35000"/>
              </a:spcBef>
              <a:buFont typeface="Times" pitchFamily="34" charset="0"/>
              <a:buNone/>
              <a:defRPr/>
            </a:pPr>
            <a:r>
              <a:rPr lang="en-US" sz="3200" dirty="0">
                <a:cs typeface="Arial" pitchFamily="34" charset="0"/>
              </a:rPr>
              <a:t>Cost behavior refers to how a cost will react to changes in the level of activity. </a:t>
            </a:r>
          </a:p>
          <a:p>
            <a:pPr>
              <a:spcBef>
                <a:spcPct val="35000"/>
              </a:spcBef>
              <a:buFont typeface="Times" pitchFamily="34" charset="0"/>
              <a:buNone/>
              <a:defRPr/>
            </a:pPr>
            <a:r>
              <a:rPr lang="en-US" sz="3200" dirty="0">
                <a:cs typeface="Arial" pitchFamily="34" charset="0"/>
              </a:rPr>
              <a:t>The most common classifications are:</a:t>
            </a:r>
          </a:p>
          <a:p>
            <a:pPr lvl="1">
              <a:lnSpc>
                <a:spcPct val="95000"/>
              </a:lnSpc>
              <a:spcBef>
                <a:spcPct val="45000"/>
              </a:spcBef>
              <a:buClr>
                <a:srgbClr val="C00000"/>
              </a:buClr>
              <a:buSzPct val="110000"/>
              <a:buFont typeface="Georgia" pitchFamily="18" charset="0"/>
              <a:buChar char="▫"/>
              <a:defRPr/>
            </a:pPr>
            <a:r>
              <a:rPr lang="en-US" sz="2800" b="1" dirty="0">
                <a:solidFill>
                  <a:srgbClr val="C00000"/>
                </a:solidFill>
                <a:cs typeface="Arial" pitchFamily="34" charset="0"/>
              </a:rPr>
              <a:t>Variable costs.</a:t>
            </a:r>
            <a:endParaRPr lang="en-US" sz="2800" dirty="0">
              <a:cs typeface="Arial" pitchFamily="34" charset="0"/>
            </a:endParaRPr>
          </a:p>
          <a:p>
            <a:pPr lvl="1">
              <a:lnSpc>
                <a:spcPct val="95000"/>
              </a:lnSpc>
              <a:spcBef>
                <a:spcPct val="45000"/>
              </a:spcBef>
              <a:buClr>
                <a:srgbClr val="C00000"/>
              </a:buClr>
              <a:buSzPct val="110000"/>
              <a:buFont typeface="Georgia" pitchFamily="18" charset="0"/>
              <a:buChar char="▫"/>
              <a:defRPr/>
            </a:pPr>
            <a:r>
              <a:rPr lang="en-US" sz="2800" b="1" dirty="0">
                <a:solidFill>
                  <a:srgbClr val="C00000"/>
                </a:solidFill>
                <a:cs typeface="Arial" pitchFamily="34" charset="0"/>
              </a:rPr>
              <a:t>Fixed costs.</a:t>
            </a:r>
          </a:p>
          <a:p>
            <a:pPr lvl="1">
              <a:lnSpc>
                <a:spcPct val="95000"/>
              </a:lnSpc>
              <a:spcBef>
                <a:spcPct val="45000"/>
              </a:spcBef>
              <a:buClr>
                <a:srgbClr val="C00000"/>
              </a:buClr>
              <a:buSzPct val="110000"/>
              <a:buFont typeface="Georgia" pitchFamily="18" charset="0"/>
              <a:buChar char="▫"/>
              <a:defRPr/>
            </a:pPr>
            <a:r>
              <a:rPr lang="en-US" sz="2800" b="1" dirty="0">
                <a:solidFill>
                  <a:srgbClr val="C00000"/>
                </a:solidFill>
                <a:cs typeface="Arial" pitchFamily="34" charset="0"/>
              </a:rPr>
              <a:t>Mixed costs.</a:t>
            </a:r>
            <a:endParaRPr lang="en-US" sz="2800" dirty="0"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761272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uiExpand="1" build="p" bldLvl="2" autoUpdateAnimBg="0" advAuto="0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8D6FEC8-BEE1-472C-B140-88A9A17FC355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423125" y="1685495"/>
            <a:ext cx="9345750" cy="413853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67466" y="258375"/>
            <a:ext cx="1404457" cy="1166000"/>
          </a:xfrm>
          <a:prstGeom prst="rect">
            <a:avLst/>
          </a:prstGeom>
          <a:solidFill>
            <a:srgbClr val="8E5A6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56249" y="26743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17279" y="52324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16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49" name="Graphic 48">
            <a:extLst>
              <a:ext uri="{FF2B5EF4-FFF2-40B4-BE49-F238E27FC236}">
                <a16:creationId xmlns:a16="http://schemas.microsoft.com/office/drawing/2014/main" id="{8A26B39C-8EEE-33C3-70B5-EA9EF63899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50" name="Graphic 49">
            <a:extLst>
              <a:ext uri="{FF2B5EF4-FFF2-40B4-BE49-F238E27FC236}">
                <a16:creationId xmlns:a16="http://schemas.microsoft.com/office/drawing/2014/main" id="{581C5057-C7BD-4A2A-C8D2-792FA9789B7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54" name="Graphic 53">
            <a:extLst>
              <a:ext uri="{FF2B5EF4-FFF2-40B4-BE49-F238E27FC236}">
                <a16:creationId xmlns:a16="http://schemas.microsoft.com/office/drawing/2014/main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175057" y="248508"/>
            <a:ext cx="2649477" cy="1166001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9380C1A4-D43B-32F8-4815-FEB04BB96B7D}"/>
              </a:ext>
            </a:extLst>
          </p:cNvPr>
          <p:cNvSpPr txBox="1">
            <a:spLocks noChangeArrowheads="1"/>
          </p:cNvSpPr>
          <p:nvPr/>
        </p:nvSpPr>
        <p:spPr>
          <a:xfrm>
            <a:off x="1840884" y="222425"/>
            <a:ext cx="10515600" cy="1325563"/>
          </a:xfrm>
          <a:prstGeom prst="rect">
            <a:avLst/>
          </a:prstGeom>
        </p:spPr>
        <p:txBody>
          <a:bodyPr vert="horz" lIns="90488" tIns="44450" rIns="90488" bIns="4445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US" altLang="en-US" b="1" dirty="0">
                <a:solidFill>
                  <a:schemeClr val="bg1"/>
                </a:solidFill>
                <a:cs typeface="Arial" charset="0"/>
              </a:rPr>
              <a:t>Variable Cost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855AF672-9AF1-D9C4-6F4D-0DB1288A088D}"/>
              </a:ext>
            </a:extLst>
          </p:cNvPr>
          <p:cNvSpPr txBox="1">
            <a:spLocks noChangeArrowheads="1"/>
          </p:cNvSpPr>
          <p:nvPr/>
        </p:nvSpPr>
        <p:spPr>
          <a:xfrm>
            <a:off x="2295525" y="2210145"/>
            <a:ext cx="7391400" cy="152400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txBody>
          <a:bodyPr vert="horz" lIns="90488" tIns="44450" rIns="90488" bIns="4445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buFont typeface="Times" pitchFamily="18" charset="0"/>
              <a:buNone/>
              <a:defRPr/>
            </a:pPr>
            <a:r>
              <a:rPr lang="en-US" alt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 A cost that varies, in total, in direct proportion to changes in the level of activity. </a:t>
            </a:r>
          </a:p>
        </p:txBody>
      </p:sp>
      <p:sp>
        <p:nvSpPr>
          <p:cNvPr id="7" name="Rectangle 3">
            <a:extLst>
              <a:ext uri="{FF2B5EF4-FFF2-40B4-BE49-F238E27FC236}">
                <a16:creationId xmlns:a16="http://schemas.microsoft.com/office/drawing/2014/main" id="{E3E5F0DA-C617-932F-6508-C02375D5B83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00300" y="4081332"/>
            <a:ext cx="7391400" cy="7620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txBody>
          <a:bodyPr lIns="90488" tIns="44450" rIns="90488" bIns="44450"/>
          <a:lstStyle>
            <a:lvl1pPr>
              <a:defRPr sz="2000">
                <a:solidFill>
                  <a:srgbClr val="404040"/>
                </a:solidFill>
                <a:latin typeface="Calibri" charset="0"/>
                <a:ea typeface="MS PGothic" charset="0"/>
                <a:cs typeface="MS PGothic" charset="0"/>
              </a:defRPr>
            </a:lvl1pPr>
            <a:lvl2pPr>
              <a:defRPr>
                <a:solidFill>
                  <a:srgbClr val="404040"/>
                </a:solidFill>
                <a:latin typeface="Calibri" charset="0"/>
                <a:ea typeface="MS PGothic" charset="0"/>
                <a:cs typeface="MS PGothic" charset="0"/>
              </a:defRPr>
            </a:lvl2pPr>
            <a:lvl3pPr>
              <a:defRPr sz="1400">
                <a:solidFill>
                  <a:srgbClr val="404040"/>
                </a:solidFill>
                <a:latin typeface="Calibri" charset="0"/>
                <a:ea typeface="MS PGothic" charset="0"/>
                <a:cs typeface="MS PGothic" charset="0"/>
              </a:defRPr>
            </a:lvl3pPr>
            <a:lvl4pPr>
              <a:defRPr sz="1400">
                <a:solidFill>
                  <a:srgbClr val="404040"/>
                </a:solidFill>
                <a:latin typeface="Calibri" charset="0"/>
                <a:ea typeface="MS PGothic" charset="0"/>
                <a:cs typeface="MS PGothic" charset="0"/>
              </a:defRPr>
            </a:lvl4pPr>
            <a:lvl5pPr>
              <a:defRPr sz="1400">
                <a:solidFill>
                  <a:srgbClr val="404040"/>
                </a:solidFill>
                <a:latin typeface="Calibri" charset="0"/>
                <a:ea typeface="MS PGothic" charset="0"/>
                <a:cs typeface="MS PGothic" charset="0"/>
              </a:defRPr>
            </a:lvl5pPr>
            <a:lvl6pPr marL="1389063" indent="-182563" eaLnBrk="0" fontAlgn="base" hangingPunct="0">
              <a:buFont typeface="Calibri" charset="0"/>
              <a:defRPr sz="1400">
                <a:solidFill>
                  <a:srgbClr val="404040"/>
                </a:solidFill>
                <a:latin typeface="Calibri" charset="0"/>
                <a:ea typeface="MS PGothic" charset="0"/>
                <a:cs typeface="MS PGothic" charset="0"/>
              </a:defRPr>
            </a:lvl6pPr>
            <a:lvl7pPr marL="1846263" indent="-182563" eaLnBrk="0" fontAlgn="base" hangingPunct="0">
              <a:buFont typeface="Calibri" charset="0"/>
              <a:defRPr sz="1400">
                <a:solidFill>
                  <a:srgbClr val="404040"/>
                </a:solidFill>
                <a:latin typeface="Calibri" charset="0"/>
                <a:ea typeface="MS PGothic" charset="0"/>
                <a:cs typeface="MS PGothic" charset="0"/>
              </a:defRPr>
            </a:lvl7pPr>
            <a:lvl8pPr marL="2303463" indent="-182563" eaLnBrk="0" fontAlgn="base" hangingPunct="0">
              <a:buFont typeface="Calibri" charset="0"/>
              <a:defRPr sz="1400">
                <a:solidFill>
                  <a:srgbClr val="404040"/>
                </a:solidFill>
                <a:latin typeface="Calibri" charset="0"/>
                <a:ea typeface="MS PGothic" charset="0"/>
                <a:cs typeface="MS PGothic" charset="0"/>
              </a:defRPr>
            </a:lvl8pPr>
            <a:lvl9pPr marL="2760663" indent="-182563" eaLnBrk="0" fontAlgn="base" hangingPunct="0">
              <a:buFont typeface="Calibri" charset="0"/>
              <a:defRPr sz="1400">
                <a:solidFill>
                  <a:srgbClr val="404040"/>
                </a:solidFill>
                <a:latin typeface="Calibri" charset="0"/>
                <a:ea typeface="MS PGothic" charset="0"/>
                <a:cs typeface="MS PGothic" charset="0"/>
              </a:defRPr>
            </a:lvl9pPr>
          </a:lstStyle>
          <a:p>
            <a:pPr marL="90488" indent="-90488" algn="ctr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charset="0"/>
              <a:buChar char=" "/>
            </a:pPr>
            <a:r>
              <a:rPr lang="en-US" sz="2400">
                <a:cs typeface="Arial" charset="0"/>
              </a:rPr>
              <a:t>  </a:t>
            </a:r>
            <a:r>
              <a:rPr lang="en-US" sz="3200">
                <a:latin typeface="Arial" charset="0"/>
                <a:cs typeface="Arial" charset="0"/>
              </a:rPr>
              <a:t>A variable cost per unit is constant.</a:t>
            </a:r>
          </a:p>
        </p:txBody>
      </p:sp>
    </p:spTree>
    <p:extLst>
      <p:ext uri="{BB962C8B-B14F-4D97-AF65-F5344CB8AC3E}">
        <p14:creationId xmlns:p14="http://schemas.microsoft.com/office/powerpoint/2010/main" val="14766941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8D6FEC8-BEE1-472C-B140-88A9A17FC355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423125" y="1685495"/>
            <a:ext cx="9345750" cy="413853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67466" y="258375"/>
            <a:ext cx="1404457" cy="1166000"/>
          </a:xfrm>
          <a:prstGeom prst="rect">
            <a:avLst/>
          </a:prstGeom>
          <a:solidFill>
            <a:srgbClr val="8E5A6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56249" y="26743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17279" y="52324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16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49" name="Graphic 48">
            <a:extLst>
              <a:ext uri="{FF2B5EF4-FFF2-40B4-BE49-F238E27FC236}">
                <a16:creationId xmlns:a16="http://schemas.microsoft.com/office/drawing/2014/main" id="{8A26B39C-8EEE-33C3-70B5-EA9EF63899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50" name="Graphic 49">
            <a:extLst>
              <a:ext uri="{FF2B5EF4-FFF2-40B4-BE49-F238E27FC236}">
                <a16:creationId xmlns:a16="http://schemas.microsoft.com/office/drawing/2014/main" id="{581C5057-C7BD-4A2A-C8D2-792FA9789B7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54" name="Graphic 53">
            <a:extLst>
              <a:ext uri="{FF2B5EF4-FFF2-40B4-BE49-F238E27FC236}">
                <a16:creationId xmlns:a16="http://schemas.microsoft.com/office/drawing/2014/main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175057" y="248508"/>
            <a:ext cx="2649477" cy="1166001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17706F0D-145E-5DE6-E619-BAA3BE04890A}"/>
              </a:ext>
            </a:extLst>
          </p:cNvPr>
          <p:cNvSpPr txBox="1">
            <a:spLocks noChangeArrowheads="1"/>
          </p:cNvSpPr>
          <p:nvPr/>
        </p:nvSpPr>
        <p:spPr>
          <a:xfrm>
            <a:off x="1840884" y="452098"/>
            <a:ext cx="10515600" cy="1325563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US" altLang="en-US" b="1" dirty="0">
                <a:solidFill>
                  <a:schemeClr val="bg1"/>
                </a:solidFill>
                <a:cs typeface="ＭＳ Ｐゴシック" charset="-128"/>
              </a:rPr>
              <a:t>Fixed Cost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31A651CD-995C-07FB-F635-666A2B58F1C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00263" y="1997550"/>
            <a:ext cx="7391400" cy="152400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txBody>
          <a:bodyPr lIns="90488" tIns="44450" rIns="90488" bIns="44450"/>
          <a:lstStyle>
            <a:lvl1pPr marL="90488" indent="-90488" algn="l" rtl="0" eaLnBrk="0" fontAlgn="base" hangingPunct="0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 kern="1200">
                <a:solidFill>
                  <a:srgbClr val="404040"/>
                </a:solidFill>
                <a:latin typeface="+mn-lt"/>
                <a:ea typeface="MS PGothic" panose="020B0600070205080204" pitchFamily="34" charset="-128"/>
                <a:cs typeface="ＭＳ Ｐゴシック" charset="-128"/>
              </a:defRPr>
            </a:lvl1pPr>
            <a:lvl2pPr marL="382588" indent="-182563" algn="l" rtl="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kern="1200">
                <a:solidFill>
                  <a:srgbClr val="404040"/>
                </a:solidFill>
                <a:latin typeface="+mn-lt"/>
                <a:ea typeface="MS PGothic" panose="020B0600070205080204" pitchFamily="34" charset="-128"/>
                <a:cs typeface="ＭＳ Ｐゴシック" charset="-128"/>
              </a:defRPr>
            </a:lvl2pPr>
            <a:lvl3pPr marL="566738" indent="-182563" algn="l" rtl="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 kern="1200">
                <a:solidFill>
                  <a:srgbClr val="404040"/>
                </a:solidFill>
                <a:latin typeface="+mn-lt"/>
                <a:ea typeface="MS PGothic" panose="020B0600070205080204" pitchFamily="34" charset="-128"/>
                <a:cs typeface="ＭＳ Ｐゴシック" charset="-128"/>
              </a:defRPr>
            </a:lvl3pPr>
            <a:lvl4pPr marL="749300" indent="-182563" algn="l" rtl="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 kern="1200">
                <a:solidFill>
                  <a:srgbClr val="404040"/>
                </a:solidFill>
                <a:latin typeface="+mn-lt"/>
                <a:ea typeface="MS PGothic" panose="020B0600070205080204" pitchFamily="34" charset="-128"/>
                <a:cs typeface="ＭＳ Ｐゴシック" charset="-128"/>
              </a:defRPr>
            </a:lvl4pPr>
            <a:lvl5pPr marL="931863" indent="-182563" algn="l" rtl="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 kern="1200">
                <a:solidFill>
                  <a:srgbClr val="404040"/>
                </a:solidFill>
                <a:latin typeface="+mn-lt"/>
                <a:ea typeface="MS PGothic" panose="020B0600070205080204" pitchFamily="34" charset="-128"/>
                <a:cs typeface="ＭＳ Ｐゴシック" charset="-128"/>
              </a:defRPr>
            </a:lvl5pPr>
            <a:lvl6pPr marL="11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3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15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17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Georgia" pitchFamily="18" charset="0"/>
              <a:buNone/>
              <a:defRPr/>
            </a:pPr>
            <a:r>
              <a:rPr lang="en-US" alt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 A cost that remains constant, in total, regardless of changes in the level of the activity. </a:t>
            </a:r>
          </a:p>
        </p:txBody>
      </p:sp>
      <p:sp>
        <p:nvSpPr>
          <p:cNvPr id="7" name="Rectangle 3">
            <a:extLst>
              <a:ext uri="{FF2B5EF4-FFF2-40B4-BE49-F238E27FC236}">
                <a16:creationId xmlns:a16="http://schemas.microsoft.com/office/drawing/2014/main" id="{9482E29A-5B28-FD98-9C3B-44C876DCC0E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00263" y="3852243"/>
            <a:ext cx="7391400" cy="14478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2">
                <a:lumMod val="50000"/>
              </a:schemeClr>
            </a:solidFill>
          </a:ln>
        </p:spPr>
        <p:txBody>
          <a:bodyPr lIns="90488" tIns="44450" rIns="90488" bIns="44450"/>
          <a:lstStyle>
            <a:lvl1pPr marL="90488" indent="-90488" algn="l" rtl="0" eaLnBrk="0" fontAlgn="base" hangingPunct="0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 kern="1200">
                <a:solidFill>
                  <a:srgbClr val="404040"/>
                </a:solidFill>
                <a:latin typeface="+mn-lt"/>
                <a:ea typeface="MS PGothic" panose="020B0600070205080204" pitchFamily="34" charset="-128"/>
                <a:cs typeface="ＭＳ Ｐゴシック" charset="-128"/>
              </a:defRPr>
            </a:lvl1pPr>
            <a:lvl2pPr marL="382588" indent="-182563" algn="l" rtl="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kern="1200">
                <a:solidFill>
                  <a:srgbClr val="404040"/>
                </a:solidFill>
                <a:latin typeface="+mn-lt"/>
                <a:ea typeface="MS PGothic" panose="020B0600070205080204" pitchFamily="34" charset="-128"/>
                <a:cs typeface="ＭＳ Ｐゴシック" charset="-128"/>
              </a:defRPr>
            </a:lvl2pPr>
            <a:lvl3pPr marL="566738" indent="-182563" algn="l" rtl="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 kern="1200">
                <a:solidFill>
                  <a:srgbClr val="404040"/>
                </a:solidFill>
                <a:latin typeface="+mn-lt"/>
                <a:ea typeface="MS PGothic" panose="020B0600070205080204" pitchFamily="34" charset="-128"/>
                <a:cs typeface="ＭＳ Ｐゴシック" charset="-128"/>
              </a:defRPr>
            </a:lvl3pPr>
            <a:lvl4pPr marL="749300" indent="-182563" algn="l" rtl="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 kern="1200">
                <a:solidFill>
                  <a:srgbClr val="404040"/>
                </a:solidFill>
                <a:latin typeface="+mn-lt"/>
                <a:ea typeface="MS PGothic" panose="020B0600070205080204" pitchFamily="34" charset="-128"/>
                <a:cs typeface="ＭＳ Ｐゴシック" charset="-128"/>
              </a:defRPr>
            </a:lvl4pPr>
            <a:lvl5pPr marL="931863" indent="-182563" algn="l" rtl="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 kern="1200">
                <a:solidFill>
                  <a:srgbClr val="404040"/>
                </a:solidFill>
                <a:latin typeface="+mn-lt"/>
                <a:ea typeface="MS PGothic" panose="020B0600070205080204" pitchFamily="34" charset="-128"/>
                <a:cs typeface="ＭＳ Ｐゴシック" charset="-128"/>
              </a:defRPr>
            </a:lvl5pPr>
            <a:lvl6pPr marL="11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3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15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17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If expressed on a per unit basis, the average fixed cost per unit varies inversely with changes in activity. </a:t>
            </a:r>
          </a:p>
        </p:txBody>
      </p:sp>
    </p:spTree>
    <p:extLst>
      <p:ext uri="{BB962C8B-B14F-4D97-AF65-F5344CB8AC3E}">
        <p14:creationId xmlns:p14="http://schemas.microsoft.com/office/powerpoint/2010/main" val="18624305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8D6FEC8-BEE1-472C-B140-88A9A17FC355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423125" y="1685495"/>
            <a:ext cx="9345750" cy="413853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67466" y="258375"/>
            <a:ext cx="1404457" cy="1166000"/>
          </a:xfrm>
          <a:prstGeom prst="rect">
            <a:avLst/>
          </a:prstGeom>
          <a:solidFill>
            <a:srgbClr val="8E5A6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56249" y="26743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17279" y="52324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16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49" name="Graphic 48">
            <a:extLst>
              <a:ext uri="{FF2B5EF4-FFF2-40B4-BE49-F238E27FC236}">
                <a16:creationId xmlns:a16="http://schemas.microsoft.com/office/drawing/2014/main" id="{8A26B39C-8EEE-33C3-70B5-EA9EF63899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50" name="Graphic 49">
            <a:extLst>
              <a:ext uri="{FF2B5EF4-FFF2-40B4-BE49-F238E27FC236}">
                <a16:creationId xmlns:a16="http://schemas.microsoft.com/office/drawing/2014/main" id="{581C5057-C7BD-4A2A-C8D2-792FA9789B7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54" name="Graphic 53">
            <a:extLst>
              <a:ext uri="{FF2B5EF4-FFF2-40B4-BE49-F238E27FC236}">
                <a16:creationId xmlns:a16="http://schemas.microsoft.com/office/drawing/2014/main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175057" y="248508"/>
            <a:ext cx="2649477" cy="1166001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CEBAE55A-58FE-4022-60FA-C601D59062CB}"/>
              </a:ext>
            </a:extLst>
          </p:cNvPr>
          <p:cNvSpPr txBox="1">
            <a:spLocks noChangeArrowheads="1"/>
          </p:cNvSpPr>
          <p:nvPr/>
        </p:nvSpPr>
        <p:spPr>
          <a:xfrm>
            <a:off x="1724162" y="535358"/>
            <a:ext cx="10515600" cy="1325563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US" altLang="en-US" sz="3600" b="1" dirty="0">
                <a:solidFill>
                  <a:schemeClr val="bg1"/>
                </a:solidFill>
                <a:cs typeface="ＭＳ Ｐゴシック" charset="-128"/>
              </a:rPr>
              <a:t>Fixed Costs and the Relevant Range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D7ED19F9-522B-2D4B-8748-E4005706863C}"/>
              </a:ext>
            </a:extLst>
          </p:cNvPr>
          <p:cNvSpPr txBox="1">
            <a:spLocks noChangeArrowheads="1"/>
          </p:cNvSpPr>
          <p:nvPr/>
        </p:nvSpPr>
        <p:spPr>
          <a:xfrm>
            <a:off x="5291138" y="3854706"/>
            <a:ext cx="5105400" cy="1524000"/>
          </a:xfrm>
          <a:prstGeom prst="rect">
            <a:avLst/>
          </a:prstGeom>
          <a:solidFill>
            <a:schemeClr val="accent4">
              <a:lumMod val="75000"/>
            </a:schemeClr>
          </a:solidFill>
          <a:ln w="12700">
            <a:solidFill>
              <a:schemeClr val="bg2"/>
            </a:solidFill>
          </a:ln>
        </p:spPr>
        <p:txBody>
          <a:bodyPr vert="horz" lIns="90488" tIns="44450" rIns="90488" bIns="44450" rtlCol="0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5000"/>
              </a:lnSpc>
              <a:spcBef>
                <a:spcPct val="40000"/>
              </a:spcBef>
              <a:buFont typeface="Times" charset="0"/>
              <a:buNone/>
            </a:pPr>
            <a:r>
              <a:rPr lang="en-US" sz="240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ea typeface="MS PGothic" charset="0"/>
                <a:cs typeface="Arial" charset="0"/>
              </a:rPr>
              <a:t>    Fixed costs would increase in a step fashion at a rate of $30,000 for each additional 1,000 square feet. </a:t>
            </a:r>
          </a:p>
        </p:txBody>
      </p:sp>
      <p:sp>
        <p:nvSpPr>
          <p:cNvPr id="7" name="Text Box 4">
            <a:extLst>
              <a:ext uri="{FF2B5EF4-FFF2-40B4-BE49-F238E27FC236}">
                <a16:creationId xmlns:a16="http://schemas.microsoft.com/office/drawing/2014/main" id="{F97581A2-014E-3D50-1AEF-D5790F87C11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71923" y="2049776"/>
            <a:ext cx="7924800" cy="1616075"/>
          </a:xfrm>
          <a:prstGeom prst="rect">
            <a:avLst/>
          </a:prstGeom>
          <a:solidFill>
            <a:schemeClr val="bg2"/>
          </a:solidFill>
          <a:ln w="9525">
            <a:solidFill>
              <a:schemeClr val="tx2">
                <a:lumMod val="50000"/>
              </a:schemeClr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9pPr>
          </a:lstStyle>
          <a:p>
            <a:pPr algn="ctr" eaLnBrk="1" hangingPunct="1">
              <a:lnSpc>
                <a:spcPct val="105000"/>
              </a:lnSpc>
              <a:spcBef>
                <a:spcPct val="40000"/>
              </a:spcBef>
              <a:buClr>
                <a:schemeClr val="accent1"/>
              </a:buClr>
              <a:buSzPct val="76000"/>
              <a:buFont typeface="Times" pitchFamily="38" charset="0"/>
              <a:buNone/>
              <a:defRPr/>
            </a:pPr>
            <a:r>
              <a:rPr lang="en-US" altLang="en-US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The relevant range of activity pertains to fixed cost as well as variable costs. For example, assume office space is available at a rental rate of $30,000 per year in increments of 1,000 square feet. </a:t>
            </a:r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40092891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8D6FEC8-BEE1-472C-B140-88A9A17FC355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423125" y="1685495"/>
            <a:ext cx="9345750" cy="413853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67466" y="258375"/>
            <a:ext cx="1404457" cy="1166000"/>
          </a:xfrm>
          <a:prstGeom prst="rect">
            <a:avLst/>
          </a:prstGeom>
          <a:solidFill>
            <a:srgbClr val="8E5A6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56249" y="26743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17279" y="52324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16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49" name="Graphic 48">
            <a:extLst>
              <a:ext uri="{FF2B5EF4-FFF2-40B4-BE49-F238E27FC236}">
                <a16:creationId xmlns:a16="http://schemas.microsoft.com/office/drawing/2014/main" id="{8A26B39C-8EEE-33C3-70B5-EA9EF63899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50" name="Graphic 49">
            <a:extLst>
              <a:ext uri="{FF2B5EF4-FFF2-40B4-BE49-F238E27FC236}">
                <a16:creationId xmlns:a16="http://schemas.microsoft.com/office/drawing/2014/main" id="{581C5057-C7BD-4A2A-C8D2-792FA9789B7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54" name="Graphic 53">
            <a:extLst>
              <a:ext uri="{FF2B5EF4-FFF2-40B4-BE49-F238E27FC236}">
                <a16:creationId xmlns:a16="http://schemas.microsoft.com/office/drawing/2014/main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175057" y="248508"/>
            <a:ext cx="2649477" cy="1166001"/>
          </a:xfrm>
          <a:prstGeom prst="rect">
            <a:avLst/>
          </a:prstGeom>
        </p:spPr>
      </p:pic>
      <p:graphicFrame>
        <p:nvGraphicFramePr>
          <p:cNvPr id="3" name="Object 2">
            <a:extLst>
              <a:ext uri="{FF2B5EF4-FFF2-40B4-BE49-F238E27FC236}">
                <a16:creationId xmlns:a16="http://schemas.microsoft.com/office/drawing/2014/main" id="{4262F5F9-2474-F205-7971-A84823169D41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743950574"/>
              </p:ext>
            </p:extLst>
          </p:nvPr>
        </p:nvGraphicFramePr>
        <p:xfrm>
          <a:off x="1583506" y="1911731"/>
          <a:ext cx="9003531" cy="361753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Worksheet" r:id="rId8" imgW="4914900" imgH="1765300" progId="Excel.Sheet.8">
                  <p:embed/>
                </p:oleObj>
              </mc:Choice>
              <mc:Fallback>
                <p:oleObj name="Worksheet" r:id="rId8" imgW="4914900" imgH="1765300" progId="Excel.Sheet.8">
                  <p:embed/>
                  <p:pic>
                    <p:nvPicPr>
                      <p:cNvPr id="68611" name="Object 2"/>
                      <p:cNvPicPr>
                        <a:picLocks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83506" y="1911731"/>
                        <a:ext cx="9003531" cy="3617532"/>
                      </a:xfrm>
                      <a:prstGeom prst="rect">
                        <a:avLst/>
                      </a:prstGeom>
                      <a:noFill/>
                      <a:ln w="76199">
                        <a:solidFill>
                          <a:schemeClr val="accent2"/>
                        </a:solidFill>
                        <a:miter lim="800000"/>
                        <a:headEnd/>
                        <a:tailEnd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TextBox 7">
            <a:extLst>
              <a:ext uri="{FF2B5EF4-FFF2-40B4-BE49-F238E27FC236}">
                <a16:creationId xmlns:a16="http://schemas.microsoft.com/office/drawing/2014/main" id="{4046840F-B6B8-09A9-72F1-978442AE1F11}"/>
              </a:ext>
            </a:extLst>
          </p:cNvPr>
          <p:cNvSpPr txBox="1"/>
          <p:nvPr/>
        </p:nvSpPr>
        <p:spPr>
          <a:xfrm>
            <a:off x="1840883" y="416009"/>
            <a:ext cx="7445991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en-US" sz="2800" b="1" dirty="0">
                <a:solidFill>
                  <a:schemeClr val="bg1"/>
                </a:solidFill>
                <a:cs typeface="ＭＳ Ｐゴシック" charset="-128"/>
              </a:rPr>
              <a:t>Comparison of Cost Classifications for Predicting Cost Behavior</a:t>
            </a:r>
            <a:endParaRPr lang="en-EG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822999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8D6FEC8-BEE1-472C-B140-88A9A17FC355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423125" y="1685495"/>
            <a:ext cx="9345750" cy="413853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67466" y="258375"/>
            <a:ext cx="1404457" cy="1166000"/>
          </a:xfrm>
          <a:prstGeom prst="rect">
            <a:avLst/>
          </a:prstGeom>
          <a:solidFill>
            <a:srgbClr val="8E5A6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56249" y="26743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17279" y="52324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16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49" name="Graphic 48">
            <a:extLst>
              <a:ext uri="{FF2B5EF4-FFF2-40B4-BE49-F238E27FC236}">
                <a16:creationId xmlns:a16="http://schemas.microsoft.com/office/drawing/2014/main" id="{8A26B39C-8EEE-33C3-70B5-EA9EF63899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50" name="Graphic 49">
            <a:extLst>
              <a:ext uri="{FF2B5EF4-FFF2-40B4-BE49-F238E27FC236}">
                <a16:creationId xmlns:a16="http://schemas.microsoft.com/office/drawing/2014/main" id="{581C5057-C7BD-4A2A-C8D2-792FA9789B7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54" name="Graphic 53">
            <a:extLst>
              <a:ext uri="{FF2B5EF4-FFF2-40B4-BE49-F238E27FC236}">
                <a16:creationId xmlns:a16="http://schemas.microsoft.com/office/drawing/2014/main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175057" y="248508"/>
            <a:ext cx="2649477" cy="1166001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04088AEC-8184-696D-CB44-ED71212ED164}"/>
              </a:ext>
            </a:extLst>
          </p:cNvPr>
          <p:cNvSpPr txBox="1">
            <a:spLocks noChangeArrowheads="1"/>
          </p:cNvSpPr>
          <p:nvPr/>
        </p:nvSpPr>
        <p:spPr>
          <a:xfrm>
            <a:off x="1818370" y="267432"/>
            <a:ext cx="10515600" cy="1325563"/>
          </a:xfrm>
          <a:prstGeom prst="rect">
            <a:avLst/>
          </a:prstGeom>
        </p:spPr>
        <p:txBody>
          <a:bodyPr vert="horz" wrap="square" lIns="90488" tIns="44450" rIns="90488" bIns="44450" numCol="1" rtlCol="0" anchor="ctr" anchorCtr="0" compatLnSpc="1">
            <a:prstTxWarp prst="textNoShape">
              <a:avLst/>
            </a:prstTxWarp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600" b="1" dirty="0">
                <a:solidFill>
                  <a:schemeClr val="bg1"/>
                </a:solidFill>
                <a:latin typeface="Calibri Light" charset="0"/>
                <a:ea typeface="MS PGothic" charset="0"/>
                <a:cs typeface="Arial" charset="0"/>
              </a:rPr>
              <a:t>Quick Check </a:t>
            </a:r>
            <a:endParaRPr lang="en-US" sz="3600" b="1" dirty="0">
              <a:solidFill>
                <a:schemeClr val="bg1"/>
              </a:solidFill>
              <a:latin typeface="Calibri Light" charset="0"/>
              <a:ea typeface="MS PGothic" charset="0"/>
              <a:cs typeface="Arial" charset="0"/>
              <a:sym typeface="Wingdings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6455B896-B1FC-E127-6006-FB93EFDC8E1F}"/>
              </a:ext>
            </a:extLst>
          </p:cNvPr>
          <p:cNvSpPr txBox="1">
            <a:spLocks noChangeArrowheads="1"/>
          </p:cNvSpPr>
          <p:nvPr/>
        </p:nvSpPr>
        <p:spPr>
          <a:xfrm>
            <a:off x="2019300" y="1685495"/>
            <a:ext cx="8153400" cy="4138530"/>
          </a:xfrm>
          <a:prstGeom prst="rect">
            <a:avLst/>
          </a:prstGeom>
          <a:solidFill>
            <a:srgbClr val="EDECD2"/>
          </a:solidFill>
          <a:ln w="12699">
            <a:solidFill>
              <a:srgbClr val="0000CC"/>
            </a:solidFill>
            <a:miter lim="800000"/>
            <a:headEnd/>
            <a:tailEnd/>
          </a:ln>
        </p:spPr>
        <p:txBody>
          <a:bodyPr vert="horz" lIns="90488" tIns="44450" rIns="90488" bIns="4445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Times" charset="0"/>
              <a:buNone/>
            </a:pPr>
            <a:r>
              <a:rPr lang="en-US" dirty="0">
                <a:latin typeface="Calibri" charset="0"/>
                <a:ea typeface="MS PGothic" charset="0"/>
                <a:cs typeface="MS PGothic" charset="0"/>
              </a:rPr>
              <a:t> 	</a:t>
            </a:r>
            <a:r>
              <a:rPr lang="en-US" dirty="0">
                <a:latin typeface="Arial" charset="0"/>
                <a:ea typeface="MS PGothic" charset="0"/>
                <a:cs typeface="MS PGothic" charset="0"/>
              </a:rPr>
              <a:t>Which of the following costs would be variable with respect to the number of ice cream cones sold at a Baskin &amp; Robbins? (There may be more than one correct answer.)</a:t>
            </a:r>
          </a:p>
          <a:p>
            <a:pPr lvl="1">
              <a:buFont typeface="Wingdings" charset="0"/>
              <a:buNone/>
            </a:pPr>
            <a:r>
              <a:rPr lang="en-US" sz="2800" dirty="0">
                <a:latin typeface="Arial" charset="0"/>
                <a:ea typeface="MS PGothic" charset="0"/>
                <a:cs typeface="MS PGothic" charset="0"/>
              </a:rPr>
              <a:t>A. The cost of lighting the store.</a:t>
            </a:r>
          </a:p>
          <a:p>
            <a:pPr lvl="1">
              <a:buFont typeface="Wingdings" charset="0"/>
              <a:buNone/>
            </a:pPr>
            <a:r>
              <a:rPr lang="en-US" sz="2800" dirty="0">
                <a:latin typeface="Arial" charset="0"/>
                <a:ea typeface="MS PGothic" charset="0"/>
                <a:cs typeface="MS PGothic" charset="0"/>
              </a:rPr>
              <a:t>B. The wages of the store manager.</a:t>
            </a:r>
          </a:p>
          <a:p>
            <a:pPr lvl="1">
              <a:buFont typeface="Wingdings" charset="0"/>
              <a:buNone/>
            </a:pPr>
            <a:r>
              <a:rPr lang="en-US" sz="2800" dirty="0">
                <a:latin typeface="Arial" charset="0"/>
                <a:ea typeface="MS PGothic" charset="0"/>
                <a:cs typeface="MS PGothic" charset="0"/>
              </a:rPr>
              <a:t>C. The cost of ice cream.</a:t>
            </a:r>
          </a:p>
          <a:p>
            <a:pPr lvl="1">
              <a:buFont typeface="Wingdings" charset="0"/>
              <a:buNone/>
            </a:pPr>
            <a:r>
              <a:rPr lang="en-US" sz="2800" dirty="0">
                <a:latin typeface="Arial" charset="0"/>
                <a:ea typeface="MS PGothic" charset="0"/>
                <a:cs typeface="MS PGothic" charset="0"/>
              </a:rPr>
              <a:t>D. The cost of napkins for customers.</a:t>
            </a:r>
          </a:p>
        </p:txBody>
      </p:sp>
    </p:spTree>
    <p:extLst>
      <p:ext uri="{BB962C8B-B14F-4D97-AF65-F5344CB8AC3E}">
        <p14:creationId xmlns:p14="http://schemas.microsoft.com/office/powerpoint/2010/main" val="3181785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8D6FEC8-BEE1-472C-B140-88A9A17FC355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423125" y="1685495"/>
            <a:ext cx="9345750" cy="413853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67466" y="258375"/>
            <a:ext cx="1404457" cy="1166000"/>
          </a:xfrm>
          <a:prstGeom prst="rect">
            <a:avLst/>
          </a:prstGeom>
          <a:solidFill>
            <a:srgbClr val="8E5A6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56249" y="26743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17279" y="52324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16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49" name="Graphic 48">
            <a:extLst>
              <a:ext uri="{FF2B5EF4-FFF2-40B4-BE49-F238E27FC236}">
                <a16:creationId xmlns:a16="http://schemas.microsoft.com/office/drawing/2014/main" id="{8A26B39C-8EEE-33C3-70B5-EA9EF63899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50" name="Graphic 49">
            <a:extLst>
              <a:ext uri="{FF2B5EF4-FFF2-40B4-BE49-F238E27FC236}">
                <a16:creationId xmlns:a16="http://schemas.microsoft.com/office/drawing/2014/main" id="{581C5057-C7BD-4A2A-C8D2-792FA9789B7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54" name="Graphic 53">
            <a:extLst>
              <a:ext uri="{FF2B5EF4-FFF2-40B4-BE49-F238E27FC236}">
                <a16:creationId xmlns:a16="http://schemas.microsoft.com/office/drawing/2014/main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175057" y="248508"/>
            <a:ext cx="2649477" cy="1166001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6EC4FFD2-D5E6-D46E-B6A7-E7393609165A}"/>
              </a:ext>
            </a:extLst>
          </p:cNvPr>
          <p:cNvSpPr txBox="1">
            <a:spLocks noChangeArrowheads="1"/>
          </p:cNvSpPr>
          <p:nvPr/>
        </p:nvSpPr>
        <p:spPr>
          <a:xfrm>
            <a:off x="2000250" y="1685495"/>
            <a:ext cx="8175625" cy="4138529"/>
          </a:xfrm>
          <a:prstGeom prst="rect">
            <a:avLst/>
          </a:prstGeom>
          <a:solidFill>
            <a:srgbClr val="EDECD2"/>
          </a:solidFill>
          <a:ln w="12699">
            <a:solidFill>
              <a:srgbClr val="0000CC"/>
            </a:solidFill>
            <a:miter lim="800000"/>
            <a:headEnd/>
            <a:tailEnd/>
          </a:ln>
        </p:spPr>
        <p:txBody>
          <a:bodyPr vert="horz" lIns="90488" tIns="44450" rIns="90488" bIns="4445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Times" charset="0"/>
              <a:buNone/>
            </a:pPr>
            <a:r>
              <a:rPr lang="en-US" dirty="0">
                <a:latin typeface="Calibri" charset="0"/>
                <a:ea typeface="MS PGothic" charset="0"/>
                <a:cs typeface="MS PGothic" charset="0"/>
              </a:rPr>
              <a:t> </a:t>
            </a:r>
            <a:r>
              <a:rPr lang="en-US" dirty="0">
                <a:latin typeface="Arial" charset="0"/>
                <a:ea typeface="MS PGothic" charset="0"/>
                <a:cs typeface="MS PGothic" charset="0"/>
              </a:rPr>
              <a:t>	Which of the following costs would be variable with respect to the number of ice cream cones sold at a Baskin &amp; Robbins? (There may be more than one correct answer.)</a:t>
            </a:r>
          </a:p>
          <a:p>
            <a:pPr lvl="1">
              <a:buFont typeface="Wingdings" charset="0"/>
              <a:buNone/>
            </a:pPr>
            <a:r>
              <a:rPr lang="en-US" sz="2800" dirty="0">
                <a:solidFill>
                  <a:schemeClr val="accent1"/>
                </a:solidFill>
                <a:latin typeface="Arial" charset="0"/>
                <a:ea typeface="MS PGothic" charset="0"/>
                <a:cs typeface="MS PGothic" charset="0"/>
              </a:rPr>
              <a:t>A. The cost of lighting the store.</a:t>
            </a:r>
          </a:p>
          <a:p>
            <a:pPr lvl="1">
              <a:buFont typeface="Wingdings" charset="0"/>
              <a:buNone/>
            </a:pPr>
            <a:r>
              <a:rPr lang="en-US" sz="2800" dirty="0">
                <a:solidFill>
                  <a:schemeClr val="accent1"/>
                </a:solidFill>
                <a:latin typeface="Arial" charset="0"/>
                <a:ea typeface="MS PGothic" charset="0"/>
                <a:cs typeface="MS PGothic" charset="0"/>
              </a:rPr>
              <a:t>B. The wages of the store manager.</a:t>
            </a:r>
          </a:p>
          <a:p>
            <a:pPr lvl="1">
              <a:buFont typeface="Wingdings" charset="0"/>
              <a:buNone/>
            </a:pPr>
            <a:r>
              <a:rPr lang="en-US" sz="2800" dirty="0">
                <a:latin typeface="Arial" charset="0"/>
                <a:ea typeface="MS PGothic" charset="0"/>
                <a:cs typeface="MS PGothic" charset="0"/>
              </a:rPr>
              <a:t>C. The cost of ice cream.</a:t>
            </a:r>
          </a:p>
          <a:p>
            <a:pPr lvl="1">
              <a:buFont typeface="Wingdings" charset="0"/>
              <a:buNone/>
            </a:pPr>
            <a:r>
              <a:rPr lang="en-US" sz="2800" dirty="0">
                <a:latin typeface="Arial" charset="0"/>
                <a:ea typeface="MS PGothic" charset="0"/>
                <a:cs typeface="MS PGothic" charset="0"/>
              </a:rPr>
              <a:t>D. The cost of napkins for customers.</a:t>
            </a:r>
          </a:p>
        </p:txBody>
      </p:sp>
      <p:sp>
        <p:nvSpPr>
          <p:cNvPr id="7" name="Rectangle 2">
            <a:extLst>
              <a:ext uri="{FF2B5EF4-FFF2-40B4-BE49-F238E27FC236}">
                <a16:creationId xmlns:a16="http://schemas.microsoft.com/office/drawing/2014/main" id="{D55B3EE7-118C-115B-4760-F40C7A549681}"/>
              </a:ext>
            </a:extLst>
          </p:cNvPr>
          <p:cNvSpPr txBox="1">
            <a:spLocks noChangeArrowheads="1"/>
          </p:cNvSpPr>
          <p:nvPr/>
        </p:nvSpPr>
        <p:spPr>
          <a:xfrm>
            <a:off x="1818370" y="267432"/>
            <a:ext cx="10515600" cy="1325563"/>
          </a:xfrm>
          <a:prstGeom prst="rect">
            <a:avLst/>
          </a:prstGeom>
        </p:spPr>
        <p:txBody>
          <a:bodyPr vert="horz" wrap="square" lIns="90488" tIns="44450" rIns="90488" bIns="44450" numCol="1" rtlCol="0" anchor="ctr" anchorCtr="0" compatLnSpc="1">
            <a:prstTxWarp prst="textNoShape">
              <a:avLst/>
            </a:prstTxWarp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600" b="1" dirty="0">
                <a:solidFill>
                  <a:schemeClr val="bg1"/>
                </a:solidFill>
                <a:latin typeface="Calibri Light" charset="0"/>
                <a:ea typeface="MS PGothic" charset="0"/>
                <a:cs typeface="Arial" charset="0"/>
              </a:rPr>
              <a:t>Quick Check </a:t>
            </a:r>
            <a:endParaRPr lang="en-US" sz="3600" b="1" dirty="0">
              <a:solidFill>
                <a:schemeClr val="bg1"/>
              </a:solidFill>
              <a:latin typeface="Calibri Light" charset="0"/>
              <a:ea typeface="MS PGothic" charset="0"/>
              <a:cs typeface="Arial" charset="0"/>
              <a:sym typeface="Wingdings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927272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Th</a:t>
            </a:r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sp>
        <p:nvSpPr>
          <p:cNvPr id="2" name="Rectangle 2">
            <a:extLst>
              <a:ext uri="{FF2B5EF4-FFF2-40B4-BE49-F238E27FC236}">
                <a16:creationId xmlns:a16="http://schemas.microsoft.com/office/drawing/2014/main" id="{4FB76470-1E38-5156-B138-A5702827F79E}"/>
              </a:ext>
            </a:extLst>
          </p:cNvPr>
          <p:cNvSpPr>
            <a:spLocks noChangeArrowheads="1"/>
          </p:cNvSpPr>
          <p:nvPr/>
        </p:nvSpPr>
        <p:spPr bwMode="auto">
          <a:xfrm>
            <a:off x="7707166" y="4716379"/>
            <a:ext cx="1939925" cy="882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>
            <a:spAutoFit/>
          </a:bodyPr>
          <a:lstStyle/>
          <a:p>
            <a:pPr algn="ctr">
              <a:lnSpc>
                <a:spcPct val="130000"/>
              </a:lnSpc>
              <a:spcBef>
                <a:spcPct val="50000"/>
              </a:spcBef>
            </a:pPr>
            <a:r>
              <a:rPr lang="en-US" sz="2000">
                <a:solidFill>
                  <a:srgbClr val="3333FF"/>
                </a:solidFill>
              </a:rPr>
              <a:t>Fixed Monthly</a:t>
            </a:r>
            <a:br>
              <a:rPr lang="en-US" sz="2000">
                <a:solidFill>
                  <a:srgbClr val="3333FF"/>
                </a:solidFill>
              </a:rPr>
            </a:br>
            <a:r>
              <a:rPr lang="en-US" sz="2000">
                <a:solidFill>
                  <a:srgbClr val="3333FF"/>
                </a:solidFill>
              </a:rPr>
              <a:t>Utility Charge</a:t>
            </a:r>
          </a:p>
        </p:txBody>
      </p:sp>
      <p:sp>
        <p:nvSpPr>
          <p:cNvPr id="3" name="Rectangle 3">
            <a:extLst>
              <a:ext uri="{FF2B5EF4-FFF2-40B4-BE49-F238E27FC236}">
                <a16:creationId xmlns:a16="http://schemas.microsoft.com/office/drawing/2014/main" id="{9282F8C8-0A83-5B63-11A4-1B11FC267A0C}"/>
              </a:ext>
            </a:extLst>
          </p:cNvPr>
          <p:cNvSpPr>
            <a:spLocks noChangeArrowheads="1"/>
          </p:cNvSpPr>
          <p:nvPr/>
        </p:nvSpPr>
        <p:spPr bwMode="auto">
          <a:xfrm>
            <a:off x="7783366" y="3757529"/>
            <a:ext cx="1901825" cy="882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>
            <a:spAutoFit/>
          </a:bodyPr>
          <a:lstStyle/>
          <a:p>
            <a:pPr algn="ctr">
              <a:lnSpc>
                <a:spcPct val="130000"/>
              </a:lnSpc>
              <a:spcBef>
                <a:spcPct val="50000"/>
              </a:spcBef>
            </a:pPr>
            <a:r>
              <a:rPr lang="en-US" sz="2000">
                <a:solidFill>
                  <a:srgbClr val="990000"/>
                </a:solidFill>
              </a:rPr>
              <a:t>Variable </a:t>
            </a:r>
            <a:br>
              <a:rPr lang="en-US" sz="2000">
                <a:solidFill>
                  <a:srgbClr val="990000"/>
                </a:solidFill>
              </a:rPr>
            </a:br>
            <a:r>
              <a:rPr lang="en-US" sz="2000">
                <a:solidFill>
                  <a:srgbClr val="990000"/>
                </a:solidFill>
              </a:rPr>
              <a:t>Cost per KW</a:t>
            </a:r>
          </a:p>
        </p:txBody>
      </p:sp>
      <p:sp>
        <p:nvSpPr>
          <p:cNvPr id="4" name="Line 4">
            <a:extLst>
              <a:ext uri="{FF2B5EF4-FFF2-40B4-BE49-F238E27FC236}">
                <a16:creationId xmlns:a16="http://schemas.microsoft.com/office/drawing/2014/main" id="{9EEE9323-EFE2-EB5F-5908-48599EF836D2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2711304" y="2627230"/>
            <a:ext cx="3476625" cy="1628775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  <a:effectLst>
            <a:outerShdw blurRad="63500" dist="38099" dir="2700000" algn="ctr" rotWithShape="0">
              <a:schemeClr val="bg2">
                <a:alpha val="74997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" name="Line 5">
            <a:extLst>
              <a:ext uri="{FF2B5EF4-FFF2-40B4-BE49-F238E27FC236}">
                <a16:creationId xmlns:a16="http://schemas.microsoft.com/office/drawing/2014/main" id="{7EDEE53B-B2DD-B240-FBD0-90A935958F19}"/>
              </a:ext>
            </a:extLst>
          </p:cNvPr>
          <p:cNvSpPr>
            <a:spLocks noChangeShapeType="1"/>
          </p:cNvSpPr>
          <p:nvPr/>
        </p:nvSpPr>
        <p:spPr bwMode="auto">
          <a:xfrm>
            <a:off x="2722415" y="4246479"/>
            <a:ext cx="3925888" cy="0"/>
          </a:xfrm>
          <a:prstGeom prst="line">
            <a:avLst/>
          </a:prstGeom>
          <a:noFill/>
          <a:ln w="50800">
            <a:solidFill>
              <a:srgbClr val="FF0000"/>
            </a:solidFill>
            <a:round/>
            <a:headEnd/>
            <a:tailEnd/>
          </a:ln>
          <a:effectLst>
            <a:outerShdw blurRad="63500" dist="38099" dir="2700000" algn="ctr" rotWithShape="0">
              <a:schemeClr val="bg2">
                <a:alpha val="74997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20B96725-369A-ACE2-FCE4-6E79811D00B7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01765" y="4964029"/>
            <a:ext cx="4076700" cy="459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>
                <a:solidFill>
                  <a:schemeClr val="tx2"/>
                </a:solidFill>
              </a:rPr>
              <a:t>Activity (Kilowatt Hours) </a:t>
            </a:r>
          </a:p>
        </p:txBody>
      </p:sp>
      <p:sp>
        <p:nvSpPr>
          <p:cNvPr id="7" name="Rectangle 7">
            <a:extLst>
              <a:ext uri="{FF2B5EF4-FFF2-40B4-BE49-F238E27FC236}">
                <a16:creationId xmlns:a16="http://schemas.microsoft.com/office/drawing/2014/main" id="{6B2B89B6-F4FC-2674-21C5-491549007256}"/>
              </a:ext>
            </a:extLst>
          </p:cNvPr>
          <p:cNvSpPr>
            <a:spLocks noChangeArrowheads="1"/>
          </p:cNvSpPr>
          <p:nvPr/>
        </p:nvSpPr>
        <p:spPr bwMode="auto">
          <a:xfrm rot="-5400000">
            <a:off x="1107928" y="3451779"/>
            <a:ext cx="2679700" cy="459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400">
                <a:solidFill>
                  <a:schemeClr val="tx2"/>
                </a:solidFill>
              </a:rPr>
              <a:t>Total Utility Cost</a:t>
            </a:r>
          </a:p>
        </p:txBody>
      </p:sp>
      <p:grpSp>
        <p:nvGrpSpPr>
          <p:cNvPr id="8" name="Group 9">
            <a:extLst>
              <a:ext uri="{FF2B5EF4-FFF2-40B4-BE49-F238E27FC236}">
                <a16:creationId xmlns:a16="http://schemas.microsoft.com/office/drawing/2014/main" id="{11812C20-1AC4-D7F4-29AF-B1C439332EC3}"/>
              </a:ext>
            </a:extLst>
          </p:cNvPr>
          <p:cNvGrpSpPr>
            <a:grpSpLocks/>
          </p:cNvGrpSpPr>
          <p:nvPr/>
        </p:nvGrpSpPr>
        <p:grpSpPr bwMode="auto">
          <a:xfrm>
            <a:off x="2486977" y="2108910"/>
            <a:ext cx="4435475" cy="3144838"/>
            <a:chOff x="714" y="1304"/>
            <a:chExt cx="3164" cy="2533"/>
          </a:xfrm>
        </p:grpSpPr>
        <p:sp>
          <p:nvSpPr>
            <p:cNvPr id="9" name="Line 10">
              <a:extLst>
                <a:ext uri="{FF2B5EF4-FFF2-40B4-BE49-F238E27FC236}">
                  <a16:creationId xmlns:a16="http://schemas.microsoft.com/office/drawing/2014/main" id="{46DAC66D-707A-99C1-F7E7-ADB39383DBB1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864" y="1584"/>
              <a:ext cx="0" cy="2064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0" name="Line 11">
              <a:extLst>
                <a:ext uri="{FF2B5EF4-FFF2-40B4-BE49-F238E27FC236}">
                  <a16:creationId xmlns:a16="http://schemas.microsoft.com/office/drawing/2014/main" id="{27AD87A4-AF29-1407-491A-5DF18F5F9B0A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864" y="3648"/>
              <a:ext cx="2784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1" name="Text Box 12">
              <a:extLst>
                <a:ext uri="{FF2B5EF4-FFF2-40B4-BE49-F238E27FC236}">
                  <a16:creationId xmlns:a16="http://schemas.microsoft.com/office/drawing/2014/main" id="{75A07A53-84F4-5F3B-CFD0-7F380E281ED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600" y="3465"/>
              <a:ext cx="278" cy="3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charset="0"/>
                  <a:ea typeface="MS PGothic" charset="0"/>
                  <a:cs typeface="MS PGothic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  <a:ea typeface="MS PGothic" charset="0"/>
                  <a:cs typeface="MS PGothic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  <a:ea typeface="MS PGothic" charset="0"/>
                  <a:cs typeface="MS PGothic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  <a:ea typeface="MS PGothic" charset="0"/>
                  <a:cs typeface="MS PGothic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  <a:ea typeface="MS PGothic" charset="0"/>
                  <a:cs typeface="MS PGothic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MS PGothic" charset="0"/>
                  <a:cs typeface="MS PGothic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MS PGothic" charset="0"/>
                  <a:cs typeface="MS PGothic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MS PGothic" charset="0"/>
                  <a:cs typeface="MS PGothic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MS PGothic" charset="0"/>
                  <a:cs typeface="MS PGothic" charset="0"/>
                </a:defRPr>
              </a:lvl9pPr>
            </a:lstStyle>
            <a:p>
              <a:pPr algn="ctr" eaLnBrk="1" hangingPunct="1"/>
              <a:r>
                <a:rPr lang="en-US" sz="2400">
                  <a:solidFill>
                    <a:srgbClr val="C00000"/>
                  </a:solidFill>
                </a:rPr>
                <a:t>X</a:t>
              </a:r>
            </a:p>
          </p:txBody>
        </p:sp>
        <p:sp>
          <p:nvSpPr>
            <p:cNvPr id="12" name="Text Box 13">
              <a:extLst>
                <a:ext uri="{FF2B5EF4-FFF2-40B4-BE49-F238E27FC236}">
                  <a16:creationId xmlns:a16="http://schemas.microsoft.com/office/drawing/2014/main" id="{3ED8EC0E-D55D-7016-BF68-9C755FD7182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14" y="1304"/>
              <a:ext cx="278" cy="3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charset="0"/>
                  <a:ea typeface="MS PGothic" charset="0"/>
                  <a:cs typeface="MS PGothic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  <a:ea typeface="MS PGothic" charset="0"/>
                  <a:cs typeface="MS PGothic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  <a:ea typeface="MS PGothic" charset="0"/>
                  <a:cs typeface="MS PGothic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  <a:ea typeface="MS PGothic" charset="0"/>
                  <a:cs typeface="MS PGothic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  <a:ea typeface="MS PGothic" charset="0"/>
                  <a:cs typeface="MS PGothic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MS PGothic" charset="0"/>
                  <a:cs typeface="MS PGothic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MS PGothic" charset="0"/>
                  <a:cs typeface="MS PGothic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MS PGothic" charset="0"/>
                  <a:cs typeface="MS PGothic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MS PGothic" charset="0"/>
                  <a:cs typeface="MS PGothic" charset="0"/>
                </a:defRPr>
              </a:lvl9pPr>
            </a:lstStyle>
            <a:p>
              <a:pPr algn="ctr" eaLnBrk="1" hangingPunct="1"/>
              <a:r>
                <a:rPr lang="en-US" sz="2400">
                  <a:solidFill>
                    <a:srgbClr val="C00000"/>
                  </a:solidFill>
                </a:rPr>
                <a:t>Y</a:t>
              </a:r>
            </a:p>
          </p:txBody>
        </p:sp>
      </p:grpSp>
      <p:sp>
        <p:nvSpPr>
          <p:cNvPr id="13" name="Rectangle 14">
            <a:extLst>
              <a:ext uri="{FF2B5EF4-FFF2-40B4-BE49-F238E27FC236}">
                <a16:creationId xmlns:a16="http://schemas.microsoft.com/office/drawing/2014/main" id="{53C85A06-F6BE-6F38-4511-3F264C3695B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29286" y="1297210"/>
            <a:ext cx="8421957" cy="980769"/>
          </a:xfrm>
          <a:prstGeom prst="rect">
            <a:avLst/>
          </a:prstGeom>
          <a:solidFill>
            <a:schemeClr val="tx2"/>
          </a:solidFill>
          <a:ln w="28575">
            <a:solidFill>
              <a:schemeClr val="tx1"/>
            </a:solidFill>
            <a:miter lim="800000"/>
            <a:headEnd/>
            <a:tailEnd/>
          </a:ln>
          <a:effectLst>
            <a:outerShdw blurRad="63500" dist="53882" dir="2700000" algn="ctr" rotWithShape="0">
              <a:schemeClr val="bg2">
                <a:alpha val="74997"/>
              </a:schemeClr>
            </a:outerShdw>
          </a:effectLst>
        </p:spPr>
        <p:txBody>
          <a:bodyPr lIns="90488" tIns="44450" rIns="90488" bIns="44450" anchor="ctr" anchorCtr="1"/>
          <a:lstStyle>
            <a:lvl1pPr marL="342900" indent="-342900">
              <a:defRPr>
                <a:solidFill>
                  <a:schemeClr val="tx1"/>
                </a:solidFill>
                <a:latin typeface="Arial" charset="0"/>
                <a:ea typeface="MS PGothic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MS PGothic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MS PGothic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MS PGothic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MS PGothic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charset="-128"/>
              </a:defRPr>
            </a:lvl9pPr>
          </a:lstStyle>
          <a:p>
            <a:pPr algn="ctr">
              <a:lnSpc>
                <a:spcPct val="105000"/>
              </a:lnSpc>
              <a:spcBef>
                <a:spcPct val="50000"/>
              </a:spcBef>
              <a:buClr>
                <a:schemeClr val="accent1"/>
              </a:buClr>
              <a:buFont typeface="Times" charset="0"/>
              <a:buNone/>
              <a:defRPr/>
            </a:pPr>
            <a:r>
              <a:rPr lang="en-US" altLang="en-US" sz="2800" dirty="0">
                <a:solidFill>
                  <a:srgbClr val="FFFFFF"/>
                </a:solidFill>
              </a:rPr>
              <a:t>A mixed cost contains both variable and fixed elements.  Consider the example of utility cost.  </a:t>
            </a:r>
          </a:p>
        </p:txBody>
      </p:sp>
      <p:sp>
        <p:nvSpPr>
          <p:cNvPr id="14" name="Rectangle 15">
            <a:extLst>
              <a:ext uri="{FF2B5EF4-FFF2-40B4-BE49-F238E27FC236}">
                <a16:creationId xmlns:a16="http://schemas.microsoft.com/office/drawing/2014/main" id="{F844BB3A-E6F3-B7D3-D0C0-0565023EB569}"/>
              </a:ext>
            </a:extLst>
          </p:cNvPr>
          <p:cNvSpPr txBox="1">
            <a:spLocks noChangeArrowheads="1"/>
          </p:cNvSpPr>
          <p:nvPr/>
        </p:nvSpPr>
        <p:spPr>
          <a:xfrm>
            <a:off x="596137" y="-7937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US" altLang="en-US" dirty="0">
                <a:cs typeface="Arial" charset="0"/>
              </a:rPr>
              <a:t>Mixed Costs </a:t>
            </a:r>
          </a:p>
        </p:txBody>
      </p:sp>
      <p:cxnSp>
        <p:nvCxnSpPr>
          <p:cNvPr id="15" name="AutoShape 16">
            <a:extLst>
              <a:ext uri="{FF2B5EF4-FFF2-40B4-BE49-F238E27FC236}">
                <a16:creationId xmlns:a16="http://schemas.microsoft.com/office/drawing/2014/main" id="{907A2055-167E-CB2D-53BB-42D473423F8F}"/>
              </a:ext>
            </a:extLst>
          </p:cNvPr>
          <p:cNvCxnSpPr>
            <a:cxnSpLocks noChangeShapeType="1"/>
            <a:stCxn id="2" idx="1"/>
          </p:cNvCxnSpPr>
          <p:nvPr/>
        </p:nvCxnSpPr>
        <p:spPr bwMode="auto">
          <a:xfrm rot="10800000">
            <a:off x="6084741" y="4571916"/>
            <a:ext cx="1622425" cy="585788"/>
          </a:xfrm>
          <a:prstGeom prst="bentConnector3">
            <a:avLst>
              <a:gd name="adj1" fmla="val 50000"/>
            </a:avLst>
          </a:prstGeom>
          <a:noFill/>
          <a:ln w="28575">
            <a:solidFill>
              <a:srgbClr val="3333FF"/>
            </a:solidFill>
            <a:miter lim="800000"/>
            <a:headEnd/>
            <a:tailEnd type="arrow" w="med" len="med"/>
          </a:ln>
          <a:effectLst>
            <a:outerShdw blurRad="63500" dist="38100" dir="2700000" algn="tl" rotWithShape="0">
              <a:srgbClr val="000000">
                <a:alpha val="39998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6" name="AutoShape 18">
            <a:extLst>
              <a:ext uri="{FF2B5EF4-FFF2-40B4-BE49-F238E27FC236}">
                <a16:creationId xmlns:a16="http://schemas.microsoft.com/office/drawing/2014/main" id="{38296231-36A9-349F-2951-A221924982D6}"/>
              </a:ext>
            </a:extLst>
          </p:cNvPr>
          <p:cNvCxnSpPr>
            <a:cxnSpLocks noChangeShapeType="1"/>
            <a:stCxn id="3" idx="1"/>
          </p:cNvCxnSpPr>
          <p:nvPr/>
        </p:nvCxnSpPr>
        <p:spPr bwMode="auto">
          <a:xfrm rot="10800000">
            <a:off x="6106965" y="3528930"/>
            <a:ext cx="1676400" cy="669925"/>
          </a:xfrm>
          <a:prstGeom prst="bentConnector3">
            <a:avLst>
              <a:gd name="adj1" fmla="val 50000"/>
            </a:avLst>
          </a:prstGeom>
          <a:noFill/>
          <a:ln w="28575">
            <a:solidFill>
              <a:srgbClr val="990000"/>
            </a:solidFill>
            <a:miter lim="800000"/>
            <a:headEnd/>
            <a:tailEnd type="arrow" w="med" len="med"/>
          </a:ln>
          <a:effectLst>
            <a:outerShdw blurRad="63500" dist="38100" dir="2700000" algn="tl" rotWithShape="0">
              <a:srgbClr val="000000">
                <a:alpha val="39998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7" name="Rectangle 19">
            <a:extLst>
              <a:ext uri="{FF2B5EF4-FFF2-40B4-BE49-F238E27FC236}">
                <a16:creationId xmlns:a16="http://schemas.microsoft.com/office/drawing/2014/main" id="{674DCD51-CD5F-06CC-EF8B-71CE6E83FBC0}"/>
              </a:ext>
            </a:extLst>
          </p:cNvPr>
          <p:cNvSpPr>
            <a:spLocks noChangeArrowheads="1"/>
          </p:cNvSpPr>
          <p:nvPr/>
        </p:nvSpPr>
        <p:spPr bwMode="auto">
          <a:xfrm rot="-1620000">
            <a:off x="2749551" y="3539176"/>
            <a:ext cx="3959225" cy="459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>
                <a:solidFill>
                  <a:srgbClr val="FF0000"/>
                </a:solidFill>
              </a:rPr>
              <a:t>Total mixed cost  </a:t>
            </a:r>
          </a:p>
        </p:txBody>
      </p:sp>
      <p:sp>
        <p:nvSpPr>
          <p:cNvPr id="20" name="Right Brace 19">
            <a:extLst>
              <a:ext uri="{FF2B5EF4-FFF2-40B4-BE49-F238E27FC236}">
                <a16:creationId xmlns:a16="http://schemas.microsoft.com/office/drawing/2014/main" id="{3957E515-3733-E8F8-6BFB-310F033BBA0A}"/>
              </a:ext>
            </a:extLst>
          </p:cNvPr>
          <p:cNvSpPr>
            <a:spLocks/>
          </p:cNvSpPr>
          <p:nvPr/>
        </p:nvSpPr>
        <p:spPr bwMode="auto">
          <a:xfrm>
            <a:off x="5649765" y="2887579"/>
            <a:ext cx="381000" cy="1295400"/>
          </a:xfrm>
          <a:prstGeom prst="rightBrace">
            <a:avLst>
              <a:gd name="adj1" fmla="val 8327"/>
              <a:gd name="adj2" fmla="val 50000"/>
            </a:avLst>
          </a:prstGeom>
          <a:noFill/>
          <a:ln w="28575">
            <a:solidFill>
              <a:srgbClr val="FF0000"/>
            </a:solidFill>
            <a:round/>
            <a:headEnd/>
            <a:tailEnd/>
          </a:ln>
          <a:effectLst>
            <a:outerShdw blurRad="63500" dist="38100" dir="2700000" algn="tl" rotWithShape="0">
              <a:srgbClr val="000000">
                <a:alpha val="39998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charset="0"/>
                <a:ea typeface="MS PGothic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MS PGothic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MS PGothic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MS PGothic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MS PGothic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charset="-128"/>
              </a:defRPr>
            </a:lvl9pPr>
          </a:lstStyle>
          <a:p>
            <a:pPr algn="ctr" eaLnBrk="1" hangingPunct="1">
              <a:defRPr/>
            </a:pPr>
            <a:endParaRPr lang="en-US" altLang="en-US">
              <a:solidFill>
                <a:srgbClr val="FF0000"/>
              </a:solidFill>
            </a:endParaRPr>
          </a:p>
        </p:txBody>
      </p:sp>
      <p:sp>
        <p:nvSpPr>
          <p:cNvPr id="21" name="Right Brace 20">
            <a:extLst>
              <a:ext uri="{FF2B5EF4-FFF2-40B4-BE49-F238E27FC236}">
                <a16:creationId xmlns:a16="http://schemas.microsoft.com/office/drawing/2014/main" id="{FC1AB52C-2958-9FEA-A7E0-E7BDD9867CAD}"/>
              </a:ext>
            </a:extLst>
          </p:cNvPr>
          <p:cNvSpPr>
            <a:spLocks/>
          </p:cNvSpPr>
          <p:nvPr/>
        </p:nvSpPr>
        <p:spPr bwMode="auto">
          <a:xfrm>
            <a:off x="5725965" y="4335379"/>
            <a:ext cx="228600" cy="457200"/>
          </a:xfrm>
          <a:prstGeom prst="rightBrace">
            <a:avLst>
              <a:gd name="adj1" fmla="val 8333"/>
              <a:gd name="adj2" fmla="val 50000"/>
            </a:avLst>
          </a:prstGeom>
          <a:noFill/>
          <a:ln w="28575">
            <a:solidFill>
              <a:srgbClr val="FF0000"/>
            </a:solidFill>
            <a:round/>
            <a:headEnd/>
            <a:tailEnd/>
          </a:ln>
          <a:effectLst>
            <a:outerShdw blurRad="63500" dist="38100" dir="2700000" algn="tl" rotWithShape="0">
              <a:srgbClr val="000000">
                <a:alpha val="39998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charset="0"/>
                <a:ea typeface="MS PGothic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MS PGothic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MS PGothic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MS PGothic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MS PGothic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charset="-128"/>
              </a:defRPr>
            </a:lvl9pPr>
          </a:lstStyle>
          <a:p>
            <a:pPr algn="ctr" eaLnBrk="1" hangingPunct="1">
              <a:defRPr/>
            </a:pP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723143822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8D6FEC8-BEE1-472C-B140-88A9A17FC355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423125" y="1685495"/>
            <a:ext cx="9345750" cy="413853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67466" y="258375"/>
            <a:ext cx="1404457" cy="1166000"/>
          </a:xfrm>
          <a:prstGeom prst="rect">
            <a:avLst/>
          </a:prstGeom>
          <a:solidFill>
            <a:srgbClr val="8E5A6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56249" y="26743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17279" y="52324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16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49" name="Graphic 48">
            <a:extLst>
              <a:ext uri="{FF2B5EF4-FFF2-40B4-BE49-F238E27FC236}">
                <a16:creationId xmlns:a16="http://schemas.microsoft.com/office/drawing/2014/main" id="{8A26B39C-8EEE-33C3-70B5-EA9EF63899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50" name="Graphic 49">
            <a:extLst>
              <a:ext uri="{FF2B5EF4-FFF2-40B4-BE49-F238E27FC236}">
                <a16:creationId xmlns:a16="http://schemas.microsoft.com/office/drawing/2014/main" id="{581C5057-C7BD-4A2A-C8D2-792FA9789B7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54" name="Graphic 53">
            <a:extLst>
              <a:ext uri="{FF2B5EF4-FFF2-40B4-BE49-F238E27FC236}">
                <a16:creationId xmlns:a16="http://schemas.microsoft.com/office/drawing/2014/main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175057" y="248508"/>
            <a:ext cx="2649477" cy="1166001"/>
          </a:xfrm>
          <a:prstGeom prst="rect">
            <a:avLst/>
          </a:prstGeom>
        </p:spPr>
      </p:pic>
      <p:sp>
        <p:nvSpPr>
          <p:cNvPr id="3" name="Rectangle 14">
            <a:extLst>
              <a:ext uri="{FF2B5EF4-FFF2-40B4-BE49-F238E27FC236}">
                <a16:creationId xmlns:a16="http://schemas.microsoft.com/office/drawing/2014/main" id="{A70A28BB-97E4-7667-7BBE-37AF7DD07F75}"/>
              </a:ext>
            </a:extLst>
          </p:cNvPr>
          <p:cNvSpPr txBox="1">
            <a:spLocks noChangeArrowheads="1"/>
          </p:cNvSpPr>
          <p:nvPr/>
        </p:nvSpPr>
        <p:spPr>
          <a:xfrm>
            <a:off x="1939622" y="348630"/>
            <a:ext cx="10515600" cy="1325563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US" altLang="en-US" b="1" dirty="0">
                <a:solidFill>
                  <a:schemeClr val="bg1"/>
                </a:solidFill>
                <a:cs typeface="Arial" charset="0"/>
              </a:rPr>
              <a:t>Mixed Costs </a:t>
            </a:r>
          </a:p>
        </p:txBody>
      </p:sp>
      <p:graphicFrame>
        <p:nvGraphicFramePr>
          <p:cNvPr id="4" name="Object 4">
            <a:extLst>
              <a:ext uri="{FF2B5EF4-FFF2-40B4-BE49-F238E27FC236}">
                <a16:creationId xmlns:a16="http://schemas.microsoft.com/office/drawing/2014/main" id="{B3C7DE72-B3A7-FA27-E330-175B4000F2E5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077139261"/>
              </p:ext>
            </p:extLst>
          </p:nvPr>
        </p:nvGraphicFramePr>
        <p:xfrm>
          <a:off x="5764356" y="1229242"/>
          <a:ext cx="5029200" cy="3200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Worksheet" r:id="rId8" imgW="2921000" imgH="2184400" progId="Excel.Sheet.8">
                  <p:embed/>
                </p:oleObj>
              </mc:Choice>
              <mc:Fallback>
                <p:oleObj name="Worksheet" r:id="rId8" imgW="2921000" imgH="2184400" progId="Excel.Sheet.8">
                  <p:embed/>
                  <p:pic>
                    <p:nvPicPr>
                      <p:cNvPr id="76803" name="Object 4"/>
                      <p:cNvPicPr>
                        <a:picLocks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b="18501"/>
                      <a:stretch>
                        <a:fillRect/>
                      </a:stretch>
                    </p:blipFill>
                    <p:spPr bwMode="auto">
                      <a:xfrm>
                        <a:off x="5764356" y="1229242"/>
                        <a:ext cx="5029200" cy="3200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blurRad="63500" dist="107763" dir="2700000" algn="ctr" rotWithShape="0">
                          <a:schemeClr val="bg2">
                            <a:alpha val="74997"/>
                          </a:schemeClr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DD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2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Rectangle 2">
            <a:extLst>
              <a:ext uri="{FF2B5EF4-FFF2-40B4-BE49-F238E27FC236}">
                <a16:creationId xmlns:a16="http://schemas.microsoft.com/office/drawing/2014/main" id="{6F043289-66F2-2478-55A4-FADF1AFEA5EC}"/>
              </a:ext>
            </a:extLst>
          </p:cNvPr>
          <p:cNvSpPr>
            <a:spLocks noChangeArrowheads="1"/>
          </p:cNvSpPr>
          <p:nvPr/>
        </p:nvSpPr>
        <p:spPr bwMode="auto">
          <a:xfrm>
            <a:off x="7038828" y="5079720"/>
            <a:ext cx="1939925" cy="882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>
            <a:spAutoFit/>
          </a:bodyPr>
          <a:lstStyle/>
          <a:p>
            <a:pPr algn="ctr">
              <a:lnSpc>
                <a:spcPct val="130000"/>
              </a:lnSpc>
              <a:spcBef>
                <a:spcPct val="50000"/>
              </a:spcBef>
            </a:pPr>
            <a:r>
              <a:rPr lang="en-US" sz="2000">
                <a:solidFill>
                  <a:srgbClr val="3333FF"/>
                </a:solidFill>
              </a:rPr>
              <a:t>Fixed Monthly</a:t>
            </a:r>
            <a:br>
              <a:rPr lang="en-US" sz="2000">
                <a:solidFill>
                  <a:srgbClr val="3333FF"/>
                </a:solidFill>
              </a:rPr>
            </a:br>
            <a:r>
              <a:rPr lang="en-US" sz="2000">
                <a:solidFill>
                  <a:srgbClr val="3333FF"/>
                </a:solidFill>
              </a:rPr>
              <a:t>Utility Charge</a:t>
            </a:r>
          </a:p>
        </p:txBody>
      </p:sp>
      <p:sp>
        <p:nvSpPr>
          <p:cNvPr id="8" name="Rectangle 3">
            <a:extLst>
              <a:ext uri="{FF2B5EF4-FFF2-40B4-BE49-F238E27FC236}">
                <a16:creationId xmlns:a16="http://schemas.microsoft.com/office/drawing/2014/main" id="{78988B7C-35A5-750B-7EBC-1AD603B6CA6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14139" y="4294137"/>
            <a:ext cx="1901825" cy="882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>
            <a:spAutoFit/>
          </a:bodyPr>
          <a:lstStyle/>
          <a:p>
            <a:pPr algn="ctr">
              <a:lnSpc>
                <a:spcPct val="130000"/>
              </a:lnSpc>
              <a:spcBef>
                <a:spcPct val="50000"/>
              </a:spcBef>
            </a:pPr>
            <a:r>
              <a:rPr lang="en-US" sz="2000" dirty="0">
                <a:solidFill>
                  <a:srgbClr val="990000"/>
                </a:solidFill>
              </a:rPr>
              <a:t>Variable </a:t>
            </a:r>
            <a:br>
              <a:rPr lang="en-US" sz="2000" dirty="0">
                <a:solidFill>
                  <a:srgbClr val="990000"/>
                </a:solidFill>
              </a:rPr>
            </a:br>
            <a:r>
              <a:rPr lang="en-US" sz="2000" dirty="0">
                <a:solidFill>
                  <a:srgbClr val="990000"/>
                </a:solidFill>
              </a:rPr>
              <a:t>Cost per KW</a:t>
            </a:r>
          </a:p>
        </p:txBody>
      </p:sp>
      <p:sp>
        <p:nvSpPr>
          <p:cNvPr id="9" name="Line 4">
            <a:extLst>
              <a:ext uri="{FF2B5EF4-FFF2-40B4-BE49-F238E27FC236}">
                <a16:creationId xmlns:a16="http://schemas.microsoft.com/office/drawing/2014/main" id="{0440AB78-2CD2-28E0-88C8-66C4B2E7FCEC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2042966" y="2990571"/>
            <a:ext cx="3476625" cy="1628775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  <a:effectLst>
            <a:outerShdw blurRad="63500" dist="38099" dir="2700000" algn="ctr" rotWithShape="0">
              <a:schemeClr val="bg2">
                <a:alpha val="74997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1" name="Line 5">
            <a:extLst>
              <a:ext uri="{FF2B5EF4-FFF2-40B4-BE49-F238E27FC236}">
                <a16:creationId xmlns:a16="http://schemas.microsoft.com/office/drawing/2014/main" id="{F8539AD2-0660-CEB0-3D0D-B64459F1ABF3}"/>
              </a:ext>
            </a:extLst>
          </p:cNvPr>
          <p:cNvSpPr>
            <a:spLocks noChangeShapeType="1"/>
          </p:cNvSpPr>
          <p:nvPr/>
        </p:nvSpPr>
        <p:spPr bwMode="auto">
          <a:xfrm>
            <a:off x="2054077" y="4609820"/>
            <a:ext cx="3925888" cy="0"/>
          </a:xfrm>
          <a:prstGeom prst="line">
            <a:avLst/>
          </a:prstGeom>
          <a:noFill/>
          <a:ln w="50800">
            <a:solidFill>
              <a:srgbClr val="FF0000"/>
            </a:solidFill>
            <a:round/>
            <a:headEnd/>
            <a:tailEnd/>
          </a:ln>
          <a:effectLst>
            <a:outerShdw blurRad="63500" dist="38099" dir="2700000" algn="ctr" rotWithShape="0">
              <a:schemeClr val="bg2">
                <a:alpha val="74997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2" name="Rectangle 6">
            <a:extLst>
              <a:ext uri="{FF2B5EF4-FFF2-40B4-BE49-F238E27FC236}">
                <a16:creationId xmlns:a16="http://schemas.microsoft.com/office/drawing/2014/main" id="{902AEC22-4EBF-E056-DA18-62677FD3850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33427" y="5327370"/>
            <a:ext cx="4076700" cy="459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 dirty="0">
                <a:solidFill>
                  <a:schemeClr val="tx2"/>
                </a:solidFill>
              </a:rPr>
              <a:t>Activity (Kilowatt Hours) </a:t>
            </a:r>
          </a:p>
        </p:txBody>
      </p:sp>
      <p:sp>
        <p:nvSpPr>
          <p:cNvPr id="13" name="Rectangle 7">
            <a:extLst>
              <a:ext uri="{FF2B5EF4-FFF2-40B4-BE49-F238E27FC236}">
                <a16:creationId xmlns:a16="http://schemas.microsoft.com/office/drawing/2014/main" id="{358BBC70-F76B-714B-6919-642303737243}"/>
              </a:ext>
            </a:extLst>
          </p:cNvPr>
          <p:cNvSpPr>
            <a:spLocks noChangeArrowheads="1"/>
          </p:cNvSpPr>
          <p:nvPr/>
        </p:nvSpPr>
        <p:spPr bwMode="auto">
          <a:xfrm rot="-5400000">
            <a:off x="439590" y="3815120"/>
            <a:ext cx="2679700" cy="459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400" dirty="0">
                <a:solidFill>
                  <a:schemeClr val="tx2"/>
                </a:solidFill>
              </a:rPr>
              <a:t>Total Utility Cost</a:t>
            </a:r>
          </a:p>
        </p:txBody>
      </p:sp>
      <p:grpSp>
        <p:nvGrpSpPr>
          <p:cNvPr id="14" name="Group 9">
            <a:extLst>
              <a:ext uri="{FF2B5EF4-FFF2-40B4-BE49-F238E27FC236}">
                <a16:creationId xmlns:a16="http://schemas.microsoft.com/office/drawing/2014/main" id="{3D3BCCCA-1084-8AAA-97BD-D0C4FD44FE7B}"/>
              </a:ext>
            </a:extLst>
          </p:cNvPr>
          <p:cNvGrpSpPr>
            <a:grpSpLocks/>
          </p:cNvGrpSpPr>
          <p:nvPr/>
        </p:nvGrpSpPr>
        <p:grpSpPr bwMode="auto">
          <a:xfrm>
            <a:off x="1822302" y="2353983"/>
            <a:ext cx="4435290" cy="3144147"/>
            <a:chOff x="714" y="1304"/>
            <a:chExt cx="3164" cy="2532"/>
          </a:xfrm>
        </p:grpSpPr>
        <p:sp>
          <p:nvSpPr>
            <p:cNvPr id="15" name="Line 10">
              <a:extLst>
                <a:ext uri="{FF2B5EF4-FFF2-40B4-BE49-F238E27FC236}">
                  <a16:creationId xmlns:a16="http://schemas.microsoft.com/office/drawing/2014/main" id="{6256CAF5-B47F-7C8F-2193-A1582B32FA73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864" y="1584"/>
              <a:ext cx="0" cy="2064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6" name="Line 11">
              <a:extLst>
                <a:ext uri="{FF2B5EF4-FFF2-40B4-BE49-F238E27FC236}">
                  <a16:creationId xmlns:a16="http://schemas.microsoft.com/office/drawing/2014/main" id="{DD3E1205-7E38-A7BF-7CD0-86448B7AC233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864" y="3648"/>
              <a:ext cx="2784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7" name="Text Box 12">
              <a:extLst>
                <a:ext uri="{FF2B5EF4-FFF2-40B4-BE49-F238E27FC236}">
                  <a16:creationId xmlns:a16="http://schemas.microsoft.com/office/drawing/2014/main" id="{D7B6E15B-9F6D-3583-8175-BB3625FE926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600" y="3464"/>
              <a:ext cx="278" cy="3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charset="0"/>
                  <a:ea typeface="MS PGothic" charset="0"/>
                  <a:cs typeface="MS PGothic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  <a:ea typeface="MS PGothic" charset="0"/>
                  <a:cs typeface="MS PGothic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  <a:ea typeface="MS PGothic" charset="0"/>
                  <a:cs typeface="MS PGothic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  <a:ea typeface="MS PGothic" charset="0"/>
                  <a:cs typeface="MS PGothic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  <a:ea typeface="MS PGothic" charset="0"/>
                  <a:cs typeface="MS PGothic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MS PGothic" charset="0"/>
                  <a:cs typeface="MS PGothic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MS PGothic" charset="0"/>
                  <a:cs typeface="MS PGothic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MS PGothic" charset="0"/>
                  <a:cs typeface="MS PGothic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MS PGothic" charset="0"/>
                  <a:cs typeface="MS PGothic" charset="0"/>
                </a:defRPr>
              </a:lvl9pPr>
            </a:lstStyle>
            <a:p>
              <a:pPr algn="ctr" eaLnBrk="1" hangingPunct="1"/>
              <a:r>
                <a:rPr lang="en-US" sz="2400" b="1">
                  <a:solidFill>
                    <a:srgbClr val="C00000"/>
                  </a:solidFill>
                </a:rPr>
                <a:t>X</a:t>
              </a:r>
            </a:p>
          </p:txBody>
        </p:sp>
        <p:sp>
          <p:nvSpPr>
            <p:cNvPr id="18" name="Text Box 13">
              <a:extLst>
                <a:ext uri="{FF2B5EF4-FFF2-40B4-BE49-F238E27FC236}">
                  <a16:creationId xmlns:a16="http://schemas.microsoft.com/office/drawing/2014/main" id="{4D28981F-08ED-3357-3648-49A915C290F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14" y="1304"/>
              <a:ext cx="278" cy="3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charset="0"/>
                  <a:ea typeface="MS PGothic" charset="0"/>
                  <a:cs typeface="MS PGothic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  <a:ea typeface="MS PGothic" charset="0"/>
                  <a:cs typeface="MS PGothic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  <a:ea typeface="MS PGothic" charset="0"/>
                  <a:cs typeface="MS PGothic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  <a:ea typeface="MS PGothic" charset="0"/>
                  <a:cs typeface="MS PGothic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  <a:ea typeface="MS PGothic" charset="0"/>
                  <a:cs typeface="MS PGothic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MS PGothic" charset="0"/>
                  <a:cs typeface="MS PGothic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MS PGothic" charset="0"/>
                  <a:cs typeface="MS PGothic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MS PGothic" charset="0"/>
                  <a:cs typeface="MS PGothic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MS PGothic" charset="0"/>
                  <a:cs typeface="MS PGothic" charset="0"/>
                </a:defRPr>
              </a:lvl9pPr>
            </a:lstStyle>
            <a:p>
              <a:pPr algn="ctr" eaLnBrk="1" hangingPunct="1"/>
              <a:r>
                <a:rPr lang="en-US" sz="2400">
                  <a:solidFill>
                    <a:srgbClr val="C00000"/>
                  </a:solidFill>
                </a:rPr>
                <a:t>Y</a:t>
              </a:r>
            </a:p>
          </p:txBody>
        </p:sp>
      </p:grpSp>
      <p:cxnSp>
        <p:nvCxnSpPr>
          <p:cNvPr id="19" name="AutoShape 16">
            <a:extLst>
              <a:ext uri="{FF2B5EF4-FFF2-40B4-BE49-F238E27FC236}">
                <a16:creationId xmlns:a16="http://schemas.microsoft.com/office/drawing/2014/main" id="{88672385-8C96-3044-12D0-DC085C4D6340}"/>
              </a:ext>
            </a:extLst>
          </p:cNvPr>
          <p:cNvCxnSpPr>
            <a:cxnSpLocks noChangeShapeType="1"/>
            <a:stCxn id="7" idx="1"/>
          </p:cNvCxnSpPr>
          <p:nvPr/>
        </p:nvCxnSpPr>
        <p:spPr bwMode="auto">
          <a:xfrm rot="10800000">
            <a:off x="5416403" y="4935257"/>
            <a:ext cx="1622425" cy="585788"/>
          </a:xfrm>
          <a:prstGeom prst="bentConnector3">
            <a:avLst>
              <a:gd name="adj1" fmla="val 50000"/>
            </a:avLst>
          </a:prstGeom>
          <a:noFill/>
          <a:ln w="28575">
            <a:solidFill>
              <a:srgbClr val="3333FF"/>
            </a:solidFill>
            <a:miter lim="800000"/>
            <a:headEnd/>
            <a:tailEnd type="arrow" w="med" len="med"/>
          </a:ln>
          <a:effectLst>
            <a:outerShdw blurRad="63500" dist="38100" dir="2700000" algn="tl" rotWithShape="0">
              <a:srgbClr val="000000">
                <a:alpha val="39998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0" name="AutoShape 18">
            <a:extLst>
              <a:ext uri="{FF2B5EF4-FFF2-40B4-BE49-F238E27FC236}">
                <a16:creationId xmlns:a16="http://schemas.microsoft.com/office/drawing/2014/main" id="{E88B4A71-39FE-6DF6-9C25-CDAC3E57389A}"/>
              </a:ext>
            </a:extLst>
          </p:cNvPr>
          <p:cNvCxnSpPr>
            <a:cxnSpLocks noChangeShapeType="1"/>
            <a:stCxn id="8" idx="1"/>
          </p:cNvCxnSpPr>
          <p:nvPr/>
        </p:nvCxnSpPr>
        <p:spPr bwMode="auto">
          <a:xfrm rot="10800000">
            <a:off x="5237738" y="4065538"/>
            <a:ext cx="1676400" cy="669925"/>
          </a:xfrm>
          <a:prstGeom prst="bentConnector3">
            <a:avLst>
              <a:gd name="adj1" fmla="val 50000"/>
            </a:avLst>
          </a:prstGeom>
          <a:noFill/>
          <a:ln w="28575">
            <a:solidFill>
              <a:srgbClr val="990000"/>
            </a:solidFill>
            <a:miter lim="800000"/>
            <a:headEnd/>
            <a:tailEnd type="arrow" w="med" len="med"/>
          </a:ln>
          <a:effectLst>
            <a:outerShdw blurRad="63500" dist="38100" dir="2700000" algn="tl" rotWithShape="0">
              <a:srgbClr val="000000">
                <a:alpha val="39998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21" name="Rectangle 19">
            <a:extLst>
              <a:ext uri="{FF2B5EF4-FFF2-40B4-BE49-F238E27FC236}">
                <a16:creationId xmlns:a16="http://schemas.microsoft.com/office/drawing/2014/main" id="{2D93F060-A67B-AD97-87D0-1AA788280C96}"/>
              </a:ext>
            </a:extLst>
          </p:cNvPr>
          <p:cNvSpPr>
            <a:spLocks noChangeArrowheads="1"/>
          </p:cNvSpPr>
          <p:nvPr/>
        </p:nvSpPr>
        <p:spPr bwMode="auto">
          <a:xfrm rot="-1620000">
            <a:off x="2089003" y="3172183"/>
            <a:ext cx="3959225" cy="459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 dirty="0">
                <a:solidFill>
                  <a:srgbClr val="FF0000"/>
                </a:solidFill>
              </a:rPr>
              <a:t>Total mixed cost  </a:t>
            </a:r>
          </a:p>
        </p:txBody>
      </p:sp>
      <p:sp>
        <p:nvSpPr>
          <p:cNvPr id="22" name="Right Brace 21">
            <a:extLst>
              <a:ext uri="{FF2B5EF4-FFF2-40B4-BE49-F238E27FC236}">
                <a16:creationId xmlns:a16="http://schemas.microsoft.com/office/drawing/2014/main" id="{32433485-0B77-3A05-7BEB-522E4C5575AF}"/>
              </a:ext>
            </a:extLst>
          </p:cNvPr>
          <p:cNvSpPr>
            <a:spLocks/>
          </p:cNvSpPr>
          <p:nvPr/>
        </p:nvSpPr>
        <p:spPr bwMode="auto">
          <a:xfrm>
            <a:off x="4981427" y="3250920"/>
            <a:ext cx="381000" cy="1295400"/>
          </a:xfrm>
          <a:prstGeom prst="rightBrace">
            <a:avLst>
              <a:gd name="adj1" fmla="val 8327"/>
              <a:gd name="adj2" fmla="val 50000"/>
            </a:avLst>
          </a:prstGeom>
          <a:noFill/>
          <a:ln w="28575">
            <a:solidFill>
              <a:srgbClr val="FF0000"/>
            </a:solidFill>
            <a:round/>
            <a:headEnd/>
            <a:tailEnd/>
          </a:ln>
          <a:effectLst>
            <a:outerShdw blurRad="63500" dist="38100" dir="2700000" algn="tl" rotWithShape="0">
              <a:srgbClr val="000000">
                <a:alpha val="39998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charset="0"/>
                <a:ea typeface="MS PGothic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MS PGothic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MS PGothic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MS PGothic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MS PGothic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charset="-128"/>
              </a:defRPr>
            </a:lvl9pPr>
          </a:lstStyle>
          <a:p>
            <a:pPr algn="ctr" eaLnBrk="1" hangingPunct="1">
              <a:defRPr/>
            </a:pPr>
            <a:endParaRPr lang="en-US" altLang="en-US">
              <a:solidFill>
                <a:srgbClr val="FF0000"/>
              </a:solidFill>
            </a:endParaRPr>
          </a:p>
        </p:txBody>
      </p:sp>
      <p:sp>
        <p:nvSpPr>
          <p:cNvPr id="23" name="Right Brace 22">
            <a:extLst>
              <a:ext uri="{FF2B5EF4-FFF2-40B4-BE49-F238E27FC236}">
                <a16:creationId xmlns:a16="http://schemas.microsoft.com/office/drawing/2014/main" id="{C1CDFE30-8734-6016-3C2C-3D96C5A21B89}"/>
              </a:ext>
            </a:extLst>
          </p:cNvPr>
          <p:cNvSpPr>
            <a:spLocks/>
          </p:cNvSpPr>
          <p:nvPr/>
        </p:nvSpPr>
        <p:spPr bwMode="auto">
          <a:xfrm>
            <a:off x="5057627" y="4698720"/>
            <a:ext cx="228600" cy="457200"/>
          </a:xfrm>
          <a:prstGeom prst="rightBrace">
            <a:avLst>
              <a:gd name="adj1" fmla="val 8333"/>
              <a:gd name="adj2" fmla="val 50000"/>
            </a:avLst>
          </a:prstGeom>
          <a:noFill/>
          <a:ln w="28575">
            <a:solidFill>
              <a:srgbClr val="FF0000"/>
            </a:solidFill>
            <a:round/>
            <a:headEnd/>
            <a:tailEnd/>
          </a:ln>
          <a:effectLst>
            <a:outerShdw blurRad="63500" dist="38100" dir="2700000" algn="tl" rotWithShape="0">
              <a:srgbClr val="000000">
                <a:alpha val="39998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charset="0"/>
                <a:ea typeface="MS PGothic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MS PGothic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MS PGothic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MS PGothic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MS PGothic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charset="-128"/>
              </a:defRPr>
            </a:lvl9pPr>
          </a:lstStyle>
          <a:p>
            <a:pPr algn="ctr" eaLnBrk="1" hangingPunct="1">
              <a:defRPr/>
            </a:pP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7053147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8D6FEC8-BEE1-472C-B140-88A9A17FC355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423125" y="1685495"/>
            <a:ext cx="9345750" cy="413853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67466" y="258375"/>
            <a:ext cx="1404457" cy="1166000"/>
          </a:xfrm>
          <a:prstGeom prst="rect">
            <a:avLst/>
          </a:prstGeom>
          <a:solidFill>
            <a:srgbClr val="8E5A6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56249" y="26743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17279" y="52324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16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49" name="Graphic 48">
            <a:extLst>
              <a:ext uri="{FF2B5EF4-FFF2-40B4-BE49-F238E27FC236}">
                <a16:creationId xmlns:a16="http://schemas.microsoft.com/office/drawing/2014/main" id="{8A26B39C-8EEE-33C3-70B5-EA9EF63899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50" name="Graphic 49">
            <a:extLst>
              <a:ext uri="{FF2B5EF4-FFF2-40B4-BE49-F238E27FC236}">
                <a16:creationId xmlns:a16="http://schemas.microsoft.com/office/drawing/2014/main" id="{581C5057-C7BD-4A2A-C8D2-792FA9789B7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54" name="Graphic 53">
            <a:extLst>
              <a:ext uri="{FF2B5EF4-FFF2-40B4-BE49-F238E27FC236}">
                <a16:creationId xmlns:a16="http://schemas.microsoft.com/office/drawing/2014/main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175057" y="248508"/>
            <a:ext cx="2649477" cy="1166001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60C6355B-A7D5-B65C-18BA-0AD0F29EF674}"/>
              </a:ext>
            </a:extLst>
          </p:cNvPr>
          <p:cNvSpPr txBox="1">
            <a:spLocks noChangeArrowheads="1"/>
          </p:cNvSpPr>
          <p:nvPr/>
        </p:nvSpPr>
        <p:spPr>
          <a:xfrm>
            <a:off x="1840884" y="387139"/>
            <a:ext cx="10515600" cy="1325563"/>
          </a:xfrm>
          <a:prstGeom prst="rect">
            <a:avLst/>
          </a:prstGeom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b="1" dirty="0">
                <a:solidFill>
                  <a:schemeClr val="bg1"/>
                </a:solidFill>
                <a:latin typeface="Calibri Light" charset="0"/>
                <a:ea typeface="MS PGothic" charset="0"/>
                <a:cs typeface="Arial" charset="0"/>
              </a:rPr>
              <a:t>Mixed Costs – An Example</a:t>
            </a:r>
          </a:p>
        </p:txBody>
      </p:sp>
      <p:sp>
        <p:nvSpPr>
          <p:cNvPr id="4" name="Text Box 3">
            <a:extLst>
              <a:ext uri="{FF2B5EF4-FFF2-40B4-BE49-F238E27FC236}">
                <a16:creationId xmlns:a16="http://schemas.microsoft.com/office/drawing/2014/main" id="{C810AC18-E29E-4026-10E3-871F31A0E1C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05000" y="1447800"/>
            <a:ext cx="8458200" cy="1816100"/>
          </a:xfrm>
          <a:prstGeom prst="rect">
            <a:avLst/>
          </a:prstGeom>
          <a:solidFill>
            <a:schemeClr val="accent2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blurRad="63500" dist="38100" dir="2700000" algn="tl" rotWithShape="0">
              <a:srgbClr val="000000">
                <a:alpha val="39998"/>
              </a:srgbClr>
            </a:outerShdw>
          </a:effectLst>
        </p:spPr>
        <p:txBody>
          <a:bodyPr>
            <a:spAutoFit/>
          </a:bodyPr>
          <a:lstStyle>
            <a:lvl1pPr>
              <a:defRPr sz="2000">
                <a:solidFill>
                  <a:srgbClr val="404040"/>
                </a:solidFill>
                <a:latin typeface="Calibri" charset="0"/>
                <a:ea typeface="MS PGothic" charset="0"/>
                <a:cs typeface="MS PGothic" charset="0"/>
              </a:defRPr>
            </a:lvl1pPr>
            <a:lvl2pPr marL="37931725" indent="-37474525">
              <a:defRPr>
                <a:solidFill>
                  <a:srgbClr val="404040"/>
                </a:solidFill>
                <a:latin typeface="Calibri" charset="0"/>
                <a:ea typeface="MS PGothic" charset="0"/>
                <a:cs typeface="MS PGothic" charset="0"/>
              </a:defRPr>
            </a:lvl2pPr>
            <a:lvl3pPr>
              <a:defRPr sz="1400">
                <a:solidFill>
                  <a:srgbClr val="404040"/>
                </a:solidFill>
                <a:latin typeface="Calibri" charset="0"/>
                <a:ea typeface="MS PGothic" charset="0"/>
                <a:cs typeface="MS PGothic" charset="0"/>
              </a:defRPr>
            </a:lvl3pPr>
            <a:lvl4pPr>
              <a:defRPr sz="1400">
                <a:solidFill>
                  <a:srgbClr val="404040"/>
                </a:solidFill>
                <a:latin typeface="Calibri" charset="0"/>
                <a:ea typeface="MS PGothic" charset="0"/>
                <a:cs typeface="MS PGothic" charset="0"/>
              </a:defRPr>
            </a:lvl4pPr>
            <a:lvl5pPr>
              <a:defRPr sz="1400">
                <a:solidFill>
                  <a:srgbClr val="404040"/>
                </a:solidFill>
                <a:latin typeface="Calibri" charset="0"/>
                <a:ea typeface="MS PGothic" charset="0"/>
                <a:cs typeface="MS PGothic" charset="0"/>
              </a:defRPr>
            </a:lvl5pPr>
            <a:lvl6pPr marL="1389063" indent="-182563" eaLnBrk="0" fontAlgn="base" hangingPunct="0">
              <a:buFont typeface="Calibri" charset="0"/>
              <a:defRPr sz="1400">
                <a:solidFill>
                  <a:srgbClr val="404040"/>
                </a:solidFill>
                <a:latin typeface="Calibri" charset="0"/>
                <a:ea typeface="MS PGothic" charset="0"/>
                <a:cs typeface="MS PGothic" charset="0"/>
              </a:defRPr>
            </a:lvl6pPr>
            <a:lvl7pPr marL="1846263" indent="-182563" eaLnBrk="0" fontAlgn="base" hangingPunct="0">
              <a:buFont typeface="Calibri" charset="0"/>
              <a:defRPr sz="1400">
                <a:solidFill>
                  <a:srgbClr val="404040"/>
                </a:solidFill>
                <a:latin typeface="Calibri" charset="0"/>
                <a:ea typeface="MS PGothic" charset="0"/>
                <a:cs typeface="MS PGothic" charset="0"/>
              </a:defRPr>
            </a:lvl7pPr>
            <a:lvl8pPr marL="2303463" indent="-182563" eaLnBrk="0" fontAlgn="base" hangingPunct="0">
              <a:buFont typeface="Calibri" charset="0"/>
              <a:defRPr sz="1400">
                <a:solidFill>
                  <a:srgbClr val="404040"/>
                </a:solidFill>
                <a:latin typeface="Calibri" charset="0"/>
                <a:ea typeface="MS PGothic" charset="0"/>
                <a:cs typeface="MS PGothic" charset="0"/>
              </a:defRPr>
            </a:lvl8pPr>
            <a:lvl9pPr marL="2760663" indent="-182563" eaLnBrk="0" fontAlgn="base" hangingPunct="0">
              <a:buFont typeface="Calibri" charset="0"/>
              <a:defRPr sz="1400">
                <a:solidFill>
                  <a:srgbClr val="404040"/>
                </a:solidFill>
                <a:latin typeface="Calibri" charset="0"/>
                <a:ea typeface="MS PGothic" charset="0"/>
                <a:cs typeface="MS PGothic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sz="280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If your fixed monthly utility charge is $40, your variable cost is $0.03 per kilowatt hour, and your monthly activity level is 2,000 kilowatt hours, what is the amount of your utility bill?</a:t>
            </a:r>
          </a:p>
        </p:txBody>
      </p:sp>
      <p:grpSp>
        <p:nvGrpSpPr>
          <p:cNvPr id="7" name="Group 4">
            <a:extLst>
              <a:ext uri="{FF2B5EF4-FFF2-40B4-BE49-F238E27FC236}">
                <a16:creationId xmlns:a16="http://schemas.microsoft.com/office/drawing/2014/main" id="{69668754-AB94-26C8-6AFC-AEDB8A1B0241}"/>
              </a:ext>
            </a:extLst>
          </p:cNvPr>
          <p:cNvGrpSpPr>
            <a:grpSpLocks/>
          </p:cNvGrpSpPr>
          <p:nvPr/>
        </p:nvGrpSpPr>
        <p:grpSpPr bwMode="auto">
          <a:xfrm>
            <a:off x="3217545" y="3517040"/>
            <a:ext cx="6705600" cy="2286000"/>
            <a:chOff x="1200" y="2352"/>
            <a:chExt cx="4224" cy="1440"/>
          </a:xfrm>
          <a:solidFill>
            <a:schemeClr val="bg1"/>
          </a:solidFill>
        </p:grpSpPr>
        <p:sp>
          <p:nvSpPr>
            <p:cNvPr id="8" name="Text Box 5">
              <a:extLst>
                <a:ext uri="{FF2B5EF4-FFF2-40B4-BE49-F238E27FC236}">
                  <a16:creationId xmlns:a16="http://schemas.microsoft.com/office/drawing/2014/main" id="{7A5901FB-5546-A08D-A645-AB5713C8278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200" y="2352"/>
              <a:ext cx="2112" cy="442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  <a:defRPr/>
              </a:pPr>
              <a:r>
                <a:rPr lang="en-US" sz="4000" b="1" i="1" dirty="0">
                  <a:solidFill>
                    <a:schemeClr val="tx2"/>
                  </a:solidFill>
                  <a:latin typeface="Arial" panose="020B0604020202020204" pitchFamily="34" charset="0"/>
                  <a:ea typeface="MS PGothic" panose="020B0600070205080204" pitchFamily="34" charset="-128"/>
                </a:rPr>
                <a:t>Y  </a:t>
              </a:r>
              <a:r>
                <a:rPr lang="en-US" sz="4000" dirty="0">
                  <a:solidFill>
                    <a:schemeClr val="tx2"/>
                  </a:solidFill>
                  <a:latin typeface="Arial" panose="020B0604020202020204" pitchFamily="34" charset="0"/>
                  <a:ea typeface="MS PGothic" panose="020B0600070205080204" pitchFamily="34" charset="-128"/>
                </a:rPr>
                <a:t>=</a:t>
              </a:r>
              <a:r>
                <a:rPr lang="en-US" sz="4000" b="1" i="1" dirty="0">
                  <a:solidFill>
                    <a:schemeClr val="tx2"/>
                  </a:solidFill>
                  <a:latin typeface="Arial" panose="020B0604020202020204" pitchFamily="34" charset="0"/>
                  <a:ea typeface="MS PGothic" panose="020B0600070205080204" pitchFamily="34" charset="-128"/>
                </a:rPr>
                <a:t>  a  </a:t>
              </a:r>
              <a:r>
                <a:rPr lang="en-US" sz="4000" dirty="0">
                  <a:solidFill>
                    <a:schemeClr val="tx2"/>
                  </a:solidFill>
                  <a:latin typeface="Arial" panose="020B0604020202020204" pitchFamily="34" charset="0"/>
                  <a:ea typeface="MS PGothic" panose="020B0600070205080204" pitchFamily="34" charset="-128"/>
                </a:rPr>
                <a:t>+</a:t>
              </a:r>
              <a:r>
                <a:rPr lang="en-US" sz="4000" b="1" i="1" dirty="0">
                  <a:solidFill>
                    <a:schemeClr val="tx2"/>
                  </a:solidFill>
                  <a:latin typeface="Arial" panose="020B0604020202020204" pitchFamily="34" charset="0"/>
                  <a:ea typeface="MS PGothic" panose="020B0600070205080204" pitchFamily="34" charset="-128"/>
                </a:rPr>
                <a:t>  bX</a:t>
              </a:r>
            </a:p>
          </p:txBody>
        </p:sp>
        <p:sp>
          <p:nvSpPr>
            <p:cNvPr id="9" name="Text Box 6">
              <a:extLst>
                <a:ext uri="{FF2B5EF4-FFF2-40B4-BE49-F238E27FC236}">
                  <a16:creationId xmlns:a16="http://schemas.microsoft.com/office/drawing/2014/main" id="{1B703289-4B1E-B604-6F55-1FAF1360420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200" y="2851"/>
              <a:ext cx="4224" cy="442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  <a:defRPr/>
              </a:pPr>
              <a:r>
                <a:rPr lang="en-US" sz="4000" b="1" i="1" dirty="0">
                  <a:solidFill>
                    <a:schemeClr val="tx2"/>
                  </a:solidFill>
                  <a:latin typeface="Arial" panose="020B0604020202020204" pitchFamily="34" charset="0"/>
                  <a:ea typeface="MS PGothic" panose="020B0600070205080204" pitchFamily="34" charset="-128"/>
                </a:rPr>
                <a:t>Y </a:t>
              </a:r>
              <a:r>
                <a:rPr lang="en-US" sz="4000" dirty="0">
                  <a:solidFill>
                    <a:schemeClr val="tx2"/>
                  </a:solidFill>
                  <a:latin typeface="Arial" panose="020B0604020202020204" pitchFamily="34" charset="0"/>
                  <a:ea typeface="MS PGothic" panose="020B0600070205080204" pitchFamily="34" charset="-128"/>
                </a:rPr>
                <a:t> =  $40 +  ($0.03 </a:t>
              </a:r>
              <a:r>
                <a:rPr lang="en-US" sz="4000" dirty="0">
                  <a:solidFill>
                    <a:schemeClr val="tx2"/>
                  </a:solidFill>
                  <a:latin typeface="Arial" panose="020B0604020202020204" pitchFamily="34" charset="0"/>
                  <a:ea typeface="MS PGothic" panose="020B0600070205080204" pitchFamily="34" charset="-128"/>
                  <a:cs typeface="Arial" pitchFamily="34" charset="0"/>
                </a:rPr>
                <a:t>× 2,000)</a:t>
              </a:r>
              <a:endParaRPr lang="en-US" sz="4000" dirty="0">
                <a:solidFill>
                  <a:schemeClr val="tx2"/>
                </a:solidFill>
                <a:latin typeface="Arial" panose="020B0604020202020204" pitchFamily="34" charset="0"/>
                <a:ea typeface="MS PGothic" panose="020B0600070205080204" pitchFamily="34" charset="-128"/>
              </a:endParaRPr>
            </a:p>
          </p:txBody>
        </p:sp>
        <p:grpSp>
          <p:nvGrpSpPr>
            <p:cNvPr id="11" name="Group 7">
              <a:extLst>
                <a:ext uri="{FF2B5EF4-FFF2-40B4-BE49-F238E27FC236}">
                  <a16:creationId xmlns:a16="http://schemas.microsoft.com/office/drawing/2014/main" id="{5572FCAD-57E0-1B36-CC17-3290E82E7747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200" y="3350"/>
              <a:ext cx="2112" cy="442"/>
              <a:chOff x="1200" y="3350"/>
              <a:chExt cx="2112" cy="442"/>
            </a:xfrm>
            <a:grpFill/>
          </p:grpSpPr>
          <p:sp>
            <p:nvSpPr>
              <p:cNvPr id="12" name="Text Box 8">
                <a:extLst>
                  <a:ext uri="{FF2B5EF4-FFF2-40B4-BE49-F238E27FC236}">
                    <a16:creationId xmlns:a16="http://schemas.microsoft.com/office/drawing/2014/main" id="{2F3EDBC1-24A5-0BA6-55A5-D7E659C24A25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1200" y="3350"/>
                <a:ext cx="2112" cy="442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  <a:defRPr/>
                </a:pPr>
                <a:r>
                  <a:rPr lang="en-US" sz="4000" b="1" i="1" dirty="0">
                    <a:solidFill>
                      <a:schemeClr val="tx2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rPr>
                  <a:t>Y </a:t>
                </a:r>
                <a:r>
                  <a:rPr lang="en-US" sz="4000" dirty="0">
                    <a:solidFill>
                      <a:schemeClr val="tx2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rPr>
                  <a:t> =</a:t>
                </a:r>
                <a:endParaRPr lang="en-US" sz="4000" dirty="0">
                  <a:solidFill>
                    <a:srgbClr val="FF0000"/>
                  </a:solidFill>
                  <a:latin typeface="Arial" panose="020B0604020202020204" pitchFamily="34" charset="0"/>
                  <a:ea typeface="MS PGothic" panose="020B0600070205080204" pitchFamily="34" charset="-128"/>
                </a:endParaRPr>
              </a:p>
            </p:txBody>
          </p:sp>
          <p:sp>
            <p:nvSpPr>
              <p:cNvPr id="13" name="Text Box 9">
                <a:extLst>
                  <a:ext uri="{FF2B5EF4-FFF2-40B4-BE49-F238E27FC236}">
                    <a16:creationId xmlns:a16="http://schemas.microsoft.com/office/drawing/2014/main" id="{FBFDA845-7AB9-1F7A-9E5D-CB42668E9BFD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1949" y="3350"/>
                <a:ext cx="828" cy="442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pPr>
                  <a:defRPr/>
                </a:pPr>
                <a:r>
                  <a:rPr lang="en-US" sz="4000" b="1" i="1" dirty="0">
                    <a:solidFill>
                      <a:srgbClr val="A5002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rPr>
                  <a:t>$100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9340186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8D6FEC8-BEE1-472C-B140-88A9A17FC355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423125" y="1685495"/>
            <a:ext cx="9345750" cy="413853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67466" y="258375"/>
            <a:ext cx="1404457" cy="1166000"/>
          </a:xfrm>
          <a:prstGeom prst="rect">
            <a:avLst/>
          </a:prstGeom>
          <a:solidFill>
            <a:srgbClr val="8E5A6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56249" y="26743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17279" y="52324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16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49" name="Graphic 48">
            <a:extLst>
              <a:ext uri="{FF2B5EF4-FFF2-40B4-BE49-F238E27FC236}">
                <a16:creationId xmlns:a16="http://schemas.microsoft.com/office/drawing/2014/main" id="{8A26B39C-8EEE-33C3-70B5-EA9EF63899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50" name="Graphic 49">
            <a:extLst>
              <a:ext uri="{FF2B5EF4-FFF2-40B4-BE49-F238E27FC236}">
                <a16:creationId xmlns:a16="http://schemas.microsoft.com/office/drawing/2014/main" id="{581C5057-C7BD-4A2A-C8D2-792FA9789B7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54" name="Graphic 53">
            <a:extLst>
              <a:ext uri="{FF2B5EF4-FFF2-40B4-BE49-F238E27FC236}">
                <a16:creationId xmlns:a16="http://schemas.microsoft.com/office/drawing/2014/main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175057" y="248508"/>
            <a:ext cx="2649477" cy="1166001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9C867B32-A515-88CD-4CE8-C05F277A61DF}"/>
              </a:ext>
            </a:extLst>
          </p:cNvPr>
          <p:cNvSpPr txBox="1">
            <a:spLocks noChangeArrowheads="1"/>
          </p:cNvSpPr>
          <p:nvPr/>
        </p:nvSpPr>
        <p:spPr>
          <a:xfrm>
            <a:off x="1744936" y="-204502"/>
            <a:ext cx="10515600" cy="1325563"/>
          </a:xfrm>
          <a:prstGeom prst="rect">
            <a:avLst/>
          </a:prstGeom>
        </p:spPr>
        <p:txBody>
          <a:bodyPr vert="horz" lIns="90488" tIns="44450" rIns="90488" bIns="4445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US" altLang="en-US" sz="3600" b="1" dirty="0">
                <a:solidFill>
                  <a:schemeClr val="bg1"/>
                </a:solidFill>
                <a:cs typeface="Arial" charset="0"/>
              </a:rPr>
              <a:t>The Traditional and Contribution Formats</a:t>
            </a:r>
          </a:p>
        </p:txBody>
      </p:sp>
      <p:graphicFrame>
        <p:nvGraphicFramePr>
          <p:cNvPr id="4" name="Object 2">
            <a:extLst>
              <a:ext uri="{FF2B5EF4-FFF2-40B4-BE49-F238E27FC236}">
                <a16:creationId xmlns:a16="http://schemas.microsoft.com/office/drawing/2014/main" id="{2A1E0BE4-8C79-4EFE-A2A0-5C5F0270C1F6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365661914"/>
              </p:ext>
            </p:extLst>
          </p:nvPr>
        </p:nvGraphicFramePr>
        <p:xfrm>
          <a:off x="1771923" y="1340950"/>
          <a:ext cx="8586788" cy="30035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Worksheet" r:id="rId8" imgW="4762500" imgH="1663700" progId="Excel.Sheet.8">
                  <p:embed/>
                </p:oleObj>
              </mc:Choice>
              <mc:Fallback>
                <p:oleObj name="Worksheet" r:id="rId8" imgW="4762500" imgH="1663700" progId="Excel.Sheet.8">
                  <p:embed/>
                  <p:pic>
                    <p:nvPicPr>
                      <p:cNvPr id="105475" name="Object 2"/>
                      <p:cNvPicPr>
                        <a:picLocks noChangeArrowheads="1"/>
                      </p:cNvPicPr>
                      <p:nvPr/>
                    </p:nvPicPr>
                    <p:blipFill>
                      <a:blip r:embed="rId9">
                        <a:lum bright="6000"/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71923" y="1340950"/>
                        <a:ext cx="8586788" cy="3003550"/>
                      </a:xfrm>
                      <a:prstGeom prst="rect">
                        <a:avLst/>
                      </a:prstGeom>
                      <a:noFill/>
                      <a:ln w="38100">
                        <a:solidFill>
                          <a:schemeClr val="bg2"/>
                        </a:solidFill>
                        <a:miter lim="800000"/>
                        <a:headEnd/>
                        <a:tailEnd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blurRad="63500" dist="38099" dir="2700000" algn="ctr" rotWithShape="0">
                                <a:schemeClr val="bg2">
                                  <a:alpha val="74997"/>
                                </a:scheme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7" name="Group 4">
            <a:extLst>
              <a:ext uri="{FF2B5EF4-FFF2-40B4-BE49-F238E27FC236}">
                <a16:creationId xmlns:a16="http://schemas.microsoft.com/office/drawing/2014/main" id="{07E0BFAB-D067-FFFD-46B8-568F88F77D64}"/>
              </a:ext>
            </a:extLst>
          </p:cNvPr>
          <p:cNvGrpSpPr>
            <a:grpSpLocks/>
          </p:cNvGrpSpPr>
          <p:nvPr/>
        </p:nvGrpSpPr>
        <p:grpSpPr bwMode="auto">
          <a:xfrm>
            <a:off x="2911475" y="4349263"/>
            <a:ext cx="2462213" cy="1255713"/>
            <a:chOff x="856" y="3072"/>
            <a:chExt cx="1551" cy="791"/>
          </a:xfrm>
        </p:grpSpPr>
        <p:sp>
          <p:nvSpPr>
            <p:cNvPr id="8" name="Line 5">
              <a:extLst>
                <a:ext uri="{FF2B5EF4-FFF2-40B4-BE49-F238E27FC236}">
                  <a16:creationId xmlns:a16="http://schemas.microsoft.com/office/drawing/2014/main" id="{BA51203D-3AC4-7BCE-700C-FC63E8F86E12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1632" y="3072"/>
              <a:ext cx="0" cy="288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  <a:headEnd/>
              <a:tailEnd type="arrow" w="med" len="med"/>
            </a:ln>
            <a:effectLst>
              <a:outerShdw blurRad="63500" dist="38100" dir="2700000" algn="tl" rotWithShape="0">
                <a:srgbClr val="000000">
                  <a:alpha val="39998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9" name="Text Box 6">
              <a:extLst>
                <a:ext uri="{FF2B5EF4-FFF2-40B4-BE49-F238E27FC236}">
                  <a16:creationId xmlns:a16="http://schemas.microsoft.com/office/drawing/2014/main" id="{0489A055-A05A-B162-F98E-A4E46F58AF2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856" y="3378"/>
              <a:ext cx="1551" cy="485"/>
            </a:xfrm>
            <a:prstGeom prst="rect">
              <a:avLst/>
            </a:prstGeom>
            <a:solidFill>
              <a:schemeClr val="accent2"/>
            </a:solidFill>
            <a:ln w="381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>
              <a:lvl1pPr>
                <a:defRPr sz="2000">
                  <a:solidFill>
                    <a:srgbClr val="404040"/>
                  </a:solidFill>
                  <a:latin typeface="Calibri" charset="0"/>
                  <a:ea typeface="MS PGothic" charset="0"/>
                  <a:cs typeface="MS PGothic" charset="0"/>
                </a:defRPr>
              </a:lvl1pPr>
              <a:lvl2pPr marL="37931725" indent="-37474525">
                <a:defRPr>
                  <a:solidFill>
                    <a:srgbClr val="404040"/>
                  </a:solidFill>
                  <a:latin typeface="Calibri" charset="0"/>
                  <a:ea typeface="MS PGothic" charset="0"/>
                  <a:cs typeface="MS PGothic" charset="0"/>
                </a:defRPr>
              </a:lvl2pPr>
              <a:lvl3pPr>
                <a:defRPr sz="1400">
                  <a:solidFill>
                    <a:srgbClr val="404040"/>
                  </a:solidFill>
                  <a:latin typeface="Calibri" charset="0"/>
                  <a:ea typeface="MS PGothic" charset="0"/>
                  <a:cs typeface="MS PGothic" charset="0"/>
                </a:defRPr>
              </a:lvl3pPr>
              <a:lvl4pPr>
                <a:defRPr sz="1400">
                  <a:solidFill>
                    <a:srgbClr val="404040"/>
                  </a:solidFill>
                  <a:latin typeface="Calibri" charset="0"/>
                  <a:ea typeface="MS PGothic" charset="0"/>
                  <a:cs typeface="MS PGothic" charset="0"/>
                </a:defRPr>
              </a:lvl4pPr>
              <a:lvl5pPr>
                <a:defRPr sz="1400">
                  <a:solidFill>
                    <a:srgbClr val="404040"/>
                  </a:solidFill>
                  <a:latin typeface="Calibri" charset="0"/>
                  <a:ea typeface="MS PGothic" charset="0"/>
                  <a:cs typeface="MS PGothic" charset="0"/>
                </a:defRPr>
              </a:lvl5pPr>
              <a:lvl6pPr marL="1389063" indent="-182563" eaLnBrk="0" fontAlgn="base" hangingPunct="0">
                <a:buFont typeface="Calibri" charset="0"/>
                <a:defRPr sz="1400">
                  <a:solidFill>
                    <a:srgbClr val="404040"/>
                  </a:solidFill>
                  <a:latin typeface="Calibri" charset="0"/>
                  <a:ea typeface="MS PGothic" charset="0"/>
                  <a:cs typeface="MS PGothic" charset="0"/>
                </a:defRPr>
              </a:lvl6pPr>
              <a:lvl7pPr marL="1846263" indent="-182563" eaLnBrk="0" fontAlgn="base" hangingPunct="0">
                <a:buFont typeface="Calibri" charset="0"/>
                <a:defRPr sz="1400">
                  <a:solidFill>
                    <a:srgbClr val="404040"/>
                  </a:solidFill>
                  <a:latin typeface="Calibri" charset="0"/>
                  <a:ea typeface="MS PGothic" charset="0"/>
                  <a:cs typeface="MS PGothic" charset="0"/>
                </a:defRPr>
              </a:lvl7pPr>
              <a:lvl8pPr marL="2303463" indent="-182563" eaLnBrk="0" fontAlgn="base" hangingPunct="0">
                <a:buFont typeface="Calibri" charset="0"/>
                <a:defRPr sz="1400">
                  <a:solidFill>
                    <a:srgbClr val="404040"/>
                  </a:solidFill>
                  <a:latin typeface="Calibri" charset="0"/>
                  <a:ea typeface="MS PGothic" charset="0"/>
                  <a:cs typeface="MS PGothic" charset="0"/>
                </a:defRPr>
              </a:lvl8pPr>
              <a:lvl9pPr marL="2760663" indent="-182563" eaLnBrk="0" fontAlgn="base" hangingPunct="0">
                <a:buFont typeface="Calibri" charset="0"/>
                <a:defRPr sz="1400">
                  <a:solidFill>
                    <a:srgbClr val="404040"/>
                  </a:solidFill>
                  <a:latin typeface="Calibri" charset="0"/>
                  <a:ea typeface="MS PGothic" charset="0"/>
                  <a:cs typeface="MS PGothic" charset="0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en-US" sz="2200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charset="0"/>
                </a:rPr>
                <a:t>Used primarily for</a:t>
              </a:r>
              <a:br>
                <a:rPr lang="en-US" sz="2200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charset="0"/>
                </a:rPr>
              </a:br>
              <a:r>
                <a:rPr lang="en-US" sz="2200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charset="0"/>
                </a:rPr>
                <a:t>external reporting.</a:t>
              </a:r>
            </a:p>
          </p:txBody>
        </p:sp>
      </p:grpSp>
      <p:grpSp>
        <p:nvGrpSpPr>
          <p:cNvPr id="11" name="Group 7">
            <a:extLst>
              <a:ext uri="{FF2B5EF4-FFF2-40B4-BE49-F238E27FC236}">
                <a16:creationId xmlns:a16="http://schemas.microsoft.com/office/drawing/2014/main" id="{887DBFD2-453F-37E1-FFC3-2E349FE2ABF9}"/>
              </a:ext>
            </a:extLst>
          </p:cNvPr>
          <p:cNvGrpSpPr>
            <a:grpSpLocks/>
          </p:cNvGrpSpPr>
          <p:nvPr/>
        </p:nvGrpSpPr>
        <p:grpSpPr bwMode="auto">
          <a:xfrm>
            <a:off x="7423514" y="4344500"/>
            <a:ext cx="2366962" cy="1260475"/>
            <a:chOff x="3708" y="3072"/>
            <a:chExt cx="1491" cy="794"/>
          </a:xfrm>
          <a:solidFill>
            <a:schemeClr val="accent1">
              <a:lumMod val="75000"/>
            </a:schemeClr>
          </a:solidFill>
        </p:grpSpPr>
        <p:sp>
          <p:nvSpPr>
            <p:cNvPr id="12" name="Line 8">
              <a:extLst>
                <a:ext uri="{FF2B5EF4-FFF2-40B4-BE49-F238E27FC236}">
                  <a16:creationId xmlns:a16="http://schemas.microsoft.com/office/drawing/2014/main" id="{6EFEBCA1-CDA4-2CE9-79EB-ECE738C84E98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4453" y="3072"/>
              <a:ext cx="0" cy="288"/>
            </a:xfrm>
            <a:prstGeom prst="line">
              <a:avLst/>
            </a:prstGeom>
            <a:grpFill/>
            <a:ln w="38100">
              <a:solidFill>
                <a:srgbClr val="FF0000"/>
              </a:solidFill>
              <a:round/>
              <a:headEnd type="none" w="med" len="med"/>
              <a:tailEnd type="arrow" w="med" len="med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none" anchor="ctr"/>
            <a:lstStyle/>
            <a:p>
              <a:pPr>
                <a:defRPr/>
              </a:pPr>
              <a:endParaRPr lang="en-US" dirty="0">
                <a:latin typeface="Arial" panose="020B0604020202020204" pitchFamily="34" charset="0"/>
                <a:ea typeface="MS PGothic" panose="020B0600070205080204" pitchFamily="34" charset="-128"/>
              </a:endParaRPr>
            </a:p>
          </p:txBody>
        </p:sp>
        <p:sp>
          <p:nvSpPr>
            <p:cNvPr id="13" name="Text Box 9">
              <a:extLst>
                <a:ext uri="{FF2B5EF4-FFF2-40B4-BE49-F238E27FC236}">
                  <a16:creationId xmlns:a16="http://schemas.microsoft.com/office/drawing/2014/main" id="{4BD73A76-C3E7-5C30-FFEE-122F572E90C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708" y="3381"/>
              <a:ext cx="1491" cy="485"/>
            </a:xfrm>
            <a:prstGeom prst="rect">
              <a:avLst/>
            </a:prstGeom>
            <a:grpFill/>
            <a:ln w="381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pPr algn="ctr">
                <a:spcBef>
                  <a:spcPct val="50000"/>
                </a:spcBef>
                <a:defRPr/>
              </a:pPr>
              <a:r>
                <a:rPr lang="en-US" sz="2200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MS PGothic" panose="020B0600070205080204" pitchFamily="34" charset="-128"/>
                </a:rPr>
                <a:t>Used primarily by</a:t>
              </a:r>
              <a:br>
                <a:rPr lang="en-US" sz="2200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MS PGothic" panose="020B0600070205080204" pitchFamily="34" charset="-128"/>
                </a:rPr>
              </a:br>
              <a:r>
                <a:rPr lang="en-US" sz="2200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MS PGothic" panose="020B0600070205080204" pitchFamily="34" charset="-128"/>
                </a:rPr>
                <a:t>management.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7177245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Th</a:t>
            </a:r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sp>
        <p:nvSpPr>
          <p:cNvPr id="2" name="Rectangle 2">
            <a:extLst>
              <a:ext uri="{FF2B5EF4-FFF2-40B4-BE49-F238E27FC236}">
                <a16:creationId xmlns:a16="http://schemas.microsoft.com/office/drawing/2014/main" id="{73CD288C-5F80-FFE6-7B0C-576BADCACF0D}"/>
              </a:ext>
            </a:extLst>
          </p:cNvPr>
          <p:cNvSpPr txBox="1">
            <a:spLocks noChangeArrowheads="1"/>
          </p:cNvSpPr>
          <p:nvPr/>
        </p:nvSpPr>
        <p:spPr>
          <a:xfrm>
            <a:off x="596137" y="378874"/>
            <a:ext cx="10515600" cy="1325563"/>
          </a:xfrm>
          <a:prstGeom prst="rect">
            <a:avLst/>
          </a:prstGeom>
        </p:spPr>
        <p:txBody>
          <a:bodyPr vert="horz" lIns="90488" tIns="44450" rIns="90488" bIns="44450" rtlCol="0" anchor="ctr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US" altLang="en-US" sz="4400" dirty="0">
                <a:cs typeface="Arial" charset="0"/>
              </a:rPr>
              <a:t>Uses of the Contribution Format</a:t>
            </a:r>
          </a:p>
        </p:txBody>
      </p:sp>
      <p:sp>
        <p:nvSpPr>
          <p:cNvPr id="3" name="Text Box 3">
            <a:extLst>
              <a:ext uri="{FF2B5EF4-FFF2-40B4-BE49-F238E27FC236}">
                <a16:creationId xmlns:a16="http://schemas.microsoft.com/office/drawing/2014/main" id="{D66D44E4-8B77-3940-BD68-1B410EFAD2D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81062" y="1283774"/>
            <a:ext cx="9345750" cy="4401205"/>
          </a:xfrm>
          <a:prstGeom prst="rect">
            <a:avLst/>
          </a:prstGeom>
          <a:solidFill>
            <a:srgbClr val="D3F5F6"/>
          </a:solidFill>
          <a:ln w="9525">
            <a:solidFill>
              <a:srgbClr val="663300"/>
            </a:solidFill>
            <a:miter lim="800000"/>
            <a:headEnd/>
            <a:tailEnd/>
          </a:ln>
          <a:effectLst>
            <a:outerShdw blurRad="63500" dist="53882" dir="2700000" algn="ctr" rotWithShape="0">
              <a:schemeClr val="bg2">
                <a:alpha val="74997"/>
              </a:schemeClr>
            </a:outerShdw>
          </a:effectLst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 altLang="en-US" sz="2800" dirty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ea typeface="MS PGothic" panose="020B0600070205080204" pitchFamily="34" charset="-128"/>
              </a:rPr>
              <a:t>  The contribution income statement format is used as an internal planning and decision-making tool. We will use this approach for:</a:t>
            </a:r>
          </a:p>
          <a:p>
            <a:pPr>
              <a:spcBef>
                <a:spcPct val="50000"/>
              </a:spcBef>
              <a:buFontTx/>
              <a:buAutoNum type="arabicPeriod"/>
              <a:defRPr/>
            </a:pPr>
            <a:r>
              <a:rPr lang="en-US" altLang="en-US" sz="2800" dirty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ea typeface="MS PGothic" panose="020B0600070205080204" pitchFamily="34" charset="-128"/>
              </a:rPr>
              <a:t>Cost-volume-profit analysis</a:t>
            </a:r>
          </a:p>
          <a:p>
            <a:pPr>
              <a:spcBef>
                <a:spcPct val="50000"/>
              </a:spcBef>
              <a:buFontTx/>
              <a:buAutoNum type="arabicPeriod"/>
              <a:defRPr/>
            </a:pPr>
            <a:r>
              <a:rPr lang="en-US" altLang="en-US" sz="2800" dirty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ea typeface="MS PGothic" panose="020B0600070205080204" pitchFamily="34" charset="-128"/>
              </a:rPr>
              <a:t>Segmented reporting of profit data</a:t>
            </a:r>
          </a:p>
          <a:p>
            <a:pPr>
              <a:spcBef>
                <a:spcPct val="50000"/>
              </a:spcBef>
              <a:buFontTx/>
              <a:buAutoNum type="arabicPeriod"/>
              <a:defRPr/>
            </a:pPr>
            <a:r>
              <a:rPr lang="en-US" altLang="en-US" sz="2800" dirty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ea typeface="MS PGothic" panose="020B0600070205080204" pitchFamily="34" charset="-128"/>
              </a:rPr>
              <a:t>Budgeting</a:t>
            </a:r>
          </a:p>
          <a:p>
            <a:pPr>
              <a:spcBef>
                <a:spcPct val="50000"/>
              </a:spcBef>
              <a:buFontTx/>
              <a:buAutoNum type="arabicPeriod"/>
              <a:defRPr/>
            </a:pPr>
            <a:r>
              <a:rPr lang="en-US" altLang="en-US" sz="2800" dirty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ea typeface="MS PGothic" panose="020B0600070205080204" pitchFamily="34" charset="-128"/>
              </a:rPr>
              <a:t>Special decisions such as pricing and make-or-buy analysis</a:t>
            </a:r>
          </a:p>
        </p:txBody>
      </p:sp>
    </p:spTree>
    <p:extLst>
      <p:ext uri="{BB962C8B-B14F-4D97-AF65-F5344CB8AC3E}">
        <p14:creationId xmlns:p14="http://schemas.microsoft.com/office/powerpoint/2010/main" val="792377927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Th</a:t>
            </a:r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254A52B-DBE1-F16A-90D8-456CDF0F7330}"/>
              </a:ext>
            </a:extLst>
          </p:cNvPr>
          <p:cNvSpPr txBox="1"/>
          <p:nvPr/>
        </p:nvSpPr>
        <p:spPr>
          <a:xfrm>
            <a:off x="1305090" y="1570569"/>
            <a:ext cx="9221722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en-US" sz="2400" b="0" i="0" dirty="0">
                <a:solidFill>
                  <a:srgbClr val="151414"/>
                </a:solidFill>
                <a:effectLst/>
                <a:latin typeface="proxima-nova"/>
              </a:rPr>
              <a:t>ABC Company has total variable costs of $50,000 and total fixed costs of $30,000 in May, which it incurred while producing 10,000 widgets. The cost per unit is:</a:t>
            </a:r>
          </a:p>
          <a:p>
            <a:pPr algn="ctr"/>
            <a:r>
              <a:rPr lang="en-US" sz="2400" b="0" i="0" dirty="0">
                <a:solidFill>
                  <a:srgbClr val="151414"/>
                </a:solidFill>
                <a:effectLst/>
                <a:latin typeface="proxima-nova"/>
              </a:rPr>
              <a:t>($30,000 Fixed costs + $50,000 variable costs) ÷ 10,000 units = $8 cost per unit</a:t>
            </a:r>
          </a:p>
          <a:p>
            <a:pPr algn="ctr"/>
            <a:endParaRPr lang="en-US" sz="2400" b="0" i="0" dirty="0">
              <a:solidFill>
                <a:srgbClr val="151414"/>
              </a:solidFill>
              <a:effectLst/>
              <a:latin typeface="proxima-nova"/>
            </a:endParaRPr>
          </a:p>
          <a:p>
            <a:pPr algn="l"/>
            <a:r>
              <a:rPr lang="en-US" sz="2400" b="0" i="0" dirty="0">
                <a:solidFill>
                  <a:srgbClr val="151414"/>
                </a:solidFill>
                <a:effectLst/>
                <a:latin typeface="proxima-nova"/>
              </a:rPr>
              <a:t>In the following month, ABC produces 5,000 units at a variable cost of $25,000 and the same fixed cost of $30,000. The cost per unit is:</a:t>
            </a:r>
          </a:p>
          <a:p>
            <a:pPr algn="ctr"/>
            <a:r>
              <a:rPr lang="en-US" sz="2400" b="0" i="0" dirty="0">
                <a:solidFill>
                  <a:srgbClr val="151414"/>
                </a:solidFill>
                <a:effectLst/>
                <a:latin typeface="proxima-nova"/>
              </a:rPr>
              <a:t>($30,000 Fixed costs + $25,000 variable costs) ÷ 5,000 units = $11/unit</a:t>
            </a:r>
          </a:p>
        </p:txBody>
      </p:sp>
      <p:sp>
        <p:nvSpPr>
          <p:cNvPr id="6" name="Rectangle 2">
            <a:extLst>
              <a:ext uri="{FF2B5EF4-FFF2-40B4-BE49-F238E27FC236}">
                <a16:creationId xmlns:a16="http://schemas.microsoft.com/office/drawing/2014/main" id="{1C3421A6-CBC1-C669-9B0C-0069585CA4B3}"/>
              </a:ext>
            </a:extLst>
          </p:cNvPr>
          <p:cNvSpPr txBox="1">
            <a:spLocks noChangeArrowheads="1"/>
          </p:cNvSpPr>
          <p:nvPr/>
        </p:nvSpPr>
        <p:spPr>
          <a:xfrm>
            <a:off x="596137" y="378874"/>
            <a:ext cx="10515600" cy="1325563"/>
          </a:xfrm>
          <a:prstGeom prst="rect">
            <a:avLst/>
          </a:prstGeom>
        </p:spPr>
        <p:txBody>
          <a:bodyPr vert="horz" lIns="90488" tIns="44450" rIns="90488" bIns="44450" rtlCol="0" anchor="ctr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US" altLang="en-US" sz="4400" dirty="0">
                <a:cs typeface="Arial" charset="0"/>
              </a:rPr>
              <a:t>Unit cost calculation</a:t>
            </a:r>
          </a:p>
        </p:txBody>
      </p:sp>
    </p:spTree>
    <p:extLst>
      <p:ext uri="{BB962C8B-B14F-4D97-AF65-F5344CB8AC3E}">
        <p14:creationId xmlns:p14="http://schemas.microsoft.com/office/powerpoint/2010/main" val="3992198432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rgbClr val="852F4A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175057" y="248508"/>
            <a:ext cx="2649477" cy="1166001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367466" y="542565"/>
            <a:ext cx="2758843" cy="7530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1656</TotalTime>
  <Words>2139</Words>
  <Application>Microsoft Macintosh PowerPoint</Application>
  <PresentationFormat>Widescreen</PresentationFormat>
  <Paragraphs>393</Paragraphs>
  <Slides>62</Slides>
  <Notes>3</Notes>
  <HiddenSlides>0</HiddenSlides>
  <MMClips>0</MMClips>
  <ScaleCrop>false</ScaleCrop>
  <HeadingPairs>
    <vt:vector size="8" baseType="variant">
      <vt:variant>
        <vt:lpstr>Fonts Used</vt:lpstr>
      </vt:variant>
      <vt:variant>
        <vt:i4>11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62</vt:i4>
      </vt:variant>
    </vt:vector>
  </HeadingPairs>
  <TitlesOfParts>
    <vt:vector size="75" baseType="lpstr">
      <vt:lpstr>Arial</vt:lpstr>
      <vt:lpstr>Calibri</vt:lpstr>
      <vt:lpstr>Calibri Light</vt:lpstr>
      <vt:lpstr>Courier New</vt:lpstr>
      <vt:lpstr>Georgia</vt:lpstr>
      <vt:lpstr>Monotype Sorts</vt:lpstr>
      <vt:lpstr>proxima-nova</vt:lpstr>
      <vt:lpstr>Tajawal ExtraBold</vt:lpstr>
      <vt:lpstr>Tajawal Medium</vt:lpstr>
      <vt:lpstr>Times</vt:lpstr>
      <vt:lpstr>Wingdings</vt:lpstr>
      <vt:lpstr>Office Theme</vt:lpstr>
      <vt:lpstr>Worksheet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Sarah Abdullah</cp:lastModifiedBy>
  <cp:revision>13</cp:revision>
  <dcterms:created xsi:type="dcterms:W3CDTF">2023-04-29T09:08:23Z</dcterms:created>
  <dcterms:modified xsi:type="dcterms:W3CDTF">2023-06-01T12:56:56Z</dcterms:modified>
</cp:coreProperties>
</file>