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1"/>
  </p:notesMasterIdLst>
  <p:sldIdLst>
    <p:sldId id="480" r:id="rId5"/>
    <p:sldId id="560" r:id="rId6"/>
    <p:sldId id="581" r:id="rId7"/>
    <p:sldId id="256" r:id="rId8"/>
    <p:sldId id="583" r:id="rId9"/>
    <p:sldId id="584" r:id="rId10"/>
    <p:sldId id="592" r:id="rId11"/>
    <p:sldId id="585" r:id="rId12"/>
    <p:sldId id="586" r:id="rId13"/>
    <p:sldId id="587" r:id="rId14"/>
    <p:sldId id="588" r:id="rId15"/>
    <p:sldId id="589" r:id="rId16"/>
    <p:sldId id="590" r:id="rId17"/>
    <p:sldId id="591" r:id="rId18"/>
    <p:sldId id="593" r:id="rId19"/>
    <p:sldId id="595" r:id="rId20"/>
    <p:sldId id="596" r:id="rId21"/>
    <p:sldId id="597" r:id="rId22"/>
    <p:sldId id="598" r:id="rId23"/>
    <p:sldId id="599" r:id="rId24"/>
    <p:sldId id="600" r:id="rId25"/>
    <p:sldId id="602" r:id="rId26"/>
    <p:sldId id="601" r:id="rId27"/>
    <p:sldId id="603" r:id="rId28"/>
    <p:sldId id="604" r:id="rId29"/>
    <p:sldId id="605" r:id="rId30"/>
    <p:sldId id="606" r:id="rId31"/>
    <p:sldId id="607" r:id="rId32"/>
    <p:sldId id="608" r:id="rId33"/>
    <p:sldId id="609" r:id="rId34"/>
    <p:sldId id="610" r:id="rId35"/>
    <p:sldId id="611" r:id="rId36"/>
    <p:sldId id="612" r:id="rId37"/>
    <p:sldId id="613" r:id="rId38"/>
    <p:sldId id="614" r:id="rId39"/>
    <p:sldId id="349" r:id="rId40"/>
  </p:sldIdLst>
  <p:sldSz cx="12192000" cy="6858000"/>
  <p:notesSz cx="6858000" cy="9144000"/>
  <p:embeddedFontLst>
    <p:embeddedFont>
      <p:font typeface="Alexandria" pitchFamily="2" charset="-78"/>
      <p:regular r:id="rId42"/>
      <p:bold r:id="rId43"/>
    </p:embeddedFont>
    <p:embeddedFont>
      <p:font typeface="Alexandria Black" pitchFamily="2" charset="-78"/>
      <p:bold r:id="rId44"/>
    </p:embeddedFont>
    <p:embeddedFont>
      <p:font typeface="Alexandria ExtraBold" pitchFamily="2" charset="-78"/>
      <p:bold r:id="rId45"/>
    </p:embeddedFont>
    <p:embeddedFont>
      <p:font typeface="Alexandria Light" pitchFamily="2" charset="-78"/>
      <p:regular r:id="rId46"/>
    </p:embeddedFont>
    <p:embeddedFont>
      <p:font typeface="Alexandria Medium" pitchFamily="2" charset="-78"/>
      <p:regular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0"/>
            <p14:sldId id="581"/>
            <p14:sldId id="256"/>
            <p14:sldId id="583"/>
            <p14:sldId id="584"/>
            <p14:sldId id="592"/>
            <p14:sldId id="585"/>
            <p14:sldId id="586"/>
            <p14:sldId id="587"/>
            <p14:sldId id="588"/>
            <p14:sldId id="589"/>
            <p14:sldId id="590"/>
            <p14:sldId id="591"/>
            <p14:sldId id="593"/>
            <p14:sldId id="595"/>
            <p14:sldId id="596"/>
            <p14:sldId id="597"/>
            <p14:sldId id="598"/>
            <p14:sldId id="599"/>
            <p14:sldId id="600"/>
            <p14:sldId id="602"/>
            <p14:sldId id="601"/>
            <p14:sldId id="603"/>
            <p14:sldId id="604"/>
            <p14:sldId id="605"/>
            <p14:sldId id="606"/>
            <p14:sldId id="607"/>
            <p14:sldId id="608"/>
            <p14:sldId id="609"/>
            <p14:sldId id="610"/>
            <p14:sldId id="611"/>
            <p14:sldId id="612"/>
            <p14:sldId id="613"/>
            <p14:sldId id="6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59F6C"/>
    <a:srgbClr val="00AEEF"/>
    <a:srgbClr val="FFD200"/>
    <a:srgbClr val="203E5F"/>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2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3.fntdata"/><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2.fntdata"/><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5.fntdata"/><Relationship Id="rId20" Type="http://schemas.openxmlformats.org/officeDocument/2006/relationships/slide" Target="slides/slide16.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D2D8D-4534-9A67-F65A-8E055522B4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6F1828-94C1-B9C9-0F68-C0FBF30FCF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C924ED-0E3C-19A0-6C8A-B96AE3D38D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0AEB9C-64C1-090F-D222-2119FCDB277A}"/>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927547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37423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25972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sloanreview.mit.edu/article/communication-is-at-the-heart-of-positive-employee-relationship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3.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Instructure: Dr. Raef Baraka</a:t>
            </a:r>
          </a:p>
        </p:txBody>
      </p:sp>
      <p:sp>
        <p:nvSpPr>
          <p:cNvPr id="31" name="TextBox 30"/>
          <p:cNvSpPr txBox="1"/>
          <p:nvPr/>
        </p:nvSpPr>
        <p:spPr>
          <a:xfrm>
            <a:off x="0" y="1804750"/>
            <a:ext cx="6095999"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01</a:t>
            </a: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32C23-1825-B15C-533D-A12BBD61A7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26DEB4-1385-BC87-35ED-7CE35312543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9F6F47E-2B91-A9CA-A2E7-3C66CAF71DF5}"/>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47C475-0211-9939-5626-E6D7EDBCF9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58916A57-4920-1A27-F420-7C3D3F0A1BC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en-US" sz="2400" dirty="0">
                <a:latin typeface="Alexandria" pitchFamily="2" charset="-78"/>
                <a:ea typeface="Times New Roman" panose="02020603050405020304" pitchFamily="18" charset="0"/>
                <a:cs typeface="Alexandria" pitchFamily="2" charset="-78"/>
              </a:rPr>
              <a:t>: Introduction to project communication</a:t>
            </a:r>
          </a:p>
        </p:txBody>
      </p:sp>
      <p:sp>
        <p:nvSpPr>
          <p:cNvPr id="3" name="Rectangle: Rounded Corners 2">
            <a:extLst>
              <a:ext uri="{FF2B5EF4-FFF2-40B4-BE49-F238E27FC236}">
                <a16:creationId xmlns:a16="http://schemas.microsoft.com/office/drawing/2014/main" id="{82D80324-5542-BA61-5B23-2BB135EE26FE}"/>
              </a:ext>
            </a:extLst>
          </p:cNvPr>
          <p:cNvSpPr/>
          <p:nvPr/>
        </p:nvSpPr>
        <p:spPr>
          <a:xfrm>
            <a:off x="313124" y="1594903"/>
            <a:ext cx="6097836" cy="4963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AB94ABF9-0934-6B63-265A-F480D883F40A}"/>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why project communication is so important.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Know what to expect from this course: what it will cover, who the audience is, how the course is structured, and key definitions.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Trace the evolution of project communications</a:t>
            </a:r>
          </a:p>
        </p:txBody>
      </p:sp>
      <p:pic>
        <p:nvPicPr>
          <p:cNvPr id="7" name="Picture 4" descr="Importance of Communication in Project Management- 1training">
            <a:extLst>
              <a:ext uri="{FF2B5EF4-FFF2-40B4-BE49-F238E27FC236}">
                <a16:creationId xmlns:a16="http://schemas.microsoft.com/office/drawing/2014/main" id="{C282A8B6-3240-B3DF-B860-B1A3C5269C3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2187"/>
          <a:stretch/>
        </p:blipFill>
        <p:spPr bwMode="auto">
          <a:xfrm>
            <a:off x="6559298" y="1594902"/>
            <a:ext cx="5335837" cy="33934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6BD2EDE-73BA-BF99-CB62-803FFA0BF140}"/>
              </a:ext>
            </a:extLst>
          </p:cNvPr>
          <p:cNvSpPr txBox="1"/>
          <p:nvPr/>
        </p:nvSpPr>
        <p:spPr>
          <a:xfrm>
            <a:off x="6361800" y="5367668"/>
            <a:ext cx="6096000" cy="646331"/>
          </a:xfrm>
          <a:prstGeom prst="rect">
            <a:avLst/>
          </a:prstGeom>
          <a:noFill/>
        </p:spPr>
        <p:txBody>
          <a:bodyPr wrap="square">
            <a:spAutoFit/>
          </a:bodyPr>
          <a:lstStyle/>
          <a:p>
            <a:pPr algn="l"/>
            <a:r>
              <a:rPr lang="en-US" sz="1800" b="1" i="1" u="none" strike="noStrike" baseline="0" dirty="0">
                <a:solidFill>
                  <a:schemeClr val="accent6">
                    <a:lumMod val="75000"/>
                  </a:schemeClr>
                </a:solidFill>
              </a:rPr>
              <a:t>As long as there is communication, everything can be solved.</a:t>
            </a:r>
            <a:endParaRPr lang="en-US" sz="1100" b="1" i="0" u="none" strike="noStrike" baseline="0" dirty="0">
              <a:solidFill>
                <a:schemeClr val="accent6">
                  <a:lumMod val="75000"/>
                </a:schemeClr>
              </a:solidFill>
            </a:endParaRPr>
          </a:p>
          <a:p>
            <a:pPr algn="l"/>
            <a:r>
              <a:rPr lang="en-US" sz="1800" b="1" i="0" u="none" strike="noStrike" baseline="0" dirty="0">
                <a:solidFill>
                  <a:schemeClr val="accent6">
                    <a:lumMod val="75000"/>
                  </a:schemeClr>
                </a:solidFill>
              </a:rPr>
              <a:t>—Robert Trujillo, bassist for the rock band Metallica</a:t>
            </a:r>
            <a:endParaRPr lang="en-US" b="1" dirty="0">
              <a:solidFill>
                <a:schemeClr val="accent6">
                  <a:lumMod val="75000"/>
                </a:schemeClr>
              </a:solidFill>
            </a:endParaRPr>
          </a:p>
        </p:txBody>
      </p:sp>
      <p:sp>
        <p:nvSpPr>
          <p:cNvPr id="2" name="TextBox 1">
            <a:extLst>
              <a:ext uri="{FF2B5EF4-FFF2-40B4-BE49-F238E27FC236}">
                <a16:creationId xmlns:a16="http://schemas.microsoft.com/office/drawing/2014/main" id="{11C17CAD-BF74-8598-99E0-D90088C59BD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41505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845573" y="2010190"/>
            <a:ext cx="6037007"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Communication</a:t>
            </a:r>
            <a:r>
              <a:rPr lang="en-US" dirty="0">
                <a:latin typeface="Alexandria Light" pitchFamily="2" charset="-78"/>
                <a:cs typeface="Alexandria Light" pitchFamily="2" charset="-78"/>
              </a:rPr>
              <a:t> is much more than simply sending and receiving information. It is a mechanism to reduce uncertainty, build trust, demonstrate leadership, generate support, manage change, mitigate conflict, and facilitate stakeholder satisfaction—all key elements to a project’s success.</a:t>
            </a:r>
          </a:p>
        </p:txBody>
      </p:sp>
      <p:pic>
        <p:nvPicPr>
          <p:cNvPr id="1028" name="Picture 4" descr="What is the Meaning of Communication - BrandMentions Wiki">
            <a:extLst>
              <a:ext uri="{FF2B5EF4-FFF2-40B4-BE49-F238E27FC236}">
                <a16:creationId xmlns:a16="http://schemas.microsoft.com/office/drawing/2014/main" id="{7D83CC30-DE84-E7A1-8E04-EBDB3D7027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0796" y="2437892"/>
            <a:ext cx="5715000" cy="33337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FB3AD97C-1916-057E-D3A1-CC1D145873C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66F66FA-49DE-AB81-8658-B3E15A627C92}"/>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Definition</a:t>
            </a:r>
          </a:p>
        </p:txBody>
      </p:sp>
      <p:sp>
        <p:nvSpPr>
          <p:cNvPr id="7" name="TextBox 6">
            <a:extLst>
              <a:ext uri="{FF2B5EF4-FFF2-40B4-BE49-F238E27FC236}">
                <a16:creationId xmlns:a16="http://schemas.microsoft.com/office/drawing/2014/main" id="{C552DEE6-010E-134D-1ABE-A5B99D6B3E6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79C1C7-EB6C-0597-BBC7-A64C23BDCD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A2F8094-16BD-A556-1DFF-6200B03EC4F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8BB9DC-3BCD-924C-A0C8-EF547462F9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D8AA256-5491-1D38-7847-95FD87A7FFB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D27D417B-21E6-DD3A-61C2-1E8BA6BFD700}"/>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D563701-6CF1-2FDB-9D96-79285752E638}"/>
              </a:ext>
            </a:extLst>
          </p:cNvPr>
          <p:cNvSpPr/>
          <p:nvPr/>
        </p:nvSpPr>
        <p:spPr>
          <a:xfrm>
            <a:off x="757085" y="2010190"/>
            <a:ext cx="6125496"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Communication</a:t>
            </a:r>
            <a:r>
              <a:rPr lang="en-US" dirty="0">
                <a:latin typeface="Alexandria Light" pitchFamily="2" charset="-78"/>
                <a:cs typeface="Alexandria Light" pitchFamily="2" charset="-78"/>
              </a:rPr>
              <a:t> is how people work together to get things done. Without it, you would never see the doctor (or tell him what ails you). You would never meet with your colleagues (or discuss the tasks at hand with them). You would never understand your project assignment (or receive it in the first place).</a:t>
            </a:r>
          </a:p>
        </p:txBody>
      </p:sp>
      <p:pic>
        <p:nvPicPr>
          <p:cNvPr id="1028" name="Picture 4" descr="What is the Meaning of Communication - BrandMentions Wiki">
            <a:extLst>
              <a:ext uri="{FF2B5EF4-FFF2-40B4-BE49-F238E27FC236}">
                <a16:creationId xmlns:a16="http://schemas.microsoft.com/office/drawing/2014/main" id="{841B9A2F-633E-89CC-BAF4-4188299FC1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0796" y="2437892"/>
            <a:ext cx="5715000" cy="33337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5E60558B-D787-9D5E-2C4D-587761FE8CB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AF9BA4C-2B67-3F23-D27E-F35FB3F3E69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Definition</a:t>
            </a:r>
          </a:p>
        </p:txBody>
      </p:sp>
      <p:sp>
        <p:nvSpPr>
          <p:cNvPr id="7" name="TextBox 6">
            <a:extLst>
              <a:ext uri="{FF2B5EF4-FFF2-40B4-BE49-F238E27FC236}">
                <a16:creationId xmlns:a16="http://schemas.microsoft.com/office/drawing/2014/main" id="{EA09DD03-B19B-EC9F-42C4-E192C9A4C80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54231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29F5B-2DA0-6BB4-E304-D286E412F7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70272D-6512-4911-2BA3-5F05084EAB3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8945CFC-E25B-84CC-677B-738EDCC9F5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66E340D-6E87-548D-EE59-1714E1DEBE9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1CA8994F-76C6-B1F7-5834-87BD29D87D26}"/>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90ED12D-EF1F-4CAB-F292-25D626F54868}"/>
              </a:ext>
            </a:extLst>
          </p:cNvPr>
          <p:cNvSpPr/>
          <p:nvPr/>
        </p:nvSpPr>
        <p:spPr>
          <a:xfrm>
            <a:off x="796413" y="2010190"/>
            <a:ext cx="6086168"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 </a:t>
            </a:r>
            <a:r>
              <a:rPr lang="en-US" b="1" dirty="0">
                <a:solidFill>
                  <a:schemeClr val="accent6">
                    <a:lumMod val="75000"/>
                  </a:schemeClr>
                </a:solidFill>
                <a:latin typeface="Alexandria Black" pitchFamily="2" charset="-78"/>
                <a:cs typeface="Alexandria Black" pitchFamily="2" charset="-78"/>
              </a:rPr>
              <a:t>Communication</a:t>
            </a:r>
            <a:r>
              <a:rPr lang="en-US" dirty="0">
                <a:latin typeface="Alexandria Light" pitchFamily="2" charset="-78"/>
                <a:cs typeface="Alexandria Light" pitchFamily="2" charset="-78"/>
              </a:rPr>
              <a:t> is vital because the project is a new endeavor for every stakeholder involved. Even if every member of the team has worked together on dozens of projects before this one, every project is unique. </a:t>
            </a:r>
          </a:p>
          <a:p>
            <a:pPr marL="342900" indent="-342900" algn="just">
              <a:lnSpc>
                <a:spcPct val="20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Communication</a:t>
            </a:r>
            <a:r>
              <a:rPr lang="en-US" dirty="0">
                <a:latin typeface="Alexandria Light" pitchFamily="2" charset="-78"/>
                <a:cs typeface="Alexandria Light" pitchFamily="2" charset="-78"/>
              </a:rPr>
              <a:t> is how stakeholders understand what this project is about, how it will affect them, and what role they may be expected to play.</a:t>
            </a:r>
          </a:p>
        </p:txBody>
      </p:sp>
      <p:sp>
        <p:nvSpPr>
          <p:cNvPr id="4" name="Rectangle: Rounded Corners 3">
            <a:extLst>
              <a:ext uri="{FF2B5EF4-FFF2-40B4-BE49-F238E27FC236}">
                <a16:creationId xmlns:a16="http://schemas.microsoft.com/office/drawing/2014/main" id="{9B179DE8-FC63-AB6A-7600-4A879FE6965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B10032F-17D6-9DD4-A790-477867AFB076}"/>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Definition</a:t>
            </a:r>
          </a:p>
        </p:txBody>
      </p:sp>
      <p:pic>
        <p:nvPicPr>
          <p:cNvPr id="2050" name="Picture 2" descr="Stakeholder communication - regular exchange with stakeholders">
            <a:extLst>
              <a:ext uri="{FF2B5EF4-FFF2-40B4-BE49-F238E27FC236}">
                <a16:creationId xmlns:a16="http://schemas.microsoft.com/office/drawing/2014/main" id="{09405E26-CAFC-915C-EDF8-1DAB728EB07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559" t="1653" r="20430" b="21572"/>
          <a:stretch/>
        </p:blipFill>
        <p:spPr bwMode="auto">
          <a:xfrm>
            <a:off x="7178403" y="2134888"/>
            <a:ext cx="4604351" cy="44455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1C14649-96FF-9382-2AE2-C06A10305E1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87028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288351C-DDA5-004E-F074-3BE4FF502A4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Is Communication So Important in Projects?</a:t>
            </a:r>
          </a:p>
        </p:txBody>
      </p:sp>
      <p:pic>
        <p:nvPicPr>
          <p:cNvPr id="10248" name="Picture 8" descr="Communication Is at the Heart of Positive Employee Relationships">
            <a:extLst>
              <a:ext uri="{FF2B5EF4-FFF2-40B4-BE49-F238E27FC236}">
                <a16:creationId xmlns:a16="http://schemas.microsoft.com/office/drawing/2014/main" id="{6EE7451F-8364-AC24-0B32-C33458F3F7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3756" y="2228983"/>
            <a:ext cx="5894939" cy="30291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443090C-2AAD-1225-D6AB-CA7C886B30F6}"/>
              </a:ext>
            </a:extLst>
          </p:cNvPr>
          <p:cNvSpPr txBox="1"/>
          <p:nvPr/>
        </p:nvSpPr>
        <p:spPr>
          <a:xfrm>
            <a:off x="2772695" y="5258138"/>
            <a:ext cx="6096000" cy="1143070"/>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Communication Is at the Heart of Positive Employee Relationships</a:t>
            </a:r>
            <a:endParaRPr lang="en-US" sz="2400" b="1" i="1" dirty="0">
              <a:solidFill>
                <a:schemeClr val="accent6">
                  <a:lumMod val="75000"/>
                </a:schemeClr>
              </a:solidFill>
              <a:hlinkClick r:id="rId4">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1449166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5311D-82C0-888D-479F-CE02AE8837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8673A1-7272-CFD1-4B12-DAFC613C99D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F041C49-7E52-A41A-92FF-E0BA9F9DA5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38B2A5C-F2F3-DA6B-33BD-9CF6D09BD8B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95C3E760-33C2-97E7-EE9A-E6F06D0BE5E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8E55B68-ACB3-887F-4330-A755323323F7}"/>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Is Communication So Important in Projects?</a:t>
            </a:r>
          </a:p>
        </p:txBody>
      </p:sp>
      <p:sp>
        <p:nvSpPr>
          <p:cNvPr id="7" name="Rectangle: Rounded Corners 6">
            <a:extLst>
              <a:ext uri="{FF2B5EF4-FFF2-40B4-BE49-F238E27FC236}">
                <a16:creationId xmlns:a16="http://schemas.microsoft.com/office/drawing/2014/main" id="{4CE621CF-90B3-0A28-B615-D41BBEA5E332}"/>
              </a:ext>
            </a:extLst>
          </p:cNvPr>
          <p:cNvSpPr/>
          <p:nvPr/>
        </p:nvSpPr>
        <p:spPr>
          <a:xfrm>
            <a:off x="570268" y="2063722"/>
            <a:ext cx="10915515" cy="4517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051F63FE-22CC-3D6F-9931-20755ACD3DD5}"/>
              </a:ext>
            </a:extLst>
          </p:cNvPr>
          <p:cNvSpPr/>
          <p:nvPr/>
        </p:nvSpPr>
        <p:spPr>
          <a:xfrm>
            <a:off x="777600" y="2176858"/>
            <a:ext cx="10411706" cy="4310667"/>
          </a:xfrm>
          <a:prstGeom prst="rect">
            <a:avLst/>
          </a:prstGeom>
        </p:spPr>
        <p:txBody>
          <a:bodyPr wrap="square">
            <a:spAutoFit/>
          </a:bodyPr>
          <a:lstStyle/>
          <a:p>
            <a:pPr algn="just">
              <a:lnSpc>
                <a:spcPct val="200000"/>
              </a:lnSpc>
            </a:pPr>
            <a:r>
              <a:rPr lang="en-US" sz="2000" dirty="0">
                <a:solidFill>
                  <a:srgbClr val="002060"/>
                </a:solidFill>
                <a:latin typeface="Alexandria ExtraBold" pitchFamily="2" charset="-78"/>
                <a:cs typeface="Alexandria ExtraBold" pitchFamily="2" charset="-78"/>
              </a:rPr>
              <a:t>Communication is a necessity in projects. But just how important, is it? </a:t>
            </a:r>
          </a:p>
          <a:p>
            <a:pPr marL="457200" indent="-457200" algn="just">
              <a:lnSpc>
                <a:spcPct val="200000"/>
              </a:lnSpc>
              <a:buFont typeface="+mj-lt"/>
              <a:buAutoNum type="arabicPeriod"/>
            </a:pPr>
            <a:r>
              <a:rPr lang="en-US" sz="2000" dirty="0">
                <a:latin typeface="Alexandria Light" pitchFamily="2" charset="-78"/>
                <a:cs typeface="Alexandria Light" pitchFamily="2" charset="-78"/>
              </a:rPr>
              <a:t>Effective communication to all stakeholders is “the most crucial </a:t>
            </a:r>
            <a:r>
              <a:rPr lang="en-US" sz="2000" b="1" dirty="0">
                <a:solidFill>
                  <a:schemeClr val="accent6">
                    <a:lumMod val="50000"/>
                  </a:schemeClr>
                </a:solidFill>
                <a:latin typeface="Alexandria Light" pitchFamily="2" charset="-78"/>
                <a:cs typeface="Alexandria Light" pitchFamily="2" charset="-78"/>
              </a:rPr>
              <a:t>success factor </a:t>
            </a:r>
            <a:r>
              <a:rPr lang="en-US" sz="2000" dirty="0">
                <a:latin typeface="Alexandria Light" pitchFamily="2" charset="-78"/>
                <a:cs typeface="Alexandria Light" pitchFamily="2" charset="-78"/>
              </a:rPr>
              <a:t>in project management.”</a:t>
            </a:r>
          </a:p>
          <a:p>
            <a:pPr marL="457200" indent="-457200" algn="just">
              <a:lnSpc>
                <a:spcPct val="200000"/>
              </a:lnSpc>
              <a:buFont typeface="+mj-lt"/>
              <a:buAutoNum type="arabicPeriod"/>
            </a:pPr>
            <a:r>
              <a:rPr lang="en-US" sz="2000" dirty="0">
                <a:latin typeface="Alexandria Light" pitchFamily="2" charset="-78"/>
                <a:cs typeface="Alexandria Light" pitchFamily="2" charset="-78"/>
              </a:rPr>
              <a:t>7.5 percent of every dollar spent on a project is </a:t>
            </a:r>
            <a:r>
              <a:rPr lang="en-US" sz="2000" b="1" dirty="0">
                <a:solidFill>
                  <a:schemeClr val="accent6">
                    <a:lumMod val="50000"/>
                  </a:schemeClr>
                </a:solidFill>
                <a:latin typeface="Alexandria Light" pitchFamily="2" charset="-78"/>
                <a:cs typeface="Alexandria Light" pitchFamily="2" charset="-78"/>
              </a:rPr>
              <a:t>at risk </a:t>
            </a:r>
            <a:r>
              <a:rPr lang="en-US" sz="2000" dirty="0">
                <a:latin typeface="Alexandria Light" pitchFamily="2" charset="-78"/>
                <a:cs typeface="Alexandria Light" pitchFamily="2" charset="-78"/>
              </a:rPr>
              <a:t>due to ineffective communication. </a:t>
            </a:r>
          </a:p>
          <a:p>
            <a:pPr marL="457200" indent="-457200" algn="just">
              <a:lnSpc>
                <a:spcPct val="200000"/>
              </a:lnSpc>
              <a:buFont typeface="+mj-lt"/>
              <a:buAutoNum type="arabicPeriod"/>
            </a:pPr>
            <a:r>
              <a:rPr lang="en-US" sz="2000" dirty="0">
                <a:latin typeface="Alexandria Light" pitchFamily="2" charset="-78"/>
                <a:cs typeface="Alexandria Light" pitchFamily="2" charset="-78"/>
              </a:rPr>
              <a:t>Effective communication leads to a 17-percent increase in finishing projects </a:t>
            </a:r>
            <a:r>
              <a:rPr lang="en-US" sz="2000" b="1" dirty="0">
                <a:solidFill>
                  <a:schemeClr val="accent6">
                    <a:lumMod val="50000"/>
                  </a:schemeClr>
                </a:solidFill>
                <a:latin typeface="Alexandria Light" pitchFamily="2" charset="-78"/>
                <a:cs typeface="Alexandria Light" pitchFamily="2" charset="-78"/>
              </a:rPr>
              <a:t>within budget</a:t>
            </a:r>
            <a:r>
              <a:rPr lang="en-US" sz="2000" dirty="0">
                <a:latin typeface="Alexandria Light" pitchFamily="2" charset="-78"/>
                <a:cs typeface="Alexandria Light" pitchFamily="2" charset="-78"/>
              </a:rPr>
              <a:t>.</a:t>
            </a:r>
          </a:p>
        </p:txBody>
      </p:sp>
      <p:sp>
        <p:nvSpPr>
          <p:cNvPr id="3" name="TextBox 2">
            <a:extLst>
              <a:ext uri="{FF2B5EF4-FFF2-40B4-BE49-F238E27FC236}">
                <a16:creationId xmlns:a16="http://schemas.microsoft.com/office/drawing/2014/main" id="{8CB0A3AD-8F05-6547-F01A-E22C3AF7510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47307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19A69-E77E-7C49-1878-7A663B8E1B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8B3F1F4-76AD-4F09-25E6-D38F03DE7C2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695D8FC-8578-7EA7-1510-3943008603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669D733-6D3B-B9F5-8C6F-C3A5AFB30F4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F064612B-5F43-3540-5EAE-B5020C2C32E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087726D-5A5A-83C5-FFE4-EBEAD509D70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Is Communication So Important in Projects?</a:t>
            </a:r>
          </a:p>
        </p:txBody>
      </p:sp>
      <p:sp>
        <p:nvSpPr>
          <p:cNvPr id="7" name="Rectangle: Rounded Corners 6">
            <a:extLst>
              <a:ext uri="{FF2B5EF4-FFF2-40B4-BE49-F238E27FC236}">
                <a16:creationId xmlns:a16="http://schemas.microsoft.com/office/drawing/2014/main" id="{551A7862-0E8B-BE10-2853-AE2144CFE6E0}"/>
              </a:ext>
            </a:extLst>
          </p:cNvPr>
          <p:cNvSpPr/>
          <p:nvPr/>
        </p:nvSpPr>
        <p:spPr>
          <a:xfrm>
            <a:off x="570268" y="2063722"/>
            <a:ext cx="10915515" cy="45435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7B4D13AA-188F-C31D-91FA-EE2C85995820}"/>
              </a:ext>
            </a:extLst>
          </p:cNvPr>
          <p:cNvSpPr/>
          <p:nvPr/>
        </p:nvSpPr>
        <p:spPr>
          <a:xfrm>
            <a:off x="777600" y="2176858"/>
            <a:ext cx="10411706" cy="4310667"/>
          </a:xfrm>
          <a:prstGeom prst="rect">
            <a:avLst/>
          </a:prstGeom>
        </p:spPr>
        <p:txBody>
          <a:bodyPr wrap="square">
            <a:spAutoFit/>
          </a:bodyPr>
          <a:lstStyle/>
          <a:p>
            <a:pPr algn="just">
              <a:lnSpc>
                <a:spcPct val="200000"/>
              </a:lnSpc>
            </a:pPr>
            <a:r>
              <a:rPr lang="en-US" sz="2000" b="1" dirty="0">
                <a:solidFill>
                  <a:srgbClr val="002060"/>
                </a:solidFill>
                <a:latin typeface="Alexandria Black" pitchFamily="2" charset="-78"/>
                <a:cs typeface="Alexandria Black" pitchFamily="2" charset="-78"/>
              </a:rPr>
              <a:t>Communication is a necessity in projects. But just how important, is it? </a:t>
            </a:r>
          </a:p>
          <a:p>
            <a:pPr marL="457200" indent="-457200" algn="just">
              <a:lnSpc>
                <a:spcPct val="200000"/>
              </a:lnSpc>
              <a:buFont typeface="+mj-lt"/>
              <a:buAutoNum type="arabicPeriod" startAt="4"/>
            </a:pPr>
            <a:r>
              <a:rPr lang="en-US" sz="2000" dirty="0">
                <a:latin typeface="Alexandria Light" pitchFamily="2" charset="-78"/>
                <a:cs typeface="Alexandria Light" pitchFamily="2" charset="-78"/>
              </a:rPr>
              <a:t>Half of all </a:t>
            </a:r>
            <a:r>
              <a:rPr lang="en-US" sz="2000" b="1" dirty="0">
                <a:solidFill>
                  <a:schemeClr val="accent6">
                    <a:lumMod val="50000"/>
                  </a:schemeClr>
                </a:solidFill>
                <a:latin typeface="Alexandria Light" pitchFamily="2" charset="-78"/>
                <a:cs typeface="Alexandria Light" pitchFamily="2" charset="-78"/>
              </a:rPr>
              <a:t>unsuccessful projects </a:t>
            </a:r>
            <a:r>
              <a:rPr lang="en-US" sz="2000" dirty="0">
                <a:latin typeface="Alexandria Light" pitchFamily="2" charset="-78"/>
                <a:cs typeface="Alexandria Light" pitchFamily="2" charset="-78"/>
              </a:rPr>
              <a:t>fall short due to ineffective communication.</a:t>
            </a:r>
          </a:p>
          <a:p>
            <a:pPr marL="457200" indent="-457200" algn="just">
              <a:lnSpc>
                <a:spcPct val="20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High-performing</a:t>
            </a:r>
            <a:r>
              <a:rPr lang="en-US" sz="2000" dirty="0">
                <a:latin typeface="Alexandria Light" pitchFamily="2" charset="-78"/>
                <a:cs typeface="Alexandria Light" pitchFamily="2" charset="-78"/>
              </a:rPr>
              <a:t> organizations create project communications management plans for nearly twice as many projects as low-performing organizations </a:t>
            </a:r>
          </a:p>
          <a:p>
            <a:pPr marL="457200" indent="-457200" algn="just">
              <a:lnSpc>
                <a:spcPct val="200000"/>
              </a:lnSpc>
              <a:buFont typeface="+mj-lt"/>
              <a:buAutoNum type="arabicPeriod" startAt="4"/>
            </a:pPr>
            <a:r>
              <a:rPr lang="en-US" sz="2000" dirty="0">
                <a:latin typeface="Alexandria Light" pitchFamily="2" charset="-78"/>
                <a:cs typeface="Alexandria Light" pitchFamily="2" charset="-78"/>
              </a:rPr>
              <a:t>High-performing organizations also perform significantly better at delivering the message </a:t>
            </a:r>
            <a:r>
              <a:rPr lang="en-US" sz="2000" b="1" dirty="0">
                <a:solidFill>
                  <a:schemeClr val="accent6">
                    <a:lumMod val="50000"/>
                  </a:schemeClr>
                </a:solidFill>
                <a:latin typeface="Alexandria Light" pitchFamily="2" charset="-78"/>
                <a:cs typeface="Alexandria Light" pitchFamily="2" charset="-78"/>
              </a:rPr>
              <a:t>on time</a:t>
            </a:r>
            <a:r>
              <a:rPr lang="en-US" sz="2000" dirty="0">
                <a:latin typeface="Alexandria Light" pitchFamily="2" charset="-78"/>
                <a:cs typeface="Alexandria Light" pitchFamily="2" charset="-78"/>
              </a:rPr>
              <a:t>, with sufficient </a:t>
            </a:r>
            <a:r>
              <a:rPr lang="en-US" sz="2000" b="1" dirty="0">
                <a:solidFill>
                  <a:schemeClr val="accent6">
                    <a:lumMod val="50000"/>
                  </a:schemeClr>
                </a:solidFill>
                <a:latin typeface="Alexandria Light" pitchFamily="2" charset="-78"/>
                <a:cs typeface="Alexandria Light" pitchFamily="2" charset="-78"/>
              </a:rPr>
              <a:t>detail and clarity</a:t>
            </a:r>
            <a:r>
              <a:rPr lang="en-US" sz="2000" dirty="0">
                <a:latin typeface="Alexandria Light" pitchFamily="2" charset="-78"/>
                <a:cs typeface="Alexandria Light" pitchFamily="2" charset="-78"/>
              </a:rPr>
              <a:t>, using nontechnical </a:t>
            </a:r>
            <a:r>
              <a:rPr lang="en-US" sz="2000" b="1" dirty="0">
                <a:solidFill>
                  <a:schemeClr val="accent6">
                    <a:lumMod val="50000"/>
                  </a:schemeClr>
                </a:solidFill>
                <a:latin typeface="Alexandria Light" pitchFamily="2" charset="-78"/>
                <a:cs typeface="Alexandria Light" pitchFamily="2" charset="-78"/>
              </a:rPr>
              <a:t>language</a:t>
            </a:r>
            <a:r>
              <a:rPr lang="en-US" sz="2000" dirty="0">
                <a:latin typeface="Alexandria Light" pitchFamily="2" charset="-78"/>
                <a:cs typeface="Alexandria Light" pitchFamily="2" charset="-78"/>
              </a:rPr>
              <a:t>, through </a:t>
            </a:r>
            <a:r>
              <a:rPr lang="en-US" sz="2000" b="1" dirty="0">
                <a:solidFill>
                  <a:schemeClr val="accent6">
                    <a:lumMod val="50000"/>
                  </a:schemeClr>
                </a:solidFill>
                <a:latin typeface="Alexandria Light" pitchFamily="2" charset="-78"/>
                <a:cs typeface="Alexandria Light" pitchFamily="2" charset="-78"/>
              </a:rPr>
              <a:t>appropriate</a:t>
            </a:r>
            <a:r>
              <a:rPr lang="en-US" sz="2000" dirty="0">
                <a:latin typeface="Alexandria Light" pitchFamily="2" charset="-78"/>
                <a:cs typeface="Alexandria Light" pitchFamily="2" charset="-78"/>
              </a:rPr>
              <a:t> communication channels/media.</a:t>
            </a:r>
          </a:p>
        </p:txBody>
      </p:sp>
      <p:sp>
        <p:nvSpPr>
          <p:cNvPr id="3" name="TextBox 2">
            <a:extLst>
              <a:ext uri="{FF2B5EF4-FFF2-40B4-BE49-F238E27FC236}">
                <a16:creationId xmlns:a16="http://schemas.microsoft.com/office/drawing/2014/main" id="{2267753D-A616-26EE-2067-CA6BD6D2CDC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944004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5071C-0C38-5268-B878-A148792746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3BFF37-80E6-B884-7639-4DD79A0887F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D1C6C7E-2D6D-0C25-10C0-251CF38DB6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489FA14-C79C-7031-E82C-79609370DD6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975E98A4-59D4-6F4A-2E60-F35E5633E34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0777A4C-6D44-B129-8880-4F270816597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Is Communication So Important in Projects?</a:t>
            </a:r>
          </a:p>
        </p:txBody>
      </p:sp>
      <p:sp>
        <p:nvSpPr>
          <p:cNvPr id="7" name="Rectangle: Rounded Corners 6">
            <a:extLst>
              <a:ext uri="{FF2B5EF4-FFF2-40B4-BE49-F238E27FC236}">
                <a16:creationId xmlns:a16="http://schemas.microsoft.com/office/drawing/2014/main" id="{0DF2A49A-7B3B-3CE1-D223-E2670FF3EE79}"/>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94CE0099-FB89-39C5-E921-A429867389A8}"/>
              </a:ext>
            </a:extLst>
          </p:cNvPr>
          <p:cNvSpPr/>
          <p:nvPr/>
        </p:nvSpPr>
        <p:spPr>
          <a:xfrm>
            <a:off x="570268" y="3140419"/>
            <a:ext cx="10835250" cy="2199705"/>
          </a:xfrm>
          <a:prstGeom prst="rect">
            <a:avLst/>
          </a:prstGeom>
        </p:spPr>
        <p:txBody>
          <a:bodyPr wrap="square">
            <a:spAutoFit/>
          </a:bodyPr>
          <a:lstStyle/>
          <a:p>
            <a:pPr algn="ctr">
              <a:lnSpc>
                <a:spcPct val="200000"/>
              </a:lnSpc>
            </a:pPr>
            <a:r>
              <a:rPr lang="en-US" sz="2400" b="1" i="1" dirty="0">
                <a:solidFill>
                  <a:srgbClr val="C00000"/>
                </a:solidFill>
                <a:latin typeface="Alexandria Light" pitchFamily="2" charset="-78"/>
                <a:cs typeface="Alexandria Light" pitchFamily="2" charset="-78"/>
              </a:rPr>
              <a:t>With so much evidence demonstrating the value that effective communication can bring to a project, why do project communications continue to fall short, thereby putting projects at risk?</a:t>
            </a:r>
          </a:p>
        </p:txBody>
      </p:sp>
    </p:spTree>
    <p:extLst>
      <p:ext uri="{BB962C8B-B14F-4D97-AF65-F5344CB8AC3E}">
        <p14:creationId xmlns:p14="http://schemas.microsoft.com/office/powerpoint/2010/main" val="889019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A524D-CA2A-46DF-8F60-74D9516FD65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8D999E-0790-F913-DA24-7A29D16B3F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22E305-6DEA-F987-7F61-B617281810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99AAA24-C031-EE93-3286-9AE8116C39B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A40CF2E3-6D5E-A358-C7EA-28E6B216B67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41CDE7D-0376-F7EA-0722-0C36B41FE78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Is Communication So Important in Projects?</a:t>
            </a:r>
          </a:p>
        </p:txBody>
      </p:sp>
      <p:sp>
        <p:nvSpPr>
          <p:cNvPr id="7" name="Rectangle: Rounded Corners 6">
            <a:extLst>
              <a:ext uri="{FF2B5EF4-FFF2-40B4-BE49-F238E27FC236}">
                <a16:creationId xmlns:a16="http://schemas.microsoft.com/office/drawing/2014/main" id="{EA01AFE2-9468-0170-D1E2-3C9F46169CC4}"/>
              </a:ext>
            </a:extLst>
          </p:cNvPr>
          <p:cNvSpPr/>
          <p:nvPr/>
        </p:nvSpPr>
        <p:spPr>
          <a:xfrm>
            <a:off x="570268" y="2063722"/>
            <a:ext cx="10915515" cy="4423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B484BE62-4FAB-16B7-FBBE-3E3ED4D425BF}"/>
              </a:ext>
            </a:extLst>
          </p:cNvPr>
          <p:cNvSpPr/>
          <p:nvPr/>
        </p:nvSpPr>
        <p:spPr>
          <a:xfrm>
            <a:off x="777600" y="2176858"/>
            <a:ext cx="10411706" cy="4310667"/>
          </a:xfrm>
          <a:prstGeom prst="rect">
            <a:avLst/>
          </a:prstGeom>
        </p:spPr>
        <p:txBody>
          <a:bodyPr wrap="square">
            <a:spAutoFit/>
          </a:bodyPr>
          <a:lstStyle/>
          <a:p>
            <a:pPr algn="just">
              <a:lnSpc>
                <a:spcPct val="200000"/>
              </a:lnSpc>
            </a:pPr>
            <a:r>
              <a:rPr lang="en-US" sz="2000" b="1" dirty="0">
                <a:solidFill>
                  <a:srgbClr val="002060"/>
                </a:solidFill>
                <a:latin typeface="Alexandria Black" pitchFamily="2" charset="-78"/>
                <a:cs typeface="Alexandria Black" pitchFamily="2" charset="-78"/>
              </a:rPr>
              <a:t>Two reasons for project communications continue to fall short? </a:t>
            </a:r>
          </a:p>
          <a:p>
            <a:pPr marL="457200" indent="-457200" algn="just">
              <a:lnSpc>
                <a:spcPct val="200000"/>
              </a:lnSpc>
              <a:buFont typeface="+mj-lt"/>
              <a:buAutoNum type="arabicPeriod"/>
            </a:pPr>
            <a:r>
              <a:rPr lang="en-US" sz="2000" dirty="0">
                <a:solidFill>
                  <a:schemeClr val="accent6">
                    <a:lumMod val="50000"/>
                  </a:schemeClr>
                </a:solidFill>
                <a:latin typeface="Alexandria Black" pitchFamily="2" charset="-78"/>
                <a:cs typeface="Alexandria Black" pitchFamily="2" charset="-78"/>
              </a:rPr>
              <a:t>First</a:t>
            </a:r>
            <a:r>
              <a:rPr lang="en-US" sz="2000" dirty="0">
                <a:latin typeface="Alexandria Light" pitchFamily="2" charset="-78"/>
                <a:cs typeface="Alexandria Light" pitchFamily="2" charset="-78"/>
              </a:rPr>
              <a:t>, project managers do not always follow or prioritize good communication practices. In one study of several projects at a large IT service provider, only a small percentage of the projects had a formal communications plan, and performance reports and lessons learned were not frequently utilized. This was despite the company having well-defined communication processes in its project management framework.</a:t>
            </a:r>
          </a:p>
        </p:txBody>
      </p:sp>
      <p:sp>
        <p:nvSpPr>
          <p:cNvPr id="3" name="TextBox 2">
            <a:extLst>
              <a:ext uri="{FF2B5EF4-FFF2-40B4-BE49-F238E27FC236}">
                <a16:creationId xmlns:a16="http://schemas.microsoft.com/office/drawing/2014/main" id="{5782F55D-A13D-07CF-CBC6-1F1B3710F92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8296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3F0A4-C4A5-9C34-8435-1709E81522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2A21D5-DF72-3DF5-A9DC-3504B92BB00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2699D5C-537F-0B1E-E5C8-E8E57953E7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564F38C-5DD6-1741-82E7-AED82DE4E26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A93A5AEC-89D8-A552-5753-0A6FD8870F2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752FE9E-86F9-E488-63CA-B5DC083A4007}"/>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Is Communication So Important in Projects?</a:t>
            </a:r>
          </a:p>
        </p:txBody>
      </p:sp>
      <p:sp>
        <p:nvSpPr>
          <p:cNvPr id="7" name="Rectangle: Rounded Corners 6">
            <a:extLst>
              <a:ext uri="{FF2B5EF4-FFF2-40B4-BE49-F238E27FC236}">
                <a16:creationId xmlns:a16="http://schemas.microsoft.com/office/drawing/2014/main" id="{88FC4F66-24D0-2B24-D246-12D87CCD58A1}"/>
              </a:ext>
            </a:extLst>
          </p:cNvPr>
          <p:cNvSpPr/>
          <p:nvPr/>
        </p:nvSpPr>
        <p:spPr>
          <a:xfrm>
            <a:off x="570268" y="2063722"/>
            <a:ext cx="10915515" cy="4415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13344D7D-4C6C-120C-754A-E7798E0B407B}"/>
              </a:ext>
            </a:extLst>
          </p:cNvPr>
          <p:cNvSpPr/>
          <p:nvPr/>
        </p:nvSpPr>
        <p:spPr>
          <a:xfrm>
            <a:off x="777600" y="2176858"/>
            <a:ext cx="10411706" cy="3695114"/>
          </a:xfrm>
          <a:prstGeom prst="rect">
            <a:avLst/>
          </a:prstGeom>
        </p:spPr>
        <p:txBody>
          <a:bodyPr wrap="square">
            <a:spAutoFit/>
          </a:bodyPr>
          <a:lstStyle/>
          <a:p>
            <a:pPr algn="just">
              <a:lnSpc>
                <a:spcPct val="200000"/>
              </a:lnSpc>
            </a:pPr>
            <a:r>
              <a:rPr lang="en-US" sz="2000" b="1" dirty="0">
                <a:solidFill>
                  <a:srgbClr val="002060"/>
                </a:solidFill>
                <a:latin typeface="Alexandria Black" pitchFamily="2" charset="-78"/>
                <a:cs typeface="Alexandria Black" pitchFamily="2" charset="-78"/>
              </a:rPr>
              <a:t>Two reasons for project communications continue to fall short? </a:t>
            </a:r>
          </a:p>
          <a:p>
            <a:pPr marL="457200" indent="-457200" algn="just">
              <a:lnSpc>
                <a:spcPct val="200000"/>
              </a:lnSpc>
              <a:buFont typeface="+mj-lt"/>
              <a:buAutoNum type="arabicPeriod"/>
            </a:pPr>
            <a:r>
              <a:rPr lang="en-US" sz="2000" dirty="0">
                <a:solidFill>
                  <a:schemeClr val="accent6">
                    <a:lumMod val="50000"/>
                  </a:schemeClr>
                </a:solidFill>
                <a:latin typeface="Alexandria Black" pitchFamily="2" charset="-78"/>
                <a:cs typeface="Alexandria Black" pitchFamily="2" charset="-78"/>
              </a:rPr>
              <a:t>Second</a:t>
            </a:r>
            <a:r>
              <a:rPr lang="en-US" sz="2000" dirty="0">
                <a:latin typeface="Alexandria Light" pitchFamily="2" charset="-78"/>
                <a:cs typeface="Alexandria Light" pitchFamily="2" charset="-78"/>
              </a:rPr>
              <a:t>, project managers may take a narrow, transactional view of communication as a means of delivering information about the project. In a study of communication practices of project managers at a large international bank, 82 percent viewed communication as a means to transmit clear and complete information about the project.</a:t>
            </a:r>
          </a:p>
        </p:txBody>
      </p:sp>
      <p:sp>
        <p:nvSpPr>
          <p:cNvPr id="3" name="TextBox 2">
            <a:extLst>
              <a:ext uri="{FF2B5EF4-FFF2-40B4-BE49-F238E27FC236}">
                <a16:creationId xmlns:a16="http://schemas.microsoft.com/office/drawing/2014/main" id="{4D3DAA71-47E7-5C3C-BD55-76A5A92BB9B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14281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05360-090D-F167-F1B0-F4A6D7CE85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EB6DFA-7C17-D59D-80A3-718FE5C2A86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28A7C1E-8EBA-E022-F59B-8ABF36F1CB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330BB30-EDCD-F80F-8362-E586E2BE1EB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C12A9A07-3626-F4DD-E8D0-8B20DDAEA0E2}"/>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B1D03CB-6B0A-1BD2-60F9-73821576376C}"/>
              </a:ext>
            </a:extLst>
          </p:cNvPr>
          <p:cNvSpPr/>
          <p:nvPr/>
        </p:nvSpPr>
        <p:spPr>
          <a:xfrm>
            <a:off x="796413" y="2010190"/>
            <a:ext cx="6086168" cy="4200445"/>
          </a:xfrm>
          <a:prstGeom prst="rect">
            <a:avLst/>
          </a:prstGeom>
        </p:spPr>
        <p:txBody>
          <a:bodyPr wrap="square">
            <a:spAutoFit/>
          </a:bodyPr>
          <a:lstStyle/>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Communication.</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Project communication.</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Project communications management plan.</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Project communication tools.</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Project risk.</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Stakeholders.</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Traditional project teams.</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Uncertainty management.</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Uncertainty reduction.</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Virtual project teams.</a:t>
            </a:r>
          </a:p>
        </p:txBody>
      </p:sp>
      <p:sp>
        <p:nvSpPr>
          <p:cNvPr id="4" name="Rectangle: Rounded Corners 3">
            <a:extLst>
              <a:ext uri="{FF2B5EF4-FFF2-40B4-BE49-F238E27FC236}">
                <a16:creationId xmlns:a16="http://schemas.microsoft.com/office/drawing/2014/main" id="{EA6B1536-A860-F6BE-9616-96248DB0F9D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A7A942B-421F-AFC9-8E98-EDCBEE11C696}"/>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4098" name="Picture 2" descr="Failure to Communicate.">
            <a:extLst>
              <a:ext uri="{FF2B5EF4-FFF2-40B4-BE49-F238E27FC236}">
                <a16:creationId xmlns:a16="http://schemas.microsoft.com/office/drawing/2014/main" id="{E987D8B0-4595-579E-6DAA-20C0E2BCA8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5938" y="2244764"/>
            <a:ext cx="4620592" cy="3965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2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A55C4-3FF4-2943-8D3F-F8D96BC702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5FD662-FFAD-600D-A4E1-346D236895D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0E024F2-B2F5-4F65-786F-841DAA461F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11E85B0-682A-7573-57AD-8EBF24387B5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653B3F4F-78CD-BE62-2AB5-46949BD5A24B}"/>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13C218-E82D-2E86-F88D-A31D0BC4CFE5}"/>
              </a:ext>
            </a:extLst>
          </p:cNvPr>
          <p:cNvSpPr/>
          <p:nvPr/>
        </p:nvSpPr>
        <p:spPr>
          <a:xfrm>
            <a:off x="796413" y="2010190"/>
            <a:ext cx="6086168" cy="4615944"/>
          </a:xfrm>
          <a:prstGeom prst="rect">
            <a:avLst/>
          </a:prstGeom>
        </p:spPr>
        <p:txBody>
          <a:bodyPr wrap="square">
            <a:spAutoFit/>
          </a:bodyPr>
          <a:lstStyle/>
          <a:p>
            <a:pPr marL="342900" indent="-342900" algn="just">
              <a:lnSpc>
                <a:spcPct val="150000"/>
              </a:lnSpc>
              <a:buFont typeface="+mj-lt"/>
              <a:buAutoNum type="arabicPeriod"/>
            </a:pPr>
            <a:r>
              <a:rPr lang="en-US" b="1" dirty="0">
                <a:solidFill>
                  <a:schemeClr val="accent6">
                    <a:lumMod val="75000"/>
                  </a:schemeClr>
                </a:solidFill>
                <a:latin typeface="Alexandria Medium" pitchFamily="2" charset="-78"/>
                <a:cs typeface="Alexandria Medium" pitchFamily="2" charset="-78"/>
              </a:rPr>
              <a:t>Communication</a:t>
            </a:r>
            <a:r>
              <a:rPr lang="en-US" dirty="0">
                <a:solidFill>
                  <a:schemeClr val="accent6">
                    <a:lumMod val="75000"/>
                  </a:schemeClr>
                </a:solidFill>
                <a:latin typeface="Alexandria Medium" pitchFamily="2" charset="-78"/>
                <a:cs typeface="Alexandria Medium" pitchFamily="2" charset="-78"/>
              </a:rPr>
              <a:t>: There are three aspects of the term communication that we will explore in this course:</a:t>
            </a:r>
          </a:p>
          <a:p>
            <a:pPr marL="342900" indent="-3429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First</a:t>
            </a:r>
            <a:r>
              <a:rPr lang="en-US" dirty="0">
                <a:latin typeface="Alexandria Light" pitchFamily="2" charset="-78"/>
                <a:cs typeface="Alexandria Light" pitchFamily="2" charset="-78"/>
              </a:rPr>
              <a:t>, it is a discipline within the social sciences that studies the way in which human beings share meaning through verbal, nonverbal, and symbolic (words and images) messages. </a:t>
            </a:r>
          </a:p>
          <a:p>
            <a:pPr marL="342900" indent="-3429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Second</a:t>
            </a:r>
            <a:r>
              <a:rPr lang="en-US" dirty="0">
                <a:latin typeface="Alexandria Light" pitchFamily="2" charset="-78"/>
                <a:cs typeface="Alexandria Light" pitchFamily="2" charset="-78"/>
              </a:rPr>
              <a:t>, it is the act of transmitting and receiving those messages. </a:t>
            </a:r>
          </a:p>
          <a:p>
            <a:pPr marL="342900" indent="-3429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Third</a:t>
            </a:r>
            <a:r>
              <a:rPr lang="en-US" dirty="0">
                <a:latin typeface="Alexandria Light" pitchFamily="2" charset="-78"/>
                <a:cs typeface="Alexandria Light" pitchFamily="2" charset="-78"/>
              </a:rPr>
              <a:t>, it is the tools or methods we use to transmit those messages.</a:t>
            </a:r>
          </a:p>
        </p:txBody>
      </p:sp>
      <p:sp>
        <p:nvSpPr>
          <p:cNvPr id="4" name="Rectangle: Rounded Corners 3">
            <a:extLst>
              <a:ext uri="{FF2B5EF4-FFF2-40B4-BE49-F238E27FC236}">
                <a16:creationId xmlns:a16="http://schemas.microsoft.com/office/drawing/2014/main" id="{9DF6186C-D98E-39BF-F1A3-8F6067E8828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FEEE21E-8340-7BA4-4BE0-9C984D26364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1266" name="Picture 2" descr="Elements of Communication - Slide 4">
            <a:extLst>
              <a:ext uri="{FF2B5EF4-FFF2-40B4-BE49-F238E27FC236}">
                <a16:creationId xmlns:a16="http://schemas.microsoft.com/office/drawing/2014/main" id="{8FE5DAD0-E906-C330-BAA1-7FABBE8B5E0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54" t="15427" r="4946" b="15353"/>
          <a:stretch/>
        </p:blipFill>
        <p:spPr bwMode="auto">
          <a:xfrm>
            <a:off x="7178402" y="2396106"/>
            <a:ext cx="4880435" cy="35602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D25E59B-9453-5830-5BD7-08EB3CE056F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31891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FBFCD-C285-0ED4-46B8-2029485EC0B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825EEF-3EEA-0550-C5B2-D76D69845DA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7D874D9-FECF-FD2E-D30A-A4948C0B6D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400C013-2A18-4234-3357-C53DDF3F1F4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071B5BA6-56C0-150A-2972-22F1EE9F1417}"/>
              </a:ext>
            </a:extLst>
          </p:cNvPr>
          <p:cNvSpPr/>
          <p:nvPr/>
        </p:nvSpPr>
        <p:spPr>
          <a:xfrm>
            <a:off x="665688" y="2010190"/>
            <a:ext cx="5266237"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9483FC5-33EF-2A7E-00A7-D228D9CC9FCA}"/>
              </a:ext>
            </a:extLst>
          </p:cNvPr>
          <p:cNvSpPr/>
          <p:nvPr/>
        </p:nvSpPr>
        <p:spPr>
          <a:xfrm>
            <a:off x="796413" y="2010190"/>
            <a:ext cx="4798142" cy="3334824"/>
          </a:xfrm>
          <a:prstGeom prst="rect">
            <a:avLst/>
          </a:prstGeom>
        </p:spPr>
        <p:txBody>
          <a:bodyPr wrap="square">
            <a:spAutoFit/>
          </a:bodyPr>
          <a:lstStyle/>
          <a:p>
            <a:pPr marL="342900" indent="-342900" algn="just">
              <a:lnSpc>
                <a:spcPct val="200000"/>
              </a:lnSpc>
              <a:buFont typeface="+mj-lt"/>
              <a:buAutoNum type="arabicPeriod" startAt="2"/>
            </a:pPr>
            <a:r>
              <a:rPr lang="en-US" b="1" dirty="0">
                <a:solidFill>
                  <a:schemeClr val="accent6">
                    <a:lumMod val="75000"/>
                  </a:schemeClr>
                </a:solidFill>
                <a:latin typeface="Alexandria Medium" pitchFamily="2" charset="-78"/>
                <a:cs typeface="Alexandria Medium" pitchFamily="2" charset="-78"/>
              </a:rPr>
              <a:t>Project communication</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refers to the communication that takes place among project stakeholders and is related to some aspect of the project and its execution.</a:t>
            </a:r>
          </a:p>
        </p:txBody>
      </p:sp>
      <p:sp>
        <p:nvSpPr>
          <p:cNvPr id="4" name="Rectangle: Rounded Corners 3">
            <a:extLst>
              <a:ext uri="{FF2B5EF4-FFF2-40B4-BE49-F238E27FC236}">
                <a16:creationId xmlns:a16="http://schemas.microsoft.com/office/drawing/2014/main" id="{1F1F58B3-C665-D58D-FDB6-3B9736955E2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A6DFC71-1061-EB2C-25FF-F30C9D4C07A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9" name="Picture 8">
            <a:extLst>
              <a:ext uri="{FF2B5EF4-FFF2-40B4-BE49-F238E27FC236}">
                <a16:creationId xmlns:a16="http://schemas.microsoft.com/office/drawing/2014/main" id="{E7ED9DCF-7A5A-BB99-6F48-55D9A01C8DAB}"/>
              </a:ext>
            </a:extLst>
          </p:cNvPr>
          <p:cNvPicPr>
            <a:picLocks noChangeAspect="1"/>
          </p:cNvPicPr>
          <p:nvPr/>
        </p:nvPicPr>
        <p:blipFill>
          <a:blip r:embed="rId3">
            <a:extLst>
              <a:ext uri="{28A0092B-C50C-407E-A947-70E740481C1C}">
                <a14:useLocalDpi xmlns:a14="http://schemas.microsoft.com/office/drawing/2010/main" val="0"/>
              </a:ext>
            </a:extLst>
          </a:blip>
          <a:srcRect t="16501"/>
          <a:stretch/>
        </p:blipFill>
        <p:spPr>
          <a:xfrm>
            <a:off x="5645012" y="2244764"/>
            <a:ext cx="6546990" cy="4234693"/>
          </a:xfrm>
          <a:prstGeom prst="rect">
            <a:avLst/>
          </a:prstGeom>
        </p:spPr>
      </p:pic>
      <p:sp>
        <p:nvSpPr>
          <p:cNvPr id="7" name="TextBox 6">
            <a:extLst>
              <a:ext uri="{FF2B5EF4-FFF2-40B4-BE49-F238E27FC236}">
                <a16:creationId xmlns:a16="http://schemas.microsoft.com/office/drawing/2014/main" id="{76DD85AA-8E28-169C-F613-8253DAA1F42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71386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F55F3-691E-5B91-7198-C2BE2A43E5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3DFFAA-7C66-105E-444C-A10132FE2AD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2363595-AADA-11FE-93D7-9418F32E89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09F75EC-7A65-2CCD-66CD-1A44EDEC2432}"/>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B280024C-C755-AE85-7B4E-29DE74242D90}"/>
              </a:ext>
            </a:extLst>
          </p:cNvPr>
          <p:cNvSpPr/>
          <p:nvPr/>
        </p:nvSpPr>
        <p:spPr>
          <a:xfrm>
            <a:off x="665688" y="2010190"/>
            <a:ext cx="5266237"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8AC12EDA-F58B-9E13-5090-8E25035CCF1A}"/>
              </a:ext>
            </a:extLst>
          </p:cNvPr>
          <p:cNvSpPr/>
          <p:nvPr/>
        </p:nvSpPr>
        <p:spPr>
          <a:xfrm>
            <a:off x="796413" y="2010190"/>
            <a:ext cx="5135512" cy="3334824"/>
          </a:xfrm>
          <a:prstGeom prst="rect">
            <a:avLst/>
          </a:prstGeom>
        </p:spPr>
        <p:txBody>
          <a:bodyPr wrap="square">
            <a:spAutoFit/>
          </a:bodyPr>
          <a:lstStyle/>
          <a:p>
            <a:pPr marL="342900" indent="-342900" algn="just">
              <a:lnSpc>
                <a:spcPct val="200000"/>
              </a:lnSpc>
              <a:buFont typeface="+mj-lt"/>
              <a:buAutoNum type="arabicPeriod" startAt="3"/>
            </a:pPr>
            <a:r>
              <a:rPr lang="en-US" b="1" dirty="0">
                <a:solidFill>
                  <a:schemeClr val="accent6">
                    <a:lumMod val="75000"/>
                  </a:schemeClr>
                </a:solidFill>
                <a:latin typeface="Alexandria Medium" pitchFamily="2" charset="-78"/>
                <a:cs typeface="Alexandria Medium" pitchFamily="2" charset="-78"/>
              </a:rPr>
              <a:t>Project communications management plan</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is a plan that outlines when, how, and what to communicate to various stakeholder groups throughout the duration of the project.</a:t>
            </a:r>
          </a:p>
        </p:txBody>
      </p:sp>
      <p:sp>
        <p:nvSpPr>
          <p:cNvPr id="4" name="Rectangle: Rounded Corners 3">
            <a:extLst>
              <a:ext uri="{FF2B5EF4-FFF2-40B4-BE49-F238E27FC236}">
                <a16:creationId xmlns:a16="http://schemas.microsoft.com/office/drawing/2014/main" id="{A17727F3-39B7-9F95-4ADA-FF40968980E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E2F5ED0-A10E-A680-6D99-E8E9D5F560D8}"/>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1" name="Picture 10">
            <a:extLst>
              <a:ext uri="{FF2B5EF4-FFF2-40B4-BE49-F238E27FC236}">
                <a16:creationId xmlns:a16="http://schemas.microsoft.com/office/drawing/2014/main" id="{01F03631-0134-28EB-8D48-393721BE6B9C}"/>
              </a:ext>
            </a:extLst>
          </p:cNvPr>
          <p:cNvPicPr>
            <a:picLocks noChangeAspect="1"/>
          </p:cNvPicPr>
          <p:nvPr/>
        </p:nvPicPr>
        <p:blipFill>
          <a:blip r:embed="rId3"/>
          <a:stretch>
            <a:fillRect/>
          </a:stretch>
        </p:blipFill>
        <p:spPr>
          <a:xfrm>
            <a:off x="5987893" y="2726053"/>
            <a:ext cx="6092927" cy="2964781"/>
          </a:xfrm>
          <a:prstGeom prst="rect">
            <a:avLst/>
          </a:prstGeom>
          <a:ln>
            <a:noFill/>
          </a:ln>
          <a:effectLst>
            <a:softEdge rad="112500"/>
          </a:effectLst>
        </p:spPr>
      </p:pic>
      <p:sp>
        <p:nvSpPr>
          <p:cNvPr id="7" name="TextBox 6">
            <a:extLst>
              <a:ext uri="{FF2B5EF4-FFF2-40B4-BE49-F238E27FC236}">
                <a16:creationId xmlns:a16="http://schemas.microsoft.com/office/drawing/2014/main" id="{D8A9F0A4-F728-A44F-6746-974FA43F058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78390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30570-F092-34B9-995A-B6336ACB78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E28E09F-9D74-15F5-90DB-17B5F6FB6DD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A98E23C-27BC-5B65-3C3C-4588DE8E27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2D61108-B53E-F7C4-7938-45D14FEB889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5FA4CADA-C6D7-E791-9F51-23BEBFA4FDA8}"/>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711D436-B8C4-F9D3-A56D-F75743A6BE0C}"/>
              </a:ext>
            </a:extLst>
          </p:cNvPr>
          <p:cNvSpPr/>
          <p:nvPr/>
        </p:nvSpPr>
        <p:spPr>
          <a:xfrm>
            <a:off x="796413" y="2010190"/>
            <a:ext cx="6086168" cy="4200445"/>
          </a:xfrm>
          <a:prstGeom prst="rect">
            <a:avLst/>
          </a:prstGeom>
        </p:spPr>
        <p:txBody>
          <a:bodyPr wrap="square">
            <a:spAutoFit/>
          </a:bodyPr>
          <a:lstStyle/>
          <a:p>
            <a:pPr marL="342900" indent="-342900" algn="just">
              <a:lnSpc>
                <a:spcPct val="150000"/>
              </a:lnSpc>
              <a:buFont typeface="+mj-lt"/>
              <a:buAutoNum type="arabicPeriod" startAt="4"/>
            </a:pPr>
            <a:r>
              <a:rPr lang="en-US" b="1" dirty="0">
                <a:solidFill>
                  <a:schemeClr val="accent6">
                    <a:lumMod val="75000"/>
                  </a:schemeClr>
                </a:solidFill>
                <a:latin typeface="Alexandria Medium" pitchFamily="2" charset="-78"/>
                <a:cs typeface="Alexandria Medium" pitchFamily="2" charset="-78"/>
              </a:rPr>
              <a:t>Project communication tools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Project communication tools can be a wide range of technologies, documents, devices, interactions, and skills.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For this course, we define project communication tools as any mechanism or strategy to exchange information, reduce uncertainty, engage stakeholders, build trust, generate support for the project, and, ultimately, deliver project and team success.</a:t>
            </a:r>
          </a:p>
        </p:txBody>
      </p:sp>
      <p:sp>
        <p:nvSpPr>
          <p:cNvPr id="4" name="Rectangle: Rounded Corners 3">
            <a:extLst>
              <a:ext uri="{FF2B5EF4-FFF2-40B4-BE49-F238E27FC236}">
                <a16:creationId xmlns:a16="http://schemas.microsoft.com/office/drawing/2014/main" id="{E7B36860-CC22-7885-789C-C0B4721EAA0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0A4BCB5-EFCF-D75C-4A40-1C741C004D2A}"/>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5362" name="Picture 2" descr="Want Better Project Communication – Make Your Project The Center Of All  Things">
            <a:extLst>
              <a:ext uri="{FF2B5EF4-FFF2-40B4-BE49-F238E27FC236}">
                <a16:creationId xmlns:a16="http://schemas.microsoft.com/office/drawing/2014/main" id="{1015E897-45DC-EBB4-B8F7-325BD3EC86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6877" y="2079812"/>
            <a:ext cx="4572000" cy="44913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6534BA7-6D42-13CF-CABC-A9F553BCEF2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15236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0FADE-9BD1-3DD4-A954-D0E22B7D4DA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D98A96-DDBB-0915-0857-714E3CBABB2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AAB124F-0836-3898-2BC1-2D4BC88E49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76A63A3-5AFF-C501-CD7A-21C11F552B3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1278D40B-CF6C-D64E-2309-D9B96D50184D}"/>
              </a:ext>
            </a:extLst>
          </p:cNvPr>
          <p:cNvSpPr/>
          <p:nvPr/>
        </p:nvSpPr>
        <p:spPr>
          <a:xfrm>
            <a:off x="665689" y="2010190"/>
            <a:ext cx="10621744" cy="1672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A461E75-43C1-E87F-B5BC-662F72FACBB5}"/>
              </a:ext>
            </a:extLst>
          </p:cNvPr>
          <p:cNvSpPr/>
          <p:nvPr/>
        </p:nvSpPr>
        <p:spPr>
          <a:xfrm>
            <a:off x="796413" y="2010190"/>
            <a:ext cx="10392698" cy="1672830"/>
          </a:xfrm>
          <a:prstGeom prst="rect">
            <a:avLst/>
          </a:prstGeom>
        </p:spPr>
        <p:txBody>
          <a:bodyPr wrap="square">
            <a:spAutoFit/>
          </a:bodyPr>
          <a:lstStyle/>
          <a:p>
            <a:pPr marL="342900" indent="-342900" algn="just">
              <a:lnSpc>
                <a:spcPct val="200000"/>
              </a:lnSpc>
              <a:buFont typeface="+mj-lt"/>
              <a:buAutoNum type="arabicPeriod" startAt="5"/>
            </a:pPr>
            <a:r>
              <a:rPr lang="en-US" b="1" dirty="0">
                <a:solidFill>
                  <a:schemeClr val="accent6">
                    <a:lumMod val="75000"/>
                  </a:schemeClr>
                </a:solidFill>
                <a:latin typeface="Alexandria Medium" pitchFamily="2" charset="-78"/>
                <a:cs typeface="Alexandria Medium" pitchFamily="2" charset="-78"/>
              </a:rPr>
              <a:t>Project risk</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 risk is an event or condition that may occur, resulting in a positive and/or negative effect on the project.</a:t>
            </a:r>
          </a:p>
        </p:txBody>
      </p:sp>
      <p:sp>
        <p:nvSpPr>
          <p:cNvPr id="4" name="Rectangle: Rounded Corners 3">
            <a:extLst>
              <a:ext uri="{FF2B5EF4-FFF2-40B4-BE49-F238E27FC236}">
                <a16:creationId xmlns:a16="http://schemas.microsoft.com/office/drawing/2014/main" id="{7DFE83D4-CC5D-5628-8FE6-AA6ECE01788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161C679-758D-0D72-C862-12F953BBD0C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2" name="Picture 11">
            <a:extLst>
              <a:ext uri="{FF2B5EF4-FFF2-40B4-BE49-F238E27FC236}">
                <a16:creationId xmlns:a16="http://schemas.microsoft.com/office/drawing/2014/main" id="{55267798-D2F1-1B27-F5FD-0FBB659F7A17}"/>
              </a:ext>
            </a:extLst>
          </p:cNvPr>
          <p:cNvPicPr>
            <a:picLocks noChangeAspect="1"/>
          </p:cNvPicPr>
          <p:nvPr/>
        </p:nvPicPr>
        <p:blipFill>
          <a:blip r:embed="rId3"/>
          <a:stretch>
            <a:fillRect/>
          </a:stretch>
        </p:blipFill>
        <p:spPr>
          <a:xfrm>
            <a:off x="1747520" y="3784185"/>
            <a:ext cx="8733277" cy="2827265"/>
          </a:xfrm>
          <a:prstGeom prst="rect">
            <a:avLst/>
          </a:prstGeom>
          <a:ln>
            <a:noFill/>
          </a:ln>
          <a:effectLst>
            <a:softEdge rad="112500"/>
          </a:effectLst>
        </p:spPr>
      </p:pic>
      <p:sp>
        <p:nvSpPr>
          <p:cNvPr id="7" name="TextBox 6">
            <a:extLst>
              <a:ext uri="{FF2B5EF4-FFF2-40B4-BE49-F238E27FC236}">
                <a16:creationId xmlns:a16="http://schemas.microsoft.com/office/drawing/2014/main" id="{4CFFC17B-6CF1-DE63-1EF9-5934E18F3E1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15875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30799-4BE8-4166-919A-EEC338CF79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ED5003-5A01-E2E7-3751-EB00459927F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E3E597-BF49-7230-103E-ADFE6E95A3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690610C-E0DA-2159-8BF1-45121A102A2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E0906683-A439-9F8A-D8E5-54C11CF6F853}"/>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4A73823-1F82-E1D6-3F84-DAC52852AA90}"/>
              </a:ext>
            </a:extLst>
          </p:cNvPr>
          <p:cNvSpPr/>
          <p:nvPr/>
        </p:nvSpPr>
        <p:spPr>
          <a:xfrm>
            <a:off x="796413" y="2010190"/>
            <a:ext cx="6086168" cy="4615944"/>
          </a:xfrm>
          <a:prstGeom prst="rect">
            <a:avLst/>
          </a:prstGeom>
        </p:spPr>
        <p:txBody>
          <a:bodyPr wrap="square">
            <a:spAutoFit/>
          </a:bodyPr>
          <a:lstStyle/>
          <a:p>
            <a:pPr marL="342900" indent="-342900" algn="just">
              <a:lnSpc>
                <a:spcPct val="150000"/>
              </a:lnSpc>
              <a:buFont typeface="+mj-lt"/>
              <a:buAutoNum type="arabicPeriod" startAt="6"/>
            </a:pPr>
            <a:r>
              <a:rPr lang="en-US" b="1" dirty="0">
                <a:solidFill>
                  <a:schemeClr val="accent6">
                    <a:lumMod val="75000"/>
                  </a:schemeClr>
                </a:solidFill>
                <a:latin typeface="Alexandria Medium" pitchFamily="2" charset="-78"/>
                <a:cs typeface="Alexandria Medium" pitchFamily="2" charset="-78"/>
              </a:rPr>
              <a:t>Stakeholders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Stakeholders are anyone who affects or is affected by the project. This includes the project team leadership who have authority over the project (such as the project sponsor), and others both inside and outside the organization who could be affected by the activities or outcomes of the project. At times we will distinguish different groups of stakeholders since communication needs and approaches can differ based on the stakeholders’ relationship to the project.</a:t>
            </a:r>
          </a:p>
        </p:txBody>
      </p:sp>
      <p:sp>
        <p:nvSpPr>
          <p:cNvPr id="4" name="Rectangle: Rounded Corners 3">
            <a:extLst>
              <a:ext uri="{FF2B5EF4-FFF2-40B4-BE49-F238E27FC236}">
                <a16:creationId xmlns:a16="http://schemas.microsoft.com/office/drawing/2014/main" id="{1E44C622-D36D-57F6-F0EB-D43E813259F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D6A8C6A-92B6-B416-1C7F-66C0A2180C1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7410" name="Picture 2" descr="What is a Stakeholder?">
            <a:extLst>
              <a:ext uri="{FF2B5EF4-FFF2-40B4-BE49-F238E27FC236}">
                <a16:creationId xmlns:a16="http://schemas.microsoft.com/office/drawing/2014/main" id="{9BA432F0-AEB1-E28D-1D2A-67E46A2807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6877" y="2024874"/>
            <a:ext cx="4638368" cy="46383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FB743ED-0251-5E5C-A220-2CC500AA8FB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90345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369A6-F03D-B909-8E94-4C198F8CE6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30EE4D-7003-6EF9-B999-78DF5BB54F0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F0FA116-ED2F-9C78-82BB-5461772E02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614B1A3-4639-AF7F-565D-544C2AA1507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18009C4B-1360-0E63-C2CE-EEE8B188012A}"/>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CCED350-8992-F4E0-8382-C38A52623EBF}"/>
              </a:ext>
            </a:extLst>
          </p:cNvPr>
          <p:cNvSpPr/>
          <p:nvPr/>
        </p:nvSpPr>
        <p:spPr>
          <a:xfrm>
            <a:off x="796413" y="2010190"/>
            <a:ext cx="6086168" cy="3334824"/>
          </a:xfrm>
          <a:prstGeom prst="rect">
            <a:avLst/>
          </a:prstGeom>
        </p:spPr>
        <p:txBody>
          <a:bodyPr wrap="square">
            <a:spAutoFit/>
          </a:bodyPr>
          <a:lstStyle/>
          <a:p>
            <a:pPr marL="342900" indent="-342900" algn="just">
              <a:lnSpc>
                <a:spcPct val="200000"/>
              </a:lnSpc>
              <a:buFont typeface="+mj-lt"/>
              <a:buAutoNum type="arabicPeriod" startAt="7"/>
            </a:pPr>
            <a:r>
              <a:rPr lang="en-US" b="1" dirty="0">
                <a:solidFill>
                  <a:schemeClr val="accent6">
                    <a:lumMod val="75000"/>
                  </a:schemeClr>
                </a:solidFill>
                <a:latin typeface="Alexandria Medium" pitchFamily="2" charset="-78"/>
                <a:cs typeface="Alexandria Medium" pitchFamily="2" charset="-78"/>
              </a:rPr>
              <a:t>Traditional project teams: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Traditional project teams are those that use a traditional (or “waterfall”) methodology. This is a linear approach where most of the planning for the entire project is done after the initiation of the project.</a:t>
            </a:r>
          </a:p>
        </p:txBody>
      </p:sp>
      <p:sp>
        <p:nvSpPr>
          <p:cNvPr id="4" name="Rectangle: Rounded Corners 3">
            <a:extLst>
              <a:ext uri="{FF2B5EF4-FFF2-40B4-BE49-F238E27FC236}">
                <a16:creationId xmlns:a16="http://schemas.microsoft.com/office/drawing/2014/main" id="{9B2D0CE2-FFAC-AC08-6D8C-3CD20A1F451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6D41404-8936-8CC1-03D6-D81A96771F62}"/>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8434" name="Picture 2" descr="Agile Team of specialists Structure in Software Development">
            <a:extLst>
              <a:ext uri="{FF2B5EF4-FFF2-40B4-BE49-F238E27FC236}">
                <a16:creationId xmlns:a16="http://schemas.microsoft.com/office/drawing/2014/main" id="{3960B3B0-213D-EF86-64C8-582840A65E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2545"/>
          <a:stretch/>
        </p:blipFill>
        <p:spPr bwMode="auto">
          <a:xfrm>
            <a:off x="7178403" y="2350648"/>
            <a:ext cx="5013597" cy="37529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9640139-25DC-855B-4CAD-F6FF0E05F30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20912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CC211-CD77-40C5-F2B0-C52FC54F52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999A87-A3C2-90CE-33EA-7204D2B490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5530E36-464C-8EE8-3989-3DB20BED88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7E1F0DB-A069-4CB4-7B9D-4F669F6AD00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EFEEDDCB-999E-B1D1-70B7-2CD58E2985F5}"/>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7E55D6A-FDEF-BADA-80A6-C26E31AA0048}"/>
              </a:ext>
            </a:extLst>
          </p:cNvPr>
          <p:cNvSpPr/>
          <p:nvPr/>
        </p:nvSpPr>
        <p:spPr>
          <a:xfrm>
            <a:off x="796413" y="2010190"/>
            <a:ext cx="6086168" cy="4615944"/>
          </a:xfrm>
          <a:prstGeom prst="rect">
            <a:avLst/>
          </a:prstGeom>
        </p:spPr>
        <p:txBody>
          <a:bodyPr wrap="square">
            <a:spAutoFit/>
          </a:bodyPr>
          <a:lstStyle/>
          <a:p>
            <a:pPr marL="342900" indent="-342900" algn="just">
              <a:lnSpc>
                <a:spcPct val="150000"/>
              </a:lnSpc>
              <a:buFont typeface="+mj-lt"/>
              <a:buAutoNum type="arabicPeriod" startAt="8"/>
            </a:pPr>
            <a:r>
              <a:rPr lang="en-US" b="1" dirty="0">
                <a:solidFill>
                  <a:schemeClr val="accent6">
                    <a:lumMod val="75000"/>
                  </a:schemeClr>
                </a:solidFill>
                <a:latin typeface="Alexandria Medium" pitchFamily="2" charset="-78"/>
                <a:cs typeface="Alexandria Medium" pitchFamily="2" charset="-78"/>
              </a:rPr>
              <a:t>Agile project teams: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Agile project teams are those that work on projects using an agile or iterative approach. Rather than planning the full project at initiation, agile projects are planned in sprints of a set period (for example, 1 week or 2 months) that have a set list of goals/deliverables. Once the sprint is complete, the project is evaluated, and the next sprint is planned. This allows for changes and decisions to be made throughout the project as it progresses.</a:t>
            </a:r>
          </a:p>
        </p:txBody>
      </p:sp>
      <p:sp>
        <p:nvSpPr>
          <p:cNvPr id="4" name="Rectangle: Rounded Corners 3">
            <a:extLst>
              <a:ext uri="{FF2B5EF4-FFF2-40B4-BE49-F238E27FC236}">
                <a16:creationId xmlns:a16="http://schemas.microsoft.com/office/drawing/2014/main" id="{0C478309-67FB-7CF9-75B8-C6E118D2F69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C52AA9F-F8A6-7BD5-530B-ADD109E3F7DD}"/>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9460" name="Picture 4" descr="What Are Real Life Examples Of Agile Methodology? - tryScrum">
            <a:extLst>
              <a:ext uri="{FF2B5EF4-FFF2-40B4-BE49-F238E27FC236}">
                <a16:creationId xmlns:a16="http://schemas.microsoft.com/office/drawing/2014/main" id="{25503624-ABBA-ECBD-E497-4ED29FC551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40751" y="2870597"/>
            <a:ext cx="5052926" cy="26301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38F1CD5-8232-E6E5-BB49-84D42F71773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24846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C4D6D-8300-B46E-6716-3098F432EE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4F953C-F1E7-80AA-C9BD-7A35829A230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E7E8E5F-8EFD-29B7-43CB-411A1569E7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1022804-D142-26BC-B916-65DF61B45BD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FCF78A49-F078-734B-0D40-BA2463E51002}"/>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AE6BE17-3483-3FF6-90C3-61AD0D98141A}"/>
              </a:ext>
            </a:extLst>
          </p:cNvPr>
          <p:cNvSpPr/>
          <p:nvPr/>
        </p:nvSpPr>
        <p:spPr>
          <a:xfrm>
            <a:off x="796413" y="2010190"/>
            <a:ext cx="6086168" cy="4201150"/>
          </a:xfrm>
          <a:prstGeom prst="rect">
            <a:avLst/>
          </a:prstGeom>
        </p:spPr>
        <p:txBody>
          <a:bodyPr wrap="square">
            <a:spAutoFit/>
          </a:bodyPr>
          <a:lstStyle/>
          <a:p>
            <a:pPr marL="342900" indent="-342900" algn="just">
              <a:lnSpc>
                <a:spcPct val="200000"/>
              </a:lnSpc>
              <a:buFont typeface="+mj-lt"/>
              <a:buAutoNum type="arabicPeriod" startAt="9"/>
            </a:pPr>
            <a:r>
              <a:rPr lang="en-US" sz="1700" b="1" dirty="0">
                <a:solidFill>
                  <a:schemeClr val="accent6">
                    <a:lumMod val="75000"/>
                  </a:schemeClr>
                </a:solidFill>
                <a:latin typeface="Alexandria Medium" pitchFamily="2" charset="-78"/>
                <a:cs typeface="Alexandria Medium" pitchFamily="2" charset="-78"/>
              </a:rPr>
              <a:t>Uncertainty Reduction Theory</a:t>
            </a:r>
            <a:r>
              <a:rPr lang="en-US" sz="1700"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Uncertainty reduction theory (URT), the older and more well-known of the two theories we will review, defines uncertainty as “having a number of possible alternative predictions or explanations.”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This theory presumes that people always try to reduce or make sense of uncertainty from a cognitive, information-based perspective.</a:t>
            </a:r>
          </a:p>
        </p:txBody>
      </p:sp>
      <p:sp>
        <p:nvSpPr>
          <p:cNvPr id="4" name="Rectangle: Rounded Corners 3">
            <a:extLst>
              <a:ext uri="{FF2B5EF4-FFF2-40B4-BE49-F238E27FC236}">
                <a16:creationId xmlns:a16="http://schemas.microsoft.com/office/drawing/2014/main" id="{C3D3E4DD-8BD6-2665-48A4-0AD5A1C50D5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6C31F92-F18D-BB9F-0BD9-23835837F75D}"/>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sp>
        <p:nvSpPr>
          <p:cNvPr id="7" name="AutoShape 2" descr="How to Effectively Manage Business Uncertainty - Eureka Solutions">
            <a:extLst>
              <a:ext uri="{FF2B5EF4-FFF2-40B4-BE49-F238E27FC236}">
                <a16:creationId xmlns:a16="http://schemas.microsoft.com/office/drawing/2014/main" id="{40B76DA6-6B24-720D-0486-E770990ED0C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1506" name="Picture 2" descr="Uncertainty Reduction Theory by Shelby Perea on Prezi">
            <a:extLst>
              <a:ext uri="{FF2B5EF4-FFF2-40B4-BE49-F238E27FC236}">
                <a16:creationId xmlns:a16="http://schemas.microsoft.com/office/drawing/2014/main" id="{9B002C9C-F5C3-2868-9E23-E11346F404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0879" y="2733368"/>
            <a:ext cx="5126541" cy="28080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73BBAE7-3127-092A-DEC3-1F81F675370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23787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C87AC5-8009-C809-3E32-6821FF42A6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12ED0A-6A71-8D9D-CB12-100646C0E3F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2F3FDF2-7C00-CD0A-3895-C09C60E167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90AFEFE-C62E-7CC6-ECB3-EB992DC1E42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EB7F6351-2E5D-0CFC-CC8C-6A45DC225979}"/>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8B2C7B8-2ECA-362F-9A5B-27E15EC21116}"/>
              </a:ext>
            </a:extLst>
          </p:cNvPr>
          <p:cNvSpPr/>
          <p:nvPr/>
        </p:nvSpPr>
        <p:spPr>
          <a:xfrm>
            <a:off x="796413" y="2010190"/>
            <a:ext cx="6086168" cy="3334824"/>
          </a:xfrm>
          <a:prstGeom prst="rect">
            <a:avLst/>
          </a:prstGeom>
        </p:spPr>
        <p:txBody>
          <a:bodyPr wrap="square">
            <a:spAutoFit/>
          </a:bodyPr>
          <a:lstStyle/>
          <a:p>
            <a:pPr marL="342900" indent="-342900" algn="just">
              <a:lnSpc>
                <a:spcPct val="200000"/>
              </a:lnSpc>
              <a:buFont typeface="+mj-lt"/>
              <a:buAutoNum type="arabicPeriod" startAt="10"/>
            </a:pPr>
            <a:r>
              <a:rPr lang="en-US" b="1" dirty="0">
                <a:solidFill>
                  <a:schemeClr val="accent6">
                    <a:lumMod val="75000"/>
                  </a:schemeClr>
                </a:solidFill>
                <a:latin typeface="Alexandria Medium" pitchFamily="2" charset="-78"/>
                <a:cs typeface="Alexandria Medium" pitchFamily="2" charset="-78"/>
              </a:rPr>
              <a:t>Uncertainty Management Theory:</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is a theory in the field of communication that proposes that uncertainty is both a cognitive (knowledge-based) and emotional state. People may or may not communicate to reduce uncertainty.</a:t>
            </a:r>
          </a:p>
        </p:txBody>
      </p:sp>
      <p:sp>
        <p:nvSpPr>
          <p:cNvPr id="4" name="Rectangle: Rounded Corners 3">
            <a:extLst>
              <a:ext uri="{FF2B5EF4-FFF2-40B4-BE49-F238E27FC236}">
                <a16:creationId xmlns:a16="http://schemas.microsoft.com/office/drawing/2014/main" id="{0FE45D46-1950-2E10-7D6C-4D9EB138C19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B1D1B52-7670-D8DF-51BF-49EFCBA3AFD2}"/>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sp>
        <p:nvSpPr>
          <p:cNvPr id="7" name="AutoShape 2" descr="How to Effectively Manage Business Uncertainty - Eureka Solutions">
            <a:extLst>
              <a:ext uri="{FF2B5EF4-FFF2-40B4-BE49-F238E27FC236}">
                <a16:creationId xmlns:a16="http://schemas.microsoft.com/office/drawing/2014/main" id="{DFDCA872-2BB9-45B3-391C-55E20E75114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a:extLst>
              <a:ext uri="{FF2B5EF4-FFF2-40B4-BE49-F238E27FC236}">
                <a16:creationId xmlns:a16="http://schemas.microsoft.com/office/drawing/2014/main" id="{1D7B2C90-6479-5636-F9D9-CDEAF040EF0E}"/>
              </a:ext>
            </a:extLst>
          </p:cNvPr>
          <p:cNvPicPr>
            <a:picLocks noChangeAspect="1"/>
          </p:cNvPicPr>
          <p:nvPr/>
        </p:nvPicPr>
        <p:blipFill>
          <a:blip r:embed="rId3"/>
          <a:stretch>
            <a:fillRect/>
          </a:stretch>
        </p:blipFill>
        <p:spPr>
          <a:xfrm>
            <a:off x="7078537" y="2709515"/>
            <a:ext cx="5113463" cy="3071126"/>
          </a:xfrm>
          <a:prstGeom prst="rect">
            <a:avLst/>
          </a:prstGeom>
          <a:ln>
            <a:noFill/>
          </a:ln>
          <a:effectLst>
            <a:softEdge rad="112500"/>
          </a:effectLst>
        </p:spPr>
      </p:pic>
      <p:sp>
        <p:nvSpPr>
          <p:cNvPr id="9" name="TextBox 8">
            <a:extLst>
              <a:ext uri="{FF2B5EF4-FFF2-40B4-BE49-F238E27FC236}">
                <a16:creationId xmlns:a16="http://schemas.microsoft.com/office/drawing/2014/main" id="{2DC216D9-991F-5107-B002-FA6979FFCD5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00386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7B85B-5198-20F5-3924-AFB3B54BDC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F41D71-0B87-5FF0-E2F0-9046C6E51E2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9C4ED7-DF6D-6091-03B8-08F0B07DCD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48954EC-D07B-9697-AD83-EBCD1C96FC2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18079197-5F25-51C4-74B2-7F1998C59E61}"/>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B87270F-A92E-A306-023C-480CF1D07471}"/>
              </a:ext>
            </a:extLst>
          </p:cNvPr>
          <p:cNvSpPr/>
          <p:nvPr/>
        </p:nvSpPr>
        <p:spPr>
          <a:xfrm>
            <a:off x="796413" y="2010190"/>
            <a:ext cx="6086168" cy="3888821"/>
          </a:xfrm>
          <a:prstGeom prst="rect">
            <a:avLst/>
          </a:prstGeom>
        </p:spPr>
        <p:txBody>
          <a:bodyPr wrap="square">
            <a:spAutoFit/>
          </a:bodyPr>
          <a:lstStyle/>
          <a:p>
            <a:pPr marL="342900" indent="-342900" algn="just">
              <a:lnSpc>
                <a:spcPct val="200000"/>
              </a:lnSpc>
              <a:buFont typeface="+mj-lt"/>
              <a:buAutoNum type="arabicPeriod" startAt="11"/>
            </a:pPr>
            <a:r>
              <a:rPr lang="en-US" b="1" dirty="0">
                <a:solidFill>
                  <a:schemeClr val="accent6">
                    <a:lumMod val="75000"/>
                  </a:schemeClr>
                </a:solidFill>
                <a:latin typeface="Alexandria Medium" pitchFamily="2" charset="-78"/>
                <a:cs typeface="Alexandria Medium" pitchFamily="2" charset="-78"/>
              </a:rPr>
              <a:t>Virtual project teams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Virtual (or distributed) project teams are those that involve individuals who are not geographically co-located.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These teams generally rely heavily on technology to maintain communication, as face-to-face interactions are limited or nonexistent..</a:t>
            </a:r>
          </a:p>
        </p:txBody>
      </p:sp>
      <p:sp>
        <p:nvSpPr>
          <p:cNvPr id="4" name="Rectangle: Rounded Corners 3">
            <a:extLst>
              <a:ext uri="{FF2B5EF4-FFF2-40B4-BE49-F238E27FC236}">
                <a16:creationId xmlns:a16="http://schemas.microsoft.com/office/drawing/2014/main" id="{DB92A11C-161A-2949-A074-329D0ED935F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1C50A5C-06A8-42C1-7D7D-B90C1F7DB5AF}"/>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sp>
        <p:nvSpPr>
          <p:cNvPr id="7" name="AutoShape 2" descr="How to Effectively Manage Business Uncertainty - Eureka Solutions">
            <a:extLst>
              <a:ext uri="{FF2B5EF4-FFF2-40B4-BE49-F238E27FC236}">
                <a16:creationId xmlns:a16="http://schemas.microsoft.com/office/drawing/2014/main" id="{2ACBA613-DD86-BCC4-DF64-4C192E0D5BC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2530" name="Picture 2" descr="Virtual Project Management: Making Virtual The New Normal - SaaSworthy Blog">
            <a:extLst>
              <a:ext uri="{FF2B5EF4-FFF2-40B4-BE49-F238E27FC236}">
                <a16:creationId xmlns:a16="http://schemas.microsoft.com/office/drawing/2014/main" id="{203D6DA0-C7FE-3A82-D62E-B4BCAB523D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5331" y="2566219"/>
            <a:ext cx="5126669" cy="28639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751212E-5749-5D71-7766-AA4E7BFD5DB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731045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DC9BD-2FFA-C540-E3F3-AA32374BB7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E4FBDD-1B9C-10D9-D009-11F0CE99D7B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EC6E9CF-244C-50A1-6A41-626259812C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4F81CA2-EDBE-7CFD-67DD-8930C9D72AA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1FE03723-D3C6-B042-8812-D2774F6DCBBA}"/>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0268783-5036-91A6-4382-78EE26E6382A}"/>
              </a:ext>
            </a:extLst>
          </p:cNvPr>
          <p:cNvSpPr/>
          <p:nvPr/>
        </p:nvSpPr>
        <p:spPr>
          <a:xfrm>
            <a:off x="796413" y="2010190"/>
            <a:ext cx="6086168" cy="3369512"/>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While the importance of communication is undisputed, project managers often grapple with a range of challenges that hinder effective communication: </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Information Overload.</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Communication Barriers.</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Lack of Clarity.</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Remote Work Challenges.</a:t>
            </a:r>
          </a:p>
        </p:txBody>
      </p:sp>
      <p:sp>
        <p:nvSpPr>
          <p:cNvPr id="4" name="Rectangle: Rounded Corners 3">
            <a:extLst>
              <a:ext uri="{FF2B5EF4-FFF2-40B4-BE49-F238E27FC236}">
                <a16:creationId xmlns:a16="http://schemas.microsoft.com/office/drawing/2014/main" id="{2BBEDA71-2813-7669-7823-F0AFA6266A8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CCFAA34-DA80-9FD0-50A6-893649E55EF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Barriers: Key Challenges in Communication </a:t>
            </a:r>
          </a:p>
        </p:txBody>
      </p:sp>
      <p:pic>
        <p:nvPicPr>
          <p:cNvPr id="10" name="Picture 9">
            <a:extLst>
              <a:ext uri="{FF2B5EF4-FFF2-40B4-BE49-F238E27FC236}">
                <a16:creationId xmlns:a16="http://schemas.microsoft.com/office/drawing/2014/main" id="{548E80A2-0577-9C7C-A101-67F4EF7B6FE7}"/>
              </a:ext>
            </a:extLst>
          </p:cNvPr>
          <p:cNvPicPr>
            <a:picLocks noChangeAspect="1"/>
          </p:cNvPicPr>
          <p:nvPr/>
        </p:nvPicPr>
        <p:blipFill>
          <a:blip r:embed="rId3"/>
          <a:stretch>
            <a:fillRect/>
          </a:stretch>
        </p:blipFill>
        <p:spPr>
          <a:xfrm>
            <a:off x="7178403" y="2402529"/>
            <a:ext cx="4798592" cy="3484950"/>
          </a:xfrm>
          <a:prstGeom prst="rect">
            <a:avLst/>
          </a:prstGeom>
          <a:ln>
            <a:noFill/>
          </a:ln>
          <a:effectLst>
            <a:softEdge rad="112500"/>
          </a:effectLst>
        </p:spPr>
      </p:pic>
    </p:spTree>
    <p:extLst>
      <p:ext uri="{BB962C8B-B14F-4D97-AF65-F5344CB8AC3E}">
        <p14:creationId xmlns:p14="http://schemas.microsoft.com/office/powerpoint/2010/main" val="1240871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30F68-717C-0384-7763-3734A1AD7C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99DC7B5-24CF-608E-7073-778295ACB4F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DAFAAF5-33EC-39E5-FA0D-B266692663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1FC0EBE-1D37-D84C-7DB1-CB8573BEBB6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B5F31DDF-32A3-E395-2832-8FE7F71FDB88}"/>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07F9407-21AD-4596-0852-A6DF1D343E91}"/>
              </a:ext>
            </a:extLst>
          </p:cNvPr>
          <p:cNvSpPr/>
          <p:nvPr/>
        </p:nvSpPr>
        <p:spPr>
          <a:xfrm>
            <a:off x="796413" y="2010190"/>
            <a:ext cx="6086168" cy="4615944"/>
          </a:xfrm>
          <a:prstGeom prst="rect">
            <a:avLst/>
          </a:prstGeom>
        </p:spPr>
        <p:txBody>
          <a:bodyPr wrap="square">
            <a:spAutoFit/>
          </a:bodyPr>
          <a:lstStyle/>
          <a:p>
            <a:pPr marL="342900" indent="-342900" algn="just">
              <a:lnSpc>
                <a:spcPct val="150000"/>
              </a:lnSpc>
              <a:buFont typeface="+mj-lt"/>
              <a:buAutoNum type="arabicPeriod"/>
            </a:pPr>
            <a:r>
              <a:rPr lang="en-US" b="1" dirty="0">
                <a:solidFill>
                  <a:schemeClr val="accent6">
                    <a:lumMod val="75000"/>
                  </a:schemeClr>
                </a:solidFill>
                <a:latin typeface="Alexandria Medium" pitchFamily="2" charset="-78"/>
                <a:cs typeface="Alexandria Medium" pitchFamily="2" charset="-78"/>
              </a:rPr>
              <a:t>Information Overload</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 today's digital age, project managers are bombarded with various information from various sources. Distinguishing relevant information from noise can be overwhelming, leading to crucial details being missed. It can also be the case when project managers share information with stakeholders.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right amount and level of information to share will depend on each stakeholder group or individual. </a:t>
            </a:r>
          </a:p>
        </p:txBody>
      </p:sp>
      <p:sp>
        <p:nvSpPr>
          <p:cNvPr id="4" name="Rectangle: Rounded Corners 3">
            <a:extLst>
              <a:ext uri="{FF2B5EF4-FFF2-40B4-BE49-F238E27FC236}">
                <a16:creationId xmlns:a16="http://schemas.microsoft.com/office/drawing/2014/main" id="{32BE3CC3-847C-2119-9878-7E9382B2227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ED331EA-75E8-E29E-7ADE-70C2B50EB1B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Barriers: Key Challenges in Communication </a:t>
            </a:r>
          </a:p>
        </p:txBody>
      </p:sp>
      <p:sp>
        <p:nvSpPr>
          <p:cNvPr id="7" name="AutoShape 2" descr="How to Effectively Manage Business Uncertainty - Eureka Solutions">
            <a:extLst>
              <a:ext uri="{FF2B5EF4-FFF2-40B4-BE49-F238E27FC236}">
                <a16:creationId xmlns:a16="http://schemas.microsoft.com/office/drawing/2014/main" id="{128A8869-8018-11D6-27B4-505F5256C32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4578" name="Picture 2" descr="Photo &amp; Art Print Concept of Information Overload, Digital hygiene, Stress,  Natalia">
            <a:extLst>
              <a:ext uri="{FF2B5EF4-FFF2-40B4-BE49-F238E27FC236}">
                <a16:creationId xmlns:a16="http://schemas.microsoft.com/office/drawing/2014/main" id="{E8766F42-7770-0783-62CE-A57411D808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5047" y="2063723"/>
            <a:ext cx="4178710" cy="45624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B4888C2-A4AE-DA14-C2A0-3CC47D14C47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91726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5C42C-4791-C831-AE18-32185A1E68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CBE3A9-8F4F-1E76-95F9-0986F68E059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CF5CB66-CA54-A439-F1AE-DA2C7D2914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1620346-308C-03B1-75FC-9CB0688364B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F105F90B-B6F7-F2A7-694D-A44BFA0EB405}"/>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8D5115-59D7-A40F-99F8-B18336643115}"/>
              </a:ext>
            </a:extLst>
          </p:cNvPr>
          <p:cNvSpPr/>
          <p:nvPr/>
        </p:nvSpPr>
        <p:spPr>
          <a:xfrm>
            <a:off x="796413" y="2010190"/>
            <a:ext cx="6086168" cy="4442819"/>
          </a:xfrm>
          <a:prstGeom prst="rect">
            <a:avLst/>
          </a:prstGeom>
        </p:spPr>
        <p:txBody>
          <a:bodyPr wrap="square">
            <a:spAutoFit/>
          </a:bodyPr>
          <a:lstStyle/>
          <a:p>
            <a:pPr marL="342900" indent="-342900" algn="just">
              <a:lnSpc>
                <a:spcPct val="200000"/>
              </a:lnSpc>
              <a:buFont typeface="+mj-lt"/>
              <a:buAutoNum type="arabicPeriod" startAt="2"/>
            </a:pPr>
            <a:r>
              <a:rPr lang="en-US" b="1" dirty="0">
                <a:solidFill>
                  <a:schemeClr val="accent6">
                    <a:lumMod val="75000"/>
                  </a:schemeClr>
                </a:solidFill>
                <a:latin typeface="Alexandria Medium" pitchFamily="2" charset="-78"/>
                <a:cs typeface="Alexandria Medium" pitchFamily="2" charset="-78"/>
              </a:rPr>
              <a:t>Communication Barriers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Multidisciplinary teams may struggle to communicate due to differences in terminology, jargon, or cultural backgrounds.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Such barriers can impede understanding and collaboration. This is the most important and challenging aspect of communication to get right for project managers. </a:t>
            </a:r>
          </a:p>
        </p:txBody>
      </p:sp>
      <p:sp>
        <p:nvSpPr>
          <p:cNvPr id="4" name="Rectangle: Rounded Corners 3">
            <a:extLst>
              <a:ext uri="{FF2B5EF4-FFF2-40B4-BE49-F238E27FC236}">
                <a16:creationId xmlns:a16="http://schemas.microsoft.com/office/drawing/2014/main" id="{5641D7F6-77EB-8AF5-436B-CDDC2974F3B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E8CC8A8-0D66-9450-30C9-44B89DB38F5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Barriers: Key Challenges in Communication </a:t>
            </a:r>
          </a:p>
        </p:txBody>
      </p:sp>
      <p:sp>
        <p:nvSpPr>
          <p:cNvPr id="7" name="AutoShape 2" descr="How to Effectively Manage Business Uncertainty - Eureka Solutions">
            <a:extLst>
              <a:ext uri="{FF2B5EF4-FFF2-40B4-BE49-F238E27FC236}">
                <a16:creationId xmlns:a16="http://schemas.microsoft.com/office/drawing/2014/main" id="{F5310620-DE3C-AE9C-489D-8C046381BBC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7650" name="Picture 2" descr="15 Ways to Overcome Barriers to Communication | Business Consi">
            <a:extLst>
              <a:ext uri="{FF2B5EF4-FFF2-40B4-BE49-F238E27FC236}">
                <a16:creationId xmlns:a16="http://schemas.microsoft.com/office/drawing/2014/main" id="{384878E3-BF97-C994-9950-792DFD8B6E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3500" y="2660895"/>
            <a:ext cx="5044256" cy="30299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A321549-A268-567A-8CE0-CDB5685E0D7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9926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5B873-6334-7432-BED1-36FBCD39E6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540C0B-6B26-7830-FC78-8400291103D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5E50733-8F46-7C95-D174-F80ABEDA80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61C53C8-7E1F-7FB3-8632-947C8872193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BDC6D2B4-D81B-0189-F7C2-292AFF9FCCF4}"/>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13E52CE-47AF-6EDE-E237-6BC74506E214}"/>
              </a:ext>
            </a:extLst>
          </p:cNvPr>
          <p:cNvSpPr/>
          <p:nvPr/>
        </p:nvSpPr>
        <p:spPr>
          <a:xfrm>
            <a:off x="796413" y="2010190"/>
            <a:ext cx="6086168" cy="3334824"/>
          </a:xfrm>
          <a:prstGeom prst="rect">
            <a:avLst/>
          </a:prstGeom>
        </p:spPr>
        <p:txBody>
          <a:bodyPr wrap="square">
            <a:spAutoFit/>
          </a:bodyPr>
          <a:lstStyle/>
          <a:p>
            <a:pPr marL="342900" indent="-342900" algn="just">
              <a:lnSpc>
                <a:spcPct val="200000"/>
              </a:lnSpc>
              <a:buFont typeface="+mj-lt"/>
              <a:buAutoNum type="arabicPeriod" startAt="3"/>
            </a:pPr>
            <a:r>
              <a:rPr lang="en-US" b="1" dirty="0">
                <a:solidFill>
                  <a:schemeClr val="accent6">
                    <a:lumMod val="75000"/>
                  </a:schemeClr>
                </a:solidFill>
                <a:latin typeface="Alexandria Medium" pitchFamily="2" charset="-78"/>
                <a:cs typeface="Alexandria Medium" pitchFamily="2" charset="-78"/>
              </a:rPr>
              <a:t>Lack of Clarity</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Vague or ambiguous communication can result in misunderstandings and confusion.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Project managers must strive for clarity in all communication channels to ensure everyone is on the same page. </a:t>
            </a:r>
          </a:p>
        </p:txBody>
      </p:sp>
      <p:sp>
        <p:nvSpPr>
          <p:cNvPr id="4" name="Rectangle: Rounded Corners 3">
            <a:extLst>
              <a:ext uri="{FF2B5EF4-FFF2-40B4-BE49-F238E27FC236}">
                <a16:creationId xmlns:a16="http://schemas.microsoft.com/office/drawing/2014/main" id="{22015AD2-A792-0EC1-4E89-6ABF861BD2D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BCCC8DA-4420-8E41-FAFF-1FA3132FEFC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Barriers: Key Challenges in Communication </a:t>
            </a:r>
          </a:p>
        </p:txBody>
      </p:sp>
      <p:sp>
        <p:nvSpPr>
          <p:cNvPr id="7" name="AutoShape 2" descr="How to Effectively Manage Business Uncertainty - Eureka Solutions">
            <a:extLst>
              <a:ext uri="{FF2B5EF4-FFF2-40B4-BE49-F238E27FC236}">
                <a16:creationId xmlns:a16="http://schemas.microsoft.com/office/drawing/2014/main" id="{D60C1F30-31E6-87F3-4CAC-3DFD6B4A10F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6630" name="Picture 6" descr="Lack of clarity hi-res stock photography and images - Alamy">
            <a:extLst>
              <a:ext uri="{FF2B5EF4-FFF2-40B4-BE49-F238E27FC236}">
                <a16:creationId xmlns:a16="http://schemas.microsoft.com/office/drawing/2014/main" id="{6F901BCD-66D1-1B1A-420C-07686EA5B9A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3692"/>
          <a:stretch/>
        </p:blipFill>
        <p:spPr bwMode="auto">
          <a:xfrm>
            <a:off x="7325032" y="2078007"/>
            <a:ext cx="4070555" cy="42572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453CA08-749B-A780-2808-02F8E5C6FA2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48119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74390A-33D1-1715-EC62-B93657DDAA7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EF255C-C516-E3A3-2438-4FBB5811A04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B849665-3172-3C64-03B1-BFB41F116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A3FC58B-3C11-FED2-1D1A-0E7BD25F79A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7474A7EC-F003-1D4E-7A66-47E2244D5C94}"/>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F2084CB-6B8F-7B59-F4D6-AA5A4211D87D}"/>
              </a:ext>
            </a:extLst>
          </p:cNvPr>
          <p:cNvSpPr/>
          <p:nvPr/>
        </p:nvSpPr>
        <p:spPr>
          <a:xfrm>
            <a:off x="796413" y="2010190"/>
            <a:ext cx="6086168" cy="4442819"/>
          </a:xfrm>
          <a:prstGeom prst="rect">
            <a:avLst/>
          </a:prstGeom>
        </p:spPr>
        <p:txBody>
          <a:bodyPr wrap="square">
            <a:spAutoFit/>
          </a:bodyPr>
          <a:lstStyle/>
          <a:p>
            <a:pPr marL="342900" indent="-342900" algn="just">
              <a:lnSpc>
                <a:spcPct val="200000"/>
              </a:lnSpc>
              <a:buFont typeface="+mj-lt"/>
              <a:buAutoNum type="arabicPeriod" startAt="4"/>
            </a:pPr>
            <a:r>
              <a:rPr lang="en-US" b="1" dirty="0">
                <a:solidFill>
                  <a:schemeClr val="accent6">
                    <a:lumMod val="75000"/>
                  </a:schemeClr>
                </a:solidFill>
                <a:latin typeface="Alexandria Medium" pitchFamily="2" charset="-78"/>
                <a:cs typeface="Alexandria Medium" pitchFamily="2" charset="-78"/>
              </a:rPr>
              <a:t>Remote Work Challenges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rise of remote work has introduced new hurdles to effective communication, such as time zone differences, technological glitches, and a lack of face-to-face interactions.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Project managers will need to adapt their communication to the circumstances of each stakeholder group.</a:t>
            </a:r>
          </a:p>
        </p:txBody>
      </p:sp>
      <p:sp>
        <p:nvSpPr>
          <p:cNvPr id="4" name="Rectangle: Rounded Corners 3">
            <a:extLst>
              <a:ext uri="{FF2B5EF4-FFF2-40B4-BE49-F238E27FC236}">
                <a16:creationId xmlns:a16="http://schemas.microsoft.com/office/drawing/2014/main" id="{C16D476D-0AE4-108A-6C53-9CA525CC882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3009823-4098-EC54-F1B6-5566B1C1498F}"/>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Barriers: Key Challenges in Communication </a:t>
            </a:r>
          </a:p>
        </p:txBody>
      </p:sp>
      <p:sp>
        <p:nvSpPr>
          <p:cNvPr id="7" name="AutoShape 2" descr="How to Effectively Manage Business Uncertainty - Eureka Solutions">
            <a:extLst>
              <a:ext uri="{FF2B5EF4-FFF2-40B4-BE49-F238E27FC236}">
                <a16:creationId xmlns:a16="http://schemas.microsoft.com/office/drawing/2014/main" id="{696F4372-4778-D547-C816-2195DBE261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5602" name="Picture 2" descr="Managing Remote Employees: 5 Actionable Tips | Talentlyft">
            <a:extLst>
              <a:ext uri="{FF2B5EF4-FFF2-40B4-BE49-F238E27FC236}">
                <a16:creationId xmlns:a16="http://schemas.microsoft.com/office/drawing/2014/main" id="{72C2223C-C89F-FB94-CF94-D6434498FBA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532" t="20215" r="6234" b="4659"/>
          <a:stretch/>
        </p:blipFill>
        <p:spPr bwMode="auto">
          <a:xfrm>
            <a:off x="7040751" y="2598855"/>
            <a:ext cx="5009535" cy="34532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D3AB390-4787-7498-FB33-593DF92FBC8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553653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6B8D3-4EB4-B17D-E1EE-5DACD7FCF6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877511-1252-B065-A891-651DF4229D0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C065038-49C5-0016-6DE6-212DCF1CD4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95CA6C7-916D-97CA-7CC2-DE2378D55F4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92E65EA9-BA46-988D-5F42-90FE342766E8}"/>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F5F840F-5DB5-B2D3-BFA1-E666F3C5761F}"/>
              </a:ext>
            </a:extLst>
          </p:cNvPr>
          <p:cNvSpPr/>
          <p:nvPr/>
        </p:nvSpPr>
        <p:spPr>
          <a:xfrm>
            <a:off x="796413" y="2010190"/>
            <a:ext cx="6086168" cy="4616007"/>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Within the wider bracket of your project management communication process, there are several factors that define how effectively your communication strategy performs.</a:t>
            </a:r>
          </a:p>
          <a:p>
            <a:pPr marL="285750" indent="-28575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Therefore, in order to optimize for success, the following are some of the factors, an effective communication process must center around:: </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Objectives.</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Audience.</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Message.</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Channels.</a:t>
            </a:r>
          </a:p>
        </p:txBody>
      </p:sp>
      <p:sp>
        <p:nvSpPr>
          <p:cNvPr id="4" name="Rectangle: Rounded Corners 3">
            <a:extLst>
              <a:ext uri="{FF2B5EF4-FFF2-40B4-BE49-F238E27FC236}">
                <a16:creationId xmlns:a16="http://schemas.microsoft.com/office/drawing/2014/main" id="{3CF4A494-FC62-27D0-F79B-E9CDC43D9EF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A2CE3D8-06BF-BD3D-1B18-BED9A3D5CF0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Key factors in project management communication</a:t>
            </a:r>
          </a:p>
        </p:txBody>
      </p:sp>
      <p:pic>
        <p:nvPicPr>
          <p:cNvPr id="9" name="Picture 8">
            <a:extLst>
              <a:ext uri="{FF2B5EF4-FFF2-40B4-BE49-F238E27FC236}">
                <a16:creationId xmlns:a16="http://schemas.microsoft.com/office/drawing/2014/main" id="{21B64955-A0C0-3DF5-E745-6407037156D4}"/>
              </a:ext>
            </a:extLst>
          </p:cNvPr>
          <p:cNvPicPr>
            <a:picLocks noChangeAspect="1"/>
          </p:cNvPicPr>
          <p:nvPr/>
        </p:nvPicPr>
        <p:blipFill>
          <a:blip r:embed="rId3">
            <a:extLst>
              <a:ext uri="{28A0092B-C50C-407E-A947-70E740481C1C}">
                <a14:useLocalDpi xmlns:a14="http://schemas.microsoft.com/office/drawing/2010/main" val="0"/>
              </a:ext>
            </a:extLst>
          </a:blip>
          <a:srcRect t="25916"/>
          <a:stretch/>
        </p:blipFill>
        <p:spPr>
          <a:xfrm>
            <a:off x="7040751" y="2818773"/>
            <a:ext cx="5062759" cy="2998839"/>
          </a:xfrm>
          <a:prstGeom prst="rect">
            <a:avLst/>
          </a:prstGeom>
        </p:spPr>
      </p:pic>
    </p:spTree>
    <p:extLst>
      <p:ext uri="{BB962C8B-B14F-4D97-AF65-F5344CB8AC3E}">
        <p14:creationId xmlns:p14="http://schemas.microsoft.com/office/powerpoint/2010/main" val="2010791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F4D66-966D-A67B-589B-D154575F52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590EB08-D054-64E8-8143-3CE3DA2A55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68FEA14-4CF3-7773-2A90-FEB45AEBCF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B2B49EE-82A5-9620-D9B8-9845DDC0393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6B0CAA8F-E48A-3CFD-50BC-5B9CEF774C5B}"/>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8EE264D-5227-5C75-3981-DA6B49EAEAA0}"/>
              </a:ext>
            </a:extLst>
          </p:cNvPr>
          <p:cNvSpPr/>
          <p:nvPr/>
        </p:nvSpPr>
        <p:spPr>
          <a:xfrm>
            <a:off x="796413" y="2010190"/>
            <a:ext cx="6086168" cy="3334824"/>
          </a:xfrm>
          <a:prstGeom prst="rect">
            <a:avLst/>
          </a:prstGeom>
        </p:spPr>
        <p:txBody>
          <a:bodyPr wrap="square">
            <a:spAutoFit/>
          </a:bodyPr>
          <a:lstStyle/>
          <a:p>
            <a:pPr marL="342900" indent="-342900" algn="just">
              <a:lnSpc>
                <a:spcPct val="200000"/>
              </a:lnSpc>
              <a:buFont typeface="+mj-lt"/>
              <a:buAutoNum type="arabicPeriod"/>
            </a:pPr>
            <a:r>
              <a:rPr lang="en-US" b="1" dirty="0">
                <a:solidFill>
                  <a:schemeClr val="accent6">
                    <a:lumMod val="75000"/>
                  </a:schemeClr>
                </a:solidFill>
                <a:latin typeface="Alexandria Medium" pitchFamily="2" charset="-78"/>
                <a:cs typeface="Alexandria Medium" pitchFamily="2" charset="-78"/>
              </a:rPr>
              <a:t>Objectives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Every message that’s sent out in the project management process, either to internal teams or to external stakeholders should have a specific project objective attached to it so the recipient can take action and close the loop. </a:t>
            </a:r>
          </a:p>
        </p:txBody>
      </p:sp>
      <p:sp>
        <p:nvSpPr>
          <p:cNvPr id="4" name="Rectangle: Rounded Corners 3">
            <a:extLst>
              <a:ext uri="{FF2B5EF4-FFF2-40B4-BE49-F238E27FC236}">
                <a16:creationId xmlns:a16="http://schemas.microsoft.com/office/drawing/2014/main" id="{0971483D-B6BF-D540-6CB3-CE99D244437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CAFEBCD-63EE-3D42-3DD7-64BA6F2718E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Key factors in project management communication</a:t>
            </a:r>
          </a:p>
        </p:txBody>
      </p:sp>
      <p:sp>
        <p:nvSpPr>
          <p:cNvPr id="7" name="AutoShape 2" descr="How to Effectively Manage Business Uncertainty - Eureka Solutions">
            <a:extLst>
              <a:ext uri="{FF2B5EF4-FFF2-40B4-BE49-F238E27FC236}">
                <a16:creationId xmlns:a16="http://schemas.microsoft.com/office/drawing/2014/main" id="{6CF2C6BF-5AC3-2AFE-A5B1-B48B4E7FFD9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a:extLst>
              <a:ext uri="{FF2B5EF4-FFF2-40B4-BE49-F238E27FC236}">
                <a16:creationId xmlns:a16="http://schemas.microsoft.com/office/drawing/2014/main" id="{B84D91FF-57DF-831D-51E2-F626925B23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01158" y="1823973"/>
            <a:ext cx="3894429" cy="5003061"/>
          </a:xfrm>
          <a:prstGeom prst="rect">
            <a:avLst/>
          </a:prstGeom>
        </p:spPr>
      </p:pic>
      <p:sp>
        <p:nvSpPr>
          <p:cNvPr id="11" name="TextBox 10">
            <a:extLst>
              <a:ext uri="{FF2B5EF4-FFF2-40B4-BE49-F238E27FC236}">
                <a16:creationId xmlns:a16="http://schemas.microsoft.com/office/drawing/2014/main" id="{960F5B74-6D08-BA53-FB1B-FC564E9D32B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87895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4360-E59E-AEBC-67DC-A1AAB9329D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FB55BE-FBE6-7D2D-784F-3DA718467CA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5A56ACE-9DC2-1D79-E25C-B71C9CAF60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BD18DB4-0BA8-D4FA-6D26-AFFAD017C3E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FBA86631-8E3E-4DCF-8F3E-6B4B6B649354}"/>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8" name="Rectangle 7">
            <a:extLst>
              <a:ext uri="{FF2B5EF4-FFF2-40B4-BE49-F238E27FC236}">
                <a16:creationId xmlns:a16="http://schemas.microsoft.com/office/drawing/2014/main" id="{08FA1B8E-ABA9-9167-7083-064BC5F868D3}"/>
              </a:ext>
            </a:extLst>
          </p:cNvPr>
          <p:cNvSpPr/>
          <p:nvPr/>
        </p:nvSpPr>
        <p:spPr>
          <a:xfrm>
            <a:off x="796413" y="2010190"/>
            <a:ext cx="6086168" cy="3784947"/>
          </a:xfrm>
          <a:prstGeom prst="rect">
            <a:avLst/>
          </a:prstGeom>
        </p:spPr>
        <p:txBody>
          <a:bodyPr wrap="square">
            <a:spAutoFit/>
          </a:bodyPr>
          <a:lstStyle/>
          <a:p>
            <a:pPr marL="342900" indent="-342900" algn="just">
              <a:lnSpc>
                <a:spcPct val="150000"/>
              </a:lnSpc>
              <a:buFont typeface="+mj-lt"/>
              <a:buAutoNum type="arabicPeriod" startAt="2"/>
            </a:pPr>
            <a:r>
              <a:rPr lang="en-US" b="1" dirty="0">
                <a:solidFill>
                  <a:schemeClr val="accent6">
                    <a:lumMod val="75000"/>
                  </a:schemeClr>
                </a:solidFill>
                <a:latin typeface="Alexandria Medium" pitchFamily="2" charset="-78"/>
                <a:cs typeface="Alexandria Medium" pitchFamily="2" charset="-78"/>
              </a:rPr>
              <a:t>Audience</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audience in question refers to the recipient(s) (internal or external) of any messages sent out in the project management communication process.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One primary objective of every message sent out to an audience must be to convey meaning as easily as possible so the audience can take appropriate action with minimal or no friction.</a:t>
            </a:r>
          </a:p>
        </p:txBody>
      </p:sp>
      <p:sp>
        <p:nvSpPr>
          <p:cNvPr id="4" name="Rectangle: Rounded Corners 3">
            <a:extLst>
              <a:ext uri="{FF2B5EF4-FFF2-40B4-BE49-F238E27FC236}">
                <a16:creationId xmlns:a16="http://schemas.microsoft.com/office/drawing/2014/main" id="{0DBCBD87-DB68-12D8-366E-D80CB67E71B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8AF3F97-69FC-939B-C123-F5FE190C84A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Key factors in project management communication</a:t>
            </a:r>
          </a:p>
        </p:txBody>
      </p:sp>
      <p:sp>
        <p:nvSpPr>
          <p:cNvPr id="7" name="AutoShape 2" descr="How to Effectively Manage Business Uncertainty - Eureka Solutions">
            <a:extLst>
              <a:ext uri="{FF2B5EF4-FFF2-40B4-BE49-F238E27FC236}">
                <a16:creationId xmlns:a16="http://schemas.microsoft.com/office/drawing/2014/main" id="{863DD339-45BD-97F9-D3C4-11790691080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 name="Picture 11">
            <a:extLst>
              <a:ext uri="{FF2B5EF4-FFF2-40B4-BE49-F238E27FC236}">
                <a16:creationId xmlns:a16="http://schemas.microsoft.com/office/drawing/2014/main" id="{48558510-D9B2-4011-2773-A2015EB52318}"/>
              </a:ext>
            </a:extLst>
          </p:cNvPr>
          <p:cNvPicPr>
            <a:picLocks noChangeAspect="1"/>
          </p:cNvPicPr>
          <p:nvPr/>
        </p:nvPicPr>
        <p:blipFill>
          <a:blip r:embed="rId3"/>
          <a:stretch>
            <a:fillRect/>
          </a:stretch>
        </p:blipFill>
        <p:spPr>
          <a:xfrm>
            <a:off x="7216877" y="2244764"/>
            <a:ext cx="4601499" cy="4061590"/>
          </a:xfrm>
          <a:prstGeom prst="rect">
            <a:avLst/>
          </a:prstGeom>
          <a:ln>
            <a:noFill/>
          </a:ln>
          <a:effectLst>
            <a:softEdge rad="112500"/>
          </a:effectLst>
        </p:spPr>
      </p:pic>
      <p:sp>
        <p:nvSpPr>
          <p:cNvPr id="15" name="TextBox 14">
            <a:extLst>
              <a:ext uri="{FF2B5EF4-FFF2-40B4-BE49-F238E27FC236}">
                <a16:creationId xmlns:a16="http://schemas.microsoft.com/office/drawing/2014/main" id="{B6F5825E-6B0E-0448-1F65-CE86F01F361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32374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17CAA-50D4-B795-C9C7-2D6826100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FD982F-B77D-B6E5-40ED-9DE0B052752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2255BC2-F957-7A86-31E2-A341D3EAD6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1B92931-31FF-20DD-F84C-F4D8D07BD28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23F3A2DE-E30A-9299-D0A5-19012DBAC8CA}"/>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8" name="Rectangle 7">
            <a:extLst>
              <a:ext uri="{FF2B5EF4-FFF2-40B4-BE49-F238E27FC236}">
                <a16:creationId xmlns:a16="http://schemas.microsoft.com/office/drawing/2014/main" id="{41057953-A4C8-484D-2265-D07B02D28233}"/>
              </a:ext>
            </a:extLst>
          </p:cNvPr>
          <p:cNvSpPr/>
          <p:nvPr/>
        </p:nvSpPr>
        <p:spPr>
          <a:xfrm>
            <a:off x="796413" y="2010190"/>
            <a:ext cx="6086168" cy="3888821"/>
          </a:xfrm>
          <a:prstGeom prst="rect">
            <a:avLst/>
          </a:prstGeom>
        </p:spPr>
        <p:txBody>
          <a:bodyPr wrap="square">
            <a:spAutoFit/>
          </a:bodyPr>
          <a:lstStyle/>
          <a:p>
            <a:pPr marL="342900" indent="-342900" algn="just">
              <a:lnSpc>
                <a:spcPct val="200000"/>
              </a:lnSpc>
              <a:buFont typeface="+mj-lt"/>
              <a:buAutoNum type="arabicPeriod" startAt="3"/>
            </a:pPr>
            <a:r>
              <a:rPr lang="en-US" b="1" dirty="0">
                <a:solidFill>
                  <a:schemeClr val="accent6">
                    <a:lumMod val="75000"/>
                  </a:schemeClr>
                </a:solidFill>
                <a:latin typeface="Alexandria Medium" pitchFamily="2" charset="-78"/>
                <a:cs typeface="Alexandria Medium" pitchFamily="2" charset="-78"/>
              </a:rPr>
              <a:t>Message</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Messages sent out to project management stakeholders must be tailored both to convey meaning to the audience in an ideal fashion and as well, in a manner that’s within the capability of the originating stakeholder/source of the message.</a:t>
            </a:r>
          </a:p>
        </p:txBody>
      </p:sp>
      <p:sp>
        <p:nvSpPr>
          <p:cNvPr id="4" name="Rectangle: Rounded Corners 3">
            <a:extLst>
              <a:ext uri="{FF2B5EF4-FFF2-40B4-BE49-F238E27FC236}">
                <a16:creationId xmlns:a16="http://schemas.microsoft.com/office/drawing/2014/main" id="{AB3AF938-D3DF-F2A5-EC97-798C3F01D15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C0EF76C-A53C-A13D-DF4B-92D70907FED2}"/>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Key factors in project management communication</a:t>
            </a:r>
          </a:p>
        </p:txBody>
      </p:sp>
      <p:sp>
        <p:nvSpPr>
          <p:cNvPr id="7" name="AutoShape 2" descr="How to Effectively Manage Business Uncertainty - Eureka Solutions">
            <a:extLst>
              <a:ext uri="{FF2B5EF4-FFF2-40B4-BE49-F238E27FC236}">
                <a16:creationId xmlns:a16="http://schemas.microsoft.com/office/drawing/2014/main" id="{DDAFFA21-7E5F-BACE-0BFE-D6971EEF69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4" name="Picture 2" descr="A Better Understanding Of Communication In Organizations | Ram M">
            <a:extLst>
              <a:ext uri="{FF2B5EF4-FFF2-40B4-BE49-F238E27FC236}">
                <a16:creationId xmlns:a16="http://schemas.microsoft.com/office/drawing/2014/main" id="{7EA51C50-CFFB-7259-B8D0-DDE7327F3C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33" y="2838857"/>
            <a:ext cx="5147187" cy="28519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5A24D40-459B-00EA-7066-AF3E964EFA3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71775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7F854-41BD-DD98-C774-A39DAC84A9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838E2C-CE00-AFDB-E680-099774D78C0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C70E760-024F-0E27-DA0B-956737D1A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09803BF-B505-F84A-6FC5-FD6BD3F30AF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B8AB5D7C-90BA-2986-73B5-E8E8FFF16E26}"/>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8" name="Rectangle 7">
            <a:extLst>
              <a:ext uri="{FF2B5EF4-FFF2-40B4-BE49-F238E27FC236}">
                <a16:creationId xmlns:a16="http://schemas.microsoft.com/office/drawing/2014/main" id="{EF336143-460B-1B5A-955D-C3EE84CF824D}"/>
              </a:ext>
            </a:extLst>
          </p:cNvPr>
          <p:cNvSpPr/>
          <p:nvPr/>
        </p:nvSpPr>
        <p:spPr>
          <a:xfrm>
            <a:off x="796413" y="2010190"/>
            <a:ext cx="6086168" cy="2226828"/>
          </a:xfrm>
          <a:prstGeom prst="rect">
            <a:avLst/>
          </a:prstGeom>
        </p:spPr>
        <p:txBody>
          <a:bodyPr wrap="square">
            <a:spAutoFit/>
          </a:bodyPr>
          <a:lstStyle/>
          <a:p>
            <a:pPr marL="342900" indent="-342900" algn="just">
              <a:lnSpc>
                <a:spcPct val="200000"/>
              </a:lnSpc>
              <a:buFont typeface="+mj-lt"/>
              <a:buAutoNum type="arabicPeriod" startAt="4"/>
            </a:pPr>
            <a:r>
              <a:rPr lang="en-US" b="1" dirty="0">
                <a:solidFill>
                  <a:schemeClr val="accent6">
                    <a:lumMod val="75000"/>
                  </a:schemeClr>
                </a:solidFill>
                <a:latin typeface="Alexandria Medium" pitchFamily="2" charset="-78"/>
                <a:cs typeface="Alexandria Medium" pitchFamily="2" charset="-78"/>
              </a:rPr>
              <a:t>Channels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Clearly define communication channels for keeping stakeholders in the loop regarding any project under management.</a:t>
            </a:r>
          </a:p>
        </p:txBody>
      </p:sp>
      <p:sp>
        <p:nvSpPr>
          <p:cNvPr id="4" name="Rectangle: Rounded Corners 3">
            <a:extLst>
              <a:ext uri="{FF2B5EF4-FFF2-40B4-BE49-F238E27FC236}">
                <a16:creationId xmlns:a16="http://schemas.microsoft.com/office/drawing/2014/main" id="{52925A4A-FC1B-BE5A-1910-0D80CE1F171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7FD4AE8-289D-D0A2-AD49-169091C7202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Key factors in project management communication</a:t>
            </a:r>
          </a:p>
        </p:txBody>
      </p:sp>
      <p:sp>
        <p:nvSpPr>
          <p:cNvPr id="7" name="AutoShape 2" descr="How to Effectively Manage Business Uncertainty - Eureka Solutions">
            <a:extLst>
              <a:ext uri="{FF2B5EF4-FFF2-40B4-BE49-F238E27FC236}">
                <a16:creationId xmlns:a16="http://schemas.microsoft.com/office/drawing/2014/main" id="{FA010787-2E65-3F93-B652-3EEB41B6E46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098" name="Picture 2" descr="What are the best communication channels to support your customers ? |  Catherine Rary">
            <a:extLst>
              <a:ext uri="{FF2B5EF4-FFF2-40B4-BE49-F238E27FC236}">
                <a16:creationId xmlns:a16="http://schemas.microsoft.com/office/drawing/2014/main" id="{C1CD698C-65C4-DC88-1759-062963F0B9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8739" y="2368817"/>
            <a:ext cx="4871030" cy="38548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2CF8949-E720-86C5-4064-6717813CC00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8156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36F8C-D823-2ABF-1CFF-46AA2384AC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E43C14-6AF7-71A4-64DA-614426DE72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02466BC-A1EA-DB23-3195-96938C3275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DA0F4C9-46FA-F6DF-D3D7-2BB52664875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822927BB-9070-D1D8-8A70-9ABE072D630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940FBD5-C3DE-E460-1EF8-39F7B94EBB8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5146043E-5D3A-AA03-0ED0-411D954C49D2}"/>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1D73B23-21BD-2D85-ADB3-106169F0D108}"/>
              </a:ext>
            </a:extLst>
          </p:cNvPr>
          <p:cNvSpPr/>
          <p:nvPr/>
        </p:nvSpPr>
        <p:spPr>
          <a:xfrm>
            <a:off x="777600" y="2176858"/>
            <a:ext cx="10411706" cy="3695114"/>
          </a:xfrm>
          <a:prstGeom prst="rect">
            <a:avLst/>
          </a:prstGeom>
        </p:spPr>
        <p:txBody>
          <a:bodyPr wrap="square">
            <a:spAutoFit/>
          </a:bodyPr>
          <a:lstStyle/>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Communication Definition.</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Why Is Communication So Important in Projects?</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Two reasons for project communications continue to fall short? </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Basic definitions to ensure a common understanding.</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Communication Barriers: Key Challenges in Communication.</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Key factors in project management communication.</a:t>
            </a:r>
          </a:p>
        </p:txBody>
      </p:sp>
    </p:spTree>
    <p:extLst>
      <p:ext uri="{BB962C8B-B14F-4D97-AF65-F5344CB8AC3E}">
        <p14:creationId xmlns:p14="http://schemas.microsoft.com/office/powerpoint/2010/main" val="220786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0F75B9F0-F2E2-46C3-A0E4-647A50EB1929}"/>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1259</TotalTime>
  <Words>2212</Words>
  <Application>Microsoft Office PowerPoint</Application>
  <PresentationFormat>Widescreen</PresentationFormat>
  <Paragraphs>212</Paragraphs>
  <Slides>36</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Alexandria Medium</vt:lpstr>
      <vt:lpstr>Calibri Light</vt:lpstr>
      <vt:lpstr>Alexandria Light</vt:lpstr>
      <vt:lpstr>Alexandria Black</vt:lpstr>
      <vt:lpstr>Arial</vt:lpstr>
      <vt:lpstr>Alexandria</vt:lpstr>
      <vt:lpstr>Calibri</vt:lpstr>
      <vt:lpstr>Alexandria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202</cp:revision>
  <dcterms:created xsi:type="dcterms:W3CDTF">2023-04-29T09:08:00Z</dcterms:created>
  <dcterms:modified xsi:type="dcterms:W3CDTF">2025-01-28T09:04:41Z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