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74" r:id="rId5"/>
    <p:sldId id="578" r:id="rId6"/>
    <p:sldId id="633" r:id="rId7"/>
    <p:sldId id="726" r:id="rId8"/>
    <p:sldId id="725" r:id="rId9"/>
    <p:sldId id="718" r:id="rId10"/>
    <p:sldId id="728" r:id="rId11"/>
    <p:sldId id="727" r:id="rId12"/>
    <p:sldId id="482" r:id="rId13"/>
    <p:sldId id="658" r:id="rId14"/>
    <p:sldId id="742" r:id="rId15"/>
    <p:sldId id="741" r:id="rId16"/>
    <p:sldId id="738" r:id="rId17"/>
    <p:sldId id="739" r:id="rId18"/>
    <p:sldId id="740" r:id="rId19"/>
    <p:sldId id="688" r:id="rId20"/>
    <p:sldId id="743" r:id="rId21"/>
    <p:sldId id="737" r:id="rId22"/>
    <p:sldId id="731" r:id="rId23"/>
    <p:sldId id="732" r:id="rId24"/>
    <p:sldId id="736" r:id="rId25"/>
    <p:sldId id="735" r:id="rId26"/>
    <p:sldId id="729" r:id="rId27"/>
    <p:sldId id="734" r:id="rId28"/>
    <p:sldId id="730" r:id="rId29"/>
    <p:sldId id="744" r:id="rId30"/>
    <p:sldId id="745" r:id="rId31"/>
    <p:sldId id="746" r:id="rId32"/>
    <p:sldId id="747" r:id="rId33"/>
    <p:sldId id="748" r:id="rId34"/>
    <p:sldId id="749" r:id="rId35"/>
    <p:sldId id="750" r:id="rId36"/>
    <p:sldId id="752" r:id="rId37"/>
    <p:sldId id="757" r:id="rId38"/>
    <p:sldId id="753" r:id="rId39"/>
    <p:sldId id="754" r:id="rId40"/>
    <p:sldId id="755" r:id="rId41"/>
    <p:sldId id="756" r:id="rId42"/>
    <p:sldId id="502" r:id="rId43"/>
    <p:sldId id="485"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633"/>
            <p14:sldId id="726"/>
            <p14:sldId id="725"/>
            <p14:sldId id="718"/>
            <p14:sldId id="728"/>
            <p14:sldId id="727"/>
            <p14:sldId id="482"/>
            <p14:sldId id="658"/>
            <p14:sldId id="742"/>
            <p14:sldId id="741"/>
            <p14:sldId id="738"/>
            <p14:sldId id="739"/>
            <p14:sldId id="740"/>
            <p14:sldId id="688"/>
            <p14:sldId id="743"/>
            <p14:sldId id="737"/>
            <p14:sldId id="731"/>
            <p14:sldId id="732"/>
            <p14:sldId id="736"/>
            <p14:sldId id="735"/>
            <p14:sldId id="729"/>
            <p14:sldId id="734"/>
            <p14:sldId id="730"/>
            <p14:sldId id="744"/>
            <p14:sldId id="745"/>
            <p14:sldId id="746"/>
            <p14:sldId id="747"/>
            <p14:sldId id="748"/>
            <p14:sldId id="749"/>
            <p14:sldId id="750"/>
            <p14:sldId id="752"/>
            <p14:sldId id="757"/>
            <p14:sldId id="753"/>
            <p14:sldId id="754"/>
            <p14:sldId id="755"/>
            <p14:sldId id="756"/>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2C33"/>
    <a:srgbClr val="36333A"/>
    <a:srgbClr val="3E393F"/>
    <a:srgbClr val="464349"/>
    <a:srgbClr val="38363B"/>
    <a:srgbClr val="4E4F51"/>
    <a:srgbClr val="65B383"/>
    <a:srgbClr val="5F886B"/>
    <a:srgbClr val="1D8165"/>
    <a:srgbClr val="AA17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55" autoAdjust="0"/>
    <p:restoredTop sz="93738" autoAdjust="0"/>
  </p:normalViewPr>
  <p:slideViewPr>
    <p:cSldViewPr snapToGrid="0">
      <p:cViewPr varScale="1">
        <p:scale>
          <a:sx n="70" d="100"/>
          <a:sy n="70" d="100"/>
        </p:scale>
        <p:origin x="492"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8A912C-BE74-E14D-8B17-3E169FD931E6}"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07F53B7B-0818-A743-BEDE-F9A7E2924F85}">
      <dgm:prSet custT="1"/>
      <dgm:spPr>
        <a:solidFill>
          <a:schemeClr val="accent2">
            <a:lumMod val="75000"/>
          </a:schemeClr>
        </a:solidFill>
      </dgm:spPr>
      <dgm:t>
        <a:bodyPr/>
        <a:lstStyle/>
        <a:p>
          <a:pPr>
            <a:lnSpc>
              <a:spcPct val="150000"/>
            </a:lnSpc>
          </a:pPr>
          <a:r>
            <a:rPr lang="ar-SA" sz="1600" b="1" kern="1200" dirty="0">
              <a:solidFill>
                <a:schemeClr val="bg1"/>
              </a:solidFill>
              <a:latin typeface="Alexandria" charset="0"/>
              <a:ea typeface="+mn-ea"/>
              <a:cs typeface="Alexandria" charset="0"/>
            </a:rPr>
            <a:t>أهمية التنسيق بين القنوات:</a:t>
          </a:r>
          <a:endParaRPr lang="en-GB" sz="1600" b="1" kern="1200" dirty="0">
            <a:solidFill>
              <a:schemeClr val="bg1"/>
            </a:solidFill>
            <a:latin typeface="Alexandria" charset="0"/>
            <a:ea typeface="+mn-ea"/>
            <a:cs typeface="Alexandria" charset="0"/>
          </a:endParaRPr>
        </a:p>
      </dgm:t>
    </dgm:pt>
    <dgm:pt modelId="{C0BE5933-35EC-EB40-AFA0-1FA93E14E270}" type="parTrans" cxnId="{CFD79BB9-7B7A-474D-BF17-ACCA65B76363}">
      <dgm:prSet/>
      <dgm:spPr/>
      <dgm:t>
        <a:bodyPr/>
        <a:lstStyle/>
        <a:p>
          <a:endParaRPr lang="en-GB"/>
        </a:p>
      </dgm:t>
    </dgm:pt>
    <dgm:pt modelId="{DE567B9F-6C16-CE4F-B2C9-5193EDDFB4A3}" type="sibTrans" cxnId="{CFD79BB9-7B7A-474D-BF17-ACCA65B76363}">
      <dgm:prSet/>
      <dgm:spPr/>
      <dgm:t>
        <a:bodyPr/>
        <a:lstStyle/>
        <a:p>
          <a:endParaRPr lang="en-GB"/>
        </a:p>
      </dgm:t>
    </dgm:pt>
    <dgm:pt modelId="{967CA3C5-6DDC-4942-8AD0-94EFAB14B0FB}">
      <dgm:prSet custT="1"/>
      <dgm:spPr>
        <a:solidFill>
          <a:schemeClr val="accent2">
            <a:lumMod val="75000"/>
          </a:schemeClr>
        </a:solidFill>
      </dgm:spPr>
      <dgm:t>
        <a:bodyPr/>
        <a:lstStyle/>
        <a:p>
          <a:pPr>
            <a:lnSpc>
              <a:spcPct val="150000"/>
            </a:lnSpc>
          </a:pPr>
          <a:r>
            <a:rPr lang="ar-SA" sz="1800" b="1" kern="1200" dirty="0">
              <a:solidFill>
                <a:schemeClr val="bg1"/>
              </a:solidFill>
              <a:latin typeface="Alexandria" charset="0"/>
              <a:ea typeface="+mn-ea"/>
              <a:cs typeface="Alexandria" charset="0"/>
            </a:rPr>
            <a:t>أدوات لتنسيق القنوات:</a:t>
          </a:r>
          <a:endParaRPr lang="en-GB" sz="1800" b="1" kern="1200" dirty="0">
            <a:solidFill>
              <a:schemeClr val="bg1"/>
            </a:solidFill>
            <a:latin typeface="Alexandria" charset="0"/>
            <a:ea typeface="+mn-ea"/>
            <a:cs typeface="Alexandria" charset="0"/>
          </a:endParaRPr>
        </a:p>
      </dgm:t>
    </dgm:pt>
    <dgm:pt modelId="{CCEC3970-CBC5-1447-B5E7-22F91AC4E17F}" type="parTrans" cxnId="{43C5ABD2-2C3C-D548-808E-14D0E68C3FEC}">
      <dgm:prSet/>
      <dgm:spPr/>
      <dgm:t>
        <a:bodyPr/>
        <a:lstStyle/>
        <a:p>
          <a:endParaRPr lang="en-GB"/>
        </a:p>
      </dgm:t>
    </dgm:pt>
    <dgm:pt modelId="{28E1119E-17C8-244C-A97D-E685496D319A}" type="sibTrans" cxnId="{43C5ABD2-2C3C-D548-808E-14D0E68C3FEC}">
      <dgm:prSet/>
      <dgm:spPr/>
      <dgm:t>
        <a:bodyPr/>
        <a:lstStyle/>
        <a:p>
          <a:endParaRPr lang="en-GB"/>
        </a:p>
      </dgm:t>
    </dgm:pt>
    <dgm:pt modelId="{38413BA6-085E-BC44-A956-8B89D83C1794}">
      <dgm:prSet custT="1"/>
      <dgm:spPr>
        <a:solidFill>
          <a:schemeClr val="accent2">
            <a:lumMod val="75000"/>
          </a:schemeClr>
        </a:solidFill>
      </dgm:spPr>
      <dgm:t>
        <a:bodyPr/>
        <a:lstStyle/>
        <a:p>
          <a:pPr algn="ctr">
            <a:lnSpc>
              <a:spcPct val="150000"/>
            </a:lnSpc>
          </a:pPr>
          <a:r>
            <a:rPr lang="ar-SA" sz="1600" b="1" kern="1200" dirty="0" smtClean="0">
              <a:solidFill>
                <a:schemeClr val="bg1"/>
              </a:solidFill>
              <a:latin typeface="Alexandria" charset="0"/>
              <a:ea typeface="+mn-ea"/>
              <a:cs typeface="Alexandria" charset="0"/>
            </a:rPr>
            <a:t>مثال </a:t>
          </a:r>
          <a:r>
            <a:rPr lang="ar-SA" sz="1600" b="1" kern="1200" dirty="0">
              <a:solidFill>
                <a:schemeClr val="bg1"/>
              </a:solidFill>
              <a:latin typeface="Alexandria" charset="0"/>
              <a:ea typeface="+mn-ea"/>
              <a:cs typeface="Alexandria" charset="0"/>
            </a:rPr>
            <a:t>على التنسيق:</a:t>
          </a:r>
          <a:endParaRPr lang="en-GB" sz="1600" b="1" kern="1200" dirty="0">
            <a:solidFill>
              <a:schemeClr val="bg1"/>
            </a:solidFill>
            <a:latin typeface="Alexandria" charset="0"/>
            <a:ea typeface="+mn-ea"/>
            <a:cs typeface="Alexandria" charset="0"/>
          </a:endParaRPr>
        </a:p>
      </dgm:t>
    </dgm:pt>
    <dgm:pt modelId="{31C16707-B6B3-864C-BDF9-4AB4651D87B4}" type="parTrans" cxnId="{DEAD1388-39D0-7844-BDBC-BE12A4D946B1}">
      <dgm:prSet/>
      <dgm:spPr/>
      <dgm:t>
        <a:bodyPr/>
        <a:lstStyle/>
        <a:p>
          <a:endParaRPr lang="en-GB"/>
        </a:p>
      </dgm:t>
    </dgm:pt>
    <dgm:pt modelId="{2B7FAD91-4075-1C40-8A45-1E5D639AD7BD}" type="sibTrans" cxnId="{DEAD1388-39D0-7844-BDBC-BE12A4D946B1}">
      <dgm:prSet/>
      <dgm:spPr/>
      <dgm:t>
        <a:bodyPr/>
        <a:lstStyle/>
        <a:p>
          <a:endParaRPr lang="en-GB"/>
        </a:p>
      </dgm:t>
    </dgm:pt>
    <dgm:pt modelId="{A2D4C658-F265-464C-8923-52EB9F35EE23}">
      <dgm:prSet custT="1"/>
      <dgm:spPr>
        <a:solidFill>
          <a:schemeClr val="accent5">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استخدام أدوات مثل </a:t>
          </a:r>
          <a:r>
            <a:rPr lang="en-GB" sz="1200" kern="1200" dirty="0">
              <a:solidFill>
                <a:schemeClr val="tx1"/>
              </a:solidFill>
              <a:latin typeface="Alexandria Medium" pitchFamily="2" charset="-78"/>
              <a:ea typeface="+mn-ea"/>
              <a:cs typeface="Alexandria Medium" pitchFamily="2" charset="-78"/>
            </a:rPr>
            <a:t>HubSpot </a:t>
          </a:r>
          <a:r>
            <a:rPr lang="ar-SA" sz="1200" kern="1200" dirty="0">
              <a:solidFill>
                <a:schemeClr val="tx1"/>
              </a:solidFill>
              <a:latin typeface="Alexandria Medium" pitchFamily="2" charset="-78"/>
              <a:ea typeface="+mn-ea"/>
              <a:cs typeface="Alexandria Medium" pitchFamily="2" charset="-78"/>
            </a:rPr>
            <a:t>أو </a:t>
          </a:r>
          <a:r>
            <a:rPr lang="en-GB" sz="1200" kern="1200" dirty="0">
              <a:solidFill>
                <a:schemeClr val="tx1"/>
              </a:solidFill>
              <a:latin typeface="Alexandria Medium" pitchFamily="2" charset="-78"/>
              <a:ea typeface="+mn-ea"/>
              <a:cs typeface="Alexandria Medium" pitchFamily="2" charset="-78"/>
            </a:rPr>
            <a:t>Sprout Social </a:t>
          </a:r>
          <a:r>
            <a:rPr lang="ar-SA" sz="1200" kern="1200" dirty="0">
              <a:solidFill>
                <a:schemeClr val="tx1"/>
              </a:solidFill>
              <a:latin typeface="Alexandria Medium" pitchFamily="2" charset="-78"/>
              <a:ea typeface="+mn-ea"/>
              <a:cs typeface="Alexandria Medium" pitchFamily="2" charset="-78"/>
            </a:rPr>
            <a:t>لتوحيد الرسائل عبر القنوات المختلفة</a:t>
          </a:r>
          <a:r>
            <a:rPr lang="ar-SA" sz="1400" kern="1200" dirty="0"/>
            <a:t>.</a:t>
          </a:r>
          <a:endParaRPr lang="en-GB" sz="1400" kern="1200" dirty="0"/>
        </a:p>
      </dgm:t>
    </dgm:pt>
    <dgm:pt modelId="{9EBC6E95-47F3-7749-9197-244B13157572}" type="parTrans" cxnId="{9D7F46AE-643D-9E46-B262-80C51D68FAEF}">
      <dgm:prSet/>
      <dgm:spPr/>
      <dgm:t>
        <a:bodyPr/>
        <a:lstStyle/>
        <a:p>
          <a:endParaRPr lang="en-GB"/>
        </a:p>
      </dgm:t>
    </dgm:pt>
    <dgm:pt modelId="{B891EED3-B006-F446-9357-1BA337825BCE}" type="sibTrans" cxnId="{9D7F46AE-643D-9E46-B262-80C51D68FAEF}">
      <dgm:prSet/>
      <dgm:spPr/>
      <dgm:t>
        <a:bodyPr/>
        <a:lstStyle/>
        <a:p>
          <a:endParaRPr lang="en-GB"/>
        </a:p>
      </dgm:t>
    </dgm:pt>
    <dgm:pt modelId="{E94D9AA4-DB7A-5F4C-B050-4DC5E84ADF70}">
      <dgm:prSet custT="1"/>
      <dgm:spPr>
        <a:solidFill>
          <a:schemeClr val="accent4">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توجيه العملاء من وسائل التواصل الاجتماعي إلى موقع </a:t>
          </a:r>
          <a:r>
            <a:rPr lang="ar-SA" sz="1200" kern="1200" dirty="0" smtClean="0">
              <a:solidFill>
                <a:schemeClr val="tx1"/>
              </a:solidFill>
              <a:latin typeface="Alexandria Medium" pitchFamily="2" charset="-78"/>
              <a:ea typeface="+mn-ea"/>
              <a:cs typeface="Alexandria Medium" pitchFamily="2" charset="-78"/>
            </a:rPr>
            <a:t>الويب أو </a:t>
          </a:r>
          <a:r>
            <a:rPr lang="ar-SA" sz="1200" kern="1200" dirty="0">
              <a:solidFill>
                <a:schemeClr val="tx1"/>
              </a:solidFill>
              <a:latin typeface="Alexandria Medium" pitchFamily="2" charset="-78"/>
              <a:ea typeface="+mn-ea"/>
              <a:cs typeface="Alexandria Medium" pitchFamily="2" charset="-78"/>
            </a:rPr>
            <a:t>البريد الإلكتروني من خلال حملات متكاملة.</a:t>
          </a:r>
          <a:endParaRPr lang="en-GB" sz="1200" kern="1200" dirty="0">
            <a:solidFill>
              <a:schemeClr val="tx1"/>
            </a:solidFill>
            <a:latin typeface="Alexandria Medium" pitchFamily="2" charset="-78"/>
            <a:ea typeface="+mn-ea"/>
            <a:cs typeface="Alexandria Medium" pitchFamily="2" charset="-78"/>
          </a:endParaRPr>
        </a:p>
      </dgm:t>
    </dgm:pt>
    <dgm:pt modelId="{93FD92CB-7BDF-4B46-B6CE-7F6B3097000B}" type="parTrans" cxnId="{23E17DEF-47D2-2443-B095-6F611D15C458}">
      <dgm:prSet/>
      <dgm:spPr/>
      <dgm:t>
        <a:bodyPr/>
        <a:lstStyle/>
        <a:p>
          <a:endParaRPr lang="en-GB"/>
        </a:p>
      </dgm:t>
    </dgm:pt>
    <dgm:pt modelId="{28A32757-4CA3-A64C-AC95-3E60E6B451D6}" type="sibTrans" cxnId="{23E17DEF-47D2-2443-B095-6F611D15C458}">
      <dgm:prSet/>
      <dgm:spPr/>
      <dgm:t>
        <a:bodyPr/>
        <a:lstStyle/>
        <a:p>
          <a:endParaRPr lang="en-GB"/>
        </a:p>
      </dgm:t>
    </dgm:pt>
    <dgm:pt modelId="{AD71C766-5C5D-3941-A20E-B329F5FE9009}">
      <dgm:prSet custT="1"/>
      <dgm:spPr>
        <a:solidFill>
          <a:schemeClr val="accent6">
            <a:lumMod val="20000"/>
            <a:lumOff val="80000"/>
            <a:alpha val="90000"/>
          </a:schemeClr>
        </a:solidFill>
      </dgm:spPr>
      <dgm:t>
        <a:bodyPr/>
        <a:lstStyle/>
        <a:p>
          <a:pPr rtl="1"/>
          <a:r>
            <a:rPr lang="ar-SA" sz="1200" kern="1200" dirty="0">
              <a:solidFill>
                <a:schemeClr val="tx1"/>
              </a:solidFill>
              <a:latin typeface="Alexandria Medium" pitchFamily="2" charset="-78"/>
              <a:ea typeface="+mn-ea"/>
              <a:cs typeface="Alexandria Medium" pitchFamily="2" charset="-78"/>
            </a:rPr>
            <a:t>تحسين تجربة المستخدم من خلال توفير تجربة موحدة.</a:t>
          </a:r>
          <a:endParaRPr lang="en-GB" sz="1200" kern="1200" dirty="0">
            <a:solidFill>
              <a:schemeClr val="tx1"/>
            </a:solidFill>
            <a:latin typeface="Alexandria Medium" pitchFamily="2" charset="-78"/>
            <a:ea typeface="+mn-ea"/>
            <a:cs typeface="Alexandria Medium" pitchFamily="2" charset="-78"/>
          </a:endParaRPr>
        </a:p>
      </dgm:t>
    </dgm:pt>
    <dgm:pt modelId="{DE1ABAF0-BB9F-1642-8EB0-7E2500A25087}" type="parTrans" cxnId="{9E6A6DCE-885C-F54A-A871-FBC1ECF8E784}">
      <dgm:prSet/>
      <dgm:spPr/>
      <dgm:t>
        <a:bodyPr/>
        <a:lstStyle/>
        <a:p>
          <a:endParaRPr lang="en-GB"/>
        </a:p>
      </dgm:t>
    </dgm:pt>
    <dgm:pt modelId="{054A07C6-CD16-4F4E-B4A8-17373B924EC4}" type="sibTrans" cxnId="{9E6A6DCE-885C-F54A-A871-FBC1ECF8E784}">
      <dgm:prSet/>
      <dgm:spPr/>
      <dgm:t>
        <a:bodyPr/>
        <a:lstStyle/>
        <a:p>
          <a:endParaRPr lang="en-GB"/>
        </a:p>
      </dgm:t>
    </dgm:pt>
    <dgm:pt modelId="{9C77540F-2842-934B-8996-68CB6DD64A0A}">
      <dgm:prSet custT="1"/>
      <dgm:spPr>
        <a:solidFill>
          <a:schemeClr val="accent6">
            <a:lumMod val="20000"/>
            <a:lumOff val="80000"/>
            <a:alpha val="90000"/>
          </a:schemeClr>
        </a:solidFill>
      </dgm:spPr>
      <dgm:t>
        <a:bodyPr/>
        <a:lstStyle/>
        <a:p>
          <a:r>
            <a:rPr lang="ar-SA" sz="1200" kern="1200" dirty="0">
              <a:solidFill>
                <a:schemeClr val="tx1"/>
              </a:solidFill>
              <a:latin typeface="Alexandria Medium" pitchFamily="2" charset="-78"/>
              <a:ea typeface="+mn-ea"/>
              <a:cs typeface="Alexandria Medium" pitchFamily="2" charset="-78"/>
            </a:rPr>
            <a:t>توصيل رسائل متسقة عبر جميع القنوات</a:t>
          </a:r>
          <a:r>
            <a:rPr lang="ar-SA" sz="1400" kern="1200" dirty="0"/>
            <a:t>.</a:t>
          </a:r>
          <a:endParaRPr lang="en-GB" sz="1400" kern="1200" dirty="0"/>
        </a:p>
      </dgm:t>
    </dgm:pt>
    <dgm:pt modelId="{F3650C2F-F25E-3348-B368-7F35ABB12283}" type="parTrans" cxnId="{0AE97D60-8A24-B248-8F3F-F9284E0D57DA}">
      <dgm:prSet/>
      <dgm:spPr/>
      <dgm:t>
        <a:bodyPr/>
        <a:lstStyle/>
        <a:p>
          <a:endParaRPr lang="en-GB"/>
        </a:p>
      </dgm:t>
    </dgm:pt>
    <dgm:pt modelId="{3F7A915D-BEE1-6544-8F23-BC772429B35F}" type="sibTrans" cxnId="{0AE97D60-8A24-B248-8F3F-F9284E0D57DA}">
      <dgm:prSet/>
      <dgm:spPr/>
      <dgm:t>
        <a:bodyPr/>
        <a:lstStyle/>
        <a:p>
          <a:endParaRPr lang="en-GB"/>
        </a:p>
      </dgm:t>
    </dgm:pt>
    <dgm:pt modelId="{39C662AC-F6AD-B145-97DF-DB9C55BD60DF}" type="pres">
      <dgm:prSet presAssocID="{F18A912C-BE74-E14D-8B17-3E169FD931E6}" presName="diagram" presStyleCnt="0">
        <dgm:presLayoutVars>
          <dgm:chPref val="1"/>
          <dgm:dir val="rev"/>
          <dgm:animOne val="branch"/>
          <dgm:animLvl val="lvl"/>
          <dgm:resizeHandles/>
        </dgm:presLayoutVars>
      </dgm:prSet>
      <dgm:spPr/>
      <dgm:t>
        <a:bodyPr/>
        <a:lstStyle/>
        <a:p>
          <a:endParaRPr lang="en-US"/>
        </a:p>
      </dgm:t>
    </dgm:pt>
    <dgm:pt modelId="{5F611B79-612D-5542-BB19-52222A57B126}" type="pres">
      <dgm:prSet presAssocID="{07F53B7B-0818-A743-BEDE-F9A7E2924F85}" presName="root" presStyleCnt="0"/>
      <dgm:spPr/>
    </dgm:pt>
    <dgm:pt modelId="{78AE739E-D74E-D84A-A09A-3E2B64E7EF27}" type="pres">
      <dgm:prSet presAssocID="{07F53B7B-0818-A743-BEDE-F9A7E2924F85}" presName="rootComposite" presStyleCnt="0"/>
      <dgm:spPr/>
    </dgm:pt>
    <dgm:pt modelId="{D9789ADF-44BA-E048-8BE8-23D1850049D5}" type="pres">
      <dgm:prSet presAssocID="{07F53B7B-0818-A743-BEDE-F9A7E2924F85}" presName="rootText" presStyleLbl="node1" presStyleIdx="0" presStyleCnt="3"/>
      <dgm:spPr/>
      <dgm:t>
        <a:bodyPr/>
        <a:lstStyle/>
        <a:p>
          <a:endParaRPr lang="en-US"/>
        </a:p>
      </dgm:t>
    </dgm:pt>
    <dgm:pt modelId="{3022B8FA-381B-4847-B70E-69195DD31EEA}" type="pres">
      <dgm:prSet presAssocID="{07F53B7B-0818-A743-BEDE-F9A7E2924F85}" presName="rootConnector" presStyleLbl="node1" presStyleIdx="0" presStyleCnt="3"/>
      <dgm:spPr/>
      <dgm:t>
        <a:bodyPr/>
        <a:lstStyle/>
        <a:p>
          <a:endParaRPr lang="en-US"/>
        </a:p>
      </dgm:t>
    </dgm:pt>
    <dgm:pt modelId="{02D57088-13DC-CC45-A864-B31D9E17C767}" type="pres">
      <dgm:prSet presAssocID="{07F53B7B-0818-A743-BEDE-F9A7E2924F85}" presName="childShape" presStyleCnt="0"/>
      <dgm:spPr/>
    </dgm:pt>
    <dgm:pt modelId="{598EC766-352F-3B4B-8E74-164ACB459F39}" type="pres">
      <dgm:prSet presAssocID="{DE1ABAF0-BB9F-1642-8EB0-7E2500A25087}" presName="Name13" presStyleLbl="parChTrans1D2" presStyleIdx="0" presStyleCnt="4"/>
      <dgm:spPr/>
      <dgm:t>
        <a:bodyPr/>
        <a:lstStyle/>
        <a:p>
          <a:endParaRPr lang="en-US"/>
        </a:p>
      </dgm:t>
    </dgm:pt>
    <dgm:pt modelId="{071680D9-3DF2-D54D-83DA-5190DC0BDC80}" type="pres">
      <dgm:prSet presAssocID="{AD71C766-5C5D-3941-A20E-B329F5FE9009}" presName="childText" presStyleLbl="bgAcc1" presStyleIdx="0" presStyleCnt="4">
        <dgm:presLayoutVars>
          <dgm:bulletEnabled val="1"/>
        </dgm:presLayoutVars>
      </dgm:prSet>
      <dgm:spPr/>
      <dgm:t>
        <a:bodyPr/>
        <a:lstStyle/>
        <a:p>
          <a:endParaRPr lang="en-US"/>
        </a:p>
      </dgm:t>
    </dgm:pt>
    <dgm:pt modelId="{06983ED3-FCE2-B34D-93AF-2941006714BD}" type="pres">
      <dgm:prSet presAssocID="{F3650C2F-F25E-3348-B368-7F35ABB12283}" presName="Name13" presStyleLbl="parChTrans1D2" presStyleIdx="1" presStyleCnt="4"/>
      <dgm:spPr/>
      <dgm:t>
        <a:bodyPr/>
        <a:lstStyle/>
        <a:p>
          <a:endParaRPr lang="en-US"/>
        </a:p>
      </dgm:t>
    </dgm:pt>
    <dgm:pt modelId="{E21582DC-B8E6-1149-A94E-ADFAB8166E6D}" type="pres">
      <dgm:prSet presAssocID="{9C77540F-2842-934B-8996-68CB6DD64A0A}" presName="childText" presStyleLbl="bgAcc1" presStyleIdx="1" presStyleCnt="4" custLinFactNeighborX="3135" custLinFactNeighborY="2091">
        <dgm:presLayoutVars>
          <dgm:bulletEnabled val="1"/>
        </dgm:presLayoutVars>
      </dgm:prSet>
      <dgm:spPr/>
      <dgm:t>
        <a:bodyPr/>
        <a:lstStyle/>
        <a:p>
          <a:endParaRPr lang="en-US"/>
        </a:p>
      </dgm:t>
    </dgm:pt>
    <dgm:pt modelId="{1A705F13-7510-2F4E-8CA3-97C655D3DB83}" type="pres">
      <dgm:prSet presAssocID="{967CA3C5-6DDC-4942-8AD0-94EFAB14B0FB}" presName="root" presStyleCnt="0"/>
      <dgm:spPr/>
    </dgm:pt>
    <dgm:pt modelId="{DC08FEFF-5C55-714D-9BAB-3AA4AD8D4B6B}" type="pres">
      <dgm:prSet presAssocID="{967CA3C5-6DDC-4942-8AD0-94EFAB14B0FB}" presName="rootComposite" presStyleCnt="0"/>
      <dgm:spPr/>
    </dgm:pt>
    <dgm:pt modelId="{9B45FD3D-4722-6C4A-855F-D167CDD0A08B}" type="pres">
      <dgm:prSet presAssocID="{967CA3C5-6DDC-4942-8AD0-94EFAB14B0FB}" presName="rootText" presStyleLbl="node1" presStyleIdx="1" presStyleCnt="3"/>
      <dgm:spPr/>
      <dgm:t>
        <a:bodyPr/>
        <a:lstStyle/>
        <a:p>
          <a:endParaRPr lang="en-US"/>
        </a:p>
      </dgm:t>
    </dgm:pt>
    <dgm:pt modelId="{856A5B7A-338B-5741-888F-A5A5E41E82ED}" type="pres">
      <dgm:prSet presAssocID="{967CA3C5-6DDC-4942-8AD0-94EFAB14B0FB}" presName="rootConnector" presStyleLbl="node1" presStyleIdx="1" presStyleCnt="3"/>
      <dgm:spPr/>
      <dgm:t>
        <a:bodyPr/>
        <a:lstStyle/>
        <a:p>
          <a:endParaRPr lang="en-US"/>
        </a:p>
      </dgm:t>
    </dgm:pt>
    <dgm:pt modelId="{40267FD4-D14B-CA40-BBA4-026A01237559}" type="pres">
      <dgm:prSet presAssocID="{967CA3C5-6DDC-4942-8AD0-94EFAB14B0FB}" presName="childShape" presStyleCnt="0"/>
      <dgm:spPr/>
    </dgm:pt>
    <dgm:pt modelId="{A7B581C5-C7C4-504C-B28D-0CC6ED6BF4F0}" type="pres">
      <dgm:prSet presAssocID="{9EBC6E95-47F3-7749-9197-244B13157572}" presName="Name13" presStyleLbl="parChTrans1D2" presStyleIdx="2" presStyleCnt="4"/>
      <dgm:spPr/>
      <dgm:t>
        <a:bodyPr/>
        <a:lstStyle/>
        <a:p>
          <a:endParaRPr lang="en-US"/>
        </a:p>
      </dgm:t>
    </dgm:pt>
    <dgm:pt modelId="{E3D528AF-D9F5-3842-A863-97FB15BACCFC}" type="pres">
      <dgm:prSet presAssocID="{A2D4C658-F265-464C-8923-52EB9F35EE23}" presName="childText" presStyleLbl="bgAcc1" presStyleIdx="2" presStyleCnt="4" custScaleX="103882" custScaleY="128755">
        <dgm:presLayoutVars>
          <dgm:bulletEnabled val="1"/>
        </dgm:presLayoutVars>
      </dgm:prSet>
      <dgm:spPr/>
      <dgm:t>
        <a:bodyPr/>
        <a:lstStyle/>
        <a:p>
          <a:endParaRPr lang="en-US"/>
        </a:p>
      </dgm:t>
    </dgm:pt>
    <dgm:pt modelId="{D49BC979-1855-AC4E-89AF-8529D90ACC06}" type="pres">
      <dgm:prSet presAssocID="{38413BA6-085E-BC44-A956-8B89D83C1794}" presName="root" presStyleCnt="0"/>
      <dgm:spPr/>
    </dgm:pt>
    <dgm:pt modelId="{F83E4696-030D-B14B-8F96-4F5253BFAE0E}" type="pres">
      <dgm:prSet presAssocID="{38413BA6-085E-BC44-A956-8B89D83C1794}" presName="rootComposite" presStyleCnt="0"/>
      <dgm:spPr/>
    </dgm:pt>
    <dgm:pt modelId="{B6B55B59-10F1-0E4C-9496-66F04298E954}" type="pres">
      <dgm:prSet presAssocID="{38413BA6-085E-BC44-A956-8B89D83C1794}" presName="rootText" presStyleLbl="node1" presStyleIdx="2" presStyleCnt="3"/>
      <dgm:spPr/>
      <dgm:t>
        <a:bodyPr/>
        <a:lstStyle/>
        <a:p>
          <a:endParaRPr lang="en-US"/>
        </a:p>
      </dgm:t>
    </dgm:pt>
    <dgm:pt modelId="{A6774E20-9AB8-7945-B6B4-B4140C38DC5A}" type="pres">
      <dgm:prSet presAssocID="{38413BA6-085E-BC44-A956-8B89D83C1794}" presName="rootConnector" presStyleLbl="node1" presStyleIdx="2" presStyleCnt="3"/>
      <dgm:spPr/>
      <dgm:t>
        <a:bodyPr/>
        <a:lstStyle/>
        <a:p>
          <a:endParaRPr lang="en-US"/>
        </a:p>
      </dgm:t>
    </dgm:pt>
    <dgm:pt modelId="{EE96042D-4C58-C64D-9374-7244725BECF0}" type="pres">
      <dgm:prSet presAssocID="{38413BA6-085E-BC44-A956-8B89D83C1794}" presName="childShape" presStyleCnt="0"/>
      <dgm:spPr/>
    </dgm:pt>
    <dgm:pt modelId="{797B9FD6-23C2-554B-A7DC-B2E842F6F412}" type="pres">
      <dgm:prSet presAssocID="{93FD92CB-7BDF-4B46-B6CE-7F6B3097000B}" presName="Name13" presStyleLbl="parChTrans1D2" presStyleIdx="3" presStyleCnt="4"/>
      <dgm:spPr/>
      <dgm:t>
        <a:bodyPr/>
        <a:lstStyle/>
        <a:p>
          <a:endParaRPr lang="en-US"/>
        </a:p>
      </dgm:t>
    </dgm:pt>
    <dgm:pt modelId="{A31F8238-7CA2-2247-8D48-B533903F6FB5}" type="pres">
      <dgm:prSet presAssocID="{E94D9AA4-DB7A-5F4C-B050-4DC5E84ADF70}" presName="childText" presStyleLbl="bgAcc1" presStyleIdx="3" presStyleCnt="4" custScaleX="126470" custScaleY="128755">
        <dgm:presLayoutVars>
          <dgm:bulletEnabled val="1"/>
        </dgm:presLayoutVars>
      </dgm:prSet>
      <dgm:spPr/>
      <dgm:t>
        <a:bodyPr/>
        <a:lstStyle/>
        <a:p>
          <a:endParaRPr lang="en-US"/>
        </a:p>
      </dgm:t>
    </dgm:pt>
  </dgm:ptLst>
  <dgm:cxnLst>
    <dgm:cxn modelId="{5D2ADAA8-EBEF-F844-A830-B3C68CAB8191}" type="presOf" srcId="{967CA3C5-6DDC-4942-8AD0-94EFAB14B0FB}" destId="{9B45FD3D-4722-6C4A-855F-D167CDD0A08B}" srcOrd="0" destOrd="0" presId="urn:microsoft.com/office/officeart/2005/8/layout/hierarchy3"/>
    <dgm:cxn modelId="{23E17DEF-47D2-2443-B095-6F611D15C458}" srcId="{38413BA6-085E-BC44-A956-8B89D83C1794}" destId="{E94D9AA4-DB7A-5F4C-B050-4DC5E84ADF70}" srcOrd="0" destOrd="0" parTransId="{93FD92CB-7BDF-4B46-B6CE-7F6B3097000B}" sibTransId="{28A32757-4CA3-A64C-AC95-3E60E6B451D6}"/>
    <dgm:cxn modelId="{C09785A8-A993-6D42-A95C-7D41D81BE6CC}" type="presOf" srcId="{38413BA6-085E-BC44-A956-8B89D83C1794}" destId="{B6B55B59-10F1-0E4C-9496-66F04298E954}" srcOrd="0" destOrd="0" presId="urn:microsoft.com/office/officeart/2005/8/layout/hierarchy3"/>
    <dgm:cxn modelId="{20B2554A-D364-D943-AB41-F58B8A4375FD}" type="presOf" srcId="{07F53B7B-0818-A743-BEDE-F9A7E2924F85}" destId="{D9789ADF-44BA-E048-8BE8-23D1850049D5}" srcOrd="0" destOrd="0" presId="urn:microsoft.com/office/officeart/2005/8/layout/hierarchy3"/>
    <dgm:cxn modelId="{43C5ABD2-2C3C-D548-808E-14D0E68C3FEC}" srcId="{F18A912C-BE74-E14D-8B17-3E169FD931E6}" destId="{967CA3C5-6DDC-4942-8AD0-94EFAB14B0FB}" srcOrd="1" destOrd="0" parTransId="{CCEC3970-CBC5-1447-B5E7-22F91AC4E17F}" sibTransId="{28E1119E-17C8-244C-A97D-E685496D319A}"/>
    <dgm:cxn modelId="{AD2297F7-A613-8C41-89FF-E105C0F32DF5}" type="presOf" srcId="{9C77540F-2842-934B-8996-68CB6DD64A0A}" destId="{E21582DC-B8E6-1149-A94E-ADFAB8166E6D}" srcOrd="0" destOrd="0" presId="urn:microsoft.com/office/officeart/2005/8/layout/hierarchy3"/>
    <dgm:cxn modelId="{9E6A6DCE-885C-F54A-A871-FBC1ECF8E784}" srcId="{07F53B7B-0818-A743-BEDE-F9A7E2924F85}" destId="{AD71C766-5C5D-3941-A20E-B329F5FE9009}" srcOrd="0" destOrd="0" parTransId="{DE1ABAF0-BB9F-1642-8EB0-7E2500A25087}" sibTransId="{054A07C6-CD16-4F4E-B4A8-17373B924EC4}"/>
    <dgm:cxn modelId="{0AE97D60-8A24-B248-8F3F-F9284E0D57DA}" srcId="{07F53B7B-0818-A743-BEDE-F9A7E2924F85}" destId="{9C77540F-2842-934B-8996-68CB6DD64A0A}" srcOrd="1" destOrd="0" parTransId="{F3650C2F-F25E-3348-B368-7F35ABB12283}" sibTransId="{3F7A915D-BEE1-6544-8F23-BC772429B35F}"/>
    <dgm:cxn modelId="{59CABB9B-88A1-0B4F-901D-E6E81240CF41}" type="presOf" srcId="{07F53B7B-0818-A743-BEDE-F9A7E2924F85}" destId="{3022B8FA-381B-4847-B70E-69195DD31EEA}" srcOrd="1" destOrd="0" presId="urn:microsoft.com/office/officeart/2005/8/layout/hierarchy3"/>
    <dgm:cxn modelId="{940E21D0-C085-0741-9850-15945BD0C6A2}" type="presOf" srcId="{967CA3C5-6DDC-4942-8AD0-94EFAB14B0FB}" destId="{856A5B7A-338B-5741-888F-A5A5E41E82ED}" srcOrd="1" destOrd="0" presId="urn:microsoft.com/office/officeart/2005/8/layout/hierarchy3"/>
    <dgm:cxn modelId="{929F0D78-1F84-3F42-B1C5-8C2F479E1102}" type="presOf" srcId="{DE1ABAF0-BB9F-1642-8EB0-7E2500A25087}" destId="{598EC766-352F-3B4B-8E74-164ACB459F39}" srcOrd="0" destOrd="0" presId="urn:microsoft.com/office/officeart/2005/8/layout/hierarchy3"/>
    <dgm:cxn modelId="{CFD79BB9-7B7A-474D-BF17-ACCA65B76363}" srcId="{F18A912C-BE74-E14D-8B17-3E169FD931E6}" destId="{07F53B7B-0818-A743-BEDE-F9A7E2924F85}" srcOrd="0" destOrd="0" parTransId="{C0BE5933-35EC-EB40-AFA0-1FA93E14E270}" sibTransId="{DE567B9F-6C16-CE4F-B2C9-5193EDDFB4A3}"/>
    <dgm:cxn modelId="{DEAD1388-39D0-7844-BDBC-BE12A4D946B1}" srcId="{F18A912C-BE74-E14D-8B17-3E169FD931E6}" destId="{38413BA6-085E-BC44-A956-8B89D83C1794}" srcOrd="2" destOrd="0" parTransId="{31C16707-B6B3-864C-BDF9-4AB4651D87B4}" sibTransId="{2B7FAD91-4075-1C40-8A45-1E5D639AD7BD}"/>
    <dgm:cxn modelId="{197A695F-838B-C446-954D-FFF79CB5D1C1}" type="presOf" srcId="{AD71C766-5C5D-3941-A20E-B329F5FE9009}" destId="{071680D9-3DF2-D54D-83DA-5190DC0BDC80}" srcOrd="0" destOrd="0" presId="urn:microsoft.com/office/officeart/2005/8/layout/hierarchy3"/>
    <dgm:cxn modelId="{8C3B0264-130A-E746-978E-12E3EA5FCA41}" type="presOf" srcId="{38413BA6-085E-BC44-A956-8B89D83C1794}" destId="{A6774E20-9AB8-7945-B6B4-B4140C38DC5A}" srcOrd="1" destOrd="0" presId="urn:microsoft.com/office/officeart/2005/8/layout/hierarchy3"/>
    <dgm:cxn modelId="{9D7F46AE-643D-9E46-B262-80C51D68FAEF}" srcId="{967CA3C5-6DDC-4942-8AD0-94EFAB14B0FB}" destId="{A2D4C658-F265-464C-8923-52EB9F35EE23}" srcOrd="0" destOrd="0" parTransId="{9EBC6E95-47F3-7749-9197-244B13157572}" sibTransId="{B891EED3-B006-F446-9357-1BA337825BCE}"/>
    <dgm:cxn modelId="{7298C9A6-4123-AB4C-90E0-4A7CCB0914D0}" type="presOf" srcId="{E94D9AA4-DB7A-5F4C-B050-4DC5E84ADF70}" destId="{A31F8238-7CA2-2247-8D48-B533903F6FB5}" srcOrd="0" destOrd="0" presId="urn:microsoft.com/office/officeart/2005/8/layout/hierarchy3"/>
    <dgm:cxn modelId="{41CCC362-8BA5-2744-8155-253615A5F05F}" type="presOf" srcId="{93FD92CB-7BDF-4B46-B6CE-7F6B3097000B}" destId="{797B9FD6-23C2-554B-A7DC-B2E842F6F412}" srcOrd="0" destOrd="0" presId="urn:microsoft.com/office/officeart/2005/8/layout/hierarchy3"/>
    <dgm:cxn modelId="{1D119B56-D9D4-5246-8611-58E8CE6B4713}" type="presOf" srcId="{A2D4C658-F265-464C-8923-52EB9F35EE23}" destId="{E3D528AF-D9F5-3842-A863-97FB15BACCFC}" srcOrd="0" destOrd="0" presId="urn:microsoft.com/office/officeart/2005/8/layout/hierarchy3"/>
    <dgm:cxn modelId="{253D7848-7B4F-4E40-8BFE-1049BE981D7D}" type="presOf" srcId="{F3650C2F-F25E-3348-B368-7F35ABB12283}" destId="{06983ED3-FCE2-B34D-93AF-2941006714BD}" srcOrd="0" destOrd="0" presId="urn:microsoft.com/office/officeart/2005/8/layout/hierarchy3"/>
    <dgm:cxn modelId="{4211684E-F53C-0C4A-939F-3DC6FD518554}" type="presOf" srcId="{9EBC6E95-47F3-7749-9197-244B13157572}" destId="{A7B581C5-C7C4-504C-B28D-0CC6ED6BF4F0}" srcOrd="0" destOrd="0" presId="urn:microsoft.com/office/officeart/2005/8/layout/hierarchy3"/>
    <dgm:cxn modelId="{7FED6FDD-6FDE-1243-B807-C510AF5C2593}" type="presOf" srcId="{F18A912C-BE74-E14D-8B17-3E169FD931E6}" destId="{39C662AC-F6AD-B145-97DF-DB9C55BD60DF}" srcOrd="0" destOrd="0" presId="urn:microsoft.com/office/officeart/2005/8/layout/hierarchy3"/>
    <dgm:cxn modelId="{8CFA0937-44EF-B64C-9F95-91A7231D110A}" type="presParOf" srcId="{39C662AC-F6AD-B145-97DF-DB9C55BD60DF}" destId="{5F611B79-612D-5542-BB19-52222A57B126}" srcOrd="0" destOrd="0" presId="urn:microsoft.com/office/officeart/2005/8/layout/hierarchy3"/>
    <dgm:cxn modelId="{3A7424B8-B9EF-AE43-831F-02E4474D75D0}" type="presParOf" srcId="{5F611B79-612D-5542-BB19-52222A57B126}" destId="{78AE739E-D74E-D84A-A09A-3E2B64E7EF27}" srcOrd="0" destOrd="0" presId="urn:microsoft.com/office/officeart/2005/8/layout/hierarchy3"/>
    <dgm:cxn modelId="{2CB17733-EA38-EA4E-8605-4EEB1C87319C}" type="presParOf" srcId="{78AE739E-D74E-D84A-A09A-3E2B64E7EF27}" destId="{D9789ADF-44BA-E048-8BE8-23D1850049D5}" srcOrd="0" destOrd="0" presId="urn:microsoft.com/office/officeart/2005/8/layout/hierarchy3"/>
    <dgm:cxn modelId="{D7A97D94-EC48-664F-BAF3-465F1F8CD5BF}" type="presParOf" srcId="{78AE739E-D74E-D84A-A09A-3E2B64E7EF27}" destId="{3022B8FA-381B-4847-B70E-69195DD31EEA}" srcOrd="1" destOrd="0" presId="urn:microsoft.com/office/officeart/2005/8/layout/hierarchy3"/>
    <dgm:cxn modelId="{E70D6AB5-A1DD-1647-9540-91EE6E3E2F8B}" type="presParOf" srcId="{5F611B79-612D-5542-BB19-52222A57B126}" destId="{02D57088-13DC-CC45-A864-B31D9E17C767}" srcOrd="1" destOrd="0" presId="urn:microsoft.com/office/officeart/2005/8/layout/hierarchy3"/>
    <dgm:cxn modelId="{1E2D124C-3403-2248-B6A2-6462777392B5}" type="presParOf" srcId="{02D57088-13DC-CC45-A864-B31D9E17C767}" destId="{598EC766-352F-3B4B-8E74-164ACB459F39}" srcOrd="0" destOrd="0" presId="urn:microsoft.com/office/officeart/2005/8/layout/hierarchy3"/>
    <dgm:cxn modelId="{EECD5FF9-A584-4747-95F6-EE0C86B30A2E}" type="presParOf" srcId="{02D57088-13DC-CC45-A864-B31D9E17C767}" destId="{071680D9-3DF2-D54D-83DA-5190DC0BDC80}" srcOrd="1" destOrd="0" presId="urn:microsoft.com/office/officeart/2005/8/layout/hierarchy3"/>
    <dgm:cxn modelId="{C420581A-C02B-6244-9271-8454611E41C3}" type="presParOf" srcId="{02D57088-13DC-CC45-A864-B31D9E17C767}" destId="{06983ED3-FCE2-B34D-93AF-2941006714BD}" srcOrd="2" destOrd="0" presId="urn:microsoft.com/office/officeart/2005/8/layout/hierarchy3"/>
    <dgm:cxn modelId="{7D2ACB84-54CF-D942-8B4B-10C3892388EC}" type="presParOf" srcId="{02D57088-13DC-CC45-A864-B31D9E17C767}" destId="{E21582DC-B8E6-1149-A94E-ADFAB8166E6D}" srcOrd="3" destOrd="0" presId="urn:microsoft.com/office/officeart/2005/8/layout/hierarchy3"/>
    <dgm:cxn modelId="{2D0F8740-C319-C04B-8FB1-E7C5B122E487}" type="presParOf" srcId="{39C662AC-F6AD-B145-97DF-DB9C55BD60DF}" destId="{1A705F13-7510-2F4E-8CA3-97C655D3DB83}" srcOrd="1" destOrd="0" presId="urn:microsoft.com/office/officeart/2005/8/layout/hierarchy3"/>
    <dgm:cxn modelId="{B6F12A75-539C-744F-91C9-B7C841EDCDFA}" type="presParOf" srcId="{1A705F13-7510-2F4E-8CA3-97C655D3DB83}" destId="{DC08FEFF-5C55-714D-9BAB-3AA4AD8D4B6B}" srcOrd="0" destOrd="0" presId="urn:microsoft.com/office/officeart/2005/8/layout/hierarchy3"/>
    <dgm:cxn modelId="{BA7BD9AA-AC31-9847-B3F5-C486D82F0D94}" type="presParOf" srcId="{DC08FEFF-5C55-714D-9BAB-3AA4AD8D4B6B}" destId="{9B45FD3D-4722-6C4A-855F-D167CDD0A08B}" srcOrd="0" destOrd="0" presId="urn:microsoft.com/office/officeart/2005/8/layout/hierarchy3"/>
    <dgm:cxn modelId="{AD923785-BC67-AB43-B4DB-726D709FF16B}" type="presParOf" srcId="{DC08FEFF-5C55-714D-9BAB-3AA4AD8D4B6B}" destId="{856A5B7A-338B-5741-888F-A5A5E41E82ED}" srcOrd="1" destOrd="0" presId="urn:microsoft.com/office/officeart/2005/8/layout/hierarchy3"/>
    <dgm:cxn modelId="{5E99C15A-51B3-8B47-9D10-B8B76EAC3297}" type="presParOf" srcId="{1A705F13-7510-2F4E-8CA3-97C655D3DB83}" destId="{40267FD4-D14B-CA40-BBA4-026A01237559}" srcOrd="1" destOrd="0" presId="urn:microsoft.com/office/officeart/2005/8/layout/hierarchy3"/>
    <dgm:cxn modelId="{7D11DFDB-E803-5947-8FC0-E33DE1C8173F}" type="presParOf" srcId="{40267FD4-D14B-CA40-BBA4-026A01237559}" destId="{A7B581C5-C7C4-504C-B28D-0CC6ED6BF4F0}" srcOrd="0" destOrd="0" presId="urn:microsoft.com/office/officeart/2005/8/layout/hierarchy3"/>
    <dgm:cxn modelId="{93215F77-952D-1E4D-A691-8949E5F4016C}" type="presParOf" srcId="{40267FD4-D14B-CA40-BBA4-026A01237559}" destId="{E3D528AF-D9F5-3842-A863-97FB15BACCFC}" srcOrd="1" destOrd="0" presId="urn:microsoft.com/office/officeart/2005/8/layout/hierarchy3"/>
    <dgm:cxn modelId="{F437C750-EB58-344B-AAD0-F27206C0B2E5}" type="presParOf" srcId="{39C662AC-F6AD-B145-97DF-DB9C55BD60DF}" destId="{D49BC979-1855-AC4E-89AF-8529D90ACC06}" srcOrd="2" destOrd="0" presId="urn:microsoft.com/office/officeart/2005/8/layout/hierarchy3"/>
    <dgm:cxn modelId="{C84EEE03-28D5-E44B-8287-B1767655B597}" type="presParOf" srcId="{D49BC979-1855-AC4E-89AF-8529D90ACC06}" destId="{F83E4696-030D-B14B-8F96-4F5253BFAE0E}" srcOrd="0" destOrd="0" presId="urn:microsoft.com/office/officeart/2005/8/layout/hierarchy3"/>
    <dgm:cxn modelId="{1A703EAB-E238-3646-8681-D2B4BCCDE21C}" type="presParOf" srcId="{F83E4696-030D-B14B-8F96-4F5253BFAE0E}" destId="{B6B55B59-10F1-0E4C-9496-66F04298E954}" srcOrd="0" destOrd="0" presId="urn:microsoft.com/office/officeart/2005/8/layout/hierarchy3"/>
    <dgm:cxn modelId="{31358B38-BEFD-2A49-A029-4518BDD31D6E}" type="presParOf" srcId="{F83E4696-030D-B14B-8F96-4F5253BFAE0E}" destId="{A6774E20-9AB8-7945-B6B4-B4140C38DC5A}" srcOrd="1" destOrd="0" presId="urn:microsoft.com/office/officeart/2005/8/layout/hierarchy3"/>
    <dgm:cxn modelId="{7CF085B2-DA74-9C40-816D-BF1E7608FF15}" type="presParOf" srcId="{D49BC979-1855-AC4E-89AF-8529D90ACC06}" destId="{EE96042D-4C58-C64D-9374-7244725BECF0}" srcOrd="1" destOrd="0" presId="urn:microsoft.com/office/officeart/2005/8/layout/hierarchy3"/>
    <dgm:cxn modelId="{05A4C7FC-FDF1-D24B-BA90-4767958983AB}" type="presParOf" srcId="{EE96042D-4C58-C64D-9374-7244725BECF0}" destId="{797B9FD6-23C2-554B-A7DC-B2E842F6F412}" srcOrd="0" destOrd="0" presId="urn:microsoft.com/office/officeart/2005/8/layout/hierarchy3"/>
    <dgm:cxn modelId="{FACE79AA-20DE-D742-BCE9-673D962FAB07}" type="presParOf" srcId="{EE96042D-4C58-C64D-9374-7244725BECF0}" destId="{A31F8238-7CA2-2247-8D48-B533903F6FB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8A912C-BE74-E14D-8B17-3E169FD931E6}"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07F53B7B-0818-A743-BEDE-F9A7E2924F85}">
      <dgm:prSet/>
      <dgm:spPr>
        <a:solidFill>
          <a:schemeClr val="accent2">
            <a:lumMod val="75000"/>
          </a:schemeClr>
        </a:solidFill>
      </dgm:spPr>
      <dgm:t>
        <a:bodyPr/>
        <a:lstStyle/>
        <a:p>
          <a:r>
            <a:rPr lang="ar-SA" b="1" dirty="0"/>
            <a:t>الاستعداد </a:t>
          </a:r>
          <a:r>
            <a:rPr lang="ar-SA" b="1" dirty="0" smtClean="0"/>
            <a:t>لإطلاق الحملة:</a:t>
          </a:r>
          <a:endParaRPr lang="en-GB" dirty="0"/>
        </a:p>
      </dgm:t>
    </dgm:pt>
    <dgm:pt modelId="{C0BE5933-35EC-EB40-AFA0-1FA93E14E270}" type="parTrans" cxnId="{CFD79BB9-7B7A-474D-BF17-ACCA65B76363}">
      <dgm:prSet/>
      <dgm:spPr/>
      <dgm:t>
        <a:bodyPr/>
        <a:lstStyle/>
        <a:p>
          <a:endParaRPr lang="en-GB"/>
        </a:p>
      </dgm:t>
    </dgm:pt>
    <dgm:pt modelId="{DE567B9F-6C16-CE4F-B2C9-5193EDDFB4A3}" type="sibTrans" cxnId="{CFD79BB9-7B7A-474D-BF17-ACCA65B76363}">
      <dgm:prSet/>
      <dgm:spPr/>
      <dgm:t>
        <a:bodyPr/>
        <a:lstStyle/>
        <a:p>
          <a:endParaRPr lang="en-GB"/>
        </a:p>
      </dgm:t>
    </dgm:pt>
    <dgm:pt modelId="{967CA3C5-6DDC-4942-8AD0-94EFAB14B0FB}">
      <dgm:prSet/>
      <dgm:spPr>
        <a:solidFill>
          <a:schemeClr val="accent2">
            <a:lumMod val="75000"/>
          </a:schemeClr>
        </a:solidFill>
      </dgm:spPr>
      <dgm:t>
        <a:bodyPr/>
        <a:lstStyle/>
        <a:p>
          <a:r>
            <a:rPr lang="ar-SA" b="1" dirty="0"/>
            <a:t>الإطلاق التدريجي والشامل</a:t>
          </a:r>
          <a:endParaRPr lang="en-GB" dirty="0"/>
        </a:p>
      </dgm:t>
    </dgm:pt>
    <dgm:pt modelId="{CCEC3970-CBC5-1447-B5E7-22F91AC4E17F}" type="parTrans" cxnId="{43C5ABD2-2C3C-D548-808E-14D0E68C3FEC}">
      <dgm:prSet/>
      <dgm:spPr/>
      <dgm:t>
        <a:bodyPr/>
        <a:lstStyle/>
        <a:p>
          <a:endParaRPr lang="en-GB"/>
        </a:p>
      </dgm:t>
    </dgm:pt>
    <dgm:pt modelId="{28E1119E-17C8-244C-A97D-E685496D319A}" type="sibTrans" cxnId="{43C5ABD2-2C3C-D548-808E-14D0E68C3FEC}">
      <dgm:prSet/>
      <dgm:spPr/>
      <dgm:t>
        <a:bodyPr/>
        <a:lstStyle/>
        <a:p>
          <a:endParaRPr lang="en-GB"/>
        </a:p>
      </dgm:t>
    </dgm:pt>
    <dgm:pt modelId="{38413BA6-085E-BC44-A956-8B89D83C1794}">
      <dgm:prSet/>
      <dgm:spPr>
        <a:solidFill>
          <a:schemeClr val="accent2">
            <a:lumMod val="75000"/>
          </a:schemeClr>
        </a:solidFill>
      </dgm:spPr>
      <dgm:t>
        <a:bodyPr/>
        <a:lstStyle/>
        <a:p>
          <a:r>
            <a:rPr lang="ar-SA" b="1" dirty="0"/>
            <a:t>مراقبة الأداء فور الإطلاق</a:t>
          </a:r>
          <a:endParaRPr lang="en-GB" dirty="0"/>
        </a:p>
      </dgm:t>
    </dgm:pt>
    <dgm:pt modelId="{31C16707-B6B3-864C-BDF9-4AB4651D87B4}" type="parTrans" cxnId="{DEAD1388-39D0-7844-BDBC-BE12A4D946B1}">
      <dgm:prSet/>
      <dgm:spPr/>
      <dgm:t>
        <a:bodyPr/>
        <a:lstStyle/>
        <a:p>
          <a:endParaRPr lang="en-GB"/>
        </a:p>
      </dgm:t>
    </dgm:pt>
    <dgm:pt modelId="{2B7FAD91-4075-1C40-8A45-1E5D639AD7BD}" type="sibTrans" cxnId="{DEAD1388-39D0-7844-BDBC-BE12A4D946B1}">
      <dgm:prSet/>
      <dgm:spPr/>
      <dgm:t>
        <a:bodyPr/>
        <a:lstStyle/>
        <a:p>
          <a:endParaRPr lang="en-GB"/>
        </a:p>
      </dgm:t>
    </dgm:pt>
    <dgm:pt modelId="{A2D4C658-F265-464C-8923-52EB9F35EE23}">
      <dgm:prSet custT="1"/>
      <dgm:spPr>
        <a:solidFill>
          <a:schemeClr val="accent1">
            <a:lumMod val="20000"/>
            <a:lumOff val="80000"/>
            <a:alpha val="90000"/>
          </a:schemeClr>
        </a:solidFill>
      </dgm:spPr>
      <dgm:t>
        <a:bodyPr/>
        <a:lstStyle/>
        <a:p>
          <a:r>
            <a:rPr lang="ar-SA" sz="1800" dirty="0"/>
            <a:t>إطلاق تدريجي </a:t>
          </a:r>
          <a:r>
            <a:rPr lang="ar-SA" sz="1800" dirty="0" smtClean="0"/>
            <a:t>لاختبار </a:t>
          </a:r>
          <a:r>
            <a:rPr lang="ar-SA" sz="1800" dirty="0"/>
            <a:t>السوق</a:t>
          </a:r>
          <a:endParaRPr lang="en-GB" sz="1800" dirty="0"/>
        </a:p>
      </dgm:t>
    </dgm:pt>
    <dgm:pt modelId="{9EBC6E95-47F3-7749-9197-244B13157572}" type="parTrans" cxnId="{9D7F46AE-643D-9E46-B262-80C51D68FAEF}">
      <dgm:prSet/>
      <dgm:spPr/>
      <dgm:t>
        <a:bodyPr/>
        <a:lstStyle/>
        <a:p>
          <a:endParaRPr lang="en-GB"/>
        </a:p>
      </dgm:t>
    </dgm:pt>
    <dgm:pt modelId="{B891EED3-B006-F446-9357-1BA337825BCE}" type="sibTrans" cxnId="{9D7F46AE-643D-9E46-B262-80C51D68FAEF}">
      <dgm:prSet/>
      <dgm:spPr/>
      <dgm:t>
        <a:bodyPr/>
        <a:lstStyle/>
        <a:p>
          <a:endParaRPr lang="en-GB"/>
        </a:p>
      </dgm:t>
    </dgm:pt>
    <dgm:pt modelId="{E94D9AA4-DB7A-5F4C-B050-4DC5E84ADF70}">
      <dgm:prSet custT="1"/>
      <dgm:spPr>
        <a:solidFill>
          <a:schemeClr val="accent4">
            <a:lumMod val="20000"/>
            <a:lumOff val="80000"/>
            <a:alpha val="90000"/>
          </a:schemeClr>
        </a:solidFill>
      </dgm:spPr>
      <dgm:t>
        <a:bodyPr/>
        <a:lstStyle/>
        <a:p>
          <a:r>
            <a:rPr lang="ar-SA" sz="1600" dirty="0"/>
            <a:t>متابعة النتائج في الساعات والأيام الأولى من اطلاق الحملة</a:t>
          </a:r>
          <a:endParaRPr lang="en-GB" sz="1600" dirty="0"/>
        </a:p>
      </dgm:t>
    </dgm:pt>
    <dgm:pt modelId="{93FD92CB-7BDF-4B46-B6CE-7F6B3097000B}" type="parTrans" cxnId="{23E17DEF-47D2-2443-B095-6F611D15C458}">
      <dgm:prSet/>
      <dgm:spPr/>
      <dgm:t>
        <a:bodyPr/>
        <a:lstStyle/>
        <a:p>
          <a:endParaRPr lang="en-GB"/>
        </a:p>
      </dgm:t>
    </dgm:pt>
    <dgm:pt modelId="{28A32757-4CA3-A64C-AC95-3E60E6B451D6}" type="sibTrans" cxnId="{23E17DEF-47D2-2443-B095-6F611D15C458}">
      <dgm:prSet/>
      <dgm:spPr/>
      <dgm:t>
        <a:bodyPr/>
        <a:lstStyle/>
        <a:p>
          <a:endParaRPr lang="en-GB"/>
        </a:p>
      </dgm:t>
    </dgm:pt>
    <dgm:pt modelId="{AD71C766-5C5D-3941-A20E-B329F5FE9009}">
      <dgm:prSet custT="1"/>
      <dgm:spPr>
        <a:solidFill>
          <a:schemeClr val="accent6">
            <a:lumMod val="20000"/>
            <a:lumOff val="80000"/>
            <a:alpha val="90000"/>
          </a:schemeClr>
        </a:solidFill>
      </dgm:spPr>
      <dgm:t>
        <a:bodyPr/>
        <a:lstStyle/>
        <a:p>
          <a:pPr rtl="1"/>
          <a:r>
            <a:rPr lang="ar-SA" sz="1600" dirty="0"/>
            <a:t>التأكد من جاهزية جميع المواد التسويقية</a:t>
          </a:r>
          <a:endParaRPr lang="en-GB" sz="1600" dirty="0"/>
        </a:p>
      </dgm:t>
    </dgm:pt>
    <dgm:pt modelId="{DE1ABAF0-BB9F-1642-8EB0-7E2500A25087}" type="parTrans" cxnId="{9E6A6DCE-885C-F54A-A871-FBC1ECF8E784}">
      <dgm:prSet/>
      <dgm:spPr/>
      <dgm:t>
        <a:bodyPr/>
        <a:lstStyle/>
        <a:p>
          <a:endParaRPr lang="en-GB"/>
        </a:p>
      </dgm:t>
    </dgm:pt>
    <dgm:pt modelId="{054A07C6-CD16-4F4E-B4A8-17373B924EC4}" type="sibTrans" cxnId="{9E6A6DCE-885C-F54A-A871-FBC1ECF8E784}">
      <dgm:prSet/>
      <dgm:spPr/>
      <dgm:t>
        <a:bodyPr/>
        <a:lstStyle/>
        <a:p>
          <a:endParaRPr lang="en-GB"/>
        </a:p>
      </dgm:t>
    </dgm:pt>
    <dgm:pt modelId="{9C77540F-2842-934B-8996-68CB6DD64A0A}">
      <dgm:prSet custT="1"/>
      <dgm:spPr>
        <a:solidFill>
          <a:schemeClr val="accent6">
            <a:lumMod val="20000"/>
            <a:lumOff val="80000"/>
            <a:alpha val="90000"/>
          </a:schemeClr>
        </a:solidFill>
      </dgm:spPr>
      <dgm:t>
        <a:bodyPr/>
        <a:lstStyle/>
        <a:p>
          <a:r>
            <a:rPr lang="ar-SA" sz="1600" dirty="0"/>
            <a:t>مراجعة الرسائل والتصميمات</a:t>
          </a:r>
          <a:endParaRPr lang="en-GB" sz="1600" dirty="0"/>
        </a:p>
      </dgm:t>
    </dgm:pt>
    <dgm:pt modelId="{F3650C2F-F25E-3348-B368-7F35ABB12283}" type="parTrans" cxnId="{0AE97D60-8A24-B248-8F3F-F9284E0D57DA}">
      <dgm:prSet/>
      <dgm:spPr/>
      <dgm:t>
        <a:bodyPr/>
        <a:lstStyle/>
        <a:p>
          <a:endParaRPr lang="en-GB"/>
        </a:p>
      </dgm:t>
    </dgm:pt>
    <dgm:pt modelId="{3F7A915D-BEE1-6544-8F23-BC772429B35F}" type="sibTrans" cxnId="{0AE97D60-8A24-B248-8F3F-F9284E0D57DA}">
      <dgm:prSet/>
      <dgm:spPr/>
      <dgm:t>
        <a:bodyPr/>
        <a:lstStyle/>
        <a:p>
          <a:endParaRPr lang="en-GB"/>
        </a:p>
      </dgm:t>
    </dgm:pt>
    <dgm:pt modelId="{954F9DAE-9160-0A45-80B6-CC98FC11A348}">
      <dgm:prSet custT="1"/>
      <dgm:spPr>
        <a:solidFill>
          <a:schemeClr val="accent1">
            <a:lumMod val="20000"/>
            <a:lumOff val="80000"/>
            <a:alpha val="90000"/>
          </a:schemeClr>
        </a:solidFill>
      </dgm:spPr>
      <dgm:t>
        <a:bodyPr/>
        <a:lstStyle/>
        <a:p>
          <a:r>
            <a:rPr lang="ar-SA" sz="1800" dirty="0"/>
            <a:t>إطلاق شامل للحصول على نتائج أسرع</a:t>
          </a:r>
          <a:endParaRPr lang="en-GB" sz="1800" dirty="0"/>
        </a:p>
      </dgm:t>
    </dgm:pt>
    <dgm:pt modelId="{973B8811-40B0-914B-A0F9-1235454959B2}" type="parTrans" cxnId="{9F454E83-E98A-AA47-8391-EADFF599ABB3}">
      <dgm:prSet/>
      <dgm:spPr/>
      <dgm:t>
        <a:bodyPr/>
        <a:lstStyle/>
        <a:p>
          <a:endParaRPr lang="en-GB"/>
        </a:p>
      </dgm:t>
    </dgm:pt>
    <dgm:pt modelId="{415F4A72-F781-4343-B29D-0F7B00902A1F}" type="sibTrans" cxnId="{9F454E83-E98A-AA47-8391-EADFF599ABB3}">
      <dgm:prSet/>
      <dgm:spPr/>
      <dgm:t>
        <a:bodyPr/>
        <a:lstStyle/>
        <a:p>
          <a:endParaRPr lang="en-GB"/>
        </a:p>
      </dgm:t>
    </dgm:pt>
    <dgm:pt modelId="{39C662AC-F6AD-B145-97DF-DB9C55BD60DF}" type="pres">
      <dgm:prSet presAssocID="{F18A912C-BE74-E14D-8B17-3E169FD931E6}" presName="diagram" presStyleCnt="0">
        <dgm:presLayoutVars>
          <dgm:chPref val="1"/>
          <dgm:dir val="rev"/>
          <dgm:animOne val="branch"/>
          <dgm:animLvl val="lvl"/>
          <dgm:resizeHandles/>
        </dgm:presLayoutVars>
      </dgm:prSet>
      <dgm:spPr/>
      <dgm:t>
        <a:bodyPr/>
        <a:lstStyle/>
        <a:p>
          <a:endParaRPr lang="en-US"/>
        </a:p>
      </dgm:t>
    </dgm:pt>
    <dgm:pt modelId="{5F611B79-612D-5542-BB19-52222A57B126}" type="pres">
      <dgm:prSet presAssocID="{07F53B7B-0818-A743-BEDE-F9A7E2924F85}" presName="root" presStyleCnt="0"/>
      <dgm:spPr/>
    </dgm:pt>
    <dgm:pt modelId="{78AE739E-D74E-D84A-A09A-3E2B64E7EF27}" type="pres">
      <dgm:prSet presAssocID="{07F53B7B-0818-A743-BEDE-F9A7E2924F85}" presName="rootComposite" presStyleCnt="0"/>
      <dgm:spPr/>
    </dgm:pt>
    <dgm:pt modelId="{D9789ADF-44BA-E048-8BE8-23D1850049D5}" type="pres">
      <dgm:prSet presAssocID="{07F53B7B-0818-A743-BEDE-F9A7E2924F85}" presName="rootText" presStyleLbl="node1" presStyleIdx="0" presStyleCnt="3"/>
      <dgm:spPr/>
      <dgm:t>
        <a:bodyPr/>
        <a:lstStyle/>
        <a:p>
          <a:endParaRPr lang="en-US"/>
        </a:p>
      </dgm:t>
    </dgm:pt>
    <dgm:pt modelId="{3022B8FA-381B-4847-B70E-69195DD31EEA}" type="pres">
      <dgm:prSet presAssocID="{07F53B7B-0818-A743-BEDE-F9A7E2924F85}" presName="rootConnector" presStyleLbl="node1" presStyleIdx="0" presStyleCnt="3"/>
      <dgm:spPr/>
      <dgm:t>
        <a:bodyPr/>
        <a:lstStyle/>
        <a:p>
          <a:endParaRPr lang="en-US"/>
        </a:p>
      </dgm:t>
    </dgm:pt>
    <dgm:pt modelId="{02D57088-13DC-CC45-A864-B31D9E17C767}" type="pres">
      <dgm:prSet presAssocID="{07F53B7B-0818-A743-BEDE-F9A7E2924F85}" presName="childShape" presStyleCnt="0"/>
      <dgm:spPr/>
    </dgm:pt>
    <dgm:pt modelId="{598EC766-352F-3B4B-8E74-164ACB459F39}" type="pres">
      <dgm:prSet presAssocID="{DE1ABAF0-BB9F-1642-8EB0-7E2500A25087}" presName="Name13" presStyleLbl="parChTrans1D2" presStyleIdx="0" presStyleCnt="5"/>
      <dgm:spPr/>
      <dgm:t>
        <a:bodyPr/>
        <a:lstStyle/>
        <a:p>
          <a:endParaRPr lang="en-US"/>
        </a:p>
      </dgm:t>
    </dgm:pt>
    <dgm:pt modelId="{071680D9-3DF2-D54D-83DA-5190DC0BDC80}" type="pres">
      <dgm:prSet presAssocID="{AD71C766-5C5D-3941-A20E-B329F5FE9009}" presName="childText" presStyleLbl="bgAcc1" presStyleIdx="0" presStyleCnt="5">
        <dgm:presLayoutVars>
          <dgm:bulletEnabled val="1"/>
        </dgm:presLayoutVars>
      </dgm:prSet>
      <dgm:spPr/>
      <dgm:t>
        <a:bodyPr/>
        <a:lstStyle/>
        <a:p>
          <a:endParaRPr lang="en-US"/>
        </a:p>
      </dgm:t>
    </dgm:pt>
    <dgm:pt modelId="{06983ED3-FCE2-B34D-93AF-2941006714BD}" type="pres">
      <dgm:prSet presAssocID="{F3650C2F-F25E-3348-B368-7F35ABB12283}" presName="Name13" presStyleLbl="parChTrans1D2" presStyleIdx="1" presStyleCnt="5"/>
      <dgm:spPr/>
      <dgm:t>
        <a:bodyPr/>
        <a:lstStyle/>
        <a:p>
          <a:endParaRPr lang="en-US"/>
        </a:p>
      </dgm:t>
    </dgm:pt>
    <dgm:pt modelId="{E21582DC-B8E6-1149-A94E-ADFAB8166E6D}" type="pres">
      <dgm:prSet presAssocID="{9C77540F-2842-934B-8996-68CB6DD64A0A}" presName="childText" presStyleLbl="bgAcc1" presStyleIdx="1" presStyleCnt="5">
        <dgm:presLayoutVars>
          <dgm:bulletEnabled val="1"/>
        </dgm:presLayoutVars>
      </dgm:prSet>
      <dgm:spPr/>
      <dgm:t>
        <a:bodyPr/>
        <a:lstStyle/>
        <a:p>
          <a:endParaRPr lang="en-US"/>
        </a:p>
      </dgm:t>
    </dgm:pt>
    <dgm:pt modelId="{1A705F13-7510-2F4E-8CA3-97C655D3DB83}" type="pres">
      <dgm:prSet presAssocID="{967CA3C5-6DDC-4942-8AD0-94EFAB14B0FB}" presName="root" presStyleCnt="0"/>
      <dgm:spPr/>
    </dgm:pt>
    <dgm:pt modelId="{DC08FEFF-5C55-714D-9BAB-3AA4AD8D4B6B}" type="pres">
      <dgm:prSet presAssocID="{967CA3C5-6DDC-4942-8AD0-94EFAB14B0FB}" presName="rootComposite" presStyleCnt="0"/>
      <dgm:spPr/>
    </dgm:pt>
    <dgm:pt modelId="{9B45FD3D-4722-6C4A-855F-D167CDD0A08B}" type="pres">
      <dgm:prSet presAssocID="{967CA3C5-6DDC-4942-8AD0-94EFAB14B0FB}" presName="rootText" presStyleLbl="node1" presStyleIdx="1" presStyleCnt="3"/>
      <dgm:spPr/>
      <dgm:t>
        <a:bodyPr/>
        <a:lstStyle/>
        <a:p>
          <a:endParaRPr lang="en-US"/>
        </a:p>
      </dgm:t>
    </dgm:pt>
    <dgm:pt modelId="{856A5B7A-338B-5741-888F-A5A5E41E82ED}" type="pres">
      <dgm:prSet presAssocID="{967CA3C5-6DDC-4942-8AD0-94EFAB14B0FB}" presName="rootConnector" presStyleLbl="node1" presStyleIdx="1" presStyleCnt="3"/>
      <dgm:spPr/>
      <dgm:t>
        <a:bodyPr/>
        <a:lstStyle/>
        <a:p>
          <a:endParaRPr lang="en-US"/>
        </a:p>
      </dgm:t>
    </dgm:pt>
    <dgm:pt modelId="{40267FD4-D14B-CA40-BBA4-026A01237559}" type="pres">
      <dgm:prSet presAssocID="{967CA3C5-6DDC-4942-8AD0-94EFAB14B0FB}" presName="childShape" presStyleCnt="0"/>
      <dgm:spPr/>
    </dgm:pt>
    <dgm:pt modelId="{A7B581C5-C7C4-504C-B28D-0CC6ED6BF4F0}" type="pres">
      <dgm:prSet presAssocID="{9EBC6E95-47F3-7749-9197-244B13157572}" presName="Name13" presStyleLbl="parChTrans1D2" presStyleIdx="2" presStyleCnt="5"/>
      <dgm:spPr/>
      <dgm:t>
        <a:bodyPr/>
        <a:lstStyle/>
        <a:p>
          <a:endParaRPr lang="en-US"/>
        </a:p>
      </dgm:t>
    </dgm:pt>
    <dgm:pt modelId="{E3D528AF-D9F5-3842-A863-97FB15BACCFC}" type="pres">
      <dgm:prSet presAssocID="{A2D4C658-F265-464C-8923-52EB9F35EE23}" presName="childText" presStyleLbl="bgAcc1" presStyleIdx="2" presStyleCnt="5" custScaleX="104184" custScaleY="90931">
        <dgm:presLayoutVars>
          <dgm:bulletEnabled val="1"/>
        </dgm:presLayoutVars>
      </dgm:prSet>
      <dgm:spPr/>
      <dgm:t>
        <a:bodyPr/>
        <a:lstStyle/>
        <a:p>
          <a:endParaRPr lang="en-US"/>
        </a:p>
      </dgm:t>
    </dgm:pt>
    <dgm:pt modelId="{E7CCBD73-AC62-BB41-B757-14749D8E2D52}" type="pres">
      <dgm:prSet presAssocID="{973B8811-40B0-914B-A0F9-1235454959B2}" presName="Name13" presStyleLbl="parChTrans1D2" presStyleIdx="3" presStyleCnt="5"/>
      <dgm:spPr/>
      <dgm:t>
        <a:bodyPr/>
        <a:lstStyle/>
        <a:p>
          <a:endParaRPr lang="en-US"/>
        </a:p>
      </dgm:t>
    </dgm:pt>
    <dgm:pt modelId="{BA2F5475-C2E9-E448-9684-9B60EB8155E1}" type="pres">
      <dgm:prSet presAssocID="{954F9DAE-9160-0A45-80B6-CC98FC11A348}" presName="childText" presStyleLbl="bgAcc1" presStyleIdx="3" presStyleCnt="5" custScaleX="104184" custScaleY="90931">
        <dgm:presLayoutVars>
          <dgm:bulletEnabled val="1"/>
        </dgm:presLayoutVars>
      </dgm:prSet>
      <dgm:spPr/>
      <dgm:t>
        <a:bodyPr/>
        <a:lstStyle/>
        <a:p>
          <a:endParaRPr lang="en-US"/>
        </a:p>
      </dgm:t>
    </dgm:pt>
    <dgm:pt modelId="{D49BC979-1855-AC4E-89AF-8529D90ACC06}" type="pres">
      <dgm:prSet presAssocID="{38413BA6-085E-BC44-A956-8B89D83C1794}" presName="root" presStyleCnt="0"/>
      <dgm:spPr/>
    </dgm:pt>
    <dgm:pt modelId="{F83E4696-030D-B14B-8F96-4F5253BFAE0E}" type="pres">
      <dgm:prSet presAssocID="{38413BA6-085E-BC44-A956-8B89D83C1794}" presName="rootComposite" presStyleCnt="0"/>
      <dgm:spPr/>
    </dgm:pt>
    <dgm:pt modelId="{B6B55B59-10F1-0E4C-9496-66F04298E954}" type="pres">
      <dgm:prSet presAssocID="{38413BA6-085E-BC44-A956-8B89D83C1794}" presName="rootText" presStyleLbl="node1" presStyleIdx="2" presStyleCnt="3"/>
      <dgm:spPr/>
      <dgm:t>
        <a:bodyPr/>
        <a:lstStyle/>
        <a:p>
          <a:endParaRPr lang="en-US"/>
        </a:p>
      </dgm:t>
    </dgm:pt>
    <dgm:pt modelId="{A6774E20-9AB8-7945-B6B4-B4140C38DC5A}" type="pres">
      <dgm:prSet presAssocID="{38413BA6-085E-BC44-A956-8B89D83C1794}" presName="rootConnector" presStyleLbl="node1" presStyleIdx="2" presStyleCnt="3"/>
      <dgm:spPr/>
      <dgm:t>
        <a:bodyPr/>
        <a:lstStyle/>
        <a:p>
          <a:endParaRPr lang="en-US"/>
        </a:p>
      </dgm:t>
    </dgm:pt>
    <dgm:pt modelId="{EE96042D-4C58-C64D-9374-7244725BECF0}" type="pres">
      <dgm:prSet presAssocID="{38413BA6-085E-BC44-A956-8B89D83C1794}" presName="childShape" presStyleCnt="0"/>
      <dgm:spPr/>
    </dgm:pt>
    <dgm:pt modelId="{797B9FD6-23C2-554B-A7DC-B2E842F6F412}" type="pres">
      <dgm:prSet presAssocID="{93FD92CB-7BDF-4B46-B6CE-7F6B3097000B}" presName="Name13" presStyleLbl="parChTrans1D2" presStyleIdx="4" presStyleCnt="5"/>
      <dgm:spPr/>
      <dgm:t>
        <a:bodyPr/>
        <a:lstStyle/>
        <a:p>
          <a:endParaRPr lang="en-US"/>
        </a:p>
      </dgm:t>
    </dgm:pt>
    <dgm:pt modelId="{A31F8238-7CA2-2247-8D48-B533903F6FB5}" type="pres">
      <dgm:prSet presAssocID="{E94D9AA4-DB7A-5F4C-B050-4DC5E84ADF70}" presName="childText" presStyleLbl="bgAcc1" presStyleIdx="4" presStyleCnt="5" custScaleX="97319" custScaleY="128755">
        <dgm:presLayoutVars>
          <dgm:bulletEnabled val="1"/>
        </dgm:presLayoutVars>
      </dgm:prSet>
      <dgm:spPr/>
      <dgm:t>
        <a:bodyPr/>
        <a:lstStyle/>
        <a:p>
          <a:endParaRPr lang="en-US"/>
        </a:p>
      </dgm:t>
    </dgm:pt>
  </dgm:ptLst>
  <dgm:cxnLst>
    <dgm:cxn modelId="{0AE97D60-8A24-B248-8F3F-F9284E0D57DA}" srcId="{07F53B7B-0818-A743-BEDE-F9A7E2924F85}" destId="{9C77540F-2842-934B-8996-68CB6DD64A0A}" srcOrd="1" destOrd="0" parTransId="{F3650C2F-F25E-3348-B368-7F35ABB12283}" sibTransId="{3F7A915D-BEE1-6544-8F23-BC772429B35F}"/>
    <dgm:cxn modelId="{DEAD1388-39D0-7844-BDBC-BE12A4D946B1}" srcId="{F18A912C-BE74-E14D-8B17-3E169FD931E6}" destId="{38413BA6-085E-BC44-A956-8B89D83C1794}" srcOrd="2" destOrd="0" parTransId="{31C16707-B6B3-864C-BDF9-4AB4651D87B4}" sibTransId="{2B7FAD91-4075-1C40-8A45-1E5D639AD7BD}"/>
    <dgm:cxn modelId="{7FED6FDD-6FDE-1243-B807-C510AF5C2593}" type="presOf" srcId="{F18A912C-BE74-E14D-8B17-3E169FD931E6}" destId="{39C662AC-F6AD-B145-97DF-DB9C55BD60DF}" srcOrd="0" destOrd="0" presId="urn:microsoft.com/office/officeart/2005/8/layout/hierarchy3"/>
    <dgm:cxn modelId="{C09785A8-A993-6D42-A95C-7D41D81BE6CC}" type="presOf" srcId="{38413BA6-085E-BC44-A956-8B89D83C1794}" destId="{B6B55B59-10F1-0E4C-9496-66F04298E954}" srcOrd="0" destOrd="0" presId="urn:microsoft.com/office/officeart/2005/8/layout/hierarchy3"/>
    <dgm:cxn modelId="{5D2ADAA8-EBEF-F844-A830-B3C68CAB8191}" type="presOf" srcId="{967CA3C5-6DDC-4942-8AD0-94EFAB14B0FB}" destId="{9B45FD3D-4722-6C4A-855F-D167CDD0A08B}" srcOrd="0" destOrd="0" presId="urn:microsoft.com/office/officeart/2005/8/layout/hierarchy3"/>
    <dgm:cxn modelId="{23E17DEF-47D2-2443-B095-6F611D15C458}" srcId="{38413BA6-085E-BC44-A956-8B89D83C1794}" destId="{E94D9AA4-DB7A-5F4C-B050-4DC5E84ADF70}" srcOrd="0" destOrd="0" parTransId="{93FD92CB-7BDF-4B46-B6CE-7F6B3097000B}" sibTransId="{28A32757-4CA3-A64C-AC95-3E60E6B451D6}"/>
    <dgm:cxn modelId="{20B2554A-D364-D943-AB41-F58B8A4375FD}" type="presOf" srcId="{07F53B7B-0818-A743-BEDE-F9A7E2924F85}" destId="{D9789ADF-44BA-E048-8BE8-23D1850049D5}" srcOrd="0" destOrd="0" presId="urn:microsoft.com/office/officeart/2005/8/layout/hierarchy3"/>
    <dgm:cxn modelId="{41CCC362-8BA5-2744-8155-253615A5F05F}" type="presOf" srcId="{93FD92CB-7BDF-4B46-B6CE-7F6B3097000B}" destId="{797B9FD6-23C2-554B-A7DC-B2E842F6F412}" srcOrd="0" destOrd="0" presId="urn:microsoft.com/office/officeart/2005/8/layout/hierarchy3"/>
    <dgm:cxn modelId="{E0185277-945B-4742-B47C-8CF9CA11AB7B}" type="presOf" srcId="{954F9DAE-9160-0A45-80B6-CC98FC11A348}" destId="{BA2F5475-C2E9-E448-9684-9B60EB8155E1}" srcOrd="0" destOrd="0" presId="urn:microsoft.com/office/officeart/2005/8/layout/hierarchy3"/>
    <dgm:cxn modelId="{940E21D0-C085-0741-9850-15945BD0C6A2}" type="presOf" srcId="{967CA3C5-6DDC-4942-8AD0-94EFAB14B0FB}" destId="{856A5B7A-338B-5741-888F-A5A5E41E82ED}" srcOrd="1" destOrd="0" presId="urn:microsoft.com/office/officeart/2005/8/layout/hierarchy3"/>
    <dgm:cxn modelId="{9E6A6DCE-885C-F54A-A871-FBC1ECF8E784}" srcId="{07F53B7B-0818-A743-BEDE-F9A7E2924F85}" destId="{AD71C766-5C5D-3941-A20E-B329F5FE9009}" srcOrd="0" destOrd="0" parTransId="{DE1ABAF0-BB9F-1642-8EB0-7E2500A25087}" sibTransId="{054A07C6-CD16-4F4E-B4A8-17373B924EC4}"/>
    <dgm:cxn modelId="{9D7F46AE-643D-9E46-B262-80C51D68FAEF}" srcId="{967CA3C5-6DDC-4942-8AD0-94EFAB14B0FB}" destId="{A2D4C658-F265-464C-8923-52EB9F35EE23}" srcOrd="0" destOrd="0" parTransId="{9EBC6E95-47F3-7749-9197-244B13157572}" sibTransId="{B891EED3-B006-F446-9357-1BA337825BCE}"/>
    <dgm:cxn modelId="{8C3B0264-130A-E746-978E-12E3EA5FCA41}" type="presOf" srcId="{38413BA6-085E-BC44-A956-8B89D83C1794}" destId="{A6774E20-9AB8-7945-B6B4-B4140C38DC5A}" srcOrd="1" destOrd="0" presId="urn:microsoft.com/office/officeart/2005/8/layout/hierarchy3"/>
    <dgm:cxn modelId="{253D7848-7B4F-4E40-8BFE-1049BE981D7D}" type="presOf" srcId="{F3650C2F-F25E-3348-B368-7F35ABB12283}" destId="{06983ED3-FCE2-B34D-93AF-2941006714BD}" srcOrd="0" destOrd="0" presId="urn:microsoft.com/office/officeart/2005/8/layout/hierarchy3"/>
    <dgm:cxn modelId="{1D119B56-D9D4-5246-8611-58E8CE6B4713}" type="presOf" srcId="{A2D4C658-F265-464C-8923-52EB9F35EE23}" destId="{E3D528AF-D9F5-3842-A863-97FB15BACCFC}" srcOrd="0" destOrd="0" presId="urn:microsoft.com/office/officeart/2005/8/layout/hierarchy3"/>
    <dgm:cxn modelId="{197A695F-838B-C446-954D-FFF79CB5D1C1}" type="presOf" srcId="{AD71C766-5C5D-3941-A20E-B329F5FE9009}" destId="{071680D9-3DF2-D54D-83DA-5190DC0BDC80}" srcOrd="0" destOrd="0" presId="urn:microsoft.com/office/officeart/2005/8/layout/hierarchy3"/>
    <dgm:cxn modelId="{929F0D78-1F84-3F42-B1C5-8C2F479E1102}" type="presOf" srcId="{DE1ABAF0-BB9F-1642-8EB0-7E2500A25087}" destId="{598EC766-352F-3B4B-8E74-164ACB459F39}" srcOrd="0" destOrd="0" presId="urn:microsoft.com/office/officeart/2005/8/layout/hierarchy3"/>
    <dgm:cxn modelId="{43C5ABD2-2C3C-D548-808E-14D0E68C3FEC}" srcId="{F18A912C-BE74-E14D-8B17-3E169FD931E6}" destId="{967CA3C5-6DDC-4942-8AD0-94EFAB14B0FB}" srcOrd="1" destOrd="0" parTransId="{CCEC3970-CBC5-1447-B5E7-22F91AC4E17F}" sibTransId="{28E1119E-17C8-244C-A97D-E685496D319A}"/>
    <dgm:cxn modelId="{7298C9A6-4123-AB4C-90E0-4A7CCB0914D0}" type="presOf" srcId="{E94D9AA4-DB7A-5F4C-B050-4DC5E84ADF70}" destId="{A31F8238-7CA2-2247-8D48-B533903F6FB5}" srcOrd="0" destOrd="0" presId="urn:microsoft.com/office/officeart/2005/8/layout/hierarchy3"/>
    <dgm:cxn modelId="{CFD79BB9-7B7A-474D-BF17-ACCA65B76363}" srcId="{F18A912C-BE74-E14D-8B17-3E169FD931E6}" destId="{07F53B7B-0818-A743-BEDE-F9A7E2924F85}" srcOrd="0" destOrd="0" parTransId="{C0BE5933-35EC-EB40-AFA0-1FA93E14E270}" sibTransId="{DE567B9F-6C16-CE4F-B2C9-5193EDDFB4A3}"/>
    <dgm:cxn modelId="{59CABB9B-88A1-0B4F-901D-E6E81240CF41}" type="presOf" srcId="{07F53B7B-0818-A743-BEDE-F9A7E2924F85}" destId="{3022B8FA-381B-4847-B70E-69195DD31EEA}" srcOrd="1" destOrd="0" presId="urn:microsoft.com/office/officeart/2005/8/layout/hierarchy3"/>
    <dgm:cxn modelId="{AD2297F7-A613-8C41-89FF-E105C0F32DF5}" type="presOf" srcId="{9C77540F-2842-934B-8996-68CB6DD64A0A}" destId="{E21582DC-B8E6-1149-A94E-ADFAB8166E6D}" srcOrd="0" destOrd="0" presId="urn:microsoft.com/office/officeart/2005/8/layout/hierarchy3"/>
    <dgm:cxn modelId="{B868497F-086A-0C4C-A84C-261E05EE3321}" type="presOf" srcId="{973B8811-40B0-914B-A0F9-1235454959B2}" destId="{E7CCBD73-AC62-BB41-B757-14749D8E2D52}" srcOrd="0" destOrd="0" presId="urn:microsoft.com/office/officeart/2005/8/layout/hierarchy3"/>
    <dgm:cxn modelId="{4211684E-F53C-0C4A-939F-3DC6FD518554}" type="presOf" srcId="{9EBC6E95-47F3-7749-9197-244B13157572}" destId="{A7B581C5-C7C4-504C-B28D-0CC6ED6BF4F0}" srcOrd="0" destOrd="0" presId="urn:microsoft.com/office/officeart/2005/8/layout/hierarchy3"/>
    <dgm:cxn modelId="{9F454E83-E98A-AA47-8391-EADFF599ABB3}" srcId="{967CA3C5-6DDC-4942-8AD0-94EFAB14B0FB}" destId="{954F9DAE-9160-0A45-80B6-CC98FC11A348}" srcOrd="1" destOrd="0" parTransId="{973B8811-40B0-914B-A0F9-1235454959B2}" sibTransId="{415F4A72-F781-4343-B29D-0F7B00902A1F}"/>
    <dgm:cxn modelId="{8CFA0937-44EF-B64C-9F95-91A7231D110A}" type="presParOf" srcId="{39C662AC-F6AD-B145-97DF-DB9C55BD60DF}" destId="{5F611B79-612D-5542-BB19-52222A57B126}" srcOrd="0" destOrd="0" presId="urn:microsoft.com/office/officeart/2005/8/layout/hierarchy3"/>
    <dgm:cxn modelId="{3A7424B8-B9EF-AE43-831F-02E4474D75D0}" type="presParOf" srcId="{5F611B79-612D-5542-BB19-52222A57B126}" destId="{78AE739E-D74E-D84A-A09A-3E2B64E7EF27}" srcOrd="0" destOrd="0" presId="urn:microsoft.com/office/officeart/2005/8/layout/hierarchy3"/>
    <dgm:cxn modelId="{2CB17733-EA38-EA4E-8605-4EEB1C87319C}" type="presParOf" srcId="{78AE739E-D74E-D84A-A09A-3E2B64E7EF27}" destId="{D9789ADF-44BA-E048-8BE8-23D1850049D5}" srcOrd="0" destOrd="0" presId="urn:microsoft.com/office/officeart/2005/8/layout/hierarchy3"/>
    <dgm:cxn modelId="{D7A97D94-EC48-664F-BAF3-465F1F8CD5BF}" type="presParOf" srcId="{78AE739E-D74E-D84A-A09A-3E2B64E7EF27}" destId="{3022B8FA-381B-4847-B70E-69195DD31EEA}" srcOrd="1" destOrd="0" presId="urn:microsoft.com/office/officeart/2005/8/layout/hierarchy3"/>
    <dgm:cxn modelId="{E70D6AB5-A1DD-1647-9540-91EE6E3E2F8B}" type="presParOf" srcId="{5F611B79-612D-5542-BB19-52222A57B126}" destId="{02D57088-13DC-CC45-A864-B31D9E17C767}" srcOrd="1" destOrd="0" presId="urn:microsoft.com/office/officeart/2005/8/layout/hierarchy3"/>
    <dgm:cxn modelId="{1E2D124C-3403-2248-B6A2-6462777392B5}" type="presParOf" srcId="{02D57088-13DC-CC45-A864-B31D9E17C767}" destId="{598EC766-352F-3B4B-8E74-164ACB459F39}" srcOrd="0" destOrd="0" presId="urn:microsoft.com/office/officeart/2005/8/layout/hierarchy3"/>
    <dgm:cxn modelId="{EECD5FF9-A584-4747-95F6-EE0C86B30A2E}" type="presParOf" srcId="{02D57088-13DC-CC45-A864-B31D9E17C767}" destId="{071680D9-3DF2-D54D-83DA-5190DC0BDC80}" srcOrd="1" destOrd="0" presId="urn:microsoft.com/office/officeart/2005/8/layout/hierarchy3"/>
    <dgm:cxn modelId="{C420581A-C02B-6244-9271-8454611E41C3}" type="presParOf" srcId="{02D57088-13DC-CC45-A864-B31D9E17C767}" destId="{06983ED3-FCE2-B34D-93AF-2941006714BD}" srcOrd="2" destOrd="0" presId="urn:microsoft.com/office/officeart/2005/8/layout/hierarchy3"/>
    <dgm:cxn modelId="{7D2ACB84-54CF-D942-8B4B-10C3892388EC}" type="presParOf" srcId="{02D57088-13DC-CC45-A864-B31D9E17C767}" destId="{E21582DC-B8E6-1149-A94E-ADFAB8166E6D}" srcOrd="3" destOrd="0" presId="urn:microsoft.com/office/officeart/2005/8/layout/hierarchy3"/>
    <dgm:cxn modelId="{2D0F8740-C319-C04B-8FB1-E7C5B122E487}" type="presParOf" srcId="{39C662AC-F6AD-B145-97DF-DB9C55BD60DF}" destId="{1A705F13-7510-2F4E-8CA3-97C655D3DB83}" srcOrd="1" destOrd="0" presId="urn:microsoft.com/office/officeart/2005/8/layout/hierarchy3"/>
    <dgm:cxn modelId="{B6F12A75-539C-744F-91C9-B7C841EDCDFA}" type="presParOf" srcId="{1A705F13-7510-2F4E-8CA3-97C655D3DB83}" destId="{DC08FEFF-5C55-714D-9BAB-3AA4AD8D4B6B}" srcOrd="0" destOrd="0" presId="urn:microsoft.com/office/officeart/2005/8/layout/hierarchy3"/>
    <dgm:cxn modelId="{BA7BD9AA-AC31-9847-B3F5-C486D82F0D94}" type="presParOf" srcId="{DC08FEFF-5C55-714D-9BAB-3AA4AD8D4B6B}" destId="{9B45FD3D-4722-6C4A-855F-D167CDD0A08B}" srcOrd="0" destOrd="0" presId="urn:microsoft.com/office/officeart/2005/8/layout/hierarchy3"/>
    <dgm:cxn modelId="{AD923785-BC67-AB43-B4DB-726D709FF16B}" type="presParOf" srcId="{DC08FEFF-5C55-714D-9BAB-3AA4AD8D4B6B}" destId="{856A5B7A-338B-5741-888F-A5A5E41E82ED}" srcOrd="1" destOrd="0" presId="urn:microsoft.com/office/officeart/2005/8/layout/hierarchy3"/>
    <dgm:cxn modelId="{5E99C15A-51B3-8B47-9D10-B8B76EAC3297}" type="presParOf" srcId="{1A705F13-7510-2F4E-8CA3-97C655D3DB83}" destId="{40267FD4-D14B-CA40-BBA4-026A01237559}" srcOrd="1" destOrd="0" presId="urn:microsoft.com/office/officeart/2005/8/layout/hierarchy3"/>
    <dgm:cxn modelId="{7D11DFDB-E803-5947-8FC0-E33DE1C8173F}" type="presParOf" srcId="{40267FD4-D14B-CA40-BBA4-026A01237559}" destId="{A7B581C5-C7C4-504C-B28D-0CC6ED6BF4F0}" srcOrd="0" destOrd="0" presId="urn:microsoft.com/office/officeart/2005/8/layout/hierarchy3"/>
    <dgm:cxn modelId="{93215F77-952D-1E4D-A691-8949E5F4016C}" type="presParOf" srcId="{40267FD4-D14B-CA40-BBA4-026A01237559}" destId="{E3D528AF-D9F5-3842-A863-97FB15BACCFC}" srcOrd="1" destOrd="0" presId="urn:microsoft.com/office/officeart/2005/8/layout/hierarchy3"/>
    <dgm:cxn modelId="{A1FBAB4D-8011-9F4F-8DDF-DC7FDD9A5D84}" type="presParOf" srcId="{40267FD4-D14B-CA40-BBA4-026A01237559}" destId="{E7CCBD73-AC62-BB41-B757-14749D8E2D52}" srcOrd="2" destOrd="0" presId="urn:microsoft.com/office/officeart/2005/8/layout/hierarchy3"/>
    <dgm:cxn modelId="{CACEB0D4-EB7A-334C-98E8-ADA3764D47AA}" type="presParOf" srcId="{40267FD4-D14B-CA40-BBA4-026A01237559}" destId="{BA2F5475-C2E9-E448-9684-9B60EB8155E1}" srcOrd="3" destOrd="0" presId="urn:microsoft.com/office/officeart/2005/8/layout/hierarchy3"/>
    <dgm:cxn modelId="{F437C750-EB58-344B-AAD0-F27206C0B2E5}" type="presParOf" srcId="{39C662AC-F6AD-B145-97DF-DB9C55BD60DF}" destId="{D49BC979-1855-AC4E-89AF-8529D90ACC06}" srcOrd="2" destOrd="0" presId="urn:microsoft.com/office/officeart/2005/8/layout/hierarchy3"/>
    <dgm:cxn modelId="{C84EEE03-28D5-E44B-8287-B1767655B597}" type="presParOf" srcId="{D49BC979-1855-AC4E-89AF-8529D90ACC06}" destId="{F83E4696-030D-B14B-8F96-4F5253BFAE0E}" srcOrd="0" destOrd="0" presId="urn:microsoft.com/office/officeart/2005/8/layout/hierarchy3"/>
    <dgm:cxn modelId="{1A703EAB-E238-3646-8681-D2B4BCCDE21C}" type="presParOf" srcId="{F83E4696-030D-B14B-8F96-4F5253BFAE0E}" destId="{B6B55B59-10F1-0E4C-9496-66F04298E954}" srcOrd="0" destOrd="0" presId="urn:microsoft.com/office/officeart/2005/8/layout/hierarchy3"/>
    <dgm:cxn modelId="{31358B38-BEFD-2A49-A029-4518BDD31D6E}" type="presParOf" srcId="{F83E4696-030D-B14B-8F96-4F5253BFAE0E}" destId="{A6774E20-9AB8-7945-B6B4-B4140C38DC5A}" srcOrd="1" destOrd="0" presId="urn:microsoft.com/office/officeart/2005/8/layout/hierarchy3"/>
    <dgm:cxn modelId="{7CF085B2-DA74-9C40-816D-BF1E7608FF15}" type="presParOf" srcId="{D49BC979-1855-AC4E-89AF-8529D90ACC06}" destId="{EE96042D-4C58-C64D-9374-7244725BECF0}" srcOrd="1" destOrd="0" presId="urn:microsoft.com/office/officeart/2005/8/layout/hierarchy3"/>
    <dgm:cxn modelId="{05A4C7FC-FDF1-D24B-BA90-4767958983AB}" type="presParOf" srcId="{EE96042D-4C58-C64D-9374-7244725BECF0}" destId="{797B9FD6-23C2-554B-A7DC-B2E842F6F412}" srcOrd="0" destOrd="0" presId="urn:microsoft.com/office/officeart/2005/8/layout/hierarchy3"/>
    <dgm:cxn modelId="{FACE79AA-20DE-D742-BCE9-673D962FAB07}" type="presParOf" srcId="{EE96042D-4C58-C64D-9374-7244725BECF0}" destId="{A31F8238-7CA2-2247-8D48-B533903F6FB5}" srcOrd="1" destOrd="0" presId="urn:microsoft.com/office/officeart/2005/8/layout/hierarchy3"/>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9ADF-44BA-E048-8BE8-23D1850049D5}">
      <dsp:nvSpPr>
        <dsp:cNvPr id="0" name=""/>
        <dsp:cNvSpPr/>
      </dsp:nvSpPr>
      <dsp:spPr>
        <a:xfrm>
          <a:off x="4804930"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SA" sz="1600" b="1" kern="1200" dirty="0">
              <a:solidFill>
                <a:schemeClr val="bg1"/>
              </a:solidFill>
              <a:latin typeface="Alexandria" charset="0"/>
              <a:ea typeface="+mn-ea"/>
              <a:cs typeface="Alexandria" charset="0"/>
            </a:rPr>
            <a:t>أهمية التنسيق بين القنوات:</a:t>
          </a:r>
          <a:endParaRPr lang="en-GB" sz="1600" b="1" kern="1200" dirty="0">
            <a:solidFill>
              <a:schemeClr val="bg1"/>
            </a:solidFill>
            <a:latin typeface="Alexandria" charset="0"/>
            <a:ea typeface="+mn-ea"/>
            <a:cs typeface="Alexandria" charset="0"/>
          </a:endParaRPr>
        </a:p>
      </dsp:txBody>
      <dsp:txXfrm>
        <a:off x="4829518" y="25734"/>
        <a:ext cx="1629838" cy="790331"/>
      </dsp:txXfrm>
    </dsp:sp>
    <dsp:sp modelId="{598EC766-352F-3B4B-8E74-164ACB459F39}">
      <dsp:nvSpPr>
        <dsp:cNvPr id="0" name=""/>
        <dsp:cNvSpPr/>
      </dsp:nvSpPr>
      <dsp:spPr>
        <a:xfrm>
          <a:off x="6148142" y="840653"/>
          <a:ext cx="167901" cy="629630"/>
        </a:xfrm>
        <a:custGeom>
          <a:avLst/>
          <a:gdLst/>
          <a:ahLst/>
          <a:cxnLst/>
          <a:rect l="0" t="0" r="0" b="0"/>
          <a:pathLst>
            <a:path>
              <a:moveTo>
                <a:pt x="167901" y="0"/>
              </a:moveTo>
              <a:lnTo>
                <a:pt x="167901" y="629630"/>
              </a:lnTo>
              <a:lnTo>
                <a:pt x="0" y="62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1680D9-3DF2-D54D-83DA-5190DC0BDC80}">
      <dsp:nvSpPr>
        <dsp:cNvPr id="0" name=""/>
        <dsp:cNvSpPr/>
      </dsp:nvSpPr>
      <dsp:spPr>
        <a:xfrm>
          <a:off x="4804930" y="1050530"/>
          <a:ext cx="1343211" cy="839507"/>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rtl="1">
            <a:lnSpc>
              <a:spcPct val="90000"/>
            </a:lnSpc>
            <a:spcBef>
              <a:spcPct val="0"/>
            </a:spcBef>
            <a:spcAft>
              <a:spcPct val="35000"/>
            </a:spcAft>
          </a:pPr>
          <a:r>
            <a:rPr lang="ar-SA" sz="1200" kern="1200" dirty="0">
              <a:solidFill>
                <a:schemeClr val="tx1"/>
              </a:solidFill>
              <a:latin typeface="Alexandria Medium" pitchFamily="2" charset="-78"/>
              <a:ea typeface="+mn-ea"/>
              <a:cs typeface="Alexandria Medium" pitchFamily="2" charset="-78"/>
            </a:rPr>
            <a:t>تحسين تجربة المستخدم من خلال توفير تجربة موحدة.</a:t>
          </a:r>
          <a:endParaRPr lang="en-GB" sz="1200" kern="1200" dirty="0">
            <a:solidFill>
              <a:schemeClr val="tx1"/>
            </a:solidFill>
            <a:latin typeface="Alexandria Medium" pitchFamily="2" charset="-78"/>
            <a:ea typeface="+mn-ea"/>
            <a:cs typeface="Alexandria Medium" pitchFamily="2" charset="-78"/>
          </a:endParaRPr>
        </a:p>
      </dsp:txBody>
      <dsp:txXfrm>
        <a:off x="4829518" y="1075118"/>
        <a:ext cx="1294035" cy="790331"/>
      </dsp:txXfrm>
    </dsp:sp>
    <dsp:sp modelId="{06983ED3-FCE2-B34D-93AF-2941006714BD}">
      <dsp:nvSpPr>
        <dsp:cNvPr id="0" name=""/>
        <dsp:cNvSpPr/>
      </dsp:nvSpPr>
      <dsp:spPr>
        <a:xfrm>
          <a:off x="6190252" y="840653"/>
          <a:ext cx="125791" cy="1680160"/>
        </a:xfrm>
        <a:custGeom>
          <a:avLst/>
          <a:gdLst/>
          <a:ahLst/>
          <a:cxnLst/>
          <a:rect l="0" t="0" r="0" b="0"/>
          <a:pathLst>
            <a:path>
              <a:moveTo>
                <a:pt x="125791" y="0"/>
              </a:moveTo>
              <a:lnTo>
                <a:pt x="125791" y="1680160"/>
              </a:lnTo>
              <a:lnTo>
                <a:pt x="0" y="16801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1582DC-B8E6-1149-A94E-ADFAB8166E6D}">
      <dsp:nvSpPr>
        <dsp:cNvPr id="0" name=""/>
        <dsp:cNvSpPr/>
      </dsp:nvSpPr>
      <dsp:spPr>
        <a:xfrm>
          <a:off x="4847040" y="2101060"/>
          <a:ext cx="1343211" cy="839507"/>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ar-SA" sz="1200" kern="1200" dirty="0">
              <a:solidFill>
                <a:schemeClr val="tx1"/>
              </a:solidFill>
              <a:latin typeface="Alexandria Medium" pitchFamily="2" charset="-78"/>
              <a:ea typeface="+mn-ea"/>
              <a:cs typeface="Alexandria Medium" pitchFamily="2" charset="-78"/>
            </a:rPr>
            <a:t>توصيل رسائل متسقة عبر جميع القنوات</a:t>
          </a:r>
          <a:r>
            <a:rPr lang="ar-SA" sz="1400" kern="1200" dirty="0"/>
            <a:t>.</a:t>
          </a:r>
          <a:endParaRPr lang="en-GB" sz="1400" kern="1200" dirty="0"/>
        </a:p>
      </dsp:txBody>
      <dsp:txXfrm>
        <a:off x="4871628" y="2125648"/>
        <a:ext cx="1294035" cy="790331"/>
      </dsp:txXfrm>
    </dsp:sp>
    <dsp:sp modelId="{9B45FD3D-4722-6C4A-855F-D167CDD0A08B}">
      <dsp:nvSpPr>
        <dsp:cNvPr id="0" name=""/>
        <dsp:cNvSpPr/>
      </dsp:nvSpPr>
      <dsp:spPr>
        <a:xfrm>
          <a:off x="2706162"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150000"/>
            </a:lnSpc>
            <a:spcBef>
              <a:spcPct val="0"/>
            </a:spcBef>
            <a:spcAft>
              <a:spcPct val="35000"/>
            </a:spcAft>
          </a:pPr>
          <a:r>
            <a:rPr lang="ar-SA" sz="1800" b="1" kern="1200" dirty="0">
              <a:solidFill>
                <a:schemeClr val="bg1"/>
              </a:solidFill>
              <a:latin typeface="Alexandria" charset="0"/>
              <a:ea typeface="+mn-ea"/>
              <a:cs typeface="Alexandria" charset="0"/>
            </a:rPr>
            <a:t>أدوات لتنسيق القنوات:</a:t>
          </a:r>
          <a:endParaRPr lang="en-GB" sz="1800" b="1" kern="1200" dirty="0">
            <a:solidFill>
              <a:schemeClr val="bg1"/>
            </a:solidFill>
            <a:latin typeface="Alexandria" charset="0"/>
            <a:ea typeface="+mn-ea"/>
            <a:cs typeface="Alexandria" charset="0"/>
          </a:endParaRPr>
        </a:p>
      </dsp:txBody>
      <dsp:txXfrm>
        <a:off x="2730750" y="25734"/>
        <a:ext cx="1629838" cy="790331"/>
      </dsp:txXfrm>
    </dsp:sp>
    <dsp:sp modelId="{A7B581C5-C7C4-504C-B28D-0CC6ED6BF4F0}">
      <dsp:nvSpPr>
        <dsp:cNvPr id="0" name=""/>
        <dsp:cNvSpPr/>
      </dsp:nvSpPr>
      <dsp:spPr>
        <a:xfrm>
          <a:off x="4049374" y="840653"/>
          <a:ext cx="167901" cy="750330"/>
        </a:xfrm>
        <a:custGeom>
          <a:avLst/>
          <a:gdLst/>
          <a:ahLst/>
          <a:cxnLst/>
          <a:rect l="0" t="0" r="0" b="0"/>
          <a:pathLst>
            <a:path>
              <a:moveTo>
                <a:pt x="167901" y="0"/>
              </a:moveTo>
              <a:lnTo>
                <a:pt x="167901" y="750330"/>
              </a:lnTo>
              <a:lnTo>
                <a:pt x="0" y="7503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D528AF-D9F5-3842-A863-97FB15BACCFC}">
      <dsp:nvSpPr>
        <dsp:cNvPr id="0" name=""/>
        <dsp:cNvSpPr/>
      </dsp:nvSpPr>
      <dsp:spPr>
        <a:xfrm>
          <a:off x="2654019" y="1050530"/>
          <a:ext cx="1395355" cy="1080907"/>
        </a:xfrm>
        <a:prstGeom prst="roundRect">
          <a:avLst>
            <a:gd name="adj" fmla="val 10000"/>
          </a:avLst>
        </a:prstGeom>
        <a:solidFill>
          <a:schemeClr val="accent5">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ar-SA" sz="1200" kern="1200" dirty="0">
              <a:solidFill>
                <a:schemeClr val="tx1"/>
              </a:solidFill>
              <a:latin typeface="Alexandria Medium" pitchFamily="2" charset="-78"/>
              <a:ea typeface="+mn-ea"/>
              <a:cs typeface="Alexandria Medium" pitchFamily="2" charset="-78"/>
            </a:rPr>
            <a:t>استخدام أدوات مثل </a:t>
          </a:r>
          <a:r>
            <a:rPr lang="en-GB" sz="1200" kern="1200" dirty="0">
              <a:solidFill>
                <a:schemeClr val="tx1"/>
              </a:solidFill>
              <a:latin typeface="Alexandria Medium" pitchFamily="2" charset="-78"/>
              <a:ea typeface="+mn-ea"/>
              <a:cs typeface="Alexandria Medium" pitchFamily="2" charset="-78"/>
            </a:rPr>
            <a:t>HubSpot </a:t>
          </a:r>
          <a:r>
            <a:rPr lang="ar-SA" sz="1200" kern="1200" dirty="0">
              <a:solidFill>
                <a:schemeClr val="tx1"/>
              </a:solidFill>
              <a:latin typeface="Alexandria Medium" pitchFamily="2" charset="-78"/>
              <a:ea typeface="+mn-ea"/>
              <a:cs typeface="Alexandria Medium" pitchFamily="2" charset="-78"/>
            </a:rPr>
            <a:t>أو </a:t>
          </a:r>
          <a:r>
            <a:rPr lang="en-GB" sz="1200" kern="1200" dirty="0">
              <a:solidFill>
                <a:schemeClr val="tx1"/>
              </a:solidFill>
              <a:latin typeface="Alexandria Medium" pitchFamily="2" charset="-78"/>
              <a:ea typeface="+mn-ea"/>
              <a:cs typeface="Alexandria Medium" pitchFamily="2" charset="-78"/>
            </a:rPr>
            <a:t>Sprout Social </a:t>
          </a:r>
          <a:r>
            <a:rPr lang="ar-SA" sz="1200" kern="1200" dirty="0">
              <a:solidFill>
                <a:schemeClr val="tx1"/>
              </a:solidFill>
              <a:latin typeface="Alexandria Medium" pitchFamily="2" charset="-78"/>
              <a:ea typeface="+mn-ea"/>
              <a:cs typeface="Alexandria Medium" pitchFamily="2" charset="-78"/>
            </a:rPr>
            <a:t>لتوحيد الرسائل عبر القنوات المختلفة</a:t>
          </a:r>
          <a:r>
            <a:rPr lang="ar-SA" sz="1400" kern="1200" dirty="0"/>
            <a:t>.</a:t>
          </a:r>
          <a:endParaRPr lang="en-GB" sz="1400" kern="1200" dirty="0"/>
        </a:p>
      </dsp:txBody>
      <dsp:txXfrm>
        <a:off x="2685678" y="1082189"/>
        <a:ext cx="1332037" cy="1017589"/>
      </dsp:txXfrm>
    </dsp:sp>
    <dsp:sp modelId="{B6B55B59-10F1-0E4C-9496-66F04298E954}">
      <dsp:nvSpPr>
        <dsp:cNvPr id="0" name=""/>
        <dsp:cNvSpPr/>
      </dsp:nvSpPr>
      <dsp:spPr>
        <a:xfrm>
          <a:off x="607394" y="1146"/>
          <a:ext cx="1679014" cy="83950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150000"/>
            </a:lnSpc>
            <a:spcBef>
              <a:spcPct val="0"/>
            </a:spcBef>
            <a:spcAft>
              <a:spcPct val="35000"/>
            </a:spcAft>
          </a:pPr>
          <a:r>
            <a:rPr lang="ar-SA" sz="1600" b="1" kern="1200" dirty="0" smtClean="0">
              <a:solidFill>
                <a:schemeClr val="bg1"/>
              </a:solidFill>
              <a:latin typeface="Alexandria" charset="0"/>
              <a:ea typeface="+mn-ea"/>
              <a:cs typeface="Alexandria" charset="0"/>
            </a:rPr>
            <a:t>مثال </a:t>
          </a:r>
          <a:r>
            <a:rPr lang="ar-SA" sz="1600" b="1" kern="1200" dirty="0">
              <a:solidFill>
                <a:schemeClr val="bg1"/>
              </a:solidFill>
              <a:latin typeface="Alexandria" charset="0"/>
              <a:ea typeface="+mn-ea"/>
              <a:cs typeface="Alexandria" charset="0"/>
            </a:rPr>
            <a:t>على التنسيق:</a:t>
          </a:r>
          <a:endParaRPr lang="en-GB" sz="1600" b="1" kern="1200" dirty="0">
            <a:solidFill>
              <a:schemeClr val="bg1"/>
            </a:solidFill>
            <a:latin typeface="Alexandria" charset="0"/>
            <a:ea typeface="+mn-ea"/>
            <a:cs typeface="Alexandria" charset="0"/>
          </a:endParaRPr>
        </a:p>
      </dsp:txBody>
      <dsp:txXfrm>
        <a:off x="631982" y="25734"/>
        <a:ext cx="1629838" cy="790331"/>
      </dsp:txXfrm>
    </dsp:sp>
    <dsp:sp modelId="{797B9FD6-23C2-554B-A7DC-B2E842F6F412}">
      <dsp:nvSpPr>
        <dsp:cNvPr id="0" name=""/>
        <dsp:cNvSpPr/>
      </dsp:nvSpPr>
      <dsp:spPr>
        <a:xfrm>
          <a:off x="1950606" y="840653"/>
          <a:ext cx="167901" cy="750330"/>
        </a:xfrm>
        <a:custGeom>
          <a:avLst/>
          <a:gdLst/>
          <a:ahLst/>
          <a:cxnLst/>
          <a:rect l="0" t="0" r="0" b="0"/>
          <a:pathLst>
            <a:path>
              <a:moveTo>
                <a:pt x="167901" y="0"/>
              </a:moveTo>
              <a:lnTo>
                <a:pt x="167901" y="750330"/>
              </a:lnTo>
              <a:lnTo>
                <a:pt x="0" y="7503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1F8238-7CA2-2247-8D48-B533903F6FB5}">
      <dsp:nvSpPr>
        <dsp:cNvPr id="0" name=""/>
        <dsp:cNvSpPr/>
      </dsp:nvSpPr>
      <dsp:spPr>
        <a:xfrm>
          <a:off x="251846" y="1050530"/>
          <a:ext cx="1698759" cy="1080907"/>
        </a:xfrm>
        <a:prstGeom prst="roundRect">
          <a:avLst>
            <a:gd name="adj" fmla="val 10000"/>
          </a:avLst>
        </a:prstGeom>
        <a:solidFill>
          <a:schemeClr val="accent4">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ar-SA" sz="1200" kern="1200" dirty="0">
              <a:solidFill>
                <a:schemeClr val="tx1"/>
              </a:solidFill>
              <a:latin typeface="Alexandria Medium" pitchFamily="2" charset="-78"/>
              <a:ea typeface="+mn-ea"/>
              <a:cs typeface="Alexandria Medium" pitchFamily="2" charset="-78"/>
            </a:rPr>
            <a:t>توجيه العملاء من وسائل التواصل الاجتماعي إلى موقع </a:t>
          </a:r>
          <a:r>
            <a:rPr lang="ar-SA" sz="1200" kern="1200" dirty="0" smtClean="0">
              <a:solidFill>
                <a:schemeClr val="tx1"/>
              </a:solidFill>
              <a:latin typeface="Alexandria Medium" pitchFamily="2" charset="-78"/>
              <a:ea typeface="+mn-ea"/>
              <a:cs typeface="Alexandria Medium" pitchFamily="2" charset="-78"/>
            </a:rPr>
            <a:t>الويب أو </a:t>
          </a:r>
          <a:r>
            <a:rPr lang="ar-SA" sz="1200" kern="1200" dirty="0">
              <a:solidFill>
                <a:schemeClr val="tx1"/>
              </a:solidFill>
              <a:latin typeface="Alexandria Medium" pitchFamily="2" charset="-78"/>
              <a:ea typeface="+mn-ea"/>
              <a:cs typeface="Alexandria Medium" pitchFamily="2" charset="-78"/>
            </a:rPr>
            <a:t>البريد الإلكتروني من خلال حملات متكاملة.</a:t>
          </a:r>
          <a:endParaRPr lang="en-GB" sz="1200" kern="1200" dirty="0">
            <a:solidFill>
              <a:schemeClr val="tx1"/>
            </a:solidFill>
            <a:latin typeface="Alexandria Medium" pitchFamily="2" charset="-78"/>
            <a:ea typeface="+mn-ea"/>
            <a:cs typeface="Alexandria Medium" pitchFamily="2" charset="-78"/>
          </a:endParaRPr>
        </a:p>
      </dsp:txBody>
      <dsp:txXfrm>
        <a:off x="283505" y="1082189"/>
        <a:ext cx="1635441" cy="10175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9ADF-44BA-E048-8BE8-23D1850049D5}">
      <dsp:nvSpPr>
        <dsp:cNvPr id="0" name=""/>
        <dsp:cNvSpPr/>
      </dsp:nvSpPr>
      <dsp:spPr>
        <a:xfrm>
          <a:off x="5180661"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ar-SA" sz="2200" b="1" kern="1200" dirty="0"/>
            <a:t>الاستعداد </a:t>
          </a:r>
          <a:r>
            <a:rPr lang="ar-SA" sz="2200" b="1" kern="1200" dirty="0" smtClean="0"/>
            <a:t>لإطلاق الحملة:</a:t>
          </a:r>
          <a:endParaRPr lang="en-GB" sz="2200" kern="1200" dirty="0"/>
        </a:p>
      </dsp:txBody>
      <dsp:txXfrm>
        <a:off x="5205737" y="25577"/>
        <a:ext cx="1662148" cy="805998"/>
      </dsp:txXfrm>
    </dsp:sp>
    <dsp:sp modelId="{598EC766-352F-3B4B-8E74-164ACB459F39}">
      <dsp:nvSpPr>
        <dsp:cNvPr id="0" name=""/>
        <dsp:cNvSpPr/>
      </dsp:nvSpPr>
      <dsp:spPr>
        <a:xfrm>
          <a:off x="6550502" y="856651"/>
          <a:ext cx="171230" cy="642112"/>
        </a:xfrm>
        <a:custGeom>
          <a:avLst/>
          <a:gdLst/>
          <a:ahLst/>
          <a:cxnLst/>
          <a:rect l="0" t="0" r="0" b="0"/>
          <a:pathLst>
            <a:path>
              <a:moveTo>
                <a:pt x="171230" y="0"/>
              </a:moveTo>
              <a:lnTo>
                <a:pt x="171230" y="642112"/>
              </a:lnTo>
              <a:lnTo>
                <a:pt x="0" y="642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1680D9-3DF2-D54D-83DA-5190DC0BDC80}">
      <dsp:nvSpPr>
        <dsp:cNvPr id="0" name=""/>
        <dsp:cNvSpPr/>
      </dsp:nvSpPr>
      <dsp:spPr>
        <a:xfrm>
          <a:off x="5180661" y="1070689"/>
          <a:ext cx="1369840" cy="856150"/>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ar-SA" sz="1600" kern="1200" dirty="0"/>
            <a:t>التأكد من جاهزية جميع المواد التسويقية</a:t>
          </a:r>
          <a:endParaRPr lang="en-GB" sz="1600" kern="1200" dirty="0"/>
        </a:p>
      </dsp:txBody>
      <dsp:txXfrm>
        <a:off x="5205737" y="1095765"/>
        <a:ext cx="1319688" cy="805998"/>
      </dsp:txXfrm>
    </dsp:sp>
    <dsp:sp modelId="{06983ED3-FCE2-B34D-93AF-2941006714BD}">
      <dsp:nvSpPr>
        <dsp:cNvPr id="0" name=""/>
        <dsp:cNvSpPr/>
      </dsp:nvSpPr>
      <dsp:spPr>
        <a:xfrm>
          <a:off x="6550502" y="856651"/>
          <a:ext cx="171230" cy="1712300"/>
        </a:xfrm>
        <a:custGeom>
          <a:avLst/>
          <a:gdLst/>
          <a:ahLst/>
          <a:cxnLst/>
          <a:rect l="0" t="0" r="0" b="0"/>
          <a:pathLst>
            <a:path>
              <a:moveTo>
                <a:pt x="171230" y="0"/>
              </a:moveTo>
              <a:lnTo>
                <a:pt x="171230" y="1712300"/>
              </a:lnTo>
              <a:lnTo>
                <a:pt x="0" y="17123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1582DC-B8E6-1149-A94E-ADFAB8166E6D}">
      <dsp:nvSpPr>
        <dsp:cNvPr id="0" name=""/>
        <dsp:cNvSpPr/>
      </dsp:nvSpPr>
      <dsp:spPr>
        <a:xfrm>
          <a:off x="5180661" y="2140877"/>
          <a:ext cx="1369840" cy="856150"/>
        </a:xfrm>
        <a:prstGeom prst="roundRect">
          <a:avLst>
            <a:gd name="adj" fmla="val 10000"/>
          </a:avLst>
        </a:prstGeom>
        <a:solidFill>
          <a:schemeClr val="accent6">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A" sz="1600" kern="1200" dirty="0"/>
            <a:t>مراجعة الرسائل والتصميمات</a:t>
          </a:r>
          <a:endParaRPr lang="en-GB" sz="1600" kern="1200" dirty="0"/>
        </a:p>
      </dsp:txBody>
      <dsp:txXfrm>
        <a:off x="5205737" y="2165953"/>
        <a:ext cx="1319688" cy="805998"/>
      </dsp:txXfrm>
    </dsp:sp>
    <dsp:sp modelId="{9B45FD3D-4722-6C4A-855F-D167CDD0A08B}">
      <dsp:nvSpPr>
        <dsp:cNvPr id="0" name=""/>
        <dsp:cNvSpPr/>
      </dsp:nvSpPr>
      <dsp:spPr>
        <a:xfrm>
          <a:off x="3040285"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ar-SA" sz="2200" b="1" kern="1200" dirty="0"/>
            <a:t>الإطلاق التدريجي والشامل</a:t>
          </a:r>
          <a:endParaRPr lang="en-GB" sz="2200" kern="1200" dirty="0"/>
        </a:p>
      </dsp:txBody>
      <dsp:txXfrm>
        <a:off x="3065361" y="25577"/>
        <a:ext cx="1662148" cy="805998"/>
      </dsp:txXfrm>
    </dsp:sp>
    <dsp:sp modelId="{A7B581C5-C7C4-504C-B28D-0CC6ED6BF4F0}">
      <dsp:nvSpPr>
        <dsp:cNvPr id="0" name=""/>
        <dsp:cNvSpPr/>
      </dsp:nvSpPr>
      <dsp:spPr>
        <a:xfrm>
          <a:off x="4410126" y="856651"/>
          <a:ext cx="171230" cy="603290"/>
        </a:xfrm>
        <a:custGeom>
          <a:avLst/>
          <a:gdLst/>
          <a:ahLst/>
          <a:cxnLst/>
          <a:rect l="0" t="0" r="0" b="0"/>
          <a:pathLst>
            <a:path>
              <a:moveTo>
                <a:pt x="171230" y="0"/>
              </a:moveTo>
              <a:lnTo>
                <a:pt x="171230" y="603290"/>
              </a:lnTo>
              <a:lnTo>
                <a:pt x="0" y="603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D528AF-D9F5-3842-A863-97FB15BACCFC}">
      <dsp:nvSpPr>
        <dsp:cNvPr id="0" name=""/>
        <dsp:cNvSpPr/>
      </dsp:nvSpPr>
      <dsp:spPr>
        <a:xfrm>
          <a:off x="2982971" y="1070689"/>
          <a:ext cx="1427154" cy="778506"/>
        </a:xfrm>
        <a:prstGeom prst="roundRect">
          <a:avLst>
            <a:gd name="adj" fmla="val 10000"/>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A" sz="1800" kern="1200" dirty="0"/>
            <a:t>إطلاق تدريجي </a:t>
          </a:r>
          <a:r>
            <a:rPr lang="ar-SA" sz="1800" kern="1200" dirty="0" smtClean="0"/>
            <a:t>لاختبار </a:t>
          </a:r>
          <a:r>
            <a:rPr lang="ar-SA" sz="1800" kern="1200" dirty="0"/>
            <a:t>السوق</a:t>
          </a:r>
          <a:endParaRPr lang="en-GB" sz="1800" kern="1200" dirty="0"/>
        </a:p>
      </dsp:txBody>
      <dsp:txXfrm>
        <a:off x="3005773" y="1093491"/>
        <a:ext cx="1381550" cy="732902"/>
      </dsp:txXfrm>
    </dsp:sp>
    <dsp:sp modelId="{E7CCBD73-AC62-BB41-B757-14749D8E2D52}">
      <dsp:nvSpPr>
        <dsp:cNvPr id="0" name=""/>
        <dsp:cNvSpPr/>
      </dsp:nvSpPr>
      <dsp:spPr>
        <a:xfrm>
          <a:off x="4410126" y="856651"/>
          <a:ext cx="171230" cy="1595834"/>
        </a:xfrm>
        <a:custGeom>
          <a:avLst/>
          <a:gdLst/>
          <a:ahLst/>
          <a:cxnLst/>
          <a:rect l="0" t="0" r="0" b="0"/>
          <a:pathLst>
            <a:path>
              <a:moveTo>
                <a:pt x="171230" y="0"/>
              </a:moveTo>
              <a:lnTo>
                <a:pt x="171230" y="1595834"/>
              </a:lnTo>
              <a:lnTo>
                <a:pt x="0" y="15958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2F5475-C2E9-E448-9684-9B60EB8155E1}">
      <dsp:nvSpPr>
        <dsp:cNvPr id="0" name=""/>
        <dsp:cNvSpPr/>
      </dsp:nvSpPr>
      <dsp:spPr>
        <a:xfrm>
          <a:off x="2982971" y="2063233"/>
          <a:ext cx="1427154" cy="778506"/>
        </a:xfrm>
        <a:prstGeom prst="roundRect">
          <a:avLst>
            <a:gd name="adj" fmla="val 10000"/>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ar-SA" sz="1800" kern="1200" dirty="0"/>
            <a:t>إطلاق شامل للحصول على نتائج أسرع</a:t>
          </a:r>
          <a:endParaRPr lang="en-GB" sz="1800" kern="1200" dirty="0"/>
        </a:p>
      </dsp:txBody>
      <dsp:txXfrm>
        <a:off x="3005773" y="2086035"/>
        <a:ext cx="1381550" cy="732902"/>
      </dsp:txXfrm>
    </dsp:sp>
    <dsp:sp modelId="{B6B55B59-10F1-0E4C-9496-66F04298E954}">
      <dsp:nvSpPr>
        <dsp:cNvPr id="0" name=""/>
        <dsp:cNvSpPr/>
      </dsp:nvSpPr>
      <dsp:spPr>
        <a:xfrm>
          <a:off x="899909" y="501"/>
          <a:ext cx="1712300" cy="85615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ar-SA" sz="2200" b="1" kern="1200" dirty="0"/>
            <a:t>مراقبة الأداء فور الإطلاق</a:t>
          </a:r>
          <a:endParaRPr lang="en-GB" sz="2200" kern="1200" dirty="0"/>
        </a:p>
      </dsp:txBody>
      <dsp:txXfrm>
        <a:off x="924985" y="25577"/>
        <a:ext cx="1662148" cy="805998"/>
      </dsp:txXfrm>
    </dsp:sp>
    <dsp:sp modelId="{797B9FD6-23C2-554B-A7DC-B2E842F6F412}">
      <dsp:nvSpPr>
        <dsp:cNvPr id="0" name=""/>
        <dsp:cNvSpPr/>
      </dsp:nvSpPr>
      <dsp:spPr>
        <a:xfrm>
          <a:off x="2269750" y="856651"/>
          <a:ext cx="171230" cy="765205"/>
        </a:xfrm>
        <a:custGeom>
          <a:avLst/>
          <a:gdLst/>
          <a:ahLst/>
          <a:cxnLst/>
          <a:rect l="0" t="0" r="0" b="0"/>
          <a:pathLst>
            <a:path>
              <a:moveTo>
                <a:pt x="171230" y="0"/>
              </a:moveTo>
              <a:lnTo>
                <a:pt x="171230" y="765205"/>
              </a:lnTo>
              <a:lnTo>
                <a:pt x="0" y="7652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1F8238-7CA2-2247-8D48-B533903F6FB5}">
      <dsp:nvSpPr>
        <dsp:cNvPr id="0" name=""/>
        <dsp:cNvSpPr/>
      </dsp:nvSpPr>
      <dsp:spPr>
        <a:xfrm>
          <a:off x="936634" y="1070689"/>
          <a:ext cx="1333115" cy="1102336"/>
        </a:xfrm>
        <a:prstGeom prst="roundRect">
          <a:avLst>
            <a:gd name="adj" fmla="val 10000"/>
          </a:avLst>
        </a:prstGeom>
        <a:solidFill>
          <a:schemeClr val="accent4">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ar-SA" sz="1600" kern="1200" dirty="0"/>
            <a:t>متابعة النتائج في الساعات والأيام الأولى من اطلاق الحملة</a:t>
          </a:r>
          <a:endParaRPr lang="en-GB" sz="1600" kern="1200" dirty="0"/>
        </a:p>
      </dsp:txBody>
      <dsp:txXfrm>
        <a:off x="968920" y="1102975"/>
        <a:ext cx="1268543" cy="103776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2024-11-26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14.jpeg"/><Relationship Id="rId5" Type="http://schemas.openxmlformats.org/officeDocument/2006/relationships/image" Target="../media/image13.gif"/><Relationship Id="rId4" Type="http://schemas.openxmlformats.org/officeDocument/2006/relationships/image" Target="../media/image12.jp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9.jpg"/><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2.jp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0.png"/></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02604" y="3404764"/>
            <a:ext cx="6578221" cy="769441"/>
          </a:xfrm>
          <a:prstGeom prst="rect">
            <a:avLst/>
          </a:prstGeom>
          <a:noFill/>
        </p:spPr>
        <p:txBody>
          <a:bodyPr wrap="squar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الحملات التسويقية الرقمية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927195" cy="5022548"/>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9</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868538" y="2158681"/>
            <a:ext cx="5490232" cy="401061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9113"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9113"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الحملات التسويقية الرقمية </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ماهية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الحملات التسويقية وخصائصها</a:t>
            </a: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التخطيط للحملات التسويقية وأهميته</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مراحل التخطيط للحملات التسويقية</a:t>
            </a: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36333A"/>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127" t="13333" r="1939"/>
          <a:stretch/>
        </p:blipFill>
        <p:spPr>
          <a:xfrm>
            <a:off x="1501252" y="1733654"/>
            <a:ext cx="8830103" cy="442644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8619" t="59901" r="8769"/>
          <a:stretch/>
        </p:blipFill>
        <p:spPr>
          <a:xfrm>
            <a:off x="-411706" y="5011703"/>
            <a:ext cx="2084214" cy="2079056"/>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92072" y="1810343"/>
            <a:ext cx="9157647" cy="4017251"/>
          </a:xfrm>
          <a:prstGeom prst="roundRect">
            <a:avLst>
              <a:gd name="adj" fmla="val 6140"/>
            </a:avLst>
          </a:prstGeom>
          <a:solidFill>
            <a:srgbClr val="464349"/>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6418" b="9453"/>
          <a:stretch/>
        </p:blipFill>
        <p:spPr>
          <a:xfrm>
            <a:off x="1514901" y="1896785"/>
            <a:ext cx="8911989" cy="38884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1964" y="913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3271" y="1002661"/>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7661" y="1202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90775" y="140707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723332" y="2174957"/>
            <a:ext cx="10631605" cy="3980183"/>
          </a:xfrm>
          <a:prstGeom prst="roundRect">
            <a:avLst>
              <a:gd name="adj" fmla="val 6140"/>
            </a:avLst>
          </a:prstGeom>
          <a:solidFill>
            <a:srgbClr val="4E4F5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45531" y="12668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1114342" y="176227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050976E4-0CF2-BA00-34CA-2F9419409B9E}"/>
              </a:ext>
            </a:extLst>
          </p:cNvPr>
          <p:cNvSpPr txBox="1"/>
          <p:nvPr/>
        </p:nvSpPr>
        <p:spPr>
          <a:xfrm>
            <a:off x="7979684" y="2265169"/>
            <a:ext cx="3238559" cy="3831818"/>
          </a:xfrm>
          <a:prstGeom prst="rect">
            <a:avLst/>
          </a:prstGeom>
          <a:solidFill>
            <a:schemeClr val="bg2"/>
          </a:solid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لخص الكاتب الأمريكي </a:t>
            </a:r>
            <a:r>
              <a:rPr lang="en-US" sz="1600" dirty="0" smtClean="0">
                <a:latin typeface="Alexandria SemiBold" pitchFamily="2" charset="-78"/>
                <a:cs typeface="Alexandria SemiBold" pitchFamily="2" charset="-78"/>
              </a:rPr>
              <a:t>Johan Berger</a:t>
            </a:r>
            <a:r>
              <a:rPr lang="ar-SA" sz="1600" dirty="0" smtClean="0">
                <a:latin typeface="Alexandria SemiBold" pitchFamily="2" charset="-78"/>
                <a:cs typeface="Alexandria SemiBold" pitchFamily="2" charset="-78"/>
              </a:rPr>
              <a:t> في كتابه العدوى </a:t>
            </a:r>
            <a:r>
              <a:rPr lang="en-US" sz="1600" dirty="0" smtClean="0">
                <a:latin typeface="Alexandria SemiBold" pitchFamily="2" charset="-78"/>
                <a:cs typeface="Alexandria SemiBold" pitchFamily="2" charset="-78"/>
              </a:rPr>
              <a:t> </a:t>
            </a:r>
            <a:r>
              <a:rPr lang="en-US" sz="1600" dirty="0">
                <a:latin typeface="Alexandria SemiBold" pitchFamily="2" charset="-78"/>
                <a:cs typeface="Alexandria SemiBold" pitchFamily="2" charset="-78"/>
              </a:rPr>
              <a:t>Contagious </a:t>
            </a:r>
            <a:r>
              <a:rPr lang="ar-SA" sz="1600" dirty="0" smtClean="0">
                <a:latin typeface="Alexandria SemiBold" pitchFamily="2" charset="-78"/>
                <a:cs typeface="Alexandria SemiBold" pitchFamily="2" charset="-78"/>
              </a:rPr>
              <a:t> المبادئ الأساسية للتسويق الرقمي والتي تساهم في جعل </a:t>
            </a:r>
            <a:r>
              <a:rPr lang="ar-SA" sz="1600" dirty="0">
                <a:latin typeface="Alexandria SemiBold" pitchFamily="2" charset="-78"/>
                <a:cs typeface="Alexandria SemiBold" pitchFamily="2" charset="-78"/>
              </a:rPr>
              <a:t>المنتجات أو الأفكار تنتشر بسرعة بين المستهلكين، تمامًا كما تنتشر العدوى. </a:t>
            </a:r>
            <a:r>
              <a:rPr lang="ar-SA" sz="1600" dirty="0" smtClean="0">
                <a:latin typeface="Alexandria SemiBold" pitchFamily="2" charset="-78"/>
                <a:cs typeface="Alexandria SemiBold" pitchFamily="2" charset="-78"/>
              </a:rPr>
              <a:t>وتتمثل في: القيمة الاجتماعية، وفكرة الجرس، والمشاعر، والقيمة العملية، والقصص.</a:t>
            </a:r>
          </a:p>
        </p:txBody>
      </p:sp>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t="24079" r="1604"/>
          <a:stretch/>
        </p:blipFill>
        <p:spPr>
          <a:xfrm>
            <a:off x="832513" y="2593198"/>
            <a:ext cx="7001301" cy="3302636"/>
          </a:xfrm>
          <a:prstGeom prst="rect">
            <a:avLst/>
          </a:prstGeom>
        </p:spPr>
      </p:pic>
      <p:pic>
        <p:nvPicPr>
          <p:cNvPr id="11" name="Picture 10"/>
          <p:cNvPicPr>
            <a:picLocks noChangeAspect="1"/>
          </p:cNvPicPr>
          <p:nvPr/>
        </p:nvPicPr>
        <p:blipFill>
          <a:blip r:embed="rId5"/>
          <a:srcRect/>
          <a:stretch>
            <a:fillRect/>
          </a:stretch>
        </p:blipFill>
        <p:spPr>
          <a:xfrm>
            <a:off x="1528581" y="2430279"/>
            <a:ext cx="1146848" cy="979257"/>
          </a:xfrm>
          <a:prstGeom prst="rect">
            <a:avLst/>
          </a:prstGeom>
        </p:spPr>
      </p:pic>
      <p:pic>
        <p:nvPicPr>
          <p:cNvPr id="1026" name="Picture 2" descr="Image result for Kit Kat Logo"/>
          <p:cNvPicPr>
            <a:picLocks noChangeAspect="1" noChangeArrowheads="1"/>
          </p:cNvPicPr>
          <p:nvPr/>
        </p:nvPicPr>
        <p:blipFill rotWithShape="1">
          <a:blip r:embed="rId6">
            <a:clrChange>
              <a:clrFrom>
                <a:srgbClr val="FDFDFD"/>
              </a:clrFrom>
              <a:clrTo>
                <a:srgbClr val="FDFDFD">
                  <a:alpha val="0"/>
                </a:srgbClr>
              </a:clrTo>
            </a:clrChange>
            <a:extLst>
              <a:ext uri="{28A0092B-C50C-407E-A947-70E740481C1C}">
                <a14:useLocalDpi xmlns:a14="http://schemas.microsoft.com/office/drawing/2010/main" val="0"/>
              </a:ext>
            </a:extLst>
          </a:blip>
          <a:srcRect l="13158" t="18813" r="10462" b="14769"/>
          <a:stretch/>
        </p:blipFill>
        <p:spPr bwMode="auto">
          <a:xfrm>
            <a:off x="5342008" y="5659056"/>
            <a:ext cx="615219" cy="4735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ca-cola logo 2024"/>
          <p:cNvPicPr>
            <a:picLocks noChangeAspect="1" noChangeArrowheads="1"/>
          </p:cNvPicPr>
          <p:nvPr/>
        </p:nvPicPr>
        <p:blipFill rotWithShape="1">
          <a:blip r:embed="rId7">
            <a:clrChange>
              <a:clrFrom>
                <a:srgbClr val="F9FFF9"/>
              </a:clrFrom>
              <a:clrTo>
                <a:srgbClr val="F9FFF9">
                  <a:alpha val="0"/>
                </a:srgbClr>
              </a:clrTo>
            </a:clrChange>
            <a:extLst>
              <a:ext uri="{28A0092B-C50C-407E-A947-70E740481C1C}">
                <a14:useLocalDpi xmlns:a14="http://schemas.microsoft.com/office/drawing/2010/main" val="0"/>
              </a:ext>
            </a:extLst>
          </a:blip>
          <a:srcRect l="20482" r="21501"/>
          <a:stretch/>
        </p:blipFill>
        <p:spPr bwMode="auto">
          <a:xfrm>
            <a:off x="3786557" y="5343094"/>
            <a:ext cx="737012" cy="71310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s://logos-download.com/wp-content/uploads/2016/04/Albaik_logo.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9356" y="5548842"/>
            <a:ext cx="1775726" cy="84371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rotWithShape="1">
          <a:blip r:embed="rId9">
            <a:clrChange>
              <a:clrFrom>
                <a:srgbClr val="FEFEFE"/>
              </a:clrFrom>
              <a:clrTo>
                <a:srgbClr val="FEFEFE">
                  <a:alpha val="0"/>
                </a:srgbClr>
              </a:clrTo>
            </a:clrChange>
            <a:extLst>
              <a:ext uri="{28A0092B-C50C-407E-A947-70E740481C1C}">
                <a14:useLocalDpi xmlns:a14="http://schemas.microsoft.com/office/drawing/2010/main" val="0"/>
              </a:ext>
            </a:extLst>
          </a:blip>
          <a:srcRect l="47486"/>
          <a:stretch/>
        </p:blipFill>
        <p:spPr>
          <a:xfrm>
            <a:off x="6851484" y="5221036"/>
            <a:ext cx="741879" cy="743544"/>
          </a:xfrm>
          <a:prstGeom prst="rect">
            <a:avLst/>
          </a:prstGeom>
        </p:spPr>
      </p:pic>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1337480" y="2187003"/>
            <a:ext cx="9553433" cy="3980183"/>
          </a:xfrm>
          <a:prstGeom prst="roundRect">
            <a:avLst>
              <a:gd name="adj" fmla="val 6140"/>
            </a:avLst>
          </a:prstGeom>
          <a:solidFill>
            <a:srgbClr val="2F2C33"/>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114342" y="176227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2015" t="3980" r="2164" b="19801"/>
          <a:stretch/>
        </p:blipFill>
        <p:spPr>
          <a:xfrm>
            <a:off x="1438544" y="2298411"/>
            <a:ext cx="9324008" cy="377484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145531" y="124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58649" y="3811591"/>
            <a:ext cx="1446661" cy="1612212"/>
          </a:xfrm>
          <a:prstGeom prst="rect">
            <a:avLst/>
          </a:prstGeom>
        </p:spPr>
      </p:pic>
    </p:spTree>
    <p:extLst>
      <p:ext uri="{BB962C8B-B14F-4D97-AF65-F5344CB8AC3E}">
        <p14:creationId xmlns:p14="http://schemas.microsoft.com/office/powerpoint/2010/main" val="2395585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485572" y="2122867"/>
            <a:ext cx="8923956" cy="40289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37584" y="16415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555601" y="2194706"/>
            <a:ext cx="8763446"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انتقل مفهوم الحملات التسويقية إلى مجال الإعلان والتسويق من المجال العسكري؛ نظرًا لوجود تشابه بين المجالين، فكلاهما يتطلب وجود معلومات مدروسة وأهداف يتم التخطيط لها وتوقيت لتنفيذ هذه </a:t>
            </a:r>
            <a:r>
              <a:rPr lang="ar-SA" dirty="0">
                <a:solidFill>
                  <a:srgbClr val="000000"/>
                </a:solidFill>
                <a:latin typeface="Alexandria SemiBold" pitchFamily="2" charset="-78"/>
                <a:cs typeface="Alexandria SemiBold" pitchFamily="2" charset="-78"/>
              </a:rPr>
              <a:t>الأهداف بفعالية وكفاءة </a:t>
            </a:r>
            <a:r>
              <a:rPr lang="ar-SA" dirty="0" smtClean="0">
                <a:solidFill>
                  <a:srgbClr val="000000"/>
                </a:solidFill>
                <a:latin typeface="Alexandria SemiBold" pitchFamily="2" charset="-78"/>
                <a:cs typeface="Alexandria SemiBold" pitchFamily="2" charset="-78"/>
              </a:rPr>
              <a:t>عالية، </a:t>
            </a:r>
            <a:r>
              <a:rPr lang="ar-SA" dirty="0">
                <a:solidFill>
                  <a:srgbClr val="000000"/>
                </a:solidFill>
                <a:latin typeface="Alexandria SemiBold" pitchFamily="2" charset="-78"/>
                <a:cs typeface="Alexandria SemiBold" pitchFamily="2" charset="-78"/>
              </a:rPr>
              <a:t>وهو ما يتطلب ضرورة التخطيط لضمان حسن استغلال الموارد وعدم إساءة استخدامها. </a:t>
            </a:r>
            <a:r>
              <a:rPr lang="ar-SA" dirty="0" smtClean="0">
                <a:solidFill>
                  <a:srgbClr val="000000"/>
                </a:solidFill>
                <a:latin typeface="Alexandria SemiBold" pitchFamily="2" charset="-78"/>
                <a:cs typeface="Alexandria SemiBold" pitchFamily="2" charset="-78"/>
              </a:rPr>
              <a:t>بمعنى أن مفهوم الحملات التسويقية </a:t>
            </a:r>
            <a:r>
              <a:rPr lang="ar-SA" dirty="0">
                <a:solidFill>
                  <a:srgbClr val="000000"/>
                </a:solidFill>
                <a:latin typeface="Alexandria SemiBold" pitchFamily="2" charset="-78"/>
                <a:cs typeface="Alexandria SemiBold" pitchFamily="2" charset="-78"/>
              </a:rPr>
              <a:t>تأثر بشكل كبير بالمفاهيم العسكرية من حيث التخطيط والتنفيذ بشكل استراتيجي لتحقيق نتائج فعالة.</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الحملات التسويقية:</a:t>
            </a:r>
            <a:r>
              <a:rPr lang="ar-SA" dirty="0" smtClean="0">
                <a:solidFill>
                  <a:srgbClr val="000000"/>
                </a:solidFill>
                <a:latin typeface="Alexandria SemiBold" pitchFamily="2" charset="-78"/>
                <a:cs typeface="Alexandria SemiBold" pitchFamily="2" charset="-78"/>
              </a:rPr>
              <a:t> هي مجموعة من الأنشطة والجهود المنسقة التي تهدف إلى الترويج لمنتج أو خدمة معينة، وزيادة الوعي بها، وتحفيز المبيعات. </a:t>
            </a:r>
            <a:r>
              <a:rPr lang="ar-SA" dirty="0">
                <a:solidFill>
                  <a:srgbClr val="000000"/>
                </a:solidFill>
                <a:latin typeface="Alexandria SemiBold" pitchFamily="2" charset="-78"/>
                <a:cs typeface="Alexandria SemiBold" pitchFamily="2" charset="-78"/>
              </a:rPr>
              <a:t>وتشمل هذه الأنشطة استخدام </a:t>
            </a:r>
            <a:r>
              <a:rPr lang="ar-SA" dirty="0" smtClean="0">
                <a:solidFill>
                  <a:srgbClr val="000000"/>
                </a:solidFill>
                <a:latin typeface="Alexandria SemiBold" pitchFamily="2" charset="-78"/>
                <a:cs typeface="Alexandria SemiBold" pitchFamily="2" charset="-78"/>
              </a:rPr>
              <a:t>استراتيجيات متنوعة </a:t>
            </a:r>
            <a:r>
              <a:rPr lang="ar-SA" dirty="0">
                <a:solidFill>
                  <a:srgbClr val="000000"/>
                </a:solidFill>
                <a:latin typeface="Alexandria SemiBold" pitchFamily="2" charset="-78"/>
                <a:cs typeface="Alexandria SemiBold" pitchFamily="2" charset="-78"/>
              </a:rPr>
              <a:t>للوصول إلى الجمهور المستهدف </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677330" y="1620345"/>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88434" y="1805011"/>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3"/>
          <a:srcRect/>
          <a:stretch>
            <a:fillRect/>
          </a:stretch>
        </p:blipFill>
        <p:spPr>
          <a:xfrm>
            <a:off x="180431" y="2506898"/>
            <a:ext cx="1262574" cy="1078073"/>
          </a:xfrm>
          <a:prstGeom prst="rect">
            <a:avLst/>
          </a:prstGeom>
        </p:spPr>
      </p:pic>
      <p:pic>
        <p:nvPicPr>
          <p:cNvPr id="7" name="Picture 6"/>
          <p:cNvPicPr>
            <a:picLocks noChangeAspect="1"/>
          </p:cNvPicPr>
          <p:nvPr/>
        </p:nvPicPr>
        <p:blipFill rotWithShape="1">
          <a:blip r:embed="rId4">
            <a:clrChange>
              <a:clrFrom>
                <a:srgbClr val="D5DDE8"/>
              </a:clrFrom>
              <a:clrTo>
                <a:srgbClr val="D5DDE8">
                  <a:alpha val="0"/>
                </a:srgbClr>
              </a:clrTo>
            </a:clrChange>
            <a:extLst>
              <a:ext uri="{28A0092B-C50C-407E-A947-70E740481C1C}">
                <a14:useLocalDpi xmlns:a14="http://schemas.microsoft.com/office/drawing/2010/main" val="0"/>
              </a:ext>
            </a:extLst>
          </a:blip>
          <a:srcRect r="48601"/>
          <a:stretch/>
        </p:blipFill>
        <p:spPr>
          <a:xfrm>
            <a:off x="96278" y="3931024"/>
            <a:ext cx="2046421" cy="2095500"/>
          </a:xfrm>
          <a:prstGeom prst="rect">
            <a:avLst/>
          </a:prstGeom>
        </p:spPr>
      </p:pic>
    </p:spTree>
    <p:extLst>
      <p:ext uri="{BB962C8B-B14F-4D97-AF65-F5344CB8AC3E}">
        <p14:creationId xmlns:p14="http://schemas.microsoft.com/office/powerpoint/2010/main" val="17824881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888381" y="2122867"/>
            <a:ext cx="9098067"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38550" y="2542198"/>
            <a:ext cx="9147898" cy="3670236"/>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الحملات التسويقية </a:t>
            </a:r>
            <a:r>
              <a:rPr lang="ar-SA" sz="1700" dirty="0">
                <a:solidFill>
                  <a:srgbClr val="000000"/>
                </a:solidFill>
                <a:latin typeface="Alexandria SemiBold" pitchFamily="2" charset="-78"/>
                <a:cs typeface="Alexandria SemiBold" pitchFamily="2" charset="-78"/>
              </a:rPr>
              <a:t>هي مجموعة الجهود التسويقية المتكاملة الخاصة بسلعة أو خدمة </a:t>
            </a:r>
            <a:r>
              <a:rPr lang="ar-SA" sz="1700" dirty="0" smtClean="0">
                <a:solidFill>
                  <a:srgbClr val="000000"/>
                </a:solidFill>
                <a:latin typeface="Alexandria SemiBold" pitchFamily="2" charset="-78"/>
                <a:cs typeface="Alexandria SemiBold" pitchFamily="2" charset="-78"/>
              </a:rPr>
              <a:t>ما، </a:t>
            </a:r>
            <a:r>
              <a:rPr lang="ar-SA" sz="1700" dirty="0">
                <a:solidFill>
                  <a:srgbClr val="000000"/>
                </a:solidFill>
                <a:latin typeface="Alexandria SemiBold" pitchFamily="2" charset="-78"/>
                <a:cs typeface="Alexandria SemiBold" pitchFamily="2" charset="-78"/>
              </a:rPr>
              <a:t>والتي تغطي فترة زمنية معينة وتحتوي على عدد من الرسائل لها مضمون أو هدف مشترك، وعادة ما تستخدم أكثر من وسيلة إعلانية </a:t>
            </a:r>
            <a:r>
              <a:rPr lang="ar-SA" sz="1700" dirty="0" smtClean="0">
                <a:solidFill>
                  <a:srgbClr val="000000"/>
                </a:solidFill>
                <a:latin typeface="Alexandria SemiBold" pitchFamily="2" charset="-78"/>
                <a:cs typeface="Alexandria SemiBold" pitchFamily="2" charset="-78"/>
              </a:rPr>
              <a:t>كالصحف الرقمية ومنصات التواصل الاجتماعي والبريد الإلكتروني؛ </a:t>
            </a:r>
            <a:r>
              <a:rPr lang="ar-SA" sz="1700" dirty="0">
                <a:solidFill>
                  <a:srgbClr val="000000"/>
                </a:solidFill>
                <a:latin typeface="Alexandria SemiBold" pitchFamily="2" charset="-78"/>
                <a:cs typeface="Alexandria SemiBold" pitchFamily="2" charset="-78"/>
              </a:rPr>
              <a:t>لتوصيل الرسائل التي تتضمنها الحملة، كما أن الفترة الزمنية التي تغطيها الحملة التسويقية </a:t>
            </a:r>
            <a:r>
              <a:rPr lang="ar-SA" sz="1700" dirty="0" smtClean="0">
                <a:solidFill>
                  <a:srgbClr val="000000"/>
                </a:solidFill>
                <a:latin typeface="Alexandria SemiBold" pitchFamily="2" charset="-78"/>
                <a:cs typeface="Alexandria SemiBold" pitchFamily="2" charset="-78"/>
              </a:rPr>
              <a:t>عادةً </a:t>
            </a:r>
            <a:r>
              <a:rPr lang="ar-SA" sz="1700" dirty="0">
                <a:solidFill>
                  <a:srgbClr val="000000"/>
                </a:solidFill>
                <a:latin typeface="Alexandria SemiBold" pitchFamily="2" charset="-78"/>
                <a:cs typeface="Alexandria SemiBold" pitchFamily="2" charset="-78"/>
              </a:rPr>
              <a:t>ما تكون طويلة المدى. </a:t>
            </a:r>
          </a:p>
          <a:p>
            <a:pPr algn="r" rtl="1">
              <a:lnSpc>
                <a:spcPct val="150000"/>
              </a:lnSpc>
            </a:pPr>
            <a:r>
              <a:rPr lang="ar-SA" dirty="0">
                <a:solidFill>
                  <a:srgbClr val="0070C0"/>
                </a:solidFill>
                <a:latin typeface="Alexandria SemiBold" pitchFamily="2" charset="-78"/>
                <a:cs typeface="Alexandria SemiBold" pitchFamily="2" charset="-78"/>
              </a:rPr>
              <a:t>من التعريفات السابقة يمكن الوصول إلى </a:t>
            </a:r>
            <a:r>
              <a:rPr lang="ar-SA" dirty="0" smtClean="0">
                <a:solidFill>
                  <a:srgbClr val="0070C0"/>
                </a:solidFill>
                <a:latin typeface="Alexandria SemiBold" pitchFamily="2" charset="-78"/>
                <a:cs typeface="Alexandria SemiBold" pitchFamily="2" charset="-78"/>
              </a:rPr>
              <a:t>خصائص </a:t>
            </a:r>
            <a:r>
              <a:rPr lang="ar-SA" dirty="0">
                <a:solidFill>
                  <a:srgbClr val="0070C0"/>
                </a:solidFill>
                <a:latin typeface="Alexandria SemiBold" pitchFamily="2" charset="-78"/>
                <a:cs typeface="Alexandria SemiBold" pitchFamily="2" charset="-78"/>
              </a:rPr>
              <a:t>الحملة التسويقية وهي</a:t>
            </a:r>
            <a:r>
              <a:rPr lang="ar-SA" dirty="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sz="1700" dirty="0">
                <a:solidFill>
                  <a:srgbClr val="000000"/>
                </a:solidFill>
                <a:latin typeface="Alexandria SemiBold" pitchFamily="2" charset="-78"/>
                <a:cs typeface="Alexandria SemiBold" pitchFamily="2" charset="-78"/>
              </a:rPr>
              <a:t>إن الحملة </a:t>
            </a:r>
            <a:r>
              <a:rPr lang="ar-SA" sz="1700" dirty="0" smtClean="0">
                <a:solidFill>
                  <a:srgbClr val="000000"/>
                </a:solidFill>
                <a:latin typeface="Alexandria SemiBold" pitchFamily="2" charset="-78"/>
                <a:cs typeface="Alexandria SemiBold" pitchFamily="2" charset="-78"/>
              </a:rPr>
              <a:t>التسويقية </a:t>
            </a:r>
            <a:r>
              <a:rPr lang="ar-SA" sz="1700" dirty="0">
                <a:solidFill>
                  <a:srgbClr val="000000"/>
                </a:solidFill>
                <a:latin typeface="Alexandria SemiBold" pitchFamily="2" charset="-78"/>
                <a:cs typeface="Alexandria SemiBold" pitchFamily="2" charset="-78"/>
              </a:rPr>
              <a:t>هي عمل مخطط، ومركب من مجموعة الأنشطة أهمها البحث والتخطيط.</a:t>
            </a:r>
          </a:p>
          <a:p>
            <a:pPr marL="342900" indent="-342900" algn="r" rtl="1">
              <a:lnSpc>
                <a:spcPct val="150000"/>
              </a:lnSpc>
              <a:buFont typeface="+mj-lt"/>
              <a:buAutoNum type="arabicPeriod"/>
            </a:pPr>
            <a:r>
              <a:rPr lang="ar-SA" sz="1700" dirty="0">
                <a:solidFill>
                  <a:srgbClr val="000000"/>
                </a:solidFill>
                <a:latin typeface="Alexandria SemiBold" pitchFamily="2" charset="-78"/>
                <a:cs typeface="Alexandria SemiBold" pitchFamily="2" charset="-78"/>
              </a:rPr>
              <a:t>أن الحملة لابد أن تستند إلى البحث والدراسة لتبنى على أساس من المعلومات الدقيقة. </a:t>
            </a:r>
            <a:endParaRPr lang="en-US" sz="17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rotWithShape="1">
          <a:blip r:embed="rId3">
            <a:clrChange>
              <a:clrFrom>
                <a:srgbClr val="FDFAFE"/>
              </a:clrFrom>
              <a:clrTo>
                <a:srgbClr val="FDFAFE">
                  <a:alpha val="0"/>
                </a:srgbClr>
              </a:clrTo>
            </a:clrChange>
            <a:extLst>
              <a:ext uri="{28A0092B-C50C-407E-A947-70E740481C1C}">
                <a14:useLocalDpi xmlns:a14="http://schemas.microsoft.com/office/drawing/2010/main" val="0"/>
              </a:ext>
            </a:extLst>
          </a:blip>
          <a:srcRect l="30336" t="76418" r="60821" b="696"/>
          <a:stretch/>
        </p:blipFill>
        <p:spPr>
          <a:xfrm>
            <a:off x="139823" y="4423482"/>
            <a:ext cx="1698727" cy="2472831"/>
          </a:xfrm>
          <a:prstGeom prst="rect">
            <a:avLst/>
          </a:prstGeom>
        </p:spPr>
      </p:pic>
    </p:spTree>
    <p:extLst>
      <p:ext uri="{BB962C8B-B14F-4D97-AF65-F5344CB8AC3E}">
        <p14:creationId xmlns:p14="http://schemas.microsoft.com/office/powerpoint/2010/main" val="4546005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485572" y="2122867"/>
            <a:ext cx="8500876"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880830" y="2257706"/>
            <a:ext cx="7914549" cy="3716402"/>
          </a:xfrm>
          <a:prstGeom prst="rect">
            <a:avLst/>
          </a:prstGeom>
          <a:noFill/>
        </p:spPr>
        <p:txBody>
          <a:bodyPr wrap="square">
            <a:spAutoFit/>
          </a:bodyPr>
          <a:lstStyle/>
          <a:p>
            <a:pPr marL="342900" indent="-342900" algn="r" rtl="1">
              <a:lnSpc>
                <a:spcPct val="150000"/>
              </a:lnSpc>
              <a:buFont typeface="+mj-lt"/>
              <a:buAutoNum type="arabicPeriod" startAt="3"/>
            </a:pPr>
            <a:r>
              <a:rPr lang="ar-SA" sz="1700" dirty="0" smtClean="0">
                <a:solidFill>
                  <a:srgbClr val="000000"/>
                </a:solidFill>
                <a:latin typeface="Alexandria SemiBold" pitchFamily="2" charset="-78"/>
                <a:cs typeface="Alexandria SemiBold" pitchFamily="2" charset="-78"/>
              </a:rPr>
              <a:t>ينتج </a:t>
            </a:r>
            <a:r>
              <a:rPr lang="ar-SA" sz="1700" dirty="0">
                <a:solidFill>
                  <a:srgbClr val="000000"/>
                </a:solidFill>
                <a:latin typeface="Alexandria SemiBold" pitchFamily="2" charset="-78"/>
                <a:cs typeface="Alexandria SemiBold" pitchFamily="2" charset="-78"/>
              </a:rPr>
              <a:t>عن الحملة </a:t>
            </a:r>
            <a:r>
              <a:rPr lang="ar-SA" sz="1700" dirty="0" smtClean="0">
                <a:solidFill>
                  <a:srgbClr val="000000"/>
                </a:solidFill>
                <a:latin typeface="Alexandria SemiBold" pitchFamily="2" charset="-78"/>
                <a:cs typeface="Alexandria SemiBold" pitchFamily="2" charset="-78"/>
              </a:rPr>
              <a:t>التسويقية </a:t>
            </a:r>
            <a:r>
              <a:rPr lang="ar-SA" sz="1700" dirty="0">
                <a:solidFill>
                  <a:srgbClr val="000000"/>
                </a:solidFill>
                <a:latin typeface="Alexandria SemiBold" pitchFamily="2" charset="-78"/>
                <a:cs typeface="Alexandria SemiBold" pitchFamily="2" charset="-78"/>
              </a:rPr>
              <a:t>عدد من الرسائل </a:t>
            </a:r>
            <a:r>
              <a:rPr lang="ar-SA" sz="1700" dirty="0" smtClean="0">
                <a:solidFill>
                  <a:srgbClr val="000000"/>
                </a:solidFill>
                <a:latin typeface="Alexandria SemiBold" pitchFamily="2" charset="-78"/>
                <a:cs typeface="Alexandria SemiBold" pitchFamily="2" charset="-78"/>
              </a:rPr>
              <a:t>التي </a:t>
            </a:r>
            <a:r>
              <a:rPr lang="ar-SA" sz="1700" dirty="0">
                <a:solidFill>
                  <a:srgbClr val="000000"/>
                </a:solidFill>
                <a:latin typeface="Alexandria SemiBold" pitchFamily="2" charset="-78"/>
                <a:cs typeface="Alexandria SemiBold" pitchFamily="2" charset="-78"/>
              </a:rPr>
              <a:t>تسند إلى فكرة أو عدد محدد من </a:t>
            </a:r>
            <a:r>
              <a:rPr lang="ar-SA" sz="1700" dirty="0" smtClean="0">
                <a:solidFill>
                  <a:srgbClr val="000000"/>
                </a:solidFill>
                <a:latin typeface="Alexandria SemiBold" pitchFamily="2" charset="-78"/>
                <a:cs typeface="Alexandria SemiBold" pitchFamily="2" charset="-78"/>
              </a:rPr>
              <a:t>الأفكار.</a:t>
            </a:r>
            <a:endParaRPr lang="en-US" sz="17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sz="1700" dirty="0">
                <a:solidFill>
                  <a:srgbClr val="000000"/>
                </a:solidFill>
                <a:latin typeface="Alexandria SemiBold" pitchFamily="2" charset="-78"/>
                <a:cs typeface="Alexandria SemiBold" pitchFamily="2" charset="-78"/>
              </a:rPr>
              <a:t>تستخدم الحملة </a:t>
            </a:r>
            <a:r>
              <a:rPr lang="ar-SA" sz="1700" dirty="0" smtClean="0">
                <a:solidFill>
                  <a:srgbClr val="000000"/>
                </a:solidFill>
                <a:latin typeface="Alexandria SemiBold" pitchFamily="2" charset="-78"/>
                <a:cs typeface="Alexandria SemiBold" pitchFamily="2" charset="-78"/>
              </a:rPr>
              <a:t>استراتيجية </a:t>
            </a:r>
            <a:r>
              <a:rPr lang="ar-SA" sz="1700" dirty="0">
                <a:solidFill>
                  <a:srgbClr val="000000"/>
                </a:solidFill>
                <a:latin typeface="Alexandria SemiBold" pitchFamily="2" charset="-78"/>
                <a:cs typeface="Alexandria SemiBold" pitchFamily="2" charset="-78"/>
              </a:rPr>
              <a:t>واحدة يتم تكرار </a:t>
            </a:r>
            <a:r>
              <a:rPr lang="ar-SA" sz="1700" dirty="0" smtClean="0">
                <a:solidFill>
                  <a:srgbClr val="000000"/>
                </a:solidFill>
                <a:latin typeface="Alexandria SemiBold" pitchFamily="2" charset="-78"/>
                <a:cs typeface="Alexandria SemiBold" pitchFamily="2" charset="-78"/>
              </a:rPr>
              <a:t>الرسائل الترويجية، </a:t>
            </a:r>
            <a:r>
              <a:rPr lang="ar-SA" sz="1700" dirty="0">
                <a:solidFill>
                  <a:srgbClr val="000000"/>
                </a:solidFill>
                <a:latin typeface="Alexandria SemiBold" pitchFamily="2" charset="-78"/>
                <a:cs typeface="Alexandria SemiBold" pitchFamily="2" charset="-78"/>
              </a:rPr>
              <a:t>أو مجموعة من </a:t>
            </a:r>
            <a:r>
              <a:rPr lang="ar-SA" sz="1700" dirty="0" smtClean="0">
                <a:solidFill>
                  <a:srgbClr val="000000"/>
                </a:solidFill>
                <a:latin typeface="Alexandria SemiBold" pitchFamily="2" charset="-78"/>
                <a:cs typeface="Alexandria SemiBold" pitchFamily="2" charset="-78"/>
              </a:rPr>
              <a:t>الاستراتيجيات وهذا </a:t>
            </a:r>
            <a:r>
              <a:rPr lang="ar-SA" sz="1700" dirty="0">
                <a:solidFill>
                  <a:srgbClr val="000000"/>
                </a:solidFill>
                <a:latin typeface="Alexandria SemiBold" pitchFamily="2" charset="-78"/>
                <a:cs typeface="Alexandria SemiBold" pitchFamily="2" charset="-78"/>
              </a:rPr>
              <a:t>هو الغالب في الحملات </a:t>
            </a:r>
            <a:r>
              <a:rPr lang="ar-SA" sz="1700" dirty="0" smtClean="0">
                <a:solidFill>
                  <a:srgbClr val="000000"/>
                </a:solidFill>
                <a:latin typeface="Alexandria SemiBold" pitchFamily="2" charset="-78"/>
                <a:cs typeface="Alexandria SemiBold" pitchFamily="2" charset="-78"/>
              </a:rPr>
              <a:t>التسويقية.</a:t>
            </a:r>
            <a:endParaRPr lang="en-US" sz="17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sz="1700" dirty="0">
                <a:solidFill>
                  <a:srgbClr val="000000"/>
                </a:solidFill>
                <a:latin typeface="Alexandria SemiBold" pitchFamily="2" charset="-78"/>
                <a:cs typeface="Alexandria SemiBold" pitchFamily="2" charset="-78"/>
              </a:rPr>
              <a:t>تمتد الحملة عبر فترة زمنية قد تستغرق شهورا أو سنوات.</a:t>
            </a:r>
            <a:endParaRPr lang="en-US" sz="1700" dirty="0">
              <a:solidFill>
                <a:srgbClr val="000000"/>
              </a:solidFill>
              <a:latin typeface="Alexandria SemiBold" pitchFamily="2" charset="-78"/>
              <a:cs typeface="Alexandria SemiBold" pitchFamily="2" charset="-78"/>
            </a:endParaRPr>
          </a:p>
          <a:p>
            <a:pPr algn="r" rtl="1">
              <a:lnSpc>
                <a:spcPct val="150000"/>
              </a:lnSpc>
            </a:pPr>
            <a:r>
              <a:rPr lang="ar-SA" dirty="0" smtClean="0"/>
              <a:t> </a:t>
            </a:r>
            <a:r>
              <a:rPr lang="ar-SA" dirty="0">
                <a:solidFill>
                  <a:srgbClr val="C00000"/>
                </a:solidFill>
                <a:latin typeface="Alexandria SemiBold" pitchFamily="2" charset="-78"/>
                <a:cs typeface="Alexandria SemiBold" pitchFamily="2" charset="-78"/>
              </a:rPr>
              <a:t>التخطيط للحملات </a:t>
            </a:r>
            <a:r>
              <a:rPr lang="ar-SA" dirty="0" smtClean="0">
                <a:solidFill>
                  <a:srgbClr val="C00000"/>
                </a:solidFill>
                <a:latin typeface="Alexandria SemiBold" pitchFamily="2" charset="-78"/>
                <a:cs typeface="Alexandria SemiBold" pitchFamily="2" charset="-78"/>
              </a:rPr>
              <a:t>التسويقية الرقمية:</a:t>
            </a:r>
          </a:p>
          <a:p>
            <a:pPr algn="r" rtl="1">
              <a:lnSpc>
                <a:spcPct val="150000"/>
              </a:lnSpc>
            </a:pPr>
            <a:r>
              <a:rPr lang="ar-SA" dirty="0" smtClean="0">
                <a:latin typeface="Alexandria SemiBold" pitchFamily="2" charset="-78"/>
                <a:cs typeface="Alexandria SemiBold" pitchFamily="2" charset="-78"/>
              </a:rPr>
              <a:t>يعرف التخطيط</a:t>
            </a:r>
            <a:r>
              <a:rPr lang="ar-SA" dirty="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بأنه” ذلك النشاط العقلي الإداري الذي يوجه لاختيار أمثل استخدام ممكن لمجموعه الطاقات المتاحة لتحقيق أغراض معينة في فترة زمنية محددة".</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88756" r="76940"/>
          <a:stretch/>
        </p:blipFill>
        <p:spPr>
          <a:xfrm>
            <a:off x="0" y="6172532"/>
            <a:ext cx="2811439" cy="771099"/>
          </a:xfrm>
          <a:prstGeom prst="rect">
            <a:avLst/>
          </a:prstGeom>
        </p:spPr>
      </p:pic>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216" t="4178" r="2948" b="54628"/>
          <a:stretch/>
        </p:blipFill>
        <p:spPr>
          <a:xfrm>
            <a:off x="-18950" y="3115623"/>
            <a:ext cx="2378640" cy="2413621"/>
          </a:xfrm>
          <a:prstGeom prst="rect">
            <a:avLst/>
          </a:prstGeom>
        </p:spPr>
      </p:pic>
    </p:spTree>
    <p:extLst>
      <p:ext uri="{BB962C8B-B14F-4D97-AF65-F5344CB8AC3E}">
        <p14:creationId xmlns:p14="http://schemas.microsoft.com/office/powerpoint/2010/main" val="488656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56346" y="2122867"/>
            <a:ext cx="8420669" cy="395038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56346" y="2518404"/>
            <a:ext cx="8311487" cy="3416320"/>
          </a:xfrm>
          <a:prstGeom prst="rect">
            <a:avLst/>
          </a:prstGeom>
          <a:noFill/>
        </p:spPr>
        <p:txBody>
          <a:bodyPr wrap="square">
            <a:spAutoFit/>
          </a:bodyPr>
          <a:lstStyle/>
          <a:p>
            <a:pPr marL="285750" indent="-285750" algn="r" rtl="1">
              <a:lnSpc>
                <a:spcPct val="150000"/>
              </a:lnSpc>
              <a:buFont typeface="Wingdings" panose="05000000000000000000" pitchFamily="2" charset="2"/>
              <a:buChar char="§"/>
            </a:pPr>
            <a:r>
              <a:rPr lang="ar-SA" dirty="0" smtClean="0">
                <a:solidFill>
                  <a:srgbClr val="C00000"/>
                </a:solidFill>
                <a:latin typeface="Alexandria SemiBold" pitchFamily="2" charset="-78"/>
                <a:cs typeface="Alexandria SemiBold" pitchFamily="2" charset="-78"/>
              </a:rPr>
              <a:t>التخطيط </a:t>
            </a:r>
            <a:r>
              <a:rPr lang="ar-SA" dirty="0">
                <a:solidFill>
                  <a:srgbClr val="C00000"/>
                </a:solidFill>
                <a:latin typeface="Alexandria SemiBold" pitchFamily="2" charset="-78"/>
                <a:cs typeface="Alexandria SemiBold" pitchFamily="2" charset="-78"/>
              </a:rPr>
              <a:t>للحملات التسويقية </a:t>
            </a:r>
            <a:r>
              <a:rPr lang="ar-SA" dirty="0">
                <a:solidFill>
                  <a:srgbClr val="000000"/>
                </a:solidFill>
                <a:latin typeface="Alexandria SemiBold" pitchFamily="2" charset="-78"/>
                <a:cs typeface="Alexandria SemiBold" pitchFamily="2" charset="-78"/>
              </a:rPr>
              <a:t>هو عملية استراتيجية تهدف إلى تحديد الأهداف، وتطوير الاستراتيجيات، وتخصيص الموارد اللازمة لتنفيذ حملة تسويقية ناجحة</a:t>
            </a:r>
            <a:r>
              <a:rPr lang="ar-SA" dirty="0" smtClean="0">
                <a:solidFill>
                  <a:srgbClr val="000000"/>
                </a:solidFill>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
            </a:pPr>
            <a:r>
              <a:rPr lang="ar-SA" dirty="0">
                <a:solidFill>
                  <a:srgbClr val="C00000"/>
                </a:solidFill>
                <a:latin typeface="Alexandria SemiBold" pitchFamily="2" charset="-78"/>
                <a:cs typeface="Alexandria SemiBold" pitchFamily="2" charset="-78"/>
              </a:rPr>
              <a:t>التخطيط </a:t>
            </a:r>
            <a:r>
              <a:rPr lang="ar-SA" dirty="0" smtClean="0">
                <a:solidFill>
                  <a:srgbClr val="C00000"/>
                </a:solidFill>
                <a:latin typeface="Alexandria SemiBold" pitchFamily="2" charset="-78"/>
                <a:cs typeface="Alexandria SemiBold" pitchFamily="2" charset="-78"/>
              </a:rPr>
              <a:t>للحملات التسويقية </a:t>
            </a:r>
            <a:r>
              <a:rPr lang="ar-SA" dirty="0" smtClean="0">
                <a:solidFill>
                  <a:srgbClr val="000000"/>
                </a:solidFill>
                <a:latin typeface="Alexandria SemiBold" pitchFamily="2" charset="-78"/>
                <a:cs typeface="Alexandria SemiBold" pitchFamily="2" charset="-78"/>
              </a:rPr>
              <a:t>هو </a:t>
            </a:r>
            <a:r>
              <a:rPr lang="ar-SA" dirty="0">
                <a:solidFill>
                  <a:srgbClr val="000000"/>
                </a:solidFill>
                <a:latin typeface="Alexandria SemiBold" pitchFamily="2" charset="-78"/>
                <a:cs typeface="Alexandria SemiBold" pitchFamily="2" charset="-78"/>
              </a:rPr>
              <a:t>المرحلة الأساسية لضمان نجاح الحملة</a:t>
            </a:r>
            <a:r>
              <a:rPr lang="ar-SA" dirty="0" smtClean="0">
                <a:solidFill>
                  <a:srgbClr val="000000"/>
                </a:solidFill>
                <a:latin typeface="Alexandria SemiBold" pitchFamily="2" charset="-78"/>
                <a:cs typeface="Alexandria SemiBold" pitchFamily="2" charset="-78"/>
              </a:rPr>
              <a:t>.</a:t>
            </a:r>
            <a:r>
              <a:rPr lang="ar-SA" dirty="0">
                <a:solidFill>
                  <a:srgbClr val="000000"/>
                </a:solidFill>
                <a:latin typeface="Alexandria SemiBold" pitchFamily="2" charset="-78"/>
                <a:cs typeface="Alexandria SemiBold" pitchFamily="2" charset="-78"/>
              </a:rPr>
              <a:t> ف</a:t>
            </a:r>
            <a:r>
              <a:rPr lang="ar-EG" dirty="0">
                <a:solidFill>
                  <a:srgbClr val="000000"/>
                </a:solidFill>
                <a:latin typeface="Alexandria SemiBold" pitchFamily="2" charset="-78"/>
                <a:cs typeface="Alexandria SemiBold" pitchFamily="2" charset="-78"/>
              </a:rPr>
              <a:t>ي</a:t>
            </a:r>
            <a:r>
              <a:rPr lang="ar-SA" dirty="0">
                <a:solidFill>
                  <a:srgbClr val="000000"/>
                </a:solidFill>
                <a:latin typeface="Alexandria SemiBold" pitchFamily="2" charset="-78"/>
                <a:cs typeface="Alexandria SemiBold" pitchFamily="2" charset="-78"/>
              </a:rPr>
              <a:t>عتمد </a:t>
            </a:r>
            <a:r>
              <a:rPr lang="ar-EG" dirty="0">
                <a:solidFill>
                  <a:srgbClr val="000000"/>
                </a:solidFill>
                <a:latin typeface="Alexandria SemiBold" pitchFamily="2" charset="-78"/>
                <a:cs typeface="Alexandria SemiBold" pitchFamily="2" charset="-78"/>
              </a:rPr>
              <a:t>نجاح الحملات </a:t>
            </a:r>
            <a:r>
              <a:rPr lang="ar-SA" dirty="0">
                <a:solidFill>
                  <a:srgbClr val="000000"/>
                </a:solidFill>
                <a:latin typeface="Alexandria SemiBold" pitchFamily="2" charset="-78"/>
                <a:cs typeface="Alexandria SemiBold" pitchFamily="2" charset="-78"/>
              </a:rPr>
              <a:t>التسويقية</a:t>
            </a:r>
            <a:r>
              <a:rPr lang="ar-EG"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على </a:t>
            </a:r>
            <a:r>
              <a:rPr lang="ar-EG" dirty="0">
                <a:solidFill>
                  <a:srgbClr val="000000"/>
                </a:solidFill>
                <a:latin typeface="Alexandria SemiBold" pitchFamily="2" charset="-78"/>
                <a:cs typeface="Alexandria SemiBold" pitchFamily="2" charset="-78"/>
              </a:rPr>
              <a:t>التخطيط العلمي السليم</a:t>
            </a:r>
            <a:r>
              <a:rPr lang="ar-SA" dirty="0">
                <a:solidFill>
                  <a:srgbClr val="000000"/>
                </a:solidFill>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
            </a:pPr>
            <a:r>
              <a:rPr lang="ar-SA" dirty="0" smtClean="0">
                <a:solidFill>
                  <a:srgbClr val="000000"/>
                </a:solidFill>
                <a:latin typeface="Alexandria SemiBold" pitchFamily="2" charset="-78"/>
                <a:cs typeface="Alexandria SemiBold" pitchFamily="2" charset="-78"/>
              </a:rPr>
              <a:t>يتضمن </a:t>
            </a:r>
            <a:r>
              <a:rPr lang="ar-SA" dirty="0">
                <a:solidFill>
                  <a:srgbClr val="000000"/>
                </a:solidFill>
                <a:latin typeface="Alexandria SemiBold" pitchFamily="2" charset="-78"/>
                <a:cs typeface="Alexandria SemiBold" pitchFamily="2" charset="-78"/>
              </a:rPr>
              <a:t>التخطيط عدة خطوات رئيسية تساهم في تحقيق نتائج فعالة وملموسة </a:t>
            </a:r>
            <a:r>
              <a:rPr lang="ar-SA" dirty="0" smtClean="0">
                <a:solidFill>
                  <a:srgbClr val="000000"/>
                </a:solidFill>
                <a:latin typeface="Alexandria SemiBold" pitchFamily="2" charset="-78"/>
                <a:cs typeface="Alexandria SemiBold" pitchFamily="2" charset="-78"/>
              </a:rPr>
              <a:t>هي وضع </a:t>
            </a:r>
            <a:r>
              <a:rPr lang="ar-SA" dirty="0">
                <a:solidFill>
                  <a:srgbClr val="000000"/>
                </a:solidFill>
                <a:latin typeface="Alexandria SemiBold" pitchFamily="2" charset="-78"/>
                <a:cs typeface="Alexandria SemiBold" pitchFamily="2" charset="-78"/>
              </a:rPr>
              <a:t>أهداف واضحة، وتحديد الجمهور المستهدف، واختيار القنوات المناسبة</a:t>
            </a:r>
            <a:r>
              <a:rPr lang="ar-SA" dirty="0" smtClean="0">
                <a:solidFill>
                  <a:srgbClr val="000000"/>
                </a:solidFill>
                <a:latin typeface="Alexandria SemiBold" pitchFamily="2" charset="-78"/>
                <a:cs typeface="Alexandria SemiBold" pitchFamily="2" charset="-78"/>
              </a:rPr>
              <a:t>.</a:t>
            </a:r>
            <a:r>
              <a:rPr lang="ar-SA" dirty="0">
                <a:solidFill>
                  <a:srgbClr val="000000"/>
                </a:solidFill>
                <a:latin typeface="Alexandria SemiBold" pitchFamily="2" charset="-78"/>
                <a:cs typeface="Alexandria SemiBold" pitchFamily="2" charset="-78"/>
              </a:rPr>
              <a:t> </a:t>
            </a:r>
            <a:endParaRPr lang="ar-SA" dirty="0" smtClean="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74202" t="-1" r="511" b="66625"/>
          <a:stretch/>
        </p:blipFill>
        <p:spPr>
          <a:xfrm>
            <a:off x="1" y="3022251"/>
            <a:ext cx="2340348" cy="2281374"/>
          </a:xfrm>
          <a:prstGeom prst="ellipse">
            <a:avLst/>
          </a:prstGeom>
          <a:ln>
            <a:noFill/>
          </a:ln>
          <a:effectLst>
            <a:softEdge rad="112500"/>
          </a:effectLst>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t="88756" r="76940"/>
          <a:stretch/>
        </p:blipFill>
        <p:spPr>
          <a:xfrm>
            <a:off x="0" y="6158884"/>
            <a:ext cx="2811439" cy="771099"/>
          </a:xfrm>
          <a:prstGeom prst="rect">
            <a:avLst/>
          </a:prstGeom>
        </p:spPr>
      </p:pic>
    </p:spTree>
    <p:extLst>
      <p:ext uri="{BB962C8B-B14F-4D97-AF65-F5344CB8AC3E}">
        <p14:creationId xmlns:p14="http://schemas.microsoft.com/office/powerpoint/2010/main" val="25953501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626178" y="2180019"/>
            <a:ext cx="8304883"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407421"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57778" y="2895359"/>
            <a:ext cx="8741440" cy="3416320"/>
          </a:xfrm>
          <a:prstGeom prst="rect">
            <a:avLst/>
          </a:prstGeom>
          <a:noFill/>
        </p:spPr>
        <p:txBody>
          <a:bodyPr wrap="square">
            <a:spAutoFit/>
          </a:bodyPr>
          <a:lstStyle/>
          <a:p>
            <a:pPr marL="342900" lvl="0" indent="-342900" algn="r" rtl="1">
              <a:lnSpc>
                <a:spcPct val="150000"/>
              </a:lnSpc>
              <a:buFont typeface="+mj-lt"/>
              <a:buAutoNum type="arabicPeriod"/>
            </a:pPr>
            <a:r>
              <a:rPr lang="ar-SA" dirty="0" smtClean="0">
                <a:solidFill>
                  <a:srgbClr val="000000"/>
                </a:solidFill>
                <a:latin typeface="Alexandria SemiBold" pitchFamily="2" charset="-78"/>
                <a:cs typeface="Alexandria SemiBold" pitchFamily="2" charset="-78"/>
              </a:rPr>
              <a:t>التحديد </a:t>
            </a:r>
            <a:r>
              <a:rPr lang="ar-SA" dirty="0">
                <a:solidFill>
                  <a:srgbClr val="000000"/>
                </a:solidFill>
                <a:latin typeface="Alexandria SemiBold" pitchFamily="2" charset="-78"/>
                <a:cs typeface="Alexandria SemiBold" pitchFamily="2" charset="-78"/>
              </a:rPr>
              <a:t>الدقيق للموارد المادية والبشرية اللازمة لتنفيذ الخطة وحسن استخدامها وتوجيهها</a:t>
            </a:r>
            <a:r>
              <a:rPr lang="en-US" dirty="0">
                <a:solidFill>
                  <a:srgbClr val="000000"/>
                </a:solidFill>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smtClean="0">
                <a:solidFill>
                  <a:srgbClr val="000000"/>
                </a:solidFill>
                <a:latin typeface="Alexandria SemiBold" pitchFamily="2" charset="-78"/>
                <a:cs typeface="Alexandria SemiBold" pitchFamily="2" charset="-78"/>
              </a:rPr>
              <a:t>يساعد في تحقيق </a:t>
            </a:r>
            <a:r>
              <a:rPr lang="ar-SA" dirty="0">
                <a:solidFill>
                  <a:srgbClr val="000000"/>
                </a:solidFill>
                <a:latin typeface="Alexandria SemiBold" pitchFamily="2" charset="-78"/>
                <a:cs typeface="Alexandria SemiBold" pitchFamily="2" charset="-78"/>
              </a:rPr>
              <a:t>الأهداف بأقل التكاليف </a:t>
            </a:r>
            <a:r>
              <a:rPr lang="ar-SA" dirty="0" smtClean="0">
                <a:solidFill>
                  <a:srgbClr val="000000"/>
                </a:solidFill>
                <a:latin typeface="Alexandria SemiBold" pitchFamily="2" charset="-78"/>
                <a:cs typeface="Alexandria SemiBold" pitchFamily="2" charset="-78"/>
              </a:rPr>
              <a:t>الممكنة.</a:t>
            </a:r>
            <a:endParaRPr lang="ar-SA"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000000"/>
                </a:solidFill>
                <a:latin typeface="Alexandria SemiBold" pitchFamily="2" charset="-78"/>
                <a:cs typeface="Alexandria SemiBold" pitchFamily="2" charset="-78"/>
              </a:rPr>
              <a:t>يساعد في تخصيص الميزانية بشكل مناسب.</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سهولة التنفيذ والمتابعة والتقييم.</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000000"/>
                </a:solidFill>
                <a:latin typeface="Alexandria SemiBold" pitchFamily="2" charset="-78"/>
                <a:cs typeface="Alexandria SemiBold" pitchFamily="2" charset="-78"/>
              </a:rPr>
              <a:t>يوفر رؤى حول الجمهور المستهدف وسلوكياته بما يضمن </a:t>
            </a:r>
            <a:r>
              <a:rPr lang="ar-SA" dirty="0">
                <a:solidFill>
                  <a:srgbClr val="000000"/>
                </a:solidFill>
                <a:latin typeface="Alexandria SemiBold" pitchFamily="2" charset="-78"/>
                <a:cs typeface="Alexandria SemiBold" pitchFamily="2" charset="-78"/>
              </a:rPr>
              <a:t>جودة العمل.</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ضمان عدم العشوائية أو الارتجال أو تبديد الموارد.</a:t>
            </a:r>
            <a:endParaRPr lang="en-US" dirty="0">
              <a:solidFill>
                <a:srgbClr val="0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000000"/>
                </a:solidFill>
                <a:latin typeface="Alexandria SemiBold" pitchFamily="2" charset="-78"/>
                <a:cs typeface="Alexandria SemiBold" pitchFamily="2" charset="-78"/>
              </a:rPr>
              <a:t>تبنى </a:t>
            </a:r>
            <a:r>
              <a:rPr lang="ar-SA" dirty="0" smtClean="0">
                <a:solidFill>
                  <a:srgbClr val="000000"/>
                </a:solidFill>
                <a:latin typeface="Alexandria SemiBold" pitchFamily="2" charset="-78"/>
                <a:cs typeface="Alexandria SemiBold" pitchFamily="2" charset="-78"/>
              </a:rPr>
              <a:t>خطة متكاملة تتفق مع استراتيجية الشركة وأهدافها</a:t>
            </a: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421070" y="155231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471408" y="17535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l="76455" t="72040" r="2724" b="1294"/>
          <a:stretch/>
        </p:blipFill>
        <p:spPr>
          <a:xfrm>
            <a:off x="122043" y="2857255"/>
            <a:ext cx="2421915" cy="2468782"/>
          </a:xfrm>
          <a:prstGeom prst="rect">
            <a:avLst/>
          </a:prstGeom>
        </p:spPr>
      </p:pic>
      <p:sp>
        <p:nvSpPr>
          <p:cNvPr id="18" name="TextBox 17">
            <a:extLst>
              <a:ext uri="{FF2B5EF4-FFF2-40B4-BE49-F238E27FC236}">
                <a16:creationId xmlns:a16="http://schemas.microsoft.com/office/drawing/2014/main" id="{C7D257D7-D9C6-8F63-F8F8-E2BE53F2E2DB}"/>
              </a:ext>
            </a:extLst>
          </p:cNvPr>
          <p:cNvSpPr txBox="1"/>
          <p:nvPr/>
        </p:nvSpPr>
        <p:spPr>
          <a:xfrm>
            <a:off x="5186147" y="2444573"/>
            <a:ext cx="5444027" cy="400110"/>
          </a:xfrm>
          <a:prstGeom prst="rect">
            <a:avLst/>
          </a:prstGeom>
          <a:noFill/>
        </p:spPr>
        <p:txBody>
          <a:bodyPr wrap="square" rtlCol="0">
            <a:spAutoFit/>
          </a:bodyPr>
          <a:lstStyle/>
          <a:p>
            <a:pPr algn="r"/>
            <a:r>
              <a:rPr lang="ar-SA" sz="2000" b="1" dirty="0" smtClean="0">
                <a:solidFill>
                  <a:srgbClr val="C00000"/>
                </a:solidFill>
                <a:latin typeface="Alexandria SemiBold" pitchFamily="2" charset="-78"/>
                <a:cs typeface="Alexandria SemiBold" pitchFamily="2" charset="-78"/>
              </a:rPr>
              <a:t>أهمية التخطيط لحملات التسويق الرقمي:</a:t>
            </a:r>
            <a:endParaRPr lang="en-US" sz="2000" b="1"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992574" y="2066544"/>
            <a:ext cx="9414426" cy="4169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42246" y="14738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50020" y="1514872"/>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66760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992574" y="2377705"/>
            <a:ext cx="9280477" cy="3854901"/>
          </a:xfrm>
          <a:prstGeom prst="rect">
            <a:avLst/>
          </a:prstGeom>
        </p:spPr>
        <p:txBody>
          <a:bodyPr wrap="square">
            <a:spAutoFit/>
          </a:bodyPr>
          <a:lstStyle/>
          <a:p>
            <a:pPr algn="justLow"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تتضمن </a:t>
            </a:r>
            <a:r>
              <a:rPr lang="ar-SA" sz="1700" dirty="0">
                <a:latin typeface="Alexandria SemiBold" pitchFamily="2" charset="-78"/>
                <a:cs typeface="Alexandria SemiBold" pitchFamily="2" charset="-78"/>
              </a:rPr>
              <a:t>عملية </a:t>
            </a:r>
            <a:r>
              <a:rPr lang="ar-SA" sz="1700" dirty="0" smtClean="0">
                <a:latin typeface="Alexandria SemiBold" pitchFamily="2" charset="-78"/>
                <a:cs typeface="Alexandria SemiBold" pitchFamily="2" charset="-78"/>
              </a:rPr>
              <a:t>التخطيط </a:t>
            </a:r>
            <a:r>
              <a:rPr lang="ar-SA" sz="1700" dirty="0">
                <a:latin typeface="Alexandria SemiBold" pitchFamily="2" charset="-78"/>
                <a:cs typeface="Alexandria SemiBold" pitchFamily="2" charset="-78"/>
              </a:rPr>
              <a:t>ل</a:t>
            </a:r>
            <a:r>
              <a:rPr lang="ar-SA" sz="1700" dirty="0" smtClean="0">
                <a:latin typeface="Alexandria SemiBold" pitchFamily="2" charset="-78"/>
                <a:cs typeface="Alexandria SemiBold" pitchFamily="2" charset="-78"/>
              </a:rPr>
              <a:t>لحملة التسويقية </a:t>
            </a:r>
            <a:r>
              <a:rPr lang="ar-SA" sz="1700" dirty="0">
                <a:latin typeface="Alexandria SemiBold" pitchFamily="2" charset="-78"/>
                <a:cs typeface="Alexandria SemiBold" pitchFamily="2" charset="-78"/>
              </a:rPr>
              <a:t>على مجموعة من المراحل التي ينبغي القيام بها، وصولاً لإنجاز أهداف الحملة </a:t>
            </a:r>
            <a:r>
              <a:rPr lang="ar-SA" sz="1700" dirty="0" smtClean="0">
                <a:latin typeface="Alexandria SemiBold" pitchFamily="2" charset="-78"/>
                <a:cs typeface="Alexandria SemiBold" pitchFamily="2" charset="-78"/>
              </a:rPr>
              <a:t>التسويقية، وتتمثل فيما يلي:</a:t>
            </a:r>
          </a:p>
          <a:p>
            <a:pPr marL="342900" lvl="0" indent="-342900" algn="justLow" rtl="1">
              <a:lnSpc>
                <a:spcPct val="150000"/>
              </a:lnSpc>
              <a:spcAft>
                <a:spcPts val="0"/>
              </a:spcAft>
              <a:buFont typeface="+mj-lt"/>
              <a:buAutoNum type="arabicPeriod"/>
            </a:pPr>
            <a:r>
              <a:rPr lang="ar-SA" sz="1600" dirty="0" smtClean="0">
                <a:latin typeface="Alexandria SemiBold" pitchFamily="2" charset="-78"/>
                <a:cs typeface="Alexandria SemiBold" pitchFamily="2" charset="-78"/>
              </a:rPr>
              <a:t>تحليل الموقف التسويقي: </a:t>
            </a:r>
            <a:r>
              <a:rPr lang="ar-SA" sz="1400" dirty="0" smtClean="0">
                <a:latin typeface="Alexandria SemiBold" pitchFamily="2" charset="-78"/>
                <a:cs typeface="Alexandria SemiBold" pitchFamily="2" charset="-78"/>
              </a:rPr>
              <a:t>باستخدام التحليل البيئي </a:t>
            </a:r>
            <a:r>
              <a:rPr lang="en-US" sz="1400" dirty="0" smtClean="0">
                <a:latin typeface="Alexandria SemiBold" pitchFamily="2" charset="-78"/>
                <a:cs typeface="Alexandria SemiBold" pitchFamily="2" charset="-78"/>
              </a:rPr>
              <a:t>SWOT</a:t>
            </a:r>
            <a:r>
              <a:rPr lang="ar-SA" sz="1400" dirty="0" smtClean="0">
                <a:latin typeface="Alexandria SemiBold" pitchFamily="2" charset="-78"/>
                <a:cs typeface="Alexandria SemiBold" pitchFamily="2" charset="-78"/>
              </a:rPr>
              <a:t> وتحليل السوق والمنافسة </a:t>
            </a:r>
            <a:r>
              <a:rPr lang="en-US" sz="1400" dirty="0" smtClean="0">
                <a:latin typeface="Alexandria SemiBold" pitchFamily="2" charset="-78"/>
                <a:cs typeface="Alexandria SemiBold" pitchFamily="2" charset="-78"/>
              </a:rPr>
              <a:t>4C’s</a:t>
            </a: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تحديد الجمهور المستهدف: تحليل خصائص الجمهور واحتياجاته وكيفية إشباع تلك الاحتياجات.</a:t>
            </a:r>
          </a:p>
          <a:p>
            <a:pPr marL="342900" lvl="0" indent="-342900" algn="justLow" rtl="1">
              <a:lnSpc>
                <a:spcPct val="150000"/>
              </a:lnSpc>
              <a:spcAft>
                <a:spcPts val="0"/>
              </a:spcAft>
              <a:buFont typeface="+mj-lt"/>
              <a:buAutoNum type="arabicPeriod"/>
            </a:pPr>
            <a:r>
              <a:rPr lang="ar-SA" sz="1600" dirty="0" smtClean="0">
                <a:latin typeface="Alexandria SemiBold" pitchFamily="2" charset="-78"/>
                <a:cs typeface="Alexandria SemiBold" pitchFamily="2" charset="-78"/>
              </a:rPr>
              <a:t>تحديد أهداف الحملة.</a:t>
            </a:r>
            <a:endParaRPr lang="en-US" sz="1600" dirty="0" smtClean="0">
              <a:latin typeface="Alexandria SemiBold" pitchFamily="2" charset="-78"/>
              <a:cs typeface="Alexandria SemiBold" pitchFamily="2" charset="-78"/>
            </a:endParaRPr>
          </a:p>
          <a:p>
            <a:pPr marL="342900" indent="-342900" algn="justLow" rtl="1">
              <a:lnSpc>
                <a:spcPct val="150000"/>
              </a:lnSpc>
              <a:buFont typeface="+mj-lt"/>
              <a:buAutoNum type="arabicPeriod"/>
            </a:pPr>
            <a:r>
              <a:rPr lang="ar-SA" sz="1600" dirty="0" smtClean="0">
                <a:latin typeface="Alexandria SemiBold" pitchFamily="2" charset="-78"/>
                <a:cs typeface="Alexandria SemiBold" pitchFamily="2" charset="-78"/>
              </a:rPr>
              <a:t>تحديد </a:t>
            </a:r>
            <a:r>
              <a:rPr lang="ar-SA" sz="1600" dirty="0">
                <a:latin typeface="Alexandria SemiBold" pitchFamily="2" charset="-78"/>
                <a:cs typeface="Alexandria SemiBold" pitchFamily="2" charset="-78"/>
              </a:rPr>
              <a:t>الميزانية والقنوات: توزيع الميزانية على القنوات الأكثر فعالية.</a:t>
            </a:r>
            <a:endParaRPr lang="en-US" sz="1600" dirty="0">
              <a:latin typeface="Alexandria SemiBold" pitchFamily="2" charset="-78"/>
              <a:cs typeface="Alexandria SemiBold" pitchFamily="2" charset="-78"/>
            </a:endParaRPr>
          </a:p>
          <a:p>
            <a:pPr marL="342900" lvl="0" indent="-342900" algn="justLow" rtl="1">
              <a:lnSpc>
                <a:spcPct val="150000"/>
              </a:lnSpc>
              <a:spcAft>
                <a:spcPts val="0"/>
              </a:spcAft>
              <a:buFont typeface="+mj-lt"/>
              <a:buAutoNum type="arabicPeriod"/>
            </a:pPr>
            <a:r>
              <a:rPr lang="ar-SA" sz="1600" dirty="0" smtClean="0">
                <a:latin typeface="Alexandria SemiBold" pitchFamily="2" charset="-78"/>
                <a:cs typeface="Alexandria SemiBold" pitchFamily="2" charset="-78"/>
              </a:rPr>
              <a:t>قياس أداء الحملة التسويقية.</a:t>
            </a:r>
            <a:endParaRPr lang="ar-SA" sz="1600" dirty="0">
              <a:latin typeface="Alexandria SemiBold" pitchFamily="2" charset="-78"/>
              <a:cs typeface="Alexandria SemiBold" pitchFamily="2" charset="-78"/>
            </a:endParaRPr>
          </a:p>
          <a:p>
            <a:pPr marL="342900" lvl="0" indent="-342900" algn="justLow" rtl="1">
              <a:lnSpc>
                <a:spcPct val="150000"/>
              </a:lnSpc>
              <a:spcAft>
                <a:spcPts val="0"/>
              </a:spcAft>
              <a:buFont typeface="+mj-lt"/>
              <a:buAutoNum type="arabicPeriod"/>
            </a:pPr>
            <a:r>
              <a:rPr lang="ar-SA" sz="1600" dirty="0">
                <a:latin typeface="Alexandria SemiBold" pitchFamily="2" charset="-78"/>
                <a:cs typeface="Alexandria SemiBold" pitchFamily="2" charset="-78"/>
              </a:rPr>
              <a:t>جدولة المحتوى والإعلانات.</a:t>
            </a:r>
            <a:endParaRPr lang="en-US" sz="1600" dirty="0">
              <a:latin typeface="Alexandria SemiBold" pitchFamily="2" charset="-78"/>
              <a:cs typeface="Alexandria SemiBold" pitchFamily="2" charset="-78"/>
            </a:endParaRP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تنفيذ الحملة: إطلاق الحملة </a:t>
            </a:r>
            <a:r>
              <a:rPr lang="ar-SA" sz="1600" dirty="0" smtClean="0">
                <a:latin typeface="Alexandria SemiBold" pitchFamily="2" charset="-78"/>
                <a:cs typeface="Alexandria SemiBold" pitchFamily="2" charset="-78"/>
              </a:rPr>
              <a:t>ومتابعة </a:t>
            </a:r>
            <a:r>
              <a:rPr lang="ar-SA" sz="1600" dirty="0">
                <a:latin typeface="Alexandria SemiBold" pitchFamily="2" charset="-78"/>
                <a:cs typeface="Alexandria SemiBold" pitchFamily="2" charset="-78"/>
              </a:rPr>
              <a:t>الأداء بشكل دوري.</a:t>
            </a:r>
          </a:p>
          <a:p>
            <a:pPr marL="342900" indent="-342900" algn="justLow" rtl="1">
              <a:lnSpc>
                <a:spcPct val="150000"/>
              </a:lnSpc>
              <a:buFont typeface="+mj-lt"/>
              <a:buAutoNum type="arabicPeriod"/>
            </a:pPr>
            <a:r>
              <a:rPr lang="ar-SA" sz="1600" dirty="0">
                <a:latin typeface="Alexandria SemiBold" pitchFamily="2" charset="-78"/>
                <a:cs typeface="Alexandria SemiBold" pitchFamily="2" charset="-78"/>
              </a:rPr>
              <a:t>تقييم نتائج الحملة: قياس فعالية الحملة وتقييم نتائجها في ضوء أهدافها.</a:t>
            </a:r>
            <a:endParaRPr lang="en-GB" sz="16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06380" y="1534540"/>
            <a:ext cx="41495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مراحل التخطيط للحملات التسويقية</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105" t="53930" r="2723" b="3880"/>
          <a:stretch/>
        </p:blipFill>
        <p:spPr>
          <a:xfrm>
            <a:off x="0" y="3997716"/>
            <a:ext cx="2825086" cy="2893327"/>
          </a:xfrm>
          <a:prstGeom prst="rect">
            <a:avLst/>
          </a:prstGeom>
        </p:spPr>
      </p:pic>
    </p:spTree>
    <p:extLst>
      <p:ext uri="{BB962C8B-B14F-4D97-AF65-F5344CB8AC3E}">
        <p14:creationId xmlns:p14="http://schemas.microsoft.com/office/powerpoint/2010/main" val="20457766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40" y="2432507"/>
            <a:ext cx="9294127" cy="38318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يعد </a:t>
            </a:r>
            <a:r>
              <a:rPr lang="ar-SA" sz="1700" dirty="0">
                <a:latin typeface="Alexandria SemiBold" pitchFamily="2" charset="-78"/>
                <a:cs typeface="Alexandria SemiBold" pitchFamily="2" charset="-78"/>
              </a:rPr>
              <a:t>تحليل الموقف التسويقي</a:t>
            </a:r>
            <a:r>
              <a:rPr lang="ar-SA" sz="1700" u="sng" dirty="0">
                <a:latin typeface="Alexandria SemiBold" pitchFamily="2" charset="-78"/>
                <a:cs typeface="Alexandria SemiBold" pitchFamily="2" charset="-78"/>
              </a:rPr>
              <a:t> الأساس </a:t>
            </a:r>
            <a:r>
              <a:rPr lang="ar-SA" sz="1700" dirty="0">
                <a:latin typeface="Alexandria SemiBold" pitchFamily="2" charset="-78"/>
                <a:cs typeface="Alexandria SemiBold" pitchFamily="2" charset="-78"/>
              </a:rPr>
              <a:t>الذي يترتب عليه تحديد </a:t>
            </a:r>
            <a:r>
              <a:rPr lang="ar-SA" sz="1700" dirty="0" smtClean="0">
                <a:latin typeface="Alexandria SemiBold" pitchFamily="2" charset="-78"/>
                <a:cs typeface="Alexandria SemiBold" pitchFamily="2" charset="-78"/>
              </a:rPr>
              <a:t>باقي </a:t>
            </a:r>
            <a:r>
              <a:rPr lang="ar-SA" sz="1700" dirty="0">
                <a:latin typeface="Alexandria SemiBold" pitchFamily="2" charset="-78"/>
                <a:cs typeface="Alexandria SemiBold" pitchFamily="2" charset="-78"/>
              </a:rPr>
              <a:t>خطوات الحملة، بداية من تحديد أهداف الحملة </a:t>
            </a:r>
            <a:r>
              <a:rPr lang="ar-SA" sz="1700" dirty="0" smtClean="0">
                <a:latin typeface="Alexandria SemiBold" pitchFamily="2" charset="-78"/>
                <a:cs typeface="Alexandria SemiBold" pitchFamily="2" charset="-78"/>
              </a:rPr>
              <a:t>وانتهاء بالتقييم</a:t>
            </a:r>
            <a:r>
              <a:rPr lang="ar-SA" sz="1700" dirty="0">
                <a:latin typeface="Alexandria SemiBold" pitchFamily="2" charset="-78"/>
                <a:cs typeface="Alexandria SemiBold" pitchFamily="2" charset="-78"/>
              </a:rPr>
              <a:t>، فبناء على وضع الشركة الحالي الذي يتضح من تحليل الموقف التسويقي يتم تحديد الهدف المنشود الذي تسعى </a:t>
            </a:r>
            <a:r>
              <a:rPr lang="ar-SA" sz="1700" dirty="0" smtClean="0">
                <a:latin typeface="Alexandria SemiBold" pitchFamily="2" charset="-78"/>
                <a:cs typeface="Alexandria SemiBold" pitchFamily="2" charset="-78"/>
              </a:rPr>
              <a:t>الشركة </a:t>
            </a:r>
            <a:r>
              <a:rPr lang="ar-SA" sz="1700" dirty="0">
                <a:latin typeface="Alexandria SemiBold" pitchFamily="2" charset="-78"/>
                <a:cs typeface="Alexandria SemiBold" pitchFamily="2" charset="-78"/>
              </a:rPr>
              <a:t>إلى تحقيقه من خلال الحملة، فمثلا اذا كشف التحليل البيئي عن </a:t>
            </a:r>
            <a:r>
              <a:rPr lang="ar-SA" sz="1700" dirty="0" smtClean="0">
                <a:latin typeface="Alexandria SemiBold" pitchFamily="2" charset="-78"/>
                <a:cs typeface="Alexandria SemiBold" pitchFamily="2" charset="-78"/>
              </a:rPr>
              <a:t>أنه </a:t>
            </a:r>
            <a:r>
              <a:rPr lang="ar-SA" sz="1700" dirty="0">
                <a:latin typeface="Alexandria SemiBold" pitchFamily="2" charset="-78"/>
                <a:cs typeface="Alexandria SemiBold" pitchFamily="2" charset="-78"/>
              </a:rPr>
              <a:t>لا يعرف المنتج سوى 20% من </a:t>
            </a:r>
            <a:r>
              <a:rPr lang="ar-SA" sz="1700" dirty="0" smtClean="0">
                <a:latin typeface="Alexandria SemiBold" pitchFamily="2" charset="-78"/>
                <a:cs typeface="Alexandria SemiBold" pitchFamily="2" charset="-78"/>
              </a:rPr>
              <a:t>الجمهور، فإن </a:t>
            </a:r>
            <a:r>
              <a:rPr lang="ar-SA" sz="1700" dirty="0">
                <a:latin typeface="Alexandria SemiBold" pitchFamily="2" charset="-78"/>
                <a:cs typeface="Alexandria SemiBold" pitchFamily="2" charset="-78"/>
              </a:rPr>
              <a:t>هدف الحملة </a:t>
            </a:r>
            <a:r>
              <a:rPr lang="ar-SA" sz="1700" dirty="0" smtClean="0">
                <a:latin typeface="Alexandria SemiBold" pitchFamily="2" charset="-78"/>
                <a:cs typeface="Alexandria SemiBold" pitchFamily="2" charset="-78"/>
              </a:rPr>
              <a:t>سيكون الانتقال </a:t>
            </a:r>
            <a:r>
              <a:rPr lang="ar-SA" sz="1700" dirty="0">
                <a:latin typeface="Alexandria SemiBold" pitchFamily="2" charset="-78"/>
                <a:cs typeface="Alexandria SemiBold" pitchFamily="2" charset="-78"/>
              </a:rPr>
              <a:t>من معرفة 20% إلى 80% خلال فترة الحملة ، وسيترتب على ذلك الهدف باقي الخطوات مثل تحديد الميزانية </a:t>
            </a:r>
            <a:r>
              <a:rPr lang="ar-SA" sz="1700" dirty="0" smtClean="0">
                <a:latin typeface="Alexandria SemiBold" pitchFamily="2" charset="-78"/>
                <a:cs typeface="Alexandria SemiBold" pitchFamily="2" charset="-78"/>
              </a:rPr>
              <a:t>والجدولة.</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تحليل </a:t>
            </a:r>
            <a:r>
              <a:rPr lang="ar-SA" dirty="0">
                <a:solidFill>
                  <a:srgbClr val="C00000"/>
                </a:solidFill>
                <a:latin typeface="Alexandria SemiBold" pitchFamily="2" charset="-78"/>
                <a:cs typeface="Alexandria SemiBold" pitchFamily="2" charset="-78"/>
              </a:rPr>
              <a:t>الموقف </a:t>
            </a:r>
            <a:r>
              <a:rPr lang="ar-SA" dirty="0" smtClean="0">
                <a:solidFill>
                  <a:srgbClr val="C00000"/>
                </a:solidFill>
                <a:latin typeface="Alexandria SemiBold" pitchFamily="2" charset="-78"/>
                <a:cs typeface="Alexandria SemiBold" pitchFamily="2" charset="-78"/>
              </a:rPr>
              <a:t>التسويقي: </a:t>
            </a:r>
            <a:r>
              <a:rPr lang="ar-SA" dirty="0" smtClean="0">
                <a:latin typeface="Alexandria SemiBold" pitchFamily="2" charset="-78"/>
                <a:cs typeface="Alexandria SemiBold" pitchFamily="2" charset="-78"/>
              </a:rPr>
              <a:t>هو </a:t>
            </a:r>
            <a:r>
              <a:rPr lang="ar-SA" dirty="0">
                <a:latin typeface="Alexandria SemiBold" pitchFamily="2" charset="-78"/>
                <a:cs typeface="Alexandria SemiBold" pitchFamily="2" charset="-78"/>
              </a:rPr>
              <a:t>عملية تقييم شاملة للبيئة الداخلية والخارجية التي تؤثر على أداء الشركة في </a:t>
            </a:r>
            <a:r>
              <a:rPr lang="ar-SA" dirty="0" smtClean="0">
                <a:latin typeface="Alexandria SemiBold" pitchFamily="2" charset="-78"/>
                <a:cs typeface="Alexandria SemiBold" pitchFamily="2" charset="-78"/>
              </a:rPr>
              <a:t>السوق؛ بهدف </a:t>
            </a:r>
            <a:r>
              <a:rPr lang="ar-SA" dirty="0">
                <a:latin typeface="Alexandria SemiBold" pitchFamily="2" charset="-78"/>
                <a:cs typeface="Alexandria SemiBold" pitchFamily="2" charset="-78"/>
              </a:rPr>
              <a:t>فهم العوامل </a:t>
            </a:r>
            <a:r>
              <a:rPr lang="ar-SA" dirty="0" smtClean="0">
                <a:latin typeface="Alexandria SemiBold" pitchFamily="2" charset="-78"/>
                <a:cs typeface="Alexandria SemiBold" pitchFamily="2" charset="-78"/>
              </a:rPr>
              <a:t>التي </a:t>
            </a:r>
            <a:r>
              <a:rPr lang="ar-SA" dirty="0">
                <a:latin typeface="Alexandria SemiBold" pitchFamily="2" charset="-78"/>
                <a:cs typeface="Alexandria SemiBold" pitchFamily="2" charset="-78"/>
              </a:rPr>
              <a:t>تؤثر على استراتيجيات التسويق واتخاذ </a:t>
            </a:r>
            <a:r>
              <a:rPr lang="ar-SA" dirty="0" smtClean="0">
                <a:latin typeface="Alexandria SemiBold" pitchFamily="2" charset="-78"/>
                <a:cs typeface="Alexandria SemiBold" pitchFamily="2" charset="-78"/>
              </a:rPr>
              <a:t>القرارات،</a:t>
            </a:r>
            <a:r>
              <a:rPr lang="ar-SA" dirty="0">
                <a:latin typeface="Alexandria SemiBold" pitchFamily="2" charset="-78"/>
                <a:cs typeface="Alexandria SemiBold" pitchFamily="2" charset="-78"/>
              </a:rPr>
              <a:t> بالإضافة إلى فهم اتجاهات </a:t>
            </a:r>
            <a:r>
              <a:rPr lang="ar-SA" dirty="0" smtClean="0">
                <a:latin typeface="Alexandria SemiBold" pitchFamily="2" charset="-78"/>
                <a:cs typeface="Alexandria SemiBold" pitchFamily="2" charset="-78"/>
              </a:rPr>
              <a:t>السوق </a:t>
            </a:r>
            <a:r>
              <a:rPr lang="ar-SA" dirty="0">
                <a:latin typeface="Alexandria SemiBold" pitchFamily="2" charset="-78"/>
                <a:cs typeface="Alexandria SemiBold" pitchFamily="2" charset="-78"/>
              </a:rPr>
              <a:t>وسلوك المستهلكين والمنافسة.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33660"/>
            <a:ext cx="3561739"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(1) تحليل الموقف التسويقي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77164" b="59005"/>
          <a:stretch/>
        </p:blipFill>
        <p:spPr>
          <a:xfrm>
            <a:off x="40944" y="3944201"/>
            <a:ext cx="1487606" cy="1610436"/>
          </a:xfrm>
          <a:prstGeom prst="rect">
            <a:avLst/>
          </a:prstGeom>
        </p:spPr>
      </p:pic>
    </p:spTree>
    <p:extLst>
      <p:ext uri="{BB962C8B-B14F-4D97-AF65-F5344CB8AC3E}">
        <p14:creationId xmlns:p14="http://schemas.microsoft.com/office/powerpoint/2010/main" val="26274147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33266" y="2432507"/>
            <a:ext cx="9144001" cy="38318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b="1" dirty="0">
                <a:latin typeface="Alexandria Medium" pitchFamily="2" charset="-78"/>
                <a:cs typeface="Alexandria Medium" pitchFamily="2" charset="-78"/>
              </a:rPr>
              <a:t>وتعتبر الحملات التسويقية نشاط ديناميكي يؤثر ويتأثر بما يحيط به من متغيرات وعوامل داخلية وخارجية توثر على فعالية الحملة، فالشركات تمارس أعمالها ونشاطها في محيط عمل يطلق عليه بالبيئة التسويقية </a:t>
            </a:r>
            <a:r>
              <a:rPr lang="en-US" b="1" dirty="0">
                <a:latin typeface="Alexandria Medium" pitchFamily="2" charset="-78"/>
                <a:cs typeface="Alexandria Medium" pitchFamily="2" charset="-78"/>
              </a:rPr>
              <a:t>Marketing Environment</a:t>
            </a:r>
            <a:r>
              <a:rPr lang="ar-SA" b="1" dirty="0">
                <a:latin typeface="Alexandria Medium" pitchFamily="2" charset="-78"/>
                <a:cs typeface="Alexandria Medium" pitchFamily="2" charset="-78"/>
              </a:rPr>
              <a:t>.</a:t>
            </a:r>
            <a:endParaRPr lang="en-US" b="1" dirty="0">
              <a:latin typeface="Alexandria Medium" pitchFamily="2" charset="-78"/>
              <a:cs typeface="Alexandria Medium" pitchFamily="2" charset="-78"/>
            </a:endParaRPr>
          </a:p>
          <a:p>
            <a:pPr algn="r" rtl="1">
              <a:lnSpc>
                <a:spcPct val="150000"/>
              </a:lnSpc>
            </a:pPr>
            <a:r>
              <a:rPr lang="ar-SA" b="1" dirty="0">
                <a:latin typeface="Alexandria Medium" pitchFamily="2" charset="-78"/>
                <a:cs typeface="Alexandria Medium" pitchFamily="2" charset="-78"/>
              </a:rPr>
              <a:t>وتتشكل البيئة التسويقية من مجموعة من الأفراد والعوامل التي تؤثر على الشركة من الخارج، والتي تعمل على تطوير وترويج العلاقات ذات المنفعة المتبادلة مع المستهلكين، وتشمل البيئة التسويقية قدرات وإمكانيات الشركة وكذلك المخاطر التي تواجه الشركة.</a:t>
            </a:r>
          </a:p>
          <a:p>
            <a:pPr algn="r" rtl="1">
              <a:lnSpc>
                <a:spcPct val="150000"/>
              </a:lnSpc>
            </a:pPr>
            <a:r>
              <a:rPr lang="ar-SA" b="1" dirty="0">
                <a:solidFill>
                  <a:schemeClr val="accent2">
                    <a:lumMod val="50000"/>
                  </a:schemeClr>
                </a:solidFill>
                <a:latin typeface="Alexandria Medium" pitchFamily="2" charset="-78"/>
                <a:cs typeface="Alexandria Medium" pitchFamily="2" charset="-78"/>
              </a:rPr>
              <a:t>خصائص البيئة التسويقية </a:t>
            </a:r>
            <a:r>
              <a:rPr lang="ar-SA" b="1" dirty="0">
                <a:latin typeface="Alexandria Medium" pitchFamily="2" charset="-78"/>
                <a:cs typeface="Alexandria Medium" pitchFamily="2" charset="-78"/>
              </a:rPr>
              <a:t>أنها متغيرة وغير </a:t>
            </a:r>
            <a:r>
              <a:rPr lang="ar-SA" b="1" dirty="0" smtClean="0">
                <a:latin typeface="Alexandria Medium" pitchFamily="2" charset="-78"/>
                <a:cs typeface="Alexandria Medium" pitchFamily="2" charset="-78"/>
              </a:rPr>
              <a:t>مستقرة؛ </a:t>
            </a:r>
            <a:r>
              <a:rPr lang="ar-SA" b="1" dirty="0">
                <a:latin typeface="Alexandria Medium" pitchFamily="2" charset="-78"/>
                <a:cs typeface="Alexandria Medium" pitchFamily="2" charset="-78"/>
              </a:rPr>
              <a:t>مما يؤدى </a:t>
            </a:r>
            <a:r>
              <a:rPr lang="ar-SA" b="1" dirty="0" smtClean="0">
                <a:latin typeface="Alexandria Medium" pitchFamily="2" charset="-78"/>
                <a:cs typeface="Alexandria Medium" pitchFamily="2" charset="-78"/>
              </a:rPr>
              <a:t>إلى </a:t>
            </a:r>
            <a:r>
              <a:rPr lang="ar-SA" dirty="0">
                <a:latin typeface="Alexandria Medium" pitchFamily="2" charset="-78"/>
                <a:cs typeface="Alexandria Medium" pitchFamily="2" charset="-78"/>
              </a:rPr>
              <a:t>إتاحة فرص جديدة تساعد </a:t>
            </a:r>
            <a:r>
              <a:rPr lang="ar-SA" dirty="0" smtClean="0">
                <a:latin typeface="Alexandria Medium" pitchFamily="2" charset="-78"/>
                <a:cs typeface="Alexandria Medium" pitchFamily="2" charset="-78"/>
              </a:rPr>
              <a:t>الشركة </a:t>
            </a:r>
            <a:r>
              <a:rPr lang="ar-SA" dirty="0">
                <a:latin typeface="Alexandria Medium" pitchFamily="2" charset="-78"/>
                <a:cs typeface="Alexandria Medium" pitchFamily="2" charset="-78"/>
              </a:rPr>
              <a:t>على ترويج منتجاتها </a:t>
            </a:r>
            <a:r>
              <a:rPr lang="ar-SA" dirty="0" smtClean="0">
                <a:latin typeface="Alexandria Medium" pitchFamily="2" charset="-78"/>
                <a:cs typeface="Alexandria Medium" pitchFamily="2" charset="-78"/>
              </a:rPr>
              <a:t>، كما أن المحافظة </a:t>
            </a:r>
            <a:r>
              <a:rPr lang="ar-SA" dirty="0">
                <a:latin typeface="Alexandria Medium" pitchFamily="2" charset="-78"/>
                <a:cs typeface="Alexandria Medium" pitchFamily="2" charset="-78"/>
              </a:rPr>
              <a:t>على المركز التنافسي قد يختلف باختلاف قدرة </a:t>
            </a:r>
            <a:r>
              <a:rPr lang="ar-SA" dirty="0" smtClean="0">
                <a:latin typeface="Alexandria Medium" pitchFamily="2" charset="-78"/>
                <a:cs typeface="Alexandria Medium" pitchFamily="2" charset="-78"/>
              </a:rPr>
              <a:t>الشركة </a:t>
            </a:r>
            <a:r>
              <a:rPr lang="ar-SA" dirty="0">
                <a:latin typeface="Alexandria Medium" pitchFamily="2" charset="-78"/>
                <a:cs typeface="Alexandria Medium" pitchFamily="2" charset="-78"/>
              </a:rPr>
              <a:t>على التكيف مع متغيرات البيئة المختلفة</a:t>
            </a:r>
            <a:r>
              <a:rPr lang="ar-SA" dirty="0" smtClean="0">
                <a:latin typeface="Alexandria Medium" pitchFamily="2" charset="-78"/>
                <a:cs typeface="Alexandria Medium" pitchFamily="2" charset="-78"/>
              </a:rPr>
              <a:t>.</a:t>
            </a:r>
            <a:endParaRPr lang="en-US"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346620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(1) تحليل </a:t>
            </a:r>
            <a:r>
              <a:rPr lang="ar-SA" dirty="0">
                <a:latin typeface="Alexandria SemiBold" pitchFamily="2" charset="-78"/>
                <a:cs typeface="Alexandria SemiBold" pitchFamily="2" charset="-78"/>
              </a:rPr>
              <a:t>الموقف التسويقي</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202" y="4790365"/>
            <a:ext cx="2516956" cy="2067636"/>
          </a:xfrm>
          <a:prstGeom prst="rect">
            <a:avLst/>
          </a:prstGeom>
        </p:spPr>
      </p:pic>
    </p:spTree>
    <p:extLst>
      <p:ext uri="{BB962C8B-B14F-4D97-AF65-F5344CB8AC3E}">
        <p14:creationId xmlns:p14="http://schemas.microsoft.com/office/powerpoint/2010/main" val="7508731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24084" y="1821708"/>
            <a:ext cx="9949217" cy="4442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2061" y="11147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5293" y="124498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35292" y="143520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6518" y="1291393"/>
            <a:ext cx="352257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(1) تحليل الموقف التسويقي</a:t>
            </a:r>
            <a:endParaRPr lang="ar-SA" dirty="0">
              <a:latin typeface="Alexandria SemiBold" pitchFamily="2" charset="-78"/>
              <a:cs typeface="Alexandria SemiBold" pitchFamily="2" charset="-78"/>
            </a:endParaRPr>
          </a:p>
        </p:txBody>
      </p:sp>
      <p:sp>
        <p:nvSpPr>
          <p:cNvPr id="2" name="Rectangle 1"/>
          <p:cNvSpPr/>
          <p:nvPr/>
        </p:nvSpPr>
        <p:spPr>
          <a:xfrm>
            <a:off x="1446661" y="1807053"/>
            <a:ext cx="9976512" cy="4547399"/>
          </a:xfrm>
          <a:prstGeom prst="rect">
            <a:avLst/>
          </a:prstGeom>
        </p:spPr>
        <p:txBody>
          <a:bodyPr wrap="square">
            <a:spAutoFit/>
          </a:bodyPr>
          <a:lstStyle/>
          <a:p>
            <a:pPr algn="r" rtl="1">
              <a:lnSpc>
                <a:spcPct val="150000"/>
              </a:lnSpc>
            </a:pPr>
            <a:r>
              <a:rPr lang="ar-SA" dirty="0" smtClean="0">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أدوات تحليل الموقف التسويقي : </a:t>
            </a:r>
          </a:p>
          <a:p>
            <a:pPr algn="r" rtl="1">
              <a:lnSpc>
                <a:spcPct val="150000"/>
              </a:lnSpc>
            </a:pPr>
            <a:r>
              <a:rPr lang="ar-SA" dirty="0" smtClean="0">
                <a:solidFill>
                  <a:schemeClr val="accent2">
                    <a:lumMod val="50000"/>
                  </a:schemeClr>
                </a:solidFill>
                <a:latin typeface="Alexandria SemiBold" pitchFamily="2" charset="-78"/>
                <a:cs typeface="Alexandria SemiBold" pitchFamily="2" charset="-78"/>
              </a:rPr>
              <a:t>أولا:</a:t>
            </a:r>
            <a:r>
              <a:rPr lang="ar-SA" dirty="0" smtClean="0">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التحليل البيئي</a:t>
            </a:r>
            <a:r>
              <a:rPr lang="en-US" dirty="0" smtClean="0">
                <a:solidFill>
                  <a:schemeClr val="accent2">
                    <a:lumMod val="50000"/>
                  </a:schemeClr>
                </a:solidFill>
                <a:latin typeface="Alexandria SemiBold" pitchFamily="2" charset="-78"/>
                <a:cs typeface="Alexandria SemiBold" pitchFamily="2" charset="-78"/>
              </a:rPr>
              <a:t>(SWOT</a:t>
            </a:r>
            <a:r>
              <a:rPr lang="en-US" dirty="0">
                <a:solidFill>
                  <a:schemeClr val="accent2">
                    <a:lumMod val="50000"/>
                  </a:schemeClr>
                </a:solidFill>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ويتكون تحليل </a:t>
            </a:r>
            <a:r>
              <a:rPr lang="en-US" sz="1600" dirty="0">
                <a:latin typeface="Alexandria SemiBold" pitchFamily="2" charset="-78"/>
                <a:cs typeface="Alexandria SemiBold" pitchFamily="2" charset="-78"/>
              </a:rPr>
              <a:t>SWAT</a:t>
            </a:r>
            <a:r>
              <a:rPr lang="ar-SA" sz="1600" dirty="0">
                <a:latin typeface="Alexandria SemiBold" pitchFamily="2" charset="-78"/>
                <a:cs typeface="Alexandria SemiBold" pitchFamily="2" charset="-78"/>
              </a:rPr>
              <a:t> من </a:t>
            </a:r>
            <a:r>
              <a:rPr lang="ar-SA" sz="1600" dirty="0">
                <a:solidFill>
                  <a:srgbClr val="C00000"/>
                </a:solidFill>
                <a:latin typeface="Alexandria SemiBold" pitchFamily="2" charset="-78"/>
                <a:cs typeface="Alexandria SemiBold" pitchFamily="2" charset="-78"/>
              </a:rPr>
              <a:t>4 </a:t>
            </a:r>
            <a:r>
              <a:rPr lang="ar-SA" sz="1600" dirty="0">
                <a:latin typeface="Alexandria SemiBold" pitchFamily="2" charset="-78"/>
                <a:cs typeface="Alexandria SemiBold" pitchFamily="2" charset="-78"/>
              </a:rPr>
              <a:t>عناصر </a:t>
            </a:r>
            <a:r>
              <a:rPr lang="ar-SA" sz="1600" dirty="0" smtClean="0">
                <a:latin typeface="Alexandria SemiBold" pitchFamily="2" charset="-78"/>
                <a:cs typeface="Alexandria SemiBold" pitchFamily="2" charset="-78"/>
              </a:rPr>
              <a:t>أساسية هي: </a:t>
            </a:r>
            <a:r>
              <a:rPr lang="ar-SA" sz="1600" dirty="0">
                <a:latin typeface="Alexandria SemiBold" pitchFamily="2" charset="-78"/>
                <a:cs typeface="Alexandria SemiBold" pitchFamily="2" charset="-78"/>
              </a:rPr>
              <a:t>نقاط </a:t>
            </a:r>
            <a:r>
              <a:rPr lang="ar-SA" sz="1600" dirty="0" smtClean="0">
                <a:latin typeface="Alexandria SemiBold" pitchFamily="2" charset="-78"/>
                <a:cs typeface="Alexandria SemiBold" pitchFamily="2" charset="-78"/>
              </a:rPr>
              <a:t>القوة ونقاط الضعف والفرص والتهديدات، ويهدف </a:t>
            </a:r>
            <a:r>
              <a:rPr lang="ar-SA" sz="1600" dirty="0">
                <a:latin typeface="Alexandria SemiBold" pitchFamily="2" charset="-78"/>
                <a:cs typeface="Alexandria SemiBold" pitchFamily="2" charset="-78"/>
              </a:rPr>
              <a:t>إلى تقييم الوضع الداخلي والخارجي </a:t>
            </a:r>
            <a:r>
              <a:rPr lang="ar-SA" sz="1600" dirty="0" smtClean="0">
                <a:latin typeface="Alexandria SemiBold" pitchFamily="2" charset="-78"/>
                <a:cs typeface="Alexandria SemiBold" pitchFamily="2" charset="-78"/>
              </a:rPr>
              <a:t>للشركة، ويشمل:</a:t>
            </a:r>
            <a:endParaRPr lang="ar-SA"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تحليل البيئة الداخلية</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أي تقييم الموارد والقدرات الحالية للشركة، وتشمل:</a:t>
            </a:r>
          </a:p>
          <a:p>
            <a:pPr marL="968375" lvl="2" indent="-28575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نقاط القوة: </a:t>
            </a:r>
            <a:r>
              <a:rPr lang="ar-SA" sz="1600" dirty="0">
                <a:latin typeface="Alexandria SemiBold" pitchFamily="2" charset="-78"/>
                <a:cs typeface="Alexandria SemiBold" pitchFamily="2" charset="-78"/>
              </a:rPr>
              <a:t>الميزات الإيجابية التي تميز الشركة.مثل السمعة </a:t>
            </a:r>
            <a:r>
              <a:rPr lang="ar-SA" sz="1600" dirty="0" smtClean="0">
                <a:latin typeface="Alexandria SemiBold" pitchFamily="2" charset="-78"/>
                <a:cs typeface="Alexandria SemiBold" pitchFamily="2" charset="-78"/>
              </a:rPr>
              <a:t>الجيدة والموارد المالية.</a:t>
            </a:r>
            <a:endParaRPr lang="ar-SA" sz="1700" dirty="0" smtClean="0">
              <a:latin typeface="Alexandria SemiBold" pitchFamily="2" charset="-78"/>
              <a:cs typeface="Alexandria SemiBold" pitchFamily="2" charset="-78"/>
            </a:endParaRPr>
          </a:p>
          <a:p>
            <a:pPr marL="968375" lvl="2" indent="-285750"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نقاط </a:t>
            </a:r>
            <a:r>
              <a:rPr lang="ar-SA" dirty="0">
                <a:solidFill>
                  <a:schemeClr val="accent1">
                    <a:lumMod val="75000"/>
                  </a:schemeClr>
                </a:solidFill>
                <a:latin typeface="Alexandria SemiBold" pitchFamily="2" charset="-78"/>
                <a:cs typeface="Alexandria SemiBold" pitchFamily="2" charset="-78"/>
              </a:rPr>
              <a:t>الضعف: </a:t>
            </a:r>
            <a:r>
              <a:rPr lang="ar-SA" sz="1600" dirty="0">
                <a:latin typeface="Alexandria SemiBold" pitchFamily="2" charset="-78"/>
                <a:cs typeface="Alexandria SemiBold" pitchFamily="2" charset="-78"/>
              </a:rPr>
              <a:t>العوامل السلبية التي تعيق </a:t>
            </a:r>
            <a:r>
              <a:rPr lang="ar-SA" sz="1600" dirty="0" smtClean="0">
                <a:latin typeface="Alexandria SemiBold" pitchFamily="2" charset="-78"/>
                <a:cs typeface="Alexandria SemiBold" pitchFamily="2" charset="-78"/>
              </a:rPr>
              <a:t>الأداء مثل </a:t>
            </a:r>
            <a:r>
              <a:rPr lang="ar-SA" sz="1600" dirty="0">
                <a:latin typeface="Alexandria SemiBold" pitchFamily="2" charset="-78"/>
                <a:cs typeface="Alexandria SemiBold" pitchFamily="2" charset="-78"/>
              </a:rPr>
              <a:t>نقص الخبرة أو ضعف البنية التحتية.</a:t>
            </a: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تحليل البيئة الخارجية: </a:t>
            </a:r>
            <a:r>
              <a:rPr lang="ar-SA" sz="1700" dirty="0">
                <a:latin typeface="Alexandria SemiBold" pitchFamily="2" charset="-78"/>
                <a:cs typeface="Alexandria SemiBold" pitchFamily="2" charset="-78"/>
              </a:rPr>
              <a:t>دراسة العوامل الخارجية التي قد تؤثر على الشركة، ويشمل: </a:t>
            </a:r>
          </a:p>
          <a:p>
            <a:pPr marL="804863" lvl="2" indent="-341313"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الفرص</a:t>
            </a:r>
            <a:r>
              <a:rPr lang="ar-SA" dirty="0" smtClean="0">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الظروف الخارجية المتاحة في </a:t>
            </a:r>
            <a:r>
              <a:rPr lang="ar-SA" sz="1600" dirty="0" smtClean="0">
                <a:latin typeface="Alexandria SemiBold" pitchFamily="2" charset="-78"/>
                <a:cs typeface="Alexandria SemiBold" pitchFamily="2" charset="-78"/>
              </a:rPr>
              <a:t>السوق التي </a:t>
            </a:r>
            <a:r>
              <a:rPr lang="ar-SA" sz="1600" dirty="0">
                <a:latin typeface="Alexandria SemiBold" pitchFamily="2" charset="-78"/>
                <a:cs typeface="Alexandria SemiBold" pitchFamily="2" charset="-78"/>
              </a:rPr>
              <a:t>يمكن أن تستفيد منها الشركة، مثل الاتجاهات الجديدة أو التغيرات في تفضيلات المستهلكين.</a:t>
            </a:r>
          </a:p>
          <a:p>
            <a:pPr marL="804863" lvl="2" indent="-341313" algn="r" rtl="1">
              <a:lnSpc>
                <a:spcPct val="150000"/>
              </a:lnSpc>
              <a:buFont typeface="+mj-lt"/>
              <a:buAutoNum type="arabicPeriod"/>
            </a:pPr>
            <a:r>
              <a:rPr lang="ar-SA" dirty="0" smtClean="0">
                <a:solidFill>
                  <a:schemeClr val="accent1">
                    <a:lumMod val="75000"/>
                  </a:schemeClr>
                </a:solidFill>
                <a:latin typeface="Alexandria SemiBold" pitchFamily="2" charset="-78"/>
                <a:cs typeface="Alexandria SemiBold" pitchFamily="2" charset="-78"/>
              </a:rPr>
              <a:t>التهديدات:</a:t>
            </a:r>
            <a:r>
              <a:rPr lang="ar-SA" sz="1600" dirty="0" smtClean="0">
                <a:latin typeface="Alexandria SemiBold" pitchFamily="2" charset="-78"/>
                <a:cs typeface="Alexandria SemiBold" pitchFamily="2" charset="-78"/>
              </a:rPr>
              <a:t> العوامل الخارجية </a:t>
            </a:r>
            <a:r>
              <a:rPr lang="ar-SA" sz="1600" dirty="0">
                <a:latin typeface="Alexandria SemiBold" pitchFamily="2" charset="-78"/>
                <a:cs typeface="Alexandria SemiBold" pitchFamily="2" charset="-78"/>
              </a:rPr>
              <a:t>التي </a:t>
            </a:r>
            <a:r>
              <a:rPr lang="ar-SA" sz="1600" dirty="0" smtClean="0">
                <a:latin typeface="Alexandria SemiBold" pitchFamily="2" charset="-78"/>
                <a:cs typeface="Alexandria SemiBold" pitchFamily="2" charset="-78"/>
              </a:rPr>
              <a:t>قد </a:t>
            </a:r>
            <a:r>
              <a:rPr lang="ar-SA" sz="1600" dirty="0">
                <a:latin typeface="Alexandria SemiBold" pitchFamily="2" charset="-78"/>
                <a:cs typeface="Alexandria SemiBold" pitchFamily="2" charset="-78"/>
              </a:rPr>
              <a:t>تؤثر سلبًا على </a:t>
            </a:r>
            <a:r>
              <a:rPr lang="ar-SA" sz="1600" dirty="0" smtClean="0">
                <a:latin typeface="Alexandria SemiBold" pitchFamily="2" charset="-78"/>
                <a:cs typeface="Alexandria SemiBold" pitchFamily="2" charset="-78"/>
              </a:rPr>
              <a:t>الشركة</a:t>
            </a:r>
            <a:r>
              <a:rPr lang="en-US" sz="1600"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الحالية والمستقبلية)، مثل  </a:t>
            </a:r>
            <a:r>
              <a:rPr lang="ar-SA" sz="1600" dirty="0">
                <a:latin typeface="Alexandria SemiBold" pitchFamily="2" charset="-78"/>
                <a:cs typeface="Alexandria SemiBold" pitchFamily="2" charset="-78"/>
              </a:rPr>
              <a:t>المنافسة المتزايدة أو التحديات الاقتصادية.</a:t>
            </a:r>
          </a:p>
        </p:txBody>
      </p:sp>
      <p:pic>
        <p:nvPicPr>
          <p:cNvPr id="12" name="صورة 4" descr="1"/>
          <p:cNvPicPr/>
          <p:nvPr/>
        </p:nvPicPr>
        <p:blipFill>
          <a:blip r:embed="rId4">
            <a:extLst>
              <a:ext uri="{28A0092B-C50C-407E-A947-70E740481C1C}">
                <a14:useLocalDpi xmlns:a14="http://schemas.microsoft.com/office/drawing/2010/main" val="0"/>
              </a:ext>
            </a:extLst>
          </a:blip>
          <a:srcRect/>
          <a:stretch>
            <a:fillRect/>
          </a:stretch>
        </p:blipFill>
        <p:spPr bwMode="auto">
          <a:xfrm>
            <a:off x="2001" y="2634017"/>
            <a:ext cx="1703710" cy="1643285"/>
          </a:xfrm>
          <a:prstGeom prst="rect">
            <a:avLst/>
          </a:prstGeom>
          <a:noFill/>
          <a:ln>
            <a:noFill/>
          </a:ln>
        </p:spPr>
      </p:pic>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2000" y="4617365"/>
            <a:ext cx="2727551" cy="2240636"/>
          </a:xfrm>
          <a:prstGeom prst="rect">
            <a:avLst/>
          </a:prstGeom>
        </p:spPr>
      </p:pic>
    </p:spTree>
    <p:extLst>
      <p:ext uri="{BB962C8B-B14F-4D97-AF65-F5344CB8AC3E}">
        <p14:creationId xmlns:p14="http://schemas.microsoft.com/office/powerpoint/2010/main" val="13937694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05971" y="2056864"/>
            <a:ext cx="9812740" cy="4207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51680" y="1513459"/>
            <a:ext cx="319324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(1) تحليل الموقف التسويقي</a:t>
            </a:r>
            <a:endParaRPr lang="ar-SA" dirty="0">
              <a:latin typeface="Alexandria SemiBold" pitchFamily="2" charset="-78"/>
              <a:cs typeface="Alexandria SemiBold" pitchFamily="2" charset="-78"/>
            </a:endParaRPr>
          </a:p>
        </p:txBody>
      </p:sp>
      <p:sp>
        <p:nvSpPr>
          <p:cNvPr id="2" name="Rectangle 1"/>
          <p:cNvSpPr/>
          <p:nvPr/>
        </p:nvSpPr>
        <p:spPr>
          <a:xfrm>
            <a:off x="1610436" y="2179813"/>
            <a:ext cx="9771796" cy="4016484"/>
          </a:xfrm>
          <a:prstGeom prst="rect">
            <a:avLst/>
          </a:prstGeom>
        </p:spPr>
        <p:txBody>
          <a:bodyPr wrap="square">
            <a:spAutoFit/>
          </a:bodyPr>
          <a:lstStyle/>
          <a:p>
            <a:pPr algn="r" rtl="1"/>
            <a:r>
              <a:rPr lang="ar-SA" dirty="0">
                <a:solidFill>
                  <a:schemeClr val="accent2">
                    <a:lumMod val="50000"/>
                  </a:schemeClr>
                </a:solidFill>
                <a:latin typeface="Alexandria SemiBold" pitchFamily="2" charset="-78"/>
                <a:cs typeface="Alexandria SemiBold" pitchFamily="2" charset="-78"/>
              </a:rPr>
              <a:t>ثانيا: تحليل </a:t>
            </a:r>
            <a:r>
              <a:rPr lang="ar-SA" dirty="0" smtClean="0">
                <a:solidFill>
                  <a:schemeClr val="accent2">
                    <a:lumMod val="50000"/>
                  </a:schemeClr>
                </a:solidFill>
                <a:latin typeface="Alexandria SemiBold" pitchFamily="2" charset="-78"/>
                <a:cs typeface="Alexandria SemiBold" pitchFamily="2" charset="-78"/>
              </a:rPr>
              <a:t>السوق والمنافسة: </a:t>
            </a:r>
            <a:r>
              <a:rPr lang="en-US" dirty="0">
                <a:solidFill>
                  <a:schemeClr val="accent2">
                    <a:lumMod val="50000"/>
                  </a:schemeClr>
                </a:solidFill>
                <a:latin typeface="Alexandria SemiBold" pitchFamily="2" charset="-78"/>
                <a:cs typeface="Alexandria SemiBold" pitchFamily="2" charset="-78"/>
              </a:rPr>
              <a:t>4C’s</a:t>
            </a:r>
          </a:p>
          <a:p>
            <a:pPr algn="r" rtl="1">
              <a:lnSpc>
                <a:spcPct val="150000"/>
              </a:lnSpc>
            </a:pPr>
            <a:r>
              <a:rPr lang="ar-SA" sz="1700" dirty="0" smtClean="0">
                <a:latin typeface="Alexandria SemiBold" pitchFamily="2" charset="-78"/>
                <a:cs typeface="Alexandria SemiBold" pitchFamily="2" charset="-78"/>
              </a:rPr>
              <a:t>يركز تحليل السوق والمنافسة </a:t>
            </a:r>
            <a:r>
              <a:rPr lang="en-US" sz="1700" dirty="0" smtClean="0">
                <a:latin typeface="Alexandria SemiBold" pitchFamily="2" charset="-78"/>
                <a:cs typeface="Alexandria SemiBold" pitchFamily="2" charset="-78"/>
              </a:rPr>
              <a:t>4C's </a:t>
            </a:r>
            <a:r>
              <a:rPr lang="ar-SA" sz="1700" dirty="0" smtClean="0">
                <a:latin typeface="Alexandria SemiBold" pitchFamily="2" charset="-78"/>
                <a:cs typeface="Alexandria SemiBold" pitchFamily="2" charset="-78"/>
              </a:rPr>
              <a:t> على فهم احتياجات العملاء وتحليل المنافسين، مما يساعد في تحسين استراتيجيات التسويق ونجاح الحملة، ويتكون تحليل السوق والمنافسة من 4 عناصر:</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العميل</a:t>
            </a:r>
            <a:r>
              <a:rPr lang="en-US" dirty="0">
                <a:solidFill>
                  <a:schemeClr val="accent2">
                    <a:lumMod val="50000"/>
                  </a:schemeClr>
                </a:solidFill>
                <a:latin typeface="Alexandria Medium" pitchFamily="2" charset="-78"/>
                <a:cs typeface="Alexandria Medium" pitchFamily="2" charset="-78"/>
              </a:rPr>
              <a:t>Customer</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الجمهور المستهدف، من هي الشريحة التي تستهدفها؟</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المنافسون </a:t>
            </a:r>
            <a:r>
              <a:rPr lang="en-US" dirty="0">
                <a:solidFill>
                  <a:schemeClr val="accent2">
                    <a:lumMod val="50000"/>
                  </a:schemeClr>
                </a:solidFill>
                <a:latin typeface="Alexandria Medium" pitchFamily="2" charset="-78"/>
                <a:cs typeface="Alexandria Medium" pitchFamily="2" charset="-78"/>
              </a:rPr>
              <a:t>Competitors</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ما الذي يجعل العملاء يذهبون إلى المنافسين؟ للإجابة على هذا </a:t>
            </a:r>
            <a:r>
              <a:rPr lang="ar-SA" sz="1700" dirty="0" smtClean="0">
                <a:latin typeface="Alexandria Medium" pitchFamily="2" charset="-78"/>
                <a:cs typeface="Alexandria Medium" pitchFamily="2" charset="-78"/>
              </a:rPr>
              <a:t>السؤال: </a:t>
            </a:r>
            <a:r>
              <a:rPr lang="ar-SA" sz="1700" dirty="0">
                <a:latin typeface="Alexandria Medium" pitchFamily="2" charset="-78"/>
                <a:cs typeface="Alexandria Medium" pitchFamily="2" charset="-78"/>
              </a:rPr>
              <a:t>يجب دراسة نقاط القوة والضعف للمنافسين الرئيسيين، </a:t>
            </a:r>
            <a:r>
              <a:rPr lang="ar-SA" sz="1700" dirty="0" smtClean="0">
                <a:latin typeface="Alexandria Medium" pitchFamily="2" charset="-78"/>
                <a:cs typeface="Alexandria Medium" pitchFamily="2" charset="-78"/>
              </a:rPr>
              <a:t>وتحديد استراتيجياتهم</a:t>
            </a:r>
            <a:r>
              <a:rPr lang="ar-SA" sz="1700" dirty="0">
                <a:latin typeface="Alexandria Medium" pitchFamily="2" charset="-78"/>
                <a:cs typeface="Alexandria Medium" pitchFamily="2" charset="-78"/>
              </a:rPr>
              <a:t>، ومكانتهم في </a:t>
            </a:r>
            <a:r>
              <a:rPr lang="ar-SA" sz="1700" dirty="0" smtClean="0">
                <a:latin typeface="Alexandria Medium" pitchFamily="2" charset="-78"/>
                <a:cs typeface="Alexandria Medium" pitchFamily="2" charset="-78"/>
              </a:rPr>
              <a:t>السوق، لأنه يساهم في تحسين </a:t>
            </a:r>
            <a:r>
              <a:rPr lang="ar-SA" sz="1700" dirty="0">
                <a:latin typeface="Alexandria Medium" pitchFamily="2" charset="-78"/>
                <a:cs typeface="Alexandria Medium" pitchFamily="2" charset="-78"/>
              </a:rPr>
              <a:t>استراتيجيات التسويق </a:t>
            </a:r>
            <a:r>
              <a:rPr lang="ar-SA" sz="1700" dirty="0" smtClean="0">
                <a:latin typeface="Alexandria Medium" pitchFamily="2" charset="-78"/>
                <a:cs typeface="Alexandria Medium" pitchFamily="2" charset="-78"/>
              </a:rPr>
              <a:t>في الشركة. </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كفاءة الشركة </a:t>
            </a:r>
            <a:r>
              <a:rPr lang="en-US" dirty="0">
                <a:solidFill>
                  <a:schemeClr val="accent2">
                    <a:lumMod val="50000"/>
                  </a:schemeClr>
                </a:solidFill>
                <a:latin typeface="Alexandria Medium" pitchFamily="2" charset="-78"/>
                <a:cs typeface="Alexandria Medium" pitchFamily="2" charset="-78"/>
              </a:rPr>
              <a:t>Competence</a:t>
            </a:r>
            <a:r>
              <a:rPr lang="ar-SA" dirty="0" smtClean="0">
                <a:latin typeface="Alexandria Medium" pitchFamily="2" charset="-78"/>
                <a:cs typeface="Alexandria Medium" pitchFamily="2" charset="-78"/>
              </a:rPr>
              <a:t>: تحليل </a:t>
            </a:r>
            <a:r>
              <a:rPr lang="ar-SA" dirty="0">
                <a:latin typeface="Alexandria Medium" pitchFamily="2" charset="-78"/>
                <a:cs typeface="Alexandria Medium" pitchFamily="2" charset="-78"/>
              </a:rPr>
              <a:t>الموارد المتاحة، مثل القدرات الإنتاجية، </a:t>
            </a:r>
            <a:r>
              <a:rPr lang="ar-SA" dirty="0" smtClean="0">
                <a:latin typeface="Alexandria Medium" pitchFamily="2" charset="-78"/>
                <a:cs typeface="Alexandria Medium" pitchFamily="2" charset="-78"/>
              </a:rPr>
              <a:t>والكفاءات </a:t>
            </a:r>
            <a:r>
              <a:rPr lang="ar-SA" dirty="0">
                <a:latin typeface="Alexandria Medium" pitchFamily="2" charset="-78"/>
                <a:cs typeface="Alexandria Medium" pitchFamily="2" charset="-78"/>
              </a:rPr>
              <a:t>التشغيلية، والموارد </a:t>
            </a:r>
            <a:r>
              <a:rPr lang="ar-SA" dirty="0" smtClean="0">
                <a:latin typeface="Alexandria Medium" pitchFamily="2" charset="-78"/>
                <a:cs typeface="Alexandria Medium" pitchFamily="2" charset="-78"/>
              </a:rPr>
              <a:t>البشرية.</a:t>
            </a:r>
          </a:p>
          <a:p>
            <a:pPr marL="573088" indent="-341313" algn="r" rtl="1">
              <a:lnSpc>
                <a:spcPct val="150000"/>
              </a:lnSpc>
              <a:buFont typeface="+mj-lt"/>
              <a:buAutoNum type="arabicPeriod"/>
            </a:pPr>
            <a:r>
              <a:rPr lang="ar-SA" dirty="0">
                <a:solidFill>
                  <a:schemeClr val="accent2">
                    <a:lumMod val="50000"/>
                  </a:schemeClr>
                </a:solidFill>
                <a:latin typeface="Alexandria Medium" pitchFamily="2" charset="-78"/>
                <a:cs typeface="Alexandria Medium" pitchFamily="2" charset="-78"/>
              </a:rPr>
              <a:t>جمع المعلومات </a:t>
            </a:r>
            <a:r>
              <a:rPr lang="en-US" dirty="0">
                <a:solidFill>
                  <a:schemeClr val="accent2">
                    <a:lumMod val="50000"/>
                  </a:schemeClr>
                </a:solidFill>
                <a:latin typeface="Alexandria Medium" pitchFamily="2" charset="-78"/>
                <a:cs typeface="Alexandria Medium" pitchFamily="2" charset="-78"/>
              </a:rPr>
              <a:t>Collection of Information</a:t>
            </a:r>
            <a:r>
              <a:rPr lang="ar-SA" dirty="0" smtClean="0">
                <a:latin typeface="Alexandria Medium" pitchFamily="2" charset="-78"/>
                <a:cs typeface="Alexandria Medium" pitchFamily="2" charset="-78"/>
              </a:rPr>
              <a:t>: </a:t>
            </a:r>
            <a:r>
              <a:rPr lang="ar-SA" dirty="0">
                <a:latin typeface="Alexandria Medium" pitchFamily="2" charset="-78"/>
                <a:cs typeface="Alexandria Medium" pitchFamily="2" charset="-78"/>
              </a:rPr>
              <a:t>فهم احتياجات وتوقعات العملاء</a:t>
            </a:r>
            <a:r>
              <a:rPr lang="ar-SA" dirty="0" smtClean="0">
                <a:latin typeface="Alexandria Medium" pitchFamily="2" charset="-78"/>
                <a:cs typeface="Alexandria Medium" pitchFamily="2" charset="-78"/>
              </a:rPr>
              <a:t>.</a:t>
            </a:r>
            <a:endParaRPr lang="ar-SA" dirty="0">
              <a:latin typeface="Alexandria Medium" pitchFamily="2" charset="-78"/>
              <a:cs typeface="Alexandria Medium" pitchFamily="2" charset="-78"/>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8508" r="78060"/>
          <a:stretch/>
        </p:blipFill>
        <p:spPr>
          <a:xfrm>
            <a:off x="0" y="4681182"/>
            <a:ext cx="2046313" cy="2176818"/>
          </a:xfrm>
          <a:prstGeom prst="rect">
            <a:avLst/>
          </a:prstGeom>
        </p:spPr>
      </p:pic>
    </p:spTree>
    <p:extLst>
      <p:ext uri="{BB962C8B-B14F-4D97-AF65-F5344CB8AC3E}">
        <p14:creationId xmlns:p14="http://schemas.microsoft.com/office/powerpoint/2010/main" val="20241591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7983" y="2292824"/>
            <a:ext cx="9007521"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319324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(1) تحليل الموقف التسويقي</a:t>
            </a:r>
            <a:endParaRPr lang="ar-SA" dirty="0">
              <a:latin typeface="Alexandria SemiBold" pitchFamily="2" charset="-78"/>
              <a:cs typeface="Alexandria SemiBold" pitchFamily="2" charset="-78"/>
            </a:endParaRPr>
          </a:p>
        </p:txBody>
      </p:sp>
      <p:sp>
        <p:nvSpPr>
          <p:cNvPr id="2" name="Rectangle 1"/>
          <p:cNvSpPr/>
          <p:nvPr/>
        </p:nvSpPr>
        <p:spPr>
          <a:xfrm>
            <a:off x="2443097" y="2515779"/>
            <a:ext cx="8601919" cy="3531736"/>
          </a:xfrm>
          <a:prstGeom prst="rect">
            <a:avLst/>
          </a:prstGeom>
        </p:spPr>
        <p:txBody>
          <a:bodyPr wrap="square">
            <a:spAutoFit/>
          </a:bodyPr>
          <a:lstStyle/>
          <a:p>
            <a:pPr algn="r" rtl="1"/>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أهمية تحليل السوق والمنافسة: </a:t>
            </a:r>
            <a:r>
              <a:rPr lang="en-US" dirty="0" smtClean="0">
                <a:solidFill>
                  <a:srgbClr val="C00000"/>
                </a:solidFill>
                <a:latin typeface="Alexandria SemiBold" pitchFamily="2" charset="-78"/>
                <a:cs typeface="Alexandria SemiBold" pitchFamily="2" charset="-78"/>
              </a:rPr>
              <a:t>4C’s</a:t>
            </a:r>
            <a:endParaRPr lang="ar-SA" dirty="0">
              <a:solidFill>
                <a:srgbClr val="C00000"/>
              </a:solidFill>
              <a:latin typeface="Alexandria SemiBold" pitchFamily="2" charset="-78"/>
              <a:cs typeface="Alexandria SemiBold" pitchFamily="2" charset="-78"/>
            </a:endParaRPr>
          </a:p>
          <a:p>
            <a:pPr marL="804863" indent="-341313" algn="r" rtl="1">
              <a:lnSpc>
                <a:spcPct val="150000"/>
              </a:lnSpc>
              <a:buFont typeface="+mj-lt"/>
              <a:buAutoNum type="arabicPeriod"/>
            </a:pPr>
            <a:r>
              <a:rPr lang="ar-SA" sz="1700" u="sng" dirty="0">
                <a:latin typeface="Alexandria Medium" pitchFamily="2" charset="-78"/>
                <a:cs typeface="Alexandria Medium" pitchFamily="2" charset="-78"/>
              </a:rPr>
              <a:t>فهم احتياجات العملاء </a:t>
            </a:r>
            <a:r>
              <a:rPr lang="ar-SA" sz="1700" dirty="0">
                <a:latin typeface="Alexandria Medium" pitchFamily="2" charset="-78"/>
                <a:cs typeface="Alexandria Medium" pitchFamily="2" charset="-78"/>
              </a:rPr>
              <a:t>والمشكلات التي يسعون </a:t>
            </a:r>
            <a:r>
              <a:rPr lang="ar-SA" sz="1700" dirty="0" smtClean="0">
                <a:latin typeface="Alexandria Medium" pitchFamily="2" charset="-78"/>
                <a:cs typeface="Alexandria Medium" pitchFamily="2" charset="-78"/>
              </a:rPr>
              <a:t>لحلها، </a:t>
            </a:r>
            <a:r>
              <a:rPr lang="ar-SA" sz="1700" dirty="0" smtClean="0">
                <a:latin typeface="Alexandria Medium" pitchFamily="2" charset="-78"/>
                <a:cs typeface="Alexandria Medium" pitchFamily="2" charset="-78"/>
              </a:rPr>
              <a:t>يساعد الشركات في تحديد </a:t>
            </a:r>
            <a:r>
              <a:rPr lang="ar-SA" sz="1700" dirty="0">
                <a:latin typeface="Alexandria Medium" pitchFamily="2" charset="-78"/>
                <a:cs typeface="Alexandria Medium" pitchFamily="2" charset="-78"/>
              </a:rPr>
              <a:t>الفرص المتاحة في </a:t>
            </a:r>
            <a:r>
              <a:rPr lang="ar-SA" sz="1700" dirty="0" smtClean="0">
                <a:latin typeface="Alexandria Medium" pitchFamily="2" charset="-78"/>
                <a:cs typeface="Alexandria Medium" pitchFamily="2" charset="-78"/>
              </a:rPr>
              <a:t>السوق، والكشف </a:t>
            </a:r>
            <a:r>
              <a:rPr lang="ar-SA" sz="1700" dirty="0">
                <a:latin typeface="Alexandria Medium" pitchFamily="2" charset="-78"/>
                <a:cs typeface="Alexandria Medium" pitchFamily="2" charset="-78"/>
              </a:rPr>
              <a:t>عن الفرص الجديدة للنمو والتوسع في السوق</a:t>
            </a:r>
          </a:p>
          <a:p>
            <a:pPr marL="804863" indent="-341313" algn="r" rtl="1">
              <a:lnSpc>
                <a:spcPct val="150000"/>
              </a:lnSpc>
              <a:buFont typeface="+mj-lt"/>
              <a:buAutoNum type="arabicPeriod"/>
            </a:pPr>
            <a:r>
              <a:rPr lang="ar-SA" sz="1700" u="sng" dirty="0" smtClean="0">
                <a:latin typeface="Alexandria Medium" pitchFamily="2" charset="-78"/>
                <a:cs typeface="Alexandria Medium" pitchFamily="2" charset="-78"/>
              </a:rPr>
              <a:t>المنافسين</a:t>
            </a:r>
            <a:r>
              <a:rPr lang="ar-SA" sz="1700" dirty="0" smtClean="0">
                <a:latin typeface="Alexandria Medium" pitchFamily="2" charset="-78"/>
                <a:cs typeface="Alexandria Medium" pitchFamily="2" charset="-78"/>
              </a:rPr>
              <a:t>: معرفة </a:t>
            </a:r>
            <a:r>
              <a:rPr lang="ar-SA" sz="1700" dirty="0">
                <a:latin typeface="Alexandria Medium" pitchFamily="2" charset="-78"/>
                <a:cs typeface="Alexandria Medium" pitchFamily="2" charset="-78"/>
              </a:rPr>
              <a:t>نقاط القوة والضعف لدى </a:t>
            </a:r>
            <a:r>
              <a:rPr lang="ar-SA" sz="1700" dirty="0" smtClean="0">
                <a:latin typeface="Alexandria Medium" pitchFamily="2" charset="-78"/>
                <a:cs typeface="Alexandria Medium" pitchFamily="2" charset="-78"/>
              </a:rPr>
              <a:t>المنافسين، تحليل </a:t>
            </a:r>
            <a:r>
              <a:rPr lang="ar-SA" sz="1700" dirty="0">
                <a:latin typeface="Alexandria Medium" pitchFamily="2" charset="-78"/>
                <a:cs typeface="Alexandria Medium" pitchFamily="2" charset="-78"/>
              </a:rPr>
              <a:t>استراتيجيات التسويق وأسعار المنتجات</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      استخدام </a:t>
            </a:r>
            <a:r>
              <a:rPr lang="ar-SA" dirty="0">
                <a:solidFill>
                  <a:srgbClr val="C00000"/>
                </a:solidFill>
                <a:latin typeface="Alexandria SemiBold" pitchFamily="2" charset="-78"/>
                <a:cs typeface="Alexandria SemiBold" pitchFamily="2" charset="-78"/>
              </a:rPr>
              <a:t>التحليل </a:t>
            </a:r>
            <a:r>
              <a:rPr lang="ar-SA" dirty="0" smtClean="0">
                <a:solidFill>
                  <a:srgbClr val="C00000"/>
                </a:solidFill>
                <a:latin typeface="Alexandria SemiBold" pitchFamily="2" charset="-78"/>
                <a:cs typeface="Alexandria SemiBold" pitchFamily="2" charset="-78"/>
              </a:rPr>
              <a:t>لصالح الحملة، يساعد في:</a:t>
            </a:r>
            <a:endParaRPr lang="ar-SA" dirty="0">
              <a:solidFill>
                <a:srgbClr val="C00000"/>
              </a:solidFill>
              <a:latin typeface="Alexandria SemiBold" pitchFamily="2" charset="-78"/>
              <a:cs typeface="Alexandria SemiBold" pitchFamily="2" charset="-78"/>
            </a:endParaRPr>
          </a:p>
          <a:p>
            <a:pPr marL="804863" indent="-341313" algn="r" rtl="1">
              <a:lnSpc>
                <a:spcPct val="150000"/>
              </a:lnSpc>
              <a:buFont typeface="+mj-lt"/>
              <a:buAutoNum type="arabicPeriod"/>
            </a:pPr>
            <a:r>
              <a:rPr lang="ar-SA" sz="1700" dirty="0">
                <a:latin typeface="Alexandria Medium" pitchFamily="2" charset="-78"/>
                <a:cs typeface="Alexandria Medium" pitchFamily="2" charset="-78"/>
              </a:rPr>
              <a:t>اكتشاف الفجوات التي يمكن استغلالها لتمييز العلامة التجارية</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a:p>
            <a:pPr marL="804863" indent="-341313" algn="r" rtl="1">
              <a:lnSpc>
                <a:spcPct val="150000"/>
              </a:lnSpc>
              <a:buFont typeface="+mj-lt"/>
              <a:buAutoNum type="arabicPeriod"/>
            </a:pPr>
            <a:r>
              <a:rPr lang="ar-SA" sz="1700" dirty="0">
                <a:latin typeface="Alexandria Medium" pitchFamily="2" charset="-78"/>
                <a:cs typeface="Alexandria Medium" pitchFamily="2" charset="-78"/>
              </a:rPr>
              <a:t>تحسين </a:t>
            </a:r>
            <a:r>
              <a:rPr lang="ar-SA" sz="1700" dirty="0" smtClean="0">
                <a:latin typeface="Alexandria Medium" pitchFamily="2" charset="-78"/>
                <a:cs typeface="Alexandria Medium" pitchFamily="2" charset="-78"/>
              </a:rPr>
              <a:t>استراتيجيات الشركة </a:t>
            </a:r>
            <a:r>
              <a:rPr lang="ar-SA" sz="1700" dirty="0">
                <a:latin typeface="Alexandria Medium" pitchFamily="2" charset="-78"/>
                <a:cs typeface="Alexandria Medium" pitchFamily="2" charset="-78"/>
              </a:rPr>
              <a:t>بناءً على </a:t>
            </a:r>
            <a:r>
              <a:rPr lang="ar-SA" sz="1700" dirty="0" smtClean="0">
                <a:latin typeface="Alexandria Medium" pitchFamily="2" charset="-78"/>
                <a:cs typeface="Alexandria Medium" pitchFamily="2" charset="-78"/>
              </a:rPr>
              <a:t>دراسة ما </a:t>
            </a:r>
            <a:r>
              <a:rPr lang="ar-SA" sz="1700" dirty="0">
                <a:latin typeface="Alexandria Medium" pitchFamily="2" charset="-78"/>
                <a:cs typeface="Alexandria Medium" pitchFamily="2" charset="-78"/>
              </a:rPr>
              <a:t>يقوم به المنافسون</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34632" y="3984439"/>
            <a:ext cx="3618565" cy="2972589"/>
          </a:xfrm>
          <a:prstGeom prst="rect">
            <a:avLst/>
          </a:prstGeom>
        </p:spPr>
      </p:pic>
    </p:spTree>
    <p:extLst>
      <p:ext uri="{BB962C8B-B14F-4D97-AF65-F5344CB8AC3E}">
        <p14:creationId xmlns:p14="http://schemas.microsoft.com/office/powerpoint/2010/main" val="42553012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83140" y="2292824"/>
            <a:ext cx="9444263"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40" y="2432507"/>
            <a:ext cx="9294127" cy="3877985"/>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تحديد الجمهور </a:t>
            </a:r>
            <a:r>
              <a:rPr lang="ar-SA"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ليس صحيحاً أن تعتقد أن كل الناس هم عملائك، فلابد أن تختار الشريحة المناسبة للمنتج أو الخدمة. فمعرفة العملاء الحاليين يساعد في الوصول إلى عملاء جدد بطريقة سهلة . ولتحديد </a:t>
            </a:r>
            <a:r>
              <a:rPr lang="ar-SA" sz="1600" dirty="0">
                <a:solidFill>
                  <a:srgbClr val="0070C0"/>
                </a:solidFill>
                <a:latin typeface="Alexandria SemiBold" pitchFamily="2" charset="-78"/>
                <a:cs typeface="Alexandria SemiBold" pitchFamily="2" charset="-78"/>
              </a:rPr>
              <a:t>شخصية </a:t>
            </a:r>
            <a:r>
              <a:rPr lang="ar-SA" sz="1600" dirty="0" smtClean="0">
                <a:solidFill>
                  <a:srgbClr val="0070C0"/>
                </a:solidFill>
                <a:latin typeface="Alexandria SemiBold" pitchFamily="2" charset="-78"/>
                <a:cs typeface="Alexandria SemiBold" pitchFamily="2" charset="-78"/>
              </a:rPr>
              <a:t>العميل </a:t>
            </a:r>
            <a:r>
              <a:rPr lang="en-US" sz="1600" dirty="0" smtClean="0">
                <a:solidFill>
                  <a:srgbClr val="0070C0"/>
                </a:solidFill>
                <a:latin typeface="Alexandria SemiBold" pitchFamily="2" charset="-78"/>
                <a:cs typeface="Alexandria SemiBold" pitchFamily="2" charset="-78"/>
              </a:rPr>
              <a:t>Buyer Persona</a:t>
            </a:r>
            <a:r>
              <a:rPr lang="ar-SA" sz="1600" dirty="0" smtClean="0">
                <a:solidFill>
                  <a:srgbClr val="0070C0"/>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يجب الإجابة على ثلاثة أسئلة هي: من؟ - لماذا؟ - كيف</a:t>
            </a:r>
            <a:r>
              <a:rPr lang="ar-SA" sz="1600" dirty="0">
                <a:latin typeface="Alexandria SemiBold" pitchFamily="2" charset="-78"/>
                <a:cs typeface="Alexandria SemiBold" pitchFamily="2" charset="-78"/>
              </a:rPr>
              <a:t>؟ لفهم سلوك المستهلك: مثل أنماط الشراء، تفضيلات المنتجات، والاهتمامات.</a:t>
            </a: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من؟ </a:t>
            </a:r>
            <a:r>
              <a:rPr lang="ar-SA" sz="1600" dirty="0" smtClean="0">
                <a:latin typeface="Alexandria SemiBold" pitchFamily="2" charset="-78"/>
                <a:cs typeface="Alexandria SemiBold" pitchFamily="2" charset="-78"/>
              </a:rPr>
              <a:t>: من هو العميل المثالي الذي سوف يكون أكبر مستفيد من المنتج؟، من هم زوار الموقع؟، من هم متابعينك على مواقع التواصل الاجتماعي؟، من يتحدث عن منتجاتك؟</a:t>
            </a:r>
          </a:p>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لماذا؟ : </a:t>
            </a:r>
            <a:r>
              <a:rPr lang="ar-SA" sz="1600" dirty="0" smtClean="0">
                <a:latin typeface="Alexandria SemiBold" pitchFamily="2" charset="-78"/>
                <a:cs typeface="Alexandria SemiBold" pitchFamily="2" charset="-78"/>
              </a:rPr>
              <a:t>لماذا يفضل العميل مرسيدس على تويوتا؟، ما قيمتك التنافسية الحالية التي تميزك على غيرك؟</a:t>
            </a:r>
          </a:p>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كيف؟: </a:t>
            </a:r>
            <a:r>
              <a:rPr lang="ar-SA" sz="1600" dirty="0" smtClean="0">
                <a:latin typeface="Alexandria SemiBold" pitchFamily="2" charset="-78"/>
                <a:cs typeface="Alexandria SemiBold" pitchFamily="2" charset="-78"/>
              </a:rPr>
              <a:t>كيف يقوم العميل المستهدف بالشراء؟ وكيف كانت رحلته عبر الإنترنت؟ ما القنوات التي يستخدمها العملاء للوصول إلى موقعك؟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231979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(2) تحديد الجمهور</a:t>
            </a:r>
            <a:endParaRPr lang="ar-SA" dirty="0">
              <a:latin typeface="Alexandria SemiBold" pitchFamily="2" charset="-78"/>
              <a:cs typeface="Alexandria SemiBold" pitchFamily="2" charset="-78"/>
            </a:endParaRPr>
          </a:p>
        </p:txBody>
      </p:sp>
      <p:pic>
        <p:nvPicPr>
          <p:cNvPr id="14" name="Picture 13"/>
          <p:cNvPicPr>
            <a:picLocks noChangeAspect="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0" y="3783902"/>
            <a:ext cx="2031179" cy="1374952"/>
          </a:xfrm>
          <a:prstGeom prst="rect">
            <a:avLst/>
          </a:prstGeom>
        </p:spPr>
      </p:pic>
    </p:spTree>
    <p:extLst>
      <p:ext uri="{BB962C8B-B14F-4D97-AF65-F5344CB8AC3E}">
        <p14:creationId xmlns:p14="http://schemas.microsoft.com/office/powerpoint/2010/main" val="223989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730" y="2341738"/>
            <a:ext cx="9730854"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4912" y="2481421"/>
            <a:ext cx="9512491" cy="4062651"/>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تخصيص الرسائل التسويقية </a:t>
            </a:r>
            <a:r>
              <a:rPr lang="ar-SA" dirty="0">
                <a:solidFill>
                  <a:srgbClr val="C00000"/>
                </a:solidFill>
                <a:latin typeface="Alexandria SemiBold" pitchFamily="2" charset="-78"/>
                <a:cs typeface="Alexandria SemiBold" pitchFamily="2" charset="-78"/>
              </a:rPr>
              <a:t>حسب </a:t>
            </a:r>
            <a:r>
              <a:rPr lang="ar-SA" dirty="0" smtClean="0">
                <a:solidFill>
                  <a:srgbClr val="C00000"/>
                </a:solidFill>
                <a:latin typeface="Alexandria SemiBold" pitchFamily="2" charset="-78"/>
                <a:cs typeface="Alexandria SemiBold" pitchFamily="2" charset="-78"/>
              </a:rPr>
              <a:t>الجمهور المستهدف</a:t>
            </a:r>
            <a:r>
              <a:rPr lang="ar-SA" dirty="0" smtClean="0">
                <a:latin typeface="Alexandria SemiBold" pitchFamily="2" charset="-78"/>
                <a:cs typeface="Alexandria SemiBold" pitchFamily="2" charset="-78"/>
              </a:rPr>
              <a:t>:</a:t>
            </a:r>
            <a:r>
              <a:rPr lang="ar-SA" dirty="0"/>
              <a:t> </a:t>
            </a:r>
            <a:endParaRPr lang="ar-SA" dirty="0" smtClean="0"/>
          </a:p>
          <a:p>
            <a:pPr algn="r" rtl="1">
              <a:lnSpc>
                <a:spcPct val="150000"/>
              </a:lnSpc>
            </a:pPr>
            <a:r>
              <a:rPr lang="ar-SA" dirty="0" smtClean="0">
                <a:solidFill>
                  <a:schemeClr val="accent1"/>
                </a:solidFill>
                <a:latin typeface="Alexandria Medium" pitchFamily="2" charset="-78"/>
                <a:cs typeface="Alexandria Medium" pitchFamily="2" charset="-78"/>
              </a:rPr>
              <a:t>أهمية تخصيص الرسائل</a:t>
            </a:r>
            <a:r>
              <a:rPr lang="ar-SA" dirty="0" smtClean="0">
                <a:latin typeface="Alexandria Medium" pitchFamily="2" charset="-78"/>
                <a:cs typeface="Alexandria Medium" pitchFamily="2" charset="-78"/>
              </a:rPr>
              <a:t>: </a:t>
            </a:r>
            <a:r>
              <a:rPr lang="ar-SA" sz="1600" dirty="0" smtClean="0">
                <a:latin typeface="Alexandria Medium" pitchFamily="2" charset="-78"/>
                <a:cs typeface="Alexandria Medium" pitchFamily="2" charset="-78"/>
              </a:rPr>
              <a:t>ليس </a:t>
            </a:r>
            <a:r>
              <a:rPr lang="ar-SA" sz="1600" dirty="0">
                <a:latin typeface="Alexandria Medium" pitchFamily="2" charset="-78"/>
                <a:cs typeface="Alexandria Medium" pitchFamily="2" charset="-78"/>
              </a:rPr>
              <a:t>كل الجمهور لديه نفس الاهتمامات أو الاحتياجات أو الرغبات</a:t>
            </a:r>
            <a:r>
              <a:rPr lang="ar-SA" sz="1600" dirty="0" smtClean="0">
                <a:latin typeface="Alexandria Medium" pitchFamily="2" charset="-78"/>
                <a:cs typeface="Alexandria Medium" pitchFamily="2" charset="-78"/>
              </a:rPr>
              <a:t>، وبالتالي فاستخدام رسائل واحدة لكل </a:t>
            </a:r>
            <a:r>
              <a:rPr lang="ar-SA" sz="1600" dirty="0">
                <a:latin typeface="Alexandria Medium" pitchFamily="2" charset="-78"/>
                <a:cs typeface="Alexandria Medium" pitchFamily="2" charset="-78"/>
              </a:rPr>
              <a:t>الجمهور </a:t>
            </a:r>
            <a:r>
              <a:rPr lang="ar-SA" sz="1600" dirty="0" smtClean="0">
                <a:latin typeface="Alexandria Medium" pitchFamily="2" charset="-78"/>
                <a:cs typeface="Alexandria Medium" pitchFamily="2" charset="-78"/>
              </a:rPr>
              <a:t>يؤدي </a:t>
            </a:r>
            <a:r>
              <a:rPr lang="ar-SA" sz="1600" dirty="0">
                <a:latin typeface="Alexandria Medium" pitchFamily="2" charset="-78"/>
                <a:cs typeface="Alexandria Medium" pitchFamily="2" charset="-78"/>
              </a:rPr>
              <a:t>إلى عدم فعالية الحملة، لذلك </a:t>
            </a:r>
            <a:r>
              <a:rPr lang="ar-SA" sz="1600" dirty="0" smtClean="0">
                <a:latin typeface="Alexandria Medium" pitchFamily="2" charset="-78"/>
                <a:cs typeface="Alexandria Medium" pitchFamily="2" charset="-78"/>
              </a:rPr>
              <a:t>يتم </a:t>
            </a:r>
            <a:r>
              <a:rPr lang="ar-SA" sz="1600" dirty="0">
                <a:latin typeface="Alexandria Medium" pitchFamily="2" charset="-78"/>
                <a:cs typeface="Alexandria Medium" pitchFamily="2" charset="-78"/>
              </a:rPr>
              <a:t>تقسيم الجمهور إلى فئات مختلفة حسب العمر، الموقع الجغرافي، </a:t>
            </a:r>
            <a:r>
              <a:rPr lang="ar-SA" sz="1600" dirty="0" smtClean="0">
                <a:latin typeface="Alexandria Medium" pitchFamily="2" charset="-78"/>
                <a:cs typeface="Alexandria Medium" pitchFamily="2" charset="-78"/>
              </a:rPr>
              <a:t>والسلوكيات. </a:t>
            </a:r>
            <a:endParaRPr lang="ar-SA" sz="1700" dirty="0" smtClean="0">
              <a:latin typeface="Alexandria Medium" pitchFamily="2" charset="-78"/>
              <a:cs typeface="Alexandria Medium" pitchFamily="2" charset="-78"/>
            </a:endParaRPr>
          </a:p>
          <a:p>
            <a:pPr algn="r" rtl="1">
              <a:lnSpc>
                <a:spcPct val="150000"/>
              </a:lnSpc>
            </a:pPr>
            <a:r>
              <a:rPr lang="ar-SA" dirty="0">
                <a:solidFill>
                  <a:schemeClr val="accent1"/>
                </a:solidFill>
                <a:latin typeface="Alexandria Medium" pitchFamily="2" charset="-78"/>
                <a:cs typeface="Alexandria Medium" pitchFamily="2" charset="-78"/>
              </a:rPr>
              <a:t>تخصيص الرسائل لكل </a:t>
            </a:r>
            <a:r>
              <a:rPr lang="ar-SA" dirty="0" smtClean="0">
                <a:solidFill>
                  <a:schemeClr val="accent1"/>
                </a:solidFill>
                <a:latin typeface="Alexandria Medium" pitchFamily="2" charset="-78"/>
                <a:cs typeface="Alexandria Medium" pitchFamily="2" charset="-78"/>
              </a:rPr>
              <a:t>فئة</a:t>
            </a:r>
            <a:r>
              <a:rPr lang="ar-SA" dirty="0" smtClean="0">
                <a:latin typeface="Alexandria Medium" pitchFamily="2" charset="-78"/>
                <a:cs typeface="Alexandria Medium" pitchFamily="2" charset="-78"/>
              </a:rPr>
              <a:t>: </a:t>
            </a:r>
            <a:r>
              <a:rPr lang="ar-SA" sz="1600" dirty="0" smtClean="0">
                <a:latin typeface="Alexandria Medium" pitchFamily="2" charset="-78"/>
                <a:cs typeface="Alexandria Medium" pitchFamily="2" charset="-78"/>
              </a:rPr>
              <a:t>بناءً </a:t>
            </a:r>
            <a:r>
              <a:rPr lang="ar-SA" sz="1600" dirty="0">
                <a:latin typeface="Alexandria Medium" pitchFamily="2" charset="-78"/>
                <a:cs typeface="Alexandria Medium" pitchFamily="2" charset="-78"/>
              </a:rPr>
              <a:t>على تحديد شخصية </a:t>
            </a:r>
            <a:r>
              <a:rPr lang="ar-SA" sz="1600" dirty="0" smtClean="0">
                <a:latin typeface="Alexandria Medium" pitchFamily="2" charset="-78"/>
                <a:cs typeface="Alexandria Medium" pitchFamily="2" charset="-78"/>
              </a:rPr>
              <a:t>العميل يتم تطوير الرسائل الموجهة </a:t>
            </a:r>
            <a:r>
              <a:rPr lang="ar-SA" sz="1600" dirty="0">
                <a:latin typeface="Alexandria Medium" pitchFamily="2" charset="-78"/>
                <a:cs typeface="Alexandria Medium" pitchFamily="2" charset="-78"/>
              </a:rPr>
              <a:t>حسب اهتمامات أو احتياجات كل فئة من الجمهور. مثال: رسالة </a:t>
            </a:r>
            <a:r>
              <a:rPr lang="ar-SA" sz="1600" dirty="0" smtClean="0">
                <a:latin typeface="Alexandria Medium" pitchFamily="2" charset="-78"/>
                <a:cs typeface="Alexandria Medium" pitchFamily="2" charset="-78"/>
              </a:rPr>
              <a:t>موجهة </a:t>
            </a:r>
            <a:r>
              <a:rPr lang="ar-SA" sz="1600" dirty="0">
                <a:latin typeface="Alexandria Medium" pitchFamily="2" charset="-78"/>
                <a:cs typeface="Alexandria Medium" pitchFamily="2" charset="-78"/>
              </a:rPr>
              <a:t>للشباب </a:t>
            </a:r>
            <a:r>
              <a:rPr lang="ar-SA" sz="1600" dirty="0" smtClean="0">
                <a:latin typeface="Alexandria Medium" pitchFamily="2" charset="-78"/>
                <a:cs typeface="Alexandria Medium" pitchFamily="2" charset="-78"/>
              </a:rPr>
              <a:t>تختلف عن الرسالة </a:t>
            </a:r>
            <a:r>
              <a:rPr lang="ar-SA" sz="1600" dirty="0">
                <a:latin typeface="Alexandria Medium" pitchFamily="2" charset="-78"/>
                <a:cs typeface="Alexandria Medium" pitchFamily="2" charset="-78"/>
              </a:rPr>
              <a:t>الموجهة </a:t>
            </a:r>
            <a:r>
              <a:rPr lang="ar-SA" sz="1600" dirty="0" smtClean="0">
                <a:latin typeface="Alexandria Medium" pitchFamily="2" charset="-78"/>
                <a:cs typeface="Alexandria Medium" pitchFamily="2" charset="-78"/>
              </a:rPr>
              <a:t>للآباء. ويتطلب تخصيص الرسائل للجمهور مراعاة:</a:t>
            </a:r>
            <a:endParaRPr lang="ar-SA" sz="1600" dirty="0">
              <a:latin typeface="Alexandria Medium" pitchFamily="2" charset="-78"/>
              <a:cs typeface="Alexandria Medium" pitchFamily="2" charset="-78"/>
            </a:endParaRPr>
          </a:p>
          <a:p>
            <a:pPr marL="342900" indent="-342900" algn="r" rtl="1">
              <a:lnSpc>
                <a:spcPct val="150000"/>
              </a:lnSpc>
              <a:buFont typeface="+mj-lt"/>
              <a:buAutoNum type="arabicPeriod"/>
            </a:pPr>
            <a:r>
              <a:rPr lang="ar-SA" sz="1600" dirty="0" smtClean="0">
                <a:solidFill>
                  <a:schemeClr val="accent2">
                    <a:lumMod val="50000"/>
                  </a:schemeClr>
                </a:solidFill>
                <a:latin typeface="Alexandria Medium" pitchFamily="2" charset="-78"/>
                <a:cs typeface="Alexandria Medium" pitchFamily="2" charset="-78"/>
              </a:rPr>
              <a:t>اختيار </a:t>
            </a:r>
            <a:r>
              <a:rPr lang="ar-SA" sz="1600" dirty="0">
                <a:solidFill>
                  <a:schemeClr val="accent2">
                    <a:lumMod val="50000"/>
                  </a:schemeClr>
                </a:solidFill>
                <a:latin typeface="Alexandria Medium" pitchFamily="2" charset="-78"/>
                <a:cs typeface="Alexandria Medium" pitchFamily="2" charset="-78"/>
              </a:rPr>
              <a:t>اللغة المناسبة: </a:t>
            </a:r>
            <a:r>
              <a:rPr lang="ar-SA" sz="1600" dirty="0">
                <a:latin typeface="Alexandria Medium" pitchFamily="2" charset="-78"/>
                <a:cs typeface="Alexandria Medium" pitchFamily="2" charset="-78"/>
              </a:rPr>
              <a:t>استخدام لغة تناسب مستوى فهم واهتمامات كل فئة.</a:t>
            </a:r>
          </a:p>
          <a:p>
            <a:pPr marL="342900" indent="-342900" algn="r" rtl="1">
              <a:lnSpc>
                <a:spcPct val="150000"/>
              </a:lnSpc>
              <a:buFont typeface="+mj-lt"/>
              <a:buAutoNum type="arabicPeriod"/>
            </a:pPr>
            <a:r>
              <a:rPr lang="ar-SA" sz="1600" dirty="0">
                <a:solidFill>
                  <a:schemeClr val="accent2">
                    <a:lumMod val="50000"/>
                  </a:schemeClr>
                </a:solidFill>
                <a:latin typeface="Alexandria Medium" pitchFamily="2" charset="-78"/>
                <a:cs typeface="Alexandria Medium" pitchFamily="2" charset="-78"/>
              </a:rPr>
              <a:t>تحديد القنوات المناسبة</a:t>
            </a:r>
            <a:r>
              <a:rPr lang="ar-SA" sz="1600" dirty="0">
                <a:latin typeface="Alexandria Medium" pitchFamily="2" charset="-78"/>
                <a:cs typeface="Alexandria Medium" pitchFamily="2" charset="-78"/>
              </a:rPr>
              <a:t>: اختيار القنوات التي يستخدمها الجمهور المستهدف (مثل البريد الإلكتروني، وسائل التواصل الاجتماعي، المدونات</a:t>
            </a:r>
            <a:r>
              <a:rPr lang="ar-SA" sz="1600" dirty="0" smtClean="0">
                <a:latin typeface="Alexandria Medium" pitchFamily="2" charset="-78"/>
                <a:cs typeface="Alexandria Medium" pitchFamily="2" charset="-78"/>
              </a:rPr>
              <a:t>).</a:t>
            </a:r>
            <a:endParaRPr lang="ar-SA" sz="16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3" y="1788252"/>
            <a:ext cx="231979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(2) تحديد الجمهور</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4552" t="59502" r="29477"/>
          <a:stretch/>
        </p:blipFill>
        <p:spPr>
          <a:xfrm>
            <a:off x="0" y="5217935"/>
            <a:ext cx="1869755" cy="1640065"/>
          </a:xfrm>
          <a:prstGeom prst="rect">
            <a:avLst/>
          </a:prstGeom>
        </p:spPr>
      </p:pic>
    </p:spTree>
    <p:extLst>
      <p:ext uri="{BB962C8B-B14F-4D97-AF65-F5344CB8AC3E}">
        <p14:creationId xmlns:p14="http://schemas.microsoft.com/office/powerpoint/2010/main" val="2732099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2644" y="2292824"/>
            <a:ext cx="8724759"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2645" y="2432507"/>
            <a:ext cx="8574622" cy="380873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الأهداف </a:t>
            </a:r>
            <a:r>
              <a:rPr lang="ar-SA" dirty="0" smtClean="0">
                <a:latin typeface="Alexandria SemiBold" pitchFamily="2" charset="-78"/>
                <a:cs typeface="Alexandria SemiBold" pitchFamily="2" charset="-78"/>
              </a:rPr>
              <a:t>يقصد بها </a:t>
            </a:r>
            <a:r>
              <a:rPr lang="ar-SA" dirty="0">
                <a:latin typeface="Alexandria SemiBold" pitchFamily="2" charset="-78"/>
                <a:cs typeface="Alexandria SemiBold" pitchFamily="2" charset="-78"/>
              </a:rPr>
              <a:t>النتائج المحددة التي تسعى الحملة لتحقيقها خلال فترة زمنية معينة. </a:t>
            </a:r>
            <a:r>
              <a:rPr lang="ar-SA" sz="1700" dirty="0" smtClean="0">
                <a:latin typeface="Alexandria SemiBold" pitchFamily="2" charset="-78"/>
                <a:cs typeface="Alexandria SemiBold" pitchFamily="2" charset="-78"/>
              </a:rPr>
              <a:t>وتحديد الأهداف </a:t>
            </a:r>
            <a:r>
              <a:rPr lang="ar-SA" sz="1700" dirty="0">
                <a:latin typeface="Alexandria SemiBold" pitchFamily="2" charset="-78"/>
                <a:cs typeface="Alexandria SemiBold" pitchFamily="2" charset="-78"/>
              </a:rPr>
              <a:t>يساعد </a:t>
            </a:r>
            <a:r>
              <a:rPr lang="ar-SA" sz="1700" dirty="0" smtClean="0">
                <a:latin typeface="Alexandria SemiBold" pitchFamily="2" charset="-78"/>
                <a:cs typeface="Alexandria SemiBold" pitchFamily="2" charset="-78"/>
              </a:rPr>
              <a:t>في تحديد مهمة الحملة والجهود اللازمة لتحقيقها، وتوجيه </a:t>
            </a:r>
            <a:r>
              <a:rPr lang="ar-SA" sz="1700" dirty="0">
                <a:latin typeface="Alexandria SemiBold" pitchFamily="2" charset="-78"/>
                <a:cs typeface="Alexandria SemiBold" pitchFamily="2" charset="-78"/>
              </a:rPr>
              <a:t>استراتيجيات </a:t>
            </a:r>
            <a:r>
              <a:rPr lang="ar-SA" sz="1700" dirty="0" smtClean="0">
                <a:latin typeface="Alexandria SemiBold" pitchFamily="2" charset="-78"/>
                <a:cs typeface="Alexandria SemiBold" pitchFamily="2" charset="-78"/>
              </a:rPr>
              <a:t>الحملة وتحديد ميزانية الحملة </a:t>
            </a:r>
            <a:r>
              <a:rPr lang="ar-SA" sz="1700" dirty="0">
                <a:latin typeface="Alexandria SemiBold" pitchFamily="2" charset="-78"/>
                <a:cs typeface="Alexandria SemiBold" pitchFamily="2" charset="-78"/>
              </a:rPr>
              <a:t>وتقييم فعاليتها. </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معايير </a:t>
            </a:r>
            <a:r>
              <a:rPr lang="ar-SA" dirty="0" smtClean="0">
                <a:solidFill>
                  <a:srgbClr val="C00000"/>
                </a:solidFill>
                <a:latin typeface="Alexandria SemiBold" pitchFamily="2" charset="-78"/>
                <a:cs typeface="Alexandria SemiBold" pitchFamily="2" charset="-78"/>
              </a:rPr>
              <a:t>تحديد الأهداف وفقاً لنموذج </a:t>
            </a:r>
            <a:r>
              <a:rPr lang="en-US" dirty="0" smtClean="0">
                <a:solidFill>
                  <a:srgbClr val="C00000"/>
                </a:solidFill>
                <a:latin typeface="Alexandria SemiBold" pitchFamily="2" charset="-78"/>
                <a:cs typeface="Alexandria SemiBold" pitchFamily="2" charset="-78"/>
              </a:rPr>
              <a:t>SMART</a:t>
            </a:r>
            <a:endParaRPr lang="en-GB" dirty="0" smtClean="0">
              <a:solidFill>
                <a:srgbClr val="C00000"/>
              </a:solidFill>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smtClean="0">
                <a:latin typeface="Alexandria SemiBold" pitchFamily="2" charset="-78"/>
                <a:cs typeface="Alexandria SemiBold" pitchFamily="2" charset="-78"/>
              </a:rPr>
              <a:t>محدد </a:t>
            </a:r>
            <a:r>
              <a:rPr lang="en-GB" dirty="0" smtClean="0">
                <a:latin typeface="Alexandria SemiBold" pitchFamily="2" charset="-78"/>
                <a:cs typeface="Alexandria SemiBold" pitchFamily="2" charset="-78"/>
              </a:rPr>
              <a:t> Specific</a:t>
            </a:r>
            <a:r>
              <a:rPr lang="ar-SA" dirty="0" smtClean="0">
                <a:latin typeface="Alexandria SemiBold" pitchFamily="2" charset="-78"/>
                <a:cs typeface="Alexandria SemiBold" pitchFamily="2" charset="-78"/>
              </a:rPr>
              <a:t> </a:t>
            </a:r>
          </a:p>
          <a:p>
            <a:pPr marL="860425" indent="-341313" algn="r" rtl="1">
              <a:lnSpc>
                <a:spcPct val="150000"/>
              </a:lnSpc>
              <a:buFont typeface="+mj-lt"/>
              <a:buAutoNum type="arabicPeriod"/>
            </a:pPr>
            <a:r>
              <a:rPr lang="ar-SA" dirty="0" smtClean="0">
                <a:latin typeface="Alexandria SemiBold" pitchFamily="2" charset="-78"/>
                <a:cs typeface="Alexandria SemiBold" pitchFamily="2" charset="-78"/>
              </a:rPr>
              <a:t>قابل للقياس </a:t>
            </a:r>
            <a:r>
              <a:rPr lang="en-GB" dirty="0" smtClean="0">
                <a:latin typeface="Alexandria SemiBold" pitchFamily="2" charset="-78"/>
                <a:cs typeface="Alexandria SemiBold" pitchFamily="2" charset="-78"/>
              </a:rPr>
              <a:t> Measurable</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smtClean="0">
                <a:latin typeface="Alexandria SemiBold" pitchFamily="2" charset="-78"/>
                <a:cs typeface="Alexandria SemiBold" pitchFamily="2" charset="-78"/>
              </a:rPr>
              <a:t>يمكن تحقيقه </a:t>
            </a:r>
            <a:r>
              <a:rPr lang="en-GB" dirty="0" smtClean="0">
                <a:latin typeface="Alexandria SemiBold" pitchFamily="2" charset="-78"/>
                <a:cs typeface="Alexandria SemiBold" pitchFamily="2" charset="-78"/>
              </a:rPr>
              <a:t>Achievable</a:t>
            </a:r>
            <a:endParaRPr lang="ar-SA" dirty="0">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smtClean="0">
                <a:latin typeface="Alexandria SemiBold" pitchFamily="2" charset="-78"/>
                <a:cs typeface="Alexandria SemiBold" pitchFamily="2" charset="-78"/>
              </a:rPr>
              <a:t>ذو صلة </a:t>
            </a:r>
            <a:r>
              <a:rPr lang="en-US" dirty="0">
                <a:latin typeface="Alexandria SemiBold" pitchFamily="2" charset="-78"/>
                <a:cs typeface="Alexandria SemiBold" pitchFamily="2" charset="-78"/>
              </a:rPr>
              <a:t>Relevant</a:t>
            </a:r>
            <a:r>
              <a:rPr lang="ar-SA" dirty="0" smtClean="0">
                <a:latin typeface="Alexandria SemiBold" pitchFamily="2" charset="-78"/>
                <a:cs typeface="Alexandria SemiBold" pitchFamily="2" charset="-78"/>
              </a:rPr>
              <a:t> </a:t>
            </a:r>
            <a:r>
              <a:rPr lang="en-GB"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860425" indent="-341313" algn="r" rtl="1">
              <a:lnSpc>
                <a:spcPct val="150000"/>
              </a:lnSpc>
              <a:buFont typeface="+mj-lt"/>
              <a:buAutoNum type="arabicPeriod"/>
            </a:pPr>
            <a:r>
              <a:rPr lang="ar-SA" dirty="0" smtClean="0">
                <a:latin typeface="Alexandria SemiBold" pitchFamily="2" charset="-78"/>
                <a:cs typeface="Alexandria SemiBold" pitchFamily="2" charset="-78"/>
              </a:rPr>
              <a:t>مرتبط بالوقت </a:t>
            </a:r>
            <a:r>
              <a:rPr lang="en-GB" dirty="0" smtClean="0">
                <a:latin typeface="Alexandria SemiBold" pitchFamily="2" charset="-78"/>
                <a:cs typeface="Alexandria SemiBold" pitchFamily="2" charset="-78"/>
              </a:rPr>
              <a:t>Time-bound</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39814" y="1788252"/>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0" y="3836261"/>
            <a:ext cx="3739814" cy="3021740"/>
          </a:xfrm>
          <a:prstGeom prst="rect">
            <a:avLst/>
          </a:prstGeom>
        </p:spPr>
      </p:pic>
    </p:spTree>
    <p:extLst>
      <p:ext uri="{BB962C8B-B14F-4D97-AF65-F5344CB8AC3E}">
        <p14:creationId xmlns:p14="http://schemas.microsoft.com/office/powerpoint/2010/main" val="355762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6" y="2292824"/>
            <a:ext cx="8584307" cy="397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28121" y="2454998"/>
            <a:ext cx="8529709" cy="3647152"/>
          </a:xfrm>
          <a:prstGeom prst="rect">
            <a:avLst/>
          </a:prstGeom>
          <a:noFill/>
        </p:spPr>
        <p:txBody>
          <a:bodyPr wrap="square" rtlCol="0">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معايير تحديد الأهداف </a:t>
            </a:r>
            <a:endParaRPr lang="en-GB" u="sng" dirty="0" smtClean="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محدد </a:t>
            </a:r>
            <a:r>
              <a:rPr lang="en-GB" b="1" dirty="0" smtClean="0">
                <a:solidFill>
                  <a:schemeClr val="accent2">
                    <a:lumMod val="50000"/>
                  </a:schemeClr>
                </a:solidFill>
                <a:latin typeface="Alexandria SemiBold" pitchFamily="2" charset="-78"/>
                <a:cs typeface="Alexandria SemiBold" pitchFamily="2" charset="-78"/>
              </a:rPr>
              <a:t> Specific</a:t>
            </a:r>
            <a:r>
              <a:rPr lang="ar-SA" dirty="0" smtClean="0">
                <a:latin typeface="Alexandria SemiBold" pitchFamily="2" charset="-78"/>
                <a:cs typeface="Alexandria SemiBold" pitchFamily="2" charset="-78"/>
              </a:rPr>
              <a:t>: </a:t>
            </a:r>
            <a:r>
              <a:rPr lang="ar-SA" sz="1700" dirty="0" smtClean="0">
                <a:latin typeface="Alexandria Medium" pitchFamily="2" charset="-78"/>
                <a:cs typeface="Alexandria Medium" pitchFamily="2" charset="-78"/>
              </a:rPr>
              <a:t>يجب أن يكون الهدف محددًا وواضحًا منذ بداية الحملة. يعني ذلك أنه يجب أن تحدد: ما الذي تريد تحقيقه بدقة؟. على سبيل المثال، بدلاً من القول "أريد زيادة المبيعات"، يمكن أن يكون الهدف </a:t>
            </a:r>
            <a:r>
              <a:rPr lang="ar-SA" sz="1700" dirty="0" smtClean="0">
                <a:solidFill>
                  <a:schemeClr val="accent5">
                    <a:lumMod val="75000"/>
                  </a:schemeClr>
                </a:solidFill>
                <a:latin typeface="Alexandria Medium" pitchFamily="2" charset="-78"/>
                <a:cs typeface="Alexandria Medium" pitchFamily="2" charset="-78"/>
              </a:rPr>
              <a:t>"أريد زيادة مبيعات المنتج </a:t>
            </a:r>
            <a:r>
              <a:rPr lang="en-US" sz="1700" dirty="0" smtClean="0">
                <a:solidFill>
                  <a:schemeClr val="accent5">
                    <a:lumMod val="75000"/>
                  </a:schemeClr>
                </a:solidFill>
                <a:latin typeface="Alexandria Medium" pitchFamily="2" charset="-78"/>
                <a:cs typeface="Alexandria Medium" pitchFamily="2" charset="-78"/>
              </a:rPr>
              <a:t> X </a:t>
            </a:r>
            <a:r>
              <a:rPr lang="ar-SA" sz="1700" dirty="0" smtClean="0">
                <a:solidFill>
                  <a:schemeClr val="accent5">
                    <a:lumMod val="75000"/>
                  </a:schemeClr>
                </a:solidFill>
                <a:latin typeface="Alexandria Medium" pitchFamily="2" charset="-78"/>
                <a:cs typeface="Alexandria Medium" pitchFamily="2" charset="-78"/>
              </a:rPr>
              <a:t>بنسبة 20%". </a:t>
            </a:r>
            <a:r>
              <a:rPr lang="ar-SA" sz="1700" dirty="0" smtClean="0">
                <a:latin typeface="Alexandria Medium" pitchFamily="2" charset="-78"/>
                <a:cs typeface="Alexandria Medium" pitchFamily="2" charset="-78"/>
              </a:rPr>
              <a:t>هذا التحديد يساعد في فهم ما المطلوب تحقيقه بشكل دقيق. </a:t>
            </a:r>
          </a:p>
          <a:p>
            <a:pPr marL="342900" indent="-342900" algn="r" rtl="1">
              <a:lnSpc>
                <a:spcPct val="150000"/>
              </a:lnSpc>
              <a:buFont typeface="+mj-lt"/>
              <a:buAutoNum type="arabicPeriod"/>
            </a:pPr>
            <a:r>
              <a:rPr lang="ar-SA" b="1" dirty="0" smtClean="0">
                <a:solidFill>
                  <a:schemeClr val="accent2">
                    <a:lumMod val="50000"/>
                  </a:schemeClr>
                </a:solidFill>
                <a:latin typeface="Alexandria SemiBold" pitchFamily="2" charset="-78"/>
                <a:cs typeface="Alexandria SemiBold" pitchFamily="2" charset="-78"/>
              </a:rPr>
              <a:t>قابل </a:t>
            </a:r>
            <a:r>
              <a:rPr lang="ar-SA" b="1" dirty="0">
                <a:solidFill>
                  <a:schemeClr val="accent2">
                    <a:lumMod val="50000"/>
                  </a:schemeClr>
                </a:solidFill>
                <a:latin typeface="Alexandria SemiBold" pitchFamily="2" charset="-78"/>
                <a:cs typeface="Alexandria SemiBold" pitchFamily="2" charset="-78"/>
              </a:rPr>
              <a:t>للقياس </a:t>
            </a:r>
            <a:r>
              <a:rPr lang="en-GB" b="1" dirty="0">
                <a:solidFill>
                  <a:schemeClr val="accent2">
                    <a:lumMod val="50000"/>
                  </a:schemeClr>
                </a:solidFill>
                <a:latin typeface="Alexandria SemiBold" pitchFamily="2" charset="-78"/>
                <a:cs typeface="Alexandria SemiBold" pitchFamily="2" charset="-78"/>
              </a:rPr>
              <a:t> Measurable</a:t>
            </a:r>
            <a:r>
              <a:rPr lang="ar-SA" dirty="0" smtClean="0">
                <a:latin typeface="Alexandria SemiBold" pitchFamily="2" charset="-78"/>
                <a:cs typeface="Alexandria SemiBold" pitchFamily="2" charset="-78"/>
              </a:rPr>
              <a:t>: </a:t>
            </a:r>
            <a:r>
              <a:rPr lang="ar-SA" sz="1700" dirty="0" smtClean="0">
                <a:latin typeface="Alexandria Medium" pitchFamily="2" charset="-78"/>
                <a:cs typeface="Alexandria Medium" pitchFamily="2" charset="-78"/>
              </a:rPr>
              <a:t>يجب </a:t>
            </a:r>
            <a:r>
              <a:rPr lang="ar-SA" sz="1700" dirty="0">
                <a:latin typeface="Alexandria Medium" pitchFamily="2" charset="-78"/>
                <a:cs typeface="Alexandria Medium" pitchFamily="2" charset="-78"/>
              </a:rPr>
              <a:t>أن يكون هناك طريقة لقياس تقدمك نحو تحقيق </a:t>
            </a:r>
            <a:r>
              <a:rPr lang="ar-SA" sz="1700" dirty="0" smtClean="0">
                <a:latin typeface="Alexandria Medium" pitchFamily="2" charset="-78"/>
                <a:cs typeface="Alexandria Medium" pitchFamily="2" charset="-78"/>
              </a:rPr>
              <a:t>الهدف، فوجود </a:t>
            </a:r>
            <a:r>
              <a:rPr lang="ar-SA" sz="1700" dirty="0">
                <a:latin typeface="Alexandria Medium" pitchFamily="2" charset="-78"/>
                <a:cs typeface="Alexandria Medium" pitchFamily="2" charset="-78"/>
              </a:rPr>
              <a:t>أهداف قابلة للقياس تساعد في تقييم فعالية الحملة وتعديل استراتيجياتك إذا لزم الأمر</a:t>
            </a:r>
            <a:r>
              <a:rPr lang="ar-SA" sz="1700" dirty="0" smtClean="0">
                <a:latin typeface="Alexandria Medium" pitchFamily="2" charset="-78"/>
                <a:cs typeface="Alexandria Medium" pitchFamily="2" charset="-78"/>
              </a:rPr>
              <a:t>. </a:t>
            </a:r>
            <a:r>
              <a:rPr lang="ar-SA" sz="1700" u="sng" dirty="0">
                <a:latin typeface="Alexandria Medium" pitchFamily="2" charset="-78"/>
                <a:cs typeface="Alexandria Medium" pitchFamily="2" charset="-78"/>
              </a:rPr>
              <a:t>في المثال السابق</a:t>
            </a:r>
            <a:r>
              <a:rPr lang="ar-SA" sz="1700" dirty="0">
                <a:latin typeface="Alexandria Medium" pitchFamily="2" charset="-78"/>
                <a:cs typeface="Alexandria Medium" pitchFamily="2" charset="-78"/>
              </a:rPr>
              <a:t>، يمكن قياس الزيادة في المبيعات من خلال تتبع الإيرادات أو عدد الوحدات المباعة.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665420"/>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1" y="5240740"/>
            <a:ext cx="2388498" cy="1617260"/>
          </a:xfrm>
          <a:prstGeom prst="rect">
            <a:avLst/>
          </a:prstGeom>
        </p:spPr>
      </p:pic>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231" t="56318" r="85112" b="19801"/>
          <a:stretch/>
        </p:blipFill>
        <p:spPr>
          <a:xfrm flipH="1">
            <a:off x="362415" y="2647666"/>
            <a:ext cx="1859923" cy="2199493"/>
          </a:xfrm>
          <a:prstGeom prst="rect">
            <a:avLst/>
          </a:prstGeom>
        </p:spPr>
      </p:pic>
    </p:spTree>
    <p:extLst>
      <p:ext uri="{BB962C8B-B14F-4D97-AF65-F5344CB8AC3E}">
        <p14:creationId xmlns:p14="http://schemas.microsoft.com/office/powerpoint/2010/main" val="10767552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3958" y="2292824"/>
            <a:ext cx="9758149" cy="3999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156" y="2292824"/>
            <a:ext cx="9512492" cy="4062651"/>
          </a:xfrm>
          <a:prstGeom prst="rect">
            <a:avLst/>
          </a:prstGeom>
          <a:noFill/>
        </p:spPr>
        <p:txBody>
          <a:bodyPr wrap="square" rtlCol="0">
            <a:spAutoFit/>
          </a:bodyPr>
          <a:lstStyle/>
          <a:p>
            <a:pPr algn="r" rtl="1">
              <a:lnSpc>
                <a:spcPct val="150000"/>
              </a:lnSpc>
            </a:pPr>
            <a:r>
              <a:rPr lang="ar-SA" sz="1600" u="sng" dirty="0" smtClean="0">
                <a:solidFill>
                  <a:srgbClr val="C00000"/>
                </a:solidFill>
                <a:latin typeface="Alexandria SemiBold" pitchFamily="2" charset="-78"/>
                <a:cs typeface="Alexandria SemiBold" pitchFamily="2" charset="-78"/>
              </a:rPr>
              <a:t>معايير تحديد الأهداف الذكية:</a:t>
            </a:r>
            <a:endParaRPr lang="en-GB" sz="1600" u="sng" dirty="0" smtClean="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a:solidFill>
                  <a:schemeClr val="accent2">
                    <a:lumMod val="50000"/>
                  </a:schemeClr>
                </a:solidFill>
                <a:latin typeface="Alexandria SemiBold" pitchFamily="2" charset="-78"/>
                <a:cs typeface="Alexandria SemiBold" pitchFamily="2" charset="-78"/>
              </a:rPr>
              <a:t>يمكن تحقيقه </a:t>
            </a:r>
            <a:r>
              <a:rPr lang="en-GB" b="1" dirty="0">
                <a:solidFill>
                  <a:schemeClr val="accent2">
                    <a:lumMod val="50000"/>
                  </a:schemeClr>
                </a:solidFill>
                <a:latin typeface="Alexandria SemiBold" pitchFamily="2" charset="-78"/>
                <a:cs typeface="Alexandria SemiBold" pitchFamily="2" charset="-78"/>
              </a:rPr>
              <a:t>Achievable</a:t>
            </a:r>
            <a:r>
              <a:rPr lang="ar-SA" b="1" dirty="0" smtClean="0">
                <a:solidFill>
                  <a:schemeClr val="accent2">
                    <a:lumMod val="50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يكون الهدف قابلًا للتحقيق </a:t>
            </a:r>
            <a:r>
              <a:rPr lang="ar-SA" sz="1700" dirty="0" smtClean="0">
                <a:latin typeface="Alexandria Medium" pitchFamily="2" charset="-78"/>
                <a:cs typeface="Alexandria Medium" pitchFamily="2" charset="-78"/>
              </a:rPr>
              <a:t>وواقعيًا</a:t>
            </a:r>
            <a:r>
              <a:rPr lang="ar-SA" sz="1700" dirty="0">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في إطار الموارد المتاحة مثل</a:t>
            </a:r>
            <a:r>
              <a:rPr lang="ar-SA" sz="1700" dirty="0">
                <a:latin typeface="Alexandria Medium" pitchFamily="2" charset="-78"/>
                <a:cs typeface="Alexandria Medium" pitchFamily="2" charset="-78"/>
              </a:rPr>
              <a:t> الوقت والميزانية والقدرات البشرية. إذا كان الهدف غير واقعي، فقد يؤدي ذلك إلى الإحباط وفشل الحملة. لذلك، من المهم وضع أهداف تتماشى مع الإمكانيات الفعلية </a:t>
            </a:r>
            <a:r>
              <a:rPr lang="ar-SA" sz="1700" dirty="0" smtClean="0">
                <a:latin typeface="Alexandria Medium" pitchFamily="2" charset="-78"/>
                <a:cs typeface="Alexandria Medium" pitchFamily="2" charset="-78"/>
              </a:rPr>
              <a:t>للشركة. </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b="1" dirty="0" smtClean="0">
                <a:solidFill>
                  <a:schemeClr val="accent2">
                    <a:lumMod val="50000"/>
                  </a:schemeClr>
                </a:solidFill>
                <a:latin typeface="Alexandria SemiBold" pitchFamily="2" charset="-78"/>
                <a:cs typeface="Alexandria SemiBold" pitchFamily="2" charset="-78"/>
              </a:rPr>
              <a:t>ذو صلة</a:t>
            </a:r>
            <a:r>
              <a:rPr lang="en-US" b="1" dirty="0" smtClean="0">
                <a:solidFill>
                  <a:schemeClr val="accent2">
                    <a:lumMod val="50000"/>
                  </a:schemeClr>
                </a:solidFill>
                <a:latin typeface="Alexandria SemiBold" pitchFamily="2" charset="-78"/>
                <a:cs typeface="Alexandria SemiBold" pitchFamily="2" charset="-78"/>
              </a:rPr>
              <a:t>Relevant</a:t>
            </a:r>
            <a:r>
              <a:rPr lang="en-GB" b="1" dirty="0" smtClean="0">
                <a:solidFill>
                  <a:schemeClr val="accent2">
                    <a:lumMod val="50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أن يتوافق </a:t>
            </a:r>
            <a:r>
              <a:rPr lang="ar-SA" sz="1700" dirty="0" smtClean="0">
                <a:latin typeface="Alexandria Medium" pitchFamily="2" charset="-78"/>
                <a:cs typeface="Alexandria Medium" pitchFamily="2" charset="-78"/>
              </a:rPr>
              <a:t>الهدف </a:t>
            </a:r>
            <a:r>
              <a:rPr lang="ar-SA" sz="1700" dirty="0">
                <a:latin typeface="Alexandria Medium" pitchFamily="2" charset="-78"/>
                <a:cs typeface="Alexandria Medium" pitchFamily="2" charset="-78"/>
              </a:rPr>
              <a:t>مع رؤية الشركة واستراتيجيتها العامة. </a:t>
            </a:r>
            <a:r>
              <a:rPr lang="ar-SA" sz="1700" u="sng" dirty="0">
                <a:latin typeface="Alexandria Medium" pitchFamily="2" charset="-78"/>
                <a:cs typeface="Alexandria Medium" pitchFamily="2" charset="-78"/>
              </a:rPr>
              <a:t>على سبيل المثال</a:t>
            </a:r>
            <a:r>
              <a:rPr lang="ar-SA" sz="1700" dirty="0">
                <a:latin typeface="Alexandria Medium" pitchFamily="2" charset="-78"/>
                <a:cs typeface="Alexandria Medium" pitchFamily="2" charset="-78"/>
              </a:rPr>
              <a:t>، إذا كانت الشركة تسعى </a:t>
            </a:r>
            <a:r>
              <a:rPr lang="ar-SA" sz="1700" dirty="0" smtClean="0">
                <a:latin typeface="Alexandria Medium" pitchFamily="2" charset="-78"/>
                <a:cs typeface="Alexandria Medium" pitchFamily="2" charset="-78"/>
              </a:rPr>
              <a:t>إلى تعزيز </a:t>
            </a:r>
            <a:r>
              <a:rPr lang="ar-SA" sz="1700" dirty="0">
                <a:latin typeface="Alexandria Medium" pitchFamily="2" charset="-78"/>
                <a:cs typeface="Alexandria Medium" pitchFamily="2" charset="-78"/>
              </a:rPr>
              <a:t>علامتها التجارية في سوق معين، فإن زيادة الوعي بالعلامة التجارية سيكون هدفًا ذا </a:t>
            </a:r>
            <a:r>
              <a:rPr lang="ar-SA" sz="1700" dirty="0" smtClean="0">
                <a:latin typeface="Alexandria Medium" pitchFamily="2" charset="-78"/>
                <a:cs typeface="Alexandria Medium" pitchFamily="2" charset="-78"/>
              </a:rPr>
              <a:t>صلة.</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b="1" dirty="0">
                <a:solidFill>
                  <a:schemeClr val="accent2">
                    <a:lumMod val="50000"/>
                  </a:schemeClr>
                </a:solidFill>
                <a:latin typeface="Alexandria SemiBold" pitchFamily="2" charset="-78"/>
                <a:cs typeface="Alexandria SemiBold" pitchFamily="2" charset="-78"/>
              </a:rPr>
              <a:t>مرتبط بالوقت </a:t>
            </a:r>
            <a:r>
              <a:rPr lang="en-GB" b="1" dirty="0">
                <a:solidFill>
                  <a:schemeClr val="accent2">
                    <a:lumMod val="50000"/>
                  </a:schemeClr>
                </a:solidFill>
                <a:latin typeface="Alexandria SemiBold" pitchFamily="2" charset="-78"/>
                <a:cs typeface="Alexandria SemiBold" pitchFamily="2" charset="-78"/>
              </a:rPr>
              <a:t>Time-bound</a:t>
            </a:r>
            <a:r>
              <a:rPr lang="ar-SA" b="1" dirty="0">
                <a:solidFill>
                  <a:schemeClr val="accent2">
                    <a:lumMod val="50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a:latin typeface="Alexandria Medium" pitchFamily="2" charset="-78"/>
                <a:cs typeface="Alexandria Medium" pitchFamily="2" charset="-78"/>
              </a:rPr>
              <a:t>يجب تحديد إطار زمني لتحقيق </a:t>
            </a:r>
            <a:r>
              <a:rPr lang="ar-SA" sz="1700" dirty="0" smtClean="0">
                <a:latin typeface="Alexandria Medium" pitchFamily="2" charset="-78"/>
                <a:cs typeface="Alexandria Medium" pitchFamily="2" charset="-78"/>
              </a:rPr>
              <a:t>الهدف، مما يساعد </a:t>
            </a:r>
            <a:r>
              <a:rPr lang="ar-SA" sz="1700" dirty="0">
                <a:latin typeface="Alexandria Medium" pitchFamily="2" charset="-78"/>
                <a:cs typeface="Alexandria Medium" pitchFamily="2" charset="-78"/>
              </a:rPr>
              <a:t>على تنظيم الجهود وتخصيص الموارد </a:t>
            </a:r>
            <a:r>
              <a:rPr lang="ar-SA" sz="1700" dirty="0" smtClean="0">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مثال: </a:t>
            </a:r>
            <a:r>
              <a:rPr lang="ar-SA" sz="1700" dirty="0" smtClean="0">
                <a:solidFill>
                  <a:srgbClr val="00B050"/>
                </a:solidFill>
                <a:latin typeface="Alexandria Medium" pitchFamily="2" charset="-78"/>
                <a:cs typeface="Alexandria Medium" pitchFamily="2" charset="-78"/>
              </a:rPr>
              <a:t>زيادة </a:t>
            </a:r>
            <a:r>
              <a:rPr lang="ar-SA" sz="1700" dirty="0">
                <a:solidFill>
                  <a:srgbClr val="00B050"/>
                </a:solidFill>
                <a:latin typeface="Alexandria Medium" pitchFamily="2" charset="-78"/>
                <a:cs typeface="Alexandria Medium" pitchFamily="2" charset="-78"/>
              </a:rPr>
              <a:t>مبيعات </a:t>
            </a:r>
            <a:r>
              <a:rPr lang="ar-SA" sz="1700" dirty="0" smtClean="0">
                <a:solidFill>
                  <a:srgbClr val="00B050"/>
                </a:solidFill>
                <a:latin typeface="Alexandria Medium" pitchFamily="2" charset="-78"/>
                <a:cs typeface="Alexandria Medium" pitchFamily="2" charset="-78"/>
              </a:rPr>
              <a:t>المنتج</a:t>
            </a:r>
            <a:r>
              <a:rPr lang="en-US" sz="1700" dirty="0" smtClean="0">
                <a:solidFill>
                  <a:srgbClr val="00B050"/>
                </a:solidFill>
                <a:latin typeface="Alexandria Medium" pitchFamily="2" charset="-78"/>
                <a:cs typeface="Alexandria Medium" pitchFamily="2" charset="-78"/>
              </a:rPr>
              <a:t>X </a:t>
            </a:r>
            <a:r>
              <a:rPr lang="ar-SA" sz="1700" dirty="0" smtClean="0">
                <a:solidFill>
                  <a:srgbClr val="00B050"/>
                </a:solidFill>
                <a:latin typeface="Alexandria Medium" pitchFamily="2" charset="-78"/>
                <a:cs typeface="Alexandria Medium" pitchFamily="2" charset="-78"/>
              </a:rPr>
              <a:t> بنسبة </a:t>
            </a:r>
            <a:r>
              <a:rPr lang="ar-SA" sz="1700" dirty="0">
                <a:solidFill>
                  <a:srgbClr val="00B050"/>
                </a:solidFill>
                <a:latin typeface="Alexandria Medium" pitchFamily="2" charset="-78"/>
                <a:cs typeface="Alexandria Medium" pitchFamily="2" charset="-78"/>
              </a:rPr>
              <a:t>20% خلال </a:t>
            </a:r>
            <a:r>
              <a:rPr lang="ar-SA" sz="1700" dirty="0" smtClean="0">
                <a:solidFill>
                  <a:srgbClr val="00B050"/>
                </a:solidFill>
                <a:latin typeface="Alexandria Medium" pitchFamily="2" charset="-78"/>
                <a:cs typeface="Alexandria Medium" pitchFamily="2" charset="-78"/>
              </a:rPr>
              <a:t>العام القادم</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774604"/>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51604" t="80000" r="32052"/>
          <a:stretch/>
        </p:blipFill>
        <p:spPr>
          <a:xfrm>
            <a:off x="1" y="5472752"/>
            <a:ext cx="1473958" cy="1385248"/>
          </a:xfrm>
          <a:prstGeom prst="rect">
            <a:avLst/>
          </a:prstGeom>
        </p:spPr>
      </p:pic>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231" t="56318" r="85112" b="19801"/>
          <a:stretch/>
        </p:blipFill>
        <p:spPr>
          <a:xfrm flipH="1">
            <a:off x="54491" y="2715904"/>
            <a:ext cx="1310270" cy="1576823"/>
          </a:xfrm>
          <a:prstGeom prst="rect">
            <a:avLst/>
          </a:prstGeom>
        </p:spPr>
      </p:pic>
    </p:spTree>
    <p:extLst>
      <p:ext uri="{BB962C8B-B14F-4D97-AF65-F5344CB8AC3E}">
        <p14:creationId xmlns:p14="http://schemas.microsoft.com/office/powerpoint/2010/main" val="12767162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2449" y="1967708"/>
            <a:ext cx="9676261" cy="4352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12296" y="12997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15961" y="138225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54024" y="16115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2449" y="1926764"/>
            <a:ext cx="9553432" cy="4478149"/>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a:t>
            </a:r>
            <a:r>
              <a:rPr lang="ar-SA" u="sng" dirty="0" smtClean="0">
                <a:solidFill>
                  <a:srgbClr val="C00000"/>
                </a:solidFill>
                <a:latin typeface="Alexandria SemiBold" pitchFamily="2" charset="-78"/>
                <a:cs typeface="Alexandria SemiBold" pitchFamily="2" charset="-78"/>
              </a:rPr>
              <a:t>أنواع الأهداف التسويقية : </a:t>
            </a:r>
            <a:endParaRPr lang="en-US" dirty="0">
              <a:solidFill>
                <a:srgbClr val="0070C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smtClean="0">
                <a:solidFill>
                  <a:schemeClr val="accent2">
                    <a:lumMod val="50000"/>
                  </a:schemeClr>
                </a:solidFill>
                <a:latin typeface="Alexandria Medium" pitchFamily="2" charset="-78"/>
                <a:cs typeface="Alexandria Medium" pitchFamily="2" charset="-78"/>
              </a:rPr>
              <a:t>رفع الوعي بالعلامة التجارية: </a:t>
            </a:r>
            <a:r>
              <a:rPr lang="ar-SA" sz="1700" dirty="0">
                <a:latin typeface="Alexandria Medium" pitchFamily="2" charset="-78"/>
                <a:cs typeface="Alexandria Medium" pitchFamily="2" charset="-78"/>
              </a:rPr>
              <a:t>يعد بناء علامة تجارية عالمية قوية وصورة ذهنية للشركة من الأهداف </a:t>
            </a:r>
            <a:r>
              <a:rPr lang="ar-SA" sz="1700" dirty="0" smtClean="0">
                <a:latin typeface="Alexandria Medium" pitchFamily="2" charset="-78"/>
                <a:cs typeface="Alexandria Medium" pitchFamily="2" charset="-78"/>
              </a:rPr>
              <a:t>التسويقية </a:t>
            </a:r>
            <a:r>
              <a:rPr lang="ar-SA" sz="1700" dirty="0">
                <a:latin typeface="Alexandria Medium" pitchFamily="2" charset="-78"/>
                <a:cs typeface="Alexandria Medium" pitchFamily="2" charset="-78"/>
              </a:rPr>
              <a:t>الأكثر أهمية. حيث إن العلامة التجارية القوية تخلق ما يسمى بتميز العلامة التجارية. فالعلامات التجارية الناجحة تتمتع بخاصيتين:</a:t>
            </a:r>
            <a:endParaRPr lang="en-US" sz="1700" dirty="0">
              <a:latin typeface="Alexandria Medium" pitchFamily="2" charset="-78"/>
              <a:cs typeface="Alexandria Medium" pitchFamily="2" charset="-78"/>
            </a:endParaRPr>
          </a:p>
          <a:p>
            <a:pPr marL="736600" lvl="0" indent="-341313" algn="r" rtl="1">
              <a:lnSpc>
                <a:spcPct val="150000"/>
              </a:lnSpc>
              <a:buFont typeface="Wingdings" panose="05000000000000000000" pitchFamily="2" charset="2"/>
              <a:buChar char="q"/>
            </a:pPr>
            <a:r>
              <a:rPr lang="ar-SA" sz="1700" dirty="0">
                <a:solidFill>
                  <a:schemeClr val="accent1">
                    <a:lumMod val="50000"/>
                  </a:schemeClr>
                </a:solidFill>
                <a:latin typeface="Alexandria Medium" pitchFamily="2" charset="-78"/>
                <a:cs typeface="Alexandria Medium" pitchFamily="2" charset="-78"/>
              </a:rPr>
              <a:t>في مقدمة المعرفة العقلية</a:t>
            </a:r>
            <a:r>
              <a:rPr lang="ar-SA" sz="1700" dirty="0" smtClean="0">
                <a:latin typeface="Alexandria Medium" pitchFamily="2" charset="-78"/>
                <a:cs typeface="Alexandria Medium" pitchFamily="2" charset="-78"/>
              </a:rPr>
              <a:t>: </a:t>
            </a:r>
            <a:r>
              <a:rPr lang="ar-SA" sz="1700" dirty="0">
                <a:latin typeface="Alexandria Medium" pitchFamily="2" charset="-78"/>
                <a:cs typeface="Alexandria Medium" pitchFamily="2" charset="-78"/>
              </a:rPr>
              <a:t>القدرة على التعرف على العلامة التجارية عند رؤيتها</a:t>
            </a:r>
            <a:r>
              <a:rPr lang="ar-SA" sz="1700" dirty="0" smtClean="0">
                <a:latin typeface="Alexandria Medium" pitchFamily="2" charset="-78"/>
                <a:cs typeface="Alexandria Medium" pitchFamily="2" charset="-78"/>
              </a:rPr>
              <a:t>، أي أن العلامة التجارية تستحوذ اهتمام المستهلك، و</a:t>
            </a:r>
            <a:r>
              <a:rPr lang="ar-SA" sz="1700" dirty="0">
                <a:latin typeface="Alexandria Medium" pitchFamily="2" charset="-78"/>
                <a:cs typeface="Alexandria Medium" pitchFamily="2" charset="-78"/>
              </a:rPr>
              <a:t>ي</a:t>
            </a:r>
            <a:r>
              <a:rPr lang="ar-SA" sz="1700" dirty="0" smtClean="0">
                <a:latin typeface="Alexandria Medium" pitchFamily="2" charset="-78"/>
                <a:cs typeface="Alexandria Medium" pitchFamily="2" charset="-78"/>
              </a:rPr>
              <a:t>عكس الوعى </a:t>
            </a:r>
            <a:r>
              <a:rPr lang="ar-SA" sz="1700" dirty="0">
                <a:latin typeface="Alexandria Medium" pitchFamily="2" charset="-78"/>
                <a:cs typeface="Alexandria Medium" pitchFamily="2" charset="-78"/>
              </a:rPr>
              <a:t>بالعلامة التجارية .</a:t>
            </a:r>
            <a:endParaRPr lang="en-US" sz="1700" dirty="0">
              <a:latin typeface="Alexandria Medium" pitchFamily="2" charset="-78"/>
              <a:cs typeface="Alexandria Medium" pitchFamily="2" charset="-78"/>
            </a:endParaRPr>
          </a:p>
          <a:p>
            <a:pPr marL="736600" lvl="0" indent="-341313" algn="r" rtl="1">
              <a:lnSpc>
                <a:spcPct val="150000"/>
              </a:lnSpc>
              <a:buFont typeface="Wingdings" panose="05000000000000000000" pitchFamily="2" charset="2"/>
              <a:buChar char="q"/>
            </a:pPr>
            <a:r>
              <a:rPr lang="ar-SA" sz="1700" dirty="0" smtClean="0">
                <a:solidFill>
                  <a:schemeClr val="accent1">
                    <a:lumMod val="50000"/>
                  </a:schemeClr>
                </a:solidFill>
                <a:latin typeface="Alexandria Medium" pitchFamily="2" charset="-78"/>
                <a:cs typeface="Alexandria Medium" pitchFamily="2" charset="-78"/>
              </a:rPr>
              <a:t>في مقدمة اختيار المستهلكين</a:t>
            </a:r>
            <a:r>
              <a:rPr lang="ar-SA" sz="1700" dirty="0" smtClean="0">
                <a:latin typeface="Alexandria Medium" pitchFamily="2" charset="-78"/>
                <a:cs typeface="Alexandria Medium" pitchFamily="2" charset="-78"/>
              </a:rPr>
              <a:t>: يعنى أن العلامة التجارية</a:t>
            </a:r>
            <a:r>
              <a:rPr lang="ar-SA" sz="1700" dirty="0">
                <a:latin typeface="Alexandria Medium" pitchFamily="2" charset="-78"/>
                <a:cs typeface="Alexandria Medium" pitchFamily="2" charset="-78"/>
              </a:rPr>
              <a:t> تكون الخيار الأول أو الثاني للمستهلك عند اتخاذ قرار الشراء</a:t>
            </a:r>
          </a:p>
          <a:p>
            <a:pPr marL="452437" lvl="0" indent="-342900" algn="r" rtl="1">
              <a:lnSpc>
                <a:spcPct val="150000"/>
              </a:lnSpc>
              <a:buFont typeface="+mj-lt"/>
              <a:buAutoNum type="arabicPeriod" startAt="2"/>
            </a:pPr>
            <a:r>
              <a:rPr lang="ar-SA" sz="1700" dirty="0" smtClean="0">
                <a:solidFill>
                  <a:schemeClr val="accent2">
                    <a:lumMod val="50000"/>
                  </a:schemeClr>
                </a:solidFill>
                <a:latin typeface="Alexandria Medium" pitchFamily="2" charset="-78"/>
                <a:cs typeface="Alexandria Medium" pitchFamily="2" charset="-78"/>
              </a:rPr>
              <a:t>تعزيز سمعة العلامة التجارية</a:t>
            </a:r>
            <a:r>
              <a:rPr lang="ar-SA" sz="1700" dirty="0" smtClean="0">
                <a:latin typeface="Alexandria Medium" pitchFamily="2" charset="-78"/>
                <a:cs typeface="Alexandria Medium" pitchFamily="2" charset="-78"/>
              </a:rPr>
              <a:t>: </a:t>
            </a:r>
            <a:r>
              <a:rPr lang="ar-SA" sz="1700" dirty="0">
                <a:latin typeface="Alexandria Medium" pitchFamily="2" charset="-78"/>
                <a:cs typeface="Alexandria Medium" pitchFamily="2" charset="-78"/>
              </a:rPr>
              <a:t>مثل خلق صورة مناسبة </a:t>
            </a:r>
            <a:r>
              <a:rPr lang="ar-SA" sz="1700" dirty="0" smtClean="0">
                <a:latin typeface="Alexandria Medium" pitchFamily="2" charset="-78"/>
                <a:cs typeface="Alexandria Medium" pitchFamily="2" charset="-78"/>
              </a:rPr>
              <a:t>للعلامة </a:t>
            </a:r>
            <a:r>
              <a:rPr lang="ar-SA" sz="1700" dirty="0">
                <a:latin typeface="Alexandria Medium" pitchFamily="2" charset="-78"/>
                <a:cs typeface="Alexandria Medium" pitchFamily="2" charset="-78"/>
              </a:rPr>
              <a:t>التجارية، وزيادة </a:t>
            </a:r>
            <a:r>
              <a:rPr lang="ar-SA" sz="1700" dirty="0" smtClean="0">
                <a:latin typeface="Alexandria Medium" pitchFamily="2" charset="-78"/>
                <a:cs typeface="Alexandria Medium" pitchFamily="2" charset="-78"/>
              </a:rPr>
              <a:t>الولاء للعلامة التجارية، وتغيير </a:t>
            </a:r>
            <a:r>
              <a:rPr lang="ar-SA" sz="1700" dirty="0">
                <a:latin typeface="Alexandria Medium" pitchFamily="2" charset="-78"/>
                <a:cs typeface="Alexandria Medium" pitchFamily="2" charset="-78"/>
              </a:rPr>
              <a:t>معتقدات المستهلكين: </a:t>
            </a:r>
            <a:r>
              <a:rPr lang="ar-SA" sz="1700" dirty="0" smtClean="0">
                <a:latin typeface="Alexandria Medium" pitchFamily="2" charset="-78"/>
                <a:cs typeface="Alexandria Medium" pitchFamily="2" charset="-78"/>
              </a:rPr>
              <a:t>ومنها </a:t>
            </a:r>
            <a:r>
              <a:rPr lang="ar-SA" sz="1700" dirty="0">
                <a:latin typeface="Alexandria Medium" pitchFamily="2" charset="-78"/>
                <a:cs typeface="Alexandria Medium" pitchFamily="2" charset="-78"/>
              </a:rPr>
              <a:t>تصحيح المفاهيم السائدة عن سلعة معينة، واجتذاب فئات جديدة نحوها، </a:t>
            </a:r>
            <a:r>
              <a:rPr lang="ar-SA" sz="1700" dirty="0" smtClean="0">
                <a:latin typeface="Alexandria Medium" pitchFamily="2" charset="-78"/>
                <a:cs typeface="Alexandria Medium" pitchFamily="2" charset="-78"/>
              </a:rPr>
              <a:t>وتغيير </a:t>
            </a:r>
            <a:r>
              <a:rPr lang="ar-SA" sz="1700" dirty="0">
                <a:latin typeface="Alexandria Medium" pitchFamily="2" charset="-78"/>
                <a:cs typeface="Alexandria Medium" pitchFamily="2" charset="-78"/>
              </a:rPr>
              <a:t>وغرس عادات جديدة لدى المستهلكين</a:t>
            </a:r>
            <a:r>
              <a:rPr lang="ar-SA" sz="1700" dirty="0" smtClean="0">
                <a:latin typeface="Alexandria Medium" pitchFamily="2" charset="-78"/>
                <a:cs typeface="Alexandria Medium" pitchFamily="2" charset="-78"/>
              </a:rPr>
              <a:t>.</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91406" y="1445268"/>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11" name="Picture 10"/>
          <p:cNvPicPr>
            <a:picLocks noChangeAspect="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b="36485"/>
          <a:stretch/>
        </p:blipFill>
        <p:spPr>
          <a:xfrm>
            <a:off x="-419237" y="3779767"/>
            <a:ext cx="2562814" cy="1808613"/>
          </a:xfrm>
          <a:prstGeom prst="rect">
            <a:avLst/>
          </a:prstGeom>
        </p:spPr>
      </p:pic>
    </p:spTree>
    <p:extLst>
      <p:ext uri="{BB962C8B-B14F-4D97-AF65-F5344CB8AC3E}">
        <p14:creationId xmlns:p14="http://schemas.microsoft.com/office/powerpoint/2010/main" val="11614633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3958" y="2292824"/>
            <a:ext cx="9758149" cy="3999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73957" y="2325198"/>
            <a:ext cx="9635322" cy="4062651"/>
          </a:xfrm>
          <a:prstGeom prst="rect">
            <a:avLst/>
          </a:prstGeom>
          <a:noFill/>
        </p:spPr>
        <p:txBody>
          <a:bodyPr wrap="square" rtlCol="0">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أنواع الأهداف التسويقية : </a:t>
            </a:r>
            <a:endParaRPr lang="en-US" dirty="0">
              <a:solidFill>
                <a:srgbClr val="0070C0"/>
              </a:solidFill>
              <a:latin typeface="Alexandria SemiBold" pitchFamily="2" charset="-78"/>
              <a:cs typeface="Alexandria SemiBold" pitchFamily="2" charset="-78"/>
            </a:endParaRPr>
          </a:p>
          <a:p>
            <a:pPr marL="452437" indent="-342900" algn="r" rtl="1">
              <a:lnSpc>
                <a:spcPct val="150000"/>
              </a:lnSpc>
              <a:buFont typeface="+mj-lt"/>
              <a:buAutoNum type="arabicPeriod" startAt="3"/>
            </a:pPr>
            <a:r>
              <a:rPr lang="ar-SA" sz="1700" dirty="0" smtClean="0">
                <a:solidFill>
                  <a:schemeClr val="accent2">
                    <a:lumMod val="50000"/>
                  </a:schemeClr>
                </a:solidFill>
                <a:latin typeface="Alexandria Medium" pitchFamily="2" charset="-78"/>
                <a:cs typeface="Alexandria Medium" pitchFamily="2" charset="-78"/>
              </a:rPr>
              <a:t>زيادة الإيرادات :</a:t>
            </a:r>
            <a:r>
              <a:rPr lang="ar-SA" sz="1700" dirty="0">
                <a:latin typeface="Alexandria Medium" pitchFamily="2" charset="-78"/>
                <a:cs typeface="Alexandria Medium" pitchFamily="2" charset="-78"/>
              </a:rPr>
              <a:t>مثل زيادة المبيعات والمحافظة على مستوى المبيعات منها، وزيادة حصة العلامة التجارية في السوق</a:t>
            </a:r>
            <a:r>
              <a:rPr lang="ar-SA" sz="1700" dirty="0" smtClean="0">
                <a:latin typeface="Alexandria Medium" pitchFamily="2" charset="-78"/>
                <a:cs typeface="Alexandria Medium" pitchFamily="2" charset="-78"/>
              </a:rPr>
              <a:t>.</a:t>
            </a:r>
            <a:r>
              <a:rPr lang="ar-SA" sz="1600" dirty="0"/>
              <a:t> </a:t>
            </a:r>
            <a:endParaRPr lang="ar-SA" sz="1600" dirty="0" smtClean="0"/>
          </a:p>
          <a:p>
            <a:pPr marL="452437" indent="-342900" algn="r" rtl="1">
              <a:lnSpc>
                <a:spcPct val="150000"/>
              </a:lnSpc>
              <a:buFont typeface="+mj-lt"/>
              <a:buAutoNum type="arabicPeriod" startAt="3"/>
            </a:pPr>
            <a:r>
              <a:rPr lang="ar-SA" sz="1700" dirty="0" smtClean="0">
                <a:solidFill>
                  <a:schemeClr val="accent2">
                    <a:lumMod val="50000"/>
                  </a:schemeClr>
                </a:solidFill>
                <a:latin typeface="Alexandria Medium" pitchFamily="2" charset="-78"/>
                <a:cs typeface="Alexandria Medium" pitchFamily="2" charset="-78"/>
              </a:rPr>
              <a:t>تحسين خدمة العملاء </a:t>
            </a:r>
            <a:r>
              <a:rPr lang="ar-SA" sz="1700" dirty="0" smtClean="0">
                <a:latin typeface="Alexandria Medium" pitchFamily="2" charset="-78"/>
                <a:cs typeface="Alexandria Medium" pitchFamily="2" charset="-78"/>
              </a:rPr>
              <a:t>:</a:t>
            </a:r>
            <a:r>
              <a:rPr lang="ar-SA" dirty="0"/>
              <a:t> </a:t>
            </a:r>
            <a:r>
              <a:rPr lang="ar-SA" sz="1700" dirty="0">
                <a:latin typeface="Alexandria Medium" pitchFamily="2" charset="-78"/>
                <a:cs typeface="Alexandria Medium" pitchFamily="2" charset="-78"/>
              </a:rPr>
              <a:t>مثل رفع التفاعل مع العملاء والرد على تساؤلاتهم بشكل مهني وودي لخلق تجربة إيجابية وتحقيق رضا العميل وولائه للعلامة التجارية.</a:t>
            </a:r>
          </a:p>
          <a:p>
            <a:pPr algn="r" rtl="1">
              <a:lnSpc>
                <a:spcPct val="150000"/>
              </a:lnSpc>
            </a:pPr>
            <a:r>
              <a:rPr lang="ar-SA" sz="1600" u="sng" dirty="0" smtClean="0">
                <a:solidFill>
                  <a:srgbClr val="C00000"/>
                </a:solidFill>
                <a:latin typeface="Alexandria SemiBold" pitchFamily="2" charset="-78"/>
                <a:cs typeface="Alexandria SemiBold" pitchFamily="2" charset="-78"/>
              </a:rPr>
              <a:t>وتنقسم </a:t>
            </a:r>
            <a:r>
              <a:rPr lang="ar-SA" sz="1600" u="sng" dirty="0">
                <a:solidFill>
                  <a:srgbClr val="C00000"/>
                </a:solidFill>
                <a:latin typeface="Alexandria SemiBold" pitchFamily="2" charset="-78"/>
                <a:cs typeface="Alexandria SemiBold" pitchFamily="2" charset="-78"/>
              </a:rPr>
              <a:t>الأهداف التسويقية : </a:t>
            </a:r>
            <a:r>
              <a:rPr lang="ar-SA" sz="1600" b="1" dirty="0">
                <a:latin typeface="Alexandria SemiBold" pitchFamily="2" charset="-78"/>
                <a:cs typeface="Alexandria SemiBold" pitchFamily="2" charset="-78"/>
              </a:rPr>
              <a:t>من حيث الفترة </a:t>
            </a:r>
            <a:r>
              <a:rPr lang="ar-SA" sz="1600" b="1" dirty="0" smtClean="0">
                <a:latin typeface="Alexandria SemiBold" pitchFamily="2" charset="-78"/>
                <a:cs typeface="Alexandria SemiBold" pitchFamily="2" charset="-78"/>
              </a:rPr>
              <a:t>الزمنية إلى:</a:t>
            </a:r>
            <a:endParaRPr lang="en-US" sz="1600" dirty="0">
              <a:solidFill>
                <a:srgbClr val="0070C0"/>
              </a:solidFill>
              <a:latin typeface="Alexandria SemiBold" pitchFamily="2" charset="-78"/>
              <a:cs typeface="Alexandria SemiBold" pitchFamily="2" charset="-78"/>
            </a:endParaRPr>
          </a:p>
          <a:p>
            <a:pPr marL="342900" lvl="0" indent="-233363"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أهداف طويلة </a:t>
            </a:r>
            <a:r>
              <a:rPr lang="ar-SA" sz="1700" dirty="0" smtClean="0">
                <a:solidFill>
                  <a:schemeClr val="accent2">
                    <a:lumMod val="50000"/>
                  </a:schemeClr>
                </a:solidFill>
                <a:latin typeface="Alexandria Medium" pitchFamily="2" charset="-78"/>
                <a:cs typeface="Alexandria Medium" pitchFamily="2" charset="-78"/>
              </a:rPr>
              <a:t>الأجل: </a:t>
            </a:r>
            <a:r>
              <a:rPr lang="ar-SA" sz="1700" dirty="0">
                <a:latin typeface="Alexandria Medium" pitchFamily="2" charset="-78"/>
                <a:cs typeface="Alexandria Medium" pitchFamily="2" charset="-78"/>
              </a:rPr>
              <a:t>مثل خلق مركز متميز للشركة ومنتجاتها، وبناء سمعة إيجابية، مواجهة المنافسين.</a:t>
            </a:r>
            <a:endParaRPr lang="en-US" sz="1700" dirty="0">
              <a:latin typeface="Alexandria Medium" pitchFamily="2" charset="-78"/>
              <a:cs typeface="Alexandria Medium" pitchFamily="2" charset="-78"/>
            </a:endParaRPr>
          </a:p>
          <a:p>
            <a:pPr marL="342900" indent="-233363"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أهداف متوسطة الأجل</a:t>
            </a:r>
            <a:r>
              <a:rPr lang="ar-SA" sz="1700" dirty="0">
                <a:latin typeface="Alexandria Medium" pitchFamily="2" charset="-78"/>
                <a:cs typeface="Alexandria Medium" pitchFamily="2" charset="-78"/>
              </a:rPr>
              <a:t>: مثل خلق صورة مناسبة للعلامة التجارية، وزيادة الولاء للعلامة </a:t>
            </a:r>
            <a:r>
              <a:rPr lang="ar-SA" sz="1700" dirty="0" smtClean="0">
                <a:latin typeface="Alexandria Medium" pitchFamily="2" charset="-78"/>
                <a:cs typeface="Alexandria Medium" pitchFamily="2" charset="-78"/>
              </a:rPr>
              <a:t>التجارية</a:t>
            </a:r>
          </a:p>
          <a:p>
            <a:pPr marL="342900" indent="-233363" algn="r" rtl="1">
              <a:lnSpc>
                <a:spcPct val="150000"/>
              </a:lnSpc>
              <a:buFont typeface="+mj-lt"/>
              <a:buAutoNum type="arabicPeriod"/>
            </a:pPr>
            <a:r>
              <a:rPr lang="ar-SA" sz="1700" dirty="0" smtClean="0">
                <a:solidFill>
                  <a:schemeClr val="accent2">
                    <a:lumMod val="50000"/>
                  </a:schemeClr>
                </a:solidFill>
                <a:latin typeface="Alexandria Medium" pitchFamily="2" charset="-78"/>
                <a:cs typeface="Alexandria Medium" pitchFamily="2" charset="-78"/>
              </a:rPr>
              <a:t>أهداف </a:t>
            </a:r>
            <a:r>
              <a:rPr lang="ar-SA" sz="1700" dirty="0">
                <a:solidFill>
                  <a:schemeClr val="accent2">
                    <a:lumMod val="50000"/>
                  </a:schemeClr>
                </a:solidFill>
                <a:latin typeface="Alexandria Medium" pitchFamily="2" charset="-78"/>
                <a:cs typeface="Alexandria Medium" pitchFamily="2" charset="-78"/>
              </a:rPr>
              <a:t>قصيرة الأجل</a:t>
            </a:r>
            <a:r>
              <a:rPr lang="ar-SA" sz="1700" dirty="0">
                <a:latin typeface="Alexandria Medium" pitchFamily="2" charset="-78"/>
                <a:cs typeface="Alexandria Medium" pitchFamily="2" charset="-78"/>
              </a:rPr>
              <a:t>: مثل زيادة المبيعات والمحافظة على مستوى المبيعات </a:t>
            </a:r>
            <a:r>
              <a:rPr lang="ar-SA" sz="1700" dirty="0" smtClean="0">
                <a:latin typeface="Alexandria Medium" pitchFamily="2" charset="-78"/>
                <a:cs typeface="Alexandria Medium" pitchFamily="2" charset="-78"/>
              </a:rPr>
              <a:t>منها.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774604"/>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396" t="27860" r="28358" b="40100"/>
          <a:stretch/>
        </p:blipFill>
        <p:spPr>
          <a:xfrm>
            <a:off x="0" y="3370114"/>
            <a:ext cx="2170210" cy="2143582"/>
          </a:xfrm>
          <a:prstGeom prst="rect">
            <a:avLst/>
          </a:prstGeom>
        </p:spPr>
      </p:pic>
    </p:spTree>
    <p:extLst>
      <p:ext uri="{BB962C8B-B14F-4D97-AF65-F5344CB8AC3E}">
        <p14:creationId xmlns:p14="http://schemas.microsoft.com/office/powerpoint/2010/main" val="796616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8825" y="2189116"/>
            <a:ext cx="8758238"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2557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680286"/>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b="896"/>
          <a:stretch/>
        </p:blipFill>
        <p:spPr>
          <a:xfrm>
            <a:off x="2028823" y="2421780"/>
            <a:ext cx="8758239" cy="3903638"/>
          </a:xfrm>
          <a:prstGeom prst="rect">
            <a:avLst/>
          </a:prstGeom>
        </p:spPr>
      </p:pic>
    </p:spTree>
    <p:extLst>
      <p:ext uri="{BB962C8B-B14F-4D97-AF65-F5344CB8AC3E}">
        <p14:creationId xmlns:p14="http://schemas.microsoft.com/office/powerpoint/2010/main" val="3487456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0435" y="2189116"/>
            <a:ext cx="9416967" cy="4092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0436" y="2194194"/>
            <a:ext cx="9220984" cy="4039567"/>
          </a:xfrm>
          <a:prstGeom prst="rect">
            <a:avLst/>
          </a:prstGeom>
          <a:noFill/>
        </p:spPr>
        <p:txBody>
          <a:bodyPr wrap="square" rtlCol="0">
            <a:spAutoFit/>
          </a:bodyPr>
          <a:lstStyle/>
          <a:p>
            <a:pPr algn="r" rtl="1">
              <a:lnSpc>
                <a:spcPct val="150000"/>
              </a:lnSpc>
            </a:pPr>
            <a:r>
              <a:rPr lang="ar-SA" b="1" dirty="0" smtClean="0">
                <a:solidFill>
                  <a:srgbClr val="0070C0"/>
                </a:solidFill>
                <a:latin typeface="Alexandria SemiBold" pitchFamily="2" charset="-78"/>
                <a:cs typeface="Alexandria SemiBold" pitchFamily="2" charset="-78"/>
              </a:rPr>
              <a:t>الاعتبارات </a:t>
            </a:r>
            <a:r>
              <a:rPr lang="ar-SA" b="1" dirty="0">
                <a:solidFill>
                  <a:srgbClr val="0070C0"/>
                </a:solidFill>
                <a:latin typeface="Alexandria SemiBold" pitchFamily="2" charset="-78"/>
                <a:cs typeface="Alexandria SemiBold" pitchFamily="2" charset="-78"/>
              </a:rPr>
              <a:t>التي تحكم عملية تحديد الأهداف </a:t>
            </a:r>
            <a:r>
              <a:rPr lang="ar-SA" b="1" dirty="0" smtClean="0">
                <a:solidFill>
                  <a:srgbClr val="0070C0"/>
                </a:solidFill>
                <a:latin typeface="Alexandria SemiBold" pitchFamily="2" charset="-78"/>
                <a:cs typeface="Alexandria SemiBold" pitchFamily="2" charset="-78"/>
              </a:rPr>
              <a:t>التسويقية</a:t>
            </a:r>
            <a:r>
              <a:rPr lang="ar-SA" dirty="0" smtClean="0">
                <a:solidFill>
                  <a:srgbClr val="0070C0"/>
                </a:solidFill>
                <a:latin typeface="Alexandria SemiBold" pitchFamily="2" charset="-78"/>
                <a:cs typeface="Alexandria SemiBold" pitchFamily="2" charset="-78"/>
              </a:rPr>
              <a:t> هي: </a:t>
            </a:r>
            <a:endParaRPr lang="en-US" dirty="0">
              <a:solidFill>
                <a:srgbClr val="0070C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الأهداف العامة </a:t>
            </a:r>
            <a:r>
              <a:rPr lang="ar-SA" sz="1700" dirty="0" smtClean="0">
                <a:latin typeface="Alexandria Medium" pitchFamily="2" charset="-78"/>
                <a:cs typeface="Alexandria Medium" pitchFamily="2" charset="-78"/>
              </a:rPr>
              <a:t>الشركة، فالأهداف </a:t>
            </a:r>
            <a:r>
              <a:rPr lang="ar-SA" sz="1700" dirty="0">
                <a:latin typeface="Alexandria Medium" pitchFamily="2" charset="-78"/>
                <a:cs typeface="Alexandria Medium" pitchFamily="2" charset="-78"/>
              </a:rPr>
              <a:t>التسويقية ينبغي أن تتفق مع أهداف </a:t>
            </a:r>
            <a:r>
              <a:rPr lang="ar-SA" sz="1700" dirty="0" smtClean="0">
                <a:latin typeface="Alexandria Medium" pitchFamily="2" charset="-78"/>
                <a:cs typeface="Alexandria Medium" pitchFamily="2" charset="-78"/>
              </a:rPr>
              <a:t>الشركة.</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مستوى هذه الأهداف من حيث كونها </a:t>
            </a:r>
            <a:r>
              <a:rPr lang="ar-SA" sz="1700" dirty="0" smtClean="0">
                <a:latin typeface="Alexandria Medium" pitchFamily="2" charset="-78"/>
                <a:cs typeface="Alexandria Medium" pitchFamily="2" charset="-78"/>
              </a:rPr>
              <a:t>أهداف طويلة </a:t>
            </a:r>
            <a:r>
              <a:rPr lang="ar-SA" sz="1700" dirty="0">
                <a:latin typeface="Alexandria Medium" pitchFamily="2" charset="-78"/>
                <a:cs typeface="Alexandria Medium" pitchFamily="2" charset="-78"/>
              </a:rPr>
              <a:t>أو متوسطة أو قصيرة </a:t>
            </a:r>
            <a:r>
              <a:rPr lang="ar-SA" sz="1700" dirty="0" smtClean="0">
                <a:latin typeface="Alexandria Medium" pitchFamily="2" charset="-78"/>
                <a:cs typeface="Alexandria Medium" pitchFamily="2" charset="-78"/>
              </a:rPr>
              <a:t>الأجل .</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دورة حياة </a:t>
            </a:r>
            <a:r>
              <a:rPr lang="ar-SA" sz="1700" dirty="0" smtClean="0">
                <a:latin typeface="Alexandria Medium" pitchFamily="2" charset="-78"/>
                <a:cs typeface="Alexandria Medium" pitchFamily="2" charset="-78"/>
              </a:rPr>
              <a:t>السلعة: فتختلف الأهداف التسويقية باختلاف دورة حياة السلعة أو الخدمة. </a:t>
            </a:r>
            <a:r>
              <a:rPr lang="ar-SA" sz="1700" dirty="0">
                <a:latin typeface="Alexandria Medium" pitchFamily="2" charset="-78"/>
                <a:cs typeface="Alexandria Medium" pitchFamily="2" charset="-78"/>
              </a:rPr>
              <a:t>ف</a:t>
            </a:r>
            <a:r>
              <a:rPr lang="ar-SA" sz="1700" dirty="0" smtClean="0">
                <a:latin typeface="Alexandria Medium" pitchFamily="2" charset="-78"/>
                <a:cs typeface="Alexandria Medium" pitchFamily="2" charset="-78"/>
              </a:rPr>
              <a:t>في </a:t>
            </a:r>
            <a:r>
              <a:rPr lang="ar-SA" sz="1700" dirty="0">
                <a:solidFill>
                  <a:schemeClr val="accent1">
                    <a:lumMod val="75000"/>
                  </a:schemeClr>
                </a:solidFill>
                <a:latin typeface="Alexandria Medium" pitchFamily="2" charset="-78"/>
                <a:cs typeface="Alexandria Medium" pitchFamily="2" charset="-78"/>
              </a:rPr>
              <a:t>مرحلة الارتياد</a:t>
            </a:r>
            <a:r>
              <a:rPr lang="ar-SA" sz="1700" dirty="0" smtClean="0">
                <a:latin typeface="Alexandria Medium" pitchFamily="2" charset="-78"/>
                <a:cs typeface="Alexandria Medium" pitchFamily="2" charset="-78"/>
              </a:rPr>
              <a:t>: تركز الأهداف على</a:t>
            </a:r>
            <a:r>
              <a:rPr lang="ar-SA" dirty="0" smtClean="0"/>
              <a:t> </a:t>
            </a:r>
            <a:r>
              <a:rPr lang="ar-SA" sz="1700" dirty="0">
                <a:latin typeface="Alexandria Medium" pitchFamily="2" charset="-78"/>
                <a:cs typeface="Alexandria Medium" pitchFamily="2" charset="-78"/>
              </a:rPr>
              <a:t>زيادة الزيارات إلى </a:t>
            </a:r>
            <a:r>
              <a:rPr lang="ar-SA" sz="1700" dirty="0" smtClean="0">
                <a:latin typeface="Alexandria Medium" pitchFamily="2" charset="-78"/>
                <a:cs typeface="Alexandria Medium" pitchFamily="2" charset="-78"/>
              </a:rPr>
              <a:t>الموقع الإلكتروني للمعلن وزيادة الوعي بالعلامة التجارية، بينما </a:t>
            </a:r>
            <a:r>
              <a:rPr lang="ar-SA" sz="1700" dirty="0">
                <a:solidFill>
                  <a:schemeClr val="accent1">
                    <a:lumMod val="75000"/>
                  </a:schemeClr>
                </a:solidFill>
                <a:latin typeface="Alexandria Medium" pitchFamily="2" charset="-78"/>
                <a:cs typeface="Alexandria Medium" pitchFamily="2" charset="-78"/>
              </a:rPr>
              <a:t>مرحلة المنافسة</a:t>
            </a:r>
            <a:r>
              <a:rPr lang="ar-SA" sz="1700" dirty="0">
                <a:latin typeface="Alexandria Medium" pitchFamily="2" charset="-78"/>
                <a:cs typeface="Alexandria Medium" pitchFamily="2" charset="-78"/>
              </a:rPr>
              <a:t>: تركز الأهداف على زيادة المبيعات وجذب العملاء المحتملين وزيادة حصة </a:t>
            </a:r>
            <a:r>
              <a:rPr lang="ar-SA" sz="1700" dirty="0" smtClean="0">
                <a:latin typeface="Alexandria Medium" pitchFamily="2" charset="-78"/>
                <a:cs typeface="Alexandria Medium" pitchFamily="2" charset="-78"/>
              </a:rPr>
              <a:t>السوق. أما </a:t>
            </a:r>
            <a:r>
              <a:rPr lang="ar-SA" sz="1700" dirty="0">
                <a:solidFill>
                  <a:schemeClr val="accent1">
                    <a:lumMod val="75000"/>
                  </a:schemeClr>
                </a:solidFill>
                <a:latin typeface="Alexandria Medium" pitchFamily="2" charset="-78"/>
                <a:cs typeface="Alexandria Medium" pitchFamily="2" charset="-78"/>
              </a:rPr>
              <a:t>مرحلة التذكير</a:t>
            </a:r>
            <a:r>
              <a:rPr lang="ar-SA" sz="1700" dirty="0" smtClean="0">
                <a:latin typeface="Alexandria Medium" pitchFamily="2" charset="-78"/>
                <a:cs typeface="Alexandria Medium" pitchFamily="2" charset="-78"/>
              </a:rPr>
              <a:t>: </a:t>
            </a:r>
            <a:r>
              <a:rPr lang="ar-SA" sz="1600" dirty="0">
                <a:latin typeface="Alexandria Medium" pitchFamily="2" charset="-78"/>
                <a:cs typeface="Alexandria Medium" pitchFamily="2" charset="-78"/>
              </a:rPr>
              <a:t>تركز الأهداف على تعزيز العلاقات مع العملاء وتقديم خدمات إضافية والاحتفاظ بالمكانة الاقتصادية والتنافسية التي وصلت إليها السلعة. </a:t>
            </a:r>
            <a:r>
              <a:rPr lang="ar-EG" sz="1600" dirty="0">
                <a:latin typeface="Alexandria Medium" pitchFamily="2" charset="-78"/>
                <a:cs typeface="Alexandria Medium" pitchFamily="2" charset="-78"/>
              </a:rPr>
              <a:t>وتختلف أهداف الحملات </a:t>
            </a:r>
            <a:r>
              <a:rPr lang="ar-SA" sz="1700" dirty="0">
                <a:latin typeface="Alexandria Medium" pitchFamily="2" charset="-78"/>
                <a:cs typeface="Alexandria Medium" pitchFamily="2" charset="-78"/>
              </a:rPr>
              <a:t>التسويقية</a:t>
            </a:r>
            <a:r>
              <a:rPr lang="ar-EG" sz="1700" dirty="0">
                <a:latin typeface="Alexandria Medium" pitchFamily="2" charset="-78"/>
                <a:cs typeface="Alexandria Medium" pitchFamily="2" charset="-78"/>
              </a:rPr>
              <a:t> وفق</a:t>
            </a:r>
            <a:r>
              <a:rPr lang="ar-SA" sz="1700" dirty="0">
                <a:latin typeface="Alexandria Medium" pitchFamily="2" charset="-78"/>
                <a:cs typeface="Alexandria Medium" pitchFamily="2" charset="-78"/>
              </a:rPr>
              <a:t>ً</a:t>
            </a:r>
            <a:r>
              <a:rPr lang="ar-EG" sz="1700" dirty="0">
                <a:latin typeface="Alexandria Medium" pitchFamily="2" charset="-78"/>
                <a:cs typeface="Alexandria Medium" pitchFamily="2" charset="-78"/>
              </a:rPr>
              <a:t>ا لموقف العلامة التجارية في </a:t>
            </a:r>
            <a:r>
              <a:rPr lang="ar-EG" sz="1700" dirty="0" smtClean="0">
                <a:latin typeface="Alexandria Medium" pitchFamily="2" charset="-78"/>
                <a:cs typeface="Alexandria Medium" pitchFamily="2" charset="-78"/>
              </a:rPr>
              <a:t>السوق</a:t>
            </a:r>
            <a:r>
              <a:rPr lang="ar-SA" sz="1700" dirty="0" smtClean="0">
                <a:latin typeface="Alexandria Medium" pitchFamily="2" charset="-78"/>
                <a:cs typeface="Alexandria Medium" pitchFamily="2" charset="-78"/>
              </a:rPr>
              <a:t>.</a:t>
            </a:r>
            <a:endParaRPr lang="en-US" sz="17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700" dirty="0">
                <a:latin typeface="Alexandria Medium" pitchFamily="2" charset="-78"/>
                <a:cs typeface="Alexandria Medium" pitchFamily="2" charset="-78"/>
              </a:rPr>
              <a:t>نطاق السوق </a:t>
            </a:r>
            <a:r>
              <a:rPr lang="ar-SA" sz="1700" dirty="0" smtClean="0">
                <a:latin typeface="Alexandria Medium" pitchFamily="2" charset="-78"/>
                <a:cs typeface="Alexandria Medium" pitchFamily="2" charset="-78"/>
              </a:rPr>
              <a:t>المستهدف: يجب </a:t>
            </a:r>
            <a:r>
              <a:rPr lang="ar-SA" sz="1700" dirty="0">
                <a:latin typeface="Alexandria Medium" pitchFamily="2" charset="-78"/>
                <a:cs typeface="Alexandria Medium" pitchFamily="2" charset="-78"/>
              </a:rPr>
              <a:t>أن </a:t>
            </a:r>
            <a:r>
              <a:rPr lang="ar-SA" sz="1700" dirty="0" smtClean="0">
                <a:latin typeface="Alexandria Medium" pitchFamily="2" charset="-78"/>
                <a:cs typeface="Alexandria Medium" pitchFamily="2" charset="-78"/>
              </a:rPr>
              <a:t>تتناسب الأهداف </a:t>
            </a:r>
            <a:r>
              <a:rPr lang="ar-SA" sz="1700" dirty="0">
                <a:latin typeface="Alexandria Medium" pitchFamily="2" charset="-78"/>
                <a:cs typeface="Alexandria Medium" pitchFamily="2" charset="-78"/>
              </a:rPr>
              <a:t>مع نطاق </a:t>
            </a:r>
            <a:r>
              <a:rPr lang="ar-SA" sz="1700" dirty="0" smtClean="0">
                <a:latin typeface="Alexandria Medium" pitchFamily="2" charset="-78"/>
                <a:cs typeface="Alexandria Medium" pitchFamily="2" charset="-78"/>
              </a:rPr>
              <a:t>السوق </a:t>
            </a:r>
            <a:r>
              <a:rPr lang="ar-SA" sz="1700" dirty="0">
                <a:latin typeface="Alexandria Medium" pitchFamily="2" charset="-78"/>
                <a:cs typeface="Alexandria Medium" pitchFamily="2" charset="-78"/>
              </a:rPr>
              <a:t>سواء محلياً أو دولياً</a:t>
            </a:r>
            <a:r>
              <a:rPr lang="ar-SA" sz="1700" dirty="0" smtClean="0">
                <a:latin typeface="Alexandria Medium" pitchFamily="2" charset="-78"/>
                <a:cs typeface="Alexandria Medium" pitchFamily="2" charset="-78"/>
              </a:rPr>
              <a:t>.</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8" y="1665420"/>
            <a:ext cx="2237906"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(3) </a:t>
            </a:r>
            <a:r>
              <a:rPr lang="ar-SA" dirty="0">
                <a:latin typeface="Alexandria SemiBold" pitchFamily="2" charset="-78"/>
                <a:cs typeface="Alexandria SemiBold" pitchFamily="2" charset="-78"/>
              </a:rPr>
              <a:t>تحديد الأهداف</a:t>
            </a:r>
          </a:p>
        </p:txBody>
      </p:sp>
      <p:pic>
        <p:nvPicPr>
          <p:cNvPr id="13" name="Picture 12"/>
          <p:cNvPicPr>
            <a:picLocks noChangeAspect="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b="36485"/>
          <a:stretch/>
        </p:blipFill>
        <p:spPr>
          <a:xfrm>
            <a:off x="-419237" y="3779767"/>
            <a:ext cx="2562814" cy="1808613"/>
          </a:xfrm>
          <a:prstGeom prst="rect">
            <a:avLst/>
          </a:prstGeom>
        </p:spPr>
      </p:pic>
    </p:spTree>
    <p:extLst>
      <p:ext uri="{BB962C8B-B14F-4D97-AF65-F5344CB8AC3E}">
        <p14:creationId xmlns:p14="http://schemas.microsoft.com/office/powerpoint/2010/main" val="11546808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94327" y="2189116"/>
            <a:ext cx="8333076" cy="3897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48924" y="2451636"/>
            <a:ext cx="8223882" cy="3600986"/>
          </a:xfrm>
          <a:prstGeom prst="rect">
            <a:avLst/>
          </a:prstGeom>
          <a:noFill/>
        </p:spPr>
        <p:txBody>
          <a:bodyPr wrap="square" rtlCol="0">
            <a:spAutoFit/>
          </a:bodyPr>
          <a:lstStyle/>
          <a:p>
            <a:pPr marL="285750" indent="-285750" algn="r" rtl="1">
              <a:buFont typeface="Wingdings" panose="05000000000000000000" pitchFamily="2" charset="2"/>
              <a:buChar char="q"/>
            </a:pPr>
            <a:r>
              <a:rPr lang="ar-SA" b="1" dirty="0" smtClean="0">
                <a:solidFill>
                  <a:schemeClr val="accent1"/>
                </a:solidFill>
              </a:rPr>
              <a:t> </a:t>
            </a:r>
            <a:r>
              <a:rPr lang="ar-SA" dirty="0">
                <a:solidFill>
                  <a:schemeClr val="accent1"/>
                </a:solidFill>
                <a:latin typeface="Alexandria Medium" pitchFamily="2" charset="-78"/>
                <a:cs typeface="Alexandria Medium" pitchFamily="2" charset="-78"/>
              </a:rPr>
              <a:t>أهمية تحديد </a:t>
            </a:r>
            <a:r>
              <a:rPr lang="ar-SA" dirty="0" smtClean="0">
                <a:solidFill>
                  <a:schemeClr val="accent1"/>
                </a:solidFill>
                <a:latin typeface="Alexandria Medium" pitchFamily="2" charset="-78"/>
                <a:cs typeface="Alexandria Medium" pitchFamily="2" charset="-78"/>
              </a:rPr>
              <a:t>الميزانية المناسبة للحملة: </a:t>
            </a:r>
            <a:endParaRPr lang="ar-SA" dirty="0">
              <a:solidFill>
                <a:schemeClr val="accent1"/>
              </a:solidFill>
              <a:latin typeface="Alexandria Medium" pitchFamily="2" charset="-78"/>
              <a:cs typeface="Alexandria Medium" pitchFamily="2" charset="-78"/>
            </a:endParaRP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يتيح توزيع الموارد بشكل فعال لتحقيق أهداف الحملة. </a:t>
            </a:r>
            <a:r>
              <a:rPr lang="ar-SA" sz="1700" dirty="0" smtClean="0">
                <a:latin typeface="Alexandria Medium" pitchFamily="2" charset="-78"/>
                <a:cs typeface="Alexandria Medium" pitchFamily="2" charset="-78"/>
              </a:rPr>
              <a:t>فعدم وجود </a:t>
            </a:r>
            <a:r>
              <a:rPr lang="ar-SA" sz="1700" dirty="0">
                <a:latin typeface="Alexandria Medium" pitchFamily="2" charset="-78"/>
                <a:cs typeface="Alexandria Medium" pitchFamily="2" charset="-78"/>
              </a:rPr>
              <a:t>ميزانية محددة، قد </a:t>
            </a:r>
            <a:r>
              <a:rPr lang="ar-SA" sz="1700" dirty="0" smtClean="0">
                <a:latin typeface="Alexandria Medium" pitchFamily="2" charset="-78"/>
                <a:cs typeface="Alexandria Medium" pitchFamily="2" charset="-78"/>
              </a:rPr>
              <a:t>يُ</a:t>
            </a:r>
            <a:r>
              <a:rPr lang="ar-SA" sz="1700" dirty="0" smtClean="0">
                <a:latin typeface="Alexandria Medium" pitchFamily="2" charset="-78"/>
                <a:cs typeface="Alexandria Medium" pitchFamily="2" charset="-78"/>
              </a:rPr>
              <a:t>عَرِض </a:t>
            </a:r>
            <a:r>
              <a:rPr lang="ar-SA" sz="1700" dirty="0">
                <a:latin typeface="Alexandria Medium" pitchFamily="2" charset="-78"/>
                <a:cs typeface="Alexandria Medium" pitchFamily="2" charset="-78"/>
              </a:rPr>
              <a:t>الشركات لخطر الإنفاق الزائد أو غير </a:t>
            </a:r>
            <a:r>
              <a:rPr lang="ar-SA" sz="1700" dirty="0" smtClean="0">
                <a:latin typeface="Alexandria Medium" pitchFamily="2" charset="-78"/>
                <a:cs typeface="Alexandria Medium" pitchFamily="2" charset="-78"/>
              </a:rPr>
              <a:t>المدروس.</a:t>
            </a:r>
          </a:p>
          <a:p>
            <a:pPr marL="342900" indent="-342900" algn="r" rtl="1">
              <a:lnSpc>
                <a:spcPct val="150000"/>
              </a:lnSpc>
              <a:buFont typeface="+mj-lt"/>
              <a:buAutoNum type="arabicPeriod"/>
            </a:pPr>
            <a:r>
              <a:rPr lang="ar-SA" sz="1700" dirty="0" smtClean="0">
                <a:latin typeface="Alexandria Medium" pitchFamily="2" charset="-78"/>
                <a:cs typeface="Alexandria Medium" pitchFamily="2" charset="-78"/>
              </a:rPr>
              <a:t>تساعد الميزانية المحددة في قياس أداء الحملة من خلال مقارنة </a:t>
            </a:r>
            <a:r>
              <a:rPr lang="ar-SA" sz="1700" dirty="0">
                <a:latin typeface="Alexandria Medium" pitchFamily="2" charset="-78"/>
                <a:cs typeface="Alexandria Medium" pitchFamily="2" charset="-78"/>
              </a:rPr>
              <a:t>النتائج الفعلية مع الميزانية المخططة لتحديد مدى نجاح الحملة.</a:t>
            </a:r>
          </a:p>
          <a:p>
            <a:pPr marL="285750" indent="-285750" algn="r" rtl="1">
              <a:lnSpc>
                <a:spcPct val="150000"/>
              </a:lnSpc>
              <a:buFont typeface="Wingdings" panose="05000000000000000000" pitchFamily="2" charset="2"/>
              <a:buChar char="q"/>
            </a:pPr>
            <a:r>
              <a:rPr lang="ar-SA" dirty="0" smtClean="0">
                <a:solidFill>
                  <a:schemeClr val="accent1"/>
                </a:solidFill>
                <a:latin typeface="Alexandria Medium" pitchFamily="2" charset="-78"/>
                <a:cs typeface="Alexandria Medium" pitchFamily="2" charset="-78"/>
              </a:rPr>
              <a:t>العوامل </a:t>
            </a:r>
            <a:r>
              <a:rPr lang="ar-SA" dirty="0">
                <a:solidFill>
                  <a:schemeClr val="accent1"/>
                </a:solidFill>
                <a:latin typeface="Alexandria Medium" pitchFamily="2" charset="-78"/>
                <a:cs typeface="Alexandria Medium" pitchFamily="2" charset="-78"/>
              </a:rPr>
              <a:t>التي تؤثر على الميزانية:</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حجم الجمهور المستهدف.</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تكلفة القنوات التسويقية المختارة.</a:t>
            </a:r>
          </a:p>
          <a:p>
            <a:pPr marL="682625" indent="-341313" algn="r" rtl="1">
              <a:lnSpc>
                <a:spcPct val="150000"/>
              </a:lnSpc>
              <a:buFont typeface="+mj-lt"/>
              <a:buAutoNum type="arabicPeriod"/>
            </a:pPr>
            <a:r>
              <a:rPr lang="ar-SA" sz="1700" dirty="0">
                <a:latin typeface="Alexandria Medium" pitchFamily="2" charset="-78"/>
                <a:cs typeface="Alexandria Medium" pitchFamily="2" charset="-78"/>
              </a:rPr>
              <a:t>مدة الحملة</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7" y="1665420"/>
            <a:ext cx="679625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(4) </a:t>
            </a:r>
            <a:r>
              <a:rPr lang="ar-SA" dirty="0">
                <a:latin typeface="Alexandria SemiBold" pitchFamily="2" charset="-78"/>
                <a:cs typeface="Alexandria SemiBold" pitchFamily="2" charset="-78"/>
              </a:rPr>
              <a:t>تحديد </a:t>
            </a:r>
            <a:r>
              <a:rPr lang="ar-SA" dirty="0" smtClean="0">
                <a:latin typeface="Alexandria SemiBold" pitchFamily="2" charset="-78"/>
                <a:cs typeface="Alexandria SemiBold" pitchFamily="2" charset="-78"/>
              </a:rPr>
              <a:t>الميزانية </a:t>
            </a:r>
            <a:r>
              <a:rPr lang="ar-SA" dirty="0" smtClean="0">
                <a:latin typeface="Alexandria SemiBold" pitchFamily="2" charset="-78"/>
                <a:cs typeface="Alexandria SemiBold" pitchFamily="2" charset="-78"/>
              </a:rPr>
              <a:t>والقنوات والأدوات </a:t>
            </a:r>
            <a:r>
              <a:rPr lang="ar-SA" dirty="0" smtClean="0">
                <a:latin typeface="Alexandria SemiBold" pitchFamily="2" charset="-78"/>
                <a:cs typeface="Alexandria SemiBold" pitchFamily="2" charset="-78"/>
              </a:rPr>
              <a:t>في الحملة التسويقية</a:t>
            </a:r>
            <a:endParaRPr lang="ar-SA" dirty="0">
              <a:latin typeface="Alexandria SemiBold" pitchFamily="2" charset="-78"/>
              <a:cs typeface="Alexandria SemiBold" pitchFamily="2" charset="-78"/>
            </a:endParaRPr>
          </a:p>
        </p:txBody>
      </p:sp>
      <p:sp>
        <p:nvSpPr>
          <p:cNvPr id="2" name="Rectangle 1"/>
          <p:cNvSpPr/>
          <p:nvPr/>
        </p:nvSpPr>
        <p:spPr>
          <a:xfrm>
            <a:off x="0" y="4369732"/>
            <a:ext cx="6504787" cy="2469907"/>
          </a:xfrm>
          <a:prstGeom prst="rect">
            <a:avLst/>
          </a:prstGeom>
          <a:solidFill>
            <a:schemeClr val="bg1"/>
          </a:solidFill>
        </p:spPr>
        <p:txBody>
          <a:bodyPr wrap="square">
            <a:spAutoFit/>
          </a:bodyPr>
          <a:lstStyle/>
          <a:p>
            <a:pPr marL="285750" indent="-285750" algn="r" rtl="1">
              <a:lnSpc>
                <a:spcPct val="150000"/>
              </a:lnSpc>
              <a:buFont typeface="Wingdings" panose="05000000000000000000" pitchFamily="2" charset="2"/>
              <a:buChar char="q"/>
            </a:pPr>
            <a:r>
              <a:rPr lang="ar-SA" dirty="0" smtClean="0">
                <a:solidFill>
                  <a:schemeClr val="accent1"/>
                </a:solidFill>
                <a:latin typeface="Alexandria Medium" pitchFamily="2" charset="-78"/>
                <a:cs typeface="Alexandria Medium" pitchFamily="2" charset="-78"/>
              </a:rPr>
              <a:t>كيف يتم </a:t>
            </a:r>
            <a:r>
              <a:rPr lang="ar-SA" dirty="0">
                <a:solidFill>
                  <a:schemeClr val="accent1"/>
                </a:solidFill>
                <a:latin typeface="Alexandria Medium" pitchFamily="2" charset="-78"/>
                <a:cs typeface="Alexandria Medium" pitchFamily="2" charset="-78"/>
              </a:rPr>
              <a:t>توزيع الميزانية على القنوات </a:t>
            </a:r>
            <a:r>
              <a:rPr lang="ar-SA" dirty="0" smtClean="0">
                <a:solidFill>
                  <a:schemeClr val="accent1"/>
                </a:solidFill>
                <a:latin typeface="Alexandria Medium" pitchFamily="2" charset="-78"/>
                <a:cs typeface="Alexandria Medium" pitchFamily="2" charset="-78"/>
              </a:rPr>
              <a:t>المختلفة؟:</a:t>
            </a:r>
            <a:endParaRPr lang="ar-SA" dirty="0">
              <a:solidFill>
                <a:schemeClr val="accent1"/>
              </a:solidFill>
              <a:latin typeface="Alexandria Medium" pitchFamily="2" charset="-78"/>
              <a:cs typeface="Alexandria Medium" pitchFamily="2" charset="-78"/>
            </a:endParaRP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تخصيص مبالغ أكبر للقنوات ذات العائد </a:t>
            </a:r>
            <a:r>
              <a:rPr lang="ar-SA" sz="1700" dirty="0" smtClean="0">
                <a:latin typeface="Alexandria Medium" pitchFamily="2" charset="-78"/>
                <a:cs typeface="Alexandria Medium" pitchFamily="2" charset="-78"/>
              </a:rPr>
              <a:t>الاستثماري الأفضل</a:t>
            </a:r>
            <a:r>
              <a:rPr lang="ar-SA" sz="1700" dirty="0">
                <a:latin typeface="Alexandria Medium" pitchFamily="2" charset="-78"/>
                <a:cs typeface="Alexandria Medium" pitchFamily="2" charset="-78"/>
              </a:rPr>
              <a:t>.</a:t>
            </a:r>
          </a:p>
          <a:p>
            <a:pPr marL="342900" indent="-342900" algn="r" rtl="1">
              <a:lnSpc>
                <a:spcPct val="150000"/>
              </a:lnSpc>
              <a:buFont typeface="+mj-lt"/>
              <a:buAutoNum type="arabicPeriod"/>
            </a:pPr>
            <a:r>
              <a:rPr lang="ar-SA" sz="1700" dirty="0">
                <a:latin typeface="Alexandria Medium" pitchFamily="2" charset="-78"/>
                <a:cs typeface="Alexandria Medium" pitchFamily="2" charset="-78"/>
              </a:rPr>
              <a:t>التأكد من وجود جزء من الميزانية (من 10-20%) للاختبار </a:t>
            </a:r>
            <a:r>
              <a:rPr lang="ar-SA" sz="1700" dirty="0" smtClean="0">
                <a:latin typeface="Alexandria Medium" pitchFamily="2" charset="-78"/>
                <a:cs typeface="Alexandria Medium" pitchFamily="2" charset="-78"/>
              </a:rPr>
              <a:t>والتحسين المستمر، استجابة للتغيرات التي قد تحدث في </a:t>
            </a:r>
            <a:r>
              <a:rPr lang="ar-SA" sz="1700" dirty="0">
                <a:latin typeface="Alexandria Medium" pitchFamily="2" charset="-78"/>
                <a:cs typeface="Alexandria Medium" pitchFamily="2" charset="-78"/>
              </a:rPr>
              <a:t>السوق. </a:t>
            </a:r>
            <a:r>
              <a:rPr lang="ar-SA" sz="1700" dirty="0" smtClean="0">
                <a:latin typeface="Alexandria Medium" pitchFamily="2" charset="-78"/>
                <a:cs typeface="Alexandria Medium" pitchFamily="2" charset="-78"/>
              </a:rPr>
              <a:t>أو تجربة </a:t>
            </a:r>
            <a:r>
              <a:rPr lang="ar-SA" sz="1700" dirty="0">
                <a:latin typeface="Alexandria Medium" pitchFamily="2" charset="-78"/>
                <a:cs typeface="Alexandria Medium" pitchFamily="2" charset="-78"/>
              </a:rPr>
              <a:t>أفكار جديدة واستراتيجيات مبتكرة دون المخاطرة بكامل الميزانية المخصصة </a:t>
            </a:r>
            <a:r>
              <a:rPr lang="ar-SA" sz="1700" dirty="0" smtClean="0">
                <a:latin typeface="Alexandria Medium" pitchFamily="2" charset="-78"/>
                <a:cs typeface="Alexandria Medium" pitchFamily="2" charset="-78"/>
              </a:rPr>
              <a:t>للحملة.</a:t>
            </a:r>
            <a:endParaRPr lang="ar-SA" sz="1700" dirty="0">
              <a:latin typeface="Alexandria Medium" pitchFamily="2" charset="-78"/>
              <a:cs typeface="Alexandria Medium"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76492" b="59005"/>
          <a:stretch/>
        </p:blipFill>
        <p:spPr>
          <a:xfrm>
            <a:off x="446412" y="2540737"/>
            <a:ext cx="1801504" cy="1767190"/>
          </a:xfrm>
          <a:prstGeom prst="rect">
            <a:avLst/>
          </a:prstGeom>
        </p:spPr>
      </p:pic>
    </p:spTree>
    <p:extLst>
      <p:ext uri="{BB962C8B-B14F-4D97-AF65-F5344CB8AC3E}">
        <p14:creationId xmlns:p14="http://schemas.microsoft.com/office/powerpoint/2010/main" val="21935783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584306" cy="3897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9" y="2279776"/>
            <a:ext cx="8223882" cy="385490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chemeClr val="accent1"/>
                </a:solidFill>
              </a:rPr>
              <a:t> </a:t>
            </a:r>
            <a:r>
              <a:rPr lang="ar-SA" dirty="0">
                <a:solidFill>
                  <a:schemeClr val="accent1"/>
                </a:solidFill>
                <a:latin typeface="Alexandria Medium" pitchFamily="2" charset="-78"/>
                <a:cs typeface="Alexandria Medium" pitchFamily="2" charset="-78"/>
              </a:rPr>
              <a:t>أهمية </a:t>
            </a:r>
            <a:r>
              <a:rPr lang="ar-SA" dirty="0" smtClean="0">
                <a:solidFill>
                  <a:schemeClr val="accent1"/>
                </a:solidFill>
                <a:latin typeface="Alexandria Medium" pitchFamily="2" charset="-78"/>
                <a:cs typeface="Alexandria Medium" pitchFamily="2" charset="-78"/>
              </a:rPr>
              <a:t>اختيار الأدوات المناسبة للحملة: </a:t>
            </a:r>
            <a:endParaRPr lang="ar-SA" dirty="0">
              <a:solidFill>
                <a:schemeClr val="accent1"/>
              </a:solidFill>
              <a:latin typeface="Alexandria Medium" pitchFamily="2" charset="-78"/>
              <a:cs typeface="Alexandria Medium" pitchFamily="2" charset="-78"/>
            </a:endParaRPr>
          </a:p>
          <a:p>
            <a:pPr algn="r" rtl="1">
              <a:lnSpc>
                <a:spcPct val="150000"/>
              </a:lnSpc>
            </a:pPr>
            <a:r>
              <a:rPr lang="ar-SA" sz="1700" dirty="0" smtClean="0">
                <a:latin typeface="Alexandria Medium" pitchFamily="2" charset="-78"/>
                <a:cs typeface="Alexandria Medium" pitchFamily="2" charset="-78"/>
              </a:rPr>
              <a:t>الأدوات </a:t>
            </a:r>
            <a:r>
              <a:rPr lang="ar-SA" sz="1700" dirty="0">
                <a:latin typeface="Alexandria Medium" pitchFamily="2" charset="-78"/>
                <a:cs typeface="Alexandria Medium" pitchFamily="2" charset="-78"/>
              </a:rPr>
              <a:t>تساهم في تحسين إدارة الحملة بشكل </a:t>
            </a:r>
            <a:r>
              <a:rPr lang="ar-SA" sz="1700" dirty="0" smtClean="0">
                <a:latin typeface="Alexandria Medium" pitchFamily="2" charset="-78"/>
                <a:cs typeface="Alexandria Medium" pitchFamily="2" charset="-78"/>
              </a:rPr>
              <a:t>فعال، وذلك بتجريب </a:t>
            </a:r>
            <a:r>
              <a:rPr lang="ar-SA" sz="1700" dirty="0">
                <a:latin typeface="Alexandria Medium" pitchFamily="2" charset="-78"/>
                <a:cs typeface="Alexandria Medium" pitchFamily="2" charset="-78"/>
              </a:rPr>
              <a:t>الحملات الصغيرة قبل الإطلاق الكامل لتحديد مدى نجاح كل </a:t>
            </a:r>
            <a:r>
              <a:rPr lang="ar-SA" sz="1700" dirty="0" smtClean="0">
                <a:latin typeface="Alexandria Medium" pitchFamily="2" charset="-78"/>
                <a:cs typeface="Alexandria Medium" pitchFamily="2" charset="-78"/>
              </a:rPr>
              <a:t>أداة. </a:t>
            </a:r>
            <a:endParaRPr lang="ar-SA" sz="1700" dirty="0">
              <a:latin typeface="Alexandria Medium" pitchFamily="2" charset="-78"/>
              <a:cs typeface="Alexandria Medium" pitchFamily="2" charset="-78"/>
            </a:endParaRPr>
          </a:p>
          <a:p>
            <a:pPr algn="r" rtl="1">
              <a:buFont typeface="Arial" panose="020B0604020202020204" pitchFamily="34" charset="0"/>
              <a:buChar char="•"/>
            </a:pPr>
            <a:endParaRPr lang="ar-SA" b="1" dirty="0"/>
          </a:p>
          <a:p>
            <a:pPr marL="285750" indent="-285750" algn="r" rtl="1">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معايير اختيار الأدوات:</a:t>
            </a: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مدى سهولة استخدامها</a:t>
            </a:r>
            <a:r>
              <a:rPr lang="ar-SA" sz="1700" dirty="0">
                <a:latin typeface="Alexandria Medium" pitchFamily="2" charset="-78"/>
                <a:cs typeface="Alexandria Medium" pitchFamily="2" charset="-78"/>
              </a:rPr>
              <a:t>: تؤثر بشكل مباشر على سرعة التنفيذ وكفاءة الفريق</a:t>
            </a: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التكامل مع الأنظمة الأخرى المستخدمة</a:t>
            </a:r>
            <a:r>
              <a:rPr lang="ar-SA" sz="1700" dirty="0">
                <a:latin typeface="Alexandria Medium" pitchFamily="2" charset="-78"/>
                <a:cs typeface="Alexandria Medium" pitchFamily="2" charset="-78"/>
              </a:rPr>
              <a:t>: يجب أن تكون الأداة قادرة على العمل بسلاسة مع الأنظمة الأخرى التي تستخدمها الشركة، مثل نظم إدارة علاقات العملاء، وسهولة تبادل البيانات بسهولة بين مختلف </a:t>
            </a:r>
            <a:r>
              <a:rPr lang="ar-SA" sz="1700" dirty="0" smtClean="0">
                <a:latin typeface="Alexandria Medium" pitchFamily="2" charset="-78"/>
                <a:cs typeface="Alexandria Medium" pitchFamily="2" charset="-78"/>
              </a:rPr>
              <a:t>المنصات المختلفة.</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a:pPr>
            <a:r>
              <a:rPr lang="ar-SA" sz="1700" dirty="0">
                <a:solidFill>
                  <a:schemeClr val="accent2">
                    <a:lumMod val="50000"/>
                  </a:schemeClr>
                </a:solidFill>
                <a:latin typeface="Alexandria Medium" pitchFamily="2" charset="-78"/>
                <a:cs typeface="Alexandria Medium" pitchFamily="2" charset="-78"/>
              </a:rPr>
              <a:t>تكلفة الأداة مقارنة بالفوائد التي </a:t>
            </a:r>
            <a:r>
              <a:rPr lang="ar-SA" sz="1700" dirty="0" smtClean="0">
                <a:solidFill>
                  <a:schemeClr val="accent2">
                    <a:lumMod val="50000"/>
                  </a:schemeClr>
                </a:solidFill>
                <a:latin typeface="Alexandria Medium" pitchFamily="2" charset="-78"/>
                <a:cs typeface="Alexandria Medium" pitchFamily="2" charset="-78"/>
              </a:rPr>
              <a:t>تقدمها</a:t>
            </a:r>
            <a:r>
              <a:rPr lang="ar-SA" sz="1700" dirty="0">
                <a:latin typeface="Alexandria Medium" pitchFamily="2" charset="-78"/>
                <a:cs typeface="Alexandria Medium"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(4) </a:t>
            </a:r>
            <a:r>
              <a:rPr lang="ar-SA" b="1" dirty="0" smtClean="0">
                <a:latin typeface="Alexandria" charset="0"/>
                <a:cs typeface="Alexandria" charset="0"/>
              </a:rPr>
              <a:t>اختيار </a:t>
            </a:r>
            <a:r>
              <a:rPr lang="ar-SA" b="1" dirty="0">
                <a:latin typeface="Alexandria" charset="0"/>
                <a:cs typeface="Alexandria" charset="0"/>
              </a:rPr>
              <a:t>الأدوات المناسبة لإدارة الحملة التسويقية الرقمية</a:t>
            </a:r>
            <a:endParaRPr lang="en-US" b="1" dirty="0">
              <a:latin typeface="Alexandria" charset="0"/>
              <a:cs typeface="Alexandria" charset="0"/>
            </a:endParaRPr>
          </a:p>
        </p:txBody>
      </p:sp>
      <p:pic>
        <p:nvPicPr>
          <p:cNvPr id="11" name="Picture 10" descr="A blue device with colorful graphics and a pie chart&#10;&#10;Description automatically generated">
            <a:extLst>
              <a:ext uri="{FF2B5EF4-FFF2-40B4-BE49-F238E27FC236}">
                <a16:creationId xmlns:a16="http://schemas.microsoft.com/office/drawing/2014/main" id="{F8A46822-4DB9-B3D0-B399-92229759276F}"/>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44261" y="2897133"/>
            <a:ext cx="3285798" cy="2834927"/>
          </a:xfrm>
          <a:prstGeom prst="rect">
            <a:avLst/>
          </a:prstGeom>
        </p:spPr>
      </p:pic>
    </p:spTree>
    <p:extLst>
      <p:ext uri="{BB962C8B-B14F-4D97-AF65-F5344CB8AC3E}">
        <p14:creationId xmlns:p14="http://schemas.microsoft.com/office/powerpoint/2010/main" val="522435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584306"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93460" y="12037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33913" y="128537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462161" y="15035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9" y="2279776"/>
            <a:ext cx="8223882" cy="390106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chemeClr val="accent1"/>
                </a:solidFill>
              </a:rPr>
              <a:t> </a:t>
            </a:r>
            <a:r>
              <a:rPr lang="ar-SA" dirty="0">
                <a:solidFill>
                  <a:schemeClr val="accent1"/>
                </a:solidFill>
                <a:latin typeface="Alexandria Medium" pitchFamily="2" charset="-78"/>
                <a:cs typeface="Alexandria Medium" pitchFamily="2" charset="-78"/>
              </a:rPr>
              <a:t>أ</a:t>
            </a:r>
            <a:r>
              <a:rPr lang="ar-SA" dirty="0" smtClean="0">
                <a:solidFill>
                  <a:schemeClr val="accent1"/>
                </a:solidFill>
                <a:latin typeface="Alexandria Medium" pitchFamily="2" charset="-78"/>
                <a:cs typeface="Alexandria Medium" pitchFamily="2" charset="-78"/>
              </a:rPr>
              <a:t>دوات البريد الإلكتروني: </a:t>
            </a:r>
            <a:r>
              <a:rPr lang="ar-SA" sz="1700" dirty="0" smtClean="0">
                <a:latin typeface="Alexandria Medium" pitchFamily="2" charset="-78"/>
                <a:cs typeface="Alexandria Medium" pitchFamily="2" charset="-78"/>
              </a:rPr>
              <a:t>إذا </a:t>
            </a:r>
            <a:r>
              <a:rPr lang="ar-SA" sz="1700" dirty="0">
                <a:latin typeface="Alexandria Medium" pitchFamily="2" charset="-78"/>
                <a:cs typeface="Alexandria Medium" pitchFamily="2" charset="-78"/>
              </a:rPr>
              <a:t>كانت الحملة تتضمن التسويق عبر البريد الإلكتروني، فإن اختيار أداة مناسبة يعد أمرًا ضروريًا:</a:t>
            </a:r>
          </a:p>
          <a:p>
            <a:pPr marL="285750" indent="-285750" algn="r" rtl="1">
              <a:lnSpc>
                <a:spcPct val="150000"/>
              </a:lnSpc>
              <a:buFont typeface="Wingdings" panose="05000000000000000000" pitchFamily="2" charset="2"/>
              <a:buChar char="§"/>
            </a:pPr>
            <a:r>
              <a:rPr lang="en-US" sz="1700" dirty="0" err="1" smtClean="0">
                <a:latin typeface="Alexandria Medium" pitchFamily="2" charset="-78"/>
                <a:cs typeface="Alexandria Medium" pitchFamily="2" charset="-78"/>
              </a:rPr>
              <a:t>Mailchimp</a:t>
            </a:r>
            <a:r>
              <a:rPr lang="en-US" sz="1700" dirty="0" smtClean="0">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 </a:t>
            </a:r>
            <a:r>
              <a:rPr lang="ar-SA" sz="1700" dirty="0">
                <a:latin typeface="Alexandria Medium" pitchFamily="2" charset="-78"/>
                <a:cs typeface="Alexandria Medium" pitchFamily="2" charset="-78"/>
              </a:rPr>
              <a:t>: منصة شهيرة لإنشاء حملات بريد إلكتروني وتحليل الأداء.</a:t>
            </a:r>
          </a:p>
          <a:p>
            <a:pPr marL="285750" indent="-285750" algn="r" rtl="1">
              <a:lnSpc>
                <a:spcPct val="150000"/>
              </a:lnSpc>
              <a:buFont typeface="Wingdings" panose="05000000000000000000" pitchFamily="2" charset="2"/>
              <a:buChar char="§"/>
            </a:pPr>
            <a:r>
              <a:rPr lang="en-US" sz="1700" dirty="0">
                <a:latin typeface="Alexandria Medium" pitchFamily="2" charset="-78"/>
                <a:cs typeface="Alexandria Medium" pitchFamily="2" charset="-78"/>
              </a:rPr>
              <a:t>Constant </a:t>
            </a:r>
            <a:r>
              <a:rPr lang="en-US" sz="1700" dirty="0" smtClean="0">
                <a:latin typeface="Alexandria Medium" pitchFamily="2" charset="-78"/>
                <a:cs typeface="Alexandria Medium" pitchFamily="2" charset="-78"/>
              </a:rPr>
              <a:t>Contact</a:t>
            </a:r>
            <a:r>
              <a:rPr lang="ar-SA" sz="1700" dirty="0" smtClean="0">
                <a:latin typeface="Alexandria Medium" pitchFamily="2" charset="-78"/>
                <a:cs typeface="Alexandria Medium" pitchFamily="2" charset="-78"/>
              </a:rPr>
              <a:t>: توفر </a:t>
            </a:r>
            <a:r>
              <a:rPr lang="ar-SA" sz="1700" dirty="0">
                <a:latin typeface="Alexandria Medium" pitchFamily="2" charset="-78"/>
                <a:cs typeface="Alexandria Medium" pitchFamily="2" charset="-78"/>
              </a:rPr>
              <a:t>قوالب سهلة الاستخدام وأدوات لتحسين الحملات.</a:t>
            </a:r>
          </a:p>
          <a:p>
            <a:pPr marL="285750" indent="-285750" algn="r" rtl="1">
              <a:lnSpc>
                <a:spcPct val="150000"/>
              </a:lnSpc>
              <a:buFont typeface="Wingdings" panose="05000000000000000000" pitchFamily="2" charset="2"/>
              <a:buChar char="§"/>
            </a:pPr>
            <a:r>
              <a:rPr lang="en-US" sz="1700" dirty="0" err="1" smtClean="0">
                <a:latin typeface="Alexandria Medium" pitchFamily="2" charset="-78"/>
                <a:cs typeface="Alexandria Medium" pitchFamily="2" charset="-78"/>
              </a:rPr>
              <a:t>SendinBlue</a:t>
            </a:r>
            <a:r>
              <a:rPr lang="en-US" sz="1700" dirty="0" smtClean="0">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 تجمع </a:t>
            </a:r>
            <a:r>
              <a:rPr lang="ar-SA" sz="1700" dirty="0">
                <a:latin typeface="Alexandria Medium" pitchFamily="2" charset="-78"/>
                <a:cs typeface="Alexandria Medium" pitchFamily="2" charset="-78"/>
              </a:rPr>
              <a:t>بين البريد الإلكتروني والتسويق عبر الرسائل النصية.</a:t>
            </a:r>
          </a:p>
          <a:p>
            <a:endParaRPr lang="ar-SA" sz="1000" b="1" dirty="0"/>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أدوات إدارة </a:t>
            </a:r>
            <a:r>
              <a:rPr lang="ar-SA" dirty="0" smtClean="0">
                <a:solidFill>
                  <a:schemeClr val="accent1"/>
                </a:solidFill>
                <a:latin typeface="Alexandria Medium" pitchFamily="2" charset="-78"/>
                <a:cs typeface="Alexandria Medium" pitchFamily="2" charset="-78"/>
              </a:rPr>
              <a:t>منصات </a:t>
            </a:r>
            <a:r>
              <a:rPr lang="ar-SA" dirty="0">
                <a:solidFill>
                  <a:schemeClr val="accent1"/>
                </a:solidFill>
                <a:latin typeface="Alexandria Medium" pitchFamily="2" charset="-78"/>
                <a:cs typeface="Alexandria Medium" pitchFamily="2" charset="-78"/>
              </a:rPr>
              <a:t>التواصل </a:t>
            </a:r>
            <a:r>
              <a:rPr lang="ar-SA" dirty="0" smtClean="0">
                <a:solidFill>
                  <a:schemeClr val="accent1"/>
                </a:solidFill>
                <a:latin typeface="Alexandria Medium" pitchFamily="2" charset="-78"/>
                <a:cs typeface="Alexandria Medium" pitchFamily="2" charset="-78"/>
              </a:rPr>
              <a:t>الاجتماعي:</a:t>
            </a:r>
            <a:r>
              <a:rPr lang="ar-SA" dirty="0">
                <a:solidFill>
                  <a:schemeClr val="accent1"/>
                </a:solidFill>
                <a:latin typeface="Alexandria Medium" pitchFamily="2" charset="-78"/>
                <a:cs typeface="Alexandria Medium" pitchFamily="2" charset="-78"/>
              </a:rPr>
              <a:t> </a:t>
            </a:r>
            <a:r>
              <a:rPr lang="ar-SA" sz="1600" dirty="0" smtClean="0">
                <a:latin typeface="Alexandria Medium" pitchFamily="2" charset="-78"/>
                <a:cs typeface="Alexandria Medium" pitchFamily="2" charset="-78"/>
              </a:rPr>
              <a:t>لإدارة </a:t>
            </a:r>
            <a:r>
              <a:rPr lang="ar-SA" sz="1600" dirty="0">
                <a:latin typeface="Alexandria Medium" pitchFamily="2" charset="-78"/>
                <a:cs typeface="Alexandria Medium" pitchFamily="2" charset="-78"/>
              </a:rPr>
              <a:t>المحتوى والتفاعل مع الجمهور:</a:t>
            </a:r>
          </a:p>
          <a:p>
            <a:pPr marL="285750" indent="-285750" algn="r" rtl="1">
              <a:lnSpc>
                <a:spcPct val="150000"/>
              </a:lnSpc>
              <a:buFont typeface="Wingdings" panose="05000000000000000000" pitchFamily="2" charset="2"/>
              <a:buChar char="§"/>
            </a:pPr>
            <a:r>
              <a:rPr lang="en-US" sz="1600" dirty="0" err="1" smtClean="0">
                <a:latin typeface="Alexandria Medium" pitchFamily="2" charset="-78"/>
                <a:cs typeface="Alexandria Medium" pitchFamily="2" charset="-78"/>
              </a:rPr>
              <a:t>Hootsuite</a:t>
            </a:r>
            <a:r>
              <a:rPr lang="en-US" sz="1600" dirty="0" smtClean="0">
                <a:latin typeface="Alexandria Medium" pitchFamily="2" charset="-78"/>
                <a:cs typeface="Alexandria Medium" pitchFamily="2" charset="-78"/>
              </a:rPr>
              <a:t> </a:t>
            </a:r>
            <a:r>
              <a:rPr lang="ar-SA" sz="1600" dirty="0" smtClean="0">
                <a:latin typeface="Alexandria Medium" pitchFamily="2" charset="-78"/>
                <a:cs typeface="Alexandria Medium" pitchFamily="2" charset="-78"/>
              </a:rPr>
              <a:t>: يسمح </a:t>
            </a:r>
            <a:r>
              <a:rPr lang="ar-SA" sz="1600" dirty="0">
                <a:latin typeface="Alexandria Medium" pitchFamily="2" charset="-78"/>
                <a:cs typeface="Alexandria Medium" pitchFamily="2" charset="-78"/>
              </a:rPr>
              <a:t>بجدولة المنشورات وتحليل الأداء عبر منصات متعددة.</a:t>
            </a:r>
          </a:p>
          <a:p>
            <a:pPr marL="285750" indent="-285750" algn="r" rtl="1">
              <a:lnSpc>
                <a:spcPct val="150000"/>
              </a:lnSpc>
              <a:buFont typeface="Wingdings" panose="05000000000000000000" pitchFamily="2" charset="2"/>
              <a:buChar char="§"/>
            </a:pPr>
            <a:r>
              <a:rPr lang="en-US" sz="1600" dirty="0" smtClean="0">
                <a:latin typeface="Alexandria Medium" pitchFamily="2" charset="-78"/>
                <a:cs typeface="Alexandria Medium" pitchFamily="2" charset="-78"/>
              </a:rPr>
              <a:t>: Buffer </a:t>
            </a:r>
            <a:r>
              <a:rPr lang="ar-SA" sz="1600" dirty="0" smtClean="0">
                <a:latin typeface="Alexandria Medium" pitchFamily="2" charset="-78"/>
                <a:cs typeface="Alexandria Medium" pitchFamily="2" charset="-78"/>
              </a:rPr>
              <a:t> أداة </a:t>
            </a:r>
            <a:r>
              <a:rPr lang="ar-SA" sz="1600" dirty="0">
                <a:latin typeface="Alexandria Medium" pitchFamily="2" charset="-78"/>
                <a:cs typeface="Alexandria Medium" pitchFamily="2" charset="-78"/>
              </a:rPr>
              <a:t>بسيطة لجدولة المحتوى وتحليل التفاعل.</a:t>
            </a:r>
          </a:p>
          <a:p>
            <a:pPr marL="285750" indent="-285750" algn="r" rtl="1">
              <a:lnSpc>
                <a:spcPct val="150000"/>
              </a:lnSpc>
              <a:buFont typeface="Wingdings" panose="05000000000000000000" pitchFamily="2" charset="2"/>
              <a:buChar char="§"/>
            </a:pPr>
            <a:r>
              <a:rPr lang="en-US" sz="1600" dirty="0">
                <a:latin typeface="Alexandria Medium" pitchFamily="2" charset="-78"/>
                <a:cs typeface="Alexandria Medium" pitchFamily="2" charset="-78"/>
              </a:rPr>
              <a:t>Sprout </a:t>
            </a:r>
            <a:r>
              <a:rPr lang="en-US" sz="1600" dirty="0" smtClean="0">
                <a:latin typeface="Alexandria Medium" pitchFamily="2" charset="-78"/>
                <a:cs typeface="Alexandria Medium" pitchFamily="2" charset="-78"/>
              </a:rPr>
              <a:t>Social </a:t>
            </a:r>
            <a:r>
              <a:rPr lang="ar-SA" sz="1600" dirty="0" smtClean="0">
                <a:latin typeface="Alexandria Medium" pitchFamily="2" charset="-78"/>
                <a:cs typeface="Alexandria Medium" pitchFamily="2" charset="-78"/>
              </a:rPr>
              <a:t>: توفر </a:t>
            </a:r>
            <a:r>
              <a:rPr lang="ar-SA" sz="1600" dirty="0">
                <a:latin typeface="Alexandria Medium" pitchFamily="2" charset="-78"/>
                <a:cs typeface="Alexandria Medium" pitchFamily="2" charset="-78"/>
              </a:rPr>
              <a:t>ميزات متقدمة لإدارة العلاقات الاجتما</a:t>
            </a:r>
            <a:r>
              <a:rPr lang="ar-SA" sz="1700" dirty="0">
                <a:latin typeface="Alexandria Medium" pitchFamily="2" charset="-78"/>
                <a:cs typeface="Alexandria Medium" pitchFamily="2" charset="-78"/>
              </a:rPr>
              <a:t>عية وتحليل </a:t>
            </a:r>
            <a:r>
              <a:rPr lang="ar-SA" sz="1700" dirty="0" smtClean="0">
                <a:latin typeface="Alexandria Medium" pitchFamily="2" charset="-78"/>
                <a:cs typeface="Alexandria Medium" pitchFamily="2" charset="-78"/>
              </a:rPr>
              <a:t>البيانات.</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smtClean="0">
                <a:latin typeface="Alexandria SemiBold" pitchFamily="2" charset="-78"/>
                <a:cs typeface="Alexandria SemiBold" pitchFamily="2" charset="-78"/>
              </a:rPr>
              <a:t>(4) </a:t>
            </a:r>
            <a:r>
              <a:rPr lang="ar-SA" b="1" smtClean="0">
                <a:latin typeface="Alexandria" charset="0"/>
                <a:cs typeface="Alexandria" charset="0"/>
              </a:rPr>
              <a:t>اختيار </a:t>
            </a:r>
            <a:r>
              <a:rPr lang="ar-SA" b="1" dirty="0">
                <a:latin typeface="Alexandria" charset="0"/>
                <a:cs typeface="Alexandria" charset="0"/>
              </a:rPr>
              <a:t>الأدوات المناسبة لإدارة الحملة التسويقية الرقمية</a:t>
            </a:r>
            <a:endParaRPr lang="en-US" b="1" dirty="0">
              <a:latin typeface="Alexandria" charset="0"/>
              <a:cs typeface="Alexandria" charset="0"/>
            </a:endParaRP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2164" t="59105" r="23769" b="-498"/>
          <a:stretch/>
        </p:blipFill>
        <p:spPr>
          <a:xfrm>
            <a:off x="-163774" y="3213558"/>
            <a:ext cx="2934269" cy="2838733"/>
          </a:xfrm>
          <a:prstGeom prst="rect">
            <a:avLst/>
          </a:prstGeom>
        </p:spPr>
      </p:pic>
    </p:spTree>
    <p:extLst>
      <p:ext uri="{BB962C8B-B14F-4D97-AF65-F5344CB8AC3E}">
        <p14:creationId xmlns:p14="http://schemas.microsoft.com/office/powerpoint/2010/main" val="392494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189116"/>
            <a:ext cx="8829954"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3308" y="2388872"/>
            <a:ext cx="8485969" cy="387798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chemeClr val="accent1"/>
                </a:solidFill>
              </a:rPr>
              <a:t> </a:t>
            </a:r>
            <a:r>
              <a:rPr lang="ar-SA" sz="2000" dirty="0">
                <a:solidFill>
                  <a:schemeClr val="accent1"/>
                </a:solidFill>
                <a:latin typeface="Alexandria Medium" pitchFamily="2" charset="-78"/>
                <a:cs typeface="Alexandria Medium" pitchFamily="2" charset="-78"/>
              </a:rPr>
              <a:t>اختبار </a:t>
            </a:r>
            <a:r>
              <a:rPr lang="en-GB" sz="2000" dirty="0" smtClean="0">
                <a:solidFill>
                  <a:schemeClr val="accent1"/>
                </a:solidFill>
                <a:latin typeface="Alexandria Medium" pitchFamily="2" charset="-78"/>
                <a:cs typeface="Alexandria Medium" pitchFamily="2" charset="-78"/>
              </a:rPr>
              <a:t>A/B</a:t>
            </a:r>
            <a:r>
              <a:rPr lang="ar-SA" sz="2000" dirty="0" smtClean="0">
                <a:solidFill>
                  <a:schemeClr val="accent1"/>
                </a:solidFill>
                <a:latin typeface="Alexandria Medium" pitchFamily="2" charset="-78"/>
                <a:cs typeface="Alexandria Medium" pitchFamily="2" charset="-78"/>
              </a:rPr>
              <a:t> </a:t>
            </a:r>
            <a:r>
              <a:rPr lang="ar-SA" dirty="0" smtClean="0">
                <a:solidFill>
                  <a:schemeClr val="accent1"/>
                </a:solidFill>
                <a:latin typeface="Alexandria Medium" pitchFamily="2" charset="-78"/>
                <a:cs typeface="Alexandria Medium" pitchFamily="2" charset="-78"/>
              </a:rPr>
              <a:t>: </a:t>
            </a:r>
            <a:r>
              <a:rPr lang="ar-SA" dirty="0" smtClean="0">
                <a:latin typeface="Alexandria Medium" pitchFamily="2" charset="-78"/>
                <a:cs typeface="Alexandria Medium" pitchFamily="2" charset="-78"/>
              </a:rPr>
              <a:t>هو </a:t>
            </a:r>
            <a:r>
              <a:rPr lang="ar-SA" dirty="0">
                <a:latin typeface="Alexandria Medium" pitchFamily="2" charset="-78"/>
                <a:cs typeface="Alexandria Medium" pitchFamily="2" charset="-78"/>
              </a:rPr>
              <a:t>عملية اختبار نسختين مختلفتين من </a:t>
            </a:r>
            <a:r>
              <a:rPr lang="ar-SA" dirty="0" smtClean="0">
                <a:latin typeface="Alexandria Medium" pitchFamily="2" charset="-78"/>
                <a:cs typeface="Alexandria Medium" pitchFamily="2" charset="-78"/>
              </a:rPr>
              <a:t>الإعلان </a:t>
            </a:r>
            <a:r>
              <a:rPr lang="ar-SA" dirty="0">
                <a:latin typeface="Alexandria Medium" pitchFamily="2" charset="-78"/>
                <a:cs typeface="Alexandria Medium" pitchFamily="2" charset="-78"/>
              </a:rPr>
              <a:t>أو رسالة تسويقية لمعرفة أيهما أكثر فعالية، مثل معدل النقر، معدل التحويل، أو معدل التفاعل</a:t>
            </a:r>
            <a:r>
              <a:rPr lang="ar-SA" sz="1600" dirty="0" smtClean="0">
                <a:latin typeface="Alexandria Medium" pitchFamily="2" charset="-78"/>
                <a:cs typeface="Alexandria Medium" pitchFamily="2" charset="-78"/>
              </a:rPr>
              <a:t>.</a:t>
            </a:r>
            <a:endParaRPr lang="en-GB" sz="1700"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أهمية اختبار </a:t>
            </a:r>
            <a:r>
              <a:rPr lang="en-GB" dirty="0">
                <a:solidFill>
                  <a:schemeClr val="accent1"/>
                </a:solidFill>
                <a:latin typeface="Alexandria Medium" pitchFamily="2" charset="-78"/>
                <a:cs typeface="Alexandria Medium" pitchFamily="2" charset="-78"/>
              </a:rPr>
              <a:t>A/B</a:t>
            </a:r>
            <a:r>
              <a:rPr lang="ar-SA" dirty="0">
                <a:solidFill>
                  <a:schemeClr val="accent1"/>
                </a:solidFill>
                <a:latin typeface="Alexandria Medium" pitchFamily="2" charset="-78"/>
                <a:cs typeface="Alexandria Medium" pitchFamily="2" charset="-78"/>
              </a:rPr>
              <a:t>: </a:t>
            </a:r>
            <a:r>
              <a:rPr lang="ar-SA" dirty="0">
                <a:latin typeface="Alexandria Medium" pitchFamily="2" charset="-78"/>
                <a:cs typeface="Alexandria Medium" pitchFamily="2" charset="-78"/>
              </a:rPr>
              <a:t>يتيح مقارنة بين نسختين من </a:t>
            </a:r>
            <a:r>
              <a:rPr lang="ar-SA" dirty="0" smtClean="0">
                <a:latin typeface="Alexandria Medium" pitchFamily="2" charset="-78"/>
                <a:cs typeface="Alexandria Medium" pitchFamily="2" charset="-78"/>
              </a:rPr>
              <a:t>الإعلان</a:t>
            </a:r>
            <a:r>
              <a:rPr lang="ar-SA" dirty="0">
                <a:latin typeface="Alexandria Medium" pitchFamily="2" charset="-78"/>
                <a:cs typeface="Alexandria Medium" pitchFamily="2" charset="-78"/>
              </a:rPr>
              <a:t>، مما يساعد في </a:t>
            </a:r>
            <a:r>
              <a:rPr lang="ar-SA" dirty="0" smtClean="0">
                <a:latin typeface="Alexandria Medium" pitchFamily="2" charset="-78"/>
                <a:cs typeface="Alexandria Medium" pitchFamily="2" charset="-78"/>
              </a:rPr>
              <a:t>تحديد  الرسائل الإعلانية أو التصاميم التي </a:t>
            </a:r>
            <a:r>
              <a:rPr lang="ar-SA" dirty="0">
                <a:latin typeface="Alexandria Medium" pitchFamily="2" charset="-78"/>
                <a:cs typeface="Alexandria Medium" pitchFamily="2" charset="-78"/>
              </a:rPr>
              <a:t>تحقق أفضل </a:t>
            </a:r>
            <a:r>
              <a:rPr lang="ar-SA" dirty="0" smtClean="0">
                <a:latin typeface="Alexandria Medium" pitchFamily="2" charset="-78"/>
                <a:cs typeface="Alexandria Medium" pitchFamily="2" charset="-78"/>
              </a:rPr>
              <a:t>أداء، واتخاذ </a:t>
            </a:r>
            <a:r>
              <a:rPr lang="ar-SA" dirty="0">
                <a:latin typeface="Alexandria Medium" pitchFamily="2" charset="-78"/>
                <a:cs typeface="Alexandria Medium" pitchFamily="2" charset="-78"/>
              </a:rPr>
              <a:t>قرارات مبنية على </a:t>
            </a:r>
            <a:r>
              <a:rPr lang="ar-SA" dirty="0" smtClean="0">
                <a:latin typeface="Alexandria Medium" pitchFamily="2" charset="-78"/>
                <a:cs typeface="Alexandria Medium" pitchFamily="2" charset="-78"/>
              </a:rPr>
              <a:t>البيانات.</a:t>
            </a:r>
            <a:endParaRPr lang="ar-SA"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ماذا يمكن اختباره؟: </a:t>
            </a:r>
            <a:r>
              <a:rPr lang="ar-SA" dirty="0">
                <a:latin typeface="Alexandria Medium" pitchFamily="2" charset="-78"/>
                <a:cs typeface="Alexandria Medium" pitchFamily="2" charset="-78"/>
              </a:rPr>
              <a:t>العناوين الرئيسية، الصور، الرسائل النصية، أو حتى ترتيب </a:t>
            </a:r>
            <a:r>
              <a:rPr lang="ar-SA" dirty="0" smtClean="0">
                <a:latin typeface="Alexandria Medium" pitchFamily="2" charset="-78"/>
                <a:cs typeface="Alexandria Medium" pitchFamily="2" charset="-78"/>
              </a:rPr>
              <a:t>المحتوى أو التصميم.</a:t>
            </a:r>
          </a:p>
          <a:p>
            <a:pPr marL="285750" indent="-285750" algn="r" rtl="1">
              <a:lnSpc>
                <a:spcPct val="150000"/>
              </a:lnSpc>
              <a:buFont typeface="Wingdings" panose="05000000000000000000" pitchFamily="2" charset="2"/>
              <a:buChar char="q"/>
            </a:pPr>
            <a:r>
              <a:rPr lang="ar-SA" dirty="0">
                <a:solidFill>
                  <a:schemeClr val="accent1"/>
                </a:solidFill>
                <a:latin typeface="Alexandria Medium" pitchFamily="2" charset="-78"/>
                <a:cs typeface="Alexandria Medium" pitchFamily="2" charset="-78"/>
              </a:rPr>
              <a:t>مثال على اختبار </a:t>
            </a:r>
            <a:r>
              <a:rPr lang="en-GB" dirty="0">
                <a:solidFill>
                  <a:schemeClr val="accent1"/>
                </a:solidFill>
                <a:latin typeface="Alexandria Medium" pitchFamily="2" charset="-78"/>
                <a:cs typeface="Alexandria Medium" pitchFamily="2" charset="-78"/>
              </a:rPr>
              <a:t>A/B</a:t>
            </a:r>
            <a:r>
              <a:rPr lang="ar-SA" dirty="0" smtClean="0">
                <a:latin typeface="Alexandria Medium" pitchFamily="2" charset="-78"/>
                <a:cs typeface="Alexandria Medium" pitchFamily="2" charset="-78"/>
              </a:rPr>
              <a:t>: </a:t>
            </a:r>
            <a:r>
              <a:rPr lang="ar-SA" dirty="0">
                <a:latin typeface="Alexandria Medium" pitchFamily="2" charset="-78"/>
                <a:cs typeface="Alexandria Medium" pitchFamily="2" charset="-78"/>
              </a:rPr>
              <a:t>تجربة صورتين مختلفتين للإعلان لرؤية أيهما يحصل على تفاعل أكبر</a:t>
            </a:r>
            <a:r>
              <a:rPr lang="ar-SA" dirty="0" smtClean="0">
                <a:latin typeface="Alexandria Medium" pitchFamily="2" charset="-78"/>
                <a:cs typeface="Alexandria Medium" pitchFamily="2" charset="-78"/>
              </a:rPr>
              <a:t>.</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(4) </a:t>
            </a:r>
            <a:r>
              <a:rPr lang="ar-SA" b="1" dirty="0" smtClean="0">
                <a:latin typeface="Alexandria" charset="0"/>
                <a:cs typeface="Alexandria" charset="0"/>
              </a:rPr>
              <a:t>اختيار </a:t>
            </a:r>
            <a:r>
              <a:rPr lang="ar-SA" b="1" dirty="0">
                <a:latin typeface="Alexandria" charset="0"/>
                <a:cs typeface="Alexandria" charset="0"/>
              </a:rPr>
              <a:t>الأدوات المناسبة لإدارة الحملة التسويقية الرقمية</a:t>
            </a:r>
            <a:endParaRPr lang="en-US" b="1" dirty="0">
              <a:latin typeface="Alexandria" charset="0"/>
              <a:cs typeface="Alexandria" charset="0"/>
            </a:endParaRP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3731" t="58906" r="49739" b="-100"/>
          <a:stretch/>
        </p:blipFill>
        <p:spPr>
          <a:xfrm flipH="1">
            <a:off x="0" y="3983175"/>
            <a:ext cx="2847278" cy="2874825"/>
          </a:xfrm>
          <a:prstGeom prst="rect">
            <a:avLst/>
          </a:prstGeom>
        </p:spPr>
      </p:pic>
    </p:spTree>
    <p:extLst>
      <p:ext uri="{BB962C8B-B14F-4D97-AF65-F5344CB8AC3E}">
        <p14:creationId xmlns:p14="http://schemas.microsoft.com/office/powerpoint/2010/main" val="4008515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2189116"/>
            <a:ext cx="9867331" cy="410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07101" y="1767047"/>
            <a:ext cx="6728018"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(4) </a:t>
            </a:r>
            <a:r>
              <a:rPr lang="ar-SA" b="1" dirty="0" smtClean="0">
                <a:latin typeface="Alexandria" charset="0"/>
                <a:cs typeface="Alexandria" charset="0"/>
              </a:rPr>
              <a:t>اختيار </a:t>
            </a:r>
            <a:r>
              <a:rPr lang="ar-SA" b="1" dirty="0">
                <a:latin typeface="Alexandria" charset="0"/>
                <a:cs typeface="Alexandria" charset="0"/>
              </a:rPr>
              <a:t>الأدوات المناسبة لإدارة الحملة التسويقية الرقمية</a:t>
            </a:r>
            <a:endParaRPr lang="en-US" b="1" dirty="0">
              <a:latin typeface="Alexandria" charset="0"/>
              <a:cs typeface="Alexandria" charset="0"/>
            </a:endParaRPr>
          </a:p>
        </p:txBody>
      </p:sp>
      <p:sp>
        <p:nvSpPr>
          <p:cNvPr id="8" name="Rectangle 7"/>
          <p:cNvSpPr/>
          <p:nvPr/>
        </p:nvSpPr>
        <p:spPr>
          <a:xfrm>
            <a:off x="1282891" y="2312064"/>
            <a:ext cx="9758148" cy="3965188"/>
          </a:xfrm>
          <a:prstGeom prst="rect">
            <a:avLst/>
          </a:prstGeom>
          <a:noFill/>
        </p:spPr>
        <p:txBody>
          <a:bodyPr wrap="square">
            <a:spAutoFit/>
          </a:bodyPr>
          <a:lstStyle/>
          <a:p>
            <a:pPr algn="r" rtl="1">
              <a:lnSpc>
                <a:spcPct val="115000"/>
              </a:lnSpc>
              <a:spcAft>
                <a:spcPts val="1000"/>
              </a:spcAft>
            </a:pPr>
            <a:r>
              <a:rPr lang="ar-SA" dirty="0">
                <a:solidFill>
                  <a:schemeClr val="accent1"/>
                </a:solidFill>
                <a:latin typeface="Alexandria Medium" pitchFamily="2" charset="-78"/>
                <a:cs typeface="Alexandria Medium" pitchFamily="2" charset="-78"/>
              </a:rPr>
              <a:t>كيف يتم استخدام اختبار </a:t>
            </a:r>
            <a:r>
              <a:rPr lang="en-US" dirty="0" smtClean="0">
                <a:solidFill>
                  <a:schemeClr val="accent1"/>
                </a:solidFill>
                <a:latin typeface="Alexandria Medium" pitchFamily="2" charset="-78"/>
                <a:cs typeface="Alexandria Medium" pitchFamily="2" charset="-78"/>
              </a:rPr>
              <a:t>A/B</a:t>
            </a:r>
            <a:r>
              <a:rPr lang="ar-SA" dirty="0" smtClean="0">
                <a:solidFill>
                  <a:schemeClr val="accent1"/>
                </a:solidFill>
                <a:latin typeface="Alexandria Medium" pitchFamily="2" charset="-78"/>
                <a:cs typeface="Alexandria Medium" pitchFamily="2" charset="-78"/>
              </a:rPr>
              <a:t> ؟</a:t>
            </a:r>
            <a:endParaRPr lang="en-US" dirty="0" smtClean="0">
              <a:solidFill>
                <a:schemeClr val="accent1"/>
              </a:solidFill>
              <a:latin typeface="Alexandria Medium" pitchFamily="2" charset="-78"/>
              <a:cs typeface="Alexandria Medium" pitchFamily="2" charset="-78"/>
            </a:endParaRPr>
          </a:p>
          <a:p>
            <a:pPr marL="342900" indent="-342900" algn="r" rtl="1">
              <a:lnSpc>
                <a:spcPct val="115000"/>
              </a:lnSpc>
              <a:spcAft>
                <a:spcPts val="1000"/>
              </a:spcAft>
              <a:buFont typeface="+mj-lt"/>
              <a:buAutoNum type="arabicPeriod"/>
            </a:pPr>
            <a:r>
              <a:rPr lang="ar-SA" dirty="0" smtClean="0">
                <a:latin typeface="Alexandria Medium" pitchFamily="2" charset="-78"/>
                <a:cs typeface="Alexandria Medium" pitchFamily="2" charset="-78"/>
              </a:rPr>
              <a:t>تحديد الهدف: </a:t>
            </a:r>
            <a:r>
              <a:rPr lang="ar-SA" sz="1700" dirty="0">
                <a:latin typeface="Alexandria Medium" pitchFamily="2" charset="-78"/>
                <a:cs typeface="Alexandria Medium" pitchFamily="2" charset="-78"/>
              </a:rPr>
              <a:t>تحديد ما تريد تحسينه (مثل زيادة معدل التحويل)</a:t>
            </a:r>
            <a:r>
              <a:rPr lang="en-US" sz="1700" dirty="0">
                <a:latin typeface="Alexandria Medium" pitchFamily="2" charset="-78"/>
                <a:cs typeface="Alexandria Medium" pitchFamily="2" charset="-78"/>
              </a:rPr>
              <a:t>.</a:t>
            </a:r>
            <a:r>
              <a:rPr lang="en-US" dirty="0">
                <a:latin typeface="Alexandria Medium" pitchFamily="2" charset="-78"/>
                <a:cs typeface="Alexandria Medium" pitchFamily="2" charset="-78"/>
              </a:rPr>
              <a:t> </a:t>
            </a:r>
            <a:endParaRPr lang="en-US" dirty="0" smtClean="0">
              <a:latin typeface="Alexandria Medium" pitchFamily="2" charset="-78"/>
              <a:cs typeface="Alexandria Medium" pitchFamily="2" charset="-78"/>
            </a:endParaRPr>
          </a:p>
          <a:p>
            <a:pPr marL="342900" indent="-342900" algn="r" rtl="1">
              <a:lnSpc>
                <a:spcPct val="115000"/>
              </a:lnSpc>
              <a:spcAft>
                <a:spcPts val="1000"/>
              </a:spcAft>
              <a:buFont typeface="+mj-lt"/>
              <a:buAutoNum type="arabicPeriod"/>
            </a:pPr>
            <a:r>
              <a:rPr lang="ar-SA" dirty="0" smtClean="0">
                <a:latin typeface="Alexandria Medium" pitchFamily="2" charset="-78"/>
                <a:cs typeface="Alexandria Medium" pitchFamily="2" charset="-78"/>
              </a:rPr>
              <a:t>إنشاء </a:t>
            </a:r>
            <a:r>
              <a:rPr lang="ar-SA" dirty="0">
                <a:latin typeface="Alexandria Medium" pitchFamily="2" charset="-78"/>
                <a:cs typeface="Alexandria Medium" pitchFamily="2" charset="-78"/>
              </a:rPr>
              <a:t>نسختين</a:t>
            </a:r>
            <a:r>
              <a:rPr lang="en-US" dirty="0">
                <a:latin typeface="Alexandria Medium" pitchFamily="2" charset="-78"/>
                <a:cs typeface="Alexandria Medium" pitchFamily="2" charset="-78"/>
              </a:rPr>
              <a:t>: </a:t>
            </a:r>
          </a:p>
          <a:p>
            <a:pPr marL="682625" marR="0" lvl="0" indent="-219075" algn="r" rtl="1">
              <a:lnSpc>
                <a:spcPct val="115000"/>
              </a:lnSpc>
              <a:spcBef>
                <a:spcPts val="0"/>
              </a:spcBef>
              <a:spcAft>
                <a:spcPts val="1000"/>
              </a:spcAft>
              <a:buSzPts val="1000"/>
              <a:buFont typeface="Wingdings" panose="05000000000000000000" pitchFamily="2" charset="2"/>
              <a:buChar char="q"/>
              <a:tabLst>
                <a:tab pos="457200" algn="l"/>
              </a:tabLst>
            </a:pPr>
            <a:r>
              <a:rPr lang="ar-SA" dirty="0" smtClean="0">
                <a:latin typeface="Alexandria Medium" pitchFamily="2" charset="-78"/>
                <a:cs typeface="Alexandria Medium" pitchFamily="2" charset="-78"/>
              </a:rPr>
              <a:t>النسخة</a:t>
            </a:r>
            <a:r>
              <a:rPr lang="en-US" dirty="0" smtClean="0">
                <a:latin typeface="Alexandria Medium" pitchFamily="2" charset="-78"/>
                <a:cs typeface="Alexandria Medium" pitchFamily="2" charset="-78"/>
              </a:rPr>
              <a:t>:  A </a:t>
            </a:r>
            <a:r>
              <a:rPr lang="ar-SA" dirty="0" smtClean="0">
                <a:latin typeface="Alexandria Medium" pitchFamily="2" charset="-78"/>
                <a:cs typeface="Alexandria Medium" pitchFamily="2" charset="-78"/>
              </a:rPr>
              <a:t> النسخة </a:t>
            </a:r>
            <a:r>
              <a:rPr lang="ar-SA" dirty="0">
                <a:latin typeface="Alexandria Medium" pitchFamily="2" charset="-78"/>
                <a:cs typeface="Alexandria Medium" pitchFamily="2" charset="-78"/>
              </a:rPr>
              <a:t>الأصلية</a:t>
            </a:r>
            <a:r>
              <a:rPr lang="en-US" dirty="0">
                <a:latin typeface="Alexandria Medium" pitchFamily="2" charset="-78"/>
                <a:cs typeface="Alexandria Medium" pitchFamily="2" charset="-78"/>
              </a:rPr>
              <a:t>.</a:t>
            </a:r>
          </a:p>
          <a:p>
            <a:pPr marL="682625" marR="0" lvl="0" indent="-219075" algn="r" rtl="1">
              <a:lnSpc>
                <a:spcPct val="115000"/>
              </a:lnSpc>
              <a:spcBef>
                <a:spcPts val="0"/>
              </a:spcBef>
              <a:spcAft>
                <a:spcPts val="1000"/>
              </a:spcAft>
              <a:buSzPts val="1000"/>
              <a:buFont typeface="Wingdings" panose="05000000000000000000" pitchFamily="2" charset="2"/>
              <a:buChar char="q"/>
              <a:tabLst>
                <a:tab pos="457200" algn="l"/>
              </a:tabLst>
            </a:pPr>
            <a:r>
              <a:rPr lang="ar-SA" dirty="0">
                <a:latin typeface="Alexandria Medium" pitchFamily="2" charset="-78"/>
                <a:cs typeface="Alexandria Medium" pitchFamily="2" charset="-78"/>
              </a:rPr>
              <a:t>النسخة</a:t>
            </a:r>
            <a:r>
              <a:rPr lang="en-US" dirty="0">
                <a:latin typeface="Alexandria Medium" pitchFamily="2" charset="-78"/>
                <a:cs typeface="Alexandria Medium" pitchFamily="2" charset="-78"/>
              </a:rPr>
              <a:t> </a:t>
            </a:r>
            <a:r>
              <a:rPr lang="en-US" dirty="0" smtClean="0">
                <a:latin typeface="Alexandria Medium" pitchFamily="2" charset="-78"/>
                <a:cs typeface="Alexandria Medium" pitchFamily="2" charset="-78"/>
              </a:rPr>
              <a:t>: B </a:t>
            </a:r>
            <a:r>
              <a:rPr lang="ar-SA" dirty="0">
                <a:latin typeface="Alexandria Medium" pitchFamily="2" charset="-78"/>
                <a:cs typeface="Alexandria Medium" pitchFamily="2" charset="-78"/>
              </a:rPr>
              <a:t>النسخة المعدلة التي تحتوي على تغيير واحد أو أكثر (مثل تغيير عنوان، لون </a:t>
            </a:r>
            <a:r>
              <a:rPr lang="ar-SA" dirty="0" smtClean="0">
                <a:latin typeface="Alexandria Medium" pitchFamily="2" charset="-78"/>
                <a:cs typeface="Alexandria Medium" pitchFamily="2" charset="-78"/>
              </a:rPr>
              <a:t>زر)</a:t>
            </a:r>
            <a:endParaRPr lang="en-US"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dirty="0" smtClean="0">
                <a:latin typeface="Alexandria Medium" pitchFamily="2" charset="-78"/>
                <a:cs typeface="Alexandria Medium" pitchFamily="2" charset="-78"/>
              </a:rPr>
              <a:t>توزيع </a:t>
            </a:r>
            <a:r>
              <a:rPr lang="ar-SA" dirty="0">
                <a:latin typeface="Alexandria Medium" pitchFamily="2" charset="-78"/>
                <a:cs typeface="Alexandria Medium" pitchFamily="2" charset="-78"/>
              </a:rPr>
              <a:t>الجمهور</a:t>
            </a:r>
            <a:r>
              <a:rPr lang="en-US" dirty="0">
                <a:latin typeface="Alexandria Medium" pitchFamily="2" charset="-78"/>
                <a:cs typeface="Alexandria Medium" pitchFamily="2" charset="-78"/>
              </a:rPr>
              <a:t>: </a:t>
            </a:r>
            <a:r>
              <a:rPr lang="ar-SA" dirty="0" smtClean="0">
                <a:latin typeface="Alexandria Medium" pitchFamily="2" charset="-78"/>
                <a:cs typeface="Alexandria Medium" pitchFamily="2" charset="-78"/>
              </a:rPr>
              <a:t> </a:t>
            </a:r>
            <a:r>
              <a:rPr lang="ar-SA" sz="1700" dirty="0">
                <a:latin typeface="Alexandria Medium" pitchFamily="2" charset="-78"/>
                <a:cs typeface="Alexandria Medium" pitchFamily="2" charset="-78"/>
              </a:rPr>
              <a:t>عرض النسختين على مجموعتين من المستخدمين بشكل عشوائي</a:t>
            </a:r>
            <a:r>
              <a:rPr lang="en-US" sz="1700" dirty="0">
                <a:latin typeface="Alexandria Medium" pitchFamily="2" charset="-78"/>
                <a:cs typeface="Alexandria Medium" pitchFamily="2" charset="-78"/>
              </a:rPr>
              <a:t>. </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startAt="3"/>
            </a:pPr>
            <a:r>
              <a:rPr lang="ar-SA" dirty="0" smtClean="0">
                <a:latin typeface="Alexandria Medium" pitchFamily="2" charset="-78"/>
                <a:cs typeface="Alexandria Medium" pitchFamily="2" charset="-78"/>
              </a:rPr>
              <a:t>جمع </a:t>
            </a:r>
            <a:r>
              <a:rPr lang="ar-SA" dirty="0">
                <a:latin typeface="Alexandria Medium" pitchFamily="2" charset="-78"/>
                <a:cs typeface="Alexandria Medium" pitchFamily="2" charset="-78"/>
              </a:rPr>
              <a:t>البيانات</a:t>
            </a:r>
            <a:r>
              <a:rPr lang="en-US" dirty="0">
                <a:latin typeface="Alexandria Medium" pitchFamily="2" charset="-78"/>
                <a:cs typeface="Alexandria Medium" pitchFamily="2" charset="-78"/>
              </a:rPr>
              <a:t>: </a:t>
            </a:r>
            <a:r>
              <a:rPr lang="ar-SA" dirty="0" smtClean="0">
                <a:latin typeface="Alexandria Medium" pitchFamily="2" charset="-78"/>
                <a:cs typeface="Alexandria Medium" pitchFamily="2" charset="-78"/>
              </a:rPr>
              <a:t> </a:t>
            </a:r>
            <a:r>
              <a:rPr lang="ar-SA" sz="1700" dirty="0">
                <a:latin typeface="Alexandria Medium" pitchFamily="2" charset="-78"/>
                <a:cs typeface="Alexandria Medium" pitchFamily="2" charset="-78"/>
              </a:rPr>
              <a:t>تتبع الأداء من خلال أدوات التحليل لمراقبة كيفية تفاعل المستخدمين مع كل نسخة</a:t>
            </a:r>
            <a:r>
              <a:rPr lang="en-US" sz="1700" dirty="0">
                <a:latin typeface="Alexandria Medium" pitchFamily="2" charset="-78"/>
                <a:cs typeface="Alexandria Medium" pitchFamily="2" charset="-78"/>
              </a:rPr>
              <a:t>. </a:t>
            </a:r>
          </a:p>
          <a:p>
            <a:pPr marL="342900" indent="-342900" algn="r" rtl="1">
              <a:lnSpc>
                <a:spcPct val="150000"/>
              </a:lnSpc>
              <a:buFont typeface="+mj-lt"/>
              <a:buAutoNum type="arabicPeriod" startAt="3"/>
            </a:pPr>
            <a:r>
              <a:rPr lang="ar-SA" dirty="0" smtClean="0">
                <a:latin typeface="Alexandria Medium" pitchFamily="2" charset="-78"/>
                <a:cs typeface="Alexandria Medium" pitchFamily="2" charset="-78"/>
              </a:rPr>
              <a:t>تحليل </a:t>
            </a:r>
            <a:r>
              <a:rPr lang="ar-SA" dirty="0">
                <a:latin typeface="Alexandria Medium" pitchFamily="2" charset="-78"/>
                <a:cs typeface="Alexandria Medium" pitchFamily="2" charset="-78"/>
              </a:rPr>
              <a:t>النتائج</a:t>
            </a:r>
            <a:r>
              <a:rPr lang="en-US" dirty="0">
                <a:latin typeface="Alexandria Medium" pitchFamily="2" charset="-78"/>
                <a:cs typeface="Alexandria Medium" pitchFamily="2" charset="-78"/>
              </a:rPr>
              <a:t>: </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مقارنة النتائج لتحديد أي النسختين كانت أكثر فعالية.</a:t>
            </a:r>
            <a:endParaRPr lang="en-US" sz="1700" dirty="0">
              <a:latin typeface="Alexandria Medium" pitchFamily="2" charset="-78"/>
              <a:cs typeface="Alexandria Medium"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0373" t="59502"/>
          <a:stretch/>
        </p:blipFill>
        <p:spPr>
          <a:xfrm>
            <a:off x="1" y="5008728"/>
            <a:ext cx="1593312" cy="1849272"/>
          </a:xfrm>
          <a:prstGeom prst="rect">
            <a:avLst/>
          </a:prstGeom>
        </p:spPr>
      </p:pic>
    </p:spTree>
    <p:extLst>
      <p:ext uri="{BB962C8B-B14F-4D97-AF65-F5344CB8AC3E}">
        <p14:creationId xmlns:p14="http://schemas.microsoft.com/office/powerpoint/2010/main" val="1657016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9743" y="2189117"/>
            <a:ext cx="9280478"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3" y="1767047"/>
            <a:ext cx="4532171"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(5) </a:t>
            </a:r>
            <a:r>
              <a:rPr lang="ar-SA" b="1" dirty="0" smtClean="0">
                <a:latin typeface="Alexandria" charset="0"/>
                <a:cs typeface="Alexandria" charset="0"/>
              </a:rPr>
              <a:t>قياس أداء الحملة التسويقية</a:t>
            </a:r>
            <a:endParaRPr lang="en-US" b="1" dirty="0">
              <a:latin typeface="Alexandria" charset="0"/>
              <a:cs typeface="Alexandria" charset="0"/>
            </a:endParaRPr>
          </a:p>
        </p:txBody>
      </p:sp>
      <p:sp>
        <p:nvSpPr>
          <p:cNvPr id="8" name="Rectangle 7"/>
          <p:cNvSpPr/>
          <p:nvPr/>
        </p:nvSpPr>
        <p:spPr>
          <a:xfrm>
            <a:off x="1869743" y="2402982"/>
            <a:ext cx="9062114" cy="3377848"/>
          </a:xfrm>
          <a:prstGeom prst="rect">
            <a:avLst/>
          </a:prstGeom>
          <a:noFill/>
        </p:spPr>
        <p:txBody>
          <a:bodyPr wrap="square">
            <a:spAutoFit/>
          </a:bodyPr>
          <a:lstStyle/>
          <a:p>
            <a:pPr algn="r" rtl="1"/>
            <a:r>
              <a:rPr lang="ar-SA" b="1" dirty="0">
                <a:latin typeface="Alexandria" charset="0"/>
                <a:cs typeface="Alexandria" charset="0"/>
              </a:rPr>
              <a:t>تحديد مؤشرات الأداء الرئيسية </a:t>
            </a:r>
            <a:r>
              <a:rPr lang="en-US" b="1" dirty="0" smtClean="0">
                <a:latin typeface="Alexandria" charset="0"/>
                <a:cs typeface="Alexandria" charset="0"/>
              </a:rPr>
              <a:t>KPIs</a:t>
            </a:r>
            <a:endParaRPr lang="ar-SA" b="1" dirty="0">
              <a:latin typeface="Alexandria" charset="0"/>
              <a:cs typeface="Alexandria" charset="0"/>
            </a:endParaRPr>
          </a:p>
          <a:p>
            <a:pPr algn="r" rtl="1"/>
            <a:endParaRPr lang="ar-SA" sz="1700" dirty="0">
              <a:latin typeface="Alexandria Medium" pitchFamily="2" charset="-78"/>
              <a:cs typeface="Alexandria Medium" pitchFamily="2" charset="-78"/>
            </a:endParaRPr>
          </a:p>
          <a:p>
            <a:pPr algn="r" rtl="1">
              <a:lnSpc>
                <a:spcPct val="150000"/>
              </a:lnSpc>
            </a:pPr>
            <a:r>
              <a:rPr lang="ar-SA" sz="1700" dirty="0">
                <a:solidFill>
                  <a:srgbClr val="0070C0"/>
                </a:solidFill>
                <a:latin typeface="Alexandria Medium" pitchFamily="2" charset="-78"/>
                <a:cs typeface="Alexandria Medium" pitchFamily="2" charset="-78"/>
              </a:rPr>
              <a:t>ما هي مؤشرات الأداء </a:t>
            </a:r>
            <a:r>
              <a:rPr lang="ar-SA" sz="1700" dirty="0" smtClean="0">
                <a:solidFill>
                  <a:srgbClr val="0070C0"/>
                </a:solidFill>
                <a:latin typeface="Alexandria Medium" pitchFamily="2" charset="-78"/>
                <a:cs typeface="Alexandria Medium" pitchFamily="2" charset="-78"/>
              </a:rPr>
              <a:t>الرئيسية</a:t>
            </a:r>
            <a:r>
              <a:rPr lang="en-US" sz="1700" dirty="0" smtClean="0">
                <a:solidFill>
                  <a:srgbClr val="0070C0"/>
                </a:solidFill>
                <a:latin typeface="Alexandria Medium" pitchFamily="2" charset="-78"/>
                <a:cs typeface="Alexandria Medium" pitchFamily="2" charset="-78"/>
              </a:rPr>
              <a:t>(Key </a:t>
            </a:r>
            <a:r>
              <a:rPr lang="en-US" sz="1700" dirty="0">
                <a:solidFill>
                  <a:srgbClr val="0070C0"/>
                </a:solidFill>
                <a:latin typeface="Alexandria Medium" pitchFamily="2" charset="-78"/>
                <a:cs typeface="Alexandria Medium" pitchFamily="2" charset="-78"/>
              </a:rPr>
              <a:t>Performance Indicators - KPIs) </a:t>
            </a:r>
            <a:r>
              <a:rPr lang="ar-SA" sz="1600" dirty="0" smtClean="0">
                <a:solidFill>
                  <a:srgbClr val="0070C0"/>
                </a:solidFill>
              </a:rPr>
              <a:t>؟</a:t>
            </a:r>
            <a:endParaRPr lang="ar-SA" sz="1700" dirty="0">
              <a:solidFill>
                <a:srgbClr val="0070C0"/>
              </a:solidFill>
              <a:latin typeface="Alexandria Medium" pitchFamily="2" charset="-78"/>
              <a:cs typeface="Alexandria Medium" pitchFamily="2" charset="-78"/>
            </a:endParaRPr>
          </a:p>
          <a:p>
            <a:pPr algn="r" rtl="1">
              <a:lnSpc>
                <a:spcPct val="150000"/>
              </a:lnSpc>
            </a:pPr>
            <a:r>
              <a:rPr lang="ar-SA" sz="1700" dirty="0">
                <a:latin typeface="Alexandria Medium" pitchFamily="2" charset="-78"/>
                <a:cs typeface="Alexandria Medium" pitchFamily="2" charset="-78"/>
              </a:rPr>
              <a:t>هي مقاييس تساعد في قياس نجاح </a:t>
            </a:r>
            <a:r>
              <a:rPr lang="ar-SA" sz="1700" dirty="0" smtClean="0">
                <a:latin typeface="Alexandria Medium" pitchFamily="2" charset="-78"/>
                <a:cs typeface="Alexandria Medium" pitchFamily="2" charset="-78"/>
              </a:rPr>
              <a:t>الحملة</a:t>
            </a:r>
            <a:r>
              <a:rPr lang="ar-SA" sz="1700" dirty="0">
                <a:latin typeface="Alexandria Medium" pitchFamily="2" charset="-78"/>
                <a:cs typeface="Alexandria Medium" pitchFamily="2" charset="-78"/>
              </a:rPr>
              <a:t>،</a:t>
            </a:r>
            <a:r>
              <a:rPr lang="ar-SA" sz="1700" dirty="0" smtClean="0">
                <a:latin typeface="Alexandria Medium" pitchFamily="2" charset="-78"/>
                <a:cs typeface="Alexandria Medium" pitchFamily="2" charset="-78"/>
              </a:rPr>
              <a:t> وتقييم </a:t>
            </a:r>
            <a:r>
              <a:rPr lang="ar-SA" sz="1700" dirty="0">
                <a:latin typeface="Alexandria Medium" pitchFamily="2" charset="-78"/>
                <a:cs typeface="Alexandria Medium" pitchFamily="2" charset="-78"/>
              </a:rPr>
              <a:t>مدى تحقيق الأهداف المحددة، مما يسهل تحسين </a:t>
            </a:r>
            <a:r>
              <a:rPr lang="ar-SA" sz="1700" dirty="0" smtClean="0">
                <a:latin typeface="Alexandria Medium" pitchFamily="2" charset="-78"/>
                <a:cs typeface="Alexandria Medium" pitchFamily="2" charset="-78"/>
              </a:rPr>
              <a:t>الاستراتيجيات.</a:t>
            </a:r>
            <a:endParaRPr lang="ar-SA" sz="1700" dirty="0">
              <a:latin typeface="Alexandria Medium" pitchFamily="2" charset="-78"/>
              <a:cs typeface="Alexandria Medium" pitchFamily="2" charset="-78"/>
            </a:endParaRPr>
          </a:p>
          <a:p>
            <a:pPr algn="r" rtl="1">
              <a:lnSpc>
                <a:spcPct val="150000"/>
              </a:lnSpc>
            </a:pPr>
            <a:r>
              <a:rPr lang="ar-SA" sz="1700" dirty="0">
                <a:solidFill>
                  <a:srgbClr val="0070C0"/>
                </a:solidFill>
                <a:latin typeface="Alexandria Medium" pitchFamily="2" charset="-78"/>
                <a:cs typeface="Alexandria Medium" pitchFamily="2" charset="-78"/>
              </a:rPr>
              <a:t>كيفية اختيار </a:t>
            </a:r>
            <a:r>
              <a:rPr lang="en-GB" sz="1700" dirty="0">
                <a:solidFill>
                  <a:srgbClr val="0070C0"/>
                </a:solidFill>
                <a:latin typeface="Alexandria Medium" pitchFamily="2" charset="-78"/>
                <a:cs typeface="Alexandria Medium" pitchFamily="2" charset="-78"/>
              </a:rPr>
              <a:t>KPIs </a:t>
            </a:r>
            <a:r>
              <a:rPr lang="ar-SA" sz="1700" dirty="0">
                <a:solidFill>
                  <a:srgbClr val="0070C0"/>
                </a:solidFill>
                <a:latin typeface="Alexandria Medium" pitchFamily="2" charset="-78"/>
                <a:cs typeface="Alexandria Medium" pitchFamily="2" charset="-78"/>
              </a:rPr>
              <a:t> </a:t>
            </a:r>
            <a:r>
              <a:rPr lang="ar-SA" sz="1700" dirty="0" smtClean="0">
                <a:solidFill>
                  <a:srgbClr val="0070C0"/>
                </a:solidFill>
                <a:latin typeface="Alexandria Medium" pitchFamily="2" charset="-78"/>
                <a:cs typeface="Alexandria Medium" pitchFamily="2" charset="-78"/>
              </a:rPr>
              <a:t>المناسبة؟ :</a:t>
            </a:r>
            <a:endParaRPr lang="ar-SA" sz="1700" dirty="0">
              <a:solidFill>
                <a:srgbClr val="0070C0"/>
              </a:solidFill>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
            </a:pPr>
            <a:r>
              <a:rPr lang="ar-SA" sz="1700" dirty="0">
                <a:latin typeface="Alexandria Medium" pitchFamily="2" charset="-78"/>
                <a:cs typeface="Alexandria Medium" pitchFamily="2" charset="-78"/>
              </a:rPr>
              <a:t>يجب أن تكون مرتبطة بالأهداف المحددة </a:t>
            </a:r>
            <a:r>
              <a:rPr lang="ar-SA" sz="1700" dirty="0" smtClean="0">
                <a:latin typeface="Alexandria Medium" pitchFamily="2" charset="-78"/>
                <a:cs typeface="Alexandria Medium" pitchFamily="2" charset="-78"/>
              </a:rPr>
              <a:t>للحملة: </a:t>
            </a:r>
            <a:r>
              <a:rPr lang="ar-SA" sz="1700" dirty="0">
                <a:latin typeface="Alexandria Medium" pitchFamily="2" charset="-78"/>
                <a:cs typeface="Alexandria Medium" pitchFamily="2" charset="-78"/>
              </a:rPr>
              <a:t>مثال: إذا كان الهدف هو زيادة المبيعات، فإن</a:t>
            </a:r>
            <a:r>
              <a:rPr lang="en-US" sz="1700" dirty="0">
                <a:latin typeface="Alexandria Medium" pitchFamily="2" charset="-78"/>
                <a:cs typeface="Alexandria Medium" pitchFamily="2" charset="-78"/>
              </a:rPr>
              <a:t> KPI </a:t>
            </a:r>
            <a:r>
              <a:rPr lang="ar-SA" sz="1700" dirty="0">
                <a:latin typeface="Alexandria Medium" pitchFamily="2" charset="-78"/>
                <a:cs typeface="Alexandria Medium" pitchFamily="2" charset="-78"/>
              </a:rPr>
              <a:t>قد يكون معدل التحويل أو معدل الفتح والنقر في البريد الإلكتروني.</a:t>
            </a:r>
          </a:p>
          <a:p>
            <a:pPr marL="285750" indent="-285750" algn="r" rtl="1">
              <a:lnSpc>
                <a:spcPct val="150000"/>
              </a:lnSpc>
              <a:buFont typeface="Wingdings" panose="05000000000000000000" pitchFamily="2" charset="2"/>
              <a:buChar char="§"/>
            </a:pPr>
            <a:r>
              <a:rPr lang="ar-SA" sz="1700" dirty="0">
                <a:latin typeface="Alexandria Medium" pitchFamily="2" charset="-78"/>
                <a:cs typeface="Alexandria Medium" pitchFamily="2" charset="-78"/>
              </a:rPr>
              <a:t>تختلف باختلاف نوع </a:t>
            </a:r>
            <a:r>
              <a:rPr lang="ar-SA" sz="1700" dirty="0" smtClean="0">
                <a:latin typeface="Alexandria Medium" pitchFamily="2" charset="-78"/>
                <a:cs typeface="Alexandria Medium" pitchFamily="2" charset="-78"/>
              </a:rPr>
              <a:t>الهدف من الحملة </a:t>
            </a:r>
            <a:r>
              <a:rPr lang="ar-SA" sz="1700" dirty="0">
                <a:latin typeface="Alexandria Medium" pitchFamily="2" charset="-78"/>
                <a:cs typeface="Alexandria Medium" pitchFamily="2" charset="-78"/>
              </a:rPr>
              <a:t>(وعي بالعلامة التجارية، تحقيق مبيعات، إلخ</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pic>
        <p:nvPicPr>
          <p:cNvPr id="11" name="Picture 10" descr="Blue text with icons and symbols&#10;&#10;Description automatically generated with medium confidence">
            <a:extLst>
              <a:ext uri="{FF2B5EF4-FFF2-40B4-BE49-F238E27FC236}">
                <a16:creationId xmlns:a16="http://schemas.microsoft.com/office/drawing/2014/main" id="{38F91510-FD67-A989-F38A-F7F681E82A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961129"/>
            <a:ext cx="2516753" cy="1896871"/>
          </a:xfrm>
          <a:prstGeom prst="rect">
            <a:avLst/>
          </a:prstGeom>
        </p:spPr>
      </p:pic>
    </p:spTree>
    <p:extLst>
      <p:ext uri="{BB962C8B-B14F-4D97-AF65-F5344CB8AC3E}">
        <p14:creationId xmlns:p14="http://schemas.microsoft.com/office/powerpoint/2010/main" val="18908434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9743" y="2189117"/>
            <a:ext cx="9280478"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63142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(6) </a:t>
            </a:r>
            <a:r>
              <a:rPr lang="ar-SA" b="1" dirty="0">
                <a:latin typeface="Alexandria" charset="0"/>
                <a:cs typeface="Alexandria" charset="0"/>
              </a:rPr>
              <a:t>جدولة المحتوى والإعلانات</a:t>
            </a:r>
          </a:p>
        </p:txBody>
      </p:sp>
      <p:sp>
        <p:nvSpPr>
          <p:cNvPr id="8" name="Rectangle 7"/>
          <p:cNvSpPr/>
          <p:nvPr/>
        </p:nvSpPr>
        <p:spPr>
          <a:xfrm>
            <a:off x="1869743" y="2402982"/>
            <a:ext cx="9062114" cy="3239348"/>
          </a:xfrm>
          <a:prstGeom prst="rect">
            <a:avLst/>
          </a:prstGeom>
          <a:noFill/>
        </p:spPr>
        <p:txBody>
          <a:bodyPr wrap="square">
            <a:spAutoFit/>
          </a:bodyPr>
          <a:lstStyle/>
          <a:p>
            <a:pPr algn="r" rtl="1">
              <a:lnSpc>
                <a:spcPct val="150000"/>
              </a:lnSpc>
            </a:pPr>
            <a:r>
              <a:rPr lang="ar-SA" b="1" dirty="0" smtClean="0">
                <a:solidFill>
                  <a:srgbClr val="C00000"/>
                </a:solidFill>
                <a:latin typeface="Alexandria SemiBold" pitchFamily="2" charset="-78"/>
                <a:cs typeface="Alexandria SemiBold" pitchFamily="2" charset="-78"/>
              </a:rPr>
              <a:t>جدولة المحتوى التسويقي الرقمي: </a:t>
            </a:r>
            <a:r>
              <a:rPr lang="ar-SA" b="1" dirty="0" smtClean="0">
                <a:latin typeface="Alexandria SemiBold" pitchFamily="2" charset="-78"/>
                <a:cs typeface="Alexandria SemiBold" pitchFamily="2" charset="-78"/>
              </a:rPr>
              <a:t>هي عملية تنظيم وتخطيط نشر المحتوى الحملة التسويقية على مدار فترة زمنية </a:t>
            </a:r>
            <a:r>
              <a:rPr lang="ar-SA" b="1" dirty="0">
                <a:latin typeface="Alexandria SemiBold" pitchFamily="2" charset="-78"/>
                <a:cs typeface="Alexandria SemiBold" pitchFamily="2" charset="-78"/>
              </a:rPr>
              <a:t>محددة. وتكمن أهمية جدولة المحتوى التسويقي في أنها تساعد في تنظيم توقيت نشر المحتوى بشكل </a:t>
            </a:r>
            <a:r>
              <a:rPr lang="ar-SA" b="1" dirty="0" smtClean="0">
                <a:latin typeface="Alexandria SemiBold" pitchFamily="2" charset="-78"/>
                <a:cs typeface="Alexandria SemiBold" pitchFamily="2" charset="-78"/>
              </a:rPr>
              <a:t>متسق عبر القنوات المختلفة.</a:t>
            </a:r>
            <a:endParaRPr lang="ar-SA" b="1" dirty="0">
              <a:latin typeface="Alexandria SemiBold" pitchFamily="2" charset="-78"/>
              <a:cs typeface="Alexandria SemiBold" pitchFamily="2" charset="-78"/>
            </a:endParaRPr>
          </a:p>
          <a:p>
            <a:pPr algn="r" rtl="1"/>
            <a:endParaRPr lang="ar-SA" sz="1700" dirty="0" smtClean="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dirty="0" smtClean="0">
                <a:solidFill>
                  <a:srgbClr val="0070C0"/>
                </a:solidFill>
                <a:latin typeface="Alexandria Medium" pitchFamily="2" charset="-78"/>
                <a:cs typeface="Alexandria Medium" pitchFamily="2" charset="-78"/>
              </a:rPr>
              <a:t>أدوات الجدولة</a:t>
            </a:r>
            <a:r>
              <a:rPr lang="ar-SA" sz="1700" dirty="0" smtClean="0">
                <a:solidFill>
                  <a:srgbClr val="0070C0"/>
                </a:solidFill>
                <a:latin typeface="Alexandria Medium" pitchFamily="2" charset="-78"/>
                <a:cs typeface="Alexandria Medium" pitchFamily="2" charset="-78"/>
              </a:rPr>
              <a:t>: </a:t>
            </a:r>
            <a:r>
              <a:rPr lang="ar-SA" dirty="0" smtClean="0">
                <a:latin typeface="Alexandria Medium" pitchFamily="2" charset="-78"/>
                <a:cs typeface="Alexandria Medium" pitchFamily="2" charset="-78"/>
              </a:rPr>
              <a:t>تتمثل أدوات </a:t>
            </a:r>
            <a:r>
              <a:rPr lang="ar-SA" dirty="0">
                <a:latin typeface="Alexandria Medium" pitchFamily="2" charset="-78"/>
                <a:cs typeface="Alexandria Medium" pitchFamily="2" charset="-78"/>
              </a:rPr>
              <a:t>جدولة الإعلانات </a:t>
            </a:r>
            <a:r>
              <a:rPr lang="ar-SA" dirty="0" smtClean="0">
                <a:latin typeface="Alexandria Medium" pitchFamily="2" charset="-78"/>
                <a:cs typeface="Alexandria Medium" pitchFamily="2" charset="-78"/>
              </a:rPr>
              <a:t>في </a:t>
            </a:r>
            <a:r>
              <a:rPr lang="en-GB" sz="1700" dirty="0">
                <a:latin typeface="Alexandria Medium" pitchFamily="2" charset="-78"/>
                <a:cs typeface="Alexandria Medium" pitchFamily="2" charset="-78"/>
              </a:rPr>
              <a:t>Facebook Ads </a:t>
            </a:r>
            <a:r>
              <a:rPr lang="en-GB" sz="1700" dirty="0" smtClean="0">
                <a:latin typeface="Alexandria Medium" pitchFamily="2" charset="-78"/>
                <a:cs typeface="Alexandria Medium" pitchFamily="2" charset="-78"/>
              </a:rPr>
              <a:t>Manager.</a:t>
            </a:r>
            <a:endParaRPr lang="ar-SA" sz="1700"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Medium" pitchFamily="2" charset="-78"/>
                <a:cs typeface="Alexandria Medium" pitchFamily="2" charset="-78"/>
              </a:rPr>
              <a:t>كيفية </a:t>
            </a:r>
            <a:r>
              <a:rPr lang="ar-SA" sz="1700" dirty="0">
                <a:solidFill>
                  <a:srgbClr val="0070C0"/>
                </a:solidFill>
                <a:latin typeface="Alexandria Medium" pitchFamily="2" charset="-78"/>
                <a:cs typeface="Alexandria Medium" pitchFamily="2" charset="-78"/>
              </a:rPr>
              <a:t>وضع جدول زمني فعال:</a:t>
            </a:r>
          </a:p>
          <a:p>
            <a:pPr marL="342900" indent="-342900" algn="r" rtl="1">
              <a:lnSpc>
                <a:spcPct val="150000"/>
              </a:lnSpc>
              <a:buFont typeface="+mj-lt"/>
              <a:buAutoNum type="arabicPeriod"/>
            </a:pPr>
            <a:r>
              <a:rPr lang="ar-SA" dirty="0">
                <a:latin typeface="Alexandria Medium" pitchFamily="2" charset="-78"/>
                <a:cs typeface="Alexandria Medium" pitchFamily="2" charset="-78"/>
              </a:rPr>
              <a:t>يجب أن يكون متناسقًا مع أهداف الحملة واحتياجات الجمهور.</a:t>
            </a:r>
          </a:p>
          <a:p>
            <a:pPr marL="342900" indent="-342900" algn="r" rtl="1">
              <a:lnSpc>
                <a:spcPct val="150000"/>
              </a:lnSpc>
              <a:buFont typeface="+mj-lt"/>
              <a:buAutoNum type="arabicPeriod"/>
            </a:pPr>
            <a:r>
              <a:rPr lang="ar-SA" dirty="0">
                <a:latin typeface="Alexandria Medium" pitchFamily="2" charset="-78"/>
                <a:cs typeface="Alexandria Medium" pitchFamily="2" charset="-78"/>
              </a:rPr>
              <a:t>تحديد الأوقات المناسبة للنشر بناءً على التحليلات (مثل أوقات التفاعل الأعلى</a:t>
            </a:r>
            <a:r>
              <a:rPr lang="ar-SA" dirty="0" smtClean="0">
                <a:latin typeface="Alexandria Medium" pitchFamily="2" charset="-78"/>
                <a:cs typeface="Alexandria Medium" pitchFamily="2" charset="-78"/>
              </a:rPr>
              <a:t>).</a:t>
            </a:r>
            <a:endParaRPr lang="ar-SA" dirty="0">
              <a:latin typeface="Alexandria Medium" pitchFamily="2" charset="-78"/>
              <a:cs typeface="Alexandria Medium"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701" r="81418"/>
          <a:stretch/>
        </p:blipFill>
        <p:spPr>
          <a:xfrm>
            <a:off x="37115" y="3833141"/>
            <a:ext cx="2479637" cy="3024859"/>
          </a:xfrm>
          <a:prstGeom prst="rect">
            <a:avLst/>
          </a:prstGeom>
        </p:spPr>
      </p:pic>
    </p:spTree>
    <p:extLst>
      <p:ext uri="{BB962C8B-B14F-4D97-AF65-F5344CB8AC3E}">
        <p14:creationId xmlns:p14="http://schemas.microsoft.com/office/powerpoint/2010/main" val="17789557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5545" y="2189117"/>
            <a:ext cx="8414676"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535886"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(6) </a:t>
            </a:r>
            <a:r>
              <a:rPr lang="ar-SA" b="1" dirty="0">
                <a:latin typeface="Alexandria" charset="0"/>
                <a:cs typeface="Alexandria" charset="0"/>
              </a:rPr>
              <a:t>جدولة المحتوى والإعلانات</a:t>
            </a:r>
          </a:p>
        </p:txBody>
      </p:sp>
      <p:sp>
        <p:nvSpPr>
          <p:cNvPr id="8" name="Rectangle 7"/>
          <p:cNvSpPr/>
          <p:nvPr/>
        </p:nvSpPr>
        <p:spPr>
          <a:xfrm>
            <a:off x="3642639" y="2222689"/>
            <a:ext cx="7347924" cy="789319"/>
          </a:xfrm>
          <a:prstGeom prst="rect">
            <a:avLst/>
          </a:prstGeom>
          <a:noFill/>
        </p:spPr>
        <p:txBody>
          <a:bodyPr wrap="square">
            <a:spAutoFit/>
          </a:bodyPr>
          <a:lstStyle/>
          <a:p>
            <a:pPr algn="r" rtl="1">
              <a:lnSpc>
                <a:spcPct val="150000"/>
              </a:lnSpc>
            </a:pPr>
            <a:r>
              <a:rPr lang="ar-SA" sz="1400" b="1" dirty="0" smtClean="0">
                <a:solidFill>
                  <a:srgbClr val="C00000"/>
                </a:solidFill>
                <a:latin typeface="Alexandria" charset="0"/>
                <a:cs typeface="Alexandria" charset="0"/>
              </a:rPr>
              <a:t> </a:t>
            </a:r>
            <a:r>
              <a:rPr lang="ar-SA" sz="1600" b="1" dirty="0">
                <a:solidFill>
                  <a:srgbClr val="C00000"/>
                </a:solidFill>
                <a:latin typeface="Alexandria" charset="0"/>
                <a:cs typeface="Alexandria" charset="0"/>
              </a:rPr>
              <a:t>جدولة المحتوى والإعلانات </a:t>
            </a:r>
            <a:r>
              <a:rPr lang="ar-SA" sz="1600" b="1" dirty="0" smtClean="0">
                <a:solidFill>
                  <a:srgbClr val="C00000"/>
                </a:solidFill>
                <a:latin typeface="Alexandria" charset="0"/>
                <a:cs typeface="Alexandria" charset="0"/>
              </a:rPr>
              <a:t>تساعد </a:t>
            </a:r>
            <a:r>
              <a:rPr lang="ar-SA" sz="1600" b="1" dirty="0">
                <a:solidFill>
                  <a:srgbClr val="C00000"/>
                </a:solidFill>
                <a:latin typeface="Alexandria" charset="0"/>
                <a:cs typeface="Alexandria" charset="0"/>
              </a:rPr>
              <a:t>على تحقيق </a:t>
            </a:r>
            <a:r>
              <a:rPr lang="ar-SA" sz="1600" b="1" dirty="0" smtClean="0">
                <a:solidFill>
                  <a:srgbClr val="C00000"/>
                </a:solidFill>
                <a:latin typeface="Alexandria" charset="0"/>
                <a:cs typeface="Alexandria" charset="0"/>
              </a:rPr>
              <a:t>التنسيق </a:t>
            </a:r>
            <a:r>
              <a:rPr lang="ar-SA" sz="1600" b="1" dirty="0">
                <a:solidFill>
                  <a:srgbClr val="C00000"/>
                </a:solidFill>
                <a:latin typeface="Alexandria" charset="0"/>
                <a:cs typeface="Alexandria" charset="0"/>
              </a:rPr>
              <a:t>بين القنوات المختلفة لضمان </a:t>
            </a:r>
            <a:r>
              <a:rPr lang="ar-SA" sz="1600" b="1">
                <a:solidFill>
                  <a:srgbClr val="C00000"/>
                </a:solidFill>
                <a:latin typeface="Alexandria" charset="0"/>
                <a:cs typeface="Alexandria" charset="0"/>
              </a:rPr>
              <a:t>التفاعل </a:t>
            </a:r>
            <a:r>
              <a:rPr lang="ar-SA" sz="1600" b="1" smtClean="0">
                <a:solidFill>
                  <a:srgbClr val="C00000"/>
                </a:solidFill>
                <a:latin typeface="Alexandria" charset="0"/>
                <a:cs typeface="Alexandria" charset="0"/>
              </a:rPr>
              <a:t>المتكامل. </a:t>
            </a:r>
            <a:endParaRPr lang="en-US" sz="1600" b="1" dirty="0">
              <a:solidFill>
                <a:srgbClr val="C00000"/>
              </a:solidFill>
              <a:latin typeface="Alexandria" charset="0"/>
              <a:cs typeface="Alexandria" charset="0"/>
            </a:endParaRPr>
          </a:p>
        </p:txBody>
      </p:sp>
      <p:graphicFrame>
        <p:nvGraphicFramePr>
          <p:cNvPr id="11" name="Diagram 10">
            <a:extLst>
              <a:ext uri="{FF2B5EF4-FFF2-40B4-BE49-F238E27FC236}">
                <a16:creationId xmlns:a16="http://schemas.microsoft.com/office/drawing/2014/main" id="{CE55BD8F-B97B-46BD-4ABD-891BDE7CC424}"/>
              </a:ext>
            </a:extLst>
          </p:cNvPr>
          <p:cNvGraphicFramePr/>
          <p:nvPr>
            <p:extLst>
              <p:ext uri="{D42A27DB-BD31-4B8C-83A1-F6EECF244321}">
                <p14:modId xmlns:p14="http://schemas.microsoft.com/office/powerpoint/2010/main" val="2718910027"/>
              </p:ext>
            </p:extLst>
          </p:nvPr>
        </p:nvGraphicFramePr>
        <p:xfrm>
          <a:off x="3032904" y="3014439"/>
          <a:ext cx="6735792" cy="29405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2" name="Picture 11"/>
          <p:cNvPicPr>
            <a:picLocks noChangeAspect="1"/>
          </p:cNvPicPr>
          <p:nvPr/>
        </p:nvPicPr>
        <p:blipFill rotWithShape="1">
          <a:blip r:embed="rId9"/>
          <a:srcRect r="6744"/>
          <a:stretch/>
        </p:blipFill>
        <p:spPr>
          <a:xfrm>
            <a:off x="-1" y="3182405"/>
            <a:ext cx="2661921" cy="2426825"/>
          </a:xfrm>
          <a:prstGeom prst="rect">
            <a:avLst/>
          </a:prstGeom>
        </p:spPr>
      </p:pic>
    </p:spTree>
    <p:extLst>
      <p:ext uri="{BB962C8B-B14F-4D97-AF65-F5344CB8AC3E}">
        <p14:creationId xmlns:p14="http://schemas.microsoft.com/office/powerpoint/2010/main" val="14063056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9677" y="2189117"/>
            <a:ext cx="8270543" cy="38841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(7) </a:t>
            </a:r>
            <a:r>
              <a:rPr lang="ar-SA" b="1" dirty="0" smtClean="0">
                <a:latin typeface="Alexandria" charset="0"/>
                <a:cs typeface="Alexandria" charset="0"/>
              </a:rPr>
              <a:t>تنفيذ الحملة التسويقية</a:t>
            </a:r>
            <a:endParaRPr lang="ar-SA" b="1" dirty="0">
              <a:latin typeface="Alexandria" charset="0"/>
              <a:cs typeface="Alexandria" charset="0"/>
            </a:endParaRPr>
          </a:p>
        </p:txBody>
      </p:sp>
      <p:sp>
        <p:nvSpPr>
          <p:cNvPr id="8" name="Rectangle 7"/>
          <p:cNvSpPr/>
          <p:nvPr/>
        </p:nvSpPr>
        <p:spPr>
          <a:xfrm>
            <a:off x="1869743" y="2402982"/>
            <a:ext cx="9062114" cy="369332"/>
          </a:xfrm>
          <a:prstGeom prst="rect">
            <a:avLst/>
          </a:prstGeom>
          <a:noFill/>
        </p:spPr>
        <p:txBody>
          <a:bodyPr wrap="square">
            <a:spAutoFit/>
          </a:bodyPr>
          <a:lstStyle/>
          <a:p>
            <a:pPr algn="r" rtl="1"/>
            <a:r>
              <a:rPr lang="ar-SA" b="1" dirty="0" smtClean="0">
                <a:solidFill>
                  <a:srgbClr val="C00000"/>
                </a:solidFill>
                <a:latin typeface="Alexandria" charset="0"/>
                <a:cs typeface="Alexandria" charset="0"/>
              </a:rPr>
              <a:t>(1) إطلاق الحملة:</a:t>
            </a:r>
            <a:endParaRPr lang="en-US" b="1" dirty="0">
              <a:solidFill>
                <a:srgbClr val="C00000"/>
              </a:solidFill>
              <a:latin typeface="Alexandria" charset="0"/>
              <a:cs typeface="Alexandria" charset="0"/>
            </a:endParaRPr>
          </a:p>
        </p:txBody>
      </p:sp>
      <p:graphicFrame>
        <p:nvGraphicFramePr>
          <p:cNvPr id="12" name="Diagram 11">
            <a:extLst>
              <a:ext uri="{FF2B5EF4-FFF2-40B4-BE49-F238E27FC236}">
                <a16:creationId xmlns:a16="http://schemas.microsoft.com/office/drawing/2014/main" id="{E3D1FDC9-3881-91C5-4E06-0059C1DA0F1C}"/>
              </a:ext>
            </a:extLst>
          </p:cNvPr>
          <p:cNvGraphicFramePr/>
          <p:nvPr>
            <p:extLst>
              <p:ext uri="{D42A27DB-BD31-4B8C-83A1-F6EECF244321}">
                <p14:modId xmlns:p14="http://schemas.microsoft.com/office/powerpoint/2010/main" val="2154826976"/>
              </p:ext>
            </p:extLst>
          </p:nvPr>
        </p:nvGraphicFramePr>
        <p:xfrm>
          <a:off x="3138986" y="2980190"/>
          <a:ext cx="7792872" cy="29975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Picture 13"/>
          <p:cNvPicPr>
            <a:picLocks noChangeAspect="1"/>
          </p:cNvPicPr>
          <p:nvPr/>
        </p:nvPicPr>
        <p:blipFill rotWithShape="1">
          <a:blip r:embed="rId9"/>
          <a:srcRect r="6744"/>
          <a:stretch/>
        </p:blipFill>
        <p:spPr>
          <a:xfrm>
            <a:off x="0" y="2697343"/>
            <a:ext cx="2834696" cy="2584341"/>
          </a:xfrm>
          <a:prstGeom prst="rect">
            <a:avLst/>
          </a:prstGeom>
        </p:spPr>
      </p:pic>
    </p:spTree>
    <p:extLst>
      <p:ext uri="{BB962C8B-B14F-4D97-AF65-F5344CB8AC3E}">
        <p14:creationId xmlns:p14="http://schemas.microsoft.com/office/powerpoint/2010/main" val="27148673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719" y="2189117"/>
            <a:ext cx="9539785" cy="4103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1400817" y="2312326"/>
            <a:ext cx="9430603" cy="3993401"/>
          </a:xfrm>
          <a:prstGeom prst="rect">
            <a:avLst/>
          </a:prstGeom>
          <a:noFill/>
        </p:spPr>
        <p:txBody>
          <a:bodyPr wrap="square">
            <a:spAutoFit/>
          </a:bodyPr>
          <a:lstStyle/>
          <a:p>
            <a:pPr algn="r" rtl="1"/>
            <a:r>
              <a:rPr lang="ar-SA" b="1" dirty="0">
                <a:solidFill>
                  <a:srgbClr val="C00000"/>
                </a:solidFill>
                <a:latin typeface="Alexandria" charset="0"/>
                <a:cs typeface="Alexandria" charset="0"/>
              </a:rPr>
              <a:t> </a:t>
            </a:r>
            <a:r>
              <a:rPr lang="ar-SA" b="1" dirty="0" smtClean="0">
                <a:solidFill>
                  <a:srgbClr val="C00000"/>
                </a:solidFill>
                <a:latin typeface="Alexandria" charset="0"/>
                <a:cs typeface="Alexandria" charset="0"/>
              </a:rPr>
              <a:t> توقيت إطلاق وتنفيذ الحملة:</a:t>
            </a:r>
          </a:p>
          <a:p>
            <a:pPr marL="342900" indent="-342900" algn="r" rtl="1">
              <a:lnSpc>
                <a:spcPct val="150000"/>
              </a:lnSpc>
              <a:buFont typeface="+mj-lt"/>
              <a:buAutoNum type="arabicPeriod"/>
            </a:pPr>
            <a:r>
              <a:rPr lang="ar-SA" b="1" dirty="0" smtClean="0">
                <a:latin typeface="Alexandria" charset="0"/>
                <a:cs typeface="Alexandria" charset="0"/>
              </a:rPr>
              <a:t>حملة تسويقية محددة مسبقًا :</a:t>
            </a:r>
            <a:r>
              <a:rPr lang="ar-SA" sz="1700" dirty="0">
                <a:latin typeface="Alexandria Medium" pitchFamily="2" charset="-78"/>
                <a:cs typeface="Alexandria Medium" pitchFamily="2" charset="-78"/>
              </a:rPr>
              <a:t>تُعرف هذه الحملات أيضًا بالحملات المخططة أو الاستراتيجية، حيث يتم إعدادها وتنظيمها بشكل مسبق قبل </a:t>
            </a:r>
            <a:r>
              <a:rPr lang="ar-SA" sz="1700" dirty="0" smtClean="0">
                <a:latin typeface="Alexandria Medium" pitchFamily="2" charset="-78"/>
                <a:cs typeface="Alexandria Medium" pitchFamily="2" charset="-78"/>
              </a:rPr>
              <a:t>إطلاقها. ويتم تحديد مهام العمل وفريق العمل، كما يتم تحديد بداية الحملة ونهايتها.</a:t>
            </a:r>
          </a:p>
          <a:p>
            <a:pPr marL="342900" indent="-342900" algn="r" rtl="1">
              <a:lnSpc>
                <a:spcPct val="150000"/>
              </a:lnSpc>
              <a:buFont typeface="Wingdings" panose="05000000000000000000" pitchFamily="2" charset="2"/>
              <a:buChar char="ü"/>
            </a:pPr>
            <a:r>
              <a:rPr lang="ar-SA" b="1" dirty="0" smtClean="0">
                <a:latin typeface="Alexandria SemiBold" pitchFamily="2" charset="-78"/>
                <a:cs typeface="Alexandria SemiBold" pitchFamily="2" charset="-78"/>
              </a:rPr>
              <a:t>التقييم: </a:t>
            </a:r>
            <a:r>
              <a:rPr lang="ar-SA" sz="1700" dirty="0">
                <a:latin typeface="Alexandria Medium" pitchFamily="2" charset="-78"/>
                <a:cs typeface="Alexandria Medium" pitchFamily="2" charset="-78"/>
              </a:rPr>
              <a:t>بعد انتهاء الحملة، يتم تحليل النتائج </a:t>
            </a:r>
            <a:r>
              <a:rPr lang="ar-SA" sz="1700" dirty="0" smtClean="0">
                <a:latin typeface="Alexandria Medium" pitchFamily="2" charset="-78"/>
                <a:cs typeface="Alexandria Medium" pitchFamily="2" charset="-78"/>
              </a:rPr>
              <a:t>ومقارنتها </a:t>
            </a:r>
            <a:r>
              <a:rPr lang="ar-SA" sz="1700" dirty="0">
                <a:latin typeface="Alexandria Medium" pitchFamily="2" charset="-78"/>
                <a:cs typeface="Alexandria Medium" pitchFamily="2" charset="-78"/>
              </a:rPr>
              <a:t>بالأهداف المحددة مسبقًا لتقييم الأداء واستخلاص </a:t>
            </a:r>
            <a:r>
              <a:rPr lang="ar-SA" sz="1700" dirty="0" smtClean="0">
                <a:latin typeface="Alexandria Medium" pitchFamily="2" charset="-78"/>
                <a:cs typeface="Alexandria Medium" pitchFamily="2" charset="-78"/>
              </a:rPr>
              <a:t>الدروس المستفادة في الحملة الحالية </a:t>
            </a:r>
            <a:r>
              <a:rPr lang="ar-SA" sz="1700" dirty="0">
                <a:latin typeface="Alexandria Medium" pitchFamily="2" charset="-78"/>
                <a:cs typeface="Alexandria Medium" pitchFamily="2" charset="-78"/>
              </a:rPr>
              <a:t>لتحسين الحملات </a:t>
            </a:r>
            <a:r>
              <a:rPr lang="ar-SA" sz="1700" dirty="0" smtClean="0">
                <a:latin typeface="Alexandria Medium" pitchFamily="2" charset="-78"/>
                <a:cs typeface="Alexandria Medium" pitchFamily="2" charset="-78"/>
              </a:rPr>
              <a:t>المستقبلية.</a:t>
            </a:r>
            <a:endParaRPr lang="ar-SA" sz="1700" dirty="0">
              <a:latin typeface="Alexandria Medium" pitchFamily="2" charset="-78"/>
              <a:cs typeface="Alexandria Medium" pitchFamily="2" charset="-78"/>
            </a:endParaRPr>
          </a:p>
          <a:p>
            <a:pPr marL="342900" indent="-342900" algn="r" rtl="1">
              <a:lnSpc>
                <a:spcPct val="150000"/>
              </a:lnSpc>
              <a:buFont typeface="+mj-lt"/>
              <a:buAutoNum type="arabicPeriod" startAt="2"/>
            </a:pPr>
            <a:r>
              <a:rPr lang="ar-SA" b="1" dirty="0" smtClean="0">
                <a:latin typeface="Alexandria" charset="0"/>
                <a:cs typeface="Alexandria" charset="0"/>
              </a:rPr>
              <a:t>حملة تسويقية مفاجئة ( التسويق اللحظي): </a:t>
            </a:r>
            <a:r>
              <a:rPr lang="ar-SA" sz="1700" dirty="0">
                <a:latin typeface="Alexandria Medium" pitchFamily="2" charset="-78"/>
                <a:cs typeface="Alexandria Medium" pitchFamily="2" charset="-78"/>
              </a:rPr>
              <a:t>وتُطلق هذه الحملات عادةً استجابةً لحدث معين مثل أزمة أو فرصة تسويقية غير متوقعة (مثل الاتجاهات السريعة على منصات التواصل </a:t>
            </a:r>
            <a:r>
              <a:rPr lang="ar-SA" sz="1700" dirty="0" smtClean="0">
                <a:latin typeface="Alexandria Medium" pitchFamily="2" charset="-78"/>
                <a:cs typeface="Alexandria Medium" pitchFamily="2" charset="-78"/>
              </a:rPr>
              <a:t>الاجتماعي).</a:t>
            </a:r>
            <a:endParaRPr lang="ar-SA" sz="1700" dirty="0">
              <a:latin typeface="Alexandria Medium" pitchFamily="2" charset="-78"/>
              <a:cs typeface="Alexandria Medium" pitchFamily="2" charset="-78"/>
            </a:endParaRPr>
          </a:p>
          <a:p>
            <a:pPr marL="342900" indent="-342900" algn="r" rtl="1">
              <a:lnSpc>
                <a:spcPct val="150000"/>
              </a:lnSpc>
              <a:buFont typeface="Wingdings" panose="05000000000000000000" pitchFamily="2" charset="2"/>
              <a:buChar char="ü"/>
            </a:pPr>
            <a:r>
              <a:rPr lang="ar-SA" b="1" dirty="0">
                <a:latin typeface="Alexandria SemiBold" pitchFamily="2" charset="-78"/>
                <a:cs typeface="Alexandria SemiBold" pitchFamily="2" charset="-78"/>
              </a:rPr>
              <a:t>التقييم</a:t>
            </a:r>
            <a:r>
              <a:rPr lang="ar-SA" b="1" dirty="0" smtClean="0">
                <a:latin typeface="Alexandria SemiBold" pitchFamily="2" charset="-78"/>
                <a:cs typeface="Alexandria SemiBold" pitchFamily="2" charset="-78"/>
              </a:rPr>
              <a:t>:</a:t>
            </a:r>
            <a:r>
              <a:rPr lang="ar-SA" dirty="0">
                <a:latin typeface="Alexandria Medium" pitchFamily="2" charset="-78"/>
                <a:cs typeface="Alexandria Medium" pitchFamily="2" charset="-78"/>
              </a:rPr>
              <a:t> </a:t>
            </a:r>
            <a:r>
              <a:rPr lang="ar-SA" sz="1700" dirty="0">
                <a:latin typeface="Alexandria Medium" pitchFamily="2" charset="-78"/>
                <a:cs typeface="Alexandria Medium" pitchFamily="2" charset="-78"/>
              </a:rPr>
              <a:t>يتم تقييم نجاح الحملة بشكل فوري بناءً على ردود الفعل والتفاعل من الجمهور .</a:t>
            </a:r>
            <a:endParaRPr lang="en-US" sz="1700" dirty="0">
              <a:latin typeface="Alexandria Medium" pitchFamily="2" charset="-78"/>
              <a:cs typeface="Alexandria Medium"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5634" t="3582" r="31493" b="74328"/>
          <a:stretch/>
        </p:blipFill>
        <p:spPr>
          <a:xfrm>
            <a:off x="27296" y="4984333"/>
            <a:ext cx="1569494" cy="1514901"/>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(7) </a:t>
            </a:r>
            <a:r>
              <a:rPr lang="ar-SA" b="1" dirty="0" smtClean="0">
                <a:latin typeface="Alexandria" charset="0"/>
                <a:cs typeface="Alexandria" charset="0"/>
              </a:rPr>
              <a:t>تنفيذ الحملة التسويقية</a:t>
            </a:r>
            <a:endParaRPr lang="ar-SA" b="1" dirty="0">
              <a:latin typeface="Alexandria" charset="0"/>
              <a:cs typeface="Alexandria" charset="0"/>
            </a:endParaRPr>
          </a:p>
        </p:txBody>
      </p:sp>
    </p:spTree>
    <p:extLst>
      <p:ext uri="{BB962C8B-B14F-4D97-AF65-F5344CB8AC3E}">
        <p14:creationId xmlns:p14="http://schemas.microsoft.com/office/powerpoint/2010/main" val="14988015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3097" y="2206552"/>
            <a:ext cx="8707124"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(7) </a:t>
            </a:r>
            <a:r>
              <a:rPr lang="ar-SA" b="1" dirty="0" smtClean="0">
                <a:latin typeface="Alexandria" charset="0"/>
                <a:cs typeface="Alexandria" charset="0"/>
              </a:rPr>
              <a:t>تنفيذ الحملة التسويقية</a:t>
            </a:r>
            <a:endParaRPr lang="ar-SA" b="1" dirty="0">
              <a:latin typeface="Alexandria" charset="0"/>
              <a:cs typeface="Alexandria" charset="0"/>
            </a:endParaRPr>
          </a:p>
        </p:txBody>
      </p:sp>
      <p:sp>
        <p:nvSpPr>
          <p:cNvPr id="8" name="Rectangle 7"/>
          <p:cNvSpPr/>
          <p:nvPr/>
        </p:nvSpPr>
        <p:spPr>
          <a:xfrm>
            <a:off x="2443097" y="2269714"/>
            <a:ext cx="8597942" cy="4062651"/>
          </a:xfrm>
          <a:prstGeom prst="rect">
            <a:avLst/>
          </a:prstGeom>
          <a:noFill/>
        </p:spPr>
        <p:txBody>
          <a:bodyPr wrap="square">
            <a:spAutoFit/>
          </a:bodyPr>
          <a:lstStyle/>
          <a:p>
            <a:pPr algn="r" rtl="1">
              <a:lnSpc>
                <a:spcPct val="150000"/>
              </a:lnSpc>
            </a:pPr>
            <a:r>
              <a:rPr lang="ar-SA" b="1" dirty="0" smtClean="0">
                <a:solidFill>
                  <a:srgbClr val="C00000"/>
                </a:solidFill>
                <a:latin typeface="Alexandria" charset="0"/>
                <a:cs typeface="Alexandria" charset="0"/>
              </a:rPr>
              <a:t>(2) </a:t>
            </a:r>
            <a:r>
              <a:rPr lang="ar-SA" b="1" dirty="0">
                <a:solidFill>
                  <a:srgbClr val="C00000"/>
                </a:solidFill>
                <a:latin typeface="Alexandria" charset="0"/>
                <a:cs typeface="Alexandria" charset="0"/>
              </a:rPr>
              <a:t>مراقبة أداء الحملة في الوقت </a:t>
            </a:r>
            <a:r>
              <a:rPr lang="ar-SA" b="1" dirty="0" smtClean="0">
                <a:solidFill>
                  <a:srgbClr val="C00000"/>
                </a:solidFill>
                <a:latin typeface="Alexandria" charset="0"/>
                <a:cs typeface="Alexandria" charset="0"/>
              </a:rPr>
              <a:t>الفعلي:</a:t>
            </a:r>
          </a:p>
          <a:p>
            <a:pPr algn="r" rtl="1">
              <a:lnSpc>
                <a:spcPct val="150000"/>
              </a:lnSpc>
            </a:pPr>
            <a:r>
              <a:rPr lang="ar-SA" sz="1600" b="1" dirty="0">
                <a:latin typeface="Alexandria Medium" pitchFamily="2" charset="-78"/>
                <a:cs typeface="Alexandria Medium" pitchFamily="2" charset="-78"/>
              </a:rPr>
              <a:t>يتم مراقبة أداء الحملة بشكل مستمر يومي أو أسبوعي لضمان سيرها نحو تحقيق الأهداف. فالحملة التسويقية تحتاج إلى إجراء تحليل مستمر للأداء لتقييم فعالية الاستراتيجيات المتبعة، وتحديد ما إذا كانت الأهداف قد تم تحقيقها، وإجراء التعديلات اللازمة لتحسين </a:t>
            </a:r>
            <a:r>
              <a:rPr lang="ar-SA" sz="1600" b="1" dirty="0" smtClean="0">
                <a:latin typeface="Alexandria Medium" pitchFamily="2" charset="-78"/>
                <a:cs typeface="Alexandria Medium" pitchFamily="2" charset="-78"/>
              </a:rPr>
              <a:t>النتائج.</a:t>
            </a:r>
            <a:endParaRPr lang="ar-SA" sz="1600" b="1"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b="1" dirty="0" smtClean="0">
                <a:solidFill>
                  <a:schemeClr val="accent1"/>
                </a:solidFill>
                <a:latin typeface="Alexandria Medium" pitchFamily="2" charset="-78"/>
                <a:cs typeface="Alexandria Medium" pitchFamily="2" charset="-78"/>
              </a:rPr>
              <a:t>الأدوات المستخدمة لمراقبة وتحليل أداء الحملة :</a:t>
            </a:r>
          </a:p>
          <a:p>
            <a:pPr marL="342900" indent="-233363" algn="r" rtl="1">
              <a:lnSpc>
                <a:spcPct val="150000"/>
              </a:lnSpc>
              <a:buFont typeface="+mj-lt"/>
              <a:buAutoNum type="arabicPeriod"/>
            </a:pPr>
            <a:r>
              <a:rPr lang="en-GB" b="1" dirty="0" smtClean="0"/>
              <a:t>Google Analytics</a:t>
            </a:r>
            <a:r>
              <a:rPr lang="en-GB" dirty="0" smtClean="0"/>
              <a:t> </a:t>
            </a:r>
            <a:r>
              <a:rPr lang="ar-SA" dirty="0" smtClean="0"/>
              <a:t> : </a:t>
            </a:r>
            <a:r>
              <a:rPr lang="ar-SA" sz="1600" b="1" dirty="0">
                <a:latin typeface="Alexandria Medium" pitchFamily="2" charset="-78"/>
                <a:cs typeface="Alexandria Medium" pitchFamily="2" charset="-78"/>
              </a:rPr>
              <a:t>لتتبع حركة المرور على الموقع.</a:t>
            </a:r>
          </a:p>
          <a:p>
            <a:pPr marL="342900" indent="-233363" algn="r" rtl="1">
              <a:lnSpc>
                <a:spcPct val="150000"/>
              </a:lnSpc>
              <a:buFont typeface="+mj-lt"/>
              <a:buAutoNum type="arabicPeriod"/>
            </a:pPr>
            <a:r>
              <a:rPr lang="en-GB" b="1" dirty="0"/>
              <a:t>Facebook </a:t>
            </a:r>
            <a:r>
              <a:rPr lang="en-GB" b="1" dirty="0" smtClean="0"/>
              <a:t>Insights</a:t>
            </a:r>
            <a:r>
              <a:rPr lang="en-GB" dirty="0" smtClean="0"/>
              <a:t> </a:t>
            </a:r>
            <a:r>
              <a:rPr lang="ar-SA" dirty="0" smtClean="0"/>
              <a:t> : </a:t>
            </a:r>
            <a:r>
              <a:rPr lang="ar-SA" sz="1600" b="1" dirty="0">
                <a:latin typeface="Alexandria Medium" pitchFamily="2" charset="-78"/>
                <a:cs typeface="Alexandria Medium" pitchFamily="2" charset="-78"/>
              </a:rPr>
              <a:t>لتحليل أداء الحملات على وسائل التواصل الاجتماعي.</a:t>
            </a:r>
          </a:p>
          <a:p>
            <a:pPr marL="342900" indent="-233363" algn="r" rtl="1">
              <a:lnSpc>
                <a:spcPct val="150000"/>
              </a:lnSpc>
              <a:buFont typeface="+mj-lt"/>
              <a:buAutoNum type="arabicPeriod"/>
            </a:pPr>
            <a:r>
              <a:rPr lang="en-GB" b="1" dirty="0"/>
              <a:t>Google Ads </a:t>
            </a:r>
            <a:r>
              <a:rPr lang="en-GB" b="1" dirty="0" smtClean="0"/>
              <a:t>Dashboard</a:t>
            </a:r>
            <a:r>
              <a:rPr lang="en-GB" dirty="0" smtClean="0"/>
              <a:t> </a:t>
            </a:r>
            <a:r>
              <a:rPr lang="ar-SA" dirty="0" smtClean="0"/>
              <a:t> : </a:t>
            </a:r>
            <a:r>
              <a:rPr lang="ar-SA" sz="1600" b="1" dirty="0">
                <a:latin typeface="Alexandria Medium" pitchFamily="2" charset="-78"/>
                <a:cs typeface="Alexandria Medium" pitchFamily="2" charset="-78"/>
              </a:rPr>
              <a:t>لتتبع أداء إعلانات </a:t>
            </a:r>
            <a:r>
              <a:rPr lang="en-GB" sz="1600" b="1" dirty="0" err="1" smtClean="0">
                <a:latin typeface="Alexandria Medium" pitchFamily="2" charset="-78"/>
                <a:cs typeface="Alexandria Medium" pitchFamily="2" charset="-78"/>
              </a:rPr>
              <a:t>Googl</a:t>
            </a:r>
            <a:r>
              <a:rPr lang="en-US" sz="1600" b="1" dirty="0" smtClean="0">
                <a:latin typeface="Alexandria Medium" pitchFamily="2" charset="-78"/>
                <a:cs typeface="Alexandria Medium" pitchFamily="2" charset="-78"/>
              </a:rPr>
              <a:t>e Ads</a:t>
            </a:r>
            <a:r>
              <a:rPr lang="en-GB" sz="1600" b="1" dirty="0" smtClean="0">
                <a:latin typeface="Alexandria Medium" pitchFamily="2" charset="-78"/>
                <a:cs typeface="Alexandria Medium" pitchFamily="2" charset="-78"/>
              </a:rPr>
              <a:t>.</a:t>
            </a:r>
            <a:endParaRPr lang="ar-SA" sz="1600" b="1" dirty="0">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q"/>
            </a:pPr>
            <a:r>
              <a:rPr lang="ar-SA" b="1" dirty="0">
                <a:solidFill>
                  <a:schemeClr val="accent1"/>
                </a:solidFill>
                <a:latin typeface="Alexandria Medium" pitchFamily="2" charset="-78"/>
                <a:cs typeface="Alexandria Medium" pitchFamily="2" charset="-78"/>
              </a:rPr>
              <a:t>ما يجب مراقبته:</a:t>
            </a:r>
          </a:p>
          <a:p>
            <a:pPr algn="r" rtl="1">
              <a:lnSpc>
                <a:spcPct val="150000"/>
              </a:lnSpc>
            </a:pPr>
            <a:r>
              <a:rPr lang="ar-SA" sz="1600" b="1" dirty="0" smtClean="0">
                <a:latin typeface="Alexandria Medium" pitchFamily="2" charset="-78"/>
                <a:cs typeface="Alexandria Medium" pitchFamily="2" charset="-78"/>
              </a:rPr>
              <a:t>      1. معدل </a:t>
            </a:r>
            <a:r>
              <a:rPr lang="ar-SA" sz="1600" b="1" dirty="0">
                <a:latin typeface="Alexandria Medium" pitchFamily="2" charset="-78"/>
                <a:cs typeface="Alexandria Medium" pitchFamily="2" charset="-78"/>
              </a:rPr>
              <a:t>النقر  </a:t>
            </a:r>
            <a:r>
              <a:rPr lang="en-GB" sz="1600" b="1" dirty="0">
                <a:latin typeface="Alexandria Medium" pitchFamily="2" charset="-78"/>
                <a:cs typeface="Alexandria Medium" pitchFamily="2" charset="-78"/>
              </a:rPr>
              <a:t>CTR</a:t>
            </a:r>
            <a:r>
              <a:rPr lang="ar-SA" sz="1600" b="1" dirty="0">
                <a:latin typeface="Alexandria Medium" pitchFamily="2" charset="-78"/>
                <a:cs typeface="Alexandria Medium" pitchFamily="2" charset="-78"/>
              </a:rPr>
              <a:t> </a:t>
            </a:r>
            <a:r>
              <a:rPr lang="ar-SA" sz="1600" b="1" dirty="0" smtClean="0">
                <a:latin typeface="Alexandria Medium" pitchFamily="2" charset="-78"/>
                <a:cs typeface="Alexandria Medium" pitchFamily="2" charset="-78"/>
              </a:rPr>
              <a:t>  2. معدل </a:t>
            </a:r>
            <a:r>
              <a:rPr lang="ar-SA" sz="1600" b="1" dirty="0">
                <a:latin typeface="Alexandria Medium" pitchFamily="2" charset="-78"/>
                <a:cs typeface="Alexandria Medium" pitchFamily="2" charset="-78"/>
              </a:rPr>
              <a:t>التحويل  </a:t>
            </a:r>
            <a:r>
              <a:rPr lang="en-GB" sz="1600" b="1" dirty="0">
                <a:latin typeface="Alexandria Medium" pitchFamily="2" charset="-78"/>
                <a:cs typeface="Alexandria Medium" pitchFamily="2" charset="-78"/>
              </a:rPr>
              <a:t>Conversion Rate</a:t>
            </a:r>
            <a:r>
              <a:rPr lang="ar-SA" sz="1600" b="1" dirty="0">
                <a:latin typeface="Alexandria Medium" pitchFamily="2" charset="-78"/>
                <a:cs typeface="Alexandria Medium" pitchFamily="2" charset="-78"/>
              </a:rPr>
              <a:t>  </a:t>
            </a:r>
            <a:r>
              <a:rPr lang="ar-SA" sz="1600" b="1" dirty="0" smtClean="0">
                <a:latin typeface="Alexandria Medium" pitchFamily="2" charset="-78"/>
                <a:cs typeface="Alexandria Medium" pitchFamily="2" charset="-78"/>
              </a:rPr>
              <a:t> 3. التكلفة </a:t>
            </a:r>
            <a:r>
              <a:rPr lang="ar-SA" sz="1600" b="1" dirty="0">
                <a:latin typeface="Alexandria Medium" pitchFamily="2" charset="-78"/>
                <a:cs typeface="Alexandria Medium" pitchFamily="2" charset="-78"/>
              </a:rPr>
              <a:t>لكل نقرة  </a:t>
            </a:r>
            <a:r>
              <a:rPr lang="en-GB" sz="1600" b="1" dirty="0">
                <a:latin typeface="Alexandria Medium" pitchFamily="2" charset="-78"/>
                <a:cs typeface="Alexandria Medium" pitchFamily="2" charset="-78"/>
              </a:rPr>
              <a:t>CPC</a:t>
            </a:r>
            <a:r>
              <a:rPr lang="ar-SA" sz="1600" b="1" dirty="0">
                <a:latin typeface="Alexandria Medium" pitchFamily="2" charset="-78"/>
                <a:cs typeface="Alexandria Medium" pitchFamily="2" charset="-78"/>
              </a:rPr>
              <a:t> </a:t>
            </a:r>
            <a:endParaRPr lang="en-US" sz="1600" b="1" dirty="0">
              <a:latin typeface="Alexandria Medium" pitchFamily="2" charset="-78"/>
              <a:cs typeface="Alexandria Medium" pitchFamily="2" charset="-78"/>
            </a:endParaRPr>
          </a:p>
        </p:txBody>
      </p:sp>
      <p:pic>
        <p:nvPicPr>
          <p:cNvPr id="11266" name="Picture 2" descr="https://tse2.mm.bing.net/th?id=OIP.-GUEA22kfoVUBhxeC0RwHQHaEK&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110" y="4262197"/>
            <a:ext cx="2912573" cy="259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1104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49073" y="1999197"/>
            <a:ext cx="9451524" cy="4334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24386" y="1603792"/>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(7) </a:t>
            </a:r>
            <a:r>
              <a:rPr lang="ar-SA" b="1" dirty="0" smtClean="0">
                <a:latin typeface="Alexandria" charset="0"/>
                <a:cs typeface="Alexandria" charset="0"/>
              </a:rPr>
              <a:t>تنفيذ الحملة التسويقية</a:t>
            </a:r>
            <a:endParaRPr lang="ar-SA" b="1" dirty="0">
              <a:latin typeface="Alexandria" charset="0"/>
              <a:cs typeface="Alexandria" charset="0"/>
            </a:endParaRPr>
          </a:p>
        </p:txBody>
      </p:sp>
      <p:sp>
        <p:nvSpPr>
          <p:cNvPr id="8" name="Rectangle 7"/>
          <p:cNvSpPr/>
          <p:nvPr/>
        </p:nvSpPr>
        <p:spPr>
          <a:xfrm>
            <a:off x="2149072" y="1990568"/>
            <a:ext cx="9287751" cy="4385816"/>
          </a:xfrm>
          <a:prstGeom prst="rect">
            <a:avLst/>
          </a:prstGeom>
          <a:noFill/>
        </p:spPr>
        <p:txBody>
          <a:bodyPr wrap="square">
            <a:spAutoFit/>
          </a:bodyPr>
          <a:lstStyle/>
          <a:p>
            <a:pPr algn="r" rtl="1">
              <a:lnSpc>
                <a:spcPct val="150000"/>
              </a:lnSpc>
            </a:pPr>
            <a:r>
              <a:rPr lang="ar-SA" b="1" dirty="0" smtClean="0">
                <a:solidFill>
                  <a:srgbClr val="C00000"/>
                </a:solidFill>
                <a:latin typeface="Alexandria" charset="0"/>
                <a:cs typeface="Alexandria" charset="0"/>
              </a:rPr>
              <a:t>(3) التفاعل مع الجمهور:</a:t>
            </a:r>
          </a:p>
          <a:p>
            <a:pPr algn="r" rtl="1">
              <a:lnSpc>
                <a:spcPct val="150000"/>
              </a:lnSpc>
            </a:pPr>
            <a:r>
              <a:rPr lang="ar-SA" b="1" dirty="0" smtClean="0">
                <a:latin typeface="Alexandria Medium" pitchFamily="2" charset="-78"/>
                <a:cs typeface="Alexandria Medium" pitchFamily="2" charset="-78"/>
              </a:rPr>
              <a:t>يتم التفاعل المباشر مع الجمهور </a:t>
            </a:r>
            <a:r>
              <a:rPr lang="ar-SA" b="1" dirty="0">
                <a:latin typeface="Alexandria Medium" pitchFamily="2" charset="-78"/>
                <a:cs typeface="Alexandria Medium" pitchFamily="2" charset="-78"/>
              </a:rPr>
              <a:t>من خلال</a:t>
            </a:r>
            <a:r>
              <a:rPr lang="ar-SA" b="1" dirty="0" smtClean="0">
                <a:latin typeface="Alexandria Medium" pitchFamily="2" charset="-78"/>
                <a:cs typeface="Alexandria Medium" pitchFamily="2" charset="-78"/>
              </a:rPr>
              <a:t>:</a:t>
            </a:r>
          </a:p>
          <a:p>
            <a:pPr marL="627063" indent="-285750" algn="r" rtl="1">
              <a:lnSpc>
                <a:spcPct val="150000"/>
              </a:lnSpc>
              <a:buFont typeface="+mj-lt"/>
              <a:buAutoNum type="arabicPeriod"/>
            </a:pPr>
            <a:r>
              <a:rPr lang="ar-SA" sz="1600" b="1" dirty="0" smtClean="0">
                <a:latin typeface="Alexandria Medium" pitchFamily="2" charset="-78"/>
                <a:cs typeface="Alexandria Medium" pitchFamily="2" charset="-78"/>
              </a:rPr>
              <a:t>الرد </a:t>
            </a:r>
            <a:r>
              <a:rPr lang="ar-SA" sz="1600" b="1" dirty="0">
                <a:latin typeface="Alexandria Medium" pitchFamily="2" charset="-78"/>
                <a:cs typeface="Alexandria Medium" pitchFamily="2" charset="-78"/>
              </a:rPr>
              <a:t>على التعليقات والأسئلة في الوقت المناسب</a:t>
            </a:r>
            <a:r>
              <a:rPr lang="ar-SA" sz="1600" b="1" dirty="0" smtClean="0">
                <a:latin typeface="Alexandria Medium" pitchFamily="2" charset="-78"/>
                <a:cs typeface="Alexandria Medium" pitchFamily="2" charset="-78"/>
              </a:rPr>
              <a:t>.</a:t>
            </a:r>
            <a:r>
              <a:rPr lang="ar-SA" sz="1600" dirty="0">
                <a:latin typeface="Alexandria Medium" pitchFamily="2" charset="-78"/>
                <a:cs typeface="Alexandria Medium" pitchFamily="2" charset="-78"/>
              </a:rPr>
              <a:t> </a:t>
            </a:r>
            <a:endParaRPr lang="ar-SA" sz="1600" dirty="0" smtClean="0">
              <a:latin typeface="Alexandria Medium" pitchFamily="2" charset="-78"/>
              <a:cs typeface="Alexandria Medium" pitchFamily="2" charset="-78"/>
            </a:endParaRPr>
          </a:p>
          <a:p>
            <a:pPr marL="627063" indent="-285750" algn="r" rtl="1">
              <a:lnSpc>
                <a:spcPct val="150000"/>
              </a:lnSpc>
              <a:buFont typeface="+mj-lt"/>
              <a:buAutoNum type="arabicPeriod"/>
            </a:pPr>
            <a:r>
              <a:rPr lang="ar-SA" sz="1600" b="1" dirty="0" smtClean="0">
                <a:latin typeface="Alexandria Medium" pitchFamily="2" charset="-78"/>
                <a:cs typeface="Alexandria Medium" pitchFamily="2" charset="-78"/>
              </a:rPr>
              <a:t>الرد </a:t>
            </a:r>
            <a:r>
              <a:rPr lang="ar-SA" sz="1600" b="1" dirty="0">
                <a:latin typeface="Alexandria Medium" pitchFamily="2" charset="-78"/>
                <a:cs typeface="Alexandria Medium" pitchFamily="2" charset="-78"/>
              </a:rPr>
              <a:t>بشكل مهني وودي لخلق تجربة إيجابية.</a:t>
            </a:r>
          </a:p>
          <a:p>
            <a:pPr marL="627063" indent="-285750" algn="r" rtl="1">
              <a:lnSpc>
                <a:spcPct val="150000"/>
              </a:lnSpc>
              <a:buFont typeface="+mj-lt"/>
              <a:buAutoNum type="arabicPeriod"/>
            </a:pPr>
            <a:r>
              <a:rPr lang="ar-SA" sz="1600" b="1" dirty="0">
                <a:latin typeface="Alexandria Medium" pitchFamily="2" charset="-78"/>
                <a:cs typeface="Alexandria Medium" pitchFamily="2" charset="-78"/>
              </a:rPr>
              <a:t>استخدام استراتيجيات مثل استطلاعات الرأي والأسئلة المفتوحة لزيادة </a:t>
            </a:r>
            <a:r>
              <a:rPr lang="ar-SA" sz="1600" b="1" dirty="0" smtClean="0">
                <a:latin typeface="Alexandria Medium" pitchFamily="2" charset="-78"/>
                <a:cs typeface="Alexandria Medium" pitchFamily="2" charset="-78"/>
              </a:rPr>
              <a:t>التفاعل مع منصات     التواصل الاجتماعي.</a:t>
            </a:r>
          </a:p>
          <a:p>
            <a:pPr algn="r" rtl="1">
              <a:lnSpc>
                <a:spcPct val="150000"/>
              </a:lnSpc>
            </a:pPr>
            <a:r>
              <a:rPr lang="ar-SA" b="1" dirty="0">
                <a:latin typeface="Alexandria" charset="0"/>
                <a:cs typeface="Alexandria" charset="0"/>
              </a:rPr>
              <a:t>تحسين الرسائل الإعلانية بناءً على </a:t>
            </a:r>
            <a:r>
              <a:rPr lang="ar-SA" b="1" dirty="0" smtClean="0">
                <a:latin typeface="Alexandria" charset="0"/>
                <a:cs typeface="Alexandria" charset="0"/>
              </a:rPr>
              <a:t>التفاعل:</a:t>
            </a:r>
          </a:p>
          <a:p>
            <a:pPr algn="r" rtl="1">
              <a:lnSpc>
                <a:spcPct val="150000"/>
              </a:lnSpc>
            </a:pPr>
            <a:r>
              <a:rPr lang="ar-SA" sz="1700" b="1" dirty="0">
                <a:solidFill>
                  <a:schemeClr val="accent1"/>
                </a:solidFill>
                <a:latin typeface="Alexandria Medium" pitchFamily="2" charset="-78"/>
                <a:cs typeface="Alexandria Medium" pitchFamily="2" charset="-78"/>
              </a:rPr>
              <a:t>ا</a:t>
            </a:r>
            <a:r>
              <a:rPr lang="ar-SA" sz="1700" b="1" dirty="0" smtClean="0">
                <a:solidFill>
                  <a:schemeClr val="accent1"/>
                </a:solidFill>
                <a:latin typeface="Alexandria Medium" pitchFamily="2" charset="-78"/>
                <a:cs typeface="Alexandria Medium" pitchFamily="2" charset="-78"/>
              </a:rPr>
              <a:t>ستخدام </a:t>
            </a:r>
            <a:r>
              <a:rPr lang="ar-SA" sz="1700" b="1" dirty="0">
                <a:solidFill>
                  <a:schemeClr val="accent1"/>
                </a:solidFill>
                <a:latin typeface="Alexandria Medium" pitchFamily="2" charset="-78"/>
                <a:cs typeface="Alexandria Medium" pitchFamily="2" charset="-78"/>
              </a:rPr>
              <a:t>التفاعل </a:t>
            </a:r>
            <a:r>
              <a:rPr lang="ar-SA" sz="1700" b="1" dirty="0" smtClean="0">
                <a:solidFill>
                  <a:schemeClr val="accent1"/>
                </a:solidFill>
                <a:latin typeface="Alexandria Medium" pitchFamily="2" charset="-78"/>
                <a:cs typeface="Alexandria Medium" pitchFamily="2" charset="-78"/>
              </a:rPr>
              <a:t>كدليل </a:t>
            </a:r>
            <a:r>
              <a:rPr lang="ar-SA" sz="1700" b="1" dirty="0">
                <a:solidFill>
                  <a:schemeClr val="accent1"/>
                </a:solidFill>
                <a:latin typeface="Alexandria Medium" pitchFamily="2" charset="-78"/>
                <a:cs typeface="Alexandria Medium" pitchFamily="2" charset="-78"/>
              </a:rPr>
              <a:t>لتحسين الرسائل</a:t>
            </a:r>
            <a:r>
              <a:rPr lang="ar-SA" sz="1700" b="1" dirty="0">
                <a:latin typeface="Alexandria Medium" pitchFamily="2" charset="-78"/>
                <a:cs typeface="Alexandria Medium" pitchFamily="2" charset="-78"/>
              </a:rPr>
              <a:t>: </a:t>
            </a:r>
            <a:r>
              <a:rPr lang="ar-SA" sz="1700" b="1" dirty="0" smtClean="0">
                <a:latin typeface="Alexandria Medium" pitchFamily="2" charset="-78"/>
                <a:cs typeface="Alexandria Medium" pitchFamily="2" charset="-78"/>
              </a:rPr>
              <a:t>فيعتمد التحسين المستمر للرسائل (نصوص </a:t>
            </a:r>
            <a:r>
              <a:rPr lang="ar-SA" sz="1700" b="1" dirty="0">
                <a:latin typeface="Alexandria Medium" pitchFamily="2" charset="-78"/>
                <a:cs typeface="Alexandria Medium" pitchFamily="2" charset="-78"/>
              </a:rPr>
              <a:t>أو </a:t>
            </a:r>
            <a:r>
              <a:rPr lang="ar-SA" sz="1700" b="1" dirty="0" smtClean="0">
                <a:latin typeface="Alexandria Medium" pitchFamily="2" charset="-78"/>
                <a:cs typeface="Alexandria Medium" pitchFamily="2" charset="-78"/>
              </a:rPr>
              <a:t>صور) على تحليل التعليقات والتفاعل مع الجمهور؛  </a:t>
            </a:r>
            <a:r>
              <a:rPr lang="ar-SA" sz="1700" b="1" dirty="0">
                <a:latin typeface="Alexandria Medium" pitchFamily="2" charset="-78"/>
                <a:cs typeface="Alexandria Medium" pitchFamily="2" charset="-78"/>
              </a:rPr>
              <a:t>لمعرفة ما يعجب الجمهور وما لا يعجبه </a:t>
            </a:r>
            <a:r>
              <a:rPr lang="ar-SA" sz="1700" b="1" dirty="0" smtClean="0">
                <a:latin typeface="Alexandria Medium" pitchFamily="2" charset="-78"/>
                <a:cs typeface="Alexandria Medium" pitchFamily="2" charset="-78"/>
              </a:rPr>
              <a:t>وذلك لتحسين </a:t>
            </a:r>
            <a:r>
              <a:rPr lang="ar-SA" sz="1700" b="1" dirty="0">
                <a:latin typeface="Alexandria Medium" pitchFamily="2" charset="-78"/>
                <a:cs typeface="Alexandria Medium" pitchFamily="2" charset="-78"/>
              </a:rPr>
              <a:t>أداء الحملة. </a:t>
            </a:r>
            <a:r>
              <a:rPr lang="ar-SA" sz="1700" b="1" dirty="0" smtClean="0">
                <a:latin typeface="Alexandria Medium" pitchFamily="2" charset="-78"/>
                <a:cs typeface="Alexandria Medium" pitchFamily="2" charset="-78"/>
              </a:rPr>
              <a:t>مثال</a:t>
            </a:r>
            <a:r>
              <a:rPr lang="ar-SA" sz="1700" b="1" dirty="0">
                <a:latin typeface="Alexandria Medium" pitchFamily="2" charset="-78"/>
                <a:cs typeface="Alexandria Medium" pitchFamily="2" charset="-78"/>
              </a:rPr>
              <a:t>: إذا كانت تعليقات العملاء تركز على ميزة معينة، يمكن تعديل الرسائل لتسليط الضوء عليها.</a:t>
            </a:r>
            <a:endParaRPr lang="en-GB" sz="1700" b="1" dirty="0">
              <a:latin typeface="Alexandria Medium" pitchFamily="2" charset="-78"/>
              <a:cs typeface="Alexandria Medium" pitchFamily="2" charset="-78"/>
            </a:endParaRPr>
          </a:p>
        </p:txBody>
      </p:sp>
      <p:pic>
        <p:nvPicPr>
          <p:cNvPr id="14" name="Picture 13"/>
          <p:cNvPicPr>
            <a:picLocks noChangeAspect="1"/>
          </p:cNvPicPr>
          <p:nvPr/>
        </p:nvPicPr>
        <p:blipFill rotWithShape="1">
          <a:blip r:embed="rId4"/>
          <a:srcRect r="6744"/>
          <a:stretch/>
        </p:blipFill>
        <p:spPr>
          <a:xfrm>
            <a:off x="0" y="2977892"/>
            <a:ext cx="2149072" cy="2584341"/>
          </a:xfrm>
          <a:prstGeom prst="rect">
            <a:avLst/>
          </a:prstGeom>
        </p:spPr>
      </p:pic>
    </p:spTree>
    <p:extLst>
      <p:ext uri="{BB962C8B-B14F-4D97-AF65-F5344CB8AC3E}">
        <p14:creationId xmlns:p14="http://schemas.microsoft.com/office/powerpoint/2010/main" val="8889310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4901" y="2206552"/>
            <a:ext cx="9635320"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4" y="1767047"/>
            <a:ext cx="3385760"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(7) </a:t>
            </a:r>
            <a:r>
              <a:rPr lang="ar-SA" b="1" dirty="0" smtClean="0">
                <a:latin typeface="Alexandria" charset="0"/>
                <a:cs typeface="Alexandria" charset="0"/>
              </a:rPr>
              <a:t>تنفيذ الحملة التسويقية</a:t>
            </a:r>
            <a:endParaRPr lang="ar-SA" b="1" dirty="0">
              <a:latin typeface="Alexandria" charset="0"/>
              <a:cs typeface="Alexandria" charset="0"/>
            </a:endParaRPr>
          </a:p>
        </p:txBody>
      </p:sp>
      <p:sp>
        <p:nvSpPr>
          <p:cNvPr id="8" name="Rectangle 7"/>
          <p:cNvSpPr/>
          <p:nvPr/>
        </p:nvSpPr>
        <p:spPr>
          <a:xfrm>
            <a:off x="1644555" y="2456194"/>
            <a:ext cx="9376011" cy="4108817"/>
          </a:xfrm>
          <a:prstGeom prst="rect">
            <a:avLst/>
          </a:prstGeom>
          <a:noFill/>
        </p:spPr>
        <p:txBody>
          <a:bodyPr wrap="square">
            <a:spAutoFit/>
          </a:bodyPr>
          <a:lstStyle/>
          <a:p>
            <a:pPr algn="r" rtl="1"/>
            <a:r>
              <a:rPr lang="ar-SA" b="1" dirty="0" smtClean="0">
                <a:solidFill>
                  <a:srgbClr val="C00000"/>
                </a:solidFill>
                <a:latin typeface="Alexandria" charset="0"/>
                <a:cs typeface="Alexandria" charset="0"/>
              </a:rPr>
              <a:t>(4) </a:t>
            </a:r>
            <a:r>
              <a:rPr lang="ar-SA" b="1" dirty="0" smtClean="0">
                <a:solidFill>
                  <a:srgbClr val="C00000"/>
                </a:solidFill>
                <a:latin typeface="Alexandria" charset="0"/>
                <a:cs typeface="Alexandria" charset="0"/>
              </a:rPr>
              <a:t>إجراء </a:t>
            </a:r>
            <a:r>
              <a:rPr lang="ar-SA" b="1" dirty="0">
                <a:solidFill>
                  <a:srgbClr val="C00000"/>
                </a:solidFill>
                <a:latin typeface="Alexandria" charset="0"/>
                <a:cs typeface="Alexandria" charset="0"/>
              </a:rPr>
              <a:t>التعديلات الفورية عند الضرورة :</a:t>
            </a:r>
          </a:p>
          <a:p>
            <a:pPr algn="r" rtl="1">
              <a:lnSpc>
                <a:spcPct val="150000"/>
              </a:lnSpc>
            </a:pPr>
            <a:r>
              <a:rPr lang="ar-SA" b="1" dirty="0">
                <a:latin typeface="Alexandria Medium" pitchFamily="2" charset="-78"/>
                <a:cs typeface="Alexandria Medium" pitchFamily="2" charset="-78"/>
              </a:rPr>
              <a:t>تتمثل التعديلات الفورية </a:t>
            </a:r>
            <a:r>
              <a:rPr lang="ar-SA" b="1" dirty="0" smtClean="0">
                <a:latin typeface="Alexandria Medium" pitchFamily="2" charset="-78"/>
                <a:cs typeface="Alexandria Medium" pitchFamily="2" charset="-78"/>
              </a:rPr>
              <a:t>في تعديل </a:t>
            </a:r>
            <a:r>
              <a:rPr lang="ar-SA" b="1" dirty="0">
                <a:latin typeface="Alexandria Medium" pitchFamily="2" charset="-78"/>
                <a:cs typeface="Alexandria Medium" pitchFamily="2" charset="-78"/>
              </a:rPr>
              <a:t>الإعلانات التي لا تؤدي بشكل </a:t>
            </a:r>
            <a:r>
              <a:rPr lang="ar-SA" b="1" dirty="0" smtClean="0">
                <a:latin typeface="Alexandria Medium" pitchFamily="2" charset="-78"/>
                <a:cs typeface="Alexandria Medium" pitchFamily="2" charset="-78"/>
              </a:rPr>
              <a:t>جيد، كما يتم إعادة </a:t>
            </a:r>
            <a:r>
              <a:rPr lang="ar-SA" b="1" dirty="0">
                <a:latin typeface="Alexandria Medium" pitchFamily="2" charset="-78"/>
                <a:cs typeface="Alexandria Medium" pitchFamily="2" charset="-78"/>
              </a:rPr>
              <a:t>تخصيص الميزانية إلى القنوات التي تحقق نتائج أفضل</a:t>
            </a:r>
            <a:r>
              <a:rPr lang="ar-SA" b="1" dirty="0" smtClean="0">
                <a:latin typeface="Alexandria Medium" pitchFamily="2" charset="-78"/>
                <a:cs typeface="Alexandria Medium" pitchFamily="2" charset="-78"/>
              </a:rPr>
              <a:t>. </a:t>
            </a:r>
            <a:r>
              <a:rPr lang="ar-SA" b="1" u="sng" dirty="0" smtClean="0">
                <a:latin typeface="Alexandria Medium" pitchFamily="2" charset="-78"/>
                <a:cs typeface="Alexandria Medium" pitchFamily="2" charset="-78"/>
              </a:rPr>
              <a:t>على سبيل المثال</a:t>
            </a:r>
            <a:r>
              <a:rPr lang="ar-SA" b="1" dirty="0" smtClean="0">
                <a:latin typeface="Alexandria Medium" pitchFamily="2" charset="-78"/>
                <a:cs typeface="Alexandria Medium" pitchFamily="2" charset="-78"/>
              </a:rPr>
              <a:t>: يتم </a:t>
            </a:r>
            <a:r>
              <a:rPr lang="ar-SA" b="1" dirty="0">
                <a:latin typeface="Alexandria Medium" pitchFamily="2" charset="-78"/>
                <a:cs typeface="Alexandria Medium" pitchFamily="2" charset="-78"/>
              </a:rPr>
              <a:t>إ</a:t>
            </a:r>
            <a:r>
              <a:rPr lang="ar-SA" b="1" dirty="0" smtClean="0">
                <a:latin typeface="Alexandria Medium" pitchFamily="2" charset="-78"/>
                <a:cs typeface="Alexandria Medium" pitchFamily="2" charset="-78"/>
              </a:rPr>
              <a:t>يقاف </a:t>
            </a:r>
            <a:r>
              <a:rPr lang="ar-SA" b="1" dirty="0">
                <a:latin typeface="Alexandria Medium" pitchFamily="2" charset="-78"/>
                <a:cs typeface="Alexandria Medium" pitchFamily="2" charset="-78"/>
              </a:rPr>
              <a:t>إعلان لا يحقق </a:t>
            </a:r>
            <a:r>
              <a:rPr lang="ar-SA" b="1" u="sng" dirty="0">
                <a:latin typeface="Alexandria Medium" pitchFamily="2" charset="-78"/>
                <a:cs typeface="Alexandria Medium" pitchFamily="2" charset="-78"/>
              </a:rPr>
              <a:t>معدل تحويل </a:t>
            </a:r>
            <a:r>
              <a:rPr lang="ar-SA" b="1" dirty="0">
                <a:latin typeface="Alexandria Medium" pitchFamily="2" charset="-78"/>
                <a:cs typeface="Alexandria Medium" pitchFamily="2" charset="-78"/>
              </a:rPr>
              <a:t>جيد وتحويل الميزانية إلى إعلانات ذات أداء أفضل</a:t>
            </a:r>
            <a:r>
              <a:rPr lang="ar-SA" b="1" dirty="0" smtClean="0">
                <a:latin typeface="Alexandria Medium" pitchFamily="2" charset="-78"/>
                <a:cs typeface="Alexandria Medium" pitchFamily="2" charset="-78"/>
              </a:rPr>
              <a:t>.</a:t>
            </a:r>
          </a:p>
          <a:p>
            <a:pPr algn="r" rtl="1">
              <a:lnSpc>
                <a:spcPct val="150000"/>
              </a:lnSpc>
            </a:pPr>
            <a:r>
              <a:rPr lang="ar-SA" b="1" dirty="0" smtClean="0">
                <a:solidFill>
                  <a:srgbClr val="C00000"/>
                </a:solidFill>
                <a:latin typeface="Alexandria" charset="0"/>
                <a:cs typeface="Alexandria" charset="0"/>
              </a:rPr>
              <a:t>(5) </a:t>
            </a:r>
            <a:r>
              <a:rPr lang="ar-SA" b="1" dirty="0" smtClean="0">
                <a:solidFill>
                  <a:srgbClr val="C00000"/>
                </a:solidFill>
                <a:latin typeface="Alexandria" charset="0"/>
                <a:cs typeface="Alexandria" charset="0"/>
              </a:rPr>
              <a:t>إدارة </a:t>
            </a:r>
            <a:r>
              <a:rPr lang="ar-SA" b="1" dirty="0">
                <a:solidFill>
                  <a:srgbClr val="C00000"/>
                </a:solidFill>
                <a:latin typeface="Alexandria" charset="0"/>
                <a:cs typeface="Alexandria" charset="0"/>
              </a:rPr>
              <a:t>الميزانية خلال </a:t>
            </a:r>
            <a:r>
              <a:rPr lang="ar-SA" b="1" dirty="0" smtClean="0">
                <a:solidFill>
                  <a:srgbClr val="C00000"/>
                </a:solidFill>
                <a:latin typeface="Alexandria" charset="0"/>
                <a:cs typeface="Alexandria" charset="0"/>
              </a:rPr>
              <a:t>التنفيذ:</a:t>
            </a:r>
            <a:endParaRPr lang="en-US" b="1" dirty="0">
              <a:solidFill>
                <a:srgbClr val="C00000"/>
              </a:solidFill>
              <a:latin typeface="Alexandria" charset="0"/>
              <a:cs typeface="Alexandria" charset="0"/>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متابعة الميزانية </a:t>
            </a:r>
            <a:r>
              <a:rPr lang="ar-SA" b="1" dirty="0" smtClean="0">
                <a:solidFill>
                  <a:schemeClr val="accent1"/>
                </a:solidFill>
                <a:latin typeface="Alexandria Medium" pitchFamily="2" charset="-78"/>
                <a:cs typeface="Alexandria Medium" pitchFamily="2" charset="-78"/>
              </a:rPr>
              <a:t>المستمرة: </a:t>
            </a:r>
            <a:r>
              <a:rPr lang="ar-SA" b="1" dirty="0">
                <a:latin typeface="Alexandria Medium" pitchFamily="2" charset="-78"/>
                <a:cs typeface="Alexandria Medium" pitchFamily="2" charset="-78"/>
              </a:rPr>
              <a:t>مراقب</a:t>
            </a:r>
            <a:r>
              <a:rPr lang="ar-SA" b="1" dirty="0" smtClean="0">
                <a:latin typeface="Alexandria Medium" pitchFamily="2" charset="-78"/>
                <a:cs typeface="Alexandria Medium" pitchFamily="2" charset="-78"/>
              </a:rPr>
              <a:t>ة </a:t>
            </a:r>
            <a:r>
              <a:rPr lang="ar-SA" b="1" dirty="0">
                <a:latin typeface="Alexandria Medium" pitchFamily="2" charset="-78"/>
                <a:cs typeface="Alexandria Medium" pitchFamily="2" charset="-78"/>
              </a:rPr>
              <a:t>استهلاك الميزانية بشكل </a:t>
            </a:r>
            <a:r>
              <a:rPr lang="ar-SA" b="1" dirty="0" smtClean="0">
                <a:latin typeface="Alexandria Medium" pitchFamily="2" charset="-78"/>
                <a:cs typeface="Alexandria Medium" pitchFamily="2" charset="-78"/>
              </a:rPr>
              <a:t>دوري.</a:t>
            </a:r>
            <a:endParaRPr lang="en-GB" b="1" dirty="0">
              <a:latin typeface="Alexandria Medium" pitchFamily="2" charset="-78"/>
              <a:cs typeface="Alexandria Medium" pitchFamily="2" charset="-78"/>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إعادة تخصيص الميزانية عند </a:t>
            </a:r>
            <a:r>
              <a:rPr lang="ar-SA" b="1" dirty="0" smtClean="0">
                <a:solidFill>
                  <a:schemeClr val="accent1"/>
                </a:solidFill>
                <a:latin typeface="Alexandria Medium" pitchFamily="2" charset="-78"/>
                <a:cs typeface="Alexandria Medium" pitchFamily="2" charset="-78"/>
              </a:rPr>
              <a:t>الحاجة: </a:t>
            </a:r>
            <a:r>
              <a:rPr lang="ar-SA" b="1" dirty="0">
                <a:latin typeface="Alexandria Medium" pitchFamily="2" charset="-78"/>
                <a:cs typeface="Alexandria Medium" pitchFamily="2" charset="-78"/>
              </a:rPr>
              <a:t>زيادة الإنفاق على القنوات التي تحقق أفضل أداء</a:t>
            </a:r>
            <a:r>
              <a:rPr lang="ar-SA" b="1" dirty="0" smtClean="0">
                <a:latin typeface="Alexandria Medium" pitchFamily="2" charset="-78"/>
                <a:cs typeface="Alexandria Medium" pitchFamily="2" charset="-78"/>
              </a:rPr>
              <a:t>.</a:t>
            </a:r>
            <a:endParaRPr lang="en-GB" b="1" dirty="0">
              <a:solidFill>
                <a:schemeClr val="accent1"/>
              </a:solidFill>
              <a:latin typeface="Alexandria Medium" pitchFamily="2" charset="-78"/>
              <a:cs typeface="Alexandria Medium" pitchFamily="2" charset="-78"/>
            </a:endParaRPr>
          </a:p>
          <a:p>
            <a:pPr marL="342900" indent="-342900" algn="r" rtl="1">
              <a:lnSpc>
                <a:spcPct val="150000"/>
              </a:lnSpc>
              <a:buFont typeface="+mj-lt"/>
              <a:buAutoNum type="arabicPeriod"/>
            </a:pPr>
            <a:r>
              <a:rPr lang="ar-SA" b="1" dirty="0">
                <a:solidFill>
                  <a:schemeClr val="accent1"/>
                </a:solidFill>
                <a:latin typeface="Alexandria Medium" pitchFamily="2" charset="-78"/>
                <a:cs typeface="Alexandria Medium" pitchFamily="2" charset="-78"/>
              </a:rPr>
              <a:t>أدوات مراقبة </a:t>
            </a:r>
            <a:r>
              <a:rPr lang="ar-SA" b="1" dirty="0" smtClean="0">
                <a:solidFill>
                  <a:schemeClr val="accent1"/>
                </a:solidFill>
                <a:latin typeface="Alexandria Medium" pitchFamily="2" charset="-78"/>
                <a:cs typeface="Alexandria Medium" pitchFamily="2" charset="-78"/>
              </a:rPr>
              <a:t>الميزانية: </a:t>
            </a:r>
            <a:r>
              <a:rPr lang="ar-SA" b="1" dirty="0">
                <a:latin typeface="Alexandria Medium" pitchFamily="2" charset="-78"/>
                <a:cs typeface="Alexandria Medium" pitchFamily="2" charset="-78"/>
              </a:rPr>
              <a:t>استخدام أدوات </a:t>
            </a:r>
            <a:r>
              <a:rPr lang="ar-SA" b="1" dirty="0" smtClean="0">
                <a:latin typeface="Alexandria Medium" pitchFamily="2" charset="-78"/>
                <a:cs typeface="Alexandria Medium" pitchFamily="2" charset="-78"/>
              </a:rPr>
              <a:t>مثل: </a:t>
            </a:r>
            <a:r>
              <a:rPr lang="en-GB" b="1" dirty="0">
                <a:latin typeface="Alexandria Medium" pitchFamily="2" charset="-78"/>
                <a:cs typeface="Alexandria Medium" pitchFamily="2" charset="-78"/>
              </a:rPr>
              <a:t>Google Ads </a:t>
            </a:r>
            <a:r>
              <a:rPr lang="ar-SA" b="1" dirty="0">
                <a:latin typeface="Alexandria Medium" pitchFamily="2" charset="-78"/>
                <a:cs typeface="Alexandria Medium" pitchFamily="2" charset="-78"/>
              </a:rPr>
              <a:t>و</a:t>
            </a:r>
            <a:r>
              <a:rPr lang="en-GB" b="1" dirty="0">
                <a:latin typeface="Alexandria Medium" pitchFamily="2" charset="-78"/>
                <a:cs typeface="Alexandria Medium" pitchFamily="2" charset="-78"/>
              </a:rPr>
              <a:t>Facebook Ads </a:t>
            </a:r>
            <a:r>
              <a:rPr lang="ar-SA" b="1" dirty="0" smtClean="0">
                <a:latin typeface="Alexandria Medium" pitchFamily="2" charset="-78"/>
                <a:cs typeface="Alexandria Medium" pitchFamily="2" charset="-78"/>
              </a:rPr>
              <a:t> لإدارة </a:t>
            </a:r>
            <a:r>
              <a:rPr lang="ar-SA" b="1" dirty="0">
                <a:latin typeface="Alexandria Medium" pitchFamily="2" charset="-78"/>
                <a:cs typeface="Alexandria Medium" pitchFamily="2" charset="-78"/>
              </a:rPr>
              <a:t>الميزانية بشكل </a:t>
            </a:r>
            <a:r>
              <a:rPr lang="ar-SA" b="1" dirty="0" smtClean="0">
                <a:latin typeface="Alexandria Medium" pitchFamily="2" charset="-78"/>
                <a:cs typeface="Alexandria Medium" pitchFamily="2" charset="-78"/>
              </a:rPr>
              <a:t>فعال.</a:t>
            </a:r>
            <a:endParaRPr lang="en-US" b="1" dirty="0">
              <a:latin typeface="Alexandria Medium" pitchFamily="2" charset="-78"/>
              <a:cs typeface="Alexandria Medium" pitchFamily="2" charset="-78"/>
            </a:endParaRPr>
          </a:p>
          <a:p>
            <a:pPr marL="342900" indent="-342900" algn="r" rtl="1">
              <a:lnSpc>
                <a:spcPct val="150000"/>
              </a:lnSpc>
              <a:buFont typeface="+mj-lt"/>
              <a:buAutoNum type="arabicPeriod"/>
            </a:pPr>
            <a:endParaRPr lang="en-GB" b="1" dirty="0">
              <a:solidFill>
                <a:schemeClr val="accent1"/>
              </a:solidFill>
              <a:latin typeface="Alexandria Medium" pitchFamily="2" charset="-78"/>
              <a:cs typeface="Alexandria Medium"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3135" r="42686" b="59602"/>
          <a:stretch/>
        </p:blipFill>
        <p:spPr>
          <a:xfrm>
            <a:off x="-81886" y="4790363"/>
            <a:ext cx="2321688" cy="2181956"/>
          </a:xfrm>
          <a:prstGeom prst="rect">
            <a:avLst/>
          </a:prstGeom>
        </p:spPr>
      </p:pic>
    </p:spTree>
    <p:extLst>
      <p:ext uri="{BB962C8B-B14F-4D97-AF65-F5344CB8AC3E}">
        <p14:creationId xmlns:p14="http://schemas.microsoft.com/office/powerpoint/2010/main" val="13510178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1379" y="2206552"/>
            <a:ext cx="9826387" cy="4127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847553" y="1767047"/>
            <a:ext cx="3986261" cy="369332"/>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r>
              <a:rPr lang="ar-SA" dirty="0" smtClean="0">
                <a:latin typeface="Alexandria SemiBold" pitchFamily="2" charset="-78"/>
                <a:cs typeface="Alexandria SemiBold" pitchFamily="2" charset="-78"/>
              </a:rPr>
              <a:t>(8) </a:t>
            </a:r>
            <a:r>
              <a:rPr lang="ar-SA" b="1" dirty="0" smtClean="0">
                <a:latin typeface="Alexandria" charset="0"/>
                <a:cs typeface="Alexandria" charset="0"/>
              </a:rPr>
              <a:t>تقييم نتائج الحملة التسويقية</a:t>
            </a:r>
            <a:endParaRPr lang="ar-SA" b="1" dirty="0">
              <a:latin typeface="Alexandria" charset="0"/>
              <a:cs typeface="Alexandria" charset="0"/>
            </a:endParaRPr>
          </a:p>
        </p:txBody>
      </p:sp>
      <p:sp>
        <p:nvSpPr>
          <p:cNvPr id="8" name="Rectangle 7"/>
          <p:cNvSpPr/>
          <p:nvPr/>
        </p:nvSpPr>
        <p:spPr>
          <a:xfrm>
            <a:off x="1651379" y="2344412"/>
            <a:ext cx="9717206" cy="3924151"/>
          </a:xfrm>
          <a:prstGeom prst="rect">
            <a:avLst/>
          </a:prstGeom>
          <a:noFill/>
        </p:spPr>
        <p:txBody>
          <a:bodyPr wrap="square">
            <a:spAutoFit/>
          </a:bodyPr>
          <a:lstStyle/>
          <a:p>
            <a:pPr marL="342900" indent="-342900" algn="r" rtl="1">
              <a:lnSpc>
                <a:spcPct val="150000"/>
              </a:lnSpc>
              <a:buFont typeface="+mj-lt"/>
              <a:buAutoNum type="arabicPeriod"/>
            </a:pPr>
            <a:r>
              <a:rPr lang="ar-SA" b="1" dirty="0" smtClean="0">
                <a:solidFill>
                  <a:srgbClr val="C00000"/>
                </a:solidFill>
                <a:latin typeface="Alexandria" charset="0"/>
                <a:cs typeface="Alexandria" charset="0"/>
              </a:rPr>
              <a:t>تقييم </a:t>
            </a:r>
            <a:r>
              <a:rPr lang="ar-SA" b="1" dirty="0">
                <a:solidFill>
                  <a:srgbClr val="C00000"/>
                </a:solidFill>
                <a:latin typeface="Alexandria" charset="0"/>
                <a:cs typeface="Alexandria" charset="0"/>
              </a:rPr>
              <a:t>الأداء المرحلي للحملة</a:t>
            </a:r>
            <a:r>
              <a:rPr lang="ar-SA" b="1" dirty="0" smtClean="0">
                <a:latin typeface="Alexandria Medium" pitchFamily="2" charset="-78"/>
                <a:cs typeface="Alexandria Medium" pitchFamily="2" charset="-78"/>
              </a:rPr>
              <a:t>: </a:t>
            </a:r>
            <a:r>
              <a:rPr lang="ar-SA" sz="1600" b="1" dirty="0">
                <a:latin typeface="Alexandria Medium" pitchFamily="2" charset="-78"/>
                <a:cs typeface="Alexandria Medium" pitchFamily="2" charset="-78"/>
              </a:rPr>
              <a:t>هو </a:t>
            </a:r>
            <a:r>
              <a:rPr lang="ar-SA" sz="1600" b="1" dirty="0" smtClean="0">
                <a:latin typeface="Alexandria Medium" pitchFamily="2" charset="-78"/>
                <a:cs typeface="Alexandria Medium" pitchFamily="2" charset="-78"/>
              </a:rPr>
              <a:t>عملية </a:t>
            </a:r>
            <a:r>
              <a:rPr lang="ar-SA" sz="1600" b="1" dirty="0">
                <a:latin typeface="Alexandria Medium" pitchFamily="2" charset="-78"/>
                <a:cs typeface="Alexandria Medium" pitchFamily="2" charset="-78"/>
              </a:rPr>
              <a:t>تهدف إلى قياس مدى نجاح الحملة </a:t>
            </a:r>
            <a:r>
              <a:rPr lang="ar-SA" sz="1600" b="1" dirty="0" smtClean="0">
                <a:latin typeface="Alexandria Medium" pitchFamily="2" charset="-78"/>
                <a:cs typeface="Alexandria Medium" pitchFamily="2" charset="-78"/>
              </a:rPr>
              <a:t>في </a:t>
            </a:r>
            <a:r>
              <a:rPr lang="ar-SA" sz="1600" b="1" dirty="0">
                <a:latin typeface="Alexandria Medium" pitchFamily="2" charset="-78"/>
                <a:cs typeface="Alexandria Medium" pitchFamily="2" charset="-78"/>
              </a:rPr>
              <a:t>تحقيق أهدافها المحددة. يتضمن هذا التقييم تحليل </a:t>
            </a:r>
            <a:r>
              <a:rPr lang="ar-SA" sz="1600" b="1" dirty="0" smtClean="0">
                <a:latin typeface="Alexandria Medium" pitchFamily="2" charset="-78"/>
                <a:cs typeface="Alexandria Medium" pitchFamily="2" charset="-78"/>
              </a:rPr>
              <a:t>البيانات والمقاييس </a:t>
            </a:r>
            <a:r>
              <a:rPr lang="ar-SA" sz="1600" b="1" dirty="0">
                <a:latin typeface="Alexandria Medium" pitchFamily="2" charset="-78"/>
                <a:cs typeface="Alexandria Medium" pitchFamily="2" charset="-78"/>
              </a:rPr>
              <a:t>المختلفة التي تعكس أداء الحملة، مما يساعد على اتخاذ قرارات مستنيرة لتحسين النتائج </a:t>
            </a:r>
            <a:r>
              <a:rPr lang="ar-SA" sz="1600" b="1" dirty="0" smtClean="0">
                <a:latin typeface="Alexandria Medium" pitchFamily="2" charset="-78"/>
                <a:cs typeface="Alexandria Medium" pitchFamily="2" charset="-78"/>
              </a:rPr>
              <a:t>المستقبلية.</a:t>
            </a:r>
            <a:r>
              <a:rPr lang="ar-SA" sz="1600" b="1" dirty="0">
                <a:latin typeface="Alexandria Medium" pitchFamily="2" charset="-78"/>
                <a:cs typeface="Alexandria Medium" pitchFamily="2" charset="-78"/>
              </a:rPr>
              <a:t> (فيتم تقييم: معدل التحويل، معدل النقر، التكلفة لكل نقرة، العائد على الاستثمار </a:t>
            </a:r>
            <a:r>
              <a:rPr lang="en-GB" sz="1600" b="1" dirty="0">
                <a:latin typeface="Alexandria Medium" pitchFamily="2" charset="-78"/>
                <a:cs typeface="Alexandria Medium" pitchFamily="2" charset="-78"/>
              </a:rPr>
              <a:t>ROI</a:t>
            </a:r>
            <a:r>
              <a:rPr lang="ar-SA" sz="1600" b="1" dirty="0">
                <a:latin typeface="Alexandria Medium" pitchFamily="2" charset="-78"/>
                <a:cs typeface="Alexandria Medium" pitchFamily="2" charset="-78"/>
              </a:rPr>
              <a:t>) ، </a:t>
            </a:r>
            <a:r>
              <a:rPr lang="ar-SA" sz="1600" b="1" dirty="0" smtClean="0">
                <a:latin typeface="Alexandria Medium" pitchFamily="2" charset="-78"/>
                <a:cs typeface="Alexandria Medium" pitchFamily="2" charset="-78"/>
              </a:rPr>
              <a:t>وذلك بتحليل </a:t>
            </a:r>
            <a:r>
              <a:rPr lang="ar-SA" sz="1600" b="1" dirty="0">
                <a:latin typeface="Alexandria Medium" pitchFamily="2" charset="-78"/>
                <a:cs typeface="Alexandria Medium" pitchFamily="2" charset="-78"/>
              </a:rPr>
              <a:t>تتبع سلوك المستخدمين على الموقع، ومتابعة أداء </a:t>
            </a:r>
            <a:r>
              <a:rPr lang="ar-SA" sz="1600" b="1" dirty="0" smtClean="0">
                <a:latin typeface="Alexandria Medium" pitchFamily="2" charset="-78"/>
                <a:cs typeface="Alexandria Medium" pitchFamily="2" charset="-78"/>
              </a:rPr>
              <a:t>الإعلانات؛ لإجراء </a:t>
            </a:r>
            <a:r>
              <a:rPr lang="ar-SA" sz="1600" b="1" dirty="0">
                <a:latin typeface="Alexandria Medium" pitchFamily="2" charset="-78"/>
                <a:cs typeface="Alexandria Medium" pitchFamily="2" charset="-78"/>
              </a:rPr>
              <a:t>التعديلات بناءً على البيانات المستخرجة من </a:t>
            </a:r>
            <a:r>
              <a:rPr lang="ar-SA" sz="1600" b="1" dirty="0" smtClean="0">
                <a:latin typeface="Alexandria Medium" pitchFamily="2" charset="-78"/>
                <a:cs typeface="Alexandria Medium" pitchFamily="2" charset="-78"/>
              </a:rPr>
              <a:t>التحليل. فالتقييم المستمر لأداء الحملة يساعد في تعديل الاستراتيجيات ويؤدي بالنهاية إلى نجاح الحملة التسويقية. </a:t>
            </a:r>
          </a:p>
          <a:p>
            <a:pPr marL="287338" indent="-287338" algn="r" rtl="1">
              <a:lnSpc>
                <a:spcPct val="150000"/>
              </a:lnSpc>
              <a:buFont typeface="+mj-lt"/>
              <a:buAutoNum type="arabicPeriod"/>
            </a:pPr>
            <a:r>
              <a:rPr lang="ar-SA" b="1" dirty="0">
                <a:solidFill>
                  <a:srgbClr val="C00000"/>
                </a:solidFill>
                <a:latin typeface="Alexandria" charset="0"/>
                <a:cs typeface="Alexandria" charset="0"/>
              </a:rPr>
              <a:t>استخدام نتائج تقييم الأداء بعد الانتهاء من الحملة </a:t>
            </a:r>
            <a:r>
              <a:rPr lang="ar-SA" b="1" dirty="0" smtClean="0">
                <a:solidFill>
                  <a:srgbClr val="C00000"/>
                </a:solidFill>
                <a:latin typeface="Alexandria" charset="0"/>
                <a:cs typeface="Alexandria" charset="0"/>
              </a:rPr>
              <a:t>التسويقية الحالية</a:t>
            </a:r>
            <a:r>
              <a:rPr lang="ar-SA" b="1" dirty="0" smtClean="0">
                <a:latin typeface="Alexandria Medium" pitchFamily="2" charset="-78"/>
                <a:cs typeface="Alexandria Medium" pitchFamily="2" charset="-78"/>
              </a:rPr>
              <a:t>:</a:t>
            </a:r>
            <a:r>
              <a:rPr lang="ar-SA" sz="1600" b="1" dirty="0" smtClean="0">
                <a:latin typeface="Alexandria Medium" pitchFamily="2" charset="-78"/>
                <a:cs typeface="Alexandria Medium" pitchFamily="2" charset="-78"/>
              </a:rPr>
              <a:t> </a:t>
            </a:r>
            <a:r>
              <a:rPr lang="ar-SA" sz="1600" b="1" dirty="0">
                <a:latin typeface="Alexandria Medium" pitchFamily="2" charset="-78"/>
                <a:cs typeface="Alexandria Medium" pitchFamily="2" charset="-78"/>
              </a:rPr>
              <a:t>يتم مراجعة الأهداف المحققة ومقارنتها بالأهداف المخطط لها لتقييم مدى نجاح الحملة في تحقيق أهدافها</a:t>
            </a:r>
            <a:r>
              <a:rPr lang="ar-SA" sz="1600" b="1" dirty="0" smtClean="0">
                <a:latin typeface="Alexandria Medium" pitchFamily="2" charset="-78"/>
                <a:cs typeface="Alexandria Medium" pitchFamily="2" charset="-78"/>
              </a:rPr>
              <a:t>،   كما يساعد </a:t>
            </a:r>
            <a:r>
              <a:rPr lang="ar-SA" sz="1600" b="1" dirty="0">
                <a:latin typeface="Alexandria Medium" pitchFamily="2" charset="-78"/>
                <a:cs typeface="Alexandria Medium" pitchFamily="2" charset="-78"/>
              </a:rPr>
              <a:t>في تحسين الحملات التسويقية </a:t>
            </a:r>
            <a:r>
              <a:rPr lang="ar-SA" sz="1600" b="1" dirty="0" smtClean="0">
                <a:latin typeface="Alexandria Medium" pitchFamily="2" charset="-78"/>
                <a:cs typeface="Alexandria Medium" pitchFamily="2" charset="-78"/>
              </a:rPr>
              <a:t>المستقبلية</a:t>
            </a:r>
            <a:r>
              <a:rPr lang="en-US" dirty="0"/>
              <a:t> </a:t>
            </a:r>
            <a:r>
              <a:rPr lang="ar-SA" dirty="0" smtClean="0"/>
              <a:t> </a:t>
            </a:r>
            <a:r>
              <a:rPr lang="ar-SA" sz="1600" b="1" dirty="0" smtClean="0">
                <a:latin typeface="Alexandria Medium" pitchFamily="2" charset="-78"/>
                <a:cs typeface="Alexandria Medium" pitchFamily="2" charset="-78"/>
              </a:rPr>
              <a:t>وإذا </a:t>
            </a:r>
            <a:r>
              <a:rPr lang="ar-SA" sz="1600" b="1" dirty="0">
                <a:latin typeface="Alexandria Medium" pitchFamily="2" charset="-78"/>
                <a:cs typeface="Alexandria Medium" pitchFamily="2" charset="-78"/>
              </a:rPr>
              <a:t>لم يتم تحقيق الأهداف، يجب </a:t>
            </a:r>
            <a:r>
              <a:rPr lang="ar-SA" sz="1600" b="1" dirty="0" smtClean="0">
                <a:latin typeface="Alexandria Medium" pitchFamily="2" charset="-78"/>
                <a:cs typeface="Alexandria Medium" pitchFamily="2" charset="-78"/>
              </a:rPr>
              <a:t>تحديد  </a:t>
            </a:r>
            <a:r>
              <a:rPr lang="ar-SA" sz="1600" b="1" dirty="0">
                <a:latin typeface="Alexandria Medium" pitchFamily="2" charset="-78"/>
                <a:cs typeface="Alexandria Medium" pitchFamily="2" charset="-78"/>
              </a:rPr>
              <a:t>السبب وراء ذلك وإجراء تحليل للفجوات</a:t>
            </a:r>
            <a:r>
              <a:rPr lang="ar-SA" sz="1600" b="1" dirty="0" smtClean="0">
                <a:latin typeface="Alexandria Medium" pitchFamily="2" charset="-78"/>
                <a:cs typeface="Alexandria Medium" pitchFamily="2" charset="-78"/>
              </a:rPr>
              <a:t>.</a:t>
            </a:r>
            <a:endParaRPr lang="ar-SA" sz="1600" b="1" dirty="0">
              <a:latin typeface="Alexandria Medium" pitchFamily="2" charset="-78"/>
              <a:cs typeface="Alexandria Medium"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6791" t="60697" b="-5672"/>
          <a:stretch/>
        </p:blipFill>
        <p:spPr>
          <a:xfrm>
            <a:off x="-75363" y="4561327"/>
            <a:ext cx="2378008" cy="2592104"/>
          </a:xfrm>
          <a:prstGeom prst="rect">
            <a:avLst/>
          </a:prstGeom>
        </p:spPr>
      </p:pic>
    </p:spTree>
    <p:extLst>
      <p:ext uri="{BB962C8B-B14F-4D97-AF65-F5344CB8AC3E}">
        <p14:creationId xmlns:p14="http://schemas.microsoft.com/office/powerpoint/2010/main" val="25836798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991" y="1296537"/>
            <a:ext cx="9526137" cy="47221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51128" y="1951620"/>
            <a:ext cx="8960858"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الحملات التسويقية الرقمية تمثل أحد العناصر الأساسية في استراتيجية التسويق </a:t>
            </a:r>
            <a:r>
              <a:rPr lang="ar-SA" b="1" dirty="0" smtClean="0">
                <a:latin typeface="Alexandria SemiBold" pitchFamily="2" charset="-78"/>
                <a:ea typeface="Calibri" panose="020F0502020204030204" pitchFamily="34" charset="0"/>
                <a:cs typeface="Alexandria SemiBold" pitchFamily="2" charset="-78"/>
              </a:rPr>
              <a:t>الحديثة. ويعتمد نجاح الحملة التسويقية على التخطيط </a:t>
            </a:r>
            <a:r>
              <a:rPr lang="ar-SA" b="1" dirty="0">
                <a:latin typeface="Alexandria SemiBold" pitchFamily="2" charset="-78"/>
                <a:ea typeface="Calibri" panose="020F0502020204030204" pitchFamily="34" charset="0"/>
                <a:cs typeface="Alexandria SemiBold" pitchFamily="2" charset="-78"/>
              </a:rPr>
              <a:t>الدقيق لهذه الحملات، والذي يتضمن تحديد الأهداف، فهم الجمهور المستهدف، </a:t>
            </a:r>
            <a:r>
              <a:rPr lang="ar-SA" b="1" dirty="0" smtClean="0">
                <a:latin typeface="Alexandria SemiBold" pitchFamily="2" charset="-78"/>
                <a:ea typeface="Calibri" panose="020F0502020204030204" pitchFamily="34" charset="0"/>
                <a:cs typeface="Alexandria SemiBold" pitchFamily="2" charset="-78"/>
              </a:rPr>
              <a:t>وتحليل المنافسين واختيار </a:t>
            </a:r>
            <a:r>
              <a:rPr lang="ar-SA" b="1" dirty="0">
                <a:latin typeface="Alexandria SemiBold" pitchFamily="2" charset="-78"/>
                <a:ea typeface="Calibri" panose="020F0502020204030204" pitchFamily="34" charset="0"/>
                <a:cs typeface="Alexandria SemiBold" pitchFamily="2" charset="-78"/>
              </a:rPr>
              <a:t>القنوات المناسبة للتواصل.   </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والتخطيط </a:t>
            </a:r>
            <a:r>
              <a:rPr lang="ar-SA" b="1" dirty="0">
                <a:latin typeface="Alexandria SemiBold" pitchFamily="2" charset="-78"/>
                <a:ea typeface="Calibri" panose="020F0502020204030204" pitchFamily="34" charset="0"/>
                <a:cs typeface="Alexandria SemiBold" pitchFamily="2" charset="-78"/>
              </a:rPr>
              <a:t>السليم يمكن الشركات من تحقيق نتائج ملموسة من خلال استغلال الموارد المتاحة بشكل فعال. </a:t>
            </a:r>
            <a:r>
              <a:rPr lang="ar-SA" b="1" dirty="0" smtClean="0">
                <a:latin typeface="Alexandria SemiBold" pitchFamily="2" charset="-78"/>
                <a:ea typeface="Calibri" panose="020F0502020204030204" pitchFamily="34" charset="0"/>
                <a:cs typeface="Alexandria SemiBold" pitchFamily="2" charset="-78"/>
              </a:rPr>
              <a:t>ويجب </a:t>
            </a:r>
            <a:r>
              <a:rPr lang="ar-SA" b="1" dirty="0">
                <a:latin typeface="Alexandria SemiBold" pitchFamily="2" charset="-78"/>
                <a:ea typeface="Calibri" panose="020F0502020204030204" pitchFamily="34" charset="0"/>
                <a:cs typeface="Alexandria SemiBold" pitchFamily="2" charset="-78"/>
              </a:rPr>
              <a:t>أن يكون هناك توازن بين الإبداع والبيانات، حيث يعتمد نجاح الحملة على القدرة على تحليل البيانات وتعديل الاستراتيجيات بناءً على النتائج الفعلية. </a:t>
            </a:r>
          </a:p>
        </p:txBody>
      </p:sp>
      <p:sp>
        <p:nvSpPr>
          <p:cNvPr id="9" name="TextBox 8">
            <a:extLst>
              <a:ext uri="{FF2B5EF4-FFF2-40B4-BE49-F238E27FC236}">
                <a16:creationId xmlns:a16="http://schemas.microsoft.com/office/drawing/2014/main" id="{F9A80F9F-74DB-1D57-04E8-E20E92A09B0A}"/>
              </a:ext>
            </a:extLst>
          </p:cNvPr>
          <p:cNvSpPr txBox="1"/>
          <p:nvPr/>
        </p:nvSpPr>
        <p:spPr>
          <a:xfrm>
            <a:off x="2511574" y="129653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518722"/>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5469" y="1611086"/>
            <a:ext cx="9543774" cy="4262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5002007" y="1611087"/>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6" name="Rectangle 5"/>
          <p:cNvSpPr/>
          <p:nvPr/>
        </p:nvSpPr>
        <p:spPr>
          <a:xfrm>
            <a:off x="1246356" y="2254074"/>
            <a:ext cx="9233465" cy="3518912"/>
          </a:xfrm>
          <a:prstGeom prst="rect">
            <a:avLst/>
          </a:prstGeom>
          <a:noFill/>
        </p:spPr>
        <p:txBody>
          <a:bodyPr wrap="square">
            <a:spAutoFit/>
          </a:bodyPr>
          <a:lstStyle/>
          <a:p>
            <a:pPr algn="r" rtl="1">
              <a:lnSpc>
                <a:spcPct val="150000"/>
              </a:lnSpc>
              <a:spcAft>
                <a:spcPts val="800"/>
              </a:spcAft>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إن تخطيط</a:t>
            </a:r>
            <a:r>
              <a:rPr lang="ar-EG" b="1" dirty="0" smtClean="0">
                <a:latin typeface="Alexandria SemiBold" pitchFamily="2" charset="-78"/>
                <a:ea typeface="Calibri" panose="020F0502020204030204" pitchFamily="34" charset="0"/>
                <a:cs typeface="Alexandria SemiBold" pitchFamily="2" charset="-78"/>
              </a:rPr>
              <a:t> </a:t>
            </a:r>
            <a:r>
              <a:rPr lang="ar-EG" b="1" dirty="0">
                <a:latin typeface="Alexandria SemiBold" pitchFamily="2" charset="-78"/>
                <a:ea typeface="Calibri" panose="020F0502020204030204" pitchFamily="34" charset="0"/>
                <a:cs typeface="Alexandria SemiBold" pitchFamily="2" charset="-78"/>
              </a:rPr>
              <a:t>مراحل لتنفيذ الحملات </a:t>
            </a:r>
            <a:r>
              <a:rPr lang="ar-SA" b="1" dirty="0" smtClean="0">
                <a:latin typeface="Alexandria SemiBold" pitchFamily="2" charset="-78"/>
                <a:ea typeface="Calibri" panose="020F0502020204030204" pitchFamily="34" charset="0"/>
                <a:cs typeface="Alexandria SemiBold" pitchFamily="2" charset="-78"/>
              </a:rPr>
              <a:t>التسويقية</a:t>
            </a:r>
            <a:r>
              <a:rPr lang="ar-EG" b="1" dirty="0" smtClean="0">
                <a:latin typeface="Alexandria SemiBold" pitchFamily="2" charset="-78"/>
                <a:ea typeface="Calibri" panose="020F0502020204030204" pitchFamily="34" charset="0"/>
                <a:cs typeface="Alexandria SemiBold" pitchFamily="2" charset="-78"/>
              </a:rPr>
              <a:t> </a:t>
            </a:r>
            <a:r>
              <a:rPr lang="ar-EG" b="1" dirty="0">
                <a:latin typeface="Alexandria SemiBold" pitchFamily="2" charset="-78"/>
                <a:ea typeface="Calibri" panose="020F0502020204030204" pitchFamily="34" charset="0"/>
                <a:cs typeface="Alexandria SemiBold" pitchFamily="2" charset="-78"/>
              </a:rPr>
              <a:t>يعزز عملية التنظيم والترتيب، كما يساعد على تحقيق الأهداف، ويوفر الاتساق والتكامل، ويُتيح قياس الأداء </a:t>
            </a:r>
            <a:r>
              <a:rPr lang="ar-EG" b="1" dirty="0" smtClean="0">
                <a:latin typeface="Alexandria SemiBold" pitchFamily="2" charset="-78"/>
                <a:ea typeface="Calibri" panose="020F0502020204030204" pitchFamily="34" charset="0"/>
                <a:cs typeface="Alexandria SemiBold" pitchFamily="2" charset="-78"/>
              </a:rPr>
              <a:t>وتحليل</a:t>
            </a:r>
            <a:r>
              <a:rPr lang="ar-SA" b="1" dirty="0" smtClean="0">
                <a:latin typeface="Alexandria SemiBold" pitchFamily="2" charset="-78"/>
                <a:ea typeface="Calibri" panose="020F0502020204030204" pitchFamily="34" charset="0"/>
                <a:cs typeface="Alexandria SemiBold" pitchFamily="2" charset="-78"/>
              </a:rPr>
              <a:t>ه بشكل مستمر</a:t>
            </a:r>
            <a:r>
              <a:rPr lang="ar-EG" b="1" dirty="0" smtClean="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وتقييم </a:t>
            </a:r>
            <a:r>
              <a:rPr lang="ar-EG" b="1" dirty="0" smtClean="0">
                <a:latin typeface="Alexandria SemiBold" pitchFamily="2" charset="-78"/>
                <a:ea typeface="Calibri" panose="020F0502020204030204" pitchFamily="34" charset="0"/>
                <a:cs typeface="Alexandria SemiBold" pitchFamily="2" charset="-78"/>
              </a:rPr>
              <a:t>النتائج</a:t>
            </a:r>
            <a:r>
              <a:rPr lang="ar-EG" b="1" dirty="0">
                <a:latin typeface="Alexandria SemiBold" pitchFamily="2" charset="-78"/>
                <a:ea typeface="Calibri" panose="020F0502020204030204" pitchFamily="34" charset="0"/>
                <a:cs typeface="Alexandria SemiBold" pitchFamily="2" charset="-78"/>
              </a:rPr>
              <a:t>، ويوفر الوقت والموارد</a:t>
            </a:r>
            <a:r>
              <a:rPr lang="ar-EG" b="1" dirty="0" smtClean="0">
                <a:latin typeface="Alexandria SemiBold" pitchFamily="2" charset="-78"/>
                <a:ea typeface="Calibri" panose="020F0502020204030204" pitchFamily="34" charset="0"/>
                <a:cs typeface="Alexandria SemiBold" pitchFamily="2" charset="-78"/>
              </a:rPr>
              <a:t>. </a:t>
            </a:r>
            <a:r>
              <a:rPr lang="ar-EG" b="1" dirty="0">
                <a:latin typeface="Alexandria SemiBold" pitchFamily="2" charset="-78"/>
                <a:ea typeface="Calibri" panose="020F0502020204030204" pitchFamily="34" charset="0"/>
                <a:cs typeface="Alexandria SemiBold" pitchFamily="2" charset="-78"/>
              </a:rPr>
              <a:t>بالتالي، فإن وجود مراحل محددة </a:t>
            </a:r>
            <a:r>
              <a:rPr lang="ar-EG" b="1" dirty="0" smtClean="0">
                <a:latin typeface="Alexandria SemiBold" pitchFamily="2" charset="-78"/>
                <a:ea typeface="Calibri" panose="020F0502020204030204" pitchFamily="34" charset="0"/>
                <a:cs typeface="Alexandria SemiBold" pitchFamily="2" charset="-78"/>
              </a:rPr>
              <a:t>يس</a:t>
            </a:r>
            <a:r>
              <a:rPr lang="ar-SA" b="1" dirty="0" smtClean="0">
                <a:latin typeface="Alexandria SemiBold" pitchFamily="2" charset="-78"/>
                <a:ea typeface="Calibri" panose="020F0502020204030204" pitchFamily="34" charset="0"/>
                <a:cs typeface="Alexandria SemiBold" pitchFamily="2" charset="-78"/>
              </a:rPr>
              <a:t>ا</a:t>
            </a:r>
            <a:r>
              <a:rPr lang="ar-EG" b="1" dirty="0" smtClean="0">
                <a:latin typeface="Alexandria SemiBold" pitchFamily="2" charset="-78"/>
                <a:ea typeface="Calibri" panose="020F0502020204030204" pitchFamily="34" charset="0"/>
                <a:cs typeface="Alexandria SemiBold" pitchFamily="2" charset="-78"/>
              </a:rPr>
              <a:t>هم </a:t>
            </a:r>
            <a:r>
              <a:rPr lang="ar-EG" b="1" dirty="0">
                <a:latin typeface="Alexandria SemiBold" pitchFamily="2" charset="-78"/>
                <a:ea typeface="Calibri" panose="020F0502020204030204" pitchFamily="34" charset="0"/>
                <a:cs typeface="Alexandria SemiBold" pitchFamily="2" charset="-78"/>
              </a:rPr>
              <a:t>في نجاح الحملة الإعلانية وتحقيق النتائج المرجوة </a:t>
            </a:r>
            <a:r>
              <a:rPr lang="ar-EG" b="1" dirty="0" smtClean="0">
                <a:latin typeface="Alexandria SemiBold" pitchFamily="2" charset="-78"/>
                <a:ea typeface="Calibri" panose="020F0502020204030204" pitchFamily="34" charset="0"/>
                <a:cs typeface="Alexandria SemiBold" pitchFamily="2" charset="-78"/>
              </a:rPr>
              <a:t>منها</a:t>
            </a:r>
            <a:r>
              <a:rPr lang="ar-SA" b="1" dirty="0" smtClean="0">
                <a:latin typeface="Alexandria SemiBold" pitchFamily="2" charset="-78"/>
                <a:ea typeface="Calibri" panose="020F0502020204030204" pitchFamily="34" charset="0"/>
                <a:cs typeface="Alexandria SemiBold" pitchFamily="2" charset="-78"/>
              </a:rPr>
              <a:t>.</a:t>
            </a:r>
          </a:p>
          <a:p>
            <a:pPr algn="r" rtl="1">
              <a:lnSpc>
                <a:spcPct val="150000"/>
              </a:lnSpc>
              <a:spcAft>
                <a:spcPts val="800"/>
              </a:spcAft>
            </a:pPr>
            <a:r>
              <a:rPr lang="ar-SA" b="1" dirty="0" smtClean="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ختامًا، يتطلب النجاح في الحملات التسويقية الرقمية مزيجًا من التخطيط الاستراتيجي، واستخدام التكنولوجيا الحديثة، وفهم عميق للسوق والجمهور والمنافسين . الشركات التي تستثمر في تطوير مهاراتها في هذا المجال، ستكون أكثر قدرة على المنافسة والنمو في بيئة الأعمال المتغيرة بسرعة.</a:t>
            </a:r>
            <a:endParaRPr lang="en-US"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03327"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dobe Caslon Pro" panose="0205050205050A020403" pitchFamily="18" charset="0"/>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254034" y="1653442"/>
            <a:ext cx="9958752" cy="4337085"/>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محمد جميل، رحلة في عالم التسويق الرقمي، كتاب إلكتروني منشور، 2024)</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ــــــــــــــــــــــــــ ، قلعة التسويق الحديث: دليلك لفهم استراتيجيات التسويق وبناء علامة تجارية قوية، كتاب إلكتروني منشور ، 2024)</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جي </a:t>
            </a:r>
            <a:r>
              <a:rPr lang="ar-SA" sz="1600" dirty="0">
                <a:latin typeface="Alexandria SemiBold" pitchFamily="2" charset="-78"/>
                <a:cs typeface="Alexandria SemiBold" pitchFamily="2" charset="-78"/>
              </a:rPr>
              <a:t>جوناثان جاباي، التسويق الابتكاري، ترجمة : عبدالله خالد الشقري ، ( الرياض: مكتبة الشقري، ط1، 2007</a:t>
            </a:r>
            <a:r>
              <a:rPr lang="ar-SA" sz="1600" dirty="0" smtClean="0">
                <a:latin typeface="Alexandria SemiBold" pitchFamily="2" charset="-78"/>
                <a:cs typeface="Alexandria SemiBold" pitchFamily="2" charset="-78"/>
              </a:rPr>
              <a:t>).</a:t>
            </a:r>
          </a:p>
          <a:p>
            <a:pPr marL="342900" indent="-342900">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S. Kingsnorth (2022), Digital Marketing Strategy: Digital Marketing approach to online marketing, </a:t>
            </a:r>
            <a:r>
              <a:rPr lang="en-US" sz="1600" dirty="0" err="1" smtClean="0">
                <a:latin typeface="Alexandria SemiBold" pitchFamily="2" charset="-78"/>
                <a:cs typeface="Alexandria SemiBold" pitchFamily="2" charset="-78"/>
              </a:rPr>
              <a:t>Kogan</a:t>
            </a:r>
            <a:r>
              <a:rPr lang="en-US" sz="1600" dirty="0" smtClean="0">
                <a:latin typeface="Alexandria SemiBold" pitchFamily="2" charset="-78"/>
                <a:cs typeface="Alexandria SemiBold" pitchFamily="2" charset="-78"/>
              </a:rPr>
              <a:t> Page Publishers.</a:t>
            </a:r>
            <a:endParaRPr lang="ar-SA" sz="1600" dirty="0">
              <a:latin typeface="Alexandria SemiBold" pitchFamily="2" charset="-78"/>
              <a:cs typeface="Alexandria SemiBold" pitchFamily="2" charset="-78"/>
            </a:endParaRPr>
          </a:p>
          <a:p>
            <a:pPr marL="342900" indent="-342900">
              <a:buFont typeface="+mj-lt"/>
              <a:buAutoNum type="arabicPeriod" startAt="5"/>
            </a:pPr>
            <a:r>
              <a:rPr lang="en-US" b="1" dirty="0"/>
              <a:t>Das, S. (2021). Search engine optimization and marketing: A recipe for success in digital marketing. Chapman and Hall/CRC.</a:t>
            </a:r>
          </a:p>
          <a:p>
            <a:pPr marL="342900" indent="-342900">
              <a:buFont typeface="+mj-lt"/>
              <a:buAutoNum type="arabicPeriod" startAt="5"/>
            </a:pPr>
            <a:r>
              <a:rPr lang="en-US" b="1" dirty="0" err="1"/>
              <a:t>McGruer</a:t>
            </a:r>
            <a:r>
              <a:rPr lang="en-US" b="1" dirty="0"/>
              <a:t>, D. (2020). Dynamic digital marketing: Master the world of online and social media marketing to grow your business. John Wiley &amp; Sons</a:t>
            </a:r>
            <a:r>
              <a:rPr lang="en-US" b="1" dirty="0" smtClean="0"/>
              <a:t>.</a:t>
            </a:r>
          </a:p>
          <a:p>
            <a:pPr marL="342900" indent="-342900">
              <a:buFont typeface="+mj-lt"/>
              <a:buAutoNum type="arabicPeriod" startAt="5"/>
            </a:pPr>
            <a:r>
              <a:rPr lang="en-US" b="1" dirty="0"/>
              <a:t>Jonah Berger</a:t>
            </a:r>
            <a:r>
              <a:rPr lang="en-US" b="1" dirty="0" smtClean="0"/>
              <a:t>,(2013). </a:t>
            </a:r>
            <a:r>
              <a:rPr lang="en-US" b="1" dirty="0"/>
              <a:t>“Contagious : Why things catch on”, </a:t>
            </a:r>
            <a:r>
              <a:rPr lang="en-US" b="1" dirty="0" smtClean="0"/>
              <a:t>New </a:t>
            </a:r>
            <a:r>
              <a:rPr lang="en-US" b="1" dirty="0"/>
              <a:t>York, Simon and Schuster </a:t>
            </a:r>
            <a:r>
              <a:rPr lang="en-US" b="1" dirty="0" smtClean="0"/>
              <a:t>Publisher</a:t>
            </a:r>
            <a:r>
              <a:rPr lang="en-US" b="1" dirty="0"/>
              <a:t>.</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55016</TotalTime>
  <Words>3992</Words>
  <Application>Microsoft Office PowerPoint</Application>
  <PresentationFormat>Widescreen</PresentationFormat>
  <Paragraphs>393</Paragraphs>
  <Slides>45</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45</vt:i4>
      </vt:variant>
    </vt:vector>
  </HeadingPairs>
  <TitlesOfParts>
    <vt:vector size="58" baseType="lpstr">
      <vt:lpstr>Adobe Arabic</vt:lpstr>
      <vt:lpstr>Adobe Caslon Pro</vt:lpstr>
      <vt:lpstr>Alexandria</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2780</cp:revision>
  <dcterms:created xsi:type="dcterms:W3CDTF">2023-04-29T09:08:23Z</dcterms:created>
  <dcterms:modified xsi:type="dcterms:W3CDTF">2024-11-26T17:15:04Z</dcterms:modified>
</cp:coreProperties>
</file>