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47"/>
  </p:notesMasterIdLst>
  <p:sldIdLst>
    <p:sldId id="481" r:id="rId2"/>
    <p:sldId id="258" r:id="rId3"/>
    <p:sldId id="542" r:id="rId4"/>
    <p:sldId id="599" r:id="rId5"/>
    <p:sldId id="569" r:id="rId6"/>
    <p:sldId id="543" r:id="rId7"/>
    <p:sldId id="570" r:id="rId8"/>
    <p:sldId id="571" r:id="rId9"/>
    <p:sldId id="600" r:id="rId10"/>
    <p:sldId id="603" r:id="rId11"/>
    <p:sldId id="573" r:id="rId12"/>
    <p:sldId id="574" r:id="rId13"/>
    <p:sldId id="575" r:id="rId14"/>
    <p:sldId id="606" r:id="rId15"/>
    <p:sldId id="576" r:id="rId16"/>
    <p:sldId id="577" r:id="rId17"/>
    <p:sldId id="607" r:id="rId18"/>
    <p:sldId id="608" r:id="rId19"/>
    <p:sldId id="609" r:id="rId20"/>
    <p:sldId id="610" r:id="rId21"/>
    <p:sldId id="611" r:id="rId22"/>
    <p:sldId id="333" r:id="rId23"/>
    <p:sldId id="334" r:id="rId24"/>
    <p:sldId id="335" r:id="rId25"/>
    <p:sldId id="336" r:id="rId26"/>
    <p:sldId id="337" r:id="rId27"/>
    <p:sldId id="338" r:id="rId28"/>
    <p:sldId id="355" r:id="rId29"/>
    <p:sldId id="356" r:id="rId30"/>
    <p:sldId id="357" r:id="rId31"/>
    <p:sldId id="354" r:id="rId32"/>
    <p:sldId id="339" r:id="rId33"/>
    <p:sldId id="346" r:id="rId34"/>
    <p:sldId id="345" r:id="rId35"/>
    <p:sldId id="347" r:id="rId36"/>
    <p:sldId id="358" r:id="rId37"/>
    <p:sldId id="327" r:id="rId38"/>
    <p:sldId id="360" r:id="rId39"/>
    <p:sldId id="272" r:id="rId40"/>
    <p:sldId id="321" r:id="rId41"/>
    <p:sldId id="361" r:id="rId42"/>
    <p:sldId id="274" r:id="rId43"/>
    <p:sldId id="273" r:id="rId44"/>
    <p:sldId id="325" r:id="rId45"/>
    <p:sldId id="349" r:id="rId46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5226" autoAdjust="0"/>
  </p:normalViewPr>
  <p:slideViewPr>
    <p:cSldViewPr>
      <p:cViewPr varScale="1">
        <p:scale>
          <a:sx n="82" d="100"/>
          <a:sy n="82" d="100"/>
        </p:scale>
        <p:origin x="643" y="72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F23A8-94F4-42B0-8771-76E563DB8E8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1C8E6-C0C2-4156-B6FB-C18A526CF7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16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1100793-233D-E32B-22CF-4B5AF09084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AC5B98-18D8-4503-B3C2-CAB0596A2D66}" type="slidenum">
              <a:rPr lang="ar-SA" altLang="en-US"/>
              <a:pPr/>
              <a:t>21</a:t>
            </a:fld>
            <a:endParaRPr lang="en-US" altLang="en-US"/>
          </a:p>
        </p:txBody>
      </p:sp>
      <p:sp>
        <p:nvSpPr>
          <p:cNvPr id="202754" name="Rectangle 2">
            <a:extLst>
              <a:ext uri="{FF2B5EF4-FFF2-40B4-BE49-F238E27FC236}">
                <a16:creationId xmlns:a16="http://schemas.microsoft.com/office/drawing/2014/main" id="{38323BBD-1A10-CA7A-CA1F-955831B5A85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>
            <a:extLst>
              <a:ext uri="{FF2B5EF4-FFF2-40B4-BE49-F238E27FC236}">
                <a16:creationId xmlns:a16="http://schemas.microsoft.com/office/drawing/2014/main" id="{8C8BCB95-4E86-942D-3E99-9D1DD56731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3AE1397-A3B3-BD3D-5301-A7072E40AC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0230FE-9802-4978-A3B1-1B383EA01BBB}" type="slidenum">
              <a:rPr lang="ar-SA" altLang="en-US"/>
              <a:pPr/>
              <a:t>22</a:t>
            </a:fld>
            <a:endParaRPr lang="en-US" altLang="en-US"/>
          </a:p>
        </p:txBody>
      </p:sp>
      <p:sp>
        <p:nvSpPr>
          <p:cNvPr id="171010" name="Rectangle 2">
            <a:extLst>
              <a:ext uri="{FF2B5EF4-FFF2-40B4-BE49-F238E27FC236}">
                <a16:creationId xmlns:a16="http://schemas.microsoft.com/office/drawing/2014/main" id="{A39AC7F9-5961-5FFB-ED36-301A7C9800E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>
            <a:extLst>
              <a:ext uri="{FF2B5EF4-FFF2-40B4-BE49-F238E27FC236}">
                <a16:creationId xmlns:a16="http://schemas.microsoft.com/office/drawing/2014/main" id="{A8D2F436-9309-A6C4-6C1C-1018C392B8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9307EAB-1F6B-74AF-9654-131010A3DD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5DD409-8B8F-4BED-8483-781053626022}" type="slidenum">
              <a:rPr lang="ar-SA" altLang="en-US"/>
              <a:pPr/>
              <a:t>23</a:t>
            </a:fld>
            <a:endParaRPr lang="en-US" altLang="en-US"/>
          </a:p>
        </p:txBody>
      </p:sp>
      <p:sp>
        <p:nvSpPr>
          <p:cNvPr id="173058" name="Rectangle 2">
            <a:extLst>
              <a:ext uri="{FF2B5EF4-FFF2-40B4-BE49-F238E27FC236}">
                <a16:creationId xmlns:a16="http://schemas.microsoft.com/office/drawing/2014/main" id="{DBE1B165-0F73-7D47-1AF9-95CF1CE1998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59" name="Rectangle 3">
            <a:extLst>
              <a:ext uri="{FF2B5EF4-FFF2-40B4-BE49-F238E27FC236}">
                <a16:creationId xmlns:a16="http://schemas.microsoft.com/office/drawing/2014/main" id="{A6F8E7CA-2529-D4BC-144C-7CE55F3602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302867A-384F-0437-8BD7-3F7EDBA6F6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A79BEC-6034-4ADC-AFBA-2447806C3BA8}" type="slidenum">
              <a:rPr lang="ar-SA" altLang="en-US"/>
              <a:pPr/>
              <a:t>24</a:t>
            </a:fld>
            <a:endParaRPr lang="en-US" altLang="en-US"/>
          </a:p>
        </p:txBody>
      </p:sp>
      <p:sp>
        <p:nvSpPr>
          <p:cNvPr id="175106" name="Rectangle 2">
            <a:extLst>
              <a:ext uri="{FF2B5EF4-FFF2-40B4-BE49-F238E27FC236}">
                <a16:creationId xmlns:a16="http://schemas.microsoft.com/office/drawing/2014/main" id="{83E3FAA6-5D84-25F8-336D-CA0E21B81E7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>
            <a:extLst>
              <a:ext uri="{FF2B5EF4-FFF2-40B4-BE49-F238E27FC236}">
                <a16:creationId xmlns:a16="http://schemas.microsoft.com/office/drawing/2014/main" id="{43D233EB-2A57-B67B-6079-8E6C8F00C3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A705D9E-F8D9-0623-C0D1-8B40938C25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A912F9-0F05-4E49-B0EC-1AE01704A227}" type="slidenum">
              <a:rPr lang="ar-SA" altLang="en-US"/>
              <a:pPr/>
              <a:t>25</a:t>
            </a:fld>
            <a:endParaRPr lang="en-US" altLang="en-US"/>
          </a:p>
        </p:txBody>
      </p:sp>
      <p:sp>
        <p:nvSpPr>
          <p:cNvPr id="177154" name="Rectangle 2">
            <a:extLst>
              <a:ext uri="{FF2B5EF4-FFF2-40B4-BE49-F238E27FC236}">
                <a16:creationId xmlns:a16="http://schemas.microsoft.com/office/drawing/2014/main" id="{C6332554-E966-DE48-6D3B-933D3BA0729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5" name="Rectangle 3">
            <a:extLst>
              <a:ext uri="{FF2B5EF4-FFF2-40B4-BE49-F238E27FC236}">
                <a16:creationId xmlns:a16="http://schemas.microsoft.com/office/drawing/2014/main" id="{C6EB3498-EE0D-5BA3-0287-1821E506ED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83BE2AA-A1EF-94DB-38E5-1D2707F605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FB13CE-6FD5-4B47-8764-0CD1695C310A}" type="slidenum">
              <a:rPr lang="ar-SA" altLang="en-US"/>
              <a:pPr/>
              <a:t>26</a:t>
            </a:fld>
            <a:endParaRPr lang="en-US" altLang="en-US"/>
          </a:p>
        </p:txBody>
      </p:sp>
      <p:sp>
        <p:nvSpPr>
          <p:cNvPr id="179202" name="Rectangle 2">
            <a:extLst>
              <a:ext uri="{FF2B5EF4-FFF2-40B4-BE49-F238E27FC236}">
                <a16:creationId xmlns:a16="http://schemas.microsoft.com/office/drawing/2014/main" id="{8849389B-796E-8681-B6C0-FE547A5FC7F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3" name="Rectangle 3">
            <a:extLst>
              <a:ext uri="{FF2B5EF4-FFF2-40B4-BE49-F238E27FC236}">
                <a16:creationId xmlns:a16="http://schemas.microsoft.com/office/drawing/2014/main" id="{22CD281B-D942-57E6-D45F-4B69294C36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0B61F17-223F-6B37-115F-0622896CFC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7E8C73-F14F-49FA-80D1-7EA19222F082}" type="slidenum">
              <a:rPr lang="ar-SA" altLang="en-US"/>
              <a:pPr/>
              <a:t>27</a:t>
            </a:fld>
            <a:endParaRPr lang="en-US" altLang="en-US"/>
          </a:p>
        </p:txBody>
      </p:sp>
      <p:sp>
        <p:nvSpPr>
          <p:cNvPr id="181250" name="Rectangle 2">
            <a:extLst>
              <a:ext uri="{FF2B5EF4-FFF2-40B4-BE49-F238E27FC236}">
                <a16:creationId xmlns:a16="http://schemas.microsoft.com/office/drawing/2014/main" id="{16E74314-EF78-1CAC-DE54-EFD949455AD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1" name="Rectangle 3">
            <a:extLst>
              <a:ext uri="{FF2B5EF4-FFF2-40B4-BE49-F238E27FC236}">
                <a16:creationId xmlns:a16="http://schemas.microsoft.com/office/drawing/2014/main" id="{2223C465-6390-F8F8-62F9-49CDEC9C06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4F44200-CC24-C299-82AE-E2A6F89073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876A86-A3F2-4A74-B2B7-4586384C0DB3}" type="slidenum">
              <a:rPr lang="ar-SA" altLang="en-US"/>
              <a:pPr/>
              <a:t>28</a:t>
            </a:fld>
            <a:endParaRPr lang="en-US" altLang="en-US"/>
          </a:p>
        </p:txBody>
      </p:sp>
      <p:sp>
        <p:nvSpPr>
          <p:cNvPr id="214018" name="Rectangle 2">
            <a:extLst>
              <a:ext uri="{FF2B5EF4-FFF2-40B4-BE49-F238E27FC236}">
                <a16:creationId xmlns:a16="http://schemas.microsoft.com/office/drawing/2014/main" id="{27628CE0-24F1-E73D-B843-DD7E59F8AC8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19" name="Rectangle 3">
            <a:extLst>
              <a:ext uri="{FF2B5EF4-FFF2-40B4-BE49-F238E27FC236}">
                <a16:creationId xmlns:a16="http://schemas.microsoft.com/office/drawing/2014/main" id="{E2F69186-B318-8DE4-E0C4-F6D7F41109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4C2208F-3491-FFF4-B564-A5C733FDC5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BE64D6-971E-4745-8695-582C664652EB}" type="slidenum">
              <a:rPr lang="ar-SA" altLang="en-US"/>
              <a:pPr/>
              <a:t>29</a:t>
            </a:fld>
            <a:endParaRPr lang="en-US" altLang="en-US"/>
          </a:p>
        </p:txBody>
      </p:sp>
      <p:sp>
        <p:nvSpPr>
          <p:cNvPr id="216066" name="Rectangle 2">
            <a:extLst>
              <a:ext uri="{FF2B5EF4-FFF2-40B4-BE49-F238E27FC236}">
                <a16:creationId xmlns:a16="http://schemas.microsoft.com/office/drawing/2014/main" id="{A4AE4DF0-D3A5-8C5D-01A1-3A5766F01A8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6067" name="Rectangle 3">
            <a:extLst>
              <a:ext uri="{FF2B5EF4-FFF2-40B4-BE49-F238E27FC236}">
                <a16:creationId xmlns:a16="http://schemas.microsoft.com/office/drawing/2014/main" id="{5529D057-2EBB-60E6-8F13-2E0FAD2864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B9601E1-1CF4-BEE9-E3DA-1B72D77259B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D71ADC-2D1F-4BD3-B237-D0AFF9E36007}" type="slidenum">
              <a:rPr lang="ar-SA" altLang="en-US"/>
              <a:pPr/>
              <a:t>30</a:t>
            </a:fld>
            <a:endParaRPr lang="en-US" altLang="en-US"/>
          </a:p>
        </p:txBody>
      </p:sp>
      <p:sp>
        <p:nvSpPr>
          <p:cNvPr id="218114" name="Rectangle 2">
            <a:extLst>
              <a:ext uri="{FF2B5EF4-FFF2-40B4-BE49-F238E27FC236}">
                <a16:creationId xmlns:a16="http://schemas.microsoft.com/office/drawing/2014/main" id="{CF3C85BE-C751-2CD1-0BD6-61CA20CD243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8115" name="Rectangle 3">
            <a:extLst>
              <a:ext uri="{FF2B5EF4-FFF2-40B4-BE49-F238E27FC236}">
                <a16:creationId xmlns:a16="http://schemas.microsoft.com/office/drawing/2014/main" id="{88E477F6-8F50-9D0C-3F2A-BD28070BD5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E203FF4-4251-8A49-A3AC-10F0229B9E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CE1C88-76AE-4C06-AEB3-9C9DCECE75A5}" type="slidenum">
              <a:rPr lang="ar-SA" altLang="en-US"/>
              <a:pPr/>
              <a:t>31</a:t>
            </a:fld>
            <a:endParaRPr lang="en-US" altLang="en-US"/>
          </a:p>
        </p:txBody>
      </p:sp>
      <p:sp>
        <p:nvSpPr>
          <p:cNvPr id="211970" name="Rectangle 2">
            <a:extLst>
              <a:ext uri="{FF2B5EF4-FFF2-40B4-BE49-F238E27FC236}">
                <a16:creationId xmlns:a16="http://schemas.microsoft.com/office/drawing/2014/main" id="{FAE5A477-BAF7-BC64-78BD-9E6A16D4939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1" name="Rectangle 3">
            <a:extLst>
              <a:ext uri="{FF2B5EF4-FFF2-40B4-BE49-F238E27FC236}">
                <a16:creationId xmlns:a16="http://schemas.microsoft.com/office/drawing/2014/main" id="{46EF15CA-AA15-469E-07D5-F78639D105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CAAA7E7-B38F-C360-DCCC-E3FAE767C8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921B11-9AFB-46E6-BC3C-BCA810481B82}" type="slidenum">
              <a:rPr lang="ar-SA" altLang="en-US"/>
              <a:pPr/>
              <a:t>32</a:t>
            </a:fld>
            <a:endParaRPr lang="en-US" altLang="en-US"/>
          </a:p>
        </p:txBody>
      </p:sp>
      <p:sp>
        <p:nvSpPr>
          <p:cNvPr id="183298" name="Rectangle 2">
            <a:extLst>
              <a:ext uri="{FF2B5EF4-FFF2-40B4-BE49-F238E27FC236}">
                <a16:creationId xmlns:a16="http://schemas.microsoft.com/office/drawing/2014/main" id="{EA41D9C7-B627-5ABA-932D-4CE91EA208A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299" name="Rectangle 3">
            <a:extLst>
              <a:ext uri="{FF2B5EF4-FFF2-40B4-BE49-F238E27FC236}">
                <a16:creationId xmlns:a16="http://schemas.microsoft.com/office/drawing/2014/main" id="{5DF85F20-47C7-1333-D608-F6078F3BED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C5C6842-F997-29B6-9114-08CF3E5E0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23F450-7970-4483-9464-6988C2285F4E}" type="slidenum">
              <a:rPr lang="ar-SA" altLang="en-US"/>
              <a:pPr/>
              <a:t>33</a:t>
            </a:fld>
            <a:endParaRPr lang="en-US" altLang="en-US"/>
          </a:p>
        </p:txBody>
      </p:sp>
      <p:sp>
        <p:nvSpPr>
          <p:cNvPr id="196610" name="Rectangle 2">
            <a:extLst>
              <a:ext uri="{FF2B5EF4-FFF2-40B4-BE49-F238E27FC236}">
                <a16:creationId xmlns:a16="http://schemas.microsoft.com/office/drawing/2014/main" id="{D927806E-1978-5B2B-34A1-512F7A6239F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>
            <a:extLst>
              <a:ext uri="{FF2B5EF4-FFF2-40B4-BE49-F238E27FC236}">
                <a16:creationId xmlns:a16="http://schemas.microsoft.com/office/drawing/2014/main" id="{FEC202BE-1144-9EE2-2E52-D94D60836F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FCC43EC-A561-317C-5F24-3F736C581B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E713BF-9CE8-455B-8C75-B22287035860}" type="slidenum">
              <a:rPr lang="ar-SA" altLang="en-US"/>
              <a:pPr/>
              <a:t>34</a:t>
            </a:fld>
            <a:endParaRPr lang="en-US" altLang="en-US"/>
          </a:p>
        </p:txBody>
      </p:sp>
      <p:sp>
        <p:nvSpPr>
          <p:cNvPr id="194562" name="Rectangle 2">
            <a:extLst>
              <a:ext uri="{FF2B5EF4-FFF2-40B4-BE49-F238E27FC236}">
                <a16:creationId xmlns:a16="http://schemas.microsoft.com/office/drawing/2014/main" id="{02CC903B-5BC5-2C57-446B-2AD75DD68BE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>
            <a:extLst>
              <a:ext uri="{FF2B5EF4-FFF2-40B4-BE49-F238E27FC236}">
                <a16:creationId xmlns:a16="http://schemas.microsoft.com/office/drawing/2014/main" id="{36867B40-B94D-B173-7036-F22DBB0C34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3755D07-7C19-4624-5835-E591490529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D603CB-538F-49D1-A3B6-5451B7D8BCE6}" type="slidenum">
              <a:rPr lang="ar-SA" altLang="en-US"/>
              <a:pPr/>
              <a:t>35</a:t>
            </a:fld>
            <a:endParaRPr lang="en-US" altLang="en-US"/>
          </a:p>
        </p:txBody>
      </p:sp>
      <p:sp>
        <p:nvSpPr>
          <p:cNvPr id="198658" name="Rectangle 2">
            <a:extLst>
              <a:ext uri="{FF2B5EF4-FFF2-40B4-BE49-F238E27FC236}">
                <a16:creationId xmlns:a16="http://schemas.microsoft.com/office/drawing/2014/main" id="{C78139FE-3A8A-0F45-B496-51D1C093B66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>
            <a:extLst>
              <a:ext uri="{FF2B5EF4-FFF2-40B4-BE49-F238E27FC236}">
                <a16:creationId xmlns:a16="http://schemas.microsoft.com/office/drawing/2014/main" id="{C34BA4D0-94E5-23C0-3328-B8CE9EEEF2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C4213BD-CA05-1CC6-BC99-03ADD067DBD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B2AC16-454D-49FB-9BFB-6E334532AAAF}" type="slidenum">
              <a:rPr lang="ar-SA" altLang="en-US"/>
              <a:pPr/>
              <a:t>36</a:t>
            </a:fld>
            <a:endParaRPr lang="en-US" altLang="en-US"/>
          </a:p>
        </p:txBody>
      </p:sp>
      <p:sp>
        <p:nvSpPr>
          <p:cNvPr id="222210" name="Rectangle 2">
            <a:extLst>
              <a:ext uri="{FF2B5EF4-FFF2-40B4-BE49-F238E27FC236}">
                <a16:creationId xmlns:a16="http://schemas.microsoft.com/office/drawing/2014/main" id="{87F33C44-1CDB-24E4-4457-1CBAA4320A1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>
            <a:extLst>
              <a:ext uri="{FF2B5EF4-FFF2-40B4-BE49-F238E27FC236}">
                <a16:creationId xmlns:a16="http://schemas.microsoft.com/office/drawing/2014/main" id="{BC44E877-990B-C287-65DA-4417556E2D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24F5281-7B27-9674-7535-E6DF6F0A0D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8D0501-45FF-43D6-9326-16DE5BD4F58A}" type="slidenum">
              <a:rPr lang="ar-SA" altLang="en-US"/>
              <a:pPr/>
              <a:t>39</a:t>
            </a:fld>
            <a:endParaRPr lang="en-US" altLang="en-US"/>
          </a:p>
        </p:txBody>
      </p:sp>
      <p:sp>
        <p:nvSpPr>
          <p:cNvPr id="102402" name="Rectangle 2">
            <a:extLst>
              <a:ext uri="{FF2B5EF4-FFF2-40B4-BE49-F238E27FC236}">
                <a16:creationId xmlns:a16="http://schemas.microsoft.com/office/drawing/2014/main" id="{E4049CBB-5464-6460-3BDA-E8429D05270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3" name="Rectangle 3">
            <a:extLst>
              <a:ext uri="{FF2B5EF4-FFF2-40B4-BE49-F238E27FC236}">
                <a16:creationId xmlns:a16="http://schemas.microsoft.com/office/drawing/2014/main" id="{A9413124-7BAA-C83B-140A-11750E9D76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523627B-ADFF-6381-7FBF-54CB98854D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33A326-1F04-4DAF-9F84-767F2764A03A}" type="slidenum">
              <a:rPr lang="ar-SA" altLang="en-US"/>
              <a:pPr/>
              <a:t>41</a:t>
            </a:fld>
            <a:endParaRPr lang="en-US" altLang="en-US"/>
          </a:p>
        </p:txBody>
      </p:sp>
      <p:sp>
        <p:nvSpPr>
          <p:cNvPr id="226306" name="Rectangle 2">
            <a:extLst>
              <a:ext uri="{FF2B5EF4-FFF2-40B4-BE49-F238E27FC236}">
                <a16:creationId xmlns:a16="http://schemas.microsoft.com/office/drawing/2014/main" id="{F32DFCE1-120E-1099-B477-FBABCAD70EC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>
            <a:extLst>
              <a:ext uri="{FF2B5EF4-FFF2-40B4-BE49-F238E27FC236}">
                <a16:creationId xmlns:a16="http://schemas.microsoft.com/office/drawing/2014/main" id="{B9851D27-14DF-F1FA-F3CE-E3C8835BDC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27C4C9E-4477-DDE0-1402-7DF754C702F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F6426E-709E-4F68-86F2-55FD9DA27480}" type="slidenum">
              <a:rPr lang="ar-SA" altLang="en-US"/>
              <a:pPr/>
              <a:t>42</a:t>
            </a:fld>
            <a:endParaRPr lang="en-US" altLang="en-US"/>
          </a:p>
        </p:txBody>
      </p:sp>
      <p:sp>
        <p:nvSpPr>
          <p:cNvPr id="104450" name="Rectangle 2">
            <a:extLst>
              <a:ext uri="{FF2B5EF4-FFF2-40B4-BE49-F238E27FC236}">
                <a16:creationId xmlns:a16="http://schemas.microsoft.com/office/drawing/2014/main" id="{6276CA5E-ADC5-C324-8DD7-5831DA13FBA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5C878601-2108-8051-B5E8-375E5F7BB9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36463F2-1F73-DCF6-85B2-EADFB23C6D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97A662-BBED-468D-88A5-BF7F77D5C517}" type="slidenum">
              <a:rPr lang="ar-SA" altLang="en-US"/>
              <a:pPr/>
              <a:t>43</a:t>
            </a:fld>
            <a:endParaRPr lang="en-US" altLang="en-US"/>
          </a:p>
        </p:txBody>
      </p:sp>
      <p:sp>
        <p:nvSpPr>
          <p:cNvPr id="103426" name="Rectangle 2">
            <a:extLst>
              <a:ext uri="{FF2B5EF4-FFF2-40B4-BE49-F238E27FC236}">
                <a16:creationId xmlns:a16="http://schemas.microsoft.com/office/drawing/2014/main" id="{E7114DE4-D742-34E9-5585-434C0A727BC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3E523A89-38D7-AE6D-5E6A-3A42B24F7A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7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2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43691" y="1044627"/>
            <a:ext cx="10515600" cy="637742"/>
          </a:xfrm>
        </p:spPr>
        <p:txBody>
          <a:bodyPr>
            <a:noAutofit/>
          </a:bodyPr>
          <a:lstStyle>
            <a:lvl1pPr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691" y="1812563"/>
            <a:ext cx="10233800" cy="4351338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B764B6-F73E-5ABC-D347-A0B3109714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13197-464B-31D8-49AF-49A891EA9E9E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E1BA50-63AB-0A42-37F9-F7B2243615EB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DB7CA1-3CFF-F3A9-9EDC-B0DA36F685DC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09</a:t>
            </a:r>
          </a:p>
        </p:txBody>
      </p:sp>
    </p:spTree>
    <p:extLst>
      <p:ext uri="{BB962C8B-B14F-4D97-AF65-F5344CB8AC3E}">
        <p14:creationId xmlns:p14="http://schemas.microsoft.com/office/powerpoint/2010/main" val="319264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6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9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92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1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1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73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53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4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64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9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2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7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53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60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03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9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0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1" y="1885950"/>
            <a:ext cx="294686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6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7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7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01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1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7"/>
            <a:ext cx="294005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8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5" y="4873766"/>
            <a:ext cx="293440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4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2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8" y="4873764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193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403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9603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3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15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D8BD707-D9CF-40AE-B4C6-C98DA3205C09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87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6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43600" y="-152400"/>
            <a:ext cx="7162800" cy="67818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02699" y="4427403"/>
            <a:ext cx="556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5161" y="2738822"/>
            <a:ext cx="6552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Organization and Architecture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3035" y="5623541"/>
            <a:ext cx="355076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09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034" y="278601"/>
            <a:ext cx="3397045" cy="118232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75986" y="191394"/>
            <a:ext cx="6720532" cy="663122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 dirty="0"/>
          </a:p>
        </p:txBody>
      </p:sp>
    </p:spTree>
    <p:extLst>
      <p:ext uri="{BB962C8B-B14F-4D97-AF65-F5344CB8AC3E}">
        <p14:creationId xmlns:p14="http://schemas.microsoft.com/office/powerpoint/2010/main" val="1834417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Revision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Digital Circuits </a:t>
            </a:r>
            <a:r>
              <a:rPr lang="en-US" sz="2800" b="1" dirty="0"/>
              <a:t>Cont.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5475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3200" b="1" dirty="0"/>
              <a:t>Multiplexer </a:t>
            </a:r>
          </a:p>
          <a:p>
            <a:pPr marL="625475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3200" b="1" dirty="0"/>
              <a:t>Demultiplexer</a:t>
            </a:r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22299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Multiplexer / Demultiplexer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726233" y="1905000"/>
            <a:ext cx="11125200" cy="3728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basic function of the Multiplexer (MUX).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typical application of a MUX.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4-to-1 MUX designed with Small Scale Integration (SSI). 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4-to-1, 8-to-1, &amp; 16-to-1 Medium Scale Integration (MSI)  MUX.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basic function of the Demultiplexer (DEMUX).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typical application of a DEMUX.</a:t>
            </a:r>
          </a:p>
          <a:p>
            <a:pPr marL="342900" indent="-342900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SzTx/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1-to-4 DEMUX design with Small Scale Integration (SSI). </a:t>
            </a:r>
          </a:p>
        </p:txBody>
      </p:sp>
    </p:spTree>
    <p:extLst>
      <p:ext uri="{BB962C8B-B14F-4D97-AF65-F5344CB8AC3E}">
        <p14:creationId xmlns:p14="http://schemas.microsoft.com/office/powerpoint/2010/main" val="1506953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dirty="0"/>
              <a:t>Multiplexer (MUX)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964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Multiplexer (MUX)?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A MUX is a digital switch that has multiple inputs (sources) and a single output (destination).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The select lines determine which input 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is connected to the output.</a:t>
            </a:r>
          </a:p>
          <a:p>
            <a:pPr>
              <a:spcBef>
                <a:spcPct val="0"/>
              </a:spcBef>
            </a:pPr>
            <a:r>
              <a:rPr lang="en-US" altLang="en-US" sz="2400" dirty="0"/>
              <a:t>MUX Types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2-to-1 (1 select line)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4-to-1 (2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8-to-1 (3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16-to-1 (4 select lines)</a:t>
            </a:r>
            <a:endParaRPr lang="en-US" altLang="en-US" dirty="0"/>
          </a:p>
          <a:p>
            <a:endParaRPr lang="en-US" altLang="en-US" sz="24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5628E9E-E894-E69F-FD16-845D085DA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0636" y="2402468"/>
            <a:ext cx="3870164" cy="361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39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Typical Application of a MUX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B14C93-7E3F-E18B-4E4D-E8303AB92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9126" y="1685673"/>
            <a:ext cx="6653747" cy="4409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381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4-to-1 Multiplexer (MUX)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37">
            <a:extLst>
              <a:ext uri="{FF2B5EF4-FFF2-40B4-BE49-F238E27FC236}">
                <a16:creationId xmlns:a16="http://schemas.microsoft.com/office/drawing/2014/main" id="{6A4AD0E3-BD2D-F244-92DE-83C7BA298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04" y="1908510"/>
            <a:ext cx="5638800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246E0C0-1152-4DB8-02CD-C248331D6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1704222"/>
            <a:ext cx="2667000" cy="4372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36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5400" b="1" dirty="0" err="1"/>
              <a:t>DeMultiplexer</a:t>
            </a:r>
            <a:r>
              <a:rPr lang="en-US" altLang="en-US" sz="5400" b="1" dirty="0"/>
              <a:t> (</a:t>
            </a:r>
            <a:r>
              <a:rPr lang="en-US" altLang="en-US" sz="5400" dirty="0"/>
              <a:t>DEMUX</a:t>
            </a:r>
            <a:r>
              <a:rPr lang="en-US" altLang="en-US" sz="5400" b="1" dirty="0"/>
              <a:t>)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3544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81534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What is a Demultiplexer (DEMUX)?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838981"/>
            <a:ext cx="11125200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A DEMUX is a digital switch with a single input (source) and a multiple outputs (destinations).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The select lines determine which output </a:t>
            </a:r>
          </a:p>
          <a:p>
            <a:pPr>
              <a:spcBef>
                <a:spcPct val="0"/>
              </a:spcBef>
              <a:spcAft>
                <a:spcPts val="1200"/>
              </a:spcAft>
            </a:pPr>
            <a:r>
              <a:rPr lang="en-US" altLang="en-US" sz="2400" dirty="0"/>
              <a:t>the input is connected to.</a:t>
            </a:r>
          </a:p>
          <a:p>
            <a:pPr>
              <a:spcBef>
                <a:spcPct val="0"/>
              </a:spcBef>
            </a:pPr>
            <a:r>
              <a:rPr lang="en-US" altLang="en-US" sz="2400" dirty="0"/>
              <a:t>DEMUX Types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1-to-2 (1 select line)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1-to-4 (2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1-to-8 (3 select lines)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sz="2000" dirty="0">
                <a:sym typeface="Wingdings" panose="05000000000000000000" pitchFamily="2" charset="2"/>
              </a:rPr>
              <a:t> </a:t>
            </a:r>
            <a:r>
              <a:rPr lang="en-US" altLang="en-US" sz="2000" dirty="0"/>
              <a:t>1-to-16 (4 select lines)</a:t>
            </a:r>
            <a:endParaRPr lang="en-US" altLang="en-US" dirty="0"/>
          </a:p>
          <a:p>
            <a:endParaRPr lang="en-US" alt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6B69DE-33B2-8144-7856-3715C5848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2438400"/>
            <a:ext cx="3581400" cy="340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389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dirty="0"/>
              <a:t>Typical Application of a DEMUX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555186-8F66-3636-FE6B-9F766DA42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442" y="1707848"/>
            <a:ext cx="7459116" cy="434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412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6607809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dirty="0"/>
              <a:t>1-to-4 De-Multiplexer (DEMUX)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3D16615-46D8-E563-E66C-BA210F910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96591"/>
            <a:ext cx="4613275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B88AD5C-82DD-A68D-CE28-CDEA599702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0" y="1618473"/>
            <a:ext cx="3057952" cy="4544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7068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806752"/>
            <a:ext cx="76200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altLang="en-US" sz="3600" b="1" dirty="0"/>
              <a:t>Example of expansion Multiplexer </a:t>
            </a:r>
            <a:endParaRPr lang="en-US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381000" y="1524000"/>
            <a:ext cx="6553200" cy="13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altLang="en-US" sz="2800" b="1" dirty="0"/>
              <a:t>Design a 32-to-1 multiplexer using only 8-to-1 multiplexer</a:t>
            </a:r>
            <a:endParaRPr lang="en-US" altLang="en-US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3FDD56-2F41-287F-764B-DA6343FFC8FB}"/>
              </a:ext>
            </a:extLst>
          </p:cNvPr>
          <p:cNvSpPr txBox="1"/>
          <p:nvPr/>
        </p:nvSpPr>
        <p:spPr>
          <a:xfrm>
            <a:off x="828869" y="3105834"/>
            <a:ext cx="5562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use four 8-to-1 in the first stage and another </a:t>
            </a:r>
          </a:p>
          <a:p>
            <a:r>
              <a:rPr lang="en-US" dirty="0"/>
              <a:t>one to select between the output of the others: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539E691-1622-5D87-168E-6AC09DBCD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4200" y="1652355"/>
            <a:ext cx="3276600" cy="453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28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MUX vs </a:t>
            </a:r>
            <a:r>
              <a:rPr lang="en-US" sz="5400" b="1" spc="-5" dirty="0" err="1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DeMUX</a:t>
            </a:r>
            <a:endParaRPr lang="en-US" sz="54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421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3400" y="910488"/>
            <a:ext cx="9448800" cy="4560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3200" b="1" dirty="0"/>
              <a:t>Difference between Multiplexer and Demultiplexer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905000"/>
            <a:ext cx="11125200" cy="26108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n-US" sz="2800" dirty="0"/>
              <a:t>Both multiplexer and demultiplexer are types of combinational digital circuit that are used in several large-scale digital systems. However, there are many differences between a multiplexer and a demultiplexer, which are highlighted in the following table</a:t>
            </a:r>
            <a:endParaRPr lang="en-US" altLang="en-US" sz="4000" dirty="0"/>
          </a:p>
        </p:txBody>
      </p:sp>
    </p:spTree>
    <p:extLst>
      <p:ext uri="{BB962C8B-B14F-4D97-AF65-F5344CB8AC3E}">
        <p14:creationId xmlns:p14="http://schemas.microsoft.com/office/powerpoint/2010/main" val="2424361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852361"/>
              </p:ext>
            </p:extLst>
          </p:nvPr>
        </p:nvGraphicFramePr>
        <p:xfrm>
          <a:off x="979488" y="1878824"/>
          <a:ext cx="10233024" cy="4053840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Definition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multiplexer is a combinational digital circuit that takes multiple data inputs and provides only single output.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demultiplexer is a combinational digital circuit that takes single input and provides multiple outputs.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Abbreviated name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abbreviation used to represent the multiplexer is MUX.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abbreviation used to represent the demultiplexer is DEMUX.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Input and output lines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Multiplexer has </a:t>
                      </a:r>
                      <a:r>
                        <a:rPr lang="en-US" b="1"/>
                        <a:t>2</a:t>
                      </a:r>
                      <a:r>
                        <a:rPr lang="en-US" b="1" baseline="30000"/>
                        <a:t>n</a:t>
                      </a:r>
                      <a:r>
                        <a:rPr lang="en-US"/>
                        <a:t> input lines and 1 output line. Where, n is the number of select lines.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Demultiplexer has 1 input line and </a:t>
                      </a:r>
                      <a:r>
                        <a:rPr lang="en-US" b="1"/>
                        <a:t>2</a:t>
                      </a:r>
                      <a:r>
                        <a:rPr lang="en-US" b="1" baseline="30000"/>
                        <a:t>n</a:t>
                      </a:r>
                      <a:r>
                        <a:rPr lang="en-US"/>
                        <a:t> output lines. Where, n is the number of select lines.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0516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Also known 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Multiplexer is also known as a "data selector".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Demultiplexer is also known as "data distributor".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0968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618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412451"/>
              </p:ext>
            </p:extLst>
          </p:nvPr>
        </p:nvGraphicFramePr>
        <p:xfrm>
          <a:off x="979488" y="1878824"/>
          <a:ext cx="10233024" cy="3505200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Operating principle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operating principle of the multiplexer is "many to one".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operating principle of a demultiplexer </a:t>
                      </a:r>
                      <a:r>
                        <a:rPr lang="en-US"/>
                        <a:t>is “one </a:t>
                      </a:r>
                      <a:r>
                        <a:rPr lang="en-US" dirty="0"/>
                        <a:t>to many".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>
                          <a:effectLst/>
                        </a:rPr>
                        <a:t>Acts 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Multiplexer acts as a digital multi-position switch.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Demultiplexer acts as a digital circuit.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>
                          <a:effectLst/>
                        </a:rPr>
                        <a:t>Conversion technique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multiplexer performs parallel to serial conversion.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demultiplexer performs serial to parallel conversion.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05167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>
                          <a:effectLst/>
                        </a:rPr>
                        <a:t>Function of control signal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case of multiplexer, the function of control signal is to select a specific input that has to be transmitted at the output.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demultiplexer, the function of control signal is to deliver the single input signal over the multiple output lines.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0968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22600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104038"/>
              </p:ext>
            </p:extLst>
          </p:nvPr>
        </p:nvGraphicFramePr>
        <p:xfrm>
          <a:off x="979488" y="1878824"/>
          <a:ext cx="10233024" cy="3841567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4484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>
                          <a:effectLst/>
                        </a:rPr>
                        <a:t>Examples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b="1" dirty="0"/>
                        <a:t>Examples of some common multiplexers are </a:t>
                      </a:r>
                      <a:r>
                        <a:rPr lang="en-US" dirty="0"/>
                        <a:t>−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8:1 Multiplexer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16:1 Multiplexer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32:1 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b="1" dirty="0" err="1"/>
                        <a:t>Some</a:t>
                      </a:r>
                      <a:r>
                        <a:rPr lang="fr-FR" b="1" dirty="0"/>
                        <a:t> </a:t>
                      </a:r>
                      <a:r>
                        <a:rPr lang="fr-FR" b="1" dirty="0" err="1"/>
                        <a:t>common</a:t>
                      </a:r>
                      <a:r>
                        <a:rPr lang="fr-FR" b="1" dirty="0"/>
                        <a:t> </a:t>
                      </a:r>
                      <a:r>
                        <a:rPr lang="fr-FR" b="1" dirty="0" err="1"/>
                        <a:t>demultiplexers</a:t>
                      </a:r>
                      <a:r>
                        <a:rPr lang="fr-FR" b="1" dirty="0"/>
                        <a:t> are</a:t>
                      </a:r>
                      <a:r>
                        <a:rPr lang="fr-FR" dirty="0"/>
                        <a:t> −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1:2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1:4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1:8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fr-FR" dirty="0"/>
                        <a:t>1:16 </a:t>
                      </a:r>
                      <a:r>
                        <a:rPr lang="fr-FR" dirty="0" err="1"/>
                        <a:t>Demultiplexer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400" b="1" dirty="0">
                          <a:effectLst/>
                        </a:rPr>
                        <a:t>Practical importance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 practice, the multiplexer increases the efficiency of the communication system by enabling the data transmission using a single line.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practice, the demultiplexer takes the output of a multiplexer and convert in its original form at the receiver end.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1993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2991"/>
            <a:ext cx="8458200" cy="788421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sz="2800" b="1" dirty="0"/>
              <a:t>Difference between Multiplexer and Demultiplexer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69B5ACB-DD0E-CE53-AA73-73E0A47AF6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324850"/>
              </p:ext>
            </p:extLst>
          </p:nvPr>
        </p:nvGraphicFramePr>
        <p:xfrm>
          <a:off x="979488" y="1878824"/>
          <a:ext cx="10233024" cy="3759976"/>
        </p:xfrm>
        <a:graphic>
          <a:graphicData uri="http://schemas.openxmlformats.org/drawingml/2006/table">
            <a:tbl>
              <a:tblPr/>
              <a:tblGrid>
                <a:gridCol w="3411008">
                  <a:extLst>
                    <a:ext uri="{9D8B030D-6E8A-4147-A177-3AD203B41FA5}">
                      <a16:colId xmlns:a16="http://schemas.microsoft.com/office/drawing/2014/main" val="3869990419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986581493"/>
                    </a:ext>
                  </a:extLst>
                </a:gridCol>
                <a:gridCol w="3411008">
                  <a:extLst>
                    <a:ext uri="{9D8B030D-6E8A-4147-A177-3AD203B41FA5}">
                      <a16:colId xmlns:a16="http://schemas.microsoft.com/office/drawing/2014/main" val="1655664172"/>
                    </a:ext>
                  </a:extLst>
                </a:gridCol>
              </a:tblGrid>
              <a:tr h="4484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Basis of Difference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effectLst/>
                        </a:rPr>
                        <a:t>Demultiplexer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2264529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dirty="0">
                          <a:effectLst/>
                        </a:rPr>
                        <a:t>Usage in time-division multiplexing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 multiplexer is used at the transmitter end in the time-division multiplexing (TDM).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demultiplexer is used at the receiver end in the time-division multiplexing.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6938"/>
                  </a:ext>
                </a:extLst>
              </a:tr>
              <a:tr h="165576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dirty="0">
                          <a:effectLst/>
                        </a:rPr>
                        <a:t>Applications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The multiplexers are commonly used in communication systems, telephone networks, computer memories, etc.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demultiplexers are used in communication systems, reconstruction of parallel data, ALU, etc.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141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3335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02DE7E-F817-539C-F4DA-9A2194AE2D20}"/>
              </a:ext>
            </a:extLst>
          </p:cNvPr>
          <p:cNvSpPr txBox="1"/>
          <p:nvPr/>
        </p:nvSpPr>
        <p:spPr>
          <a:xfrm>
            <a:off x="2381444" y="2967335"/>
            <a:ext cx="742911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en-US" sz="6000" b="1" spc="-5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Internal Memory</a:t>
            </a:r>
            <a:endParaRPr lang="en-US" sz="6000" b="1" spc="-5" dirty="0">
              <a:gradFill flip="none" rotWithShape="1">
                <a:gsLst>
                  <a:gs pos="28000">
                    <a:schemeClr val="tx1">
                      <a:lumMod val="93000"/>
                    </a:schemeClr>
                  </a:gs>
                  <a:gs pos="0">
                    <a:schemeClr val="bg1">
                      <a:lumMod val="25000"/>
                      <a:lumOff val="75000"/>
                    </a:schemeClr>
                  </a:gs>
                  <a:gs pos="100000">
                    <a:schemeClr val="tx2">
                      <a:lumMod val="0"/>
                      <a:lumOff val="100000"/>
                    </a:schemeClr>
                  </a:gs>
                </a:gsLst>
                <a:lin ang="4800000" scaled="0"/>
                <a:tileRect/>
              </a:gra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091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>
            <a:extLst>
              <a:ext uri="{FF2B5EF4-FFF2-40B4-BE49-F238E27FC236}">
                <a16:creationId xmlns:a16="http://schemas.microsoft.com/office/drawing/2014/main" id="{1297E548-3A03-2AAF-B503-E4810159AF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1034" y="805592"/>
            <a:ext cx="10515600" cy="637742"/>
          </a:xfrm>
        </p:spPr>
        <p:txBody>
          <a:bodyPr/>
          <a:lstStyle/>
          <a:p>
            <a:r>
              <a:rPr lang="en-GB" altLang="en-US" dirty="0"/>
              <a:t>Computer memories</a:t>
            </a:r>
          </a:p>
        </p:txBody>
      </p:sp>
      <p:sp>
        <p:nvSpPr>
          <p:cNvPr id="201731" name="Rectangle 3">
            <a:extLst>
              <a:ext uri="{FF2B5EF4-FFF2-40B4-BE49-F238E27FC236}">
                <a16:creationId xmlns:a16="http://schemas.microsoft.com/office/drawing/2014/main" id="{7D507A10-68C5-EFE3-E413-D687B3E85D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714835"/>
            <a:ext cx="10233800" cy="4351338"/>
          </a:xfrm>
        </p:spPr>
        <p:txBody>
          <a:bodyPr>
            <a:normAutofit fontScale="92500" lnSpcReduction="10000"/>
          </a:bodyPr>
          <a:lstStyle/>
          <a:p>
            <a:pPr marL="533400" indent="-533400">
              <a:buNone/>
            </a:pPr>
            <a:r>
              <a:rPr lang="en-GB" altLang="en-US" sz="2400" b="1" dirty="0"/>
              <a:t>Computer memories are categorized into:</a:t>
            </a:r>
          </a:p>
          <a:p>
            <a:pPr marL="533400" indent="-533400">
              <a:buNone/>
            </a:pPr>
            <a:endParaRPr lang="en-GB" altLang="en-US" sz="900" b="1" dirty="0"/>
          </a:p>
          <a:p>
            <a:pPr marL="914400" lvl="1" indent="-457200">
              <a:buFontTx/>
              <a:buAutoNum type="arabicPeriod"/>
            </a:pPr>
            <a:r>
              <a:rPr lang="en-GB" altLang="en-US" sz="2000" dirty="0"/>
              <a:t>Internal memories </a:t>
            </a:r>
          </a:p>
          <a:p>
            <a:pPr marL="914400" lvl="1" indent="-457200">
              <a:buFontTx/>
              <a:buAutoNum type="arabicPeriod"/>
            </a:pPr>
            <a:r>
              <a:rPr lang="en-GB" altLang="en-US" sz="2000" dirty="0"/>
              <a:t>External Memories</a:t>
            </a:r>
          </a:p>
          <a:p>
            <a:pPr marL="914400" lvl="1" indent="-457200">
              <a:buNone/>
            </a:pPr>
            <a:r>
              <a:rPr lang="en-GB" altLang="en-US" sz="2000" dirty="0"/>
              <a:t>	</a:t>
            </a:r>
          </a:p>
          <a:p>
            <a:pPr marL="533400" indent="-533400"/>
            <a:r>
              <a:rPr lang="en-GB" altLang="en-US" sz="2400" b="1" dirty="0"/>
              <a:t>Internal memories:</a:t>
            </a:r>
            <a:r>
              <a:rPr lang="en-GB" altLang="en-US" sz="2400" dirty="0"/>
              <a:t> </a:t>
            </a:r>
            <a:r>
              <a:rPr lang="en-US" altLang="en-US" sz="2000" dirty="0"/>
              <a:t>directly attached to main board and directly accessible by the processor.</a:t>
            </a:r>
            <a:r>
              <a:rPr lang="en-US" altLang="en-US" sz="1800" dirty="0"/>
              <a:t> </a:t>
            </a:r>
            <a:endParaRPr lang="en-GB" altLang="en-US" sz="1800" dirty="0"/>
          </a:p>
          <a:p>
            <a:pPr marL="914400" lvl="1" indent="-457200"/>
            <a:r>
              <a:rPr lang="en-GB" altLang="en-US" dirty="0"/>
              <a:t>Main memories (RAM and ROM)</a:t>
            </a:r>
          </a:p>
          <a:p>
            <a:pPr marL="914400" lvl="1" indent="-457200"/>
            <a:r>
              <a:rPr lang="en-GB" altLang="en-US" dirty="0"/>
              <a:t>Cache Memory</a:t>
            </a:r>
          </a:p>
          <a:p>
            <a:pPr marL="914400" lvl="1" indent="-457200"/>
            <a:r>
              <a:rPr lang="en-GB" altLang="en-US" dirty="0"/>
              <a:t>Registers</a:t>
            </a:r>
          </a:p>
          <a:p>
            <a:pPr marL="914400" lvl="1" indent="-457200">
              <a:buNone/>
            </a:pPr>
            <a:endParaRPr lang="en-GB" altLang="en-US" sz="800" dirty="0"/>
          </a:p>
          <a:p>
            <a:pPr marL="533400" indent="-533400"/>
            <a:r>
              <a:rPr lang="en-GB" altLang="en-US" sz="2400" b="1" dirty="0"/>
              <a:t>External memories:</a:t>
            </a:r>
            <a:r>
              <a:rPr lang="en-GB" altLang="en-US" sz="2400" dirty="0"/>
              <a:t> </a:t>
            </a:r>
            <a:r>
              <a:rPr lang="en-GB" altLang="en-US" sz="2000" dirty="0"/>
              <a:t>secondary storage devices that are </a:t>
            </a:r>
            <a:r>
              <a:rPr lang="en-US" altLang="en-US" sz="2000" dirty="0"/>
              <a:t>accessible by the processor via an I/O module.</a:t>
            </a:r>
            <a:r>
              <a:rPr lang="en-US" altLang="en-US" sz="2400" dirty="0"/>
              <a:t> </a:t>
            </a:r>
            <a:endParaRPr lang="en-GB" altLang="en-US" sz="2000" dirty="0"/>
          </a:p>
          <a:p>
            <a:pPr marL="914400" lvl="1" indent="-457200"/>
            <a:r>
              <a:rPr lang="en-GB" altLang="en-US" dirty="0"/>
              <a:t>Disks</a:t>
            </a:r>
            <a:r>
              <a:rPr lang="en-GB" altLang="en-US" sz="2000" dirty="0"/>
              <a:t> (Hard Disk or Floppy Disk or optical Disks) </a:t>
            </a:r>
          </a:p>
          <a:p>
            <a:pPr marL="914400" lvl="1" indent="-457200"/>
            <a:r>
              <a:rPr lang="en-GB" altLang="en-US" dirty="0"/>
              <a:t>Tape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E643CA7-93A5-56B1-1E15-EDB6AB7B0243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>
            <a:extLst>
              <a:ext uri="{FF2B5EF4-FFF2-40B4-BE49-F238E27FC236}">
                <a16:creationId xmlns:a16="http://schemas.microsoft.com/office/drawing/2014/main" id="{2B0199C3-0749-78D8-980A-C8B78CEA69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Characteristics of memory systems</a:t>
            </a:r>
          </a:p>
        </p:txBody>
      </p:sp>
      <p:sp>
        <p:nvSpPr>
          <p:cNvPr id="169987" name="Rectangle 3">
            <a:extLst>
              <a:ext uri="{FF2B5EF4-FFF2-40B4-BE49-F238E27FC236}">
                <a16:creationId xmlns:a16="http://schemas.microsoft.com/office/drawing/2014/main" id="{A3ADE8F3-448A-6A0A-26DA-84EF93A7A7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altLang="en-US" sz="3200" b="1" dirty="0"/>
              <a:t>  </a:t>
            </a:r>
            <a:r>
              <a:rPr lang="en-US" altLang="en-US" sz="3000" b="1" dirty="0"/>
              <a:t>The most important characteristics of computer memories are:</a:t>
            </a:r>
            <a:r>
              <a:rPr lang="en-US" altLang="en-US" b="1" dirty="0"/>
              <a:t> </a:t>
            </a:r>
            <a:endParaRPr lang="en-GB" altLang="en-US" b="1" dirty="0"/>
          </a:p>
          <a:p>
            <a:pPr marL="746125" indent="-227013"/>
            <a:r>
              <a:rPr lang="en-GB" altLang="en-US" dirty="0"/>
              <a:t>Location</a:t>
            </a:r>
          </a:p>
          <a:p>
            <a:pPr marL="746125" indent="-227013"/>
            <a:r>
              <a:rPr lang="en-GB" altLang="en-US" dirty="0"/>
              <a:t>Capacity</a:t>
            </a:r>
          </a:p>
          <a:p>
            <a:pPr marL="746125" indent="-227013"/>
            <a:r>
              <a:rPr lang="en-GB" altLang="en-US" dirty="0"/>
              <a:t>Unit of transfer</a:t>
            </a:r>
          </a:p>
          <a:p>
            <a:pPr marL="746125" indent="-227013"/>
            <a:r>
              <a:rPr lang="en-GB" altLang="en-US" dirty="0"/>
              <a:t>Access method</a:t>
            </a:r>
          </a:p>
          <a:p>
            <a:pPr marL="746125" indent="-227013"/>
            <a:r>
              <a:rPr lang="en-GB" altLang="en-US" dirty="0"/>
              <a:t>Performance</a:t>
            </a:r>
          </a:p>
          <a:p>
            <a:pPr marL="746125" indent="-227013"/>
            <a:r>
              <a:rPr lang="en-GB" altLang="en-US" dirty="0"/>
              <a:t>Physical type</a:t>
            </a:r>
          </a:p>
          <a:p>
            <a:pPr marL="746125" indent="-227013"/>
            <a:r>
              <a:rPr lang="en-GB" altLang="en-US" dirty="0"/>
              <a:t>Physical characteristics</a:t>
            </a:r>
          </a:p>
          <a:p>
            <a:pPr marL="746125" indent="-227013"/>
            <a:r>
              <a:rPr lang="en-GB" altLang="en-US" dirty="0"/>
              <a:t>Organization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11929BD-4FC8-86BE-DB92-F96806732A06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>
            <a:extLst>
              <a:ext uri="{FF2B5EF4-FFF2-40B4-BE49-F238E27FC236}">
                <a16:creationId xmlns:a16="http://schemas.microsoft.com/office/drawing/2014/main" id="{63834027-FA5A-2D32-17C8-4F3AFCD59F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3691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Location</a:t>
            </a:r>
          </a:p>
        </p:txBody>
      </p:sp>
      <p:sp>
        <p:nvSpPr>
          <p:cNvPr id="172035" name="Rectangle 3">
            <a:extLst>
              <a:ext uri="{FF2B5EF4-FFF2-40B4-BE49-F238E27FC236}">
                <a16:creationId xmlns:a16="http://schemas.microsoft.com/office/drawing/2014/main" id="{FA4A2BEB-23B0-E23F-B714-ABD459DC97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en-US" dirty="0"/>
              <a:t>  The term </a:t>
            </a:r>
            <a:r>
              <a:rPr lang="en-US" altLang="en-US" b="1" i="1" dirty="0"/>
              <a:t>location</a:t>
            </a:r>
            <a:r>
              <a:rPr lang="en-US" altLang="en-US" dirty="0"/>
              <a:t> refers to whether the memory is internal or external to the computer.</a:t>
            </a:r>
            <a:endParaRPr lang="en-GB" altLang="en-US" dirty="0"/>
          </a:p>
          <a:p>
            <a:endParaRPr lang="en-GB" altLang="en-US" dirty="0"/>
          </a:p>
          <a:p>
            <a:pPr lvl="1"/>
            <a:r>
              <a:rPr lang="en-GB" altLang="en-US" dirty="0"/>
              <a:t>CPU (registers)</a:t>
            </a:r>
          </a:p>
          <a:p>
            <a:pPr lvl="1"/>
            <a:r>
              <a:rPr lang="en-GB" altLang="en-US" dirty="0"/>
              <a:t>Internal (main memory and caches)</a:t>
            </a:r>
          </a:p>
          <a:p>
            <a:pPr lvl="1"/>
            <a:r>
              <a:rPr lang="en-GB" altLang="en-US" dirty="0"/>
              <a:t>External (secondary storages)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D911FDE-9017-6944-8147-B4BC9F8B42F6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>
            <a:extLst>
              <a:ext uri="{FF2B5EF4-FFF2-40B4-BE49-F238E27FC236}">
                <a16:creationId xmlns:a16="http://schemas.microsoft.com/office/drawing/2014/main" id="{FB458377-8EFB-9B70-8971-165028EB95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5902" y="719385"/>
            <a:ext cx="10515600" cy="637742"/>
          </a:xfrm>
        </p:spPr>
        <p:txBody>
          <a:bodyPr/>
          <a:lstStyle/>
          <a:p>
            <a:r>
              <a:rPr lang="en-GB" altLang="en-US" dirty="0"/>
              <a:t>Capacity</a:t>
            </a:r>
          </a:p>
        </p:txBody>
      </p:sp>
      <p:sp>
        <p:nvSpPr>
          <p:cNvPr id="174083" name="Rectangle 3">
            <a:extLst>
              <a:ext uri="{FF2B5EF4-FFF2-40B4-BE49-F238E27FC236}">
                <a16:creationId xmlns:a16="http://schemas.microsoft.com/office/drawing/2014/main" id="{85211678-CB9B-FD84-726E-85C0D9ACF7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828800"/>
            <a:ext cx="10134600" cy="3984573"/>
          </a:xfrm>
        </p:spPr>
        <p:txBody>
          <a:bodyPr/>
          <a:lstStyle/>
          <a:p>
            <a:r>
              <a:rPr lang="en-GB" altLang="en-US" dirty="0"/>
              <a:t>Capacity is the size of memory.</a:t>
            </a:r>
          </a:p>
          <a:p>
            <a:pPr>
              <a:buFontTx/>
              <a:buNone/>
            </a:pPr>
            <a:endParaRPr lang="en-GB" altLang="en-US" sz="1100" dirty="0"/>
          </a:p>
          <a:p>
            <a:r>
              <a:rPr lang="en-US" altLang="en-US" dirty="0"/>
              <a:t>For internal memory, capacity is expressed in terms of </a:t>
            </a:r>
            <a:r>
              <a:rPr lang="en-US" altLang="en-US" dirty="0">
                <a:solidFill>
                  <a:schemeClr val="hlink"/>
                </a:solidFill>
              </a:rPr>
              <a:t>bytes or words</a:t>
            </a:r>
            <a:r>
              <a:rPr lang="en-US" altLang="en-US" dirty="0"/>
              <a:t> with: </a:t>
            </a:r>
          </a:p>
          <a:p>
            <a:pPr lvl="1"/>
            <a:r>
              <a:rPr lang="en-GB" altLang="en-US" b="1" dirty="0"/>
              <a:t>Word size: </a:t>
            </a:r>
            <a:r>
              <a:rPr lang="en-US" altLang="en-US" sz="2000" dirty="0"/>
              <a:t>Common word lengths are 8, 16, and 32 bits</a:t>
            </a:r>
            <a:endParaRPr lang="en-GB" altLang="en-US" sz="2000" dirty="0"/>
          </a:p>
          <a:p>
            <a:pPr lvl="1"/>
            <a:r>
              <a:rPr lang="en-GB" altLang="en-US" dirty="0"/>
              <a:t>Number of words</a:t>
            </a:r>
          </a:p>
          <a:p>
            <a:pPr>
              <a:buFontTx/>
              <a:buNone/>
            </a:pPr>
            <a:endParaRPr lang="en-US" altLang="en-US" sz="1400" dirty="0"/>
          </a:p>
          <a:p>
            <a:r>
              <a:rPr lang="en-US" altLang="en-US" dirty="0"/>
              <a:t>For external memory, capacity is expressed in terms of bytes.</a:t>
            </a:r>
            <a:endParaRPr lang="en-GB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D70A95D-8FD9-3CDE-CEAB-489BDB94FA1F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>
            <a:extLst>
              <a:ext uri="{FF2B5EF4-FFF2-40B4-BE49-F238E27FC236}">
                <a16:creationId xmlns:a16="http://schemas.microsoft.com/office/drawing/2014/main" id="{F35B6E6E-02DB-E0E3-9CC3-8E2FEEB471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Unit of Transfer</a:t>
            </a:r>
          </a:p>
        </p:txBody>
      </p:sp>
      <p:sp>
        <p:nvSpPr>
          <p:cNvPr id="176131" name="Rectangle 3">
            <a:extLst>
              <a:ext uri="{FF2B5EF4-FFF2-40B4-BE49-F238E27FC236}">
                <a16:creationId xmlns:a16="http://schemas.microsoft.com/office/drawing/2014/main" id="{72D9B410-3E0D-297B-AE42-AB422B7981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691590"/>
            <a:ext cx="10934700" cy="4419600"/>
          </a:xfrm>
        </p:spPr>
        <p:txBody>
          <a:bodyPr/>
          <a:lstStyle/>
          <a:p>
            <a:r>
              <a:rPr lang="en-US" altLang="en-US" sz="2400" b="1" dirty="0">
                <a:solidFill>
                  <a:schemeClr val="hlink"/>
                </a:solidFill>
              </a:rPr>
              <a:t>For internal memory</a:t>
            </a:r>
            <a:r>
              <a:rPr lang="en-US" altLang="en-US" sz="2400" dirty="0"/>
              <a:t>, unit of data transfer is the number of bits read out of or written into memory at a time. </a:t>
            </a:r>
            <a:endParaRPr lang="en-GB" altLang="en-US" sz="2400" dirty="0"/>
          </a:p>
          <a:p>
            <a:pPr lvl="1"/>
            <a:r>
              <a:rPr lang="en-US" altLang="en-US" sz="2000" dirty="0"/>
              <a:t>The unit of transfer need not equal a word or an </a:t>
            </a:r>
            <a:r>
              <a:rPr lang="en-US" altLang="en-US" sz="2000" i="1" dirty="0">
                <a:solidFill>
                  <a:schemeClr val="hlink"/>
                </a:solidFill>
              </a:rPr>
              <a:t>addressable unit</a:t>
            </a:r>
            <a:r>
              <a:rPr lang="en-US" altLang="en-US" sz="2000" dirty="0"/>
              <a:t>. </a:t>
            </a:r>
            <a:r>
              <a:rPr lang="en-GB" altLang="en-US" sz="2000" dirty="0"/>
              <a:t>It is Usually governed by data bus width.</a:t>
            </a:r>
          </a:p>
          <a:p>
            <a:pPr lvl="1">
              <a:buFontTx/>
              <a:buNone/>
            </a:pPr>
            <a:endParaRPr lang="en-GB" altLang="en-US" sz="2000" dirty="0"/>
          </a:p>
          <a:p>
            <a:r>
              <a:rPr lang="en-US" altLang="en-US" sz="2400" b="1" dirty="0">
                <a:solidFill>
                  <a:schemeClr val="hlink"/>
                </a:solidFill>
              </a:rPr>
              <a:t>For </a:t>
            </a:r>
            <a:r>
              <a:rPr lang="en-GB" altLang="en-US" sz="2400" b="1" dirty="0">
                <a:solidFill>
                  <a:schemeClr val="hlink"/>
                </a:solidFill>
              </a:rPr>
              <a:t>External</a:t>
            </a:r>
            <a:r>
              <a:rPr lang="en-US" altLang="en-US" sz="2400" b="1" dirty="0">
                <a:solidFill>
                  <a:schemeClr val="hlink"/>
                </a:solidFill>
              </a:rPr>
              <a:t> memory</a:t>
            </a:r>
            <a:r>
              <a:rPr lang="en-US" altLang="en-US" sz="2400" dirty="0"/>
              <a:t>, unit of data transfer is the blocks.</a:t>
            </a:r>
            <a:endParaRPr lang="en-GB" altLang="en-US" sz="2400" dirty="0"/>
          </a:p>
          <a:p>
            <a:pPr lvl="1"/>
            <a:r>
              <a:rPr lang="en-GB" altLang="en-US" sz="2000" dirty="0"/>
              <a:t>a block is Usually much larger than a word.</a:t>
            </a:r>
          </a:p>
          <a:p>
            <a:pPr lvl="1">
              <a:buFontTx/>
              <a:buNone/>
            </a:pPr>
            <a:endParaRPr lang="en-GB" altLang="en-US" sz="2000" dirty="0"/>
          </a:p>
          <a:p>
            <a:r>
              <a:rPr lang="en-GB" altLang="en-US" sz="2400" b="1" dirty="0">
                <a:solidFill>
                  <a:schemeClr val="hlink"/>
                </a:solidFill>
              </a:rPr>
              <a:t>Addressable unit:</a:t>
            </a:r>
          </a:p>
          <a:p>
            <a:pPr lvl="1">
              <a:buFontTx/>
              <a:buNone/>
            </a:pPr>
            <a:r>
              <a:rPr lang="en-GB" altLang="en-US" sz="2000" dirty="0"/>
              <a:t>Smallest location which can be uniquely addressed</a:t>
            </a:r>
          </a:p>
          <a:p>
            <a:pPr lvl="2"/>
            <a:r>
              <a:rPr lang="en-GB" altLang="en-US" sz="1800" dirty="0"/>
              <a:t>Word level or byte level in internal memory</a:t>
            </a:r>
          </a:p>
          <a:p>
            <a:pPr lvl="2"/>
            <a:r>
              <a:rPr lang="en-GB" altLang="en-US" sz="1800" dirty="0"/>
              <a:t>Cluster on M$ disks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08D5973-ECC1-6C7C-757F-690AE3B78891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>
            <a:extLst>
              <a:ext uri="{FF2B5EF4-FFF2-40B4-BE49-F238E27FC236}">
                <a16:creationId xmlns:a16="http://schemas.microsoft.com/office/drawing/2014/main" id="{81C866C7-6A94-6C6E-61D1-AE83A53298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Access Methods (1)</a:t>
            </a:r>
          </a:p>
        </p:txBody>
      </p:sp>
      <p:sp>
        <p:nvSpPr>
          <p:cNvPr id="178179" name="Rectangle 3">
            <a:extLst>
              <a:ext uri="{FF2B5EF4-FFF2-40B4-BE49-F238E27FC236}">
                <a16:creationId xmlns:a16="http://schemas.microsoft.com/office/drawing/2014/main" id="{93A0EB68-C02B-E9A7-880E-A03FFB1E4BE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42604"/>
            <a:ext cx="10668000" cy="4495800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altLang="en-US" sz="2400" b="1" dirty="0"/>
              <a:t>   </a:t>
            </a:r>
            <a:r>
              <a:rPr lang="en-GB" altLang="en-US" sz="2600" b="1" dirty="0"/>
              <a:t>Access Method is the way the processor can write or retrieve data to or from a memory.</a:t>
            </a:r>
            <a:r>
              <a:rPr lang="en-GB" altLang="en-US" sz="2400" b="1" dirty="0"/>
              <a:t> </a:t>
            </a:r>
          </a:p>
          <a:p>
            <a:pPr>
              <a:lnSpc>
                <a:spcPct val="90000"/>
              </a:lnSpc>
            </a:pPr>
            <a:r>
              <a:rPr lang="en-GB" altLang="en-US" b="1" dirty="0"/>
              <a:t>Sequential Access: </a:t>
            </a:r>
            <a:r>
              <a:rPr lang="en-US" altLang="en-US" sz="2000" dirty="0"/>
              <a:t>Access is made in a linear sequence. </a:t>
            </a:r>
            <a:endParaRPr lang="en-GB" altLang="en-US" sz="2000" b="1" dirty="0"/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Start at the beginning and read through locations in order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Access time depends on the location of data and previous location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e.g. tape</a:t>
            </a:r>
          </a:p>
          <a:p>
            <a:pPr>
              <a:lnSpc>
                <a:spcPct val="90000"/>
              </a:lnSpc>
            </a:pPr>
            <a:r>
              <a:rPr lang="en-GB" altLang="en-US" sz="2400" b="1" dirty="0"/>
              <a:t>Direct Access: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Individual blocks have unique address based on its location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Access is done by jumping (direct access) to a general part, then additional sequential search in this part to reach the final location.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Access time depends on location and previous location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e.g. disk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4B4408F-A00A-7E7D-C1E6-041CF31620EE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>
            <a:extLst>
              <a:ext uri="{FF2B5EF4-FFF2-40B4-BE49-F238E27FC236}">
                <a16:creationId xmlns:a16="http://schemas.microsoft.com/office/drawing/2014/main" id="{7549D3D6-EDDC-77AD-A39D-7480F0EF3E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6132" y="814922"/>
            <a:ext cx="10515600" cy="637742"/>
          </a:xfrm>
        </p:spPr>
        <p:txBody>
          <a:bodyPr/>
          <a:lstStyle/>
          <a:p>
            <a:r>
              <a:rPr lang="en-GB" altLang="en-US" dirty="0"/>
              <a:t>Access Methods (2)</a:t>
            </a:r>
            <a:endParaRPr lang="en-US" altLang="en-US" dirty="0"/>
          </a:p>
        </p:txBody>
      </p:sp>
      <p:sp>
        <p:nvSpPr>
          <p:cNvPr id="180227" name="Rectangle 3">
            <a:extLst>
              <a:ext uri="{FF2B5EF4-FFF2-40B4-BE49-F238E27FC236}">
                <a16:creationId xmlns:a16="http://schemas.microsoft.com/office/drawing/2014/main" id="{F37EF251-89C1-C11A-1787-00F72201CE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7932" y="1828800"/>
            <a:ext cx="11401668" cy="4038600"/>
          </a:xfrm>
        </p:spPr>
        <p:txBody>
          <a:bodyPr/>
          <a:lstStyle/>
          <a:p>
            <a:r>
              <a:rPr lang="en-GB" altLang="en-US" b="1" dirty="0"/>
              <a:t>Random Access:</a:t>
            </a:r>
          </a:p>
          <a:p>
            <a:pPr marL="0" indent="0">
              <a:buNone/>
            </a:pPr>
            <a:endParaRPr lang="en-GB" altLang="en-US" sz="1400" b="1" dirty="0"/>
          </a:p>
          <a:p>
            <a:pPr lvl="1"/>
            <a:r>
              <a:rPr lang="en-GB" altLang="en-US" dirty="0"/>
              <a:t>Each location in memory has individual/unique address.</a:t>
            </a:r>
          </a:p>
          <a:p>
            <a:pPr lvl="1"/>
            <a:r>
              <a:rPr lang="en-GB" altLang="en-US" dirty="0">
                <a:solidFill>
                  <a:schemeClr val="hlink"/>
                </a:solidFill>
              </a:rPr>
              <a:t>Access time</a:t>
            </a:r>
            <a:r>
              <a:rPr lang="en-GB" altLang="en-US" dirty="0"/>
              <a:t> is independent on the location or the previous access and </a:t>
            </a:r>
            <a:r>
              <a:rPr lang="en-GB" altLang="en-US" dirty="0">
                <a:solidFill>
                  <a:schemeClr val="hlink"/>
                </a:solidFill>
              </a:rPr>
              <a:t>is then constant</a:t>
            </a:r>
          </a:p>
          <a:p>
            <a:pPr lvl="1"/>
            <a:r>
              <a:rPr lang="en-GB" altLang="en-US" dirty="0"/>
              <a:t>e.g. RAM</a:t>
            </a:r>
          </a:p>
          <a:p>
            <a:pPr lvl="1">
              <a:buFontTx/>
              <a:buNone/>
            </a:pPr>
            <a:endParaRPr lang="en-GB" altLang="en-US" sz="1600" dirty="0"/>
          </a:p>
          <a:p>
            <a:r>
              <a:rPr lang="en-GB" altLang="en-US" b="1" dirty="0"/>
              <a:t>Associative Access:</a:t>
            </a:r>
          </a:p>
          <a:p>
            <a:pPr lvl="1"/>
            <a:r>
              <a:rPr lang="en-GB" altLang="en-US" dirty="0"/>
              <a:t>Data is located by a comparison with contents of a portion of the store</a:t>
            </a:r>
          </a:p>
          <a:p>
            <a:pPr lvl="1"/>
            <a:r>
              <a:rPr lang="en-GB" altLang="en-US" dirty="0"/>
              <a:t>Access time is independent of location or previous access</a:t>
            </a:r>
          </a:p>
          <a:p>
            <a:pPr lvl="1"/>
            <a:r>
              <a:rPr lang="en-GB" altLang="en-US" dirty="0"/>
              <a:t>e.g. cache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CED745D-E654-B6E9-6ECB-E1C924327BA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>
            <a:extLst>
              <a:ext uri="{FF2B5EF4-FFF2-40B4-BE49-F238E27FC236}">
                <a16:creationId xmlns:a16="http://schemas.microsoft.com/office/drawing/2014/main" id="{A9E4EBCF-7214-CC69-C0AF-4F7D8CBD9B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Performance</a:t>
            </a:r>
          </a:p>
        </p:txBody>
      </p:sp>
      <p:sp>
        <p:nvSpPr>
          <p:cNvPr id="212995" name="Rectangle 3">
            <a:extLst>
              <a:ext uri="{FF2B5EF4-FFF2-40B4-BE49-F238E27FC236}">
                <a16:creationId xmlns:a16="http://schemas.microsoft.com/office/drawing/2014/main" id="{16A5A339-407E-526A-CD5E-82C2C0CA51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744102"/>
            <a:ext cx="10820400" cy="4495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2400" dirty="0"/>
              <a:t>Three </a:t>
            </a:r>
            <a:r>
              <a:rPr lang="en-US" altLang="en-US" sz="2400" b="1" i="1" dirty="0"/>
              <a:t>performance</a:t>
            </a:r>
            <a:r>
              <a:rPr lang="en-US" altLang="en-US" sz="2400" dirty="0"/>
              <a:t> parameters are used:</a:t>
            </a:r>
          </a:p>
          <a:p>
            <a:pPr>
              <a:buFontTx/>
              <a:buNone/>
            </a:pPr>
            <a:endParaRPr lang="en-GB" altLang="en-US" sz="900" dirty="0"/>
          </a:p>
          <a:p>
            <a:r>
              <a:rPr lang="en-GB" altLang="en-US" sz="2400" b="1" dirty="0"/>
              <a:t>Access time (Latency)</a:t>
            </a:r>
          </a:p>
          <a:p>
            <a:pPr lvl="1"/>
            <a:r>
              <a:rPr lang="en-US" altLang="en-US" sz="2000" dirty="0"/>
              <a:t>the time required to perform a read or write operation, that is, </a:t>
            </a:r>
            <a:r>
              <a:rPr lang="en-GB" altLang="en-US" sz="2000" dirty="0"/>
              <a:t>the time between presenting the address and getting the valid data.</a:t>
            </a:r>
          </a:p>
          <a:p>
            <a:r>
              <a:rPr lang="en-GB" altLang="en-US" sz="2400" b="1" dirty="0"/>
              <a:t>Memory Cycle time</a:t>
            </a:r>
          </a:p>
          <a:p>
            <a:pPr lvl="1"/>
            <a:r>
              <a:rPr lang="en-GB" altLang="en-US" sz="2000" dirty="0"/>
              <a:t>Cycle time is the </a:t>
            </a:r>
            <a:r>
              <a:rPr lang="en-GB" altLang="en-US" sz="2000" i="1" dirty="0">
                <a:solidFill>
                  <a:schemeClr val="hlink"/>
                </a:solidFill>
              </a:rPr>
              <a:t>access time</a:t>
            </a:r>
            <a:r>
              <a:rPr lang="en-GB" altLang="en-US" sz="2000" dirty="0"/>
              <a:t> + </a:t>
            </a:r>
            <a:r>
              <a:rPr lang="en-GB" altLang="en-US" sz="2000" i="1" dirty="0">
                <a:solidFill>
                  <a:schemeClr val="hlink"/>
                </a:solidFill>
              </a:rPr>
              <a:t>recovery time</a:t>
            </a:r>
          </a:p>
          <a:p>
            <a:pPr lvl="1"/>
            <a:r>
              <a:rPr lang="en-GB" altLang="en-US" sz="2000" dirty="0"/>
              <a:t>The </a:t>
            </a:r>
            <a:r>
              <a:rPr lang="en-GB" altLang="en-US" sz="2000" i="1" dirty="0">
                <a:solidFill>
                  <a:schemeClr val="hlink"/>
                </a:solidFill>
              </a:rPr>
              <a:t>recovery time</a:t>
            </a:r>
            <a:r>
              <a:rPr lang="en-GB" altLang="en-US" sz="2000" dirty="0"/>
              <a:t> is the additional time required before a next access can commence. (required time for transients of signals on system bus)</a:t>
            </a:r>
          </a:p>
          <a:p>
            <a:r>
              <a:rPr lang="en-GB" altLang="en-US" sz="2400" b="1" dirty="0"/>
              <a:t>Transfer Rate</a:t>
            </a:r>
          </a:p>
          <a:p>
            <a:pPr lvl="1"/>
            <a:r>
              <a:rPr lang="en-GB" altLang="en-US" sz="2000" dirty="0"/>
              <a:t>Rate at which data can be moved or transferred into or out of memory unit.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6D297FA-A4E5-365C-E85D-1915C3B8BCE0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>
            <a:extLst>
              <a:ext uri="{FF2B5EF4-FFF2-40B4-BE49-F238E27FC236}">
                <a16:creationId xmlns:a16="http://schemas.microsoft.com/office/drawing/2014/main" id="{6B41BC3A-795D-9214-7BFE-49E976C65C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3691" y="838200"/>
            <a:ext cx="10515600" cy="637742"/>
          </a:xfrm>
        </p:spPr>
        <p:txBody>
          <a:bodyPr/>
          <a:lstStyle/>
          <a:p>
            <a:r>
              <a:rPr lang="en-GB" altLang="en-US" dirty="0"/>
              <a:t>Physical Types</a:t>
            </a:r>
          </a:p>
        </p:txBody>
      </p:sp>
      <p:sp>
        <p:nvSpPr>
          <p:cNvPr id="215043" name="Rectangle 3">
            <a:extLst>
              <a:ext uri="{FF2B5EF4-FFF2-40B4-BE49-F238E27FC236}">
                <a16:creationId xmlns:a16="http://schemas.microsoft.com/office/drawing/2014/main" id="{44564389-4457-B32C-9693-B58CAFFD79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1714835"/>
            <a:ext cx="10233800" cy="4351338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US" altLang="en-US" b="1" dirty="0"/>
              <a:t>  The most common physical types are:</a:t>
            </a:r>
            <a:endParaRPr lang="en-GB" altLang="en-US" b="1" dirty="0"/>
          </a:p>
          <a:p>
            <a:endParaRPr lang="en-GB" altLang="en-US" sz="1100" dirty="0"/>
          </a:p>
          <a:p>
            <a:r>
              <a:rPr lang="en-GB" altLang="en-US" b="1" dirty="0"/>
              <a:t>Semiconductor </a:t>
            </a:r>
            <a:r>
              <a:rPr lang="en-US" altLang="en-US" b="1" dirty="0"/>
              <a:t>memory</a:t>
            </a:r>
            <a:endParaRPr lang="en-GB" altLang="en-US" b="1" dirty="0"/>
          </a:p>
          <a:p>
            <a:pPr lvl="1"/>
            <a:r>
              <a:rPr lang="en-GB" altLang="en-US" dirty="0"/>
              <a:t> RAM</a:t>
            </a:r>
          </a:p>
          <a:p>
            <a:pPr lvl="1"/>
            <a:r>
              <a:rPr lang="en-GB" altLang="en-US" dirty="0"/>
              <a:t> ROM</a:t>
            </a:r>
          </a:p>
          <a:p>
            <a:r>
              <a:rPr lang="en-GB" altLang="en-US" b="1" dirty="0"/>
              <a:t>Magnetic </a:t>
            </a:r>
            <a:r>
              <a:rPr lang="en-US" altLang="en-US" b="1" dirty="0"/>
              <a:t>surface memory</a:t>
            </a:r>
            <a:endParaRPr lang="en-GB" altLang="en-US" b="1" dirty="0"/>
          </a:p>
          <a:p>
            <a:pPr lvl="1"/>
            <a:r>
              <a:rPr lang="en-GB" altLang="en-US" dirty="0"/>
              <a:t> </a:t>
            </a:r>
            <a:r>
              <a:rPr lang="en-US" altLang="en-US" dirty="0"/>
              <a:t>used for </a:t>
            </a:r>
            <a:r>
              <a:rPr lang="en-GB" altLang="en-US" dirty="0"/>
              <a:t>Disks &amp; Tape</a:t>
            </a:r>
          </a:p>
          <a:p>
            <a:r>
              <a:rPr lang="en-GB" altLang="en-US" b="1" dirty="0"/>
              <a:t>Optical</a:t>
            </a:r>
          </a:p>
          <a:p>
            <a:pPr lvl="1"/>
            <a:r>
              <a:rPr lang="en-GB" altLang="en-US" dirty="0"/>
              <a:t> </a:t>
            </a:r>
            <a:r>
              <a:rPr lang="en-US" altLang="en-US" dirty="0"/>
              <a:t>used for </a:t>
            </a:r>
            <a:r>
              <a:rPr lang="en-GB" altLang="en-US" dirty="0"/>
              <a:t>CD &amp; DVD</a:t>
            </a:r>
          </a:p>
          <a:p>
            <a:r>
              <a:rPr lang="en-US" altLang="en-US" b="1" dirty="0"/>
              <a:t>magneto-optical</a:t>
            </a:r>
            <a:endParaRPr lang="en-GB" altLang="en-US" b="1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EBFA264-6F32-3C6F-F5B3-51FBB197B896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>
            <a:extLst>
              <a:ext uri="{FF2B5EF4-FFF2-40B4-BE49-F238E27FC236}">
                <a16:creationId xmlns:a16="http://schemas.microsoft.com/office/drawing/2014/main" id="{305FF172-604F-3DDA-3E78-9AFC9BD465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Physical Characteristics</a:t>
            </a:r>
          </a:p>
        </p:txBody>
      </p:sp>
      <p:sp>
        <p:nvSpPr>
          <p:cNvPr id="217091" name="Rectangle 3">
            <a:extLst>
              <a:ext uri="{FF2B5EF4-FFF2-40B4-BE49-F238E27FC236}">
                <a16:creationId xmlns:a16="http://schemas.microsoft.com/office/drawing/2014/main" id="{D422DB6C-0D41-F28E-4F8E-A1A8362784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02475"/>
            <a:ext cx="10972800" cy="4419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2400" dirty="0"/>
              <a:t>  The physical characteristics of data storage are: </a:t>
            </a:r>
            <a:r>
              <a:rPr lang="en-US" altLang="en-US" sz="2400" b="1" i="1" dirty="0">
                <a:solidFill>
                  <a:schemeClr val="hlink"/>
                </a:solidFill>
              </a:rPr>
              <a:t>volatile</a:t>
            </a:r>
            <a:r>
              <a:rPr lang="en-US" altLang="en-US" sz="2400" dirty="0"/>
              <a:t> and </a:t>
            </a:r>
            <a:r>
              <a:rPr lang="en-US" altLang="en-US" sz="2400" b="1" i="1" dirty="0">
                <a:solidFill>
                  <a:schemeClr val="hlink"/>
                </a:solidFill>
              </a:rPr>
              <a:t>nonvolatile</a:t>
            </a:r>
            <a:r>
              <a:rPr lang="en-US" altLang="en-US" sz="2400" dirty="0"/>
              <a:t> memory .</a:t>
            </a:r>
          </a:p>
          <a:p>
            <a:pPr>
              <a:buFontTx/>
              <a:buNone/>
            </a:pPr>
            <a:endParaRPr lang="en-GB" altLang="en-US" sz="2400" dirty="0"/>
          </a:p>
          <a:p>
            <a:r>
              <a:rPr lang="en-US" altLang="en-US" sz="2400" b="1" i="1" dirty="0"/>
              <a:t>volatile memory:</a:t>
            </a:r>
            <a:r>
              <a:rPr lang="en-US" altLang="en-US" sz="2400" b="1" dirty="0"/>
              <a:t> </a:t>
            </a:r>
            <a:r>
              <a:rPr lang="en-US" altLang="en-US" sz="2400" dirty="0"/>
              <a:t>information decays naturally or is lost when electrical power is switched off. </a:t>
            </a:r>
            <a:endParaRPr lang="en-GB" altLang="en-US" sz="2400" dirty="0"/>
          </a:p>
          <a:p>
            <a:r>
              <a:rPr lang="en-US" altLang="en-US" sz="2400" b="1" i="1" dirty="0"/>
              <a:t>nonvolatile memory:</a:t>
            </a:r>
            <a:r>
              <a:rPr lang="en-US" altLang="en-US" sz="2400" b="1" dirty="0"/>
              <a:t> </a:t>
            </a:r>
            <a:r>
              <a:rPr lang="en-US" altLang="en-US" sz="2400" dirty="0"/>
              <a:t>information once recorded remains without change until deliberately changed.</a:t>
            </a:r>
          </a:p>
          <a:p>
            <a:r>
              <a:rPr lang="en-US" altLang="en-US" sz="2400" b="1" dirty="0"/>
              <a:t>Examples:</a:t>
            </a:r>
          </a:p>
          <a:p>
            <a:pPr lvl="2"/>
            <a:r>
              <a:rPr lang="en-US" altLang="en-US" sz="1800" dirty="0"/>
              <a:t>Magnetic-surface memories are </a:t>
            </a:r>
            <a:r>
              <a:rPr lang="en-US" altLang="en-US" sz="1800" b="1" dirty="0"/>
              <a:t>nonvolatile</a:t>
            </a:r>
            <a:r>
              <a:rPr lang="en-US" altLang="en-US" sz="1800" dirty="0"/>
              <a:t>. </a:t>
            </a:r>
          </a:p>
          <a:p>
            <a:pPr lvl="2"/>
            <a:r>
              <a:rPr lang="en-US" altLang="en-US" sz="1800" dirty="0"/>
              <a:t>Semiconductor memory may he either </a:t>
            </a:r>
            <a:r>
              <a:rPr lang="en-US" altLang="en-US" sz="1800" b="1" i="1" dirty="0"/>
              <a:t>volatile</a:t>
            </a:r>
            <a:r>
              <a:rPr lang="en-US" altLang="en-US" sz="1800" dirty="0"/>
              <a:t> or </a:t>
            </a:r>
            <a:r>
              <a:rPr lang="en-US" altLang="en-US" sz="1800" b="1" i="1" dirty="0"/>
              <a:t>nonvolatile</a:t>
            </a:r>
            <a:r>
              <a:rPr lang="en-US" altLang="en-US" sz="1800" dirty="0"/>
              <a:t>. </a:t>
            </a:r>
          </a:p>
          <a:p>
            <a:pPr lvl="2"/>
            <a:r>
              <a:rPr lang="en-US" altLang="en-US" sz="1800" i="1" dirty="0"/>
              <a:t>Nonerasable</a:t>
            </a:r>
            <a:r>
              <a:rPr lang="en-US" altLang="en-US" sz="1800" dirty="0"/>
              <a:t> memory cannot be altered, except by destroying the storage unit, hence, a nonerasable memory must also be nonvolatile. Semiconductor memory of this type is known as read­-only memory (ROM).</a:t>
            </a:r>
            <a:endParaRPr lang="en-GB" altLang="en-US" sz="18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3803789-1919-4463-83F8-B873F084111E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>
            <a:extLst>
              <a:ext uri="{FF2B5EF4-FFF2-40B4-BE49-F238E27FC236}">
                <a16:creationId xmlns:a16="http://schemas.microsoft.com/office/drawing/2014/main" id="{D07458EE-E040-CF53-E217-346839B58A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9911" y="878482"/>
            <a:ext cx="10515600" cy="637742"/>
          </a:xfrm>
        </p:spPr>
        <p:txBody>
          <a:bodyPr/>
          <a:lstStyle/>
          <a:p>
            <a:r>
              <a:rPr lang="en-GB" altLang="en-US" dirty="0"/>
              <a:t>Organization</a:t>
            </a:r>
          </a:p>
        </p:txBody>
      </p:sp>
      <p:sp>
        <p:nvSpPr>
          <p:cNvPr id="210947" name="Rectangle 3">
            <a:extLst>
              <a:ext uri="{FF2B5EF4-FFF2-40B4-BE49-F238E27FC236}">
                <a16:creationId xmlns:a16="http://schemas.microsoft.com/office/drawing/2014/main" id="{ECF645A8-2CD9-70B6-310F-03D81FAB5CB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714835"/>
            <a:ext cx="11201400" cy="4351338"/>
          </a:xfrm>
        </p:spPr>
        <p:txBody>
          <a:bodyPr/>
          <a:lstStyle/>
          <a:p>
            <a:pPr algn="justLow">
              <a:buFontTx/>
              <a:buNone/>
            </a:pPr>
            <a:r>
              <a:rPr lang="en-US" altLang="en-US" b="1" dirty="0"/>
              <a:t>  The </a:t>
            </a:r>
            <a:r>
              <a:rPr lang="en-US" altLang="en-US" b="1" i="1" dirty="0"/>
              <a:t>organization</a:t>
            </a:r>
            <a:r>
              <a:rPr lang="en-US" altLang="en-US" b="1" dirty="0"/>
              <a:t> is meant the following:</a:t>
            </a:r>
          </a:p>
          <a:p>
            <a:pPr>
              <a:lnSpc>
                <a:spcPct val="150000"/>
              </a:lnSpc>
            </a:pPr>
            <a:r>
              <a:rPr lang="en-GB" altLang="en-US" dirty="0"/>
              <a:t>The Physical arrangement of bits </a:t>
            </a:r>
            <a:r>
              <a:rPr lang="en-US" altLang="en-US" dirty="0"/>
              <a:t>to form </a:t>
            </a:r>
            <a:r>
              <a:rPr lang="en-GB" altLang="en-US" dirty="0"/>
              <a:t>words. </a:t>
            </a:r>
            <a:r>
              <a:rPr lang="en-US" altLang="en-US" dirty="0"/>
              <a:t>The obvious arrangement is not always used, as will be explained presently. </a:t>
            </a:r>
            <a:endParaRPr lang="en-GB" altLang="en-US" dirty="0"/>
          </a:p>
          <a:p>
            <a:pPr>
              <a:lnSpc>
                <a:spcPct val="150000"/>
              </a:lnSpc>
            </a:pPr>
            <a:r>
              <a:rPr lang="en-GB" altLang="en-US" dirty="0"/>
              <a:t>The Physical arrangement of words </a:t>
            </a:r>
            <a:r>
              <a:rPr lang="en-US" altLang="en-US" dirty="0"/>
              <a:t>to form a </a:t>
            </a:r>
            <a:r>
              <a:rPr lang="en-GB" altLang="en-US" dirty="0"/>
              <a:t>memory device.</a:t>
            </a:r>
          </a:p>
          <a:p>
            <a:pPr algn="justLow">
              <a:buFontTx/>
              <a:buNone/>
            </a:pPr>
            <a:endParaRPr lang="en-GB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D43E51A-83D4-0A52-A077-A537C0A8CDDD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>
            <a:extLst>
              <a:ext uri="{FF2B5EF4-FFF2-40B4-BE49-F238E27FC236}">
                <a16:creationId xmlns:a16="http://schemas.microsoft.com/office/drawing/2014/main" id="{139C9ADF-E346-36AB-6800-9AA0D7BDDC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886258"/>
            <a:ext cx="10515600" cy="637742"/>
          </a:xfrm>
        </p:spPr>
        <p:txBody>
          <a:bodyPr/>
          <a:lstStyle/>
          <a:p>
            <a:r>
              <a:rPr lang="en-GB" altLang="en-US" dirty="0"/>
              <a:t>Memory Hierarchy</a:t>
            </a:r>
          </a:p>
        </p:txBody>
      </p:sp>
      <p:sp>
        <p:nvSpPr>
          <p:cNvPr id="182275" name="Rectangle 3">
            <a:extLst>
              <a:ext uri="{FF2B5EF4-FFF2-40B4-BE49-F238E27FC236}">
                <a16:creationId xmlns:a16="http://schemas.microsoft.com/office/drawing/2014/main" id="{267DAAF5-34AB-FC40-570A-0609212C3C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04504"/>
            <a:ext cx="11201400" cy="4572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b="1" dirty="0"/>
              <a:t>- Computer memory is organized into a hierarchy:</a:t>
            </a:r>
          </a:p>
          <a:p>
            <a:pPr>
              <a:buFontTx/>
              <a:buNone/>
            </a:pPr>
            <a:r>
              <a:rPr lang="en-US" altLang="en-US" sz="1200" dirty="0"/>
              <a:t> </a:t>
            </a:r>
            <a:endParaRPr lang="en-GB" altLang="en-US" sz="1200" dirty="0"/>
          </a:p>
          <a:p>
            <a:r>
              <a:rPr lang="en-GB" altLang="en-US" b="1" dirty="0"/>
              <a:t>Registers</a:t>
            </a:r>
          </a:p>
          <a:p>
            <a:pPr lvl="1"/>
            <a:r>
              <a:rPr lang="en-GB" altLang="en-US" dirty="0"/>
              <a:t>In CPU</a:t>
            </a:r>
          </a:p>
          <a:p>
            <a:r>
              <a:rPr lang="en-GB" altLang="en-US" b="1" dirty="0"/>
              <a:t>Cache memory</a:t>
            </a:r>
          </a:p>
          <a:p>
            <a:pPr lvl="1"/>
            <a:r>
              <a:rPr lang="en-GB" altLang="en-US" dirty="0"/>
              <a:t>May include one or more levels of cache</a:t>
            </a:r>
          </a:p>
          <a:p>
            <a:r>
              <a:rPr lang="en-GB" altLang="en-US" b="1" dirty="0"/>
              <a:t>Main memory</a:t>
            </a:r>
          </a:p>
          <a:p>
            <a:pPr lvl="1"/>
            <a:r>
              <a:rPr lang="en-GB" altLang="en-US" dirty="0"/>
              <a:t>“RAM” and ROM</a:t>
            </a:r>
          </a:p>
          <a:p>
            <a:r>
              <a:rPr lang="en-GB" altLang="en-US" b="1" dirty="0"/>
              <a:t>External memory</a:t>
            </a:r>
          </a:p>
          <a:p>
            <a:pPr lvl="1"/>
            <a:r>
              <a:rPr lang="en-GB" altLang="en-US" dirty="0"/>
              <a:t> secondary storage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96B0C5D4-4D4C-C309-392F-BEF7C3AACBE1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>
            <a:extLst>
              <a:ext uri="{FF2B5EF4-FFF2-40B4-BE49-F238E27FC236}">
                <a16:creationId xmlns:a16="http://schemas.microsoft.com/office/drawing/2014/main" id="{ED907FB2-9FA6-9FDC-7EFF-1785172F537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Memory Hierarchy Diagram and List</a:t>
            </a:r>
          </a:p>
        </p:txBody>
      </p:sp>
      <p:sp>
        <p:nvSpPr>
          <p:cNvPr id="195587" name="Rectangle 3">
            <a:extLst>
              <a:ext uri="{FF2B5EF4-FFF2-40B4-BE49-F238E27FC236}">
                <a16:creationId xmlns:a16="http://schemas.microsoft.com/office/drawing/2014/main" id="{2DAF3978-333A-D09B-FAE0-053718216E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71600" y="1905000"/>
            <a:ext cx="2743200" cy="4648200"/>
          </a:xfrm>
        </p:spPr>
        <p:txBody>
          <a:bodyPr/>
          <a:lstStyle/>
          <a:p>
            <a:r>
              <a:rPr lang="en-GB" altLang="en-US" dirty="0"/>
              <a:t>Registers</a:t>
            </a:r>
          </a:p>
          <a:p>
            <a:r>
              <a:rPr lang="en-GB" altLang="en-US" dirty="0"/>
              <a:t>L1 Cache</a:t>
            </a:r>
          </a:p>
          <a:p>
            <a:r>
              <a:rPr lang="en-GB" altLang="en-US" dirty="0"/>
              <a:t>L2 Cache</a:t>
            </a:r>
          </a:p>
          <a:p>
            <a:r>
              <a:rPr lang="en-GB" altLang="en-US" dirty="0"/>
              <a:t>Main memory</a:t>
            </a:r>
          </a:p>
          <a:p>
            <a:r>
              <a:rPr lang="en-GB" altLang="en-US" dirty="0"/>
              <a:t>Disk cache</a:t>
            </a:r>
          </a:p>
          <a:p>
            <a:r>
              <a:rPr lang="en-GB" altLang="en-US" dirty="0"/>
              <a:t>Disk</a:t>
            </a:r>
          </a:p>
          <a:p>
            <a:r>
              <a:rPr lang="en-GB" altLang="en-US" dirty="0"/>
              <a:t>Optical</a:t>
            </a:r>
          </a:p>
          <a:p>
            <a:r>
              <a:rPr lang="en-GB" altLang="en-US" dirty="0"/>
              <a:t>Tape</a:t>
            </a:r>
          </a:p>
          <a:p>
            <a:endParaRPr lang="en-GB" altLang="en-US" dirty="0"/>
          </a:p>
        </p:txBody>
      </p:sp>
      <p:pic>
        <p:nvPicPr>
          <p:cNvPr id="195588" name="Picture 4">
            <a:extLst>
              <a:ext uri="{FF2B5EF4-FFF2-40B4-BE49-F238E27FC236}">
                <a16:creationId xmlns:a16="http://schemas.microsoft.com/office/drawing/2014/main" id="{F152B519-DF68-655E-6993-A0C63E184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24" t="18182" r="8824" b="20454"/>
          <a:stretch>
            <a:fillRect/>
          </a:stretch>
        </p:blipFill>
        <p:spPr bwMode="auto">
          <a:xfrm>
            <a:off x="6019800" y="1987168"/>
            <a:ext cx="3866317" cy="4038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>
            <a:extLst>
              <a:ext uri="{FF2B5EF4-FFF2-40B4-BE49-F238E27FC236}">
                <a16:creationId xmlns:a16="http://schemas.microsoft.com/office/drawing/2014/main" id="{01AE56DC-A219-5546-8EBC-9E036EC46C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0567" y="886258"/>
            <a:ext cx="10515600" cy="637742"/>
          </a:xfrm>
        </p:spPr>
        <p:txBody>
          <a:bodyPr/>
          <a:lstStyle/>
          <a:p>
            <a:r>
              <a:rPr lang="en-US" altLang="en-US" dirty="0"/>
              <a:t>Three key Questions</a:t>
            </a:r>
            <a:endParaRPr lang="en-GB" altLang="en-US" sz="2400" dirty="0"/>
          </a:p>
        </p:txBody>
      </p:sp>
      <p:sp>
        <p:nvSpPr>
          <p:cNvPr id="193539" name="Rectangle 3">
            <a:extLst>
              <a:ext uri="{FF2B5EF4-FFF2-40B4-BE49-F238E27FC236}">
                <a16:creationId xmlns:a16="http://schemas.microsoft.com/office/drawing/2014/main" id="{F0784C42-04E2-4E5C-0DE0-5EA9D3F146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828800"/>
            <a:ext cx="11201400" cy="4648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How much?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 Capacity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How fast?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Access Time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How expensive?</a:t>
            </a:r>
          </a:p>
          <a:p>
            <a:pPr lvl="1">
              <a:lnSpc>
                <a:spcPct val="90000"/>
              </a:lnSpc>
            </a:pPr>
            <a:r>
              <a:rPr lang="en-GB" altLang="en-US" sz="2000" dirty="0"/>
              <a:t>Cost or money</a:t>
            </a:r>
          </a:p>
          <a:p>
            <a:pPr>
              <a:lnSpc>
                <a:spcPct val="90000"/>
              </a:lnSpc>
            </a:pPr>
            <a:r>
              <a:rPr lang="en-US" altLang="en-US" sz="2000" b="1" dirty="0"/>
              <a:t>There is a trade-off among the three key characteristics of memory: cost, capacity, and access time:</a:t>
            </a:r>
          </a:p>
          <a:p>
            <a:pPr lvl="1">
              <a:lnSpc>
                <a:spcPct val="90000"/>
              </a:lnSpc>
            </a:pPr>
            <a:r>
              <a:rPr lang="en-US" altLang="en-US" sz="2000" dirty="0"/>
              <a:t>Faster access time, greater cost per bit</a:t>
            </a:r>
          </a:p>
          <a:p>
            <a:pPr lvl="1">
              <a:lnSpc>
                <a:spcPct val="90000"/>
              </a:lnSpc>
            </a:pPr>
            <a:r>
              <a:rPr lang="en-US" altLang="en-US" sz="2000" dirty="0"/>
              <a:t>Greater capacity, smaller cost per bit</a:t>
            </a:r>
          </a:p>
          <a:p>
            <a:pPr lvl="1">
              <a:lnSpc>
                <a:spcPct val="90000"/>
              </a:lnSpc>
            </a:pPr>
            <a:r>
              <a:rPr lang="en-US" altLang="en-US" sz="2000" dirty="0"/>
              <a:t>Greater capacity, slower access time</a:t>
            </a:r>
            <a:endParaRPr lang="en-GB" altLang="en-US" sz="20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2493955-5F2A-1521-42C4-50C68D768610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>
            <a:extLst>
              <a:ext uri="{FF2B5EF4-FFF2-40B4-BE49-F238E27FC236}">
                <a16:creationId xmlns:a16="http://schemas.microsoft.com/office/drawing/2014/main" id="{A8137DE5-A2B8-328C-6DCF-66E6547174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93151"/>
            <a:ext cx="10515600" cy="637742"/>
          </a:xfrm>
        </p:spPr>
        <p:txBody>
          <a:bodyPr/>
          <a:lstStyle/>
          <a:p>
            <a:r>
              <a:rPr lang="en-GB" altLang="en-US" dirty="0"/>
              <a:t>So you want fast?</a:t>
            </a:r>
          </a:p>
        </p:txBody>
      </p:sp>
      <p:sp>
        <p:nvSpPr>
          <p:cNvPr id="197635" name="Rectangle 3">
            <a:extLst>
              <a:ext uri="{FF2B5EF4-FFF2-40B4-BE49-F238E27FC236}">
                <a16:creationId xmlns:a16="http://schemas.microsoft.com/office/drawing/2014/main" id="{6DBA8564-7F3E-950F-E712-6D51E644FD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9856" y="1905670"/>
            <a:ext cx="11473543" cy="4351338"/>
          </a:xfrm>
        </p:spPr>
        <p:txBody>
          <a:bodyPr>
            <a:normAutofit/>
          </a:bodyPr>
          <a:lstStyle/>
          <a:p>
            <a:r>
              <a:rPr lang="en-GB" altLang="en-US" sz="3200" dirty="0"/>
              <a:t>It is possible to build a computer which uses only static RAM (see later)</a:t>
            </a:r>
          </a:p>
          <a:p>
            <a:r>
              <a:rPr lang="en-GB" altLang="en-US" sz="3200" dirty="0"/>
              <a:t>This would be very fast</a:t>
            </a:r>
          </a:p>
          <a:p>
            <a:r>
              <a:rPr lang="en-GB" altLang="en-US" sz="3200" dirty="0"/>
              <a:t>This would need no cache</a:t>
            </a:r>
          </a:p>
          <a:p>
            <a:pPr lvl="1"/>
            <a:r>
              <a:rPr lang="en-GB" altLang="en-US" sz="2800" dirty="0"/>
              <a:t>How can you cache </a:t>
            </a:r>
            <a:r>
              <a:rPr lang="en-GB" altLang="en-US" sz="2800" dirty="0" err="1"/>
              <a:t>cache</a:t>
            </a:r>
            <a:r>
              <a:rPr lang="en-GB" altLang="en-US" sz="2800" dirty="0"/>
              <a:t>?</a:t>
            </a:r>
          </a:p>
          <a:p>
            <a:r>
              <a:rPr lang="en-GB" altLang="en-US" sz="3200" dirty="0"/>
              <a:t>This would cost a very large amount</a:t>
            </a:r>
          </a:p>
          <a:p>
            <a:endParaRPr lang="en-GB" altLang="en-US" sz="32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E177B0A-3AF1-3243-D4CF-0AFFACAF5AC0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>
            <a:extLst>
              <a:ext uri="{FF2B5EF4-FFF2-40B4-BE49-F238E27FC236}">
                <a16:creationId xmlns:a16="http://schemas.microsoft.com/office/drawing/2014/main" id="{AAACB254-CF97-F605-9BE9-35563F5D08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7903" y="741977"/>
            <a:ext cx="10515600" cy="637742"/>
          </a:xfrm>
        </p:spPr>
        <p:txBody>
          <a:bodyPr/>
          <a:lstStyle/>
          <a:p>
            <a:r>
              <a:rPr lang="en-GB" altLang="en-US" dirty="0"/>
              <a:t>The Bottom Line</a:t>
            </a:r>
          </a:p>
        </p:txBody>
      </p:sp>
      <p:sp>
        <p:nvSpPr>
          <p:cNvPr id="221187" name="Rectangle 3">
            <a:extLst>
              <a:ext uri="{FF2B5EF4-FFF2-40B4-BE49-F238E27FC236}">
                <a16:creationId xmlns:a16="http://schemas.microsoft.com/office/drawing/2014/main" id="{8C349A56-E93A-422A-979F-BF754524F3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altLang="en-US" sz="3200" b="1" dirty="0"/>
              <a:t>  As one goes down the hierarchy, the following occur:</a:t>
            </a:r>
          </a:p>
          <a:p>
            <a:pPr lvl="1">
              <a:lnSpc>
                <a:spcPct val="150000"/>
              </a:lnSpc>
            </a:pPr>
            <a:r>
              <a:rPr lang="en-US" altLang="en-US" sz="2800" dirty="0"/>
              <a:t>Decreasing cost per bit</a:t>
            </a:r>
          </a:p>
          <a:p>
            <a:pPr lvl="1">
              <a:lnSpc>
                <a:spcPct val="150000"/>
              </a:lnSpc>
            </a:pPr>
            <a:r>
              <a:rPr lang="en-US" altLang="en-US" sz="2800" dirty="0"/>
              <a:t>Increasing capacity</a:t>
            </a:r>
          </a:p>
          <a:p>
            <a:pPr lvl="1">
              <a:lnSpc>
                <a:spcPct val="150000"/>
              </a:lnSpc>
            </a:pPr>
            <a:r>
              <a:rPr lang="en-US" altLang="en-US" sz="2800" dirty="0"/>
              <a:t>Increasing access time</a:t>
            </a:r>
          </a:p>
          <a:p>
            <a:pPr lvl="1">
              <a:lnSpc>
                <a:spcPct val="150000"/>
              </a:lnSpc>
            </a:pPr>
            <a:r>
              <a:rPr lang="en-US" altLang="en-US" sz="2800" dirty="0"/>
              <a:t>Decreasing frequency of access of the memory by the processor</a:t>
            </a:r>
            <a:endParaRPr lang="en-GB" altLang="en-US" sz="2800" dirty="0"/>
          </a:p>
          <a:p>
            <a:pPr>
              <a:lnSpc>
                <a:spcPct val="150000"/>
              </a:lnSpc>
            </a:pPr>
            <a:endParaRPr lang="en-GB" altLang="en-US" sz="32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3D909A6-37D5-2BB8-D0EB-B0E080FE7FBC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>
            <a:extLst>
              <a:ext uri="{FF2B5EF4-FFF2-40B4-BE49-F238E27FC236}">
                <a16:creationId xmlns:a16="http://schemas.microsoft.com/office/drawing/2014/main" id="{055BB4EE-8E26-A130-D607-B618EA2DFF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600992"/>
            <a:ext cx="10515600" cy="637742"/>
          </a:xfrm>
        </p:spPr>
        <p:txBody>
          <a:bodyPr/>
          <a:lstStyle/>
          <a:p>
            <a:r>
              <a:rPr lang="en-GB" altLang="en-US" dirty="0"/>
              <a:t>Semiconductor Memory</a:t>
            </a:r>
          </a:p>
        </p:txBody>
      </p:sp>
      <p:sp>
        <p:nvSpPr>
          <p:cNvPr id="161797" name="Rectangle 5">
            <a:extLst>
              <a:ext uri="{FF2B5EF4-FFF2-40B4-BE49-F238E27FC236}">
                <a16:creationId xmlns:a16="http://schemas.microsoft.com/office/drawing/2014/main" id="{61B1E099-CD4B-68BE-0092-FE48DB239E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408350"/>
            <a:ext cx="10820400" cy="5486400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/>
              <a:t>Today, the main memories chips are constructed from semiconductor.</a:t>
            </a:r>
          </a:p>
          <a:p>
            <a:pPr>
              <a:lnSpc>
                <a:spcPct val="80000"/>
              </a:lnSpc>
            </a:pPr>
            <a:r>
              <a:rPr lang="en-GB" altLang="en-US" sz="2400" dirty="0"/>
              <a:t>Types of semiconductor memories:</a:t>
            </a:r>
          </a:p>
          <a:p>
            <a:pPr lvl="1">
              <a:lnSpc>
                <a:spcPct val="80000"/>
              </a:lnSpc>
            </a:pPr>
            <a:r>
              <a:rPr lang="en-GB" altLang="en-US" sz="2200" dirty="0"/>
              <a:t>RAM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SRAM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DRAM</a:t>
            </a:r>
          </a:p>
          <a:p>
            <a:pPr lvl="1">
              <a:lnSpc>
                <a:spcPct val="80000"/>
              </a:lnSpc>
            </a:pPr>
            <a:r>
              <a:rPr lang="en-GB" altLang="en-US" sz="2200" dirty="0"/>
              <a:t>ROM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Mask ROM, 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PROM, 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EPROM, 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EEPROM, </a:t>
            </a:r>
          </a:p>
          <a:p>
            <a:pPr lvl="2">
              <a:lnSpc>
                <a:spcPct val="80000"/>
              </a:lnSpc>
            </a:pPr>
            <a:r>
              <a:rPr lang="en-GB" altLang="en-US" dirty="0"/>
              <a:t>flash Memory</a:t>
            </a:r>
          </a:p>
          <a:p>
            <a:pPr>
              <a:lnSpc>
                <a:spcPct val="80000"/>
              </a:lnSpc>
            </a:pPr>
            <a:r>
              <a:rPr lang="en-US" altLang="en-US" sz="2400" dirty="0"/>
              <a:t>The main difference between a RAM and a ROM is that </a:t>
            </a:r>
            <a:r>
              <a:rPr lang="en-US" altLang="en-US" sz="2400" dirty="0">
                <a:solidFill>
                  <a:schemeClr val="hlink"/>
                </a:solidFill>
              </a:rPr>
              <a:t>a RAM is written under normal operation</a:t>
            </a:r>
            <a:r>
              <a:rPr lang="en-US" altLang="en-US" sz="2400" dirty="0"/>
              <a:t>, while </a:t>
            </a:r>
            <a:r>
              <a:rPr lang="en-US" altLang="en-US" sz="2400" dirty="0">
                <a:solidFill>
                  <a:schemeClr val="hlink"/>
                </a:solidFill>
              </a:rPr>
              <a:t>a ROM is programmed outside the computer and is only normally read</a:t>
            </a:r>
            <a:r>
              <a:rPr lang="en-US" altLang="en-US" sz="2400" dirty="0"/>
              <a:t>.</a:t>
            </a:r>
            <a:endParaRPr lang="en-GB" altLang="en-US" sz="24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4CB232D-E2D9-9CC7-196C-C2483DC0FBD6}"/>
              </a:ext>
            </a:extLst>
          </p:cNvPr>
          <p:cNvSpPr/>
          <p:nvPr/>
        </p:nvSpPr>
        <p:spPr>
          <a:xfrm>
            <a:off x="304800" y="1238734"/>
            <a:ext cx="11734800" cy="5018274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>
            <a:extLst>
              <a:ext uri="{FF2B5EF4-FFF2-40B4-BE49-F238E27FC236}">
                <a16:creationId xmlns:a16="http://schemas.microsoft.com/office/drawing/2014/main" id="{22D68154-4593-7A66-3E08-763606240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9682" y="747929"/>
            <a:ext cx="10515600" cy="637742"/>
          </a:xfrm>
        </p:spPr>
        <p:txBody>
          <a:bodyPr/>
          <a:lstStyle/>
          <a:p>
            <a:r>
              <a:rPr lang="en-GB" altLang="en-US" dirty="0"/>
              <a:t>Semiconductor Memory Types</a:t>
            </a:r>
          </a:p>
        </p:txBody>
      </p:sp>
      <p:pic>
        <p:nvPicPr>
          <p:cNvPr id="224259" name="Picture 3">
            <a:extLst>
              <a:ext uri="{FF2B5EF4-FFF2-40B4-BE49-F238E27FC236}">
                <a16:creationId xmlns:a16="http://schemas.microsoft.com/office/drawing/2014/main" id="{067ED39D-397F-3033-9965-7B7B1077B4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9" t="18279" r="6648" b="38136"/>
          <a:stretch>
            <a:fillRect/>
          </a:stretch>
        </p:blipFill>
        <p:spPr bwMode="auto">
          <a:xfrm>
            <a:off x="2133600" y="2189583"/>
            <a:ext cx="8077200" cy="3911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4260" name="Rectangle 4">
            <a:extLst>
              <a:ext uri="{FF2B5EF4-FFF2-40B4-BE49-F238E27FC236}">
                <a16:creationId xmlns:a16="http://schemas.microsoft.com/office/drawing/2014/main" id="{FF92CC75-0E51-0313-5260-8DDA4BABF14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1601754"/>
            <a:ext cx="8382000" cy="609600"/>
          </a:xfrm>
          <a:noFill/>
          <a:ln/>
        </p:spPr>
        <p:txBody>
          <a:bodyPr/>
          <a:lstStyle/>
          <a:p>
            <a:r>
              <a:rPr lang="en-GB" altLang="en-US" sz="2400" b="1" dirty="0"/>
              <a:t>Types of semiconductor memories and properties: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5BDA3EA-589E-81FE-10EB-33B34D87F01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>
            <a:extLst>
              <a:ext uri="{FF2B5EF4-FFF2-40B4-BE49-F238E27FC236}">
                <a16:creationId xmlns:a16="http://schemas.microsoft.com/office/drawing/2014/main" id="{AE8AB5DC-7BCB-9DB0-4915-3736EC8010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6355" y="756537"/>
            <a:ext cx="10515600" cy="637742"/>
          </a:xfrm>
        </p:spPr>
        <p:txBody>
          <a:bodyPr/>
          <a:lstStyle/>
          <a:p>
            <a:r>
              <a:rPr lang="en-GB" altLang="en-US" dirty="0"/>
              <a:t>Semiconductor Memory cell</a:t>
            </a: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853ECC40-6504-2E5C-FDF3-4863D4948A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3554" y="1905000"/>
            <a:ext cx="10437845" cy="56388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The basic element of a semiconductor memory is the memory cell.</a:t>
            </a:r>
          </a:p>
          <a:p>
            <a:pPr>
              <a:lnSpc>
                <a:spcPct val="150000"/>
              </a:lnSpc>
            </a:pPr>
            <a:r>
              <a:rPr lang="en-US" altLang="en-US" dirty="0"/>
              <a:t>All semiconductor memory cells share certain </a:t>
            </a:r>
            <a:r>
              <a:rPr lang="en-US" altLang="en-US" b="1" dirty="0">
                <a:solidFill>
                  <a:schemeClr val="hlink"/>
                </a:solidFill>
              </a:rPr>
              <a:t>properties</a:t>
            </a:r>
            <a:r>
              <a:rPr lang="en-US" altLang="en-US" dirty="0"/>
              <a:t>: </a:t>
            </a:r>
            <a:endParaRPr lang="en-GB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They </a:t>
            </a:r>
            <a:r>
              <a:rPr lang="en-US" altLang="en-US" dirty="0">
                <a:solidFill>
                  <a:schemeClr val="hlink"/>
                </a:solidFill>
              </a:rPr>
              <a:t>exhibit two stable states</a:t>
            </a:r>
            <a:r>
              <a:rPr lang="en-US" altLang="en-US" dirty="0"/>
              <a:t>, which can be used to represent binary 1 and 0.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They are </a:t>
            </a:r>
            <a:r>
              <a:rPr lang="en-US" altLang="en-US" dirty="0">
                <a:solidFill>
                  <a:schemeClr val="hlink"/>
                </a:solidFill>
              </a:rPr>
              <a:t>capable of being written into</a:t>
            </a:r>
            <a:r>
              <a:rPr lang="en-US" altLang="en-US" dirty="0"/>
              <a:t> (at least once), to set the state.</a:t>
            </a:r>
          </a:p>
          <a:p>
            <a:pPr lvl="1">
              <a:lnSpc>
                <a:spcPct val="150000"/>
              </a:lnSpc>
            </a:pPr>
            <a:r>
              <a:rPr lang="en-US" altLang="en-US" dirty="0"/>
              <a:t>They are </a:t>
            </a:r>
            <a:r>
              <a:rPr lang="en-US" altLang="en-US" dirty="0">
                <a:solidFill>
                  <a:schemeClr val="hlink"/>
                </a:solidFill>
              </a:rPr>
              <a:t>capable of being read</a:t>
            </a:r>
            <a:r>
              <a:rPr lang="en-US" altLang="en-US" dirty="0"/>
              <a:t> to sense the state.</a:t>
            </a:r>
            <a:endParaRPr lang="en-GB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545FA23-FF5E-8C26-7BC2-A8981C46BF42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>
            <a:extLst>
              <a:ext uri="{FF2B5EF4-FFF2-40B4-BE49-F238E27FC236}">
                <a16:creationId xmlns:a16="http://schemas.microsoft.com/office/drawing/2014/main" id="{4FE0D0C6-A0C7-16E5-8567-2128710498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" y="791801"/>
            <a:ext cx="10515600" cy="637742"/>
          </a:xfrm>
        </p:spPr>
        <p:txBody>
          <a:bodyPr/>
          <a:lstStyle/>
          <a:p>
            <a:r>
              <a:rPr lang="en-GB" altLang="en-US" dirty="0"/>
              <a:t>Memory Cell Operation</a:t>
            </a:r>
            <a:endParaRPr lang="en-US" altLang="en-US" dirty="0"/>
          </a:p>
        </p:txBody>
      </p:sp>
      <p:pic>
        <p:nvPicPr>
          <p:cNvPr id="154628" name="Picture 4">
            <a:extLst>
              <a:ext uri="{FF2B5EF4-FFF2-40B4-BE49-F238E27FC236}">
                <a16:creationId xmlns:a16="http://schemas.microsoft.com/office/drawing/2014/main" id="{735D9428-0B93-9C62-57DC-B009205E7A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83" t="22496" r="17503" b="38136"/>
          <a:stretch>
            <a:fillRect/>
          </a:stretch>
        </p:blipFill>
        <p:spPr bwMode="auto">
          <a:xfrm>
            <a:off x="3718573" y="4268492"/>
            <a:ext cx="3840453" cy="1763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4629" name="Rectangle 5">
            <a:extLst>
              <a:ext uri="{FF2B5EF4-FFF2-40B4-BE49-F238E27FC236}">
                <a16:creationId xmlns:a16="http://schemas.microsoft.com/office/drawing/2014/main" id="{FF379069-2F72-FD8A-211E-9D08B09624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00099" y="1733780"/>
            <a:ext cx="9677400" cy="2309691"/>
          </a:xfrm>
          <a:noFill/>
          <a:ln/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GB" altLang="en-US" sz="2400" dirty="0"/>
              <a:t>T</a:t>
            </a:r>
            <a:r>
              <a:rPr lang="en-US" altLang="en-US" sz="2400" dirty="0"/>
              <a:t>he memory cell has three terminals capable of carrying an electrical signal.</a:t>
            </a:r>
          </a:p>
          <a:p>
            <a:pPr lvl="1">
              <a:lnSpc>
                <a:spcPct val="90000"/>
              </a:lnSpc>
            </a:pPr>
            <a:r>
              <a:rPr lang="en-US" altLang="en-US" sz="2000" b="1" i="1" dirty="0">
                <a:solidFill>
                  <a:schemeClr val="hlink"/>
                </a:solidFill>
              </a:rPr>
              <a:t>Select terminal</a:t>
            </a:r>
            <a:r>
              <a:rPr lang="en-US" altLang="en-US" sz="2000" dirty="0"/>
              <a:t>, selects a memory cell for a read or write operation (through address Bus). </a:t>
            </a:r>
          </a:p>
          <a:p>
            <a:pPr lvl="1">
              <a:lnSpc>
                <a:spcPct val="90000"/>
              </a:lnSpc>
            </a:pPr>
            <a:r>
              <a:rPr lang="en-US" altLang="en-US" sz="2000" b="1" i="1" dirty="0">
                <a:solidFill>
                  <a:schemeClr val="hlink"/>
                </a:solidFill>
              </a:rPr>
              <a:t>Control terminal</a:t>
            </a:r>
            <a:r>
              <a:rPr lang="en-US" altLang="en-US" sz="2000" dirty="0"/>
              <a:t> indicates read or write (control Bus). </a:t>
            </a:r>
          </a:p>
          <a:p>
            <a:pPr lvl="1">
              <a:lnSpc>
                <a:spcPct val="90000"/>
              </a:lnSpc>
            </a:pPr>
            <a:r>
              <a:rPr lang="en-US" altLang="en-US" sz="2000" b="1" i="1" dirty="0">
                <a:solidFill>
                  <a:schemeClr val="hlink"/>
                </a:solidFill>
              </a:rPr>
              <a:t>Data in</a:t>
            </a:r>
            <a:r>
              <a:rPr lang="en-US" altLang="en-US" sz="2000" b="1" i="1" dirty="0"/>
              <a:t>, for writing</a:t>
            </a:r>
            <a:r>
              <a:rPr lang="en-US" altLang="en-US" sz="2000" dirty="0"/>
              <a:t>, provides an electrical signal that sets the state of the cell to 1 or 0 (Data Bus). </a:t>
            </a:r>
          </a:p>
          <a:p>
            <a:pPr lvl="1">
              <a:lnSpc>
                <a:spcPct val="90000"/>
              </a:lnSpc>
            </a:pPr>
            <a:r>
              <a:rPr lang="en-US" altLang="en-US" sz="2000" b="1" i="1" dirty="0">
                <a:solidFill>
                  <a:schemeClr val="hlink"/>
                </a:solidFill>
              </a:rPr>
              <a:t>Sense</a:t>
            </a:r>
            <a:r>
              <a:rPr lang="en-US" altLang="en-US" sz="2000" b="1" i="1" dirty="0"/>
              <a:t>, for reading</a:t>
            </a:r>
            <a:r>
              <a:rPr lang="en-US" altLang="en-US" sz="2000" dirty="0"/>
              <a:t>, that terminal is used for output of the cell’s state (Data Bus).  </a:t>
            </a:r>
            <a:endParaRPr lang="en-GB" altLang="en-US" sz="20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8EEAC9-2F60-2197-CEB8-3DC5DD9C609D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>
            <a:extLst>
              <a:ext uri="{FF2B5EF4-FFF2-40B4-BE49-F238E27FC236}">
                <a16:creationId xmlns:a16="http://schemas.microsoft.com/office/drawing/2014/main" id="{79BE0CB1-15D2-86E4-C65B-8C10250F93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756537"/>
            <a:ext cx="10515600" cy="637742"/>
          </a:xfrm>
        </p:spPr>
        <p:txBody>
          <a:bodyPr/>
          <a:lstStyle/>
          <a:p>
            <a:r>
              <a:rPr lang="en-US" altLang="en-US" dirty="0"/>
              <a:t>Random Access Memory (RAM)</a:t>
            </a:r>
            <a:endParaRPr lang="en-GB" altLang="en-US" dirty="0"/>
          </a:p>
        </p:txBody>
      </p:sp>
      <p:sp>
        <p:nvSpPr>
          <p:cNvPr id="225283" name="Rectangle 3">
            <a:extLst>
              <a:ext uri="{FF2B5EF4-FFF2-40B4-BE49-F238E27FC236}">
                <a16:creationId xmlns:a16="http://schemas.microsoft.com/office/drawing/2014/main" id="{65171006-53BD-E2C7-7B03-C3B106D6CB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11047445" cy="3733800"/>
          </a:xfrm>
        </p:spPr>
        <p:txBody>
          <a:bodyPr>
            <a:normAutofit/>
          </a:bodyPr>
          <a:lstStyle/>
          <a:p>
            <a:r>
              <a:rPr lang="en-GB" altLang="en-US" sz="2400" b="1" dirty="0"/>
              <a:t>Characteristics of RAM: </a:t>
            </a:r>
          </a:p>
          <a:p>
            <a:pPr lvl="1"/>
            <a:r>
              <a:rPr lang="en-GB" altLang="en-US" sz="2000" dirty="0"/>
              <a:t>Random Access: </a:t>
            </a:r>
            <a:r>
              <a:rPr lang="en-US" altLang="en-US" sz="1800" dirty="0"/>
              <a:t>individual words of memory are directly accessed through wired-in addressing logic.</a:t>
            </a:r>
            <a:r>
              <a:rPr lang="en-US" altLang="en-US" sz="2000" dirty="0"/>
              <a:t> </a:t>
            </a:r>
            <a:endParaRPr lang="en-GB" altLang="en-US" sz="2000" dirty="0"/>
          </a:p>
          <a:p>
            <a:pPr lvl="1"/>
            <a:r>
              <a:rPr lang="en-GB" altLang="en-US" sz="2000" dirty="0"/>
              <a:t>Read/Write data from/to memory.</a:t>
            </a:r>
          </a:p>
          <a:p>
            <a:pPr lvl="1"/>
            <a:r>
              <a:rPr lang="en-GB" altLang="en-US" sz="2000" dirty="0"/>
              <a:t>Volatile: data are lost when the power turned OFF</a:t>
            </a:r>
          </a:p>
          <a:p>
            <a:pPr lvl="1"/>
            <a:r>
              <a:rPr lang="en-GB" altLang="en-US" sz="2000" dirty="0"/>
              <a:t>RAM is used only as Temporary data storage</a:t>
            </a:r>
          </a:p>
          <a:p>
            <a:pPr lvl="1"/>
            <a:r>
              <a:rPr lang="en-GB" altLang="en-US" sz="2000" dirty="0"/>
              <a:t>Access time is constant for any location.</a:t>
            </a:r>
          </a:p>
          <a:p>
            <a:pPr lvl="1">
              <a:buFontTx/>
              <a:buNone/>
            </a:pPr>
            <a:endParaRPr lang="en-GB" altLang="en-US" sz="2000" dirty="0"/>
          </a:p>
          <a:p>
            <a:r>
              <a:rPr lang="en-GB" altLang="en-US" sz="2400" b="1" dirty="0"/>
              <a:t>Types of RAM:</a:t>
            </a:r>
          </a:p>
          <a:p>
            <a:pPr lvl="1"/>
            <a:r>
              <a:rPr lang="en-GB" altLang="en-US" dirty="0"/>
              <a:t>SRAM (Static RAM)</a:t>
            </a:r>
          </a:p>
          <a:p>
            <a:pPr lvl="1"/>
            <a:r>
              <a:rPr lang="en-GB" altLang="en-US" dirty="0"/>
              <a:t>DRAM (Dynamic RAM)</a:t>
            </a:r>
          </a:p>
          <a:p>
            <a:pPr lvl="1"/>
            <a:endParaRPr lang="en-GB" altLang="en-US" sz="20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6020971-7941-2083-BE43-7CC0446BC7AD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30CC3FDC-5D78-9F3B-D10C-AFBD024936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85375"/>
            <a:ext cx="10515600" cy="637742"/>
          </a:xfrm>
        </p:spPr>
        <p:txBody>
          <a:bodyPr/>
          <a:lstStyle/>
          <a:p>
            <a:r>
              <a:rPr lang="en-GB" altLang="en-US" dirty="0"/>
              <a:t>Static RAM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C3AA2AEF-4C7C-6E02-B525-FCCE386A9D0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6091" y="2214439"/>
            <a:ext cx="11391109" cy="3352130"/>
          </a:xfrm>
        </p:spPr>
        <p:txBody>
          <a:bodyPr/>
          <a:lstStyle/>
          <a:p>
            <a:r>
              <a:rPr lang="en-US" altLang="en-US" sz="2400" dirty="0"/>
              <a:t>A static RAM (SRAM) is a digital device, </a:t>
            </a:r>
            <a:r>
              <a:rPr lang="en-US" altLang="en-US" sz="2400" dirty="0">
                <a:solidFill>
                  <a:schemeClr val="hlink"/>
                </a:solidFill>
              </a:rPr>
              <a:t>using the same logic elements used in the processor</a:t>
            </a:r>
            <a:r>
              <a:rPr lang="en-US" altLang="en-US" sz="2400" dirty="0"/>
              <a:t>. </a:t>
            </a:r>
          </a:p>
          <a:p>
            <a:r>
              <a:rPr lang="en-US" altLang="en-US" sz="2400" dirty="0">
                <a:solidFill>
                  <a:schemeClr val="hlink"/>
                </a:solidFill>
              </a:rPr>
              <a:t>Binary values are stored using traditional flip-flop</a:t>
            </a:r>
            <a:r>
              <a:rPr lang="en-US" altLang="en-US" sz="2400" dirty="0"/>
              <a:t> logic-gate configurations. </a:t>
            </a:r>
          </a:p>
          <a:p>
            <a:r>
              <a:rPr lang="en-GB" altLang="en-US" sz="2400" dirty="0"/>
              <a:t>Reading or Writing binary bits are based on two on/off switches.</a:t>
            </a:r>
            <a:r>
              <a:rPr lang="en-US" altLang="en-US" sz="2400" dirty="0"/>
              <a:t> </a:t>
            </a:r>
          </a:p>
          <a:p>
            <a:r>
              <a:rPr lang="en-US" altLang="en-US" sz="2400" dirty="0"/>
              <a:t>A static RAM will hold its data as long as the power is supplied to it.</a:t>
            </a:r>
          </a:p>
          <a:p>
            <a:r>
              <a:rPr lang="en-US" altLang="en-US" sz="2400" dirty="0"/>
              <a:t>Because no special action (except power) is required to retain stored data, these devices are called </a:t>
            </a:r>
            <a:r>
              <a:rPr lang="en-US" altLang="en-US" sz="2400" dirty="0">
                <a:solidFill>
                  <a:schemeClr val="hlink"/>
                </a:solidFill>
              </a:rPr>
              <a:t>static</a:t>
            </a:r>
            <a:r>
              <a:rPr lang="en-US" altLang="en-US" sz="2400" dirty="0"/>
              <a:t> memory. In other words, a binary bit is temporary stored as a result of the operation of two inverters connected back to back.</a:t>
            </a:r>
            <a:endParaRPr lang="en-GB" altLang="en-US" sz="2400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AA18F9-4453-B29F-2656-8A250B8E15B1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>
            <a:extLst>
              <a:ext uri="{FF2B5EF4-FFF2-40B4-BE49-F238E27FC236}">
                <a16:creationId xmlns:a16="http://schemas.microsoft.com/office/drawing/2014/main" id="{EDF2B4F5-E837-59FB-9526-557631DCA3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3691" y="793151"/>
            <a:ext cx="10515600" cy="637742"/>
          </a:xfrm>
        </p:spPr>
        <p:txBody>
          <a:bodyPr/>
          <a:lstStyle/>
          <a:p>
            <a:r>
              <a:rPr lang="en-GB" altLang="en-US" dirty="0"/>
              <a:t>Dynamic RAM</a:t>
            </a:r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6CA19275-1FCB-6F4C-5085-52DE4127B59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A dynamic RAM (DRAM) is an analog device that made with cells store data as charge on capacitors.</a:t>
            </a:r>
          </a:p>
          <a:p>
            <a:r>
              <a:rPr lang="en-US" altLang="en-US" dirty="0"/>
              <a:t>The presence or absence of charge on a capacitor is interpreted as a binary 1 or 0.</a:t>
            </a:r>
          </a:p>
          <a:p>
            <a:r>
              <a:rPr lang="en-US" altLang="en-US" dirty="0"/>
              <a:t>Because capacitors have a natural tendency to discharge, a DRAM requires periodic charge refreshing to maintain data storage, </a:t>
            </a:r>
            <a:r>
              <a:rPr lang="en-GB" altLang="en-US" dirty="0"/>
              <a:t>even when powered.</a:t>
            </a:r>
          </a:p>
          <a:p>
            <a:r>
              <a:rPr lang="en-US" altLang="en-US" dirty="0"/>
              <a:t>Because </a:t>
            </a:r>
            <a:r>
              <a:rPr lang="en-GB" altLang="en-US" dirty="0"/>
              <a:t>refresh circuit</a:t>
            </a:r>
            <a:r>
              <a:rPr lang="en-US" altLang="en-US" dirty="0"/>
              <a:t> is required to retain stored data, these devices are called </a:t>
            </a:r>
            <a:r>
              <a:rPr lang="en-US" altLang="en-US" dirty="0">
                <a:solidFill>
                  <a:schemeClr val="hlink"/>
                </a:solidFill>
              </a:rPr>
              <a:t>dynamic </a:t>
            </a:r>
            <a:r>
              <a:rPr lang="en-US" altLang="en-US" dirty="0"/>
              <a:t>memory.</a:t>
            </a:r>
            <a:endParaRPr lang="en-GB" alt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0DD578C-2F07-A7BE-528C-DB39C65BE26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>
            <a:extLst>
              <a:ext uri="{FF2B5EF4-FFF2-40B4-BE49-F238E27FC236}">
                <a16:creationId xmlns:a16="http://schemas.microsoft.com/office/drawing/2014/main" id="{B8841942-A5C3-4322-8333-AA589FAF87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4800" y="832737"/>
            <a:ext cx="10515600" cy="637742"/>
          </a:xfrm>
        </p:spPr>
        <p:txBody>
          <a:bodyPr/>
          <a:lstStyle/>
          <a:p>
            <a:r>
              <a:rPr lang="en-GB" altLang="en-US" dirty="0"/>
              <a:t>SRAM versus DRAM</a:t>
            </a:r>
          </a:p>
        </p:txBody>
      </p:sp>
      <p:sp>
        <p:nvSpPr>
          <p:cNvPr id="158723" name="Rectangle 3">
            <a:extLst>
              <a:ext uri="{FF2B5EF4-FFF2-40B4-BE49-F238E27FC236}">
                <a16:creationId xmlns:a16="http://schemas.microsoft.com/office/drawing/2014/main" id="{C5B20D5D-F667-BC5D-5000-AA9CEE8BB2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493698"/>
            <a:ext cx="4953000" cy="3505200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altLang="en-US" sz="1600" b="1" dirty="0">
                <a:solidFill>
                  <a:schemeClr val="hlink"/>
                </a:solidFill>
              </a:rPr>
              <a:t>DRAM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Essentially analogue</a:t>
            </a:r>
          </a:p>
          <a:p>
            <a:pPr lvl="1"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Level of charge determines the binary value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DRAM more dense 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Less expensive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Dynamic cell </a:t>
            </a:r>
          </a:p>
          <a:p>
            <a:pPr lvl="1"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Simpler to build </a:t>
            </a:r>
          </a:p>
          <a:p>
            <a:pPr lvl="1"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smaller per bit</a:t>
            </a:r>
          </a:p>
          <a:p>
            <a:pPr lvl="1"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Bits are stored as charge</a:t>
            </a:r>
          </a:p>
          <a:p>
            <a:pPr lvl="1"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Need refresh circuit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Less expensive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Slower</a:t>
            </a:r>
          </a:p>
          <a:p>
            <a:pPr>
              <a:lnSpc>
                <a:spcPct val="90000"/>
              </a:lnSpc>
            </a:pPr>
            <a:r>
              <a:rPr kumimoji="1" lang="en-GB" altLang="en-US" sz="1200" dirty="0">
                <a:solidFill>
                  <a:schemeClr val="tx1"/>
                </a:solidFill>
                <a:latin typeface="Verdana" panose="020B0604030504040204" pitchFamily="34" charset="0"/>
                <a:cs typeface="+mn-cs"/>
              </a:rPr>
              <a:t>Used in Main memory</a:t>
            </a:r>
          </a:p>
        </p:txBody>
      </p:sp>
      <p:sp>
        <p:nvSpPr>
          <p:cNvPr id="158725" name="Rectangle 5">
            <a:extLst>
              <a:ext uri="{FF2B5EF4-FFF2-40B4-BE49-F238E27FC236}">
                <a16:creationId xmlns:a16="http://schemas.microsoft.com/office/drawing/2014/main" id="{5D5724E5-2A2A-5D92-3A96-09400B6A5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0" y="2366504"/>
            <a:ext cx="5638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rgbClr val="FF0000"/>
              </a:buClr>
              <a:buChar char="•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0000"/>
              </a:buClr>
              <a:buChar char="—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0000"/>
              </a:buClr>
              <a:buChar char="–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0000"/>
              </a:buClr>
              <a:buChar char="+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80000"/>
              </a:lnSpc>
              <a:buFontTx/>
              <a:buNone/>
            </a:pPr>
            <a:r>
              <a:rPr lang="en-GB" altLang="en-US" sz="1600" b="1" dirty="0">
                <a:solidFill>
                  <a:schemeClr val="hlink"/>
                </a:solidFill>
              </a:rPr>
              <a:t>SRAM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Essentially Digital</a:t>
            </a:r>
          </a:p>
          <a:p>
            <a:pPr lvl="1">
              <a:lnSpc>
                <a:spcPct val="90000"/>
              </a:lnSpc>
            </a:pPr>
            <a:r>
              <a:rPr lang="en-GB" altLang="en-US" sz="1400" dirty="0"/>
              <a:t>the bin values are stored as a static volt level high or low.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SRAM less dense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More expensive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SRAM Cell</a:t>
            </a:r>
          </a:p>
          <a:p>
            <a:pPr lvl="1">
              <a:lnSpc>
                <a:spcPct val="80000"/>
              </a:lnSpc>
            </a:pPr>
            <a:r>
              <a:rPr lang="en-GB" altLang="en-US" sz="1400" dirty="0"/>
              <a:t>More complex construction </a:t>
            </a:r>
          </a:p>
          <a:p>
            <a:pPr lvl="1">
              <a:lnSpc>
                <a:spcPct val="80000"/>
              </a:lnSpc>
            </a:pPr>
            <a:r>
              <a:rPr lang="en-GB" altLang="en-US" sz="1400" dirty="0"/>
              <a:t>Larger per bit </a:t>
            </a:r>
          </a:p>
          <a:p>
            <a:pPr lvl="1">
              <a:lnSpc>
                <a:spcPct val="80000"/>
              </a:lnSpc>
            </a:pPr>
            <a:r>
              <a:rPr lang="en-GB" altLang="en-US" sz="1400" dirty="0"/>
              <a:t>Bits are stored in flip-flop.</a:t>
            </a:r>
          </a:p>
          <a:p>
            <a:pPr lvl="1">
              <a:lnSpc>
                <a:spcPct val="80000"/>
              </a:lnSpc>
            </a:pPr>
            <a:r>
              <a:rPr lang="en-GB" altLang="en-US" sz="1400" dirty="0"/>
              <a:t>No refreshing needed when powered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more expensive 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Faster</a:t>
            </a:r>
          </a:p>
          <a:p>
            <a:pPr>
              <a:lnSpc>
                <a:spcPct val="80000"/>
              </a:lnSpc>
            </a:pPr>
            <a:r>
              <a:rPr lang="en-GB" altLang="en-US" sz="1400" dirty="0"/>
              <a:t>Used in Cache</a:t>
            </a:r>
            <a:endParaRPr lang="en-GB" altLang="en-US" sz="1600" dirty="0"/>
          </a:p>
        </p:txBody>
      </p:sp>
      <p:sp>
        <p:nvSpPr>
          <p:cNvPr id="158726" name="Rectangle 6">
            <a:extLst>
              <a:ext uri="{FF2B5EF4-FFF2-40B4-BE49-F238E27FC236}">
                <a16:creationId xmlns:a16="http://schemas.microsoft.com/office/drawing/2014/main" id="{DFE94EC3-E369-6A93-8842-595AD1CF5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837" y="1731698"/>
            <a:ext cx="8153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lr>
                <a:srgbClr val="FF0000"/>
              </a:buClr>
              <a:buChar char="•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rgbClr val="FF0000"/>
              </a:buClr>
              <a:buChar char="—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FF0000"/>
              </a:buClr>
              <a:buChar char="–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FF0000"/>
              </a:buClr>
              <a:buChar char="+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Char char="o"/>
              <a:defRPr kumimoji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sz="1800" b="1" dirty="0"/>
              <a:t>Both SRAM and DRAM are Volatile</a:t>
            </a:r>
          </a:p>
          <a:p>
            <a:pPr lvl="1">
              <a:lnSpc>
                <a:spcPct val="90000"/>
              </a:lnSpc>
            </a:pPr>
            <a:r>
              <a:rPr lang="en-GB" altLang="en-US" sz="1800" dirty="0"/>
              <a:t>Power is needed to preserve data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4E785E0-8BCB-CA5C-B4FB-35B6B82C5F5D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76200" y="5888401"/>
            <a:ext cx="4768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D28D4-F398-FFFB-9AC3-BAE86E64BE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00" y="6063903"/>
            <a:ext cx="2229161" cy="41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14378</TotalTime>
  <Words>2301</Words>
  <Application>Microsoft Office PowerPoint</Application>
  <PresentationFormat>Widescreen</PresentationFormat>
  <Paragraphs>360</Paragraphs>
  <Slides>45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Arial</vt:lpstr>
      <vt:lpstr>Calibri</vt:lpstr>
      <vt:lpstr>Corbel</vt:lpstr>
      <vt:lpstr>Times New Roman</vt:lpstr>
      <vt:lpstr>Verdana</vt:lpstr>
      <vt:lpstr>Wingdings</vt:lpstr>
      <vt:lpstr>Depth</vt:lpstr>
      <vt:lpstr>PowerPoint Presentation</vt:lpstr>
      <vt:lpstr>PowerPoint Presentation</vt:lpstr>
      <vt:lpstr>Digital Circuits Cont.</vt:lpstr>
      <vt:lpstr>Multiplexer / Demultiplexer</vt:lpstr>
      <vt:lpstr>PowerPoint Presentation</vt:lpstr>
      <vt:lpstr>What is a Multiplexer (MUX)?</vt:lpstr>
      <vt:lpstr>Typical Application of a MUX</vt:lpstr>
      <vt:lpstr>4-to-1 Multiplexer (MUX)</vt:lpstr>
      <vt:lpstr>PowerPoint Presentation</vt:lpstr>
      <vt:lpstr>What is a Demultiplexer (DEMUX)?</vt:lpstr>
      <vt:lpstr>Typical Application of a DEMUX</vt:lpstr>
      <vt:lpstr>1-to-4 De-Multiplexer (DEMUX)</vt:lpstr>
      <vt:lpstr>Example of expansion Multiplexer </vt:lpstr>
      <vt:lpstr>PowerPoint Presentation</vt:lpstr>
      <vt:lpstr>Difference between Multiplexer and Demultiplexer</vt:lpstr>
      <vt:lpstr>Difference between Multiplexer and Demultiplexer </vt:lpstr>
      <vt:lpstr>Difference between Multiplexer and Demultiplexer </vt:lpstr>
      <vt:lpstr>Difference between Multiplexer and Demultiplexer </vt:lpstr>
      <vt:lpstr>Difference between Multiplexer and Demultiplexer </vt:lpstr>
      <vt:lpstr>PowerPoint Presentation</vt:lpstr>
      <vt:lpstr>Computer memories</vt:lpstr>
      <vt:lpstr>Characteristics of memory systems</vt:lpstr>
      <vt:lpstr>Location</vt:lpstr>
      <vt:lpstr>Capacity</vt:lpstr>
      <vt:lpstr>Unit of Transfer</vt:lpstr>
      <vt:lpstr>Access Methods (1)</vt:lpstr>
      <vt:lpstr>Access Methods (2)</vt:lpstr>
      <vt:lpstr>Performance</vt:lpstr>
      <vt:lpstr>Physical Types</vt:lpstr>
      <vt:lpstr>Physical Characteristics</vt:lpstr>
      <vt:lpstr>Organization</vt:lpstr>
      <vt:lpstr>Memory Hierarchy</vt:lpstr>
      <vt:lpstr>Memory Hierarchy Diagram and List</vt:lpstr>
      <vt:lpstr>Three key Questions</vt:lpstr>
      <vt:lpstr>So you want fast?</vt:lpstr>
      <vt:lpstr>The Bottom Line</vt:lpstr>
      <vt:lpstr>Semiconductor Memory</vt:lpstr>
      <vt:lpstr>Semiconductor Memory Types</vt:lpstr>
      <vt:lpstr>Semiconductor Memory cell</vt:lpstr>
      <vt:lpstr>Memory Cell Operation</vt:lpstr>
      <vt:lpstr>Random Access Memory (RAM)</vt:lpstr>
      <vt:lpstr>Static RAM</vt:lpstr>
      <vt:lpstr>Dynamic RAM</vt:lpstr>
      <vt:lpstr>SRAM versus DRAM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creator>clt</dc:creator>
  <cp:lastModifiedBy>Dr. Gamal Selim</cp:lastModifiedBy>
  <cp:revision>167</cp:revision>
  <dcterms:created xsi:type="dcterms:W3CDTF">2023-10-09T11:25:37Z</dcterms:created>
  <dcterms:modified xsi:type="dcterms:W3CDTF">2023-11-30T14:07:59Z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2023-10-09T00:00:00Z</vt:filetime>
  </property>
</Properties>
</file>