
<file path=[Content_Types].xml><?xml version="1.0" encoding="utf-8"?>
<Types xmlns="http://schemas.openxmlformats.org/package/2006/content-types">
  <Default Extension="png" ContentType="image/png"/>
  <Default Extension="jfif" ContentType="image/jpe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6"/>
  </p:notesMasterIdLst>
  <p:sldIdLst>
    <p:sldId id="496" r:id="rId5"/>
    <p:sldId id="566" r:id="rId6"/>
    <p:sldId id="541" r:id="rId7"/>
    <p:sldId id="711" r:id="rId8"/>
    <p:sldId id="672" r:id="rId9"/>
    <p:sldId id="713" r:id="rId10"/>
    <p:sldId id="715" r:id="rId11"/>
    <p:sldId id="753" r:id="rId12"/>
    <p:sldId id="754" r:id="rId13"/>
    <p:sldId id="758" r:id="rId14"/>
    <p:sldId id="755" r:id="rId15"/>
    <p:sldId id="756" r:id="rId16"/>
    <p:sldId id="757" r:id="rId17"/>
    <p:sldId id="759" r:id="rId18"/>
    <p:sldId id="760" r:id="rId19"/>
    <p:sldId id="761" r:id="rId20"/>
    <p:sldId id="762" r:id="rId21"/>
    <p:sldId id="763" r:id="rId22"/>
    <p:sldId id="693" r:id="rId23"/>
    <p:sldId id="744" r:id="rId24"/>
    <p:sldId id="745" r:id="rId25"/>
    <p:sldId id="746" r:id="rId26"/>
    <p:sldId id="747" r:id="rId27"/>
    <p:sldId id="748" r:id="rId28"/>
    <p:sldId id="738" r:id="rId29"/>
    <p:sldId id="749" r:id="rId30"/>
    <p:sldId id="750" r:id="rId31"/>
    <p:sldId id="751" r:id="rId32"/>
    <p:sldId id="739" r:id="rId33"/>
    <p:sldId id="740" r:id="rId34"/>
    <p:sldId id="741" r:id="rId35"/>
    <p:sldId id="742" r:id="rId36"/>
    <p:sldId id="743" r:id="rId37"/>
    <p:sldId id="764" r:id="rId38"/>
    <p:sldId id="765" r:id="rId39"/>
    <p:sldId id="766" r:id="rId40"/>
    <p:sldId id="768" r:id="rId41"/>
    <p:sldId id="767" r:id="rId42"/>
    <p:sldId id="504" r:id="rId43"/>
    <p:sldId id="708" r:id="rId44"/>
    <p:sldId id="514"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96"/>
            <p14:sldId id="566"/>
            <p14:sldId id="541"/>
            <p14:sldId id="711"/>
            <p14:sldId id="672"/>
            <p14:sldId id="713"/>
            <p14:sldId id="715"/>
            <p14:sldId id="753"/>
            <p14:sldId id="754"/>
            <p14:sldId id="758"/>
            <p14:sldId id="755"/>
            <p14:sldId id="756"/>
            <p14:sldId id="757"/>
            <p14:sldId id="759"/>
            <p14:sldId id="760"/>
            <p14:sldId id="761"/>
            <p14:sldId id="762"/>
            <p14:sldId id="763"/>
            <p14:sldId id="693"/>
            <p14:sldId id="744"/>
            <p14:sldId id="745"/>
            <p14:sldId id="746"/>
            <p14:sldId id="747"/>
            <p14:sldId id="748"/>
            <p14:sldId id="738"/>
            <p14:sldId id="749"/>
            <p14:sldId id="750"/>
            <p14:sldId id="751"/>
            <p14:sldId id="739"/>
            <p14:sldId id="740"/>
            <p14:sldId id="741"/>
            <p14:sldId id="742"/>
            <p14:sldId id="743"/>
            <p14:sldId id="764"/>
            <p14:sldId id="765"/>
            <p14:sldId id="766"/>
            <p14:sldId id="768"/>
            <p14:sldId id="767"/>
            <p14:sldId id="504"/>
            <p14:sldId id="708"/>
            <p14:sldId id="514"/>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حساب Microsoft" initials="حساب" lastIdx="1" clrIdx="0">
    <p:extLst>
      <p:ext uri="{19B8F6BF-5375-455C-9EA6-DF929625EA0E}">
        <p15:presenceInfo xmlns:p15="http://schemas.microsoft.com/office/powerpoint/2012/main" userId="9e9e1fcf360738d2"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CFCFC"/>
    <a:srgbClr val="CC0000"/>
    <a:srgbClr val="FFD200"/>
    <a:srgbClr val="203E5F"/>
    <a:srgbClr val="F58221"/>
    <a:srgbClr val="000000"/>
    <a:srgbClr val="669BBC"/>
    <a:srgbClr val="2D3956"/>
    <a:srgbClr val="8E5A6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B2617DA-3115-14AF-F208-F3AE87B70CE9}" v="3" dt="2024-09-14T08:27:33.04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7868" autoAdjust="0"/>
    <p:restoredTop sz="90909" autoAdjust="0"/>
  </p:normalViewPr>
  <p:slideViewPr>
    <p:cSldViewPr snapToGrid="0">
      <p:cViewPr varScale="1">
        <p:scale>
          <a:sx n="73" d="100"/>
          <a:sy n="73" d="100"/>
        </p:scale>
        <p:origin x="912"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commentAuthors" Target="commentAuthors.xml"/><Relationship Id="rId50"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65"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presProps" Target="presProps.xml"/><Relationship Id="rId64" Type="http://schemas.microsoft.com/office/2016/11/relationships/changesInfo" Target="changesInfos/changesInfo1.xml"/><Relationship Id="rId8" Type="http://schemas.openxmlformats.org/officeDocument/2006/relationships/slide" Target="slides/slide4.xml"/><Relationship Id="rId51" Type="http://schemas.openxmlformats.org/officeDocument/2006/relationships/tableStyles" Target="tableStyle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notesMaster" Target="notesMasters/notesMaster1.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docChgLst>
    <pc:chgData name="MoumenCharef Eddine" userId="S::moumen.charefeddine@midocean.edu.km::4e634a0d-971e-4aed-a065-e78a2b447985" providerId="AD" clId="Web-{CA943C24-D059-A662-D3D4-F11F56A45DCC}"/>
    <pc:docChg chg="modSld">
      <pc:chgData name="MoumenCharef Eddine" userId="S::moumen.charefeddine@midocean.edu.km::4e634a0d-971e-4aed-a065-e78a2b447985" providerId="AD" clId="Web-{CA943C24-D059-A662-D3D4-F11F56A45DCC}" dt="2024-09-04T15:55:01.101" v="1" actId="1076"/>
      <pc:docMkLst>
        <pc:docMk/>
      </pc:docMkLst>
      <pc:sldChg chg="modSp">
        <pc:chgData name="MoumenCharef Eddine" userId="S::moumen.charefeddine@midocean.edu.km::4e634a0d-971e-4aed-a065-e78a2b447985" providerId="AD" clId="Web-{CA943C24-D059-A662-D3D4-F11F56A45DCC}" dt="2024-09-04T15:55:01.101" v="1" actId="1076"/>
        <pc:sldMkLst>
          <pc:docMk/>
          <pc:sldMk cId="1389432737" sldId="495"/>
        </pc:sldMkLst>
        <pc:picChg chg="mod">
          <ac:chgData name="MoumenCharef Eddine" userId="S::moumen.charefeddine@midocean.edu.km::4e634a0d-971e-4aed-a065-e78a2b447985" providerId="AD" clId="Web-{CA943C24-D059-A662-D3D4-F11F56A45DCC}" dt="2024-09-04T15:54:58.976" v="0" actId="1076"/>
          <ac:picMkLst>
            <pc:docMk/>
            <pc:sldMk cId="1389432737" sldId="495"/>
            <ac:picMk id="5" creationId="{00000000-0000-0000-0000-000000000000}"/>
          </ac:picMkLst>
        </pc:picChg>
        <pc:picChg chg="mod">
          <ac:chgData name="MoumenCharef Eddine" userId="S::moumen.charefeddine@midocean.edu.km::4e634a0d-971e-4aed-a065-e78a2b447985" providerId="AD" clId="Web-{CA943C24-D059-A662-D3D4-F11F56A45DCC}" dt="2024-09-04T15:55:01.101" v="1" actId="1076"/>
          <ac:picMkLst>
            <pc:docMk/>
            <pc:sldMk cId="1389432737" sldId="495"/>
            <ac:picMk id="8" creationId="{00000000-0000-0000-0000-000000000000}"/>
          </ac:picMkLst>
        </pc:picChg>
      </pc:sldChg>
    </pc:docChg>
  </pc:docChgLst>
  <pc:docChgLst>
    <pc:chgData name="KodsHassine" userId="S::kods.hassine@midocean.edu.km::a38286e8-f868-4b29-808a-12842d2d340e" providerId="AD" clId="Web-{AB2617DA-3115-14AF-F208-F3AE87B70CE9}"/>
    <pc:docChg chg="modSld">
      <pc:chgData name="KodsHassine" userId="S::kods.hassine@midocean.edu.km::a38286e8-f868-4b29-808a-12842d2d340e" providerId="AD" clId="Web-{AB2617DA-3115-14AF-F208-F3AE87B70CE9}" dt="2024-09-14T08:25:39.403" v="1" actId="20577"/>
      <pc:docMkLst>
        <pc:docMk/>
      </pc:docMkLst>
      <pc:sldChg chg="modSp">
        <pc:chgData name="KodsHassine" userId="S::kods.hassine@midocean.edu.km::a38286e8-f868-4b29-808a-12842d2d340e" providerId="AD" clId="Web-{AB2617DA-3115-14AF-F208-F3AE87B70CE9}" dt="2024-09-14T08:25:39.403" v="1" actId="20577"/>
        <pc:sldMkLst>
          <pc:docMk/>
          <pc:sldMk cId="0" sldId="480"/>
        </pc:sldMkLst>
        <pc:spChg chg="mod">
          <ac:chgData name="KodsHassine" userId="S::kods.hassine@midocean.edu.km::a38286e8-f868-4b29-808a-12842d2d340e" providerId="AD" clId="Web-{AB2617DA-3115-14AF-F208-F3AE87B70CE9}" dt="2024-09-14T08:25:39.403" v="1" actId="20577"/>
          <ac:spMkLst>
            <pc:docMk/>
            <pc:sldMk cId="0" sldId="480"/>
            <ac:spMk id="31"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11/14/2025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120321894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85540931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249267534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416957290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7237839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109736432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424732640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213612907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8966729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353747656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93392628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258242134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85240011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65574474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266044858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15464539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281524830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234366316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274758190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128716168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53915180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104797622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62330510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339788749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373520990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322240341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20190185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11/14/2025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11/14/2025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11/14/2025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11/14/2025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11/14/2025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11/14/2025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11/14/2025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11/14/2025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11/14/2025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11/14/2025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11/14/2025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11/14/2025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2.xml"/><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hyperlink" Target="https://business.whatsapp.com/products/business-platform" TargetMode="External"/><Relationship Id="rId1" Type="http://schemas.openxmlformats.org/officeDocument/2006/relationships/slideLayout" Target="../slideLayouts/slideLayout12.xml"/><Relationship Id="rId4" Type="http://schemas.openxmlformats.org/officeDocument/2006/relationships/image" Target="../media/image2.png"/></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business.whatsapp.com/products/business-platform" TargetMode="External"/><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business.whatsapp.com/products/business-platform" TargetMode="External"/><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12.xml"/><Relationship Id="rId5" Type="http://schemas.openxmlformats.org/officeDocument/2006/relationships/image" Target="../media/image5.png"/><Relationship Id="rId4" Type="http://schemas.openxmlformats.org/officeDocument/2006/relationships/hyperlink" Target="https://www.apple.com/" TargetMode="External"/></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12.xml"/><Relationship Id="rId5" Type="http://schemas.openxmlformats.org/officeDocument/2006/relationships/image" Target="../media/image6.png"/><Relationship Id="rId4" Type="http://schemas.openxmlformats.org/officeDocument/2006/relationships/hyperlink" Target="https://www.zappos.com/" TargetMode="External"/></Relationships>
</file>

<file path=ppt/slides/_rels/slide2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4.xml"/><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12.xml"/><Relationship Id="rId5" Type="http://schemas.openxmlformats.org/officeDocument/2006/relationships/image" Target="../media/image7.png"/><Relationship Id="rId4" Type="http://schemas.openxmlformats.org/officeDocument/2006/relationships/hyperlink" Target="https://www.sephora.com/" TargetMode="External"/></Relationships>
</file>

<file path=ppt/slides/_rels/slide3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6.xml"/><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7.xml"/><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8.xml"/><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9.xml"/><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0.xml"/><Relationship Id="rId1" Type="http://schemas.openxmlformats.org/officeDocument/2006/relationships/slideLayout" Target="../slideLayouts/slideLayout12.xml"/><Relationship Id="rId4" Type="http://schemas.openxmlformats.org/officeDocument/2006/relationships/image" Target="../media/image8.png"/></Relationships>
</file>

<file path=ppt/slides/_rels/slide3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1.xml"/><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2.xml"/><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3.xml"/><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4.xml"/><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5.xml"/><Relationship Id="rId1" Type="http://schemas.openxmlformats.org/officeDocument/2006/relationships/slideLayout" Target="../slideLayouts/slideLayout12.xml"/><Relationship Id="rId4" Type="http://schemas.openxmlformats.org/officeDocument/2006/relationships/hyperlink" Target="https://digitaldefynd.com/IQ/b2c-customer-service-case-studies/" TargetMode="External"/></Relationships>
</file>

<file path=ppt/slides/_rels/slide40.xml.rels><?xml version="1.0" encoding="UTF-8" standalone="yes"?>
<Relationships xmlns="http://schemas.openxmlformats.org/package/2006/relationships"><Relationship Id="rId8" Type="http://schemas.openxmlformats.org/officeDocument/2006/relationships/hyperlink" Target="https://www.zendesk.com/blog/types-of-customer-service/" TargetMode="External"/><Relationship Id="rId3" Type="http://schemas.openxmlformats.org/officeDocument/2006/relationships/image" Target="../media/image2.png"/><Relationship Id="rId7" Type="http://schemas.openxmlformats.org/officeDocument/2006/relationships/hyperlink" Target="https://uk.indeed.com/career-advice/finding-a-job/types-of-customer-service" TargetMode="External"/><Relationship Id="rId2" Type="http://schemas.openxmlformats.org/officeDocument/2006/relationships/notesSlide" Target="../notesSlides/notesSlide26.xml"/><Relationship Id="rId1" Type="http://schemas.openxmlformats.org/officeDocument/2006/relationships/slideLayout" Target="../slideLayouts/slideLayout12.xml"/><Relationship Id="rId6" Type="http://schemas.openxmlformats.org/officeDocument/2006/relationships/hyperlink" Target="https://www.zappos.com/" TargetMode="External"/><Relationship Id="rId5" Type="http://schemas.openxmlformats.org/officeDocument/2006/relationships/hyperlink" Target="https://www.apple.com/" TargetMode="External"/><Relationship Id="rId10" Type="http://schemas.openxmlformats.org/officeDocument/2006/relationships/hyperlink" Target="https://business.whatsapp.com/resources/success-stories/nivea" TargetMode="External"/><Relationship Id="rId4" Type="http://schemas.openxmlformats.org/officeDocument/2006/relationships/hyperlink" Target="https://www.sephora.com/" TargetMode="External"/><Relationship Id="rId9" Type="http://schemas.openxmlformats.org/officeDocument/2006/relationships/hyperlink" Target="https://business.whatsapp.com/products/business-platform" TargetMode="External"/></Relationships>
</file>

<file path=ppt/slides/_rels/slide41.xml.rels><?xml version="1.0" encoding="UTF-8" standalone="yes"?>
<Relationships xmlns="http://schemas.openxmlformats.org/package/2006/relationships"><Relationship Id="rId2" Type="http://schemas.openxmlformats.org/officeDocument/2006/relationships/image" Target="../media/image9.jfif"/><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11" name="TextBox 29"/>
          <p:cNvSpPr txBox="1"/>
          <p:nvPr/>
        </p:nvSpPr>
        <p:spPr>
          <a:xfrm>
            <a:off x="7004912" y="4103426"/>
            <a:ext cx="5216525" cy="830997"/>
          </a:xfrm>
          <a:prstGeom prst="rect">
            <a:avLst/>
          </a:prstGeom>
          <a:noFill/>
        </p:spPr>
        <p:txBody>
          <a:bodyPr wrap="square" rtlCol="0">
            <a:spAutoFit/>
          </a:bodyPr>
          <a:lstStyle/>
          <a:p>
            <a:pPr algn="ctr"/>
            <a:r>
              <a:rPr lang="ar-AE" sz="2400" b="1" dirty="0">
                <a:solidFill>
                  <a:srgbClr val="00AEEF"/>
                </a:solidFill>
                <a:latin typeface="Alexandria" charset="0"/>
                <a:cs typeface="Alexandria" charset="0"/>
              </a:rPr>
              <a:t>إعداد </a:t>
            </a:r>
          </a:p>
          <a:p>
            <a:pPr algn="ctr"/>
            <a:r>
              <a:rPr lang="ar-AE" sz="2400" b="1" dirty="0">
                <a:solidFill>
                  <a:srgbClr val="00AEEF"/>
                </a:solidFill>
                <a:latin typeface="Alexandria" charset="0"/>
                <a:cs typeface="Alexandria" charset="0"/>
              </a:rPr>
              <a:t>د. محمد الغريب</a:t>
            </a:r>
          </a:p>
        </p:txBody>
      </p:sp>
      <p:sp>
        <p:nvSpPr>
          <p:cNvPr id="13" name="مربع نص 12"/>
          <p:cNvSpPr txBox="1"/>
          <p:nvPr/>
        </p:nvSpPr>
        <p:spPr>
          <a:xfrm>
            <a:off x="7150826" y="1471649"/>
            <a:ext cx="4835236" cy="3231654"/>
          </a:xfrm>
          <a:prstGeom prst="rect">
            <a:avLst/>
          </a:prstGeom>
          <a:noFill/>
        </p:spPr>
        <p:txBody>
          <a:bodyPr wrap="square" rtlCol="0">
            <a:spAutoFit/>
          </a:bodyPr>
          <a:lstStyle/>
          <a:p>
            <a:pPr algn="ctr">
              <a:lnSpc>
                <a:spcPct val="150000"/>
              </a:lnSpc>
            </a:pPr>
            <a:r>
              <a:rPr lang="ar-AE" sz="3200" b="1" dirty="0">
                <a:solidFill>
                  <a:srgbClr val="00AEEF"/>
                </a:solidFill>
              </a:rPr>
              <a:t>حالات دراسية في التسويق الرقمي </a:t>
            </a:r>
          </a:p>
          <a:p>
            <a:pPr algn="ctr">
              <a:lnSpc>
                <a:spcPct val="150000"/>
              </a:lnSpc>
            </a:pPr>
            <a:r>
              <a:rPr lang="en-US" sz="2800" b="1" dirty="0">
                <a:solidFill>
                  <a:srgbClr val="FF0000"/>
                </a:solidFill>
              </a:rPr>
              <a:t>Case Studies in Digital </a:t>
            </a:r>
          </a:p>
          <a:p>
            <a:pPr algn="ctr">
              <a:lnSpc>
                <a:spcPct val="150000"/>
              </a:lnSpc>
            </a:pPr>
            <a:r>
              <a:rPr lang="en-US" sz="2800" b="1" dirty="0">
                <a:solidFill>
                  <a:srgbClr val="FF0000"/>
                </a:solidFill>
              </a:rPr>
              <a:t>Marketing </a:t>
            </a:r>
          </a:p>
          <a:p>
            <a:pPr algn="ctr">
              <a:lnSpc>
                <a:spcPct val="150000"/>
              </a:lnSpc>
            </a:pPr>
            <a:r>
              <a:rPr lang="en-US" sz="2000" b="1" dirty="0">
                <a:latin typeface="Alexandria" charset="0"/>
                <a:cs typeface="Alexandria" charset="0"/>
              </a:rPr>
              <a:t>MKT </a:t>
            </a:r>
            <a:r>
              <a:rPr lang="en-US" sz="2000" b="1" dirty="0" smtClean="0">
                <a:latin typeface="Alexandria" charset="0"/>
                <a:cs typeface="Alexandria" charset="0"/>
              </a:rPr>
              <a:t>323</a:t>
            </a:r>
            <a:endParaRPr lang="ar-AE" sz="2000" b="1" dirty="0">
              <a:latin typeface="Alexandria" charset="0"/>
              <a:cs typeface="Alexandria" charset="0"/>
            </a:endParaRPr>
          </a:p>
          <a:p>
            <a:pPr algn="ctr">
              <a:lnSpc>
                <a:spcPct val="150000"/>
              </a:lnSpc>
            </a:pPr>
            <a:endParaRPr lang="en-US" sz="2800" b="1" dirty="0">
              <a:solidFill>
                <a:srgbClr val="CC0000"/>
              </a:solidFill>
            </a:endParaRPr>
          </a:p>
        </p:txBody>
      </p:sp>
      <p:sp>
        <p:nvSpPr>
          <p:cNvPr id="15" name="Oval 17"/>
          <p:cNvSpPr/>
          <p:nvPr/>
        </p:nvSpPr>
        <p:spPr>
          <a:xfrm>
            <a:off x="-777445" y="-616222"/>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Oval 13"/>
          <p:cNvSpPr/>
          <p:nvPr/>
        </p:nvSpPr>
        <p:spPr>
          <a:xfrm>
            <a:off x="-631531" y="-216172"/>
            <a:ext cx="7410450" cy="7410450"/>
          </a:xfrm>
          <a:prstGeom prst="ellipse">
            <a:avLst/>
          </a:prstGeom>
          <a:blipFill>
            <a:blip r:embed="rId4"/>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Rounded Corners 33"/>
          <p:cNvSpPr/>
          <p:nvPr/>
        </p:nvSpPr>
        <p:spPr>
          <a:xfrm>
            <a:off x="9051234" y="593452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AE" sz="2800" b="1" dirty="0">
                <a:solidFill>
                  <a:schemeClr val="bg1"/>
                </a:solidFill>
                <a:latin typeface="Alexandria" charset="0"/>
                <a:cs typeface="Alexandria" charset="0"/>
              </a:rPr>
              <a:t>المحاضرة </a:t>
            </a:r>
            <a:r>
              <a:rPr lang="ar-AE" sz="2800" b="1" dirty="0" smtClean="0">
                <a:solidFill>
                  <a:schemeClr val="bg1"/>
                </a:solidFill>
                <a:latin typeface="Alexandria" charset="0"/>
                <a:cs typeface="Alexandria" charset="0"/>
              </a:rPr>
              <a:t>الثامنة</a:t>
            </a:r>
            <a:endParaRPr lang="en-US" sz="2800" b="1" dirty="0">
              <a:solidFill>
                <a:schemeClr val="bg1"/>
              </a:solidFill>
              <a:latin typeface="Alexandria" charset="0"/>
              <a:cs typeface="Alexandria" charset="0"/>
            </a:endParaRPr>
          </a:p>
        </p:txBody>
      </p:sp>
    </p:spTree>
    <p:extLst>
      <p:ext uri="{BB962C8B-B14F-4D97-AF65-F5344CB8AC3E}">
        <p14:creationId xmlns:p14="http://schemas.microsoft.com/office/powerpoint/2010/main" val="176655093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11" name="TextBox 29"/>
          <p:cNvSpPr txBox="1"/>
          <p:nvPr/>
        </p:nvSpPr>
        <p:spPr>
          <a:xfrm>
            <a:off x="8778240" y="4359489"/>
            <a:ext cx="2713900" cy="830997"/>
          </a:xfrm>
          <a:prstGeom prst="rect">
            <a:avLst/>
          </a:prstGeom>
          <a:noFill/>
        </p:spPr>
        <p:txBody>
          <a:bodyPr wrap="square" rtlCol="0">
            <a:spAutoFit/>
          </a:bodyPr>
          <a:lstStyle/>
          <a:p>
            <a:pPr algn="ctr"/>
            <a:r>
              <a:rPr lang="ar-AE" sz="2400" b="1" dirty="0">
                <a:solidFill>
                  <a:srgbClr val="00AEEF"/>
                </a:solidFill>
                <a:latin typeface="Alexandria" charset="0"/>
                <a:cs typeface="Alexandria" charset="0"/>
              </a:rPr>
              <a:t>إعداد </a:t>
            </a:r>
          </a:p>
          <a:p>
            <a:pPr algn="ctr"/>
            <a:r>
              <a:rPr lang="ar-AE" sz="2400" b="1" dirty="0">
                <a:solidFill>
                  <a:srgbClr val="00AEEF"/>
                </a:solidFill>
                <a:latin typeface="Alexandria" charset="0"/>
                <a:cs typeface="Alexandria" charset="0"/>
              </a:rPr>
              <a:t>د. محمد الغريب</a:t>
            </a:r>
          </a:p>
        </p:txBody>
      </p:sp>
      <p:sp>
        <p:nvSpPr>
          <p:cNvPr id="13" name="مربع نص 12"/>
          <p:cNvSpPr txBox="1"/>
          <p:nvPr/>
        </p:nvSpPr>
        <p:spPr>
          <a:xfrm>
            <a:off x="7354974" y="1457727"/>
            <a:ext cx="4835236" cy="4062651"/>
          </a:xfrm>
          <a:prstGeom prst="rect">
            <a:avLst/>
          </a:prstGeom>
          <a:noFill/>
        </p:spPr>
        <p:txBody>
          <a:bodyPr wrap="square" rtlCol="0">
            <a:spAutoFit/>
          </a:bodyPr>
          <a:lstStyle/>
          <a:p>
            <a:pPr algn="ctr">
              <a:lnSpc>
                <a:spcPct val="150000"/>
              </a:lnSpc>
            </a:pPr>
            <a:r>
              <a:rPr lang="ar-AE" sz="3200" b="1" dirty="0">
                <a:solidFill>
                  <a:srgbClr val="00AEEF"/>
                </a:solidFill>
              </a:rPr>
              <a:t>المحاضرة </a:t>
            </a:r>
            <a:r>
              <a:rPr lang="ar-AE" sz="3200" b="1" dirty="0" smtClean="0">
                <a:solidFill>
                  <a:srgbClr val="00AEEF"/>
                </a:solidFill>
              </a:rPr>
              <a:t>الثامنة</a:t>
            </a:r>
            <a:endParaRPr lang="ar-AE" sz="3200" b="1" dirty="0">
              <a:solidFill>
                <a:srgbClr val="00AEEF"/>
              </a:solidFill>
            </a:endParaRPr>
          </a:p>
          <a:p>
            <a:pPr algn="ctr">
              <a:lnSpc>
                <a:spcPct val="150000"/>
              </a:lnSpc>
            </a:pPr>
            <a:r>
              <a:rPr lang="ar-AE" sz="2800" b="1" dirty="0">
                <a:solidFill>
                  <a:srgbClr val="FF0000"/>
                </a:solidFill>
              </a:rPr>
              <a:t>حالة دراسية في </a:t>
            </a:r>
            <a:r>
              <a:rPr lang="ar-AE" sz="2800" b="1" dirty="0" smtClean="0">
                <a:solidFill>
                  <a:srgbClr val="FF0000"/>
                </a:solidFill>
              </a:rPr>
              <a:t>خدمة العملاء عبر الإنترنت </a:t>
            </a:r>
          </a:p>
          <a:p>
            <a:pPr algn="ctr">
              <a:lnSpc>
                <a:spcPct val="150000"/>
              </a:lnSpc>
            </a:pPr>
            <a:r>
              <a:rPr lang="en-US" sz="2800" b="1" dirty="0" smtClean="0">
                <a:solidFill>
                  <a:srgbClr val="FF0000"/>
                </a:solidFill>
              </a:rPr>
              <a:t>Online Customer Service</a:t>
            </a:r>
            <a:endParaRPr lang="ar-AE" sz="2800" b="1" dirty="0" smtClean="0">
              <a:solidFill>
                <a:srgbClr val="FF0000"/>
              </a:solidFill>
            </a:endParaRPr>
          </a:p>
          <a:p>
            <a:pPr algn="ctr">
              <a:lnSpc>
                <a:spcPct val="150000"/>
              </a:lnSpc>
            </a:pPr>
            <a:endParaRPr lang="ar-AE" sz="2800" b="1" dirty="0" smtClean="0">
              <a:solidFill>
                <a:srgbClr val="FF0000"/>
              </a:solidFill>
            </a:endParaRPr>
          </a:p>
          <a:p>
            <a:pPr algn="ctr">
              <a:lnSpc>
                <a:spcPct val="150000"/>
              </a:lnSpc>
            </a:pPr>
            <a:endParaRPr lang="en-US" sz="2800" b="1" dirty="0">
              <a:solidFill>
                <a:srgbClr val="CC0000"/>
              </a:solidFill>
            </a:endParaRPr>
          </a:p>
        </p:txBody>
      </p:sp>
      <p:sp>
        <p:nvSpPr>
          <p:cNvPr id="15" name="Oval 17"/>
          <p:cNvSpPr/>
          <p:nvPr/>
        </p:nvSpPr>
        <p:spPr>
          <a:xfrm>
            <a:off x="-777445" y="-616222"/>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Oval 13"/>
          <p:cNvSpPr/>
          <p:nvPr/>
        </p:nvSpPr>
        <p:spPr>
          <a:xfrm>
            <a:off x="-631531" y="-216172"/>
            <a:ext cx="7410450" cy="7410450"/>
          </a:xfrm>
          <a:prstGeom prst="ellipse">
            <a:avLst/>
          </a:prstGeom>
          <a:blipFill>
            <a:blip r:embed="rId4"/>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Rounded Corners 33"/>
          <p:cNvSpPr/>
          <p:nvPr/>
        </p:nvSpPr>
        <p:spPr>
          <a:xfrm>
            <a:off x="9051234" y="593452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AE" sz="2800" b="1" dirty="0" smtClean="0">
                <a:solidFill>
                  <a:schemeClr val="bg1"/>
                </a:solidFill>
                <a:latin typeface="Alexandria" charset="0"/>
                <a:cs typeface="Alexandria" charset="0"/>
              </a:rPr>
              <a:t>المحاضرة الثامنة</a:t>
            </a:r>
            <a:endParaRPr lang="en-US" sz="2800" b="1" dirty="0">
              <a:solidFill>
                <a:schemeClr val="bg1"/>
              </a:solidFill>
              <a:latin typeface="Alexandria" charset="0"/>
              <a:cs typeface="Alexandria" charset="0"/>
            </a:endParaRPr>
          </a:p>
        </p:txBody>
      </p:sp>
    </p:spTree>
    <p:extLst>
      <p:ext uri="{BB962C8B-B14F-4D97-AF65-F5344CB8AC3E}">
        <p14:creationId xmlns:p14="http://schemas.microsoft.com/office/powerpoint/2010/main" val="406704429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p:cNvSpPr/>
          <p:nvPr/>
        </p:nvSpPr>
        <p:spPr>
          <a:xfrm>
            <a:off x="306977" y="2076994"/>
            <a:ext cx="11482251" cy="3892731"/>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مستطيل 5"/>
          <p:cNvSpPr/>
          <p:nvPr/>
        </p:nvSpPr>
        <p:spPr>
          <a:xfrm>
            <a:off x="7576457" y="1348378"/>
            <a:ext cx="3801290" cy="1240971"/>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AE" sz="3600" b="1" dirty="0"/>
              <a:t>مقدمة</a:t>
            </a:r>
            <a:endParaRPr lang="en-US" sz="3600" b="1" dirty="0"/>
          </a:p>
        </p:txBody>
      </p:sp>
      <p:sp>
        <p:nvSpPr>
          <p:cNvPr id="9" name="مربع نص 8"/>
          <p:cNvSpPr txBox="1"/>
          <p:nvPr/>
        </p:nvSpPr>
        <p:spPr>
          <a:xfrm>
            <a:off x="743208" y="2589349"/>
            <a:ext cx="10609788" cy="3323987"/>
          </a:xfrm>
          <a:prstGeom prst="rect">
            <a:avLst/>
          </a:prstGeom>
          <a:noFill/>
        </p:spPr>
        <p:txBody>
          <a:bodyPr wrap="square" rtlCol="0">
            <a:spAutoFit/>
          </a:bodyPr>
          <a:lstStyle/>
          <a:p>
            <a:pPr algn="just" rtl="1">
              <a:lnSpc>
                <a:spcPct val="150000"/>
              </a:lnSpc>
            </a:pPr>
            <a:r>
              <a:rPr lang="ar-AE" sz="2000" dirty="0" smtClean="0"/>
              <a:t>إن انتشار قنوات التوزيع الالكترونية مثل المتاجر الالكترونية وتعدد وسائل التواصل الالكتروني المختلفة خلق فرصًا </a:t>
            </a:r>
            <a:r>
              <a:rPr lang="ar-AE" sz="2000" dirty="0"/>
              <a:t>متنوعة للتفاعل بين المؤسسات والعملاء عبر الإنترنت. </a:t>
            </a:r>
            <a:r>
              <a:rPr lang="ar-AE" sz="2000" dirty="0" smtClean="0"/>
              <a:t>حيث تحدث </a:t>
            </a:r>
            <a:r>
              <a:rPr lang="ar-AE" sz="2000" dirty="0"/>
              <a:t>هذه التفاعلات أثناء </a:t>
            </a:r>
            <a:r>
              <a:rPr lang="ar-AE" sz="2000" dirty="0" smtClean="0"/>
              <a:t>بحث العملاء عن </a:t>
            </a:r>
            <a:r>
              <a:rPr lang="ar-AE" sz="2000" dirty="0"/>
              <a:t>معلومات حول </a:t>
            </a:r>
            <a:r>
              <a:rPr lang="ar-AE" sz="2000" dirty="0" smtClean="0"/>
              <a:t>العلامة التجارية أو </a:t>
            </a:r>
            <a:r>
              <a:rPr lang="ar-AE" sz="2000" dirty="0" smtClean="0"/>
              <a:t>ال</a:t>
            </a:r>
            <a:r>
              <a:rPr lang="ar-AE" sz="2000" dirty="0" smtClean="0"/>
              <a:t>منتج </a:t>
            </a:r>
            <a:r>
              <a:rPr lang="ar-AE" sz="2000" dirty="0" smtClean="0"/>
              <a:t>أو الشراء </a:t>
            </a:r>
            <a:r>
              <a:rPr lang="ar-AE" sz="2000" dirty="0"/>
              <a:t>عبر الإنترنت، أو المشاركة في شبكات التواصل </a:t>
            </a:r>
            <a:r>
              <a:rPr lang="ar-AE" sz="2000" dirty="0" smtClean="0"/>
              <a:t>الاجتماعي. نتيجة هذه التفاعلات أصبح من </a:t>
            </a:r>
            <a:r>
              <a:rPr lang="ar-AE" sz="2000" dirty="0" smtClean="0"/>
              <a:t>الضروري وجود </a:t>
            </a:r>
            <a:r>
              <a:rPr lang="ar-AE" sz="2000" dirty="0" smtClean="0"/>
              <a:t>أنظمة خدمة </a:t>
            </a:r>
            <a:r>
              <a:rPr lang="ar-AE" sz="2000" dirty="0" smtClean="0"/>
              <a:t>ال</a:t>
            </a:r>
            <a:r>
              <a:rPr lang="ar-AE" sz="2000" dirty="0" smtClean="0"/>
              <a:t>عملاء </a:t>
            </a:r>
            <a:r>
              <a:rPr lang="ar-AE" sz="2000" dirty="0" smtClean="0"/>
              <a:t>الالكترونية</a:t>
            </a:r>
            <a:r>
              <a:rPr lang="en-US" sz="2000" dirty="0" smtClean="0"/>
              <a:t>Online Customer Service</a:t>
            </a:r>
            <a:r>
              <a:rPr lang="ar-AE" sz="2000" dirty="0" smtClean="0"/>
              <a:t>. وقد تطورت خدمة العملاء الالكترونية مؤخراً بشكل كبير وأصبحت خدمة العملاء استثمارًا </a:t>
            </a:r>
            <a:r>
              <a:rPr lang="ar-AE" sz="2000" dirty="0"/>
              <a:t>استراتيجيًا </a:t>
            </a:r>
            <a:r>
              <a:rPr lang="ar-AE" sz="2000" dirty="0" smtClean="0"/>
              <a:t>للعلامة التجارية وله عائد </a:t>
            </a:r>
            <a:r>
              <a:rPr lang="ar-AE" sz="2000" dirty="0"/>
              <a:t>استثماري </a:t>
            </a:r>
            <a:r>
              <a:rPr lang="ar-AE" sz="2000" dirty="0" smtClean="0"/>
              <a:t>مرتفع </a:t>
            </a:r>
            <a:r>
              <a:rPr lang="en-US" sz="2000" dirty="0" smtClean="0"/>
              <a:t>ROI</a:t>
            </a:r>
            <a:r>
              <a:rPr lang="ar-AE" sz="2000" dirty="0" smtClean="0"/>
              <a:t>، وتُعتبر </a:t>
            </a:r>
            <a:r>
              <a:rPr lang="ar-AE" sz="2000" dirty="0"/>
              <a:t>خدمة العملاء </a:t>
            </a:r>
            <a:r>
              <a:rPr lang="ar-AE" sz="2000" dirty="0" smtClean="0"/>
              <a:t>الرقمية من </a:t>
            </a:r>
            <a:r>
              <a:rPr lang="ar-AE" sz="2000" dirty="0"/>
              <a:t>بين أهم خمس أولويات استراتيجية </a:t>
            </a:r>
            <a:r>
              <a:rPr lang="ar-AE" sz="2000" dirty="0" smtClean="0"/>
              <a:t>للشركات والعلامات التجارية. ولذلك</a:t>
            </a:r>
            <a:r>
              <a:rPr lang="ar-AE" sz="2000" dirty="0"/>
              <a:t> </a:t>
            </a:r>
            <a:r>
              <a:rPr lang="ar-AE" sz="2000" dirty="0" smtClean="0"/>
              <a:t>تسعى جميع العلامات التجارية في الوقت الحالي إلى تحسين خدمة العملاء الالكترونية بغية تحسين تجربة العميل. </a:t>
            </a:r>
            <a:endParaRPr lang="en-US" sz="2000" dirty="0"/>
          </a:p>
        </p:txBody>
      </p:sp>
    </p:spTree>
    <p:extLst>
      <p:ext uri="{BB962C8B-B14F-4D97-AF65-F5344CB8AC3E}">
        <p14:creationId xmlns:p14="http://schemas.microsoft.com/office/powerpoint/2010/main" val="163230001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مربع نص 2">
            <a:extLst>
              <a:ext uri="{FF2B5EF4-FFF2-40B4-BE49-F238E27FC236}">
                <a16:creationId xmlns="" xmlns:a16="http://schemas.microsoft.com/office/drawing/2014/main" id="{7F98E136-FB5B-391A-2C7B-875AF6A4006D}"/>
              </a:ext>
            </a:extLst>
          </p:cNvPr>
          <p:cNvSpPr txBox="1"/>
          <p:nvPr/>
        </p:nvSpPr>
        <p:spPr>
          <a:xfrm>
            <a:off x="836023" y="1185177"/>
            <a:ext cx="9522367" cy="861774"/>
          </a:xfrm>
          <a:prstGeom prst="rect">
            <a:avLst/>
          </a:prstGeom>
          <a:noFill/>
        </p:spPr>
        <p:txBody>
          <a:bodyPr wrap="square" rtlCol="0">
            <a:spAutoFit/>
          </a:bodyPr>
          <a:lstStyle/>
          <a:p>
            <a:pPr algn="ctr" rtl="1"/>
            <a:r>
              <a:rPr lang="ar-AE" sz="3200" b="1" dirty="0" smtClean="0">
                <a:solidFill>
                  <a:srgbClr val="00AEEF"/>
                </a:solidFill>
              </a:rPr>
              <a:t>لماذا يجب استخدام خدمة العملاء الالكترونية؟</a:t>
            </a:r>
            <a:endParaRPr lang="en-US" sz="3200" b="1" dirty="0">
              <a:solidFill>
                <a:srgbClr val="00AEEF"/>
              </a:solidFill>
            </a:endParaRPr>
          </a:p>
          <a:p>
            <a:pPr algn="ctr" rtl="1"/>
            <a:endParaRPr lang="en-US" dirty="0">
              <a:solidFill>
                <a:schemeClr val="bg1"/>
              </a:solidFill>
            </a:endParaRPr>
          </a:p>
        </p:txBody>
      </p:sp>
      <p:sp>
        <p:nvSpPr>
          <p:cNvPr id="4" name="مستطيل 3"/>
          <p:cNvSpPr/>
          <p:nvPr/>
        </p:nvSpPr>
        <p:spPr>
          <a:xfrm>
            <a:off x="0" y="2235725"/>
            <a:ext cx="12192000" cy="3664522"/>
          </a:xfrm>
          <a:prstGeom prst="rect">
            <a:avLst/>
          </a:prstGeom>
          <a:solidFill>
            <a:schemeClr val="bg1"/>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5" name="مربع نص 4"/>
          <p:cNvSpPr txBox="1"/>
          <p:nvPr/>
        </p:nvSpPr>
        <p:spPr>
          <a:xfrm>
            <a:off x="396240" y="2471757"/>
            <a:ext cx="11795760" cy="3785652"/>
          </a:xfrm>
          <a:prstGeom prst="rect">
            <a:avLst/>
          </a:prstGeom>
          <a:noFill/>
        </p:spPr>
        <p:txBody>
          <a:bodyPr wrap="square" rtlCol="0">
            <a:spAutoFit/>
          </a:bodyPr>
          <a:lstStyle/>
          <a:p>
            <a:pPr algn="just" rtl="1">
              <a:lnSpc>
                <a:spcPct val="150000"/>
              </a:lnSpc>
            </a:pPr>
            <a:r>
              <a:rPr lang="ar-AE" sz="2000" dirty="0" smtClean="0"/>
              <a:t>وفقاً لتقرير </a:t>
            </a:r>
            <a:r>
              <a:rPr lang="ar-SA" sz="2000" dirty="0" smtClean="0"/>
              <a:t>منصة </a:t>
            </a:r>
            <a:r>
              <a:rPr lang="en-US" sz="2000" dirty="0" smtClean="0"/>
              <a:t>Reply Sprint</a:t>
            </a:r>
            <a:r>
              <a:rPr lang="ar-AE" sz="2000" dirty="0" smtClean="0"/>
              <a:t> فإن خدمة العملاء الالكترونية</a:t>
            </a:r>
            <a:r>
              <a:rPr lang="ar-SA" sz="2000" dirty="0" smtClean="0"/>
              <a:t> تحقق الفوائد التالية</a:t>
            </a:r>
            <a:r>
              <a:rPr lang="ar-AE" sz="2000" dirty="0" smtClean="0"/>
              <a:t>: </a:t>
            </a:r>
            <a:endParaRPr lang="ar-AE" sz="2000" dirty="0" smtClean="0"/>
          </a:p>
          <a:p>
            <a:pPr algn="just" rtl="1">
              <a:lnSpc>
                <a:spcPct val="150000"/>
              </a:lnSpc>
            </a:pPr>
            <a:r>
              <a:rPr lang="ar-AE" sz="2000" b="1" dirty="0" smtClean="0"/>
              <a:t>خدمة </a:t>
            </a:r>
            <a:r>
              <a:rPr lang="ar-AE" sz="2000" b="1" dirty="0" smtClean="0"/>
              <a:t>أسرع: </a:t>
            </a:r>
            <a:r>
              <a:rPr lang="ar-AE" sz="2000" dirty="0" smtClean="0"/>
              <a:t>معالجة </a:t>
            </a:r>
            <a:r>
              <a:rPr lang="ar-AE" sz="2000" dirty="0"/>
              <a:t>الشكاوى والطلبات </a:t>
            </a:r>
            <a:r>
              <a:rPr lang="ar-AE" sz="2000" dirty="0" smtClean="0"/>
              <a:t>أسرع في خدمة العملاء الالكترونية </a:t>
            </a:r>
            <a:r>
              <a:rPr lang="ar-AE" sz="2000" dirty="0"/>
              <a:t>بخمس </a:t>
            </a:r>
            <a:r>
              <a:rPr lang="ar-AE" sz="2000" dirty="0" smtClean="0"/>
              <a:t>مرات</a:t>
            </a:r>
            <a:r>
              <a:rPr lang="ar-SA" sz="2000" dirty="0" smtClean="0"/>
              <a:t> من الخدمة التقليدية</a:t>
            </a:r>
            <a:r>
              <a:rPr lang="ar-AE" sz="2000" dirty="0" smtClean="0"/>
              <a:t>.</a:t>
            </a:r>
            <a:endParaRPr lang="ar-AE" sz="2000" dirty="0" smtClean="0"/>
          </a:p>
          <a:p>
            <a:pPr algn="just" rtl="1">
              <a:lnSpc>
                <a:spcPct val="150000"/>
              </a:lnSpc>
            </a:pPr>
            <a:r>
              <a:rPr lang="ar-AE" sz="2000" b="1" dirty="0" smtClean="0"/>
              <a:t>رضا </a:t>
            </a:r>
            <a:r>
              <a:rPr lang="ar-AE" sz="2000" b="1" dirty="0"/>
              <a:t>عملاء </a:t>
            </a:r>
            <a:r>
              <a:rPr lang="ar-AE" sz="2000" b="1" dirty="0" smtClean="0"/>
              <a:t>أعلى: </a:t>
            </a:r>
            <a:r>
              <a:rPr lang="ar-AE" sz="2000" dirty="0" smtClean="0"/>
              <a:t>تؤدي عملية الشراء الرقمية المرفقة بخدمة عملاء رقمية بالكامل إلى رضا أعلى لدى العملاء </a:t>
            </a:r>
            <a:r>
              <a:rPr lang="ar-AE" sz="2000" dirty="0" smtClean="0"/>
              <a:t>حيث </a:t>
            </a:r>
            <a:r>
              <a:rPr lang="ar-AE" sz="2000" dirty="0"/>
              <a:t>يُظهر المستخدمون </a:t>
            </a:r>
            <a:r>
              <a:rPr lang="ar-AE" sz="2000" dirty="0" smtClean="0"/>
              <a:t>معدلات </a:t>
            </a:r>
            <a:r>
              <a:rPr lang="ar-AE" sz="2000" dirty="0"/>
              <a:t>رضا أعلى بنسبة </a:t>
            </a:r>
            <a:r>
              <a:rPr lang="en-US" sz="2000" dirty="0" smtClean="0"/>
              <a:t>20</a:t>
            </a:r>
            <a:r>
              <a:rPr lang="ar-AE" sz="2000" dirty="0" smtClean="0"/>
              <a:t>% </a:t>
            </a:r>
            <a:r>
              <a:rPr lang="ar-AE" sz="2000" dirty="0"/>
              <a:t>في </a:t>
            </a:r>
            <a:r>
              <a:rPr lang="ar-AE" sz="2000" dirty="0" smtClean="0"/>
              <a:t>المتوسط من خدمة العملاء </a:t>
            </a:r>
            <a:r>
              <a:rPr lang="ar-AE" sz="2000" dirty="0" smtClean="0"/>
              <a:t>التقليدية</a:t>
            </a:r>
            <a:r>
              <a:rPr lang="en-US" sz="2000" dirty="0" smtClean="0"/>
              <a:t>.</a:t>
            </a:r>
            <a:endParaRPr lang="ar-AE" sz="2000" dirty="0" smtClean="0"/>
          </a:p>
          <a:p>
            <a:pPr algn="just" rtl="1">
              <a:lnSpc>
                <a:spcPct val="150000"/>
              </a:lnSpc>
            </a:pPr>
            <a:r>
              <a:rPr lang="ar-AE" sz="2000" b="1" dirty="0" smtClean="0"/>
              <a:t>تكلفة أقل: </a:t>
            </a:r>
            <a:r>
              <a:rPr lang="ar-AE" sz="2000" dirty="0" smtClean="0"/>
              <a:t>قدِّرت </a:t>
            </a:r>
            <a:r>
              <a:rPr lang="ar-AE" sz="2000" dirty="0"/>
              <a:t>تكاليف </a:t>
            </a:r>
            <a:r>
              <a:rPr lang="ar-AE" sz="2000" dirty="0" smtClean="0"/>
              <a:t>الخدمة الرقمية </a:t>
            </a:r>
            <a:r>
              <a:rPr lang="ar-AE" sz="2000" dirty="0"/>
              <a:t>بأنها أقل </a:t>
            </a:r>
            <a:r>
              <a:rPr lang="ar-AE" sz="2000" dirty="0" smtClean="0"/>
              <a:t>بكثير من الخدمة التقليدية حيث أن الدردشات أقل تكلفة </a:t>
            </a:r>
            <a:r>
              <a:rPr lang="ar-AE" sz="2000" dirty="0" smtClean="0"/>
              <a:t>بنسبة </a:t>
            </a:r>
            <a:r>
              <a:rPr lang="en-US" sz="2000" dirty="0" smtClean="0"/>
              <a:t>56</a:t>
            </a:r>
            <a:r>
              <a:rPr lang="ar-AE" sz="2000" dirty="0" smtClean="0"/>
              <a:t> </a:t>
            </a:r>
            <a:r>
              <a:rPr lang="ar-AE" sz="2000" dirty="0" smtClean="0"/>
              <a:t>%، المنتديات والأسئلة الشائعة تكلفة أقل بنسبة </a:t>
            </a:r>
            <a:r>
              <a:rPr lang="en-US" sz="2000" dirty="0" smtClean="0"/>
              <a:t>12</a:t>
            </a:r>
            <a:r>
              <a:rPr lang="ar-AE" sz="2000" dirty="0" smtClean="0"/>
              <a:t>%، حلول المجتمع </a:t>
            </a:r>
            <a:r>
              <a:rPr lang="ar-AE" sz="2000" dirty="0" smtClean="0"/>
              <a:t>الافتراضي أقل </a:t>
            </a:r>
            <a:r>
              <a:rPr lang="ar-AE" sz="2000" dirty="0" smtClean="0"/>
              <a:t>تكلفة بنسبة </a:t>
            </a:r>
            <a:r>
              <a:rPr lang="en-US" sz="2000" dirty="0" smtClean="0"/>
              <a:t>9</a:t>
            </a:r>
            <a:r>
              <a:rPr lang="ar-AE" sz="2000" dirty="0" smtClean="0"/>
              <a:t> % </a:t>
            </a:r>
          </a:p>
          <a:p>
            <a:pPr algn="just" rtl="1">
              <a:lnSpc>
                <a:spcPct val="150000"/>
              </a:lnSpc>
            </a:pPr>
            <a:r>
              <a:rPr lang="ar-AE" sz="2000" b="1" dirty="0" smtClean="0"/>
              <a:t>تمايز أعلى: </a:t>
            </a:r>
            <a:r>
              <a:rPr lang="ar-AE" sz="2000" dirty="0" smtClean="0"/>
              <a:t>يتيح نظام خدمة العملاء الالكترونية المصمم جيداً التنقل </a:t>
            </a:r>
            <a:r>
              <a:rPr lang="ar-AE" sz="2000" dirty="0"/>
              <a:t>بشكل أسرع وأكثر سهولة مع مستوى عالٍ من التفاعل.</a:t>
            </a:r>
            <a:endParaRPr lang="en-US" sz="2000" dirty="0"/>
          </a:p>
          <a:p>
            <a:pPr algn="just" rtl="1">
              <a:lnSpc>
                <a:spcPct val="150000"/>
              </a:lnSpc>
            </a:pPr>
            <a:endParaRPr lang="en-US" sz="2000" dirty="0"/>
          </a:p>
        </p:txBody>
      </p:sp>
      <p:pic>
        <p:nvPicPr>
          <p:cNvPr id="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Tree>
    <p:extLst>
      <p:ext uri="{BB962C8B-B14F-4D97-AF65-F5344CB8AC3E}">
        <p14:creationId xmlns:p14="http://schemas.microsoft.com/office/powerpoint/2010/main" val="328080145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مستطيل 8">
            <a:extLst>
              <a:ext uri="{FF2B5EF4-FFF2-40B4-BE49-F238E27FC236}">
                <a16:creationId xmlns="" xmlns:a16="http://schemas.microsoft.com/office/drawing/2014/main" id="{9AE53F59-FBF1-48B9-807B-930F791BAF57}"/>
              </a:ext>
            </a:extLst>
          </p:cNvPr>
          <p:cNvSpPr/>
          <p:nvPr/>
        </p:nvSpPr>
        <p:spPr>
          <a:xfrm>
            <a:off x="23781" y="1948084"/>
            <a:ext cx="12192000" cy="3357844"/>
          </a:xfrm>
          <a:prstGeom prst="rect">
            <a:avLst/>
          </a:prstGeom>
          <a:solidFill>
            <a:srgbClr val="00AEEF"/>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12" name="مربع نص 11">
            <a:extLst>
              <a:ext uri="{FF2B5EF4-FFF2-40B4-BE49-F238E27FC236}">
                <a16:creationId xmlns="" xmlns:a16="http://schemas.microsoft.com/office/drawing/2014/main" id="{51F762BF-3B65-98F2-E04D-D8164F8E132A}"/>
              </a:ext>
            </a:extLst>
          </p:cNvPr>
          <p:cNvSpPr txBox="1"/>
          <p:nvPr/>
        </p:nvSpPr>
        <p:spPr>
          <a:xfrm>
            <a:off x="1285875" y="2808757"/>
            <a:ext cx="10061097" cy="1081002"/>
          </a:xfrm>
          <a:prstGeom prst="rect">
            <a:avLst/>
          </a:prstGeom>
          <a:noFill/>
        </p:spPr>
        <p:txBody>
          <a:bodyPr wrap="square" rtlCol="1">
            <a:spAutoFit/>
          </a:bodyPr>
          <a:lstStyle/>
          <a:p>
            <a:pPr lvl="0" algn="ctr" rtl="1">
              <a:lnSpc>
                <a:spcPct val="150000"/>
              </a:lnSpc>
            </a:pPr>
            <a:r>
              <a:rPr lang="ar-AE" sz="4800" dirty="0" smtClean="0">
                <a:solidFill>
                  <a:schemeClr val="bg1"/>
                </a:solidFill>
              </a:rPr>
              <a:t>أنواع خدمة العملاء الالكترونية</a:t>
            </a:r>
          </a:p>
        </p:txBody>
      </p:sp>
    </p:spTree>
    <p:extLst>
      <p:ext uri="{BB962C8B-B14F-4D97-AF65-F5344CB8AC3E}">
        <p14:creationId xmlns:p14="http://schemas.microsoft.com/office/powerpoint/2010/main" val="72045236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مربع نص 2">
            <a:extLst>
              <a:ext uri="{FF2B5EF4-FFF2-40B4-BE49-F238E27FC236}">
                <a16:creationId xmlns="" xmlns:a16="http://schemas.microsoft.com/office/drawing/2014/main" id="{7F98E136-FB5B-391A-2C7B-875AF6A4006D}"/>
              </a:ext>
            </a:extLst>
          </p:cNvPr>
          <p:cNvSpPr txBox="1"/>
          <p:nvPr/>
        </p:nvSpPr>
        <p:spPr>
          <a:xfrm>
            <a:off x="2810872" y="404949"/>
            <a:ext cx="5444398" cy="1354217"/>
          </a:xfrm>
          <a:prstGeom prst="rect">
            <a:avLst/>
          </a:prstGeom>
          <a:noFill/>
        </p:spPr>
        <p:txBody>
          <a:bodyPr wrap="square" rtlCol="0">
            <a:spAutoFit/>
          </a:bodyPr>
          <a:lstStyle/>
          <a:p>
            <a:pPr algn="ctr" rtl="1"/>
            <a:r>
              <a:rPr lang="en-US" sz="3200" b="1" dirty="0" smtClean="0">
                <a:solidFill>
                  <a:srgbClr val="00AEEF"/>
                </a:solidFill>
              </a:rPr>
              <a:t>1</a:t>
            </a:r>
            <a:r>
              <a:rPr lang="ar-AE" sz="3200" b="1" dirty="0" smtClean="0">
                <a:solidFill>
                  <a:srgbClr val="00AEEF"/>
                </a:solidFill>
              </a:rPr>
              <a:t>-</a:t>
            </a:r>
            <a:r>
              <a:rPr lang="ar-SA" sz="3200" b="1" dirty="0" smtClean="0">
                <a:solidFill>
                  <a:srgbClr val="00AEEF"/>
                </a:solidFill>
              </a:rPr>
              <a:t>خدمة </a:t>
            </a:r>
            <a:r>
              <a:rPr lang="ar-SA" sz="3200" b="1" dirty="0" smtClean="0">
                <a:solidFill>
                  <a:srgbClr val="00AEEF"/>
                </a:solidFill>
              </a:rPr>
              <a:t>العملاء عبر البريد الالكتروني </a:t>
            </a:r>
          </a:p>
          <a:p>
            <a:pPr algn="ctr" rtl="1"/>
            <a:r>
              <a:rPr lang="en-US" sz="3200" b="1" dirty="0" smtClean="0">
                <a:solidFill>
                  <a:srgbClr val="00AEEF"/>
                </a:solidFill>
              </a:rPr>
              <a:t>Email Support</a:t>
            </a:r>
            <a:endParaRPr lang="en-US" sz="3200" b="1" dirty="0">
              <a:solidFill>
                <a:srgbClr val="00AEEF"/>
              </a:solidFill>
            </a:endParaRPr>
          </a:p>
          <a:p>
            <a:pPr algn="ctr" rtl="1"/>
            <a:endParaRPr lang="en-US" dirty="0">
              <a:solidFill>
                <a:schemeClr val="bg1"/>
              </a:solidFill>
            </a:endParaRPr>
          </a:p>
        </p:txBody>
      </p:sp>
      <p:sp>
        <p:nvSpPr>
          <p:cNvPr id="4" name="مستطيل 3"/>
          <p:cNvSpPr/>
          <p:nvPr/>
        </p:nvSpPr>
        <p:spPr>
          <a:xfrm>
            <a:off x="0" y="1759166"/>
            <a:ext cx="12192000" cy="4432929"/>
          </a:xfrm>
          <a:prstGeom prst="rect">
            <a:avLst/>
          </a:prstGeom>
          <a:solidFill>
            <a:schemeClr val="bg1"/>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5" name="مربع نص 4"/>
          <p:cNvSpPr txBox="1"/>
          <p:nvPr/>
        </p:nvSpPr>
        <p:spPr>
          <a:xfrm>
            <a:off x="198120" y="2406443"/>
            <a:ext cx="11795760" cy="3785652"/>
          </a:xfrm>
          <a:prstGeom prst="rect">
            <a:avLst/>
          </a:prstGeom>
          <a:noFill/>
        </p:spPr>
        <p:txBody>
          <a:bodyPr wrap="square" rtlCol="0">
            <a:spAutoFit/>
          </a:bodyPr>
          <a:lstStyle/>
          <a:p>
            <a:pPr algn="just" rtl="1">
              <a:lnSpc>
                <a:spcPct val="150000"/>
              </a:lnSpc>
            </a:pPr>
            <a:r>
              <a:rPr lang="ar-AE" sz="2000" dirty="0"/>
              <a:t>دعم البريد الإلكتروني هو أسلوب خدمة عملاء واسع الانتشار يتضمن إرسال رد عبر البريد الإلكتروني </a:t>
            </a:r>
            <a:r>
              <a:rPr lang="ar-AE" sz="2000" dirty="0" smtClean="0"/>
              <a:t>من الشركة على شكوى تقدم بها  </a:t>
            </a:r>
            <a:r>
              <a:rPr lang="ar-AE" sz="2000" dirty="0"/>
              <a:t>العميل أو </a:t>
            </a:r>
            <a:r>
              <a:rPr lang="ar-AE" sz="2000" dirty="0" smtClean="0"/>
              <a:t>سؤال قام بطرحه. </a:t>
            </a:r>
            <a:r>
              <a:rPr lang="ar-AE" sz="2000" dirty="0"/>
              <a:t>يتيح هذا </a:t>
            </a:r>
            <a:r>
              <a:rPr lang="ar-AE" sz="2000" dirty="0" smtClean="0"/>
              <a:t>النوع من خدم العملاء </a:t>
            </a:r>
            <a:r>
              <a:rPr lang="ar-AE" sz="2000" dirty="0" smtClean="0"/>
              <a:t>تلقي </a:t>
            </a:r>
            <a:r>
              <a:rPr lang="ar-AE" sz="2000" dirty="0"/>
              <a:t>الدعم بصيغة </a:t>
            </a:r>
            <a:r>
              <a:rPr lang="ar-AE" sz="2000" dirty="0" smtClean="0"/>
              <a:t>نصية بحيث </a:t>
            </a:r>
            <a:r>
              <a:rPr lang="ar-AE" sz="2000" dirty="0"/>
              <a:t>يمكنهم الرجوع إليها بسهولة بدلاً من التفاعل البشري المباشر. لتلقي هذا النوع من الدعم، عادةً ما يتواصل العملاء مع الشركة باستخدام عنوان بريد إلكتروني مدرج على الموقع الإلكتروني أو عن طريق ملء نموذج اتصال عبر </a:t>
            </a:r>
            <a:r>
              <a:rPr lang="ar-AE" sz="2000" dirty="0"/>
              <a:t>الإنترنت </a:t>
            </a:r>
            <a:r>
              <a:rPr lang="ar-AE" sz="2000" dirty="0" smtClean="0"/>
              <a:t>والذي </a:t>
            </a:r>
            <a:r>
              <a:rPr lang="ar-AE" sz="2000" dirty="0"/>
              <a:t>يكون ضمن صفحة </a:t>
            </a:r>
            <a:r>
              <a:rPr lang="ar-AE" sz="2000" dirty="0" smtClean="0"/>
              <a:t>  </a:t>
            </a:r>
            <a:r>
              <a:rPr lang="en-US" sz="2000" dirty="0" smtClean="0"/>
              <a:t>Contact </a:t>
            </a:r>
            <a:r>
              <a:rPr lang="en-US" sz="2000" dirty="0"/>
              <a:t>Us</a:t>
            </a:r>
            <a:r>
              <a:rPr lang="ar-AE" sz="2000" dirty="0" smtClean="0"/>
              <a:t>. </a:t>
            </a:r>
            <a:r>
              <a:rPr lang="ar-AE" sz="2000" dirty="0"/>
              <a:t>عادةً ما يتلقى العميل بعد ذلك ردًا عبر البريد الإلكتروني إما مخصصًا أو يتم إنشاؤه تلقائيًا. بالنسبة للشركات، يُعد هذا النوع من الدعم مفيدًا لأنه يتيح لهم تنظيم استفسارات العملاء وتحديد أولوياتها والرد عليها بسهولة في مكان واحد باستخدام برامج إدارة البريد الإلكتروني. في المقابل، يستفيد العملاء من هذا النوع من الدعم لأنه يسمح لهم بتوثيق وحفظ المعلومات المهمة المتعلقة باستفسارات الشراء الخاصة بهم. كما يسمح لهم بتجنب الجهود التي تستغرق وقتًا طويلاً لتلقي الدعم، مثل الوقت الذي يقضونه في الانتظار </a:t>
            </a:r>
            <a:r>
              <a:rPr lang="ar-SA" sz="2000" dirty="0" smtClean="0"/>
              <a:t>في مراكز خدمة العملاء التقليدية.</a:t>
            </a:r>
            <a:endParaRPr lang="en-US" sz="2000" dirty="0"/>
          </a:p>
        </p:txBody>
      </p:sp>
      <p:pic>
        <p:nvPicPr>
          <p:cNvPr id="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Tree>
    <p:extLst>
      <p:ext uri="{BB962C8B-B14F-4D97-AF65-F5344CB8AC3E}">
        <p14:creationId xmlns:p14="http://schemas.microsoft.com/office/powerpoint/2010/main" val="166045302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مربع نص 2">
            <a:extLst>
              <a:ext uri="{FF2B5EF4-FFF2-40B4-BE49-F238E27FC236}">
                <a16:creationId xmlns="" xmlns:a16="http://schemas.microsoft.com/office/drawing/2014/main" id="{7F98E136-FB5B-391A-2C7B-875AF6A4006D}"/>
              </a:ext>
            </a:extLst>
          </p:cNvPr>
          <p:cNvSpPr txBox="1"/>
          <p:nvPr/>
        </p:nvSpPr>
        <p:spPr>
          <a:xfrm>
            <a:off x="2810872" y="404949"/>
            <a:ext cx="5444398" cy="1077218"/>
          </a:xfrm>
          <a:prstGeom prst="rect">
            <a:avLst/>
          </a:prstGeom>
          <a:noFill/>
        </p:spPr>
        <p:txBody>
          <a:bodyPr wrap="square" rtlCol="0">
            <a:spAutoFit/>
          </a:bodyPr>
          <a:lstStyle/>
          <a:p>
            <a:pPr algn="ctr" rtl="1"/>
            <a:r>
              <a:rPr lang="en-US" sz="3200" b="1" dirty="0" smtClean="0">
                <a:solidFill>
                  <a:srgbClr val="00AEEF"/>
                </a:solidFill>
              </a:rPr>
              <a:t>2</a:t>
            </a:r>
            <a:r>
              <a:rPr lang="ar-AE" sz="3200" b="1" dirty="0" smtClean="0">
                <a:solidFill>
                  <a:srgbClr val="00AEEF"/>
                </a:solidFill>
              </a:rPr>
              <a:t>-</a:t>
            </a:r>
            <a:r>
              <a:rPr lang="ar-AE" sz="3200" b="1" dirty="0" smtClean="0">
                <a:solidFill>
                  <a:srgbClr val="00AEEF"/>
                </a:solidFill>
              </a:rPr>
              <a:t>خدمة </a:t>
            </a:r>
            <a:r>
              <a:rPr lang="ar-AE" sz="3200" b="1" dirty="0" smtClean="0">
                <a:solidFill>
                  <a:srgbClr val="00AEEF"/>
                </a:solidFill>
              </a:rPr>
              <a:t>العملاء الذاتية </a:t>
            </a:r>
            <a:endParaRPr lang="ar-AE" sz="3200" b="1" dirty="0">
              <a:solidFill>
                <a:srgbClr val="00AEEF"/>
              </a:solidFill>
            </a:endParaRPr>
          </a:p>
          <a:p>
            <a:pPr algn="ctr" rtl="1"/>
            <a:r>
              <a:rPr lang="en-US" sz="3200" b="1" dirty="0">
                <a:solidFill>
                  <a:srgbClr val="00AEEF"/>
                </a:solidFill>
              </a:rPr>
              <a:t>Self-service support</a:t>
            </a:r>
            <a:endParaRPr lang="en-US" dirty="0">
              <a:solidFill>
                <a:schemeClr val="bg1"/>
              </a:solidFill>
            </a:endParaRPr>
          </a:p>
        </p:txBody>
      </p:sp>
      <p:sp>
        <p:nvSpPr>
          <p:cNvPr id="4" name="مستطيل 3"/>
          <p:cNvSpPr/>
          <p:nvPr/>
        </p:nvSpPr>
        <p:spPr>
          <a:xfrm>
            <a:off x="0" y="2235725"/>
            <a:ext cx="12192000" cy="3664522"/>
          </a:xfrm>
          <a:prstGeom prst="rect">
            <a:avLst/>
          </a:prstGeom>
          <a:solidFill>
            <a:schemeClr val="bg1"/>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5" name="مربع نص 4"/>
          <p:cNvSpPr txBox="1"/>
          <p:nvPr/>
        </p:nvSpPr>
        <p:spPr>
          <a:xfrm>
            <a:off x="198120" y="2406443"/>
            <a:ext cx="11795760" cy="3323987"/>
          </a:xfrm>
          <a:prstGeom prst="rect">
            <a:avLst/>
          </a:prstGeom>
          <a:noFill/>
        </p:spPr>
        <p:txBody>
          <a:bodyPr wrap="square" rtlCol="0">
            <a:spAutoFit/>
          </a:bodyPr>
          <a:lstStyle/>
          <a:p>
            <a:pPr algn="just" rtl="1">
              <a:lnSpc>
                <a:spcPct val="150000"/>
              </a:lnSpc>
            </a:pPr>
            <a:r>
              <a:rPr lang="ar-AE" sz="2000" dirty="0"/>
              <a:t>يُعد دعم الخدمة الذاتية أسلوبًا </a:t>
            </a:r>
            <a:r>
              <a:rPr lang="ar-AE" sz="2000" dirty="0" err="1"/>
              <a:t>استباقيًا</a:t>
            </a:r>
            <a:r>
              <a:rPr lang="ar-AE" sz="2000" dirty="0"/>
              <a:t> لخدمة العملاء، يُقدم الدعم للعملاء الذين يرغبون في الحصول على حلولهم الخاصة. يستخدم العملاء هذا الدعم للبحث عن المشكلات وحلها بأنفسهم. أكثر أشكال دعم الخدمة الذاتية شيوعًا هي الأسئلة الشائعة </a:t>
            </a:r>
            <a:r>
              <a:rPr lang="ar-AE" sz="2000" dirty="0" smtClean="0"/>
              <a:t>(</a:t>
            </a:r>
            <a:r>
              <a:rPr lang="en-US" sz="2000" dirty="0" smtClean="0"/>
              <a:t>FAQs</a:t>
            </a:r>
            <a:r>
              <a:rPr lang="ar-SA" sz="2000" dirty="0" smtClean="0"/>
              <a:t>)</a:t>
            </a:r>
            <a:r>
              <a:rPr lang="en-US" sz="2000" dirty="0" smtClean="0"/>
              <a:t> </a:t>
            </a:r>
            <a:r>
              <a:rPr lang="ar-AE" sz="2000" dirty="0" smtClean="0"/>
              <a:t>المنشورة </a:t>
            </a:r>
            <a:r>
              <a:rPr lang="ar-AE" sz="2000" dirty="0"/>
              <a:t>على موقع الشركة الإلكتروني. إلى جانب ذلك، تشمل الطرق الأخرى بوابة خدمة العملاء، أو مركز المساعدة، أو منتدى المجتمع </a:t>
            </a:r>
            <a:r>
              <a:rPr lang="ar-AE" sz="2000" dirty="0" smtClean="0"/>
              <a:t>الإلكتروني</a:t>
            </a:r>
            <a:r>
              <a:rPr lang="ar-SA" sz="2000" dirty="0" smtClean="0"/>
              <a:t> أو قاعدة المعرفة والذي يتضمن تعليمات كاملة لكيفية استخدام التطبيق أو المتجر الالكتروني</a:t>
            </a:r>
            <a:r>
              <a:rPr lang="ar-AE" sz="2000" dirty="0" smtClean="0"/>
              <a:t>.</a:t>
            </a:r>
            <a:r>
              <a:rPr lang="ar-SA" sz="2000" dirty="0" smtClean="0"/>
              <a:t> </a:t>
            </a:r>
            <a:r>
              <a:rPr lang="ar-AE" sz="2000" dirty="0" smtClean="0"/>
              <a:t>يلجأ </a:t>
            </a:r>
            <a:r>
              <a:rPr lang="ar-AE" sz="2000" dirty="0"/>
              <a:t>بعض العملاء إلى دعم الخدمة الذاتية قبل التواصل مباشرةً مع ممثلي الشركة في حال عدم الرد على استفساراتهم. </a:t>
            </a:r>
            <a:r>
              <a:rPr lang="ar-AE" sz="2000" dirty="0" smtClean="0"/>
              <a:t>يُمكن </a:t>
            </a:r>
            <a:r>
              <a:rPr lang="ar-AE" sz="2000" dirty="0"/>
              <a:t>أن يكون دعم الخدمة الذاتية مفيدًا للعملاء، إذ يُتيح لهم تجنب أي تعارض محتمل مع ممثلي خدمة العملاء. كما يُمكن للشركات الاستفادة من دعم الخدمة الذاتية لأن ممثلي خدمة العملاء يُقضون وقتًا أقل في التعامل مع الطلبات إذا توفرت لدى العملاء الموارد اللازمة لحل مشكلاتهم بأنفسهم.</a:t>
            </a:r>
            <a:endParaRPr lang="en-US" sz="2000" dirty="0"/>
          </a:p>
        </p:txBody>
      </p:sp>
      <p:pic>
        <p:nvPicPr>
          <p:cNvPr id="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Tree>
    <p:extLst>
      <p:ext uri="{BB962C8B-B14F-4D97-AF65-F5344CB8AC3E}">
        <p14:creationId xmlns:p14="http://schemas.microsoft.com/office/powerpoint/2010/main" val="234952248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مربع نص 2">
            <a:extLst>
              <a:ext uri="{FF2B5EF4-FFF2-40B4-BE49-F238E27FC236}">
                <a16:creationId xmlns="" xmlns:a16="http://schemas.microsoft.com/office/drawing/2014/main" id="{7F98E136-FB5B-391A-2C7B-875AF6A4006D}"/>
              </a:ext>
            </a:extLst>
          </p:cNvPr>
          <p:cNvSpPr txBox="1"/>
          <p:nvPr/>
        </p:nvSpPr>
        <p:spPr>
          <a:xfrm>
            <a:off x="836024" y="745197"/>
            <a:ext cx="8973727" cy="1077218"/>
          </a:xfrm>
          <a:prstGeom prst="rect">
            <a:avLst/>
          </a:prstGeom>
          <a:noFill/>
        </p:spPr>
        <p:txBody>
          <a:bodyPr wrap="square" rtlCol="0">
            <a:spAutoFit/>
          </a:bodyPr>
          <a:lstStyle/>
          <a:p>
            <a:pPr algn="ctr" rtl="1"/>
            <a:r>
              <a:rPr lang="en-US" sz="3200" b="1" dirty="0" smtClean="0">
                <a:solidFill>
                  <a:srgbClr val="00AEEF"/>
                </a:solidFill>
              </a:rPr>
              <a:t>3</a:t>
            </a:r>
            <a:r>
              <a:rPr lang="ar-AE" sz="3200" b="1" dirty="0" smtClean="0">
                <a:solidFill>
                  <a:srgbClr val="00AEEF"/>
                </a:solidFill>
              </a:rPr>
              <a:t>-</a:t>
            </a:r>
            <a:r>
              <a:rPr lang="ar-AE" sz="3200" b="1" dirty="0" err="1" smtClean="0">
                <a:solidFill>
                  <a:srgbClr val="00AEEF"/>
                </a:solidFill>
              </a:rPr>
              <a:t>ربوتات</a:t>
            </a:r>
            <a:r>
              <a:rPr lang="ar-AE" sz="3200" b="1" dirty="0" smtClean="0">
                <a:solidFill>
                  <a:srgbClr val="00AEEF"/>
                </a:solidFill>
              </a:rPr>
              <a:t> </a:t>
            </a:r>
            <a:r>
              <a:rPr lang="ar-AE" sz="3200" b="1" dirty="0" smtClean="0">
                <a:solidFill>
                  <a:srgbClr val="00AEEF"/>
                </a:solidFill>
              </a:rPr>
              <a:t>الدردشة المعتمدة على الذكاء الاصطناعي</a:t>
            </a:r>
            <a:endParaRPr lang="ar-AE" sz="3200" b="1" dirty="0">
              <a:solidFill>
                <a:srgbClr val="00AEEF"/>
              </a:solidFill>
            </a:endParaRPr>
          </a:p>
          <a:p>
            <a:pPr algn="ctr" rtl="1"/>
            <a:r>
              <a:rPr lang="en-US" sz="3200" b="1" dirty="0" smtClean="0">
                <a:solidFill>
                  <a:srgbClr val="00AEEF"/>
                </a:solidFill>
              </a:rPr>
              <a:t>AI </a:t>
            </a:r>
            <a:r>
              <a:rPr lang="en-US" sz="3200" b="1" dirty="0" err="1" smtClean="0">
                <a:solidFill>
                  <a:srgbClr val="00AEEF"/>
                </a:solidFill>
              </a:rPr>
              <a:t>Chatbot</a:t>
            </a:r>
            <a:r>
              <a:rPr lang="en-US" sz="3200" b="1" dirty="0" smtClean="0">
                <a:solidFill>
                  <a:srgbClr val="00AEEF"/>
                </a:solidFill>
              </a:rPr>
              <a:t> </a:t>
            </a:r>
            <a:r>
              <a:rPr lang="en-US" sz="3200" b="1" dirty="0">
                <a:solidFill>
                  <a:srgbClr val="00AEEF"/>
                </a:solidFill>
              </a:rPr>
              <a:t>support</a:t>
            </a:r>
          </a:p>
        </p:txBody>
      </p:sp>
      <p:sp>
        <p:nvSpPr>
          <p:cNvPr id="4" name="مستطيل 3"/>
          <p:cNvSpPr/>
          <p:nvPr/>
        </p:nvSpPr>
        <p:spPr>
          <a:xfrm>
            <a:off x="0" y="2011680"/>
            <a:ext cx="12192000" cy="4180114"/>
          </a:xfrm>
          <a:prstGeom prst="rect">
            <a:avLst/>
          </a:prstGeom>
          <a:solidFill>
            <a:schemeClr val="bg1"/>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solidFill>
                <a:srgbClr val="FF0000"/>
              </a:solidFill>
            </a:endParaRPr>
          </a:p>
        </p:txBody>
      </p:sp>
      <p:sp>
        <p:nvSpPr>
          <p:cNvPr id="6" name="مربع نص 5"/>
          <p:cNvSpPr txBox="1"/>
          <p:nvPr/>
        </p:nvSpPr>
        <p:spPr>
          <a:xfrm>
            <a:off x="198120" y="2406443"/>
            <a:ext cx="11795760" cy="2812629"/>
          </a:xfrm>
          <a:prstGeom prst="rect">
            <a:avLst/>
          </a:prstGeom>
          <a:noFill/>
        </p:spPr>
        <p:txBody>
          <a:bodyPr wrap="square" rtlCol="0">
            <a:spAutoFit/>
          </a:bodyPr>
          <a:lstStyle/>
          <a:p>
            <a:pPr algn="just" rtl="1">
              <a:lnSpc>
                <a:spcPct val="150000"/>
              </a:lnSpc>
            </a:pPr>
            <a:r>
              <a:rPr lang="ar-AE" sz="2000" dirty="0" smtClean="0"/>
              <a:t>يتضمن </a:t>
            </a:r>
            <a:r>
              <a:rPr lang="ar-AE" sz="2000" dirty="0"/>
              <a:t>دعم روبوتات الدردشة استخدام روبوت يتعلم كيفية الإجابة على أسئلة العملاء الأساسية باستخدام الذكاء الاصطناعي والتعلم </a:t>
            </a:r>
            <a:r>
              <a:rPr lang="ar-AE" sz="2000" dirty="0" smtClean="0"/>
              <a:t>الآلي، وتساعد</a:t>
            </a:r>
            <a:r>
              <a:rPr lang="ar-SA" sz="2000" dirty="0" smtClean="0"/>
              <a:t> هذه الروبوتات</a:t>
            </a:r>
            <a:r>
              <a:rPr lang="ar-AE" sz="2000" dirty="0" smtClean="0"/>
              <a:t> </a:t>
            </a:r>
            <a:r>
              <a:rPr lang="ar-AE" sz="2000" dirty="0"/>
              <a:t>في تقليل عدد الاستفسارات البسيطة التي يتلقاها موظفو الخدمة. تتوفر هذه الروبوتات للعملاء حتى عندما يكون فريق خدمة العملاء غير متصل بالإنترنت، مما يوفر حلاً لدعم العملاء على مدار الساعة. عندما يفشل الروبوت في حل استفسار، </a:t>
            </a:r>
            <a:r>
              <a:rPr lang="ar-AE" sz="2000" dirty="0" smtClean="0"/>
              <a:t>يمكن</a:t>
            </a:r>
            <a:r>
              <a:rPr lang="ar-SA" sz="2000" dirty="0" smtClean="0"/>
              <a:t> للعميل</a:t>
            </a:r>
            <a:r>
              <a:rPr lang="ar-AE" sz="2000" dirty="0" smtClean="0"/>
              <a:t> جدولة </a:t>
            </a:r>
            <a:r>
              <a:rPr lang="ar-AE" sz="2000" dirty="0"/>
              <a:t>اجتماعات مع فريق خدمة العملاء أو مشاركة روابط لمقاطع فيديو أو مقالات مساعدة ذاتية ذات صلة</a:t>
            </a:r>
            <a:r>
              <a:rPr lang="ar-AE" sz="2000" dirty="0" smtClean="0"/>
              <a:t>.</a:t>
            </a:r>
            <a:r>
              <a:rPr lang="ar-SA" sz="2000" dirty="0" smtClean="0"/>
              <a:t> </a:t>
            </a:r>
            <a:r>
              <a:rPr lang="ar-AE" sz="2000" dirty="0" smtClean="0"/>
              <a:t>يمكن </a:t>
            </a:r>
            <a:r>
              <a:rPr lang="ar-AE" sz="2000" dirty="0"/>
              <a:t>لفرق خدمة العملاء تحسين دعم روبوتات الدردشة بمرور الوقت من خلال إضافة المزيد من الأسئلة والأجوبة إلى ردودها الآلية. على الرغم من ذلك، عادةً ما يُستكمل دعم روبوتات الدردشة بشكل آخر من خدمة العملاء، حيث لا يقدم سوى ردود محدودة وغير شخصية للعملاء.</a:t>
            </a:r>
            <a:endParaRPr lang="en-US" sz="2000"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39225" y="-96576"/>
            <a:ext cx="2954655" cy="1379622"/>
          </a:xfrm>
          <a:prstGeom prst="rect">
            <a:avLst/>
          </a:prstGeom>
        </p:spPr>
      </p:pic>
    </p:spTree>
    <p:extLst>
      <p:ext uri="{BB962C8B-B14F-4D97-AF65-F5344CB8AC3E}">
        <p14:creationId xmlns:p14="http://schemas.microsoft.com/office/powerpoint/2010/main" val="334752781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مربع نص 2">
            <a:extLst>
              <a:ext uri="{FF2B5EF4-FFF2-40B4-BE49-F238E27FC236}">
                <a16:creationId xmlns="" xmlns:a16="http://schemas.microsoft.com/office/drawing/2014/main" id="{7F98E136-FB5B-391A-2C7B-875AF6A4006D}"/>
              </a:ext>
            </a:extLst>
          </p:cNvPr>
          <p:cNvSpPr txBox="1"/>
          <p:nvPr/>
        </p:nvSpPr>
        <p:spPr>
          <a:xfrm>
            <a:off x="1841863" y="222069"/>
            <a:ext cx="7210242" cy="1354217"/>
          </a:xfrm>
          <a:prstGeom prst="rect">
            <a:avLst/>
          </a:prstGeom>
          <a:noFill/>
        </p:spPr>
        <p:txBody>
          <a:bodyPr wrap="square" rtlCol="0">
            <a:spAutoFit/>
          </a:bodyPr>
          <a:lstStyle/>
          <a:p>
            <a:pPr algn="ctr" rtl="1"/>
            <a:r>
              <a:rPr lang="en-US" sz="3200" b="1" dirty="0" smtClean="0">
                <a:solidFill>
                  <a:srgbClr val="00AEEF"/>
                </a:solidFill>
              </a:rPr>
              <a:t>4</a:t>
            </a:r>
            <a:r>
              <a:rPr lang="ar-AE" sz="3200" b="1" dirty="0" smtClean="0">
                <a:solidFill>
                  <a:srgbClr val="00AEEF"/>
                </a:solidFill>
              </a:rPr>
              <a:t>-خدمة </a:t>
            </a:r>
            <a:r>
              <a:rPr lang="ar-AE" sz="3200" b="1" dirty="0" smtClean="0">
                <a:solidFill>
                  <a:srgbClr val="00AEEF"/>
                </a:solidFill>
              </a:rPr>
              <a:t>العملاء عبر مواقع التواصل الاجتماعي</a:t>
            </a:r>
            <a:endParaRPr lang="en-US" sz="3200" b="1" dirty="0" smtClean="0">
              <a:solidFill>
                <a:srgbClr val="00AEEF"/>
              </a:solidFill>
            </a:endParaRPr>
          </a:p>
          <a:p>
            <a:pPr algn="ctr" rtl="1"/>
            <a:r>
              <a:rPr lang="en-US" sz="3200" b="1" dirty="0" smtClean="0">
                <a:solidFill>
                  <a:srgbClr val="00AEEF"/>
                </a:solidFill>
              </a:rPr>
              <a:t>Social Media Support</a:t>
            </a:r>
            <a:endParaRPr lang="ar-AE" sz="3200" b="1" dirty="0" smtClean="0">
              <a:solidFill>
                <a:srgbClr val="00AEEF"/>
              </a:solidFill>
            </a:endParaRPr>
          </a:p>
          <a:p>
            <a:pPr algn="ctr" rtl="1"/>
            <a:endParaRPr lang="en-US" dirty="0">
              <a:solidFill>
                <a:schemeClr val="bg1"/>
              </a:solidFill>
            </a:endParaRPr>
          </a:p>
        </p:txBody>
      </p:sp>
      <p:sp>
        <p:nvSpPr>
          <p:cNvPr id="4" name="مستطيل 3"/>
          <p:cNvSpPr/>
          <p:nvPr/>
        </p:nvSpPr>
        <p:spPr>
          <a:xfrm>
            <a:off x="0" y="2131222"/>
            <a:ext cx="12192000" cy="3664522"/>
          </a:xfrm>
          <a:prstGeom prst="rect">
            <a:avLst/>
          </a:prstGeom>
          <a:solidFill>
            <a:schemeClr val="bg1"/>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5" name="مربع نص 4"/>
          <p:cNvSpPr txBox="1"/>
          <p:nvPr/>
        </p:nvSpPr>
        <p:spPr>
          <a:xfrm>
            <a:off x="198120" y="2131222"/>
            <a:ext cx="11795760" cy="2862322"/>
          </a:xfrm>
          <a:prstGeom prst="rect">
            <a:avLst/>
          </a:prstGeom>
          <a:noFill/>
        </p:spPr>
        <p:txBody>
          <a:bodyPr wrap="square" rtlCol="0">
            <a:spAutoFit/>
          </a:bodyPr>
          <a:lstStyle/>
          <a:p>
            <a:pPr algn="just" rtl="1">
              <a:lnSpc>
                <a:spcPct val="150000"/>
              </a:lnSpc>
            </a:pPr>
            <a:r>
              <a:rPr lang="ar-AE" sz="2000" dirty="0" smtClean="0"/>
              <a:t>تتضمن </a:t>
            </a:r>
            <a:r>
              <a:rPr lang="ar-AE" sz="2000" dirty="0"/>
              <a:t>خدمة العملاء عبر منصات التواصل الاجتماعي تقديم الدعم اللازم للعملاء. فهي تتيح للشركات التفاعل المباشر معهم لمعالجة شكاواهم، والإجابة على استفساراتهم، وتقديم التوجيهات، واسترداد المبالغ المدفوعة عند الحاجة. عادةً ما يُعبّر العملاء عن استفساراتهم عبر رسائل مباشرة أو التعليق على منشورات الشركة. ثم يُجيب ممثلو الشركة على الاستفسار علنًا أو بشكل خاص، حسب خطورة المشكلة. </a:t>
            </a:r>
            <a:r>
              <a:rPr lang="ar-AE" sz="2000" dirty="0"/>
              <a:t>يُمكنك استخدام برامج خدمة العملاء على منصات التواصل الاجتماعي لتحويل المنشورات والرسائل المباشرة إلى تذاكر دعم. </a:t>
            </a:r>
            <a:r>
              <a:rPr lang="ar-AE" sz="2000" dirty="0" smtClean="0"/>
              <a:t>كذلك تتضمن خدمة العملاء عبر منصات التواصل الاجتماعي الرد على التعليقات ضمن المنشورات والتي يستفس</a:t>
            </a:r>
            <a:r>
              <a:rPr lang="ar-AE" sz="2000" dirty="0" smtClean="0"/>
              <a:t>ر فيها العملاء عن المنتجات أو يقدمون شكوى أو لديهم مشكلة مع العلامة التجارية</a:t>
            </a:r>
            <a:r>
              <a:rPr lang="ar-AE" sz="2000" dirty="0"/>
              <a:t> </a:t>
            </a:r>
            <a:r>
              <a:rPr lang="ar-AE" sz="2000" dirty="0" smtClean="0"/>
              <a:t>وهذا </a:t>
            </a:r>
            <a:r>
              <a:rPr lang="ar-AE" sz="2000" dirty="0"/>
              <a:t>له تأثير إيجابي على العملاء الآخرين الذين يرون التفاعل الإيجابي بين العملاء والعلامة </a:t>
            </a:r>
            <a:r>
              <a:rPr lang="ar-AE" sz="2000" dirty="0" smtClean="0"/>
              <a:t>التجارية.</a:t>
            </a:r>
            <a:endParaRPr lang="en-US" sz="2000" dirty="0"/>
          </a:p>
        </p:txBody>
      </p:sp>
      <p:pic>
        <p:nvPicPr>
          <p:cNvPr id="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Tree>
    <p:extLst>
      <p:ext uri="{BB962C8B-B14F-4D97-AF65-F5344CB8AC3E}">
        <p14:creationId xmlns:p14="http://schemas.microsoft.com/office/powerpoint/2010/main" val="224347320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مربع نص 2">
            <a:extLst>
              <a:ext uri="{FF2B5EF4-FFF2-40B4-BE49-F238E27FC236}">
                <a16:creationId xmlns="" xmlns:a16="http://schemas.microsoft.com/office/drawing/2014/main" id="{7F98E136-FB5B-391A-2C7B-875AF6A4006D}"/>
              </a:ext>
            </a:extLst>
          </p:cNvPr>
          <p:cNvSpPr txBox="1"/>
          <p:nvPr/>
        </p:nvSpPr>
        <p:spPr>
          <a:xfrm>
            <a:off x="1005840" y="700951"/>
            <a:ext cx="9522367" cy="861774"/>
          </a:xfrm>
          <a:prstGeom prst="rect">
            <a:avLst/>
          </a:prstGeom>
          <a:noFill/>
        </p:spPr>
        <p:txBody>
          <a:bodyPr wrap="square" rtlCol="0">
            <a:spAutoFit/>
          </a:bodyPr>
          <a:lstStyle/>
          <a:p>
            <a:pPr algn="ctr" rtl="1"/>
            <a:r>
              <a:rPr lang="en-US" sz="3200" b="1" dirty="0" smtClean="0">
                <a:solidFill>
                  <a:srgbClr val="00AEEF"/>
                </a:solidFill>
              </a:rPr>
              <a:t>4</a:t>
            </a:r>
            <a:r>
              <a:rPr lang="ar-AE" sz="3200" b="1" dirty="0" smtClean="0">
                <a:solidFill>
                  <a:srgbClr val="00AEEF"/>
                </a:solidFill>
              </a:rPr>
              <a:t>-خدمة </a:t>
            </a:r>
            <a:r>
              <a:rPr lang="ar-AE" sz="3200" b="1" dirty="0" smtClean="0">
                <a:solidFill>
                  <a:srgbClr val="00AEEF"/>
                </a:solidFill>
              </a:rPr>
              <a:t>العملاء عبر وسائل التواصل الاجتماعي</a:t>
            </a:r>
            <a:endParaRPr lang="en-US" sz="3200" b="1" dirty="0">
              <a:solidFill>
                <a:srgbClr val="00AEEF"/>
              </a:solidFill>
            </a:endParaRPr>
          </a:p>
          <a:p>
            <a:pPr algn="ctr" rtl="1"/>
            <a:endParaRPr lang="en-US" dirty="0">
              <a:solidFill>
                <a:schemeClr val="bg1"/>
              </a:solidFill>
            </a:endParaRPr>
          </a:p>
        </p:txBody>
      </p:sp>
      <p:sp>
        <p:nvSpPr>
          <p:cNvPr id="4" name="مستطيل 3"/>
          <p:cNvSpPr/>
          <p:nvPr/>
        </p:nvSpPr>
        <p:spPr>
          <a:xfrm>
            <a:off x="0" y="1944086"/>
            <a:ext cx="12192000" cy="4165075"/>
          </a:xfrm>
          <a:prstGeom prst="rect">
            <a:avLst/>
          </a:prstGeom>
          <a:solidFill>
            <a:schemeClr val="bg1"/>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5" name="مربع نص 4"/>
          <p:cNvSpPr txBox="1"/>
          <p:nvPr/>
        </p:nvSpPr>
        <p:spPr>
          <a:xfrm>
            <a:off x="198120" y="2133797"/>
            <a:ext cx="11795760" cy="3785652"/>
          </a:xfrm>
          <a:prstGeom prst="rect">
            <a:avLst/>
          </a:prstGeom>
          <a:noFill/>
        </p:spPr>
        <p:txBody>
          <a:bodyPr wrap="square" rtlCol="0">
            <a:spAutoFit/>
          </a:bodyPr>
          <a:lstStyle/>
          <a:p>
            <a:pPr algn="just" rtl="1">
              <a:lnSpc>
                <a:spcPct val="150000"/>
              </a:lnSpc>
            </a:pPr>
            <a:r>
              <a:rPr lang="ar-AE" sz="2000" dirty="0" smtClean="0"/>
              <a:t>وفقاً لتقرير </a:t>
            </a:r>
            <a:r>
              <a:rPr lang="ar-AE" sz="2000" dirty="0" smtClean="0"/>
              <a:t>منصة </a:t>
            </a:r>
            <a:r>
              <a:rPr lang="en-US" sz="2000" dirty="0" smtClean="0"/>
              <a:t>Reply </a:t>
            </a:r>
            <a:r>
              <a:rPr lang="en-US" sz="2000" dirty="0" smtClean="0"/>
              <a:t>Sprint</a:t>
            </a:r>
            <a:r>
              <a:rPr lang="ar-AE" sz="2000" dirty="0" smtClean="0"/>
              <a:t> معظم </a:t>
            </a:r>
            <a:r>
              <a:rPr lang="ar-SA" sz="2000" dirty="0" smtClean="0"/>
              <a:t>الشركات المدرجة في </a:t>
            </a:r>
            <a:r>
              <a:rPr lang="ar-AE" sz="2000" dirty="0" smtClean="0"/>
              <a:t>مؤشر </a:t>
            </a:r>
            <a:r>
              <a:rPr lang="en-US" sz="2000" dirty="0" smtClean="0"/>
              <a:t>DAX 30</a:t>
            </a:r>
            <a:r>
              <a:rPr lang="ar-SA" sz="2000" dirty="0" smtClean="0"/>
              <a:t> </a:t>
            </a:r>
            <a:r>
              <a:rPr lang="ar-AE" sz="2000" dirty="0" smtClean="0"/>
              <a:t>الألماني </a:t>
            </a:r>
            <a:r>
              <a:rPr lang="ar-AE" sz="2000" dirty="0"/>
              <a:t>تتواجد على منصات التواصل الاجتماعي، وخاصةً فيسبوك </a:t>
            </a:r>
            <a:r>
              <a:rPr lang="ar-AE" sz="2000" dirty="0" smtClean="0"/>
              <a:t>وتو</a:t>
            </a:r>
            <a:r>
              <a:rPr lang="ar-SA" sz="2000" dirty="0" smtClean="0"/>
              <a:t>ي</a:t>
            </a:r>
            <a:r>
              <a:rPr lang="ar-AE" sz="2000" dirty="0" smtClean="0"/>
              <a:t>ت</a:t>
            </a:r>
            <a:r>
              <a:rPr lang="ar-SA" sz="2000" dirty="0" smtClean="0"/>
              <a:t>ر و</a:t>
            </a:r>
            <a:r>
              <a:rPr lang="ar-AE" sz="2000" dirty="0" err="1" smtClean="0"/>
              <a:t>إنستغرام</a:t>
            </a:r>
            <a:r>
              <a:rPr lang="ar-AE" sz="2000" dirty="0" smtClean="0"/>
              <a:t> ، </a:t>
            </a:r>
            <a:r>
              <a:rPr lang="ar-AE" sz="2000" dirty="0"/>
              <a:t>أن هذه الشركات لا تتواجد فقط على هذه المنصات، بل تتفاعل أيضًا مع عملائها عبرها. وتُعد شركتا </a:t>
            </a:r>
            <a:r>
              <a:rPr lang="en-US" sz="2000" dirty="0" smtClean="0"/>
              <a:t>Allianz </a:t>
            </a:r>
            <a:r>
              <a:rPr lang="ar-SA" sz="2000" dirty="0" smtClean="0"/>
              <a:t>و</a:t>
            </a:r>
            <a:r>
              <a:rPr lang="en-US" sz="2000" dirty="0" err="1" smtClean="0"/>
              <a:t>Vonovia</a:t>
            </a:r>
            <a:r>
              <a:rPr lang="en-US" sz="2000" dirty="0" smtClean="0"/>
              <a:t> </a:t>
            </a:r>
            <a:r>
              <a:rPr lang="ar-AE" sz="2000" dirty="0" smtClean="0"/>
              <a:t> من </a:t>
            </a:r>
            <a:r>
              <a:rPr lang="ar-AE" sz="2000" dirty="0"/>
              <a:t>أفضل الشركات من حيث التواجد والتفاعل على جميع قنوات التواصل </a:t>
            </a:r>
            <a:r>
              <a:rPr lang="ar-AE" sz="2000" dirty="0" smtClean="0"/>
              <a:t>الاجتماعي. </a:t>
            </a:r>
            <a:r>
              <a:rPr lang="ar-AE" sz="2000" dirty="0"/>
              <a:t>إجمالي حضور الشركات على وسائل التواصل الاجتماعي وتفاعل العملاء على هذه القنوات </a:t>
            </a:r>
            <a:r>
              <a:rPr lang="ar-AE" sz="2000" dirty="0" smtClean="0"/>
              <a:t>في الشركات المدرجة ضمن</a:t>
            </a:r>
            <a:r>
              <a:rPr lang="ar-AE" sz="2000" dirty="0" smtClean="0"/>
              <a:t> مؤشر </a:t>
            </a:r>
            <a:r>
              <a:rPr lang="ar-AE" sz="2000" dirty="0"/>
              <a:t>داكس </a:t>
            </a:r>
            <a:r>
              <a:rPr lang="en-US" sz="2000" dirty="0" smtClean="0"/>
              <a:t>30</a:t>
            </a:r>
            <a:r>
              <a:rPr lang="ar-AE" sz="2000" dirty="0" smtClean="0"/>
              <a:t> هو </a:t>
            </a:r>
            <a:r>
              <a:rPr lang="ar-AE" sz="2000" dirty="0"/>
              <a:t>كما </a:t>
            </a:r>
            <a:r>
              <a:rPr lang="ar-AE" sz="2000" dirty="0" smtClean="0"/>
              <a:t>يلي</a:t>
            </a:r>
            <a:r>
              <a:rPr lang="ar-SA" sz="2000" dirty="0" smtClean="0"/>
              <a:t>: </a:t>
            </a:r>
          </a:p>
          <a:p>
            <a:pPr algn="just" rtl="1">
              <a:lnSpc>
                <a:spcPct val="150000"/>
              </a:lnSpc>
            </a:pPr>
            <a:r>
              <a:rPr lang="ar-SA" sz="2000" dirty="0" err="1" smtClean="0"/>
              <a:t>التوا</a:t>
            </a:r>
            <a:r>
              <a:rPr lang="ar-AE" sz="2000" dirty="0" smtClean="0"/>
              <a:t>ج</a:t>
            </a:r>
            <a:r>
              <a:rPr lang="ar-SA" sz="2000" dirty="0" smtClean="0"/>
              <a:t>د </a:t>
            </a:r>
            <a:r>
              <a:rPr lang="ar-SA" sz="2000" dirty="0" smtClean="0"/>
              <a:t>على </a:t>
            </a:r>
            <a:r>
              <a:rPr lang="ar-AE" sz="2000" dirty="0" smtClean="0"/>
              <a:t>فيسبوك: </a:t>
            </a:r>
            <a:r>
              <a:rPr lang="en-US" sz="2000" dirty="0" smtClean="0"/>
              <a:t>93</a:t>
            </a:r>
            <a:r>
              <a:rPr lang="ar-AE" sz="2000" dirty="0" smtClean="0"/>
              <a:t>%</a:t>
            </a:r>
            <a:r>
              <a:rPr lang="ar-SA" sz="2000" dirty="0" smtClean="0"/>
              <a:t> - </a:t>
            </a:r>
            <a:r>
              <a:rPr lang="ar-AE" sz="2000" dirty="0" smtClean="0"/>
              <a:t>تفاعل </a:t>
            </a:r>
            <a:r>
              <a:rPr lang="ar-AE" sz="2000" dirty="0"/>
              <a:t>العملاء: </a:t>
            </a:r>
            <a:r>
              <a:rPr lang="en-US" sz="2000" dirty="0" smtClean="0"/>
              <a:t>90</a:t>
            </a:r>
            <a:r>
              <a:rPr lang="ar-AE" sz="2000" dirty="0" smtClean="0"/>
              <a:t>%</a:t>
            </a:r>
            <a:endParaRPr lang="ar-SA" sz="2000" dirty="0" smtClean="0"/>
          </a:p>
          <a:p>
            <a:pPr algn="just" rtl="1">
              <a:lnSpc>
                <a:spcPct val="150000"/>
              </a:lnSpc>
            </a:pPr>
            <a:r>
              <a:rPr lang="ar-AE" sz="2000" dirty="0" smtClean="0"/>
              <a:t> </a:t>
            </a:r>
            <a:r>
              <a:rPr lang="ar-SA" sz="2000" dirty="0" smtClean="0"/>
              <a:t>التواجد على </a:t>
            </a:r>
            <a:r>
              <a:rPr lang="ar-AE" sz="2000" dirty="0" err="1" smtClean="0"/>
              <a:t>تويتر</a:t>
            </a:r>
            <a:r>
              <a:rPr lang="ar-AE" sz="2000" dirty="0" smtClean="0"/>
              <a:t>(</a:t>
            </a:r>
            <a:r>
              <a:rPr lang="en-US" sz="2000" dirty="0" smtClean="0"/>
              <a:t>X</a:t>
            </a:r>
            <a:r>
              <a:rPr lang="ar-AE" sz="2000" dirty="0"/>
              <a:t>)</a:t>
            </a:r>
            <a:r>
              <a:rPr lang="ar-AE" sz="2000" dirty="0" smtClean="0"/>
              <a:t>: </a:t>
            </a:r>
            <a:r>
              <a:rPr lang="en-US" sz="2000" dirty="0" smtClean="0"/>
              <a:t>97</a:t>
            </a:r>
            <a:r>
              <a:rPr lang="ar-AE" sz="2000" dirty="0" smtClean="0"/>
              <a:t>%</a:t>
            </a:r>
            <a:r>
              <a:rPr lang="ar-SA" sz="2000" dirty="0" smtClean="0"/>
              <a:t>- </a:t>
            </a:r>
            <a:r>
              <a:rPr lang="ar-AE" sz="2000" dirty="0" smtClean="0"/>
              <a:t>تفاعل </a:t>
            </a:r>
            <a:r>
              <a:rPr lang="ar-AE" sz="2000" dirty="0"/>
              <a:t>العملاء: </a:t>
            </a:r>
            <a:r>
              <a:rPr lang="en-US" sz="2000" dirty="0" smtClean="0"/>
              <a:t>93</a:t>
            </a:r>
            <a:r>
              <a:rPr lang="ar-AE" sz="2000" dirty="0" smtClean="0"/>
              <a:t>%</a:t>
            </a:r>
            <a:endParaRPr lang="ar-SA" sz="2000" dirty="0" smtClean="0"/>
          </a:p>
          <a:p>
            <a:pPr algn="just" rtl="1">
              <a:lnSpc>
                <a:spcPct val="150000"/>
              </a:lnSpc>
            </a:pPr>
            <a:r>
              <a:rPr lang="ar-AE" sz="2000" dirty="0" smtClean="0"/>
              <a:t> </a:t>
            </a:r>
            <a:r>
              <a:rPr lang="ar-SA" sz="2000" dirty="0" smtClean="0"/>
              <a:t>التواجد على </a:t>
            </a:r>
            <a:r>
              <a:rPr lang="ar-AE" sz="2000" dirty="0" err="1" smtClean="0"/>
              <a:t>إنستغرام</a:t>
            </a:r>
            <a:r>
              <a:rPr lang="ar-AE" sz="2000" dirty="0" smtClean="0"/>
              <a:t> </a:t>
            </a:r>
            <a:r>
              <a:rPr lang="ar-AE" sz="2000" dirty="0" smtClean="0"/>
              <a:t>: </a:t>
            </a:r>
            <a:r>
              <a:rPr lang="en-US" sz="2000" dirty="0" smtClean="0"/>
              <a:t>73</a:t>
            </a:r>
            <a:r>
              <a:rPr lang="ar-AE" sz="2000" dirty="0" smtClean="0"/>
              <a:t>%</a:t>
            </a:r>
            <a:r>
              <a:rPr lang="ar-SA" sz="2000" dirty="0" smtClean="0"/>
              <a:t>- </a:t>
            </a:r>
            <a:r>
              <a:rPr lang="ar-AE" sz="2000" dirty="0" smtClean="0"/>
              <a:t>تفاعل </a:t>
            </a:r>
            <a:r>
              <a:rPr lang="ar-AE" sz="2000" dirty="0"/>
              <a:t>العملاء: </a:t>
            </a:r>
            <a:r>
              <a:rPr lang="en-US" sz="2000" dirty="0" smtClean="0"/>
              <a:t>70</a:t>
            </a:r>
            <a:r>
              <a:rPr lang="ar-AE" sz="2000" dirty="0" smtClean="0"/>
              <a:t>%</a:t>
            </a:r>
            <a:endParaRPr lang="ar-SA" sz="2000" dirty="0"/>
          </a:p>
          <a:p>
            <a:pPr algn="just" rtl="1">
              <a:lnSpc>
                <a:spcPct val="150000"/>
              </a:lnSpc>
            </a:pPr>
            <a:r>
              <a:rPr lang="ar-SA" sz="2000" dirty="0" smtClean="0"/>
              <a:t>التواجد على </a:t>
            </a:r>
            <a:r>
              <a:rPr lang="ar-AE" sz="2000" dirty="0" smtClean="0"/>
              <a:t>واتساب: </a:t>
            </a:r>
            <a:r>
              <a:rPr lang="en-US" sz="2000" dirty="0" smtClean="0"/>
              <a:t>17</a:t>
            </a:r>
            <a:r>
              <a:rPr lang="ar-AE" sz="2000" dirty="0" smtClean="0"/>
              <a:t>%</a:t>
            </a:r>
            <a:r>
              <a:rPr lang="ar-SA" sz="2000" dirty="0" smtClean="0"/>
              <a:t> - </a:t>
            </a:r>
            <a:r>
              <a:rPr lang="ar-AE" sz="2000" dirty="0" smtClean="0"/>
              <a:t>تفاعل </a:t>
            </a:r>
            <a:r>
              <a:rPr lang="ar-AE" sz="2000" dirty="0"/>
              <a:t>العملاء: </a:t>
            </a:r>
            <a:r>
              <a:rPr lang="en-US" sz="2000" dirty="0" smtClean="0"/>
              <a:t>7</a:t>
            </a:r>
            <a:r>
              <a:rPr lang="ar-AE" sz="2000" dirty="0" smtClean="0"/>
              <a:t>%</a:t>
            </a:r>
            <a:endParaRPr lang="en-US" sz="2000" dirty="0"/>
          </a:p>
        </p:txBody>
      </p:sp>
      <p:pic>
        <p:nvPicPr>
          <p:cNvPr id="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Tree>
    <p:extLst>
      <p:ext uri="{BB962C8B-B14F-4D97-AF65-F5344CB8AC3E}">
        <p14:creationId xmlns:p14="http://schemas.microsoft.com/office/powerpoint/2010/main" val="245067310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مربع نص 2">
            <a:extLst>
              <a:ext uri="{FF2B5EF4-FFF2-40B4-BE49-F238E27FC236}">
                <a16:creationId xmlns="" xmlns:a16="http://schemas.microsoft.com/office/drawing/2014/main" id="{7F98E136-FB5B-391A-2C7B-875AF6A4006D}"/>
              </a:ext>
            </a:extLst>
          </p:cNvPr>
          <p:cNvSpPr txBox="1"/>
          <p:nvPr/>
        </p:nvSpPr>
        <p:spPr>
          <a:xfrm>
            <a:off x="2810872" y="404949"/>
            <a:ext cx="5444398" cy="1077218"/>
          </a:xfrm>
          <a:prstGeom prst="rect">
            <a:avLst/>
          </a:prstGeom>
          <a:noFill/>
        </p:spPr>
        <p:txBody>
          <a:bodyPr wrap="square" rtlCol="0">
            <a:spAutoFit/>
          </a:bodyPr>
          <a:lstStyle/>
          <a:p>
            <a:pPr algn="ctr" rtl="1"/>
            <a:r>
              <a:rPr lang="en-US" sz="3200" b="1" dirty="0" smtClean="0">
                <a:solidFill>
                  <a:srgbClr val="00AEEF"/>
                </a:solidFill>
              </a:rPr>
              <a:t>5</a:t>
            </a:r>
            <a:r>
              <a:rPr lang="ar-AE" sz="3200" b="1" dirty="0" smtClean="0">
                <a:solidFill>
                  <a:srgbClr val="00AEEF"/>
                </a:solidFill>
              </a:rPr>
              <a:t>-</a:t>
            </a:r>
            <a:r>
              <a:rPr lang="ar-AE" sz="3200" b="1" dirty="0" smtClean="0">
                <a:solidFill>
                  <a:srgbClr val="00AEEF"/>
                </a:solidFill>
              </a:rPr>
              <a:t>خدمة </a:t>
            </a:r>
            <a:r>
              <a:rPr lang="ar-AE" sz="3200" b="1" dirty="0" smtClean="0">
                <a:solidFill>
                  <a:srgbClr val="00AEEF"/>
                </a:solidFill>
              </a:rPr>
              <a:t>العملاء الدردشة الفورية</a:t>
            </a:r>
            <a:endParaRPr lang="ar-AE" sz="3200" b="1" dirty="0">
              <a:solidFill>
                <a:srgbClr val="00AEEF"/>
              </a:solidFill>
            </a:endParaRPr>
          </a:p>
          <a:p>
            <a:pPr algn="ctr" rtl="1"/>
            <a:r>
              <a:rPr lang="en-US" sz="3200" b="1" dirty="0" smtClean="0">
                <a:solidFill>
                  <a:srgbClr val="00AEEF"/>
                </a:solidFill>
              </a:rPr>
              <a:t>Live Chat Support</a:t>
            </a:r>
            <a:endParaRPr lang="en-US" dirty="0">
              <a:solidFill>
                <a:schemeClr val="bg1"/>
              </a:solidFill>
            </a:endParaRPr>
          </a:p>
        </p:txBody>
      </p:sp>
      <p:sp>
        <p:nvSpPr>
          <p:cNvPr id="4" name="مستطيل 3"/>
          <p:cNvSpPr/>
          <p:nvPr/>
        </p:nvSpPr>
        <p:spPr>
          <a:xfrm>
            <a:off x="0" y="2235725"/>
            <a:ext cx="12192000" cy="3664522"/>
          </a:xfrm>
          <a:prstGeom prst="rect">
            <a:avLst/>
          </a:prstGeom>
          <a:solidFill>
            <a:schemeClr val="bg1"/>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5" name="مربع نص 4"/>
          <p:cNvSpPr txBox="1"/>
          <p:nvPr/>
        </p:nvSpPr>
        <p:spPr>
          <a:xfrm>
            <a:off x="198120" y="2679862"/>
            <a:ext cx="11795760" cy="2400657"/>
          </a:xfrm>
          <a:prstGeom prst="rect">
            <a:avLst/>
          </a:prstGeom>
          <a:noFill/>
        </p:spPr>
        <p:txBody>
          <a:bodyPr wrap="square" rtlCol="0">
            <a:spAutoFit/>
          </a:bodyPr>
          <a:lstStyle/>
          <a:p>
            <a:pPr algn="just" rtl="1">
              <a:lnSpc>
                <a:spcPct val="150000"/>
              </a:lnSpc>
            </a:pPr>
            <a:r>
              <a:rPr lang="ar-AE" sz="2000" dirty="0"/>
              <a:t>الدردشة المباشرة هي شكل من أشكال خدمة العملاء، تتيح للعملاء التحدث مباشرةً مع ممثلي الشركة عبر الإنترنت. غالبًا ما تعمل كنافذة دردشة منبثقة على موقع الشركة الإلكتروني، يلجأ إليها العملاء عند الحاجة إلى مساعدة أو نصيحة. في هذا النوع من خدمة العملاء، يتواصل موظفو الخدمة مع العميل بشكل فوري حتى يصلوا إلى حل مناسب لكلا الطرفين</a:t>
            </a:r>
            <a:r>
              <a:rPr lang="ar-AE" sz="2000" dirty="0" smtClean="0"/>
              <a:t>.</a:t>
            </a:r>
            <a:r>
              <a:rPr lang="en-US" sz="2000" dirty="0" smtClean="0"/>
              <a:t> </a:t>
            </a:r>
            <a:r>
              <a:rPr lang="ar-AE" sz="2000" dirty="0" smtClean="0"/>
              <a:t>يفضل </a:t>
            </a:r>
            <a:r>
              <a:rPr lang="ar-AE" sz="2000" dirty="0"/>
              <a:t>العديد من العملاء دعم الدردشة المباشرة لما توفره من ردود سريعة مقارنةً ببدائل الهاتف أو البريد الإلكتروني. كما يعني ذلك إمكانية إنجاز مهام متعددة عند الحاجة إلى الانتظار. علاوة على ذلك، يمكن لموظفي الخدمة استخدام خاصية النافذة المنبثقة لمساعدة العملاء بشكل فوري أثناء التسوق لزيادة </a:t>
            </a:r>
            <a:r>
              <a:rPr lang="ar-AE" sz="2000" dirty="0" smtClean="0"/>
              <a:t>المبيعات. </a:t>
            </a:r>
            <a:endParaRPr lang="en-US" sz="2000" dirty="0"/>
          </a:p>
        </p:txBody>
      </p:sp>
      <p:pic>
        <p:nvPicPr>
          <p:cNvPr id="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Tree>
    <p:extLst>
      <p:ext uri="{BB962C8B-B14F-4D97-AF65-F5344CB8AC3E}">
        <p14:creationId xmlns:p14="http://schemas.microsoft.com/office/powerpoint/2010/main" val="339237171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مربع نص 2">
            <a:extLst>
              <a:ext uri="{FF2B5EF4-FFF2-40B4-BE49-F238E27FC236}">
                <a16:creationId xmlns="" xmlns:a16="http://schemas.microsoft.com/office/drawing/2014/main" id="{7F98E136-FB5B-391A-2C7B-875AF6A4006D}"/>
              </a:ext>
            </a:extLst>
          </p:cNvPr>
          <p:cNvSpPr txBox="1"/>
          <p:nvPr/>
        </p:nvSpPr>
        <p:spPr>
          <a:xfrm>
            <a:off x="2810872" y="404949"/>
            <a:ext cx="5444398" cy="1077218"/>
          </a:xfrm>
          <a:prstGeom prst="rect">
            <a:avLst/>
          </a:prstGeom>
          <a:noFill/>
        </p:spPr>
        <p:txBody>
          <a:bodyPr wrap="square" rtlCol="0">
            <a:spAutoFit/>
          </a:bodyPr>
          <a:lstStyle/>
          <a:p>
            <a:pPr algn="ctr" rtl="1"/>
            <a:r>
              <a:rPr lang="en-US" sz="3200" b="1" dirty="0" smtClean="0">
                <a:solidFill>
                  <a:srgbClr val="00AEEF"/>
                </a:solidFill>
              </a:rPr>
              <a:t>6</a:t>
            </a:r>
            <a:r>
              <a:rPr lang="ar-AE" sz="3200" b="1" dirty="0" smtClean="0">
                <a:solidFill>
                  <a:srgbClr val="00AEEF"/>
                </a:solidFill>
              </a:rPr>
              <a:t>-</a:t>
            </a:r>
            <a:r>
              <a:rPr lang="ar-AE" sz="3200" b="1" dirty="0" smtClean="0">
                <a:solidFill>
                  <a:srgbClr val="00AEEF"/>
                </a:solidFill>
              </a:rPr>
              <a:t>خدمة </a:t>
            </a:r>
            <a:r>
              <a:rPr lang="ar-AE" sz="3200" b="1" dirty="0" smtClean="0">
                <a:solidFill>
                  <a:srgbClr val="00AEEF"/>
                </a:solidFill>
              </a:rPr>
              <a:t>عملاء التجارة الالكترونية</a:t>
            </a:r>
            <a:endParaRPr lang="ar-AE" sz="3200" b="1" dirty="0">
              <a:solidFill>
                <a:srgbClr val="00AEEF"/>
              </a:solidFill>
            </a:endParaRPr>
          </a:p>
          <a:p>
            <a:pPr algn="ctr" rtl="1"/>
            <a:r>
              <a:rPr lang="en-US" sz="3200" b="1" dirty="0">
                <a:solidFill>
                  <a:srgbClr val="00AEEF"/>
                </a:solidFill>
              </a:rPr>
              <a:t>Web commerce support</a:t>
            </a:r>
          </a:p>
        </p:txBody>
      </p:sp>
      <p:sp>
        <p:nvSpPr>
          <p:cNvPr id="4" name="مستطيل 3"/>
          <p:cNvSpPr/>
          <p:nvPr/>
        </p:nvSpPr>
        <p:spPr>
          <a:xfrm>
            <a:off x="0" y="2013657"/>
            <a:ext cx="12192000" cy="4165074"/>
          </a:xfrm>
          <a:prstGeom prst="rect">
            <a:avLst/>
          </a:prstGeom>
          <a:solidFill>
            <a:schemeClr val="bg1"/>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5" name="مربع نص 4"/>
          <p:cNvSpPr txBox="1"/>
          <p:nvPr/>
        </p:nvSpPr>
        <p:spPr>
          <a:xfrm>
            <a:off x="198120" y="2732113"/>
            <a:ext cx="11795760" cy="2862322"/>
          </a:xfrm>
          <a:prstGeom prst="rect">
            <a:avLst/>
          </a:prstGeom>
          <a:noFill/>
        </p:spPr>
        <p:txBody>
          <a:bodyPr wrap="square" rtlCol="0">
            <a:spAutoFit/>
          </a:bodyPr>
          <a:lstStyle/>
          <a:p>
            <a:pPr algn="just" rtl="1">
              <a:lnSpc>
                <a:spcPct val="150000"/>
              </a:lnSpc>
            </a:pPr>
            <a:r>
              <a:rPr lang="ar-AE" sz="2000" dirty="0"/>
              <a:t>يوفر دعم التجارة الإلكترونية إطار عمل لدعم العملاء طوال عملية الشراء على منصات التجارة الإلكترونية. يُقدّم هذا النوع من دعم خدمة العملاء عندما يزور العميل موقعًا إلكترونيًا لشراء منتج أو خدمة ولديه استفسارات. عادةً ما يكون دعم التجارة الإلكترونية على شكل أسئلة وأجوبة منشورة حول منتجات معينة أو منتديات عملاء على صفحة الويب. هذا يعني أنه يعمل كطريقة دعم ذاتية الخدمة للعملاء الذين لديهم استفسارات متعلقة بالمنتج ومرتبطة بعملية </a:t>
            </a:r>
            <a:r>
              <a:rPr lang="ar-AE" sz="2000" dirty="0" smtClean="0"/>
              <a:t>الشراء، وما يميزه عن الأسئلة الشائعة </a:t>
            </a:r>
            <a:r>
              <a:rPr lang="en-US" sz="2000" dirty="0" smtClean="0"/>
              <a:t>FAQs</a:t>
            </a:r>
            <a:r>
              <a:rPr lang="ar-AE" sz="2000" dirty="0" smtClean="0"/>
              <a:t> أن هذا النوع يتضمن أسئلة وأجوبة لكل منتج من المنتجات في حين أن الأسئلة الشائعة تتضمن أسئلة عامة حول المتجر الالكتروني مثل وسائل الدفع المتاحة، طرق الشحن، مدة التوصيل، كيفية استخدام المنصة أو المتجر الالكتروني. </a:t>
            </a:r>
            <a:endParaRPr lang="en-US" sz="2000" dirty="0"/>
          </a:p>
        </p:txBody>
      </p:sp>
      <p:pic>
        <p:nvPicPr>
          <p:cNvPr id="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Tree>
    <p:extLst>
      <p:ext uri="{BB962C8B-B14F-4D97-AF65-F5344CB8AC3E}">
        <p14:creationId xmlns:p14="http://schemas.microsoft.com/office/powerpoint/2010/main" val="268951307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مربع نص 2">
            <a:extLst>
              <a:ext uri="{FF2B5EF4-FFF2-40B4-BE49-F238E27FC236}">
                <a16:creationId xmlns="" xmlns:a16="http://schemas.microsoft.com/office/drawing/2014/main" id="{7F98E136-FB5B-391A-2C7B-875AF6A4006D}"/>
              </a:ext>
            </a:extLst>
          </p:cNvPr>
          <p:cNvSpPr txBox="1"/>
          <p:nvPr/>
        </p:nvSpPr>
        <p:spPr>
          <a:xfrm>
            <a:off x="2810872" y="404949"/>
            <a:ext cx="5444398" cy="1077218"/>
          </a:xfrm>
          <a:prstGeom prst="rect">
            <a:avLst/>
          </a:prstGeom>
          <a:noFill/>
        </p:spPr>
        <p:txBody>
          <a:bodyPr wrap="square" rtlCol="0">
            <a:spAutoFit/>
          </a:bodyPr>
          <a:lstStyle/>
          <a:p>
            <a:pPr algn="ctr" rtl="1"/>
            <a:r>
              <a:rPr lang="en-US" sz="3200" b="1" dirty="0" smtClean="0">
                <a:solidFill>
                  <a:srgbClr val="00AEEF"/>
                </a:solidFill>
              </a:rPr>
              <a:t>7</a:t>
            </a:r>
            <a:r>
              <a:rPr lang="ar-AE" sz="3200" b="1" dirty="0" smtClean="0">
                <a:solidFill>
                  <a:srgbClr val="00AEEF"/>
                </a:solidFill>
              </a:rPr>
              <a:t>-الدعم </a:t>
            </a:r>
            <a:r>
              <a:rPr lang="ar-AE" sz="3200" b="1" dirty="0" smtClean="0">
                <a:solidFill>
                  <a:srgbClr val="00AEEF"/>
                </a:solidFill>
              </a:rPr>
              <a:t>الصوتي التفاعلي </a:t>
            </a:r>
            <a:endParaRPr lang="ar-AE" sz="3200" b="1" dirty="0">
              <a:solidFill>
                <a:srgbClr val="00AEEF"/>
              </a:solidFill>
            </a:endParaRPr>
          </a:p>
          <a:p>
            <a:pPr algn="ctr" rtl="1"/>
            <a:r>
              <a:rPr lang="en-US" sz="3200" b="1" dirty="0">
                <a:solidFill>
                  <a:srgbClr val="00AEEF"/>
                </a:solidFill>
              </a:rPr>
              <a:t>Interactive voice support</a:t>
            </a:r>
          </a:p>
        </p:txBody>
      </p:sp>
      <p:sp>
        <p:nvSpPr>
          <p:cNvPr id="4" name="مستطيل 3"/>
          <p:cNvSpPr/>
          <p:nvPr/>
        </p:nvSpPr>
        <p:spPr>
          <a:xfrm>
            <a:off x="0" y="2274914"/>
            <a:ext cx="12192000" cy="3664522"/>
          </a:xfrm>
          <a:prstGeom prst="rect">
            <a:avLst/>
          </a:prstGeom>
          <a:solidFill>
            <a:schemeClr val="bg1"/>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5" name="مربع نص 4"/>
          <p:cNvSpPr txBox="1"/>
          <p:nvPr/>
        </p:nvSpPr>
        <p:spPr>
          <a:xfrm>
            <a:off x="198120" y="2732113"/>
            <a:ext cx="11795760" cy="3323987"/>
          </a:xfrm>
          <a:prstGeom prst="rect">
            <a:avLst/>
          </a:prstGeom>
          <a:noFill/>
        </p:spPr>
        <p:txBody>
          <a:bodyPr wrap="square" rtlCol="0">
            <a:spAutoFit/>
          </a:bodyPr>
          <a:lstStyle/>
          <a:p>
            <a:pPr algn="just" rtl="1">
              <a:lnSpc>
                <a:spcPct val="150000"/>
              </a:lnSpc>
            </a:pPr>
            <a:r>
              <a:rPr lang="ar-AE" sz="2000" dirty="0"/>
              <a:t>يتضمن الدعم الصوتي التفاعلي نظامًا آليًا يتفاعل مع العملاء ويجمع معلومات محددة. يتفاعل العملاء مع النظام من خلال لوحة اتصال وتقديم طلبات صوتية. في هذا النوع من خدمة العملاء، يوفر النظام تحية آلية ورسائل مسجلة مسبقًا لمساعدة العملاء في حل مشاكلهم. تحدد خيارات لوحة الاتصال المختلفة أو الطلبات الصوتية إجراءات النظام الآلي. على سبيل المثال، قد يوجه النظام المكالمات إلى الممثل المناسب أو يقدم معلومات مفيدة قد تساعد في حل استفسارات أقل تعقيدًا</a:t>
            </a:r>
            <a:r>
              <a:rPr lang="ar-AE" sz="2000" dirty="0" smtClean="0"/>
              <a:t>.</a:t>
            </a:r>
          </a:p>
          <a:p>
            <a:pPr algn="just" rtl="1">
              <a:lnSpc>
                <a:spcPct val="150000"/>
              </a:lnSpc>
            </a:pPr>
            <a:r>
              <a:rPr lang="ar-AE" sz="2000" dirty="0" smtClean="0"/>
              <a:t>وأصبح أنظمة الدعم الصوتي تعتمد على الذكاء الاصطناعي كما تعلمناه في محاضرة سابقة حول  تقنية </a:t>
            </a:r>
            <a:r>
              <a:rPr lang="en-US" sz="2000" dirty="0" smtClean="0"/>
              <a:t>Alexa</a:t>
            </a:r>
            <a:r>
              <a:rPr lang="ar-AE" sz="2000" dirty="0" smtClean="0"/>
              <a:t> الصوتية المدعمة بالذكاء الاصطناعي والتي استخدمتها شركة </a:t>
            </a:r>
            <a:r>
              <a:rPr lang="en-US" sz="2000" dirty="0" smtClean="0"/>
              <a:t>Starbucks</a:t>
            </a:r>
            <a:r>
              <a:rPr lang="ar-AE" sz="2000" dirty="0" smtClean="0"/>
              <a:t> في تطبيقها ومن خلالها تتيح التفاعل مع العملاء عبر الرسائل الصوتية وإجراء الطلبات والرد على استفسارات العملاء من خلال إرسالهم رسائل صوتية.</a:t>
            </a:r>
            <a:endParaRPr lang="en-US" sz="2000" dirty="0"/>
          </a:p>
        </p:txBody>
      </p:sp>
      <p:pic>
        <p:nvPicPr>
          <p:cNvPr id="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Tree>
    <p:extLst>
      <p:ext uri="{BB962C8B-B14F-4D97-AF65-F5344CB8AC3E}">
        <p14:creationId xmlns:p14="http://schemas.microsoft.com/office/powerpoint/2010/main" val="378025222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مربع نص 2">
            <a:extLst>
              <a:ext uri="{FF2B5EF4-FFF2-40B4-BE49-F238E27FC236}">
                <a16:creationId xmlns="" xmlns:a16="http://schemas.microsoft.com/office/drawing/2014/main" id="{7F98E136-FB5B-391A-2C7B-875AF6A4006D}"/>
              </a:ext>
            </a:extLst>
          </p:cNvPr>
          <p:cNvSpPr txBox="1"/>
          <p:nvPr/>
        </p:nvSpPr>
        <p:spPr>
          <a:xfrm>
            <a:off x="2638697" y="574766"/>
            <a:ext cx="6557099" cy="1077218"/>
          </a:xfrm>
          <a:prstGeom prst="rect">
            <a:avLst/>
          </a:prstGeom>
          <a:noFill/>
        </p:spPr>
        <p:txBody>
          <a:bodyPr wrap="square" rtlCol="0">
            <a:spAutoFit/>
          </a:bodyPr>
          <a:lstStyle/>
          <a:p>
            <a:pPr algn="ctr" rtl="1"/>
            <a:r>
              <a:rPr lang="en-US" sz="3200" b="1" dirty="0" smtClean="0">
                <a:solidFill>
                  <a:srgbClr val="00AEEF"/>
                </a:solidFill>
              </a:rPr>
              <a:t>8</a:t>
            </a:r>
            <a:r>
              <a:rPr lang="ar-AE" sz="3200" b="1" dirty="0" smtClean="0">
                <a:solidFill>
                  <a:srgbClr val="00AEEF"/>
                </a:solidFill>
              </a:rPr>
              <a:t>-المنتديات </a:t>
            </a:r>
            <a:r>
              <a:rPr lang="ar-AE" sz="3200" b="1" dirty="0" smtClean="0">
                <a:solidFill>
                  <a:srgbClr val="00AEEF"/>
                </a:solidFill>
              </a:rPr>
              <a:t>والمجتمعات الافتراضية</a:t>
            </a:r>
            <a:endParaRPr lang="ar-AE" sz="3200" b="1" dirty="0">
              <a:solidFill>
                <a:srgbClr val="00AEEF"/>
              </a:solidFill>
            </a:endParaRPr>
          </a:p>
          <a:p>
            <a:pPr algn="ctr" rtl="1"/>
            <a:r>
              <a:rPr lang="en-US" sz="3200" b="1" dirty="0" smtClean="0">
                <a:solidFill>
                  <a:srgbClr val="00AEEF"/>
                </a:solidFill>
              </a:rPr>
              <a:t>Virtual Communities </a:t>
            </a:r>
            <a:r>
              <a:rPr lang="en-US" sz="3200" b="1" dirty="0">
                <a:solidFill>
                  <a:srgbClr val="00AEEF"/>
                </a:solidFill>
              </a:rPr>
              <a:t>and forums</a:t>
            </a:r>
          </a:p>
        </p:txBody>
      </p:sp>
      <p:sp>
        <p:nvSpPr>
          <p:cNvPr id="4" name="مستطيل 3"/>
          <p:cNvSpPr/>
          <p:nvPr/>
        </p:nvSpPr>
        <p:spPr>
          <a:xfrm>
            <a:off x="0" y="2274914"/>
            <a:ext cx="12192000" cy="3664522"/>
          </a:xfrm>
          <a:prstGeom prst="rect">
            <a:avLst/>
          </a:prstGeom>
          <a:solidFill>
            <a:schemeClr val="bg1"/>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5" name="مربع نص 4"/>
          <p:cNvSpPr txBox="1"/>
          <p:nvPr/>
        </p:nvSpPr>
        <p:spPr>
          <a:xfrm>
            <a:off x="198120" y="2732113"/>
            <a:ext cx="11795760" cy="2350965"/>
          </a:xfrm>
          <a:prstGeom prst="rect">
            <a:avLst/>
          </a:prstGeom>
          <a:noFill/>
        </p:spPr>
        <p:txBody>
          <a:bodyPr wrap="square" rtlCol="0">
            <a:spAutoFit/>
          </a:bodyPr>
          <a:lstStyle/>
          <a:p>
            <a:pPr algn="just" rtl="1">
              <a:lnSpc>
                <a:spcPct val="150000"/>
              </a:lnSpc>
            </a:pPr>
            <a:r>
              <a:rPr lang="ar-AE" sz="2000" dirty="0" smtClean="0"/>
              <a:t>تُعدّ </a:t>
            </a:r>
            <a:r>
              <a:rPr lang="ar-AE" sz="2000" dirty="0"/>
              <a:t>المجتمعات </a:t>
            </a:r>
            <a:r>
              <a:rPr lang="ar-AE" sz="2000" dirty="0" smtClean="0"/>
              <a:t>الافتراضية والمنتديات </a:t>
            </a:r>
            <a:r>
              <a:rPr lang="ar-AE" sz="2000" dirty="0"/>
              <a:t>نوعًا من خدمات دعم العملاء </a:t>
            </a:r>
            <a:r>
              <a:rPr lang="ar-AE" sz="2000" dirty="0" smtClean="0"/>
              <a:t>الذاتية كما ذكرنا سابقاً. </a:t>
            </a:r>
            <a:r>
              <a:rPr lang="ar-AE" sz="2000" dirty="0"/>
              <a:t>وهي قنوات يُديرها العملاء أنفسهم، وتستثمر فيها الشركات لتقديم المزيد من أشكال الدعم لهم. لإنشاء منتدى إلكتروني فعّال، تحتاج الشركة إلى قاعدة جماهيرية واسعة ومجتمع واسع. عادةً، يُشرف ممثلو الشركة على هذه المنتديات لضمان ملاءمة </a:t>
            </a:r>
            <a:r>
              <a:rPr lang="ar-AE" sz="2000" dirty="0" smtClean="0"/>
              <a:t>المواضيع والتزامها بثقافة العلامة التجارية. </a:t>
            </a:r>
            <a:r>
              <a:rPr lang="ar-AE" sz="2000" dirty="0"/>
              <a:t>قد تختلف معدلات الاستجابة في المجتمعات والمنتديات بشكل كبير، إذ تعتمد على نشاط أعضاء المجتمع. وبينما يُمكن للمشرفين التأثير على التفاعل من خلال بدء مناقشات المنتدى، إلا أن مستويات النشاط تقع إلى حد كبير خارج سيطرة العلامة التجارية.</a:t>
            </a:r>
            <a:endParaRPr lang="en-US" sz="2000" dirty="0"/>
          </a:p>
        </p:txBody>
      </p:sp>
      <p:pic>
        <p:nvPicPr>
          <p:cNvPr id="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Tree>
    <p:extLst>
      <p:ext uri="{BB962C8B-B14F-4D97-AF65-F5344CB8AC3E}">
        <p14:creationId xmlns:p14="http://schemas.microsoft.com/office/powerpoint/2010/main" val="209369985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مربع نص 2">
            <a:extLst>
              <a:ext uri="{FF2B5EF4-FFF2-40B4-BE49-F238E27FC236}">
                <a16:creationId xmlns="" xmlns:a16="http://schemas.microsoft.com/office/drawing/2014/main" id="{7F98E136-FB5B-391A-2C7B-875AF6A4006D}"/>
              </a:ext>
            </a:extLst>
          </p:cNvPr>
          <p:cNvSpPr txBox="1"/>
          <p:nvPr/>
        </p:nvSpPr>
        <p:spPr>
          <a:xfrm>
            <a:off x="2638697" y="574766"/>
            <a:ext cx="6557099" cy="1077218"/>
          </a:xfrm>
          <a:prstGeom prst="rect">
            <a:avLst/>
          </a:prstGeom>
          <a:noFill/>
        </p:spPr>
        <p:txBody>
          <a:bodyPr wrap="square" rtlCol="0">
            <a:spAutoFit/>
          </a:bodyPr>
          <a:lstStyle/>
          <a:p>
            <a:pPr algn="ctr" rtl="1"/>
            <a:r>
              <a:rPr lang="en-US" sz="3200" b="1" dirty="0" smtClean="0">
                <a:solidFill>
                  <a:srgbClr val="00AEEF"/>
                </a:solidFill>
              </a:rPr>
              <a:t>9</a:t>
            </a:r>
            <a:r>
              <a:rPr lang="ar-AE" sz="3200" b="1" dirty="0" smtClean="0">
                <a:solidFill>
                  <a:srgbClr val="00AEEF"/>
                </a:solidFill>
              </a:rPr>
              <a:t>-دعم </a:t>
            </a:r>
            <a:r>
              <a:rPr lang="ar-AE" sz="3200" b="1" dirty="0" smtClean="0">
                <a:solidFill>
                  <a:srgbClr val="00AEEF"/>
                </a:solidFill>
              </a:rPr>
              <a:t>متعدد القنوات </a:t>
            </a:r>
            <a:endParaRPr lang="ar-AE" sz="3200" b="1" dirty="0">
              <a:solidFill>
                <a:srgbClr val="00AEEF"/>
              </a:solidFill>
            </a:endParaRPr>
          </a:p>
          <a:p>
            <a:pPr algn="ctr" rtl="1"/>
            <a:r>
              <a:rPr lang="en-US" sz="3200" b="1" dirty="0" err="1">
                <a:solidFill>
                  <a:srgbClr val="00AEEF"/>
                </a:solidFill>
              </a:rPr>
              <a:t>Omnichannel</a:t>
            </a:r>
            <a:r>
              <a:rPr lang="en-US" sz="3200" b="1" dirty="0">
                <a:solidFill>
                  <a:srgbClr val="00AEEF"/>
                </a:solidFill>
              </a:rPr>
              <a:t> support</a:t>
            </a:r>
          </a:p>
        </p:txBody>
      </p:sp>
      <p:sp>
        <p:nvSpPr>
          <p:cNvPr id="4" name="مستطيل 3"/>
          <p:cNvSpPr/>
          <p:nvPr/>
        </p:nvSpPr>
        <p:spPr>
          <a:xfrm>
            <a:off x="0" y="2274914"/>
            <a:ext cx="12192000" cy="3664522"/>
          </a:xfrm>
          <a:prstGeom prst="rect">
            <a:avLst/>
          </a:prstGeom>
          <a:solidFill>
            <a:schemeClr val="bg1"/>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5" name="مربع نص 4"/>
          <p:cNvSpPr txBox="1"/>
          <p:nvPr/>
        </p:nvSpPr>
        <p:spPr>
          <a:xfrm>
            <a:off x="198120" y="2732113"/>
            <a:ext cx="11795760" cy="2862322"/>
          </a:xfrm>
          <a:prstGeom prst="rect">
            <a:avLst/>
          </a:prstGeom>
          <a:noFill/>
        </p:spPr>
        <p:txBody>
          <a:bodyPr wrap="square" rtlCol="0">
            <a:spAutoFit/>
          </a:bodyPr>
          <a:lstStyle/>
          <a:p>
            <a:pPr algn="just" rtl="1">
              <a:lnSpc>
                <a:spcPct val="150000"/>
              </a:lnSpc>
            </a:pPr>
            <a:r>
              <a:rPr lang="ar-AE" sz="2000" dirty="0"/>
              <a:t>يرغب </a:t>
            </a:r>
            <a:r>
              <a:rPr lang="ar-AE" sz="2000" dirty="0" smtClean="0"/>
              <a:t>العملاء في </a:t>
            </a:r>
            <a:r>
              <a:rPr lang="ar-AE" sz="2000" dirty="0"/>
              <a:t>التواصل مع </a:t>
            </a:r>
            <a:r>
              <a:rPr lang="ar-AE" sz="2000" dirty="0" smtClean="0"/>
              <a:t>العلامة التجارية عبر </a:t>
            </a:r>
            <a:r>
              <a:rPr lang="ar-AE" sz="2000" dirty="0"/>
              <a:t>القنوات التي يستخدمونها بكثرة، سواءً </a:t>
            </a:r>
            <a:r>
              <a:rPr lang="ar-AE" sz="2000" dirty="0" smtClean="0"/>
              <a:t>الموقع الإلكتروني </a:t>
            </a:r>
            <a:r>
              <a:rPr lang="ar-AE" sz="2000" dirty="0"/>
              <a:t>أو </a:t>
            </a:r>
            <a:r>
              <a:rPr lang="ar-AE" sz="2000" dirty="0" smtClean="0"/>
              <a:t>خط  الهاتف المخصص للدعم الفني </a:t>
            </a:r>
            <a:r>
              <a:rPr lang="ar-AE" sz="2000" dirty="0"/>
              <a:t>أو منصات التواصل الاجتماعي. تربط خدمة العملاء متعددة القنوات المحادثات من قناة لأخرى دون فقدان سجل </a:t>
            </a:r>
            <a:r>
              <a:rPr lang="ar-AE" sz="2000" dirty="0" smtClean="0"/>
              <a:t>المحادثات. على </a:t>
            </a:r>
            <a:r>
              <a:rPr lang="ar-AE" sz="2000" dirty="0"/>
              <a:t>سبيل المثال، قد يتواصل العميل أولاً مع فريق خدمة العملاء عبر البريد الإلكتروني، ثم يرغب في </a:t>
            </a:r>
            <a:r>
              <a:rPr lang="ar-AE" sz="2000" dirty="0" smtClean="0"/>
              <a:t>اكمال المحادثة </a:t>
            </a:r>
            <a:r>
              <a:rPr lang="ar-AE" sz="2000" dirty="0"/>
              <a:t>عبر </a:t>
            </a:r>
            <a:r>
              <a:rPr lang="ar-AE" sz="2000" dirty="0" smtClean="0"/>
              <a:t>الهاتف، أو من خلال ارسال رسائل في تذاكر الدعم الفني. </a:t>
            </a:r>
            <a:r>
              <a:rPr lang="ar-AE" sz="2000" dirty="0"/>
              <a:t>يُمكن لدعم متعدد القنوات تحقيق ذلك، وعندما ينتقل التفاعل إلى الهاتف، يُمكن لممثل الدعم الوصول إلى جميع معلومات العميل حتى لا يضطر إلى تكرار </a:t>
            </a:r>
            <a:r>
              <a:rPr lang="ar-AE" sz="2000" dirty="0" smtClean="0"/>
              <a:t>كلامه، وتتضمن برمجيات إدارة العلاقة مع العملاء </a:t>
            </a:r>
            <a:r>
              <a:rPr lang="en-US" sz="2000" dirty="0" smtClean="0"/>
              <a:t>CRM</a:t>
            </a:r>
            <a:r>
              <a:rPr lang="ar-AE" sz="2000" dirty="0" smtClean="0"/>
              <a:t> عادة دعم متعدد القنوات حيث يتم الاحتفاظ بجميع مكالمات العميل ورسائل البريد الالكتروني وتذاكر الدعم الفني في مكان واحد.</a:t>
            </a:r>
            <a:endParaRPr lang="en-US" sz="2000" dirty="0"/>
          </a:p>
        </p:txBody>
      </p:sp>
      <p:pic>
        <p:nvPicPr>
          <p:cNvPr id="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Tree>
    <p:extLst>
      <p:ext uri="{BB962C8B-B14F-4D97-AF65-F5344CB8AC3E}">
        <p14:creationId xmlns:p14="http://schemas.microsoft.com/office/powerpoint/2010/main" val="167317620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مربع نص 2">
            <a:extLst>
              <a:ext uri="{FF2B5EF4-FFF2-40B4-BE49-F238E27FC236}">
                <a16:creationId xmlns="" xmlns:a16="http://schemas.microsoft.com/office/drawing/2014/main" id="{7F98E136-FB5B-391A-2C7B-875AF6A4006D}"/>
              </a:ext>
            </a:extLst>
          </p:cNvPr>
          <p:cNvSpPr txBox="1"/>
          <p:nvPr/>
        </p:nvSpPr>
        <p:spPr>
          <a:xfrm>
            <a:off x="862149" y="627017"/>
            <a:ext cx="9404802" cy="1446550"/>
          </a:xfrm>
          <a:prstGeom prst="rect">
            <a:avLst/>
          </a:prstGeom>
          <a:noFill/>
        </p:spPr>
        <p:txBody>
          <a:bodyPr wrap="square" rtlCol="0">
            <a:spAutoFit/>
          </a:bodyPr>
          <a:lstStyle/>
          <a:p>
            <a:pPr algn="ctr" rtl="1"/>
            <a:r>
              <a:rPr lang="en-US" sz="3200" b="1" dirty="0" smtClean="0">
                <a:solidFill>
                  <a:srgbClr val="00AEEF"/>
                </a:solidFill>
              </a:rPr>
              <a:t>10</a:t>
            </a:r>
            <a:r>
              <a:rPr lang="ar-AE" sz="3200" b="1" dirty="0" smtClean="0">
                <a:solidFill>
                  <a:srgbClr val="00AEEF"/>
                </a:solidFill>
              </a:rPr>
              <a:t>-خدمة </a:t>
            </a:r>
            <a:r>
              <a:rPr lang="ar-AE" sz="3200" b="1" dirty="0" smtClean="0">
                <a:solidFill>
                  <a:srgbClr val="00AEEF"/>
                </a:solidFill>
              </a:rPr>
              <a:t>العملاء عبر </a:t>
            </a:r>
            <a:r>
              <a:rPr lang="en-US" sz="3200" b="1" dirty="0" smtClean="0">
                <a:solidFill>
                  <a:srgbClr val="00AEEF"/>
                </a:solidFill>
              </a:rPr>
              <a:t>WhatsApp </a:t>
            </a:r>
            <a:r>
              <a:rPr lang="en-US" sz="3200" b="1" dirty="0" smtClean="0">
                <a:solidFill>
                  <a:srgbClr val="00AEEF"/>
                </a:solidFill>
              </a:rPr>
              <a:t>API</a:t>
            </a:r>
            <a:endParaRPr lang="ar-AE" sz="3200" b="1" dirty="0" smtClean="0">
              <a:solidFill>
                <a:srgbClr val="00AEEF"/>
              </a:solidFill>
            </a:endParaRPr>
          </a:p>
          <a:p>
            <a:pPr algn="ctr" rtl="1"/>
            <a:r>
              <a:rPr lang="en-US" sz="2400" b="1" dirty="0">
                <a:solidFill>
                  <a:srgbClr val="00AEEF"/>
                </a:solidFill>
                <a:hlinkClick r:id="rId2"/>
              </a:rPr>
              <a:t>https://business.whatsapp.com/products/business-platform</a:t>
            </a:r>
            <a:r>
              <a:rPr lang="ar-AE" sz="2400" b="1" dirty="0">
                <a:solidFill>
                  <a:srgbClr val="00AEEF"/>
                </a:solidFill>
              </a:rPr>
              <a:t> </a:t>
            </a:r>
          </a:p>
          <a:p>
            <a:pPr algn="ctr" rtl="1"/>
            <a:endParaRPr lang="ar-AE" sz="3200" b="1" dirty="0">
              <a:solidFill>
                <a:srgbClr val="00AEEF"/>
              </a:solidFill>
            </a:endParaRPr>
          </a:p>
        </p:txBody>
      </p:sp>
      <p:pic>
        <p:nvPicPr>
          <p:cNvPr id="2" name="صورة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960395"/>
            <a:ext cx="12192000" cy="4896639"/>
          </a:xfrm>
          <a:prstGeom prst="rect">
            <a:avLst/>
          </a:prstGeom>
        </p:spPr>
      </p:pic>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Tree>
    <p:extLst>
      <p:ext uri="{BB962C8B-B14F-4D97-AF65-F5344CB8AC3E}">
        <p14:creationId xmlns:p14="http://schemas.microsoft.com/office/powerpoint/2010/main" val="153716315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مربع نص 2">
            <a:extLst>
              <a:ext uri="{FF2B5EF4-FFF2-40B4-BE49-F238E27FC236}">
                <a16:creationId xmlns="" xmlns:a16="http://schemas.microsoft.com/office/drawing/2014/main" id="{7F98E136-FB5B-391A-2C7B-875AF6A4006D}"/>
              </a:ext>
            </a:extLst>
          </p:cNvPr>
          <p:cNvSpPr txBox="1"/>
          <p:nvPr/>
        </p:nvSpPr>
        <p:spPr>
          <a:xfrm>
            <a:off x="1658983" y="615154"/>
            <a:ext cx="8412025" cy="954107"/>
          </a:xfrm>
          <a:prstGeom prst="rect">
            <a:avLst/>
          </a:prstGeom>
          <a:noFill/>
        </p:spPr>
        <p:txBody>
          <a:bodyPr wrap="square" rtlCol="0">
            <a:spAutoFit/>
          </a:bodyPr>
          <a:lstStyle/>
          <a:p>
            <a:pPr algn="ctr" rtl="1"/>
            <a:r>
              <a:rPr lang="ar-AE" sz="3200" b="1" dirty="0" smtClean="0">
                <a:solidFill>
                  <a:srgbClr val="00AEEF"/>
                </a:solidFill>
              </a:rPr>
              <a:t>خدمة العملاء عبر </a:t>
            </a:r>
            <a:r>
              <a:rPr lang="en-US" sz="3200" b="1" dirty="0" smtClean="0">
                <a:solidFill>
                  <a:srgbClr val="00AEEF"/>
                </a:solidFill>
              </a:rPr>
              <a:t>WhatsApp API</a:t>
            </a:r>
            <a:endParaRPr lang="ar-AE" sz="3200" b="1" dirty="0" smtClean="0">
              <a:solidFill>
                <a:srgbClr val="00AEEF"/>
              </a:solidFill>
            </a:endParaRPr>
          </a:p>
          <a:p>
            <a:pPr algn="ctr" rtl="1"/>
            <a:r>
              <a:rPr lang="en-US" sz="2400" b="1" dirty="0">
                <a:solidFill>
                  <a:srgbClr val="00AEEF"/>
                </a:solidFill>
                <a:hlinkClick r:id="rId2"/>
              </a:rPr>
              <a:t>https://</a:t>
            </a:r>
            <a:r>
              <a:rPr lang="en-US" sz="2400" b="1" dirty="0" smtClean="0">
                <a:solidFill>
                  <a:srgbClr val="00AEEF"/>
                </a:solidFill>
                <a:hlinkClick r:id="rId2"/>
              </a:rPr>
              <a:t>business.whatsapp.com/products/business-platform</a:t>
            </a:r>
            <a:r>
              <a:rPr lang="ar-AE" sz="2400" b="1" dirty="0" smtClean="0">
                <a:solidFill>
                  <a:srgbClr val="00AEEF"/>
                </a:solidFill>
              </a:rPr>
              <a:t> </a:t>
            </a:r>
            <a:endParaRPr lang="ar-AE" sz="2400" b="1" dirty="0">
              <a:solidFill>
                <a:srgbClr val="00AEEF"/>
              </a:solidFill>
            </a:endParaRPr>
          </a:p>
        </p:txBody>
      </p:sp>
      <p:sp>
        <p:nvSpPr>
          <p:cNvPr id="4" name="مستطيل 3"/>
          <p:cNvSpPr/>
          <p:nvPr/>
        </p:nvSpPr>
        <p:spPr>
          <a:xfrm>
            <a:off x="0" y="2274914"/>
            <a:ext cx="12192000" cy="3664522"/>
          </a:xfrm>
          <a:prstGeom prst="rect">
            <a:avLst/>
          </a:prstGeom>
          <a:solidFill>
            <a:schemeClr val="bg1"/>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5" name="مربع نص 4"/>
          <p:cNvSpPr txBox="1"/>
          <p:nvPr/>
        </p:nvSpPr>
        <p:spPr>
          <a:xfrm>
            <a:off x="198120" y="2732113"/>
            <a:ext cx="11795760" cy="2862322"/>
          </a:xfrm>
          <a:prstGeom prst="rect">
            <a:avLst/>
          </a:prstGeom>
          <a:noFill/>
        </p:spPr>
        <p:txBody>
          <a:bodyPr wrap="square" rtlCol="0">
            <a:spAutoFit/>
          </a:bodyPr>
          <a:lstStyle/>
          <a:p>
            <a:pPr algn="just" rtl="1">
              <a:lnSpc>
                <a:spcPct val="150000"/>
              </a:lnSpc>
            </a:pPr>
            <a:r>
              <a:rPr lang="ar-AE" sz="2000" dirty="0" smtClean="0"/>
              <a:t>يعتبر تطبيق </a:t>
            </a:r>
            <a:r>
              <a:rPr lang="en-US" sz="2000" dirty="0" smtClean="0"/>
              <a:t>WhatsApp</a:t>
            </a:r>
            <a:r>
              <a:rPr lang="ar-AE" sz="2000" dirty="0" smtClean="0"/>
              <a:t> </a:t>
            </a:r>
            <a:r>
              <a:rPr lang="ar-AE" sz="2000" dirty="0" smtClean="0"/>
              <a:t>تطبيق المراسلة الفورية الأول في العالم حيث يبلغ عدد مستخدميه أكثر من </a:t>
            </a:r>
            <a:r>
              <a:rPr lang="en-US" sz="2000" dirty="0" smtClean="0"/>
              <a:t>3</a:t>
            </a:r>
            <a:r>
              <a:rPr lang="ar-AE" sz="2000" dirty="0" smtClean="0"/>
              <a:t> مليار مستخدم وهو الأكثر استخداماً في خدمة العملاء وذلك لسهولة التواصل عبره وتوفره لدى أغلب مستخدمي الإنترنت وسهولة استخدامه، وعند تصفحنا للمتاجر الالكترونية العربية أو المواقع الالكترونية للشركات غالباً ما نجد أيقونة </a:t>
            </a:r>
            <a:r>
              <a:rPr lang="en-US" sz="2000" dirty="0" smtClean="0"/>
              <a:t>WhatsApp</a:t>
            </a:r>
            <a:r>
              <a:rPr lang="ar-AE" sz="2000" dirty="0" smtClean="0"/>
              <a:t> </a:t>
            </a:r>
            <a:r>
              <a:rPr lang="ar-AE" sz="2000" dirty="0" smtClean="0"/>
              <a:t>وبمجرد الضغط عليها يتم تحويلنا إلى محادثة مباشرة عبر واتس أب مع رقم الشركة أو العلامة التجارية. </a:t>
            </a:r>
          </a:p>
          <a:p>
            <a:pPr algn="just" rtl="1">
              <a:lnSpc>
                <a:spcPct val="150000"/>
              </a:lnSpc>
            </a:pPr>
            <a:r>
              <a:rPr lang="ar-AE" sz="2000" dirty="0" smtClean="0"/>
              <a:t>من المهم استخدام </a:t>
            </a:r>
            <a:r>
              <a:rPr lang="en-US" sz="2000" dirty="0" smtClean="0"/>
              <a:t>WhatsApp API</a:t>
            </a:r>
            <a:r>
              <a:rPr lang="ar-AE" sz="2000" dirty="0" smtClean="0"/>
              <a:t> والذي يمكننا من توفير عدد كبير من المستخدمين لنفس رقم هاتف واتس أب ويوفر خدمات متعددة في خدمة العملاء ولا يمكن توفيرها عند استخدام تطبيق </a:t>
            </a:r>
            <a:r>
              <a:rPr lang="en-US" sz="2000" dirty="0" smtClean="0"/>
              <a:t>WhatsApp</a:t>
            </a:r>
            <a:r>
              <a:rPr lang="ar-AE" sz="2000" dirty="0" smtClean="0"/>
              <a:t> </a:t>
            </a:r>
            <a:r>
              <a:rPr lang="ar-AE" sz="2000" dirty="0" smtClean="0"/>
              <a:t>عادي.</a:t>
            </a:r>
            <a:endParaRPr lang="en-US" sz="2000"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Tree>
    <p:extLst>
      <p:ext uri="{BB962C8B-B14F-4D97-AF65-F5344CB8AC3E}">
        <p14:creationId xmlns:p14="http://schemas.microsoft.com/office/powerpoint/2010/main" val="330170026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مربع نص 2">
            <a:extLst>
              <a:ext uri="{FF2B5EF4-FFF2-40B4-BE49-F238E27FC236}">
                <a16:creationId xmlns="" xmlns:a16="http://schemas.microsoft.com/office/drawing/2014/main" id="{7F98E136-FB5B-391A-2C7B-875AF6A4006D}"/>
              </a:ext>
            </a:extLst>
          </p:cNvPr>
          <p:cNvSpPr txBox="1"/>
          <p:nvPr/>
        </p:nvSpPr>
        <p:spPr>
          <a:xfrm>
            <a:off x="1658983" y="615154"/>
            <a:ext cx="8412025" cy="954107"/>
          </a:xfrm>
          <a:prstGeom prst="rect">
            <a:avLst/>
          </a:prstGeom>
          <a:noFill/>
        </p:spPr>
        <p:txBody>
          <a:bodyPr wrap="square" rtlCol="0">
            <a:spAutoFit/>
          </a:bodyPr>
          <a:lstStyle/>
          <a:p>
            <a:pPr algn="ctr" rtl="1"/>
            <a:r>
              <a:rPr lang="ar-AE" sz="3200" b="1" dirty="0" smtClean="0">
                <a:solidFill>
                  <a:srgbClr val="00AEEF"/>
                </a:solidFill>
              </a:rPr>
              <a:t>خدمة العملاء عبر </a:t>
            </a:r>
            <a:r>
              <a:rPr lang="en-US" sz="3200" b="1" dirty="0" smtClean="0">
                <a:solidFill>
                  <a:srgbClr val="00AEEF"/>
                </a:solidFill>
              </a:rPr>
              <a:t>WhatsApp API</a:t>
            </a:r>
            <a:endParaRPr lang="ar-AE" sz="3200" b="1" dirty="0" smtClean="0">
              <a:solidFill>
                <a:srgbClr val="00AEEF"/>
              </a:solidFill>
            </a:endParaRPr>
          </a:p>
          <a:p>
            <a:pPr algn="ctr" rtl="1"/>
            <a:r>
              <a:rPr lang="en-US" sz="2400" b="1" dirty="0">
                <a:solidFill>
                  <a:srgbClr val="00AEEF"/>
                </a:solidFill>
                <a:hlinkClick r:id="rId2"/>
              </a:rPr>
              <a:t>https://</a:t>
            </a:r>
            <a:r>
              <a:rPr lang="en-US" sz="2400" b="1" dirty="0" smtClean="0">
                <a:solidFill>
                  <a:srgbClr val="00AEEF"/>
                </a:solidFill>
                <a:hlinkClick r:id="rId2"/>
              </a:rPr>
              <a:t>business.whatsapp.com/products/business-platform</a:t>
            </a:r>
            <a:r>
              <a:rPr lang="ar-AE" sz="2400" b="1" dirty="0" smtClean="0">
                <a:solidFill>
                  <a:srgbClr val="00AEEF"/>
                </a:solidFill>
              </a:rPr>
              <a:t> </a:t>
            </a:r>
            <a:endParaRPr lang="ar-AE" sz="2400" b="1" dirty="0">
              <a:solidFill>
                <a:srgbClr val="00AEEF"/>
              </a:solidFill>
            </a:endParaRPr>
          </a:p>
        </p:txBody>
      </p:sp>
      <p:sp>
        <p:nvSpPr>
          <p:cNvPr id="4" name="مستطيل 3"/>
          <p:cNvSpPr/>
          <p:nvPr/>
        </p:nvSpPr>
        <p:spPr>
          <a:xfrm>
            <a:off x="0" y="1694398"/>
            <a:ext cx="12192000" cy="5163601"/>
          </a:xfrm>
          <a:prstGeom prst="rect">
            <a:avLst/>
          </a:prstGeom>
          <a:solidFill>
            <a:schemeClr val="bg1"/>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5" name="مربع نص 4"/>
          <p:cNvSpPr txBox="1"/>
          <p:nvPr/>
        </p:nvSpPr>
        <p:spPr>
          <a:xfrm>
            <a:off x="396240" y="1784201"/>
            <a:ext cx="11795760" cy="5170646"/>
          </a:xfrm>
          <a:prstGeom prst="rect">
            <a:avLst/>
          </a:prstGeom>
          <a:noFill/>
        </p:spPr>
        <p:txBody>
          <a:bodyPr wrap="square" rtlCol="0">
            <a:spAutoFit/>
          </a:bodyPr>
          <a:lstStyle/>
          <a:p>
            <a:pPr algn="just" rtl="1">
              <a:lnSpc>
                <a:spcPct val="150000"/>
              </a:lnSpc>
            </a:pPr>
            <a:r>
              <a:rPr lang="ar-AE" sz="2000" b="1" dirty="0" smtClean="0"/>
              <a:t>مزايا </a:t>
            </a:r>
            <a:r>
              <a:rPr lang="en-US" sz="2000" b="1" dirty="0" smtClean="0"/>
              <a:t>WhatsApp API</a:t>
            </a:r>
            <a:r>
              <a:rPr lang="ar-AE" sz="2000" b="1" dirty="0" smtClean="0"/>
              <a:t>:</a:t>
            </a:r>
          </a:p>
          <a:p>
            <a:pPr marL="342900" indent="-342900" algn="just" rtl="1">
              <a:lnSpc>
                <a:spcPct val="150000"/>
              </a:lnSpc>
              <a:buFont typeface="Arial" panose="020B0604020202020204" pitchFamily="34" charset="0"/>
              <a:buChar char="•"/>
            </a:pPr>
            <a:r>
              <a:rPr lang="ar-AE" sz="2000" dirty="0"/>
              <a:t>الردود الآلية للعملاء: يمكن إرسال ردود آلية تلقائية عند تلقي محادثة من العميل وهذا ما يحد من طلبات الدعم الواردة عالية الحجم وفقط يتم توجيه المحادثات عند الحاجة إلى دعم مباشر من العلامة </a:t>
            </a:r>
            <a:r>
              <a:rPr lang="ar-AE" sz="2000" dirty="0" smtClean="0"/>
              <a:t>التجارية</a:t>
            </a:r>
          </a:p>
          <a:p>
            <a:pPr marL="342900" indent="-342900" algn="just" rtl="1">
              <a:lnSpc>
                <a:spcPct val="150000"/>
              </a:lnSpc>
              <a:buFont typeface="Arial" panose="020B0604020202020204" pitchFamily="34" charset="0"/>
              <a:buChar char="•"/>
            </a:pPr>
            <a:r>
              <a:rPr lang="ar-AE" sz="2000" dirty="0" smtClean="0"/>
              <a:t>مشاركة التحديثات </a:t>
            </a:r>
            <a:r>
              <a:rPr lang="ar-AE" sz="2000" dirty="0"/>
              <a:t>مع </a:t>
            </a:r>
            <a:r>
              <a:rPr lang="ar-AE" sz="2000" dirty="0" smtClean="0"/>
              <a:t>العملاء وإرسال الإشعارات الخاصة  </a:t>
            </a:r>
            <a:r>
              <a:rPr lang="ar-AE" sz="2000" dirty="0" err="1" smtClean="0"/>
              <a:t>الخاصة</a:t>
            </a:r>
            <a:r>
              <a:rPr lang="ar-AE" sz="2000" dirty="0" smtClean="0"/>
              <a:t> بتأكيدات </a:t>
            </a:r>
            <a:r>
              <a:rPr lang="ar-AE" sz="2000" dirty="0"/>
              <a:t>الطلبات </a:t>
            </a:r>
            <a:r>
              <a:rPr lang="ar-AE" sz="2000" dirty="0" smtClean="0"/>
              <a:t>وتوافر </a:t>
            </a:r>
            <a:r>
              <a:rPr lang="ar-AE" sz="2000" dirty="0"/>
              <a:t>المواعيد </a:t>
            </a:r>
            <a:r>
              <a:rPr lang="ar-AE" sz="2000" dirty="0" err="1"/>
              <a:t>والتذكيرات</a:t>
            </a:r>
            <a:r>
              <a:rPr lang="ar-AE" sz="2000" dirty="0"/>
              <a:t> الأخرى مع </a:t>
            </a:r>
            <a:r>
              <a:rPr lang="ar-AE" sz="2000" dirty="0" smtClean="0"/>
              <a:t>العملاء الاطلاع على </a:t>
            </a:r>
            <a:r>
              <a:rPr lang="ar-AE" sz="2000" dirty="0"/>
              <a:t>حالة استخدام </a:t>
            </a:r>
            <a:r>
              <a:rPr lang="ar-AE" sz="2000" dirty="0" smtClean="0"/>
              <a:t>العميل.</a:t>
            </a:r>
          </a:p>
          <a:p>
            <a:pPr marL="342900" indent="-342900" algn="just" rtl="1">
              <a:lnSpc>
                <a:spcPct val="150000"/>
              </a:lnSpc>
              <a:buFont typeface="Arial" panose="020B0604020202020204" pitchFamily="34" charset="0"/>
              <a:buChar char="•"/>
            </a:pPr>
            <a:r>
              <a:rPr lang="ar-AE" sz="2000" dirty="0" smtClean="0"/>
              <a:t>تصفح المنتجات من خلال الكتالوج وسهولة طلبها عبر واتس أب.</a:t>
            </a:r>
          </a:p>
          <a:p>
            <a:pPr marL="342900" indent="-342900" algn="just" rtl="1">
              <a:lnSpc>
                <a:spcPct val="150000"/>
              </a:lnSpc>
              <a:buFont typeface="Arial" panose="020B0604020202020204" pitchFamily="34" charset="0"/>
              <a:buChar char="•"/>
            </a:pPr>
            <a:r>
              <a:rPr lang="ar-AE" sz="2000" dirty="0" smtClean="0"/>
              <a:t>تكامل </a:t>
            </a:r>
            <a:r>
              <a:rPr lang="ar-AE" sz="2000" dirty="0"/>
              <a:t>مع أنظمة الواجهة الخلفية الشائعة مثل إدارة علاقات </a:t>
            </a:r>
            <a:r>
              <a:rPr lang="ar-AE" sz="2000" dirty="0" smtClean="0"/>
              <a:t>العملاء </a:t>
            </a:r>
            <a:r>
              <a:rPr lang="en-US" sz="2000" dirty="0" smtClean="0"/>
              <a:t>CRM</a:t>
            </a:r>
            <a:r>
              <a:rPr lang="ar-AE" sz="2000" dirty="0" smtClean="0"/>
              <a:t> </a:t>
            </a:r>
            <a:r>
              <a:rPr lang="ar-AE" sz="2000" dirty="0"/>
              <a:t>ومنصات </a:t>
            </a:r>
            <a:r>
              <a:rPr lang="ar-AE" sz="2000" dirty="0" err="1"/>
              <a:t>أتمتة</a:t>
            </a:r>
            <a:r>
              <a:rPr lang="ar-AE" sz="2000" dirty="0"/>
              <a:t> </a:t>
            </a:r>
            <a:r>
              <a:rPr lang="ar-AE" sz="2000" dirty="0" smtClean="0"/>
              <a:t>التسويق.</a:t>
            </a:r>
          </a:p>
          <a:p>
            <a:pPr marL="342900" indent="-342900" algn="just" rtl="1">
              <a:lnSpc>
                <a:spcPct val="150000"/>
              </a:lnSpc>
              <a:buFont typeface="Arial" panose="020B0604020202020204" pitchFamily="34" charset="0"/>
              <a:buChar char="•"/>
            </a:pPr>
            <a:r>
              <a:rPr lang="ar-AE" sz="2000" dirty="0" smtClean="0"/>
              <a:t>إمكانية إجراء حملات تسويقية واستهداف عدد كبير من العملاء برسائل واتس أب دون أن تتحدث معهم من قبل ودون أن يتم حظر رقمك.</a:t>
            </a:r>
          </a:p>
          <a:p>
            <a:pPr marL="342900" indent="-342900" algn="just" rtl="1">
              <a:lnSpc>
                <a:spcPct val="150000"/>
              </a:lnSpc>
              <a:buFont typeface="Arial" panose="020B0604020202020204" pitchFamily="34" charset="0"/>
              <a:buChar char="•"/>
            </a:pPr>
            <a:r>
              <a:rPr lang="ar-AE" sz="2000" dirty="0"/>
              <a:t>تفعيل المصادقة متعددة العوامل أو كلمات المرور لمرة واحدة للتحقق من الحسابات </a:t>
            </a:r>
            <a:r>
              <a:rPr lang="ar-AE" sz="2000" dirty="0" smtClean="0"/>
              <a:t>والمستخدمين</a:t>
            </a:r>
            <a:r>
              <a:rPr lang="ar-AE" sz="2000" dirty="0" smtClean="0"/>
              <a:t>.</a:t>
            </a:r>
          </a:p>
          <a:p>
            <a:pPr marL="342900" indent="-342900" algn="just" rtl="1">
              <a:lnSpc>
                <a:spcPct val="150000"/>
              </a:lnSpc>
              <a:buFont typeface="Arial" panose="020B0604020202020204" pitchFamily="34" charset="0"/>
              <a:buChar char="•"/>
            </a:pPr>
            <a:r>
              <a:rPr lang="ar-AE" sz="2000" dirty="0" smtClean="0"/>
              <a:t>تعدد المستخدمين لنفس رقم هاتف </a:t>
            </a:r>
            <a:r>
              <a:rPr lang="en-US" sz="2000" dirty="0" smtClean="0"/>
              <a:t>WhatsApp</a:t>
            </a:r>
            <a:r>
              <a:rPr lang="ar-AE" sz="2000" dirty="0" smtClean="0"/>
              <a:t> بحيث يمكن لعدد كبير من موظفي خدمة العملاء استخدام رقم واتس أب واحد وبحيث يكون لكل شخص سجلاته الخاصة دون التأثير على زميله في المحادثات مع عملائه.</a:t>
            </a:r>
            <a:endParaRPr lang="en-US" sz="2000"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Tree>
    <p:extLst>
      <p:ext uri="{BB962C8B-B14F-4D97-AF65-F5344CB8AC3E}">
        <p14:creationId xmlns:p14="http://schemas.microsoft.com/office/powerpoint/2010/main" val="3770642556"/>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ربع نص 4">
            <a:extLst>
              <a:ext uri="{FF2B5EF4-FFF2-40B4-BE49-F238E27FC236}">
                <a16:creationId xmlns:a16="http://schemas.microsoft.com/office/drawing/2014/main" xmlns="" id="{9B71E60A-B11D-0636-F62D-9EB304CD7596}"/>
              </a:ext>
            </a:extLst>
          </p:cNvPr>
          <p:cNvSpPr txBox="1"/>
          <p:nvPr/>
        </p:nvSpPr>
        <p:spPr>
          <a:xfrm>
            <a:off x="1479817" y="617684"/>
            <a:ext cx="8440582" cy="954107"/>
          </a:xfrm>
          <a:prstGeom prst="rect">
            <a:avLst/>
          </a:prstGeom>
          <a:noFill/>
        </p:spPr>
        <p:txBody>
          <a:bodyPr wrap="square" rtlCol="0">
            <a:spAutoFit/>
          </a:bodyPr>
          <a:lstStyle/>
          <a:p>
            <a:pPr algn="ctr" rtl="1"/>
            <a:r>
              <a:rPr lang="ar-SA" sz="3200" b="1" dirty="0">
                <a:solidFill>
                  <a:srgbClr val="00AEEF"/>
                </a:solidFill>
              </a:rPr>
              <a:t>    </a:t>
            </a:r>
            <a:r>
              <a:rPr lang="ar-AE" sz="3200" b="1" dirty="0" smtClean="0">
                <a:solidFill>
                  <a:srgbClr val="00AEEF"/>
                </a:solidFill>
              </a:rPr>
              <a:t>حالة </a:t>
            </a:r>
            <a:r>
              <a:rPr lang="ar-AE" sz="3200" b="1" dirty="0">
                <a:solidFill>
                  <a:srgbClr val="00AEEF"/>
                </a:solidFill>
              </a:rPr>
              <a:t>دراسية</a:t>
            </a:r>
            <a:r>
              <a:rPr lang="en-US" sz="3200" b="1" dirty="0">
                <a:solidFill>
                  <a:srgbClr val="00AEEF"/>
                </a:solidFill>
              </a:rPr>
              <a:t> </a:t>
            </a:r>
            <a:r>
              <a:rPr lang="en-US" sz="3200" b="1" dirty="0" smtClean="0">
                <a:solidFill>
                  <a:srgbClr val="00AEEF"/>
                </a:solidFill>
              </a:rPr>
              <a:t>1</a:t>
            </a:r>
            <a:r>
              <a:rPr lang="ar-AE" sz="3200" b="1" dirty="0" smtClean="0">
                <a:solidFill>
                  <a:srgbClr val="00AEEF"/>
                </a:solidFill>
              </a:rPr>
              <a:t>:</a:t>
            </a:r>
            <a:r>
              <a:rPr lang="en-US" sz="3200" b="1" dirty="0" smtClean="0">
                <a:solidFill>
                  <a:srgbClr val="00AEEF"/>
                </a:solidFill>
              </a:rPr>
              <a:t> </a:t>
            </a:r>
            <a:r>
              <a:rPr lang="ar-AE" sz="3200" b="1" dirty="0" smtClean="0">
                <a:solidFill>
                  <a:srgbClr val="00AEEF"/>
                </a:solidFill>
              </a:rPr>
              <a:t>خدمة العملاء الالكترونية</a:t>
            </a:r>
            <a:r>
              <a:rPr lang="en-US" sz="3200" b="1" dirty="0" smtClean="0">
                <a:solidFill>
                  <a:srgbClr val="00AEEF"/>
                </a:solidFill>
              </a:rPr>
              <a:t> </a:t>
            </a:r>
            <a:r>
              <a:rPr lang="ar-AE" sz="3200" b="1" dirty="0" smtClean="0">
                <a:solidFill>
                  <a:srgbClr val="00AEEF"/>
                </a:solidFill>
              </a:rPr>
              <a:t> </a:t>
            </a:r>
            <a:r>
              <a:rPr lang="en-US" sz="3200" b="1" dirty="0" smtClean="0">
                <a:solidFill>
                  <a:srgbClr val="00AEEF"/>
                </a:solidFill>
              </a:rPr>
              <a:t>Apple</a:t>
            </a:r>
            <a:r>
              <a:rPr lang="ar-AE" sz="3200" b="1" dirty="0" smtClean="0">
                <a:solidFill>
                  <a:srgbClr val="00AEEF"/>
                </a:solidFill>
              </a:rPr>
              <a:t>  </a:t>
            </a:r>
          </a:p>
          <a:p>
            <a:pPr algn="ctr" rtl="1"/>
            <a:r>
              <a:rPr lang="en-US" sz="2400" b="1" dirty="0">
                <a:hlinkClick r:id="rId4"/>
              </a:rPr>
              <a:t>https://</a:t>
            </a:r>
            <a:r>
              <a:rPr lang="en-US" sz="2400" b="1" dirty="0" smtClean="0">
                <a:hlinkClick r:id="rId4"/>
              </a:rPr>
              <a:t>www.apple.com</a:t>
            </a:r>
            <a:endParaRPr lang="en-US" sz="2400" b="1" dirty="0"/>
          </a:p>
        </p:txBody>
      </p:sp>
      <p:pic>
        <p:nvPicPr>
          <p:cNvPr id="2" name="صورة 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890645" y="1696326"/>
            <a:ext cx="7618926" cy="4288367"/>
          </a:xfrm>
          <a:prstGeom prst="rect">
            <a:avLst/>
          </a:prstGeom>
        </p:spPr>
      </p:pic>
    </p:spTree>
    <p:extLst>
      <p:ext uri="{BB962C8B-B14F-4D97-AF65-F5344CB8AC3E}">
        <p14:creationId xmlns:p14="http://schemas.microsoft.com/office/powerpoint/2010/main" val="289537482"/>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ربع نص 4">
            <a:extLst>
              <a:ext uri="{FF2B5EF4-FFF2-40B4-BE49-F238E27FC236}">
                <a16:creationId xmlns:a16="http://schemas.microsoft.com/office/drawing/2014/main" xmlns="" id="{9B71E60A-B11D-0636-F62D-9EB304CD7596}"/>
              </a:ext>
            </a:extLst>
          </p:cNvPr>
          <p:cNvSpPr txBox="1"/>
          <p:nvPr/>
        </p:nvSpPr>
        <p:spPr>
          <a:xfrm>
            <a:off x="1479817" y="758854"/>
            <a:ext cx="8440582" cy="584775"/>
          </a:xfrm>
          <a:prstGeom prst="rect">
            <a:avLst/>
          </a:prstGeom>
          <a:noFill/>
        </p:spPr>
        <p:txBody>
          <a:bodyPr wrap="square" rtlCol="0">
            <a:spAutoFit/>
          </a:bodyPr>
          <a:lstStyle/>
          <a:p>
            <a:pPr algn="ctr" rtl="1"/>
            <a:r>
              <a:rPr lang="ar-SA" sz="3200" b="1" dirty="0">
                <a:solidFill>
                  <a:srgbClr val="00AEEF"/>
                </a:solidFill>
              </a:rPr>
              <a:t>    </a:t>
            </a:r>
            <a:r>
              <a:rPr lang="ar-AE" sz="3200" b="1" dirty="0">
                <a:solidFill>
                  <a:srgbClr val="00AEEF"/>
                </a:solidFill>
              </a:rPr>
              <a:t>حالة دراسية</a:t>
            </a:r>
            <a:r>
              <a:rPr lang="en-US" sz="3200" b="1" dirty="0">
                <a:solidFill>
                  <a:srgbClr val="00AEEF"/>
                </a:solidFill>
              </a:rPr>
              <a:t> </a:t>
            </a:r>
            <a:r>
              <a:rPr lang="en-US" sz="3200" b="1" dirty="0" smtClean="0">
                <a:solidFill>
                  <a:srgbClr val="00AEEF"/>
                </a:solidFill>
              </a:rPr>
              <a:t>1</a:t>
            </a:r>
            <a:r>
              <a:rPr lang="ar-AE" sz="3200" b="1" dirty="0" smtClean="0">
                <a:solidFill>
                  <a:srgbClr val="00AEEF"/>
                </a:solidFill>
              </a:rPr>
              <a:t>:</a:t>
            </a:r>
            <a:r>
              <a:rPr lang="en-US" sz="3200" b="1" dirty="0" smtClean="0">
                <a:solidFill>
                  <a:srgbClr val="00AEEF"/>
                </a:solidFill>
              </a:rPr>
              <a:t> </a:t>
            </a:r>
            <a:r>
              <a:rPr lang="ar-AE" sz="3200" b="1" dirty="0" smtClean="0">
                <a:solidFill>
                  <a:srgbClr val="00AEEF"/>
                </a:solidFill>
              </a:rPr>
              <a:t>خدمة العملاء الالكترونية </a:t>
            </a:r>
            <a:r>
              <a:rPr lang="en-US" sz="3200" b="1" dirty="0" smtClean="0">
                <a:solidFill>
                  <a:srgbClr val="00AEEF"/>
                </a:solidFill>
              </a:rPr>
              <a:t>Apple</a:t>
            </a:r>
            <a:endParaRPr lang="en-US" dirty="0"/>
          </a:p>
        </p:txBody>
      </p:sp>
      <p:sp>
        <p:nvSpPr>
          <p:cNvPr id="6" name="مستطيل مستدير الزوايا 5"/>
          <p:cNvSpPr/>
          <p:nvPr/>
        </p:nvSpPr>
        <p:spPr>
          <a:xfrm>
            <a:off x="306977" y="2076994"/>
            <a:ext cx="11482251" cy="3892731"/>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مستطيل 6"/>
          <p:cNvSpPr/>
          <p:nvPr/>
        </p:nvSpPr>
        <p:spPr>
          <a:xfrm>
            <a:off x="7576457" y="1348378"/>
            <a:ext cx="3801290" cy="1240971"/>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dirty="0" smtClean="0"/>
              <a:t>Apple</a:t>
            </a:r>
            <a:endParaRPr lang="en-US" sz="3600" b="1" dirty="0"/>
          </a:p>
        </p:txBody>
      </p:sp>
      <p:sp>
        <p:nvSpPr>
          <p:cNvPr id="8" name="مربع نص 7"/>
          <p:cNvSpPr txBox="1"/>
          <p:nvPr/>
        </p:nvSpPr>
        <p:spPr>
          <a:xfrm>
            <a:off x="743208" y="2753922"/>
            <a:ext cx="10609788" cy="2862322"/>
          </a:xfrm>
          <a:prstGeom prst="rect">
            <a:avLst/>
          </a:prstGeom>
          <a:noFill/>
        </p:spPr>
        <p:txBody>
          <a:bodyPr wrap="square" rtlCol="0">
            <a:spAutoFit/>
          </a:bodyPr>
          <a:lstStyle/>
          <a:p>
            <a:pPr algn="just" rtl="1">
              <a:lnSpc>
                <a:spcPct val="150000"/>
              </a:lnSpc>
            </a:pPr>
            <a:r>
              <a:rPr lang="ar-SA" sz="2000" dirty="0"/>
              <a:t>تأسست شركة </a:t>
            </a:r>
            <a:r>
              <a:rPr lang="en-US" sz="2000" dirty="0"/>
              <a:t>Apple</a:t>
            </a:r>
            <a:r>
              <a:rPr lang="ar-AE" sz="2000" dirty="0"/>
              <a:t> في</a:t>
            </a:r>
            <a:r>
              <a:rPr lang="ar-SA" sz="2000" dirty="0"/>
              <a:t> عام </a:t>
            </a:r>
            <a:r>
              <a:rPr lang="en-US" sz="2000" dirty="0" smtClean="0"/>
              <a:t>1976</a:t>
            </a:r>
            <a:r>
              <a:rPr lang="ar-SA" sz="2000" dirty="0" smtClean="0"/>
              <a:t>، </a:t>
            </a:r>
            <a:r>
              <a:rPr lang="ar-SA" sz="2000" dirty="0"/>
              <a:t>ومقرها في كاليفورنيا الولايات المتحدة الأمريكية، وهي شركة رائدة في صناعة التكنولوجيا، ومعروفة ببراعتها الابتكارية. تشتهر شركة </a:t>
            </a:r>
            <a:r>
              <a:rPr lang="en-US" sz="2000" dirty="0"/>
              <a:t>Apple</a:t>
            </a:r>
            <a:r>
              <a:rPr lang="ar-SA" sz="2000" dirty="0"/>
              <a:t> بمنتجاتها عالية الجودة، مثل أجهزة </a:t>
            </a:r>
            <a:r>
              <a:rPr lang="en-US" sz="2000" dirty="0"/>
              <a:t>iPhone</a:t>
            </a:r>
            <a:r>
              <a:rPr lang="ar-SA" sz="2000" dirty="0"/>
              <a:t> و</a:t>
            </a:r>
            <a:r>
              <a:rPr lang="en-US" sz="2000" dirty="0"/>
              <a:t>iPad</a:t>
            </a:r>
            <a:r>
              <a:rPr lang="ar-SA" sz="2000" dirty="0"/>
              <a:t> وأجهزة كمبيوتر </a:t>
            </a:r>
            <a:r>
              <a:rPr lang="en-US" sz="2000" dirty="0"/>
              <a:t>Mac</a:t>
            </a:r>
            <a:r>
              <a:rPr lang="ar-SA" sz="2000" dirty="0"/>
              <a:t>، وقد </a:t>
            </a:r>
            <a:r>
              <a:rPr lang="ar-AE" sz="2000" dirty="0" smtClean="0"/>
              <a:t>صنعت </a:t>
            </a:r>
            <a:r>
              <a:rPr lang="ar-SA" sz="2000" dirty="0" smtClean="0"/>
              <a:t>هوية </a:t>
            </a:r>
            <a:r>
              <a:rPr lang="ar-SA" sz="2000" dirty="0"/>
              <a:t>علامة تجارية قوية تُجسد التميز والتصميم والأداء الوظيفي. لا تقتصر تميز </a:t>
            </a:r>
            <a:r>
              <a:rPr lang="en-US" sz="2000" dirty="0"/>
              <a:t>Apple</a:t>
            </a:r>
            <a:r>
              <a:rPr lang="ar-SA" sz="2000" dirty="0"/>
              <a:t> على ريادة المنتجات الجديدة فحسب، بل تتفوق أيضًا في الحفاظ على معايير خدمة عملاء مثالية. تُعد متاجر </a:t>
            </a:r>
            <a:r>
              <a:rPr lang="en-US" sz="2000" dirty="0"/>
              <a:t>Apple</a:t>
            </a:r>
            <a:r>
              <a:rPr lang="ar-SA" sz="2000" dirty="0"/>
              <a:t> للبيع بالتجزئة ومنصاتها الإلكترونية وخدمات الدعم التابعة لها أساسية في استراتيجيتها لتجربة </a:t>
            </a:r>
            <a:r>
              <a:rPr lang="ar-SA" sz="2000" dirty="0" smtClean="0"/>
              <a:t>العملاء</a:t>
            </a:r>
            <a:r>
              <a:rPr lang="ar-AE" sz="2000" dirty="0" smtClean="0"/>
              <a:t> وتحقيق رضاهم وزيادة تفاعلهم</a:t>
            </a:r>
            <a:r>
              <a:rPr lang="ar-SA" sz="2000" dirty="0" smtClean="0"/>
              <a:t>.</a:t>
            </a:r>
            <a:endParaRPr lang="en-US" sz="2000" dirty="0"/>
          </a:p>
          <a:p>
            <a:pPr algn="just" rtl="1">
              <a:lnSpc>
                <a:spcPct val="150000"/>
              </a:lnSpc>
            </a:pPr>
            <a:endParaRPr lang="ar-AE" sz="2000" dirty="0" smtClean="0"/>
          </a:p>
        </p:txBody>
      </p:sp>
    </p:spTree>
    <p:extLst>
      <p:ext uri="{BB962C8B-B14F-4D97-AF65-F5344CB8AC3E}">
        <p14:creationId xmlns:p14="http://schemas.microsoft.com/office/powerpoint/2010/main" val="3180495943"/>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ربع نص 4">
            <a:extLst>
              <a:ext uri="{FF2B5EF4-FFF2-40B4-BE49-F238E27FC236}">
                <a16:creationId xmlns:a16="http://schemas.microsoft.com/office/drawing/2014/main" xmlns="" id="{9B71E60A-B11D-0636-F62D-9EB304CD7596}"/>
              </a:ext>
            </a:extLst>
          </p:cNvPr>
          <p:cNvSpPr txBox="1"/>
          <p:nvPr/>
        </p:nvSpPr>
        <p:spPr>
          <a:xfrm>
            <a:off x="1479817" y="758854"/>
            <a:ext cx="8440582" cy="584775"/>
          </a:xfrm>
          <a:prstGeom prst="rect">
            <a:avLst/>
          </a:prstGeom>
          <a:noFill/>
        </p:spPr>
        <p:txBody>
          <a:bodyPr wrap="square" rtlCol="0">
            <a:spAutoFit/>
          </a:bodyPr>
          <a:lstStyle/>
          <a:p>
            <a:pPr algn="ctr" rtl="1"/>
            <a:r>
              <a:rPr lang="ar-SA" sz="3200" b="1" dirty="0">
                <a:solidFill>
                  <a:srgbClr val="00AEEF"/>
                </a:solidFill>
              </a:rPr>
              <a:t>    </a:t>
            </a:r>
            <a:r>
              <a:rPr lang="ar-AE" sz="3200" b="1" dirty="0">
                <a:solidFill>
                  <a:srgbClr val="00AEEF"/>
                </a:solidFill>
              </a:rPr>
              <a:t>حالة دراسية</a:t>
            </a:r>
            <a:r>
              <a:rPr lang="en-US" sz="3200" b="1" dirty="0">
                <a:solidFill>
                  <a:srgbClr val="00AEEF"/>
                </a:solidFill>
              </a:rPr>
              <a:t> </a:t>
            </a:r>
            <a:r>
              <a:rPr lang="en-US" sz="3200" b="1" dirty="0" smtClean="0">
                <a:solidFill>
                  <a:srgbClr val="00AEEF"/>
                </a:solidFill>
              </a:rPr>
              <a:t>1</a:t>
            </a:r>
            <a:r>
              <a:rPr lang="ar-AE" sz="3200" b="1" dirty="0" smtClean="0">
                <a:solidFill>
                  <a:srgbClr val="00AEEF"/>
                </a:solidFill>
              </a:rPr>
              <a:t>:</a:t>
            </a:r>
            <a:r>
              <a:rPr lang="en-US" sz="3200" b="1" dirty="0" smtClean="0">
                <a:solidFill>
                  <a:srgbClr val="00AEEF"/>
                </a:solidFill>
              </a:rPr>
              <a:t> </a:t>
            </a:r>
            <a:r>
              <a:rPr lang="ar-AE" sz="3200" b="1" dirty="0" smtClean="0">
                <a:solidFill>
                  <a:srgbClr val="00AEEF"/>
                </a:solidFill>
              </a:rPr>
              <a:t>خدمة العملاء الالكترونية </a:t>
            </a:r>
            <a:r>
              <a:rPr lang="en-US" sz="3200" b="1" dirty="0" smtClean="0">
                <a:solidFill>
                  <a:srgbClr val="00AEEF"/>
                </a:solidFill>
              </a:rPr>
              <a:t>Apple</a:t>
            </a:r>
            <a:endParaRPr lang="en-US" dirty="0"/>
          </a:p>
        </p:txBody>
      </p:sp>
      <p:sp>
        <p:nvSpPr>
          <p:cNvPr id="6" name="مستطيل مستدير الزوايا 5"/>
          <p:cNvSpPr/>
          <p:nvPr/>
        </p:nvSpPr>
        <p:spPr>
          <a:xfrm>
            <a:off x="306977" y="2076994"/>
            <a:ext cx="11482251" cy="3892731"/>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مستطيل 6"/>
          <p:cNvSpPr/>
          <p:nvPr/>
        </p:nvSpPr>
        <p:spPr>
          <a:xfrm>
            <a:off x="7576457" y="1348378"/>
            <a:ext cx="3801290" cy="1240971"/>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dirty="0" smtClean="0"/>
              <a:t>Apple</a:t>
            </a:r>
            <a:endParaRPr lang="en-US" sz="3600" b="1" dirty="0"/>
          </a:p>
        </p:txBody>
      </p:sp>
      <p:sp>
        <p:nvSpPr>
          <p:cNvPr id="8" name="مربع نص 7"/>
          <p:cNvSpPr txBox="1"/>
          <p:nvPr/>
        </p:nvSpPr>
        <p:spPr>
          <a:xfrm>
            <a:off x="418011" y="2753922"/>
            <a:ext cx="10934985" cy="3323987"/>
          </a:xfrm>
          <a:prstGeom prst="rect">
            <a:avLst/>
          </a:prstGeom>
          <a:noFill/>
        </p:spPr>
        <p:txBody>
          <a:bodyPr wrap="square" rtlCol="0">
            <a:spAutoFit/>
          </a:bodyPr>
          <a:lstStyle/>
          <a:p>
            <a:pPr algn="just" rtl="1">
              <a:lnSpc>
                <a:spcPct val="150000"/>
              </a:lnSpc>
            </a:pPr>
            <a:r>
              <a:rPr lang="ar-SA" sz="2000" b="1" dirty="0" smtClean="0"/>
              <a:t>التحدي</a:t>
            </a:r>
            <a:r>
              <a:rPr lang="ar-AE" sz="2000" b="1" dirty="0"/>
              <a:t>:</a:t>
            </a:r>
            <a:endParaRPr lang="en-US" sz="2000" b="1" dirty="0"/>
          </a:p>
          <a:p>
            <a:pPr algn="just" rtl="1">
              <a:lnSpc>
                <a:spcPct val="150000"/>
              </a:lnSpc>
            </a:pPr>
            <a:r>
              <a:rPr lang="ar-SA" sz="2000" dirty="0"/>
              <a:t>كان التحدي الرئيسي الذي واجهته </a:t>
            </a:r>
            <a:r>
              <a:rPr lang="en-US" sz="2000" dirty="0"/>
              <a:t>Apple</a:t>
            </a:r>
            <a:r>
              <a:rPr lang="ar-SA" sz="2000" dirty="0"/>
              <a:t> في خدمة العملاء هو الحفاظ على تجربة سلسة وعالية الجودة مع توسعها عالميًا في ظل التغيرات السريعة في المشهد التكنولوجي. مع ملايين المستخدمين حول العالم، ولكل منهم توقعات عالية لأداء المنتج </a:t>
            </a:r>
            <a:r>
              <a:rPr lang="ar-SA" sz="2000" dirty="0" smtClean="0"/>
              <a:t>والدعم</a:t>
            </a:r>
            <a:r>
              <a:rPr lang="ar-AE" sz="2000" dirty="0" smtClean="0"/>
              <a:t>.</a:t>
            </a:r>
            <a:r>
              <a:rPr lang="ar-SA" sz="2000" dirty="0" smtClean="0"/>
              <a:t> </a:t>
            </a:r>
            <a:r>
              <a:rPr lang="ar-SA" sz="2000" dirty="0"/>
              <a:t>احتاجت </a:t>
            </a:r>
            <a:r>
              <a:rPr lang="en-US" sz="2000" dirty="0"/>
              <a:t>Apple</a:t>
            </a:r>
            <a:r>
              <a:rPr lang="ar-SA" sz="2000" dirty="0"/>
              <a:t> إلى ضمان تميز الخدمة باستمرار. كان الأمر صعبًا بشكل خاص خلال إطلاق المنتجات الجديدة وتحديثاتها، وعند التعامل مع التعقيدات التقنية المرتبطة بميزات منتجاتها المتقدمة. كما واجهت </a:t>
            </a:r>
            <a:r>
              <a:rPr lang="en-US" sz="2000" dirty="0"/>
              <a:t>Apple</a:t>
            </a:r>
            <a:r>
              <a:rPr lang="ar-SA" sz="2000" dirty="0"/>
              <a:t> مهمة دمج قنوات خدمة العملاء </a:t>
            </a:r>
            <a:r>
              <a:rPr lang="ar-SA" sz="2000" dirty="0" smtClean="0"/>
              <a:t>الرقمية</a:t>
            </a:r>
            <a:r>
              <a:rPr lang="ar-AE" sz="2000" dirty="0" smtClean="0"/>
              <a:t> </a:t>
            </a:r>
            <a:r>
              <a:rPr lang="ar-SA" sz="2000" dirty="0" smtClean="0"/>
              <a:t>والفعلية </a:t>
            </a:r>
            <a:r>
              <a:rPr lang="ar-SA" sz="2000" dirty="0"/>
              <a:t>لإنشاء تجربة علامة تجارية موحدة تتناسب مع جودة منتجاتها.</a:t>
            </a:r>
            <a:endParaRPr lang="en-US" sz="2000" dirty="0"/>
          </a:p>
          <a:p>
            <a:pPr algn="r" rtl="1">
              <a:lnSpc>
                <a:spcPct val="150000"/>
              </a:lnSpc>
            </a:pPr>
            <a:endParaRPr lang="ar-AE" sz="2000" dirty="0" smtClean="0"/>
          </a:p>
        </p:txBody>
      </p:sp>
    </p:spTree>
    <p:extLst>
      <p:ext uri="{BB962C8B-B14F-4D97-AF65-F5344CB8AC3E}">
        <p14:creationId xmlns:p14="http://schemas.microsoft.com/office/powerpoint/2010/main" val="1348798354"/>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ربع نص 4">
            <a:extLst>
              <a:ext uri="{FF2B5EF4-FFF2-40B4-BE49-F238E27FC236}">
                <a16:creationId xmlns:a16="http://schemas.microsoft.com/office/drawing/2014/main" xmlns="" id="{9B71E60A-B11D-0636-F62D-9EB304CD7596}"/>
              </a:ext>
            </a:extLst>
          </p:cNvPr>
          <p:cNvSpPr txBox="1"/>
          <p:nvPr/>
        </p:nvSpPr>
        <p:spPr>
          <a:xfrm>
            <a:off x="1479817" y="758854"/>
            <a:ext cx="8440582" cy="584775"/>
          </a:xfrm>
          <a:prstGeom prst="rect">
            <a:avLst/>
          </a:prstGeom>
          <a:noFill/>
        </p:spPr>
        <p:txBody>
          <a:bodyPr wrap="square" rtlCol="0">
            <a:spAutoFit/>
          </a:bodyPr>
          <a:lstStyle/>
          <a:p>
            <a:pPr algn="ctr" rtl="1"/>
            <a:r>
              <a:rPr lang="ar-SA" sz="3200" b="1" dirty="0">
                <a:solidFill>
                  <a:srgbClr val="00AEEF"/>
                </a:solidFill>
              </a:rPr>
              <a:t>    </a:t>
            </a:r>
            <a:r>
              <a:rPr lang="ar-AE" sz="3200" b="1" dirty="0">
                <a:solidFill>
                  <a:srgbClr val="00AEEF"/>
                </a:solidFill>
              </a:rPr>
              <a:t>حالة دراسية</a:t>
            </a:r>
            <a:r>
              <a:rPr lang="en-US" sz="3200" b="1" dirty="0">
                <a:solidFill>
                  <a:srgbClr val="00AEEF"/>
                </a:solidFill>
              </a:rPr>
              <a:t> </a:t>
            </a:r>
            <a:r>
              <a:rPr lang="en-US" sz="3200" b="1" dirty="0" smtClean="0">
                <a:solidFill>
                  <a:srgbClr val="00AEEF"/>
                </a:solidFill>
              </a:rPr>
              <a:t>1</a:t>
            </a:r>
            <a:r>
              <a:rPr lang="ar-AE" sz="3200" b="1" dirty="0" smtClean="0">
                <a:solidFill>
                  <a:srgbClr val="00AEEF"/>
                </a:solidFill>
              </a:rPr>
              <a:t>:</a:t>
            </a:r>
            <a:r>
              <a:rPr lang="en-US" sz="3200" b="1" dirty="0" smtClean="0">
                <a:solidFill>
                  <a:srgbClr val="00AEEF"/>
                </a:solidFill>
              </a:rPr>
              <a:t> </a:t>
            </a:r>
            <a:r>
              <a:rPr lang="ar-AE" sz="3200" b="1" dirty="0" smtClean="0">
                <a:solidFill>
                  <a:srgbClr val="00AEEF"/>
                </a:solidFill>
              </a:rPr>
              <a:t>خدمة العملاء الالكترونية </a:t>
            </a:r>
            <a:r>
              <a:rPr lang="en-US" sz="3200" b="1" dirty="0" smtClean="0">
                <a:solidFill>
                  <a:srgbClr val="00AEEF"/>
                </a:solidFill>
              </a:rPr>
              <a:t>Apple</a:t>
            </a:r>
            <a:endParaRPr lang="en-US" dirty="0"/>
          </a:p>
        </p:txBody>
      </p:sp>
      <p:sp>
        <p:nvSpPr>
          <p:cNvPr id="6" name="مستطيل مستدير الزوايا 5"/>
          <p:cNvSpPr/>
          <p:nvPr/>
        </p:nvSpPr>
        <p:spPr>
          <a:xfrm>
            <a:off x="306977" y="2076994"/>
            <a:ext cx="11482251" cy="3892731"/>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مستطيل 6"/>
          <p:cNvSpPr/>
          <p:nvPr/>
        </p:nvSpPr>
        <p:spPr>
          <a:xfrm>
            <a:off x="7576457" y="1348378"/>
            <a:ext cx="3801290" cy="1240971"/>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dirty="0" smtClean="0"/>
              <a:t>Apple</a:t>
            </a:r>
            <a:endParaRPr lang="en-US" sz="3600" b="1" dirty="0"/>
          </a:p>
        </p:txBody>
      </p:sp>
      <p:sp>
        <p:nvSpPr>
          <p:cNvPr id="8" name="مربع نص 7"/>
          <p:cNvSpPr txBox="1"/>
          <p:nvPr/>
        </p:nvSpPr>
        <p:spPr>
          <a:xfrm>
            <a:off x="418011" y="2753922"/>
            <a:ext cx="10934985" cy="2862322"/>
          </a:xfrm>
          <a:prstGeom prst="rect">
            <a:avLst/>
          </a:prstGeom>
          <a:noFill/>
        </p:spPr>
        <p:txBody>
          <a:bodyPr wrap="square" rtlCol="0">
            <a:spAutoFit/>
          </a:bodyPr>
          <a:lstStyle/>
          <a:p>
            <a:pPr algn="just" rtl="1">
              <a:lnSpc>
                <a:spcPct val="150000"/>
              </a:lnSpc>
            </a:pPr>
            <a:r>
              <a:rPr lang="ar-AE" sz="2000" b="1" dirty="0" smtClean="0"/>
              <a:t>الحل:</a:t>
            </a:r>
            <a:endParaRPr lang="en-US" sz="2000" b="1" dirty="0"/>
          </a:p>
          <a:p>
            <a:pPr algn="just" rtl="1">
              <a:lnSpc>
                <a:spcPct val="150000"/>
              </a:lnSpc>
            </a:pPr>
            <a:r>
              <a:rPr lang="ar-SA" sz="2000" dirty="0"/>
              <a:t>واجهت </a:t>
            </a:r>
            <a:r>
              <a:rPr lang="en-US" sz="2000" dirty="0"/>
              <a:t>Apple </a:t>
            </a:r>
            <a:r>
              <a:rPr lang="ar-SA" sz="2000" dirty="0"/>
              <a:t>هذه التحديات بالاستفادة من التكنولوجيا والخبرة البشرية. </a:t>
            </a:r>
            <a:r>
              <a:rPr lang="ar-AE" sz="2000" dirty="0" smtClean="0"/>
              <a:t>من خلال </a:t>
            </a:r>
            <a:r>
              <a:rPr lang="ar-SA" sz="2000" dirty="0" smtClean="0"/>
              <a:t>إطلاق </a:t>
            </a:r>
            <a:r>
              <a:rPr lang="en-US" sz="2000" dirty="0" smtClean="0"/>
              <a:t> Genius </a:t>
            </a:r>
            <a:r>
              <a:rPr lang="en-US" sz="2000" dirty="0"/>
              <a:t>Bar </a:t>
            </a:r>
            <a:r>
              <a:rPr lang="ar-SA" sz="2000" dirty="0"/>
              <a:t>في متاجر </a:t>
            </a:r>
            <a:r>
              <a:rPr lang="en-US" sz="2000" dirty="0"/>
              <a:t>Apple، </a:t>
            </a:r>
            <a:r>
              <a:rPr lang="ar-SA" sz="2000" dirty="0"/>
              <a:t>والذي يوفر دعمًا فنيًا شخصيًا واستكشافًا للأخطاء وإصلاحها من قبل موظفين مدربين تدريبًا عاليًا. وقد ساهمت هذه الخطوة في إضفاء طابع إنساني على الدعم الفني وجعل المساعدة الفنية في متناول الجميع وموثوقة. بالإضافة إلى ذلك، استثمرت </a:t>
            </a:r>
            <a:r>
              <a:rPr lang="en-US" sz="2000" dirty="0"/>
              <a:t>Apple </a:t>
            </a:r>
            <a:r>
              <a:rPr lang="ar-SA" sz="2000" dirty="0"/>
              <a:t>في بناء منظومة دعم شاملة عبر الإنترنت، تتضمن أدلة دعم مفصلة، ​​ودروسًا تعليمية بالفيديو، ومنتدى مجتمعيًا يتيح للمستخدمين الحصول على المساعدة من مستخدمين آخرين ذوي خبرة. ولمعالجة هذا الكم الهائل من تفاعلات </a:t>
            </a:r>
            <a:r>
              <a:rPr lang="ar-SA" sz="2000" dirty="0" smtClean="0"/>
              <a:t>العملاء</a:t>
            </a:r>
            <a:r>
              <a:rPr lang="ar-SA" sz="2000" dirty="0"/>
              <a:t>.</a:t>
            </a:r>
            <a:endParaRPr lang="ar-AE" sz="2000" dirty="0" smtClean="0"/>
          </a:p>
        </p:txBody>
      </p:sp>
    </p:spTree>
    <p:extLst>
      <p:ext uri="{BB962C8B-B14F-4D97-AF65-F5344CB8AC3E}">
        <p14:creationId xmlns:p14="http://schemas.microsoft.com/office/powerpoint/2010/main" val="1386217391"/>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ربع نص 4">
            <a:extLst>
              <a:ext uri="{FF2B5EF4-FFF2-40B4-BE49-F238E27FC236}">
                <a16:creationId xmlns:a16="http://schemas.microsoft.com/office/drawing/2014/main" xmlns="" id="{9B71E60A-B11D-0636-F62D-9EB304CD7596}"/>
              </a:ext>
            </a:extLst>
          </p:cNvPr>
          <p:cNvSpPr txBox="1"/>
          <p:nvPr/>
        </p:nvSpPr>
        <p:spPr>
          <a:xfrm>
            <a:off x="1479817" y="758854"/>
            <a:ext cx="8440582" cy="584775"/>
          </a:xfrm>
          <a:prstGeom prst="rect">
            <a:avLst/>
          </a:prstGeom>
          <a:noFill/>
        </p:spPr>
        <p:txBody>
          <a:bodyPr wrap="square" rtlCol="0">
            <a:spAutoFit/>
          </a:bodyPr>
          <a:lstStyle/>
          <a:p>
            <a:pPr algn="ctr" rtl="1"/>
            <a:r>
              <a:rPr lang="ar-SA" sz="3200" b="1" dirty="0">
                <a:solidFill>
                  <a:srgbClr val="00AEEF"/>
                </a:solidFill>
              </a:rPr>
              <a:t>    </a:t>
            </a:r>
            <a:r>
              <a:rPr lang="ar-AE" sz="3200" b="1" dirty="0">
                <a:solidFill>
                  <a:srgbClr val="00AEEF"/>
                </a:solidFill>
              </a:rPr>
              <a:t>حالة دراسية</a:t>
            </a:r>
            <a:r>
              <a:rPr lang="en-US" sz="3200" b="1" dirty="0">
                <a:solidFill>
                  <a:srgbClr val="00AEEF"/>
                </a:solidFill>
              </a:rPr>
              <a:t> </a:t>
            </a:r>
            <a:r>
              <a:rPr lang="en-US" sz="3200" b="1" dirty="0" smtClean="0">
                <a:solidFill>
                  <a:srgbClr val="00AEEF"/>
                </a:solidFill>
              </a:rPr>
              <a:t>1</a:t>
            </a:r>
            <a:r>
              <a:rPr lang="ar-AE" sz="3200" b="1" dirty="0" smtClean="0">
                <a:solidFill>
                  <a:srgbClr val="00AEEF"/>
                </a:solidFill>
              </a:rPr>
              <a:t>:</a:t>
            </a:r>
            <a:r>
              <a:rPr lang="en-US" sz="3200" b="1" dirty="0" smtClean="0">
                <a:solidFill>
                  <a:srgbClr val="00AEEF"/>
                </a:solidFill>
              </a:rPr>
              <a:t> </a:t>
            </a:r>
            <a:r>
              <a:rPr lang="ar-AE" sz="3200" b="1" dirty="0" smtClean="0">
                <a:solidFill>
                  <a:srgbClr val="00AEEF"/>
                </a:solidFill>
              </a:rPr>
              <a:t>خدمة العملاء الالكترونية </a:t>
            </a:r>
            <a:r>
              <a:rPr lang="en-US" sz="3200" b="1" dirty="0" smtClean="0">
                <a:solidFill>
                  <a:srgbClr val="00AEEF"/>
                </a:solidFill>
              </a:rPr>
              <a:t>Apple</a:t>
            </a:r>
            <a:endParaRPr lang="en-US" dirty="0"/>
          </a:p>
        </p:txBody>
      </p:sp>
      <p:sp>
        <p:nvSpPr>
          <p:cNvPr id="6" name="مستطيل مستدير الزوايا 5"/>
          <p:cNvSpPr/>
          <p:nvPr/>
        </p:nvSpPr>
        <p:spPr>
          <a:xfrm>
            <a:off x="306977" y="2076994"/>
            <a:ext cx="11482251" cy="3892731"/>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مستطيل 6"/>
          <p:cNvSpPr/>
          <p:nvPr/>
        </p:nvSpPr>
        <p:spPr>
          <a:xfrm>
            <a:off x="7576457" y="1348378"/>
            <a:ext cx="3801290" cy="1240971"/>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dirty="0" smtClean="0"/>
              <a:t>Apple</a:t>
            </a:r>
            <a:endParaRPr lang="en-US" sz="3600" b="1" dirty="0"/>
          </a:p>
        </p:txBody>
      </p:sp>
      <p:sp>
        <p:nvSpPr>
          <p:cNvPr id="8" name="مربع نص 7"/>
          <p:cNvSpPr txBox="1"/>
          <p:nvPr/>
        </p:nvSpPr>
        <p:spPr>
          <a:xfrm>
            <a:off x="418011" y="2753922"/>
            <a:ext cx="10934985" cy="2343655"/>
          </a:xfrm>
          <a:prstGeom prst="rect">
            <a:avLst/>
          </a:prstGeom>
          <a:noFill/>
        </p:spPr>
        <p:txBody>
          <a:bodyPr wrap="square" rtlCol="0">
            <a:spAutoFit/>
          </a:bodyPr>
          <a:lstStyle/>
          <a:p>
            <a:pPr algn="just" rtl="1">
              <a:lnSpc>
                <a:spcPct val="150000"/>
              </a:lnSpc>
            </a:pPr>
            <a:r>
              <a:rPr lang="ar-AE" sz="2000" b="1" dirty="0" smtClean="0"/>
              <a:t>الحل:</a:t>
            </a:r>
            <a:endParaRPr lang="en-US" sz="2000" b="1" dirty="0"/>
          </a:p>
          <a:p>
            <a:pPr algn="just" rtl="1">
              <a:lnSpc>
                <a:spcPct val="150000"/>
              </a:lnSpc>
            </a:pPr>
            <a:r>
              <a:rPr lang="ar-SA" sz="2000" dirty="0" smtClean="0"/>
              <a:t>أيضاً طبقت </a:t>
            </a:r>
            <a:r>
              <a:rPr lang="en-US" sz="2000" dirty="0" smtClean="0"/>
              <a:t> Apple </a:t>
            </a:r>
            <a:r>
              <a:rPr lang="ar-SA" sz="2000" dirty="0"/>
              <a:t>نظامًا متقدمًا لإدارة علاقات العملاء </a:t>
            </a:r>
            <a:r>
              <a:rPr lang="en-US" sz="2000" dirty="0" smtClean="0"/>
              <a:t>CRM</a:t>
            </a:r>
            <a:r>
              <a:rPr lang="ar-AE" sz="2000" dirty="0" smtClean="0"/>
              <a:t> </a:t>
            </a:r>
            <a:r>
              <a:rPr lang="ar-SA" sz="2000" dirty="0" smtClean="0"/>
              <a:t>لتخصيص </a:t>
            </a:r>
            <a:r>
              <a:rPr lang="ar-SA" sz="2000" dirty="0"/>
              <a:t>اتصالات العملاء وإدارة طلبات الخدمة بكفاءة</a:t>
            </a:r>
            <a:r>
              <a:rPr lang="ar-SA" sz="2000" dirty="0" smtClean="0"/>
              <a:t>.</a:t>
            </a:r>
            <a:r>
              <a:rPr lang="ar-AE" sz="2000" dirty="0" smtClean="0"/>
              <a:t> </a:t>
            </a:r>
            <a:r>
              <a:rPr lang="ar-SA" sz="2000" dirty="0" smtClean="0"/>
              <a:t>كما </a:t>
            </a:r>
            <a:r>
              <a:rPr lang="ar-SA" sz="2000" dirty="0"/>
              <a:t>ركزت </a:t>
            </a:r>
            <a:r>
              <a:rPr lang="en-US" sz="2000" dirty="0"/>
              <a:t>Apple </a:t>
            </a:r>
            <a:r>
              <a:rPr lang="ar-SA" sz="2000" dirty="0"/>
              <a:t>على </a:t>
            </a:r>
            <a:r>
              <a:rPr lang="ar-AE" sz="2000" dirty="0" smtClean="0"/>
              <a:t>تنفيذ </a:t>
            </a:r>
            <a:r>
              <a:rPr lang="ar-SA" sz="2000" dirty="0" smtClean="0"/>
              <a:t>برامج </a:t>
            </a:r>
            <a:r>
              <a:rPr lang="ar-SA" sz="2000" dirty="0"/>
              <a:t>تدريبية مكثفة لموظفيها لضمان امتلاكهم المعرفة والتعاطف، بما يتماشى مع التزام الشركة بتقديم خدمة ممتازة. علاوة على ذلك، قدمت </a:t>
            </a:r>
            <a:r>
              <a:rPr lang="en-US" sz="2000" dirty="0"/>
              <a:t>Apple </a:t>
            </a:r>
            <a:r>
              <a:rPr lang="ar-SA" sz="2000" dirty="0"/>
              <a:t>برنامج </a:t>
            </a:r>
            <a:r>
              <a:rPr lang="en-US" sz="2000" dirty="0"/>
              <a:t>AppleCare، </a:t>
            </a:r>
            <a:r>
              <a:rPr lang="ar-SA" sz="2000" dirty="0"/>
              <a:t>الذي مدد الضمانات ووفر مستوى متميزًا من الدعم، مما عزز التزام العلامة التجارية برضا العملاء بعد الشراء الأولي.</a:t>
            </a:r>
            <a:endParaRPr lang="ar-AE" sz="2000" dirty="0"/>
          </a:p>
        </p:txBody>
      </p:sp>
    </p:spTree>
    <p:extLst>
      <p:ext uri="{BB962C8B-B14F-4D97-AF65-F5344CB8AC3E}">
        <p14:creationId xmlns:p14="http://schemas.microsoft.com/office/powerpoint/2010/main" val="1915526462"/>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ربع نص 4">
            <a:extLst>
              <a:ext uri="{FF2B5EF4-FFF2-40B4-BE49-F238E27FC236}">
                <a16:creationId xmlns:a16="http://schemas.microsoft.com/office/drawing/2014/main" xmlns="" id="{9B71E60A-B11D-0636-F62D-9EB304CD7596}"/>
              </a:ext>
            </a:extLst>
          </p:cNvPr>
          <p:cNvSpPr txBox="1"/>
          <p:nvPr/>
        </p:nvSpPr>
        <p:spPr>
          <a:xfrm>
            <a:off x="1492880" y="789647"/>
            <a:ext cx="8440582" cy="954107"/>
          </a:xfrm>
          <a:prstGeom prst="rect">
            <a:avLst/>
          </a:prstGeom>
          <a:noFill/>
        </p:spPr>
        <p:txBody>
          <a:bodyPr wrap="square" rtlCol="0">
            <a:spAutoFit/>
          </a:bodyPr>
          <a:lstStyle/>
          <a:p>
            <a:pPr algn="ctr" rtl="1"/>
            <a:r>
              <a:rPr lang="ar-SA" sz="3200" b="1" dirty="0">
                <a:solidFill>
                  <a:srgbClr val="00AEEF"/>
                </a:solidFill>
              </a:rPr>
              <a:t>    </a:t>
            </a:r>
            <a:r>
              <a:rPr lang="ar-AE" sz="3200" b="1" dirty="0">
                <a:solidFill>
                  <a:srgbClr val="00AEEF"/>
                </a:solidFill>
              </a:rPr>
              <a:t>حالة دراسية</a:t>
            </a:r>
            <a:r>
              <a:rPr lang="en-US" sz="3200" b="1" dirty="0">
                <a:solidFill>
                  <a:srgbClr val="00AEEF"/>
                </a:solidFill>
              </a:rPr>
              <a:t> 2</a:t>
            </a:r>
            <a:r>
              <a:rPr lang="ar-AE" sz="3200" b="1" dirty="0">
                <a:solidFill>
                  <a:srgbClr val="00AEEF"/>
                </a:solidFill>
              </a:rPr>
              <a:t>:</a:t>
            </a:r>
            <a:r>
              <a:rPr lang="en-US" sz="3200" b="1" dirty="0">
                <a:solidFill>
                  <a:srgbClr val="00AEEF"/>
                </a:solidFill>
              </a:rPr>
              <a:t> </a:t>
            </a:r>
            <a:r>
              <a:rPr lang="ar-AE" sz="3200" b="1" dirty="0">
                <a:solidFill>
                  <a:srgbClr val="00AEEF"/>
                </a:solidFill>
              </a:rPr>
              <a:t>خدمة العملاء </a:t>
            </a:r>
            <a:r>
              <a:rPr lang="ar-AE" sz="3200" b="1" dirty="0" smtClean="0">
                <a:solidFill>
                  <a:srgbClr val="00AEEF"/>
                </a:solidFill>
              </a:rPr>
              <a:t>الالكترونية </a:t>
            </a:r>
            <a:r>
              <a:rPr lang="en-US" sz="3200" b="1" dirty="0">
                <a:solidFill>
                  <a:srgbClr val="00AEEF"/>
                </a:solidFill>
              </a:rPr>
              <a:t>Zappos</a:t>
            </a:r>
            <a:endParaRPr lang="ar-AE" sz="3200" b="1" dirty="0" smtClean="0">
              <a:solidFill>
                <a:srgbClr val="00AEEF"/>
              </a:solidFill>
            </a:endParaRPr>
          </a:p>
          <a:p>
            <a:pPr algn="ctr" rtl="1"/>
            <a:r>
              <a:rPr lang="en-US" sz="2400" b="1" dirty="0">
                <a:solidFill>
                  <a:srgbClr val="00AEEF"/>
                </a:solidFill>
                <a:hlinkClick r:id="rId4"/>
              </a:rPr>
              <a:t>https://</a:t>
            </a:r>
            <a:r>
              <a:rPr lang="en-US" sz="2400" b="1" dirty="0" smtClean="0">
                <a:solidFill>
                  <a:srgbClr val="00AEEF"/>
                </a:solidFill>
                <a:hlinkClick r:id="rId4"/>
              </a:rPr>
              <a:t>www.zappos.com</a:t>
            </a:r>
            <a:r>
              <a:rPr lang="ar-AE" sz="2400" b="1" dirty="0" smtClean="0">
                <a:solidFill>
                  <a:srgbClr val="00AEEF"/>
                </a:solidFill>
              </a:rPr>
              <a:t> </a:t>
            </a:r>
            <a:endParaRPr lang="en-US" sz="2400" b="1" dirty="0">
              <a:solidFill>
                <a:srgbClr val="00AEEF"/>
              </a:solidFill>
            </a:endParaRPr>
          </a:p>
        </p:txBody>
      </p:sp>
      <p:pic>
        <p:nvPicPr>
          <p:cNvPr id="2" name="صورة 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1743754"/>
            <a:ext cx="12192000" cy="5181147"/>
          </a:xfrm>
          <a:prstGeom prst="rect">
            <a:avLst/>
          </a:prstGeom>
        </p:spPr>
      </p:pic>
    </p:spTree>
    <p:extLst>
      <p:ext uri="{BB962C8B-B14F-4D97-AF65-F5344CB8AC3E}">
        <p14:creationId xmlns:p14="http://schemas.microsoft.com/office/powerpoint/2010/main" val="3516847025"/>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ربع نص 4">
            <a:extLst>
              <a:ext uri="{FF2B5EF4-FFF2-40B4-BE49-F238E27FC236}">
                <a16:creationId xmlns:a16="http://schemas.microsoft.com/office/drawing/2014/main" xmlns="" id="{9B71E60A-B11D-0636-F62D-9EB304CD7596}"/>
              </a:ext>
            </a:extLst>
          </p:cNvPr>
          <p:cNvSpPr txBox="1"/>
          <p:nvPr/>
        </p:nvSpPr>
        <p:spPr>
          <a:xfrm>
            <a:off x="1492880" y="789647"/>
            <a:ext cx="8440582" cy="584775"/>
          </a:xfrm>
          <a:prstGeom prst="rect">
            <a:avLst/>
          </a:prstGeom>
          <a:noFill/>
        </p:spPr>
        <p:txBody>
          <a:bodyPr wrap="square" rtlCol="0">
            <a:spAutoFit/>
          </a:bodyPr>
          <a:lstStyle/>
          <a:p>
            <a:pPr algn="ctr" rtl="1"/>
            <a:r>
              <a:rPr lang="ar-SA" sz="3200" b="1" dirty="0">
                <a:solidFill>
                  <a:srgbClr val="00AEEF"/>
                </a:solidFill>
              </a:rPr>
              <a:t>    </a:t>
            </a:r>
            <a:r>
              <a:rPr lang="ar-AE" sz="3200" b="1" dirty="0">
                <a:solidFill>
                  <a:srgbClr val="00AEEF"/>
                </a:solidFill>
              </a:rPr>
              <a:t>حالة دراسية</a:t>
            </a:r>
            <a:r>
              <a:rPr lang="en-US" sz="3200" b="1" dirty="0">
                <a:solidFill>
                  <a:srgbClr val="00AEEF"/>
                </a:solidFill>
              </a:rPr>
              <a:t> 2</a:t>
            </a:r>
            <a:r>
              <a:rPr lang="ar-AE" sz="3200" b="1" dirty="0">
                <a:solidFill>
                  <a:srgbClr val="00AEEF"/>
                </a:solidFill>
              </a:rPr>
              <a:t>:</a:t>
            </a:r>
            <a:r>
              <a:rPr lang="en-US" sz="3200" b="1" dirty="0">
                <a:solidFill>
                  <a:srgbClr val="00AEEF"/>
                </a:solidFill>
              </a:rPr>
              <a:t> </a:t>
            </a:r>
            <a:r>
              <a:rPr lang="ar-AE" sz="3200" b="1" dirty="0">
                <a:solidFill>
                  <a:srgbClr val="00AEEF"/>
                </a:solidFill>
              </a:rPr>
              <a:t>خدمة العملاء الالكترونية </a:t>
            </a:r>
            <a:r>
              <a:rPr lang="en-US" sz="3200" b="1" dirty="0">
                <a:solidFill>
                  <a:srgbClr val="00AEEF"/>
                </a:solidFill>
              </a:rPr>
              <a:t>Zappos</a:t>
            </a:r>
          </a:p>
        </p:txBody>
      </p:sp>
      <p:sp>
        <p:nvSpPr>
          <p:cNvPr id="6" name="مستطيل مستدير الزوايا 5"/>
          <p:cNvSpPr/>
          <p:nvPr/>
        </p:nvSpPr>
        <p:spPr>
          <a:xfrm>
            <a:off x="306977" y="2076994"/>
            <a:ext cx="11482251" cy="3892731"/>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مستطيل 6"/>
          <p:cNvSpPr/>
          <p:nvPr/>
        </p:nvSpPr>
        <p:spPr>
          <a:xfrm>
            <a:off x="7576457" y="1348378"/>
            <a:ext cx="3801290" cy="1240971"/>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dirty="0" smtClean="0"/>
              <a:t>Zappos</a:t>
            </a:r>
            <a:endParaRPr lang="en-US" sz="3600" b="1" dirty="0"/>
          </a:p>
        </p:txBody>
      </p:sp>
      <p:sp>
        <p:nvSpPr>
          <p:cNvPr id="8" name="مربع نص 7"/>
          <p:cNvSpPr txBox="1"/>
          <p:nvPr/>
        </p:nvSpPr>
        <p:spPr>
          <a:xfrm>
            <a:off x="442762" y="2876877"/>
            <a:ext cx="10934985" cy="2805320"/>
          </a:xfrm>
          <a:prstGeom prst="rect">
            <a:avLst/>
          </a:prstGeom>
          <a:noFill/>
        </p:spPr>
        <p:txBody>
          <a:bodyPr wrap="square" rtlCol="0">
            <a:spAutoFit/>
          </a:bodyPr>
          <a:lstStyle/>
          <a:p>
            <a:pPr algn="just" rtl="1">
              <a:lnSpc>
                <a:spcPct val="150000"/>
              </a:lnSpc>
            </a:pPr>
            <a:r>
              <a:rPr lang="ar-SA" sz="2000" dirty="0"/>
              <a:t>تأسست </a:t>
            </a:r>
            <a:r>
              <a:rPr lang="en-US" sz="2000" dirty="0" smtClean="0"/>
              <a:t>Zappos</a:t>
            </a:r>
            <a:r>
              <a:rPr lang="ar-AE" sz="2000" dirty="0" smtClean="0"/>
              <a:t> </a:t>
            </a:r>
            <a:r>
              <a:rPr lang="ar-SA" sz="2000" dirty="0" smtClean="0"/>
              <a:t>عام </a:t>
            </a:r>
            <a:r>
              <a:rPr lang="en-US" sz="2000" dirty="0" smtClean="0"/>
              <a:t>1999</a:t>
            </a:r>
            <a:r>
              <a:rPr lang="ar-SA" sz="2000" dirty="0" smtClean="0"/>
              <a:t>، </a:t>
            </a:r>
            <a:r>
              <a:rPr lang="ar-SA" sz="2000" dirty="0"/>
              <a:t>ومقرها الرئيسي في لاس </a:t>
            </a:r>
            <a:r>
              <a:rPr lang="ar-SA" sz="2000" dirty="0" smtClean="0"/>
              <a:t>فيغاس،</a:t>
            </a:r>
            <a:r>
              <a:rPr lang="ar-AE" sz="2000" dirty="0"/>
              <a:t> </a:t>
            </a:r>
            <a:r>
              <a:rPr lang="ar-AE" sz="2000" dirty="0" smtClean="0"/>
              <a:t>الولايات المتحدة</a:t>
            </a:r>
            <a:r>
              <a:rPr lang="ar-SA" sz="2000" dirty="0" smtClean="0"/>
              <a:t>، </a:t>
            </a:r>
            <a:r>
              <a:rPr lang="ar-SA" sz="2000" dirty="0"/>
              <a:t>وأصبحت شركة عملاقة في مجال تجارة الأحذية والملابس عبر الإنترنت. تشتهر </a:t>
            </a:r>
            <a:r>
              <a:rPr lang="en-US" sz="2000" dirty="0"/>
              <a:t>Zappos </a:t>
            </a:r>
            <a:r>
              <a:rPr lang="ar-AE" sz="2000" dirty="0" smtClean="0"/>
              <a:t> </a:t>
            </a:r>
            <a:r>
              <a:rPr lang="ar-SA" sz="2000" dirty="0" smtClean="0"/>
              <a:t>بخدمة </a:t>
            </a:r>
            <a:r>
              <a:rPr lang="ar-SA" sz="2000" dirty="0"/>
              <a:t>عملاء من الطراز الرفيع، وقد وسّعت نطاق منتجاتها ليشمل ليس فقط الأحذية، بل أيضًا الإكسسوارات ومنتجات التجميل. </a:t>
            </a:r>
            <a:r>
              <a:rPr lang="ar-SA" sz="2000" dirty="0" smtClean="0"/>
              <a:t>تعمل </a:t>
            </a:r>
            <a:r>
              <a:rPr lang="en-US" sz="2000" dirty="0" smtClean="0"/>
              <a:t>Zappos</a:t>
            </a:r>
            <a:r>
              <a:rPr lang="ar-AE" sz="2000" dirty="0" smtClean="0"/>
              <a:t> </a:t>
            </a:r>
            <a:r>
              <a:rPr lang="ar-SA" sz="2000" dirty="0" smtClean="0"/>
              <a:t>وفق </a:t>
            </a:r>
            <a:r>
              <a:rPr lang="ar-SA" sz="2000" dirty="0"/>
              <a:t>فلسفة "الإبهار" من خلال الخدمة. وقد ساعدها هذا النهج على بناء قاعدة عملاء </a:t>
            </a:r>
            <a:r>
              <a:rPr lang="ar-AE" sz="2000" dirty="0" smtClean="0"/>
              <a:t>لديهم ولاء عالٍ</a:t>
            </a:r>
            <a:r>
              <a:rPr lang="ar-SA" sz="2000" dirty="0" smtClean="0"/>
              <a:t>، </a:t>
            </a:r>
            <a:r>
              <a:rPr lang="ar-SA" sz="2000" dirty="0"/>
              <a:t>وميّزها في بيئة التجارة الإلكترونية التنافسية. </a:t>
            </a:r>
            <a:r>
              <a:rPr lang="ar-AE" sz="2000" dirty="0" smtClean="0"/>
              <a:t>تكرس </a:t>
            </a:r>
            <a:r>
              <a:rPr lang="en-US" sz="2000" dirty="0" smtClean="0"/>
              <a:t>Zappos</a:t>
            </a:r>
            <a:r>
              <a:rPr lang="ar-SA" sz="2000" dirty="0" smtClean="0"/>
              <a:t> جهودها </a:t>
            </a:r>
            <a:r>
              <a:rPr lang="ar-SA" sz="2000" dirty="0"/>
              <a:t>لتحسين تجربة التسوق من خلال خدمة متميزة وثقافة </a:t>
            </a:r>
            <a:r>
              <a:rPr lang="ar-AE" sz="2000" dirty="0" smtClean="0"/>
              <a:t>هذه العلامة التجارية تمنح </a:t>
            </a:r>
            <a:r>
              <a:rPr lang="ar-SA" sz="2000" dirty="0" smtClean="0"/>
              <a:t>الأولوية </a:t>
            </a:r>
            <a:r>
              <a:rPr lang="ar-SA" sz="2000" dirty="0"/>
              <a:t>لسعادة العملاء.</a:t>
            </a:r>
            <a:endParaRPr lang="en-US" sz="2000" dirty="0"/>
          </a:p>
          <a:p>
            <a:pPr algn="just" rtl="1">
              <a:lnSpc>
                <a:spcPct val="150000"/>
              </a:lnSpc>
            </a:pPr>
            <a:endParaRPr lang="ar-AE" sz="2000" dirty="0"/>
          </a:p>
        </p:txBody>
      </p:sp>
    </p:spTree>
    <p:extLst>
      <p:ext uri="{BB962C8B-B14F-4D97-AF65-F5344CB8AC3E}">
        <p14:creationId xmlns:p14="http://schemas.microsoft.com/office/powerpoint/2010/main" val="3400358948"/>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ربع نص 4">
            <a:extLst>
              <a:ext uri="{FF2B5EF4-FFF2-40B4-BE49-F238E27FC236}">
                <a16:creationId xmlns:a16="http://schemas.microsoft.com/office/drawing/2014/main" xmlns="" id="{9B71E60A-B11D-0636-F62D-9EB304CD7596}"/>
              </a:ext>
            </a:extLst>
          </p:cNvPr>
          <p:cNvSpPr txBox="1"/>
          <p:nvPr/>
        </p:nvSpPr>
        <p:spPr>
          <a:xfrm>
            <a:off x="1492880" y="789647"/>
            <a:ext cx="8440582" cy="584775"/>
          </a:xfrm>
          <a:prstGeom prst="rect">
            <a:avLst/>
          </a:prstGeom>
          <a:noFill/>
        </p:spPr>
        <p:txBody>
          <a:bodyPr wrap="square" rtlCol="0">
            <a:spAutoFit/>
          </a:bodyPr>
          <a:lstStyle/>
          <a:p>
            <a:pPr algn="ctr" rtl="1"/>
            <a:r>
              <a:rPr lang="ar-SA" sz="3200" b="1" dirty="0">
                <a:solidFill>
                  <a:srgbClr val="00AEEF"/>
                </a:solidFill>
              </a:rPr>
              <a:t>    </a:t>
            </a:r>
            <a:r>
              <a:rPr lang="ar-AE" sz="3200" b="1" dirty="0">
                <a:solidFill>
                  <a:srgbClr val="00AEEF"/>
                </a:solidFill>
              </a:rPr>
              <a:t>حالة دراسية</a:t>
            </a:r>
            <a:r>
              <a:rPr lang="en-US" sz="3200" b="1" dirty="0">
                <a:solidFill>
                  <a:srgbClr val="00AEEF"/>
                </a:solidFill>
              </a:rPr>
              <a:t> 2</a:t>
            </a:r>
            <a:r>
              <a:rPr lang="ar-AE" sz="3200" b="1" dirty="0">
                <a:solidFill>
                  <a:srgbClr val="00AEEF"/>
                </a:solidFill>
              </a:rPr>
              <a:t>:</a:t>
            </a:r>
            <a:r>
              <a:rPr lang="en-US" sz="3200" b="1" dirty="0">
                <a:solidFill>
                  <a:srgbClr val="00AEEF"/>
                </a:solidFill>
              </a:rPr>
              <a:t> </a:t>
            </a:r>
            <a:r>
              <a:rPr lang="ar-AE" sz="3200" b="1" dirty="0">
                <a:solidFill>
                  <a:srgbClr val="00AEEF"/>
                </a:solidFill>
              </a:rPr>
              <a:t>خدمة العملاء الالكترونية </a:t>
            </a:r>
            <a:r>
              <a:rPr lang="en-US" sz="3200" b="1" dirty="0">
                <a:solidFill>
                  <a:srgbClr val="00AEEF"/>
                </a:solidFill>
              </a:rPr>
              <a:t>Zappos</a:t>
            </a:r>
          </a:p>
        </p:txBody>
      </p:sp>
      <p:sp>
        <p:nvSpPr>
          <p:cNvPr id="6" name="مستطيل مستدير الزوايا 5"/>
          <p:cNvSpPr/>
          <p:nvPr/>
        </p:nvSpPr>
        <p:spPr>
          <a:xfrm>
            <a:off x="306977" y="2076994"/>
            <a:ext cx="11482251" cy="3892731"/>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مستطيل 6"/>
          <p:cNvSpPr/>
          <p:nvPr/>
        </p:nvSpPr>
        <p:spPr>
          <a:xfrm>
            <a:off x="7576457" y="1348378"/>
            <a:ext cx="3801290" cy="1240971"/>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dirty="0" smtClean="0"/>
              <a:t>Zappos</a:t>
            </a:r>
            <a:endParaRPr lang="en-US" sz="3600" b="1" dirty="0"/>
          </a:p>
        </p:txBody>
      </p:sp>
      <p:sp>
        <p:nvSpPr>
          <p:cNvPr id="8" name="مربع نص 7"/>
          <p:cNvSpPr txBox="1"/>
          <p:nvPr/>
        </p:nvSpPr>
        <p:spPr>
          <a:xfrm>
            <a:off x="418011" y="2753922"/>
            <a:ext cx="10934985" cy="2400657"/>
          </a:xfrm>
          <a:prstGeom prst="rect">
            <a:avLst/>
          </a:prstGeom>
          <a:noFill/>
        </p:spPr>
        <p:txBody>
          <a:bodyPr wrap="square" rtlCol="0">
            <a:spAutoFit/>
          </a:bodyPr>
          <a:lstStyle/>
          <a:p>
            <a:pPr algn="just" rtl="1">
              <a:lnSpc>
                <a:spcPct val="150000"/>
              </a:lnSpc>
            </a:pPr>
            <a:r>
              <a:rPr lang="ar-AE" sz="2000" b="1" dirty="0" smtClean="0"/>
              <a:t>التحدي:</a:t>
            </a:r>
            <a:endParaRPr lang="en-US" sz="2000" b="1" dirty="0"/>
          </a:p>
          <a:p>
            <a:pPr algn="just" rtl="1">
              <a:lnSpc>
                <a:spcPct val="150000"/>
              </a:lnSpc>
            </a:pPr>
            <a:r>
              <a:rPr lang="ar-SA" sz="2000" dirty="0"/>
              <a:t>واجهت </a:t>
            </a:r>
            <a:r>
              <a:rPr lang="en-US" sz="2000" dirty="0" smtClean="0"/>
              <a:t>Zappos</a:t>
            </a:r>
            <a:r>
              <a:rPr lang="ar-AE" sz="2000" dirty="0" smtClean="0"/>
              <a:t> </a:t>
            </a:r>
            <a:r>
              <a:rPr lang="ar-SA" sz="2000" dirty="0" smtClean="0"/>
              <a:t>تحديًا </a:t>
            </a:r>
            <a:r>
              <a:rPr lang="ar-SA" sz="2000" dirty="0"/>
              <a:t>كبيرًا في الحفاظ على خدمة عملائها المتميزة، مع الاستمرار في توسيع نطاق منتجاتها وقاعدة عملائها. ومع نمو الشركة، ازدادت صعوبة التعامل مع تفاعلات العملاء عبر منصات مختلفة، بما في ذلك الهاتف والبريد الإلكتروني ووسائل التواصل الاجتماعي. كان التحدي الرئيسي هو الحفاظ على معايير الخدمة دون التضحية باللمسة الشخصية التي يتوقعها العملاء. بالإضافة إلى ذلك، سعت </a:t>
            </a:r>
            <a:r>
              <a:rPr lang="ar-SA" sz="2000" dirty="0" err="1"/>
              <a:t>زابوس</a:t>
            </a:r>
            <a:r>
              <a:rPr lang="ar-SA" sz="2000" dirty="0"/>
              <a:t> إلى تحويل خدمة العملاء إلى سمة مميزة للعلامة التجارية تُميزها عن غيرها من تجار التجزئة.</a:t>
            </a:r>
            <a:endParaRPr lang="en-US" sz="2000" dirty="0"/>
          </a:p>
        </p:txBody>
      </p:sp>
    </p:spTree>
    <p:extLst>
      <p:ext uri="{BB962C8B-B14F-4D97-AF65-F5344CB8AC3E}">
        <p14:creationId xmlns:p14="http://schemas.microsoft.com/office/powerpoint/2010/main" val="2575547366"/>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ربع نص 4">
            <a:extLst>
              <a:ext uri="{FF2B5EF4-FFF2-40B4-BE49-F238E27FC236}">
                <a16:creationId xmlns:a16="http://schemas.microsoft.com/office/drawing/2014/main" xmlns="" id="{9B71E60A-B11D-0636-F62D-9EB304CD7596}"/>
              </a:ext>
            </a:extLst>
          </p:cNvPr>
          <p:cNvSpPr txBox="1"/>
          <p:nvPr/>
        </p:nvSpPr>
        <p:spPr>
          <a:xfrm>
            <a:off x="1492880" y="789647"/>
            <a:ext cx="8440582" cy="584775"/>
          </a:xfrm>
          <a:prstGeom prst="rect">
            <a:avLst/>
          </a:prstGeom>
          <a:noFill/>
        </p:spPr>
        <p:txBody>
          <a:bodyPr wrap="square" rtlCol="0">
            <a:spAutoFit/>
          </a:bodyPr>
          <a:lstStyle/>
          <a:p>
            <a:pPr algn="ctr" rtl="1"/>
            <a:r>
              <a:rPr lang="ar-SA" sz="3200" b="1" dirty="0">
                <a:solidFill>
                  <a:srgbClr val="00AEEF"/>
                </a:solidFill>
              </a:rPr>
              <a:t>    </a:t>
            </a:r>
            <a:r>
              <a:rPr lang="ar-AE" sz="3200" b="1" dirty="0">
                <a:solidFill>
                  <a:srgbClr val="00AEEF"/>
                </a:solidFill>
              </a:rPr>
              <a:t>حالة دراسية</a:t>
            </a:r>
            <a:r>
              <a:rPr lang="en-US" sz="3200" b="1" dirty="0">
                <a:solidFill>
                  <a:srgbClr val="00AEEF"/>
                </a:solidFill>
              </a:rPr>
              <a:t> 2</a:t>
            </a:r>
            <a:r>
              <a:rPr lang="ar-AE" sz="3200" b="1" dirty="0">
                <a:solidFill>
                  <a:srgbClr val="00AEEF"/>
                </a:solidFill>
              </a:rPr>
              <a:t>:</a:t>
            </a:r>
            <a:r>
              <a:rPr lang="en-US" sz="3200" b="1" dirty="0">
                <a:solidFill>
                  <a:srgbClr val="00AEEF"/>
                </a:solidFill>
              </a:rPr>
              <a:t> </a:t>
            </a:r>
            <a:r>
              <a:rPr lang="ar-AE" sz="3200" b="1" dirty="0">
                <a:solidFill>
                  <a:srgbClr val="00AEEF"/>
                </a:solidFill>
              </a:rPr>
              <a:t>خدمة العملاء الالكترونية </a:t>
            </a:r>
            <a:r>
              <a:rPr lang="en-US" sz="3200" b="1" dirty="0">
                <a:solidFill>
                  <a:srgbClr val="00AEEF"/>
                </a:solidFill>
              </a:rPr>
              <a:t>Zappos</a:t>
            </a:r>
          </a:p>
        </p:txBody>
      </p:sp>
      <p:sp>
        <p:nvSpPr>
          <p:cNvPr id="6" name="مستطيل مستدير الزوايا 5"/>
          <p:cNvSpPr/>
          <p:nvPr/>
        </p:nvSpPr>
        <p:spPr>
          <a:xfrm>
            <a:off x="306977" y="2076994"/>
            <a:ext cx="11482251" cy="3892731"/>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مستطيل 6"/>
          <p:cNvSpPr/>
          <p:nvPr/>
        </p:nvSpPr>
        <p:spPr>
          <a:xfrm>
            <a:off x="7576457" y="1348378"/>
            <a:ext cx="3801290" cy="1240971"/>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dirty="0" smtClean="0"/>
              <a:t>Zappos</a:t>
            </a:r>
            <a:endParaRPr lang="en-US" sz="3600" b="1" dirty="0"/>
          </a:p>
        </p:txBody>
      </p:sp>
      <p:sp>
        <p:nvSpPr>
          <p:cNvPr id="8" name="مربع نص 7"/>
          <p:cNvSpPr txBox="1"/>
          <p:nvPr/>
        </p:nvSpPr>
        <p:spPr>
          <a:xfrm>
            <a:off x="418011" y="2753922"/>
            <a:ext cx="10934985" cy="2812629"/>
          </a:xfrm>
          <a:prstGeom prst="rect">
            <a:avLst/>
          </a:prstGeom>
          <a:noFill/>
        </p:spPr>
        <p:txBody>
          <a:bodyPr wrap="square" rtlCol="0">
            <a:spAutoFit/>
          </a:bodyPr>
          <a:lstStyle/>
          <a:p>
            <a:pPr algn="just" rtl="1">
              <a:lnSpc>
                <a:spcPct val="150000"/>
              </a:lnSpc>
            </a:pPr>
            <a:r>
              <a:rPr lang="ar-AE" sz="2000" b="1" dirty="0" smtClean="0"/>
              <a:t>الحل:</a:t>
            </a:r>
            <a:endParaRPr lang="en-US" sz="2000" b="1" dirty="0"/>
          </a:p>
          <a:p>
            <a:pPr algn="just" rtl="1">
              <a:lnSpc>
                <a:spcPct val="150000"/>
              </a:lnSpc>
            </a:pPr>
            <a:r>
              <a:rPr lang="ar-SA" sz="2000" dirty="0"/>
              <a:t>واجهت </a:t>
            </a:r>
            <a:r>
              <a:rPr lang="en-US" sz="2000" dirty="0"/>
              <a:t>Zappos  </a:t>
            </a:r>
            <a:r>
              <a:rPr lang="ar-SA" sz="2000" dirty="0" smtClean="0"/>
              <a:t> هذه </a:t>
            </a:r>
            <a:r>
              <a:rPr lang="ar-SA" sz="2000" dirty="0"/>
              <a:t>التحديات من خلال تطبيق العديد من استراتيجيات خدمة العملاء المبتكرة. فقد ألغت الحد الأقصى لمكالمات العملاء </a:t>
            </a:r>
            <a:r>
              <a:rPr lang="en-US" sz="2000" dirty="0"/>
              <a:t>Time limits on customer </a:t>
            </a:r>
            <a:r>
              <a:rPr lang="en-US" sz="2000" dirty="0" smtClean="0"/>
              <a:t>calls</a:t>
            </a:r>
            <a:r>
              <a:rPr lang="ar-SA" sz="2000" dirty="0" smtClean="0"/>
              <a:t> </a:t>
            </a:r>
            <a:r>
              <a:rPr lang="ar-SA" sz="2000" dirty="0"/>
              <a:t>في مراكز الاتصال الهاتفي لخدمة العملاء </a:t>
            </a:r>
            <a:r>
              <a:rPr lang="en-US" sz="2000" dirty="0"/>
              <a:t>Call Centers </a:t>
            </a:r>
            <a:r>
              <a:rPr lang="ar-AE" sz="2000" dirty="0" smtClean="0"/>
              <a:t> </a:t>
            </a:r>
            <a:r>
              <a:rPr lang="ar-SA" sz="2000" dirty="0" smtClean="0"/>
              <a:t>وكذلك </a:t>
            </a:r>
            <a:r>
              <a:rPr lang="ar-SA" sz="2000" dirty="0"/>
              <a:t>ألغت التعليق الصوتي الآلي في هذه </a:t>
            </a:r>
            <a:r>
              <a:rPr lang="ar-SA" sz="2000" dirty="0" smtClean="0"/>
              <a:t>المراكز</a:t>
            </a:r>
            <a:r>
              <a:rPr lang="ar-AE" sz="2000" dirty="0" smtClean="0"/>
              <a:t> واستبدلتها بخدمة عملاء مباشرة،</a:t>
            </a:r>
            <a:r>
              <a:rPr lang="ar-SA" sz="2000" dirty="0" smtClean="0"/>
              <a:t> </a:t>
            </a:r>
            <a:r>
              <a:rPr lang="ar-SA" sz="2000" dirty="0"/>
              <a:t>مما مكّن </a:t>
            </a:r>
            <a:r>
              <a:rPr lang="ar-SA" sz="2000" dirty="0" smtClean="0"/>
              <a:t>موظفي الخدمة من </a:t>
            </a:r>
            <a:r>
              <a:rPr lang="ar-SA" sz="2000" dirty="0"/>
              <a:t>بناء علاقات حقيقية </a:t>
            </a:r>
            <a:r>
              <a:rPr lang="ar-AE" sz="2000" dirty="0" smtClean="0"/>
              <a:t>مع العملاء</a:t>
            </a:r>
            <a:r>
              <a:rPr lang="ar-SA" sz="2000" dirty="0" smtClean="0"/>
              <a:t>. </a:t>
            </a:r>
            <a:r>
              <a:rPr lang="ar-SA" sz="2000" dirty="0"/>
              <a:t>كما استثمرت </a:t>
            </a:r>
            <a:r>
              <a:rPr lang="en-US" sz="2000" dirty="0" smtClean="0"/>
              <a:t>Zappos</a:t>
            </a:r>
            <a:r>
              <a:rPr lang="en-US" sz="2000" dirty="0"/>
              <a:t>   </a:t>
            </a:r>
            <a:r>
              <a:rPr lang="ar-SA" sz="2000" dirty="0" smtClean="0"/>
              <a:t> في برامج </a:t>
            </a:r>
            <a:r>
              <a:rPr lang="ar-SA" sz="2000" dirty="0"/>
              <a:t>تدريبية مكثفة لضمان فهم جميع الموظفين، وليس فقط موظفي خدمة العملاء، </a:t>
            </a:r>
            <a:r>
              <a:rPr lang="ar-SA" sz="2000" dirty="0" smtClean="0"/>
              <a:t>لترسيخ ثقافة العلامة التجارية التي </a:t>
            </a:r>
            <a:r>
              <a:rPr lang="ar-SA" sz="2000" dirty="0"/>
              <a:t>تضع العميل في المقام </a:t>
            </a:r>
            <a:r>
              <a:rPr lang="ar-SA" sz="2000" dirty="0" smtClean="0"/>
              <a:t>الأول.</a:t>
            </a:r>
            <a:endParaRPr lang="en-US" sz="2000" dirty="0"/>
          </a:p>
        </p:txBody>
      </p:sp>
    </p:spTree>
    <p:extLst>
      <p:ext uri="{BB962C8B-B14F-4D97-AF65-F5344CB8AC3E}">
        <p14:creationId xmlns:p14="http://schemas.microsoft.com/office/powerpoint/2010/main" val="3636473998"/>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ربع نص 4">
            <a:extLst>
              <a:ext uri="{FF2B5EF4-FFF2-40B4-BE49-F238E27FC236}">
                <a16:creationId xmlns:a16="http://schemas.microsoft.com/office/drawing/2014/main" xmlns="" id="{9B71E60A-B11D-0636-F62D-9EB304CD7596}"/>
              </a:ext>
            </a:extLst>
          </p:cNvPr>
          <p:cNvSpPr txBox="1"/>
          <p:nvPr/>
        </p:nvSpPr>
        <p:spPr>
          <a:xfrm>
            <a:off x="1492880" y="789647"/>
            <a:ext cx="8440582" cy="584775"/>
          </a:xfrm>
          <a:prstGeom prst="rect">
            <a:avLst/>
          </a:prstGeom>
          <a:noFill/>
        </p:spPr>
        <p:txBody>
          <a:bodyPr wrap="square" rtlCol="0">
            <a:spAutoFit/>
          </a:bodyPr>
          <a:lstStyle/>
          <a:p>
            <a:pPr algn="ctr" rtl="1"/>
            <a:r>
              <a:rPr lang="ar-SA" sz="3200" b="1" dirty="0">
                <a:solidFill>
                  <a:srgbClr val="00AEEF"/>
                </a:solidFill>
              </a:rPr>
              <a:t>    </a:t>
            </a:r>
            <a:r>
              <a:rPr lang="ar-AE" sz="3200" b="1" dirty="0">
                <a:solidFill>
                  <a:srgbClr val="00AEEF"/>
                </a:solidFill>
              </a:rPr>
              <a:t>حالة دراسية</a:t>
            </a:r>
            <a:r>
              <a:rPr lang="en-US" sz="3200" b="1" dirty="0">
                <a:solidFill>
                  <a:srgbClr val="00AEEF"/>
                </a:solidFill>
              </a:rPr>
              <a:t> 2</a:t>
            </a:r>
            <a:r>
              <a:rPr lang="ar-AE" sz="3200" b="1" dirty="0">
                <a:solidFill>
                  <a:srgbClr val="00AEEF"/>
                </a:solidFill>
              </a:rPr>
              <a:t>:</a:t>
            </a:r>
            <a:r>
              <a:rPr lang="en-US" sz="3200" b="1" dirty="0">
                <a:solidFill>
                  <a:srgbClr val="00AEEF"/>
                </a:solidFill>
              </a:rPr>
              <a:t> </a:t>
            </a:r>
            <a:r>
              <a:rPr lang="ar-AE" sz="3200" b="1" dirty="0">
                <a:solidFill>
                  <a:srgbClr val="00AEEF"/>
                </a:solidFill>
              </a:rPr>
              <a:t>خدمة العملاء الالكترونية </a:t>
            </a:r>
            <a:r>
              <a:rPr lang="en-US" sz="3200" b="1" dirty="0">
                <a:solidFill>
                  <a:srgbClr val="00AEEF"/>
                </a:solidFill>
              </a:rPr>
              <a:t>Zappos</a:t>
            </a:r>
          </a:p>
        </p:txBody>
      </p:sp>
      <p:sp>
        <p:nvSpPr>
          <p:cNvPr id="6" name="مستطيل مستدير الزوايا 5"/>
          <p:cNvSpPr/>
          <p:nvPr/>
        </p:nvSpPr>
        <p:spPr>
          <a:xfrm>
            <a:off x="306977" y="2076994"/>
            <a:ext cx="11482251" cy="3892731"/>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مستطيل 6"/>
          <p:cNvSpPr/>
          <p:nvPr/>
        </p:nvSpPr>
        <p:spPr>
          <a:xfrm>
            <a:off x="7576457" y="1348378"/>
            <a:ext cx="3801290" cy="1240971"/>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dirty="0" smtClean="0"/>
              <a:t>Zappos</a:t>
            </a:r>
            <a:endParaRPr lang="en-US" sz="3600" b="1" dirty="0"/>
          </a:p>
        </p:txBody>
      </p:sp>
      <p:sp>
        <p:nvSpPr>
          <p:cNvPr id="8" name="مربع نص 7"/>
          <p:cNvSpPr txBox="1"/>
          <p:nvPr/>
        </p:nvSpPr>
        <p:spPr>
          <a:xfrm>
            <a:off x="418011" y="2753922"/>
            <a:ext cx="10934985" cy="2862322"/>
          </a:xfrm>
          <a:prstGeom prst="rect">
            <a:avLst/>
          </a:prstGeom>
          <a:noFill/>
        </p:spPr>
        <p:txBody>
          <a:bodyPr wrap="square" rtlCol="0">
            <a:spAutoFit/>
          </a:bodyPr>
          <a:lstStyle/>
          <a:p>
            <a:pPr algn="just" rtl="1">
              <a:lnSpc>
                <a:spcPct val="150000"/>
              </a:lnSpc>
            </a:pPr>
            <a:r>
              <a:rPr lang="ar-AE" sz="2000" b="1" dirty="0" smtClean="0"/>
              <a:t>الحل:</a:t>
            </a:r>
            <a:endParaRPr lang="en-US" sz="2000" b="1" dirty="0"/>
          </a:p>
          <a:p>
            <a:pPr algn="just" rtl="1">
              <a:lnSpc>
                <a:spcPct val="150000"/>
              </a:lnSpc>
            </a:pPr>
            <a:r>
              <a:rPr lang="ar-SA" sz="2000" dirty="0"/>
              <a:t>علاوة على ذلك، أطلقت </a:t>
            </a:r>
            <a:r>
              <a:rPr lang="en-US" sz="2000" dirty="0"/>
              <a:t>Zappos  </a:t>
            </a:r>
            <a:r>
              <a:rPr lang="ar-SA" sz="2000" dirty="0"/>
              <a:t>سياسة إرجاع لمدة 365 يومًا مع شحن مجاني، مما خفف من قلق الشراء عبر الإنترنت. كما أطلقت "فريق ولاء العملاء" </a:t>
            </a:r>
            <a:r>
              <a:rPr lang="en-US" sz="2000" dirty="0"/>
              <a:t>Customer Loyalty Team” </a:t>
            </a:r>
            <a:r>
              <a:rPr lang="ar-SA" sz="2000" dirty="0"/>
              <a:t>المخصص لمعالجة مخاوف العملاء وتجاوز توقعاتهم. وقد زُوّد هذا الفريق بأدوات لمفاجأة العملاء وإسعادهم، مثل إرسال الزهور أو المنتجات المجانية للعملاء الذين يواجهون تحديات حياتية أو بعد تفاعلات </a:t>
            </a:r>
            <a:r>
              <a:rPr lang="ar-SA" sz="2000" dirty="0" smtClean="0"/>
              <a:t>مهمة مع العلامة التجارية. </a:t>
            </a:r>
            <a:r>
              <a:rPr lang="ar-SA" sz="2000" dirty="0"/>
              <a:t>كما سخّرت </a:t>
            </a:r>
            <a:r>
              <a:rPr lang="en-US" sz="2000" dirty="0" smtClean="0"/>
              <a:t> Zappos</a:t>
            </a:r>
            <a:r>
              <a:rPr lang="en-US" sz="2000" dirty="0"/>
              <a:t> </a:t>
            </a:r>
            <a:r>
              <a:rPr lang="ar-SA" sz="2000" dirty="0"/>
              <a:t>التكنولوجيا لتوفير تحديثات استباقية للخدمة ودعم فوري لتحسين تجربة التسوق عبر الإنترنت.</a:t>
            </a:r>
            <a:endParaRPr lang="en-US" sz="2000" dirty="0"/>
          </a:p>
        </p:txBody>
      </p:sp>
    </p:spTree>
    <p:extLst>
      <p:ext uri="{BB962C8B-B14F-4D97-AF65-F5344CB8AC3E}">
        <p14:creationId xmlns:p14="http://schemas.microsoft.com/office/powerpoint/2010/main" val="2689745776"/>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ربع نص 4">
            <a:extLst>
              <a:ext uri="{FF2B5EF4-FFF2-40B4-BE49-F238E27FC236}">
                <a16:creationId xmlns:a16="http://schemas.microsoft.com/office/drawing/2014/main" xmlns="" id="{9B71E60A-B11D-0636-F62D-9EB304CD7596}"/>
              </a:ext>
            </a:extLst>
          </p:cNvPr>
          <p:cNvSpPr txBox="1"/>
          <p:nvPr/>
        </p:nvSpPr>
        <p:spPr>
          <a:xfrm>
            <a:off x="1270811" y="358760"/>
            <a:ext cx="8440582" cy="954107"/>
          </a:xfrm>
          <a:prstGeom prst="rect">
            <a:avLst/>
          </a:prstGeom>
          <a:noFill/>
        </p:spPr>
        <p:txBody>
          <a:bodyPr wrap="square" rtlCol="0">
            <a:spAutoFit/>
          </a:bodyPr>
          <a:lstStyle/>
          <a:p>
            <a:pPr algn="ctr" rtl="1"/>
            <a:r>
              <a:rPr lang="ar-SA" sz="3200" b="1" dirty="0">
                <a:solidFill>
                  <a:srgbClr val="00AEEF"/>
                </a:solidFill>
              </a:rPr>
              <a:t>   </a:t>
            </a:r>
            <a:r>
              <a:rPr lang="ar-SA" sz="3200" b="1" dirty="0" smtClean="0">
                <a:solidFill>
                  <a:srgbClr val="00AEEF"/>
                </a:solidFill>
              </a:rPr>
              <a:t> </a:t>
            </a:r>
            <a:r>
              <a:rPr lang="ar-AE" sz="3200" b="1" dirty="0">
                <a:solidFill>
                  <a:srgbClr val="00AEEF"/>
                </a:solidFill>
              </a:rPr>
              <a:t>حالة دراسية</a:t>
            </a:r>
            <a:r>
              <a:rPr lang="en-US" sz="3200" b="1" dirty="0">
                <a:solidFill>
                  <a:srgbClr val="00AEEF"/>
                </a:solidFill>
              </a:rPr>
              <a:t> </a:t>
            </a:r>
            <a:r>
              <a:rPr lang="en-US" sz="3200" b="1" dirty="0" smtClean="0">
                <a:solidFill>
                  <a:srgbClr val="00AEEF"/>
                </a:solidFill>
              </a:rPr>
              <a:t>3</a:t>
            </a:r>
            <a:r>
              <a:rPr lang="ar-AE" sz="3200" b="1" dirty="0" smtClean="0">
                <a:solidFill>
                  <a:srgbClr val="00AEEF"/>
                </a:solidFill>
              </a:rPr>
              <a:t>:</a:t>
            </a:r>
            <a:r>
              <a:rPr lang="en-US" sz="3200" b="1" dirty="0" smtClean="0">
                <a:solidFill>
                  <a:srgbClr val="00AEEF"/>
                </a:solidFill>
              </a:rPr>
              <a:t> </a:t>
            </a:r>
            <a:r>
              <a:rPr lang="ar-AE" sz="3200" b="1" dirty="0" smtClean="0">
                <a:solidFill>
                  <a:srgbClr val="00AEEF"/>
                </a:solidFill>
              </a:rPr>
              <a:t>خدمة العملاء الالكترونية </a:t>
            </a:r>
            <a:r>
              <a:rPr lang="en-US" sz="3200" b="1" dirty="0">
                <a:solidFill>
                  <a:srgbClr val="00AEEF"/>
                </a:solidFill>
              </a:rPr>
              <a:t>Sephora </a:t>
            </a:r>
            <a:endParaRPr lang="ar-AE" sz="3200" b="1" dirty="0" smtClean="0">
              <a:solidFill>
                <a:srgbClr val="00AEEF"/>
              </a:solidFill>
            </a:endParaRPr>
          </a:p>
          <a:p>
            <a:pPr algn="ctr" rtl="1"/>
            <a:r>
              <a:rPr lang="en-US" sz="2400" b="1" dirty="0">
                <a:hlinkClick r:id="rId4"/>
              </a:rPr>
              <a:t>https://</a:t>
            </a:r>
            <a:r>
              <a:rPr lang="en-US" sz="2400" b="1" dirty="0" smtClean="0">
                <a:hlinkClick r:id="rId4"/>
              </a:rPr>
              <a:t>www.sephora.com</a:t>
            </a:r>
            <a:r>
              <a:rPr lang="ar-AE" sz="2400" b="1" dirty="0" smtClean="0"/>
              <a:t> </a:t>
            </a:r>
            <a:endParaRPr lang="en-US" sz="2400" b="1" dirty="0"/>
          </a:p>
        </p:txBody>
      </p:sp>
      <p:pic>
        <p:nvPicPr>
          <p:cNvPr id="8" name="صورة 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1479458"/>
            <a:ext cx="12192000" cy="5320473"/>
          </a:xfrm>
          <a:prstGeom prst="rect">
            <a:avLst/>
          </a:prstGeom>
        </p:spPr>
      </p:pic>
    </p:spTree>
    <p:extLst>
      <p:ext uri="{BB962C8B-B14F-4D97-AF65-F5344CB8AC3E}">
        <p14:creationId xmlns:p14="http://schemas.microsoft.com/office/powerpoint/2010/main" val="2512439080"/>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p:cNvSpPr/>
          <p:nvPr/>
        </p:nvSpPr>
        <p:spPr>
          <a:xfrm>
            <a:off x="306977" y="2076994"/>
            <a:ext cx="11482251" cy="3892731"/>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مستطيل 5"/>
          <p:cNvSpPr/>
          <p:nvPr/>
        </p:nvSpPr>
        <p:spPr>
          <a:xfrm>
            <a:off x="7576457" y="1348378"/>
            <a:ext cx="3801290" cy="1240971"/>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dirty="0" smtClean="0"/>
              <a:t>Sephora</a:t>
            </a:r>
            <a:endParaRPr lang="en-US" sz="3600" b="1" dirty="0"/>
          </a:p>
        </p:txBody>
      </p:sp>
      <p:sp>
        <p:nvSpPr>
          <p:cNvPr id="9" name="مربع نص 8"/>
          <p:cNvSpPr txBox="1"/>
          <p:nvPr/>
        </p:nvSpPr>
        <p:spPr>
          <a:xfrm>
            <a:off x="743208" y="2753922"/>
            <a:ext cx="10609788" cy="2400657"/>
          </a:xfrm>
          <a:prstGeom prst="rect">
            <a:avLst/>
          </a:prstGeom>
          <a:noFill/>
        </p:spPr>
        <p:txBody>
          <a:bodyPr wrap="square" rtlCol="0">
            <a:spAutoFit/>
          </a:bodyPr>
          <a:lstStyle/>
          <a:p>
            <a:pPr algn="just" rtl="1">
              <a:lnSpc>
                <a:spcPct val="150000"/>
              </a:lnSpc>
            </a:pPr>
            <a:r>
              <a:rPr lang="ar-AE" sz="2000" dirty="0" smtClean="0"/>
              <a:t>تأسست </a:t>
            </a:r>
            <a:r>
              <a:rPr lang="en-US" sz="2000" dirty="0" smtClean="0"/>
              <a:t>Sephora</a:t>
            </a:r>
            <a:r>
              <a:rPr lang="ar-AE" sz="2000" dirty="0" smtClean="0"/>
              <a:t> </a:t>
            </a:r>
            <a:r>
              <a:rPr lang="ar-AE" sz="2000" dirty="0"/>
              <a:t>عام </a:t>
            </a:r>
            <a:r>
              <a:rPr lang="en-US" sz="2000" dirty="0" smtClean="0"/>
              <a:t>1970</a:t>
            </a:r>
            <a:r>
              <a:rPr lang="ar-AE" sz="2000" dirty="0" smtClean="0"/>
              <a:t>في </a:t>
            </a:r>
            <a:r>
              <a:rPr lang="ar-AE" sz="2000" dirty="0"/>
              <a:t>باريس، فرنسا، وهي شركة عالمية رائدة في مجال تجارة التجزئة في مجال التجميل، لديها ٢٦٠٠ متجر في ٣٤ دولة حول العالم، </a:t>
            </a:r>
            <a:r>
              <a:rPr lang="ar-AE" sz="2000" dirty="0" smtClean="0"/>
              <a:t>وتبيع في متاجرها </a:t>
            </a:r>
            <a:r>
              <a:rPr lang="ar-AE" sz="2000" dirty="0"/>
              <a:t>أكثر من </a:t>
            </a:r>
            <a:r>
              <a:rPr lang="en-US" sz="2000" dirty="0" smtClean="0"/>
              <a:t>3000</a:t>
            </a:r>
            <a:r>
              <a:rPr lang="ar-AE" sz="2000" dirty="0" smtClean="0"/>
              <a:t>علامة </a:t>
            </a:r>
            <a:r>
              <a:rPr lang="ar-AE" sz="2000" dirty="0"/>
              <a:t>تجارية </a:t>
            </a:r>
            <a:r>
              <a:rPr lang="ar-AE" sz="2000" dirty="0" smtClean="0"/>
              <a:t>من </a:t>
            </a:r>
            <a:r>
              <a:rPr lang="ar-AE" sz="2000" dirty="0"/>
              <a:t>مستحضرات التجميل والعناية بالبشرة والعطور ومنتجات العناية </a:t>
            </a:r>
            <a:r>
              <a:rPr lang="ar-AE" sz="2000" dirty="0" smtClean="0"/>
              <a:t>بالشعر، </a:t>
            </a:r>
            <a:r>
              <a:rPr lang="ar-AE" sz="2000" dirty="0"/>
              <a:t>بالإضافة إلى </a:t>
            </a:r>
            <a:r>
              <a:rPr lang="ar-AE" sz="2000" dirty="0" smtClean="0"/>
              <a:t>بيعها منتجات تحمل اسم علامتها </a:t>
            </a:r>
            <a:r>
              <a:rPr lang="ar-AE" sz="2000" dirty="0"/>
              <a:t>التجارية الخاصة. تشتهر </a:t>
            </a:r>
            <a:r>
              <a:rPr lang="en-US" sz="2000" dirty="0"/>
              <a:t>Sephora</a:t>
            </a:r>
            <a:r>
              <a:rPr lang="ar-AE" sz="2000" dirty="0"/>
              <a:t> ببيئة </a:t>
            </a:r>
            <a:r>
              <a:rPr lang="ar-AE" sz="2000" dirty="0"/>
              <a:t>البيع المفتوح التي تُحسّن تجربة التسوق مع مختلف منتجات التجميل. كما تُعرف العلامة التجارية بابتكارها، والتزامها بتميز الخدمة، وتجربة التسوق </a:t>
            </a:r>
            <a:r>
              <a:rPr lang="ar-AE" sz="2000" dirty="0" smtClean="0"/>
              <a:t>المختلفة التي توفرها لعملائها.</a:t>
            </a:r>
          </a:p>
        </p:txBody>
      </p:sp>
    </p:spTree>
    <p:extLst>
      <p:ext uri="{BB962C8B-B14F-4D97-AF65-F5344CB8AC3E}">
        <p14:creationId xmlns:p14="http://schemas.microsoft.com/office/powerpoint/2010/main" val="1362485832"/>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p:cNvSpPr/>
          <p:nvPr/>
        </p:nvSpPr>
        <p:spPr>
          <a:xfrm>
            <a:off x="306977" y="2076994"/>
            <a:ext cx="11482251" cy="3892731"/>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مستطيل 5"/>
          <p:cNvSpPr/>
          <p:nvPr/>
        </p:nvSpPr>
        <p:spPr>
          <a:xfrm>
            <a:off x="7576457" y="1348378"/>
            <a:ext cx="3801290" cy="1240971"/>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dirty="0" smtClean="0"/>
              <a:t>Sephora</a:t>
            </a:r>
            <a:endParaRPr lang="en-US" sz="3600" b="1" dirty="0"/>
          </a:p>
        </p:txBody>
      </p:sp>
      <p:sp>
        <p:nvSpPr>
          <p:cNvPr id="9" name="مربع نص 8"/>
          <p:cNvSpPr txBox="1"/>
          <p:nvPr/>
        </p:nvSpPr>
        <p:spPr>
          <a:xfrm>
            <a:off x="743208" y="2753922"/>
            <a:ext cx="10609788" cy="3323987"/>
          </a:xfrm>
          <a:prstGeom prst="rect">
            <a:avLst/>
          </a:prstGeom>
          <a:noFill/>
        </p:spPr>
        <p:txBody>
          <a:bodyPr wrap="square" rtlCol="0">
            <a:spAutoFit/>
          </a:bodyPr>
          <a:lstStyle/>
          <a:p>
            <a:pPr algn="just" rtl="1">
              <a:lnSpc>
                <a:spcPct val="150000"/>
              </a:lnSpc>
            </a:pPr>
            <a:r>
              <a:rPr lang="ar-AE" sz="2000" b="1" dirty="0" smtClean="0"/>
              <a:t>التحدي:</a:t>
            </a:r>
          </a:p>
          <a:p>
            <a:pPr algn="just" rtl="1">
              <a:lnSpc>
                <a:spcPct val="150000"/>
              </a:lnSpc>
            </a:pPr>
            <a:r>
              <a:rPr lang="ar-AE" sz="2000" dirty="0" smtClean="0"/>
              <a:t>مع </a:t>
            </a:r>
            <a:r>
              <a:rPr lang="ar-AE" sz="2000" dirty="0"/>
              <a:t>تحول مشهد البيع بالتجزئة نحو المنصات الرقمية، واجهت </a:t>
            </a:r>
            <a:r>
              <a:rPr lang="en-US" sz="2000" dirty="0" smtClean="0"/>
              <a:t>Sephora</a:t>
            </a:r>
            <a:r>
              <a:rPr lang="ar-AE" sz="2000" dirty="0" smtClean="0"/>
              <a:t> تحديًا </a:t>
            </a:r>
            <a:r>
              <a:rPr lang="ar-AE" sz="2000" dirty="0"/>
              <a:t>يتمثل في نقل تجربتها التفاعلية والشخصية داخل المتجر إلى بيئة إلكترونية. كان على الشركة ضمان أن تتوافق خدمة العملاء عبر الإنترنت مع طبيعة متاجرها التقليدية المفيدة والغنية بالمعلومات والمخصصة. كان هذا التحول حاسمًا في الحفاظ على ولاء العملاء وتفاعلهم في سوق يسعى فيه المستهلكون بشكل متزايد إلى الراحة دون التضحية بتجربة تسوق شخصية.</a:t>
            </a:r>
          </a:p>
          <a:p>
            <a:pPr algn="just" rtl="1">
              <a:lnSpc>
                <a:spcPct val="150000"/>
              </a:lnSpc>
            </a:pPr>
            <a:r>
              <a:rPr lang="ar-AE" sz="2000" b="1" dirty="0" smtClean="0"/>
              <a:t> </a:t>
            </a:r>
          </a:p>
          <a:p>
            <a:pPr algn="just" rtl="1">
              <a:lnSpc>
                <a:spcPct val="150000"/>
              </a:lnSpc>
            </a:pPr>
            <a:endParaRPr lang="ar-AE" sz="2000" dirty="0" smtClean="0"/>
          </a:p>
        </p:txBody>
      </p:sp>
    </p:spTree>
    <p:extLst>
      <p:ext uri="{BB962C8B-B14F-4D97-AF65-F5344CB8AC3E}">
        <p14:creationId xmlns:p14="http://schemas.microsoft.com/office/powerpoint/2010/main" val="3523526414"/>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p:cNvSpPr/>
          <p:nvPr/>
        </p:nvSpPr>
        <p:spPr>
          <a:xfrm>
            <a:off x="306977" y="2076994"/>
            <a:ext cx="11371217" cy="4650377"/>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مستطيل 5"/>
          <p:cNvSpPr/>
          <p:nvPr/>
        </p:nvSpPr>
        <p:spPr>
          <a:xfrm>
            <a:off x="7510211" y="960286"/>
            <a:ext cx="3801290" cy="1240971"/>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dirty="0" smtClean="0"/>
              <a:t>Sephora</a:t>
            </a:r>
            <a:endParaRPr lang="en-US" sz="3600" b="1" dirty="0"/>
          </a:p>
        </p:txBody>
      </p:sp>
      <p:sp>
        <p:nvSpPr>
          <p:cNvPr id="9" name="مربع نص 8"/>
          <p:cNvSpPr txBox="1"/>
          <p:nvPr/>
        </p:nvSpPr>
        <p:spPr>
          <a:xfrm>
            <a:off x="654714" y="2339908"/>
            <a:ext cx="10609788" cy="5632311"/>
          </a:xfrm>
          <a:prstGeom prst="rect">
            <a:avLst/>
          </a:prstGeom>
          <a:noFill/>
        </p:spPr>
        <p:txBody>
          <a:bodyPr wrap="square" rtlCol="0">
            <a:spAutoFit/>
          </a:bodyPr>
          <a:lstStyle/>
          <a:p>
            <a:pPr algn="just" rtl="1">
              <a:lnSpc>
                <a:spcPct val="150000"/>
              </a:lnSpc>
            </a:pPr>
            <a:r>
              <a:rPr lang="ar-AE" sz="2000" b="1" dirty="0" smtClean="0"/>
              <a:t>الحل:</a:t>
            </a:r>
            <a:endParaRPr lang="ar-SA" sz="2000" b="1" dirty="0" smtClean="0"/>
          </a:p>
          <a:p>
            <a:pPr algn="just" rtl="1">
              <a:lnSpc>
                <a:spcPct val="150000"/>
              </a:lnSpc>
            </a:pPr>
            <a:r>
              <a:rPr lang="ar-AE" sz="2000" dirty="0"/>
              <a:t>واجهت </a:t>
            </a:r>
            <a:r>
              <a:rPr lang="en-US" sz="2000" dirty="0" smtClean="0"/>
              <a:t>Sephora</a:t>
            </a:r>
            <a:r>
              <a:rPr lang="ar-AE" sz="2000" dirty="0" smtClean="0"/>
              <a:t> هذا </a:t>
            </a:r>
            <a:r>
              <a:rPr lang="ar-AE" sz="2000" dirty="0"/>
              <a:t>التحدي من خلال الاستفادة من التكنولوجيا والتدريب لتعزيز قدراتها في خدمة العملاء عبر الإنترنت. قدمت </a:t>
            </a:r>
            <a:r>
              <a:rPr lang="en-US" sz="2000" dirty="0" smtClean="0"/>
              <a:t>Sephora</a:t>
            </a:r>
            <a:r>
              <a:rPr lang="ar-AE" sz="2000" dirty="0" smtClean="0"/>
              <a:t> تطبيقًا </a:t>
            </a:r>
            <a:r>
              <a:rPr lang="ar-AE" sz="2000" dirty="0"/>
              <a:t>قائم على الواقع المعزز، يُمكّن العملاء من تجربة المنتجات افتراضيًا قبل الشراء عبر الإنترنت. ساعدت هذه الأداة في محاكاة تجربة المتجر، ووفرت طريقة ممتعة وتفاعلية للعملاء للعثور على المنتجات المناسبة من منازلهم.</a:t>
            </a:r>
          </a:p>
          <a:p>
            <a:pPr algn="just" rtl="1">
              <a:lnSpc>
                <a:spcPct val="150000"/>
              </a:lnSpc>
            </a:pPr>
            <a:r>
              <a:rPr lang="ar-AE" sz="2000" dirty="0"/>
              <a:t>كما حسّنت </a:t>
            </a:r>
            <a:r>
              <a:rPr lang="en-US" sz="2000" dirty="0" smtClean="0"/>
              <a:t>Sephora</a:t>
            </a:r>
            <a:r>
              <a:rPr lang="ar-AE" sz="2000" dirty="0" smtClean="0"/>
              <a:t> بشكل </a:t>
            </a:r>
            <a:r>
              <a:rPr lang="ar-AE" sz="2000" dirty="0"/>
              <a:t>كبير قدرات الدردشة في خدمة العملاء، مستخدمةً روبوتات الدردشة المدعومة بالذكاء الاصطناعي للرد السريع على الاستفسارات الشائعة، وتوجيه الاستفسارات الأكثر تعقيدًا إلى موظفي خدمة عملاء مدربين على تقديم نصائح بمهارة مماثلة لتلك الموجودة في المتاجر. كما وسّعت الشركة برنامج الولاء </a:t>
            </a:r>
            <a:r>
              <a:rPr lang="en-US" sz="2000" dirty="0" smtClean="0"/>
              <a:t>beauty consultations </a:t>
            </a:r>
            <a:r>
              <a:rPr lang="ar-AE" sz="2000" dirty="0" smtClean="0"/>
              <a:t> ليشمل </a:t>
            </a:r>
            <a:r>
              <a:rPr lang="ar-AE" sz="2000" dirty="0"/>
              <a:t>مكافآت أكثر تخصيصًا، وفعاليات حصرية، واستشارات تجميل يتم تقديمها افتراضيًا وشخصيًا. كما استثمرت في برامج تدريبية لممثلي خدمة العملاء، مع التركيز على المعرفة بالمنتج والمهارات الشخصية لضمان تفاعلات عالية الجودة، سواء </a:t>
            </a:r>
            <a:r>
              <a:rPr lang="ar-AE" sz="2000" dirty="0" smtClean="0"/>
              <a:t>افتراضيا </a:t>
            </a:r>
            <a:r>
              <a:rPr lang="ar-AE" sz="2000" dirty="0"/>
              <a:t>أو شخصيًا. </a:t>
            </a:r>
          </a:p>
          <a:p>
            <a:pPr algn="just" rtl="1">
              <a:lnSpc>
                <a:spcPct val="150000"/>
              </a:lnSpc>
            </a:pPr>
            <a:endParaRPr lang="ar-AE" sz="2000" b="1" dirty="0" smtClean="0"/>
          </a:p>
          <a:p>
            <a:pPr algn="just" rtl="1">
              <a:lnSpc>
                <a:spcPct val="150000"/>
              </a:lnSpc>
            </a:pPr>
            <a:r>
              <a:rPr lang="ar-AE" sz="2000" b="1" dirty="0" smtClean="0"/>
              <a:t> </a:t>
            </a:r>
          </a:p>
          <a:p>
            <a:pPr algn="just" rtl="1">
              <a:lnSpc>
                <a:spcPct val="150000"/>
              </a:lnSpc>
            </a:pPr>
            <a:endParaRPr lang="ar-AE" sz="2000" dirty="0" smtClean="0"/>
          </a:p>
        </p:txBody>
      </p:sp>
    </p:spTree>
    <p:extLst>
      <p:ext uri="{BB962C8B-B14F-4D97-AF65-F5344CB8AC3E}">
        <p14:creationId xmlns:p14="http://schemas.microsoft.com/office/powerpoint/2010/main" val="3452917426"/>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p:cNvSpPr/>
          <p:nvPr/>
        </p:nvSpPr>
        <p:spPr>
          <a:xfrm>
            <a:off x="306977" y="2076994"/>
            <a:ext cx="11371217" cy="4650377"/>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مستطيل 5"/>
          <p:cNvSpPr/>
          <p:nvPr/>
        </p:nvSpPr>
        <p:spPr>
          <a:xfrm>
            <a:off x="7510211" y="960286"/>
            <a:ext cx="3801290" cy="1240971"/>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dirty="0" smtClean="0"/>
              <a:t>Sephora</a:t>
            </a:r>
            <a:endParaRPr lang="en-US" sz="3600" b="1" dirty="0"/>
          </a:p>
        </p:txBody>
      </p:sp>
      <p:sp>
        <p:nvSpPr>
          <p:cNvPr id="9" name="مربع نص 8"/>
          <p:cNvSpPr txBox="1"/>
          <p:nvPr/>
        </p:nvSpPr>
        <p:spPr>
          <a:xfrm>
            <a:off x="673669" y="2480054"/>
            <a:ext cx="10609788" cy="4247317"/>
          </a:xfrm>
          <a:prstGeom prst="rect">
            <a:avLst/>
          </a:prstGeom>
          <a:noFill/>
        </p:spPr>
        <p:txBody>
          <a:bodyPr wrap="square" rtlCol="0">
            <a:spAutoFit/>
          </a:bodyPr>
          <a:lstStyle/>
          <a:p>
            <a:pPr algn="just" rtl="1">
              <a:lnSpc>
                <a:spcPct val="150000"/>
              </a:lnSpc>
            </a:pPr>
            <a:r>
              <a:rPr lang="ar-AE" sz="2000" b="1" dirty="0" smtClean="0"/>
              <a:t>النتائج:</a:t>
            </a:r>
            <a:endParaRPr lang="ar-SA" sz="2000" b="1" dirty="0" smtClean="0"/>
          </a:p>
          <a:p>
            <a:pPr marL="342900" indent="-342900" algn="just" rtl="1">
              <a:lnSpc>
                <a:spcPct val="150000"/>
              </a:lnSpc>
              <a:buFont typeface="Arial" panose="020B0604020202020204" pitchFamily="34" charset="0"/>
              <a:buChar char="•"/>
            </a:pPr>
            <a:r>
              <a:rPr lang="ar-AE" sz="2000" dirty="0" smtClean="0"/>
              <a:t>تحسين </a:t>
            </a:r>
            <a:r>
              <a:rPr lang="ar-AE" sz="2000" dirty="0"/>
              <a:t>مستويات تفاعل العملاء. </a:t>
            </a:r>
          </a:p>
          <a:p>
            <a:pPr marL="342900" indent="-342900" algn="just" rtl="1">
              <a:lnSpc>
                <a:spcPct val="150000"/>
              </a:lnSpc>
              <a:buFont typeface="Arial" panose="020B0604020202020204" pitchFamily="34" charset="0"/>
              <a:buChar char="•"/>
            </a:pPr>
            <a:r>
              <a:rPr lang="ar-AE" sz="2000" dirty="0" smtClean="0"/>
              <a:t>زيادة </a:t>
            </a:r>
            <a:r>
              <a:rPr lang="ar-AE" sz="2000" dirty="0"/>
              <a:t>معدلات رضا العملاء. </a:t>
            </a:r>
          </a:p>
          <a:p>
            <a:pPr marL="342900" indent="-342900" algn="just" rtl="1">
              <a:lnSpc>
                <a:spcPct val="150000"/>
              </a:lnSpc>
              <a:buFont typeface="Arial" panose="020B0604020202020204" pitchFamily="34" charset="0"/>
              <a:buChar char="•"/>
            </a:pPr>
            <a:r>
              <a:rPr lang="ar-AE" sz="2000" dirty="0" smtClean="0"/>
              <a:t>تعظيم </a:t>
            </a:r>
            <a:r>
              <a:rPr lang="ar-AE" sz="2000" dirty="0"/>
              <a:t>أرقام المبيعات عبر الإنترنت. </a:t>
            </a:r>
          </a:p>
          <a:p>
            <a:pPr marL="342900" indent="-342900" algn="just" rtl="1">
              <a:lnSpc>
                <a:spcPct val="150000"/>
              </a:lnSpc>
              <a:buFont typeface="Arial" panose="020B0604020202020204" pitchFamily="34" charset="0"/>
              <a:buChar char="•"/>
            </a:pPr>
            <a:r>
              <a:rPr lang="ar-AE" sz="2000" dirty="0" smtClean="0"/>
              <a:t>تعزيز </a:t>
            </a:r>
            <a:r>
              <a:rPr lang="ar-AE" sz="2000" dirty="0"/>
              <a:t>ولاء العملاء. </a:t>
            </a:r>
          </a:p>
          <a:p>
            <a:pPr marL="342900" indent="-342900" algn="just" rtl="1">
              <a:lnSpc>
                <a:spcPct val="150000"/>
              </a:lnSpc>
              <a:buFont typeface="Arial" panose="020B0604020202020204" pitchFamily="34" charset="0"/>
              <a:buChar char="•"/>
            </a:pPr>
            <a:r>
              <a:rPr lang="ar-AE" sz="2000" dirty="0" smtClean="0"/>
              <a:t>جذب </a:t>
            </a:r>
            <a:r>
              <a:rPr lang="ar-AE" sz="2000" dirty="0"/>
              <a:t>عملاء جدد. </a:t>
            </a:r>
          </a:p>
          <a:p>
            <a:pPr marL="342900" indent="-342900" algn="just" rtl="1">
              <a:lnSpc>
                <a:spcPct val="150000"/>
              </a:lnSpc>
              <a:buFont typeface="Arial" panose="020B0604020202020204" pitchFamily="34" charset="0"/>
              <a:buChar char="•"/>
            </a:pPr>
            <a:r>
              <a:rPr lang="ar-AE" sz="2000" dirty="0" smtClean="0"/>
              <a:t>زيادة </a:t>
            </a:r>
            <a:r>
              <a:rPr lang="ar-AE" sz="2000" dirty="0"/>
              <a:t>معدلات اختراق السوق وتعزيز مكانة </a:t>
            </a:r>
            <a:r>
              <a:rPr lang="en-US" sz="2000" dirty="0" smtClean="0"/>
              <a:t>Sephora</a:t>
            </a:r>
            <a:r>
              <a:rPr lang="ar-AE" sz="2000" dirty="0" smtClean="0"/>
              <a:t> في </a:t>
            </a:r>
            <a:r>
              <a:rPr lang="ar-AE" sz="2000" dirty="0"/>
              <a:t>سوق مواد التجميل.</a:t>
            </a:r>
            <a:endParaRPr lang="ar-AE" sz="2000" dirty="0" smtClean="0"/>
          </a:p>
          <a:p>
            <a:pPr algn="just" rtl="1">
              <a:lnSpc>
                <a:spcPct val="150000"/>
              </a:lnSpc>
            </a:pPr>
            <a:r>
              <a:rPr lang="ar-AE" sz="2000" dirty="0" smtClean="0"/>
              <a:t> </a:t>
            </a:r>
          </a:p>
          <a:p>
            <a:pPr algn="just" rtl="1">
              <a:lnSpc>
                <a:spcPct val="150000"/>
              </a:lnSpc>
            </a:pPr>
            <a:endParaRPr lang="ar-AE" sz="2000" dirty="0" smtClean="0"/>
          </a:p>
        </p:txBody>
      </p:sp>
    </p:spTree>
    <p:extLst>
      <p:ext uri="{BB962C8B-B14F-4D97-AF65-F5344CB8AC3E}">
        <p14:creationId xmlns:p14="http://schemas.microsoft.com/office/powerpoint/2010/main" val="2584180601"/>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ربع نص 4">
            <a:extLst>
              <a:ext uri="{FF2B5EF4-FFF2-40B4-BE49-F238E27FC236}">
                <a16:creationId xmlns:a16="http://schemas.microsoft.com/office/drawing/2014/main" xmlns="" id="{9B71E60A-B11D-0636-F62D-9EB304CD7596}"/>
              </a:ext>
            </a:extLst>
          </p:cNvPr>
          <p:cNvSpPr txBox="1"/>
          <p:nvPr/>
        </p:nvSpPr>
        <p:spPr>
          <a:xfrm>
            <a:off x="1270811" y="358760"/>
            <a:ext cx="8440582" cy="584775"/>
          </a:xfrm>
          <a:prstGeom prst="rect">
            <a:avLst/>
          </a:prstGeom>
          <a:noFill/>
        </p:spPr>
        <p:txBody>
          <a:bodyPr wrap="square" rtlCol="0">
            <a:spAutoFit/>
          </a:bodyPr>
          <a:lstStyle/>
          <a:p>
            <a:pPr algn="ctr" rtl="1"/>
            <a:r>
              <a:rPr lang="ar-SA" sz="3200" b="1" dirty="0">
                <a:solidFill>
                  <a:srgbClr val="00AEEF"/>
                </a:solidFill>
              </a:rPr>
              <a:t>   </a:t>
            </a:r>
            <a:r>
              <a:rPr lang="ar-SA" sz="3200" b="1" dirty="0" smtClean="0">
                <a:solidFill>
                  <a:srgbClr val="00AEEF"/>
                </a:solidFill>
              </a:rPr>
              <a:t> </a:t>
            </a:r>
            <a:r>
              <a:rPr lang="ar-AE" sz="3200" b="1" dirty="0">
                <a:solidFill>
                  <a:srgbClr val="00AEEF"/>
                </a:solidFill>
              </a:rPr>
              <a:t>حالة دراسية</a:t>
            </a:r>
            <a:r>
              <a:rPr lang="en-US" sz="3200" b="1" dirty="0">
                <a:solidFill>
                  <a:srgbClr val="00AEEF"/>
                </a:solidFill>
              </a:rPr>
              <a:t> </a:t>
            </a:r>
            <a:r>
              <a:rPr lang="en-US" sz="3200" b="1" dirty="0" smtClean="0">
                <a:solidFill>
                  <a:srgbClr val="00AEEF"/>
                </a:solidFill>
              </a:rPr>
              <a:t>4</a:t>
            </a:r>
            <a:r>
              <a:rPr lang="ar-AE" sz="3200" b="1" dirty="0" smtClean="0">
                <a:solidFill>
                  <a:srgbClr val="00AEEF"/>
                </a:solidFill>
              </a:rPr>
              <a:t>:</a:t>
            </a:r>
            <a:r>
              <a:rPr lang="en-US" sz="3200" b="1" dirty="0" smtClean="0">
                <a:solidFill>
                  <a:srgbClr val="00AEEF"/>
                </a:solidFill>
              </a:rPr>
              <a:t>Nivea</a:t>
            </a:r>
            <a:r>
              <a:rPr lang="ar-AE" sz="3200" b="1" dirty="0" smtClean="0">
                <a:solidFill>
                  <a:srgbClr val="00AEEF"/>
                </a:solidFill>
              </a:rPr>
              <a:t> + </a:t>
            </a:r>
            <a:r>
              <a:rPr lang="en-US" sz="3200" b="1" dirty="0" smtClean="0">
                <a:solidFill>
                  <a:srgbClr val="00AEEF"/>
                </a:solidFill>
              </a:rPr>
              <a:t>WhatsApp</a:t>
            </a:r>
            <a:endParaRPr lang="en-US" sz="2400" b="1" dirty="0"/>
          </a:p>
        </p:txBody>
      </p:sp>
      <p:pic>
        <p:nvPicPr>
          <p:cNvPr id="2" name="صورة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1202459"/>
            <a:ext cx="12192000" cy="5793718"/>
          </a:xfrm>
          <a:prstGeom prst="rect">
            <a:avLst/>
          </a:prstGeom>
        </p:spPr>
      </p:pic>
    </p:spTree>
    <p:extLst>
      <p:ext uri="{BB962C8B-B14F-4D97-AF65-F5344CB8AC3E}">
        <p14:creationId xmlns:p14="http://schemas.microsoft.com/office/powerpoint/2010/main" val="1966035094"/>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p:cNvSpPr/>
          <p:nvPr/>
        </p:nvSpPr>
        <p:spPr>
          <a:xfrm>
            <a:off x="306977" y="2076995"/>
            <a:ext cx="11371217" cy="3291840"/>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مستطيل 5"/>
          <p:cNvSpPr/>
          <p:nvPr/>
        </p:nvSpPr>
        <p:spPr>
          <a:xfrm>
            <a:off x="7510211" y="960286"/>
            <a:ext cx="3801290" cy="1240971"/>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en-US" sz="3600" b="1" dirty="0" smtClean="0">
                <a:solidFill>
                  <a:schemeClr val="bg1"/>
                </a:solidFill>
              </a:rPr>
              <a:t>Nivea</a:t>
            </a:r>
            <a:endParaRPr lang="en-US" sz="2800" b="1" dirty="0">
              <a:solidFill>
                <a:schemeClr val="bg1"/>
              </a:solidFill>
            </a:endParaRPr>
          </a:p>
        </p:txBody>
      </p:sp>
      <p:sp>
        <p:nvSpPr>
          <p:cNvPr id="9" name="مربع نص 8"/>
          <p:cNvSpPr txBox="1"/>
          <p:nvPr/>
        </p:nvSpPr>
        <p:spPr>
          <a:xfrm>
            <a:off x="673669" y="2480054"/>
            <a:ext cx="10609788" cy="1881990"/>
          </a:xfrm>
          <a:prstGeom prst="rect">
            <a:avLst/>
          </a:prstGeom>
          <a:noFill/>
        </p:spPr>
        <p:txBody>
          <a:bodyPr wrap="square" rtlCol="0">
            <a:spAutoFit/>
          </a:bodyPr>
          <a:lstStyle/>
          <a:p>
            <a:pPr algn="just" rtl="1">
              <a:lnSpc>
                <a:spcPct val="150000"/>
              </a:lnSpc>
            </a:pPr>
            <a:r>
              <a:rPr lang="ar-AE" sz="2000" dirty="0"/>
              <a:t>نيفيا علامة تجارية </a:t>
            </a:r>
            <a:r>
              <a:rPr lang="ar-AE" sz="2000" dirty="0" smtClean="0"/>
              <a:t>ألمانية شهيرة </a:t>
            </a:r>
            <a:r>
              <a:rPr lang="ar-AE" sz="2000" dirty="0"/>
              <a:t>لمستحضرات التجميل، مملوكة لشركة </a:t>
            </a:r>
            <a:r>
              <a:rPr lang="en-US" sz="2000" dirty="0"/>
              <a:t>Hamburg-based </a:t>
            </a:r>
            <a:r>
              <a:rPr lang="en-US" sz="2000" dirty="0" err="1"/>
              <a:t>Beiersdorf</a:t>
            </a:r>
            <a:r>
              <a:rPr lang="en-US" sz="2000" dirty="0"/>
              <a:t> AG</a:t>
            </a:r>
            <a:r>
              <a:rPr lang="en-US" sz="2000" dirty="0" smtClean="0"/>
              <a:t>,</a:t>
            </a:r>
            <a:r>
              <a:rPr lang="ar-AE" sz="2000" dirty="0" smtClean="0"/>
              <a:t> ومقرها </a:t>
            </a:r>
            <a:r>
              <a:rPr lang="ar-AE" sz="2000" dirty="0"/>
              <a:t>هامبورغ، والتي تأسست عام </a:t>
            </a:r>
            <a:r>
              <a:rPr lang="en-US" sz="2000" dirty="0" smtClean="0"/>
              <a:t>1882</a:t>
            </a:r>
            <a:r>
              <a:rPr lang="ar-AE" sz="2000" dirty="0" smtClean="0"/>
              <a:t>. </a:t>
            </a:r>
            <a:r>
              <a:rPr lang="ar-AE" sz="2000" dirty="0"/>
              <a:t>تشمل محفظة </a:t>
            </a:r>
            <a:r>
              <a:rPr lang="ar-AE" sz="2000" dirty="0" smtClean="0"/>
              <a:t>شركة </a:t>
            </a:r>
            <a:r>
              <a:rPr lang="ar-AE" sz="2000" dirty="0" err="1" smtClean="0"/>
              <a:t>بايرسدورف</a:t>
            </a:r>
            <a:r>
              <a:rPr lang="ar-AE" sz="2000" dirty="0" smtClean="0"/>
              <a:t> </a:t>
            </a:r>
            <a:r>
              <a:rPr lang="ar-AE" sz="2000" dirty="0"/>
              <a:t>علامات تجارية أخرى شهيرة للعناية بالبشرة مثل </a:t>
            </a:r>
            <a:r>
              <a:rPr lang="ar-AE" sz="2000" dirty="0" smtClean="0"/>
              <a:t> </a:t>
            </a:r>
            <a:r>
              <a:rPr lang="en-US" sz="2000" dirty="0" err="1" smtClean="0"/>
              <a:t>Eucerin</a:t>
            </a:r>
            <a:r>
              <a:rPr lang="ar-AE" sz="2000" dirty="0"/>
              <a:t> </a:t>
            </a:r>
            <a:r>
              <a:rPr lang="ar-AE" sz="2000" dirty="0" smtClean="0"/>
              <a:t>و </a:t>
            </a:r>
            <a:r>
              <a:rPr lang="en-US" sz="2000" dirty="0" err="1"/>
              <a:t>Aquaphor</a:t>
            </a:r>
            <a:r>
              <a:rPr lang="en-US" sz="2000" dirty="0"/>
              <a:t> </a:t>
            </a:r>
            <a:r>
              <a:rPr lang="ar-AE" sz="2000" dirty="0" smtClean="0"/>
              <a:t>. وتعمل هذه الشركة في أكثر </a:t>
            </a:r>
            <a:r>
              <a:rPr lang="ar-AE" sz="2000" dirty="0"/>
              <a:t>من </a:t>
            </a:r>
            <a:r>
              <a:rPr lang="en-US" sz="2000" dirty="0" smtClean="0"/>
              <a:t>200</a:t>
            </a:r>
            <a:r>
              <a:rPr lang="ar-AE" sz="2000" dirty="0" smtClean="0"/>
              <a:t> دولة </a:t>
            </a:r>
            <a:r>
              <a:rPr lang="ar-AE" sz="2000" dirty="0"/>
              <a:t>حول العالم.</a:t>
            </a:r>
            <a:endParaRPr lang="en-US" sz="2000" dirty="0" smtClean="0"/>
          </a:p>
          <a:p>
            <a:pPr algn="just" rtl="1">
              <a:lnSpc>
                <a:spcPct val="150000"/>
              </a:lnSpc>
            </a:pPr>
            <a:endParaRPr lang="ar-AE" sz="2000" dirty="0" smtClean="0"/>
          </a:p>
        </p:txBody>
      </p:sp>
    </p:spTree>
    <p:extLst>
      <p:ext uri="{BB962C8B-B14F-4D97-AF65-F5344CB8AC3E}">
        <p14:creationId xmlns:p14="http://schemas.microsoft.com/office/powerpoint/2010/main" val="1774281322"/>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p:cNvSpPr/>
          <p:nvPr/>
        </p:nvSpPr>
        <p:spPr>
          <a:xfrm>
            <a:off x="306977" y="2076995"/>
            <a:ext cx="11371217" cy="3291840"/>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مستطيل 5"/>
          <p:cNvSpPr/>
          <p:nvPr/>
        </p:nvSpPr>
        <p:spPr>
          <a:xfrm>
            <a:off x="7510211" y="960286"/>
            <a:ext cx="3801290" cy="1240971"/>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en-US" sz="3600" b="1" dirty="0" smtClean="0">
                <a:solidFill>
                  <a:schemeClr val="bg1"/>
                </a:solidFill>
              </a:rPr>
              <a:t>Nivea</a:t>
            </a:r>
            <a:r>
              <a:rPr lang="ar-AE" sz="3600" b="1" dirty="0" smtClean="0">
                <a:solidFill>
                  <a:schemeClr val="bg1"/>
                </a:solidFill>
              </a:rPr>
              <a:t> + </a:t>
            </a:r>
            <a:r>
              <a:rPr lang="en-US" sz="3600" b="1" dirty="0" smtClean="0">
                <a:solidFill>
                  <a:schemeClr val="bg1"/>
                </a:solidFill>
              </a:rPr>
              <a:t>WhatsApp</a:t>
            </a:r>
            <a:endParaRPr lang="en-US" sz="2800" b="1" dirty="0">
              <a:solidFill>
                <a:schemeClr val="bg1"/>
              </a:solidFill>
            </a:endParaRPr>
          </a:p>
        </p:txBody>
      </p:sp>
      <p:sp>
        <p:nvSpPr>
          <p:cNvPr id="9" name="مربع نص 8"/>
          <p:cNvSpPr txBox="1"/>
          <p:nvPr/>
        </p:nvSpPr>
        <p:spPr>
          <a:xfrm>
            <a:off x="673669" y="2480054"/>
            <a:ext cx="10609788" cy="2400657"/>
          </a:xfrm>
          <a:prstGeom prst="rect">
            <a:avLst/>
          </a:prstGeom>
          <a:noFill/>
        </p:spPr>
        <p:txBody>
          <a:bodyPr wrap="square" rtlCol="0">
            <a:spAutoFit/>
          </a:bodyPr>
          <a:lstStyle/>
          <a:p>
            <a:pPr algn="just" rtl="1">
              <a:lnSpc>
                <a:spcPct val="150000"/>
              </a:lnSpc>
            </a:pPr>
            <a:r>
              <a:rPr lang="ar-AE" sz="2000" b="1" dirty="0" smtClean="0"/>
              <a:t>الهدف: </a:t>
            </a:r>
          </a:p>
          <a:p>
            <a:pPr algn="just" rtl="1">
              <a:lnSpc>
                <a:spcPct val="150000"/>
              </a:lnSpc>
            </a:pPr>
            <a:r>
              <a:rPr lang="ar-AE" sz="2000" dirty="0"/>
              <a:t>أرادت </a:t>
            </a:r>
            <a:r>
              <a:rPr lang="en-US" sz="2000" dirty="0" smtClean="0"/>
              <a:t>Nivea</a:t>
            </a:r>
            <a:r>
              <a:rPr lang="ar-AE" sz="2000" dirty="0" smtClean="0"/>
              <a:t> إجراء توصيات منتجات مخصصة لزيادة </a:t>
            </a:r>
            <a:r>
              <a:rPr lang="ar-AE" sz="2000" dirty="0"/>
              <a:t>التفاعل وجذب عملاء جدد من خلال تقديم استشارات مخصصة للعناية بالبشرة عبر واتساب.</a:t>
            </a:r>
            <a:endParaRPr lang="ar-AE" sz="2000" dirty="0" smtClean="0"/>
          </a:p>
          <a:p>
            <a:pPr algn="just" rtl="1">
              <a:lnSpc>
                <a:spcPct val="150000"/>
              </a:lnSpc>
            </a:pPr>
            <a:endParaRPr lang="en-US" sz="2000" dirty="0" smtClean="0"/>
          </a:p>
          <a:p>
            <a:pPr algn="just" rtl="1">
              <a:lnSpc>
                <a:spcPct val="150000"/>
              </a:lnSpc>
            </a:pPr>
            <a:endParaRPr lang="ar-AE" sz="2000" dirty="0" smtClean="0"/>
          </a:p>
        </p:txBody>
      </p:sp>
    </p:spTree>
    <p:extLst>
      <p:ext uri="{BB962C8B-B14F-4D97-AF65-F5344CB8AC3E}">
        <p14:creationId xmlns:p14="http://schemas.microsoft.com/office/powerpoint/2010/main" val="31629776"/>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p:cNvSpPr/>
          <p:nvPr/>
        </p:nvSpPr>
        <p:spPr>
          <a:xfrm>
            <a:off x="306977" y="2076995"/>
            <a:ext cx="11332029" cy="4314576"/>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مستطيل 5"/>
          <p:cNvSpPr/>
          <p:nvPr/>
        </p:nvSpPr>
        <p:spPr>
          <a:xfrm>
            <a:off x="7510211" y="960286"/>
            <a:ext cx="3801290" cy="1240971"/>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en-US" sz="3600" b="1" dirty="0" smtClean="0">
                <a:solidFill>
                  <a:schemeClr val="bg1"/>
                </a:solidFill>
              </a:rPr>
              <a:t>Nivea</a:t>
            </a:r>
            <a:r>
              <a:rPr lang="ar-AE" sz="3600" b="1" dirty="0" smtClean="0">
                <a:solidFill>
                  <a:schemeClr val="bg1"/>
                </a:solidFill>
              </a:rPr>
              <a:t> + </a:t>
            </a:r>
            <a:r>
              <a:rPr lang="en-US" sz="3600" b="1" dirty="0" smtClean="0">
                <a:solidFill>
                  <a:schemeClr val="bg1"/>
                </a:solidFill>
              </a:rPr>
              <a:t>WhatsApp</a:t>
            </a:r>
            <a:endParaRPr lang="en-US" sz="2800" b="1" dirty="0">
              <a:solidFill>
                <a:schemeClr val="bg1"/>
              </a:solidFill>
            </a:endParaRPr>
          </a:p>
        </p:txBody>
      </p:sp>
      <p:sp>
        <p:nvSpPr>
          <p:cNvPr id="9" name="مربع نص 8"/>
          <p:cNvSpPr txBox="1"/>
          <p:nvPr/>
        </p:nvSpPr>
        <p:spPr>
          <a:xfrm>
            <a:off x="858400" y="2201257"/>
            <a:ext cx="10609788" cy="4190314"/>
          </a:xfrm>
          <a:prstGeom prst="rect">
            <a:avLst/>
          </a:prstGeom>
          <a:noFill/>
        </p:spPr>
        <p:txBody>
          <a:bodyPr wrap="square" rtlCol="0">
            <a:spAutoFit/>
          </a:bodyPr>
          <a:lstStyle/>
          <a:p>
            <a:pPr algn="just" rtl="1">
              <a:lnSpc>
                <a:spcPct val="150000"/>
              </a:lnSpc>
            </a:pPr>
            <a:r>
              <a:rPr lang="ar-AE" sz="2000" b="1" dirty="0" smtClean="0"/>
              <a:t>الحل: </a:t>
            </a:r>
          </a:p>
          <a:p>
            <a:pPr algn="just" rtl="1">
              <a:lnSpc>
                <a:spcPct val="150000"/>
              </a:lnSpc>
            </a:pPr>
            <a:r>
              <a:rPr lang="ar-AE" sz="2000" dirty="0" smtClean="0"/>
              <a:t>تجربة </a:t>
            </a:r>
            <a:r>
              <a:rPr lang="ar-AE" sz="2000" dirty="0"/>
              <a:t>مراسلة مخصصة على </a:t>
            </a:r>
            <a:r>
              <a:rPr lang="ar-AE" sz="2000" dirty="0" smtClean="0"/>
              <a:t>واتساب لتحقيق </a:t>
            </a:r>
            <a:r>
              <a:rPr lang="ar-AE" sz="2000" dirty="0"/>
              <a:t>رؤيتها، تعاونت نيفيا مع وكالة التجارة التفاعلية التابعة لها لتصميم "مستشار روتين العناية بالبشرة"، وهي أداة جديدة تساعد مستهلكي مستحضرات التجميل عبر الإنترنت في العثور على روتين العناية بالبشرة المثالي من </a:t>
            </a:r>
            <a:r>
              <a:rPr lang="en-US" sz="2000" dirty="0" smtClean="0"/>
              <a:t>Nivea</a:t>
            </a:r>
            <a:r>
              <a:rPr lang="ar-AE" sz="2000" dirty="0" smtClean="0"/>
              <a:t>. </a:t>
            </a:r>
            <a:r>
              <a:rPr lang="ar-AE" sz="2000" dirty="0"/>
              <a:t>قرر الفريق بناء التجربة كرحلة مراسلة آلية على واتساب بمساعدة تدفقات واتساب، وهي مورد لتصميم التجارب يُمكّن الشركات من إنشاء تجارب مستخدم شاملة وغنية وسلسة على واتساب</a:t>
            </a:r>
            <a:r>
              <a:rPr lang="ar-AE" sz="2000" dirty="0" smtClean="0"/>
              <a:t>. روجت </a:t>
            </a:r>
            <a:r>
              <a:rPr lang="en-US" sz="2000" dirty="0"/>
              <a:t>Nivea </a:t>
            </a:r>
            <a:r>
              <a:rPr lang="ar-AE" sz="2000" dirty="0" smtClean="0"/>
              <a:t>لـ"مستشار </a:t>
            </a:r>
            <a:r>
              <a:rPr lang="ar-AE" sz="2000" dirty="0"/>
              <a:t>روتين العناية بالبشرة" من خلال حملة إعلانات تُفعّل عبر واتساب، وتضمنت فيديو قصيرًا يُروّج لتجربة واتساب، ويحثّ المستخدمين على بدء استشاراتهم الخاصة على واتساب بنقرة واحدة. وُجّهت الإعلانات إلى جمهور من النساء المهتمات بالعناية بالبشرة، ممن تتراوح أعمارهن بين </a:t>
            </a:r>
            <a:r>
              <a:rPr lang="en-US" sz="2000" dirty="0" smtClean="0"/>
              <a:t>18</a:t>
            </a:r>
            <a:r>
              <a:rPr lang="ar-AE" sz="2000" dirty="0" smtClean="0"/>
              <a:t> و </a:t>
            </a:r>
            <a:r>
              <a:rPr lang="en-US" sz="2000" dirty="0" smtClean="0"/>
              <a:t>65</a:t>
            </a:r>
            <a:r>
              <a:rPr lang="ar-AE" sz="2000" dirty="0" smtClean="0"/>
              <a:t> عامًا </a:t>
            </a:r>
            <a:r>
              <a:rPr lang="ar-AE" sz="2000" dirty="0"/>
              <a:t>في المكسيك.</a:t>
            </a:r>
            <a:endParaRPr lang="en-US" sz="2000" dirty="0" smtClean="0"/>
          </a:p>
          <a:p>
            <a:pPr algn="just" rtl="1">
              <a:lnSpc>
                <a:spcPct val="150000"/>
              </a:lnSpc>
            </a:pPr>
            <a:endParaRPr lang="ar-AE" sz="2000" dirty="0" smtClean="0"/>
          </a:p>
        </p:txBody>
      </p:sp>
    </p:spTree>
    <p:extLst>
      <p:ext uri="{BB962C8B-B14F-4D97-AF65-F5344CB8AC3E}">
        <p14:creationId xmlns:p14="http://schemas.microsoft.com/office/powerpoint/2010/main" val="349457085"/>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p:cNvSpPr/>
          <p:nvPr/>
        </p:nvSpPr>
        <p:spPr>
          <a:xfrm>
            <a:off x="306977" y="2076995"/>
            <a:ext cx="11371217" cy="3291840"/>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مستطيل 5"/>
          <p:cNvSpPr/>
          <p:nvPr/>
        </p:nvSpPr>
        <p:spPr>
          <a:xfrm>
            <a:off x="7510211" y="960286"/>
            <a:ext cx="3801290" cy="1240971"/>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en-US" sz="3600" b="1" dirty="0" smtClean="0">
                <a:solidFill>
                  <a:schemeClr val="bg1"/>
                </a:solidFill>
              </a:rPr>
              <a:t>Nivea</a:t>
            </a:r>
            <a:r>
              <a:rPr lang="ar-AE" sz="3600" b="1" dirty="0" smtClean="0">
                <a:solidFill>
                  <a:schemeClr val="bg1"/>
                </a:solidFill>
              </a:rPr>
              <a:t> + </a:t>
            </a:r>
            <a:r>
              <a:rPr lang="en-US" sz="3600" b="1" dirty="0" smtClean="0">
                <a:solidFill>
                  <a:schemeClr val="bg1"/>
                </a:solidFill>
              </a:rPr>
              <a:t>WhatsApp</a:t>
            </a:r>
            <a:endParaRPr lang="en-US" sz="2800" b="1" dirty="0">
              <a:solidFill>
                <a:schemeClr val="bg1"/>
              </a:solidFill>
            </a:endParaRPr>
          </a:p>
        </p:txBody>
      </p:sp>
      <p:sp>
        <p:nvSpPr>
          <p:cNvPr id="9" name="مربع نص 8"/>
          <p:cNvSpPr txBox="1"/>
          <p:nvPr/>
        </p:nvSpPr>
        <p:spPr>
          <a:xfrm>
            <a:off x="673669" y="2480054"/>
            <a:ext cx="10609788" cy="2805320"/>
          </a:xfrm>
          <a:prstGeom prst="rect">
            <a:avLst/>
          </a:prstGeom>
          <a:noFill/>
        </p:spPr>
        <p:txBody>
          <a:bodyPr wrap="square" rtlCol="0">
            <a:spAutoFit/>
          </a:bodyPr>
          <a:lstStyle/>
          <a:p>
            <a:pPr algn="just" rtl="1">
              <a:lnSpc>
                <a:spcPct val="150000"/>
              </a:lnSpc>
            </a:pPr>
            <a:r>
              <a:rPr lang="ar-AE" sz="2000" b="1" dirty="0" smtClean="0"/>
              <a:t>النتائج:</a:t>
            </a:r>
          </a:p>
          <a:p>
            <a:pPr algn="just" rtl="1">
              <a:lnSpc>
                <a:spcPct val="150000"/>
              </a:lnSpc>
            </a:pPr>
            <a:r>
              <a:rPr lang="ar-AE" sz="2000" dirty="0" smtClean="0"/>
              <a:t>أنشأت </a:t>
            </a:r>
            <a:r>
              <a:rPr lang="ar-AE" sz="2000" dirty="0"/>
              <a:t>علامة مستحضرات التجميل </a:t>
            </a:r>
            <a:r>
              <a:rPr lang="en-US" sz="2000" dirty="0"/>
              <a:t>Nivea </a:t>
            </a:r>
            <a:r>
              <a:rPr lang="ar-AE" sz="2000" dirty="0"/>
              <a:t>تجربة مراسلة جديدة للعناية بالبشرة، وقامت بالترويج لها من خلال حملة إعلانات يتم النقر عليها عبر </a:t>
            </a:r>
            <a:r>
              <a:rPr lang="en-US" sz="2000" dirty="0"/>
              <a:t>WhatsApp </a:t>
            </a:r>
            <a:r>
              <a:rPr lang="ar-AE" sz="2000" dirty="0"/>
              <a:t>وتسليمها إلى جماهيرها الرئيسية في المكسيك، مما أدى إلى زيادة بنسبة </a:t>
            </a:r>
            <a:r>
              <a:rPr lang="en-US" sz="2000" dirty="0" smtClean="0"/>
              <a:t>8.4</a:t>
            </a:r>
            <a:r>
              <a:rPr lang="ar-AE" sz="2000" dirty="0" smtClean="0"/>
              <a:t> </a:t>
            </a:r>
            <a:r>
              <a:rPr lang="ar-AE" sz="2000" dirty="0"/>
              <a:t>نقطة في تذكر </a:t>
            </a:r>
            <a:r>
              <a:rPr lang="ar-AE" sz="2000" dirty="0" smtClean="0"/>
              <a:t>الإعلان</a:t>
            </a:r>
            <a:r>
              <a:rPr lang="en-US" sz="2000" dirty="0" smtClean="0"/>
              <a:t> </a:t>
            </a:r>
            <a:r>
              <a:rPr lang="ar-AE" sz="2000" dirty="0" smtClean="0"/>
              <a:t> </a:t>
            </a:r>
            <a:r>
              <a:rPr lang="en-US" sz="2000" dirty="0" smtClean="0"/>
              <a:t> Ad Recall</a:t>
            </a:r>
            <a:r>
              <a:rPr lang="ar-AE" sz="2000" dirty="0" smtClean="0"/>
              <a:t>ومعدل </a:t>
            </a:r>
            <a:r>
              <a:rPr lang="ar-AE" sz="2000" dirty="0"/>
              <a:t>إكمال </a:t>
            </a:r>
            <a:r>
              <a:rPr lang="ar-AE" sz="2000" dirty="0" smtClean="0"/>
              <a:t>تجربة المراسلة </a:t>
            </a:r>
            <a:r>
              <a:rPr lang="en-US" sz="2000" dirty="0" smtClean="0"/>
              <a:t>Messaging Experience</a:t>
            </a:r>
            <a:r>
              <a:rPr lang="ar-AE" sz="2000" dirty="0" smtClean="0"/>
              <a:t> بنسبة </a:t>
            </a:r>
            <a:r>
              <a:rPr lang="en-US" sz="2000" dirty="0" smtClean="0"/>
              <a:t>86</a:t>
            </a:r>
            <a:r>
              <a:rPr lang="ar-AE" sz="2000" dirty="0" smtClean="0"/>
              <a:t>%.</a:t>
            </a:r>
          </a:p>
          <a:p>
            <a:pPr algn="just" rtl="1">
              <a:lnSpc>
                <a:spcPct val="150000"/>
              </a:lnSpc>
            </a:pPr>
            <a:endParaRPr lang="en-US" sz="2000" dirty="0" smtClean="0"/>
          </a:p>
          <a:p>
            <a:pPr algn="just" rtl="1">
              <a:lnSpc>
                <a:spcPct val="150000"/>
              </a:lnSpc>
            </a:pPr>
            <a:endParaRPr lang="ar-AE" sz="2000" dirty="0" smtClean="0"/>
          </a:p>
        </p:txBody>
      </p:sp>
    </p:spTree>
    <p:extLst>
      <p:ext uri="{BB962C8B-B14F-4D97-AF65-F5344CB8AC3E}">
        <p14:creationId xmlns:p14="http://schemas.microsoft.com/office/powerpoint/2010/main" val="3393806423"/>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4" name="مربع نص 3"/>
          <p:cNvSpPr txBox="1"/>
          <p:nvPr/>
        </p:nvSpPr>
        <p:spPr>
          <a:xfrm>
            <a:off x="3041145" y="819128"/>
            <a:ext cx="5129199" cy="861774"/>
          </a:xfrm>
          <a:prstGeom prst="rect">
            <a:avLst/>
          </a:prstGeom>
          <a:noFill/>
        </p:spPr>
        <p:txBody>
          <a:bodyPr wrap="square" rtlCol="0">
            <a:spAutoFit/>
          </a:bodyPr>
          <a:lstStyle/>
          <a:p>
            <a:pPr algn="ctr"/>
            <a:r>
              <a:rPr lang="ar-AE" sz="3200" b="1" dirty="0">
                <a:solidFill>
                  <a:srgbClr val="00AEEF"/>
                </a:solidFill>
              </a:rPr>
              <a:t>المصادر والمراجع</a:t>
            </a:r>
            <a:endParaRPr lang="en-US" sz="3200" dirty="0">
              <a:solidFill>
                <a:srgbClr val="00AEEF"/>
              </a:solidFill>
            </a:endParaRPr>
          </a:p>
          <a:p>
            <a:endParaRPr lang="en-US" dirty="0"/>
          </a:p>
        </p:txBody>
      </p:sp>
      <p:sp>
        <p:nvSpPr>
          <p:cNvPr id="6" name="مستطيل مستدير الزوايا 5"/>
          <p:cNvSpPr/>
          <p:nvPr/>
        </p:nvSpPr>
        <p:spPr>
          <a:xfrm>
            <a:off x="766034" y="1434615"/>
            <a:ext cx="10306594" cy="5486400"/>
          </a:xfrm>
          <a:prstGeom prst="roundRect">
            <a:avLst/>
          </a:prstGeom>
          <a:ln>
            <a:solidFill>
              <a:srgbClr val="00AEEF"/>
            </a:solidFill>
          </a:ln>
        </p:spPr>
        <p:style>
          <a:lnRef idx="2">
            <a:schemeClr val="accent6"/>
          </a:lnRef>
          <a:fillRef idx="1">
            <a:schemeClr val="lt1"/>
          </a:fillRef>
          <a:effectRef idx="0">
            <a:schemeClr val="accent6"/>
          </a:effectRef>
          <a:fontRef idx="minor">
            <a:schemeClr val="dk1"/>
          </a:fontRef>
        </p:style>
        <p:txBody>
          <a:bodyPr rtlCol="0" anchor="ctr"/>
          <a:lstStyle/>
          <a:p>
            <a:pPr>
              <a:lnSpc>
                <a:spcPct val="150000"/>
              </a:lnSpc>
            </a:pPr>
            <a:r>
              <a:rPr lang="en-US" sz="2000" dirty="0" smtClean="0"/>
              <a:t>1-</a:t>
            </a:r>
            <a:r>
              <a:rPr lang="en-US" sz="2000" dirty="0"/>
              <a:t>Brohman, K., </a:t>
            </a:r>
            <a:r>
              <a:rPr lang="en-US" sz="2000" dirty="0" err="1"/>
              <a:t>Parasuraman</a:t>
            </a:r>
            <a:r>
              <a:rPr lang="en-US" sz="2000" dirty="0"/>
              <a:t>, A., Watson, R. T., &amp; </a:t>
            </a:r>
            <a:r>
              <a:rPr lang="en-US" sz="2000" dirty="0" err="1"/>
              <a:t>Piccoli</a:t>
            </a:r>
            <a:r>
              <a:rPr lang="en-US" sz="2000" dirty="0"/>
              <a:t>, G. (2014). Internet-Based Customer Service Systems: What are They and When are They Successful?1. In Developments in Marketing Science: Proceedings of the Academy of Marketing Science (pp. 150–153). Springer International Publishing. https://</a:t>
            </a:r>
            <a:r>
              <a:rPr lang="en-US" sz="2000" dirty="0" smtClean="0"/>
              <a:t>doi.org/10.1007/978-3-319-11927-4_45</a:t>
            </a:r>
            <a:r>
              <a:rPr lang="en-US" sz="2000" dirty="0"/>
              <a:t/>
            </a:r>
            <a:br>
              <a:rPr lang="en-US" sz="2000" dirty="0"/>
            </a:br>
            <a:r>
              <a:rPr lang="en-US" sz="2000" dirty="0" smtClean="0"/>
              <a:t>2-Rose</a:t>
            </a:r>
            <a:r>
              <a:rPr lang="en-US" sz="2000" dirty="0"/>
              <a:t>, S., Hair, N., &amp; Clark, M. (2011). Online Customer Experience: A Review of the Business-to-Consumer Online Purchase Context. International Journal of Management Reviews, 13(1), 24–39. https://</a:t>
            </a:r>
            <a:r>
              <a:rPr lang="en-US" sz="2000" dirty="0" smtClean="0"/>
              <a:t>doi.org/10.1111/j.1468-2370.2010.00280.x</a:t>
            </a:r>
            <a:r>
              <a:rPr lang="en-US" sz="2000" dirty="0"/>
              <a:t/>
            </a:r>
            <a:br>
              <a:rPr lang="en-US" sz="2000" dirty="0"/>
            </a:br>
            <a:r>
              <a:rPr lang="en-US" sz="2000" dirty="0" smtClean="0"/>
              <a:t>3-WHAT’S </a:t>
            </a:r>
            <a:r>
              <a:rPr lang="en-US" sz="2000" dirty="0"/>
              <a:t>NEXT IN DIGITAL CUSTOMER CARE? CUSTOMER SATISFACTION IN THE DIGITAL AGE, Reply </a:t>
            </a:r>
            <a:r>
              <a:rPr lang="en-US" sz="2000" dirty="0" smtClean="0"/>
              <a:t>Sprint</a:t>
            </a:r>
          </a:p>
          <a:p>
            <a:pPr>
              <a:lnSpc>
                <a:spcPct val="150000"/>
              </a:lnSpc>
            </a:pPr>
            <a:r>
              <a:rPr lang="en-US" sz="2000" dirty="0"/>
              <a:t>4- </a:t>
            </a:r>
            <a:r>
              <a:rPr lang="en-US" sz="2000" u="sng" dirty="0">
                <a:hlinkClick r:id="rId4"/>
              </a:rPr>
              <a:t>https://digitaldefynd.com/IQ/b2c-customer-service-case-studies</a:t>
            </a:r>
            <a:r>
              <a:rPr lang="ar-SA" sz="2000" u="sng" dirty="0" smtClean="0">
                <a:hlinkClick r:id="rId4"/>
              </a:rPr>
              <a:t>/</a:t>
            </a:r>
            <a:endParaRPr lang="en-US" sz="2000" dirty="0"/>
          </a:p>
          <a:p>
            <a:pPr>
              <a:lnSpc>
                <a:spcPct val="150000"/>
              </a:lnSpc>
            </a:pPr>
            <a:endParaRPr lang="en-US" sz="2000" dirty="0" smtClean="0"/>
          </a:p>
        </p:txBody>
      </p:sp>
    </p:spTree>
    <p:extLst>
      <p:ext uri="{BB962C8B-B14F-4D97-AF65-F5344CB8AC3E}">
        <p14:creationId xmlns:p14="http://schemas.microsoft.com/office/powerpoint/2010/main" val="3036267332"/>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4" name="مربع نص 3"/>
          <p:cNvSpPr txBox="1"/>
          <p:nvPr/>
        </p:nvSpPr>
        <p:spPr>
          <a:xfrm>
            <a:off x="3041145" y="819128"/>
            <a:ext cx="5129199" cy="861774"/>
          </a:xfrm>
          <a:prstGeom prst="rect">
            <a:avLst/>
          </a:prstGeom>
          <a:noFill/>
        </p:spPr>
        <p:txBody>
          <a:bodyPr wrap="square" rtlCol="0">
            <a:spAutoFit/>
          </a:bodyPr>
          <a:lstStyle/>
          <a:p>
            <a:pPr algn="ctr"/>
            <a:r>
              <a:rPr lang="ar-AE" sz="3200" b="1" dirty="0">
                <a:solidFill>
                  <a:srgbClr val="00AEEF"/>
                </a:solidFill>
              </a:rPr>
              <a:t>المصادر والمراجع</a:t>
            </a:r>
            <a:endParaRPr lang="en-US" sz="3200" dirty="0">
              <a:solidFill>
                <a:srgbClr val="00AEEF"/>
              </a:solidFill>
            </a:endParaRPr>
          </a:p>
          <a:p>
            <a:endParaRPr lang="en-US" dirty="0"/>
          </a:p>
        </p:txBody>
      </p:sp>
      <p:sp>
        <p:nvSpPr>
          <p:cNvPr id="6" name="مستطيل مستدير الزوايا 5"/>
          <p:cNvSpPr/>
          <p:nvPr/>
        </p:nvSpPr>
        <p:spPr>
          <a:xfrm>
            <a:off x="766034" y="1434615"/>
            <a:ext cx="10306594" cy="5486400"/>
          </a:xfrm>
          <a:prstGeom prst="roundRect">
            <a:avLst/>
          </a:prstGeom>
          <a:ln>
            <a:solidFill>
              <a:srgbClr val="00AEEF"/>
            </a:solidFill>
          </a:ln>
        </p:spPr>
        <p:style>
          <a:lnRef idx="2">
            <a:schemeClr val="accent6"/>
          </a:lnRef>
          <a:fillRef idx="1">
            <a:schemeClr val="lt1"/>
          </a:fillRef>
          <a:effectRef idx="0">
            <a:schemeClr val="accent6"/>
          </a:effectRef>
          <a:fontRef idx="minor">
            <a:schemeClr val="dk1"/>
          </a:fontRef>
        </p:style>
        <p:txBody>
          <a:bodyPr rtlCol="0" anchor="ctr"/>
          <a:lstStyle/>
          <a:p>
            <a:pPr>
              <a:lnSpc>
                <a:spcPct val="150000"/>
              </a:lnSpc>
            </a:pPr>
            <a:r>
              <a:rPr lang="en-US" sz="2000" dirty="0" smtClean="0"/>
              <a:t>5- </a:t>
            </a:r>
            <a:r>
              <a:rPr lang="en-US" sz="2000" dirty="0" smtClean="0">
                <a:hlinkClick r:id="rId4"/>
              </a:rPr>
              <a:t>https</a:t>
            </a:r>
            <a:r>
              <a:rPr lang="en-US" sz="2000" dirty="0">
                <a:hlinkClick r:id="rId4"/>
              </a:rPr>
              <a:t>://</a:t>
            </a:r>
            <a:r>
              <a:rPr lang="en-US" sz="2000" dirty="0" smtClean="0">
                <a:hlinkClick r:id="rId4"/>
              </a:rPr>
              <a:t>www.sephora.com</a:t>
            </a:r>
            <a:r>
              <a:rPr lang="en-US" sz="2000" dirty="0"/>
              <a:t> </a:t>
            </a:r>
            <a:endParaRPr lang="en-US" sz="2000" dirty="0" smtClean="0"/>
          </a:p>
          <a:p>
            <a:pPr>
              <a:lnSpc>
                <a:spcPct val="150000"/>
              </a:lnSpc>
            </a:pPr>
            <a:r>
              <a:rPr lang="en-US" sz="2000" dirty="0" smtClean="0"/>
              <a:t>6- </a:t>
            </a:r>
            <a:r>
              <a:rPr lang="en-US" sz="2000" dirty="0">
                <a:hlinkClick r:id="rId5"/>
              </a:rPr>
              <a:t>https://</a:t>
            </a:r>
            <a:r>
              <a:rPr lang="en-US" sz="2000" dirty="0" smtClean="0">
                <a:hlinkClick r:id="rId5"/>
              </a:rPr>
              <a:t>www.apple.com</a:t>
            </a:r>
            <a:endParaRPr lang="en-US" sz="2000" dirty="0" smtClean="0"/>
          </a:p>
          <a:p>
            <a:pPr>
              <a:lnSpc>
                <a:spcPct val="150000"/>
              </a:lnSpc>
            </a:pPr>
            <a:r>
              <a:rPr lang="en-US" sz="2000" dirty="0" smtClean="0"/>
              <a:t>7- </a:t>
            </a:r>
            <a:r>
              <a:rPr lang="en-US" sz="2000" dirty="0" smtClean="0">
                <a:hlinkClick r:id="rId6"/>
              </a:rPr>
              <a:t>https</a:t>
            </a:r>
            <a:r>
              <a:rPr lang="en-US" sz="2000" dirty="0">
                <a:hlinkClick r:id="rId6"/>
              </a:rPr>
              <a:t>://</a:t>
            </a:r>
            <a:r>
              <a:rPr lang="en-US" sz="2000" dirty="0" smtClean="0">
                <a:hlinkClick r:id="rId6"/>
              </a:rPr>
              <a:t>www.zappos.com</a:t>
            </a:r>
            <a:r>
              <a:rPr lang="en-US" sz="2000" dirty="0" smtClean="0"/>
              <a:t> </a:t>
            </a:r>
          </a:p>
          <a:p>
            <a:pPr>
              <a:lnSpc>
                <a:spcPct val="150000"/>
              </a:lnSpc>
            </a:pPr>
            <a:r>
              <a:rPr lang="en-US" sz="2000" dirty="0" smtClean="0"/>
              <a:t>8- </a:t>
            </a:r>
            <a:r>
              <a:rPr lang="en-US" sz="2000" dirty="0" smtClean="0">
                <a:hlinkClick r:id="rId7"/>
              </a:rPr>
              <a:t>https</a:t>
            </a:r>
            <a:r>
              <a:rPr lang="en-US" sz="2000" dirty="0">
                <a:hlinkClick r:id="rId7"/>
              </a:rPr>
              <a:t>://</a:t>
            </a:r>
            <a:r>
              <a:rPr lang="en-US" sz="2000" dirty="0" smtClean="0">
                <a:hlinkClick r:id="rId7"/>
              </a:rPr>
              <a:t>uk.indeed.com/career-advice/finding-a-job/types-of-customer-service</a:t>
            </a:r>
          </a:p>
          <a:p>
            <a:pPr>
              <a:lnSpc>
                <a:spcPct val="150000"/>
              </a:lnSpc>
            </a:pPr>
            <a:r>
              <a:rPr lang="en-US" sz="2000" dirty="0" smtClean="0"/>
              <a:t>9-</a:t>
            </a:r>
            <a:r>
              <a:rPr lang="en-US" sz="2000" dirty="0" smtClean="0">
                <a:hlinkClick r:id="rId8"/>
              </a:rPr>
              <a:t>https://www.zendesk.com/blog/types-of-customer-service/</a:t>
            </a:r>
            <a:r>
              <a:rPr lang="en-US" sz="2000" dirty="0" smtClean="0"/>
              <a:t>     </a:t>
            </a:r>
            <a:endParaRPr lang="ar-AE" sz="2000" dirty="0" smtClean="0"/>
          </a:p>
          <a:p>
            <a:pPr>
              <a:lnSpc>
                <a:spcPct val="150000"/>
              </a:lnSpc>
            </a:pPr>
            <a:r>
              <a:rPr lang="en-US" sz="2000" dirty="0" smtClean="0"/>
              <a:t>10- </a:t>
            </a:r>
            <a:r>
              <a:rPr lang="en-US" sz="2000" dirty="0" smtClean="0">
                <a:hlinkClick r:id="rId9"/>
              </a:rPr>
              <a:t>https://business.whatsapp.com/products/business-platform</a:t>
            </a:r>
            <a:r>
              <a:rPr lang="en-US" sz="2000" dirty="0" smtClean="0"/>
              <a:t> </a:t>
            </a:r>
          </a:p>
          <a:p>
            <a:pPr>
              <a:lnSpc>
                <a:spcPct val="150000"/>
              </a:lnSpc>
            </a:pPr>
            <a:r>
              <a:rPr lang="en-US" sz="2000" smtClean="0"/>
              <a:t>11- </a:t>
            </a:r>
            <a:r>
              <a:rPr lang="en-US" sz="2000" smtClean="0">
                <a:hlinkClick r:id="rId10"/>
              </a:rPr>
              <a:t>https</a:t>
            </a:r>
            <a:r>
              <a:rPr lang="en-US" sz="2000" dirty="0" smtClean="0">
                <a:hlinkClick r:id="rId10"/>
              </a:rPr>
              <a:t>://business.whatsapp.com/resources/success-stories/nivea</a:t>
            </a:r>
            <a:r>
              <a:rPr lang="en-US" sz="2000" dirty="0" smtClean="0"/>
              <a:t>  </a:t>
            </a:r>
            <a:endParaRPr lang="en-US" sz="2000" dirty="0"/>
          </a:p>
        </p:txBody>
      </p:sp>
    </p:spTree>
    <p:extLst>
      <p:ext uri="{BB962C8B-B14F-4D97-AF65-F5344CB8AC3E}">
        <p14:creationId xmlns:p14="http://schemas.microsoft.com/office/powerpoint/2010/main" val="28669391"/>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صورة 3"/>
          <p:cNvPicPr>
            <a:picLocks noChangeAspect="1"/>
          </p:cNvPicPr>
          <p:nvPr/>
        </p:nvPicPr>
        <p:blipFill rotWithShape="1">
          <a:blip r:embed="rId2">
            <a:extLst>
              <a:ext uri="{28A0092B-C50C-407E-A947-70E740481C1C}">
                <a14:useLocalDpi xmlns:a14="http://schemas.microsoft.com/office/drawing/2010/main" val="0"/>
              </a:ext>
            </a:extLst>
          </a:blip>
          <a:srcRect l="3858" t="3762" r="3678" b="1792"/>
          <a:stretch/>
        </p:blipFill>
        <p:spPr>
          <a:xfrm>
            <a:off x="1" y="1"/>
            <a:ext cx="12174500" cy="6858000"/>
          </a:xfrm>
          <a:prstGeom prst="rect">
            <a:avLst/>
          </a:prstGeom>
        </p:spPr>
      </p:pic>
    </p:spTree>
    <p:extLst>
      <p:ext uri="{BB962C8B-B14F-4D97-AF65-F5344CB8AC3E}">
        <p14:creationId xmlns:p14="http://schemas.microsoft.com/office/powerpoint/2010/main" val="2610349957"/>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f2262c286379a549d878d6bf2d33b568">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09bf670458bf6d37f41c03f5afe839c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http://purl.org/dc/elements/1.1/"/>
    <ds:schemaRef ds:uri="http://purl.org/dc/terms/"/>
    <ds:schemaRef ds:uri="http://schemas.microsoft.com/office/infopath/2007/PartnerControls"/>
    <ds:schemaRef ds:uri="http://schemas.microsoft.com/office/2006/metadata/properties"/>
    <ds:schemaRef ds:uri="http://purl.org/dc/dcmitype/"/>
    <ds:schemaRef ds:uri="http://schemas.openxmlformats.org/package/2006/metadata/core-properties"/>
    <ds:schemaRef ds:uri="http://schemas.microsoft.com/office/2006/documentManagement/types"/>
    <ds:schemaRef ds:uri="49100919-8a76-4266-be0c-7dc583902cb4"/>
    <ds:schemaRef ds:uri="d13aca44-ef33-4cf4-9980-7f0b00e6eeb9"/>
    <ds:schemaRef ds:uri="http://www.w3.org/XML/1998/namespace"/>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3B163886-818B-4E85-9E38-2830667B9A1D}"/>
</file>

<file path=docProps/app.xml><?xml version="1.0" encoding="utf-8"?>
<Properties xmlns="http://schemas.openxmlformats.org/officeDocument/2006/extended-properties" xmlns:vt="http://schemas.openxmlformats.org/officeDocument/2006/docPropsVTypes">
  <TotalTime>6453</TotalTime>
  <Words>3373</Words>
  <Application>Microsoft Office PowerPoint</Application>
  <PresentationFormat>ملء الشاشة</PresentationFormat>
  <Paragraphs>178</Paragraphs>
  <Slides>41</Slides>
  <Notes>26</Notes>
  <HiddenSlides>0</HiddenSlides>
  <MMClips>0</MMClips>
  <ScaleCrop>false</ScaleCrop>
  <HeadingPairs>
    <vt:vector size="6" baseType="variant">
      <vt:variant>
        <vt:lpstr>الخطوط المستخدمة</vt:lpstr>
      </vt:variant>
      <vt:variant>
        <vt:i4>4</vt:i4>
      </vt:variant>
      <vt:variant>
        <vt:lpstr>نسق</vt:lpstr>
      </vt:variant>
      <vt:variant>
        <vt:i4>1</vt:i4>
      </vt:variant>
      <vt:variant>
        <vt:lpstr>عناوين الشرائح</vt:lpstr>
      </vt:variant>
      <vt:variant>
        <vt:i4>41</vt:i4>
      </vt:variant>
    </vt:vector>
  </HeadingPairs>
  <TitlesOfParts>
    <vt:vector size="46" baseType="lpstr">
      <vt:lpstr>Alexandria</vt:lpstr>
      <vt:lpstr>Arial</vt:lpstr>
      <vt:lpstr>Calibri</vt:lpstr>
      <vt:lpstr>Calibri Light</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حساب Microsoft</cp:lastModifiedBy>
  <cp:revision>451</cp:revision>
  <dcterms:created xsi:type="dcterms:W3CDTF">2023-04-29T09:08:00Z</dcterms:created>
  <dcterms:modified xsi:type="dcterms:W3CDTF">2025-11-14T19:49:05Z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