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4"/>
  </p:notesMasterIdLst>
  <p:sldIdLst>
    <p:sldId id="667" r:id="rId2"/>
    <p:sldId id="668" r:id="rId3"/>
    <p:sldId id="456" r:id="rId4"/>
    <p:sldId id="655" r:id="rId5"/>
    <p:sldId id="303" r:id="rId6"/>
    <p:sldId id="306" r:id="rId7"/>
    <p:sldId id="317" r:id="rId8"/>
    <p:sldId id="381" r:id="rId9"/>
    <p:sldId id="322" r:id="rId10"/>
    <p:sldId id="309" r:id="rId11"/>
    <p:sldId id="359" r:id="rId12"/>
    <p:sldId id="324" r:id="rId13"/>
    <p:sldId id="325" r:id="rId14"/>
    <p:sldId id="438" r:id="rId15"/>
    <p:sldId id="402" r:id="rId16"/>
    <p:sldId id="461" r:id="rId17"/>
    <p:sldId id="356" r:id="rId18"/>
    <p:sldId id="474" r:id="rId19"/>
    <p:sldId id="366" r:id="rId20"/>
    <p:sldId id="367" r:id="rId21"/>
    <p:sldId id="351" r:id="rId22"/>
    <p:sldId id="350" r:id="rId23"/>
    <p:sldId id="475" r:id="rId24"/>
    <p:sldId id="441" r:id="rId25"/>
    <p:sldId id="452" r:id="rId26"/>
    <p:sldId id="454" r:id="rId27"/>
    <p:sldId id="476" r:id="rId28"/>
    <p:sldId id="542" r:id="rId29"/>
    <p:sldId id="466" r:id="rId30"/>
    <p:sldId id="539" r:id="rId31"/>
    <p:sldId id="550" r:id="rId32"/>
    <p:sldId id="483" r:id="rId33"/>
    <p:sldId id="519" r:id="rId34"/>
    <p:sldId id="551" r:id="rId35"/>
    <p:sldId id="547" r:id="rId36"/>
    <p:sldId id="571" r:id="rId37"/>
    <p:sldId id="549" r:id="rId38"/>
    <p:sldId id="553" r:id="rId39"/>
    <p:sldId id="494" r:id="rId40"/>
    <p:sldId id="569" r:id="rId41"/>
    <p:sldId id="570" r:id="rId42"/>
    <p:sldId id="654" r:id="rId43"/>
    <p:sldId id="572" r:id="rId44"/>
    <p:sldId id="484" r:id="rId45"/>
    <p:sldId id="485" r:id="rId46"/>
    <p:sldId id="498" r:id="rId47"/>
    <p:sldId id="503" r:id="rId48"/>
    <p:sldId id="513" r:id="rId49"/>
    <p:sldId id="515" r:id="rId50"/>
    <p:sldId id="508" r:id="rId51"/>
    <p:sldId id="573" r:id="rId52"/>
    <p:sldId id="522" r:id="rId53"/>
    <p:sldId id="524" r:id="rId54"/>
    <p:sldId id="305" r:id="rId55"/>
    <p:sldId id="527" r:id="rId56"/>
    <p:sldId id="521" r:id="rId57"/>
    <p:sldId id="574" r:id="rId58"/>
    <p:sldId id="575" r:id="rId59"/>
    <p:sldId id="622" r:id="rId60"/>
    <p:sldId id="621" r:id="rId61"/>
    <p:sldId id="587" r:id="rId62"/>
    <p:sldId id="623" r:id="rId63"/>
    <p:sldId id="626" r:id="rId64"/>
    <p:sldId id="630" r:id="rId65"/>
    <p:sldId id="631" r:id="rId66"/>
    <p:sldId id="583" r:id="rId67"/>
    <p:sldId id="588" r:id="rId68"/>
    <p:sldId id="590" r:id="rId69"/>
    <p:sldId id="567" r:id="rId70"/>
    <p:sldId id="656" r:id="rId71"/>
    <p:sldId id="614" r:id="rId72"/>
    <p:sldId id="659" r:id="rId73"/>
    <p:sldId id="613" r:id="rId74"/>
    <p:sldId id="658" r:id="rId75"/>
    <p:sldId id="633" r:id="rId76"/>
    <p:sldId id="554" r:id="rId77"/>
    <p:sldId id="561" r:id="rId78"/>
    <p:sldId id="653" r:id="rId79"/>
    <p:sldId id="661" r:id="rId80"/>
    <p:sldId id="597" r:id="rId81"/>
    <p:sldId id="598" r:id="rId82"/>
    <p:sldId id="660" r:id="rId83"/>
    <p:sldId id="601" r:id="rId84"/>
    <p:sldId id="636" r:id="rId85"/>
    <p:sldId id="604" r:id="rId86"/>
    <p:sldId id="637" r:id="rId87"/>
    <p:sldId id="638" r:id="rId88"/>
    <p:sldId id="607" r:id="rId89"/>
    <p:sldId id="608" r:id="rId90"/>
    <p:sldId id="617" r:id="rId91"/>
    <p:sldId id="663" r:id="rId92"/>
    <p:sldId id="639" r:id="rId93"/>
    <p:sldId id="640" r:id="rId94"/>
    <p:sldId id="641" r:id="rId95"/>
    <p:sldId id="609" r:id="rId96"/>
    <p:sldId id="620" r:id="rId97"/>
    <p:sldId id="619" r:id="rId98"/>
    <p:sldId id="629" r:id="rId99"/>
    <p:sldId id="665" r:id="rId100"/>
    <p:sldId id="642" r:id="rId101"/>
    <p:sldId id="634" r:id="rId102"/>
    <p:sldId id="648" r:id="rId103"/>
    <p:sldId id="471" r:id="rId104"/>
    <p:sldId id="650" r:id="rId105"/>
    <p:sldId id="599" r:id="rId106"/>
    <p:sldId id="600" r:id="rId107"/>
    <p:sldId id="585" r:id="rId108"/>
    <p:sldId id="649" r:id="rId109"/>
    <p:sldId id="666" r:id="rId110"/>
    <p:sldId id="593" r:id="rId111"/>
    <p:sldId id="595" r:id="rId112"/>
    <p:sldId id="349" r:id="rId1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8C01"/>
    <a:srgbClr val="FF9518"/>
    <a:srgbClr val="0A1F62"/>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B7E72F-9A39-4F70-8ECE-5C54BA0A08B8}" v="2" dt="2025-08-27T13:20:36.49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57" d="100"/>
          <a:sy n="57" d="100"/>
        </p:scale>
        <p:origin x="5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theme" Target="theme/theme1.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tableStyles" Target="tableStyle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notesMaster" Target="notesMasters/notesMaster1.xml"/><Relationship Id="rId119" Type="http://schemas.microsoft.com/office/2016/11/relationships/changesInfo" Target="changesInfos/changesInfo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microsoft.com/office/2015/10/relationships/revisionInfo" Target="revisionInfo.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presProps" Target="pres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tokki" userId="6b4e99cb2147362f" providerId="LiveId" clId="{35B7E72F-9A39-4F70-8ECE-5C54BA0A08B8}"/>
    <pc:docChg chg="modSld">
      <pc:chgData name="kiki tokki" userId="6b4e99cb2147362f" providerId="LiveId" clId="{35B7E72F-9A39-4F70-8ECE-5C54BA0A08B8}" dt="2025-08-27T13:20:39.915" v="3" actId="20577"/>
      <pc:docMkLst>
        <pc:docMk/>
      </pc:docMkLst>
      <pc:sldChg chg="modSp mod">
        <pc:chgData name="kiki tokki" userId="6b4e99cb2147362f" providerId="LiveId" clId="{35B7E72F-9A39-4F70-8ECE-5C54BA0A08B8}" dt="2025-08-27T13:20:39.915" v="3" actId="20577"/>
        <pc:sldMkLst>
          <pc:docMk/>
          <pc:sldMk cId="4003182618" sldId="668"/>
        </pc:sldMkLst>
        <pc:spChg chg="mod">
          <ac:chgData name="kiki tokki" userId="6b4e99cb2147362f" providerId="LiveId" clId="{35B7E72F-9A39-4F70-8ECE-5C54BA0A08B8}" dt="2025-08-27T13:20:39.915" v="3" actId="20577"/>
          <ac:spMkLst>
            <pc:docMk/>
            <pc:sldMk cId="4003182618" sldId="668"/>
            <ac:spMk id="5" creationId="{403921F3-9B3F-A5C8-0E4B-EA28F9F7B785}"/>
          </ac:spMkLst>
        </pc:spChg>
      </pc:sldChg>
    </pc:docChg>
  </pc:docChgLst>
  <pc:docChgLst>
    <pc:chgData name="kiki tokki" userId="6b4e99cb2147362f" providerId="LiveId" clId="{8FC76E73-7179-4DF0-8725-780AAB0EA0C0}"/>
    <pc:docChg chg="undo custSel delSld modSld">
      <pc:chgData name="kiki tokki" userId="6b4e99cb2147362f" providerId="LiveId" clId="{8FC76E73-7179-4DF0-8725-780AAB0EA0C0}" dt="2025-04-30T19:04:55.038" v="25" actId="47"/>
      <pc:docMkLst>
        <pc:docMk/>
      </pc:docMkLst>
      <pc:sldChg chg="modSp mod">
        <pc:chgData name="kiki tokki" userId="6b4e99cb2147362f" providerId="LiveId" clId="{8FC76E73-7179-4DF0-8725-780AAB0EA0C0}" dt="2025-04-30T17:49:25.335" v="1" actId="1076"/>
        <pc:sldMkLst>
          <pc:docMk/>
          <pc:sldMk cId="1039361622" sldId="324"/>
        </pc:sldMkLst>
      </pc:sldChg>
      <pc:sldChg chg="addSp delSp modSp mod">
        <pc:chgData name="kiki tokki" userId="6b4e99cb2147362f" providerId="LiveId" clId="{8FC76E73-7179-4DF0-8725-780AAB0EA0C0}" dt="2025-04-30T17:50:19.215" v="7"/>
        <pc:sldMkLst>
          <pc:docMk/>
          <pc:sldMk cId="3560562124" sldId="438"/>
        </pc:sldMkLst>
      </pc:sldChg>
      <pc:sldChg chg="modSp mod">
        <pc:chgData name="kiki tokki" userId="6b4e99cb2147362f" providerId="LiveId" clId="{8FC76E73-7179-4DF0-8725-780AAB0EA0C0}" dt="2025-04-30T17:58:17.308" v="24" actId="1076"/>
        <pc:sldMkLst>
          <pc:docMk/>
          <pc:sldMk cId="3204771534" sldId="483"/>
        </pc:sldMkLst>
      </pc:sldChg>
      <pc:sldChg chg="del">
        <pc:chgData name="kiki tokki" userId="6b4e99cb2147362f" providerId="LiveId" clId="{8FC76E73-7179-4DF0-8725-780AAB0EA0C0}" dt="2025-04-30T19:04:55.038" v="25" actId="47"/>
        <pc:sldMkLst>
          <pc:docMk/>
          <pc:sldMk cId="851377188" sldId="589"/>
        </pc:sldMkLst>
      </pc:sldChg>
      <pc:sldChg chg="addSp delSp modSp mod">
        <pc:chgData name="kiki tokki" userId="6b4e99cb2147362f" providerId="LiveId" clId="{8FC76E73-7179-4DF0-8725-780AAB0EA0C0}" dt="2025-04-30T17:51:59.399" v="17" actId="1076"/>
        <pc:sldMkLst>
          <pc:docMk/>
          <pc:sldMk cId="3432140664" sldId="607"/>
        </pc:sldMkLst>
      </pc:sldChg>
      <pc:sldChg chg="modSp mod">
        <pc:chgData name="kiki tokki" userId="6b4e99cb2147362f" providerId="LiveId" clId="{8FC76E73-7179-4DF0-8725-780AAB0EA0C0}" dt="2025-04-30T17:51:46.887" v="11" actId="1076"/>
        <pc:sldMkLst>
          <pc:docMk/>
          <pc:sldMk cId="141929310" sldId="638"/>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D1E7F2-CA2B-4ADA-AE50-0D59D277A235}" type="doc">
      <dgm:prSet loTypeId="urn:microsoft.com/office/officeart/2005/8/layout/venn1" loCatId="relationship" qsTypeId="urn:microsoft.com/office/officeart/2005/8/quickstyle/simple1" qsCatId="simple" csTypeId="urn:microsoft.com/office/officeart/2005/8/colors/accent1_2" csCatId="accent1" phldr="1"/>
      <dgm:spPr/>
    </dgm:pt>
    <dgm:pt modelId="{C9E5BE23-E3BB-4E74-9F68-452308C27416}">
      <dgm:prSet phldrT="[Text]"/>
      <dgm:spPr>
        <a:solidFill>
          <a:srgbClr val="FF9518">
            <a:alpha val="50000"/>
          </a:srgbClr>
        </a:solidFill>
      </dgm:spPr>
      <dgm:t>
        <a:bodyPr/>
        <a:lstStyle/>
        <a:p>
          <a:r>
            <a:rPr lang="en-US" b="1" dirty="0"/>
            <a:t>Task Needs</a:t>
          </a:r>
        </a:p>
      </dgm:t>
    </dgm:pt>
    <dgm:pt modelId="{2A1F7219-BC53-4FA9-A3FA-F3A2CD0DF023}" type="parTrans" cxnId="{FAEF979D-9883-47B6-9A61-8484518F1259}">
      <dgm:prSet/>
      <dgm:spPr/>
      <dgm:t>
        <a:bodyPr/>
        <a:lstStyle/>
        <a:p>
          <a:endParaRPr lang="en-US"/>
        </a:p>
      </dgm:t>
    </dgm:pt>
    <dgm:pt modelId="{C3DE7AC0-C255-4EB9-BBF8-4F588472AC21}" type="sibTrans" cxnId="{FAEF979D-9883-47B6-9A61-8484518F1259}">
      <dgm:prSet/>
      <dgm:spPr/>
      <dgm:t>
        <a:bodyPr/>
        <a:lstStyle/>
        <a:p>
          <a:endParaRPr lang="en-US"/>
        </a:p>
      </dgm:t>
    </dgm:pt>
    <dgm:pt modelId="{94EFBF99-C1E7-43A9-B291-D4ACF8E87C7A}">
      <dgm:prSet phldrT="[Text]"/>
      <dgm:spPr/>
      <dgm:t>
        <a:bodyPr/>
        <a:lstStyle/>
        <a:p>
          <a:r>
            <a:rPr lang="en-US" b="1" dirty="0"/>
            <a:t>Team Maintenance Needs</a:t>
          </a:r>
        </a:p>
      </dgm:t>
    </dgm:pt>
    <dgm:pt modelId="{2772B259-950F-418B-90C4-3E7BFC61DCC3}" type="parTrans" cxnId="{2E6B03FF-A01F-4852-81E3-95FA5DBD5B70}">
      <dgm:prSet/>
      <dgm:spPr/>
      <dgm:t>
        <a:bodyPr/>
        <a:lstStyle/>
        <a:p>
          <a:endParaRPr lang="en-US"/>
        </a:p>
      </dgm:t>
    </dgm:pt>
    <dgm:pt modelId="{05997630-519E-4F59-962C-E59B9FBAE83B}" type="sibTrans" cxnId="{2E6B03FF-A01F-4852-81E3-95FA5DBD5B70}">
      <dgm:prSet/>
      <dgm:spPr/>
      <dgm:t>
        <a:bodyPr/>
        <a:lstStyle/>
        <a:p>
          <a:endParaRPr lang="en-US"/>
        </a:p>
      </dgm:t>
    </dgm:pt>
    <dgm:pt modelId="{04248F09-A79F-44BA-9292-838E29A9CB53}">
      <dgm:prSet phldrT="[Text]"/>
      <dgm:spPr>
        <a:solidFill>
          <a:srgbClr val="7030A0">
            <a:alpha val="50000"/>
          </a:srgbClr>
        </a:solidFill>
      </dgm:spPr>
      <dgm:t>
        <a:bodyPr/>
        <a:lstStyle/>
        <a:p>
          <a:r>
            <a:rPr lang="en-US" b="1" dirty="0"/>
            <a:t>Individual Needs</a:t>
          </a:r>
        </a:p>
      </dgm:t>
    </dgm:pt>
    <dgm:pt modelId="{20DE29F9-8B34-4B74-BCCF-6C7E63F8A24B}" type="parTrans" cxnId="{4B2E74B7-164F-4B63-9A9C-5C56820147F4}">
      <dgm:prSet/>
      <dgm:spPr/>
      <dgm:t>
        <a:bodyPr/>
        <a:lstStyle/>
        <a:p>
          <a:endParaRPr lang="en-US"/>
        </a:p>
      </dgm:t>
    </dgm:pt>
    <dgm:pt modelId="{E7E33E87-7A5B-48FD-8B41-1DDCE793D583}" type="sibTrans" cxnId="{4B2E74B7-164F-4B63-9A9C-5C56820147F4}">
      <dgm:prSet/>
      <dgm:spPr/>
      <dgm:t>
        <a:bodyPr/>
        <a:lstStyle/>
        <a:p>
          <a:endParaRPr lang="en-US"/>
        </a:p>
      </dgm:t>
    </dgm:pt>
    <dgm:pt modelId="{A5E0D1BB-97FA-4842-ADC2-7DB009B7DF0B}" type="pres">
      <dgm:prSet presAssocID="{CDD1E7F2-CA2B-4ADA-AE50-0D59D277A235}" presName="compositeShape" presStyleCnt="0">
        <dgm:presLayoutVars>
          <dgm:chMax val="7"/>
          <dgm:dir/>
          <dgm:resizeHandles val="exact"/>
        </dgm:presLayoutVars>
      </dgm:prSet>
      <dgm:spPr/>
    </dgm:pt>
    <dgm:pt modelId="{84539E34-DD80-4571-9EA4-ABC32B363390}" type="pres">
      <dgm:prSet presAssocID="{C9E5BE23-E3BB-4E74-9F68-452308C27416}" presName="circ1" presStyleLbl="vennNode1" presStyleIdx="0" presStyleCnt="3"/>
      <dgm:spPr/>
    </dgm:pt>
    <dgm:pt modelId="{648AF4E7-76AD-41AA-B9A2-22D658CB850A}" type="pres">
      <dgm:prSet presAssocID="{C9E5BE23-E3BB-4E74-9F68-452308C27416}" presName="circ1Tx" presStyleLbl="revTx" presStyleIdx="0" presStyleCnt="0">
        <dgm:presLayoutVars>
          <dgm:chMax val="0"/>
          <dgm:chPref val="0"/>
          <dgm:bulletEnabled val="1"/>
        </dgm:presLayoutVars>
      </dgm:prSet>
      <dgm:spPr/>
    </dgm:pt>
    <dgm:pt modelId="{55AFD1EE-72B3-4126-B034-4C4D5FE4A92E}" type="pres">
      <dgm:prSet presAssocID="{94EFBF99-C1E7-43A9-B291-D4ACF8E87C7A}" presName="circ2" presStyleLbl="vennNode1" presStyleIdx="1" presStyleCnt="3"/>
      <dgm:spPr/>
    </dgm:pt>
    <dgm:pt modelId="{853A9235-EFDD-4030-A80A-6BD9DFF6C559}" type="pres">
      <dgm:prSet presAssocID="{94EFBF99-C1E7-43A9-B291-D4ACF8E87C7A}" presName="circ2Tx" presStyleLbl="revTx" presStyleIdx="0" presStyleCnt="0">
        <dgm:presLayoutVars>
          <dgm:chMax val="0"/>
          <dgm:chPref val="0"/>
          <dgm:bulletEnabled val="1"/>
        </dgm:presLayoutVars>
      </dgm:prSet>
      <dgm:spPr/>
    </dgm:pt>
    <dgm:pt modelId="{9FD89D8B-672F-4128-A670-8B30EAEF0804}" type="pres">
      <dgm:prSet presAssocID="{04248F09-A79F-44BA-9292-838E29A9CB53}" presName="circ3" presStyleLbl="vennNode1" presStyleIdx="2" presStyleCnt="3"/>
      <dgm:spPr/>
    </dgm:pt>
    <dgm:pt modelId="{DF774726-ABAD-420B-B698-B9AAB55C25A6}" type="pres">
      <dgm:prSet presAssocID="{04248F09-A79F-44BA-9292-838E29A9CB53}" presName="circ3Tx" presStyleLbl="revTx" presStyleIdx="0" presStyleCnt="0">
        <dgm:presLayoutVars>
          <dgm:chMax val="0"/>
          <dgm:chPref val="0"/>
          <dgm:bulletEnabled val="1"/>
        </dgm:presLayoutVars>
      </dgm:prSet>
      <dgm:spPr/>
    </dgm:pt>
  </dgm:ptLst>
  <dgm:cxnLst>
    <dgm:cxn modelId="{1B069809-CD51-4E0F-A57E-1AC08357788F}" type="presOf" srcId="{94EFBF99-C1E7-43A9-B291-D4ACF8E87C7A}" destId="{853A9235-EFDD-4030-A80A-6BD9DFF6C559}" srcOrd="1" destOrd="0" presId="urn:microsoft.com/office/officeart/2005/8/layout/venn1"/>
    <dgm:cxn modelId="{22CD1814-DE9B-4F05-A614-96B16EF084B7}" type="presOf" srcId="{C9E5BE23-E3BB-4E74-9F68-452308C27416}" destId="{648AF4E7-76AD-41AA-B9A2-22D658CB850A}" srcOrd="1" destOrd="0" presId="urn:microsoft.com/office/officeart/2005/8/layout/venn1"/>
    <dgm:cxn modelId="{25DCD620-B986-4159-A51A-FC2F0C2F0F3A}" type="presOf" srcId="{C9E5BE23-E3BB-4E74-9F68-452308C27416}" destId="{84539E34-DD80-4571-9EA4-ABC32B363390}" srcOrd="0" destOrd="0" presId="urn:microsoft.com/office/officeart/2005/8/layout/venn1"/>
    <dgm:cxn modelId="{D074A829-E211-4931-8742-A7E30AABEA87}" type="presOf" srcId="{04248F09-A79F-44BA-9292-838E29A9CB53}" destId="{DF774726-ABAD-420B-B698-B9AAB55C25A6}" srcOrd="1" destOrd="0" presId="urn:microsoft.com/office/officeart/2005/8/layout/venn1"/>
    <dgm:cxn modelId="{7DF4B743-58BB-401F-81BE-1AA2AE338F5E}" type="presOf" srcId="{CDD1E7F2-CA2B-4ADA-AE50-0D59D277A235}" destId="{A5E0D1BB-97FA-4842-ADC2-7DB009B7DF0B}" srcOrd="0" destOrd="0" presId="urn:microsoft.com/office/officeart/2005/8/layout/venn1"/>
    <dgm:cxn modelId="{9616AF46-6D5E-4414-ACB8-1B2B0B1511DA}" type="presOf" srcId="{04248F09-A79F-44BA-9292-838E29A9CB53}" destId="{9FD89D8B-672F-4128-A670-8B30EAEF0804}" srcOrd="0" destOrd="0" presId="urn:microsoft.com/office/officeart/2005/8/layout/venn1"/>
    <dgm:cxn modelId="{07BC9767-2F37-4B8B-9EB3-3DF270E25F03}" type="presOf" srcId="{94EFBF99-C1E7-43A9-B291-D4ACF8E87C7A}" destId="{55AFD1EE-72B3-4126-B034-4C4D5FE4A92E}" srcOrd="0" destOrd="0" presId="urn:microsoft.com/office/officeart/2005/8/layout/venn1"/>
    <dgm:cxn modelId="{FAEF979D-9883-47B6-9A61-8484518F1259}" srcId="{CDD1E7F2-CA2B-4ADA-AE50-0D59D277A235}" destId="{C9E5BE23-E3BB-4E74-9F68-452308C27416}" srcOrd="0" destOrd="0" parTransId="{2A1F7219-BC53-4FA9-A3FA-F3A2CD0DF023}" sibTransId="{C3DE7AC0-C255-4EB9-BBF8-4F588472AC21}"/>
    <dgm:cxn modelId="{4B2E74B7-164F-4B63-9A9C-5C56820147F4}" srcId="{CDD1E7F2-CA2B-4ADA-AE50-0D59D277A235}" destId="{04248F09-A79F-44BA-9292-838E29A9CB53}" srcOrd="2" destOrd="0" parTransId="{20DE29F9-8B34-4B74-BCCF-6C7E63F8A24B}" sibTransId="{E7E33E87-7A5B-48FD-8B41-1DDCE793D583}"/>
    <dgm:cxn modelId="{2E6B03FF-A01F-4852-81E3-95FA5DBD5B70}" srcId="{CDD1E7F2-CA2B-4ADA-AE50-0D59D277A235}" destId="{94EFBF99-C1E7-43A9-B291-D4ACF8E87C7A}" srcOrd="1" destOrd="0" parTransId="{2772B259-950F-418B-90C4-3E7BFC61DCC3}" sibTransId="{05997630-519E-4F59-962C-E59B9FBAE83B}"/>
    <dgm:cxn modelId="{F58F8410-810C-4457-8270-3BE96B497A8D}" type="presParOf" srcId="{A5E0D1BB-97FA-4842-ADC2-7DB009B7DF0B}" destId="{84539E34-DD80-4571-9EA4-ABC32B363390}" srcOrd="0" destOrd="0" presId="urn:microsoft.com/office/officeart/2005/8/layout/venn1"/>
    <dgm:cxn modelId="{715C2157-3F6F-4B10-9589-8CCB87176765}" type="presParOf" srcId="{A5E0D1BB-97FA-4842-ADC2-7DB009B7DF0B}" destId="{648AF4E7-76AD-41AA-B9A2-22D658CB850A}" srcOrd="1" destOrd="0" presId="urn:microsoft.com/office/officeart/2005/8/layout/venn1"/>
    <dgm:cxn modelId="{04F870A7-1B96-4369-99E7-FD29B348DB4C}" type="presParOf" srcId="{A5E0D1BB-97FA-4842-ADC2-7DB009B7DF0B}" destId="{55AFD1EE-72B3-4126-B034-4C4D5FE4A92E}" srcOrd="2" destOrd="0" presId="urn:microsoft.com/office/officeart/2005/8/layout/venn1"/>
    <dgm:cxn modelId="{75D8F6A0-EF17-4961-AB3E-A3F6A3FBF05D}" type="presParOf" srcId="{A5E0D1BB-97FA-4842-ADC2-7DB009B7DF0B}" destId="{853A9235-EFDD-4030-A80A-6BD9DFF6C559}" srcOrd="3" destOrd="0" presId="urn:microsoft.com/office/officeart/2005/8/layout/venn1"/>
    <dgm:cxn modelId="{A4980B20-DCEA-4545-99E5-FE6644CB4776}" type="presParOf" srcId="{A5E0D1BB-97FA-4842-ADC2-7DB009B7DF0B}" destId="{9FD89D8B-672F-4128-A670-8B30EAEF0804}" srcOrd="4" destOrd="0" presId="urn:microsoft.com/office/officeart/2005/8/layout/venn1"/>
    <dgm:cxn modelId="{A73F333A-7515-493D-AC9F-105C44FDE28B}" type="presParOf" srcId="{A5E0D1BB-97FA-4842-ADC2-7DB009B7DF0B}" destId="{DF774726-ABAD-420B-B698-B9AAB55C25A6}"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539E34-DD80-4571-9EA4-ABC32B363390}">
      <dsp:nvSpPr>
        <dsp:cNvPr id="0" name=""/>
        <dsp:cNvSpPr/>
      </dsp:nvSpPr>
      <dsp:spPr>
        <a:xfrm>
          <a:off x="1969729" y="64672"/>
          <a:ext cx="3104304" cy="3104304"/>
        </a:xfrm>
        <a:prstGeom prst="ellipse">
          <a:avLst/>
        </a:prstGeom>
        <a:solidFill>
          <a:srgbClr val="FF9518">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Task Needs</a:t>
          </a:r>
        </a:p>
      </dsp:txBody>
      <dsp:txXfrm>
        <a:off x="2383636" y="607926"/>
        <a:ext cx="2276489" cy="1396936"/>
      </dsp:txXfrm>
    </dsp:sp>
    <dsp:sp modelId="{55AFD1EE-72B3-4126-B034-4C4D5FE4A92E}">
      <dsp:nvSpPr>
        <dsp:cNvPr id="0" name=""/>
        <dsp:cNvSpPr/>
      </dsp:nvSpPr>
      <dsp:spPr>
        <a:xfrm>
          <a:off x="3089865" y="2004863"/>
          <a:ext cx="3104304" cy="310430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Team Maintenance Needs</a:t>
          </a:r>
        </a:p>
      </dsp:txBody>
      <dsp:txXfrm>
        <a:off x="4039265" y="2806808"/>
        <a:ext cx="1862582" cy="1707367"/>
      </dsp:txXfrm>
    </dsp:sp>
    <dsp:sp modelId="{9FD89D8B-672F-4128-A670-8B30EAEF0804}">
      <dsp:nvSpPr>
        <dsp:cNvPr id="0" name=""/>
        <dsp:cNvSpPr/>
      </dsp:nvSpPr>
      <dsp:spPr>
        <a:xfrm>
          <a:off x="849593" y="2004863"/>
          <a:ext cx="3104304" cy="3104304"/>
        </a:xfrm>
        <a:prstGeom prst="ellipse">
          <a:avLst/>
        </a:prstGeom>
        <a:solidFill>
          <a:srgbClr val="7030A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Individual Needs</a:t>
          </a:r>
        </a:p>
      </dsp:txBody>
      <dsp:txXfrm>
        <a:off x="1141915" y="2806808"/>
        <a:ext cx="1862582" cy="1707367"/>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5:58.457"/>
    </inkml:context>
    <inkml:brush xml:id="br0">
      <inkml:brushProperty name="width" value="0.05" units="cm"/>
      <inkml:brushProperty name="height" value="0.05" units="cm"/>
      <inkml:brushProperty name="color" value="#FFFFFF"/>
    </inkml:brush>
  </inkml:definitions>
  <inkml:trace contextRef="#ctx0" brushRef="#br0">0 1 24575,'137'0'0,"23"0"0,95 0-658,100 0-1975,87 0 1452,542 0-1450,1326 0 2648,-2453 0 1928,-33 0-1556,-63 0 50,-3793 0-1769,5444 0 6319,-1507 0-4531,-463 19-262,537-16-196,4-2 0,0 1 0,0 0 0,0 2 0,0 0 0,0 1 0,-16 7 0,-7 8 0,21-10 0,0 0 0,0-2 0,-1 0 0,-38 9 0,28-13 0,0-1 0,-48-1 0,147-4 0,804 1 0,-827 0 0,-36-1 0,-11-2 0,-13-1 0,-12-2 0,0 2 0,0 1 0,-28 0 0,-83 3 0,86 1 0,-842 1 0,1003-1-13,1353-20-913,-1326 14-283,-30 2-4834</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05.467"/>
    </inkml:context>
    <inkml:brush xml:id="br0">
      <inkml:brushProperty name="width" value="0.35" units="cm"/>
      <inkml:brushProperty name="height" value="0.35" units="cm"/>
      <inkml:brushProperty name="color" value="#FFFFFF"/>
    </inkml:brush>
  </inkml:definitions>
  <inkml:trace contextRef="#ctx0" brushRef="#br0">602 463 24575,'0'-1'0,"0"-1"0,1 1 0,-1 0 0,0 0 0,1 0 0,-1 0 0,1 0 0,-1 0 0,1 0 0,-1 0 0,1 0 0,0 0 0,0 0 0,-1 0 0,1 0 0,0 1 0,0-1 0,0 0 0,2-1 0,25-13 0,-16 9 0,68-33-107,150-49-1,94-6-320,-255 75 339,219-51-94,53-15 219,-292 67-36,-42 13 0,-10 2 0,-4 4 0,-1 0 0,1 0 0,0 1 0,-1-1 0,-8 5 0,-6 1 0,-306 94 332,-134 33 215,233-77-547,-5 1 0,173-46 0,-119 7 0,150-17 0,-1 1 0,1 2 0,-48 13 0,-81 40 0,149-54 0,0 1 0,0 0 0,1 0 0,-1 1 0,1 0 0,1 1 0,-1 0 0,-12 13 0,16-13 0,0-1 0,0 1 0,1 1 0,0-1 0,0 0 0,0 1 0,1 0 0,0 0 0,1 0 0,0 0 0,-2 15 0,1 33 0,6-50 0,4-10 0,10-16 0,-13 15 0,220-257 0,-189 227 0,2 1 0,1 2 0,1 1 0,86-49 0,-96 66 0,0 2 0,1 1 0,1 1 0,-1 1 0,40-5 0,164-11 0,-192 21 0,660-12 0,34 93-688,-155 24 688,-518-88 0,-47-8 0,-14-2 0,-29 1 0,-699 58-116,-365 99 93,710-104-37,272-47 435,-164-6-1,240-6-261,-10 0-101,-61 3 1,102-1-13,1 0 0,-1 1 0,1-1 0,-1 0 0,1 0 0,-1 1 0,1-1 0,-1 1 0,1-1 0,-1 1 0,1 0 0,-1 0 0,-1 1 0,2-1 0,1-1 0,0 0 0,0 1 0,0-1 0,-1 1 0,1-1 0,0 0 0,0 1 0,0-1 0,0 1 0,0-1 0,0 0 0,0 1 0,0-1 0,0 1 0,0-1 0,0 1 0,0-1 0,0 1 0,0-1 0,0 0 0,0 1 0,0-1 0,1 1 0,-1-1 0,0 0 0,0 1 0,0-1 0,1 0 0,-1 1 0,1 0 0,1 1 0,1 1 0,0-1 0,0 0 0,0 0 0,0 0 0,0 0 0,0 0 0,0-1 0,1 1 0,-1-1 0,1 0 0,3 1 0,30 5 0,0-1 0,41 1 0,83-4 0,-99-3 0,-54 0 0,630-2 0,-538-4 0,0-4 0,175-40 0,157-43 0,-319 75 0,213-7 0,368 29 0,-672-4 0,38-1 0,-55 0 0,0 0 0,0 0 0,0 0 0,0 0 0,0-1 0,-1 0 0,1 0 0,-1 0 0,7-4 0,-10 5 0,0 1 0,0-1 0,0 0 0,0 0 0,0 0 0,0 0 0,0 0 0,0 0 0,0 0 0,-1 0 0,1 0 0,0 0 0,-1 0 0,1 0 0,-1 0 0,1-1 0,-1 1 0,1 0 0,-1 0 0,0-1 0,0 1 0,0 0 0,0-1 0,0-1 0,0 2 0,-1 0 0,1 0 0,-1-1 0,1 1 0,-1 0 0,0 0 0,1 0 0,-1 0 0,0 0 0,0 0 0,0 1 0,0-1 0,0 0 0,0 0 0,0 1 0,0-1 0,0 0 0,0 1 0,0-1 0,0 1 0,-1 0 0,1-1 0,0 1 0,0 0 0,-3-1 0,-3 1 0,0-1 0,0 1 0,0 0 0,0 1 0,0 0 0,0 0 0,0 0 0,0 1 0,-10 3 0,-10 6 0,-25 15 0,11-7 0,21-11 0,0-1 0,-1-1 0,1 0 0,-2-2 0,-41 4 0,-112-8 0,92-2 0,44 2 0,-1307 11 0,1308-10 0,-608 20 0,636-21 0,0-1 0,-1 0 0,1 0 0,0-1 0,0 0 0,0-1 0,0 0 0,1 0 0,-1-1 0,1-1 0,0 1 0,0-2 0,0 1 0,1-1 0,0 0 0,0-1 0,-8-8 0,11 10 0,0-1 0,-1 1 0,0 0 0,0 0 0,-1 1 0,1 0 0,-1 0 0,0 0 0,0 1 0,0 0 0,-1 0 0,1 1 0,-1 0 0,-11-2 0,-191-24-1365</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13.669"/>
    </inkml:context>
    <inkml:brush xml:id="br0">
      <inkml:brushProperty name="width" value="0.35" units="cm"/>
      <inkml:brushProperty name="height" value="0.35" units="cm"/>
      <inkml:brushProperty name="color" value="#FFFFCC"/>
    </inkml:brush>
  </inkml:definitions>
  <inkml:trace contextRef="#ctx0" brushRef="#br0">1700 54 24575,'-1'2'0,"1"0"0,-1 0 0,0 1 0,1-1 0,-1 0 0,0 0 0,0 0 0,0 0 0,-1-1 0,1 1 0,0 0 0,-1 0 0,1-1 0,-1 1 0,1-1 0,-1 1 0,0-1 0,0 0 0,0 0 0,1 1 0,-1-1 0,0-1 0,-3 2 0,-9 4 0,1-1 0,-20 5 0,28-9 0,-225 49 0,67-17 0,-794 152 0,943-182 0,-183 37 0,159-27 0,38-13 0,0 0 0,0 0 0,0 0 0,1 0 0,-1 0 0,0 0 0,0 0 0,0 0 0,1 0 0,-1 0 0,0 0 0,0 0 0,0 1 0,0-1 0,1 0 0,-1 0 0,0 0 0,0 0 0,0 0 0,0 0 0,0 0 0,1 1 0,-1-1 0,0 0 0,0 0 0,0 0 0,0 0 0,0 1 0,0-1 0,0 0 0,0 0 0,0 0 0,0 1 0,0-1 0,0 0 0,0 0 0,0 0 0,0 0 0,0 1 0,0-1 0,0 0 0,0 0 0,0 0 0,0 1 0,0-1 0,0 0 0,0 0 0,0 0 0,0 0 0,0 1 0,0-1 0,0 0 0,-1 0 0,1 0 0,0 0 0,0 1 0,0-1 0,0 0 0,0 0 0,-1 0 0,1 0 0,0 0 0,15 3 0,1-1 0,0 0 0,-1-2 0,18 0 0,1 0 0,1166-18-671,-1185 17 671,148-11 0,-146 9 0,-17 3 0,0 0 0,-1 0 0,1 0 0,0 0 0,0 0 0,0 0 0,0 0 0,0 0 0,0 0 0,0 0 0,0 0 0,0 0 0,0 0 0,0 0 0,0 0 0,0 0 0,-1 0 0,1 0 0,0 0 0,0 0 0,0 0 0,0 0 0,0 0 0,0 0 0,0 0 0,0 0 0,0 0 0,0 0 0,0 0 0,0 0 0,0 0 0,0 0 0,0 0 0,0 0 0,0-1 0,0 1 0,0 0 0,0 0 0,-1 0 0,1 0 0,0 0 0,0 0 0,0 0 0,0 0 0,0 0 0,0 0 0,0 0 0,0 0 0,0 0 0,0-1 0,0 1 0,1 0 0,-33-2 0,-460-5 0,-151-28 112,620 33-28,-132-7 391,132 11-475,21 0 0,13 1 0,314 31 40,10-26-160,-263-7 36,842 1-1976,-3-53 530,-19-71 1506,-811 106 24,-57 8-6,-24 8 10,0 0-1,0-1 1,0 1-1,0 0 1,0 0 0,0 0-1,0-1 1,0 1-1,0 0 1,0 0-1,0 0 1,0 0 0,-1-1-1,1 1 1,0 0-1,0 0 1,0 0-1,0 0 1,0-1 0,0 1-1,0 0 1,0 0-1,-1 0 1,1 0-1,0 0 1,0 0 0,0-1-1,0 1 1,0 0-1,-1 0 1,1 0-1,0 0 1,0 0 0,0 0-1,0 0 1,-1 0-1,1 0 1,0 0 0,0 0-1,0 0 1,-1 0-1,1 0 1,0 0-1,0 0 1,0 0 0,0 0-1,-1 0 1,1 0-1,0 0 1,0 0-1,0 0 1,-43-2 718,-153 4 365,-152-4 702,-647-93-1789,752 57 254,-239-41-1873</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33.722"/>
    </inkml:context>
    <inkml:brush xml:id="br0">
      <inkml:brushProperty name="width" value="0.35" units="cm"/>
      <inkml:brushProperty name="height" value="0.35" units="cm"/>
      <inkml:brushProperty name="color" value="#FFFFF7"/>
    </inkml:brush>
  </inkml:definitions>
  <inkml:trace contextRef="#ctx0" brushRef="#br0">702 634 24575,'0'10'0,"-1"0"0,1 1 0,-2-1 0,1 0 0,-1 0 0,-1 0 0,0 0 0,0-1 0,-1 1 0,0-1 0,-1 0 0,0 0 0,0 0 0,-1-1 0,0 1 0,-12 10 0,-31 32 0,-109 83 0,64-58 0,-60 60 0,121-105 0,2 2 0,-43 59 0,68-82 0,0 0 0,0 0 0,1 0 0,1 0 0,-7 22 0,10-29 0,1 0 0,-1 0 0,1 1 0,-1-1 0,1 1 0,0-1 0,1 0 0,-1 1 0,0-1 0,2 6 0,-1-7 0,0-1 0,0 1 0,0 0 0,0-1 0,0 1 0,0-1 0,0 1 0,0-1 0,0 1 0,1-1 0,-1 0 0,1 0 0,-1 1 0,1-1 0,-1 0 0,1-1 0,0 1 0,0 0 0,-1 0 0,3 0 0,0 0 0,1 0 0,-1-1 0,0 1 0,0-1 0,1 0 0,-1-1 0,0 1 0,0 0 0,0-1 0,0 0 0,1 0 0,-1-1 0,0 1 0,5-3 0,6-4 0,0 0 0,18-14 0,28-26 0,-2-2 0,81-92 0,-52 51 0,482-448 0,-479 453 0,-303 252 0,97-80 0,-300 228 0,239-182 0,120-90 0,43-37 0,13-5 0,-1-1 0,1 1 0,0-1 0,0 1 0,-1-1 0,1 1 0,0-1 0,0 1 0,0-1 0,0 1 0,0-1 0,0 1 0,0-1 0,0 1 0,0-1 0,0 1 0,0-1 0,0 1 0,0-1 0,0 1 0,0-1 0,1 1 0,-1-1 0,0 1 0,0-1 0,1 1 0,-1-1 0,0 1 0,1-1 0,-1 1 0,43-81 0,-19 38 0,196-389-210,91-161-126,-302 578 336,-3 4 0,1 0 0,0 1 0,0 0 0,10-10 0,-16 19-1,0 0 0,0 0 1,0 0-1,0 0 1,0 0-1,0 0 1,0 1-1,0-1 0,1 0 1,-1 1-1,0-1 1,0 1-1,0 0 1,1-1-1,-1 1 1,0 0-1,0 0 0,1-1 1,-1 1-1,0 0 1,1 0-1,-1 0 1,0 1-1,1-1 1,1 1-1,-1 0 5,0 0 1,0 0-1,1 1 0,-1-1 1,0 1-1,0 0 0,0 0 1,0-1-1,-1 1 0,1 1 0,2 3 1,4 7 99,-2 0 1,1 0 0,6 22-1,-3-1-81,-1 0-1,-2 1 0,-2 0 1,3 46-1,-9 145-37,-1-140 9,0 349 6,2-430 0,3 31 0,-3-36 0,0 1 0,0 0 0,0-1 0,0 1 0,1-1 0,-1 1 0,0 0 0,0-1 0,1 1 0,-1-1 0,0 1 0,1-1 0,-1 1 0,0-1 0,1 1 0,-1-1 0,1 1 0,-1-1 0,1 0 0,-1 1 0,1-1 0,-1 0 0,1 1 0,-1-1 0,1 0 0,0 0 0,-1 1 0,1-1 0,-1 0 0,1 0 0,0 0 0,-1 0 0,1 0 0,0 0 0,-1 0 0,1 0 0,-1 0 0,1 0 0,0 0 0,-1-1 0,1 1 0,-1 0 0,1 0 0,0 0 0,-1-1 0,1 1 0,-1 0 0,1-1 0,-1 1 0,1-1 0,8-6 0,0-1 0,0 0 0,-1 0 0,0-1 0,-1 0 0,11-16 0,-6 9 0,134-184-82,94-124-230,14 15 121,-240 294 191,1-2 0,0 0 0,1 1 0,1 0 0,0 2 0,20-14 0,-35 27 0,0 0 0,0 0 0,-1 0 0,1 0 0,0 1 0,0-1 0,0 0 0,0 1 0,0 0 0,0-1 0,0 1 0,0 0 0,3 0 0,-4 0 0,-1 1 0,1-1 0,0 0 0,0 1 0,0-1 0,0 0 0,0 1 0,-1-1 0,1 1 0,0 0 0,0-1 0,-1 1 0,1-1 0,-1 1 0,1 0 0,0 0 0,-1-1 0,1 1 0,-1 0 0,1 1 0,0 2 0,1 1 0,-1-1 0,0 1 0,-1-1 0,1 1 0,-1-1 0,0 1 0,0-1 0,-2 9 0,-3 20 70,-2 0-1,-1 0 1,-19 46 0,-48 94 235,70-163-304,-32 67-1,-88 135 0,89-162 0,-2-2 0,-2-1 0,-62 57 0,57-64 0,-1-1 0,-1-2 0,-2-3 0,-93 49 0,124-75 0,-1-1 0,0-1 0,-1-1 0,0-1 0,1 0 0,-27 0 0,-1-2 0,-74-6 0,108 3 0,1-1 0,-1 0 0,1 0 0,0-1 0,-1-1 0,-15-6 0,22 6 0,0 1 0,0-1 0,0 1 0,1-2 0,0 1 0,0 0 0,0-1 0,0 0 0,1 0 0,0-1 0,0 1 0,0-1 0,-5-11 0,0-3 0,1 0 0,0 0 0,2-1 0,0 0 0,1 0 0,-2-34 0,6 43 0,0 0 0,1 1 0,1-1 0,0 1 0,1-1 0,0 1 0,1 0 0,0-1 0,0 1 0,1 0 0,1 1 0,0-1 0,0 1 0,8-10 0,0 1 0,2 0 0,0 2 0,1-1 0,32-25 0,-37 35 0,0 0 0,0 2 0,0-1 0,1 2 0,0-1 0,0 1 0,0 1 0,1 0 0,0 1 0,16-2 0,10 1 0,1 1 0,-1 2 0,1 2 0,0 2 0,-1 1 0,73 18 0,-84-14 0,0 1 0,-1 1 0,0 1 0,0 1 0,-2 2 0,1 1 0,-2 0 0,0 2 0,42 39 0,-61-51 0,-1 0 0,1 0 0,-1 0 0,0 1 0,0 0 0,-1 0 0,0 0 0,0 0 0,0 0 0,0 1 0,-1-1 0,2 13 0,-3-15 0,-1 0 0,0-1 0,0 1 0,0 0 0,-1 0 0,1 0 0,-1 0 0,0-1 0,0 1 0,0 0 0,0-1 0,-1 1 0,0-1 0,0 1 0,1-1 0,-2 0 0,1 0 0,0 0 0,-1 0 0,1 0 0,-1 0 0,0-1 0,-6 5 0,-17 10 0,-1 0 0,-49 21 0,-65 18 0,99-40 0,-170 56 0,-330 68 0,503-130 0,39-10 0,0 0 0,0 0 0,0 0 0,0 0 0,0 0 0,0 0 0,0 0 0,0 0 0,0 0 0,1 0 0,-1 0 0,0 0 0,0 0 0,0 0 0,0 1 0,0-1 0,0 0 0,0 0 0,0 0 0,0 0 0,0 0 0,0 0 0,0 0 0,0 0 0,0 0 0,0 0 0,0 0 0,0 0 0,0 0 0,0 1 0,0-1 0,0 0 0,0 0 0,0 0 0,-1 0 0,1 0 0,0 0 0,0 0 0,0 0 0,0 0 0,0 0 0,0 0 0,0 0 0,0 0 0,0 0 0,0 0 0,14 2 0,23 0 0,-1-4 0,1-2 0,-1-1 0,1-2 0,61-20 0,134-64 0,466-239 0,-484 207 0,-159 87 0,89-76 0,-108 77 0,54-71 0,-18 19 0,-49 62 0,-5 3 0,2 1 0,0 0 0,1 2 0,28-19 0,-41 32 0,1-1 0,-1 0 0,0 0 0,-1-1 0,11-13 0,-8 13 0,-6 13 0,-5 21 0,-9 7 0,-1 0 0,-2-1 0,-1-1 0,-1 0 0,-28 42 0,6-19 0,-84 95 0,55-81 0,-123 97 0,-91 43 0,155-118 0,74-53 0,-157 118 0,191-141 0,1 0 0,0 1 0,-22 27 0,26-22 0,12-20 0,0 0 0,0 0 0,0 0 0,0 0 0,0 0 0,0 0 0,0 0 0,0 0 0,0 0 0,0 1 0,0-1 0,0 0 0,0 0 0,0 0 0,0 0 0,0 0 0,0 0 0,0 0 0,0 0 0,0 1 0,0-1 0,0 0 0,0 0 0,1 0 0,-1 0 0,0 0 0,0 0 0,0 0 0,0 0 0,0 0 0,0 0 0,0 0 0,0 1 0,0-1 0,0 0 0,0 0 0,1 0 0,-1 0 0,0 0 0,0 0 0,0 0 0,0 0 0,0 0 0,0 0 0,0 0 0,0 0 0,0 0 0,1 0 0,-1 0 0,0 0 0,0 0 0,13-6 0,76-59 0,-12 8 0,330-194-232,15 22-200,4-3 193,-348 188 239,39-21 0,165-121 0,-256 167 0,-21 19 0,-6 7 0,-7 10 131,0 0 0,-1-1-1,-1 0 1,-1-1 0,-14 18 0,1-2-13,-211 281-118,-174 213 0,396-509 0,4-5 0,0 0 0,0 0 0,-8 18 0,15-21 0,8-8 0,10-10 0,52-45 0,76-81 0,-111 103 0,277-297 0,-300 318 0,23-30 0,-31 39 0,0-1 0,0 1 0,0-1 0,-1 1 0,1-1 0,-1 0 0,0 0 0,0 0 0,1-8 0,-2 11 0,0 1 0,1-1 0,-1 0 0,0 0 0,-1 0 0,1 1 0,0-1 0,0 0 0,0 0 0,0 0 0,0 1 0,-1-1 0,1 0 0,0 0 0,-1 1 0,1-1 0,-1 0 0,1 1 0,-1-1 0,1 0 0,-1 1 0,1-1 0,-1 1 0,1-1 0,-1 1 0,0-1 0,1 1 0,-1 0 0,0-1 0,0 1 0,1 0 0,-1-1 0,0 1 0,0 0 0,-1-1 0,-1 1 0,-1 0 0,1 0 0,-1 0 0,1 1 0,-1-1 0,0 1 0,-4 1 0,-27 10 0,1 1 0,0 2 0,-41 24 0,-6 3 0,-577 222 0,244-108 0,335-124 0,-279 128 0,354-157 0,-13 6 0,-28 21 0,42-28 0,-1 1 0,1-1 0,1 1 0,-1 0 0,0 0 0,1 0 0,-1 0 0,1 0 0,0 0 0,0 1 0,0-1 0,0 1 0,1 0 0,0-1 0,-2 5 0,3-6 0,0-1 0,0 0 0,0 0 0,1 1 0,-1-1 0,0 0 0,0 0 0,1 0 0,-1 1 0,1-1 0,-1 0 0,1 0 0,-1 0 0,1 0 0,0 0 0,-1 0 0,1 0 0,0 0 0,0 0 0,0 0 0,0-1 0,0 1 0,0 0 0,0 0 0,0-1 0,0 1 0,0-1 0,0 1 0,0-1 0,1 1 0,1-1 0,4 2 0,-1 0 0,1-1 0,0 0 0,10 0 0,4-1 0,0-2 0,0 0 0,-1-1 0,1-1 0,28-9 0,101-44 0,-125 47 0,517-235-455,-99 40 116,-16 31 339,-219 91 0,-178 71-28,35-21 0,-52 26 148,-1-1 0,0-1-1,-1 0 1,0 0-1,11-13 1,139-156 12,-121 130-132,-1-3 0,57-101 0,18-25 0,-113 175 0,1 0 0,-1 0 0,1 0 0,-1 0 0,1 1 0,0-1 0,0 0 0,0 1 0,0-1 0,0 1 0,4-3 0,-6 4 0,0 0 0,1 0 0,-1 0 0,1 0 0,-1 0 0,0 0 0,1 0 0,-1 0 0,0 1 0,1-1 0,-1 0 0,0 0 0,1 0 0,-1 0 0,0 0 0,1 1 0,-1-1 0,0 0 0,1 0 0,-1 0 0,0 1 0,0-1 0,1 0 0,-1 1 0,0-1 0,0 0 0,1 1 0,4 19 0,-3 13 0,-1-1 0,-2 1 0,-8 56 0,5-56 0,-7 43 0,-4 0 0,-3-1 0,-3-1 0,-55 127 0,16-68 0,-36 89 0,87-192 0,10-22 0,4-10 0,8-15 0,6-18 0,-2 0 0,13-39 0,-2 6 0,4-7 0,72-182 0,-92 214 0,-12 42 0,0 1 0,0-1 0,0 1 0,1-1 0,-1 1 0,0-1 0,0 1 0,0-1 0,0 1 0,0-1 0,0 1 0,0-1 0,0 1 0,0-1 0,0 1 0,-1 0 0,1-1 0,0 1 0,0-1 0,0 1 0,0-1 0,-1 1 0,1-1 0,0 1 0,-1 0 0,1-1 0,0 1 0,-1 0 0,1-1 0,0 1 0,-1 0 0,1-1 0,0 1 0,-1 0 0,1 0 0,-1-1 0,1 1 0,-1 0 0,1 0 0,-1 0 0,1 0 0,-1 0 0,-1 0 0,0 0 0,0 1 0,0 0 0,0-1 0,0 1 0,1 0 0,-1 0 0,0 0 0,-2 1 0,-91 73 0,4-3 0,-95 47 0,13-9 0,137-82 0,-54 53 0,53-42 0,35-35 0,0-1 0,-1 0 0,1 1 0,0-1 0,1 1 0,-1 0 0,1 0 0,0 0 0,-1 0 0,0 6 0,2-8 0,0-1 0,1 1 0,-1-1 0,0 0 0,0 1 0,0-1 0,1 1 0,-1-1 0,1 0 0,-1 1 0,1-1 0,0 0 0,-1 0 0,1 0 0,0 1 0,0-1 0,0 0 0,0 0 0,0 0 0,0 0 0,0 0 0,0-1 0,0 1 0,0 0 0,3 1 0,2 1 0,1-1 0,0 1 0,12 3 0,-13-5 0,40 9 0,0-2 0,0-3 0,1-1 0,73-3 0,-94-4 0,-1 0 0,0-1 0,0-2 0,-1 0 0,0-2 0,0-1 0,0-1 0,-1 0 0,-1-2 0,38-26 0,-8 0 0,-2-2 0,-1-2 0,45-53 0,-57 52 0,42-64 0,-16 21 0,-43 58 0,-2 0 0,-1-2 0,15-35 0,-22 35 0,3-8 0,-12 36 0,-1 1 0,1-1 0,0 0 0,0 1 0,0-1 0,0 0 0,1 1 0,-1 0 0,0-1 0,0 1 0,1 0 0,-1 0 0,1-1 0,-1 1 0,4-1 0,-3 2 0,-1 0 0,0 0 0,1 0 0,-1 0 0,0 0 0,1 0 0,-1 0 0,1 1 0,-1-1 0,0 1 0,1-1 0,-1 1 0,0-1 0,0 1 0,1 0 0,-1 0 0,0-1 0,0 1 0,0 0 0,0 0 0,0 0 0,0 0 0,0 0 0,0 1 0,-1-1 0,1 0 0,0 1 0,1 1 0,23 30 0,-2 2 0,-1 1 0,25 57 0,-40-74 0,-1 0 0,0 1 0,-2 0 0,0 0 0,-1 0 0,0 27 0,5 32 0,9 51 0,-18-154 0,2-30 0,0 5 0,-1 41 0,-1-13 0,1-1 0,0 1 0,2 0 0,1 0 0,10-41 0,-23 71 0,-172 152 0,145-132 0,-2-3 0,-1-1 0,-52 23 0,80-42 0,1 0 0,0 1 0,0 0 0,1 1 0,-15 14 0,-40 49 0,17-16 0,47-54 0,0 0 0,0 0 0,1 0 0,-1 0 0,0 0 0,0-1 0,0 1 0,0 0 0,0 0 0,0-1 0,-1 1 0,1 0 0,0-1 0,-2 1 0,3-1 0,0-1 0,-1 0 0,1 1 0,0-1 0,0 1 0,0-1 0,0 0 0,0 1 0,0-1 0,0 0 0,0 1 0,1-1 0,-1 1 0,0-1 0,0 0 0,0 1 0,1-1 0,-1 1 0,1-2 0,21-41 0,9-10 0,195-310 0,-212 341 0,-13 21 0,-1 1 0,0 0 0,0 0 0,0 0 0,0-1 0,0 1 0,0 0 0,0 0 0,0 0 0,0-1 0,0 1 0,0 0 0,0 0 0,0-1 0,0 1 0,0 0 0,0 0 0,0 0 0,0-1 0,0 1 0,0 0 0,0 0 0,0-1 0,0 1 0,0 0 0,0 0 0,0 0 0,0-1 0,-1 1 0,1 0 0,0 0 0,0 0 0,0 0 0,0-1 0,-1 1 0,1 0 0,0 0 0,0 0 0,0 0 0,0 0 0,-1 0 0,1 0 0,0 0 0,0-1 0,-1 1 0,1 0 0,0 0 0,0 0 0,0 0 0,-1 0 0,1 0 0,0 0 0,0 0 0,-1 0 0,-9 2 0,0-1 0,0 2 0,1-1 0,-1 1 0,1 1 0,-1 0 0,1 0 0,-11 7 0,-14 6 0,-60 20 0,-1-4 0,-123 26 0,-206 21 0,300-59 0,-58 10 0,-278 53 0,325-55 0,-294 72 0,209-48 0,71-19 0,139-32 0,0 1 0,1 0 0,-1 0 0,1 1 0,0 1 0,0 0 0,-12 8 0,17-10 0,0 1 0,0-1 0,1 1 0,-1-1 0,1 1 0,0 0 0,1 0 0,-1 1 0,1-1 0,-1 0 0,1 1 0,1 0 0,-1-1 0,1 1 0,-1 0 0,0 9 0,2-12 0,0 0 0,0 0 0,0 0 0,0 0 0,0 0 0,0 0 0,1 0 0,-1 0 0,1 0 0,0 0 0,-1 0 0,1 0 0,0 0 0,0-1 0,0 1 0,0 0 0,0-1 0,3 3 0,-1 0 0,1-1 0,-1-1 0,1 1 0,0 0 0,0-1 0,0 0 0,8 4 0,4-1 0,0 0 0,0-1 0,24 3 0,44 0 0,162-6 0,-132-3 0,202 0-1365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12/24/2025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35740201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a:t>
            </a:fld>
            <a:endParaRPr lang="en-US"/>
          </a:p>
        </p:txBody>
      </p:sp>
    </p:spTree>
    <p:extLst>
      <p:ext uri="{BB962C8B-B14F-4D97-AF65-F5344CB8AC3E}">
        <p14:creationId xmlns:p14="http://schemas.microsoft.com/office/powerpoint/2010/main" val="26146298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11</a:t>
            </a:fld>
            <a:endParaRPr lang="en-US"/>
          </a:p>
        </p:txBody>
      </p:sp>
    </p:spTree>
    <p:extLst>
      <p:ext uri="{BB962C8B-B14F-4D97-AF65-F5344CB8AC3E}">
        <p14:creationId xmlns:p14="http://schemas.microsoft.com/office/powerpoint/2010/main" val="36251452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12</a:t>
            </a:fld>
            <a:endParaRPr lang="en-US"/>
          </a:p>
        </p:txBody>
      </p:sp>
    </p:spTree>
    <p:extLst>
      <p:ext uri="{BB962C8B-B14F-4D97-AF65-F5344CB8AC3E}">
        <p14:creationId xmlns:p14="http://schemas.microsoft.com/office/powerpoint/2010/main" val="7104818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14</a:t>
            </a:fld>
            <a:endParaRPr lang="en-US"/>
          </a:p>
        </p:txBody>
      </p:sp>
    </p:spTree>
    <p:extLst>
      <p:ext uri="{BB962C8B-B14F-4D97-AF65-F5344CB8AC3E}">
        <p14:creationId xmlns:p14="http://schemas.microsoft.com/office/powerpoint/2010/main" val="3493594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15</a:t>
            </a:fld>
            <a:endParaRPr lang="en-US"/>
          </a:p>
        </p:txBody>
      </p:sp>
    </p:spTree>
    <p:extLst>
      <p:ext uri="{BB962C8B-B14F-4D97-AF65-F5344CB8AC3E}">
        <p14:creationId xmlns:p14="http://schemas.microsoft.com/office/powerpoint/2010/main" val="38061469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22</a:t>
            </a:fld>
            <a:endParaRPr lang="en-US"/>
          </a:p>
        </p:txBody>
      </p:sp>
    </p:spTree>
    <p:extLst>
      <p:ext uri="{BB962C8B-B14F-4D97-AF65-F5344CB8AC3E}">
        <p14:creationId xmlns:p14="http://schemas.microsoft.com/office/powerpoint/2010/main" val="18043505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23</a:t>
            </a:fld>
            <a:endParaRPr lang="en-US"/>
          </a:p>
        </p:txBody>
      </p:sp>
    </p:spTree>
    <p:extLst>
      <p:ext uri="{BB962C8B-B14F-4D97-AF65-F5344CB8AC3E}">
        <p14:creationId xmlns:p14="http://schemas.microsoft.com/office/powerpoint/2010/main" val="24878420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24</a:t>
            </a:fld>
            <a:endParaRPr lang="en-US"/>
          </a:p>
        </p:txBody>
      </p:sp>
    </p:spTree>
    <p:extLst>
      <p:ext uri="{BB962C8B-B14F-4D97-AF65-F5344CB8AC3E}">
        <p14:creationId xmlns:p14="http://schemas.microsoft.com/office/powerpoint/2010/main" val="38258343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25</a:t>
            </a:fld>
            <a:endParaRPr lang="en-US"/>
          </a:p>
        </p:txBody>
      </p:sp>
    </p:spTree>
    <p:extLst>
      <p:ext uri="{BB962C8B-B14F-4D97-AF65-F5344CB8AC3E}">
        <p14:creationId xmlns:p14="http://schemas.microsoft.com/office/powerpoint/2010/main" val="41950458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26</a:t>
            </a:fld>
            <a:endParaRPr lang="en-US"/>
          </a:p>
        </p:txBody>
      </p:sp>
    </p:spTree>
    <p:extLst>
      <p:ext uri="{BB962C8B-B14F-4D97-AF65-F5344CB8AC3E}">
        <p14:creationId xmlns:p14="http://schemas.microsoft.com/office/powerpoint/2010/main" val="17311294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36</a:t>
            </a:fld>
            <a:endParaRPr lang="en-US" dirty="0"/>
          </a:p>
        </p:txBody>
      </p:sp>
    </p:spTree>
    <p:extLst>
      <p:ext uri="{BB962C8B-B14F-4D97-AF65-F5344CB8AC3E}">
        <p14:creationId xmlns:p14="http://schemas.microsoft.com/office/powerpoint/2010/main" val="41935383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38</a:t>
            </a:fld>
            <a:endParaRPr lang="en-US" dirty="0"/>
          </a:p>
        </p:txBody>
      </p:sp>
    </p:spTree>
    <p:extLst>
      <p:ext uri="{BB962C8B-B14F-4D97-AF65-F5344CB8AC3E}">
        <p14:creationId xmlns:p14="http://schemas.microsoft.com/office/powerpoint/2010/main" val="32257339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Makes decision </a:t>
            </a:r>
            <a:r>
              <a:rPr lang="en-US" dirty="0" err="1"/>
              <a:t>annonces</a:t>
            </a:r>
            <a:endParaRPr lang="en-US" dirty="0"/>
          </a:p>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50</a:t>
            </a:fld>
            <a:endParaRPr lang="en-US" dirty="0"/>
          </a:p>
        </p:txBody>
      </p:sp>
    </p:spTree>
    <p:extLst>
      <p:ext uri="{BB962C8B-B14F-4D97-AF65-F5344CB8AC3E}">
        <p14:creationId xmlns:p14="http://schemas.microsoft.com/office/powerpoint/2010/main" val="18536045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51</a:t>
            </a:fld>
            <a:endParaRPr lang="en-US" dirty="0"/>
          </a:p>
        </p:txBody>
      </p:sp>
    </p:spTree>
    <p:extLst>
      <p:ext uri="{BB962C8B-B14F-4D97-AF65-F5344CB8AC3E}">
        <p14:creationId xmlns:p14="http://schemas.microsoft.com/office/powerpoint/2010/main" val="31521479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109</a:t>
            </a:fld>
            <a:endParaRPr lang="en-US"/>
          </a:p>
        </p:txBody>
      </p:sp>
    </p:spTree>
    <p:extLst>
      <p:ext uri="{BB962C8B-B14F-4D97-AF65-F5344CB8AC3E}">
        <p14:creationId xmlns:p14="http://schemas.microsoft.com/office/powerpoint/2010/main" val="31070200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110</a:t>
            </a:fld>
            <a:endParaRPr lang="en-US"/>
          </a:p>
        </p:txBody>
      </p:sp>
    </p:spTree>
    <p:extLst>
      <p:ext uri="{BB962C8B-B14F-4D97-AF65-F5344CB8AC3E}">
        <p14:creationId xmlns:p14="http://schemas.microsoft.com/office/powerpoint/2010/main" val="3921387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111</a:t>
            </a:fld>
            <a:endParaRPr lang="en-US"/>
          </a:p>
        </p:txBody>
      </p:sp>
    </p:spTree>
    <p:extLst>
      <p:ext uri="{BB962C8B-B14F-4D97-AF65-F5344CB8AC3E}">
        <p14:creationId xmlns:p14="http://schemas.microsoft.com/office/powerpoint/2010/main" val="1277274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0141705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JP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4.emf"/></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Layout" Target="../slideLayouts/slideLayout7.xml"/><Relationship Id="rId5" Type="http://schemas.openxmlformats.org/officeDocument/2006/relationships/image" Target="../media/image16.jpeg"/><Relationship Id="rId4" Type="http://schemas.microsoft.com/office/2007/relationships/hdphoto" Target="../media/hdphoto2.wdp"/></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3" Type="http://schemas.openxmlformats.org/officeDocument/2006/relationships/image" Target="NULL"/><Relationship Id="rId3" Type="http://schemas.microsoft.com/office/2007/relationships/hdphoto" Target="../media/hdphoto3.wdp"/><Relationship Id="rId12" Type="http://schemas.openxmlformats.org/officeDocument/2006/relationships/customXml" Target="../ink/ink2.xml"/><Relationship Id="rId17" Type="http://schemas.openxmlformats.org/officeDocument/2006/relationships/image" Target="NULL"/><Relationship Id="rId2" Type="http://schemas.openxmlformats.org/officeDocument/2006/relationships/image" Target="../media/image17.png"/><Relationship Id="rId16" Type="http://schemas.openxmlformats.org/officeDocument/2006/relationships/customXml" Target="../ink/ink4.xml"/><Relationship Id="rId1" Type="http://schemas.openxmlformats.org/officeDocument/2006/relationships/slideLayout" Target="../slideLayouts/slideLayout7.xml"/><Relationship Id="rId11" Type="http://schemas.openxmlformats.org/officeDocument/2006/relationships/image" Target="NULL"/><Relationship Id="rId15" Type="http://schemas.openxmlformats.org/officeDocument/2006/relationships/image" Target="NULL"/><Relationship Id="rId4" Type="http://schemas.openxmlformats.org/officeDocument/2006/relationships/customXml" Target="../ink/ink1.xml"/><Relationship Id="rId14" Type="http://schemas.openxmlformats.org/officeDocument/2006/relationships/customXml" Target="../ink/ink3.xml"/></Relationships>
</file>

<file path=ppt/slides/_rels/slide3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microsoft.com/office/2007/relationships/hdphoto" Target="../media/hdphoto4.wdp"/></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microsoft.com/office/2007/relationships/hdphoto" Target="../media/hdphoto5.wdp"/></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ccl.org/wp-content/uploads/2020/11/70-20-10-infographic-ccl-center-for-creative-leadership.jpg" TargetMode="External"/><Relationship Id="rId1" Type="http://schemas.openxmlformats.org/officeDocument/2006/relationships/slideLayout" Target="../slideLayouts/slideLayout7.xml"/><Relationship Id="rId4" Type="http://schemas.microsoft.com/office/2007/relationships/hdphoto" Target="../media/hdphoto6.wdp"/></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35.emf"/><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35.emf"/><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36.gif"/><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2.xml"/><Relationship Id="rId5" Type="http://schemas.openxmlformats.org/officeDocument/2006/relationships/image" Target="../media/image41.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robot touching a glass&#10;&#10;Description automatically generated">
            <a:extLst>
              <a:ext uri="{FF2B5EF4-FFF2-40B4-BE49-F238E27FC236}">
                <a16:creationId xmlns:a16="http://schemas.microsoft.com/office/drawing/2014/main" id="{173B8B10-8DB7-7AC8-73E8-8867FC3A5F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430"/>
            <a:ext cx="12192000" cy="6858000"/>
          </a:xfrm>
          <a:prstGeom prst="rect">
            <a:avLst/>
          </a:prstGeom>
        </p:spPr>
      </p:pic>
      <p:sp>
        <p:nvSpPr>
          <p:cNvPr id="14" name="TextBox 13"/>
          <p:cNvSpPr txBox="1"/>
          <p:nvPr/>
        </p:nvSpPr>
        <p:spPr>
          <a:xfrm>
            <a:off x="599863" y="5884810"/>
            <a:ext cx="1643142" cy="400110"/>
          </a:xfrm>
          <a:prstGeom prst="rect">
            <a:avLst/>
          </a:prstGeom>
          <a:noFill/>
        </p:spPr>
        <p:txBody>
          <a:bodyPr wrap="none" rtlCol="0">
            <a:spAutoFit/>
          </a:bodyPr>
          <a:lstStyle/>
          <a:p>
            <a:r>
              <a:rPr lang="en-US" sz="2000" b="1" dirty="0">
                <a:solidFill>
                  <a:schemeClr val="bg1"/>
                </a:solidFill>
                <a:cs typeface="Tajawal Medium" panose="00000600000000000000" pitchFamily="2" charset="-78"/>
              </a:rPr>
              <a:t>Final Revision</a:t>
            </a:r>
          </a:p>
        </p:txBody>
      </p:sp>
    </p:spTree>
    <p:extLst>
      <p:ext uri="{BB962C8B-B14F-4D97-AF65-F5344CB8AC3E}">
        <p14:creationId xmlns:p14="http://schemas.microsoft.com/office/powerpoint/2010/main" val="1623852665"/>
      </p:ext>
    </p:extLst>
  </p:cSld>
  <p:clrMapOvr>
    <a:masterClrMapping/>
  </p:clrMapOvr>
  <mc:AlternateContent xmlns:mc="http://schemas.openxmlformats.org/markup-compatibility/2006" xmlns:p14="http://schemas.microsoft.com/office/powerpoint/2010/main">
    <mc:Choice Requires="p14">
      <p:transition spd="slow" p14:dur="2000" advTm="16800"/>
    </mc:Choice>
    <mc:Fallback xmlns="">
      <p:transition spd="slow" advTm="168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holding a computer&#10;&#10;Description automatically generated">
            <a:extLst>
              <a:ext uri="{FF2B5EF4-FFF2-40B4-BE49-F238E27FC236}">
                <a16:creationId xmlns:a16="http://schemas.microsoft.com/office/drawing/2014/main" id="{B8931C90-C151-EFD3-2F3E-D39B5763F7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9D4FBCB4-CC61-2E67-9FA6-3FBC6EEDEC5C}"/>
              </a:ext>
            </a:extLst>
          </p:cNvPr>
          <p:cNvSpPr txBox="1"/>
          <p:nvPr/>
        </p:nvSpPr>
        <p:spPr>
          <a:xfrm>
            <a:off x="3450477" y="1333545"/>
            <a:ext cx="1242648"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Final </a:t>
            </a:r>
          </a:p>
          <a:p>
            <a:r>
              <a:rPr lang="en-US" sz="2800" b="1" dirty="0">
                <a:solidFill>
                  <a:schemeClr val="bg1"/>
                </a:solidFill>
                <a:latin typeface="Tajawal Medium" panose="00000600000000000000" pitchFamily="2" charset="-78"/>
                <a:cs typeface="Tajawal Medium" panose="00000600000000000000" pitchFamily="2" charset="-78"/>
              </a:rPr>
              <a:t>Exam </a:t>
            </a:r>
          </a:p>
        </p:txBody>
      </p:sp>
      <p:sp>
        <p:nvSpPr>
          <p:cNvPr id="4" name="TextBox 3">
            <a:extLst>
              <a:ext uri="{FF2B5EF4-FFF2-40B4-BE49-F238E27FC236}">
                <a16:creationId xmlns:a16="http://schemas.microsoft.com/office/drawing/2014/main" id="{C95B9205-81AB-4EE5-D42C-38DFD100BAE5}"/>
              </a:ext>
            </a:extLst>
          </p:cNvPr>
          <p:cNvSpPr txBox="1"/>
          <p:nvPr/>
        </p:nvSpPr>
        <p:spPr>
          <a:xfrm>
            <a:off x="5100370" y="1333545"/>
            <a:ext cx="9450846" cy="2932341"/>
          </a:xfrm>
          <a:prstGeom prst="rect">
            <a:avLst/>
          </a:prstGeom>
          <a:noFill/>
        </p:spPr>
        <p:txBody>
          <a:bodyPr wrap="square" rtlCol="0">
            <a:spAutoFit/>
            <a:scene3d>
              <a:camera prst="orthographicFront"/>
              <a:lightRig rig="threePt" dir="t"/>
            </a:scene3d>
            <a:sp3d extrusionH="57150">
              <a:bevelT w="38100" h="38100"/>
            </a:sp3d>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About Exam Design</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20 Questions</a:t>
            </a:r>
            <a:endParaRPr lang="en-US" sz="2400" b="1" dirty="0">
              <a:ln w="9525">
                <a:noFill/>
                <a:prstDash val="solid"/>
              </a:ln>
              <a:solidFill>
                <a:srgbClr val="0A1F61"/>
              </a:solidFill>
              <a:latin typeface="Tajawal ExtraBold" panose="00000800000000000000" pitchFamily="2" charset="-78"/>
              <a:cs typeface="Tajawal ExtraBold" panose="00000800000000000000" pitchFamily="2" charset="-78"/>
            </a:endParaRP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60 mins</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Each question 3 mins</a:t>
            </a:r>
          </a:p>
        </p:txBody>
      </p:sp>
      <p:sp>
        <p:nvSpPr>
          <p:cNvPr id="5" name="Rectangle 4">
            <a:extLst>
              <a:ext uri="{FF2B5EF4-FFF2-40B4-BE49-F238E27FC236}">
                <a16:creationId xmlns:a16="http://schemas.microsoft.com/office/drawing/2014/main" id="{403921F3-9B3F-A5C8-0E4B-EA28F9F7B785}"/>
              </a:ext>
            </a:extLst>
          </p:cNvPr>
          <p:cNvSpPr/>
          <p:nvPr/>
        </p:nvSpPr>
        <p:spPr>
          <a:xfrm>
            <a:off x="3348990" y="4530891"/>
            <a:ext cx="7529234" cy="2062103"/>
          </a:xfrm>
          <a:prstGeom prst="rect">
            <a:avLst/>
          </a:prstGeom>
          <a:noFill/>
        </p:spPr>
        <p:txBody>
          <a:bodyPr wrap="square" lIns="91440" tIns="45720" rIns="91440" bIns="45720">
            <a:spAutoFit/>
          </a:bodyPr>
          <a:lstStyle/>
          <a:p>
            <a:pPr algn="ctr"/>
            <a:r>
              <a:rPr lang="en-US" sz="3600" b="1" cap="none" spc="0" dirty="0">
                <a:ln w="0"/>
                <a:solidFill>
                  <a:srgbClr val="FF0000"/>
                </a:solidFill>
                <a:effectLst>
                  <a:outerShdw blurRad="38100" dist="19050" dir="2700000" algn="tl" rotWithShape="0">
                    <a:schemeClr val="dk1">
                      <a:alpha val="40000"/>
                    </a:schemeClr>
                  </a:outerShdw>
                </a:effectLst>
              </a:rPr>
              <a:t>Exam date:</a:t>
            </a:r>
          </a:p>
          <a:p>
            <a:pPr algn="ctr"/>
            <a:r>
              <a:rPr lang="ar-EG" sz="3600" b="1" cap="none" spc="0" dirty="0">
                <a:ln w="0"/>
                <a:solidFill>
                  <a:srgbClr val="FF0000"/>
                </a:solidFill>
                <a:effectLst>
                  <a:outerShdw blurRad="38100" dist="19050" dir="2700000" algn="tl" rotWithShape="0">
                    <a:schemeClr val="dk1">
                      <a:alpha val="40000"/>
                    </a:schemeClr>
                  </a:outerShdw>
                </a:effectLst>
              </a:rPr>
              <a:t> </a:t>
            </a:r>
            <a:r>
              <a:rPr lang="en-US" sz="2800" b="1" dirty="0">
                <a:solidFill>
                  <a:srgbClr val="C00000"/>
                </a:solidFill>
                <a:latin typeface="Tajawal ExtraBold" panose="00000800000000000000" pitchFamily="2" charset="-78"/>
                <a:cs typeface="Tajawal ExtraBold" panose="00000800000000000000" pitchFamily="2" charset="-78"/>
              </a:rPr>
              <a:t>Final Exam DGM726 </a:t>
            </a:r>
          </a:p>
          <a:p>
            <a:pPr algn="ctr"/>
            <a:r>
              <a:rPr lang="ar-EG" sz="2800" b="1" dirty="0">
                <a:solidFill>
                  <a:srgbClr val="C00000"/>
                </a:solidFill>
                <a:latin typeface="Tajawal ExtraBold" panose="00000800000000000000" pitchFamily="2" charset="-78"/>
                <a:cs typeface="Tajawal ExtraBold" panose="00000800000000000000" pitchFamily="2" charset="-78"/>
              </a:rPr>
              <a:t>يوم الخميس الموافق 01 /01 /2026</a:t>
            </a:r>
          </a:p>
          <a:p>
            <a:pPr algn="ctr"/>
            <a:r>
              <a:rPr lang="ar-EG" sz="2800" b="1" dirty="0">
                <a:solidFill>
                  <a:srgbClr val="C00000"/>
                </a:solidFill>
                <a:latin typeface="Tajawal ExtraBold" panose="00000800000000000000" pitchFamily="2" charset="-78"/>
                <a:cs typeface="Tajawal ExtraBold" panose="00000800000000000000" pitchFamily="2" charset="-78"/>
              </a:rPr>
              <a:t> من 09:00 إلى 10:00 مساءً، بتوقيت مكة المكرمة</a:t>
            </a:r>
          </a:p>
        </p:txBody>
      </p:sp>
    </p:spTree>
    <p:extLst>
      <p:ext uri="{BB962C8B-B14F-4D97-AF65-F5344CB8AC3E}">
        <p14:creationId xmlns:p14="http://schemas.microsoft.com/office/powerpoint/2010/main" val="4003182618"/>
      </p:ext>
    </p:extLst>
  </p:cSld>
  <p:clrMapOvr>
    <a:masterClrMapping/>
  </p:clrMapOvr>
  <mc:AlternateContent xmlns:mc="http://schemas.openxmlformats.org/markup-compatibility/2006" xmlns:p14="http://schemas.microsoft.com/office/powerpoint/2010/main">
    <mc:Choice Requires="p14">
      <p:transition spd="slow" p14:dur="2000" advTm="16352"/>
    </mc:Choice>
    <mc:Fallback xmlns="">
      <p:transition spd="slow" advTm="1635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 name="Picture 2"/>
          <p:cNvPicPr>
            <a:picLocks noChangeAspect="1"/>
          </p:cNvPicPr>
          <p:nvPr/>
        </p:nvPicPr>
        <p:blipFill>
          <a:blip r:embed="rId2"/>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466472" y="1763289"/>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W2 – Lecture 1</a:t>
            </a:r>
          </a:p>
        </p:txBody>
      </p:sp>
    </p:spTree>
    <p:extLst>
      <p:ext uri="{BB962C8B-B14F-4D97-AF65-F5344CB8AC3E}">
        <p14:creationId xmlns:p14="http://schemas.microsoft.com/office/powerpoint/2010/main" val="7207264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33207" y="1057840"/>
            <a:ext cx="398057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What is Management?</a:t>
            </a:r>
          </a:p>
        </p:txBody>
      </p:sp>
      <p:sp>
        <p:nvSpPr>
          <p:cNvPr id="8" name="TextBox 7"/>
          <p:cNvSpPr txBox="1"/>
          <p:nvPr/>
        </p:nvSpPr>
        <p:spPr>
          <a:xfrm>
            <a:off x="1039507" y="1168834"/>
            <a:ext cx="1204176"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a:t>
            </a:r>
            <a:r>
              <a:rPr lang="ar-EG" sz="2800" b="1" dirty="0">
                <a:solidFill>
                  <a:schemeClr val="bg1"/>
                </a:solidFill>
                <a:latin typeface="Tajawal Medium" panose="00000600000000000000" pitchFamily="2" charset="-78"/>
                <a:cs typeface="Tajawal Medium" panose="00000600000000000000" pitchFamily="2" charset="-78"/>
              </a:rPr>
              <a:t>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02467" y="2057814"/>
            <a:ext cx="10442246" cy="3347840"/>
          </a:xfrm>
          <a:prstGeom prst="rect">
            <a:avLst/>
          </a:prstGeom>
          <a:noFill/>
        </p:spPr>
        <p:txBody>
          <a:bodyPr wrap="square" rtlCol="0">
            <a:spAutoFit/>
          </a:bodyPr>
          <a:lstStyle/>
          <a:p>
            <a:pPr marL="682625" indent="-165100" algn="just">
              <a:lnSpc>
                <a:spcPct val="150000"/>
              </a:lnSpc>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Management</a:t>
            </a:r>
            <a:r>
              <a:rPr lang="en-US" sz="2400" b="1" dirty="0">
                <a:solidFill>
                  <a:srgbClr val="0A1F61"/>
                </a:solidFill>
                <a:latin typeface="Tajawal ExtraBold" panose="00000800000000000000" pitchFamily="2" charset="-78"/>
                <a:cs typeface="Tajawal ExtraBold" panose="00000800000000000000" pitchFamily="2" charset="-78"/>
              </a:rPr>
              <a:t> is a process which exists to get results by making the best use of the human, financial &amp; material resources available.</a:t>
            </a:r>
          </a:p>
          <a:p>
            <a:pPr marL="682625" indent="-165100" algn="just">
              <a:lnSpc>
                <a:spcPct val="150000"/>
              </a:lnSpc>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The planning, organizing, leading, and controlling of human and other resources </a:t>
            </a:r>
            <a:r>
              <a:rPr lang="en-US" sz="2400" b="1" dirty="0">
                <a:solidFill>
                  <a:srgbClr val="0A1F61"/>
                </a:solidFill>
                <a:latin typeface="Tajawal ExtraBold" panose="00000800000000000000" pitchFamily="2" charset="-78"/>
                <a:cs typeface="Tajawal ExtraBold" panose="00000800000000000000" pitchFamily="2" charset="-78"/>
              </a:rPr>
              <a:t>to achieve organizational goals effectively and efficiently.</a:t>
            </a:r>
          </a:p>
        </p:txBody>
      </p:sp>
    </p:spTree>
    <p:extLst>
      <p:ext uri="{BB962C8B-B14F-4D97-AF65-F5344CB8AC3E}">
        <p14:creationId xmlns:p14="http://schemas.microsoft.com/office/powerpoint/2010/main" val="34801807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559617" y="1840644"/>
            <a:ext cx="10442246" cy="4130618"/>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Resources include people, skills, know-how and experience, machinery, raw materials, computers and IT, patents, financial capital, and loyal customers and employees.</a:t>
            </a:r>
          </a:p>
          <a:p>
            <a:pPr marL="517525" algn="just">
              <a:lnSpc>
                <a:spcPct val="200000"/>
              </a:lnSpc>
            </a:pPr>
            <a:endParaRPr lang="en-US" sz="1200" b="1" dirty="0">
              <a:solidFill>
                <a:srgbClr val="0A1F61"/>
              </a:solidFill>
              <a:latin typeface="Tajawal ExtraBold" panose="00000800000000000000" pitchFamily="2" charset="-78"/>
              <a:cs typeface="Tajawal ExtraBold" panose="00000800000000000000" pitchFamily="2" charset="-78"/>
            </a:endParaRPr>
          </a:p>
          <a:p>
            <a:pPr marL="517525" algn="just">
              <a:lnSpc>
                <a:spcPct val="200000"/>
              </a:lnSpc>
            </a:pPr>
            <a:r>
              <a:rPr lang="en-US" sz="3000" b="1" dirty="0">
                <a:solidFill>
                  <a:srgbClr val="C00000"/>
                </a:solidFill>
                <a:latin typeface="Tajawal ExtraBold" panose="00000800000000000000" pitchFamily="2" charset="-78"/>
                <a:cs typeface="Tajawal ExtraBold" panose="00000800000000000000" pitchFamily="2" charset="-78"/>
              </a:rPr>
              <a:t>“It is the art of getting things done through others.”</a:t>
            </a:r>
          </a:p>
          <a:p>
            <a:pPr marL="517525" algn="r">
              <a:lnSpc>
                <a:spcPct val="200000"/>
              </a:lnSpc>
            </a:pPr>
            <a:r>
              <a:rPr lang="en-US" b="1" i="1" dirty="0">
                <a:solidFill>
                  <a:srgbClr val="0A1F61"/>
                </a:solidFill>
                <a:latin typeface="Tajawal ExtraBold" panose="00000800000000000000" pitchFamily="2" charset="-78"/>
                <a:cs typeface="Tajawal ExtraBold" panose="00000800000000000000" pitchFamily="2" charset="-78"/>
              </a:rPr>
              <a:t>(Mary Parker Follet)</a:t>
            </a:r>
          </a:p>
        </p:txBody>
      </p:sp>
      <p:sp>
        <p:nvSpPr>
          <p:cNvPr id="10" name="TextBox 9">
            <a:extLst>
              <a:ext uri="{FF2B5EF4-FFF2-40B4-BE49-F238E27FC236}">
                <a16:creationId xmlns:a16="http://schemas.microsoft.com/office/drawing/2014/main" id="{AAE7AE6B-BA2C-8CDF-147E-FBA2213D16FB}"/>
              </a:ext>
            </a:extLst>
          </p:cNvPr>
          <p:cNvSpPr txBox="1"/>
          <p:nvPr/>
        </p:nvSpPr>
        <p:spPr>
          <a:xfrm>
            <a:off x="2433207" y="1057840"/>
            <a:ext cx="398057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What is Management?</a:t>
            </a:r>
          </a:p>
        </p:txBody>
      </p:sp>
      <p:sp>
        <p:nvSpPr>
          <p:cNvPr id="11" name="TextBox 10">
            <a:extLst>
              <a:ext uri="{FF2B5EF4-FFF2-40B4-BE49-F238E27FC236}">
                <a16:creationId xmlns:a16="http://schemas.microsoft.com/office/drawing/2014/main" id="{6CE1AE82-8494-9C48-0EA5-0A3347BAE22A}"/>
              </a:ext>
            </a:extLst>
          </p:cNvPr>
          <p:cNvSpPr txBox="1"/>
          <p:nvPr/>
        </p:nvSpPr>
        <p:spPr>
          <a:xfrm>
            <a:off x="1039507" y="1168834"/>
            <a:ext cx="1204176"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a:t>
            </a:r>
            <a:r>
              <a:rPr lang="ar-EG" sz="2800" b="1" dirty="0">
                <a:solidFill>
                  <a:schemeClr val="bg1"/>
                </a:solidFill>
                <a:latin typeface="Tajawal Medium" panose="00000600000000000000" pitchFamily="2" charset="-78"/>
                <a:cs typeface="Tajawal Medium" panose="00000600000000000000" pitchFamily="2" charset="-78"/>
              </a:rPr>
              <a:t>1</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18367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87487" y="1140611"/>
            <a:ext cx="5636479"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Why management is important?</a:t>
            </a:r>
          </a:p>
        </p:txBody>
      </p:sp>
      <p:sp>
        <p:nvSpPr>
          <p:cNvPr id="9" name="TextBox 8"/>
          <p:cNvSpPr txBox="1"/>
          <p:nvPr/>
        </p:nvSpPr>
        <p:spPr>
          <a:xfrm>
            <a:off x="571047" y="2046384"/>
            <a:ext cx="10442246" cy="3671005"/>
          </a:xfrm>
          <a:prstGeom prst="rect">
            <a:avLst/>
          </a:prstGeom>
          <a:noFill/>
        </p:spPr>
        <p:txBody>
          <a:bodyPr wrap="square" rtlCol="0">
            <a:spAutoFit/>
          </a:bodyPr>
          <a:lstStyle/>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1.	The </a:t>
            </a:r>
            <a:r>
              <a:rPr lang="en-US" sz="2400" b="1" dirty="0">
                <a:solidFill>
                  <a:srgbClr val="FF0000"/>
                </a:solidFill>
                <a:latin typeface="Tajawal ExtraBold" panose="00000800000000000000" pitchFamily="2" charset="-78"/>
                <a:cs typeface="Tajawal ExtraBold" panose="00000800000000000000" pitchFamily="2" charset="-78"/>
              </a:rPr>
              <a:t>more efficient and effective </a:t>
            </a:r>
            <a:r>
              <a:rPr lang="en-US" sz="2400" b="1" dirty="0">
                <a:solidFill>
                  <a:srgbClr val="0A1F61"/>
                </a:solidFill>
                <a:latin typeface="Tajawal ExtraBold" panose="00000800000000000000" pitchFamily="2" charset="-78"/>
                <a:cs typeface="Tajawal ExtraBold" panose="00000800000000000000" pitchFamily="2" charset="-78"/>
              </a:rPr>
              <a:t>use of </a:t>
            </a:r>
            <a:r>
              <a:rPr lang="en-US" sz="2400" b="1" u="sng" dirty="0">
                <a:solidFill>
                  <a:srgbClr val="0A1F61"/>
                </a:solidFill>
                <a:latin typeface="Tajawal ExtraBold" panose="00000800000000000000" pitchFamily="2" charset="-78"/>
                <a:cs typeface="Tajawal ExtraBold" panose="00000800000000000000" pitchFamily="2" charset="-78"/>
              </a:rPr>
              <a:t>resources</a:t>
            </a:r>
            <a:r>
              <a:rPr lang="en-US" sz="2400" b="1" dirty="0">
                <a:solidFill>
                  <a:srgbClr val="0A1F61"/>
                </a:solidFill>
                <a:latin typeface="Tajawal ExtraBold" panose="00000800000000000000" pitchFamily="2" charset="-78"/>
                <a:cs typeface="Tajawal ExtraBold" panose="00000800000000000000" pitchFamily="2" charset="-78"/>
              </a:rPr>
              <a:t> that organizations make of those resources, </a:t>
            </a:r>
            <a:r>
              <a:rPr lang="en-US" sz="2400" b="1" dirty="0">
                <a:solidFill>
                  <a:srgbClr val="FF0000"/>
                </a:solidFill>
                <a:latin typeface="Tajawal ExtraBold" panose="00000800000000000000" pitchFamily="2" charset="-78"/>
                <a:cs typeface="Tajawal ExtraBold" panose="00000800000000000000" pitchFamily="2" charset="-78"/>
              </a:rPr>
              <a:t>the greater </a:t>
            </a:r>
            <a:r>
              <a:rPr lang="en-US" sz="2400" b="1" dirty="0">
                <a:solidFill>
                  <a:srgbClr val="0A1F61"/>
                </a:solidFill>
                <a:latin typeface="Tajawal ExtraBold" panose="00000800000000000000" pitchFamily="2" charset="-78"/>
                <a:cs typeface="Tajawal ExtraBold" panose="00000800000000000000" pitchFamily="2" charset="-78"/>
              </a:rPr>
              <a:t>the relative well-being and </a:t>
            </a:r>
            <a:r>
              <a:rPr lang="en-US" sz="2400" b="1" dirty="0">
                <a:solidFill>
                  <a:srgbClr val="FF0000"/>
                </a:solidFill>
                <a:latin typeface="Tajawal ExtraBold" panose="00000800000000000000" pitchFamily="2" charset="-78"/>
                <a:cs typeface="Tajawal ExtraBold" panose="00000800000000000000" pitchFamily="2" charset="-78"/>
              </a:rPr>
              <a:t>prosperity</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u="sng" dirty="0">
                <a:solidFill>
                  <a:srgbClr val="0A1F61"/>
                </a:solidFill>
                <a:latin typeface="Tajawal ExtraBold" panose="00000800000000000000" pitchFamily="2" charset="-78"/>
                <a:cs typeface="Tajawal ExtraBold" panose="00000800000000000000" pitchFamily="2" charset="-78"/>
              </a:rPr>
              <a:t>of people in that society</a:t>
            </a:r>
          </a:p>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2.	Helps people </a:t>
            </a:r>
            <a:r>
              <a:rPr lang="en-US" sz="2400" b="1" u="sng" dirty="0">
                <a:solidFill>
                  <a:srgbClr val="0A1F61"/>
                </a:solidFill>
                <a:latin typeface="Tajawal ExtraBold" panose="00000800000000000000" pitchFamily="2" charset="-78"/>
                <a:cs typeface="Tajawal ExtraBold" panose="00000800000000000000" pitchFamily="2" charset="-78"/>
              </a:rPr>
              <a:t>deal with their bosses and coworkers</a:t>
            </a:r>
          </a:p>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3.	Opens a path to </a:t>
            </a:r>
            <a:r>
              <a:rPr lang="en-US" sz="2400" b="1" u="sng" dirty="0">
                <a:solidFill>
                  <a:srgbClr val="0A1F61"/>
                </a:solidFill>
                <a:latin typeface="Tajawal ExtraBold" panose="00000800000000000000" pitchFamily="2" charset="-78"/>
                <a:cs typeface="Tajawal ExtraBold" panose="00000800000000000000" pitchFamily="2" charset="-78"/>
              </a:rPr>
              <a:t>a well-paying job and a satisfying career</a:t>
            </a:r>
          </a:p>
        </p:txBody>
      </p:sp>
      <p:sp>
        <p:nvSpPr>
          <p:cNvPr id="10" name="TextBox 9">
            <a:extLst>
              <a:ext uri="{FF2B5EF4-FFF2-40B4-BE49-F238E27FC236}">
                <a16:creationId xmlns:a16="http://schemas.microsoft.com/office/drawing/2014/main" id="{28D387E9-AEE7-F34F-1B82-A415915321AC}"/>
              </a:ext>
            </a:extLst>
          </p:cNvPr>
          <p:cNvSpPr txBox="1"/>
          <p:nvPr/>
        </p:nvSpPr>
        <p:spPr>
          <a:xfrm>
            <a:off x="1039507" y="1168834"/>
            <a:ext cx="1204176"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a:t>
            </a:r>
            <a:r>
              <a:rPr lang="ar-EG" sz="2800" b="1" dirty="0">
                <a:solidFill>
                  <a:schemeClr val="bg1"/>
                </a:solidFill>
                <a:latin typeface="Tajawal Medium" panose="00000600000000000000" pitchFamily="2" charset="-78"/>
                <a:cs typeface="Tajawal Medium" panose="00000600000000000000" pitchFamily="2" charset="-78"/>
              </a:rPr>
              <a:t>1</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591194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21777" y="1019006"/>
            <a:ext cx="4043094"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Levels of Management</a:t>
            </a:r>
          </a:p>
        </p:txBody>
      </p:sp>
      <p:pic>
        <p:nvPicPr>
          <p:cNvPr id="10" name="Picture 9">
            <a:extLst>
              <a:ext uri="{FF2B5EF4-FFF2-40B4-BE49-F238E27FC236}">
                <a16:creationId xmlns:a16="http://schemas.microsoft.com/office/drawing/2014/main" id="{239BE21B-0475-130A-B186-38304972A77A}"/>
              </a:ext>
            </a:extLst>
          </p:cNvPr>
          <p:cNvPicPr>
            <a:picLocks noChangeAspect="1"/>
          </p:cNvPicPr>
          <p:nvPr/>
        </p:nvPicPr>
        <p:blipFill>
          <a:blip r:embed="rId2">
            <a:lum bright="-12000" contrast="34000"/>
            <a:extLst>
              <a:ext uri="{28A0092B-C50C-407E-A947-70E740481C1C}">
                <a14:useLocalDpi xmlns:a14="http://schemas.microsoft.com/office/drawing/2010/main" val="0"/>
              </a:ext>
            </a:extLst>
          </a:blip>
          <a:srcRect/>
          <a:stretch>
            <a:fillRect/>
          </a:stretch>
        </p:blipFill>
        <p:spPr bwMode="auto">
          <a:xfrm>
            <a:off x="6032323" y="1783370"/>
            <a:ext cx="5411499" cy="3725609"/>
          </a:xfrm>
          <a:prstGeom prst="rect">
            <a:avLst/>
          </a:prstGeom>
          <a:noFill/>
          <a:ln>
            <a:noFill/>
          </a:ln>
        </p:spPr>
      </p:pic>
      <p:sp>
        <p:nvSpPr>
          <p:cNvPr id="12" name="TextBox 11">
            <a:extLst>
              <a:ext uri="{FF2B5EF4-FFF2-40B4-BE49-F238E27FC236}">
                <a16:creationId xmlns:a16="http://schemas.microsoft.com/office/drawing/2014/main" id="{A7301323-7CE2-84DB-7023-E699F037E487}"/>
              </a:ext>
            </a:extLst>
          </p:cNvPr>
          <p:cNvSpPr txBox="1"/>
          <p:nvPr/>
        </p:nvSpPr>
        <p:spPr>
          <a:xfrm>
            <a:off x="684501" y="1991333"/>
            <a:ext cx="5411499" cy="3901837"/>
          </a:xfrm>
          <a:prstGeom prst="rect">
            <a:avLst/>
          </a:prstGeom>
          <a:noFill/>
        </p:spPr>
        <p:txBody>
          <a:bodyPr wrap="square" rtlCol="0">
            <a:spAutoFit/>
          </a:bodyPr>
          <a:lstStyle/>
          <a:p>
            <a:pPr marL="344488" indent="-225425" algn="just">
              <a:lnSpc>
                <a:spcPct val="150000"/>
              </a:lnSpc>
              <a:buFont typeface="Wingdings" panose="05000000000000000000" pitchFamily="2" charset="2"/>
              <a:buChar char="q"/>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Areas of Managers</a:t>
            </a:r>
          </a:p>
          <a:p>
            <a:pPr marL="461963"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Department</a:t>
            </a:r>
          </a:p>
          <a:p>
            <a:pPr marL="576263" lvl="1">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A group of managers and employees who work together and possess similar skills or use the same knowledge, tools,</a:t>
            </a:r>
            <a:r>
              <a:rPr lang="ar-EG"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or techniques</a:t>
            </a:r>
          </a:p>
        </p:txBody>
      </p:sp>
      <p:sp>
        <p:nvSpPr>
          <p:cNvPr id="9" name="TextBox 8">
            <a:extLst>
              <a:ext uri="{FF2B5EF4-FFF2-40B4-BE49-F238E27FC236}">
                <a16:creationId xmlns:a16="http://schemas.microsoft.com/office/drawing/2014/main" id="{BB991413-3C5C-B05B-C406-420FFA791AEA}"/>
              </a:ext>
            </a:extLst>
          </p:cNvPr>
          <p:cNvSpPr txBox="1"/>
          <p:nvPr/>
        </p:nvSpPr>
        <p:spPr>
          <a:xfrm>
            <a:off x="1039507" y="1168834"/>
            <a:ext cx="1204176"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a:t>
            </a:r>
            <a:r>
              <a:rPr lang="ar-EG" sz="2800" b="1" dirty="0">
                <a:solidFill>
                  <a:schemeClr val="bg1"/>
                </a:solidFill>
                <a:latin typeface="Tajawal Medium" panose="00000600000000000000" pitchFamily="2" charset="-78"/>
                <a:cs typeface="Tajawal Medium" panose="00000600000000000000" pitchFamily="2" charset="-78"/>
              </a:rPr>
              <a:t>1</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53707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874877" y="1634904"/>
            <a:ext cx="10442246" cy="3901837"/>
          </a:xfrm>
          <a:prstGeom prst="rect">
            <a:avLst/>
          </a:prstGeom>
          <a:noFill/>
        </p:spPr>
        <p:txBody>
          <a:bodyPr wrap="square" rtlCol="0">
            <a:spAutoFit/>
          </a:bodyPr>
          <a:lstStyle/>
          <a:p>
            <a:pPr marL="119063" algn="just">
              <a:lnSpc>
                <a:spcPct val="150000"/>
              </a:lnSpc>
              <a:tabLst>
                <a:tab pos="403225" algn="l"/>
              </a:tabLst>
            </a:pPr>
            <a:endParaRPr lang="en-US" sz="2400" b="1" dirty="0">
              <a:solidFill>
                <a:srgbClr val="0A1F61"/>
              </a:solidFill>
              <a:latin typeface="Tajawal ExtraBold" panose="00000800000000000000" pitchFamily="2" charset="-78"/>
              <a:cs typeface="Tajawal ExtraBold" panose="00000800000000000000" pitchFamily="2" charset="-78"/>
            </a:endParaRPr>
          </a:p>
          <a:p>
            <a:pPr marL="461963" indent="-342900" algn="just">
              <a:lnSpc>
                <a:spcPct val="150000"/>
              </a:lnSpc>
              <a:buFont typeface="Arial" panose="020B0604020202020204" pitchFamily="34" charset="0"/>
              <a:buChar char="•"/>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First line managers </a:t>
            </a:r>
            <a:r>
              <a:rPr lang="en-US" sz="2400" b="1" dirty="0">
                <a:solidFill>
                  <a:srgbClr val="0A1F61"/>
                </a:solidFill>
                <a:latin typeface="Tajawal ExtraBold" panose="00000800000000000000" pitchFamily="2" charset="-78"/>
                <a:cs typeface="Tajawal ExtraBold" panose="00000800000000000000" pitchFamily="2" charset="-78"/>
              </a:rPr>
              <a:t>- Responsible for daily </a:t>
            </a:r>
            <a:r>
              <a:rPr lang="en-US" sz="2400" b="1" dirty="0">
                <a:solidFill>
                  <a:srgbClr val="FF0000"/>
                </a:solidFill>
                <a:latin typeface="Tajawal ExtraBold" panose="00000800000000000000" pitchFamily="2" charset="-78"/>
                <a:cs typeface="Tajawal ExtraBold" panose="00000800000000000000" pitchFamily="2" charset="-78"/>
              </a:rPr>
              <a:t>supervision of the non-managerial employees</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u="sng" dirty="0">
                <a:solidFill>
                  <a:srgbClr val="0A1F61"/>
                </a:solidFill>
                <a:latin typeface="Tajawal ExtraBold" panose="00000800000000000000" pitchFamily="2" charset="-78"/>
                <a:cs typeface="Tajawal ExtraBold" panose="00000800000000000000" pitchFamily="2" charset="-78"/>
              </a:rPr>
              <a:t>who perform many of the specific activities necessary to produce goods and services</a:t>
            </a:r>
          </a:p>
          <a:p>
            <a:pPr marL="461963" indent="-342900" algn="just">
              <a:lnSpc>
                <a:spcPct val="150000"/>
              </a:lnSpc>
              <a:buFont typeface="Arial" panose="020B0604020202020204" pitchFamily="34" charset="0"/>
              <a:buChar char="•"/>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Middle managers</a:t>
            </a:r>
            <a:r>
              <a:rPr lang="en-US" sz="2400" b="1" dirty="0">
                <a:solidFill>
                  <a:srgbClr val="0A1F61"/>
                </a:solidFill>
                <a:latin typeface="Tajawal ExtraBold" panose="00000800000000000000" pitchFamily="2" charset="-78"/>
                <a:cs typeface="Tajawal ExtraBold" panose="00000800000000000000" pitchFamily="2" charset="-78"/>
              </a:rPr>
              <a:t> - </a:t>
            </a:r>
            <a:r>
              <a:rPr lang="en-US" sz="2400" b="1" dirty="0">
                <a:solidFill>
                  <a:srgbClr val="FF0000"/>
                </a:solidFill>
                <a:latin typeface="Tajawal ExtraBold" panose="00000800000000000000" pitchFamily="2" charset="-78"/>
                <a:cs typeface="Tajawal ExtraBold" panose="00000800000000000000" pitchFamily="2" charset="-78"/>
              </a:rPr>
              <a:t>Supervise first-line managers</a:t>
            </a:r>
            <a:r>
              <a:rPr lang="en-US" sz="2400" b="1" dirty="0">
                <a:solidFill>
                  <a:srgbClr val="0A1F61"/>
                </a:solidFill>
                <a:latin typeface="Tajawal ExtraBold" panose="00000800000000000000" pitchFamily="2" charset="-78"/>
                <a:cs typeface="Tajawal ExtraBold" panose="00000800000000000000" pitchFamily="2" charset="-78"/>
              </a:rPr>
              <a:t>. Responsible for finding the best way to organize human and other resources </a:t>
            </a:r>
            <a:r>
              <a:rPr lang="en-US" sz="2400" b="1" u="sng" dirty="0">
                <a:solidFill>
                  <a:srgbClr val="0A1F61"/>
                </a:solidFill>
                <a:latin typeface="Tajawal ExtraBold" panose="00000800000000000000" pitchFamily="2" charset="-78"/>
                <a:cs typeface="Tajawal ExtraBold" panose="00000800000000000000" pitchFamily="2" charset="-78"/>
              </a:rPr>
              <a:t>to achieve organizational goals</a:t>
            </a:r>
          </a:p>
        </p:txBody>
      </p:sp>
      <p:sp>
        <p:nvSpPr>
          <p:cNvPr id="7" name="TextBox 6">
            <a:extLst>
              <a:ext uri="{FF2B5EF4-FFF2-40B4-BE49-F238E27FC236}">
                <a16:creationId xmlns:a16="http://schemas.microsoft.com/office/drawing/2014/main" id="{20A38F72-F099-80A6-C1C2-8CD094BFC5D5}"/>
              </a:ext>
            </a:extLst>
          </p:cNvPr>
          <p:cNvSpPr txBox="1"/>
          <p:nvPr/>
        </p:nvSpPr>
        <p:spPr>
          <a:xfrm>
            <a:off x="2421777" y="1019006"/>
            <a:ext cx="4043094"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Levels of Management</a:t>
            </a:r>
          </a:p>
        </p:txBody>
      </p:sp>
      <p:sp>
        <p:nvSpPr>
          <p:cNvPr id="10" name="TextBox 9">
            <a:extLst>
              <a:ext uri="{FF2B5EF4-FFF2-40B4-BE49-F238E27FC236}">
                <a16:creationId xmlns:a16="http://schemas.microsoft.com/office/drawing/2014/main" id="{82C672A4-3E41-2C8C-238D-527C67725139}"/>
              </a:ext>
            </a:extLst>
          </p:cNvPr>
          <p:cNvSpPr txBox="1"/>
          <p:nvPr/>
        </p:nvSpPr>
        <p:spPr>
          <a:xfrm>
            <a:off x="1039507" y="1168834"/>
            <a:ext cx="1204176"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a:t>
            </a:r>
            <a:r>
              <a:rPr lang="ar-EG" sz="2800" b="1" dirty="0">
                <a:solidFill>
                  <a:schemeClr val="bg1"/>
                </a:solidFill>
                <a:latin typeface="Tajawal Medium" panose="00000600000000000000" pitchFamily="2" charset="-78"/>
                <a:cs typeface="Tajawal Medium" panose="00000600000000000000" pitchFamily="2" charset="-78"/>
              </a:rPr>
              <a:t>1</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165667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710246" y="1852074"/>
            <a:ext cx="10696893" cy="4154984"/>
          </a:xfrm>
          <a:prstGeom prst="rect">
            <a:avLst/>
          </a:prstGeom>
          <a:noFill/>
        </p:spPr>
        <p:txBody>
          <a:bodyPr wrap="square" rtlCol="0">
            <a:spAutoFit/>
          </a:bodyPr>
          <a:lstStyle/>
          <a:p>
            <a:pPr marL="461963" indent="-342900" algn="just">
              <a:lnSpc>
                <a:spcPct val="150000"/>
              </a:lnSpc>
              <a:buFont typeface="Arial" panose="020B0604020202020204" pitchFamily="34" charset="0"/>
              <a:buChar char="•"/>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Top managers </a:t>
            </a:r>
            <a:r>
              <a:rPr lang="en-US" sz="2400" b="1" dirty="0">
                <a:solidFill>
                  <a:srgbClr val="0A1F61"/>
                </a:solidFill>
                <a:latin typeface="Tajawal ExtraBold" panose="00000800000000000000" pitchFamily="2" charset="-78"/>
                <a:cs typeface="Tajawal ExtraBold" panose="00000800000000000000" pitchFamily="2" charset="-78"/>
              </a:rPr>
              <a:t>– Responsible </a:t>
            </a:r>
            <a:r>
              <a:rPr lang="en-US" sz="2400" b="1" dirty="0">
                <a:solidFill>
                  <a:srgbClr val="FF0000"/>
                </a:solidFill>
                <a:latin typeface="Tajawal ExtraBold" panose="00000800000000000000" pitchFamily="2" charset="-78"/>
                <a:cs typeface="Tajawal ExtraBold" panose="00000800000000000000" pitchFamily="2" charset="-78"/>
              </a:rPr>
              <a:t>for the performance of all departments </a:t>
            </a:r>
            <a:r>
              <a:rPr lang="en-US" sz="2400" b="1" dirty="0">
                <a:solidFill>
                  <a:srgbClr val="0A1F61"/>
                </a:solidFill>
                <a:latin typeface="Tajawal ExtraBold" panose="00000800000000000000" pitchFamily="2" charset="-78"/>
                <a:cs typeface="Tajawal ExtraBold" panose="00000800000000000000" pitchFamily="2" charset="-78"/>
              </a:rPr>
              <a:t>and have cross-departmental responsibility. </a:t>
            </a:r>
          </a:p>
          <a:p>
            <a:pPr marL="919163" lvl="1" indent="-342900" algn="just">
              <a:lnSpc>
                <a:spcPct val="150000"/>
              </a:lnSpc>
              <a:buFont typeface="Arial" panose="020B0604020202020204" pitchFamily="34" charset="0"/>
              <a:buChar char="•"/>
              <a:tabLst>
                <a:tab pos="403225" algn="l"/>
              </a:tabLst>
            </a:pPr>
            <a:r>
              <a:rPr lang="en-US" sz="2400" b="1" u="sng" dirty="0">
                <a:solidFill>
                  <a:srgbClr val="0A1F61"/>
                </a:solidFill>
                <a:latin typeface="Tajawal ExtraBold" panose="00000800000000000000" pitchFamily="2" charset="-78"/>
                <a:cs typeface="Tajawal ExtraBold" panose="00000800000000000000" pitchFamily="2" charset="-78"/>
              </a:rPr>
              <a:t>Establish organizational goals and monitor middle managers</a:t>
            </a:r>
          </a:p>
          <a:p>
            <a:pPr marL="919163" lvl="1"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Decide how different departments should interact</a:t>
            </a:r>
          </a:p>
          <a:p>
            <a:pPr marL="919163" lvl="1"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Ultimately responsible for the success or failure of an organization</a:t>
            </a:r>
          </a:p>
          <a:p>
            <a:pPr marL="344488" indent="-225425" algn="just">
              <a:buFont typeface="Wingdings" panose="05000000000000000000" pitchFamily="2" charset="2"/>
              <a:buChar char="q"/>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Chief executive officer (CEO) </a:t>
            </a:r>
            <a:r>
              <a:rPr lang="en-US" sz="2400" b="1" dirty="0">
                <a:solidFill>
                  <a:srgbClr val="0A1F61"/>
                </a:solidFill>
                <a:latin typeface="Tajawal ExtraBold" panose="00000800000000000000" pitchFamily="2" charset="-78"/>
                <a:cs typeface="Tajawal ExtraBold" panose="00000800000000000000" pitchFamily="2" charset="-78"/>
              </a:rPr>
              <a:t>is </a:t>
            </a:r>
            <a:r>
              <a:rPr lang="en-US" sz="2400" b="1" dirty="0">
                <a:solidFill>
                  <a:srgbClr val="FF0000"/>
                </a:solidFill>
                <a:latin typeface="Tajawal ExtraBold" panose="00000800000000000000" pitchFamily="2" charset="-78"/>
                <a:cs typeface="Tajawal ExtraBold" panose="00000800000000000000" pitchFamily="2" charset="-78"/>
              </a:rPr>
              <a:t>company’s most senior and important manager</a:t>
            </a:r>
          </a:p>
        </p:txBody>
      </p:sp>
      <p:sp>
        <p:nvSpPr>
          <p:cNvPr id="7" name="TextBox 6">
            <a:extLst>
              <a:ext uri="{FF2B5EF4-FFF2-40B4-BE49-F238E27FC236}">
                <a16:creationId xmlns:a16="http://schemas.microsoft.com/office/drawing/2014/main" id="{A9AD22C3-981D-7612-0545-4DF7FC2B6C45}"/>
              </a:ext>
            </a:extLst>
          </p:cNvPr>
          <p:cNvSpPr txBox="1"/>
          <p:nvPr/>
        </p:nvSpPr>
        <p:spPr>
          <a:xfrm>
            <a:off x="2421777" y="1019006"/>
            <a:ext cx="4043094"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Levels of Management</a:t>
            </a:r>
          </a:p>
        </p:txBody>
      </p:sp>
      <p:sp>
        <p:nvSpPr>
          <p:cNvPr id="10" name="TextBox 9">
            <a:extLst>
              <a:ext uri="{FF2B5EF4-FFF2-40B4-BE49-F238E27FC236}">
                <a16:creationId xmlns:a16="http://schemas.microsoft.com/office/drawing/2014/main" id="{F5410B0D-49F2-DED2-0D0A-712EE4A6F36F}"/>
              </a:ext>
            </a:extLst>
          </p:cNvPr>
          <p:cNvSpPr txBox="1"/>
          <p:nvPr/>
        </p:nvSpPr>
        <p:spPr>
          <a:xfrm>
            <a:off x="1039507" y="1168834"/>
            <a:ext cx="1204176"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a:t>
            </a:r>
            <a:r>
              <a:rPr lang="ar-EG" sz="2800" b="1" dirty="0">
                <a:solidFill>
                  <a:schemeClr val="bg1"/>
                </a:solidFill>
                <a:latin typeface="Tajawal Medium" panose="00000600000000000000" pitchFamily="2" charset="-78"/>
                <a:cs typeface="Tajawal Medium" panose="00000600000000000000" pitchFamily="2" charset="-78"/>
              </a:rPr>
              <a:t>1</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585480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29270" y="776956"/>
            <a:ext cx="430117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Management Functions </a:t>
            </a:r>
          </a:p>
        </p:txBody>
      </p:sp>
      <p:pic>
        <p:nvPicPr>
          <p:cNvPr id="10" name="Picture 9">
            <a:extLst>
              <a:ext uri="{FF2B5EF4-FFF2-40B4-BE49-F238E27FC236}">
                <a16:creationId xmlns:a16="http://schemas.microsoft.com/office/drawing/2014/main" id="{2692C825-97C0-AD76-0A16-4599515401AB}"/>
              </a:ext>
            </a:extLst>
          </p:cNvPr>
          <p:cNvPicPr>
            <a:picLocks noChangeAspect="1"/>
          </p:cNvPicPr>
          <p:nvPr/>
        </p:nvPicPr>
        <p:blipFill rotWithShape="1">
          <a:blip r:embed="rId2"/>
          <a:srcRect l="3086" r="6479"/>
          <a:stretch/>
        </p:blipFill>
        <p:spPr>
          <a:xfrm>
            <a:off x="2858966" y="1300176"/>
            <a:ext cx="8232586" cy="5511571"/>
          </a:xfrm>
          <a:prstGeom prst="rect">
            <a:avLst/>
          </a:prstGeom>
        </p:spPr>
      </p:pic>
      <p:sp>
        <p:nvSpPr>
          <p:cNvPr id="3" name="Rectangle 2">
            <a:extLst>
              <a:ext uri="{FF2B5EF4-FFF2-40B4-BE49-F238E27FC236}">
                <a16:creationId xmlns:a16="http://schemas.microsoft.com/office/drawing/2014/main" id="{4F5C044D-FB09-42EB-2C49-65AF82DF6829}"/>
              </a:ext>
            </a:extLst>
          </p:cNvPr>
          <p:cNvSpPr/>
          <p:nvPr/>
        </p:nvSpPr>
        <p:spPr>
          <a:xfrm rot="20439738">
            <a:off x="177143" y="1853772"/>
            <a:ext cx="4304255" cy="646331"/>
          </a:xfrm>
          <a:prstGeom prst="rect">
            <a:avLst/>
          </a:prstGeom>
          <a:noFill/>
        </p:spPr>
        <p:txBody>
          <a:bodyPr wrap="none" lIns="91440" tIns="45720" rIns="91440" bIns="45720">
            <a:spAutoFit/>
          </a:bodyPr>
          <a:lstStyle/>
          <a:p>
            <a:pPr algn="ctr"/>
            <a:r>
              <a:rPr lang="en-US" sz="3600" b="0" cap="none" spc="0" dirty="0">
                <a:ln w="0"/>
                <a:solidFill>
                  <a:srgbClr val="FF0000"/>
                </a:solidFill>
                <a:effectLst>
                  <a:outerShdw blurRad="38100" dist="19050" dir="2700000" algn="tl" rotWithShape="0">
                    <a:schemeClr val="dk1">
                      <a:alpha val="40000"/>
                    </a:schemeClr>
                  </a:outerShdw>
                </a:effectLst>
              </a:rPr>
              <a:t>Remember Mind Map</a:t>
            </a:r>
          </a:p>
        </p:txBody>
      </p:sp>
      <p:sp>
        <p:nvSpPr>
          <p:cNvPr id="11" name="TextBox 10">
            <a:extLst>
              <a:ext uri="{FF2B5EF4-FFF2-40B4-BE49-F238E27FC236}">
                <a16:creationId xmlns:a16="http://schemas.microsoft.com/office/drawing/2014/main" id="{AA12F4CA-46EF-1BD3-4548-1D3FE1467961}"/>
              </a:ext>
            </a:extLst>
          </p:cNvPr>
          <p:cNvSpPr txBox="1"/>
          <p:nvPr/>
        </p:nvSpPr>
        <p:spPr>
          <a:xfrm>
            <a:off x="1039507" y="1168834"/>
            <a:ext cx="1204176"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a:t>
            </a:r>
            <a:r>
              <a:rPr lang="ar-EG" sz="2800" b="1" dirty="0">
                <a:solidFill>
                  <a:schemeClr val="bg1"/>
                </a:solidFill>
                <a:latin typeface="Tajawal Medium" panose="00000600000000000000" pitchFamily="2" charset="-78"/>
                <a:cs typeface="Tajawal Medium" panose="00000600000000000000" pitchFamily="2" charset="-78"/>
              </a:rPr>
              <a:t>1</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807500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26733" y="1041824"/>
            <a:ext cx="430117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Management Functions </a:t>
            </a:r>
          </a:p>
        </p:txBody>
      </p:sp>
      <p:sp>
        <p:nvSpPr>
          <p:cNvPr id="9" name="TextBox 8"/>
          <p:cNvSpPr txBox="1"/>
          <p:nvPr/>
        </p:nvSpPr>
        <p:spPr>
          <a:xfrm>
            <a:off x="296726" y="2002172"/>
            <a:ext cx="11064693" cy="3776740"/>
          </a:xfrm>
          <a:prstGeom prst="rect">
            <a:avLst/>
          </a:prstGeom>
          <a:noFill/>
        </p:spPr>
        <p:txBody>
          <a:bodyPr wrap="square" rtlCol="0">
            <a:spAutoFit/>
          </a:bodyPr>
          <a:lstStyle/>
          <a:p>
            <a:pPr marL="860425" indent="-342900" algn="just">
              <a:lnSpc>
                <a:spcPts val="29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Organizing is a task that managers perform to create a structure of working relationships that allow organizational members to interact and cooperate to achieve organizational goals</a:t>
            </a:r>
          </a:p>
          <a:p>
            <a:pPr marL="1317625" lvl="1" indent="-342900" algn="just">
              <a:lnSpc>
                <a:spcPts val="29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Involves grouping people into departments according to the kinds of job-specific tasks they perform</a:t>
            </a:r>
          </a:p>
          <a:p>
            <a:pPr marL="1317625" lvl="1" indent="-342900" algn="just">
              <a:lnSpc>
                <a:spcPts val="29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Managers lay out lines of authority and responsibility</a:t>
            </a:r>
          </a:p>
          <a:p>
            <a:pPr marL="1317625" lvl="1" indent="-342900" algn="just">
              <a:lnSpc>
                <a:spcPts val="29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Decide how to coordinate organizational resources</a:t>
            </a:r>
          </a:p>
          <a:p>
            <a:pPr marL="855663" lvl="1" indent="-344488" algn="just">
              <a:lnSpc>
                <a:spcPts val="2900"/>
              </a:lnSpc>
              <a:buFont typeface="Wingdings" panose="05000000000000000000" pitchFamily="2" charset="2"/>
              <a:buChar char="q"/>
              <a:tabLst>
                <a:tab pos="914400" algn="l"/>
              </a:tabLst>
            </a:pPr>
            <a:r>
              <a:rPr lang="en-US" sz="2000" b="1" dirty="0">
                <a:solidFill>
                  <a:srgbClr val="FF0000"/>
                </a:solidFill>
                <a:latin typeface="Tajawal ExtraBold" panose="00000800000000000000" pitchFamily="2" charset="-78"/>
                <a:cs typeface="Tajawal ExtraBold" panose="00000800000000000000" pitchFamily="2" charset="-78"/>
              </a:rPr>
              <a:t>Organizational Structure</a:t>
            </a:r>
          </a:p>
          <a:p>
            <a:pPr marL="974725" lvl="1" algn="just">
              <a:lnSpc>
                <a:spcPts val="2900"/>
              </a:lnSpc>
            </a:pPr>
            <a:r>
              <a:rPr lang="en-US" sz="2000" b="1" dirty="0">
                <a:solidFill>
                  <a:srgbClr val="0A1F61"/>
                </a:solidFill>
                <a:latin typeface="Tajawal ExtraBold" panose="00000800000000000000" pitchFamily="2" charset="-78"/>
                <a:cs typeface="Tajawal ExtraBold" panose="00000800000000000000" pitchFamily="2" charset="-78"/>
              </a:rPr>
              <a:t>A formal system of task and reporting relationships that coordinates and motivates members so that they work together to achieve organizational goals.</a:t>
            </a:r>
          </a:p>
        </p:txBody>
      </p:sp>
      <p:sp>
        <p:nvSpPr>
          <p:cNvPr id="11" name="TextBox 10">
            <a:extLst>
              <a:ext uri="{FF2B5EF4-FFF2-40B4-BE49-F238E27FC236}">
                <a16:creationId xmlns:a16="http://schemas.microsoft.com/office/drawing/2014/main" id="{FC993EF3-339C-EF2F-AAB3-463320B9E58B}"/>
              </a:ext>
            </a:extLst>
          </p:cNvPr>
          <p:cNvSpPr txBox="1"/>
          <p:nvPr/>
        </p:nvSpPr>
        <p:spPr>
          <a:xfrm>
            <a:off x="1039507" y="1168834"/>
            <a:ext cx="1204176"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a:t>
            </a:r>
            <a:r>
              <a:rPr lang="ar-EG" sz="2800" b="1" dirty="0">
                <a:solidFill>
                  <a:schemeClr val="bg1"/>
                </a:solidFill>
                <a:latin typeface="Tajawal Medium" panose="00000600000000000000" pitchFamily="2" charset="-78"/>
                <a:cs typeface="Tajawal Medium" panose="00000600000000000000" pitchFamily="2" charset="-78"/>
              </a:rPr>
              <a:t>1</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596533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874877" y="2362517"/>
            <a:ext cx="10442246" cy="3416320"/>
          </a:xfrm>
          <a:prstGeom prst="rect">
            <a:avLst/>
          </a:prstGeom>
          <a:noFill/>
        </p:spPr>
        <p:txBody>
          <a:bodyPr wrap="square" rtlCol="0">
            <a:spAutoFit/>
          </a:bodyPr>
          <a:lstStyle/>
          <a:p>
            <a:pPr marL="461963" indent="-342900" algn="just">
              <a:buFont typeface="Wingdings" panose="05000000000000000000" pitchFamily="2" charset="2"/>
              <a:buChar char="q"/>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Organizational Performance</a:t>
            </a:r>
          </a:p>
          <a:p>
            <a:pPr marL="119063" algn="just">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how </a:t>
            </a:r>
            <a:r>
              <a:rPr lang="en-US" sz="2400" b="1" dirty="0">
                <a:solidFill>
                  <a:srgbClr val="FF0000"/>
                </a:solidFill>
                <a:latin typeface="Tajawal ExtraBold" panose="00000800000000000000" pitchFamily="2" charset="-78"/>
                <a:cs typeface="Tajawal ExtraBold" panose="00000800000000000000" pitchFamily="2" charset="-78"/>
              </a:rPr>
              <a:t>efficiently</a:t>
            </a:r>
            <a:r>
              <a:rPr lang="en-US" sz="2400" b="1"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FF0000"/>
                </a:solidFill>
                <a:latin typeface="Tajawal ExtraBold" panose="00000800000000000000" pitchFamily="2" charset="-78"/>
                <a:cs typeface="Tajawal ExtraBold" panose="00000800000000000000" pitchFamily="2" charset="-78"/>
              </a:rPr>
              <a:t>effectively</a:t>
            </a:r>
            <a:r>
              <a:rPr lang="en-US" sz="2400" b="1" dirty="0">
                <a:solidFill>
                  <a:srgbClr val="0A1F61"/>
                </a:solidFill>
                <a:latin typeface="Tajawal ExtraBold" panose="00000800000000000000" pitchFamily="2" charset="-78"/>
                <a:cs typeface="Tajawal ExtraBold" panose="00000800000000000000" pitchFamily="2" charset="-78"/>
              </a:rPr>
              <a:t> managers </a:t>
            </a:r>
            <a:r>
              <a:rPr lang="en-US" sz="2400" b="1" dirty="0">
                <a:solidFill>
                  <a:srgbClr val="FF0000"/>
                </a:solidFill>
                <a:latin typeface="Tajawal ExtraBold" panose="00000800000000000000" pitchFamily="2" charset="-78"/>
                <a:cs typeface="Tajawal ExtraBold" panose="00000800000000000000" pitchFamily="2" charset="-78"/>
              </a:rPr>
              <a:t>use available resources to satisfy customers</a:t>
            </a:r>
            <a:r>
              <a:rPr lang="en-US" sz="2400" b="1" dirty="0">
                <a:solidFill>
                  <a:srgbClr val="0A1F61"/>
                </a:solidFill>
                <a:latin typeface="Tajawal ExtraBold" panose="00000800000000000000" pitchFamily="2" charset="-78"/>
                <a:cs typeface="Tajawal ExtraBold" panose="00000800000000000000" pitchFamily="2" charset="-78"/>
              </a:rPr>
              <a:t> and </a:t>
            </a:r>
            <a:r>
              <a:rPr lang="en-US" sz="2400" b="1" u="sng" dirty="0">
                <a:solidFill>
                  <a:srgbClr val="0A1F61"/>
                </a:solidFill>
                <a:latin typeface="Tajawal ExtraBold" panose="00000800000000000000" pitchFamily="2" charset="-78"/>
                <a:cs typeface="Tajawal ExtraBold" panose="00000800000000000000" pitchFamily="2" charset="-78"/>
              </a:rPr>
              <a:t>achieve organizational goals</a:t>
            </a:r>
            <a:r>
              <a:rPr lang="en-US" sz="2400" b="1" dirty="0">
                <a:solidFill>
                  <a:srgbClr val="0A1F61"/>
                </a:solidFill>
                <a:latin typeface="Tajawal ExtraBold" panose="00000800000000000000" pitchFamily="2" charset="-78"/>
                <a:cs typeface="Tajawal ExtraBold" panose="00000800000000000000" pitchFamily="2" charset="-78"/>
              </a:rPr>
              <a:t>.</a:t>
            </a:r>
          </a:p>
          <a:p>
            <a:pPr marL="461963" indent="-342900" algn="just">
              <a:buFont typeface="Wingdings" panose="05000000000000000000" pitchFamily="2" charset="2"/>
              <a:buChar char="§"/>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Efficiency </a:t>
            </a:r>
            <a:r>
              <a:rPr lang="ar-EG" sz="2400" b="1" dirty="0">
                <a:solidFill>
                  <a:srgbClr val="FF0000"/>
                </a:solidFill>
                <a:latin typeface="Tajawal ExtraBold" panose="00000800000000000000" pitchFamily="2" charset="-78"/>
                <a:cs typeface="Tajawal ExtraBold" panose="00000800000000000000" pitchFamily="2" charset="-78"/>
              </a:rPr>
              <a:t>كفاءة</a:t>
            </a:r>
            <a:endParaRPr lang="en-US" sz="2400" b="1" dirty="0">
              <a:solidFill>
                <a:srgbClr val="FF0000"/>
              </a:solidFill>
              <a:latin typeface="Tajawal ExtraBold" panose="00000800000000000000" pitchFamily="2" charset="-78"/>
              <a:cs typeface="Tajawal ExtraBold" panose="00000800000000000000" pitchFamily="2" charset="-78"/>
            </a:endParaRPr>
          </a:p>
          <a:p>
            <a:pPr marL="576263" lvl="1" algn="just">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how well or how </a:t>
            </a:r>
            <a:r>
              <a:rPr lang="en-US" sz="2400" b="1" dirty="0">
                <a:solidFill>
                  <a:srgbClr val="FF0000"/>
                </a:solidFill>
                <a:latin typeface="Tajawal ExtraBold" panose="00000800000000000000" pitchFamily="2" charset="-78"/>
                <a:cs typeface="Tajawal ExtraBold" panose="00000800000000000000" pitchFamily="2" charset="-78"/>
              </a:rPr>
              <a:t>productively</a:t>
            </a:r>
            <a:r>
              <a:rPr lang="en-US" sz="2400" b="1" dirty="0">
                <a:solidFill>
                  <a:srgbClr val="0A1F61"/>
                </a:solidFill>
                <a:latin typeface="Tajawal ExtraBold" panose="00000800000000000000" pitchFamily="2" charset="-78"/>
                <a:cs typeface="Tajawal ExtraBold" panose="00000800000000000000" pitchFamily="2" charset="-78"/>
              </a:rPr>
              <a:t> resources are used to achieve a goal</a:t>
            </a:r>
          </a:p>
          <a:p>
            <a:pPr marL="461963" indent="-342900" algn="just">
              <a:buFont typeface="Wingdings" panose="05000000000000000000" pitchFamily="2" charset="2"/>
              <a:buChar char="§"/>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Effectiveness </a:t>
            </a:r>
            <a:r>
              <a:rPr lang="ar-EG" sz="2400" b="1" dirty="0">
                <a:solidFill>
                  <a:srgbClr val="FF0000"/>
                </a:solidFill>
                <a:latin typeface="Tajawal ExtraBold" panose="00000800000000000000" pitchFamily="2" charset="-78"/>
                <a:cs typeface="Tajawal ExtraBold" panose="00000800000000000000" pitchFamily="2" charset="-78"/>
              </a:rPr>
              <a:t>فعالية</a:t>
            </a:r>
            <a:endParaRPr lang="en-US" sz="2400" b="1" dirty="0">
              <a:solidFill>
                <a:srgbClr val="FF0000"/>
              </a:solidFill>
              <a:latin typeface="Tajawal ExtraBold" panose="00000800000000000000" pitchFamily="2" charset="-78"/>
              <a:cs typeface="Tajawal ExtraBold" panose="00000800000000000000" pitchFamily="2" charset="-78"/>
            </a:endParaRPr>
          </a:p>
          <a:p>
            <a:pPr marL="576263" lvl="1" algn="just">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the appropriateness of the goals an organization is pursuing and the degree to which they are achieved.</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398917" y="1168834"/>
            <a:ext cx="4977645"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Organizational Performance</a:t>
            </a:r>
          </a:p>
        </p:txBody>
      </p:sp>
      <p:sp>
        <p:nvSpPr>
          <p:cNvPr id="10" name="TextBox 9">
            <a:extLst>
              <a:ext uri="{FF2B5EF4-FFF2-40B4-BE49-F238E27FC236}">
                <a16:creationId xmlns:a16="http://schemas.microsoft.com/office/drawing/2014/main" id="{C8E60903-F275-6718-168F-A9EC141C49A7}"/>
              </a:ext>
            </a:extLst>
          </p:cNvPr>
          <p:cNvSpPr txBox="1"/>
          <p:nvPr/>
        </p:nvSpPr>
        <p:spPr>
          <a:xfrm>
            <a:off x="1039507" y="1168834"/>
            <a:ext cx="1204176"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a:t>
            </a:r>
            <a:r>
              <a:rPr lang="ar-EG" sz="2800" b="1" dirty="0">
                <a:solidFill>
                  <a:schemeClr val="bg1"/>
                </a:solidFill>
                <a:latin typeface="Tajawal Medium" panose="00000600000000000000" pitchFamily="2" charset="-78"/>
                <a:cs typeface="Tajawal Medium" panose="00000600000000000000" pitchFamily="2" charset="-78"/>
              </a:rPr>
              <a:t>1</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393616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imeline&#10;&#10;Description automatically generated">
            <a:extLst>
              <a:ext uri="{FF2B5EF4-FFF2-40B4-BE49-F238E27FC236}">
                <a16:creationId xmlns:a16="http://schemas.microsoft.com/office/drawing/2014/main" id="{0CA46923-EDC4-EBB2-B280-7B19D4F0CF96}"/>
              </a:ext>
            </a:extLst>
          </p:cNvPr>
          <p:cNvPicPr>
            <a:picLocks noChangeAspect="1"/>
          </p:cNvPicPr>
          <p:nvPr/>
        </p:nvPicPr>
        <p:blipFill rotWithShape="1">
          <a:blip r:embed="rId2"/>
          <a:srcRect t="842" r="3525"/>
          <a:stretch/>
        </p:blipFill>
        <p:spPr bwMode="auto">
          <a:xfrm>
            <a:off x="3583339" y="108476"/>
            <a:ext cx="8489336" cy="6641048"/>
          </a:xfrm>
          <a:prstGeom prst="rect">
            <a:avLst/>
          </a:prstGeom>
          <a:ln>
            <a:noFill/>
          </a:ln>
          <a:extLst>
            <a:ext uri="{53640926-AAD7-44D8-BBD7-CCE9431645EC}">
              <a14:shadowObscured xmlns:a14="http://schemas.microsoft.com/office/drawing/2010/main"/>
            </a:ext>
          </a:extLst>
        </p:spPr>
      </p:pic>
      <p:sp>
        <p:nvSpPr>
          <p:cNvPr id="10" name="TextBox 9">
            <a:extLst>
              <a:ext uri="{FF2B5EF4-FFF2-40B4-BE49-F238E27FC236}">
                <a16:creationId xmlns:a16="http://schemas.microsoft.com/office/drawing/2014/main" id="{29261420-7B21-1968-FFB1-D98B0EB8DEF1}"/>
              </a:ext>
            </a:extLst>
          </p:cNvPr>
          <p:cNvSpPr txBox="1"/>
          <p:nvPr/>
        </p:nvSpPr>
        <p:spPr>
          <a:xfrm>
            <a:off x="379017" y="2951946"/>
            <a:ext cx="2717270" cy="95410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sz="2800" b="1" dirty="0">
                <a:solidFill>
                  <a:srgbClr val="0A1F61"/>
                </a:solidFill>
                <a:latin typeface="Tajawal Medium" panose="00000600000000000000" pitchFamily="2" charset="-78"/>
                <a:cs typeface="Tajawal Medium" panose="00000600000000000000" pitchFamily="2" charset="-78"/>
              </a:rPr>
              <a:t>Organizational Performance</a:t>
            </a:r>
          </a:p>
        </p:txBody>
      </p:sp>
      <p:sp>
        <p:nvSpPr>
          <p:cNvPr id="3" name="TextBox 2">
            <a:extLst>
              <a:ext uri="{FF2B5EF4-FFF2-40B4-BE49-F238E27FC236}">
                <a16:creationId xmlns:a16="http://schemas.microsoft.com/office/drawing/2014/main" id="{0034BABB-F352-EEB7-799E-B0ED89F7F644}"/>
              </a:ext>
            </a:extLst>
          </p:cNvPr>
          <p:cNvSpPr txBox="1"/>
          <p:nvPr/>
        </p:nvSpPr>
        <p:spPr>
          <a:xfrm>
            <a:off x="1039507" y="1168834"/>
            <a:ext cx="1204176"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a:t>
            </a:r>
            <a:r>
              <a:rPr lang="ar-EG" sz="2800" b="1" dirty="0">
                <a:solidFill>
                  <a:schemeClr val="bg1"/>
                </a:solidFill>
                <a:latin typeface="Tajawal Medium" panose="00000600000000000000" pitchFamily="2" charset="-78"/>
                <a:cs typeface="Tajawal Medium" panose="00000600000000000000" pitchFamily="2" charset="-78"/>
              </a:rPr>
              <a:t>1</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699457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95948" y="1056412"/>
            <a:ext cx="3700052" cy="523220"/>
          </a:xfrm>
          <a:prstGeom prst="rect">
            <a:avLst/>
          </a:prstGeom>
          <a:noFill/>
        </p:spPr>
        <p:txBody>
          <a:bodyPr wrap="none" rtlCol="0">
            <a:spAutoFit/>
          </a:bodyPr>
          <a:lstStyle/>
          <a:p>
            <a:r>
              <a:rPr lang="en-US" sz="2800" b="1" dirty="0">
                <a:solidFill>
                  <a:srgbClr val="FF0000"/>
                </a:solidFill>
                <a:latin typeface="Tajawal Medium" panose="00000600000000000000" pitchFamily="2" charset="-78"/>
                <a:cs typeface="Tajawal Medium" panose="00000600000000000000" pitchFamily="2" charset="-78"/>
              </a:rPr>
              <a:t>What is Leadership?</a:t>
            </a:r>
          </a:p>
        </p:txBody>
      </p:sp>
      <p:sp>
        <p:nvSpPr>
          <p:cNvPr id="11" name="TextBox 10">
            <a:extLst>
              <a:ext uri="{FF2B5EF4-FFF2-40B4-BE49-F238E27FC236}">
                <a16:creationId xmlns:a16="http://schemas.microsoft.com/office/drawing/2014/main" id="{FABCB7A5-865E-AD3D-5FE7-8FF050C682AC}"/>
              </a:ext>
            </a:extLst>
          </p:cNvPr>
          <p:cNvSpPr txBox="1"/>
          <p:nvPr/>
        </p:nvSpPr>
        <p:spPr>
          <a:xfrm>
            <a:off x="802234" y="2025908"/>
            <a:ext cx="10553338" cy="3970318"/>
          </a:xfrm>
          <a:prstGeom prst="rect">
            <a:avLst/>
          </a:prstGeom>
          <a:noFill/>
        </p:spPr>
        <p:txBody>
          <a:bodyPr wrap="square">
            <a:spAutoFit/>
          </a:bodyPr>
          <a:lstStyle/>
          <a:p>
            <a:pPr marL="342900" indent="-342900">
              <a:buFont typeface="Wingdings" panose="05000000000000000000" pitchFamily="2" charset="2"/>
              <a:buChar char="q"/>
            </a:pPr>
            <a:r>
              <a:rPr lang="en-US" sz="2800" b="1" dirty="0">
                <a:solidFill>
                  <a:srgbClr val="FF0000"/>
                </a:solidFill>
                <a:cs typeface="Tajawal ExtraBold" panose="00000800000000000000" pitchFamily="2" charset="-78"/>
              </a:rPr>
              <a:t>Digital leadership </a:t>
            </a:r>
            <a:r>
              <a:rPr lang="en-US" sz="2800" b="1" u="sng" dirty="0">
                <a:solidFill>
                  <a:srgbClr val="0A1F61"/>
                </a:solidFill>
                <a:cs typeface="Tajawal ExtraBold" panose="00000800000000000000" pitchFamily="2" charset="-78"/>
              </a:rPr>
              <a:t>is</a:t>
            </a:r>
            <a:r>
              <a:rPr lang="en-US" sz="2800" b="1" dirty="0">
                <a:solidFill>
                  <a:srgbClr val="0A1F61"/>
                </a:solidFill>
                <a:cs typeface="Tajawal ExtraBold" panose="00000800000000000000" pitchFamily="2" charset="-78"/>
              </a:rPr>
              <a:t> currently considered </a:t>
            </a:r>
            <a:r>
              <a:rPr lang="en-US" sz="2800" b="1" u="sng" dirty="0">
                <a:solidFill>
                  <a:srgbClr val="0A1F61"/>
                </a:solidFill>
                <a:cs typeface="Tajawal ExtraBold" panose="00000800000000000000" pitchFamily="2" charset="-78"/>
              </a:rPr>
              <a:t>a necessity in improving organizational performance</a:t>
            </a:r>
            <a:r>
              <a:rPr lang="en-US" sz="2800" b="1" dirty="0">
                <a:solidFill>
                  <a:srgbClr val="0A1F61"/>
                </a:solidFill>
                <a:cs typeface="Tajawal ExtraBold" panose="00000800000000000000" pitchFamily="2" charset="-78"/>
              </a:rPr>
              <a:t> by </a:t>
            </a:r>
            <a:r>
              <a:rPr lang="en-US" sz="2800" b="1" dirty="0">
                <a:solidFill>
                  <a:srgbClr val="FF0000"/>
                </a:solidFill>
                <a:cs typeface="Tajawal ExtraBold" panose="00000800000000000000" pitchFamily="2" charset="-78"/>
              </a:rPr>
              <a:t>creating competitive advantage</a:t>
            </a:r>
            <a:r>
              <a:rPr lang="en-US" sz="2800" b="1" dirty="0">
                <a:solidFill>
                  <a:srgbClr val="0A1F61"/>
                </a:solidFill>
                <a:cs typeface="Tajawal ExtraBold" panose="00000800000000000000" pitchFamily="2" charset="-78"/>
              </a:rPr>
              <a:t> in the </a:t>
            </a:r>
            <a:r>
              <a:rPr lang="en-US" sz="2800" b="1" dirty="0">
                <a:solidFill>
                  <a:srgbClr val="FF0000"/>
                </a:solidFill>
                <a:cs typeface="Tajawal ExtraBold" panose="00000800000000000000" pitchFamily="2" charset="-78"/>
              </a:rPr>
              <a:t>era of the industrial revolution 4.0</a:t>
            </a:r>
            <a:r>
              <a:rPr lang="en-US" sz="2800" b="1" dirty="0">
                <a:solidFill>
                  <a:srgbClr val="0A1F61"/>
                </a:solidFill>
                <a:cs typeface="Tajawal ExtraBold" panose="00000800000000000000" pitchFamily="2" charset="-78"/>
              </a:rPr>
              <a:t>.</a:t>
            </a:r>
          </a:p>
          <a:p>
            <a:pPr marL="342900" indent="-342900" algn="just">
              <a:buFont typeface="Wingdings" panose="05000000000000000000" pitchFamily="2" charset="2"/>
              <a:buChar char="q"/>
            </a:pPr>
            <a:r>
              <a:rPr lang="en-US" sz="2800" b="1" dirty="0">
                <a:solidFill>
                  <a:srgbClr val="0A1F61"/>
                </a:solidFill>
                <a:cs typeface="Tajawal ExtraBold" panose="00000800000000000000" pitchFamily="2" charset="-78"/>
              </a:rPr>
              <a:t>Digital leadership: </a:t>
            </a:r>
            <a:r>
              <a:rPr lang="en-US" sz="2800" dirty="0">
                <a:solidFill>
                  <a:srgbClr val="0A1F61"/>
                </a:solidFill>
                <a:cs typeface="Tajawal ExtraBold" panose="00000800000000000000" pitchFamily="2" charset="-78"/>
              </a:rPr>
              <a:t>practice-oriented research has linked </a:t>
            </a:r>
            <a:r>
              <a:rPr lang="en-US" sz="2800" dirty="0">
                <a:solidFill>
                  <a:srgbClr val="FF0000"/>
                </a:solidFill>
                <a:cs typeface="Tajawal ExtraBold" panose="00000800000000000000" pitchFamily="2" charset="-78"/>
              </a:rPr>
              <a:t>digitization and leadership</a:t>
            </a:r>
            <a:r>
              <a:rPr lang="en-US" sz="2800" dirty="0">
                <a:solidFill>
                  <a:srgbClr val="0A1F61"/>
                </a:solidFill>
                <a:cs typeface="Tajawal ExtraBold" panose="00000800000000000000" pitchFamily="2" charset="-78"/>
              </a:rPr>
              <a:t>.</a:t>
            </a:r>
          </a:p>
          <a:p>
            <a:pPr marL="342900" indent="-342900" algn="just">
              <a:buFont typeface="Wingdings" panose="05000000000000000000" pitchFamily="2" charset="2"/>
              <a:buChar char="q"/>
            </a:pPr>
            <a:r>
              <a:rPr lang="en-US" sz="2800" b="1" dirty="0">
                <a:solidFill>
                  <a:srgbClr val="0A1F61"/>
                </a:solidFill>
                <a:cs typeface="Tajawal ExtraBold" panose="00000800000000000000" pitchFamily="2" charset="-78"/>
              </a:rPr>
              <a:t>Digital leadership </a:t>
            </a:r>
            <a:r>
              <a:rPr lang="en-US" sz="2800" b="1" u="sng" dirty="0">
                <a:solidFill>
                  <a:srgbClr val="FF0000"/>
                </a:solidFill>
                <a:cs typeface="Tajawal ExtraBold" panose="00000800000000000000" pitchFamily="2" charset="-78"/>
              </a:rPr>
              <a:t>refers to </a:t>
            </a:r>
            <a:r>
              <a:rPr lang="en-US" sz="2800" dirty="0">
                <a:solidFill>
                  <a:srgbClr val="FF0000"/>
                </a:solidFill>
                <a:cs typeface="Tajawal ExtraBold" panose="00000800000000000000" pitchFamily="2" charset="-78"/>
              </a:rPr>
              <a:t>the leadership abilities to manage the staff’s online activities</a:t>
            </a:r>
            <a:r>
              <a:rPr lang="en-US" sz="2800" dirty="0">
                <a:solidFill>
                  <a:srgbClr val="0A1F61"/>
                </a:solidFill>
                <a:cs typeface="Tajawal ExtraBold" panose="00000800000000000000" pitchFamily="2" charset="-78"/>
              </a:rPr>
              <a:t> (e.g., posting product descriptions &amp; handling customer queries), </a:t>
            </a:r>
            <a:r>
              <a:rPr lang="en-US" sz="2800" dirty="0">
                <a:solidFill>
                  <a:srgbClr val="FF0000"/>
                </a:solidFill>
                <a:cs typeface="Tajawal ExtraBold" panose="00000800000000000000" pitchFamily="2" charset="-78"/>
              </a:rPr>
              <a:t>leading marketing activities, problem-solving, and decision-making concerning online activities of the business.</a:t>
            </a:r>
          </a:p>
        </p:txBody>
      </p:sp>
      <p:sp>
        <p:nvSpPr>
          <p:cNvPr id="9" name="TextBox 8">
            <a:extLst>
              <a:ext uri="{FF2B5EF4-FFF2-40B4-BE49-F238E27FC236}">
                <a16:creationId xmlns:a16="http://schemas.microsoft.com/office/drawing/2014/main" id="{4E942ECA-D092-49BE-59A7-CBF1332A6A0B}"/>
              </a:ext>
            </a:extLst>
          </p:cNvPr>
          <p:cNvSpPr txBox="1"/>
          <p:nvPr/>
        </p:nvSpPr>
        <p:spPr>
          <a:xfrm>
            <a:off x="1039507" y="1168834"/>
            <a:ext cx="1204176"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a:t>
            </a:r>
            <a:r>
              <a:rPr lang="ar-EG" sz="2800" b="1" dirty="0">
                <a:solidFill>
                  <a:schemeClr val="bg1"/>
                </a:solidFill>
                <a:latin typeface="Tajawal Medium" panose="00000600000000000000" pitchFamily="2" charset="-78"/>
                <a:cs typeface="Tajawal Medium" panose="00000600000000000000" pitchFamily="2" charset="-78"/>
              </a:rPr>
              <a:t>1</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605621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95948" y="1062895"/>
            <a:ext cx="3700052"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What is Leadership?</a:t>
            </a:r>
          </a:p>
        </p:txBody>
      </p:sp>
      <p:sp>
        <p:nvSpPr>
          <p:cNvPr id="9" name="TextBox 8"/>
          <p:cNvSpPr txBox="1"/>
          <p:nvPr/>
        </p:nvSpPr>
        <p:spPr>
          <a:xfrm>
            <a:off x="993808" y="2113175"/>
            <a:ext cx="5973890" cy="1569660"/>
          </a:xfrm>
          <a:prstGeom prst="rect">
            <a:avLst/>
          </a:prstGeom>
          <a:noFill/>
        </p:spPr>
        <p:txBody>
          <a:bodyPr wrap="square" rtlCol="0">
            <a:spAutoFit/>
          </a:bodyPr>
          <a:lstStyle/>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Leading people</a:t>
            </a: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Influencing people</a:t>
            </a: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Commanding people</a:t>
            </a: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Guiding people</a:t>
            </a:r>
          </a:p>
        </p:txBody>
      </p:sp>
      <p:sp>
        <p:nvSpPr>
          <p:cNvPr id="11" name="TextBox 10">
            <a:extLst>
              <a:ext uri="{FF2B5EF4-FFF2-40B4-BE49-F238E27FC236}">
                <a16:creationId xmlns:a16="http://schemas.microsoft.com/office/drawing/2014/main" id="{FABCB7A5-865E-AD3D-5FE7-8FF050C682AC}"/>
              </a:ext>
            </a:extLst>
          </p:cNvPr>
          <p:cNvSpPr txBox="1"/>
          <p:nvPr/>
        </p:nvSpPr>
        <p:spPr>
          <a:xfrm>
            <a:off x="1039507" y="4056212"/>
            <a:ext cx="8861129" cy="1846659"/>
          </a:xfrm>
          <a:prstGeom prst="rect">
            <a:avLst/>
          </a:prstGeom>
          <a:noFill/>
        </p:spPr>
        <p:txBody>
          <a:bodyPr wrap="square">
            <a:spAutoFit/>
          </a:bodyPr>
          <a:lstStyle/>
          <a:p>
            <a:r>
              <a:rPr lang="en-US" sz="2400" b="1" dirty="0">
                <a:solidFill>
                  <a:srgbClr val="C00000"/>
                </a:solidFill>
                <a:cs typeface="Tajawal ExtraBold" panose="00000800000000000000" pitchFamily="2" charset="-78"/>
              </a:rPr>
              <a:t>Leadership in Times of Change</a:t>
            </a:r>
          </a:p>
          <a:p>
            <a:pPr algn="just"/>
            <a:r>
              <a:rPr lang="en-US" sz="2400" dirty="0">
                <a:solidFill>
                  <a:srgbClr val="0A1F61"/>
                </a:solidFill>
                <a:cs typeface="Tajawal ExtraBold" panose="00000800000000000000" pitchFamily="2" charset="-78"/>
              </a:rPr>
              <a:t>Good leaders are sensitive to the impact of change &amp; uncertainty</a:t>
            </a:r>
          </a:p>
          <a:p>
            <a:pPr algn="just"/>
            <a:r>
              <a:rPr lang="en-US" sz="2400" dirty="0">
                <a:solidFill>
                  <a:srgbClr val="0A1F61"/>
                </a:solidFill>
                <a:cs typeface="Tajawal ExtraBold" panose="00000800000000000000" pitchFamily="2" charset="-78"/>
              </a:rPr>
              <a:t>“</a:t>
            </a:r>
            <a:r>
              <a:rPr lang="en-US" sz="2400" dirty="0">
                <a:solidFill>
                  <a:srgbClr val="C00000"/>
                </a:solidFill>
                <a:cs typeface="Tajawal ExtraBold" panose="00000800000000000000" pitchFamily="2" charset="-78"/>
              </a:rPr>
              <a:t>Effective change leadership is the key to shifting people’s perceptions from seeing change as a threat to seeing it as an exciting challenge”</a:t>
            </a:r>
          </a:p>
          <a:p>
            <a:pPr algn="r"/>
            <a:r>
              <a:rPr lang="en-US" b="1" dirty="0">
                <a:solidFill>
                  <a:srgbClr val="0A1F61"/>
                </a:solidFill>
                <a:cs typeface="Tajawal ExtraBold" panose="00000800000000000000" pitchFamily="2" charset="-78"/>
              </a:rPr>
              <a:t>Hooper &amp; Potter</a:t>
            </a:r>
          </a:p>
        </p:txBody>
      </p:sp>
      <p:sp>
        <p:nvSpPr>
          <p:cNvPr id="12" name="TextBox 11">
            <a:extLst>
              <a:ext uri="{FF2B5EF4-FFF2-40B4-BE49-F238E27FC236}">
                <a16:creationId xmlns:a16="http://schemas.microsoft.com/office/drawing/2014/main" id="{C6D4B0C9-8DD3-5C67-C131-BE9EA9D176CE}"/>
              </a:ext>
            </a:extLst>
          </p:cNvPr>
          <p:cNvSpPr txBox="1"/>
          <p:nvPr/>
        </p:nvSpPr>
        <p:spPr>
          <a:xfrm>
            <a:off x="1039507" y="1168834"/>
            <a:ext cx="1204176"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a:t>
            </a:r>
            <a:r>
              <a:rPr lang="ar-EG" sz="2800" b="1" dirty="0">
                <a:solidFill>
                  <a:schemeClr val="bg1"/>
                </a:solidFill>
                <a:latin typeface="Tajawal Medium" panose="00000600000000000000" pitchFamily="2" charset="-78"/>
                <a:cs typeface="Tajawal Medium" panose="00000600000000000000" pitchFamily="2" charset="-78"/>
              </a:rPr>
              <a:t>1</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630749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 name="Picture 2"/>
          <p:cNvPicPr>
            <a:picLocks noChangeAspect="1"/>
          </p:cNvPicPr>
          <p:nvPr/>
        </p:nvPicPr>
        <p:blipFill>
          <a:blip r:embed="rId2"/>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582738" y="1778750"/>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W3 – Lecture 2</a:t>
            </a:r>
          </a:p>
        </p:txBody>
      </p:sp>
    </p:spTree>
    <p:extLst>
      <p:ext uri="{BB962C8B-B14F-4D97-AF65-F5344CB8AC3E}">
        <p14:creationId xmlns:p14="http://schemas.microsoft.com/office/powerpoint/2010/main" val="39046337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56067" y="1069270"/>
            <a:ext cx="5993949"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How do people learn how to lead?</a:t>
            </a:r>
          </a:p>
        </p:txBody>
      </p:sp>
      <p:sp>
        <p:nvSpPr>
          <p:cNvPr id="32" name="TextBox 31">
            <a:extLst>
              <a:ext uri="{FF2B5EF4-FFF2-40B4-BE49-F238E27FC236}">
                <a16:creationId xmlns:a16="http://schemas.microsoft.com/office/drawing/2014/main" id="{DB137D70-A1A5-B3F1-40BD-D7EED9C0A518}"/>
              </a:ext>
            </a:extLst>
          </p:cNvPr>
          <p:cNvSpPr txBox="1"/>
          <p:nvPr/>
        </p:nvSpPr>
        <p:spPr>
          <a:xfrm>
            <a:off x="525157" y="1964353"/>
            <a:ext cx="10442246" cy="3970318"/>
          </a:xfrm>
          <a:prstGeom prst="rect">
            <a:avLst/>
          </a:prstGeom>
          <a:noFill/>
        </p:spPr>
        <p:txBody>
          <a:bodyPr wrap="square" rtlCol="0">
            <a:spAutoFit/>
          </a:bodyPr>
          <a:lstStyle/>
          <a:p>
            <a:pPr marL="974725" indent="-457200" algn="just">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Even the people who seem to do it naturally had to learn the skills of leadership. They might have learned by watching their parents, teachers,…... They might have been given a lot of responsibility when they were young and might have been expected to take charge. </a:t>
            </a:r>
          </a:p>
          <a:p>
            <a:pPr marL="974725" indent="-457200" algn="just">
              <a:buFont typeface="Wingdings" panose="05000000000000000000" pitchFamily="2" charset="2"/>
              <a:buChar char="q"/>
            </a:pPr>
            <a:r>
              <a:rPr lang="en-US" sz="2100" b="1" dirty="0">
                <a:solidFill>
                  <a:srgbClr val="FF0000"/>
                </a:solidFill>
                <a:latin typeface="Tajawal ExtraBold" panose="00000800000000000000" pitchFamily="2" charset="-78"/>
                <a:cs typeface="Tajawal ExtraBold" panose="00000800000000000000" pitchFamily="2" charset="-78"/>
              </a:rPr>
              <a:t>You can become a leader by:</a:t>
            </a:r>
          </a:p>
          <a:p>
            <a:pPr marL="1889125" lvl="2" indent="-457200" algn="just">
              <a:buFont typeface="Wingdings" panose="05000000000000000000"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Jumping in and practicing</a:t>
            </a:r>
          </a:p>
          <a:p>
            <a:pPr marL="1889125" lvl="2" indent="-457200" algn="just">
              <a:buFont typeface="Wingdings" panose="05000000000000000000"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Observing others lead</a:t>
            </a:r>
          </a:p>
          <a:p>
            <a:pPr marL="1889125" lvl="2" indent="-457200" algn="just">
              <a:buFont typeface="Wingdings" panose="05000000000000000000"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Finding a mentor</a:t>
            </a:r>
          </a:p>
          <a:p>
            <a:pPr marL="1889125" lvl="2" indent="-457200" algn="just">
              <a:buFont typeface="Wingdings" panose="05000000000000000000"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Taking a class or workshop</a:t>
            </a:r>
          </a:p>
          <a:p>
            <a:pPr marL="1889125" lvl="2" indent="-457200" algn="just">
              <a:buFont typeface="Wingdings" panose="05000000000000000000"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Reading books about leaders and leadership</a:t>
            </a:r>
          </a:p>
          <a:p>
            <a:pPr marL="1889125" lvl="2" indent="-457200" algn="just">
              <a:buFont typeface="Wingdings" panose="05000000000000000000"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Remembering that people who are now successful leaders, once weren't leaders at all</a:t>
            </a:r>
          </a:p>
        </p:txBody>
      </p:sp>
      <p:sp>
        <p:nvSpPr>
          <p:cNvPr id="3" name="TextBox 2">
            <a:extLst>
              <a:ext uri="{FF2B5EF4-FFF2-40B4-BE49-F238E27FC236}">
                <a16:creationId xmlns:a16="http://schemas.microsoft.com/office/drawing/2014/main" id="{893F9A05-9D52-1899-8272-F2AF3D015D58}"/>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2</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18822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03584" y="1046410"/>
            <a:ext cx="558197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Qualities of successful leaders</a:t>
            </a:r>
          </a:p>
        </p:txBody>
      </p:sp>
      <p:sp>
        <p:nvSpPr>
          <p:cNvPr id="9" name="TextBox 8"/>
          <p:cNvSpPr txBox="1"/>
          <p:nvPr/>
        </p:nvSpPr>
        <p:spPr>
          <a:xfrm>
            <a:off x="376448" y="1866810"/>
            <a:ext cx="10873267" cy="4260141"/>
          </a:xfrm>
          <a:prstGeom prst="rect">
            <a:avLst/>
          </a:prstGeom>
          <a:noFill/>
        </p:spPr>
        <p:txBody>
          <a:bodyPr wrap="square" rtlCol="0">
            <a:spAutoFit/>
          </a:bodyPr>
          <a:lstStyle/>
          <a:p>
            <a:pPr marL="974725" indent="-457200" algn="just">
              <a:lnSpc>
                <a:spcPts val="2500"/>
              </a:lnSpc>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Integrity: </a:t>
            </a:r>
            <a:r>
              <a:rPr lang="en-US" sz="2200" b="1" dirty="0">
                <a:solidFill>
                  <a:srgbClr val="0A1F61"/>
                </a:solidFill>
                <a:latin typeface="Tajawal ExtraBold" panose="00000800000000000000" pitchFamily="2" charset="-78"/>
                <a:cs typeface="Tajawal ExtraBold" panose="00000800000000000000" pitchFamily="2" charset="-78"/>
              </a:rPr>
              <a:t>To trust you, people have to know that </a:t>
            </a:r>
            <a:r>
              <a:rPr lang="en-US" sz="2200" b="1" dirty="0">
                <a:solidFill>
                  <a:srgbClr val="C00000"/>
                </a:solidFill>
                <a:latin typeface="Tajawal ExtraBold" panose="00000800000000000000" pitchFamily="2" charset="-78"/>
                <a:cs typeface="Tajawal ExtraBold" panose="00000800000000000000" pitchFamily="2" charset="-78"/>
              </a:rPr>
              <a:t>you say what you believe and act </a:t>
            </a:r>
            <a:r>
              <a:rPr lang="en-US" sz="2200" b="1" dirty="0">
                <a:solidFill>
                  <a:srgbClr val="0A1F61"/>
                </a:solidFill>
                <a:latin typeface="Tajawal ExtraBold" panose="00000800000000000000" pitchFamily="2" charset="-78"/>
                <a:cs typeface="Tajawal ExtraBold" panose="00000800000000000000" pitchFamily="2" charset="-78"/>
              </a:rPr>
              <a:t>accordingly. If people trust you, they may follow you to the ends of the earth.</a:t>
            </a:r>
          </a:p>
          <a:p>
            <a:pPr marL="974725" indent="-457200" algn="just">
              <a:lnSpc>
                <a:spcPts val="2500"/>
              </a:lnSpc>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Courage: </a:t>
            </a:r>
            <a:r>
              <a:rPr lang="en-US" sz="2200" b="1" dirty="0">
                <a:solidFill>
                  <a:srgbClr val="0A1F61"/>
                </a:solidFill>
                <a:latin typeface="Tajawal ExtraBold" panose="00000800000000000000" pitchFamily="2" charset="-78"/>
                <a:cs typeface="Tajawal ExtraBold" panose="00000800000000000000" pitchFamily="2" charset="-78"/>
              </a:rPr>
              <a:t>Leadership means that you show others the way through the dark, scary, forest. </a:t>
            </a:r>
            <a:r>
              <a:rPr lang="en-US" sz="2200" b="1" dirty="0">
                <a:solidFill>
                  <a:srgbClr val="C00000"/>
                </a:solidFill>
                <a:latin typeface="Tajawal ExtraBold" panose="00000800000000000000" pitchFamily="2" charset="-78"/>
                <a:cs typeface="Tajawal ExtraBold" panose="00000800000000000000" pitchFamily="2" charset="-78"/>
              </a:rPr>
              <a:t>Go ahead and speak the truth-</a:t>
            </a:r>
            <a:r>
              <a:rPr lang="en-US" sz="2200" b="1" dirty="0">
                <a:solidFill>
                  <a:srgbClr val="0A1F61"/>
                </a:solidFill>
                <a:latin typeface="Tajawal ExtraBold" panose="00000800000000000000" pitchFamily="2" charset="-78"/>
                <a:cs typeface="Tajawal ExtraBold" panose="00000800000000000000" pitchFamily="2" charset="-78"/>
              </a:rPr>
              <a:t>-even when it's not popular.</a:t>
            </a:r>
          </a:p>
          <a:p>
            <a:pPr marL="974725" indent="-457200" algn="just">
              <a:lnSpc>
                <a:spcPts val="2500"/>
              </a:lnSpc>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Commitment:</a:t>
            </a:r>
            <a:r>
              <a:rPr lang="en-US" sz="2200" b="1" dirty="0">
                <a:solidFill>
                  <a:srgbClr val="0A1F61"/>
                </a:solidFill>
                <a:latin typeface="Tajawal ExtraBold" panose="00000800000000000000" pitchFamily="2" charset="-78"/>
                <a:cs typeface="Tajawal ExtraBold" panose="00000800000000000000" pitchFamily="2" charset="-78"/>
              </a:rPr>
              <a:t> You have </a:t>
            </a:r>
            <a:r>
              <a:rPr lang="en-US" sz="2200" b="1" dirty="0">
                <a:solidFill>
                  <a:srgbClr val="C00000"/>
                </a:solidFill>
                <a:latin typeface="Tajawal ExtraBold" panose="00000800000000000000" pitchFamily="2" charset="-78"/>
                <a:cs typeface="Tajawal ExtraBold" panose="00000800000000000000" pitchFamily="2" charset="-78"/>
              </a:rPr>
              <a:t>to stick with a task through the good times and the bad</a:t>
            </a:r>
            <a:r>
              <a:rPr lang="en-US" sz="2200" b="1" dirty="0">
                <a:solidFill>
                  <a:srgbClr val="0A1F61"/>
                </a:solidFill>
                <a:latin typeface="Tajawal ExtraBold" panose="00000800000000000000" pitchFamily="2" charset="-78"/>
                <a:cs typeface="Tajawal ExtraBold" panose="00000800000000000000" pitchFamily="2" charset="-78"/>
              </a:rPr>
              <a:t>. Your commitment will serve as a model.</a:t>
            </a:r>
          </a:p>
          <a:p>
            <a:pPr marL="974725" indent="-457200" algn="just">
              <a:lnSpc>
                <a:spcPts val="2500"/>
              </a:lnSpc>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Ability to care about others: </a:t>
            </a:r>
            <a:r>
              <a:rPr lang="en-US" sz="2200" b="1" dirty="0">
                <a:solidFill>
                  <a:srgbClr val="0A1F61"/>
                </a:solidFill>
                <a:latin typeface="Tajawal ExtraBold" panose="00000800000000000000" pitchFamily="2" charset="-78"/>
                <a:cs typeface="Tajawal ExtraBold" panose="00000800000000000000" pitchFamily="2" charset="-78"/>
              </a:rPr>
              <a:t>People will follow you if they know you care about them and about others. </a:t>
            </a:r>
            <a:r>
              <a:rPr lang="en-US" sz="2200" b="1" dirty="0">
                <a:solidFill>
                  <a:srgbClr val="C00000"/>
                </a:solidFill>
                <a:latin typeface="Tajawal ExtraBold" panose="00000800000000000000" pitchFamily="2" charset="-78"/>
                <a:cs typeface="Tajawal ExtraBold" panose="00000800000000000000" pitchFamily="2" charset="-78"/>
              </a:rPr>
              <a:t>The greater your ability to care about all types of people, the more confidence they will have in you.</a:t>
            </a:r>
          </a:p>
          <a:p>
            <a:pPr marL="974725" indent="-457200" algn="just">
              <a:lnSpc>
                <a:spcPts val="2500"/>
              </a:lnSpc>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Creativity and flexibility: </a:t>
            </a:r>
            <a:r>
              <a:rPr lang="en-US" sz="2200" b="1" dirty="0">
                <a:solidFill>
                  <a:srgbClr val="0A1F61"/>
                </a:solidFill>
                <a:latin typeface="Tajawal ExtraBold" panose="00000800000000000000" pitchFamily="2" charset="-78"/>
                <a:cs typeface="Tajawal ExtraBold" panose="00000800000000000000" pitchFamily="2" charset="-78"/>
              </a:rPr>
              <a:t>Every situation will call for a different response. </a:t>
            </a:r>
            <a:r>
              <a:rPr lang="en-US" sz="2200" b="1" dirty="0">
                <a:solidFill>
                  <a:srgbClr val="C00000"/>
                </a:solidFill>
                <a:latin typeface="Tajawal ExtraBold" panose="00000800000000000000" pitchFamily="2" charset="-78"/>
                <a:cs typeface="Tajawal ExtraBold" panose="00000800000000000000" pitchFamily="2" charset="-78"/>
              </a:rPr>
              <a:t>Be ready to change and come up with new solutions</a:t>
            </a:r>
            <a:r>
              <a:rPr lang="en-US" sz="2200" b="1" dirty="0">
                <a:solidFill>
                  <a:srgbClr val="0A1F61"/>
                </a:solidFill>
                <a:latin typeface="Tajawal ExtraBold" panose="00000800000000000000" pitchFamily="2" charset="-78"/>
                <a:cs typeface="Tajawal ExtraBold" panose="00000800000000000000" pitchFamily="2" charset="-78"/>
              </a:rPr>
              <a:t>.</a:t>
            </a:r>
          </a:p>
        </p:txBody>
      </p:sp>
      <p:sp>
        <p:nvSpPr>
          <p:cNvPr id="3" name="TextBox 2">
            <a:extLst>
              <a:ext uri="{FF2B5EF4-FFF2-40B4-BE49-F238E27FC236}">
                <a16:creationId xmlns:a16="http://schemas.microsoft.com/office/drawing/2014/main" id="{8F18CA22-D0C3-46A4-C068-45B1523B875D}"/>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2</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542625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98917" y="1126420"/>
            <a:ext cx="35925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Developing a Vision</a:t>
            </a:r>
          </a:p>
        </p:txBody>
      </p:sp>
      <p:sp>
        <p:nvSpPr>
          <p:cNvPr id="9" name="TextBox 8"/>
          <p:cNvSpPr txBox="1"/>
          <p:nvPr/>
        </p:nvSpPr>
        <p:spPr>
          <a:xfrm>
            <a:off x="479607" y="1566324"/>
            <a:ext cx="10442246" cy="4578946"/>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What is a vision?</a:t>
            </a:r>
          </a:p>
          <a:p>
            <a:pPr marL="1431925" lvl="1" indent="-457200" algn="just">
              <a:lnSpc>
                <a:spcPct val="150000"/>
              </a:lnSpc>
              <a:buFont typeface="Wingdings" panose="05000000000000000000" pitchFamily="2" charset="2"/>
              <a:buChar char="§"/>
            </a:pPr>
            <a:r>
              <a:rPr lang="en-US" sz="2000" b="1" dirty="0">
                <a:solidFill>
                  <a:srgbClr val="FF0000"/>
                </a:solidFill>
                <a:latin typeface="Tajawal ExtraBold" panose="00000800000000000000" pitchFamily="2" charset="-78"/>
                <a:cs typeface="Tajawal ExtraBold" panose="00000800000000000000" pitchFamily="2" charset="-78"/>
              </a:rPr>
              <a:t>It is a statement </a:t>
            </a:r>
            <a:r>
              <a:rPr lang="en-US" sz="2000" b="1" dirty="0">
                <a:solidFill>
                  <a:srgbClr val="0A1F61"/>
                </a:solidFill>
                <a:latin typeface="Tajawal ExtraBold" panose="00000800000000000000" pitchFamily="2" charset="-78"/>
                <a:cs typeface="Tajawal ExtraBold" panose="00000800000000000000" pitchFamily="2" charset="-78"/>
              </a:rPr>
              <a:t>that communicates how you would like things to be. </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 vision is your </a:t>
            </a:r>
            <a:r>
              <a:rPr lang="en-US" sz="2000" b="1" dirty="0">
                <a:solidFill>
                  <a:srgbClr val="FF0000"/>
                </a:solidFill>
                <a:latin typeface="Tajawal ExtraBold" panose="00000800000000000000" pitchFamily="2" charset="-78"/>
                <a:cs typeface="Tajawal ExtraBold" panose="00000800000000000000" pitchFamily="2" charset="-78"/>
              </a:rPr>
              <a:t>big picture </a:t>
            </a:r>
            <a:r>
              <a:rPr lang="en-US" sz="2000" b="1" dirty="0">
                <a:solidFill>
                  <a:srgbClr val="0A1F61"/>
                </a:solidFill>
                <a:latin typeface="Tajawal ExtraBold" panose="00000800000000000000" pitchFamily="2" charset="-78"/>
                <a:cs typeface="Tajawal ExtraBold" panose="00000800000000000000" pitchFamily="2" charset="-78"/>
              </a:rPr>
              <a:t>of the way things ought to be. It is your billboard image of what you are working towards.</a:t>
            </a:r>
          </a:p>
          <a:p>
            <a:pPr marL="974725" indent="-457200" algn="just">
              <a:lnSpc>
                <a:spcPct val="20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What is the vision process?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Developing your vision.</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Communicating your vision to others.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Developing the group's vision.</a:t>
            </a:r>
          </a:p>
        </p:txBody>
      </p:sp>
      <p:sp>
        <p:nvSpPr>
          <p:cNvPr id="10" name="TextBox 9">
            <a:extLst>
              <a:ext uri="{FF2B5EF4-FFF2-40B4-BE49-F238E27FC236}">
                <a16:creationId xmlns:a16="http://schemas.microsoft.com/office/drawing/2014/main" id="{B44A4128-3AA2-A828-8FE5-3DE5EA40403C}"/>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2</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036254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93227" y="1041824"/>
            <a:ext cx="35925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Developing a Vision</a:t>
            </a:r>
          </a:p>
        </p:txBody>
      </p:sp>
      <p:sp>
        <p:nvSpPr>
          <p:cNvPr id="9" name="TextBox 8"/>
          <p:cNvSpPr txBox="1"/>
          <p:nvPr/>
        </p:nvSpPr>
        <p:spPr>
          <a:xfrm>
            <a:off x="964691" y="2149254"/>
            <a:ext cx="10442246" cy="3193951"/>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Why do you need to communicate a vision to others? </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People have to know what direction you’re going in before they will follow you.</a:t>
            </a:r>
          </a:p>
          <a:p>
            <a:pPr marL="974725" indent="-457200">
              <a:lnSpc>
                <a:spcPct val="20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When do you need to communicate your vision?</a:t>
            </a:r>
          </a:p>
          <a:p>
            <a:pPr marL="1139825" lvl="1" indent="-1651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All the time.</a:t>
            </a:r>
          </a:p>
        </p:txBody>
      </p:sp>
      <p:sp>
        <p:nvSpPr>
          <p:cNvPr id="10" name="TextBox 9">
            <a:extLst>
              <a:ext uri="{FF2B5EF4-FFF2-40B4-BE49-F238E27FC236}">
                <a16:creationId xmlns:a16="http://schemas.microsoft.com/office/drawing/2014/main" id="{CE5D862B-424A-16D7-0B22-F24D987EBE9A}"/>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2</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056868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41767" y="1041824"/>
            <a:ext cx="540564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Understanding people's needs</a:t>
            </a:r>
          </a:p>
        </p:txBody>
      </p:sp>
      <p:sp>
        <p:nvSpPr>
          <p:cNvPr id="9" name="TextBox 8"/>
          <p:cNvSpPr txBox="1"/>
          <p:nvPr/>
        </p:nvSpPr>
        <p:spPr>
          <a:xfrm>
            <a:off x="874877" y="2229264"/>
            <a:ext cx="10442246" cy="3170099"/>
          </a:xfrm>
          <a:prstGeom prst="rect">
            <a:avLst/>
          </a:prstGeom>
          <a:noFill/>
        </p:spPr>
        <p:txBody>
          <a:bodyPr wrap="square" rtlCol="0">
            <a:spAutoFit/>
          </a:bodyPr>
          <a:lstStyle/>
          <a:p>
            <a:pPr marL="974725" indent="-457200" algn="just">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Why should the leader try to understand people's needs?</a:t>
            </a:r>
          </a:p>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keep the group moving forward towards </a:t>
            </a:r>
            <a:r>
              <a:rPr lang="en-US" sz="2400" b="1" dirty="0">
                <a:solidFill>
                  <a:srgbClr val="FF0000"/>
                </a:solidFill>
                <a:latin typeface="Tajawal ExtraBold" panose="00000800000000000000" pitchFamily="2" charset="-78"/>
                <a:cs typeface="Tajawal ExtraBold" panose="00000800000000000000" pitchFamily="2" charset="-78"/>
              </a:rPr>
              <a:t>shared and desired goals</a:t>
            </a:r>
            <a:r>
              <a:rPr lang="en-US" sz="2400" b="1" dirty="0">
                <a:solidFill>
                  <a:srgbClr val="0A1F61"/>
                </a:solidFill>
                <a:latin typeface="Tajawal ExtraBold" panose="00000800000000000000" pitchFamily="2" charset="-78"/>
                <a:cs typeface="Tajawal ExtraBold" panose="00000800000000000000" pitchFamily="2" charset="-78"/>
              </a:rPr>
              <a:t>.</a:t>
            </a:r>
          </a:p>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a:t>
            </a:r>
            <a:r>
              <a:rPr lang="en-US" sz="2400" b="1" dirty="0">
                <a:solidFill>
                  <a:srgbClr val="FF0000"/>
                </a:solidFill>
                <a:latin typeface="Tajawal ExtraBold" panose="00000800000000000000" pitchFamily="2" charset="-78"/>
                <a:cs typeface="Tajawal ExtraBold" panose="00000800000000000000" pitchFamily="2" charset="-78"/>
              </a:rPr>
              <a:t>strengthen connections </a:t>
            </a:r>
            <a:r>
              <a:rPr lang="en-US" sz="2400" b="1" dirty="0">
                <a:solidFill>
                  <a:srgbClr val="0A1F61"/>
                </a:solidFill>
                <a:latin typeface="Tajawal ExtraBold" panose="00000800000000000000" pitchFamily="2" charset="-78"/>
                <a:cs typeface="Tajawal ExtraBold" panose="00000800000000000000" pitchFamily="2" charset="-78"/>
              </a:rPr>
              <a:t>with the group and increase the likelihood of </a:t>
            </a:r>
            <a:r>
              <a:rPr lang="en-US" sz="2400" b="1" dirty="0">
                <a:solidFill>
                  <a:srgbClr val="FF0000"/>
                </a:solidFill>
                <a:latin typeface="Tajawal ExtraBold" panose="00000800000000000000" pitchFamily="2" charset="-78"/>
                <a:cs typeface="Tajawal ExtraBold" panose="00000800000000000000" pitchFamily="2" charset="-78"/>
              </a:rPr>
              <a:t>success</a:t>
            </a:r>
            <a:r>
              <a:rPr lang="en-US" sz="2400" b="1" dirty="0">
                <a:solidFill>
                  <a:srgbClr val="0A1F61"/>
                </a:solidFill>
                <a:latin typeface="Tajawal ExtraBold" panose="00000800000000000000" pitchFamily="2" charset="-78"/>
                <a:cs typeface="Tajawal ExtraBold" panose="00000800000000000000" pitchFamily="2" charset="-78"/>
              </a:rPr>
              <a:t> .</a:t>
            </a:r>
          </a:p>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keep </a:t>
            </a:r>
            <a:r>
              <a:rPr lang="en-US" sz="2400" b="1" dirty="0">
                <a:solidFill>
                  <a:srgbClr val="FF0000"/>
                </a:solidFill>
                <a:latin typeface="Tajawal ExtraBold" panose="00000800000000000000" pitchFamily="2" charset="-78"/>
                <a:cs typeface="Tajawal ExtraBold" panose="00000800000000000000" pitchFamily="2" charset="-78"/>
              </a:rPr>
              <a:t>morale high</a:t>
            </a:r>
            <a:r>
              <a:rPr lang="en-US" sz="2400" b="1" dirty="0">
                <a:solidFill>
                  <a:srgbClr val="0A1F61"/>
                </a:solidFill>
                <a:latin typeface="Tajawal ExtraBold" panose="00000800000000000000" pitchFamily="2" charset="-78"/>
                <a:cs typeface="Tajawal ExtraBold" panose="00000800000000000000" pitchFamily="2" charset="-78"/>
              </a:rPr>
              <a:t>.</a:t>
            </a:r>
          </a:p>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a:t>
            </a:r>
            <a:r>
              <a:rPr lang="en-US" sz="2400" b="1" dirty="0">
                <a:solidFill>
                  <a:srgbClr val="FF0000"/>
                </a:solidFill>
                <a:latin typeface="Tajawal ExtraBold" panose="00000800000000000000" pitchFamily="2" charset="-78"/>
                <a:cs typeface="Tajawal ExtraBold" panose="00000800000000000000" pitchFamily="2" charset="-78"/>
              </a:rPr>
              <a:t>reinforce members' belief </a:t>
            </a:r>
            <a:r>
              <a:rPr lang="en-US" sz="2400" b="1" dirty="0">
                <a:solidFill>
                  <a:srgbClr val="0A1F61"/>
                </a:solidFill>
                <a:latin typeface="Tajawal ExtraBold" panose="00000800000000000000" pitchFamily="2" charset="-78"/>
                <a:cs typeface="Tajawal ExtraBold" panose="00000800000000000000" pitchFamily="2" charset="-78"/>
              </a:rPr>
              <a:t>in the leader.</a:t>
            </a:r>
          </a:p>
        </p:txBody>
      </p:sp>
      <p:sp>
        <p:nvSpPr>
          <p:cNvPr id="10" name="TextBox 9">
            <a:extLst>
              <a:ext uri="{FF2B5EF4-FFF2-40B4-BE49-F238E27FC236}">
                <a16:creationId xmlns:a16="http://schemas.microsoft.com/office/drawing/2014/main" id="{A32FE8D8-F6D9-D497-6DAF-CCC22250B608}"/>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2</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306378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35734" y="1041824"/>
            <a:ext cx="3379451"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Influencing People</a:t>
            </a:r>
          </a:p>
        </p:txBody>
      </p:sp>
      <p:sp>
        <p:nvSpPr>
          <p:cNvPr id="9" name="TextBox 8"/>
          <p:cNvSpPr txBox="1"/>
          <p:nvPr/>
        </p:nvSpPr>
        <p:spPr>
          <a:xfrm>
            <a:off x="500063" y="1891722"/>
            <a:ext cx="6971417" cy="4086503"/>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Influence: </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Is the ability to persuade someone to act or think in the way you want.</a:t>
            </a:r>
          </a:p>
          <a:p>
            <a:pPr marL="914400" lvl="1" indent="-344488"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Elements of influence </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Communicator</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Message</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Audience</a:t>
            </a:r>
          </a:p>
        </p:txBody>
      </p:sp>
      <p:pic>
        <p:nvPicPr>
          <p:cNvPr id="11" name="Picture 10" descr="A picture containing accessory, vector graphics&#10;&#10;Description automatically generated">
            <a:extLst>
              <a:ext uri="{FF2B5EF4-FFF2-40B4-BE49-F238E27FC236}">
                <a16:creationId xmlns:a16="http://schemas.microsoft.com/office/drawing/2014/main" id="{770AB0E3-9F82-9B73-1852-EEFB00813F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80333" y="2913634"/>
            <a:ext cx="4040401" cy="3030301"/>
          </a:xfrm>
          <a:prstGeom prst="rect">
            <a:avLst/>
          </a:prstGeom>
        </p:spPr>
      </p:pic>
      <p:sp>
        <p:nvSpPr>
          <p:cNvPr id="10" name="TextBox 9">
            <a:extLst>
              <a:ext uri="{FF2B5EF4-FFF2-40B4-BE49-F238E27FC236}">
                <a16:creationId xmlns:a16="http://schemas.microsoft.com/office/drawing/2014/main" id="{576B0628-03DE-F06E-F89F-12252B521FE5}"/>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2</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595035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98564" y="1752220"/>
            <a:ext cx="11235461" cy="3539430"/>
          </a:xfrm>
          <a:prstGeom prst="rect">
            <a:avLst/>
          </a:prstGeom>
          <a:noFill/>
        </p:spPr>
        <p:txBody>
          <a:bodyPr wrap="square" rtlCol="0">
            <a:spAutoFit/>
          </a:bodyPr>
          <a:lstStyle/>
          <a:p>
            <a:pPr algn="just"/>
            <a:r>
              <a:rPr lang="en-US" sz="2800" b="1" dirty="0">
                <a:solidFill>
                  <a:srgbClr val="0A1F61"/>
                </a:solidFill>
                <a:latin typeface="Tajawal ExtraBold" panose="00000800000000000000" pitchFamily="2" charset="-78"/>
                <a:cs typeface="Tajawal ExtraBold" panose="00000800000000000000" pitchFamily="2" charset="-78"/>
              </a:rPr>
              <a:t>a) Sender</a:t>
            </a:r>
          </a:p>
          <a:p>
            <a:pPr algn="just"/>
            <a:r>
              <a:rPr lang="en-US" sz="2800" b="1" dirty="0">
                <a:solidFill>
                  <a:srgbClr val="0A1F61"/>
                </a:solidFill>
                <a:latin typeface="Tajawal ExtraBold" panose="00000800000000000000" pitchFamily="2" charset="-78"/>
                <a:cs typeface="Tajawal ExtraBold" panose="00000800000000000000" pitchFamily="2" charset="-78"/>
              </a:rPr>
              <a:t>b) Message</a:t>
            </a:r>
          </a:p>
          <a:p>
            <a:pPr algn="just"/>
            <a:r>
              <a:rPr lang="en-US" sz="2800" b="1" dirty="0">
                <a:solidFill>
                  <a:srgbClr val="0A1F61"/>
                </a:solidFill>
                <a:latin typeface="Tajawal ExtraBold" panose="00000800000000000000" pitchFamily="2" charset="-78"/>
                <a:cs typeface="Tajawal ExtraBold" panose="00000800000000000000" pitchFamily="2" charset="-78"/>
              </a:rPr>
              <a:t>c) Channel</a:t>
            </a:r>
          </a:p>
          <a:p>
            <a:pPr algn="just"/>
            <a:r>
              <a:rPr lang="en-US" sz="2800" b="1" dirty="0">
                <a:solidFill>
                  <a:srgbClr val="0A1F61"/>
                </a:solidFill>
                <a:latin typeface="Tajawal ExtraBold" panose="00000800000000000000" pitchFamily="2" charset="-78"/>
                <a:cs typeface="Tajawal ExtraBold" panose="00000800000000000000" pitchFamily="2" charset="-78"/>
              </a:rPr>
              <a:t>d) Receiver</a:t>
            </a:r>
          </a:p>
          <a:p>
            <a:pPr algn="just"/>
            <a:r>
              <a:rPr lang="en-US" sz="2800" b="1" dirty="0">
                <a:solidFill>
                  <a:srgbClr val="0A1F61"/>
                </a:solidFill>
                <a:latin typeface="Tajawal ExtraBold" panose="00000800000000000000" pitchFamily="2" charset="-78"/>
                <a:cs typeface="Tajawal ExtraBold" panose="00000800000000000000" pitchFamily="2" charset="-78"/>
              </a:rPr>
              <a:t>e) Noise</a:t>
            </a:r>
          </a:p>
          <a:p>
            <a:pPr algn="just"/>
            <a:r>
              <a:rPr lang="en-US" sz="2800" b="1" dirty="0">
                <a:solidFill>
                  <a:srgbClr val="0A1F61"/>
                </a:solidFill>
                <a:latin typeface="Tajawal ExtraBold" panose="00000800000000000000" pitchFamily="2" charset="-78"/>
                <a:cs typeface="Tajawal ExtraBold" panose="00000800000000000000" pitchFamily="2" charset="-78"/>
              </a:rPr>
              <a:t>f) Feedback</a:t>
            </a:r>
          </a:p>
          <a:p>
            <a:pPr algn="just"/>
            <a:r>
              <a:rPr lang="en-US" sz="2800" b="1" dirty="0">
                <a:solidFill>
                  <a:srgbClr val="0A1F61"/>
                </a:solidFill>
                <a:latin typeface="Tajawal ExtraBold" panose="00000800000000000000" pitchFamily="2" charset="-78"/>
                <a:cs typeface="Tajawal ExtraBold" panose="00000800000000000000" pitchFamily="2" charset="-78"/>
              </a:rPr>
              <a:t>g) Context</a:t>
            </a:r>
          </a:p>
          <a:p>
            <a:pPr algn="just"/>
            <a:r>
              <a:rPr lang="en-US" sz="2800" b="1" dirty="0">
                <a:solidFill>
                  <a:srgbClr val="0A1F61"/>
                </a:solidFill>
                <a:latin typeface="Tajawal ExtraBold" panose="00000800000000000000" pitchFamily="2" charset="-78"/>
                <a:cs typeface="Tajawal ExtraBold" panose="00000800000000000000" pitchFamily="2" charset="-78"/>
              </a:rPr>
              <a:t>h) Effect</a:t>
            </a:r>
          </a:p>
        </p:txBody>
      </p:sp>
      <p:pic>
        <p:nvPicPr>
          <p:cNvPr id="10" name="Picture 9">
            <a:extLst>
              <a:ext uri="{FF2B5EF4-FFF2-40B4-BE49-F238E27FC236}">
                <a16:creationId xmlns:a16="http://schemas.microsoft.com/office/drawing/2014/main" id="{C1BFD07A-2B81-AAC9-47E8-704923B65478}"/>
              </a:ext>
            </a:extLst>
          </p:cNvPr>
          <p:cNvPicPr>
            <a:picLocks noChangeAspect="1"/>
          </p:cNvPicPr>
          <p:nvPr/>
        </p:nvPicPr>
        <p:blipFill rotWithShape="1">
          <a:blip r:embed="rId7">
            <a:extLst>
              <a:ext uri="{28A0092B-C50C-407E-A947-70E740481C1C}">
                <a14:useLocalDpi xmlns:a14="http://schemas.microsoft.com/office/drawing/2010/main" val="0"/>
              </a:ext>
            </a:extLst>
          </a:blip>
          <a:srcRect b="8182"/>
          <a:stretch/>
        </p:blipFill>
        <p:spPr>
          <a:xfrm>
            <a:off x="3011543" y="1431915"/>
            <a:ext cx="9061132" cy="4202493"/>
          </a:xfrm>
          <a:prstGeom prst="rect">
            <a:avLst/>
          </a:prstGeom>
        </p:spPr>
      </p:pic>
    </p:spTree>
    <p:extLst>
      <p:ext uri="{BB962C8B-B14F-4D97-AF65-F5344CB8AC3E}">
        <p14:creationId xmlns:p14="http://schemas.microsoft.com/office/powerpoint/2010/main" val="2984606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33207" y="1084470"/>
            <a:ext cx="5036956"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Elements of Communication</a:t>
            </a:r>
          </a:p>
        </p:txBody>
      </p:sp>
      <p:sp>
        <p:nvSpPr>
          <p:cNvPr id="9" name="TextBox 8"/>
          <p:cNvSpPr txBox="1"/>
          <p:nvPr/>
        </p:nvSpPr>
        <p:spPr>
          <a:xfrm>
            <a:off x="561032" y="2247770"/>
            <a:ext cx="10711543" cy="3170099"/>
          </a:xfrm>
          <a:prstGeom prst="rect">
            <a:avLst/>
          </a:prstGeom>
          <a:noFill/>
        </p:spPr>
        <p:txBody>
          <a:bodyPr wrap="square" rtlCol="0">
            <a:spAutoFit/>
          </a:bodyPr>
          <a:lstStyle/>
          <a:p>
            <a:pPr algn="just"/>
            <a:r>
              <a:rPr lang="en-US" sz="2400" b="1" dirty="0">
                <a:solidFill>
                  <a:srgbClr val="0A1F61"/>
                </a:solidFill>
                <a:latin typeface="Tajawal ExtraBold" panose="00000800000000000000" pitchFamily="2" charset="-78"/>
                <a:cs typeface="Tajawal ExtraBold" panose="00000800000000000000" pitchFamily="2" charset="-78"/>
              </a:rPr>
              <a:t>B) Message:</a:t>
            </a:r>
          </a:p>
          <a:p>
            <a:pPr marL="342900" indent="-342900" algn="just">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The message is any verbal or non-verbal method that produces meaning in the mind of the receiver. Simply, it is the meaning transferred from sender’s mind to receiver’s mind. This happens mainly in two ways: verbal and non-verbal methods.</a:t>
            </a:r>
          </a:p>
          <a:p>
            <a:pPr marL="342900" indent="-342900" algn="just">
              <a:buFont typeface="Wingdings" panose="05000000000000000000" pitchFamily="2" charset="2"/>
              <a:buChar char="§"/>
            </a:pPr>
            <a:r>
              <a:rPr lang="en-US" sz="2200" b="1" dirty="0">
                <a:solidFill>
                  <a:srgbClr val="FF0000"/>
                </a:solidFill>
                <a:latin typeface="Tajawal ExtraBold" panose="00000800000000000000" pitchFamily="2" charset="-78"/>
                <a:cs typeface="Tajawal ExtraBold" panose="00000800000000000000" pitchFamily="2" charset="-78"/>
              </a:rPr>
              <a:t>Verbal message </a:t>
            </a:r>
            <a:r>
              <a:rPr lang="en-US" sz="2200" b="1" dirty="0">
                <a:solidFill>
                  <a:srgbClr val="0A1F61"/>
                </a:solidFill>
                <a:latin typeface="Tajawal ExtraBold" panose="00000800000000000000" pitchFamily="2" charset="-78"/>
                <a:cs typeface="Tajawal ExtraBold" panose="00000800000000000000" pitchFamily="2" charset="-78"/>
              </a:rPr>
              <a:t>means written or oral messages. They are composed of words. Example: A newspaper report or a lecture by a teacher.</a:t>
            </a:r>
          </a:p>
          <a:p>
            <a:pPr marL="342900" indent="-342900" algn="just">
              <a:buFont typeface="Wingdings" panose="05000000000000000000" pitchFamily="2" charset="2"/>
              <a:buChar char="§"/>
            </a:pPr>
            <a:r>
              <a:rPr lang="en-US" sz="2200" b="1" dirty="0">
                <a:solidFill>
                  <a:srgbClr val="FF0000"/>
                </a:solidFill>
                <a:latin typeface="Tajawal ExtraBold" panose="00000800000000000000" pitchFamily="2" charset="-78"/>
                <a:cs typeface="Tajawal ExtraBold" panose="00000800000000000000" pitchFamily="2" charset="-78"/>
              </a:rPr>
              <a:t>Non-verbal messages </a:t>
            </a:r>
            <a:r>
              <a:rPr lang="en-US" sz="2200" b="1" dirty="0">
                <a:solidFill>
                  <a:srgbClr val="0A1F61"/>
                </a:solidFill>
                <a:latin typeface="Tajawal ExtraBold" panose="00000800000000000000" pitchFamily="2" charset="-78"/>
                <a:cs typeface="Tajawal ExtraBold" panose="00000800000000000000" pitchFamily="2" charset="-78"/>
              </a:rPr>
              <a:t>are those communicated through our behavior, movements, actions, clothes, style of conversation, pitch of the sound etc.</a:t>
            </a:r>
          </a:p>
        </p:txBody>
      </p:sp>
      <p:sp>
        <p:nvSpPr>
          <p:cNvPr id="10" name="TextBox 9">
            <a:extLst>
              <a:ext uri="{FF2B5EF4-FFF2-40B4-BE49-F238E27FC236}">
                <a16:creationId xmlns:a16="http://schemas.microsoft.com/office/drawing/2014/main" id="{1331B799-7843-246E-1A42-DCE61BB250E4}"/>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2</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262144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98917" y="1048845"/>
            <a:ext cx="5036956"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Elements of Communication</a:t>
            </a:r>
          </a:p>
        </p:txBody>
      </p:sp>
      <p:sp>
        <p:nvSpPr>
          <p:cNvPr id="9" name="TextBox 8"/>
          <p:cNvSpPr txBox="1"/>
          <p:nvPr/>
        </p:nvSpPr>
        <p:spPr>
          <a:xfrm>
            <a:off x="641042" y="1893385"/>
            <a:ext cx="10711543" cy="4138377"/>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E) Context: </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Communication takes place in a context. At times it is noticeable and at other times not.</a:t>
            </a:r>
          </a:p>
          <a:p>
            <a:pPr marL="342900" indent="-342900" algn="just">
              <a:lnSpc>
                <a:spcPct val="150000"/>
              </a:lnSpc>
              <a:buFont typeface="Wingdings" panose="05000000000000000000" pitchFamily="2" charset="2"/>
              <a:buChar char="§"/>
            </a:pPr>
            <a:r>
              <a:rPr lang="en-US" sz="2200" b="1" dirty="0">
                <a:solidFill>
                  <a:srgbClr val="FF0000"/>
                </a:solidFill>
                <a:latin typeface="Tajawal ExtraBold" panose="00000800000000000000" pitchFamily="2" charset="-78"/>
                <a:cs typeface="Tajawal ExtraBold" panose="00000800000000000000" pitchFamily="2" charset="-78"/>
              </a:rPr>
              <a:t>In other words, time, place, culture, physical and social condition and psychology of the participants are important in determining communication effect. </a:t>
            </a:r>
            <a:r>
              <a:rPr lang="en-US" sz="2200" b="1" dirty="0">
                <a:solidFill>
                  <a:srgbClr val="0A1F61"/>
                </a:solidFill>
                <a:latin typeface="Tajawal ExtraBold" panose="00000800000000000000" pitchFamily="2" charset="-78"/>
                <a:cs typeface="Tajawal ExtraBold" panose="00000800000000000000" pitchFamily="2" charset="-78"/>
              </a:rPr>
              <a:t>If we try to interpret a message out of its context, we may get an entirely different meaning which may result in communication error.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Rules and roles are two important factors related to communication context.</a:t>
            </a:r>
          </a:p>
        </p:txBody>
      </p:sp>
      <p:sp>
        <p:nvSpPr>
          <p:cNvPr id="10" name="TextBox 9">
            <a:extLst>
              <a:ext uri="{FF2B5EF4-FFF2-40B4-BE49-F238E27FC236}">
                <a16:creationId xmlns:a16="http://schemas.microsoft.com/office/drawing/2014/main" id="{5075D720-8176-1B55-0722-BB5206E6ED5D}"/>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2</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966358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98917" y="981587"/>
            <a:ext cx="5036956"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Elements of Communication</a:t>
            </a:r>
          </a:p>
        </p:txBody>
      </p:sp>
      <p:sp>
        <p:nvSpPr>
          <p:cNvPr id="9" name="TextBox 8"/>
          <p:cNvSpPr txBox="1"/>
          <p:nvPr/>
        </p:nvSpPr>
        <p:spPr>
          <a:xfrm>
            <a:off x="2243683" y="1504807"/>
            <a:ext cx="10198510" cy="577850"/>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G) Effect: Communication effects are of three types</a:t>
            </a:r>
          </a:p>
        </p:txBody>
      </p:sp>
      <p:graphicFrame>
        <p:nvGraphicFramePr>
          <p:cNvPr id="11" name="Table 6">
            <a:extLst>
              <a:ext uri="{FF2B5EF4-FFF2-40B4-BE49-F238E27FC236}">
                <a16:creationId xmlns:a16="http://schemas.microsoft.com/office/drawing/2014/main" id="{66BA1DEC-DB5B-529C-749F-147F44D67706}"/>
              </a:ext>
            </a:extLst>
          </p:cNvPr>
          <p:cNvGraphicFramePr>
            <a:graphicFrameLocks noGrp="1"/>
          </p:cNvGraphicFramePr>
          <p:nvPr>
            <p:extLst>
              <p:ext uri="{D42A27DB-BD31-4B8C-83A1-F6EECF244321}">
                <p14:modId xmlns:p14="http://schemas.microsoft.com/office/powerpoint/2010/main" val="1311173249"/>
              </p:ext>
            </p:extLst>
          </p:nvPr>
        </p:nvGraphicFramePr>
        <p:xfrm>
          <a:off x="601980" y="2273817"/>
          <a:ext cx="10988040" cy="3718560"/>
        </p:xfrm>
        <a:graphic>
          <a:graphicData uri="http://schemas.openxmlformats.org/drawingml/2006/table">
            <a:tbl>
              <a:tblPr firstRow="1" bandRow="1">
                <a:tableStyleId>{69CF1AB2-1976-4502-BF36-3FF5EA218861}</a:tableStyleId>
              </a:tblPr>
              <a:tblGrid>
                <a:gridCol w="3662680">
                  <a:extLst>
                    <a:ext uri="{9D8B030D-6E8A-4147-A177-3AD203B41FA5}">
                      <a16:colId xmlns:a16="http://schemas.microsoft.com/office/drawing/2014/main" val="3323634545"/>
                    </a:ext>
                  </a:extLst>
                </a:gridCol>
                <a:gridCol w="3662680">
                  <a:extLst>
                    <a:ext uri="{9D8B030D-6E8A-4147-A177-3AD203B41FA5}">
                      <a16:colId xmlns:a16="http://schemas.microsoft.com/office/drawing/2014/main" val="3158055310"/>
                    </a:ext>
                  </a:extLst>
                </a:gridCol>
                <a:gridCol w="3662680">
                  <a:extLst>
                    <a:ext uri="{9D8B030D-6E8A-4147-A177-3AD203B41FA5}">
                      <a16:colId xmlns:a16="http://schemas.microsoft.com/office/drawing/2014/main" val="3535208616"/>
                    </a:ext>
                  </a:extLst>
                </a:gridCol>
              </a:tblGrid>
              <a:tr h="761663">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dirty="0">
                          <a:solidFill>
                            <a:srgbClr val="C00000"/>
                          </a:solidFill>
                          <a:latin typeface="Book Antiqua" panose="02040602050305030304" pitchFamily="18" charset="0"/>
                        </a:rPr>
                        <a:t>Cognitive effects</a:t>
                      </a:r>
                      <a:endParaRPr lang="ar-EG" sz="2400" b="1" u="none" dirty="0">
                        <a:solidFill>
                          <a:srgbClr val="C00000"/>
                        </a:solidFill>
                        <a:latin typeface="Book Antiqua" panose="0204060205030503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400" b="1" u="none" dirty="0">
                          <a:solidFill>
                            <a:srgbClr val="C00000"/>
                          </a:solidFill>
                          <a:latin typeface="Book Antiqua" panose="02040602050305030304" pitchFamily="18" charset="0"/>
                        </a:rPr>
                        <a:t>تأثيرات إدراكية</a:t>
                      </a:r>
                      <a:endParaRPr lang="en-US" sz="2400" u="none"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rgbClr val="C00000"/>
                          </a:solidFill>
                          <a:latin typeface="Book Antiqua" panose="02040602050305030304" pitchFamily="18" charset="0"/>
                          <a:ea typeface="+mn-ea"/>
                          <a:cs typeface="+mn-cs"/>
                        </a:rPr>
                        <a:t>Affective effects </a:t>
                      </a:r>
                      <a:endParaRPr lang="ar-EG" sz="2400" b="1" u="none" kern="1200" dirty="0">
                        <a:solidFill>
                          <a:srgbClr val="C00000"/>
                        </a:solidFill>
                        <a:latin typeface="Book Antiqua" panose="02040602050305030304" pitchFamily="18"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400" b="1" u="none" kern="1200" dirty="0">
                          <a:solidFill>
                            <a:srgbClr val="C00000"/>
                          </a:solidFill>
                          <a:latin typeface="Book Antiqua" panose="02040602050305030304" pitchFamily="18" charset="0"/>
                          <a:ea typeface="+mn-ea"/>
                          <a:cs typeface="+mn-cs"/>
                        </a:rPr>
                        <a:t>تأثيرات عاطفية</a:t>
                      </a:r>
                      <a:endParaRPr lang="en-US" sz="2400" b="1" u="none" kern="1200" dirty="0">
                        <a:solidFill>
                          <a:srgbClr val="C00000"/>
                        </a:solidFill>
                        <a:latin typeface="Book Antiqua" panose="02040602050305030304" pitchFamily="18" charset="0"/>
                        <a:ea typeface="+mn-ea"/>
                        <a:cs typeface="+mn-cs"/>
                      </a:endParaRP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rgbClr val="C00000"/>
                          </a:solidFill>
                          <a:latin typeface="Book Antiqua" panose="02040602050305030304" pitchFamily="18" charset="0"/>
                          <a:ea typeface="+mn-ea"/>
                          <a:cs typeface="+mn-cs"/>
                        </a:rPr>
                        <a:t>Behavioral effects</a:t>
                      </a:r>
                      <a:endParaRPr lang="ar-EG" sz="2400" b="1" u="none" kern="1200" dirty="0">
                        <a:solidFill>
                          <a:srgbClr val="C00000"/>
                        </a:solidFill>
                        <a:latin typeface="Book Antiqua" panose="02040602050305030304" pitchFamily="18"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400" b="1" u="none" kern="1200" dirty="0">
                          <a:solidFill>
                            <a:srgbClr val="C00000"/>
                          </a:solidFill>
                          <a:latin typeface="Book Antiqua" panose="02040602050305030304" pitchFamily="18" charset="0"/>
                          <a:ea typeface="+mn-ea"/>
                          <a:cs typeface="+mn-cs"/>
                        </a:rPr>
                        <a:t>تأثيرات سلوكية</a:t>
                      </a:r>
                      <a:endParaRPr lang="en-US" sz="2400" b="1" u="none" kern="1200" dirty="0">
                        <a:solidFill>
                          <a:srgbClr val="C00000"/>
                        </a:solidFill>
                        <a:latin typeface="Book Antiqua" panose="02040602050305030304" pitchFamily="18" charset="0"/>
                        <a:ea typeface="+mn-ea"/>
                        <a:cs typeface="+mn-cs"/>
                      </a:endParaRPr>
                    </a:p>
                  </a:txBody>
                  <a:tcPr/>
                </a:tc>
                <a:extLst>
                  <a:ext uri="{0D108BD9-81ED-4DB2-BD59-A6C34878D82A}">
                    <a16:rowId xmlns:a16="http://schemas.microsoft.com/office/drawing/2014/main" val="2528808177"/>
                  </a:ext>
                </a:extLst>
              </a:tr>
              <a:tr h="137160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dirty="0">
                          <a:latin typeface="Book Antiqua" panose="02040602050305030304" pitchFamily="18" charset="0"/>
                        </a:rPr>
                        <a:t>The consequences take place in the receiver’s intelligence due to</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dirty="0">
                          <a:latin typeface="Book Antiqua" panose="02040602050305030304" pitchFamily="18" charset="0"/>
                        </a:rPr>
                        <a:t>communication.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The consequences occurred in the emotions of the person/s due to</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communication.</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The change in the receiver’s behavior or actions due to communication.</a:t>
                      </a:r>
                    </a:p>
                  </a:txBody>
                  <a:tcPr/>
                </a:tc>
                <a:extLst>
                  <a:ext uri="{0D108BD9-81ED-4DB2-BD59-A6C34878D82A}">
                    <a16:rowId xmlns:a16="http://schemas.microsoft.com/office/drawing/2014/main" val="3466679799"/>
                  </a:ext>
                </a:extLst>
              </a:tr>
              <a:tr h="904688">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solidFill>
                            <a:schemeClr val="accent1">
                              <a:lumMod val="75000"/>
                            </a:schemeClr>
                          </a:solidFill>
                          <a:latin typeface="Book Antiqua" panose="02040602050305030304" pitchFamily="18" charset="0"/>
                        </a:rPr>
                        <a:t>Example : Knowledge acquisition</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Compassion</a:t>
                      </a:r>
                      <a:r>
                        <a:rPr lang="ar-EG" sz="1800" b="1" dirty="0">
                          <a:solidFill>
                            <a:schemeClr val="accent1">
                              <a:lumMod val="75000"/>
                            </a:schemeClr>
                          </a:solidFill>
                          <a:latin typeface="Book Antiqua" panose="02040602050305030304" pitchFamily="18" charset="0"/>
                        </a:rPr>
                        <a:t> تعاطف </a:t>
                      </a:r>
                      <a:r>
                        <a:rPr lang="en-US" sz="1800" b="1" dirty="0">
                          <a:solidFill>
                            <a:schemeClr val="accent1">
                              <a:lumMod val="75000"/>
                            </a:schemeClr>
                          </a:solidFill>
                          <a:latin typeface="Book Antiqua" panose="02040602050305030304" pitchFamily="18" charset="0"/>
                        </a:rPr>
                        <a:t>, love etc.</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Political campaign and change in people’s voting behavior or purchasing new</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solidFill>
                            <a:schemeClr val="accent1">
                              <a:lumMod val="75000"/>
                            </a:schemeClr>
                          </a:solidFill>
                          <a:latin typeface="Book Antiqua" panose="02040602050305030304" pitchFamily="18" charset="0"/>
                        </a:rPr>
                        <a:t>products inspired by the advertisements.</a:t>
                      </a:r>
                    </a:p>
                  </a:txBody>
                  <a:tcPr/>
                </a:tc>
                <a:extLst>
                  <a:ext uri="{0D108BD9-81ED-4DB2-BD59-A6C34878D82A}">
                    <a16:rowId xmlns:a16="http://schemas.microsoft.com/office/drawing/2014/main" val="948668087"/>
                  </a:ext>
                </a:extLst>
              </a:tr>
            </a:tbl>
          </a:graphicData>
        </a:graphic>
      </p:graphicFrame>
      <p:sp>
        <p:nvSpPr>
          <p:cNvPr id="10" name="TextBox 9">
            <a:extLst>
              <a:ext uri="{FF2B5EF4-FFF2-40B4-BE49-F238E27FC236}">
                <a16:creationId xmlns:a16="http://schemas.microsoft.com/office/drawing/2014/main" id="{4075F6C7-DD31-E07A-EA93-AABEAD92BF63}"/>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2</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388880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 name="Picture 2"/>
          <p:cNvPicPr>
            <a:picLocks noChangeAspect="1"/>
          </p:cNvPicPr>
          <p:nvPr/>
        </p:nvPicPr>
        <p:blipFill>
          <a:blip r:embed="rId2"/>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473196" y="1625673"/>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W4 – Lecture 3</a:t>
            </a:r>
          </a:p>
        </p:txBody>
      </p:sp>
    </p:spTree>
    <p:extLst>
      <p:ext uri="{BB962C8B-B14F-4D97-AF65-F5344CB8AC3E}">
        <p14:creationId xmlns:p14="http://schemas.microsoft.com/office/powerpoint/2010/main" val="6978824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73883" y="952592"/>
            <a:ext cx="539865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2. Trait Theories of Leadership</a:t>
            </a:r>
          </a:p>
        </p:txBody>
      </p:sp>
      <p:sp>
        <p:nvSpPr>
          <p:cNvPr id="9" name="TextBox 8"/>
          <p:cNvSpPr txBox="1"/>
          <p:nvPr/>
        </p:nvSpPr>
        <p:spPr>
          <a:xfrm>
            <a:off x="316213" y="2166342"/>
            <a:ext cx="11125217" cy="3522824"/>
          </a:xfrm>
          <a:prstGeom prst="rect">
            <a:avLst/>
          </a:prstGeom>
          <a:noFill/>
        </p:spPr>
        <p:txBody>
          <a:bodyPr wrap="square" rtlCol="0">
            <a:spAutoFit/>
          </a:bodyPr>
          <a:lstStyle/>
          <a:p>
            <a:pPr marL="974725" indent="-457200">
              <a:lnSpc>
                <a:spcPts val="3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Theories that </a:t>
            </a:r>
            <a:r>
              <a:rPr lang="en-US" sz="2200" b="1" dirty="0">
                <a:solidFill>
                  <a:srgbClr val="FF0000"/>
                </a:solidFill>
                <a:latin typeface="Tajawal ExtraBold" panose="00000800000000000000" pitchFamily="2" charset="-78"/>
                <a:cs typeface="Tajawal ExtraBold" panose="00000800000000000000" pitchFamily="2" charset="-78"/>
              </a:rPr>
              <a:t>sought personality, social, physical or intellectual traits </a:t>
            </a:r>
            <a:r>
              <a:rPr lang="en-US" sz="2200" b="1" dirty="0">
                <a:solidFill>
                  <a:srgbClr val="0A1F61"/>
                </a:solidFill>
                <a:latin typeface="Tajawal ExtraBold" panose="00000800000000000000" pitchFamily="2" charset="-78"/>
                <a:cs typeface="Tajawal ExtraBold" panose="00000800000000000000" pitchFamily="2" charset="-78"/>
              </a:rPr>
              <a:t>and differentiated leaders from non-leaders.</a:t>
            </a:r>
          </a:p>
          <a:p>
            <a:pPr marL="974725" indent="-457200">
              <a:lnSpc>
                <a:spcPts val="3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tend to be described as: </a:t>
            </a:r>
            <a:r>
              <a:rPr lang="en-US" sz="2200" b="1" dirty="0">
                <a:solidFill>
                  <a:srgbClr val="FF0000"/>
                </a:solidFill>
                <a:latin typeface="Tajawal ExtraBold" panose="00000800000000000000" pitchFamily="2" charset="-78"/>
                <a:cs typeface="Tajawal ExtraBold" panose="00000800000000000000" pitchFamily="2" charset="-78"/>
              </a:rPr>
              <a:t>confident, iron-willed, determined &amp; decisive</a:t>
            </a:r>
            <a:r>
              <a:rPr lang="en-US" sz="2200" b="1" dirty="0">
                <a:solidFill>
                  <a:srgbClr val="0A1F61"/>
                </a:solidFill>
                <a:latin typeface="Tajawal ExtraBold" panose="00000800000000000000" pitchFamily="2" charset="-78"/>
                <a:cs typeface="Tajawal ExtraBold" panose="00000800000000000000" pitchFamily="2" charset="-78"/>
              </a:rPr>
              <a:t> (Margaret Thatcher, </a:t>
            </a:r>
            <a:r>
              <a:rPr lang="en-US" sz="2200" b="1" dirty="0" err="1">
                <a:solidFill>
                  <a:srgbClr val="0A1F61"/>
                </a:solidFill>
                <a:latin typeface="Tajawal ExtraBold" panose="00000800000000000000" pitchFamily="2" charset="-78"/>
                <a:cs typeface="Tajawal ExtraBold" panose="00000800000000000000" pitchFamily="2" charset="-78"/>
              </a:rPr>
              <a:t>Mandella</a:t>
            </a:r>
            <a:r>
              <a:rPr lang="en-US" sz="2200" b="1" dirty="0">
                <a:solidFill>
                  <a:srgbClr val="0A1F61"/>
                </a:solidFill>
                <a:latin typeface="Tajawal ExtraBold" panose="00000800000000000000" pitchFamily="2" charset="-78"/>
                <a:cs typeface="Tajawal ExtraBold" panose="00000800000000000000" pitchFamily="2" charset="-78"/>
              </a:rPr>
              <a:t>, Sadat). Whom else??</a:t>
            </a:r>
          </a:p>
          <a:p>
            <a:pPr marL="974725" indent="-457200">
              <a:lnSpc>
                <a:spcPts val="3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Other terms used include: Charismatic, Enthusiastic &amp; Courageous</a:t>
            </a:r>
          </a:p>
          <a:p>
            <a:pPr marL="974725" indent="-457200">
              <a:lnSpc>
                <a:spcPts val="3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Research failed to show consistent attributes that differentiated LEADERS from NON LEADERS</a:t>
            </a:r>
          </a:p>
          <a:p>
            <a:pPr marL="974725" indent="-457200">
              <a:lnSpc>
                <a:spcPts val="3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However, </a:t>
            </a:r>
            <a:r>
              <a:rPr lang="en-US" sz="2200" b="1" dirty="0">
                <a:solidFill>
                  <a:srgbClr val="FF0000"/>
                </a:solidFill>
                <a:latin typeface="Tajawal ExtraBold" panose="00000800000000000000" pitchFamily="2" charset="-78"/>
                <a:cs typeface="Tajawal ExtraBold" panose="00000800000000000000" pitchFamily="2" charset="-78"/>
              </a:rPr>
              <a:t>research</a:t>
            </a:r>
            <a:r>
              <a:rPr lang="en-US" sz="2200" b="1" dirty="0">
                <a:solidFill>
                  <a:srgbClr val="0A1F61"/>
                </a:solidFill>
                <a:latin typeface="Tajawal ExtraBold" panose="00000800000000000000" pitchFamily="2" charset="-78"/>
                <a:cs typeface="Tajawal ExtraBold" panose="00000800000000000000" pitchFamily="2" charset="-78"/>
              </a:rPr>
              <a:t> was successful in </a:t>
            </a:r>
            <a:r>
              <a:rPr lang="en-US" sz="2200" b="1" dirty="0">
                <a:solidFill>
                  <a:srgbClr val="FF0000"/>
                </a:solidFill>
                <a:latin typeface="Tajawal ExtraBold" panose="00000800000000000000" pitchFamily="2" charset="-78"/>
                <a:cs typeface="Tajawal ExtraBold" panose="00000800000000000000" pitchFamily="2" charset="-78"/>
              </a:rPr>
              <a:t>identifying traits </a:t>
            </a:r>
            <a:r>
              <a:rPr lang="en-US" sz="2200" b="1" dirty="0">
                <a:solidFill>
                  <a:srgbClr val="0A1F61"/>
                </a:solidFill>
                <a:latin typeface="Tajawal ExtraBold" panose="00000800000000000000" pitchFamily="2" charset="-78"/>
                <a:cs typeface="Tajawal ExtraBold" panose="00000800000000000000" pitchFamily="2" charset="-78"/>
              </a:rPr>
              <a:t>that were </a:t>
            </a:r>
            <a:r>
              <a:rPr lang="en-US" sz="2200" b="1" dirty="0">
                <a:solidFill>
                  <a:srgbClr val="FF0000"/>
                </a:solidFill>
                <a:latin typeface="Tajawal ExtraBold" panose="00000800000000000000" pitchFamily="2" charset="-78"/>
                <a:cs typeface="Tajawal ExtraBold" panose="00000800000000000000" pitchFamily="2" charset="-78"/>
              </a:rPr>
              <a:t>CONSISTENTLY ASSOCIATED WITH LEADERS</a:t>
            </a:r>
            <a:r>
              <a:rPr lang="en-US" sz="2200" b="1" dirty="0">
                <a:solidFill>
                  <a:srgbClr val="0A1F61"/>
                </a:solidFill>
                <a:latin typeface="Tajawal ExtraBold" panose="00000800000000000000" pitchFamily="2" charset="-78"/>
                <a:cs typeface="Tajawal ExtraBold" panose="00000800000000000000" pitchFamily="2" charset="-78"/>
              </a:rPr>
              <a:t>.</a:t>
            </a:r>
          </a:p>
        </p:txBody>
      </p:sp>
      <p:sp>
        <p:nvSpPr>
          <p:cNvPr id="10" name="Rectangle 9">
            <a:extLst>
              <a:ext uri="{FF2B5EF4-FFF2-40B4-BE49-F238E27FC236}">
                <a16:creationId xmlns:a16="http://schemas.microsoft.com/office/drawing/2014/main" id="{6DC0F7FE-4D78-DDE8-AE69-AB4B5F1D23B4}"/>
              </a:ext>
            </a:extLst>
          </p:cNvPr>
          <p:cNvSpPr/>
          <p:nvPr/>
        </p:nvSpPr>
        <p:spPr>
          <a:xfrm>
            <a:off x="7560769" y="952592"/>
            <a:ext cx="2257348" cy="646331"/>
          </a:xfrm>
          <a:prstGeom prst="rect">
            <a:avLst/>
          </a:prstGeom>
          <a:noFill/>
        </p:spPr>
        <p:txBody>
          <a:bodyPr wrap="none" lIns="91440" tIns="45720" rIns="91440" bIns="45720">
            <a:spAutoFit/>
          </a:bodyPr>
          <a:lstStyle/>
          <a:p>
            <a:pPr algn="ctr"/>
            <a:r>
              <a:rPr lang="ar-EG" sz="3600" dirty="0">
                <a:ln w="0"/>
                <a:solidFill>
                  <a:srgbClr val="FF0000"/>
                </a:solidFill>
                <a:effectLst>
                  <a:outerShdw blurRad="38100" dist="19050" dir="2700000" algn="tl" rotWithShape="0">
                    <a:schemeClr val="dk1">
                      <a:alpha val="40000"/>
                    </a:schemeClr>
                  </a:outerShdw>
                </a:effectLst>
              </a:rPr>
              <a:t>نظرية السمات</a:t>
            </a:r>
            <a:endParaRPr lang="en-US" sz="3600" b="0" cap="none" spc="0" dirty="0">
              <a:ln w="0"/>
              <a:solidFill>
                <a:srgbClr val="FF0000"/>
              </a:solidFill>
              <a:effectLst>
                <a:outerShdw blurRad="38100" dist="19050" dir="2700000" algn="tl" rotWithShape="0">
                  <a:schemeClr val="dk1">
                    <a:alpha val="40000"/>
                  </a:schemeClr>
                </a:outerShdw>
              </a:effectLst>
            </a:endParaRPr>
          </a:p>
        </p:txBody>
      </p:sp>
      <p:sp>
        <p:nvSpPr>
          <p:cNvPr id="11" name="TextBox 10">
            <a:extLst>
              <a:ext uri="{FF2B5EF4-FFF2-40B4-BE49-F238E27FC236}">
                <a16:creationId xmlns:a16="http://schemas.microsoft.com/office/drawing/2014/main" id="{33101ECB-CE29-B730-AC17-01B56BE71376}"/>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3</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09968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01787" y="939368"/>
            <a:ext cx="539865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2. Trait Theories of Leadership</a:t>
            </a:r>
          </a:p>
        </p:txBody>
      </p:sp>
      <p:sp>
        <p:nvSpPr>
          <p:cNvPr id="9" name="TextBox 8"/>
          <p:cNvSpPr txBox="1"/>
          <p:nvPr/>
        </p:nvSpPr>
        <p:spPr>
          <a:xfrm>
            <a:off x="23325" y="1907926"/>
            <a:ext cx="10818985" cy="4194866"/>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6 Traits </a:t>
            </a:r>
            <a:r>
              <a:rPr lang="en-US" sz="2400" b="1" dirty="0">
                <a:solidFill>
                  <a:srgbClr val="0A1F61"/>
                </a:solidFill>
                <a:latin typeface="Tajawal ExtraBold" panose="00000800000000000000" pitchFamily="2" charset="-78"/>
                <a:cs typeface="Tajawal ExtraBold" panose="00000800000000000000" pitchFamily="2" charset="-78"/>
              </a:rPr>
              <a:t>in which LEADERS Differ from Non-Leaders: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Ambition &amp; Energy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Desire to Lead</a:t>
            </a:r>
          </a:p>
          <a:p>
            <a:pPr marL="1431925" lvl="1" indent="-457200">
              <a:lnSpc>
                <a:spcPts val="3500"/>
              </a:lnSpc>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Honesty &amp; Integrity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Self-Confidence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Intelligence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Job-Relevant Knowledge and more recently,</a:t>
            </a:r>
          </a:p>
          <a:p>
            <a:pPr marL="1431925" lvl="1" indent="-457200">
              <a:lnSpc>
                <a:spcPts val="3500"/>
              </a:lnSpc>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High self-monitors </a:t>
            </a:r>
            <a:r>
              <a:rPr lang="en-US" sz="2400" b="1" dirty="0">
                <a:solidFill>
                  <a:srgbClr val="0A1F61"/>
                </a:solidFill>
                <a:latin typeface="Tajawal ExtraBold" panose="00000800000000000000" pitchFamily="2" charset="-78"/>
                <a:cs typeface="Tajawal ExtraBold" panose="00000800000000000000" pitchFamily="2" charset="-78"/>
              </a:rPr>
              <a:t>(high flexibility in adjusting their behavior in different situations)</a:t>
            </a:r>
          </a:p>
        </p:txBody>
      </p:sp>
      <p:pic>
        <p:nvPicPr>
          <p:cNvPr id="10" name="Picture 9" descr="Diagram&#10;&#10;Description automatically generated">
            <a:extLst>
              <a:ext uri="{FF2B5EF4-FFF2-40B4-BE49-F238E27FC236}">
                <a16:creationId xmlns:a16="http://schemas.microsoft.com/office/drawing/2014/main" id="{D06BD77B-A938-410B-3817-667388A056FE}"/>
              </a:ext>
            </a:extLst>
          </p:cNvPr>
          <p:cNvPicPr>
            <a:picLocks noChangeAspect="1"/>
          </p:cNvPicPr>
          <p:nvPr/>
        </p:nvPicPr>
        <p:blipFill rotWithShape="1">
          <a:blip r:embed="rId2" cstate="print">
            <a:duotone>
              <a:schemeClr val="accent2">
                <a:shade val="45000"/>
                <a:satMod val="135000"/>
              </a:schemeClr>
              <a:prstClr val="white"/>
            </a:duotone>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b="5380"/>
          <a:stretch/>
        </p:blipFill>
        <p:spPr>
          <a:xfrm>
            <a:off x="7984100" y="2531426"/>
            <a:ext cx="3974275" cy="2506977"/>
          </a:xfrm>
          <a:prstGeom prst="rect">
            <a:avLst/>
          </a:prstGeom>
        </p:spPr>
      </p:pic>
      <p:sp>
        <p:nvSpPr>
          <p:cNvPr id="11" name="TextBox 10">
            <a:extLst>
              <a:ext uri="{FF2B5EF4-FFF2-40B4-BE49-F238E27FC236}">
                <a16:creationId xmlns:a16="http://schemas.microsoft.com/office/drawing/2014/main" id="{059FF2FF-CA95-3479-1785-9B897C4A18AB}"/>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3</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55069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25878" y="980380"/>
            <a:ext cx="6478055"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3. Behavioral Theories of Leadership</a:t>
            </a:r>
          </a:p>
        </p:txBody>
      </p:sp>
      <p:sp>
        <p:nvSpPr>
          <p:cNvPr id="9" name="TextBox 8"/>
          <p:cNvSpPr txBox="1"/>
          <p:nvPr/>
        </p:nvSpPr>
        <p:spPr>
          <a:xfrm>
            <a:off x="556461" y="1813490"/>
            <a:ext cx="10491006" cy="4154984"/>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type of leadership theory </a:t>
            </a:r>
            <a:r>
              <a:rPr lang="en-US" sz="2400" b="1" dirty="0">
                <a:solidFill>
                  <a:srgbClr val="FF0000"/>
                </a:solidFill>
                <a:latin typeface="Tajawal ExtraBold" panose="00000800000000000000" pitchFamily="2" charset="-78"/>
                <a:cs typeface="Tajawal ExtraBold" panose="00000800000000000000" pitchFamily="2" charset="-78"/>
              </a:rPr>
              <a:t>focuses on a leader’s actions </a:t>
            </a:r>
            <a:r>
              <a:rPr lang="en-US" sz="2400" b="1" dirty="0">
                <a:solidFill>
                  <a:srgbClr val="0A1F61"/>
                </a:solidFill>
                <a:latin typeface="Tajawal ExtraBold" panose="00000800000000000000" pitchFamily="2" charset="-78"/>
                <a:cs typeface="Tajawal ExtraBold" panose="00000800000000000000" pitchFamily="2" charset="-78"/>
              </a:rPr>
              <a:t>and </a:t>
            </a:r>
            <a:r>
              <a:rPr lang="en-US" sz="2400" b="1" dirty="0">
                <a:solidFill>
                  <a:srgbClr val="FF0000"/>
                </a:solidFill>
                <a:latin typeface="Tajawal ExtraBold" panose="00000800000000000000" pitchFamily="2" charset="-78"/>
                <a:cs typeface="Tajawal ExtraBold" panose="00000800000000000000" pitchFamily="2" charset="-78"/>
              </a:rPr>
              <a:t>behavior</a:t>
            </a:r>
            <a:r>
              <a:rPr lang="en-US" sz="2400" b="1" dirty="0">
                <a:solidFill>
                  <a:srgbClr val="0A1F61"/>
                </a:solidFill>
                <a:latin typeface="Tajawal ExtraBold" panose="00000800000000000000" pitchFamily="2" charset="-78"/>
                <a:cs typeface="Tajawal ExtraBold" panose="00000800000000000000" pitchFamily="2" charset="-78"/>
              </a:rPr>
              <a:t>, with very little emphasis on their qualities and traits. </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behavioral leadership theory, </a:t>
            </a:r>
            <a:r>
              <a:rPr lang="en-US" sz="2400" b="1" dirty="0">
                <a:solidFill>
                  <a:srgbClr val="FF0000"/>
                </a:solidFill>
                <a:latin typeface="Tajawal ExtraBold" panose="00000800000000000000" pitchFamily="2" charset="-78"/>
                <a:cs typeface="Tajawal ExtraBold" panose="00000800000000000000" pitchFamily="2" charset="-78"/>
              </a:rPr>
              <a:t>an effective leader has many acquired skills</a:t>
            </a:r>
            <a:r>
              <a:rPr lang="en-US" sz="2400" b="1" dirty="0">
                <a:solidFill>
                  <a:srgbClr val="0A1F61"/>
                </a:solidFill>
                <a:latin typeface="Tajawal ExtraBold" panose="00000800000000000000" pitchFamily="2" charset="-78"/>
                <a:cs typeface="Tajawal ExtraBold" panose="00000800000000000000" pitchFamily="2" charset="-78"/>
              </a:rPr>
              <a:t>. In addition to it, the theory also </a:t>
            </a:r>
            <a:r>
              <a:rPr lang="en-US" sz="2400" b="1" dirty="0">
                <a:solidFill>
                  <a:srgbClr val="FF0000"/>
                </a:solidFill>
                <a:latin typeface="Tajawal ExtraBold" panose="00000800000000000000" pitchFamily="2" charset="-78"/>
                <a:cs typeface="Tajawal ExtraBold" panose="00000800000000000000" pitchFamily="2" charset="-78"/>
              </a:rPr>
              <a:t>considers that an individual can learn skills to become a good leader</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 theories proposing that specific behaviors differentiate leaders from non-leaders.</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so, </a:t>
            </a:r>
            <a:r>
              <a:rPr lang="en-US" sz="2400" b="1" dirty="0">
                <a:solidFill>
                  <a:srgbClr val="FF0000"/>
                </a:solidFill>
                <a:latin typeface="Tajawal ExtraBold" panose="00000800000000000000" pitchFamily="2" charset="-78"/>
                <a:cs typeface="Tajawal ExtraBold" panose="00000800000000000000" pitchFamily="2" charset="-78"/>
              </a:rPr>
              <a:t>we could train non-leaders to become leaders</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These theories had some success in identifying consistent relationships between Leadership &amp; Group Performance.</a:t>
            </a:r>
          </a:p>
        </p:txBody>
      </p:sp>
      <p:sp>
        <p:nvSpPr>
          <p:cNvPr id="10" name="Rectangle 9">
            <a:extLst>
              <a:ext uri="{FF2B5EF4-FFF2-40B4-BE49-F238E27FC236}">
                <a16:creationId xmlns:a16="http://schemas.microsoft.com/office/drawing/2014/main" id="{BAF19E6B-0879-3B31-142D-C23B73F2FB90}"/>
              </a:ext>
            </a:extLst>
          </p:cNvPr>
          <p:cNvSpPr/>
          <p:nvPr/>
        </p:nvSpPr>
        <p:spPr>
          <a:xfrm>
            <a:off x="6418394" y="284610"/>
            <a:ext cx="2581156" cy="646331"/>
          </a:xfrm>
          <a:prstGeom prst="rect">
            <a:avLst/>
          </a:prstGeom>
          <a:noFill/>
        </p:spPr>
        <p:txBody>
          <a:bodyPr wrap="none" lIns="91440" tIns="45720" rIns="91440" bIns="45720">
            <a:spAutoFit/>
          </a:bodyPr>
          <a:lstStyle/>
          <a:p>
            <a:pPr algn="ctr"/>
            <a:r>
              <a:rPr lang="ar-EG" sz="3600" dirty="0">
                <a:ln w="0"/>
                <a:solidFill>
                  <a:srgbClr val="FF0000"/>
                </a:solidFill>
                <a:effectLst>
                  <a:outerShdw blurRad="38100" dist="19050" dir="2700000" algn="tl" rotWithShape="0">
                    <a:schemeClr val="dk1">
                      <a:alpha val="40000"/>
                    </a:schemeClr>
                  </a:outerShdw>
                </a:effectLst>
              </a:rPr>
              <a:t>النظرية السلوكية</a:t>
            </a:r>
            <a:endParaRPr lang="en-US" sz="3600" b="0" cap="none" spc="0" dirty="0">
              <a:ln w="0"/>
              <a:solidFill>
                <a:srgbClr val="FF0000"/>
              </a:solidFill>
              <a:effectLst>
                <a:outerShdw blurRad="38100" dist="19050" dir="2700000" algn="tl" rotWithShape="0">
                  <a:schemeClr val="dk1">
                    <a:alpha val="40000"/>
                  </a:schemeClr>
                </a:outerShdw>
              </a:effectLst>
            </a:endParaRPr>
          </a:p>
        </p:txBody>
      </p:sp>
      <p:sp>
        <p:nvSpPr>
          <p:cNvPr id="11" name="TextBox 10">
            <a:extLst>
              <a:ext uri="{FF2B5EF4-FFF2-40B4-BE49-F238E27FC236}">
                <a16:creationId xmlns:a16="http://schemas.microsoft.com/office/drawing/2014/main" id="{D7B4A674-62D2-8CCB-C843-6B447D7E7734}"/>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3</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12080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74468" y="856204"/>
            <a:ext cx="6478055"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3. Behavioral Theories of Leadership</a:t>
            </a:r>
          </a:p>
        </p:txBody>
      </p:sp>
      <p:pic>
        <p:nvPicPr>
          <p:cNvPr id="11" name="Picture 10" descr="Diagram&#10;&#10;Description automatically generated">
            <a:extLst>
              <a:ext uri="{FF2B5EF4-FFF2-40B4-BE49-F238E27FC236}">
                <a16:creationId xmlns:a16="http://schemas.microsoft.com/office/drawing/2014/main" id="{96F5FBF7-F4A2-244C-8E41-2B038B28B8D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10253" y="1434977"/>
            <a:ext cx="8484648" cy="4433913"/>
          </a:xfrm>
          <a:prstGeom prst="rect">
            <a:avLst/>
          </a:prstGeom>
        </p:spPr>
      </p:pic>
      <p:pic>
        <p:nvPicPr>
          <p:cNvPr id="13" name="Picture 12" descr="Text&#10;&#10;Description automatically generated with medium confidence">
            <a:extLst>
              <a:ext uri="{FF2B5EF4-FFF2-40B4-BE49-F238E27FC236}">
                <a16:creationId xmlns:a16="http://schemas.microsoft.com/office/drawing/2014/main" id="{6B73C1AE-328B-68CB-AEE5-EF2087797BCF}"/>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saturation sat="400000"/>
                    </a14:imgEffect>
                  </a14:imgLayer>
                </a14:imgProps>
              </a:ext>
              <a:ext uri="{28A0092B-C50C-407E-A947-70E740481C1C}">
                <a14:useLocalDpi xmlns:a14="http://schemas.microsoft.com/office/drawing/2010/main" val="0"/>
              </a:ext>
            </a:extLst>
          </a:blip>
          <a:srcRect l="2969" t="14378" r="25539" b="4259"/>
          <a:stretch/>
        </p:blipFill>
        <p:spPr>
          <a:xfrm>
            <a:off x="197099" y="1748574"/>
            <a:ext cx="3146961" cy="2014549"/>
          </a:xfrm>
          <a:prstGeom prst="rect">
            <a:avLst/>
          </a:prstGeom>
        </p:spPr>
      </p:pic>
      <p:pic>
        <p:nvPicPr>
          <p:cNvPr id="15" name="Picture 14" descr="A picture containing text, nature&#10;&#10;Description automatically generated">
            <a:extLst>
              <a:ext uri="{FF2B5EF4-FFF2-40B4-BE49-F238E27FC236}">
                <a16:creationId xmlns:a16="http://schemas.microsoft.com/office/drawing/2014/main" id="{949C4AB7-5F0F-9AEE-0543-DF695C7F15CC}"/>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1140" t="20925" r="22057" b="20924"/>
          <a:stretch/>
        </p:blipFill>
        <p:spPr>
          <a:xfrm>
            <a:off x="293192" y="3763123"/>
            <a:ext cx="2947020" cy="1697039"/>
          </a:xfrm>
          <a:prstGeom prst="rect">
            <a:avLst/>
          </a:prstGeom>
        </p:spPr>
      </p:pic>
      <p:sp>
        <p:nvSpPr>
          <p:cNvPr id="9" name="Rectangle 8">
            <a:extLst>
              <a:ext uri="{FF2B5EF4-FFF2-40B4-BE49-F238E27FC236}">
                <a16:creationId xmlns:a16="http://schemas.microsoft.com/office/drawing/2014/main" id="{C5BC42A5-2ED7-9B9C-65DD-8149B280B6B5}"/>
              </a:ext>
            </a:extLst>
          </p:cNvPr>
          <p:cNvSpPr/>
          <p:nvPr/>
        </p:nvSpPr>
        <p:spPr>
          <a:xfrm>
            <a:off x="6371367" y="209873"/>
            <a:ext cx="2581156" cy="646331"/>
          </a:xfrm>
          <a:prstGeom prst="rect">
            <a:avLst/>
          </a:prstGeom>
          <a:noFill/>
        </p:spPr>
        <p:txBody>
          <a:bodyPr wrap="none" lIns="91440" tIns="45720" rIns="91440" bIns="45720">
            <a:spAutoFit/>
          </a:bodyPr>
          <a:lstStyle/>
          <a:p>
            <a:pPr algn="ctr"/>
            <a:r>
              <a:rPr lang="ar-EG" sz="3600" dirty="0">
                <a:ln w="0"/>
                <a:solidFill>
                  <a:srgbClr val="FF0000"/>
                </a:solidFill>
                <a:effectLst>
                  <a:outerShdw blurRad="38100" dist="19050" dir="2700000" algn="tl" rotWithShape="0">
                    <a:schemeClr val="dk1">
                      <a:alpha val="40000"/>
                    </a:schemeClr>
                  </a:outerShdw>
                </a:effectLst>
              </a:rPr>
              <a:t>النظرية السلوكية</a:t>
            </a:r>
            <a:endParaRPr lang="en-US" sz="3600" b="0" cap="none" spc="0" dirty="0">
              <a:ln w="0"/>
              <a:solidFill>
                <a:srgbClr val="FF0000"/>
              </a:solidFill>
              <a:effectLst>
                <a:outerShdw blurRad="38100" dist="19050" dir="2700000" algn="tl" rotWithShape="0">
                  <a:schemeClr val="dk1">
                    <a:alpha val="40000"/>
                  </a:schemeClr>
                </a:outerShdw>
              </a:effectLst>
            </a:endParaRPr>
          </a:p>
        </p:txBody>
      </p:sp>
      <p:sp>
        <p:nvSpPr>
          <p:cNvPr id="10" name="TextBox 9">
            <a:extLst>
              <a:ext uri="{FF2B5EF4-FFF2-40B4-BE49-F238E27FC236}">
                <a16:creationId xmlns:a16="http://schemas.microsoft.com/office/drawing/2014/main" id="{8F598FE2-60AA-6DD6-1E83-2C0082933487}"/>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3</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87974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53925" y="937630"/>
            <a:ext cx="7233134" cy="492443"/>
          </a:xfrm>
          <a:prstGeom prst="rect">
            <a:avLst/>
          </a:prstGeom>
          <a:noFill/>
        </p:spPr>
        <p:txBody>
          <a:bodyPr wrap="none" rtlCol="0">
            <a:spAutoFit/>
          </a:bodyPr>
          <a:lstStyle/>
          <a:p>
            <a:r>
              <a:rPr lang="en-US" sz="2600" b="1" dirty="0">
                <a:solidFill>
                  <a:srgbClr val="FF9518"/>
                </a:solidFill>
                <a:latin typeface="Tajawal Medium" panose="00000600000000000000" pitchFamily="2" charset="-78"/>
                <a:cs typeface="Tajawal Medium" panose="00000600000000000000" pitchFamily="2" charset="-78"/>
              </a:rPr>
              <a:t>4.Transactional &amp; Transformational Theories</a:t>
            </a:r>
          </a:p>
        </p:txBody>
      </p:sp>
      <p:sp>
        <p:nvSpPr>
          <p:cNvPr id="9" name="TextBox 8"/>
          <p:cNvSpPr txBox="1"/>
          <p:nvPr/>
        </p:nvSpPr>
        <p:spPr>
          <a:xfrm>
            <a:off x="293570" y="1891737"/>
            <a:ext cx="11102140" cy="4524315"/>
          </a:xfrm>
          <a:prstGeom prst="rect">
            <a:avLst/>
          </a:prstGeom>
          <a:noFill/>
        </p:spPr>
        <p:txBody>
          <a:bodyPr wrap="square" rtlCol="0">
            <a:spAutoFit/>
          </a:bodyPr>
          <a:lstStyle/>
          <a:p>
            <a:pPr marL="517525" algn="just"/>
            <a:r>
              <a:rPr lang="en-US" sz="2400" b="1" dirty="0">
                <a:solidFill>
                  <a:srgbClr val="0A1F61"/>
                </a:solidFill>
                <a:latin typeface="Tajawal ExtraBold" panose="00000800000000000000" pitchFamily="2" charset="-78"/>
                <a:cs typeface="Tajawal ExtraBold" panose="00000800000000000000" pitchFamily="2" charset="-78"/>
              </a:rPr>
              <a:t>A different view, popularized by James MacGregor Burns, contrasts two styles of leadership: transactional and transformational.</a:t>
            </a:r>
          </a:p>
          <a:p>
            <a:pPr marL="974725"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Transactional Leader</a:t>
            </a:r>
            <a:r>
              <a:rPr lang="en-US" sz="2400" b="1" dirty="0">
                <a:solidFill>
                  <a:srgbClr val="0A1F61"/>
                </a:solidFill>
                <a:latin typeface="Tajawal ExtraBold" panose="00000800000000000000" pitchFamily="2" charset="-78"/>
                <a:cs typeface="Tajawal ExtraBold" panose="00000800000000000000" pitchFamily="2" charset="-78"/>
              </a:rPr>
              <a:t>: One who </a:t>
            </a:r>
            <a:r>
              <a:rPr lang="en-US" sz="2400" b="1" dirty="0">
                <a:solidFill>
                  <a:srgbClr val="FF0000"/>
                </a:solidFill>
                <a:latin typeface="Tajawal ExtraBold" panose="00000800000000000000" pitchFamily="2" charset="-78"/>
                <a:cs typeface="Tajawal ExtraBold" panose="00000800000000000000" pitchFamily="2" charset="-78"/>
              </a:rPr>
              <a:t>guides or motivates </a:t>
            </a:r>
            <a:r>
              <a:rPr lang="en-US" sz="2400" b="1" dirty="0">
                <a:solidFill>
                  <a:srgbClr val="0A1F61"/>
                </a:solidFill>
                <a:latin typeface="Tajawal ExtraBold" panose="00000800000000000000" pitchFamily="2" charset="-78"/>
                <a:cs typeface="Tajawal ExtraBold" panose="00000800000000000000" pitchFamily="2" charset="-78"/>
              </a:rPr>
              <a:t>their followers in the direction of established goals by </a:t>
            </a:r>
            <a:r>
              <a:rPr lang="en-US" sz="2400" b="1" dirty="0">
                <a:solidFill>
                  <a:srgbClr val="FF0000"/>
                </a:solidFill>
                <a:latin typeface="Tajawal ExtraBold" panose="00000800000000000000" pitchFamily="2" charset="-78"/>
                <a:cs typeface="Tajawal ExtraBold" panose="00000800000000000000" pitchFamily="2" charset="-78"/>
              </a:rPr>
              <a:t>clarifying role and task requirements</a:t>
            </a:r>
            <a:r>
              <a:rPr lang="en-US" sz="2400" b="1" dirty="0">
                <a:solidFill>
                  <a:srgbClr val="0A1F61"/>
                </a:solidFill>
                <a:latin typeface="Tajawal ExtraBold" panose="00000800000000000000" pitchFamily="2" charset="-78"/>
                <a:cs typeface="Tajawal ExtraBold" panose="00000800000000000000" pitchFamily="2" charset="-78"/>
              </a:rPr>
              <a:t>.</a:t>
            </a:r>
          </a:p>
          <a:p>
            <a:pPr marL="973138" lvl="1" indent="-403225"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Transactional leadership </a:t>
            </a:r>
            <a:r>
              <a:rPr lang="en-US" sz="2400" b="1" dirty="0">
                <a:solidFill>
                  <a:srgbClr val="0A1F61"/>
                </a:solidFill>
                <a:latin typeface="Tajawal ExtraBold" panose="00000800000000000000" pitchFamily="2" charset="-78"/>
                <a:cs typeface="Tajawal ExtraBold" panose="00000800000000000000" pitchFamily="2" charset="-78"/>
              </a:rPr>
              <a:t>views leadership as based on </a:t>
            </a:r>
            <a:r>
              <a:rPr lang="en-US" sz="2400" b="1" u="sng" dirty="0">
                <a:solidFill>
                  <a:srgbClr val="FF0000"/>
                </a:solidFill>
                <a:latin typeface="Tajawal ExtraBold" panose="00000800000000000000" pitchFamily="2" charset="-78"/>
                <a:cs typeface="Tajawal ExtraBold" panose="00000800000000000000" pitchFamily="2" charset="-78"/>
              </a:rPr>
              <a:t>transactions </a:t>
            </a:r>
            <a:r>
              <a:rPr lang="en-US" sz="2400" b="1" u="sng" dirty="0">
                <a:solidFill>
                  <a:srgbClr val="0A1F61"/>
                </a:solidFill>
                <a:latin typeface="Tajawal ExtraBold" panose="00000800000000000000" pitchFamily="2" charset="-78"/>
                <a:cs typeface="Tajawal ExtraBold" panose="00000800000000000000" pitchFamily="2" charset="-78"/>
              </a:rPr>
              <a:t>between </a:t>
            </a:r>
            <a:r>
              <a:rPr lang="en-US" sz="2400" b="1" u="sng" dirty="0">
                <a:solidFill>
                  <a:srgbClr val="FF0000"/>
                </a:solidFill>
                <a:latin typeface="Tajawal ExtraBold" panose="00000800000000000000" pitchFamily="2" charset="-78"/>
                <a:cs typeface="Tajawal ExtraBold" panose="00000800000000000000" pitchFamily="2" charset="-78"/>
              </a:rPr>
              <a:t>leader and followers</a:t>
            </a:r>
            <a:r>
              <a:rPr lang="en-US" sz="2400" b="1" dirty="0">
                <a:solidFill>
                  <a:srgbClr val="0A1F61"/>
                </a:solidFill>
                <a:latin typeface="Tajawal ExtraBold" panose="00000800000000000000" pitchFamily="2" charset="-78"/>
                <a:cs typeface="Tajawal ExtraBold" panose="00000800000000000000" pitchFamily="2" charset="-78"/>
              </a:rPr>
              <a:t>. Thus rewards, punishments, exchanges (economic, emotional, physical) and other such "transactions" are the basis of leadership. </a:t>
            </a:r>
          </a:p>
          <a:p>
            <a:pPr marL="1430338" lvl="2" indent="-403225" algn="just">
              <a:buFont typeface="Wingdings" panose="05000000000000000000" pitchFamily="2" charset="2"/>
              <a:buChar char="§"/>
            </a:pPr>
            <a:r>
              <a:rPr lang="en-US" sz="2400" b="1" i="1" dirty="0">
                <a:solidFill>
                  <a:srgbClr val="7030A0"/>
                </a:solidFill>
                <a:latin typeface="Tajawal ExtraBold" panose="00000800000000000000" pitchFamily="2" charset="-78"/>
                <a:cs typeface="Tajawal ExtraBold" panose="00000800000000000000" pitchFamily="2" charset="-78"/>
              </a:rPr>
              <a:t>An organization leads by paying you and telling you what you need to do; you respond by doing what you need to do efficiently and well, and the organization will prosper.</a:t>
            </a:r>
          </a:p>
        </p:txBody>
      </p:sp>
      <p:sp>
        <p:nvSpPr>
          <p:cNvPr id="10" name="Rectangle 9">
            <a:extLst>
              <a:ext uri="{FF2B5EF4-FFF2-40B4-BE49-F238E27FC236}">
                <a16:creationId xmlns:a16="http://schemas.microsoft.com/office/drawing/2014/main" id="{C6C4F09A-A2DE-8ED6-1525-CA5B0F7C5E2A}"/>
              </a:ext>
            </a:extLst>
          </p:cNvPr>
          <p:cNvSpPr/>
          <p:nvPr/>
        </p:nvSpPr>
        <p:spPr>
          <a:xfrm>
            <a:off x="3015163" y="414410"/>
            <a:ext cx="6161673" cy="523220"/>
          </a:xfrm>
          <a:prstGeom prst="rect">
            <a:avLst/>
          </a:prstGeom>
          <a:noFill/>
        </p:spPr>
        <p:txBody>
          <a:bodyPr wrap="square" lIns="91440" tIns="45720" rIns="91440" bIns="45720">
            <a:spAutoFit/>
          </a:bodyPr>
          <a:lstStyle/>
          <a:p>
            <a:pPr algn="ctr"/>
            <a:r>
              <a:rPr lang="ar-EG" sz="2800" dirty="0">
                <a:ln w="0"/>
                <a:solidFill>
                  <a:srgbClr val="FF0000"/>
                </a:solidFill>
                <a:effectLst>
                  <a:outerShdw blurRad="38100" dist="19050" dir="2700000" algn="tl" rotWithShape="0">
                    <a:schemeClr val="dk1">
                      <a:alpha val="40000"/>
                    </a:schemeClr>
                  </a:outerShdw>
                </a:effectLst>
              </a:rPr>
              <a:t>نظرية المعاملات/ التبادلية والتحولية</a:t>
            </a:r>
            <a:endParaRPr lang="en-US" sz="2800" b="0" cap="none" spc="0" dirty="0">
              <a:ln w="0"/>
              <a:solidFill>
                <a:srgbClr val="FF0000"/>
              </a:solidFill>
              <a:effectLst>
                <a:outerShdw blurRad="38100" dist="19050" dir="2700000" algn="tl" rotWithShape="0">
                  <a:schemeClr val="dk1">
                    <a:alpha val="40000"/>
                  </a:schemeClr>
                </a:outerShdw>
              </a:effectLst>
            </a:endParaRPr>
          </a:p>
        </p:txBody>
      </p:sp>
      <p:sp>
        <p:nvSpPr>
          <p:cNvPr id="11" name="TextBox 10">
            <a:extLst>
              <a:ext uri="{FF2B5EF4-FFF2-40B4-BE49-F238E27FC236}">
                <a16:creationId xmlns:a16="http://schemas.microsoft.com/office/drawing/2014/main" id="{3E540778-C724-14C4-F981-F74A13B0EE4B}"/>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3</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04771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56463" y="1003282"/>
            <a:ext cx="7233134" cy="492443"/>
          </a:xfrm>
          <a:prstGeom prst="rect">
            <a:avLst/>
          </a:prstGeom>
          <a:noFill/>
        </p:spPr>
        <p:txBody>
          <a:bodyPr wrap="none" rtlCol="0">
            <a:spAutoFit/>
          </a:bodyPr>
          <a:lstStyle/>
          <a:p>
            <a:r>
              <a:rPr lang="en-US" sz="2600" b="1" dirty="0">
                <a:solidFill>
                  <a:srgbClr val="FF9518"/>
                </a:solidFill>
                <a:latin typeface="Tajawal Medium" panose="00000600000000000000" pitchFamily="2" charset="-78"/>
                <a:cs typeface="Tajawal Medium" panose="00000600000000000000" pitchFamily="2" charset="-78"/>
              </a:rPr>
              <a:t>4.Transactional &amp; Transformational Theories</a:t>
            </a:r>
          </a:p>
        </p:txBody>
      </p:sp>
      <p:sp>
        <p:nvSpPr>
          <p:cNvPr id="9" name="TextBox 8"/>
          <p:cNvSpPr txBox="1"/>
          <p:nvPr/>
        </p:nvSpPr>
        <p:spPr>
          <a:xfrm>
            <a:off x="563537" y="1790459"/>
            <a:ext cx="10818985" cy="5067541"/>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 </a:t>
            </a:r>
            <a:r>
              <a:rPr lang="en-US" sz="2400" b="1" dirty="0">
                <a:solidFill>
                  <a:srgbClr val="0A1F61"/>
                </a:solidFill>
                <a:latin typeface="Tajawal ExtraBold" panose="00000800000000000000" pitchFamily="2" charset="-78"/>
                <a:cs typeface="Tajawal ExtraBold" panose="00000800000000000000" pitchFamily="2" charset="-78"/>
              </a:rPr>
              <a:t>One who </a:t>
            </a:r>
            <a:r>
              <a:rPr lang="en-US" sz="2400" b="1" dirty="0">
                <a:solidFill>
                  <a:srgbClr val="FF0000"/>
                </a:solidFill>
                <a:latin typeface="Tajawal ExtraBold" panose="00000800000000000000" pitchFamily="2" charset="-78"/>
                <a:cs typeface="Tajawal ExtraBold" panose="00000800000000000000" pitchFamily="2" charset="-78"/>
              </a:rPr>
              <a:t>inspires followers </a:t>
            </a:r>
            <a:r>
              <a:rPr lang="en-US" sz="2400" b="1" dirty="0">
                <a:solidFill>
                  <a:srgbClr val="0A1F61"/>
                </a:solidFill>
                <a:latin typeface="Tajawal ExtraBold" panose="00000800000000000000" pitchFamily="2" charset="-78"/>
                <a:cs typeface="Tajawal ExtraBold" panose="00000800000000000000" pitchFamily="2" charset="-78"/>
              </a:rPr>
              <a:t>to transcend (go beyond) </a:t>
            </a:r>
            <a:r>
              <a:rPr lang="en-US" sz="2400" b="1" dirty="0">
                <a:solidFill>
                  <a:srgbClr val="FF0000"/>
                </a:solidFill>
                <a:latin typeface="Tajawal ExtraBold" panose="00000800000000000000" pitchFamily="2" charset="-78"/>
                <a:cs typeface="Tajawal ExtraBold" panose="00000800000000000000" pitchFamily="2" charset="-78"/>
              </a:rPr>
              <a:t>their own self-interests </a:t>
            </a:r>
            <a:r>
              <a:rPr lang="en-US" sz="2400" b="1" dirty="0">
                <a:solidFill>
                  <a:srgbClr val="0A1F61"/>
                </a:solidFill>
                <a:latin typeface="Tajawal ExtraBold" panose="00000800000000000000" pitchFamily="2" charset="-78"/>
                <a:cs typeface="Tajawal ExtraBold" panose="00000800000000000000" pitchFamily="2" charset="-78"/>
              </a:rPr>
              <a:t>for the good of the organization, provide personal consideration and intellectual stimulation, and who possess charisma (heroic or extraordinary leadership abilities observed by the followers).</a:t>
            </a:r>
          </a:p>
          <a:p>
            <a:pPr marL="973138" lvl="1"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leadership </a:t>
            </a:r>
            <a:r>
              <a:rPr lang="en-US" sz="2400" b="1" dirty="0">
                <a:solidFill>
                  <a:srgbClr val="0A1F61"/>
                </a:solidFill>
                <a:latin typeface="Tajawal ExtraBold" panose="00000800000000000000" pitchFamily="2" charset="-78"/>
                <a:cs typeface="Tajawal ExtraBold" panose="00000800000000000000" pitchFamily="2" charset="-78"/>
              </a:rPr>
              <a:t>sees a true leader as one who can distill the values and hopes and needs of followers into a vision, and then encourage and empower followers to pursue that vision. </a:t>
            </a:r>
          </a:p>
          <a:p>
            <a:pPr marL="973138" lvl="1"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 transactional leader </a:t>
            </a:r>
            <a:r>
              <a:rPr lang="en-US" sz="2400" b="1" dirty="0">
                <a:solidFill>
                  <a:srgbClr val="0A1F61"/>
                </a:solidFill>
                <a:latin typeface="Tajawal ExtraBold" panose="00000800000000000000" pitchFamily="2" charset="-78"/>
                <a:cs typeface="Tajawal ExtraBold" panose="00000800000000000000" pitchFamily="2" charset="-78"/>
              </a:rPr>
              <a:t>thinks of improvement or development as doing the same thing better: an organization that reaches more people, a company that makes more money. </a:t>
            </a:r>
          </a:p>
          <a:p>
            <a:pPr marL="973138" lvl="1"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 transformational leader </a:t>
            </a:r>
            <a:r>
              <a:rPr lang="en-US" sz="2400" b="1" dirty="0">
                <a:solidFill>
                  <a:srgbClr val="0A1F61"/>
                </a:solidFill>
                <a:latin typeface="Tajawal ExtraBold" panose="00000800000000000000" pitchFamily="2" charset="-78"/>
                <a:cs typeface="Tajawal ExtraBold" panose="00000800000000000000" pitchFamily="2" charset="-78"/>
              </a:rPr>
              <a:t>thinks about changing the world, even if only on a small scale.</a:t>
            </a:r>
          </a:p>
        </p:txBody>
      </p:sp>
      <p:sp>
        <p:nvSpPr>
          <p:cNvPr id="10" name="TextBox 9">
            <a:extLst>
              <a:ext uri="{FF2B5EF4-FFF2-40B4-BE49-F238E27FC236}">
                <a16:creationId xmlns:a16="http://schemas.microsoft.com/office/drawing/2014/main" id="{E069A61A-5775-0EFD-5ACE-8965E0F26C8C}"/>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3</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03691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63848" y="873480"/>
            <a:ext cx="7233134" cy="492443"/>
          </a:xfrm>
          <a:prstGeom prst="rect">
            <a:avLst/>
          </a:prstGeom>
          <a:noFill/>
        </p:spPr>
        <p:txBody>
          <a:bodyPr wrap="none" rtlCol="0">
            <a:spAutoFit/>
          </a:bodyPr>
          <a:lstStyle/>
          <a:p>
            <a:r>
              <a:rPr lang="en-US" sz="2600" b="1" dirty="0">
                <a:solidFill>
                  <a:srgbClr val="FF9518"/>
                </a:solidFill>
                <a:latin typeface="Tajawal Medium" panose="00000600000000000000" pitchFamily="2" charset="-78"/>
                <a:cs typeface="Tajawal Medium" panose="00000600000000000000" pitchFamily="2" charset="-78"/>
              </a:rPr>
              <a:t>4.Transactional &amp; Transformational Theories</a:t>
            </a:r>
          </a:p>
        </p:txBody>
      </p:sp>
      <p:pic>
        <p:nvPicPr>
          <p:cNvPr id="11" name="Picture 10" descr="Timeline&#10;&#10;Description automatically generated">
            <a:extLst>
              <a:ext uri="{FF2B5EF4-FFF2-40B4-BE49-F238E27FC236}">
                <a16:creationId xmlns:a16="http://schemas.microsoft.com/office/drawing/2014/main" id="{9A53279A-1DD2-C5FD-2932-088A7460E84D}"/>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tretch>
            <a:fillRect/>
          </a:stretch>
        </p:blipFill>
        <p:spPr>
          <a:xfrm>
            <a:off x="2230733" y="1365923"/>
            <a:ext cx="8992289" cy="4877174"/>
          </a:xfrm>
          <a:prstGeom prst="rect">
            <a:avLst/>
          </a:prstGeom>
        </p:spPr>
      </p:pic>
      <mc:AlternateContent xmlns:mc="http://schemas.openxmlformats.org/markup-compatibility/2006" xmlns:p14="http://schemas.microsoft.com/office/powerpoint/2010/main">
        <mc:Choice Requires="p14">
          <p:contentPart p14:bwMode="auto" r:id="rId4">
            <p14:nvContentPartPr>
              <p14:cNvPr id="12" name="Ink 11">
                <a:extLst>
                  <a:ext uri="{FF2B5EF4-FFF2-40B4-BE49-F238E27FC236}">
                    <a16:creationId xmlns:a16="http://schemas.microsoft.com/office/drawing/2014/main" id="{317EB59F-79A4-3982-84CA-0655D36563D4}"/>
                  </a:ext>
                </a:extLst>
              </p14:cNvPr>
              <p14:cNvContentPartPr/>
              <p14:nvPr/>
            </p14:nvContentPartPr>
            <p14:xfrm>
              <a:off x="9606782" y="4001456"/>
              <a:ext cx="1671840" cy="48600"/>
            </p14:xfrm>
          </p:contentPart>
        </mc:Choice>
        <mc:Fallback xmlns="">
          <p:pic>
            <p:nvPicPr>
              <p:cNvPr id="12" name="Ink 11">
                <a:extLst>
                  <a:ext uri="{FF2B5EF4-FFF2-40B4-BE49-F238E27FC236}">
                    <a16:creationId xmlns:a16="http://schemas.microsoft.com/office/drawing/2014/main" id="{317EB59F-79A4-3982-84CA-0655D36563D4}"/>
                  </a:ext>
                </a:extLst>
              </p:cNvPr>
              <p:cNvPicPr/>
              <p:nvPr/>
            </p:nvPicPr>
            <p:blipFill>
              <a:blip r:embed="rId11"/>
              <a:stretch>
                <a:fillRect/>
              </a:stretch>
            </p:blipFill>
            <p:spPr>
              <a:xfrm>
                <a:off x="9597782" y="3992816"/>
                <a:ext cx="1689480" cy="6624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3" name="Ink 12">
                <a:extLst>
                  <a:ext uri="{FF2B5EF4-FFF2-40B4-BE49-F238E27FC236}">
                    <a16:creationId xmlns:a16="http://schemas.microsoft.com/office/drawing/2014/main" id="{A126104A-AF78-7783-A380-4D90A2AB01D2}"/>
                  </a:ext>
                </a:extLst>
              </p14:cNvPr>
              <p14:cNvContentPartPr/>
              <p14:nvPr/>
            </p14:nvContentPartPr>
            <p14:xfrm>
              <a:off x="9604262" y="3894536"/>
              <a:ext cx="1285920" cy="258840"/>
            </p14:xfrm>
          </p:contentPart>
        </mc:Choice>
        <mc:Fallback xmlns="">
          <p:pic>
            <p:nvPicPr>
              <p:cNvPr id="13" name="Ink 12">
                <a:extLst>
                  <a:ext uri="{FF2B5EF4-FFF2-40B4-BE49-F238E27FC236}">
                    <a16:creationId xmlns:a16="http://schemas.microsoft.com/office/drawing/2014/main" id="{A126104A-AF78-7783-A380-4D90A2AB01D2}"/>
                  </a:ext>
                </a:extLst>
              </p:cNvPr>
              <p:cNvPicPr/>
              <p:nvPr/>
            </p:nvPicPr>
            <p:blipFill>
              <a:blip r:embed="rId13"/>
              <a:stretch>
                <a:fillRect/>
              </a:stretch>
            </p:blipFill>
            <p:spPr>
              <a:xfrm>
                <a:off x="9541262" y="3831536"/>
                <a:ext cx="1411560" cy="38448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4" name="Ink 13">
                <a:extLst>
                  <a:ext uri="{FF2B5EF4-FFF2-40B4-BE49-F238E27FC236}">
                    <a16:creationId xmlns:a16="http://schemas.microsoft.com/office/drawing/2014/main" id="{0F948F0F-4F3B-0253-F59E-820DA40468E5}"/>
                  </a:ext>
                </a:extLst>
              </p14:cNvPr>
              <p14:cNvContentPartPr/>
              <p14:nvPr/>
            </p14:nvContentPartPr>
            <p14:xfrm>
              <a:off x="9672302" y="3993896"/>
              <a:ext cx="1339200" cy="164160"/>
            </p14:xfrm>
          </p:contentPart>
        </mc:Choice>
        <mc:Fallback xmlns="">
          <p:pic>
            <p:nvPicPr>
              <p:cNvPr id="14" name="Ink 13">
                <a:extLst>
                  <a:ext uri="{FF2B5EF4-FFF2-40B4-BE49-F238E27FC236}">
                    <a16:creationId xmlns:a16="http://schemas.microsoft.com/office/drawing/2014/main" id="{0F948F0F-4F3B-0253-F59E-820DA40468E5}"/>
                  </a:ext>
                </a:extLst>
              </p:cNvPr>
              <p:cNvPicPr/>
              <p:nvPr/>
            </p:nvPicPr>
            <p:blipFill>
              <a:blip r:embed="rId15"/>
              <a:stretch>
                <a:fillRect/>
              </a:stretch>
            </p:blipFill>
            <p:spPr>
              <a:xfrm>
                <a:off x="9609662" y="3930896"/>
                <a:ext cx="1464840" cy="2898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5" name="Ink 14">
                <a:extLst>
                  <a:ext uri="{FF2B5EF4-FFF2-40B4-BE49-F238E27FC236}">
                    <a16:creationId xmlns:a16="http://schemas.microsoft.com/office/drawing/2014/main" id="{6ADC5498-2B45-EBA4-A3AB-4E2FE35E523F}"/>
                  </a:ext>
                </a:extLst>
              </p14:cNvPr>
              <p14:cNvContentPartPr/>
              <p14:nvPr/>
            </p14:nvContentPartPr>
            <p14:xfrm>
              <a:off x="9496982" y="3749456"/>
              <a:ext cx="1554120" cy="586440"/>
            </p14:xfrm>
          </p:contentPart>
        </mc:Choice>
        <mc:Fallback xmlns="">
          <p:pic>
            <p:nvPicPr>
              <p:cNvPr id="15" name="Ink 14">
                <a:extLst>
                  <a:ext uri="{FF2B5EF4-FFF2-40B4-BE49-F238E27FC236}">
                    <a16:creationId xmlns:a16="http://schemas.microsoft.com/office/drawing/2014/main" id="{6ADC5498-2B45-EBA4-A3AB-4E2FE35E523F}"/>
                  </a:ext>
                </a:extLst>
              </p:cNvPr>
              <p:cNvPicPr/>
              <p:nvPr/>
            </p:nvPicPr>
            <p:blipFill>
              <a:blip r:embed="rId17"/>
              <a:stretch>
                <a:fillRect/>
              </a:stretch>
            </p:blipFill>
            <p:spPr>
              <a:xfrm>
                <a:off x="9433982" y="3686456"/>
                <a:ext cx="1679760" cy="712080"/>
              </a:xfrm>
              <a:prstGeom prst="rect">
                <a:avLst/>
              </a:prstGeom>
            </p:spPr>
          </p:pic>
        </mc:Fallback>
      </mc:AlternateContent>
      <p:sp>
        <p:nvSpPr>
          <p:cNvPr id="9" name="TextBox 8">
            <a:extLst>
              <a:ext uri="{FF2B5EF4-FFF2-40B4-BE49-F238E27FC236}">
                <a16:creationId xmlns:a16="http://schemas.microsoft.com/office/drawing/2014/main" id="{E5F87BC5-8C51-5393-8995-D35B1107CFFF}"/>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3</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5461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65869" y="988878"/>
            <a:ext cx="4692310" cy="492443"/>
          </a:xfrm>
          <a:prstGeom prst="rect">
            <a:avLst/>
          </a:prstGeom>
          <a:noFill/>
        </p:spPr>
        <p:txBody>
          <a:bodyPr wrap="none" rtlCol="0">
            <a:spAutoFit/>
          </a:bodyPr>
          <a:lstStyle/>
          <a:p>
            <a:r>
              <a:rPr lang="en-US" sz="2600" b="1" dirty="0">
                <a:solidFill>
                  <a:srgbClr val="FF9518"/>
                </a:solidFill>
                <a:latin typeface="Tajawal Medium" panose="00000600000000000000" pitchFamily="2" charset="-78"/>
                <a:cs typeface="Tajawal Medium" panose="00000600000000000000" pitchFamily="2" charset="-78"/>
              </a:rPr>
              <a:t>6. Neo-Charismatic Theories</a:t>
            </a:r>
          </a:p>
        </p:txBody>
      </p:sp>
      <p:sp>
        <p:nvSpPr>
          <p:cNvPr id="9" name="TextBox 8"/>
          <p:cNvSpPr txBox="1"/>
          <p:nvPr/>
        </p:nvSpPr>
        <p:spPr>
          <a:xfrm>
            <a:off x="333509" y="1770004"/>
            <a:ext cx="10818985" cy="5087996"/>
          </a:xfrm>
          <a:prstGeom prst="rect">
            <a:avLst/>
          </a:prstGeom>
          <a:noFill/>
        </p:spPr>
        <p:txBody>
          <a:bodyPr wrap="square" rtlCol="0">
            <a:spAutoFit/>
          </a:bodyPr>
          <a:lstStyle/>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Leadership theories that stress symbolism, emotional appeal and extraordinary follower commitment</a:t>
            </a:r>
          </a:p>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They include:</a:t>
            </a:r>
          </a:p>
          <a:p>
            <a:pPr marL="1889125" lvl="2" indent="-457200" algn="just">
              <a:lnSpc>
                <a:spcPts val="28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Charismatic Leadership</a:t>
            </a:r>
          </a:p>
          <a:p>
            <a:pPr marL="1889125" lvl="2" indent="-457200" algn="just">
              <a:lnSpc>
                <a:spcPts val="28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Transformational &amp; Transactional </a:t>
            </a:r>
          </a:p>
          <a:p>
            <a:pPr marL="1889125" lvl="2" indent="-457200" algn="just">
              <a:lnSpc>
                <a:spcPts val="28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Visionary Leadership</a:t>
            </a:r>
          </a:p>
          <a:p>
            <a:pPr marL="517525" algn="just">
              <a:lnSpc>
                <a:spcPts val="2800"/>
              </a:lnSpc>
            </a:pPr>
            <a:r>
              <a:rPr lang="en-US" sz="2200" b="1" dirty="0">
                <a:solidFill>
                  <a:srgbClr val="C00000"/>
                </a:solidFill>
                <a:latin typeface="Tajawal ExtraBold" panose="00000800000000000000" pitchFamily="2" charset="-78"/>
                <a:cs typeface="Tajawal ExtraBold" panose="00000800000000000000" pitchFamily="2" charset="-78"/>
              </a:rPr>
              <a:t>Key Characteristics of Charismatic Leaders</a:t>
            </a:r>
          </a:p>
          <a:p>
            <a:pPr marL="974725" indent="-457200" algn="just">
              <a:lnSpc>
                <a:spcPts val="28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Vision &amp; Articulation</a:t>
            </a:r>
            <a:r>
              <a:rPr lang="ar-EG" sz="2000" b="1" dirty="0">
                <a:solidFill>
                  <a:srgbClr val="FF0000"/>
                </a:solidFill>
                <a:latin typeface="Tajawal ExtraBold" panose="00000800000000000000" pitchFamily="2" charset="-78"/>
                <a:cs typeface="Tajawal ExtraBold" panose="00000800000000000000" pitchFamily="2" charset="-78"/>
              </a:rPr>
              <a:t> </a:t>
            </a:r>
            <a:r>
              <a:rPr lang="ar-EG" sz="2000" b="1" dirty="0">
                <a:solidFill>
                  <a:srgbClr val="0A1F61"/>
                </a:solidFill>
                <a:latin typeface="Tajawal ExtraBold" panose="00000800000000000000" pitchFamily="2" charset="-78"/>
                <a:cs typeface="Tajawal ExtraBold" panose="00000800000000000000" pitchFamily="2" charset="-78"/>
              </a:rPr>
              <a:t>الرؤية والتعبير </a:t>
            </a:r>
            <a:r>
              <a:rPr lang="en-US" sz="2000" b="1" dirty="0">
                <a:solidFill>
                  <a:srgbClr val="0A1F61"/>
                </a:solidFill>
                <a:latin typeface="Tajawal ExtraBold" panose="00000800000000000000" pitchFamily="2" charset="-78"/>
                <a:cs typeface="Tajawal ExtraBold" panose="00000800000000000000" pitchFamily="2" charset="-78"/>
              </a:rPr>
              <a:t>(expressed as an idealized goal that proposes a better future than status quo </a:t>
            </a:r>
            <a:r>
              <a:rPr lang="ar-EG" sz="2000" b="1" dirty="0">
                <a:solidFill>
                  <a:srgbClr val="0A1F61"/>
                </a:solidFill>
                <a:latin typeface="Tajawal ExtraBold" panose="00000800000000000000" pitchFamily="2" charset="-78"/>
                <a:cs typeface="Tajawal ExtraBold" panose="00000800000000000000" pitchFamily="2" charset="-78"/>
              </a:rPr>
              <a:t>الوضع الراهن </a:t>
            </a:r>
            <a:r>
              <a:rPr lang="en-US" sz="2000" b="1" dirty="0">
                <a:solidFill>
                  <a:srgbClr val="0A1F61"/>
                </a:solidFill>
                <a:latin typeface="Tajawal ExtraBold" panose="00000800000000000000" pitchFamily="2" charset="-78"/>
                <a:cs typeface="Tajawal ExtraBold" panose="00000800000000000000" pitchFamily="2" charset="-78"/>
              </a:rPr>
              <a:t>&amp; in understandable terms to others)</a:t>
            </a:r>
          </a:p>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Personal Risk</a:t>
            </a:r>
          </a:p>
          <a:p>
            <a:pPr marL="974725" indent="-457200" algn="just">
              <a:lnSpc>
                <a:spcPts val="28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Environmental Sensitivity </a:t>
            </a:r>
            <a:r>
              <a:rPr lang="en-US" sz="2000" b="1" dirty="0">
                <a:solidFill>
                  <a:srgbClr val="0A1F61"/>
                </a:solidFill>
                <a:latin typeface="Tajawal ExtraBold" panose="00000800000000000000" pitchFamily="2" charset="-78"/>
                <a:cs typeface="Tajawal ExtraBold" panose="00000800000000000000" pitchFamily="2" charset="-78"/>
              </a:rPr>
              <a:t>(realistic assessment of environmental constraints</a:t>
            </a:r>
            <a:r>
              <a:rPr lang="ar-EG" sz="2000" b="1" dirty="0">
                <a:solidFill>
                  <a:srgbClr val="0A1F61"/>
                </a:solidFill>
                <a:latin typeface="Tajawal ExtraBold" panose="00000800000000000000" pitchFamily="2" charset="-78"/>
                <a:cs typeface="Tajawal ExtraBold" panose="00000800000000000000" pitchFamily="2" charset="-78"/>
              </a:rPr>
              <a:t> قيود </a:t>
            </a:r>
            <a:r>
              <a:rPr lang="en-US" sz="2000" b="1" dirty="0">
                <a:solidFill>
                  <a:srgbClr val="0A1F61"/>
                </a:solidFill>
                <a:latin typeface="Tajawal ExtraBold" panose="00000800000000000000" pitchFamily="2" charset="-78"/>
                <a:cs typeface="Tajawal ExtraBold" panose="00000800000000000000" pitchFamily="2" charset="-78"/>
              </a:rPr>
              <a:t> &amp; resources to bring about change)</a:t>
            </a:r>
          </a:p>
          <a:p>
            <a:pPr marL="974725" indent="-457200" algn="just">
              <a:lnSpc>
                <a:spcPts val="28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Sensitivity to Follower Needs &amp; Feelings</a:t>
            </a:r>
          </a:p>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Unconventional Behavior</a:t>
            </a:r>
            <a:r>
              <a:rPr lang="ar-EG" sz="2000" b="1" dirty="0">
                <a:solidFill>
                  <a:srgbClr val="0A1F61"/>
                </a:solidFill>
                <a:latin typeface="Tajawal ExtraBold" panose="00000800000000000000" pitchFamily="2" charset="-78"/>
                <a:cs typeface="Tajawal ExtraBold" panose="00000800000000000000" pitchFamily="2" charset="-78"/>
              </a:rPr>
              <a:t> السلوك غير التقليدي</a:t>
            </a:r>
            <a:r>
              <a:rPr lang="en-US" sz="2000" b="1" dirty="0">
                <a:solidFill>
                  <a:srgbClr val="0A1F61"/>
                </a:solidFill>
                <a:latin typeface="Tajawal ExtraBold" panose="00000800000000000000" pitchFamily="2" charset="-78"/>
                <a:cs typeface="Tajawal ExtraBold" panose="00000800000000000000" pitchFamily="2" charset="-78"/>
              </a:rPr>
              <a:t> (novel &amp; counter to norms)</a:t>
            </a:r>
          </a:p>
        </p:txBody>
      </p:sp>
      <p:pic>
        <p:nvPicPr>
          <p:cNvPr id="11" name="Picture 10" descr="A picture containing vector graphics&#10;&#10;Description automatically generated">
            <a:extLst>
              <a:ext uri="{FF2B5EF4-FFF2-40B4-BE49-F238E27FC236}">
                <a16:creationId xmlns:a16="http://schemas.microsoft.com/office/drawing/2014/main" id="{BEDCCC47-AD68-DE38-2D3D-B7E3DD00AD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58946" y="2105054"/>
            <a:ext cx="3937941" cy="2208948"/>
          </a:xfrm>
          <a:prstGeom prst="rect">
            <a:avLst/>
          </a:prstGeom>
        </p:spPr>
      </p:pic>
      <p:sp>
        <p:nvSpPr>
          <p:cNvPr id="10" name="TextBox 9">
            <a:extLst>
              <a:ext uri="{FF2B5EF4-FFF2-40B4-BE49-F238E27FC236}">
                <a16:creationId xmlns:a16="http://schemas.microsoft.com/office/drawing/2014/main" id="{F5E5AF78-BB2A-C1F1-3183-6C21C44E800D}"/>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3</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773117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12241" y="1129115"/>
            <a:ext cx="5040162"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6. Neo-Charismatic Theories</a:t>
            </a:r>
          </a:p>
        </p:txBody>
      </p:sp>
      <p:grpSp>
        <p:nvGrpSpPr>
          <p:cNvPr id="10" name="Group 9">
            <a:extLst>
              <a:ext uri="{FF2B5EF4-FFF2-40B4-BE49-F238E27FC236}">
                <a16:creationId xmlns:a16="http://schemas.microsoft.com/office/drawing/2014/main" id="{C07CC63E-D883-D01C-E2BD-F835E08EA75B}"/>
              </a:ext>
            </a:extLst>
          </p:cNvPr>
          <p:cNvGrpSpPr/>
          <p:nvPr/>
        </p:nvGrpSpPr>
        <p:grpSpPr>
          <a:xfrm>
            <a:off x="7352403" y="3179742"/>
            <a:ext cx="4839597" cy="3469228"/>
            <a:chOff x="4623454" y="2624447"/>
            <a:chExt cx="6312143" cy="4098620"/>
          </a:xfrm>
        </p:grpSpPr>
        <p:pic>
          <p:nvPicPr>
            <p:cNvPr id="11" name="Picture 10" descr="Chart, funnel chart&#10;&#10;Description automatically generated">
              <a:extLst>
                <a:ext uri="{FF2B5EF4-FFF2-40B4-BE49-F238E27FC236}">
                  <a16:creationId xmlns:a16="http://schemas.microsoft.com/office/drawing/2014/main" id="{9341B286-3BF2-4D39-4B69-34736DBA33DA}"/>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saturation sat="400000"/>
                      </a14:imgEffect>
                    </a14:imgLayer>
                  </a14:imgProps>
                </a:ext>
                <a:ext uri="{28A0092B-C50C-407E-A947-70E740481C1C}">
                  <a14:useLocalDpi xmlns:a14="http://schemas.microsoft.com/office/drawing/2010/main" val="0"/>
                </a:ext>
              </a:extLst>
            </a:blip>
            <a:srcRect t="2890" b="10533"/>
            <a:stretch/>
          </p:blipFill>
          <p:spPr>
            <a:xfrm>
              <a:off x="4623454" y="2624447"/>
              <a:ext cx="6312143" cy="4098620"/>
            </a:xfrm>
            <a:prstGeom prst="rect">
              <a:avLst/>
            </a:prstGeom>
          </p:spPr>
        </p:pic>
        <p:sp>
          <p:nvSpPr>
            <p:cNvPr id="9" name="Rectangle 8">
              <a:extLst>
                <a:ext uri="{FF2B5EF4-FFF2-40B4-BE49-F238E27FC236}">
                  <a16:creationId xmlns:a16="http://schemas.microsoft.com/office/drawing/2014/main" id="{CB405813-FA29-388F-DAD3-1D1A5006EDB4}"/>
                </a:ext>
              </a:extLst>
            </p:cNvPr>
            <p:cNvSpPr/>
            <p:nvPr/>
          </p:nvSpPr>
          <p:spPr>
            <a:xfrm>
              <a:off x="4703314" y="3559589"/>
              <a:ext cx="1127470" cy="10599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TextBox 18">
            <a:extLst>
              <a:ext uri="{FF2B5EF4-FFF2-40B4-BE49-F238E27FC236}">
                <a16:creationId xmlns:a16="http://schemas.microsoft.com/office/drawing/2014/main" id="{A1C04DDF-6AEA-E1B7-B6D7-25F1344AA220}"/>
              </a:ext>
            </a:extLst>
          </p:cNvPr>
          <p:cNvSpPr txBox="1"/>
          <p:nvPr/>
        </p:nvSpPr>
        <p:spPr>
          <a:xfrm>
            <a:off x="511693" y="1576547"/>
            <a:ext cx="6929124" cy="4972580"/>
          </a:xfrm>
          <a:prstGeom prst="rect">
            <a:avLst/>
          </a:prstGeom>
          <a:noFill/>
        </p:spPr>
        <p:txBody>
          <a:bodyPr wrap="square" rtlCol="0">
            <a:spAutoFit/>
          </a:bodyPr>
          <a:lstStyle/>
          <a:p>
            <a:pPr marL="517525" algn="just">
              <a:lnSpc>
                <a:spcPts val="3200"/>
              </a:lnSpc>
            </a:pPr>
            <a:r>
              <a:rPr lang="en-US" sz="2400" b="1" dirty="0">
                <a:solidFill>
                  <a:srgbClr val="C00000"/>
                </a:solidFill>
                <a:latin typeface="Tajawal ExtraBold" panose="00000800000000000000" pitchFamily="2" charset="-78"/>
                <a:cs typeface="Tajawal ExtraBold" panose="00000800000000000000" pitchFamily="2" charset="-78"/>
              </a:rPr>
              <a:t>The Charismatic Leader</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Charismatic leaders may affect an organization and the individuals they lead in a strong, positive way. </a:t>
            </a: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However, this leadership style can also lead to dangerous situations if used in the wrong manner.</a:t>
            </a:r>
          </a:p>
          <a:p>
            <a:pPr marL="860425" indent="-342900" algn="just">
              <a:lnSpc>
                <a:spcPts val="32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Charismatic leadership is defined by three behavioral dimensions: envisioning (communication about vision), energizing (communication about passion), and enabling (communication about care and support). </a:t>
            </a:r>
          </a:p>
        </p:txBody>
      </p:sp>
      <p:sp>
        <p:nvSpPr>
          <p:cNvPr id="12" name="TextBox 11">
            <a:extLst>
              <a:ext uri="{FF2B5EF4-FFF2-40B4-BE49-F238E27FC236}">
                <a16:creationId xmlns:a16="http://schemas.microsoft.com/office/drawing/2014/main" id="{CC2138BC-C196-E693-6067-04E27DDD1829}"/>
              </a:ext>
            </a:extLst>
          </p:cNvPr>
          <p:cNvSpPr txBox="1"/>
          <p:nvPr/>
        </p:nvSpPr>
        <p:spPr>
          <a:xfrm>
            <a:off x="11404270" y="3971282"/>
            <a:ext cx="314510" cy="400110"/>
          </a:xfrm>
          <a:prstGeom prst="rect">
            <a:avLst/>
          </a:prstGeom>
          <a:noFill/>
        </p:spPr>
        <p:txBody>
          <a:bodyPr wrap="none" rtlCol="0">
            <a:spAutoFit/>
          </a:bodyPr>
          <a:lstStyle/>
          <a:p>
            <a:r>
              <a:rPr lang="en-US" sz="2000" b="1" dirty="0">
                <a:solidFill>
                  <a:srgbClr val="C00000"/>
                </a:solidFill>
              </a:rPr>
              <a:t>1</a:t>
            </a:r>
          </a:p>
        </p:txBody>
      </p:sp>
      <p:sp>
        <p:nvSpPr>
          <p:cNvPr id="13" name="TextBox 12">
            <a:extLst>
              <a:ext uri="{FF2B5EF4-FFF2-40B4-BE49-F238E27FC236}">
                <a16:creationId xmlns:a16="http://schemas.microsoft.com/office/drawing/2014/main" id="{F44BE747-1733-8FE0-4D02-2A507B7839C2}"/>
              </a:ext>
            </a:extLst>
          </p:cNvPr>
          <p:cNvSpPr txBox="1"/>
          <p:nvPr/>
        </p:nvSpPr>
        <p:spPr>
          <a:xfrm>
            <a:off x="8259979" y="4458256"/>
            <a:ext cx="314510" cy="400110"/>
          </a:xfrm>
          <a:prstGeom prst="rect">
            <a:avLst/>
          </a:prstGeom>
          <a:noFill/>
        </p:spPr>
        <p:txBody>
          <a:bodyPr wrap="none" rtlCol="0">
            <a:spAutoFit/>
          </a:bodyPr>
          <a:lstStyle/>
          <a:p>
            <a:r>
              <a:rPr lang="en-US" sz="2000" b="1" dirty="0">
                <a:solidFill>
                  <a:srgbClr val="C00000"/>
                </a:solidFill>
              </a:rPr>
              <a:t>2</a:t>
            </a:r>
          </a:p>
        </p:txBody>
      </p:sp>
      <p:sp>
        <p:nvSpPr>
          <p:cNvPr id="14" name="TextBox 13">
            <a:extLst>
              <a:ext uri="{FF2B5EF4-FFF2-40B4-BE49-F238E27FC236}">
                <a16:creationId xmlns:a16="http://schemas.microsoft.com/office/drawing/2014/main" id="{E4B2361C-635F-4D2C-503A-115568962C53}"/>
              </a:ext>
            </a:extLst>
          </p:cNvPr>
          <p:cNvSpPr txBox="1"/>
          <p:nvPr/>
        </p:nvSpPr>
        <p:spPr>
          <a:xfrm>
            <a:off x="10549938" y="5108869"/>
            <a:ext cx="314510" cy="400110"/>
          </a:xfrm>
          <a:prstGeom prst="rect">
            <a:avLst/>
          </a:prstGeom>
          <a:noFill/>
        </p:spPr>
        <p:txBody>
          <a:bodyPr wrap="none" rtlCol="0">
            <a:spAutoFit/>
          </a:bodyPr>
          <a:lstStyle/>
          <a:p>
            <a:r>
              <a:rPr lang="en-US" sz="2000" b="1" dirty="0">
                <a:solidFill>
                  <a:srgbClr val="C00000"/>
                </a:solidFill>
              </a:rPr>
              <a:t>3</a:t>
            </a:r>
          </a:p>
        </p:txBody>
      </p:sp>
      <p:sp>
        <p:nvSpPr>
          <p:cNvPr id="15" name="TextBox 14">
            <a:extLst>
              <a:ext uri="{FF2B5EF4-FFF2-40B4-BE49-F238E27FC236}">
                <a16:creationId xmlns:a16="http://schemas.microsoft.com/office/drawing/2014/main" id="{419AED80-361F-2AC1-2567-B9F27C61BC57}"/>
              </a:ext>
            </a:extLst>
          </p:cNvPr>
          <p:cNvSpPr txBox="1"/>
          <p:nvPr/>
        </p:nvSpPr>
        <p:spPr>
          <a:xfrm>
            <a:off x="7622573" y="1927898"/>
            <a:ext cx="4241162" cy="1077218"/>
          </a:xfrm>
          <a:prstGeom prst="rect">
            <a:avLst/>
          </a:prstGeom>
          <a:solidFill>
            <a:schemeClr val="accent4">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2">
            <a:schemeClr val="accent1"/>
          </a:fillRef>
          <a:effectRef idx="1">
            <a:schemeClr val="accent1"/>
          </a:effectRef>
          <a:fontRef idx="minor">
            <a:schemeClr val="dk1"/>
          </a:fontRef>
        </p:style>
        <p:txBody>
          <a:bodyPr wrap="none" rtlCol="0">
            <a:spAutoFit/>
          </a:bodyPr>
          <a:lstStyle/>
          <a:p>
            <a:pPr algn="ctr"/>
            <a:r>
              <a:rPr lang="en-US" sz="2800" b="1" dirty="0">
                <a:solidFill>
                  <a:srgbClr val="C00000"/>
                </a:solidFill>
              </a:rPr>
              <a:t>3E</a:t>
            </a:r>
            <a:r>
              <a:rPr lang="en-US" sz="2000" b="1" dirty="0">
                <a:solidFill>
                  <a:srgbClr val="C00000"/>
                </a:solidFill>
              </a:rPr>
              <a:t>s: </a:t>
            </a:r>
            <a:r>
              <a:rPr lang="en-US" sz="2000" b="1" dirty="0">
                <a:solidFill>
                  <a:srgbClr val="7030A0"/>
                </a:solidFill>
              </a:rPr>
              <a:t>Envisioning</a:t>
            </a:r>
            <a:r>
              <a:rPr lang="en-US" sz="2000" b="1" dirty="0">
                <a:solidFill>
                  <a:srgbClr val="C00000"/>
                </a:solidFill>
              </a:rPr>
              <a:t>, </a:t>
            </a:r>
            <a:r>
              <a:rPr lang="en-US" sz="2000" b="1" dirty="0">
                <a:solidFill>
                  <a:schemeClr val="accent1">
                    <a:lumMod val="75000"/>
                  </a:schemeClr>
                </a:solidFill>
              </a:rPr>
              <a:t>Energizing</a:t>
            </a:r>
            <a:r>
              <a:rPr lang="en-US" sz="2000" b="1" dirty="0">
                <a:solidFill>
                  <a:srgbClr val="C00000"/>
                </a:solidFill>
              </a:rPr>
              <a:t>, </a:t>
            </a:r>
            <a:r>
              <a:rPr lang="en-US" sz="2000" b="1" dirty="0">
                <a:solidFill>
                  <a:srgbClr val="33CC33"/>
                </a:solidFill>
              </a:rPr>
              <a:t>Enabling</a:t>
            </a:r>
          </a:p>
          <a:p>
            <a:pPr algn="ctr"/>
            <a:r>
              <a:rPr lang="en-US" b="1" dirty="0">
                <a:solidFill>
                  <a:srgbClr val="C00000"/>
                </a:solidFill>
              </a:rPr>
              <a:t>“</a:t>
            </a:r>
            <a:r>
              <a:rPr lang="en-US" b="1" dirty="0">
                <a:solidFill>
                  <a:srgbClr val="7030A0"/>
                </a:solidFill>
              </a:rPr>
              <a:t>Vision</a:t>
            </a:r>
            <a:r>
              <a:rPr lang="en-US" b="1" dirty="0">
                <a:solidFill>
                  <a:srgbClr val="C00000"/>
                </a:solidFill>
              </a:rPr>
              <a:t>, </a:t>
            </a:r>
            <a:r>
              <a:rPr lang="en-US" b="1" dirty="0">
                <a:solidFill>
                  <a:schemeClr val="accent1">
                    <a:lumMod val="75000"/>
                  </a:schemeClr>
                </a:solidFill>
              </a:rPr>
              <a:t>Passion</a:t>
            </a:r>
            <a:r>
              <a:rPr lang="en-US" b="1" dirty="0">
                <a:solidFill>
                  <a:srgbClr val="C00000"/>
                </a:solidFill>
              </a:rPr>
              <a:t>, and </a:t>
            </a:r>
            <a:r>
              <a:rPr lang="en-US" b="1" dirty="0">
                <a:solidFill>
                  <a:srgbClr val="33CC33"/>
                </a:solidFill>
              </a:rPr>
              <a:t>Care</a:t>
            </a:r>
            <a:r>
              <a:rPr lang="en-US" b="1" dirty="0">
                <a:solidFill>
                  <a:srgbClr val="C00000"/>
                </a:solidFill>
              </a:rPr>
              <a:t>”</a:t>
            </a:r>
          </a:p>
          <a:p>
            <a:pPr algn="ctr"/>
            <a:endParaRPr lang="en-US" dirty="0">
              <a:solidFill>
                <a:srgbClr val="C00000"/>
              </a:solidFill>
            </a:endParaRPr>
          </a:p>
        </p:txBody>
      </p:sp>
      <p:sp>
        <p:nvSpPr>
          <p:cNvPr id="21" name="Rectangle 20">
            <a:extLst>
              <a:ext uri="{FF2B5EF4-FFF2-40B4-BE49-F238E27FC236}">
                <a16:creationId xmlns:a16="http://schemas.microsoft.com/office/drawing/2014/main" id="{8483F396-F867-F7A9-0AE9-05CF77CE6F7D}"/>
              </a:ext>
            </a:extLst>
          </p:cNvPr>
          <p:cNvSpPr/>
          <p:nvPr/>
        </p:nvSpPr>
        <p:spPr>
          <a:xfrm>
            <a:off x="7413633" y="1745673"/>
            <a:ext cx="4647753" cy="4972580"/>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52E98D85-93EF-C7F0-0564-BCCE9AA76BAE}"/>
              </a:ext>
            </a:extLst>
          </p:cNvPr>
          <p:cNvSpPr/>
          <p:nvPr/>
        </p:nvSpPr>
        <p:spPr>
          <a:xfrm>
            <a:off x="9345350" y="535480"/>
            <a:ext cx="2906565" cy="646331"/>
          </a:xfrm>
          <a:prstGeom prst="rect">
            <a:avLst/>
          </a:prstGeom>
          <a:noFill/>
        </p:spPr>
        <p:txBody>
          <a:bodyPr wrap="none" lIns="91440" tIns="45720" rIns="91440" bIns="45720">
            <a:spAutoFit/>
          </a:bodyPr>
          <a:lstStyle/>
          <a:p>
            <a:pPr algn="ctr"/>
            <a:r>
              <a:rPr lang="ar-EG" sz="3600" dirty="0">
                <a:ln w="0"/>
                <a:solidFill>
                  <a:srgbClr val="FF0000"/>
                </a:solidFill>
                <a:effectLst>
                  <a:outerShdw blurRad="38100" dist="19050" dir="2700000" algn="tl" rotWithShape="0">
                    <a:schemeClr val="dk1">
                      <a:alpha val="40000"/>
                    </a:schemeClr>
                  </a:outerShdw>
                </a:effectLst>
              </a:rPr>
              <a:t>النظرية الكاريزمية</a:t>
            </a:r>
            <a:endParaRPr lang="en-US" sz="3600" b="0" cap="none" spc="0" dirty="0">
              <a:ln w="0"/>
              <a:solidFill>
                <a:srgbClr val="FF0000"/>
              </a:solidFill>
              <a:effectLst>
                <a:outerShdw blurRad="38100" dist="19050" dir="2700000" algn="tl" rotWithShape="0">
                  <a:schemeClr val="dk1">
                    <a:alpha val="40000"/>
                  </a:schemeClr>
                </a:outerShdw>
              </a:effectLst>
            </a:endParaRPr>
          </a:p>
        </p:txBody>
      </p:sp>
      <p:sp>
        <p:nvSpPr>
          <p:cNvPr id="16" name="TextBox 15">
            <a:extLst>
              <a:ext uri="{FF2B5EF4-FFF2-40B4-BE49-F238E27FC236}">
                <a16:creationId xmlns:a16="http://schemas.microsoft.com/office/drawing/2014/main" id="{8A365378-7B5C-C294-93DD-5410F87DCBEA}"/>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3</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96178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61677" y="1039755"/>
            <a:ext cx="5040162"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6. Neo-Charismatic Theories</a:t>
            </a:r>
          </a:p>
        </p:txBody>
      </p:sp>
      <p:sp>
        <p:nvSpPr>
          <p:cNvPr id="9" name="TextBox 8"/>
          <p:cNvSpPr txBox="1"/>
          <p:nvPr/>
        </p:nvSpPr>
        <p:spPr>
          <a:xfrm>
            <a:off x="567890" y="1692054"/>
            <a:ext cx="10443505" cy="4455835"/>
          </a:xfrm>
          <a:prstGeom prst="rect">
            <a:avLst/>
          </a:prstGeom>
          <a:noFill/>
        </p:spPr>
        <p:txBody>
          <a:bodyPr wrap="square" rtlCol="0">
            <a:spAutoFit/>
          </a:bodyPr>
          <a:lstStyle/>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Visionary Leadership</a:t>
            </a:r>
          </a:p>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Visionary Leaders Have 3 Common Qualities</a:t>
            </a:r>
            <a:r>
              <a:rPr lang="en-US" sz="2400" b="1" dirty="0">
                <a:solidFill>
                  <a:srgbClr val="0A1F61"/>
                </a:solidFill>
                <a:latin typeface="Tajawal ExtraBold" panose="00000800000000000000" pitchFamily="2" charset="-78"/>
                <a:cs typeface="Tajawal ExtraBold" panose="00000800000000000000" pitchFamily="2" charset="-78"/>
              </a:rPr>
              <a:t>:</a:t>
            </a:r>
          </a:p>
          <a:p>
            <a:pPr marL="1431925" lvl="1"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Ability to </a:t>
            </a:r>
            <a:r>
              <a:rPr lang="en-US" sz="2400" b="1" dirty="0">
                <a:solidFill>
                  <a:srgbClr val="FF0000"/>
                </a:solidFill>
                <a:latin typeface="Tajawal ExtraBold" panose="00000800000000000000" pitchFamily="2" charset="-78"/>
                <a:cs typeface="Tajawal ExtraBold" panose="00000800000000000000" pitchFamily="2" charset="-78"/>
              </a:rPr>
              <a:t>explain vision</a:t>
            </a:r>
          </a:p>
          <a:p>
            <a:pPr marL="1431925" lvl="1"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Express vision thru</a:t>
            </a:r>
            <a:r>
              <a:rPr lang="ar-EG" sz="2400" b="1" dirty="0">
                <a:solidFill>
                  <a:srgbClr val="0A1F61"/>
                </a:solidFill>
                <a:latin typeface="Tajawal ExtraBold" panose="00000800000000000000" pitchFamily="2" charset="-78"/>
                <a:cs typeface="Tajawal ExtraBold" panose="00000800000000000000" pitchFamily="2" charset="-78"/>
              </a:rPr>
              <a:t> من خلال </a:t>
            </a:r>
            <a:r>
              <a:rPr lang="en-US" sz="2400" b="1" dirty="0">
                <a:solidFill>
                  <a:srgbClr val="0A1F61"/>
                </a:solidFill>
                <a:latin typeface="Tajawal ExtraBold" panose="00000800000000000000" pitchFamily="2" charset="-78"/>
                <a:cs typeface="Tajawal ExtraBold" panose="00000800000000000000" pitchFamily="2" charset="-78"/>
              </a:rPr>
              <a:t> his/her </a:t>
            </a:r>
            <a:r>
              <a:rPr lang="en-US" sz="2400" b="1" dirty="0">
                <a:solidFill>
                  <a:srgbClr val="FF0000"/>
                </a:solidFill>
                <a:latin typeface="Tajawal ExtraBold" panose="00000800000000000000" pitchFamily="2" charset="-78"/>
                <a:cs typeface="Tajawal ExtraBold" panose="00000800000000000000" pitchFamily="2" charset="-78"/>
              </a:rPr>
              <a:t>behavior</a:t>
            </a:r>
          </a:p>
          <a:p>
            <a:pPr marL="1431925" lvl="1" indent="-457200" algn="just">
              <a:lnSpc>
                <a:spcPct val="150000"/>
              </a:lnSpc>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Extend vision </a:t>
            </a:r>
            <a:r>
              <a:rPr lang="en-US" sz="2400" b="1" dirty="0">
                <a:solidFill>
                  <a:srgbClr val="0A1F61"/>
                </a:solidFill>
                <a:latin typeface="Tajawal ExtraBold" panose="00000800000000000000" pitchFamily="2" charset="-78"/>
                <a:cs typeface="Tajawal ExtraBold" panose="00000800000000000000" pitchFamily="2" charset="-78"/>
              </a:rPr>
              <a:t>to different leadership contexts so as to be applied </a:t>
            </a:r>
            <a:r>
              <a:rPr lang="en-US" sz="2400" b="1" dirty="0">
                <a:solidFill>
                  <a:srgbClr val="FF0000"/>
                </a:solidFill>
                <a:latin typeface="Tajawal ExtraBold" panose="00000800000000000000" pitchFamily="2" charset="-78"/>
                <a:cs typeface="Tajawal ExtraBold" panose="00000800000000000000" pitchFamily="2" charset="-78"/>
              </a:rPr>
              <a:t>in different situations</a:t>
            </a:r>
            <a:r>
              <a:rPr lang="en-US" sz="2400" b="1" dirty="0">
                <a:solidFill>
                  <a:srgbClr val="0A1F61"/>
                </a:solidFill>
                <a:latin typeface="Tajawal ExtraBold" panose="00000800000000000000" pitchFamily="2" charset="-78"/>
                <a:cs typeface="Tajawal ExtraBold" panose="00000800000000000000" pitchFamily="2" charset="-78"/>
              </a:rPr>
              <a:t>, e.g. in various departments of marketing, sales, accounting, HR, and in all geographic locations of the company</a:t>
            </a:r>
          </a:p>
        </p:txBody>
      </p:sp>
      <p:sp>
        <p:nvSpPr>
          <p:cNvPr id="10" name="TextBox 9">
            <a:extLst>
              <a:ext uri="{FF2B5EF4-FFF2-40B4-BE49-F238E27FC236}">
                <a16:creationId xmlns:a16="http://schemas.microsoft.com/office/drawing/2014/main" id="{FC35F8A7-BC38-A4BA-8CBA-69E79BF2AFEE}"/>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3</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97618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43683" y="888573"/>
            <a:ext cx="5040162"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6. Neo-Charismatic Theories</a:t>
            </a:r>
          </a:p>
        </p:txBody>
      </p:sp>
      <p:grpSp>
        <p:nvGrpSpPr>
          <p:cNvPr id="12" name="Group 11">
            <a:extLst>
              <a:ext uri="{FF2B5EF4-FFF2-40B4-BE49-F238E27FC236}">
                <a16:creationId xmlns:a16="http://schemas.microsoft.com/office/drawing/2014/main" id="{960CC6F5-5141-8FFC-89A6-844FF5263DEB}"/>
              </a:ext>
            </a:extLst>
          </p:cNvPr>
          <p:cNvGrpSpPr/>
          <p:nvPr/>
        </p:nvGrpSpPr>
        <p:grpSpPr>
          <a:xfrm>
            <a:off x="6685807" y="1610200"/>
            <a:ext cx="5386867" cy="4663674"/>
            <a:chOff x="6685807" y="1610200"/>
            <a:chExt cx="5386867" cy="4663674"/>
          </a:xfrm>
        </p:grpSpPr>
        <p:pic>
          <p:nvPicPr>
            <p:cNvPr id="11" name="Picture 10" descr="A picture containing text, businesscard, vector graphics&#10;&#10;Description automatically generated">
              <a:extLst>
                <a:ext uri="{FF2B5EF4-FFF2-40B4-BE49-F238E27FC236}">
                  <a16:creationId xmlns:a16="http://schemas.microsoft.com/office/drawing/2014/main" id="{DFBC928B-6757-3E8C-2E5A-C7D125974548}"/>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25000"/>
                      </a14:imgEffect>
                      <a14:imgEffect>
                        <a14:saturation sat="400000"/>
                      </a14:imgEffect>
                    </a14:imgLayer>
                  </a14:imgProps>
                </a:ext>
                <a:ext uri="{28A0092B-C50C-407E-A947-70E740481C1C}">
                  <a14:useLocalDpi xmlns:a14="http://schemas.microsoft.com/office/drawing/2010/main" val="0"/>
                </a:ext>
              </a:extLst>
            </a:blip>
            <a:srcRect l="23252" t="5794" r="17836" b="3536"/>
            <a:stretch/>
          </p:blipFill>
          <p:spPr>
            <a:xfrm>
              <a:off x="6685807" y="1610200"/>
              <a:ext cx="5386867" cy="4663674"/>
            </a:xfrm>
            <a:prstGeom prst="rect">
              <a:avLst/>
            </a:prstGeom>
          </p:spPr>
        </p:pic>
        <p:sp>
          <p:nvSpPr>
            <p:cNvPr id="10" name="Rectangle 9">
              <a:extLst>
                <a:ext uri="{FF2B5EF4-FFF2-40B4-BE49-F238E27FC236}">
                  <a16:creationId xmlns:a16="http://schemas.microsoft.com/office/drawing/2014/main" id="{055F7DB1-BA21-559B-E191-9FBAEE32B1CC}"/>
                </a:ext>
              </a:extLst>
            </p:cNvPr>
            <p:cNvSpPr/>
            <p:nvPr/>
          </p:nvSpPr>
          <p:spPr>
            <a:xfrm>
              <a:off x="6685807" y="1610200"/>
              <a:ext cx="1698172" cy="313603"/>
            </a:xfrm>
            <a:prstGeom prst="rect">
              <a:avLst/>
            </a:prstGeom>
            <a:solidFill>
              <a:srgbClr val="0C3A6B"/>
            </a:solidFill>
            <a:ln>
              <a:solidFill>
                <a:srgbClr val="0C3A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Box 12">
            <a:extLst>
              <a:ext uri="{FF2B5EF4-FFF2-40B4-BE49-F238E27FC236}">
                <a16:creationId xmlns:a16="http://schemas.microsoft.com/office/drawing/2014/main" id="{7DFC43F4-0AAD-4062-DE3B-F014C47E8E34}"/>
              </a:ext>
            </a:extLst>
          </p:cNvPr>
          <p:cNvSpPr txBox="1"/>
          <p:nvPr/>
        </p:nvSpPr>
        <p:spPr>
          <a:xfrm>
            <a:off x="0" y="1943423"/>
            <a:ext cx="6913168" cy="4199868"/>
          </a:xfrm>
          <a:prstGeom prst="rect">
            <a:avLst/>
          </a:prstGeom>
          <a:noFill/>
        </p:spPr>
        <p:txBody>
          <a:bodyPr wrap="square" rtlCol="0">
            <a:spAutoFit/>
          </a:bodyPr>
          <a:lstStyle/>
          <a:p>
            <a:pPr marL="517525">
              <a:lnSpc>
                <a:spcPct val="150000"/>
              </a:lnSpc>
            </a:pPr>
            <a:r>
              <a:rPr lang="en-US" sz="2400" b="1" dirty="0">
                <a:solidFill>
                  <a:srgbClr val="C00000"/>
                </a:solidFill>
                <a:latin typeface="Tajawal ExtraBold" panose="00000800000000000000" pitchFamily="2" charset="-78"/>
                <a:cs typeface="Tajawal ExtraBold" panose="00000800000000000000" pitchFamily="2" charset="-78"/>
              </a:rPr>
              <a:t>Five Principles Of Visionary Leadership</a:t>
            </a:r>
          </a:p>
          <a:p>
            <a:pPr marL="803275" indent="-174625">
              <a:lnSpc>
                <a:spcPts val="2800"/>
              </a:lnSpc>
              <a:buFont typeface="Wingdings" panose="05000000000000000000" pitchFamily="2" charset="2"/>
              <a:buChar char="§"/>
            </a:pPr>
            <a:r>
              <a:rPr lang="en-US" b="1" dirty="0">
                <a:solidFill>
                  <a:srgbClr val="CC2A04"/>
                </a:solidFill>
                <a:latin typeface="Tajawal ExtraBold" panose="00000800000000000000" pitchFamily="2" charset="-78"/>
                <a:cs typeface="Tajawal ExtraBold" panose="00000800000000000000" pitchFamily="2" charset="-78"/>
              </a:rPr>
              <a:t>Challenge the Process </a:t>
            </a:r>
            <a:r>
              <a:rPr lang="en-US" b="1" dirty="0">
                <a:solidFill>
                  <a:srgbClr val="0A1F61"/>
                </a:solidFill>
                <a:latin typeface="Tajawal ExtraBold" panose="00000800000000000000" pitchFamily="2" charset="-78"/>
                <a:cs typeface="Tajawal ExtraBold" panose="00000800000000000000" pitchFamily="2" charset="-78"/>
              </a:rPr>
              <a:t>- Be a pioneer - encourage innovation and support people with ideas.</a:t>
            </a:r>
          </a:p>
          <a:p>
            <a:pPr marL="803275" indent="-174625">
              <a:lnSpc>
                <a:spcPts val="2800"/>
              </a:lnSpc>
              <a:buFont typeface="Wingdings" panose="05000000000000000000" pitchFamily="2" charset="2"/>
              <a:buChar char="§"/>
            </a:pPr>
            <a:r>
              <a:rPr lang="en-US" b="1" dirty="0">
                <a:solidFill>
                  <a:srgbClr val="E27908"/>
                </a:solidFill>
                <a:latin typeface="Tajawal ExtraBold" panose="00000800000000000000" pitchFamily="2" charset="-78"/>
                <a:cs typeface="Tajawal ExtraBold" panose="00000800000000000000" pitchFamily="2" charset="-78"/>
              </a:rPr>
              <a:t>Be Enthusiastic </a:t>
            </a:r>
            <a:r>
              <a:rPr lang="en-US" b="1" dirty="0">
                <a:solidFill>
                  <a:srgbClr val="0A1F61"/>
                </a:solidFill>
                <a:latin typeface="Tajawal ExtraBold" panose="00000800000000000000" pitchFamily="2" charset="-78"/>
                <a:cs typeface="Tajawal ExtraBold" panose="00000800000000000000" pitchFamily="2" charset="-78"/>
              </a:rPr>
              <a:t>- Inspire others through personal enthusiasm to share in a common vision.</a:t>
            </a:r>
          </a:p>
          <a:p>
            <a:pPr marL="803275" indent="-174625">
              <a:lnSpc>
                <a:spcPts val="2800"/>
              </a:lnSpc>
              <a:buFont typeface="Wingdings" panose="05000000000000000000" pitchFamily="2" charset="2"/>
              <a:buChar char="§"/>
            </a:pPr>
            <a:r>
              <a:rPr lang="en-US" b="1" dirty="0">
                <a:solidFill>
                  <a:srgbClr val="5BA60A"/>
                </a:solidFill>
                <a:latin typeface="Tajawal ExtraBold" panose="00000800000000000000" pitchFamily="2" charset="-78"/>
                <a:cs typeface="Tajawal ExtraBold" panose="00000800000000000000" pitchFamily="2" charset="-78"/>
              </a:rPr>
              <a:t>Help Others to Act </a:t>
            </a:r>
            <a:r>
              <a:rPr lang="en-US" b="1" dirty="0">
                <a:solidFill>
                  <a:srgbClr val="0A1F61"/>
                </a:solidFill>
                <a:latin typeface="Tajawal ExtraBold" panose="00000800000000000000" pitchFamily="2" charset="-78"/>
                <a:cs typeface="Tajawal ExtraBold" panose="00000800000000000000" pitchFamily="2" charset="-78"/>
              </a:rPr>
              <a:t>- Be a team player and support the efforts and talents of others.</a:t>
            </a:r>
          </a:p>
          <a:p>
            <a:pPr marL="803275" indent="-174625">
              <a:lnSpc>
                <a:spcPts val="2800"/>
              </a:lnSpc>
              <a:buFont typeface="Wingdings" panose="05000000000000000000" pitchFamily="2" charset="2"/>
              <a:buChar char="§"/>
            </a:pPr>
            <a:r>
              <a:rPr lang="en-US" b="1" dirty="0">
                <a:solidFill>
                  <a:srgbClr val="0577BD"/>
                </a:solidFill>
                <a:latin typeface="Tajawal ExtraBold" panose="00000800000000000000" pitchFamily="2" charset="-78"/>
                <a:cs typeface="Tajawal ExtraBold" panose="00000800000000000000" pitchFamily="2" charset="-78"/>
              </a:rPr>
              <a:t>Set the Example </a:t>
            </a:r>
            <a:r>
              <a:rPr lang="en-US" b="1" dirty="0">
                <a:solidFill>
                  <a:srgbClr val="0A1F61"/>
                </a:solidFill>
                <a:latin typeface="Tajawal ExtraBold" panose="00000800000000000000" pitchFamily="2" charset="-78"/>
                <a:cs typeface="Tajawal ExtraBold" panose="00000800000000000000" pitchFamily="2" charset="-78"/>
              </a:rPr>
              <a:t>- Provide a consistent role model of how others can and should act.</a:t>
            </a:r>
          </a:p>
          <a:p>
            <a:pPr marL="803275" indent="-174625">
              <a:lnSpc>
                <a:spcPts val="2800"/>
              </a:lnSpc>
              <a:buFont typeface="Wingdings" panose="05000000000000000000" pitchFamily="2" charset="2"/>
              <a:buChar char="§"/>
            </a:pPr>
            <a:r>
              <a:rPr lang="en-US" b="1" dirty="0">
                <a:solidFill>
                  <a:srgbClr val="15BDC9"/>
                </a:solidFill>
                <a:latin typeface="Tajawal ExtraBold" panose="00000800000000000000" pitchFamily="2" charset="-78"/>
                <a:cs typeface="Tajawal ExtraBold" panose="00000800000000000000" pitchFamily="2" charset="-78"/>
              </a:rPr>
              <a:t>Celebrate Achievements </a:t>
            </a:r>
            <a:r>
              <a:rPr lang="en-US" b="1" dirty="0">
                <a:solidFill>
                  <a:srgbClr val="0A1F61"/>
                </a:solidFill>
                <a:latin typeface="Tajawal ExtraBold" panose="00000800000000000000" pitchFamily="2" charset="-78"/>
                <a:cs typeface="Tajawal ExtraBold" panose="00000800000000000000" pitchFamily="2" charset="-78"/>
              </a:rPr>
              <a:t>- Bring emotion into the workplace and rally "hearts" as well as "minds." </a:t>
            </a:r>
          </a:p>
        </p:txBody>
      </p:sp>
      <p:sp>
        <p:nvSpPr>
          <p:cNvPr id="9" name="Rectangle 8">
            <a:extLst>
              <a:ext uri="{FF2B5EF4-FFF2-40B4-BE49-F238E27FC236}">
                <a16:creationId xmlns:a16="http://schemas.microsoft.com/office/drawing/2014/main" id="{5E6BCC60-78E3-6CD7-26CB-B944F2549EC9}"/>
              </a:ext>
            </a:extLst>
          </p:cNvPr>
          <p:cNvSpPr/>
          <p:nvPr/>
        </p:nvSpPr>
        <p:spPr>
          <a:xfrm>
            <a:off x="2981528" y="1245852"/>
            <a:ext cx="3443571" cy="523220"/>
          </a:xfrm>
          <a:prstGeom prst="rect">
            <a:avLst/>
          </a:prstGeom>
          <a:noFill/>
        </p:spPr>
        <p:txBody>
          <a:bodyPr wrap="none" lIns="91440" tIns="45720" rIns="91440" bIns="45720">
            <a:spAutoFit/>
          </a:bodyPr>
          <a:lstStyle/>
          <a:p>
            <a:pPr algn="ctr"/>
            <a:r>
              <a:rPr lang="ar-EG" sz="2800" b="1" cap="none" spc="0" dirty="0">
                <a:ln w="0"/>
                <a:solidFill>
                  <a:srgbClr val="FF0000"/>
                </a:solidFill>
                <a:effectLst>
                  <a:outerShdw blurRad="38100" dist="19050" dir="2700000" algn="tl" rotWithShape="0">
                    <a:schemeClr val="dk1">
                      <a:alpha val="40000"/>
                    </a:schemeClr>
                  </a:outerShdw>
                </a:effectLst>
              </a:rPr>
              <a:t>القيادة المتبصرة /  </a:t>
            </a:r>
            <a:r>
              <a:rPr lang="ar-EG" sz="2800" b="1" cap="none" spc="0" dirty="0" err="1">
                <a:ln w="0"/>
                <a:solidFill>
                  <a:srgbClr val="FF0000"/>
                </a:solidFill>
                <a:effectLst>
                  <a:outerShdw blurRad="38100" dist="19050" dir="2700000" algn="tl" rotWithShape="0">
                    <a:schemeClr val="dk1">
                      <a:alpha val="40000"/>
                    </a:schemeClr>
                  </a:outerShdw>
                </a:effectLst>
              </a:rPr>
              <a:t>الرؤيوية</a:t>
            </a:r>
            <a:endParaRPr lang="en-US" sz="2800" b="1" cap="none" spc="0" dirty="0">
              <a:ln w="0"/>
              <a:solidFill>
                <a:srgbClr val="FF0000"/>
              </a:solidFill>
              <a:effectLst>
                <a:outerShdw blurRad="38100" dist="19050" dir="2700000" algn="tl" rotWithShape="0">
                  <a:schemeClr val="dk1">
                    <a:alpha val="40000"/>
                  </a:schemeClr>
                </a:outerShdw>
              </a:effectLst>
            </a:endParaRPr>
          </a:p>
        </p:txBody>
      </p:sp>
      <p:sp>
        <p:nvSpPr>
          <p:cNvPr id="16" name="TextBox 15">
            <a:extLst>
              <a:ext uri="{FF2B5EF4-FFF2-40B4-BE49-F238E27FC236}">
                <a16:creationId xmlns:a16="http://schemas.microsoft.com/office/drawing/2014/main" id="{04BBE7A0-8E10-ABC0-43B0-2AE8450094C9}"/>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3</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77536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54231" y="963765"/>
            <a:ext cx="4001416"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Methods of leadership</a:t>
            </a:r>
          </a:p>
        </p:txBody>
      </p:sp>
      <p:sp>
        <p:nvSpPr>
          <p:cNvPr id="9" name="TextBox 8"/>
          <p:cNvSpPr txBox="1"/>
          <p:nvPr/>
        </p:nvSpPr>
        <p:spPr>
          <a:xfrm>
            <a:off x="273144" y="1872199"/>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Charisma. </a:t>
            </a:r>
            <a:r>
              <a:rPr lang="en-US" sz="2400" b="1" dirty="0">
                <a:solidFill>
                  <a:srgbClr val="0A1F61"/>
                </a:solidFill>
                <a:latin typeface="Tajawal ExtraBold" panose="00000800000000000000" pitchFamily="2" charset="-78"/>
                <a:cs typeface="Tajawal ExtraBold" panose="00000800000000000000" pitchFamily="2" charset="-78"/>
              </a:rPr>
              <a:t>Some leaders are charismatic enough to simply pull others along by the power of their personalities alone. They may, in fact, advocate and accomplish wonderful things, but they do it through people's loyalty to and awe of them.</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Involving followers in the goal. </a:t>
            </a:r>
            <a:r>
              <a:rPr lang="en-US" sz="2400" b="1" u="sng" dirty="0">
                <a:solidFill>
                  <a:srgbClr val="0A1F61"/>
                </a:solidFill>
                <a:latin typeface="Tajawal ExtraBold" panose="00000800000000000000" pitchFamily="2" charset="-78"/>
                <a:cs typeface="Tajawal ExtraBold" panose="00000800000000000000" pitchFamily="2" charset="-78"/>
              </a:rPr>
              <a:t>The leader gets others to buy into the vision for the organization, and to make it their own. </a:t>
            </a:r>
            <a:r>
              <a:rPr lang="en-US" sz="2400" b="1" dirty="0">
                <a:solidFill>
                  <a:srgbClr val="0A1F61"/>
                </a:solidFill>
                <a:latin typeface="Tajawal ExtraBold" panose="00000800000000000000" pitchFamily="2" charset="-78"/>
                <a:cs typeface="Tajawal ExtraBold" panose="00000800000000000000" pitchFamily="2" charset="-78"/>
              </a:rPr>
              <a:t>The leader may accomplish this through charisma, through the force of the belief in power and rightness of the vision, or through the nature of the vision itself.</a:t>
            </a:r>
          </a:p>
        </p:txBody>
      </p:sp>
      <p:sp>
        <p:nvSpPr>
          <p:cNvPr id="10" name="TextBox 9">
            <a:extLst>
              <a:ext uri="{FF2B5EF4-FFF2-40B4-BE49-F238E27FC236}">
                <a16:creationId xmlns:a16="http://schemas.microsoft.com/office/drawing/2014/main" id="{5431B634-8368-DEF4-4D70-110923609A67}"/>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3</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30134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95321" y="390107"/>
            <a:ext cx="7042312" cy="892552"/>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Leading Effectively</a:t>
            </a:r>
          </a:p>
          <a:p>
            <a:r>
              <a:rPr lang="en-US" sz="2400" b="1" dirty="0">
                <a:solidFill>
                  <a:srgbClr val="FF9518"/>
                </a:solidFill>
                <a:latin typeface="Tajawal Medium" panose="00000600000000000000" pitchFamily="2" charset="-78"/>
                <a:cs typeface="Tajawal Medium" panose="00000600000000000000" pitchFamily="2" charset="-78"/>
              </a:rPr>
              <a:t>The 70-20-10 Rule for Leadership Development</a:t>
            </a:r>
          </a:p>
        </p:txBody>
      </p:sp>
      <p:sp>
        <p:nvSpPr>
          <p:cNvPr id="11" name="TextBox 10">
            <a:extLst>
              <a:ext uri="{FF2B5EF4-FFF2-40B4-BE49-F238E27FC236}">
                <a16:creationId xmlns:a16="http://schemas.microsoft.com/office/drawing/2014/main" id="{5F33266E-82F5-97D6-664A-65717445984D}"/>
              </a:ext>
            </a:extLst>
          </p:cNvPr>
          <p:cNvSpPr txBox="1"/>
          <p:nvPr/>
        </p:nvSpPr>
        <p:spPr>
          <a:xfrm>
            <a:off x="1039506" y="1320330"/>
            <a:ext cx="10636345" cy="514756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1900" b="1" i="1" dirty="0">
                <a:solidFill>
                  <a:srgbClr val="0A1F61"/>
                </a:solidFill>
                <a:latin typeface="Tajawal ExtraBold" panose="00000800000000000000" pitchFamily="2" charset="-78"/>
                <a:cs typeface="Tajawal ExtraBold" panose="00000800000000000000" pitchFamily="2" charset="-78"/>
              </a:rPr>
              <a:t>The 70-20-10 rule emerged from over 30 years of Lessons of Experience research</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the 70-20-10 rule, leaders learn and grow from 3 types of experience, following a ratio of:</a:t>
            </a:r>
          </a:p>
          <a:p>
            <a:pPr marL="1889125" lvl="2"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70% challenging experiences and assignments</a:t>
            </a:r>
          </a:p>
          <a:p>
            <a:pPr marL="1889125" lvl="2"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20% developmental relationships</a:t>
            </a:r>
          </a:p>
          <a:p>
            <a:pPr marL="1889125" lvl="2"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10% coursework and training</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underlying assumption of the 70-20-10 rule is that leadership can be learned that leaders are made, not born.</a:t>
            </a:r>
          </a:p>
          <a:p>
            <a:pPr marL="1085850" algn="ctr"/>
            <a:r>
              <a:rPr lang="en-US" sz="2400" b="1" i="1" dirty="0">
                <a:solidFill>
                  <a:srgbClr val="C00000"/>
                </a:solidFill>
                <a:latin typeface="Tajawal ExtraBold" panose="00000800000000000000" pitchFamily="2" charset="-78"/>
                <a:cs typeface="Tajawal ExtraBold" panose="00000800000000000000" pitchFamily="2" charset="-78"/>
              </a:rPr>
              <a:t>A leader’s ability and willingness to learn from experience </a:t>
            </a:r>
          </a:p>
          <a:p>
            <a:pPr marL="1085850" algn="ctr"/>
            <a:r>
              <a:rPr lang="en-US" sz="2400" b="1" i="1" dirty="0">
                <a:solidFill>
                  <a:srgbClr val="C00000"/>
                </a:solidFill>
                <a:latin typeface="Tajawal ExtraBold" panose="00000800000000000000" pitchFamily="2" charset="-78"/>
                <a:cs typeface="Tajawal ExtraBold" panose="00000800000000000000" pitchFamily="2" charset="-78"/>
              </a:rPr>
              <a:t>is the foundation for leading with impact.</a:t>
            </a:r>
          </a:p>
        </p:txBody>
      </p:sp>
      <p:sp>
        <p:nvSpPr>
          <p:cNvPr id="9" name="TextBox 8">
            <a:extLst>
              <a:ext uri="{FF2B5EF4-FFF2-40B4-BE49-F238E27FC236}">
                <a16:creationId xmlns:a16="http://schemas.microsoft.com/office/drawing/2014/main" id="{677084F3-004F-B98E-831B-3AD44164A9FC}"/>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3</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11712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95321" y="390107"/>
            <a:ext cx="7042312" cy="892552"/>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Leading Effectively</a:t>
            </a:r>
          </a:p>
          <a:p>
            <a:r>
              <a:rPr lang="en-US" sz="2400" b="1" dirty="0">
                <a:solidFill>
                  <a:srgbClr val="FF9518"/>
                </a:solidFill>
                <a:latin typeface="Tajawal Medium" panose="00000600000000000000" pitchFamily="2" charset="-78"/>
                <a:cs typeface="Tajawal Medium" panose="00000600000000000000" pitchFamily="2" charset="-78"/>
              </a:rPr>
              <a:t>The 70-20-10 Rule for Leadership Development</a:t>
            </a:r>
          </a:p>
        </p:txBody>
      </p:sp>
      <p:sp>
        <p:nvSpPr>
          <p:cNvPr id="11" name="TextBox 10">
            <a:extLst>
              <a:ext uri="{FF2B5EF4-FFF2-40B4-BE49-F238E27FC236}">
                <a16:creationId xmlns:a16="http://schemas.microsoft.com/office/drawing/2014/main" id="{5F33266E-82F5-97D6-664A-65717445984D}"/>
              </a:ext>
            </a:extLst>
          </p:cNvPr>
          <p:cNvSpPr txBox="1"/>
          <p:nvPr/>
        </p:nvSpPr>
        <p:spPr>
          <a:xfrm>
            <a:off x="216703" y="1539490"/>
            <a:ext cx="10588622" cy="1553054"/>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70-20-10 rule reveals that individuals tend to learn 70% of their knowledge from challenging experiences and assignments, 20% from developmental relationships, and 10% from coursework and training. </a:t>
            </a:r>
          </a:p>
        </p:txBody>
      </p:sp>
      <p:pic>
        <p:nvPicPr>
          <p:cNvPr id="10" name="Picture 9" descr="Infographic: 3 Types of Experiences That Impact Executive Development — The 70-20-10 Rule">
            <a:hlinkClick r:id="rId2"/>
            <a:extLst>
              <a:ext uri="{FF2B5EF4-FFF2-40B4-BE49-F238E27FC236}">
                <a16:creationId xmlns:a16="http://schemas.microsoft.com/office/drawing/2014/main" id="{F3E8BA44-64AF-562A-DE2C-CB32F88CBAC2}"/>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5511014" y="3131017"/>
            <a:ext cx="5677325" cy="2838663"/>
          </a:xfrm>
          <a:prstGeom prst="rect">
            <a:avLst/>
          </a:prstGeom>
          <a:ln w="38100" cap="sq">
            <a:solidFill>
              <a:srgbClr val="00C4AD"/>
            </a:solidFill>
            <a:prstDash val="solid"/>
            <a:miter lim="800000"/>
          </a:ln>
          <a:effectLst>
            <a:outerShdw blurRad="50800" dist="38100" dir="2700000" algn="tl" rotWithShape="0">
              <a:srgbClr val="000000">
                <a:alpha val="43000"/>
              </a:srgbClr>
            </a:outerShdw>
          </a:effectLst>
        </p:spPr>
      </p:pic>
      <p:sp>
        <p:nvSpPr>
          <p:cNvPr id="12" name="TextBox 11">
            <a:extLst>
              <a:ext uri="{FF2B5EF4-FFF2-40B4-BE49-F238E27FC236}">
                <a16:creationId xmlns:a16="http://schemas.microsoft.com/office/drawing/2014/main" id="{64DAA490-217F-5DBE-28FE-C6B1D5A8297B}"/>
              </a:ext>
            </a:extLst>
          </p:cNvPr>
          <p:cNvSpPr txBox="1"/>
          <p:nvPr/>
        </p:nvSpPr>
        <p:spPr>
          <a:xfrm>
            <a:off x="234252" y="3131017"/>
            <a:ext cx="5126418" cy="2926507"/>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Skilled training specialists can help an organization establish a shared knowledge base and align its members with respect to a common leadership vision and the 70-20-10 rule.</a:t>
            </a:r>
            <a:endParaRPr lang="en-US" sz="2200" b="1" dirty="0">
              <a:solidFill>
                <a:srgbClr val="C00000"/>
              </a:solidFill>
              <a:latin typeface="Tajawal ExtraBold" panose="00000800000000000000" pitchFamily="2" charset="-78"/>
              <a:cs typeface="Tajawal ExtraBold" panose="00000800000000000000" pitchFamily="2" charset="-78"/>
            </a:endParaRPr>
          </a:p>
        </p:txBody>
      </p:sp>
      <p:sp>
        <p:nvSpPr>
          <p:cNvPr id="9" name="TextBox 8">
            <a:extLst>
              <a:ext uri="{FF2B5EF4-FFF2-40B4-BE49-F238E27FC236}">
                <a16:creationId xmlns:a16="http://schemas.microsoft.com/office/drawing/2014/main" id="{281E0EF8-0FD8-17F1-DA2C-1C6B72FA201F}"/>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3</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23370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27517" y="977179"/>
            <a:ext cx="3261855" cy="523220"/>
          </a:xfrm>
          <a:prstGeom prst="rect">
            <a:avLst/>
          </a:prstGeom>
          <a:noFill/>
        </p:spPr>
        <p:txBody>
          <a:bodyPr wrap="none" rtlCol="0">
            <a:spAutoFit/>
          </a:bodyPr>
          <a:lstStyle/>
          <a:p>
            <a:r>
              <a:rPr lang="en-US" sz="2800" b="1" dirty="0">
                <a:solidFill>
                  <a:srgbClr val="FF0000"/>
                </a:solidFill>
                <a:latin typeface="Tajawal Medium" panose="00000600000000000000" pitchFamily="2" charset="-78"/>
                <a:cs typeface="Tajawal Medium" panose="00000600000000000000" pitchFamily="2" charset="-78"/>
              </a:rPr>
              <a:t>New Leader Traps</a:t>
            </a:r>
          </a:p>
        </p:txBody>
      </p:sp>
      <p:sp>
        <p:nvSpPr>
          <p:cNvPr id="9" name="TextBox 8"/>
          <p:cNvSpPr txBox="1"/>
          <p:nvPr/>
        </p:nvSpPr>
        <p:spPr>
          <a:xfrm>
            <a:off x="1836620" y="1891673"/>
            <a:ext cx="10818985" cy="3901837"/>
          </a:xfrm>
          <a:prstGeom prst="rect">
            <a:avLst/>
          </a:prstGeom>
          <a:noFill/>
        </p:spPr>
        <p:txBody>
          <a:bodyPr wrap="square" rtlCol="0">
            <a:spAutoFit/>
          </a:bodyPr>
          <a:lstStyle/>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Not learning quickly</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Isolation</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Know-it-all</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Keeping existing team</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Ignoring Potential Problems</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Taking the Easy Path</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Ignoring Feedback, You Don't Like</a:t>
            </a:r>
          </a:p>
        </p:txBody>
      </p:sp>
      <p:sp>
        <p:nvSpPr>
          <p:cNvPr id="10" name="TextBox 9">
            <a:extLst>
              <a:ext uri="{FF2B5EF4-FFF2-40B4-BE49-F238E27FC236}">
                <a16:creationId xmlns:a16="http://schemas.microsoft.com/office/drawing/2014/main" id="{2FE27904-5B0E-6F96-142C-044FEED4FD1D}"/>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3</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77577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 name="Picture 2"/>
          <p:cNvPicPr>
            <a:picLocks noChangeAspect="1"/>
          </p:cNvPicPr>
          <p:nvPr/>
        </p:nvPicPr>
        <p:blipFill>
          <a:blip r:embed="rId2"/>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582738" y="1625673"/>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W5 – Lecture 4</a:t>
            </a:r>
          </a:p>
        </p:txBody>
      </p:sp>
    </p:spTree>
    <p:extLst>
      <p:ext uri="{BB962C8B-B14F-4D97-AF65-F5344CB8AC3E}">
        <p14:creationId xmlns:p14="http://schemas.microsoft.com/office/powerpoint/2010/main" val="241685692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54683" y="933058"/>
            <a:ext cx="3323346"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Leadership styles </a:t>
            </a:r>
          </a:p>
        </p:txBody>
      </p:sp>
      <p:sp>
        <p:nvSpPr>
          <p:cNvPr id="9" name="TextBox 8"/>
          <p:cNvSpPr txBox="1"/>
          <p:nvPr/>
        </p:nvSpPr>
        <p:spPr>
          <a:xfrm>
            <a:off x="268536" y="2272846"/>
            <a:ext cx="11058594" cy="3416320"/>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styles </a:t>
            </a:r>
            <a:r>
              <a:rPr lang="en-US" sz="2400" b="1" u="sng" dirty="0">
                <a:solidFill>
                  <a:srgbClr val="0A1F61"/>
                </a:solidFill>
                <a:latin typeface="Tajawal ExtraBold" panose="00000800000000000000" pitchFamily="2" charset="-78"/>
                <a:cs typeface="Tajawal ExtraBold" panose="00000800000000000000" pitchFamily="2" charset="-78"/>
              </a:rPr>
              <a:t>encompass how they relate to others within and outside the organization</a:t>
            </a:r>
            <a:r>
              <a:rPr lang="en-US" sz="2400" b="1" dirty="0">
                <a:solidFill>
                  <a:srgbClr val="0A1F61"/>
                </a:solidFill>
                <a:latin typeface="Tajawal ExtraBold" panose="00000800000000000000" pitchFamily="2" charset="-78"/>
                <a:cs typeface="Tajawal ExtraBold" panose="00000800000000000000" pitchFamily="2" charset="-78"/>
              </a:rPr>
              <a:t>, how they view themselves and their position, and - to a very large extent - whether or not they are successful as leaders. </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a task needs to be accomplished, how does a particular leader set out to get it done? If an emergency arises, how does a leader handle it? If the organization needs the support of the community, how does a leader go about mobilizing it? All of these depend on leadership style.</a:t>
            </a:r>
          </a:p>
        </p:txBody>
      </p:sp>
      <p:sp>
        <p:nvSpPr>
          <p:cNvPr id="10" name="TextBox 9">
            <a:extLst>
              <a:ext uri="{FF2B5EF4-FFF2-40B4-BE49-F238E27FC236}">
                <a16:creationId xmlns:a16="http://schemas.microsoft.com/office/drawing/2014/main" id="{0C89125E-8787-B6F1-5514-4727998E28B6}"/>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4</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60522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00403" y="1038347"/>
            <a:ext cx="3323346"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Leadership styles </a:t>
            </a:r>
          </a:p>
        </p:txBody>
      </p:sp>
      <p:sp>
        <p:nvSpPr>
          <p:cNvPr id="9" name="TextBox 8"/>
          <p:cNvSpPr txBox="1"/>
          <p:nvPr/>
        </p:nvSpPr>
        <p:spPr>
          <a:xfrm>
            <a:off x="314256" y="2025440"/>
            <a:ext cx="11184324" cy="4339650"/>
          </a:xfrm>
          <a:prstGeom prst="rect">
            <a:avLst/>
          </a:prstGeom>
          <a:noFill/>
        </p:spPr>
        <p:txBody>
          <a:bodyPr wrap="square" rtlCol="0">
            <a:spAutoFit/>
          </a:bodyPr>
          <a:lstStyle/>
          <a:p>
            <a:pPr marL="974725" indent="-457200" algn="just">
              <a:buFont typeface="Wingdings" panose="05000000000000000000" pitchFamily="2" charset="2"/>
              <a:buChar char="q"/>
            </a:pPr>
            <a:r>
              <a:rPr lang="en-US" sz="2300" b="1" dirty="0">
                <a:solidFill>
                  <a:srgbClr val="FF0000"/>
                </a:solidFill>
                <a:latin typeface="Tajawal ExtraBold" panose="00000800000000000000" pitchFamily="2" charset="-78"/>
                <a:cs typeface="Tajawal ExtraBold" panose="00000800000000000000" pitchFamily="2" charset="-78"/>
              </a:rPr>
              <a:t>We will focus on individual leaders, but leadership can be invested in a team, or in several teams, or in different people at different times. </a:t>
            </a:r>
          </a:p>
          <a:p>
            <a:pPr marL="974725" indent="-457200" algn="just">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Many - perhaps most - organizations have several levels of leadership, and thus many leaders. </a:t>
            </a:r>
          </a:p>
          <a:p>
            <a:pPr marL="974725" indent="-457200" algn="just">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style of an organization's leadership is reflected in both the nature of that organization and its relationships with the community. </a:t>
            </a:r>
          </a:p>
          <a:p>
            <a:pPr marL="974725" indent="-457200" algn="just">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a leader is suspicious and jealous of power, others in the organization are likely to behave similarly, in dealing with both colleagues and the community. </a:t>
            </a:r>
          </a:p>
          <a:p>
            <a:pPr marL="974725" indent="-457200" algn="just">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a leader is collaborative and open, this behavior is likely to encourage the same attitudes among staff members, and to work collaboratively with other organizations.</a:t>
            </a:r>
          </a:p>
        </p:txBody>
      </p:sp>
      <p:sp>
        <p:nvSpPr>
          <p:cNvPr id="10" name="TextBox 9">
            <a:extLst>
              <a:ext uri="{FF2B5EF4-FFF2-40B4-BE49-F238E27FC236}">
                <a16:creationId xmlns:a16="http://schemas.microsoft.com/office/drawing/2014/main" id="{A9193E93-7486-BFFC-C647-797DECAC071F}"/>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4</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98644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24647" y="1011766"/>
            <a:ext cx="3323346"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Leadership styles </a:t>
            </a:r>
          </a:p>
        </p:txBody>
      </p:sp>
      <p:sp>
        <p:nvSpPr>
          <p:cNvPr id="9" name="TextBox 8"/>
          <p:cNvSpPr txBox="1"/>
          <p:nvPr/>
        </p:nvSpPr>
        <p:spPr>
          <a:xfrm>
            <a:off x="171004" y="1919493"/>
            <a:ext cx="11110405"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Autocratic leadership allows quick decision-making, and eliminates arguments over how and why things get done. </a:t>
            </a:r>
            <a:r>
              <a:rPr lang="en-US" sz="2400" b="1" dirty="0">
                <a:solidFill>
                  <a:srgbClr val="0A1F61"/>
                </a:solidFill>
                <a:latin typeface="Tajawal ExtraBold" panose="00000800000000000000" pitchFamily="2" charset="-78"/>
                <a:cs typeface="Tajawal ExtraBold" panose="00000800000000000000" pitchFamily="2" charset="-78"/>
              </a:rPr>
              <a:t>At the same time, however, it may reduce the likelihood of getting a range of different ideas from different people, and can treat people badly, or as if they don't matter. If, as is often true, the leader is concerned with his own power and status, he'll be looking over his shoulder, and moving to squelch any opposition to him or his ideas and decisions. Innovation or the use of others' ideas is only permissible if it's part of the leader's plan.</a:t>
            </a:r>
          </a:p>
        </p:txBody>
      </p:sp>
      <p:sp>
        <p:nvSpPr>
          <p:cNvPr id="10" name="TextBox 9">
            <a:extLst>
              <a:ext uri="{FF2B5EF4-FFF2-40B4-BE49-F238E27FC236}">
                <a16:creationId xmlns:a16="http://schemas.microsoft.com/office/drawing/2014/main" id="{BE7164B9-4164-DBD4-1BE6-A82A056271BD}"/>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4</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45887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99418" y="957971"/>
            <a:ext cx="3323346"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Leadership styles </a:t>
            </a:r>
          </a:p>
        </p:txBody>
      </p:sp>
      <p:sp>
        <p:nvSpPr>
          <p:cNvPr id="9" name="TextBox 8"/>
          <p:cNvSpPr txBox="1"/>
          <p:nvPr/>
        </p:nvSpPr>
        <p:spPr>
          <a:xfrm>
            <a:off x="178312" y="2065683"/>
            <a:ext cx="11288904" cy="3785652"/>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2. </a:t>
            </a:r>
            <a:r>
              <a:rPr lang="en-US" sz="2400" b="1" dirty="0">
                <a:solidFill>
                  <a:srgbClr val="C00000"/>
                </a:solidFill>
                <a:latin typeface="Tajawal ExtraBold" panose="00000800000000000000" pitchFamily="2" charset="-78"/>
                <a:cs typeface="Tajawal ExtraBold" panose="00000800000000000000" pitchFamily="2" charset="-78"/>
              </a:rPr>
              <a:t>Managerial</a:t>
            </a:r>
            <a:r>
              <a:rPr lang="en-US" sz="2400" b="1" dirty="0">
                <a:solidFill>
                  <a:srgbClr val="0A1F61"/>
                </a:solidFill>
                <a:latin typeface="Tajawal ExtraBold" panose="00000800000000000000" pitchFamily="2" charset="-78"/>
                <a:cs typeface="Tajawal ExtraBold" panose="00000800000000000000" pitchFamily="2" charset="-78"/>
              </a:rPr>
              <a:t>. The leader who sees him/herself as a manager is </a:t>
            </a:r>
            <a:r>
              <a:rPr lang="en-US" sz="2400" b="1" dirty="0">
                <a:solidFill>
                  <a:srgbClr val="FF0000"/>
                </a:solidFill>
                <a:latin typeface="Tajawal ExtraBold" panose="00000800000000000000" pitchFamily="2" charset="-78"/>
                <a:cs typeface="Tajawal ExtraBold" panose="00000800000000000000" pitchFamily="2" charset="-78"/>
              </a:rPr>
              <a:t>concerned primarily with the running of the organization</a:t>
            </a:r>
            <a:r>
              <a:rPr lang="en-US" sz="2400" b="1" dirty="0">
                <a:solidFill>
                  <a:srgbClr val="0A1F61"/>
                </a:solidFill>
                <a:latin typeface="Tajawal ExtraBold" panose="00000800000000000000" pitchFamily="2" charset="-78"/>
                <a:cs typeface="Tajawal ExtraBold" panose="00000800000000000000" pitchFamily="2" charset="-78"/>
              </a:rPr>
              <a:t>. Where it's going is not at issue, as long as it gets there in good shape. The leader may </a:t>
            </a:r>
            <a:r>
              <a:rPr lang="en-US" sz="2400" b="1" dirty="0">
                <a:solidFill>
                  <a:srgbClr val="FF0000"/>
                </a:solidFill>
                <a:latin typeface="Tajawal ExtraBold" panose="00000800000000000000" pitchFamily="2" charset="-78"/>
                <a:cs typeface="Tajawal ExtraBold" panose="00000800000000000000" pitchFamily="2" charset="-78"/>
              </a:rPr>
              <a:t>pay attention to relationships </a:t>
            </a:r>
            <a:r>
              <a:rPr lang="en-US" sz="2400" b="1" dirty="0">
                <a:solidFill>
                  <a:srgbClr val="0A1F61"/>
                </a:solidFill>
                <a:latin typeface="Tajawal ExtraBold" panose="00000800000000000000" pitchFamily="2" charset="-78"/>
                <a:cs typeface="Tajawal ExtraBold" panose="00000800000000000000" pitchFamily="2" charset="-78"/>
              </a:rPr>
              <a:t>with and among staff members, but only in the service of keeping things </a:t>
            </a:r>
            <a:r>
              <a:rPr lang="en-US" sz="2400" b="1" dirty="0">
                <a:solidFill>
                  <a:srgbClr val="FF0000"/>
                </a:solidFill>
                <a:latin typeface="Tajawal ExtraBold" panose="00000800000000000000" pitchFamily="2" charset="-78"/>
                <a:cs typeface="Tajawal ExtraBold" panose="00000800000000000000" pitchFamily="2" charset="-78"/>
              </a:rPr>
              <a:t>running smoothly</a:t>
            </a:r>
            <a:r>
              <a:rPr lang="en-US" sz="2400" b="1" dirty="0">
                <a:solidFill>
                  <a:srgbClr val="0A1F61"/>
                </a:solidFill>
                <a:latin typeface="Tajawal ExtraBold" panose="00000800000000000000" pitchFamily="2" charset="-78"/>
                <a:cs typeface="Tajawal ExtraBold" panose="00000800000000000000" pitchFamily="2" charset="-78"/>
              </a:rPr>
              <a:t>. Depending upon the nature and stability of the organization, the main focus may be on funding, on strengthening the organization's systems and infrastructure (policies, positions, equipment, etc.), or on </a:t>
            </a:r>
            <a:r>
              <a:rPr lang="en-US" sz="2400" b="1" dirty="0">
                <a:solidFill>
                  <a:srgbClr val="FF0000"/>
                </a:solidFill>
                <a:latin typeface="Tajawal ExtraBold" panose="00000800000000000000" pitchFamily="2" charset="-78"/>
                <a:cs typeface="Tajawal ExtraBold" panose="00000800000000000000" pitchFamily="2" charset="-78"/>
              </a:rPr>
              <a:t>making sure day-to-day operations go well </a:t>
            </a:r>
            <a:r>
              <a:rPr lang="en-US" sz="2400" b="1" dirty="0">
                <a:solidFill>
                  <a:srgbClr val="0A1F61"/>
                </a:solidFill>
                <a:latin typeface="Tajawal ExtraBold" panose="00000800000000000000" pitchFamily="2" charset="-78"/>
                <a:cs typeface="Tajawal ExtraBold" panose="00000800000000000000" pitchFamily="2" charset="-78"/>
              </a:rPr>
              <a:t>(including making sure that everyone is doing what he's supposed to).</a:t>
            </a:r>
          </a:p>
        </p:txBody>
      </p:sp>
      <p:sp>
        <p:nvSpPr>
          <p:cNvPr id="10" name="TextBox 9">
            <a:extLst>
              <a:ext uri="{FF2B5EF4-FFF2-40B4-BE49-F238E27FC236}">
                <a16:creationId xmlns:a16="http://schemas.microsoft.com/office/drawing/2014/main" id="{57730BE7-3FF9-2A7A-FEDE-87FB7EF51EAF}"/>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4</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28975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90357" y="1008717"/>
            <a:ext cx="3323346"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Leadership styles </a:t>
            </a:r>
          </a:p>
        </p:txBody>
      </p:sp>
      <p:sp>
        <p:nvSpPr>
          <p:cNvPr id="9" name="TextBox 8"/>
          <p:cNvSpPr txBox="1"/>
          <p:nvPr/>
        </p:nvSpPr>
        <p:spPr>
          <a:xfrm>
            <a:off x="0" y="1975959"/>
            <a:ext cx="11390952"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4. </a:t>
            </a:r>
            <a:r>
              <a:rPr lang="en-US" sz="2400" b="1" dirty="0">
                <a:solidFill>
                  <a:srgbClr val="C00000"/>
                </a:solidFill>
                <a:latin typeface="Tajawal ExtraBold" panose="00000800000000000000" pitchFamily="2" charset="-78"/>
                <a:cs typeface="Tajawal ExtraBold" panose="00000800000000000000" pitchFamily="2" charset="-78"/>
              </a:rPr>
              <a:t>Collaborative</a:t>
            </a:r>
            <a:r>
              <a:rPr lang="en-US" sz="2400" b="1" dirty="0">
                <a:solidFill>
                  <a:srgbClr val="0A1F61"/>
                </a:solidFill>
                <a:latin typeface="Tajawal ExtraBold" panose="00000800000000000000" pitchFamily="2" charset="-78"/>
                <a:cs typeface="Tajawal ExtraBold" panose="00000800000000000000" pitchFamily="2" charset="-78"/>
              </a:rPr>
              <a:t>. A collaborative leader </a:t>
            </a:r>
            <a:r>
              <a:rPr lang="en-US" sz="2400" b="1" dirty="0">
                <a:solidFill>
                  <a:srgbClr val="FF0000"/>
                </a:solidFill>
                <a:latin typeface="Tajawal ExtraBold" panose="00000800000000000000" pitchFamily="2" charset="-78"/>
                <a:cs typeface="Tajawal ExtraBold" panose="00000800000000000000" pitchFamily="2" charset="-78"/>
              </a:rPr>
              <a:t>tries to involve everyone </a:t>
            </a:r>
            <a:r>
              <a:rPr lang="en-US" sz="2400" b="1" dirty="0">
                <a:solidFill>
                  <a:srgbClr val="0A1F61"/>
                </a:solidFill>
                <a:latin typeface="Tajawal ExtraBold" panose="00000800000000000000" pitchFamily="2" charset="-78"/>
                <a:cs typeface="Tajawal ExtraBold" panose="00000800000000000000" pitchFamily="2" charset="-78"/>
              </a:rPr>
              <a:t>in the organization in leadership. The leader is truly </a:t>
            </a:r>
            <a:r>
              <a:rPr lang="en-US" sz="2400" b="1" dirty="0">
                <a:solidFill>
                  <a:srgbClr val="FF0000"/>
                </a:solidFill>
                <a:latin typeface="Tajawal ExtraBold" panose="00000800000000000000" pitchFamily="2" charset="-78"/>
                <a:cs typeface="Tajawal ExtraBold" panose="00000800000000000000" pitchFamily="2" charset="-78"/>
              </a:rPr>
              <a:t>first among equals</a:t>
            </a:r>
            <a:r>
              <a:rPr lang="en-US" sz="2400" b="1" dirty="0">
                <a:solidFill>
                  <a:srgbClr val="0A1F61"/>
                </a:solidFill>
                <a:latin typeface="Tajawal ExtraBold" panose="00000800000000000000" pitchFamily="2" charset="-78"/>
                <a:cs typeface="Tajawal ExtraBold" panose="00000800000000000000" pitchFamily="2" charset="-78"/>
              </a:rPr>
              <a:t>, in that he/she may </a:t>
            </a:r>
            <a:r>
              <a:rPr lang="en-US" sz="2400" b="1" dirty="0">
                <a:solidFill>
                  <a:srgbClr val="FF0000"/>
                </a:solidFill>
                <a:latin typeface="Tajawal ExtraBold" panose="00000800000000000000" pitchFamily="2" charset="-78"/>
                <a:cs typeface="Tajawal ExtraBold" panose="00000800000000000000" pitchFamily="2" charset="-78"/>
              </a:rPr>
              <a:t>initiate discussion, pinpoint problems or issues </a:t>
            </a:r>
            <a:r>
              <a:rPr lang="en-US" sz="2400" b="1" dirty="0">
                <a:solidFill>
                  <a:srgbClr val="0A1F61"/>
                </a:solidFill>
                <a:latin typeface="Tajawal ExtraBold" panose="00000800000000000000" pitchFamily="2" charset="-78"/>
                <a:cs typeface="Tajawal ExtraBold" panose="00000800000000000000" pitchFamily="2" charset="-78"/>
              </a:rPr>
              <a:t>that need to be addressed, and keep track of the organization as a whole, rather than of one particular job. But decisions are made through a collaborative process of discussion, and some form of either </a:t>
            </a:r>
            <a:r>
              <a:rPr lang="en-US" sz="2400" b="1" dirty="0">
                <a:solidFill>
                  <a:srgbClr val="FF0000"/>
                </a:solidFill>
                <a:latin typeface="Tajawal ExtraBold" panose="00000800000000000000" pitchFamily="2" charset="-78"/>
                <a:cs typeface="Tajawal ExtraBold" panose="00000800000000000000" pitchFamily="2" charset="-78"/>
              </a:rPr>
              <a:t>majority or consensus agreement</a:t>
            </a:r>
            <a:r>
              <a:rPr lang="en-US" sz="2400" b="1" dirty="0">
                <a:solidFill>
                  <a:srgbClr val="0A1F61"/>
                </a:solidFill>
                <a:latin typeface="Tajawal ExtraBold" panose="00000800000000000000" pitchFamily="2" charset="-78"/>
                <a:cs typeface="Tajawal ExtraBold" panose="00000800000000000000" pitchFamily="2" charset="-78"/>
              </a:rPr>
              <a:t>. Toward that end, a collaborative leader tries to foster trust and teamwork among the staff as a whole.</a:t>
            </a:r>
          </a:p>
        </p:txBody>
      </p:sp>
      <p:sp>
        <p:nvSpPr>
          <p:cNvPr id="10" name="TextBox 9">
            <a:extLst>
              <a:ext uri="{FF2B5EF4-FFF2-40B4-BE49-F238E27FC236}">
                <a16:creationId xmlns:a16="http://schemas.microsoft.com/office/drawing/2014/main" id="{9FAA0A6D-6F9E-B7CE-2F7B-1BC7EB706DC8}"/>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4</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42425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92540" y="1008717"/>
            <a:ext cx="3323346"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Leadership styles </a:t>
            </a:r>
          </a:p>
        </p:txBody>
      </p:sp>
      <p:sp>
        <p:nvSpPr>
          <p:cNvPr id="9" name="TextBox 8"/>
          <p:cNvSpPr txBox="1"/>
          <p:nvPr/>
        </p:nvSpPr>
        <p:spPr>
          <a:xfrm>
            <a:off x="42283" y="2161867"/>
            <a:ext cx="11182026" cy="3785652"/>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David </a:t>
            </a:r>
            <a:r>
              <a:rPr lang="en-US" sz="2400" b="1" dirty="0" err="1">
                <a:solidFill>
                  <a:srgbClr val="0A1F61"/>
                </a:solidFill>
                <a:latin typeface="Tajawal ExtraBold" panose="00000800000000000000" pitchFamily="2" charset="-78"/>
                <a:cs typeface="Tajawal ExtraBold" panose="00000800000000000000" pitchFamily="2" charset="-78"/>
              </a:rPr>
              <a:t>Chrislip</a:t>
            </a:r>
            <a:r>
              <a:rPr lang="en-US" sz="2400" b="1" dirty="0">
                <a:solidFill>
                  <a:srgbClr val="0A1F61"/>
                </a:solidFill>
                <a:latin typeface="Tajawal ExtraBold" panose="00000800000000000000" pitchFamily="2" charset="-78"/>
                <a:cs typeface="Tajawal ExtraBold" panose="00000800000000000000" pitchFamily="2" charset="-78"/>
              </a:rPr>
              <a:t> and Carl E. Larson identify </a:t>
            </a:r>
            <a:r>
              <a:rPr lang="en-US" sz="2400" b="1" dirty="0">
                <a:solidFill>
                  <a:srgbClr val="C00000"/>
                </a:solidFill>
                <a:latin typeface="Tajawal ExtraBold" panose="00000800000000000000" pitchFamily="2" charset="-78"/>
                <a:cs typeface="Tajawal ExtraBold" panose="00000800000000000000" pitchFamily="2" charset="-78"/>
              </a:rPr>
              <a:t>four characteristics </a:t>
            </a:r>
            <a:r>
              <a:rPr lang="en-US" sz="2400" b="1" dirty="0">
                <a:solidFill>
                  <a:srgbClr val="0A1F61"/>
                </a:solidFill>
                <a:latin typeface="Tajawal ExtraBold" panose="00000800000000000000" pitchFamily="2" charset="-78"/>
                <a:cs typeface="Tajawal ExtraBold" panose="00000800000000000000" pitchFamily="2" charset="-78"/>
              </a:rPr>
              <a:t>of the collaborative leader:</a:t>
            </a:r>
          </a:p>
          <a:p>
            <a:pPr marL="1431925" lvl="1" indent="-457200" algn="just">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Inspiring commitment and action. </a:t>
            </a:r>
            <a:r>
              <a:rPr lang="en-US" sz="2400" b="1" dirty="0">
                <a:solidFill>
                  <a:srgbClr val="0A1F61"/>
                </a:solidFill>
                <a:latin typeface="Tajawal ExtraBold" panose="00000800000000000000" pitchFamily="2" charset="-78"/>
                <a:cs typeface="Tajawal ExtraBold" panose="00000800000000000000" pitchFamily="2" charset="-78"/>
              </a:rPr>
              <a:t>The collaborative leader helps people develop the vision and passion to start and maintain the work.</a:t>
            </a:r>
          </a:p>
          <a:p>
            <a:pPr marL="1431925" lvl="1" indent="-457200" algn="just">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Leading as a peer problem solver. </a:t>
            </a:r>
            <a:r>
              <a:rPr lang="en-US" sz="2400" b="1" dirty="0">
                <a:solidFill>
                  <a:srgbClr val="0A1F61"/>
                </a:solidFill>
                <a:latin typeface="Tajawal ExtraBold" panose="00000800000000000000" pitchFamily="2" charset="-78"/>
                <a:cs typeface="Tajawal ExtraBold" panose="00000800000000000000" pitchFamily="2" charset="-78"/>
              </a:rPr>
              <a:t>The collaborative leader facilitates problem solving by modeling and teaching a process, and by helping others bring their experience and ideas to bear.</a:t>
            </a:r>
          </a:p>
          <a:p>
            <a:pPr marL="1431925" lvl="1" indent="-457200" algn="just">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Building broad-based involvement. </a:t>
            </a:r>
            <a:r>
              <a:rPr lang="en-US" sz="2400" b="1" dirty="0">
                <a:solidFill>
                  <a:srgbClr val="0A1F61"/>
                </a:solidFill>
                <a:latin typeface="Tajawal ExtraBold" panose="00000800000000000000" pitchFamily="2" charset="-78"/>
                <a:cs typeface="Tajawal ExtraBold" panose="00000800000000000000" pitchFamily="2" charset="-78"/>
              </a:rPr>
              <a:t>The collaborative leader invites everyone concerned into an inclusive process.</a:t>
            </a:r>
          </a:p>
        </p:txBody>
      </p:sp>
      <p:sp>
        <p:nvSpPr>
          <p:cNvPr id="10" name="TextBox 9">
            <a:extLst>
              <a:ext uri="{FF2B5EF4-FFF2-40B4-BE49-F238E27FC236}">
                <a16:creationId xmlns:a16="http://schemas.microsoft.com/office/drawing/2014/main" id="{89FFFEFD-0BFA-2D79-6A64-6153B6AEA256}"/>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4</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42847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93227" y="867399"/>
            <a:ext cx="3323346"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Leadership styles </a:t>
            </a:r>
          </a:p>
        </p:txBody>
      </p:sp>
      <p:pic>
        <p:nvPicPr>
          <p:cNvPr id="11" name="Picture 10">
            <a:extLst>
              <a:ext uri="{FF2B5EF4-FFF2-40B4-BE49-F238E27FC236}">
                <a16:creationId xmlns:a16="http://schemas.microsoft.com/office/drawing/2014/main" id="{0E2D10EC-868F-D34E-F6FA-5E49E0BF2CFA}"/>
              </a:ext>
            </a:extLst>
          </p:cNvPr>
          <p:cNvPicPr>
            <a:picLocks noChangeAspect="1"/>
          </p:cNvPicPr>
          <p:nvPr/>
        </p:nvPicPr>
        <p:blipFill rotWithShape="1">
          <a:blip r:embed="rId3"/>
          <a:srcRect l="26884" t="45540" r="31233" b="19671"/>
          <a:stretch/>
        </p:blipFill>
        <p:spPr>
          <a:xfrm>
            <a:off x="1521360" y="1803504"/>
            <a:ext cx="9793651" cy="4575717"/>
          </a:xfrm>
          <a:prstGeom prst="rect">
            <a:avLst/>
          </a:prstGeom>
        </p:spPr>
      </p:pic>
      <p:sp>
        <p:nvSpPr>
          <p:cNvPr id="9" name="TextBox 8">
            <a:extLst>
              <a:ext uri="{FF2B5EF4-FFF2-40B4-BE49-F238E27FC236}">
                <a16:creationId xmlns:a16="http://schemas.microsoft.com/office/drawing/2014/main" id="{71BB0F69-1790-F894-BE0E-63B196D75C5E}"/>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4</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72823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78927" y="907224"/>
            <a:ext cx="3323346"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Leadership styles </a:t>
            </a:r>
          </a:p>
        </p:txBody>
      </p:sp>
      <p:pic>
        <p:nvPicPr>
          <p:cNvPr id="11" name="Picture 10" descr="Table&#10;&#10;Description automatically generated">
            <a:extLst>
              <a:ext uri="{FF2B5EF4-FFF2-40B4-BE49-F238E27FC236}">
                <a16:creationId xmlns:a16="http://schemas.microsoft.com/office/drawing/2014/main" id="{D43691ED-0982-B4A8-4633-BBF67DBB2F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1292" y="1294410"/>
            <a:ext cx="8853792" cy="5020100"/>
          </a:xfrm>
          <a:prstGeom prst="rect">
            <a:avLst/>
          </a:prstGeom>
        </p:spPr>
      </p:pic>
      <p:sp>
        <p:nvSpPr>
          <p:cNvPr id="12" name="Oval 11">
            <a:extLst>
              <a:ext uri="{FF2B5EF4-FFF2-40B4-BE49-F238E27FC236}">
                <a16:creationId xmlns:a16="http://schemas.microsoft.com/office/drawing/2014/main" id="{07217AEA-40B5-78CB-A4D5-E201DD4FCF23}"/>
              </a:ext>
            </a:extLst>
          </p:cNvPr>
          <p:cNvSpPr/>
          <p:nvPr/>
        </p:nvSpPr>
        <p:spPr>
          <a:xfrm>
            <a:off x="2331292" y="3716978"/>
            <a:ext cx="1088802" cy="2481942"/>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6669255B-CADE-F054-8376-6D15B7743886}"/>
              </a:ext>
            </a:extLst>
          </p:cNvPr>
          <p:cNvSpPr/>
          <p:nvPr/>
        </p:nvSpPr>
        <p:spPr>
          <a:xfrm>
            <a:off x="9751212" y="3716978"/>
            <a:ext cx="1314035" cy="2888207"/>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9B2F27C4-4F7A-76BD-52DD-B009F60AE454}"/>
              </a:ext>
            </a:extLst>
          </p:cNvPr>
          <p:cNvSpPr txBox="1"/>
          <p:nvPr/>
        </p:nvSpPr>
        <p:spPr>
          <a:xfrm>
            <a:off x="1199148" y="4442774"/>
            <a:ext cx="1165897" cy="369332"/>
          </a:xfrm>
          <a:prstGeom prst="rect">
            <a:avLst/>
          </a:prstGeom>
          <a:noFill/>
        </p:spPr>
        <p:txBody>
          <a:bodyPr wrap="none" rtlCol="0">
            <a:spAutoFit/>
          </a:bodyPr>
          <a:lstStyle/>
          <a:p>
            <a:r>
              <a:rPr lang="en-US" b="1" dirty="0"/>
              <a:t>Autocratic</a:t>
            </a:r>
          </a:p>
        </p:txBody>
      </p:sp>
      <p:sp>
        <p:nvSpPr>
          <p:cNvPr id="9" name="TextBox 8">
            <a:extLst>
              <a:ext uri="{FF2B5EF4-FFF2-40B4-BE49-F238E27FC236}">
                <a16:creationId xmlns:a16="http://schemas.microsoft.com/office/drawing/2014/main" id="{9CAA1B9F-7C9C-0DFA-0230-0B2DA86A948A}"/>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4</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66972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92539" y="1047133"/>
            <a:ext cx="5198859"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What is an appropriate style?</a:t>
            </a:r>
          </a:p>
        </p:txBody>
      </p:sp>
      <p:sp>
        <p:nvSpPr>
          <p:cNvPr id="9" name="TextBox 8"/>
          <p:cNvSpPr txBox="1"/>
          <p:nvPr/>
        </p:nvSpPr>
        <p:spPr>
          <a:xfrm>
            <a:off x="181990" y="2237452"/>
            <a:ext cx="11182026" cy="3451714"/>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at least two other factors that have to be considered when choosing a leadership style. </a:t>
            </a:r>
          </a:p>
          <a:p>
            <a:pPr marL="974725" indent="-457200" algn="just">
              <a:lnSpc>
                <a:spcPts val="3800"/>
              </a:lnSpc>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Leadership style must be </a:t>
            </a:r>
            <a:r>
              <a:rPr lang="en-US" sz="2400" b="1" dirty="0">
                <a:solidFill>
                  <a:srgbClr val="FF0000"/>
                </a:solidFill>
                <a:latin typeface="Tajawal ExtraBold" panose="00000800000000000000" pitchFamily="2" charset="-78"/>
                <a:cs typeface="Tajawal ExtraBold" panose="00000800000000000000" pitchFamily="2" charset="-78"/>
              </a:rPr>
              <a:t>consistent with what people in the organization expect</a:t>
            </a:r>
            <a:r>
              <a:rPr lang="en-US" sz="2400" b="1" dirty="0">
                <a:solidFill>
                  <a:srgbClr val="0A1F61"/>
                </a:solidFill>
                <a:latin typeface="Tajawal ExtraBold" panose="00000800000000000000" pitchFamily="2" charset="-78"/>
                <a:cs typeface="Tajawal ExtraBold" panose="00000800000000000000" pitchFamily="2" charset="-78"/>
              </a:rPr>
              <a:t>. You can try to change their expectations and perceptions of how an organization should be run - that's part of leadership - but you have to start by meeting them at least halfway, or you'll never get close enough to talk about it.</a:t>
            </a:r>
          </a:p>
        </p:txBody>
      </p:sp>
      <p:sp>
        <p:nvSpPr>
          <p:cNvPr id="10" name="TextBox 9">
            <a:extLst>
              <a:ext uri="{FF2B5EF4-FFF2-40B4-BE49-F238E27FC236}">
                <a16:creationId xmlns:a16="http://schemas.microsoft.com/office/drawing/2014/main" id="{24252A1F-68C7-DA03-73EB-C31A3E508038}"/>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4</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30409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90357" y="1047133"/>
            <a:ext cx="5198859"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What is an appropriate style?</a:t>
            </a:r>
          </a:p>
        </p:txBody>
      </p:sp>
      <p:sp>
        <p:nvSpPr>
          <p:cNvPr id="9" name="TextBox 8"/>
          <p:cNvSpPr txBox="1"/>
          <p:nvPr/>
        </p:nvSpPr>
        <p:spPr>
          <a:xfrm>
            <a:off x="216280" y="2131703"/>
            <a:ext cx="11182026" cy="3939027"/>
          </a:xfrm>
          <a:prstGeom prst="rect">
            <a:avLst/>
          </a:prstGeom>
          <a:noFill/>
        </p:spPr>
        <p:txBody>
          <a:bodyPr wrap="square" rtlCol="0">
            <a:spAutoFit/>
          </a:bodyPr>
          <a:lstStyle/>
          <a:p>
            <a:pPr marL="974725" indent="-457200" algn="just">
              <a:lnSpc>
                <a:spcPts val="3800"/>
              </a:lnSpc>
              <a:buFont typeface="+mj-lt"/>
              <a:buAutoNum type="arabicPeriod" startAt="2"/>
            </a:pPr>
            <a:r>
              <a:rPr lang="en-US" sz="2400" b="1" dirty="0">
                <a:solidFill>
                  <a:srgbClr val="0A1F61"/>
                </a:solidFill>
                <a:latin typeface="Tajawal ExtraBold" panose="00000800000000000000" pitchFamily="2" charset="-78"/>
                <a:cs typeface="Tajawal ExtraBold" panose="00000800000000000000" pitchFamily="2" charset="-78"/>
              </a:rPr>
              <a:t>Finally, your style needs to be </a:t>
            </a:r>
            <a:r>
              <a:rPr lang="en-US" sz="2400" b="1" dirty="0">
                <a:solidFill>
                  <a:srgbClr val="FF0000"/>
                </a:solidFill>
                <a:latin typeface="Tajawal ExtraBold" panose="00000800000000000000" pitchFamily="2" charset="-78"/>
                <a:cs typeface="Tajawal ExtraBold" panose="00000800000000000000" pitchFamily="2" charset="-78"/>
              </a:rPr>
              <a:t>consistent with the goals, mission, and philosophy of your organization</a:t>
            </a:r>
            <a:r>
              <a:rPr lang="en-US" sz="2400" b="1" dirty="0">
                <a:solidFill>
                  <a:srgbClr val="0A1F61"/>
                </a:solidFill>
                <a:latin typeface="Tajawal ExtraBold" panose="00000800000000000000" pitchFamily="2" charset="-78"/>
                <a:cs typeface="Tajawal ExtraBold" panose="00000800000000000000" pitchFamily="2" charset="-78"/>
              </a:rPr>
              <a:t>. An organization cannot remain faithful to its mission if its internal structure is at odds with its guiding principles. An organization dedicated to empowerment of the target population, for instance, must empower its staff as well. For most grass roots and community-based organizations, this consistency would mean using some variation of a democratic or collaborative style.</a:t>
            </a:r>
          </a:p>
        </p:txBody>
      </p:sp>
      <p:sp>
        <p:nvSpPr>
          <p:cNvPr id="10" name="TextBox 9">
            <a:extLst>
              <a:ext uri="{FF2B5EF4-FFF2-40B4-BE49-F238E27FC236}">
                <a16:creationId xmlns:a16="http://schemas.microsoft.com/office/drawing/2014/main" id="{E60793F5-E13E-F04A-804D-6617F14E0C45}"/>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4</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56811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92539" y="1047133"/>
            <a:ext cx="5198859"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What is an appropriate style?</a:t>
            </a:r>
          </a:p>
        </p:txBody>
      </p:sp>
      <p:sp>
        <p:nvSpPr>
          <p:cNvPr id="9" name="TextBox 8"/>
          <p:cNvSpPr txBox="1"/>
          <p:nvPr/>
        </p:nvSpPr>
        <p:spPr>
          <a:xfrm>
            <a:off x="250570" y="2108843"/>
            <a:ext cx="11182026" cy="3785652"/>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is probably true that any leader uses a range of different styles at different times. </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is important to realize that </a:t>
            </a:r>
            <a:r>
              <a:rPr lang="en-US" sz="2400" b="1" dirty="0">
                <a:solidFill>
                  <a:srgbClr val="C00000"/>
                </a:solidFill>
                <a:latin typeface="Tajawal ExtraBold" panose="00000800000000000000" pitchFamily="2" charset="-78"/>
                <a:cs typeface="Tajawal ExtraBold" panose="00000800000000000000" pitchFamily="2" charset="-78"/>
              </a:rPr>
              <a:t>different styles </a:t>
            </a:r>
            <a:r>
              <a:rPr lang="en-US" sz="2400" b="1" dirty="0">
                <a:solidFill>
                  <a:srgbClr val="0A1F61"/>
                </a:solidFill>
                <a:latin typeface="Tajawal ExtraBold" panose="00000800000000000000" pitchFamily="2" charset="-78"/>
                <a:cs typeface="Tajawal ExtraBold" panose="00000800000000000000" pitchFamily="2" charset="-78"/>
              </a:rPr>
              <a:t>may be appropriate at </a:t>
            </a:r>
            <a:r>
              <a:rPr lang="en-US" sz="2400" b="1" dirty="0">
                <a:solidFill>
                  <a:srgbClr val="FF0000"/>
                </a:solidFill>
                <a:latin typeface="Tajawal ExtraBold" panose="00000800000000000000" pitchFamily="2" charset="-78"/>
                <a:cs typeface="Tajawal ExtraBold" panose="00000800000000000000" pitchFamily="2" charset="-78"/>
              </a:rPr>
              <a:t>different times</a:t>
            </a:r>
            <a:r>
              <a:rPr lang="en-US" sz="2400" b="1" dirty="0">
                <a:solidFill>
                  <a:srgbClr val="0A1F61"/>
                </a:solidFill>
                <a:latin typeface="Tajawal ExtraBold" panose="00000800000000000000" pitchFamily="2" charset="-78"/>
                <a:cs typeface="Tajawal ExtraBold" panose="00000800000000000000" pitchFamily="2" charset="-78"/>
              </a:rPr>
              <a:t>, and for </a:t>
            </a:r>
            <a:r>
              <a:rPr lang="en-US" sz="2400" b="1" dirty="0">
                <a:solidFill>
                  <a:srgbClr val="FF0000"/>
                </a:solidFill>
                <a:latin typeface="Tajawal ExtraBold" panose="00000800000000000000" pitchFamily="2" charset="-78"/>
                <a:cs typeface="Tajawal ExtraBold" panose="00000800000000000000" pitchFamily="2" charset="-78"/>
              </a:rPr>
              <a:t>different purposes</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an emergency, no one would suggest sitting down and making a group decision about what to do. There has to be decisive action, and one person has to take it as soon as possible. </a:t>
            </a:r>
          </a:p>
          <a:p>
            <a:pPr marL="974725"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Good leaders </a:t>
            </a:r>
            <a:r>
              <a:rPr lang="en-US" sz="2400" b="1" dirty="0">
                <a:solidFill>
                  <a:srgbClr val="0A1F61"/>
                </a:solidFill>
                <a:latin typeface="Tajawal ExtraBold" panose="00000800000000000000" pitchFamily="2" charset="-78"/>
                <a:cs typeface="Tajawal ExtraBold" panose="00000800000000000000" pitchFamily="2" charset="-78"/>
              </a:rPr>
              <a:t>usually have a style that they consciously use most of the time, but they're not rigid. They change as necessary to deal with whatever comes up.</a:t>
            </a:r>
          </a:p>
        </p:txBody>
      </p:sp>
      <p:sp>
        <p:nvSpPr>
          <p:cNvPr id="10" name="TextBox 9">
            <a:extLst>
              <a:ext uri="{FF2B5EF4-FFF2-40B4-BE49-F238E27FC236}">
                <a16:creationId xmlns:a16="http://schemas.microsoft.com/office/drawing/2014/main" id="{820D5913-662A-5349-C40D-9958525629E7}"/>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4</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73723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44637" y="1089322"/>
            <a:ext cx="4701928"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Develop a leadership style</a:t>
            </a:r>
          </a:p>
        </p:txBody>
      </p:sp>
      <p:sp>
        <p:nvSpPr>
          <p:cNvPr id="9" name="TextBox 8"/>
          <p:cNvSpPr txBox="1"/>
          <p:nvPr/>
        </p:nvSpPr>
        <p:spPr>
          <a:xfrm>
            <a:off x="628295" y="2542667"/>
            <a:ext cx="11182026" cy="2964401"/>
          </a:xfrm>
          <a:prstGeom prst="rect">
            <a:avLst/>
          </a:prstGeom>
          <a:noFill/>
        </p:spPr>
        <p:txBody>
          <a:bodyPr wrap="square" rtlCol="0">
            <a:spAutoFit/>
          </a:bodyPr>
          <a:lstStyle/>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Start with yourself.</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Think about the needs of the organization or initiative.</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Observe and learn from other leaders.</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Use the research on leadership.</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Believe in what you're doing.</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Be prepared to change.</a:t>
            </a:r>
          </a:p>
        </p:txBody>
      </p:sp>
      <p:sp>
        <p:nvSpPr>
          <p:cNvPr id="10" name="TextBox 9">
            <a:extLst>
              <a:ext uri="{FF2B5EF4-FFF2-40B4-BE49-F238E27FC236}">
                <a16:creationId xmlns:a16="http://schemas.microsoft.com/office/drawing/2014/main" id="{3FCA649A-3733-DE65-1BDF-C9FB50B416F0}"/>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4</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82097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30337" y="1003631"/>
            <a:ext cx="4701928"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Develop a leadership style</a:t>
            </a:r>
          </a:p>
        </p:txBody>
      </p:sp>
      <p:sp>
        <p:nvSpPr>
          <p:cNvPr id="9" name="TextBox 8"/>
          <p:cNvSpPr txBox="1"/>
          <p:nvPr/>
        </p:nvSpPr>
        <p:spPr>
          <a:xfrm>
            <a:off x="217400" y="2463047"/>
            <a:ext cx="11182026" cy="2964401"/>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kind of leader do you want to be? Perhaps even more important, how would you be most effective as a leader? What kind of leadership style would be of the most benefit to your organization, and would allow you to be the best leader you could be? </a:t>
            </a:r>
          </a:p>
          <a:p>
            <a:pPr marL="517525" algn="just">
              <a:lnSpc>
                <a:spcPts val="38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Most real leaders </a:t>
            </a:r>
            <a:r>
              <a:rPr lang="en-US" sz="2400" b="1" dirty="0">
                <a:solidFill>
                  <a:srgbClr val="FF0000"/>
                </a:solidFill>
                <a:latin typeface="Tajawal ExtraBold" panose="00000800000000000000" pitchFamily="2" charset="-78"/>
                <a:cs typeface="Tajawal ExtraBold" panose="00000800000000000000" pitchFamily="2" charset="-78"/>
              </a:rPr>
              <a:t>use a combination of styles</a:t>
            </a:r>
            <a:r>
              <a:rPr lang="en-US" sz="2400" b="1" dirty="0">
                <a:solidFill>
                  <a:srgbClr val="0A1F61"/>
                </a:solidFill>
                <a:latin typeface="Tajawal ExtraBold" panose="00000800000000000000" pitchFamily="2" charset="-78"/>
                <a:cs typeface="Tajawal ExtraBold" panose="00000800000000000000" pitchFamily="2" charset="-78"/>
              </a:rPr>
              <a:t>.</a:t>
            </a:r>
          </a:p>
        </p:txBody>
      </p:sp>
      <p:sp>
        <p:nvSpPr>
          <p:cNvPr id="10" name="TextBox 9">
            <a:extLst>
              <a:ext uri="{FF2B5EF4-FFF2-40B4-BE49-F238E27FC236}">
                <a16:creationId xmlns:a16="http://schemas.microsoft.com/office/drawing/2014/main" id="{9CBB4E80-B35E-9A4F-1D65-0FB75EB34E87}"/>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4</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16680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 name="Picture 2"/>
          <p:cNvPicPr>
            <a:picLocks noChangeAspect="1"/>
          </p:cNvPicPr>
          <p:nvPr/>
        </p:nvPicPr>
        <p:blipFill>
          <a:blip r:embed="rId2"/>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590155" y="1933253"/>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W6 – Lecture 5</a:t>
            </a:r>
          </a:p>
        </p:txBody>
      </p:sp>
    </p:spTree>
    <p:extLst>
      <p:ext uri="{BB962C8B-B14F-4D97-AF65-F5344CB8AC3E}">
        <p14:creationId xmlns:p14="http://schemas.microsoft.com/office/powerpoint/2010/main" val="83355983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57867" y="977179"/>
            <a:ext cx="4815742"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Digitalization &amp; Digitization</a:t>
            </a:r>
          </a:p>
        </p:txBody>
      </p:sp>
      <p:sp>
        <p:nvSpPr>
          <p:cNvPr id="9" name="TextBox 8"/>
          <p:cNvSpPr txBox="1"/>
          <p:nvPr/>
        </p:nvSpPr>
        <p:spPr>
          <a:xfrm>
            <a:off x="0" y="1937393"/>
            <a:ext cx="10818985" cy="4744312"/>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Digitization refers to creating a digital representation of physical objects or attributes.  For instance, we scan a paper document and save it as a digital document (e.g., PDF).  In other words, digitization is about converting something non-digital into a digital representation or artifact.  Computerized systems can then use it for various use cases.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Digitization is foundational.  This is the connection between the physical world and software.  This is what we been doing since the 1960s.  It is an enabler for all the processes that provide business value because of the need for consumable data.</a:t>
            </a: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B0A97B9D-1577-FAB9-2003-7E37BD9E8EB0}"/>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5</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86750170"/>
      </p:ext>
    </p:extLst>
  </p:cSld>
  <p:clrMapOvr>
    <a:masterClrMapping/>
  </p:clrMapOvr>
  <mc:AlternateContent xmlns:mc="http://schemas.openxmlformats.org/markup-compatibility/2006" xmlns:p14="http://schemas.microsoft.com/office/powerpoint/2010/main">
    <mc:Choice Requires="p14">
      <p:transition p14:dur="10" advTm="223000"/>
    </mc:Choice>
    <mc:Fallback xmlns="">
      <p:transition advTm="22300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57867" y="907224"/>
            <a:ext cx="4815742"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Digitalization &amp; Digitization</a:t>
            </a:r>
          </a:p>
        </p:txBody>
      </p:sp>
      <p:sp>
        <p:nvSpPr>
          <p:cNvPr id="9" name="TextBox 8"/>
          <p:cNvSpPr txBox="1"/>
          <p:nvPr/>
        </p:nvSpPr>
        <p:spPr>
          <a:xfrm>
            <a:off x="457199" y="1992273"/>
            <a:ext cx="10857169" cy="4148636"/>
          </a:xfrm>
          <a:prstGeom prst="rect">
            <a:avLst/>
          </a:prstGeom>
          <a:noFill/>
        </p:spPr>
        <p:txBody>
          <a:bodyPr wrap="square" rtlCol="0">
            <a:spAutoFit/>
          </a:bodyPr>
          <a:lstStyle/>
          <a:p>
            <a:pPr marL="974725" indent="-457200">
              <a:lnSpc>
                <a:spcPts val="288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 </a:t>
            </a:r>
          </a:p>
          <a:p>
            <a:pPr marL="1431925" lvl="1" indent="-457200" algn="just">
              <a:lnSpc>
                <a:spcPts val="288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Digitalization refers to enabling or improving processes by leveraging digital technologies and digitized data.  Therefore, digitalization presumes digitization. </a:t>
            </a:r>
            <a:r>
              <a:rPr lang="en-US" sz="2000" b="1" dirty="0">
                <a:solidFill>
                  <a:srgbClr val="0A1F61"/>
                </a:solidFill>
                <a:latin typeface="Tajawal ExtraBold" panose="00000800000000000000" pitchFamily="2" charset="-78"/>
                <a:cs typeface="Tajawal ExtraBold" panose="00000800000000000000" pitchFamily="2" charset="-78"/>
              </a:rPr>
              <a:t>Digitalization improves an existing business process or processes but doesn’t change or transform them. </a:t>
            </a:r>
          </a:p>
          <a:p>
            <a:pPr marL="1431925" lvl="1" indent="-457200" algn="just">
              <a:lnSpc>
                <a:spcPts val="288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is the use of digital technologies to change a business model and provide new revenue and value-producing opportunities; it is the process of moving to a digital business. </a:t>
            </a:r>
          </a:p>
          <a:p>
            <a:pPr marL="1431925" lvl="1" indent="-457200" algn="just">
              <a:lnSpc>
                <a:spcPts val="288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affects many aspects of organizations, including information technology, strategy and business models, products and services, internal and external processes, organization, and company culture.</a:t>
            </a:r>
          </a:p>
        </p:txBody>
      </p:sp>
      <p:sp>
        <p:nvSpPr>
          <p:cNvPr id="10" name="TextBox 9">
            <a:extLst>
              <a:ext uri="{FF2B5EF4-FFF2-40B4-BE49-F238E27FC236}">
                <a16:creationId xmlns:a16="http://schemas.microsoft.com/office/drawing/2014/main" id="{053438B4-E745-8BD2-0F42-385E2B61124B}"/>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5</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8821019"/>
      </p:ext>
    </p:extLst>
  </p:cSld>
  <p:clrMapOvr>
    <a:masterClrMapping/>
  </p:clrMapOvr>
  <mc:AlternateContent xmlns:mc="http://schemas.openxmlformats.org/markup-compatibility/2006" xmlns:p14="http://schemas.microsoft.com/office/powerpoint/2010/main">
    <mc:Choice Requires="p14">
      <p:transition p14:dur="10" advTm="277000"/>
    </mc:Choice>
    <mc:Fallback xmlns="">
      <p:transition advTm="27700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60387" y="960314"/>
            <a:ext cx="4815742"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Digitalization &amp; Digitization</a:t>
            </a:r>
          </a:p>
        </p:txBody>
      </p:sp>
      <p:pic>
        <p:nvPicPr>
          <p:cNvPr id="10" name="Picture 9" descr="Diagram&#10;&#10;Description automatically generated">
            <a:extLst>
              <a:ext uri="{FF2B5EF4-FFF2-40B4-BE49-F238E27FC236}">
                <a16:creationId xmlns:a16="http://schemas.microsoft.com/office/drawing/2014/main" id="{287A6ECF-52FD-C413-719F-0123C4965158}"/>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2460387" y="1483534"/>
            <a:ext cx="8580120" cy="4777740"/>
          </a:xfrm>
          <a:prstGeom prst="rect">
            <a:avLst/>
          </a:prstGeom>
        </p:spPr>
      </p:pic>
      <p:sp>
        <p:nvSpPr>
          <p:cNvPr id="9" name="TextBox 8">
            <a:extLst>
              <a:ext uri="{FF2B5EF4-FFF2-40B4-BE49-F238E27FC236}">
                <a16:creationId xmlns:a16="http://schemas.microsoft.com/office/drawing/2014/main" id="{F9F54C7C-FCCA-39A5-3BF4-B4D7721D1DB1}"/>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5</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71780344"/>
      </p:ext>
    </p:extLst>
  </p:cSld>
  <p:clrMapOvr>
    <a:masterClrMapping/>
  </p:clrMapOvr>
  <mc:AlternateContent xmlns:mc="http://schemas.openxmlformats.org/markup-compatibility/2006" xmlns:p14="http://schemas.microsoft.com/office/powerpoint/2010/main">
    <mc:Choice Requires="p14">
      <p:transition p14:dur="10" advTm="331300"/>
    </mc:Choice>
    <mc:Fallback xmlns="">
      <p:transition advTm="33130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64627" y="1051631"/>
            <a:ext cx="3999236"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Digital Transformation</a:t>
            </a:r>
          </a:p>
        </p:txBody>
      </p:sp>
      <p:sp>
        <p:nvSpPr>
          <p:cNvPr id="9" name="TextBox 8"/>
          <p:cNvSpPr txBox="1"/>
          <p:nvPr/>
        </p:nvSpPr>
        <p:spPr>
          <a:xfrm>
            <a:off x="333509" y="1933464"/>
            <a:ext cx="11050771"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is really business transformation enabled by digitalization.  The “digital” moniker is a little bit of a misnomer because the essence of digital transformation is the changing of business processes enabled or forced by digitalization technologies. </a:t>
            </a:r>
          </a:p>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Industry 4.0 is revolutionizing </a:t>
            </a:r>
            <a:r>
              <a:rPr lang="en-US" sz="2400" b="1" dirty="0">
                <a:solidFill>
                  <a:srgbClr val="0A1F61"/>
                </a:solidFill>
                <a:latin typeface="Tajawal ExtraBold" panose="00000800000000000000" pitchFamily="2" charset="-78"/>
                <a:cs typeface="Tajawal ExtraBold" panose="00000800000000000000" pitchFamily="2" charset="-78"/>
              </a:rPr>
              <a:t>the way companies manufacture, improve and distribute their products. It focuses on the combination of Digital Transformation and Digitalization.</a:t>
            </a:r>
          </a:p>
        </p:txBody>
      </p:sp>
      <p:sp>
        <p:nvSpPr>
          <p:cNvPr id="10" name="TextBox 9">
            <a:extLst>
              <a:ext uri="{FF2B5EF4-FFF2-40B4-BE49-F238E27FC236}">
                <a16:creationId xmlns:a16="http://schemas.microsoft.com/office/drawing/2014/main" id="{6B638A75-2340-B1D4-08C2-76909AC63BE5}"/>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5</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42758523"/>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87487" y="1052754"/>
            <a:ext cx="399923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Digital Transformation</a:t>
            </a:r>
          </a:p>
        </p:txBody>
      </p:sp>
      <p:sp>
        <p:nvSpPr>
          <p:cNvPr id="9" name="TextBox 8"/>
          <p:cNvSpPr txBox="1"/>
          <p:nvPr/>
        </p:nvSpPr>
        <p:spPr>
          <a:xfrm>
            <a:off x="339290" y="1983113"/>
            <a:ext cx="10818985" cy="390183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ability to redesign businesses digitally is largely driven by a clear </a:t>
            </a:r>
            <a:r>
              <a:rPr lang="en-US" sz="2400" b="1" dirty="0">
                <a:solidFill>
                  <a:srgbClr val="FF0000"/>
                </a:solidFill>
                <a:latin typeface="Tajawal ExtraBold" panose="00000800000000000000" pitchFamily="2" charset="-78"/>
                <a:cs typeface="Tajawal ExtraBold" panose="00000800000000000000" pitchFamily="2" charset="-78"/>
              </a:rPr>
              <a:t>digital strategy </a:t>
            </a:r>
            <a:r>
              <a:rPr lang="en-US" sz="2400" b="1" dirty="0">
                <a:solidFill>
                  <a:srgbClr val="0A1F61"/>
                </a:solidFill>
                <a:latin typeface="Tajawal ExtraBold" panose="00000800000000000000" pitchFamily="2" charset="-78"/>
                <a:cs typeface="Tajawal ExtraBold" panose="00000800000000000000" pitchFamily="2" charset="-78"/>
              </a:rPr>
              <a:t>that is supported by executives that promote an adaptable and innovative culture.</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encompassed the incorporation of new digital technologies such as social media, artificial intelligence, and big data into business processes, as well as the subsequent development of new business models</a:t>
            </a:r>
          </a:p>
        </p:txBody>
      </p:sp>
      <p:sp>
        <p:nvSpPr>
          <p:cNvPr id="10" name="TextBox 9">
            <a:extLst>
              <a:ext uri="{FF2B5EF4-FFF2-40B4-BE49-F238E27FC236}">
                <a16:creationId xmlns:a16="http://schemas.microsoft.com/office/drawing/2014/main" id="{3DC473D3-4749-0D66-34F8-334A8982BCD4}"/>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5</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83405491"/>
      </p:ext>
    </p:extLst>
  </p:cSld>
  <p:clrMapOvr>
    <a:masterClrMapping/>
  </p:clrMapOvr>
  <mc:AlternateContent xmlns:mc="http://schemas.openxmlformats.org/markup-compatibility/2006" xmlns:p14="http://schemas.microsoft.com/office/powerpoint/2010/main">
    <mc:Choice Requires="p14">
      <p:transition p14:dur="10" advTm="87000"/>
    </mc:Choice>
    <mc:Fallback xmlns="">
      <p:transition advTm="87000"/>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38947" y="1068890"/>
            <a:ext cx="3999236"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Digital Transformation</a:t>
            </a:r>
          </a:p>
        </p:txBody>
      </p:sp>
      <p:sp>
        <p:nvSpPr>
          <p:cNvPr id="9" name="TextBox 8"/>
          <p:cNvSpPr txBox="1"/>
          <p:nvPr/>
        </p:nvSpPr>
        <p:spPr>
          <a:xfrm>
            <a:off x="11289" y="2017655"/>
            <a:ext cx="11407281" cy="3785652"/>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Personalized content</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By using data about their readers, </a:t>
            </a:r>
            <a:r>
              <a:rPr lang="en-US" sz="2400" b="1" dirty="0">
                <a:solidFill>
                  <a:srgbClr val="FF0000"/>
                </a:solidFill>
                <a:latin typeface="Tajawal ExtraBold" panose="00000800000000000000" pitchFamily="2" charset="-78"/>
                <a:cs typeface="Tajawal ExtraBold" panose="00000800000000000000" pitchFamily="2" charset="-78"/>
              </a:rPr>
              <a:t>media companies can deliver tailored content that is more likely to engage and retain readers. </a:t>
            </a:r>
            <a:r>
              <a:rPr lang="en-US" sz="2400" b="1" dirty="0">
                <a:solidFill>
                  <a:srgbClr val="0A1F61"/>
                </a:solidFill>
                <a:latin typeface="Tajawal ExtraBold" panose="00000800000000000000" pitchFamily="2" charset="-78"/>
                <a:cs typeface="Tajawal ExtraBold" panose="00000800000000000000" pitchFamily="2" charset="-78"/>
              </a:rPr>
              <a:t>This approach has already yielded success for some publishers, and it is expected to become even more widespread in the years to come.</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In conclusion, </a:t>
            </a:r>
            <a:r>
              <a:rPr lang="en-US" sz="2400" b="1" i="1" dirty="0">
                <a:solidFill>
                  <a:srgbClr val="C00000"/>
                </a:solidFill>
                <a:latin typeface="Tajawal ExtraBold" panose="00000800000000000000" pitchFamily="2" charset="-78"/>
                <a:cs typeface="Tajawal ExtraBold" panose="00000800000000000000" pitchFamily="2" charset="-78"/>
              </a:rPr>
              <a:t>there are many benefits of embracing digital transformation in media, such as increased audience engagement, new revenue opportunities, and cost savings.</a:t>
            </a:r>
          </a:p>
        </p:txBody>
      </p:sp>
      <p:sp>
        <p:nvSpPr>
          <p:cNvPr id="10" name="TextBox 9">
            <a:extLst>
              <a:ext uri="{FF2B5EF4-FFF2-40B4-BE49-F238E27FC236}">
                <a16:creationId xmlns:a16="http://schemas.microsoft.com/office/drawing/2014/main" id="{49E5D326-9BDA-018D-368D-753F7D323CFE}"/>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5</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13072884"/>
      </p:ext>
    </p:extLst>
  </p:cSld>
  <p:clrMapOvr>
    <a:masterClrMapping/>
  </p:clrMapOvr>
  <mc:AlternateContent xmlns:mc="http://schemas.openxmlformats.org/markup-compatibility/2006" xmlns:p14="http://schemas.microsoft.com/office/powerpoint/2010/main">
    <mc:Choice Requires="p14">
      <p:transition p14:dur="10" advTm="205000"/>
    </mc:Choice>
    <mc:Fallback xmlns="">
      <p:transition advTm="205000"/>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43683" y="959280"/>
            <a:ext cx="7453707" cy="523220"/>
          </a:xfrm>
          <a:prstGeom prst="rect">
            <a:avLst/>
          </a:prstGeom>
          <a:noFill/>
        </p:spPr>
        <p:txBody>
          <a:bodyPr wrap="none" rtlCol="0">
            <a:spAutoFit/>
          </a:bodyPr>
          <a:lstStyle/>
          <a:p>
            <a:r>
              <a:rPr lang="en-US" sz="2700" b="1" dirty="0">
                <a:solidFill>
                  <a:srgbClr val="FF9518"/>
                </a:solidFill>
                <a:latin typeface="Tajawal Medium" panose="00000600000000000000" pitchFamily="2" charset="-78"/>
                <a:cs typeface="Tajawal Medium" panose="00000600000000000000" pitchFamily="2" charset="-78"/>
              </a:rPr>
              <a:t>Digital leadership &amp; Digital Transformation</a:t>
            </a:r>
          </a:p>
        </p:txBody>
      </p:sp>
      <p:sp>
        <p:nvSpPr>
          <p:cNvPr id="9" name="TextBox 8"/>
          <p:cNvSpPr txBox="1"/>
          <p:nvPr/>
        </p:nvSpPr>
        <p:spPr>
          <a:xfrm>
            <a:off x="304554" y="1901608"/>
            <a:ext cx="8462255" cy="456798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leader will increasingly act as an online influencer and integrator of virtual identities that are aligned around their own ideals and objectives. </a:t>
            </a:r>
            <a:r>
              <a:rPr lang="en-US" sz="2200" b="1" dirty="0">
                <a:solidFill>
                  <a:srgbClr val="C00000"/>
                </a:solidFill>
                <a:latin typeface="Tajawal ExtraBold" panose="00000800000000000000" pitchFamily="2" charset="-78"/>
                <a:cs typeface="Tajawal ExtraBold" panose="00000800000000000000" pitchFamily="2" charset="-78"/>
              </a:rPr>
              <a:t>Digital leadership </a:t>
            </a:r>
            <a:r>
              <a:rPr lang="en-US" sz="2200" b="1" dirty="0">
                <a:solidFill>
                  <a:srgbClr val="0A1F61"/>
                </a:solidFill>
                <a:latin typeface="Tajawal ExtraBold" panose="00000800000000000000" pitchFamily="2" charset="-78"/>
                <a:cs typeface="Tajawal ExtraBold" panose="00000800000000000000" pitchFamily="2" charset="-78"/>
              </a:rPr>
              <a:t>has been demonstrated to have a bigger impact on </a:t>
            </a:r>
            <a:r>
              <a:rPr lang="en-US" sz="2200" b="1" dirty="0">
                <a:solidFill>
                  <a:srgbClr val="C00000"/>
                </a:solidFill>
                <a:latin typeface="Tajawal ExtraBold" panose="00000800000000000000" pitchFamily="2" charset="-78"/>
                <a:cs typeface="Tajawal ExtraBold" panose="00000800000000000000" pitchFamily="2" charset="-78"/>
              </a:rPr>
              <a:t>digital disruption </a:t>
            </a:r>
            <a:r>
              <a:rPr lang="en-US" sz="2200" b="1" dirty="0">
                <a:solidFill>
                  <a:srgbClr val="0A1F61"/>
                </a:solidFill>
                <a:latin typeface="Tajawal ExtraBold" panose="00000800000000000000" pitchFamily="2" charset="-78"/>
                <a:cs typeface="Tajawal ExtraBold" panose="00000800000000000000" pitchFamily="2" charset="-78"/>
              </a:rPr>
              <a:t>than </a:t>
            </a:r>
            <a:r>
              <a:rPr lang="en-US" sz="2200" b="1" dirty="0">
                <a:solidFill>
                  <a:srgbClr val="C00000"/>
                </a:solidFill>
                <a:latin typeface="Tajawal ExtraBold" panose="00000800000000000000" pitchFamily="2" charset="-78"/>
                <a:cs typeface="Tajawal ExtraBold" panose="00000800000000000000" pitchFamily="2" charset="-78"/>
              </a:rPr>
              <a:t>innovation management</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a:t>
            </a:r>
            <a:r>
              <a:rPr lang="en-US" sz="2200" b="1" dirty="0">
                <a:solidFill>
                  <a:srgbClr val="FF0000"/>
                </a:solidFill>
                <a:latin typeface="Tajawal ExtraBold" panose="00000800000000000000" pitchFamily="2" charset="-78"/>
                <a:cs typeface="Tajawal ExtraBold" panose="00000800000000000000" pitchFamily="2" charset="-78"/>
              </a:rPr>
              <a:t>sustainable competitive</a:t>
            </a: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advantage</a:t>
            </a:r>
            <a:r>
              <a:rPr lang="en-US" sz="2200" b="1" dirty="0">
                <a:solidFill>
                  <a:srgbClr val="0A1F61"/>
                </a:solidFill>
                <a:latin typeface="Tajawal ExtraBold" panose="00000800000000000000" pitchFamily="2" charset="-78"/>
                <a:cs typeface="Tajawal ExtraBold" panose="00000800000000000000" pitchFamily="2" charset="-78"/>
              </a:rPr>
              <a:t> afforded by technology and digitalization enables businesses to create a digitalization objective and guides organizations in determining how to accomplish this goal. </a:t>
            </a:r>
          </a:p>
        </p:txBody>
      </p:sp>
      <p:sp>
        <p:nvSpPr>
          <p:cNvPr id="10" name="Scroll: Vertical 9">
            <a:extLst>
              <a:ext uri="{FF2B5EF4-FFF2-40B4-BE49-F238E27FC236}">
                <a16:creationId xmlns:a16="http://schemas.microsoft.com/office/drawing/2014/main" id="{B5263477-604F-7FBE-EA41-79E325E421D2}"/>
              </a:ext>
            </a:extLst>
          </p:cNvPr>
          <p:cNvSpPr/>
          <p:nvPr/>
        </p:nvSpPr>
        <p:spPr>
          <a:xfrm>
            <a:off x="8507316" y="1580818"/>
            <a:ext cx="3606140" cy="5163918"/>
          </a:xfrm>
          <a:prstGeom prst="verticalScroll">
            <a:avLst/>
          </a:prstGeom>
          <a:solidFill>
            <a:schemeClr val="accent6">
              <a:lumMod val="20000"/>
              <a:lumOff val="80000"/>
            </a:schemeClr>
          </a:solidFill>
          <a:ln>
            <a:solidFill>
              <a:schemeClr val="accent6">
                <a:lumMod val="50000"/>
              </a:schemeClr>
            </a:solidFill>
          </a:ln>
          <a:effectLst>
            <a:outerShdw blurRad="50800" dist="38100" dir="8100000" algn="tr"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rtlCol="0" anchor="ctr"/>
          <a:lstStyle/>
          <a:p>
            <a:r>
              <a:rPr lang="en-US" sz="1600" b="1" dirty="0">
                <a:ln w="0"/>
                <a:solidFill>
                  <a:srgbClr val="FF0000"/>
                </a:solidFill>
                <a:effectLst>
                  <a:outerShdw blurRad="38100" dist="19050" dir="2700000" algn="tl" rotWithShape="0">
                    <a:schemeClr val="dk1">
                      <a:alpha val="40000"/>
                    </a:schemeClr>
                  </a:outerShdw>
                </a:effectLst>
              </a:rPr>
              <a:t>Digital disruption </a:t>
            </a:r>
            <a:r>
              <a:rPr lang="en-US" sz="1600" dirty="0">
                <a:ln w="0"/>
                <a:solidFill>
                  <a:schemeClr val="tx1"/>
                </a:solidFill>
                <a:effectLst>
                  <a:outerShdw blurRad="38100" dist="19050" dir="2700000" algn="tl" rotWithShape="0">
                    <a:schemeClr val="dk1">
                      <a:alpha val="40000"/>
                    </a:schemeClr>
                  </a:outerShdw>
                </a:effectLst>
              </a:rPr>
              <a:t>refers to a change in expectations and behaviors caused by, or expressed through, digital capabilities, channels, or assets, that radically alters the culture, market, industry, or process.</a:t>
            </a:r>
          </a:p>
          <a:p>
            <a:r>
              <a:rPr lang="en-US" sz="1600" b="1" dirty="0">
                <a:ln w="0"/>
                <a:solidFill>
                  <a:srgbClr val="C00000"/>
                </a:solidFill>
                <a:effectLst>
                  <a:outerShdw blurRad="38100" dist="19050" dir="2700000" algn="tl" rotWithShape="0">
                    <a:schemeClr val="dk1">
                      <a:alpha val="40000"/>
                    </a:schemeClr>
                  </a:outerShdw>
                </a:effectLst>
              </a:rPr>
              <a:t>Innovation management </a:t>
            </a:r>
            <a:r>
              <a:rPr lang="en-US" sz="1600" dirty="0">
                <a:ln w="0"/>
                <a:solidFill>
                  <a:schemeClr val="tx1"/>
                </a:solidFill>
                <a:effectLst>
                  <a:outerShdw blurRad="38100" dist="19050" dir="2700000" algn="tl" rotWithShape="0">
                    <a:schemeClr val="dk1">
                      <a:alpha val="40000"/>
                    </a:schemeClr>
                  </a:outerShdw>
                </a:effectLst>
              </a:rPr>
              <a:t>is a combination of the management of innovation processes, and change management. It includes a set of tools that allow managers plus workers or users to cooperate with a common understanding of processes and goals. </a:t>
            </a:r>
          </a:p>
        </p:txBody>
      </p:sp>
      <p:pic>
        <p:nvPicPr>
          <p:cNvPr id="14" name="Picture 13" descr="Icon&#10;&#10;Description automatically generated">
            <a:extLst>
              <a:ext uri="{FF2B5EF4-FFF2-40B4-BE49-F238E27FC236}">
                <a16:creationId xmlns:a16="http://schemas.microsoft.com/office/drawing/2014/main" id="{FAA12A15-D7B8-E8EF-BEE3-D5EFAE58F29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62784" y="761790"/>
            <a:ext cx="1539739" cy="1539739"/>
          </a:xfrm>
          <a:prstGeom prst="rect">
            <a:avLst/>
          </a:prstGeom>
        </p:spPr>
      </p:pic>
      <p:sp>
        <p:nvSpPr>
          <p:cNvPr id="11" name="TextBox 10">
            <a:extLst>
              <a:ext uri="{FF2B5EF4-FFF2-40B4-BE49-F238E27FC236}">
                <a16:creationId xmlns:a16="http://schemas.microsoft.com/office/drawing/2014/main" id="{6CCCF30E-224B-C822-A81C-D82F9796731D}"/>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5</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19707858"/>
      </p:ext>
    </p:extLst>
  </p:cSld>
  <p:clrMapOvr>
    <a:masterClrMapping/>
  </p:clrMapOvr>
  <mc:AlternateContent xmlns:mc="http://schemas.openxmlformats.org/markup-compatibility/2006" xmlns:p14="http://schemas.microsoft.com/office/powerpoint/2010/main">
    <mc:Choice Requires="p14">
      <p:transition p14:dur="10" advTm="364000"/>
    </mc:Choice>
    <mc:Fallback xmlns="">
      <p:transition advTm="364000"/>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 name="Picture 2"/>
          <p:cNvPicPr>
            <a:picLocks noChangeAspect="1"/>
          </p:cNvPicPr>
          <p:nvPr/>
        </p:nvPicPr>
        <p:blipFill>
          <a:blip r:embed="rId2"/>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W7 – Lecture 6</a:t>
            </a:r>
          </a:p>
        </p:txBody>
      </p:sp>
    </p:spTree>
    <p:extLst>
      <p:ext uri="{BB962C8B-B14F-4D97-AF65-F5344CB8AC3E}">
        <p14:creationId xmlns:p14="http://schemas.microsoft.com/office/powerpoint/2010/main" val="62079030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81797" y="926226"/>
            <a:ext cx="2762295"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Digital Leaders</a:t>
            </a:r>
          </a:p>
        </p:txBody>
      </p:sp>
      <p:sp>
        <p:nvSpPr>
          <p:cNvPr id="9" name="TextBox 8"/>
          <p:cNvSpPr txBox="1"/>
          <p:nvPr/>
        </p:nvSpPr>
        <p:spPr>
          <a:xfrm>
            <a:off x="339290" y="1960253"/>
            <a:ext cx="11125000" cy="390183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act on </a:t>
            </a:r>
            <a:r>
              <a:rPr lang="en-US" sz="2400" b="1" dirty="0">
                <a:solidFill>
                  <a:srgbClr val="C00000"/>
                </a:solidFill>
                <a:latin typeface="Tajawal ExtraBold" panose="00000800000000000000" pitchFamily="2" charset="-78"/>
                <a:cs typeface="Tajawal ExtraBold" panose="00000800000000000000" pitchFamily="2" charset="-78"/>
              </a:rPr>
              <a:t>three levels</a:t>
            </a:r>
            <a:r>
              <a:rPr lang="en-US" sz="2400" b="1" dirty="0">
                <a:solidFill>
                  <a:srgbClr val="0A1F61"/>
                </a:solidFill>
                <a:latin typeface="Tajawal ExtraBold" panose="00000800000000000000" pitchFamily="2" charset="-78"/>
                <a:cs typeface="Tajawal ExtraBold" panose="00000800000000000000" pitchFamily="2" charset="-78"/>
              </a:rPr>
              <a:t>: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encourage </a:t>
            </a:r>
            <a:r>
              <a:rPr lang="en-US" sz="2400" b="1" dirty="0">
                <a:solidFill>
                  <a:srgbClr val="FF0000"/>
                </a:solidFill>
                <a:latin typeface="Tajawal ExtraBold" panose="00000800000000000000" pitchFamily="2" charset="-78"/>
                <a:cs typeface="Tajawal ExtraBold" panose="00000800000000000000" pitchFamily="2" charset="-78"/>
              </a:rPr>
              <a:t>members</a:t>
            </a:r>
            <a:r>
              <a:rPr lang="en-US" sz="2400" b="1" dirty="0">
                <a:solidFill>
                  <a:srgbClr val="0A1F61"/>
                </a:solidFill>
                <a:latin typeface="Tajawal ExtraBold" panose="00000800000000000000" pitchFamily="2" charset="-78"/>
                <a:cs typeface="Tajawal ExtraBold" panose="00000800000000000000" pitchFamily="2" charset="-78"/>
              </a:rPr>
              <a:t> of the organization to consolidate knowledge gained through their individual activities,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consolidate and share knowledge within the </a:t>
            </a:r>
            <a:r>
              <a:rPr lang="en-US" sz="2400" b="1" dirty="0">
                <a:solidFill>
                  <a:srgbClr val="FF0000"/>
                </a:solidFill>
                <a:latin typeface="Tajawal ExtraBold" panose="00000800000000000000" pitchFamily="2" charset="-78"/>
                <a:cs typeface="Tajawal ExtraBold" panose="00000800000000000000" pitchFamily="2" charset="-78"/>
              </a:rPr>
              <a:t>team</a:t>
            </a:r>
            <a:r>
              <a:rPr lang="en-US" sz="2400" b="1" dirty="0">
                <a:solidFill>
                  <a:srgbClr val="0A1F61"/>
                </a:solidFill>
                <a:latin typeface="Tajawal ExtraBold" panose="00000800000000000000" pitchFamily="2" charset="-78"/>
                <a:cs typeface="Tajawal ExtraBold" panose="00000800000000000000" pitchFamily="2" charset="-78"/>
              </a:rPr>
              <a:t> or group to foster deeper understanding,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mediate knowledge between members of the </a:t>
            </a:r>
            <a:r>
              <a:rPr lang="en-US" sz="2400" b="1" dirty="0">
                <a:solidFill>
                  <a:srgbClr val="FF0000"/>
                </a:solidFill>
                <a:latin typeface="Tajawal ExtraBold" panose="00000800000000000000" pitchFamily="2" charset="-78"/>
                <a:cs typeface="Tajawal ExtraBold" panose="00000800000000000000" pitchFamily="2" charset="-78"/>
              </a:rPr>
              <a:t>organization</a:t>
            </a:r>
            <a:r>
              <a:rPr lang="en-US" sz="2400" b="1" dirty="0">
                <a:solidFill>
                  <a:srgbClr val="0A1F61"/>
                </a:solidFill>
                <a:latin typeface="Tajawal ExtraBold" panose="00000800000000000000" pitchFamily="2" charset="-78"/>
                <a:cs typeface="Tajawal ExtraBold" panose="00000800000000000000" pitchFamily="2" charset="-78"/>
              </a:rPr>
              <a:t> or groups, and they bring outside knowledge into the organization .</a:t>
            </a:r>
          </a:p>
        </p:txBody>
      </p:sp>
      <p:sp>
        <p:nvSpPr>
          <p:cNvPr id="10" name="TextBox 9">
            <a:extLst>
              <a:ext uri="{FF2B5EF4-FFF2-40B4-BE49-F238E27FC236}">
                <a16:creationId xmlns:a16="http://schemas.microsoft.com/office/drawing/2014/main" id="{A2AD179F-BF26-7CF5-AAD9-D5D49ECEB73D}"/>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6</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5038654"/>
      </p:ext>
    </p:extLst>
  </p:cSld>
  <p:clrMapOvr>
    <a:masterClrMapping/>
  </p:clrMapOvr>
  <mc:AlternateContent xmlns:mc="http://schemas.openxmlformats.org/markup-compatibility/2006" xmlns:p14="http://schemas.microsoft.com/office/powerpoint/2010/main">
    <mc:Choice Requires="p14">
      <p:transition p14:dur="10" advTm="368000"/>
    </mc:Choice>
    <mc:Fallback xmlns="">
      <p:transition advTm="368000"/>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6832FB5-918E-E453-7901-0B736DDBE63C}"/>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Lst>
          </a:blip>
          <a:srcRect l="25254" t="27359" r="14792" b="7925"/>
          <a:stretch/>
        </p:blipFill>
        <p:spPr>
          <a:xfrm>
            <a:off x="2486375" y="390107"/>
            <a:ext cx="9586300" cy="5820688"/>
          </a:xfrm>
          <a:prstGeom prst="rect">
            <a:avLst/>
          </a:prstGeom>
        </p:spPr>
      </p:pic>
      <p:sp>
        <p:nvSpPr>
          <p:cNvPr id="7" name="TextBox 6"/>
          <p:cNvSpPr txBox="1"/>
          <p:nvPr/>
        </p:nvSpPr>
        <p:spPr>
          <a:xfrm>
            <a:off x="2393389" y="231706"/>
            <a:ext cx="3009884" cy="830997"/>
          </a:xfrm>
          <a:prstGeom prst="rect">
            <a:avLst/>
          </a:prstGeom>
          <a:solidFill>
            <a:srgbClr val="24A9E1"/>
          </a:solidFill>
          <a:ln>
            <a:solidFill>
              <a:srgbClr val="0A1F61"/>
            </a:solidFill>
          </a:ln>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Characteristics of </a:t>
            </a:r>
          </a:p>
          <a:p>
            <a:pPr algn="ctr"/>
            <a:r>
              <a:rPr lang="en-US" sz="2400" b="1" dirty="0">
                <a:solidFill>
                  <a:srgbClr val="0A1F61"/>
                </a:solidFill>
                <a:latin typeface="Tajawal Medium" panose="00000600000000000000" pitchFamily="2" charset="-78"/>
                <a:cs typeface="Tajawal Medium" panose="00000600000000000000" pitchFamily="2" charset="-78"/>
              </a:rPr>
              <a:t>digital leaders</a:t>
            </a:r>
          </a:p>
        </p:txBody>
      </p:sp>
      <p:sp>
        <p:nvSpPr>
          <p:cNvPr id="3" name="TextBox 2">
            <a:extLst>
              <a:ext uri="{FF2B5EF4-FFF2-40B4-BE49-F238E27FC236}">
                <a16:creationId xmlns:a16="http://schemas.microsoft.com/office/drawing/2014/main" id="{908CD508-CF4C-C14C-76E8-0D5520621BC7}"/>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5</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80834354"/>
      </p:ext>
    </p:extLst>
  </p:cSld>
  <p:clrMapOvr>
    <a:masterClrMapping/>
  </p:clrMapOvr>
  <mc:AlternateContent xmlns:mc="http://schemas.openxmlformats.org/markup-compatibility/2006" xmlns:p14="http://schemas.microsoft.com/office/powerpoint/2010/main">
    <mc:Choice Requires="p14">
      <p:transition p14:dur="10" advTm="238200"/>
    </mc:Choice>
    <mc:Fallback xmlns="">
      <p:transition advTm="238200"/>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78B6D9-32A6-BD94-9B6A-F28977013C6E}"/>
              </a:ext>
            </a:extLst>
          </p:cNvPr>
          <p:cNvPicPr>
            <a:picLocks noChangeAspect="1"/>
          </p:cNvPicPr>
          <p:nvPr/>
        </p:nvPicPr>
        <p:blipFill rotWithShape="1">
          <a:blip r:embed="rId2"/>
          <a:srcRect l="29901" t="23479" r="35325" b="19670"/>
          <a:stretch/>
        </p:blipFill>
        <p:spPr>
          <a:xfrm>
            <a:off x="7243040" y="964044"/>
            <a:ext cx="5111260" cy="4700486"/>
          </a:xfrm>
          <a:prstGeom prst="rect">
            <a:avLst/>
          </a:prstGeom>
        </p:spPr>
      </p:pic>
      <p:sp>
        <p:nvSpPr>
          <p:cNvPr id="7" name="TextBox 6"/>
          <p:cNvSpPr txBox="1"/>
          <p:nvPr/>
        </p:nvSpPr>
        <p:spPr>
          <a:xfrm>
            <a:off x="8356296" y="5347692"/>
            <a:ext cx="3009884" cy="830997"/>
          </a:xfrm>
          <a:prstGeom prst="rect">
            <a:avLst/>
          </a:prstGeom>
          <a:solidFill>
            <a:srgbClr val="D1AECE"/>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Critical Skills of Digital Leaders</a:t>
            </a:r>
          </a:p>
        </p:txBody>
      </p:sp>
      <p:sp>
        <p:nvSpPr>
          <p:cNvPr id="10" name="TextBox 9">
            <a:extLst>
              <a:ext uri="{FF2B5EF4-FFF2-40B4-BE49-F238E27FC236}">
                <a16:creationId xmlns:a16="http://schemas.microsoft.com/office/drawing/2014/main" id="{ACAB8DC5-FA1E-2671-0382-E93EFB928913}"/>
              </a:ext>
            </a:extLst>
          </p:cNvPr>
          <p:cNvSpPr txBox="1"/>
          <p:nvPr/>
        </p:nvSpPr>
        <p:spPr>
          <a:xfrm>
            <a:off x="2547507" y="975723"/>
            <a:ext cx="2762295"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Digital Leaders</a:t>
            </a:r>
          </a:p>
        </p:txBody>
      </p:sp>
      <p:sp>
        <p:nvSpPr>
          <p:cNvPr id="12" name="TextBox 11">
            <a:extLst>
              <a:ext uri="{FF2B5EF4-FFF2-40B4-BE49-F238E27FC236}">
                <a16:creationId xmlns:a16="http://schemas.microsoft.com/office/drawing/2014/main" id="{0316EC17-82EB-31EC-D144-906ADFB2F2C6}"/>
              </a:ext>
            </a:extLst>
          </p:cNvPr>
          <p:cNvSpPr txBox="1"/>
          <p:nvPr/>
        </p:nvSpPr>
        <p:spPr>
          <a:xfrm>
            <a:off x="-36534" y="1692054"/>
            <a:ext cx="7279574" cy="4585871"/>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 Agile leader is a combination of Digital Strategist, Digital Innovator, and Digital Driver. </a:t>
            </a:r>
          </a:p>
          <a:p>
            <a:pPr marL="974725" indent="-227013"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A digital strategist </a:t>
            </a:r>
            <a:r>
              <a:rPr lang="en-US" sz="2000" b="1" dirty="0">
                <a:solidFill>
                  <a:srgbClr val="0A1F61"/>
                </a:solidFill>
                <a:latin typeface="Tajawal ExtraBold" panose="00000800000000000000" pitchFamily="2" charset="-78"/>
                <a:cs typeface="Tajawal ExtraBold" panose="00000800000000000000" pitchFamily="2" charset="-78"/>
              </a:rPr>
              <a:t>stays ahead of </a:t>
            </a:r>
            <a:r>
              <a:rPr lang="en-US" sz="2000" b="1" dirty="0">
                <a:solidFill>
                  <a:srgbClr val="FF0000"/>
                </a:solidFill>
                <a:latin typeface="Tajawal ExtraBold" panose="00000800000000000000" pitchFamily="2" charset="-78"/>
                <a:cs typeface="Tajawal ExtraBold" panose="00000800000000000000" pitchFamily="2" charset="-78"/>
              </a:rPr>
              <a:t>emerging trends and technologies</a:t>
            </a: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FF0000"/>
                </a:solidFill>
                <a:latin typeface="Tajawal ExtraBold" panose="00000800000000000000" pitchFamily="2" charset="-78"/>
                <a:cs typeface="Tajawal ExtraBold" panose="00000800000000000000" pitchFamily="2" charset="-78"/>
              </a:rPr>
              <a:t>experiments</a:t>
            </a:r>
            <a:r>
              <a:rPr lang="en-US" sz="2000" b="1" dirty="0">
                <a:solidFill>
                  <a:srgbClr val="0A1F61"/>
                </a:solidFill>
                <a:latin typeface="Tajawal ExtraBold" panose="00000800000000000000" pitchFamily="2" charset="-78"/>
                <a:cs typeface="Tajawal ExtraBold" panose="00000800000000000000" pitchFamily="2" charset="-78"/>
              </a:rPr>
              <a:t> with them personally where possible, and finds ways to apply them to drive transformative change for customers and/or business operations. </a:t>
            </a:r>
          </a:p>
          <a:p>
            <a:pPr marL="974725" indent="-227013"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A digital innovator </a:t>
            </a:r>
            <a:r>
              <a:rPr lang="en-US" sz="2000" b="1" dirty="0">
                <a:solidFill>
                  <a:srgbClr val="0A1F61"/>
                </a:solidFill>
                <a:latin typeface="Tajawal ExtraBold" panose="00000800000000000000" pitchFamily="2" charset="-78"/>
                <a:cs typeface="Tajawal ExtraBold" panose="00000800000000000000" pitchFamily="2" charset="-78"/>
              </a:rPr>
              <a:t>disrupts the status quo and keeps moving the organization </a:t>
            </a:r>
            <a:r>
              <a:rPr lang="en-US" sz="2000" b="1" dirty="0">
                <a:solidFill>
                  <a:srgbClr val="FF0000"/>
                </a:solidFill>
                <a:latin typeface="Tajawal ExtraBold" panose="00000800000000000000" pitchFamily="2" charset="-78"/>
                <a:cs typeface="Tajawal ExtraBold" panose="00000800000000000000" pitchFamily="2" charset="-78"/>
              </a:rPr>
              <a:t>toward the vision for winning in the future</a:t>
            </a:r>
            <a:r>
              <a:rPr lang="en-US" sz="2000" b="1" dirty="0">
                <a:solidFill>
                  <a:srgbClr val="0A1F61"/>
                </a:solidFill>
                <a:latin typeface="Tajawal ExtraBold" panose="00000800000000000000" pitchFamily="2" charset="-78"/>
                <a:cs typeface="Tajawal ExtraBold" panose="00000800000000000000" pitchFamily="2" charset="-78"/>
              </a:rPr>
              <a:t>. </a:t>
            </a:r>
          </a:p>
          <a:p>
            <a:pPr marL="974725" indent="-227013"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Lastly, </a:t>
            </a:r>
            <a:r>
              <a:rPr lang="en-US" sz="2000" b="1" dirty="0">
                <a:solidFill>
                  <a:srgbClr val="C00000"/>
                </a:solidFill>
                <a:latin typeface="Tajawal ExtraBold" panose="00000800000000000000" pitchFamily="2" charset="-78"/>
                <a:cs typeface="Tajawal ExtraBold" panose="00000800000000000000" pitchFamily="2" charset="-78"/>
              </a:rPr>
              <a:t>a digital driver </a:t>
            </a:r>
            <a:r>
              <a:rPr lang="en-US" sz="2000" b="1" dirty="0">
                <a:solidFill>
                  <a:srgbClr val="0A1F61"/>
                </a:solidFill>
                <a:latin typeface="Tajawal ExtraBold" panose="00000800000000000000" pitchFamily="2" charset="-78"/>
                <a:cs typeface="Tajawal ExtraBold" panose="00000800000000000000" pitchFamily="2" charset="-78"/>
              </a:rPr>
              <a:t>builds trust and collaborates across the organization with diverse stakeholders to enable rapid action.</a:t>
            </a:r>
          </a:p>
        </p:txBody>
      </p:sp>
      <p:sp>
        <p:nvSpPr>
          <p:cNvPr id="3" name="TextBox 2">
            <a:extLst>
              <a:ext uri="{FF2B5EF4-FFF2-40B4-BE49-F238E27FC236}">
                <a16:creationId xmlns:a16="http://schemas.microsoft.com/office/drawing/2014/main" id="{3031568E-69F5-40D0-5C74-F54DBEED84A7}"/>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5</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24334635"/>
      </p:ext>
    </p:extLst>
  </p:cSld>
  <p:clrMapOvr>
    <a:masterClrMapping/>
  </p:clrMapOvr>
  <mc:AlternateContent xmlns:mc="http://schemas.openxmlformats.org/markup-compatibility/2006" xmlns:p14="http://schemas.microsoft.com/office/powerpoint/2010/main">
    <mc:Choice Requires="p14">
      <p:transition p14:dur="10" advTm="170200"/>
    </mc:Choice>
    <mc:Fallback xmlns="">
      <p:transition advTm="170200"/>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33603" y="907224"/>
            <a:ext cx="6160679" cy="523220"/>
          </a:xfrm>
          <a:prstGeom prst="rect">
            <a:avLst/>
          </a:prstGeom>
          <a:noFill/>
        </p:spPr>
        <p:txBody>
          <a:bodyPr wrap="squar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8 components of digital leadership </a:t>
            </a:r>
            <a:endParaRPr lang="en-US" sz="24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2">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427957" y="1692054"/>
            <a:ext cx="7920396" cy="4651979"/>
          </a:xfrm>
          <a:prstGeom prst="rect">
            <a:avLst/>
          </a:prstGeom>
          <a:noFill/>
        </p:spPr>
        <p:txBody>
          <a:bodyPr wrap="square" rtlCol="0">
            <a:spAutoFit/>
          </a:bodyPr>
          <a:lstStyle/>
          <a:p>
            <a:pPr marL="517525"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1. </a:t>
            </a:r>
            <a:r>
              <a:rPr lang="en-US" sz="2000" b="1" dirty="0">
                <a:solidFill>
                  <a:srgbClr val="FF0000"/>
                </a:solidFill>
                <a:latin typeface="Tajawal ExtraBold" panose="00000800000000000000" pitchFamily="2" charset="-78"/>
                <a:cs typeface="Tajawal ExtraBold" panose="00000800000000000000" pitchFamily="2" charset="-78"/>
              </a:rPr>
              <a:t>Media competence: </a:t>
            </a:r>
            <a:r>
              <a:rPr lang="en-US" sz="2000" b="1" dirty="0">
                <a:solidFill>
                  <a:srgbClr val="0A1F61"/>
                </a:solidFill>
                <a:latin typeface="Tajawal ExtraBold" panose="00000800000000000000" pitchFamily="2" charset="-78"/>
                <a:cs typeface="Tajawal ExtraBold" panose="00000800000000000000" pitchFamily="2" charset="-78"/>
              </a:rPr>
              <a:t>An effective digital leader is technically savvy and knows digital programs and media so well they can use them optimally to achieve business goals.</a:t>
            </a:r>
          </a:p>
          <a:p>
            <a:pPr marL="517525"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2. </a:t>
            </a:r>
            <a:r>
              <a:rPr lang="en-US" sz="2000" b="1" dirty="0">
                <a:solidFill>
                  <a:srgbClr val="FF0000"/>
                </a:solidFill>
                <a:latin typeface="Tajawal ExtraBold" panose="00000800000000000000" pitchFamily="2" charset="-78"/>
                <a:cs typeface="Tajawal ExtraBold" panose="00000800000000000000" pitchFamily="2" charset="-78"/>
              </a:rPr>
              <a:t>Agility:</a:t>
            </a:r>
            <a:r>
              <a:rPr lang="en-US" sz="2000" b="1" dirty="0">
                <a:solidFill>
                  <a:srgbClr val="0A1F61"/>
                </a:solidFill>
                <a:latin typeface="Tajawal ExtraBold" panose="00000800000000000000" pitchFamily="2" charset="-78"/>
                <a:cs typeface="Tajawal ExtraBold" panose="00000800000000000000" pitchFamily="2" charset="-78"/>
              </a:rPr>
              <a:t> Nowadays, the demands placed on companies change frequently and at high speed. Being able </a:t>
            </a:r>
            <a:r>
              <a:rPr lang="en-US" sz="2000" b="1" dirty="0">
                <a:solidFill>
                  <a:srgbClr val="FF0000"/>
                </a:solidFill>
                <a:latin typeface="Tajawal ExtraBold" panose="00000800000000000000" pitchFamily="2" charset="-78"/>
                <a:cs typeface="Tajawal ExtraBold" panose="00000800000000000000" pitchFamily="2" charset="-78"/>
              </a:rPr>
              <a:t>to react flexibly to these changes </a:t>
            </a:r>
            <a:r>
              <a:rPr lang="en-US" sz="2000" b="1" dirty="0">
                <a:solidFill>
                  <a:srgbClr val="0A1F61"/>
                </a:solidFill>
                <a:latin typeface="Tajawal ExtraBold" panose="00000800000000000000" pitchFamily="2" charset="-78"/>
                <a:cs typeface="Tajawal ExtraBold" panose="00000800000000000000" pitchFamily="2" charset="-78"/>
              </a:rPr>
              <a:t>is essential to remain competitive. Complex tasks can no longer be planned in detail over the long term, especially when it comes to digital and IT-related projects.</a:t>
            </a:r>
          </a:p>
        </p:txBody>
      </p:sp>
      <p:sp>
        <p:nvSpPr>
          <p:cNvPr id="11" name="TextBox 10">
            <a:extLst>
              <a:ext uri="{FF2B5EF4-FFF2-40B4-BE49-F238E27FC236}">
                <a16:creationId xmlns:a16="http://schemas.microsoft.com/office/drawing/2014/main" id="{69CC5BBE-DE7A-C913-76B1-28E245C1D2F7}"/>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5</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97470540"/>
      </p:ext>
    </p:extLst>
  </p:cSld>
  <p:clrMapOvr>
    <a:masterClrMapping/>
  </p:clrMapOvr>
  <mc:AlternateContent xmlns:mc="http://schemas.openxmlformats.org/markup-compatibility/2006" xmlns:p14="http://schemas.microsoft.com/office/powerpoint/2010/main">
    <mc:Choice Requires="p14">
      <p:transition p14:dur="10" advTm="242000"/>
    </mc:Choice>
    <mc:Fallback xmlns="">
      <p:transition advTm="242000"/>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43683" y="799502"/>
            <a:ext cx="4722768" cy="892552"/>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4. Negotiation</a:t>
            </a:r>
          </a:p>
        </p:txBody>
      </p:sp>
      <p:sp>
        <p:nvSpPr>
          <p:cNvPr id="11" name="TextBox 10">
            <a:extLst>
              <a:ext uri="{FF2B5EF4-FFF2-40B4-BE49-F238E27FC236}">
                <a16:creationId xmlns:a16="http://schemas.microsoft.com/office/drawing/2014/main" id="{5F33266E-82F5-97D6-664A-65717445984D}"/>
              </a:ext>
            </a:extLst>
          </p:cNvPr>
          <p:cNvSpPr txBox="1"/>
          <p:nvPr/>
        </p:nvSpPr>
        <p:spPr>
          <a:xfrm>
            <a:off x="-316683" y="2332732"/>
            <a:ext cx="10901563" cy="3528658"/>
          </a:xfrm>
          <a:prstGeom prst="rect">
            <a:avLst/>
          </a:prstGeom>
          <a:noFill/>
        </p:spPr>
        <p:txBody>
          <a:bodyPr wrap="square" rtlCol="0">
            <a:spAutoFit/>
          </a:bodyPr>
          <a:lstStyle/>
          <a:p>
            <a:pPr marL="517525" algn="just">
              <a:lnSpc>
                <a:spcPts val="3000"/>
              </a:lnSpc>
            </a:pPr>
            <a:r>
              <a:rPr lang="en-US" sz="2800" b="1" dirty="0">
                <a:solidFill>
                  <a:srgbClr val="FF0000"/>
                </a:solidFill>
                <a:latin typeface="Tajawal ExtraBold" panose="00000800000000000000" pitchFamily="2" charset="-78"/>
                <a:cs typeface="Tajawal ExtraBold" panose="00000800000000000000" pitchFamily="2" charset="-78"/>
              </a:rPr>
              <a:t>Elements of Negotiation</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Two or more parties</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Involved for desired outcome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Different interests and objectives</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Some possibility to modify position</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Hope of desirable acceptable outcome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Degree of POWER over other</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Verbal Interaction between people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Negotiation is a means to resolve differences</a:t>
            </a:r>
          </a:p>
        </p:txBody>
      </p:sp>
      <p:pic>
        <p:nvPicPr>
          <p:cNvPr id="13" name="Picture 12">
            <a:extLst>
              <a:ext uri="{FF2B5EF4-FFF2-40B4-BE49-F238E27FC236}">
                <a16:creationId xmlns:a16="http://schemas.microsoft.com/office/drawing/2014/main" id="{E880673C-9387-7734-B57C-D0ED182787B1}"/>
              </a:ext>
            </a:extLst>
          </p:cNvPr>
          <p:cNvPicPr>
            <a:picLocks noChangeAspect="1"/>
          </p:cNvPicPr>
          <p:nvPr/>
        </p:nvPicPr>
        <p:blipFill rotWithShape="1">
          <a:blip r:embed="rId2"/>
          <a:srcRect l="21137" t="25802" r="25389" b="13939"/>
          <a:stretch/>
        </p:blipFill>
        <p:spPr>
          <a:xfrm>
            <a:off x="6505911" y="1475853"/>
            <a:ext cx="5566764" cy="3528658"/>
          </a:xfrm>
          <a:prstGeom prst="rect">
            <a:avLst/>
          </a:prstGeom>
        </p:spPr>
      </p:pic>
      <p:sp>
        <p:nvSpPr>
          <p:cNvPr id="9" name="Oval 8">
            <a:extLst>
              <a:ext uri="{FF2B5EF4-FFF2-40B4-BE49-F238E27FC236}">
                <a16:creationId xmlns:a16="http://schemas.microsoft.com/office/drawing/2014/main" id="{5E01C75A-9007-1998-9F92-C6F4C988C820}"/>
              </a:ext>
            </a:extLst>
          </p:cNvPr>
          <p:cNvSpPr/>
          <p:nvPr/>
        </p:nvSpPr>
        <p:spPr>
          <a:xfrm>
            <a:off x="6887688" y="4286992"/>
            <a:ext cx="2101933" cy="627364"/>
          </a:xfrm>
          <a:prstGeom prst="ellipse">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F597B9E4-22C1-D4EF-2BFE-F13B4D6F63B1}"/>
              </a:ext>
            </a:extLst>
          </p:cNvPr>
          <p:cNvSpPr/>
          <p:nvPr/>
        </p:nvSpPr>
        <p:spPr>
          <a:xfrm>
            <a:off x="9425065" y="4216475"/>
            <a:ext cx="2319631" cy="910713"/>
          </a:xfrm>
          <a:prstGeom prst="ellipse">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B4A342A-D29C-E625-D2B1-A27137D54D09}"/>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5</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08993058"/>
      </p:ext>
    </p:extLst>
  </p:cSld>
  <p:clrMapOvr>
    <a:masterClrMapping/>
  </p:clrMapOvr>
  <mc:AlternateContent xmlns:mc="http://schemas.openxmlformats.org/markup-compatibility/2006" xmlns:p14="http://schemas.microsoft.com/office/powerpoint/2010/main">
    <mc:Choice Requires="p14">
      <p:transition p14:dur="10" advTm="162000"/>
    </mc:Choice>
    <mc:Fallback xmlns="">
      <p:transition advTm="162000"/>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63901" y="722558"/>
            <a:ext cx="5019323" cy="892552"/>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6. Conflict resolution skills</a:t>
            </a:r>
          </a:p>
        </p:txBody>
      </p:sp>
      <p:sp>
        <p:nvSpPr>
          <p:cNvPr id="11" name="TextBox 10">
            <a:extLst>
              <a:ext uri="{FF2B5EF4-FFF2-40B4-BE49-F238E27FC236}">
                <a16:creationId xmlns:a16="http://schemas.microsoft.com/office/drawing/2014/main" id="{5F33266E-82F5-97D6-664A-65717445984D}"/>
              </a:ext>
            </a:extLst>
          </p:cNvPr>
          <p:cNvSpPr txBox="1"/>
          <p:nvPr/>
        </p:nvSpPr>
        <p:spPr>
          <a:xfrm>
            <a:off x="0" y="2094189"/>
            <a:ext cx="11384280" cy="4735335"/>
          </a:xfrm>
          <a:prstGeom prst="rect">
            <a:avLst/>
          </a:prstGeom>
          <a:noFill/>
        </p:spPr>
        <p:txBody>
          <a:bodyPr wrap="square" rtlCol="0">
            <a:spAutoFit/>
          </a:bodyPr>
          <a:lstStyle/>
          <a:p>
            <a:pPr marL="1317625" lvl="1" indent="-342900" algn="just">
              <a:lnSpc>
                <a:spcPts val="26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Understand an argument‘s structure </a:t>
            </a:r>
            <a:r>
              <a:rPr lang="en-US" sz="2000" b="1" dirty="0">
                <a:solidFill>
                  <a:srgbClr val="0A1F61"/>
                </a:solidFill>
                <a:latin typeface="Tajawal ExtraBold" panose="00000800000000000000" pitchFamily="2" charset="-78"/>
                <a:cs typeface="Tajawal ExtraBold" panose="00000800000000000000" pitchFamily="2" charset="-78"/>
              </a:rPr>
              <a:t>(including issues, rationale, and conclusions).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Know that </a:t>
            </a:r>
            <a:r>
              <a:rPr lang="en-US" sz="2000" b="1" dirty="0">
                <a:solidFill>
                  <a:srgbClr val="FF0000"/>
                </a:solidFill>
                <a:latin typeface="Tajawal ExtraBold" panose="00000800000000000000" pitchFamily="2" charset="-78"/>
                <a:cs typeface="Tajawal ExtraBold" panose="00000800000000000000" pitchFamily="2" charset="-78"/>
              </a:rPr>
              <a:t>language and persuasion </a:t>
            </a:r>
            <a:r>
              <a:rPr lang="en-US" sz="2000" b="1" dirty="0">
                <a:solidFill>
                  <a:srgbClr val="0A1F61"/>
                </a:solidFill>
                <a:latin typeface="Tajawal ExtraBold" panose="00000800000000000000" pitchFamily="2" charset="-78"/>
                <a:cs typeface="Tajawal ExtraBold" panose="00000800000000000000" pitchFamily="2" charset="-78"/>
              </a:rPr>
              <a:t>have a powerful impact on the portrayal and Conflict occurs when two or more people’s interests are not in alignment with each other. It can also occur due to an individual’s biases, cultural beliefs, social status, and other factors determining which values they prioritize above the ones others might not.</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Conflict is an inevitable part of any organization, whether it is </a:t>
            </a:r>
            <a:r>
              <a:rPr lang="en-US" sz="2000" b="1" dirty="0">
                <a:solidFill>
                  <a:srgbClr val="FF0000"/>
                </a:solidFill>
                <a:latin typeface="Tajawal ExtraBold" panose="00000800000000000000" pitchFamily="2" charset="-78"/>
                <a:cs typeface="Tajawal ExtraBold" panose="00000800000000000000" pitchFamily="2" charset="-78"/>
              </a:rPr>
              <a:t>between co-workers, managers and employees</a:t>
            </a:r>
            <a:r>
              <a:rPr lang="en-US" sz="2000" b="1" dirty="0">
                <a:solidFill>
                  <a:srgbClr val="0A1F61"/>
                </a:solidFill>
                <a:latin typeface="Tajawal ExtraBold" panose="00000800000000000000" pitchFamily="2" charset="-78"/>
                <a:cs typeface="Tajawal ExtraBold" panose="00000800000000000000" pitchFamily="2" charset="-78"/>
              </a:rPr>
              <a:t>, or different departments within the company. While conflict can </a:t>
            </a:r>
            <a:r>
              <a:rPr lang="en-US" sz="2000" b="1" dirty="0">
                <a:solidFill>
                  <a:srgbClr val="FF0000"/>
                </a:solidFill>
                <a:latin typeface="Tajawal ExtraBold" panose="00000800000000000000" pitchFamily="2" charset="-78"/>
                <a:cs typeface="Tajawal ExtraBold" panose="00000800000000000000" pitchFamily="2" charset="-78"/>
              </a:rPr>
              <a:t>sometimes be beneficial, allowing for creativity </a:t>
            </a:r>
            <a:r>
              <a:rPr lang="en-US" sz="2000" b="1" dirty="0">
                <a:solidFill>
                  <a:srgbClr val="0A1F61"/>
                </a:solidFill>
                <a:latin typeface="Tajawal ExtraBold" panose="00000800000000000000" pitchFamily="2" charset="-78"/>
                <a:cs typeface="Tajawal ExtraBold" panose="00000800000000000000" pitchFamily="2" charset="-78"/>
              </a:rPr>
              <a:t>and different perspectives to be brought to the table, it can also quickly escalate and become detrimental to the business.</a:t>
            </a:r>
          </a:p>
          <a:p>
            <a:pPr marL="1317625" lvl="1" indent="-342900" algn="just">
              <a:lnSpc>
                <a:spcPts val="2600"/>
              </a:lnSpc>
              <a:buFont typeface="Wingdings" panose="05000000000000000000" pitchFamily="2" charset="2"/>
              <a:buChar char="q"/>
            </a:pPr>
            <a:r>
              <a:rPr lang="en-US" sz="2000" b="1" dirty="0">
                <a:solidFill>
                  <a:srgbClr val="7030A0"/>
                </a:solidFill>
                <a:latin typeface="Tajawal ExtraBold" panose="00000800000000000000" pitchFamily="2" charset="-78"/>
                <a:cs typeface="Tajawal ExtraBold" panose="00000800000000000000" pitchFamily="2" charset="-78"/>
              </a:rPr>
              <a:t>Generally, conflict should not be considered good or bad, rather it may be viewed as a necessity to facilitate meaningful relationships between people and groups. </a:t>
            </a:r>
          </a:p>
        </p:txBody>
      </p:sp>
      <p:sp>
        <p:nvSpPr>
          <p:cNvPr id="9" name="TextBox 8">
            <a:extLst>
              <a:ext uri="{FF2B5EF4-FFF2-40B4-BE49-F238E27FC236}">
                <a16:creationId xmlns:a16="http://schemas.microsoft.com/office/drawing/2014/main" id="{F9E069B9-5A74-A389-77A3-0A1D03A287FC}"/>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5</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21237030"/>
      </p:ext>
    </p:extLst>
  </p:cSld>
  <p:clrMapOvr>
    <a:masterClrMapping/>
  </p:clrMapOvr>
  <mc:AlternateContent xmlns:mc="http://schemas.openxmlformats.org/markup-compatibility/2006" xmlns:p14="http://schemas.microsoft.com/office/powerpoint/2010/main">
    <mc:Choice Requires="p14">
      <p:transition p14:dur="10" advTm="80000"/>
    </mc:Choice>
    <mc:Fallback xmlns="">
      <p:transition advTm="80000"/>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75331" y="843442"/>
            <a:ext cx="5176417" cy="892552"/>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7. Creative Problem Solving</a:t>
            </a:r>
          </a:p>
        </p:txBody>
      </p:sp>
      <p:sp>
        <p:nvSpPr>
          <p:cNvPr id="11" name="TextBox 10">
            <a:extLst>
              <a:ext uri="{FF2B5EF4-FFF2-40B4-BE49-F238E27FC236}">
                <a16:creationId xmlns:a16="http://schemas.microsoft.com/office/drawing/2014/main" id="{5F33266E-82F5-97D6-664A-65717445984D}"/>
              </a:ext>
            </a:extLst>
          </p:cNvPr>
          <p:cNvSpPr txBox="1"/>
          <p:nvPr/>
        </p:nvSpPr>
        <p:spPr>
          <a:xfrm>
            <a:off x="405702" y="2287529"/>
            <a:ext cx="5995098" cy="3068212"/>
          </a:xfrm>
          <a:prstGeom prst="rect">
            <a:avLst/>
          </a:prstGeom>
          <a:noFill/>
        </p:spPr>
        <p:txBody>
          <a:bodyPr wrap="square" rtlCol="0">
            <a:spAutoFit/>
          </a:bodyPr>
          <a:lstStyle/>
          <a:p>
            <a:pPr marL="860425" indent="-342900" algn="just">
              <a:lnSpc>
                <a:spcPts val="26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What is Creativity?</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way of thinking and doing that brings unexpected and original ideas to fruition; to produce novel and useful ideas.</a:t>
            </a:r>
          </a:p>
          <a:p>
            <a:pPr marL="517525" algn="ctr">
              <a:lnSpc>
                <a:spcPts val="2600"/>
              </a:lnSpc>
            </a:pPr>
            <a:r>
              <a:rPr lang="en-US" sz="2400" b="1" dirty="0">
                <a:solidFill>
                  <a:srgbClr val="C00000"/>
                </a:solidFill>
                <a:latin typeface="Tajawal ExtraBold" panose="00000800000000000000" pitchFamily="2" charset="-78"/>
                <a:cs typeface="Tajawal ExtraBold" panose="00000800000000000000" pitchFamily="2" charset="-78"/>
              </a:rPr>
              <a:t>“The best way to have a good idea is to have lots of them”</a:t>
            </a:r>
          </a:p>
          <a:p>
            <a:pPr marL="517525" algn="r">
              <a:lnSpc>
                <a:spcPts val="2600"/>
              </a:lnSpc>
            </a:pPr>
            <a:r>
              <a:rPr lang="en-US" sz="2000" b="1" dirty="0">
                <a:solidFill>
                  <a:srgbClr val="0A1F61"/>
                </a:solidFill>
                <a:latin typeface="Tajawal ExtraBold" panose="00000800000000000000" pitchFamily="2" charset="-78"/>
                <a:cs typeface="Tajawal ExtraBold" panose="00000800000000000000" pitchFamily="2" charset="-78"/>
              </a:rPr>
              <a:t>Linus Pauling (2-time Nobel prize winner)</a:t>
            </a:r>
          </a:p>
          <a:p>
            <a:pPr marL="517525" algn="just">
              <a:lnSpc>
                <a:spcPts val="26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2FD7DCAF-9D8A-B40A-097D-8EB4DCE29C27}"/>
              </a:ext>
            </a:extLst>
          </p:cNvPr>
          <p:cNvPicPr>
            <a:picLocks noChangeAspect="1"/>
          </p:cNvPicPr>
          <p:nvPr/>
        </p:nvPicPr>
        <p:blipFill rotWithShape="1">
          <a:blip r:embed="rId2"/>
          <a:srcRect l="21809" t="23478" r="24513" b="10304"/>
          <a:stretch/>
        </p:blipFill>
        <p:spPr>
          <a:xfrm>
            <a:off x="6795966" y="2763714"/>
            <a:ext cx="5258197" cy="3648666"/>
          </a:xfrm>
          <a:prstGeom prst="rect">
            <a:avLst/>
          </a:prstGeom>
        </p:spPr>
      </p:pic>
      <p:sp>
        <p:nvSpPr>
          <p:cNvPr id="12" name="Rectangle 11">
            <a:extLst>
              <a:ext uri="{FF2B5EF4-FFF2-40B4-BE49-F238E27FC236}">
                <a16:creationId xmlns:a16="http://schemas.microsoft.com/office/drawing/2014/main" id="{F2C5345C-FFA7-C2F6-BD10-E6BB10D89B0D}"/>
              </a:ext>
            </a:extLst>
          </p:cNvPr>
          <p:cNvSpPr/>
          <p:nvPr/>
        </p:nvSpPr>
        <p:spPr>
          <a:xfrm>
            <a:off x="10929048" y="2553195"/>
            <a:ext cx="1143627" cy="4393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A1F61"/>
                </a:solidFill>
              </a:rPr>
              <a:t>Types of Creativity</a:t>
            </a:r>
          </a:p>
        </p:txBody>
      </p:sp>
      <p:sp>
        <p:nvSpPr>
          <p:cNvPr id="9" name="TextBox 8">
            <a:extLst>
              <a:ext uri="{FF2B5EF4-FFF2-40B4-BE49-F238E27FC236}">
                <a16:creationId xmlns:a16="http://schemas.microsoft.com/office/drawing/2014/main" id="{A95EE0D0-AF92-C5EF-DA29-6F5D9FCF7D89}"/>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5</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8524075"/>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35411" y="799502"/>
            <a:ext cx="4722768" cy="892552"/>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8. Decision Making</a:t>
            </a:r>
          </a:p>
        </p:txBody>
      </p:sp>
      <p:sp>
        <p:nvSpPr>
          <p:cNvPr id="11" name="TextBox 10">
            <a:extLst>
              <a:ext uri="{FF2B5EF4-FFF2-40B4-BE49-F238E27FC236}">
                <a16:creationId xmlns:a16="http://schemas.microsoft.com/office/drawing/2014/main" id="{5F33266E-82F5-97D6-664A-65717445984D}"/>
              </a:ext>
            </a:extLst>
          </p:cNvPr>
          <p:cNvSpPr txBox="1"/>
          <p:nvPr/>
        </p:nvSpPr>
        <p:spPr>
          <a:xfrm>
            <a:off x="0" y="1964530"/>
            <a:ext cx="11550160" cy="4288482"/>
          </a:xfrm>
          <a:prstGeom prst="rect">
            <a:avLst/>
          </a:prstGeom>
          <a:noFill/>
        </p:spPr>
        <p:txBody>
          <a:bodyPr wrap="square" rtlCol="0">
            <a:spAutoFit/>
          </a:bodyPr>
          <a:lstStyle/>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Decisions are choices made from among options recognized by the decision maker. </a:t>
            </a:r>
            <a:r>
              <a:rPr lang="en-US" sz="2400" b="1" dirty="0">
                <a:solidFill>
                  <a:srgbClr val="FF0000"/>
                </a:solidFill>
                <a:latin typeface="Tajawal ExtraBold" panose="00000800000000000000" pitchFamily="2" charset="-78"/>
                <a:cs typeface="Tajawal ExtraBold" panose="00000800000000000000" pitchFamily="2" charset="-78"/>
              </a:rPr>
              <a:t>The decision-making process </a:t>
            </a:r>
            <a:r>
              <a:rPr lang="en-US" sz="2400" b="1" dirty="0">
                <a:solidFill>
                  <a:srgbClr val="0A1F61"/>
                </a:solidFill>
                <a:latin typeface="Tajawal ExtraBold" panose="00000800000000000000" pitchFamily="2" charset="-78"/>
                <a:cs typeface="Tajawal ExtraBold" panose="00000800000000000000" pitchFamily="2" charset="-78"/>
              </a:rPr>
              <a:t>involves alternative development and analysis followed by the selection of an option.</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various types of decisions, including:</a:t>
            </a:r>
          </a:p>
          <a:p>
            <a:pPr marL="1317625" lvl="1" indent="-342900" algn="just">
              <a:lnSpc>
                <a:spcPts val="33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Programmed decisions </a:t>
            </a:r>
            <a:r>
              <a:rPr lang="en-US" sz="2400" b="1" dirty="0">
                <a:solidFill>
                  <a:srgbClr val="0A1F61"/>
                </a:solidFill>
                <a:latin typeface="Tajawal ExtraBold" panose="00000800000000000000" pitchFamily="2" charset="-78"/>
                <a:cs typeface="Tajawal ExtraBold" panose="00000800000000000000" pitchFamily="2" charset="-78"/>
              </a:rPr>
              <a:t>(standard or regular responses to routine or uncomplicated problems allowing for pre-programmed solutions).</a:t>
            </a:r>
          </a:p>
          <a:p>
            <a:pPr marL="1317625" lvl="1" indent="-342900" algn="just">
              <a:lnSpc>
                <a:spcPts val="33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Programmed decisions </a:t>
            </a:r>
            <a:r>
              <a:rPr lang="en-US" sz="2400" b="1" dirty="0">
                <a:solidFill>
                  <a:srgbClr val="0A1F61"/>
                </a:solidFill>
                <a:latin typeface="Tajawal ExtraBold" panose="00000800000000000000" pitchFamily="2" charset="-78"/>
                <a:cs typeface="Tajawal ExtraBold" panose="00000800000000000000" pitchFamily="2" charset="-78"/>
              </a:rPr>
              <a:t>involve familiar and straightforward solutions. They are the most common type of decision faced by individuals in the office, and they are often handled by the use of the use of a routine approach.</a:t>
            </a:r>
          </a:p>
        </p:txBody>
      </p:sp>
      <p:sp>
        <p:nvSpPr>
          <p:cNvPr id="9" name="TextBox 8">
            <a:extLst>
              <a:ext uri="{FF2B5EF4-FFF2-40B4-BE49-F238E27FC236}">
                <a16:creationId xmlns:a16="http://schemas.microsoft.com/office/drawing/2014/main" id="{9F24065F-C09E-9CAA-9FE8-2D7BD8A381D7}"/>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5</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11932924"/>
      </p:ext>
    </p:extLst>
  </p:cSld>
  <p:clrMapOvr>
    <a:masterClrMapping/>
  </p:clrMapOvr>
  <mc:AlternateContent xmlns:mc="http://schemas.openxmlformats.org/markup-compatibility/2006" xmlns:p14="http://schemas.microsoft.com/office/powerpoint/2010/main">
    <mc:Choice Requires="p14">
      <p:transition p14:dur="10" advTm="111000"/>
    </mc:Choice>
    <mc:Fallback xmlns="">
      <p:transition advTm="111000"/>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35411" y="799502"/>
            <a:ext cx="4722768" cy="892552"/>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8. Decision Making</a:t>
            </a:r>
          </a:p>
        </p:txBody>
      </p:sp>
      <p:sp>
        <p:nvSpPr>
          <p:cNvPr id="11" name="TextBox 10">
            <a:extLst>
              <a:ext uri="{FF2B5EF4-FFF2-40B4-BE49-F238E27FC236}">
                <a16:creationId xmlns:a16="http://schemas.microsoft.com/office/drawing/2014/main" id="{5F33266E-82F5-97D6-664A-65717445984D}"/>
              </a:ext>
            </a:extLst>
          </p:cNvPr>
          <p:cNvSpPr txBox="1"/>
          <p:nvPr/>
        </p:nvSpPr>
        <p:spPr>
          <a:xfrm>
            <a:off x="-209005" y="2272846"/>
            <a:ext cx="11550160" cy="3416320"/>
          </a:xfrm>
          <a:prstGeom prst="rect">
            <a:avLst/>
          </a:prstGeom>
          <a:noFill/>
        </p:spPr>
        <p:txBody>
          <a:bodyPr wrap="square" rtlCol="0">
            <a:spAutoFit/>
          </a:bodyPr>
          <a:lstStyle/>
          <a:p>
            <a:pPr marL="1317625" lvl="1" indent="-3429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Non-programmed decisions </a:t>
            </a:r>
            <a:r>
              <a:rPr lang="en-US" sz="2400" b="1" dirty="0">
                <a:solidFill>
                  <a:srgbClr val="0A1F61"/>
                </a:solidFill>
                <a:latin typeface="Tajawal ExtraBold" panose="00000800000000000000" pitchFamily="2" charset="-78"/>
                <a:cs typeface="Tajawal ExtraBold" panose="00000800000000000000" pitchFamily="2" charset="-78"/>
              </a:rPr>
              <a:t>(responses to unique and unstructured problems and situations requiring special or custom-made solutions).</a:t>
            </a:r>
          </a:p>
          <a:p>
            <a:pPr marL="1317625" lvl="1" indent="-342900" algn="just">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Non-programmed decisions </a:t>
            </a:r>
            <a:r>
              <a:rPr lang="en-US" sz="2400" b="1" dirty="0">
                <a:solidFill>
                  <a:srgbClr val="0A1F61"/>
                </a:solidFill>
                <a:latin typeface="Tajawal ExtraBold" panose="00000800000000000000" pitchFamily="2" charset="-78"/>
                <a:cs typeface="Tajawal ExtraBold" panose="00000800000000000000" pitchFamily="2" charset="-78"/>
              </a:rPr>
              <a:t>are made in situations where standard procedures, policies, and rules cannot be applied to attain an adequate solution. They include situations such as crisis, in which case judgment, creativity, and intuition must be used. Principles and basic problem-solving processes are also utilized in the marketing of non-programmed decisions.</a:t>
            </a:r>
          </a:p>
        </p:txBody>
      </p:sp>
      <p:sp>
        <p:nvSpPr>
          <p:cNvPr id="9" name="TextBox 8">
            <a:extLst>
              <a:ext uri="{FF2B5EF4-FFF2-40B4-BE49-F238E27FC236}">
                <a16:creationId xmlns:a16="http://schemas.microsoft.com/office/drawing/2014/main" id="{330FB636-CB67-EA33-6692-29E80395FB0B}"/>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5</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66598485"/>
      </p:ext>
    </p:extLst>
  </p:cSld>
  <p:clrMapOvr>
    <a:masterClrMapping/>
  </p:clrMapOvr>
  <mc:AlternateContent xmlns:mc="http://schemas.openxmlformats.org/markup-compatibility/2006" xmlns:p14="http://schemas.microsoft.com/office/powerpoint/2010/main">
    <mc:Choice Requires="p14">
      <p:transition p14:dur="10" advTm="45000"/>
    </mc:Choice>
    <mc:Fallback xmlns="">
      <p:transition advTm="45000"/>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 name="Picture 2"/>
          <p:cNvPicPr>
            <a:picLocks noChangeAspect="1"/>
          </p:cNvPicPr>
          <p:nvPr/>
        </p:nvPicPr>
        <p:blipFill>
          <a:blip r:embed="rId2"/>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582738" y="1625673"/>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W8 – Lecture 7</a:t>
            </a:r>
          </a:p>
        </p:txBody>
      </p:sp>
    </p:spTree>
    <p:extLst>
      <p:ext uri="{BB962C8B-B14F-4D97-AF65-F5344CB8AC3E}">
        <p14:creationId xmlns:p14="http://schemas.microsoft.com/office/powerpoint/2010/main" val="42519976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21288" y="1138642"/>
            <a:ext cx="5001690"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Action-Centered Leadership</a:t>
            </a:r>
          </a:p>
        </p:txBody>
      </p:sp>
      <p:graphicFrame>
        <p:nvGraphicFramePr>
          <p:cNvPr id="10" name="Diagram 9">
            <a:extLst>
              <a:ext uri="{FF2B5EF4-FFF2-40B4-BE49-F238E27FC236}">
                <a16:creationId xmlns:a16="http://schemas.microsoft.com/office/drawing/2014/main" id="{D4BD00A8-111C-48AA-585D-71BBB18E3D57}"/>
              </a:ext>
            </a:extLst>
          </p:cNvPr>
          <p:cNvGraphicFramePr/>
          <p:nvPr>
            <p:extLst>
              <p:ext uri="{D42A27DB-BD31-4B8C-83A1-F6EECF244321}">
                <p14:modId xmlns:p14="http://schemas.microsoft.com/office/powerpoint/2010/main" val="527457867"/>
              </p:ext>
            </p:extLst>
          </p:nvPr>
        </p:nvGraphicFramePr>
        <p:xfrm>
          <a:off x="5889700" y="1140670"/>
          <a:ext cx="7043763" cy="51738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TextBox 10">
            <a:extLst>
              <a:ext uri="{FF2B5EF4-FFF2-40B4-BE49-F238E27FC236}">
                <a16:creationId xmlns:a16="http://schemas.microsoft.com/office/drawing/2014/main" id="{5F33266E-82F5-97D6-664A-65717445984D}"/>
              </a:ext>
            </a:extLst>
          </p:cNvPr>
          <p:cNvSpPr txBox="1"/>
          <p:nvPr/>
        </p:nvSpPr>
        <p:spPr>
          <a:xfrm>
            <a:off x="192951" y="1943514"/>
            <a:ext cx="6505029" cy="4190314"/>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Action Centered Leadership is also a simple </a:t>
            </a:r>
            <a:r>
              <a:rPr lang="en-US" sz="2000" b="1" dirty="0">
                <a:solidFill>
                  <a:srgbClr val="C00000"/>
                </a:solidFill>
                <a:latin typeface="Tajawal ExtraBold" panose="00000800000000000000" pitchFamily="2" charset="-78"/>
                <a:cs typeface="Tajawal ExtraBold" panose="00000800000000000000" pitchFamily="2" charset="-78"/>
              </a:rPr>
              <a:t>leadership and management model</a:t>
            </a:r>
            <a:r>
              <a:rPr lang="en-US" sz="2000" b="1" dirty="0">
                <a:solidFill>
                  <a:srgbClr val="0A1F61"/>
                </a:solidFill>
                <a:latin typeface="Tajawal ExtraBold" panose="00000800000000000000" pitchFamily="2" charset="-78"/>
                <a:cs typeface="Tajawal ExtraBold" panose="00000800000000000000" pitchFamily="2" charset="-78"/>
              </a:rPr>
              <a:t>, which makes it easy to </a:t>
            </a:r>
            <a:r>
              <a:rPr lang="en-US" sz="2000" b="1" dirty="0">
                <a:solidFill>
                  <a:srgbClr val="0070C0"/>
                </a:solidFill>
                <a:latin typeface="Tajawal ExtraBold" panose="00000800000000000000" pitchFamily="2" charset="-78"/>
                <a:cs typeface="Tajawal ExtraBold" panose="00000800000000000000" pitchFamily="2" charset="-78"/>
              </a:rPr>
              <a:t>remember</a:t>
            </a: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0070C0"/>
                </a:solidFill>
                <a:latin typeface="Tajawal ExtraBold" panose="00000800000000000000" pitchFamily="2" charset="-78"/>
                <a:cs typeface="Tajawal ExtraBold" panose="00000800000000000000" pitchFamily="2" charset="-78"/>
              </a:rPr>
              <a:t>apply</a:t>
            </a:r>
            <a:r>
              <a:rPr lang="en-US" sz="2000" b="1" dirty="0">
                <a:solidFill>
                  <a:srgbClr val="0A1F61"/>
                </a:solidFill>
                <a:latin typeface="Tajawal ExtraBold" panose="00000800000000000000" pitchFamily="2" charset="-78"/>
                <a:cs typeface="Tajawal ExtraBold" panose="00000800000000000000" pitchFamily="2" charset="-78"/>
              </a:rPr>
              <a:t> and </a:t>
            </a:r>
            <a:r>
              <a:rPr lang="en-US" sz="2000" b="1" dirty="0">
                <a:solidFill>
                  <a:srgbClr val="0070C0"/>
                </a:solidFill>
                <a:latin typeface="Tajawal ExtraBold" panose="00000800000000000000" pitchFamily="2" charset="-78"/>
                <a:cs typeface="Tajawal ExtraBold" panose="00000800000000000000" pitchFamily="2" charset="-78"/>
              </a:rPr>
              <a:t>adapt</a:t>
            </a:r>
            <a:r>
              <a:rPr lang="en-US" sz="2000" b="1" dirty="0">
                <a:solidFill>
                  <a:srgbClr val="0A1F61"/>
                </a:solidFill>
                <a:latin typeface="Tajawal ExtraBold" panose="00000800000000000000" pitchFamily="2" charset="-78"/>
                <a:cs typeface="Tajawal ExtraBold" panose="00000800000000000000" pitchFamily="2" charset="-78"/>
              </a:rPr>
              <a:t> to your own situation.</a:t>
            </a:r>
          </a:p>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John Adair's Action-Centered Leadership model is commonly represented by three overlapping circles, that explain how to be able to use each of the elements according to the situation. </a:t>
            </a:r>
          </a:p>
        </p:txBody>
      </p:sp>
      <p:sp>
        <p:nvSpPr>
          <p:cNvPr id="9" name="TextBox 8">
            <a:extLst>
              <a:ext uri="{FF2B5EF4-FFF2-40B4-BE49-F238E27FC236}">
                <a16:creationId xmlns:a16="http://schemas.microsoft.com/office/drawing/2014/main" id="{E7A21B51-CB0A-D613-61DE-9F1B67DCEB5C}"/>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7</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7414300"/>
      </p:ext>
    </p:extLst>
  </p:cSld>
  <p:clrMapOvr>
    <a:masterClrMapping/>
  </p:clrMapOvr>
  <mc:AlternateContent xmlns:mc="http://schemas.openxmlformats.org/markup-compatibility/2006" xmlns:p14="http://schemas.microsoft.com/office/powerpoint/2010/main">
    <mc:Choice Requires="p14">
      <p:transition p14:dur="10" advTm="179000"/>
    </mc:Choice>
    <mc:Fallback xmlns="">
      <p:transition advTm="179000"/>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40827" y="691780"/>
            <a:ext cx="5221301" cy="954107"/>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Action-Centered Leadership: </a:t>
            </a:r>
          </a:p>
          <a:p>
            <a:r>
              <a:rPr lang="en-US" sz="2800" b="1" dirty="0">
                <a:solidFill>
                  <a:srgbClr val="FF8C01"/>
                </a:solidFill>
                <a:latin typeface="Tajawal Medium" panose="00000600000000000000" pitchFamily="2" charset="-78"/>
                <a:cs typeface="Tajawal Medium" panose="00000600000000000000" pitchFamily="2" charset="-78"/>
              </a:rPr>
              <a:t>The Team Oriented Profile</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9325" y="2132750"/>
            <a:ext cx="5611155" cy="3336876"/>
          </a:xfrm>
          <a:prstGeom prst="rect">
            <a:avLst/>
          </a:prstGeom>
          <a:noFill/>
        </p:spPr>
        <p:txBody>
          <a:bodyPr wrap="square" rtlCol="0">
            <a:spAutoFit/>
          </a:bodyPr>
          <a:lstStyle/>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If your diagram presents a large circle for the team element, then you are more oriented towards a team-focused leadership style.</a:t>
            </a:r>
          </a:p>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This means that you tend to focus more on team cohesion and less on task completion and the individuals within the team.</a:t>
            </a:r>
          </a:p>
        </p:txBody>
      </p:sp>
      <p:pic>
        <p:nvPicPr>
          <p:cNvPr id="11" name="Picture 10">
            <a:extLst>
              <a:ext uri="{FF2B5EF4-FFF2-40B4-BE49-F238E27FC236}">
                <a16:creationId xmlns:a16="http://schemas.microsoft.com/office/drawing/2014/main" id="{ED6D569F-BD42-3E5A-EB8A-B69F2EA8BE2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140451" y="1858442"/>
            <a:ext cx="5932224" cy="3336876"/>
          </a:xfrm>
          <a:prstGeom prst="rect">
            <a:avLst/>
          </a:prstGeom>
        </p:spPr>
      </p:pic>
      <p:sp>
        <p:nvSpPr>
          <p:cNvPr id="10" name="TextBox 9">
            <a:extLst>
              <a:ext uri="{FF2B5EF4-FFF2-40B4-BE49-F238E27FC236}">
                <a16:creationId xmlns:a16="http://schemas.microsoft.com/office/drawing/2014/main" id="{F12B4BA8-6417-DFDF-C082-F00FB84EF706}"/>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7</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94029513"/>
      </p:ext>
    </p:extLst>
  </p:cSld>
  <p:clrMapOvr>
    <a:masterClrMapping/>
  </p:clrMapOvr>
  <mc:AlternateContent xmlns:mc="http://schemas.openxmlformats.org/markup-compatibility/2006" xmlns:p14="http://schemas.microsoft.com/office/powerpoint/2010/main">
    <mc:Choice Requires="p14">
      <p:transition p14:dur="10" advTm="57000"/>
    </mc:Choice>
    <mc:Fallback xmlns="">
      <p:transition advTm="57000"/>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47507" y="907224"/>
            <a:ext cx="2633028"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Team Building</a:t>
            </a:r>
          </a:p>
        </p:txBody>
      </p:sp>
      <p:sp>
        <p:nvSpPr>
          <p:cNvPr id="9" name="TextBox 8"/>
          <p:cNvSpPr txBox="1"/>
          <p:nvPr/>
        </p:nvSpPr>
        <p:spPr>
          <a:xfrm>
            <a:off x="453590" y="1667412"/>
            <a:ext cx="10818985" cy="5190588"/>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What is a team?</a:t>
            </a:r>
          </a:p>
          <a:p>
            <a:pPr marL="517525" algn="just">
              <a:lnSpc>
                <a:spcPts val="3000"/>
              </a:lnSpc>
            </a:pPr>
            <a:r>
              <a:rPr lang="en-US" sz="2200" b="1" dirty="0">
                <a:solidFill>
                  <a:srgbClr val="C00000"/>
                </a:solidFill>
                <a:latin typeface="Tajawal ExtraBold" panose="00000800000000000000" pitchFamily="2" charset="-78"/>
                <a:cs typeface="Tajawal ExtraBold" panose="00000800000000000000" pitchFamily="2" charset="-78"/>
              </a:rPr>
              <a:t>A team is a group of people with a commitment to one another, to the team, to a high level of achievement, to a common goal, and to a common vision. </a:t>
            </a:r>
          </a:p>
          <a:p>
            <a:pPr marL="974725" indent="-457200" algn="just">
              <a:lnSpc>
                <a:spcPts val="3000"/>
              </a:lnSpc>
              <a:buFont typeface="Wingdings" panose="05000000000000000000" pitchFamily="2" charset="2"/>
              <a:buChar char="q"/>
            </a:pPr>
            <a:r>
              <a:rPr lang="en-US" sz="2200" b="1" u="sng" dirty="0">
                <a:solidFill>
                  <a:srgbClr val="0A1F61"/>
                </a:solidFill>
                <a:latin typeface="Tajawal ExtraBold" panose="00000800000000000000" pitchFamily="2" charset="-78"/>
                <a:cs typeface="Tajawal ExtraBold" panose="00000800000000000000" pitchFamily="2" charset="-78"/>
              </a:rPr>
              <a:t>The advantages of teams: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team broadens what individuals can do.</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Several heads mean a wider range of ideas.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Teams have a great array of talents and skills.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members learn new skills from their colleagues.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Teamwork is more efficient than a number of individuals working singly.</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Teamwork provides relief when someone's having a problem.</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workers are more effective.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team member has more ownership of what he/she's doing.</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Good teams can build leaders.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shared vision keeps everyone moving forward.</a:t>
            </a:r>
          </a:p>
        </p:txBody>
      </p:sp>
      <p:sp>
        <p:nvSpPr>
          <p:cNvPr id="10" name="TextBox 9">
            <a:extLst>
              <a:ext uri="{FF2B5EF4-FFF2-40B4-BE49-F238E27FC236}">
                <a16:creationId xmlns:a16="http://schemas.microsoft.com/office/drawing/2014/main" id="{F8592161-5C9F-A1DA-7C8F-A5D78EB29D6A}"/>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7</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9899855"/>
      </p:ext>
    </p:extLst>
  </p:cSld>
  <p:clrMapOvr>
    <a:masterClrMapping/>
  </p:clrMapOvr>
  <mc:AlternateContent xmlns:mc="http://schemas.openxmlformats.org/markup-compatibility/2006" xmlns:p14="http://schemas.microsoft.com/office/powerpoint/2010/main">
    <mc:Choice Requires="p14">
      <p:transition p14:dur="10" advTm="451000"/>
    </mc:Choice>
    <mc:Fallback xmlns="">
      <p:transition advTm="451000"/>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24647" y="949333"/>
            <a:ext cx="2633028"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Team Building</a:t>
            </a:r>
          </a:p>
        </p:txBody>
      </p:sp>
      <p:sp>
        <p:nvSpPr>
          <p:cNvPr id="9" name="TextBox 8"/>
          <p:cNvSpPr txBox="1"/>
          <p:nvPr/>
        </p:nvSpPr>
        <p:spPr>
          <a:xfrm>
            <a:off x="560777" y="1986903"/>
            <a:ext cx="10818985" cy="4036426"/>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200" b="1" u="sng" dirty="0">
                <a:solidFill>
                  <a:srgbClr val="0A1F61"/>
                </a:solidFill>
                <a:latin typeface="Tajawal ExtraBold" panose="00000800000000000000" pitchFamily="2" charset="-78"/>
                <a:cs typeface="Tajawal ExtraBold" panose="00000800000000000000" pitchFamily="2" charset="-78"/>
              </a:rPr>
              <a:t>The disadvantages of teams: </a:t>
            </a:r>
          </a:p>
          <a:p>
            <a:pPr marL="1431925" lvl="1" indent="-457200" algn="just">
              <a:lnSpc>
                <a:spcPts val="28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Team decision-making takes longer.</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effort can be wasted effort.</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team's success may hang on the work of the least effective team member.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team might gain momentum in the wrong direction.</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work of team can bog down in interpersonal issues, resentments,  and blame.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members may be reluctant to tell other about their unsatisfactory work. </a:t>
            </a:r>
          </a:p>
          <a:p>
            <a:pPr marL="1431925" lvl="1" indent="-457200" algn="just">
              <a:lnSpc>
                <a:spcPts val="28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Lost motivation for lack of individual recognition.</a:t>
            </a:r>
          </a:p>
        </p:txBody>
      </p:sp>
      <p:sp>
        <p:nvSpPr>
          <p:cNvPr id="10" name="TextBox 9">
            <a:extLst>
              <a:ext uri="{FF2B5EF4-FFF2-40B4-BE49-F238E27FC236}">
                <a16:creationId xmlns:a16="http://schemas.microsoft.com/office/drawing/2014/main" id="{1BCFB1D7-FF16-D59F-ED51-ECFDA9F99958}"/>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7</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28168653"/>
      </p:ext>
    </p:extLst>
  </p:cSld>
  <p:clrMapOvr>
    <a:masterClrMapping/>
  </p:clrMapOvr>
  <mc:AlternateContent xmlns:mc="http://schemas.openxmlformats.org/markup-compatibility/2006" xmlns:p14="http://schemas.microsoft.com/office/powerpoint/2010/main">
    <mc:Choice Requires="p14">
      <p:transition p14:dur="10" advTm="315000"/>
    </mc:Choice>
    <mc:Fallback xmlns="">
      <p:transition advTm="315000"/>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13530" y="998274"/>
            <a:ext cx="2507931"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Virtual Teams</a:t>
            </a:r>
          </a:p>
        </p:txBody>
      </p:sp>
      <p:sp>
        <p:nvSpPr>
          <p:cNvPr id="11" name="TextBox 10">
            <a:extLst>
              <a:ext uri="{FF2B5EF4-FFF2-40B4-BE49-F238E27FC236}">
                <a16:creationId xmlns:a16="http://schemas.microsoft.com/office/drawing/2014/main" id="{5F33266E-82F5-97D6-664A-65717445984D}"/>
              </a:ext>
            </a:extLst>
          </p:cNvPr>
          <p:cNvSpPr txBox="1"/>
          <p:nvPr/>
        </p:nvSpPr>
        <p:spPr>
          <a:xfrm>
            <a:off x="171896" y="1922434"/>
            <a:ext cx="11110774" cy="4663584"/>
          </a:xfrm>
          <a:prstGeom prst="rect">
            <a:avLst/>
          </a:prstGeom>
          <a:noFill/>
        </p:spPr>
        <p:txBody>
          <a:bodyPr wrap="square" rtlCol="0">
            <a:spAutoFit/>
          </a:bodyPr>
          <a:lstStyle/>
          <a:p>
            <a:pPr marL="517525" algn="just">
              <a:lnSpc>
                <a:spcPts val="36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rgbClr val="7030A0"/>
                </a:solidFill>
                <a:latin typeface="Tajawal ExtraBold" panose="00000800000000000000" pitchFamily="2" charset="-78"/>
                <a:cs typeface="Tajawal ExtraBold" panose="00000800000000000000" pitchFamily="2" charset="-78"/>
              </a:rPr>
              <a:t>Adaptability of virtual teams</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Development and change are continuous in the current era of the knowledge culture. Successful changes in organizations and teams, require adaptability. </a:t>
            </a:r>
          </a:p>
          <a:p>
            <a:pPr marL="860425" indent="-342900" algn="just">
              <a:lnSpc>
                <a:spcPts val="36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Adaptability</a:t>
            </a:r>
            <a:r>
              <a:rPr lang="en-US" sz="2400" b="1" dirty="0">
                <a:solidFill>
                  <a:srgbClr val="0A1F61"/>
                </a:solidFill>
                <a:latin typeface="Tajawal ExtraBold" panose="00000800000000000000" pitchFamily="2" charset="-78"/>
                <a:cs typeface="Tajawal ExtraBold" panose="00000800000000000000" pitchFamily="2" charset="-78"/>
              </a:rPr>
              <a:t> can be described </a:t>
            </a:r>
            <a:r>
              <a:rPr lang="en-US" sz="2400" b="1" dirty="0">
                <a:solidFill>
                  <a:srgbClr val="FF0000"/>
                </a:solidFill>
                <a:latin typeface="Tajawal ExtraBold" panose="00000800000000000000" pitchFamily="2" charset="-78"/>
                <a:cs typeface="Tajawal ExtraBold" panose="00000800000000000000" pitchFamily="2" charset="-78"/>
              </a:rPr>
              <a:t>as a capacity to understand and comprehend changes</a:t>
            </a:r>
            <a:r>
              <a:rPr lang="en-US" sz="2400" b="1" dirty="0">
                <a:solidFill>
                  <a:srgbClr val="0A1F61"/>
                </a:solidFill>
                <a:latin typeface="Tajawal ExtraBold" panose="00000800000000000000" pitchFamily="2" charset="-78"/>
                <a:cs typeface="Tajawal ExtraBold" panose="00000800000000000000" pitchFamily="2" charset="-78"/>
              </a:rPr>
              <a:t> and as a willingness to being </a:t>
            </a:r>
            <a:r>
              <a:rPr lang="en-US" sz="2400" b="1" dirty="0">
                <a:solidFill>
                  <a:srgbClr val="FF0000"/>
                </a:solidFill>
                <a:latin typeface="Tajawal ExtraBold" panose="00000800000000000000" pitchFamily="2" charset="-78"/>
                <a:cs typeface="Tajawal ExtraBold" panose="00000800000000000000" pitchFamily="2" charset="-78"/>
              </a:rPr>
              <a:t>flexible and open-minded. </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importance of adaptability of team members in virtual teams, states that </a:t>
            </a:r>
            <a:r>
              <a:rPr lang="en-US" sz="2400" b="1" dirty="0">
                <a:solidFill>
                  <a:srgbClr val="FF0000"/>
                </a:solidFill>
                <a:latin typeface="Tajawal ExtraBold" panose="00000800000000000000" pitchFamily="2" charset="-78"/>
                <a:cs typeface="Tajawal ExtraBold" panose="00000800000000000000" pitchFamily="2" charset="-78"/>
              </a:rPr>
              <a:t>adaptive team members </a:t>
            </a:r>
            <a:r>
              <a:rPr lang="en-US" sz="2400" b="1" dirty="0">
                <a:solidFill>
                  <a:srgbClr val="0A1F61"/>
                </a:solidFill>
                <a:latin typeface="Tajawal ExtraBold" panose="00000800000000000000" pitchFamily="2" charset="-78"/>
                <a:cs typeface="Tajawal ExtraBold" panose="00000800000000000000" pitchFamily="2" charset="-78"/>
              </a:rPr>
              <a:t>form an adaptive virtual time, which in turn </a:t>
            </a:r>
            <a:r>
              <a:rPr lang="en-US" sz="2400" b="1" dirty="0">
                <a:solidFill>
                  <a:srgbClr val="FF0000"/>
                </a:solidFill>
                <a:latin typeface="Tajawal ExtraBold" panose="00000800000000000000" pitchFamily="2" charset="-78"/>
                <a:cs typeface="Tajawal ExtraBold" panose="00000800000000000000" pitchFamily="2" charset="-78"/>
              </a:rPr>
              <a:t>contributes to the organization’s goals and outcomes</a:t>
            </a:r>
            <a:r>
              <a:rPr lang="en-US" sz="2400" b="1" dirty="0">
                <a:solidFill>
                  <a:srgbClr val="0A1F61"/>
                </a:solidFill>
                <a:latin typeface="Tajawal ExtraBold" panose="00000800000000000000" pitchFamily="2" charset="-78"/>
                <a:cs typeface="Tajawal ExtraBold" panose="00000800000000000000" pitchFamily="2" charset="-78"/>
              </a:rPr>
              <a:t>. </a:t>
            </a:r>
          </a:p>
        </p:txBody>
      </p:sp>
      <p:sp>
        <p:nvSpPr>
          <p:cNvPr id="9" name="TextBox 8">
            <a:extLst>
              <a:ext uri="{FF2B5EF4-FFF2-40B4-BE49-F238E27FC236}">
                <a16:creationId xmlns:a16="http://schemas.microsoft.com/office/drawing/2014/main" id="{37418A7A-2586-8223-D7D2-303F7C819B6C}"/>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7</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7107647"/>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44950" y="1089324"/>
            <a:ext cx="2507931"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Virtual Teams</a:t>
            </a:r>
          </a:p>
        </p:txBody>
      </p:sp>
      <p:sp>
        <p:nvSpPr>
          <p:cNvPr id="11" name="TextBox 10">
            <a:extLst>
              <a:ext uri="{FF2B5EF4-FFF2-40B4-BE49-F238E27FC236}">
                <a16:creationId xmlns:a16="http://schemas.microsoft.com/office/drawing/2014/main" id="{5F33266E-82F5-97D6-664A-65717445984D}"/>
              </a:ext>
            </a:extLst>
          </p:cNvPr>
          <p:cNvSpPr txBox="1"/>
          <p:nvPr/>
        </p:nvSpPr>
        <p:spPr>
          <a:xfrm>
            <a:off x="540613" y="1692054"/>
            <a:ext cx="11110774" cy="4524315"/>
          </a:xfrm>
          <a:prstGeom prst="rect">
            <a:avLst/>
          </a:prstGeom>
          <a:noFill/>
        </p:spPr>
        <p:txBody>
          <a:bodyPr wrap="square" rtlCol="0">
            <a:spAutoFit/>
          </a:bodyPr>
          <a:lstStyle/>
          <a:p>
            <a:pPr marL="517525" algn="just"/>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rgbClr val="7030A0"/>
                </a:solidFill>
                <a:latin typeface="Tajawal ExtraBold" panose="00000800000000000000" pitchFamily="2" charset="-78"/>
                <a:cs typeface="Tajawal ExtraBold" panose="00000800000000000000" pitchFamily="2" charset="-78"/>
              </a:rPr>
              <a:t>Adaptability of virtual teams</a:t>
            </a:r>
          </a:p>
          <a:p>
            <a:pPr marL="860425" indent="-342900" algn="just">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Team members, who show flexibility, calmness and an interest in learning are contributing to an adaptive team performance.</a:t>
            </a:r>
          </a:p>
          <a:p>
            <a:pPr marL="860425" indent="-3429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shows that individual actions affect team outcomes, and vice versa. Technological, work, and social adaptation are considered as key factors for virtual teams. </a:t>
            </a:r>
          </a:p>
          <a:p>
            <a:pPr marL="860425" indent="-3429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Technological adaptation consists of different technological tools, that organizations provide and must be flexible and used for problem solving, because technological tools are meant to reduce technological limitations and increase effortless communication. </a:t>
            </a:r>
          </a:p>
          <a:p>
            <a:pPr marL="860425" indent="-3429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behavior emerged from work adaptation is then furthermore implemented in social adaptation, by creating patterns of interaction.</a:t>
            </a:r>
          </a:p>
        </p:txBody>
      </p:sp>
      <p:sp>
        <p:nvSpPr>
          <p:cNvPr id="9" name="TextBox 8">
            <a:extLst>
              <a:ext uri="{FF2B5EF4-FFF2-40B4-BE49-F238E27FC236}">
                <a16:creationId xmlns:a16="http://schemas.microsoft.com/office/drawing/2014/main" id="{DC2C2215-9E36-9249-1591-0025B5277565}"/>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7</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02069501"/>
      </p:ext>
    </p:extLst>
  </p:cSld>
  <p:clrMapOvr>
    <a:masterClrMapping/>
  </p:clrMapOvr>
  <mc:AlternateContent xmlns:mc="http://schemas.openxmlformats.org/markup-compatibility/2006" xmlns:p14="http://schemas.microsoft.com/office/powerpoint/2010/main">
    <mc:Choice Requires="p14">
      <p:transition p14:dur="10" advTm="226000"/>
    </mc:Choice>
    <mc:Fallback xmlns="">
      <p:transition advTm="226000"/>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33520" y="1073849"/>
            <a:ext cx="2507931"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Virtual Teams</a:t>
            </a:r>
          </a:p>
        </p:txBody>
      </p:sp>
      <p:sp>
        <p:nvSpPr>
          <p:cNvPr id="11" name="TextBox 10">
            <a:extLst>
              <a:ext uri="{FF2B5EF4-FFF2-40B4-BE49-F238E27FC236}">
                <a16:creationId xmlns:a16="http://schemas.microsoft.com/office/drawing/2014/main" id="{5F33266E-82F5-97D6-664A-65717445984D}"/>
              </a:ext>
            </a:extLst>
          </p:cNvPr>
          <p:cNvSpPr txBox="1"/>
          <p:nvPr/>
        </p:nvSpPr>
        <p:spPr>
          <a:xfrm>
            <a:off x="251906" y="2025304"/>
            <a:ext cx="11110774" cy="3865289"/>
          </a:xfrm>
          <a:prstGeom prst="rect">
            <a:avLst/>
          </a:prstGeom>
          <a:noFill/>
        </p:spPr>
        <p:txBody>
          <a:bodyPr wrap="square" rtlCol="0">
            <a:spAutoFit/>
          </a:bodyPr>
          <a:lstStyle/>
          <a:p>
            <a:pPr marL="517525" algn="just">
              <a:lnSpc>
                <a:spcPts val="3300"/>
              </a:lnSpc>
            </a:pPr>
            <a:r>
              <a:rPr lang="en-US" sz="2400" b="1" dirty="0">
                <a:solidFill>
                  <a:schemeClr val="accent6">
                    <a:lumMod val="75000"/>
                  </a:schemeClr>
                </a:solidFill>
                <a:latin typeface="Tajawal ExtraBold" panose="00000800000000000000" pitchFamily="2" charset="-78"/>
                <a:cs typeface="Tajawal ExtraBold" panose="00000800000000000000" pitchFamily="2" charset="-78"/>
              </a:rPr>
              <a:t>	Trust in virtual teams</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Trust is seen as a statement of confidence and mirrors as a cooperative behavior. Trust is an action where people are in good faith to each other and where honesty replaces the act of taking advantage of others. Trust in virtual teams, must be examined separately from trust in face-to-face interactions, due to lack of in-person interaction.</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lack of face-to-face interaction in virtual teams, interferes with building trust in other team members. </a:t>
            </a:r>
          </a:p>
        </p:txBody>
      </p:sp>
      <p:sp>
        <p:nvSpPr>
          <p:cNvPr id="9" name="TextBox 8">
            <a:extLst>
              <a:ext uri="{FF2B5EF4-FFF2-40B4-BE49-F238E27FC236}">
                <a16:creationId xmlns:a16="http://schemas.microsoft.com/office/drawing/2014/main" id="{F53D43D1-1786-E696-7362-CFE7BCB4B948}"/>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7</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03132950"/>
      </p:ext>
    </p:extLst>
  </p:cSld>
  <p:clrMapOvr>
    <a:masterClrMapping/>
  </p:clrMapOvr>
  <mc:AlternateContent xmlns:mc="http://schemas.openxmlformats.org/markup-compatibility/2006" xmlns:p14="http://schemas.microsoft.com/office/powerpoint/2010/main">
    <mc:Choice Requires="p14">
      <p:transition p14:dur="10" advTm="338200"/>
    </mc:Choice>
    <mc:Fallback xmlns="">
      <p:transition advTm="338200"/>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02100" y="990474"/>
            <a:ext cx="2507931"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Virtual Teams</a:t>
            </a:r>
          </a:p>
        </p:txBody>
      </p:sp>
      <p:pic>
        <p:nvPicPr>
          <p:cNvPr id="10" name="Picture 9">
            <a:extLst>
              <a:ext uri="{FF2B5EF4-FFF2-40B4-BE49-F238E27FC236}">
                <a16:creationId xmlns:a16="http://schemas.microsoft.com/office/drawing/2014/main" id="{D1B2EB42-1DB0-4A8A-3CFE-1A601BD9735E}"/>
              </a:ext>
            </a:extLst>
          </p:cNvPr>
          <p:cNvPicPr>
            <a:picLocks noChangeAspect="1"/>
          </p:cNvPicPr>
          <p:nvPr/>
        </p:nvPicPr>
        <p:blipFill rotWithShape="1">
          <a:blip r:embed="rId2">
            <a:lum bright="-20000" contrast="40000"/>
          </a:blip>
          <a:srcRect l="3069" t="7733" r="2261" b="9022"/>
          <a:stretch/>
        </p:blipFill>
        <p:spPr>
          <a:xfrm>
            <a:off x="2328413" y="4648426"/>
            <a:ext cx="8782361" cy="2209574"/>
          </a:xfrm>
          <a:prstGeom prst="rect">
            <a:avLst/>
          </a:prstGeom>
        </p:spPr>
      </p:pic>
      <p:sp>
        <p:nvSpPr>
          <p:cNvPr id="11" name="TextBox 10">
            <a:extLst>
              <a:ext uri="{FF2B5EF4-FFF2-40B4-BE49-F238E27FC236}">
                <a16:creationId xmlns:a16="http://schemas.microsoft.com/office/drawing/2014/main" id="{5F33266E-82F5-97D6-664A-65717445984D}"/>
              </a:ext>
            </a:extLst>
          </p:cNvPr>
          <p:cNvSpPr txBox="1"/>
          <p:nvPr/>
        </p:nvSpPr>
        <p:spPr>
          <a:xfrm>
            <a:off x="0" y="2012910"/>
            <a:ext cx="11110774" cy="3223959"/>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Trust in virtual teams</a:t>
            </a:r>
          </a:p>
          <a:p>
            <a:pPr marL="860425"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Studies showed that </a:t>
            </a:r>
            <a:r>
              <a:rPr lang="en-US" sz="2200" b="1" dirty="0">
                <a:solidFill>
                  <a:srgbClr val="C00000"/>
                </a:solidFill>
                <a:latin typeface="Tajawal ExtraBold" panose="00000800000000000000" pitchFamily="2" charset="-78"/>
                <a:cs typeface="Tajawal ExtraBold" panose="00000800000000000000" pitchFamily="2" charset="-78"/>
              </a:rPr>
              <a:t>trust is highly associated with leadership</a:t>
            </a:r>
            <a:r>
              <a:rPr lang="en-US" sz="2200" b="1" dirty="0">
                <a:solidFill>
                  <a:srgbClr val="0A1F61"/>
                </a:solidFill>
                <a:latin typeface="Tajawal ExtraBold" panose="00000800000000000000" pitchFamily="2" charset="-78"/>
                <a:cs typeface="Tajawal ExtraBold" panose="00000800000000000000" pitchFamily="2" charset="-78"/>
              </a:rPr>
              <a:t>, which makes leadership in virtual teams a higher factor for successful outcomes. The study showed that </a:t>
            </a:r>
            <a:r>
              <a:rPr lang="en-US" sz="2200" b="1" dirty="0">
                <a:solidFill>
                  <a:srgbClr val="FF0000"/>
                </a:solidFill>
                <a:latin typeface="Tajawal ExtraBold" panose="00000800000000000000" pitchFamily="2" charset="-78"/>
                <a:cs typeface="Tajawal ExtraBold" panose="00000800000000000000" pitchFamily="2" charset="-78"/>
              </a:rPr>
              <a:t>a strong connection between leadership skills and trust</a:t>
            </a:r>
            <a:r>
              <a:rPr lang="en-US" sz="2200" b="1" dirty="0">
                <a:solidFill>
                  <a:srgbClr val="0A1F61"/>
                </a:solidFill>
                <a:latin typeface="Tajawal ExtraBold" panose="00000800000000000000" pitchFamily="2" charset="-78"/>
                <a:cs typeface="Tajawal ExtraBold" panose="00000800000000000000" pitchFamily="2" charset="-78"/>
              </a:rPr>
              <a:t>. The study examined how lack of in-person interactions affect trust in teams. Results showed that in order for </a:t>
            </a:r>
            <a:r>
              <a:rPr lang="en-US" sz="2200" b="1" dirty="0">
                <a:solidFill>
                  <a:srgbClr val="FF0000"/>
                </a:solidFill>
                <a:latin typeface="Tajawal ExtraBold" panose="00000800000000000000" pitchFamily="2" charset="-78"/>
                <a:cs typeface="Tajawal ExtraBold" panose="00000800000000000000" pitchFamily="2" charset="-78"/>
              </a:rPr>
              <a:t>a virtual team to be efficient </a:t>
            </a:r>
            <a:r>
              <a:rPr lang="en-US" sz="2200" b="1" dirty="0">
                <a:solidFill>
                  <a:srgbClr val="0A1F61"/>
                </a:solidFill>
                <a:latin typeface="Tajawal ExtraBold" panose="00000800000000000000" pitchFamily="2" charset="-78"/>
                <a:cs typeface="Tajawal ExtraBold" panose="00000800000000000000" pitchFamily="2" charset="-78"/>
              </a:rPr>
              <a:t>and effective, lack of in-person interaction must be replaced by a leader’s effectiveness and proper use of </a:t>
            </a:r>
            <a:r>
              <a:rPr lang="en-US" sz="2200" b="1" dirty="0">
                <a:solidFill>
                  <a:srgbClr val="FF0000"/>
                </a:solidFill>
                <a:latin typeface="Tajawal ExtraBold" panose="00000800000000000000" pitchFamily="2" charset="-78"/>
                <a:cs typeface="Tajawal ExtraBold" panose="00000800000000000000" pitchFamily="2" charset="-78"/>
              </a:rPr>
              <a:t>correct communication tools </a:t>
            </a:r>
            <a:r>
              <a:rPr lang="en-US" sz="2200" b="1" dirty="0">
                <a:solidFill>
                  <a:srgbClr val="0A1F61"/>
                </a:solidFill>
                <a:latin typeface="Tajawal ExtraBold" panose="00000800000000000000" pitchFamily="2" charset="-78"/>
                <a:cs typeface="Tajawal ExtraBold" panose="00000800000000000000" pitchFamily="2" charset="-78"/>
              </a:rPr>
              <a:t>and techniques.</a:t>
            </a:r>
          </a:p>
        </p:txBody>
      </p:sp>
      <p:sp>
        <p:nvSpPr>
          <p:cNvPr id="9" name="TextBox 8">
            <a:extLst>
              <a:ext uri="{FF2B5EF4-FFF2-40B4-BE49-F238E27FC236}">
                <a16:creationId xmlns:a16="http://schemas.microsoft.com/office/drawing/2014/main" id="{84E7AB84-70F2-4ABB-D345-7978421CFF4D}"/>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7</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93836000"/>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 name="Picture 2"/>
          <p:cNvPicPr>
            <a:picLocks noChangeAspect="1"/>
          </p:cNvPicPr>
          <p:nvPr/>
        </p:nvPicPr>
        <p:blipFill>
          <a:blip r:embed="rId2"/>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590155" y="1933253"/>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W9 – Lecture 8</a:t>
            </a:r>
          </a:p>
        </p:txBody>
      </p:sp>
    </p:spTree>
    <p:extLst>
      <p:ext uri="{BB962C8B-B14F-4D97-AF65-F5344CB8AC3E}">
        <p14:creationId xmlns:p14="http://schemas.microsoft.com/office/powerpoint/2010/main" val="75586455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76058" y="1047133"/>
            <a:ext cx="1288623"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VUCA </a:t>
            </a:r>
          </a:p>
        </p:txBody>
      </p:sp>
      <p:sp>
        <p:nvSpPr>
          <p:cNvPr id="9" name="TextBox 8"/>
          <p:cNvSpPr txBox="1"/>
          <p:nvPr/>
        </p:nvSpPr>
        <p:spPr>
          <a:xfrm>
            <a:off x="247850" y="196025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have been many changes in Information and Communication Technology, and one thing that can be noticed was it is very agile and dynamic. The U.S. military coined the acronym VUCA (volatility, uncertainty, complexity, and ambiguity) in the late 1990s, and it has become general shorthand for conditions leaders may encounter especially in digital transformation context and leaders need to be prepared for many types of turbulence or upheaval. </a:t>
            </a:r>
          </a:p>
        </p:txBody>
      </p:sp>
      <p:sp>
        <p:nvSpPr>
          <p:cNvPr id="10" name="TextBox 9">
            <a:extLst>
              <a:ext uri="{FF2B5EF4-FFF2-40B4-BE49-F238E27FC236}">
                <a16:creationId xmlns:a16="http://schemas.microsoft.com/office/drawing/2014/main" id="{29A91C4A-4B2E-A8FD-D045-2EFE184C9204}"/>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8</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79600438"/>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15419" y="949398"/>
            <a:ext cx="1288623"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VUCA </a:t>
            </a:r>
          </a:p>
        </p:txBody>
      </p:sp>
      <p:pic>
        <p:nvPicPr>
          <p:cNvPr id="3" name="Picture 2" descr="Graphical user interface&#10;&#10;Description automatically generated with medium confidence">
            <a:extLst>
              <a:ext uri="{FF2B5EF4-FFF2-40B4-BE49-F238E27FC236}">
                <a16:creationId xmlns:a16="http://schemas.microsoft.com/office/drawing/2014/main" id="{79D7BE09-B280-D6EC-DA3C-1CAF6F26D0D0}"/>
              </a:ext>
            </a:extLst>
          </p:cNvPr>
          <p:cNvPicPr>
            <a:picLocks noChangeAspect="1"/>
          </p:cNvPicPr>
          <p:nvPr/>
        </p:nvPicPr>
        <p:blipFill rotWithShape="1">
          <a:blip r:embed="rId2"/>
          <a:srcRect l="15064" t="24123" r="38889" b="10730"/>
          <a:stretch/>
        </p:blipFill>
        <p:spPr bwMode="auto">
          <a:xfrm>
            <a:off x="7253025" y="1636411"/>
            <a:ext cx="4819650" cy="3835400"/>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FC87D6EA-2A46-588A-F990-6F9C26C69710}"/>
              </a:ext>
            </a:extLst>
          </p:cNvPr>
          <p:cNvSpPr txBox="1"/>
          <p:nvPr/>
        </p:nvSpPr>
        <p:spPr>
          <a:xfrm>
            <a:off x="440504" y="2092046"/>
            <a:ext cx="6876775" cy="3662541"/>
          </a:xfrm>
          <a:prstGeom prst="rect">
            <a:avLst/>
          </a:prstGeom>
          <a:noFill/>
        </p:spPr>
        <p:txBody>
          <a:bodyPr wrap="square">
            <a:spAutoFit/>
          </a:bodyPr>
          <a:lstStyle/>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V</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olatility</a:t>
            </a:r>
            <a:r>
              <a:rPr lang="en-US" sz="2400" b="1" dirty="0">
                <a:solidFill>
                  <a:srgbClr val="0A1F61"/>
                </a:solidFill>
                <a:latin typeface="Times New Roman" panose="02020603050405020304" pitchFamily="18" charset="0"/>
                <a:ea typeface="Times New Roman" panose="02020603050405020304" pitchFamily="18" charset="0"/>
                <a:cs typeface="Times New Roman" panose="02020603050405020304" pitchFamily="18" charset="0"/>
              </a:rPr>
              <a:t> in VUCA stands for the fact that we live in a world that is constantly changing, becoming more unstable, more unpredictable and more rapid. Volatility refers to frequent and strong changes in the market environment.</a:t>
            </a:r>
          </a:p>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U</a:t>
            </a:r>
            <a:r>
              <a:rPr lang="en-US" sz="2400" b="1" dirty="0">
                <a:solidFill>
                  <a:srgbClr val="FF0000"/>
                </a:solidFill>
                <a:latin typeface="Times New Roman" panose="02020603050405020304" pitchFamily="18" charset="0"/>
                <a:cs typeface="Times New Roman" panose="02020603050405020304" pitchFamily="18" charset="0"/>
              </a:rPr>
              <a:t>ncertainty</a:t>
            </a:r>
            <a:r>
              <a:rPr lang="en-US" sz="2400" b="1" dirty="0">
                <a:solidFill>
                  <a:srgbClr val="0A1F61"/>
                </a:solidFill>
                <a:latin typeface="Times New Roman" panose="02020603050405020304" pitchFamily="18" charset="0"/>
                <a:cs typeface="Times New Roman" panose="02020603050405020304" pitchFamily="18" charset="0"/>
              </a:rPr>
              <a:t> in VUCA stands for the rapidly decreasing predictability of events, forecasts, and experiences from the past as a basis for shaping the future losing their validity and relevance. </a:t>
            </a:r>
          </a:p>
        </p:txBody>
      </p:sp>
      <p:sp>
        <p:nvSpPr>
          <p:cNvPr id="10" name="TextBox 9">
            <a:extLst>
              <a:ext uri="{FF2B5EF4-FFF2-40B4-BE49-F238E27FC236}">
                <a16:creationId xmlns:a16="http://schemas.microsoft.com/office/drawing/2014/main" id="{86B80412-EE3A-023C-59E5-FA2C29018AEE}"/>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8</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40733794"/>
      </p:ext>
    </p:extLst>
  </p:cSld>
  <p:clrMapOvr>
    <a:masterClrMapping/>
  </p:clrMapOvr>
  <mc:AlternateContent xmlns:mc="http://schemas.openxmlformats.org/markup-compatibility/2006" xmlns:p14="http://schemas.microsoft.com/office/powerpoint/2010/main">
    <mc:Choice Requires="p14">
      <p:transition p14:dur="10" advTm="140000"/>
    </mc:Choice>
    <mc:Fallback xmlns="">
      <p:transition advTm="140000"/>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07478" y="1094634"/>
            <a:ext cx="1288623"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VUCA </a:t>
            </a:r>
          </a:p>
        </p:txBody>
      </p:sp>
      <p:pic>
        <p:nvPicPr>
          <p:cNvPr id="3" name="Picture 2" descr="Graphical user interface&#10;&#10;Description automatically generated with medium confidence">
            <a:extLst>
              <a:ext uri="{FF2B5EF4-FFF2-40B4-BE49-F238E27FC236}">
                <a16:creationId xmlns:a16="http://schemas.microsoft.com/office/drawing/2014/main" id="{79D7BE09-B280-D6EC-DA3C-1CAF6F26D0D0}"/>
              </a:ext>
            </a:extLst>
          </p:cNvPr>
          <p:cNvPicPr>
            <a:picLocks noChangeAspect="1"/>
          </p:cNvPicPr>
          <p:nvPr/>
        </p:nvPicPr>
        <p:blipFill rotWithShape="1">
          <a:blip r:embed="rId2"/>
          <a:srcRect l="15064" t="24123" r="38889" b="10730"/>
          <a:stretch/>
        </p:blipFill>
        <p:spPr bwMode="auto">
          <a:xfrm>
            <a:off x="7253025" y="1636411"/>
            <a:ext cx="4819650" cy="3835400"/>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FC87D6EA-2A46-588A-F990-6F9C26C69710}"/>
              </a:ext>
            </a:extLst>
          </p:cNvPr>
          <p:cNvSpPr txBox="1"/>
          <p:nvPr/>
        </p:nvSpPr>
        <p:spPr>
          <a:xfrm>
            <a:off x="376250" y="1989423"/>
            <a:ext cx="6876775" cy="4031873"/>
          </a:xfrm>
          <a:prstGeom prst="rect">
            <a:avLst/>
          </a:prstGeom>
          <a:noFill/>
        </p:spPr>
        <p:txBody>
          <a:bodyPr wrap="square">
            <a:spAutoFit/>
          </a:bodyPr>
          <a:lstStyle/>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C</a:t>
            </a:r>
            <a:r>
              <a:rPr lang="en-US" sz="2400" b="1" dirty="0">
                <a:solidFill>
                  <a:srgbClr val="FF0000"/>
                </a:solidFill>
                <a:latin typeface="Times New Roman" panose="02020603050405020304" pitchFamily="18" charset="0"/>
                <a:cs typeface="Times New Roman" panose="02020603050405020304" pitchFamily="18" charset="0"/>
              </a:rPr>
              <a:t>omplexity</a:t>
            </a:r>
            <a:r>
              <a:rPr lang="en-US" sz="2400" b="1" dirty="0">
                <a:solidFill>
                  <a:srgbClr val="0A1F61"/>
                </a:solidFill>
                <a:latin typeface="Times New Roman" panose="02020603050405020304" pitchFamily="18" charset="0"/>
                <a:cs typeface="Times New Roman" panose="02020603050405020304" pitchFamily="18" charset="0"/>
              </a:rPr>
              <a:t> in VUCA stands for the fact that our world is more complex than ever. What is the cause? What is the effect? – Problems and their effects are becoming more complex and harder to understand. Decisions become an uncontrollable web of reaction and counter-reaction. </a:t>
            </a:r>
          </a:p>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A</a:t>
            </a:r>
            <a:r>
              <a:rPr lang="en-US" sz="2400" b="1" dirty="0">
                <a:solidFill>
                  <a:srgbClr val="FF0000"/>
                </a:solidFill>
                <a:latin typeface="Times New Roman" panose="02020603050405020304" pitchFamily="18" charset="0"/>
                <a:cs typeface="Times New Roman" panose="02020603050405020304" pitchFamily="18" charset="0"/>
              </a:rPr>
              <a:t>mbiguity</a:t>
            </a:r>
            <a:r>
              <a:rPr lang="en-US" sz="2400" b="1" dirty="0">
                <a:solidFill>
                  <a:srgbClr val="0A1F61"/>
                </a:solidFill>
                <a:latin typeface="Times New Roman" panose="02020603050405020304" pitchFamily="18" charset="0"/>
                <a:cs typeface="Times New Roman" panose="02020603050405020304" pitchFamily="18" charset="0"/>
              </a:rPr>
              <a:t> refers to the ambiguity of the information situation. Information that can be interpreted in different ways carries a high risk and often leads to wrong decisions.</a:t>
            </a:r>
          </a:p>
        </p:txBody>
      </p:sp>
      <p:sp>
        <p:nvSpPr>
          <p:cNvPr id="10" name="TextBox 9">
            <a:extLst>
              <a:ext uri="{FF2B5EF4-FFF2-40B4-BE49-F238E27FC236}">
                <a16:creationId xmlns:a16="http://schemas.microsoft.com/office/drawing/2014/main" id="{E6E8FBAC-467E-D93F-0E57-B7ABA26356A8}"/>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8</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1929310"/>
      </p:ext>
    </p:extLst>
  </p:cSld>
  <p:clrMapOvr>
    <a:masterClrMapping/>
  </p:clrMapOvr>
  <mc:AlternateContent xmlns:mc="http://schemas.openxmlformats.org/markup-compatibility/2006" xmlns:p14="http://schemas.microsoft.com/office/powerpoint/2010/main">
    <mc:Choice Requires="p14">
      <p:transition p14:dur="10" advTm="236000"/>
    </mc:Choice>
    <mc:Fallback xmlns="">
      <p:transition advTm="236000"/>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37067" y="737947"/>
            <a:ext cx="4599336" cy="954107"/>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Effective Communication </a:t>
            </a:r>
          </a:p>
          <a:p>
            <a:r>
              <a:rPr lang="en-US" sz="2800" b="1" dirty="0">
                <a:solidFill>
                  <a:srgbClr val="FF8C01"/>
                </a:solidFill>
                <a:latin typeface="Tajawal Medium" panose="00000600000000000000" pitchFamily="2" charset="-78"/>
                <a:cs typeface="Tajawal Medium" panose="00000600000000000000" pitchFamily="2" charset="-78"/>
              </a:rPr>
              <a:t>in virtual organizations</a:t>
            </a:r>
          </a:p>
        </p:txBody>
      </p:sp>
      <p:sp>
        <p:nvSpPr>
          <p:cNvPr id="9" name="TextBox 8"/>
          <p:cNvSpPr txBox="1"/>
          <p:nvPr/>
        </p:nvSpPr>
        <p:spPr>
          <a:xfrm>
            <a:off x="282140" y="2152858"/>
            <a:ext cx="10818985" cy="456798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Virtual teams communicate via ICT </a:t>
            </a:r>
            <a:r>
              <a:rPr lang="en-US" sz="2200" b="1" dirty="0">
                <a:solidFill>
                  <a:srgbClr val="0A1F61"/>
                </a:solidFill>
                <a:latin typeface="Tajawal ExtraBold" panose="00000800000000000000" pitchFamily="2" charset="-78"/>
                <a:cs typeface="Tajawal ExtraBold" panose="00000800000000000000" pitchFamily="2" charset="-78"/>
              </a:rPr>
              <a:t>(e.g., email, web conferencing, instant messaging and telephone)</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 in virtual teams separate from communication in traditional teams, as a result of lack of in-person interaction.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Poor communication quality is the main problem in virtual teams and that most effort was put in improving communication.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 study showed that communication quality – in means of poor communication quality - is a primary reason for failure in virtual teams. All in all, the study showed that communication is the primary factor affecting team effectiveness.</a:t>
            </a:r>
          </a:p>
          <a:p>
            <a:pPr marL="974725" indent="-457200" algn="just">
              <a:lnSpc>
                <a:spcPts val="3200"/>
              </a:lnSpc>
              <a:buFont typeface="Wingdings" panose="05000000000000000000" pitchFamily="2" charset="2"/>
              <a:buChar char="q"/>
            </a:pPr>
            <a:endParaRPr lang="en-US" sz="2200" b="1"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724FEB60-58A8-8AF4-B69D-80E7C9DB4B69}"/>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8</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32140664"/>
      </p:ext>
    </p:extLst>
  </p:cSld>
  <p:clrMapOvr>
    <a:masterClrMapping/>
  </p:clrMapOvr>
  <mc:AlternateContent xmlns:mc="http://schemas.openxmlformats.org/markup-compatibility/2006" xmlns:p14="http://schemas.microsoft.com/office/powerpoint/2010/main">
    <mc:Choice Requires="p14">
      <p:transition p14:dur="10" advTm="186000"/>
    </mc:Choice>
    <mc:Fallback xmlns="">
      <p:transition advTm="186000"/>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02777" y="691780"/>
            <a:ext cx="4599336" cy="954107"/>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Effective Communication </a:t>
            </a:r>
          </a:p>
          <a:p>
            <a:r>
              <a:rPr lang="en-US" sz="2800" b="1" dirty="0">
                <a:solidFill>
                  <a:srgbClr val="FF9518"/>
                </a:solidFill>
                <a:latin typeface="Tajawal Medium" panose="00000600000000000000" pitchFamily="2" charset="-78"/>
                <a:cs typeface="Tajawal Medium" panose="00000600000000000000" pitchFamily="2" charset="-78"/>
              </a:rPr>
              <a:t>in virtual organizations</a:t>
            </a:r>
          </a:p>
        </p:txBody>
      </p:sp>
      <p:pic>
        <p:nvPicPr>
          <p:cNvPr id="11" name="Picture 10" descr="Diagram&#10;&#10;Description automatically generated">
            <a:extLst>
              <a:ext uri="{FF2B5EF4-FFF2-40B4-BE49-F238E27FC236}">
                <a16:creationId xmlns:a16="http://schemas.microsoft.com/office/drawing/2014/main" id="{2E7A2040-606A-8CC9-B459-30D58535093E}"/>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4095750" y="2190313"/>
            <a:ext cx="8096250" cy="4238625"/>
          </a:xfrm>
          <a:prstGeom prst="rect">
            <a:avLst/>
          </a:prstGeom>
        </p:spPr>
      </p:pic>
      <p:sp>
        <p:nvSpPr>
          <p:cNvPr id="9" name="TextBox 8"/>
          <p:cNvSpPr txBox="1"/>
          <p:nvPr/>
        </p:nvSpPr>
        <p:spPr>
          <a:xfrm>
            <a:off x="0" y="2190313"/>
            <a:ext cx="3941311" cy="3747244"/>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process of communication in virtual teams include various factors, however, communication is highlighted as the leading aspect, as shown in the figure. </a:t>
            </a:r>
          </a:p>
        </p:txBody>
      </p:sp>
      <p:sp>
        <p:nvSpPr>
          <p:cNvPr id="10" name="TextBox 9">
            <a:extLst>
              <a:ext uri="{FF2B5EF4-FFF2-40B4-BE49-F238E27FC236}">
                <a16:creationId xmlns:a16="http://schemas.microsoft.com/office/drawing/2014/main" id="{C59CDFDD-573A-63C5-EB5F-9EA9A993F902}"/>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8</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61639326"/>
      </p:ext>
    </p:extLst>
  </p:cSld>
  <p:clrMapOvr>
    <a:masterClrMapping/>
  </p:clrMapOvr>
  <mc:AlternateContent xmlns:mc="http://schemas.openxmlformats.org/markup-compatibility/2006" xmlns:p14="http://schemas.microsoft.com/office/powerpoint/2010/main">
    <mc:Choice Requires="p14">
      <p:transition p14:dur="10" advTm="202000"/>
    </mc:Choice>
    <mc:Fallback xmlns="">
      <p:transition advTm="202000"/>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41998" y="861057"/>
            <a:ext cx="4801314" cy="830997"/>
          </a:xfrm>
          <a:prstGeom prst="rect">
            <a:avLst/>
          </a:prstGeom>
          <a:noFill/>
        </p:spPr>
        <p:txBody>
          <a:bodyPr wrap="none" rtlCol="0">
            <a:spAutoFit/>
          </a:bodyPr>
          <a:lstStyle/>
          <a:p>
            <a:r>
              <a:rPr lang="en-US" sz="2400" b="1" dirty="0">
                <a:solidFill>
                  <a:srgbClr val="FF9518"/>
                </a:solidFill>
                <a:latin typeface="Tajawal Medium" panose="00000600000000000000" pitchFamily="2" charset="-78"/>
                <a:cs typeface="Tajawal Medium" panose="00000600000000000000" pitchFamily="2" charset="-78"/>
              </a:rPr>
              <a:t>Digital Skills for Improving </a:t>
            </a:r>
          </a:p>
          <a:p>
            <a:r>
              <a:rPr lang="en-US" sz="2400" b="1" dirty="0">
                <a:solidFill>
                  <a:srgbClr val="FF9518"/>
                </a:solidFill>
                <a:latin typeface="Tajawal Medium" panose="00000600000000000000" pitchFamily="2" charset="-78"/>
                <a:cs typeface="Tajawal Medium" panose="00000600000000000000" pitchFamily="2" charset="-78"/>
              </a:rPr>
              <a:t>Organizational Performance</a:t>
            </a:r>
            <a:r>
              <a:rPr lang="en-US" sz="2000" b="1" dirty="0">
                <a:solidFill>
                  <a:srgbClr val="FF9518"/>
                </a:solidFill>
                <a:latin typeface="Tajawal Medium" panose="00000600000000000000" pitchFamily="2" charset="-78"/>
                <a:cs typeface="Tajawal Medium" panose="00000600000000000000" pitchFamily="2" charset="-78"/>
              </a:rPr>
              <a:t>	</a:t>
            </a:r>
          </a:p>
        </p:txBody>
      </p:sp>
      <p:sp>
        <p:nvSpPr>
          <p:cNvPr id="11" name="TextBox 10">
            <a:extLst>
              <a:ext uri="{FF2B5EF4-FFF2-40B4-BE49-F238E27FC236}">
                <a16:creationId xmlns:a16="http://schemas.microsoft.com/office/drawing/2014/main" id="{5F33266E-82F5-97D6-664A-65717445984D}"/>
              </a:ext>
            </a:extLst>
          </p:cNvPr>
          <p:cNvSpPr txBox="1"/>
          <p:nvPr/>
        </p:nvSpPr>
        <p:spPr>
          <a:xfrm>
            <a:off x="290945" y="2341326"/>
            <a:ext cx="11110774" cy="334784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skills include all technology-related skills ranging from basic skills or literacy, general skills for all workers, and specific skills for information technology professionals.</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4 dimensions in measuring digital skills including digital technical skills, digital communication, digital analysis, and digital thinking.</a:t>
            </a:r>
          </a:p>
        </p:txBody>
      </p:sp>
      <p:sp>
        <p:nvSpPr>
          <p:cNvPr id="9" name="TextBox 8">
            <a:extLst>
              <a:ext uri="{FF2B5EF4-FFF2-40B4-BE49-F238E27FC236}">
                <a16:creationId xmlns:a16="http://schemas.microsoft.com/office/drawing/2014/main" id="{37DB7283-D35D-CF6C-D838-39B1A023BBAD}"/>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8</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47518403"/>
      </p:ext>
    </p:extLst>
  </p:cSld>
  <p:clrMapOvr>
    <a:masterClrMapping/>
  </p:clrMapOvr>
  <mc:AlternateContent xmlns:mc="http://schemas.openxmlformats.org/markup-compatibility/2006" xmlns:p14="http://schemas.microsoft.com/office/powerpoint/2010/main">
    <mc:Choice Requires="p14">
      <p:transition p14:dur="10" advTm="104000"/>
    </mc:Choice>
    <mc:Fallback xmlns="">
      <p:transition advTm="104000"/>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F33266E-82F5-97D6-664A-65717445984D}"/>
              </a:ext>
            </a:extLst>
          </p:cNvPr>
          <p:cNvSpPr txBox="1"/>
          <p:nvPr/>
        </p:nvSpPr>
        <p:spPr>
          <a:xfrm>
            <a:off x="230381" y="2172114"/>
            <a:ext cx="11110774" cy="3416320"/>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Digital literacy </a:t>
            </a:r>
            <a:r>
              <a:rPr lang="en-US" sz="2400" b="1" dirty="0">
                <a:solidFill>
                  <a:srgbClr val="0A1F61"/>
                </a:solidFill>
                <a:latin typeface="Tajawal ExtraBold" panose="00000800000000000000" pitchFamily="2" charset="-78"/>
                <a:cs typeface="Tajawal ExtraBold" panose="00000800000000000000" pitchFamily="2" charset="-78"/>
              </a:rPr>
              <a:t>is the knowledge of, and the ability to use digital technologies to locate information; evaluate information; synthesize, create, and communicate information; and understand the human and technological complexities of a digital media landscape. </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Being </a:t>
            </a:r>
            <a:r>
              <a:rPr lang="en-US" sz="2400" b="1" dirty="0">
                <a:solidFill>
                  <a:srgbClr val="FF0000"/>
                </a:solidFill>
                <a:latin typeface="Tajawal ExtraBold" panose="00000800000000000000" pitchFamily="2" charset="-78"/>
                <a:cs typeface="Tajawal ExtraBold" panose="00000800000000000000" pitchFamily="2" charset="-78"/>
              </a:rPr>
              <a:t>digitally literate </a:t>
            </a:r>
            <a:r>
              <a:rPr lang="en-US" sz="2400" b="1" dirty="0">
                <a:solidFill>
                  <a:srgbClr val="0A1F61"/>
                </a:solidFill>
                <a:latin typeface="Tajawal ExtraBold" panose="00000800000000000000" pitchFamily="2" charset="-78"/>
                <a:cs typeface="Tajawal ExtraBold" panose="00000800000000000000" pitchFamily="2" charset="-78"/>
              </a:rPr>
              <a:t>means having the skills to be an informed consumer, critical thinker, and creator in the digital world, and requires an ability to continuously learn and grow alongside technological developments.</a:t>
            </a:r>
          </a:p>
        </p:txBody>
      </p:sp>
      <p:sp>
        <p:nvSpPr>
          <p:cNvPr id="9" name="TextBox 8">
            <a:extLst>
              <a:ext uri="{FF2B5EF4-FFF2-40B4-BE49-F238E27FC236}">
                <a16:creationId xmlns:a16="http://schemas.microsoft.com/office/drawing/2014/main" id="{3BF75B08-00A0-499F-68F6-D69007624876}"/>
              </a:ext>
            </a:extLst>
          </p:cNvPr>
          <p:cNvSpPr txBox="1"/>
          <p:nvPr/>
        </p:nvSpPr>
        <p:spPr>
          <a:xfrm>
            <a:off x="2434856" y="1041824"/>
            <a:ext cx="3799438"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Digital Literacy Skills</a:t>
            </a:r>
          </a:p>
        </p:txBody>
      </p:sp>
      <p:sp>
        <p:nvSpPr>
          <p:cNvPr id="7" name="TextBox 6">
            <a:extLst>
              <a:ext uri="{FF2B5EF4-FFF2-40B4-BE49-F238E27FC236}">
                <a16:creationId xmlns:a16="http://schemas.microsoft.com/office/drawing/2014/main" id="{42E33505-70FB-77F5-85D1-D856F4A66FDB}"/>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8</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70884625"/>
      </p:ext>
    </p:extLst>
  </p:cSld>
  <p:clrMapOvr>
    <a:masterClrMapping/>
  </p:clrMapOvr>
  <mc:AlternateContent xmlns:mc="http://schemas.openxmlformats.org/markup-compatibility/2006" xmlns:p14="http://schemas.microsoft.com/office/powerpoint/2010/main">
    <mc:Choice Requires="p14">
      <p:transition p14:dur="10" advTm="132000"/>
    </mc:Choice>
    <mc:Fallback xmlns="">
      <p:transition advTm="132000"/>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3BF75B08-00A0-499F-68F6-D69007624876}"/>
              </a:ext>
            </a:extLst>
          </p:cNvPr>
          <p:cNvSpPr txBox="1"/>
          <p:nvPr/>
        </p:nvSpPr>
        <p:spPr>
          <a:xfrm>
            <a:off x="2521849" y="973151"/>
            <a:ext cx="3799438"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Digital Literacy Skills</a:t>
            </a:r>
          </a:p>
        </p:txBody>
      </p:sp>
      <p:pic>
        <p:nvPicPr>
          <p:cNvPr id="10" name="Picture 9">
            <a:extLst>
              <a:ext uri="{FF2B5EF4-FFF2-40B4-BE49-F238E27FC236}">
                <a16:creationId xmlns:a16="http://schemas.microsoft.com/office/drawing/2014/main" id="{6053256B-0338-F614-E9A5-DA7D224E59DE}"/>
              </a:ext>
            </a:extLst>
          </p:cNvPr>
          <p:cNvPicPr>
            <a:picLocks noChangeAspect="1"/>
          </p:cNvPicPr>
          <p:nvPr/>
        </p:nvPicPr>
        <p:blipFill rotWithShape="1">
          <a:blip r:embed="rId2">
            <a:lum bright="-20000" contrast="40000"/>
          </a:blip>
          <a:srcRect b="54963"/>
          <a:stretch/>
        </p:blipFill>
        <p:spPr>
          <a:xfrm>
            <a:off x="651740" y="1823908"/>
            <a:ext cx="11339095" cy="3306231"/>
          </a:xfrm>
          <a:prstGeom prst="rect">
            <a:avLst/>
          </a:prstGeom>
        </p:spPr>
      </p:pic>
      <p:sp>
        <p:nvSpPr>
          <p:cNvPr id="7" name="TextBox 6">
            <a:extLst>
              <a:ext uri="{FF2B5EF4-FFF2-40B4-BE49-F238E27FC236}">
                <a16:creationId xmlns:a16="http://schemas.microsoft.com/office/drawing/2014/main" id="{B354AD91-186E-75DA-5402-B6DE0BE2C695}"/>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8</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11274867"/>
      </p:ext>
    </p:extLst>
  </p:cSld>
  <p:clrMapOvr>
    <a:masterClrMapping/>
  </p:clrMapOvr>
  <mc:AlternateContent xmlns:mc="http://schemas.openxmlformats.org/markup-compatibility/2006" xmlns:p14="http://schemas.microsoft.com/office/powerpoint/2010/main">
    <mc:Choice Requires="p14">
      <p:transition p14:dur="10" advTm="149000"/>
    </mc:Choice>
    <mc:Fallback xmlns="">
      <p:transition advTm="149000"/>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6053256B-0338-F614-E9A5-DA7D224E59DE}"/>
              </a:ext>
            </a:extLst>
          </p:cNvPr>
          <p:cNvPicPr>
            <a:picLocks noChangeAspect="1"/>
          </p:cNvPicPr>
          <p:nvPr/>
        </p:nvPicPr>
        <p:blipFill rotWithShape="1">
          <a:blip r:embed="rId2">
            <a:lum bright="-20000" contrast="40000"/>
          </a:blip>
          <a:srcRect t="44316"/>
          <a:stretch/>
        </p:blipFill>
        <p:spPr>
          <a:xfrm>
            <a:off x="677179" y="2178466"/>
            <a:ext cx="10837641" cy="3907009"/>
          </a:xfrm>
          <a:prstGeom prst="rect">
            <a:avLst/>
          </a:prstGeom>
        </p:spPr>
      </p:pic>
      <p:sp>
        <p:nvSpPr>
          <p:cNvPr id="7" name="TextBox 6">
            <a:extLst>
              <a:ext uri="{FF2B5EF4-FFF2-40B4-BE49-F238E27FC236}">
                <a16:creationId xmlns:a16="http://schemas.microsoft.com/office/drawing/2014/main" id="{C367B714-FBA8-2991-3AC4-C11AC2E42A37}"/>
              </a:ext>
            </a:extLst>
          </p:cNvPr>
          <p:cNvSpPr txBox="1"/>
          <p:nvPr/>
        </p:nvSpPr>
        <p:spPr>
          <a:xfrm>
            <a:off x="2521849" y="973151"/>
            <a:ext cx="3799438"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Digital Literacy Skills</a:t>
            </a:r>
          </a:p>
        </p:txBody>
      </p:sp>
      <p:sp>
        <p:nvSpPr>
          <p:cNvPr id="11" name="TextBox 10">
            <a:extLst>
              <a:ext uri="{FF2B5EF4-FFF2-40B4-BE49-F238E27FC236}">
                <a16:creationId xmlns:a16="http://schemas.microsoft.com/office/drawing/2014/main" id="{37C53D5E-A073-1F19-9714-65F6A5362023}"/>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8</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79212485"/>
      </p:ext>
    </p:extLst>
  </p:cSld>
  <p:clrMapOvr>
    <a:masterClrMapping/>
  </p:clrMapOvr>
  <mc:AlternateContent xmlns:mc="http://schemas.openxmlformats.org/markup-compatibility/2006" xmlns:p14="http://schemas.microsoft.com/office/powerpoint/2010/main">
    <mc:Choice Requires="p14">
      <p:transition p14:dur="10" advTm="64000"/>
    </mc:Choice>
    <mc:Fallback xmlns="">
      <p:transition advTm="64000"/>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 name="Picture 2"/>
          <p:cNvPicPr>
            <a:picLocks noChangeAspect="1"/>
          </p:cNvPicPr>
          <p:nvPr/>
        </p:nvPicPr>
        <p:blipFill>
          <a:blip r:embed="rId2"/>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369912" y="1933253"/>
            <a:ext cx="6062142"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W10 – Lecture 9</a:t>
            </a:r>
          </a:p>
        </p:txBody>
      </p:sp>
    </p:spTree>
    <p:extLst>
      <p:ext uri="{BB962C8B-B14F-4D97-AF65-F5344CB8AC3E}">
        <p14:creationId xmlns:p14="http://schemas.microsoft.com/office/powerpoint/2010/main" val="3414918741"/>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57867" y="907224"/>
            <a:ext cx="5416868" cy="523220"/>
          </a:xfrm>
          <a:prstGeom prst="rect">
            <a:avLst/>
          </a:prstGeom>
          <a:noFill/>
        </p:spPr>
        <p:txBody>
          <a:bodyPr wrap="none" rtlCol="0">
            <a:spAutoFit/>
          </a:bodyPr>
          <a:lstStyle/>
          <a:p>
            <a:r>
              <a:rPr lang="es-ES" sz="2800" b="1" dirty="0">
                <a:solidFill>
                  <a:srgbClr val="FF9518"/>
                </a:solidFill>
                <a:latin typeface="Tajawal Medium" panose="00000600000000000000" pitchFamily="2" charset="-78"/>
                <a:cs typeface="Tajawal Medium" panose="00000600000000000000" pitchFamily="2" charset="-78"/>
              </a:rPr>
              <a:t>Digital Media and Social Media</a:t>
            </a:r>
          </a:p>
        </p:txBody>
      </p:sp>
      <p:sp>
        <p:nvSpPr>
          <p:cNvPr id="9" name="TextBox 8"/>
          <p:cNvSpPr txBox="1"/>
          <p:nvPr/>
        </p:nvSpPr>
        <p:spPr>
          <a:xfrm>
            <a:off x="333509" y="2063123"/>
            <a:ext cx="11187931" cy="4154984"/>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Combined with the Internet and personal computing, digital media has caused disruption in publishing, journalism, entertainment, education, commerce and politics. </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media has also posed </a:t>
            </a:r>
            <a:r>
              <a:rPr lang="en-US" sz="2400" b="1" dirty="0">
                <a:solidFill>
                  <a:srgbClr val="C00000"/>
                </a:solidFill>
                <a:latin typeface="Tajawal ExtraBold" panose="00000800000000000000" pitchFamily="2" charset="-78"/>
                <a:cs typeface="Tajawal ExtraBold" panose="00000800000000000000" pitchFamily="2" charset="-78"/>
              </a:rPr>
              <a:t>new challenges </a:t>
            </a:r>
            <a:r>
              <a:rPr lang="en-US" sz="2400" b="1" dirty="0">
                <a:solidFill>
                  <a:srgbClr val="0A1F61"/>
                </a:solidFill>
                <a:latin typeface="Tajawal ExtraBold" panose="00000800000000000000" pitchFamily="2" charset="-78"/>
                <a:cs typeface="Tajawal ExtraBold" panose="00000800000000000000" pitchFamily="2" charset="-78"/>
              </a:rPr>
              <a:t>to copyright and intellectual property laws, fostering an open content movement in which content creators voluntarily give up some or all of their legal rights to their work. </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ubiquity of </a:t>
            </a:r>
            <a:r>
              <a:rPr lang="en-US" sz="2400" b="1" dirty="0">
                <a:solidFill>
                  <a:srgbClr val="C00000"/>
                </a:solidFill>
                <a:latin typeface="Tajawal ExtraBold" panose="00000800000000000000" pitchFamily="2" charset="-78"/>
                <a:cs typeface="Tajawal ExtraBold" panose="00000800000000000000" pitchFamily="2" charset="-78"/>
              </a:rPr>
              <a:t>digital media and its effects on society </a:t>
            </a:r>
            <a:r>
              <a:rPr lang="en-US" sz="2400" b="1" dirty="0">
                <a:solidFill>
                  <a:srgbClr val="0A1F61"/>
                </a:solidFill>
                <a:latin typeface="Tajawal ExtraBold" panose="00000800000000000000" pitchFamily="2" charset="-78"/>
                <a:cs typeface="Tajawal ExtraBold" panose="00000800000000000000" pitchFamily="2" charset="-78"/>
              </a:rPr>
              <a:t>suggest that we are at the start of a new era in industrial history, called the Information Age, perhaps leading to a paperless society in which all media are produced and consumed on computers.</a:t>
            </a:r>
          </a:p>
        </p:txBody>
      </p:sp>
      <p:sp>
        <p:nvSpPr>
          <p:cNvPr id="11" name="TextBox 10">
            <a:extLst>
              <a:ext uri="{FF2B5EF4-FFF2-40B4-BE49-F238E27FC236}">
                <a16:creationId xmlns:a16="http://schemas.microsoft.com/office/drawing/2014/main" id="{F18014A8-B5F7-D4ED-9F59-99001B0650BC}"/>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9</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62814183"/>
      </p:ext>
    </p:extLst>
  </p:cSld>
  <p:clrMapOvr>
    <a:masterClrMapping/>
  </p:clrMapOvr>
  <mc:AlternateContent xmlns:mc="http://schemas.openxmlformats.org/markup-compatibility/2006" xmlns:p14="http://schemas.microsoft.com/office/powerpoint/2010/main">
    <mc:Choice Requires="p14">
      <p:transition p14:dur="10" advTm="282000"/>
    </mc:Choice>
    <mc:Fallback xmlns="">
      <p:transition advTm="282000"/>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41767" y="1047133"/>
            <a:ext cx="5416868" cy="523220"/>
          </a:xfrm>
          <a:prstGeom prst="rect">
            <a:avLst/>
          </a:prstGeom>
          <a:noFill/>
        </p:spPr>
        <p:txBody>
          <a:bodyPr wrap="none" rtlCol="0">
            <a:spAutoFit/>
          </a:bodyPr>
          <a:lstStyle/>
          <a:p>
            <a:r>
              <a:rPr lang="es-ES" sz="2800" b="1" dirty="0">
                <a:solidFill>
                  <a:srgbClr val="FF9518"/>
                </a:solidFill>
                <a:latin typeface="Tajawal Medium" panose="00000600000000000000" pitchFamily="2" charset="-78"/>
                <a:cs typeface="Tajawal Medium" panose="00000600000000000000" pitchFamily="2" charset="-78"/>
              </a:rPr>
              <a:t>Digital Media and Social Media</a:t>
            </a:r>
          </a:p>
        </p:txBody>
      </p:sp>
      <p:sp>
        <p:nvSpPr>
          <p:cNvPr id="9" name="TextBox 8"/>
          <p:cNvSpPr txBox="1"/>
          <p:nvPr/>
        </p:nvSpPr>
        <p:spPr>
          <a:xfrm>
            <a:off x="156410" y="2028833"/>
            <a:ext cx="11307880" cy="4573816"/>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Privacy</a:t>
            </a:r>
            <a:r>
              <a:rPr lang="en-US" sz="2400" b="1" dirty="0">
                <a:solidFill>
                  <a:srgbClr val="0A1F61"/>
                </a:solidFill>
                <a:latin typeface="Tajawal ExtraBold" panose="00000800000000000000" pitchFamily="2" charset="-78"/>
                <a:cs typeface="Tajawal ExtraBold" panose="00000800000000000000" pitchFamily="2" charset="-78"/>
              </a:rPr>
              <a:t> is one of the main concerns that has emerged with these new changes, as many aspects of our lives leak into cyberspace. New tools such as cell phones and digital cameras can invade one’s privacy, unbeknownst to the victim.</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Although some people choose to share images with others online, it has also become apparent that others can capture images without consent, and share them online without the knowledge of the victim, risking their reputation, credibility, and relationships.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issue of privacy also interacts with cultural differences. Some cultures have different standards and expectations of communicative practices and privacy than others.</a:t>
            </a:r>
          </a:p>
        </p:txBody>
      </p:sp>
      <p:sp>
        <p:nvSpPr>
          <p:cNvPr id="10" name="TextBox 9">
            <a:extLst>
              <a:ext uri="{FF2B5EF4-FFF2-40B4-BE49-F238E27FC236}">
                <a16:creationId xmlns:a16="http://schemas.microsoft.com/office/drawing/2014/main" id="{A76073B4-E29F-EA96-8E2E-4481211AC496}"/>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9</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75318273"/>
      </p:ext>
    </p:extLst>
  </p:cSld>
  <p:clrMapOvr>
    <a:masterClrMapping/>
  </p:clrMapOvr>
  <mc:AlternateContent xmlns:mc="http://schemas.openxmlformats.org/markup-compatibility/2006" xmlns:p14="http://schemas.microsoft.com/office/powerpoint/2010/main">
    <mc:Choice Requires="p14">
      <p:transition p14:dur="10" advTm="147000"/>
    </mc:Choice>
    <mc:Fallback xmlns="">
      <p:transition advTm="147000"/>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57867" y="1047133"/>
            <a:ext cx="5416868" cy="523220"/>
          </a:xfrm>
          <a:prstGeom prst="rect">
            <a:avLst/>
          </a:prstGeom>
          <a:noFill/>
        </p:spPr>
        <p:txBody>
          <a:bodyPr wrap="none" rtlCol="0">
            <a:spAutoFit/>
          </a:bodyPr>
          <a:lstStyle/>
          <a:p>
            <a:r>
              <a:rPr lang="es-ES" sz="2800" b="1" dirty="0">
                <a:solidFill>
                  <a:srgbClr val="FF9518"/>
                </a:solidFill>
                <a:latin typeface="Tajawal Medium" panose="00000600000000000000" pitchFamily="2" charset="-78"/>
                <a:cs typeface="Tajawal Medium" panose="00000600000000000000" pitchFamily="2" charset="-78"/>
              </a:rPr>
              <a:t>Digital Media and Social Media</a:t>
            </a:r>
          </a:p>
        </p:txBody>
      </p:sp>
      <p:sp>
        <p:nvSpPr>
          <p:cNvPr id="9" name="TextBox 8"/>
          <p:cNvSpPr txBox="1"/>
          <p:nvPr/>
        </p:nvSpPr>
        <p:spPr>
          <a:xfrm>
            <a:off x="156410" y="2085075"/>
            <a:ext cx="11159290" cy="3753079"/>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cultural imperialism</a:t>
            </a:r>
            <a:r>
              <a:rPr lang="ar-EG" sz="2400" b="1" dirty="0">
                <a:solidFill>
                  <a:srgbClr val="C00000"/>
                </a:solidFill>
                <a:latin typeface="Tajawal ExtraBold" panose="00000800000000000000" pitchFamily="2" charset="-78"/>
                <a:cs typeface="Tajawal ExtraBold" panose="00000800000000000000" pitchFamily="2" charset="-78"/>
              </a:rPr>
              <a:t> الإمبريالية الثقافية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is a common problem that has emerged, especially on the Internet, as many people often choose to impose their own practices and expectations on those who do not share a similar standard.</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At the same time, skilled users of new technologies tend to be of a younger generation who see the use of such technology as second nature, while older generations have much different experiences.</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Thus, the expectations of older generations about new digital media greatly differ from younger generations. </a:t>
            </a:r>
          </a:p>
        </p:txBody>
      </p:sp>
      <p:sp>
        <p:nvSpPr>
          <p:cNvPr id="10" name="TextBox 9">
            <a:extLst>
              <a:ext uri="{FF2B5EF4-FFF2-40B4-BE49-F238E27FC236}">
                <a16:creationId xmlns:a16="http://schemas.microsoft.com/office/drawing/2014/main" id="{11DAAEBA-0466-35CD-E68F-0B40DBC9FD27}"/>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9</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72592586"/>
      </p:ext>
    </p:extLst>
  </p:cSld>
  <p:clrMapOvr>
    <a:masterClrMapping/>
  </p:clrMapOvr>
  <mc:AlternateContent xmlns:mc="http://schemas.openxmlformats.org/markup-compatibility/2006" xmlns:p14="http://schemas.microsoft.com/office/powerpoint/2010/main">
    <mc:Choice Requires="p14">
      <p:transition p14:dur="10" advTm="87000"/>
    </mc:Choice>
    <mc:Fallback xmlns="">
      <p:transition advTm="87000"/>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13217" y="907224"/>
            <a:ext cx="5416868" cy="523220"/>
          </a:xfrm>
          <a:prstGeom prst="rect">
            <a:avLst/>
          </a:prstGeom>
          <a:noFill/>
        </p:spPr>
        <p:txBody>
          <a:bodyPr wrap="none" rtlCol="0">
            <a:spAutoFit/>
          </a:bodyPr>
          <a:lstStyle/>
          <a:p>
            <a:r>
              <a:rPr lang="es-ES" sz="2800" b="1" dirty="0">
                <a:solidFill>
                  <a:srgbClr val="FF9518"/>
                </a:solidFill>
                <a:latin typeface="Tajawal Medium" panose="00000600000000000000" pitchFamily="2" charset="-78"/>
                <a:cs typeface="Tajawal Medium" panose="00000600000000000000" pitchFamily="2" charset="-78"/>
              </a:rPr>
              <a:t>Digital Media and Social Media</a:t>
            </a:r>
          </a:p>
        </p:txBody>
      </p:sp>
      <p:sp>
        <p:nvSpPr>
          <p:cNvPr id="9" name="TextBox 8"/>
          <p:cNvSpPr txBox="1"/>
          <p:nvPr/>
        </p:nvSpPr>
        <p:spPr>
          <a:xfrm>
            <a:off x="222172" y="2120356"/>
            <a:ext cx="8921827" cy="4737644"/>
          </a:xfrm>
          <a:prstGeom prst="rect">
            <a:avLst/>
          </a:prstGeom>
          <a:noFill/>
        </p:spPr>
        <p:txBody>
          <a:bodyPr wrap="square" rtlCol="0">
            <a:spAutoFit/>
          </a:bodyPr>
          <a:lstStyle/>
          <a:p>
            <a:pPr marL="974725" indent="-457200" algn="just">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leaders blog is less visible. The possible explanation is that the companies have managers and leadership and are not concerned with the transmission of the vision and mission of the organization they lead.</a:t>
            </a:r>
          </a:p>
          <a:p>
            <a:pPr marL="974725" indent="-457200" algn="just">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image transmitted through social media organization should be related to existing organizational culture type. A negative image transmitted from the organization can harm fragile company. </a:t>
            </a:r>
          </a:p>
          <a:p>
            <a:pPr marL="974725" indent="-457200" algn="just">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This may however have a </a:t>
            </a:r>
            <a:r>
              <a:rPr lang="en-US" sz="2300" b="1" dirty="0">
                <a:solidFill>
                  <a:srgbClr val="FF0000"/>
                </a:solidFill>
                <a:latin typeface="Tajawal ExtraBold" panose="00000800000000000000" pitchFamily="2" charset="-78"/>
                <a:cs typeface="Tajawal ExtraBold" panose="00000800000000000000" pitchFamily="2" charset="-78"/>
              </a:rPr>
              <a:t>boomerang effect </a:t>
            </a:r>
            <a:r>
              <a:rPr lang="en-US" sz="2300" b="1" dirty="0">
                <a:solidFill>
                  <a:srgbClr val="0A1F61"/>
                </a:solidFill>
                <a:latin typeface="Tajawal ExtraBold" panose="00000800000000000000" pitchFamily="2" charset="-78"/>
                <a:cs typeface="Tajawal ExtraBold" panose="00000800000000000000" pitchFamily="2" charset="-78"/>
              </a:rPr>
              <a:t>on employees: if their organization is in decline, their own situation may be endangered, employees are the ones who bear direct consequences.</a:t>
            </a:r>
          </a:p>
        </p:txBody>
      </p:sp>
      <p:sp>
        <p:nvSpPr>
          <p:cNvPr id="10" name="Scroll: Vertical 9">
            <a:extLst>
              <a:ext uri="{FF2B5EF4-FFF2-40B4-BE49-F238E27FC236}">
                <a16:creationId xmlns:a16="http://schemas.microsoft.com/office/drawing/2014/main" id="{D44602B8-BBCA-BF7E-7C55-68501F9F23FD}"/>
              </a:ext>
            </a:extLst>
          </p:cNvPr>
          <p:cNvSpPr/>
          <p:nvPr/>
        </p:nvSpPr>
        <p:spPr>
          <a:xfrm>
            <a:off x="9045057" y="1718835"/>
            <a:ext cx="3146943" cy="4183201"/>
          </a:xfrm>
          <a:prstGeom prst="verticalScroll">
            <a:avLst/>
          </a:prstGeom>
          <a:solidFill>
            <a:schemeClr val="accent6">
              <a:lumMod val="40000"/>
              <a:lumOff val="60000"/>
            </a:schemeClr>
          </a:solidFill>
          <a:ln>
            <a:solidFill>
              <a:srgbClr val="0A1F6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n w="6350">
                  <a:noFill/>
                </a:ln>
                <a:solidFill>
                  <a:srgbClr val="C00000"/>
                </a:solidFill>
                <a:effectLst>
                  <a:outerShdw blurRad="38100" dist="19050" dir="2700000" algn="tl" rotWithShape="0">
                    <a:schemeClr val="dk1">
                      <a:alpha val="40000"/>
                    </a:schemeClr>
                  </a:outerShdw>
                </a:effectLst>
              </a:rPr>
              <a:t>The boomerang effect</a:t>
            </a:r>
            <a:endParaRPr lang="ar-EG" sz="2000" b="1" dirty="0">
              <a:ln w="6350">
                <a:noFill/>
              </a:ln>
              <a:solidFill>
                <a:srgbClr val="C00000"/>
              </a:solidFill>
              <a:effectLst>
                <a:outerShdw blurRad="38100" dist="19050" dir="2700000" algn="tl" rotWithShape="0">
                  <a:schemeClr val="dk1">
                    <a:alpha val="40000"/>
                  </a:schemeClr>
                </a:outerShdw>
              </a:effectLst>
            </a:endParaRPr>
          </a:p>
          <a:p>
            <a:pPr algn="ctr"/>
            <a:r>
              <a:rPr lang="ar-EG" sz="2000" b="1" dirty="0">
                <a:ln w="6350">
                  <a:noFill/>
                </a:ln>
                <a:solidFill>
                  <a:srgbClr val="C00000"/>
                </a:solidFill>
                <a:effectLst>
                  <a:outerShdw blurRad="38100" dist="19050" dir="2700000" algn="tl" rotWithShape="0">
                    <a:schemeClr val="dk1">
                      <a:alpha val="40000"/>
                    </a:schemeClr>
                  </a:outerShdw>
                </a:effectLst>
              </a:rPr>
              <a:t>الأثر المرتد/ الارتداد "العكسي"</a:t>
            </a:r>
          </a:p>
          <a:p>
            <a:pPr algn="ctr"/>
            <a:r>
              <a:rPr lang="en-US" sz="2000" b="1" dirty="0">
                <a:ln w="6350">
                  <a:noFill/>
                </a:ln>
                <a:solidFill>
                  <a:srgbClr val="C00000"/>
                </a:solidFill>
                <a:effectLst>
                  <a:outerShdw blurRad="38100" dist="19050" dir="2700000" algn="tl" rotWithShape="0">
                    <a:schemeClr val="dk1">
                      <a:alpha val="40000"/>
                    </a:schemeClr>
                  </a:outerShdw>
                </a:effectLst>
              </a:rPr>
              <a:t> </a:t>
            </a:r>
            <a:r>
              <a:rPr lang="en-US" sz="2000" b="1" dirty="0">
                <a:ln w="0"/>
                <a:solidFill>
                  <a:schemeClr val="tx1"/>
                </a:solidFill>
                <a:effectLst>
                  <a:outerShdw blurRad="38100" dist="19050" dir="2700000" algn="tl" rotWithShape="0">
                    <a:schemeClr val="dk1">
                      <a:alpha val="40000"/>
                    </a:schemeClr>
                  </a:outerShdw>
                </a:effectLst>
              </a:rPr>
              <a:t>is a situation where people tend to pick the opposite of what something or someone is saying or doing because of how it is presented to them.</a:t>
            </a:r>
          </a:p>
        </p:txBody>
      </p:sp>
      <p:pic>
        <p:nvPicPr>
          <p:cNvPr id="12" name="Picture 11" descr="Icon&#10;&#10;Description automatically generated">
            <a:extLst>
              <a:ext uri="{FF2B5EF4-FFF2-40B4-BE49-F238E27FC236}">
                <a16:creationId xmlns:a16="http://schemas.microsoft.com/office/drawing/2014/main" id="{116BE67F-23DD-E17E-FB24-4BFEC8623FE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81706" y="638850"/>
            <a:ext cx="1424661" cy="1234706"/>
          </a:xfrm>
          <a:prstGeom prst="rect">
            <a:avLst/>
          </a:prstGeom>
        </p:spPr>
      </p:pic>
      <p:sp>
        <p:nvSpPr>
          <p:cNvPr id="11" name="TextBox 10">
            <a:extLst>
              <a:ext uri="{FF2B5EF4-FFF2-40B4-BE49-F238E27FC236}">
                <a16:creationId xmlns:a16="http://schemas.microsoft.com/office/drawing/2014/main" id="{23846C82-03F8-3295-AB04-6BF8A9595117}"/>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9</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81677326"/>
      </p:ext>
    </p:extLst>
  </p:cSld>
  <p:clrMapOvr>
    <a:masterClrMapping/>
  </p:clrMapOvr>
  <mc:AlternateContent xmlns:mc="http://schemas.openxmlformats.org/markup-compatibility/2006" xmlns:p14="http://schemas.microsoft.com/office/powerpoint/2010/main">
    <mc:Choice Requires="p14">
      <p:transition p14:dur="10" advTm="138000"/>
    </mc:Choice>
    <mc:Fallback xmlns="">
      <p:transition advTm="138000"/>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93047" y="898583"/>
            <a:ext cx="4580100"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Leaders and Social Media</a:t>
            </a:r>
          </a:p>
        </p:txBody>
      </p:sp>
      <p:grpSp>
        <p:nvGrpSpPr>
          <p:cNvPr id="13" name="Group 12">
            <a:extLst>
              <a:ext uri="{FF2B5EF4-FFF2-40B4-BE49-F238E27FC236}">
                <a16:creationId xmlns:a16="http://schemas.microsoft.com/office/drawing/2014/main" id="{E2EA0407-D331-F20D-87AC-7932992A174D}"/>
              </a:ext>
            </a:extLst>
          </p:cNvPr>
          <p:cNvGrpSpPr/>
          <p:nvPr/>
        </p:nvGrpSpPr>
        <p:grpSpPr>
          <a:xfrm>
            <a:off x="2064170" y="1303434"/>
            <a:ext cx="9451943" cy="4827232"/>
            <a:chOff x="1874165" y="1490142"/>
            <a:chExt cx="9451943" cy="4827232"/>
          </a:xfrm>
        </p:grpSpPr>
        <p:pic>
          <p:nvPicPr>
            <p:cNvPr id="11" name="Picture 10">
              <a:extLst>
                <a:ext uri="{FF2B5EF4-FFF2-40B4-BE49-F238E27FC236}">
                  <a16:creationId xmlns:a16="http://schemas.microsoft.com/office/drawing/2014/main" id="{36B2B027-81EF-6664-AEA1-9FB634178252}"/>
                </a:ext>
              </a:extLst>
            </p:cNvPr>
            <p:cNvPicPr>
              <a:picLocks noChangeAspect="1"/>
            </p:cNvPicPr>
            <p:nvPr/>
          </p:nvPicPr>
          <p:blipFill rotWithShape="1">
            <a:blip r:embed="rId2">
              <a:duotone>
                <a:schemeClr val="accent5">
                  <a:shade val="45000"/>
                  <a:satMod val="135000"/>
                </a:schemeClr>
                <a:prstClr val="white"/>
              </a:duotone>
              <a:extLst>
                <a:ext uri="{BEBA8EAE-BF5A-486C-A8C5-ECC9F3942E4B}">
                  <a14:imgProps xmlns:a14="http://schemas.microsoft.com/office/drawing/2010/main">
                    <a14:imgLayer r:embed="rId3">
                      <a14:imgEffect>
                        <a14:sharpenSoften amount="50000"/>
                      </a14:imgEffect>
                      <a14:imgEffect>
                        <a14:brightnessContrast contrast="20000"/>
                      </a14:imgEffect>
                    </a14:imgLayer>
                  </a14:imgProps>
                </a:ext>
              </a:extLst>
            </a:blip>
            <a:srcRect l="23474" t="23479" r="11656" b="17922"/>
            <a:stretch/>
          </p:blipFill>
          <p:spPr>
            <a:xfrm>
              <a:off x="1874165" y="1514653"/>
              <a:ext cx="9451943" cy="4802721"/>
            </a:xfrm>
            <a:prstGeom prst="rect">
              <a:avLst/>
            </a:prstGeom>
          </p:spPr>
        </p:pic>
        <p:sp>
          <p:nvSpPr>
            <p:cNvPr id="12" name="TextBox 11">
              <a:extLst>
                <a:ext uri="{FF2B5EF4-FFF2-40B4-BE49-F238E27FC236}">
                  <a16:creationId xmlns:a16="http://schemas.microsoft.com/office/drawing/2014/main" id="{C17A10BC-3509-A75E-C547-C3A094304261}"/>
                </a:ext>
              </a:extLst>
            </p:cNvPr>
            <p:cNvSpPr txBox="1"/>
            <p:nvPr/>
          </p:nvSpPr>
          <p:spPr>
            <a:xfrm>
              <a:off x="2222885" y="1490142"/>
              <a:ext cx="1141963" cy="527928"/>
            </a:xfrm>
            <a:prstGeom prst="rect">
              <a:avLst/>
            </a:prstGeom>
            <a:solidFill>
              <a:schemeClr val="bg1"/>
            </a:solidFill>
            <a:ln>
              <a:solidFill>
                <a:schemeClr val="bg1"/>
              </a:solidFill>
            </a:ln>
          </p:spPr>
          <p:txBody>
            <a:bodyPr wrap="square" rtlCol="0">
              <a:spAutoFit/>
            </a:bodyPr>
            <a:lstStyle/>
            <a:p>
              <a:endParaRPr lang="en-US" dirty="0"/>
            </a:p>
          </p:txBody>
        </p:sp>
      </p:grpSp>
      <p:sp>
        <p:nvSpPr>
          <p:cNvPr id="10" name="TextBox 9">
            <a:extLst>
              <a:ext uri="{FF2B5EF4-FFF2-40B4-BE49-F238E27FC236}">
                <a16:creationId xmlns:a16="http://schemas.microsoft.com/office/drawing/2014/main" id="{D52768D2-850A-4F2F-F2EE-11CAF5FEDFAE}"/>
              </a:ext>
            </a:extLst>
          </p:cNvPr>
          <p:cNvSpPr txBox="1"/>
          <p:nvPr/>
        </p:nvSpPr>
        <p:spPr>
          <a:xfrm>
            <a:off x="6451270" y="4458587"/>
            <a:ext cx="1141963" cy="369332"/>
          </a:xfrm>
          <a:prstGeom prst="rect">
            <a:avLst/>
          </a:prstGeom>
          <a:noFill/>
        </p:spPr>
        <p:txBody>
          <a:bodyPr wrap="square">
            <a:spAutoFit/>
          </a:bodyPr>
          <a:lstStyle/>
          <a:p>
            <a:r>
              <a:rPr lang="en-US" dirty="0" err="1"/>
              <a:t>مضايقة</a:t>
            </a:r>
            <a:endParaRPr lang="en-US" dirty="0"/>
          </a:p>
        </p:txBody>
      </p:sp>
      <p:sp>
        <p:nvSpPr>
          <p:cNvPr id="15" name="TextBox 14">
            <a:extLst>
              <a:ext uri="{FF2B5EF4-FFF2-40B4-BE49-F238E27FC236}">
                <a16:creationId xmlns:a16="http://schemas.microsoft.com/office/drawing/2014/main" id="{81C74833-E334-1852-5A0F-16AC94CDE34F}"/>
              </a:ext>
            </a:extLst>
          </p:cNvPr>
          <p:cNvSpPr txBox="1"/>
          <p:nvPr/>
        </p:nvSpPr>
        <p:spPr>
          <a:xfrm>
            <a:off x="6841773" y="4745069"/>
            <a:ext cx="863930" cy="369332"/>
          </a:xfrm>
          <a:prstGeom prst="rect">
            <a:avLst/>
          </a:prstGeom>
          <a:noFill/>
        </p:spPr>
        <p:txBody>
          <a:bodyPr wrap="square">
            <a:spAutoFit/>
          </a:bodyPr>
          <a:lstStyle/>
          <a:p>
            <a:r>
              <a:rPr lang="en-US" dirty="0" err="1"/>
              <a:t>تمييز</a:t>
            </a:r>
            <a:endParaRPr lang="en-US" dirty="0"/>
          </a:p>
        </p:txBody>
      </p:sp>
      <p:sp>
        <p:nvSpPr>
          <p:cNvPr id="17" name="TextBox 16">
            <a:extLst>
              <a:ext uri="{FF2B5EF4-FFF2-40B4-BE49-F238E27FC236}">
                <a16:creationId xmlns:a16="http://schemas.microsoft.com/office/drawing/2014/main" id="{90F5BB28-135F-39E9-8B6C-574C3AB84D42}"/>
              </a:ext>
            </a:extLst>
          </p:cNvPr>
          <p:cNvSpPr txBox="1"/>
          <p:nvPr/>
        </p:nvSpPr>
        <p:spPr>
          <a:xfrm>
            <a:off x="5938087" y="5061867"/>
            <a:ext cx="852054" cy="369332"/>
          </a:xfrm>
          <a:prstGeom prst="rect">
            <a:avLst/>
          </a:prstGeom>
          <a:noFill/>
        </p:spPr>
        <p:txBody>
          <a:bodyPr wrap="square">
            <a:spAutoFit/>
          </a:bodyPr>
          <a:lstStyle/>
          <a:p>
            <a:r>
              <a:rPr lang="en-US" dirty="0" err="1"/>
              <a:t>التصيد</a:t>
            </a:r>
            <a:endParaRPr lang="en-US" dirty="0"/>
          </a:p>
        </p:txBody>
      </p:sp>
      <p:sp>
        <p:nvSpPr>
          <p:cNvPr id="19" name="TextBox 18">
            <a:extLst>
              <a:ext uri="{FF2B5EF4-FFF2-40B4-BE49-F238E27FC236}">
                <a16:creationId xmlns:a16="http://schemas.microsoft.com/office/drawing/2014/main" id="{1DF2F047-218F-DFB9-43C7-AA0A71B406F8}"/>
              </a:ext>
            </a:extLst>
          </p:cNvPr>
          <p:cNvSpPr txBox="1"/>
          <p:nvPr/>
        </p:nvSpPr>
        <p:spPr>
          <a:xfrm>
            <a:off x="7140039" y="5635894"/>
            <a:ext cx="1327067" cy="369332"/>
          </a:xfrm>
          <a:prstGeom prst="rect">
            <a:avLst/>
          </a:prstGeom>
          <a:noFill/>
        </p:spPr>
        <p:txBody>
          <a:bodyPr wrap="square">
            <a:spAutoFit/>
          </a:bodyPr>
          <a:lstStyle/>
          <a:p>
            <a:r>
              <a:rPr lang="en-US" dirty="0" err="1"/>
              <a:t>السياسة</a:t>
            </a:r>
            <a:r>
              <a:rPr lang="en-US" dirty="0"/>
              <a:t> </a:t>
            </a:r>
            <a:r>
              <a:rPr lang="en-US" dirty="0" err="1"/>
              <a:t>المدمرة</a:t>
            </a:r>
            <a:endParaRPr lang="en-US" dirty="0"/>
          </a:p>
        </p:txBody>
      </p:sp>
      <p:cxnSp>
        <p:nvCxnSpPr>
          <p:cNvPr id="14" name="Straight Connector 13">
            <a:extLst>
              <a:ext uri="{FF2B5EF4-FFF2-40B4-BE49-F238E27FC236}">
                <a16:creationId xmlns:a16="http://schemas.microsoft.com/office/drawing/2014/main" id="{CE7E4272-F250-A2E4-8397-99C62F9434FF}"/>
              </a:ext>
            </a:extLst>
          </p:cNvPr>
          <p:cNvCxnSpPr/>
          <p:nvPr/>
        </p:nvCxnSpPr>
        <p:spPr>
          <a:xfrm>
            <a:off x="2571417" y="2305165"/>
            <a:ext cx="1786828"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1042393-ABA0-2891-0DC0-19D37451B9F8}"/>
              </a:ext>
            </a:extLst>
          </p:cNvPr>
          <p:cNvCxnSpPr/>
          <p:nvPr/>
        </p:nvCxnSpPr>
        <p:spPr>
          <a:xfrm>
            <a:off x="2571417" y="4329310"/>
            <a:ext cx="201168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8709B21D-E5BB-1B9D-20FD-B8A99D9205B8}"/>
              </a:ext>
            </a:extLst>
          </p:cNvPr>
          <p:cNvSpPr txBox="1"/>
          <p:nvPr/>
        </p:nvSpPr>
        <p:spPr>
          <a:xfrm>
            <a:off x="914510" y="104182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9</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66663043"/>
      </p:ext>
    </p:extLst>
  </p:cSld>
  <p:clrMapOvr>
    <a:masterClrMapping/>
  </p:clrMapOvr>
  <mc:AlternateContent xmlns:mc="http://schemas.openxmlformats.org/markup-compatibility/2006" xmlns:p14="http://schemas.microsoft.com/office/powerpoint/2010/main">
    <mc:Choice Requires="p14">
      <p:transition p14:dur="10" advTm="138000"/>
    </mc:Choice>
    <mc:Fallback xmlns="">
      <p:transition advTm="138000"/>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49186" y="907224"/>
            <a:ext cx="3381054"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Ethical Leadership</a:t>
            </a:r>
          </a:p>
        </p:txBody>
      </p:sp>
      <p:sp>
        <p:nvSpPr>
          <p:cNvPr id="9" name="TextBox 8"/>
          <p:cNvSpPr txBox="1"/>
          <p:nvPr/>
        </p:nvSpPr>
        <p:spPr>
          <a:xfrm>
            <a:off x="487196" y="1692054"/>
            <a:ext cx="10486088" cy="4679935"/>
          </a:xfrm>
          <a:prstGeom prst="rect">
            <a:avLst/>
          </a:prstGeom>
          <a:noFill/>
        </p:spPr>
        <p:txBody>
          <a:bodyPr wrap="square" rtlCol="0">
            <a:spAutoFit/>
          </a:bodyPr>
          <a:lstStyle/>
          <a:p>
            <a:pPr marL="517525" algn="ctr">
              <a:lnSpc>
                <a:spcPts val="3000"/>
              </a:lnSpc>
            </a:pPr>
            <a:r>
              <a:rPr lang="en-US" sz="2800" b="1" dirty="0">
                <a:solidFill>
                  <a:srgbClr val="C00000"/>
                </a:solidFill>
                <a:latin typeface="Tajawal ExtraBold" panose="00000800000000000000" pitchFamily="2" charset="-78"/>
                <a:cs typeface="Tajawal ExtraBold" panose="00000800000000000000" pitchFamily="2" charset="-78"/>
              </a:rPr>
              <a:t>Why practice ethical leadership?</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a:t>
            </a:r>
            <a:r>
              <a:rPr lang="en-US" sz="2300" b="1" dirty="0">
                <a:solidFill>
                  <a:srgbClr val="FF0000"/>
                </a:solidFill>
                <a:latin typeface="Tajawal ExtraBold" panose="00000800000000000000" pitchFamily="2" charset="-78"/>
                <a:cs typeface="Tajawal ExtraBold" panose="00000800000000000000" pitchFamily="2" charset="-78"/>
              </a:rPr>
              <a:t>models ethical behavior </a:t>
            </a:r>
            <a:r>
              <a:rPr lang="en-US" sz="2300" b="1" dirty="0">
                <a:solidFill>
                  <a:srgbClr val="0A1F61"/>
                </a:solidFill>
                <a:latin typeface="Tajawal ExtraBold" panose="00000800000000000000" pitchFamily="2" charset="-78"/>
                <a:cs typeface="Tajawal ExtraBold" panose="00000800000000000000" pitchFamily="2" charset="-78"/>
              </a:rPr>
              <a:t>to the organization and the community.</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a:t>
            </a:r>
            <a:r>
              <a:rPr lang="en-US" sz="2300" b="1" dirty="0">
                <a:solidFill>
                  <a:srgbClr val="FF0000"/>
                </a:solidFill>
                <a:latin typeface="Tajawal ExtraBold" panose="00000800000000000000" pitchFamily="2" charset="-78"/>
                <a:cs typeface="Tajawal ExtraBold" panose="00000800000000000000" pitchFamily="2" charset="-78"/>
              </a:rPr>
              <a:t>builds trust</a:t>
            </a:r>
            <a:r>
              <a:rPr lang="en-US" sz="23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a:t>
            </a:r>
            <a:r>
              <a:rPr lang="en-US" sz="2300" b="1" dirty="0">
                <a:solidFill>
                  <a:srgbClr val="FF0000"/>
                </a:solidFill>
                <a:latin typeface="Tajawal ExtraBold" panose="00000800000000000000" pitchFamily="2" charset="-78"/>
                <a:cs typeface="Tajawal ExtraBold" panose="00000800000000000000" pitchFamily="2" charset="-78"/>
              </a:rPr>
              <a:t>brings credibility and respect</a:t>
            </a:r>
            <a:r>
              <a:rPr lang="en-US" sz="2300" b="1" dirty="0">
                <a:solidFill>
                  <a:srgbClr val="0A1F61"/>
                </a:solidFill>
                <a:latin typeface="Tajawal ExtraBold" panose="00000800000000000000" pitchFamily="2" charset="-78"/>
                <a:cs typeface="Tajawal ExtraBold" panose="00000800000000000000" pitchFamily="2" charset="-78"/>
              </a:rPr>
              <a:t>, both for you and for the organization.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can lead to </a:t>
            </a:r>
            <a:r>
              <a:rPr lang="en-US" sz="2300" b="1" dirty="0">
                <a:solidFill>
                  <a:srgbClr val="FF0000"/>
                </a:solidFill>
                <a:latin typeface="Tajawal ExtraBold" panose="00000800000000000000" pitchFamily="2" charset="-78"/>
                <a:cs typeface="Tajawal ExtraBold" panose="00000800000000000000" pitchFamily="2" charset="-78"/>
              </a:rPr>
              <a:t>collaboration</a:t>
            </a:r>
            <a:r>
              <a:rPr lang="en-US" sz="23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creates a </a:t>
            </a:r>
            <a:r>
              <a:rPr lang="en-US" sz="2300" b="1" dirty="0">
                <a:solidFill>
                  <a:srgbClr val="FF0000"/>
                </a:solidFill>
                <a:latin typeface="Tajawal ExtraBold" panose="00000800000000000000" pitchFamily="2" charset="-78"/>
                <a:cs typeface="Tajawal ExtraBold" panose="00000800000000000000" pitchFamily="2" charset="-78"/>
              </a:rPr>
              <a:t>good climate </a:t>
            </a:r>
            <a:r>
              <a:rPr lang="en-US" sz="2300" b="1" dirty="0">
                <a:solidFill>
                  <a:srgbClr val="0A1F61"/>
                </a:solidFill>
                <a:latin typeface="Tajawal ExtraBold" panose="00000800000000000000" pitchFamily="2" charset="-78"/>
                <a:cs typeface="Tajawal ExtraBold" panose="00000800000000000000" pitchFamily="2" charset="-78"/>
              </a:rPr>
              <a:t>within the organization.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you have opposition, or are strongly supporting a position, ethical leadership allows you </a:t>
            </a:r>
            <a:r>
              <a:rPr lang="en-US" sz="2300" b="1" dirty="0">
                <a:solidFill>
                  <a:srgbClr val="FF0000"/>
                </a:solidFill>
                <a:latin typeface="Tajawal ExtraBold" panose="00000800000000000000" pitchFamily="2" charset="-78"/>
                <a:cs typeface="Tajawal ExtraBold" panose="00000800000000000000" pitchFamily="2" charset="-78"/>
              </a:rPr>
              <a:t>to occupy the moral high ground</a:t>
            </a:r>
            <a:r>
              <a:rPr lang="en-US" sz="23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is simply </a:t>
            </a:r>
            <a:r>
              <a:rPr lang="en-US" sz="2300" b="1" dirty="0">
                <a:solidFill>
                  <a:srgbClr val="FF0000"/>
                </a:solidFill>
                <a:latin typeface="Tajawal ExtraBold" panose="00000800000000000000" pitchFamily="2" charset="-78"/>
                <a:cs typeface="Tajawal ExtraBold" panose="00000800000000000000" pitchFamily="2" charset="-78"/>
              </a:rPr>
              <a:t>the right way to go</a:t>
            </a:r>
            <a:r>
              <a:rPr lang="en-US" sz="23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a:t>
            </a:r>
            <a:r>
              <a:rPr lang="en-US" sz="2300" b="1" dirty="0">
                <a:solidFill>
                  <a:srgbClr val="FF0000"/>
                </a:solidFill>
                <a:latin typeface="Tajawal ExtraBold" panose="00000800000000000000" pitchFamily="2" charset="-78"/>
                <a:cs typeface="Tajawal ExtraBold" panose="00000800000000000000" pitchFamily="2" charset="-78"/>
              </a:rPr>
              <a:t>affords self-respect</a:t>
            </a:r>
            <a:r>
              <a:rPr lang="en-US" sz="2300" b="1" dirty="0">
                <a:solidFill>
                  <a:srgbClr val="0A1F61"/>
                </a:solidFill>
                <a:latin typeface="Tajawal ExtraBold" panose="00000800000000000000" pitchFamily="2" charset="-78"/>
                <a:cs typeface="Tajawal ExtraBold" panose="00000800000000000000" pitchFamily="2" charset="-78"/>
              </a:rPr>
              <a:t>.</a:t>
            </a:r>
          </a:p>
        </p:txBody>
      </p:sp>
      <p:sp>
        <p:nvSpPr>
          <p:cNvPr id="10" name="TextBox 9">
            <a:extLst>
              <a:ext uri="{FF2B5EF4-FFF2-40B4-BE49-F238E27FC236}">
                <a16:creationId xmlns:a16="http://schemas.microsoft.com/office/drawing/2014/main" id="{87F6C39C-7ED7-ED48-B183-395EBF2D6529}"/>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9</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14032227"/>
      </p:ext>
    </p:extLst>
  </p:cSld>
  <p:clrMapOvr>
    <a:masterClrMapping/>
  </p:clrMapOvr>
  <mc:AlternateContent xmlns:mc="http://schemas.openxmlformats.org/markup-compatibility/2006" xmlns:p14="http://schemas.microsoft.com/office/powerpoint/2010/main">
    <mc:Choice Requires="p14">
      <p:transition p14:dur="10" advTm="101000"/>
    </mc:Choice>
    <mc:Fallback xmlns="">
      <p:transition advTm="101000"/>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06336" y="974524"/>
            <a:ext cx="3381054"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Ethical Leadership</a:t>
            </a:r>
          </a:p>
        </p:txBody>
      </p:sp>
      <p:sp>
        <p:nvSpPr>
          <p:cNvPr id="9" name="TextBox 8"/>
          <p:cNvSpPr txBox="1"/>
          <p:nvPr/>
        </p:nvSpPr>
        <p:spPr>
          <a:xfrm>
            <a:off x="538408" y="1692054"/>
            <a:ext cx="10497964" cy="4760278"/>
          </a:xfrm>
          <a:prstGeom prst="rect">
            <a:avLst/>
          </a:prstGeom>
          <a:noFill/>
        </p:spPr>
        <p:txBody>
          <a:bodyPr wrap="square" rtlCol="0">
            <a:spAutoFit/>
          </a:bodyPr>
          <a:lstStyle/>
          <a:p>
            <a:pPr marL="517525" algn="ctr">
              <a:lnSpc>
                <a:spcPts val="2800"/>
              </a:lnSpc>
            </a:pPr>
            <a:r>
              <a:rPr lang="en-US" sz="2800" b="1" dirty="0">
                <a:solidFill>
                  <a:srgbClr val="C00000"/>
                </a:solidFill>
                <a:latin typeface="Tajawal ExtraBold" panose="00000800000000000000" pitchFamily="2" charset="-78"/>
                <a:cs typeface="Tajawal ExtraBold" panose="00000800000000000000" pitchFamily="2" charset="-78"/>
              </a:rPr>
              <a:t>Specific components of ethical leadership:</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Put the good of the organization and the general good before your own interests and ego. </a:t>
            </a:r>
          </a:p>
          <a:p>
            <a:pPr marL="860425" indent="-342900" algn="just">
              <a:lnSpc>
                <a:spcPts val="28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Encourage the discussion of ethics </a:t>
            </a:r>
            <a:r>
              <a:rPr lang="en-US" sz="2400" b="1" dirty="0">
                <a:solidFill>
                  <a:srgbClr val="0A1F61"/>
                </a:solidFill>
                <a:latin typeface="Tajawal ExtraBold" panose="00000800000000000000" pitchFamily="2" charset="-78"/>
                <a:cs typeface="Tajawal ExtraBold" panose="00000800000000000000" pitchFamily="2" charset="-78"/>
              </a:rPr>
              <a:t>in general and of the ethical choices involved in specific situations and decisions as an ongoing feature of the organizational culture.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Institutionalize ways for people to question your authority.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Don’t take yourself too seriously.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Consider the consequences to others of your decisions, and look for ways to minimize harm. </a:t>
            </a:r>
          </a:p>
          <a:p>
            <a:pPr marL="860425" indent="-342900" algn="just">
              <a:lnSpc>
                <a:spcPts val="28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Treat everyone with fairness, honesty, and respect all the time. </a:t>
            </a:r>
          </a:p>
          <a:p>
            <a:pPr marL="860425" indent="-342900" algn="just">
              <a:lnSpc>
                <a:spcPts val="28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Treat other organizations in the same way you treat other people – with fairness, honesty, and respect. </a:t>
            </a:r>
          </a:p>
        </p:txBody>
      </p:sp>
      <p:sp>
        <p:nvSpPr>
          <p:cNvPr id="10" name="TextBox 9">
            <a:extLst>
              <a:ext uri="{FF2B5EF4-FFF2-40B4-BE49-F238E27FC236}">
                <a16:creationId xmlns:a16="http://schemas.microsoft.com/office/drawing/2014/main" id="{8DD22DFA-22AA-4849-DC9E-5CB08EDF7691}"/>
              </a:ext>
            </a:extLst>
          </p:cNvPr>
          <p:cNvSpPr txBox="1"/>
          <p:nvPr/>
        </p:nvSpPr>
        <p:spPr>
          <a:xfrm>
            <a:off x="1039506" y="1168834"/>
            <a:ext cx="1204177"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9</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03210432"/>
      </p:ext>
    </p:extLst>
  </p:cSld>
  <p:clrMapOvr>
    <a:masterClrMapping/>
  </p:clrMapOvr>
  <mc:AlternateContent xmlns:mc="http://schemas.openxmlformats.org/markup-compatibility/2006" xmlns:p14="http://schemas.microsoft.com/office/powerpoint/2010/main">
    <mc:Choice Requires="p14">
      <p:transition p14:dur="10" advTm="81000"/>
    </mc:Choice>
    <mc:Fallback xmlns="">
      <p:transition advTm="81000"/>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 name="Picture 2"/>
          <p:cNvPicPr>
            <a:picLocks noChangeAspect="1"/>
          </p:cNvPicPr>
          <p:nvPr/>
        </p:nvPicPr>
        <p:blipFill>
          <a:blip r:embed="rId2"/>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063405" y="1963039"/>
            <a:ext cx="6062142"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W11 – Lecture 10</a:t>
            </a:r>
          </a:p>
        </p:txBody>
      </p:sp>
    </p:spTree>
    <p:extLst>
      <p:ext uri="{BB962C8B-B14F-4D97-AF65-F5344CB8AC3E}">
        <p14:creationId xmlns:p14="http://schemas.microsoft.com/office/powerpoint/2010/main" val="3582538971"/>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57867" y="1168834"/>
            <a:ext cx="3656770"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Leaders’ Core Tasks</a:t>
            </a:r>
          </a:p>
        </p:txBody>
      </p:sp>
      <p:sp>
        <p:nvSpPr>
          <p:cNvPr id="9" name="TextBox 8"/>
          <p:cNvSpPr txBox="1"/>
          <p:nvPr/>
        </p:nvSpPr>
        <p:spPr>
          <a:xfrm>
            <a:off x="796490" y="2383163"/>
            <a:ext cx="10818985" cy="2955746"/>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3200" b="1" dirty="0">
                <a:solidFill>
                  <a:srgbClr val="0A1F61"/>
                </a:solidFill>
                <a:latin typeface="Tajawal ExtraBold" panose="00000800000000000000" pitchFamily="2" charset="-78"/>
                <a:cs typeface="Tajawal ExtraBold" panose="00000800000000000000" pitchFamily="2" charset="-78"/>
              </a:rPr>
              <a:t>Create Momentum</a:t>
            </a:r>
            <a:r>
              <a:rPr lang="ar-EG" sz="3200" b="1" dirty="0">
                <a:solidFill>
                  <a:srgbClr val="0A1F61"/>
                </a:solidFill>
                <a:latin typeface="Tajawal ExtraBold" panose="00000800000000000000" pitchFamily="2" charset="-78"/>
                <a:cs typeface="Tajawal ExtraBold" panose="00000800000000000000" pitchFamily="2" charset="-78"/>
              </a:rPr>
              <a:t>الدافعية للتقدم </a:t>
            </a:r>
            <a:endParaRPr lang="en-US" sz="3200" b="1" dirty="0">
              <a:solidFill>
                <a:srgbClr val="0A1F61"/>
              </a:solidFill>
              <a:latin typeface="Tajawal ExtraBold" panose="00000800000000000000" pitchFamily="2" charset="-78"/>
              <a:cs typeface="Tajawal ExtraBold" panose="00000800000000000000" pitchFamily="2" charset="-78"/>
            </a:endParaRPr>
          </a:p>
          <a:p>
            <a:pPr marL="974725" indent="-457200">
              <a:lnSpc>
                <a:spcPct val="150000"/>
              </a:lnSpc>
              <a:buFont typeface="Wingdings" panose="05000000000000000000" pitchFamily="2" charset="2"/>
              <a:buChar char="q"/>
            </a:pPr>
            <a:r>
              <a:rPr lang="en-US" sz="3200" b="1" dirty="0">
                <a:solidFill>
                  <a:srgbClr val="0A1F61"/>
                </a:solidFill>
                <a:latin typeface="Tajawal ExtraBold" panose="00000800000000000000" pitchFamily="2" charset="-78"/>
                <a:cs typeface="Tajawal ExtraBold" panose="00000800000000000000" pitchFamily="2" charset="-78"/>
              </a:rPr>
              <a:t>Master technologies of learning, visioning, and coalition building</a:t>
            </a:r>
            <a:r>
              <a:rPr lang="ar-EG" sz="3200" b="1" dirty="0">
                <a:solidFill>
                  <a:srgbClr val="0A1F61"/>
                </a:solidFill>
                <a:latin typeface="Tajawal ExtraBold" panose="00000800000000000000" pitchFamily="2" charset="-78"/>
                <a:cs typeface="Tajawal ExtraBold" panose="00000800000000000000" pitchFamily="2" charset="-78"/>
              </a:rPr>
              <a:t>إتقان تقنيات التعلم والرؤية وبناء التحالفات</a:t>
            </a:r>
          </a:p>
          <a:p>
            <a:pPr marL="974725" indent="-457200">
              <a:lnSpc>
                <a:spcPct val="150000"/>
              </a:lnSpc>
              <a:buFont typeface="Wingdings" panose="05000000000000000000" pitchFamily="2" charset="2"/>
              <a:buChar char="q"/>
            </a:pPr>
            <a:r>
              <a:rPr lang="en-US" sz="3200" b="1" dirty="0">
                <a:solidFill>
                  <a:srgbClr val="0A1F61"/>
                </a:solidFill>
                <a:latin typeface="Tajawal ExtraBold" panose="00000800000000000000" pitchFamily="2" charset="-78"/>
                <a:cs typeface="Tajawal ExtraBold" panose="00000800000000000000" pitchFamily="2" charset="-78"/>
              </a:rPr>
              <a:t>Manage oneself</a:t>
            </a:r>
            <a:r>
              <a:rPr lang="ar-EG" sz="3200" b="1" dirty="0">
                <a:solidFill>
                  <a:srgbClr val="0A1F61"/>
                </a:solidFill>
                <a:latin typeface="Tajawal ExtraBold" panose="00000800000000000000" pitchFamily="2" charset="-78"/>
                <a:cs typeface="Tajawal ExtraBold" panose="00000800000000000000" pitchFamily="2" charset="-78"/>
              </a:rPr>
              <a:t>إدارة النفس / الذات </a:t>
            </a:r>
            <a:endParaRPr lang="en-US" sz="3200" b="1"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E72A4844-5AD7-9115-171D-14F822AFDC89}"/>
              </a:ext>
            </a:extLst>
          </p:cNvPr>
          <p:cNvSpPr txBox="1"/>
          <p:nvPr/>
        </p:nvSpPr>
        <p:spPr>
          <a:xfrm>
            <a:off x="939319" y="1168834"/>
            <a:ext cx="1404552"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10</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2640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15072" y="737947"/>
            <a:ext cx="3958135" cy="954107"/>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Developing a Plan for </a:t>
            </a:r>
          </a:p>
          <a:p>
            <a:r>
              <a:rPr lang="en-US" sz="2800" b="1" dirty="0">
                <a:solidFill>
                  <a:srgbClr val="FF9518"/>
                </a:solidFill>
                <a:latin typeface="Tajawal Medium" panose="00000600000000000000" pitchFamily="2" charset="-78"/>
                <a:cs typeface="Tajawal Medium" panose="00000600000000000000" pitchFamily="2" charset="-78"/>
              </a:rPr>
              <a:t>Building Leadership</a:t>
            </a:r>
          </a:p>
        </p:txBody>
      </p:sp>
      <p:sp>
        <p:nvSpPr>
          <p:cNvPr id="9" name="TextBox 8"/>
          <p:cNvSpPr txBox="1"/>
          <p:nvPr/>
        </p:nvSpPr>
        <p:spPr>
          <a:xfrm>
            <a:off x="333509" y="1692054"/>
            <a:ext cx="10818985" cy="4849533"/>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Why do you need a plan for </a:t>
            </a:r>
            <a:br>
              <a:rPr lang="en-US" sz="2800" b="1" dirty="0">
                <a:solidFill>
                  <a:srgbClr val="C00000"/>
                </a:solidFill>
                <a:latin typeface="Tajawal ExtraBold" panose="00000800000000000000" pitchFamily="2" charset="-78"/>
                <a:cs typeface="Tajawal ExtraBold" panose="00000800000000000000" pitchFamily="2" charset="-78"/>
              </a:rPr>
            </a:br>
            <a:r>
              <a:rPr lang="en-US" sz="2800" b="1" dirty="0">
                <a:solidFill>
                  <a:srgbClr val="C00000"/>
                </a:solidFill>
                <a:latin typeface="Tajawal ExtraBold" panose="00000800000000000000" pitchFamily="2" charset="-78"/>
                <a:cs typeface="Tajawal ExtraBold" panose="00000800000000000000" pitchFamily="2" charset="-78"/>
              </a:rPr>
              <a:t>building leadership?</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 plan will get you where you want to go.</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 simple leadership plan is just a list of leadership development goals, with a timeline and some actions for accomplishing the goals.</a:t>
            </a:r>
          </a:p>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When do you develop a plan?</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At the very beginning.</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If you haven't done it already, do it now.</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Every person needs to continue learning and growing in order to meet the challenges around them.</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FCE306A7-F794-A9F1-9F45-83AB504DEF21}"/>
              </a:ext>
            </a:extLst>
          </p:cNvPr>
          <p:cNvSpPr txBox="1"/>
          <p:nvPr/>
        </p:nvSpPr>
        <p:spPr>
          <a:xfrm>
            <a:off x="939319" y="1168834"/>
            <a:ext cx="1404552"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10</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99656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15072" y="737947"/>
            <a:ext cx="3958135" cy="954107"/>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Developing a Plan for </a:t>
            </a:r>
          </a:p>
          <a:p>
            <a:r>
              <a:rPr lang="en-US" sz="2800" b="1" dirty="0">
                <a:solidFill>
                  <a:srgbClr val="FF9518"/>
                </a:solidFill>
                <a:latin typeface="Tajawal Medium" panose="00000600000000000000" pitchFamily="2" charset="-78"/>
                <a:cs typeface="Tajawal Medium" panose="00000600000000000000" pitchFamily="2" charset="-78"/>
              </a:rPr>
              <a:t>Building Leadership</a:t>
            </a:r>
          </a:p>
        </p:txBody>
      </p:sp>
      <p:sp>
        <p:nvSpPr>
          <p:cNvPr id="9" name="TextBox 8"/>
          <p:cNvSpPr txBox="1"/>
          <p:nvPr/>
        </p:nvSpPr>
        <p:spPr>
          <a:xfrm>
            <a:off x="686507" y="1692054"/>
            <a:ext cx="10818985" cy="5721566"/>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How do you develop a plan?</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Envision your leadership team.</a:t>
            </a:r>
            <a:r>
              <a:rPr lang="ar-EG" sz="2400" b="1" dirty="0">
                <a:solidFill>
                  <a:srgbClr val="0A1F61"/>
                </a:solidFill>
                <a:latin typeface="Tajawal ExtraBold" panose="00000800000000000000" pitchFamily="2" charset="-78"/>
                <a:cs typeface="Tajawal ExtraBold" panose="00000800000000000000" pitchFamily="2" charset="-78"/>
              </a:rPr>
              <a:t> تصور فريق القيادة الخاص بك </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Set leadership development goals for your group or organization.</a:t>
            </a:r>
          </a:p>
          <a:p>
            <a:pPr marL="860425" indent="-342900" algn="just">
              <a:lnSpc>
                <a:spcPts val="34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Pick your methods:</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Teaching as you lead</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Mentoring</a:t>
            </a:r>
            <a:r>
              <a:rPr lang="ar-EG" sz="2400" b="1" dirty="0">
                <a:solidFill>
                  <a:srgbClr val="0A1F61"/>
                </a:solidFill>
                <a:latin typeface="Tajawal ExtraBold" panose="00000800000000000000" pitchFamily="2" charset="-78"/>
                <a:cs typeface="Tajawal ExtraBold" panose="00000800000000000000" pitchFamily="2" charset="-78"/>
              </a:rPr>
              <a:t>التوجيه </a:t>
            </a:r>
            <a:r>
              <a:rPr lang="ar-EG" sz="2400" b="1" dirty="0" err="1">
                <a:solidFill>
                  <a:srgbClr val="0A1F61"/>
                </a:solidFill>
                <a:latin typeface="Tajawal ExtraBold" panose="00000800000000000000" pitchFamily="2" charset="-78"/>
                <a:cs typeface="Tajawal ExtraBold" panose="00000800000000000000" pitchFamily="2" charset="-78"/>
              </a:rPr>
              <a:t>والارشاد</a:t>
            </a:r>
            <a:r>
              <a:rPr lang="ar-EG" sz="2400" b="1" dirty="0">
                <a:solidFill>
                  <a:srgbClr val="0A1F61"/>
                </a:solidFill>
                <a:latin typeface="Tajawal ExtraBold" panose="00000800000000000000" pitchFamily="2" charset="-78"/>
                <a:cs typeface="Tajawal ExtraBold" panose="00000800000000000000" pitchFamily="2" charset="-78"/>
              </a:rPr>
              <a:t> </a:t>
            </a:r>
            <a:endParaRPr lang="en-US" sz="2400" b="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Exchange programs</a:t>
            </a:r>
            <a:r>
              <a:rPr lang="ar-EG" sz="2400" b="1" dirty="0">
                <a:solidFill>
                  <a:srgbClr val="0A1F61"/>
                </a:solidFill>
                <a:latin typeface="Tajawal ExtraBold" panose="00000800000000000000" pitchFamily="2" charset="-78"/>
                <a:cs typeface="Tajawal ExtraBold" panose="00000800000000000000" pitchFamily="2" charset="-78"/>
              </a:rPr>
              <a:t>برامج التبادل </a:t>
            </a:r>
            <a:endParaRPr lang="en-US" sz="2400" b="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Orientations </a:t>
            </a:r>
            <a:r>
              <a:rPr lang="ar-EG" sz="2400" b="1" dirty="0">
                <a:solidFill>
                  <a:srgbClr val="0A1F61"/>
                </a:solidFill>
                <a:latin typeface="Tajawal ExtraBold" panose="00000800000000000000" pitchFamily="2" charset="-78"/>
                <a:cs typeface="Tajawal ExtraBold" panose="00000800000000000000" pitchFamily="2" charset="-78"/>
              </a:rPr>
              <a:t>التوجيه عن المؤسسة والفريق لتسهيل الاندماج</a:t>
            </a:r>
            <a:endParaRPr lang="en-US" sz="2400" b="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Workshops &amp; training sessions</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Retreats </a:t>
            </a:r>
            <a:r>
              <a:rPr lang="ar-EG" sz="2400" b="1" dirty="0">
                <a:solidFill>
                  <a:srgbClr val="0A1F61"/>
                </a:solidFill>
                <a:latin typeface="Tajawal ExtraBold" panose="00000800000000000000" pitchFamily="2" charset="-78"/>
                <a:cs typeface="Tajawal ExtraBold" panose="00000800000000000000" pitchFamily="2" charset="-78"/>
              </a:rPr>
              <a:t>الخلوات لمراجعة الذات – راحة للمناقشة خارج مكان العمل</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Leadership groups</a:t>
            </a:r>
            <a:r>
              <a:rPr lang="ar-EG" sz="2400" b="1" dirty="0">
                <a:solidFill>
                  <a:srgbClr val="0A1F61"/>
                </a:solidFill>
                <a:latin typeface="Tajawal ExtraBold" panose="00000800000000000000" pitchFamily="2" charset="-78"/>
                <a:cs typeface="Tajawal ExtraBold" panose="00000800000000000000" pitchFamily="2" charset="-78"/>
              </a:rPr>
              <a:t>التعاون بين المجموعات </a:t>
            </a: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1886409E-68F7-7E53-6950-498217F7791A}"/>
              </a:ext>
            </a:extLst>
          </p:cNvPr>
          <p:cNvSpPr txBox="1"/>
          <p:nvPr/>
        </p:nvSpPr>
        <p:spPr>
          <a:xfrm>
            <a:off x="939319" y="1168834"/>
            <a:ext cx="1404552"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10</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2595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15072" y="778453"/>
            <a:ext cx="3958135" cy="954107"/>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Developing a Plan for </a:t>
            </a:r>
          </a:p>
          <a:p>
            <a:r>
              <a:rPr lang="en-US" sz="2800" b="1" dirty="0">
                <a:solidFill>
                  <a:srgbClr val="FF9518"/>
                </a:solidFill>
                <a:latin typeface="Tajawal Medium" panose="00000600000000000000" pitchFamily="2" charset="-78"/>
                <a:cs typeface="Tajawal Medium" panose="00000600000000000000" pitchFamily="2" charset="-78"/>
              </a:rPr>
              <a:t>Building Leadership</a:t>
            </a:r>
          </a:p>
        </p:txBody>
      </p:sp>
      <p:sp>
        <p:nvSpPr>
          <p:cNvPr id="9" name="TextBox 8"/>
          <p:cNvSpPr txBox="1"/>
          <p:nvPr/>
        </p:nvSpPr>
        <p:spPr>
          <a:xfrm>
            <a:off x="686507" y="1732560"/>
            <a:ext cx="10818985" cy="4413516"/>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How do you develop a plan?</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Set individual leadership development goals</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Expect people to act like leaders.</a:t>
            </a:r>
          </a:p>
          <a:p>
            <a:pPr marL="1317625" lvl="1" indent="-342900" algn="just">
              <a:lnSpc>
                <a:spcPts val="34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Consider what individual skills you need in your group.</a:t>
            </a:r>
          </a:p>
          <a:p>
            <a:pPr marL="1317625" lvl="1" indent="-342900" algn="just">
              <a:lnSpc>
                <a:spcPts val="34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Invest in each person.</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Write individual leadership plans.</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Recruit new people to lead.</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Develop yourself as a leader.</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C9F791D7-6FC4-E5B5-990A-8A15B60D8EB0}"/>
              </a:ext>
            </a:extLst>
          </p:cNvPr>
          <p:cNvSpPr txBox="1"/>
          <p:nvPr/>
        </p:nvSpPr>
        <p:spPr>
          <a:xfrm>
            <a:off x="939319" y="1168834"/>
            <a:ext cx="1404552"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10</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06115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1815940"/>
            <a:ext cx="11892294" cy="4400692"/>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11. Indicate how you will build a great group with strong leadership. Communicate how you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Find and </a:t>
            </a:r>
            <a:r>
              <a:rPr lang="en-US" sz="2400" b="1" dirty="0">
                <a:solidFill>
                  <a:srgbClr val="FF0000"/>
                </a:solidFill>
                <a:latin typeface="Tajawal ExtraBold" panose="00000800000000000000" pitchFamily="2" charset="-78"/>
                <a:cs typeface="Tajawal ExtraBold" panose="00000800000000000000" pitchFamily="2" charset="-78"/>
              </a:rPr>
              <a:t>attract talented people</a:t>
            </a:r>
            <a:r>
              <a:rPr lang="en-US" sz="2400" b="1" dirty="0">
                <a:solidFill>
                  <a:srgbClr val="0A1F61"/>
                </a:solidFill>
                <a:latin typeface="Tajawal ExtraBold" panose="00000800000000000000" pitchFamily="2" charset="-78"/>
                <a:cs typeface="Tajawal ExtraBold" panose="00000800000000000000" pitchFamily="2" charset="-78"/>
              </a:rPr>
              <a: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Create </a:t>
            </a:r>
            <a:r>
              <a:rPr lang="en-US" sz="2400" b="1" dirty="0">
                <a:solidFill>
                  <a:srgbClr val="FF0000"/>
                </a:solidFill>
                <a:latin typeface="Tajawal ExtraBold" panose="00000800000000000000" pitchFamily="2" charset="-78"/>
                <a:cs typeface="Tajawal ExtraBold" panose="00000800000000000000" pitchFamily="2" charset="-78"/>
              </a:rPr>
              <a:t>a situation </a:t>
            </a:r>
            <a:r>
              <a:rPr lang="en-US" sz="2400" b="1" dirty="0">
                <a:solidFill>
                  <a:srgbClr val="0A1F61"/>
                </a:solidFill>
                <a:latin typeface="Tajawal ExtraBold" panose="00000800000000000000" pitchFamily="2" charset="-78"/>
                <a:cs typeface="Tajawal ExtraBold" panose="00000800000000000000" pitchFamily="2" charset="-78"/>
              </a:rPr>
              <a:t>in which people </a:t>
            </a:r>
            <a:r>
              <a:rPr lang="en-US" sz="2400" b="1" dirty="0">
                <a:solidFill>
                  <a:srgbClr val="FF0000"/>
                </a:solidFill>
                <a:latin typeface="Tajawal ExtraBold" panose="00000800000000000000" pitchFamily="2" charset="-78"/>
                <a:cs typeface="Tajawal ExtraBold" panose="00000800000000000000" pitchFamily="2" charset="-78"/>
              </a:rPr>
              <a:t>can apply their talents</a:t>
            </a:r>
            <a:r>
              <a:rPr lang="en-US" sz="2400" b="1" dirty="0">
                <a:solidFill>
                  <a:srgbClr val="0A1F61"/>
                </a:solidFill>
                <a:latin typeface="Tajawal ExtraBold" panose="00000800000000000000" pitchFamily="2" charset="-78"/>
                <a:cs typeface="Tajawal ExtraBold" panose="00000800000000000000" pitchFamily="2" charset="-78"/>
              </a:rPr>
              <a: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Get great projects in which people can work together.</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Assure that the right people are in the right jobs.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Protect members from distractions and demands of the broader environment.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Build bridges to those people and resources that can help.</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Prompt reflection on the meaning of the work.</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Maintain a climate of optimism in the group.</a:t>
            </a:r>
          </a:p>
        </p:txBody>
      </p:sp>
      <p:sp>
        <p:nvSpPr>
          <p:cNvPr id="10" name="TextBox 9">
            <a:extLst>
              <a:ext uri="{FF2B5EF4-FFF2-40B4-BE49-F238E27FC236}">
                <a16:creationId xmlns:a16="http://schemas.microsoft.com/office/drawing/2014/main" id="{96A8CCC9-A641-23B3-A2B9-98354197D61C}"/>
              </a:ext>
            </a:extLst>
          </p:cNvPr>
          <p:cNvSpPr txBox="1"/>
          <p:nvPr/>
        </p:nvSpPr>
        <p:spPr>
          <a:xfrm>
            <a:off x="2444637" y="943983"/>
            <a:ext cx="5425075" cy="646331"/>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rgbClr val="FF9518"/>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FF9518"/>
                </a:solidFill>
                <a:latin typeface="Tajawal Medium" panose="00000600000000000000" pitchFamily="2" charset="-78"/>
                <a:cs typeface="Tajawal Medium" panose="00000600000000000000" pitchFamily="2" charset="-78"/>
              </a:rPr>
              <a:t> Steps</a:t>
            </a:r>
          </a:p>
        </p:txBody>
      </p:sp>
      <p:sp>
        <p:nvSpPr>
          <p:cNvPr id="7" name="TextBox 6">
            <a:extLst>
              <a:ext uri="{FF2B5EF4-FFF2-40B4-BE49-F238E27FC236}">
                <a16:creationId xmlns:a16="http://schemas.microsoft.com/office/drawing/2014/main" id="{DFB4C6E8-B6F0-A946-5CBB-6CAC3EA724B8}"/>
              </a:ext>
            </a:extLst>
          </p:cNvPr>
          <p:cNvSpPr txBox="1"/>
          <p:nvPr/>
        </p:nvSpPr>
        <p:spPr>
          <a:xfrm>
            <a:off x="939319" y="1168834"/>
            <a:ext cx="1404552"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10</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10417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65901" y="691780"/>
            <a:ext cx="4897495" cy="954107"/>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How to Develop a Personal </a:t>
            </a:r>
          </a:p>
          <a:p>
            <a:r>
              <a:rPr lang="en-US" sz="2800" b="1" dirty="0">
                <a:solidFill>
                  <a:srgbClr val="FF9518"/>
                </a:solidFill>
                <a:latin typeface="Tajawal Medium" panose="00000600000000000000" pitchFamily="2" charset="-78"/>
                <a:cs typeface="Tajawal Medium" panose="00000600000000000000" pitchFamily="2" charset="-78"/>
              </a:rPr>
              <a:t>Leadership Philosophy?</a:t>
            </a:r>
          </a:p>
        </p:txBody>
      </p:sp>
      <p:sp>
        <p:nvSpPr>
          <p:cNvPr id="9" name="TextBox 8"/>
          <p:cNvSpPr txBox="1"/>
          <p:nvPr/>
        </p:nvSpPr>
        <p:spPr>
          <a:xfrm>
            <a:off x="306969" y="2122713"/>
            <a:ext cx="11043021" cy="3046988"/>
          </a:xfrm>
          <a:prstGeom prst="rect">
            <a:avLst/>
          </a:prstGeom>
          <a:noFill/>
        </p:spPr>
        <p:txBody>
          <a:bodyPr wrap="square" rtlCol="0">
            <a:spAutoFit/>
          </a:bodyPr>
          <a:lstStyle/>
          <a:p>
            <a:pPr marL="517525" algn="just"/>
            <a:r>
              <a:rPr lang="en-US" sz="2400" b="1" dirty="0">
                <a:solidFill>
                  <a:srgbClr val="0A1F61"/>
                </a:solidFill>
                <a:latin typeface="Tajawal ExtraBold" panose="00000800000000000000" pitchFamily="2" charset="-78"/>
                <a:cs typeface="Tajawal ExtraBold" panose="00000800000000000000" pitchFamily="2" charset="-78"/>
              </a:rPr>
              <a:t>The </a:t>
            </a:r>
            <a:r>
              <a:rPr lang="en-US" sz="2400" b="1" dirty="0">
                <a:solidFill>
                  <a:srgbClr val="FF0000"/>
                </a:solidFill>
                <a:latin typeface="Tajawal ExtraBold" panose="00000800000000000000" pitchFamily="2" charset="-78"/>
                <a:cs typeface="Tajawal ExtraBold" panose="00000800000000000000" pitchFamily="2" charset="-78"/>
              </a:rPr>
              <a:t>four key components </a:t>
            </a:r>
            <a:r>
              <a:rPr lang="en-US" sz="2400" b="1" dirty="0">
                <a:solidFill>
                  <a:srgbClr val="0A1F61"/>
                </a:solidFill>
                <a:latin typeface="Tajawal ExtraBold" panose="00000800000000000000" pitchFamily="2" charset="-78"/>
                <a:cs typeface="Tajawal ExtraBold" panose="00000800000000000000" pitchFamily="2" charset="-78"/>
              </a:rPr>
              <a:t>of your personal leadership philosophy are defined as follows:</a:t>
            </a:r>
          </a:p>
          <a:p>
            <a:pPr marL="974725"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Theory: </a:t>
            </a:r>
            <a:r>
              <a:rPr lang="en-US" sz="2400" b="1" dirty="0">
                <a:solidFill>
                  <a:srgbClr val="0A1F61"/>
                </a:solidFill>
                <a:latin typeface="Tajawal ExtraBold" panose="00000800000000000000" pitchFamily="2" charset="-78"/>
                <a:cs typeface="Tajawal ExtraBold" panose="00000800000000000000" pitchFamily="2" charset="-78"/>
              </a:rPr>
              <a:t>This refers to how you define leadership.</a:t>
            </a:r>
          </a:p>
          <a:p>
            <a:pPr marL="974725"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Attitude:</a:t>
            </a:r>
            <a:r>
              <a:rPr lang="en-US" sz="2400" b="1" dirty="0">
                <a:solidFill>
                  <a:srgbClr val="0A1F61"/>
                </a:solidFill>
                <a:latin typeface="Tajawal ExtraBold" panose="00000800000000000000" pitchFamily="2" charset="-78"/>
                <a:cs typeface="Tajawal ExtraBold" panose="00000800000000000000" pitchFamily="2" charset="-78"/>
              </a:rPr>
              <a:t> This refers to your feelings about approaching leadership.</a:t>
            </a:r>
          </a:p>
          <a:p>
            <a:pPr marL="974725"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Guiding principles: </a:t>
            </a:r>
            <a:r>
              <a:rPr lang="en-US" sz="2400" b="1" dirty="0">
                <a:solidFill>
                  <a:srgbClr val="0A1F61"/>
                </a:solidFill>
                <a:latin typeface="Tajawal ExtraBold" panose="00000800000000000000" pitchFamily="2" charset="-78"/>
                <a:cs typeface="Tajawal ExtraBold" panose="00000800000000000000" pitchFamily="2" charset="-78"/>
              </a:rPr>
              <a:t>Your guiding principles refer to your personal beliefs and values you consider when leading others.</a:t>
            </a:r>
          </a:p>
          <a:p>
            <a:pPr marL="974725"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Behavior:</a:t>
            </a:r>
            <a:r>
              <a:rPr lang="en-US" sz="2400" b="1" dirty="0">
                <a:solidFill>
                  <a:srgbClr val="0A1F61"/>
                </a:solidFill>
                <a:latin typeface="Tajawal ExtraBold" panose="00000800000000000000" pitchFamily="2" charset="-78"/>
                <a:cs typeface="Tajawal ExtraBold" panose="00000800000000000000" pitchFamily="2" charset="-78"/>
              </a:rPr>
              <a:t> Your behavior refers to the way you conduct yourself to ultimately reach a favorable outcome.</a:t>
            </a:r>
          </a:p>
        </p:txBody>
      </p:sp>
      <p:sp>
        <p:nvSpPr>
          <p:cNvPr id="10" name="TextBox 9">
            <a:extLst>
              <a:ext uri="{FF2B5EF4-FFF2-40B4-BE49-F238E27FC236}">
                <a16:creationId xmlns:a16="http://schemas.microsoft.com/office/drawing/2014/main" id="{6972330C-F535-2E68-F830-39BC7F43A3B1}"/>
              </a:ext>
            </a:extLst>
          </p:cNvPr>
          <p:cNvSpPr txBox="1"/>
          <p:nvPr/>
        </p:nvSpPr>
        <p:spPr>
          <a:xfrm>
            <a:off x="939319" y="1168834"/>
            <a:ext cx="1404552"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10</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02551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How to Develop a Personal </a:t>
            </a:r>
          </a:p>
          <a:p>
            <a:r>
              <a:rPr lang="en-US" sz="2800" b="1" dirty="0">
                <a:solidFill>
                  <a:srgbClr val="FF9518"/>
                </a:solidFill>
                <a:latin typeface="Tajawal Medium" panose="00000600000000000000" pitchFamily="2" charset="-78"/>
                <a:cs typeface="Tajawal Medium" panose="00000600000000000000" pitchFamily="2" charset="-78"/>
              </a:rPr>
              <a:t>Leadership Philosophy?</a:t>
            </a:r>
          </a:p>
        </p:txBody>
      </p:sp>
      <p:sp>
        <p:nvSpPr>
          <p:cNvPr id="9" name="TextBox 8"/>
          <p:cNvSpPr txBox="1"/>
          <p:nvPr/>
        </p:nvSpPr>
        <p:spPr>
          <a:xfrm>
            <a:off x="348552" y="1893332"/>
            <a:ext cx="11332908" cy="4216539"/>
          </a:xfrm>
          <a:prstGeom prst="rect">
            <a:avLst/>
          </a:prstGeom>
          <a:noFill/>
        </p:spPr>
        <p:txBody>
          <a:bodyPr wrap="square" rtlCol="0">
            <a:spAutoFit/>
          </a:bodyPr>
          <a:lstStyle/>
          <a:p>
            <a:pPr marL="517525" algn="just"/>
            <a:r>
              <a:rPr lang="en-US" sz="2800" b="1" dirty="0">
                <a:solidFill>
                  <a:srgbClr val="C00000"/>
                </a:solidFill>
                <a:latin typeface="Tajawal ExtraBold" panose="00000800000000000000" pitchFamily="2" charset="-78"/>
                <a:cs typeface="Tajawal ExtraBold" panose="00000800000000000000" pitchFamily="2" charset="-78"/>
              </a:rPr>
              <a:t>Why is a personal leadership philosophy important?</a:t>
            </a:r>
          </a:p>
          <a:p>
            <a:pPr marL="860425"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personal leadership philosophy is important for several reasons, regardless of your company size. Here are the three benefits of having a personal leadership philosophy:</a:t>
            </a:r>
          </a:p>
          <a:p>
            <a:pPr marL="860425" indent="-342900" algn="just">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Defines your character</a:t>
            </a:r>
            <a:r>
              <a:rPr lang="en-US" sz="2000" b="1" dirty="0">
                <a:solidFill>
                  <a:srgbClr val="0A1F61"/>
                </a:solidFill>
                <a:latin typeface="Tajawal ExtraBold" panose="00000800000000000000" pitchFamily="2" charset="-78"/>
                <a:cs typeface="Tajawal ExtraBold" panose="00000800000000000000" pitchFamily="2" charset="-78"/>
              </a:rPr>
              <a:t>: Having a personal leadership philosophy will help you understand your character. This is important because your character affects how you interact with others and in various situations.</a:t>
            </a:r>
          </a:p>
          <a:p>
            <a:pPr marL="860425" indent="-342900" algn="just">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Provides consistency</a:t>
            </a:r>
            <a:r>
              <a:rPr lang="en-US" sz="2000" b="1" dirty="0">
                <a:solidFill>
                  <a:srgbClr val="0A1F61"/>
                </a:solidFill>
                <a:latin typeface="Tajawal ExtraBold" panose="00000800000000000000" pitchFamily="2" charset="-78"/>
                <a:cs typeface="Tajawal ExtraBold" panose="00000800000000000000" pitchFamily="2" charset="-78"/>
              </a:rPr>
              <a:t>: When you have a personal leadership philosophy, you're more apt to be consistent with your actions and behaviors.</a:t>
            </a:r>
          </a:p>
          <a:p>
            <a:pPr marL="860425" indent="-342900" algn="just">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Fosters collaboration</a:t>
            </a:r>
            <a:r>
              <a:rPr lang="en-US" sz="2000" b="1" dirty="0">
                <a:solidFill>
                  <a:srgbClr val="0A1F61"/>
                </a:solidFill>
                <a:latin typeface="Tajawal ExtraBold" panose="00000800000000000000" pitchFamily="2" charset="-78"/>
                <a:cs typeface="Tajawal ExtraBold" panose="00000800000000000000" pitchFamily="2" charset="-78"/>
              </a:rPr>
              <a:t>: This type of philosophy also helps foster meaningful collaboration. Once your employees understand why you act the way you do, they'll be more apt to collaborate with you because they're aware and comfortable with your leadership style.</a:t>
            </a:r>
            <a:endParaRPr lang="en-US" b="1"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8ECB661B-D31A-4515-39F4-45ED0CCA8764}"/>
              </a:ext>
            </a:extLst>
          </p:cNvPr>
          <p:cNvSpPr txBox="1"/>
          <p:nvPr/>
        </p:nvSpPr>
        <p:spPr>
          <a:xfrm>
            <a:off x="939319" y="1168834"/>
            <a:ext cx="1404552"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10</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01040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43871" y="737947"/>
            <a:ext cx="4897495" cy="954107"/>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How to Develop a Personal </a:t>
            </a:r>
          </a:p>
          <a:p>
            <a:r>
              <a:rPr lang="en-US" sz="2800" b="1" dirty="0">
                <a:solidFill>
                  <a:srgbClr val="FF9518"/>
                </a:solidFill>
                <a:latin typeface="Tajawal Medium" panose="00000600000000000000" pitchFamily="2" charset="-78"/>
                <a:cs typeface="Tajawal Medium" panose="00000600000000000000" pitchFamily="2" charset="-78"/>
              </a:rPr>
              <a:t>Leadership Philosophy?</a:t>
            </a:r>
          </a:p>
        </p:txBody>
      </p:sp>
      <p:sp>
        <p:nvSpPr>
          <p:cNvPr id="9" name="TextBox 8"/>
          <p:cNvSpPr txBox="1"/>
          <p:nvPr/>
        </p:nvSpPr>
        <p:spPr>
          <a:xfrm>
            <a:off x="508572" y="2236232"/>
            <a:ext cx="10809723" cy="3541482"/>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3. Start writing your personal leadership philosophy</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Next, begin writing your personal leadership philosophy. If you write your philosophy, it will help you gather your thoughts and ensure you state all you want to. Doing so will also keep you accountable.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Use the </a:t>
            </a:r>
            <a:r>
              <a:rPr lang="en-US" sz="2400" b="1" dirty="0">
                <a:solidFill>
                  <a:srgbClr val="FF0000"/>
                </a:solidFill>
                <a:latin typeface="Tajawal ExtraBold" panose="00000800000000000000" pitchFamily="2" charset="-78"/>
                <a:cs typeface="Tajawal ExtraBold" panose="00000800000000000000" pitchFamily="2" charset="-78"/>
              </a:rPr>
              <a:t>four components</a:t>
            </a:r>
            <a:r>
              <a:rPr lang="en-US" sz="2400" b="1" dirty="0">
                <a:solidFill>
                  <a:srgbClr val="0A1F61"/>
                </a:solidFill>
                <a:latin typeface="Tajawal ExtraBold" panose="00000800000000000000" pitchFamily="2" charset="-78"/>
                <a:cs typeface="Tajawal ExtraBold" panose="00000800000000000000" pitchFamily="2" charset="-78"/>
              </a:rPr>
              <a:t> of a personal leadership philosophy mentioned previously as you write. This includes </a:t>
            </a:r>
            <a:r>
              <a:rPr lang="en-US" sz="2400" b="1" dirty="0">
                <a:solidFill>
                  <a:srgbClr val="FF0000"/>
                </a:solidFill>
                <a:latin typeface="Tajawal ExtraBold" panose="00000800000000000000" pitchFamily="2" charset="-78"/>
                <a:cs typeface="Tajawal ExtraBold" panose="00000800000000000000" pitchFamily="2" charset="-78"/>
              </a:rPr>
              <a:t>theory, attitude, principles and behavior</a:t>
            </a:r>
            <a:r>
              <a:rPr lang="en-US" sz="2400" b="1" dirty="0">
                <a:solidFill>
                  <a:srgbClr val="0A1F61"/>
                </a:solidFill>
                <a:latin typeface="Tajawal ExtraBold" panose="00000800000000000000" pitchFamily="2" charset="-78"/>
                <a:cs typeface="Tajawal ExtraBold" panose="00000800000000000000" pitchFamily="2" charset="-78"/>
              </a:rPr>
              <a:t>.</a:t>
            </a:r>
            <a:endParaRPr lang="en-US" sz="2000" b="1"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4BB29A6C-3586-873B-F0DB-BDF1CBC2AF18}"/>
              </a:ext>
            </a:extLst>
          </p:cNvPr>
          <p:cNvSpPr txBox="1"/>
          <p:nvPr/>
        </p:nvSpPr>
        <p:spPr>
          <a:xfrm>
            <a:off x="939319" y="1168834"/>
            <a:ext cx="1404552"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10</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99501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43871" y="691780"/>
            <a:ext cx="4897495" cy="954107"/>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How to Develop a Personal </a:t>
            </a:r>
          </a:p>
          <a:p>
            <a:r>
              <a:rPr lang="en-US" sz="2800" b="1" dirty="0">
                <a:solidFill>
                  <a:srgbClr val="FF9518"/>
                </a:solidFill>
                <a:latin typeface="Tajawal Medium" panose="00000600000000000000" pitchFamily="2" charset="-78"/>
                <a:cs typeface="Tajawal Medium" panose="00000600000000000000" pitchFamily="2" charset="-78"/>
              </a:rPr>
              <a:t>Leadership Philosophy?</a:t>
            </a:r>
          </a:p>
        </p:txBody>
      </p:sp>
      <p:sp>
        <p:nvSpPr>
          <p:cNvPr id="9" name="TextBox 8"/>
          <p:cNvSpPr txBox="1"/>
          <p:nvPr/>
        </p:nvSpPr>
        <p:spPr>
          <a:xfrm>
            <a:off x="245682" y="1984772"/>
            <a:ext cx="11515788" cy="3893374"/>
          </a:xfrm>
          <a:prstGeom prst="rect">
            <a:avLst/>
          </a:prstGeom>
          <a:noFill/>
        </p:spPr>
        <p:txBody>
          <a:bodyPr wrap="square" rtlCol="0">
            <a:spAutoFit/>
          </a:bodyPr>
          <a:lstStyle/>
          <a:p>
            <a:pPr marL="860425" indent="-342900" algn="just">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Here are some examples of a personal leadership philosophy:</a:t>
            </a:r>
          </a:p>
          <a:p>
            <a:pPr marL="860425" indent="-3429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Example 1</a:t>
            </a:r>
            <a:endParaRPr lang="en-US" sz="2300" b="1" dirty="0">
              <a:solidFill>
                <a:srgbClr val="0A1F61"/>
              </a:solidFill>
              <a:latin typeface="Tajawal ExtraBold" panose="00000800000000000000" pitchFamily="2" charset="-78"/>
              <a:cs typeface="Tajawal ExtraBold" panose="00000800000000000000" pitchFamily="2" charset="-78"/>
            </a:endParaRPr>
          </a:p>
          <a:p>
            <a:pPr marL="517525" algn="just"/>
            <a:r>
              <a:rPr lang="en-US" sz="2000" b="1" i="1" dirty="0">
                <a:solidFill>
                  <a:srgbClr val="7030A0"/>
                </a:solidFill>
                <a:latin typeface="Tajawal ExtraBold" panose="00000800000000000000" pitchFamily="2" charset="-78"/>
                <a:cs typeface="Tajawal ExtraBold" panose="00000800000000000000" pitchFamily="2" charset="-78"/>
              </a:rPr>
              <a:t>Leadership is about inspiring and encouraging others every step of the way. It's about building a positive environment where employees can thrive and use the skills to the best of their ability. My support for others will foster healthy communications and innovative ideas. Leadership is about motivating others and providing them with the confidence they need to see their full potential.</a:t>
            </a:r>
          </a:p>
          <a:p>
            <a:pPr marL="517525" algn="just"/>
            <a:r>
              <a:rPr lang="en-US" sz="2000" b="1" i="1" dirty="0">
                <a:solidFill>
                  <a:srgbClr val="7030A0"/>
                </a:solidFill>
                <a:latin typeface="Tajawal ExtraBold" panose="00000800000000000000" pitchFamily="2" charset="-78"/>
                <a:cs typeface="Tajawal ExtraBold" panose="00000800000000000000" pitchFamily="2" charset="-78"/>
              </a:rPr>
              <a:t>As a leader, it's important to be considerate of others' feelings and use everyone's passion for good. I value the opinion of others, respect their beliefs and listen to their concerns with an open mind. I care about leading with heart and using my leadership platform to cultivate a positive place for growth. Ultimately, leadership is about being a strong leader that others can depend on.</a:t>
            </a:r>
          </a:p>
        </p:txBody>
      </p:sp>
      <p:sp>
        <p:nvSpPr>
          <p:cNvPr id="10" name="TextBox 9">
            <a:extLst>
              <a:ext uri="{FF2B5EF4-FFF2-40B4-BE49-F238E27FC236}">
                <a16:creationId xmlns:a16="http://schemas.microsoft.com/office/drawing/2014/main" id="{1BD81C33-61FB-B89C-681B-2A2C50B1D813}"/>
              </a:ext>
            </a:extLst>
          </p:cNvPr>
          <p:cNvSpPr txBox="1"/>
          <p:nvPr/>
        </p:nvSpPr>
        <p:spPr>
          <a:xfrm>
            <a:off x="939319" y="1168834"/>
            <a:ext cx="1404552"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Lec</a:t>
            </a:r>
            <a:r>
              <a:rPr lang="en-US" sz="2800" b="1" dirty="0">
                <a:solidFill>
                  <a:schemeClr val="bg1"/>
                </a:solidFill>
                <a:latin typeface="Tajawal Medium" panose="00000600000000000000" pitchFamily="2" charset="-78"/>
                <a:cs typeface="Tajawal Medium" panose="00000600000000000000" pitchFamily="2" charset="-78"/>
              </a:rPr>
              <a:t>. 10</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5173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411768179"/>
      </p:ext>
    </p:extLst>
  </p:cSld>
  <p:clrMapOvr>
    <a:masterClrMapping/>
  </p:clrMapOvr>
  <mc:AlternateContent xmlns:mc="http://schemas.openxmlformats.org/markup-compatibility/2006" xmlns:p14="http://schemas.microsoft.com/office/powerpoint/2010/main">
    <mc:Choice Requires="p14">
      <p:transition spd="slow" p14:dur="2000" advTm="11260"/>
    </mc:Choice>
    <mc:Fallback xmlns="">
      <p:transition spd="slow" advTm="11260"/>
    </mc:Fallback>
  </mc:AlternateContent>
</p:sld>
</file>

<file path=ppt/theme/theme1.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2778</TotalTime>
  <Words>8006</Words>
  <Application>Microsoft Office PowerPoint</Application>
  <PresentationFormat>Widescreen</PresentationFormat>
  <Paragraphs>683</Paragraphs>
  <Slides>112</Slides>
  <Notes>18</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112</vt:i4>
      </vt:variant>
    </vt:vector>
  </HeadingPairs>
  <TitlesOfParts>
    <vt:vector size="122" baseType="lpstr">
      <vt:lpstr>Alexandria</vt:lpstr>
      <vt:lpstr>Arial</vt:lpstr>
      <vt:lpstr>Book Antiqua</vt:lpstr>
      <vt:lpstr>Calibri</vt:lpstr>
      <vt:lpstr>Calibri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107</cp:revision>
  <dcterms:created xsi:type="dcterms:W3CDTF">2021-08-03T13:03:26Z</dcterms:created>
  <dcterms:modified xsi:type="dcterms:W3CDTF">2025-12-24T19:10:27Z</dcterms:modified>
</cp:coreProperties>
</file>