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59" r:id="rId6"/>
    <p:sldId id="558" r:id="rId7"/>
    <p:sldId id="271" r:id="rId8"/>
    <p:sldId id="276" r:id="rId9"/>
    <p:sldId id="594" r:id="rId10"/>
    <p:sldId id="602" r:id="rId11"/>
    <p:sldId id="588" r:id="rId12"/>
    <p:sldId id="532" r:id="rId13"/>
    <p:sldId id="590" r:id="rId14"/>
    <p:sldId id="595" r:id="rId15"/>
    <p:sldId id="597" r:id="rId16"/>
    <p:sldId id="537" r:id="rId17"/>
    <p:sldId id="596" r:id="rId18"/>
    <p:sldId id="589" r:id="rId19"/>
    <p:sldId id="539" r:id="rId20"/>
    <p:sldId id="560" r:id="rId21"/>
    <p:sldId id="598" r:id="rId22"/>
    <p:sldId id="496" r:id="rId23"/>
    <p:sldId id="256" r:id="rId24"/>
    <p:sldId id="533" r:id="rId25"/>
    <p:sldId id="313" r:id="rId26"/>
    <p:sldId id="591" r:id="rId27"/>
    <p:sldId id="538" r:id="rId28"/>
    <p:sldId id="561" r:id="rId29"/>
    <p:sldId id="578" r:id="rId30"/>
    <p:sldId id="579" r:id="rId31"/>
    <p:sldId id="599" r:id="rId32"/>
    <p:sldId id="585" r:id="rId33"/>
    <p:sldId id="571" r:id="rId34"/>
    <p:sldId id="557" r:id="rId35"/>
    <p:sldId id="563" r:id="rId36"/>
    <p:sldId id="565" r:id="rId37"/>
    <p:sldId id="566" r:id="rId38"/>
    <p:sldId id="604" r:id="rId39"/>
    <p:sldId id="580" r:id="rId40"/>
    <p:sldId id="603" r:id="rId41"/>
    <p:sldId id="605" r:id="rId42"/>
    <p:sldId id="592" r:id="rId43"/>
    <p:sldId id="349" r:id="rId44"/>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602"/>
            <p14:sldId id="588"/>
            <p14:sldId id="532"/>
            <p14:sldId id="590"/>
            <p14:sldId id="595"/>
            <p14:sldId id="597"/>
            <p14:sldId id="537"/>
            <p14:sldId id="596"/>
            <p14:sldId id="589"/>
            <p14:sldId id="539"/>
            <p14:sldId id="560"/>
            <p14:sldId id="598"/>
            <p14:sldId id="496"/>
            <p14:sldId id="256"/>
            <p14:sldId id="533"/>
            <p14:sldId id="313"/>
            <p14:sldId id="591"/>
            <p14:sldId id="538"/>
            <p14:sldId id="561"/>
            <p14:sldId id="578"/>
            <p14:sldId id="579"/>
            <p14:sldId id="599"/>
            <p14:sldId id="585"/>
            <p14:sldId id="571"/>
            <p14:sldId id="557"/>
            <p14:sldId id="563"/>
            <p14:sldId id="565"/>
            <p14:sldId id="566"/>
            <p14:sldId id="604"/>
            <p14:sldId id="580"/>
            <p14:sldId id="603"/>
            <p14:sldId id="605"/>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42" y="3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756FA-C2D4-5E72-A8A4-F7E68C8E53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6D2EE-5663-4F77-65E1-37CE8A1FE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D7303-5214-764B-1AC9-8D286E276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14921C-515D-A5A9-7F8C-29335AAF962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31388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4A6EF-BF26-D8B3-BC70-190A199A4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D7C82-0CBE-EADE-28A8-7A5E397C8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B13AB-1B21-287C-0A81-B684A1F04F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AF498-4CF2-9C7C-B5B6-58E989E56FE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4454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Layout" Target="../slideLayouts/slideLayout17.xml"/><Relationship Id="rId6"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8</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7401"/>
    </mc:Choice>
    <mc:Fallback xmlns="">
      <p:transition spd="slow" advTm="7740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8</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2791"/>
    </mc:Choice>
    <mc:Fallback xmlns="">
      <p:transition spd="slow" advTm="279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3976" y="2066538"/>
            <a:ext cx="8911848" cy="2514984"/>
          </a:xfrm>
          <a:prstGeom prst="rect">
            <a:avLst/>
          </a:prstGeom>
          <a:noFill/>
        </p:spPr>
        <p:txBody>
          <a:bodyPr wrap="square" rtlCol="0">
            <a:spAutoFit/>
          </a:bodyPr>
          <a:lstStyle/>
          <a:p>
            <a:pPr algn="just" rtl="1"/>
            <a:r>
              <a:rPr lang="ar" b="1" dirty="0">
                <a:latin typeface="Alexandria" charset="0"/>
                <a:cs typeface="Alexandria" charset="0"/>
              </a:rPr>
              <a:t>بداية، اسمحوا لي أن أ</a:t>
            </a:r>
            <a:r>
              <a:rPr lang="ar-AE" b="1" dirty="0">
                <a:latin typeface="Alexandria" charset="0"/>
                <a:cs typeface="Alexandria" charset="0"/>
              </a:rPr>
              <a:t>شير إلى</a:t>
            </a:r>
            <a:r>
              <a:rPr lang="ar" b="1" dirty="0">
                <a:latin typeface="Alexandria" charset="0"/>
                <a:cs typeface="Alexandria" charset="0"/>
              </a:rPr>
              <a:t> المواضيع التي ناقشناها في المحاضرة السابقة، وهي كما يلي:</a:t>
            </a:r>
          </a:p>
          <a:p>
            <a:pPr algn="just" rtl="1"/>
            <a:endParaRPr lang="en-US" b="1" i="1" dirty="0">
              <a:solidFill>
                <a:srgbClr val="2D3956"/>
              </a:solidFill>
              <a:latin typeface="Alexandria" charset="0"/>
              <a:cs typeface="Alexandria" charset="0"/>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b="1" dirty="0">
                <a:effectLst/>
                <a:latin typeface="Alexandria" pitchFamily="2" charset="-78"/>
                <a:ea typeface="Calibri" panose="020F0502020204030204" pitchFamily="34" charset="0"/>
                <a:cs typeface="Alexandria" pitchFamily="2" charset="-78"/>
              </a:rPr>
              <a:t>مرحلة المحاكمة</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dirty="0">
                <a:effectLst/>
                <a:latin typeface="Alexandria" pitchFamily="2" charset="-78"/>
                <a:ea typeface="Calibri" panose="020F0502020204030204" pitchFamily="34" charset="0"/>
                <a:cs typeface="Alexandria" pitchFamily="2" charset="-78"/>
              </a:rPr>
              <a:t>ندب الخبراء</a:t>
            </a:r>
            <a:endParaRPr lang="ar-AE"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dirty="0">
                <a:effectLst/>
                <a:latin typeface="Alexandria" pitchFamily="2" charset="-78"/>
                <a:ea typeface="Times New Roman" panose="02020603050405020304" pitchFamily="18" charset="0"/>
                <a:cs typeface="Alexandria" pitchFamily="2" charset="-78"/>
              </a:rPr>
              <a:t>إنشاء محاكم متخصصة في قضايا الجرائم الإلكترونية</a:t>
            </a:r>
            <a:endParaRPr lang="ar-AE"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mc:AlternateContent xmlns:mc="http://schemas.openxmlformats.org/markup-compatibility/2006" xmlns:p14="http://schemas.microsoft.com/office/powerpoint/2010/main">
    <mc:Choice Requires="p14">
      <p:transition spd="slow" p14:dur="2000" advTm="1159616"/>
    </mc:Choice>
    <mc:Fallback xmlns="">
      <p:transition spd="slow" advTm="115961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00100" y="4426095"/>
            <a:ext cx="5322095" cy="2266646"/>
          </a:xfrm>
          <a:prstGeom prst="rect">
            <a:avLst/>
          </a:prstGeom>
          <a:noFill/>
        </p:spPr>
        <p:txBody>
          <a:bodyPr wrap="square">
            <a:spAutoFit/>
          </a:bodyPr>
          <a:lstStyle/>
          <a:p>
            <a:pPr algn="just" rtl="1">
              <a:lnSpc>
                <a:spcPct val="150000"/>
              </a:lnSpc>
            </a:pPr>
            <a:r>
              <a:rPr lang="en-US" sz="1600" b="1" dirty="0">
                <a:effectLst/>
                <a:latin typeface="Alexandria" pitchFamily="2" charset="-78"/>
                <a:ea typeface="Calibri" panose="020F0502020204030204" pitchFamily="34" charset="0"/>
                <a:cs typeface="Alexandria" pitchFamily="2" charset="-78"/>
              </a:rPr>
              <a:t> </a:t>
            </a:r>
            <a:r>
              <a:rPr lang="ar-AE" sz="1600" b="1" i="0" dirty="0">
                <a:effectLst/>
                <a:latin typeface="Alexandria" pitchFamily="2" charset="-78"/>
                <a:cs typeface="Alexandria" pitchFamily="2" charset="-78"/>
              </a:rPr>
              <a:t>الدليل الرقمي، هو أية معلومات إلكترونية لها قوة أو قيمة ثبوتية مُخزنة أو منقولة أو مستخرجة أو مأخوذة من أجهزة الحاسب أو الشبكات المعلوماتية وما في حكمها، في شكل مجالات أو نبضات مغناطيسية أو كهربائية ممكن تجميعها وتحليلها باستخدام أجهزة أو برامج أو تطبيقات تكنولوجية.</a:t>
            </a:r>
            <a:endParaRPr lang="en-US" sz="1600" b="1" dirty="0">
              <a:effectLst/>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حجية الأدلة الرقمية</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08</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3984"/>
    </mc:Choice>
    <mc:Fallback xmlns="">
      <p:transition spd="slow" advTm="1039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762000" y="2319500"/>
            <a:ext cx="10541000" cy="3554819"/>
          </a:xfrm>
          <a:prstGeom prst="rect">
            <a:avLst/>
          </a:prstGeom>
          <a:noFill/>
        </p:spPr>
        <p:txBody>
          <a:bodyPr wrap="square" rtlCol="0">
            <a:spAutoFit/>
          </a:bodyPr>
          <a:lstStyle/>
          <a:p>
            <a:pPr algn="just" rtl="1">
              <a:lnSpc>
                <a:spcPct val="150000"/>
              </a:lnSpc>
            </a:pPr>
            <a:r>
              <a:rPr lang="ar-AE" b="1" i="0" dirty="0">
                <a:solidFill>
                  <a:srgbClr val="333333"/>
                </a:solidFill>
                <a:effectLst/>
                <a:latin typeface="Alexandria" pitchFamily="2" charset="-78"/>
                <a:cs typeface="Alexandria" pitchFamily="2" charset="-78"/>
              </a:rPr>
              <a:t>وتعد الأدلة الرقمية من أبرز تطورات العصر الحديث مواكبةً للثورة العلمية والتكنولوجية في كافة النظم القانونية والذي صاحبه تطور الفكر الإجرامي وظهور نوع جديد من الجرائم تعرف بالجرائم المعلوماتية.</a:t>
            </a:r>
          </a:p>
          <a:p>
            <a:pPr algn="just" rtl="1">
              <a:lnSpc>
                <a:spcPct val="150000"/>
              </a:lnSpc>
            </a:pPr>
            <a:r>
              <a:rPr lang="ar-AE" b="1" i="0" dirty="0">
                <a:solidFill>
                  <a:srgbClr val="333333"/>
                </a:solidFill>
                <a:effectLst/>
                <a:latin typeface="Alexandria" pitchFamily="2" charset="-78"/>
                <a:cs typeface="Alexandria" pitchFamily="2" charset="-78"/>
              </a:rPr>
              <a:t>والدليل الرقمي ذو أهمية بالغة في الاثبات الجنائي نظراً لسماته الخاصة الناجمة عن طبيعته الرقمية، الأمر الذي تفتقره الأدلة التقليدية في إثبات الجرائم المستخدمة من قبل الحاسب الآلي أو شبكات الاتصال، لاستدعاء اثباتها الى فك رموز وترجمة النبضات المغناطيسية والكهربائية الى بيانات ومعلومات متعلقة بالجريمة.</a:t>
            </a:r>
          </a:p>
          <a:p>
            <a:pPr algn="just" rtl="1"/>
            <a:r>
              <a:rPr lang="ar-AE" b="1" dirty="0"/>
              <a:t/>
            </a:r>
            <a:br>
              <a:rPr lang="ar-AE" b="1" dirty="0"/>
            </a:br>
            <a:endParaRPr lang="en-US" sz="1800" b="1"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36605"/>
    </mc:Choice>
    <mc:Fallback xmlns="">
      <p:transition advTm="13660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53140" y="2553092"/>
            <a:ext cx="10541000" cy="3369512"/>
          </a:xfrm>
          <a:prstGeom prst="rect">
            <a:avLst/>
          </a:prstGeom>
          <a:noFill/>
        </p:spPr>
        <p:txBody>
          <a:bodyPr wrap="square" rtlCol="0">
            <a:spAutoFit/>
          </a:bodyPr>
          <a:lstStyle/>
          <a:p>
            <a:pPr algn="just" rtl="1">
              <a:lnSpc>
                <a:spcPct val="150000"/>
              </a:lnSpc>
            </a:pPr>
            <a:r>
              <a:rPr lang="ar-AE" i="0" dirty="0">
                <a:solidFill>
                  <a:srgbClr val="333333"/>
                </a:solidFill>
                <a:effectLst/>
                <a:latin typeface="Alexandria" pitchFamily="2" charset="-78"/>
                <a:cs typeface="Alexandria" pitchFamily="2" charset="-78"/>
              </a:rPr>
              <a:t>وطالما كان الإثبات، هو إقامة الدليل على وقوع الجريمة ونسبتها إلى فاعلها من خلال أدلة تقدمها الشرطة وتفحصها النيابة العامة للتحقق من صدقها ثم إحالتها إلى القضاء، مما يُطمئن القاضي في الوصول إلى حقيقة الواقعة المعروضة عليه.</a:t>
            </a:r>
          </a:p>
          <a:p>
            <a:pPr algn="r" rtl="1">
              <a:lnSpc>
                <a:spcPct val="150000"/>
              </a:lnSpc>
            </a:pPr>
            <a:r>
              <a:rPr lang="ar-AE" b="1" dirty="0">
                <a:latin typeface="Alexandria" pitchFamily="2" charset="-78"/>
                <a:cs typeface="Alexandria" pitchFamily="2" charset="-78"/>
              </a:rPr>
              <a:t>ويتم ذلك خلال 3 مراحل منذ لحظة وقوع الفعل المجرم وحتى صدور الحكم النهائي:</a:t>
            </a:r>
          </a:p>
          <a:p>
            <a:pPr marL="285750" indent="-285750" algn="r" rtl="1">
              <a:lnSpc>
                <a:spcPct val="150000"/>
              </a:lnSpc>
              <a:buFontTx/>
              <a:buChar char="-"/>
            </a:pPr>
            <a:r>
              <a:rPr lang="ar-AE" b="1" dirty="0">
                <a:latin typeface="Alexandria" pitchFamily="2" charset="-78"/>
                <a:cs typeface="Alexandria" pitchFamily="2" charset="-78"/>
              </a:rPr>
              <a:t>مرحلة التحري والاستدلال </a:t>
            </a:r>
          </a:p>
          <a:p>
            <a:pPr marL="285750" indent="-285750" algn="r" rtl="1">
              <a:lnSpc>
                <a:spcPct val="150000"/>
              </a:lnSpc>
              <a:buFontTx/>
              <a:buChar char="-"/>
            </a:pPr>
            <a:r>
              <a:rPr lang="ar-AE" b="1" dirty="0">
                <a:latin typeface="Alexandria" pitchFamily="2" charset="-78"/>
                <a:cs typeface="Alexandria" pitchFamily="2" charset="-78"/>
              </a:rPr>
              <a:t>مرحلة التحقيق الابتدائي</a:t>
            </a:r>
          </a:p>
          <a:p>
            <a:pPr marL="285750" indent="-285750" algn="r" rtl="1">
              <a:lnSpc>
                <a:spcPct val="150000"/>
              </a:lnSpc>
              <a:buFontTx/>
              <a:buChar char="-"/>
            </a:pPr>
            <a:r>
              <a:rPr lang="ar-AE" b="1" dirty="0">
                <a:latin typeface="Alexandria" pitchFamily="2" charset="-78"/>
                <a:cs typeface="Alexandria" pitchFamily="2" charset="-78"/>
              </a:rPr>
              <a:t>مرحلة المحاكمة</a:t>
            </a:r>
            <a:r>
              <a:rPr lang="ar-AE" dirty="0">
                <a:latin typeface="Alexandria" pitchFamily="2" charset="-78"/>
                <a:cs typeface="Alexandria" pitchFamily="2" charset="-78"/>
              </a:rPr>
              <a:t/>
            </a:r>
            <a:br>
              <a:rPr lang="ar-AE" dirty="0">
                <a:latin typeface="Alexandria" pitchFamily="2" charset="-78"/>
                <a:cs typeface="Alexandria" pitchFamily="2" charset="-78"/>
              </a:rPr>
            </a:br>
            <a:endParaRPr lang="en-US" sz="18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advTm="192941"/>
    </mc:Choice>
    <mc:Fallback xmlns="">
      <p:transition advTm="19294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2333708"/>
            <a:ext cx="10541000" cy="3369512"/>
          </a:xfrm>
          <a:prstGeom prst="rect">
            <a:avLst/>
          </a:prstGeom>
          <a:noFill/>
        </p:spPr>
        <p:txBody>
          <a:bodyPr wrap="square" rtlCol="0">
            <a:spAutoFit/>
          </a:bodyPr>
          <a:lstStyle/>
          <a:p>
            <a:pPr algn="just" rtl="1">
              <a:lnSpc>
                <a:spcPct val="150000"/>
              </a:lnSpc>
            </a:pPr>
            <a:r>
              <a:rPr lang="ar-AE" i="0" dirty="0">
                <a:solidFill>
                  <a:srgbClr val="333333"/>
                </a:solidFill>
                <a:effectLst/>
                <a:latin typeface="Alexandria" pitchFamily="2" charset="-78"/>
                <a:cs typeface="Alexandria" pitchFamily="2" charset="-78"/>
              </a:rPr>
              <a:t>وبالطبع عدة ضوابط يلزم توافرها مجتمعة دون نقصان بالدليل الرقمي كي تحوزه ذات القيمة و الحجة </a:t>
            </a:r>
            <a:r>
              <a:rPr lang="ar-AE" i="0" dirty="0" err="1">
                <a:solidFill>
                  <a:srgbClr val="333333"/>
                </a:solidFill>
                <a:effectLst/>
                <a:latin typeface="Alexandria" pitchFamily="2" charset="-78"/>
                <a:cs typeface="Alexandria" pitchFamily="2" charset="-78"/>
              </a:rPr>
              <a:t>للادلة</a:t>
            </a:r>
            <a:r>
              <a:rPr lang="ar-AE" i="0" dirty="0">
                <a:solidFill>
                  <a:srgbClr val="333333"/>
                </a:solidFill>
                <a:effectLst/>
                <a:latin typeface="Alexandria" pitchFamily="2" charset="-78"/>
                <a:cs typeface="Alexandria" pitchFamily="2" charset="-78"/>
              </a:rPr>
              <a:t> الجنائية المادية في الاثبات الجنائي، وهي كالاتي:</a:t>
            </a:r>
          </a:p>
          <a:p>
            <a:pPr algn="just" rtl="1">
              <a:lnSpc>
                <a:spcPct val="150000"/>
              </a:lnSpc>
            </a:pPr>
            <a:r>
              <a:rPr lang="ar-AE" i="0" dirty="0">
                <a:solidFill>
                  <a:srgbClr val="333333"/>
                </a:solidFill>
                <a:effectLst/>
                <a:latin typeface="Alexandria" pitchFamily="2" charset="-78"/>
                <a:cs typeface="Alexandria" pitchFamily="2" charset="-78"/>
              </a:rPr>
              <a:t>-أن تتم عملية الجمع أو الحصول على أو استخراج أو استنباط الادلة الرقمية محل الواقعة باستخدام التقنيات التي تضمن عدم تغيير أو تحديث أو محو أو تحريف للكتابة او البيانات والمعلومات، أو أنظمة المعلومات والبرامج، أو الدعامات الإلكترونية وغيرها. ومنها على الأخص تقنية </a:t>
            </a:r>
            <a:r>
              <a:rPr lang="en-US" i="0" dirty="0">
                <a:solidFill>
                  <a:srgbClr val="333333"/>
                </a:solidFill>
                <a:effectLst/>
                <a:latin typeface="Alexandria" pitchFamily="2" charset="-78"/>
                <a:cs typeface="Alexandria" pitchFamily="2" charset="-78"/>
              </a:rPr>
              <a:t>Digital Images Hash، Write Blocker، </a:t>
            </a:r>
            <a:r>
              <a:rPr lang="ar-AE" i="0" dirty="0">
                <a:solidFill>
                  <a:srgbClr val="333333"/>
                </a:solidFill>
                <a:effectLst/>
                <a:latin typeface="Alexandria" pitchFamily="2" charset="-78"/>
                <a:cs typeface="Alexandria" pitchFamily="2" charset="-78"/>
              </a:rPr>
              <a:t>وغيرها من التقنيات المماثلة.</a:t>
            </a:r>
          </a:p>
          <a:p>
            <a:pPr algn="just" rtl="1">
              <a:lnSpc>
                <a:spcPct val="150000"/>
              </a:lnSpc>
            </a:pPr>
            <a:r>
              <a:rPr lang="ar-AE" i="0" dirty="0">
                <a:solidFill>
                  <a:srgbClr val="333333"/>
                </a:solidFill>
                <a:effectLst/>
                <a:latin typeface="Alexandria" pitchFamily="2" charset="-78"/>
                <a:cs typeface="Alexandria" pitchFamily="2" charset="-78"/>
              </a:rPr>
              <a:t>-أن تكون الأدلة الرقمية ذات صلة بالواقعة وفي إطار الموضوع المطلوب إثباته أو نفيه، وفقًا لنطاق قرار جهة التحقيق أو المحكمة المختصة.</a:t>
            </a:r>
          </a:p>
        </p:txBody>
      </p:sp>
      <p:sp>
        <p:nvSpPr>
          <p:cNvPr id="4" name="TextBox 3">
            <a:extLst>
              <a:ext uri="{FF2B5EF4-FFF2-40B4-BE49-F238E27FC236}">
                <a16:creationId xmlns:a16="http://schemas.microsoft.com/office/drawing/2014/main" id="{F9157476-E36C-4CC9-611E-098F69EFD86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xmlns:p14="http://schemas.microsoft.com/office/powerpoint/2010/main">
    <mc:Choice Requires="p14">
      <p:transition p14:dur="10" advTm="126831"/>
    </mc:Choice>
    <mc:Fallback xmlns="">
      <p:transition advTm="12683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62000" y="1722095"/>
            <a:ext cx="10541000" cy="4200509"/>
          </a:xfrm>
          <a:prstGeom prst="rect">
            <a:avLst/>
          </a:prstGeom>
          <a:noFill/>
        </p:spPr>
        <p:txBody>
          <a:bodyPr wrap="square" rtlCol="0">
            <a:spAutoFit/>
          </a:bodyPr>
          <a:lstStyle/>
          <a:p>
            <a:pPr algn="just" rtl="1">
              <a:lnSpc>
                <a:spcPct val="150000"/>
              </a:lnSpc>
            </a:pPr>
            <a:endParaRPr lang="ar-AE" i="0" dirty="0">
              <a:solidFill>
                <a:srgbClr val="333333"/>
              </a:solidFill>
              <a:effectLst/>
              <a:latin typeface="Alexandria" pitchFamily="2" charset="-78"/>
              <a:cs typeface="Alexandria" pitchFamily="2" charset="-78"/>
            </a:endParaRPr>
          </a:p>
          <a:p>
            <a:pPr algn="just" rtl="1">
              <a:lnSpc>
                <a:spcPct val="150000"/>
              </a:lnSpc>
            </a:pPr>
            <a:r>
              <a:rPr lang="ar-AE" i="0" dirty="0">
                <a:solidFill>
                  <a:srgbClr val="333333"/>
                </a:solidFill>
                <a:effectLst/>
                <a:latin typeface="Alexandria" pitchFamily="2" charset="-78"/>
                <a:cs typeface="Alexandria" pitchFamily="2" charset="-78"/>
              </a:rPr>
              <a:t>-أن يتم جمع الدليل الرقمي واستخراجه وحفظه وتحريزه بمعرفة مأموري الضبط القضائي المخول لهم التعامل في هذه النوعية من الأدلة، أو الخبراء المُتخصصين المنتدبين من جهات التحقيق أو المحاكمة، على أن يُبين في محاضر الضبط، أو التقارير الفنية على نوع ومواصفات البرامج والأدوات والأجهزة والمعدات التي تم استخدامها، مع توثيق كود وخوارزم </a:t>
            </a:r>
            <a:r>
              <a:rPr lang="en-US" i="0" dirty="0">
                <a:solidFill>
                  <a:srgbClr val="333333"/>
                </a:solidFill>
                <a:effectLst/>
                <a:latin typeface="Alexandria" pitchFamily="2" charset="-78"/>
                <a:cs typeface="Alexandria" pitchFamily="2" charset="-78"/>
              </a:rPr>
              <a:t>Hash </a:t>
            </a:r>
            <a:r>
              <a:rPr lang="ar-AE" i="0" dirty="0">
                <a:solidFill>
                  <a:srgbClr val="333333"/>
                </a:solidFill>
                <a:effectLst/>
                <a:latin typeface="Alexandria" pitchFamily="2" charset="-78"/>
                <a:cs typeface="Alexandria" pitchFamily="2" charset="-78"/>
              </a:rPr>
              <a:t>الناتج عن استخراج نسخة مُماثلة مطابقة للأصل من الدليل الرقمي بمحضر الضبط أو تقرير الفحص الفني ومع ضمان استمرار الأصل دون عبث به.</a:t>
            </a:r>
          </a:p>
          <a:p>
            <a:pPr algn="just" rtl="1">
              <a:lnSpc>
                <a:spcPct val="150000"/>
              </a:lnSpc>
            </a:pPr>
            <a:r>
              <a:rPr lang="ar-AE" i="0" dirty="0">
                <a:solidFill>
                  <a:srgbClr val="333333"/>
                </a:solidFill>
                <a:effectLst/>
                <a:latin typeface="Alexandria" pitchFamily="2" charset="-78"/>
                <a:cs typeface="Alexandria" pitchFamily="2" charset="-78"/>
              </a:rPr>
              <a:t>-في حالة تعذر فحص نسخة الدليل الرقمي وعدم إمكانية التحفظ على الاجهزة محل الفحص لأي سبب يتم فحص الأصل ويثبت ذلك كله في محضر الضبط أو تقرير الفحص والتحليل.</a:t>
            </a:r>
          </a:p>
          <a:p>
            <a:pPr algn="just" rtl="1">
              <a:lnSpc>
                <a:spcPct val="150000"/>
              </a:lnSpc>
            </a:pPr>
            <a:r>
              <a:rPr lang="ar-AE" i="0" dirty="0">
                <a:solidFill>
                  <a:srgbClr val="333333"/>
                </a:solidFill>
                <a:effectLst/>
                <a:latin typeface="Alexandria" pitchFamily="2" charset="-78"/>
                <a:cs typeface="Alexandria" pitchFamily="2" charset="-78"/>
              </a:rPr>
              <a:t>-أن يتم توثيق الأدلة الرقمية بمحضر إجراءات من قبل المختص قبل عمليات الفحص والتحليل له وكذا توثيق مكان ضبطه ومكان حفظه ومكان التعامل معه ومواصفاته.</a:t>
            </a: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advTm="123058"/>
    </mc:Choice>
    <mc:Fallback xmlns="">
      <p:transition advTm="12305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2695212"/>
            <a:ext cx="8417320" cy="2810256"/>
          </a:xfrm>
          <a:prstGeom prst="rect">
            <a:avLst/>
          </a:prstGeom>
          <a:noFill/>
        </p:spPr>
        <p:txBody>
          <a:bodyPr wrap="square" rtlCol="0">
            <a:spAutoFit/>
          </a:bodyPr>
          <a:lstStyle/>
          <a:p>
            <a:pPr algn="just" rtl="1">
              <a:lnSpc>
                <a:spcPct val="150000"/>
              </a:lnSpc>
            </a:pPr>
            <a:r>
              <a:rPr lang="ar-AE" sz="2000" b="0" i="0" dirty="0">
                <a:solidFill>
                  <a:srgbClr val="333333"/>
                </a:solidFill>
                <a:effectLst/>
                <a:latin typeface="Alexandria" pitchFamily="2" charset="-78"/>
                <a:cs typeface="Alexandria" pitchFamily="2" charset="-78"/>
              </a:rPr>
              <a:t>واذ كان من الثوابت في الأحكام الجنائية هو مبدأ القناعة الوجدانية للقاضي الجنائي وسلطته التقديرية في قبول الأدلة أو استبعادها تبعًا لما يطمئن اليه؛ الا ان تخلف أي من ضوابط الدليل الرقمي المشار اليها تفقده الحجة في الاثبات الجنائي ، ولا يمكن التعويل عليه كدليل عند الحكم </a:t>
            </a:r>
            <a:r>
              <a:rPr lang="ar-AE" sz="2000" b="0" i="0" dirty="0" err="1">
                <a:solidFill>
                  <a:srgbClr val="333333"/>
                </a:solidFill>
                <a:effectLst/>
                <a:latin typeface="Alexandria" pitchFamily="2" charset="-78"/>
                <a:cs typeface="Alexandria" pitchFamily="2" charset="-78"/>
              </a:rPr>
              <a:t>فى</a:t>
            </a:r>
            <a:r>
              <a:rPr lang="ar-AE" sz="2000" b="0" i="0" dirty="0">
                <a:solidFill>
                  <a:srgbClr val="333333"/>
                </a:solidFill>
                <a:effectLst/>
                <a:latin typeface="Alexandria" pitchFamily="2" charset="-78"/>
                <a:cs typeface="Alexandria" pitchFamily="2" charset="-78"/>
              </a:rPr>
              <a:t> الدعوى.</a:t>
            </a:r>
          </a:p>
          <a:p>
            <a:pPr algn="r" rtl="1">
              <a:lnSpc>
                <a:spcPct val="150000"/>
              </a:lnSpc>
            </a:pPr>
            <a:r>
              <a:rPr lang="ar-AE" sz="2000" dirty="0">
                <a:latin typeface="Alexandria" pitchFamily="2" charset="-78"/>
                <a:cs typeface="Alexandria" pitchFamily="2" charset="-78"/>
              </a:rPr>
              <a:t/>
            </a:r>
            <a:br>
              <a:rPr lang="ar-AE" sz="2000"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79628"/>
    </mc:Choice>
    <mc:Fallback xmlns="">
      <p:transition spd="slow" advTm="7962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385474" y="2681919"/>
            <a:ext cx="8417320" cy="4385816"/>
          </a:xfrm>
          <a:prstGeom prst="rect">
            <a:avLst/>
          </a:prstGeom>
          <a:noFill/>
        </p:spPr>
        <p:txBody>
          <a:bodyPr wrap="square" rtlCol="0">
            <a:spAutoFit/>
          </a:bodyPr>
          <a:lstStyle/>
          <a:p>
            <a:pPr algn="just" rtl="1">
              <a:lnSpc>
                <a:spcPct val="150000"/>
              </a:lnSpc>
            </a:pPr>
            <a:r>
              <a:rPr lang="ar-AE" b="0" i="0" dirty="0">
                <a:solidFill>
                  <a:srgbClr val="333333"/>
                </a:solidFill>
                <a:effectLst/>
                <a:latin typeface="Alexandria" pitchFamily="2" charset="-78"/>
                <a:cs typeface="Alexandria" pitchFamily="2" charset="-78"/>
              </a:rPr>
              <a:t>وبالعودة إلى تعريف الإنتربول الدولي؛ نجد انها تعتبر </a:t>
            </a:r>
            <a:r>
              <a:rPr lang="ar-AE" b="0" i="0" dirty="0">
                <a:solidFill>
                  <a:srgbClr val="000000"/>
                </a:solidFill>
                <a:effectLst/>
                <a:latin typeface="Alexandria" pitchFamily="2" charset="-78"/>
                <a:cs typeface="Alexandria" pitchFamily="2" charset="-78"/>
              </a:rPr>
              <a:t>الأدلة الجنائية الرقمية هي فرع من فروع علوم الأدلة الجنائية يتناول البحث عن البيانات المخزنة في أجهزة إلكترونية، والحصول عليها ومعاملتها وتحليلها والإبلاغ بها.</a:t>
            </a:r>
            <a:endParaRPr lang="en-US" b="0" i="0" dirty="0">
              <a:solidFill>
                <a:srgbClr val="000000"/>
              </a:solidFill>
              <a:effectLst/>
              <a:latin typeface="Alexandria" pitchFamily="2" charset="-78"/>
              <a:cs typeface="Alexandria" pitchFamily="2" charset="-78"/>
            </a:endParaRPr>
          </a:p>
          <a:p>
            <a:pPr algn="just" rtl="1">
              <a:lnSpc>
                <a:spcPct val="150000"/>
              </a:lnSpc>
            </a:pPr>
            <a:endParaRPr lang="ar-AE" b="0" i="0" dirty="0">
              <a:solidFill>
                <a:srgbClr val="000000"/>
              </a:solidFill>
              <a:effectLst/>
              <a:latin typeface="Alexandria" pitchFamily="2" charset="-78"/>
              <a:cs typeface="Alexandria" pitchFamily="2" charset="-78"/>
            </a:endParaRPr>
          </a:p>
          <a:p>
            <a:pPr algn="just" rtl="1">
              <a:lnSpc>
                <a:spcPct val="150000"/>
              </a:lnSpc>
            </a:pPr>
            <a:r>
              <a:rPr lang="ar-AE" b="0" i="0" dirty="0">
                <a:solidFill>
                  <a:srgbClr val="000000"/>
                </a:solidFill>
                <a:effectLst/>
                <a:latin typeface="Alexandria" pitchFamily="2" charset="-78"/>
                <a:cs typeface="Alexandria" pitchFamily="2" charset="-78"/>
              </a:rPr>
              <a:t>وتشكل الأدلة الإلكترونية أحد مكوِّنات جميع الأنشطة الجنائية تقريبا، ومن الأهمية بمكان دعم التحقيقات التي تجريها أجهزة إنفاذ القانون في مجال الأدلة الجنائية الرقمية.</a:t>
            </a:r>
          </a:p>
          <a:p>
            <a:pPr algn="just" rtl="1">
              <a:lnSpc>
                <a:spcPct val="150000"/>
              </a:lnSpc>
            </a:pPr>
            <a:r>
              <a:rPr lang="ar-AE" dirty="0">
                <a:latin typeface="Alexandria" pitchFamily="2" charset="-78"/>
                <a:cs typeface="Alexandria" pitchFamily="2" charset="-78"/>
              </a:rPr>
              <a:t/>
            </a:r>
            <a:br>
              <a:rPr lang="ar-AE" dirty="0">
                <a:latin typeface="Alexandria" pitchFamily="2" charset="-78"/>
                <a:cs typeface="Alexandria" pitchFamily="2" charset="-78"/>
              </a:rPr>
            </a:br>
            <a:endParaRPr lang="ar-AE" b="0" i="0" dirty="0">
              <a:solidFill>
                <a:srgbClr val="333333"/>
              </a:solidFill>
              <a:effectLst/>
              <a:latin typeface="Alexandria" pitchFamily="2" charset="-78"/>
              <a:cs typeface="Alexandria" pitchFamily="2" charset="-78"/>
            </a:endParaRPr>
          </a:p>
          <a:p>
            <a:pPr algn="just" rtl="1"/>
            <a:r>
              <a:rPr lang="ar-AE" dirty="0">
                <a:latin typeface="Alexandria" pitchFamily="2" charset="-78"/>
                <a:cs typeface="Alexandria" pitchFamily="2" charset="-78"/>
              </a:rPr>
              <a:t/>
            </a:r>
            <a:br>
              <a:rPr lang="ar-AE" dirty="0">
                <a:latin typeface="Alexandria" pitchFamily="2" charset="-78"/>
                <a:cs typeface="Alexandria" pitchFamily="2" charset="-78"/>
              </a:rPr>
            </a:br>
            <a:endParaRPr lang="en-US"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mc:AlternateContent xmlns:mc="http://schemas.openxmlformats.org/markup-compatibility/2006" xmlns:p14="http://schemas.microsoft.com/office/powerpoint/2010/main">
    <mc:Choice Requires="p14">
      <p:transition spd="slow" p14:dur="2000" advTm="235370"/>
    </mc:Choice>
    <mc:Fallback xmlns="">
      <p:transition spd="slow" advTm="23537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DAB50-37DA-BE49-CABE-94296B3023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077BDE-B9DF-E1F3-9CB3-F2460F346F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1A62C4-35DC-9841-51B4-A849149AB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4838E0A-867E-1729-75F4-867416BF3C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6F2FBE3-3014-8C6D-B472-94D0921DE7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849ED-8C40-CA14-AF12-C430190D43C3}"/>
              </a:ext>
            </a:extLst>
          </p:cNvPr>
          <p:cNvSpPr txBox="1"/>
          <p:nvPr/>
        </p:nvSpPr>
        <p:spPr>
          <a:xfrm>
            <a:off x="3385474" y="2456692"/>
            <a:ext cx="8417320" cy="3271921"/>
          </a:xfrm>
          <a:prstGeom prst="rect">
            <a:avLst/>
          </a:prstGeom>
          <a:noFill/>
        </p:spPr>
        <p:txBody>
          <a:bodyPr wrap="square" rtlCol="0">
            <a:spAutoFit/>
          </a:bodyPr>
          <a:lstStyle/>
          <a:p>
            <a:pPr algn="just" rtl="1">
              <a:lnSpc>
                <a:spcPct val="150000"/>
              </a:lnSpc>
            </a:pPr>
            <a:r>
              <a:rPr lang="ar-AE" sz="2000" b="0" i="0" dirty="0">
                <a:solidFill>
                  <a:srgbClr val="000000"/>
                </a:solidFill>
                <a:effectLst/>
                <a:latin typeface="Alexandria" pitchFamily="2" charset="-78"/>
                <a:cs typeface="Alexandria" pitchFamily="2" charset="-78"/>
              </a:rPr>
              <a:t>ويمكن جمع هذه الأدلة من مصادر متنوعة مثل الحواسيب والهواتف الذكية وأجهزة التخزين عن بُعد والطائرات بدون طيار والمعدات المحمولة على متن السفن وغيرها.</a:t>
            </a:r>
            <a:r>
              <a:rPr lang="en-US" sz="2000" b="0" i="0" dirty="0">
                <a:solidFill>
                  <a:srgbClr val="000000"/>
                </a:solidFill>
                <a:effectLst/>
                <a:latin typeface="Alexandria" pitchFamily="2" charset="-78"/>
                <a:cs typeface="Alexandria" pitchFamily="2" charset="-78"/>
              </a:rPr>
              <a:t> </a:t>
            </a:r>
            <a:r>
              <a:rPr lang="ar-AE" sz="2000" b="0" i="0" dirty="0">
                <a:solidFill>
                  <a:srgbClr val="000000"/>
                </a:solidFill>
                <a:effectLst/>
                <a:latin typeface="Alexandria" pitchFamily="2" charset="-78"/>
                <a:cs typeface="Alexandria" pitchFamily="2" charset="-78"/>
              </a:rPr>
              <a:t>والهدف الرئيسي للأدلة الجنائية الرقمية هو استخراج البيانات من الأدلة الإلكترونية، ومعاملتها وتحويلها إلى بيانات استخباراتية يمكن التحرك على أساسها، وتقديم النتائج في سياق الملاحقات القضائية. وتُستخدم في إطار جميع هذه العمليات تقنيات سليمة في مجال الأدلة الجنائية لضمان قبول النتائج في المحكمة.</a:t>
            </a:r>
          </a:p>
        </p:txBody>
      </p:sp>
      <p:sp>
        <p:nvSpPr>
          <p:cNvPr id="32" name="Rectangle 31">
            <a:extLst>
              <a:ext uri="{FF2B5EF4-FFF2-40B4-BE49-F238E27FC236}">
                <a16:creationId xmlns:a16="http://schemas.microsoft.com/office/drawing/2014/main" id="{442F55E9-E66E-60D3-D6AF-ADEA4B8775F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CE78186-1CC6-D22B-1B64-D8C2955453F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24A3CF-EAE3-5D3A-6C43-1FD06ED8E36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AC6DBEF-CDBB-265B-FFA3-9917759D6E0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B64FB6B-9AC6-83EE-2F74-5D57E92E52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3624494"/>
      </p:ext>
    </p:extLst>
  </p:cSld>
  <p:clrMapOvr>
    <a:masterClrMapping/>
  </p:clrMapOvr>
  <mc:AlternateContent xmlns:mc="http://schemas.openxmlformats.org/markup-compatibility/2006" xmlns:p14="http://schemas.microsoft.com/office/powerpoint/2010/main">
    <mc:Choice Requires="p14">
      <p:transition spd="slow" p14:dur="2000" advTm="44093"/>
    </mc:Choice>
    <mc:Fallback xmlns="">
      <p:transition spd="slow" advTm="4409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548752" y="3241129"/>
            <a:ext cx="8120726" cy="1359218"/>
          </a:xfrm>
          <a:prstGeom prst="rect">
            <a:avLst/>
          </a:prstGeom>
          <a:noFill/>
        </p:spPr>
        <p:txBody>
          <a:bodyPr wrap="square" rtlCol="0">
            <a:spAutoFit/>
          </a:bodyPr>
          <a:lstStyle/>
          <a:p>
            <a:pPr marR="0" lvl="0" algn="ctr" rtl="1">
              <a:lnSpc>
                <a:spcPct val="107000"/>
              </a:lnSpc>
              <a:spcBef>
                <a:spcPts val="600"/>
              </a:spcBef>
              <a:spcAft>
                <a:spcPts val="300"/>
              </a:spcAft>
            </a:pPr>
            <a:endParaRPr lang="en-US" sz="3600" b="1" dirty="0">
              <a:effectLst/>
              <a:latin typeface="Alexandria" pitchFamily="2" charset="-78"/>
              <a:ea typeface="Calibri" panose="020F0502020204030204" pitchFamily="34" charset="0"/>
              <a:cs typeface="Alexandria" pitchFamily="2" charset="-78"/>
            </a:endParaRPr>
          </a:p>
          <a:p>
            <a:pPr marR="0" lvl="0" algn="ctr" rtl="1">
              <a:lnSpc>
                <a:spcPct val="107000"/>
              </a:lnSpc>
              <a:spcBef>
                <a:spcPts val="600"/>
              </a:spcBef>
              <a:spcAft>
                <a:spcPts val="300"/>
              </a:spcAft>
            </a:pPr>
            <a:r>
              <a:rPr lang="ar-AE" sz="3600" b="1" dirty="0">
                <a:effectLst/>
                <a:latin typeface="Alexandria" pitchFamily="2" charset="-78"/>
                <a:ea typeface="Calibri" panose="020F0502020204030204" pitchFamily="34" charset="0"/>
                <a:cs typeface="Alexandria" pitchFamily="2" charset="-78"/>
              </a:rPr>
              <a:t>الحماية الإجرائية (البطلان)</a:t>
            </a:r>
            <a:endParaRPr lang="en-US" sz="36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mc:AlternateContent xmlns:mc="http://schemas.openxmlformats.org/markup-compatibility/2006" xmlns:p14="http://schemas.microsoft.com/office/powerpoint/2010/main">
    <mc:Choice Requires="p14">
      <p:transition spd="slow" p14:dur="2000" advTm="12227"/>
    </mc:Choice>
    <mc:Fallback xmlns="">
      <p:transition spd="slow" advTm="1222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mc:AlternateContent xmlns:mc="http://schemas.openxmlformats.org/markup-compatibility/2006" xmlns:p14="http://schemas.microsoft.com/office/powerpoint/2010/main">
    <mc:Choice Requires="p14">
      <p:transition spd="slow" p14:dur="2000" advTm="778"/>
    </mc:Choice>
    <mc:Fallback xmlns="">
      <p:transition spd="slow" advTm="77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571580" y="3121917"/>
            <a:ext cx="8417320" cy="1897314"/>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600" b="1" i="0" dirty="0">
                <a:solidFill>
                  <a:srgbClr val="333333"/>
                </a:solidFill>
                <a:effectLst/>
                <a:latin typeface="Alexandria" pitchFamily="2" charset="-78"/>
                <a:cs typeface="Alexandria" pitchFamily="2" charset="-78"/>
              </a:rPr>
              <a:t>إحداث التوازن بين المصلحة العامة للمجتمع والمصالح الفردية في صياغة القواعد القانونية، مهمة المبادئ القانونية العامة، ومن ذلك التوازن بين "مبدأ حق الدولة في العقاب والتجريم" و"مبدأ الشرعية الاجرائية الجزائية" الذي حرص على حماية حقوق الأفراد والحريات العامة، حيث لا جريمة ولا عقوبة إلا بنص، ولذا فإن بحث آثار مخالفة مبدأ الشرعية الإجرائية، ودراسة الجزاء القانوني للمخالفة مهم</a:t>
            </a:r>
            <a:r>
              <a:rPr lang="en-US" sz="1600" b="1" dirty="0">
                <a:solidFill>
                  <a:srgbClr val="333333"/>
                </a:solidFill>
                <a:latin typeface="Alexandria" pitchFamily="2" charset="-78"/>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FDD30D7-5415-A157-AE8C-D5EF70B88BB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mc:AlternateContent xmlns:mc="http://schemas.openxmlformats.org/markup-compatibility/2006" xmlns:p14="http://schemas.microsoft.com/office/powerpoint/2010/main">
    <mc:Choice Requires="p14">
      <p:transition spd="slow" p14:dur="2000" advTm="92429"/>
    </mc:Choice>
    <mc:Fallback xmlns="">
      <p:transition spd="slow" advTm="9242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333214"/>
            <a:ext cx="8417320" cy="4159472"/>
          </a:xfrm>
          <a:prstGeom prst="rect">
            <a:avLst/>
          </a:prstGeom>
          <a:noFill/>
        </p:spPr>
        <p:txBody>
          <a:bodyPr wrap="square" rtlCol="0">
            <a:spAutoFit/>
          </a:bodyPr>
          <a:lstStyle/>
          <a:p>
            <a:pPr marL="0" marR="0" algn="justLow" rtl="1">
              <a:lnSpc>
                <a:spcPct val="150000"/>
              </a:lnSpc>
              <a:spcBef>
                <a:spcPts val="300"/>
              </a:spcBef>
              <a:spcAft>
                <a:spcPts val="0"/>
              </a:spcAft>
            </a:pPr>
            <a:r>
              <a:rPr lang="ar-AE" sz="1800" b="1" i="0" dirty="0">
                <a:solidFill>
                  <a:srgbClr val="333333"/>
                </a:solidFill>
                <a:effectLst/>
                <a:latin typeface="Alexandria" pitchFamily="2" charset="-78"/>
                <a:cs typeface="Alexandria" pitchFamily="2" charset="-78"/>
              </a:rPr>
              <a:t> ومن ذلك دراسة "الأدلة المستمدة من إجراءات باطلة"، وهل يمكن استبعاد الدليل من عدمه، مع عدم إغفال تحقق الغاية منه، وهي قاعدة مقررة في بعض التشريعات المقارنة، إلا أن تطبيقها في التشريعات العربية ومنها النظام السعودي، لا يمكن اعتباره قاعدة مطردة، ومع ذلك يلاحظ استدعاء نظرية البطلان في نظام الإجراءات الجزائية السعودي والتفريق بين الإجراءات الباطلة بطلانا نسبيا وبطلانا مطلقا، وأثر ذلك على الدليل المستمد من هذا الإجراء الباطل، ويمكن التقعيد للقاعدة في الشريعة الإسلامية، عن طريق النظر في كلام الفقهاء باستبعاد الفقهاء اتفاقا، الإقرار كدليل وبينة إذا صدر عن إكراه في حالة الزنا، وأنه لا يترتب عليه الحد إطلاقا.</a:t>
            </a:r>
            <a:r>
              <a:rPr lang="ar-AE" sz="1800" dirty="0">
                <a:latin typeface="Alexandria" pitchFamily="2" charset="-78"/>
                <a:cs typeface="Alexandria" pitchFamily="2" charset="-78"/>
              </a:rPr>
              <a:t/>
            </a:r>
            <a:br>
              <a:rPr lang="ar-AE" sz="1800" dirty="0">
                <a:latin typeface="Alexandria" pitchFamily="2" charset="-78"/>
                <a:cs typeface="Alexandria" pitchFamily="2" charset="-78"/>
              </a:rPr>
            </a:b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mc:AlternateContent xmlns:mc="http://schemas.openxmlformats.org/markup-compatibility/2006" xmlns:p14="http://schemas.microsoft.com/office/powerpoint/2010/main">
    <mc:Choice Requires="p14">
      <p:transition spd="slow" p14:dur="2000" advTm="108240"/>
    </mc:Choice>
    <mc:Fallback xmlns="">
      <p:transition spd="slow" advTm="10824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219879"/>
            <a:ext cx="8120726" cy="1620315"/>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600" b="1" dirty="0">
                <a:latin typeface="Alexandria" pitchFamily="2" charset="-78"/>
                <a:cs typeface="Alexandria" pitchFamily="2" charset="-78"/>
              </a:rPr>
              <a:t>معظم الأنظمة القانونية العربية ومنها النظام الجزائي السعودي، قد تماشت مع التأصيل القانوني للـبطلان من حيث إبطال الإجراء غير الشرعي ومـا يتفـرع منـه إجـراءات بنيـت عليـه، وكـذلك التفريق بين الإجراءات الجوهرية التي تبطل بطلانا مطلقا وبين الإجراءات التي تبطل بطلاناً نسبياً.</a:t>
            </a:r>
            <a:endParaRPr lang="en-US" sz="1600" b="1"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mc:AlternateContent xmlns:mc="http://schemas.openxmlformats.org/markup-compatibility/2006" xmlns:p14="http://schemas.microsoft.com/office/powerpoint/2010/main">
    <mc:Choice Requires="p14">
      <p:transition spd="slow" p14:dur="2000" advTm="251533"/>
    </mc:Choice>
    <mc:Fallback xmlns="">
      <p:transition spd="slow" advTm="25153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385474" y="2373697"/>
            <a:ext cx="8669584" cy="2538515"/>
          </a:xfrm>
          <a:prstGeom prst="rect">
            <a:avLst/>
          </a:prstGeom>
          <a:noFill/>
        </p:spPr>
        <p:txBody>
          <a:bodyPr wrap="square" rtlCol="0">
            <a:spAutoFit/>
          </a:body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b="1" i="0" u="none" strike="noStrike" cap="none" normalizeH="0" baseline="0" dirty="0">
                <a:ln>
                  <a:noFill/>
                </a:ln>
                <a:solidFill>
                  <a:srgbClr val="0F1419"/>
                </a:solidFill>
                <a:effectLst/>
                <a:latin typeface="Alexandria" pitchFamily="2" charset="-78"/>
                <a:cs typeface="Alexandria" pitchFamily="2" charset="-78"/>
              </a:rPr>
              <a:t>حكم قضائي </a:t>
            </a:r>
            <a:r>
              <a:rPr kumimoji="0" lang="ar-SA" altLang="en-US" b="1" i="0" u="none" strike="noStrike" cap="none" normalizeH="0" baseline="0" dirty="0" err="1">
                <a:ln>
                  <a:noFill/>
                </a:ln>
                <a:solidFill>
                  <a:srgbClr val="0F1419"/>
                </a:solidFill>
                <a:effectLst/>
                <a:latin typeface="Alexandria" pitchFamily="2" charset="-78"/>
                <a:cs typeface="Alexandria" pitchFamily="2" charset="-78"/>
              </a:rPr>
              <a:t>جزائ</a:t>
            </a:r>
            <a:r>
              <a:rPr kumimoji="0" lang="ar-AE" altLang="en-US" b="1" i="0" u="none" strike="noStrike" cap="none" normalizeH="0" baseline="0" dirty="0">
                <a:ln>
                  <a:noFill/>
                </a:ln>
                <a:solidFill>
                  <a:srgbClr val="0F1419"/>
                </a:solidFill>
                <a:effectLst/>
                <a:latin typeface="Alexandria" pitchFamily="2" charset="-78"/>
                <a:cs typeface="Alexandria" pitchFamily="2" charset="-78"/>
              </a:rPr>
              <a:t>ي صدر في المملكة العربية السعودية</a:t>
            </a:r>
          </a:p>
          <a:p>
            <a:pPr marL="0" marR="0" lvl="0" indent="0" algn="just" defTabSz="914400" rtl="1" eaLnBrk="0" fontAlgn="base" latinLnBrk="0" hangingPunct="0">
              <a:lnSpc>
                <a:spcPct val="150000"/>
              </a:lnSpc>
              <a:spcBef>
                <a:spcPct val="0"/>
              </a:spcBef>
              <a:spcAft>
                <a:spcPct val="0"/>
              </a:spcAft>
              <a:buClrTx/>
              <a:buSzTx/>
              <a:buFontTx/>
              <a:buNone/>
              <a:tabLst/>
            </a:pPr>
            <a:endParaRPr kumimoji="0" lang="ar-AE" altLang="en-US" b="0" i="0" u="none" strike="noStrike" cap="none" normalizeH="0" baseline="0" dirty="0">
              <a:ln>
                <a:noFill/>
              </a:ln>
              <a:solidFill>
                <a:srgbClr val="0F1419"/>
              </a:solidFill>
              <a:effectLst/>
              <a:latin typeface="Alexandria" pitchFamily="2" charset="-78"/>
              <a:cs typeface="Alexandria" pitchFamily="2" charset="-78"/>
            </a:endParaRPr>
          </a:p>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en-US" b="0" i="0" u="none" strike="noStrike" cap="none" normalizeH="0" baseline="0" dirty="0">
                <a:ln>
                  <a:noFill/>
                </a:ln>
                <a:solidFill>
                  <a:srgbClr val="0F1419"/>
                </a:solidFill>
                <a:effectLst/>
                <a:latin typeface="Alexandria" pitchFamily="2" charset="-78"/>
                <a:cs typeface="Alexandria" pitchFamily="2" charset="-78"/>
              </a:rPr>
              <a:t>تضمن حكم عدم الإدانة في تهمة رشوة تسبيبًا رائع، وذلك ببطلان الدليل الرقمي الذي تم الحصول عليه بطريقه غير مشروعه، لكون التسجيل الصوتي لم يكن بمعرفة الجهة المختصة </a:t>
            </a:r>
            <a:r>
              <a:rPr kumimoji="0" lang="ar-AE" altLang="en-US" b="0" i="0" u="none" strike="noStrike" cap="none" normalizeH="0" baseline="0" dirty="0">
                <a:ln>
                  <a:noFill/>
                </a:ln>
                <a:solidFill>
                  <a:srgbClr val="0F1419"/>
                </a:solidFill>
                <a:effectLst/>
                <a:latin typeface="Alexandria" pitchFamily="2" charset="-78"/>
                <a:cs typeface="Alexandria" pitchFamily="2" charset="-78"/>
              </a:rPr>
              <a:t>أو</a:t>
            </a:r>
            <a:r>
              <a:rPr kumimoji="0" lang="ar-SA" altLang="en-US" b="0" i="0" u="none" strike="noStrike" cap="none" normalizeH="0" baseline="0" dirty="0">
                <a:ln>
                  <a:noFill/>
                </a:ln>
                <a:solidFill>
                  <a:srgbClr val="0F1419"/>
                </a:solidFill>
                <a:effectLst/>
                <a:latin typeface="Alexandria" pitchFamily="2" charset="-78"/>
                <a:cs typeface="Alexandria" pitchFamily="2" charset="-78"/>
              </a:rPr>
              <a:t> بتنسيقها ، في مخالفة للمواد (٥٦) و (١٨٩) من نظام الاجراءات الجزائية</a:t>
            </a:r>
            <a:r>
              <a:rPr kumimoji="0" lang="en-US" altLang="en-US" b="0" i="0" u="none" strike="noStrike" cap="none" normalizeH="0" baseline="0" dirty="0">
                <a:ln>
                  <a:noFill/>
                </a:ln>
                <a:solidFill>
                  <a:srgbClr val="0F1419"/>
                </a:solidFill>
                <a:effectLst/>
                <a:latin typeface="Alexandria" pitchFamily="2" charset="-78"/>
                <a:cs typeface="Alexandria" pitchFamily="2" charset="-78"/>
              </a:rPr>
              <a:t>.</a:t>
            </a:r>
            <a:r>
              <a:rPr kumimoji="0" lang="en-US" altLang="en-US" b="0" i="0" u="none" strike="noStrike" cap="none" normalizeH="0" baseline="0" dirty="0">
                <a:ln>
                  <a:noFill/>
                </a:ln>
                <a:solidFill>
                  <a:schemeClr val="tx1"/>
                </a:solidFill>
                <a:effectLst/>
                <a:latin typeface="Alexandria" pitchFamily="2" charset="-78"/>
                <a:cs typeface="Alexandria" pitchFamily="2" charset="-78"/>
              </a:rPr>
              <a:t> </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AutoShape 8" descr="📜">
            <a:extLst>
              <a:ext uri="{FF2B5EF4-FFF2-40B4-BE49-F238E27FC236}">
                <a16:creationId xmlns:a16="http://schemas.microsoft.com/office/drawing/2014/main" id="{C8222C26-523B-5FC5-0DE8-CA25CF1A3E2D}"/>
              </a:ext>
            </a:extLst>
          </p:cNvPr>
          <p:cNvSpPr>
            <a:spLocks noChangeAspect="1" noChangeArrowheads="1"/>
          </p:cNvSpPr>
          <p:nvPr/>
        </p:nvSpPr>
        <p:spPr bwMode="auto">
          <a:xfrm>
            <a:off x="10128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4045908792"/>
      </p:ext>
    </p:extLst>
  </p:cSld>
  <p:clrMapOvr>
    <a:masterClrMapping/>
  </p:clrMapOvr>
  <mc:AlternateContent xmlns:mc="http://schemas.openxmlformats.org/markup-compatibility/2006" xmlns:p14="http://schemas.microsoft.com/office/powerpoint/2010/main">
    <mc:Choice Requires="p14">
      <p:transition spd="slow" p14:dur="2000" advTm="31778"/>
    </mc:Choice>
    <mc:Fallback xmlns="">
      <p:transition spd="slow" advTm="3177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418556" y="2643447"/>
            <a:ext cx="8669584" cy="2231380"/>
          </a:xfrm>
          <a:prstGeom prst="rect">
            <a:avLst/>
          </a:prstGeom>
          <a:noFill/>
        </p:spPr>
        <p:txBody>
          <a:bodyPr wrap="square" rtlCol="0">
            <a:spAutoFit/>
          </a:bodyPr>
          <a:lstStyle/>
          <a:p>
            <a:pPr algn="just" rtl="1">
              <a:lnSpc>
                <a:spcPct val="150000"/>
              </a:lnSpc>
            </a:pPr>
            <a:r>
              <a:rPr lang="ar-AE" b="0" i="0" dirty="0">
                <a:solidFill>
                  <a:srgbClr val="444444"/>
                </a:solidFill>
                <a:effectLst/>
                <a:latin typeface="Alexandria" pitchFamily="2" charset="-78"/>
                <a:cs typeface="Alexandria" pitchFamily="2" charset="-78"/>
              </a:rPr>
              <a:t>قيمة الدليل الإلكتروني بصفة خاصة والدليل بصفة عامة يتوقف على مسألتين الأولى ينبغي أن يكون هذا الدليل معترف به أي أن القانون يجيز للقاضي الاستناد إليه لتكوين عقيدته، والثانية هو وجوب توفره على مجموعة من الشروط التي تضفي عليه المشروعية.</a:t>
            </a:r>
          </a:p>
          <a:p>
            <a:r>
              <a:rPr lang="ar-AE" dirty="0"/>
              <a:t/>
            </a:r>
            <a:br>
              <a:rPr lang="ar-AE" dirty="0"/>
            </a:b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740D433-69C0-BB24-EAA9-E7526C1D590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mc:AlternateContent xmlns:mc="http://schemas.openxmlformats.org/markup-compatibility/2006" xmlns:p14="http://schemas.microsoft.com/office/powerpoint/2010/main">
    <mc:Choice Requires="p14">
      <p:transition spd="slow" p14:dur="2000" advTm="178821"/>
    </mc:Choice>
    <mc:Fallback xmlns="">
      <p:transition spd="slow" advTm="17882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753140" y="1882237"/>
            <a:ext cx="10541000" cy="3743974"/>
          </a:xfrm>
          <a:prstGeom prst="rect">
            <a:avLst/>
          </a:prstGeom>
          <a:noFill/>
        </p:spPr>
        <p:txBody>
          <a:bodyPr wrap="square" rtlCol="0">
            <a:spAutoFit/>
          </a:bodyPr>
          <a:lstStyle/>
          <a:p>
            <a:pPr algn="just" rtl="1">
              <a:lnSpc>
                <a:spcPct val="150000"/>
              </a:lnSpc>
            </a:pPr>
            <a:r>
              <a:rPr lang="ar-AE" sz="1600" b="0" i="0" dirty="0">
                <a:effectLst/>
                <a:latin typeface="Alexandria" pitchFamily="2" charset="-78"/>
                <a:cs typeface="Alexandria" pitchFamily="2" charset="-78"/>
              </a:rPr>
              <a:t>مشروعية الدليل الإلكتروني في القوانين ذات الصيغة الأنجلوسكسونية:</a:t>
            </a:r>
            <a:endParaRPr lang="en-US" sz="1600" b="0" i="0" dirty="0">
              <a:effectLst/>
              <a:latin typeface="Alexandria" pitchFamily="2" charset="-78"/>
              <a:cs typeface="Alexandria" pitchFamily="2" charset="-78"/>
            </a:endParaRPr>
          </a:p>
          <a:p>
            <a:pPr algn="just" rtl="1">
              <a:lnSpc>
                <a:spcPct val="150000"/>
              </a:lnSpc>
            </a:pPr>
            <a:r>
              <a:rPr lang="ar-AE" sz="1600" b="0" i="0" dirty="0">
                <a:effectLst/>
                <a:latin typeface="Alexandria" pitchFamily="2" charset="-78"/>
                <a:cs typeface="Alexandria" pitchFamily="2" charset="-78"/>
              </a:rPr>
              <a:t/>
            </a:r>
            <a:br>
              <a:rPr lang="ar-AE" sz="1600" b="0" i="0" dirty="0">
                <a:effectLst/>
                <a:latin typeface="Alexandria" pitchFamily="2" charset="-78"/>
                <a:cs typeface="Alexandria" pitchFamily="2" charset="-78"/>
              </a:rPr>
            </a:br>
            <a:r>
              <a:rPr lang="ar-AE" sz="1600" b="0" i="0" dirty="0">
                <a:effectLst/>
                <a:latin typeface="Alexandria" pitchFamily="2" charset="-78"/>
                <a:cs typeface="Alexandria" pitchFamily="2" charset="-78"/>
              </a:rPr>
              <a:t>إن مشروعية الدليل الإلكتروني في القوانين ذات الصيغة الأنجلوسكسونية تختلف كل الاختلاف عن المشروعية التي يتمتع بها الدليل في قوانين اللاتينية، فإذا كانت هذه الأخيرة تعطي للقاضي حرية مطلقة في التعام</a:t>
            </a:r>
            <a:r>
              <a:rPr lang="ar-AE" sz="1600" dirty="0">
                <a:latin typeface="Alexandria" pitchFamily="2" charset="-78"/>
                <a:cs typeface="Alexandria" pitchFamily="2" charset="-78"/>
              </a:rPr>
              <a:t>ل</a:t>
            </a:r>
            <a:r>
              <a:rPr lang="ar-AE" sz="1600" b="0" i="0" dirty="0">
                <a:effectLst/>
                <a:latin typeface="Alexandria" pitchFamily="2" charset="-78"/>
                <a:cs typeface="Alexandria" pitchFamily="2" charset="-78"/>
              </a:rPr>
              <a:t> مع الدليل وتقييمه وكذلك وجوب تمتعه بالمشروعية ، فالعكس في القوانين ذات الصيغة الأنجلوسكسونية من حيث تمتيع القاضي بالحرية.</a:t>
            </a:r>
          </a:p>
          <a:p>
            <a:pPr algn="just" rtl="1">
              <a:lnSpc>
                <a:spcPct val="150000"/>
              </a:lnSpc>
            </a:pPr>
            <a:r>
              <a:rPr lang="ar-AE" sz="1600" b="0" i="0" dirty="0">
                <a:effectLst/>
                <a:latin typeface="Alexandria" pitchFamily="2" charset="-78"/>
                <a:cs typeface="Alexandria" pitchFamily="2" charset="-78"/>
              </a:rPr>
              <a:t>فمضمون قاعدة مشروعية الدليل الجنائي بما يحتويه من أدلة إلكترونية يختلف ضيقا واتساعا،</a:t>
            </a:r>
            <a:r>
              <a:rPr lang="en-US" sz="1600" b="0" i="0" dirty="0">
                <a:effectLst/>
                <a:latin typeface="Alexandria" pitchFamily="2" charset="-78"/>
                <a:cs typeface="Alexandria" pitchFamily="2" charset="-78"/>
              </a:rPr>
              <a:t> </a:t>
            </a:r>
            <a:r>
              <a:rPr lang="ar-AE" sz="1600" b="0" i="0" dirty="0">
                <a:effectLst/>
                <a:latin typeface="Alexandria" pitchFamily="2" charset="-78"/>
                <a:cs typeface="Alexandria" pitchFamily="2" charset="-78"/>
              </a:rPr>
              <a:t>حسب نطاق ما يسمى بقاعدة الاستبعاد.</a:t>
            </a:r>
          </a:p>
          <a:p>
            <a:pPr algn="just" rtl="1">
              <a:lnSpc>
                <a:spcPct val="150000"/>
              </a:lnSpc>
            </a:pPr>
            <a:r>
              <a:rPr lang="ar-AE" sz="1600" b="1" i="0" dirty="0">
                <a:effectLst/>
                <a:latin typeface="Alexandria" pitchFamily="2" charset="-78"/>
                <a:cs typeface="Alexandria" pitchFamily="2" charset="-78"/>
              </a:rPr>
              <a:t>ويعتبر كل من التشريع الأمريكي (أولا)،والتشريع الإنجليزي (ثانيا) نماذج يحتذى بها في القوانين ذات الصيغة الأنجلو سكسونية.</a:t>
            </a:r>
            <a:endParaRPr lang="ar-AE" sz="1600" b="0" i="0" dirty="0">
              <a:effectLst/>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advTm="52351"/>
    </mc:Choice>
    <mc:Fallback xmlns="">
      <p:transition advTm="5235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63876" y="2141974"/>
            <a:ext cx="8671947" cy="2954014"/>
          </a:xfrm>
          <a:prstGeom prst="rect">
            <a:avLst/>
          </a:prstGeom>
          <a:noFill/>
        </p:spPr>
        <p:txBody>
          <a:bodyPr wrap="square" rtlCol="0">
            <a:spAutoFit/>
          </a:bodyPr>
          <a:lstStyle/>
          <a:p>
            <a:pPr algn="just" rtl="1">
              <a:lnSpc>
                <a:spcPct val="150000"/>
              </a:lnSpc>
            </a:pPr>
            <a:r>
              <a:rPr lang="ar-AE" b="0" i="0" dirty="0">
                <a:solidFill>
                  <a:srgbClr val="444444"/>
                </a:solidFill>
                <a:effectLst/>
                <a:latin typeface="Alexandria" pitchFamily="2" charset="-78"/>
                <a:cs typeface="Alexandria" pitchFamily="2" charset="-78"/>
              </a:rPr>
              <a:t>عرف الفقه الأمريكي فيما يخص مشروعية الدليل انقساما، فهناك من جانب من الفقه اعتبر بأن عدم مشروعية الدليل الجنائي بما فيه الدليل الإلكتروني ليس مبرر لاستبعاده لأن ذلك يعد علاجا غير فعال و من شأنه أن يساهم في إفلات المجرمين من العقاب، في حين ذهب الجانب الثاني من الفقه إلى بأن المجتمع سيعاني من جراء تطبيق استبعاد الأدلة الباطلة.</a:t>
            </a:r>
          </a:p>
          <a:p>
            <a:pPr algn="just" rtl="1">
              <a:lnSpc>
                <a:spcPct val="150000"/>
              </a:lnSpc>
            </a:pPr>
            <a:r>
              <a:rPr lang="ar-AE" b="0" i="0" dirty="0">
                <a:solidFill>
                  <a:srgbClr val="444444"/>
                </a:solidFill>
                <a:effectLst/>
                <a:latin typeface="Alexandria" pitchFamily="2" charset="-78"/>
                <a:cs typeface="Alexandria" pitchFamily="2" charset="-78"/>
              </a:rPr>
              <a:t>غير أن أغلب الفقه يؤيدون قاعدة استبعاد الأدلة غير المشروعة ويعتبرونها العلاج المناسب في حالة مخالفة القانون لكونها تصون حرية الأفراد</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1441"/>
    </mc:Choice>
    <mc:Fallback xmlns="">
      <p:transition spd="slow" advTm="4144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9700" y="2291120"/>
            <a:ext cx="8671947" cy="1707519"/>
          </a:xfrm>
          <a:prstGeom prst="rect">
            <a:avLst/>
          </a:prstGeom>
          <a:noFill/>
        </p:spPr>
        <p:txBody>
          <a:bodyPr wrap="square" rtlCol="0">
            <a:spAutoFit/>
          </a:bodyPr>
          <a:lstStyle/>
          <a:p>
            <a:pPr algn="just" rtl="1">
              <a:lnSpc>
                <a:spcPct val="150000"/>
              </a:lnSpc>
            </a:pPr>
            <a:r>
              <a:rPr lang="ar-AE" b="0" i="0" dirty="0">
                <a:solidFill>
                  <a:srgbClr val="444444"/>
                </a:solidFill>
                <a:effectLst/>
                <a:latin typeface="Alexandria" pitchFamily="2" charset="-78"/>
                <a:cs typeface="Alexandria" pitchFamily="2" charset="-78"/>
              </a:rPr>
              <a:t>اعتبر التشريع الإنجليزي من التشريعات التي تعمل بقاعدة استبعاد الدليل الجنائي الذي تم الحصول عليه بطريقة غير مشروعة، خاصة بعدما صدر قانون الشرطة والإثبات الجنائي سنة 1984، وذلك بخلاف ما كان معمول به سابق حيث كان المشرع الإنجليزي يتقبل الدليل ولو كان مصدره غير مشروع.</a:t>
            </a:r>
            <a:endParaRPr lang="ar-AE" sz="14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mc:AlternateContent xmlns:mc="http://schemas.openxmlformats.org/markup-compatibility/2006" xmlns:p14="http://schemas.microsoft.com/office/powerpoint/2010/main">
    <mc:Choice Requires="p14">
      <p:transition spd="slow" p14:dur="2000" advTm="79254"/>
    </mc:Choice>
    <mc:Fallback xmlns="">
      <p:transition spd="slow" advTm="7925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87259" y="3142532"/>
            <a:ext cx="9722445" cy="2497479"/>
          </a:xfrm>
          <a:prstGeom prst="rect">
            <a:avLst/>
          </a:prstGeom>
          <a:noFill/>
        </p:spPr>
        <p:txBody>
          <a:bodyPr wrap="square" rtlCol="0">
            <a:spAutoFit/>
          </a:bodyPr>
          <a:lstStyle/>
          <a:p>
            <a:pPr algn="just" rtl="1">
              <a:lnSpc>
                <a:spcPct val="150000"/>
              </a:lnSpc>
            </a:pPr>
            <a:r>
              <a:rPr lang="ar-AE" b="0" i="0" dirty="0">
                <a:solidFill>
                  <a:srgbClr val="444444"/>
                </a:solidFill>
                <a:effectLst/>
                <a:latin typeface="Alexandria" pitchFamily="2" charset="-78"/>
                <a:cs typeface="Alexandria" pitchFamily="2" charset="-78"/>
              </a:rPr>
              <a:t>فإذا ما تم التدقيق في قانون </a:t>
            </a:r>
            <a:r>
              <a:rPr lang="ar-AE" b="0" i="0">
                <a:solidFill>
                  <a:srgbClr val="444444"/>
                </a:solidFill>
                <a:effectLst/>
                <a:latin typeface="Alexandria" pitchFamily="2" charset="-78"/>
                <a:cs typeface="Alexandria" pitchFamily="2" charset="-78"/>
              </a:rPr>
              <a:t>الشرطة والإثبات الجنائي 1984 يتبين </a:t>
            </a:r>
            <a:r>
              <a:rPr lang="ar-AE" b="0" i="0" dirty="0">
                <a:solidFill>
                  <a:srgbClr val="444444"/>
                </a:solidFill>
                <a:effectLst/>
                <a:latin typeface="Alexandria" pitchFamily="2" charset="-78"/>
                <a:cs typeface="Alexandria" pitchFamily="2" charset="-78"/>
              </a:rPr>
              <a:t>أن هذا القانون بمجموعة من النصوص القانونية التي تنص صراحة على استبعاد الدليل المتحصل عليه بطرقة </a:t>
            </a:r>
            <a:r>
              <a:rPr lang="ar-AE" b="0" i="0">
                <a:solidFill>
                  <a:srgbClr val="444444"/>
                </a:solidFill>
                <a:effectLst/>
                <a:latin typeface="Alexandria" pitchFamily="2" charset="-78"/>
                <a:cs typeface="Alexandria" pitchFamily="2" charset="-78"/>
              </a:rPr>
              <a:t>غير مشروعة، </a:t>
            </a:r>
            <a:r>
              <a:rPr lang="ar-AE" b="0" i="0" dirty="0">
                <a:solidFill>
                  <a:srgbClr val="444444"/>
                </a:solidFill>
                <a:effectLst/>
                <a:latin typeface="Alexandria" pitchFamily="2" charset="-78"/>
                <a:cs typeface="Alexandria" pitchFamily="2" charset="-78"/>
              </a:rPr>
              <a:t>والمادة 76 من القانون أعلاه التي نصت بصحيح العبارة على استبعاد الاعتراف المتحصل عليه تحت الضغط أو تحت أي وسيلة غير مشروعة تجعل منه دليلا مستبعدا</a:t>
            </a:r>
            <a:r>
              <a:rPr lang="en-US" b="0" i="0" dirty="0">
                <a:solidFill>
                  <a:srgbClr val="444444"/>
                </a:solidFill>
                <a:effectLst/>
                <a:latin typeface="Alexandria" pitchFamily="2" charset="-78"/>
                <a:cs typeface="Alexandria" pitchFamily="2" charset="-78"/>
              </a:rPr>
              <a:t>.</a:t>
            </a:r>
          </a:p>
          <a:p>
            <a:pPr algn="just" rtl="1">
              <a:lnSpc>
                <a:spcPct val="150000"/>
              </a:lnSpc>
            </a:pPr>
            <a:r>
              <a:rPr lang="ar-AE" dirty="0"/>
              <a:t/>
            </a:r>
            <a:br>
              <a:rPr lang="ar-AE" dirty="0"/>
            </a:b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325"/>
    </mc:Choice>
    <mc:Fallback xmlns="">
      <p:transition spd="slow" advTm="5732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852878" y="2438635"/>
            <a:ext cx="8120726" cy="3808735"/>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700" b="0" i="0" dirty="0">
                <a:solidFill>
                  <a:srgbClr val="444444"/>
                </a:solidFill>
                <a:effectLst/>
                <a:latin typeface="Alexandria" pitchFamily="2" charset="-78"/>
                <a:cs typeface="Alexandria" pitchFamily="2" charset="-78"/>
              </a:rPr>
              <a:t>أما فيما يخص القضاء الإنجليزي، فقد كان تارة يأخذ بمسألة استبعاد قاعدة الدليل غير المشروع و تارة يأخذ بهذه القاعة ،ففي إحدى القضايا التي تم عرضه على القضاء الإنجليزي سنة 1988 و الذي حاول من خلالها الدفاع التشكيك في أدلة الإثبات مدعيا أن مجموعة من الأدلة التي بنى عليها الادعاء اتهامه يجب استبعادها من تقدير القاضي، ولقد فند تدخله بالمادة 78 من قانون الشرطة و الإثبات الجنائي لسنة 1984،كما انتقد الدفاع أساليب التحري و الطرق غير المشروعة و </a:t>
            </a:r>
            <a:r>
              <a:rPr lang="ar-AE" sz="1700" b="0" i="0" dirty="0" err="1">
                <a:solidFill>
                  <a:srgbClr val="444444"/>
                </a:solidFill>
                <a:effectLst/>
                <a:latin typeface="Alexandria" pitchFamily="2" charset="-78"/>
                <a:cs typeface="Alexandria" pitchFamily="2" charset="-78"/>
              </a:rPr>
              <a:t>اللا</a:t>
            </a:r>
            <a:r>
              <a:rPr lang="ar-AE" sz="1700" b="0" i="0" dirty="0">
                <a:solidFill>
                  <a:srgbClr val="444444"/>
                </a:solidFill>
                <a:effectLst/>
                <a:latin typeface="Alexandria" pitchFamily="2" charset="-78"/>
                <a:cs typeface="Alexandria" pitchFamily="2" charset="-78"/>
              </a:rPr>
              <a:t> قانونية التي من خلالها تحصيل الأدلة و بموجب هذه الأمر الذي من خلال هذه الطرق غير المشروعة إلى القبض على اثنين من المتهمين إلا أن كل هذه الادعاءات التي تقديمها من طرف الادعاء تم العصف بها و رفضها من طرف القاضي</a:t>
            </a:r>
            <a:r>
              <a:rPr lang="en-US" sz="1700" b="0" i="0" dirty="0">
                <a:solidFill>
                  <a:srgbClr val="444444"/>
                </a:solidFill>
                <a:effectLst/>
                <a:latin typeface="Alexandria" pitchFamily="2" charset="-78"/>
                <a:cs typeface="Alexandria" pitchFamily="2" charset="-78"/>
              </a:rPr>
              <a:t>.</a:t>
            </a:r>
            <a:endParaRPr lang="en-US" sz="17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E1D4AE5-2A00-E8CC-68FD-D425F0387230}"/>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mc:AlternateContent xmlns:mc="http://schemas.openxmlformats.org/markup-compatibility/2006" xmlns:p14="http://schemas.microsoft.com/office/powerpoint/2010/main">
    <mc:Choice Requires="p14">
      <p:transition spd="slow" p14:dur="2000" advTm="58600"/>
    </mc:Choice>
    <mc:Fallback xmlns="">
      <p:transition spd="slow" advTm="586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mc:AlternateContent xmlns:mc="http://schemas.openxmlformats.org/markup-compatibility/2006" xmlns:p14="http://schemas.microsoft.com/office/powerpoint/2010/main">
    <mc:Choice Requires="p14">
      <p:transition spd="slow" p14:dur="2000" advTm="1715"/>
    </mc:Choice>
    <mc:Fallback xmlns="">
      <p:transition spd="slow" advTm="171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150774"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487675" y="2471236"/>
            <a:ext cx="8671947" cy="957763"/>
          </a:xfrm>
          <a:prstGeom prst="rect">
            <a:avLst/>
          </a:prstGeom>
          <a:noFill/>
        </p:spPr>
        <p:txBody>
          <a:bodyPr wrap="square" rtlCol="0">
            <a:spAutoFit/>
          </a:bodyPr>
          <a:lstStyle/>
          <a:p>
            <a:pPr marL="0" marR="0" indent="360045" algn="ctr" rtl="1">
              <a:lnSpc>
                <a:spcPct val="160000"/>
              </a:lnSpc>
              <a:spcBef>
                <a:spcPts val="600"/>
              </a:spcBef>
              <a:spcAft>
                <a:spcPts val="300"/>
              </a:spcAft>
            </a:pPr>
            <a:r>
              <a:rPr lang="ar-AE" sz="4000" b="1" i="0" dirty="0">
                <a:solidFill>
                  <a:srgbClr val="444444"/>
                </a:solidFill>
                <a:effectLst/>
                <a:latin typeface="Alexandria" pitchFamily="2" charset="-78"/>
                <a:cs typeface="Alexandria" pitchFamily="2" charset="-78"/>
              </a:rPr>
              <a:t>الحماية العقابية</a:t>
            </a:r>
            <a:endParaRPr lang="en-US" sz="4000" b="1"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mc:AlternateContent xmlns:mc="http://schemas.openxmlformats.org/markup-compatibility/2006" xmlns:p14="http://schemas.microsoft.com/office/powerpoint/2010/main">
    <mc:Choice Requires="p14">
      <p:transition spd="slow" p14:dur="2000" advTm="2298"/>
    </mc:Choice>
    <mc:Fallback xmlns="">
      <p:transition spd="slow" advTm="229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46025" y="1286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430526" y="2507622"/>
            <a:ext cx="8671947" cy="1811393"/>
          </a:xfrm>
          <a:prstGeom prst="rect">
            <a:avLst/>
          </a:prstGeom>
          <a:noFill/>
        </p:spPr>
        <p:txBody>
          <a:bodyPr wrap="square" rtlCol="0">
            <a:spAutoFit/>
          </a:bodyPr>
          <a:lstStyle/>
          <a:p>
            <a:pPr marL="0" marR="0" indent="360045"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بعد </a:t>
            </a:r>
            <a:r>
              <a:rPr lang="ar-AE" b="1" dirty="0">
                <a:latin typeface="Alexandria" pitchFamily="2" charset="-78"/>
                <a:ea typeface="Calibri" panose="020F0502020204030204" pitchFamily="34" charset="0"/>
                <a:cs typeface="Alexandria" pitchFamily="2" charset="-78"/>
              </a:rPr>
              <a:t>ثبوت الفعل المجرم </a:t>
            </a:r>
            <a:r>
              <a:rPr lang="ar-AE" sz="1800" b="1" dirty="0">
                <a:effectLst/>
                <a:latin typeface="Alexandria" pitchFamily="2" charset="-78"/>
                <a:ea typeface="Calibri" panose="020F0502020204030204" pitchFamily="34" charset="0"/>
                <a:cs typeface="Alexandria" pitchFamily="2" charset="-78"/>
              </a:rPr>
              <a:t>يترتب على مخالفة القاعدة القانونية الجزاء؛</a:t>
            </a:r>
            <a:r>
              <a:rPr lang="ar-AE" sz="1800" dirty="0">
                <a:effectLst/>
                <a:latin typeface="Alexandria" pitchFamily="2" charset="-78"/>
                <a:ea typeface="Calibri" panose="020F0502020204030204" pitchFamily="34" charset="0"/>
                <a:cs typeface="Alexandria" pitchFamily="2" charset="-78"/>
              </a:rPr>
              <a:t> ذلك أن من أبرز النتائج التي تترتب على عنصر الإلزام الذي يجب أن تتمتع به القاعدة القانونية هو أنه يترتب على مخالفتها جزاء محدد؛ والجزاء إما ان يكون جزائياً أو مدنياً أو إدارياً، وهو ما سنشير إليه تالياً:</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7C591064-646E-E0B0-2FB9-779B337B83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681244934"/>
      </p:ext>
    </p:extLst>
  </p:cSld>
  <p:clrMapOvr>
    <a:masterClrMapping/>
  </p:clrMapOvr>
  <mc:AlternateContent xmlns:mc="http://schemas.openxmlformats.org/markup-compatibility/2006" xmlns:p14="http://schemas.microsoft.com/office/powerpoint/2010/main">
    <mc:Choice Requires="p14">
      <p:transition spd="slow" p14:dur="2000" advTm="64250"/>
    </mc:Choice>
    <mc:Fallback xmlns="">
      <p:transition spd="slow" advTm="6425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644536" y="2380936"/>
            <a:ext cx="8671947" cy="1822358"/>
          </a:xfrm>
          <a:prstGeom prst="rect">
            <a:avLst/>
          </a:prstGeom>
          <a:noFill/>
        </p:spPr>
        <p:txBody>
          <a:bodyPr wrap="square" rtlCol="0">
            <a:spAutoFit/>
          </a:bodyPr>
          <a:lstStyle/>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العقوبة الجزائية؛</a:t>
            </a:r>
            <a:r>
              <a:rPr lang="ar-AE" sz="1800" dirty="0">
                <a:effectLst/>
                <a:latin typeface="Alexandria" pitchFamily="2" charset="-78"/>
                <a:ea typeface="Calibri" panose="020F0502020204030204" pitchFamily="34" charset="0"/>
                <a:cs typeface="Alexandria" pitchFamily="2" charset="-78"/>
              </a:rPr>
              <a:t> هي العقوبة المنصوص عليها في قانون العقوبات سواء كانت بالحبس أو بالغرامة، بحسب الجريمة المرتكبة، سواء كانت جناية، أو جنحة، أو مخالفة.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Low" rtl="1">
              <a:lnSpc>
                <a:spcPct val="150000"/>
              </a:lnSpc>
              <a:spcBef>
                <a:spcPts val="600"/>
              </a:spcBef>
              <a:spcAft>
                <a:spcPts val="300"/>
              </a:spcAft>
              <a:buFont typeface="Symbol" panose="05050102010706020507" pitchFamily="18" charset="2"/>
              <a:buChar char=""/>
            </a:pPr>
            <a:r>
              <a:rPr lang="ar-AE" sz="1800" b="1" dirty="0">
                <a:effectLst/>
                <a:latin typeface="Alexandria" pitchFamily="2" charset="-78"/>
                <a:ea typeface="Calibri" panose="020F0502020204030204" pitchFamily="34" charset="0"/>
                <a:cs typeface="Alexandria" pitchFamily="2" charset="-78"/>
              </a:rPr>
              <a:t>التعويض المدني؛</a:t>
            </a:r>
            <a:r>
              <a:rPr lang="ar-AE" sz="1800" dirty="0">
                <a:effectLst/>
                <a:latin typeface="Alexandria" pitchFamily="2" charset="-78"/>
                <a:ea typeface="Calibri" panose="020F0502020204030204" pitchFamily="34" charset="0"/>
                <a:cs typeface="Alexandria" pitchFamily="2" charset="-78"/>
              </a:rPr>
              <a:t> أي أن أي فعل يُلحق ضرراً بالغير فقد رتب المشرع على ذلك أحقية للمضرور أن يلاحق الفاعل، ويطالبه بالضرر الذي ترتب على هذا الفعل</a:t>
            </a:r>
            <a:r>
              <a:rPr lang="en-US" dirty="0">
                <a:latin typeface="Alexandria" pitchFamily="2" charset="-78"/>
                <a:ea typeface="Calibri" panose="020F0502020204030204" pitchFamily="34" charset="0"/>
                <a:cs typeface="Alexandria" pitchFamily="2" charset="-78"/>
              </a:rPr>
              <a:t>.</a:t>
            </a:r>
            <a:r>
              <a:rPr lang="ar-AE" sz="1800" dirty="0">
                <a:effectLst/>
                <a:latin typeface="Alexandria" pitchFamily="2" charset="-78"/>
                <a:ea typeface="Calibri" panose="020F0502020204030204" pitchFamily="34" charset="0"/>
                <a:cs typeface="Alexandria" pitchFamily="2" charset="-78"/>
              </a:rPr>
              <a:t> </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29BB7B83-5F00-F6FB-5C33-C416C1DD28D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mc:AlternateContent xmlns:mc="http://schemas.openxmlformats.org/markup-compatibility/2006" xmlns:p14="http://schemas.microsoft.com/office/powerpoint/2010/main">
    <mc:Choice Requires="p14">
      <p:transition spd="slow" p14:dur="2000" advTm="52877"/>
    </mc:Choice>
    <mc:Fallback xmlns="">
      <p:transition spd="slow" advTm="5287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3593-87F4-991B-A757-668BC909B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A01E-5D26-9423-124D-9E4FA811C9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267CC1-8988-E86D-B780-4178E4E34F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BD63A36-386C-29B1-8183-69C45D34DAB5}"/>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2BEE1EF-A6B2-0B9F-BEAD-2E4640F39FFF}"/>
              </a:ext>
            </a:extLst>
          </p:cNvPr>
          <p:cNvSpPr txBox="1"/>
          <p:nvPr/>
        </p:nvSpPr>
        <p:spPr>
          <a:xfrm>
            <a:off x="1760026" y="1973222"/>
            <a:ext cx="8671947" cy="2954014"/>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ومن أبرز ما تمتاز به الدعوى المدنية إمكانية المطالبة بالتعويض حتى ولو لم يتعمد مرتكب الفعل الإضرار، فلو ارتكب شخص ما فعلاً معيناً وكان هذا الفعل مجرماً أو غير مجرم بقصد أو بغير قصد وترتب عليه إضرار بشخص ما فإن صاحبه ملزم بالتعويض ويجوز للمضرور المطالبة بهذا التعويض. ولو كان المتسبب بالضرر صغيراً أو معتوهاً أو مجنوناً، ولا يكون الطلب موجهاً له بشكل مباشر بل للوصي أو الولي عليه، والتعويض عن الضرر إما أن يكون تعويضاً عن ضرر مادي أو تعويضاً عن ضرر معنوي أو نفسي.</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5BF0CDE-5C44-C385-3CBE-5EF596C95799}"/>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BF715ACD-34AD-A2E9-6C5F-6CE1D99EF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1704604"/>
      </p:ext>
    </p:extLst>
  </p:cSld>
  <p:clrMapOvr>
    <a:masterClrMapping/>
  </p:clrMapOvr>
  <mc:AlternateContent xmlns:mc="http://schemas.openxmlformats.org/markup-compatibility/2006" xmlns:p14="http://schemas.microsoft.com/office/powerpoint/2010/main">
    <mc:Choice Requires="p14">
      <p:transition spd="slow" p14:dur="2000" advTm="64415"/>
    </mc:Choice>
    <mc:Fallback xmlns="">
      <p:transition spd="slow" advTm="6441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90FB-2347-DF9F-56F4-79097C5AEC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04A84E-EEFC-0B0E-08E3-E6AA2605F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135A2E-F7E9-B4F9-2F7B-2281B3CC7E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DD8758-E6C8-27C9-DA7E-E56804A45B4D}"/>
              </a:ext>
            </a:extLst>
          </p:cNvPr>
          <p:cNvSpPr/>
          <p:nvPr/>
        </p:nvSpPr>
        <p:spPr>
          <a:xfrm>
            <a:off x="1100031" y="119644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71B7C02-9D5D-D3FF-CA08-55B668997AD1}"/>
              </a:ext>
            </a:extLst>
          </p:cNvPr>
          <p:cNvSpPr txBox="1"/>
          <p:nvPr/>
        </p:nvSpPr>
        <p:spPr>
          <a:xfrm>
            <a:off x="1333001" y="2601591"/>
            <a:ext cx="8879810" cy="1477328"/>
          </a:xfrm>
          <a:prstGeom prst="rect">
            <a:avLst/>
          </a:prstGeom>
          <a:noFill/>
        </p:spPr>
        <p:txBody>
          <a:bodyPr wrap="square" rtlCol="0">
            <a:spAutoFit/>
          </a:bodyPr>
          <a:lstStyle/>
          <a:p>
            <a:pPr algn="just" rtl="1"/>
            <a:r>
              <a:rPr lang="ar-AE" b="1" dirty="0">
                <a:effectLst/>
                <a:latin typeface="Alexandria" pitchFamily="2" charset="-78"/>
                <a:ea typeface="Calibri" panose="020F0502020204030204" pitchFamily="34" charset="0"/>
                <a:cs typeface="Alexandria" pitchFamily="2" charset="-78"/>
              </a:rPr>
              <a:t>التعويض عن الضرر المادي؛</a:t>
            </a:r>
            <a:r>
              <a:rPr lang="ar-AE" dirty="0">
                <a:effectLst/>
                <a:latin typeface="Alexandria" pitchFamily="2" charset="-78"/>
                <a:ea typeface="Calibri" panose="020F0502020204030204" pitchFamily="34" charset="0"/>
                <a:cs typeface="Alexandria" pitchFamily="2" charset="-78"/>
              </a:rPr>
              <a:t> ويمكن تعريفه بأنه التعويض المالي عن خسارة، وفقدان الممتلكات، والأموال، وتمثل الأضرار التي تقع على الأشياء المادية المحسوسة كالسيارة، أو المنزل، أو ما يقع على الجسد، وهو ما يمكن تقييمه وتقدير خسارته مالياً. وعلى المدعي إثبات وقوع الأضرار المادية وقيمة التعويض الذي يطالب به عنها، وتشمل الأضرار التي ضاعت عليه من كسب، وما لحقه من خسارة </a:t>
            </a:r>
            <a:endParaRPr lang="en-US"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7F113F4C-0599-3EE5-C3B7-3F1693AE21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746279CA-E80F-FDDB-46BC-66273363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0003-C04A-2997-0AEF-FB3DC8D06A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07E6BF-CFB5-C786-A0ED-5E556A11AD13}"/>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E4BF22A-05EB-178A-4FC0-3AB4DF92112F}"/>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2497944"/>
      </p:ext>
    </p:extLst>
  </p:cSld>
  <p:clrMapOvr>
    <a:masterClrMapping/>
  </p:clrMapOvr>
  <mc:AlternateContent xmlns:mc="http://schemas.openxmlformats.org/markup-compatibility/2006" xmlns:p14="http://schemas.microsoft.com/office/powerpoint/2010/main">
    <mc:Choice Requires="p14">
      <p:transition spd="slow" p14:dur="2000" advTm="64060"/>
    </mc:Choice>
    <mc:Fallback xmlns="">
      <p:transition spd="slow" advTm="6406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16B8-94BD-FABB-6AFB-2387008A364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AE29013-2214-B64B-C30B-444F210538E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15243B-2A3C-A74C-6AD3-A3B4239332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FC7934-92E6-7D29-5118-A9DD3D95C8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62ABF8-F394-7174-9F2B-9910B47515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82C09F-C075-6F16-8051-0E548A448A0B}"/>
              </a:ext>
            </a:extLst>
          </p:cNvPr>
          <p:cNvSpPr txBox="1"/>
          <p:nvPr/>
        </p:nvSpPr>
        <p:spPr>
          <a:xfrm>
            <a:off x="3385474" y="2246277"/>
            <a:ext cx="8702666" cy="3823483"/>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التعويض عن الضرر المعنوي؛</a:t>
            </a:r>
            <a:r>
              <a:rPr lang="ar-AE" sz="1800" dirty="0">
                <a:effectLst/>
                <a:latin typeface="Alexandria" pitchFamily="2" charset="-78"/>
                <a:ea typeface="Calibri" panose="020F0502020204030204" pitchFamily="34" charset="0"/>
                <a:cs typeface="Alexandria" pitchFamily="2" charset="-78"/>
              </a:rPr>
              <a:t> ويمكن تعريفه بأنه الضرر النفسي الذي يترتب بناء على فعل معين يقوم به الفاعل، ويكون تقدير الضرر وتحديد التعويض المناسب له من اختصاص محكمة الموضوع التي تستخلصه بناء على ما يتوافر لديها من دلائل، ولا يوجد معيار تقديري عن الأضرار التي لحقت بالمضرور؛ إذ لم يتوافر في القانون نص قاطع يضع معايير تقدير مبلغ التعويض.</a:t>
            </a:r>
            <a:endParaRPr lang="en-US" sz="1800" dirty="0">
              <a:effectLst/>
              <a:latin typeface="Alexandria" pitchFamily="2" charset="-78"/>
              <a:ea typeface="Calibri" panose="020F0502020204030204" pitchFamily="34" charset="0"/>
              <a:cs typeface="Alexandria" pitchFamily="2" charset="-78"/>
            </a:endParaRPr>
          </a:p>
          <a:p>
            <a:pPr algn="just" rtl="1">
              <a:lnSpc>
                <a:spcPct val="150000"/>
              </a:lnSpc>
            </a:pPr>
            <a:r>
              <a:rPr lang="ar-AE" sz="1800" dirty="0">
                <a:effectLst/>
                <a:latin typeface="Alexandria" pitchFamily="2" charset="-78"/>
                <a:ea typeface="Calibri" panose="020F0502020204030204" pitchFamily="34" charset="0"/>
                <a:cs typeface="Alexandria" pitchFamily="2" charset="-78"/>
              </a:rPr>
              <a:t>ويوجب القانون في حال تقدير الضرر توفر أركان الضرر والخطأ والعلاقة السببية بينهما، ومن ثم يثبت الضرر وبذا تكتمل أركان التعويض، ولكن في الحالتين المادية والمعنوية لا يتم التعويض إلا إذا جاء الضرر الواقع على المضرور كنتيجة مباشرة للفعل الخاطئ، أو وضوح العَلاقة المسببة للفعل الضار أو العَلاقة بين الضرر والخطأ</a:t>
            </a:r>
            <a:r>
              <a:rPr lang="ar-AE" sz="1800" dirty="0">
                <a:solidFill>
                  <a:srgbClr val="545858"/>
                </a:solidFill>
                <a:effectLst/>
                <a:latin typeface="Alexandria" pitchFamily="2" charset="-78"/>
                <a:ea typeface="Calibri" panose="020F0502020204030204" pitchFamily="34" charset="0"/>
                <a:cs typeface="Alexandria" pitchFamily="2" charset="-78"/>
              </a:rPr>
              <a:t> </a:t>
            </a:r>
            <a:endParaRPr lang="ar-AE"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2972AD8-5971-9423-F271-D5A397454D9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0B66F5E-0D12-9D89-B357-42637FE30BB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CF792E2-0830-8BD4-6A5F-587F0E78C53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5D5C5D1-9C56-E98E-D967-BF0BC346CFC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F4C8A14-1DF9-6323-0D77-9BD73E93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816825"/>
      </p:ext>
    </p:extLst>
  </p:cSld>
  <p:clrMapOvr>
    <a:masterClrMapping/>
  </p:clrMapOvr>
  <mc:AlternateContent xmlns:mc="http://schemas.openxmlformats.org/markup-compatibility/2006" xmlns:p14="http://schemas.microsoft.com/office/powerpoint/2010/main">
    <mc:Choice Requires="p14">
      <p:transition spd="slow" p14:dur="2000" advTm="81722"/>
    </mc:Choice>
    <mc:Fallback xmlns="">
      <p:transition spd="slow" advTm="8172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8A3FD-9258-461C-3433-F206D8E57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95CDC-6E17-4E96-1C99-066CF86313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1A7F09-31CE-34BF-2364-6F8EA9FD763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B0A3F7-8BE3-1554-4597-4F0D9B75DDF2}"/>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905B65-17E8-172C-7C96-19037AC0CC5B}"/>
              </a:ext>
            </a:extLst>
          </p:cNvPr>
          <p:cNvSpPr txBox="1"/>
          <p:nvPr/>
        </p:nvSpPr>
        <p:spPr>
          <a:xfrm>
            <a:off x="1760026" y="2838012"/>
            <a:ext cx="8671947" cy="461665"/>
          </a:xfrm>
          <a:prstGeom prst="rect">
            <a:avLst/>
          </a:prstGeom>
          <a:noFill/>
        </p:spPr>
        <p:txBody>
          <a:bodyPr wrap="square" rtlCol="0">
            <a:spAutoFit/>
          </a:bodyPr>
          <a:lstStyle/>
          <a:p>
            <a:pPr marR="0" lvl="0" algn="ctr" rtl="1">
              <a:spcBef>
                <a:spcPts val="600"/>
              </a:spcBef>
              <a:spcAft>
                <a:spcPts val="300"/>
              </a:spcAft>
            </a:pPr>
            <a:r>
              <a:rPr lang="ar-AE" sz="2400" b="1" dirty="0">
                <a:latin typeface="Alexandria" pitchFamily="2" charset="-78"/>
                <a:ea typeface="Calibri" panose="020F0502020204030204" pitchFamily="34" charset="0"/>
                <a:cs typeface="Alexandria" pitchFamily="2" charset="-78"/>
              </a:rPr>
              <a:t>الحماية التأديبية</a:t>
            </a:r>
            <a:endParaRPr lang="ar-AE" sz="24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F7910EBE-9FEE-4BDB-B254-290C6B85481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3B27AA8-4A74-6E8E-DF8F-EB8374DCF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308286"/>
      </p:ext>
    </p:extLst>
  </p:cSld>
  <p:clrMapOvr>
    <a:masterClrMapping/>
  </p:clrMapOvr>
  <mc:AlternateContent xmlns:mc="http://schemas.openxmlformats.org/markup-compatibility/2006" xmlns:p14="http://schemas.microsoft.com/office/powerpoint/2010/main">
    <mc:Choice Requires="p14">
      <p:transition spd="slow" p14:dur="2000" advTm="14528"/>
    </mc:Choice>
    <mc:Fallback xmlns="">
      <p:transition spd="slow" advTm="1452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31051"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2" y="2251655"/>
            <a:ext cx="8671947" cy="2469907"/>
          </a:xfrm>
          <a:prstGeom prst="rect">
            <a:avLst/>
          </a:prstGeom>
          <a:noFill/>
        </p:spPr>
        <p:txBody>
          <a:bodyPr wrap="square" rtlCol="0">
            <a:spAutoFit/>
          </a:bodyPr>
          <a:lstStyle/>
          <a:p>
            <a:pPr marL="342900" marR="0" lvl="0" indent="-342900" algn="just" rtl="1">
              <a:lnSpc>
                <a:spcPct val="150000"/>
              </a:lnSpc>
              <a:spcBef>
                <a:spcPts val="600"/>
              </a:spcBef>
              <a:spcAft>
                <a:spcPts val="300"/>
              </a:spcAft>
              <a:buFont typeface="Symbol" panose="05050102010706020507" pitchFamily="18" charset="2"/>
              <a:buChar char=""/>
            </a:pPr>
            <a:r>
              <a:rPr lang="ar-AE" sz="1600" b="1" dirty="0">
                <a:effectLst/>
                <a:latin typeface="Alexandria" pitchFamily="2" charset="-78"/>
                <a:ea typeface="Calibri" panose="020F0502020204030204" pitchFamily="34" charset="0"/>
                <a:cs typeface="Alexandria" pitchFamily="2" charset="-78"/>
              </a:rPr>
              <a:t>العقوبة الإدارية؛</a:t>
            </a:r>
            <a:r>
              <a:rPr lang="ar-AE" sz="1600" dirty="0">
                <a:effectLst/>
                <a:latin typeface="Alexandria" pitchFamily="2" charset="-78"/>
                <a:ea typeface="Calibri" panose="020F0502020204030204" pitchFamily="34" charset="0"/>
                <a:cs typeface="Alexandria" pitchFamily="2" charset="-78"/>
              </a:rPr>
              <a:t> وهي الجزاء الذي توقعه الإدارة العامة أثناء ممارستها لصلاحياتها في تسيير المرافق العامة، أو القواعد الخاصة بسير مختلف الأنشطة الخاضعة لرقابة الإدارة ونشاطها، والهدف منها تحقيق الصالح العام.</a:t>
            </a:r>
            <a:endParaRPr lang="en-US" sz="1600" dirty="0">
              <a:effectLst/>
              <a:latin typeface="Alexandria" pitchFamily="2" charset="-78"/>
              <a:ea typeface="Calibri" panose="020F0502020204030204" pitchFamily="34" charset="0"/>
              <a:cs typeface="Alexandria" pitchFamily="2" charset="-78"/>
            </a:endParaRPr>
          </a:p>
          <a:p>
            <a:pPr algn="just" rtl="1"/>
            <a:r>
              <a:rPr lang="ar-AE" sz="1600" dirty="0">
                <a:effectLst/>
                <a:latin typeface="Alexandria" pitchFamily="2" charset="-78"/>
                <a:ea typeface="Calibri" panose="020F0502020204030204" pitchFamily="34" charset="0"/>
                <a:cs typeface="Alexandria" pitchFamily="2" charset="-78"/>
              </a:rPr>
              <a:t> ويمكن تعريف الجزاء الإداري بأنه "كل قرار صادر عن جهاز إداري من أجل زجر فعل منصوص عليه بنص، أو تصرف عام يعتبر متعارضا مع المصلحة العامة"، كما تعرف الجزاءات الإدارية بأنها "الجزاءات ذات الخاصية العقابية التي توقعها سلطات إدارية مستقلة أو غير مستقلة، وهي بصدد ممارستها لسلطتها تجاه الأفراد بغض النظر عن هويتهم الوظيفية كطريق أصلي لردع خرق القوانين واللوائح"</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mc:AlternateContent xmlns:mc="http://schemas.openxmlformats.org/markup-compatibility/2006" xmlns:p14="http://schemas.microsoft.com/office/powerpoint/2010/main">
    <mc:Choice Requires="p14">
      <p:transition spd="slow" p14:dur="2000" advTm="103500"/>
    </mc:Choice>
    <mc:Fallback xmlns="">
      <p:transition spd="slow" advTm="1035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70316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2900396"/>
            <a:ext cx="8671947" cy="1292020"/>
          </a:xfrm>
          <a:prstGeom prst="rect">
            <a:avLst/>
          </a:prstGeom>
          <a:noFill/>
        </p:spPr>
        <p:txBody>
          <a:bodyPr wrap="square" rtlCol="0">
            <a:spAutoFit/>
          </a:bodyPr>
          <a:lstStyle/>
          <a:p>
            <a:pPr marL="0" marR="0" indent="360045" algn="justLow" rtl="1">
              <a:lnSpc>
                <a:spcPct val="15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ويمكن القول إن العقوبات الإدارية بصورة عامة لها طبيعة جزائية لأن غايتها هي العقاب نتيجة التقصير في أداء التزام معين، وتنقسم الجزاءات الإدارية العامة عموما إلى جزاءات إدارية عامة مالية، وجزاءات إدارية عامة غير مالية.</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mc:AlternateContent xmlns:mc="http://schemas.openxmlformats.org/markup-compatibility/2006" xmlns:p14="http://schemas.microsoft.com/office/powerpoint/2010/main">
    <mc:Choice Requires="p14">
      <p:transition spd="slow" p14:dur="2000" advTm="17257"/>
    </mc:Choice>
    <mc:Fallback xmlns="">
      <p:transition spd="slow" advTm="1725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794788" y="98041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627867"/>
            <a:ext cx="8879810" cy="1486369"/>
          </a:xfrm>
          <a:prstGeom prst="rect">
            <a:avLst/>
          </a:prstGeom>
          <a:noFill/>
        </p:spPr>
        <p:txBody>
          <a:bodyPr wrap="square" rtlCol="0">
            <a:spAutoFit/>
          </a:bodyPr>
          <a:lstStyle/>
          <a:p>
            <a:pPr marL="0" marR="0" lvl="0" indent="0" algn="ctr" defTabSz="914400" rtl="1" eaLnBrk="0" fontAlgn="base" latinLnBrk="0" hangingPunct="0">
              <a:lnSpc>
                <a:spcPct val="150000"/>
              </a:lnSpc>
              <a:spcBef>
                <a:spcPct val="0"/>
              </a:spcBef>
              <a:spcAft>
                <a:spcPct val="0"/>
              </a:spcAft>
              <a:buClrTx/>
              <a:buSzTx/>
              <a:buFontTx/>
              <a:buNone/>
              <a:tabLst/>
            </a:pPr>
            <a:r>
              <a:rPr kumimoji="0" lang="ar-SA" altLang="en-US" sz="3200" b="1" i="0" u="none" strike="noStrike" cap="none" normalizeH="0" baseline="0" dirty="0">
                <a:ln>
                  <a:noFill/>
                </a:ln>
                <a:solidFill>
                  <a:schemeClr val="tx1"/>
                </a:solidFill>
                <a:effectLst/>
                <a:latin typeface="Alexandria" pitchFamily="2" charset="-78"/>
                <a:cs typeface="Alexandria" pitchFamily="2" charset="-78"/>
              </a:rPr>
              <a:t>التعويض عن الضرر في حال استخدام الأدلة الرقمية "غير القانونية</a:t>
            </a:r>
            <a:r>
              <a:rPr kumimoji="0" lang="en-US" altLang="en-US" sz="3200" b="1" i="0" u="none" strike="noStrike" cap="none" normalizeH="0" baseline="0" dirty="0">
                <a:ln>
                  <a:noFill/>
                </a:ln>
                <a:solidFill>
                  <a:schemeClr val="tx1"/>
                </a:solidFill>
                <a:effectLst/>
                <a:latin typeface="Alexandria" pitchFamily="2" charset="-78"/>
                <a:cs typeface="Alexandria" pitchFamily="2" charset="-78"/>
              </a:rPr>
              <a:t>"</a:t>
            </a:r>
          </a:p>
        </p:txBody>
      </p:sp>
      <p:sp>
        <p:nvSpPr>
          <p:cNvPr id="2" name="TextBox 1">
            <a:extLst>
              <a:ext uri="{FF2B5EF4-FFF2-40B4-BE49-F238E27FC236}">
                <a16:creationId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1">
            <a:extLst>
              <a:ext uri="{FF2B5EF4-FFF2-40B4-BE49-F238E27FC236}">
                <a16:creationId xmlns:a16="http://schemas.microsoft.com/office/drawing/2014/main" id="{8DDCC738-3B8F-2FC1-A9CD-A072B80838BE}"/>
              </a:ext>
            </a:extLst>
          </p:cNvPr>
          <p:cNvSpPr>
            <a:spLocks noChangeArrowheads="1"/>
          </p:cNvSpPr>
          <p:nvPr/>
        </p:nvSpPr>
        <p:spPr bwMode="auto">
          <a:xfrm>
            <a:off x="0" y="-261610"/>
            <a:ext cx="184731"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Söhne"/>
              </a:rPr>
              <a:t/>
            </a:r>
            <a:br>
              <a:rPr kumimoji="0" lang="en-US" altLang="en-US" sz="1000" b="0" i="0" u="none" strike="noStrike" cap="none" normalizeH="0" baseline="0" dirty="0">
                <a:ln>
                  <a:noFill/>
                </a:ln>
                <a:solidFill>
                  <a:schemeClr val="tx1"/>
                </a:solidFill>
                <a:effectLst/>
                <a:latin typeface="Söhne"/>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2">
            <a:extLst>
              <a:ext uri="{FF2B5EF4-FFF2-40B4-BE49-F238E27FC236}">
                <a16:creationId xmlns:a16="http://schemas.microsoft.com/office/drawing/2014/main" id="{AB94DA9C-6F65-2ABB-741E-22B640483847}"/>
              </a:ext>
            </a:extLst>
          </p:cNvPr>
          <p:cNvSpPr>
            <a:spLocks noChangeArrowheads="1"/>
          </p:cNvSpPr>
          <p:nvPr/>
        </p:nvSpPr>
        <p:spPr bwMode="auto">
          <a:xfrm>
            <a:off x="152400" y="-109210"/>
            <a:ext cx="184731" cy="52322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chemeClr val="tx1"/>
                </a:solidFill>
                <a:effectLst/>
                <a:latin typeface="Söhne"/>
              </a:rPr>
              <a:t/>
            </a:r>
            <a:br>
              <a:rPr kumimoji="0" lang="en-US" altLang="en-US" sz="1000" b="0" i="0" u="none" strike="noStrike" cap="none" normalizeH="0" baseline="0" dirty="0">
                <a:ln>
                  <a:noFill/>
                </a:ln>
                <a:solidFill>
                  <a:schemeClr val="tx1"/>
                </a:solidFill>
                <a:effectLst/>
                <a:latin typeface="Söhne"/>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035970619"/>
      </p:ext>
    </p:extLst>
  </p:cSld>
  <p:clrMapOvr>
    <a:masterClrMapping/>
  </p:clrMapOvr>
  <mc:AlternateContent xmlns:mc="http://schemas.openxmlformats.org/markup-compatibility/2006" xmlns:p14="http://schemas.microsoft.com/office/powerpoint/2010/main">
    <mc:Choice Requires="p14">
      <p:transition spd="slow" p14:dur="2000" advTm="8870"/>
    </mc:Choice>
    <mc:Fallback xmlns="">
      <p:transition spd="slow" advTm="887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BF9AB-C5C8-6685-C39A-EE666499E5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558AB-3698-E83A-88E8-7AC6E666F5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C4B19-83EA-ABF0-62FB-270C60F28314}"/>
              </a:ext>
            </a:extLst>
          </p:cNvPr>
          <p:cNvSpPr/>
          <p:nvPr/>
        </p:nvSpPr>
        <p:spPr>
          <a:xfrm>
            <a:off x="8649638" y="101407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7D4BA-540B-978B-CFA3-38DD04EB9F5F}"/>
              </a:ext>
            </a:extLst>
          </p:cNvPr>
          <p:cNvSpPr/>
          <p:nvPr/>
        </p:nvSpPr>
        <p:spPr>
          <a:xfrm>
            <a:off x="1226975" y="134642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A57CC77-7074-B7F1-8444-20959A2F38F5}"/>
              </a:ext>
            </a:extLst>
          </p:cNvPr>
          <p:cNvSpPr txBox="1"/>
          <p:nvPr/>
        </p:nvSpPr>
        <p:spPr>
          <a:xfrm>
            <a:off x="1478151" y="2390315"/>
            <a:ext cx="8671947" cy="2123658"/>
          </a:xfrm>
          <a:prstGeom prst="rect">
            <a:avLst/>
          </a:prstGeom>
          <a:noFill/>
        </p:spPr>
        <p:txBody>
          <a:bodyPr wrap="square" rtlCol="0">
            <a:spAutoFit/>
          </a:bodyPr>
          <a:lstStyle/>
          <a:p>
            <a:pPr algn="just" rtl="1">
              <a:lnSpc>
                <a:spcPct val="150000"/>
              </a:lnSpc>
            </a:pPr>
            <a:r>
              <a:rPr lang="ar-AE" sz="1600" b="0" i="0" dirty="0">
                <a:solidFill>
                  <a:srgbClr val="0D0D0D"/>
                </a:solidFill>
                <a:effectLst/>
                <a:latin typeface="Alexandria" pitchFamily="2" charset="-78"/>
                <a:cs typeface="Alexandria" pitchFamily="2" charset="-78"/>
              </a:rPr>
              <a:t>في العديد من القوانين في مختلف الدول، يعتبر التعويض عن الضرر الذي قد يحدث نتيجة لاستخدام أدلة رقمية غير قانونية مسألة هامة. تعتمد طريقة التعويض وفقًا لهذه الأدلة على عدة عوامل، بما في ذلك التشريعات المحلية والقضايا القانونية المتعلقة بالخصوصية والحقوق الرقمية.</a:t>
            </a:r>
          </a:p>
          <a:p>
            <a:r>
              <a:rPr lang="ar-AE" dirty="0"/>
              <a:t/>
            </a:r>
            <a:br>
              <a:rPr lang="ar-AE" dirty="0"/>
            </a:br>
            <a:endParaRPr lang="ar-AE" sz="1800" b="0"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0B49FB43-9CAE-7219-1470-F9B397EA4D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1640C8F-5380-A809-91A9-3A96B14D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413BFFA-7198-5652-95F5-532615B4A9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1614442-3826-13E3-B954-49FE64E12E2B}"/>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A82ECB-989E-20CD-0138-CAEB4043ED21}"/>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39201800"/>
      </p:ext>
    </p:extLst>
  </p:cSld>
  <p:clrMapOvr>
    <a:masterClrMapping/>
  </p:clrMapOvr>
  <mc:AlternateContent xmlns:mc="http://schemas.openxmlformats.org/markup-compatibility/2006" xmlns:p14="http://schemas.microsoft.com/office/powerpoint/2010/main">
    <mc:Choice Requires="p14">
      <p:transition spd="slow" p14:dur="2000" advTm="159343"/>
    </mc:Choice>
    <mc:Fallback xmlns="">
      <p:transition spd="slow" advTm="15934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9120804" y="94347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60816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226975" y="2884272"/>
            <a:ext cx="9204998" cy="2266646"/>
          </a:xfrm>
          <a:prstGeom prst="rect">
            <a:avLst/>
          </a:prstGeom>
          <a:noFill/>
        </p:spPr>
        <p:txBody>
          <a:bodyPr wrap="square" rtlCol="0">
            <a:spAutoFit/>
          </a:bodyPr>
          <a:lstStyle/>
          <a:p>
            <a:pPr algn="just" rtl="1">
              <a:lnSpc>
                <a:spcPct val="150000"/>
              </a:lnSpc>
            </a:pPr>
            <a:r>
              <a:rPr lang="ar-AE" sz="1600" b="0" i="0" dirty="0">
                <a:solidFill>
                  <a:srgbClr val="0D0D0D"/>
                </a:solidFill>
                <a:effectLst/>
                <a:latin typeface="Alexandria" pitchFamily="2" charset="-78"/>
                <a:cs typeface="Alexandria" pitchFamily="2" charset="-78"/>
              </a:rPr>
              <a:t>في بعض الأحيان، إذا تم جمع الأدلة الرقمية بطرق غير قانونية مثل اختراق الخصوصية الرقمية أو التجسس الإلكتروني، فقد يتم استبعاد هذه الأدلة من المحكمة ولا يُسمح باستخدامها في القضية. وفي هذه الحالة، قد يكون المتضرر قادرًا على المطالبة بتعويض عن الضرر الذي لحق به جراء هذا الاختراق أو التجسس.</a:t>
            </a:r>
          </a:p>
          <a:p>
            <a:pPr algn="just" rtl="1">
              <a:lnSpc>
                <a:spcPct val="150000"/>
              </a:lnSpc>
            </a:pPr>
            <a:r>
              <a:rPr lang="ar-AE" sz="1600" dirty="0">
                <a:latin typeface="Alexandria" pitchFamily="2" charset="-78"/>
                <a:cs typeface="Alexandria" pitchFamily="2" charset="-78"/>
              </a:rPr>
              <a:t/>
            </a:r>
            <a:br>
              <a:rPr lang="ar-AE" sz="1600" dirty="0">
                <a:latin typeface="Alexandria" pitchFamily="2" charset="-78"/>
                <a:cs typeface="Alexandria" pitchFamily="2" charset="-78"/>
              </a:rPr>
            </a:br>
            <a:endParaRPr lang="ar-AE" sz="1600" b="1" i="0" dirty="0">
              <a:effectLst/>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DE2F55-4C7E-6F63-7EF9-3447588F43A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mc:AlternateContent xmlns:mc="http://schemas.openxmlformats.org/markup-compatibility/2006" xmlns:p14="http://schemas.microsoft.com/office/powerpoint/2010/main">
    <mc:Choice Requires="p14">
      <p:transition spd="slow" p14:dur="2000" advTm="81242"/>
    </mc:Choice>
    <mc:Fallback xmlns="">
      <p:transition spd="slow" advTm="8124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488873"/>
            <a:ext cx="8671947" cy="1707519"/>
          </a:xfrm>
          <a:prstGeom prst="rect">
            <a:avLst/>
          </a:prstGeom>
          <a:noFill/>
        </p:spPr>
        <p:txBody>
          <a:bodyPr wrap="square" rtlCol="0">
            <a:spAutoFit/>
          </a:bodyPr>
          <a:lstStyle/>
          <a:p>
            <a:pPr algn="just" rtl="1">
              <a:lnSpc>
                <a:spcPct val="150000"/>
              </a:lnSpc>
            </a:pPr>
            <a:r>
              <a:rPr lang="ar-AE" b="0" i="0" dirty="0">
                <a:solidFill>
                  <a:srgbClr val="0D0D0D"/>
                </a:solidFill>
                <a:effectLst/>
                <a:latin typeface="Alexandria" pitchFamily="2" charset="-78"/>
                <a:cs typeface="Alexandria" pitchFamily="2" charset="-78"/>
              </a:rPr>
              <a:t>من الجدير بالذكر أنه في بعض الأحيان قد تكون هناك استثناءات تسمح بالاعتماد على الأدلة الرقمية غير القانونية في حالات معينة، مثل الدفاع عن النفس أو تحقيق مصلحة عامة هامة. ومع ذلك، يخضع استخدام هذه الأدلة لقوانين معينة ويتطلب تقديم حجج قانونية قوية لتبرير استخدامها.</a:t>
            </a:r>
          </a:p>
        </p:txBody>
      </p:sp>
      <p:sp>
        <p:nvSpPr>
          <p:cNvPr id="2" name="TextBox 1">
            <a:extLst>
              <a:ext uri="{FF2B5EF4-FFF2-40B4-BE49-F238E27FC236}">
                <a16:creationId xmlns:a16="http://schemas.microsoft.com/office/drawing/2014/main" id="{3AF8353E-3728-8990-3308-63C103741C4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876872"/>
      </p:ext>
    </p:extLst>
  </p:cSld>
  <p:clrMapOvr>
    <a:masterClrMapping/>
  </p:clrMapOvr>
  <mc:AlternateContent xmlns:mc="http://schemas.openxmlformats.org/markup-compatibility/2006" xmlns:p14="http://schemas.microsoft.com/office/powerpoint/2010/main">
    <mc:Choice Requires="p14">
      <p:transition spd="slow" p14:dur="2000" advTm="255517"/>
    </mc:Choice>
    <mc:Fallback xmlns="">
      <p:transition spd="slow" advTm="25551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639184"/>
            <a:ext cx="8671947" cy="1672894"/>
          </a:xfrm>
          <a:prstGeom prst="rect">
            <a:avLst/>
          </a:prstGeom>
          <a:noFill/>
        </p:spPr>
        <p:txBody>
          <a:bodyPr wrap="square" rtlCol="0">
            <a:spAutoFit/>
          </a:bodyPr>
          <a:lstStyle/>
          <a:p>
            <a:pPr marL="0" marR="0" lvl="0" indent="0" algn="just" defTabSz="914400" rtl="1" eaLnBrk="0" fontAlgn="base" latinLnBrk="0" hangingPunct="0">
              <a:lnSpc>
                <a:spcPct val="200000"/>
              </a:lnSpc>
              <a:spcBef>
                <a:spcPct val="0"/>
              </a:spcBef>
              <a:spcAft>
                <a:spcPct val="0"/>
              </a:spcAft>
              <a:buClrTx/>
              <a:buSzTx/>
              <a:buFontTx/>
              <a:buNone/>
              <a:tabLst/>
            </a:pPr>
            <a:r>
              <a:rPr kumimoji="0" lang="ar-SA" altLang="en-US" b="0" i="0" u="none" strike="noStrike" cap="none" normalizeH="0" baseline="0" dirty="0">
                <a:ln>
                  <a:noFill/>
                </a:ln>
                <a:solidFill>
                  <a:srgbClr val="000000"/>
                </a:solidFill>
                <a:effectLst/>
                <a:latin typeface="Alexandria" pitchFamily="2" charset="-78"/>
                <a:cs typeface="Alexandria" pitchFamily="2" charset="-78"/>
              </a:rPr>
              <a:t>بشكل عام، تختلف التشريعات والممارسات القانونية بشكل كبير من دولة إلى أخرى، ويُنصح بالتشاور مع محامٍ متخصص في القانون الرقمي للحصول على مشورة قانونية دقيقة بناءً على القانون المعمول به في المنطقة ذات الصلة</a:t>
            </a:r>
            <a:r>
              <a:rPr kumimoji="0" lang="en-US" altLang="en-US" b="0" i="0" u="none" strike="noStrike" cap="none" normalizeH="0" baseline="0" dirty="0">
                <a:ln>
                  <a:noFill/>
                </a:ln>
                <a:solidFill>
                  <a:srgbClr val="000000"/>
                </a:solidFill>
                <a:effectLst/>
                <a:latin typeface="Alexandria" pitchFamily="2" charset="-78"/>
                <a:cs typeface="Alexandria" pitchFamily="2" charset="-78"/>
              </a:rPr>
              <a:t>.</a:t>
            </a:r>
          </a:p>
        </p:txBody>
      </p:sp>
      <p:sp>
        <p:nvSpPr>
          <p:cNvPr id="2" name="TextBox 1">
            <a:extLst>
              <a:ext uri="{FF2B5EF4-FFF2-40B4-BE49-F238E27FC236}">
                <a16:creationId xmlns:a16="http://schemas.microsoft.com/office/drawing/2014/main" id="{3AF8353E-3728-8990-3308-63C103741C4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8" name="Rectangle 1">
            <a:extLst>
              <a:ext uri="{FF2B5EF4-FFF2-40B4-BE49-F238E27FC236}">
                <a16:creationId xmlns:a16="http://schemas.microsoft.com/office/drawing/2014/main" id="{76AC49FB-95A0-0134-4330-B04EA2CAF7E6}"/>
              </a:ext>
            </a:extLst>
          </p:cNvPr>
          <p:cNvSpPr>
            <a:spLocks noChangeArrowheads="1"/>
          </p:cNvSpPr>
          <p:nvPr/>
        </p:nvSpPr>
        <p:spPr bwMode="auto">
          <a:xfrm>
            <a:off x="0" y="43934"/>
            <a:ext cx="184731" cy="3693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9" name="Rectangle 2">
            <a:extLst>
              <a:ext uri="{FF2B5EF4-FFF2-40B4-BE49-F238E27FC236}">
                <a16:creationId xmlns:a16="http://schemas.microsoft.com/office/drawing/2014/main" id="{63ED2880-0FB8-51FD-42F2-32908DD8008D}"/>
              </a:ext>
            </a:extLst>
          </p:cNvPr>
          <p:cNvSpPr>
            <a:spLocks noChangeArrowheads="1"/>
          </p:cNvSpPr>
          <p:nvPr/>
        </p:nvSpPr>
        <p:spPr bwMode="auto">
          <a:xfrm>
            <a:off x="0" y="0"/>
            <a:ext cx="427355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Söhne"/>
              </a:rPr>
              <a:t/>
            </a:r>
            <a:br>
              <a:rPr kumimoji="0" lang="en-US" altLang="en-US" sz="1800" b="0" i="0" u="none" strike="noStrike" cap="none" normalizeH="0" baseline="0">
                <a:ln>
                  <a:noFill/>
                </a:ln>
                <a:solidFill>
                  <a:srgbClr val="000000"/>
                </a:solidFill>
                <a:effectLst/>
                <a:latin typeface="Söhne"/>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30016270"/>
      </p:ext>
    </p:extLst>
  </p:cSld>
  <p:clrMapOvr>
    <a:masterClrMapping/>
  </p:clrMapOvr>
  <mc:AlternateContent xmlns:mc="http://schemas.openxmlformats.org/markup-compatibility/2006" xmlns:p14="http://schemas.microsoft.com/office/powerpoint/2010/main">
    <mc:Choice Requires="p14">
      <p:transition spd="slow" p14:dur="2000" advTm="19322"/>
    </mc:Choice>
    <mc:Fallback xmlns="">
      <p:transition spd="slow" advTm="1932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01300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ضمانات استخدام الأدلة الرقمية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الإجرائية (البطلان)</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العقابية</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الحماية التأديبية </a:t>
            </a:r>
            <a:endParaRPr lang="en-US"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التعويض عن الضرر في حال استخدام الأدلة الرقمية "غير القانونية"</a:t>
            </a: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mc:AlternateContent xmlns:mc="http://schemas.openxmlformats.org/markup-compatibility/2006" xmlns:p14="http://schemas.microsoft.com/office/powerpoint/2010/main">
    <mc:Choice Requires="p14">
      <p:transition spd="slow" p14:dur="2000" advTm="527059"/>
    </mc:Choice>
    <mc:Fallback xmlns="">
      <p:transition spd="slow" advTm="52705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866"/>
    </mc:Choice>
    <mc:Fallback xmlns="">
      <p:transition spd="slow" advTm="2786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1B56A7E-DA8C-4064-9938-19C98690CF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E7DCFA-A8D3-4918-93A5-278B57E9693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49100919-8a76-4266-be0c-7dc583902cb4"/>
    <ds:schemaRef ds:uri="http://purl.org/dc/elements/1.1/"/>
    <ds:schemaRef ds:uri="http://schemas.microsoft.com/office/2006/metadata/properties"/>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1C60432E-7027-420C-B6A4-32FED3AE86B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1159</TotalTime>
  <Words>2343</Words>
  <Application>Microsoft Office PowerPoint</Application>
  <PresentationFormat>Widescreen</PresentationFormat>
  <Paragraphs>193</Paragraphs>
  <Slides>40</Slides>
  <Notes>14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40</vt:i4>
      </vt:variant>
    </vt:vector>
  </HeadingPairs>
  <TitlesOfParts>
    <vt:vector size="51" baseType="lpstr">
      <vt:lpstr>Alexandria</vt:lpstr>
      <vt:lpstr>Arial</vt:lpstr>
      <vt:lpstr>Calibri</vt:lpstr>
      <vt:lpstr>Calibri Light</vt:lpstr>
      <vt:lpstr>Courier New</vt:lpstr>
      <vt:lpstr>Roboto Light</vt:lpstr>
      <vt:lpstr>Segoe UI</vt:lpstr>
      <vt:lpstr>Söhne</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EL-TAB3EEN</cp:lastModifiedBy>
  <cp:revision>39</cp:revision>
  <dcterms:created xsi:type="dcterms:W3CDTF">2023-04-29T09:08:00Z</dcterms:created>
  <dcterms:modified xsi:type="dcterms:W3CDTF">2025-04-03T20:25:43Z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