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svg" ContentType="image/svg"/>
  <Override PartName="/customXml/item1.xml" ContentType="application/xml"/>
  <Override PartName="/customXml/item2.xml" ContentType="application/xml"/>
  <Override PartName="/customXml/item3.xml" ContentType="application/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4"/>
  </p:sldMasterIdLst>
  <p:notesMasterIdLst>
    <p:notesMasterId r:id="rId5"/>
  </p:notesMasterIdLst>
  <p:sldIdLst>
    <p:sldId id="480" r:id="rId6"/>
    <p:sldId id="481" r:id="rId7"/>
    <p:sldId id="482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0" r:id="rId16"/>
    <p:sldId id="495" r:id="rId17"/>
    <p:sldId id="496" r:id="rId18"/>
    <p:sldId id="491" r:id="rId19"/>
    <p:sldId id="492" r:id="rId20"/>
    <p:sldId id="493" r:id="rId21"/>
    <p:sldId id="494" r:id="rId22"/>
    <p:sldId id="349" r:id="rId23"/>
  </p:sldIdLst>
  <p:sldSz cx="12192000" cy="6858000"/>
  <p:notesSz cx="6858000" cy="91440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AA21077-4CDF-4335-A777-45E40141CF10}">
          <p14:sldIdLst>
            <p14:sldId id="480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5"/>
            <p14:sldId id="496"/>
            <p14:sldId id="491"/>
            <p14:sldId id="492"/>
            <p14:sldId id="493"/>
            <p14:sldId id="494"/>
            <p14:sldId id="349"/>
          </p14:sldIdLst>
        </p14:section>
        <p14:section name="Untitled Section" id="{C8D62425-06F6-41B4-B8D4-3A8E4F686C21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ustomXml" Target="../customXml/item1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customXml" Target="../customXml/item2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customXml" Target="../customXml/item3.xml" /><Relationship Id="rId4" Type="http://schemas.openxmlformats.org/officeDocument/2006/relationships/slideMaster" Target="slideMasters/slideMaster1.xml" /><Relationship Id="rId5" Type="http://schemas.openxmlformats.org/officeDocument/2006/relationships/notesMaster" Target="notesMasters/notes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575524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3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image" Target="../media/image1.png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4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4" r:id="rId2"/>
    <p:sldLayoutId id="2147483665" r:id="rId3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5.jpeg" /><Relationship Id="rId4" Type="http://schemas.openxmlformats.org/officeDocument/2006/relationships/image" Target="../media/image6.jpeg" /><Relationship Id="rId5" Type="http://schemas.openxmlformats.org/officeDocument/2006/relationships/image" Target="../media/image7.jpeg" /><Relationship Id="rId6" Type="http://schemas.openxmlformats.org/officeDocument/2006/relationships/image" Target="../media/image8.png" /><Relationship Id="rId7" Type="http://schemas.openxmlformats.org/officeDocument/2006/relationships/image" Target="../media/image4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jpeg" /><Relationship Id="rId3" Type="http://schemas.openxmlformats.org/officeDocument/2006/relationships/image" Target="../media/image10.png" /><Relationship Id="rId4" Type="http://schemas.openxmlformats.org/officeDocument/2006/relationships/image" Target="../media/image11.svg" /><Relationship Id="rId5" Type="http://schemas.openxmlformats.org/officeDocument/2006/relationships/image" Target="../media/image12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34200" y="1962962"/>
            <a:ext cx="5833763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SA" sz="2800">
                <a:latin typeface="beIN Normal " panose="02000000000000000000" pitchFamily="2" charset="-78"/>
                <a:cs typeface="PT Bold Heading" panose="02010400000000000000" pitchFamily="2" charset="-78"/>
              </a:rPr>
              <a:t>تأثير تطبيقات الذكاء الاصطناعي على كفاءة الحملات الإعلانية في التسويق الرقمي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27358" y="-369836"/>
            <a:ext cx="7410450" cy="7410450"/>
          </a:xfrm>
          <a:prstGeom prst="ellipse">
            <a:avLst/>
          </a:prstGeom>
          <a:blipFill>
            <a:blip r:embed="rId3"/>
            <a:stretch>
              <a:fillRect t="-1000" b="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34200" y="105696"/>
            <a:ext cx="2954655" cy="1379622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5234E10F-7B3C-B1C0-1D9F-F399CA90AEEF}"/>
              </a:ext>
            </a:extLst>
          </p:cNvPr>
          <p:cNvSpPr txBox="1"/>
          <p:nvPr/>
        </p:nvSpPr>
        <p:spPr>
          <a:xfrm>
            <a:off x="-504835" y="4132197"/>
            <a:ext cx="71873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دراسة ميدانية على السوق السعودي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1ADA1721-28C9-EE0D-773D-1440D7D4CDF2}"/>
              </a:ext>
            </a:extLst>
          </p:cNvPr>
          <p:cNvSpPr txBox="1"/>
          <p:nvPr/>
        </p:nvSpPr>
        <p:spPr>
          <a:xfrm>
            <a:off x="-542609" y="5288044"/>
            <a:ext cx="71873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2400" b="1">
                <a:latin typeface="beIN Normal " panose="02000000000000000000" pitchFamily="2" charset="-78"/>
              </a:rPr>
              <a:t>إعداد الباحث : أحمد خالد الخلف</a:t>
            </a:r>
          </a:p>
          <a:p>
            <a:pPr algn="ctr"/>
            <a:r>
              <a:rPr lang="ar-SA" sz="2400" b="1">
                <a:latin typeface="beIN Normal " panose="02000000000000000000" pitchFamily="2" charset="-78"/>
              </a:rPr>
              <a:t>إشراف: د. محمد عويس</a:t>
            </a:r>
          </a:p>
          <a:p>
            <a:pPr algn="ctr"/>
            <a:r>
              <a:rPr lang="ar-SA" sz="2400" b="1">
                <a:latin typeface="beIN Normal " panose="02000000000000000000" pitchFamily="2" charset="-78"/>
              </a:rPr>
              <a:t>2025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85DA3-DB4B-367F-AA51-E4D79E3C6075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4B8BCC-F6A5-26AE-24B4-BDA38CFC3860}"/>
              </a:ext>
            </a:extLst>
          </p:cNvPr>
          <p:cNvSpPr/>
          <p:nvPr/>
        </p:nvSpPr>
        <p:spPr>
          <a:xfrm>
            <a:off x="591691" y="1244049"/>
            <a:ext cx="10812720" cy="51578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800FB3-EE5A-06C8-10F4-A10F2A9DD50D}"/>
              </a:ext>
            </a:extLst>
          </p:cNvPr>
          <p:cNvSpPr txBox="1"/>
          <p:nvPr/>
        </p:nvSpPr>
        <p:spPr>
          <a:xfrm>
            <a:off x="8144482" y="681338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المقدمة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69E1A9-07BA-B31F-78A5-3019B18AA2E8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4928DB-4F48-A395-8983-8FF1E29EAE5C}"/>
              </a:ext>
            </a:extLst>
          </p:cNvPr>
          <p:cNvSpPr txBox="1"/>
          <p:nvPr/>
        </p:nvSpPr>
        <p:spPr>
          <a:xfrm>
            <a:off x="1032687" y="49667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BC58E1-08A6-594B-9198-400FAD1028B4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3B850DE-8A38-CAE9-D652-C2112EEBB41F}"/>
              </a:ext>
            </a:extLst>
          </p:cNvPr>
          <p:cNvSpPr txBox="1"/>
          <p:nvPr/>
        </p:nvSpPr>
        <p:spPr>
          <a:xfrm>
            <a:off x="863411" y="2268705"/>
            <a:ext cx="10541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التطور السريع </a:t>
            </a: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في أدوات الذكاء الاصطناعي وأثره على التسويق الرقمي.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28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أدوات مثل: </a:t>
            </a:r>
            <a:r>
              <a:rPr lang="en-US" sz="2800">
                <a:latin typeface="beIN Normal " panose="02000000000000000000" pitchFamily="2" charset="-78"/>
                <a:cs typeface="beIN Normal " panose="02000000000000000000" pitchFamily="2" charset="-78"/>
              </a:rPr>
              <a:t>Chatbots، </a:t>
            </a: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التحليلات التنبؤية، المحتوى التوليدي.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28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دورها في </a:t>
            </a:r>
            <a:r>
              <a:rPr lang="ar-SA" sz="32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رفع الكفاءة</a:t>
            </a: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، زيادة التفاعل والتحويل، وخفض التكاليف.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28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الفجوة</a:t>
            </a: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: محدودية الدراسات التي تقيس الأثر الكمي في السياق السعودي.</a:t>
            </a:r>
            <a:endParaRPr lang="en-US" sz="2800"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2E1060-7599-27A2-C50D-4C316313373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2" name="TextBox 5">
            <a:extLst>
              <a:ext uri="{FF2B5EF4-FFF2-40B4-BE49-F238E27FC236}">
                <a16:creationId xmlns:a16="http://schemas.microsoft.com/office/drawing/2014/main" id="{899F57D0-024C-3BBA-AA8E-77270422B7C7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547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B57F8-2938-CA5D-7FD4-B3776B8FD536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B79649-78A3-85E6-FACF-7A38D25D4BF2}"/>
              </a:ext>
            </a:extLst>
          </p:cNvPr>
          <p:cNvSpPr/>
          <p:nvPr/>
        </p:nvSpPr>
        <p:spPr>
          <a:xfrm>
            <a:off x="591691" y="1244049"/>
            <a:ext cx="10812720" cy="53449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165F2D-923C-9D2F-A234-B7E2276A58E5}"/>
              </a:ext>
            </a:extLst>
          </p:cNvPr>
          <p:cNvSpPr txBox="1"/>
          <p:nvPr/>
        </p:nvSpPr>
        <p:spPr>
          <a:xfrm>
            <a:off x="6673050" y="63586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الإطار العام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6557DA-D9B8-F84B-2ABA-9757ABB038DF}"/>
              </a:ext>
            </a:extLst>
          </p:cNvPr>
          <p:cNvSpPr txBox="1"/>
          <p:nvPr/>
        </p:nvSpPr>
        <p:spPr>
          <a:xfrm>
            <a:off x="1032687" y="49667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CB0BF4D-EB07-BA83-4BB6-EBDA47C63D13}"/>
              </a:ext>
            </a:extLst>
          </p:cNvPr>
          <p:cNvSpPr txBox="1"/>
          <p:nvPr/>
        </p:nvSpPr>
        <p:spPr>
          <a:xfrm>
            <a:off x="863411" y="2410049"/>
            <a:ext cx="1054100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قسّمت الدراسات السابقة بناءً على ارتباطها بدراستنا الحالية، إلى محورين أساسيين:</a:t>
            </a:r>
          </a:p>
          <a:p>
            <a:pPr algn="r" rtl="1">
              <a:lnSpc>
                <a:spcPct val="150000"/>
              </a:lnSpc>
            </a:pPr>
            <a:endParaRPr lang="ar-SA" sz="28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</a:t>
            </a: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المحور الأول: </a:t>
            </a: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تطبيقات الذكاء الاصطناعي في التسويق الرقمي: 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المحور الثاني: </a:t>
            </a: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أثر الذكاء الاصطناعي على كفاءة الحملات الإعلانية الرقمية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73379933-E362-9000-33DB-F9C20854DA13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F09A6774-C674-FA20-E415-FF0F3AD426DC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046D24C-9088-7F48-9953-87F32D85651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A248915E-AD44-F313-EAA5-1BDD97895D51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553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3E2F2-4C72-D325-E853-4EB8C9944070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06F11E-9AD5-6940-AF5C-1B2108F6C2B1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39391B-71CB-C98F-8D29-8919F1AAFCD9}"/>
              </a:ext>
            </a:extLst>
          </p:cNvPr>
          <p:cNvSpPr txBox="1"/>
          <p:nvPr/>
        </p:nvSpPr>
        <p:spPr>
          <a:xfrm>
            <a:off x="6214713" y="6571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الدراسات السابقة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DE5CC4E-B9EC-D563-A59A-4C032E785D90}"/>
              </a:ext>
            </a:extLst>
          </p:cNvPr>
          <p:cNvSpPr txBox="1"/>
          <p:nvPr/>
        </p:nvSpPr>
        <p:spPr>
          <a:xfrm>
            <a:off x="591691" y="1673053"/>
            <a:ext cx="10541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🔹المحور الأول: تطبيقات الذكاء الاصطناعي في التسويق الرقمي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(إسماعيل حجاج، 2021): دور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Chatbots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والبريد التفاعلي في تحسين التسويق بشركات الألبان.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(نيفين عزت، 2023): أثر أدوات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AI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على فاعلية التسويق بأمازون – علاقة إيجابية قوية.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(غريوال وآخرون، 2024): الذكاء الاصطناعي التوليدي رفع التحويل +15% وخفّض التكاليف.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(دينا رمضان، 2025): العلاقة بين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AI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وفعالية التسويق مقابل مخاوف الخصوصية.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16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🔹 المحور الثاني: أثر الذكاء الاصطناعي على الحملات الإعلانية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(الأسدودي ونها، 2023):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AI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يعزز التنافسية لكن التحديات = نقص الكفاءات وارتفاع التكلفة.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(ولاء حلمي، 2023):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AI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في تصميم الحملات الإبداعية الرقمية وتحسين تجربة المستخدم.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(مرتضى المكصوصي، 2024): حالة كوكاكولا –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AI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رفع التفاعل لكن برزت قضايا أخلاقية.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(أحمد الخطيب، 2024):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AI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يؤثر إيجابياً على السلوك الشرائي للمستهلكين.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(عمر المطرفي، 2025): أثر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AI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في القطاع الصحي السعودي – تحديات تشريعية وتقنية.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21D64155-3DE4-9A35-AD6A-9D562CA38075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BC22A979-8CAE-1C38-0098-62172DA69ACC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1ECCEDF-4180-0EEC-189B-23108DA42BC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591A391E-D2BA-1518-F533-B189A28B1407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072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95B66-B7DC-A8F9-4803-E148A48A9749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7D5118-EC16-87A6-28A3-1E5B73C45963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2DDF1-BF27-3FD1-0B04-3759DA675969}"/>
              </a:ext>
            </a:extLst>
          </p:cNvPr>
          <p:cNvSpPr txBox="1"/>
          <p:nvPr/>
        </p:nvSpPr>
        <p:spPr>
          <a:xfrm>
            <a:off x="6226469" y="659783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ناقشت هذه الدراسات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D6940CE-90EB-F0CE-640D-AAE2149FE7A3}"/>
              </a:ext>
            </a:extLst>
          </p:cNvPr>
          <p:cNvSpPr txBox="1"/>
          <p:nvPr/>
        </p:nvSpPr>
        <p:spPr>
          <a:xfrm>
            <a:off x="591691" y="1913327"/>
            <a:ext cx="10541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تعزيز الاستهداف والتخصيص وزيادة التفاعل.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رفع معدلات التحويل وخفض تكلفة الاكتساب.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تحسين الإبداع في تصميم الحملات.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إبراز تحديات: الخصوصية، نقص الكفاءات، ارتفاع التكلفة.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غياب التركيز الكمي على مؤشرات الكفاءة  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CPA، ROAS، CTR  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 في السياق السعودي.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89C49A5A-91A9-C79C-825E-541881A25C2C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DFC26073-7538-F847-D7AF-08B45D50D61C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9766117B-C518-34EC-848B-FA456EA7A93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7DCE72A4-8163-9994-FF21-8C23BDB71888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80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33081-7E1E-C241-E4E3-3D8C4FF7161A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E9C3B5-F8AE-FBF4-C1BD-0FF9CEB19B23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ADC776-48C7-BA38-ED66-73D7BF2527D7}"/>
              </a:ext>
            </a:extLst>
          </p:cNvPr>
          <p:cNvSpPr txBox="1"/>
          <p:nvPr/>
        </p:nvSpPr>
        <p:spPr>
          <a:xfrm>
            <a:off x="6548967" y="69352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مشكلة الدراسة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38C918-00A5-DBD9-76ED-35A860625B35}"/>
              </a:ext>
            </a:extLst>
          </p:cNvPr>
          <p:cNvSpPr txBox="1"/>
          <p:nvPr/>
        </p:nvSpPr>
        <p:spPr>
          <a:xfrm>
            <a:off x="863411" y="2320392"/>
            <a:ext cx="10541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تزايد اعتماد الشركات السعودية على أدوات الذكاء الاصطناعي في الإعلان.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نقص الأدلة الكمية حول أثرها على كفاءة الحملات 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CPA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ROAS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CTR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Conversion Rate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أغلب الدراسات السابقة ركّزت على "الفاعلية العامة" وبسياقات غير سعودية.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الحاجة إلى دراسة تقيس الأثر الواقعي لهذه الأدوات في السوق السعودي.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C2CDBC43-F2F9-BF47-DB07-671EAFF5035D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691ED859-D985-3701-84E8-9CB80C25AB77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47DF81E-2687-7B96-A38D-271247E24B8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341D5D6F-A596-238D-F122-F6A6E5902AE5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08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8067BD-9FBC-3F95-530B-E61F9870EC17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D94EC6-BF2F-30CB-5A0E-61DC4E36896F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2371D-0FD1-CAF5-987D-742A872DA243}"/>
              </a:ext>
            </a:extLst>
          </p:cNvPr>
          <p:cNvSpPr txBox="1"/>
          <p:nvPr/>
        </p:nvSpPr>
        <p:spPr>
          <a:xfrm>
            <a:off x="6452457" y="69352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أهمية الدراسة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CADCC2E-337D-C402-5622-4EABF93A4221}"/>
              </a:ext>
            </a:extLst>
          </p:cNvPr>
          <p:cNvSpPr txBox="1"/>
          <p:nvPr/>
        </p:nvSpPr>
        <p:spPr>
          <a:xfrm>
            <a:off x="727551" y="1694201"/>
            <a:ext cx="10541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32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نظرياً</a:t>
            </a:r>
            <a:endParaRPr lang="ar-SA" sz="2400">
              <a:solidFill>
                <a:schemeClr val="accent1">
                  <a:lumMod val="75000"/>
                </a:schemeClr>
              </a:solidFill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سد فجوة معرفية في الأدبيات العربية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تقديم إطار يجمع بين نظرية كفاءة الإعلان و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TAM 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32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تطبيقياً</a:t>
            </a:r>
            <a:endParaRPr lang="ar-SA" sz="2400">
              <a:solidFill>
                <a:schemeClr val="accent1">
                  <a:lumMod val="75000"/>
                </a:schemeClr>
              </a:solidFill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مساعدة الشركات في تحسين قراراتها الإعلانية.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تحسين توزيع الميزانيات التسويقية.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دعم خطط التحول الرقمي لرؤية السعودية 2030.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70837680-C232-FA3E-CCA9-89DD1A458502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F7064071-88C3-4BBC-9D05-2BA4C5A68A46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E64AE73-D266-21B8-435D-0D25B5C1397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E1B5F9A9-4466-7A6E-DE6B-15EAB333C6AD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03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7FBE1-7AE6-A9BB-B47C-1F4C2CF03305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9A2DBD-177F-B9A2-AF75-9AE1912767D1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D3291A-BEF6-D02F-6A6C-6FE3CEE5558F}"/>
              </a:ext>
            </a:extLst>
          </p:cNvPr>
          <p:cNvSpPr txBox="1"/>
          <p:nvPr/>
        </p:nvSpPr>
        <p:spPr>
          <a:xfrm>
            <a:off x="6558111" y="64320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أهداف الدراسة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89C07DB-90CB-E123-BCE0-92BA55F5EE98}"/>
              </a:ext>
            </a:extLst>
          </p:cNvPr>
          <p:cNvSpPr txBox="1"/>
          <p:nvPr/>
        </p:nvSpPr>
        <p:spPr>
          <a:xfrm>
            <a:off x="727551" y="1653959"/>
            <a:ext cx="105410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الهدف الرئيسي: 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قياس أثر تطبيقات الذكاء الاصطناعي على كفاءة الحملات الإعلانية في السعودية.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20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الأهداف الفرعية: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رصد أبرز تقنيات الذكاء الاصطناعي المستخدمة.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قياس العلاقة مع مؤشرات الكفاءة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CPA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ROAS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Conversion Rate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CTR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تحليل تصورات الممارسين.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تحديد التحديات والمعوقات.</a:t>
            </a:r>
            <a:endParaRPr lang="ar-SA"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7A8F647E-5DDB-F8C4-A7D6-D1AEFF248E55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005144EC-A2C6-7A25-6F29-D76CFCC35254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8BA116F-932C-6D93-A5EB-7A138422C71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0ECD71F2-3EFA-7AC1-A142-54E6982EB05E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A4C64-53F9-6345-F37F-15BF595CD6F7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F98BFB-F2AA-F620-143C-2ED97518D3AD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71DD5E-CC52-0BEF-8BDC-55BA9B5290E8}"/>
              </a:ext>
            </a:extLst>
          </p:cNvPr>
          <p:cNvSpPr txBox="1"/>
          <p:nvPr/>
        </p:nvSpPr>
        <p:spPr>
          <a:xfrm>
            <a:off x="6384375" y="6571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تساؤلات الدراسة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6A357E2-098A-8EC3-B604-15D922EDA815}"/>
              </a:ext>
            </a:extLst>
          </p:cNvPr>
          <p:cNvSpPr txBox="1"/>
          <p:nvPr/>
        </p:nvSpPr>
        <p:spPr>
          <a:xfrm>
            <a:off x="515718" y="2276391"/>
            <a:ext cx="10541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ما أبرز تقنيات الذكاء الاصطناعي المستخدمة محلياً </a:t>
            </a:r>
            <a:r>
              <a:rPr lang="ar-SA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؟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كيف تؤثر هذه التقنيات على مؤشرات الكفاءة </a:t>
            </a:r>
            <a:r>
              <a:rPr lang="ar-SA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؟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ما درجة رضا العاملين عنها </a:t>
            </a:r>
            <a:r>
              <a:rPr lang="ar-SA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؟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هل يختلف الأثر باختلاف التقنية </a:t>
            </a:r>
            <a:r>
              <a:rPr lang="ar-SA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؟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ما أبرز التحديات في تبنيها بالسعودية </a:t>
            </a:r>
            <a:r>
              <a:rPr lang="ar-SA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؟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37C2EE4C-F1EF-43AC-E4FB-2125C9447296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B4CBD467-9597-1E72-C987-39782F586895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FC3FA9C-AAFA-8D35-9F27-5073A3C68FA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A5F9F36D-157A-D4D9-5967-0752F3A93B09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70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B50B2-84ED-BD81-FAF0-F8A5EFDDF88C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BC371F-CCC7-9A1A-3201-0C9CF6C46CB1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8D23D1-7462-9BE7-33AA-9E0CA2BAB732}"/>
              </a:ext>
            </a:extLst>
          </p:cNvPr>
          <p:cNvSpPr txBox="1"/>
          <p:nvPr/>
        </p:nvSpPr>
        <p:spPr>
          <a:xfrm>
            <a:off x="6452457" y="67740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فرضيات الدراسة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0DF989-D787-A4E0-FAE2-8BFFCBA49F55}"/>
              </a:ext>
            </a:extLst>
          </p:cNvPr>
          <p:cNvSpPr txBox="1"/>
          <p:nvPr/>
        </p:nvSpPr>
        <p:spPr>
          <a:xfrm>
            <a:off x="727551" y="1768665"/>
            <a:ext cx="10541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توجد علاقة ذات دلالة إحصائية بين تطبيقات الذكاء الاصطناعي وكفاءة الحملات الإعلانية.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 Chatbots 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ترفع معدلات التفاعل.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تحليل البيانات الضخمة يزيد معدل التحويل.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تخصيص الإعلانات يقلل 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CPA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ويرفع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ROAS</a:t>
            </a:r>
            <a:r>
              <a:rPr lang="ar-SA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2000" i="1">
                <a:latin typeface="beIN Normal " panose="02000000000000000000" pitchFamily="2" charset="-78"/>
                <a:cs typeface="beIN Normal " panose="02000000000000000000" pitchFamily="2" charset="-78"/>
              </a:rPr>
              <a:t>(</a:t>
            </a:r>
            <a:r>
              <a:rPr lang="en-US" sz="2000" i="1"/>
              <a:t>Return On Ad Spend</a:t>
            </a:r>
            <a:r>
              <a:rPr lang="ar-SA" sz="2000" i="1"/>
              <a:t>)</a:t>
            </a:r>
            <a:endParaRPr lang="en-US" sz="2000" i="1">
              <a:solidFill>
                <a:srgbClr val="FF0000"/>
              </a:solidFill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يختلف الأثر باختلاف نوع التقنية.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رضا العاملين يعزز الكفاءة.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4ADD2DC6-1B1A-E86D-5809-7ECC8C40DCF9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D57F67E0-D551-6413-74A3-C3BEC2A61D68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8755C1F-691E-331C-9381-84DD59C2E46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B573FB43-1DED-9CDA-03A4-62220E3641E8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026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2F72A-36F4-9990-D84C-209B919ACA6C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EB5235-3CBF-B44A-256E-25222D1FB641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513A85-FC9E-0C97-E8E0-74DB05A42C19}"/>
              </a:ext>
            </a:extLst>
          </p:cNvPr>
          <p:cNvSpPr txBox="1"/>
          <p:nvPr/>
        </p:nvSpPr>
        <p:spPr>
          <a:xfrm>
            <a:off x="6283791" y="64472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الإطار النظري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60028C6-F027-C685-E61D-9428258EA896}"/>
              </a:ext>
            </a:extLst>
          </p:cNvPr>
          <p:cNvSpPr txBox="1"/>
          <p:nvPr/>
        </p:nvSpPr>
        <p:spPr>
          <a:xfrm>
            <a:off x="476924" y="1768298"/>
            <a:ext cx="10541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النظريات المعتمدة: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نموذج قبول التكنولوجيا 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)  TAM 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 المنفعة المدركة + سهولة الاستخدام )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نظرية كفاءة الإعلان.</a:t>
            </a:r>
          </a:p>
          <a:p>
            <a:pPr algn="r" rtl="1">
              <a:lnSpc>
                <a:spcPct val="150000"/>
              </a:lnSpc>
            </a:pPr>
            <a:endParaRPr lang="ar-SA" sz="24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النموذج المعرفي: (متغيرات الدراسة )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المتغير  المستقل: تطبيقات الذكاء الاصطناعي.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المتغير الوسيط: المنفعة + سهولة الاستخدام.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المتغير التابع: كفاءة الحملات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CPA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ROAS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CTR</a:t>
            </a:r>
            <a:r>
              <a:rPr lang="en-US" sz="2400">
                <a:latin typeface="beIN Normal " panose="02000000000000000000" pitchFamily="2" charset="-78"/>
                <a:cs typeface="beIN Normal " panose="02000000000000000000" pitchFamily="2" charset="-78"/>
              </a:rPr>
              <a:t>،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Conversion Rate</a:t>
            </a:r>
            <a:endParaRPr lang="ar-SA" sz="2400">
              <a:solidFill>
                <a:srgbClr val="FF0000"/>
              </a:solidFill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19836A61-89FD-9DC3-EDBE-5876F78FA586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A4F0E13F-1F05-E759-D38D-CE2FF2E0CD2C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659BF46-EE21-A937-D820-071F61B88F5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00B1C99F-F078-EC01-B979-1E8CFDD5DAC1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82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B2C07-A1B3-E2EF-45E9-DDDC423E9ECF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A09D35-0EE7-7185-B920-2A7D4CDAFA99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328F59-735B-F85B-D542-24B235E24786}"/>
              </a:ext>
            </a:extLst>
          </p:cNvPr>
          <p:cNvSpPr txBox="1"/>
          <p:nvPr/>
        </p:nvSpPr>
        <p:spPr>
          <a:xfrm>
            <a:off x="2889685" y="23653"/>
            <a:ext cx="68164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اسهامات أدوات الذكاء الاصطناعي في الإعلان الرقمي</a:t>
            </a:r>
            <a:endParaRPr lang="en-US" sz="2400">
              <a:solidFill>
                <a:schemeClr val="accent1">
                  <a:lumMod val="75000"/>
                </a:schemeClr>
              </a:solidFill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وفقاً لتقارير شركات التقنية في آخر </a:t>
            </a:r>
            <a:r>
              <a:rPr lang="ar-SA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2-3 سنوات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C28D5B9-A18B-9EDD-7AC4-0AF3F82D0A3A}"/>
              </a:ext>
            </a:extLst>
          </p:cNvPr>
          <p:cNvSpPr txBox="1"/>
          <p:nvPr/>
        </p:nvSpPr>
        <p:spPr>
          <a:xfrm>
            <a:off x="515718" y="1437911"/>
            <a:ext cx="10541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→ 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Google Smart Bidding 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رفع التحويل حتى 35%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Meta Advantage+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→</a:t>
            </a: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خفّض </a:t>
            </a:r>
            <a:r>
              <a:rPr lang="en-US" sz="2000">
                <a:latin typeface="beIN Normal " panose="02000000000000000000" pitchFamily="2" charset="-78"/>
                <a:cs typeface="beIN Normal " panose="02000000000000000000" pitchFamily="2" charset="-78"/>
              </a:rPr>
              <a:t>CPA %17 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 وزاد </a:t>
            </a:r>
            <a:r>
              <a:rPr lang="en-US" sz="2000">
                <a:latin typeface="beIN Normal " panose="02000000000000000000" pitchFamily="2" charset="-78"/>
                <a:cs typeface="beIN Normal " panose="02000000000000000000" pitchFamily="2" charset="-78"/>
              </a:rPr>
              <a:t>ROAS %32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→ 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Snapchat Learning Phase </a:t>
            </a: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زيادة </a:t>
            </a:r>
            <a:r>
              <a:rPr lang="en-US" sz="2000">
                <a:latin typeface="beIN Normal " panose="02000000000000000000" pitchFamily="2" charset="-78"/>
                <a:cs typeface="beIN Normal " panose="02000000000000000000" pitchFamily="2" charset="-78"/>
              </a:rPr>
              <a:t> CTR %20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Chatbots </a:t>
            </a: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واتساب، ماسنجر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→</a:t>
            </a:r>
            <a:r>
              <a:rPr lang="en-US" sz="20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2000">
                <a:latin typeface="beIN Normal " panose="02000000000000000000" pitchFamily="2" charset="-78"/>
                <a:cs typeface="beIN Normal " panose="02000000000000000000" pitchFamily="2" charset="-78"/>
              </a:rPr>
              <a:t>(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( تقليل الاستجابة %50 وزيادة التحويل %27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→ 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Google Analytics 4 (GA4) 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تحليلات تنبؤية + جماهير ذكية</a:t>
            </a: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أدوات المحتوى الذكي 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→ 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ChatGPT – Gemini – Canva 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تسريع إنتاج المحتوى</a:t>
            </a:r>
            <a:endParaRPr lang="ar-SA" sz="24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تقرير 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McKinsey 2022 </a:t>
            </a: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انخفاض </a:t>
            </a:r>
            <a:r>
              <a:rPr lang="en-US" sz="2000">
                <a:latin typeface="beIN Normal " panose="02000000000000000000" pitchFamily="2" charset="-78"/>
                <a:cs typeface="beIN Normal " panose="02000000000000000000" pitchFamily="2" charset="-78"/>
              </a:rPr>
              <a:t> CPA %30، 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ارتفاع </a:t>
            </a:r>
            <a:r>
              <a:rPr lang="en-US" sz="2000">
                <a:latin typeface="beIN Normal " panose="02000000000000000000" pitchFamily="2" charset="-78"/>
                <a:cs typeface="beIN Normal " panose="02000000000000000000" pitchFamily="2" charset="-78"/>
              </a:rPr>
              <a:t>CTR %40</a:t>
            </a:r>
            <a:endParaRPr lang="ar-SA" sz="2000"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C370F6A5-C2EF-FC8D-61D0-4DA86086C293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EAD31E5A-5D6A-482F-483F-CD707A7D7D04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11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007D20C-BA47-5C23-6344-85C89311C43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91BC389A-870F-F6BB-3CA3-F9F54A6D714A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50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07167-2C22-AFE2-1E47-483ACF230A63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8DB23C-01D8-20EF-915A-B5FD5D80912E}"/>
              </a:ext>
            </a:extLst>
          </p:cNvPr>
          <p:cNvSpPr/>
          <p:nvPr/>
        </p:nvSpPr>
        <p:spPr>
          <a:xfrm>
            <a:off x="338328" y="906974"/>
            <a:ext cx="11539727" cy="58182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ED60CD-286F-E1BC-A234-756262B4A13A}"/>
              </a:ext>
            </a:extLst>
          </p:cNvPr>
          <p:cNvSpPr txBox="1"/>
          <p:nvPr/>
        </p:nvSpPr>
        <p:spPr>
          <a:xfrm>
            <a:off x="5602969" y="144241"/>
            <a:ext cx="6816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تجربة عملية للباحث</a:t>
            </a:r>
            <a:endParaRPr lang="ar-SA" sz="2400"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6C4882-CEF0-FC39-F7C5-3334C7BDBD88}"/>
              </a:ext>
            </a:extLst>
          </p:cNvPr>
          <p:cNvSpPr/>
          <p:nvPr/>
        </p:nvSpPr>
        <p:spPr>
          <a:xfrm>
            <a:off x="10269434" y="124238"/>
            <a:ext cx="1584238" cy="91304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>
                <a:latin typeface="beIN Normal " panose="02000000000000000000" pitchFamily="2" charset="-78"/>
                <a:cs typeface="beIN Normal " panose="02000000000000000000" pitchFamily="2" charset="-78"/>
              </a:rPr>
              <a:t>غير مدرجة</a:t>
            </a:r>
          </a:p>
          <a:p>
            <a:pPr algn="ctr"/>
            <a:r>
              <a:rPr lang="ar-SA">
                <a:latin typeface="beIN Normal " panose="02000000000000000000" pitchFamily="2" charset="-78"/>
                <a:cs typeface="beIN Normal " panose="02000000000000000000" pitchFamily="2" charset="-78"/>
              </a:rPr>
              <a:t> في الدراسة</a:t>
            </a:r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70EE62A-FD70-4506-3823-280A0E5A5948}"/>
              </a:ext>
            </a:extLst>
          </p:cNvPr>
          <p:cNvSpPr txBox="1"/>
          <p:nvPr/>
        </p:nvSpPr>
        <p:spPr>
          <a:xfrm>
            <a:off x="875498" y="915434"/>
            <a:ext cx="10541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0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بعد استخدام أدوات الذكاء الاصطناعي، على حملات </a:t>
            </a:r>
            <a:r>
              <a:rPr lang="en-US" sz="2000">
                <a:latin typeface="beIN Normal " panose="02000000000000000000" pitchFamily="2" charset="-78"/>
                <a:cs typeface="beIN Normal " panose="02000000000000000000" pitchFamily="2" charset="-78"/>
              </a:rPr>
              <a:t>Traffic To website</a:t>
            </a: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20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في شركة في قطاع السوبر ماركت مثل:</a:t>
            </a:r>
            <a:endParaRPr lang="ar-SA" sz="20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 Google Smart Bidding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1600">
                <a:solidFill>
                  <a:srgbClr val="00B05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|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Meta Advantage+ 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1600">
                <a:solidFill>
                  <a:srgbClr val="00B05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|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ar-SA" sz="14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Snapchat Learning Phase </a:t>
            </a:r>
            <a:r>
              <a:rPr lang="ar-SA" sz="1600">
                <a:solidFill>
                  <a:srgbClr val="00B05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|</a:t>
            </a:r>
            <a:r>
              <a:rPr lang="ar-SA" sz="1600">
                <a:latin typeface="beIN Normal " panose="02000000000000000000" pitchFamily="2" charset="-78"/>
                <a:cs typeface="beIN Normal " panose="02000000000000000000" pitchFamily="2" charset="-78"/>
              </a:rPr>
              <a:t>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 TikTok </a:t>
            </a:r>
            <a:r>
              <a:rPr lang="en-US"/>
              <a:t>Smart+</a:t>
            </a:r>
            <a:endParaRPr lang="ar-SA" sz="1600">
              <a:latin typeface="beIN Normal " panose="02000000000000000000" pitchFamily="2" charset="-78"/>
              <a:cs typeface="beIN Normal " panose="02000000000000000000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en-US" sz="1600"/>
              <a:t>Install the </a:t>
            </a:r>
            <a:r>
              <a:rPr lang="en-US" sz="1600">
                <a:solidFill>
                  <a:srgbClr val="FF0000"/>
                </a:solidFill>
              </a:rPr>
              <a:t>Pixel</a:t>
            </a:r>
            <a:r>
              <a:rPr lang="en-US" sz="1600"/>
              <a:t> and setup the </a:t>
            </a:r>
            <a:r>
              <a:rPr lang="en-US" sz="1600">
                <a:solidFill>
                  <a:srgbClr val="FF0000"/>
                </a:solidFill>
              </a:rPr>
              <a:t>Event</a:t>
            </a:r>
            <a:r>
              <a:rPr lang="en-US" sz="1600"/>
              <a:t> via Google Tag Manager </a:t>
            </a:r>
            <a:r>
              <a:rPr lang="en-US" sz="1600">
                <a:solidFill>
                  <a:srgbClr val="00B05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→ </a:t>
            </a:r>
            <a:r>
              <a:rPr lang="en-US" sz="1600">
                <a:latin typeface="beIN Normal " panose="02000000000000000000" pitchFamily="2" charset="-78"/>
                <a:cs typeface="beIN Normal " panose="02000000000000000000" pitchFamily="2" charset="-78"/>
              </a:rPr>
              <a:t>Connected with Google Analytics 4  </a:t>
            </a:r>
            <a:endParaRPr lang="ar-SA" sz="1600"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6B60DFFA-0866-2161-37AB-C813829E23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211984"/>
              </p:ext>
            </p:extLst>
          </p:nvPr>
        </p:nvGraphicFramePr>
        <p:xfrm>
          <a:off x="2157112" y="2690490"/>
          <a:ext cx="9284576" cy="370010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173956">
                  <a:extLst>
                    <a:ext uri="{9D8B030D-6E8A-4147-A177-3AD203B41FA5}">
                      <a16:colId xmlns:a16="http://schemas.microsoft.com/office/drawing/2014/main" val="2015587061"/>
                    </a:ext>
                  </a:extLst>
                </a:gridCol>
                <a:gridCol w="1480488">
                  <a:extLst>
                    <a:ext uri="{9D8B030D-6E8A-4147-A177-3AD203B41FA5}">
                      <a16:colId xmlns:a16="http://schemas.microsoft.com/office/drawing/2014/main" val="356185502"/>
                    </a:ext>
                  </a:extLst>
                </a:gridCol>
                <a:gridCol w="1001666">
                  <a:extLst>
                    <a:ext uri="{9D8B030D-6E8A-4147-A177-3AD203B41FA5}">
                      <a16:colId xmlns:a16="http://schemas.microsoft.com/office/drawing/2014/main" val="2005460765"/>
                    </a:ext>
                  </a:extLst>
                </a:gridCol>
                <a:gridCol w="5628466">
                  <a:extLst>
                    <a:ext uri="{9D8B030D-6E8A-4147-A177-3AD203B41FA5}">
                      <a16:colId xmlns:a16="http://schemas.microsoft.com/office/drawing/2014/main" val="1616382801"/>
                    </a:ext>
                  </a:extLst>
                </a:gridCol>
              </a:tblGrid>
              <a:tr h="368978"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2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المؤشر</a:t>
                      </a:r>
                      <a:endParaRPr lang="en-US" sz="12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2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الوصف</a:t>
                      </a:r>
                      <a:endParaRPr lang="en-US" sz="12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2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النتيجة</a:t>
                      </a:r>
                      <a:endParaRPr lang="en-US" sz="12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2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تفاصيل التقييم حسب المتعارف عليه بالسوق السعودي</a:t>
                      </a:r>
                      <a:endParaRPr lang="en-US" sz="12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extLst>
                  <a:ext uri="{0D108BD9-81ED-4DB2-BD59-A6C34878D82A}">
                    <a16:rowId xmlns:a16="http://schemas.microsoft.com/office/drawing/2014/main" val="4091766702"/>
                  </a:ext>
                </a:extLst>
              </a:tr>
              <a:tr h="646662"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en-US" sz="12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CPM</a:t>
                      </a:r>
                      <a:endParaRPr lang="en-US" sz="12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التكلفة لكل ألف ظهور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0">
                        <a:buNone/>
                      </a:pP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Cost per Mille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0">
                        <a:buNone/>
                      </a:pP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3.57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ريال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منخفضة ، يعني أن تكلفة عرض الإعلان كانت فعالة جدًا مقارنة بمعايير السوق 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 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(</a:t>
                      </a: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CPM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 المعتاد من </a:t>
                      </a: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3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 إلى </a:t>
                      </a: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8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 ريال حسب المنصة والقطاع).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extLst>
                  <a:ext uri="{0D108BD9-81ED-4DB2-BD59-A6C34878D82A}">
                    <a16:rowId xmlns:a16="http://schemas.microsoft.com/office/drawing/2014/main" val="3330561393"/>
                  </a:ext>
                </a:extLst>
              </a:tr>
              <a:tr h="860767"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en-US" sz="12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CPC</a:t>
                      </a:r>
                      <a:endParaRPr lang="en-US" sz="12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التكلفة لكل نقرة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0">
                        <a:buNone/>
                      </a:pP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Cost per Click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0">
                        <a:buNone/>
                      </a:pP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0.098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ريال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 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حوالي </a:t>
                      </a: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 10</a:t>
                      </a:r>
                      <a:r>
                        <a:rPr lang="ar-SA" sz="1100" b="0" err="1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هللات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تكلفة منخفضة جدًا ، ويعني أن الحملة تحقق زيارات بتكلفة منخفضة.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 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المتوسط في السوق : من </a:t>
                      </a: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0.70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 هللة إلى </a:t>
                      </a: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1.50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 ريال حسب المنصة والقطاع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extLst>
                  <a:ext uri="{0D108BD9-81ED-4DB2-BD59-A6C34878D82A}">
                    <a16:rowId xmlns:a16="http://schemas.microsoft.com/office/drawing/2014/main" val="2229891604"/>
                  </a:ext>
                </a:extLst>
              </a:tr>
              <a:tr h="911848"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en-US" sz="12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CTR</a:t>
                      </a:r>
                      <a:endParaRPr lang="en-US" sz="12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نسبة النقر إلى الظهور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0">
                        <a:buNone/>
                      </a:pP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Click-through Rate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3.65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 %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نسبة نقر ممتازة مقارنة بالمتوسط العام، ما يدل على جاذبية الإعلانات أو دقة الاستهداف.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 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والذي يتراوح عادة بين </a:t>
                      </a: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1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% – </a:t>
                      </a: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2</a:t>
                      </a: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% لمعظم القطاعات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extLst>
                  <a:ext uri="{0D108BD9-81ED-4DB2-BD59-A6C34878D82A}">
                    <a16:rowId xmlns:a16="http://schemas.microsoft.com/office/drawing/2014/main" val="118688347"/>
                  </a:ext>
                </a:extLst>
              </a:tr>
              <a:tr h="911848"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en-US" sz="1200" b="0">
                          <a:effectLst/>
                          <a:latin typeface="beIN Normal " panose="02000000000000000000" pitchFamily="2" charset="-78"/>
                          <a:ea typeface="Aptos" panose="020b0004020202020204" pitchFamily="34" charset="0"/>
                          <a:cs typeface="beIN Normal " panose="02000000000000000000" pitchFamily="2" charset="-78"/>
                        </a:rPr>
                        <a:t>Conversion Rate</a:t>
                      </a: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0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ea typeface="Aptos" panose="020b0004020202020204" pitchFamily="34" charset="0"/>
                          <a:cs typeface="beIN Normal " panose="02000000000000000000" pitchFamily="2" charset="-78"/>
                        </a:rPr>
                        <a:t>معدل الإحالات الناجحة</a:t>
                      </a:r>
                    </a:p>
                    <a:p>
                      <a:pPr algn="ctr" rtl="0">
                        <a:buNone/>
                      </a:pP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ea typeface="Aptos" panose="020b0004020202020204" pitchFamily="34" charset="0"/>
                          <a:cs typeface="beIN Normal " panose="02000000000000000000" pitchFamily="2" charset="-78"/>
                        </a:rPr>
                        <a:t>Google</a:t>
                      </a: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en-US" sz="1100" b="0">
                          <a:effectLst/>
                          <a:latin typeface="beIN Normal " panose="02000000000000000000" pitchFamily="2" charset="-78"/>
                          <a:ea typeface="Aptos" panose="020b0004020202020204" pitchFamily="34" charset="0"/>
                          <a:cs typeface="beIN Normal " panose="02000000000000000000" pitchFamily="2" charset="-78"/>
                        </a:rPr>
                        <a:t>40.57%</a:t>
                      </a:r>
                    </a:p>
                  </a:txBody>
                  <a:tcPr marL="58689" marR="58689" marT="0" marB="0" anchor="ctr"/>
                </a:tc>
                <a:tc>
                  <a:txBody>
                    <a:bodyPr vert="horz" wrap="square"/>
                    <a:lstStyle/>
                    <a:p>
                      <a:pPr algn="ctr" rtl="1">
                        <a:buNone/>
                      </a:pPr>
                      <a:r>
                        <a:rPr lang="ar-SA" sz="1100" b="0">
                          <a:effectLst/>
                          <a:latin typeface="beIN Normal " panose="02000000000000000000" pitchFamily="2" charset="-78"/>
                          <a:ea typeface="Aptos" panose="020b0004020202020204" pitchFamily="34" charset="0"/>
                          <a:cs typeface="beIN Normal " panose="02000000000000000000" pitchFamily="2" charset="-78"/>
                        </a:rPr>
                        <a:t>لا يوجد احصائيات دقيقة في السعودية، لكن ما هو شائع عالمياً من 5-10% تقريباً </a:t>
                      </a:r>
                    </a:p>
                    <a:p>
                      <a:pPr algn="ctr" rtl="1">
                        <a:buNone/>
                      </a:pPr>
                      <a:endParaRPr lang="ar-SA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  <a:p>
                      <a:pPr algn="ctr" rtl="1">
                        <a:buNone/>
                      </a:pPr>
                      <a:r>
                        <a:rPr lang="ar-SA" sz="1100" b="0"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كل 100 نقرة </a:t>
                      </a:r>
                      <a:r>
                        <a:rPr lang="en-US" sz="1100" b="0"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Clicks </a:t>
                      </a:r>
                      <a:r>
                        <a:rPr lang="ar-SA" sz="1100" b="0"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 على الإعلان → تحقق منها حوالي 40 إحالة </a:t>
                      </a:r>
                      <a:r>
                        <a:rPr lang="en-US" sz="1100" b="0">
                          <a:latin typeface="beIN Normal " panose="02000000000000000000" pitchFamily="2" charset="-78"/>
                          <a:cs typeface="beIN Normal " panose="02000000000000000000" pitchFamily="2" charset="-78"/>
                        </a:rPr>
                        <a:t>Conversions</a:t>
                      </a:r>
                      <a:endParaRPr lang="en-US" sz="1100" b="0">
                        <a:effectLst/>
                        <a:latin typeface="beIN Normal " panose="02000000000000000000" pitchFamily="2" charset="-78"/>
                        <a:ea typeface="Aptos" panose="020b0004020202020204" pitchFamily="34" charset="0"/>
                        <a:cs typeface="beIN Normal " panose="02000000000000000000" pitchFamily="2" charset="-78"/>
                      </a:endParaRPr>
                    </a:p>
                  </a:txBody>
                  <a:tcPr marL="58689" marR="58689" marT="0" marB="0" anchor="ctr"/>
                </a:tc>
                <a:extLst>
                  <a:ext uri="{0D108BD9-81ED-4DB2-BD59-A6C34878D82A}">
                    <a16:rowId xmlns:a16="http://schemas.microsoft.com/office/drawing/2014/main" val="3813036726"/>
                  </a:ext>
                </a:extLst>
              </a:tr>
            </a:tbl>
          </a:graphicData>
        </a:graphic>
      </p:graphicFrame>
      <p:pic>
        <p:nvPicPr>
          <p:cNvPr id="1026" name="Picture 2" descr="Snapchat Advertising Parity | Sprinklr Help Center">
            <a:extLst>
              <a:ext uri="{FF2B5EF4-FFF2-40B4-BE49-F238E27FC236}">
                <a16:creationId xmlns:a16="http://schemas.microsoft.com/office/drawing/2014/main" id="{2643A8E1-696A-6EA6-635D-9D75F367E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2298" y="4569424"/>
            <a:ext cx="967840" cy="62536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eta logo transparent PNG - StickPNG">
            <a:extLst>
              <a:ext uri="{FF2B5EF4-FFF2-40B4-BE49-F238E27FC236}">
                <a16:creationId xmlns:a16="http://schemas.microsoft.com/office/drawing/2014/main" id="{1C553837-8660-0F4E-F1C6-98507A510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8977" y="3676247"/>
            <a:ext cx="977506" cy="6253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iktok Ads Stock Illustrations – 100 Tiktok Ads Stock Illustrations,  Vectors &amp; Clipart - Dreamstime">
            <a:extLst>
              <a:ext uri="{FF2B5EF4-FFF2-40B4-BE49-F238E27FC236}">
                <a16:creationId xmlns:a16="http://schemas.microsoft.com/office/drawing/2014/main" id="{9007934C-A37D-7D7A-278A-9E08A9192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8" t="13493" r="10852" b="10419"/>
          <a:stretch>
            <a:fillRect/>
          </a:stretch>
        </p:blipFill>
        <p:spPr bwMode="auto">
          <a:xfrm>
            <a:off x="788275" y="5412656"/>
            <a:ext cx="835886" cy="79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4D89DF70-F995-25BA-B635-06BE7ACD1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8957" y="2514192"/>
            <a:ext cx="767880" cy="95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97C1E0B-FD1E-27C8-3540-DE0627C2F07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-3937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3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0BBB90-854D-ED53-894D-DEAA506AC8EC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E4AE6B-E9DB-D1F7-35B4-8A3599CABFA4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4477D5-016A-CCC2-A7A0-BC33A596D50C}"/>
              </a:ext>
            </a:extLst>
          </p:cNvPr>
          <p:cNvSpPr txBox="1"/>
          <p:nvPr/>
        </p:nvSpPr>
        <p:spPr>
          <a:xfrm>
            <a:off x="6754855" y="676227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المنهجية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135220-7DF0-2C14-DDBD-E9DD53636E51}"/>
              </a:ext>
            </a:extLst>
          </p:cNvPr>
          <p:cNvSpPr txBox="1"/>
          <p:nvPr/>
        </p:nvSpPr>
        <p:spPr>
          <a:xfrm>
            <a:off x="591691" y="1738864"/>
            <a:ext cx="1054100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نوع الدراسة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: وصفية تحليلية.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مجتمع الدراسة: 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العاملون في التسويق الرقمي والإعلان بالسعودية.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العينة: 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(</a:t>
            </a:r>
            <a:r>
              <a:rPr lang="ar-SA" sz="2400">
                <a:solidFill>
                  <a:srgbClr val="FF0000"/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145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) من الخبراء والممارسين.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أداة الدراسة: 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استبانة</a:t>
            </a: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أساليب التحليل: </a:t>
            </a:r>
            <a:r>
              <a:rPr lang="ar-SA" sz="2400">
                <a:latin typeface="beIN Normal " panose="02000000000000000000" pitchFamily="2" charset="-78"/>
                <a:cs typeface="beIN Normal " panose="02000000000000000000" pitchFamily="2" charset="-78"/>
              </a:rPr>
              <a:t>معاملات ارتباط، ألفا كرونباخ، إحصاءات وصفية واستنتاجية.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A2844D9-E155-4E0C-2B80-623C9E760580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990904EB-5C36-AFCB-F209-9211B01020FA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12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4AD4992-3A15-9526-241D-3106ADAB128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11" name="TextBox 5">
            <a:extLst>
              <a:ext uri="{FF2B5EF4-FFF2-40B4-BE49-F238E27FC236}">
                <a16:creationId xmlns:a16="http://schemas.microsoft.com/office/drawing/2014/main" id="{54F8D5BF-C251-5C97-83A2-5C4B8D7D4270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903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40753-C224-2F83-E12C-E08CF2B33372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B12D37-D2F2-5CEB-EB7A-14B84B5231F4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FE072F-80C8-AC3F-CCE8-69A897449BCA}"/>
              </a:ext>
            </a:extLst>
          </p:cNvPr>
          <p:cNvSpPr txBox="1"/>
          <p:nvPr/>
        </p:nvSpPr>
        <p:spPr>
          <a:xfrm>
            <a:off x="6780123" y="63586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الــنــتــائــج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411370F-C934-50C7-DAA2-4575FCD87D37}"/>
              </a:ext>
            </a:extLst>
          </p:cNvPr>
          <p:cNvSpPr txBox="1"/>
          <p:nvPr/>
        </p:nvSpPr>
        <p:spPr>
          <a:xfrm>
            <a:off x="476924" y="1899365"/>
            <a:ext cx="10541000" cy="4447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استخدام مرتفع نسبياً لتقنيات الذكاء الاصطناعي في الإعلان.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علاقة إيجابية بين الأدوات وكفاءة الحملات  </a:t>
            </a:r>
            <a:r>
              <a:rPr lang="en-US" sz="2000">
                <a:latin typeface="beIN Normal " panose="02000000000000000000" pitchFamily="2" charset="-78"/>
                <a:cs typeface="beIN Normal " panose="02000000000000000000" pitchFamily="2" charset="-78"/>
              </a:rPr>
              <a:t>CPA، ROAS، CTR، Conversion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رضا جيد من الممارسين، لكن مع وجود تحفظات على الخصوصية.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أبرز التحديات: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نقص الكفاءات المتخصصة.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ارتفاع التكلفة.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>
                <a:latin typeface="beIN Normal " panose="02000000000000000000" pitchFamily="2" charset="-78"/>
                <a:cs typeface="beIN Normal " panose="02000000000000000000" pitchFamily="2" charset="-78"/>
              </a:rPr>
              <a:t>مخاوف الخصوصية واللوائح.</a:t>
            </a:r>
            <a:endParaRPr lang="ar-SA"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31823448-CB4A-BDD7-C1BF-48B5726EF011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7ED9B5B9-BE69-2DD2-2BCE-011B934FF1F7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13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2655A67-AC00-5647-A7D5-2CC94537023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8FA19B64-5A23-F331-1380-DEBF7D0B8829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07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F9309-CE7A-7C69-11C9-4D862AB89DB5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0E1E2E-0EFE-EA15-C7EC-5DC96F81DE86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48DC52-C923-9537-03BF-E225E1E3DD0D}"/>
              </a:ext>
            </a:extLst>
          </p:cNvPr>
          <p:cNvSpPr txBox="1"/>
          <p:nvPr/>
        </p:nvSpPr>
        <p:spPr>
          <a:xfrm>
            <a:off x="6770979" y="676227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الــتــوصــيــات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2229F4C-822C-A6B2-262E-05F90D2BA3EA}"/>
              </a:ext>
            </a:extLst>
          </p:cNvPr>
          <p:cNvSpPr txBox="1"/>
          <p:nvPr/>
        </p:nvSpPr>
        <p:spPr>
          <a:xfrm>
            <a:off x="591691" y="1662672"/>
            <a:ext cx="1054100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تعزيز التدريب وبناء القدرات المحلية.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وضع أطر تنظيمية وتشريعية واضحة.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الاستثمار في أدوات الذكاء الاصطناعي عالية التأثير </a:t>
            </a:r>
          </a:p>
          <a:p>
            <a:pPr algn="r" rtl="1">
              <a:lnSpc>
                <a:spcPct val="200000"/>
              </a:lnSpc>
            </a:pP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(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Chatbots، </a:t>
            </a:r>
            <a:r>
              <a:rPr lang="ar-SA" sz="24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التخصيص، التحليلات التنبؤية).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موازنة التقدم التكنولوجي مع حماية خصوصية العملاء.</a:t>
            </a:r>
            <a:endParaRPr lang="ar-SA" sz="2400"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C2774563-B39A-074E-B4D0-1150C946AD0B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9DA4B93B-8AD6-5F32-A479-B9CC69CF754E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14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C822008-E889-FF2F-C90C-D24380BD48D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A96A406A-3313-1F31-F657-1A69DC183BBA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616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07E22-9B5E-0A67-026B-899314A6A7BE}"/>
            </a:ext>
          </a:extLst>
        </p:cNvPr>
        <p:cNvGrpSpPr/>
        <p:nvPr/>
      </p:nvGrpSpPr>
      <p:grpSpPr>
        <a:xfrm>
          <a:off x="0" y="0"/>
          <a: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946C04-1CCF-657A-5D4F-46BE7E876489}"/>
              </a:ext>
            </a:extLst>
          </p:cNvPr>
          <p:cNvSpPr/>
          <p:nvPr/>
        </p:nvSpPr>
        <p:spPr>
          <a:xfrm>
            <a:off x="591691" y="1244049"/>
            <a:ext cx="10812720" cy="5481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1701AC-86AC-A7EB-522C-9A23E4EEFCCC}"/>
              </a:ext>
            </a:extLst>
          </p:cNvPr>
          <p:cNvSpPr txBox="1"/>
          <p:nvPr/>
        </p:nvSpPr>
        <p:spPr>
          <a:xfrm>
            <a:off x="6793407" y="65719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>
                <a:solidFill>
                  <a:schemeClr val="accent1">
                    <a:lumMod val="75000"/>
                  </a:schemeClr>
                </a:solidFill>
                <a:latin typeface="beIN Normal " panose="02000000000000000000" pitchFamily="2" charset="-78"/>
                <a:cs typeface="beIN Normal " panose="02000000000000000000" pitchFamily="2" charset="-78"/>
              </a:rPr>
              <a:t>الــخـــــاتــمــة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AD12115-428F-ECD0-E8DE-689E1CB9FEC9}"/>
              </a:ext>
            </a:extLst>
          </p:cNvPr>
          <p:cNvSpPr txBox="1"/>
          <p:nvPr/>
        </p:nvSpPr>
        <p:spPr>
          <a:xfrm>
            <a:off x="513033" y="2133261"/>
            <a:ext cx="10541000" cy="3162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الدراسة تسد فجوة معرفية مهمة في السياق السعودي</a:t>
            </a:r>
          </a:p>
          <a:p>
            <a:pPr marL="285750" indent="-28575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تؤكد على دور الذكاء الاصطناعي في رفع كفاءة الحملات الإعلانية</a:t>
            </a:r>
          </a:p>
          <a:p>
            <a:pPr marL="285750" indent="-28575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>
                <a:latin typeface="beIN Normal " panose="02000000000000000000" pitchFamily="2" charset="-78"/>
                <a:cs typeface="beIN Normal " panose="02000000000000000000" pitchFamily="2" charset="-78"/>
              </a:rPr>
              <a:t>تفتح المجال أمام أبحاث مقارنة وتطبيقات أوسع في المستقبل.</a:t>
            </a:r>
            <a:endParaRPr lang="ar-SA" sz="2400">
              <a:latin typeface="beIN Normal " panose="02000000000000000000" pitchFamily="2" charset="-78"/>
              <a:cs typeface="beIN Normal " panose="02000000000000000000" pitchFamily="2" charset="-78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2EFEC504-23CF-2989-4941-845DA34124AC}"/>
              </a:ext>
            </a:extLst>
          </p:cNvPr>
          <p:cNvSpPr/>
          <p:nvPr/>
        </p:nvSpPr>
        <p:spPr>
          <a:xfrm>
            <a:off x="9652261" y="3548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9">
            <a:extLst>
              <a:ext uri="{FF2B5EF4-FFF2-40B4-BE49-F238E27FC236}">
                <a16:creationId xmlns:a16="http://schemas.microsoft.com/office/drawing/2014/main" id="{3CA38E2B-C333-056D-ED0E-F22719E3D91E}"/>
              </a:ext>
            </a:extLst>
          </p:cNvPr>
          <p:cNvSpPr txBox="1"/>
          <p:nvPr/>
        </p:nvSpPr>
        <p:spPr>
          <a:xfrm>
            <a:off x="9871375" y="66752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15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295C345-B06B-4779-5C24-3E52B3B081C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76924" y="15490"/>
            <a:ext cx="2305141" cy="1076343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A5031A3E-B1D0-2F5E-BD0E-17EA6AB063A7}"/>
              </a:ext>
            </a:extLst>
          </p:cNvPr>
          <p:cNvSpPr txBox="1"/>
          <p:nvPr/>
        </p:nvSpPr>
        <p:spPr>
          <a:xfrm>
            <a:off x="9761192" y="39726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599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&#65279;<?xml version="1.0" encoding="utf-8" standalone="yes"?>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&#65279;<?xml version="1.0" encoding="utf-8" standalone="yes"?>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&#65279;<?xml version="1.0" encoding="utf-8" standalone="yes"?>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شاشة عريضة</PresentationFormat>
  <Paragraphs>146</Paragraphs>
  <Slides>18</Slides>
  <Notes>2</Notes>
  <TotalTime>84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28">
      <vt:lpstr>Arial</vt:lpstr>
      <vt:lpstr>Calibri Light</vt:lpstr>
      <vt:lpstr>Calibri</vt:lpstr>
      <vt:lpstr>beIN Normal </vt:lpstr>
      <vt:lpstr>PT Bold Heading</vt:lpstr>
      <vt:lpstr>Alexandria</vt:lpstr>
      <vt:lpstr>Roboto Light</vt:lpstr>
      <vt:lpstr>Wingdings</vt:lpstr>
      <vt:lpstr>Aptos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Presentation</dc:title>
  <dc:creator>start</dc:creator>
  <cp:lastModifiedBy>Ahmed Alkhalaf</cp:lastModifiedBy>
  <cp:revision>15</cp:revision>
  <dcterms:created xsi:type="dcterms:W3CDTF">2023-04-29T09:08:00Z</dcterms:created>
  <dcterms:modified xsi:type="dcterms:W3CDTF">2025-08-26T11:14:33Z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ContentTypeId">
    <vt:lpwstr>0x010100DC69378573D04C4981F1C0E645EFE562</vt:lpwstr>
  </property>
  <property fmtid="{D5CDD505-2E9C-101B-9397-08002B2CF9AE}" pid="3" name="ICV">
    <vt:lpwstr>17AA779C58B4485E9875EC7763513157_12</vt:lpwstr>
  </property>
  <property fmtid="{D5CDD505-2E9C-101B-9397-08002B2CF9AE}" pid="4" name="KSOProductBuildVer">
    <vt:lpwstr>1033-12.2.0.13359</vt:lpwstr>
  </property>
  <property fmtid="{D5CDD505-2E9C-101B-9397-08002B2CF9AE}" pid="5" name="MediaServiceImageTags">
    <vt:lpwstr/>
  </property>
</Properties>
</file>