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58"/>
  </p:notesMasterIdLst>
  <p:sldIdLst>
    <p:sldId id="256" r:id="rId2"/>
    <p:sldId id="263" r:id="rId3"/>
    <p:sldId id="433" r:id="rId4"/>
    <p:sldId id="483" r:id="rId5"/>
    <p:sldId id="508" r:id="rId6"/>
    <p:sldId id="516" r:id="rId7"/>
    <p:sldId id="492" r:id="rId8"/>
    <p:sldId id="354" r:id="rId9"/>
    <p:sldId id="486" r:id="rId10"/>
    <p:sldId id="329" r:id="rId11"/>
    <p:sldId id="517" r:id="rId12"/>
    <p:sldId id="548" r:id="rId13"/>
    <p:sldId id="484" r:id="rId14"/>
    <p:sldId id="482" r:id="rId15"/>
    <p:sldId id="477" r:id="rId16"/>
    <p:sldId id="537" r:id="rId17"/>
    <p:sldId id="545" r:id="rId18"/>
    <p:sldId id="510" r:id="rId19"/>
    <p:sldId id="352" r:id="rId20"/>
    <p:sldId id="518" r:id="rId21"/>
    <p:sldId id="511" r:id="rId22"/>
    <p:sldId id="513" r:id="rId23"/>
    <p:sldId id="514" r:id="rId24"/>
    <p:sldId id="379" r:id="rId25"/>
    <p:sldId id="515" r:id="rId26"/>
    <p:sldId id="519" r:id="rId27"/>
    <p:sldId id="520" r:id="rId28"/>
    <p:sldId id="512" r:id="rId29"/>
    <p:sldId id="521" r:id="rId30"/>
    <p:sldId id="526" r:id="rId31"/>
    <p:sldId id="524" r:id="rId32"/>
    <p:sldId id="522" r:id="rId33"/>
    <p:sldId id="550" r:id="rId34"/>
    <p:sldId id="525" r:id="rId35"/>
    <p:sldId id="529" r:id="rId36"/>
    <p:sldId id="528" r:id="rId37"/>
    <p:sldId id="546" r:id="rId38"/>
    <p:sldId id="530" r:id="rId39"/>
    <p:sldId id="509" r:id="rId40"/>
    <p:sldId id="531" r:id="rId41"/>
    <p:sldId id="533" r:id="rId42"/>
    <p:sldId id="534" r:id="rId43"/>
    <p:sldId id="536" r:id="rId44"/>
    <p:sldId id="538" r:id="rId45"/>
    <p:sldId id="541" r:id="rId46"/>
    <p:sldId id="542" r:id="rId47"/>
    <p:sldId id="544" r:id="rId48"/>
    <p:sldId id="543" r:id="rId49"/>
    <p:sldId id="549" r:id="rId50"/>
    <p:sldId id="547" r:id="rId51"/>
    <p:sldId id="496" r:id="rId52"/>
    <p:sldId id="497" r:id="rId53"/>
    <p:sldId id="277" r:id="rId54"/>
    <p:sldId id="257" r:id="rId55"/>
    <p:sldId id="259" r:id="rId56"/>
    <p:sldId id="260" r:id="rId5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FAA4"/>
    <a:srgbClr val="775CFF"/>
    <a:srgbClr val="1607C2"/>
    <a:srgbClr val="FFF800"/>
    <a:srgbClr val="7D179E"/>
    <a:srgbClr val="009193"/>
    <a:srgbClr val="FF9652"/>
    <a:srgbClr val="818843"/>
    <a:srgbClr val="91984A"/>
    <a:srgbClr val="AAB35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986" autoAdjust="0"/>
    <p:restoredTop sz="95940"/>
  </p:normalViewPr>
  <p:slideViewPr>
    <p:cSldViewPr snapToGrid="0">
      <p:cViewPr varScale="1">
        <p:scale>
          <a:sx n="112" d="100"/>
          <a:sy n="112" d="100"/>
        </p:scale>
        <p:origin x="208" y="2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D52E84E-043D-BB47-9B83-BDE36F554612}" type="doc">
      <dgm:prSet loTypeId="urn:microsoft.com/office/officeart/2005/8/layout/default" loCatId="" qsTypeId="urn:microsoft.com/office/officeart/2005/8/quickstyle/3d4" qsCatId="3D" csTypeId="urn:microsoft.com/office/officeart/2005/8/colors/colorful4" csCatId="colorful" phldr="1"/>
      <dgm:spPr/>
      <dgm:t>
        <a:bodyPr/>
        <a:lstStyle/>
        <a:p>
          <a:endParaRPr lang="en-US"/>
        </a:p>
      </dgm:t>
    </dgm:pt>
    <dgm:pt modelId="{21AB947D-ACAB-6B48-9C09-605B05EBA598}">
      <dgm:prSet phldrT="[Text]"/>
      <dgm:spPr/>
      <dgm:t>
        <a:bodyPr/>
        <a:lstStyle/>
        <a:p>
          <a:r>
            <a:rPr lang="en-US" b="1" i="1" dirty="0"/>
            <a:t>cognitive style</a:t>
          </a:r>
          <a:endParaRPr lang="en-US" dirty="0"/>
        </a:p>
      </dgm:t>
    </dgm:pt>
    <dgm:pt modelId="{888B6B1A-B9D8-2645-BC2E-967DE44A55BA}" type="parTrans" cxnId="{2F8382A1-99D1-1342-A2F3-A7003BE1EF48}">
      <dgm:prSet/>
      <dgm:spPr/>
      <dgm:t>
        <a:bodyPr/>
        <a:lstStyle/>
        <a:p>
          <a:endParaRPr lang="en-US"/>
        </a:p>
      </dgm:t>
    </dgm:pt>
    <dgm:pt modelId="{F29CF5C8-D855-7741-84DF-161577AEEC81}" type="sibTrans" cxnId="{2F8382A1-99D1-1342-A2F3-A7003BE1EF48}">
      <dgm:prSet/>
      <dgm:spPr/>
      <dgm:t>
        <a:bodyPr/>
        <a:lstStyle/>
        <a:p>
          <a:endParaRPr lang="en-US"/>
        </a:p>
      </dgm:t>
    </dgm:pt>
    <dgm:pt modelId="{FA997167-BE02-EC4B-9379-A811C1AECD79}">
      <dgm:prSet phldrT="[Text]"/>
      <dgm:spPr/>
      <dgm:t>
        <a:bodyPr/>
        <a:lstStyle/>
        <a:p>
          <a:r>
            <a:rPr lang="en-US" b="1" i="1"/>
            <a:t>psychological style</a:t>
          </a:r>
          <a:endParaRPr lang="en-US" dirty="0"/>
        </a:p>
      </dgm:t>
    </dgm:pt>
    <dgm:pt modelId="{3DE080A6-3949-894D-84E2-1B439167ECC7}" type="parTrans" cxnId="{8C18FE31-A9E0-6145-882E-719D78F0F303}">
      <dgm:prSet/>
      <dgm:spPr/>
      <dgm:t>
        <a:bodyPr/>
        <a:lstStyle/>
        <a:p>
          <a:endParaRPr lang="en-US"/>
        </a:p>
      </dgm:t>
    </dgm:pt>
    <dgm:pt modelId="{CF174E03-EA93-4F4D-978B-3056A879085A}" type="sibTrans" cxnId="{8C18FE31-A9E0-6145-882E-719D78F0F303}">
      <dgm:prSet/>
      <dgm:spPr/>
      <dgm:t>
        <a:bodyPr/>
        <a:lstStyle/>
        <a:p>
          <a:endParaRPr lang="en-US"/>
        </a:p>
      </dgm:t>
    </dgm:pt>
    <dgm:pt modelId="{ABC810AD-4D65-B446-AA42-A7D3123E3602}">
      <dgm:prSet phldrT="[Text]"/>
      <dgm:spPr/>
      <dgm:t>
        <a:bodyPr/>
        <a:lstStyle/>
        <a:p>
          <a:r>
            <a:rPr lang="en-US" b="1" i="1"/>
            <a:t>problem solving style</a:t>
          </a:r>
          <a:endParaRPr lang="en-US" dirty="0"/>
        </a:p>
      </dgm:t>
    </dgm:pt>
    <dgm:pt modelId="{2D044B22-2534-2041-9466-8E0AA41EBDFF}" type="parTrans" cxnId="{D0A37F5F-F877-CF45-B1BD-A7D97530F615}">
      <dgm:prSet/>
      <dgm:spPr/>
      <dgm:t>
        <a:bodyPr/>
        <a:lstStyle/>
        <a:p>
          <a:endParaRPr lang="en-US"/>
        </a:p>
      </dgm:t>
    </dgm:pt>
    <dgm:pt modelId="{9664B268-A063-CC42-8A27-08CBC1DC0E5C}" type="sibTrans" cxnId="{D0A37F5F-F877-CF45-B1BD-A7D97530F615}">
      <dgm:prSet/>
      <dgm:spPr/>
      <dgm:t>
        <a:bodyPr/>
        <a:lstStyle/>
        <a:p>
          <a:endParaRPr lang="en-US"/>
        </a:p>
      </dgm:t>
    </dgm:pt>
    <dgm:pt modelId="{02917662-BF8D-1B46-B5D0-F9E39F3F9452}" type="pres">
      <dgm:prSet presAssocID="{4D52E84E-043D-BB47-9B83-BDE36F554612}" presName="diagram" presStyleCnt="0">
        <dgm:presLayoutVars>
          <dgm:dir/>
          <dgm:resizeHandles val="exact"/>
        </dgm:presLayoutVars>
      </dgm:prSet>
      <dgm:spPr/>
    </dgm:pt>
    <dgm:pt modelId="{311DDDA9-4A73-C24B-B858-FDCE1164760A}" type="pres">
      <dgm:prSet presAssocID="{21AB947D-ACAB-6B48-9C09-605B05EBA598}" presName="node" presStyleLbl="node1" presStyleIdx="0" presStyleCnt="3">
        <dgm:presLayoutVars>
          <dgm:bulletEnabled val="1"/>
        </dgm:presLayoutVars>
      </dgm:prSet>
      <dgm:spPr/>
    </dgm:pt>
    <dgm:pt modelId="{4AE91FC7-6751-0144-AC61-5062914C0F7C}" type="pres">
      <dgm:prSet presAssocID="{F29CF5C8-D855-7741-84DF-161577AEEC81}" presName="sibTrans" presStyleCnt="0"/>
      <dgm:spPr/>
    </dgm:pt>
    <dgm:pt modelId="{50516046-C4C3-5B43-8304-D96540FF2F23}" type="pres">
      <dgm:prSet presAssocID="{FA997167-BE02-EC4B-9379-A811C1AECD79}" presName="node" presStyleLbl="node1" presStyleIdx="1" presStyleCnt="3">
        <dgm:presLayoutVars>
          <dgm:bulletEnabled val="1"/>
        </dgm:presLayoutVars>
      </dgm:prSet>
      <dgm:spPr/>
    </dgm:pt>
    <dgm:pt modelId="{FFDDAAFB-8002-1141-9E28-90A031E0834A}" type="pres">
      <dgm:prSet presAssocID="{CF174E03-EA93-4F4D-978B-3056A879085A}" presName="sibTrans" presStyleCnt="0"/>
      <dgm:spPr/>
    </dgm:pt>
    <dgm:pt modelId="{317F9028-668B-FD4C-A5E9-45835D27E515}" type="pres">
      <dgm:prSet presAssocID="{ABC810AD-4D65-B446-AA42-A7D3123E3602}" presName="node" presStyleLbl="node1" presStyleIdx="2" presStyleCnt="3">
        <dgm:presLayoutVars>
          <dgm:bulletEnabled val="1"/>
        </dgm:presLayoutVars>
      </dgm:prSet>
      <dgm:spPr/>
    </dgm:pt>
  </dgm:ptLst>
  <dgm:cxnLst>
    <dgm:cxn modelId="{31CF500D-1846-CE40-9464-1A4233F35312}" type="presOf" srcId="{4D52E84E-043D-BB47-9B83-BDE36F554612}" destId="{02917662-BF8D-1B46-B5D0-F9E39F3F9452}" srcOrd="0" destOrd="0" presId="urn:microsoft.com/office/officeart/2005/8/layout/default"/>
    <dgm:cxn modelId="{8C18FE31-A9E0-6145-882E-719D78F0F303}" srcId="{4D52E84E-043D-BB47-9B83-BDE36F554612}" destId="{FA997167-BE02-EC4B-9379-A811C1AECD79}" srcOrd="1" destOrd="0" parTransId="{3DE080A6-3949-894D-84E2-1B439167ECC7}" sibTransId="{CF174E03-EA93-4F4D-978B-3056A879085A}"/>
    <dgm:cxn modelId="{5E135A38-BEEA-A940-A1FB-DACB0EA5DC63}" type="presOf" srcId="{21AB947D-ACAB-6B48-9C09-605B05EBA598}" destId="{311DDDA9-4A73-C24B-B858-FDCE1164760A}" srcOrd="0" destOrd="0" presId="urn:microsoft.com/office/officeart/2005/8/layout/default"/>
    <dgm:cxn modelId="{F6FB4A4A-1340-DD44-8220-84439ECD11DF}" type="presOf" srcId="{ABC810AD-4D65-B446-AA42-A7D3123E3602}" destId="{317F9028-668B-FD4C-A5E9-45835D27E515}" srcOrd="0" destOrd="0" presId="urn:microsoft.com/office/officeart/2005/8/layout/default"/>
    <dgm:cxn modelId="{D0A37F5F-F877-CF45-B1BD-A7D97530F615}" srcId="{4D52E84E-043D-BB47-9B83-BDE36F554612}" destId="{ABC810AD-4D65-B446-AA42-A7D3123E3602}" srcOrd="2" destOrd="0" parTransId="{2D044B22-2534-2041-9466-8E0AA41EBDFF}" sibTransId="{9664B268-A063-CC42-8A27-08CBC1DC0E5C}"/>
    <dgm:cxn modelId="{2F8382A1-99D1-1342-A2F3-A7003BE1EF48}" srcId="{4D52E84E-043D-BB47-9B83-BDE36F554612}" destId="{21AB947D-ACAB-6B48-9C09-605B05EBA598}" srcOrd="0" destOrd="0" parTransId="{888B6B1A-B9D8-2645-BC2E-967DE44A55BA}" sibTransId="{F29CF5C8-D855-7741-84DF-161577AEEC81}"/>
    <dgm:cxn modelId="{075C74FF-2B86-3A4F-A726-B26CC046A3B5}" type="presOf" srcId="{FA997167-BE02-EC4B-9379-A811C1AECD79}" destId="{50516046-C4C3-5B43-8304-D96540FF2F23}" srcOrd="0" destOrd="0" presId="urn:microsoft.com/office/officeart/2005/8/layout/default"/>
    <dgm:cxn modelId="{A746A50B-74D5-4B44-8B4C-E261DACF561D}" type="presParOf" srcId="{02917662-BF8D-1B46-B5D0-F9E39F3F9452}" destId="{311DDDA9-4A73-C24B-B858-FDCE1164760A}" srcOrd="0" destOrd="0" presId="urn:microsoft.com/office/officeart/2005/8/layout/default"/>
    <dgm:cxn modelId="{A6C86DC2-B9D7-154F-BF9F-2266BEB45350}" type="presParOf" srcId="{02917662-BF8D-1B46-B5D0-F9E39F3F9452}" destId="{4AE91FC7-6751-0144-AC61-5062914C0F7C}" srcOrd="1" destOrd="0" presId="urn:microsoft.com/office/officeart/2005/8/layout/default"/>
    <dgm:cxn modelId="{330F8150-57D8-E249-9A68-4CFD829D7600}" type="presParOf" srcId="{02917662-BF8D-1B46-B5D0-F9E39F3F9452}" destId="{50516046-C4C3-5B43-8304-D96540FF2F23}" srcOrd="2" destOrd="0" presId="urn:microsoft.com/office/officeart/2005/8/layout/default"/>
    <dgm:cxn modelId="{BEEE59B5-BCC4-AE4B-B59D-5950E9046CF0}" type="presParOf" srcId="{02917662-BF8D-1B46-B5D0-F9E39F3F9452}" destId="{FFDDAAFB-8002-1141-9E28-90A031E0834A}" srcOrd="3" destOrd="0" presId="urn:microsoft.com/office/officeart/2005/8/layout/default"/>
    <dgm:cxn modelId="{DF34BFF2-D6FE-1B4A-9DDF-1214C6E361FB}" type="presParOf" srcId="{02917662-BF8D-1B46-B5D0-F9E39F3F9452}" destId="{317F9028-668B-FD4C-A5E9-45835D27E515}" srcOrd="4"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1DDDA9-4A73-C24B-B858-FDCE1164760A}">
      <dsp:nvSpPr>
        <dsp:cNvPr id="0" name=""/>
        <dsp:cNvSpPr/>
      </dsp:nvSpPr>
      <dsp:spPr>
        <a:xfrm>
          <a:off x="291104" y="1989"/>
          <a:ext cx="2858003" cy="1714802"/>
        </a:xfrm>
        <a:prstGeom prst="rect">
          <a:avLst/>
        </a:prstGeom>
        <a:solidFill>
          <a:schemeClr val="accent4">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b="1" i="1" kern="1200" dirty="0"/>
            <a:t>cognitive style</a:t>
          </a:r>
          <a:endParaRPr lang="en-US" sz="3000" kern="1200" dirty="0"/>
        </a:p>
      </dsp:txBody>
      <dsp:txXfrm>
        <a:off x="291104" y="1989"/>
        <a:ext cx="2858003" cy="1714802"/>
      </dsp:txXfrm>
    </dsp:sp>
    <dsp:sp modelId="{50516046-C4C3-5B43-8304-D96540FF2F23}">
      <dsp:nvSpPr>
        <dsp:cNvPr id="0" name=""/>
        <dsp:cNvSpPr/>
      </dsp:nvSpPr>
      <dsp:spPr>
        <a:xfrm>
          <a:off x="3434909" y="1989"/>
          <a:ext cx="2858003" cy="1714802"/>
        </a:xfrm>
        <a:prstGeom prst="rect">
          <a:avLst/>
        </a:prstGeom>
        <a:solidFill>
          <a:schemeClr val="accent4">
            <a:hueOff val="-3345957"/>
            <a:satOff val="6822"/>
            <a:lumOff val="3039"/>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b="1" i="1" kern="1200"/>
            <a:t>psychological style</a:t>
          </a:r>
          <a:endParaRPr lang="en-US" sz="3000" kern="1200" dirty="0"/>
        </a:p>
      </dsp:txBody>
      <dsp:txXfrm>
        <a:off x="3434909" y="1989"/>
        <a:ext cx="2858003" cy="1714802"/>
      </dsp:txXfrm>
    </dsp:sp>
    <dsp:sp modelId="{317F9028-668B-FD4C-A5E9-45835D27E515}">
      <dsp:nvSpPr>
        <dsp:cNvPr id="0" name=""/>
        <dsp:cNvSpPr/>
      </dsp:nvSpPr>
      <dsp:spPr>
        <a:xfrm>
          <a:off x="1863007" y="2002592"/>
          <a:ext cx="2858003" cy="1714802"/>
        </a:xfrm>
        <a:prstGeom prst="rect">
          <a:avLst/>
        </a:prstGeom>
        <a:solidFill>
          <a:schemeClr val="accent4">
            <a:hueOff val="-6691913"/>
            <a:satOff val="13643"/>
            <a:lumOff val="6079"/>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b="1" i="1" kern="1200"/>
            <a:t>problem solving style</a:t>
          </a:r>
          <a:endParaRPr lang="en-US" sz="3000" kern="1200" dirty="0"/>
        </a:p>
      </dsp:txBody>
      <dsp:txXfrm>
        <a:off x="1863007" y="2002592"/>
        <a:ext cx="2858003" cy="1714802"/>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AFFDA6-937A-3C42-A9BF-ED41CBC71A80}" type="datetimeFigureOut">
              <a:rPr lang="en-SA" smtClean="0"/>
              <a:t>27/03/2021 R</a:t>
            </a:fld>
            <a:endParaRPr lang="en-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0A40E4-2014-3741-8434-333B6C605336}" type="slidenum">
              <a:rPr lang="en-SA" smtClean="0"/>
              <a:t>‹#›</a:t>
            </a:fld>
            <a:endParaRPr lang="en-SA"/>
          </a:p>
        </p:txBody>
      </p:sp>
    </p:spTree>
    <p:extLst>
      <p:ext uri="{BB962C8B-B14F-4D97-AF65-F5344CB8AC3E}">
        <p14:creationId xmlns:p14="http://schemas.microsoft.com/office/powerpoint/2010/main" val="27106747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A" dirty="0"/>
          </a:p>
        </p:txBody>
      </p:sp>
      <p:sp>
        <p:nvSpPr>
          <p:cNvPr id="4" name="Slide Number Placeholder 3"/>
          <p:cNvSpPr>
            <a:spLocks noGrp="1"/>
          </p:cNvSpPr>
          <p:nvPr>
            <p:ph type="sldNum" sz="quarter" idx="5"/>
          </p:nvPr>
        </p:nvSpPr>
        <p:spPr/>
        <p:txBody>
          <a:bodyPr/>
          <a:lstStyle/>
          <a:p>
            <a:fld id="{9A0A40E4-2014-3741-8434-333B6C605336}" type="slidenum">
              <a:rPr lang="en-SA" smtClean="0"/>
              <a:t>1</a:t>
            </a:fld>
            <a:endParaRPr lang="en-SA"/>
          </a:p>
        </p:txBody>
      </p:sp>
    </p:spTree>
    <p:extLst>
      <p:ext uri="{BB962C8B-B14F-4D97-AF65-F5344CB8AC3E}">
        <p14:creationId xmlns:p14="http://schemas.microsoft.com/office/powerpoint/2010/main" val="3879565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1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F4432E4-4C49-4E27-8846-7ED75FA30D5D}" type="slidenum">
              <a:rPr lang="en-US" smtClean="0"/>
              <a:t>2</a:t>
            </a:fld>
            <a:endParaRPr lang="en-US"/>
          </a:p>
        </p:txBody>
      </p:sp>
    </p:spTree>
    <p:extLst>
      <p:ext uri="{BB962C8B-B14F-4D97-AF65-F5344CB8AC3E}">
        <p14:creationId xmlns:p14="http://schemas.microsoft.com/office/powerpoint/2010/main" val="21783404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a:t>
            </a:fld>
            <a:endParaRPr lang="en-US"/>
          </a:p>
        </p:txBody>
      </p:sp>
    </p:spTree>
    <p:extLst>
      <p:ext uri="{BB962C8B-B14F-4D97-AF65-F5344CB8AC3E}">
        <p14:creationId xmlns:p14="http://schemas.microsoft.com/office/powerpoint/2010/main" val="22063068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a:t>
            </a:fld>
            <a:endParaRPr lang="en-US"/>
          </a:p>
        </p:txBody>
      </p:sp>
    </p:spTree>
    <p:extLst>
      <p:ext uri="{BB962C8B-B14F-4D97-AF65-F5344CB8AC3E}">
        <p14:creationId xmlns:p14="http://schemas.microsoft.com/office/powerpoint/2010/main" val="10564996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5</a:t>
            </a:fld>
            <a:endParaRPr lang="en-US"/>
          </a:p>
        </p:txBody>
      </p:sp>
    </p:spTree>
    <p:extLst>
      <p:ext uri="{BB962C8B-B14F-4D97-AF65-F5344CB8AC3E}">
        <p14:creationId xmlns:p14="http://schemas.microsoft.com/office/powerpoint/2010/main" val="12259079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6</a:t>
            </a:fld>
            <a:endParaRPr lang="en-US"/>
          </a:p>
        </p:txBody>
      </p:sp>
    </p:spTree>
    <p:extLst>
      <p:ext uri="{BB962C8B-B14F-4D97-AF65-F5344CB8AC3E}">
        <p14:creationId xmlns:p14="http://schemas.microsoft.com/office/powerpoint/2010/main" val="2643550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7</a:t>
            </a:fld>
            <a:endParaRPr lang="en-US" altLang="en-US">
              <a:latin typeface="Calibri" panose="020F0502020204030204" pitchFamily="34" charset="0"/>
            </a:endParaRPr>
          </a:p>
        </p:txBody>
      </p:sp>
    </p:spTree>
    <p:extLst>
      <p:ext uri="{BB962C8B-B14F-4D97-AF65-F5344CB8AC3E}">
        <p14:creationId xmlns:p14="http://schemas.microsoft.com/office/powerpoint/2010/main" val="36740490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8</a:t>
            </a:fld>
            <a:endParaRPr lang="en-US" altLang="en-US">
              <a:latin typeface="Calibri" panose="020F0502020204030204" pitchFamily="34" charset="0"/>
            </a:endParaRPr>
          </a:p>
        </p:txBody>
      </p:sp>
    </p:spTree>
    <p:extLst>
      <p:ext uri="{BB962C8B-B14F-4D97-AF65-F5344CB8AC3E}">
        <p14:creationId xmlns:p14="http://schemas.microsoft.com/office/powerpoint/2010/main" val="26038663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9</a:t>
            </a:fld>
            <a:endParaRPr lang="en-US" altLang="en-US">
              <a:latin typeface="Calibri" panose="020F0502020204030204" pitchFamily="34" charset="0"/>
            </a:endParaRPr>
          </a:p>
        </p:txBody>
      </p:sp>
    </p:spTree>
    <p:extLst>
      <p:ext uri="{BB962C8B-B14F-4D97-AF65-F5344CB8AC3E}">
        <p14:creationId xmlns:p14="http://schemas.microsoft.com/office/powerpoint/2010/main" val="32831925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10</a:t>
            </a:fld>
            <a:endParaRPr lang="en-US"/>
          </a:p>
        </p:txBody>
      </p:sp>
    </p:spTree>
    <p:extLst>
      <p:ext uri="{BB962C8B-B14F-4D97-AF65-F5344CB8AC3E}">
        <p14:creationId xmlns:p14="http://schemas.microsoft.com/office/powerpoint/2010/main" val="15929021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11</a:t>
            </a:fld>
            <a:endParaRPr lang="en-US"/>
          </a:p>
        </p:txBody>
      </p:sp>
    </p:spTree>
    <p:extLst>
      <p:ext uri="{BB962C8B-B14F-4D97-AF65-F5344CB8AC3E}">
        <p14:creationId xmlns:p14="http://schemas.microsoft.com/office/powerpoint/2010/main" val="38789884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12</a:t>
            </a:fld>
            <a:endParaRPr lang="en-US" altLang="en-US">
              <a:latin typeface="Calibri" panose="020F0502020204030204" pitchFamily="34" charset="0"/>
            </a:endParaRPr>
          </a:p>
        </p:txBody>
      </p:sp>
    </p:spTree>
    <p:extLst>
      <p:ext uri="{BB962C8B-B14F-4D97-AF65-F5344CB8AC3E}">
        <p14:creationId xmlns:p14="http://schemas.microsoft.com/office/powerpoint/2010/main" val="8437436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13</a:t>
            </a:fld>
            <a:endParaRPr lang="en-US" altLang="en-US">
              <a:latin typeface="Calibri" panose="020F0502020204030204" pitchFamily="34" charset="0"/>
            </a:endParaRPr>
          </a:p>
        </p:txBody>
      </p:sp>
    </p:spTree>
    <p:extLst>
      <p:ext uri="{BB962C8B-B14F-4D97-AF65-F5344CB8AC3E}">
        <p14:creationId xmlns:p14="http://schemas.microsoft.com/office/powerpoint/2010/main" val="35768327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14</a:t>
            </a:fld>
            <a:endParaRPr lang="en-US"/>
          </a:p>
        </p:txBody>
      </p:sp>
    </p:spTree>
    <p:extLst>
      <p:ext uri="{BB962C8B-B14F-4D97-AF65-F5344CB8AC3E}">
        <p14:creationId xmlns:p14="http://schemas.microsoft.com/office/powerpoint/2010/main" val="16758722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7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15</a:t>
            </a:fld>
            <a:endParaRPr lang="en-US" altLang="en-US">
              <a:latin typeface="Calibri" panose="020F0502020204030204" pitchFamily="34" charset="0"/>
            </a:endParaRPr>
          </a:p>
        </p:txBody>
      </p:sp>
    </p:spTree>
    <p:extLst>
      <p:ext uri="{BB962C8B-B14F-4D97-AF65-F5344CB8AC3E}">
        <p14:creationId xmlns:p14="http://schemas.microsoft.com/office/powerpoint/2010/main" val="4924876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7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16</a:t>
            </a:fld>
            <a:endParaRPr lang="en-US" altLang="en-US">
              <a:latin typeface="Calibri" panose="020F0502020204030204" pitchFamily="34" charset="0"/>
            </a:endParaRPr>
          </a:p>
        </p:txBody>
      </p:sp>
    </p:spTree>
    <p:extLst>
      <p:ext uri="{BB962C8B-B14F-4D97-AF65-F5344CB8AC3E}">
        <p14:creationId xmlns:p14="http://schemas.microsoft.com/office/powerpoint/2010/main" val="39396581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7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17</a:t>
            </a:fld>
            <a:endParaRPr lang="en-US" altLang="en-US">
              <a:latin typeface="Calibri" panose="020F0502020204030204" pitchFamily="34" charset="0"/>
            </a:endParaRPr>
          </a:p>
        </p:txBody>
      </p:sp>
    </p:spTree>
    <p:extLst>
      <p:ext uri="{BB962C8B-B14F-4D97-AF65-F5344CB8AC3E}">
        <p14:creationId xmlns:p14="http://schemas.microsoft.com/office/powerpoint/2010/main" val="257836268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18</a:t>
            </a:fld>
            <a:endParaRPr lang="en-US"/>
          </a:p>
        </p:txBody>
      </p:sp>
    </p:spTree>
    <p:extLst>
      <p:ext uri="{BB962C8B-B14F-4D97-AF65-F5344CB8AC3E}">
        <p14:creationId xmlns:p14="http://schemas.microsoft.com/office/powerpoint/2010/main" val="38533315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19</a:t>
            </a:fld>
            <a:endParaRPr lang="en-US" altLang="en-US">
              <a:latin typeface="Calibri" panose="020F0502020204030204" pitchFamily="34" charset="0"/>
            </a:endParaRPr>
          </a:p>
        </p:txBody>
      </p:sp>
    </p:spTree>
    <p:extLst>
      <p:ext uri="{BB962C8B-B14F-4D97-AF65-F5344CB8AC3E}">
        <p14:creationId xmlns:p14="http://schemas.microsoft.com/office/powerpoint/2010/main" val="10955506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20</a:t>
            </a:fld>
            <a:endParaRPr lang="en-US" altLang="en-US">
              <a:latin typeface="Calibri" panose="020F0502020204030204" pitchFamily="34" charset="0"/>
            </a:endParaRPr>
          </a:p>
        </p:txBody>
      </p:sp>
    </p:spTree>
    <p:extLst>
      <p:ext uri="{BB962C8B-B14F-4D97-AF65-F5344CB8AC3E}">
        <p14:creationId xmlns:p14="http://schemas.microsoft.com/office/powerpoint/2010/main" val="15808460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21</a:t>
            </a:fld>
            <a:endParaRPr lang="en-US" altLang="en-US">
              <a:latin typeface="Calibri" panose="020F0502020204030204" pitchFamily="34" charset="0"/>
            </a:endParaRPr>
          </a:p>
        </p:txBody>
      </p:sp>
    </p:spTree>
    <p:extLst>
      <p:ext uri="{BB962C8B-B14F-4D97-AF65-F5344CB8AC3E}">
        <p14:creationId xmlns:p14="http://schemas.microsoft.com/office/powerpoint/2010/main" val="178431264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22</a:t>
            </a:fld>
            <a:endParaRPr lang="en-US" altLang="en-US">
              <a:latin typeface="Calibri" panose="020F0502020204030204" pitchFamily="34" charset="0"/>
            </a:endParaRPr>
          </a:p>
        </p:txBody>
      </p:sp>
    </p:spTree>
    <p:extLst>
      <p:ext uri="{BB962C8B-B14F-4D97-AF65-F5344CB8AC3E}">
        <p14:creationId xmlns:p14="http://schemas.microsoft.com/office/powerpoint/2010/main" val="22274365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23</a:t>
            </a:fld>
            <a:endParaRPr lang="en-US"/>
          </a:p>
        </p:txBody>
      </p:sp>
    </p:spTree>
    <p:extLst>
      <p:ext uri="{BB962C8B-B14F-4D97-AF65-F5344CB8AC3E}">
        <p14:creationId xmlns:p14="http://schemas.microsoft.com/office/powerpoint/2010/main" val="40136130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8C4DED2D-CBDE-A94A-A87D-FCC163492D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98D22A83-E337-6143-B04C-F0AACE0923D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1100" dirty="0"/>
          </a:p>
        </p:txBody>
      </p:sp>
      <p:sp>
        <p:nvSpPr>
          <p:cNvPr id="29700" name="Slide Number Placeholder 3">
            <a:extLst>
              <a:ext uri="{FF2B5EF4-FFF2-40B4-BE49-F238E27FC236}">
                <a16:creationId xmlns:a16="http://schemas.microsoft.com/office/drawing/2014/main" id="{0BC689F3-A963-9D45-A546-A8C30253DDC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BBB4E4C-810D-C542-8DAB-81E24B90BA68}" type="slidenum">
              <a:rPr lang="en-US" altLang="en-US">
                <a:latin typeface="Calibri" panose="020F0502020204030204" pitchFamily="34" charset="0"/>
              </a:rPr>
              <a:pPr/>
              <a:t>24</a:t>
            </a:fld>
            <a:endParaRPr lang="en-US" altLang="en-US">
              <a:latin typeface="Calibri" panose="020F0502020204030204" pitchFamily="34" charset="0"/>
            </a:endParaRPr>
          </a:p>
        </p:txBody>
      </p:sp>
    </p:spTree>
    <p:extLst>
      <p:ext uri="{BB962C8B-B14F-4D97-AF65-F5344CB8AC3E}">
        <p14:creationId xmlns:p14="http://schemas.microsoft.com/office/powerpoint/2010/main" val="23333279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8C4DED2D-CBDE-A94A-A87D-FCC163492D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98D22A83-E337-6143-B04C-F0AACE0923D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1100" dirty="0"/>
          </a:p>
        </p:txBody>
      </p:sp>
      <p:sp>
        <p:nvSpPr>
          <p:cNvPr id="29700" name="Slide Number Placeholder 3">
            <a:extLst>
              <a:ext uri="{FF2B5EF4-FFF2-40B4-BE49-F238E27FC236}">
                <a16:creationId xmlns:a16="http://schemas.microsoft.com/office/drawing/2014/main" id="{0BC689F3-A963-9D45-A546-A8C30253DDC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BBB4E4C-810D-C542-8DAB-81E24B90BA68}" type="slidenum">
              <a:rPr lang="en-US" altLang="en-US">
                <a:latin typeface="Calibri" panose="020F0502020204030204" pitchFamily="34" charset="0"/>
              </a:rPr>
              <a:pPr/>
              <a:t>25</a:t>
            </a:fld>
            <a:endParaRPr lang="en-US" altLang="en-US">
              <a:latin typeface="Calibri" panose="020F0502020204030204" pitchFamily="34" charset="0"/>
            </a:endParaRPr>
          </a:p>
        </p:txBody>
      </p:sp>
    </p:spTree>
    <p:extLst>
      <p:ext uri="{BB962C8B-B14F-4D97-AF65-F5344CB8AC3E}">
        <p14:creationId xmlns:p14="http://schemas.microsoft.com/office/powerpoint/2010/main" val="39548159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8C4DED2D-CBDE-A94A-A87D-FCC163492D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98D22A83-E337-6143-B04C-F0AACE0923D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1100" dirty="0"/>
          </a:p>
        </p:txBody>
      </p:sp>
      <p:sp>
        <p:nvSpPr>
          <p:cNvPr id="29700" name="Slide Number Placeholder 3">
            <a:extLst>
              <a:ext uri="{FF2B5EF4-FFF2-40B4-BE49-F238E27FC236}">
                <a16:creationId xmlns:a16="http://schemas.microsoft.com/office/drawing/2014/main" id="{0BC689F3-A963-9D45-A546-A8C30253DDC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BBB4E4C-810D-C542-8DAB-81E24B90BA68}" type="slidenum">
              <a:rPr lang="en-US" altLang="en-US">
                <a:latin typeface="Calibri" panose="020F0502020204030204" pitchFamily="34" charset="0"/>
              </a:rPr>
              <a:pPr/>
              <a:t>26</a:t>
            </a:fld>
            <a:endParaRPr lang="en-US" altLang="en-US">
              <a:latin typeface="Calibri" panose="020F0502020204030204" pitchFamily="34" charset="0"/>
            </a:endParaRPr>
          </a:p>
        </p:txBody>
      </p:sp>
    </p:spTree>
    <p:extLst>
      <p:ext uri="{BB962C8B-B14F-4D97-AF65-F5344CB8AC3E}">
        <p14:creationId xmlns:p14="http://schemas.microsoft.com/office/powerpoint/2010/main" val="274220005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27</a:t>
            </a:fld>
            <a:endParaRPr lang="en-US"/>
          </a:p>
        </p:txBody>
      </p:sp>
    </p:spTree>
    <p:extLst>
      <p:ext uri="{BB962C8B-B14F-4D97-AF65-F5344CB8AC3E}">
        <p14:creationId xmlns:p14="http://schemas.microsoft.com/office/powerpoint/2010/main" val="10462764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28</a:t>
            </a:fld>
            <a:endParaRPr lang="en-US" altLang="en-US">
              <a:latin typeface="Calibri" panose="020F0502020204030204" pitchFamily="34" charset="0"/>
            </a:endParaRPr>
          </a:p>
        </p:txBody>
      </p:sp>
    </p:spTree>
    <p:extLst>
      <p:ext uri="{BB962C8B-B14F-4D97-AF65-F5344CB8AC3E}">
        <p14:creationId xmlns:p14="http://schemas.microsoft.com/office/powerpoint/2010/main" val="74883235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29</a:t>
            </a:fld>
            <a:endParaRPr lang="en-US" altLang="en-US">
              <a:latin typeface="Calibri" panose="020F0502020204030204" pitchFamily="34" charset="0"/>
            </a:endParaRPr>
          </a:p>
        </p:txBody>
      </p:sp>
    </p:spTree>
    <p:extLst>
      <p:ext uri="{BB962C8B-B14F-4D97-AF65-F5344CB8AC3E}">
        <p14:creationId xmlns:p14="http://schemas.microsoft.com/office/powerpoint/2010/main" val="379748255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30</a:t>
            </a:fld>
            <a:endParaRPr lang="en-US" altLang="en-US">
              <a:latin typeface="Calibri" panose="020F0502020204030204" pitchFamily="34" charset="0"/>
            </a:endParaRPr>
          </a:p>
        </p:txBody>
      </p:sp>
    </p:spTree>
    <p:extLst>
      <p:ext uri="{BB962C8B-B14F-4D97-AF65-F5344CB8AC3E}">
        <p14:creationId xmlns:p14="http://schemas.microsoft.com/office/powerpoint/2010/main" val="387165502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31</a:t>
            </a:fld>
            <a:endParaRPr lang="en-US" altLang="en-US">
              <a:latin typeface="Calibri" panose="020F0502020204030204" pitchFamily="34" charset="0"/>
            </a:endParaRPr>
          </a:p>
        </p:txBody>
      </p:sp>
    </p:spTree>
    <p:extLst>
      <p:ext uri="{BB962C8B-B14F-4D97-AF65-F5344CB8AC3E}">
        <p14:creationId xmlns:p14="http://schemas.microsoft.com/office/powerpoint/2010/main" val="298081565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32</a:t>
            </a:fld>
            <a:endParaRPr lang="en-US" altLang="en-US">
              <a:latin typeface="Calibri" panose="020F0502020204030204" pitchFamily="34" charset="0"/>
            </a:endParaRPr>
          </a:p>
        </p:txBody>
      </p:sp>
    </p:spTree>
    <p:extLst>
      <p:ext uri="{BB962C8B-B14F-4D97-AF65-F5344CB8AC3E}">
        <p14:creationId xmlns:p14="http://schemas.microsoft.com/office/powerpoint/2010/main" val="214552017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33</a:t>
            </a:fld>
            <a:endParaRPr lang="en-US" altLang="en-US">
              <a:latin typeface="Calibri" panose="020F0502020204030204" pitchFamily="34" charset="0"/>
            </a:endParaRPr>
          </a:p>
        </p:txBody>
      </p:sp>
    </p:spTree>
    <p:extLst>
      <p:ext uri="{BB962C8B-B14F-4D97-AF65-F5344CB8AC3E}">
        <p14:creationId xmlns:p14="http://schemas.microsoft.com/office/powerpoint/2010/main" val="340028805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34</a:t>
            </a:fld>
            <a:endParaRPr lang="en-US" altLang="en-US">
              <a:latin typeface="Calibri" panose="020F0502020204030204" pitchFamily="34" charset="0"/>
            </a:endParaRPr>
          </a:p>
        </p:txBody>
      </p:sp>
    </p:spTree>
    <p:extLst>
      <p:ext uri="{BB962C8B-B14F-4D97-AF65-F5344CB8AC3E}">
        <p14:creationId xmlns:p14="http://schemas.microsoft.com/office/powerpoint/2010/main" val="383237661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35</a:t>
            </a:fld>
            <a:endParaRPr lang="en-US" altLang="en-US">
              <a:latin typeface="Calibri" panose="020F0502020204030204" pitchFamily="34" charset="0"/>
            </a:endParaRPr>
          </a:p>
        </p:txBody>
      </p:sp>
    </p:spTree>
    <p:extLst>
      <p:ext uri="{BB962C8B-B14F-4D97-AF65-F5344CB8AC3E}">
        <p14:creationId xmlns:p14="http://schemas.microsoft.com/office/powerpoint/2010/main" val="111781080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36</a:t>
            </a:fld>
            <a:endParaRPr lang="en-US" altLang="en-US">
              <a:latin typeface="Calibri" panose="020F0502020204030204" pitchFamily="34" charset="0"/>
            </a:endParaRPr>
          </a:p>
        </p:txBody>
      </p:sp>
    </p:spTree>
    <p:extLst>
      <p:ext uri="{BB962C8B-B14F-4D97-AF65-F5344CB8AC3E}">
        <p14:creationId xmlns:p14="http://schemas.microsoft.com/office/powerpoint/2010/main" val="259259051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37</a:t>
            </a:fld>
            <a:endParaRPr lang="en-US"/>
          </a:p>
        </p:txBody>
      </p:sp>
    </p:spTree>
    <p:extLst>
      <p:ext uri="{BB962C8B-B14F-4D97-AF65-F5344CB8AC3E}">
        <p14:creationId xmlns:p14="http://schemas.microsoft.com/office/powerpoint/2010/main" val="28449185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38</a:t>
            </a:fld>
            <a:endParaRPr lang="en-US" altLang="en-US">
              <a:latin typeface="Calibri" panose="020F0502020204030204" pitchFamily="34" charset="0"/>
            </a:endParaRPr>
          </a:p>
        </p:txBody>
      </p:sp>
    </p:spTree>
    <p:extLst>
      <p:ext uri="{BB962C8B-B14F-4D97-AF65-F5344CB8AC3E}">
        <p14:creationId xmlns:p14="http://schemas.microsoft.com/office/powerpoint/2010/main" val="104796736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39</a:t>
            </a:fld>
            <a:endParaRPr lang="en-US" altLang="en-US">
              <a:latin typeface="Calibri" panose="020F0502020204030204" pitchFamily="34" charset="0"/>
            </a:endParaRPr>
          </a:p>
        </p:txBody>
      </p:sp>
    </p:spTree>
    <p:extLst>
      <p:ext uri="{BB962C8B-B14F-4D97-AF65-F5344CB8AC3E}">
        <p14:creationId xmlns:p14="http://schemas.microsoft.com/office/powerpoint/2010/main" val="196889020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40</a:t>
            </a:fld>
            <a:endParaRPr lang="en-US" altLang="en-US">
              <a:latin typeface="Calibri" panose="020F0502020204030204" pitchFamily="34" charset="0"/>
            </a:endParaRPr>
          </a:p>
        </p:txBody>
      </p:sp>
    </p:spTree>
    <p:extLst>
      <p:ext uri="{BB962C8B-B14F-4D97-AF65-F5344CB8AC3E}">
        <p14:creationId xmlns:p14="http://schemas.microsoft.com/office/powerpoint/2010/main" val="384000021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41</a:t>
            </a:fld>
            <a:endParaRPr lang="en-US" altLang="en-US">
              <a:latin typeface="Calibri" panose="020F0502020204030204" pitchFamily="34" charset="0"/>
            </a:endParaRPr>
          </a:p>
        </p:txBody>
      </p:sp>
    </p:spTree>
    <p:extLst>
      <p:ext uri="{BB962C8B-B14F-4D97-AF65-F5344CB8AC3E}">
        <p14:creationId xmlns:p14="http://schemas.microsoft.com/office/powerpoint/2010/main" val="318613698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42</a:t>
            </a:fld>
            <a:endParaRPr lang="en-US" altLang="en-US">
              <a:latin typeface="Calibri" panose="020F0502020204030204" pitchFamily="34" charset="0"/>
            </a:endParaRPr>
          </a:p>
        </p:txBody>
      </p:sp>
    </p:spTree>
    <p:extLst>
      <p:ext uri="{BB962C8B-B14F-4D97-AF65-F5344CB8AC3E}">
        <p14:creationId xmlns:p14="http://schemas.microsoft.com/office/powerpoint/2010/main" val="127604221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43</a:t>
            </a:fld>
            <a:endParaRPr lang="en-US" altLang="en-US">
              <a:latin typeface="Calibri" panose="020F0502020204030204" pitchFamily="34" charset="0"/>
            </a:endParaRPr>
          </a:p>
        </p:txBody>
      </p:sp>
    </p:spTree>
    <p:extLst>
      <p:ext uri="{BB962C8B-B14F-4D97-AF65-F5344CB8AC3E}">
        <p14:creationId xmlns:p14="http://schemas.microsoft.com/office/powerpoint/2010/main" val="11138780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7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44</a:t>
            </a:fld>
            <a:endParaRPr lang="en-US" altLang="en-US">
              <a:latin typeface="Calibri" panose="020F0502020204030204" pitchFamily="34" charset="0"/>
            </a:endParaRPr>
          </a:p>
        </p:txBody>
      </p:sp>
    </p:spTree>
    <p:extLst>
      <p:ext uri="{BB962C8B-B14F-4D97-AF65-F5344CB8AC3E}">
        <p14:creationId xmlns:p14="http://schemas.microsoft.com/office/powerpoint/2010/main" val="232671398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7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45</a:t>
            </a:fld>
            <a:endParaRPr lang="en-US" altLang="en-US">
              <a:latin typeface="Calibri" panose="020F0502020204030204" pitchFamily="34" charset="0"/>
            </a:endParaRPr>
          </a:p>
        </p:txBody>
      </p:sp>
    </p:spTree>
    <p:extLst>
      <p:ext uri="{BB962C8B-B14F-4D97-AF65-F5344CB8AC3E}">
        <p14:creationId xmlns:p14="http://schemas.microsoft.com/office/powerpoint/2010/main" val="79195712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7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46</a:t>
            </a:fld>
            <a:endParaRPr lang="en-US" altLang="en-US">
              <a:latin typeface="Calibri" panose="020F0502020204030204" pitchFamily="34" charset="0"/>
            </a:endParaRPr>
          </a:p>
        </p:txBody>
      </p:sp>
    </p:spTree>
    <p:extLst>
      <p:ext uri="{BB962C8B-B14F-4D97-AF65-F5344CB8AC3E}">
        <p14:creationId xmlns:p14="http://schemas.microsoft.com/office/powerpoint/2010/main" val="285894328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7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47</a:t>
            </a:fld>
            <a:endParaRPr lang="en-US" altLang="en-US">
              <a:latin typeface="Calibri" panose="020F0502020204030204" pitchFamily="34" charset="0"/>
            </a:endParaRPr>
          </a:p>
        </p:txBody>
      </p:sp>
    </p:spTree>
    <p:extLst>
      <p:ext uri="{BB962C8B-B14F-4D97-AF65-F5344CB8AC3E}">
        <p14:creationId xmlns:p14="http://schemas.microsoft.com/office/powerpoint/2010/main" val="32422157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7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48</a:t>
            </a:fld>
            <a:endParaRPr lang="en-US" altLang="en-US">
              <a:latin typeface="Calibri" panose="020F0502020204030204" pitchFamily="34" charset="0"/>
            </a:endParaRPr>
          </a:p>
        </p:txBody>
      </p:sp>
    </p:spTree>
    <p:extLst>
      <p:ext uri="{BB962C8B-B14F-4D97-AF65-F5344CB8AC3E}">
        <p14:creationId xmlns:p14="http://schemas.microsoft.com/office/powerpoint/2010/main" val="318149372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49</a:t>
            </a:fld>
            <a:endParaRPr lang="en-US"/>
          </a:p>
        </p:txBody>
      </p:sp>
    </p:spTree>
    <p:extLst>
      <p:ext uri="{BB962C8B-B14F-4D97-AF65-F5344CB8AC3E}">
        <p14:creationId xmlns:p14="http://schemas.microsoft.com/office/powerpoint/2010/main" val="334326356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ABAE7FAD-1F33-7146-BB64-87815855676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F7EE1807-BB04-4A43-BE04-EE242DE68CC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800" dirty="0"/>
          </a:p>
        </p:txBody>
      </p:sp>
      <p:sp>
        <p:nvSpPr>
          <p:cNvPr id="31748" name="Slide Number Placeholder 3">
            <a:extLst>
              <a:ext uri="{FF2B5EF4-FFF2-40B4-BE49-F238E27FC236}">
                <a16:creationId xmlns:a16="http://schemas.microsoft.com/office/drawing/2014/main" id="{CE8A302F-3198-3141-BFF0-C2A8A2E1045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4462DF2-E8C4-2241-B4D2-ACD3CD06809B}" type="slidenum">
              <a:rPr lang="en-US" altLang="en-US">
                <a:latin typeface="Calibri" panose="020F0502020204030204" pitchFamily="34" charset="0"/>
              </a:rPr>
              <a:pPr/>
              <a:t>50</a:t>
            </a:fld>
            <a:endParaRPr lang="en-US" altLang="en-US">
              <a:latin typeface="Calibri" panose="020F0502020204030204" pitchFamily="34" charset="0"/>
            </a:endParaRPr>
          </a:p>
        </p:txBody>
      </p:sp>
    </p:spTree>
    <p:extLst>
      <p:ext uri="{BB962C8B-B14F-4D97-AF65-F5344CB8AC3E}">
        <p14:creationId xmlns:p14="http://schemas.microsoft.com/office/powerpoint/2010/main" val="304560030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51</a:t>
            </a:fld>
            <a:endParaRPr lang="en-US"/>
          </a:p>
        </p:txBody>
      </p:sp>
    </p:spTree>
    <p:extLst>
      <p:ext uri="{BB962C8B-B14F-4D97-AF65-F5344CB8AC3E}">
        <p14:creationId xmlns:p14="http://schemas.microsoft.com/office/powerpoint/2010/main" val="415540998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52</a:t>
            </a:fld>
            <a:endParaRPr lang="en-US"/>
          </a:p>
        </p:txBody>
      </p:sp>
    </p:spTree>
    <p:extLst>
      <p:ext uri="{BB962C8B-B14F-4D97-AF65-F5344CB8AC3E}">
        <p14:creationId xmlns:p14="http://schemas.microsoft.com/office/powerpoint/2010/main" val="354794314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53</a:t>
            </a:fld>
            <a:endParaRPr lang="en-US"/>
          </a:p>
        </p:txBody>
      </p:sp>
    </p:spTree>
    <p:extLst>
      <p:ext uri="{BB962C8B-B14F-4D97-AF65-F5344CB8AC3E}">
        <p14:creationId xmlns:p14="http://schemas.microsoft.com/office/powerpoint/2010/main" val="224091345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28403" y="945913"/>
            <a:ext cx="8637073" cy="2618554"/>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1128404" y="3564467"/>
            <a:ext cx="8637072" cy="1071095"/>
          </a:xfrm>
        </p:spPr>
        <p:txBody>
          <a:bodyPr tIns="91440" bIns="91440">
            <a:normAutofit/>
          </a:bodyPr>
          <a:lstStyle>
            <a:lvl1pPr marL="0" indent="0" algn="l">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3/27/21</a:t>
            </a:fld>
            <a:endParaRPr lang="en-US"/>
          </a:p>
        </p:txBody>
      </p:sp>
      <p:sp>
        <p:nvSpPr>
          <p:cNvPr id="5" name="Footer Placeholder 4"/>
          <p:cNvSpPr>
            <a:spLocks noGrp="1"/>
          </p:cNvSpPr>
          <p:nvPr>
            <p:ph type="ftr" sz="quarter" idx="11"/>
          </p:nvPr>
        </p:nvSpPr>
        <p:spPr>
          <a:xfrm>
            <a:off x="1127124" y="329307"/>
            <a:ext cx="5943668" cy="309201"/>
          </a:xfrm>
        </p:spPr>
        <p:txBody>
          <a:bodyPr/>
          <a:lstStyle/>
          <a:p>
            <a:endParaRPr lang="en-US"/>
          </a:p>
        </p:txBody>
      </p:sp>
      <p:sp>
        <p:nvSpPr>
          <p:cNvPr id="6" name="Slide Number Placeholder 5"/>
          <p:cNvSpPr>
            <a:spLocks noGrp="1"/>
          </p:cNvSpPr>
          <p:nvPr>
            <p:ph type="sldNum" sz="quarter" idx="12"/>
          </p:nvPr>
        </p:nvSpPr>
        <p:spPr>
          <a:xfrm>
            <a:off x="9924392" y="134930"/>
            <a:ext cx="811019" cy="503578"/>
          </a:xfrm>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6377133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sz="1200"/>
            </a:lvl1pPr>
          </a:lstStyle>
          <a:p>
            <a:fld id="{BF9D6827-F213-428B-B64D-882A557603DE}" type="datetimeFigureOut">
              <a:rPr lang="en-US" smtClean="0"/>
              <a:t>3/27/21</a:t>
            </a:fld>
            <a:endParaRPr lang="en-US"/>
          </a:p>
        </p:txBody>
      </p:sp>
      <p:sp>
        <p:nvSpPr>
          <p:cNvPr id="5" name="Footer Placeholder 4"/>
          <p:cNvSpPr>
            <a:spLocks noGrp="1"/>
          </p:cNvSpPr>
          <p:nvPr>
            <p:ph type="ftr" sz="quarter" idx="11"/>
          </p:nvPr>
        </p:nvSpPr>
        <p:spPr/>
        <p:txBody>
          <a:bodyPr/>
          <a:lstStyle>
            <a:lvl1pPr>
              <a:defRPr sz="1200"/>
            </a:lvl1pPr>
          </a:lstStyle>
          <a:p>
            <a:r>
              <a:rPr lang="en-US" b="1">
                <a:solidFill>
                  <a:srgbClr val="53728A"/>
                </a:solidFill>
              </a:rPr>
              <a:t>Business Champions School</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24" name="Picture 2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185082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29167" y="1756129"/>
            <a:ext cx="8619060" cy="2050065"/>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129166" y="3806195"/>
            <a:ext cx="8619060"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9D6827-F213-428B-B64D-882A557603DE}" type="datetimeFigureOut">
              <a:rPr lang="en-US" smtClean="0"/>
              <a:t>3/27/21</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4973854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31052" y="958037"/>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29166" y="2165621"/>
            <a:ext cx="4645152" cy="32938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95606" y="2171769"/>
            <a:ext cx="4645152" cy="32870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F9D6827-F213-428B-B64D-882A557603DE}" type="datetimeFigureOut">
              <a:rPr lang="en-US" smtClean="0"/>
              <a:t>3/27/21</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6084769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29166" y="953336"/>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9166" y="2169727"/>
            <a:ext cx="4645152" cy="801943"/>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9166" y="2974448"/>
            <a:ext cx="4645152" cy="24938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4337" y="2173181"/>
            <a:ext cx="4645152" cy="802237"/>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094337" y="2971669"/>
            <a:ext cx="4645152" cy="2487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F9D6827-F213-428B-B64D-882A557603DE}" type="datetimeFigureOut">
              <a:rPr lang="en-US" smtClean="0"/>
              <a:t>3/27/21</a:t>
            </a:fld>
            <a:endParaRPr lang="en-US"/>
          </a:p>
        </p:txBody>
      </p:sp>
      <p:sp>
        <p:nvSpPr>
          <p:cNvPr id="8" name="Footer Placeholder 7"/>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pic>
        <p:nvPicPr>
          <p:cNvPr id="18" name="Picture 17"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776184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F9D6827-F213-428B-B64D-882A557603DE}" type="datetimeFigureOut">
              <a:rPr lang="en-US" smtClean="0"/>
              <a:t>3/27/21</a:t>
            </a:fld>
            <a:endParaRPr lang="en-US"/>
          </a:p>
        </p:txBody>
      </p:sp>
      <p:sp>
        <p:nvSpPr>
          <p:cNvPr id="4" name="Footer Placeholder 3"/>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pic>
        <p:nvPicPr>
          <p:cNvPr id="14" name="Picture 1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42783801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9D6827-F213-428B-B64D-882A557603DE}" type="datetimeFigureOut">
              <a:rPr lang="en-US" smtClean="0"/>
              <a:t>3/27/21</a:t>
            </a:fld>
            <a:endParaRPr lang="en-US"/>
          </a:p>
        </p:txBody>
      </p:sp>
      <p:sp>
        <p:nvSpPr>
          <p:cNvPr id="3" name="Footer Placeholder 2"/>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360333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4291" y="952578"/>
            <a:ext cx="3275013" cy="2322176"/>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723334" y="952578"/>
            <a:ext cx="6012470" cy="4505221"/>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4291" y="3274754"/>
            <a:ext cx="3275013" cy="2178918"/>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F9D6827-F213-428B-B64D-882A557603DE}" type="datetimeFigureOut">
              <a:rPr lang="en-US" smtClean="0"/>
              <a:t>3/27/21</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8652068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gradFill>
              <a:gsLst>
                <a:gs pos="0">
                  <a:schemeClr val="tx1">
                    <a:lumMod val="85000"/>
                    <a:lumOff val="15000"/>
                  </a:schemeClr>
                </a:gs>
                <a:gs pos="100000">
                  <a:schemeClr val="tx1">
                    <a:lumMod val="95000"/>
                    <a:lumOff val="5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14300" prst="artDeco"/>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129124" y="1129513"/>
            <a:ext cx="5854872" cy="1924208"/>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8247" y="3053721"/>
            <a:ext cx="5846486" cy="2096013"/>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125300" y="5469856"/>
            <a:ext cx="5849605" cy="320123"/>
          </a:xfrm>
        </p:spPr>
        <p:txBody>
          <a:bodyPr/>
          <a:lstStyle>
            <a:lvl1pPr algn="l">
              <a:defRPr/>
            </a:lvl1pPr>
          </a:lstStyle>
          <a:p>
            <a:fld id="{BF9D6827-F213-428B-B64D-882A557603DE}" type="datetimeFigureOut">
              <a:rPr lang="en-US" smtClean="0"/>
              <a:t>3/27/21</a:t>
            </a:fld>
            <a:endParaRPr lang="en-US"/>
          </a:p>
        </p:txBody>
      </p:sp>
      <p:sp>
        <p:nvSpPr>
          <p:cNvPr id="6" name="Footer Placeholder 5"/>
          <p:cNvSpPr>
            <a:spLocks noGrp="1"/>
          </p:cNvSpPr>
          <p:nvPr>
            <p:ph type="ftr" sz="quarter" idx="11"/>
          </p:nvPr>
        </p:nvSpPr>
        <p:spPr>
          <a:xfrm>
            <a:off x="1125300" y="318640"/>
            <a:ext cx="4877818" cy="320931"/>
          </a:xfrm>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a:xfrm>
            <a:off x="6176794" y="137408"/>
            <a:ext cx="811019" cy="503578"/>
          </a:xfrm>
        </p:spPr>
        <p:txBody>
          <a:bodyPr/>
          <a:lstStyle/>
          <a:p>
            <a:fld id="{0E9CA7F0-1DB2-4EC7-8938-616CB0658807}" type="slidenum">
              <a:rPr lang="en-US" smtClean="0"/>
              <a:t>‹#›</a:t>
            </a:fld>
            <a:endParaRPr lang="en-US"/>
          </a:p>
        </p:txBody>
      </p:sp>
      <p:pic>
        <p:nvPicPr>
          <p:cNvPr id="22" name="Picture 21"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t="474" r="48549" b="36564"/>
          <a:stretch/>
        </p:blipFill>
        <p:spPr>
          <a:xfrm>
            <a:off x="1125460" y="643464"/>
            <a:ext cx="5879592" cy="155448"/>
          </a:xfrm>
          <a:prstGeom prst="rect">
            <a:avLst/>
          </a:prstGeom>
          <a:noFill/>
          <a:ln>
            <a:noFill/>
          </a:ln>
        </p:spPr>
      </p:pic>
    </p:spTree>
    <p:extLst>
      <p:ext uri="{BB962C8B-B14F-4D97-AF65-F5344CB8AC3E}">
        <p14:creationId xmlns:p14="http://schemas.microsoft.com/office/powerpoint/2010/main" val="28267379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3/27/21</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5" name="Picture 14"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9410557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4709"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30270"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3/27/21</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7" name="Picture 16"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59215" b="36435"/>
          <a:stretch/>
        </p:blipFill>
        <p:spPr>
          <a:xfrm rot="5400000">
            <a:off x="8642279" y="3046916"/>
            <a:ext cx="4663440" cy="155448"/>
          </a:xfrm>
          <a:prstGeom prst="rect">
            <a:avLst/>
          </a:prstGeom>
          <a:noFill/>
          <a:ln>
            <a:noFill/>
          </a:ln>
        </p:spPr>
      </p:pic>
    </p:spTree>
    <p:extLst>
      <p:ext uri="{BB962C8B-B14F-4D97-AF65-F5344CB8AC3E}">
        <p14:creationId xmlns:p14="http://schemas.microsoft.com/office/powerpoint/2010/main" val="17230307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sp>
        <p:nvSpPr>
          <p:cNvPr id="13" name="Rectangle 12"/>
          <p:cNvSpPr/>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p:cNvCxnSpPr/>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130270" y="953324"/>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130270" y="2171769"/>
            <a:ext cx="9603275" cy="329457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32830" y="330370"/>
            <a:ext cx="2515396"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BF9D6827-F213-428B-B64D-882A557603DE}" type="datetimeFigureOut">
              <a:rPr lang="en-US" smtClean="0"/>
              <a:t>3/27/21</a:t>
            </a:fld>
            <a:endParaRPr lang="en-US"/>
          </a:p>
        </p:txBody>
      </p:sp>
      <p:sp>
        <p:nvSpPr>
          <p:cNvPr id="5" name="Footer Placeholder 4"/>
          <p:cNvSpPr>
            <a:spLocks noGrp="1"/>
          </p:cNvSpPr>
          <p:nvPr>
            <p:ph type="ftr" sz="quarter" idx="3"/>
          </p:nvPr>
        </p:nvSpPr>
        <p:spPr>
          <a:xfrm>
            <a:off x="1130270"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4"/>
          </p:nvPr>
        </p:nvSpPr>
        <p:spPr>
          <a:xfrm>
            <a:off x="9918076" y="137408"/>
            <a:ext cx="811019" cy="503578"/>
          </a:xfrm>
          <a:prstGeom prst="rect">
            <a:avLst/>
          </a:prstGeom>
        </p:spPr>
        <p:txBody>
          <a:bodyPr vert="horz" lIns="91440" tIns="45720" rIns="91440" bIns="45720" rtlCol="0" anchor="t"/>
          <a:lstStyle>
            <a:lvl1pPr algn="r">
              <a:defRPr sz="2800">
                <a:solidFill>
                  <a:schemeClr val="accent1"/>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01862432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2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5.png"/><Relationship Id="rId7" Type="http://schemas.openxmlformats.org/officeDocument/2006/relationships/diagramColors" Target="../diagrams/colors1.xml"/><Relationship Id="rId2" Type="http://schemas.openxmlformats.org/officeDocument/2006/relationships/notesSlide" Target="../notesSlides/notesSlide24.xml"/><Relationship Id="rId1" Type="http://schemas.openxmlformats.org/officeDocument/2006/relationships/slideLayout" Target="../slideLayouts/slideLayout4.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4.xml"/><Relationship Id="rId4" Type="http://schemas.openxmlformats.org/officeDocument/2006/relationships/image" Target="../media/image20.pn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hyperlink" Target="https://www.mindtools.com/pages/article/newTED_86.htm" TargetMode="External"/><Relationship Id="rId4" Type="http://schemas.openxmlformats.org/officeDocument/2006/relationships/hyperlink" Target="https://www.mindtools.com/pages/article/newLDR_03.htm"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9.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5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2.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3.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hyperlink" Target="https://www.amazon.com/s/ref=dp_byline_sr_book_1?ie=UTF8&amp;field-author=Victor+H.+Vroom&amp;text=Victor+H.+Vroom&amp;sort=relevancerank&amp;search-alias=books" TargetMode="External"/><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hyperlink" Target="https://www.amazon.com/Philip-W-Yetton/e/B001KHGKHO/ref=dp_byline_cont_book_2" TargetMode="External"/></Relationships>
</file>

<file path=ppt/slides/_rels/slide5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2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14951" y="914400"/>
            <a:ext cx="8567738" cy="3442447"/>
          </a:xfrm>
          <a:gradFill flip="none" rotWithShape="1">
            <a:gsLst>
              <a:gs pos="0">
                <a:srgbClr val="FFF800">
                  <a:tint val="66000"/>
                  <a:satMod val="160000"/>
                </a:srgbClr>
              </a:gs>
              <a:gs pos="50000">
                <a:srgbClr val="FFF800">
                  <a:tint val="44500"/>
                  <a:satMod val="160000"/>
                </a:srgbClr>
              </a:gs>
              <a:gs pos="100000">
                <a:srgbClr val="FFF800">
                  <a:tint val="23500"/>
                  <a:satMod val="160000"/>
                </a:srgbClr>
              </a:gs>
            </a:gsLst>
            <a:lin ang="10800000" scaled="1"/>
            <a:tileRect/>
          </a:gradFill>
          <a:ln>
            <a:solidFill>
              <a:srgbClr val="B3FF00"/>
            </a:solidFill>
          </a:ln>
          <a:effectLst>
            <a:glow rad="101600">
              <a:schemeClr val="accent6">
                <a:satMod val="175000"/>
                <a:alpha val="40000"/>
              </a:schemeClr>
            </a:glow>
            <a:innerShdw blurRad="63500" dist="50800" dir="5400000">
              <a:prstClr val="black">
                <a:alpha val="50000"/>
              </a:prstClr>
            </a:innerShdw>
            <a:softEdge rad="63500"/>
          </a:effectLst>
          <a:scene3d>
            <a:camera prst="orthographicFront"/>
            <a:lightRig rig="threePt" dir="t"/>
          </a:scene3d>
          <a:sp3d>
            <a:bevelT prst="convex"/>
          </a:sp3d>
        </p:spPr>
        <p:txBody>
          <a:bodyPr lIns="274320" tIns="91440" rIns="182880" bIns="91440">
            <a:normAutofit/>
          </a:bodyPr>
          <a:lstStyle/>
          <a:p>
            <a:r>
              <a:rPr lang="en-US" sz="2800" b="1" dirty="0">
                <a:solidFill>
                  <a:srgbClr val="92D050"/>
                </a:solidFill>
                <a:latin typeface="+mn-lt"/>
              </a:rPr>
              <a:t>Chapter 9</a:t>
            </a:r>
            <a:endParaRPr lang="en-US" b="1" dirty="0">
              <a:solidFill>
                <a:srgbClr val="92D050"/>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rgbClr val="FFC000"/>
          </a:solidFill>
          <a:ln w="3175">
            <a:solidFill>
              <a:schemeClr val="tx1"/>
            </a:solidFill>
          </a:ln>
          <a:effectLst>
            <a:softEdge rad="635000"/>
          </a:effectLst>
        </p:spPr>
        <p:txBody>
          <a:bodyPr lIns="274320" tIns="91440" rIns="182880" bIns="91440">
            <a:normAutofit/>
          </a:bodyPr>
          <a:lstStyle/>
          <a:p>
            <a:pPr algn="l"/>
            <a:r>
              <a:rPr lang="en-US" b="1" dirty="0">
                <a:solidFill>
                  <a:schemeClr val="accent2">
                    <a:lumMod val="50000"/>
                  </a:schemeClr>
                </a:solidFill>
              </a:rPr>
              <a:t>PMG511</a:t>
            </a:r>
          </a:p>
          <a:p>
            <a:r>
              <a:rPr lang="en-US" b="1" dirty="0">
                <a:solidFill>
                  <a:schemeClr val="accent2">
                    <a:lumMod val="50000"/>
                  </a:schemeClr>
                </a:solidFill>
              </a:rPr>
              <a:t>Project Leadership</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Everyone’s Smart</a:t>
            </a:r>
            <a:br>
              <a:rPr lang="en-US" sz="3000" b="1" dirty="0">
                <a:solidFill>
                  <a:srgbClr val="53728A"/>
                </a:solidFill>
              </a:rPr>
            </a:br>
            <a:r>
              <a:rPr lang="en-US" sz="3000" b="1" dirty="0">
                <a:solidFill>
                  <a:srgbClr val="53728A"/>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3">
            <a:alphaModFix amt="57000"/>
            <a:extLst>
              <a:ext uri="{BEBA8EAE-BF5A-486C-A8C5-ECC9F3942E4B}">
                <a14:imgProps xmlns:a14="http://schemas.microsoft.com/office/drawing/2010/main">
                  <a14:imgLayer r:embed="rId4">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
        <p:nvSpPr>
          <p:cNvPr id="4" name="Rounded Rectangle 3">
            <a:extLst>
              <a:ext uri="{FF2B5EF4-FFF2-40B4-BE49-F238E27FC236}">
                <a16:creationId xmlns:a16="http://schemas.microsoft.com/office/drawing/2014/main" id="{D4DC5B3D-2EDC-8443-AEDA-5ABF8F5B1C96}"/>
              </a:ext>
            </a:extLst>
          </p:cNvPr>
          <p:cNvSpPr/>
          <p:nvPr/>
        </p:nvSpPr>
        <p:spPr>
          <a:xfrm>
            <a:off x="393602" y="6289070"/>
            <a:ext cx="3321800" cy="559967"/>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b="1" dirty="0">
                <a:solidFill>
                  <a:schemeClr val="bg1"/>
                </a:solidFill>
              </a:rPr>
              <a:t>Dr.Sara Adel</a:t>
            </a:r>
          </a:p>
        </p:txBody>
      </p:sp>
      <p:sp>
        <p:nvSpPr>
          <p:cNvPr id="5" name="Rectangle 4">
            <a:extLst>
              <a:ext uri="{FF2B5EF4-FFF2-40B4-BE49-F238E27FC236}">
                <a16:creationId xmlns:a16="http://schemas.microsoft.com/office/drawing/2014/main" id="{A90CB84D-3444-D345-91B5-ADB094A382E4}"/>
              </a:ext>
            </a:extLst>
          </p:cNvPr>
          <p:cNvSpPr/>
          <p:nvPr/>
        </p:nvSpPr>
        <p:spPr>
          <a:xfrm>
            <a:off x="3594608" y="1240286"/>
            <a:ext cx="7219166" cy="1384995"/>
          </a:xfrm>
          <a:prstGeom prst="rect">
            <a:avLst/>
          </a:prstGeom>
        </p:spPr>
        <p:txBody>
          <a:bodyPr wrap="square">
            <a:spAutoFit/>
          </a:bodyPr>
          <a:lstStyle/>
          <a:p>
            <a:pPr>
              <a:spcBef>
                <a:spcPct val="0"/>
              </a:spcBef>
            </a:pPr>
            <a:r>
              <a:rPr lang="en-US" sz="6000" baseline="30000" dirty="0">
                <a:solidFill>
                  <a:srgbClr val="312341"/>
                </a:solidFill>
                <a:latin typeface="Helvetica" pitchFamily="2" charset="0"/>
              </a:rPr>
              <a:t> </a:t>
            </a:r>
            <a:r>
              <a:rPr lang="en-US" sz="6000" b="1" baseline="30000" dirty="0">
                <a:solidFill>
                  <a:schemeClr val="accent6">
                    <a:lumMod val="60000"/>
                    <a:lumOff val="40000"/>
                  </a:schemeClr>
                </a:solidFill>
                <a:latin typeface="Helvetica" pitchFamily="2" charset="0"/>
              </a:rPr>
              <a:t>Decision Making: </a:t>
            </a:r>
          </a:p>
          <a:p>
            <a:pPr>
              <a:spcBef>
                <a:spcPct val="0"/>
              </a:spcBef>
            </a:pPr>
            <a:r>
              <a:rPr lang="en-US" sz="4400" b="1" baseline="30000" dirty="0">
                <a:solidFill>
                  <a:schemeClr val="accent6">
                    <a:lumMod val="60000"/>
                    <a:lumOff val="40000"/>
                  </a:schemeClr>
                </a:solidFill>
                <a:latin typeface="Helvetica" pitchFamily="2" charset="0"/>
              </a:rPr>
              <a:t>An Essential Leadership Skill </a:t>
            </a:r>
            <a:endParaRPr lang="en-US" altLang="en-US" sz="4400" b="1" dirty="0">
              <a:solidFill>
                <a:schemeClr val="accent6">
                  <a:lumMod val="60000"/>
                  <a:lumOff val="40000"/>
                </a:schemeClr>
              </a:solidFill>
            </a:endParaRPr>
          </a:p>
        </p:txBody>
      </p:sp>
      <p:pic>
        <p:nvPicPr>
          <p:cNvPr id="1025" name="Picture 1" descr="page1image65054256">
            <a:extLst>
              <a:ext uri="{FF2B5EF4-FFF2-40B4-BE49-F238E27FC236}">
                <a16:creationId xmlns:a16="http://schemas.microsoft.com/office/drawing/2014/main" id="{DAF533D9-7863-034C-88F2-B8EEA1B5036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4699000" cy="91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3814" y="666621"/>
            <a:ext cx="9144000" cy="954332"/>
          </a:xfrm>
        </p:spPr>
        <p:txBody>
          <a:bodyPr>
            <a:normAutofit/>
          </a:bodyPr>
          <a:lstStyle/>
          <a:p>
            <a:pPr algn="l"/>
            <a:r>
              <a:rPr lang="en-US" altLang="en-US" sz="4800" b="1" u="sng" dirty="0">
                <a:solidFill>
                  <a:srgbClr val="C00000"/>
                </a:solidFill>
                <a:ea typeface="ＭＳ Ｐゴシック" panose="020B0600070205080204" pitchFamily="34" charset="-128"/>
                <a:cs typeface="Arial" panose="020B0604020202020204" pitchFamily="34" charset="0"/>
              </a:rPr>
              <a:t>Learning Outcomes:</a:t>
            </a:r>
            <a:endParaRPr lang="en-US" sz="4800" b="1" u="sng" dirty="0">
              <a:solidFill>
                <a:srgbClr val="C00000"/>
              </a:solidFill>
            </a:endParaRPr>
          </a:p>
        </p:txBody>
      </p:sp>
      <p:sp>
        <p:nvSpPr>
          <p:cNvPr id="3" name="Subtitle 2"/>
          <p:cNvSpPr>
            <a:spLocks noGrp="1"/>
          </p:cNvSpPr>
          <p:nvPr>
            <p:ph type="subTitle" idx="1"/>
          </p:nvPr>
        </p:nvSpPr>
        <p:spPr>
          <a:xfrm>
            <a:off x="423814" y="1761624"/>
            <a:ext cx="8044249" cy="4117052"/>
          </a:xfrm>
        </p:spPr>
        <p:txBody>
          <a:bodyPr>
            <a:normAutofit fontScale="92500" lnSpcReduction="20000"/>
          </a:bodyPr>
          <a:lstStyle/>
          <a:p>
            <a:r>
              <a:rPr lang="en-SA" b="1" dirty="0">
                <a:solidFill>
                  <a:schemeClr val="accent2">
                    <a:lumMod val="75000"/>
                  </a:schemeClr>
                </a:solidFill>
                <a:latin typeface="Arial" panose="020B0604020202020204" pitchFamily="34" charset="0"/>
              </a:rPr>
              <a:t>9.1</a:t>
            </a:r>
            <a:r>
              <a:rPr lang="en-SA" b="1" dirty="0">
                <a:solidFill>
                  <a:srgbClr val="92D050"/>
                </a:solidFill>
                <a:highlight>
                  <a:srgbClr val="F5FAA4"/>
                </a:highlight>
              </a:rPr>
              <a:t> </a:t>
            </a:r>
            <a:r>
              <a:rPr lang="en-US" b="1" dirty="0">
                <a:solidFill>
                  <a:srgbClr val="92D050"/>
                </a:solidFill>
                <a:highlight>
                  <a:srgbClr val="F5FAA4"/>
                </a:highlight>
              </a:rPr>
              <a:t>What is Decision Making ?</a:t>
            </a:r>
            <a:endParaRPr lang="en-US" altLang="en-US" b="1" dirty="0">
              <a:solidFill>
                <a:srgbClr val="92D050"/>
              </a:solidFill>
              <a:highlight>
                <a:srgbClr val="F5FAA4"/>
              </a:highlight>
            </a:endParaRPr>
          </a:p>
          <a:p>
            <a:r>
              <a:rPr lang="en-US" altLang="en-US" b="1" dirty="0">
                <a:solidFill>
                  <a:schemeClr val="accent2">
                    <a:lumMod val="75000"/>
                  </a:schemeClr>
                </a:solidFill>
                <a:latin typeface="Arial" panose="020B0604020202020204" pitchFamily="34" charset="0"/>
              </a:rPr>
              <a:t>9.2 </a:t>
            </a:r>
            <a:r>
              <a:rPr lang="en-US" b="1" dirty="0">
                <a:solidFill>
                  <a:srgbClr val="92D050"/>
                </a:solidFill>
                <a:highlight>
                  <a:srgbClr val="F5FAA4"/>
                </a:highlight>
              </a:rPr>
              <a:t>Decision Making and leadership</a:t>
            </a:r>
            <a:endParaRPr lang="en-US" b="1" dirty="0">
              <a:solidFill>
                <a:schemeClr val="accent2">
                  <a:lumMod val="75000"/>
                </a:schemeClr>
              </a:solidFill>
            </a:endParaRPr>
          </a:p>
          <a:p>
            <a:r>
              <a:rPr lang="en-SA" b="1" dirty="0">
                <a:solidFill>
                  <a:schemeClr val="accent2">
                    <a:lumMod val="75000"/>
                  </a:schemeClr>
                </a:solidFill>
              </a:rPr>
              <a:t>9.3 </a:t>
            </a:r>
            <a:r>
              <a:rPr lang="en-US" b="1" dirty="0">
                <a:solidFill>
                  <a:srgbClr val="92D050"/>
                </a:solidFill>
                <a:highlight>
                  <a:srgbClr val="F5FAA4"/>
                </a:highlight>
              </a:rPr>
              <a:t>Importance of Decision-Making </a:t>
            </a:r>
          </a:p>
          <a:p>
            <a:r>
              <a:rPr lang="en-SA" b="1" dirty="0">
                <a:solidFill>
                  <a:schemeClr val="accent2">
                    <a:lumMod val="75000"/>
                  </a:schemeClr>
                </a:solidFill>
              </a:rPr>
              <a:t>9.4 </a:t>
            </a:r>
            <a:r>
              <a:rPr lang="en-US" altLang="en-US" b="1" dirty="0">
                <a:solidFill>
                  <a:srgbClr val="92D050"/>
                </a:solidFill>
                <a:highlight>
                  <a:srgbClr val="F5FAA4"/>
                </a:highlight>
              </a:rPr>
              <a:t>Types of decision making </a:t>
            </a:r>
          </a:p>
          <a:p>
            <a:r>
              <a:rPr lang="en-US" b="1" dirty="0">
                <a:solidFill>
                  <a:schemeClr val="accent2">
                    <a:lumMod val="75000"/>
                  </a:schemeClr>
                </a:solidFill>
              </a:rPr>
              <a:t>9.5 </a:t>
            </a:r>
            <a:r>
              <a:rPr lang="en-US" b="1" dirty="0">
                <a:solidFill>
                  <a:srgbClr val="92D050"/>
                </a:solidFill>
                <a:highlight>
                  <a:srgbClr val="F5FAA4"/>
                </a:highlight>
              </a:rPr>
              <a:t>Decision Making style </a:t>
            </a:r>
          </a:p>
          <a:p>
            <a:r>
              <a:rPr lang="en-US" b="1" dirty="0">
                <a:solidFill>
                  <a:schemeClr val="accent2">
                    <a:lumMod val="75000"/>
                  </a:schemeClr>
                </a:solidFill>
              </a:rPr>
              <a:t>9.6 </a:t>
            </a:r>
            <a:r>
              <a:rPr lang="en-US" b="1" dirty="0">
                <a:solidFill>
                  <a:srgbClr val="92D050"/>
                </a:solidFill>
                <a:highlight>
                  <a:srgbClr val="F5FAA4"/>
                </a:highlight>
              </a:rPr>
              <a:t>Stages of decision making process/ models</a:t>
            </a:r>
          </a:p>
          <a:p>
            <a:r>
              <a:rPr lang="en-US" b="1" dirty="0">
                <a:solidFill>
                  <a:schemeClr val="accent2">
                    <a:lumMod val="75000"/>
                  </a:schemeClr>
                </a:solidFill>
              </a:rPr>
              <a:t>9.7 </a:t>
            </a:r>
            <a:r>
              <a:rPr lang="en-US" b="1" dirty="0">
                <a:solidFill>
                  <a:srgbClr val="92D050"/>
                </a:solidFill>
                <a:highlight>
                  <a:srgbClr val="F5FAA4"/>
                </a:highlight>
              </a:rPr>
              <a:t>Decision making from leaders perspective</a:t>
            </a:r>
          </a:p>
          <a:p>
            <a:r>
              <a:rPr lang="en-US" b="1" dirty="0">
                <a:solidFill>
                  <a:schemeClr val="accent2">
                    <a:lumMod val="75000"/>
                  </a:schemeClr>
                </a:solidFill>
              </a:rPr>
              <a:t>9.8</a:t>
            </a:r>
            <a:r>
              <a:rPr lang="en-US" b="1" dirty="0">
                <a:solidFill>
                  <a:srgbClr val="92D050"/>
                </a:solidFill>
                <a:highlight>
                  <a:srgbClr val="F5FAA4"/>
                </a:highlight>
              </a:rPr>
              <a:t> Decision-making skills.</a:t>
            </a:r>
          </a:p>
          <a:p>
            <a:r>
              <a:rPr lang="en-US" b="1" dirty="0">
                <a:solidFill>
                  <a:schemeClr val="accent2">
                    <a:lumMod val="75000"/>
                  </a:schemeClr>
                </a:solidFill>
              </a:rPr>
              <a:t>9.9</a:t>
            </a:r>
            <a:r>
              <a:rPr lang="en-US" b="1" dirty="0">
                <a:solidFill>
                  <a:srgbClr val="92D050"/>
                </a:solidFill>
                <a:highlight>
                  <a:srgbClr val="F5FAA4"/>
                </a:highlight>
              </a:rPr>
              <a:t> Summary and Conclusions.</a:t>
            </a:r>
          </a:p>
          <a:p>
            <a:r>
              <a:rPr lang="en-US" b="1" dirty="0">
                <a:solidFill>
                  <a:schemeClr val="accent2">
                    <a:lumMod val="75000"/>
                  </a:schemeClr>
                </a:solidFill>
              </a:rPr>
              <a:t>9.10</a:t>
            </a:r>
            <a:r>
              <a:rPr lang="en-US" b="1" dirty="0">
                <a:solidFill>
                  <a:srgbClr val="92D050"/>
                </a:solidFill>
                <a:highlight>
                  <a:srgbClr val="F5FAA4"/>
                </a:highlight>
              </a:rPr>
              <a:t> Self assessment.</a:t>
            </a:r>
          </a:p>
          <a:p>
            <a:endParaRPr lang="en-US" b="1" dirty="0">
              <a:solidFill>
                <a:srgbClr val="92D050"/>
              </a:solidFill>
              <a:highlight>
                <a:srgbClr val="F5FAA4"/>
              </a:highlight>
            </a:endParaRPr>
          </a:p>
          <a:p>
            <a:endParaRPr lang="en-US" b="1" dirty="0">
              <a:solidFill>
                <a:schemeClr val="accent2">
                  <a:lumMod val="75000"/>
                </a:schemeClr>
              </a:solidFill>
            </a:endParaRPr>
          </a:p>
          <a:p>
            <a:endParaRPr lang="en-SA" b="1" dirty="0">
              <a:solidFill>
                <a:srgbClr val="1607C2"/>
              </a:solidFill>
              <a:highlight>
                <a:srgbClr val="FFE2FF"/>
              </a:highlight>
            </a:endParaRPr>
          </a:p>
        </p:txBody>
      </p:sp>
      <p:pic>
        <p:nvPicPr>
          <p:cNvPr id="5" name="عنصر نائب للمحتوى 6">
            <a:extLst>
              <a:ext uri="{FF2B5EF4-FFF2-40B4-BE49-F238E27FC236}">
                <a16:creationId xmlns:a16="http://schemas.microsoft.com/office/drawing/2014/main" id="{177D165D-CE36-E64B-9998-F9F7299C90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70852" y="273746"/>
            <a:ext cx="1202613" cy="1078440"/>
          </a:xfrm>
          <a:prstGeom prst="rect">
            <a:avLst/>
          </a:prstGeom>
        </p:spPr>
      </p:pic>
      <p:sp>
        <p:nvSpPr>
          <p:cNvPr id="6" name="Rounded Rectangle 5">
            <a:extLst>
              <a:ext uri="{FF2B5EF4-FFF2-40B4-BE49-F238E27FC236}">
                <a16:creationId xmlns:a16="http://schemas.microsoft.com/office/drawing/2014/main" id="{729281DB-1580-5849-BFB4-B1BCC5E6B28A}"/>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2050" name="Picture 2" descr="Performance-Based Decision Making for Business | Semantia">
            <a:extLst>
              <a:ext uri="{FF2B5EF4-FFF2-40B4-BE49-F238E27FC236}">
                <a16:creationId xmlns:a16="http://schemas.microsoft.com/office/drawing/2014/main" id="{E1E9302D-9173-EC43-A3CC-D5D514ABC2C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91805" y="1988678"/>
            <a:ext cx="3911600" cy="2095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54668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1266" name="Picture 2" descr="TOP 20 David Crockett Quotes - YouTube">
            <a:extLst>
              <a:ext uri="{FF2B5EF4-FFF2-40B4-BE49-F238E27FC236}">
                <a16:creationId xmlns:a16="http://schemas.microsoft.com/office/drawing/2014/main" id="{06C7AFA5-8B26-8F45-AAE3-E9A735B87F5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5319" y="1219006"/>
            <a:ext cx="7161362" cy="40342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21554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2290" name="Picture 2" descr="Leadership Is About Making the Right Decisions #leadership, #Leaders,  #LeadershipDevelopment, #decisionm… | Decision making quotes, Decision  quotes, Picture quotes">
            <a:extLst>
              <a:ext uri="{FF2B5EF4-FFF2-40B4-BE49-F238E27FC236}">
                <a16:creationId xmlns:a16="http://schemas.microsoft.com/office/drawing/2014/main" id="{0510C4CB-ADB8-3E48-A835-2D30BEA62D9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7088"/>
          <a:stretch/>
        </p:blipFill>
        <p:spPr bwMode="auto">
          <a:xfrm>
            <a:off x="4124504" y="1219006"/>
            <a:ext cx="3942991" cy="42268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69197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F5FAA4"/>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7200" b="1" dirty="0">
                <a:solidFill>
                  <a:srgbClr val="FF0000"/>
                </a:solidFill>
              </a:rPr>
            </a:br>
            <a:r>
              <a:rPr lang="en-US" sz="4400" b="1" dirty="0">
                <a:solidFill>
                  <a:srgbClr val="92D050"/>
                </a:solidFill>
                <a:highlight>
                  <a:srgbClr val="F5FAA4"/>
                </a:highlight>
              </a:rPr>
              <a:t>9.1 What is Decision Making ?</a:t>
            </a:r>
            <a:endParaRPr lang="en-US" sz="4800" b="1" dirty="0">
              <a:solidFill>
                <a:srgbClr val="92D050"/>
              </a:solidFill>
            </a:endParaRPr>
          </a:p>
        </p:txBody>
      </p:sp>
    </p:spTree>
    <p:extLst>
      <p:ext uri="{BB962C8B-B14F-4D97-AF65-F5344CB8AC3E}">
        <p14:creationId xmlns:p14="http://schemas.microsoft.com/office/powerpoint/2010/main" val="31221663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865330" y="1219006"/>
            <a:ext cx="6605145" cy="1086928"/>
          </a:xfrm>
          <a:prstGeom prst="rect">
            <a:avLst/>
          </a:prstGeom>
          <a:solidFill>
            <a:srgbClr val="F5FAA4"/>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fontScale="77500" lnSpcReduction="20000"/>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7200" b="1" dirty="0">
                <a:solidFill>
                  <a:srgbClr val="FF0000"/>
                </a:solidFill>
              </a:rPr>
            </a:br>
            <a:r>
              <a:rPr lang="en-US" sz="4400" b="1" dirty="0">
                <a:solidFill>
                  <a:srgbClr val="92D050"/>
                </a:solidFill>
                <a:highlight>
                  <a:srgbClr val="F5FAA4"/>
                </a:highlight>
              </a:rPr>
              <a:t>9.1 What is Decision Making ?</a:t>
            </a:r>
            <a:endParaRPr lang="en-US" sz="4800" b="1" dirty="0">
              <a:solidFill>
                <a:srgbClr val="92D050"/>
              </a:solidFill>
            </a:endParaRPr>
          </a:p>
        </p:txBody>
      </p:sp>
      <p:sp>
        <p:nvSpPr>
          <p:cNvPr id="2" name="Rectangle 1">
            <a:extLst>
              <a:ext uri="{FF2B5EF4-FFF2-40B4-BE49-F238E27FC236}">
                <a16:creationId xmlns:a16="http://schemas.microsoft.com/office/drawing/2014/main" id="{3901F68A-7F30-4649-89E7-63546FAA352A}"/>
              </a:ext>
            </a:extLst>
          </p:cNvPr>
          <p:cNvSpPr/>
          <p:nvPr/>
        </p:nvSpPr>
        <p:spPr>
          <a:xfrm>
            <a:off x="3048000" y="3105835"/>
            <a:ext cx="6096000" cy="1569660"/>
          </a:xfrm>
          <a:prstGeom prst="rect">
            <a:avLst/>
          </a:prstGeom>
        </p:spPr>
        <p:txBody>
          <a:bodyPr>
            <a:spAutoFit/>
          </a:bodyPr>
          <a:lstStyle/>
          <a:p>
            <a:pPr algn="ctr"/>
            <a:r>
              <a:rPr lang="en-US" sz="3200" b="1" dirty="0"/>
              <a:t>Please write a One Sentence Definition of </a:t>
            </a:r>
          </a:p>
          <a:p>
            <a:pPr algn="ctr"/>
            <a:r>
              <a:rPr lang="en-US" sz="3200" b="1" u="sng" dirty="0">
                <a:solidFill>
                  <a:schemeClr val="accent6">
                    <a:lumMod val="60000"/>
                    <a:lumOff val="40000"/>
                  </a:schemeClr>
                </a:solidFill>
              </a:rPr>
              <a:t>DECISION MAKING. </a:t>
            </a:r>
          </a:p>
        </p:txBody>
      </p:sp>
    </p:spTree>
    <p:extLst>
      <p:ext uri="{BB962C8B-B14F-4D97-AF65-F5344CB8AC3E}">
        <p14:creationId xmlns:p14="http://schemas.microsoft.com/office/powerpoint/2010/main" val="41765518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4">
            <a:extLst>
              <a:ext uri="{FF2B5EF4-FFF2-40B4-BE49-F238E27FC236}">
                <a16:creationId xmlns:a16="http://schemas.microsoft.com/office/drawing/2014/main" id="{64078AAE-BF1A-1B44-930A-E5C896E6791E}"/>
              </a:ext>
            </a:extLst>
          </p:cNvPr>
          <p:cNvSpPr>
            <a:spLocks noGrp="1"/>
          </p:cNvSpPr>
          <p:nvPr>
            <p:ph type="title"/>
          </p:nvPr>
        </p:nvSpPr>
        <p:spPr>
          <a:xfrm>
            <a:off x="650378" y="945477"/>
            <a:ext cx="9603275" cy="1049235"/>
          </a:xfrm>
        </p:spPr>
        <p:txBody>
          <a:bodyPr>
            <a:normAutofit/>
          </a:bodyPr>
          <a:lstStyle/>
          <a:p>
            <a:r>
              <a:rPr lang="en-US" sz="4000" b="1" dirty="0">
                <a:solidFill>
                  <a:srgbClr val="92D050"/>
                </a:solidFill>
                <a:highlight>
                  <a:srgbClr val="F5FAA4"/>
                </a:highlight>
              </a:rPr>
              <a:t>What is Decision Making ?</a:t>
            </a:r>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7B8085BB-0A6F-4549-AD53-C410201227E9}"/>
              </a:ext>
            </a:extLst>
          </p:cNvPr>
          <p:cNvSpPr/>
          <p:nvPr/>
        </p:nvSpPr>
        <p:spPr>
          <a:xfrm>
            <a:off x="314586" y="2149927"/>
            <a:ext cx="7126120" cy="3939540"/>
          </a:xfrm>
          <a:prstGeom prst="rect">
            <a:avLst/>
          </a:prstGeom>
        </p:spPr>
        <p:txBody>
          <a:bodyPr wrap="square">
            <a:spAutoFit/>
          </a:bodyPr>
          <a:lstStyle/>
          <a:p>
            <a:endParaRPr lang="en-US" dirty="0"/>
          </a:p>
          <a:p>
            <a:pPr algn="ctr"/>
            <a:r>
              <a:rPr lang="en-US" sz="3200" b="1" dirty="0"/>
              <a:t>“</a:t>
            </a:r>
            <a:r>
              <a:rPr lang="en-US" sz="3200" b="1" dirty="0">
                <a:solidFill>
                  <a:schemeClr val="accent6">
                    <a:lumMod val="60000"/>
                    <a:lumOff val="40000"/>
                  </a:schemeClr>
                </a:solidFill>
              </a:rPr>
              <a:t>Decision-making</a:t>
            </a:r>
            <a:r>
              <a:rPr lang="en-US" sz="3200" b="1" dirty="0"/>
              <a:t> involves the selection of a course of action from among two or more possible alternatives in order to arrive at a solution for a given problem”</a:t>
            </a:r>
            <a:r>
              <a:rPr lang="en-US" sz="3200" dirty="0"/>
              <a:t>.</a:t>
            </a:r>
          </a:p>
          <a:p>
            <a:pPr algn="ctr"/>
            <a:r>
              <a:rPr lang="en-US" dirty="0"/>
              <a:t>George R Terry </a:t>
            </a:r>
            <a:endParaRPr lang="en-US" sz="5400" dirty="0"/>
          </a:p>
          <a:p>
            <a:pPr algn="ctr"/>
            <a:endParaRPr lang="en-US" sz="5400" b="1" dirty="0">
              <a:solidFill>
                <a:schemeClr val="accent6">
                  <a:lumMod val="60000"/>
                  <a:lumOff val="40000"/>
                </a:schemeClr>
              </a:solidFill>
              <a:effectLst/>
            </a:endParaRPr>
          </a:p>
        </p:txBody>
      </p:sp>
      <p:pic>
        <p:nvPicPr>
          <p:cNvPr id="5122" name="Picture 2" descr="1-2 Day Courses - Transparent Decision Making Png Clipart (#3505208) -  PikPng">
            <a:extLst>
              <a:ext uri="{FF2B5EF4-FFF2-40B4-BE49-F238E27FC236}">
                <a16:creationId xmlns:a16="http://schemas.microsoft.com/office/drawing/2014/main" id="{97A30ED9-77FB-0D41-B180-C6F09C6F22A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26354" y="1994712"/>
            <a:ext cx="28194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68636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4">
            <a:extLst>
              <a:ext uri="{FF2B5EF4-FFF2-40B4-BE49-F238E27FC236}">
                <a16:creationId xmlns:a16="http://schemas.microsoft.com/office/drawing/2014/main" id="{64078AAE-BF1A-1B44-930A-E5C896E6791E}"/>
              </a:ext>
            </a:extLst>
          </p:cNvPr>
          <p:cNvSpPr>
            <a:spLocks noGrp="1"/>
          </p:cNvSpPr>
          <p:nvPr>
            <p:ph type="title"/>
          </p:nvPr>
        </p:nvSpPr>
        <p:spPr>
          <a:xfrm>
            <a:off x="650378" y="945477"/>
            <a:ext cx="9603275" cy="1049235"/>
          </a:xfrm>
        </p:spPr>
        <p:txBody>
          <a:bodyPr>
            <a:normAutofit fontScale="90000"/>
          </a:bodyPr>
          <a:lstStyle/>
          <a:p>
            <a:r>
              <a:rPr lang="en-US" sz="4000" b="1" dirty="0">
                <a:solidFill>
                  <a:srgbClr val="92D050"/>
                </a:solidFill>
                <a:highlight>
                  <a:srgbClr val="F5FAA4"/>
                </a:highlight>
              </a:rPr>
              <a:t>What is Decision Making ?</a:t>
            </a:r>
            <a:br>
              <a:rPr lang="en-US" sz="4400" dirty="0"/>
            </a:br>
            <a:endParaRPr lang="en-US" altLang="en-US" sz="4200" b="1" dirty="0">
              <a:solidFill>
                <a:srgbClr val="7030A0"/>
              </a:solidFill>
              <a:cs typeface="Arial" panose="020B0604020202020204" pitchFamily="34" charset="0"/>
            </a:endParaRPr>
          </a:p>
        </p:txBody>
      </p:sp>
      <p:sp>
        <p:nvSpPr>
          <p:cNvPr id="2" name="Rectangle 1">
            <a:extLst>
              <a:ext uri="{FF2B5EF4-FFF2-40B4-BE49-F238E27FC236}">
                <a16:creationId xmlns:a16="http://schemas.microsoft.com/office/drawing/2014/main" id="{EC0CF375-464D-9F47-B110-A8D6577EF685}"/>
              </a:ext>
            </a:extLst>
          </p:cNvPr>
          <p:cNvSpPr/>
          <p:nvPr/>
        </p:nvSpPr>
        <p:spPr>
          <a:xfrm>
            <a:off x="81224" y="1172525"/>
            <a:ext cx="9302159" cy="5072158"/>
          </a:xfrm>
          <a:prstGeom prst="rect">
            <a:avLst/>
          </a:prstGeom>
        </p:spPr>
        <p:txBody>
          <a:bodyPr wrap="square">
            <a:spAutoFit/>
          </a:bodyPr>
          <a:lstStyle/>
          <a:p>
            <a:endParaRPr lang="ar-SA" dirty="0"/>
          </a:p>
          <a:p>
            <a:pPr marL="342900" indent="-342900">
              <a:buFont typeface="Arial" panose="020B0604020202020204" pitchFamily="34" charset="0"/>
              <a:buChar char="•"/>
            </a:pPr>
            <a:r>
              <a:rPr lang="en-US" sz="2400" dirty="0"/>
              <a:t>It is a cognitive function concerned with the process of reflecting on the consequences of a certain choice (</a:t>
            </a:r>
            <a:r>
              <a:rPr lang="en-US" sz="2400" dirty="0" err="1"/>
              <a:t>Senik</a:t>
            </a:r>
            <a:r>
              <a:rPr lang="en-US" sz="2400" dirty="0"/>
              <a:t> at al., 2012). </a:t>
            </a:r>
          </a:p>
          <a:p>
            <a:endParaRPr lang="en-US" sz="2400" dirty="0"/>
          </a:p>
          <a:p>
            <a:pPr marL="457200" indent="-457200">
              <a:buFont typeface="Arial" panose="020B0604020202020204" pitchFamily="34" charset="0"/>
              <a:buChar char="•"/>
            </a:pPr>
            <a:r>
              <a:rPr lang="en-US" sz="2400" b="1" dirty="0">
                <a:solidFill>
                  <a:schemeClr val="accent6">
                    <a:lumMod val="60000"/>
                    <a:lumOff val="40000"/>
                  </a:schemeClr>
                </a:solidFill>
              </a:rPr>
              <a:t>Decision making </a:t>
            </a:r>
            <a:r>
              <a:rPr lang="en-US" sz="2400" dirty="0"/>
              <a:t>is vital to all management activities.</a:t>
            </a:r>
            <a:endParaRPr lang="en-US" altLang="en-US" sz="2400" dirty="0"/>
          </a:p>
          <a:p>
            <a:endParaRPr lang="en-US" sz="3200" dirty="0"/>
          </a:p>
          <a:p>
            <a:pPr marL="342900" indent="-342900">
              <a:lnSpc>
                <a:spcPct val="80000"/>
              </a:lnSpc>
              <a:buFont typeface="Arial" panose="020B0604020202020204" pitchFamily="34" charset="0"/>
              <a:buChar char="•"/>
            </a:pPr>
            <a:r>
              <a:rPr lang="en-US" sz="2400" dirty="0"/>
              <a:t>Throughout the business cycle,  </a:t>
            </a:r>
            <a:r>
              <a:rPr lang="en-US" sz="2400" b="1" dirty="0">
                <a:solidFill>
                  <a:schemeClr val="accent6">
                    <a:lumMod val="60000"/>
                    <a:lumOff val="40000"/>
                  </a:schemeClr>
                </a:solidFill>
              </a:rPr>
              <a:t>decisions </a:t>
            </a:r>
            <a:r>
              <a:rPr lang="en-US" sz="2400" dirty="0"/>
              <a:t>are usually made to attain the objectives of the business. </a:t>
            </a:r>
            <a:endParaRPr lang="ar-SA" sz="2400" dirty="0"/>
          </a:p>
          <a:p>
            <a:pPr marL="342900" indent="-342900">
              <a:lnSpc>
                <a:spcPct val="80000"/>
              </a:lnSpc>
              <a:buFont typeface="Arial" panose="020B0604020202020204" pitchFamily="34" charset="0"/>
              <a:buChar char="•"/>
            </a:pPr>
            <a:endParaRPr lang="en-US" sz="2400" b="1" dirty="0">
              <a:solidFill>
                <a:schemeClr val="accent6">
                  <a:lumMod val="60000"/>
                  <a:lumOff val="40000"/>
                </a:schemeClr>
              </a:solidFill>
            </a:endParaRPr>
          </a:p>
          <a:p>
            <a:pPr marL="342900" indent="-342900">
              <a:lnSpc>
                <a:spcPct val="80000"/>
              </a:lnSpc>
              <a:buFont typeface="Arial" panose="020B0604020202020204" pitchFamily="34" charset="0"/>
              <a:buChar char="•"/>
            </a:pPr>
            <a:r>
              <a:rPr lang="en-US" sz="2400" b="1" dirty="0">
                <a:solidFill>
                  <a:schemeClr val="accent6">
                    <a:lumMod val="60000"/>
                    <a:lumOff val="40000"/>
                  </a:schemeClr>
                </a:solidFill>
              </a:rPr>
              <a:t> Decisions </a:t>
            </a:r>
            <a:r>
              <a:rPr lang="en-US" sz="2400" dirty="0"/>
              <a:t>must be made. Every aspect of management functions, such as planning, organizing, and control is determined by decisions, the result of which is the performance in the organization. </a:t>
            </a:r>
          </a:p>
          <a:p>
            <a:pPr marL="342900" indent="-342900">
              <a:lnSpc>
                <a:spcPct val="80000"/>
              </a:lnSpc>
              <a:buFont typeface="Arial" panose="020B0604020202020204" pitchFamily="34" charset="0"/>
              <a:buChar char="•"/>
            </a:pPr>
            <a:endParaRPr lang="en-US" sz="2400" dirty="0"/>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6148" name="Picture 4" descr="Decision Making Clip Art - Royalty Free - GoGraph">
            <a:extLst>
              <a:ext uri="{FF2B5EF4-FFF2-40B4-BE49-F238E27FC236}">
                <a16:creationId xmlns:a16="http://schemas.microsoft.com/office/drawing/2014/main" id="{9B64F308-4082-6347-8FC5-6BD3333D869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1340"/>
          <a:stretch/>
        </p:blipFill>
        <p:spPr bwMode="auto">
          <a:xfrm>
            <a:off x="9513276" y="1524204"/>
            <a:ext cx="2610427" cy="218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88576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4">
            <a:extLst>
              <a:ext uri="{FF2B5EF4-FFF2-40B4-BE49-F238E27FC236}">
                <a16:creationId xmlns:a16="http://schemas.microsoft.com/office/drawing/2014/main" id="{64078AAE-BF1A-1B44-930A-E5C896E6791E}"/>
              </a:ext>
            </a:extLst>
          </p:cNvPr>
          <p:cNvSpPr>
            <a:spLocks noGrp="1"/>
          </p:cNvSpPr>
          <p:nvPr>
            <p:ph type="title"/>
          </p:nvPr>
        </p:nvSpPr>
        <p:spPr>
          <a:xfrm>
            <a:off x="650378" y="945477"/>
            <a:ext cx="9603275" cy="1049235"/>
          </a:xfrm>
        </p:spPr>
        <p:txBody>
          <a:bodyPr/>
          <a:lstStyle/>
          <a:p>
            <a:r>
              <a:rPr lang="en-US" b="1" dirty="0">
                <a:solidFill>
                  <a:schemeClr val="accent6">
                    <a:lumMod val="60000"/>
                    <a:lumOff val="40000"/>
                  </a:schemeClr>
                </a:solidFill>
              </a:rPr>
              <a:t>Decision making</a:t>
            </a:r>
            <a:r>
              <a:rPr lang="ar-SA" b="1" dirty="0">
                <a:solidFill>
                  <a:schemeClr val="accent6">
                    <a:lumMod val="60000"/>
                    <a:lumOff val="40000"/>
                  </a:schemeClr>
                </a:solidFill>
              </a:rPr>
              <a:t> </a:t>
            </a:r>
            <a:r>
              <a:rPr lang="en-US" b="1" dirty="0">
                <a:solidFill>
                  <a:schemeClr val="accent6">
                    <a:lumMod val="60000"/>
                    <a:lumOff val="40000"/>
                  </a:schemeClr>
                </a:solidFill>
              </a:rPr>
              <a:t> process</a:t>
            </a:r>
          </a:p>
        </p:txBody>
      </p:sp>
      <p:sp>
        <p:nvSpPr>
          <p:cNvPr id="2" name="Rectangle 1">
            <a:extLst>
              <a:ext uri="{FF2B5EF4-FFF2-40B4-BE49-F238E27FC236}">
                <a16:creationId xmlns:a16="http://schemas.microsoft.com/office/drawing/2014/main" id="{EC0CF375-464D-9F47-B110-A8D6577EF685}"/>
              </a:ext>
            </a:extLst>
          </p:cNvPr>
          <p:cNvSpPr/>
          <p:nvPr/>
        </p:nvSpPr>
        <p:spPr>
          <a:xfrm>
            <a:off x="266960" y="1720368"/>
            <a:ext cx="8273191" cy="4493538"/>
          </a:xfrm>
          <a:prstGeom prst="rect">
            <a:avLst/>
          </a:prstGeom>
        </p:spPr>
        <p:txBody>
          <a:bodyPr wrap="square">
            <a:spAutoFit/>
          </a:bodyPr>
          <a:lstStyle/>
          <a:p>
            <a:r>
              <a:rPr lang="en-US" sz="2400" b="1" dirty="0">
                <a:solidFill>
                  <a:schemeClr val="accent6">
                    <a:lumMod val="60000"/>
                    <a:lumOff val="40000"/>
                  </a:schemeClr>
                </a:solidFill>
                <a:highlight>
                  <a:srgbClr val="F5FAA4"/>
                </a:highlight>
              </a:rPr>
              <a:t>Decision making process: </a:t>
            </a:r>
            <a:r>
              <a:rPr lang="en-US" sz="2400" dirty="0"/>
              <a:t>the process by which managers/leaders respond to opportunities and threats by analyzing options, and making decisions about goals and courses of action. </a:t>
            </a:r>
          </a:p>
          <a:p>
            <a:endParaRPr lang="en-US" sz="2800" dirty="0"/>
          </a:p>
          <a:p>
            <a:r>
              <a:rPr lang="en-US" sz="2400" b="1" dirty="0">
                <a:solidFill>
                  <a:srgbClr val="7030A0"/>
                </a:solidFill>
              </a:rPr>
              <a:t> Decisions in response to opportunities: </a:t>
            </a:r>
            <a:r>
              <a:rPr lang="en-US" sz="2400" dirty="0"/>
              <a:t>managers/leaders respond to ways to improve organizational performance. </a:t>
            </a:r>
            <a:endParaRPr lang="en-US" sz="2800" dirty="0"/>
          </a:p>
          <a:p>
            <a:r>
              <a:rPr lang="en-US" sz="2400" b="1" dirty="0">
                <a:solidFill>
                  <a:srgbClr val="7030A0"/>
                </a:solidFill>
              </a:rPr>
              <a:t> Decisions in response to threats: </a:t>
            </a:r>
            <a:r>
              <a:rPr lang="en-US" sz="2400" dirty="0"/>
              <a:t>occurs when managers/leaders are impacted by adverse events to the organization. </a:t>
            </a:r>
            <a:endParaRPr lang="en-US" sz="2800" dirty="0"/>
          </a:p>
          <a:p>
            <a:endParaRPr lang="en-US" dirty="0"/>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8194" name="Picture 2" descr="Be Aware: Your Decision-Making Speed is Impacting Your Team">
            <a:extLst>
              <a:ext uri="{FF2B5EF4-FFF2-40B4-BE49-F238E27FC236}">
                <a16:creationId xmlns:a16="http://schemas.microsoft.com/office/drawing/2014/main" id="{A65959DF-33D2-EF42-998F-66B0906247C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32540" y="2103492"/>
            <a:ext cx="3492500" cy="233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64242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3D24AC79-1E6C-EB4D-8FBD-872098378C66}"/>
              </a:ext>
            </a:extLst>
          </p:cNvPr>
          <p:cNvSpPr/>
          <p:nvPr/>
        </p:nvSpPr>
        <p:spPr>
          <a:xfrm>
            <a:off x="777707" y="1219006"/>
            <a:ext cx="6194324" cy="646331"/>
          </a:xfrm>
          <a:prstGeom prst="rect">
            <a:avLst/>
          </a:prstGeom>
        </p:spPr>
        <p:txBody>
          <a:bodyPr wrap="none">
            <a:spAutoFit/>
          </a:bodyPr>
          <a:lstStyle/>
          <a:p>
            <a:r>
              <a:rPr lang="en-SA" dirty="0"/>
              <a:t> </a:t>
            </a:r>
            <a:r>
              <a:rPr lang="en-SA" sz="3600" b="1" dirty="0">
                <a:solidFill>
                  <a:srgbClr val="C00000"/>
                </a:solidFill>
              </a:rPr>
              <a:t>Making Effective Decisions</a:t>
            </a:r>
            <a:endParaRPr lang="en-SA" b="1" dirty="0">
              <a:solidFill>
                <a:srgbClr val="C00000"/>
              </a:solidFill>
            </a:endParaRPr>
          </a:p>
        </p:txBody>
      </p:sp>
      <p:sp>
        <p:nvSpPr>
          <p:cNvPr id="4" name="TextBox 3">
            <a:extLst>
              <a:ext uri="{FF2B5EF4-FFF2-40B4-BE49-F238E27FC236}">
                <a16:creationId xmlns:a16="http://schemas.microsoft.com/office/drawing/2014/main" id="{78CE575D-F266-874F-9C27-5FAFA99C5AE1}"/>
              </a:ext>
            </a:extLst>
          </p:cNvPr>
          <p:cNvSpPr txBox="1"/>
          <p:nvPr/>
        </p:nvSpPr>
        <p:spPr>
          <a:xfrm>
            <a:off x="834623" y="2099564"/>
            <a:ext cx="8016079" cy="3539430"/>
          </a:xfrm>
          <a:prstGeom prst="rect">
            <a:avLst/>
          </a:prstGeom>
          <a:noFill/>
        </p:spPr>
        <p:txBody>
          <a:bodyPr wrap="square" rtlCol="0">
            <a:spAutoFit/>
          </a:bodyPr>
          <a:lstStyle/>
          <a:p>
            <a:r>
              <a:rPr lang="en-US" sz="2800" dirty="0">
                <a:solidFill>
                  <a:srgbClr val="FF0000"/>
                </a:solidFill>
              </a:rPr>
              <a:t>Factors:</a:t>
            </a:r>
          </a:p>
          <a:p>
            <a:r>
              <a:rPr lang="en-US" sz="2800" dirty="0">
                <a:solidFill>
                  <a:schemeClr val="accent3">
                    <a:lumMod val="75000"/>
                  </a:schemeClr>
                </a:solidFill>
              </a:rPr>
              <a:t> Perception.         Goals.</a:t>
            </a:r>
          </a:p>
          <a:p>
            <a:r>
              <a:rPr lang="en-US" sz="2800" dirty="0">
                <a:solidFill>
                  <a:schemeClr val="accent3">
                    <a:lumMod val="75000"/>
                  </a:schemeClr>
                </a:solidFill>
              </a:rPr>
              <a:t> Priority.                 Values.</a:t>
            </a:r>
          </a:p>
          <a:p>
            <a:r>
              <a:rPr lang="en-US" sz="2800" dirty="0">
                <a:solidFill>
                  <a:schemeClr val="accent3">
                    <a:lumMod val="75000"/>
                  </a:schemeClr>
                </a:solidFill>
              </a:rPr>
              <a:t> Acceptability.     Demands.</a:t>
            </a:r>
          </a:p>
          <a:p>
            <a:r>
              <a:rPr lang="en-US" sz="2800" dirty="0">
                <a:solidFill>
                  <a:schemeClr val="accent3">
                    <a:lumMod val="75000"/>
                  </a:schemeClr>
                </a:solidFill>
              </a:rPr>
              <a:t> Risk.</a:t>
            </a:r>
          </a:p>
          <a:p>
            <a:r>
              <a:rPr lang="en-US" sz="2800" dirty="0">
                <a:solidFill>
                  <a:schemeClr val="accent3">
                    <a:lumMod val="75000"/>
                  </a:schemeClr>
                </a:solidFill>
              </a:rPr>
              <a:t> Resources.</a:t>
            </a:r>
          </a:p>
          <a:p>
            <a:r>
              <a:rPr lang="en-US" sz="2800" dirty="0">
                <a:solidFill>
                  <a:schemeClr val="accent3">
                    <a:lumMod val="75000"/>
                  </a:schemeClr>
                </a:solidFill>
              </a:rPr>
              <a:t> Style.</a:t>
            </a:r>
          </a:p>
          <a:p>
            <a:r>
              <a:rPr lang="en-US" sz="2800" dirty="0">
                <a:solidFill>
                  <a:schemeClr val="accent3">
                    <a:lumMod val="75000"/>
                  </a:schemeClr>
                </a:solidFill>
              </a:rPr>
              <a:t> Judgement</a:t>
            </a:r>
            <a:endParaRPr lang="en-SA" sz="2800" dirty="0">
              <a:solidFill>
                <a:schemeClr val="accent3">
                  <a:lumMod val="75000"/>
                </a:schemeClr>
              </a:solidFill>
            </a:endParaRPr>
          </a:p>
        </p:txBody>
      </p:sp>
      <p:pic>
        <p:nvPicPr>
          <p:cNvPr id="13318" name="Picture 6" descr="What affect Decision Making. What factors affect Decision Making stock illustration">
            <a:extLst>
              <a:ext uri="{FF2B5EF4-FFF2-40B4-BE49-F238E27FC236}">
                <a16:creationId xmlns:a16="http://schemas.microsoft.com/office/drawing/2014/main" id="{16A38F64-BDDA-CF44-AC8B-79D76BE4BBF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58688" y="2438012"/>
            <a:ext cx="4384028" cy="26468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9057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F5FAA4"/>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7200" b="1" dirty="0">
                <a:solidFill>
                  <a:srgbClr val="FF0000"/>
                </a:solidFill>
              </a:rPr>
            </a:br>
            <a:r>
              <a:rPr lang="en-US" sz="4400" b="1" dirty="0">
                <a:solidFill>
                  <a:srgbClr val="92D050"/>
                </a:solidFill>
                <a:highlight>
                  <a:srgbClr val="F5FAA4"/>
                </a:highlight>
              </a:rPr>
              <a:t>9.2 Decision Making and leadership</a:t>
            </a:r>
            <a:endParaRPr lang="en-US" sz="4800" b="1" dirty="0">
              <a:solidFill>
                <a:srgbClr val="92D050"/>
              </a:solidFill>
            </a:endParaRPr>
          </a:p>
        </p:txBody>
      </p:sp>
    </p:spTree>
    <p:extLst>
      <p:ext uri="{BB962C8B-B14F-4D97-AF65-F5344CB8AC3E}">
        <p14:creationId xmlns:p14="http://schemas.microsoft.com/office/powerpoint/2010/main" val="20911619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4">
            <a:extLst>
              <a:ext uri="{FF2B5EF4-FFF2-40B4-BE49-F238E27FC236}">
                <a16:creationId xmlns:a16="http://schemas.microsoft.com/office/drawing/2014/main" id="{64078AAE-BF1A-1B44-930A-E5C896E6791E}"/>
              </a:ext>
            </a:extLst>
          </p:cNvPr>
          <p:cNvSpPr>
            <a:spLocks noGrp="1"/>
          </p:cNvSpPr>
          <p:nvPr>
            <p:ph type="title"/>
          </p:nvPr>
        </p:nvSpPr>
        <p:spPr>
          <a:xfrm>
            <a:off x="650378" y="945477"/>
            <a:ext cx="9603275" cy="1049235"/>
          </a:xfrm>
        </p:spPr>
        <p:txBody>
          <a:bodyPr>
            <a:normAutofit fontScale="90000"/>
          </a:bodyPr>
          <a:lstStyle/>
          <a:p>
            <a:r>
              <a:rPr lang="en-US" sz="4000" b="1" dirty="0">
                <a:solidFill>
                  <a:schemeClr val="accent6">
                    <a:lumMod val="60000"/>
                    <a:lumOff val="40000"/>
                  </a:schemeClr>
                </a:solidFill>
              </a:rPr>
              <a:t>Great Leaders are Great Decision-Makers</a:t>
            </a:r>
          </a:p>
        </p:txBody>
      </p:sp>
      <p:sp>
        <p:nvSpPr>
          <p:cNvPr id="2" name="Rectangle 1">
            <a:extLst>
              <a:ext uri="{FF2B5EF4-FFF2-40B4-BE49-F238E27FC236}">
                <a16:creationId xmlns:a16="http://schemas.microsoft.com/office/drawing/2014/main" id="{EC0CF375-464D-9F47-B110-A8D6577EF685}"/>
              </a:ext>
            </a:extLst>
          </p:cNvPr>
          <p:cNvSpPr/>
          <p:nvPr/>
        </p:nvSpPr>
        <p:spPr>
          <a:xfrm>
            <a:off x="407946" y="1720368"/>
            <a:ext cx="9411916" cy="3754874"/>
          </a:xfrm>
          <a:prstGeom prst="rect">
            <a:avLst/>
          </a:prstGeom>
        </p:spPr>
        <p:txBody>
          <a:bodyPr wrap="square">
            <a:spAutoFit/>
          </a:bodyPr>
          <a:lstStyle/>
          <a:p>
            <a:pPr marL="285750" indent="-285750">
              <a:buFontTx/>
              <a:buChar char="-"/>
            </a:pPr>
            <a:r>
              <a:rPr lang="en-US" sz="2000" b="1" dirty="0">
                <a:solidFill>
                  <a:srgbClr val="00B050"/>
                </a:solidFill>
              </a:rPr>
              <a:t>Decision making</a:t>
            </a:r>
            <a:r>
              <a:rPr lang="en-US" sz="2000" dirty="0">
                <a:solidFill>
                  <a:srgbClr val="00B050"/>
                </a:solidFill>
              </a:rPr>
              <a:t> </a:t>
            </a:r>
            <a:r>
              <a:rPr lang="en-US" sz="2000" dirty="0"/>
              <a:t>is the key </a:t>
            </a:r>
            <a:r>
              <a:rPr lang="en-US" sz="2000" b="1" dirty="0"/>
              <a:t>skill</a:t>
            </a:r>
            <a:r>
              <a:rPr lang="en-US" sz="2000" dirty="0"/>
              <a:t> in the workplace and very </a:t>
            </a:r>
            <a:r>
              <a:rPr lang="en-US" sz="2000" b="1" dirty="0"/>
              <a:t>important</a:t>
            </a:r>
            <a:r>
              <a:rPr lang="en-US" sz="2000" dirty="0"/>
              <a:t> for </a:t>
            </a:r>
            <a:r>
              <a:rPr lang="en-US" sz="2000" b="1" dirty="0"/>
              <a:t>leaders</a:t>
            </a:r>
            <a:r>
              <a:rPr lang="en-US" sz="2000" dirty="0"/>
              <a:t>.</a:t>
            </a:r>
          </a:p>
          <a:p>
            <a:pPr marL="285750" indent="-285750">
              <a:buFontTx/>
              <a:buChar char="-"/>
            </a:pPr>
            <a:endParaRPr lang="en-US" sz="2000" dirty="0"/>
          </a:p>
          <a:p>
            <a:pPr marL="285750" indent="-285750">
              <a:buFontTx/>
              <a:buChar char="-"/>
            </a:pPr>
            <a:r>
              <a:rPr lang="en-US" sz="2000" b="1" dirty="0"/>
              <a:t>Great leaders understand how to balance emotion with reason and make decisions that positively impact themselves, their employees, their customers and stakeholders, and their organizations.</a:t>
            </a:r>
          </a:p>
          <a:p>
            <a:pPr marL="285750" indent="-285750">
              <a:buFontTx/>
              <a:buChar char="-"/>
            </a:pPr>
            <a:endParaRPr lang="en-US" altLang="en-US" sz="2000" b="1" dirty="0"/>
          </a:p>
          <a:p>
            <a:pPr marL="342900" indent="-342900">
              <a:buFontTx/>
              <a:buChar char="-"/>
            </a:pPr>
            <a:r>
              <a:rPr lang="en-US" sz="2000" b="1" dirty="0">
                <a:solidFill>
                  <a:srgbClr val="00B050"/>
                </a:solidFill>
              </a:rPr>
              <a:t>The decision making process </a:t>
            </a:r>
            <a:r>
              <a:rPr lang="en-US" sz="2000" dirty="0"/>
              <a:t>is </a:t>
            </a:r>
            <a:r>
              <a:rPr lang="en-US" sz="2000" b="1" dirty="0">
                <a:solidFill>
                  <a:srgbClr val="7030A0"/>
                </a:solidFill>
              </a:rPr>
              <a:t>a crucial leadership function </a:t>
            </a:r>
            <a:r>
              <a:rPr lang="en-US" sz="2000" dirty="0"/>
              <a:t>that is increasingly becoming convoluted due to technological and politico-socio-economic factors.</a:t>
            </a:r>
          </a:p>
          <a:p>
            <a:pPr marL="342900" indent="-342900">
              <a:buFontTx/>
              <a:buChar char="-"/>
            </a:pPr>
            <a:endParaRPr lang="ar-SA" sz="2000" dirty="0"/>
          </a:p>
          <a:p>
            <a:pPr marL="285750" indent="-285750">
              <a:buFontTx/>
              <a:buChar char="-"/>
            </a:pPr>
            <a:endParaRPr lang="en-US" altLang="en-US" dirty="0"/>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9" name="Picture 2" descr="royalty-free infographic diagram decision-making clipart - Royaltyfree,  Infographic, Diagram, transparent clip art">
            <a:extLst>
              <a:ext uri="{FF2B5EF4-FFF2-40B4-BE49-F238E27FC236}">
                <a16:creationId xmlns:a16="http://schemas.microsoft.com/office/drawing/2014/main" id="{EED0E386-8DD0-B342-8FB0-8D8B740C980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7555" r="16488"/>
          <a:stretch/>
        </p:blipFill>
        <p:spPr bwMode="auto">
          <a:xfrm>
            <a:off x="10445262" y="1412836"/>
            <a:ext cx="1585766" cy="218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27817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4">
            <a:extLst>
              <a:ext uri="{FF2B5EF4-FFF2-40B4-BE49-F238E27FC236}">
                <a16:creationId xmlns:a16="http://schemas.microsoft.com/office/drawing/2014/main" id="{64078AAE-BF1A-1B44-930A-E5C896E6791E}"/>
              </a:ext>
            </a:extLst>
          </p:cNvPr>
          <p:cNvSpPr>
            <a:spLocks noGrp="1"/>
          </p:cNvSpPr>
          <p:nvPr>
            <p:ph type="title"/>
          </p:nvPr>
        </p:nvSpPr>
        <p:spPr>
          <a:xfrm>
            <a:off x="650378" y="945477"/>
            <a:ext cx="9603275" cy="1049235"/>
          </a:xfrm>
        </p:spPr>
        <p:txBody>
          <a:bodyPr>
            <a:normAutofit fontScale="90000"/>
          </a:bodyPr>
          <a:lstStyle/>
          <a:p>
            <a:r>
              <a:rPr lang="en-US" sz="4000" b="1" dirty="0">
                <a:solidFill>
                  <a:schemeClr val="accent6">
                    <a:lumMod val="60000"/>
                    <a:lumOff val="40000"/>
                  </a:schemeClr>
                </a:solidFill>
              </a:rPr>
              <a:t>Great Leaders are Great Decision-Makers</a:t>
            </a:r>
          </a:p>
        </p:txBody>
      </p:sp>
      <p:sp>
        <p:nvSpPr>
          <p:cNvPr id="2" name="Rectangle 1">
            <a:extLst>
              <a:ext uri="{FF2B5EF4-FFF2-40B4-BE49-F238E27FC236}">
                <a16:creationId xmlns:a16="http://schemas.microsoft.com/office/drawing/2014/main" id="{EC0CF375-464D-9F47-B110-A8D6577EF685}"/>
              </a:ext>
            </a:extLst>
          </p:cNvPr>
          <p:cNvSpPr/>
          <p:nvPr/>
        </p:nvSpPr>
        <p:spPr>
          <a:xfrm>
            <a:off x="431697" y="2182505"/>
            <a:ext cx="9411916" cy="2492990"/>
          </a:xfrm>
          <a:prstGeom prst="rect">
            <a:avLst/>
          </a:prstGeom>
        </p:spPr>
        <p:txBody>
          <a:bodyPr wrap="square">
            <a:spAutoFit/>
          </a:bodyPr>
          <a:lstStyle/>
          <a:p>
            <a:r>
              <a:rPr lang="en-US" sz="2000" dirty="0"/>
              <a:t>- </a:t>
            </a:r>
            <a:r>
              <a:rPr lang="en-US" b="1" dirty="0">
                <a:solidFill>
                  <a:srgbClr val="7030A0"/>
                </a:solidFill>
              </a:rPr>
              <a:t>A leader's </a:t>
            </a:r>
            <a:r>
              <a:rPr lang="en-US" dirty="0"/>
              <a:t>decisions can be characterized by </a:t>
            </a:r>
            <a:r>
              <a:rPr lang="en-US" u="sng" dirty="0"/>
              <a:t>routine</a:t>
            </a:r>
            <a:r>
              <a:rPr lang="en-US" dirty="0"/>
              <a:t>, but they can also be </a:t>
            </a:r>
            <a:r>
              <a:rPr lang="en-US" u="sng" dirty="0"/>
              <a:t>acute or strategic. </a:t>
            </a:r>
            <a:endParaRPr lang="en-US" sz="2000" u="sng" dirty="0"/>
          </a:p>
          <a:p>
            <a:endParaRPr lang="en-US" sz="2000" dirty="0"/>
          </a:p>
          <a:p>
            <a:pPr marL="285750" indent="-285750">
              <a:buFontTx/>
              <a:buChar char="-"/>
            </a:pPr>
            <a:r>
              <a:rPr lang="en-US" sz="2000" dirty="0"/>
              <a:t>Being able to effectively make </a:t>
            </a:r>
            <a:r>
              <a:rPr lang="en-US" sz="2000" b="1" dirty="0">
                <a:solidFill>
                  <a:srgbClr val="00B050"/>
                </a:solidFill>
              </a:rPr>
              <a:t>individual and group decisions</a:t>
            </a:r>
            <a:r>
              <a:rPr lang="en-US" sz="2000" dirty="0"/>
              <a:t> is the primary action that defines </a:t>
            </a:r>
            <a:r>
              <a:rPr lang="en-US" sz="2000" b="1" dirty="0">
                <a:solidFill>
                  <a:srgbClr val="C00000"/>
                </a:solidFill>
              </a:rPr>
              <a:t>who a leader is</a:t>
            </a:r>
            <a:r>
              <a:rPr lang="en-US" sz="2000" dirty="0"/>
              <a:t>, </a:t>
            </a:r>
            <a:r>
              <a:rPr lang="en-US" sz="2000" b="1" dirty="0">
                <a:solidFill>
                  <a:srgbClr val="C00000"/>
                </a:solidFill>
              </a:rPr>
              <a:t>what a leader does</a:t>
            </a:r>
            <a:r>
              <a:rPr lang="en-US" sz="2000" dirty="0"/>
              <a:t>, and </a:t>
            </a:r>
            <a:r>
              <a:rPr lang="en-US" sz="2000" b="1" dirty="0">
                <a:solidFill>
                  <a:srgbClr val="C00000"/>
                </a:solidFill>
              </a:rPr>
              <a:t>what a leader can accomplish for his or her organization. </a:t>
            </a:r>
          </a:p>
          <a:p>
            <a:endParaRPr lang="ar-SA" sz="2000" dirty="0"/>
          </a:p>
          <a:p>
            <a:pPr marL="285750" indent="-285750">
              <a:buFontTx/>
              <a:buChar char="-"/>
            </a:pPr>
            <a:endParaRPr lang="en-US" altLang="en-US" dirty="0"/>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9" name="Picture 2" descr="royalty-free infographic diagram decision-making clipart - Royaltyfree,  Infographic, Diagram, transparent clip art">
            <a:extLst>
              <a:ext uri="{FF2B5EF4-FFF2-40B4-BE49-F238E27FC236}">
                <a16:creationId xmlns:a16="http://schemas.microsoft.com/office/drawing/2014/main" id="{EED0E386-8DD0-B342-8FB0-8D8B740C980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7555" r="16488"/>
          <a:stretch/>
        </p:blipFill>
        <p:spPr bwMode="auto">
          <a:xfrm>
            <a:off x="10445262" y="1412836"/>
            <a:ext cx="1585766" cy="218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37468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3073" name="Picture 1" descr="page3image65044112">
            <a:extLst>
              <a:ext uri="{FF2B5EF4-FFF2-40B4-BE49-F238E27FC236}">
                <a16:creationId xmlns:a16="http://schemas.microsoft.com/office/drawing/2014/main" id="{11F1699A-2C47-E24D-88BC-735C5BE4E79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83275" y="3685516"/>
            <a:ext cx="6959600" cy="901700"/>
          </a:xfrm>
          <a:prstGeom prst="rect">
            <a:avLst/>
          </a:prstGeom>
          <a:solidFill>
            <a:srgbClr val="F5FAA4"/>
          </a:solidFill>
        </p:spPr>
      </p:pic>
      <p:sp>
        <p:nvSpPr>
          <p:cNvPr id="8" name="Titre 1">
            <a:extLst>
              <a:ext uri="{FF2B5EF4-FFF2-40B4-BE49-F238E27FC236}">
                <a16:creationId xmlns:a16="http://schemas.microsoft.com/office/drawing/2014/main" id="{066C6BFA-B75D-D143-A72C-819A01BA2CF8}"/>
              </a:ext>
            </a:extLst>
          </p:cNvPr>
          <p:cNvSpPr txBox="1">
            <a:spLocks/>
          </p:cNvSpPr>
          <p:nvPr/>
        </p:nvSpPr>
        <p:spPr>
          <a:xfrm>
            <a:off x="1479176" y="1943100"/>
            <a:ext cx="9233647" cy="2971800"/>
          </a:xfrm>
          <a:prstGeom prst="rect">
            <a:avLst/>
          </a:prstGeom>
          <a:solidFill>
            <a:srgbClr val="F5FAA4"/>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7200" b="1" dirty="0">
                <a:solidFill>
                  <a:srgbClr val="FF0000"/>
                </a:solidFill>
              </a:rPr>
            </a:br>
            <a:r>
              <a:rPr lang="en-US" sz="4400" b="1" dirty="0">
                <a:solidFill>
                  <a:srgbClr val="92D050"/>
                </a:solidFill>
                <a:highlight>
                  <a:srgbClr val="F5FAA4"/>
                </a:highlight>
              </a:rPr>
              <a:t>9.3 Importance of Decision-Making </a:t>
            </a:r>
          </a:p>
        </p:txBody>
      </p:sp>
    </p:spTree>
    <p:extLst>
      <p:ext uri="{BB962C8B-B14F-4D97-AF65-F5344CB8AC3E}">
        <p14:creationId xmlns:p14="http://schemas.microsoft.com/office/powerpoint/2010/main" val="24357965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4">
            <a:extLst>
              <a:ext uri="{FF2B5EF4-FFF2-40B4-BE49-F238E27FC236}">
                <a16:creationId xmlns:a16="http://schemas.microsoft.com/office/drawing/2014/main" id="{3C7CD563-AB47-8041-93E7-421DF77ABC66}"/>
              </a:ext>
            </a:extLst>
          </p:cNvPr>
          <p:cNvSpPr>
            <a:spLocks noGrp="1"/>
          </p:cNvSpPr>
          <p:nvPr>
            <p:ph type="title"/>
          </p:nvPr>
        </p:nvSpPr>
        <p:spPr>
          <a:xfrm>
            <a:off x="462055" y="957079"/>
            <a:ext cx="9603275" cy="1049235"/>
          </a:xfrm>
        </p:spPr>
        <p:txBody>
          <a:bodyPr>
            <a:normAutofit/>
          </a:bodyPr>
          <a:lstStyle/>
          <a:p>
            <a:r>
              <a:rPr lang="en-US" sz="3600" b="1" dirty="0">
                <a:solidFill>
                  <a:srgbClr val="1607C2"/>
                </a:solidFill>
              </a:rPr>
              <a:t>Importance of Decision-Making </a:t>
            </a:r>
          </a:p>
        </p:txBody>
      </p:sp>
      <p:sp>
        <p:nvSpPr>
          <p:cNvPr id="3" name="Content Placeholder 2">
            <a:extLst>
              <a:ext uri="{FF2B5EF4-FFF2-40B4-BE49-F238E27FC236}">
                <a16:creationId xmlns:a16="http://schemas.microsoft.com/office/drawing/2014/main" id="{C30B3822-A613-2B40-8362-0376ED3C4404}"/>
              </a:ext>
            </a:extLst>
          </p:cNvPr>
          <p:cNvSpPr>
            <a:spLocks noGrp="1"/>
          </p:cNvSpPr>
          <p:nvPr>
            <p:ph idx="1"/>
          </p:nvPr>
        </p:nvSpPr>
        <p:spPr>
          <a:xfrm>
            <a:off x="242899" y="1549947"/>
            <a:ext cx="8992471" cy="3961440"/>
          </a:xfrm>
        </p:spPr>
        <p:txBody>
          <a:bodyPr>
            <a:normAutofit fontScale="92500"/>
          </a:bodyPr>
          <a:lstStyle/>
          <a:p>
            <a:pPr>
              <a:lnSpc>
                <a:spcPct val="70000"/>
              </a:lnSpc>
            </a:pPr>
            <a:endParaRPr lang="en-US" altLang="en-US" sz="1400" dirty="0"/>
          </a:p>
          <a:p>
            <a:pPr>
              <a:buFont typeface="Wingdings" pitchFamily="2" charset="2"/>
              <a:buChar char="Ø"/>
            </a:pPr>
            <a:r>
              <a:rPr lang="en-US" sz="2400" b="1" dirty="0"/>
              <a:t>leaders  perform all their skills through decision-making. </a:t>
            </a:r>
          </a:p>
          <a:p>
            <a:pPr>
              <a:buFont typeface="Wingdings" pitchFamily="2" charset="2"/>
              <a:buChar char="Ø"/>
            </a:pPr>
            <a:r>
              <a:rPr lang="en-US" sz="2400" b="1" dirty="0"/>
              <a:t>Making right decision in right times values much to the project. </a:t>
            </a:r>
          </a:p>
          <a:p>
            <a:pPr>
              <a:buFont typeface="Wingdings" pitchFamily="2" charset="2"/>
              <a:buChar char="Ø"/>
            </a:pPr>
            <a:r>
              <a:rPr lang="en-US" sz="2400" b="1" dirty="0"/>
              <a:t>Helps the  management to procure necessary data and information. </a:t>
            </a:r>
          </a:p>
          <a:p>
            <a:pPr>
              <a:buFont typeface="Wingdings" pitchFamily="2" charset="2"/>
              <a:buChar char="Ø"/>
            </a:pPr>
            <a:r>
              <a:rPr lang="en-US" sz="2400" b="1" dirty="0"/>
              <a:t>Helps to initiate and complete the action of all the activities of the  management  in the right time. </a:t>
            </a:r>
          </a:p>
          <a:p>
            <a:pPr>
              <a:buFont typeface="Wingdings" pitchFamily="2" charset="2"/>
              <a:buChar char="Ø"/>
            </a:pPr>
            <a:r>
              <a:rPr lang="en-US" sz="2400" b="1" dirty="0"/>
              <a:t>Helps in the formation of strategies and implement them. </a:t>
            </a:r>
          </a:p>
          <a:p>
            <a:endParaRPr lang="en-SA" dirty="0"/>
          </a:p>
        </p:txBody>
      </p:sp>
      <p:pic>
        <p:nvPicPr>
          <p:cNvPr id="8" name="عنصر نائب للمحتوى 6">
            <a:extLst>
              <a:ext uri="{FF2B5EF4-FFF2-40B4-BE49-F238E27FC236}">
                <a16:creationId xmlns:a16="http://schemas.microsoft.com/office/drawing/2014/main" id="{6807D3F2-5920-1848-B6D9-60FA7A05A2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9" name="Rounded Rectangle 8">
            <a:extLst>
              <a:ext uri="{FF2B5EF4-FFF2-40B4-BE49-F238E27FC236}">
                <a16:creationId xmlns:a16="http://schemas.microsoft.com/office/drawing/2014/main" id="{B5008291-D687-7849-83B2-BEAB64C93A38}"/>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5362" name="Picture 2" descr="Decision Making - Cartoon Illustration on Blue Chalkboard. Business Concept. Loudspeaker with Phrase Decision Making. Cartoon Illustration on Blue Chalkboard royalty free illustration">
            <a:extLst>
              <a:ext uri="{FF2B5EF4-FFF2-40B4-BE49-F238E27FC236}">
                <a16:creationId xmlns:a16="http://schemas.microsoft.com/office/drawing/2014/main" id="{EC2FFD3D-5ACD-634A-9FFF-2CC44615510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38199" y="1769733"/>
            <a:ext cx="2259658" cy="15054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91453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4">
            <a:extLst>
              <a:ext uri="{FF2B5EF4-FFF2-40B4-BE49-F238E27FC236}">
                <a16:creationId xmlns:a16="http://schemas.microsoft.com/office/drawing/2014/main" id="{3C7CD563-AB47-8041-93E7-421DF77ABC66}"/>
              </a:ext>
            </a:extLst>
          </p:cNvPr>
          <p:cNvSpPr>
            <a:spLocks noGrp="1"/>
          </p:cNvSpPr>
          <p:nvPr>
            <p:ph type="title"/>
          </p:nvPr>
        </p:nvSpPr>
        <p:spPr/>
        <p:txBody>
          <a:bodyPr>
            <a:normAutofit fontScale="90000"/>
          </a:bodyPr>
          <a:lstStyle/>
          <a:p>
            <a:r>
              <a:rPr lang="en-US" sz="4000" b="1" dirty="0">
                <a:solidFill>
                  <a:srgbClr val="1607C2"/>
                </a:solidFill>
              </a:rPr>
              <a:t>Essentials for effective Decision-Making </a:t>
            </a:r>
            <a:br>
              <a:rPr lang="en-US" sz="3600" dirty="0"/>
            </a:br>
            <a:endParaRPr lang="en-US" altLang="en-US" sz="3600" b="1" dirty="0">
              <a:solidFill>
                <a:srgbClr val="00B0F0"/>
              </a:solidFill>
              <a:cs typeface="Arial" panose="020B0604020202020204" pitchFamily="34" charset="0"/>
            </a:endParaRPr>
          </a:p>
        </p:txBody>
      </p:sp>
      <p:sp>
        <p:nvSpPr>
          <p:cNvPr id="3" name="Content Placeholder 2">
            <a:extLst>
              <a:ext uri="{FF2B5EF4-FFF2-40B4-BE49-F238E27FC236}">
                <a16:creationId xmlns:a16="http://schemas.microsoft.com/office/drawing/2014/main" id="{C30B3822-A613-2B40-8362-0376ED3C4404}"/>
              </a:ext>
            </a:extLst>
          </p:cNvPr>
          <p:cNvSpPr>
            <a:spLocks noGrp="1"/>
          </p:cNvSpPr>
          <p:nvPr>
            <p:ph idx="1"/>
          </p:nvPr>
        </p:nvSpPr>
        <p:spPr>
          <a:xfrm>
            <a:off x="483326" y="1645920"/>
            <a:ext cx="11632474" cy="3820425"/>
          </a:xfrm>
        </p:spPr>
        <p:txBody>
          <a:bodyPr>
            <a:normAutofit/>
          </a:bodyPr>
          <a:lstStyle/>
          <a:p>
            <a:pPr>
              <a:lnSpc>
                <a:spcPct val="70000"/>
              </a:lnSpc>
            </a:pPr>
            <a:endParaRPr lang="en-US" altLang="en-US" sz="1400" dirty="0"/>
          </a:p>
          <a:p>
            <a:pPr marL="460375" lvl="1">
              <a:lnSpc>
                <a:spcPct val="70000"/>
              </a:lnSpc>
              <a:buFont typeface="Calibri" panose="020F0502020204030204" pitchFamily="34" charset="0"/>
              <a:buAutoNum type="arabicPeriod"/>
            </a:pPr>
            <a:endParaRPr lang="en-US" altLang="en-US" sz="1400" dirty="0"/>
          </a:p>
          <a:p>
            <a:endParaRPr lang="en-SA" dirty="0"/>
          </a:p>
        </p:txBody>
      </p:sp>
      <p:pic>
        <p:nvPicPr>
          <p:cNvPr id="8" name="عنصر نائب للمحتوى 6">
            <a:extLst>
              <a:ext uri="{FF2B5EF4-FFF2-40B4-BE49-F238E27FC236}">
                <a16:creationId xmlns:a16="http://schemas.microsoft.com/office/drawing/2014/main" id="{6807D3F2-5920-1848-B6D9-60FA7A05A2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9" name="Rounded Rectangle 8">
            <a:extLst>
              <a:ext uri="{FF2B5EF4-FFF2-40B4-BE49-F238E27FC236}">
                <a16:creationId xmlns:a16="http://schemas.microsoft.com/office/drawing/2014/main" id="{B5008291-D687-7849-83B2-BEAB64C93A38}"/>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2" name="Rectangle 1">
            <a:extLst>
              <a:ext uri="{FF2B5EF4-FFF2-40B4-BE49-F238E27FC236}">
                <a16:creationId xmlns:a16="http://schemas.microsoft.com/office/drawing/2014/main" id="{3D1E0B4D-7779-8B44-A8A2-905866556BAB}"/>
              </a:ext>
            </a:extLst>
          </p:cNvPr>
          <p:cNvSpPr/>
          <p:nvPr/>
        </p:nvSpPr>
        <p:spPr>
          <a:xfrm>
            <a:off x="1130270" y="1765234"/>
            <a:ext cx="6096000" cy="3139321"/>
          </a:xfrm>
          <a:prstGeom prst="rect">
            <a:avLst/>
          </a:prstGeom>
        </p:spPr>
        <p:txBody>
          <a:bodyPr>
            <a:spAutoFit/>
          </a:bodyPr>
          <a:lstStyle/>
          <a:p>
            <a:pPr marL="342900" indent="-342900">
              <a:lnSpc>
                <a:spcPct val="150000"/>
              </a:lnSpc>
              <a:buFont typeface="Wingdings" pitchFamily="2" charset="2"/>
              <a:buChar char="q"/>
            </a:pPr>
            <a:r>
              <a:rPr lang="en-US" sz="2000" dirty="0"/>
              <a:t> Accuracy.</a:t>
            </a:r>
          </a:p>
          <a:p>
            <a:pPr marL="342900" indent="-342900">
              <a:lnSpc>
                <a:spcPct val="150000"/>
              </a:lnSpc>
              <a:buFont typeface="Wingdings" pitchFamily="2" charset="2"/>
              <a:buChar char="q"/>
            </a:pPr>
            <a:r>
              <a:rPr lang="en-US" sz="2000" dirty="0"/>
              <a:t>Environment for decision. </a:t>
            </a:r>
          </a:p>
          <a:p>
            <a:pPr marL="342900" indent="-342900">
              <a:lnSpc>
                <a:spcPct val="150000"/>
              </a:lnSpc>
              <a:buFont typeface="Wingdings" pitchFamily="2" charset="2"/>
              <a:buChar char="q"/>
            </a:pPr>
            <a:r>
              <a:rPr lang="en-US" sz="2000" dirty="0"/>
              <a:t>Timely decision .</a:t>
            </a:r>
          </a:p>
          <a:p>
            <a:pPr marL="342900" indent="-342900">
              <a:lnSpc>
                <a:spcPct val="150000"/>
              </a:lnSpc>
              <a:buFont typeface="Wingdings" pitchFamily="2" charset="2"/>
              <a:buChar char="q"/>
            </a:pPr>
            <a:r>
              <a:rPr lang="en-US" sz="2000" dirty="0"/>
              <a:t>Communication of decision.</a:t>
            </a:r>
          </a:p>
          <a:p>
            <a:pPr marL="342900" indent="-342900">
              <a:lnSpc>
                <a:spcPct val="150000"/>
              </a:lnSpc>
              <a:buFont typeface="Wingdings" pitchFamily="2" charset="2"/>
              <a:buChar char="q"/>
            </a:pPr>
            <a:r>
              <a:rPr lang="en-US" sz="2000" dirty="0"/>
              <a:t>Participative decision-making. </a:t>
            </a:r>
          </a:p>
          <a:p>
            <a:pPr marL="342900" indent="-342900">
              <a:lnSpc>
                <a:spcPct val="150000"/>
              </a:lnSpc>
              <a:buFont typeface="Wingdings" pitchFamily="2" charset="2"/>
              <a:buChar char="q"/>
            </a:pPr>
            <a:r>
              <a:rPr lang="en-US" sz="2000" dirty="0"/>
              <a:t>Implementation of decision .</a:t>
            </a:r>
          </a:p>
          <a:p>
            <a:endParaRPr lang="en-US" dirty="0">
              <a:latin typeface="Calibri" panose="020F0502020204030204" pitchFamily="34" charset="0"/>
            </a:endParaRPr>
          </a:p>
        </p:txBody>
      </p:sp>
      <p:pic>
        <p:nvPicPr>
          <p:cNvPr id="31746" name="Picture 2" descr="Decision-making Intelligence Knowledge Thought Steemit, others transparent  background PNG clipart | HiClipart">
            <a:extLst>
              <a:ext uri="{FF2B5EF4-FFF2-40B4-BE49-F238E27FC236}">
                <a16:creationId xmlns:a16="http://schemas.microsoft.com/office/drawing/2014/main" id="{A0615434-ACE5-BF4C-9408-9BFB1195D6C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26270" y="2274196"/>
            <a:ext cx="2697860" cy="20130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9209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4">
            <a:extLst>
              <a:ext uri="{FF2B5EF4-FFF2-40B4-BE49-F238E27FC236}">
                <a16:creationId xmlns:a16="http://schemas.microsoft.com/office/drawing/2014/main" id="{3C7CD563-AB47-8041-93E7-421DF77ABC66}"/>
              </a:ext>
            </a:extLst>
          </p:cNvPr>
          <p:cNvSpPr>
            <a:spLocks noGrp="1"/>
          </p:cNvSpPr>
          <p:nvPr>
            <p:ph type="title"/>
          </p:nvPr>
        </p:nvSpPr>
        <p:spPr>
          <a:xfrm>
            <a:off x="275504" y="907846"/>
            <a:ext cx="9603275" cy="1049235"/>
          </a:xfrm>
        </p:spPr>
        <p:txBody>
          <a:bodyPr>
            <a:normAutofit fontScale="90000"/>
          </a:bodyPr>
          <a:lstStyle/>
          <a:p>
            <a:r>
              <a:rPr lang="en-US" sz="4000" b="1" dirty="0">
                <a:solidFill>
                  <a:srgbClr val="1607C2"/>
                </a:solidFill>
              </a:rPr>
              <a:t>Difficulties in Decision-making </a:t>
            </a:r>
            <a:br>
              <a:rPr lang="en-US" sz="3600" dirty="0"/>
            </a:br>
            <a:br>
              <a:rPr lang="en-US" sz="3600" dirty="0"/>
            </a:br>
            <a:endParaRPr lang="en-US" altLang="en-US" sz="3600" b="1" dirty="0">
              <a:solidFill>
                <a:srgbClr val="00B0F0"/>
              </a:solidFill>
              <a:cs typeface="Arial" panose="020B0604020202020204" pitchFamily="34" charset="0"/>
            </a:endParaRPr>
          </a:p>
        </p:txBody>
      </p:sp>
      <p:sp>
        <p:nvSpPr>
          <p:cNvPr id="3" name="Content Placeholder 2">
            <a:extLst>
              <a:ext uri="{FF2B5EF4-FFF2-40B4-BE49-F238E27FC236}">
                <a16:creationId xmlns:a16="http://schemas.microsoft.com/office/drawing/2014/main" id="{C30B3822-A613-2B40-8362-0376ED3C4404}"/>
              </a:ext>
            </a:extLst>
          </p:cNvPr>
          <p:cNvSpPr>
            <a:spLocks noGrp="1"/>
          </p:cNvSpPr>
          <p:nvPr>
            <p:ph idx="1"/>
          </p:nvPr>
        </p:nvSpPr>
        <p:spPr>
          <a:xfrm>
            <a:off x="483326" y="1645920"/>
            <a:ext cx="11632474" cy="3820425"/>
          </a:xfrm>
        </p:spPr>
        <p:txBody>
          <a:bodyPr>
            <a:normAutofit/>
          </a:bodyPr>
          <a:lstStyle/>
          <a:p>
            <a:pPr>
              <a:lnSpc>
                <a:spcPct val="70000"/>
              </a:lnSpc>
            </a:pPr>
            <a:endParaRPr lang="en-US" altLang="en-US" sz="1400" dirty="0"/>
          </a:p>
          <a:p>
            <a:pPr marL="460375" lvl="1">
              <a:lnSpc>
                <a:spcPct val="70000"/>
              </a:lnSpc>
              <a:buFont typeface="Calibri" panose="020F0502020204030204" pitchFamily="34" charset="0"/>
              <a:buAutoNum type="arabicPeriod"/>
            </a:pPr>
            <a:endParaRPr lang="en-US" altLang="en-US" sz="1400" dirty="0"/>
          </a:p>
          <a:p>
            <a:endParaRPr lang="en-SA" dirty="0"/>
          </a:p>
        </p:txBody>
      </p:sp>
      <p:pic>
        <p:nvPicPr>
          <p:cNvPr id="8" name="عنصر نائب للمحتوى 6">
            <a:extLst>
              <a:ext uri="{FF2B5EF4-FFF2-40B4-BE49-F238E27FC236}">
                <a16:creationId xmlns:a16="http://schemas.microsoft.com/office/drawing/2014/main" id="{6807D3F2-5920-1848-B6D9-60FA7A05A2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9" name="Rounded Rectangle 8">
            <a:extLst>
              <a:ext uri="{FF2B5EF4-FFF2-40B4-BE49-F238E27FC236}">
                <a16:creationId xmlns:a16="http://schemas.microsoft.com/office/drawing/2014/main" id="{B5008291-D687-7849-83B2-BEAB64C93A38}"/>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2" name="Rectangle 1">
            <a:extLst>
              <a:ext uri="{FF2B5EF4-FFF2-40B4-BE49-F238E27FC236}">
                <a16:creationId xmlns:a16="http://schemas.microsoft.com/office/drawing/2014/main" id="{3D1E0B4D-7779-8B44-A8A2-905866556BAB}"/>
              </a:ext>
            </a:extLst>
          </p:cNvPr>
          <p:cNvSpPr/>
          <p:nvPr/>
        </p:nvSpPr>
        <p:spPr>
          <a:xfrm>
            <a:off x="483326" y="1957081"/>
            <a:ext cx="6096000" cy="2342116"/>
          </a:xfrm>
          <a:prstGeom prst="rect">
            <a:avLst/>
          </a:prstGeom>
        </p:spPr>
        <p:txBody>
          <a:bodyPr>
            <a:spAutoFit/>
          </a:bodyPr>
          <a:lstStyle/>
          <a:p>
            <a:pPr marL="342900" indent="-342900">
              <a:lnSpc>
                <a:spcPct val="150000"/>
              </a:lnSpc>
              <a:buFont typeface="Wingdings" pitchFamily="2" charset="2"/>
              <a:buChar char="q"/>
            </a:pPr>
            <a:r>
              <a:rPr lang="en-US" sz="2000" dirty="0"/>
              <a:t>Incomplete Information.</a:t>
            </a:r>
          </a:p>
          <a:p>
            <a:pPr marL="342900" indent="-342900">
              <a:lnSpc>
                <a:spcPct val="150000"/>
              </a:lnSpc>
              <a:buFont typeface="Wingdings" pitchFamily="2" charset="2"/>
              <a:buChar char="q"/>
            </a:pPr>
            <a:r>
              <a:rPr lang="en-US" sz="2000" dirty="0"/>
              <a:t>Un-supporting environment. </a:t>
            </a:r>
          </a:p>
          <a:p>
            <a:pPr marL="342900" indent="-342900">
              <a:lnSpc>
                <a:spcPct val="150000"/>
              </a:lnSpc>
              <a:buFont typeface="Wingdings" pitchFamily="2" charset="2"/>
              <a:buChar char="q"/>
            </a:pPr>
            <a:r>
              <a:rPr lang="en-US" sz="2000" dirty="0"/>
              <a:t>Non-acceptance by subordinates. </a:t>
            </a:r>
          </a:p>
          <a:p>
            <a:pPr marL="342900" indent="-342900">
              <a:lnSpc>
                <a:spcPct val="150000"/>
              </a:lnSpc>
              <a:buFont typeface="Wingdings" pitchFamily="2" charset="2"/>
              <a:buChar char="q"/>
            </a:pPr>
            <a:r>
              <a:rPr lang="en-US" sz="2000" dirty="0"/>
              <a:t>Ineffective Communication. </a:t>
            </a:r>
          </a:p>
          <a:p>
            <a:pPr marL="342900" indent="-342900">
              <a:lnSpc>
                <a:spcPct val="150000"/>
              </a:lnSpc>
              <a:buFont typeface="Wingdings" pitchFamily="2" charset="2"/>
              <a:buChar char="q"/>
            </a:pPr>
            <a:r>
              <a:rPr lang="en-US" sz="2000" dirty="0"/>
              <a:t>Incorrect timing .</a:t>
            </a:r>
          </a:p>
        </p:txBody>
      </p:sp>
      <p:pic>
        <p:nvPicPr>
          <p:cNvPr id="32770" name="Picture 2" descr="Free Decisions Cliparts, Download Free Clip Art, Free Clip Art on Clipart  Library">
            <a:extLst>
              <a:ext uri="{FF2B5EF4-FFF2-40B4-BE49-F238E27FC236}">
                <a16:creationId xmlns:a16="http://schemas.microsoft.com/office/drawing/2014/main" id="{C1A96796-A800-1B40-9BF8-427F7A69A78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6197" y="1645920"/>
            <a:ext cx="2856070" cy="28560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33554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F5FAA4"/>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7200" b="1" dirty="0">
                <a:solidFill>
                  <a:srgbClr val="FF0000"/>
                </a:solidFill>
              </a:rPr>
            </a:br>
            <a:r>
              <a:rPr lang="en-US" sz="4400" b="1" dirty="0">
                <a:solidFill>
                  <a:srgbClr val="92D050"/>
                </a:solidFill>
                <a:highlight>
                  <a:srgbClr val="F5FAA4"/>
                </a:highlight>
              </a:rPr>
              <a:t>9.4 </a:t>
            </a:r>
            <a:r>
              <a:rPr lang="en-US" altLang="en-US" sz="4400" b="1" dirty="0">
                <a:solidFill>
                  <a:srgbClr val="92D050"/>
                </a:solidFill>
                <a:highlight>
                  <a:srgbClr val="F5FAA4"/>
                </a:highlight>
              </a:rPr>
              <a:t>Types of decision making</a:t>
            </a:r>
            <a:endParaRPr lang="en-US" sz="4400" b="1" dirty="0">
              <a:solidFill>
                <a:srgbClr val="92D050"/>
              </a:solidFill>
              <a:highlight>
                <a:srgbClr val="F5FAA4"/>
              </a:highlight>
            </a:endParaRPr>
          </a:p>
        </p:txBody>
      </p:sp>
    </p:spTree>
    <p:extLst>
      <p:ext uri="{BB962C8B-B14F-4D97-AF65-F5344CB8AC3E}">
        <p14:creationId xmlns:p14="http://schemas.microsoft.com/office/powerpoint/2010/main" val="12028288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4">
            <a:extLst>
              <a:ext uri="{FF2B5EF4-FFF2-40B4-BE49-F238E27FC236}">
                <a16:creationId xmlns:a16="http://schemas.microsoft.com/office/drawing/2014/main" id="{3C7CD563-AB47-8041-93E7-421DF77ABC66}"/>
              </a:ext>
            </a:extLst>
          </p:cNvPr>
          <p:cNvSpPr>
            <a:spLocks noGrp="1"/>
          </p:cNvSpPr>
          <p:nvPr>
            <p:ph type="title"/>
          </p:nvPr>
        </p:nvSpPr>
        <p:spPr/>
        <p:txBody>
          <a:bodyPr/>
          <a:lstStyle/>
          <a:p>
            <a:r>
              <a:rPr lang="en-US" altLang="en-US" sz="4200" b="1" dirty="0">
                <a:solidFill>
                  <a:srgbClr val="7030A0"/>
                </a:solidFill>
                <a:cs typeface="Arial" panose="020B0604020202020204" pitchFamily="34" charset="0"/>
              </a:rPr>
              <a:t>Types of decision</a:t>
            </a:r>
          </a:p>
        </p:txBody>
      </p:sp>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83B5F0F9-6501-2940-A1A3-4B5104E64CC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1130270" y="2171769"/>
            <a:ext cx="6737021" cy="3294576"/>
          </a:xfrm>
        </p:spPr>
        <p:txBody>
          <a:bodyPr>
            <a:normAutofit/>
          </a:bodyPr>
          <a:lstStyle/>
          <a:p>
            <a:pPr marL="0" indent="0">
              <a:buNone/>
            </a:pPr>
            <a:r>
              <a:rPr lang="en-US" altLang="en-US" b="1" dirty="0">
                <a:solidFill>
                  <a:srgbClr val="C00000"/>
                </a:solidFill>
                <a:cs typeface="Arial" panose="020B0604020202020204" pitchFamily="34" charset="0"/>
              </a:rPr>
              <a:t> 1.Basic Decision or Strategic Decisions</a:t>
            </a:r>
          </a:p>
          <a:p>
            <a:pPr>
              <a:buFont typeface="Wingdings" pitchFamily="2" charset="2"/>
              <a:buChar char="Ø"/>
            </a:pPr>
            <a:r>
              <a:rPr lang="en-US" altLang="en-US" dirty="0">
                <a:cs typeface="Arial" panose="020B0604020202020204" pitchFamily="34" charset="0"/>
              </a:rPr>
              <a:t> All basic decision is strategic decisions involving large range commitments and large investments.</a:t>
            </a:r>
          </a:p>
          <a:p>
            <a:pPr>
              <a:buFont typeface="Wingdings" pitchFamily="2" charset="2"/>
              <a:buChar char="Ø"/>
            </a:pPr>
            <a:r>
              <a:rPr lang="en-US" altLang="en-US" dirty="0">
                <a:cs typeface="Arial" panose="020B0604020202020204" pitchFamily="34" charset="0"/>
              </a:rPr>
              <a:t> Slight or small mistakes in these decisions would seriously injure the entire organizations.</a:t>
            </a:r>
            <a:endParaRPr lang="en-SA" dirty="0"/>
          </a:p>
        </p:txBody>
      </p:sp>
      <p:pic>
        <p:nvPicPr>
          <p:cNvPr id="14338" name="Picture 2" descr="Brain intricacy optimal decision making solutions abstract labyrinth maze monochromatic geometric background design. Brain intricacy optimal decision making vector illustration">
            <a:extLst>
              <a:ext uri="{FF2B5EF4-FFF2-40B4-BE49-F238E27FC236}">
                <a16:creationId xmlns:a16="http://schemas.microsoft.com/office/drawing/2014/main" id="{1365A776-E02E-F147-86F8-1D2B9D0C140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87561" y="1790177"/>
            <a:ext cx="3104496" cy="25419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00588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4">
            <a:extLst>
              <a:ext uri="{FF2B5EF4-FFF2-40B4-BE49-F238E27FC236}">
                <a16:creationId xmlns:a16="http://schemas.microsoft.com/office/drawing/2014/main" id="{3C7CD563-AB47-8041-93E7-421DF77ABC66}"/>
              </a:ext>
            </a:extLst>
          </p:cNvPr>
          <p:cNvSpPr>
            <a:spLocks noGrp="1"/>
          </p:cNvSpPr>
          <p:nvPr>
            <p:ph type="title"/>
          </p:nvPr>
        </p:nvSpPr>
        <p:spPr/>
        <p:txBody>
          <a:bodyPr/>
          <a:lstStyle/>
          <a:p>
            <a:r>
              <a:rPr lang="en-US" altLang="en-US" sz="4200" b="1" dirty="0">
                <a:solidFill>
                  <a:srgbClr val="7030A0"/>
                </a:solidFill>
                <a:cs typeface="Arial" panose="020B0604020202020204" pitchFamily="34" charset="0"/>
              </a:rPr>
              <a:t>Types of decision</a:t>
            </a:r>
          </a:p>
        </p:txBody>
      </p:sp>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83B5F0F9-6501-2940-A1A3-4B5104E64CC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1130270" y="2240780"/>
            <a:ext cx="4742992" cy="3294576"/>
          </a:xfrm>
        </p:spPr>
        <p:txBody>
          <a:bodyPr>
            <a:normAutofit fontScale="92500" lnSpcReduction="10000"/>
          </a:bodyPr>
          <a:lstStyle/>
          <a:p>
            <a:pPr marL="0" indent="0" algn="ctr">
              <a:buNone/>
            </a:pPr>
            <a:r>
              <a:rPr lang="en-US" b="1" dirty="0">
                <a:solidFill>
                  <a:srgbClr val="C00000"/>
                </a:solidFill>
              </a:rPr>
              <a:t>Programmed Decisions</a:t>
            </a:r>
            <a:r>
              <a:rPr lang="en-US" dirty="0">
                <a:solidFill>
                  <a:srgbClr val="C00000"/>
                </a:solidFill>
              </a:rPr>
              <a:t>:</a:t>
            </a:r>
          </a:p>
          <a:p>
            <a:pPr>
              <a:buFont typeface="Wingdings" pitchFamily="2" charset="2"/>
              <a:buChar char="Ø"/>
            </a:pPr>
            <a:r>
              <a:rPr lang="en-US" dirty="0"/>
              <a:t> routine, almost automatic process. </a:t>
            </a:r>
          </a:p>
          <a:p>
            <a:pPr>
              <a:buFont typeface="Wingdings" pitchFamily="2" charset="2"/>
              <a:buChar char="Ø"/>
            </a:pPr>
            <a:r>
              <a:rPr lang="en-US" dirty="0"/>
              <a:t>leaders have made decision many times before. </a:t>
            </a:r>
          </a:p>
          <a:p>
            <a:pPr>
              <a:buFont typeface="Wingdings" pitchFamily="2" charset="2"/>
              <a:buChar char="Ø"/>
            </a:pPr>
            <a:r>
              <a:rPr lang="en-US" dirty="0"/>
              <a:t> There are rules or guidelines to follow. </a:t>
            </a:r>
          </a:p>
          <a:p>
            <a:pPr>
              <a:buFont typeface="Wingdings" pitchFamily="2" charset="2"/>
              <a:buChar char="Ø"/>
            </a:pPr>
            <a:r>
              <a:rPr lang="en-US" dirty="0"/>
              <a:t>Example: Deciding to reorder office supplies.</a:t>
            </a:r>
            <a:endParaRPr lang="en-SA" dirty="0"/>
          </a:p>
        </p:txBody>
      </p:sp>
      <p:sp>
        <p:nvSpPr>
          <p:cNvPr id="8" name="Content Placeholder 2">
            <a:extLst>
              <a:ext uri="{FF2B5EF4-FFF2-40B4-BE49-F238E27FC236}">
                <a16:creationId xmlns:a16="http://schemas.microsoft.com/office/drawing/2014/main" id="{A132A895-58CB-8743-85AD-9FBFE63CA908}"/>
              </a:ext>
            </a:extLst>
          </p:cNvPr>
          <p:cNvSpPr txBox="1">
            <a:spLocks/>
          </p:cNvSpPr>
          <p:nvPr/>
        </p:nvSpPr>
        <p:spPr>
          <a:xfrm>
            <a:off x="6588430" y="2002559"/>
            <a:ext cx="4742992" cy="3294576"/>
          </a:xfrm>
          <a:prstGeom prst="rect">
            <a:avLst/>
          </a:prstGeom>
        </p:spPr>
        <p:txBody>
          <a:bodyPr vert="horz" lIns="91440" tIns="45720" rIns="91440" bIns="45720" rtlCol="0" anchor="t">
            <a:normAutofit fontScale="77500" lnSpcReduction="20000"/>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indent="0">
              <a:buNone/>
            </a:pPr>
            <a:br>
              <a:rPr lang="en-US" dirty="0"/>
            </a:br>
            <a:r>
              <a:rPr lang="en-US" sz="2600" b="1" dirty="0">
                <a:solidFill>
                  <a:srgbClr val="C00000"/>
                </a:solidFill>
              </a:rPr>
              <a:t>Non-programmed Decisions: </a:t>
            </a:r>
            <a:endParaRPr lang="en-US" b="1" dirty="0">
              <a:solidFill>
                <a:srgbClr val="C00000"/>
              </a:solidFill>
            </a:endParaRPr>
          </a:p>
          <a:p>
            <a:pPr>
              <a:buFont typeface="Wingdings" pitchFamily="2" charset="2"/>
              <a:buChar char="Ø"/>
            </a:pPr>
            <a:r>
              <a:rPr lang="en-US" dirty="0"/>
              <a:t>unusual situations </a:t>
            </a:r>
          </a:p>
          <a:p>
            <a:pPr>
              <a:buFont typeface="Wingdings" pitchFamily="2" charset="2"/>
              <a:buChar char="Ø"/>
            </a:pPr>
            <a:r>
              <a:rPr lang="en-US" dirty="0"/>
              <a:t>that have not been often addressed. </a:t>
            </a:r>
          </a:p>
          <a:p>
            <a:pPr>
              <a:buFont typeface="Wingdings" pitchFamily="2" charset="2"/>
              <a:buChar char="Ø"/>
            </a:pPr>
            <a:r>
              <a:rPr lang="en-US" dirty="0"/>
              <a:t>No rules to follow since the decision is new. </a:t>
            </a:r>
          </a:p>
          <a:p>
            <a:pPr>
              <a:buFont typeface="Wingdings" pitchFamily="2" charset="2"/>
              <a:buChar char="Ø"/>
            </a:pPr>
            <a:r>
              <a:rPr lang="en-US" dirty="0"/>
              <a:t>These decisions are made based on information, and a leader’s intuition, and judgment. </a:t>
            </a:r>
          </a:p>
          <a:p>
            <a:pPr>
              <a:buFont typeface="Wingdings" pitchFamily="2" charset="2"/>
              <a:buChar char="Ø"/>
            </a:pPr>
            <a:r>
              <a:rPr lang="en-US" dirty="0"/>
              <a:t>Example: Should the firm invest in a new technology? </a:t>
            </a:r>
          </a:p>
          <a:p>
            <a:endParaRPr lang="en-SA" dirty="0"/>
          </a:p>
        </p:txBody>
      </p:sp>
      <p:sp>
        <p:nvSpPr>
          <p:cNvPr id="2" name="Rectangle 1">
            <a:extLst>
              <a:ext uri="{FF2B5EF4-FFF2-40B4-BE49-F238E27FC236}">
                <a16:creationId xmlns:a16="http://schemas.microsoft.com/office/drawing/2014/main" id="{5FE0847D-E819-8642-A9A7-270B2D54E961}"/>
              </a:ext>
            </a:extLst>
          </p:cNvPr>
          <p:cNvSpPr/>
          <p:nvPr/>
        </p:nvSpPr>
        <p:spPr>
          <a:xfrm>
            <a:off x="1130270" y="1752338"/>
            <a:ext cx="3549370" cy="400110"/>
          </a:xfrm>
          <a:prstGeom prst="rect">
            <a:avLst/>
          </a:prstGeom>
        </p:spPr>
        <p:txBody>
          <a:bodyPr wrap="none">
            <a:spAutoFit/>
          </a:bodyPr>
          <a:lstStyle/>
          <a:p>
            <a:r>
              <a:rPr lang="en-SA" sz="2000" b="1" dirty="0">
                <a:solidFill>
                  <a:srgbClr val="C00000"/>
                </a:solidFill>
              </a:rPr>
              <a:t> 2. Administrative Decisions</a:t>
            </a:r>
          </a:p>
        </p:txBody>
      </p:sp>
    </p:spTree>
    <p:extLst>
      <p:ext uri="{BB962C8B-B14F-4D97-AF65-F5344CB8AC3E}">
        <p14:creationId xmlns:p14="http://schemas.microsoft.com/office/powerpoint/2010/main" val="26065578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4">
            <a:extLst>
              <a:ext uri="{FF2B5EF4-FFF2-40B4-BE49-F238E27FC236}">
                <a16:creationId xmlns:a16="http://schemas.microsoft.com/office/drawing/2014/main" id="{3C7CD563-AB47-8041-93E7-421DF77ABC66}"/>
              </a:ext>
            </a:extLst>
          </p:cNvPr>
          <p:cNvSpPr>
            <a:spLocks noGrp="1"/>
          </p:cNvSpPr>
          <p:nvPr>
            <p:ph type="title"/>
          </p:nvPr>
        </p:nvSpPr>
        <p:spPr/>
        <p:txBody>
          <a:bodyPr/>
          <a:lstStyle/>
          <a:p>
            <a:r>
              <a:rPr lang="en-US" altLang="en-US" sz="4200" b="1" dirty="0">
                <a:solidFill>
                  <a:srgbClr val="7030A0"/>
                </a:solidFill>
                <a:cs typeface="Arial" panose="020B0604020202020204" pitchFamily="34" charset="0"/>
              </a:rPr>
              <a:t>Types of decision</a:t>
            </a:r>
          </a:p>
        </p:txBody>
      </p:sp>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83B5F0F9-6501-2940-A1A3-4B5104E64CC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494200" y="1790685"/>
            <a:ext cx="10084069" cy="3877215"/>
          </a:xfrm>
        </p:spPr>
        <p:txBody>
          <a:bodyPr>
            <a:normAutofit fontScale="77500" lnSpcReduction="20000"/>
          </a:bodyPr>
          <a:lstStyle/>
          <a:p>
            <a:pPr marL="0" indent="0">
              <a:buNone/>
            </a:pPr>
            <a:r>
              <a:rPr lang="en-US" sz="2400" b="1" dirty="0">
                <a:solidFill>
                  <a:srgbClr val="C00000"/>
                </a:solidFill>
              </a:rPr>
              <a:t>3. Major and Minor Decisions.</a:t>
            </a:r>
            <a:br>
              <a:rPr lang="en-US" sz="2400" b="1" dirty="0">
                <a:solidFill>
                  <a:srgbClr val="C00000"/>
                </a:solidFill>
              </a:rPr>
            </a:br>
            <a:r>
              <a:rPr lang="en-US" sz="2400" b="1" dirty="0">
                <a:solidFill>
                  <a:srgbClr val="C00000"/>
                </a:solidFill>
              </a:rPr>
              <a:t>4. Policy and operative Decisions.</a:t>
            </a:r>
          </a:p>
          <a:p>
            <a:pPr marL="0" indent="0">
              <a:buNone/>
            </a:pPr>
            <a:r>
              <a:rPr lang="en-US" sz="2400" b="1" dirty="0">
                <a:solidFill>
                  <a:srgbClr val="C00000"/>
                </a:solidFill>
              </a:rPr>
              <a:t>5. Organizational and Personal Decisions.</a:t>
            </a:r>
          </a:p>
          <a:p>
            <a:pPr marL="0" indent="0">
              <a:buNone/>
            </a:pPr>
            <a:r>
              <a:rPr lang="en-US" sz="2400" b="1" dirty="0">
                <a:solidFill>
                  <a:srgbClr val="C00000"/>
                </a:solidFill>
              </a:rPr>
              <a:t> </a:t>
            </a:r>
            <a:r>
              <a:rPr lang="en-US" i="1" dirty="0"/>
              <a:t>The highest level of </a:t>
            </a:r>
            <a:r>
              <a:rPr lang="en-US" b="1" dirty="0">
                <a:solidFill>
                  <a:srgbClr val="C00000"/>
                </a:solidFill>
              </a:rPr>
              <a:t>Organizational decisions </a:t>
            </a:r>
            <a:r>
              <a:rPr lang="en-US" i="1" dirty="0"/>
              <a:t>is referred to as </a:t>
            </a:r>
            <a:r>
              <a:rPr lang="en-US" i="1" dirty="0">
                <a:solidFill>
                  <a:schemeClr val="accent4">
                    <a:lumMod val="75000"/>
                  </a:schemeClr>
                </a:solidFill>
              </a:rPr>
              <a:t>strategic decisions. </a:t>
            </a:r>
            <a:r>
              <a:rPr lang="en-US" dirty="0"/>
              <a:t>These decisions affect an organization's general direction, long-term objectives, philosophy and values. Uncertainty is generally high. </a:t>
            </a:r>
            <a:r>
              <a:rPr lang="en-US" i="1" dirty="0"/>
              <a:t>The middle level is referred to as </a:t>
            </a:r>
            <a:r>
              <a:rPr lang="en-US" i="1" dirty="0">
                <a:solidFill>
                  <a:schemeClr val="accent4">
                    <a:lumMod val="75000"/>
                  </a:schemeClr>
                </a:solidFill>
              </a:rPr>
              <a:t>tactical decisions. </a:t>
            </a:r>
            <a:r>
              <a:rPr lang="en-US" dirty="0"/>
              <a:t>These support the strategic decisions, and tend to be of moderate importance and to have moderate impact. </a:t>
            </a:r>
            <a:r>
              <a:rPr lang="en-US" i="1" dirty="0"/>
              <a:t>The lowest level is known as </a:t>
            </a:r>
            <a:r>
              <a:rPr lang="en-US" i="1" dirty="0">
                <a:solidFill>
                  <a:schemeClr val="accent4">
                    <a:lumMod val="75000"/>
                  </a:schemeClr>
                </a:solidFill>
              </a:rPr>
              <a:t>operational decisions. </a:t>
            </a:r>
            <a:endParaRPr lang="en-US" sz="2400" b="1" dirty="0">
              <a:solidFill>
                <a:schemeClr val="accent4">
                  <a:lumMod val="75000"/>
                </a:schemeClr>
              </a:solidFill>
            </a:endParaRPr>
          </a:p>
          <a:p>
            <a:pPr marL="0" indent="0">
              <a:buNone/>
            </a:pPr>
            <a:r>
              <a:rPr lang="en-US" sz="2400" b="1" dirty="0">
                <a:solidFill>
                  <a:srgbClr val="C00000"/>
                </a:solidFill>
              </a:rPr>
              <a:t>6.  Individual and Group Decisions. </a:t>
            </a:r>
          </a:p>
          <a:p>
            <a:pPr marL="0" indent="0">
              <a:buNone/>
            </a:pPr>
            <a:r>
              <a:rPr lang="en-US" sz="2400" b="1" dirty="0">
                <a:solidFill>
                  <a:srgbClr val="C00000"/>
                </a:solidFill>
              </a:rPr>
              <a:t>7.  Long-term and short-term Decisions.</a:t>
            </a:r>
          </a:p>
          <a:p>
            <a:pPr marL="0" indent="0">
              <a:buNone/>
            </a:pPr>
            <a:r>
              <a:rPr lang="en-US" sz="2400" b="1" dirty="0">
                <a:solidFill>
                  <a:srgbClr val="C00000"/>
                </a:solidFill>
              </a:rPr>
              <a:t>8. Departmental Decisions.</a:t>
            </a:r>
          </a:p>
          <a:p>
            <a:pPr marL="0" indent="0">
              <a:buNone/>
            </a:pPr>
            <a:endParaRPr lang="en-SA" dirty="0"/>
          </a:p>
        </p:txBody>
      </p:sp>
      <p:pic>
        <p:nvPicPr>
          <p:cNvPr id="9218" name="Picture 2" descr="STS CRM | Small business | 7 steps that affects your Decision making process">
            <a:extLst>
              <a:ext uri="{FF2B5EF4-FFF2-40B4-BE49-F238E27FC236}">
                <a16:creationId xmlns:a16="http://schemas.microsoft.com/office/drawing/2014/main" id="{EA6B0EB8-11EA-0040-B5E6-757FC4CAB75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77689" y="4305547"/>
            <a:ext cx="2785171" cy="15742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30578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4">
            <a:extLst>
              <a:ext uri="{FF2B5EF4-FFF2-40B4-BE49-F238E27FC236}">
                <a16:creationId xmlns:a16="http://schemas.microsoft.com/office/drawing/2014/main" id="{3C7CD563-AB47-8041-93E7-421DF77ABC66}"/>
              </a:ext>
            </a:extLst>
          </p:cNvPr>
          <p:cNvSpPr>
            <a:spLocks noGrp="1"/>
          </p:cNvSpPr>
          <p:nvPr>
            <p:ph type="title"/>
          </p:nvPr>
        </p:nvSpPr>
        <p:spPr>
          <a:xfrm>
            <a:off x="465826" y="867060"/>
            <a:ext cx="9603275" cy="1049235"/>
          </a:xfrm>
        </p:spPr>
        <p:txBody>
          <a:bodyPr>
            <a:normAutofit/>
          </a:bodyPr>
          <a:lstStyle/>
          <a:p>
            <a:r>
              <a:rPr lang="en-US" altLang="en-US" b="1" dirty="0">
                <a:solidFill>
                  <a:srgbClr val="7030A0"/>
                </a:solidFill>
                <a:cs typeface="Arial" panose="020B0604020202020204" pitchFamily="34" charset="0"/>
              </a:rPr>
              <a:t>Types of decision (CONT..)</a:t>
            </a:r>
          </a:p>
        </p:txBody>
      </p:sp>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83B5F0F9-6501-2940-A1A3-4B5104E64CC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321456" y="1391677"/>
            <a:ext cx="11726174" cy="4683817"/>
          </a:xfrm>
        </p:spPr>
        <p:txBody>
          <a:bodyPr>
            <a:normAutofit fontScale="47500" lnSpcReduction="20000"/>
          </a:bodyPr>
          <a:lstStyle/>
          <a:p>
            <a:pPr marL="0" indent="0">
              <a:buNone/>
            </a:pPr>
            <a:r>
              <a:rPr lang="en-US" sz="3800" b="1" dirty="0">
                <a:solidFill>
                  <a:srgbClr val="C00000"/>
                </a:solidFill>
              </a:rPr>
              <a:t>9. Non-economic decisions: </a:t>
            </a:r>
            <a:r>
              <a:rPr lang="en-US" sz="3800" dirty="0"/>
              <a:t>relate to values, moral behavior, etc. </a:t>
            </a:r>
          </a:p>
          <a:p>
            <a:pPr marL="0" indent="0">
              <a:buNone/>
            </a:pPr>
            <a:r>
              <a:rPr lang="en-US" sz="3800" b="1" dirty="0">
                <a:solidFill>
                  <a:srgbClr val="C00000"/>
                </a:solidFill>
              </a:rPr>
              <a:t>10. Crisis and research Decisions: </a:t>
            </a:r>
            <a:r>
              <a:rPr lang="en-US" sz="3800" dirty="0">
                <a:solidFill>
                  <a:schemeClr val="accent4">
                    <a:lumMod val="75000"/>
                  </a:schemeClr>
                </a:solidFill>
              </a:rPr>
              <a:t>Crisis decisions </a:t>
            </a:r>
            <a:r>
              <a:rPr lang="en-US" sz="3800" dirty="0"/>
              <a:t>are those which are made to meet unanticipated situations. Mostly made immediately under pressure of the circumstances. </a:t>
            </a:r>
          </a:p>
          <a:p>
            <a:pPr marL="0" indent="0">
              <a:buNone/>
            </a:pPr>
            <a:r>
              <a:rPr lang="en-US" sz="3800" dirty="0">
                <a:solidFill>
                  <a:schemeClr val="accent4">
                    <a:lumMod val="75000"/>
                  </a:schemeClr>
                </a:solidFill>
              </a:rPr>
              <a:t>Research Decisions </a:t>
            </a:r>
            <a:r>
              <a:rPr lang="en-US" sz="3800" dirty="0"/>
              <a:t>are made after thorough analysis without any pressure. </a:t>
            </a:r>
          </a:p>
          <a:p>
            <a:pPr marL="0" indent="0">
              <a:buNone/>
            </a:pPr>
            <a:r>
              <a:rPr lang="en-US" sz="3800" b="1" dirty="0">
                <a:solidFill>
                  <a:srgbClr val="C00000"/>
                </a:solidFill>
              </a:rPr>
              <a:t>11.  Initiative and forced Decisions </a:t>
            </a:r>
          </a:p>
          <a:p>
            <a:pPr marL="0" indent="0">
              <a:buNone/>
            </a:pPr>
            <a:r>
              <a:rPr lang="en-US" sz="3800" b="1" dirty="0">
                <a:solidFill>
                  <a:srgbClr val="C00000"/>
                </a:solidFill>
              </a:rPr>
              <a:t>12.  Problem and opportunity Decisions: </a:t>
            </a:r>
          </a:p>
          <a:p>
            <a:pPr marL="0" indent="0">
              <a:buNone/>
            </a:pPr>
            <a:r>
              <a:rPr lang="en-US" sz="3800" dirty="0">
                <a:solidFill>
                  <a:schemeClr val="accent4">
                    <a:lumMod val="75000"/>
                  </a:schemeClr>
                </a:solidFill>
              </a:rPr>
              <a:t>Problem decisions= </a:t>
            </a:r>
            <a:r>
              <a:rPr lang="en-US" sz="3800" dirty="0"/>
              <a:t>resolving Problem situations which have arisen as anticipated or not..., </a:t>
            </a:r>
          </a:p>
          <a:p>
            <a:pPr marL="0" indent="0">
              <a:buNone/>
            </a:pPr>
            <a:r>
              <a:rPr lang="en-US" sz="3800" dirty="0">
                <a:solidFill>
                  <a:schemeClr val="accent4">
                    <a:lumMod val="75000"/>
                  </a:schemeClr>
                </a:solidFill>
              </a:rPr>
              <a:t>opportunity decisions= </a:t>
            </a:r>
            <a:r>
              <a:rPr lang="en-US" sz="3800" dirty="0"/>
              <a:t>pertain to taking advantage of an opportunity...sometimes involves risk</a:t>
            </a:r>
          </a:p>
          <a:p>
            <a:r>
              <a:rPr lang="en-US" sz="3800" b="1" dirty="0">
                <a:solidFill>
                  <a:srgbClr val="7030A0"/>
                </a:solidFill>
              </a:rPr>
              <a:t>Decisions in response to opportunities: </a:t>
            </a:r>
            <a:r>
              <a:rPr lang="en-US" sz="3800" dirty="0"/>
              <a:t>managers/leaders respond to ways to improve organizational performance. </a:t>
            </a:r>
            <a:endParaRPr lang="en-US" sz="4200" dirty="0"/>
          </a:p>
          <a:p>
            <a:r>
              <a:rPr lang="en-US" sz="3800" b="1" dirty="0">
                <a:solidFill>
                  <a:srgbClr val="7030A0"/>
                </a:solidFill>
              </a:rPr>
              <a:t>Decisions in response to threats: </a:t>
            </a:r>
            <a:r>
              <a:rPr lang="en-US" sz="3800" dirty="0"/>
              <a:t>occurs when managers/leaders are impacted by adverse events to the organization. </a:t>
            </a:r>
            <a:endParaRPr lang="en-US" sz="4200" dirty="0"/>
          </a:p>
          <a:p>
            <a:pPr marL="0" indent="0">
              <a:buNone/>
            </a:pPr>
            <a:endParaRPr lang="en-US" sz="4800" dirty="0"/>
          </a:p>
          <a:p>
            <a:pPr marL="0" indent="0" algn="ctr">
              <a:buNone/>
            </a:pPr>
            <a:endParaRPr lang="en-SA" dirty="0"/>
          </a:p>
        </p:txBody>
      </p:sp>
    </p:spTree>
    <p:extLst>
      <p:ext uri="{BB962C8B-B14F-4D97-AF65-F5344CB8AC3E}">
        <p14:creationId xmlns:p14="http://schemas.microsoft.com/office/powerpoint/2010/main" val="42314515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3073" name="Picture 1" descr="page3image65044112">
            <a:extLst>
              <a:ext uri="{FF2B5EF4-FFF2-40B4-BE49-F238E27FC236}">
                <a16:creationId xmlns:a16="http://schemas.microsoft.com/office/drawing/2014/main" id="{11F1699A-2C47-E24D-88BC-735C5BE4E79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83275" y="3685516"/>
            <a:ext cx="6959600" cy="901700"/>
          </a:xfrm>
          <a:prstGeom prst="rect">
            <a:avLst/>
          </a:prstGeom>
          <a:solidFill>
            <a:srgbClr val="F5FAA4"/>
          </a:solidFill>
        </p:spPr>
      </p:pic>
      <p:sp>
        <p:nvSpPr>
          <p:cNvPr id="8" name="Titre 1">
            <a:extLst>
              <a:ext uri="{FF2B5EF4-FFF2-40B4-BE49-F238E27FC236}">
                <a16:creationId xmlns:a16="http://schemas.microsoft.com/office/drawing/2014/main" id="{066C6BFA-B75D-D143-A72C-819A01BA2CF8}"/>
              </a:ext>
            </a:extLst>
          </p:cNvPr>
          <p:cNvSpPr txBox="1">
            <a:spLocks/>
          </p:cNvSpPr>
          <p:nvPr/>
        </p:nvSpPr>
        <p:spPr>
          <a:xfrm>
            <a:off x="1246251" y="1615416"/>
            <a:ext cx="9233647" cy="2971800"/>
          </a:xfrm>
          <a:prstGeom prst="rect">
            <a:avLst/>
          </a:prstGeom>
          <a:solidFill>
            <a:srgbClr val="F5FAA4"/>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7200" b="1" dirty="0">
                <a:solidFill>
                  <a:srgbClr val="FF0000"/>
                </a:solidFill>
              </a:rPr>
            </a:br>
            <a:r>
              <a:rPr lang="en-US" sz="4400" b="1" dirty="0">
                <a:solidFill>
                  <a:srgbClr val="92D050"/>
                </a:solidFill>
                <a:highlight>
                  <a:srgbClr val="F5FAA4"/>
                </a:highlight>
              </a:rPr>
              <a:t>9.5 Decision Making style</a:t>
            </a:r>
          </a:p>
        </p:txBody>
      </p:sp>
    </p:spTree>
    <p:extLst>
      <p:ext uri="{BB962C8B-B14F-4D97-AF65-F5344CB8AC3E}">
        <p14:creationId xmlns:p14="http://schemas.microsoft.com/office/powerpoint/2010/main" val="36855930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4">
            <a:extLst>
              <a:ext uri="{FF2B5EF4-FFF2-40B4-BE49-F238E27FC236}">
                <a16:creationId xmlns:a16="http://schemas.microsoft.com/office/drawing/2014/main" id="{E86735F8-C13A-7F47-B498-331DA351991C}"/>
              </a:ext>
            </a:extLst>
          </p:cNvPr>
          <p:cNvSpPr>
            <a:spLocks noGrp="1"/>
          </p:cNvSpPr>
          <p:nvPr>
            <p:ph type="title"/>
          </p:nvPr>
        </p:nvSpPr>
        <p:spPr/>
        <p:txBody>
          <a:bodyPr>
            <a:normAutofit/>
          </a:bodyPr>
          <a:lstStyle/>
          <a:p>
            <a:r>
              <a:rPr lang="en-US" sz="3600" b="1" dirty="0">
                <a:solidFill>
                  <a:schemeClr val="accent6">
                    <a:lumMod val="60000"/>
                    <a:lumOff val="40000"/>
                  </a:schemeClr>
                </a:solidFill>
              </a:rPr>
              <a:t>Decision Making style</a:t>
            </a:r>
            <a:endParaRPr lang="en-US" altLang="en-US" sz="3600" b="1" dirty="0">
              <a:solidFill>
                <a:schemeClr val="accent6">
                  <a:lumMod val="60000"/>
                  <a:lumOff val="40000"/>
                </a:schemeClr>
              </a:solidFill>
              <a:cs typeface="Arial" panose="020B0604020202020204" pitchFamily="34" charset="0"/>
            </a:endParaRPr>
          </a:p>
        </p:txBody>
      </p:sp>
      <p:sp>
        <p:nvSpPr>
          <p:cNvPr id="28675" name="Content Placeholder 5">
            <a:extLst>
              <a:ext uri="{FF2B5EF4-FFF2-40B4-BE49-F238E27FC236}">
                <a16:creationId xmlns:a16="http://schemas.microsoft.com/office/drawing/2014/main" id="{723FE7FC-BF75-424C-9F04-D4617694E3D5}"/>
              </a:ext>
            </a:extLst>
          </p:cNvPr>
          <p:cNvSpPr>
            <a:spLocks noGrp="1"/>
          </p:cNvSpPr>
          <p:nvPr>
            <p:ph sz="half" idx="1"/>
          </p:nvPr>
        </p:nvSpPr>
        <p:spPr>
          <a:xfrm>
            <a:off x="722375" y="1656715"/>
            <a:ext cx="10419306" cy="3611562"/>
          </a:xfrm>
        </p:spPr>
        <p:txBody>
          <a:bodyPr>
            <a:normAutofit/>
          </a:bodyPr>
          <a:lstStyle/>
          <a:p>
            <a:r>
              <a:rPr lang="en-US" dirty="0"/>
              <a:t> Decision style has been referred to as:</a:t>
            </a:r>
          </a:p>
          <a:p>
            <a:endParaRPr lang="en-US" sz="3200" dirty="0"/>
          </a:p>
          <a:p>
            <a:pPr marL="0" indent="0">
              <a:buNone/>
            </a:pPr>
            <a:endParaRPr lang="en-US" altLang="en-US" sz="3000" dirty="0"/>
          </a:p>
        </p:txBody>
      </p:sp>
      <p:pic>
        <p:nvPicPr>
          <p:cNvPr id="7" name="عنصر نائب للمحتوى 6">
            <a:extLst>
              <a:ext uri="{FF2B5EF4-FFF2-40B4-BE49-F238E27FC236}">
                <a16:creationId xmlns:a16="http://schemas.microsoft.com/office/drawing/2014/main" id="{9C461070-E7A3-654A-9F8A-58A71BBB77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8" name="Rounded Rectangle 7">
            <a:extLst>
              <a:ext uri="{FF2B5EF4-FFF2-40B4-BE49-F238E27FC236}">
                <a16:creationId xmlns:a16="http://schemas.microsoft.com/office/drawing/2014/main" id="{E921601B-1C09-4549-AEF5-EB5F3CEF3BD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graphicFrame>
        <p:nvGraphicFramePr>
          <p:cNvPr id="4" name="Diagram 3">
            <a:extLst>
              <a:ext uri="{FF2B5EF4-FFF2-40B4-BE49-F238E27FC236}">
                <a16:creationId xmlns:a16="http://schemas.microsoft.com/office/drawing/2014/main" id="{FAA4A608-CA79-324D-96B9-8EDCB0A8A33F}"/>
              </a:ext>
            </a:extLst>
          </p:cNvPr>
          <p:cNvGraphicFramePr/>
          <p:nvPr>
            <p:extLst>
              <p:ext uri="{D42A27DB-BD31-4B8C-83A1-F6EECF244321}">
                <p14:modId xmlns:p14="http://schemas.microsoft.com/office/powerpoint/2010/main" val="3404199611"/>
              </p:ext>
            </p:extLst>
          </p:nvPr>
        </p:nvGraphicFramePr>
        <p:xfrm>
          <a:off x="2803991" y="2391584"/>
          <a:ext cx="6584018" cy="371938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8150898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4">
            <a:extLst>
              <a:ext uri="{FF2B5EF4-FFF2-40B4-BE49-F238E27FC236}">
                <a16:creationId xmlns:a16="http://schemas.microsoft.com/office/drawing/2014/main" id="{E86735F8-C13A-7F47-B498-331DA351991C}"/>
              </a:ext>
            </a:extLst>
          </p:cNvPr>
          <p:cNvSpPr>
            <a:spLocks noGrp="1"/>
          </p:cNvSpPr>
          <p:nvPr>
            <p:ph type="title"/>
          </p:nvPr>
        </p:nvSpPr>
        <p:spPr/>
        <p:txBody>
          <a:bodyPr>
            <a:normAutofit/>
          </a:bodyPr>
          <a:lstStyle/>
          <a:p>
            <a:r>
              <a:rPr lang="en-US" b="1" dirty="0">
                <a:solidFill>
                  <a:schemeClr val="accent6">
                    <a:lumMod val="60000"/>
                    <a:lumOff val="40000"/>
                  </a:schemeClr>
                </a:solidFill>
              </a:rPr>
              <a:t>Decision Making style (CONT..)</a:t>
            </a:r>
            <a:endParaRPr lang="en-US" altLang="en-US" b="1" dirty="0">
              <a:solidFill>
                <a:schemeClr val="accent6">
                  <a:lumMod val="60000"/>
                  <a:lumOff val="40000"/>
                </a:schemeClr>
              </a:solidFill>
              <a:cs typeface="Arial" panose="020B0604020202020204" pitchFamily="34" charset="0"/>
            </a:endParaRPr>
          </a:p>
        </p:txBody>
      </p:sp>
      <p:sp>
        <p:nvSpPr>
          <p:cNvPr id="28675" name="Content Placeholder 5">
            <a:extLst>
              <a:ext uri="{FF2B5EF4-FFF2-40B4-BE49-F238E27FC236}">
                <a16:creationId xmlns:a16="http://schemas.microsoft.com/office/drawing/2014/main" id="{723FE7FC-BF75-424C-9F04-D4617694E3D5}"/>
              </a:ext>
            </a:extLst>
          </p:cNvPr>
          <p:cNvSpPr>
            <a:spLocks noGrp="1"/>
          </p:cNvSpPr>
          <p:nvPr>
            <p:ph sz="half" idx="1"/>
          </p:nvPr>
        </p:nvSpPr>
        <p:spPr>
          <a:xfrm>
            <a:off x="851035" y="1859206"/>
            <a:ext cx="10419306" cy="3611562"/>
          </a:xfrm>
        </p:spPr>
        <p:txBody>
          <a:bodyPr>
            <a:normAutofit/>
          </a:bodyPr>
          <a:lstStyle/>
          <a:p>
            <a:r>
              <a:rPr lang="en-US" b="1" dirty="0">
                <a:solidFill>
                  <a:schemeClr val="accent3">
                    <a:lumMod val="75000"/>
                  </a:schemeClr>
                </a:solidFill>
              </a:rPr>
              <a:t>Cognitive style </a:t>
            </a:r>
            <a:r>
              <a:rPr lang="en-US" dirty="0"/>
              <a:t>is the information processing habits of an individual. </a:t>
            </a:r>
          </a:p>
          <a:p>
            <a:r>
              <a:rPr lang="en-US" dirty="0"/>
              <a:t>Myers and Briggs (1995) explain that </a:t>
            </a:r>
            <a:r>
              <a:rPr lang="en-US" b="1" dirty="0">
                <a:solidFill>
                  <a:schemeClr val="accent3">
                    <a:lumMod val="75000"/>
                  </a:schemeClr>
                </a:solidFill>
              </a:rPr>
              <a:t>psychology type</a:t>
            </a:r>
            <a:r>
              <a:rPr lang="en-US" dirty="0"/>
              <a:t> is a theory to explain the normal differences between healthy people. </a:t>
            </a:r>
          </a:p>
          <a:p>
            <a:r>
              <a:rPr lang="en-US" dirty="0"/>
              <a:t>The Center for Creative Learning (2013) defines </a:t>
            </a:r>
            <a:r>
              <a:rPr lang="en-US" b="1" dirty="0">
                <a:solidFill>
                  <a:schemeClr val="accent3">
                    <a:lumMod val="75000"/>
                  </a:schemeClr>
                </a:solidFill>
              </a:rPr>
              <a:t>problem solving style </a:t>
            </a:r>
            <a:r>
              <a:rPr lang="en-US" dirty="0"/>
              <a:t>as the </a:t>
            </a:r>
            <a:r>
              <a:rPr lang="en-US" i="1" dirty="0"/>
              <a:t>“consistent individual differences in the ways people prefer to deal with new ideas, manage change, and respond effectively to complex, open-ended opportunities and challenges.” </a:t>
            </a:r>
            <a:endParaRPr lang="en-US" sz="3200" dirty="0"/>
          </a:p>
          <a:p>
            <a:pPr marL="0" indent="0">
              <a:buNone/>
            </a:pPr>
            <a:endParaRPr lang="en-US" altLang="en-US" sz="3000" dirty="0"/>
          </a:p>
        </p:txBody>
      </p:sp>
      <p:pic>
        <p:nvPicPr>
          <p:cNvPr id="7" name="عنصر نائب للمحتوى 6">
            <a:extLst>
              <a:ext uri="{FF2B5EF4-FFF2-40B4-BE49-F238E27FC236}">
                <a16:creationId xmlns:a16="http://schemas.microsoft.com/office/drawing/2014/main" id="{9C461070-E7A3-654A-9F8A-58A71BBB77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8" name="Rounded Rectangle 7">
            <a:extLst>
              <a:ext uri="{FF2B5EF4-FFF2-40B4-BE49-F238E27FC236}">
                <a16:creationId xmlns:a16="http://schemas.microsoft.com/office/drawing/2014/main" id="{E921601B-1C09-4549-AEF5-EB5F3CEF3BD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0007543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4">
            <a:extLst>
              <a:ext uri="{FF2B5EF4-FFF2-40B4-BE49-F238E27FC236}">
                <a16:creationId xmlns:a16="http://schemas.microsoft.com/office/drawing/2014/main" id="{E86735F8-C13A-7F47-B498-331DA351991C}"/>
              </a:ext>
            </a:extLst>
          </p:cNvPr>
          <p:cNvSpPr>
            <a:spLocks noGrp="1"/>
          </p:cNvSpPr>
          <p:nvPr>
            <p:ph type="title"/>
          </p:nvPr>
        </p:nvSpPr>
        <p:spPr/>
        <p:txBody>
          <a:bodyPr>
            <a:normAutofit/>
          </a:bodyPr>
          <a:lstStyle/>
          <a:p>
            <a:r>
              <a:rPr lang="en-US" sz="3600" b="1" dirty="0">
                <a:solidFill>
                  <a:schemeClr val="accent6">
                    <a:lumMod val="60000"/>
                    <a:lumOff val="40000"/>
                  </a:schemeClr>
                </a:solidFill>
              </a:rPr>
              <a:t>Decision Making style (CONT..)</a:t>
            </a:r>
            <a:endParaRPr lang="en-US" altLang="en-US" sz="3600" b="1" dirty="0">
              <a:solidFill>
                <a:schemeClr val="accent6">
                  <a:lumMod val="60000"/>
                  <a:lumOff val="40000"/>
                </a:schemeClr>
              </a:solidFill>
              <a:cs typeface="Arial" panose="020B0604020202020204" pitchFamily="34" charset="0"/>
            </a:endParaRPr>
          </a:p>
        </p:txBody>
      </p:sp>
      <p:pic>
        <p:nvPicPr>
          <p:cNvPr id="7" name="عنصر نائب للمحتوى 6">
            <a:extLst>
              <a:ext uri="{FF2B5EF4-FFF2-40B4-BE49-F238E27FC236}">
                <a16:creationId xmlns:a16="http://schemas.microsoft.com/office/drawing/2014/main" id="{9C461070-E7A3-654A-9F8A-58A71BBB77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8" name="Rounded Rectangle 7">
            <a:extLst>
              <a:ext uri="{FF2B5EF4-FFF2-40B4-BE49-F238E27FC236}">
                <a16:creationId xmlns:a16="http://schemas.microsoft.com/office/drawing/2014/main" id="{E921601B-1C09-4549-AEF5-EB5F3CEF3BD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6" name="Picture 5">
            <a:extLst>
              <a:ext uri="{FF2B5EF4-FFF2-40B4-BE49-F238E27FC236}">
                <a16:creationId xmlns:a16="http://schemas.microsoft.com/office/drawing/2014/main" id="{6EF31B4F-D655-474C-8C55-A4B3A02AC80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22097" y="1621765"/>
            <a:ext cx="6504317" cy="4450389"/>
          </a:xfrm>
          <a:prstGeom prst="rect">
            <a:avLst/>
          </a:prstGeom>
        </p:spPr>
      </p:pic>
    </p:spTree>
    <p:extLst>
      <p:ext uri="{BB962C8B-B14F-4D97-AF65-F5344CB8AC3E}">
        <p14:creationId xmlns:p14="http://schemas.microsoft.com/office/powerpoint/2010/main" val="42576183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3073" name="Picture 1" descr="page3image65044112">
            <a:extLst>
              <a:ext uri="{FF2B5EF4-FFF2-40B4-BE49-F238E27FC236}">
                <a16:creationId xmlns:a16="http://schemas.microsoft.com/office/drawing/2014/main" id="{11F1699A-2C47-E24D-88BC-735C5BE4E79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83275" y="3685516"/>
            <a:ext cx="6959600" cy="901700"/>
          </a:xfrm>
          <a:prstGeom prst="rect">
            <a:avLst/>
          </a:prstGeom>
          <a:solidFill>
            <a:srgbClr val="F5FAA4"/>
          </a:solidFill>
        </p:spPr>
      </p:pic>
      <p:sp>
        <p:nvSpPr>
          <p:cNvPr id="8" name="Titre 1">
            <a:extLst>
              <a:ext uri="{FF2B5EF4-FFF2-40B4-BE49-F238E27FC236}">
                <a16:creationId xmlns:a16="http://schemas.microsoft.com/office/drawing/2014/main" id="{066C6BFA-B75D-D143-A72C-819A01BA2CF8}"/>
              </a:ext>
            </a:extLst>
          </p:cNvPr>
          <p:cNvSpPr txBox="1">
            <a:spLocks/>
          </p:cNvSpPr>
          <p:nvPr/>
        </p:nvSpPr>
        <p:spPr>
          <a:xfrm>
            <a:off x="1246251" y="1615416"/>
            <a:ext cx="9233647" cy="2971800"/>
          </a:xfrm>
          <a:prstGeom prst="rect">
            <a:avLst/>
          </a:prstGeom>
          <a:solidFill>
            <a:srgbClr val="F5FAA4"/>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7200" b="1" dirty="0">
                <a:solidFill>
                  <a:srgbClr val="FF0000"/>
                </a:solidFill>
              </a:rPr>
            </a:br>
            <a:r>
              <a:rPr lang="en-US" sz="4400" b="1" dirty="0">
                <a:solidFill>
                  <a:srgbClr val="92D050"/>
                </a:solidFill>
                <a:highlight>
                  <a:srgbClr val="F5FAA4"/>
                </a:highlight>
              </a:rPr>
              <a:t>9.6 STAGES OF DECISION MAKING PROCESS/ Models</a:t>
            </a:r>
          </a:p>
        </p:txBody>
      </p:sp>
    </p:spTree>
    <p:extLst>
      <p:ext uri="{BB962C8B-B14F-4D97-AF65-F5344CB8AC3E}">
        <p14:creationId xmlns:p14="http://schemas.microsoft.com/office/powerpoint/2010/main" val="23524483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4">
            <a:extLst>
              <a:ext uri="{FF2B5EF4-FFF2-40B4-BE49-F238E27FC236}">
                <a16:creationId xmlns:a16="http://schemas.microsoft.com/office/drawing/2014/main" id="{3C7CD563-AB47-8041-93E7-421DF77ABC66}"/>
              </a:ext>
            </a:extLst>
          </p:cNvPr>
          <p:cNvSpPr>
            <a:spLocks noGrp="1"/>
          </p:cNvSpPr>
          <p:nvPr>
            <p:ph type="title"/>
          </p:nvPr>
        </p:nvSpPr>
        <p:spPr/>
        <p:txBody>
          <a:bodyPr>
            <a:normAutofit fontScale="90000"/>
          </a:bodyPr>
          <a:lstStyle/>
          <a:p>
            <a:r>
              <a:rPr lang="en-US" sz="4400" b="1" dirty="0">
                <a:solidFill>
                  <a:srgbClr val="C00000"/>
                </a:solidFill>
              </a:rPr>
              <a:t>STAGES OF DECISION MAKING PROCESS:</a:t>
            </a:r>
            <a:endParaRPr lang="en-US" altLang="en-US" sz="4200" b="1" dirty="0">
              <a:solidFill>
                <a:srgbClr val="C00000"/>
              </a:solidFill>
              <a:cs typeface="Arial" panose="020B0604020202020204" pitchFamily="34" charset="0"/>
            </a:endParaRPr>
          </a:p>
        </p:txBody>
      </p:sp>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83B5F0F9-6501-2940-A1A3-4B5104E64CC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649476" y="2002559"/>
            <a:ext cx="10084069" cy="3294576"/>
          </a:xfrm>
        </p:spPr>
        <p:txBody>
          <a:bodyPr>
            <a:normAutofit/>
          </a:bodyPr>
          <a:lstStyle/>
          <a:p>
            <a:pPr marL="0" indent="0" algn="ctr">
              <a:buNone/>
            </a:pPr>
            <a:r>
              <a:rPr lang="en-US" dirty="0"/>
              <a:t> </a:t>
            </a:r>
            <a:endParaRPr lang="en-SA" dirty="0"/>
          </a:p>
        </p:txBody>
      </p:sp>
      <p:pic>
        <p:nvPicPr>
          <p:cNvPr id="5" name="Picture 4">
            <a:extLst>
              <a:ext uri="{FF2B5EF4-FFF2-40B4-BE49-F238E27FC236}">
                <a16:creationId xmlns:a16="http://schemas.microsoft.com/office/drawing/2014/main" id="{66EEBDA1-A81B-6843-B51E-FCD0EC91A889}"/>
              </a:ext>
            </a:extLst>
          </p:cNvPr>
          <p:cNvPicPr>
            <a:picLocks noChangeAspect="1"/>
          </p:cNvPicPr>
          <p:nvPr/>
        </p:nvPicPr>
        <p:blipFill rotWithShape="1">
          <a:blip r:embed="rId4">
            <a:extLst>
              <a:ext uri="{28A0092B-C50C-407E-A947-70E740481C1C}">
                <a14:useLocalDpi xmlns:a14="http://schemas.microsoft.com/office/drawing/2010/main" val="0"/>
              </a:ext>
            </a:extLst>
          </a:blip>
          <a:srcRect l="2285"/>
          <a:stretch/>
        </p:blipFill>
        <p:spPr>
          <a:xfrm>
            <a:off x="1458456" y="2175566"/>
            <a:ext cx="8335020" cy="3729110"/>
          </a:xfrm>
          <a:prstGeom prst="rect">
            <a:avLst/>
          </a:prstGeom>
        </p:spPr>
      </p:pic>
    </p:spTree>
    <p:extLst>
      <p:ext uri="{BB962C8B-B14F-4D97-AF65-F5344CB8AC3E}">
        <p14:creationId xmlns:p14="http://schemas.microsoft.com/office/powerpoint/2010/main" val="22586443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4">
            <a:extLst>
              <a:ext uri="{FF2B5EF4-FFF2-40B4-BE49-F238E27FC236}">
                <a16:creationId xmlns:a16="http://schemas.microsoft.com/office/drawing/2014/main" id="{3C7CD563-AB47-8041-93E7-421DF77ABC66}"/>
              </a:ext>
            </a:extLst>
          </p:cNvPr>
          <p:cNvSpPr>
            <a:spLocks noGrp="1"/>
          </p:cNvSpPr>
          <p:nvPr>
            <p:ph type="title"/>
          </p:nvPr>
        </p:nvSpPr>
        <p:spPr>
          <a:xfrm>
            <a:off x="1130270" y="953324"/>
            <a:ext cx="9603275" cy="771959"/>
          </a:xfrm>
        </p:spPr>
        <p:txBody>
          <a:bodyPr>
            <a:normAutofit/>
          </a:bodyPr>
          <a:lstStyle/>
          <a:p>
            <a:r>
              <a:rPr lang="en-US" sz="4400" b="1" dirty="0">
                <a:solidFill>
                  <a:srgbClr val="C00000"/>
                </a:solidFill>
              </a:rPr>
              <a:t> DECISION MAKING MODELS</a:t>
            </a:r>
            <a:endParaRPr lang="en-US" altLang="en-US" sz="4200" b="1" dirty="0">
              <a:solidFill>
                <a:srgbClr val="C00000"/>
              </a:solidFill>
              <a:cs typeface="Arial" panose="020B0604020202020204" pitchFamily="34" charset="0"/>
            </a:endParaRPr>
          </a:p>
        </p:txBody>
      </p:sp>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83B5F0F9-6501-2940-A1A3-4B5104E64CC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649476" y="2002559"/>
            <a:ext cx="10084069" cy="3294576"/>
          </a:xfrm>
        </p:spPr>
        <p:txBody>
          <a:bodyPr>
            <a:normAutofit/>
          </a:bodyPr>
          <a:lstStyle/>
          <a:p>
            <a:pPr marL="0" indent="0" algn="ctr">
              <a:buNone/>
            </a:pPr>
            <a:r>
              <a:rPr lang="en-US" dirty="0"/>
              <a:t> </a:t>
            </a:r>
            <a:endParaRPr lang="en-SA" dirty="0"/>
          </a:p>
        </p:txBody>
      </p:sp>
      <p:sp>
        <p:nvSpPr>
          <p:cNvPr id="4" name="Rectangle 3">
            <a:extLst>
              <a:ext uri="{FF2B5EF4-FFF2-40B4-BE49-F238E27FC236}">
                <a16:creationId xmlns:a16="http://schemas.microsoft.com/office/drawing/2014/main" id="{06E4E75B-2EDD-E241-AB02-AA079CB09F82}"/>
              </a:ext>
            </a:extLst>
          </p:cNvPr>
          <p:cNvSpPr/>
          <p:nvPr/>
        </p:nvSpPr>
        <p:spPr>
          <a:xfrm>
            <a:off x="1288211" y="1749501"/>
            <a:ext cx="6096000" cy="1015663"/>
          </a:xfrm>
          <a:prstGeom prst="rect">
            <a:avLst/>
          </a:prstGeom>
        </p:spPr>
        <p:txBody>
          <a:bodyPr>
            <a:spAutoFit/>
          </a:bodyPr>
          <a:lstStyle/>
          <a:p>
            <a:r>
              <a:rPr lang="en-SA" sz="2400" b="1" dirty="0">
                <a:solidFill>
                  <a:srgbClr val="7030A0"/>
                </a:solidFill>
              </a:rPr>
              <a:t> 1. Normative Model</a:t>
            </a:r>
          </a:p>
          <a:p>
            <a:r>
              <a:rPr lang="en-SA" dirty="0"/>
              <a:t>• Seven steps are identified in the analytical precise model.</a:t>
            </a:r>
          </a:p>
        </p:txBody>
      </p:sp>
      <p:pic>
        <p:nvPicPr>
          <p:cNvPr id="11" name="Picture 10">
            <a:extLst>
              <a:ext uri="{FF2B5EF4-FFF2-40B4-BE49-F238E27FC236}">
                <a16:creationId xmlns:a16="http://schemas.microsoft.com/office/drawing/2014/main" id="{E941A6FE-3549-684D-AA96-86C15C925C2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93949" y="2505716"/>
            <a:ext cx="7423279" cy="3571852"/>
          </a:xfrm>
          <a:prstGeom prst="rect">
            <a:avLst/>
          </a:prstGeom>
        </p:spPr>
      </p:pic>
    </p:spTree>
    <p:extLst>
      <p:ext uri="{BB962C8B-B14F-4D97-AF65-F5344CB8AC3E}">
        <p14:creationId xmlns:p14="http://schemas.microsoft.com/office/powerpoint/2010/main" val="23169214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83B5F0F9-6501-2940-A1A3-4B5104E64CC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649476" y="2002559"/>
            <a:ext cx="10084069" cy="3294576"/>
          </a:xfrm>
        </p:spPr>
        <p:txBody>
          <a:bodyPr>
            <a:normAutofit/>
          </a:bodyPr>
          <a:lstStyle/>
          <a:p>
            <a:pPr marL="0" indent="0" algn="ctr">
              <a:buNone/>
            </a:pPr>
            <a:r>
              <a:rPr lang="en-US" dirty="0"/>
              <a:t> </a:t>
            </a:r>
            <a:endParaRPr lang="en-SA" dirty="0"/>
          </a:p>
        </p:txBody>
      </p:sp>
      <p:sp>
        <p:nvSpPr>
          <p:cNvPr id="4" name="Rectangle 3">
            <a:extLst>
              <a:ext uri="{FF2B5EF4-FFF2-40B4-BE49-F238E27FC236}">
                <a16:creationId xmlns:a16="http://schemas.microsoft.com/office/drawing/2014/main" id="{06E4E75B-2EDD-E241-AB02-AA079CB09F82}"/>
              </a:ext>
            </a:extLst>
          </p:cNvPr>
          <p:cNvSpPr/>
          <p:nvPr/>
        </p:nvSpPr>
        <p:spPr>
          <a:xfrm>
            <a:off x="351522" y="1219006"/>
            <a:ext cx="4142419" cy="3847207"/>
          </a:xfrm>
          <a:prstGeom prst="rect">
            <a:avLst/>
          </a:prstGeom>
        </p:spPr>
        <p:txBody>
          <a:bodyPr wrap="square">
            <a:spAutoFit/>
          </a:bodyPr>
          <a:lstStyle/>
          <a:p>
            <a:pPr fontAlgn="base"/>
            <a:r>
              <a:rPr lang="en-SA" b="1" dirty="0">
                <a:solidFill>
                  <a:srgbClr val="7030A0"/>
                </a:solidFill>
              </a:rPr>
              <a:t> 1. Normative Model</a:t>
            </a:r>
          </a:p>
          <a:p>
            <a:pPr fontAlgn="base"/>
            <a:endParaRPr lang="en-SA" b="1" dirty="0">
              <a:solidFill>
                <a:srgbClr val="7030A0"/>
              </a:solidFill>
            </a:endParaRPr>
          </a:p>
          <a:p>
            <a:pPr fontAlgn="base"/>
            <a:r>
              <a:rPr lang="en-US" sz="1600" dirty="0"/>
              <a:t>shows the Vroom-Yetton model. The framework poses seven </a:t>
            </a:r>
            <a:r>
              <a:rPr lang="en-US" sz="1600" dirty="0">
                <a:solidFill>
                  <a:schemeClr val="accent4">
                    <a:lumMod val="75000"/>
                  </a:schemeClr>
                </a:solidFill>
              </a:rPr>
              <a:t>"yes/no" questions</a:t>
            </a:r>
            <a:r>
              <a:rPr lang="en-US" sz="1600" dirty="0"/>
              <a:t>, which you need to answer to find the best decision-making process for your situation.</a:t>
            </a:r>
          </a:p>
          <a:p>
            <a:pPr fontAlgn="base"/>
            <a:r>
              <a:rPr lang="en-US" sz="1600" dirty="0"/>
              <a:t>As you answer each of the questions, you work your way through a decision tree until you arrive at a code (A1, A2, C1, C2, or G2). This code identifies the best decision-making process for you and your team. (Note that, in some scenarios, you won't need to answer all of the questions.)</a:t>
            </a:r>
          </a:p>
        </p:txBody>
      </p:sp>
      <p:sp>
        <p:nvSpPr>
          <p:cNvPr id="2" name="Rectangle 1">
            <a:extLst>
              <a:ext uri="{FF2B5EF4-FFF2-40B4-BE49-F238E27FC236}">
                <a16:creationId xmlns:a16="http://schemas.microsoft.com/office/drawing/2014/main" id="{526D19CC-1EFB-0E4B-B278-F664AD954857}"/>
              </a:ext>
            </a:extLst>
          </p:cNvPr>
          <p:cNvSpPr/>
          <p:nvPr/>
        </p:nvSpPr>
        <p:spPr>
          <a:xfrm>
            <a:off x="4712981" y="1310745"/>
            <a:ext cx="7054598" cy="4678204"/>
          </a:xfrm>
          <a:prstGeom prst="rect">
            <a:avLst/>
          </a:prstGeom>
        </p:spPr>
        <p:txBody>
          <a:bodyPr wrap="square">
            <a:spAutoFit/>
          </a:bodyPr>
          <a:lstStyle/>
          <a:p>
            <a:pPr fontAlgn="base"/>
            <a:r>
              <a:rPr lang="en-US" sz="1600" dirty="0">
                <a:solidFill>
                  <a:srgbClr val="333333"/>
                </a:solidFill>
              </a:rPr>
              <a:t>The following codes represent the five decision-making processes that are described by the model:</a:t>
            </a:r>
          </a:p>
          <a:p>
            <a:pPr fontAlgn="base"/>
            <a:r>
              <a:rPr lang="en-US" sz="1600" b="1" dirty="0">
                <a:solidFill>
                  <a:srgbClr val="C00000"/>
                </a:solidFill>
              </a:rPr>
              <a:t>- Autocratic (A1):</a:t>
            </a:r>
            <a:r>
              <a:rPr lang="en-US" sz="1600" dirty="0">
                <a:solidFill>
                  <a:srgbClr val="C00000"/>
                </a:solidFill>
              </a:rPr>
              <a:t> </a:t>
            </a:r>
            <a:r>
              <a:rPr lang="en-US" sz="1600" dirty="0">
                <a:solidFill>
                  <a:srgbClr val="333333"/>
                </a:solidFill>
              </a:rPr>
              <a:t>You use the information that you already have to make the decision, </a:t>
            </a:r>
            <a:r>
              <a:rPr lang="en-US" sz="1600" b="1" dirty="0">
                <a:solidFill>
                  <a:srgbClr val="00B050"/>
                </a:solidFill>
              </a:rPr>
              <a:t>without </a:t>
            </a:r>
            <a:r>
              <a:rPr lang="en-US" sz="1600" dirty="0">
                <a:solidFill>
                  <a:srgbClr val="333333"/>
                </a:solidFill>
              </a:rPr>
              <a:t>requiring any further input from your team.</a:t>
            </a:r>
          </a:p>
          <a:p>
            <a:pPr fontAlgn="base"/>
            <a:r>
              <a:rPr lang="en-US" sz="1600" b="1" dirty="0">
                <a:solidFill>
                  <a:srgbClr val="C00000"/>
                </a:solidFill>
              </a:rPr>
              <a:t>Autocratic (A2):</a:t>
            </a:r>
            <a:r>
              <a:rPr lang="en-US" sz="1600" dirty="0">
                <a:solidFill>
                  <a:srgbClr val="C00000"/>
                </a:solidFill>
              </a:rPr>
              <a:t> </a:t>
            </a:r>
            <a:r>
              <a:rPr lang="en-US" sz="1600" dirty="0">
                <a:solidFill>
                  <a:srgbClr val="333333"/>
                </a:solidFill>
              </a:rPr>
              <a:t>You </a:t>
            </a:r>
            <a:r>
              <a:rPr lang="en-US" sz="1600" b="1" dirty="0">
                <a:solidFill>
                  <a:srgbClr val="00B050"/>
                </a:solidFill>
              </a:rPr>
              <a:t>consult your team </a:t>
            </a:r>
            <a:r>
              <a:rPr lang="en-US" sz="1600" dirty="0">
                <a:solidFill>
                  <a:srgbClr val="333333"/>
                </a:solidFill>
              </a:rPr>
              <a:t>to obtain specific </a:t>
            </a:r>
            <a:r>
              <a:rPr lang="en-US" sz="1600" b="1" dirty="0">
                <a:solidFill>
                  <a:srgbClr val="0861A2"/>
                </a:solidFill>
                <a:hlinkClick r:id="rId4"/>
              </a:rPr>
              <a:t>information</a:t>
            </a:r>
            <a:r>
              <a:rPr lang="en-US" sz="1600" dirty="0">
                <a:solidFill>
                  <a:srgbClr val="333333"/>
                </a:solidFill>
              </a:rPr>
              <a:t>  that you need, and then </a:t>
            </a:r>
            <a:r>
              <a:rPr lang="en-US" sz="1600" b="1" dirty="0">
                <a:solidFill>
                  <a:srgbClr val="00B050"/>
                </a:solidFill>
              </a:rPr>
              <a:t>you make the final decision.</a:t>
            </a:r>
          </a:p>
          <a:p>
            <a:pPr fontAlgn="base"/>
            <a:r>
              <a:rPr lang="en-US" sz="1600" b="1" dirty="0">
                <a:solidFill>
                  <a:srgbClr val="C00000"/>
                </a:solidFill>
              </a:rPr>
              <a:t>Consultative (C1):</a:t>
            </a:r>
            <a:r>
              <a:rPr lang="en-US" sz="1600" dirty="0">
                <a:solidFill>
                  <a:srgbClr val="C00000"/>
                </a:solidFill>
              </a:rPr>
              <a:t> </a:t>
            </a:r>
            <a:r>
              <a:rPr lang="en-US" sz="1600" dirty="0">
                <a:solidFill>
                  <a:srgbClr val="333333"/>
                </a:solidFill>
              </a:rPr>
              <a:t>You inform your team of the situation and ask for members' opinions individually, but you don't bring the group together for a discussion. </a:t>
            </a:r>
            <a:r>
              <a:rPr lang="en-US" sz="1600" b="1" dirty="0">
                <a:solidFill>
                  <a:srgbClr val="00B050"/>
                </a:solidFill>
              </a:rPr>
              <a:t>You make the final decision</a:t>
            </a:r>
            <a:r>
              <a:rPr lang="en-US" sz="1600" dirty="0">
                <a:solidFill>
                  <a:srgbClr val="333333"/>
                </a:solidFill>
              </a:rPr>
              <a:t>.</a:t>
            </a:r>
          </a:p>
          <a:p>
            <a:pPr fontAlgn="base"/>
            <a:r>
              <a:rPr lang="en-US" sz="1600" b="1" dirty="0">
                <a:solidFill>
                  <a:srgbClr val="C00000"/>
                </a:solidFill>
              </a:rPr>
              <a:t>Consultative (C2):</a:t>
            </a:r>
            <a:r>
              <a:rPr lang="en-US" sz="1600" dirty="0">
                <a:solidFill>
                  <a:srgbClr val="C00000"/>
                </a:solidFill>
              </a:rPr>
              <a:t> </a:t>
            </a:r>
            <a:r>
              <a:rPr lang="en-US" sz="1600" dirty="0">
                <a:solidFill>
                  <a:srgbClr val="333333"/>
                </a:solidFill>
              </a:rPr>
              <a:t>You get your team together for a group discussion about the issue and to seek their suggestions, but </a:t>
            </a:r>
            <a:r>
              <a:rPr lang="en-US" sz="1600" b="1" dirty="0">
                <a:solidFill>
                  <a:srgbClr val="00B050"/>
                </a:solidFill>
              </a:rPr>
              <a:t>you still make the final decision by yourself</a:t>
            </a:r>
            <a:r>
              <a:rPr lang="en-US" sz="1600" dirty="0">
                <a:solidFill>
                  <a:srgbClr val="333333"/>
                </a:solidFill>
              </a:rPr>
              <a:t>.</a:t>
            </a:r>
          </a:p>
          <a:p>
            <a:pPr fontAlgn="base"/>
            <a:r>
              <a:rPr lang="en-US" sz="1600" b="1" dirty="0">
                <a:solidFill>
                  <a:srgbClr val="C00000"/>
                </a:solidFill>
              </a:rPr>
              <a:t>Collaborative (G2):</a:t>
            </a:r>
            <a:r>
              <a:rPr lang="en-US" sz="1600" dirty="0">
                <a:solidFill>
                  <a:srgbClr val="C00000"/>
                </a:solidFill>
              </a:rPr>
              <a:t> </a:t>
            </a:r>
            <a:r>
              <a:rPr lang="en-US" sz="1600" dirty="0">
                <a:solidFill>
                  <a:srgbClr val="333333"/>
                </a:solidFill>
              </a:rPr>
              <a:t>You work with your team to reach a group </a:t>
            </a:r>
            <a:r>
              <a:rPr lang="en-US" sz="1600" b="1" dirty="0">
                <a:solidFill>
                  <a:srgbClr val="0861A2"/>
                </a:solidFill>
                <a:hlinkClick r:id="rId5"/>
              </a:rPr>
              <a:t>consensus</a:t>
            </a:r>
            <a:r>
              <a:rPr lang="en-US" sz="1600" dirty="0">
                <a:solidFill>
                  <a:srgbClr val="333333"/>
                </a:solidFill>
              </a:rPr>
              <a:t> . Your role is mostly facilitative, and you help team members to reach a decision that they </a:t>
            </a:r>
            <a:r>
              <a:rPr lang="en-US" sz="1600" b="1" dirty="0">
                <a:solidFill>
                  <a:schemeClr val="accent4">
                    <a:lumMod val="75000"/>
                  </a:schemeClr>
                </a:solidFill>
              </a:rPr>
              <a:t>all agree on.</a:t>
            </a:r>
          </a:p>
          <a:p>
            <a:br>
              <a:rPr lang="en-US" sz="1600" dirty="0"/>
            </a:br>
            <a:endParaRPr lang="en-SA" sz="1600" dirty="0"/>
          </a:p>
        </p:txBody>
      </p:sp>
    </p:spTree>
    <p:extLst>
      <p:ext uri="{BB962C8B-B14F-4D97-AF65-F5344CB8AC3E}">
        <p14:creationId xmlns:p14="http://schemas.microsoft.com/office/powerpoint/2010/main" val="11101625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83B5F0F9-6501-2940-A1A3-4B5104E64CC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4" name="Rectangle 3">
            <a:extLst>
              <a:ext uri="{FF2B5EF4-FFF2-40B4-BE49-F238E27FC236}">
                <a16:creationId xmlns:a16="http://schemas.microsoft.com/office/drawing/2014/main" id="{06E4E75B-2EDD-E241-AB02-AA079CB09F82}"/>
              </a:ext>
            </a:extLst>
          </p:cNvPr>
          <p:cNvSpPr/>
          <p:nvPr/>
        </p:nvSpPr>
        <p:spPr>
          <a:xfrm>
            <a:off x="1193760" y="1034340"/>
            <a:ext cx="6096000" cy="523220"/>
          </a:xfrm>
          <a:prstGeom prst="rect">
            <a:avLst/>
          </a:prstGeom>
        </p:spPr>
        <p:txBody>
          <a:bodyPr>
            <a:spAutoFit/>
          </a:bodyPr>
          <a:lstStyle/>
          <a:p>
            <a:pPr marL="457200" indent="-457200">
              <a:buFont typeface="Wingdings" pitchFamily="2" charset="2"/>
              <a:buChar char="Ø"/>
            </a:pPr>
            <a:r>
              <a:rPr lang="en-SA" sz="2800" b="1" dirty="0">
                <a:solidFill>
                  <a:srgbClr val="7030A0"/>
                </a:solidFill>
              </a:rPr>
              <a:t> </a:t>
            </a:r>
            <a:r>
              <a:rPr lang="en-US" sz="2800" b="1" dirty="0">
                <a:solidFill>
                  <a:srgbClr val="7030A0"/>
                </a:solidFill>
              </a:rPr>
              <a:t> Decision tree model</a:t>
            </a:r>
            <a:endParaRPr lang="en-SA" sz="2800" b="1" dirty="0">
              <a:solidFill>
                <a:srgbClr val="7030A0"/>
              </a:solidFill>
            </a:endParaRPr>
          </a:p>
        </p:txBody>
      </p:sp>
      <p:pic>
        <p:nvPicPr>
          <p:cNvPr id="10" name="Picture 9">
            <a:extLst>
              <a:ext uri="{FF2B5EF4-FFF2-40B4-BE49-F238E27FC236}">
                <a16:creationId xmlns:a16="http://schemas.microsoft.com/office/drawing/2014/main" id="{E1D2FB94-0F18-9845-B264-61717F49D5A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48846" y="1746547"/>
            <a:ext cx="6546903" cy="4077113"/>
          </a:xfrm>
          <a:prstGeom prst="rect">
            <a:avLst/>
          </a:prstGeom>
        </p:spPr>
      </p:pic>
      <p:sp>
        <p:nvSpPr>
          <p:cNvPr id="13" name="Rectangle 12">
            <a:extLst>
              <a:ext uri="{FF2B5EF4-FFF2-40B4-BE49-F238E27FC236}">
                <a16:creationId xmlns:a16="http://schemas.microsoft.com/office/drawing/2014/main" id="{3815153C-025C-5B42-A0F9-32896FCF1563}"/>
              </a:ext>
            </a:extLst>
          </p:cNvPr>
          <p:cNvSpPr/>
          <p:nvPr/>
        </p:nvSpPr>
        <p:spPr>
          <a:xfrm>
            <a:off x="649477" y="1795668"/>
            <a:ext cx="3822162" cy="3416320"/>
          </a:xfrm>
          <a:prstGeom prst="rect">
            <a:avLst/>
          </a:prstGeom>
        </p:spPr>
        <p:txBody>
          <a:bodyPr wrap="square">
            <a:spAutoFit/>
          </a:bodyPr>
          <a:lstStyle/>
          <a:p>
            <a:r>
              <a:rPr lang="en-US" dirty="0"/>
              <a:t>- Every path through the tree corresponds to a </a:t>
            </a:r>
            <a:r>
              <a:rPr lang="en-US" u="sng" dirty="0"/>
              <a:t>possible sequence of actions and events, </a:t>
            </a:r>
            <a:r>
              <a:rPr lang="en-US" dirty="0"/>
              <a:t>each with its own distinct consequences.</a:t>
            </a:r>
          </a:p>
          <a:p>
            <a:endParaRPr lang="en-US" dirty="0"/>
          </a:p>
          <a:p>
            <a:r>
              <a:rPr lang="en-US" dirty="0"/>
              <a:t>- Probabilities of both </a:t>
            </a:r>
            <a:r>
              <a:rPr lang="en-US" dirty="0">
                <a:solidFill>
                  <a:schemeClr val="accent4">
                    <a:lumMod val="75000"/>
                  </a:schemeClr>
                </a:solidFill>
              </a:rPr>
              <a:t>positive and negative </a:t>
            </a:r>
            <a:r>
              <a:rPr lang="en-US" dirty="0"/>
              <a:t>consequences of each action and event are estimated and recorded on the appropriate branch.</a:t>
            </a:r>
          </a:p>
          <a:p>
            <a:endParaRPr lang="en-US" dirty="0"/>
          </a:p>
        </p:txBody>
      </p:sp>
    </p:spTree>
    <p:extLst>
      <p:ext uri="{BB962C8B-B14F-4D97-AF65-F5344CB8AC3E}">
        <p14:creationId xmlns:p14="http://schemas.microsoft.com/office/powerpoint/2010/main" val="11797431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83B5F0F9-6501-2940-A1A3-4B5104E64CC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649476" y="2002559"/>
            <a:ext cx="10084069" cy="3294576"/>
          </a:xfrm>
        </p:spPr>
        <p:txBody>
          <a:bodyPr>
            <a:normAutofit/>
          </a:bodyPr>
          <a:lstStyle/>
          <a:p>
            <a:pPr marL="0" indent="0" algn="ctr">
              <a:buNone/>
            </a:pPr>
            <a:r>
              <a:rPr lang="en-US" dirty="0"/>
              <a:t> </a:t>
            </a:r>
            <a:endParaRPr lang="en-SA" dirty="0"/>
          </a:p>
        </p:txBody>
      </p:sp>
      <p:sp>
        <p:nvSpPr>
          <p:cNvPr id="2" name="TextBox 1">
            <a:extLst>
              <a:ext uri="{FF2B5EF4-FFF2-40B4-BE49-F238E27FC236}">
                <a16:creationId xmlns:a16="http://schemas.microsoft.com/office/drawing/2014/main" id="{52F9BA65-1BBD-1B46-91AE-7E269ADD2D39}"/>
              </a:ext>
            </a:extLst>
          </p:cNvPr>
          <p:cNvSpPr txBox="1"/>
          <p:nvPr/>
        </p:nvSpPr>
        <p:spPr>
          <a:xfrm>
            <a:off x="217472" y="1048452"/>
            <a:ext cx="10516073" cy="523220"/>
          </a:xfrm>
          <a:prstGeom prst="rect">
            <a:avLst/>
          </a:prstGeom>
          <a:noFill/>
        </p:spPr>
        <p:txBody>
          <a:bodyPr wrap="square" rtlCol="0">
            <a:spAutoFit/>
          </a:bodyPr>
          <a:lstStyle/>
          <a:p>
            <a:r>
              <a:rPr lang="en-US" dirty="0"/>
              <a:t> </a:t>
            </a:r>
            <a:r>
              <a:rPr lang="en-US" sz="2800" b="1" dirty="0">
                <a:solidFill>
                  <a:srgbClr val="7030A0"/>
                </a:solidFill>
              </a:rPr>
              <a:t>2.Descriptive model of decision making</a:t>
            </a:r>
            <a:endParaRPr lang="en-SA" b="1" dirty="0">
              <a:solidFill>
                <a:srgbClr val="7030A0"/>
              </a:solidFill>
            </a:endParaRPr>
          </a:p>
        </p:txBody>
      </p:sp>
      <p:pic>
        <p:nvPicPr>
          <p:cNvPr id="8" name="Picture 7">
            <a:extLst>
              <a:ext uri="{FF2B5EF4-FFF2-40B4-BE49-F238E27FC236}">
                <a16:creationId xmlns:a16="http://schemas.microsoft.com/office/drawing/2014/main" id="{2D66EE38-7B05-C443-B9FA-44533DE745E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16946" y="1736275"/>
            <a:ext cx="5681943" cy="4073273"/>
          </a:xfrm>
          <a:prstGeom prst="rect">
            <a:avLst/>
          </a:prstGeom>
        </p:spPr>
      </p:pic>
    </p:spTree>
    <p:extLst>
      <p:ext uri="{BB962C8B-B14F-4D97-AF65-F5344CB8AC3E}">
        <p14:creationId xmlns:p14="http://schemas.microsoft.com/office/powerpoint/2010/main" val="249072433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83B5F0F9-6501-2940-A1A3-4B5104E64CC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649476" y="2002559"/>
            <a:ext cx="10084069" cy="3294576"/>
          </a:xfrm>
        </p:spPr>
        <p:txBody>
          <a:bodyPr>
            <a:normAutofit/>
          </a:bodyPr>
          <a:lstStyle/>
          <a:p>
            <a:pPr marL="0" indent="0" algn="ctr">
              <a:buNone/>
            </a:pPr>
            <a:r>
              <a:rPr lang="en-US" dirty="0"/>
              <a:t> </a:t>
            </a:r>
            <a:endParaRPr lang="en-SA" dirty="0"/>
          </a:p>
        </p:txBody>
      </p:sp>
      <p:pic>
        <p:nvPicPr>
          <p:cNvPr id="36866" name="Picture 2" descr="My History with Decision Making - Endeavour">
            <a:extLst>
              <a:ext uri="{FF2B5EF4-FFF2-40B4-BE49-F238E27FC236}">
                <a16:creationId xmlns:a16="http://schemas.microsoft.com/office/drawing/2014/main" id="{31F1B657-F02D-864A-88C8-3346040DE93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89438" y="3010053"/>
            <a:ext cx="3873500" cy="21082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7C2B1D7A-629C-0B45-8695-38A055069FB8}"/>
              </a:ext>
            </a:extLst>
          </p:cNvPr>
          <p:cNvSpPr/>
          <p:nvPr/>
        </p:nvSpPr>
        <p:spPr>
          <a:xfrm>
            <a:off x="3754760" y="1320397"/>
            <a:ext cx="4342856" cy="1323439"/>
          </a:xfrm>
          <a:prstGeom prst="rect">
            <a:avLst/>
          </a:prstGeom>
        </p:spPr>
        <p:txBody>
          <a:bodyPr wrap="none">
            <a:spAutoFit/>
          </a:bodyPr>
          <a:lstStyle/>
          <a:p>
            <a:r>
              <a:rPr lang="en-US" sz="4000" b="1" dirty="0">
                <a:solidFill>
                  <a:schemeClr val="accent3">
                    <a:lumMod val="60000"/>
                    <a:lumOff val="40000"/>
                  </a:schemeClr>
                </a:solidFill>
                <a:highlight>
                  <a:srgbClr val="F5FAA4"/>
                </a:highlight>
              </a:rPr>
              <a:t>Decision making</a:t>
            </a:r>
          </a:p>
          <a:p>
            <a:r>
              <a:rPr lang="en-US" sz="4000" b="1" dirty="0">
                <a:solidFill>
                  <a:schemeClr val="accent3">
                    <a:lumMod val="60000"/>
                    <a:lumOff val="40000"/>
                  </a:schemeClr>
                </a:solidFill>
                <a:highlight>
                  <a:srgbClr val="F5FAA4"/>
                </a:highlight>
              </a:rPr>
              <a:t>Decision taking..</a:t>
            </a:r>
            <a:endParaRPr lang="en-SA" sz="4000" dirty="0">
              <a:solidFill>
                <a:schemeClr val="accent3">
                  <a:lumMod val="60000"/>
                  <a:lumOff val="40000"/>
                </a:schemeClr>
              </a:solidFill>
              <a:highlight>
                <a:srgbClr val="F5FAA4"/>
              </a:highlight>
            </a:endParaRPr>
          </a:p>
        </p:txBody>
      </p:sp>
    </p:spTree>
    <p:extLst>
      <p:ext uri="{BB962C8B-B14F-4D97-AF65-F5344CB8AC3E}">
        <p14:creationId xmlns:p14="http://schemas.microsoft.com/office/powerpoint/2010/main" val="37027186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4">
            <a:extLst>
              <a:ext uri="{FF2B5EF4-FFF2-40B4-BE49-F238E27FC236}">
                <a16:creationId xmlns:a16="http://schemas.microsoft.com/office/drawing/2014/main" id="{3C7CD563-AB47-8041-93E7-421DF77ABC66}"/>
              </a:ext>
            </a:extLst>
          </p:cNvPr>
          <p:cNvSpPr>
            <a:spLocks noGrp="1"/>
          </p:cNvSpPr>
          <p:nvPr>
            <p:ph type="title"/>
          </p:nvPr>
        </p:nvSpPr>
        <p:spPr>
          <a:xfrm>
            <a:off x="456044" y="954174"/>
            <a:ext cx="10470931" cy="771959"/>
          </a:xfrm>
        </p:spPr>
        <p:txBody>
          <a:bodyPr>
            <a:normAutofit fontScale="90000"/>
          </a:bodyPr>
          <a:lstStyle/>
          <a:p>
            <a:r>
              <a:rPr lang="en-US" sz="4400" b="1" dirty="0">
                <a:solidFill>
                  <a:srgbClr val="C00000"/>
                </a:solidFill>
              </a:rPr>
              <a:t> </a:t>
            </a:r>
            <a:r>
              <a:rPr lang="en-US" sz="4400" b="1" dirty="0">
                <a:solidFill>
                  <a:schemeClr val="accent6">
                    <a:lumMod val="60000"/>
                    <a:lumOff val="40000"/>
                  </a:schemeClr>
                </a:solidFill>
              </a:rPr>
              <a:t>Types of Making Decision Environments:</a:t>
            </a:r>
            <a:br>
              <a:rPr lang="en-US" sz="4400" b="1" dirty="0">
                <a:solidFill>
                  <a:schemeClr val="accent6">
                    <a:lumMod val="60000"/>
                    <a:lumOff val="40000"/>
                  </a:schemeClr>
                </a:solidFill>
              </a:rPr>
            </a:br>
            <a:endParaRPr lang="en-US" altLang="en-US" sz="4900" b="1" dirty="0">
              <a:solidFill>
                <a:schemeClr val="accent6">
                  <a:lumMod val="60000"/>
                  <a:lumOff val="40000"/>
                </a:schemeClr>
              </a:solidFill>
            </a:endParaRPr>
          </a:p>
        </p:txBody>
      </p:sp>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83B5F0F9-6501-2940-A1A3-4B5104E64CC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649476" y="2002559"/>
            <a:ext cx="10084069" cy="3294576"/>
          </a:xfrm>
        </p:spPr>
        <p:txBody>
          <a:bodyPr>
            <a:normAutofit/>
          </a:bodyPr>
          <a:lstStyle/>
          <a:p>
            <a:pPr marL="0" indent="0" algn="ctr">
              <a:buNone/>
            </a:pPr>
            <a:r>
              <a:rPr lang="en-US" dirty="0"/>
              <a:t> </a:t>
            </a:r>
            <a:endParaRPr lang="en-SA" dirty="0"/>
          </a:p>
        </p:txBody>
      </p:sp>
      <p:sp>
        <p:nvSpPr>
          <p:cNvPr id="4" name="Rectangle 3">
            <a:extLst>
              <a:ext uri="{FF2B5EF4-FFF2-40B4-BE49-F238E27FC236}">
                <a16:creationId xmlns:a16="http://schemas.microsoft.com/office/drawing/2014/main" id="{06E4E75B-2EDD-E241-AB02-AA079CB09F82}"/>
              </a:ext>
            </a:extLst>
          </p:cNvPr>
          <p:cNvSpPr/>
          <p:nvPr/>
        </p:nvSpPr>
        <p:spPr>
          <a:xfrm>
            <a:off x="3048000" y="2967335"/>
            <a:ext cx="6096000" cy="369332"/>
          </a:xfrm>
          <a:prstGeom prst="rect">
            <a:avLst/>
          </a:prstGeom>
        </p:spPr>
        <p:txBody>
          <a:bodyPr>
            <a:spAutoFit/>
          </a:bodyPr>
          <a:lstStyle/>
          <a:p>
            <a:r>
              <a:rPr lang="en-SA" dirty="0"/>
              <a:t> </a:t>
            </a:r>
          </a:p>
        </p:txBody>
      </p:sp>
      <p:sp>
        <p:nvSpPr>
          <p:cNvPr id="5" name="Rectangle 4">
            <a:extLst>
              <a:ext uri="{FF2B5EF4-FFF2-40B4-BE49-F238E27FC236}">
                <a16:creationId xmlns:a16="http://schemas.microsoft.com/office/drawing/2014/main" id="{1D780A4A-A026-1F4B-9646-BE5C7A646A37}"/>
              </a:ext>
            </a:extLst>
          </p:cNvPr>
          <p:cNvSpPr/>
          <p:nvPr/>
        </p:nvSpPr>
        <p:spPr>
          <a:xfrm>
            <a:off x="474823" y="1990951"/>
            <a:ext cx="9603274" cy="3724096"/>
          </a:xfrm>
          <a:prstGeom prst="rect">
            <a:avLst/>
          </a:prstGeom>
        </p:spPr>
        <p:txBody>
          <a:bodyPr wrap="square">
            <a:spAutoFit/>
          </a:bodyPr>
          <a:lstStyle/>
          <a:p>
            <a:r>
              <a:rPr lang="en-US" sz="2000" b="1" u="sng" dirty="0">
                <a:solidFill>
                  <a:schemeClr val="accent2">
                    <a:lumMod val="75000"/>
                  </a:schemeClr>
                </a:solidFill>
                <a:latin typeface="Tahoma" panose="020B0604030504040204" pitchFamily="34" charset="0"/>
              </a:rPr>
              <a:t>Under Certain environments: </a:t>
            </a:r>
          </a:p>
          <a:p>
            <a:endParaRPr lang="en-US" b="1" dirty="0">
              <a:solidFill>
                <a:schemeClr val="accent2">
                  <a:lumMod val="75000"/>
                </a:schemeClr>
              </a:solidFill>
            </a:endParaRPr>
          </a:p>
          <a:p>
            <a:r>
              <a:rPr lang="en-US" dirty="0">
                <a:solidFill>
                  <a:srgbClr val="C00000"/>
                </a:solidFill>
                <a:latin typeface="Tahoma" panose="020B0604030504040204" pitchFamily="34" charset="0"/>
              </a:rPr>
              <a:t>- Exist when information is insufficient to predict the results of each alternative in advance of implementation. </a:t>
            </a:r>
          </a:p>
          <a:p>
            <a:pPr marL="285750" indent="-285750">
              <a:buFontTx/>
              <a:buChar char="-"/>
            </a:pPr>
            <a:endParaRPr lang="en-US" dirty="0">
              <a:solidFill>
                <a:srgbClr val="C00000"/>
              </a:solidFill>
              <a:latin typeface="Tahoma" panose="020B0604030504040204" pitchFamily="34" charset="0"/>
            </a:endParaRPr>
          </a:p>
          <a:p>
            <a:r>
              <a:rPr lang="en-US" dirty="0">
                <a:solidFill>
                  <a:srgbClr val="00B050"/>
                </a:solidFill>
                <a:latin typeface="Tahoma" panose="020B0604030504040204" pitchFamily="34" charset="0"/>
              </a:rPr>
              <a:t>Making Decision under uncertainty:</a:t>
            </a:r>
          </a:p>
          <a:p>
            <a:r>
              <a:rPr lang="en-US" dirty="0">
                <a:solidFill>
                  <a:srgbClr val="C00000"/>
                </a:solidFill>
                <a:latin typeface="Tahoma" panose="020B0604030504040204" pitchFamily="34" charset="0"/>
              </a:rPr>
              <a:t>• In making decision under uncertainty, the decision maker knows with certainty what conditions will subsequently occur and affect the decision outcomes.</a:t>
            </a:r>
          </a:p>
          <a:p>
            <a:endParaRPr lang="en-US" dirty="0">
              <a:solidFill>
                <a:srgbClr val="C00000"/>
              </a:solidFill>
              <a:latin typeface="Tahoma" panose="020B0604030504040204" pitchFamily="34" charset="0"/>
            </a:endParaRPr>
          </a:p>
          <a:p>
            <a:pPr>
              <a:buClr>
                <a:srgbClr val="FF0000"/>
              </a:buClr>
            </a:pPr>
            <a:r>
              <a:rPr lang="en-US" dirty="0">
                <a:solidFill>
                  <a:srgbClr val="00B050"/>
                </a:solidFill>
                <a:latin typeface="Tahoma" panose="020B0604030504040204" pitchFamily="34" charset="0"/>
              </a:rPr>
              <a:t>Making Decision under risk:</a:t>
            </a:r>
          </a:p>
          <a:p>
            <a:r>
              <a:rPr lang="en-US" dirty="0">
                <a:solidFill>
                  <a:srgbClr val="C00000"/>
                </a:solidFill>
                <a:latin typeface="Tahoma" panose="020B0604030504040204" pitchFamily="34" charset="0"/>
              </a:rPr>
              <a:t>• In making decision under risk, the probabilities are used to obtain expected values of outcomes for each decision alternative.</a:t>
            </a:r>
            <a:endParaRPr lang="ar-SA" dirty="0">
              <a:solidFill>
                <a:srgbClr val="C00000"/>
              </a:solidFill>
              <a:latin typeface="Tahoma" panose="020B0604030504040204" pitchFamily="34" charset="0"/>
            </a:endParaRPr>
          </a:p>
          <a:p>
            <a:pPr marL="285750" indent="-285750">
              <a:buFontTx/>
              <a:buChar char="-"/>
            </a:pPr>
            <a:endParaRPr lang="en-US" dirty="0">
              <a:solidFill>
                <a:srgbClr val="C00000"/>
              </a:solidFill>
            </a:endParaRPr>
          </a:p>
        </p:txBody>
      </p:sp>
    </p:spTree>
    <p:extLst>
      <p:ext uri="{BB962C8B-B14F-4D97-AF65-F5344CB8AC3E}">
        <p14:creationId xmlns:p14="http://schemas.microsoft.com/office/powerpoint/2010/main" val="177448328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4">
            <a:extLst>
              <a:ext uri="{FF2B5EF4-FFF2-40B4-BE49-F238E27FC236}">
                <a16:creationId xmlns:a16="http://schemas.microsoft.com/office/drawing/2014/main" id="{3C7CD563-AB47-8041-93E7-421DF77ABC66}"/>
              </a:ext>
            </a:extLst>
          </p:cNvPr>
          <p:cNvSpPr>
            <a:spLocks noGrp="1"/>
          </p:cNvSpPr>
          <p:nvPr>
            <p:ph type="title"/>
          </p:nvPr>
        </p:nvSpPr>
        <p:spPr>
          <a:xfrm>
            <a:off x="1130270" y="953324"/>
            <a:ext cx="9603275" cy="771959"/>
          </a:xfrm>
        </p:spPr>
        <p:txBody>
          <a:bodyPr>
            <a:noAutofit/>
          </a:bodyPr>
          <a:lstStyle/>
          <a:p>
            <a:r>
              <a:rPr lang="en-US" sz="2800" b="1" dirty="0">
                <a:solidFill>
                  <a:schemeClr val="accent6">
                    <a:lumMod val="60000"/>
                    <a:lumOff val="40000"/>
                  </a:schemeClr>
                </a:solidFill>
              </a:rPr>
              <a:t>Types of Making Decision Environments (CONT..):</a:t>
            </a:r>
            <a:endParaRPr lang="en-US" altLang="en-US" sz="2800" b="1" dirty="0">
              <a:solidFill>
                <a:srgbClr val="C00000"/>
              </a:solidFill>
              <a:cs typeface="Arial" panose="020B0604020202020204" pitchFamily="34" charset="0"/>
            </a:endParaRPr>
          </a:p>
        </p:txBody>
      </p:sp>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83B5F0F9-6501-2940-A1A3-4B5104E64CC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649476" y="2002559"/>
            <a:ext cx="10084069" cy="3294576"/>
          </a:xfrm>
        </p:spPr>
        <p:txBody>
          <a:bodyPr>
            <a:normAutofit/>
          </a:bodyPr>
          <a:lstStyle/>
          <a:p>
            <a:pPr marL="0" indent="0" algn="ctr">
              <a:buNone/>
            </a:pPr>
            <a:r>
              <a:rPr lang="en-US" dirty="0"/>
              <a:t> </a:t>
            </a:r>
            <a:endParaRPr lang="en-SA" dirty="0"/>
          </a:p>
        </p:txBody>
      </p:sp>
      <p:sp>
        <p:nvSpPr>
          <p:cNvPr id="4" name="Rectangle 3">
            <a:extLst>
              <a:ext uri="{FF2B5EF4-FFF2-40B4-BE49-F238E27FC236}">
                <a16:creationId xmlns:a16="http://schemas.microsoft.com/office/drawing/2014/main" id="{06E4E75B-2EDD-E241-AB02-AA079CB09F82}"/>
              </a:ext>
            </a:extLst>
          </p:cNvPr>
          <p:cNvSpPr/>
          <p:nvPr/>
        </p:nvSpPr>
        <p:spPr>
          <a:xfrm>
            <a:off x="3048000" y="2967335"/>
            <a:ext cx="6096000" cy="369332"/>
          </a:xfrm>
          <a:prstGeom prst="rect">
            <a:avLst/>
          </a:prstGeom>
        </p:spPr>
        <p:txBody>
          <a:bodyPr>
            <a:spAutoFit/>
          </a:bodyPr>
          <a:lstStyle/>
          <a:p>
            <a:r>
              <a:rPr lang="en-SA" dirty="0"/>
              <a:t> </a:t>
            </a:r>
          </a:p>
        </p:txBody>
      </p:sp>
      <p:sp>
        <p:nvSpPr>
          <p:cNvPr id="5" name="Rectangle 4">
            <a:extLst>
              <a:ext uri="{FF2B5EF4-FFF2-40B4-BE49-F238E27FC236}">
                <a16:creationId xmlns:a16="http://schemas.microsoft.com/office/drawing/2014/main" id="{07D8A5E6-43E9-BD4E-9A7E-CE493ED76380}"/>
              </a:ext>
            </a:extLst>
          </p:cNvPr>
          <p:cNvSpPr/>
          <p:nvPr/>
        </p:nvSpPr>
        <p:spPr>
          <a:xfrm>
            <a:off x="553950" y="1537852"/>
            <a:ext cx="9306330" cy="3416320"/>
          </a:xfrm>
          <a:prstGeom prst="rect">
            <a:avLst/>
          </a:prstGeom>
        </p:spPr>
        <p:txBody>
          <a:bodyPr wrap="square">
            <a:spAutoFit/>
          </a:bodyPr>
          <a:lstStyle/>
          <a:p>
            <a:pPr>
              <a:buClr>
                <a:srgbClr val="FF0000"/>
              </a:buClr>
            </a:pPr>
            <a:r>
              <a:rPr lang="en-US" sz="2000" b="1" dirty="0">
                <a:solidFill>
                  <a:srgbClr val="00B050"/>
                </a:solidFill>
              </a:rPr>
              <a:t>Making Decision under uncertainty:</a:t>
            </a:r>
          </a:p>
          <a:p>
            <a:pPr>
              <a:buClr>
                <a:srgbClr val="FF0000"/>
              </a:buClr>
            </a:pPr>
            <a:endParaRPr lang="en-US" dirty="0">
              <a:solidFill>
                <a:srgbClr val="00B050"/>
              </a:solidFill>
            </a:endParaRPr>
          </a:p>
          <a:p>
            <a:pPr marL="285750" indent="-285750">
              <a:buClr>
                <a:srgbClr val="FF0000"/>
              </a:buClr>
              <a:buFont typeface="Arial" panose="020B0604020202020204" pitchFamily="34" charset="0"/>
              <a:buChar char="•"/>
            </a:pPr>
            <a:r>
              <a:rPr lang="en-US" b="1" dirty="0"/>
              <a:t>    </a:t>
            </a:r>
            <a:r>
              <a:rPr lang="en-US" dirty="0"/>
              <a:t>In some cases a decision maker cannot assess the probability of occurrence for the various states of nature. so little information that they cannot even assign probabilities to various alternatives and possible outcomes. </a:t>
            </a:r>
          </a:p>
          <a:p>
            <a:pPr marL="285750" indent="-285750">
              <a:buClr>
                <a:srgbClr val="FF0000"/>
              </a:buClr>
              <a:buFont typeface="Arial" panose="020B0604020202020204" pitchFamily="34" charset="0"/>
              <a:buChar char="•"/>
            </a:pPr>
            <a:endParaRPr lang="en-US" dirty="0"/>
          </a:p>
          <a:p>
            <a:pPr marL="285750" indent="-285750">
              <a:buClr>
                <a:srgbClr val="FF0000"/>
              </a:buClr>
              <a:buFont typeface="Arial" panose="020B0604020202020204" pitchFamily="34" charset="0"/>
              <a:buChar char="•"/>
            </a:pPr>
            <a:r>
              <a:rPr lang="en-US" dirty="0"/>
              <a:t>Uncertainty forces decision makers to rely individual and group creativity to succeed in problem solving. </a:t>
            </a:r>
          </a:p>
          <a:p>
            <a:pPr>
              <a:buClr>
                <a:srgbClr val="FF0000"/>
              </a:buClr>
            </a:pPr>
            <a:endParaRPr lang="en-US" dirty="0"/>
          </a:p>
          <a:p>
            <a:pPr marL="285750" indent="-285750">
              <a:buClr>
                <a:srgbClr val="FF0000"/>
              </a:buClr>
              <a:buFont typeface="Arial" panose="020B0604020202020204" pitchFamily="34" charset="0"/>
              <a:buChar char="•"/>
            </a:pPr>
            <a:endParaRPr lang="en-US" dirty="0"/>
          </a:p>
          <a:p>
            <a:pPr marL="285750" indent="-285750">
              <a:buClr>
                <a:srgbClr val="FF0000"/>
              </a:buClr>
              <a:buFont typeface="Arial" panose="020B0604020202020204" pitchFamily="34" charset="0"/>
              <a:buChar char="•"/>
            </a:pPr>
            <a:r>
              <a:rPr lang="en-US" dirty="0"/>
              <a:t>   When no probabilities are available, the situation is referred to as making decision under uncertainty</a:t>
            </a:r>
            <a:r>
              <a:rPr lang="en-US" b="1" dirty="0"/>
              <a:t>.</a:t>
            </a:r>
            <a:endParaRPr lang="ar-SA" b="1" dirty="0"/>
          </a:p>
        </p:txBody>
      </p:sp>
    </p:spTree>
    <p:extLst>
      <p:ext uri="{BB962C8B-B14F-4D97-AF65-F5344CB8AC3E}">
        <p14:creationId xmlns:p14="http://schemas.microsoft.com/office/powerpoint/2010/main" val="156881753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4">
            <a:extLst>
              <a:ext uri="{FF2B5EF4-FFF2-40B4-BE49-F238E27FC236}">
                <a16:creationId xmlns:a16="http://schemas.microsoft.com/office/drawing/2014/main" id="{3C7CD563-AB47-8041-93E7-421DF77ABC66}"/>
              </a:ext>
            </a:extLst>
          </p:cNvPr>
          <p:cNvSpPr>
            <a:spLocks noGrp="1"/>
          </p:cNvSpPr>
          <p:nvPr>
            <p:ph type="title"/>
          </p:nvPr>
        </p:nvSpPr>
        <p:spPr>
          <a:xfrm>
            <a:off x="312123" y="994139"/>
            <a:ext cx="10084069" cy="771959"/>
          </a:xfrm>
        </p:spPr>
        <p:txBody>
          <a:bodyPr>
            <a:normAutofit fontScale="90000"/>
          </a:bodyPr>
          <a:lstStyle/>
          <a:p>
            <a:r>
              <a:rPr lang="en-US" sz="4400" b="1" dirty="0">
                <a:solidFill>
                  <a:srgbClr val="C00000"/>
                </a:solidFill>
              </a:rPr>
              <a:t> </a:t>
            </a:r>
            <a:r>
              <a:rPr lang="en-US" sz="2700" b="1" dirty="0">
                <a:solidFill>
                  <a:schemeClr val="accent6">
                    <a:lumMod val="60000"/>
                    <a:lumOff val="40000"/>
                  </a:schemeClr>
                </a:solidFill>
              </a:rPr>
              <a:t>Types of Making Decision Environments (CONT..):</a:t>
            </a:r>
            <a:br>
              <a:rPr lang="en-US" sz="3600" b="1" dirty="0">
                <a:solidFill>
                  <a:schemeClr val="accent6">
                    <a:lumMod val="60000"/>
                    <a:lumOff val="40000"/>
                  </a:schemeClr>
                </a:solidFill>
              </a:rPr>
            </a:br>
            <a:endParaRPr lang="en-US" altLang="en-US" sz="4200" b="1" dirty="0">
              <a:solidFill>
                <a:srgbClr val="C00000"/>
              </a:solidFill>
              <a:cs typeface="Arial" panose="020B0604020202020204" pitchFamily="34" charset="0"/>
            </a:endParaRPr>
          </a:p>
        </p:txBody>
      </p:sp>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83B5F0F9-6501-2940-A1A3-4B5104E64CC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649476" y="2002559"/>
            <a:ext cx="10084069" cy="3294576"/>
          </a:xfrm>
        </p:spPr>
        <p:txBody>
          <a:bodyPr>
            <a:normAutofit/>
          </a:bodyPr>
          <a:lstStyle/>
          <a:p>
            <a:pPr marL="0" indent="0" algn="ctr">
              <a:buNone/>
            </a:pPr>
            <a:r>
              <a:rPr lang="en-US" dirty="0"/>
              <a:t> </a:t>
            </a:r>
            <a:endParaRPr lang="en-SA" dirty="0"/>
          </a:p>
        </p:txBody>
      </p:sp>
      <p:sp>
        <p:nvSpPr>
          <p:cNvPr id="4" name="Rectangle 3">
            <a:extLst>
              <a:ext uri="{FF2B5EF4-FFF2-40B4-BE49-F238E27FC236}">
                <a16:creationId xmlns:a16="http://schemas.microsoft.com/office/drawing/2014/main" id="{06E4E75B-2EDD-E241-AB02-AA079CB09F82}"/>
              </a:ext>
            </a:extLst>
          </p:cNvPr>
          <p:cNvSpPr/>
          <p:nvPr/>
        </p:nvSpPr>
        <p:spPr>
          <a:xfrm>
            <a:off x="3048000" y="2967335"/>
            <a:ext cx="6096000" cy="369332"/>
          </a:xfrm>
          <a:prstGeom prst="rect">
            <a:avLst/>
          </a:prstGeom>
        </p:spPr>
        <p:txBody>
          <a:bodyPr>
            <a:spAutoFit/>
          </a:bodyPr>
          <a:lstStyle/>
          <a:p>
            <a:r>
              <a:rPr lang="en-SA" dirty="0"/>
              <a:t> </a:t>
            </a:r>
          </a:p>
        </p:txBody>
      </p:sp>
      <p:sp>
        <p:nvSpPr>
          <p:cNvPr id="2" name="Rectangle 1">
            <a:extLst>
              <a:ext uri="{FF2B5EF4-FFF2-40B4-BE49-F238E27FC236}">
                <a16:creationId xmlns:a16="http://schemas.microsoft.com/office/drawing/2014/main" id="{84FB5D5F-8EE0-DD4D-A9C4-9ABE7BD66E25}"/>
              </a:ext>
            </a:extLst>
          </p:cNvPr>
          <p:cNvSpPr/>
          <p:nvPr/>
        </p:nvSpPr>
        <p:spPr>
          <a:xfrm>
            <a:off x="450322" y="1989479"/>
            <a:ext cx="10495432" cy="3877985"/>
          </a:xfrm>
          <a:prstGeom prst="rect">
            <a:avLst/>
          </a:prstGeom>
        </p:spPr>
        <p:txBody>
          <a:bodyPr wrap="square">
            <a:spAutoFit/>
          </a:bodyPr>
          <a:lstStyle/>
          <a:p>
            <a:pPr>
              <a:buClr>
                <a:srgbClr val="FF0000"/>
              </a:buClr>
            </a:pPr>
            <a:r>
              <a:rPr lang="en-US" sz="2400" b="1" dirty="0">
                <a:solidFill>
                  <a:srgbClr val="00B050"/>
                </a:solidFill>
              </a:rPr>
              <a:t>Making Decision under risk :</a:t>
            </a:r>
          </a:p>
          <a:p>
            <a:r>
              <a:rPr lang="en-US" dirty="0"/>
              <a:t>-Exist when decision makers lack complete certainty regarding the outcomes of </a:t>
            </a:r>
          </a:p>
          <a:p>
            <a:r>
              <a:rPr lang="en-US" dirty="0"/>
              <a:t>certainty regarding the outcomes of various courses of action, but they can </a:t>
            </a:r>
          </a:p>
          <a:p>
            <a:r>
              <a:rPr lang="en-US" dirty="0"/>
              <a:t>assign probabilities of occurrence. </a:t>
            </a:r>
          </a:p>
          <a:p>
            <a:endParaRPr lang="en-US" dirty="0"/>
          </a:p>
          <a:p>
            <a:r>
              <a:rPr lang="en-US" dirty="0"/>
              <a:t>-Probabilities can be assigned through objective statistical procedures or personal </a:t>
            </a:r>
          </a:p>
          <a:p>
            <a:r>
              <a:rPr lang="en-US" dirty="0"/>
              <a:t>intuition. </a:t>
            </a:r>
          </a:p>
          <a:p>
            <a:pPr>
              <a:buClr>
                <a:srgbClr val="FF0000"/>
              </a:buClr>
              <a:buFont typeface="Wingdings" panose="05000000000000000000" pitchFamily="2" charset="2"/>
              <a:buChar char="q"/>
            </a:pPr>
            <a:endParaRPr lang="en-US" dirty="0"/>
          </a:p>
          <a:p>
            <a:pPr>
              <a:buClr>
                <a:srgbClr val="FF0000"/>
              </a:buClr>
            </a:pPr>
            <a:r>
              <a:rPr lang="en-US" dirty="0">
                <a:solidFill>
                  <a:srgbClr val="C00000"/>
                </a:solidFill>
              </a:rPr>
              <a:t>-  Expected value</a:t>
            </a:r>
          </a:p>
          <a:p>
            <a:pPr>
              <a:buClr>
                <a:srgbClr val="FF0000"/>
              </a:buClr>
            </a:pPr>
            <a:r>
              <a:rPr lang="en-US" dirty="0"/>
              <a:t>  The product of a payoff and its probability of occurrence.</a:t>
            </a:r>
          </a:p>
          <a:p>
            <a:r>
              <a:rPr lang="en-US" dirty="0">
                <a:solidFill>
                  <a:srgbClr val="C00000"/>
                </a:solidFill>
              </a:rPr>
              <a:t>- Decision tree</a:t>
            </a:r>
          </a:p>
          <a:p>
            <a:pPr>
              <a:buClr>
                <a:srgbClr val="FF0000"/>
              </a:buClr>
            </a:pPr>
            <a:r>
              <a:rPr lang="en-US" dirty="0"/>
              <a:t>   A branching diagram that illustrates the alternatives.</a:t>
            </a:r>
          </a:p>
          <a:p>
            <a:r>
              <a:rPr lang="en-US" dirty="0"/>
              <a:t>         </a:t>
            </a:r>
          </a:p>
        </p:txBody>
      </p:sp>
      <p:sp>
        <p:nvSpPr>
          <p:cNvPr id="5" name="Rectangle 4">
            <a:extLst>
              <a:ext uri="{FF2B5EF4-FFF2-40B4-BE49-F238E27FC236}">
                <a16:creationId xmlns:a16="http://schemas.microsoft.com/office/drawing/2014/main" id="{07D8A5E6-43E9-BD4E-9A7E-CE493ED76380}"/>
              </a:ext>
            </a:extLst>
          </p:cNvPr>
          <p:cNvSpPr/>
          <p:nvPr/>
        </p:nvSpPr>
        <p:spPr>
          <a:xfrm>
            <a:off x="7200756" y="2671274"/>
            <a:ext cx="4540922" cy="369332"/>
          </a:xfrm>
          <a:prstGeom prst="rect">
            <a:avLst/>
          </a:prstGeom>
        </p:spPr>
        <p:txBody>
          <a:bodyPr wrap="square">
            <a:spAutoFit/>
          </a:bodyPr>
          <a:lstStyle/>
          <a:p>
            <a:r>
              <a:rPr lang="en-US" dirty="0"/>
              <a:t></a:t>
            </a:r>
          </a:p>
        </p:txBody>
      </p:sp>
    </p:spTree>
    <p:extLst>
      <p:ext uri="{BB962C8B-B14F-4D97-AF65-F5344CB8AC3E}">
        <p14:creationId xmlns:p14="http://schemas.microsoft.com/office/powerpoint/2010/main" val="95199169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3073" name="Picture 1" descr="page3image65044112">
            <a:extLst>
              <a:ext uri="{FF2B5EF4-FFF2-40B4-BE49-F238E27FC236}">
                <a16:creationId xmlns:a16="http://schemas.microsoft.com/office/drawing/2014/main" id="{11F1699A-2C47-E24D-88BC-735C5BE4E79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83275" y="3685516"/>
            <a:ext cx="6959600" cy="901700"/>
          </a:xfrm>
          <a:prstGeom prst="rect">
            <a:avLst/>
          </a:prstGeom>
          <a:solidFill>
            <a:srgbClr val="F5FAA4"/>
          </a:solidFill>
        </p:spPr>
      </p:pic>
      <p:sp>
        <p:nvSpPr>
          <p:cNvPr id="8" name="Titre 1">
            <a:extLst>
              <a:ext uri="{FF2B5EF4-FFF2-40B4-BE49-F238E27FC236}">
                <a16:creationId xmlns:a16="http://schemas.microsoft.com/office/drawing/2014/main" id="{066C6BFA-B75D-D143-A72C-819A01BA2CF8}"/>
              </a:ext>
            </a:extLst>
          </p:cNvPr>
          <p:cNvSpPr txBox="1">
            <a:spLocks/>
          </p:cNvSpPr>
          <p:nvPr/>
        </p:nvSpPr>
        <p:spPr>
          <a:xfrm>
            <a:off x="1246251" y="1615416"/>
            <a:ext cx="9233647" cy="2971800"/>
          </a:xfrm>
          <a:prstGeom prst="rect">
            <a:avLst/>
          </a:prstGeom>
          <a:solidFill>
            <a:srgbClr val="F5FAA4"/>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7200" b="1" dirty="0">
                <a:solidFill>
                  <a:srgbClr val="FF0000"/>
                </a:solidFill>
              </a:rPr>
            </a:br>
            <a:r>
              <a:rPr lang="en-US" sz="4400" b="1" dirty="0">
                <a:solidFill>
                  <a:srgbClr val="92D050"/>
                </a:solidFill>
                <a:highlight>
                  <a:srgbClr val="F5FAA4"/>
                </a:highlight>
              </a:rPr>
              <a:t>9.7 Decision making from leaders perspective</a:t>
            </a:r>
          </a:p>
        </p:txBody>
      </p:sp>
    </p:spTree>
    <p:extLst>
      <p:ext uri="{BB962C8B-B14F-4D97-AF65-F5344CB8AC3E}">
        <p14:creationId xmlns:p14="http://schemas.microsoft.com/office/powerpoint/2010/main" val="306085229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4">
            <a:extLst>
              <a:ext uri="{FF2B5EF4-FFF2-40B4-BE49-F238E27FC236}">
                <a16:creationId xmlns:a16="http://schemas.microsoft.com/office/drawing/2014/main" id="{64078AAE-BF1A-1B44-930A-E5C896E6791E}"/>
              </a:ext>
            </a:extLst>
          </p:cNvPr>
          <p:cNvSpPr>
            <a:spLocks noGrp="1"/>
          </p:cNvSpPr>
          <p:nvPr>
            <p:ph type="title"/>
          </p:nvPr>
        </p:nvSpPr>
        <p:spPr>
          <a:xfrm>
            <a:off x="650378" y="945477"/>
            <a:ext cx="9603275" cy="1049235"/>
          </a:xfrm>
        </p:spPr>
        <p:txBody>
          <a:bodyPr/>
          <a:lstStyle/>
          <a:p>
            <a:r>
              <a:rPr lang="en-US" b="1" dirty="0">
                <a:solidFill>
                  <a:srgbClr val="C00000"/>
                </a:solidFill>
              </a:rPr>
              <a:t>Decision making from leaders perspective</a:t>
            </a:r>
          </a:p>
        </p:txBody>
      </p:sp>
      <p:sp>
        <p:nvSpPr>
          <p:cNvPr id="2" name="Rectangle 1">
            <a:extLst>
              <a:ext uri="{FF2B5EF4-FFF2-40B4-BE49-F238E27FC236}">
                <a16:creationId xmlns:a16="http://schemas.microsoft.com/office/drawing/2014/main" id="{EC0CF375-464D-9F47-B110-A8D6577EF685}"/>
              </a:ext>
            </a:extLst>
          </p:cNvPr>
          <p:cNvSpPr/>
          <p:nvPr/>
        </p:nvSpPr>
        <p:spPr>
          <a:xfrm>
            <a:off x="184380" y="1411975"/>
            <a:ext cx="9233501" cy="4662815"/>
          </a:xfrm>
          <a:prstGeom prst="rect">
            <a:avLst/>
          </a:prstGeom>
        </p:spPr>
        <p:txBody>
          <a:bodyPr wrap="square">
            <a:spAutoFit/>
          </a:bodyPr>
          <a:lstStyle/>
          <a:p>
            <a:r>
              <a:rPr lang="en-US" dirty="0"/>
              <a:t> </a:t>
            </a:r>
          </a:p>
          <a:p>
            <a:endParaRPr lang="en-US" dirty="0"/>
          </a:p>
          <a:p>
            <a:pPr>
              <a:lnSpc>
                <a:spcPct val="150000"/>
              </a:lnSpc>
            </a:pPr>
            <a:r>
              <a:rPr lang="en-US" dirty="0"/>
              <a:t>- How to analyze decision problems and arrive at solutions?</a:t>
            </a:r>
            <a:br>
              <a:rPr lang="en-US" dirty="0"/>
            </a:br>
            <a:r>
              <a:rPr lang="en-US" dirty="0"/>
              <a:t>- How to work with information and knowledge?</a:t>
            </a:r>
            <a:br>
              <a:rPr lang="en-US" dirty="0"/>
            </a:br>
            <a:r>
              <a:rPr lang="en-US" dirty="0"/>
              <a:t>- How to take principled risks ?</a:t>
            </a:r>
          </a:p>
          <a:p>
            <a:pPr>
              <a:lnSpc>
                <a:spcPct val="150000"/>
              </a:lnSpc>
            </a:pPr>
            <a:r>
              <a:rPr lang="en-US" dirty="0"/>
              <a:t>- How to overcome obstacles ?</a:t>
            </a:r>
          </a:p>
          <a:p>
            <a:pPr>
              <a:lnSpc>
                <a:spcPct val="150000"/>
              </a:lnSpc>
            </a:pPr>
            <a:r>
              <a:rPr lang="en-US" dirty="0"/>
              <a:t>- How to handle personality issues, group dynamics and organizational culture in order to shape decisions ?</a:t>
            </a:r>
          </a:p>
          <a:p>
            <a:pPr>
              <a:lnSpc>
                <a:spcPct val="150000"/>
              </a:lnSpc>
            </a:pPr>
            <a:r>
              <a:rPr lang="en-US" dirty="0"/>
              <a:t>- How to master pressure, crises, conflicts and stress in decision making ?</a:t>
            </a:r>
          </a:p>
          <a:p>
            <a:pPr>
              <a:lnSpc>
                <a:spcPct val="150000"/>
              </a:lnSpc>
            </a:pPr>
            <a:r>
              <a:rPr lang="en-US" dirty="0"/>
              <a:t>- How to master techniques and personal growth?</a:t>
            </a:r>
            <a:br>
              <a:rPr lang="en-US" dirty="0"/>
            </a:br>
            <a:endParaRPr lang="en-US" dirty="0"/>
          </a:p>
          <a:p>
            <a:endParaRPr lang="en-US" dirty="0"/>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33794" name="Picture 2" descr="Never answer another 'how?' question again!">
            <a:extLst>
              <a:ext uri="{FF2B5EF4-FFF2-40B4-BE49-F238E27FC236}">
                <a16:creationId xmlns:a16="http://schemas.microsoft.com/office/drawing/2014/main" id="{A861D101-59B2-4B47-B06D-F4D849C0404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6830" r="7643" b="8115"/>
          <a:stretch/>
        </p:blipFill>
        <p:spPr bwMode="auto">
          <a:xfrm>
            <a:off x="9225470" y="1677910"/>
            <a:ext cx="2603715" cy="20654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484859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4">
            <a:extLst>
              <a:ext uri="{FF2B5EF4-FFF2-40B4-BE49-F238E27FC236}">
                <a16:creationId xmlns:a16="http://schemas.microsoft.com/office/drawing/2014/main" id="{64078AAE-BF1A-1B44-930A-E5C896E6791E}"/>
              </a:ext>
            </a:extLst>
          </p:cNvPr>
          <p:cNvSpPr>
            <a:spLocks noGrp="1"/>
          </p:cNvSpPr>
          <p:nvPr>
            <p:ph type="title"/>
          </p:nvPr>
        </p:nvSpPr>
        <p:spPr>
          <a:xfrm>
            <a:off x="650378" y="945477"/>
            <a:ext cx="9603275" cy="1049235"/>
          </a:xfrm>
        </p:spPr>
        <p:txBody>
          <a:bodyPr/>
          <a:lstStyle/>
          <a:p>
            <a:r>
              <a:rPr lang="en-US" b="1" dirty="0">
                <a:solidFill>
                  <a:srgbClr val="C00000"/>
                </a:solidFill>
              </a:rPr>
              <a:t>Decision making from leaders perspective</a:t>
            </a:r>
            <a:endParaRPr lang="en-US" b="1" dirty="0">
              <a:solidFill>
                <a:srgbClr val="1607C2"/>
              </a:solidFill>
            </a:endParaRPr>
          </a:p>
        </p:txBody>
      </p:sp>
      <p:sp>
        <p:nvSpPr>
          <p:cNvPr id="2" name="Rectangle 1">
            <a:extLst>
              <a:ext uri="{FF2B5EF4-FFF2-40B4-BE49-F238E27FC236}">
                <a16:creationId xmlns:a16="http://schemas.microsoft.com/office/drawing/2014/main" id="{EC0CF375-464D-9F47-B110-A8D6577EF685}"/>
              </a:ext>
            </a:extLst>
          </p:cNvPr>
          <p:cNvSpPr/>
          <p:nvPr/>
        </p:nvSpPr>
        <p:spPr>
          <a:xfrm>
            <a:off x="266960" y="1720368"/>
            <a:ext cx="11658080" cy="1200329"/>
          </a:xfrm>
          <a:prstGeom prst="rect">
            <a:avLst/>
          </a:prstGeom>
        </p:spPr>
        <p:txBody>
          <a:bodyPr wrap="square">
            <a:spAutoFit/>
          </a:bodyPr>
          <a:lstStyle/>
          <a:p>
            <a:r>
              <a:rPr lang="en-US" dirty="0"/>
              <a:t>Any successful organization/ project must have effective leaders, and effective leaders must be able to make important decisions. </a:t>
            </a:r>
          </a:p>
          <a:p>
            <a:endParaRPr lang="en-US" dirty="0"/>
          </a:p>
          <a:p>
            <a:endParaRPr lang="en-US" dirty="0"/>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34818" name="Picture 2" descr="Services Business Ops Consulting - Clipart Group Decision Making, HD Png  Download , Transparent Png Image - PNGitem">
            <a:extLst>
              <a:ext uri="{FF2B5EF4-FFF2-40B4-BE49-F238E27FC236}">
                <a16:creationId xmlns:a16="http://schemas.microsoft.com/office/drawing/2014/main" id="{E8B68843-CA6C-1D42-B843-3B4626AA75B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04941" y="3032698"/>
            <a:ext cx="29083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374281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4">
            <a:extLst>
              <a:ext uri="{FF2B5EF4-FFF2-40B4-BE49-F238E27FC236}">
                <a16:creationId xmlns:a16="http://schemas.microsoft.com/office/drawing/2014/main" id="{64078AAE-BF1A-1B44-930A-E5C896E6791E}"/>
              </a:ext>
            </a:extLst>
          </p:cNvPr>
          <p:cNvSpPr>
            <a:spLocks noGrp="1"/>
          </p:cNvSpPr>
          <p:nvPr>
            <p:ph type="title"/>
          </p:nvPr>
        </p:nvSpPr>
        <p:spPr>
          <a:xfrm>
            <a:off x="650378" y="945477"/>
            <a:ext cx="9603275" cy="1049235"/>
          </a:xfrm>
        </p:spPr>
        <p:txBody>
          <a:bodyPr>
            <a:normAutofit/>
          </a:bodyPr>
          <a:lstStyle/>
          <a:p>
            <a:r>
              <a:rPr lang="en-US" sz="2800" b="1" dirty="0">
                <a:solidFill>
                  <a:srgbClr val="C00000"/>
                </a:solidFill>
              </a:rPr>
              <a:t>Decision making from leaders perspective</a:t>
            </a:r>
          </a:p>
        </p:txBody>
      </p:sp>
      <p:sp>
        <p:nvSpPr>
          <p:cNvPr id="2" name="Rectangle 1">
            <a:extLst>
              <a:ext uri="{FF2B5EF4-FFF2-40B4-BE49-F238E27FC236}">
                <a16:creationId xmlns:a16="http://schemas.microsoft.com/office/drawing/2014/main" id="{EC0CF375-464D-9F47-B110-A8D6577EF685}"/>
              </a:ext>
            </a:extLst>
          </p:cNvPr>
          <p:cNvSpPr/>
          <p:nvPr/>
        </p:nvSpPr>
        <p:spPr>
          <a:xfrm>
            <a:off x="266960" y="1720368"/>
            <a:ext cx="11658080" cy="923330"/>
          </a:xfrm>
          <a:prstGeom prst="rect">
            <a:avLst/>
          </a:prstGeom>
        </p:spPr>
        <p:txBody>
          <a:bodyPr wrap="square">
            <a:spAutoFit/>
          </a:bodyPr>
          <a:lstStyle/>
          <a:p>
            <a:r>
              <a:rPr lang="en-US" dirty="0"/>
              <a:t> </a:t>
            </a:r>
          </a:p>
          <a:p>
            <a:endParaRPr lang="en-US" dirty="0"/>
          </a:p>
          <a:p>
            <a:endParaRPr lang="en-US" dirty="0"/>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A5FF46C6-1A88-2C49-945B-6FA263A9E7FF}"/>
              </a:ext>
            </a:extLst>
          </p:cNvPr>
          <p:cNvSpPr/>
          <p:nvPr/>
        </p:nvSpPr>
        <p:spPr>
          <a:xfrm>
            <a:off x="338957" y="1392394"/>
            <a:ext cx="9914696" cy="2034531"/>
          </a:xfrm>
          <a:prstGeom prst="rect">
            <a:avLst/>
          </a:prstGeom>
        </p:spPr>
        <p:txBody>
          <a:bodyPr wrap="square">
            <a:spAutoFit/>
          </a:bodyPr>
          <a:lstStyle/>
          <a:p>
            <a:pPr>
              <a:lnSpc>
                <a:spcPct val="150000"/>
              </a:lnSpc>
            </a:pPr>
            <a:r>
              <a:rPr lang="en-US" sz="3200" b="1" dirty="0">
                <a:solidFill>
                  <a:srgbClr val="775CFF"/>
                </a:solidFill>
                <a:latin typeface="Meridien"/>
              </a:rPr>
              <a:t>1- Sense-making.</a:t>
            </a:r>
          </a:p>
          <a:p>
            <a:pPr>
              <a:lnSpc>
                <a:spcPct val="150000"/>
              </a:lnSpc>
            </a:pPr>
            <a:r>
              <a:rPr lang="en-US" dirty="0">
                <a:latin typeface="Meridien"/>
              </a:rPr>
              <a:t> </a:t>
            </a:r>
            <a:r>
              <a:rPr lang="en-US" dirty="0"/>
              <a:t>With the help of </a:t>
            </a:r>
            <a:r>
              <a:rPr lang="en-US" dirty="0">
                <a:solidFill>
                  <a:srgbClr val="C00000"/>
                </a:solidFill>
              </a:rPr>
              <a:t>sense-making</a:t>
            </a:r>
            <a:r>
              <a:rPr lang="en-US" dirty="0"/>
              <a:t> it is possible for leaders to:</a:t>
            </a:r>
          </a:p>
          <a:p>
            <a:pPr>
              <a:lnSpc>
                <a:spcPct val="150000"/>
              </a:lnSpc>
            </a:pPr>
            <a:r>
              <a:rPr lang="en-US" dirty="0"/>
              <a:t>- Leaders Change their perceptions so they become mutually consistent. </a:t>
            </a:r>
          </a:p>
          <a:p>
            <a:pPr>
              <a:lnSpc>
                <a:spcPct val="150000"/>
              </a:lnSpc>
            </a:pPr>
            <a:r>
              <a:rPr lang="en-US" dirty="0"/>
              <a:t>- Modify always their goals and expectations .</a:t>
            </a:r>
          </a:p>
        </p:txBody>
      </p:sp>
      <p:sp>
        <p:nvSpPr>
          <p:cNvPr id="9" name="Rectangle 8">
            <a:extLst>
              <a:ext uri="{FF2B5EF4-FFF2-40B4-BE49-F238E27FC236}">
                <a16:creationId xmlns:a16="http://schemas.microsoft.com/office/drawing/2014/main" id="{50326C6C-8009-DB48-AAD8-BBB3E1F0F48D}"/>
              </a:ext>
            </a:extLst>
          </p:cNvPr>
          <p:cNvSpPr/>
          <p:nvPr/>
        </p:nvSpPr>
        <p:spPr>
          <a:xfrm>
            <a:off x="194963" y="3614797"/>
            <a:ext cx="11658080" cy="1846659"/>
          </a:xfrm>
          <a:prstGeom prst="rect">
            <a:avLst/>
          </a:prstGeom>
        </p:spPr>
        <p:txBody>
          <a:bodyPr wrap="square">
            <a:spAutoFit/>
          </a:bodyPr>
          <a:lstStyle/>
          <a:p>
            <a:r>
              <a:rPr lang="en-US" sz="2400" b="1" dirty="0">
                <a:solidFill>
                  <a:srgbClr val="775CFF"/>
                </a:solidFill>
              </a:rPr>
              <a:t>2- Culture:</a:t>
            </a:r>
          </a:p>
          <a:p>
            <a:endParaRPr lang="en-US" dirty="0"/>
          </a:p>
          <a:p>
            <a:r>
              <a:rPr lang="en-US" dirty="0"/>
              <a:t> - The leader of is usually in the best position to be able to influence the team’s own culture. </a:t>
            </a:r>
          </a:p>
          <a:p>
            <a:endParaRPr lang="en-US" dirty="0"/>
          </a:p>
          <a:p>
            <a:r>
              <a:rPr lang="en-US" dirty="0"/>
              <a:t>- Leaders can express culture </a:t>
            </a:r>
            <a:r>
              <a:rPr lang="en-US" dirty="0">
                <a:solidFill>
                  <a:schemeClr val="accent4">
                    <a:lumMod val="75000"/>
                  </a:schemeClr>
                </a:solidFill>
              </a:rPr>
              <a:t>through their personality</a:t>
            </a:r>
            <a:r>
              <a:rPr lang="en-US" dirty="0"/>
              <a:t>, their role and their way of being, and may thus provide a platform to change the culture. </a:t>
            </a:r>
          </a:p>
        </p:txBody>
      </p:sp>
    </p:spTree>
    <p:extLst>
      <p:ext uri="{BB962C8B-B14F-4D97-AF65-F5344CB8AC3E}">
        <p14:creationId xmlns:p14="http://schemas.microsoft.com/office/powerpoint/2010/main" val="138826160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C0CF375-464D-9F47-B110-A8D6577EF685}"/>
              </a:ext>
            </a:extLst>
          </p:cNvPr>
          <p:cNvSpPr/>
          <p:nvPr/>
        </p:nvSpPr>
        <p:spPr>
          <a:xfrm>
            <a:off x="266960" y="1393656"/>
            <a:ext cx="11658080" cy="3600986"/>
          </a:xfrm>
          <a:prstGeom prst="rect">
            <a:avLst/>
          </a:prstGeom>
        </p:spPr>
        <p:txBody>
          <a:bodyPr wrap="square">
            <a:spAutoFit/>
          </a:bodyPr>
          <a:lstStyle/>
          <a:p>
            <a:r>
              <a:rPr lang="en-US" sz="2400" b="1" dirty="0">
                <a:solidFill>
                  <a:srgbClr val="775CFF"/>
                </a:solidFill>
              </a:rPr>
              <a:t>3- Decision and leader's perception </a:t>
            </a:r>
          </a:p>
          <a:p>
            <a:endParaRPr lang="en-US" sz="2400" b="1" dirty="0">
              <a:solidFill>
                <a:srgbClr val="775CFF"/>
              </a:solidFill>
            </a:endParaRPr>
          </a:p>
          <a:p>
            <a:r>
              <a:rPr lang="en-US" dirty="0"/>
              <a:t>Different leaders learn from their experiences in different ways, and there are three basic factors that can influence leaders to learn from their strategic experiences:</a:t>
            </a:r>
          </a:p>
          <a:p>
            <a:endParaRPr lang="en-US" dirty="0"/>
          </a:p>
          <a:p>
            <a:pPr marL="342900" indent="-342900">
              <a:buFontTx/>
              <a:buAutoNum type="arabicPeriod"/>
            </a:pPr>
            <a:r>
              <a:rPr lang="en-US" b="1" dirty="0">
                <a:solidFill>
                  <a:srgbClr val="C00000"/>
                </a:solidFill>
              </a:rPr>
              <a:t>Reflection. </a:t>
            </a:r>
            <a:r>
              <a:rPr lang="en-US" dirty="0"/>
              <a:t>Leaders who are good at learning tend to have a «high reflection index». This means that they actively reflect on what move they should have made in a strategic game. </a:t>
            </a:r>
          </a:p>
          <a:p>
            <a:pPr marL="342900" indent="-342900">
              <a:buFontTx/>
              <a:buAutoNum type="arabicPeriod"/>
            </a:pPr>
            <a:endParaRPr lang="en-US" dirty="0"/>
          </a:p>
          <a:p>
            <a:pPr marL="342900" indent="-342900">
              <a:buAutoNum type="arabicPeriod"/>
            </a:pPr>
            <a:r>
              <a:rPr lang="en-US" b="1" dirty="0">
                <a:solidFill>
                  <a:srgbClr val="C00000"/>
                </a:solidFill>
              </a:rPr>
              <a:t>Change. </a:t>
            </a:r>
            <a:r>
              <a:rPr lang="en-US" dirty="0"/>
              <a:t>how fast the surroundings change. </a:t>
            </a:r>
          </a:p>
          <a:p>
            <a:pPr marL="342900" indent="-342900">
              <a:buAutoNum type="arabicPeriod"/>
            </a:pPr>
            <a:endParaRPr lang="en-US" dirty="0"/>
          </a:p>
          <a:p>
            <a:r>
              <a:rPr lang="en-US" b="1" dirty="0">
                <a:solidFill>
                  <a:srgbClr val="C00000"/>
                </a:solidFill>
              </a:rPr>
              <a:t>3</a:t>
            </a:r>
            <a:r>
              <a:rPr lang="en-US" dirty="0"/>
              <a:t>. </a:t>
            </a:r>
            <a:r>
              <a:rPr lang="en-US" b="1" dirty="0">
                <a:solidFill>
                  <a:srgbClr val="C00000"/>
                </a:solidFill>
              </a:rPr>
              <a:t>Dedication. </a:t>
            </a:r>
            <a:r>
              <a:rPr lang="en-US" dirty="0"/>
              <a:t>There is a tendency among leaders to repeat what has previously worked well. This can lead to very good performance.</a:t>
            </a:r>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17632849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C0CF375-464D-9F47-B110-A8D6577EF685}"/>
              </a:ext>
            </a:extLst>
          </p:cNvPr>
          <p:cNvSpPr/>
          <p:nvPr/>
        </p:nvSpPr>
        <p:spPr>
          <a:xfrm>
            <a:off x="266960" y="1720368"/>
            <a:ext cx="11658080" cy="923330"/>
          </a:xfrm>
          <a:prstGeom prst="rect">
            <a:avLst/>
          </a:prstGeom>
        </p:spPr>
        <p:txBody>
          <a:bodyPr wrap="square">
            <a:spAutoFit/>
          </a:bodyPr>
          <a:lstStyle/>
          <a:p>
            <a:r>
              <a:rPr lang="en-US" dirty="0"/>
              <a:t> </a:t>
            </a:r>
          </a:p>
          <a:p>
            <a:endParaRPr lang="en-US" dirty="0"/>
          </a:p>
          <a:p>
            <a:endParaRPr lang="en-US" dirty="0"/>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4" name="Rectangle 3">
            <a:extLst>
              <a:ext uri="{FF2B5EF4-FFF2-40B4-BE49-F238E27FC236}">
                <a16:creationId xmlns:a16="http://schemas.microsoft.com/office/drawing/2014/main" id="{DCC635E8-75B8-C34B-9B26-FCED5CC47CA0}"/>
              </a:ext>
            </a:extLst>
          </p:cNvPr>
          <p:cNvSpPr/>
          <p:nvPr/>
        </p:nvSpPr>
        <p:spPr>
          <a:xfrm>
            <a:off x="580273" y="1252872"/>
            <a:ext cx="9442705" cy="1969770"/>
          </a:xfrm>
          <a:prstGeom prst="rect">
            <a:avLst/>
          </a:prstGeom>
        </p:spPr>
        <p:txBody>
          <a:bodyPr wrap="square">
            <a:spAutoFit/>
          </a:bodyPr>
          <a:lstStyle/>
          <a:p>
            <a:r>
              <a:rPr lang="en-US" sz="2800" b="1" dirty="0">
                <a:solidFill>
                  <a:srgbClr val="775CFF"/>
                </a:solidFill>
                <a:latin typeface="Meridien"/>
              </a:rPr>
              <a:t>4- </a:t>
            </a:r>
            <a:r>
              <a:rPr lang="en-US" sz="2400" b="1" dirty="0">
                <a:solidFill>
                  <a:srgbClr val="775CFF"/>
                </a:solidFill>
                <a:latin typeface="+mj-lt"/>
              </a:rPr>
              <a:t>Leader power</a:t>
            </a:r>
          </a:p>
          <a:p>
            <a:r>
              <a:rPr lang="en-US" dirty="0"/>
              <a:t>-In order to exercise leadership, a leader must have access to power. </a:t>
            </a:r>
          </a:p>
          <a:p>
            <a:endParaRPr lang="en-US" dirty="0"/>
          </a:p>
          <a:p>
            <a:r>
              <a:rPr lang="en-US" dirty="0"/>
              <a:t>-</a:t>
            </a:r>
            <a:r>
              <a:rPr lang="en-US" dirty="0">
                <a:solidFill>
                  <a:schemeClr val="accent4">
                    <a:lumMod val="75000"/>
                  </a:schemeClr>
                </a:solidFill>
              </a:rPr>
              <a:t>leaders use power</a:t>
            </a:r>
            <a:r>
              <a:rPr lang="en-US" dirty="0"/>
              <a:t> as an important means to achieve goals. a leader must, in order to exercise leadership, also focus on his or her leadership style. Exercising power.</a:t>
            </a:r>
          </a:p>
        </p:txBody>
      </p:sp>
      <p:sp>
        <p:nvSpPr>
          <p:cNvPr id="11" name="TextBox 10">
            <a:extLst>
              <a:ext uri="{FF2B5EF4-FFF2-40B4-BE49-F238E27FC236}">
                <a16:creationId xmlns:a16="http://schemas.microsoft.com/office/drawing/2014/main" id="{EC3791AB-975D-EA46-A3B9-0F99FD1C287B}"/>
              </a:ext>
            </a:extLst>
          </p:cNvPr>
          <p:cNvSpPr txBox="1"/>
          <p:nvPr/>
        </p:nvSpPr>
        <p:spPr>
          <a:xfrm>
            <a:off x="266960" y="3429000"/>
            <a:ext cx="10891244" cy="1846659"/>
          </a:xfrm>
          <a:prstGeom prst="rect">
            <a:avLst/>
          </a:prstGeom>
          <a:noFill/>
        </p:spPr>
        <p:txBody>
          <a:bodyPr wrap="square" rtlCol="0">
            <a:spAutoFit/>
          </a:bodyPr>
          <a:lstStyle/>
          <a:p>
            <a:r>
              <a:rPr lang="en-US" sz="2400" b="1" dirty="0">
                <a:solidFill>
                  <a:srgbClr val="775CFF"/>
                </a:solidFill>
              </a:rPr>
              <a:t>5- Ethical aspects of decision making </a:t>
            </a:r>
          </a:p>
          <a:p>
            <a:endParaRPr lang="en-US" b="1" dirty="0"/>
          </a:p>
          <a:p>
            <a:r>
              <a:rPr lang="en-US" dirty="0"/>
              <a:t>Leadership research indicates that there are </a:t>
            </a:r>
            <a:r>
              <a:rPr lang="en-US" dirty="0">
                <a:solidFill>
                  <a:schemeClr val="accent4">
                    <a:lumMod val="75000"/>
                  </a:schemeClr>
                </a:solidFill>
              </a:rPr>
              <a:t>a number of key ethical decision- making perspectives </a:t>
            </a:r>
            <a:r>
              <a:rPr lang="en-US" dirty="0"/>
              <a:t>that govern decisions: Ex: The fairness perspective </a:t>
            </a:r>
          </a:p>
          <a:p>
            <a:endParaRPr lang="en-US" dirty="0"/>
          </a:p>
          <a:p>
            <a:endParaRPr lang="en-US" dirty="0"/>
          </a:p>
        </p:txBody>
      </p:sp>
    </p:spTree>
    <p:extLst>
      <p:ext uri="{BB962C8B-B14F-4D97-AF65-F5344CB8AC3E}">
        <p14:creationId xmlns:p14="http://schemas.microsoft.com/office/powerpoint/2010/main" val="120895975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C0CF375-464D-9F47-B110-A8D6577EF685}"/>
              </a:ext>
            </a:extLst>
          </p:cNvPr>
          <p:cNvSpPr/>
          <p:nvPr/>
        </p:nvSpPr>
        <p:spPr>
          <a:xfrm>
            <a:off x="266960" y="1720368"/>
            <a:ext cx="11658080" cy="923330"/>
          </a:xfrm>
          <a:prstGeom prst="rect">
            <a:avLst/>
          </a:prstGeom>
        </p:spPr>
        <p:txBody>
          <a:bodyPr wrap="square">
            <a:spAutoFit/>
          </a:bodyPr>
          <a:lstStyle/>
          <a:p>
            <a:r>
              <a:rPr lang="en-US" dirty="0"/>
              <a:t> </a:t>
            </a:r>
          </a:p>
          <a:p>
            <a:endParaRPr lang="en-US" dirty="0"/>
          </a:p>
          <a:p>
            <a:endParaRPr lang="en-US" dirty="0"/>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4" name="TextBox 3">
            <a:extLst>
              <a:ext uri="{FF2B5EF4-FFF2-40B4-BE49-F238E27FC236}">
                <a16:creationId xmlns:a16="http://schemas.microsoft.com/office/drawing/2014/main" id="{362463B1-E9AF-A24A-B3AF-3EC14FBE5E64}"/>
              </a:ext>
            </a:extLst>
          </p:cNvPr>
          <p:cNvSpPr txBox="1"/>
          <p:nvPr/>
        </p:nvSpPr>
        <p:spPr>
          <a:xfrm>
            <a:off x="388806" y="993366"/>
            <a:ext cx="11414388" cy="2215991"/>
          </a:xfrm>
          <a:prstGeom prst="rect">
            <a:avLst/>
          </a:prstGeom>
          <a:noFill/>
        </p:spPr>
        <p:txBody>
          <a:bodyPr wrap="square" rtlCol="0">
            <a:spAutoFit/>
          </a:bodyPr>
          <a:lstStyle/>
          <a:p>
            <a:r>
              <a:rPr lang="en-US" sz="2800" b="1" dirty="0">
                <a:solidFill>
                  <a:srgbClr val="775CFF"/>
                </a:solidFill>
              </a:rPr>
              <a:t>6- </a:t>
            </a:r>
            <a:r>
              <a:rPr lang="en-US" sz="2400" b="1" dirty="0">
                <a:solidFill>
                  <a:srgbClr val="775CFF"/>
                </a:solidFill>
              </a:rPr>
              <a:t>Creative Problem Solving </a:t>
            </a:r>
          </a:p>
          <a:p>
            <a:endParaRPr lang="en-US" sz="2000" b="1" dirty="0">
              <a:solidFill>
                <a:srgbClr val="775CFF"/>
              </a:solidFill>
            </a:endParaRPr>
          </a:p>
          <a:p>
            <a:r>
              <a:rPr lang="en-US" dirty="0"/>
              <a:t>- Successful leaders are often willing to experiment actively with innovative ways of solving their problems. </a:t>
            </a:r>
          </a:p>
          <a:p>
            <a:r>
              <a:rPr lang="en-US" dirty="0"/>
              <a:t>- Creative problem-solving processes are characterized by leaders exploring many possible solutions on a general level. </a:t>
            </a:r>
          </a:p>
          <a:p>
            <a:endParaRPr lang="en-US" dirty="0"/>
          </a:p>
        </p:txBody>
      </p:sp>
      <p:sp>
        <p:nvSpPr>
          <p:cNvPr id="10" name="Content Placeholder 2">
            <a:extLst>
              <a:ext uri="{FF2B5EF4-FFF2-40B4-BE49-F238E27FC236}">
                <a16:creationId xmlns:a16="http://schemas.microsoft.com/office/drawing/2014/main" id="{2D49B977-EACB-254D-A75D-8E8247D9F32F}"/>
              </a:ext>
            </a:extLst>
          </p:cNvPr>
          <p:cNvSpPr>
            <a:spLocks noGrp="1"/>
          </p:cNvSpPr>
          <p:nvPr>
            <p:ph idx="1"/>
          </p:nvPr>
        </p:nvSpPr>
        <p:spPr>
          <a:xfrm>
            <a:off x="170720" y="3370700"/>
            <a:ext cx="11632474" cy="2297123"/>
          </a:xfrm>
        </p:spPr>
        <p:txBody>
          <a:bodyPr>
            <a:normAutofit/>
          </a:bodyPr>
          <a:lstStyle/>
          <a:p>
            <a:pPr marL="0" indent="0">
              <a:buNone/>
            </a:pPr>
            <a:r>
              <a:rPr lang="en-US" sz="2400" b="1" dirty="0">
                <a:solidFill>
                  <a:srgbClr val="775CFF"/>
                </a:solidFill>
              </a:rPr>
              <a:t>7- To take risks</a:t>
            </a:r>
          </a:p>
          <a:p>
            <a:pPr marL="0" indent="0">
              <a:buNone/>
            </a:pPr>
            <a:r>
              <a:rPr lang="en-US" sz="1800" dirty="0"/>
              <a:t>- One way to minimize risks by leaders is to draw up a list of all possible negative consequences of a given decision and assess their likelihood. </a:t>
            </a:r>
          </a:p>
          <a:p>
            <a:endParaRPr lang="en-US" sz="1800" dirty="0"/>
          </a:p>
          <a:p>
            <a:endParaRPr lang="en-US" sz="1400" dirty="0"/>
          </a:p>
        </p:txBody>
      </p:sp>
    </p:spTree>
    <p:extLst>
      <p:ext uri="{BB962C8B-B14F-4D97-AF65-F5344CB8AC3E}">
        <p14:creationId xmlns:p14="http://schemas.microsoft.com/office/powerpoint/2010/main" val="203707060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30B3822-A613-2B40-8362-0376ED3C4404}"/>
              </a:ext>
            </a:extLst>
          </p:cNvPr>
          <p:cNvSpPr>
            <a:spLocks noGrp="1"/>
          </p:cNvSpPr>
          <p:nvPr>
            <p:ph idx="1"/>
          </p:nvPr>
        </p:nvSpPr>
        <p:spPr>
          <a:xfrm>
            <a:off x="279763" y="944880"/>
            <a:ext cx="11632474" cy="3820425"/>
          </a:xfrm>
        </p:spPr>
        <p:txBody>
          <a:bodyPr>
            <a:normAutofit/>
          </a:bodyPr>
          <a:lstStyle/>
          <a:p>
            <a:pPr marL="0" indent="0">
              <a:buNone/>
            </a:pPr>
            <a:r>
              <a:rPr lang="en-US" sz="2400" b="1" dirty="0">
                <a:solidFill>
                  <a:srgbClr val="775CFF"/>
                </a:solidFill>
              </a:rPr>
              <a:t>8- Facilitating leadership decisions:</a:t>
            </a:r>
          </a:p>
          <a:p>
            <a:r>
              <a:rPr lang="en-US" sz="1800" b="1" dirty="0"/>
              <a:t> </a:t>
            </a:r>
            <a:r>
              <a:rPr lang="en-US" sz="1800" dirty="0"/>
              <a:t>A very important decision for a leader is determining who should be included in the decision-making process, and how (Vroom and Yetton, 1973; Vroom and </a:t>
            </a:r>
            <a:r>
              <a:rPr lang="en-US" sz="1800" dirty="0" err="1"/>
              <a:t>Yago</a:t>
            </a:r>
            <a:r>
              <a:rPr lang="en-US" sz="1800" dirty="0"/>
              <a:t>, 1988; Sowell, 1996). </a:t>
            </a:r>
          </a:p>
          <a:p>
            <a:r>
              <a:rPr lang="en-US" sz="1800" dirty="0"/>
              <a:t>The leader makes a decision first and then searches for information. </a:t>
            </a:r>
          </a:p>
          <a:p>
            <a:r>
              <a:rPr lang="en-US" sz="1800" dirty="0"/>
              <a:t>The challenge for the leader is thus to be a good listener, </a:t>
            </a:r>
          </a:p>
          <a:p>
            <a:endParaRPr lang="en-US" sz="1400" dirty="0"/>
          </a:p>
        </p:txBody>
      </p:sp>
      <p:pic>
        <p:nvPicPr>
          <p:cNvPr id="8" name="عنصر نائب للمحتوى 6">
            <a:extLst>
              <a:ext uri="{FF2B5EF4-FFF2-40B4-BE49-F238E27FC236}">
                <a16:creationId xmlns:a16="http://schemas.microsoft.com/office/drawing/2014/main" id="{6807D3F2-5920-1848-B6D9-60FA7A05A2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9" name="Rounded Rectangle 8">
            <a:extLst>
              <a:ext uri="{FF2B5EF4-FFF2-40B4-BE49-F238E27FC236}">
                <a16:creationId xmlns:a16="http://schemas.microsoft.com/office/drawing/2014/main" id="{B5008291-D687-7849-83B2-BEAB64C93A38}"/>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10" name="Content Placeholder 2">
            <a:extLst>
              <a:ext uri="{FF2B5EF4-FFF2-40B4-BE49-F238E27FC236}">
                <a16:creationId xmlns:a16="http://schemas.microsoft.com/office/drawing/2014/main" id="{81C895A6-5CC5-5041-B78C-7E03962BAF26}"/>
              </a:ext>
            </a:extLst>
          </p:cNvPr>
          <p:cNvSpPr txBox="1">
            <a:spLocks/>
          </p:cNvSpPr>
          <p:nvPr/>
        </p:nvSpPr>
        <p:spPr>
          <a:xfrm>
            <a:off x="76200" y="3596446"/>
            <a:ext cx="11632474" cy="2316674"/>
          </a:xfrm>
          <a:prstGeom prst="rect">
            <a:avLst/>
          </a:prstGeom>
        </p:spPr>
        <p:txBody>
          <a:bodyPr vert="horz" lIns="91440" tIns="45720" rIns="91440" bIns="45720" rtlCol="0" anchor="t">
            <a:norm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indent="0">
              <a:buNone/>
            </a:pPr>
            <a:r>
              <a:rPr lang="en-US" sz="2400" b="1" dirty="0">
                <a:solidFill>
                  <a:srgbClr val="775CFF"/>
                </a:solidFill>
              </a:rPr>
              <a:t>9- Making future predictions </a:t>
            </a:r>
          </a:p>
          <a:p>
            <a:r>
              <a:rPr lang="en-US" sz="1800" dirty="0"/>
              <a:t>leaders must ensure that all relevant variables and options are included in the forecast. </a:t>
            </a:r>
          </a:p>
          <a:p>
            <a:endParaRPr lang="en-US" sz="1400" dirty="0"/>
          </a:p>
        </p:txBody>
      </p:sp>
    </p:spTree>
    <p:extLst>
      <p:ext uri="{BB962C8B-B14F-4D97-AF65-F5344CB8AC3E}">
        <p14:creationId xmlns:p14="http://schemas.microsoft.com/office/powerpoint/2010/main" val="34481779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30B3822-A613-2B40-8362-0376ED3C4404}"/>
              </a:ext>
            </a:extLst>
          </p:cNvPr>
          <p:cNvSpPr>
            <a:spLocks noGrp="1"/>
          </p:cNvSpPr>
          <p:nvPr>
            <p:ph idx="1"/>
          </p:nvPr>
        </p:nvSpPr>
        <p:spPr>
          <a:xfrm>
            <a:off x="483326" y="1341120"/>
            <a:ext cx="11632474" cy="3820425"/>
          </a:xfrm>
        </p:spPr>
        <p:txBody>
          <a:bodyPr>
            <a:normAutofit/>
          </a:bodyPr>
          <a:lstStyle/>
          <a:p>
            <a:r>
              <a:rPr lang="en-US" sz="2400" b="1" dirty="0">
                <a:solidFill>
                  <a:srgbClr val="775CFF"/>
                </a:solidFill>
              </a:rPr>
              <a:t>10- leadership decisions under stress :</a:t>
            </a:r>
            <a:endParaRPr lang="en-US" sz="2400" dirty="0">
              <a:solidFill>
                <a:srgbClr val="775CFF"/>
              </a:solidFill>
            </a:endParaRPr>
          </a:p>
          <a:p>
            <a:r>
              <a:rPr lang="en-US" dirty="0"/>
              <a:t>When leaders are able to </a:t>
            </a:r>
            <a:r>
              <a:rPr lang="en-US" dirty="0">
                <a:solidFill>
                  <a:schemeClr val="accent4">
                    <a:lumMod val="75000"/>
                  </a:schemeClr>
                </a:solidFill>
              </a:rPr>
              <a:t>balance their professional and personal lives</a:t>
            </a:r>
            <a:r>
              <a:rPr lang="en-US" dirty="0"/>
              <a:t>, they also feel the power to control their situation. The power of one's life is also about the balance between responsibility and authority.</a:t>
            </a:r>
          </a:p>
          <a:p>
            <a:r>
              <a:rPr lang="en-US" dirty="0"/>
              <a:t>If leaders feel that they have responsibilities that they cannot manage or do not have time for, the work environment must be permissive. </a:t>
            </a:r>
            <a:endParaRPr lang="en-US" sz="1400" dirty="0"/>
          </a:p>
          <a:p>
            <a:endParaRPr lang="en-US" sz="1400" dirty="0"/>
          </a:p>
        </p:txBody>
      </p:sp>
      <p:pic>
        <p:nvPicPr>
          <p:cNvPr id="8" name="عنصر نائب للمحتوى 6">
            <a:extLst>
              <a:ext uri="{FF2B5EF4-FFF2-40B4-BE49-F238E27FC236}">
                <a16:creationId xmlns:a16="http://schemas.microsoft.com/office/drawing/2014/main" id="{6807D3F2-5920-1848-B6D9-60FA7A05A2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9" name="Rounded Rectangle 8">
            <a:extLst>
              <a:ext uri="{FF2B5EF4-FFF2-40B4-BE49-F238E27FC236}">
                <a16:creationId xmlns:a16="http://schemas.microsoft.com/office/drawing/2014/main" id="{B5008291-D687-7849-83B2-BEAB64C93A38}"/>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70911235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30B3822-A613-2B40-8362-0376ED3C4404}"/>
              </a:ext>
            </a:extLst>
          </p:cNvPr>
          <p:cNvSpPr>
            <a:spLocks noGrp="1"/>
          </p:cNvSpPr>
          <p:nvPr>
            <p:ph idx="1"/>
          </p:nvPr>
        </p:nvSpPr>
        <p:spPr>
          <a:xfrm>
            <a:off x="279763" y="1129796"/>
            <a:ext cx="11632474" cy="3820425"/>
          </a:xfrm>
        </p:spPr>
        <p:txBody>
          <a:bodyPr>
            <a:normAutofit/>
          </a:bodyPr>
          <a:lstStyle/>
          <a:p>
            <a:pPr marL="0" indent="0">
              <a:buNone/>
            </a:pPr>
            <a:r>
              <a:rPr lang="en-US" sz="2800" b="1" dirty="0">
                <a:solidFill>
                  <a:srgbClr val="775CFF"/>
                </a:solidFill>
              </a:rPr>
              <a:t>11- Being able to build trust </a:t>
            </a:r>
          </a:p>
          <a:p>
            <a:r>
              <a:rPr lang="en-US" dirty="0">
                <a:solidFill>
                  <a:schemeClr val="accent4">
                    <a:lumMod val="75000"/>
                  </a:schemeClr>
                </a:solidFill>
              </a:rPr>
              <a:t>communication</a:t>
            </a:r>
            <a:r>
              <a:rPr lang="en-US" dirty="0"/>
              <a:t> is important for a leader to be able to enjoy trust.</a:t>
            </a:r>
          </a:p>
          <a:p>
            <a:r>
              <a:rPr lang="en-US" dirty="0"/>
              <a:t> Communication helps to create an environment of </a:t>
            </a:r>
            <a:r>
              <a:rPr lang="en-US" dirty="0">
                <a:solidFill>
                  <a:schemeClr val="accent4">
                    <a:lumMod val="75000"/>
                  </a:schemeClr>
                </a:solidFill>
              </a:rPr>
              <a:t>trust</a:t>
            </a:r>
            <a:r>
              <a:rPr lang="en-US" dirty="0"/>
              <a:t> around leaders that allows them to lead more effectively, engage employees and deliver results. Leaders can use both formal and informal ways of communicating. </a:t>
            </a:r>
            <a:endParaRPr lang="en-US" sz="1400" dirty="0"/>
          </a:p>
          <a:p>
            <a:r>
              <a:rPr lang="en-US" dirty="0"/>
              <a:t>leader, one has to create transparency. </a:t>
            </a:r>
            <a:endParaRPr lang="en-US" sz="1400" dirty="0"/>
          </a:p>
          <a:p>
            <a:endParaRPr lang="en-US" sz="1400" dirty="0"/>
          </a:p>
        </p:txBody>
      </p:sp>
      <p:pic>
        <p:nvPicPr>
          <p:cNvPr id="8" name="عنصر نائب للمحتوى 6">
            <a:extLst>
              <a:ext uri="{FF2B5EF4-FFF2-40B4-BE49-F238E27FC236}">
                <a16:creationId xmlns:a16="http://schemas.microsoft.com/office/drawing/2014/main" id="{6807D3F2-5920-1848-B6D9-60FA7A05A2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9" name="Rounded Rectangle 8">
            <a:extLst>
              <a:ext uri="{FF2B5EF4-FFF2-40B4-BE49-F238E27FC236}">
                <a16:creationId xmlns:a16="http://schemas.microsoft.com/office/drawing/2014/main" id="{B5008291-D687-7849-83B2-BEAB64C93A38}"/>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10" name="Content Placeholder 2">
            <a:extLst>
              <a:ext uri="{FF2B5EF4-FFF2-40B4-BE49-F238E27FC236}">
                <a16:creationId xmlns:a16="http://schemas.microsoft.com/office/drawing/2014/main" id="{74CB1302-FAF0-A244-BC7D-BE13FAC7D6A9}"/>
              </a:ext>
            </a:extLst>
          </p:cNvPr>
          <p:cNvSpPr txBox="1">
            <a:spLocks/>
          </p:cNvSpPr>
          <p:nvPr/>
        </p:nvSpPr>
        <p:spPr>
          <a:xfrm>
            <a:off x="0" y="4143793"/>
            <a:ext cx="11632474" cy="3820425"/>
          </a:xfrm>
          <a:prstGeom prst="rect">
            <a:avLst/>
          </a:prstGeom>
        </p:spPr>
        <p:txBody>
          <a:bodyPr vert="horz" lIns="91440" tIns="45720" rIns="91440" bIns="45720" rtlCol="0" anchor="t">
            <a:norm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indent="0">
              <a:buFont typeface="Arial" panose="020B0604020202020204" pitchFamily="34" charset="0"/>
              <a:buNone/>
            </a:pPr>
            <a:r>
              <a:rPr lang="en-US" sz="2400" b="1">
                <a:solidFill>
                  <a:srgbClr val="775CFF"/>
                </a:solidFill>
              </a:rPr>
              <a:t>12- Presenting ideas </a:t>
            </a:r>
          </a:p>
          <a:p>
            <a:r>
              <a:rPr lang="en-US"/>
              <a:t>When ideas are to be presented, it is important that they be structured clearly. </a:t>
            </a:r>
          </a:p>
          <a:p>
            <a:r>
              <a:rPr lang="en-US"/>
              <a:t>Leaders must start with themselves.</a:t>
            </a:r>
          </a:p>
          <a:p>
            <a:endParaRPr lang="en-US" sz="1400" dirty="0"/>
          </a:p>
        </p:txBody>
      </p:sp>
    </p:spTree>
    <p:extLst>
      <p:ext uri="{BB962C8B-B14F-4D97-AF65-F5344CB8AC3E}">
        <p14:creationId xmlns:p14="http://schemas.microsoft.com/office/powerpoint/2010/main" val="392297625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30B3822-A613-2B40-8362-0376ED3C4404}"/>
              </a:ext>
            </a:extLst>
          </p:cNvPr>
          <p:cNvSpPr>
            <a:spLocks noGrp="1"/>
          </p:cNvSpPr>
          <p:nvPr>
            <p:ph idx="1"/>
          </p:nvPr>
        </p:nvSpPr>
        <p:spPr>
          <a:xfrm>
            <a:off x="279763" y="975360"/>
            <a:ext cx="11632474" cy="3820425"/>
          </a:xfrm>
        </p:spPr>
        <p:txBody>
          <a:bodyPr>
            <a:normAutofit fontScale="77500" lnSpcReduction="20000"/>
          </a:bodyPr>
          <a:lstStyle/>
          <a:p>
            <a:r>
              <a:rPr lang="en-US" sz="2900" b="1" dirty="0">
                <a:solidFill>
                  <a:srgbClr val="775CFF"/>
                </a:solidFill>
              </a:rPr>
              <a:t>13- Self-leadership and decision making </a:t>
            </a:r>
            <a:endParaRPr lang="en-US" sz="1900" b="1" dirty="0">
              <a:solidFill>
                <a:srgbClr val="775CFF"/>
              </a:solidFill>
            </a:endParaRPr>
          </a:p>
          <a:p>
            <a:r>
              <a:rPr lang="en-US" dirty="0"/>
              <a:t>general list of recommendations that are useful for leaders who want to develop their own skills. These include: </a:t>
            </a:r>
            <a:endParaRPr lang="en-US" sz="1400" dirty="0"/>
          </a:p>
          <a:p>
            <a:r>
              <a:rPr lang="en-US" dirty="0"/>
              <a:t>To develop a personal vision for what you want to accomplish in your career. </a:t>
            </a:r>
          </a:p>
          <a:p>
            <a:r>
              <a:rPr lang="en-US" dirty="0"/>
              <a:t>To seek challenging tasks and work assignments. </a:t>
            </a:r>
          </a:p>
          <a:p>
            <a:r>
              <a:rPr lang="en-US" dirty="0"/>
              <a:t>To improve self-monitoring. </a:t>
            </a:r>
          </a:p>
          <a:p>
            <a:r>
              <a:rPr lang="en-US" dirty="0"/>
              <a:t>To seek relevant feedback. </a:t>
            </a:r>
          </a:p>
          <a:p>
            <a:r>
              <a:rPr lang="en-US" dirty="0"/>
              <a:t>To learn from your mistakes. </a:t>
            </a:r>
          </a:p>
          <a:p>
            <a:r>
              <a:rPr lang="en-US" dirty="0"/>
              <a:t>When a leader has analyzed his or her fundamental values, it is time to set goals and prioritize between them. Setting goals is ultimately about giving daily efforts focus and meaning. Leaders therefore need to specify both long-term and short-term goals, </a:t>
            </a:r>
            <a:endParaRPr lang="en-US" sz="1400" dirty="0"/>
          </a:p>
          <a:p>
            <a:endParaRPr lang="en-US" sz="1400" dirty="0"/>
          </a:p>
        </p:txBody>
      </p:sp>
      <p:pic>
        <p:nvPicPr>
          <p:cNvPr id="8" name="عنصر نائب للمحتوى 6">
            <a:extLst>
              <a:ext uri="{FF2B5EF4-FFF2-40B4-BE49-F238E27FC236}">
                <a16:creationId xmlns:a16="http://schemas.microsoft.com/office/drawing/2014/main" id="{6807D3F2-5920-1848-B6D9-60FA7A05A2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9" name="Rounded Rectangle 8">
            <a:extLst>
              <a:ext uri="{FF2B5EF4-FFF2-40B4-BE49-F238E27FC236}">
                <a16:creationId xmlns:a16="http://schemas.microsoft.com/office/drawing/2014/main" id="{B5008291-D687-7849-83B2-BEAB64C93A38}"/>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36257815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30B3822-A613-2B40-8362-0376ED3C4404}"/>
              </a:ext>
            </a:extLst>
          </p:cNvPr>
          <p:cNvSpPr>
            <a:spLocks noGrp="1"/>
          </p:cNvSpPr>
          <p:nvPr>
            <p:ph idx="1"/>
          </p:nvPr>
        </p:nvSpPr>
        <p:spPr>
          <a:xfrm>
            <a:off x="483326" y="1645920"/>
            <a:ext cx="11632474" cy="3820425"/>
          </a:xfrm>
        </p:spPr>
        <p:txBody>
          <a:bodyPr>
            <a:normAutofit/>
          </a:bodyPr>
          <a:lstStyle/>
          <a:p>
            <a:pPr marL="0" indent="0">
              <a:buNone/>
            </a:pPr>
            <a:r>
              <a:rPr lang="en-US" sz="2400" b="1" dirty="0">
                <a:solidFill>
                  <a:srgbClr val="775CFF"/>
                </a:solidFill>
              </a:rPr>
              <a:t>14- Leadership styles </a:t>
            </a:r>
            <a:endParaRPr lang="en-US" sz="2400" dirty="0">
              <a:solidFill>
                <a:srgbClr val="775CFF"/>
              </a:solidFill>
            </a:endParaRPr>
          </a:p>
          <a:p>
            <a:r>
              <a:rPr lang="en-US" sz="1800" dirty="0"/>
              <a:t>leadership style has a high influence in decision-making. </a:t>
            </a:r>
          </a:p>
          <a:p>
            <a:r>
              <a:rPr lang="en-US" sz="1800" dirty="0">
                <a:solidFill>
                  <a:srgbClr val="C00000"/>
                </a:solidFill>
              </a:rPr>
              <a:t>Authoritative decision style</a:t>
            </a:r>
            <a:r>
              <a:rPr lang="en-US" sz="1800" dirty="0"/>
              <a:t> calls for an </a:t>
            </a:r>
            <a:r>
              <a:rPr lang="en-US" sz="1800" dirty="0">
                <a:solidFill>
                  <a:schemeClr val="accent4">
                    <a:lumMod val="75000"/>
                  </a:schemeClr>
                </a:solidFill>
              </a:rPr>
              <a:t>Autocratic leadership approach. </a:t>
            </a:r>
          </a:p>
          <a:p>
            <a:r>
              <a:rPr lang="en-US" sz="1800" dirty="0">
                <a:solidFill>
                  <a:srgbClr val="C00000"/>
                </a:solidFill>
              </a:rPr>
              <a:t>A facilitative decision making style </a:t>
            </a:r>
            <a:r>
              <a:rPr lang="en-US" sz="1800" dirty="0"/>
              <a:t>will usually attracts </a:t>
            </a:r>
            <a:r>
              <a:rPr lang="en-US" sz="1800" dirty="0">
                <a:solidFill>
                  <a:schemeClr val="accent4">
                    <a:lumMod val="75000"/>
                  </a:schemeClr>
                </a:solidFill>
              </a:rPr>
              <a:t>democratic or contingency approach of leadership. </a:t>
            </a:r>
          </a:p>
          <a:p>
            <a:r>
              <a:rPr lang="en-US" sz="1800" dirty="0">
                <a:solidFill>
                  <a:srgbClr val="C00000"/>
                </a:solidFill>
              </a:rPr>
              <a:t>Delegative, consultative and flexible decision-making styles </a:t>
            </a:r>
            <a:r>
              <a:rPr lang="en-US" sz="1800" dirty="0"/>
              <a:t>attract </a:t>
            </a:r>
            <a:r>
              <a:rPr lang="en-US" sz="1800" dirty="0">
                <a:solidFill>
                  <a:schemeClr val="accent4">
                    <a:lumMod val="75000"/>
                  </a:schemeClr>
                </a:solidFill>
              </a:rPr>
              <a:t>democratic, participative and transformational leadership style. </a:t>
            </a:r>
          </a:p>
          <a:p>
            <a:endParaRPr lang="en-US" dirty="0"/>
          </a:p>
          <a:p>
            <a:endParaRPr lang="en-US" sz="1400" dirty="0"/>
          </a:p>
        </p:txBody>
      </p:sp>
      <p:pic>
        <p:nvPicPr>
          <p:cNvPr id="8" name="عنصر نائب للمحتوى 6">
            <a:extLst>
              <a:ext uri="{FF2B5EF4-FFF2-40B4-BE49-F238E27FC236}">
                <a16:creationId xmlns:a16="http://schemas.microsoft.com/office/drawing/2014/main" id="{6807D3F2-5920-1848-B6D9-60FA7A05A2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9" name="Rounded Rectangle 8">
            <a:extLst>
              <a:ext uri="{FF2B5EF4-FFF2-40B4-BE49-F238E27FC236}">
                <a16:creationId xmlns:a16="http://schemas.microsoft.com/office/drawing/2014/main" id="{B5008291-D687-7849-83B2-BEAB64C93A38}"/>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26527690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3073" name="Picture 1" descr="page3image65044112">
            <a:extLst>
              <a:ext uri="{FF2B5EF4-FFF2-40B4-BE49-F238E27FC236}">
                <a16:creationId xmlns:a16="http://schemas.microsoft.com/office/drawing/2014/main" id="{11F1699A-2C47-E24D-88BC-735C5BE4E79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83275" y="3685516"/>
            <a:ext cx="6959600" cy="901700"/>
          </a:xfrm>
          <a:prstGeom prst="rect">
            <a:avLst/>
          </a:prstGeom>
          <a:solidFill>
            <a:srgbClr val="F5FAA4"/>
          </a:solidFill>
        </p:spPr>
      </p:pic>
      <p:sp>
        <p:nvSpPr>
          <p:cNvPr id="8" name="Titre 1">
            <a:extLst>
              <a:ext uri="{FF2B5EF4-FFF2-40B4-BE49-F238E27FC236}">
                <a16:creationId xmlns:a16="http://schemas.microsoft.com/office/drawing/2014/main" id="{066C6BFA-B75D-D143-A72C-819A01BA2CF8}"/>
              </a:ext>
            </a:extLst>
          </p:cNvPr>
          <p:cNvSpPr txBox="1">
            <a:spLocks/>
          </p:cNvSpPr>
          <p:nvPr/>
        </p:nvSpPr>
        <p:spPr>
          <a:xfrm>
            <a:off x="1246251" y="1615416"/>
            <a:ext cx="9233647" cy="2971800"/>
          </a:xfrm>
          <a:prstGeom prst="rect">
            <a:avLst/>
          </a:prstGeom>
          <a:solidFill>
            <a:srgbClr val="F5FAA4"/>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7200" b="1" dirty="0">
                <a:solidFill>
                  <a:srgbClr val="FF0000"/>
                </a:solidFill>
              </a:rPr>
            </a:br>
            <a:r>
              <a:rPr lang="en-US" sz="4400" b="1" dirty="0">
                <a:solidFill>
                  <a:srgbClr val="92D050"/>
                </a:solidFill>
                <a:highlight>
                  <a:srgbClr val="F5FAA4"/>
                </a:highlight>
              </a:rPr>
              <a:t>9.8 Decision-making skills</a:t>
            </a:r>
          </a:p>
        </p:txBody>
      </p:sp>
    </p:spTree>
    <p:extLst>
      <p:ext uri="{BB962C8B-B14F-4D97-AF65-F5344CB8AC3E}">
        <p14:creationId xmlns:p14="http://schemas.microsoft.com/office/powerpoint/2010/main" val="192524867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70F7B08-8500-B547-BE8C-4B3845AAD3B9}"/>
              </a:ext>
            </a:extLst>
          </p:cNvPr>
          <p:cNvSpPr>
            <a:spLocks noGrp="1"/>
          </p:cNvSpPr>
          <p:nvPr>
            <p:ph idx="1"/>
          </p:nvPr>
        </p:nvSpPr>
        <p:spPr>
          <a:xfrm>
            <a:off x="260419" y="1987658"/>
            <a:ext cx="11064240" cy="4700571"/>
          </a:xfrm>
        </p:spPr>
        <p:txBody>
          <a:bodyPr>
            <a:normAutofit lnSpcReduction="10000"/>
          </a:bodyPr>
          <a:lstStyle/>
          <a:p>
            <a:r>
              <a:rPr lang="en-US" sz="3000" b="1" dirty="0"/>
              <a:t>Problem-solving skills</a:t>
            </a:r>
          </a:p>
          <a:p>
            <a:r>
              <a:rPr lang="en-US" sz="3000" b="1" dirty="0"/>
              <a:t>Logical reasoning</a:t>
            </a:r>
          </a:p>
          <a:p>
            <a:r>
              <a:rPr lang="en-US" sz="3000" b="1" dirty="0"/>
              <a:t>Emotional Intelligence</a:t>
            </a:r>
          </a:p>
          <a:p>
            <a:r>
              <a:rPr lang="en-US" sz="3000" b="1" dirty="0"/>
              <a:t>Collaboration</a:t>
            </a:r>
          </a:p>
          <a:p>
            <a:r>
              <a:rPr lang="en-US" sz="3000" b="1" dirty="0"/>
              <a:t>Creativity</a:t>
            </a:r>
          </a:p>
          <a:p>
            <a:pPr marL="0" indent="0">
              <a:buNone/>
            </a:pPr>
            <a:br>
              <a:rPr lang="en-US" sz="3600" dirty="0"/>
            </a:br>
            <a:endParaRPr lang="en-US" sz="3600" dirty="0"/>
          </a:p>
        </p:txBody>
      </p:sp>
      <p:pic>
        <p:nvPicPr>
          <p:cNvPr id="6" name="عنصر نائب للمحتوى 6">
            <a:extLst>
              <a:ext uri="{FF2B5EF4-FFF2-40B4-BE49-F238E27FC236}">
                <a16:creationId xmlns:a16="http://schemas.microsoft.com/office/drawing/2014/main" id="{30071AA2-CF13-9344-A404-14E64400D3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B687098F-00AD-1848-AE55-C131909F4F75}"/>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4" name="Title 3">
            <a:extLst>
              <a:ext uri="{FF2B5EF4-FFF2-40B4-BE49-F238E27FC236}">
                <a16:creationId xmlns:a16="http://schemas.microsoft.com/office/drawing/2014/main" id="{A1C5674B-3886-AA46-AF2B-6B4FE15FC13A}"/>
              </a:ext>
            </a:extLst>
          </p:cNvPr>
          <p:cNvSpPr>
            <a:spLocks noGrp="1"/>
          </p:cNvSpPr>
          <p:nvPr>
            <p:ph type="title"/>
          </p:nvPr>
        </p:nvSpPr>
        <p:spPr>
          <a:xfrm>
            <a:off x="435549" y="1078715"/>
            <a:ext cx="9603275" cy="1049235"/>
          </a:xfrm>
        </p:spPr>
        <p:txBody>
          <a:bodyPr>
            <a:normAutofit fontScale="90000"/>
          </a:bodyPr>
          <a:lstStyle/>
          <a:p>
            <a:r>
              <a:rPr lang="en-US" b="1" u="sng" dirty="0">
                <a:solidFill>
                  <a:srgbClr val="C00000"/>
                </a:solidFill>
              </a:rPr>
              <a:t>Decision-making skills essential to leaders include:</a:t>
            </a:r>
            <a:br>
              <a:rPr lang="en-US" sz="5400" dirty="0"/>
            </a:br>
            <a:br>
              <a:rPr lang="en-US" b="1" dirty="0"/>
            </a:br>
            <a:endParaRPr lang="en-SA" dirty="0"/>
          </a:p>
        </p:txBody>
      </p:sp>
    </p:spTree>
    <p:extLst>
      <p:ext uri="{BB962C8B-B14F-4D97-AF65-F5344CB8AC3E}">
        <p14:creationId xmlns:p14="http://schemas.microsoft.com/office/powerpoint/2010/main" val="27253640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F5FAA4"/>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FF0000"/>
                </a:solidFill>
              </a:rPr>
            </a:br>
            <a:r>
              <a:rPr lang="en-US" sz="3600" b="1" dirty="0">
                <a:solidFill>
                  <a:schemeClr val="accent2">
                    <a:lumMod val="50000"/>
                  </a:schemeClr>
                </a:solidFill>
                <a:highlight>
                  <a:srgbClr val="F5FAA4"/>
                </a:highlight>
              </a:rPr>
              <a:t>9.9</a:t>
            </a:r>
            <a:r>
              <a:rPr lang="en-US" sz="4800" b="1" dirty="0">
                <a:solidFill>
                  <a:schemeClr val="accent2">
                    <a:lumMod val="50000"/>
                  </a:schemeClr>
                </a:solidFill>
                <a:highlight>
                  <a:srgbClr val="F5FAA4"/>
                </a:highlight>
              </a:rPr>
              <a:t> </a:t>
            </a:r>
            <a:r>
              <a:rPr lang="en-US" sz="3600" b="1" dirty="0">
                <a:solidFill>
                  <a:schemeClr val="accent2">
                    <a:lumMod val="50000"/>
                  </a:schemeClr>
                </a:solidFill>
                <a:highlight>
                  <a:srgbClr val="F5FAA4"/>
                </a:highlight>
              </a:rPr>
              <a:t>Summary and Conclusions.</a:t>
            </a:r>
          </a:p>
          <a:p>
            <a:pPr algn="ctr"/>
            <a:endParaRPr lang="en-US" sz="2800" b="1" dirty="0">
              <a:solidFill>
                <a:srgbClr val="818843"/>
              </a:solidFill>
            </a:endParaRPr>
          </a:p>
        </p:txBody>
      </p:sp>
    </p:spTree>
    <p:extLst>
      <p:ext uri="{BB962C8B-B14F-4D97-AF65-F5344CB8AC3E}">
        <p14:creationId xmlns:p14="http://schemas.microsoft.com/office/powerpoint/2010/main" val="145197961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عنصر نائب للمحتوى 6">
            <a:extLst>
              <a:ext uri="{FF2B5EF4-FFF2-40B4-BE49-F238E27FC236}">
                <a16:creationId xmlns:a16="http://schemas.microsoft.com/office/drawing/2014/main" id="{59A06F05-6F0D-F44D-BB78-8FAAE64B8B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4" name="Rounded Rectangle 3">
            <a:extLst>
              <a:ext uri="{FF2B5EF4-FFF2-40B4-BE49-F238E27FC236}">
                <a16:creationId xmlns:a16="http://schemas.microsoft.com/office/drawing/2014/main" id="{5DC74E95-D030-4846-980B-569772E660A9}"/>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6" name="Title 5">
            <a:extLst>
              <a:ext uri="{FF2B5EF4-FFF2-40B4-BE49-F238E27FC236}">
                <a16:creationId xmlns:a16="http://schemas.microsoft.com/office/drawing/2014/main" id="{984BFEBE-1494-C64A-9F8E-C44F1E8819F2}"/>
              </a:ext>
            </a:extLst>
          </p:cNvPr>
          <p:cNvSpPr>
            <a:spLocks noGrp="1"/>
          </p:cNvSpPr>
          <p:nvPr>
            <p:ph type="ctrTitle"/>
          </p:nvPr>
        </p:nvSpPr>
        <p:spPr>
          <a:xfrm>
            <a:off x="285808" y="2051824"/>
            <a:ext cx="10737644" cy="2956490"/>
          </a:xfrm>
        </p:spPr>
        <p:txBody>
          <a:bodyPr>
            <a:normAutofit fontScale="90000"/>
          </a:bodyPr>
          <a:lstStyle/>
          <a:p>
            <a:pPr>
              <a:lnSpc>
                <a:spcPct val="150000"/>
              </a:lnSpc>
            </a:pPr>
            <a:r>
              <a:rPr lang="en-US" sz="2000" dirty="0">
                <a:solidFill>
                  <a:srgbClr val="C00000"/>
                </a:solidFill>
                <a:latin typeface="Arial" panose="020B0604020202020204" pitchFamily="34" charset="0"/>
                <a:cs typeface="Arial" panose="020B0604020202020204" pitchFamily="34" charset="0"/>
              </a:rPr>
              <a:t>- </a:t>
            </a:r>
            <a:r>
              <a:rPr lang="en-US" sz="2000" dirty="0">
                <a:solidFill>
                  <a:schemeClr val="accent6">
                    <a:lumMod val="60000"/>
                    <a:lumOff val="40000"/>
                  </a:schemeClr>
                </a:solidFill>
              </a:rPr>
              <a:t>Decision making </a:t>
            </a:r>
            <a:r>
              <a:rPr lang="en-US" sz="2000" dirty="0"/>
              <a:t>is vital to all management activities.</a:t>
            </a:r>
            <a:br>
              <a:rPr lang="en-US" altLang="en-US" sz="2000" dirty="0"/>
            </a:br>
            <a:r>
              <a:rPr lang="en-US" sz="2000" dirty="0">
                <a:solidFill>
                  <a:srgbClr val="C00000"/>
                </a:solidFill>
                <a:latin typeface="Arial" panose="020B0604020202020204" pitchFamily="34" charset="0"/>
                <a:cs typeface="Arial" panose="020B0604020202020204" pitchFamily="34" charset="0"/>
              </a:rPr>
              <a:t>- </a:t>
            </a:r>
            <a:r>
              <a:rPr lang="en-US" sz="2000" dirty="0">
                <a:solidFill>
                  <a:srgbClr val="00B050"/>
                </a:solidFill>
              </a:rPr>
              <a:t>Decision making </a:t>
            </a:r>
            <a:r>
              <a:rPr lang="en-US" sz="2000" dirty="0"/>
              <a:t>is the key skill in the workplace and very important for leaders.</a:t>
            </a:r>
            <a:br>
              <a:rPr lang="en-US" sz="2000" dirty="0"/>
            </a:br>
            <a:r>
              <a:rPr lang="en-US" altLang="en-US" sz="2000" dirty="0">
                <a:solidFill>
                  <a:srgbClr val="C00000"/>
                </a:solidFill>
                <a:latin typeface="Arial" panose="020B0604020202020204" pitchFamily="34" charset="0"/>
                <a:cs typeface="Arial" panose="020B0604020202020204" pitchFamily="34" charset="0"/>
              </a:rPr>
              <a:t>- There are different </a:t>
            </a:r>
            <a:r>
              <a:rPr lang="en-US" altLang="en-US" sz="2000" dirty="0">
                <a:solidFill>
                  <a:srgbClr val="7030A0"/>
                </a:solidFill>
                <a:latin typeface="Arial" panose="020B0604020202020204" pitchFamily="34" charset="0"/>
                <a:cs typeface="Arial" panose="020B0604020202020204" pitchFamily="34" charset="0"/>
              </a:rPr>
              <a:t>t</a:t>
            </a:r>
            <a:r>
              <a:rPr lang="en-US" altLang="en-US" sz="2000" dirty="0">
                <a:solidFill>
                  <a:srgbClr val="7030A0"/>
                </a:solidFill>
                <a:cs typeface="Arial" panose="020B0604020202020204" pitchFamily="34" charset="0"/>
              </a:rPr>
              <a:t>ypes of decision.</a:t>
            </a:r>
            <a:br>
              <a:rPr lang="en-US" sz="2000" dirty="0">
                <a:solidFill>
                  <a:srgbClr val="C00000"/>
                </a:solidFill>
                <a:latin typeface="Arial" panose="020B0604020202020204" pitchFamily="34" charset="0"/>
                <a:cs typeface="Arial" panose="020B0604020202020204" pitchFamily="34" charset="0"/>
              </a:rPr>
            </a:br>
            <a:r>
              <a:rPr lang="en-US" sz="2000" dirty="0">
                <a:solidFill>
                  <a:srgbClr val="C00000"/>
                </a:solidFill>
                <a:latin typeface="Arial" panose="020B0604020202020204" pitchFamily="34" charset="0"/>
                <a:cs typeface="Arial" panose="020B0604020202020204" pitchFamily="34" charset="0"/>
              </a:rPr>
              <a:t>- There are </a:t>
            </a:r>
            <a:r>
              <a:rPr lang="en-US" sz="2000" dirty="0">
                <a:solidFill>
                  <a:srgbClr val="C00000"/>
                </a:solidFill>
              </a:rPr>
              <a:t>stages to follow for decision making process.</a:t>
            </a:r>
            <a:br>
              <a:rPr lang="en-US" sz="2000" dirty="0">
                <a:solidFill>
                  <a:srgbClr val="C00000"/>
                </a:solidFill>
              </a:rPr>
            </a:br>
            <a:r>
              <a:rPr lang="en-US" sz="2000" dirty="0">
                <a:solidFill>
                  <a:srgbClr val="C00000"/>
                </a:solidFill>
                <a:latin typeface="Arial" panose="020B0604020202020204" pitchFamily="34" charset="0"/>
                <a:cs typeface="Arial" panose="020B0604020202020204" pitchFamily="34" charset="0"/>
              </a:rPr>
              <a:t>- Leaders able to </a:t>
            </a:r>
            <a:r>
              <a:rPr lang="en-US" sz="2000" dirty="0">
                <a:solidFill>
                  <a:schemeClr val="accent6">
                    <a:lumMod val="60000"/>
                    <a:lumOff val="40000"/>
                  </a:schemeClr>
                </a:solidFill>
              </a:rPr>
              <a:t>make a decision under certain Environments</a:t>
            </a:r>
            <a:br>
              <a:rPr lang="en-US" sz="2000" dirty="0">
                <a:solidFill>
                  <a:srgbClr val="C00000"/>
                </a:solidFill>
                <a:latin typeface="Arial" panose="020B0604020202020204" pitchFamily="34" charset="0"/>
                <a:cs typeface="Arial" panose="020B0604020202020204" pitchFamily="34" charset="0"/>
              </a:rPr>
            </a:br>
            <a:r>
              <a:rPr lang="en-US" sz="2000" dirty="0">
                <a:solidFill>
                  <a:schemeClr val="accent4">
                    <a:lumMod val="75000"/>
                  </a:schemeClr>
                </a:solidFill>
                <a:latin typeface="Arial" panose="020B0604020202020204" pitchFamily="34" charset="0"/>
                <a:cs typeface="Arial" panose="020B0604020202020204" pitchFamily="34" charset="0"/>
              </a:rPr>
              <a:t>- </a:t>
            </a:r>
            <a:r>
              <a:rPr lang="en-US" sz="2000" dirty="0">
                <a:solidFill>
                  <a:schemeClr val="accent4">
                    <a:lumMod val="75000"/>
                  </a:schemeClr>
                </a:solidFill>
              </a:rPr>
              <a:t>Effective leaders </a:t>
            </a:r>
            <a:r>
              <a:rPr lang="en-US" sz="2000" dirty="0"/>
              <a:t>must be able to </a:t>
            </a:r>
            <a:r>
              <a:rPr lang="en-US" sz="2000" u="sng" dirty="0"/>
              <a:t>make important decisions</a:t>
            </a:r>
            <a:r>
              <a:rPr lang="en-US" sz="2000" dirty="0"/>
              <a:t>. </a:t>
            </a:r>
            <a:br>
              <a:rPr lang="en-US" sz="2000" dirty="0"/>
            </a:br>
            <a:endParaRPr lang="en-SA" sz="2000" dirty="0">
              <a:solidFill>
                <a:schemeClr val="accent2">
                  <a:lumMod val="75000"/>
                </a:schemeClr>
              </a:solidFill>
              <a:latin typeface="Arial" panose="020B060402020202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338C93C6-B507-164E-817A-61F3CE66D8B1}"/>
              </a:ext>
            </a:extLst>
          </p:cNvPr>
          <p:cNvSpPr/>
          <p:nvPr/>
        </p:nvSpPr>
        <p:spPr>
          <a:xfrm>
            <a:off x="415636" y="1202480"/>
            <a:ext cx="9206716" cy="707886"/>
          </a:xfrm>
          <a:prstGeom prst="rect">
            <a:avLst/>
          </a:prstGeom>
        </p:spPr>
        <p:txBody>
          <a:bodyPr wrap="square">
            <a:spAutoFit/>
          </a:bodyPr>
          <a:lstStyle/>
          <a:p>
            <a:r>
              <a:rPr lang="en-US" sz="4000" b="1" dirty="0">
                <a:solidFill>
                  <a:schemeClr val="accent2">
                    <a:lumMod val="50000"/>
                  </a:schemeClr>
                </a:solidFill>
              </a:rPr>
              <a:t>Summary and Conclusions:</a:t>
            </a:r>
          </a:p>
        </p:txBody>
      </p:sp>
    </p:spTree>
    <p:extLst>
      <p:ext uri="{BB962C8B-B14F-4D97-AF65-F5344CB8AC3E}">
        <p14:creationId xmlns:p14="http://schemas.microsoft.com/office/powerpoint/2010/main" val="391680704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343887"/>
            <a:ext cx="10363200" cy="1470025"/>
          </a:xfrm>
        </p:spPr>
        <p:txBody>
          <a:bodyPr/>
          <a:lstStyle/>
          <a:p>
            <a:pPr algn="ctr"/>
            <a:r>
              <a:rPr lang="en-US" b="1" dirty="0">
                <a:solidFill>
                  <a:srgbClr val="1607C2"/>
                </a:solidFill>
                <a:highlight>
                  <a:srgbClr val="F5FAA4"/>
                </a:highlight>
              </a:rPr>
              <a:t>9.10 Self Assessment.</a:t>
            </a:r>
          </a:p>
        </p:txBody>
      </p:sp>
      <p:pic>
        <p:nvPicPr>
          <p:cNvPr id="3" name="عنصر نائب للمحتوى 6">
            <a:extLst>
              <a:ext uri="{FF2B5EF4-FFF2-40B4-BE49-F238E27FC236}">
                <a16:creationId xmlns:a16="http://schemas.microsoft.com/office/drawing/2014/main" id="{59A06F05-6F0D-F44D-BB78-8FAAE64B8B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4" name="Rounded Rectangle 3">
            <a:extLst>
              <a:ext uri="{FF2B5EF4-FFF2-40B4-BE49-F238E27FC236}">
                <a16:creationId xmlns:a16="http://schemas.microsoft.com/office/drawing/2014/main" id="{5DC74E95-D030-4846-980B-569772E660A9}"/>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50936274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84E86-8823-4132-90D3-D2A5DA82E971}"/>
              </a:ext>
            </a:extLst>
          </p:cNvPr>
          <p:cNvSpPr>
            <a:spLocks noGrp="1"/>
          </p:cNvSpPr>
          <p:nvPr>
            <p:ph type="title"/>
          </p:nvPr>
        </p:nvSpPr>
        <p:spPr/>
        <p:txBody>
          <a:bodyPr>
            <a:normAutofit/>
          </a:bodyPr>
          <a:lstStyle/>
          <a:p>
            <a:r>
              <a:rPr lang="en-US" sz="4400" b="1" dirty="0">
                <a:solidFill>
                  <a:srgbClr val="FF9652"/>
                </a:solidFill>
                <a:highlight>
                  <a:srgbClr val="F5FAA4"/>
                </a:highlight>
              </a:rPr>
              <a:t>Self Assessment</a:t>
            </a:r>
            <a:endParaRPr lang="en-US" sz="4400" dirty="0">
              <a:solidFill>
                <a:srgbClr val="FF9652"/>
              </a:solidFill>
            </a:endParaRPr>
          </a:p>
        </p:txBody>
      </p:sp>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969797" y="0"/>
            <a:ext cx="1222203" cy="1096007"/>
          </a:xfrm>
        </p:spPr>
      </p:pic>
      <p:sp>
        <p:nvSpPr>
          <p:cNvPr id="4" name="Rounded Rectangle 3">
            <a:extLst>
              <a:ext uri="{FF2B5EF4-FFF2-40B4-BE49-F238E27FC236}">
                <a16:creationId xmlns:a16="http://schemas.microsoft.com/office/drawing/2014/main" id="{B0DE3F2D-9E00-124B-ACD6-7CD5E55AA3C4}"/>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34284119-D9D8-0E41-91F9-92BFC2B710AC}"/>
              </a:ext>
            </a:extLst>
          </p:cNvPr>
          <p:cNvSpPr/>
          <p:nvPr/>
        </p:nvSpPr>
        <p:spPr>
          <a:xfrm>
            <a:off x="156117" y="1948732"/>
            <a:ext cx="12005210" cy="4128310"/>
          </a:xfrm>
          <a:prstGeom prst="rect">
            <a:avLst/>
          </a:prstGeom>
        </p:spPr>
        <p:txBody>
          <a:bodyPr wrap="none">
            <a:spAutoFit/>
          </a:bodyPr>
          <a:lstStyle/>
          <a:p>
            <a:pPr>
              <a:lnSpc>
                <a:spcPct val="150000"/>
              </a:lnSpc>
            </a:pPr>
            <a:r>
              <a:rPr lang="en-US" dirty="0"/>
              <a:t>How to analyze decision problems and arrive at solutions?</a:t>
            </a:r>
            <a:br>
              <a:rPr lang="en-US" dirty="0"/>
            </a:br>
            <a:r>
              <a:rPr lang="en-US" dirty="0"/>
              <a:t>How to work with information and knowledge?</a:t>
            </a:r>
            <a:br>
              <a:rPr lang="en-US" dirty="0"/>
            </a:br>
            <a:r>
              <a:rPr lang="en-US" dirty="0"/>
              <a:t>How to take sensible and principled risks ?</a:t>
            </a:r>
          </a:p>
          <a:p>
            <a:pPr>
              <a:lnSpc>
                <a:spcPct val="150000"/>
              </a:lnSpc>
            </a:pPr>
            <a:r>
              <a:rPr lang="en-US" dirty="0"/>
              <a:t>How to overcome obstacles ?</a:t>
            </a:r>
          </a:p>
          <a:p>
            <a:pPr>
              <a:lnSpc>
                <a:spcPct val="150000"/>
              </a:lnSpc>
            </a:pPr>
            <a:r>
              <a:rPr lang="en-US" dirty="0"/>
              <a:t>How to handle personality issues, group dynamics and organizational culture in order to shape decisions ?</a:t>
            </a:r>
          </a:p>
          <a:p>
            <a:pPr>
              <a:lnSpc>
                <a:spcPct val="150000"/>
              </a:lnSpc>
            </a:pPr>
            <a:r>
              <a:rPr lang="en-US" dirty="0"/>
              <a:t>How to master pressure, crises, conflicts and stress in decision making ?</a:t>
            </a:r>
          </a:p>
          <a:p>
            <a:pPr>
              <a:lnSpc>
                <a:spcPct val="150000"/>
              </a:lnSpc>
            </a:pPr>
            <a:r>
              <a:rPr lang="en-US" dirty="0"/>
              <a:t>How to master techniques and personal growth?</a:t>
            </a:r>
            <a:br>
              <a:rPr lang="en-US" dirty="0"/>
            </a:br>
            <a:endParaRPr lang="en-US" dirty="0"/>
          </a:p>
          <a:p>
            <a:endParaRPr lang="en-US" sz="1400" dirty="0"/>
          </a:p>
          <a:p>
            <a:pPr>
              <a:lnSpc>
                <a:spcPct val="200000"/>
              </a:lnSpc>
            </a:pPr>
            <a:endParaRPr lang="en-SA" b="1" dirty="0">
              <a:solidFill>
                <a:srgbClr val="FF0000"/>
              </a:solidFill>
            </a:endParaRPr>
          </a:p>
        </p:txBody>
      </p:sp>
      <p:pic>
        <p:nvPicPr>
          <p:cNvPr id="8" name="Picture 2" descr="3 great reasons to file your tax return early - FreeAgent">
            <a:extLst>
              <a:ext uri="{FF2B5EF4-FFF2-40B4-BE49-F238E27FC236}">
                <a16:creationId xmlns:a16="http://schemas.microsoft.com/office/drawing/2014/main" id="{9CB2E675-6616-0141-B194-1848558988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22643" y="243281"/>
            <a:ext cx="3410902" cy="1705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226054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84E86-8823-4132-90D3-D2A5DA82E971}"/>
              </a:ext>
            </a:extLst>
          </p:cNvPr>
          <p:cNvSpPr>
            <a:spLocks noGrp="1"/>
          </p:cNvSpPr>
          <p:nvPr>
            <p:ph type="title"/>
          </p:nvPr>
        </p:nvSpPr>
        <p:spPr/>
        <p:txBody>
          <a:bodyPr/>
          <a:lstStyle/>
          <a:p>
            <a:r>
              <a:rPr lang="en-US" b="1" dirty="0">
                <a:solidFill>
                  <a:schemeClr val="tx2">
                    <a:lumMod val="75000"/>
                  </a:schemeClr>
                </a:solidFill>
                <a:highlight>
                  <a:srgbClr val="808000"/>
                </a:highlight>
              </a:rPr>
              <a:t>Resources:</a:t>
            </a:r>
            <a:endParaRPr lang="en-US" dirty="0"/>
          </a:p>
        </p:txBody>
      </p:sp>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809554" y="45400"/>
            <a:ext cx="1382446" cy="1239704"/>
          </a:xfrm>
        </p:spPr>
      </p:pic>
      <p:sp>
        <p:nvSpPr>
          <p:cNvPr id="4" name="Rounded Rectangle 3">
            <a:extLst>
              <a:ext uri="{FF2B5EF4-FFF2-40B4-BE49-F238E27FC236}">
                <a16:creationId xmlns:a16="http://schemas.microsoft.com/office/drawing/2014/main" id="{A2528CC4-1F97-F04A-B50E-20CDE07A792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FED8F310-2F60-7F47-87C1-DD593EDB3F91}"/>
              </a:ext>
            </a:extLst>
          </p:cNvPr>
          <p:cNvSpPr/>
          <p:nvPr/>
        </p:nvSpPr>
        <p:spPr>
          <a:xfrm>
            <a:off x="996174" y="2363831"/>
            <a:ext cx="10122929" cy="1892826"/>
          </a:xfrm>
          <a:prstGeom prst="rect">
            <a:avLst/>
          </a:prstGeom>
        </p:spPr>
        <p:txBody>
          <a:bodyPr wrap="square">
            <a:spAutoFit/>
          </a:bodyPr>
          <a:lstStyle/>
          <a:p>
            <a:r>
              <a:rPr lang="en-US" b="1" dirty="0"/>
              <a:t>A leadership perspective on decision making</a:t>
            </a:r>
            <a:r>
              <a:rPr lang="en-US" dirty="0"/>
              <a:t>, by </a:t>
            </a:r>
            <a:r>
              <a:rPr lang="en-US" u="sng" dirty="0">
                <a:solidFill>
                  <a:schemeClr val="accent1">
                    <a:lumMod val="60000"/>
                    <a:lumOff val="40000"/>
                  </a:schemeClr>
                </a:solidFill>
              </a:rPr>
              <a:t>Marcus </a:t>
            </a:r>
            <a:r>
              <a:rPr lang="en-US" u="sng" dirty="0" err="1">
                <a:solidFill>
                  <a:schemeClr val="accent1">
                    <a:lumMod val="60000"/>
                    <a:lumOff val="40000"/>
                  </a:schemeClr>
                </a:solidFill>
              </a:rPr>
              <a:t>Selart</a:t>
            </a:r>
            <a:r>
              <a:rPr lang="en-US" u="sng" dirty="0">
                <a:solidFill>
                  <a:schemeClr val="accent1">
                    <a:lumMod val="60000"/>
                    <a:lumOff val="40000"/>
                  </a:schemeClr>
                </a:solidFill>
              </a:rPr>
              <a:t>.</a:t>
            </a:r>
          </a:p>
          <a:p>
            <a:pPr>
              <a:lnSpc>
                <a:spcPct val="150000"/>
              </a:lnSpc>
            </a:pPr>
            <a:r>
              <a:rPr lang="en-US" b="1" dirty="0">
                <a:latin typeface="+mj-lt"/>
              </a:rPr>
              <a:t>Leadership: Theory and Practice</a:t>
            </a:r>
            <a:r>
              <a:rPr lang="en-US" dirty="0">
                <a:latin typeface="+mj-lt"/>
              </a:rPr>
              <a:t>, 7th Edition</a:t>
            </a:r>
          </a:p>
          <a:p>
            <a:r>
              <a:rPr lang="en-US" b="1" dirty="0"/>
              <a:t>Leadership and Decision-Making </a:t>
            </a:r>
            <a:r>
              <a:rPr lang="en-US" dirty="0"/>
              <a:t>by </a:t>
            </a:r>
            <a:r>
              <a:rPr lang="en-US" dirty="0">
                <a:hlinkClick r:id="rId3"/>
              </a:rPr>
              <a:t>Victor H. Vroom</a:t>
            </a:r>
            <a:r>
              <a:rPr lang="en-US" dirty="0"/>
              <a:t> , </a:t>
            </a:r>
            <a:r>
              <a:rPr lang="en-US" dirty="0">
                <a:hlinkClick r:id="rId4"/>
              </a:rPr>
              <a:t>Philip W. Yetton</a:t>
            </a:r>
            <a:r>
              <a:rPr lang="en-US" dirty="0"/>
              <a:t>  </a:t>
            </a:r>
          </a:p>
          <a:p>
            <a:endParaRPr lang="en-US" dirty="0"/>
          </a:p>
          <a:p>
            <a:endParaRPr lang="en-US" dirty="0"/>
          </a:p>
          <a:p>
            <a:endParaRPr lang="en-US" dirty="0">
              <a:solidFill>
                <a:srgbClr val="0F1111"/>
              </a:solidFill>
              <a:latin typeface="Amazon Ember"/>
            </a:endParaRPr>
          </a:p>
        </p:txBody>
      </p:sp>
    </p:spTree>
    <p:extLst>
      <p:ext uri="{BB962C8B-B14F-4D97-AF65-F5344CB8AC3E}">
        <p14:creationId xmlns:p14="http://schemas.microsoft.com/office/powerpoint/2010/main" val="260980337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794832" y="100407"/>
            <a:ext cx="1397168" cy="1252906"/>
          </a:xfrm>
        </p:spPr>
      </p:pic>
      <p:sp>
        <p:nvSpPr>
          <p:cNvPr id="4" name="Rounded Rectangle 3">
            <a:extLst>
              <a:ext uri="{FF2B5EF4-FFF2-40B4-BE49-F238E27FC236}">
                <a16:creationId xmlns:a16="http://schemas.microsoft.com/office/drawing/2014/main" id="{B420750D-AC6B-E044-A92C-C12CF2ABCB37}"/>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F56A2541-8959-1B41-91AD-C4A53C0CC9E2}"/>
              </a:ext>
            </a:extLst>
          </p:cNvPr>
          <p:cNvSpPr/>
          <p:nvPr/>
        </p:nvSpPr>
        <p:spPr>
          <a:xfrm>
            <a:off x="2898071" y="2461627"/>
            <a:ext cx="6067672" cy="1569660"/>
          </a:xfrm>
          <a:prstGeom prst="rect">
            <a:avLst/>
          </a:prstGeom>
        </p:spPr>
        <p:txBody>
          <a:bodyPr wrap="square">
            <a:spAutoFit/>
          </a:bodyPr>
          <a:lstStyle/>
          <a:p>
            <a:pPr algn="ctr"/>
            <a:r>
              <a:rPr lang="es" sz="9600" b="1" dirty="0">
                <a:solidFill>
                  <a:srgbClr val="00B050"/>
                </a:solidFill>
                <a:highlight>
                  <a:srgbClr val="F5FAA4"/>
                </a:highlight>
                <a:latin typeface="Bradley Hand" pitchFamily="2" charset="77"/>
                <a:ea typeface="Brush Script MT" panose="03060802040406070304" pitchFamily="66" charset="-122"/>
                <a:cs typeface="Brush Script MT" panose="03060802040406070304" pitchFamily="66" charset="-122"/>
              </a:rPr>
              <a:t>THANKS!</a:t>
            </a:r>
            <a:endParaRPr lang="en-SA" sz="9600" b="1" dirty="0">
              <a:solidFill>
                <a:srgbClr val="00B050"/>
              </a:solidFill>
              <a:highlight>
                <a:srgbClr val="F5FAA4"/>
              </a:highlight>
              <a:latin typeface="Bradley Hand" pitchFamily="2" charset="77"/>
              <a:ea typeface="Brush Script MT" panose="03060802040406070304" pitchFamily="66" charset="-122"/>
              <a:cs typeface="Brush Script MT" panose="03060802040406070304" pitchFamily="66" charset="-122"/>
            </a:endParaRPr>
          </a:p>
        </p:txBody>
      </p:sp>
    </p:spTree>
    <p:extLst>
      <p:ext uri="{BB962C8B-B14F-4D97-AF65-F5344CB8AC3E}">
        <p14:creationId xmlns:p14="http://schemas.microsoft.com/office/powerpoint/2010/main" val="1086402200"/>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CDCE0"/>
      </a:lt2>
      <a:accent1>
        <a:srgbClr val="415588"/>
      </a:accent1>
      <a:accent2>
        <a:srgbClr val="4294B6"/>
      </a:accent2>
      <a:accent3>
        <a:srgbClr val="087D7C"/>
      </a:accent3>
      <a:accent4>
        <a:srgbClr val="2CB663"/>
      </a:accent4>
      <a:accent5>
        <a:srgbClr val="DF8822"/>
      </a:accent5>
      <a:accent6>
        <a:srgbClr val="BC410A"/>
      </a:accent6>
      <a:hlink>
        <a:srgbClr val="5977C4"/>
      </a:hlink>
      <a:folHlink>
        <a:srgbClr val="A1A9BF"/>
      </a:folHlink>
    </a:clrScheme>
    <a:fontScheme name="Gallery">
      <a:majorFont>
        <a:latin typeface="Century Gothic" panose="020B0502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lumMod val="108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E050AC27-895F-4B90-991D-A6818FC89AB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48313</TotalTime>
  <Words>3088</Words>
  <Application>Microsoft Macintosh PowerPoint</Application>
  <PresentationFormat>Widescreen</PresentationFormat>
  <Paragraphs>407</Paragraphs>
  <Slides>56</Slides>
  <Notes>53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56</vt:i4>
      </vt:variant>
    </vt:vector>
  </HeadingPairs>
  <TitlesOfParts>
    <vt:vector size="66" baseType="lpstr">
      <vt:lpstr>Amazon Ember</vt:lpstr>
      <vt:lpstr>Arial</vt:lpstr>
      <vt:lpstr>Bradley Hand</vt:lpstr>
      <vt:lpstr>Calibri</vt:lpstr>
      <vt:lpstr>Century Gothic</vt:lpstr>
      <vt:lpstr>Helvetica</vt:lpstr>
      <vt:lpstr>Meridien</vt:lpstr>
      <vt:lpstr>Tahoma</vt:lpstr>
      <vt:lpstr>Wingdings</vt:lpstr>
      <vt:lpstr>Gallery</vt:lpstr>
      <vt:lpstr>Chapter 9</vt:lpstr>
      <vt:lpstr>Learning Outcomes:</vt:lpstr>
      <vt:lpstr>PowerPoint Presentation</vt:lpstr>
      <vt:lpstr>PowerPoint Presentation</vt:lpstr>
      <vt:lpstr>PowerPoint Presentation</vt:lpstr>
      <vt:lpstr>PowerPoint Presentation</vt:lpstr>
      <vt:lpstr>What is Decision Making ?</vt:lpstr>
      <vt:lpstr>What is Decision Making ? </vt:lpstr>
      <vt:lpstr>Decision making  process</vt:lpstr>
      <vt:lpstr>PowerPoint Presentation</vt:lpstr>
      <vt:lpstr>PowerPoint Presentation</vt:lpstr>
      <vt:lpstr>Great Leaders are Great Decision-Makers</vt:lpstr>
      <vt:lpstr>Great Leaders are Great Decision-Makers</vt:lpstr>
      <vt:lpstr>PowerPoint Presentation</vt:lpstr>
      <vt:lpstr>Importance of Decision-Making </vt:lpstr>
      <vt:lpstr>Essentials for effective Decision-Making  </vt:lpstr>
      <vt:lpstr>Difficulties in Decision-making   </vt:lpstr>
      <vt:lpstr>PowerPoint Presentation</vt:lpstr>
      <vt:lpstr>Types of decision</vt:lpstr>
      <vt:lpstr>Types of decision</vt:lpstr>
      <vt:lpstr>Types of decision</vt:lpstr>
      <vt:lpstr>Types of decision (CONT..)</vt:lpstr>
      <vt:lpstr>PowerPoint Presentation</vt:lpstr>
      <vt:lpstr>Decision Making style</vt:lpstr>
      <vt:lpstr>Decision Making style (CONT..)</vt:lpstr>
      <vt:lpstr>Decision Making style (CONT..)</vt:lpstr>
      <vt:lpstr>PowerPoint Presentation</vt:lpstr>
      <vt:lpstr>STAGES OF DECISION MAKING PROCESS:</vt:lpstr>
      <vt:lpstr> DECISION MAKING MODELS</vt:lpstr>
      <vt:lpstr>PowerPoint Presentation</vt:lpstr>
      <vt:lpstr>PowerPoint Presentation</vt:lpstr>
      <vt:lpstr>PowerPoint Presentation</vt:lpstr>
      <vt:lpstr>PowerPoint Presentation</vt:lpstr>
      <vt:lpstr> Types of Making Decision Environments: </vt:lpstr>
      <vt:lpstr>Types of Making Decision Environments (CONT..):</vt:lpstr>
      <vt:lpstr> Types of Making Decision Environments (CONT..): </vt:lpstr>
      <vt:lpstr>PowerPoint Presentation</vt:lpstr>
      <vt:lpstr>Decision making from leaders perspective</vt:lpstr>
      <vt:lpstr>Decision making from leaders perspective</vt:lpstr>
      <vt:lpstr>Decision making from leaders perspective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Decision-making skills essential to leaders include:  </vt:lpstr>
      <vt:lpstr>PowerPoint Presentation</vt:lpstr>
      <vt:lpstr>- Decision making is vital to all management activities. - Decision making is the key skill in the workplace and very important for leaders. - There are different types of decision. - There are stages to follow for decision making process. - Leaders able to make a decision under certain Environments - Effective leaders must be able to make important decisions.  </vt:lpstr>
      <vt:lpstr>9.10 Self Assessment.</vt:lpstr>
      <vt:lpstr>Self Assessment</vt:lpstr>
      <vt:lpstr>Resources: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SARA ADEL</cp:lastModifiedBy>
  <cp:revision>412</cp:revision>
  <dcterms:created xsi:type="dcterms:W3CDTF">2020-10-15T07:04:09Z</dcterms:created>
  <dcterms:modified xsi:type="dcterms:W3CDTF">2021-03-27T17:26:05Z</dcterms:modified>
</cp:coreProperties>
</file>