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7" r:id="rId2"/>
    <p:sldMasterId id="2147483686" r:id="rId3"/>
    <p:sldMasterId id="2147483705" r:id="rId4"/>
  </p:sldMasterIdLst>
  <p:notesMasterIdLst>
    <p:notesMasterId r:id="rId17"/>
  </p:notesMasterIdLst>
  <p:handoutMasterIdLst>
    <p:handoutMasterId r:id="rId18"/>
  </p:handoutMasterIdLst>
  <p:sldIdLst>
    <p:sldId id="382" r:id="rId5"/>
    <p:sldId id="383" r:id="rId6"/>
    <p:sldId id="386" r:id="rId7"/>
    <p:sldId id="387" r:id="rId8"/>
    <p:sldId id="389" r:id="rId9"/>
    <p:sldId id="390" r:id="rId10"/>
    <p:sldId id="395" r:id="rId11"/>
    <p:sldId id="394" r:id="rId12"/>
    <p:sldId id="391" r:id="rId13"/>
    <p:sldId id="392" r:id="rId14"/>
    <p:sldId id="393" r:id="rId15"/>
    <p:sldId id="388" r:id="rId16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521415D9-36F7-43E2-AB2F-B90AF26B5E84}">
      <p14:sectionLst xmlns:p14="http://schemas.microsoft.com/office/powerpoint/2010/main">
        <p14:section name="Default Section" id="{1933835F-1198-42F1-A4DB-A5BB734F8B88}">
          <p14:sldIdLst>
            <p14:sldId id="382"/>
            <p14:sldId id="383"/>
            <p14:sldId id="386"/>
            <p14:sldId id="387"/>
            <p14:sldId id="389"/>
            <p14:sldId id="390"/>
            <p14:sldId id="395"/>
            <p14:sldId id="394"/>
            <p14:sldId id="391"/>
            <p14:sldId id="392"/>
            <p14:sldId id="393"/>
            <p14:sldId id="38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75" userDrawn="1">
          <p15:clr>
            <a:srgbClr val="A4A3A4"/>
          </p15:clr>
        </p15:guide>
        <p15:guide id="2" pos="380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2432"/>
    <a:srgbClr val="01AAEB"/>
    <a:srgbClr val="35A8E0"/>
    <a:srgbClr val="84492B"/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80261" autoAdjust="0"/>
  </p:normalViewPr>
  <p:slideViewPr>
    <p:cSldViewPr showGuides="1">
      <p:cViewPr varScale="1">
        <p:scale>
          <a:sx n="66" d="100"/>
          <a:sy n="66" d="100"/>
        </p:scale>
        <p:origin x="1301" y="43"/>
      </p:cViewPr>
      <p:guideLst>
        <p:guide orient="horz" pos="2175"/>
        <p:guide pos="380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#1">
  <dgm:title val=""/>
  <dgm:desc val=""/>
  <dgm:catLst>
    <dgm:cat type="mainScheme" pri="10300"/>
  </dgm:catLst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5CCB78-71F4-4625-9DE0-090A3A4551F8}" type="doc">
      <dgm:prSet loTypeId="urn:microsoft.com/office/officeart/2008/layout/HorizontalMultiLevelHierarchy#1" loCatId="hierarchy" qsTypeId="urn:microsoft.com/office/officeart/2005/8/quickstyle/3d7#1" qsCatId="3D" csTypeId="urn:microsoft.com/office/officeart/2005/8/colors/accent0_3#1" csCatId="mainScheme" phldr="1"/>
      <dgm:spPr/>
      <dgm:t>
        <a:bodyPr/>
        <a:lstStyle/>
        <a:p>
          <a:endParaRPr lang="en-US"/>
        </a:p>
      </dgm:t>
    </dgm:pt>
    <dgm:pt modelId="{44794207-5E69-47A4-AD67-454AF432E973}">
      <dgm:prSet phldrT="[Text]" custT="1"/>
      <dgm:spPr/>
      <dgm:t>
        <a:bodyPr/>
        <a:lstStyle/>
        <a:p>
          <a:r>
            <a:rPr lang="en-US" sz="2400" b="1" cap="none" spc="0" dirty="0">
              <a:ln w="22225">
                <a:prstDash val="solid"/>
              </a:ln>
              <a:effectLst/>
            </a:rPr>
            <a:t>منهجية التدريس</a:t>
          </a:r>
        </a:p>
      </dgm:t>
    </dgm:pt>
    <dgm:pt modelId="{44919339-E785-41EC-9496-545744EE3ED3}" type="parTrans" cxnId="{49A820D1-0F14-457B-9825-202E36308C34}">
      <dgm:prSet/>
      <dgm:spPr/>
      <dgm:t>
        <a:bodyPr/>
        <a:lstStyle/>
        <a:p>
          <a:endParaRPr lang="en-US"/>
        </a:p>
      </dgm:t>
    </dgm:pt>
    <dgm:pt modelId="{DE2339A2-7866-4F23-B424-035A2F349A3D}" type="sibTrans" cxnId="{49A820D1-0F14-457B-9825-202E36308C34}">
      <dgm:prSet/>
      <dgm:spPr/>
      <dgm:t>
        <a:bodyPr/>
        <a:lstStyle/>
        <a:p>
          <a:endParaRPr lang="en-US"/>
        </a:p>
      </dgm:t>
    </dgm:pt>
    <dgm:pt modelId="{1A72CA0C-6613-4E5A-9557-D7BEB53749CB}">
      <dgm:prSet phldrT="[Text]"/>
      <dgm:spPr/>
      <dgm:t>
        <a:bodyPr/>
        <a:lstStyle/>
        <a:p>
          <a:r>
            <a:rPr lang="en-US" b="0" i="0" dirty="0"/>
            <a:t>Recorded Lectures</a:t>
          </a:r>
        </a:p>
        <a:p>
          <a:r>
            <a:rPr lang="en-US" b="0" i="0" dirty="0"/>
            <a:t>المحاضرات المسجلة</a:t>
          </a:r>
          <a:endParaRPr lang="en-US" dirty="0"/>
        </a:p>
      </dgm:t>
    </dgm:pt>
    <dgm:pt modelId="{CCF1A764-97DF-414E-ABCE-4913CDCEA346}" type="parTrans" cxnId="{66DA36E3-7D31-410F-B7DE-51BEDAFDC782}">
      <dgm:prSet/>
      <dgm:spPr/>
      <dgm:t>
        <a:bodyPr/>
        <a:lstStyle/>
        <a:p>
          <a:endParaRPr lang="en-US"/>
        </a:p>
      </dgm:t>
    </dgm:pt>
    <dgm:pt modelId="{A7BFB3C8-2589-4F2C-B8A9-0DDC78B61578}" type="sibTrans" cxnId="{66DA36E3-7D31-410F-B7DE-51BEDAFDC782}">
      <dgm:prSet/>
      <dgm:spPr/>
      <dgm:t>
        <a:bodyPr/>
        <a:lstStyle/>
        <a:p>
          <a:endParaRPr lang="en-US"/>
        </a:p>
      </dgm:t>
    </dgm:pt>
    <dgm:pt modelId="{9843EC4B-4989-4250-82F0-3FD9ED55AD72}">
      <dgm:prSet phldrT="[Text]"/>
      <dgm:spPr/>
      <dgm:t>
        <a:bodyPr/>
        <a:lstStyle/>
        <a:p>
          <a:r>
            <a:rPr lang="en-US" dirty="0"/>
            <a:t>Live Sessions</a:t>
          </a:r>
        </a:p>
        <a:p>
          <a:r>
            <a:rPr lang="en-US" dirty="0"/>
            <a:t>جلسات وحلقات النقاش</a:t>
          </a:r>
        </a:p>
      </dgm:t>
    </dgm:pt>
    <dgm:pt modelId="{5B314EAA-C495-4C03-B109-803617D6CE0E}" type="parTrans" cxnId="{CEC05E5F-AE01-4D9C-8CD1-216AC98D297E}">
      <dgm:prSet/>
      <dgm:spPr/>
      <dgm:t>
        <a:bodyPr/>
        <a:lstStyle/>
        <a:p>
          <a:endParaRPr lang="en-US"/>
        </a:p>
      </dgm:t>
    </dgm:pt>
    <dgm:pt modelId="{FB82C20F-4C74-451F-B1CF-5BE15B6F9F6C}" type="sibTrans" cxnId="{CEC05E5F-AE01-4D9C-8CD1-216AC98D297E}">
      <dgm:prSet/>
      <dgm:spPr/>
      <dgm:t>
        <a:bodyPr/>
        <a:lstStyle/>
        <a:p>
          <a:endParaRPr lang="en-US"/>
        </a:p>
      </dgm:t>
    </dgm:pt>
    <dgm:pt modelId="{72242A28-98F5-4BF4-A940-CF85FEF56F71}">
      <dgm:prSet phldrT="[Text]"/>
      <dgm:spPr/>
      <dgm:t>
        <a:bodyPr/>
        <a:lstStyle/>
        <a:p>
          <a:r>
            <a:rPr lang="en-US" b="0" i="0" dirty="0"/>
            <a:t>References</a:t>
          </a:r>
        </a:p>
        <a:p>
          <a:r>
            <a:rPr lang="en-US" b="0" i="0" dirty="0"/>
            <a:t>المراجع المعتمدة للمقرر الدراسي</a:t>
          </a:r>
          <a:endParaRPr lang="en-US" dirty="0"/>
        </a:p>
      </dgm:t>
    </dgm:pt>
    <dgm:pt modelId="{661CAD9E-2349-4B65-B94C-0B1ADD3260CB}" type="parTrans" cxnId="{0347EC74-669D-46AC-A4DC-6385A6CD04B4}">
      <dgm:prSet/>
      <dgm:spPr/>
      <dgm:t>
        <a:bodyPr/>
        <a:lstStyle/>
        <a:p>
          <a:endParaRPr lang="en-US"/>
        </a:p>
      </dgm:t>
    </dgm:pt>
    <dgm:pt modelId="{FE009462-5586-4CAB-843D-666E40D46E12}" type="sibTrans" cxnId="{0347EC74-669D-46AC-A4DC-6385A6CD04B4}">
      <dgm:prSet/>
      <dgm:spPr/>
      <dgm:t>
        <a:bodyPr/>
        <a:lstStyle/>
        <a:p>
          <a:endParaRPr lang="en-US"/>
        </a:p>
      </dgm:t>
    </dgm:pt>
    <dgm:pt modelId="{3928D867-6458-4F92-B529-97AF55BFB3AE}">
      <dgm:prSet/>
      <dgm:spPr/>
      <dgm:t>
        <a:bodyPr/>
        <a:lstStyle/>
        <a:p>
          <a:r>
            <a:rPr lang="en-US" dirty="0"/>
            <a:t>Virtual Labs</a:t>
          </a:r>
        </a:p>
        <a:p>
          <a:r>
            <a:rPr lang="en-US" dirty="0"/>
            <a:t>المعامل الأفتراضية</a:t>
          </a:r>
        </a:p>
      </dgm:t>
    </dgm:pt>
    <dgm:pt modelId="{CF196D8E-C87F-492C-AA82-7722A91D61AA}" type="sibTrans" cxnId="{B3C19EF5-6E44-40AE-9E9B-2B00C7C9C43D}">
      <dgm:prSet/>
      <dgm:spPr/>
      <dgm:t>
        <a:bodyPr/>
        <a:lstStyle/>
        <a:p>
          <a:endParaRPr lang="en-US"/>
        </a:p>
      </dgm:t>
    </dgm:pt>
    <dgm:pt modelId="{9425F74C-F035-432F-9EFF-2EB90D992300}" type="parTrans" cxnId="{B3C19EF5-6E44-40AE-9E9B-2B00C7C9C43D}">
      <dgm:prSet/>
      <dgm:spPr/>
      <dgm:t>
        <a:bodyPr/>
        <a:lstStyle/>
        <a:p>
          <a:endParaRPr lang="en-US"/>
        </a:p>
      </dgm:t>
    </dgm:pt>
    <dgm:pt modelId="{842EB91D-3C7D-4E9D-AEE5-6901F73E6E1C}" type="pres">
      <dgm:prSet presAssocID="{B05CCB78-71F4-4625-9DE0-090A3A4551F8}" presName="Name0" presStyleCnt="0">
        <dgm:presLayoutVars>
          <dgm:chPref val="1"/>
          <dgm:dir val="rev"/>
          <dgm:animOne val="branch"/>
          <dgm:animLvl val="lvl"/>
          <dgm:resizeHandles val="exact"/>
        </dgm:presLayoutVars>
      </dgm:prSet>
      <dgm:spPr/>
    </dgm:pt>
    <dgm:pt modelId="{A517C4BD-C6CE-44FC-8186-F00569759BA7}" type="pres">
      <dgm:prSet presAssocID="{44794207-5E69-47A4-AD67-454AF432E973}" presName="root1" presStyleCnt="0"/>
      <dgm:spPr/>
    </dgm:pt>
    <dgm:pt modelId="{D2BA50D6-7CF0-4CC1-BD62-86F25BB9A1BA}" type="pres">
      <dgm:prSet presAssocID="{44794207-5E69-47A4-AD67-454AF432E973}" presName="LevelOneTextNode" presStyleLbl="node0" presStyleIdx="0" presStyleCnt="1" custLinFactNeighborY="0">
        <dgm:presLayoutVars>
          <dgm:chPref val="3"/>
        </dgm:presLayoutVars>
      </dgm:prSet>
      <dgm:spPr/>
    </dgm:pt>
    <dgm:pt modelId="{404C93E0-A40C-44B1-AA2C-51C1D4F7D050}" type="pres">
      <dgm:prSet presAssocID="{44794207-5E69-47A4-AD67-454AF432E973}" presName="level2hierChild" presStyleCnt="0"/>
      <dgm:spPr/>
    </dgm:pt>
    <dgm:pt modelId="{582D9359-9842-4AD2-BD60-0B9FE490382A}" type="pres">
      <dgm:prSet presAssocID="{CCF1A764-97DF-414E-ABCE-4913CDCEA346}" presName="conn2-1" presStyleLbl="parChTrans1D2" presStyleIdx="0" presStyleCnt="4"/>
      <dgm:spPr/>
    </dgm:pt>
    <dgm:pt modelId="{38BB9844-FF1C-4843-8284-BA91FBF43398}" type="pres">
      <dgm:prSet presAssocID="{CCF1A764-97DF-414E-ABCE-4913CDCEA346}" presName="connTx" presStyleLbl="parChTrans1D2" presStyleIdx="0" presStyleCnt="4"/>
      <dgm:spPr/>
    </dgm:pt>
    <dgm:pt modelId="{398C11BE-CFDF-4EC6-ADBF-62C346E19B1E}" type="pres">
      <dgm:prSet presAssocID="{1A72CA0C-6613-4E5A-9557-D7BEB53749CB}" presName="root2" presStyleCnt="0"/>
      <dgm:spPr/>
    </dgm:pt>
    <dgm:pt modelId="{B04F2554-1BE5-4DF6-9570-9BFD2CA20E50}" type="pres">
      <dgm:prSet presAssocID="{1A72CA0C-6613-4E5A-9557-D7BEB53749CB}" presName="LevelTwoTextNode" presStyleLbl="node2" presStyleIdx="0" presStyleCnt="4" custScaleX="160790">
        <dgm:presLayoutVars>
          <dgm:chPref val="3"/>
        </dgm:presLayoutVars>
      </dgm:prSet>
      <dgm:spPr/>
    </dgm:pt>
    <dgm:pt modelId="{AB924978-F416-4432-85F4-0D3C4096EC22}" type="pres">
      <dgm:prSet presAssocID="{1A72CA0C-6613-4E5A-9557-D7BEB53749CB}" presName="level3hierChild" presStyleCnt="0"/>
      <dgm:spPr/>
    </dgm:pt>
    <dgm:pt modelId="{29E7E036-1C61-4D18-9E8C-068BA41AEE2B}" type="pres">
      <dgm:prSet presAssocID="{5B314EAA-C495-4C03-B109-803617D6CE0E}" presName="conn2-1" presStyleLbl="parChTrans1D2" presStyleIdx="1" presStyleCnt="4"/>
      <dgm:spPr/>
    </dgm:pt>
    <dgm:pt modelId="{3A08AB6F-2C8C-4822-B7B7-11545A1E527F}" type="pres">
      <dgm:prSet presAssocID="{5B314EAA-C495-4C03-B109-803617D6CE0E}" presName="connTx" presStyleLbl="parChTrans1D2" presStyleIdx="1" presStyleCnt="4"/>
      <dgm:spPr/>
    </dgm:pt>
    <dgm:pt modelId="{D84940B2-FEAA-4783-9286-25555E40E204}" type="pres">
      <dgm:prSet presAssocID="{9843EC4B-4989-4250-82F0-3FD9ED55AD72}" presName="root2" presStyleCnt="0"/>
      <dgm:spPr/>
    </dgm:pt>
    <dgm:pt modelId="{F0D4A91A-BDD4-407A-8778-30100CDF11D8}" type="pres">
      <dgm:prSet presAssocID="{9843EC4B-4989-4250-82F0-3FD9ED55AD72}" presName="LevelTwoTextNode" presStyleLbl="node2" presStyleIdx="1" presStyleCnt="4" custScaleX="160790">
        <dgm:presLayoutVars>
          <dgm:chPref val="3"/>
        </dgm:presLayoutVars>
      </dgm:prSet>
      <dgm:spPr/>
    </dgm:pt>
    <dgm:pt modelId="{937D5AEE-6A95-45D5-A12C-F3757BA29A9F}" type="pres">
      <dgm:prSet presAssocID="{9843EC4B-4989-4250-82F0-3FD9ED55AD72}" presName="level3hierChild" presStyleCnt="0"/>
      <dgm:spPr/>
    </dgm:pt>
    <dgm:pt modelId="{9525D300-5EDE-4059-8B37-30ABB1A46D6D}" type="pres">
      <dgm:prSet presAssocID="{9425F74C-F035-432F-9EFF-2EB90D992300}" presName="conn2-1" presStyleLbl="parChTrans1D2" presStyleIdx="2" presStyleCnt="4"/>
      <dgm:spPr/>
    </dgm:pt>
    <dgm:pt modelId="{F2ACF9E4-7B5A-4F1F-87F0-75515655BCD6}" type="pres">
      <dgm:prSet presAssocID="{9425F74C-F035-432F-9EFF-2EB90D992300}" presName="connTx" presStyleLbl="parChTrans1D2" presStyleIdx="2" presStyleCnt="4"/>
      <dgm:spPr/>
    </dgm:pt>
    <dgm:pt modelId="{0A5C7AEE-7B9C-45C3-922E-6F6D120640AF}" type="pres">
      <dgm:prSet presAssocID="{3928D867-6458-4F92-B529-97AF55BFB3AE}" presName="root2" presStyleCnt="0"/>
      <dgm:spPr/>
    </dgm:pt>
    <dgm:pt modelId="{45BD48EA-333C-41C1-8C96-EC643EE44871}" type="pres">
      <dgm:prSet presAssocID="{3928D867-6458-4F92-B529-97AF55BFB3AE}" presName="LevelTwoTextNode" presStyleLbl="node2" presStyleIdx="2" presStyleCnt="4" custScaleX="160288">
        <dgm:presLayoutVars>
          <dgm:chPref val="3"/>
        </dgm:presLayoutVars>
      </dgm:prSet>
      <dgm:spPr/>
    </dgm:pt>
    <dgm:pt modelId="{A8D05DB3-2B21-4F68-899C-B0DB2D47145F}" type="pres">
      <dgm:prSet presAssocID="{3928D867-6458-4F92-B529-97AF55BFB3AE}" presName="level3hierChild" presStyleCnt="0"/>
      <dgm:spPr/>
    </dgm:pt>
    <dgm:pt modelId="{C736588E-BE99-4DDD-A1C0-77011391B415}" type="pres">
      <dgm:prSet presAssocID="{661CAD9E-2349-4B65-B94C-0B1ADD3260CB}" presName="conn2-1" presStyleLbl="parChTrans1D2" presStyleIdx="3" presStyleCnt="4"/>
      <dgm:spPr/>
    </dgm:pt>
    <dgm:pt modelId="{0D6FE296-2797-418D-AA52-177CBDE9AA11}" type="pres">
      <dgm:prSet presAssocID="{661CAD9E-2349-4B65-B94C-0B1ADD3260CB}" presName="connTx" presStyleLbl="parChTrans1D2" presStyleIdx="3" presStyleCnt="4"/>
      <dgm:spPr/>
    </dgm:pt>
    <dgm:pt modelId="{32A3EAAF-1EAF-4A86-A109-CE8BDA20B3FA}" type="pres">
      <dgm:prSet presAssocID="{72242A28-98F5-4BF4-A940-CF85FEF56F71}" presName="root2" presStyleCnt="0"/>
      <dgm:spPr/>
    </dgm:pt>
    <dgm:pt modelId="{451FCD76-81DF-428B-BE72-E6B53B151ABC}" type="pres">
      <dgm:prSet presAssocID="{72242A28-98F5-4BF4-A940-CF85FEF56F71}" presName="LevelTwoTextNode" presStyleLbl="node2" presStyleIdx="3" presStyleCnt="4" custScaleX="160790">
        <dgm:presLayoutVars>
          <dgm:chPref val="3"/>
        </dgm:presLayoutVars>
      </dgm:prSet>
      <dgm:spPr/>
    </dgm:pt>
    <dgm:pt modelId="{09BADAA3-7A91-4A62-8DCA-2CDD65B41C56}" type="pres">
      <dgm:prSet presAssocID="{72242A28-98F5-4BF4-A940-CF85FEF56F71}" presName="level3hierChild" presStyleCnt="0"/>
      <dgm:spPr/>
    </dgm:pt>
  </dgm:ptLst>
  <dgm:cxnLst>
    <dgm:cxn modelId="{222A9506-80E3-4825-A3E4-D52E32CBC4BD}" type="presOf" srcId="{1A72CA0C-6613-4E5A-9557-D7BEB53749CB}" destId="{B04F2554-1BE5-4DF6-9570-9BFD2CA20E50}" srcOrd="0" destOrd="0" presId="urn:microsoft.com/office/officeart/2008/layout/HorizontalMultiLevelHierarchy#1"/>
    <dgm:cxn modelId="{6A784F17-FE1B-49B1-86FE-3274E918B791}" type="presOf" srcId="{3928D867-6458-4F92-B529-97AF55BFB3AE}" destId="{45BD48EA-333C-41C1-8C96-EC643EE44871}" srcOrd="0" destOrd="0" presId="urn:microsoft.com/office/officeart/2008/layout/HorizontalMultiLevelHierarchy#1"/>
    <dgm:cxn modelId="{CEC05E5F-AE01-4D9C-8CD1-216AC98D297E}" srcId="{44794207-5E69-47A4-AD67-454AF432E973}" destId="{9843EC4B-4989-4250-82F0-3FD9ED55AD72}" srcOrd="1" destOrd="0" parTransId="{5B314EAA-C495-4C03-B109-803617D6CE0E}" sibTransId="{FB82C20F-4C74-451F-B1CF-5BE15B6F9F6C}"/>
    <dgm:cxn modelId="{DF86576B-1A68-47F3-9BE6-97A95B55B3D6}" type="presOf" srcId="{661CAD9E-2349-4B65-B94C-0B1ADD3260CB}" destId="{C736588E-BE99-4DDD-A1C0-77011391B415}" srcOrd="0" destOrd="0" presId="urn:microsoft.com/office/officeart/2008/layout/HorizontalMultiLevelHierarchy#1"/>
    <dgm:cxn modelId="{0347EC74-669D-46AC-A4DC-6385A6CD04B4}" srcId="{44794207-5E69-47A4-AD67-454AF432E973}" destId="{72242A28-98F5-4BF4-A940-CF85FEF56F71}" srcOrd="3" destOrd="0" parTransId="{661CAD9E-2349-4B65-B94C-0B1ADD3260CB}" sibTransId="{FE009462-5586-4CAB-843D-666E40D46E12}"/>
    <dgm:cxn modelId="{9318B576-D85F-4CC2-B4AF-991021AB9EF2}" type="presOf" srcId="{CCF1A764-97DF-414E-ABCE-4913CDCEA346}" destId="{582D9359-9842-4AD2-BD60-0B9FE490382A}" srcOrd="0" destOrd="0" presId="urn:microsoft.com/office/officeart/2008/layout/HorizontalMultiLevelHierarchy#1"/>
    <dgm:cxn modelId="{D5AE5C57-306C-475B-A95A-CC8DB45EF422}" type="presOf" srcId="{72242A28-98F5-4BF4-A940-CF85FEF56F71}" destId="{451FCD76-81DF-428B-BE72-E6B53B151ABC}" srcOrd="0" destOrd="0" presId="urn:microsoft.com/office/officeart/2008/layout/HorizontalMultiLevelHierarchy#1"/>
    <dgm:cxn modelId="{304B095A-6694-49A3-8959-A35AAC34102F}" type="presOf" srcId="{CCF1A764-97DF-414E-ABCE-4913CDCEA346}" destId="{38BB9844-FF1C-4843-8284-BA91FBF43398}" srcOrd="1" destOrd="0" presId="urn:microsoft.com/office/officeart/2008/layout/HorizontalMultiLevelHierarchy#1"/>
    <dgm:cxn modelId="{1961B395-EBEC-4FCF-8200-FC4A34A7B8F6}" type="presOf" srcId="{9425F74C-F035-432F-9EFF-2EB90D992300}" destId="{F2ACF9E4-7B5A-4F1F-87F0-75515655BCD6}" srcOrd="1" destOrd="0" presId="urn:microsoft.com/office/officeart/2008/layout/HorizontalMultiLevelHierarchy#1"/>
    <dgm:cxn modelId="{74B71496-3F2C-4187-9593-E27C7DADA8A5}" type="presOf" srcId="{44794207-5E69-47A4-AD67-454AF432E973}" destId="{D2BA50D6-7CF0-4CC1-BD62-86F25BB9A1BA}" srcOrd="0" destOrd="0" presId="urn:microsoft.com/office/officeart/2008/layout/HorizontalMultiLevelHierarchy#1"/>
    <dgm:cxn modelId="{26EBFD9D-8411-4EC9-8E9D-F51A310523AD}" type="presOf" srcId="{9425F74C-F035-432F-9EFF-2EB90D992300}" destId="{9525D300-5EDE-4059-8B37-30ABB1A46D6D}" srcOrd="0" destOrd="0" presId="urn:microsoft.com/office/officeart/2008/layout/HorizontalMultiLevelHierarchy#1"/>
    <dgm:cxn modelId="{EA31979E-5A70-4830-97DF-7BF5F8EEBF05}" type="presOf" srcId="{B05CCB78-71F4-4625-9DE0-090A3A4551F8}" destId="{842EB91D-3C7D-4E9D-AEE5-6901F73E6E1C}" srcOrd="0" destOrd="0" presId="urn:microsoft.com/office/officeart/2008/layout/HorizontalMultiLevelHierarchy#1"/>
    <dgm:cxn modelId="{D7CED1B9-D499-4818-A607-9CDCABCAAF2C}" type="presOf" srcId="{661CAD9E-2349-4B65-B94C-0B1ADD3260CB}" destId="{0D6FE296-2797-418D-AA52-177CBDE9AA11}" srcOrd="1" destOrd="0" presId="urn:microsoft.com/office/officeart/2008/layout/HorizontalMultiLevelHierarchy#1"/>
    <dgm:cxn modelId="{4502D7BE-FE0C-432D-9F5A-C6687910199E}" type="presOf" srcId="{9843EC4B-4989-4250-82F0-3FD9ED55AD72}" destId="{F0D4A91A-BDD4-407A-8778-30100CDF11D8}" srcOrd="0" destOrd="0" presId="urn:microsoft.com/office/officeart/2008/layout/HorizontalMultiLevelHierarchy#1"/>
    <dgm:cxn modelId="{49A820D1-0F14-457B-9825-202E36308C34}" srcId="{B05CCB78-71F4-4625-9DE0-090A3A4551F8}" destId="{44794207-5E69-47A4-AD67-454AF432E973}" srcOrd="0" destOrd="0" parTransId="{44919339-E785-41EC-9496-545744EE3ED3}" sibTransId="{DE2339A2-7866-4F23-B424-035A2F349A3D}"/>
    <dgm:cxn modelId="{9E4AC8D3-66AE-4A09-B90B-BFEF14AAD7AC}" type="presOf" srcId="{5B314EAA-C495-4C03-B109-803617D6CE0E}" destId="{3A08AB6F-2C8C-4822-B7B7-11545A1E527F}" srcOrd="1" destOrd="0" presId="urn:microsoft.com/office/officeart/2008/layout/HorizontalMultiLevelHierarchy#1"/>
    <dgm:cxn modelId="{66DA36E3-7D31-410F-B7DE-51BEDAFDC782}" srcId="{44794207-5E69-47A4-AD67-454AF432E973}" destId="{1A72CA0C-6613-4E5A-9557-D7BEB53749CB}" srcOrd="0" destOrd="0" parTransId="{CCF1A764-97DF-414E-ABCE-4913CDCEA346}" sibTransId="{A7BFB3C8-2589-4F2C-B8A9-0DDC78B61578}"/>
    <dgm:cxn modelId="{B593BEE4-665F-40F8-AFA0-2BC30C2C21B2}" type="presOf" srcId="{5B314EAA-C495-4C03-B109-803617D6CE0E}" destId="{29E7E036-1C61-4D18-9E8C-068BA41AEE2B}" srcOrd="0" destOrd="0" presId="urn:microsoft.com/office/officeart/2008/layout/HorizontalMultiLevelHierarchy#1"/>
    <dgm:cxn modelId="{B3C19EF5-6E44-40AE-9E9B-2B00C7C9C43D}" srcId="{44794207-5E69-47A4-AD67-454AF432E973}" destId="{3928D867-6458-4F92-B529-97AF55BFB3AE}" srcOrd="2" destOrd="0" parTransId="{9425F74C-F035-432F-9EFF-2EB90D992300}" sibTransId="{CF196D8E-C87F-492C-AA82-7722A91D61AA}"/>
    <dgm:cxn modelId="{30F185A9-5C54-4ED0-8F4C-E7A6B27AAA0B}" type="presParOf" srcId="{842EB91D-3C7D-4E9D-AEE5-6901F73E6E1C}" destId="{A517C4BD-C6CE-44FC-8186-F00569759BA7}" srcOrd="0" destOrd="0" presId="urn:microsoft.com/office/officeart/2008/layout/HorizontalMultiLevelHierarchy#1"/>
    <dgm:cxn modelId="{08447C5A-C493-48C2-A1B6-72361FE580DC}" type="presParOf" srcId="{A517C4BD-C6CE-44FC-8186-F00569759BA7}" destId="{D2BA50D6-7CF0-4CC1-BD62-86F25BB9A1BA}" srcOrd="0" destOrd="0" presId="urn:microsoft.com/office/officeart/2008/layout/HorizontalMultiLevelHierarchy#1"/>
    <dgm:cxn modelId="{EF3B859B-4455-4B86-9EE5-4561AC63E378}" type="presParOf" srcId="{A517C4BD-C6CE-44FC-8186-F00569759BA7}" destId="{404C93E0-A40C-44B1-AA2C-51C1D4F7D050}" srcOrd="1" destOrd="0" presId="urn:microsoft.com/office/officeart/2008/layout/HorizontalMultiLevelHierarchy#1"/>
    <dgm:cxn modelId="{E8165180-EF02-4130-B678-7C60278C1C49}" type="presParOf" srcId="{404C93E0-A40C-44B1-AA2C-51C1D4F7D050}" destId="{582D9359-9842-4AD2-BD60-0B9FE490382A}" srcOrd="0" destOrd="0" presId="urn:microsoft.com/office/officeart/2008/layout/HorizontalMultiLevelHierarchy#1"/>
    <dgm:cxn modelId="{2145459B-FDBD-4C66-965D-EA6A7FF4A409}" type="presParOf" srcId="{582D9359-9842-4AD2-BD60-0B9FE490382A}" destId="{38BB9844-FF1C-4843-8284-BA91FBF43398}" srcOrd="0" destOrd="0" presId="urn:microsoft.com/office/officeart/2008/layout/HorizontalMultiLevelHierarchy#1"/>
    <dgm:cxn modelId="{DF60C9A6-92EE-4919-8A0C-E60036C5CDF8}" type="presParOf" srcId="{404C93E0-A40C-44B1-AA2C-51C1D4F7D050}" destId="{398C11BE-CFDF-4EC6-ADBF-62C346E19B1E}" srcOrd="1" destOrd="0" presId="urn:microsoft.com/office/officeart/2008/layout/HorizontalMultiLevelHierarchy#1"/>
    <dgm:cxn modelId="{A250A1A0-D16E-4479-A8EB-E8B464479620}" type="presParOf" srcId="{398C11BE-CFDF-4EC6-ADBF-62C346E19B1E}" destId="{B04F2554-1BE5-4DF6-9570-9BFD2CA20E50}" srcOrd="0" destOrd="0" presId="urn:microsoft.com/office/officeart/2008/layout/HorizontalMultiLevelHierarchy#1"/>
    <dgm:cxn modelId="{95BAFC65-29FA-4A98-B369-705CE47DFFB1}" type="presParOf" srcId="{398C11BE-CFDF-4EC6-ADBF-62C346E19B1E}" destId="{AB924978-F416-4432-85F4-0D3C4096EC22}" srcOrd="1" destOrd="0" presId="urn:microsoft.com/office/officeart/2008/layout/HorizontalMultiLevelHierarchy#1"/>
    <dgm:cxn modelId="{9B8267AE-2B1D-4AEB-957A-05D33B1A89D9}" type="presParOf" srcId="{404C93E0-A40C-44B1-AA2C-51C1D4F7D050}" destId="{29E7E036-1C61-4D18-9E8C-068BA41AEE2B}" srcOrd="2" destOrd="0" presId="urn:microsoft.com/office/officeart/2008/layout/HorizontalMultiLevelHierarchy#1"/>
    <dgm:cxn modelId="{689F9F83-0D0C-45EA-9CA1-5BF9816EDFA4}" type="presParOf" srcId="{29E7E036-1C61-4D18-9E8C-068BA41AEE2B}" destId="{3A08AB6F-2C8C-4822-B7B7-11545A1E527F}" srcOrd="0" destOrd="0" presId="urn:microsoft.com/office/officeart/2008/layout/HorizontalMultiLevelHierarchy#1"/>
    <dgm:cxn modelId="{8C2D8CF1-55F8-445C-93A7-07E8BB148E78}" type="presParOf" srcId="{404C93E0-A40C-44B1-AA2C-51C1D4F7D050}" destId="{D84940B2-FEAA-4783-9286-25555E40E204}" srcOrd="3" destOrd="0" presId="urn:microsoft.com/office/officeart/2008/layout/HorizontalMultiLevelHierarchy#1"/>
    <dgm:cxn modelId="{7B08A6BD-7573-4970-952A-B273A41BE3DE}" type="presParOf" srcId="{D84940B2-FEAA-4783-9286-25555E40E204}" destId="{F0D4A91A-BDD4-407A-8778-30100CDF11D8}" srcOrd="0" destOrd="0" presId="urn:microsoft.com/office/officeart/2008/layout/HorizontalMultiLevelHierarchy#1"/>
    <dgm:cxn modelId="{081AC8BF-0A32-42AA-9584-2302E104E6D9}" type="presParOf" srcId="{D84940B2-FEAA-4783-9286-25555E40E204}" destId="{937D5AEE-6A95-45D5-A12C-F3757BA29A9F}" srcOrd="1" destOrd="0" presId="urn:microsoft.com/office/officeart/2008/layout/HorizontalMultiLevelHierarchy#1"/>
    <dgm:cxn modelId="{BCD5ED64-5AAF-4868-BD7B-11258B6983C2}" type="presParOf" srcId="{404C93E0-A40C-44B1-AA2C-51C1D4F7D050}" destId="{9525D300-5EDE-4059-8B37-30ABB1A46D6D}" srcOrd="4" destOrd="0" presId="urn:microsoft.com/office/officeart/2008/layout/HorizontalMultiLevelHierarchy#1"/>
    <dgm:cxn modelId="{702862C2-B23B-4211-BBBE-04AF2608E8DE}" type="presParOf" srcId="{9525D300-5EDE-4059-8B37-30ABB1A46D6D}" destId="{F2ACF9E4-7B5A-4F1F-87F0-75515655BCD6}" srcOrd="0" destOrd="0" presId="urn:microsoft.com/office/officeart/2008/layout/HorizontalMultiLevelHierarchy#1"/>
    <dgm:cxn modelId="{EE9793B3-35DA-4214-BA51-85A15185D067}" type="presParOf" srcId="{404C93E0-A40C-44B1-AA2C-51C1D4F7D050}" destId="{0A5C7AEE-7B9C-45C3-922E-6F6D120640AF}" srcOrd="5" destOrd="0" presId="urn:microsoft.com/office/officeart/2008/layout/HorizontalMultiLevelHierarchy#1"/>
    <dgm:cxn modelId="{43E45D60-E4B8-4DAE-8B71-7FEFC2DAFAA9}" type="presParOf" srcId="{0A5C7AEE-7B9C-45C3-922E-6F6D120640AF}" destId="{45BD48EA-333C-41C1-8C96-EC643EE44871}" srcOrd="0" destOrd="0" presId="urn:microsoft.com/office/officeart/2008/layout/HorizontalMultiLevelHierarchy#1"/>
    <dgm:cxn modelId="{26C311A7-EFF7-4740-ADDE-1EEA0BDC6944}" type="presParOf" srcId="{0A5C7AEE-7B9C-45C3-922E-6F6D120640AF}" destId="{A8D05DB3-2B21-4F68-899C-B0DB2D47145F}" srcOrd="1" destOrd="0" presId="urn:microsoft.com/office/officeart/2008/layout/HorizontalMultiLevelHierarchy#1"/>
    <dgm:cxn modelId="{95FD0E7F-8FCB-41C7-86FA-8041B294D1F9}" type="presParOf" srcId="{404C93E0-A40C-44B1-AA2C-51C1D4F7D050}" destId="{C736588E-BE99-4DDD-A1C0-77011391B415}" srcOrd="6" destOrd="0" presId="urn:microsoft.com/office/officeart/2008/layout/HorizontalMultiLevelHierarchy#1"/>
    <dgm:cxn modelId="{2BE9814A-87FF-4E05-823F-333DDA041E67}" type="presParOf" srcId="{C736588E-BE99-4DDD-A1C0-77011391B415}" destId="{0D6FE296-2797-418D-AA52-177CBDE9AA11}" srcOrd="0" destOrd="0" presId="urn:microsoft.com/office/officeart/2008/layout/HorizontalMultiLevelHierarchy#1"/>
    <dgm:cxn modelId="{EC8237F9-6DE9-4279-AB5A-85B0723B22E4}" type="presParOf" srcId="{404C93E0-A40C-44B1-AA2C-51C1D4F7D050}" destId="{32A3EAAF-1EAF-4A86-A109-CE8BDA20B3FA}" srcOrd="7" destOrd="0" presId="urn:microsoft.com/office/officeart/2008/layout/HorizontalMultiLevelHierarchy#1"/>
    <dgm:cxn modelId="{114F299A-96DC-46DB-AF6D-CD7DB0561BA5}" type="presParOf" srcId="{32A3EAAF-1EAF-4A86-A109-CE8BDA20B3FA}" destId="{451FCD76-81DF-428B-BE72-E6B53B151ABC}" srcOrd="0" destOrd="0" presId="urn:microsoft.com/office/officeart/2008/layout/HorizontalMultiLevelHierarchy#1"/>
    <dgm:cxn modelId="{9B996274-5FB7-4A47-A24E-6CFBF33E8749}" type="presParOf" srcId="{32A3EAAF-1EAF-4A86-A109-CE8BDA20B3FA}" destId="{09BADAA3-7A91-4A62-8DCA-2CDD65B41C56}" srcOrd="1" destOrd="0" presId="urn:microsoft.com/office/officeart/2008/layout/HorizontalMultiLevelHierarchy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36588E-BE99-4DDD-A1C0-77011391B415}">
      <dsp:nvSpPr>
        <dsp:cNvPr id="0" name=""/>
        <dsp:cNvSpPr/>
      </dsp:nvSpPr>
      <dsp:spPr>
        <a:xfrm>
          <a:off x="4051331" y="1905856"/>
          <a:ext cx="475091" cy="1357922"/>
        </a:xfrm>
        <a:custGeom>
          <a:avLst/>
          <a:gdLst/>
          <a:ahLst/>
          <a:cxnLst/>
          <a:rect l="0" t="0" r="0" b="0"/>
          <a:pathLst>
            <a:path>
              <a:moveTo>
                <a:pt x="475091" y="0"/>
              </a:moveTo>
              <a:lnTo>
                <a:pt x="237545" y="0"/>
              </a:lnTo>
              <a:lnTo>
                <a:pt x="237545" y="1357922"/>
              </a:lnTo>
              <a:lnTo>
                <a:pt x="0" y="1357922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252911" y="2548851"/>
        <a:ext cx="71931" cy="71931"/>
      </dsp:txXfrm>
    </dsp:sp>
    <dsp:sp modelId="{9525D300-5EDE-4059-8B37-30ABB1A46D6D}">
      <dsp:nvSpPr>
        <dsp:cNvPr id="0" name=""/>
        <dsp:cNvSpPr/>
      </dsp:nvSpPr>
      <dsp:spPr>
        <a:xfrm>
          <a:off x="4051331" y="1905856"/>
          <a:ext cx="475091" cy="452640"/>
        </a:xfrm>
        <a:custGeom>
          <a:avLst/>
          <a:gdLst/>
          <a:ahLst/>
          <a:cxnLst/>
          <a:rect l="0" t="0" r="0" b="0"/>
          <a:pathLst>
            <a:path>
              <a:moveTo>
                <a:pt x="475091" y="0"/>
              </a:moveTo>
              <a:lnTo>
                <a:pt x="237545" y="0"/>
              </a:lnTo>
              <a:lnTo>
                <a:pt x="237545" y="452640"/>
              </a:lnTo>
              <a:lnTo>
                <a:pt x="0" y="452640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272472" y="2115771"/>
        <a:ext cx="32809" cy="32809"/>
      </dsp:txXfrm>
    </dsp:sp>
    <dsp:sp modelId="{29E7E036-1C61-4D18-9E8C-068BA41AEE2B}">
      <dsp:nvSpPr>
        <dsp:cNvPr id="0" name=""/>
        <dsp:cNvSpPr/>
      </dsp:nvSpPr>
      <dsp:spPr>
        <a:xfrm>
          <a:off x="4051331" y="1453215"/>
          <a:ext cx="475091" cy="452640"/>
        </a:xfrm>
        <a:custGeom>
          <a:avLst/>
          <a:gdLst/>
          <a:ahLst/>
          <a:cxnLst/>
          <a:rect l="0" t="0" r="0" b="0"/>
          <a:pathLst>
            <a:path>
              <a:moveTo>
                <a:pt x="475091" y="452640"/>
              </a:moveTo>
              <a:lnTo>
                <a:pt x="237545" y="452640"/>
              </a:lnTo>
              <a:lnTo>
                <a:pt x="237545" y="0"/>
              </a:lnTo>
              <a:lnTo>
                <a:pt x="0" y="0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272472" y="1663130"/>
        <a:ext cx="32809" cy="32809"/>
      </dsp:txXfrm>
    </dsp:sp>
    <dsp:sp modelId="{582D9359-9842-4AD2-BD60-0B9FE490382A}">
      <dsp:nvSpPr>
        <dsp:cNvPr id="0" name=""/>
        <dsp:cNvSpPr/>
      </dsp:nvSpPr>
      <dsp:spPr>
        <a:xfrm>
          <a:off x="4051331" y="547933"/>
          <a:ext cx="475091" cy="1357922"/>
        </a:xfrm>
        <a:custGeom>
          <a:avLst/>
          <a:gdLst/>
          <a:ahLst/>
          <a:cxnLst/>
          <a:rect l="0" t="0" r="0" b="0"/>
          <a:pathLst>
            <a:path>
              <a:moveTo>
                <a:pt x="475091" y="1357922"/>
              </a:moveTo>
              <a:lnTo>
                <a:pt x="237545" y="1357922"/>
              </a:lnTo>
              <a:lnTo>
                <a:pt x="237545" y="0"/>
              </a:lnTo>
              <a:lnTo>
                <a:pt x="0" y="0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252911" y="1190928"/>
        <a:ext cx="71931" cy="71931"/>
      </dsp:txXfrm>
    </dsp:sp>
    <dsp:sp modelId="{D2BA50D6-7CF0-4CC1-BD62-86F25BB9A1BA}">
      <dsp:nvSpPr>
        <dsp:cNvPr id="0" name=""/>
        <dsp:cNvSpPr/>
      </dsp:nvSpPr>
      <dsp:spPr>
        <a:xfrm rot="5400000">
          <a:off x="2982680" y="1543743"/>
          <a:ext cx="3811712" cy="724225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cap="none" spc="0" dirty="0">
              <a:ln w="22225">
                <a:prstDash val="solid"/>
              </a:ln>
              <a:effectLst/>
            </a:rPr>
            <a:t>منهجية التدريس</a:t>
          </a:r>
        </a:p>
      </dsp:txBody>
      <dsp:txXfrm>
        <a:off x="2982680" y="1543743"/>
        <a:ext cx="3811712" cy="724225"/>
      </dsp:txXfrm>
    </dsp:sp>
    <dsp:sp modelId="{B04F2554-1BE5-4DF6-9570-9BFD2CA20E50}">
      <dsp:nvSpPr>
        <dsp:cNvPr id="0" name=""/>
        <dsp:cNvSpPr/>
      </dsp:nvSpPr>
      <dsp:spPr>
        <a:xfrm>
          <a:off x="231831" y="185820"/>
          <a:ext cx="3819500" cy="724225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kern="1200" dirty="0"/>
            <a:t>Recorded Lectures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kern="1200" dirty="0"/>
            <a:t>المحاضرات المسجلة</a:t>
          </a:r>
          <a:endParaRPr lang="en-US" sz="1800" kern="1200" dirty="0"/>
        </a:p>
      </dsp:txBody>
      <dsp:txXfrm>
        <a:off x="231831" y="185820"/>
        <a:ext cx="3819500" cy="724225"/>
      </dsp:txXfrm>
    </dsp:sp>
    <dsp:sp modelId="{F0D4A91A-BDD4-407A-8778-30100CDF11D8}">
      <dsp:nvSpPr>
        <dsp:cNvPr id="0" name=""/>
        <dsp:cNvSpPr/>
      </dsp:nvSpPr>
      <dsp:spPr>
        <a:xfrm>
          <a:off x="231831" y="1091102"/>
          <a:ext cx="3819500" cy="724225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Live Sessions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جلسات وحلقات النقاش</a:t>
          </a:r>
        </a:p>
      </dsp:txBody>
      <dsp:txXfrm>
        <a:off x="231831" y="1091102"/>
        <a:ext cx="3819500" cy="724225"/>
      </dsp:txXfrm>
    </dsp:sp>
    <dsp:sp modelId="{45BD48EA-333C-41C1-8C96-EC643EE44871}">
      <dsp:nvSpPr>
        <dsp:cNvPr id="0" name=""/>
        <dsp:cNvSpPr/>
      </dsp:nvSpPr>
      <dsp:spPr>
        <a:xfrm>
          <a:off x="243756" y="1996384"/>
          <a:ext cx="3807575" cy="724225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Virtual Labs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المعامل الأفتراضية</a:t>
          </a:r>
        </a:p>
      </dsp:txBody>
      <dsp:txXfrm>
        <a:off x="243756" y="1996384"/>
        <a:ext cx="3807575" cy="724225"/>
      </dsp:txXfrm>
    </dsp:sp>
    <dsp:sp modelId="{451FCD76-81DF-428B-BE72-E6B53B151ABC}">
      <dsp:nvSpPr>
        <dsp:cNvPr id="0" name=""/>
        <dsp:cNvSpPr/>
      </dsp:nvSpPr>
      <dsp:spPr>
        <a:xfrm>
          <a:off x="231831" y="2901665"/>
          <a:ext cx="3819500" cy="724225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kern="1200" dirty="0"/>
            <a:t>References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kern="1200" dirty="0"/>
            <a:t>المراجع المعتمدة للمقرر الدراسي</a:t>
          </a:r>
          <a:endParaRPr lang="en-US" sz="1800" kern="1200" dirty="0"/>
        </a:p>
      </dsp:txBody>
      <dsp:txXfrm>
        <a:off x="231831" y="2901665"/>
        <a:ext cx="3819500" cy="7242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#1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midR"/>
                        <dgm:param type="endPts" val="midL"/>
                      </dgm:alg>
                    </dgm:if>
                    <dgm:else name="Name18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midL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#1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t>6/1/2024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t>6/1/2024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Text Placeholder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 lvl="0" algn="l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Text Placeholder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1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17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0.xml"/><Relationship Id="rId16" Type="http://schemas.openxmlformats.org/officeDocument/2006/relationships/slideLayout" Target="../slideLayouts/slideLayout34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28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3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slideLayout" Target="../slideLayouts/slideLayout49.xml"/><Relationship Id="rId1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17" Type="http://schemas.openxmlformats.org/officeDocument/2006/relationships/slideLayout" Target="../slideLayouts/slideLayout53.xml"/><Relationship Id="rId2" Type="http://schemas.openxmlformats.org/officeDocument/2006/relationships/slideLayout" Target="../slideLayouts/slideLayout38.xml"/><Relationship Id="rId16" Type="http://schemas.openxmlformats.org/officeDocument/2006/relationships/slideLayout" Target="../slideLayouts/slideLayout52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46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slideLayout" Target="../slideLayouts/slideLayout5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2.xml"/><Relationship Id="rId13" Type="http://schemas.openxmlformats.org/officeDocument/2006/relationships/slideLayout" Target="../slideLayouts/slideLayout67.xml"/><Relationship Id="rId18" Type="http://schemas.openxmlformats.org/officeDocument/2006/relationships/slideLayout" Target="../slideLayouts/slideLayout72.xml"/><Relationship Id="rId3" Type="http://schemas.openxmlformats.org/officeDocument/2006/relationships/slideLayout" Target="../slideLayouts/slideLayout57.xml"/><Relationship Id="rId7" Type="http://schemas.openxmlformats.org/officeDocument/2006/relationships/slideLayout" Target="../slideLayouts/slideLayout61.xml"/><Relationship Id="rId12" Type="http://schemas.openxmlformats.org/officeDocument/2006/relationships/slideLayout" Target="../slideLayouts/slideLayout66.xml"/><Relationship Id="rId17" Type="http://schemas.openxmlformats.org/officeDocument/2006/relationships/slideLayout" Target="../slideLayouts/slideLayout71.xml"/><Relationship Id="rId2" Type="http://schemas.openxmlformats.org/officeDocument/2006/relationships/slideLayout" Target="../slideLayouts/slideLayout56.xml"/><Relationship Id="rId16" Type="http://schemas.openxmlformats.org/officeDocument/2006/relationships/slideLayout" Target="../slideLayouts/slideLayout70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55.xml"/><Relationship Id="rId6" Type="http://schemas.openxmlformats.org/officeDocument/2006/relationships/slideLayout" Target="../slideLayouts/slideLayout60.xml"/><Relationship Id="rId11" Type="http://schemas.openxmlformats.org/officeDocument/2006/relationships/slideLayout" Target="../slideLayouts/slideLayout65.xml"/><Relationship Id="rId5" Type="http://schemas.openxmlformats.org/officeDocument/2006/relationships/slideLayout" Target="../slideLayouts/slideLayout59.xml"/><Relationship Id="rId15" Type="http://schemas.openxmlformats.org/officeDocument/2006/relationships/slideLayout" Target="../slideLayouts/slideLayout69.xml"/><Relationship Id="rId10" Type="http://schemas.openxmlformats.org/officeDocument/2006/relationships/slideLayout" Target="../slideLayouts/slideLayout64.xml"/><Relationship Id="rId19" Type="http://schemas.openxmlformats.org/officeDocument/2006/relationships/theme" Target="../theme/theme4.xml"/><Relationship Id="rId4" Type="http://schemas.openxmlformats.org/officeDocument/2006/relationships/slideLayout" Target="../slideLayouts/slideLayout58.xml"/><Relationship Id="rId9" Type="http://schemas.openxmlformats.org/officeDocument/2006/relationships/slideLayout" Target="../slideLayouts/slideLayout63.xml"/><Relationship Id="rId14" Type="http://schemas.openxmlformats.org/officeDocument/2006/relationships/slideLayout" Target="../slideLayouts/slideLayout6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  <p:sldLayoutId id="2147483682" r:id="rId15"/>
    <p:sldLayoutId id="2147483683" r:id="rId16"/>
    <p:sldLayoutId id="2147483684" r:id="rId17"/>
    <p:sldLayoutId id="2147483685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  <p:sldLayoutId id="2147483702" r:id="rId16"/>
    <p:sldLayoutId id="2147483703" r:id="rId17"/>
    <p:sldLayoutId id="214748370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6/1/2024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  <p:sldLayoutId id="2147483718" r:id="rId13"/>
    <p:sldLayoutId id="2147483719" r:id="rId14"/>
    <p:sldLayoutId id="2147483720" r:id="rId15"/>
    <p:sldLayoutId id="2147483721" r:id="rId16"/>
    <p:sldLayoutId id="2147483722" r:id="rId17"/>
    <p:sldLayoutId id="2147483723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8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0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6965879" cy="4263990"/>
          </a:xfr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118077"/>
            <a:ext cx="2470340" cy="115622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257800" y="4512500"/>
            <a:ext cx="5867402" cy="1168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Nibras Abdullah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b="1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Assistant professor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lang="en-US" sz="1400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err="1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Midocean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University  </a:t>
            </a:r>
          </a:p>
        </p:txBody>
      </p:sp>
      <p:pic>
        <p:nvPicPr>
          <p:cNvPr id="15" name="صورة 2" descr="D:\private\MIDOCTION UNIVERSITY\Image for slides.pngImage for slides"/>
          <p:cNvPicPr>
            <a:picLocks noChangeAspect="1"/>
          </p:cNvPicPr>
          <p:nvPr/>
        </p:nvPicPr>
        <p:blipFill>
          <a:blip r:embed="rId5"/>
          <a:srcRect t="18096" b="18096"/>
          <a:stretch>
            <a:fillRect/>
          </a:stretch>
        </p:blipFill>
        <p:spPr>
          <a:xfrm>
            <a:off x="5257800" y="2294793"/>
            <a:ext cx="6008804" cy="21568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6" name="Rectangle: Rounded Corners 9"/>
          <p:cNvSpPr/>
          <p:nvPr/>
        </p:nvSpPr>
        <p:spPr>
          <a:xfrm>
            <a:off x="41093" y="6045946"/>
            <a:ext cx="491786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35A8E0"/>
                </a:solidFill>
                <a:cs typeface="+mj-cs"/>
              </a:rPr>
              <a:t>Orientation show عرض توجيهي</a:t>
            </a:r>
            <a:endParaRPr lang="en-US" sz="2400" b="1" dirty="0">
              <a:solidFill>
                <a:srgbClr val="35A8E0"/>
              </a:solidFill>
              <a:latin typeface="Times New Roman" panose="02020603050405020304" pitchFamily="18" charset="0"/>
              <a:cs typeface="+mj-cs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/>
          <p:nvPr/>
        </p:nvSpPr>
        <p:spPr>
          <a:xfrm>
            <a:off x="5452286" y="1146253"/>
            <a:ext cx="6663513" cy="125763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br>
              <a:rPr lang="en-US" sz="3200" dirty="0"/>
            </a:br>
            <a:r>
              <a:rPr lang="en-US" sz="3200" b="1" dirty="0" err="1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Deep Generative Models</a:t>
            </a:r>
            <a: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r>
              <a:rPr lang="en-US" sz="2400" b="1" dirty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(AI314)</a:t>
            </a:r>
            <a:br>
              <a:rPr lang="en-US" sz="2400" dirty="0">
                <a:solidFill>
                  <a:srgbClr val="00B0F0"/>
                </a:solidFill>
              </a:rPr>
            </a:br>
            <a:r>
              <a:rPr lang="en-US" sz="1400" dirty="0">
                <a:solidFill>
                  <a:srgbClr val="00B0F0"/>
                </a:solidFill>
              </a:rPr>
              <a:t>Master of Science in </a:t>
            </a:r>
            <a:r>
              <a:rPr lang="en-US" sz="1400" dirty="0" err="1">
                <a:solidFill>
                  <a:srgbClr val="00B0F0"/>
                </a:solidFill>
              </a:rPr>
              <a:t>AI</a:t>
            </a:r>
            <a:r>
              <a:rPr lang="en-US" sz="1400" dirty="0">
                <a:solidFill>
                  <a:srgbClr val="00B0F0"/>
                </a:solidFill>
              </a:rPr>
              <a:t> </a:t>
            </a:r>
            <a:br>
              <a:rPr lang="en-US" sz="1400" dirty="0"/>
            </a:br>
            <a:br>
              <a:rPr lang="en-US" sz="2000" dirty="0"/>
            </a:br>
            <a:endParaRPr lang="en-US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Who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762000" y="1066800"/>
            <a:ext cx="1327150" cy="1385570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3815" y="87721"/>
            <a:ext cx="1685682" cy="112512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6" name="TextBox 6"/>
          <p:cNvSpPr txBox="1">
            <a:spLocks noChangeArrowheads="1"/>
          </p:cNvSpPr>
          <p:nvPr/>
        </p:nvSpPr>
        <p:spPr bwMode="auto">
          <a:xfrm>
            <a:off x="800100" y="1752600"/>
            <a:ext cx="12084685" cy="2658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714500" lvl="3" indent="-342900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dirty="0">
                <a:solidFill>
                  <a:srgbClr val="0070C0"/>
                </a:solidFill>
              </a:rPr>
              <a:t>Senior Lecturer (Assistant Professor)</a:t>
            </a:r>
          </a:p>
          <a:p>
            <a:pPr lvl="3" indent="0">
              <a:spcBef>
                <a:spcPts val="1200"/>
              </a:spcBef>
              <a:buFont typeface="Wingdings" panose="05000000000000000000" pitchFamily="2" charset="2"/>
              <a:buNone/>
              <a:defRPr/>
            </a:pPr>
            <a:r>
              <a:rPr lang="en-US" dirty="0">
                <a:solidFill>
                  <a:srgbClr val="0070C0"/>
                </a:solidFill>
              </a:rPr>
              <a:t>School of Computer Sciences, UNIVERSITI SAINS MALAYSIA,11800 USM, MALAYSIA.</a:t>
            </a:r>
          </a:p>
          <a:p>
            <a:pPr marL="1714500" lvl="3" indent="-342900" algn="l">
              <a:spcBef>
                <a:spcPts val="1200"/>
              </a:spcBef>
              <a:buClrTx/>
              <a:buSzTx/>
              <a:buFont typeface="Wingdings" panose="05000000000000000000" pitchFamily="2" charset="2"/>
              <a:buChar char="v"/>
              <a:defRPr/>
            </a:pPr>
            <a:r>
              <a:rPr lang="en-US" sz="1800" dirty="0">
                <a:solidFill>
                  <a:srgbClr val="0070C0"/>
                </a:solidFill>
              </a:rPr>
              <a:t>Faculty member at Hodeidah University, Yemen.</a:t>
            </a:r>
          </a:p>
          <a:p>
            <a:pPr lvl="1" indent="0" algn="l">
              <a:spcBef>
                <a:spcPts val="1200"/>
              </a:spcBef>
              <a:buClrTx/>
              <a:buSzTx/>
              <a:buFont typeface="Wingdings" panose="05000000000000000000" pitchFamily="2" charset="2"/>
              <a:buNone/>
              <a:defRPr/>
            </a:pPr>
            <a:r>
              <a:rPr lang="en-US" dirty="0">
                <a:solidFill>
                  <a:srgbClr val="0070C0"/>
                </a:solidFill>
              </a:rPr>
              <a:t>Worked as a teaching fellow for two years at the National Advanced IPv6 Center, </a:t>
            </a:r>
            <a:br>
              <a:rPr lang="en-US" dirty="0">
                <a:solidFill>
                  <a:srgbClr val="0070C0"/>
                </a:solidFill>
              </a:rPr>
            </a:br>
            <a:r>
              <a:rPr lang="en-US" dirty="0">
                <a:solidFill>
                  <a:srgbClr val="0070C0"/>
                </a:solidFill>
              </a:rPr>
              <a:t>University Sains Malaysia, Malaysia.</a:t>
            </a:r>
          </a:p>
          <a:p>
            <a:pPr lvl="1" indent="0">
              <a:spcBef>
                <a:spcPts val="1200"/>
              </a:spcBef>
              <a:buFont typeface="Wingdings" panose="05000000000000000000" pitchFamily="2" charset="2"/>
              <a:buNone/>
              <a:defRPr/>
            </a:pPr>
            <a:r>
              <a:rPr lang="en-US" b="1" dirty="0">
                <a:solidFill>
                  <a:srgbClr val="0070C0"/>
                </a:solidFill>
                <a:sym typeface="+mn-ea"/>
              </a:rPr>
              <a:t>2017- PhD </a:t>
            </a:r>
            <a:r>
              <a:rPr lang="en-US" dirty="0">
                <a:solidFill>
                  <a:srgbClr val="0070C0"/>
                </a:solidFill>
                <a:sym typeface="+mn-ea"/>
              </a:rPr>
              <a:t>in Computer Science (Multimedia Network Protocols), Universiti Sains Malaysia</a:t>
            </a:r>
            <a:br>
              <a:rPr lang="en-US" dirty="0">
                <a:solidFill>
                  <a:srgbClr val="0070C0"/>
                </a:solidFill>
                <a:sym typeface="+mn-ea"/>
              </a:rPr>
            </a:br>
            <a:r>
              <a:rPr lang="en-US" dirty="0">
                <a:solidFill>
                  <a:srgbClr val="0070C0"/>
                </a:solidFill>
                <a:sym typeface="+mn-ea"/>
              </a:rPr>
              <a:t>Thesis title: Genetic-Based Routing Algorithm with Priority Constraints (GRAPC)</a:t>
            </a:r>
            <a:endParaRPr lang="en-US" dirty="0">
              <a:solidFill>
                <a:srgbClr val="0070C0"/>
              </a:solidFill>
            </a:endParaRPr>
          </a:p>
          <a:p>
            <a:pPr lvl="1" indent="0">
              <a:spcBef>
                <a:spcPts val="1200"/>
              </a:spcBef>
              <a:buFont typeface="Wingdings" panose="05000000000000000000" pitchFamily="2" charset="2"/>
              <a:buNone/>
              <a:defRPr/>
            </a:pPr>
            <a:r>
              <a:rPr lang="en-US" b="1" dirty="0">
                <a:solidFill>
                  <a:srgbClr val="0070C0"/>
                </a:solidFill>
                <a:sym typeface="+mn-ea"/>
              </a:rPr>
              <a:t>2010- Master</a:t>
            </a:r>
            <a:r>
              <a:rPr lang="en-US" dirty="0">
                <a:solidFill>
                  <a:srgbClr val="0070C0"/>
                </a:solidFill>
                <a:sym typeface="+mn-ea"/>
              </a:rPr>
              <a:t> in (Computer Science/ Information and Knowledge Engineering), USM</a:t>
            </a:r>
            <a:br>
              <a:rPr lang="en-US" dirty="0">
                <a:solidFill>
                  <a:srgbClr val="0070C0"/>
                </a:solidFill>
                <a:sym typeface="+mn-ea"/>
              </a:rPr>
            </a:br>
            <a:r>
              <a:rPr lang="en-US" dirty="0">
                <a:solidFill>
                  <a:srgbClr val="0070C0"/>
                </a:solidFill>
                <a:sym typeface="+mn-ea"/>
              </a:rPr>
              <a:t>Dissertation Title: Handwritten Arabic Digits Recognition using Cascading Neural Network Ensembles </a:t>
            </a:r>
            <a:endParaRPr lang="en-US" dirty="0">
              <a:solidFill>
                <a:srgbClr val="0070C0"/>
              </a:solidFill>
            </a:endParaRPr>
          </a:p>
          <a:p>
            <a:pPr lvl="1" indent="0">
              <a:spcBef>
                <a:spcPts val="1200"/>
              </a:spcBef>
              <a:buFont typeface="Wingdings" panose="05000000000000000000" pitchFamily="2" charset="2"/>
              <a:buNone/>
              <a:defRPr/>
            </a:pPr>
            <a:r>
              <a:rPr lang="en-US" b="1" dirty="0">
                <a:solidFill>
                  <a:srgbClr val="0070C0"/>
                </a:solidFill>
                <a:sym typeface="+mn-ea"/>
              </a:rPr>
              <a:t>2003- Bachelor </a:t>
            </a:r>
            <a:r>
              <a:rPr lang="en-US" dirty="0">
                <a:solidFill>
                  <a:srgbClr val="0070C0"/>
                </a:solidFill>
                <a:sym typeface="+mn-ea"/>
              </a:rPr>
              <a:t>in Computer Science from College of Engineering and Petroleum,</a:t>
            </a:r>
            <a:br>
              <a:rPr lang="en-US" dirty="0">
                <a:solidFill>
                  <a:srgbClr val="0070C0"/>
                </a:solidFill>
                <a:sym typeface="+mn-ea"/>
              </a:rPr>
            </a:br>
            <a:r>
              <a:rPr lang="en-US" dirty="0">
                <a:solidFill>
                  <a:srgbClr val="0070C0"/>
                </a:solidFill>
                <a:sym typeface="+mn-ea"/>
              </a:rPr>
              <a:t>Hadhramout University of science and technology, Hadhramout,Yemen.</a:t>
            </a:r>
            <a:endParaRPr lang="en-US" dirty="0">
              <a:solidFill>
                <a:srgbClr val="0070C0"/>
              </a:solidFill>
            </a:endParaRPr>
          </a:p>
          <a:p>
            <a:pPr lvl="1" indent="0" algn="l">
              <a:spcBef>
                <a:spcPts val="1200"/>
              </a:spcBef>
              <a:buClrTx/>
              <a:buSzTx/>
              <a:buFont typeface="Wingdings" panose="05000000000000000000" pitchFamily="2" charset="2"/>
              <a:buNone/>
              <a:defRPr/>
            </a:pPr>
            <a:endParaRPr lang="en-US" dirty="0">
              <a:solidFill>
                <a:srgbClr val="0070C0"/>
              </a:solidFill>
            </a:endParaRPr>
          </a:p>
          <a:p>
            <a:pPr lvl="1" indent="0">
              <a:spcBef>
                <a:spcPts val="1200"/>
              </a:spcBef>
              <a:buFont typeface="Wingdings" panose="05000000000000000000" pitchFamily="2" charset="2"/>
              <a:buNone/>
              <a:defRPr/>
            </a:pPr>
            <a:endParaRPr lang="en-US" sz="14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dirty="0">
                <a:solidFill>
                  <a:prstClr val="white"/>
                </a:solidFill>
                <a:latin typeface="Agency FB" panose="020B0503020202020204" pitchFamily="34" charset="0"/>
                <a:cs typeface="Tajawal Medium" panose="00000600000000000000" pitchFamily="2" charset="-78"/>
              </a:rPr>
              <a:t>The course that will be taught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51035" y="132898"/>
            <a:ext cx="1685682" cy="112512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مستطيل 14"/>
          <p:cNvSpPr/>
          <p:nvPr/>
        </p:nvSpPr>
        <p:spPr>
          <a:xfrm>
            <a:off x="1371600" y="3386455"/>
            <a:ext cx="4555490" cy="939800"/>
          </a:xfrm>
          <a:prstGeom prst="rect">
            <a:avLst/>
          </a:prstGeom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0">
            <a:srgbClr val="FFFFFF"/>
          </a:lnRef>
          <a:fillRef idx="1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Agency FB" panose="020B0503020202020204" pitchFamily="34" charset="0"/>
              </a:rPr>
              <a:t>Deep Generative Models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half" idx="2"/>
          </p:nvPr>
        </p:nvGraphicFramePr>
        <p:xfrm>
          <a:off x="6781800" y="2320767"/>
          <a:ext cx="3096260" cy="27451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3093720" imgH="2743200" progId="Paint.Picture">
                  <p:embed/>
                </p:oleObj>
              </mc:Choice>
              <mc:Fallback>
                <p:oleObj r:id="rId3" imgW="3093720" imgH="2743200" progId="Paint.Picture">
                  <p:embed/>
                  <p:pic>
                    <p:nvPicPr>
                      <p:cNvPr id="0" name="Picture 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781800" y="2320767"/>
                        <a:ext cx="3096260" cy="27451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Agency FB" panose="020B0503020202020204" pitchFamily="34" charset="0"/>
                <a:cs typeface="Tajawal Medium" panose="00000600000000000000" pitchFamily="2" charset="-78"/>
              </a:rPr>
              <a:t>Primary Goal of This Course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46115" y="87721"/>
            <a:ext cx="1685682" cy="112512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600370" y="2590601"/>
            <a:ext cx="8884115" cy="1322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just">
              <a:defRPr/>
            </a:pPr>
            <a:r>
              <a:rPr lang="en-US" sz="2000"/>
              <a:t>The Deep Generative Models course is designed to provide students with </a:t>
            </a:r>
            <a:br>
              <a:rPr lang="en-US" sz="2000"/>
            </a:br>
            <a:r>
              <a:rPr lang="en-US" sz="2000"/>
              <a:t>a comprehensive understanding of generative models and their applications in various domains.</a:t>
            </a:r>
            <a:r>
              <a:rPr lang="en-US" sz="2000" dirty="0"/>
              <a:t>.</a:t>
            </a:r>
            <a:endParaRPr lang="en-US" sz="2400" b="1" i="1" dirty="0">
              <a:solidFill>
                <a:srgbClr val="FF0000"/>
              </a:solidFill>
            </a:endParaRPr>
          </a:p>
          <a:p>
            <a:pPr lvl="1">
              <a:defRPr/>
            </a:pPr>
            <a:endParaRPr lang="en-US" sz="20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Agency FB" panose="020B0503020202020204" pitchFamily="34" charset="0"/>
                <a:cs typeface="Tajawal Medium" panose="00000600000000000000" pitchFamily="2" charset="-78"/>
              </a:rPr>
              <a:t>What This Course is About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97827" y="99461"/>
            <a:ext cx="1685682" cy="112512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271301" y="1949732"/>
            <a:ext cx="9936480" cy="4246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70305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 to Generative Models</a:t>
            </a:r>
          </a:p>
          <a:p>
            <a:pPr marL="1170305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Basics of Deep Learning</a:t>
            </a:r>
          </a:p>
          <a:p>
            <a:pPr marL="1170305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Variational Autoencoders (VAEs)</a:t>
            </a:r>
          </a:p>
          <a:p>
            <a:pPr marL="1170305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Generative Adversarial Networks (GANs)</a:t>
            </a:r>
          </a:p>
          <a:p>
            <a:pPr marL="1170305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Advanced Generative Models</a:t>
            </a:r>
          </a:p>
          <a:p>
            <a:pPr marL="1170305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 of Generative Models</a:t>
            </a:r>
          </a:p>
          <a:p>
            <a:pPr marL="1170305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Real-world Applications</a:t>
            </a:r>
          </a:p>
          <a:p>
            <a:pPr marL="1170305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Recent Developments and Future Directions  </a:t>
            </a:r>
          </a:p>
          <a:p>
            <a:pPr lvl="1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dirty="0">
                <a:solidFill>
                  <a:prstClr val="white"/>
                </a:solidFill>
                <a:latin typeface="Agency FB" panose="020B0503020202020204" pitchFamily="34" charset="0"/>
                <a:cs typeface="Tajawal Medium" panose="00000600000000000000" pitchFamily="2" charset="-78"/>
              </a:rPr>
              <a:t>Units of Course Contents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46115" y="87721"/>
            <a:ext cx="1685682" cy="112512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608397" y="1600197"/>
          <a:ext cx="10897803" cy="44958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18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53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17219">
                <a:tc>
                  <a:txBody>
                    <a:bodyPr/>
                    <a:lstStyle/>
                    <a:p>
                      <a:r>
                        <a:rPr lang="en-US" sz="1800" dirty="0"/>
                        <a:t>Module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/>
                        <a:t>No.of</a:t>
                      </a:r>
                      <a:r>
                        <a:rPr lang="en-US" sz="1800" dirty="0"/>
                        <a:t>. Weeks</a:t>
                      </a:r>
                      <a:r>
                        <a:rPr lang="en-US" sz="1800" baseline="0" dirty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Contact Hours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339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1: Introduction to Generative Models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</a:t>
                      </a:r>
                      <a:r>
                        <a:rPr lang="en-US" sz="1800" baseline="30000" dirty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339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 2: Basics of Deep Learning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aseline="0" dirty="0"/>
                        <a:t>2</a:t>
                      </a:r>
                      <a:r>
                        <a:rPr lang="en-US" sz="1800" baseline="30000" dirty="0"/>
                        <a:t>nd</a:t>
                      </a:r>
                      <a:r>
                        <a:rPr lang="en-US" sz="1800" baseline="0" dirty="0"/>
                        <a:t>  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869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dirty="0"/>
                        <a:t>Lecture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3: Variational Autoencoders (VAEs)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  <a:r>
                        <a:rPr lang="en-US" sz="1800" baseline="30000" dirty="0"/>
                        <a:t>rd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339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dirty="0"/>
                        <a:t>Lecture 4: Generative Adversarial Networks (GANs)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4</a:t>
                      </a:r>
                      <a:r>
                        <a:rPr lang="en-US" sz="1800" baseline="30000" dirty="0"/>
                        <a:t>th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339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5: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Autoregressive Models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5</a:t>
                      </a:r>
                      <a:r>
                        <a:rPr lang="en-US" sz="1800" baseline="30000" dirty="0"/>
                        <a:t>th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3531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6: Advanced Generative Models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6</a:t>
                      </a:r>
                      <a:r>
                        <a:rPr lang="en-US" sz="1800" baseline="30000" dirty="0"/>
                        <a:t>th</a:t>
                      </a:r>
                      <a:r>
                        <a:rPr lang="en-US" sz="1800" dirty="0"/>
                        <a:t> 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339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7: Evaluation of Generative Models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7</a:t>
                      </a:r>
                      <a:r>
                        <a:rPr lang="en-US" sz="1800" baseline="30000" dirty="0"/>
                        <a:t>th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339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 8: </a:t>
                      </a:r>
                      <a:r>
                        <a:rPr lang="en-US" sz="1800"/>
                        <a:t>Real-wortd Applications Part1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8</a:t>
                      </a:r>
                      <a:r>
                        <a:rPr lang="en-US" sz="1800" baseline="30000" dirty="0"/>
                        <a:t>th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339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9: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Real-wortd Applications Part2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9</a:t>
                      </a:r>
                      <a:r>
                        <a:rPr lang="en-US" sz="1800" baseline="30000" dirty="0"/>
                        <a:t>th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339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10: Recent Devel opments and Future Directions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10</a:t>
                      </a:r>
                      <a:r>
                        <a:rPr lang="en-US" sz="1800" baseline="30000" dirty="0"/>
                        <a:t>th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8410" y="166398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prstClr val="white"/>
                </a:solidFill>
                <a:latin typeface="Agency FB" panose="020B0503020202020204" pitchFamily="34" charset="0"/>
                <a:cs typeface="Tajawal Medium" panose="00000600000000000000" pitchFamily="2" charset="-78"/>
              </a:rPr>
              <a:t>Teaching Methodology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46115" y="87721"/>
            <a:ext cx="1685682" cy="112512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graphicFrame>
        <p:nvGraphicFramePr>
          <p:cNvPr id="6" name="Diagram 5"/>
          <p:cNvGraphicFramePr/>
          <p:nvPr/>
        </p:nvGraphicFramePr>
        <p:xfrm>
          <a:off x="5638800" y="1828800"/>
          <a:ext cx="5482480" cy="3811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0" name="Picture 2" descr="https://www.almrsal.com/wp-content/uploads/2019/02/%D9%85%D8%AD%D8%A7%D8%B6%D8%B1%D8%A7%D8%AA-%D8%A3%D9%88%D9%86%D9%84%D8%A7%D9%8A%D9%86.jpe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375174"/>
            <a:ext cx="4343400" cy="27231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dirty="0">
                <a:solidFill>
                  <a:prstClr val="white"/>
                </a:solidFill>
                <a:latin typeface="Agency FB" panose="020B0503020202020204" pitchFamily="34" charset="0"/>
                <a:cs typeface="Tajawal Medium" panose="00000600000000000000" pitchFamily="2" charset="-78"/>
              </a:rPr>
              <a:t>Study System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46115" y="87721"/>
            <a:ext cx="1685682" cy="112512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889"/>
          <a:stretch>
            <a:fillRect/>
          </a:stretch>
        </p:blipFill>
        <p:spPr>
          <a:xfrm>
            <a:off x="609600" y="2214640"/>
            <a:ext cx="5173035" cy="30656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A4A5580-CE88-E5AF-4BD4-CAFF047EFE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0315" y="2209800"/>
            <a:ext cx="5639685" cy="609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dirty="0">
                <a:solidFill>
                  <a:prstClr val="white"/>
                </a:solidFill>
                <a:latin typeface="Agency FB" panose="020B0503020202020204" pitchFamily="34" charset="0"/>
                <a:cs typeface="Tajawal Medium" panose="00000600000000000000" pitchFamily="2" charset="-78"/>
              </a:rPr>
              <a:t>Course Information - Evaluation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46115" y="87721"/>
            <a:ext cx="1685682" cy="112512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763197" y="2159480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530" lvl="1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rgbClr val="FF0000"/>
                </a:solidFill>
              </a:rPr>
              <a:t>Assessment Method:</a:t>
            </a:r>
          </a:p>
        </p:txBody>
      </p:sp>
      <p:sp>
        <p:nvSpPr>
          <p:cNvPr id="12" name="Rectangle 11"/>
          <p:cNvSpPr>
            <a:spLocks noGrp="1" noChangeArrowheads="1"/>
          </p:cNvSpPr>
          <p:nvPr/>
        </p:nvSpPr>
        <p:spPr>
          <a:xfrm>
            <a:off x="2446894" y="2874074"/>
            <a:ext cx="5277987" cy="256787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2400" dirty="0">
                <a:solidFill>
                  <a:srgbClr val="00B0F0"/>
                </a:solidFill>
              </a:rPr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000" b="1" dirty="0"/>
              <a:t>80</a:t>
            </a:r>
            <a:r>
              <a:rPr lang="en-GB" sz="2000" b="1" dirty="0"/>
              <a:t>% mark</a:t>
            </a:r>
            <a:r>
              <a:rPr lang="en-US" sz="2000" b="1" dirty="0"/>
              <a:t>s</a:t>
            </a:r>
            <a:endParaRPr lang="en-GB" sz="2000" b="1" dirty="0"/>
          </a:p>
          <a:p>
            <a:pPr lvl="2">
              <a:lnSpc>
                <a:spcPct val="90000"/>
              </a:lnSpc>
            </a:pPr>
            <a:r>
              <a:rPr lang="en-GB" sz="1800" dirty="0"/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1800" dirty="0"/>
              <a:t>8 Marks for each of short Exam. </a:t>
            </a:r>
          </a:p>
          <a:p>
            <a:pPr lvl="2">
              <a:lnSpc>
                <a:spcPct val="90000"/>
              </a:lnSpc>
            </a:pPr>
            <a:endParaRPr lang="en-GB" sz="1800" dirty="0"/>
          </a:p>
          <a:p>
            <a:pPr lvl="1">
              <a:lnSpc>
                <a:spcPct val="90000"/>
              </a:lnSpc>
            </a:pPr>
            <a:r>
              <a:rPr lang="en-US" sz="2000" b="1" dirty="0"/>
              <a:t>20</a:t>
            </a:r>
            <a:r>
              <a:rPr lang="en-GB" sz="2000" b="1" dirty="0"/>
              <a:t>% marks </a:t>
            </a:r>
          </a:p>
          <a:p>
            <a:pPr marL="1139825" lvl="1">
              <a:lnSpc>
                <a:spcPct val="90000"/>
              </a:lnSpc>
            </a:pPr>
            <a:r>
              <a:rPr lang="en-GB" sz="2000" dirty="0"/>
              <a:t>Final Examination</a:t>
            </a:r>
          </a:p>
        </p:txBody>
      </p:sp>
      <p:pic>
        <p:nvPicPr>
          <p:cNvPr id="1026" name="Picture 2" descr="PSD 3d exam test with pencil and timer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E6E6E6"/>
              </a:clrFrom>
              <a:clrTo>
                <a:srgbClr val="E6E6E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8756" y="2215455"/>
            <a:ext cx="3580200" cy="2979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dirty="0">
                <a:solidFill>
                  <a:prstClr val="white"/>
                </a:solidFill>
                <a:latin typeface="Agency FB" panose="020B0503020202020204" pitchFamily="34" charset="0"/>
                <a:cs typeface="Tajawal Medium" panose="00000600000000000000" pitchFamily="2" charset="-78"/>
              </a:rPr>
              <a:t>Learning Outcomes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46115" y="87721"/>
            <a:ext cx="1685682" cy="112512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>
            <a:spLocks noGrp="1" noChangeArrowheads="1"/>
          </p:cNvSpPr>
          <p:nvPr/>
        </p:nvSpPr>
        <p:spPr>
          <a:xfrm>
            <a:off x="1515141" y="1902706"/>
            <a:ext cx="9448800" cy="37774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b="1" dirty="0">
                <a:solidFill>
                  <a:schemeClr val="accent6"/>
                </a:solidFill>
              </a:rPr>
              <a:t> Upon successful completion of this course, students should be a ble to:</a:t>
            </a:r>
          </a:p>
          <a:p>
            <a:pPr algn="just"/>
            <a:r>
              <a:rPr lang="en-US" dirty="0"/>
              <a:t> Understanding of Generative Models</a:t>
            </a:r>
          </a:p>
          <a:p>
            <a:pPr algn="just"/>
            <a:r>
              <a:rPr lang="en-US" dirty="0"/>
              <a:t> Knowledge of Deep Learning Fundamentals </a:t>
            </a:r>
          </a:p>
          <a:p>
            <a:pPr algn="just"/>
            <a:r>
              <a:rPr lang="en-US" dirty="0"/>
              <a:t> Familiarity with Variational Autoencoders (VAEs)  </a:t>
            </a:r>
          </a:p>
          <a:p>
            <a:pPr algn="just"/>
            <a:r>
              <a:rPr lang="en-US" dirty="0"/>
              <a:t> Understanding of Generative Adversarial Networks (GANS)</a:t>
            </a:r>
          </a:p>
          <a:p>
            <a:pPr algn="just"/>
            <a:r>
              <a:rPr lang="en-US" dirty="0"/>
              <a:t>Knowledge of Advanced Generative Models</a:t>
            </a:r>
          </a:p>
          <a:p>
            <a:pPr algn="just"/>
            <a:r>
              <a:rPr lang="en-US" dirty="0"/>
              <a:t>Evaluation of Generative Models</a:t>
            </a:r>
          </a:p>
          <a:p>
            <a:pPr algn="just"/>
            <a:r>
              <a:rPr lang="en-US" dirty="0"/>
              <a:t>Application of Deep Generative Model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prstClr val="white"/>
                </a:solidFill>
                <a:latin typeface="Agency FB" panose="020B0503020202020204" pitchFamily="34" charset="0"/>
                <a:cs typeface="Tajawal Medium" panose="00000600000000000000" pitchFamily="2" charset="-78"/>
              </a:rPr>
              <a:t>Learning Resources: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46115" y="87721"/>
            <a:ext cx="1685682" cy="112512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438547" y="1945984"/>
            <a:ext cx="6600480" cy="3291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Credit Hours</a:t>
            </a:r>
            <a:r>
              <a:rPr lang="en-US" sz="2000" dirty="0"/>
              <a:t>: </a:t>
            </a:r>
          </a:p>
          <a:p>
            <a:pPr algn="just"/>
            <a:endParaRPr lang="en-US" sz="1600" dirty="0"/>
          </a:p>
          <a:p>
            <a:pPr marL="446405" indent="-446405" algn="just"/>
            <a:r>
              <a:rPr lang="en-US" sz="2000" dirty="0"/>
              <a:t>3 credit hours.  </a:t>
            </a:r>
            <a:endParaRPr lang="en-US" sz="1600" dirty="0"/>
          </a:p>
          <a:p>
            <a:pPr lvl="1" algn="just">
              <a:defRPr/>
            </a:pPr>
            <a:endParaRPr lang="en-US" sz="2000" dirty="0">
              <a:solidFill>
                <a:srgbClr val="0070C0"/>
              </a:solidFill>
            </a:endParaRPr>
          </a:p>
          <a:p>
            <a:pPr lvl="1" indent="-457200" algn="just">
              <a:buFont typeface="Wingdings" panose="05000000000000000000" pitchFamily="2" charset="2"/>
              <a:buChar char="Ø"/>
              <a:defRPr/>
            </a:pPr>
            <a:r>
              <a:rPr lang="en-US" sz="2000" b="1" i="1" dirty="0">
                <a:solidFill>
                  <a:schemeClr val="accent6"/>
                </a:solidFill>
                <a:sym typeface="+mn-ea"/>
              </a:rPr>
              <a:t>Essential References:</a:t>
            </a:r>
            <a:endParaRPr lang="en-US" sz="2000" b="1" i="1" dirty="0">
              <a:solidFill>
                <a:srgbClr val="FF0000"/>
              </a:solidFill>
            </a:endParaRPr>
          </a:p>
          <a:p>
            <a:pPr marL="514350" lvl="1" indent="-514350" algn="l">
              <a:buAutoNum type="arabicPeriod"/>
              <a:defRPr/>
            </a:pPr>
            <a:r>
              <a:rPr lang="en-US" dirty="0"/>
              <a:t>Generative Deep Learning By David Foster.2022</a:t>
            </a:r>
          </a:p>
          <a:p>
            <a:pPr marL="0" lvl="1" indent="0" algn="l">
              <a:buNone/>
              <a:defRPr/>
            </a:pPr>
            <a:r>
              <a:rPr lang="en-US" dirty="0"/>
              <a:t>Foster, David. Generative deep learning. " O'Reilly Media, Inc.", 2022.</a:t>
            </a:r>
          </a:p>
          <a:p>
            <a:pPr marL="0" lvl="1" indent="0" algn="l">
              <a:buNone/>
              <a:defRPr/>
            </a:pPr>
            <a:r>
              <a:rPr lang="en-US" dirty="0"/>
              <a:t>2. D</a:t>
            </a:r>
            <a:r>
              <a:rPr lang="en-US" sz="1800" dirty="0"/>
              <a:t>eep Generative Modeling By Jakub M. Tomczak · 2022</a:t>
            </a:r>
          </a:p>
          <a:p>
            <a:pPr marL="0" lvl="1" indent="0" algn="l">
              <a:buNone/>
              <a:defRPr/>
            </a:pPr>
            <a:r>
              <a:rPr lang="en-US" sz="1800" dirty="0"/>
              <a:t>Tomczak, J. M. (2022). Deep Generative Modeling. Switzerland: Springer International Publishing.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46115" y="41421"/>
            <a:ext cx="1685682" cy="112512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474556" y="2742895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598</Words>
  <Application>Microsoft Office PowerPoint</Application>
  <PresentationFormat>Widescreen</PresentationFormat>
  <Paragraphs>127</Paragraphs>
  <Slides>12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4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5" baseType="lpstr">
      <vt:lpstr>Agency FB</vt:lpstr>
      <vt:lpstr>Andalus</vt:lpstr>
      <vt:lpstr>Arial</vt:lpstr>
      <vt:lpstr>Calibri</vt:lpstr>
      <vt:lpstr>Calibri Light</vt:lpstr>
      <vt:lpstr>Times New Roman</vt:lpstr>
      <vt:lpstr>Wingdings</vt:lpstr>
      <vt:lpstr>Wingdings 3</vt:lpstr>
      <vt:lpstr>1_Office Theme</vt:lpstr>
      <vt:lpstr>2_Office Theme</vt:lpstr>
      <vt:lpstr>3_Office Theme</vt:lpstr>
      <vt:lpstr>4_Office Theme</vt:lpstr>
      <vt:lpstr>Paintbrush Picture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Nibras Abdullah Ahmed Faqera</cp:lastModifiedBy>
  <cp:revision>188</cp:revision>
  <dcterms:created xsi:type="dcterms:W3CDTF">2012-10-04T04:34:00Z</dcterms:created>
  <dcterms:modified xsi:type="dcterms:W3CDTF">2024-05-31T19:56:38Z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18949D4CE0394242B6EEC2B902CBE30A_13</vt:lpwstr>
  </property>
  <property fmtid="{D5CDD505-2E9C-101B-9397-08002B2CF9AE}" pid="3" name="KSOProductBuildVer">
    <vt:lpwstr>1033-12.2.0.16909</vt:lpwstr>
  </property>
</Properties>
</file>